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 id="2147483673" r:id="rId3"/>
    <p:sldMasterId id="2147483685" r:id="rId4"/>
    <p:sldMasterId id="2147483697" r:id="rId5"/>
    <p:sldMasterId id="2147483709" r:id="rId6"/>
    <p:sldMasterId id="2147483722" r:id="rId7"/>
    <p:sldMasterId id="2147483734" r:id="rId8"/>
    <p:sldMasterId id="2147483746" r:id="rId9"/>
    <p:sldMasterId id="2147483758" r:id="rId10"/>
    <p:sldMasterId id="2147483770" r:id="rId11"/>
  </p:sldMasterIdLst>
  <p:notesMasterIdLst>
    <p:notesMasterId r:id="rId145"/>
  </p:notesMasterIdLst>
  <p:sldIdLst>
    <p:sldId id="257" r:id="rId12"/>
    <p:sldId id="258" r:id="rId13"/>
    <p:sldId id="260" r:id="rId14"/>
    <p:sldId id="267" r:id="rId15"/>
    <p:sldId id="266" r:id="rId16"/>
    <p:sldId id="261" r:id="rId17"/>
    <p:sldId id="262" r:id="rId18"/>
    <p:sldId id="263" r:id="rId19"/>
    <p:sldId id="259" r:id="rId20"/>
    <p:sldId id="264" r:id="rId21"/>
    <p:sldId id="265"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6" r:id="rId40"/>
    <p:sldId id="285" r:id="rId41"/>
    <p:sldId id="290" r:id="rId42"/>
    <p:sldId id="291" r:id="rId43"/>
    <p:sldId id="287" r:id="rId44"/>
    <p:sldId id="289" r:id="rId45"/>
    <p:sldId id="288" r:id="rId46"/>
    <p:sldId id="292" r:id="rId47"/>
    <p:sldId id="293" r:id="rId48"/>
    <p:sldId id="295" r:id="rId49"/>
    <p:sldId id="296" r:id="rId50"/>
    <p:sldId id="297" r:id="rId51"/>
    <p:sldId id="298" r:id="rId52"/>
    <p:sldId id="299" r:id="rId53"/>
    <p:sldId id="300" r:id="rId54"/>
    <p:sldId id="303" r:id="rId55"/>
    <p:sldId id="301"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Lst>
  <p:sldSz cx="9144000" cy="6858000" type="screen4x3"/>
  <p:notesSz cx="6858000" cy="9144000"/>
  <p:defaultTextStyle>
    <a:defPPr>
      <a:defRPr lang="el-GR"/>
    </a:defPPr>
    <a:lvl1pPr algn="l" rtl="0" fontAlgn="base">
      <a:spcBef>
        <a:spcPct val="50000"/>
      </a:spcBef>
      <a:spcAft>
        <a:spcPct val="0"/>
      </a:spcAft>
      <a:defRPr sz="2400" b="1" kern="1200">
        <a:solidFill>
          <a:schemeClr val="folHlink"/>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50000"/>
      </a:spcBef>
      <a:spcAft>
        <a:spcPct val="0"/>
      </a:spcAft>
      <a:defRPr sz="2400" b="1" kern="1200">
        <a:solidFill>
          <a:schemeClr val="folHlink"/>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50000"/>
      </a:spcBef>
      <a:spcAft>
        <a:spcPct val="0"/>
      </a:spcAft>
      <a:defRPr sz="2400" b="1" kern="1200">
        <a:solidFill>
          <a:schemeClr val="folHlink"/>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50000"/>
      </a:spcBef>
      <a:spcAft>
        <a:spcPct val="0"/>
      </a:spcAft>
      <a:defRPr sz="2400" b="1" kern="1200">
        <a:solidFill>
          <a:schemeClr val="folHlink"/>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50000"/>
      </a:spcBef>
      <a:spcAft>
        <a:spcPct val="0"/>
      </a:spcAft>
      <a:defRPr sz="2400" b="1" kern="1200">
        <a:solidFill>
          <a:schemeClr val="folHlink"/>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400" b="1" kern="1200">
        <a:solidFill>
          <a:schemeClr val="folHlink"/>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400" b="1" kern="1200">
        <a:solidFill>
          <a:schemeClr val="folHlink"/>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400" b="1" kern="1200">
        <a:solidFill>
          <a:schemeClr val="folHlink"/>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400" b="1" kern="1200">
        <a:solidFill>
          <a:schemeClr val="folHlink"/>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8" autoAdjust="0"/>
    <p:restoredTop sz="94660"/>
  </p:normalViewPr>
  <p:slideViewPr>
    <p:cSldViewPr>
      <p:cViewPr>
        <p:scale>
          <a:sx n="100" d="100"/>
          <a:sy n="100" d="100"/>
        </p:scale>
        <p:origin x="-252"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slide" Target="slides/slide118.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slide" Target="slides/slide121.xml"/><Relationship Id="rId140" Type="http://schemas.openxmlformats.org/officeDocument/2006/relationships/slide" Target="slides/slide12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A33470-1399-4610-AF0C-47D37ED41D16}" type="datetimeFigureOut">
              <a:rPr lang="el-GR" smtClean="0"/>
              <a:pPr/>
              <a:t>4/5/2014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BDEB7-C528-4B56-8626-702816A4B01A}"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A2335D82-DCA9-4B43-8128-AECDAAA8E013}" type="slidenum">
              <a:rPr lang="el-GR">
                <a:solidFill>
                  <a:prstClr val="black"/>
                </a:solidFill>
              </a:rPr>
              <a:pPr/>
              <a:t>76</a:t>
            </a:fld>
            <a:endParaRPr lang="el-GR">
              <a:solidFill>
                <a:prstClr val="black"/>
              </a:solidFill>
            </a:endParaRPr>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xfrm>
            <a:off x="914400" y="4343400"/>
            <a:ext cx="5029200" cy="4114800"/>
          </a:xfrm>
          <a:noFill/>
          <a:ln/>
        </p:spPr>
        <p:txBody>
          <a:bodyPr lIns="90004" tIns="45002" rIns="90004" bIns="45002"/>
          <a:lstStyle/>
          <a:p>
            <a:pPr marL="228600" eaLnBrk="1" hangingPunct="1">
              <a:spcBef>
                <a:spcPct val="50000"/>
              </a:spcBef>
            </a:pPr>
            <a:r>
              <a:rPr lang="en-US" sz="1000" smtClean="0"/>
              <a:t>As of 1984, in most of northern Europe, North America, and other industrialized Caucasian societies, CHD is the number one cause of death.</a:t>
            </a:r>
            <a:r>
              <a:rPr lang="en-US" sz="1000" baseline="30000" smtClean="0"/>
              <a:t> </a:t>
            </a:r>
            <a:r>
              <a:rPr lang="en-US" sz="1000" smtClean="0"/>
              <a:t>Cardiovascular disease is associated with increased levels of total cholesterol. Other risk factors include an increase in TC to HDL cholesterol ratio, hypertension, cigarette smoking, excess weight, elevated blood sugar levels, lack of exercise, stress, and electrocardiographic abnormalities. Intervention trials have shown that identifying and lowering these risk factors may help to reduce the subsequent rate of coronary heart disease, stroke, and other cardiovascular diseases.</a:t>
            </a:r>
            <a:r>
              <a:rPr lang="en-US" sz="1000" baseline="30000" smtClean="0"/>
              <a:t>1  </a:t>
            </a:r>
          </a:p>
          <a:p>
            <a:pPr marL="228600" eaLnBrk="1" hangingPunct="1"/>
            <a:endParaRPr lang="en-US" sz="1000" smtClean="0"/>
          </a:p>
          <a:p>
            <a:pPr marL="228600" eaLnBrk="1" hangingPunct="1"/>
            <a:r>
              <a:rPr lang="en-US" sz="1000" smtClean="0"/>
              <a:t>Reference</a:t>
            </a:r>
          </a:p>
          <a:p>
            <a:pPr marL="228600" eaLnBrk="1" hangingPunct="1">
              <a:buFontTx/>
              <a:buAutoNum type="arabicPeriod"/>
            </a:pPr>
            <a:r>
              <a:rPr lang="en-US" sz="1000" smtClean="0"/>
              <a:t> Castelli WP. Epidemiology of coronary heart disease: The Framingham Study. </a:t>
            </a:r>
            <a:r>
              <a:rPr lang="en-US" sz="1000" i="1" smtClean="0"/>
              <a:t>Am J Med.</a:t>
            </a:r>
            <a:r>
              <a:rPr lang="en-US" sz="1000" smtClean="0"/>
              <a:t> 1984;76:4-12.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A6DCF04-E476-42FE-928D-C8E696E0297D}" type="slidenum">
              <a:rPr lang="el-GR">
                <a:solidFill>
                  <a:prstClr val="black"/>
                </a:solidFill>
              </a:rPr>
              <a:pPr/>
              <a:t>86</a:t>
            </a:fld>
            <a:endParaRPr lang="el-GR">
              <a:solidFill>
                <a:prstClr val="black"/>
              </a:solidFill>
            </a:endParaRPr>
          </a:p>
        </p:txBody>
      </p:sp>
      <p:sp>
        <p:nvSpPr>
          <p:cNvPr id="91139" name="Rectangle 2"/>
          <p:cNvSpPr>
            <a:spLocks noGrp="1" noRot="1" noChangeAspect="1" noChangeArrowheads="1" noTextEdit="1"/>
          </p:cNvSpPr>
          <p:nvPr>
            <p:ph type="sldImg"/>
          </p:nvPr>
        </p:nvSpPr>
        <p:spPr>
          <a:xfrm>
            <a:off x="1143000" y="684213"/>
            <a:ext cx="4576763" cy="3432175"/>
          </a:xfrm>
          <a:ln/>
        </p:spPr>
      </p:sp>
      <p:sp>
        <p:nvSpPr>
          <p:cNvPr id="91140" name="Rectangle 3"/>
          <p:cNvSpPr>
            <a:spLocks noGrp="1" noChangeArrowheads="1"/>
          </p:cNvSpPr>
          <p:nvPr>
            <p:ph type="body" idx="1"/>
          </p:nvPr>
        </p:nvSpPr>
        <p:spPr>
          <a:xfrm>
            <a:off x="912813" y="4341813"/>
            <a:ext cx="5032375" cy="4117975"/>
          </a:xfrm>
          <a:noFill/>
          <a:ln/>
        </p:spPr>
        <p:txBody>
          <a:bodyPr/>
          <a:lstStyle/>
          <a:p>
            <a:pPr eaLnBrk="1" hangingPunct="1"/>
            <a:r>
              <a:rPr lang="en-US" b="1" smtClean="0"/>
              <a:t>Atherogenic particles</a:t>
            </a:r>
          </a:p>
          <a:p>
            <a:pPr eaLnBrk="1" hangingPunct="1"/>
            <a:r>
              <a:rPr lang="en-US" smtClean="0"/>
              <a:t>Not only is LDL-C a risk factor for cardiovascular disease, but triglyceride-rich lipoproteins</a:t>
            </a:r>
            <a:r>
              <a:rPr lang="en-US" smtClean="0">
                <a:cs typeface="Times New Roman" pitchFamily="18" charset="0"/>
              </a:rPr>
              <a:t>—very low density lipoprotein (VLDL), VLDL remnants, and intermediate-density lipoprotein (IDL)—</a:t>
            </a:r>
            <a:r>
              <a:rPr lang="en-US" smtClean="0"/>
              <a:t>may also increase the risk of heart disease.  The NCEP ATP III uses non-HDL-C principally as a surrogate for these atherogenic particles.</a:t>
            </a: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9ED3341-0036-4789-BA7F-C62559AF07ED}" type="slidenum">
              <a:rPr lang="el-GR">
                <a:solidFill>
                  <a:prstClr val="black"/>
                </a:solidFill>
              </a:rPr>
              <a:pPr/>
              <a:t>87</a:t>
            </a:fld>
            <a:endParaRPr lang="el-GR">
              <a:solidFill>
                <a:prstClr val="black"/>
              </a:solidFill>
            </a:endParaRPr>
          </a:p>
        </p:txBody>
      </p:sp>
      <p:sp>
        <p:nvSpPr>
          <p:cNvPr id="92163"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89730" tIns="44865" rIns="89730" bIns="44865" anchor="b"/>
          <a:lstStyle/>
          <a:p>
            <a:pPr algn="r" defTabSz="896938" eaLnBrk="0" hangingPunct="0">
              <a:spcBef>
                <a:spcPct val="0"/>
              </a:spcBef>
            </a:pPr>
            <a:fld id="{CA84E5CB-9112-4706-8DDC-9BF6729443A1}" type="slidenum">
              <a:rPr lang="en-US" sz="1200" b="0">
                <a:solidFill>
                  <a:prstClr val="black"/>
                </a:solidFill>
                <a:effectLst/>
                <a:latin typeface="Times New Roman" pitchFamily="18" charset="0"/>
              </a:rPr>
              <a:pPr algn="r" defTabSz="896938" eaLnBrk="0" hangingPunct="0">
                <a:spcBef>
                  <a:spcPct val="0"/>
                </a:spcBef>
              </a:pPr>
              <a:t>87</a:t>
            </a:fld>
            <a:endParaRPr lang="en-US" sz="1200" b="0">
              <a:solidFill>
                <a:prstClr val="black"/>
              </a:solidFill>
              <a:effectLst/>
              <a:latin typeface="Times New Roman" pitchFamily="18" charset="0"/>
            </a:endParaRPr>
          </a:p>
        </p:txBody>
      </p:sp>
      <p:sp>
        <p:nvSpPr>
          <p:cNvPr id="92164" name="Rectangle 2"/>
          <p:cNvSpPr>
            <a:spLocks noGrp="1" noRot="1" noChangeAspect="1" noChangeArrowheads="1" noTextEdit="1"/>
          </p:cNvSpPr>
          <p:nvPr>
            <p:ph type="sldImg"/>
          </p:nvPr>
        </p:nvSpPr>
        <p:spPr>
          <a:xfrm>
            <a:off x="1144588" y="685800"/>
            <a:ext cx="4572000" cy="3429000"/>
          </a:xfrm>
          <a:ln/>
        </p:spPr>
      </p:sp>
      <p:sp>
        <p:nvSpPr>
          <p:cNvPr id="92165" name="Rectangle 3"/>
          <p:cNvSpPr>
            <a:spLocks noGrp="1" noChangeArrowheads="1"/>
          </p:cNvSpPr>
          <p:nvPr>
            <p:ph type="body" idx="1"/>
          </p:nvPr>
        </p:nvSpPr>
        <p:spPr>
          <a:xfrm>
            <a:off x="912813" y="4343400"/>
            <a:ext cx="5032375" cy="4114800"/>
          </a:xfrm>
          <a:noFill/>
          <a:ln/>
        </p:spPr>
        <p:txBody>
          <a:bodyPr lIns="89730" tIns="44865" rIns="89730" bIns="44865"/>
          <a:lstStyle/>
          <a:p>
            <a:pPr eaLnBrk="1" hangingPunct="1">
              <a:tabLst>
                <a:tab pos="225425" algn="l"/>
              </a:tabLst>
            </a:pPr>
            <a:r>
              <a:rPr lang="en-US" altLang="en-US" b="1" smtClean="0"/>
              <a:t>Coronary Heart Disease Risk According to HDL-C Levels: The Framingham Heart Study</a:t>
            </a:r>
            <a:endParaRPr lang="en-US" b="1" smtClean="0"/>
          </a:p>
          <a:p>
            <a:pPr eaLnBrk="1" hangingPunct="1">
              <a:tabLst>
                <a:tab pos="225425" algn="l"/>
              </a:tabLst>
            </a:pPr>
            <a:r>
              <a:rPr lang="en-US" smtClean="0"/>
              <a:t>Data from the Framingham Heart Study suggested that the risk of coronary heart disease varied continuously with the level of high-density lipoprotein cholesterol (HDL-C). The risk for coronary heart disease decreased by half for each 20-mg/dL increase in HDL-C.</a:t>
            </a:r>
          </a:p>
          <a:p>
            <a:pPr eaLnBrk="1" hangingPunct="1">
              <a:tabLst>
                <a:tab pos="225425" algn="l"/>
              </a:tabLst>
            </a:pPr>
            <a:endParaRPr lang="en-US" b="1" smtClean="0"/>
          </a:p>
          <a:p>
            <a:pPr eaLnBrk="1" hangingPunct="1">
              <a:tabLst>
                <a:tab pos="225425" algn="l"/>
              </a:tabLst>
            </a:pPr>
            <a:r>
              <a:rPr lang="en-US" i="1" smtClean="0"/>
              <a:t>Reference:</a:t>
            </a:r>
            <a:endParaRPr lang="en-US" smtClean="0"/>
          </a:p>
          <a:p>
            <a:pPr eaLnBrk="1" hangingPunct="1">
              <a:tabLst>
                <a:tab pos="225425" algn="l"/>
              </a:tabLst>
            </a:pPr>
            <a:r>
              <a:rPr lang="en-US" smtClean="0"/>
              <a:t>Kannel WB. High-density lipoproteins: epidemiologic profile and risks of coronary artery disease. </a:t>
            </a:r>
            <a:r>
              <a:rPr lang="en-US" i="1" smtClean="0"/>
              <a:t>Am J Cardiol</a:t>
            </a:r>
            <a:r>
              <a:rPr lang="en-US" smtClean="0"/>
              <a:t>. 1983;52:9B-12B.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AE1895C-33B0-45F9-8843-A7E29B61EA9E}" type="slidenum">
              <a:rPr lang="el-GR">
                <a:solidFill>
                  <a:prstClr val="black"/>
                </a:solidFill>
              </a:rPr>
              <a:pPr/>
              <a:t>88</a:t>
            </a:fld>
            <a:endParaRPr lang="el-GR">
              <a:solidFill>
                <a:prstClr val="black"/>
              </a:solidFill>
            </a:endParaRPr>
          </a:p>
        </p:txBody>
      </p:sp>
      <p:sp>
        <p:nvSpPr>
          <p:cNvPr id="93187" name="Slide Image Placeholder 1"/>
          <p:cNvSpPr>
            <a:spLocks noGrp="1" noRot="1" noChangeAspect="1" noTextEdit="1"/>
          </p:cNvSpPr>
          <p:nvPr>
            <p:ph type="sldImg"/>
          </p:nvPr>
        </p:nvSpPr>
        <p:spPr>
          <a:xfrm>
            <a:off x="1144588" y="685800"/>
            <a:ext cx="4572000" cy="3429000"/>
          </a:xfrm>
          <a:ln/>
        </p:spPr>
      </p:sp>
      <p:sp>
        <p:nvSpPr>
          <p:cNvPr id="93188" name="Notes Placeholder 2"/>
          <p:cNvSpPr>
            <a:spLocks noGrp="1"/>
          </p:cNvSpPr>
          <p:nvPr>
            <p:ph type="body" idx="1"/>
          </p:nvPr>
        </p:nvSpPr>
        <p:spPr>
          <a:xfrm>
            <a:off x="912813" y="4343400"/>
            <a:ext cx="5032375" cy="4114800"/>
          </a:xfrm>
          <a:noFill/>
          <a:ln/>
        </p:spPr>
        <p:txBody>
          <a:bodyPr lIns="89730" tIns="44865" rIns="89730" bIns="44865"/>
          <a:lstStyle/>
          <a:p>
            <a:pPr eaLnBrk="1" hangingPunct="1">
              <a:tabLst>
                <a:tab pos="225425" algn="l"/>
              </a:tabLst>
            </a:pPr>
            <a:r>
              <a:rPr lang="en-US" altLang="en-US" b="1" smtClean="0"/>
              <a:t>Coronary Heart Disease Risk According to HDL-C Levels: The PROCAM Study</a:t>
            </a:r>
            <a:r>
              <a:rPr lang="en-US" b="1" smtClean="0"/>
              <a:t> </a:t>
            </a:r>
          </a:p>
          <a:p>
            <a:pPr eaLnBrk="1" hangingPunct="1">
              <a:tabLst>
                <a:tab pos="225425" algn="l"/>
              </a:tabLst>
            </a:pPr>
            <a:r>
              <a:rPr lang="en-US" smtClean="0"/>
              <a:t>The Prospective Cardiovascular Münster Study followed a group of 4,407 German men between the ages of 40 and 65 years for 6 years. The results of this study demonstrated an inverse association between high-density lipoprotein cholesterol (HDL-C) and incident coronary heart disease, with the highest rates of coronary heart disease occurring at the lowest levels of HDL-C (&lt;35 mg/dL). Conversely, incident coronary heart disease decreased with increasing HDL-C levels.  </a:t>
            </a:r>
          </a:p>
          <a:p>
            <a:pPr eaLnBrk="1" hangingPunct="1">
              <a:tabLst>
                <a:tab pos="225425" algn="l"/>
              </a:tabLst>
            </a:pPr>
            <a:endParaRPr lang="en-US" b="1" smtClean="0"/>
          </a:p>
          <a:p>
            <a:pPr eaLnBrk="1" hangingPunct="1">
              <a:tabLst>
                <a:tab pos="225425" algn="l"/>
              </a:tabLst>
            </a:pPr>
            <a:r>
              <a:rPr lang="en-US" i="1" smtClean="0"/>
              <a:t>Reference:</a:t>
            </a:r>
          </a:p>
          <a:p>
            <a:pPr eaLnBrk="1" hangingPunct="1">
              <a:tabLst>
                <a:tab pos="225425" algn="l"/>
              </a:tabLst>
            </a:pPr>
            <a:r>
              <a:rPr lang="en-US" smtClean="0"/>
              <a:t>Assmann G, Schulte H. Results and conclusions of the Prospective Cardiovascular Münster (PROCAM) Study. In: Assmann G, ed. </a:t>
            </a:r>
            <a:r>
              <a:rPr lang="en-US" i="1" smtClean="0"/>
              <a:t>Lipid Metabolism Disorders and Coronary Heart Disease</a:t>
            </a:r>
            <a:r>
              <a:rPr lang="en-US" smtClean="0"/>
              <a:t>, Munich: MMV Medizin Verlag; 1993:19-68.</a:t>
            </a:r>
          </a:p>
        </p:txBody>
      </p:sp>
      <p:sp>
        <p:nvSpPr>
          <p:cNvPr id="93189" name="Slide Number Placeholder 3"/>
          <p:cNvSpPr txBox="1">
            <a:spLocks noGrp="1"/>
          </p:cNvSpPr>
          <p:nvPr/>
        </p:nvSpPr>
        <p:spPr bwMode="auto">
          <a:xfrm>
            <a:off x="3886200" y="8688388"/>
            <a:ext cx="2971800" cy="455612"/>
          </a:xfrm>
          <a:prstGeom prst="rect">
            <a:avLst/>
          </a:prstGeom>
          <a:noFill/>
          <a:ln w="9525">
            <a:noFill/>
            <a:miter lim="800000"/>
            <a:headEnd/>
            <a:tailEnd/>
          </a:ln>
        </p:spPr>
        <p:txBody>
          <a:bodyPr lIns="89730" tIns="44865" rIns="89730" bIns="44865" anchor="b"/>
          <a:lstStyle/>
          <a:p>
            <a:pPr algn="r" defTabSz="896938" eaLnBrk="0" hangingPunct="0">
              <a:spcBef>
                <a:spcPct val="0"/>
              </a:spcBef>
            </a:pPr>
            <a:fld id="{DD21ACF1-6AF1-407C-A0A3-4758E0CA3827}" type="slidenum">
              <a:rPr lang="en-US" sz="1200" b="0">
                <a:solidFill>
                  <a:prstClr val="black"/>
                </a:solidFill>
                <a:effectLst/>
                <a:latin typeface="Times New Roman" pitchFamily="18" charset="0"/>
              </a:rPr>
              <a:pPr algn="r" defTabSz="896938" eaLnBrk="0" hangingPunct="0">
                <a:spcBef>
                  <a:spcPct val="0"/>
                </a:spcBef>
              </a:pPr>
              <a:t>88</a:t>
            </a:fld>
            <a:endParaRPr lang="en-US" sz="1200" b="0">
              <a:solidFill>
                <a:prstClr val="black"/>
              </a:solidFill>
              <a:effectLst/>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2D9C4FE-9E1F-458F-9BC2-25EC5FE0743D}" type="slidenum">
              <a:rPr lang="el-GR">
                <a:solidFill>
                  <a:prstClr val="black"/>
                </a:solidFill>
              </a:rPr>
              <a:pPr/>
              <a:t>89</a:t>
            </a:fld>
            <a:endParaRPr lang="el-GR">
              <a:solidFill>
                <a:prstClr val="black"/>
              </a:solidFill>
            </a:endParaRPr>
          </a:p>
        </p:txBody>
      </p:sp>
      <p:sp>
        <p:nvSpPr>
          <p:cNvPr id="94211"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89730" tIns="44865" rIns="89730" bIns="44865" anchor="b"/>
          <a:lstStyle/>
          <a:p>
            <a:pPr algn="r" defTabSz="896938" eaLnBrk="0" hangingPunct="0">
              <a:spcBef>
                <a:spcPct val="0"/>
              </a:spcBef>
            </a:pPr>
            <a:fld id="{39FD50F4-6ECC-4D18-B2AC-EDBA26525B46}" type="slidenum">
              <a:rPr lang="en-US" sz="1200" b="0">
                <a:solidFill>
                  <a:prstClr val="black"/>
                </a:solidFill>
                <a:effectLst/>
                <a:latin typeface="Times New Roman" pitchFamily="18" charset="0"/>
              </a:rPr>
              <a:pPr algn="r" defTabSz="896938" eaLnBrk="0" hangingPunct="0">
                <a:spcBef>
                  <a:spcPct val="0"/>
                </a:spcBef>
              </a:pPr>
              <a:t>89</a:t>
            </a:fld>
            <a:endParaRPr lang="en-US" sz="1200" b="0">
              <a:solidFill>
                <a:prstClr val="black"/>
              </a:solidFill>
              <a:effectLst/>
              <a:latin typeface="Times New Roman" pitchFamily="18" charset="0"/>
            </a:endParaRPr>
          </a:p>
        </p:txBody>
      </p:sp>
      <p:sp>
        <p:nvSpPr>
          <p:cNvPr id="94212" name="Rectangle 2"/>
          <p:cNvSpPr>
            <a:spLocks noGrp="1" noRot="1" noChangeAspect="1" noChangeArrowheads="1" noTextEdit="1"/>
          </p:cNvSpPr>
          <p:nvPr>
            <p:ph type="sldImg"/>
          </p:nvPr>
        </p:nvSpPr>
        <p:spPr>
          <a:xfrm>
            <a:off x="1144588" y="685800"/>
            <a:ext cx="4572000" cy="3429000"/>
          </a:xfrm>
          <a:ln/>
        </p:spPr>
      </p:sp>
      <p:sp>
        <p:nvSpPr>
          <p:cNvPr id="94213" name="Rectangle 3"/>
          <p:cNvSpPr>
            <a:spLocks noGrp="1" noChangeArrowheads="1"/>
          </p:cNvSpPr>
          <p:nvPr>
            <p:ph type="body" idx="1"/>
          </p:nvPr>
        </p:nvSpPr>
        <p:spPr>
          <a:xfrm>
            <a:off x="912813" y="4343400"/>
            <a:ext cx="5032375" cy="4114800"/>
          </a:xfrm>
          <a:noFill/>
          <a:ln/>
        </p:spPr>
        <p:txBody>
          <a:bodyPr lIns="89730" tIns="44865" rIns="89730" bIns="44865"/>
          <a:lstStyle/>
          <a:p>
            <a:pPr eaLnBrk="1" hangingPunct="1">
              <a:tabLst>
                <a:tab pos="225425" algn="l"/>
              </a:tabLst>
            </a:pPr>
            <a:r>
              <a:rPr lang="en-US" b="1" smtClean="0"/>
              <a:t>Low HDL-C Predicts Risk Independent of LDL-C: The Framingham Study</a:t>
            </a:r>
          </a:p>
          <a:p>
            <a:pPr eaLnBrk="1" hangingPunct="1">
              <a:tabLst>
                <a:tab pos="225425" algn="l"/>
              </a:tabLst>
            </a:pPr>
            <a:r>
              <a:rPr lang="en-US" smtClean="0">
                <a:cs typeface="Times New Roman" pitchFamily="18" charset="0"/>
              </a:rPr>
              <a:t>This slide places high-density lipoprotein cholesterol (HDL-C) into context with low-density lipoprotein cholesterol (LDL-C) as a predictor of coronary heart disease risk. Specifically, the Framingham Heart Study demonstrated that as the level of HDL-C decreased, the risk for coronary heart disease increased at all levels of LDL-C. Similarly, high levels of HDL-C were associated with reduced risk for coronary heart disease, even in the presence of elevated LDL-C. </a:t>
            </a:r>
            <a:endParaRPr lang="en-US" baseline="30000" smtClean="0">
              <a:cs typeface="Times New Roman" pitchFamily="18" charset="0"/>
            </a:endParaRPr>
          </a:p>
          <a:p>
            <a:pPr eaLnBrk="1" hangingPunct="1">
              <a:tabLst>
                <a:tab pos="225425" algn="l"/>
              </a:tabLst>
            </a:pPr>
            <a:endParaRPr lang="en-US" b="1" smtClean="0"/>
          </a:p>
          <a:p>
            <a:pPr eaLnBrk="1" hangingPunct="1">
              <a:tabLst>
                <a:tab pos="225425" algn="l"/>
              </a:tabLst>
            </a:pPr>
            <a:r>
              <a:rPr lang="en-US" i="1" smtClean="0"/>
              <a:t>Reference:</a:t>
            </a:r>
          </a:p>
          <a:p>
            <a:pPr eaLnBrk="1" hangingPunct="1">
              <a:tabLst>
                <a:tab pos="225425" algn="l"/>
              </a:tabLst>
            </a:pPr>
            <a:r>
              <a:rPr lang="en-US" smtClean="0"/>
              <a:t>Castelli WP. Cholesterol and lipids in the risk of coronary artery disease—the Framingham Heart Study. </a:t>
            </a:r>
            <a:r>
              <a:rPr lang="en-US" i="1" smtClean="0"/>
              <a:t>Can J Cardiol</a:t>
            </a:r>
            <a:r>
              <a:rPr lang="en-US" smtClean="0"/>
              <a:t>. 1988;4(Suppl A):5A-10A.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7383247-F642-4614-9329-919C803E26F5}" type="slidenum">
              <a:rPr lang="el-GR">
                <a:solidFill>
                  <a:prstClr val="black"/>
                </a:solidFill>
              </a:rPr>
              <a:pPr/>
              <a:t>90</a:t>
            </a:fld>
            <a:endParaRPr lang="el-GR">
              <a:solidFill>
                <a:prstClr val="black"/>
              </a:solidFill>
            </a:endParaRPr>
          </a:p>
        </p:txBody>
      </p:sp>
      <p:sp>
        <p:nvSpPr>
          <p:cNvPr id="95235"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89730" tIns="44865" rIns="89730" bIns="44865" anchor="b"/>
          <a:lstStyle/>
          <a:p>
            <a:pPr algn="r" defTabSz="896938" eaLnBrk="0" hangingPunct="0">
              <a:spcBef>
                <a:spcPct val="0"/>
              </a:spcBef>
            </a:pPr>
            <a:fld id="{3AB71F75-91A8-4360-9E36-B2D8C7E8B441}" type="slidenum">
              <a:rPr lang="en-US" sz="1200" b="0">
                <a:solidFill>
                  <a:prstClr val="black"/>
                </a:solidFill>
                <a:effectLst/>
                <a:latin typeface="Times New Roman" pitchFamily="18" charset="0"/>
              </a:rPr>
              <a:pPr algn="r" defTabSz="896938" eaLnBrk="0" hangingPunct="0">
                <a:spcBef>
                  <a:spcPct val="0"/>
                </a:spcBef>
              </a:pPr>
              <a:t>90</a:t>
            </a:fld>
            <a:endParaRPr lang="en-US" sz="1200" b="0">
              <a:solidFill>
                <a:prstClr val="black"/>
              </a:solidFill>
              <a:effectLst/>
              <a:latin typeface="Times New Roman" pitchFamily="18" charset="0"/>
            </a:endParaRPr>
          </a:p>
        </p:txBody>
      </p:sp>
      <p:sp>
        <p:nvSpPr>
          <p:cNvPr id="95236" name="Rectangle 2"/>
          <p:cNvSpPr>
            <a:spLocks noGrp="1" noRot="1" noChangeAspect="1" noChangeArrowheads="1" noTextEdit="1"/>
          </p:cNvSpPr>
          <p:nvPr>
            <p:ph type="sldImg"/>
          </p:nvPr>
        </p:nvSpPr>
        <p:spPr>
          <a:xfrm>
            <a:off x="1144588" y="685800"/>
            <a:ext cx="4572000" cy="3429000"/>
          </a:xfrm>
          <a:ln/>
        </p:spPr>
      </p:sp>
      <p:sp>
        <p:nvSpPr>
          <p:cNvPr id="95237" name="Rectangle 3"/>
          <p:cNvSpPr>
            <a:spLocks noGrp="1" noChangeArrowheads="1"/>
          </p:cNvSpPr>
          <p:nvPr>
            <p:ph type="body" idx="1"/>
          </p:nvPr>
        </p:nvSpPr>
        <p:spPr>
          <a:xfrm>
            <a:off x="912813" y="4343400"/>
            <a:ext cx="5032375" cy="4114800"/>
          </a:xfrm>
          <a:noFill/>
          <a:ln/>
        </p:spPr>
        <p:txBody>
          <a:bodyPr lIns="89730" tIns="44865" rIns="89730" bIns="44865"/>
          <a:lstStyle/>
          <a:p>
            <a:pPr eaLnBrk="1" hangingPunct="1">
              <a:tabLst>
                <a:tab pos="225425" algn="l"/>
              </a:tabLst>
            </a:pPr>
            <a:r>
              <a:rPr lang="en-US" altLang="en-US" b="1" smtClean="0"/>
              <a:t>Hypertriglyceridemia Increases CHD Risk in Patients With Low HDL-C Levels: The PROCAM Study</a:t>
            </a:r>
            <a:r>
              <a:rPr lang="en-US" b="1" smtClean="0"/>
              <a:t> </a:t>
            </a:r>
          </a:p>
          <a:p>
            <a:pPr eaLnBrk="1" hangingPunct="1">
              <a:tabLst>
                <a:tab pos="225425" algn="l"/>
              </a:tabLst>
            </a:pPr>
            <a:r>
              <a:rPr lang="en-US" smtClean="0"/>
              <a:t>In the Prospective Cardiovascular Münster (PROCAM) study, triglyceride levels </a:t>
            </a:r>
            <a:r>
              <a:rPr lang="en-US" smtClean="0">
                <a:latin typeface="Verdana" pitchFamily="34" charset="0"/>
                <a:sym typeface="Symbol" pitchFamily="18" charset="2"/>
              </a:rPr>
              <a:t>≥</a:t>
            </a:r>
            <a:r>
              <a:rPr lang="en-US" smtClean="0"/>
              <a:t>200 mg/dL doubled the coronary heart disease risk in patients with elevated ratios (&gt;5.0) of low-density to high-density lipoprotein cholesterol (LDL-C/HDL-C). Most patients with LDL-C/HDL-C ratios &gt;5.0 had HDL-C levels &lt;39 mg/dL. These data suggested that patients with hypertriglyceridemia (triglycerides </a:t>
            </a:r>
            <a:r>
              <a:rPr lang="en-US" smtClean="0">
                <a:latin typeface="Verdana" pitchFamily="34" charset="0"/>
                <a:sym typeface="Symbol" pitchFamily="18" charset="2"/>
              </a:rPr>
              <a:t>≥</a:t>
            </a:r>
            <a:r>
              <a:rPr lang="en-US" smtClean="0"/>
              <a:t>200 mg/dL) and reduced HDL-C levels are at particularly high risk for coronary heart disease.</a:t>
            </a:r>
          </a:p>
          <a:p>
            <a:pPr eaLnBrk="1" hangingPunct="1">
              <a:tabLst>
                <a:tab pos="225425" algn="l"/>
              </a:tabLst>
            </a:pPr>
            <a:endParaRPr lang="en-US" b="1" smtClean="0"/>
          </a:p>
          <a:p>
            <a:pPr eaLnBrk="1" hangingPunct="1">
              <a:tabLst>
                <a:tab pos="225425" algn="l"/>
              </a:tabLst>
            </a:pPr>
            <a:r>
              <a:rPr lang="en-US" i="1" smtClean="0"/>
              <a:t>Reference:</a:t>
            </a:r>
          </a:p>
          <a:p>
            <a:pPr eaLnBrk="1" hangingPunct="1">
              <a:tabLst>
                <a:tab pos="225425" algn="l"/>
              </a:tabLst>
            </a:pPr>
            <a:r>
              <a:rPr lang="en-US" smtClean="0"/>
              <a:t>Assmann G, Schulte H. Relation of high-density lipoprotein cholesterol and triglycerides to incidence of atherosclerotic coronary artery disease (the PROCAM experience). </a:t>
            </a:r>
            <a:r>
              <a:rPr lang="en-US" i="1" smtClean="0"/>
              <a:t>Am J Cardiol</a:t>
            </a:r>
            <a:r>
              <a:rPr lang="en-US" smtClean="0"/>
              <a:t>. 1992;70:733-737.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BDA9228-9A7A-4EB5-B7B4-48568A132E49}" type="slidenum">
              <a:rPr lang="el-GR">
                <a:solidFill>
                  <a:prstClr val="black"/>
                </a:solidFill>
              </a:rPr>
              <a:pPr/>
              <a:t>91</a:t>
            </a:fld>
            <a:endParaRPr lang="el-GR">
              <a:solidFill>
                <a:prstClr val="black"/>
              </a:solidFill>
            </a:endParaRPr>
          </a:p>
        </p:txBody>
      </p:sp>
      <p:sp>
        <p:nvSpPr>
          <p:cNvPr id="96259"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89730" tIns="44865" rIns="89730" bIns="44865" anchor="b"/>
          <a:lstStyle/>
          <a:p>
            <a:pPr algn="r" defTabSz="896938" eaLnBrk="0" hangingPunct="0">
              <a:spcBef>
                <a:spcPct val="0"/>
              </a:spcBef>
            </a:pPr>
            <a:fld id="{0EDAB549-179D-430C-ACFB-D5D1FE10E86D}" type="slidenum">
              <a:rPr lang="en-US" sz="1200" b="0">
                <a:solidFill>
                  <a:prstClr val="black"/>
                </a:solidFill>
                <a:effectLst/>
                <a:latin typeface="Times New Roman" pitchFamily="18" charset="0"/>
              </a:rPr>
              <a:pPr algn="r" defTabSz="896938" eaLnBrk="0" hangingPunct="0">
                <a:spcBef>
                  <a:spcPct val="0"/>
                </a:spcBef>
              </a:pPr>
              <a:t>91</a:t>
            </a:fld>
            <a:endParaRPr lang="en-US" sz="1200" b="0">
              <a:solidFill>
                <a:prstClr val="black"/>
              </a:solidFill>
              <a:effectLst/>
              <a:latin typeface="Times New Roman" pitchFamily="18" charset="0"/>
            </a:endParaRPr>
          </a:p>
        </p:txBody>
      </p:sp>
      <p:sp>
        <p:nvSpPr>
          <p:cNvPr id="96260" name="Rectangle 2"/>
          <p:cNvSpPr>
            <a:spLocks noGrp="1" noRot="1" noChangeAspect="1" noChangeArrowheads="1" noTextEdit="1"/>
          </p:cNvSpPr>
          <p:nvPr>
            <p:ph type="sldImg"/>
          </p:nvPr>
        </p:nvSpPr>
        <p:spPr>
          <a:xfrm>
            <a:off x="1144588" y="685800"/>
            <a:ext cx="4572000" cy="3429000"/>
          </a:xfrm>
          <a:ln/>
        </p:spPr>
      </p:sp>
      <p:sp>
        <p:nvSpPr>
          <p:cNvPr id="96261" name="Rectangle 3"/>
          <p:cNvSpPr>
            <a:spLocks noGrp="1" noChangeArrowheads="1"/>
          </p:cNvSpPr>
          <p:nvPr>
            <p:ph type="body" idx="1"/>
          </p:nvPr>
        </p:nvSpPr>
        <p:spPr>
          <a:xfrm>
            <a:off x="912813" y="4343400"/>
            <a:ext cx="5032375" cy="4114800"/>
          </a:xfrm>
          <a:noFill/>
          <a:ln/>
        </p:spPr>
        <p:txBody>
          <a:bodyPr lIns="89730" tIns="44865" rIns="89730" bIns="44865"/>
          <a:lstStyle/>
          <a:p>
            <a:pPr eaLnBrk="1" hangingPunct="1">
              <a:lnSpc>
                <a:spcPct val="80000"/>
              </a:lnSpc>
              <a:tabLst>
                <a:tab pos="225425" algn="l"/>
              </a:tabLst>
            </a:pPr>
            <a:r>
              <a:rPr lang="en-US" altLang="en-US" sz="1000" b="1" smtClean="0"/>
              <a:t>Coronary Heart Disease Incidence Is Related to HDL-C Levels in Various Clinical Trials</a:t>
            </a:r>
            <a:r>
              <a:rPr lang="en-US" sz="1000" b="1" smtClean="0"/>
              <a:t> </a:t>
            </a:r>
          </a:p>
          <a:p>
            <a:pPr eaLnBrk="1" hangingPunct="1">
              <a:lnSpc>
                <a:spcPct val="80000"/>
              </a:lnSpc>
              <a:tabLst>
                <a:tab pos="225425" algn="l"/>
              </a:tabLst>
            </a:pPr>
            <a:r>
              <a:rPr lang="en-US" sz="1000" smtClean="0"/>
              <a:t>To determine whether the relationship between high-density lipoprotein cholesterol (HDL-C) and coronary heart disease is independent of the influence of other risk factors, Gordon and colleagues analyzed the relationship between HDL-C and the incidence of coronary heart disease (adjusting for age, blood pressure, smoking, body mass index, and low-density lipoprotein cholesterol level) in four American cardiovascular studies: the Framingham Heart Study (FHS), the Lipid Research Clinics Prevalence Mortality Follow-up Study (LCRF), the Lipid Research Clinics Coronary Primary Prevention Trial (CPPT), and the Multiple Risk Factor Intervention Trial (MRFIT).</a:t>
            </a:r>
            <a:r>
              <a:rPr lang="en-US" sz="1000" baseline="30000" smtClean="0"/>
              <a:t>  </a:t>
            </a:r>
            <a:r>
              <a:rPr lang="en-US" sz="1000" smtClean="0"/>
              <a:t>A 1-mg/dL increase in HDL-C was associated with a significant 2% decrease in risk for coronary heart disease in men (FHS, CPPT, and MRFIT) and a 3% decrease in women (FHS). The regression coefficients for the LRCF data in this slide were based on coronary heart disease mortality because only fatal outcomes were documented in that study.</a:t>
            </a:r>
          </a:p>
          <a:p>
            <a:pPr eaLnBrk="1" hangingPunct="1">
              <a:lnSpc>
                <a:spcPct val="80000"/>
              </a:lnSpc>
              <a:tabLst>
                <a:tab pos="225425" algn="l"/>
              </a:tabLst>
            </a:pPr>
            <a:endParaRPr lang="en-US" sz="1000" smtClean="0"/>
          </a:p>
          <a:p>
            <a:pPr eaLnBrk="1" hangingPunct="1">
              <a:lnSpc>
                <a:spcPct val="80000"/>
              </a:lnSpc>
              <a:spcBef>
                <a:spcPct val="0"/>
              </a:spcBef>
              <a:tabLst>
                <a:tab pos="225425" algn="l"/>
              </a:tabLst>
            </a:pPr>
            <a:r>
              <a:rPr lang="en-US" altLang="en-US" sz="1000" smtClean="0">
                <a:sym typeface="Wingdings" pitchFamily="2" charset="2"/>
              </a:rPr>
              <a:t>CPPT = Coronary Primary Prevention Trial</a:t>
            </a:r>
          </a:p>
          <a:p>
            <a:pPr eaLnBrk="1" hangingPunct="1">
              <a:lnSpc>
                <a:spcPct val="80000"/>
              </a:lnSpc>
              <a:spcBef>
                <a:spcPct val="0"/>
              </a:spcBef>
              <a:tabLst>
                <a:tab pos="225425" algn="l"/>
              </a:tabLst>
            </a:pPr>
            <a:r>
              <a:rPr lang="en-US" altLang="en-US" sz="1000" smtClean="0">
                <a:sym typeface="Wingdings" pitchFamily="2" charset="2"/>
              </a:rPr>
              <a:t>FHS = Framingham Heart Study</a:t>
            </a:r>
          </a:p>
          <a:p>
            <a:pPr eaLnBrk="1" hangingPunct="1">
              <a:lnSpc>
                <a:spcPct val="80000"/>
              </a:lnSpc>
              <a:spcBef>
                <a:spcPct val="0"/>
              </a:spcBef>
              <a:tabLst>
                <a:tab pos="225425" algn="l"/>
              </a:tabLst>
            </a:pPr>
            <a:r>
              <a:rPr lang="en-US" altLang="en-US" sz="1000" smtClean="0">
                <a:sym typeface="Wingdings" pitchFamily="2" charset="2"/>
              </a:rPr>
              <a:t>LRCF = Lipid Research Clinics Follow-up Study</a:t>
            </a:r>
          </a:p>
          <a:p>
            <a:pPr eaLnBrk="1" hangingPunct="1">
              <a:lnSpc>
                <a:spcPct val="80000"/>
              </a:lnSpc>
              <a:spcBef>
                <a:spcPct val="0"/>
              </a:spcBef>
              <a:tabLst>
                <a:tab pos="225425" algn="l"/>
              </a:tabLst>
            </a:pPr>
            <a:r>
              <a:rPr lang="en-US" altLang="en-US" sz="1000" smtClean="0">
                <a:sym typeface="Wingdings" pitchFamily="2" charset="2"/>
              </a:rPr>
              <a:t>MRFIT = Multiple Risk Factor Intervention Trial</a:t>
            </a:r>
          </a:p>
          <a:p>
            <a:pPr eaLnBrk="1" hangingPunct="1">
              <a:lnSpc>
                <a:spcPct val="80000"/>
              </a:lnSpc>
              <a:tabLst>
                <a:tab pos="225425" algn="l"/>
              </a:tabLst>
            </a:pPr>
            <a:endParaRPr lang="en-US" sz="1000" b="1" smtClean="0"/>
          </a:p>
          <a:p>
            <a:pPr eaLnBrk="1" hangingPunct="1">
              <a:lnSpc>
                <a:spcPct val="80000"/>
              </a:lnSpc>
              <a:tabLst>
                <a:tab pos="225425" algn="l"/>
              </a:tabLst>
            </a:pPr>
            <a:r>
              <a:rPr lang="en-US" sz="1000" i="1" smtClean="0"/>
              <a:t>Reference:</a:t>
            </a:r>
          </a:p>
          <a:p>
            <a:pPr eaLnBrk="1" hangingPunct="1">
              <a:lnSpc>
                <a:spcPct val="80000"/>
              </a:lnSpc>
              <a:tabLst>
                <a:tab pos="225425" algn="l"/>
              </a:tabLst>
            </a:pPr>
            <a:r>
              <a:rPr lang="en-US" sz="1000" smtClean="0"/>
              <a:t>Gordon DJ, Probstfield JL, Garrison RJ, et al. High-density lipoprotein cholesterol and cardiovascular disease: four prospective American studies. </a:t>
            </a:r>
            <a:r>
              <a:rPr lang="en-US" sz="1000" i="1" smtClean="0"/>
              <a:t>Circulation</a:t>
            </a:r>
            <a:r>
              <a:rPr lang="en-US" sz="1000" smtClean="0"/>
              <a:t>. 1989;79:8-15.</a:t>
            </a:r>
          </a:p>
          <a:p>
            <a:pPr eaLnBrk="1" hangingPunct="1">
              <a:lnSpc>
                <a:spcPct val="80000"/>
              </a:lnSpc>
              <a:tabLst>
                <a:tab pos="225425" algn="l"/>
              </a:tabLst>
            </a:pPr>
            <a:endParaRPr lang="en-US" sz="10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2921CB3-61BC-47F4-AE3E-66940A5318D4}" type="slidenum">
              <a:rPr lang="el-GR">
                <a:solidFill>
                  <a:prstClr val="black"/>
                </a:solidFill>
              </a:rPr>
              <a:pPr/>
              <a:t>92</a:t>
            </a:fld>
            <a:endParaRPr lang="el-GR">
              <a:solidFill>
                <a:prstClr val="black"/>
              </a:solidFill>
            </a:endParaRPr>
          </a:p>
        </p:txBody>
      </p:sp>
      <p:sp>
        <p:nvSpPr>
          <p:cNvPr id="97283"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89730" tIns="44865" rIns="89730" bIns="44865" anchor="b"/>
          <a:lstStyle/>
          <a:p>
            <a:pPr algn="r" defTabSz="896938" eaLnBrk="0" hangingPunct="0">
              <a:spcBef>
                <a:spcPct val="0"/>
              </a:spcBef>
            </a:pPr>
            <a:fld id="{F8537A29-3F91-4342-BCC3-65958872F3B5}" type="slidenum">
              <a:rPr lang="en-US" sz="1200" b="0">
                <a:solidFill>
                  <a:prstClr val="black"/>
                </a:solidFill>
                <a:effectLst/>
                <a:latin typeface="Times New Roman" pitchFamily="18" charset="0"/>
              </a:rPr>
              <a:pPr algn="r" defTabSz="896938" eaLnBrk="0" hangingPunct="0">
                <a:spcBef>
                  <a:spcPct val="0"/>
                </a:spcBef>
              </a:pPr>
              <a:t>92</a:t>
            </a:fld>
            <a:endParaRPr lang="en-US" sz="1200" b="0">
              <a:solidFill>
                <a:prstClr val="black"/>
              </a:solidFill>
              <a:effectLst/>
              <a:latin typeface="Times New Roman" pitchFamily="18" charset="0"/>
            </a:endParaRPr>
          </a:p>
        </p:txBody>
      </p:sp>
      <p:sp>
        <p:nvSpPr>
          <p:cNvPr id="97284" name="Rectangle 2"/>
          <p:cNvSpPr>
            <a:spLocks noGrp="1" noRot="1" noChangeAspect="1" noChangeArrowheads="1" noTextEdit="1"/>
          </p:cNvSpPr>
          <p:nvPr>
            <p:ph type="sldImg"/>
          </p:nvPr>
        </p:nvSpPr>
        <p:spPr>
          <a:xfrm>
            <a:off x="1144588" y="685800"/>
            <a:ext cx="4572000" cy="3429000"/>
          </a:xfrm>
          <a:ln/>
        </p:spPr>
      </p:sp>
      <p:sp>
        <p:nvSpPr>
          <p:cNvPr id="97285" name="Rectangle 3"/>
          <p:cNvSpPr>
            <a:spLocks noGrp="1" noChangeArrowheads="1"/>
          </p:cNvSpPr>
          <p:nvPr>
            <p:ph type="body" idx="1"/>
          </p:nvPr>
        </p:nvSpPr>
        <p:spPr>
          <a:xfrm>
            <a:off x="912813" y="4343400"/>
            <a:ext cx="5032375" cy="4114800"/>
          </a:xfrm>
          <a:noFill/>
          <a:ln/>
        </p:spPr>
        <p:txBody>
          <a:bodyPr lIns="89730" tIns="44865" rIns="89730" bIns="44865"/>
          <a:lstStyle/>
          <a:p>
            <a:pPr eaLnBrk="1" hangingPunct="1">
              <a:tabLst>
                <a:tab pos="225425" algn="l"/>
              </a:tabLst>
            </a:pPr>
            <a:r>
              <a:rPr lang="en-US" sz="1100" b="1" smtClean="0"/>
              <a:t>Low HDL-C Increases Cardiovascular Disease Risk Even If LDL-C Levels Are Well-controlled: Treating to New Targets Study</a:t>
            </a:r>
          </a:p>
          <a:p>
            <a:pPr eaLnBrk="1" hangingPunct="1">
              <a:tabLst>
                <a:tab pos="225425" algn="l"/>
              </a:tabLst>
            </a:pPr>
            <a:r>
              <a:rPr lang="en-US" sz="1100" smtClean="0"/>
              <a:t>In the Treating to New Targets (TNT) study, a post-hoc analysis assessed the predictive value of high-density lipoprotein cholesterol (HDL-C) levels in 9,770 patients. The HDL-C level in patients who received statins was predictive of major cardiovascular events across the TNT study cohort, both when HDL-C was assessed as a continuous variable and when subjects were stratified according to HDL-C quintiles. When the analysis was stratified by low-density lipoprotein cholesterol (LDL-C) in patients who received statins, the relationship between HDL-C and major cardiovascular events had borderline significance (</a:t>
            </a:r>
            <a:r>
              <a:rPr lang="en-US" sz="1100" i="1" smtClean="0"/>
              <a:t>P</a:t>
            </a:r>
            <a:r>
              <a:rPr lang="en-US" sz="1100" smtClean="0"/>
              <a:t> = 0.05). Even among study subjects with LDL-C levels </a:t>
            </a:r>
            <a:r>
              <a:rPr lang="en-US" sz="1100" smtClean="0">
                <a:cs typeface="Times New Roman" pitchFamily="18" charset="0"/>
              </a:rPr>
              <a:t>&lt;</a:t>
            </a:r>
            <a:r>
              <a:rPr lang="en-US" sz="1100" smtClean="0"/>
              <a:t>70 mg/dL, those in the highest quintile of HDL-C were at lower risk for major cardiovascular events than those in the lowest quintile (</a:t>
            </a:r>
            <a:r>
              <a:rPr lang="en-US" sz="1100" i="1" smtClean="0"/>
              <a:t>P</a:t>
            </a:r>
            <a:r>
              <a:rPr lang="en-US" sz="1100" smtClean="0"/>
              <a:t> = 0.03). </a:t>
            </a:r>
          </a:p>
          <a:p>
            <a:pPr eaLnBrk="1" hangingPunct="1">
              <a:tabLst>
                <a:tab pos="225425" algn="l"/>
              </a:tabLst>
            </a:pPr>
            <a:endParaRPr lang="en-US" sz="1100" smtClean="0"/>
          </a:p>
          <a:p>
            <a:pPr eaLnBrk="1" hangingPunct="1">
              <a:tabLst>
                <a:tab pos="225425" algn="l"/>
              </a:tabLst>
            </a:pPr>
            <a:r>
              <a:rPr lang="en-US" sz="1100" i="1" smtClean="0"/>
              <a:t>Reference:</a:t>
            </a:r>
          </a:p>
          <a:p>
            <a:pPr eaLnBrk="1" hangingPunct="1">
              <a:tabLst>
                <a:tab pos="225425" algn="l"/>
              </a:tabLst>
            </a:pPr>
            <a:r>
              <a:rPr lang="en-US" sz="1100" smtClean="0"/>
              <a:t>Barter P, Gotto AM, LaRosa JC, et al, for the Treating to New Targets Investigators. HDL cholesterol, very low levels of LDL cholesterol, and cardiovascular events. </a:t>
            </a:r>
            <a:r>
              <a:rPr lang="en-US" sz="1100" i="1" smtClean="0"/>
              <a:t>N Engl J Med</a:t>
            </a:r>
            <a:r>
              <a:rPr lang="en-US" sz="1100" smtClean="0"/>
              <a:t>. 2007;357:1301-1310.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F9FBFB6-F367-466D-AAA9-5FCB088797B0}" type="slidenum">
              <a:rPr lang="el-GR">
                <a:solidFill>
                  <a:prstClr val="black"/>
                </a:solidFill>
              </a:rPr>
              <a:pPr/>
              <a:t>93</a:t>
            </a:fld>
            <a:endParaRPr lang="el-GR">
              <a:solidFill>
                <a:prstClr val="black"/>
              </a:solidFill>
            </a:endParaRPr>
          </a:p>
        </p:txBody>
      </p:sp>
      <p:sp>
        <p:nvSpPr>
          <p:cNvPr id="98307" name="Rectangle 2"/>
          <p:cNvSpPr>
            <a:spLocks noGrp="1" noRot="1" noChangeAspect="1" noChangeArrowheads="1" noTextEdit="1"/>
          </p:cNvSpPr>
          <p:nvPr>
            <p:ph type="sldImg"/>
          </p:nvPr>
        </p:nvSpPr>
        <p:spPr>
          <a:xfrm>
            <a:off x="1144588" y="685800"/>
            <a:ext cx="4572000" cy="3429000"/>
          </a:xfrm>
          <a:ln/>
        </p:spPr>
      </p:sp>
      <p:sp>
        <p:nvSpPr>
          <p:cNvPr id="98308" name="Rectangle 3"/>
          <p:cNvSpPr>
            <a:spLocks noGrp="1" noChangeArrowheads="1"/>
          </p:cNvSpPr>
          <p:nvPr>
            <p:ph type="body" idx="1"/>
          </p:nvPr>
        </p:nvSpPr>
        <p:spPr>
          <a:xfrm>
            <a:off x="912813" y="4343400"/>
            <a:ext cx="5032375" cy="4114800"/>
          </a:xfrm>
          <a:noFill/>
          <a:ln/>
        </p:spPr>
        <p:txBody>
          <a:bodyPr lIns="89730" tIns="44865" rIns="89730" bIns="44865"/>
          <a:lstStyle/>
          <a:p>
            <a:pPr eaLnBrk="1" hangingPunct="1">
              <a:tabLst>
                <a:tab pos="225425" algn="l"/>
              </a:tabLst>
            </a:pPr>
            <a:r>
              <a:rPr lang="en-US" b="1" smtClean="0"/>
              <a:t>Population CVD risk attribute to TG’s</a:t>
            </a:r>
          </a:p>
          <a:p>
            <a:pPr eaLnBrk="1" hangingPunct="1">
              <a:tabLst>
                <a:tab pos="225425" algn="l"/>
              </a:tabLst>
            </a:pPr>
            <a:r>
              <a:rPr lang="en-US" smtClean="0"/>
              <a:t>Regarding triglycerides (TG’s): the variation in </a:t>
            </a:r>
            <a:r>
              <a:rPr lang="en-US" u="sng" smtClean="0"/>
              <a:t>fasting</a:t>
            </a:r>
            <a:r>
              <a:rPr lang="en-US" smtClean="0"/>
              <a:t> TG’s in the Women’s Health Initiative was not predictive of cardiovascular risk. However, for women presenting as </a:t>
            </a:r>
            <a:r>
              <a:rPr lang="en-US" u="sng" smtClean="0"/>
              <a:t>non-fasting</a:t>
            </a:r>
            <a:r>
              <a:rPr lang="en-US" smtClean="0"/>
              <a:t> (0-8 hours since last meal), the highest TG tertile had </a:t>
            </a:r>
            <a:r>
              <a:rPr lang="en-US" u="sng" smtClean="0"/>
              <a:t>twice</a:t>
            </a:r>
            <a:r>
              <a:rPr lang="en-US" smtClean="0"/>
              <a:t> the risk of the lowest TG tertile. For samples drawn between 2 and 4 hours, the hazard ratio was </a:t>
            </a:r>
            <a:r>
              <a:rPr lang="en-US" u="sng" smtClean="0"/>
              <a:t>four times</a:t>
            </a:r>
            <a:r>
              <a:rPr lang="en-US" smtClean="0"/>
              <a:t>. This is consistent with evidence that demonstrates that intermediate-density lipoprotein and remnants, which are all increased in the post-prandial state, contribute to risk. This concept needs further study and confirmation. </a:t>
            </a:r>
          </a:p>
          <a:p>
            <a:pPr eaLnBrk="1" hangingPunct="1">
              <a:tabLst>
                <a:tab pos="225425" algn="l"/>
              </a:tabLst>
            </a:pPr>
            <a:endParaRPr lang="en-US" smtClean="0"/>
          </a:p>
          <a:p>
            <a:pPr eaLnBrk="1" hangingPunct="1">
              <a:tabLst>
                <a:tab pos="225425" algn="l"/>
              </a:tabLst>
            </a:pPr>
            <a:r>
              <a:rPr lang="en-US" i="1" smtClean="0"/>
              <a:t>Reference:</a:t>
            </a:r>
          </a:p>
          <a:p>
            <a:pPr eaLnBrk="1" hangingPunct="1">
              <a:tabLst>
                <a:tab pos="225425" algn="l"/>
              </a:tabLst>
            </a:pPr>
            <a:r>
              <a:rPr lang="en-US" smtClean="0"/>
              <a:t>Bansal S, Buring JE, Rifai N, Mora S, Sacks FM, Ridker PM. Fasting compared with nonfasting triglycerides and risk of cardiovascular events in women. </a:t>
            </a:r>
            <a:r>
              <a:rPr lang="en-US" i="1" smtClean="0"/>
              <a:t>JAMA</a:t>
            </a:r>
            <a:r>
              <a:rPr lang="en-US" smtClean="0"/>
              <a:t>. 2007;298:309-316.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9080859-A296-4E27-A59C-0BCB9848C859}" type="slidenum">
              <a:rPr lang="el-GR">
                <a:solidFill>
                  <a:prstClr val="black"/>
                </a:solidFill>
              </a:rPr>
              <a:pPr/>
              <a:t>104</a:t>
            </a:fld>
            <a:endParaRPr lang="el-GR">
              <a:solidFill>
                <a:prstClr val="black"/>
              </a:solidFill>
            </a:endParaRPr>
          </a:p>
        </p:txBody>
      </p:sp>
      <p:sp>
        <p:nvSpPr>
          <p:cNvPr id="99331" name="Rectangle 2"/>
          <p:cNvSpPr>
            <a:spLocks noGrp="1" noRot="1" noChangeAspect="1" noChangeArrowheads="1" noTextEdit="1"/>
          </p:cNvSpPr>
          <p:nvPr>
            <p:ph type="sldImg"/>
          </p:nvPr>
        </p:nvSpPr>
        <p:spPr>
          <a:xfrm>
            <a:off x="1096963" y="685800"/>
            <a:ext cx="4718050" cy="3538538"/>
          </a:xfrm>
          <a:ln w="12700" cap="flat">
            <a:solidFill>
              <a:schemeClr val="tx1"/>
            </a:solidFill>
          </a:ln>
        </p:spPr>
      </p:sp>
      <p:sp>
        <p:nvSpPr>
          <p:cNvPr id="99332" name="Rectangle 3"/>
          <p:cNvSpPr>
            <a:spLocks noGrp="1" noChangeArrowheads="1"/>
          </p:cNvSpPr>
          <p:nvPr>
            <p:ph type="body" idx="1"/>
          </p:nvPr>
        </p:nvSpPr>
        <p:spPr>
          <a:xfrm>
            <a:off x="989013" y="4602163"/>
            <a:ext cx="5030787" cy="4129087"/>
          </a:xfrm>
          <a:noFill/>
          <a:ln/>
        </p:spPr>
        <p:txBody>
          <a:bodyPr lIns="92251" tIns="45316" rIns="92251" bIns="45316"/>
          <a:lstStyle/>
          <a:p>
            <a:pPr eaLnBrk="1" hangingPunct="1"/>
            <a:r>
              <a:rPr lang="en-US" sz="800" smtClean="0">
                <a:latin typeface="Verdana" pitchFamily="34" charset="0"/>
              </a:rPr>
              <a:t>This slide provides a graphic representation of the NCEP ATP III LDL-C goals.</a:t>
            </a:r>
            <a:r>
              <a:rPr lang="en-GB" sz="800" baseline="30000" smtClean="0">
                <a:latin typeface="Verdana" pitchFamily="34" charset="0"/>
              </a:rPr>
              <a:t>1</a:t>
            </a:r>
            <a:r>
              <a:rPr lang="en-US" sz="800" smtClean="0">
                <a:latin typeface="Verdana" pitchFamily="34" charset="0"/>
              </a:rPr>
              <a:t> The goal of therapy in patients at high risk ie. with CHD or CHD risk equivalents is to reduce LDL-C to 100 mg/dL </a:t>
            </a:r>
            <a:r>
              <a:rPr lang="en-GB" sz="800" smtClean="0">
                <a:latin typeface="Verdana" pitchFamily="34" charset="0"/>
              </a:rPr>
              <a:t>(2.6 mmol/L) and in patients at very high risk there is now a proposed therapeutic option to reduce LDL-C to &lt;70 mg/dL (1.8 mmol/L)</a:t>
            </a:r>
            <a:r>
              <a:rPr lang="en-US" sz="800" smtClean="0">
                <a:latin typeface="Verdana" pitchFamily="34" charset="0"/>
              </a:rPr>
              <a:t>. This also extends to moderately high-risk persons with a baseline LDL-C of 100 to 129 mg/dL. </a:t>
            </a:r>
          </a:p>
          <a:p>
            <a:pPr eaLnBrk="1" hangingPunct="1"/>
            <a:r>
              <a:rPr lang="en-GB" sz="800" smtClean="0">
                <a:latin typeface="Verdana" pitchFamily="34" charset="0"/>
              </a:rPr>
              <a:t>When LDL-C lowering drug therapy is employed in high-risk or moderately high-risk patients, it is advised that intensity of therapy be sufficient to achieve at least a 30% to 40% reduction in LDL-C levels. </a:t>
            </a:r>
            <a:r>
              <a:rPr lang="en-US" sz="800" smtClean="0">
                <a:latin typeface="Verdana" pitchFamily="34" charset="0"/>
              </a:rPr>
              <a:t>The degree of risk should indicate the severity of intervention. Less aggressive intervention may be warranted if fewer risk factors are present. The LDL-C cut-off is 160 mg/dL </a:t>
            </a:r>
            <a:r>
              <a:rPr lang="en-GB" sz="800" smtClean="0">
                <a:latin typeface="Verdana" pitchFamily="34" charset="0"/>
              </a:rPr>
              <a:t>(4.1 mmol/L)</a:t>
            </a:r>
            <a:r>
              <a:rPr lang="en-US" sz="800" smtClean="0">
                <a:latin typeface="Verdana" pitchFamily="34" charset="0"/>
              </a:rPr>
              <a:t> for patients with fewer than two risk factors.</a:t>
            </a:r>
          </a:p>
          <a:p>
            <a:pPr eaLnBrk="1" hangingPunct="1"/>
            <a:endParaRPr lang="en-US" sz="800" smtClean="0">
              <a:latin typeface="Verdana" pitchFamily="34" charset="0"/>
            </a:endParaRPr>
          </a:p>
          <a:p>
            <a:pPr eaLnBrk="1" hangingPunct="1"/>
            <a:endParaRPr lang="en-US" sz="800" smtClean="0">
              <a:latin typeface="Verdana" pitchFamily="34" charset="0"/>
            </a:endParaRPr>
          </a:p>
          <a:p>
            <a:pPr eaLnBrk="1" hangingPunct="1"/>
            <a:r>
              <a:rPr lang="en-GB" sz="800" b="1" smtClean="0">
                <a:latin typeface="Verdana" pitchFamily="34" charset="0"/>
              </a:rPr>
              <a:t>Reference</a:t>
            </a:r>
          </a:p>
          <a:p>
            <a:pPr eaLnBrk="1" hangingPunct="1"/>
            <a:r>
              <a:rPr lang="en-GB" sz="800" smtClean="0">
                <a:latin typeface="Verdana" pitchFamily="34" charset="0"/>
              </a:rPr>
              <a:t>1. Grundy SM, Cleeman JI, Merz NB </a:t>
            </a:r>
            <a:r>
              <a:rPr lang="en-GB" sz="800" i="1" smtClean="0">
                <a:latin typeface="Verdana" pitchFamily="34" charset="0"/>
              </a:rPr>
              <a:t>et al. Circulation</a:t>
            </a:r>
            <a:r>
              <a:rPr lang="en-GB" sz="800" smtClean="0">
                <a:latin typeface="Verdana" pitchFamily="34" charset="0"/>
              </a:rPr>
              <a:t> 2004;</a:t>
            </a:r>
            <a:r>
              <a:rPr lang="en-GB" sz="800" b="1" smtClean="0">
                <a:latin typeface="Verdana" pitchFamily="34" charset="0"/>
              </a:rPr>
              <a:t>110</a:t>
            </a:r>
            <a:r>
              <a:rPr lang="en-GB" sz="800" smtClean="0">
                <a:latin typeface="Verdana" pitchFamily="34" charset="0"/>
              </a:rPr>
              <a:t>:227-239.</a:t>
            </a:r>
            <a:endParaRPr lang="en-US" sz="800" smtClean="0">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p:spPr>
        <p:txBody>
          <a:bodyPr/>
          <a:lstStyle/>
          <a:p>
            <a:pPr eaLnBrk="1" hangingPunct="1"/>
            <a:endParaRPr lang="el-GR" smtClean="0"/>
          </a:p>
        </p:txBody>
      </p:sp>
      <p:sp>
        <p:nvSpPr>
          <p:cNvPr id="100356" name="3 - Θέση αριθμού διαφάνειας"/>
          <p:cNvSpPr>
            <a:spLocks noGrp="1"/>
          </p:cNvSpPr>
          <p:nvPr>
            <p:ph type="sldNum" sz="quarter" idx="5"/>
          </p:nvPr>
        </p:nvSpPr>
        <p:spPr>
          <a:noFill/>
        </p:spPr>
        <p:txBody>
          <a:bodyPr/>
          <a:lstStyle/>
          <a:p>
            <a:fld id="{B72D3E79-684E-4B22-A849-E1580C49FC81}" type="slidenum">
              <a:rPr lang="el-GR">
                <a:solidFill>
                  <a:prstClr val="black"/>
                </a:solidFill>
              </a:rPr>
              <a:pPr/>
              <a:t>105</a:t>
            </a:fld>
            <a:endParaRPr lang="el-G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85394A2-4DC6-4689-BCB7-843F0FA91D78}" type="slidenum">
              <a:rPr lang="el-GR">
                <a:solidFill>
                  <a:prstClr val="black"/>
                </a:solidFill>
              </a:rPr>
              <a:pPr/>
              <a:t>77</a:t>
            </a:fld>
            <a:endParaRPr lang="el-GR">
              <a:solidFill>
                <a:prstClr val="black"/>
              </a:solidFill>
            </a:endParaRPr>
          </a:p>
        </p:txBody>
      </p:sp>
      <p:sp>
        <p:nvSpPr>
          <p:cNvPr id="82947" name="Rectangle 2"/>
          <p:cNvSpPr>
            <a:spLocks noGrp="1" noRot="1" noChangeAspect="1" noChangeArrowheads="1" noTextEdit="1"/>
          </p:cNvSpPr>
          <p:nvPr>
            <p:ph type="sldImg"/>
          </p:nvPr>
        </p:nvSpPr>
        <p:spPr>
          <a:xfrm>
            <a:off x="1143000" y="684213"/>
            <a:ext cx="4576763" cy="3432175"/>
          </a:xfrm>
          <a:ln/>
        </p:spPr>
      </p:sp>
      <p:sp>
        <p:nvSpPr>
          <p:cNvPr id="82948" name="Rectangle 3"/>
          <p:cNvSpPr>
            <a:spLocks noGrp="1" noChangeArrowheads="1"/>
          </p:cNvSpPr>
          <p:nvPr>
            <p:ph type="body" idx="1"/>
          </p:nvPr>
        </p:nvSpPr>
        <p:spPr>
          <a:xfrm>
            <a:off x="912813" y="4341813"/>
            <a:ext cx="5032375" cy="4117975"/>
          </a:xfrm>
          <a:noFill/>
          <a:ln/>
        </p:spPr>
        <p:txBody>
          <a:bodyPr lIns="89730" tIns="44865" rIns="89730" bIns="44865"/>
          <a:lstStyle/>
          <a:p>
            <a:pPr eaLnBrk="1" hangingPunct="1">
              <a:spcBef>
                <a:spcPct val="0"/>
              </a:spcBef>
            </a:pPr>
            <a:r>
              <a:rPr lang="en-US" sz="1100" b="1" smtClean="0">
                <a:cs typeface="Arial" pitchFamily="34" charset="0"/>
              </a:rPr>
              <a:t>CHD risk reduction with statin therapy</a:t>
            </a:r>
          </a:p>
          <a:p>
            <a:pPr eaLnBrk="1" hangingPunct="1">
              <a:spcBef>
                <a:spcPct val="0"/>
              </a:spcBef>
            </a:pPr>
            <a:r>
              <a:rPr lang="en-US" sz="1100" smtClean="0">
                <a:cs typeface="Arial" pitchFamily="34" charset="0"/>
              </a:rPr>
              <a:t>Practically every clinical manifestation of atherosclerosis has been shown to be reduced by statin therapy, including fatal and nonfatal myocardial infarction, sudden CHD death, episodes of unstable angina, revascularization procedures including percutaneous transluminal coronary angioplasty (PTCA) and coronary artery bypass grafting (CABG), stroke, symptoms of peripheral arterial disease, and total mortality. Importantly, statin therapy has not been associated with an increase in noncardiovascular events. These data demonstrate that statins improve the quality of life (by reducing nonfatal events) and also lengthen life (by reducing total mortality).</a:t>
            </a:r>
          </a:p>
          <a:p>
            <a:pPr eaLnBrk="1" hangingPunct="1">
              <a:spcBef>
                <a:spcPct val="0"/>
              </a:spcBef>
            </a:pPr>
            <a:r>
              <a:rPr lang="en-US" sz="1100" i="1" smtClean="0">
                <a:cs typeface="Arial" pitchFamily="34" charset="0"/>
              </a:rPr>
              <a:t>References:</a:t>
            </a:r>
            <a:endParaRPr lang="en-US" sz="1100" smtClean="0">
              <a:cs typeface="Arial" pitchFamily="34" charset="0"/>
            </a:endParaRPr>
          </a:p>
          <a:p>
            <a:pPr eaLnBrk="1" hangingPunct="1">
              <a:spcBef>
                <a:spcPct val="0"/>
              </a:spcBef>
            </a:pPr>
            <a:r>
              <a:rPr lang="en-US" sz="1100" smtClean="0">
                <a:cs typeface="Arial" pitchFamily="34" charset="0"/>
              </a:rPr>
              <a:t>LaRosa JC, He J, Vupputuri S. Effect of statins on risk of coronary disease: a meta-analysis of randomized controlled trials. JAMA 1999;282:2340-2346.</a:t>
            </a:r>
          </a:p>
          <a:p>
            <a:pPr eaLnBrk="1" hangingPunct="1">
              <a:spcBef>
                <a:spcPct val="0"/>
              </a:spcBef>
            </a:pPr>
            <a:endParaRPr lang="en-US" sz="1100" smtClean="0">
              <a:cs typeface="Arial" pitchFamily="34" charset="0"/>
            </a:endParaRPr>
          </a:p>
          <a:p>
            <a:pPr eaLnBrk="1" hangingPunct="1">
              <a:spcBef>
                <a:spcPct val="0"/>
              </a:spcBef>
            </a:pPr>
            <a:r>
              <a:rPr lang="en-US" sz="1100" smtClean="0">
                <a:cs typeface="Arial" pitchFamily="34" charset="0"/>
              </a:rPr>
              <a:t>Crouse JR III, Byington RP, Hoen HM, Furberg CD. Reductase inhibitor monotherapy and stroke prevention. Arch Intern Med 1997;157:1305-1310.</a:t>
            </a:r>
          </a:p>
          <a:p>
            <a:pPr eaLnBrk="1" hangingPunct="1">
              <a:spcBef>
                <a:spcPct val="0"/>
              </a:spcBef>
            </a:pPr>
            <a:endParaRPr lang="en-US" sz="1100" smtClean="0">
              <a:cs typeface="Arial" pitchFamily="34" charset="0"/>
            </a:endParaRPr>
          </a:p>
          <a:p>
            <a:pPr eaLnBrk="1" hangingPunct="1">
              <a:spcBef>
                <a:spcPct val="0"/>
              </a:spcBef>
            </a:pPr>
            <a:r>
              <a:rPr lang="en-US" sz="1100" smtClean="0">
                <a:cs typeface="Arial" pitchFamily="34" charset="0"/>
              </a:rPr>
              <a:t>Pedersen TR, Kjekshus J, Pyorala K, Olsson AG, Cook TJ, Musliner TA, Tobert JA, Haghfelt T. Effect of simvastatin on ischemic signs and symptoms in the Scandinavian Simvastatin Survival Study (4S). Am J Cardiol 1998;81:333-335.</a:t>
            </a:r>
          </a:p>
          <a:p>
            <a:pPr eaLnBrk="1" hangingPunct="1">
              <a:spcBef>
                <a:spcPct val="0"/>
              </a:spcBef>
            </a:pPr>
            <a:endParaRPr lang="en-US" sz="110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99787A4-EACA-483D-8475-54662B28C36F}" type="slidenum">
              <a:rPr lang="el-GR">
                <a:solidFill>
                  <a:prstClr val="black"/>
                </a:solidFill>
              </a:rPr>
              <a:pPr/>
              <a:t>110</a:t>
            </a:fld>
            <a:endParaRPr lang="el-GR">
              <a:solidFill>
                <a:prstClr val="black"/>
              </a:solidFill>
            </a:endParaRPr>
          </a:p>
        </p:txBody>
      </p:sp>
      <p:sp>
        <p:nvSpPr>
          <p:cNvPr id="101379" name="Rectangle 2"/>
          <p:cNvSpPr>
            <a:spLocks noGrp="1" noRot="1" noChangeAspect="1" noChangeArrowheads="1" noTextEdit="1"/>
          </p:cNvSpPr>
          <p:nvPr>
            <p:ph type="sldImg"/>
          </p:nvPr>
        </p:nvSpPr>
        <p:spPr>
          <a:xfrm>
            <a:off x="1143000" y="684213"/>
            <a:ext cx="4576763" cy="3432175"/>
          </a:xfrm>
          <a:ln/>
        </p:spPr>
      </p:sp>
      <p:sp>
        <p:nvSpPr>
          <p:cNvPr id="101380" name="Rectangle 3"/>
          <p:cNvSpPr>
            <a:spLocks noGrp="1" noChangeArrowheads="1"/>
          </p:cNvSpPr>
          <p:nvPr>
            <p:ph type="body" idx="1"/>
          </p:nvPr>
        </p:nvSpPr>
        <p:spPr>
          <a:xfrm>
            <a:off x="533400" y="4341813"/>
            <a:ext cx="5791200" cy="4116387"/>
          </a:xfrm>
          <a:noFill/>
          <a:ln/>
        </p:spPr>
        <p:txBody>
          <a:bodyPr/>
          <a:lstStyle/>
          <a:p>
            <a:pPr eaLnBrk="1" hangingPunct="1"/>
            <a:r>
              <a:rPr lang="en-US" sz="1000" b="1" smtClean="0"/>
              <a:t>Incidence of Fatal or Nonfatal MI During a 7-Year Follow-up in Relation to History of MI in Nondiabetic vs. Diabetic Subjects: East-West Study</a:t>
            </a:r>
            <a:endParaRPr lang="en-US" sz="1000" smtClean="0"/>
          </a:p>
          <a:p>
            <a:pPr eaLnBrk="1" hangingPunct="1"/>
            <a:r>
              <a:rPr lang="en-US" sz="1000" smtClean="0"/>
              <a:t>In the East-West Study, diabetics with prior myocardial infarction had a higher incidence of myocardial infarction than diabetics without prior myocardial infarction, but more importantly, diabetics without prior myocardial infarction had a 20.2% incidence of myocardial infarction at 7-year follow-up, compared with an 18.8% incidence in nondiabetics with prior myocardial infarction.  These results were important in establishing diabetes as a CHD risk equivalent.  Although this study was criticized because it was conducted in a relatively high-risk population for CHD, namely Finland in the early 1980s, a subsequently published analysis of the Organization to Assess Strategies for Ischemic Syndromes (OASIS) Registry, which included prospective data from 6 countries (Australia, Brazil, Canada, Hungary, Poland, and the United States), also found that diabetic patients without prior cardiovascular disease had the same event rates as nondiabetic patients with prior cardiovascular disease.</a:t>
            </a:r>
          </a:p>
          <a:p>
            <a:pPr eaLnBrk="1" hangingPunct="1"/>
            <a:endParaRPr lang="en-US" sz="1000" i="1" smtClean="0"/>
          </a:p>
          <a:p>
            <a:pPr eaLnBrk="1" hangingPunct="1"/>
            <a:r>
              <a:rPr lang="en-US" sz="1000" i="1" smtClean="0"/>
              <a:t>References:</a:t>
            </a:r>
            <a:endParaRPr lang="en-US" sz="1000" smtClean="0"/>
          </a:p>
          <a:p>
            <a:pPr eaLnBrk="1" hangingPunct="1"/>
            <a:r>
              <a:rPr lang="en-US" sz="1000" smtClean="0"/>
              <a:t>Haffner SM, Lehto S, Ronnemaa T, Pyorala K, Laakso M. Mortality from coronary heart disease in subjects with type 2 diabetes and in nondiabetic subjects with and without prior myocardial infarction. N Engl J Med 1998;339:229-234.</a:t>
            </a:r>
          </a:p>
          <a:p>
            <a:pPr eaLnBrk="1" hangingPunct="1"/>
            <a:endParaRPr lang="en-US" sz="1000" smtClean="0"/>
          </a:p>
          <a:p>
            <a:pPr eaLnBrk="1" hangingPunct="1"/>
            <a:r>
              <a:rPr lang="en-US" sz="1000" smtClean="0"/>
              <a:t>Malmberg K, Yusuf S, Gerstein HC, Brown J, Zhao F, Hunt D, Piegas L, Calvin J, Keltai M, Budaj A. Impact of diabetes on long-term prognosis in patients with unstable angina and non-Q-wave myocardial infarction: results of the OASIS (Organization to Assess Strategies for Ischemic Syndromes) Registry. Circulation 2000;102:1014-1019.</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63BD674-A1A0-4653-B724-6E8FFB7181ED}" type="slidenum">
              <a:rPr lang="el-GR">
                <a:solidFill>
                  <a:prstClr val="black"/>
                </a:solidFill>
              </a:rPr>
              <a:pPr/>
              <a:t>113</a:t>
            </a:fld>
            <a:endParaRPr lang="el-GR">
              <a:solidFill>
                <a:prstClr val="black"/>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Mechanisms Relating Insulin Resistance and Dyslipidemia (I)</a:t>
            </a:r>
            <a:endParaRPr lang="en-US" smtClean="0"/>
          </a:p>
          <a:p>
            <a:pPr eaLnBrk="1" hangingPunct="1"/>
            <a:r>
              <a:rPr lang="en-US" smtClean="0"/>
              <a:t>The pathophysiologic basis for diabetic dyslipidemia and its relation to insulin resistance is presented over the next four slides.  In the first, we see that insulin-resistant fat cells undergo greater breakdown of their stored triglycerides and greater release of free fatty acids into the circulation.  This is a common abnormality seen in both obese and nonobese insulin-resistant subjects and those with type 2 diabetes.  Increased fatty acids in the plasma leads to increased fatty acid uptake by the liver; in the fed state and in the presence of adequate glycogen stores, which is the common situation in patients with type 2 diabetes that is reasonably well controlled and certainly the case in the insulin-resistant nondiabetic subject, the liver takes those fatty acids and synthesizes them into triglycerides.</a:t>
            </a:r>
          </a:p>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88AB5180-06CC-419D-82EE-24A08D77F5C5}" type="slidenum">
              <a:rPr lang="el-GR">
                <a:solidFill>
                  <a:prstClr val="black"/>
                </a:solidFill>
              </a:rPr>
              <a:pPr/>
              <a:t>114</a:t>
            </a:fld>
            <a:endParaRPr lang="el-GR">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Mechanisms Relating Insulin Resistance and Dyslipidemia (II)</a:t>
            </a:r>
            <a:endParaRPr lang="en-US" smtClean="0"/>
          </a:p>
          <a:p>
            <a:pPr eaLnBrk="1" hangingPunct="1"/>
            <a:r>
              <a:rPr lang="en-US" smtClean="0"/>
              <a:t>The presence of increased triglycerides stimulates the assembly and secretion of the apolipoprotein (apo) B and very low density lipoprotein.  The result is an increased number of VLDL particles and increased level of triglycerides in the plasma, which leads to the rest of the diabetic dyslipidemic picture.</a:t>
            </a:r>
          </a:p>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8F253D9-EC2C-4F51-980F-55831F1FECB0}" type="slidenum">
              <a:rPr lang="el-GR">
                <a:solidFill>
                  <a:prstClr val="black"/>
                </a:solidFill>
              </a:rPr>
              <a:pPr/>
              <a:t>115</a:t>
            </a:fld>
            <a:endParaRPr lang="el-GR">
              <a:solidFill>
                <a:prstClr val="black"/>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Mechanisms Relating Insulin Resistance and Dyslipidemia (III)</a:t>
            </a:r>
            <a:endParaRPr lang="en-US" smtClean="0"/>
          </a:p>
          <a:p>
            <a:pPr eaLnBrk="1" hangingPunct="1"/>
            <a:r>
              <a:rPr lang="en-US" smtClean="0"/>
              <a:t>In the presence of increased VLDL in the plasma and normal levels of activity of the plasma protein cholesteryl ester transfer protein (CETP), VLDL triglycerides can be exchanged for HDL cholesterol.  That is, a VLDL particle will give up a molecule of triglyceride, donating it to the HDL, in return for one of the cholesteryl ester molecules from HDL.  This leads to two outcomes:  a cholesterol-rich VLDL remnant particle that is atherogenic, and a triglyceride-rich cholesterol-depleted HDL particle.  The triglyceride-rich HDL particle can undergo further modification including hydrolysis of its tryglyceride, probably by hepatic lipase, which leads to the dissociation of the structurally important protein apo A-I.  The free apo A-I in plasma is cleared more rapidly than apo A-I associated with HDL particles.  One of the sites of clearance is the kidney.  In this situation, HDL cholesterol is reduced, and the amount of circulating apo A-I and therefore the number of HDL particles is also reduced.</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112474D-DE27-4EE0-9F1A-53E943BA0669}" type="slidenum">
              <a:rPr lang="el-GR">
                <a:solidFill>
                  <a:prstClr val="black"/>
                </a:solidFill>
              </a:rPr>
              <a:pPr/>
              <a:t>116</a:t>
            </a:fld>
            <a:endParaRPr lang="el-GR">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Mechanisms Relating Insulin Resistance and Dyslipidemia (IV)</a:t>
            </a:r>
            <a:endParaRPr lang="en-US" smtClean="0"/>
          </a:p>
          <a:p>
            <a:pPr eaLnBrk="1" hangingPunct="1"/>
            <a:r>
              <a:rPr lang="en-US" smtClean="0"/>
              <a:t>On the last slide in this series, we see a similar phenomena leading to small, dense LDL.  Increased levels of VLDL triglyceride in the presence of CETP can promote the transfer of triglyceride into LDL in exchange for LDL cholesteryl ester.  The triglyceride-rich LDL can undergo hydrolysis by hepatic lipase or lipoprotein lipase, which leads to a small, dense, cholesterol-depleted—and, in general, lipid-depleted—LDL particle.</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271CB31-5EB2-48F9-A94B-EBE4838DF41D}" type="slidenum">
              <a:rPr lang="el-GR">
                <a:solidFill>
                  <a:prstClr val="black"/>
                </a:solidFill>
              </a:rPr>
              <a:pPr/>
              <a:t>117</a:t>
            </a:fld>
            <a:endParaRPr lang="el-GR">
              <a:solidFill>
                <a:prstClr val="black"/>
              </a:solidFill>
            </a:endParaRPr>
          </a:p>
        </p:txBody>
      </p:sp>
      <p:sp>
        <p:nvSpPr>
          <p:cNvPr id="106499" name="Rectangle 2"/>
          <p:cNvSpPr>
            <a:spLocks noGrp="1" noRot="1" noChangeAspect="1" noChangeArrowheads="1" noTextEdit="1"/>
          </p:cNvSpPr>
          <p:nvPr>
            <p:ph type="sldImg"/>
          </p:nvPr>
        </p:nvSpPr>
        <p:spPr>
          <a:xfrm>
            <a:off x="1143000" y="684213"/>
            <a:ext cx="4576763" cy="3432175"/>
          </a:xfrm>
          <a:ln/>
        </p:spPr>
      </p:sp>
      <p:sp>
        <p:nvSpPr>
          <p:cNvPr id="106500" name="Rectangle 3"/>
          <p:cNvSpPr>
            <a:spLocks noGrp="1" noChangeArrowheads="1"/>
          </p:cNvSpPr>
          <p:nvPr>
            <p:ph type="body" idx="1"/>
          </p:nvPr>
        </p:nvSpPr>
        <p:spPr>
          <a:xfrm>
            <a:off x="912813" y="4341813"/>
            <a:ext cx="5032375" cy="4117975"/>
          </a:xfrm>
          <a:noFill/>
          <a:ln/>
        </p:spPr>
        <p:txBody>
          <a:bodyPr/>
          <a:lstStyle/>
          <a:p>
            <a:pPr eaLnBrk="1" hangingPunct="1"/>
            <a:r>
              <a:rPr lang="en-US" b="1" smtClean="0"/>
              <a:t>Differences in HDL Cholesterol and LDL Size by Diabetic Status in Women and Men</a:t>
            </a:r>
            <a:endParaRPr lang="en-US" smtClean="0"/>
          </a:p>
          <a:p>
            <a:pPr eaLnBrk="1" hangingPunct="1"/>
            <a:r>
              <a:rPr lang="en-US" smtClean="0"/>
              <a:t>These results from the Strong Heart Study help to explain why the Framingham data show relatively higher rates of CHD mortality in diabetic women than diabetic men.  Among women, HDL cholesterol was approximately 8 mg/dL lower in diabetics compared with nondiabetics, whereas among men, HDL cholesterol was about 4 mg/dL lower in diabetics compared with nondiabetics.  Low HDL cholesterol may be important not only in explaining the very high risk of CHD in diabetic women, but also as a major risk factor in type 2 diabetes.  A comparison of LDL particle size also indicates a relatively greater decrease with diabetes among women compared with men, but the difference is less dramatic than for HDL cholesterol.  Smaller, denser LDL particles are believed by many to be more atherogenic.</a:t>
            </a:r>
          </a:p>
          <a:p>
            <a:pPr eaLnBrk="1" hangingPunct="1"/>
            <a:endParaRPr lang="en-US" smtClean="0"/>
          </a:p>
          <a:p>
            <a:pPr eaLnBrk="1" hangingPunct="1"/>
            <a:r>
              <a:rPr lang="en-US" i="1" smtClean="0"/>
              <a:t>Reference:</a:t>
            </a:r>
            <a:endParaRPr lang="en-US" smtClean="0"/>
          </a:p>
          <a:p>
            <a:pPr eaLnBrk="1" hangingPunct="1"/>
            <a:r>
              <a:rPr lang="en-US" smtClean="0"/>
              <a:t>Howard BV, Cowan LD, Go O, Welty TK, Robbins DC, Lee ET. Adverse effects of diabetes on multiple cardiovascular disease risk factors in women: the Strong Heart Study. Diabetes Care 1998;21:1258-1265.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6F445BC-9E0F-4444-A202-0A20FB8A79D2}" type="slidenum">
              <a:rPr lang="el-GR">
                <a:solidFill>
                  <a:prstClr val="black"/>
                </a:solidFill>
              </a:rPr>
              <a:pPr/>
              <a:t>78</a:t>
            </a:fld>
            <a:endParaRPr lang="el-GR">
              <a:solidFill>
                <a:prstClr val="black"/>
              </a:solidFill>
            </a:endParaRPr>
          </a:p>
        </p:txBody>
      </p:sp>
      <p:sp>
        <p:nvSpPr>
          <p:cNvPr id="83971" name="Rectangle 2"/>
          <p:cNvSpPr>
            <a:spLocks noGrp="1" noRot="1" noChangeAspect="1" noChangeArrowheads="1" noTextEdit="1"/>
          </p:cNvSpPr>
          <p:nvPr>
            <p:ph type="sldImg"/>
          </p:nvPr>
        </p:nvSpPr>
        <p:spPr>
          <a:xfrm>
            <a:off x="1143000" y="684213"/>
            <a:ext cx="4576763" cy="3432175"/>
          </a:xfrm>
          <a:ln/>
        </p:spPr>
      </p:sp>
      <p:sp>
        <p:nvSpPr>
          <p:cNvPr id="83972" name="Rectangle 3"/>
          <p:cNvSpPr>
            <a:spLocks noGrp="1" noChangeArrowheads="1"/>
          </p:cNvSpPr>
          <p:nvPr>
            <p:ph type="body" idx="1"/>
          </p:nvPr>
        </p:nvSpPr>
        <p:spPr>
          <a:xfrm>
            <a:off x="912813" y="4341813"/>
            <a:ext cx="5032375" cy="4117975"/>
          </a:xfrm>
          <a:noFill/>
          <a:ln/>
        </p:spPr>
        <p:txBody>
          <a:bodyPr/>
          <a:lstStyle/>
          <a:p>
            <a:pPr eaLnBrk="1" hangingPunct="1"/>
            <a:r>
              <a:rPr lang="en-US" b="1" smtClean="0"/>
              <a:t>LRC Follow-up Study: CVD mortality by non-HDL-C and LDL-C in men</a:t>
            </a:r>
          </a:p>
          <a:p>
            <a:pPr eaLnBrk="1" hangingPunct="1"/>
            <a:r>
              <a:rPr lang="en-US" smtClean="0"/>
              <a:t>These data from the LRC Follow-up Study show that non-HDL-C was a somewhat better predictor of cardiovascular mortality than was LDL-C in men.  The following slide presents the data in women.</a:t>
            </a:r>
          </a:p>
          <a:p>
            <a:pPr eaLnBrk="1" hangingPunct="1"/>
            <a:endParaRPr lang="en-US" smtClean="0">
              <a:cs typeface="Times New Roman" pitchFamily="18" charset="0"/>
            </a:endParaRPr>
          </a:p>
          <a:p>
            <a:pPr eaLnBrk="1" hangingPunct="1"/>
            <a:r>
              <a:rPr lang="en-US" i="1" smtClean="0">
                <a:cs typeface="Times New Roman" pitchFamily="18" charset="0"/>
              </a:rPr>
              <a:t>Reference:</a:t>
            </a:r>
            <a:endParaRPr lang="en-US" smtClean="0">
              <a:cs typeface="Times New Roman" pitchFamily="18" charset="0"/>
            </a:endParaRPr>
          </a:p>
          <a:p>
            <a:pPr eaLnBrk="1" hangingPunct="1"/>
            <a:r>
              <a:rPr lang="en-US" smtClean="0">
                <a:cs typeface="Times New Roman" pitchFamily="18" charset="0"/>
              </a:rPr>
              <a:t>Cui Y, Blumenthal RS, Flaws JA, Whiteman MK, Langenberg P, Bachorik PS, Bush TL. Non-high-density lipoprotein cholesterol level as a predictor of cardiovascular disease mortality. Arch Intern Med 2001;161:1413-1419.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EC6E871-2867-43C0-9B29-459ACDF7EFF2}" type="slidenum">
              <a:rPr lang="el-GR">
                <a:solidFill>
                  <a:prstClr val="black"/>
                </a:solidFill>
              </a:rPr>
              <a:pPr/>
              <a:t>79</a:t>
            </a:fld>
            <a:endParaRPr lang="el-GR">
              <a:solidFill>
                <a:prstClr val="black"/>
              </a:solidFill>
            </a:endParaRPr>
          </a:p>
        </p:txBody>
      </p:sp>
      <p:sp>
        <p:nvSpPr>
          <p:cNvPr id="84995" name="Rectangle 2"/>
          <p:cNvSpPr>
            <a:spLocks noGrp="1" noRot="1" noChangeAspect="1" noChangeArrowheads="1" noTextEdit="1"/>
          </p:cNvSpPr>
          <p:nvPr>
            <p:ph type="sldImg"/>
          </p:nvPr>
        </p:nvSpPr>
        <p:spPr>
          <a:xfrm>
            <a:off x="1143000" y="684213"/>
            <a:ext cx="4576763" cy="3432175"/>
          </a:xfrm>
          <a:ln/>
        </p:spPr>
      </p:sp>
      <p:sp>
        <p:nvSpPr>
          <p:cNvPr id="84996" name="Rectangle 3"/>
          <p:cNvSpPr>
            <a:spLocks noGrp="1" noChangeArrowheads="1"/>
          </p:cNvSpPr>
          <p:nvPr>
            <p:ph type="body" idx="1"/>
          </p:nvPr>
        </p:nvSpPr>
        <p:spPr>
          <a:xfrm>
            <a:off x="912813" y="4341813"/>
            <a:ext cx="5032375" cy="4117975"/>
          </a:xfrm>
          <a:noFill/>
          <a:ln/>
        </p:spPr>
        <p:txBody>
          <a:bodyPr/>
          <a:lstStyle/>
          <a:p>
            <a:pPr eaLnBrk="1" hangingPunct="1"/>
            <a:r>
              <a:rPr lang="en-US" b="1" smtClean="0"/>
              <a:t>LRC Follow-up Study: CVD mortality by non-HDL-C and LDL-C in women</a:t>
            </a:r>
            <a:endParaRPr lang="en-US" smtClean="0"/>
          </a:p>
          <a:p>
            <a:pPr eaLnBrk="1" hangingPunct="1"/>
            <a:r>
              <a:rPr lang="en-US" smtClean="0"/>
              <a:t>Non-HDL-C was a better predictor than LDL-C of cardiovascular mortality in women in the LRC Follow-up Study.  Note that the data for non-HDL-C in women are stronger than the data for non-HDL-C in men.</a:t>
            </a:r>
          </a:p>
          <a:p>
            <a:pPr eaLnBrk="1" hangingPunct="1"/>
            <a:endParaRPr lang="en-US" smtClean="0">
              <a:cs typeface="Times New Roman" pitchFamily="18" charset="0"/>
            </a:endParaRPr>
          </a:p>
          <a:p>
            <a:pPr eaLnBrk="1" hangingPunct="1"/>
            <a:r>
              <a:rPr lang="en-US" i="1" smtClean="0">
                <a:cs typeface="Times New Roman" pitchFamily="18" charset="0"/>
              </a:rPr>
              <a:t>Reference:</a:t>
            </a:r>
            <a:endParaRPr lang="en-US" smtClean="0">
              <a:cs typeface="Times New Roman" pitchFamily="18" charset="0"/>
            </a:endParaRPr>
          </a:p>
          <a:p>
            <a:pPr eaLnBrk="1" hangingPunct="1"/>
            <a:r>
              <a:rPr lang="en-US" smtClean="0">
                <a:cs typeface="Times New Roman" pitchFamily="18" charset="0"/>
              </a:rPr>
              <a:t>Cui Y, Blumenthal RS, Flaws JA, Whiteman MK, Langenberg P, Bachorik PS, Bush TL. Non-high-density lipoprotein cholesterol level as a predictor of cardiovascular disease mortality. Arch Intern Med 2001;161:1413-1419.</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C062CCE-04E4-410C-A80A-C54DF23000BF}" type="slidenum">
              <a:rPr lang="el-GR">
                <a:solidFill>
                  <a:prstClr val="black"/>
                </a:solidFill>
              </a:rPr>
              <a:pPr/>
              <a:t>80</a:t>
            </a:fld>
            <a:endParaRPr lang="el-GR">
              <a:solidFill>
                <a:prstClr val="black"/>
              </a:solidFill>
            </a:endParaRPr>
          </a:p>
        </p:txBody>
      </p:sp>
      <p:sp>
        <p:nvSpPr>
          <p:cNvPr id="86019" name="Rectangle 2"/>
          <p:cNvSpPr>
            <a:spLocks noGrp="1" noRot="1" noChangeAspect="1" noChangeArrowheads="1" noTextEdit="1"/>
          </p:cNvSpPr>
          <p:nvPr>
            <p:ph type="sldImg"/>
          </p:nvPr>
        </p:nvSpPr>
        <p:spPr>
          <a:xfrm>
            <a:off x="1144588" y="685800"/>
            <a:ext cx="4572000" cy="3429000"/>
          </a:xfrm>
          <a:ln/>
        </p:spPr>
      </p:sp>
      <p:sp>
        <p:nvSpPr>
          <p:cNvPr id="86020" name="Rectangle 3"/>
          <p:cNvSpPr>
            <a:spLocks noGrp="1" noChangeArrowheads="1"/>
          </p:cNvSpPr>
          <p:nvPr>
            <p:ph type="body" idx="1"/>
          </p:nvPr>
        </p:nvSpPr>
        <p:spPr>
          <a:xfrm>
            <a:off x="914400" y="4343400"/>
            <a:ext cx="5029200" cy="4114800"/>
          </a:xfrm>
          <a:noFill/>
          <a:ln/>
        </p:spPr>
        <p:txBody>
          <a:bodyPr lIns="89730" tIns="44865" rIns="89730" bIns="44865"/>
          <a:lstStyle/>
          <a:p>
            <a:pPr eaLnBrk="1" hangingPunct="1">
              <a:tabLst>
                <a:tab pos="225425" algn="l"/>
              </a:tabLst>
            </a:pPr>
            <a:r>
              <a:rPr lang="en-US" b="1" smtClean="0"/>
              <a:t>Simvastatin reduced the risk of major coronary events: subgroup analyses from the Scandinavian Simvastatin Survival Study</a:t>
            </a:r>
          </a:p>
          <a:p>
            <a:pPr eaLnBrk="1" hangingPunct="1">
              <a:tabLst>
                <a:tab pos="225425" algn="l"/>
              </a:tabLst>
            </a:pPr>
            <a:r>
              <a:rPr lang="en-US" smtClean="0"/>
              <a:t>The Scandinavian Simvastatin Survival Study (4S) trial was a landmark study that sought to evaluate the effect of statin therapy in secondary prevention. A total of 4,444 men and women with angina or prior myocardial infarction and serum cholesterol levels of 5.5</a:t>
            </a:r>
            <a:r>
              <a:rPr lang="en-US" smtClean="0">
                <a:cs typeface="Times New Roman" pitchFamily="18" charset="0"/>
              </a:rPr>
              <a:t>–</a:t>
            </a:r>
            <a:r>
              <a:rPr lang="en-US" smtClean="0"/>
              <a:t>8.0 mmol/L (212</a:t>
            </a:r>
            <a:r>
              <a:rPr lang="en-US" smtClean="0">
                <a:cs typeface="Times New Roman" pitchFamily="18" charset="0"/>
              </a:rPr>
              <a:t>–</a:t>
            </a:r>
            <a:r>
              <a:rPr lang="en-US" smtClean="0"/>
              <a:t>309 mg/dL) were randomized to simvastatin (20</a:t>
            </a:r>
            <a:r>
              <a:rPr lang="en-US" smtClean="0">
                <a:cs typeface="Times New Roman" pitchFamily="18" charset="0"/>
              </a:rPr>
              <a:t>–</a:t>
            </a:r>
            <a:r>
              <a:rPr lang="en-US" smtClean="0"/>
              <a:t>40 mg) or placebo for greater than 5 years. Treatment with simvastatin resulted in a 30% relative risk reduction in all-cause mortality (11.5 vs. 8.2%, p&lt;0.001).</a:t>
            </a:r>
          </a:p>
          <a:p>
            <a:pPr eaLnBrk="1" hangingPunct="1">
              <a:tabLst>
                <a:tab pos="225425" algn="l"/>
              </a:tabLst>
            </a:pPr>
            <a:endParaRPr lang="en-US" smtClean="0"/>
          </a:p>
          <a:p>
            <a:pPr eaLnBrk="1" hangingPunct="1">
              <a:lnSpc>
                <a:spcPct val="85000"/>
              </a:lnSpc>
              <a:tabLst>
                <a:tab pos="225425" algn="l"/>
              </a:tabLst>
            </a:pPr>
            <a:r>
              <a:rPr lang="en-US" i="1" smtClean="0"/>
              <a:t>Reference:</a:t>
            </a:r>
          </a:p>
          <a:p>
            <a:pPr eaLnBrk="1" hangingPunct="1">
              <a:tabLst>
                <a:tab pos="225425" algn="l"/>
              </a:tabLst>
            </a:pPr>
            <a:r>
              <a:rPr lang="en-US" smtClean="0"/>
              <a:t>Randomised trial of cholesterol lowering in 4444 patients with coronary heart disease: the Scandinavian Simvastatin Survival Study (4S). </a:t>
            </a:r>
            <a:r>
              <a:rPr lang="en-US" i="1" smtClean="0"/>
              <a:t>Lancet</a:t>
            </a:r>
            <a:r>
              <a:rPr lang="en-US" smtClean="0"/>
              <a:t> 1994;344:1383-1389.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6D1B977-D6C9-44C4-A878-DED619B925CE}" type="slidenum">
              <a:rPr lang="el-GR">
                <a:solidFill>
                  <a:prstClr val="black"/>
                </a:solidFill>
              </a:rPr>
              <a:pPr/>
              <a:t>81</a:t>
            </a:fld>
            <a:endParaRPr lang="el-GR">
              <a:solidFill>
                <a:prstClr val="black"/>
              </a:solidFill>
            </a:endParaRPr>
          </a:p>
        </p:txBody>
      </p:sp>
      <p:sp>
        <p:nvSpPr>
          <p:cNvPr id="87043" name="Rectangle 2"/>
          <p:cNvSpPr>
            <a:spLocks noGrp="1" noRot="1" noChangeAspect="1" noChangeArrowheads="1" noTextEdit="1"/>
          </p:cNvSpPr>
          <p:nvPr>
            <p:ph type="sldImg"/>
          </p:nvPr>
        </p:nvSpPr>
        <p:spPr>
          <a:xfrm>
            <a:off x="1144588" y="685800"/>
            <a:ext cx="4572000" cy="3429000"/>
          </a:xfrm>
          <a:ln/>
        </p:spPr>
      </p:sp>
      <p:sp>
        <p:nvSpPr>
          <p:cNvPr id="87044" name="Rectangle 3"/>
          <p:cNvSpPr>
            <a:spLocks noGrp="1" noChangeArrowheads="1"/>
          </p:cNvSpPr>
          <p:nvPr>
            <p:ph type="body" idx="1"/>
          </p:nvPr>
        </p:nvSpPr>
        <p:spPr>
          <a:xfrm>
            <a:off x="914400" y="4343400"/>
            <a:ext cx="5029200" cy="4114800"/>
          </a:xfrm>
          <a:noFill/>
          <a:ln/>
        </p:spPr>
        <p:txBody>
          <a:bodyPr lIns="89730" tIns="44865" rIns="89730" bIns="44865"/>
          <a:lstStyle/>
          <a:p>
            <a:pPr eaLnBrk="1" hangingPunct="1">
              <a:tabLst>
                <a:tab pos="225425" algn="l"/>
              </a:tabLst>
            </a:pPr>
            <a:r>
              <a:rPr lang="en-US" b="1" smtClean="0"/>
              <a:t>HMG-CoA reductase inhibitor: secondary prevention</a:t>
            </a:r>
          </a:p>
          <a:p>
            <a:pPr eaLnBrk="1" hangingPunct="1">
              <a:tabLst>
                <a:tab pos="225425" algn="l"/>
              </a:tabLst>
            </a:pPr>
            <a:r>
              <a:rPr lang="en-US" smtClean="0"/>
              <a:t>The Heart Protection Study (HPS) sought to evaluate the effect of simvastatin on all-cause mortality in high risk patients regardless of low-density lipoprotein cholesterol (LDL-C) levels. Treatment with simvastatin resulted in a 12% relative risk reduction in all-cause mortality and a 24% relative risk reduction in the first occurrence of any major vascular event. The benefit of simvastatin extended even to individuals with a baseline LDL-C level &lt;100 mg/dL.</a:t>
            </a:r>
          </a:p>
          <a:p>
            <a:pPr eaLnBrk="1" hangingPunct="1">
              <a:tabLst>
                <a:tab pos="225425" algn="l"/>
              </a:tabLst>
            </a:pPr>
            <a:endParaRPr lang="en-US" smtClean="0"/>
          </a:p>
          <a:p>
            <a:pPr eaLnBrk="1" hangingPunct="1">
              <a:lnSpc>
                <a:spcPct val="85000"/>
              </a:lnSpc>
              <a:tabLst>
                <a:tab pos="225425" algn="l"/>
              </a:tabLst>
            </a:pPr>
            <a:r>
              <a:rPr lang="en-US" i="1" smtClean="0"/>
              <a:t>Reference:</a:t>
            </a:r>
          </a:p>
          <a:p>
            <a:pPr eaLnBrk="1" hangingPunct="1">
              <a:tabLst>
                <a:tab pos="225425" algn="l"/>
              </a:tabLst>
            </a:pPr>
            <a:r>
              <a:rPr lang="en-US" smtClean="0"/>
              <a:t>Heart Protection Study Collaborative Group. MRC/BHF Heart Protection Study of cholesterol lowering with simvastatin in 20,536 high-risk individuals: a randomised placebo-controlled trial. </a:t>
            </a:r>
            <a:r>
              <a:rPr lang="en-US" i="1" smtClean="0"/>
              <a:t>Lancet</a:t>
            </a:r>
            <a:r>
              <a:rPr lang="en-US" smtClean="0"/>
              <a:t> 2002;360:7-22.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BE8877F-A987-4097-967B-0D781E9835DE}" type="slidenum">
              <a:rPr lang="el-GR">
                <a:solidFill>
                  <a:prstClr val="black"/>
                </a:solidFill>
              </a:rPr>
              <a:pPr/>
              <a:t>82</a:t>
            </a:fld>
            <a:endParaRPr lang="el-GR">
              <a:solidFill>
                <a:prstClr val="black"/>
              </a:solidFill>
            </a:endParaRPr>
          </a:p>
        </p:txBody>
      </p:sp>
      <p:sp>
        <p:nvSpPr>
          <p:cNvPr id="88067" name="Rectangle 2"/>
          <p:cNvSpPr>
            <a:spLocks noGrp="1" noRot="1" noChangeAspect="1" noChangeArrowheads="1" noTextEdit="1"/>
          </p:cNvSpPr>
          <p:nvPr>
            <p:ph type="sldImg"/>
          </p:nvPr>
        </p:nvSpPr>
        <p:spPr>
          <a:xfrm>
            <a:off x="1144588" y="685800"/>
            <a:ext cx="4572000" cy="3429000"/>
          </a:xfrm>
          <a:ln/>
        </p:spPr>
      </p:sp>
      <p:sp>
        <p:nvSpPr>
          <p:cNvPr id="88068" name="Rectangle 3"/>
          <p:cNvSpPr>
            <a:spLocks noGrp="1" noChangeArrowheads="1"/>
          </p:cNvSpPr>
          <p:nvPr>
            <p:ph type="body" idx="1"/>
          </p:nvPr>
        </p:nvSpPr>
        <p:spPr>
          <a:xfrm>
            <a:off x="914400" y="4343400"/>
            <a:ext cx="5029200" cy="4114800"/>
          </a:xfrm>
          <a:noFill/>
          <a:ln/>
        </p:spPr>
        <p:txBody>
          <a:bodyPr lIns="89730" tIns="44865" rIns="89730" bIns="44865"/>
          <a:lstStyle/>
          <a:p>
            <a:pPr eaLnBrk="1" hangingPunct="1">
              <a:lnSpc>
                <a:spcPct val="80000"/>
              </a:lnSpc>
              <a:tabLst>
                <a:tab pos="225425" algn="l"/>
              </a:tabLst>
            </a:pPr>
            <a:r>
              <a:rPr lang="en-US" b="1" smtClean="0"/>
              <a:t>TNT: primary efficacy outcome measure</a:t>
            </a:r>
          </a:p>
          <a:p>
            <a:pPr eaLnBrk="1" hangingPunct="1">
              <a:lnSpc>
                <a:spcPct val="80000"/>
              </a:lnSpc>
              <a:tabLst>
                <a:tab pos="225425" algn="l"/>
              </a:tabLst>
            </a:pPr>
            <a:r>
              <a:rPr lang="en-US" smtClean="0"/>
              <a:t>Following the Heart Protection Study (HPS), the Treating to New Targets (TNT) study sought to determine whether high-dose statin therapy provided additional cardiovascular benefit among individuals with chronic coronary heart disease (CHD). All patients entered an open-label eight-week period with low-dose atorvastatin (10 mg) to achieve an low-density lipoprotein cholesterol (LDL-C) level &lt;130 mg/dL prior to randomization.  </a:t>
            </a:r>
          </a:p>
          <a:p>
            <a:pPr eaLnBrk="1" hangingPunct="1">
              <a:lnSpc>
                <a:spcPct val="80000"/>
              </a:lnSpc>
              <a:tabLst>
                <a:tab pos="225425" algn="l"/>
              </a:tabLst>
            </a:pPr>
            <a:endParaRPr lang="en-US" smtClean="0"/>
          </a:p>
          <a:p>
            <a:pPr eaLnBrk="1" hangingPunct="1">
              <a:lnSpc>
                <a:spcPct val="80000"/>
              </a:lnSpc>
              <a:tabLst>
                <a:tab pos="225425" algn="l"/>
              </a:tabLst>
            </a:pPr>
            <a:r>
              <a:rPr lang="en-US" smtClean="0"/>
              <a:t>Among enrolled patients, high-dose atorvastatin (80 mg) resulted in a significant 22% relative risk reduction in the primary composite endpoint, which was death from CHD, nonfatal myocardial infarction, resuscitation after cardiac arrest, and fatal or nonfatal stroke, as compared to low-dose atorvastatin (10 mg). Paralleling the reduction in the composite primary endpoint was a decrease in the LDL-C levels to 77 mg/dL and 101 mg/dL in the high and low dose atorvastatin arms, respectively. There were no differences in overall mortality. </a:t>
            </a:r>
          </a:p>
          <a:p>
            <a:pPr eaLnBrk="1" hangingPunct="1">
              <a:lnSpc>
                <a:spcPct val="80000"/>
              </a:lnSpc>
              <a:tabLst>
                <a:tab pos="225425" algn="l"/>
              </a:tabLst>
            </a:pPr>
            <a:endParaRPr lang="en-US" smtClean="0"/>
          </a:p>
          <a:p>
            <a:pPr eaLnBrk="1" hangingPunct="1">
              <a:lnSpc>
                <a:spcPct val="80000"/>
              </a:lnSpc>
              <a:tabLst>
                <a:tab pos="225425" algn="l"/>
              </a:tabLst>
            </a:pPr>
            <a:r>
              <a:rPr lang="en-US" smtClean="0"/>
              <a:t>These results add to the body of data obtained in the PROVE IT</a:t>
            </a:r>
            <a:r>
              <a:rPr lang="en-US" smtClean="0">
                <a:cs typeface="Times New Roman" pitchFamily="18" charset="0"/>
              </a:rPr>
              <a:t>–</a:t>
            </a:r>
            <a:r>
              <a:rPr lang="en-US" smtClean="0"/>
              <a:t>TIMI 22 and HPS trials, demonstrating a benefit with lower LDL-C levels in individuals with CHD.</a:t>
            </a:r>
          </a:p>
          <a:p>
            <a:pPr eaLnBrk="1" hangingPunct="1">
              <a:lnSpc>
                <a:spcPct val="80000"/>
              </a:lnSpc>
              <a:tabLst>
                <a:tab pos="225425" algn="l"/>
              </a:tabLst>
            </a:pPr>
            <a:endParaRPr lang="en-US" b="1" smtClean="0"/>
          </a:p>
          <a:p>
            <a:pPr eaLnBrk="1" hangingPunct="1">
              <a:lnSpc>
                <a:spcPct val="85000"/>
              </a:lnSpc>
              <a:tabLst>
                <a:tab pos="225425" algn="l"/>
              </a:tabLst>
            </a:pPr>
            <a:r>
              <a:rPr lang="en-US" i="1" smtClean="0"/>
              <a:t>Reference:</a:t>
            </a:r>
          </a:p>
          <a:p>
            <a:pPr eaLnBrk="1" hangingPunct="1">
              <a:lnSpc>
                <a:spcPct val="80000"/>
              </a:lnSpc>
              <a:tabLst>
                <a:tab pos="225425" algn="l"/>
              </a:tabLst>
            </a:pPr>
            <a:r>
              <a:rPr lang="en-US" smtClean="0"/>
              <a:t>LaRosa JC, Grundy SM, Waters DD, Shear C, Barter P, Fruchart JC, Gotto AM, Greten H, Kastelein JJ, Shepherd J, Wenger NK; Treating to New Targets (TNT) Investigators. Intensive lipid lowering with atorvastatin in patients with stable coronary disease. </a:t>
            </a:r>
            <a:r>
              <a:rPr lang="en-US" i="1" smtClean="0"/>
              <a:t>N Engl J Med </a:t>
            </a:r>
            <a:r>
              <a:rPr lang="en-US" smtClean="0"/>
              <a:t>2005;352:1425-1435.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178CA06-92ED-4FC8-8C7D-4F8DF230170C}" type="slidenum">
              <a:rPr lang="el-GR">
                <a:solidFill>
                  <a:prstClr val="black"/>
                </a:solidFill>
              </a:rPr>
              <a:pPr/>
              <a:t>83</a:t>
            </a:fld>
            <a:endParaRPr lang="el-GR">
              <a:solidFill>
                <a:prstClr val="black"/>
              </a:solidFill>
            </a:endParaRPr>
          </a:p>
        </p:txBody>
      </p:sp>
      <p:sp>
        <p:nvSpPr>
          <p:cNvPr id="89091" name="Rectangle 2"/>
          <p:cNvSpPr>
            <a:spLocks noGrp="1" noRot="1" noChangeAspect="1" noChangeArrowheads="1" noTextEdit="1"/>
          </p:cNvSpPr>
          <p:nvPr>
            <p:ph type="sldImg"/>
          </p:nvPr>
        </p:nvSpPr>
        <p:spPr>
          <a:xfrm>
            <a:off x="1144588" y="685800"/>
            <a:ext cx="4572000" cy="3429000"/>
          </a:xfrm>
          <a:ln/>
        </p:spPr>
      </p:sp>
      <p:sp>
        <p:nvSpPr>
          <p:cNvPr id="89092" name="Rectangle 3"/>
          <p:cNvSpPr>
            <a:spLocks noGrp="1" noChangeArrowheads="1"/>
          </p:cNvSpPr>
          <p:nvPr>
            <p:ph type="body" idx="1"/>
          </p:nvPr>
        </p:nvSpPr>
        <p:spPr>
          <a:xfrm>
            <a:off x="914400" y="4343400"/>
            <a:ext cx="5029200" cy="4114800"/>
          </a:xfrm>
          <a:noFill/>
          <a:ln/>
        </p:spPr>
        <p:txBody>
          <a:bodyPr lIns="89730" tIns="44865" rIns="89730" bIns="44865"/>
          <a:lstStyle/>
          <a:p>
            <a:pPr eaLnBrk="1" hangingPunct="1">
              <a:tabLst>
                <a:tab pos="225425" algn="l"/>
              </a:tabLst>
            </a:pPr>
            <a:r>
              <a:rPr lang="en-US" b="1" smtClean="0"/>
              <a:t>HMG-CoA reductase inhibitor: secondary prevention</a:t>
            </a:r>
            <a:endParaRPr lang="en-US" smtClean="0"/>
          </a:p>
          <a:p>
            <a:pPr eaLnBrk="1" hangingPunct="1">
              <a:tabLst>
                <a:tab pos="225425" algn="l"/>
              </a:tabLst>
            </a:pPr>
            <a:r>
              <a:rPr lang="en-US" smtClean="0"/>
              <a:t>Lowering of low-density lipoprotein cholesterol levels with statin therapy leads to a reduction in cardiovascular morbidity and mortality.</a:t>
            </a:r>
          </a:p>
          <a:p>
            <a:pPr eaLnBrk="1" hangingPunct="1">
              <a:lnSpc>
                <a:spcPct val="85000"/>
              </a:lnSpc>
              <a:tabLst>
                <a:tab pos="225425" algn="l"/>
              </a:tabLst>
            </a:pPr>
            <a:endParaRPr lang="en-US" i="1" smtClean="0"/>
          </a:p>
          <a:p>
            <a:pPr eaLnBrk="1" hangingPunct="1">
              <a:lnSpc>
                <a:spcPct val="85000"/>
              </a:lnSpc>
              <a:tabLst>
                <a:tab pos="225425" algn="l"/>
              </a:tabLst>
            </a:pPr>
            <a:r>
              <a:rPr lang="en-US" i="1" smtClean="0"/>
              <a:t>Reference:</a:t>
            </a:r>
          </a:p>
          <a:p>
            <a:pPr eaLnBrk="1" hangingPunct="1">
              <a:tabLst>
                <a:tab pos="225425" algn="l"/>
              </a:tabLst>
            </a:pPr>
            <a:r>
              <a:rPr lang="en-US" smtClean="0"/>
              <a:t>LaRosa JC, Grundy SM, Waters DD, Shear C, Barter P, Fruchart JC, Gotto AM, Greten H, Kastelein JJ, Shepherd J, Wenger NK; Treating to New Targets (TNT) Investigators. Intensive lipid lowering with atorvastatin in patients with stable coronary disease. </a:t>
            </a:r>
            <a:r>
              <a:rPr lang="en-US" i="1" smtClean="0"/>
              <a:t>N Engl J Med </a:t>
            </a:r>
            <a:r>
              <a:rPr lang="en-US" smtClean="0"/>
              <a:t>2005;352:1425-1435.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FD20CDF-D93D-473B-B2B6-DEF76E3C084F}" type="slidenum">
              <a:rPr lang="el-GR">
                <a:solidFill>
                  <a:prstClr val="black"/>
                </a:solidFill>
              </a:rPr>
              <a:pPr/>
              <a:t>84</a:t>
            </a:fld>
            <a:endParaRPr lang="el-GR">
              <a:solidFill>
                <a:prstClr val="black"/>
              </a:solidFill>
            </a:endParaRPr>
          </a:p>
        </p:txBody>
      </p:sp>
      <p:sp>
        <p:nvSpPr>
          <p:cNvPr id="90115" name="Slide Image Placeholder 1"/>
          <p:cNvSpPr>
            <a:spLocks noGrp="1" noRot="1" noChangeAspect="1" noTextEdit="1"/>
          </p:cNvSpPr>
          <p:nvPr>
            <p:ph type="sldImg"/>
          </p:nvPr>
        </p:nvSpPr>
        <p:spPr>
          <a:ln/>
        </p:spPr>
      </p:sp>
      <p:sp>
        <p:nvSpPr>
          <p:cNvPr id="90116" name="Notes Placeholder 2"/>
          <p:cNvSpPr>
            <a:spLocks noGrp="1"/>
          </p:cNvSpPr>
          <p:nvPr>
            <p:ph type="body" idx="1"/>
          </p:nvPr>
        </p:nvSpPr>
        <p:spPr>
          <a:noFill/>
          <a:ln/>
        </p:spPr>
        <p:txBody>
          <a:bodyPr lIns="91435" tIns="45718" rIns="91435" bIns="45718"/>
          <a:lstStyle/>
          <a:p>
            <a:pPr eaLnBrk="1" hangingPunct="1">
              <a:spcBef>
                <a:spcPct val="50000"/>
              </a:spcBef>
              <a:tabLst>
                <a:tab pos="225425" algn="l"/>
              </a:tabLst>
            </a:pPr>
            <a:r>
              <a:rPr lang="en-US" sz="1000" b="1" smtClean="0">
                <a:cs typeface="Times New Roman" pitchFamily="18" charset="0"/>
              </a:rPr>
              <a:t>Associations Between CHD Events and LDL Particle Number Versus LDL Cholesterol</a:t>
            </a:r>
          </a:p>
          <a:p>
            <a:pPr eaLnBrk="1" hangingPunct="1">
              <a:spcBef>
                <a:spcPct val="50000"/>
              </a:spcBef>
              <a:tabLst>
                <a:tab pos="225425" algn="l"/>
              </a:tabLst>
            </a:pPr>
            <a:r>
              <a:rPr lang="en-US" sz="1000" smtClean="0">
                <a:cs typeface="Times New Roman" pitchFamily="18" charset="0"/>
              </a:rPr>
              <a:t>The objective of this study by Cromwell et al. was to compare the ability of alternative measures of low-density lipoprotein (LDL) to provide cardiovascular disease (CVD) risk discrimination at relatively low potential target levels. The hypothesis that non–high-density lipoprotein cholesteral (non-HDL-C) predicts risk better than LDL cholesterol (LDL-C) was also examined. The study population was identified from the cohort of the Framingham Offspring Study and consisted of 3,066 middle-aged white participants (53% women) who did not have CVD. The participants were followed up for 16 years. The outcome measure was the first CVD event.</a:t>
            </a:r>
          </a:p>
          <a:p>
            <a:pPr eaLnBrk="1" hangingPunct="1">
              <a:spcBef>
                <a:spcPct val="50000"/>
              </a:spcBef>
              <a:tabLst>
                <a:tab pos="225425" algn="l"/>
              </a:tabLst>
            </a:pPr>
            <a:endParaRPr lang="en-US" sz="1000" smtClean="0">
              <a:cs typeface="Times New Roman" pitchFamily="18" charset="0"/>
            </a:endParaRPr>
          </a:p>
          <a:p>
            <a:pPr eaLnBrk="1" hangingPunct="1">
              <a:spcBef>
                <a:spcPct val="50000"/>
              </a:spcBef>
              <a:tabLst>
                <a:tab pos="225425" algn="l"/>
              </a:tabLst>
            </a:pPr>
            <a:r>
              <a:rPr lang="en-US" sz="1000" smtClean="0">
                <a:cs typeface="Times New Roman" pitchFamily="18" charset="0"/>
              </a:rPr>
              <a:t>Based on their findings, Cromwell et al. concluded that the LDL particle (LDL-P) number was a more sensitive indicator of low CVD risk than either LDL-C or non–HDL-C and suggested its value as a clinical marker. The LDL-P number was strongly associated with CVD risk in both men and women (</a:t>
            </a:r>
            <a:r>
              <a:rPr lang="en-US" sz="1000" i="1" smtClean="0">
                <a:cs typeface="Times New Roman" pitchFamily="18" charset="0"/>
              </a:rPr>
              <a:t>P</a:t>
            </a:r>
            <a:r>
              <a:rPr lang="en-US" sz="1000" smtClean="0">
                <a:cs typeface="Times New Roman" pitchFamily="18" charset="0"/>
              </a:rPr>
              <a:t> &lt; 0.0001), but when data for men and women were combined, the LDL-P number was approximately twice as strongly related to CVD incidence as was LDL-C. Lower CVD-event rates were associated with low numbers of LDL particles, regardless of LDL-C content, and higher CVD event rates were associated with high numbers of LDL particles, regardless of LDL-C content. The highest event rate was associated with high numbers of LDL particles and low LDL-C content.</a:t>
            </a:r>
          </a:p>
          <a:p>
            <a:pPr eaLnBrk="1" hangingPunct="1">
              <a:tabLst>
                <a:tab pos="225425" algn="l"/>
              </a:tabLst>
            </a:pPr>
            <a:endParaRPr lang="en-US" sz="1000" smtClean="0">
              <a:cs typeface="Times New Roman" pitchFamily="18" charset="0"/>
            </a:endParaRPr>
          </a:p>
          <a:p>
            <a:pPr eaLnBrk="1" hangingPunct="1">
              <a:tabLst>
                <a:tab pos="225425" algn="l"/>
              </a:tabLst>
            </a:pPr>
            <a:r>
              <a:rPr lang="en-US" sz="1000" i="1" smtClean="0">
                <a:cs typeface="Times New Roman" pitchFamily="18" charset="0"/>
              </a:rPr>
              <a:t>Reference:</a:t>
            </a:r>
          </a:p>
          <a:p>
            <a:pPr eaLnBrk="1" hangingPunct="1">
              <a:tabLst>
                <a:tab pos="225425" algn="l"/>
              </a:tabLst>
            </a:pPr>
            <a:r>
              <a:rPr lang="en-US" sz="1000" smtClean="0">
                <a:cs typeface="Times New Roman" pitchFamily="18" charset="0"/>
              </a:rPr>
              <a:t>Cromwell WC, Otvos JD, Keyes MJ, et al. LDL particle number and risk of future cardiovascular disease in the Framingham Offspring Study—implications for LDL management. </a:t>
            </a:r>
            <a:r>
              <a:rPr lang="en-US" sz="1000" i="1" smtClean="0">
                <a:cs typeface="Times New Roman" pitchFamily="18" charset="0"/>
              </a:rPr>
              <a:t>J Clin Lipidol</a:t>
            </a:r>
            <a:r>
              <a:rPr lang="en-US" sz="1000" smtClean="0">
                <a:cs typeface="Times New Roman" pitchFamily="18" charset="0"/>
              </a:rPr>
              <a:t>. 2007;1:583-592.</a:t>
            </a:r>
          </a:p>
          <a:p>
            <a:pPr eaLnBrk="1" hangingPunct="1">
              <a:tabLst>
                <a:tab pos="225425" algn="l"/>
              </a:tabLst>
            </a:pPr>
            <a:r>
              <a:rPr lang="en-US" sz="1000" smtClean="0">
                <a:cs typeface="Times New Roman" pitchFamily="18" charset="0"/>
              </a:rPr>
              <a:t>http://www.ncbi.nlm.nih.gov/entrez/query.fcgi?cmd=Retrieve&amp;db=pubmed&amp;dopt=Abstract&amp;list_uids=19657464 </a:t>
            </a:r>
          </a:p>
          <a:p>
            <a:pPr eaLnBrk="1" hangingPunct="1">
              <a:tabLst>
                <a:tab pos="225425" algn="l"/>
              </a:tabLst>
            </a:pPr>
            <a:endParaRPr lang="en-US" sz="1000" smtClean="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5122" name="Group 2"/>
          <p:cNvGrpSpPr>
            <a:grpSpLocks/>
          </p:cNvGrpSpPr>
          <p:nvPr/>
        </p:nvGrpSpPr>
        <p:grpSpPr bwMode="auto">
          <a:xfrm>
            <a:off x="3175" y="4267200"/>
            <a:ext cx="9140825" cy="2590800"/>
            <a:chOff x="2" y="2688"/>
            <a:chExt cx="5758" cy="1632"/>
          </a:xfrm>
        </p:grpSpPr>
        <p:sp>
          <p:nvSpPr>
            <p:cNvPr id="512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l-GR"/>
            </a:p>
          </p:txBody>
        </p:sp>
        <p:grpSp>
          <p:nvGrpSpPr>
            <p:cNvPr id="5124" name="Group 4"/>
            <p:cNvGrpSpPr>
              <a:grpSpLocks/>
            </p:cNvGrpSpPr>
            <p:nvPr userDrawn="1"/>
          </p:nvGrpSpPr>
          <p:grpSpPr bwMode="auto">
            <a:xfrm>
              <a:off x="3528" y="3715"/>
              <a:ext cx="792" cy="521"/>
              <a:chOff x="3527" y="3715"/>
              <a:chExt cx="792" cy="521"/>
            </a:xfrm>
          </p:grpSpPr>
          <p:sp>
            <p:nvSpPr>
              <p:cNvPr id="5125"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l-GR"/>
              </a:p>
            </p:txBody>
          </p:sp>
          <p:sp>
            <p:nvSpPr>
              <p:cNvPr id="5126"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l-GR"/>
              </a:p>
            </p:txBody>
          </p:sp>
          <p:sp>
            <p:nvSpPr>
              <p:cNvPr id="5127"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5128"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l-GR"/>
              </a:p>
            </p:txBody>
          </p:sp>
          <p:sp>
            <p:nvSpPr>
              <p:cNvPr id="5129"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5130"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l-GR"/>
              </a:p>
            </p:txBody>
          </p:sp>
          <p:sp>
            <p:nvSpPr>
              <p:cNvPr id="5131"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l-GR"/>
              </a:p>
            </p:txBody>
          </p:sp>
          <p:sp>
            <p:nvSpPr>
              <p:cNvPr id="5132"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5133"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l-GR"/>
              </a:p>
            </p:txBody>
          </p:sp>
          <p:sp>
            <p:nvSpPr>
              <p:cNvPr id="5134"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l-GR"/>
              </a:p>
            </p:txBody>
          </p:sp>
          <p:sp>
            <p:nvSpPr>
              <p:cNvPr id="5135"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l-GR"/>
              </a:p>
            </p:txBody>
          </p:sp>
        </p:grpSp>
        <p:grpSp>
          <p:nvGrpSpPr>
            <p:cNvPr id="5136" name="Group 16"/>
            <p:cNvGrpSpPr>
              <a:grpSpLocks/>
            </p:cNvGrpSpPr>
            <p:nvPr userDrawn="1"/>
          </p:nvGrpSpPr>
          <p:grpSpPr bwMode="auto">
            <a:xfrm>
              <a:off x="1776" y="3631"/>
              <a:ext cx="1626" cy="683"/>
              <a:chOff x="1776" y="3631"/>
              <a:chExt cx="1626" cy="683"/>
            </a:xfrm>
          </p:grpSpPr>
          <p:sp>
            <p:nvSpPr>
              <p:cNvPr id="5137"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l-GR"/>
              </a:p>
            </p:txBody>
          </p:sp>
          <p:sp>
            <p:nvSpPr>
              <p:cNvPr id="5138"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l-GR"/>
              </a:p>
            </p:txBody>
          </p:sp>
          <p:sp>
            <p:nvSpPr>
              <p:cNvPr id="5139"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l-GR"/>
              </a:p>
            </p:txBody>
          </p:sp>
          <p:sp>
            <p:nvSpPr>
              <p:cNvPr id="5140"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l-GR"/>
              </a:p>
            </p:txBody>
          </p:sp>
          <p:sp>
            <p:nvSpPr>
              <p:cNvPr id="5141"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l-GR"/>
              </a:p>
            </p:txBody>
          </p:sp>
          <p:sp>
            <p:nvSpPr>
              <p:cNvPr id="5142"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l-GR"/>
              </a:p>
            </p:txBody>
          </p:sp>
          <p:sp>
            <p:nvSpPr>
              <p:cNvPr id="5143"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l-GR"/>
              </a:p>
            </p:txBody>
          </p:sp>
          <p:sp>
            <p:nvSpPr>
              <p:cNvPr id="5144"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l-GR"/>
              </a:p>
            </p:txBody>
          </p:sp>
          <p:sp>
            <p:nvSpPr>
              <p:cNvPr id="514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l-GR"/>
              </a:p>
            </p:txBody>
          </p:sp>
          <p:sp>
            <p:nvSpPr>
              <p:cNvPr id="514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l-GR"/>
              </a:p>
            </p:txBody>
          </p:sp>
          <p:sp>
            <p:nvSpPr>
              <p:cNvPr id="514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l-GR"/>
              </a:p>
            </p:txBody>
          </p:sp>
          <p:sp>
            <p:nvSpPr>
              <p:cNvPr id="514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l-GR"/>
              </a:p>
            </p:txBody>
          </p:sp>
          <p:sp>
            <p:nvSpPr>
              <p:cNvPr id="514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l-GR"/>
              </a:p>
            </p:txBody>
          </p:sp>
          <p:sp>
            <p:nvSpPr>
              <p:cNvPr id="515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l-GR"/>
              </a:p>
            </p:txBody>
          </p:sp>
          <p:sp>
            <p:nvSpPr>
              <p:cNvPr id="515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515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515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515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l-GR"/>
              </a:p>
            </p:txBody>
          </p:sp>
        </p:grpSp>
        <p:grpSp>
          <p:nvGrpSpPr>
            <p:cNvPr id="5155" name="Group 35"/>
            <p:cNvGrpSpPr>
              <a:grpSpLocks/>
            </p:cNvGrpSpPr>
            <p:nvPr userDrawn="1"/>
          </p:nvGrpSpPr>
          <p:grpSpPr bwMode="auto">
            <a:xfrm>
              <a:off x="4128" y="3360"/>
              <a:ext cx="1351" cy="821"/>
              <a:chOff x="4128" y="3360"/>
              <a:chExt cx="1351" cy="821"/>
            </a:xfrm>
          </p:grpSpPr>
          <p:sp>
            <p:nvSpPr>
              <p:cNvPr id="5156"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5157"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5158"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l-GR"/>
              </a:p>
            </p:txBody>
          </p:sp>
          <p:sp>
            <p:nvSpPr>
              <p:cNvPr id="5159"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5160"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5161"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5162"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5163"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l-GR"/>
              </a:p>
            </p:txBody>
          </p:sp>
          <p:sp>
            <p:nvSpPr>
              <p:cNvPr id="5164"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l-GR"/>
              </a:p>
            </p:txBody>
          </p:sp>
          <p:sp>
            <p:nvSpPr>
              <p:cNvPr id="5165"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5166"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5167"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l-GR"/>
              </a:p>
            </p:txBody>
          </p:sp>
          <p:sp>
            <p:nvSpPr>
              <p:cNvPr id="5168"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l-GR"/>
              </a:p>
            </p:txBody>
          </p:sp>
          <p:sp>
            <p:nvSpPr>
              <p:cNvPr id="5169"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5170"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l-GR"/>
              </a:p>
            </p:txBody>
          </p:sp>
          <p:sp>
            <p:nvSpPr>
              <p:cNvPr id="5171"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5172"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l-GR"/>
              </a:p>
            </p:txBody>
          </p:sp>
        </p:grpSp>
        <p:grpSp>
          <p:nvGrpSpPr>
            <p:cNvPr id="5173" name="Group 53"/>
            <p:cNvGrpSpPr>
              <a:grpSpLocks/>
            </p:cNvGrpSpPr>
            <p:nvPr userDrawn="1"/>
          </p:nvGrpSpPr>
          <p:grpSpPr bwMode="auto">
            <a:xfrm>
              <a:off x="5280" y="3024"/>
              <a:ext cx="425" cy="258"/>
              <a:chOff x="5280" y="3024"/>
              <a:chExt cx="425" cy="258"/>
            </a:xfrm>
          </p:grpSpPr>
          <p:sp>
            <p:nvSpPr>
              <p:cNvPr id="5174"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5175"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5176"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5177"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5178"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l-GR"/>
              </a:p>
            </p:txBody>
          </p:sp>
          <p:sp>
            <p:nvSpPr>
              <p:cNvPr id="5179"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l-GR"/>
              </a:p>
            </p:txBody>
          </p:sp>
          <p:sp>
            <p:nvSpPr>
              <p:cNvPr id="5180"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grpSp>
            <p:nvGrpSpPr>
              <p:cNvPr id="5181" name="Group 61"/>
              <p:cNvGrpSpPr>
                <a:grpSpLocks/>
              </p:cNvGrpSpPr>
              <p:nvPr/>
            </p:nvGrpSpPr>
            <p:grpSpPr bwMode="auto">
              <a:xfrm>
                <a:off x="5381" y="3085"/>
                <a:ext cx="227" cy="132"/>
                <a:chOff x="5381" y="3085"/>
                <a:chExt cx="227" cy="132"/>
              </a:xfrm>
            </p:grpSpPr>
            <p:sp>
              <p:nvSpPr>
                <p:cNvPr id="518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l-GR"/>
                </a:p>
              </p:txBody>
            </p:sp>
            <p:sp>
              <p:nvSpPr>
                <p:cNvPr id="518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l-GR"/>
                </a:p>
              </p:txBody>
            </p:sp>
            <p:sp>
              <p:nvSpPr>
                <p:cNvPr id="518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l-GR"/>
                </a:p>
              </p:txBody>
            </p:sp>
            <p:sp>
              <p:nvSpPr>
                <p:cNvPr id="518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l-G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l-GR"/>
              <a:t>Click to edit Master title style</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Click to edit Master subtitle style</a:t>
            </a:r>
          </a:p>
        </p:txBody>
      </p:sp>
      <p:sp>
        <p:nvSpPr>
          <p:cNvPr id="5188" name="Rectangle 68"/>
          <p:cNvSpPr>
            <a:spLocks noGrp="1" noChangeArrowheads="1"/>
          </p:cNvSpPr>
          <p:nvPr>
            <p:ph type="dt" sz="quarter" idx="2"/>
          </p:nvPr>
        </p:nvSpPr>
        <p:spPr>
          <a:xfrm>
            <a:off x="457200" y="6248400"/>
            <a:ext cx="2133600" cy="457200"/>
          </a:xfrm>
        </p:spPr>
        <p:txBody>
          <a:bodyPr/>
          <a:lstStyle>
            <a:lvl1pPr>
              <a:defRPr/>
            </a:lvl1pPr>
          </a:lstStyle>
          <a:p>
            <a:endParaRPr lang="el-GR"/>
          </a:p>
        </p:txBody>
      </p:sp>
      <p:sp>
        <p:nvSpPr>
          <p:cNvPr id="5189" name="Rectangle 69"/>
          <p:cNvSpPr>
            <a:spLocks noGrp="1" noChangeArrowheads="1"/>
          </p:cNvSpPr>
          <p:nvPr>
            <p:ph type="ftr" sz="quarter" idx="3"/>
          </p:nvPr>
        </p:nvSpPr>
        <p:spPr>
          <a:xfrm>
            <a:off x="3124200" y="6248400"/>
            <a:ext cx="2895600" cy="457200"/>
          </a:xfrm>
        </p:spPr>
        <p:txBody>
          <a:bodyPr/>
          <a:lstStyle>
            <a:lvl1pPr>
              <a:defRPr/>
            </a:lvl1pPr>
          </a:lstStyle>
          <a:p>
            <a:endParaRPr lang="el-GR"/>
          </a:p>
        </p:txBody>
      </p:sp>
      <p:sp>
        <p:nvSpPr>
          <p:cNvPr id="5190" name="Rectangle 70"/>
          <p:cNvSpPr>
            <a:spLocks noGrp="1" noChangeArrowheads="1"/>
          </p:cNvSpPr>
          <p:nvPr>
            <p:ph type="sldNum" sz="quarter" idx="4"/>
          </p:nvPr>
        </p:nvSpPr>
        <p:spPr>
          <a:xfrm>
            <a:off x="6553200" y="6248400"/>
            <a:ext cx="2133600" cy="457200"/>
          </a:xfrm>
        </p:spPr>
        <p:txBody>
          <a:bodyPr/>
          <a:lstStyle>
            <a:lvl1pPr>
              <a:defRPr/>
            </a:lvl1pPr>
          </a:lstStyle>
          <a:p>
            <a:fld id="{CDC4D1AE-7D55-4137-A1EF-8FC954633E4E}" type="slidenum">
              <a:rPr lang="el-GR"/>
              <a:pPr/>
              <a:t>‹#›</a:t>
            </a:fld>
            <a:endParaRPr lang="el-G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996CDC24-EA9E-4DD2-A107-4EEA782B6A4A}" type="slidenum">
              <a:rPr lang="el-GR"/>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342063" y="350838"/>
            <a:ext cx="1944687" cy="5500687"/>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506413" y="350838"/>
            <a:ext cx="5683250" cy="5500687"/>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226F43C-F304-4C23-B365-1E6047BAC115}"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D8938E4-7DDF-4078-9063-B9D382F1ABF3}"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3F05E76-B0A3-4554-AE16-F86F6F048E72}"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11188" y="17002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573588" y="17002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72C7E57-923A-4FA2-A239-E495C1EE7F73}"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268DA925-0AA5-4BE4-B89D-0DE641F7B013}"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814ABDB0-9845-48B8-ADC5-1CFDD405E558}"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F920EC0-843E-4E93-899E-C41147E1A1DC}"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3F1103B-7C3B-483E-8E1B-DAED135C60E4}"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712E00E-F0B0-46B6-A53D-C9F371EF27D3}"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4835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7813"/>
            <a:ext cx="6019800" cy="584835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7FC1E3B4-FE37-4F3A-A44F-CE52DAF76883}" type="slidenum">
              <a:rPr lang="el-GR"/>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630DC40-DAFD-4EF0-AC8F-1A83A4E04942}"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77038" y="0"/>
            <a:ext cx="2259012" cy="5815013"/>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0" y="0"/>
            <a:ext cx="6624638" cy="5815013"/>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823CDBC-2745-4CB8-8A3C-744BF3714316}"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512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grpSp>
          <p:nvGrpSpPr>
            <p:cNvPr id="3" name="Group 4"/>
            <p:cNvGrpSpPr>
              <a:grpSpLocks/>
            </p:cNvGrpSpPr>
            <p:nvPr userDrawn="1"/>
          </p:nvGrpSpPr>
          <p:grpSpPr bwMode="auto">
            <a:xfrm>
              <a:off x="3528" y="3715"/>
              <a:ext cx="792" cy="521"/>
              <a:chOff x="3527" y="3715"/>
              <a:chExt cx="792" cy="521"/>
            </a:xfrm>
          </p:grpSpPr>
          <p:sp>
            <p:nvSpPr>
              <p:cNvPr id="5125"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26"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27"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28"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29"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30"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31"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32"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33"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34"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35"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grpSp>
        <p:grpSp>
          <p:nvGrpSpPr>
            <p:cNvPr id="4" name="Group 16"/>
            <p:cNvGrpSpPr>
              <a:grpSpLocks/>
            </p:cNvGrpSpPr>
            <p:nvPr userDrawn="1"/>
          </p:nvGrpSpPr>
          <p:grpSpPr bwMode="auto">
            <a:xfrm>
              <a:off x="1776" y="3631"/>
              <a:ext cx="1626" cy="683"/>
              <a:chOff x="1776" y="3631"/>
              <a:chExt cx="1626" cy="683"/>
            </a:xfrm>
          </p:grpSpPr>
          <p:sp>
            <p:nvSpPr>
              <p:cNvPr id="5137"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38"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39"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40"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41"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42"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43"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44"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4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4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4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4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4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grpSp>
        <p:grpSp>
          <p:nvGrpSpPr>
            <p:cNvPr id="5" name="Group 35"/>
            <p:cNvGrpSpPr>
              <a:grpSpLocks/>
            </p:cNvGrpSpPr>
            <p:nvPr userDrawn="1"/>
          </p:nvGrpSpPr>
          <p:grpSpPr bwMode="auto">
            <a:xfrm>
              <a:off x="4128" y="3360"/>
              <a:ext cx="1351" cy="821"/>
              <a:chOff x="4128" y="3360"/>
              <a:chExt cx="1351" cy="821"/>
            </a:xfrm>
          </p:grpSpPr>
          <p:sp>
            <p:nvSpPr>
              <p:cNvPr id="5156"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7"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8"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59"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0"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1"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2"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3"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4"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5"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6"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67"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68"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69"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70"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71"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72"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grpSp>
        <p:grpSp>
          <p:nvGrpSpPr>
            <p:cNvPr id="6" name="Group 53"/>
            <p:cNvGrpSpPr>
              <a:grpSpLocks/>
            </p:cNvGrpSpPr>
            <p:nvPr userDrawn="1"/>
          </p:nvGrpSpPr>
          <p:grpSpPr bwMode="auto">
            <a:xfrm>
              <a:off x="5280" y="3024"/>
              <a:ext cx="425" cy="258"/>
              <a:chOff x="5280" y="3024"/>
              <a:chExt cx="425" cy="258"/>
            </a:xfrm>
          </p:grpSpPr>
          <p:sp>
            <p:nvSpPr>
              <p:cNvPr id="5174"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75"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76"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77"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78"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79"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5180"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grpSp>
            <p:nvGrpSpPr>
              <p:cNvPr id="7" name="Group 61"/>
              <p:cNvGrpSpPr>
                <a:grpSpLocks/>
              </p:cNvGrpSpPr>
              <p:nvPr/>
            </p:nvGrpSpPr>
            <p:grpSpPr bwMode="auto">
              <a:xfrm>
                <a:off x="5381" y="3085"/>
                <a:ext cx="227" cy="132"/>
                <a:chOff x="5381" y="3085"/>
                <a:chExt cx="227" cy="132"/>
              </a:xfrm>
            </p:grpSpPr>
            <p:sp>
              <p:nvSpPr>
                <p:cNvPr id="518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8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8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518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l-GR"/>
              <a:t>Click to edit Master title style</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Click to edit Master subtitle style</a:t>
            </a:r>
          </a:p>
        </p:txBody>
      </p:sp>
      <p:sp>
        <p:nvSpPr>
          <p:cNvPr id="5188" name="Rectangle 68"/>
          <p:cNvSpPr>
            <a:spLocks noGrp="1" noChangeArrowheads="1"/>
          </p:cNvSpPr>
          <p:nvPr>
            <p:ph type="dt" sz="quarter" idx="2"/>
          </p:nvPr>
        </p:nvSpPr>
        <p:spPr>
          <a:xfrm>
            <a:off x="457200" y="6248400"/>
            <a:ext cx="2133600" cy="457200"/>
          </a:xfrm>
        </p:spPr>
        <p:txBody>
          <a:bodyPr/>
          <a:lstStyle>
            <a:lvl1pPr>
              <a:defRPr/>
            </a:lvl1pPr>
          </a:lstStyle>
          <a:p>
            <a:endParaRPr lang="el-GR">
              <a:solidFill>
                <a:srgbClr val="FFFFFF"/>
              </a:solidFill>
            </a:endParaRPr>
          </a:p>
        </p:txBody>
      </p:sp>
      <p:sp>
        <p:nvSpPr>
          <p:cNvPr id="5189" name="Rectangle 69"/>
          <p:cNvSpPr>
            <a:spLocks noGrp="1" noChangeArrowheads="1"/>
          </p:cNvSpPr>
          <p:nvPr>
            <p:ph type="ftr" sz="quarter" idx="3"/>
          </p:nvPr>
        </p:nvSpPr>
        <p:spPr>
          <a:xfrm>
            <a:off x="3124200" y="6248400"/>
            <a:ext cx="2895600" cy="457200"/>
          </a:xfrm>
        </p:spPr>
        <p:txBody>
          <a:bodyPr/>
          <a:lstStyle>
            <a:lvl1pPr>
              <a:defRPr/>
            </a:lvl1pPr>
          </a:lstStyle>
          <a:p>
            <a:endParaRPr lang="el-GR">
              <a:solidFill>
                <a:srgbClr val="FFFFFF"/>
              </a:solidFill>
            </a:endParaRPr>
          </a:p>
        </p:txBody>
      </p:sp>
      <p:sp>
        <p:nvSpPr>
          <p:cNvPr id="5190" name="Rectangle 70"/>
          <p:cNvSpPr>
            <a:spLocks noGrp="1" noChangeArrowheads="1"/>
          </p:cNvSpPr>
          <p:nvPr>
            <p:ph type="sldNum" sz="quarter" idx="4"/>
          </p:nvPr>
        </p:nvSpPr>
        <p:spPr>
          <a:xfrm>
            <a:off x="6553200" y="6248400"/>
            <a:ext cx="2133600" cy="457200"/>
          </a:xfrm>
        </p:spPr>
        <p:txBody>
          <a:bodyPr/>
          <a:lstStyle>
            <a:lvl1pPr>
              <a:defRPr/>
            </a:lvl1pPr>
          </a:lstStyle>
          <a:p>
            <a:fld id="{BBFE01A8-09C9-494F-8CD1-B85223433A2F}" type="slidenum">
              <a:rPr lang="el-GR">
                <a:solidFill>
                  <a:srgbClr val="FFFFFF"/>
                </a:solidFill>
              </a:rPr>
              <a:pPr/>
              <a:t>‹#›</a:t>
            </a:fld>
            <a:endParaRPr lang="el-GR">
              <a:solidFill>
                <a:srgbClr val="FFFFFF"/>
              </a:solidFill>
            </a:endParaRPr>
          </a:p>
        </p:txBody>
      </p:sp>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5" name="4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6" name="5 - Θέση αριθμού διαφάνειας"/>
          <p:cNvSpPr>
            <a:spLocks noGrp="1"/>
          </p:cNvSpPr>
          <p:nvPr>
            <p:ph type="sldNum" sz="quarter" idx="12"/>
          </p:nvPr>
        </p:nvSpPr>
        <p:spPr/>
        <p:txBody>
          <a:bodyPr/>
          <a:lstStyle>
            <a:lvl1pPr>
              <a:defRPr/>
            </a:lvl1pPr>
          </a:lstStyle>
          <a:p>
            <a:fld id="{2C3ED0C8-3893-4AAC-A317-E5A0D22AE000}"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5" name="4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6" name="5 - Θέση αριθμού διαφάνειας"/>
          <p:cNvSpPr>
            <a:spLocks noGrp="1"/>
          </p:cNvSpPr>
          <p:nvPr>
            <p:ph type="sldNum" sz="quarter" idx="12"/>
          </p:nvPr>
        </p:nvSpPr>
        <p:spPr/>
        <p:txBody>
          <a:bodyPr/>
          <a:lstStyle>
            <a:lvl1pPr>
              <a:defRPr/>
            </a:lvl1pPr>
          </a:lstStyle>
          <a:p>
            <a:fld id="{6046214B-2841-4737-BCDC-EFFFBCD0ED5A}"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6" name="5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7" name="6 - Θέση αριθμού διαφάνειας"/>
          <p:cNvSpPr>
            <a:spLocks noGrp="1"/>
          </p:cNvSpPr>
          <p:nvPr>
            <p:ph type="sldNum" sz="quarter" idx="12"/>
          </p:nvPr>
        </p:nvSpPr>
        <p:spPr/>
        <p:txBody>
          <a:bodyPr/>
          <a:lstStyle>
            <a:lvl1pPr>
              <a:defRPr/>
            </a:lvl1pPr>
          </a:lstStyle>
          <a:p>
            <a:fld id="{697EC9D7-1F03-4B25-8650-DA003232DB23}"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8" name="7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9" name="8 - Θέση αριθμού διαφάνειας"/>
          <p:cNvSpPr>
            <a:spLocks noGrp="1"/>
          </p:cNvSpPr>
          <p:nvPr>
            <p:ph type="sldNum" sz="quarter" idx="12"/>
          </p:nvPr>
        </p:nvSpPr>
        <p:spPr/>
        <p:txBody>
          <a:bodyPr/>
          <a:lstStyle>
            <a:lvl1pPr>
              <a:defRPr/>
            </a:lvl1pPr>
          </a:lstStyle>
          <a:p>
            <a:fld id="{4970C9AB-A2C9-4173-A545-98981425E6F0}"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4" name="3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5" name="4 - Θέση αριθμού διαφάνειας"/>
          <p:cNvSpPr>
            <a:spLocks noGrp="1"/>
          </p:cNvSpPr>
          <p:nvPr>
            <p:ph type="sldNum" sz="quarter" idx="12"/>
          </p:nvPr>
        </p:nvSpPr>
        <p:spPr/>
        <p:txBody>
          <a:bodyPr/>
          <a:lstStyle>
            <a:lvl1pPr>
              <a:defRPr/>
            </a:lvl1pPr>
          </a:lstStyle>
          <a:p>
            <a:fld id="{E6D90B24-496C-498D-B619-5AE3AD2A7303}"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3" name="2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4" name="3 - Θέση αριθμού διαφάνειας"/>
          <p:cNvSpPr>
            <a:spLocks noGrp="1"/>
          </p:cNvSpPr>
          <p:nvPr>
            <p:ph type="sldNum" sz="quarter" idx="12"/>
          </p:nvPr>
        </p:nvSpPr>
        <p:spPr/>
        <p:txBody>
          <a:bodyPr/>
          <a:lstStyle>
            <a:lvl1pPr>
              <a:defRPr/>
            </a:lvl1pPr>
          </a:lstStyle>
          <a:p>
            <a:fld id="{CE3DC011-3BEE-43E9-88B2-9590CFCA1887}"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6" name="5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7" name="6 - Θέση αριθμού διαφάνειας"/>
          <p:cNvSpPr>
            <a:spLocks noGrp="1"/>
          </p:cNvSpPr>
          <p:nvPr>
            <p:ph type="sldNum" sz="quarter" idx="12"/>
          </p:nvPr>
        </p:nvSpPr>
        <p:spPr/>
        <p:txBody>
          <a:bodyPr/>
          <a:lstStyle>
            <a:lvl1pPr>
              <a:defRPr/>
            </a:lvl1pPr>
          </a:lstStyle>
          <a:p>
            <a:fld id="{C05AFEE3-FC45-4250-990C-7493EB649FC8}"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grpSp>
          <p:nvGrpSpPr>
            <p:cNvPr id="3"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grpSp>
        <p:grpSp>
          <p:nvGrpSpPr>
            <p:cNvPr id="4"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grpSp>
        <p:grpSp>
          <p:nvGrpSpPr>
            <p:cNvPr id="6"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grpSp>
        <p:grpSp>
          <p:nvGrpSpPr>
            <p:cNvPr id="7"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grpSp>
            <p:nvGrpSpPr>
              <p:cNvPr id="8"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l-GR"/>
              <a:t>Click to edit Master title style</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l-GR">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l-GR">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CACB7975-7DCB-408D-91CF-930C4B4BF93A}"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6" name="5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7" name="6 - Θέση αριθμού διαφάνειας"/>
          <p:cNvSpPr>
            <a:spLocks noGrp="1"/>
          </p:cNvSpPr>
          <p:nvPr>
            <p:ph type="sldNum" sz="quarter" idx="12"/>
          </p:nvPr>
        </p:nvSpPr>
        <p:spPr/>
        <p:txBody>
          <a:bodyPr/>
          <a:lstStyle>
            <a:lvl1pPr>
              <a:defRPr/>
            </a:lvl1pPr>
          </a:lstStyle>
          <a:p>
            <a:fld id="{F62C9399-9167-403E-9BB5-F48A222ED968}"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5" name="4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6" name="5 - Θέση αριθμού διαφάνειας"/>
          <p:cNvSpPr>
            <a:spLocks noGrp="1"/>
          </p:cNvSpPr>
          <p:nvPr>
            <p:ph type="sldNum" sz="quarter" idx="12"/>
          </p:nvPr>
        </p:nvSpPr>
        <p:spPr/>
        <p:txBody>
          <a:bodyPr/>
          <a:lstStyle>
            <a:lvl1pPr>
              <a:defRPr/>
            </a:lvl1pPr>
          </a:lstStyle>
          <a:p>
            <a:fld id="{ABD1EECD-97FA-480C-861F-5F62E8749AF0}"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4835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7813"/>
            <a:ext cx="6019800" cy="584835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solidFill>
                <a:srgbClr val="FFFFFF"/>
              </a:solidFill>
            </a:endParaRPr>
          </a:p>
        </p:txBody>
      </p:sp>
      <p:sp>
        <p:nvSpPr>
          <p:cNvPr id="5" name="4 - Θέση υποσέλιδου"/>
          <p:cNvSpPr>
            <a:spLocks noGrp="1"/>
          </p:cNvSpPr>
          <p:nvPr>
            <p:ph type="ftr" sz="quarter" idx="11"/>
          </p:nvPr>
        </p:nvSpPr>
        <p:spPr/>
        <p:txBody>
          <a:bodyPr/>
          <a:lstStyle>
            <a:lvl1pPr>
              <a:defRPr/>
            </a:lvl1pPr>
          </a:lstStyle>
          <a:p>
            <a:endParaRPr lang="el-GR">
              <a:solidFill>
                <a:srgbClr val="FFFFFF"/>
              </a:solidFill>
            </a:endParaRPr>
          </a:p>
        </p:txBody>
      </p:sp>
      <p:sp>
        <p:nvSpPr>
          <p:cNvPr id="6" name="5 - Θέση αριθμού διαφάνειας"/>
          <p:cNvSpPr>
            <a:spLocks noGrp="1"/>
          </p:cNvSpPr>
          <p:nvPr>
            <p:ph type="sldNum" sz="quarter" idx="12"/>
          </p:nvPr>
        </p:nvSpPr>
        <p:spPr/>
        <p:txBody>
          <a:bodyPr/>
          <a:lstStyle>
            <a:lvl1pPr>
              <a:defRPr/>
            </a:lvl1pPr>
          </a:lstStyle>
          <a:p>
            <a:fld id="{86C6A816-F57F-4F8A-B486-751341A5E589}" type="slidenum">
              <a:rPr lang="el-GR">
                <a:solidFill>
                  <a:srgbClr val="FFFFFF"/>
                </a:solidFill>
              </a:rPr>
              <a:pPr/>
              <a:t>‹#›</a:t>
            </a:fld>
            <a:endParaRPr lang="el-GR">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6A3C4733-C960-4F79-A221-1DABCBFF4593}"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8BBC5F85-8427-4F51-9727-3D8E9F6F8C22}"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C40784B-2C51-44C0-A272-D3C23B59E62B}"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D5A6833D-1CFB-4A79-8B5E-2D5239A77932}"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CA72FF4B-E4B8-421E-9527-95F057587CC3}"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025F85FC-C231-487F-9D50-74C9A4D5DDA4}"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2D150EC0-DE5E-4830-A692-946C005F1E85}"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DF0E6F9F-44A3-48F2-933A-99C06858FFB0}" type="slidenum">
              <a:rPr lang="el-G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F2C9F30F-7B9B-4666-B558-A776961F7195}"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F8BEDDFA-7F1B-4007-B430-1574686084E4}"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4835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7813"/>
            <a:ext cx="6019800" cy="584835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9"/>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5B6139D-8A97-4C68-8F32-83C8C07E668A}" type="slidenum">
              <a:rPr lang="el-GR">
                <a:solidFill>
                  <a:srgbClr val="FFFFFF"/>
                </a:solidFill>
              </a:rPr>
              <a:pPr>
                <a:defRPr/>
              </a:pPr>
              <a:t>‹#›</a:t>
            </a:fld>
            <a:endParaRPr lang="el-GR">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F5ED47-FD1A-4265-AFAB-64CEABDA46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6AFB5-F7A7-4787-AE19-D2A2B2EFB0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4C599-222A-4A9E-BB4C-109A48D48CC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15EA81-CC51-41D8-A42B-CC8F6E79B4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2898C3-D0CF-468B-BC82-3C061DE883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1C340A-82AB-4E6B-843B-E59790F21B5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45B8A5-6661-4199-BF8C-6E0EC0CE46F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64795A4-1DAF-47F9-9BDD-21AE3985441D}" type="slidenum">
              <a:rPr lang="el-G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B4CA70-7486-4B18-AAFE-F1D801E970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D592E4-7515-4F2D-B4EC-643B5CFB7D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65F3C-AD08-4A3B-9FE4-7BFBA6E0C0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D5A957-C5F2-4A14-8A77-B0950A1413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6" name="Rectangle 14"/>
          <p:cNvSpPr>
            <a:spLocks noGrp="1" noChangeArrowheads="1"/>
          </p:cNvSpPr>
          <p:nvPr>
            <p:ph type="sldNum" sz="quarter" idx="12"/>
          </p:nvPr>
        </p:nvSpPr>
        <p:spPr>
          <a:ln/>
        </p:spPr>
        <p:txBody>
          <a:bodyPr/>
          <a:lstStyle>
            <a:lvl1pPr>
              <a:defRPr/>
            </a:lvl1pPr>
          </a:lstStyle>
          <a:p>
            <a:pPr>
              <a:defRPr/>
            </a:pPr>
            <a:fld id="{C478E1C8-B2FE-4940-A079-EF4815941E09}"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6" name="Rectangle 14"/>
          <p:cNvSpPr>
            <a:spLocks noGrp="1" noChangeArrowheads="1"/>
          </p:cNvSpPr>
          <p:nvPr>
            <p:ph type="sldNum" sz="quarter" idx="12"/>
          </p:nvPr>
        </p:nvSpPr>
        <p:spPr>
          <a:ln/>
        </p:spPr>
        <p:txBody>
          <a:bodyPr/>
          <a:lstStyle>
            <a:lvl1pPr>
              <a:defRPr/>
            </a:lvl1pPr>
          </a:lstStyle>
          <a:p>
            <a:pPr>
              <a:defRPr/>
            </a:pPr>
            <a:fld id="{A2330A04-4708-4680-B07C-DBC86F0F6763}"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6" name="Rectangle 14"/>
          <p:cNvSpPr>
            <a:spLocks noGrp="1" noChangeArrowheads="1"/>
          </p:cNvSpPr>
          <p:nvPr>
            <p:ph type="sldNum" sz="quarter" idx="12"/>
          </p:nvPr>
        </p:nvSpPr>
        <p:spPr>
          <a:ln/>
        </p:spPr>
        <p:txBody>
          <a:bodyPr/>
          <a:lstStyle>
            <a:lvl1pPr>
              <a:defRPr/>
            </a:lvl1pPr>
          </a:lstStyle>
          <a:p>
            <a:pPr>
              <a:defRPr/>
            </a:pPr>
            <a:fld id="{C26E102F-13A3-4246-A68F-02F01D0C8688}"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7" name="Rectangle 14"/>
          <p:cNvSpPr>
            <a:spLocks noGrp="1" noChangeArrowheads="1"/>
          </p:cNvSpPr>
          <p:nvPr>
            <p:ph type="sldNum" sz="quarter" idx="12"/>
          </p:nvPr>
        </p:nvSpPr>
        <p:spPr>
          <a:ln/>
        </p:spPr>
        <p:txBody>
          <a:bodyPr/>
          <a:lstStyle>
            <a:lvl1pPr>
              <a:defRPr/>
            </a:lvl1pPr>
          </a:lstStyle>
          <a:p>
            <a:pPr>
              <a:defRPr/>
            </a:pPr>
            <a:fld id="{E7136B11-D0C5-40A6-BD07-AAFEF0B8D384}"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9" name="Rectangle 14"/>
          <p:cNvSpPr>
            <a:spLocks noGrp="1" noChangeArrowheads="1"/>
          </p:cNvSpPr>
          <p:nvPr>
            <p:ph type="sldNum" sz="quarter" idx="12"/>
          </p:nvPr>
        </p:nvSpPr>
        <p:spPr>
          <a:ln/>
        </p:spPr>
        <p:txBody>
          <a:bodyPr/>
          <a:lstStyle>
            <a:lvl1pPr>
              <a:defRPr/>
            </a:lvl1pPr>
          </a:lstStyle>
          <a:p>
            <a:pPr>
              <a:defRPr/>
            </a:pPr>
            <a:fld id="{F91CEB7E-1F70-438A-8AD1-F9812F37567C}"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5" name="Rectangle 14"/>
          <p:cNvSpPr>
            <a:spLocks noGrp="1" noChangeArrowheads="1"/>
          </p:cNvSpPr>
          <p:nvPr>
            <p:ph type="sldNum" sz="quarter" idx="12"/>
          </p:nvPr>
        </p:nvSpPr>
        <p:spPr>
          <a:ln/>
        </p:spPr>
        <p:txBody>
          <a:bodyPr/>
          <a:lstStyle>
            <a:lvl1pPr>
              <a:defRPr/>
            </a:lvl1pPr>
          </a:lstStyle>
          <a:p>
            <a:pPr>
              <a:defRPr/>
            </a:pPr>
            <a:fld id="{1130A3EB-8F3D-4301-BA74-5EAF7CCEA76D}"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lvl1pPr>
              <a:defRPr/>
            </a:lvl1pPr>
          </a:lstStyle>
          <a:p>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CDE3F512-5570-4C7D-A44D-CAE535730325}" type="slidenum">
              <a:rPr lang="el-G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4" name="Rectangle 14"/>
          <p:cNvSpPr>
            <a:spLocks noGrp="1" noChangeArrowheads="1"/>
          </p:cNvSpPr>
          <p:nvPr>
            <p:ph type="sldNum" sz="quarter" idx="12"/>
          </p:nvPr>
        </p:nvSpPr>
        <p:spPr>
          <a:ln/>
        </p:spPr>
        <p:txBody>
          <a:bodyPr/>
          <a:lstStyle>
            <a:lvl1pPr>
              <a:defRPr/>
            </a:lvl1pPr>
          </a:lstStyle>
          <a:p>
            <a:pPr>
              <a:defRPr/>
            </a:pPr>
            <a:fld id="{1C284D8F-45B6-4FD9-B84C-F8340EA4404B}"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7" name="Rectangle 14"/>
          <p:cNvSpPr>
            <a:spLocks noGrp="1" noChangeArrowheads="1"/>
          </p:cNvSpPr>
          <p:nvPr>
            <p:ph type="sldNum" sz="quarter" idx="12"/>
          </p:nvPr>
        </p:nvSpPr>
        <p:spPr>
          <a:ln/>
        </p:spPr>
        <p:txBody>
          <a:bodyPr/>
          <a:lstStyle>
            <a:lvl1pPr>
              <a:defRPr/>
            </a:lvl1pPr>
          </a:lstStyle>
          <a:p>
            <a:pPr>
              <a:defRPr/>
            </a:pPr>
            <a:fld id="{C6E94E3A-9D3B-42C7-A981-5109DC29C2EA}"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7" name="Rectangle 14"/>
          <p:cNvSpPr>
            <a:spLocks noGrp="1" noChangeArrowheads="1"/>
          </p:cNvSpPr>
          <p:nvPr>
            <p:ph type="sldNum" sz="quarter" idx="12"/>
          </p:nvPr>
        </p:nvSpPr>
        <p:spPr>
          <a:ln/>
        </p:spPr>
        <p:txBody>
          <a:bodyPr/>
          <a:lstStyle>
            <a:lvl1pPr>
              <a:defRPr/>
            </a:lvl1pPr>
          </a:lstStyle>
          <a:p>
            <a:pPr>
              <a:defRPr/>
            </a:pPr>
            <a:fld id="{711D93FA-206C-47A2-81E7-97AB37B457B0}"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6" name="Rectangle 14"/>
          <p:cNvSpPr>
            <a:spLocks noGrp="1" noChangeArrowheads="1"/>
          </p:cNvSpPr>
          <p:nvPr>
            <p:ph type="sldNum" sz="quarter" idx="12"/>
          </p:nvPr>
        </p:nvSpPr>
        <p:spPr>
          <a:ln/>
        </p:spPr>
        <p:txBody>
          <a:bodyPr/>
          <a:lstStyle>
            <a:lvl1pPr>
              <a:defRPr/>
            </a:lvl1pPr>
          </a:lstStyle>
          <a:p>
            <a:pPr>
              <a:defRPr/>
            </a:pPr>
            <a:fld id="{224C4C32-D451-4889-BD22-B60C0C0174B8}"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r>
              <a:rPr lang="en-US">
                <a:solidFill>
                  <a:srgbClr val="FFFFCC"/>
                </a:solidFill>
              </a:rPr>
              <a:t>Dr.Sarma@works</a:t>
            </a:r>
          </a:p>
        </p:txBody>
      </p:sp>
      <p:sp>
        <p:nvSpPr>
          <p:cNvPr id="6" name="Rectangle 14"/>
          <p:cNvSpPr>
            <a:spLocks noGrp="1" noChangeArrowheads="1"/>
          </p:cNvSpPr>
          <p:nvPr>
            <p:ph type="sldNum" sz="quarter" idx="12"/>
          </p:nvPr>
        </p:nvSpPr>
        <p:spPr>
          <a:ln/>
        </p:spPr>
        <p:txBody>
          <a:bodyPr/>
          <a:lstStyle>
            <a:lvl1pPr>
              <a:defRPr/>
            </a:lvl1pPr>
          </a:lstStyle>
          <a:p>
            <a:pPr>
              <a:defRPr/>
            </a:pPr>
            <a:fld id="{98C138FB-ECDE-4D50-A82F-21A168933082}" type="slidenum">
              <a:rPr lang="en-US">
                <a:solidFill>
                  <a:srgbClr val="FFFFCC"/>
                </a:solidFill>
              </a:rPr>
              <a:pPr>
                <a:defRPr/>
              </a:pPr>
              <a:t>‹#›</a:t>
            </a:fld>
            <a:endParaRPr lang="en-US">
              <a:solidFill>
                <a:srgbClr val="FFFFCC"/>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E817A7-2D8C-4904-8784-A30C26A1F035}"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D53A8-5FA6-4A40-BC42-D0E287635726}"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F05D68-B259-4804-BF3E-70BB9668FEF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86300" y="1981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BB92C9-6724-4848-8C5B-B9162FC62D00}"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3B0721-43A6-4CE8-85C8-CFF29CC0E833}"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lvl1pPr>
              <a:defRPr/>
            </a:lvl1pPr>
          </a:lstStyle>
          <a:p>
            <a:endParaRPr lang="el-GR"/>
          </a:p>
        </p:txBody>
      </p:sp>
      <p:sp>
        <p:nvSpPr>
          <p:cNvPr id="8" name="7 - Θέση υποσέλιδου"/>
          <p:cNvSpPr>
            <a:spLocks noGrp="1"/>
          </p:cNvSpPr>
          <p:nvPr>
            <p:ph type="ftr" sz="quarter" idx="11"/>
          </p:nvPr>
        </p:nvSpPr>
        <p:spPr/>
        <p:txBody>
          <a:bodyPr/>
          <a:lstStyle>
            <a:lvl1pPr>
              <a:defRPr/>
            </a:lvl1pPr>
          </a:lstStyle>
          <a:p>
            <a:endParaRPr lang="el-GR"/>
          </a:p>
        </p:txBody>
      </p:sp>
      <p:sp>
        <p:nvSpPr>
          <p:cNvPr id="9" name="8 - Θέση αριθμού διαφάνειας"/>
          <p:cNvSpPr>
            <a:spLocks noGrp="1"/>
          </p:cNvSpPr>
          <p:nvPr>
            <p:ph type="sldNum" sz="quarter" idx="12"/>
          </p:nvPr>
        </p:nvSpPr>
        <p:spPr/>
        <p:txBody>
          <a:bodyPr/>
          <a:lstStyle>
            <a:lvl1pPr>
              <a:defRPr/>
            </a:lvl1pPr>
          </a:lstStyle>
          <a:p>
            <a:fld id="{842F7A5E-CA5C-4BDB-AD53-FFF4FE4713FF}" type="slidenum">
              <a:rPr lang="el-GR"/>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EDE78F-D1C1-4B6A-AAF9-5BF91C0478F0}"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DB3547-DF42-450F-B80B-C521CB5F713D}"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2D7F16-D539-49A9-946E-DD211CDFD441}"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A5957E-616C-477A-AE29-4575678D44A2}"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C0AEF5-BBA7-4AA5-BE06-37500686FFE5}"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967538" y="0"/>
            <a:ext cx="2170112" cy="60960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0"/>
            <a:ext cx="6357938" cy="60960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782ACF-B009-40F4-A446-47803A5BCAA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58F8B7-13F1-4317-A776-E13EA0025DB2}"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97D5E0-F0A8-499E-89F1-61498B7D7481}"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C02BA-8A80-41FD-9A52-1E3B004E7D7E}"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E14983-F587-4348-8958-A55966475DEC}"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lvl1pPr>
              <a:defRPr/>
            </a:lvl1pPr>
          </a:lstStyle>
          <a:p>
            <a:endParaRPr lang="el-GR"/>
          </a:p>
        </p:txBody>
      </p:sp>
      <p:sp>
        <p:nvSpPr>
          <p:cNvPr id="4" name="3 - Θέση υποσέλιδου"/>
          <p:cNvSpPr>
            <a:spLocks noGrp="1"/>
          </p:cNvSpPr>
          <p:nvPr>
            <p:ph type="ftr" sz="quarter" idx="11"/>
          </p:nvPr>
        </p:nvSpPr>
        <p:spPr/>
        <p:txBody>
          <a:bodyPr/>
          <a:lstStyle>
            <a:lvl1pPr>
              <a:defRPr/>
            </a:lvl1pPr>
          </a:lstStyle>
          <a:p>
            <a:endParaRPr lang="el-GR"/>
          </a:p>
        </p:txBody>
      </p:sp>
      <p:sp>
        <p:nvSpPr>
          <p:cNvPr id="5" name="4 - Θέση αριθμού διαφάνειας"/>
          <p:cNvSpPr>
            <a:spLocks noGrp="1"/>
          </p:cNvSpPr>
          <p:nvPr>
            <p:ph type="sldNum" sz="quarter" idx="12"/>
          </p:nvPr>
        </p:nvSpPr>
        <p:spPr/>
        <p:txBody>
          <a:bodyPr/>
          <a:lstStyle>
            <a:lvl1pPr>
              <a:defRPr/>
            </a:lvl1pPr>
          </a:lstStyle>
          <a:p>
            <a:fld id="{C8DF1F8B-0CC0-4778-A6A3-8DAC7B353B25}" type="slidenum">
              <a:rPr lang="el-GR"/>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BF70B35-DE44-461E-A415-6C863B6F73CD}"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1276B01-F72F-470B-ACDC-F7FE9F04C1D6}"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DBB8F5-9F68-46C5-A1FA-F7131ABCECD7}"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A39BBA-4E2F-4497-A0A2-240E55292FC6}"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E63C4-D5ED-451F-BF53-695A51BB2F8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76D98-EAF0-44AD-86FF-C1E50DD2C080}"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750AF-8E8C-408F-B204-4D08A72E34BF}"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685800" y="1981200"/>
            <a:ext cx="7772400" cy="4114800"/>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61D8FE-F2CC-463B-B488-48117A1057D9}"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grpSp>
      <p:sp>
        <p:nvSpPr>
          <p:cNvPr id="51211" name="Rectangle 11"/>
          <p:cNvSpPr>
            <a:spLocks noGrp="1" noChangeArrowheads="1"/>
          </p:cNvSpPr>
          <p:nvPr>
            <p:ph type="ctrTitle"/>
          </p:nvPr>
        </p:nvSpPr>
        <p:spPr>
          <a:xfrm>
            <a:off x="685800" y="2286000"/>
            <a:ext cx="7772400" cy="1143000"/>
          </a:xfrm>
        </p:spPr>
        <p:txBody>
          <a:bodyPr/>
          <a:lstStyle>
            <a:lvl1pPr>
              <a:defRPr/>
            </a:lvl1pPr>
          </a:lstStyle>
          <a:p>
            <a:r>
              <a:rPr lang="el-GR"/>
              <a:t>Click to edit Master title style</a:t>
            </a:r>
          </a:p>
        </p:txBody>
      </p:sp>
      <p:sp>
        <p:nvSpPr>
          <p:cNvPr id="5121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l-GR"/>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l-GR">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l-GR">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48C6FB30-7E7C-4343-9F67-CBC5CD65A6E4}"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E56CD03-3CBD-46AC-8025-9627F4D699C7}"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l-GR"/>
          </a:p>
        </p:txBody>
      </p:sp>
      <p:sp>
        <p:nvSpPr>
          <p:cNvPr id="3" name="2 - Θέση υποσέλιδου"/>
          <p:cNvSpPr>
            <a:spLocks noGrp="1"/>
          </p:cNvSpPr>
          <p:nvPr>
            <p:ph type="ftr" sz="quarter" idx="11"/>
          </p:nvPr>
        </p:nvSpPr>
        <p:spPr/>
        <p:txBody>
          <a:bodyPr/>
          <a:lstStyle>
            <a:lvl1pPr>
              <a:defRPr/>
            </a:lvl1pPr>
          </a:lstStyle>
          <a:p>
            <a:endParaRPr lang="el-GR"/>
          </a:p>
        </p:txBody>
      </p:sp>
      <p:sp>
        <p:nvSpPr>
          <p:cNvPr id="4" name="3 - Θέση αριθμού διαφάνειας"/>
          <p:cNvSpPr>
            <a:spLocks noGrp="1"/>
          </p:cNvSpPr>
          <p:nvPr>
            <p:ph type="sldNum" sz="quarter" idx="12"/>
          </p:nvPr>
        </p:nvSpPr>
        <p:spPr/>
        <p:txBody>
          <a:bodyPr/>
          <a:lstStyle>
            <a:lvl1pPr>
              <a:defRPr/>
            </a:lvl1pPr>
          </a:lstStyle>
          <a:p>
            <a:fld id="{035B980F-05D2-4F86-90C7-B685849BD6A1}" type="slidenum">
              <a:rPr lang="el-GR"/>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C60827-CE4D-482A-AC34-AEDB7FE05661}"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C8A69F1-CDE1-4A88-A117-5C0E4C0EFEDC}"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889B01-629E-4798-9C2D-78AB3599875D}"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55F0BE52-6A7E-4344-AC4D-CE6D1EBCC8D7}"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BF8F63-1344-4C54-BFED-3F38FE868D4B}"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6A316046-3B06-4E5D-BFCD-987CECF4637B}"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419C780-F837-449B-B12D-50D1FA39975C}"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B0E189F-2B97-4501-A128-8CD2496E364D}"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12"/>
          <p:cNvSpPr>
            <a:spLocks noGrp="1" noChangeArrowheads="1"/>
          </p:cNvSpPr>
          <p:nvPr>
            <p:ph type="dt" sz="half" idx="10"/>
          </p:nvPr>
        </p:nvSpPr>
        <p:spPr>
          <a:ln/>
        </p:spPr>
        <p:txBody>
          <a:bodyPr/>
          <a:lstStyle>
            <a:lvl1pPr>
              <a:defRPr/>
            </a:lvl1pPr>
          </a:lstStyle>
          <a:p>
            <a:pPr>
              <a:defRPr/>
            </a:pPr>
            <a:endParaRPr lang="el-GR">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l-GR">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82E4B0C-1FD5-4207-BA57-1E78CF2B399A}" type="slidenum">
              <a:rPr lang="el-GR">
                <a:solidFill>
                  <a:srgbClr val="FFFFCC"/>
                </a:solidFill>
              </a:rPr>
              <a:pPr>
                <a:defRPr/>
              </a:pPr>
              <a:t>‹#›</a:t>
            </a:fld>
            <a:endParaRPr lang="el-GR">
              <a:solidFill>
                <a:srgbClr val="FFFFCC"/>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A1B308-EBD4-4A00-8D9F-33482B0B4B96}"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0BFFC970-3C10-4E89-87EC-9B79A65CAC3E}" type="slidenum">
              <a:rPr lang="el-GR"/>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9E297A-AD92-4231-B9A3-56AD355E69DE}"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20230-60BD-42CF-A6A4-56643D169E91}"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EBE90B-91CB-4FD0-A78D-CF77D3077975}"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650437D-444A-4400-A2B0-0F57A5AF3E6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E967DB-6D46-4A55-81DD-AFB2C513DF44}"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1F445E-C6E8-494B-9DAC-63491DF78AC1}"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5F04AD-61CE-4482-85B6-19A4CDD90540}"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B1DB1F-B7D3-4579-B2EF-2C5F9211375F}"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00283-893C-46C8-943D-F8B3009AEE37}"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A67CE-97F2-49AE-8032-D9F6064DEC1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AE671721-8C89-4276-B229-5EBCB1309D06}" type="slidenum">
              <a:rPr lang="el-GR"/>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506413" y="1431925"/>
            <a:ext cx="381317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471988" y="1431925"/>
            <a:ext cx="381476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vmlDrawing" Target="../drawings/vmlDrawing1.v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oleObject" Target="../embeddings/oleObject1.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endParaRPr lang="el-GR"/>
          </a:p>
        </p:txBody>
      </p:sp>
      <p:grpSp>
        <p:nvGrpSpPr>
          <p:cNvPr id="4099" name="Group 3"/>
          <p:cNvGrpSpPr>
            <a:grpSpLocks/>
          </p:cNvGrpSpPr>
          <p:nvPr/>
        </p:nvGrpSpPr>
        <p:grpSpPr bwMode="auto">
          <a:xfrm>
            <a:off x="3175" y="4267200"/>
            <a:ext cx="9140825" cy="2590800"/>
            <a:chOff x="2" y="2688"/>
            <a:chExt cx="5758" cy="1632"/>
          </a:xfrm>
        </p:grpSpPr>
        <p:sp>
          <p:nvSpPr>
            <p:cNvPr id="4100"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l-GR"/>
            </a:p>
          </p:txBody>
        </p:sp>
        <p:grpSp>
          <p:nvGrpSpPr>
            <p:cNvPr id="4101" name="Group 5"/>
            <p:cNvGrpSpPr>
              <a:grpSpLocks/>
            </p:cNvGrpSpPr>
            <p:nvPr userDrawn="1"/>
          </p:nvGrpSpPr>
          <p:grpSpPr bwMode="auto">
            <a:xfrm>
              <a:off x="3528" y="3715"/>
              <a:ext cx="792" cy="521"/>
              <a:chOff x="3527" y="3715"/>
              <a:chExt cx="792" cy="521"/>
            </a:xfrm>
          </p:grpSpPr>
          <p:sp>
            <p:nvSpPr>
              <p:cNvPr id="410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l-GR"/>
              </a:p>
            </p:txBody>
          </p:sp>
          <p:sp>
            <p:nvSpPr>
              <p:cNvPr id="410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l-GR"/>
              </a:p>
            </p:txBody>
          </p:sp>
          <p:sp>
            <p:nvSpPr>
              <p:cNvPr id="410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410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l-GR"/>
              </a:p>
            </p:txBody>
          </p:sp>
          <p:sp>
            <p:nvSpPr>
              <p:cNvPr id="410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4107"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l-GR"/>
              </a:p>
            </p:txBody>
          </p:sp>
          <p:sp>
            <p:nvSpPr>
              <p:cNvPr id="4108"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l-GR"/>
              </a:p>
            </p:txBody>
          </p:sp>
          <p:sp>
            <p:nvSpPr>
              <p:cNvPr id="4109"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4110"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l-GR"/>
              </a:p>
            </p:txBody>
          </p:sp>
          <p:sp>
            <p:nvSpPr>
              <p:cNvPr id="4111"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l-GR"/>
              </a:p>
            </p:txBody>
          </p:sp>
          <p:sp>
            <p:nvSpPr>
              <p:cNvPr id="411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l-GR"/>
              </a:p>
            </p:txBody>
          </p:sp>
        </p:grpSp>
        <p:grpSp>
          <p:nvGrpSpPr>
            <p:cNvPr id="4113" name="Group 17"/>
            <p:cNvGrpSpPr>
              <a:grpSpLocks/>
            </p:cNvGrpSpPr>
            <p:nvPr userDrawn="1"/>
          </p:nvGrpSpPr>
          <p:grpSpPr bwMode="auto">
            <a:xfrm>
              <a:off x="1776" y="3631"/>
              <a:ext cx="1626" cy="683"/>
              <a:chOff x="1776" y="3631"/>
              <a:chExt cx="1626" cy="683"/>
            </a:xfrm>
          </p:grpSpPr>
          <p:sp>
            <p:nvSpPr>
              <p:cNvPr id="411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l-GR"/>
              </a:p>
            </p:txBody>
          </p:sp>
          <p:sp>
            <p:nvSpPr>
              <p:cNvPr id="411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l-GR"/>
              </a:p>
            </p:txBody>
          </p:sp>
          <p:sp>
            <p:nvSpPr>
              <p:cNvPr id="411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l-GR"/>
              </a:p>
            </p:txBody>
          </p:sp>
          <p:sp>
            <p:nvSpPr>
              <p:cNvPr id="411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l-GR"/>
              </a:p>
            </p:txBody>
          </p:sp>
          <p:sp>
            <p:nvSpPr>
              <p:cNvPr id="411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l-GR"/>
              </a:p>
            </p:txBody>
          </p:sp>
          <p:sp>
            <p:nvSpPr>
              <p:cNvPr id="411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l-GR"/>
              </a:p>
            </p:txBody>
          </p:sp>
          <p:sp>
            <p:nvSpPr>
              <p:cNvPr id="412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l-GR"/>
              </a:p>
            </p:txBody>
          </p:sp>
          <p:sp>
            <p:nvSpPr>
              <p:cNvPr id="412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l-GR"/>
              </a:p>
            </p:txBody>
          </p:sp>
          <p:sp>
            <p:nvSpPr>
              <p:cNvPr id="4122"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l-GR"/>
              </a:p>
            </p:txBody>
          </p:sp>
          <p:sp>
            <p:nvSpPr>
              <p:cNvPr id="4123"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l-GR"/>
              </a:p>
            </p:txBody>
          </p:sp>
          <p:sp>
            <p:nvSpPr>
              <p:cNvPr id="4124"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l-GR"/>
              </a:p>
            </p:txBody>
          </p:sp>
          <p:sp>
            <p:nvSpPr>
              <p:cNvPr id="4125"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l-GR"/>
              </a:p>
            </p:txBody>
          </p:sp>
          <p:sp>
            <p:nvSpPr>
              <p:cNvPr id="4126"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l-GR"/>
              </a:p>
            </p:txBody>
          </p:sp>
          <p:sp>
            <p:nvSpPr>
              <p:cNvPr id="4127"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l-GR"/>
              </a:p>
            </p:txBody>
          </p:sp>
          <p:sp>
            <p:nvSpPr>
              <p:cNvPr id="4128"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4129"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4130"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l-GR"/>
              </a:p>
            </p:txBody>
          </p:sp>
          <p:sp>
            <p:nvSpPr>
              <p:cNvPr id="4131"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l-GR"/>
              </a:p>
            </p:txBody>
          </p:sp>
        </p:grpSp>
        <p:grpSp>
          <p:nvGrpSpPr>
            <p:cNvPr id="4132" name="Group 36"/>
            <p:cNvGrpSpPr>
              <a:grpSpLocks/>
            </p:cNvGrpSpPr>
            <p:nvPr userDrawn="1"/>
          </p:nvGrpSpPr>
          <p:grpSpPr bwMode="auto">
            <a:xfrm>
              <a:off x="4128" y="3360"/>
              <a:ext cx="1351" cy="821"/>
              <a:chOff x="4128" y="3360"/>
              <a:chExt cx="1351" cy="821"/>
            </a:xfrm>
          </p:grpSpPr>
          <p:sp>
            <p:nvSpPr>
              <p:cNvPr id="413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4134"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4135"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l-GR"/>
              </a:p>
            </p:txBody>
          </p:sp>
          <p:sp>
            <p:nvSpPr>
              <p:cNvPr id="4136"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4137"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4138"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4139"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l-GR"/>
              </a:p>
            </p:txBody>
          </p:sp>
          <p:sp>
            <p:nvSpPr>
              <p:cNvPr id="4140"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l-GR"/>
              </a:p>
            </p:txBody>
          </p:sp>
          <p:sp>
            <p:nvSpPr>
              <p:cNvPr id="4141"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l-GR"/>
              </a:p>
            </p:txBody>
          </p:sp>
          <p:sp>
            <p:nvSpPr>
              <p:cNvPr id="4142"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4143"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l-GR"/>
              </a:p>
            </p:txBody>
          </p:sp>
          <p:sp>
            <p:nvSpPr>
              <p:cNvPr id="414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l-GR"/>
              </a:p>
            </p:txBody>
          </p:sp>
          <p:sp>
            <p:nvSpPr>
              <p:cNvPr id="414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l-GR"/>
              </a:p>
            </p:txBody>
          </p:sp>
          <p:sp>
            <p:nvSpPr>
              <p:cNvPr id="414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414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l-GR"/>
              </a:p>
            </p:txBody>
          </p:sp>
          <p:sp>
            <p:nvSpPr>
              <p:cNvPr id="414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l-GR"/>
              </a:p>
            </p:txBody>
          </p:sp>
          <p:sp>
            <p:nvSpPr>
              <p:cNvPr id="414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l-GR"/>
              </a:p>
            </p:txBody>
          </p:sp>
        </p:grpSp>
        <p:grpSp>
          <p:nvGrpSpPr>
            <p:cNvPr id="4150" name="Group 54"/>
            <p:cNvGrpSpPr>
              <a:grpSpLocks/>
            </p:cNvGrpSpPr>
            <p:nvPr userDrawn="1"/>
          </p:nvGrpSpPr>
          <p:grpSpPr bwMode="auto">
            <a:xfrm>
              <a:off x="5280" y="3024"/>
              <a:ext cx="425" cy="258"/>
              <a:chOff x="5280" y="3024"/>
              <a:chExt cx="425" cy="258"/>
            </a:xfrm>
          </p:grpSpPr>
          <p:sp>
            <p:nvSpPr>
              <p:cNvPr id="4151"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4152"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4153"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4154"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sp>
            <p:nvSpPr>
              <p:cNvPr id="4155"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l-GR"/>
              </a:p>
            </p:txBody>
          </p:sp>
          <p:sp>
            <p:nvSpPr>
              <p:cNvPr id="4156"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l-GR"/>
              </a:p>
            </p:txBody>
          </p:sp>
          <p:sp>
            <p:nvSpPr>
              <p:cNvPr id="4157"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l-GR"/>
              </a:p>
            </p:txBody>
          </p:sp>
          <p:grpSp>
            <p:nvGrpSpPr>
              <p:cNvPr id="4158" name="Group 62"/>
              <p:cNvGrpSpPr>
                <a:grpSpLocks/>
              </p:cNvGrpSpPr>
              <p:nvPr/>
            </p:nvGrpSpPr>
            <p:grpSpPr bwMode="auto">
              <a:xfrm>
                <a:off x="5381" y="3085"/>
                <a:ext cx="227" cy="132"/>
                <a:chOff x="5381" y="3085"/>
                <a:chExt cx="227" cy="132"/>
              </a:xfrm>
            </p:grpSpPr>
            <p:sp>
              <p:nvSpPr>
                <p:cNvPr id="415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l-GR"/>
                </a:p>
              </p:txBody>
            </p:sp>
            <p:sp>
              <p:nvSpPr>
                <p:cNvPr id="416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l-GR"/>
                </a:p>
              </p:txBody>
            </p:sp>
            <p:sp>
              <p:nvSpPr>
                <p:cNvPr id="416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l-GR"/>
                </a:p>
              </p:txBody>
            </p:sp>
            <p:sp>
              <p:nvSpPr>
                <p:cNvPr id="416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l-GR"/>
                </a:p>
              </p:txBody>
            </p:sp>
          </p:grpSp>
        </p:grpSp>
      </p:grpSp>
      <p:sp>
        <p:nvSpPr>
          <p:cNvPr id="416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smtClean="0"/>
              <a:t>Click to edit Master title style</a:t>
            </a:r>
          </a:p>
        </p:txBody>
      </p:sp>
      <p:sp>
        <p:nvSpPr>
          <p:cNvPr id="416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16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effectLst>
                  <a:outerShdw blurRad="38100" dist="38100" dir="2700000" algn="tl">
                    <a:srgbClr val="000000"/>
                  </a:outerShdw>
                </a:effectLst>
              </a:defRPr>
            </a:lvl1pPr>
          </a:lstStyle>
          <a:p>
            <a:endParaRPr lang="el-GR"/>
          </a:p>
        </p:txBody>
      </p:sp>
      <p:sp>
        <p:nvSpPr>
          <p:cNvPr id="416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effectLst>
                  <a:outerShdw blurRad="38100" dist="38100" dir="2700000" algn="tl">
                    <a:srgbClr val="000000"/>
                  </a:outerShdw>
                </a:effectLst>
              </a:defRPr>
            </a:lvl1pPr>
          </a:lstStyle>
          <a:p>
            <a:endParaRPr lang="el-GR"/>
          </a:p>
        </p:txBody>
      </p:sp>
      <p:sp>
        <p:nvSpPr>
          <p:cNvPr id="416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b="0">
                <a:solidFill>
                  <a:schemeClr val="tx1"/>
                </a:solidFill>
                <a:effectLst>
                  <a:outerShdw blurRad="38100" dist="38100" dir="2700000" algn="tl">
                    <a:srgbClr val="000000"/>
                  </a:outerShdw>
                </a:effectLst>
              </a:defRPr>
            </a:lvl1pPr>
          </a:lstStyle>
          <a:p>
            <a:fld id="{F2604047-2B4A-4268-9ADB-09CE2AA7E68B}" type="slidenum">
              <a:rPr lang="el-GR"/>
              <a:pPr/>
              <a:t>‹#›</a:t>
            </a:fld>
            <a:endParaRPr lang="el-G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Oval 2"/>
          <p:cNvSpPr>
            <a:spLocks noChangeArrowheads="1"/>
          </p:cNvSpPr>
          <p:nvPr userDrawn="1"/>
        </p:nvSpPr>
        <p:spPr bwMode="auto">
          <a:xfrm>
            <a:off x="8839200" y="381000"/>
            <a:ext cx="304800" cy="457200"/>
          </a:xfrm>
          <a:prstGeom prst="ellipse">
            <a:avLst/>
          </a:prstGeom>
          <a:gradFill rotWithShape="0">
            <a:gsLst>
              <a:gs pos="0">
                <a:schemeClr val="tx2"/>
              </a:gs>
              <a:gs pos="100000">
                <a:schemeClr val="tx2">
                  <a:gamma/>
                  <a:shade val="46275"/>
                  <a:invGamma/>
                </a:schemeClr>
              </a:gs>
            </a:gsLst>
            <a:lin ang="5400000" scaled="1"/>
          </a:gradFill>
          <a:ln w="9525">
            <a:solidFill>
              <a:schemeClr val="tx1"/>
            </a:solidFill>
            <a:round/>
            <a:headEnd/>
            <a:tailEnd/>
          </a:ln>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207875" name="Rectangle 3"/>
          <p:cNvSpPr>
            <a:spLocks noChangeArrowheads="1"/>
          </p:cNvSpPr>
          <p:nvPr userDrawn="1"/>
        </p:nvSpPr>
        <p:spPr bwMode="auto">
          <a:xfrm>
            <a:off x="0" y="0"/>
            <a:ext cx="8991600" cy="990600"/>
          </a:xfrm>
          <a:prstGeom prst="rect">
            <a:avLst/>
          </a:prstGeom>
          <a:gradFill rotWithShape="0">
            <a:gsLst>
              <a:gs pos="0">
                <a:srgbClr val="A50021"/>
              </a:gs>
              <a:gs pos="100000">
                <a:srgbClr val="A50021">
                  <a:gamma/>
                  <a:shade val="46275"/>
                  <a:invGamma/>
                </a:srgbClr>
              </a:gs>
            </a:gsLst>
            <a:lin ang="5400000" scaled="1"/>
          </a:gradFill>
          <a:ln w="9525">
            <a:noFill/>
            <a:miter lim="800000"/>
            <a:headEnd/>
            <a:tailEnd/>
          </a:ln>
          <a:effectLst/>
        </p:spPr>
        <p:txBody>
          <a:bodyPr wrap="none" anchor="ctr"/>
          <a:lstStyle/>
          <a:p>
            <a:pPr algn="ctr">
              <a:spcBef>
                <a:spcPct val="0"/>
              </a:spcBef>
              <a:defRPr/>
            </a:pPr>
            <a:endParaRPr lang="en-US" b="0">
              <a:solidFill>
                <a:srgbClr val="000000"/>
              </a:solidFill>
              <a:effectLst/>
              <a:latin typeface="Times New Roman" pitchFamily="18" charset="0"/>
            </a:endParaRPr>
          </a:p>
        </p:txBody>
      </p:sp>
      <p:sp>
        <p:nvSpPr>
          <p:cNvPr id="20484" name="Rectangle 4"/>
          <p:cNvSpPr>
            <a:spLocks noGrp="1" noChangeArrowheads="1"/>
          </p:cNvSpPr>
          <p:nvPr>
            <p:ph type="title"/>
          </p:nvPr>
        </p:nvSpPr>
        <p:spPr bwMode="auto">
          <a:xfrm>
            <a:off x="0" y="0"/>
            <a:ext cx="9036050" cy="1447800"/>
          </a:xfrm>
          <a:prstGeom prst="rect">
            <a:avLst/>
          </a:prstGeom>
          <a:gradFill rotWithShape="0">
            <a:gsLst>
              <a:gs pos="0">
                <a:schemeClr val="tx2"/>
              </a:gs>
              <a:gs pos="100000">
                <a:srgbClr val="000066"/>
              </a:gs>
            </a:gsLst>
            <a:lin ang="540000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20485" name="Rectangle 5"/>
          <p:cNvSpPr>
            <a:spLocks noGrp="1" noChangeArrowheads="1"/>
          </p:cNvSpPr>
          <p:nvPr>
            <p:ph type="body" idx="1"/>
          </p:nvPr>
        </p:nvSpPr>
        <p:spPr bwMode="auto">
          <a:xfrm>
            <a:off x="611188" y="17002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20787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spcBef>
                <a:spcPct val="0"/>
              </a:spcBef>
              <a:defRPr/>
            </a:pPr>
            <a:endParaRPr lang="el-GR" b="0">
              <a:solidFill>
                <a:srgbClr val="000000"/>
              </a:solidFill>
              <a:effectLst/>
            </a:endParaRPr>
          </a:p>
        </p:txBody>
      </p:sp>
      <p:sp>
        <p:nvSpPr>
          <p:cNvPr id="20787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spcBef>
                <a:spcPct val="0"/>
              </a:spcBef>
              <a:defRPr/>
            </a:pPr>
            <a:endParaRPr lang="el-GR" b="0">
              <a:solidFill>
                <a:srgbClr val="000000"/>
              </a:solidFill>
              <a:effectLst/>
            </a:endParaRPr>
          </a:p>
        </p:txBody>
      </p:sp>
      <p:sp>
        <p:nvSpPr>
          <p:cNvPr id="20788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spcBef>
                <a:spcPct val="0"/>
              </a:spcBef>
              <a:defRPr/>
            </a:pPr>
            <a:fld id="{33AF0561-3089-481D-B49D-3D3AEA34D35B}" type="slidenum">
              <a:rPr lang="el-GR" b="0">
                <a:solidFill>
                  <a:srgbClr val="000000"/>
                </a:solidFill>
                <a:effectLst/>
              </a:rPr>
              <a:pPr>
                <a:spcBef>
                  <a:spcPct val="0"/>
                </a:spcBef>
                <a:defRPr/>
              </a:pPr>
              <a:t>‹#›</a:t>
            </a:fld>
            <a:endParaRPr lang="el-GR" b="0">
              <a:solidFill>
                <a:srgbClr val="000000"/>
              </a:solidFill>
              <a:effectLst/>
            </a:endParaRPr>
          </a:p>
        </p:txBody>
      </p:sp>
      <p:sp>
        <p:nvSpPr>
          <p:cNvPr id="207881" name="Rectangle 9"/>
          <p:cNvSpPr>
            <a:spLocks noChangeArrowheads="1"/>
          </p:cNvSpPr>
          <p:nvPr userDrawn="1"/>
        </p:nvSpPr>
        <p:spPr bwMode="auto">
          <a:xfrm>
            <a:off x="8991600" y="0"/>
            <a:ext cx="152400" cy="6858000"/>
          </a:xfrm>
          <a:prstGeom prst="rect">
            <a:avLst/>
          </a:prstGeom>
          <a:solidFill>
            <a:schemeClr val="tx2"/>
          </a:solidFill>
          <a:ln w="9525">
            <a:noFill/>
            <a:miter lim="800000"/>
            <a:headEnd/>
            <a:tailEnd/>
          </a:ln>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207882" name="Line 10"/>
          <p:cNvSpPr>
            <a:spLocks noChangeShapeType="1"/>
          </p:cNvSpPr>
          <p:nvPr userDrawn="1"/>
        </p:nvSpPr>
        <p:spPr bwMode="auto">
          <a:xfrm>
            <a:off x="9144000" y="115888"/>
            <a:ext cx="0" cy="6553200"/>
          </a:xfrm>
          <a:prstGeom prst="line">
            <a:avLst/>
          </a:prstGeom>
          <a:noFill/>
          <a:ln w="28575">
            <a:solidFill>
              <a:srgbClr val="FFCC00"/>
            </a:solidFill>
            <a:round/>
            <a:headEnd/>
            <a:tailEnd/>
          </a:ln>
          <a:effectLst/>
        </p:spPr>
        <p:txBody>
          <a:bodyPr/>
          <a:lstStyle/>
          <a:p>
            <a:pPr>
              <a:spcBef>
                <a:spcPct val="0"/>
              </a:spcBef>
              <a:defRPr/>
            </a:pPr>
            <a:endParaRPr lang="el-GR" sz="1800" b="0">
              <a:solidFill>
                <a:srgbClr val="000000"/>
              </a:solidFill>
              <a:effectLst/>
              <a:latin typeface="Arial" pitchFamily="34" charset="0"/>
            </a:endParaRP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3200">
          <a:solidFill>
            <a:srgbClr val="FF6600"/>
          </a:solidFill>
          <a:latin typeface="+mj-lt"/>
          <a:ea typeface="+mj-ea"/>
          <a:cs typeface="+mj-cs"/>
        </a:defRPr>
      </a:lvl1pPr>
      <a:lvl2pPr algn="ctr" rtl="0" eaLnBrk="0" fontAlgn="base" hangingPunct="0">
        <a:spcBef>
          <a:spcPct val="0"/>
        </a:spcBef>
        <a:spcAft>
          <a:spcPct val="0"/>
        </a:spcAft>
        <a:defRPr sz="3200">
          <a:solidFill>
            <a:srgbClr val="FF6600"/>
          </a:solidFill>
          <a:latin typeface="Arial" pitchFamily="34" charset="0"/>
        </a:defRPr>
      </a:lvl2pPr>
      <a:lvl3pPr algn="ctr" rtl="0" eaLnBrk="0" fontAlgn="base" hangingPunct="0">
        <a:spcBef>
          <a:spcPct val="0"/>
        </a:spcBef>
        <a:spcAft>
          <a:spcPct val="0"/>
        </a:spcAft>
        <a:defRPr sz="3200">
          <a:solidFill>
            <a:srgbClr val="FF6600"/>
          </a:solidFill>
          <a:latin typeface="Arial" pitchFamily="34" charset="0"/>
        </a:defRPr>
      </a:lvl3pPr>
      <a:lvl4pPr algn="ctr" rtl="0" eaLnBrk="0" fontAlgn="base" hangingPunct="0">
        <a:spcBef>
          <a:spcPct val="0"/>
        </a:spcBef>
        <a:spcAft>
          <a:spcPct val="0"/>
        </a:spcAft>
        <a:defRPr sz="3200">
          <a:solidFill>
            <a:srgbClr val="FF6600"/>
          </a:solidFill>
          <a:latin typeface="Arial" pitchFamily="34" charset="0"/>
        </a:defRPr>
      </a:lvl4pPr>
      <a:lvl5pPr algn="ctr" rtl="0" eaLnBrk="0" fontAlgn="base" hangingPunct="0">
        <a:spcBef>
          <a:spcPct val="0"/>
        </a:spcBef>
        <a:spcAft>
          <a:spcPct val="0"/>
        </a:spcAft>
        <a:defRPr sz="3200">
          <a:solidFill>
            <a:srgbClr val="FF6600"/>
          </a:solidFill>
          <a:latin typeface="Arial" pitchFamily="34" charset="0"/>
        </a:defRPr>
      </a:lvl5pPr>
      <a:lvl6pPr marL="457200" algn="ctr" rtl="0" fontAlgn="base">
        <a:spcBef>
          <a:spcPct val="0"/>
        </a:spcBef>
        <a:spcAft>
          <a:spcPct val="0"/>
        </a:spcAft>
        <a:defRPr sz="3200">
          <a:solidFill>
            <a:srgbClr val="FF6600"/>
          </a:solidFill>
          <a:latin typeface="Arial" pitchFamily="34" charset="0"/>
        </a:defRPr>
      </a:lvl6pPr>
      <a:lvl7pPr marL="914400" algn="ctr" rtl="0" fontAlgn="base">
        <a:spcBef>
          <a:spcPct val="0"/>
        </a:spcBef>
        <a:spcAft>
          <a:spcPct val="0"/>
        </a:spcAft>
        <a:defRPr sz="3200">
          <a:solidFill>
            <a:srgbClr val="FF6600"/>
          </a:solidFill>
          <a:latin typeface="Arial" pitchFamily="34" charset="0"/>
        </a:defRPr>
      </a:lvl7pPr>
      <a:lvl8pPr marL="1371600" algn="ctr" rtl="0" fontAlgn="base">
        <a:spcBef>
          <a:spcPct val="0"/>
        </a:spcBef>
        <a:spcAft>
          <a:spcPct val="0"/>
        </a:spcAft>
        <a:defRPr sz="3200">
          <a:solidFill>
            <a:srgbClr val="FF6600"/>
          </a:solidFill>
          <a:latin typeface="Arial" pitchFamily="34" charset="0"/>
        </a:defRPr>
      </a:lvl8pPr>
      <a:lvl9pPr marL="1828800" algn="ctr" rtl="0" fontAlgn="base">
        <a:spcBef>
          <a:spcPct val="0"/>
        </a:spcBef>
        <a:spcAft>
          <a:spcPct val="0"/>
        </a:spcAft>
        <a:defRPr sz="3200">
          <a:solidFill>
            <a:srgbClr val="FF6600"/>
          </a:solidFill>
          <a:latin typeface="Arial"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spcBef>
                <a:spcPct val="0"/>
              </a:spcBef>
            </a:pPr>
            <a:endParaRPr lang="el-GR" sz="1800" b="0">
              <a:solidFill>
                <a:srgbClr val="FFFFFF"/>
              </a:solidFill>
              <a:effectLst/>
              <a:latin typeface="Arial"/>
            </a:endParaRPr>
          </a:p>
        </p:txBody>
      </p:sp>
      <p:grpSp>
        <p:nvGrpSpPr>
          <p:cNvPr id="2" name="Group 3"/>
          <p:cNvGrpSpPr>
            <a:grpSpLocks/>
          </p:cNvGrpSpPr>
          <p:nvPr/>
        </p:nvGrpSpPr>
        <p:grpSpPr bwMode="auto">
          <a:xfrm>
            <a:off x="3175" y="4267200"/>
            <a:ext cx="9140825" cy="2590800"/>
            <a:chOff x="2" y="2688"/>
            <a:chExt cx="5758" cy="1632"/>
          </a:xfrm>
        </p:grpSpPr>
        <p:sp>
          <p:nvSpPr>
            <p:cNvPr id="4100"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grpSp>
          <p:nvGrpSpPr>
            <p:cNvPr id="3" name="Group 5"/>
            <p:cNvGrpSpPr>
              <a:grpSpLocks/>
            </p:cNvGrpSpPr>
            <p:nvPr userDrawn="1"/>
          </p:nvGrpSpPr>
          <p:grpSpPr bwMode="auto">
            <a:xfrm>
              <a:off x="3528" y="3715"/>
              <a:ext cx="792" cy="521"/>
              <a:chOff x="3527" y="3715"/>
              <a:chExt cx="792" cy="521"/>
            </a:xfrm>
          </p:grpSpPr>
          <p:sp>
            <p:nvSpPr>
              <p:cNvPr id="410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0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0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0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0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07"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08"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09"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10"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11"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1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grpSp>
        <p:grpSp>
          <p:nvGrpSpPr>
            <p:cNvPr id="4" name="Group 17"/>
            <p:cNvGrpSpPr>
              <a:grpSpLocks/>
            </p:cNvGrpSpPr>
            <p:nvPr userDrawn="1"/>
          </p:nvGrpSpPr>
          <p:grpSpPr bwMode="auto">
            <a:xfrm>
              <a:off x="1776" y="3631"/>
              <a:ext cx="1626" cy="683"/>
              <a:chOff x="1776" y="3631"/>
              <a:chExt cx="1626" cy="683"/>
            </a:xfrm>
          </p:grpSpPr>
          <p:sp>
            <p:nvSpPr>
              <p:cNvPr id="411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1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1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1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1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1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2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2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22"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23"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24"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25"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26"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27"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28"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29"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0"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1"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grpSp>
        <p:grpSp>
          <p:nvGrpSpPr>
            <p:cNvPr id="5" name="Group 36"/>
            <p:cNvGrpSpPr>
              <a:grpSpLocks/>
            </p:cNvGrpSpPr>
            <p:nvPr userDrawn="1"/>
          </p:nvGrpSpPr>
          <p:grpSpPr bwMode="auto">
            <a:xfrm>
              <a:off x="4128" y="3360"/>
              <a:ext cx="1351" cy="821"/>
              <a:chOff x="4128" y="3360"/>
              <a:chExt cx="1351" cy="821"/>
            </a:xfrm>
          </p:grpSpPr>
          <p:sp>
            <p:nvSpPr>
              <p:cNvPr id="413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4"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5"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6"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7"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8"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39"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40"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41"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42"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43"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4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4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4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4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4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4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grpSp>
        <p:grpSp>
          <p:nvGrpSpPr>
            <p:cNvPr id="6" name="Group 54"/>
            <p:cNvGrpSpPr>
              <a:grpSpLocks/>
            </p:cNvGrpSpPr>
            <p:nvPr userDrawn="1"/>
          </p:nvGrpSpPr>
          <p:grpSpPr bwMode="auto">
            <a:xfrm>
              <a:off x="5280" y="3024"/>
              <a:ext cx="425" cy="258"/>
              <a:chOff x="5280" y="3024"/>
              <a:chExt cx="425" cy="258"/>
            </a:xfrm>
          </p:grpSpPr>
          <p:sp>
            <p:nvSpPr>
              <p:cNvPr id="4151"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52"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53"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54"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55"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56"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sp>
            <p:nvSpPr>
              <p:cNvPr id="4157"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pPr>
                <a:endParaRPr lang="el-GR" sz="1800" b="0">
                  <a:solidFill>
                    <a:srgbClr val="FFFFFF"/>
                  </a:solidFill>
                  <a:effectLst/>
                  <a:latin typeface="Arial"/>
                </a:endParaRPr>
              </a:p>
            </p:txBody>
          </p:sp>
          <p:grpSp>
            <p:nvGrpSpPr>
              <p:cNvPr id="7" name="Group 62"/>
              <p:cNvGrpSpPr>
                <a:grpSpLocks/>
              </p:cNvGrpSpPr>
              <p:nvPr/>
            </p:nvGrpSpPr>
            <p:grpSpPr bwMode="auto">
              <a:xfrm>
                <a:off x="5381" y="3085"/>
                <a:ext cx="227" cy="132"/>
                <a:chOff x="5381" y="3085"/>
                <a:chExt cx="227" cy="132"/>
              </a:xfrm>
            </p:grpSpPr>
            <p:sp>
              <p:nvSpPr>
                <p:cNvPr id="415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6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6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sp>
              <p:nvSpPr>
                <p:cNvPr id="416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pPr>
                  <a:endParaRPr lang="el-GR" sz="1800" b="0">
                    <a:solidFill>
                      <a:srgbClr val="FFFFFF"/>
                    </a:solidFill>
                    <a:effectLst/>
                    <a:latin typeface="Arial"/>
                  </a:endParaRPr>
                </a:p>
              </p:txBody>
            </p:sp>
          </p:grpSp>
        </p:grpSp>
      </p:grpSp>
      <p:sp>
        <p:nvSpPr>
          <p:cNvPr id="416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smtClean="0"/>
              <a:t>Click to edit Master title style</a:t>
            </a:r>
          </a:p>
        </p:txBody>
      </p:sp>
      <p:sp>
        <p:nvSpPr>
          <p:cNvPr id="416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16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spcBef>
                <a:spcPct val="0"/>
              </a:spcBef>
            </a:pPr>
            <a:endParaRPr lang="el-GR" b="0" smtClean="0">
              <a:solidFill>
                <a:srgbClr val="FFFFFF"/>
              </a:solidFill>
              <a:latin typeface="Arial"/>
            </a:endParaRPr>
          </a:p>
        </p:txBody>
      </p:sp>
      <p:sp>
        <p:nvSpPr>
          <p:cNvPr id="416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spcBef>
                <a:spcPct val="0"/>
              </a:spcBef>
            </a:pPr>
            <a:endParaRPr lang="el-GR" b="0" smtClean="0">
              <a:solidFill>
                <a:srgbClr val="FFFFFF"/>
              </a:solidFill>
              <a:latin typeface="Arial"/>
            </a:endParaRPr>
          </a:p>
        </p:txBody>
      </p:sp>
      <p:sp>
        <p:nvSpPr>
          <p:cNvPr id="416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a:spcBef>
                <a:spcPct val="0"/>
              </a:spcBef>
            </a:pPr>
            <a:fld id="{D7F84D7F-5B7B-48E4-A3F9-C446A8E597BD}" type="slidenum">
              <a:rPr lang="el-GR" b="0" smtClean="0">
                <a:solidFill>
                  <a:srgbClr val="FFFFFF"/>
                </a:solidFill>
                <a:latin typeface="Arial"/>
              </a:rPr>
              <a:pPr>
                <a:spcBef>
                  <a:spcPct val="0"/>
                </a:spcBef>
              </a:pPr>
              <a:t>‹#›</a:t>
            </a:fld>
            <a:endParaRPr lang="el-GR" b="0" smtClean="0">
              <a:solidFill>
                <a:srgbClr val="FFFFFF"/>
              </a:solidFill>
              <a:latin typeface="Arial"/>
            </a:endParaRPr>
          </a:p>
        </p:txBody>
      </p:sp>
    </p:spTree>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grpSp>
        <p:nvGrpSpPr>
          <p:cNvPr id="2" name="Group 3"/>
          <p:cNvGrpSpPr>
            <a:grpSpLocks/>
          </p:cNvGrpSpPr>
          <p:nvPr/>
        </p:nvGrpSpPr>
        <p:grpSpPr bwMode="auto">
          <a:xfrm>
            <a:off x="3175" y="4267200"/>
            <a:ext cx="9140825" cy="2590800"/>
            <a:chOff x="2" y="2688"/>
            <a:chExt cx="5758" cy="1632"/>
          </a:xfrm>
        </p:grpSpPr>
        <p:sp>
          <p:nvSpPr>
            <p:cNvPr id="4100"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grpSp>
          <p:nvGrpSpPr>
            <p:cNvPr id="3" name="Group 5"/>
            <p:cNvGrpSpPr>
              <a:grpSpLocks/>
            </p:cNvGrpSpPr>
            <p:nvPr userDrawn="1"/>
          </p:nvGrpSpPr>
          <p:grpSpPr bwMode="auto">
            <a:xfrm>
              <a:off x="3528" y="3715"/>
              <a:ext cx="792" cy="521"/>
              <a:chOff x="3527" y="3715"/>
              <a:chExt cx="792" cy="521"/>
            </a:xfrm>
          </p:grpSpPr>
          <p:sp>
            <p:nvSpPr>
              <p:cNvPr id="410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0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0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0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0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07"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08"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09"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10"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11"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1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grpSp>
        <p:grpSp>
          <p:nvGrpSpPr>
            <p:cNvPr id="4" name="Group 17"/>
            <p:cNvGrpSpPr>
              <a:grpSpLocks/>
            </p:cNvGrpSpPr>
            <p:nvPr userDrawn="1"/>
          </p:nvGrpSpPr>
          <p:grpSpPr bwMode="auto">
            <a:xfrm>
              <a:off x="1776" y="3631"/>
              <a:ext cx="1626" cy="683"/>
              <a:chOff x="1776" y="3631"/>
              <a:chExt cx="1626" cy="683"/>
            </a:xfrm>
          </p:grpSpPr>
          <p:sp>
            <p:nvSpPr>
              <p:cNvPr id="411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1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1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1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1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1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2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2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22"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23"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24"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25"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26"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27"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28"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29"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0"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1"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grpSp>
        <p:grpSp>
          <p:nvGrpSpPr>
            <p:cNvPr id="5" name="Group 36"/>
            <p:cNvGrpSpPr>
              <a:grpSpLocks/>
            </p:cNvGrpSpPr>
            <p:nvPr userDrawn="1"/>
          </p:nvGrpSpPr>
          <p:grpSpPr bwMode="auto">
            <a:xfrm>
              <a:off x="4128" y="3360"/>
              <a:ext cx="1351" cy="821"/>
              <a:chOff x="4128" y="3360"/>
              <a:chExt cx="1351" cy="821"/>
            </a:xfrm>
          </p:grpSpPr>
          <p:sp>
            <p:nvSpPr>
              <p:cNvPr id="413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4"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5"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6"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7"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8"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39"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40"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41"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42"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43"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4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4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4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4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4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4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grpSp>
        <p:grpSp>
          <p:nvGrpSpPr>
            <p:cNvPr id="6" name="Group 54"/>
            <p:cNvGrpSpPr>
              <a:grpSpLocks/>
            </p:cNvGrpSpPr>
            <p:nvPr userDrawn="1"/>
          </p:nvGrpSpPr>
          <p:grpSpPr bwMode="auto">
            <a:xfrm>
              <a:off x="5280" y="3024"/>
              <a:ext cx="425" cy="258"/>
              <a:chOff x="5280" y="3024"/>
              <a:chExt cx="425" cy="258"/>
            </a:xfrm>
          </p:grpSpPr>
          <p:sp>
            <p:nvSpPr>
              <p:cNvPr id="4151"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52"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53"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54"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55"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56"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sp>
            <p:nvSpPr>
              <p:cNvPr id="4157"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spcBef>
                    <a:spcPct val="0"/>
                  </a:spcBef>
                  <a:defRPr/>
                </a:pPr>
                <a:endParaRPr lang="el-GR" sz="1800" b="0">
                  <a:solidFill>
                    <a:srgbClr val="FFFFFF"/>
                  </a:solidFill>
                  <a:effectLst/>
                  <a:latin typeface="Arial"/>
                </a:endParaRPr>
              </a:p>
            </p:txBody>
          </p:sp>
          <p:grpSp>
            <p:nvGrpSpPr>
              <p:cNvPr id="7" name="Group 62"/>
              <p:cNvGrpSpPr>
                <a:grpSpLocks/>
              </p:cNvGrpSpPr>
              <p:nvPr/>
            </p:nvGrpSpPr>
            <p:grpSpPr bwMode="auto">
              <a:xfrm>
                <a:off x="5381" y="3085"/>
                <a:ext cx="227" cy="132"/>
                <a:chOff x="5381" y="3085"/>
                <a:chExt cx="227" cy="132"/>
              </a:xfrm>
            </p:grpSpPr>
            <p:sp>
              <p:nvSpPr>
                <p:cNvPr id="415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6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6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sp>
              <p:nvSpPr>
                <p:cNvPr id="416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spcBef>
                      <a:spcPct val="0"/>
                    </a:spcBef>
                    <a:defRPr/>
                  </a:pPr>
                  <a:endParaRPr lang="el-GR" sz="1800" b="0">
                    <a:solidFill>
                      <a:srgbClr val="FFFFFF"/>
                    </a:solidFill>
                    <a:effectLst/>
                    <a:latin typeface="Arial"/>
                  </a:endParaRPr>
                </a:p>
              </p:txBody>
            </p:sp>
          </p:grpSp>
        </p:grpSp>
      </p:grpSp>
      <p:sp>
        <p:nvSpPr>
          <p:cNvPr id="416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smtClean="0"/>
              <a:t>Click to edit Master title style</a:t>
            </a:r>
          </a:p>
        </p:txBody>
      </p:sp>
      <p:sp>
        <p:nvSpPr>
          <p:cNvPr id="416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16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spcBef>
                <a:spcPct val="0"/>
              </a:spcBef>
              <a:defRPr/>
            </a:pPr>
            <a:endParaRPr lang="el-GR" b="0">
              <a:solidFill>
                <a:srgbClr val="FFFFFF"/>
              </a:solidFill>
              <a:latin typeface="Arial"/>
            </a:endParaRPr>
          </a:p>
        </p:txBody>
      </p:sp>
      <p:sp>
        <p:nvSpPr>
          <p:cNvPr id="416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spcBef>
                <a:spcPct val="0"/>
              </a:spcBef>
              <a:defRPr/>
            </a:pPr>
            <a:endParaRPr lang="el-GR" b="0">
              <a:solidFill>
                <a:srgbClr val="FFFFFF"/>
              </a:solidFill>
              <a:latin typeface="Arial"/>
            </a:endParaRPr>
          </a:p>
        </p:txBody>
      </p:sp>
      <p:sp>
        <p:nvSpPr>
          <p:cNvPr id="416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a:spcBef>
                <a:spcPct val="0"/>
              </a:spcBef>
              <a:defRPr/>
            </a:pPr>
            <a:fld id="{6F948BBA-50F3-4E8C-9D09-81FDC0DDC8B8}" type="slidenum">
              <a:rPr lang="el-GR" b="0">
                <a:solidFill>
                  <a:srgbClr val="FFFFFF"/>
                </a:solidFill>
                <a:latin typeface="Arial"/>
              </a:rPr>
              <a:pPr>
                <a:spcBef>
                  <a:spcPct val="0"/>
                </a:spcBef>
                <a:defRPr/>
              </a:pPr>
              <a:t>‹#›</a:t>
            </a:fld>
            <a:endParaRPr lang="el-GR" b="0">
              <a:solidFill>
                <a:srgbClr val="FFFFFF"/>
              </a:solidFill>
              <a:latin typeface="Arial"/>
            </a:endParaRP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spcBef>
                <a:spcPct val="0"/>
              </a:spcBef>
              <a:defRPr/>
            </a:pPr>
            <a:endParaRPr lang="en-US" b="0">
              <a:solidFill>
                <a:srgbClr val="000000"/>
              </a:solidFill>
              <a:effectLst/>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spcBef>
                <a:spcPct val="0"/>
              </a:spcBef>
              <a:defRPr/>
            </a:pPr>
            <a:endParaRPr lang="en-US" b="0">
              <a:solidFill>
                <a:srgbClr val="000000"/>
              </a:solidFill>
              <a:effectLst/>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spcBef>
                <a:spcPct val="0"/>
              </a:spcBef>
              <a:defRPr/>
            </a:pPr>
            <a:fld id="{D1FFACE0-B376-43FE-9964-73D8302A262D}" type="slidenum">
              <a:rPr lang="en-US" b="0">
                <a:solidFill>
                  <a:srgbClr val="000000"/>
                </a:solidFill>
                <a:effectLst/>
              </a:rPr>
              <a:pPr>
                <a:spcBef>
                  <a:spcPct val="0"/>
                </a:spcBef>
                <a:def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918325"/>
            <a:chOff x="0" y="0"/>
            <a:chExt cx="5760" cy="4358"/>
          </a:xfrm>
        </p:grpSpPr>
        <p:sp>
          <p:nvSpPr>
            <p:cNvPr id="92163"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spcBef>
                  <a:spcPct val="0"/>
                </a:spcBef>
                <a:defRPr/>
              </a:pPr>
              <a:endParaRPr lang="en-US" b="0">
                <a:solidFill>
                  <a:srgbClr val="FFFFCC"/>
                </a:solidFill>
                <a:effectLst/>
                <a:latin typeface="Times New Roman"/>
              </a:endParaRPr>
            </a:p>
          </p:txBody>
        </p:sp>
        <p:sp>
          <p:nvSpPr>
            <p:cNvPr id="92164"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spcBef>
                  <a:spcPct val="0"/>
                </a:spcBef>
                <a:defRPr/>
              </a:pPr>
              <a:endParaRPr lang="en-US" b="0">
                <a:solidFill>
                  <a:srgbClr val="FFFFCC"/>
                </a:solidFill>
                <a:effectLst/>
                <a:latin typeface="Times New Roman"/>
              </a:endParaRPr>
            </a:p>
          </p:txBody>
        </p:sp>
        <p:sp>
          <p:nvSpPr>
            <p:cNvPr id="92165"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n-US" b="0">
                <a:solidFill>
                  <a:srgbClr val="FFFFCC"/>
                </a:solidFill>
                <a:effectLst/>
                <a:latin typeface="Times New Roman"/>
              </a:endParaRPr>
            </a:p>
          </p:txBody>
        </p:sp>
        <p:sp>
          <p:nvSpPr>
            <p:cNvPr id="92166"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spcBef>
                  <a:spcPct val="0"/>
                </a:spcBef>
                <a:defRPr/>
              </a:pPr>
              <a:endParaRPr lang="en-US" b="0">
                <a:solidFill>
                  <a:srgbClr val="FFFFCC"/>
                </a:solidFill>
                <a:effectLst/>
                <a:latin typeface="Times New Roman"/>
              </a:endParaRPr>
            </a:p>
          </p:txBody>
        </p:sp>
        <p:sp>
          <p:nvSpPr>
            <p:cNvPr id="92167"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n-US" b="0">
                <a:solidFill>
                  <a:srgbClr val="FFFFCC"/>
                </a:solidFill>
                <a:effectLst/>
                <a:latin typeface="Times New Roman"/>
              </a:endParaRPr>
            </a:p>
          </p:txBody>
        </p:sp>
        <p:sp>
          <p:nvSpPr>
            <p:cNvPr id="92168"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spcBef>
                  <a:spcPct val="0"/>
                </a:spcBef>
                <a:defRPr/>
              </a:pPr>
              <a:endParaRPr lang="en-US" b="0">
                <a:solidFill>
                  <a:srgbClr val="FFFFCC"/>
                </a:solidFill>
                <a:effectLst/>
                <a:latin typeface="Times New Roman"/>
              </a:endParaRPr>
            </a:p>
          </p:txBody>
        </p:sp>
        <p:sp>
          <p:nvSpPr>
            <p:cNvPr id="92169"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n-US" b="0">
                <a:solidFill>
                  <a:srgbClr val="FFFFCC"/>
                </a:solidFill>
                <a:effectLst/>
                <a:latin typeface="Times New Roman"/>
              </a:endParaRPr>
            </a:p>
          </p:txBody>
        </p:sp>
        <p:sp>
          <p:nvSpPr>
            <p:cNvPr id="92170"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spcBef>
                  <a:spcPct val="0"/>
                </a:spcBef>
                <a:defRPr/>
              </a:pPr>
              <a:endParaRPr lang="en-US" b="0">
                <a:solidFill>
                  <a:srgbClr val="FFFFCC"/>
                </a:solidFill>
                <a:effectLst/>
                <a:latin typeface="Times New Roman"/>
              </a:endParaRPr>
            </a:p>
          </p:txBody>
        </p:sp>
      </p:grpSp>
      <p:sp>
        <p:nvSpPr>
          <p:cNvPr id="15363"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72"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latin typeface="+mn-lt"/>
              </a:defRPr>
            </a:lvl1pPr>
          </a:lstStyle>
          <a:p>
            <a:pPr>
              <a:defRPr/>
            </a:pPr>
            <a:endParaRPr lang="en-US" b="0">
              <a:solidFill>
                <a:srgbClr val="FFFFCC"/>
              </a:solidFill>
              <a:effectLst/>
            </a:endParaRPr>
          </a:p>
        </p:txBody>
      </p:sp>
      <p:sp>
        <p:nvSpPr>
          <p:cNvPr id="9217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latin typeface="+mn-lt"/>
              </a:defRPr>
            </a:lvl1pPr>
          </a:lstStyle>
          <a:p>
            <a:pPr>
              <a:defRPr/>
            </a:pPr>
            <a:r>
              <a:rPr lang="en-US" b="0">
                <a:solidFill>
                  <a:srgbClr val="FFFFCC"/>
                </a:solidFill>
                <a:effectLst/>
              </a:rPr>
              <a:t>Dr.Sarma@works</a:t>
            </a:r>
          </a:p>
        </p:txBody>
      </p:sp>
      <p:sp>
        <p:nvSpPr>
          <p:cNvPr id="92174"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latin typeface="+mn-lt"/>
              </a:defRPr>
            </a:lvl1pPr>
          </a:lstStyle>
          <a:p>
            <a:pPr>
              <a:defRPr/>
            </a:pPr>
            <a:fld id="{81A9AF51-2603-4F86-BDBB-AD028028B882}" type="slidenum">
              <a:rPr lang="en-US" b="0">
                <a:solidFill>
                  <a:srgbClr val="FFFFCC"/>
                </a:solidFill>
                <a:effectLst/>
              </a:rPr>
              <a:pPr>
                <a:defRPr/>
              </a:pPr>
              <a:t>‹#›</a:t>
            </a:fld>
            <a:endParaRPr lang="en-US" b="0">
              <a:solidFill>
                <a:srgbClr val="FFFFCC"/>
              </a:solidFill>
              <a:effectLst/>
            </a:endParaRPr>
          </a:p>
        </p:txBody>
      </p:sp>
      <p:sp>
        <p:nvSpPr>
          <p:cNvPr id="15367"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295400" y="0"/>
            <a:ext cx="7842250" cy="1439863"/>
          </a:xfrm>
          <a:prstGeom prst="rect">
            <a:avLst/>
          </a:prstGeom>
          <a:solidFill>
            <a:srgbClr val="00006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029" name="Rectangle 3"/>
          <p:cNvSpPr>
            <a:spLocks noGrp="1" noChangeArrowheads="1"/>
          </p:cNvSpPr>
          <p:nvPr>
            <p:ph type="body" idx="1"/>
          </p:nvPr>
        </p:nvSpPr>
        <p:spPr bwMode="auto">
          <a:xfrm>
            <a:off x="457200" y="1981200"/>
            <a:ext cx="8305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spcBef>
                <a:spcPct val="0"/>
              </a:spcBef>
              <a:defRPr/>
            </a:pPr>
            <a:endParaRPr lang="el-GR" b="0">
              <a:solidFill>
                <a:srgbClr val="000000"/>
              </a:solidFill>
              <a:effectLst/>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spcBef>
                <a:spcPct val="0"/>
              </a:spcBef>
              <a:defRPr/>
            </a:pPr>
            <a:endParaRPr lang="el-GR" b="0">
              <a:solidFill>
                <a:srgbClr val="000000"/>
              </a:solidFill>
              <a:effectLst/>
            </a:endParaRPr>
          </a:p>
        </p:txBody>
      </p:sp>
      <p:sp>
        <p:nvSpPr>
          <p:cNvPr id="348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spcBef>
                <a:spcPct val="0"/>
              </a:spcBef>
              <a:defRPr/>
            </a:pPr>
            <a:fld id="{B3FDB72A-5207-4502-A57B-B224088234AE}" type="slidenum">
              <a:rPr lang="el-GR" b="0">
                <a:solidFill>
                  <a:srgbClr val="000000"/>
                </a:solidFill>
                <a:effectLst/>
              </a:rPr>
              <a:pPr>
                <a:spcBef>
                  <a:spcPct val="0"/>
                </a:spcBef>
                <a:defRPr/>
              </a:pPr>
              <a:t>‹#›</a:t>
            </a:fld>
            <a:endParaRPr lang="el-GR" b="0">
              <a:solidFill>
                <a:srgbClr val="000000"/>
              </a:solidFill>
              <a:effectLst/>
            </a:endParaRPr>
          </a:p>
        </p:txBody>
      </p:sp>
      <p:graphicFrame>
        <p:nvGraphicFramePr>
          <p:cNvPr id="1026" name="Object 7"/>
          <p:cNvGraphicFramePr>
            <a:graphicFrameLocks noChangeAspect="1"/>
          </p:cNvGraphicFramePr>
          <p:nvPr/>
        </p:nvGraphicFramePr>
        <p:xfrm>
          <a:off x="0" y="0"/>
          <a:ext cx="1295400" cy="1435100"/>
        </p:xfrm>
        <a:graphic>
          <a:graphicData uri="http://schemas.openxmlformats.org/presentationml/2006/ole">
            <p:oleObj spid="_x0000_s77826" name="Image" r:id="rId14" imgW="1257143" imgH="1434415" progId="">
              <p:embed/>
            </p:oleObj>
          </a:graphicData>
        </a:graphic>
      </p:graphicFrame>
      <p:sp>
        <p:nvSpPr>
          <p:cNvPr id="34824" name="Rectangle 8" descr="Πλατειά διαγώνιος προς τα κάτω"/>
          <p:cNvSpPr>
            <a:spLocks noChangeArrowheads="1"/>
          </p:cNvSpPr>
          <p:nvPr userDrawn="1"/>
        </p:nvSpPr>
        <p:spPr bwMode="auto">
          <a:xfrm>
            <a:off x="0" y="1431925"/>
            <a:ext cx="228600" cy="5143500"/>
          </a:xfrm>
          <a:prstGeom prst="rect">
            <a:avLst/>
          </a:prstGeom>
          <a:pattFill prst="wdDnDiag">
            <a:fgClr>
              <a:srgbClr val="000066"/>
            </a:fgClr>
            <a:bgClr>
              <a:srgbClr val="FF6600"/>
            </a:bgClr>
          </a:pattFill>
          <a:ln w="9525">
            <a:noFill/>
            <a:miter lim="800000"/>
            <a:headEnd/>
            <a:tailEnd/>
          </a:ln>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34825" name="Rectangle 9"/>
          <p:cNvSpPr>
            <a:spLocks noChangeArrowheads="1"/>
          </p:cNvSpPr>
          <p:nvPr userDrawn="1"/>
        </p:nvSpPr>
        <p:spPr bwMode="auto">
          <a:xfrm>
            <a:off x="0" y="6553200"/>
            <a:ext cx="9144000" cy="304800"/>
          </a:xfrm>
          <a:prstGeom prst="rect">
            <a:avLst/>
          </a:prstGeom>
          <a:solidFill>
            <a:srgbClr val="000066"/>
          </a:solidFill>
          <a:ln w="9525">
            <a:noFill/>
            <a:miter lim="800000"/>
            <a:headEnd/>
            <a:tailEnd/>
          </a:ln>
          <a:effectLst/>
        </p:spPr>
        <p:txBody>
          <a:bodyPr wrap="none" anchor="ctr"/>
          <a:lstStyle/>
          <a:p>
            <a:pPr>
              <a:spcBef>
                <a:spcPct val="0"/>
              </a:spcBef>
              <a:defRPr/>
            </a:pPr>
            <a:endParaRPr lang="el-GR" sz="1800" b="0">
              <a:solidFill>
                <a:srgbClr val="000000"/>
              </a:solidFill>
              <a:effectLst/>
              <a:latin typeface="Arial" pitchFamily="34" charset="0"/>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3200">
          <a:solidFill>
            <a:srgbClr val="FF99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2pPr>
      <a:lvl3pPr algn="ctr" rtl="0" eaLnBrk="0" fontAlgn="base" hangingPunct="0">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3pPr>
      <a:lvl4pPr algn="ctr" rtl="0" eaLnBrk="0" fontAlgn="base" hangingPunct="0">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4pPr>
      <a:lvl5pPr algn="ctr" rtl="0" eaLnBrk="0" fontAlgn="base" hangingPunct="0">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5pPr>
      <a:lvl6pPr marL="457200" algn="ctr" rtl="0" fontAlgn="base">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6pPr>
      <a:lvl7pPr marL="914400" algn="ctr" rtl="0" fontAlgn="base">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7pPr>
      <a:lvl8pPr marL="1371600" algn="ctr" rtl="0" fontAlgn="base">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8pPr>
      <a:lvl9pPr marL="1828800" algn="ctr" rtl="0" fontAlgn="base">
        <a:spcBef>
          <a:spcPct val="0"/>
        </a:spcBef>
        <a:spcAft>
          <a:spcPct val="0"/>
        </a:spcAft>
        <a:defRPr sz="3200">
          <a:solidFill>
            <a:srgbClr val="FF9966"/>
          </a:solidFill>
          <a:effectLst>
            <a:outerShdw blurRad="38100" dist="38100" dir="2700000" algn="tl">
              <a:srgbClr val="000000"/>
            </a:outerShdw>
          </a:effectLst>
          <a:latin typeface="UB-HelveticaLight" pitchFamily="2"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5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spcBef>
                <a:spcPct val="0"/>
              </a:spcBef>
              <a:defRPr/>
            </a:pPr>
            <a:endParaRPr lang="el-GR" b="0">
              <a:solidFill>
                <a:srgbClr val="000000"/>
              </a:solidFill>
              <a:effectLst/>
            </a:endParaRPr>
          </a:p>
        </p:txBody>
      </p:sp>
      <p:sp>
        <p:nvSpPr>
          <p:cNvPr id="45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spcBef>
                <a:spcPct val="0"/>
              </a:spcBef>
              <a:defRPr/>
            </a:pPr>
            <a:endParaRPr lang="el-GR" b="0">
              <a:solidFill>
                <a:srgbClr val="000000"/>
              </a:solidFill>
              <a:effectLst/>
            </a:endParaRPr>
          </a:p>
        </p:txBody>
      </p:sp>
      <p:sp>
        <p:nvSpPr>
          <p:cNvPr id="45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spcBef>
                <a:spcPct val="0"/>
              </a:spcBef>
              <a:defRPr/>
            </a:pPr>
            <a:fld id="{73E74A2E-61B1-4FFB-B43A-89671CE64BDF}" type="slidenum">
              <a:rPr lang="el-GR" b="0">
                <a:solidFill>
                  <a:srgbClr val="000000"/>
                </a:solidFill>
                <a:effectLst/>
              </a:rPr>
              <a:pPr>
                <a:spcBef>
                  <a:spcPct val="0"/>
                </a:spcBef>
                <a:defRPr/>
              </a:pPr>
              <a:t>‹#›</a:t>
            </a:fld>
            <a:endParaRPr lang="el-GR"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918325"/>
            <a:chOff x="0" y="0"/>
            <a:chExt cx="5760" cy="4358"/>
          </a:xfrm>
        </p:grpSpPr>
        <p:sp>
          <p:nvSpPr>
            <p:cNvPr id="50179"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50180"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50181"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sp>
          <p:nvSpPr>
            <p:cNvPr id="50182"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50183"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sp>
          <p:nvSpPr>
            <p:cNvPr id="50184"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spcBef>
                  <a:spcPct val="0"/>
                </a:spcBef>
                <a:defRPr/>
              </a:pPr>
              <a:endParaRPr lang="el-GR" sz="1800" b="0">
                <a:solidFill>
                  <a:srgbClr val="FFFFCC"/>
                </a:solidFill>
                <a:effectLst/>
                <a:latin typeface="Arial" pitchFamily="34" charset="0"/>
              </a:endParaRPr>
            </a:p>
          </p:txBody>
        </p:sp>
        <p:sp>
          <p:nvSpPr>
            <p:cNvPr id="50185"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sp>
          <p:nvSpPr>
            <p:cNvPr id="50186"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spcBef>
                  <a:spcPct val="0"/>
                </a:spcBef>
                <a:defRPr/>
              </a:pPr>
              <a:endParaRPr lang="el-GR" sz="1800" b="0">
                <a:solidFill>
                  <a:srgbClr val="FFFFCC"/>
                </a:solidFill>
                <a:effectLst/>
                <a:latin typeface="Arial" pitchFamily="34" charset="0"/>
              </a:endParaRPr>
            </a:p>
          </p:txBody>
        </p:sp>
      </p:grpSp>
      <p:sp>
        <p:nvSpPr>
          <p:cNvPr id="17411"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50188"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latin typeface="+mn-lt"/>
              </a:defRPr>
            </a:lvl1pPr>
          </a:lstStyle>
          <a:p>
            <a:pPr>
              <a:defRPr/>
            </a:pPr>
            <a:endParaRPr lang="el-GR" b="0">
              <a:solidFill>
                <a:srgbClr val="FFFFCC"/>
              </a:solidFill>
              <a:effectLst/>
            </a:endParaRPr>
          </a:p>
        </p:txBody>
      </p:sp>
      <p:sp>
        <p:nvSpPr>
          <p:cNvPr id="5018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latin typeface="+mn-lt"/>
              </a:defRPr>
            </a:lvl1pPr>
          </a:lstStyle>
          <a:p>
            <a:pPr>
              <a:defRPr/>
            </a:pPr>
            <a:endParaRPr lang="el-GR" b="0">
              <a:solidFill>
                <a:srgbClr val="FFFFCC"/>
              </a:solidFill>
              <a:effectLst/>
            </a:endParaRPr>
          </a:p>
        </p:txBody>
      </p:sp>
      <p:sp>
        <p:nvSpPr>
          <p:cNvPr id="50190"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latin typeface="+mn-lt"/>
              </a:defRPr>
            </a:lvl1pPr>
          </a:lstStyle>
          <a:p>
            <a:pPr>
              <a:defRPr/>
            </a:pPr>
            <a:fld id="{364DD290-52B1-452A-ADAA-7087E2108A76}" type="slidenum">
              <a:rPr lang="el-GR" b="0">
                <a:solidFill>
                  <a:srgbClr val="FFFFCC"/>
                </a:solidFill>
                <a:effectLst/>
              </a:rPr>
              <a:pPr>
                <a:defRPr/>
              </a:pPr>
              <a:t>‹#›</a:t>
            </a:fld>
            <a:endParaRPr lang="el-GR" b="0">
              <a:solidFill>
                <a:srgbClr val="FFFFCC"/>
              </a:solidFill>
              <a:effectLst/>
            </a:endParaRPr>
          </a:p>
        </p:txBody>
      </p:sp>
      <p:sp>
        <p:nvSpPr>
          <p:cNvPr id="17415"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Tree>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979"/>
            </a:gs>
            <a:gs pos="100000">
              <a:srgbClr val="FFE15F"/>
            </a:gs>
          </a:gsLst>
          <a:lin ang="5400000" scaled="1"/>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spcBef>
                <a:spcPct val="0"/>
              </a:spcBef>
              <a:defRPr/>
            </a:pPr>
            <a:endParaRPr lang="el-GR" b="0">
              <a:solidFill>
                <a:srgbClr val="000000"/>
              </a:solidFill>
              <a:effectLst/>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spcBef>
                <a:spcPct val="0"/>
              </a:spcBef>
              <a:defRPr/>
            </a:pPr>
            <a:endParaRPr lang="el-GR" b="0">
              <a:solidFill>
                <a:srgbClr val="000000"/>
              </a:solidFill>
              <a:effectLst/>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spcBef>
                <a:spcPct val="0"/>
              </a:spcBef>
              <a:defRPr/>
            </a:pPr>
            <a:fld id="{40016CFC-F97F-42E1-A95F-0057C46E7676}" type="slidenum">
              <a:rPr lang="el-GR" b="0">
                <a:solidFill>
                  <a:srgbClr val="000000"/>
                </a:solidFill>
                <a:effectLst/>
              </a:rPr>
              <a:pPr>
                <a:spcBef>
                  <a:spcPct val="0"/>
                </a:spcBef>
                <a:defRPr/>
              </a:pPr>
              <a:t>‹#›</a:t>
            </a:fld>
            <a:endParaRPr lang="el-GR"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pitchFamily="34" charset="0"/>
        </a:defRPr>
      </a:lvl2pPr>
      <a:lvl3pPr algn="ctr" rtl="0" eaLnBrk="0" fontAlgn="base" hangingPunct="0">
        <a:spcBef>
          <a:spcPct val="0"/>
        </a:spcBef>
        <a:spcAft>
          <a:spcPct val="0"/>
        </a:spcAft>
        <a:defRPr sz="3600">
          <a:solidFill>
            <a:schemeClr val="tx2"/>
          </a:solidFill>
          <a:latin typeface="Arial" pitchFamily="34" charset="0"/>
        </a:defRPr>
      </a:lvl3pPr>
      <a:lvl4pPr algn="ctr" rtl="0" eaLnBrk="0" fontAlgn="base" hangingPunct="0">
        <a:spcBef>
          <a:spcPct val="0"/>
        </a:spcBef>
        <a:spcAft>
          <a:spcPct val="0"/>
        </a:spcAft>
        <a:defRPr sz="3600">
          <a:solidFill>
            <a:schemeClr val="tx2"/>
          </a:solidFill>
          <a:latin typeface="Arial" pitchFamily="34" charset="0"/>
        </a:defRPr>
      </a:lvl4pPr>
      <a:lvl5pPr algn="ctr" rtl="0" eaLnBrk="0" fontAlgn="base" hangingPunct="0">
        <a:spcBef>
          <a:spcPct val="0"/>
        </a:spcBef>
        <a:spcAft>
          <a:spcPct val="0"/>
        </a:spcAft>
        <a:defRPr sz="3600">
          <a:solidFill>
            <a:schemeClr val="tx2"/>
          </a:solidFill>
          <a:latin typeface="Arial" pitchFamily="34" charset="0"/>
        </a:defRPr>
      </a:lvl5pPr>
      <a:lvl6pPr marL="457200" algn="ctr" rtl="0" fontAlgn="base">
        <a:spcBef>
          <a:spcPct val="0"/>
        </a:spcBef>
        <a:spcAft>
          <a:spcPct val="0"/>
        </a:spcAft>
        <a:defRPr sz="3600">
          <a:solidFill>
            <a:schemeClr val="tx2"/>
          </a:solidFill>
          <a:latin typeface="Arial" pitchFamily="34" charset="0"/>
        </a:defRPr>
      </a:lvl6pPr>
      <a:lvl7pPr marL="914400" algn="ctr" rtl="0" fontAlgn="base">
        <a:spcBef>
          <a:spcPct val="0"/>
        </a:spcBef>
        <a:spcAft>
          <a:spcPct val="0"/>
        </a:spcAft>
        <a:defRPr sz="3600">
          <a:solidFill>
            <a:schemeClr val="tx2"/>
          </a:solidFill>
          <a:latin typeface="Arial" pitchFamily="34" charset="0"/>
        </a:defRPr>
      </a:lvl7pPr>
      <a:lvl8pPr marL="1371600" algn="ctr" rtl="0" fontAlgn="base">
        <a:spcBef>
          <a:spcPct val="0"/>
        </a:spcBef>
        <a:spcAft>
          <a:spcPct val="0"/>
        </a:spcAft>
        <a:defRPr sz="3600">
          <a:solidFill>
            <a:schemeClr val="tx2"/>
          </a:solidFill>
          <a:latin typeface="Arial" pitchFamily="34" charset="0"/>
        </a:defRPr>
      </a:lvl8pPr>
      <a:lvl9pPr marL="1828800" algn="ctr" rtl="0" fontAlgn="base">
        <a:spcBef>
          <a:spcPct val="0"/>
        </a:spcBef>
        <a:spcAft>
          <a:spcPct val="0"/>
        </a:spcAft>
        <a:defRPr sz="36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506413" y="350838"/>
            <a:ext cx="7780337"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506413" y="1431925"/>
            <a:ext cx="7780337" cy="4419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8276" name="Text Box 4"/>
          <p:cNvSpPr txBox="1">
            <a:spLocks noChangeArrowheads="1"/>
          </p:cNvSpPr>
          <p:nvPr/>
        </p:nvSpPr>
        <p:spPr bwMode="auto">
          <a:xfrm>
            <a:off x="7246938" y="6248400"/>
            <a:ext cx="1897062" cy="508000"/>
          </a:xfrm>
          <a:prstGeom prst="rect">
            <a:avLst/>
          </a:prstGeom>
          <a:noFill/>
          <a:ln w="9525">
            <a:noFill/>
            <a:miter lim="800000"/>
            <a:headEnd/>
            <a:tailEnd/>
          </a:ln>
          <a:effectLst/>
        </p:spPr>
        <p:txBody>
          <a:bodyPr>
            <a:spAutoFit/>
          </a:bodyPr>
          <a:lstStyle/>
          <a:p>
            <a:pPr eaLnBrk="0" hangingPunct="0">
              <a:spcBef>
                <a:spcPct val="0"/>
              </a:spcBef>
              <a:defRPr/>
            </a:pPr>
            <a:r>
              <a:rPr lang="en-US" sz="900" b="0">
                <a:solidFill>
                  <a:srgbClr val="60A1E2"/>
                </a:solidFill>
                <a:effectLst/>
                <a:latin typeface="Verdana"/>
              </a:rPr>
              <a:t>Slide Source:</a:t>
            </a:r>
          </a:p>
          <a:p>
            <a:pPr eaLnBrk="0" hangingPunct="0">
              <a:spcBef>
                <a:spcPct val="5000"/>
              </a:spcBef>
              <a:defRPr/>
            </a:pPr>
            <a:r>
              <a:rPr lang="en-US" sz="900" b="0">
                <a:solidFill>
                  <a:srgbClr val="60A1E2"/>
                </a:solidFill>
                <a:effectLst/>
                <a:latin typeface="Verdana"/>
              </a:rPr>
              <a:t>Lipids Online Slide Library</a:t>
            </a:r>
          </a:p>
          <a:p>
            <a:pPr eaLnBrk="0" hangingPunct="0">
              <a:spcBef>
                <a:spcPct val="0"/>
              </a:spcBef>
              <a:defRPr/>
            </a:pPr>
            <a:r>
              <a:rPr lang="en-US" sz="900" b="0">
                <a:solidFill>
                  <a:srgbClr val="60A1E2"/>
                </a:solidFill>
                <a:effectLst/>
                <a:latin typeface="Verdana"/>
              </a:rPr>
              <a:t>www.lipidsonline.org</a:t>
            </a:r>
          </a:p>
        </p:txBody>
      </p:sp>
    </p:spTree>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3200" b="1">
          <a:solidFill>
            <a:srgbClr val="F9E697"/>
          </a:solidFill>
          <a:latin typeface="+mj-lt"/>
          <a:ea typeface="+mj-ea"/>
          <a:cs typeface="+mj-cs"/>
        </a:defRPr>
      </a:lvl1pPr>
      <a:lvl2pPr algn="l" rtl="0" eaLnBrk="0" fontAlgn="base" hangingPunct="0">
        <a:spcBef>
          <a:spcPct val="0"/>
        </a:spcBef>
        <a:spcAft>
          <a:spcPct val="0"/>
        </a:spcAft>
        <a:defRPr sz="3200" b="1">
          <a:solidFill>
            <a:srgbClr val="F9E697"/>
          </a:solidFill>
          <a:latin typeface="Verdana" pitchFamily="34" charset="0"/>
        </a:defRPr>
      </a:lvl2pPr>
      <a:lvl3pPr algn="l" rtl="0" eaLnBrk="0" fontAlgn="base" hangingPunct="0">
        <a:spcBef>
          <a:spcPct val="0"/>
        </a:spcBef>
        <a:spcAft>
          <a:spcPct val="0"/>
        </a:spcAft>
        <a:defRPr sz="3200" b="1">
          <a:solidFill>
            <a:srgbClr val="F9E697"/>
          </a:solidFill>
          <a:latin typeface="Verdana" pitchFamily="34" charset="0"/>
        </a:defRPr>
      </a:lvl3pPr>
      <a:lvl4pPr algn="l" rtl="0" eaLnBrk="0" fontAlgn="base" hangingPunct="0">
        <a:spcBef>
          <a:spcPct val="0"/>
        </a:spcBef>
        <a:spcAft>
          <a:spcPct val="0"/>
        </a:spcAft>
        <a:defRPr sz="3200" b="1">
          <a:solidFill>
            <a:srgbClr val="F9E697"/>
          </a:solidFill>
          <a:latin typeface="Verdana" pitchFamily="34" charset="0"/>
        </a:defRPr>
      </a:lvl4pPr>
      <a:lvl5pPr algn="l" rtl="0" eaLnBrk="0" fontAlgn="base" hangingPunct="0">
        <a:spcBef>
          <a:spcPct val="0"/>
        </a:spcBef>
        <a:spcAft>
          <a:spcPct val="0"/>
        </a:spcAft>
        <a:defRPr sz="3200" b="1">
          <a:solidFill>
            <a:srgbClr val="F9E697"/>
          </a:solidFill>
          <a:latin typeface="Verdana" pitchFamily="34" charset="0"/>
        </a:defRPr>
      </a:lvl5pPr>
      <a:lvl6pPr marL="457200" algn="l" rtl="0" fontAlgn="base">
        <a:spcBef>
          <a:spcPct val="0"/>
        </a:spcBef>
        <a:spcAft>
          <a:spcPct val="0"/>
        </a:spcAft>
        <a:defRPr sz="3200" b="1">
          <a:solidFill>
            <a:srgbClr val="F9E697"/>
          </a:solidFill>
          <a:latin typeface="Verdana" pitchFamily="34" charset="0"/>
        </a:defRPr>
      </a:lvl6pPr>
      <a:lvl7pPr marL="914400" algn="l" rtl="0" fontAlgn="base">
        <a:spcBef>
          <a:spcPct val="0"/>
        </a:spcBef>
        <a:spcAft>
          <a:spcPct val="0"/>
        </a:spcAft>
        <a:defRPr sz="3200" b="1">
          <a:solidFill>
            <a:srgbClr val="F9E697"/>
          </a:solidFill>
          <a:latin typeface="Verdana" pitchFamily="34" charset="0"/>
        </a:defRPr>
      </a:lvl7pPr>
      <a:lvl8pPr marL="1371600" algn="l" rtl="0" fontAlgn="base">
        <a:spcBef>
          <a:spcPct val="0"/>
        </a:spcBef>
        <a:spcAft>
          <a:spcPct val="0"/>
        </a:spcAft>
        <a:defRPr sz="3200" b="1">
          <a:solidFill>
            <a:srgbClr val="F9E697"/>
          </a:solidFill>
          <a:latin typeface="Verdana" pitchFamily="34" charset="0"/>
        </a:defRPr>
      </a:lvl8pPr>
      <a:lvl9pPr marL="1828800" algn="l" rtl="0" fontAlgn="base">
        <a:spcBef>
          <a:spcPct val="0"/>
        </a:spcBef>
        <a:spcAft>
          <a:spcPct val="0"/>
        </a:spcAft>
        <a:defRPr sz="3200" b="1">
          <a:solidFill>
            <a:srgbClr val="F9E697"/>
          </a:solidFill>
          <a:latin typeface="Verdana" pitchFamily="34" charset="0"/>
        </a:defRPr>
      </a:lvl9pPr>
    </p:titleStyle>
    <p:bodyStyle>
      <a:lvl1pPr marL="342900" indent="-342900" algn="l" rtl="0" eaLnBrk="0" fontAlgn="base" hangingPunct="0">
        <a:lnSpc>
          <a:spcPct val="110000"/>
        </a:lnSpc>
        <a:spcBef>
          <a:spcPct val="50000"/>
        </a:spcBef>
        <a:spcAft>
          <a:spcPct val="0"/>
        </a:spcAft>
        <a:buClr>
          <a:srgbClr val="F9E697"/>
        </a:buClr>
        <a:buSzPct val="85000"/>
        <a:buFont typeface="Wingdings" pitchFamily="2" charset="2"/>
        <a:buChar char="n"/>
        <a:defRPr sz="2900">
          <a:solidFill>
            <a:schemeClr val="tx1"/>
          </a:solidFill>
          <a:latin typeface="+mn-lt"/>
          <a:ea typeface="+mn-ea"/>
          <a:cs typeface="+mn-cs"/>
        </a:defRPr>
      </a:lvl1pPr>
      <a:lvl2pPr marL="742950" indent="-285750" algn="l" rtl="0" eaLnBrk="0" fontAlgn="base" hangingPunct="0">
        <a:lnSpc>
          <a:spcPct val="110000"/>
        </a:lnSpc>
        <a:spcBef>
          <a:spcPct val="15000"/>
        </a:spcBef>
        <a:spcAft>
          <a:spcPct val="0"/>
        </a:spcAft>
        <a:buClr>
          <a:schemeClr val="tx1"/>
        </a:buClr>
        <a:buSzPct val="85000"/>
        <a:buChar char="–"/>
        <a:defRPr sz="2900">
          <a:solidFill>
            <a:schemeClr val="tx1"/>
          </a:solidFill>
          <a:latin typeface="+mn-lt"/>
        </a:defRPr>
      </a:lvl2pPr>
      <a:lvl3pPr marL="1143000" indent="-228600" algn="l" rtl="0" eaLnBrk="0" fontAlgn="base" hangingPunct="0">
        <a:lnSpc>
          <a:spcPct val="110000"/>
        </a:lnSpc>
        <a:spcBef>
          <a:spcPct val="15000"/>
        </a:spcBef>
        <a:spcAft>
          <a:spcPct val="0"/>
        </a:spcAft>
        <a:buClr>
          <a:srgbClr val="F9E697"/>
        </a:buClr>
        <a:buSzPct val="50000"/>
        <a:buFont typeface="Wingdings" pitchFamily="2" charset="2"/>
        <a:buChar char="l"/>
        <a:defRPr sz="2900">
          <a:solidFill>
            <a:schemeClr val="tx1"/>
          </a:solidFill>
          <a:latin typeface="+mn-lt"/>
        </a:defRPr>
      </a:lvl3pPr>
      <a:lvl4pPr marL="1600200" indent="-228600" algn="l" rtl="0" eaLnBrk="0" fontAlgn="base" hangingPunct="0">
        <a:lnSpc>
          <a:spcPct val="110000"/>
        </a:lnSpc>
        <a:spcBef>
          <a:spcPct val="15000"/>
        </a:spcBef>
        <a:spcAft>
          <a:spcPct val="0"/>
        </a:spcAft>
        <a:buClr>
          <a:srgbClr val="F9E697"/>
        </a:buClr>
        <a:buSzPct val="50000"/>
        <a:buFont typeface="Wingdings" pitchFamily="2" charset="2"/>
        <a:buChar char="u"/>
        <a:defRPr sz="2900">
          <a:solidFill>
            <a:schemeClr val="tx1"/>
          </a:solidFill>
          <a:latin typeface="+mn-lt"/>
        </a:defRPr>
      </a:lvl4pPr>
      <a:lvl5pPr marL="2057400" indent="-228600" algn="l" rtl="0" eaLnBrk="0" fontAlgn="base" hangingPunct="0">
        <a:lnSpc>
          <a:spcPct val="110000"/>
        </a:lnSpc>
        <a:spcBef>
          <a:spcPct val="15000"/>
        </a:spcBef>
        <a:spcAft>
          <a:spcPct val="0"/>
        </a:spcAft>
        <a:buClr>
          <a:srgbClr val="F9E697"/>
        </a:buClr>
        <a:buSzPct val="85000"/>
        <a:buFont typeface="Wingdings" pitchFamily="2" charset="2"/>
        <a:buChar char="n"/>
        <a:defRPr sz="2900">
          <a:solidFill>
            <a:schemeClr val="tx1"/>
          </a:solidFill>
          <a:latin typeface="+mn-lt"/>
        </a:defRPr>
      </a:lvl5pPr>
      <a:lvl6pPr marL="2514600" indent="-228600" algn="l" rtl="0" fontAlgn="base">
        <a:lnSpc>
          <a:spcPct val="110000"/>
        </a:lnSpc>
        <a:spcBef>
          <a:spcPct val="15000"/>
        </a:spcBef>
        <a:spcAft>
          <a:spcPct val="0"/>
        </a:spcAft>
        <a:buClr>
          <a:srgbClr val="F9E697"/>
        </a:buClr>
        <a:buSzPct val="85000"/>
        <a:buFont typeface="Wingdings" pitchFamily="2" charset="2"/>
        <a:buChar char="n"/>
        <a:defRPr sz="2900">
          <a:solidFill>
            <a:schemeClr val="tx1"/>
          </a:solidFill>
          <a:latin typeface="+mn-lt"/>
        </a:defRPr>
      </a:lvl6pPr>
      <a:lvl7pPr marL="2971800" indent="-228600" algn="l" rtl="0" fontAlgn="base">
        <a:lnSpc>
          <a:spcPct val="110000"/>
        </a:lnSpc>
        <a:spcBef>
          <a:spcPct val="15000"/>
        </a:spcBef>
        <a:spcAft>
          <a:spcPct val="0"/>
        </a:spcAft>
        <a:buClr>
          <a:srgbClr val="F9E697"/>
        </a:buClr>
        <a:buSzPct val="85000"/>
        <a:buFont typeface="Wingdings" pitchFamily="2" charset="2"/>
        <a:buChar char="n"/>
        <a:defRPr sz="2900">
          <a:solidFill>
            <a:schemeClr val="tx1"/>
          </a:solidFill>
          <a:latin typeface="+mn-lt"/>
        </a:defRPr>
      </a:lvl7pPr>
      <a:lvl8pPr marL="3429000" indent="-228600" algn="l" rtl="0" fontAlgn="base">
        <a:lnSpc>
          <a:spcPct val="110000"/>
        </a:lnSpc>
        <a:spcBef>
          <a:spcPct val="15000"/>
        </a:spcBef>
        <a:spcAft>
          <a:spcPct val="0"/>
        </a:spcAft>
        <a:buClr>
          <a:srgbClr val="F9E697"/>
        </a:buClr>
        <a:buSzPct val="85000"/>
        <a:buFont typeface="Wingdings" pitchFamily="2" charset="2"/>
        <a:buChar char="n"/>
        <a:defRPr sz="2900">
          <a:solidFill>
            <a:schemeClr val="tx1"/>
          </a:solidFill>
          <a:latin typeface="+mn-lt"/>
        </a:defRPr>
      </a:lvl8pPr>
      <a:lvl9pPr marL="3886200" indent="-228600" algn="l" rtl="0" fontAlgn="base">
        <a:lnSpc>
          <a:spcPct val="110000"/>
        </a:lnSpc>
        <a:spcBef>
          <a:spcPct val="15000"/>
        </a:spcBef>
        <a:spcAft>
          <a:spcPct val="0"/>
        </a:spcAft>
        <a:buClr>
          <a:srgbClr val="F9E697"/>
        </a:buClr>
        <a:buSzPct val="85000"/>
        <a:buFont typeface="Wingdings" pitchFamily="2" charset="2"/>
        <a:buChar char="n"/>
        <a:defRPr sz="29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1.xml"/><Relationship Id="rId1" Type="http://schemas.openxmlformats.org/officeDocument/2006/relationships/vmlDrawing" Target="../drawings/vmlDrawing12.vml"/><Relationship Id="rId4" Type="http://schemas.openxmlformats.org/officeDocument/2006/relationships/oleObject" Target="../embeddings/oleObject12.bin"/></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118.xml"/></Relationships>
</file>

<file path=ppt/slides/_rels/slide125.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118.xml"/></Relationships>
</file>

<file path=ppt/slides/_rels/slide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wmf"/><Relationship Id="rId1" Type="http://schemas.openxmlformats.org/officeDocument/2006/relationships/slideLayout" Target="../slideLayouts/slideLayout118.xml"/></Relationships>
</file>

<file path=ppt/slides/_rels/slide1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8.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8.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3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1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6.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6.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6.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8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6.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6.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6.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6.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6.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6.xml"/><Relationship Id="rId1" Type="http://schemas.openxmlformats.org/officeDocument/2006/relationships/vmlDrawing" Target="../drawings/vmlDrawing11.vml"/><Relationship Id="rId4" Type="http://schemas.openxmlformats.org/officeDocument/2006/relationships/oleObject" Target="../embeddings/oleObject11.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1.xml"/><Relationship Id="rId4" Type="http://schemas.openxmlformats.org/officeDocument/2006/relationships/image" Target="../media/image5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wmf"/><Relationship Id="rId1" Type="http://schemas.openxmlformats.org/officeDocument/2006/relationships/slideLayout" Target="../slideLayouts/slideLayout62.xml"/><Relationship Id="rId4" Type="http://schemas.openxmlformats.org/officeDocument/2006/relationships/image" Target="../media/image5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4925" y="549275"/>
            <a:ext cx="9036050" cy="1311275"/>
          </a:xfrm>
          <a:prstGeom prst="rect">
            <a:avLst/>
          </a:prstGeom>
          <a:noFill/>
          <a:ln w="9525">
            <a:noFill/>
            <a:miter lim="800000"/>
            <a:headEnd/>
            <a:tailEnd/>
          </a:ln>
          <a:effectLst/>
        </p:spPr>
        <p:txBody>
          <a:bodyPr>
            <a:spAutoFit/>
          </a:bodyPr>
          <a:lstStyle/>
          <a:p>
            <a:pPr algn="ctr"/>
            <a:r>
              <a:rPr lang="el-GR" sz="4000">
                <a:effectLst>
                  <a:outerShdw blurRad="38100" dist="38100" dir="2700000" algn="tl">
                    <a:srgbClr val="000000"/>
                  </a:outerShdw>
                </a:effectLst>
              </a:rPr>
              <a:t>ΠΕΡΙΦΕΡΙΚΗ ΚΥΚΛΟΦΟΡΙΚΗ ΑΝΕΠΑΡΚΕΙΑ </a:t>
            </a:r>
            <a:r>
              <a:rPr lang="en-US" sz="4000">
                <a:effectLst>
                  <a:outerShdw blurRad="38100" dist="38100" dir="2700000" algn="tl">
                    <a:srgbClr val="000000"/>
                  </a:outerShdw>
                </a:effectLst>
              </a:rPr>
              <a:t>(SHOCK)</a:t>
            </a:r>
            <a:endParaRPr lang="el-GR" sz="4000">
              <a:effectLst>
                <a:outerShdw blurRad="38100" dist="38100" dir="2700000" algn="tl">
                  <a:srgbClr val="000000"/>
                </a:outerShdw>
              </a:effectLst>
            </a:endParaRPr>
          </a:p>
        </p:txBody>
      </p:sp>
      <p:sp>
        <p:nvSpPr>
          <p:cNvPr id="7171" name="Text Box 3"/>
          <p:cNvSpPr txBox="1">
            <a:spLocks noChangeArrowheads="1"/>
          </p:cNvSpPr>
          <p:nvPr/>
        </p:nvSpPr>
        <p:spPr bwMode="auto">
          <a:xfrm>
            <a:off x="684213" y="2840038"/>
            <a:ext cx="7848600" cy="1909762"/>
          </a:xfrm>
          <a:prstGeom prst="rect">
            <a:avLst/>
          </a:prstGeom>
          <a:noFill/>
          <a:ln w="9525">
            <a:noFill/>
            <a:miter lim="800000"/>
            <a:headEnd/>
            <a:tailEnd/>
          </a:ln>
          <a:effectLst/>
        </p:spPr>
        <p:txBody>
          <a:bodyPr>
            <a:spAutoFit/>
          </a:bodyPr>
          <a:lstStyle/>
          <a:p>
            <a:r>
              <a:rPr lang="el-GR" sz="2000" dirty="0">
                <a:solidFill>
                  <a:schemeClr val="tx1"/>
                </a:solidFill>
                <a:effectLst>
                  <a:outerShdw blurRad="38100" dist="38100" dir="2700000" algn="tl">
                    <a:srgbClr val="000000"/>
                  </a:outerShdw>
                </a:effectLst>
              </a:rPr>
              <a:t>Αλέξανδρος Κόκκινος</a:t>
            </a:r>
          </a:p>
          <a:p>
            <a:r>
              <a:rPr lang="el-GR" sz="1800" dirty="0" smtClean="0">
                <a:solidFill>
                  <a:schemeClr val="tx1"/>
                </a:solidFill>
                <a:effectLst>
                  <a:outerShdw blurRad="38100" dist="38100" dir="2700000" algn="tl">
                    <a:srgbClr val="000000"/>
                  </a:outerShdw>
                </a:effectLst>
              </a:rPr>
              <a:t>Επίκουρος Καθηγητής</a:t>
            </a:r>
            <a:r>
              <a:rPr lang="el-GR" sz="1800" dirty="0" smtClean="0">
                <a:solidFill>
                  <a:schemeClr val="tx1"/>
                </a:solidFill>
                <a:effectLst>
                  <a:outerShdw blurRad="38100" dist="38100" dir="2700000" algn="tl">
                    <a:srgbClr val="000000"/>
                  </a:outerShdw>
                </a:effectLst>
              </a:rPr>
              <a:t> </a:t>
            </a:r>
            <a:r>
              <a:rPr lang="el-GR" sz="1800" dirty="0">
                <a:solidFill>
                  <a:schemeClr val="tx1"/>
                </a:solidFill>
                <a:effectLst>
                  <a:outerShdw blurRad="38100" dist="38100" dir="2700000" algn="tl">
                    <a:srgbClr val="000000"/>
                  </a:outerShdw>
                </a:effectLst>
              </a:rPr>
              <a:t>Παθολογίας</a:t>
            </a:r>
          </a:p>
          <a:p>
            <a:r>
              <a:rPr lang="el-GR" sz="1800" dirty="0">
                <a:solidFill>
                  <a:schemeClr val="tx1"/>
                </a:solidFill>
                <a:effectLst>
                  <a:outerShdw blurRad="38100" dist="38100" dir="2700000" algn="tl">
                    <a:srgbClr val="000000"/>
                  </a:outerShdw>
                </a:effectLst>
              </a:rPr>
              <a:t>Α’ Προπαιδευτική Παθολογική Κλινική του Πανεπιστημίου Αθηνών, ΠΓΝΑ «Λαϊκό»</a:t>
            </a:r>
            <a:endParaRPr lang="en-US" sz="1800" dirty="0">
              <a:solidFill>
                <a:schemeClr val="tx1"/>
              </a:solidFill>
              <a:effectLst>
                <a:outerShdw blurRad="38100" dist="38100" dir="2700000" algn="tl">
                  <a:srgbClr val="000000"/>
                </a:outerShdw>
              </a:effectLst>
            </a:endParaRPr>
          </a:p>
          <a:p>
            <a:r>
              <a:rPr lang="el-GR" sz="1800" dirty="0">
                <a:solidFill>
                  <a:schemeClr val="tx1"/>
                </a:solidFill>
                <a:effectLst>
                  <a:outerShdw blurRad="38100" dist="38100" dir="2700000" algn="tl">
                    <a:srgbClr val="000000"/>
                  </a:outerShdw>
                </a:effectLst>
              </a:rPr>
              <a:t>Διευθυντής: Καθηγητής </a:t>
            </a:r>
            <a:r>
              <a:rPr lang="el-GR" sz="1800" dirty="0" smtClean="0">
                <a:solidFill>
                  <a:schemeClr val="tx1"/>
                </a:solidFill>
                <a:effectLst>
                  <a:outerShdw blurRad="38100" dist="38100" dir="2700000" algn="tl">
                    <a:srgbClr val="000000"/>
                  </a:outerShdw>
                </a:effectLst>
              </a:rPr>
              <a:t>Πέτρος Π. </a:t>
            </a:r>
            <a:r>
              <a:rPr lang="el-GR" sz="1800" dirty="0" err="1" smtClean="0">
                <a:solidFill>
                  <a:schemeClr val="tx1"/>
                </a:solidFill>
                <a:effectLst>
                  <a:outerShdw blurRad="38100" dist="38100" dir="2700000" algn="tl">
                    <a:srgbClr val="000000"/>
                  </a:outerShdw>
                </a:effectLst>
              </a:rPr>
              <a:t>Σφηκάκη</a:t>
            </a:r>
            <a:r>
              <a:rPr lang="el-GR" sz="1800" dirty="0" err="1" smtClean="0">
                <a:solidFill>
                  <a:schemeClr val="tx1"/>
                </a:solidFill>
                <a:effectLst>
                  <a:outerShdw blurRad="38100" dist="38100" dir="2700000" algn="tl">
                    <a:srgbClr val="000000"/>
                  </a:outerShdw>
                </a:effectLst>
              </a:rPr>
              <a:t>ς</a:t>
            </a:r>
            <a:endParaRPr lang="el-GR" sz="1800" dirty="0">
              <a:solidFill>
                <a:schemeClr val="tx1"/>
              </a:solidFill>
              <a:effectLst>
                <a:outerShdw blurRad="38100" dist="38100" dir="2700000" algn="tl">
                  <a:srgbClr val="000000"/>
                </a:outerShdw>
              </a:effectLst>
            </a:endParaRPr>
          </a:p>
        </p:txBody>
      </p:sp>
      <p:pic>
        <p:nvPicPr>
          <p:cNvPr id="7172" name="Picture 4" descr="luoa_1"/>
          <p:cNvPicPr>
            <a:picLocks noChangeAspect="1" noChangeArrowheads="1"/>
          </p:cNvPicPr>
          <p:nvPr/>
        </p:nvPicPr>
        <p:blipFill>
          <a:blip r:embed="rId2" cstate="print"/>
          <a:srcRect/>
          <a:stretch>
            <a:fillRect/>
          </a:stretch>
        </p:blipFill>
        <p:spPr bwMode="auto">
          <a:xfrm>
            <a:off x="8027988" y="5300663"/>
            <a:ext cx="935037" cy="13684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cstate="print"/>
          <a:srcRect/>
          <a:stretch>
            <a:fillRect/>
          </a:stretch>
        </p:blipFill>
        <p:spPr bwMode="auto">
          <a:xfrm>
            <a:off x="4572000" y="260350"/>
            <a:ext cx="4281488" cy="6145213"/>
          </a:xfrm>
          <a:prstGeom prst="rect">
            <a:avLst/>
          </a:prstGeom>
          <a:noFill/>
          <a:ln w="9525">
            <a:noFill/>
            <a:miter lim="800000"/>
            <a:headEnd/>
            <a:tailEnd/>
          </a:ln>
          <a:effectLst/>
        </p:spPr>
      </p:pic>
      <p:pic>
        <p:nvPicPr>
          <p:cNvPr id="16390" name="Picture 6"/>
          <p:cNvPicPr>
            <a:picLocks noChangeAspect="1" noChangeArrowheads="1"/>
          </p:cNvPicPr>
          <p:nvPr/>
        </p:nvPicPr>
        <p:blipFill>
          <a:blip r:embed="rId3" cstate="print"/>
          <a:srcRect/>
          <a:stretch>
            <a:fillRect/>
          </a:stretch>
        </p:blipFill>
        <p:spPr bwMode="auto">
          <a:xfrm>
            <a:off x="179388" y="1484313"/>
            <a:ext cx="4284662" cy="3394075"/>
          </a:xfrm>
          <a:prstGeom prst="rect">
            <a:avLst/>
          </a:prstGeom>
          <a:noFill/>
          <a:ln w="9525">
            <a:noFill/>
            <a:miter lim="800000"/>
            <a:headEnd/>
            <a:tailEnd/>
          </a:ln>
          <a:effectLst/>
        </p:spPr>
      </p:pic>
      <p:sp>
        <p:nvSpPr>
          <p:cNvPr id="16391" name="Rectangle 7"/>
          <p:cNvSpPr>
            <a:spLocks noChangeArrowheads="1"/>
          </p:cNvSpPr>
          <p:nvPr/>
        </p:nvSpPr>
        <p:spPr bwMode="auto">
          <a:xfrm>
            <a:off x="4643438" y="620713"/>
            <a:ext cx="720725" cy="215900"/>
          </a:xfrm>
          <a:prstGeom prst="rect">
            <a:avLst/>
          </a:prstGeom>
          <a:noFill/>
          <a:ln w="25400">
            <a:solidFill>
              <a:srgbClr val="FF0000"/>
            </a:solidFill>
            <a:miter lim="800000"/>
            <a:headEnd/>
            <a:tailEnd/>
          </a:ln>
          <a:effectLst/>
        </p:spPr>
        <p:txBody>
          <a:bodyPr wrap="none" anchor="ctr"/>
          <a:lstStyle/>
          <a:p>
            <a:endParaRPr lang="el-GR"/>
          </a:p>
        </p:txBody>
      </p:sp>
      <p:sp>
        <p:nvSpPr>
          <p:cNvPr id="16392" name="Rectangle 8"/>
          <p:cNvSpPr>
            <a:spLocks noChangeArrowheads="1"/>
          </p:cNvSpPr>
          <p:nvPr/>
        </p:nvSpPr>
        <p:spPr bwMode="auto">
          <a:xfrm>
            <a:off x="4643438" y="1125538"/>
            <a:ext cx="792162" cy="215900"/>
          </a:xfrm>
          <a:prstGeom prst="rect">
            <a:avLst/>
          </a:prstGeom>
          <a:noFill/>
          <a:ln w="25400">
            <a:solidFill>
              <a:srgbClr val="FF0000"/>
            </a:solidFill>
            <a:miter lim="800000"/>
            <a:headEnd/>
            <a:tailEnd/>
          </a:ln>
          <a:effectLst/>
        </p:spPr>
        <p:txBody>
          <a:bodyPr wrap="none" anchor="ctr"/>
          <a:lstStyle/>
          <a:p>
            <a:endParaRPr lang="el-GR"/>
          </a:p>
        </p:txBody>
      </p:sp>
      <p:sp>
        <p:nvSpPr>
          <p:cNvPr id="16393" name="Rectangle 9"/>
          <p:cNvSpPr>
            <a:spLocks noChangeArrowheads="1"/>
          </p:cNvSpPr>
          <p:nvPr/>
        </p:nvSpPr>
        <p:spPr bwMode="auto">
          <a:xfrm>
            <a:off x="4643438" y="1341438"/>
            <a:ext cx="3168650" cy="215900"/>
          </a:xfrm>
          <a:prstGeom prst="rect">
            <a:avLst/>
          </a:prstGeom>
          <a:noFill/>
          <a:ln w="25400">
            <a:solidFill>
              <a:srgbClr val="FF0000"/>
            </a:solidFill>
            <a:miter lim="800000"/>
            <a:headEnd/>
            <a:tailEnd/>
          </a:ln>
          <a:effectLst/>
        </p:spPr>
        <p:txBody>
          <a:bodyPr wrap="none" anchor="ctr"/>
          <a:lstStyle/>
          <a:p>
            <a:endParaRPr lang="el-GR"/>
          </a:p>
        </p:txBody>
      </p:sp>
      <p:sp>
        <p:nvSpPr>
          <p:cNvPr id="16394" name="Rectangle 10"/>
          <p:cNvSpPr>
            <a:spLocks noChangeArrowheads="1"/>
          </p:cNvSpPr>
          <p:nvPr/>
        </p:nvSpPr>
        <p:spPr bwMode="auto">
          <a:xfrm>
            <a:off x="4643438" y="2565400"/>
            <a:ext cx="576262" cy="215900"/>
          </a:xfrm>
          <a:prstGeom prst="rect">
            <a:avLst/>
          </a:prstGeom>
          <a:noFill/>
          <a:ln w="25400">
            <a:solidFill>
              <a:srgbClr val="FF0000"/>
            </a:solidFill>
            <a:miter lim="800000"/>
            <a:headEnd/>
            <a:tailEnd/>
          </a:ln>
          <a:effectLst/>
        </p:spPr>
        <p:txBody>
          <a:bodyPr wrap="none" anchor="ctr"/>
          <a:lstStyle/>
          <a:p>
            <a:endParaRPr lang="el-GR"/>
          </a:p>
        </p:txBody>
      </p:sp>
      <p:sp>
        <p:nvSpPr>
          <p:cNvPr id="16395" name="Rectangle 11"/>
          <p:cNvSpPr>
            <a:spLocks noChangeArrowheads="1"/>
          </p:cNvSpPr>
          <p:nvPr/>
        </p:nvSpPr>
        <p:spPr bwMode="auto">
          <a:xfrm>
            <a:off x="4643438" y="3573463"/>
            <a:ext cx="936625" cy="215900"/>
          </a:xfrm>
          <a:prstGeom prst="rect">
            <a:avLst/>
          </a:prstGeom>
          <a:noFill/>
          <a:ln w="25400">
            <a:solidFill>
              <a:srgbClr val="FF0000"/>
            </a:solidFill>
            <a:miter lim="800000"/>
            <a:headEnd/>
            <a:tailEnd/>
          </a:ln>
          <a:effectLst/>
        </p:spPr>
        <p:txBody>
          <a:bodyPr wrap="none" anchor="ctr"/>
          <a:lstStyle/>
          <a:p>
            <a:endParaRPr lang="el-GR"/>
          </a:p>
        </p:txBody>
      </p:sp>
      <p:sp>
        <p:nvSpPr>
          <p:cNvPr id="16396" name="Rectangle 12"/>
          <p:cNvSpPr>
            <a:spLocks noChangeArrowheads="1"/>
          </p:cNvSpPr>
          <p:nvPr/>
        </p:nvSpPr>
        <p:spPr bwMode="auto">
          <a:xfrm>
            <a:off x="4643438" y="4292600"/>
            <a:ext cx="936625" cy="215900"/>
          </a:xfrm>
          <a:prstGeom prst="rect">
            <a:avLst/>
          </a:prstGeom>
          <a:noFill/>
          <a:ln w="25400">
            <a:solidFill>
              <a:srgbClr val="FF0000"/>
            </a:solidFill>
            <a:miter lim="800000"/>
            <a:headEnd/>
            <a:tailEnd/>
          </a:ln>
          <a:effectLst/>
        </p:spPr>
        <p:txBody>
          <a:bodyPr wrap="none" anchor="ctr"/>
          <a:lstStyle/>
          <a:p>
            <a:endParaRPr lang="el-GR"/>
          </a:p>
        </p:txBody>
      </p:sp>
      <p:sp>
        <p:nvSpPr>
          <p:cNvPr id="16397" name="Rectangle 13"/>
          <p:cNvSpPr>
            <a:spLocks noChangeArrowheads="1"/>
          </p:cNvSpPr>
          <p:nvPr/>
        </p:nvSpPr>
        <p:spPr bwMode="auto">
          <a:xfrm>
            <a:off x="4643438" y="5300663"/>
            <a:ext cx="1800225" cy="215900"/>
          </a:xfrm>
          <a:prstGeom prst="rect">
            <a:avLst/>
          </a:prstGeom>
          <a:noFill/>
          <a:ln w="25400">
            <a:solidFill>
              <a:srgbClr val="FF0000"/>
            </a:solidFill>
            <a:miter lim="800000"/>
            <a:headEnd/>
            <a:tailEnd/>
          </a:ln>
          <a:effectLst/>
        </p:spPr>
        <p:txBody>
          <a:bodyPr wrap="none" anchor="ctr"/>
          <a:lstStyle/>
          <a:p>
            <a:endParaRPr lang="el-GR"/>
          </a:p>
        </p:txBody>
      </p:sp>
      <p:sp>
        <p:nvSpPr>
          <p:cNvPr id="16398" name="Rectangle 14"/>
          <p:cNvSpPr>
            <a:spLocks noChangeArrowheads="1"/>
          </p:cNvSpPr>
          <p:nvPr/>
        </p:nvSpPr>
        <p:spPr bwMode="auto">
          <a:xfrm>
            <a:off x="4643438" y="5876925"/>
            <a:ext cx="2808287" cy="215900"/>
          </a:xfrm>
          <a:prstGeom prst="rect">
            <a:avLst/>
          </a:prstGeom>
          <a:noFill/>
          <a:ln w="25400">
            <a:solidFill>
              <a:srgbClr val="FF0000"/>
            </a:solidFill>
            <a:miter lim="800000"/>
            <a:headEnd/>
            <a:tailEnd/>
          </a:ln>
          <a:effectLst/>
        </p:spPr>
        <p:txBody>
          <a:bodyPr wrap="none" anchor="ctr"/>
          <a:lstStyle/>
          <a:p>
            <a:endParaRPr lang="el-GR"/>
          </a:p>
        </p:txBody>
      </p:sp>
      <p:sp>
        <p:nvSpPr>
          <p:cNvPr id="16399" name="Text Box 15"/>
          <p:cNvSpPr txBox="1">
            <a:spLocks noChangeArrowheads="1"/>
          </p:cNvSpPr>
          <p:nvPr/>
        </p:nvSpPr>
        <p:spPr bwMode="auto">
          <a:xfrm>
            <a:off x="34925" y="266700"/>
            <a:ext cx="4392613"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ΟΡΙΣΜΟΙ</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55650" y="260350"/>
            <a:ext cx="7772400" cy="1143000"/>
          </a:xfrm>
        </p:spPr>
        <p:txBody>
          <a:bodyPr/>
          <a:lstStyle/>
          <a:p>
            <a:pPr eaLnBrk="1" hangingPunct="1"/>
            <a:r>
              <a:rPr lang="el-GR" sz="3200" smtClean="0">
                <a:solidFill>
                  <a:srgbClr val="CC0000"/>
                </a:solidFill>
              </a:rPr>
              <a:t>Πρωτοπαθείς υπερλιπιδαιμίες</a:t>
            </a:r>
            <a:endParaRPr lang="en-US" sz="3200" smtClean="0">
              <a:solidFill>
                <a:srgbClr val="CC0000"/>
              </a:solidFill>
            </a:endParaRPr>
          </a:p>
        </p:txBody>
      </p:sp>
      <p:graphicFrame>
        <p:nvGraphicFramePr>
          <p:cNvPr id="68611" name="Group 3"/>
          <p:cNvGraphicFramePr>
            <a:graphicFrameLocks noGrp="1"/>
          </p:cNvGraphicFramePr>
          <p:nvPr>
            <p:ph idx="1"/>
          </p:nvPr>
        </p:nvGraphicFramePr>
        <p:xfrm>
          <a:off x="250825" y="2565400"/>
          <a:ext cx="8642350" cy="2816416"/>
        </p:xfrm>
        <a:graphic>
          <a:graphicData uri="http://schemas.openxmlformats.org/drawingml/2006/table">
            <a:tbl>
              <a:tblPr/>
              <a:tblGrid>
                <a:gridCol w="1944688"/>
                <a:gridCol w="1439862"/>
                <a:gridCol w="1152525"/>
                <a:gridCol w="1404938"/>
                <a:gridCol w="2700337"/>
              </a:tblGrid>
              <a:tr h="877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Αιτιολογία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Συχνότητα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Επίπεδα </a:t>
                      </a:r>
                      <a:r>
                        <a:rPr kumimoji="0" lang="en-US" sz="1600" b="1" i="0" u="none" strike="noStrike" cap="none" normalizeH="0" baseline="0" smtClean="0">
                          <a:ln>
                            <a:noFill/>
                          </a:ln>
                          <a:solidFill>
                            <a:schemeClr val="tx1"/>
                          </a:solidFill>
                          <a:effectLst/>
                          <a:latin typeface="Arial Narrow" pitchFamily="34" charset="0"/>
                        </a:rPr>
                        <a:t>TG/CHOL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Κλινικά σημεία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5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Μεικτή υπερλιπιδαιμία</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(Διάφορες εκφράσεις)</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(Τύπος ΙΙβ)</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Άγνωστη</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(Πολυγονιδιακή)</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Υπερπαραγωγή </a:t>
                      </a:r>
                      <a:r>
                        <a:rPr kumimoji="0" lang="en-US" sz="1600" b="0" i="0" u="none" strike="noStrike" cap="none" normalizeH="0" baseline="0" smtClean="0">
                          <a:ln>
                            <a:noFill/>
                          </a:ln>
                          <a:solidFill>
                            <a:schemeClr val="tx1"/>
                          </a:solidFill>
                          <a:effectLst/>
                          <a:latin typeface="Arial Narrow" pitchFamily="34" charset="0"/>
                        </a:rPr>
                        <a:t>VLDL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1/100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Narrow" pitchFamily="34" charset="0"/>
                        </a:rPr>
                        <a:t>CHOL: 250-500</a:t>
                      </a:r>
                      <a:br>
                        <a:rPr kumimoji="0" lang="en-US" sz="1600" b="0" i="0" u="none" strike="noStrike" cap="none" normalizeH="0" baseline="0" smtClean="0">
                          <a:ln>
                            <a:noFill/>
                          </a:ln>
                          <a:solidFill>
                            <a:schemeClr val="tx1"/>
                          </a:solidFill>
                          <a:effectLst/>
                          <a:latin typeface="Arial Narrow" pitchFamily="34" charset="0"/>
                        </a:rPr>
                      </a:br>
                      <a:r>
                        <a:rPr kumimoji="0" lang="en-US" sz="1600" b="0" i="0" u="none" strike="noStrike" cap="none" normalizeH="0" baseline="0" smtClean="0">
                          <a:ln>
                            <a:noFill/>
                          </a:ln>
                          <a:solidFill>
                            <a:schemeClr val="tx1"/>
                          </a:solidFill>
                          <a:effectLst/>
                          <a:latin typeface="Arial Narrow" pitchFamily="34" charset="0"/>
                        </a:rPr>
                        <a:t>TG: 250-750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Ασυμπτωματική</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Πρώιμη στεφανιαία νόσος</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Συχνά μεταβολικό σύνδρομο</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Οικογενής δυσβηταλιποπρωτεϊναιμία (Τύπος ΙΙΙ)</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Narrow" pitchFamily="34" charset="0"/>
                        </a:rPr>
                        <a:t>Γενετικ</a:t>
                      </a:r>
                      <a:r>
                        <a:rPr kumimoji="0" lang="el-GR" sz="1600" b="0" i="0" u="none" strike="noStrike" cap="none" normalizeH="0" baseline="0" smtClean="0">
                          <a:ln>
                            <a:noFill/>
                          </a:ln>
                          <a:solidFill>
                            <a:schemeClr val="tx1"/>
                          </a:solidFill>
                          <a:effectLst/>
                          <a:latin typeface="Arial Narrow" pitchFamily="34" charset="0"/>
                        </a:rPr>
                        <a:t>ές </a:t>
                      </a:r>
                      <a:r>
                        <a:rPr kumimoji="0" lang="en-US" sz="1600" b="0" i="0" u="none" strike="noStrike" cap="none" normalizeH="0" baseline="0" smtClean="0">
                          <a:ln>
                            <a:noFill/>
                          </a:ln>
                          <a:solidFill>
                            <a:schemeClr val="tx1"/>
                          </a:solidFill>
                          <a:effectLst/>
                          <a:latin typeface="Arial Narrow" pitchFamily="34" charset="0"/>
                        </a:rPr>
                        <a:t>παραλλαγ</a:t>
                      </a:r>
                      <a:r>
                        <a:rPr kumimoji="0" lang="el-GR" sz="1600" b="0" i="0" u="none" strike="noStrike" cap="none" normalizeH="0" baseline="0" smtClean="0">
                          <a:ln>
                            <a:noFill/>
                          </a:ln>
                          <a:solidFill>
                            <a:schemeClr val="tx1"/>
                          </a:solidFill>
                          <a:effectLst/>
                          <a:latin typeface="Arial Narrow" pitchFamily="34" charset="0"/>
                        </a:rPr>
                        <a:t>ές</a:t>
                      </a:r>
                      <a:r>
                        <a:rPr kumimoji="0" lang="en-US" sz="1600" b="0" i="0" u="none" strike="noStrike" cap="none" normalizeH="0" baseline="0" smtClean="0">
                          <a:ln>
                            <a:noFill/>
                          </a:ln>
                          <a:solidFill>
                            <a:schemeClr val="tx1"/>
                          </a:solidFill>
                          <a:effectLst/>
                          <a:latin typeface="Arial Narrow" pitchFamily="34" charset="0"/>
                        </a:rPr>
                        <a:t> της apoE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 1/1000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Narrow" pitchFamily="34" charset="0"/>
                        </a:rPr>
                        <a:t>CHOL: 250-500</a:t>
                      </a:r>
                      <a:br>
                        <a:rPr kumimoji="0" lang="en-US" sz="1600" b="0" i="0" u="none" strike="noStrike" cap="none" normalizeH="0" baseline="0" smtClean="0">
                          <a:ln>
                            <a:noFill/>
                          </a:ln>
                          <a:solidFill>
                            <a:schemeClr val="tx1"/>
                          </a:solidFill>
                          <a:effectLst/>
                          <a:latin typeface="Arial Narrow" pitchFamily="34" charset="0"/>
                        </a:rPr>
                      </a:br>
                      <a:r>
                        <a:rPr kumimoji="0" lang="en-US" sz="1600" b="0" i="0" u="none" strike="noStrike" cap="none" normalizeH="0" baseline="0" smtClean="0">
                          <a:ln>
                            <a:noFill/>
                          </a:ln>
                          <a:solidFill>
                            <a:schemeClr val="tx1"/>
                          </a:solidFill>
                          <a:effectLst/>
                          <a:latin typeface="Arial Narrow" pitchFamily="34" charset="0"/>
                        </a:rPr>
                        <a:t>TG: 250-</a:t>
                      </a:r>
                      <a:r>
                        <a:rPr kumimoji="0" lang="el-GR" sz="1600" b="0" i="0" u="none" strike="noStrike" cap="none" normalizeH="0" baseline="0" smtClean="0">
                          <a:ln>
                            <a:noFill/>
                          </a:ln>
                          <a:solidFill>
                            <a:schemeClr val="tx1"/>
                          </a:solidFill>
                          <a:effectLst/>
                          <a:latin typeface="Arial Narrow" pitchFamily="34" charset="0"/>
                        </a:rPr>
                        <a:t>500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Παλαμιαία </a:t>
                      </a:r>
                      <a:r>
                        <a:rPr kumimoji="0" lang="en-US" sz="1600" b="0" i="0" u="none" strike="noStrike" cap="none" normalizeH="0" baseline="0" smtClean="0">
                          <a:ln>
                            <a:noFill/>
                          </a:ln>
                          <a:solidFill>
                            <a:schemeClr val="tx1"/>
                          </a:solidFill>
                          <a:effectLst/>
                          <a:latin typeface="Arial Narrow" pitchFamily="34" charset="0"/>
                        </a:rPr>
                        <a:t>ξανθώματα</a:t>
                      </a:r>
                      <a:endParaRPr kumimoji="0" lang="el-GR" sz="1600" b="0" i="0" u="none" strike="noStrike" cap="none" normalizeH="0" baseline="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Πρώιμη στεφανιαία νόσος</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445" name="Text Box 29"/>
          <p:cNvSpPr txBox="1">
            <a:spLocks noChangeArrowheads="1"/>
          </p:cNvSpPr>
          <p:nvPr/>
        </p:nvSpPr>
        <p:spPr bwMode="auto">
          <a:xfrm>
            <a:off x="395288" y="1484313"/>
            <a:ext cx="7872412" cy="457200"/>
          </a:xfrm>
          <a:prstGeom prst="rect">
            <a:avLst/>
          </a:prstGeom>
          <a:solidFill>
            <a:srgbClr val="CC0000"/>
          </a:solidFill>
          <a:ln w="9525">
            <a:noFill/>
            <a:miter lim="800000"/>
            <a:headEnd/>
            <a:tailEnd/>
          </a:ln>
        </p:spPr>
        <p:txBody>
          <a:bodyPr wrap="none">
            <a:spAutoFit/>
          </a:bodyPr>
          <a:lstStyle/>
          <a:p>
            <a:pPr>
              <a:spcBef>
                <a:spcPct val="0"/>
              </a:spcBef>
            </a:pPr>
            <a:r>
              <a:rPr lang="el-GR">
                <a:solidFill>
                  <a:srgbClr val="FFFFFF"/>
                </a:solidFill>
                <a:effectLst/>
                <a:latin typeface="Arial Narrow" pitchFamily="34" charset="0"/>
              </a:rPr>
              <a:t>Μεικτές υπερλιπιδαιμίες – Τύποι ΙΙβ και ΙΙΙ -  Αύξηση </a:t>
            </a:r>
            <a:r>
              <a:rPr lang="en-US">
                <a:solidFill>
                  <a:srgbClr val="FFFFFF"/>
                </a:solidFill>
                <a:effectLst/>
                <a:latin typeface="Arial Narrow" pitchFamily="34" charset="0"/>
              </a:rPr>
              <a:t>TG</a:t>
            </a:r>
            <a:r>
              <a:rPr lang="el-GR">
                <a:solidFill>
                  <a:srgbClr val="FFFFFF"/>
                </a:solidFill>
                <a:effectLst/>
                <a:latin typeface="Arial Narrow" pitchFamily="34" charset="0"/>
              </a:rPr>
              <a:t> και ΧΟΛ.</a:t>
            </a:r>
            <a:endParaRPr lang="en-US">
              <a:solidFill>
                <a:srgbClr val="FFFFFF"/>
              </a:solidFill>
              <a:effectLst/>
              <a:latin typeface="Arial Narrow"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b="1" u="sng" smtClean="0">
                <a:solidFill>
                  <a:srgbClr val="FFFF00"/>
                </a:solidFill>
              </a:rPr>
              <a:t>ΛΙΠΙΔΑΙΜΙΚΟ PROFILE</a:t>
            </a:r>
          </a:p>
        </p:txBody>
      </p:sp>
      <p:sp>
        <p:nvSpPr>
          <p:cNvPr id="70659" name="Rectangle 3"/>
          <p:cNvSpPr>
            <a:spLocks noGrp="1" noChangeArrowheads="1"/>
          </p:cNvSpPr>
          <p:nvPr>
            <p:ph type="body" idx="1"/>
          </p:nvPr>
        </p:nvSpPr>
        <p:spPr/>
        <p:txBody>
          <a:bodyPr/>
          <a:lstStyle/>
          <a:p>
            <a:pPr eaLnBrk="1" hangingPunct="1"/>
            <a:r>
              <a:rPr lang="en-US" b="1" smtClean="0">
                <a:solidFill>
                  <a:schemeClr val="bg1"/>
                </a:solidFill>
              </a:rPr>
              <a:t>Ολική Χοληστερόλη</a:t>
            </a:r>
          </a:p>
          <a:p>
            <a:pPr eaLnBrk="1" hangingPunct="1"/>
            <a:r>
              <a:rPr lang="en-US" b="1" smtClean="0">
                <a:solidFill>
                  <a:schemeClr val="bg1"/>
                </a:solidFill>
              </a:rPr>
              <a:t>Τριγλυκερίδια</a:t>
            </a:r>
          </a:p>
          <a:p>
            <a:pPr eaLnBrk="1" hangingPunct="1"/>
            <a:r>
              <a:rPr lang="en-US" b="1" smtClean="0">
                <a:solidFill>
                  <a:schemeClr val="bg1"/>
                </a:solidFill>
              </a:rPr>
              <a:t>HDL-</a:t>
            </a:r>
            <a:r>
              <a:rPr lang="el-GR" b="1" smtClean="0">
                <a:solidFill>
                  <a:schemeClr val="bg1"/>
                </a:solidFill>
              </a:rPr>
              <a:t>Χοληστερόλη</a:t>
            </a:r>
          </a:p>
          <a:p>
            <a:pPr eaLnBrk="1" hangingPunct="1"/>
            <a:r>
              <a:rPr lang="en-US" b="1" smtClean="0">
                <a:solidFill>
                  <a:srgbClr val="FF9933"/>
                </a:solidFill>
              </a:rPr>
              <a:t>LDL-</a:t>
            </a:r>
            <a:r>
              <a:rPr lang="el-GR" b="1" smtClean="0">
                <a:solidFill>
                  <a:srgbClr val="FF9933"/>
                </a:solidFill>
              </a:rPr>
              <a:t>Χοληστερόλη</a:t>
            </a:r>
            <a:endParaRPr lang="en-US" b="1" smtClean="0">
              <a:solidFill>
                <a:srgbClr val="FF9933"/>
              </a:solidFill>
            </a:endParaRPr>
          </a:p>
          <a:p>
            <a:pPr eaLnBrk="1" hangingPunct="1"/>
            <a:r>
              <a:rPr lang="el-GR" b="1" smtClean="0">
                <a:solidFill>
                  <a:schemeClr val="bg1"/>
                </a:solidFill>
              </a:rPr>
              <a:t>Ενίοτε: </a:t>
            </a:r>
            <a:r>
              <a:rPr lang="en-US" b="1" smtClean="0">
                <a:solidFill>
                  <a:schemeClr val="bg1"/>
                </a:solidFill>
              </a:rPr>
              <a:t>Lp(a)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wipe(left)">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wipe(left)">
                                      <p:cBhvr>
                                        <p:cTn id="12" dur="500"/>
                                        <p:tgtEl>
                                          <p:spTgt spid="70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659">
                                            <p:txEl>
                                              <p:pRg st="2" end="2"/>
                                            </p:txEl>
                                          </p:spTgt>
                                        </p:tgtEl>
                                        <p:attrNameLst>
                                          <p:attrName>style.visibility</p:attrName>
                                        </p:attrNameLst>
                                      </p:cBhvr>
                                      <p:to>
                                        <p:strVal val="visible"/>
                                      </p:to>
                                    </p:set>
                                    <p:animEffect transition="in" filter="wipe(left)">
                                      <p:cBhvr>
                                        <p:cTn id="17" dur="500"/>
                                        <p:tgtEl>
                                          <p:spTgt spid="706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659">
                                            <p:txEl>
                                              <p:pRg st="3" end="3"/>
                                            </p:txEl>
                                          </p:spTgt>
                                        </p:tgtEl>
                                        <p:attrNameLst>
                                          <p:attrName>style.visibility</p:attrName>
                                        </p:attrNameLst>
                                      </p:cBhvr>
                                      <p:to>
                                        <p:strVal val="visible"/>
                                      </p:to>
                                    </p:set>
                                    <p:animEffect transition="in" filter="wipe(left)">
                                      <p:cBhvr>
                                        <p:cTn id="22" dur="500"/>
                                        <p:tgtEl>
                                          <p:spTgt spid="706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0659">
                                            <p:txEl>
                                              <p:pRg st="4" end="4"/>
                                            </p:txEl>
                                          </p:spTgt>
                                        </p:tgtEl>
                                        <p:attrNameLst>
                                          <p:attrName>style.visibility</p:attrName>
                                        </p:attrNameLst>
                                      </p:cBhvr>
                                      <p:to>
                                        <p:strVal val="visible"/>
                                      </p:to>
                                    </p:set>
                                    <p:animEffect transition="in" filter="wipe(left)">
                                      <p:cBhvr>
                                        <p:cTn id="27" dur="5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0"/>
            <a:ext cx="7772400" cy="1143000"/>
          </a:xfrm>
        </p:spPr>
        <p:txBody>
          <a:bodyPr/>
          <a:lstStyle/>
          <a:p>
            <a:pPr eaLnBrk="1" hangingPunct="1"/>
            <a:r>
              <a:rPr lang="en-US" b="1" u="sng" smtClean="0">
                <a:solidFill>
                  <a:schemeClr val="bg1"/>
                </a:solidFill>
              </a:rPr>
              <a:t>ΥΠΟΛΟΓΙΣΜΟΣ LDL-C</a:t>
            </a:r>
          </a:p>
        </p:txBody>
      </p:sp>
      <p:sp>
        <p:nvSpPr>
          <p:cNvPr id="72707" name="Rectangle 3"/>
          <p:cNvSpPr>
            <a:spLocks noGrp="1" noChangeArrowheads="1"/>
          </p:cNvSpPr>
          <p:nvPr>
            <p:ph type="body" idx="1"/>
          </p:nvPr>
        </p:nvSpPr>
        <p:spPr>
          <a:xfrm>
            <a:off x="228600" y="1066800"/>
            <a:ext cx="8610600" cy="5486400"/>
          </a:xfrm>
        </p:spPr>
        <p:txBody>
          <a:bodyPr/>
          <a:lstStyle/>
          <a:p>
            <a:pPr algn="ctr" eaLnBrk="1" hangingPunct="1">
              <a:buFontTx/>
              <a:buNone/>
            </a:pPr>
            <a:r>
              <a:rPr lang="en-US" sz="4000" b="1" u="sng" smtClean="0">
                <a:solidFill>
                  <a:srgbClr val="FF9933"/>
                </a:solidFill>
              </a:rPr>
              <a:t>Τύπος του Friedewald:</a:t>
            </a:r>
            <a:endParaRPr lang="en-US" sz="4000" b="1" smtClean="0">
              <a:solidFill>
                <a:srgbClr val="FFFF00"/>
              </a:solidFill>
            </a:endParaRPr>
          </a:p>
          <a:p>
            <a:pPr algn="ctr" eaLnBrk="1" hangingPunct="1">
              <a:buFontTx/>
              <a:buNone/>
            </a:pPr>
            <a:r>
              <a:rPr lang="en-US" sz="4000" b="1" smtClean="0">
                <a:solidFill>
                  <a:srgbClr val="FFFF00"/>
                </a:solidFill>
              </a:rPr>
              <a:t>LDL-C = TC - (HDL-C) - (VLDL-C)</a:t>
            </a:r>
          </a:p>
          <a:p>
            <a:pPr algn="ctr" eaLnBrk="1" hangingPunct="1">
              <a:buFontTx/>
              <a:buNone/>
            </a:pPr>
            <a:r>
              <a:rPr lang="en-US" sz="4000" b="1" smtClean="0">
                <a:solidFill>
                  <a:srgbClr val="FFFF00"/>
                </a:solidFill>
              </a:rPr>
              <a:t>LDL-C = TC - (HDL-C) - (TG/5)</a:t>
            </a:r>
          </a:p>
          <a:p>
            <a:pPr algn="ctr" eaLnBrk="1" hangingPunct="1">
              <a:buFontTx/>
              <a:buNone/>
            </a:pPr>
            <a:r>
              <a:rPr lang="el-GR" sz="3400" b="1" smtClean="0">
                <a:solidFill>
                  <a:schemeClr val="bg1"/>
                </a:solidFill>
              </a:rPr>
              <a:t>Για </a:t>
            </a:r>
            <a:r>
              <a:rPr lang="en-US" sz="3400" b="1" smtClean="0">
                <a:solidFill>
                  <a:schemeClr val="bg1"/>
                </a:solidFill>
              </a:rPr>
              <a:t>TG&lt; 400 mg/dl</a:t>
            </a:r>
            <a:endParaRPr lang="en-US" sz="4000" b="1" smtClean="0">
              <a:solidFill>
                <a:srgbClr val="FFFF00"/>
              </a:solidFill>
            </a:endParaRPr>
          </a:p>
          <a:p>
            <a:pPr eaLnBrk="1" hangingPunct="1">
              <a:buFontTx/>
              <a:buNone/>
            </a:pPr>
            <a:r>
              <a:rPr lang="el-GR" sz="4000" b="1" u="sng" smtClean="0">
                <a:solidFill>
                  <a:schemeClr val="bg1"/>
                </a:solidFill>
              </a:rPr>
              <a:t>Παράδειγμα:</a:t>
            </a:r>
            <a:endParaRPr lang="el-GR" sz="4000" b="1" smtClean="0">
              <a:solidFill>
                <a:schemeClr val="bg1"/>
              </a:solidFill>
            </a:endParaRPr>
          </a:p>
          <a:p>
            <a:pPr eaLnBrk="1" hangingPunct="1">
              <a:buFontTx/>
              <a:buNone/>
            </a:pPr>
            <a:r>
              <a:rPr lang="en-US" sz="4000" b="1" smtClean="0">
                <a:solidFill>
                  <a:srgbClr val="FFFF00"/>
                </a:solidFill>
              </a:rPr>
              <a:t>TC=378, HDL-C=45, Tg=160</a:t>
            </a:r>
          </a:p>
          <a:p>
            <a:pPr algn="ctr" eaLnBrk="1" hangingPunct="1">
              <a:buFontTx/>
              <a:buNone/>
            </a:pPr>
            <a:r>
              <a:rPr lang="en-US" sz="4000" b="1" smtClean="0">
                <a:solidFill>
                  <a:srgbClr val="FFFF00"/>
                </a:solidFill>
              </a:rPr>
              <a:t>LDL-C = 378 - 45 - (160/5) = 301 mg/dl</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dissolve">
                                      <p:cBhvr>
                                        <p:cTn id="7" dur="500"/>
                                        <p:tgtEl>
                                          <p:spTgt spid="72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dissolve">
                                      <p:cBhvr>
                                        <p:cTn id="12" dur="500"/>
                                        <p:tgtEl>
                                          <p:spTgt spid="72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707">
                                            <p:txEl>
                                              <p:pRg st="2" end="2"/>
                                            </p:txEl>
                                          </p:spTgt>
                                        </p:tgtEl>
                                        <p:attrNameLst>
                                          <p:attrName>style.visibility</p:attrName>
                                        </p:attrNameLst>
                                      </p:cBhvr>
                                      <p:to>
                                        <p:strVal val="visible"/>
                                      </p:to>
                                    </p:set>
                                    <p:animEffect transition="in" filter="dissolve">
                                      <p:cBhvr>
                                        <p:cTn id="17" dur="500"/>
                                        <p:tgtEl>
                                          <p:spTgt spid="72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2707">
                                            <p:txEl>
                                              <p:pRg st="3" end="3"/>
                                            </p:txEl>
                                          </p:spTgt>
                                        </p:tgtEl>
                                        <p:attrNameLst>
                                          <p:attrName>style.visibility</p:attrName>
                                        </p:attrNameLst>
                                      </p:cBhvr>
                                      <p:to>
                                        <p:strVal val="visible"/>
                                      </p:to>
                                    </p:set>
                                    <p:animEffect transition="in" filter="dissolve">
                                      <p:cBhvr>
                                        <p:cTn id="22" dur="500"/>
                                        <p:tgtEl>
                                          <p:spTgt spid="727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2707">
                                            <p:txEl>
                                              <p:pRg st="4" end="4"/>
                                            </p:txEl>
                                          </p:spTgt>
                                        </p:tgtEl>
                                        <p:attrNameLst>
                                          <p:attrName>style.visibility</p:attrName>
                                        </p:attrNameLst>
                                      </p:cBhvr>
                                      <p:to>
                                        <p:strVal val="visible"/>
                                      </p:to>
                                    </p:set>
                                    <p:animEffect transition="in" filter="dissolve">
                                      <p:cBhvr>
                                        <p:cTn id="27" dur="500"/>
                                        <p:tgtEl>
                                          <p:spTgt spid="727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2707">
                                            <p:txEl>
                                              <p:pRg st="5" end="5"/>
                                            </p:txEl>
                                          </p:spTgt>
                                        </p:tgtEl>
                                        <p:attrNameLst>
                                          <p:attrName>style.visibility</p:attrName>
                                        </p:attrNameLst>
                                      </p:cBhvr>
                                      <p:to>
                                        <p:strVal val="visible"/>
                                      </p:to>
                                    </p:set>
                                    <p:animEffect transition="in" filter="dissolve">
                                      <p:cBhvr>
                                        <p:cTn id="32" dur="500"/>
                                        <p:tgtEl>
                                          <p:spTgt spid="727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2707">
                                            <p:txEl>
                                              <p:pRg st="6" end="6"/>
                                            </p:txEl>
                                          </p:spTgt>
                                        </p:tgtEl>
                                        <p:attrNameLst>
                                          <p:attrName>style.visibility</p:attrName>
                                        </p:attrNameLst>
                                      </p:cBhvr>
                                      <p:to>
                                        <p:strVal val="visible"/>
                                      </p:to>
                                    </p:set>
                                    <p:animEffect transition="in" filter="dissolve">
                                      <p:cBhvr>
                                        <p:cTn id="37" dur="5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l-GR" smtClean="0"/>
              <a:t>Κλασσικοί παράγοντες κινδύνου για στεφανιαία νόσο</a:t>
            </a:r>
            <a:endParaRPr lang="en-US" smtClean="0"/>
          </a:p>
        </p:txBody>
      </p:sp>
      <p:sp>
        <p:nvSpPr>
          <p:cNvPr id="208899" name="Rectangle 3"/>
          <p:cNvSpPr>
            <a:spLocks noGrp="1" noChangeArrowheads="1"/>
          </p:cNvSpPr>
          <p:nvPr>
            <p:ph type="body" idx="1"/>
          </p:nvPr>
        </p:nvSpPr>
        <p:spPr/>
        <p:txBody>
          <a:bodyPr/>
          <a:lstStyle/>
          <a:p>
            <a:pPr eaLnBrk="1" hangingPunct="1">
              <a:lnSpc>
                <a:spcPct val="90000"/>
              </a:lnSpc>
            </a:pPr>
            <a:endParaRPr lang="el-GR" smtClean="0"/>
          </a:p>
          <a:p>
            <a:pPr eaLnBrk="1" hangingPunct="1">
              <a:lnSpc>
                <a:spcPct val="90000"/>
              </a:lnSpc>
            </a:pPr>
            <a:r>
              <a:rPr lang="el-GR" smtClean="0"/>
              <a:t>Ηλικία</a:t>
            </a:r>
            <a:r>
              <a:rPr lang="en-US" smtClean="0"/>
              <a:t> (45 ♂, 55 ♀)</a:t>
            </a:r>
          </a:p>
          <a:p>
            <a:pPr eaLnBrk="1" hangingPunct="1">
              <a:lnSpc>
                <a:spcPct val="90000"/>
              </a:lnSpc>
            </a:pPr>
            <a:r>
              <a:rPr lang="el-GR" smtClean="0"/>
              <a:t>Φύλο</a:t>
            </a:r>
            <a:r>
              <a:rPr lang="en-US" smtClean="0"/>
              <a:t> (♂)</a:t>
            </a:r>
          </a:p>
          <a:p>
            <a:pPr eaLnBrk="1" hangingPunct="1">
              <a:lnSpc>
                <a:spcPct val="90000"/>
              </a:lnSpc>
            </a:pPr>
            <a:r>
              <a:rPr lang="el-GR" smtClean="0"/>
              <a:t>Οικογενειακό ιστορικό πρώιμης στεφανιαίας νόσου</a:t>
            </a:r>
            <a:br>
              <a:rPr lang="el-GR" smtClean="0"/>
            </a:br>
            <a:endParaRPr lang="el-GR" smtClean="0"/>
          </a:p>
          <a:p>
            <a:pPr eaLnBrk="1" hangingPunct="1">
              <a:lnSpc>
                <a:spcPct val="90000"/>
              </a:lnSpc>
            </a:pPr>
            <a:r>
              <a:rPr lang="en-US" smtClean="0"/>
              <a:t>LDL-</a:t>
            </a:r>
            <a:r>
              <a:rPr lang="el-GR" smtClean="0"/>
              <a:t>χοληστερόλη</a:t>
            </a:r>
          </a:p>
          <a:p>
            <a:pPr eaLnBrk="1" hangingPunct="1">
              <a:lnSpc>
                <a:spcPct val="90000"/>
              </a:lnSpc>
            </a:pPr>
            <a:r>
              <a:rPr lang="el-GR" smtClean="0"/>
              <a:t>Η</a:t>
            </a:r>
            <a:r>
              <a:rPr lang="en-US" smtClean="0"/>
              <a:t>DL-</a:t>
            </a:r>
            <a:r>
              <a:rPr lang="el-GR" smtClean="0"/>
              <a:t>χοληστερόλη</a:t>
            </a:r>
            <a:r>
              <a:rPr lang="en-US" smtClean="0"/>
              <a:t> (&lt;40 ♂, &lt;50 ♀)</a:t>
            </a:r>
          </a:p>
          <a:p>
            <a:pPr eaLnBrk="1" hangingPunct="1">
              <a:lnSpc>
                <a:spcPct val="90000"/>
              </a:lnSpc>
            </a:pPr>
            <a:r>
              <a:rPr lang="el-GR" smtClean="0"/>
              <a:t>Υπέρταση</a:t>
            </a:r>
          </a:p>
          <a:p>
            <a:pPr eaLnBrk="1" hangingPunct="1">
              <a:lnSpc>
                <a:spcPct val="90000"/>
              </a:lnSpc>
            </a:pPr>
            <a:r>
              <a:rPr lang="el-GR" smtClean="0"/>
              <a:t>Σακχαρώδης διαβήτης</a:t>
            </a:r>
            <a:endParaRPr lang="en-US" smtClean="0"/>
          </a:p>
          <a:p>
            <a:pPr eaLnBrk="1" hangingPunct="1">
              <a:lnSpc>
                <a:spcPct val="90000"/>
              </a:lnSpc>
            </a:pPr>
            <a:r>
              <a:rPr lang="en-US" smtClean="0"/>
              <a:t>K</a:t>
            </a:r>
            <a:r>
              <a:rPr lang="el-GR" smtClean="0"/>
              <a:t>άπνισμα</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8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88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8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8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88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88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1025525"/>
          </a:xfrm>
        </p:spPr>
        <p:txBody>
          <a:bodyPr/>
          <a:lstStyle/>
          <a:p>
            <a:pPr eaLnBrk="1" hangingPunct="1"/>
            <a:r>
              <a:rPr lang="en-US" sz="3000" b="1" u="sng" smtClean="0">
                <a:solidFill>
                  <a:srgbClr val="FFFF00"/>
                </a:solidFill>
              </a:rPr>
              <a:t>NCEP ATP III: LDL-C Goals</a:t>
            </a:r>
            <a:br>
              <a:rPr lang="en-US" sz="3000" b="1" u="sng" smtClean="0">
                <a:solidFill>
                  <a:srgbClr val="FFFF00"/>
                </a:solidFill>
              </a:rPr>
            </a:br>
            <a:r>
              <a:rPr lang="en-US" sz="3000" b="1" u="sng" smtClean="0">
                <a:solidFill>
                  <a:srgbClr val="FFFF00"/>
                </a:solidFill>
              </a:rPr>
              <a:t> </a:t>
            </a:r>
            <a:r>
              <a:rPr lang="en-GB" sz="3000" b="1" u="sng" smtClean="0">
                <a:solidFill>
                  <a:srgbClr val="FFFF00"/>
                </a:solidFill>
              </a:rPr>
              <a:t>(2004 proposed modifications)</a:t>
            </a:r>
            <a:r>
              <a:rPr lang="en-US" smtClean="0"/>
              <a:t> </a:t>
            </a:r>
          </a:p>
        </p:txBody>
      </p:sp>
      <p:sp>
        <p:nvSpPr>
          <p:cNvPr id="78851" name="Rectangle 3"/>
          <p:cNvSpPr>
            <a:spLocks noChangeArrowheads="1"/>
          </p:cNvSpPr>
          <p:nvPr/>
        </p:nvSpPr>
        <p:spPr bwMode="auto">
          <a:xfrm>
            <a:off x="1371600" y="1295400"/>
            <a:ext cx="6386513" cy="4656138"/>
          </a:xfrm>
          <a:prstGeom prst="rect">
            <a:avLst/>
          </a:prstGeom>
          <a:noFill/>
          <a:ln w="12700">
            <a:noFill/>
            <a:miter lim="800000"/>
            <a:headEnd/>
            <a:tailEnd/>
          </a:ln>
          <a:effectLst>
            <a:outerShdw dist="35921" dir="2700000" algn="ctr" rotWithShape="0">
              <a:schemeClr val="bg2"/>
            </a:outerShdw>
          </a:effectLst>
        </p:spPr>
        <p:txBody>
          <a:bodyPr wrap="none" anchor="ctr"/>
          <a:lstStyle/>
          <a:p>
            <a:pPr algn="ctr" eaLnBrk="0" hangingPunct="0">
              <a:spcBef>
                <a:spcPct val="0"/>
              </a:spcBef>
              <a:defRPr/>
            </a:pPr>
            <a:endParaRPr lang="el-GR" sz="2000">
              <a:solidFill>
                <a:srgbClr val="F4C700"/>
              </a:solidFill>
              <a:effectLst/>
              <a:latin typeface="Verdana" pitchFamily="34" charset="0"/>
            </a:endParaRPr>
          </a:p>
        </p:txBody>
      </p:sp>
      <p:sp>
        <p:nvSpPr>
          <p:cNvPr id="64516" name="Rectangle 4"/>
          <p:cNvSpPr>
            <a:spLocks noChangeArrowheads="1"/>
          </p:cNvSpPr>
          <p:nvPr/>
        </p:nvSpPr>
        <p:spPr bwMode="auto">
          <a:xfrm>
            <a:off x="152400" y="5989638"/>
            <a:ext cx="8991600" cy="639762"/>
          </a:xfrm>
          <a:prstGeom prst="rect">
            <a:avLst/>
          </a:prstGeom>
          <a:noFill/>
          <a:ln w="9525">
            <a:noFill/>
            <a:miter lim="800000"/>
            <a:headEnd/>
            <a:tailEnd/>
          </a:ln>
        </p:spPr>
        <p:txBody>
          <a:bodyPr>
            <a:spAutoFit/>
          </a:bodyPr>
          <a:lstStyle/>
          <a:p>
            <a:pPr algn="ctr"/>
            <a:r>
              <a:rPr lang="en-GB" sz="1200">
                <a:solidFill>
                  <a:srgbClr val="FFFFFF"/>
                </a:solidFill>
                <a:effectLst/>
                <a:latin typeface="Verdana" pitchFamily="34" charset="0"/>
              </a:rPr>
              <a:t>*Therapeutic option in very high-risk patients and in patients with high TG, non-HDL-C&lt;100 mg/dL; ** Therapeutic option; 70 mg/dL =1.8 mmol/L; 100 mg/dL = 2.6 mmol/L; 130 mg/dL = 3.4 mmol/L; 160 mg/dL = 4.1 mmol/L</a:t>
            </a:r>
          </a:p>
        </p:txBody>
      </p:sp>
      <p:grpSp>
        <p:nvGrpSpPr>
          <p:cNvPr id="2" name="Group 5"/>
          <p:cNvGrpSpPr>
            <a:grpSpLocks/>
          </p:cNvGrpSpPr>
          <p:nvPr/>
        </p:nvGrpSpPr>
        <p:grpSpPr bwMode="auto">
          <a:xfrm>
            <a:off x="785813" y="1066800"/>
            <a:ext cx="7419975" cy="4983163"/>
            <a:chOff x="507" y="528"/>
            <a:chExt cx="4674" cy="3139"/>
          </a:xfrm>
        </p:grpSpPr>
        <p:sp>
          <p:nvSpPr>
            <p:cNvPr id="64519" name="Text Box 6"/>
            <p:cNvSpPr txBox="1">
              <a:spLocks noChangeArrowheads="1"/>
            </p:cNvSpPr>
            <p:nvPr/>
          </p:nvSpPr>
          <p:spPr bwMode="auto">
            <a:xfrm>
              <a:off x="1104" y="626"/>
              <a:ext cx="1248" cy="862"/>
            </a:xfrm>
            <a:prstGeom prst="rect">
              <a:avLst/>
            </a:prstGeom>
            <a:noFill/>
            <a:ln w="12700">
              <a:noFill/>
              <a:miter lim="800000"/>
              <a:headEnd/>
              <a:tailEnd/>
            </a:ln>
          </p:spPr>
          <p:txBody>
            <a:bodyPr>
              <a:spAutoFit/>
            </a:bodyPr>
            <a:lstStyle/>
            <a:p>
              <a:pPr algn="ctr" eaLnBrk="0" hangingPunct="0"/>
              <a:r>
                <a:rPr lang="en-US" sz="1400">
                  <a:solidFill>
                    <a:srgbClr val="FF9933"/>
                  </a:solidFill>
                  <a:effectLst/>
                  <a:latin typeface="Verdana" pitchFamily="34" charset="0"/>
                </a:rPr>
                <a:t>High Risk</a:t>
              </a:r>
            </a:p>
            <a:p>
              <a:pPr algn="ctr" eaLnBrk="0" hangingPunct="0"/>
              <a:r>
                <a:rPr lang="en-US" sz="1400">
                  <a:solidFill>
                    <a:srgbClr val="FFFFFF"/>
                  </a:solidFill>
                  <a:effectLst/>
                  <a:latin typeface="Verdana" pitchFamily="34" charset="0"/>
                </a:rPr>
                <a:t>CHD or CHD risk equivalents</a:t>
              </a:r>
            </a:p>
            <a:p>
              <a:pPr algn="ctr" eaLnBrk="0" hangingPunct="0"/>
              <a:r>
                <a:rPr lang="en-US" sz="1400">
                  <a:solidFill>
                    <a:srgbClr val="FFFFFF"/>
                  </a:solidFill>
                  <a:effectLst/>
                  <a:latin typeface="Verdana" pitchFamily="34" charset="0"/>
                </a:rPr>
                <a:t>(10-yr risk &gt;20%)</a:t>
              </a:r>
            </a:p>
          </p:txBody>
        </p:sp>
        <p:sp>
          <p:nvSpPr>
            <p:cNvPr id="64520" name="Line 7"/>
            <p:cNvSpPr>
              <a:spLocks noChangeShapeType="1"/>
            </p:cNvSpPr>
            <p:nvPr/>
          </p:nvSpPr>
          <p:spPr bwMode="auto">
            <a:xfrm>
              <a:off x="1104" y="1056"/>
              <a:ext cx="0" cy="2496"/>
            </a:xfrm>
            <a:prstGeom prst="line">
              <a:avLst/>
            </a:prstGeom>
            <a:noFill/>
            <a:ln w="12700">
              <a:solidFill>
                <a:schemeClr val="bg1"/>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21" name="Line 8"/>
            <p:cNvSpPr>
              <a:spLocks noChangeShapeType="1"/>
            </p:cNvSpPr>
            <p:nvPr/>
          </p:nvSpPr>
          <p:spPr bwMode="auto">
            <a:xfrm>
              <a:off x="2208" y="1130"/>
              <a:ext cx="0" cy="2422"/>
            </a:xfrm>
            <a:prstGeom prst="line">
              <a:avLst/>
            </a:prstGeom>
            <a:noFill/>
            <a:ln w="6350" cap="rnd">
              <a:solidFill>
                <a:schemeClr val="bg1"/>
              </a:solidFill>
              <a:prstDash val="sysDot"/>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22" name="Line 9"/>
            <p:cNvSpPr>
              <a:spLocks noChangeShapeType="1"/>
            </p:cNvSpPr>
            <p:nvPr/>
          </p:nvSpPr>
          <p:spPr bwMode="auto">
            <a:xfrm>
              <a:off x="3183" y="1130"/>
              <a:ext cx="0" cy="2422"/>
            </a:xfrm>
            <a:prstGeom prst="line">
              <a:avLst/>
            </a:prstGeom>
            <a:noFill/>
            <a:ln w="6350" cap="rnd">
              <a:solidFill>
                <a:schemeClr val="bg1"/>
              </a:solidFill>
              <a:prstDash val="sysDot"/>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23" name="Text Box 10"/>
            <p:cNvSpPr txBox="1">
              <a:spLocks noChangeArrowheads="1"/>
            </p:cNvSpPr>
            <p:nvPr/>
          </p:nvSpPr>
          <p:spPr bwMode="auto">
            <a:xfrm rot="-5400000">
              <a:off x="-412" y="2167"/>
              <a:ext cx="2049" cy="212"/>
            </a:xfrm>
            <a:prstGeom prst="rect">
              <a:avLst/>
            </a:prstGeom>
            <a:noFill/>
            <a:ln w="12700">
              <a:noFill/>
              <a:miter lim="800000"/>
              <a:headEnd/>
              <a:tailEnd/>
            </a:ln>
          </p:spPr>
          <p:txBody>
            <a:bodyPr>
              <a:spAutoFit/>
            </a:bodyPr>
            <a:lstStyle/>
            <a:p>
              <a:pPr algn="ctr" eaLnBrk="0" hangingPunct="0"/>
              <a:r>
                <a:rPr lang="en-US" sz="1600">
                  <a:solidFill>
                    <a:srgbClr val="FFFFFF"/>
                  </a:solidFill>
                  <a:effectLst/>
                  <a:latin typeface="Verdana" pitchFamily="34" charset="0"/>
                </a:rPr>
                <a:t>LDL-C level</a:t>
              </a:r>
            </a:p>
          </p:txBody>
        </p:sp>
        <p:sp>
          <p:nvSpPr>
            <p:cNvPr id="64524" name="Line 11"/>
            <p:cNvSpPr>
              <a:spLocks noChangeShapeType="1"/>
            </p:cNvSpPr>
            <p:nvPr/>
          </p:nvSpPr>
          <p:spPr bwMode="auto">
            <a:xfrm rot="5400000">
              <a:off x="3059" y="1605"/>
              <a:ext cx="0" cy="3909"/>
            </a:xfrm>
            <a:prstGeom prst="line">
              <a:avLst/>
            </a:prstGeom>
            <a:noFill/>
            <a:ln w="12700">
              <a:solidFill>
                <a:schemeClr val="bg1"/>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25" name="Text Box 12"/>
            <p:cNvSpPr txBox="1">
              <a:spLocks noChangeArrowheads="1"/>
            </p:cNvSpPr>
            <p:nvPr/>
          </p:nvSpPr>
          <p:spPr bwMode="auto">
            <a:xfrm>
              <a:off x="666" y="2865"/>
              <a:ext cx="534" cy="231"/>
            </a:xfrm>
            <a:prstGeom prst="rect">
              <a:avLst/>
            </a:prstGeom>
            <a:noFill/>
            <a:ln w="12700">
              <a:noFill/>
              <a:miter lim="800000"/>
              <a:headEnd/>
              <a:tailEnd/>
            </a:ln>
          </p:spPr>
          <p:txBody>
            <a:bodyPr>
              <a:spAutoFit/>
            </a:bodyPr>
            <a:lstStyle/>
            <a:p>
              <a:pPr eaLnBrk="0" hangingPunct="0"/>
              <a:r>
                <a:rPr lang="en-US" sz="1800" b="0">
                  <a:solidFill>
                    <a:srgbClr val="FFFFFF"/>
                  </a:solidFill>
                  <a:effectLst/>
                  <a:latin typeface="Verdana" pitchFamily="34" charset="0"/>
                </a:rPr>
                <a:t>100 -</a:t>
              </a:r>
            </a:p>
          </p:txBody>
        </p:sp>
        <p:sp>
          <p:nvSpPr>
            <p:cNvPr id="64526" name="Text Box 13"/>
            <p:cNvSpPr txBox="1">
              <a:spLocks noChangeArrowheads="1"/>
            </p:cNvSpPr>
            <p:nvPr/>
          </p:nvSpPr>
          <p:spPr bwMode="auto">
            <a:xfrm>
              <a:off x="672" y="1699"/>
              <a:ext cx="528" cy="231"/>
            </a:xfrm>
            <a:prstGeom prst="rect">
              <a:avLst/>
            </a:prstGeom>
            <a:noFill/>
            <a:ln w="12700">
              <a:noFill/>
              <a:miter lim="800000"/>
              <a:headEnd/>
              <a:tailEnd/>
            </a:ln>
          </p:spPr>
          <p:txBody>
            <a:bodyPr>
              <a:spAutoFit/>
            </a:bodyPr>
            <a:lstStyle/>
            <a:p>
              <a:pPr eaLnBrk="0" hangingPunct="0"/>
              <a:r>
                <a:rPr lang="en-US" sz="1800" b="0">
                  <a:solidFill>
                    <a:srgbClr val="FFFFFF"/>
                  </a:solidFill>
                  <a:effectLst/>
                  <a:latin typeface="Verdana" pitchFamily="34" charset="0"/>
                </a:rPr>
                <a:t>160 -</a:t>
              </a:r>
            </a:p>
          </p:txBody>
        </p:sp>
        <p:sp>
          <p:nvSpPr>
            <p:cNvPr id="64527" name="Text Box 14"/>
            <p:cNvSpPr txBox="1">
              <a:spLocks noChangeArrowheads="1"/>
            </p:cNvSpPr>
            <p:nvPr/>
          </p:nvSpPr>
          <p:spPr bwMode="auto">
            <a:xfrm>
              <a:off x="669" y="2307"/>
              <a:ext cx="531" cy="231"/>
            </a:xfrm>
            <a:prstGeom prst="rect">
              <a:avLst/>
            </a:prstGeom>
            <a:noFill/>
            <a:ln w="12700">
              <a:noFill/>
              <a:miter lim="800000"/>
              <a:headEnd/>
              <a:tailEnd/>
            </a:ln>
          </p:spPr>
          <p:txBody>
            <a:bodyPr>
              <a:spAutoFit/>
            </a:bodyPr>
            <a:lstStyle/>
            <a:p>
              <a:pPr eaLnBrk="0" hangingPunct="0"/>
              <a:r>
                <a:rPr lang="en-US" sz="1800" b="0">
                  <a:solidFill>
                    <a:srgbClr val="FFFFFF"/>
                  </a:solidFill>
                  <a:effectLst/>
                  <a:latin typeface="Verdana" pitchFamily="34" charset="0"/>
                </a:rPr>
                <a:t>130 -</a:t>
              </a:r>
            </a:p>
          </p:txBody>
        </p:sp>
        <p:sp>
          <p:nvSpPr>
            <p:cNvPr id="64528" name="Text Box 15"/>
            <p:cNvSpPr txBox="1">
              <a:spLocks noChangeArrowheads="1"/>
            </p:cNvSpPr>
            <p:nvPr/>
          </p:nvSpPr>
          <p:spPr bwMode="auto">
            <a:xfrm>
              <a:off x="672" y="1104"/>
              <a:ext cx="512" cy="231"/>
            </a:xfrm>
            <a:prstGeom prst="rect">
              <a:avLst/>
            </a:prstGeom>
            <a:noFill/>
            <a:ln w="12700">
              <a:noFill/>
              <a:miter lim="800000"/>
              <a:headEnd/>
              <a:tailEnd/>
            </a:ln>
          </p:spPr>
          <p:txBody>
            <a:bodyPr>
              <a:spAutoFit/>
            </a:bodyPr>
            <a:lstStyle/>
            <a:p>
              <a:pPr eaLnBrk="0" hangingPunct="0"/>
              <a:r>
                <a:rPr lang="en-US" sz="1800" b="0">
                  <a:solidFill>
                    <a:srgbClr val="FFFFFF"/>
                  </a:solidFill>
                  <a:effectLst/>
                  <a:latin typeface="Verdana" pitchFamily="34" charset="0"/>
                </a:rPr>
                <a:t>190 -</a:t>
              </a:r>
            </a:p>
          </p:txBody>
        </p:sp>
        <p:grpSp>
          <p:nvGrpSpPr>
            <p:cNvPr id="3" name="Group 16"/>
            <p:cNvGrpSpPr>
              <a:grpSpLocks/>
            </p:cNvGrpSpPr>
            <p:nvPr/>
          </p:nvGrpSpPr>
          <p:grpSpPr bwMode="auto">
            <a:xfrm>
              <a:off x="4368" y="528"/>
              <a:ext cx="813" cy="1225"/>
              <a:chOff x="3780" y="960"/>
              <a:chExt cx="813" cy="1225"/>
            </a:xfrm>
          </p:grpSpPr>
          <p:sp>
            <p:nvSpPr>
              <p:cNvPr id="64547" name="Text Box 17"/>
              <p:cNvSpPr txBox="1">
                <a:spLocks noChangeArrowheads="1"/>
              </p:cNvSpPr>
              <p:nvPr/>
            </p:nvSpPr>
            <p:spPr bwMode="auto">
              <a:xfrm>
                <a:off x="3793" y="960"/>
                <a:ext cx="800" cy="661"/>
              </a:xfrm>
              <a:prstGeom prst="rect">
                <a:avLst/>
              </a:prstGeom>
              <a:noFill/>
              <a:ln w="12700">
                <a:noFill/>
                <a:miter lim="800000"/>
                <a:headEnd/>
                <a:tailEnd/>
              </a:ln>
            </p:spPr>
            <p:txBody>
              <a:bodyPr>
                <a:spAutoFit/>
              </a:bodyPr>
              <a:lstStyle/>
              <a:p>
                <a:pPr algn="ctr" eaLnBrk="0" hangingPunct="0"/>
                <a:r>
                  <a:rPr lang="en-US" sz="1400">
                    <a:solidFill>
                      <a:srgbClr val="FF9933"/>
                    </a:solidFill>
                    <a:effectLst/>
                    <a:latin typeface="Verdana" pitchFamily="34" charset="0"/>
                  </a:rPr>
                  <a:t>Lower Risk</a:t>
                </a:r>
              </a:p>
              <a:p>
                <a:pPr algn="ctr" eaLnBrk="0" hangingPunct="0"/>
                <a:r>
                  <a:rPr lang="en-US" sz="1400">
                    <a:solidFill>
                      <a:srgbClr val="FFFFFF"/>
                    </a:solidFill>
                    <a:effectLst/>
                    <a:latin typeface="Verdana" pitchFamily="34" charset="0"/>
                  </a:rPr>
                  <a:t>&lt; 2 risk factors</a:t>
                </a:r>
              </a:p>
            </p:txBody>
          </p:sp>
          <p:sp>
            <p:nvSpPr>
              <p:cNvPr id="64548" name="AutoShape 18"/>
              <p:cNvSpPr>
                <a:spLocks noChangeArrowheads="1"/>
              </p:cNvSpPr>
              <p:nvPr/>
            </p:nvSpPr>
            <p:spPr bwMode="auto">
              <a:xfrm>
                <a:off x="3780" y="1615"/>
                <a:ext cx="809" cy="570"/>
              </a:xfrm>
              <a:prstGeom prst="downArrow">
                <a:avLst>
                  <a:gd name="adj1" fmla="val 50000"/>
                  <a:gd name="adj2" fmla="val 25000"/>
                </a:avLst>
              </a:prstGeom>
              <a:solidFill>
                <a:schemeClr val="tx2"/>
              </a:solidFill>
              <a:ln w="12700">
                <a:solidFill>
                  <a:schemeClr val="bg2"/>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grpSp>
        <p:sp>
          <p:nvSpPr>
            <p:cNvPr id="64530" name="Text Box 19"/>
            <p:cNvSpPr txBox="1">
              <a:spLocks noChangeArrowheads="1"/>
            </p:cNvSpPr>
            <p:nvPr/>
          </p:nvSpPr>
          <p:spPr bwMode="auto">
            <a:xfrm>
              <a:off x="2208" y="528"/>
              <a:ext cx="960" cy="1197"/>
            </a:xfrm>
            <a:prstGeom prst="rect">
              <a:avLst/>
            </a:prstGeom>
            <a:noFill/>
            <a:ln w="12700">
              <a:noFill/>
              <a:miter lim="800000"/>
              <a:headEnd/>
              <a:tailEnd/>
            </a:ln>
          </p:spPr>
          <p:txBody>
            <a:bodyPr>
              <a:spAutoFit/>
            </a:bodyPr>
            <a:lstStyle/>
            <a:p>
              <a:pPr algn="ctr" eaLnBrk="0" hangingPunct="0"/>
              <a:r>
                <a:rPr lang="en-US" sz="1400">
                  <a:solidFill>
                    <a:srgbClr val="FF9933"/>
                  </a:solidFill>
                  <a:effectLst/>
                  <a:latin typeface="Verdana" pitchFamily="34" charset="0"/>
                </a:rPr>
                <a:t>Moderately High Risk</a:t>
              </a:r>
            </a:p>
            <a:p>
              <a:pPr algn="ctr" eaLnBrk="0" hangingPunct="0"/>
              <a:r>
                <a:rPr lang="en-US" sz="1400">
                  <a:solidFill>
                    <a:srgbClr val="FFFFFF"/>
                  </a:solidFill>
                  <a:effectLst/>
                  <a:latin typeface="Verdana" pitchFamily="34" charset="0"/>
                </a:rPr>
                <a:t>≥ 2 risk factors</a:t>
              </a:r>
            </a:p>
            <a:p>
              <a:pPr algn="ctr" eaLnBrk="0" hangingPunct="0"/>
              <a:r>
                <a:rPr lang="en-US" sz="1400">
                  <a:solidFill>
                    <a:srgbClr val="FFFFFF"/>
                  </a:solidFill>
                  <a:effectLst/>
                  <a:latin typeface="Verdana" pitchFamily="34" charset="0"/>
                </a:rPr>
                <a:t>(10-yr risk 10-20%)</a:t>
              </a:r>
            </a:p>
            <a:p>
              <a:pPr algn="ctr" eaLnBrk="0" hangingPunct="0"/>
              <a:endParaRPr lang="en-US" sz="1400">
                <a:solidFill>
                  <a:srgbClr val="000000"/>
                </a:solidFill>
                <a:effectLst/>
                <a:latin typeface="Verdana" pitchFamily="34" charset="0"/>
              </a:endParaRPr>
            </a:p>
          </p:txBody>
        </p:sp>
        <p:sp>
          <p:nvSpPr>
            <p:cNvPr id="64531" name="Text Box 20"/>
            <p:cNvSpPr txBox="1">
              <a:spLocks noChangeArrowheads="1"/>
            </p:cNvSpPr>
            <p:nvPr/>
          </p:nvSpPr>
          <p:spPr bwMode="auto">
            <a:xfrm>
              <a:off x="4557" y="1248"/>
              <a:ext cx="480" cy="528"/>
            </a:xfrm>
            <a:prstGeom prst="rect">
              <a:avLst/>
            </a:prstGeom>
            <a:noFill/>
            <a:ln w="12700">
              <a:noFill/>
              <a:miter lim="800000"/>
              <a:headEnd type="none" w="sm" len="sm"/>
              <a:tailEnd type="none" w="sm" len="sm"/>
            </a:ln>
          </p:spPr>
          <p:txBody>
            <a:bodyPr>
              <a:spAutoFit/>
            </a:bodyPr>
            <a:lstStyle/>
            <a:p>
              <a:pPr algn="ctr" eaLnBrk="0" hangingPunct="0">
                <a:spcBef>
                  <a:spcPct val="0"/>
                </a:spcBef>
              </a:pPr>
              <a:r>
                <a:rPr lang="en-US" sz="1000">
                  <a:solidFill>
                    <a:srgbClr val="FFFFFF"/>
                  </a:solidFill>
                  <a:effectLst/>
                  <a:latin typeface="Verdana" pitchFamily="34" charset="0"/>
                </a:rPr>
                <a:t>Target </a:t>
              </a:r>
            </a:p>
            <a:p>
              <a:pPr algn="ctr" eaLnBrk="0" hangingPunct="0">
                <a:spcBef>
                  <a:spcPct val="0"/>
                </a:spcBef>
              </a:pPr>
              <a:r>
                <a:rPr lang="en-US" sz="1400">
                  <a:solidFill>
                    <a:srgbClr val="FFFFFF"/>
                  </a:solidFill>
                  <a:effectLst/>
                  <a:latin typeface="Verdana" pitchFamily="34" charset="0"/>
                </a:rPr>
                <a:t>160</a:t>
              </a:r>
            </a:p>
            <a:p>
              <a:pPr algn="ctr" eaLnBrk="0" hangingPunct="0">
                <a:spcBef>
                  <a:spcPct val="0"/>
                </a:spcBef>
              </a:pPr>
              <a:r>
                <a:rPr lang="en-US" sz="1000">
                  <a:solidFill>
                    <a:srgbClr val="FFFFFF"/>
                  </a:solidFill>
                  <a:effectLst/>
                  <a:latin typeface="Verdana" pitchFamily="34" charset="0"/>
                </a:rPr>
                <a:t>mg/dL</a:t>
              </a:r>
              <a:endParaRPr lang="en-GB" sz="1000">
                <a:solidFill>
                  <a:srgbClr val="FFFFFF"/>
                </a:solidFill>
                <a:effectLst/>
                <a:latin typeface="Verdana" pitchFamily="34" charset="0"/>
              </a:endParaRPr>
            </a:p>
            <a:p>
              <a:pPr eaLnBrk="0" hangingPunct="0"/>
              <a:endParaRPr lang="en-GB" sz="1000">
                <a:solidFill>
                  <a:srgbClr val="000000"/>
                </a:solidFill>
                <a:effectLst/>
                <a:latin typeface="Verdana" pitchFamily="34" charset="0"/>
              </a:endParaRPr>
            </a:p>
          </p:txBody>
        </p:sp>
        <p:sp>
          <p:nvSpPr>
            <p:cNvPr id="64532" name="AutoShape 21"/>
            <p:cNvSpPr>
              <a:spLocks noChangeArrowheads="1"/>
            </p:cNvSpPr>
            <p:nvPr/>
          </p:nvSpPr>
          <p:spPr bwMode="auto">
            <a:xfrm>
              <a:off x="3280" y="1781"/>
              <a:ext cx="886" cy="570"/>
            </a:xfrm>
            <a:prstGeom prst="downArrow">
              <a:avLst>
                <a:gd name="adj1" fmla="val 50000"/>
                <a:gd name="adj2" fmla="val 25000"/>
              </a:avLst>
            </a:prstGeom>
            <a:solidFill>
              <a:schemeClr val="tx2"/>
            </a:solidFill>
            <a:ln w="12700">
              <a:solidFill>
                <a:schemeClr val="bg2"/>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33" name="Text Box 22"/>
            <p:cNvSpPr txBox="1">
              <a:spLocks noChangeArrowheads="1"/>
            </p:cNvSpPr>
            <p:nvPr/>
          </p:nvSpPr>
          <p:spPr bwMode="auto">
            <a:xfrm>
              <a:off x="3168" y="1824"/>
              <a:ext cx="1104" cy="528"/>
            </a:xfrm>
            <a:prstGeom prst="rect">
              <a:avLst/>
            </a:prstGeom>
            <a:noFill/>
            <a:ln w="12700">
              <a:noFill/>
              <a:miter lim="800000"/>
              <a:headEnd type="none" w="sm" len="sm"/>
              <a:tailEnd type="none" w="sm" len="sm"/>
            </a:ln>
          </p:spPr>
          <p:txBody>
            <a:bodyPr>
              <a:spAutoFit/>
            </a:bodyPr>
            <a:lstStyle/>
            <a:p>
              <a:pPr algn="ctr" eaLnBrk="0" hangingPunct="0">
                <a:spcBef>
                  <a:spcPct val="0"/>
                </a:spcBef>
              </a:pPr>
              <a:r>
                <a:rPr lang="en-US" sz="1000">
                  <a:solidFill>
                    <a:srgbClr val="FFFFFF"/>
                  </a:solidFill>
                  <a:effectLst/>
                  <a:latin typeface="Verdana" pitchFamily="34" charset="0"/>
                </a:rPr>
                <a:t>Target </a:t>
              </a:r>
            </a:p>
            <a:p>
              <a:pPr algn="ctr" eaLnBrk="0" hangingPunct="0">
                <a:spcBef>
                  <a:spcPct val="0"/>
                </a:spcBef>
              </a:pPr>
              <a:r>
                <a:rPr lang="en-US" sz="1400">
                  <a:solidFill>
                    <a:srgbClr val="FFFFFF"/>
                  </a:solidFill>
                  <a:effectLst/>
                  <a:latin typeface="Verdana" pitchFamily="34" charset="0"/>
                </a:rPr>
                <a:t>130</a:t>
              </a:r>
            </a:p>
            <a:p>
              <a:pPr algn="ctr" eaLnBrk="0" hangingPunct="0">
                <a:spcBef>
                  <a:spcPct val="0"/>
                </a:spcBef>
              </a:pPr>
              <a:r>
                <a:rPr lang="en-US" sz="1000">
                  <a:solidFill>
                    <a:srgbClr val="FFFFFF"/>
                  </a:solidFill>
                  <a:effectLst/>
                  <a:latin typeface="Verdana" pitchFamily="34" charset="0"/>
                </a:rPr>
                <a:t>mg/dL</a:t>
              </a:r>
              <a:endParaRPr lang="en-GB" sz="1000">
                <a:solidFill>
                  <a:srgbClr val="FFFFFF"/>
                </a:solidFill>
                <a:effectLst/>
                <a:latin typeface="Verdana" pitchFamily="34" charset="0"/>
              </a:endParaRPr>
            </a:p>
            <a:p>
              <a:pPr eaLnBrk="0" hangingPunct="0"/>
              <a:endParaRPr lang="en-GB" sz="1000">
                <a:solidFill>
                  <a:srgbClr val="000000"/>
                </a:solidFill>
                <a:effectLst/>
                <a:latin typeface="Verdana" pitchFamily="34" charset="0"/>
              </a:endParaRPr>
            </a:p>
          </p:txBody>
        </p:sp>
        <p:sp>
          <p:nvSpPr>
            <p:cNvPr id="64534" name="Line 23"/>
            <p:cNvSpPr>
              <a:spLocks noChangeShapeType="1"/>
            </p:cNvSpPr>
            <p:nvPr/>
          </p:nvSpPr>
          <p:spPr bwMode="auto">
            <a:xfrm>
              <a:off x="4272" y="1130"/>
              <a:ext cx="0" cy="2422"/>
            </a:xfrm>
            <a:prstGeom prst="line">
              <a:avLst/>
            </a:prstGeom>
            <a:noFill/>
            <a:ln w="6350" cap="rnd">
              <a:solidFill>
                <a:schemeClr val="bg1"/>
              </a:solidFill>
              <a:prstDash val="sysDot"/>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35" name="Text Box 24"/>
            <p:cNvSpPr txBox="1">
              <a:spLocks noChangeArrowheads="1"/>
            </p:cNvSpPr>
            <p:nvPr/>
          </p:nvSpPr>
          <p:spPr bwMode="auto">
            <a:xfrm>
              <a:off x="762" y="3436"/>
              <a:ext cx="534" cy="231"/>
            </a:xfrm>
            <a:prstGeom prst="rect">
              <a:avLst/>
            </a:prstGeom>
            <a:noFill/>
            <a:ln w="12700">
              <a:noFill/>
              <a:miter lim="800000"/>
              <a:headEnd/>
              <a:tailEnd/>
            </a:ln>
          </p:spPr>
          <p:txBody>
            <a:bodyPr>
              <a:spAutoFit/>
            </a:bodyPr>
            <a:lstStyle/>
            <a:p>
              <a:pPr eaLnBrk="0" hangingPunct="0"/>
              <a:r>
                <a:rPr lang="en-US" sz="1800" b="0">
                  <a:solidFill>
                    <a:srgbClr val="FFFFFF"/>
                  </a:solidFill>
                  <a:effectLst/>
                  <a:latin typeface="Verdana" pitchFamily="34" charset="0"/>
                </a:rPr>
                <a:t>70 -</a:t>
              </a:r>
            </a:p>
          </p:txBody>
        </p:sp>
        <p:grpSp>
          <p:nvGrpSpPr>
            <p:cNvPr id="4" name="Group 25"/>
            <p:cNvGrpSpPr>
              <a:grpSpLocks/>
            </p:cNvGrpSpPr>
            <p:nvPr/>
          </p:nvGrpSpPr>
          <p:grpSpPr bwMode="auto">
            <a:xfrm>
              <a:off x="1200" y="2352"/>
              <a:ext cx="912" cy="1200"/>
              <a:chOff x="1680" y="2352"/>
              <a:chExt cx="912" cy="1200"/>
            </a:xfrm>
          </p:grpSpPr>
          <p:sp>
            <p:nvSpPr>
              <p:cNvPr id="64543" name="AutoShape 26"/>
              <p:cNvSpPr>
                <a:spLocks noChangeArrowheads="1"/>
              </p:cNvSpPr>
              <p:nvPr/>
            </p:nvSpPr>
            <p:spPr bwMode="auto">
              <a:xfrm>
                <a:off x="1728" y="2832"/>
                <a:ext cx="816" cy="720"/>
              </a:xfrm>
              <a:prstGeom prst="downArrow">
                <a:avLst>
                  <a:gd name="adj1" fmla="val 50000"/>
                  <a:gd name="adj2" fmla="val 25000"/>
                </a:avLst>
              </a:prstGeom>
              <a:solidFill>
                <a:srgbClr val="FFFF66"/>
              </a:solidFill>
              <a:ln w="9525">
                <a:solidFill>
                  <a:srgbClr val="000000"/>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44" name="AutoShape 27"/>
              <p:cNvSpPr>
                <a:spLocks noChangeArrowheads="1"/>
              </p:cNvSpPr>
              <p:nvPr/>
            </p:nvSpPr>
            <p:spPr bwMode="auto">
              <a:xfrm>
                <a:off x="1680" y="2352"/>
                <a:ext cx="912" cy="624"/>
              </a:xfrm>
              <a:prstGeom prst="downArrow">
                <a:avLst>
                  <a:gd name="adj1" fmla="val 50000"/>
                  <a:gd name="adj2" fmla="val 25000"/>
                </a:avLst>
              </a:prstGeom>
              <a:solidFill>
                <a:schemeClr val="tx2"/>
              </a:solidFill>
              <a:ln w="12700">
                <a:solidFill>
                  <a:schemeClr val="bg2"/>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45" name="Text Box 28"/>
              <p:cNvSpPr txBox="1">
                <a:spLocks noChangeArrowheads="1"/>
              </p:cNvSpPr>
              <p:nvPr/>
            </p:nvSpPr>
            <p:spPr bwMode="auto">
              <a:xfrm>
                <a:off x="1680" y="2400"/>
                <a:ext cx="912" cy="450"/>
              </a:xfrm>
              <a:prstGeom prst="rect">
                <a:avLst/>
              </a:prstGeom>
              <a:noFill/>
              <a:ln w="12700">
                <a:noFill/>
                <a:miter lim="800000"/>
                <a:headEnd type="none" w="sm" len="sm"/>
                <a:tailEnd type="none" w="sm" len="sm"/>
              </a:ln>
            </p:spPr>
            <p:txBody>
              <a:bodyPr>
                <a:spAutoFit/>
              </a:bodyPr>
              <a:lstStyle/>
              <a:p>
                <a:pPr algn="ctr" eaLnBrk="0" hangingPunct="0">
                  <a:spcBef>
                    <a:spcPct val="0"/>
                  </a:spcBef>
                </a:pPr>
                <a:r>
                  <a:rPr lang="en-US" sz="900">
                    <a:solidFill>
                      <a:srgbClr val="FFFFFF"/>
                    </a:solidFill>
                    <a:effectLst/>
                    <a:latin typeface="Verdana" pitchFamily="34" charset="0"/>
                  </a:rPr>
                  <a:t>Target </a:t>
                </a:r>
              </a:p>
              <a:p>
                <a:pPr algn="ctr" eaLnBrk="0" hangingPunct="0">
                  <a:spcBef>
                    <a:spcPct val="0"/>
                  </a:spcBef>
                </a:pPr>
                <a:r>
                  <a:rPr lang="en-US" sz="1400">
                    <a:solidFill>
                      <a:srgbClr val="FFFFFF"/>
                    </a:solidFill>
                    <a:effectLst/>
                    <a:latin typeface="Verdana" pitchFamily="34" charset="0"/>
                  </a:rPr>
                  <a:t>100 </a:t>
                </a:r>
              </a:p>
              <a:p>
                <a:pPr algn="ctr" eaLnBrk="0" hangingPunct="0">
                  <a:spcBef>
                    <a:spcPct val="0"/>
                  </a:spcBef>
                </a:pPr>
                <a:r>
                  <a:rPr lang="en-US" sz="900">
                    <a:solidFill>
                      <a:srgbClr val="FFFFFF"/>
                    </a:solidFill>
                    <a:effectLst/>
                    <a:latin typeface="Verdana" pitchFamily="34" charset="0"/>
                  </a:rPr>
                  <a:t>mg/dL</a:t>
                </a:r>
              </a:p>
              <a:p>
                <a:pPr algn="ctr" eaLnBrk="0" hangingPunct="0">
                  <a:spcBef>
                    <a:spcPct val="0"/>
                  </a:spcBef>
                </a:pPr>
                <a:endParaRPr lang="en-GB" sz="900">
                  <a:solidFill>
                    <a:srgbClr val="FFFFFF"/>
                  </a:solidFill>
                  <a:effectLst/>
                  <a:latin typeface="Verdana" pitchFamily="34" charset="0"/>
                </a:endParaRPr>
              </a:p>
            </p:txBody>
          </p:sp>
          <p:sp>
            <p:nvSpPr>
              <p:cNvPr id="64546" name="Text Box 29"/>
              <p:cNvSpPr txBox="1">
                <a:spLocks noChangeArrowheads="1"/>
              </p:cNvSpPr>
              <p:nvPr/>
            </p:nvSpPr>
            <p:spPr bwMode="auto">
              <a:xfrm>
                <a:off x="1872" y="3024"/>
                <a:ext cx="528" cy="450"/>
              </a:xfrm>
              <a:prstGeom prst="rect">
                <a:avLst/>
              </a:prstGeom>
              <a:noFill/>
              <a:ln w="9525">
                <a:noFill/>
                <a:miter lim="800000"/>
                <a:headEnd/>
                <a:tailEnd/>
              </a:ln>
            </p:spPr>
            <p:txBody>
              <a:bodyPr>
                <a:spAutoFit/>
              </a:bodyPr>
              <a:lstStyle/>
              <a:p>
                <a:pPr algn="ctr" eaLnBrk="0" hangingPunct="0">
                  <a:spcBef>
                    <a:spcPct val="0"/>
                  </a:spcBef>
                </a:pPr>
                <a:r>
                  <a:rPr lang="en-US" sz="900">
                    <a:solidFill>
                      <a:srgbClr val="000000"/>
                    </a:solidFill>
                    <a:effectLst/>
                    <a:latin typeface="Verdana" pitchFamily="34" charset="0"/>
                  </a:rPr>
                  <a:t>or  optional </a:t>
                </a:r>
              </a:p>
              <a:p>
                <a:pPr algn="ctr" eaLnBrk="0" hangingPunct="0">
                  <a:spcBef>
                    <a:spcPct val="0"/>
                  </a:spcBef>
                </a:pPr>
                <a:r>
                  <a:rPr lang="en-US" sz="1400">
                    <a:solidFill>
                      <a:srgbClr val="000000"/>
                    </a:solidFill>
                    <a:effectLst/>
                    <a:latin typeface="Verdana" pitchFamily="34" charset="0"/>
                  </a:rPr>
                  <a:t>70 </a:t>
                </a:r>
                <a:r>
                  <a:rPr lang="en-US" sz="900">
                    <a:solidFill>
                      <a:srgbClr val="000000"/>
                    </a:solidFill>
                    <a:effectLst/>
                    <a:latin typeface="Verdana" pitchFamily="34" charset="0"/>
                  </a:rPr>
                  <a:t>mg/dL*</a:t>
                </a:r>
                <a:endParaRPr lang="en-GB" sz="900">
                  <a:solidFill>
                    <a:srgbClr val="000000"/>
                  </a:solidFill>
                  <a:effectLst/>
                  <a:latin typeface="Verdana" pitchFamily="34" charset="0"/>
                </a:endParaRPr>
              </a:p>
            </p:txBody>
          </p:sp>
        </p:grpSp>
        <p:sp>
          <p:nvSpPr>
            <p:cNvPr id="64537" name="Text Box 30"/>
            <p:cNvSpPr txBox="1">
              <a:spLocks noChangeArrowheads="1"/>
            </p:cNvSpPr>
            <p:nvPr/>
          </p:nvSpPr>
          <p:spPr bwMode="auto">
            <a:xfrm>
              <a:off x="3264" y="528"/>
              <a:ext cx="960" cy="1197"/>
            </a:xfrm>
            <a:prstGeom prst="rect">
              <a:avLst/>
            </a:prstGeom>
            <a:noFill/>
            <a:ln w="12700">
              <a:noFill/>
              <a:miter lim="800000"/>
              <a:headEnd/>
              <a:tailEnd/>
            </a:ln>
          </p:spPr>
          <p:txBody>
            <a:bodyPr>
              <a:spAutoFit/>
            </a:bodyPr>
            <a:lstStyle/>
            <a:p>
              <a:pPr algn="ctr" eaLnBrk="0" hangingPunct="0"/>
              <a:r>
                <a:rPr lang="en-US" sz="1400">
                  <a:solidFill>
                    <a:srgbClr val="FF9933"/>
                  </a:solidFill>
                  <a:effectLst/>
                  <a:latin typeface="Verdana" pitchFamily="34" charset="0"/>
                </a:rPr>
                <a:t>Moderate Risk</a:t>
              </a:r>
            </a:p>
            <a:p>
              <a:pPr algn="ctr" eaLnBrk="0" hangingPunct="0"/>
              <a:r>
                <a:rPr lang="en-US" sz="1400">
                  <a:solidFill>
                    <a:srgbClr val="FFFFFF"/>
                  </a:solidFill>
                  <a:effectLst/>
                  <a:latin typeface="Verdana" pitchFamily="34" charset="0"/>
                </a:rPr>
                <a:t>≤ 2 risk factors</a:t>
              </a:r>
            </a:p>
            <a:p>
              <a:pPr algn="ctr" eaLnBrk="0" hangingPunct="0"/>
              <a:r>
                <a:rPr lang="en-US" sz="1400">
                  <a:solidFill>
                    <a:srgbClr val="FFFFFF"/>
                  </a:solidFill>
                  <a:effectLst/>
                  <a:latin typeface="Verdana" pitchFamily="34" charset="0"/>
                </a:rPr>
                <a:t>(10-yr risk &lt;10%)</a:t>
              </a:r>
            </a:p>
            <a:p>
              <a:pPr algn="ctr" eaLnBrk="0" hangingPunct="0"/>
              <a:endParaRPr lang="en-US" sz="1400">
                <a:solidFill>
                  <a:srgbClr val="FFFFFF"/>
                </a:solidFill>
                <a:effectLst/>
                <a:latin typeface="Verdana" pitchFamily="34" charset="0"/>
              </a:endParaRPr>
            </a:p>
          </p:txBody>
        </p:sp>
        <p:grpSp>
          <p:nvGrpSpPr>
            <p:cNvPr id="5" name="Group 31"/>
            <p:cNvGrpSpPr>
              <a:grpSpLocks/>
            </p:cNvGrpSpPr>
            <p:nvPr/>
          </p:nvGrpSpPr>
          <p:grpSpPr bwMode="auto">
            <a:xfrm>
              <a:off x="2256" y="1776"/>
              <a:ext cx="912" cy="1200"/>
              <a:chOff x="1680" y="2352"/>
              <a:chExt cx="912" cy="1200"/>
            </a:xfrm>
          </p:grpSpPr>
          <p:sp>
            <p:nvSpPr>
              <p:cNvPr id="64539" name="AutoShape 32"/>
              <p:cNvSpPr>
                <a:spLocks noChangeArrowheads="1"/>
              </p:cNvSpPr>
              <p:nvPr/>
            </p:nvSpPr>
            <p:spPr bwMode="auto">
              <a:xfrm>
                <a:off x="1728" y="2832"/>
                <a:ext cx="816" cy="720"/>
              </a:xfrm>
              <a:prstGeom prst="downArrow">
                <a:avLst>
                  <a:gd name="adj1" fmla="val 50000"/>
                  <a:gd name="adj2" fmla="val 25000"/>
                </a:avLst>
              </a:prstGeom>
              <a:solidFill>
                <a:srgbClr val="FFFF66"/>
              </a:solidFill>
              <a:ln w="9525">
                <a:solidFill>
                  <a:srgbClr val="000000"/>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40" name="AutoShape 33"/>
              <p:cNvSpPr>
                <a:spLocks noChangeArrowheads="1"/>
              </p:cNvSpPr>
              <p:nvPr/>
            </p:nvSpPr>
            <p:spPr bwMode="auto">
              <a:xfrm>
                <a:off x="1680" y="2352"/>
                <a:ext cx="912" cy="624"/>
              </a:xfrm>
              <a:prstGeom prst="downArrow">
                <a:avLst>
                  <a:gd name="adj1" fmla="val 50000"/>
                  <a:gd name="adj2" fmla="val 25000"/>
                </a:avLst>
              </a:prstGeom>
              <a:solidFill>
                <a:schemeClr val="tx2"/>
              </a:solidFill>
              <a:ln w="12700">
                <a:solidFill>
                  <a:schemeClr val="bg2"/>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4541" name="Text Box 34"/>
              <p:cNvSpPr txBox="1">
                <a:spLocks noChangeArrowheads="1"/>
              </p:cNvSpPr>
              <p:nvPr/>
            </p:nvSpPr>
            <p:spPr bwMode="auto">
              <a:xfrm>
                <a:off x="1680" y="2400"/>
                <a:ext cx="912" cy="450"/>
              </a:xfrm>
              <a:prstGeom prst="rect">
                <a:avLst/>
              </a:prstGeom>
              <a:noFill/>
              <a:ln w="12700">
                <a:noFill/>
                <a:miter lim="800000"/>
                <a:headEnd type="none" w="sm" len="sm"/>
                <a:tailEnd type="none" w="sm" len="sm"/>
              </a:ln>
            </p:spPr>
            <p:txBody>
              <a:bodyPr>
                <a:spAutoFit/>
              </a:bodyPr>
              <a:lstStyle/>
              <a:p>
                <a:pPr algn="ctr" eaLnBrk="0" hangingPunct="0">
                  <a:spcBef>
                    <a:spcPct val="0"/>
                  </a:spcBef>
                </a:pPr>
                <a:r>
                  <a:rPr lang="en-US" sz="900">
                    <a:solidFill>
                      <a:srgbClr val="FFFFFF"/>
                    </a:solidFill>
                    <a:effectLst/>
                    <a:latin typeface="Verdana" pitchFamily="34" charset="0"/>
                  </a:rPr>
                  <a:t>Target </a:t>
                </a:r>
              </a:p>
              <a:p>
                <a:pPr algn="ctr" eaLnBrk="0" hangingPunct="0">
                  <a:spcBef>
                    <a:spcPct val="0"/>
                  </a:spcBef>
                </a:pPr>
                <a:r>
                  <a:rPr lang="en-US" sz="1400">
                    <a:solidFill>
                      <a:srgbClr val="FFFFFF"/>
                    </a:solidFill>
                    <a:effectLst/>
                    <a:latin typeface="Verdana" pitchFamily="34" charset="0"/>
                  </a:rPr>
                  <a:t>130 </a:t>
                </a:r>
              </a:p>
              <a:p>
                <a:pPr algn="ctr" eaLnBrk="0" hangingPunct="0">
                  <a:spcBef>
                    <a:spcPct val="0"/>
                  </a:spcBef>
                </a:pPr>
                <a:r>
                  <a:rPr lang="en-US" sz="900">
                    <a:solidFill>
                      <a:srgbClr val="FFFFFF"/>
                    </a:solidFill>
                    <a:effectLst/>
                    <a:latin typeface="Verdana" pitchFamily="34" charset="0"/>
                  </a:rPr>
                  <a:t>mg/dL</a:t>
                </a:r>
              </a:p>
              <a:p>
                <a:pPr algn="ctr" eaLnBrk="0" hangingPunct="0">
                  <a:spcBef>
                    <a:spcPct val="0"/>
                  </a:spcBef>
                </a:pPr>
                <a:endParaRPr lang="en-GB" sz="900">
                  <a:solidFill>
                    <a:srgbClr val="FFFFFF"/>
                  </a:solidFill>
                  <a:effectLst/>
                  <a:latin typeface="Verdana" pitchFamily="34" charset="0"/>
                </a:endParaRPr>
              </a:p>
            </p:txBody>
          </p:sp>
          <p:sp>
            <p:nvSpPr>
              <p:cNvPr id="64542" name="Text Box 35"/>
              <p:cNvSpPr txBox="1">
                <a:spLocks noChangeArrowheads="1"/>
              </p:cNvSpPr>
              <p:nvPr/>
            </p:nvSpPr>
            <p:spPr bwMode="auto">
              <a:xfrm>
                <a:off x="1872" y="3024"/>
                <a:ext cx="528" cy="450"/>
              </a:xfrm>
              <a:prstGeom prst="rect">
                <a:avLst/>
              </a:prstGeom>
              <a:noFill/>
              <a:ln w="9525">
                <a:noFill/>
                <a:miter lim="800000"/>
                <a:headEnd/>
                <a:tailEnd/>
              </a:ln>
            </p:spPr>
            <p:txBody>
              <a:bodyPr>
                <a:spAutoFit/>
              </a:bodyPr>
              <a:lstStyle/>
              <a:p>
                <a:pPr algn="ctr" eaLnBrk="0" hangingPunct="0">
                  <a:spcBef>
                    <a:spcPct val="0"/>
                  </a:spcBef>
                </a:pPr>
                <a:r>
                  <a:rPr lang="en-US" sz="900">
                    <a:solidFill>
                      <a:srgbClr val="000000"/>
                    </a:solidFill>
                    <a:effectLst/>
                    <a:latin typeface="Verdana" pitchFamily="34" charset="0"/>
                  </a:rPr>
                  <a:t>or  optional </a:t>
                </a:r>
              </a:p>
              <a:p>
                <a:pPr algn="ctr" eaLnBrk="0" hangingPunct="0">
                  <a:spcBef>
                    <a:spcPct val="0"/>
                  </a:spcBef>
                </a:pPr>
                <a:r>
                  <a:rPr lang="en-US" sz="1400">
                    <a:solidFill>
                      <a:srgbClr val="000000"/>
                    </a:solidFill>
                    <a:effectLst/>
                    <a:latin typeface="Verdana" pitchFamily="34" charset="0"/>
                  </a:rPr>
                  <a:t>100 </a:t>
                </a:r>
                <a:r>
                  <a:rPr lang="en-US" sz="900">
                    <a:solidFill>
                      <a:srgbClr val="000000"/>
                    </a:solidFill>
                    <a:effectLst/>
                    <a:latin typeface="Verdana" pitchFamily="34" charset="0"/>
                  </a:rPr>
                  <a:t>mg/dL**</a:t>
                </a:r>
                <a:endParaRPr lang="en-GB" sz="900">
                  <a:solidFill>
                    <a:srgbClr val="000000"/>
                  </a:solidFill>
                  <a:effectLst/>
                  <a:latin typeface="Verdana" pitchFamily="34" charset="0"/>
                </a:endParaRPr>
              </a:p>
            </p:txBody>
          </p:sp>
        </p:grpSp>
      </p:grpSp>
      <p:sp>
        <p:nvSpPr>
          <p:cNvPr id="64518" name="Rectangle 36"/>
          <p:cNvSpPr>
            <a:spLocks noChangeArrowheads="1"/>
          </p:cNvSpPr>
          <p:nvPr/>
        </p:nvSpPr>
        <p:spPr bwMode="auto">
          <a:xfrm>
            <a:off x="5732463" y="6705600"/>
            <a:ext cx="3411537" cy="152400"/>
          </a:xfrm>
          <a:prstGeom prst="rect">
            <a:avLst/>
          </a:prstGeom>
          <a:noFill/>
          <a:ln w="9525">
            <a:noFill/>
            <a:miter lim="800000"/>
            <a:headEnd/>
            <a:tailEnd/>
          </a:ln>
        </p:spPr>
        <p:txBody>
          <a:bodyPr wrap="none" lIns="0" tIns="0" rIns="0" bIns="0">
            <a:spAutoFit/>
          </a:bodyPr>
          <a:lstStyle/>
          <a:p>
            <a:pPr algn="ctr"/>
            <a:r>
              <a:rPr lang="en-GB" sz="1000">
                <a:solidFill>
                  <a:srgbClr val="FFFFFF"/>
                </a:solidFill>
                <a:effectLst/>
                <a:latin typeface="Verdana" pitchFamily="34" charset="0"/>
              </a:rPr>
              <a:t>Grundy SM </a:t>
            </a:r>
            <a:r>
              <a:rPr lang="en-GB" sz="1000" i="1">
                <a:solidFill>
                  <a:srgbClr val="FFFFFF"/>
                </a:solidFill>
                <a:effectLst/>
                <a:latin typeface="Verdana" pitchFamily="34" charset="0"/>
              </a:rPr>
              <a:t>et al. Circulation</a:t>
            </a:r>
            <a:r>
              <a:rPr lang="en-GB" sz="1000">
                <a:solidFill>
                  <a:srgbClr val="FFFFFF"/>
                </a:solidFill>
                <a:effectLst/>
                <a:latin typeface="Verdana" pitchFamily="34" charset="0"/>
              </a:rPr>
              <a:t> 2004;110:227-239</a:t>
            </a:r>
            <a:r>
              <a:rPr lang="en-GB" sz="1000" b="0">
                <a:solidFill>
                  <a:srgbClr val="FFFFFF"/>
                </a:solidFill>
                <a:effectLst/>
                <a:latin typeface="Verdana" pitchFamily="34" charset="0"/>
              </a:rPr>
              <a:t>.</a:t>
            </a:r>
            <a:endParaRPr lang="en-GB" sz="1000">
              <a:solidFill>
                <a:srgbClr val="0000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333375"/>
            <a:ext cx="7772400" cy="1143000"/>
          </a:xfrm>
        </p:spPr>
        <p:txBody>
          <a:bodyPr/>
          <a:lstStyle/>
          <a:p>
            <a:pPr eaLnBrk="1" hangingPunct="1"/>
            <a:r>
              <a:rPr lang="en-US" sz="3200" b="1" smtClean="0"/>
              <a:t>ΔΕΥΤΕΡΟΠΑΘΕΙΣ ΔΥΣΛΙΠΙΔΑΙΜΙΕΣ</a:t>
            </a:r>
            <a:endParaRPr lang="el-GR" sz="3200" b="1" smtClean="0"/>
          </a:p>
        </p:txBody>
      </p:sp>
      <p:sp>
        <p:nvSpPr>
          <p:cNvPr id="65539" name="Rectangle 3"/>
          <p:cNvSpPr>
            <a:spLocks noGrp="1" noChangeArrowheads="1"/>
          </p:cNvSpPr>
          <p:nvPr>
            <p:ph type="body" idx="1"/>
          </p:nvPr>
        </p:nvSpPr>
        <p:spPr>
          <a:xfrm>
            <a:off x="685800" y="1628775"/>
            <a:ext cx="7772400" cy="4824413"/>
          </a:xfrm>
        </p:spPr>
        <p:txBody>
          <a:bodyPr/>
          <a:lstStyle/>
          <a:p>
            <a:pPr eaLnBrk="1" hangingPunct="1">
              <a:lnSpc>
                <a:spcPct val="80000"/>
              </a:lnSpc>
            </a:pPr>
            <a:r>
              <a:rPr lang="el-GR" sz="2000" smtClean="0"/>
              <a:t>Σακχαρώδης διαβήτης – αντίσταση στην ινσουλίνη</a:t>
            </a:r>
          </a:p>
          <a:p>
            <a:pPr eaLnBrk="1" hangingPunct="1">
              <a:lnSpc>
                <a:spcPct val="80000"/>
              </a:lnSpc>
            </a:pPr>
            <a:r>
              <a:rPr lang="el-GR" sz="2000" smtClean="0"/>
              <a:t>Παχυσαρκία</a:t>
            </a:r>
          </a:p>
          <a:p>
            <a:pPr eaLnBrk="1" hangingPunct="1">
              <a:lnSpc>
                <a:spcPct val="80000"/>
              </a:lnSpc>
            </a:pPr>
            <a:r>
              <a:rPr lang="el-GR" sz="2000" smtClean="0"/>
              <a:t>Κάπνισμα</a:t>
            </a:r>
            <a:r>
              <a:rPr lang="en-US" sz="2000" smtClean="0"/>
              <a:t>: </a:t>
            </a:r>
            <a:r>
              <a:rPr lang="en-US" sz="2000" smtClean="0">
                <a:cs typeface="Times New Roman" pitchFamily="18" charset="0"/>
              </a:rPr>
              <a:t>↓ HDL</a:t>
            </a:r>
          </a:p>
          <a:p>
            <a:pPr eaLnBrk="1" hangingPunct="1">
              <a:lnSpc>
                <a:spcPct val="80000"/>
              </a:lnSpc>
            </a:pPr>
            <a:r>
              <a:rPr lang="el-GR" sz="2000" smtClean="0"/>
              <a:t>Χολόσταση</a:t>
            </a:r>
            <a:r>
              <a:rPr lang="en-US" sz="2000" smtClean="0"/>
              <a:t>: </a:t>
            </a:r>
            <a:r>
              <a:rPr lang="en-US" sz="2000" smtClean="0">
                <a:cs typeface="Times New Roman" pitchFamily="18" charset="0"/>
              </a:rPr>
              <a:t>↑↑↑ TC, Lp X</a:t>
            </a:r>
          </a:p>
          <a:p>
            <a:pPr eaLnBrk="1" hangingPunct="1">
              <a:lnSpc>
                <a:spcPct val="80000"/>
              </a:lnSpc>
            </a:pPr>
            <a:r>
              <a:rPr lang="el-GR" sz="2000" smtClean="0"/>
              <a:t>Νεφρωσικό σύνδρομο</a:t>
            </a:r>
            <a:r>
              <a:rPr lang="en-US" sz="2000" smtClean="0"/>
              <a:t>: </a:t>
            </a:r>
            <a:r>
              <a:rPr lang="en-US" sz="2000" smtClean="0">
                <a:cs typeface="Times New Roman" pitchFamily="18" charset="0"/>
              </a:rPr>
              <a:t>↑↑↑ TC, ↑↑ LDL, ↑ TG</a:t>
            </a:r>
          </a:p>
          <a:p>
            <a:pPr eaLnBrk="1" hangingPunct="1">
              <a:lnSpc>
                <a:spcPct val="80000"/>
              </a:lnSpc>
            </a:pPr>
            <a:r>
              <a:rPr lang="el-GR" sz="2000" smtClean="0"/>
              <a:t>Χρόνια νεφρική ανεπάρκεια:  </a:t>
            </a:r>
            <a:r>
              <a:rPr lang="el-GR" sz="2000" smtClean="0">
                <a:cs typeface="Times New Roman" pitchFamily="18" charset="0"/>
              </a:rPr>
              <a:t>↑↑↑ </a:t>
            </a:r>
            <a:r>
              <a:rPr lang="en-US" sz="2000" smtClean="0">
                <a:cs typeface="Times New Roman" pitchFamily="18" charset="0"/>
              </a:rPr>
              <a:t>TG, ↑↑ TC, ↑ LDL</a:t>
            </a:r>
          </a:p>
          <a:p>
            <a:pPr eaLnBrk="1" hangingPunct="1">
              <a:lnSpc>
                <a:spcPct val="80000"/>
              </a:lnSpc>
            </a:pPr>
            <a:r>
              <a:rPr lang="el-GR" sz="2000" smtClean="0"/>
              <a:t>Υποθυρεοειδισμός</a:t>
            </a:r>
            <a:r>
              <a:rPr lang="en-US" sz="2000" smtClean="0"/>
              <a:t>: </a:t>
            </a:r>
            <a:r>
              <a:rPr lang="en-US" sz="2000" smtClean="0">
                <a:cs typeface="Times New Roman" pitchFamily="18" charset="0"/>
              </a:rPr>
              <a:t>↑↑ TC, ↑ TG</a:t>
            </a:r>
          </a:p>
          <a:p>
            <a:pPr eaLnBrk="1" hangingPunct="1">
              <a:lnSpc>
                <a:spcPct val="80000"/>
              </a:lnSpc>
            </a:pPr>
            <a:r>
              <a:rPr lang="el-GR" sz="2000" smtClean="0"/>
              <a:t>Αλκοολισμός</a:t>
            </a:r>
          </a:p>
          <a:p>
            <a:pPr eaLnBrk="1" hangingPunct="1">
              <a:lnSpc>
                <a:spcPct val="80000"/>
              </a:lnSpc>
            </a:pPr>
            <a:r>
              <a:rPr lang="el-GR" sz="2000" smtClean="0"/>
              <a:t>Φάρμακα </a:t>
            </a:r>
          </a:p>
          <a:p>
            <a:pPr lvl="1" eaLnBrk="1" hangingPunct="1">
              <a:lnSpc>
                <a:spcPct val="80000"/>
              </a:lnSpc>
            </a:pPr>
            <a:r>
              <a:rPr lang="el-GR" sz="1800" smtClean="0"/>
              <a:t>Θειαζιδικά διουρητικά</a:t>
            </a:r>
          </a:p>
          <a:p>
            <a:pPr lvl="1" eaLnBrk="1" hangingPunct="1">
              <a:lnSpc>
                <a:spcPct val="80000"/>
              </a:lnSpc>
            </a:pPr>
            <a:r>
              <a:rPr lang="el-GR" sz="1800" smtClean="0"/>
              <a:t>β-αναστολείς</a:t>
            </a:r>
          </a:p>
          <a:p>
            <a:pPr lvl="1" eaLnBrk="1" hangingPunct="1">
              <a:lnSpc>
                <a:spcPct val="80000"/>
              </a:lnSpc>
            </a:pPr>
            <a:r>
              <a:rPr lang="el-GR" sz="1800" smtClean="0"/>
              <a:t>Αντισυλληπτικά</a:t>
            </a:r>
          </a:p>
          <a:p>
            <a:pPr lvl="1" eaLnBrk="1" hangingPunct="1">
              <a:lnSpc>
                <a:spcPct val="80000"/>
              </a:lnSpc>
            </a:pPr>
            <a:r>
              <a:rPr lang="el-GR" sz="1800" smtClean="0"/>
              <a:t>Κορτιζόλη</a:t>
            </a:r>
          </a:p>
          <a:p>
            <a:pPr lvl="1" eaLnBrk="1" hangingPunct="1">
              <a:lnSpc>
                <a:spcPct val="80000"/>
              </a:lnSpc>
            </a:pPr>
            <a:r>
              <a:rPr lang="el-GR" sz="1800" smtClean="0"/>
              <a:t>Αντιρετροϊικά</a:t>
            </a:r>
          </a:p>
          <a:p>
            <a:pPr lvl="1" eaLnBrk="1" hangingPunct="1">
              <a:lnSpc>
                <a:spcPct val="80000"/>
              </a:lnSpc>
            </a:pPr>
            <a:r>
              <a:rPr lang="el-GR" sz="1800" smtClean="0"/>
              <a:t>Αντιψυχωσικά</a:t>
            </a:r>
          </a:p>
        </p:txBody>
      </p:sp>
      <p:sp>
        <p:nvSpPr>
          <p:cNvPr id="65540" name="AutoShape 4"/>
          <p:cNvSpPr>
            <a:spLocks/>
          </p:cNvSpPr>
          <p:nvPr/>
        </p:nvSpPr>
        <p:spPr bwMode="auto">
          <a:xfrm>
            <a:off x="6516688" y="1773238"/>
            <a:ext cx="142875" cy="360362"/>
          </a:xfrm>
          <a:prstGeom prst="rightBrace">
            <a:avLst>
              <a:gd name="adj1" fmla="val 21018"/>
              <a:gd name="adj2" fmla="val 50000"/>
            </a:avLst>
          </a:prstGeom>
          <a:noFill/>
          <a:ln w="28575">
            <a:solidFill>
              <a:srgbClr val="FF0000"/>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65541" name="Text Box 5"/>
          <p:cNvSpPr txBox="1">
            <a:spLocks noChangeArrowheads="1"/>
          </p:cNvSpPr>
          <p:nvPr/>
        </p:nvSpPr>
        <p:spPr bwMode="auto">
          <a:xfrm>
            <a:off x="6948488" y="1700213"/>
            <a:ext cx="1584325" cy="366712"/>
          </a:xfrm>
          <a:prstGeom prst="rect">
            <a:avLst/>
          </a:prstGeom>
          <a:noFill/>
          <a:ln w="9525">
            <a:noFill/>
            <a:miter lim="800000"/>
            <a:headEnd/>
            <a:tailEnd/>
          </a:ln>
        </p:spPr>
        <p:txBody>
          <a:bodyPr>
            <a:spAutoFit/>
          </a:bodyPr>
          <a:lstStyle/>
          <a:p>
            <a:r>
              <a:rPr lang="el-GR" sz="1800" b="0">
                <a:solidFill>
                  <a:srgbClr val="000000"/>
                </a:solidFill>
                <a:effectLst/>
                <a:latin typeface="Arial" pitchFamily="34" charset="0"/>
                <a:cs typeface="Arial" pitchFamily="34" charset="0"/>
              </a:rPr>
              <a:t>↑</a:t>
            </a:r>
            <a:r>
              <a:rPr lang="en-US" sz="1800" b="0">
                <a:solidFill>
                  <a:srgbClr val="000000"/>
                </a:solidFill>
                <a:effectLst/>
                <a:latin typeface="Arial" pitchFamily="34" charset="0"/>
                <a:cs typeface="Arial" pitchFamily="34" charset="0"/>
              </a:rPr>
              <a:t> TG, ↓ HDL</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34925" y="188913"/>
            <a:ext cx="9036050" cy="641350"/>
          </a:xfrm>
          <a:prstGeom prst="rect">
            <a:avLst/>
          </a:prstGeom>
          <a:noFill/>
          <a:ln w="9525">
            <a:noFill/>
            <a:miter lim="800000"/>
            <a:headEnd/>
            <a:tailEnd/>
          </a:ln>
          <a:effectLst/>
        </p:spPr>
        <p:txBody>
          <a:bodyPr>
            <a:spAutoFit/>
          </a:bodyPr>
          <a:lstStyle/>
          <a:p>
            <a:pPr algn="ctr">
              <a:defRPr/>
            </a:pPr>
            <a:r>
              <a:rPr lang="el-GR" sz="3600">
                <a:solidFill>
                  <a:srgbClr val="AFE1FF"/>
                </a:solidFill>
                <a:effectLst>
                  <a:outerShdw blurRad="38100" dist="38100" dir="2700000" algn="tl">
                    <a:srgbClr val="000000"/>
                  </a:outerShdw>
                </a:effectLst>
                <a:latin typeface="Arial"/>
              </a:rPr>
              <a:t>ΑΣΘΕΝΗΣ #</a:t>
            </a:r>
            <a:r>
              <a:rPr lang="en-US" sz="3600">
                <a:solidFill>
                  <a:srgbClr val="AFE1FF"/>
                </a:solidFill>
                <a:effectLst>
                  <a:outerShdw blurRad="38100" dist="38100" dir="2700000" algn="tl">
                    <a:srgbClr val="000000"/>
                  </a:outerShdw>
                </a:effectLst>
                <a:latin typeface="Arial"/>
              </a:rPr>
              <a:t>2</a:t>
            </a:r>
            <a:endParaRPr lang="el-GR" sz="3600">
              <a:solidFill>
                <a:srgbClr val="AFE1FF"/>
              </a:solidFill>
              <a:effectLst>
                <a:outerShdw blurRad="38100" dist="38100" dir="2700000" algn="tl">
                  <a:srgbClr val="000000"/>
                </a:outerShdw>
              </a:effectLst>
              <a:latin typeface="Arial"/>
            </a:endParaRPr>
          </a:p>
        </p:txBody>
      </p:sp>
      <p:sp>
        <p:nvSpPr>
          <p:cNvPr id="201732" name="Text Box 4"/>
          <p:cNvSpPr txBox="1">
            <a:spLocks noChangeArrowheads="1"/>
          </p:cNvSpPr>
          <p:nvPr/>
        </p:nvSpPr>
        <p:spPr bwMode="auto">
          <a:xfrm>
            <a:off x="107950" y="1052513"/>
            <a:ext cx="4895850" cy="3378200"/>
          </a:xfrm>
          <a:prstGeom prst="rect">
            <a:avLst/>
          </a:prstGeom>
          <a:noFill/>
          <a:ln w="9525">
            <a:noFill/>
            <a:miter lim="800000"/>
            <a:headEnd/>
            <a:tailEnd/>
          </a:ln>
          <a:effectLst/>
        </p:spPr>
        <p:txBody>
          <a:bodyPr>
            <a:spAutoFit/>
          </a:bodyPr>
          <a:lstStyle/>
          <a:p>
            <a:pPr>
              <a:defRPr/>
            </a:pPr>
            <a:r>
              <a:rPr lang="el-GR">
                <a:solidFill>
                  <a:srgbClr val="FF0000"/>
                </a:solidFill>
                <a:effectLst>
                  <a:outerShdw blurRad="38100" dist="38100" dir="2700000" algn="tl">
                    <a:srgbClr val="000000"/>
                  </a:outerShdw>
                </a:effectLst>
                <a:latin typeface="Arial"/>
                <a:cs typeface="Arial" pitchFamily="34" charset="0"/>
              </a:rPr>
              <a:t>●</a:t>
            </a:r>
            <a:r>
              <a:rPr lang="el-GR">
                <a:solidFill>
                  <a:srgbClr val="FFFFFF"/>
                </a:solidFill>
                <a:effectLst>
                  <a:outerShdw blurRad="38100" dist="38100" dir="2700000" algn="tl">
                    <a:srgbClr val="000000"/>
                  </a:outerShdw>
                </a:effectLst>
                <a:latin typeface="Arial"/>
                <a:cs typeface="Arial" pitchFamily="34" charset="0"/>
              </a:rPr>
              <a:t> Άνδρας </a:t>
            </a:r>
            <a:r>
              <a:rPr lang="en-US">
                <a:solidFill>
                  <a:srgbClr val="FFFFFF"/>
                </a:solidFill>
                <a:effectLst>
                  <a:outerShdw blurRad="38100" dist="38100" dir="2700000" algn="tl">
                    <a:srgbClr val="000000"/>
                  </a:outerShdw>
                </a:effectLst>
                <a:latin typeface="Arial"/>
                <a:cs typeface="Arial" pitchFamily="34" charset="0"/>
              </a:rPr>
              <a:t>54</a:t>
            </a:r>
            <a:r>
              <a:rPr lang="el-GR">
                <a:solidFill>
                  <a:srgbClr val="FFFFFF"/>
                </a:solidFill>
                <a:effectLst>
                  <a:outerShdw blurRad="38100" dist="38100" dir="2700000" algn="tl">
                    <a:srgbClr val="000000"/>
                  </a:outerShdw>
                </a:effectLst>
                <a:latin typeface="Arial"/>
                <a:cs typeface="Arial" pitchFamily="34" charset="0"/>
              </a:rPr>
              <a:t> ετών, παχύσαρκος (ΒΜΙ: </a:t>
            </a:r>
            <a:r>
              <a:rPr lang="en-US">
                <a:solidFill>
                  <a:srgbClr val="FFFFFF"/>
                </a:solidFill>
                <a:effectLst>
                  <a:outerShdw blurRad="38100" dist="38100" dir="2700000" algn="tl">
                    <a:srgbClr val="000000"/>
                  </a:outerShdw>
                </a:effectLst>
                <a:latin typeface="Arial"/>
                <a:cs typeface="Arial" pitchFamily="34" charset="0"/>
              </a:rPr>
              <a:t>34 kg/m</a:t>
            </a:r>
            <a:r>
              <a:rPr lang="en-US" baseline="30000">
                <a:solidFill>
                  <a:srgbClr val="FFFFFF"/>
                </a:solidFill>
                <a:effectLst>
                  <a:outerShdw blurRad="38100" dist="38100" dir="2700000" algn="tl">
                    <a:srgbClr val="000000"/>
                  </a:outerShdw>
                </a:effectLst>
                <a:latin typeface="Arial"/>
                <a:cs typeface="Arial" pitchFamily="34" charset="0"/>
              </a:rPr>
              <a:t>2</a:t>
            </a:r>
            <a:r>
              <a:rPr lang="en-US">
                <a:solidFill>
                  <a:srgbClr val="FFFFFF"/>
                </a:solidFill>
                <a:effectLst>
                  <a:outerShdw blurRad="38100" dist="38100" dir="2700000" algn="tl">
                    <a:srgbClr val="000000"/>
                  </a:outerShdw>
                </a:effectLst>
                <a:latin typeface="Arial"/>
                <a:cs typeface="Arial" pitchFamily="34" charset="0"/>
              </a:rPr>
              <a:t>)</a:t>
            </a:r>
            <a:endParaRPr lang="el-GR">
              <a:solidFill>
                <a:srgbClr val="FFFFFF"/>
              </a:solidFill>
              <a:effectLst>
                <a:outerShdw blurRad="38100" dist="38100" dir="2700000" algn="tl">
                  <a:srgbClr val="000000"/>
                </a:outerShdw>
              </a:effectLst>
              <a:latin typeface="Arial"/>
              <a:cs typeface="Arial" pitchFamily="34" charset="0"/>
            </a:endParaRPr>
          </a:p>
          <a:p>
            <a:pPr>
              <a:defRPr/>
            </a:pPr>
            <a:r>
              <a:rPr lang="el-GR">
                <a:solidFill>
                  <a:srgbClr val="FF0000"/>
                </a:solidFill>
                <a:effectLst>
                  <a:outerShdw blurRad="38100" dist="38100" dir="2700000" algn="tl">
                    <a:srgbClr val="000000"/>
                  </a:outerShdw>
                </a:effectLst>
                <a:latin typeface="Arial"/>
                <a:cs typeface="Arial" pitchFamily="34" charset="0"/>
              </a:rPr>
              <a:t>●</a:t>
            </a:r>
            <a:r>
              <a:rPr lang="el-GR">
                <a:solidFill>
                  <a:srgbClr val="FFFFFF"/>
                </a:solidFill>
                <a:effectLst>
                  <a:outerShdw blurRad="38100" dist="38100" dir="2700000" algn="tl">
                    <a:srgbClr val="000000"/>
                  </a:outerShdw>
                </a:effectLst>
                <a:latin typeface="Arial"/>
                <a:cs typeface="Arial" pitchFamily="34" charset="0"/>
              </a:rPr>
              <a:t> ΣΔ τύπου 2 από 10ετίας υπό μετφορμίνη και σουλφονυλουρία με μέτρια ρύθμιση (</a:t>
            </a:r>
            <a:r>
              <a:rPr lang="en-US">
                <a:solidFill>
                  <a:srgbClr val="FFFFFF"/>
                </a:solidFill>
                <a:effectLst>
                  <a:outerShdw blurRad="38100" dist="38100" dir="2700000" algn="tl">
                    <a:srgbClr val="000000"/>
                  </a:outerShdw>
                </a:effectLst>
                <a:latin typeface="Arial"/>
                <a:cs typeface="Arial" pitchFamily="34" charset="0"/>
              </a:rPr>
              <a:t>HbA1c: 7.6%)</a:t>
            </a:r>
          </a:p>
          <a:p>
            <a:pPr>
              <a:defRPr/>
            </a:pPr>
            <a:r>
              <a:rPr lang="el-GR">
                <a:solidFill>
                  <a:srgbClr val="FF0000"/>
                </a:solidFill>
                <a:effectLst>
                  <a:outerShdw blurRad="38100" dist="38100" dir="2700000" algn="tl">
                    <a:srgbClr val="000000"/>
                  </a:outerShdw>
                </a:effectLst>
                <a:latin typeface="Arial"/>
                <a:cs typeface="Arial" pitchFamily="34" charset="0"/>
              </a:rPr>
              <a:t>●</a:t>
            </a:r>
            <a:r>
              <a:rPr lang="el-GR">
                <a:solidFill>
                  <a:srgbClr val="FFFFFF"/>
                </a:solidFill>
                <a:effectLst>
                  <a:outerShdw blurRad="38100" dist="38100" dir="2700000" algn="tl">
                    <a:srgbClr val="000000"/>
                  </a:outerShdw>
                </a:effectLst>
                <a:latin typeface="Arial"/>
                <a:cs typeface="Arial" pitchFamily="34" charset="0"/>
              </a:rPr>
              <a:t> Οικογενειακό ιστορικό ΣΔ τύπου 2 (πατέρας)</a:t>
            </a:r>
          </a:p>
        </p:txBody>
      </p:sp>
      <p:sp>
        <p:nvSpPr>
          <p:cNvPr id="201733" name="Text Box 5"/>
          <p:cNvSpPr txBox="1">
            <a:spLocks noChangeArrowheads="1"/>
          </p:cNvSpPr>
          <p:nvPr/>
        </p:nvSpPr>
        <p:spPr bwMode="auto">
          <a:xfrm>
            <a:off x="250825" y="4652963"/>
            <a:ext cx="8642350" cy="1465262"/>
          </a:xfrm>
          <a:prstGeom prst="rect">
            <a:avLst/>
          </a:prstGeom>
          <a:noFill/>
          <a:ln w="9525">
            <a:noFill/>
            <a:miter lim="800000"/>
            <a:headEnd/>
            <a:tailEnd/>
          </a:ln>
          <a:effectLst/>
        </p:spPr>
        <p:txBody>
          <a:bodyPr>
            <a:spAutoFit/>
          </a:bodyPr>
          <a:lstStyle/>
          <a:p>
            <a:pPr algn="ctr">
              <a:defRPr/>
            </a:pPr>
            <a:r>
              <a:rPr lang="el-GR" sz="3600">
                <a:solidFill>
                  <a:srgbClr val="CCECFF"/>
                </a:solidFill>
                <a:effectLst>
                  <a:outerShdw blurRad="38100" dist="38100" dir="2700000" algn="tl">
                    <a:srgbClr val="000000"/>
                  </a:outerShdw>
                </a:effectLst>
                <a:latin typeface="Arial"/>
                <a:cs typeface="Arial" pitchFamily="34" charset="0"/>
              </a:rPr>
              <a:t>ΤΙ ΣΥΝΙΣΤΑΤΕ;</a:t>
            </a:r>
          </a:p>
          <a:p>
            <a:pPr algn="ctr">
              <a:defRPr/>
            </a:pPr>
            <a:r>
              <a:rPr lang="el-GR" sz="3600">
                <a:solidFill>
                  <a:srgbClr val="CCECFF"/>
                </a:solidFill>
                <a:effectLst>
                  <a:outerShdw blurRad="38100" dist="38100" dir="2700000" algn="tl">
                    <a:srgbClr val="000000"/>
                  </a:outerShdw>
                </a:effectLst>
                <a:latin typeface="Arial"/>
                <a:cs typeface="Arial" pitchFamily="34" charset="0"/>
              </a:rPr>
              <a:t>ΤΙ ΠΕΡΙΜΕΝΕΤΕ;</a:t>
            </a:r>
          </a:p>
        </p:txBody>
      </p:sp>
      <p:pic>
        <p:nvPicPr>
          <p:cNvPr id="66565" name="Picture 6"/>
          <p:cNvPicPr>
            <a:picLocks noChangeAspect="1" noChangeArrowheads="1"/>
          </p:cNvPicPr>
          <p:nvPr/>
        </p:nvPicPr>
        <p:blipFill>
          <a:blip r:embed="rId2" cstate="print"/>
          <a:srcRect/>
          <a:stretch>
            <a:fillRect/>
          </a:stretch>
        </p:blipFill>
        <p:spPr bwMode="auto">
          <a:xfrm>
            <a:off x="5003800" y="1223963"/>
            <a:ext cx="3960813" cy="271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1733"/>
                                        </p:tgtEl>
                                        <p:attrNameLst>
                                          <p:attrName>style.visibility</p:attrName>
                                        </p:attrNameLst>
                                      </p:cBhvr>
                                      <p:to>
                                        <p:strVal val="visible"/>
                                      </p:to>
                                    </p:set>
                                    <p:animEffect transition="in" filter="blinds(horizontal)">
                                      <p:cBhvr>
                                        <p:cTn id="7" dur="500"/>
                                        <p:tgtEl>
                                          <p:spTgt spid="201733"/>
                                        </p:tgtEl>
                                      </p:cBhvr>
                                    </p:animEffect>
                                  </p:childTnLst>
                                </p:cTn>
                              </p:par>
                              <p:par>
                                <p:cTn id="8" presetID="6" presetClass="emph" presetSubtype="0" repeatCount="indefinite" autoRev="1" fill="hold" grpId="1" nodeType="withEffect">
                                  <p:stCondLst>
                                    <p:cond delay="0"/>
                                  </p:stCondLst>
                                  <p:childTnLst>
                                    <p:animScale>
                                      <p:cBhvr>
                                        <p:cTn id="9" dur="2000" fill="hold"/>
                                        <p:tgtEl>
                                          <p:spTgt spid="2017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p:bldP spid="201733"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34925" y="188913"/>
            <a:ext cx="9036050" cy="641350"/>
          </a:xfrm>
          <a:prstGeom prst="rect">
            <a:avLst/>
          </a:prstGeom>
          <a:noFill/>
          <a:ln w="9525">
            <a:noFill/>
            <a:miter lim="800000"/>
            <a:headEnd/>
            <a:tailEnd/>
          </a:ln>
          <a:effectLst/>
        </p:spPr>
        <p:txBody>
          <a:bodyPr>
            <a:spAutoFit/>
          </a:bodyPr>
          <a:lstStyle/>
          <a:p>
            <a:pPr algn="ctr">
              <a:defRPr/>
            </a:pPr>
            <a:r>
              <a:rPr lang="el-GR" sz="3600">
                <a:solidFill>
                  <a:srgbClr val="AFE1FF"/>
                </a:solidFill>
                <a:effectLst>
                  <a:outerShdw blurRad="38100" dist="38100" dir="2700000" algn="tl">
                    <a:srgbClr val="000000"/>
                  </a:outerShdw>
                </a:effectLst>
                <a:latin typeface="Arial"/>
              </a:rPr>
              <a:t>ΛΙΠΙΔΑΙΜΙΚΟ ΠΡΟΦΙΛ</a:t>
            </a:r>
          </a:p>
        </p:txBody>
      </p:sp>
      <p:sp>
        <p:nvSpPr>
          <p:cNvPr id="202755" name="Text Box 3"/>
          <p:cNvSpPr txBox="1">
            <a:spLocks noChangeArrowheads="1"/>
          </p:cNvSpPr>
          <p:nvPr/>
        </p:nvSpPr>
        <p:spPr bwMode="auto">
          <a:xfrm>
            <a:off x="973138" y="1341438"/>
            <a:ext cx="7127875" cy="1801812"/>
          </a:xfrm>
          <a:prstGeom prst="rect">
            <a:avLst/>
          </a:prstGeom>
          <a:noFill/>
          <a:ln w="9525">
            <a:noFill/>
            <a:miter lim="800000"/>
            <a:headEnd/>
            <a:tailEnd/>
          </a:ln>
          <a:effectLst/>
        </p:spPr>
        <p:txBody>
          <a:bodyPr>
            <a:spAutoFit/>
          </a:bodyPr>
          <a:lstStyle/>
          <a:p>
            <a:pPr>
              <a:defRPr/>
            </a:pPr>
            <a:r>
              <a:rPr lang="el-GR" sz="2800">
                <a:solidFill>
                  <a:srgbClr val="FF0000"/>
                </a:solidFill>
                <a:effectLst>
                  <a:outerShdw blurRad="38100" dist="38100" dir="2700000" algn="tl">
                    <a:srgbClr val="000000"/>
                  </a:outerShdw>
                </a:effectLst>
                <a:latin typeface="Arial"/>
                <a:cs typeface="Arial" pitchFamily="34" charset="0"/>
              </a:rPr>
              <a:t>●</a:t>
            </a:r>
            <a:r>
              <a:rPr lang="el-GR" sz="2800">
                <a:solidFill>
                  <a:srgbClr val="FFFFFF"/>
                </a:solidFill>
                <a:effectLst>
                  <a:outerShdw blurRad="38100" dist="38100" dir="2700000" algn="tl">
                    <a:srgbClr val="000000"/>
                  </a:outerShdw>
                </a:effectLst>
                <a:latin typeface="Arial"/>
                <a:cs typeface="Arial" pitchFamily="34" charset="0"/>
              </a:rPr>
              <a:t> Ολική Χοληστερόλη: 203 </a:t>
            </a:r>
            <a:r>
              <a:rPr lang="en-US" sz="2800">
                <a:solidFill>
                  <a:srgbClr val="FFFFFF"/>
                </a:solidFill>
                <a:effectLst>
                  <a:outerShdw blurRad="38100" dist="38100" dir="2700000" algn="tl">
                    <a:srgbClr val="000000"/>
                  </a:outerShdw>
                </a:effectLst>
                <a:latin typeface="Arial"/>
                <a:cs typeface="Arial" pitchFamily="34" charset="0"/>
              </a:rPr>
              <a:t>mg/dl</a:t>
            </a: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HDL </a:t>
            </a:r>
            <a:r>
              <a:rPr lang="el-GR" sz="2800">
                <a:solidFill>
                  <a:srgbClr val="FFFFFF"/>
                </a:solidFill>
                <a:effectLst>
                  <a:outerShdw blurRad="38100" dist="38100" dir="2700000" algn="tl">
                    <a:srgbClr val="000000"/>
                  </a:outerShdw>
                </a:effectLst>
                <a:latin typeface="Arial"/>
                <a:cs typeface="Arial" pitchFamily="34" charset="0"/>
              </a:rPr>
              <a:t>Χοληστερόλη: 32 </a:t>
            </a:r>
            <a:r>
              <a:rPr lang="en-US" sz="2800">
                <a:solidFill>
                  <a:srgbClr val="FFFFFF"/>
                </a:solidFill>
                <a:effectLst>
                  <a:outerShdw blurRad="38100" dist="38100" dir="2700000" algn="tl">
                    <a:srgbClr val="000000"/>
                  </a:outerShdw>
                </a:effectLst>
                <a:latin typeface="Arial"/>
                <a:cs typeface="Arial" pitchFamily="34" charset="0"/>
              </a:rPr>
              <a:t>mg/dl</a:t>
            </a: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a:t>
            </a:r>
            <a:r>
              <a:rPr lang="el-GR" sz="2800">
                <a:solidFill>
                  <a:srgbClr val="FFFFFF"/>
                </a:solidFill>
                <a:effectLst>
                  <a:outerShdw blurRad="38100" dist="38100" dir="2700000" algn="tl">
                    <a:srgbClr val="000000"/>
                  </a:outerShdw>
                </a:effectLst>
                <a:latin typeface="Arial"/>
                <a:cs typeface="Arial" pitchFamily="34" charset="0"/>
              </a:rPr>
              <a:t>Τριγλυκερίδια: 176 </a:t>
            </a:r>
            <a:r>
              <a:rPr lang="en-US" sz="2800">
                <a:solidFill>
                  <a:srgbClr val="FFFFFF"/>
                </a:solidFill>
                <a:effectLst>
                  <a:outerShdw blurRad="38100" dist="38100" dir="2700000" algn="tl">
                    <a:srgbClr val="000000"/>
                  </a:outerShdw>
                </a:effectLst>
                <a:latin typeface="Arial"/>
                <a:cs typeface="Arial" pitchFamily="34" charset="0"/>
              </a:rPr>
              <a:t>mg/dl</a:t>
            </a:r>
          </a:p>
        </p:txBody>
      </p:sp>
      <p:sp>
        <p:nvSpPr>
          <p:cNvPr id="202756" name="Text Box 4"/>
          <p:cNvSpPr txBox="1">
            <a:spLocks noChangeArrowheads="1"/>
          </p:cNvSpPr>
          <p:nvPr/>
        </p:nvSpPr>
        <p:spPr bwMode="auto">
          <a:xfrm>
            <a:off x="971550" y="3211513"/>
            <a:ext cx="7488238" cy="1160462"/>
          </a:xfrm>
          <a:prstGeom prst="rect">
            <a:avLst/>
          </a:prstGeom>
          <a:noFill/>
          <a:ln w="9525">
            <a:noFill/>
            <a:miter lim="800000"/>
            <a:headEnd/>
            <a:tailEnd/>
          </a:ln>
          <a:effectLst/>
        </p:spPr>
        <p:txBody>
          <a:bodyPr>
            <a:spAutoFit/>
          </a:bodyPr>
          <a:lstStyle/>
          <a:p>
            <a:pPr>
              <a:defRPr/>
            </a:pPr>
            <a:endParaRPr lang="en-US" sz="2800">
              <a:solidFill>
                <a:srgbClr val="FFFFFF"/>
              </a:solidFill>
              <a:effectLst>
                <a:outerShdw blurRad="38100" dist="38100" dir="2700000" algn="tl">
                  <a:srgbClr val="000000"/>
                </a:outerShdw>
              </a:effectLst>
              <a:latin typeface="Arial"/>
              <a:cs typeface="Arial" pitchFamily="34" charset="0"/>
            </a:endParaRP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LDL </a:t>
            </a:r>
            <a:r>
              <a:rPr lang="el-GR" sz="2800">
                <a:solidFill>
                  <a:srgbClr val="FFFFFF"/>
                </a:solidFill>
                <a:effectLst>
                  <a:outerShdw blurRad="38100" dist="38100" dir="2700000" algn="tl">
                    <a:srgbClr val="000000"/>
                  </a:outerShdw>
                </a:effectLst>
                <a:latin typeface="Arial"/>
                <a:cs typeface="Arial" pitchFamily="34" charset="0"/>
              </a:rPr>
              <a:t>Χοληστερόλη: 136 </a:t>
            </a:r>
            <a:r>
              <a:rPr lang="en-US" sz="2800">
                <a:solidFill>
                  <a:srgbClr val="FFFFFF"/>
                </a:solidFill>
                <a:effectLst>
                  <a:outerShdw blurRad="38100" dist="38100" dir="2700000" algn="tl">
                    <a:srgbClr val="000000"/>
                  </a:outerShdw>
                </a:effectLst>
                <a:latin typeface="Arial"/>
                <a:cs typeface="Arial" pitchFamily="34" charset="0"/>
              </a:rPr>
              <a:t>mg/dl          (</a:t>
            </a:r>
            <a:r>
              <a:rPr lang="en-US" sz="2800">
                <a:solidFill>
                  <a:srgbClr val="99FF99"/>
                </a:solidFill>
                <a:effectLst>
                  <a:outerShdw blurRad="38100" dist="38100" dir="2700000" algn="tl">
                    <a:srgbClr val="000000"/>
                  </a:outerShdw>
                </a:effectLst>
                <a:latin typeface="Arial"/>
                <a:cs typeface="Arial" pitchFamily="34" charset="0"/>
              </a:rPr>
              <a:t>&lt;160</a:t>
            </a:r>
            <a:r>
              <a:rPr lang="en-US" sz="2800">
                <a:solidFill>
                  <a:srgbClr val="FFFFFF"/>
                </a:solidFill>
                <a:effectLst>
                  <a:outerShdw blurRad="38100" dist="38100" dir="2700000" algn="tl">
                    <a:srgbClr val="000000"/>
                  </a:outerShdw>
                </a:effectLst>
                <a:latin typeface="Arial"/>
                <a:cs typeface="Arial" pitchFamily="34" charset="0"/>
              </a:rPr>
              <a:t>)</a:t>
            </a:r>
          </a:p>
        </p:txBody>
      </p:sp>
      <p:sp>
        <p:nvSpPr>
          <p:cNvPr id="202757" name="Text Box 5"/>
          <p:cNvSpPr txBox="1">
            <a:spLocks noChangeArrowheads="1"/>
          </p:cNvSpPr>
          <p:nvPr/>
        </p:nvSpPr>
        <p:spPr bwMode="auto">
          <a:xfrm>
            <a:off x="7164388" y="1327150"/>
            <a:ext cx="1800225" cy="1801813"/>
          </a:xfrm>
          <a:prstGeom prst="rect">
            <a:avLst/>
          </a:prstGeom>
          <a:noFill/>
          <a:ln w="9525">
            <a:noFill/>
            <a:miter lim="800000"/>
            <a:headEnd/>
            <a:tailEnd/>
          </a:ln>
          <a:effectLst/>
        </p:spPr>
        <p:txBody>
          <a:bodyPr>
            <a:spAutoFit/>
          </a:bodyPr>
          <a:lstStyle/>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140-200</a:t>
            </a:r>
            <a:r>
              <a:rPr lang="en-US" sz="2800">
                <a:solidFill>
                  <a:srgbClr val="FFFFFF"/>
                </a:solidFill>
                <a:effectLst>
                  <a:outerShdw blurRad="38100" dist="38100" dir="2700000" algn="tl">
                    <a:srgbClr val="000000"/>
                  </a:outerShdw>
                </a:effectLst>
                <a:latin typeface="Arial"/>
                <a:cs typeface="Arial" pitchFamily="34" charset="0"/>
              </a:rPr>
              <a:t>)</a:t>
            </a:r>
          </a:p>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&gt;40</a:t>
            </a:r>
            <a:r>
              <a:rPr lang="en-US" sz="2800">
                <a:solidFill>
                  <a:srgbClr val="FFFFFF"/>
                </a:solidFill>
                <a:effectLst>
                  <a:outerShdw blurRad="38100" dist="38100" dir="2700000" algn="tl">
                    <a:srgbClr val="000000"/>
                  </a:outerShdw>
                </a:effectLst>
                <a:latin typeface="Arial"/>
                <a:cs typeface="Arial" pitchFamily="34" charset="0"/>
              </a:rPr>
              <a:t>)</a:t>
            </a:r>
          </a:p>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50-150</a:t>
            </a:r>
            <a:r>
              <a:rPr lang="en-US" sz="2800">
                <a:solidFill>
                  <a:srgbClr val="FFFFFF"/>
                </a:solidFill>
                <a:effectLst>
                  <a:outerShdw blurRad="38100" dist="38100" dir="2700000" algn="tl">
                    <a:srgbClr val="000000"/>
                  </a:outerShdw>
                </a:effectLst>
                <a:latin typeface="Arial"/>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blinds(horizontal)">
                                      <p:cBhvr>
                                        <p:cTn id="7"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r="1945"/>
          <a:stretch>
            <a:fillRect/>
          </a:stretch>
        </p:blipFill>
        <p:spPr bwMode="auto">
          <a:xfrm>
            <a:off x="2771775" y="2532063"/>
            <a:ext cx="3600450" cy="3489325"/>
          </a:xfrm>
          <a:prstGeom prst="rect">
            <a:avLst/>
          </a:prstGeom>
          <a:noFill/>
          <a:ln w="9525">
            <a:noFill/>
            <a:miter lim="800000"/>
            <a:headEnd/>
            <a:tailEnd/>
          </a:ln>
        </p:spPr>
      </p:pic>
      <p:sp>
        <p:nvSpPr>
          <p:cNvPr id="203779" name="Text Box 3"/>
          <p:cNvSpPr txBox="1">
            <a:spLocks noChangeArrowheads="1"/>
          </p:cNvSpPr>
          <p:nvPr/>
        </p:nvSpPr>
        <p:spPr bwMode="auto">
          <a:xfrm>
            <a:off x="34925" y="1058863"/>
            <a:ext cx="9036050" cy="823912"/>
          </a:xfrm>
          <a:prstGeom prst="rect">
            <a:avLst/>
          </a:prstGeom>
          <a:noFill/>
          <a:ln w="9525">
            <a:noFill/>
            <a:miter lim="800000"/>
            <a:headEnd/>
            <a:tailEnd/>
          </a:ln>
          <a:effectLst/>
        </p:spPr>
        <p:txBody>
          <a:bodyPr>
            <a:spAutoFit/>
          </a:bodyPr>
          <a:lstStyle/>
          <a:p>
            <a:pPr algn="ctr">
              <a:defRPr/>
            </a:pPr>
            <a:r>
              <a:rPr lang="el-GR" sz="4800">
                <a:solidFill>
                  <a:srgbClr val="AFE1FF"/>
                </a:solidFill>
                <a:effectLst>
                  <a:outerShdw blurRad="38100" dist="38100" dir="2700000" algn="tl">
                    <a:srgbClr val="000000"/>
                  </a:outerShdw>
                </a:effectLst>
                <a:latin typeface="Arial"/>
              </a:rPr>
              <a:t>ΚΑΙ ΤΩΡΑ ΓΙΑΤΡΕ ΤΙ ΓΙΝΕΤΑΙ;</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4000" b="1" u="sng" smtClean="0">
                <a:solidFill>
                  <a:srgbClr val="FFFF00"/>
                </a:solidFill>
              </a:rPr>
              <a:t>ΔΙΑΒΗΤΙΚΗ ΔΥΣΛΙΠΙΔΑΙΜΙΑ</a:t>
            </a:r>
            <a:endParaRPr lang="en-US" b="1" u="sng" smtClean="0">
              <a:solidFill>
                <a:srgbClr val="FFFF00"/>
              </a:solidFill>
            </a:endParaRPr>
          </a:p>
        </p:txBody>
      </p:sp>
      <p:sp>
        <p:nvSpPr>
          <p:cNvPr id="90115" name="Rectangle 3"/>
          <p:cNvSpPr>
            <a:spLocks noGrp="1" noChangeArrowheads="1"/>
          </p:cNvSpPr>
          <p:nvPr>
            <p:ph type="body" idx="1"/>
          </p:nvPr>
        </p:nvSpPr>
        <p:spPr/>
        <p:txBody>
          <a:bodyPr/>
          <a:lstStyle/>
          <a:p>
            <a:pPr eaLnBrk="1" hangingPunct="1"/>
            <a:r>
              <a:rPr lang="en-US" b="1" smtClean="0">
                <a:solidFill>
                  <a:schemeClr val="bg1"/>
                </a:solidFill>
              </a:rPr>
              <a:t>Υψηλά επίπεδα Τριγλυκεριδίων </a:t>
            </a:r>
          </a:p>
          <a:p>
            <a:pPr eaLnBrk="1" hangingPunct="1"/>
            <a:r>
              <a:rPr lang="en-US" b="1" smtClean="0">
                <a:solidFill>
                  <a:schemeClr val="bg1"/>
                </a:solidFill>
              </a:rPr>
              <a:t>Χαμηλά επίπεδα HDL-C</a:t>
            </a:r>
          </a:p>
          <a:p>
            <a:pPr eaLnBrk="1" hangingPunct="1"/>
            <a:r>
              <a:rPr lang="el-GR" b="1" smtClean="0">
                <a:solidFill>
                  <a:schemeClr val="bg1"/>
                </a:solidFill>
              </a:rPr>
              <a:t>Φυσιολογικά επίπεδα </a:t>
            </a:r>
            <a:r>
              <a:rPr lang="en-US" b="1" smtClean="0">
                <a:solidFill>
                  <a:schemeClr val="bg1"/>
                </a:solidFill>
              </a:rPr>
              <a:t>TC &amp; LDL-C</a:t>
            </a:r>
          </a:p>
          <a:p>
            <a:pPr eaLnBrk="1" hangingPunct="1"/>
            <a:r>
              <a:rPr lang="el-GR" b="1" smtClean="0">
                <a:solidFill>
                  <a:schemeClr val="bg1"/>
                </a:solidFill>
              </a:rPr>
              <a:t>Μικρά και Πυκνά (</a:t>
            </a:r>
            <a:r>
              <a:rPr lang="en-US" b="1" smtClean="0">
                <a:solidFill>
                  <a:schemeClr val="bg1"/>
                </a:solidFill>
              </a:rPr>
              <a:t>small-dense</a:t>
            </a:r>
            <a:r>
              <a:rPr lang="el-GR" b="1" smtClean="0">
                <a:solidFill>
                  <a:schemeClr val="bg1"/>
                </a:solidFill>
              </a:rPr>
              <a:t>) μόρια </a:t>
            </a:r>
            <a:r>
              <a:rPr lang="en-US" b="1" smtClean="0">
                <a:solidFill>
                  <a:schemeClr val="bg1"/>
                </a:solidFill>
              </a:rPr>
              <a:t>LDL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dissolve">
                                      <p:cBhvr>
                                        <p:cTn id="7" dur="500"/>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dissolve">
                                      <p:cBhvr>
                                        <p:cTn id="12" dur="500"/>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dissolve">
                                      <p:cBhvr>
                                        <p:cTn id="17" dur="500"/>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dissolve">
                                      <p:cBhvr>
                                        <p:cTn id="22" dur="500"/>
                                        <p:tgtEl>
                                          <p:spTgt spid="90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ΣΗΠΤΙΚΗ ΚΑΤΑΠΛΗΞΙΑ</a:t>
            </a:r>
          </a:p>
        </p:txBody>
      </p:sp>
      <p:sp>
        <p:nvSpPr>
          <p:cNvPr id="18437" name="Text Box 5"/>
          <p:cNvSpPr txBox="1">
            <a:spLocks noChangeArrowheads="1"/>
          </p:cNvSpPr>
          <p:nvPr/>
        </p:nvSpPr>
        <p:spPr bwMode="auto">
          <a:xfrm>
            <a:off x="107950" y="1196975"/>
            <a:ext cx="8928100" cy="5006975"/>
          </a:xfrm>
          <a:prstGeom prst="rect">
            <a:avLst/>
          </a:prstGeom>
          <a:noFill/>
          <a:ln w="9525">
            <a:noFill/>
            <a:miter lim="800000"/>
            <a:headEnd/>
            <a:tailEnd/>
          </a:ln>
          <a:effectLst/>
        </p:spPr>
        <p:txBody>
          <a:bodyPr>
            <a:spAutoFit/>
          </a:bodyPr>
          <a:lstStyle/>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Είσοδος μικροβίων στην κυκλοφορία, συχνά παραγωγή τοξινών (</a:t>
            </a:r>
            <a:r>
              <a:rPr lang="en-US" sz="2300">
                <a:solidFill>
                  <a:schemeClr val="tx1"/>
                </a:solidFill>
                <a:effectLst>
                  <a:outerShdw blurRad="38100" dist="38100" dir="2700000" algn="tl">
                    <a:srgbClr val="000000"/>
                  </a:outerShdw>
                </a:effectLst>
                <a:cs typeface="Arial" charset="0"/>
              </a:rPr>
              <a:t>LPS)</a:t>
            </a:r>
            <a:r>
              <a:rPr lang="el-GR" sz="2300">
                <a:solidFill>
                  <a:schemeClr val="tx1"/>
                </a:solidFill>
                <a:effectLst>
                  <a:outerShdw blurRad="38100" dist="38100" dir="2700000" algn="tl">
                    <a:srgbClr val="000000"/>
                  </a:outerShdw>
                </a:effectLst>
                <a:cs typeface="Arial" charset="0"/>
              </a:rPr>
              <a:t> </a:t>
            </a:r>
          </a:p>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Κινητοποίηση αμυντικών μηχανισμών, έκκριση κυτταροκινών με κυριότερο σκοπό την       της παροχής αίματος στην πάσχουσα περιοχή (</a:t>
            </a:r>
            <a:r>
              <a:rPr lang="en-US" sz="2300">
                <a:solidFill>
                  <a:schemeClr val="tx1"/>
                </a:solidFill>
                <a:effectLst>
                  <a:outerShdw blurRad="38100" dist="38100" dir="2700000" algn="tl">
                    <a:srgbClr val="000000"/>
                  </a:outerShdw>
                </a:effectLst>
                <a:cs typeface="Arial" charset="0"/>
              </a:rPr>
              <a:t>TNF</a:t>
            </a:r>
            <a:r>
              <a:rPr lang="el-GR" sz="2300">
                <a:solidFill>
                  <a:schemeClr val="tx1"/>
                </a:solidFill>
                <a:effectLst>
                  <a:outerShdw blurRad="38100" dist="38100" dir="2700000" algn="tl">
                    <a:srgbClr val="000000"/>
                  </a:outerShdw>
                </a:effectLst>
                <a:cs typeface="Arial" charset="0"/>
              </a:rPr>
              <a:t>α, προσταγλανδίνες, ιντερλευκίνη 8, λευκοτριένια κ.ά.)</a:t>
            </a:r>
          </a:p>
          <a:p>
            <a:r>
              <a:rPr lang="el-GR" sz="2300">
                <a:solidFill>
                  <a:srgbClr val="FF3300"/>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Κινητοποίηση των μηχανισμών της πήξεως (εξωγενής, ενδογενής οδός)</a:t>
            </a:r>
          </a:p>
          <a:p>
            <a:r>
              <a:rPr lang="el-GR" sz="2300">
                <a:solidFill>
                  <a:srgbClr val="FF3300"/>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Κινητοποίηση ρυθμιστικών μηχανισμών (αντιφλεγμονώδη μόρια, θρομβόλυση, κορτικοστεροειδή, κατεχολαμίνες)</a:t>
            </a:r>
          </a:p>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Τελικά:      των περιφερικών αντιστάσεων παρά τις αυξημένες συγκεντρώσεις κυκλοφορουσών κατεχολαμινών</a:t>
            </a:r>
          </a:p>
        </p:txBody>
      </p:sp>
      <p:sp>
        <p:nvSpPr>
          <p:cNvPr id="18438" name="AutoShape 6"/>
          <p:cNvSpPr>
            <a:spLocks noChangeArrowheads="1"/>
          </p:cNvSpPr>
          <p:nvPr/>
        </p:nvSpPr>
        <p:spPr bwMode="auto">
          <a:xfrm rot="10800000">
            <a:off x="5797550" y="2493963"/>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18439" name="AutoShape 7"/>
          <p:cNvSpPr>
            <a:spLocks noChangeArrowheads="1"/>
          </p:cNvSpPr>
          <p:nvPr/>
        </p:nvSpPr>
        <p:spPr bwMode="auto">
          <a:xfrm>
            <a:off x="1547813" y="5446713"/>
            <a:ext cx="287337" cy="358775"/>
          </a:xfrm>
          <a:prstGeom prst="downArrow">
            <a:avLst>
              <a:gd name="adj1" fmla="val 50000"/>
              <a:gd name="adj2" fmla="val 31216"/>
            </a:avLst>
          </a:prstGeom>
          <a:solidFill>
            <a:schemeClr val="accent1"/>
          </a:solidFill>
          <a:ln w="31750">
            <a:solidFill>
              <a:schemeClr val="tx1"/>
            </a:solidFill>
            <a:miter lim="800000"/>
            <a:headEnd/>
            <a:tailEnd/>
          </a:ln>
          <a:effectLst/>
        </p:spPr>
        <p:txBody>
          <a:bodyPr vert="eaVert" wrap="none" anchor="ctr"/>
          <a:lstStyle/>
          <a:p>
            <a:endParaRPr lang="el-G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457200"/>
            <a:ext cx="8404225" cy="1295400"/>
          </a:xfrm>
          <a:noFill/>
        </p:spPr>
        <p:txBody>
          <a:bodyPr anchor="b"/>
          <a:lstStyle/>
          <a:p>
            <a:pPr eaLnBrk="1" hangingPunct="1"/>
            <a:r>
              <a:rPr lang="en-US" sz="2400" smtClean="0"/>
              <a:t>Incidence of Fatal or Nonfatal MI During a 7-Year Follow-up in Relation to History of MI in Nondiabetic vs. Diabetic Subjects: </a:t>
            </a:r>
            <a:r>
              <a:rPr lang="en-US" sz="2400" i="1" smtClean="0"/>
              <a:t>East-West Study</a:t>
            </a:r>
          </a:p>
        </p:txBody>
      </p:sp>
      <p:graphicFrame>
        <p:nvGraphicFramePr>
          <p:cNvPr id="12290" name="Object 3"/>
          <p:cNvGraphicFramePr>
            <a:graphicFrameLocks noChangeAspect="1"/>
          </p:cNvGraphicFramePr>
          <p:nvPr/>
        </p:nvGraphicFramePr>
        <p:xfrm>
          <a:off x="1157288" y="1222375"/>
          <a:ext cx="7929562" cy="4413250"/>
        </p:xfrm>
        <a:graphic>
          <a:graphicData uri="http://schemas.openxmlformats.org/presentationml/2006/ole">
            <p:oleObj spid="_x0000_s89090" name="Chart" r:id="rId4" imgW="8515249" imgH="4191076" progId="MSGraph.Chart.8">
              <p:embed followColorScheme="full"/>
            </p:oleObj>
          </a:graphicData>
        </a:graphic>
      </p:graphicFrame>
      <p:sp>
        <p:nvSpPr>
          <p:cNvPr id="12292" name="Text Box 4"/>
          <p:cNvSpPr txBox="1">
            <a:spLocks noChangeArrowheads="1"/>
          </p:cNvSpPr>
          <p:nvPr/>
        </p:nvSpPr>
        <p:spPr bwMode="auto">
          <a:xfrm rot="-5400000">
            <a:off x="-860425" y="3309938"/>
            <a:ext cx="3324225" cy="7016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Incidence During Follow-up (%)</a:t>
            </a:r>
          </a:p>
        </p:txBody>
      </p:sp>
      <p:sp>
        <p:nvSpPr>
          <p:cNvPr id="12293" name="Text Box 5"/>
          <p:cNvSpPr txBox="1">
            <a:spLocks noChangeArrowheads="1"/>
          </p:cNvSpPr>
          <p:nvPr/>
        </p:nvSpPr>
        <p:spPr bwMode="auto">
          <a:xfrm>
            <a:off x="2032000" y="5303838"/>
            <a:ext cx="1323975"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(n=69)</a:t>
            </a:r>
          </a:p>
        </p:txBody>
      </p:sp>
      <p:sp>
        <p:nvSpPr>
          <p:cNvPr id="12294" name="Text Box 6"/>
          <p:cNvSpPr txBox="1">
            <a:spLocks noChangeArrowheads="1"/>
          </p:cNvSpPr>
          <p:nvPr/>
        </p:nvSpPr>
        <p:spPr bwMode="auto">
          <a:xfrm>
            <a:off x="2352675" y="2079625"/>
            <a:ext cx="3656013" cy="1262063"/>
          </a:xfrm>
          <a:prstGeom prst="rect">
            <a:avLst/>
          </a:prstGeom>
          <a:noFill/>
          <a:ln w="9525">
            <a:noFill/>
            <a:miter lim="800000"/>
            <a:headEnd/>
            <a:tailEnd/>
          </a:ln>
        </p:spPr>
        <p:txBody>
          <a:bodyPr>
            <a:spAutoFit/>
          </a:bodyPr>
          <a:lstStyle/>
          <a:p>
            <a:pPr eaLnBrk="0" hangingPunct="0"/>
            <a:r>
              <a:rPr lang="en-US" sz="1400" b="0">
                <a:solidFill>
                  <a:srgbClr val="FFFFFF"/>
                </a:solidFill>
                <a:effectLst/>
                <a:latin typeface="Verdana"/>
              </a:rPr>
              <a:t>Nondiabetics with prior MI</a:t>
            </a:r>
          </a:p>
          <a:p>
            <a:pPr eaLnBrk="0" hangingPunct="0"/>
            <a:r>
              <a:rPr lang="en-US" sz="1400" b="0">
                <a:solidFill>
                  <a:srgbClr val="FFFFFF"/>
                </a:solidFill>
                <a:effectLst/>
                <a:latin typeface="Verdana"/>
              </a:rPr>
              <a:t>Nondiabetics with no prior MI</a:t>
            </a:r>
          </a:p>
          <a:p>
            <a:pPr eaLnBrk="0" hangingPunct="0"/>
            <a:r>
              <a:rPr lang="en-US" sz="1400" b="0">
                <a:solidFill>
                  <a:srgbClr val="FFFFFF"/>
                </a:solidFill>
                <a:effectLst/>
                <a:latin typeface="Verdana"/>
              </a:rPr>
              <a:t>Diabetics with prior MI</a:t>
            </a:r>
          </a:p>
          <a:p>
            <a:pPr eaLnBrk="0" hangingPunct="0"/>
            <a:r>
              <a:rPr lang="en-US" sz="1400" b="0">
                <a:solidFill>
                  <a:srgbClr val="FFFFFF"/>
                </a:solidFill>
                <a:effectLst/>
                <a:latin typeface="Verdana"/>
              </a:rPr>
              <a:t>Diabetics with no prior MI</a:t>
            </a:r>
          </a:p>
        </p:txBody>
      </p:sp>
      <p:sp>
        <p:nvSpPr>
          <p:cNvPr id="12295" name="Rectangle 7"/>
          <p:cNvSpPr>
            <a:spLocks noChangeArrowheads="1"/>
          </p:cNvSpPr>
          <p:nvPr/>
        </p:nvSpPr>
        <p:spPr bwMode="auto">
          <a:xfrm>
            <a:off x="2065338" y="2160588"/>
            <a:ext cx="280987" cy="166687"/>
          </a:xfrm>
          <a:prstGeom prst="rect">
            <a:avLst/>
          </a:prstGeom>
          <a:solidFill>
            <a:srgbClr val="33CCCC"/>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12296" name="Text Box 8"/>
          <p:cNvSpPr txBox="1">
            <a:spLocks noChangeArrowheads="1"/>
          </p:cNvSpPr>
          <p:nvPr/>
        </p:nvSpPr>
        <p:spPr bwMode="auto">
          <a:xfrm>
            <a:off x="2268538" y="3649663"/>
            <a:ext cx="849312"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18.8</a:t>
            </a:r>
          </a:p>
        </p:txBody>
      </p:sp>
      <p:sp>
        <p:nvSpPr>
          <p:cNvPr id="12297" name="Text Box 9"/>
          <p:cNvSpPr txBox="1">
            <a:spLocks noChangeArrowheads="1"/>
          </p:cNvSpPr>
          <p:nvPr/>
        </p:nvSpPr>
        <p:spPr bwMode="auto">
          <a:xfrm>
            <a:off x="411163" y="6292850"/>
            <a:ext cx="5548312" cy="336550"/>
          </a:xfrm>
          <a:prstGeom prst="rect">
            <a:avLst/>
          </a:prstGeom>
          <a:noFill/>
          <a:ln w="9525">
            <a:noFill/>
            <a:miter lim="800000"/>
            <a:headEnd/>
            <a:tailEnd/>
          </a:ln>
        </p:spPr>
        <p:txBody>
          <a:bodyPr wrap="none">
            <a:spAutoFit/>
          </a:bodyPr>
          <a:lstStyle/>
          <a:p>
            <a:pPr eaLnBrk="0" hangingPunct="0">
              <a:spcBef>
                <a:spcPct val="0"/>
              </a:spcBef>
            </a:pPr>
            <a:r>
              <a:rPr lang="en-US" sz="1600" b="0">
                <a:solidFill>
                  <a:srgbClr val="FFFFFF"/>
                </a:solidFill>
                <a:effectLst/>
                <a:latin typeface="Verdana"/>
              </a:rPr>
              <a:t>Haffner SM, et al. </a:t>
            </a:r>
            <a:r>
              <a:rPr lang="en-US" sz="1600" b="0" i="1">
                <a:solidFill>
                  <a:srgbClr val="FFFFFF"/>
                </a:solidFill>
                <a:effectLst/>
                <a:latin typeface="Verdana"/>
              </a:rPr>
              <a:t>N Engl J Med.</a:t>
            </a:r>
            <a:r>
              <a:rPr lang="en-US" sz="1600" b="0">
                <a:solidFill>
                  <a:srgbClr val="FFFFFF"/>
                </a:solidFill>
                <a:effectLst/>
                <a:latin typeface="Verdana"/>
              </a:rPr>
              <a:t> 1998;339:229-234.</a:t>
            </a:r>
          </a:p>
        </p:txBody>
      </p:sp>
      <p:sp>
        <p:nvSpPr>
          <p:cNvPr id="12298" name="Rectangle 10"/>
          <p:cNvSpPr>
            <a:spLocks noChangeArrowheads="1"/>
          </p:cNvSpPr>
          <p:nvPr/>
        </p:nvSpPr>
        <p:spPr bwMode="auto">
          <a:xfrm>
            <a:off x="2065338" y="2500313"/>
            <a:ext cx="280987" cy="166687"/>
          </a:xfrm>
          <a:prstGeom prst="rect">
            <a:avLst/>
          </a:prstGeom>
          <a:solidFill>
            <a:srgbClr val="FFCC00"/>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12299" name="Rectangle 11"/>
          <p:cNvSpPr>
            <a:spLocks noChangeArrowheads="1"/>
          </p:cNvSpPr>
          <p:nvPr/>
        </p:nvSpPr>
        <p:spPr bwMode="auto">
          <a:xfrm>
            <a:off x="2065338" y="2805113"/>
            <a:ext cx="280987" cy="166687"/>
          </a:xfrm>
          <a:prstGeom prst="rect">
            <a:avLst/>
          </a:prstGeom>
          <a:solidFill>
            <a:srgbClr val="FF99CC"/>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12300" name="Rectangle 12"/>
          <p:cNvSpPr>
            <a:spLocks noChangeArrowheads="1"/>
          </p:cNvSpPr>
          <p:nvPr/>
        </p:nvSpPr>
        <p:spPr bwMode="auto">
          <a:xfrm>
            <a:off x="2065338" y="3109913"/>
            <a:ext cx="280987" cy="166687"/>
          </a:xfrm>
          <a:prstGeom prst="rect">
            <a:avLst/>
          </a:prstGeom>
          <a:solidFill>
            <a:srgbClr val="00FF00"/>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12301" name="Text Box 13"/>
          <p:cNvSpPr txBox="1">
            <a:spLocks noChangeArrowheads="1"/>
          </p:cNvSpPr>
          <p:nvPr/>
        </p:nvSpPr>
        <p:spPr bwMode="auto">
          <a:xfrm>
            <a:off x="3627438" y="5303838"/>
            <a:ext cx="1501775"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(n=1304)</a:t>
            </a:r>
          </a:p>
        </p:txBody>
      </p:sp>
      <p:sp>
        <p:nvSpPr>
          <p:cNvPr id="12302" name="Text Box 14"/>
          <p:cNvSpPr txBox="1">
            <a:spLocks noChangeArrowheads="1"/>
          </p:cNvSpPr>
          <p:nvPr/>
        </p:nvSpPr>
        <p:spPr bwMode="auto">
          <a:xfrm>
            <a:off x="5429250" y="5303838"/>
            <a:ext cx="1322388"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(n=169)</a:t>
            </a:r>
          </a:p>
        </p:txBody>
      </p:sp>
      <p:sp>
        <p:nvSpPr>
          <p:cNvPr id="12303" name="Text Box 15"/>
          <p:cNvSpPr txBox="1">
            <a:spLocks noChangeArrowheads="1"/>
          </p:cNvSpPr>
          <p:nvPr/>
        </p:nvSpPr>
        <p:spPr bwMode="auto">
          <a:xfrm>
            <a:off x="7081838" y="5303838"/>
            <a:ext cx="1323975"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(n=890)</a:t>
            </a:r>
          </a:p>
        </p:txBody>
      </p:sp>
      <p:sp>
        <p:nvSpPr>
          <p:cNvPr id="12304" name="Text Box 16"/>
          <p:cNvSpPr txBox="1">
            <a:spLocks noChangeArrowheads="1"/>
          </p:cNvSpPr>
          <p:nvPr/>
        </p:nvSpPr>
        <p:spPr bwMode="auto">
          <a:xfrm>
            <a:off x="2032000" y="5734050"/>
            <a:ext cx="1323975"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3.0</a:t>
            </a:r>
          </a:p>
        </p:txBody>
      </p:sp>
      <p:sp>
        <p:nvSpPr>
          <p:cNvPr id="12305" name="Text Box 17"/>
          <p:cNvSpPr txBox="1">
            <a:spLocks noChangeArrowheads="1"/>
          </p:cNvSpPr>
          <p:nvPr/>
        </p:nvSpPr>
        <p:spPr bwMode="auto">
          <a:xfrm>
            <a:off x="3627438" y="5734050"/>
            <a:ext cx="1501775"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0.5</a:t>
            </a:r>
          </a:p>
        </p:txBody>
      </p:sp>
      <p:sp>
        <p:nvSpPr>
          <p:cNvPr id="12306" name="Text Box 18"/>
          <p:cNvSpPr txBox="1">
            <a:spLocks noChangeArrowheads="1"/>
          </p:cNvSpPr>
          <p:nvPr/>
        </p:nvSpPr>
        <p:spPr bwMode="auto">
          <a:xfrm>
            <a:off x="5429250" y="5734050"/>
            <a:ext cx="1322388"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7.8</a:t>
            </a:r>
          </a:p>
        </p:txBody>
      </p:sp>
      <p:sp>
        <p:nvSpPr>
          <p:cNvPr id="12307" name="Text Box 19"/>
          <p:cNvSpPr txBox="1">
            <a:spLocks noChangeArrowheads="1"/>
          </p:cNvSpPr>
          <p:nvPr/>
        </p:nvSpPr>
        <p:spPr bwMode="auto">
          <a:xfrm>
            <a:off x="7081838" y="5734050"/>
            <a:ext cx="1323975"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3.2</a:t>
            </a:r>
          </a:p>
        </p:txBody>
      </p:sp>
      <p:sp>
        <p:nvSpPr>
          <p:cNvPr id="12308" name="Text Box 20"/>
          <p:cNvSpPr txBox="1">
            <a:spLocks noChangeArrowheads="1"/>
          </p:cNvSpPr>
          <p:nvPr/>
        </p:nvSpPr>
        <p:spPr bwMode="auto">
          <a:xfrm>
            <a:off x="3938588" y="4708525"/>
            <a:ext cx="849312"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3.5</a:t>
            </a:r>
          </a:p>
        </p:txBody>
      </p:sp>
      <p:sp>
        <p:nvSpPr>
          <p:cNvPr id="12309" name="Text Box 21"/>
          <p:cNvSpPr txBox="1">
            <a:spLocks noChangeArrowheads="1"/>
          </p:cNvSpPr>
          <p:nvPr/>
        </p:nvSpPr>
        <p:spPr bwMode="auto">
          <a:xfrm>
            <a:off x="5622925" y="1938338"/>
            <a:ext cx="849313"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45.0</a:t>
            </a:r>
          </a:p>
        </p:txBody>
      </p:sp>
      <p:sp>
        <p:nvSpPr>
          <p:cNvPr id="12310" name="Text Box 22"/>
          <p:cNvSpPr txBox="1">
            <a:spLocks noChangeArrowheads="1"/>
          </p:cNvSpPr>
          <p:nvPr/>
        </p:nvSpPr>
        <p:spPr bwMode="auto">
          <a:xfrm>
            <a:off x="7308850" y="3565525"/>
            <a:ext cx="849313"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20.2</a:t>
            </a:r>
          </a:p>
        </p:txBody>
      </p:sp>
      <p:sp>
        <p:nvSpPr>
          <p:cNvPr id="12311" name="Text Box 23"/>
          <p:cNvSpPr txBox="1">
            <a:spLocks noChangeArrowheads="1"/>
          </p:cNvSpPr>
          <p:nvPr/>
        </p:nvSpPr>
        <p:spPr bwMode="auto">
          <a:xfrm>
            <a:off x="406400" y="5468938"/>
            <a:ext cx="1930400" cy="641350"/>
          </a:xfrm>
          <a:prstGeom prst="rect">
            <a:avLst/>
          </a:prstGeom>
          <a:noFill/>
          <a:ln w="9525">
            <a:noFill/>
            <a:miter lim="800000"/>
            <a:headEnd/>
            <a:tailEnd/>
          </a:ln>
        </p:spPr>
        <p:txBody>
          <a:bodyPr>
            <a:spAutoFit/>
          </a:bodyPr>
          <a:lstStyle/>
          <a:p>
            <a:pPr eaLnBrk="0" hangingPunct="0">
              <a:spcBef>
                <a:spcPct val="60000"/>
              </a:spcBef>
            </a:pPr>
            <a:r>
              <a:rPr lang="en-US" sz="1800" b="0">
                <a:solidFill>
                  <a:srgbClr val="FFFFFF"/>
                </a:solidFill>
                <a:effectLst/>
                <a:latin typeface="Verdana"/>
              </a:rPr>
              <a:t>Events per</a:t>
            </a:r>
            <a:br>
              <a:rPr lang="en-US" sz="1800" b="0">
                <a:solidFill>
                  <a:srgbClr val="FFFFFF"/>
                </a:solidFill>
                <a:effectLst/>
                <a:latin typeface="Verdana"/>
              </a:rPr>
            </a:br>
            <a:r>
              <a:rPr lang="en-US" sz="1800" b="0">
                <a:solidFill>
                  <a:srgbClr val="FFFFFF"/>
                </a:solidFill>
                <a:effectLst/>
                <a:latin typeface="Verdana"/>
              </a:rPr>
              <a:t>100 person-yr:</a:t>
            </a:r>
          </a:p>
        </p:txBody>
      </p:sp>
      <p:sp>
        <p:nvSpPr>
          <p:cNvPr id="12312" name="Text Box 24"/>
          <p:cNvSpPr txBox="1">
            <a:spLocks noChangeArrowheads="1"/>
          </p:cNvSpPr>
          <p:nvPr/>
        </p:nvSpPr>
        <p:spPr bwMode="auto">
          <a:xfrm>
            <a:off x="3244850" y="4113213"/>
            <a:ext cx="1439863"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P&lt;0.001</a:t>
            </a:r>
          </a:p>
        </p:txBody>
      </p:sp>
      <p:sp>
        <p:nvSpPr>
          <p:cNvPr id="12313" name="Text Box 25"/>
          <p:cNvSpPr txBox="1">
            <a:spLocks noChangeArrowheads="1"/>
          </p:cNvSpPr>
          <p:nvPr/>
        </p:nvSpPr>
        <p:spPr bwMode="auto">
          <a:xfrm>
            <a:off x="6570663" y="2767013"/>
            <a:ext cx="1438275"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p&lt;0.001</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Text Box 4"/>
          <p:cNvSpPr txBox="1">
            <a:spLocks noChangeArrowheads="1"/>
          </p:cNvSpPr>
          <p:nvPr/>
        </p:nvSpPr>
        <p:spPr bwMode="auto">
          <a:xfrm>
            <a:off x="611188" y="1924050"/>
            <a:ext cx="7993062" cy="1433513"/>
          </a:xfrm>
          <a:prstGeom prst="rect">
            <a:avLst/>
          </a:prstGeom>
          <a:noFill/>
          <a:ln w="9525">
            <a:noFill/>
            <a:miter lim="800000"/>
            <a:headEnd/>
            <a:tailEnd/>
          </a:ln>
          <a:effectLst/>
        </p:spPr>
        <p:txBody>
          <a:bodyPr>
            <a:spAutoFit/>
          </a:bodyPr>
          <a:lstStyle/>
          <a:p>
            <a:pPr algn="ctr">
              <a:defRPr/>
            </a:pPr>
            <a:r>
              <a:rPr lang="el-GR" sz="8800" dirty="0">
                <a:solidFill>
                  <a:srgbClr val="FFFFFF"/>
                </a:solidFill>
                <a:effectLst>
                  <a:outerShdw blurRad="38100" dist="38100" dir="2700000" algn="tl">
                    <a:srgbClr val="000000"/>
                  </a:outerShdw>
                </a:effectLst>
                <a:latin typeface="Arial"/>
              </a:rPr>
              <a:t>ΣΔ = ΣΝ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34925" y="188913"/>
            <a:ext cx="9036050" cy="641350"/>
          </a:xfrm>
          <a:prstGeom prst="rect">
            <a:avLst/>
          </a:prstGeom>
          <a:noFill/>
          <a:ln w="9525">
            <a:noFill/>
            <a:miter lim="800000"/>
            <a:headEnd/>
            <a:tailEnd/>
          </a:ln>
          <a:effectLst/>
        </p:spPr>
        <p:txBody>
          <a:bodyPr>
            <a:spAutoFit/>
          </a:bodyPr>
          <a:lstStyle/>
          <a:p>
            <a:pPr algn="ctr">
              <a:defRPr/>
            </a:pPr>
            <a:r>
              <a:rPr lang="el-GR" sz="3600">
                <a:solidFill>
                  <a:srgbClr val="AFE1FF"/>
                </a:solidFill>
                <a:effectLst>
                  <a:outerShdw blurRad="38100" dist="38100" dir="2700000" algn="tl">
                    <a:srgbClr val="000000"/>
                  </a:outerShdw>
                </a:effectLst>
                <a:latin typeface="Arial"/>
              </a:rPr>
              <a:t>ΛΙΠΙΔΑΙΜΙΚΟ ΠΡΟΦΙΛ</a:t>
            </a:r>
          </a:p>
        </p:txBody>
      </p:sp>
      <p:sp>
        <p:nvSpPr>
          <p:cNvPr id="220163" name="Text Box 3"/>
          <p:cNvSpPr txBox="1">
            <a:spLocks noChangeArrowheads="1"/>
          </p:cNvSpPr>
          <p:nvPr/>
        </p:nvSpPr>
        <p:spPr bwMode="auto">
          <a:xfrm>
            <a:off x="973138" y="1341438"/>
            <a:ext cx="7127875" cy="1801812"/>
          </a:xfrm>
          <a:prstGeom prst="rect">
            <a:avLst/>
          </a:prstGeom>
          <a:noFill/>
          <a:ln w="9525">
            <a:noFill/>
            <a:miter lim="800000"/>
            <a:headEnd/>
            <a:tailEnd/>
          </a:ln>
          <a:effectLst/>
        </p:spPr>
        <p:txBody>
          <a:bodyPr>
            <a:spAutoFit/>
          </a:bodyPr>
          <a:lstStyle/>
          <a:p>
            <a:pPr>
              <a:defRPr/>
            </a:pPr>
            <a:r>
              <a:rPr lang="el-GR" sz="2800">
                <a:solidFill>
                  <a:srgbClr val="FF0000"/>
                </a:solidFill>
                <a:effectLst>
                  <a:outerShdw blurRad="38100" dist="38100" dir="2700000" algn="tl">
                    <a:srgbClr val="000000"/>
                  </a:outerShdw>
                </a:effectLst>
                <a:latin typeface="Arial"/>
                <a:cs typeface="Arial" pitchFamily="34" charset="0"/>
              </a:rPr>
              <a:t>●</a:t>
            </a:r>
            <a:r>
              <a:rPr lang="el-GR" sz="2800">
                <a:solidFill>
                  <a:srgbClr val="FFFFFF"/>
                </a:solidFill>
                <a:effectLst>
                  <a:outerShdw blurRad="38100" dist="38100" dir="2700000" algn="tl">
                    <a:srgbClr val="000000"/>
                  </a:outerShdw>
                </a:effectLst>
                <a:latin typeface="Arial"/>
                <a:cs typeface="Arial" pitchFamily="34" charset="0"/>
              </a:rPr>
              <a:t> Ολική Χοληστερόλη: 203 </a:t>
            </a:r>
            <a:r>
              <a:rPr lang="en-US" sz="2800">
                <a:solidFill>
                  <a:srgbClr val="FFFFFF"/>
                </a:solidFill>
                <a:effectLst>
                  <a:outerShdw blurRad="38100" dist="38100" dir="2700000" algn="tl">
                    <a:srgbClr val="000000"/>
                  </a:outerShdw>
                </a:effectLst>
                <a:latin typeface="Arial"/>
                <a:cs typeface="Arial" pitchFamily="34" charset="0"/>
              </a:rPr>
              <a:t>mg/dl</a:t>
            </a: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HDL </a:t>
            </a:r>
            <a:r>
              <a:rPr lang="el-GR" sz="2800">
                <a:solidFill>
                  <a:srgbClr val="FFFFFF"/>
                </a:solidFill>
                <a:effectLst>
                  <a:outerShdw blurRad="38100" dist="38100" dir="2700000" algn="tl">
                    <a:srgbClr val="000000"/>
                  </a:outerShdw>
                </a:effectLst>
                <a:latin typeface="Arial"/>
                <a:cs typeface="Arial" pitchFamily="34" charset="0"/>
              </a:rPr>
              <a:t>Χοληστερόλη: 32 </a:t>
            </a:r>
            <a:r>
              <a:rPr lang="en-US" sz="2800">
                <a:solidFill>
                  <a:srgbClr val="FFFFFF"/>
                </a:solidFill>
                <a:effectLst>
                  <a:outerShdw blurRad="38100" dist="38100" dir="2700000" algn="tl">
                    <a:srgbClr val="000000"/>
                  </a:outerShdw>
                </a:effectLst>
                <a:latin typeface="Arial"/>
                <a:cs typeface="Arial" pitchFamily="34" charset="0"/>
              </a:rPr>
              <a:t>mg/dl</a:t>
            </a: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a:t>
            </a:r>
            <a:r>
              <a:rPr lang="el-GR" sz="2800">
                <a:solidFill>
                  <a:srgbClr val="FFFFFF"/>
                </a:solidFill>
                <a:effectLst>
                  <a:outerShdw blurRad="38100" dist="38100" dir="2700000" algn="tl">
                    <a:srgbClr val="000000"/>
                  </a:outerShdw>
                </a:effectLst>
                <a:latin typeface="Arial"/>
                <a:cs typeface="Arial" pitchFamily="34" charset="0"/>
              </a:rPr>
              <a:t>Τριγλυκερίδια: 176 </a:t>
            </a:r>
            <a:r>
              <a:rPr lang="en-US" sz="2800">
                <a:solidFill>
                  <a:srgbClr val="FFFFFF"/>
                </a:solidFill>
                <a:effectLst>
                  <a:outerShdw blurRad="38100" dist="38100" dir="2700000" algn="tl">
                    <a:srgbClr val="000000"/>
                  </a:outerShdw>
                </a:effectLst>
                <a:latin typeface="Arial"/>
                <a:cs typeface="Arial" pitchFamily="34" charset="0"/>
              </a:rPr>
              <a:t>mg/dl</a:t>
            </a:r>
          </a:p>
        </p:txBody>
      </p:sp>
      <p:sp>
        <p:nvSpPr>
          <p:cNvPr id="220164" name="Text Box 4"/>
          <p:cNvSpPr txBox="1">
            <a:spLocks noChangeArrowheads="1"/>
          </p:cNvSpPr>
          <p:nvPr/>
        </p:nvSpPr>
        <p:spPr bwMode="auto">
          <a:xfrm>
            <a:off x="971550" y="3211513"/>
            <a:ext cx="7488238" cy="1160462"/>
          </a:xfrm>
          <a:prstGeom prst="rect">
            <a:avLst/>
          </a:prstGeom>
          <a:noFill/>
          <a:ln w="9525">
            <a:noFill/>
            <a:miter lim="800000"/>
            <a:headEnd/>
            <a:tailEnd/>
          </a:ln>
          <a:effectLst/>
        </p:spPr>
        <p:txBody>
          <a:bodyPr>
            <a:spAutoFit/>
          </a:bodyPr>
          <a:lstStyle/>
          <a:p>
            <a:pPr>
              <a:defRPr/>
            </a:pPr>
            <a:endParaRPr lang="en-US" sz="2800">
              <a:solidFill>
                <a:srgbClr val="FFFFFF"/>
              </a:solidFill>
              <a:effectLst>
                <a:outerShdw blurRad="38100" dist="38100" dir="2700000" algn="tl">
                  <a:srgbClr val="000000"/>
                </a:outerShdw>
              </a:effectLst>
              <a:latin typeface="Arial"/>
              <a:cs typeface="Arial" pitchFamily="34" charset="0"/>
            </a:endParaRP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LDL </a:t>
            </a:r>
            <a:r>
              <a:rPr lang="el-GR" sz="2800">
                <a:solidFill>
                  <a:srgbClr val="FFFFFF"/>
                </a:solidFill>
                <a:effectLst>
                  <a:outerShdw blurRad="38100" dist="38100" dir="2700000" algn="tl">
                    <a:srgbClr val="000000"/>
                  </a:outerShdw>
                </a:effectLst>
                <a:latin typeface="Arial"/>
                <a:cs typeface="Arial" pitchFamily="34" charset="0"/>
              </a:rPr>
              <a:t>Χοληστερόλη: 136 </a:t>
            </a:r>
            <a:r>
              <a:rPr lang="en-US" sz="2800">
                <a:solidFill>
                  <a:srgbClr val="FFFFFF"/>
                </a:solidFill>
                <a:effectLst>
                  <a:outerShdw blurRad="38100" dist="38100" dir="2700000" algn="tl">
                    <a:srgbClr val="000000"/>
                  </a:outerShdw>
                </a:effectLst>
                <a:latin typeface="Arial"/>
                <a:cs typeface="Arial" pitchFamily="34" charset="0"/>
              </a:rPr>
              <a:t>mg/dl          (</a:t>
            </a:r>
            <a:r>
              <a:rPr lang="en-US" sz="2800">
                <a:solidFill>
                  <a:srgbClr val="99FF99"/>
                </a:solidFill>
                <a:effectLst>
                  <a:outerShdw blurRad="38100" dist="38100" dir="2700000" algn="tl">
                    <a:srgbClr val="000000"/>
                  </a:outerShdw>
                </a:effectLst>
                <a:latin typeface="Arial"/>
                <a:cs typeface="Arial" pitchFamily="34" charset="0"/>
              </a:rPr>
              <a:t>&lt;160</a:t>
            </a:r>
            <a:r>
              <a:rPr lang="en-US" sz="2800">
                <a:solidFill>
                  <a:srgbClr val="FFFFFF"/>
                </a:solidFill>
                <a:effectLst>
                  <a:outerShdw blurRad="38100" dist="38100" dir="2700000" algn="tl">
                    <a:srgbClr val="000000"/>
                  </a:outerShdw>
                </a:effectLst>
                <a:latin typeface="Arial"/>
                <a:cs typeface="Arial" pitchFamily="34" charset="0"/>
              </a:rPr>
              <a:t>)</a:t>
            </a:r>
          </a:p>
        </p:txBody>
      </p:sp>
      <p:sp>
        <p:nvSpPr>
          <p:cNvPr id="220165" name="Text Box 5"/>
          <p:cNvSpPr txBox="1">
            <a:spLocks noChangeArrowheads="1"/>
          </p:cNvSpPr>
          <p:nvPr/>
        </p:nvSpPr>
        <p:spPr bwMode="auto">
          <a:xfrm>
            <a:off x="7164388" y="1327150"/>
            <a:ext cx="1800225" cy="1801813"/>
          </a:xfrm>
          <a:prstGeom prst="rect">
            <a:avLst/>
          </a:prstGeom>
          <a:noFill/>
          <a:ln w="9525">
            <a:noFill/>
            <a:miter lim="800000"/>
            <a:headEnd/>
            <a:tailEnd/>
          </a:ln>
          <a:effectLst/>
        </p:spPr>
        <p:txBody>
          <a:bodyPr>
            <a:spAutoFit/>
          </a:bodyPr>
          <a:lstStyle/>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140-200</a:t>
            </a:r>
            <a:r>
              <a:rPr lang="en-US" sz="2800">
                <a:solidFill>
                  <a:srgbClr val="FFFFFF"/>
                </a:solidFill>
                <a:effectLst>
                  <a:outerShdw blurRad="38100" dist="38100" dir="2700000" algn="tl">
                    <a:srgbClr val="000000"/>
                  </a:outerShdw>
                </a:effectLst>
                <a:latin typeface="Arial"/>
                <a:cs typeface="Arial" pitchFamily="34" charset="0"/>
              </a:rPr>
              <a:t>)</a:t>
            </a:r>
          </a:p>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&gt;40</a:t>
            </a:r>
            <a:r>
              <a:rPr lang="en-US" sz="2800">
                <a:solidFill>
                  <a:srgbClr val="FFFFFF"/>
                </a:solidFill>
                <a:effectLst>
                  <a:outerShdw blurRad="38100" dist="38100" dir="2700000" algn="tl">
                    <a:srgbClr val="000000"/>
                  </a:outerShdw>
                </a:effectLst>
                <a:latin typeface="Arial"/>
                <a:cs typeface="Arial" pitchFamily="34" charset="0"/>
              </a:rPr>
              <a:t>)</a:t>
            </a:r>
          </a:p>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50-150</a:t>
            </a:r>
            <a:r>
              <a:rPr lang="en-US" sz="2800">
                <a:solidFill>
                  <a:srgbClr val="FFFFFF"/>
                </a:solidFill>
                <a:effectLst>
                  <a:outerShdw blurRad="38100" dist="38100" dir="2700000" algn="tl">
                    <a:srgbClr val="000000"/>
                  </a:outerShdw>
                </a:effectLst>
                <a:latin typeface="Arial"/>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0164"/>
                                        </p:tgtEl>
                                        <p:attrNameLst>
                                          <p:attrName>style.visibility</p:attrName>
                                        </p:attrNameLst>
                                      </p:cBhvr>
                                      <p:to>
                                        <p:strVal val="visible"/>
                                      </p:to>
                                    </p:set>
                                    <p:animEffect transition="in" filter="blinds(horizontal)">
                                      <p:cBhvr>
                                        <p:cTn id="7" dur="500"/>
                                        <p:tgtEl>
                                          <p:spTgt spid="220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66700"/>
            <a:ext cx="9144000" cy="949325"/>
          </a:xfrm>
          <a:noFill/>
        </p:spPr>
        <p:txBody>
          <a:bodyPr lIns="0" tIns="0" rIns="0" bIns="0" anchor="b"/>
          <a:lstStyle/>
          <a:p>
            <a:pPr eaLnBrk="1" hangingPunct="1"/>
            <a:r>
              <a:rPr lang="en-US" sz="4300" b="1" smtClean="0">
                <a:solidFill>
                  <a:srgbClr val="FFFF00"/>
                </a:solidFill>
              </a:rPr>
              <a:t>Mechanisms Relating Insulin Resistance and Dyslipidemia</a:t>
            </a:r>
            <a:endParaRPr lang="en-US" sz="4300" b="1" i="1" smtClean="0">
              <a:solidFill>
                <a:srgbClr val="FFFF00"/>
              </a:solidFill>
            </a:endParaRPr>
          </a:p>
        </p:txBody>
      </p:sp>
      <p:sp>
        <p:nvSpPr>
          <p:cNvPr id="91139" name="Freeform 3"/>
          <p:cNvSpPr>
            <a:spLocks/>
          </p:cNvSpPr>
          <p:nvPr/>
        </p:nvSpPr>
        <p:spPr bwMode="auto">
          <a:xfrm>
            <a:off x="2825750" y="1833563"/>
            <a:ext cx="817563" cy="723900"/>
          </a:xfrm>
          <a:custGeom>
            <a:avLst/>
            <a:gdLst/>
            <a:ahLst/>
            <a:cxnLst>
              <a:cxn ang="0">
                <a:pos x="2303" y="209"/>
              </a:cxn>
              <a:cxn ang="0">
                <a:pos x="2284" y="370"/>
              </a:cxn>
              <a:cxn ang="0">
                <a:pos x="2234" y="497"/>
              </a:cxn>
              <a:cxn ang="0">
                <a:pos x="2165" y="612"/>
              </a:cxn>
              <a:cxn ang="0">
                <a:pos x="2082" y="715"/>
              </a:cxn>
              <a:cxn ang="0">
                <a:pos x="1986" y="806"/>
              </a:cxn>
              <a:cxn ang="0">
                <a:pos x="1881" y="880"/>
              </a:cxn>
              <a:cxn ang="0">
                <a:pos x="1767" y="938"/>
              </a:cxn>
              <a:cxn ang="0">
                <a:pos x="1648" y="976"/>
              </a:cxn>
              <a:cxn ang="0">
                <a:pos x="1528" y="994"/>
              </a:cxn>
              <a:cxn ang="0">
                <a:pos x="1468" y="982"/>
              </a:cxn>
              <a:cxn ang="0">
                <a:pos x="1432" y="940"/>
              </a:cxn>
              <a:cxn ang="0">
                <a:pos x="1414" y="974"/>
              </a:cxn>
              <a:cxn ang="0">
                <a:pos x="1380" y="1032"/>
              </a:cxn>
              <a:cxn ang="0">
                <a:pos x="1328" y="1082"/>
              </a:cxn>
              <a:cxn ang="0">
                <a:pos x="1211" y="1145"/>
              </a:cxn>
              <a:cxn ang="0">
                <a:pos x="1065" y="1182"/>
              </a:cxn>
              <a:cxn ang="0">
                <a:pos x="961" y="1180"/>
              </a:cxn>
              <a:cxn ang="0">
                <a:pos x="890" y="1187"/>
              </a:cxn>
              <a:cxn ang="0">
                <a:pos x="770" y="1247"/>
              </a:cxn>
              <a:cxn ang="0">
                <a:pos x="656" y="1337"/>
              </a:cxn>
              <a:cxn ang="0">
                <a:pos x="570" y="1435"/>
              </a:cxn>
              <a:cxn ang="0">
                <a:pos x="499" y="1523"/>
              </a:cxn>
              <a:cxn ang="0">
                <a:pos x="380" y="1600"/>
              </a:cxn>
              <a:cxn ang="0">
                <a:pos x="261" y="1636"/>
              </a:cxn>
              <a:cxn ang="0">
                <a:pos x="196" y="1636"/>
              </a:cxn>
              <a:cxn ang="0">
                <a:pos x="138" y="1621"/>
              </a:cxn>
              <a:cxn ang="0">
                <a:pos x="90" y="1581"/>
              </a:cxn>
              <a:cxn ang="0">
                <a:pos x="44" y="1506"/>
              </a:cxn>
              <a:cxn ang="0">
                <a:pos x="6" y="1362"/>
              </a:cxn>
              <a:cxn ang="0">
                <a:pos x="2" y="1209"/>
              </a:cxn>
              <a:cxn ang="0">
                <a:pos x="25" y="1007"/>
              </a:cxn>
              <a:cxn ang="0">
                <a:pos x="27" y="850"/>
              </a:cxn>
              <a:cxn ang="0">
                <a:pos x="17" y="623"/>
              </a:cxn>
              <a:cxn ang="0">
                <a:pos x="35" y="497"/>
              </a:cxn>
              <a:cxn ang="0">
                <a:pos x="86" y="349"/>
              </a:cxn>
              <a:cxn ang="0">
                <a:pos x="169" y="213"/>
              </a:cxn>
              <a:cxn ang="0">
                <a:pos x="278" y="100"/>
              </a:cxn>
              <a:cxn ang="0">
                <a:pos x="399" y="29"/>
              </a:cxn>
              <a:cxn ang="0">
                <a:pos x="491" y="4"/>
              </a:cxn>
              <a:cxn ang="0">
                <a:pos x="631" y="9"/>
              </a:cxn>
              <a:cxn ang="0">
                <a:pos x="835" y="55"/>
              </a:cxn>
              <a:cxn ang="0">
                <a:pos x="1009" y="69"/>
              </a:cxn>
              <a:cxn ang="0">
                <a:pos x="1357" y="113"/>
              </a:cxn>
              <a:cxn ang="0">
                <a:pos x="1706" y="165"/>
              </a:cxn>
              <a:cxn ang="0">
                <a:pos x="1884" y="167"/>
              </a:cxn>
              <a:cxn ang="0">
                <a:pos x="2028" y="148"/>
              </a:cxn>
              <a:cxn ang="0">
                <a:pos x="2151" y="123"/>
              </a:cxn>
              <a:cxn ang="0">
                <a:pos x="2259" y="102"/>
              </a:cxn>
            </a:cxnLst>
            <a:rect l="0" t="0" r="r" b="b"/>
            <a:pathLst>
              <a:path w="2303" h="1638">
                <a:moveTo>
                  <a:pt x="2289" y="94"/>
                </a:moveTo>
                <a:lnTo>
                  <a:pt x="2297" y="128"/>
                </a:lnTo>
                <a:lnTo>
                  <a:pt x="2301" y="167"/>
                </a:lnTo>
                <a:lnTo>
                  <a:pt x="2303" y="209"/>
                </a:lnTo>
                <a:lnTo>
                  <a:pt x="2301" y="249"/>
                </a:lnTo>
                <a:lnTo>
                  <a:pt x="2297" y="291"/>
                </a:lnTo>
                <a:lnTo>
                  <a:pt x="2291" y="332"/>
                </a:lnTo>
                <a:lnTo>
                  <a:pt x="2284" y="370"/>
                </a:lnTo>
                <a:lnTo>
                  <a:pt x="2274" y="403"/>
                </a:lnTo>
                <a:lnTo>
                  <a:pt x="2261" y="435"/>
                </a:lnTo>
                <a:lnTo>
                  <a:pt x="2247" y="466"/>
                </a:lnTo>
                <a:lnTo>
                  <a:pt x="2234" y="497"/>
                </a:lnTo>
                <a:lnTo>
                  <a:pt x="2218" y="526"/>
                </a:lnTo>
                <a:lnTo>
                  <a:pt x="2201" y="554"/>
                </a:lnTo>
                <a:lnTo>
                  <a:pt x="2184" y="583"/>
                </a:lnTo>
                <a:lnTo>
                  <a:pt x="2165" y="612"/>
                </a:lnTo>
                <a:lnTo>
                  <a:pt x="2145" y="639"/>
                </a:lnTo>
                <a:lnTo>
                  <a:pt x="2126" y="666"/>
                </a:lnTo>
                <a:lnTo>
                  <a:pt x="2103" y="691"/>
                </a:lnTo>
                <a:lnTo>
                  <a:pt x="2082" y="715"/>
                </a:lnTo>
                <a:lnTo>
                  <a:pt x="2059" y="738"/>
                </a:lnTo>
                <a:lnTo>
                  <a:pt x="2036" y="761"/>
                </a:lnTo>
                <a:lnTo>
                  <a:pt x="2011" y="785"/>
                </a:lnTo>
                <a:lnTo>
                  <a:pt x="1986" y="806"/>
                </a:lnTo>
                <a:lnTo>
                  <a:pt x="1961" y="827"/>
                </a:lnTo>
                <a:lnTo>
                  <a:pt x="1934" y="846"/>
                </a:lnTo>
                <a:lnTo>
                  <a:pt x="1907" y="863"/>
                </a:lnTo>
                <a:lnTo>
                  <a:pt x="1881" y="880"/>
                </a:lnTo>
                <a:lnTo>
                  <a:pt x="1852" y="896"/>
                </a:lnTo>
                <a:lnTo>
                  <a:pt x="1825" y="911"/>
                </a:lnTo>
                <a:lnTo>
                  <a:pt x="1796" y="925"/>
                </a:lnTo>
                <a:lnTo>
                  <a:pt x="1767" y="938"/>
                </a:lnTo>
                <a:lnTo>
                  <a:pt x="1737" y="950"/>
                </a:lnTo>
                <a:lnTo>
                  <a:pt x="1708" y="959"/>
                </a:lnTo>
                <a:lnTo>
                  <a:pt x="1679" y="969"/>
                </a:lnTo>
                <a:lnTo>
                  <a:pt x="1648" y="976"/>
                </a:lnTo>
                <a:lnTo>
                  <a:pt x="1618" y="984"/>
                </a:lnTo>
                <a:lnTo>
                  <a:pt x="1587" y="988"/>
                </a:lnTo>
                <a:lnTo>
                  <a:pt x="1556" y="992"/>
                </a:lnTo>
                <a:lnTo>
                  <a:pt x="1528" y="994"/>
                </a:lnTo>
                <a:lnTo>
                  <a:pt x="1497" y="996"/>
                </a:lnTo>
                <a:lnTo>
                  <a:pt x="1487" y="994"/>
                </a:lnTo>
                <a:lnTo>
                  <a:pt x="1478" y="990"/>
                </a:lnTo>
                <a:lnTo>
                  <a:pt x="1468" y="982"/>
                </a:lnTo>
                <a:lnTo>
                  <a:pt x="1458" y="974"/>
                </a:lnTo>
                <a:lnTo>
                  <a:pt x="1449" y="965"/>
                </a:lnTo>
                <a:lnTo>
                  <a:pt x="1441" y="951"/>
                </a:lnTo>
                <a:lnTo>
                  <a:pt x="1432" y="940"/>
                </a:lnTo>
                <a:lnTo>
                  <a:pt x="1426" y="926"/>
                </a:lnTo>
                <a:lnTo>
                  <a:pt x="1424" y="942"/>
                </a:lnTo>
                <a:lnTo>
                  <a:pt x="1420" y="959"/>
                </a:lnTo>
                <a:lnTo>
                  <a:pt x="1414" y="974"/>
                </a:lnTo>
                <a:lnTo>
                  <a:pt x="1409" y="990"/>
                </a:lnTo>
                <a:lnTo>
                  <a:pt x="1399" y="1005"/>
                </a:lnTo>
                <a:lnTo>
                  <a:pt x="1391" y="1019"/>
                </a:lnTo>
                <a:lnTo>
                  <a:pt x="1380" y="1032"/>
                </a:lnTo>
                <a:lnTo>
                  <a:pt x="1368" y="1045"/>
                </a:lnTo>
                <a:lnTo>
                  <a:pt x="1357" y="1057"/>
                </a:lnTo>
                <a:lnTo>
                  <a:pt x="1343" y="1070"/>
                </a:lnTo>
                <a:lnTo>
                  <a:pt x="1328" y="1082"/>
                </a:lnTo>
                <a:lnTo>
                  <a:pt x="1313" y="1091"/>
                </a:lnTo>
                <a:lnTo>
                  <a:pt x="1280" y="1113"/>
                </a:lnTo>
                <a:lnTo>
                  <a:pt x="1247" y="1130"/>
                </a:lnTo>
                <a:lnTo>
                  <a:pt x="1211" y="1145"/>
                </a:lnTo>
                <a:lnTo>
                  <a:pt x="1174" y="1159"/>
                </a:lnTo>
                <a:lnTo>
                  <a:pt x="1138" y="1168"/>
                </a:lnTo>
                <a:lnTo>
                  <a:pt x="1101" y="1176"/>
                </a:lnTo>
                <a:lnTo>
                  <a:pt x="1065" y="1182"/>
                </a:lnTo>
                <a:lnTo>
                  <a:pt x="1032" y="1184"/>
                </a:lnTo>
                <a:lnTo>
                  <a:pt x="1002" y="1184"/>
                </a:lnTo>
                <a:lnTo>
                  <a:pt x="973" y="1182"/>
                </a:lnTo>
                <a:lnTo>
                  <a:pt x="961" y="1180"/>
                </a:lnTo>
                <a:lnTo>
                  <a:pt x="948" y="1180"/>
                </a:lnTo>
                <a:lnTo>
                  <a:pt x="935" y="1180"/>
                </a:lnTo>
                <a:lnTo>
                  <a:pt x="919" y="1182"/>
                </a:lnTo>
                <a:lnTo>
                  <a:pt x="890" y="1187"/>
                </a:lnTo>
                <a:lnTo>
                  <a:pt x="862" y="1199"/>
                </a:lnTo>
                <a:lnTo>
                  <a:pt x="831" y="1212"/>
                </a:lnTo>
                <a:lnTo>
                  <a:pt x="800" y="1228"/>
                </a:lnTo>
                <a:lnTo>
                  <a:pt x="770" y="1247"/>
                </a:lnTo>
                <a:lnTo>
                  <a:pt x="739" y="1268"/>
                </a:lnTo>
                <a:lnTo>
                  <a:pt x="710" y="1289"/>
                </a:lnTo>
                <a:lnTo>
                  <a:pt x="681" y="1314"/>
                </a:lnTo>
                <a:lnTo>
                  <a:pt x="656" y="1337"/>
                </a:lnTo>
                <a:lnTo>
                  <a:pt x="631" y="1362"/>
                </a:lnTo>
                <a:lnTo>
                  <a:pt x="608" y="1387"/>
                </a:lnTo>
                <a:lnTo>
                  <a:pt x="587" y="1412"/>
                </a:lnTo>
                <a:lnTo>
                  <a:pt x="570" y="1435"/>
                </a:lnTo>
                <a:lnTo>
                  <a:pt x="556" y="1458"/>
                </a:lnTo>
                <a:lnTo>
                  <a:pt x="541" y="1479"/>
                </a:lnTo>
                <a:lnTo>
                  <a:pt x="522" y="1502"/>
                </a:lnTo>
                <a:lnTo>
                  <a:pt x="499" y="1523"/>
                </a:lnTo>
                <a:lnTo>
                  <a:pt x="472" y="1544"/>
                </a:lnTo>
                <a:lnTo>
                  <a:pt x="443" y="1563"/>
                </a:lnTo>
                <a:lnTo>
                  <a:pt x="413" y="1583"/>
                </a:lnTo>
                <a:lnTo>
                  <a:pt x="380" y="1600"/>
                </a:lnTo>
                <a:lnTo>
                  <a:pt x="347" y="1613"/>
                </a:lnTo>
                <a:lnTo>
                  <a:pt x="313" y="1625"/>
                </a:lnTo>
                <a:lnTo>
                  <a:pt x="278" y="1633"/>
                </a:lnTo>
                <a:lnTo>
                  <a:pt x="261" y="1636"/>
                </a:lnTo>
                <a:lnTo>
                  <a:pt x="244" y="1638"/>
                </a:lnTo>
                <a:lnTo>
                  <a:pt x="228" y="1638"/>
                </a:lnTo>
                <a:lnTo>
                  <a:pt x="211" y="1638"/>
                </a:lnTo>
                <a:lnTo>
                  <a:pt x="196" y="1636"/>
                </a:lnTo>
                <a:lnTo>
                  <a:pt x="180" y="1634"/>
                </a:lnTo>
                <a:lnTo>
                  <a:pt x="167" y="1631"/>
                </a:lnTo>
                <a:lnTo>
                  <a:pt x="152" y="1627"/>
                </a:lnTo>
                <a:lnTo>
                  <a:pt x="138" y="1621"/>
                </a:lnTo>
                <a:lnTo>
                  <a:pt x="125" y="1613"/>
                </a:lnTo>
                <a:lnTo>
                  <a:pt x="113" y="1604"/>
                </a:lnTo>
                <a:lnTo>
                  <a:pt x="102" y="1594"/>
                </a:lnTo>
                <a:lnTo>
                  <a:pt x="90" y="1581"/>
                </a:lnTo>
                <a:lnTo>
                  <a:pt x="79" y="1567"/>
                </a:lnTo>
                <a:lnTo>
                  <a:pt x="69" y="1554"/>
                </a:lnTo>
                <a:lnTo>
                  <a:pt x="59" y="1539"/>
                </a:lnTo>
                <a:lnTo>
                  <a:pt x="44" y="1506"/>
                </a:lnTo>
                <a:lnTo>
                  <a:pt x="31" y="1473"/>
                </a:lnTo>
                <a:lnTo>
                  <a:pt x="19" y="1437"/>
                </a:lnTo>
                <a:lnTo>
                  <a:pt x="12" y="1400"/>
                </a:lnTo>
                <a:lnTo>
                  <a:pt x="6" y="1362"/>
                </a:lnTo>
                <a:lnTo>
                  <a:pt x="2" y="1324"/>
                </a:lnTo>
                <a:lnTo>
                  <a:pt x="0" y="1285"/>
                </a:lnTo>
                <a:lnTo>
                  <a:pt x="0" y="1247"/>
                </a:lnTo>
                <a:lnTo>
                  <a:pt x="2" y="1209"/>
                </a:lnTo>
                <a:lnTo>
                  <a:pt x="4" y="1170"/>
                </a:lnTo>
                <a:lnTo>
                  <a:pt x="12" y="1099"/>
                </a:lnTo>
                <a:lnTo>
                  <a:pt x="21" y="1034"/>
                </a:lnTo>
                <a:lnTo>
                  <a:pt x="25" y="1007"/>
                </a:lnTo>
                <a:lnTo>
                  <a:pt x="29" y="976"/>
                </a:lnTo>
                <a:lnTo>
                  <a:pt x="29" y="946"/>
                </a:lnTo>
                <a:lnTo>
                  <a:pt x="29" y="915"/>
                </a:lnTo>
                <a:lnTo>
                  <a:pt x="27" y="850"/>
                </a:lnTo>
                <a:lnTo>
                  <a:pt x="23" y="785"/>
                </a:lnTo>
                <a:lnTo>
                  <a:pt x="19" y="719"/>
                </a:lnTo>
                <a:lnTo>
                  <a:pt x="17" y="654"/>
                </a:lnTo>
                <a:lnTo>
                  <a:pt x="17" y="623"/>
                </a:lnTo>
                <a:lnTo>
                  <a:pt x="19" y="593"/>
                </a:lnTo>
                <a:lnTo>
                  <a:pt x="21" y="562"/>
                </a:lnTo>
                <a:lnTo>
                  <a:pt x="25" y="535"/>
                </a:lnTo>
                <a:lnTo>
                  <a:pt x="35" y="497"/>
                </a:lnTo>
                <a:lnTo>
                  <a:pt x="44" y="458"/>
                </a:lnTo>
                <a:lnTo>
                  <a:pt x="56" y="422"/>
                </a:lnTo>
                <a:lnTo>
                  <a:pt x="71" y="385"/>
                </a:lnTo>
                <a:lnTo>
                  <a:pt x="86" y="349"/>
                </a:lnTo>
                <a:lnTo>
                  <a:pt x="104" y="313"/>
                </a:lnTo>
                <a:lnTo>
                  <a:pt x="123" y="278"/>
                </a:lnTo>
                <a:lnTo>
                  <a:pt x="146" y="243"/>
                </a:lnTo>
                <a:lnTo>
                  <a:pt x="169" y="213"/>
                </a:lnTo>
                <a:lnTo>
                  <a:pt x="194" y="180"/>
                </a:lnTo>
                <a:lnTo>
                  <a:pt x="221" y="151"/>
                </a:lnTo>
                <a:lnTo>
                  <a:pt x="249" y="125"/>
                </a:lnTo>
                <a:lnTo>
                  <a:pt x="278" y="100"/>
                </a:lnTo>
                <a:lnTo>
                  <a:pt x="311" y="77"/>
                </a:lnTo>
                <a:lnTo>
                  <a:pt x="345" y="55"/>
                </a:lnTo>
                <a:lnTo>
                  <a:pt x="380" y="36"/>
                </a:lnTo>
                <a:lnTo>
                  <a:pt x="399" y="29"/>
                </a:lnTo>
                <a:lnTo>
                  <a:pt x="418" y="21"/>
                </a:lnTo>
                <a:lnTo>
                  <a:pt x="436" y="15"/>
                </a:lnTo>
                <a:lnTo>
                  <a:pt x="455" y="9"/>
                </a:lnTo>
                <a:lnTo>
                  <a:pt x="491" y="4"/>
                </a:lnTo>
                <a:lnTo>
                  <a:pt x="526" y="0"/>
                </a:lnTo>
                <a:lnTo>
                  <a:pt x="562" y="2"/>
                </a:lnTo>
                <a:lnTo>
                  <a:pt x="597" y="4"/>
                </a:lnTo>
                <a:lnTo>
                  <a:pt x="631" y="9"/>
                </a:lnTo>
                <a:lnTo>
                  <a:pt x="666" y="15"/>
                </a:lnTo>
                <a:lnTo>
                  <a:pt x="733" y="32"/>
                </a:lnTo>
                <a:lnTo>
                  <a:pt x="802" y="50"/>
                </a:lnTo>
                <a:lnTo>
                  <a:pt x="835" y="55"/>
                </a:lnTo>
                <a:lnTo>
                  <a:pt x="869" y="61"/>
                </a:lnTo>
                <a:lnTo>
                  <a:pt x="904" y="65"/>
                </a:lnTo>
                <a:lnTo>
                  <a:pt x="940" y="67"/>
                </a:lnTo>
                <a:lnTo>
                  <a:pt x="1009" y="69"/>
                </a:lnTo>
                <a:lnTo>
                  <a:pt x="1078" y="73"/>
                </a:lnTo>
                <a:lnTo>
                  <a:pt x="1149" y="80"/>
                </a:lnTo>
                <a:lnTo>
                  <a:pt x="1219" y="90"/>
                </a:lnTo>
                <a:lnTo>
                  <a:pt x="1357" y="113"/>
                </a:lnTo>
                <a:lnTo>
                  <a:pt x="1495" y="138"/>
                </a:lnTo>
                <a:lnTo>
                  <a:pt x="1566" y="149"/>
                </a:lnTo>
                <a:lnTo>
                  <a:pt x="1635" y="157"/>
                </a:lnTo>
                <a:lnTo>
                  <a:pt x="1706" y="165"/>
                </a:lnTo>
                <a:lnTo>
                  <a:pt x="1777" y="167"/>
                </a:lnTo>
                <a:lnTo>
                  <a:pt x="1813" y="169"/>
                </a:lnTo>
                <a:lnTo>
                  <a:pt x="1848" y="167"/>
                </a:lnTo>
                <a:lnTo>
                  <a:pt x="1884" y="167"/>
                </a:lnTo>
                <a:lnTo>
                  <a:pt x="1921" y="163"/>
                </a:lnTo>
                <a:lnTo>
                  <a:pt x="1957" y="159"/>
                </a:lnTo>
                <a:lnTo>
                  <a:pt x="1992" y="153"/>
                </a:lnTo>
                <a:lnTo>
                  <a:pt x="2028" y="148"/>
                </a:lnTo>
                <a:lnTo>
                  <a:pt x="2067" y="138"/>
                </a:lnTo>
                <a:lnTo>
                  <a:pt x="2096" y="132"/>
                </a:lnTo>
                <a:lnTo>
                  <a:pt x="2124" y="126"/>
                </a:lnTo>
                <a:lnTo>
                  <a:pt x="2151" y="123"/>
                </a:lnTo>
                <a:lnTo>
                  <a:pt x="2178" y="119"/>
                </a:lnTo>
                <a:lnTo>
                  <a:pt x="2203" y="113"/>
                </a:lnTo>
                <a:lnTo>
                  <a:pt x="2232" y="109"/>
                </a:lnTo>
                <a:lnTo>
                  <a:pt x="2259" y="102"/>
                </a:lnTo>
                <a:lnTo>
                  <a:pt x="2289" y="94"/>
                </a:lnTo>
                <a:close/>
              </a:path>
            </a:pathLst>
          </a:custGeom>
          <a:gradFill rotWithShape="0">
            <a:gsLst>
              <a:gs pos="0">
                <a:srgbClr val="EE9C7D"/>
              </a:gs>
              <a:gs pos="100000">
                <a:srgbClr val="EE9C7D">
                  <a:gamma/>
                  <a:shade val="57647"/>
                  <a:invGamma/>
                </a:srgbClr>
              </a:gs>
            </a:gsLst>
            <a:path path="rect">
              <a:fillToRect l="50000" t="50000" r="50000" b="50000"/>
            </a:path>
          </a:gradFill>
          <a:ln w="9525">
            <a:solidFill>
              <a:schemeClr val="bg2"/>
            </a:solidFill>
            <a:round/>
            <a:headEnd/>
            <a:tailEnd/>
          </a:ln>
          <a:effectLst>
            <a:outerShdw dist="71842"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1140" name="Text Box 4"/>
          <p:cNvSpPr txBox="1">
            <a:spLocks noChangeArrowheads="1"/>
          </p:cNvSpPr>
          <p:nvPr/>
        </p:nvSpPr>
        <p:spPr bwMode="auto">
          <a:xfrm>
            <a:off x="396875" y="1365250"/>
            <a:ext cx="2065338"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Fat Cells</a:t>
            </a:r>
          </a:p>
        </p:txBody>
      </p:sp>
      <p:sp>
        <p:nvSpPr>
          <p:cNvPr id="91141" name="Text Box 5"/>
          <p:cNvSpPr txBox="1">
            <a:spLocks noChangeArrowheads="1"/>
          </p:cNvSpPr>
          <p:nvPr/>
        </p:nvSpPr>
        <p:spPr bwMode="auto">
          <a:xfrm>
            <a:off x="2776538" y="1365250"/>
            <a:ext cx="1147762"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Liver</a:t>
            </a:r>
          </a:p>
        </p:txBody>
      </p:sp>
      <p:grpSp>
        <p:nvGrpSpPr>
          <p:cNvPr id="2" name="Group 6"/>
          <p:cNvGrpSpPr>
            <a:grpSpLocks/>
          </p:cNvGrpSpPr>
          <p:nvPr/>
        </p:nvGrpSpPr>
        <p:grpSpPr bwMode="auto">
          <a:xfrm>
            <a:off x="534988" y="1901825"/>
            <a:ext cx="673100" cy="822325"/>
            <a:chOff x="419" y="1198"/>
            <a:chExt cx="477" cy="518"/>
          </a:xfrm>
        </p:grpSpPr>
        <p:sp>
          <p:nvSpPr>
            <p:cNvPr id="91143" name="Oval 7"/>
            <p:cNvSpPr>
              <a:spLocks noChangeArrowheads="1"/>
            </p:cNvSpPr>
            <p:nvPr/>
          </p:nvSpPr>
          <p:spPr bwMode="auto">
            <a:xfrm>
              <a:off x="419"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44" name="Oval 8"/>
            <p:cNvSpPr>
              <a:spLocks noChangeArrowheads="1"/>
            </p:cNvSpPr>
            <p:nvPr/>
          </p:nvSpPr>
          <p:spPr bwMode="auto">
            <a:xfrm>
              <a:off x="513" y="1219"/>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45" name="Oval 9"/>
            <p:cNvSpPr>
              <a:spLocks noChangeArrowheads="1"/>
            </p:cNvSpPr>
            <p:nvPr/>
          </p:nvSpPr>
          <p:spPr bwMode="auto">
            <a:xfrm>
              <a:off x="513" y="1365"/>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46" name="Oval 10"/>
            <p:cNvSpPr>
              <a:spLocks noChangeArrowheads="1"/>
            </p:cNvSpPr>
            <p:nvPr/>
          </p:nvSpPr>
          <p:spPr bwMode="auto">
            <a:xfrm>
              <a:off x="617" y="129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47" name="Oval 11"/>
            <p:cNvSpPr>
              <a:spLocks noChangeArrowheads="1"/>
            </p:cNvSpPr>
            <p:nvPr/>
          </p:nvSpPr>
          <p:spPr bwMode="auto">
            <a:xfrm>
              <a:off x="419"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48" name="Oval 12"/>
            <p:cNvSpPr>
              <a:spLocks noChangeArrowheads="1"/>
            </p:cNvSpPr>
            <p:nvPr/>
          </p:nvSpPr>
          <p:spPr bwMode="auto">
            <a:xfrm>
              <a:off x="713"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49" name="Oval 13"/>
            <p:cNvSpPr>
              <a:spLocks noChangeArrowheads="1"/>
            </p:cNvSpPr>
            <p:nvPr/>
          </p:nvSpPr>
          <p:spPr bwMode="auto">
            <a:xfrm>
              <a:off x="840" y="1219"/>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50" name="Oval 14"/>
            <p:cNvSpPr>
              <a:spLocks noChangeArrowheads="1"/>
            </p:cNvSpPr>
            <p:nvPr/>
          </p:nvSpPr>
          <p:spPr bwMode="auto">
            <a:xfrm>
              <a:off x="840" y="136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51" name="Oval 15"/>
            <p:cNvSpPr>
              <a:spLocks noChangeArrowheads="1"/>
            </p:cNvSpPr>
            <p:nvPr/>
          </p:nvSpPr>
          <p:spPr bwMode="auto">
            <a:xfrm>
              <a:off x="735"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52" name="Oval 16"/>
            <p:cNvSpPr>
              <a:spLocks noChangeArrowheads="1"/>
            </p:cNvSpPr>
            <p:nvPr/>
          </p:nvSpPr>
          <p:spPr bwMode="auto">
            <a:xfrm>
              <a:off x="774" y="1511"/>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53" name="Oval 17"/>
            <p:cNvSpPr>
              <a:spLocks noChangeArrowheads="1"/>
            </p:cNvSpPr>
            <p:nvPr/>
          </p:nvSpPr>
          <p:spPr bwMode="auto">
            <a:xfrm>
              <a:off x="513" y="1512"/>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54" name="Oval 18"/>
            <p:cNvSpPr>
              <a:spLocks noChangeArrowheads="1"/>
            </p:cNvSpPr>
            <p:nvPr/>
          </p:nvSpPr>
          <p:spPr bwMode="auto">
            <a:xfrm>
              <a:off x="617" y="143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55" name="Oval 19"/>
            <p:cNvSpPr>
              <a:spLocks noChangeArrowheads="1"/>
            </p:cNvSpPr>
            <p:nvPr/>
          </p:nvSpPr>
          <p:spPr bwMode="auto">
            <a:xfrm>
              <a:off x="681" y="154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1156" name="Oval 20"/>
            <p:cNvSpPr>
              <a:spLocks noChangeArrowheads="1"/>
            </p:cNvSpPr>
            <p:nvPr/>
          </p:nvSpPr>
          <p:spPr bwMode="auto">
            <a:xfrm>
              <a:off x="597" y="162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grpSp>
      <p:sp>
        <p:nvSpPr>
          <p:cNvPr id="91157" name="Text Box 21"/>
          <p:cNvSpPr txBox="1">
            <a:spLocks noChangeArrowheads="1"/>
          </p:cNvSpPr>
          <p:nvPr/>
        </p:nvSpPr>
        <p:spPr bwMode="auto">
          <a:xfrm>
            <a:off x="427038" y="4908550"/>
            <a:ext cx="1298575"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Insulin</a:t>
            </a:r>
          </a:p>
        </p:txBody>
      </p:sp>
      <p:sp>
        <p:nvSpPr>
          <p:cNvPr id="72712" name="AutoShape 22"/>
          <p:cNvSpPr>
            <a:spLocks noChangeArrowheads="1"/>
          </p:cNvSpPr>
          <p:nvPr/>
        </p:nvSpPr>
        <p:spPr bwMode="auto">
          <a:xfrm rot="-5400000">
            <a:off x="744538" y="2946400"/>
            <a:ext cx="649287" cy="474663"/>
          </a:xfrm>
          <a:custGeom>
            <a:avLst/>
            <a:gdLst>
              <a:gd name="T0" fmla="*/ 12120595 w 21600"/>
              <a:gd name="T1" fmla="*/ 0 h 21600"/>
              <a:gd name="T2" fmla="*/ 0 w 21600"/>
              <a:gd name="T3" fmla="*/ 5215403 h 21600"/>
              <a:gd name="T4" fmla="*/ 12120595 w 21600"/>
              <a:gd name="T5" fmla="*/ 10430784 h 21600"/>
              <a:gd name="T6" fmla="*/ 19517297 w 21600"/>
              <a:gd name="T7" fmla="*/ 5215403 h 21600"/>
              <a:gd name="T8" fmla="*/ 17694720 60000 65536"/>
              <a:gd name="T9" fmla="*/ 11796480 60000 65536"/>
              <a:gd name="T10" fmla="*/ 5898240 60000 65536"/>
              <a:gd name="T11" fmla="*/ 0 60000 65536"/>
              <a:gd name="T12" fmla="*/ 3375 w 21600"/>
              <a:gd name="T13" fmla="*/ 5389 h 21600"/>
              <a:gd name="T14" fmla="*/ 17499 w 21600"/>
              <a:gd name="T15" fmla="*/ 16211 h 21600"/>
            </a:gdLst>
            <a:ahLst/>
            <a:cxnLst>
              <a:cxn ang="T8">
                <a:pos x="T0" y="T1"/>
              </a:cxn>
              <a:cxn ang="T9">
                <a:pos x="T2" y="T3"/>
              </a:cxn>
              <a:cxn ang="T10">
                <a:pos x="T4" y="T5"/>
              </a:cxn>
              <a:cxn ang="T11">
                <a:pos x="T6" y="T7"/>
              </a:cxn>
            </a:cxnLst>
            <a:rect l="T12" t="T13" r="T14" b="T15"/>
            <a:pathLst>
              <a:path w="21600" h="21600">
                <a:moveTo>
                  <a:pt x="13414" y="0"/>
                </a:moveTo>
                <a:lnTo>
                  <a:pt x="13414" y="5389"/>
                </a:lnTo>
                <a:lnTo>
                  <a:pt x="3375" y="5389"/>
                </a:lnTo>
                <a:lnTo>
                  <a:pt x="3375" y="16211"/>
                </a:lnTo>
                <a:lnTo>
                  <a:pt x="13414" y="16211"/>
                </a:lnTo>
                <a:lnTo>
                  <a:pt x="13414" y="21600"/>
                </a:lnTo>
                <a:lnTo>
                  <a:pt x="21600" y="10800"/>
                </a:lnTo>
                <a:close/>
              </a:path>
              <a:path w="21600" h="21600">
                <a:moveTo>
                  <a:pt x="1350" y="5389"/>
                </a:moveTo>
                <a:lnTo>
                  <a:pt x="1350" y="16211"/>
                </a:lnTo>
                <a:lnTo>
                  <a:pt x="2700" y="16211"/>
                </a:lnTo>
                <a:lnTo>
                  <a:pt x="2700" y="5389"/>
                </a:lnTo>
                <a:close/>
              </a:path>
              <a:path w="21600" h="21600">
                <a:moveTo>
                  <a:pt x="0" y="5389"/>
                </a:moveTo>
                <a:lnTo>
                  <a:pt x="0" y="16211"/>
                </a:lnTo>
                <a:lnTo>
                  <a:pt x="675" y="16211"/>
                </a:lnTo>
                <a:lnTo>
                  <a:pt x="675" y="5389"/>
                </a:lnTo>
                <a:close/>
              </a:path>
            </a:pathLst>
          </a:cu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2713" name="Rectangle 23"/>
          <p:cNvSpPr>
            <a:spLocks noChangeArrowheads="1"/>
          </p:cNvSpPr>
          <p:nvPr/>
        </p:nvSpPr>
        <p:spPr bwMode="auto">
          <a:xfrm>
            <a:off x="955675" y="3863975"/>
            <a:ext cx="220663" cy="1130300"/>
          </a:xfrm>
          <a:prstGeom prst="rect">
            <a:avLst/>
          </a:prstGeom>
          <a:gradFill rotWithShape="0">
            <a:gsLst>
              <a:gs pos="0">
                <a:schemeClr val="accent1"/>
              </a:gs>
              <a:gs pos="100000">
                <a:srgbClr val="0033CC"/>
              </a:gs>
            </a:gsLst>
            <a:lin ang="5400000" scaled="1"/>
          </a:gra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91160" name="Text Box 24"/>
          <p:cNvSpPr txBox="1">
            <a:spLocks noChangeArrowheads="1"/>
          </p:cNvSpPr>
          <p:nvPr/>
        </p:nvSpPr>
        <p:spPr bwMode="auto">
          <a:xfrm>
            <a:off x="396875" y="3494088"/>
            <a:ext cx="527050"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IR</a:t>
            </a:r>
          </a:p>
        </p:txBody>
      </p:sp>
      <p:sp>
        <p:nvSpPr>
          <p:cNvPr id="91161" name="Text Box 25"/>
          <p:cNvSpPr txBox="1">
            <a:spLocks noChangeArrowheads="1"/>
          </p:cNvSpPr>
          <p:nvPr/>
        </p:nvSpPr>
        <p:spPr bwMode="auto">
          <a:xfrm>
            <a:off x="860425" y="3419475"/>
            <a:ext cx="455613" cy="519113"/>
          </a:xfrm>
          <a:prstGeom prst="rect">
            <a:avLst/>
          </a:prstGeom>
          <a:noFill/>
          <a:ln w="9525">
            <a:noFill/>
            <a:miter lim="800000"/>
            <a:headEnd/>
            <a:tailEnd/>
          </a:ln>
          <a:effectLst/>
        </p:spPr>
        <p:txBody>
          <a:bodyPr wrap="none">
            <a:spAutoFit/>
          </a:bodyPr>
          <a:lstStyle/>
          <a:p>
            <a:pPr eaLnBrk="0" hangingPunct="0">
              <a:spcBef>
                <a:spcPct val="0"/>
              </a:spcBef>
              <a:defRPr/>
            </a:pPr>
            <a:r>
              <a:rPr lang="en-US" sz="2800">
                <a:solidFill>
                  <a:srgbClr val="FFFFFF"/>
                </a:solidFill>
                <a:effectLst>
                  <a:outerShdw blurRad="38100" dist="38100" dir="2700000" algn="tl">
                    <a:srgbClr val="000000"/>
                  </a:outerShdw>
                </a:effectLst>
                <a:latin typeface="Verdana" pitchFamily="34" charset="0"/>
              </a:rPr>
              <a:t>X</a:t>
            </a:r>
          </a:p>
        </p:txBody>
      </p:sp>
      <p:sp>
        <p:nvSpPr>
          <p:cNvPr id="91162" name="Text Box 26"/>
          <p:cNvSpPr txBox="1">
            <a:spLocks noChangeArrowheads="1"/>
          </p:cNvSpPr>
          <p:nvPr/>
        </p:nvSpPr>
        <p:spPr bwMode="auto">
          <a:xfrm>
            <a:off x="1423988" y="1906588"/>
            <a:ext cx="1120775" cy="457200"/>
          </a:xfrm>
          <a:prstGeom prst="rect">
            <a:avLst/>
          </a:prstGeom>
          <a:noFill/>
          <a:ln w="9525">
            <a:noFill/>
            <a:miter lim="800000"/>
            <a:headEnd/>
            <a:tailEnd/>
          </a:ln>
          <a:effectLst/>
        </p:spPr>
        <p:txBody>
          <a:bodyPr>
            <a:spAutoFit/>
          </a:bodyPr>
          <a:lstStyle/>
          <a:p>
            <a:pPr algn="ctr" eaLnBrk="0" hangingPunct="0">
              <a:defRPr/>
            </a:pPr>
            <a:r>
              <a:rPr lang="en-US">
                <a:solidFill>
                  <a:srgbClr val="FFFFFF"/>
                </a:solidFill>
                <a:effectLst>
                  <a:outerShdw blurRad="38100" dist="38100" dir="2700000" algn="tl">
                    <a:srgbClr val="000000"/>
                  </a:outerShdw>
                </a:effectLst>
                <a:latin typeface="Verdana" pitchFamily="34" charset="0"/>
                <a:sym typeface="Wingdings" pitchFamily="2" charset="2"/>
              </a:rPr>
              <a:t></a:t>
            </a:r>
            <a:r>
              <a:rPr lang="en-US" b="0">
                <a:solidFill>
                  <a:srgbClr val="FFFFFF"/>
                </a:solidFill>
                <a:effectLst>
                  <a:outerShdw blurRad="38100" dist="38100" dir="2700000" algn="tl">
                    <a:srgbClr val="000000"/>
                  </a:outerShdw>
                </a:effectLst>
                <a:latin typeface="Verdana" pitchFamily="34" charset="0"/>
              </a:rPr>
              <a:t>FFA</a:t>
            </a:r>
          </a:p>
        </p:txBody>
      </p:sp>
      <p:sp>
        <p:nvSpPr>
          <p:cNvPr id="72717" name="AutoShape 27"/>
          <p:cNvSpPr>
            <a:spLocks noChangeArrowheads="1"/>
          </p:cNvSpPr>
          <p:nvPr/>
        </p:nvSpPr>
        <p:spPr bwMode="auto">
          <a:xfrm rot="5463182">
            <a:off x="2338388" y="1924050"/>
            <a:ext cx="552450" cy="387350"/>
          </a:xfrm>
          <a:prstGeom prst="upArrow">
            <a:avLst>
              <a:gd name="adj1" fmla="val 49611"/>
              <a:gd name="adj2" fmla="val 62102"/>
            </a:avLst>
          </a:pr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2718" name="Rectangle 28"/>
          <p:cNvSpPr>
            <a:spLocks noChangeArrowheads="1"/>
          </p:cNvSpPr>
          <p:nvPr/>
        </p:nvSpPr>
        <p:spPr bwMode="auto">
          <a:xfrm rot="5400000">
            <a:off x="1322388" y="1971675"/>
            <a:ext cx="249237" cy="290513"/>
          </a:xfrm>
          <a:prstGeom prst="rect">
            <a:avLst/>
          </a:prstGeom>
          <a:solidFill>
            <a:srgbClr val="FF9900"/>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66700"/>
            <a:ext cx="9144000" cy="949325"/>
          </a:xfrm>
          <a:noFill/>
        </p:spPr>
        <p:txBody>
          <a:bodyPr lIns="0" tIns="0" rIns="0" bIns="0" anchor="b"/>
          <a:lstStyle/>
          <a:p>
            <a:pPr eaLnBrk="1" hangingPunct="1"/>
            <a:r>
              <a:rPr lang="en-US" sz="4300" b="1" smtClean="0">
                <a:solidFill>
                  <a:srgbClr val="FFFF00"/>
                </a:solidFill>
              </a:rPr>
              <a:t>Mechanisms Relating Insulin Resistance and Dyslipidemia</a:t>
            </a:r>
            <a:endParaRPr lang="en-US" sz="4300" b="1" i="1" smtClean="0">
              <a:solidFill>
                <a:srgbClr val="FFFF00"/>
              </a:solidFill>
            </a:endParaRPr>
          </a:p>
        </p:txBody>
      </p:sp>
      <p:sp>
        <p:nvSpPr>
          <p:cNvPr id="93187" name="Freeform 3"/>
          <p:cNvSpPr>
            <a:spLocks/>
          </p:cNvSpPr>
          <p:nvPr/>
        </p:nvSpPr>
        <p:spPr bwMode="auto">
          <a:xfrm>
            <a:off x="2825750" y="1833563"/>
            <a:ext cx="817563" cy="723900"/>
          </a:xfrm>
          <a:custGeom>
            <a:avLst/>
            <a:gdLst/>
            <a:ahLst/>
            <a:cxnLst>
              <a:cxn ang="0">
                <a:pos x="2303" y="209"/>
              </a:cxn>
              <a:cxn ang="0">
                <a:pos x="2284" y="370"/>
              </a:cxn>
              <a:cxn ang="0">
                <a:pos x="2234" y="497"/>
              </a:cxn>
              <a:cxn ang="0">
                <a:pos x="2165" y="612"/>
              </a:cxn>
              <a:cxn ang="0">
                <a:pos x="2082" y="715"/>
              </a:cxn>
              <a:cxn ang="0">
                <a:pos x="1986" y="806"/>
              </a:cxn>
              <a:cxn ang="0">
                <a:pos x="1881" y="880"/>
              </a:cxn>
              <a:cxn ang="0">
                <a:pos x="1767" y="938"/>
              </a:cxn>
              <a:cxn ang="0">
                <a:pos x="1648" y="976"/>
              </a:cxn>
              <a:cxn ang="0">
                <a:pos x="1528" y="994"/>
              </a:cxn>
              <a:cxn ang="0">
                <a:pos x="1468" y="982"/>
              </a:cxn>
              <a:cxn ang="0">
                <a:pos x="1432" y="940"/>
              </a:cxn>
              <a:cxn ang="0">
                <a:pos x="1414" y="974"/>
              </a:cxn>
              <a:cxn ang="0">
                <a:pos x="1380" y="1032"/>
              </a:cxn>
              <a:cxn ang="0">
                <a:pos x="1328" y="1082"/>
              </a:cxn>
              <a:cxn ang="0">
                <a:pos x="1211" y="1145"/>
              </a:cxn>
              <a:cxn ang="0">
                <a:pos x="1065" y="1182"/>
              </a:cxn>
              <a:cxn ang="0">
                <a:pos x="961" y="1180"/>
              </a:cxn>
              <a:cxn ang="0">
                <a:pos x="890" y="1187"/>
              </a:cxn>
              <a:cxn ang="0">
                <a:pos x="770" y="1247"/>
              </a:cxn>
              <a:cxn ang="0">
                <a:pos x="656" y="1337"/>
              </a:cxn>
              <a:cxn ang="0">
                <a:pos x="570" y="1435"/>
              </a:cxn>
              <a:cxn ang="0">
                <a:pos x="499" y="1523"/>
              </a:cxn>
              <a:cxn ang="0">
                <a:pos x="380" y="1600"/>
              </a:cxn>
              <a:cxn ang="0">
                <a:pos x="261" y="1636"/>
              </a:cxn>
              <a:cxn ang="0">
                <a:pos x="196" y="1636"/>
              </a:cxn>
              <a:cxn ang="0">
                <a:pos x="138" y="1621"/>
              </a:cxn>
              <a:cxn ang="0">
                <a:pos x="90" y="1581"/>
              </a:cxn>
              <a:cxn ang="0">
                <a:pos x="44" y="1506"/>
              </a:cxn>
              <a:cxn ang="0">
                <a:pos x="6" y="1362"/>
              </a:cxn>
              <a:cxn ang="0">
                <a:pos x="2" y="1209"/>
              </a:cxn>
              <a:cxn ang="0">
                <a:pos x="25" y="1007"/>
              </a:cxn>
              <a:cxn ang="0">
                <a:pos x="27" y="850"/>
              </a:cxn>
              <a:cxn ang="0">
                <a:pos x="17" y="623"/>
              </a:cxn>
              <a:cxn ang="0">
                <a:pos x="35" y="497"/>
              </a:cxn>
              <a:cxn ang="0">
                <a:pos x="86" y="349"/>
              </a:cxn>
              <a:cxn ang="0">
                <a:pos x="169" y="213"/>
              </a:cxn>
              <a:cxn ang="0">
                <a:pos x="278" y="100"/>
              </a:cxn>
              <a:cxn ang="0">
                <a:pos x="399" y="29"/>
              </a:cxn>
              <a:cxn ang="0">
                <a:pos x="491" y="4"/>
              </a:cxn>
              <a:cxn ang="0">
                <a:pos x="631" y="9"/>
              </a:cxn>
              <a:cxn ang="0">
                <a:pos x="835" y="55"/>
              </a:cxn>
              <a:cxn ang="0">
                <a:pos x="1009" y="69"/>
              </a:cxn>
              <a:cxn ang="0">
                <a:pos x="1357" y="113"/>
              </a:cxn>
              <a:cxn ang="0">
                <a:pos x="1706" y="165"/>
              </a:cxn>
              <a:cxn ang="0">
                <a:pos x="1884" y="167"/>
              </a:cxn>
              <a:cxn ang="0">
                <a:pos x="2028" y="148"/>
              </a:cxn>
              <a:cxn ang="0">
                <a:pos x="2151" y="123"/>
              </a:cxn>
              <a:cxn ang="0">
                <a:pos x="2259" y="102"/>
              </a:cxn>
            </a:cxnLst>
            <a:rect l="0" t="0" r="r" b="b"/>
            <a:pathLst>
              <a:path w="2303" h="1638">
                <a:moveTo>
                  <a:pt x="2289" y="94"/>
                </a:moveTo>
                <a:lnTo>
                  <a:pt x="2297" y="128"/>
                </a:lnTo>
                <a:lnTo>
                  <a:pt x="2301" y="167"/>
                </a:lnTo>
                <a:lnTo>
                  <a:pt x="2303" y="209"/>
                </a:lnTo>
                <a:lnTo>
                  <a:pt x="2301" y="249"/>
                </a:lnTo>
                <a:lnTo>
                  <a:pt x="2297" y="291"/>
                </a:lnTo>
                <a:lnTo>
                  <a:pt x="2291" y="332"/>
                </a:lnTo>
                <a:lnTo>
                  <a:pt x="2284" y="370"/>
                </a:lnTo>
                <a:lnTo>
                  <a:pt x="2274" y="403"/>
                </a:lnTo>
                <a:lnTo>
                  <a:pt x="2261" y="435"/>
                </a:lnTo>
                <a:lnTo>
                  <a:pt x="2247" y="466"/>
                </a:lnTo>
                <a:lnTo>
                  <a:pt x="2234" y="497"/>
                </a:lnTo>
                <a:lnTo>
                  <a:pt x="2218" y="526"/>
                </a:lnTo>
                <a:lnTo>
                  <a:pt x="2201" y="554"/>
                </a:lnTo>
                <a:lnTo>
                  <a:pt x="2184" y="583"/>
                </a:lnTo>
                <a:lnTo>
                  <a:pt x="2165" y="612"/>
                </a:lnTo>
                <a:lnTo>
                  <a:pt x="2145" y="639"/>
                </a:lnTo>
                <a:lnTo>
                  <a:pt x="2126" y="666"/>
                </a:lnTo>
                <a:lnTo>
                  <a:pt x="2103" y="691"/>
                </a:lnTo>
                <a:lnTo>
                  <a:pt x="2082" y="715"/>
                </a:lnTo>
                <a:lnTo>
                  <a:pt x="2059" y="738"/>
                </a:lnTo>
                <a:lnTo>
                  <a:pt x="2036" y="761"/>
                </a:lnTo>
                <a:lnTo>
                  <a:pt x="2011" y="785"/>
                </a:lnTo>
                <a:lnTo>
                  <a:pt x="1986" y="806"/>
                </a:lnTo>
                <a:lnTo>
                  <a:pt x="1961" y="827"/>
                </a:lnTo>
                <a:lnTo>
                  <a:pt x="1934" y="846"/>
                </a:lnTo>
                <a:lnTo>
                  <a:pt x="1907" y="863"/>
                </a:lnTo>
                <a:lnTo>
                  <a:pt x="1881" y="880"/>
                </a:lnTo>
                <a:lnTo>
                  <a:pt x="1852" y="896"/>
                </a:lnTo>
                <a:lnTo>
                  <a:pt x="1825" y="911"/>
                </a:lnTo>
                <a:lnTo>
                  <a:pt x="1796" y="925"/>
                </a:lnTo>
                <a:lnTo>
                  <a:pt x="1767" y="938"/>
                </a:lnTo>
                <a:lnTo>
                  <a:pt x="1737" y="950"/>
                </a:lnTo>
                <a:lnTo>
                  <a:pt x="1708" y="959"/>
                </a:lnTo>
                <a:lnTo>
                  <a:pt x="1679" y="969"/>
                </a:lnTo>
                <a:lnTo>
                  <a:pt x="1648" y="976"/>
                </a:lnTo>
                <a:lnTo>
                  <a:pt x="1618" y="984"/>
                </a:lnTo>
                <a:lnTo>
                  <a:pt x="1587" y="988"/>
                </a:lnTo>
                <a:lnTo>
                  <a:pt x="1556" y="992"/>
                </a:lnTo>
                <a:lnTo>
                  <a:pt x="1528" y="994"/>
                </a:lnTo>
                <a:lnTo>
                  <a:pt x="1497" y="996"/>
                </a:lnTo>
                <a:lnTo>
                  <a:pt x="1487" y="994"/>
                </a:lnTo>
                <a:lnTo>
                  <a:pt x="1478" y="990"/>
                </a:lnTo>
                <a:lnTo>
                  <a:pt x="1468" y="982"/>
                </a:lnTo>
                <a:lnTo>
                  <a:pt x="1458" y="974"/>
                </a:lnTo>
                <a:lnTo>
                  <a:pt x="1449" y="965"/>
                </a:lnTo>
                <a:lnTo>
                  <a:pt x="1441" y="951"/>
                </a:lnTo>
                <a:lnTo>
                  <a:pt x="1432" y="940"/>
                </a:lnTo>
                <a:lnTo>
                  <a:pt x="1426" y="926"/>
                </a:lnTo>
                <a:lnTo>
                  <a:pt x="1424" y="942"/>
                </a:lnTo>
                <a:lnTo>
                  <a:pt x="1420" y="959"/>
                </a:lnTo>
                <a:lnTo>
                  <a:pt x="1414" y="974"/>
                </a:lnTo>
                <a:lnTo>
                  <a:pt x="1409" y="990"/>
                </a:lnTo>
                <a:lnTo>
                  <a:pt x="1399" y="1005"/>
                </a:lnTo>
                <a:lnTo>
                  <a:pt x="1391" y="1019"/>
                </a:lnTo>
                <a:lnTo>
                  <a:pt x="1380" y="1032"/>
                </a:lnTo>
                <a:lnTo>
                  <a:pt x="1368" y="1045"/>
                </a:lnTo>
                <a:lnTo>
                  <a:pt x="1357" y="1057"/>
                </a:lnTo>
                <a:lnTo>
                  <a:pt x="1343" y="1070"/>
                </a:lnTo>
                <a:lnTo>
                  <a:pt x="1328" y="1082"/>
                </a:lnTo>
                <a:lnTo>
                  <a:pt x="1313" y="1091"/>
                </a:lnTo>
                <a:lnTo>
                  <a:pt x="1280" y="1113"/>
                </a:lnTo>
                <a:lnTo>
                  <a:pt x="1247" y="1130"/>
                </a:lnTo>
                <a:lnTo>
                  <a:pt x="1211" y="1145"/>
                </a:lnTo>
                <a:lnTo>
                  <a:pt x="1174" y="1159"/>
                </a:lnTo>
                <a:lnTo>
                  <a:pt x="1138" y="1168"/>
                </a:lnTo>
                <a:lnTo>
                  <a:pt x="1101" y="1176"/>
                </a:lnTo>
                <a:lnTo>
                  <a:pt x="1065" y="1182"/>
                </a:lnTo>
                <a:lnTo>
                  <a:pt x="1032" y="1184"/>
                </a:lnTo>
                <a:lnTo>
                  <a:pt x="1002" y="1184"/>
                </a:lnTo>
                <a:lnTo>
                  <a:pt x="973" y="1182"/>
                </a:lnTo>
                <a:lnTo>
                  <a:pt x="961" y="1180"/>
                </a:lnTo>
                <a:lnTo>
                  <a:pt x="948" y="1180"/>
                </a:lnTo>
                <a:lnTo>
                  <a:pt x="935" y="1180"/>
                </a:lnTo>
                <a:lnTo>
                  <a:pt x="919" y="1182"/>
                </a:lnTo>
                <a:lnTo>
                  <a:pt x="890" y="1187"/>
                </a:lnTo>
                <a:lnTo>
                  <a:pt x="862" y="1199"/>
                </a:lnTo>
                <a:lnTo>
                  <a:pt x="831" y="1212"/>
                </a:lnTo>
                <a:lnTo>
                  <a:pt x="800" y="1228"/>
                </a:lnTo>
                <a:lnTo>
                  <a:pt x="770" y="1247"/>
                </a:lnTo>
                <a:lnTo>
                  <a:pt x="739" y="1268"/>
                </a:lnTo>
                <a:lnTo>
                  <a:pt x="710" y="1289"/>
                </a:lnTo>
                <a:lnTo>
                  <a:pt x="681" y="1314"/>
                </a:lnTo>
                <a:lnTo>
                  <a:pt x="656" y="1337"/>
                </a:lnTo>
                <a:lnTo>
                  <a:pt x="631" y="1362"/>
                </a:lnTo>
                <a:lnTo>
                  <a:pt x="608" y="1387"/>
                </a:lnTo>
                <a:lnTo>
                  <a:pt x="587" y="1412"/>
                </a:lnTo>
                <a:lnTo>
                  <a:pt x="570" y="1435"/>
                </a:lnTo>
                <a:lnTo>
                  <a:pt x="556" y="1458"/>
                </a:lnTo>
                <a:lnTo>
                  <a:pt x="541" y="1479"/>
                </a:lnTo>
                <a:lnTo>
                  <a:pt x="522" y="1502"/>
                </a:lnTo>
                <a:lnTo>
                  <a:pt x="499" y="1523"/>
                </a:lnTo>
                <a:lnTo>
                  <a:pt x="472" y="1544"/>
                </a:lnTo>
                <a:lnTo>
                  <a:pt x="443" y="1563"/>
                </a:lnTo>
                <a:lnTo>
                  <a:pt x="413" y="1583"/>
                </a:lnTo>
                <a:lnTo>
                  <a:pt x="380" y="1600"/>
                </a:lnTo>
                <a:lnTo>
                  <a:pt x="347" y="1613"/>
                </a:lnTo>
                <a:lnTo>
                  <a:pt x="313" y="1625"/>
                </a:lnTo>
                <a:lnTo>
                  <a:pt x="278" y="1633"/>
                </a:lnTo>
                <a:lnTo>
                  <a:pt x="261" y="1636"/>
                </a:lnTo>
                <a:lnTo>
                  <a:pt x="244" y="1638"/>
                </a:lnTo>
                <a:lnTo>
                  <a:pt x="228" y="1638"/>
                </a:lnTo>
                <a:lnTo>
                  <a:pt x="211" y="1638"/>
                </a:lnTo>
                <a:lnTo>
                  <a:pt x="196" y="1636"/>
                </a:lnTo>
                <a:lnTo>
                  <a:pt x="180" y="1634"/>
                </a:lnTo>
                <a:lnTo>
                  <a:pt x="167" y="1631"/>
                </a:lnTo>
                <a:lnTo>
                  <a:pt x="152" y="1627"/>
                </a:lnTo>
                <a:lnTo>
                  <a:pt x="138" y="1621"/>
                </a:lnTo>
                <a:lnTo>
                  <a:pt x="125" y="1613"/>
                </a:lnTo>
                <a:lnTo>
                  <a:pt x="113" y="1604"/>
                </a:lnTo>
                <a:lnTo>
                  <a:pt x="102" y="1594"/>
                </a:lnTo>
                <a:lnTo>
                  <a:pt x="90" y="1581"/>
                </a:lnTo>
                <a:lnTo>
                  <a:pt x="79" y="1567"/>
                </a:lnTo>
                <a:lnTo>
                  <a:pt x="69" y="1554"/>
                </a:lnTo>
                <a:lnTo>
                  <a:pt x="59" y="1539"/>
                </a:lnTo>
                <a:lnTo>
                  <a:pt x="44" y="1506"/>
                </a:lnTo>
                <a:lnTo>
                  <a:pt x="31" y="1473"/>
                </a:lnTo>
                <a:lnTo>
                  <a:pt x="19" y="1437"/>
                </a:lnTo>
                <a:lnTo>
                  <a:pt x="12" y="1400"/>
                </a:lnTo>
                <a:lnTo>
                  <a:pt x="6" y="1362"/>
                </a:lnTo>
                <a:lnTo>
                  <a:pt x="2" y="1324"/>
                </a:lnTo>
                <a:lnTo>
                  <a:pt x="0" y="1285"/>
                </a:lnTo>
                <a:lnTo>
                  <a:pt x="0" y="1247"/>
                </a:lnTo>
                <a:lnTo>
                  <a:pt x="2" y="1209"/>
                </a:lnTo>
                <a:lnTo>
                  <a:pt x="4" y="1170"/>
                </a:lnTo>
                <a:lnTo>
                  <a:pt x="12" y="1099"/>
                </a:lnTo>
                <a:lnTo>
                  <a:pt x="21" y="1034"/>
                </a:lnTo>
                <a:lnTo>
                  <a:pt x="25" y="1007"/>
                </a:lnTo>
                <a:lnTo>
                  <a:pt x="29" y="976"/>
                </a:lnTo>
                <a:lnTo>
                  <a:pt x="29" y="946"/>
                </a:lnTo>
                <a:lnTo>
                  <a:pt x="29" y="915"/>
                </a:lnTo>
                <a:lnTo>
                  <a:pt x="27" y="850"/>
                </a:lnTo>
                <a:lnTo>
                  <a:pt x="23" y="785"/>
                </a:lnTo>
                <a:lnTo>
                  <a:pt x="19" y="719"/>
                </a:lnTo>
                <a:lnTo>
                  <a:pt x="17" y="654"/>
                </a:lnTo>
                <a:lnTo>
                  <a:pt x="17" y="623"/>
                </a:lnTo>
                <a:lnTo>
                  <a:pt x="19" y="593"/>
                </a:lnTo>
                <a:lnTo>
                  <a:pt x="21" y="562"/>
                </a:lnTo>
                <a:lnTo>
                  <a:pt x="25" y="535"/>
                </a:lnTo>
                <a:lnTo>
                  <a:pt x="35" y="497"/>
                </a:lnTo>
                <a:lnTo>
                  <a:pt x="44" y="458"/>
                </a:lnTo>
                <a:lnTo>
                  <a:pt x="56" y="422"/>
                </a:lnTo>
                <a:lnTo>
                  <a:pt x="71" y="385"/>
                </a:lnTo>
                <a:lnTo>
                  <a:pt x="86" y="349"/>
                </a:lnTo>
                <a:lnTo>
                  <a:pt x="104" y="313"/>
                </a:lnTo>
                <a:lnTo>
                  <a:pt x="123" y="278"/>
                </a:lnTo>
                <a:lnTo>
                  <a:pt x="146" y="243"/>
                </a:lnTo>
                <a:lnTo>
                  <a:pt x="169" y="213"/>
                </a:lnTo>
                <a:lnTo>
                  <a:pt x="194" y="180"/>
                </a:lnTo>
                <a:lnTo>
                  <a:pt x="221" y="151"/>
                </a:lnTo>
                <a:lnTo>
                  <a:pt x="249" y="125"/>
                </a:lnTo>
                <a:lnTo>
                  <a:pt x="278" y="100"/>
                </a:lnTo>
                <a:lnTo>
                  <a:pt x="311" y="77"/>
                </a:lnTo>
                <a:lnTo>
                  <a:pt x="345" y="55"/>
                </a:lnTo>
                <a:lnTo>
                  <a:pt x="380" y="36"/>
                </a:lnTo>
                <a:lnTo>
                  <a:pt x="399" y="29"/>
                </a:lnTo>
                <a:lnTo>
                  <a:pt x="418" y="21"/>
                </a:lnTo>
                <a:lnTo>
                  <a:pt x="436" y="15"/>
                </a:lnTo>
                <a:lnTo>
                  <a:pt x="455" y="9"/>
                </a:lnTo>
                <a:lnTo>
                  <a:pt x="491" y="4"/>
                </a:lnTo>
                <a:lnTo>
                  <a:pt x="526" y="0"/>
                </a:lnTo>
                <a:lnTo>
                  <a:pt x="562" y="2"/>
                </a:lnTo>
                <a:lnTo>
                  <a:pt x="597" y="4"/>
                </a:lnTo>
                <a:lnTo>
                  <a:pt x="631" y="9"/>
                </a:lnTo>
                <a:lnTo>
                  <a:pt x="666" y="15"/>
                </a:lnTo>
                <a:lnTo>
                  <a:pt x="733" y="32"/>
                </a:lnTo>
                <a:lnTo>
                  <a:pt x="802" y="50"/>
                </a:lnTo>
                <a:lnTo>
                  <a:pt x="835" y="55"/>
                </a:lnTo>
                <a:lnTo>
                  <a:pt x="869" y="61"/>
                </a:lnTo>
                <a:lnTo>
                  <a:pt x="904" y="65"/>
                </a:lnTo>
                <a:lnTo>
                  <a:pt x="940" y="67"/>
                </a:lnTo>
                <a:lnTo>
                  <a:pt x="1009" y="69"/>
                </a:lnTo>
                <a:lnTo>
                  <a:pt x="1078" y="73"/>
                </a:lnTo>
                <a:lnTo>
                  <a:pt x="1149" y="80"/>
                </a:lnTo>
                <a:lnTo>
                  <a:pt x="1219" y="90"/>
                </a:lnTo>
                <a:lnTo>
                  <a:pt x="1357" y="113"/>
                </a:lnTo>
                <a:lnTo>
                  <a:pt x="1495" y="138"/>
                </a:lnTo>
                <a:lnTo>
                  <a:pt x="1566" y="149"/>
                </a:lnTo>
                <a:lnTo>
                  <a:pt x="1635" y="157"/>
                </a:lnTo>
                <a:lnTo>
                  <a:pt x="1706" y="165"/>
                </a:lnTo>
                <a:lnTo>
                  <a:pt x="1777" y="167"/>
                </a:lnTo>
                <a:lnTo>
                  <a:pt x="1813" y="169"/>
                </a:lnTo>
                <a:lnTo>
                  <a:pt x="1848" y="167"/>
                </a:lnTo>
                <a:lnTo>
                  <a:pt x="1884" y="167"/>
                </a:lnTo>
                <a:lnTo>
                  <a:pt x="1921" y="163"/>
                </a:lnTo>
                <a:lnTo>
                  <a:pt x="1957" y="159"/>
                </a:lnTo>
                <a:lnTo>
                  <a:pt x="1992" y="153"/>
                </a:lnTo>
                <a:lnTo>
                  <a:pt x="2028" y="148"/>
                </a:lnTo>
                <a:lnTo>
                  <a:pt x="2067" y="138"/>
                </a:lnTo>
                <a:lnTo>
                  <a:pt x="2096" y="132"/>
                </a:lnTo>
                <a:lnTo>
                  <a:pt x="2124" y="126"/>
                </a:lnTo>
                <a:lnTo>
                  <a:pt x="2151" y="123"/>
                </a:lnTo>
                <a:lnTo>
                  <a:pt x="2178" y="119"/>
                </a:lnTo>
                <a:lnTo>
                  <a:pt x="2203" y="113"/>
                </a:lnTo>
                <a:lnTo>
                  <a:pt x="2232" y="109"/>
                </a:lnTo>
                <a:lnTo>
                  <a:pt x="2259" y="102"/>
                </a:lnTo>
                <a:lnTo>
                  <a:pt x="2289" y="94"/>
                </a:lnTo>
                <a:close/>
              </a:path>
            </a:pathLst>
          </a:custGeom>
          <a:gradFill rotWithShape="0">
            <a:gsLst>
              <a:gs pos="0">
                <a:srgbClr val="EE9C7D"/>
              </a:gs>
              <a:gs pos="100000">
                <a:srgbClr val="EE9C7D">
                  <a:gamma/>
                  <a:shade val="57647"/>
                  <a:invGamma/>
                </a:srgbClr>
              </a:gs>
            </a:gsLst>
            <a:path path="rect">
              <a:fillToRect l="50000" t="50000" r="50000" b="50000"/>
            </a:path>
          </a:gradFill>
          <a:ln w="9525">
            <a:solidFill>
              <a:schemeClr val="bg2"/>
            </a:solidFill>
            <a:round/>
            <a:headEnd/>
            <a:tailEnd/>
          </a:ln>
          <a:effectLst>
            <a:outerShdw dist="71842"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3188" name="Text Box 4"/>
          <p:cNvSpPr txBox="1">
            <a:spLocks noChangeArrowheads="1"/>
          </p:cNvSpPr>
          <p:nvPr/>
        </p:nvSpPr>
        <p:spPr bwMode="auto">
          <a:xfrm>
            <a:off x="396875" y="1365250"/>
            <a:ext cx="2065338"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Fat Cells</a:t>
            </a:r>
          </a:p>
        </p:txBody>
      </p:sp>
      <p:sp>
        <p:nvSpPr>
          <p:cNvPr id="93189" name="Text Box 5"/>
          <p:cNvSpPr txBox="1">
            <a:spLocks noChangeArrowheads="1"/>
          </p:cNvSpPr>
          <p:nvPr/>
        </p:nvSpPr>
        <p:spPr bwMode="auto">
          <a:xfrm>
            <a:off x="2776538" y="1365250"/>
            <a:ext cx="1147762"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Liver</a:t>
            </a:r>
          </a:p>
        </p:txBody>
      </p:sp>
      <p:sp>
        <p:nvSpPr>
          <p:cNvPr id="93190" name="Text Box 6"/>
          <p:cNvSpPr txBox="1">
            <a:spLocks noChangeArrowheads="1"/>
          </p:cNvSpPr>
          <p:nvPr/>
        </p:nvSpPr>
        <p:spPr bwMode="auto">
          <a:xfrm>
            <a:off x="427038" y="4908550"/>
            <a:ext cx="1298575"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Insulin</a:t>
            </a:r>
          </a:p>
        </p:txBody>
      </p:sp>
      <p:sp>
        <p:nvSpPr>
          <p:cNvPr id="73735" name="AutoShape 7"/>
          <p:cNvSpPr>
            <a:spLocks noChangeArrowheads="1"/>
          </p:cNvSpPr>
          <p:nvPr/>
        </p:nvSpPr>
        <p:spPr bwMode="auto">
          <a:xfrm rot="-5400000">
            <a:off x="744538" y="2946400"/>
            <a:ext cx="649287" cy="474663"/>
          </a:xfrm>
          <a:custGeom>
            <a:avLst/>
            <a:gdLst>
              <a:gd name="T0" fmla="*/ 12120595 w 21600"/>
              <a:gd name="T1" fmla="*/ 0 h 21600"/>
              <a:gd name="T2" fmla="*/ 0 w 21600"/>
              <a:gd name="T3" fmla="*/ 5215403 h 21600"/>
              <a:gd name="T4" fmla="*/ 12120595 w 21600"/>
              <a:gd name="T5" fmla="*/ 10430784 h 21600"/>
              <a:gd name="T6" fmla="*/ 19517297 w 21600"/>
              <a:gd name="T7" fmla="*/ 5215403 h 21600"/>
              <a:gd name="T8" fmla="*/ 17694720 60000 65536"/>
              <a:gd name="T9" fmla="*/ 11796480 60000 65536"/>
              <a:gd name="T10" fmla="*/ 5898240 60000 65536"/>
              <a:gd name="T11" fmla="*/ 0 60000 65536"/>
              <a:gd name="T12" fmla="*/ 3375 w 21600"/>
              <a:gd name="T13" fmla="*/ 5389 h 21600"/>
              <a:gd name="T14" fmla="*/ 17499 w 21600"/>
              <a:gd name="T15" fmla="*/ 16211 h 21600"/>
            </a:gdLst>
            <a:ahLst/>
            <a:cxnLst>
              <a:cxn ang="T8">
                <a:pos x="T0" y="T1"/>
              </a:cxn>
              <a:cxn ang="T9">
                <a:pos x="T2" y="T3"/>
              </a:cxn>
              <a:cxn ang="T10">
                <a:pos x="T4" y="T5"/>
              </a:cxn>
              <a:cxn ang="T11">
                <a:pos x="T6" y="T7"/>
              </a:cxn>
            </a:cxnLst>
            <a:rect l="T12" t="T13" r="T14" b="T15"/>
            <a:pathLst>
              <a:path w="21600" h="21600">
                <a:moveTo>
                  <a:pt x="13414" y="0"/>
                </a:moveTo>
                <a:lnTo>
                  <a:pt x="13414" y="5389"/>
                </a:lnTo>
                <a:lnTo>
                  <a:pt x="3375" y="5389"/>
                </a:lnTo>
                <a:lnTo>
                  <a:pt x="3375" y="16211"/>
                </a:lnTo>
                <a:lnTo>
                  <a:pt x="13414" y="16211"/>
                </a:lnTo>
                <a:lnTo>
                  <a:pt x="13414" y="21600"/>
                </a:lnTo>
                <a:lnTo>
                  <a:pt x="21600" y="10800"/>
                </a:lnTo>
                <a:close/>
              </a:path>
              <a:path w="21600" h="21600">
                <a:moveTo>
                  <a:pt x="1350" y="5389"/>
                </a:moveTo>
                <a:lnTo>
                  <a:pt x="1350" y="16211"/>
                </a:lnTo>
                <a:lnTo>
                  <a:pt x="2700" y="16211"/>
                </a:lnTo>
                <a:lnTo>
                  <a:pt x="2700" y="5389"/>
                </a:lnTo>
                <a:close/>
              </a:path>
              <a:path w="21600" h="21600">
                <a:moveTo>
                  <a:pt x="0" y="5389"/>
                </a:moveTo>
                <a:lnTo>
                  <a:pt x="0" y="16211"/>
                </a:lnTo>
                <a:lnTo>
                  <a:pt x="675" y="16211"/>
                </a:lnTo>
                <a:lnTo>
                  <a:pt x="675" y="5389"/>
                </a:lnTo>
                <a:close/>
              </a:path>
            </a:pathLst>
          </a:cu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3736" name="Rectangle 8"/>
          <p:cNvSpPr>
            <a:spLocks noChangeArrowheads="1"/>
          </p:cNvSpPr>
          <p:nvPr/>
        </p:nvSpPr>
        <p:spPr bwMode="auto">
          <a:xfrm>
            <a:off x="955675" y="3863975"/>
            <a:ext cx="220663" cy="1130300"/>
          </a:xfrm>
          <a:prstGeom prst="rect">
            <a:avLst/>
          </a:prstGeom>
          <a:gradFill rotWithShape="0">
            <a:gsLst>
              <a:gs pos="0">
                <a:schemeClr val="accent1"/>
              </a:gs>
              <a:gs pos="100000">
                <a:srgbClr val="0033CC"/>
              </a:gs>
            </a:gsLst>
            <a:lin ang="5400000" scaled="1"/>
          </a:gra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93193" name="Text Box 9"/>
          <p:cNvSpPr txBox="1">
            <a:spLocks noChangeArrowheads="1"/>
          </p:cNvSpPr>
          <p:nvPr/>
        </p:nvSpPr>
        <p:spPr bwMode="auto">
          <a:xfrm>
            <a:off x="396875" y="3494088"/>
            <a:ext cx="527050"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IR</a:t>
            </a:r>
          </a:p>
        </p:txBody>
      </p:sp>
      <p:sp>
        <p:nvSpPr>
          <p:cNvPr id="93194" name="Text Box 10"/>
          <p:cNvSpPr txBox="1">
            <a:spLocks noChangeArrowheads="1"/>
          </p:cNvSpPr>
          <p:nvPr/>
        </p:nvSpPr>
        <p:spPr bwMode="auto">
          <a:xfrm>
            <a:off x="860425" y="3419475"/>
            <a:ext cx="455613" cy="519113"/>
          </a:xfrm>
          <a:prstGeom prst="rect">
            <a:avLst/>
          </a:prstGeom>
          <a:noFill/>
          <a:ln w="9525">
            <a:noFill/>
            <a:miter lim="800000"/>
            <a:headEnd/>
            <a:tailEnd/>
          </a:ln>
          <a:effectLst/>
        </p:spPr>
        <p:txBody>
          <a:bodyPr wrap="none">
            <a:spAutoFit/>
          </a:bodyPr>
          <a:lstStyle/>
          <a:p>
            <a:pPr eaLnBrk="0" hangingPunct="0">
              <a:spcBef>
                <a:spcPct val="0"/>
              </a:spcBef>
              <a:defRPr/>
            </a:pPr>
            <a:r>
              <a:rPr lang="en-US" sz="2800">
                <a:solidFill>
                  <a:srgbClr val="FFFFFF"/>
                </a:solidFill>
                <a:effectLst>
                  <a:outerShdw blurRad="38100" dist="38100" dir="2700000" algn="tl">
                    <a:srgbClr val="000000"/>
                  </a:outerShdw>
                </a:effectLst>
                <a:latin typeface="Verdana" pitchFamily="34" charset="0"/>
              </a:rPr>
              <a:t>X</a:t>
            </a:r>
          </a:p>
        </p:txBody>
      </p:sp>
      <p:sp>
        <p:nvSpPr>
          <p:cNvPr id="93195" name="Oval 11"/>
          <p:cNvSpPr>
            <a:spLocks noChangeArrowheads="1"/>
          </p:cNvSpPr>
          <p:nvPr/>
        </p:nvSpPr>
        <p:spPr bwMode="auto">
          <a:xfrm>
            <a:off x="3679825" y="2470150"/>
            <a:ext cx="900113" cy="1065213"/>
          </a:xfrm>
          <a:prstGeom prst="ellipse">
            <a:avLst/>
          </a:prstGeom>
          <a:solidFill>
            <a:srgbClr val="660033"/>
          </a:solidFill>
          <a:ln w="28575">
            <a:solidFill>
              <a:srgbClr val="00FFFF"/>
            </a:solidFill>
            <a:round/>
            <a:headEnd/>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3196" name="Text Box 12"/>
          <p:cNvSpPr txBox="1">
            <a:spLocks noChangeArrowheads="1"/>
          </p:cNvSpPr>
          <p:nvPr/>
        </p:nvSpPr>
        <p:spPr bwMode="auto">
          <a:xfrm>
            <a:off x="2116138" y="2674938"/>
            <a:ext cx="1460500" cy="1019175"/>
          </a:xfrm>
          <a:prstGeom prst="rect">
            <a:avLst/>
          </a:prstGeom>
          <a:noFill/>
          <a:ln w="9525">
            <a:noFill/>
            <a:miter lim="800000"/>
            <a:headEnd/>
            <a:tailEnd/>
          </a:ln>
          <a:effectLst/>
        </p:spPr>
        <p:txBody>
          <a:bodyPr>
            <a:spAutoFit/>
          </a:bodyPr>
          <a:lstStyle/>
          <a:p>
            <a:pPr eaLnBrk="0" hangingPunct="0">
              <a:lnSpc>
                <a:spcPct val="95000"/>
              </a:lnSpc>
              <a:spcBef>
                <a:spcPct val="10000"/>
              </a:spcBef>
              <a:buFont typeface="Wingdings" pitchFamily="2" charset="2"/>
              <a:buNone/>
              <a:defRPr/>
            </a:pPr>
            <a:r>
              <a:rPr lang="en-US" sz="2000">
                <a:solidFill>
                  <a:srgbClr val="FFFFFF"/>
                </a:solidFill>
                <a:effectLst>
                  <a:outerShdw blurRad="38100" dist="38100" dir="2700000" algn="tl">
                    <a:srgbClr val="000000"/>
                  </a:outerShdw>
                </a:effectLst>
                <a:latin typeface="Verdana" pitchFamily="34" charset="0"/>
                <a:sym typeface="Wingdings" pitchFamily="2" charset="2"/>
              </a:rPr>
              <a:t></a:t>
            </a:r>
            <a:r>
              <a:rPr lang="en-US" sz="2000" b="0">
                <a:solidFill>
                  <a:srgbClr val="FFFFFF"/>
                </a:solidFill>
                <a:effectLst>
                  <a:outerShdw blurRad="38100" dist="38100" dir="2700000" algn="tl">
                    <a:srgbClr val="000000"/>
                  </a:outerShdw>
                </a:effectLst>
                <a:latin typeface="Verdana" pitchFamily="34" charset="0"/>
                <a:sym typeface="Wingdings" pitchFamily="2" charset="2"/>
              </a:rPr>
              <a:t> </a:t>
            </a:r>
            <a:r>
              <a:rPr lang="en-US" sz="2000" b="0">
                <a:solidFill>
                  <a:srgbClr val="FFFFFF"/>
                </a:solidFill>
                <a:effectLst>
                  <a:outerShdw blurRad="38100" dist="38100" dir="2700000" algn="tl">
                    <a:srgbClr val="000000"/>
                  </a:outerShdw>
                </a:effectLst>
                <a:latin typeface="Verdana" pitchFamily="34" charset="0"/>
              </a:rPr>
              <a:t>TG</a:t>
            </a:r>
          </a:p>
          <a:p>
            <a:pPr eaLnBrk="0" hangingPunct="0">
              <a:lnSpc>
                <a:spcPct val="95000"/>
              </a:lnSpc>
              <a:spcBef>
                <a:spcPct val="10000"/>
              </a:spcBef>
              <a:buFont typeface="Wingdings" pitchFamily="2" charset="2"/>
              <a:buNone/>
              <a:defRPr/>
            </a:pPr>
            <a:r>
              <a:rPr lang="en-US" sz="2000">
                <a:solidFill>
                  <a:srgbClr val="FFFFFF"/>
                </a:solidFill>
                <a:effectLst>
                  <a:outerShdw blurRad="38100" dist="38100" dir="2700000" algn="tl">
                    <a:srgbClr val="000000"/>
                  </a:outerShdw>
                </a:effectLst>
                <a:latin typeface="Verdana" pitchFamily="34" charset="0"/>
                <a:sym typeface="Wingdings" pitchFamily="2" charset="2"/>
              </a:rPr>
              <a:t></a:t>
            </a:r>
            <a:r>
              <a:rPr lang="en-US" sz="2000" b="0">
                <a:solidFill>
                  <a:srgbClr val="FFFFFF"/>
                </a:solidFill>
                <a:effectLst>
                  <a:outerShdw blurRad="38100" dist="38100" dir="2700000" algn="tl">
                    <a:srgbClr val="000000"/>
                  </a:outerShdw>
                </a:effectLst>
                <a:latin typeface="Verdana" pitchFamily="34" charset="0"/>
                <a:sym typeface="Wingdings" pitchFamily="2" charset="2"/>
              </a:rPr>
              <a:t> </a:t>
            </a:r>
            <a:r>
              <a:rPr lang="en-US" sz="2000" b="0">
                <a:solidFill>
                  <a:srgbClr val="FFFFFF"/>
                </a:solidFill>
                <a:effectLst>
                  <a:outerShdw blurRad="38100" dist="38100" dir="2700000" algn="tl">
                    <a:srgbClr val="000000"/>
                  </a:outerShdw>
                </a:effectLst>
                <a:latin typeface="Verdana" pitchFamily="34" charset="0"/>
              </a:rPr>
              <a:t>Apo B</a:t>
            </a:r>
          </a:p>
          <a:p>
            <a:pPr eaLnBrk="0" hangingPunct="0">
              <a:lnSpc>
                <a:spcPct val="95000"/>
              </a:lnSpc>
              <a:spcBef>
                <a:spcPct val="10000"/>
              </a:spcBef>
              <a:buFont typeface="Wingdings" pitchFamily="2" charset="2"/>
              <a:buNone/>
              <a:defRPr/>
            </a:pPr>
            <a:r>
              <a:rPr lang="en-US" sz="2000">
                <a:solidFill>
                  <a:srgbClr val="FFFFFF"/>
                </a:solidFill>
                <a:effectLst>
                  <a:outerShdw blurRad="38100" dist="38100" dir="2700000" algn="tl">
                    <a:srgbClr val="000000"/>
                  </a:outerShdw>
                </a:effectLst>
                <a:latin typeface="Verdana" pitchFamily="34" charset="0"/>
                <a:sym typeface="Wingdings" pitchFamily="2" charset="2"/>
              </a:rPr>
              <a:t></a:t>
            </a:r>
            <a:r>
              <a:rPr lang="en-US" sz="2000" b="0">
                <a:solidFill>
                  <a:srgbClr val="FFFFFF"/>
                </a:solidFill>
                <a:effectLst>
                  <a:outerShdw blurRad="38100" dist="38100" dir="2700000" algn="tl">
                    <a:srgbClr val="000000"/>
                  </a:outerShdw>
                </a:effectLst>
                <a:latin typeface="Verdana" pitchFamily="34" charset="0"/>
                <a:sym typeface="Wingdings" pitchFamily="2" charset="2"/>
              </a:rPr>
              <a:t> </a:t>
            </a:r>
            <a:r>
              <a:rPr lang="en-US" sz="2000" b="0">
                <a:solidFill>
                  <a:srgbClr val="FFFFFF"/>
                </a:solidFill>
                <a:effectLst>
                  <a:outerShdw blurRad="38100" dist="38100" dir="2700000" algn="tl">
                    <a:srgbClr val="000000"/>
                  </a:outerShdw>
                </a:effectLst>
                <a:latin typeface="Verdana" pitchFamily="34" charset="0"/>
              </a:rPr>
              <a:t>VLDL</a:t>
            </a:r>
          </a:p>
        </p:txBody>
      </p:sp>
      <p:sp>
        <p:nvSpPr>
          <p:cNvPr id="93197" name="Freeform 13"/>
          <p:cNvSpPr>
            <a:spLocks/>
          </p:cNvSpPr>
          <p:nvPr/>
        </p:nvSpPr>
        <p:spPr bwMode="auto">
          <a:xfrm>
            <a:off x="3146425" y="2600325"/>
            <a:ext cx="457200" cy="433388"/>
          </a:xfrm>
          <a:custGeom>
            <a:avLst/>
            <a:gdLst/>
            <a:ahLst/>
            <a:cxnLst>
              <a:cxn ang="0">
                <a:pos x="0" y="0"/>
              </a:cxn>
              <a:cxn ang="0">
                <a:pos x="0" y="315"/>
              </a:cxn>
              <a:cxn ang="0">
                <a:pos x="293" y="315"/>
              </a:cxn>
            </a:cxnLst>
            <a:rect l="0" t="0" r="r" b="b"/>
            <a:pathLst>
              <a:path w="293" h="315">
                <a:moveTo>
                  <a:pt x="0" y="0"/>
                </a:moveTo>
                <a:lnTo>
                  <a:pt x="0" y="315"/>
                </a:lnTo>
                <a:lnTo>
                  <a:pt x="293" y="315"/>
                </a:lnTo>
              </a:path>
            </a:pathLst>
          </a:custGeom>
          <a:noFill/>
          <a:ln w="28575" cmpd="sng">
            <a:solidFill>
              <a:srgbClr val="99CCFF"/>
            </a:solidFill>
            <a:round/>
            <a:headEnd/>
            <a:tailEnd type="stealth" w="lg" len="lg"/>
          </a:ln>
          <a:effectLst>
            <a:outerShdw dist="35921"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3198" name="Text Box 14"/>
          <p:cNvSpPr txBox="1">
            <a:spLocks noChangeArrowheads="1"/>
          </p:cNvSpPr>
          <p:nvPr/>
        </p:nvSpPr>
        <p:spPr bwMode="auto">
          <a:xfrm>
            <a:off x="3578225" y="2786063"/>
            <a:ext cx="1120775" cy="457200"/>
          </a:xfrm>
          <a:prstGeom prst="rect">
            <a:avLst/>
          </a:prstGeom>
          <a:noFill/>
          <a:ln w="9525">
            <a:noFill/>
            <a:miter lim="800000"/>
            <a:headEnd/>
            <a:tailEnd/>
          </a:ln>
          <a:effectLst/>
        </p:spPr>
        <p:txBody>
          <a:bodyPr>
            <a:spAutoFit/>
          </a:bodyPr>
          <a:lstStyle/>
          <a:p>
            <a:pPr algn="ctr" eaLnBrk="0" hangingPunct="0">
              <a:defRPr/>
            </a:pPr>
            <a:r>
              <a:rPr lang="en-US">
                <a:solidFill>
                  <a:srgbClr val="FFCC00"/>
                </a:solidFill>
                <a:effectLst>
                  <a:outerShdw blurRad="38100" dist="38100" dir="2700000" algn="tl">
                    <a:srgbClr val="000000"/>
                  </a:outerShdw>
                </a:effectLst>
                <a:latin typeface="Verdana" pitchFamily="34" charset="0"/>
                <a:sym typeface="Wingdings" pitchFamily="2" charset="2"/>
              </a:rPr>
              <a:t>VLDL</a:t>
            </a:r>
            <a:endParaRPr lang="en-US" b="0">
              <a:solidFill>
                <a:srgbClr val="FFCC00"/>
              </a:solidFill>
              <a:effectLst>
                <a:outerShdw blurRad="38100" dist="38100" dir="2700000" algn="tl">
                  <a:srgbClr val="000000"/>
                </a:outerShdw>
              </a:effectLst>
              <a:latin typeface="Verdana" pitchFamily="34" charset="0"/>
            </a:endParaRPr>
          </a:p>
        </p:txBody>
      </p:sp>
      <p:grpSp>
        <p:nvGrpSpPr>
          <p:cNvPr id="2" name="Group 15"/>
          <p:cNvGrpSpPr>
            <a:grpSpLocks/>
          </p:cNvGrpSpPr>
          <p:nvPr/>
        </p:nvGrpSpPr>
        <p:grpSpPr bwMode="auto">
          <a:xfrm>
            <a:off x="534988" y="1901825"/>
            <a:ext cx="673100" cy="822325"/>
            <a:chOff x="419" y="1198"/>
            <a:chExt cx="477" cy="518"/>
          </a:xfrm>
        </p:grpSpPr>
        <p:sp>
          <p:nvSpPr>
            <p:cNvPr id="93200" name="Oval 16"/>
            <p:cNvSpPr>
              <a:spLocks noChangeArrowheads="1"/>
            </p:cNvSpPr>
            <p:nvPr/>
          </p:nvSpPr>
          <p:spPr bwMode="auto">
            <a:xfrm>
              <a:off x="419"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1" name="Oval 17"/>
            <p:cNvSpPr>
              <a:spLocks noChangeArrowheads="1"/>
            </p:cNvSpPr>
            <p:nvPr/>
          </p:nvSpPr>
          <p:spPr bwMode="auto">
            <a:xfrm>
              <a:off x="513" y="1219"/>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2" name="Oval 18"/>
            <p:cNvSpPr>
              <a:spLocks noChangeArrowheads="1"/>
            </p:cNvSpPr>
            <p:nvPr/>
          </p:nvSpPr>
          <p:spPr bwMode="auto">
            <a:xfrm>
              <a:off x="513" y="1365"/>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3" name="Oval 19"/>
            <p:cNvSpPr>
              <a:spLocks noChangeArrowheads="1"/>
            </p:cNvSpPr>
            <p:nvPr/>
          </p:nvSpPr>
          <p:spPr bwMode="auto">
            <a:xfrm>
              <a:off x="617" y="129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4" name="Oval 20"/>
            <p:cNvSpPr>
              <a:spLocks noChangeArrowheads="1"/>
            </p:cNvSpPr>
            <p:nvPr/>
          </p:nvSpPr>
          <p:spPr bwMode="auto">
            <a:xfrm>
              <a:off x="419"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5" name="Oval 21"/>
            <p:cNvSpPr>
              <a:spLocks noChangeArrowheads="1"/>
            </p:cNvSpPr>
            <p:nvPr/>
          </p:nvSpPr>
          <p:spPr bwMode="auto">
            <a:xfrm>
              <a:off x="713"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6" name="Oval 22"/>
            <p:cNvSpPr>
              <a:spLocks noChangeArrowheads="1"/>
            </p:cNvSpPr>
            <p:nvPr/>
          </p:nvSpPr>
          <p:spPr bwMode="auto">
            <a:xfrm>
              <a:off x="840" y="1219"/>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7" name="Oval 23"/>
            <p:cNvSpPr>
              <a:spLocks noChangeArrowheads="1"/>
            </p:cNvSpPr>
            <p:nvPr/>
          </p:nvSpPr>
          <p:spPr bwMode="auto">
            <a:xfrm>
              <a:off x="840" y="136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8" name="Oval 24"/>
            <p:cNvSpPr>
              <a:spLocks noChangeArrowheads="1"/>
            </p:cNvSpPr>
            <p:nvPr/>
          </p:nvSpPr>
          <p:spPr bwMode="auto">
            <a:xfrm>
              <a:off x="735"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09" name="Oval 25"/>
            <p:cNvSpPr>
              <a:spLocks noChangeArrowheads="1"/>
            </p:cNvSpPr>
            <p:nvPr/>
          </p:nvSpPr>
          <p:spPr bwMode="auto">
            <a:xfrm>
              <a:off x="774" y="1511"/>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10" name="Oval 26"/>
            <p:cNvSpPr>
              <a:spLocks noChangeArrowheads="1"/>
            </p:cNvSpPr>
            <p:nvPr/>
          </p:nvSpPr>
          <p:spPr bwMode="auto">
            <a:xfrm>
              <a:off x="513" y="1512"/>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11" name="Oval 27"/>
            <p:cNvSpPr>
              <a:spLocks noChangeArrowheads="1"/>
            </p:cNvSpPr>
            <p:nvPr/>
          </p:nvSpPr>
          <p:spPr bwMode="auto">
            <a:xfrm>
              <a:off x="617" y="143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12" name="Oval 28"/>
            <p:cNvSpPr>
              <a:spLocks noChangeArrowheads="1"/>
            </p:cNvSpPr>
            <p:nvPr/>
          </p:nvSpPr>
          <p:spPr bwMode="auto">
            <a:xfrm>
              <a:off x="681" y="154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3213" name="Oval 29"/>
            <p:cNvSpPr>
              <a:spLocks noChangeArrowheads="1"/>
            </p:cNvSpPr>
            <p:nvPr/>
          </p:nvSpPr>
          <p:spPr bwMode="auto">
            <a:xfrm>
              <a:off x="597" y="162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grpSp>
      <p:sp>
        <p:nvSpPr>
          <p:cNvPr id="93214" name="Text Box 30"/>
          <p:cNvSpPr txBox="1">
            <a:spLocks noChangeArrowheads="1"/>
          </p:cNvSpPr>
          <p:nvPr/>
        </p:nvSpPr>
        <p:spPr bwMode="auto">
          <a:xfrm>
            <a:off x="1423988" y="1906588"/>
            <a:ext cx="1120775" cy="457200"/>
          </a:xfrm>
          <a:prstGeom prst="rect">
            <a:avLst/>
          </a:prstGeom>
          <a:noFill/>
          <a:ln w="9525">
            <a:noFill/>
            <a:miter lim="800000"/>
            <a:headEnd/>
            <a:tailEnd/>
          </a:ln>
          <a:effectLst/>
        </p:spPr>
        <p:txBody>
          <a:bodyPr>
            <a:spAutoFit/>
          </a:bodyPr>
          <a:lstStyle/>
          <a:p>
            <a:pPr algn="ctr" eaLnBrk="0" hangingPunct="0">
              <a:defRPr/>
            </a:pPr>
            <a:r>
              <a:rPr lang="en-US">
                <a:solidFill>
                  <a:srgbClr val="FFFFFF"/>
                </a:solidFill>
                <a:effectLst>
                  <a:outerShdw blurRad="38100" dist="38100" dir="2700000" algn="tl">
                    <a:srgbClr val="000000"/>
                  </a:outerShdw>
                </a:effectLst>
                <a:latin typeface="Verdana" pitchFamily="34" charset="0"/>
                <a:sym typeface="Wingdings" pitchFamily="2" charset="2"/>
              </a:rPr>
              <a:t></a:t>
            </a:r>
            <a:r>
              <a:rPr lang="en-US" b="0">
                <a:solidFill>
                  <a:srgbClr val="FFFFFF"/>
                </a:solidFill>
                <a:effectLst>
                  <a:outerShdw blurRad="38100" dist="38100" dir="2700000" algn="tl">
                    <a:srgbClr val="000000"/>
                  </a:outerShdw>
                </a:effectLst>
                <a:latin typeface="Verdana" pitchFamily="34" charset="0"/>
              </a:rPr>
              <a:t>FFA</a:t>
            </a:r>
          </a:p>
        </p:txBody>
      </p:sp>
      <p:sp>
        <p:nvSpPr>
          <p:cNvPr id="73745" name="AutoShape 31"/>
          <p:cNvSpPr>
            <a:spLocks noChangeArrowheads="1"/>
          </p:cNvSpPr>
          <p:nvPr/>
        </p:nvSpPr>
        <p:spPr bwMode="auto">
          <a:xfrm rot="5463182">
            <a:off x="2338388" y="1924050"/>
            <a:ext cx="552450" cy="387350"/>
          </a:xfrm>
          <a:prstGeom prst="upArrow">
            <a:avLst>
              <a:gd name="adj1" fmla="val 49611"/>
              <a:gd name="adj2" fmla="val 62102"/>
            </a:avLst>
          </a:pr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3746" name="Rectangle 32"/>
          <p:cNvSpPr>
            <a:spLocks noChangeArrowheads="1"/>
          </p:cNvSpPr>
          <p:nvPr/>
        </p:nvSpPr>
        <p:spPr bwMode="auto">
          <a:xfrm rot="5400000">
            <a:off x="1322388" y="1971675"/>
            <a:ext cx="249237" cy="290513"/>
          </a:xfrm>
          <a:prstGeom prst="rect">
            <a:avLst/>
          </a:prstGeom>
          <a:solidFill>
            <a:srgbClr val="FF9900"/>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93217" name="Text Box 33"/>
          <p:cNvSpPr txBox="1">
            <a:spLocks noChangeArrowheads="1"/>
          </p:cNvSpPr>
          <p:nvPr/>
        </p:nvSpPr>
        <p:spPr bwMode="auto">
          <a:xfrm>
            <a:off x="4067175" y="1989138"/>
            <a:ext cx="1223963" cy="457200"/>
          </a:xfrm>
          <a:prstGeom prst="rect">
            <a:avLst/>
          </a:prstGeom>
          <a:noFill/>
          <a:ln w="9525">
            <a:noFill/>
            <a:miter lim="800000"/>
            <a:headEnd/>
            <a:tailEnd/>
          </a:ln>
        </p:spPr>
        <p:txBody>
          <a:bodyPr>
            <a:spAutoFit/>
          </a:bodyPr>
          <a:lstStyle/>
          <a:p>
            <a:pPr eaLnBrk="0" hangingPunct="0"/>
            <a:r>
              <a:rPr lang="el-GR">
                <a:solidFill>
                  <a:srgbClr val="FF9966"/>
                </a:solidFill>
                <a:effectLst/>
                <a:latin typeface="Times New Roman"/>
                <a:sym typeface="Symbol" pitchFamily="18" charset="2"/>
              </a:rPr>
              <a:t> </a:t>
            </a:r>
            <a:r>
              <a:rPr lang="en-US">
                <a:solidFill>
                  <a:srgbClr val="FF9966"/>
                </a:solidFill>
                <a:effectLst/>
                <a:latin typeface="Times New Roman"/>
                <a:sym typeface="Symbol" pitchFamily="18" charset="2"/>
              </a:rPr>
              <a:t>LPL</a:t>
            </a:r>
            <a:endParaRPr lang="el-GR">
              <a:solidFill>
                <a:srgbClr val="FF9966"/>
              </a:solidFill>
              <a:effectLst/>
              <a:latin typeface="Times New Roman"/>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3217"/>
                                        </p:tgtEl>
                                        <p:attrNameLst>
                                          <p:attrName>style.visibility</p:attrName>
                                        </p:attrNameLst>
                                      </p:cBhvr>
                                      <p:to>
                                        <p:strVal val="visible"/>
                                      </p:to>
                                    </p:set>
                                    <p:animEffect transition="in" filter="box(in)">
                                      <p:cBhvr>
                                        <p:cTn id="7" dur="500"/>
                                        <p:tgtEl>
                                          <p:spTgt spid="93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17"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6227763" y="2636838"/>
            <a:ext cx="1944687" cy="822325"/>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(hepatic</a:t>
            </a:r>
            <a:br>
              <a:rPr lang="en-US" b="0">
                <a:solidFill>
                  <a:srgbClr val="FFFFFF"/>
                </a:solidFill>
                <a:effectLst>
                  <a:outerShdw blurRad="38100" dist="38100" dir="2700000" algn="tl">
                    <a:srgbClr val="000000"/>
                  </a:outerShdw>
                </a:effectLst>
                <a:latin typeface="Verdana" pitchFamily="34" charset="0"/>
              </a:rPr>
            </a:br>
            <a:r>
              <a:rPr lang="en-US" b="0">
                <a:solidFill>
                  <a:srgbClr val="FFFFFF"/>
                </a:solidFill>
                <a:effectLst>
                  <a:outerShdw blurRad="38100" dist="38100" dir="2700000" algn="tl">
                    <a:srgbClr val="000000"/>
                  </a:outerShdw>
                </a:effectLst>
                <a:latin typeface="Verdana" pitchFamily="34" charset="0"/>
              </a:rPr>
              <a:t>lipase)</a:t>
            </a:r>
          </a:p>
        </p:txBody>
      </p:sp>
      <p:sp>
        <p:nvSpPr>
          <p:cNvPr id="74755" name="Rectangle 3"/>
          <p:cNvSpPr>
            <a:spLocks noGrp="1" noChangeArrowheads="1"/>
          </p:cNvSpPr>
          <p:nvPr>
            <p:ph type="title"/>
          </p:nvPr>
        </p:nvSpPr>
        <p:spPr>
          <a:xfrm>
            <a:off x="0" y="266700"/>
            <a:ext cx="9144000" cy="949325"/>
          </a:xfrm>
          <a:noFill/>
        </p:spPr>
        <p:txBody>
          <a:bodyPr lIns="0" tIns="0" rIns="0" bIns="0" anchor="b"/>
          <a:lstStyle/>
          <a:p>
            <a:pPr eaLnBrk="1" hangingPunct="1"/>
            <a:r>
              <a:rPr lang="en-US" sz="4300" b="1" smtClean="0">
                <a:solidFill>
                  <a:srgbClr val="FFFF00"/>
                </a:solidFill>
              </a:rPr>
              <a:t>Mechanisms Relating Insulin Resistance and Dyslipidemia</a:t>
            </a:r>
            <a:endParaRPr lang="en-US" sz="4300" b="1" i="1" smtClean="0">
              <a:solidFill>
                <a:srgbClr val="FFFF00"/>
              </a:solidFill>
            </a:endParaRPr>
          </a:p>
        </p:txBody>
      </p:sp>
      <p:sp>
        <p:nvSpPr>
          <p:cNvPr id="74756" name="Oval 4"/>
          <p:cNvSpPr>
            <a:spLocks noChangeArrowheads="1"/>
          </p:cNvSpPr>
          <p:nvPr/>
        </p:nvSpPr>
        <p:spPr bwMode="auto">
          <a:xfrm>
            <a:off x="4654550" y="2628900"/>
            <a:ext cx="960438" cy="762000"/>
          </a:xfrm>
          <a:prstGeom prst="ellipse">
            <a:avLst/>
          </a:prstGeom>
          <a:solidFill>
            <a:srgbClr val="000099"/>
          </a:solidFill>
          <a:ln w="9525">
            <a:no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grpSp>
        <p:nvGrpSpPr>
          <p:cNvPr id="2" name="Group 5"/>
          <p:cNvGrpSpPr>
            <a:grpSpLocks/>
          </p:cNvGrpSpPr>
          <p:nvPr/>
        </p:nvGrpSpPr>
        <p:grpSpPr bwMode="auto">
          <a:xfrm>
            <a:off x="7785100" y="3265488"/>
            <a:ext cx="982663" cy="1277937"/>
            <a:chOff x="4948" y="2327"/>
            <a:chExt cx="378" cy="437"/>
          </a:xfrm>
        </p:grpSpPr>
        <p:sp>
          <p:nvSpPr>
            <p:cNvPr id="74801" name="Freeform 6"/>
            <p:cNvSpPr>
              <a:spLocks/>
            </p:cNvSpPr>
            <p:nvPr/>
          </p:nvSpPr>
          <p:spPr bwMode="auto">
            <a:xfrm>
              <a:off x="4948" y="2375"/>
              <a:ext cx="132" cy="171"/>
            </a:xfrm>
            <a:custGeom>
              <a:avLst/>
              <a:gdLst>
                <a:gd name="T0" fmla="*/ 104 w 545"/>
                <a:gd name="T1" fmla="*/ 72 h 628"/>
                <a:gd name="T2" fmla="*/ 109 w 545"/>
                <a:gd name="T3" fmla="*/ 74 h 628"/>
                <a:gd name="T4" fmla="*/ 112 w 545"/>
                <a:gd name="T5" fmla="*/ 75 h 628"/>
                <a:gd name="T6" fmla="*/ 120 w 545"/>
                <a:gd name="T7" fmla="*/ 72 h 628"/>
                <a:gd name="T8" fmla="*/ 126 w 545"/>
                <a:gd name="T9" fmla="*/ 68 h 628"/>
                <a:gd name="T10" fmla="*/ 131 w 545"/>
                <a:gd name="T11" fmla="*/ 59 h 628"/>
                <a:gd name="T12" fmla="*/ 132 w 545"/>
                <a:gd name="T13" fmla="*/ 42 h 628"/>
                <a:gd name="T14" fmla="*/ 126 w 545"/>
                <a:gd name="T15" fmla="*/ 25 h 628"/>
                <a:gd name="T16" fmla="*/ 117 w 545"/>
                <a:gd name="T17" fmla="*/ 12 h 628"/>
                <a:gd name="T18" fmla="*/ 103 w 545"/>
                <a:gd name="T19" fmla="*/ 3 h 628"/>
                <a:gd name="T20" fmla="*/ 86 w 545"/>
                <a:gd name="T21" fmla="*/ 0 h 628"/>
                <a:gd name="T22" fmla="*/ 70 w 545"/>
                <a:gd name="T23" fmla="*/ 2 h 628"/>
                <a:gd name="T24" fmla="*/ 54 w 545"/>
                <a:gd name="T25" fmla="*/ 11 h 628"/>
                <a:gd name="T26" fmla="*/ 43 w 545"/>
                <a:gd name="T27" fmla="*/ 23 h 628"/>
                <a:gd name="T28" fmla="*/ 35 w 545"/>
                <a:gd name="T29" fmla="*/ 38 h 628"/>
                <a:gd name="T30" fmla="*/ 27 w 545"/>
                <a:gd name="T31" fmla="*/ 49 h 628"/>
                <a:gd name="T32" fmla="*/ 18 w 545"/>
                <a:gd name="T33" fmla="*/ 59 h 628"/>
                <a:gd name="T34" fmla="*/ 13 w 545"/>
                <a:gd name="T35" fmla="*/ 69 h 628"/>
                <a:gd name="T36" fmla="*/ 11 w 545"/>
                <a:gd name="T37" fmla="*/ 77 h 628"/>
                <a:gd name="T38" fmla="*/ 10 w 545"/>
                <a:gd name="T39" fmla="*/ 85 h 628"/>
                <a:gd name="T40" fmla="*/ 6 w 545"/>
                <a:gd name="T41" fmla="*/ 93 h 628"/>
                <a:gd name="T42" fmla="*/ 1 w 545"/>
                <a:gd name="T43" fmla="*/ 107 h 628"/>
                <a:gd name="T44" fmla="*/ 0 w 545"/>
                <a:gd name="T45" fmla="*/ 119 h 628"/>
                <a:gd name="T46" fmla="*/ 2 w 545"/>
                <a:gd name="T47" fmla="*/ 130 h 628"/>
                <a:gd name="T48" fmla="*/ 5 w 545"/>
                <a:gd name="T49" fmla="*/ 136 h 628"/>
                <a:gd name="T50" fmla="*/ 7 w 545"/>
                <a:gd name="T51" fmla="*/ 135 h 628"/>
                <a:gd name="T52" fmla="*/ 10 w 545"/>
                <a:gd name="T53" fmla="*/ 144 h 628"/>
                <a:gd name="T54" fmla="*/ 16 w 545"/>
                <a:gd name="T55" fmla="*/ 155 h 628"/>
                <a:gd name="T56" fmla="*/ 24 w 545"/>
                <a:gd name="T57" fmla="*/ 161 h 628"/>
                <a:gd name="T58" fmla="*/ 39 w 545"/>
                <a:gd name="T59" fmla="*/ 169 h 628"/>
                <a:gd name="T60" fmla="*/ 48 w 545"/>
                <a:gd name="T61" fmla="*/ 170 h 628"/>
                <a:gd name="T62" fmla="*/ 57 w 545"/>
                <a:gd name="T63" fmla="*/ 170 h 628"/>
                <a:gd name="T64" fmla="*/ 64 w 545"/>
                <a:gd name="T65" fmla="*/ 171 h 628"/>
                <a:gd name="T66" fmla="*/ 79 w 545"/>
                <a:gd name="T67" fmla="*/ 165 h 628"/>
                <a:gd name="T68" fmla="*/ 94 w 545"/>
                <a:gd name="T69" fmla="*/ 152 h 628"/>
                <a:gd name="T70" fmla="*/ 105 w 545"/>
                <a:gd name="T71" fmla="*/ 136 h 628"/>
                <a:gd name="T72" fmla="*/ 108 w 545"/>
                <a:gd name="T73" fmla="*/ 124 h 628"/>
                <a:gd name="T74" fmla="*/ 107 w 545"/>
                <a:gd name="T75" fmla="*/ 116 h 628"/>
                <a:gd name="T76" fmla="*/ 103 w 545"/>
                <a:gd name="T77" fmla="*/ 108 h 628"/>
                <a:gd name="T78" fmla="*/ 95 w 545"/>
                <a:gd name="T79" fmla="*/ 101 h 628"/>
                <a:gd name="T80" fmla="*/ 95 w 545"/>
                <a:gd name="T81" fmla="*/ 94 h 628"/>
                <a:gd name="T82" fmla="*/ 100 w 545"/>
                <a:gd name="T83" fmla="*/ 83 h 628"/>
                <a:gd name="T84" fmla="*/ 102 w 545"/>
                <a:gd name="T85" fmla="*/ 72 h 6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5"/>
                <a:gd name="T130" fmla="*/ 0 h 628"/>
                <a:gd name="T131" fmla="*/ 545 w 545"/>
                <a:gd name="T132" fmla="*/ 628 h 6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5" h="628">
                  <a:moveTo>
                    <a:pt x="422" y="265"/>
                  </a:moveTo>
                  <a:lnTo>
                    <a:pt x="428" y="265"/>
                  </a:lnTo>
                  <a:lnTo>
                    <a:pt x="431" y="265"/>
                  </a:lnTo>
                  <a:lnTo>
                    <a:pt x="437" y="267"/>
                  </a:lnTo>
                  <a:lnTo>
                    <a:pt x="443" y="269"/>
                  </a:lnTo>
                  <a:lnTo>
                    <a:pt x="449" y="271"/>
                  </a:lnTo>
                  <a:lnTo>
                    <a:pt x="454" y="273"/>
                  </a:lnTo>
                  <a:lnTo>
                    <a:pt x="458" y="275"/>
                  </a:lnTo>
                  <a:lnTo>
                    <a:pt x="462" y="275"/>
                  </a:lnTo>
                  <a:lnTo>
                    <a:pt x="474" y="273"/>
                  </a:lnTo>
                  <a:lnTo>
                    <a:pt x="485" y="269"/>
                  </a:lnTo>
                  <a:lnTo>
                    <a:pt x="495" y="265"/>
                  </a:lnTo>
                  <a:lnTo>
                    <a:pt x="504" y="259"/>
                  </a:lnTo>
                  <a:lnTo>
                    <a:pt x="512" y="254"/>
                  </a:lnTo>
                  <a:lnTo>
                    <a:pt x="520" y="248"/>
                  </a:lnTo>
                  <a:lnTo>
                    <a:pt x="525" y="240"/>
                  </a:lnTo>
                  <a:lnTo>
                    <a:pt x="531" y="232"/>
                  </a:lnTo>
                  <a:lnTo>
                    <a:pt x="539" y="215"/>
                  </a:lnTo>
                  <a:lnTo>
                    <a:pt x="543" y="196"/>
                  </a:lnTo>
                  <a:lnTo>
                    <a:pt x="545" y="175"/>
                  </a:lnTo>
                  <a:lnTo>
                    <a:pt x="543" y="156"/>
                  </a:lnTo>
                  <a:lnTo>
                    <a:pt x="539" y="135"/>
                  </a:lnTo>
                  <a:lnTo>
                    <a:pt x="531" y="114"/>
                  </a:lnTo>
                  <a:lnTo>
                    <a:pt x="522" y="92"/>
                  </a:lnTo>
                  <a:lnTo>
                    <a:pt x="510" y="75"/>
                  </a:lnTo>
                  <a:lnTo>
                    <a:pt x="497" y="58"/>
                  </a:lnTo>
                  <a:lnTo>
                    <a:pt x="483" y="43"/>
                  </a:lnTo>
                  <a:lnTo>
                    <a:pt x="466" y="29"/>
                  </a:lnTo>
                  <a:lnTo>
                    <a:pt x="447" y="21"/>
                  </a:lnTo>
                  <a:lnTo>
                    <a:pt x="426" y="12"/>
                  </a:lnTo>
                  <a:lnTo>
                    <a:pt x="403" y="6"/>
                  </a:lnTo>
                  <a:lnTo>
                    <a:pt x="380" y="2"/>
                  </a:lnTo>
                  <a:lnTo>
                    <a:pt x="357" y="0"/>
                  </a:lnTo>
                  <a:lnTo>
                    <a:pt x="334" y="0"/>
                  </a:lnTo>
                  <a:lnTo>
                    <a:pt x="311" y="2"/>
                  </a:lnTo>
                  <a:lnTo>
                    <a:pt x="288" y="8"/>
                  </a:lnTo>
                  <a:lnTo>
                    <a:pt x="263" y="16"/>
                  </a:lnTo>
                  <a:lnTo>
                    <a:pt x="241" y="25"/>
                  </a:lnTo>
                  <a:lnTo>
                    <a:pt x="222" y="39"/>
                  </a:lnTo>
                  <a:lnTo>
                    <a:pt x="205" y="52"/>
                  </a:lnTo>
                  <a:lnTo>
                    <a:pt x="190" y="67"/>
                  </a:lnTo>
                  <a:lnTo>
                    <a:pt x="176" y="83"/>
                  </a:lnTo>
                  <a:lnTo>
                    <a:pt x="165" y="102"/>
                  </a:lnTo>
                  <a:lnTo>
                    <a:pt x="153" y="119"/>
                  </a:lnTo>
                  <a:lnTo>
                    <a:pt x="144" y="140"/>
                  </a:lnTo>
                  <a:lnTo>
                    <a:pt x="136" y="154"/>
                  </a:lnTo>
                  <a:lnTo>
                    <a:pt x="126" y="165"/>
                  </a:lnTo>
                  <a:lnTo>
                    <a:pt x="113" y="179"/>
                  </a:lnTo>
                  <a:lnTo>
                    <a:pt x="99" y="190"/>
                  </a:lnTo>
                  <a:lnTo>
                    <a:pt x="86" y="204"/>
                  </a:lnTo>
                  <a:lnTo>
                    <a:pt x="73" y="217"/>
                  </a:lnTo>
                  <a:lnTo>
                    <a:pt x="61" y="231"/>
                  </a:lnTo>
                  <a:lnTo>
                    <a:pt x="55" y="244"/>
                  </a:lnTo>
                  <a:lnTo>
                    <a:pt x="52" y="254"/>
                  </a:lnTo>
                  <a:lnTo>
                    <a:pt x="50" y="261"/>
                  </a:lnTo>
                  <a:lnTo>
                    <a:pt x="48" y="271"/>
                  </a:lnTo>
                  <a:lnTo>
                    <a:pt x="46" y="282"/>
                  </a:lnTo>
                  <a:lnTo>
                    <a:pt x="42" y="292"/>
                  </a:lnTo>
                  <a:lnTo>
                    <a:pt x="42" y="302"/>
                  </a:lnTo>
                  <a:lnTo>
                    <a:pt x="40" y="311"/>
                  </a:lnTo>
                  <a:lnTo>
                    <a:pt x="40" y="319"/>
                  </a:lnTo>
                  <a:lnTo>
                    <a:pt x="32" y="328"/>
                  </a:lnTo>
                  <a:lnTo>
                    <a:pt x="25" y="342"/>
                  </a:lnTo>
                  <a:lnTo>
                    <a:pt x="17" y="357"/>
                  </a:lnTo>
                  <a:lnTo>
                    <a:pt x="9" y="374"/>
                  </a:lnTo>
                  <a:lnTo>
                    <a:pt x="5" y="394"/>
                  </a:lnTo>
                  <a:lnTo>
                    <a:pt x="2" y="411"/>
                  </a:lnTo>
                  <a:lnTo>
                    <a:pt x="0" y="426"/>
                  </a:lnTo>
                  <a:lnTo>
                    <a:pt x="0" y="438"/>
                  </a:lnTo>
                  <a:lnTo>
                    <a:pt x="2" y="451"/>
                  </a:lnTo>
                  <a:lnTo>
                    <a:pt x="5" y="465"/>
                  </a:lnTo>
                  <a:lnTo>
                    <a:pt x="9" y="478"/>
                  </a:lnTo>
                  <a:lnTo>
                    <a:pt x="13" y="488"/>
                  </a:lnTo>
                  <a:lnTo>
                    <a:pt x="17" y="495"/>
                  </a:lnTo>
                  <a:lnTo>
                    <a:pt x="21" y="499"/>
                  </a:lnTo>
                  <a:lnTo>
                    <a:pt x="23" y="499"/>
                  </a:lnTo>
                  <a:lnTo>
                    <a:pt x="27" y="499"/>
                  </a:lnTo>
                  <a:lnTo>
                    <a:pt x="28" y="497"/>
                  </a:lnTo>
                  <a:lnTo>
                    <a:pt x="30" y="491"/>
                  </a:lnTo>
                  <a:lnTo>
                    <a:pt x="34" y="513"/>
                  </a:lnTo>
                  <a:lnTo>
                    <a:pt x="40" y="530"/>
                  </a:lnTo>
                  <a:lnTo>
                    <a:pt x="48" y="543"/>
                  </a:lnTo>
                  <a:lnTo>
                    <a:pt x="55" y="557"/>
                  </a:lnTo>
                  <a:lnTo>
                    <a:pt x="65" y="568"/>
                  </a:lnTo>
                  <a:lnTo>
                    <a:pt x="75" y="578"/>
                  </a:lnTo>
                  <a:lnTo>
                    <a:pt x="86" y="587"/>
                  </a:lnTo>
                  <a:lnTo>
                    <a:pt x="98" y="593"/>
                  </a:lnTo>
                  <a:lnTo>
                    <a:pt x="119" y="605"/>
                  </a:lnTo>
                  <a:lnTo>
                    <a:pt x="142" y="614"/>
                  </a:lnTo>
                  <a:lnTo>
                    <a:pt x="161" y="620"/>
                  </a:lnTo>
                  <a:lnTo>
                    <a:pt x="178" y="628"/>
                  </a:lnTo>
                  <a:lnTo>
                    <a:pt x="190" y="626"/>
                  </a:lnTo>
                  <a:lnTo>
                    <a:pt x="199" y="626"/>
                  </a:lnTo>
                  <a:lnTo>
                    <a:pt x="211" y="626"/>
                  </a:lnTo>
                  <a:lnTo>
                    <a:pt x="222" y="626"/>
                  </a:lnTo>
                  <a:lnTo>
                    <a:pt x="234" y="626"/>
                  </a:lnTo>
                  <a:lnTo>
                    <a:pt x="245" y="626"/>
                  </a:lnTo>
                  <a:lnTo>
                    <a:pt x="255" y="628"/>
                  </a:lnTo>
                  <a:lnTo>
                    <a:pt x="263" y="628"/>
                  </a:lnTo>
                  <a:lnTo>
                    <a:pt x="284" y="622"/>
                  </a:lnTo>
                  <a:lnTo>
                    <a:pt x="305" y="614"/>
                  </a:lnTo>
                  <a:lnTo>
                    <a:pt x="328" y="605"/>
                  </a:lnTo>
                  <a:lnTo>
                    <a:pt x="349" y="591"/>
                  </a:lnTo>
                  <a:lnTo>
                    <a:pt x="370" y="576"/>
                  </a:lnTo>
                  <a:lnTo>
                    <a:pt x="389" y="559"/>
                  </a:lnTo>
                  <a:lnTo>
                    <a:pt x="407" y="539"/>
                  </a:lnTo>
                  <a:lnTo>
                    <a:pt x="422" y="520"/>
                  </a:lnTo>
                  <a:lnTo>
                    <a:pt x="433" y="499"/>
                  </a:lnTo>
                  <a:lnTo>
                    <a:pt x="441" y="478"/>
                  </a:lnTo>
                  <a:lnTo>
                    <a:pt x="445" y="468"/>
                  </a:lnTo>
                  <a:lnTo>
                    <a:pt x="445" y="457"/>
                  </a:lnTo>
                  <a:lnTo>
                    <a:pt x="445" y="447"/>
                  </a:lnTo>
                  <a:lnTo>
                    <a:pt x="445" y="436"/>
                  </a:lnTo>
                  <a:lnTo>
                    <a:pt x="441" y="426"/>
                  </a:lnTo>
                  <a:lnTo>
                    <a:pt x="437" y="417"/>
                  </a:lnTo>
                  <a:lnTo>
                    <a:pt x="431" y="407"/>
                  </a:lnTo>
                  <a:lnTo>
                    <a:pt x="424" y="397"/>
                  </a:lnTo>
                  <a:lnTo>
                    <a:pt x="416" y="388"/>
                  </a:lnTo>
                  <a:lnTo>
                    <a:pt x="405" y="380"/>
                  </a:lnTo>
                  <a:lnTo>
                    <a:pt x="393" y="371"/>
                  </a:lnTo>
                  <a:lnTo>
                    <a:pt x="378" y="363"/>
                  </a:lnTo>
                  <a:lnTo>
                    <a:pt x="385" y="355"/>
                  </a:lnTo>
                  <a:lnTo>
                    <a:pt x="393" y="346"/>
                  </a:lnTo>
                  <a:lnTo>
                    <a:pt x="399" y="332"/>
                  </a:lnTo>
                  <a:lnTo>
                    <a:pt x="407" y="319"/>
                  </a:lnTo>
                  <a:lnTo>
                    <a:pt x="412" y="305"/>
                  </a:lnTo>
                  <a:lnTo>
                    <a:pt x="416" y="292"/>
                  </a:lnTo>
                  <a:lnTo>
                    <a:pt x="420" y="279"/>
                  </a:lnTo>
                  <a:lnTo>
                    <a:pt x="422" y="265"/>
                  </a:lnTo>
                  <a:close/>
                </a:path>
              </a:pathLst>
            </a:custGeom>
            <a:solidFill>
              <a:srgbClr val="EEEEEE"/>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02" name="Freeform 7"/>
            <p:cNvSpPr>
              <a:spLocks/>
            </p:cNvSpPr>
            <p:nvPr/>
          </p:nvSpPr>
          <p:spPr bwMode="auto">
            <a:xfrm>
              <a:off x="4948" y="2375"/>
              <a:ext cx="132" cy="171"/>
            </a:xfrm>
            <a:custGeom>
              <a:avLst/>
              <a:gdLst>
                <a:gd name="T0" fmla="*/ 104 w 545"/>
                <a:gd name="T1" fmla="*/ 72 h 628"/>
                <a:gd name="T2" fmla="*/ 109 w 545"/>
                <a:gd name="T3" fmla="*/ 74 h 628"/>
                <a:gd name="T4" fmla="*/ 112 w 545"/>
                <a:gd name="T5" fmla="*/ 75 h 628"/>
                <a:gd name="T6" fmla="*/ 120 w 545"/>
                <a:gd name="T7" fmla="*/ 72 h 628"/>
                <a:gd name="T8" fmla="*/ 126 w 545"/>
                <a:gd name="T9" fmla="*/ 68 h 628"/>
                <a:gd name="T10" fmla="*/ 131 w 545"/>
                <a:gd name="T11" fmla="*/ 59 h 628"/>
                <a:gd name="T12" fmla="*/ 132 w 545"/>
                <a:gd name="T13" fmla="*/ 42 h 628"/>
                <a:gd name="T14" fmla="*/ 126 w 545"/>
                <a:gd name="T15" fmla="*/ 25 h 628"/>
                <a:gd name="T16" fmla="*/ 117 w 545"/>
                <a:gd name="T17" fmla="*/ 12 h 628"/>
                <a:gd name="T18" fmla="*/ 103 w 545"/>
                <a:gd name="T19" fmla="*/ 3 h 628"/>
                <a:gd name="T20" fmla="*/ 86 w 545"/>
                <a:gd name="T21" fmla="*/ 0 h 628"/>
                <a:gd name="T22" fmla="*/ 70 w 545"/>
                <a:gd name="T23" fmla="*/ 2 h 628"/>
                <a:gd name="T24" fmla="*/ 54 w 545"/>
                <a:gd name="T25" fmla="*/ 11 h 628"/>
                <a:gd name="T26" fmla="*/ 43 w 545"/>
                <a:gd name="T27" fmla="*/ 23 h 628"/>
                <a:gd name="T28" fmla="*/ 35 w 545"/>
                <a:gd name="T29" fmla="*/ 38 h 628"/>
                <a:gd name="T30" fmla="*/ 27 w 545"/>
                <a:gd name="T31" fmla="*/ 49 h 628"/>
                <a:gd name="T32" fmla="*/ 18 w 545"/>
                <a:gd name="T33" fmla="*/ 59 h 628"/>
                <a:gd name="T34" fmla="*/ 13 w 545"/>
                <a:gd name="T35" fmla="*/ 69 h 628"/>
                <a:gd name="T36" fmla="*/ 11 w 545"/>
                <a:gd name="T37" fmla="*/ 77 h 628"/>
                <a:gd name="T38" fmla="*/ 10 w 545"/>
                <a:gd name="T39" fmla="*/ 85 h 628"/>
                <a:gd name="T40" fmla="*/ 6 w 545"/>
                <a:gd name="T41" fmla="*/ 93 h 628"/>
                <a:gd name="T42" fmla="*/ 1 w 545"/>
                <a:gd name="T43" fmla="*/ 107 h 628"/>
                <a:gd name="T44" fmla="*/ 0 w 545"/>
                <a:gd name="T45" fmla="*/ 119 h 628"/>
                <a:gd name="T46" fmla="*/ 2 w 545"/>
                <a:gd name="T47" fmla="*/ 130 h 628"/>
                <a:gd name="T48" fmla="*/ 5 w 545"/>
                <a:gd name="T49" fmla="*/ 136 h 628"/>
                <a:gd name="T50" fmla="*/ 7 w 545"/>
                <a:gd name="T51" fmla="*/ 135 h 628"/>
                <a:gd name="T52" fmla="*/ 10 w 545"/>
                <a:gd name="T53" fmla="*/ 144 h 628"/>
                <a:gd name="T54" fmla="*/ 16 w 545"/>
                <a:gd name="T55" fmla="*/ 155 h 628"/>
                <a:gd name="T56" fmla="*/ 24 w 545"/>
                <a:gd name="T57" fmla="*/ 161 h 628"/>
                <a:gd name="T58" fmla="*/ 39 w 545"/>
                <a:gd name="T59" fmla="*/ 169 h 628"/>
                <a:gd name="T60" fmla="*/ 48 w 545"/>
                <a:gd name="T61" fmla="*/ 170 h 628"/>
                <a:gd name="T62" fmla="*/ 57 w 545"/>
                <a:gd name="T63" fmla="*/ 170 h 628"/>
                <a:gd name="T64" fmla="*/ 64 w 545"/>
                <a:gd name="T65" fmla="*/ 171 h 628"/>
                <a:gd name="T66" fmla="*/ 79 w 545"/>
                <a:gd name="T67" fmla="*/ 165 h 628"/>
                <a:gd name="T68" fmla="*/ 94 w 545"/>
                <a:gd name="T69" fmla="*/ 152 h 628"/>
                <a:gd name="T70" fmla="*/ 105 w 545"/>
                <a:gd name="T71" fmla="*/ 136 h 628"/>
                <a:gd name="T72" fmla="*/ 108 w 545"/>
                <a:gd name="T73" fmla="*/ 124 h 628"/>
                <a:gd name="T74" fmla="*/ 107 w 545"/>
                <a:gd name="T75" fmla="*/ 116 h 628"/>
                <a:gd name="T76" fmla="*/ 103 w 545"/>
                <a:gd name="T77" fmla="*/ 108 h 628"/>
                <a:gd name="T78" fmla="*/ 95 w 545"/>
                <a:gd name="T79" fmla="*/ 101 h 628"/>
                <a:gd name="T80" fmla="*/ 95 w 545"/>
                <a:gd name="T81" fmla="*/ 94 h 628"/>
                <a:gd name="T82" fmla="*/ 100 w 545"/>
                <a:gd name="T83" fmla="*/ 83 h 628"/>
                <a:gd name="T84" fmla="*/ 102 w 545"/>
                <a:gd name="T85" fmla="*/ 72 h 6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5"/>
                <a:gd name="T130" fmla="*/ 0 h 628"/>
                <a:gd name="T131" fmla="*/ 545 w 545"/>
                <a:gd name="T132" fmla="*/ 628 h 6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5" h="628">
                  <a:moveTo>
                    <a:pt x="422" y="265"/>
                  </a:moveTo>
                  <a:lnTo>
                    <a:pt x="428" y="265"/>
                  </a:lnTo>
                  <a:lnTo>
                    <a:pt x="431" y="265"/>
                  </a:lnTo>
                  <a:lnTo>
                    <a:pt x="437" y="267"/>
                  </a:lnTo>
                  <a:lnTo>
                    <a:pt x="443" y="269"/>
                  </a:lnTo>
                  <a:lnTo>
                    <a:pt x="449" y="271"/>
                  </a:lnTo>
                  <a:lnTo>
                    <a:pt x="454" y="273"/>
                  </a:lnTo>
                  <a:lnTo>
                    <a:pt x="458" y="275"/>
                  </a:lnTo>
                  <a:lnTo>
                    <a:pt x="462" y="275"/>
                  </a:lnTo>
                  <a:lnTo>
                    <a:pt x="474" y="273"/>
                  </a:lnTo>
                  <a:lnTo>
                    <a:pt x="485" y="269"/>
                  </a:lnTo>
                  <a:lnTo>
                    <a:pt x="495" y="265"/>
                  </a:lnTo>
                  <a:lnTo>
                    <a:pt x="504" y="259"/>
                  </a:lnTo>
                  <a:lnTo>
                    <a:pt x="512" y="254"/>
                  </a:lnTo>
                  <a:lnTo>
                    <a:pt x="520" y="248"/>
                  </a:lnTo>
                  <a:lnTo>
                    <a:pt x="525" y="240"/>
                  </a:lnTo>
                  <a:lnTo>
                    <a:pt x="531" y="232"/>
                  </a:lnTo>
                  <a:lnTo>
                    <a:pt x="539" y="215"/>
                  </a:lnTo>
                  <a:lnTo>
                    <a:pt x="543" y="196"/>
                  </a:lnTo>
                  <a:lnTo>
                    <a:pt x="545" y="175"/>
                  </a:lnTo>
                  <a:lnTo>
                    <a:pt x="543" y="156"/>
                  </a:lnTo>
                  <a:lnTo>
                    <a:pt x="539" y="135"/>
                  </a:lnTo>
                  <a:lnTo>
                    <a:pt x="531" y="114"/>
                  </a:lnTo>
                  <a:lnTo>
                    <a:pt x="522" y="92"/>
                  </a:lnTo>
                  <a:lnTo>
                    <a:pt x="510" y="75"/>
                  </a:lnTo>
                  <a:lnTo>
                    <a:pt x="497" y="58"/>
                  </a:lnTo>
                  <a:lnTo>
                    <a:pt x="483" y="43"/>
                  </a:lnTo>
                  <a:lnTo>
                    <a:pt x="466" y="29"/>
                  </a:lnTo>
                  <a:lnTo>
                    <a:pt x="447" y="21"/>
                  </a:lnTo>
                  <a:lnTo>
                    <a:pt x="426" y="12"/>
                  </a:lnTo>
                  <a:lnTo>
                    <a:pt x="403" y="6"/>
                  </a:lnTo>
                  <a:lnTo>
                    <a:pt x="380" y="2"/>
                  </a:lnTo>
                  <a:lnTo>
                    <a:pt x="357" y="0"/>
                  </a:lnTo>
                  <a:lnTo>
                    <a:pt x="334" y="0"/>
                  </a:lnTo>
                  <a:lnTo>
                    <a:pt x="311" y="2"/>
                  </a:lnTo>
                  <a:lnTo>
                    <a:pt x="288" y="8"/>
                  </a:lnTo>
                  <a:lnTo>
                    <a:pt x="263" y="16"/>
                  </a:lnTo>
                  <a:lnTo>
                    <a:pt x="241" y="25"/>
                  </a:lnTo>
                  <a:lnTo>
                    <a:pt x="222" y="39"/>
                  </a:lnTo>
                  <a:lnTo>
                    <a:pt x="205" y="52"/>
                  </a:lnTo>
                  <a:lnTo>
                    <a:pt x="190" y="67"/>
                  </a:lnTo>
                  <a:lnTo>
                    <a:pt x="176" y="83"/>
                  </a:lnTo>
                  <a:lnTo>
                    <a:pt x="165" y="102"/>
                  </a:lnTo>
                  <a:lnTo>
                    <a:pt x="153" y="119"/>
                  </a:lnTo>
                  <a:lnTo>
                    <a:pt x="144" y="140"/>
                  </a:lnTo>
                  <a:lnTo>
                    <a:pt x="136" y="154"/>
                  </a:lnTo>
                  <a:lnTo>
                    <a:pt x="126" y="165"/>
                  </a:lnTo>
                  <a:lnTo>
                    <a:pt x="113" y="179"/>
                  </a:lnTo>
                  <a:lnTo>
                    <a:pt x="99" y="190"/>
                  </a:lnTo>
                  <a:lnTo>
                    <a:pt x="86" y="204"/>
                  </a:lnTo>
                  <a:lnTo>
                    <a:pt x="73" y="217"/>
                  </a:lnTo>
                  <a:lnTo>
                    <a:pt x="61" y="231"/>
                  </a:lnTo>
                  <a:lnTo>
                    <a:pt x="55" y="244"/>
                  </a:lnTo>
                  <a:lnTo>
                    <a:pt x="52" y="254"/>
                  </a:lnTo>
                  <a:lnTo>
                    <a:pt x="50" y="261"/>
                  </a:lnTo>
                  <a:lnTo>
                    <a:pt x="48" y="271"/>
                  </a:lnTo>
                  <a:lnTo>
                    <a:pt x="46" y="282"/>
                  </a:lnTo>
                  <a:lnTo>
                    <a:pt x="42" y="292"/>
                  </a:lnTo>
                  <a:lnTo>
                    <a:pt x="42" y="302"/>
                  </a:lnTo>
                  <a:lnTo>
                    <a:pt x="40" y="311"/>
                  </a:lnTo>
                  <a:lnTo>
                    <a:pt x="40" y="319"/>
                  </a:lnTo>
                  <a:lnTo>
                    <a:pt x="32" y="328"/>
                  </a:lnTo>
                  <a:lnTo>
                    <a:pt x="25" y="342"/>
                  </a:lnTo>
                  <a:lnTo>
                    <a:pt x="17" y="357"/>
                  </a:lnTo>
                  <a:lnTo>
                    <a:pt x="9" y="374"/>
                  </a:lnTo>
                  <a:lnTo>
                    <a:pt x="5" y="394"/>
                  </a:lnTo>
                  <a:lnTo>
                    <a:pt x="2" y="411"/>
                  </a:lnTo>
                  <a:lnTo>
                    <a:pt x="0" y="426"/>
                  </a:lnTo>
                  <a:lnTo>
                    <a:pt x="0" y="438"/>
                  </a:lnTo>
                  <a:lnTo>
                    <a:pt x="2" y="451"/>
                  </a:lnTo>
                  <a:lnTo>
                    <a:pt x="5" y="465"/>
                  </a:lnTo>
                  <a:lnTo>
                    <a:pt x="9" y="478"/>
                  </a:lnTo>
                  <a:lnTo>
                    <a:pt x="13" y="488"/>
                  </a:lnTo>
                  <a:lnTo>
                    <a:pt x="17" y="495"/>
                  </a:lnTo>
                  <a:lnTo>
                    <a:pt x="21" y="499"/>
                  </a:lnTo>
                  <a:lnTo>
                    <a:pt x="23" y="499"/>
                  </a:lnTo>
                  <a:lnTo>
                    <a:pt x="27" y="499"/>
                  </a:lnTo>
                  <a:lnTo>
                    <a:pt x="28" y="497"/>
                  </a:lnTo>
                  <a:lnTo>
                    <a:pt x="30" y="491"/>
                  </a:lnTo>
                  <a:lnTo>
                    <a:pt x="34" y="513"/>
                  </a:lnTo>
                  <a:lnTo>
                    <a:pt x="40" y="530"/>
                  </a:lnTo>
                  <a:lnTo>
                    <a:pt x="48" y="543"/>
                  </a:lnTo>
                  <a:lnTo>
                    <a:pt x="55" y="557"/>
                  </a:lnTo>
                  <a:lnTo>
                    <a:pt x="65" y="568"/>
                  </a:lnTo>
                  <a:lnTo>
                    <a:pt x="75" y="578"/>
                  </a:lnTo>
                  <a:lnTo>
                    <a:pt x="86" y="587"/>
                  </a:lnTo>
                  <a:lnTo>
                    <a:pt x="98" y="593"/>
                  </a:lnTo>
                  <a:lnTo>
                    <a:pt x="119" y="605"/>
                  </a:lnTo>
                  <a:lnTo>
                    <a:pt x="142" y="614"/>
                  </a:lnTo>
                  <a:lnTo>
                    <a:pt x="161" y="620"/>
                  </a:lnTo>
                  <a:lnTo>
                    <a:pt x="178" y="628"/>
                  </a:lnTo>
                  <a:lnTo>
                    <a:pt x="190" y="626"/>
                  </a:lnTo>
                  <a:lnTo>
                    <a:pt x="199" y="626"/>
                  </a:lnTo>
                  <a:lnTo>
                    <a:pt x="211" y="626"/>
                  </a:lnTo>
                  <a:lnTo>
                    <a:pt x="222" y="626"/>
                  </a:lnTo>
                  <a:lnTo>
                    <a:pt x="234" y="626"/>
                  </a:lnTo>
                  <a:lnTo>
                    <a:pt x="245" y="626"/>
                  </a:lnTo>
                  <a:lnTo>
                    <a:pt x="255" y="628"/>
                  </a:lnTo>
                  <a:lnTo>
                    <a:pt x="263" y="628"/>
                  </a:lnTo>
                  <a:lnTo>
                    <a:pt x="284" y="622"/>
                  </a:lnTo>
                  <a:lnTo>
                    <a:pt x="305" y="614"/>
                  </a:lnTo>
                  <a:lnTo>
                    <a:pt x="328" y="605"/>
                  </a:lnTo>
                  <a:lnTo>
                    <a:pt x="349" y="591"/>
                  </a:lnTo>
                  <a:lnTo>
                    <a:pt x="370" y="576"/>
                  </a:lnTo>
                  <a:lnTo>
                    <a:pt x="389" y="559"/>
                  </a:lnTo>
                  <a:lnTo>
                    <a:pt x="407" y="539"/>
                  </a:lnTo>
                  <a:lnTo>
                    <a:pt x="422" y="520"/>
                  </a:lnTo>
                  <a:lnTo>
                    <a:pt x="433" y="499"/>
                  </a:lnTo>
                  <a:lnTo>
                    <a:pt x="441" y="478"/>
                  </a:lnTo>
                  <a:lnTo>
                    <a:pt x="445" y="468"/>
                  </a:lnTo>
                  <a:lnTo>
                    <a:pt x="445" y="457"/>
                  </a:lnTo>
                  <a:lnTo>
                    <a:pt x="445" y="447"/>
                  </a:lnTo>
                  <a:lnTo>
                    <a:pt x="445" y="436"/>
                  </a:lnTo>
                  <a:lnTo>
                    <a:pt x="441" y="426"/>
                  </a:lnTo>
                  <a:lnTo>
                    <a:pt x="437" y="417"/>
                  </a:lnTo>
                  <a:lnTo>
                    <a:pt x="431" y="407"/>
                  </a:lnTo>
                  <a:lnTo>
                    <a:pt x="424" y="397"/>
                  </a:lnTo>
                  <a:lnTo>
                    <a:pt x="416" y="388"/>
                  </a:lnTo>
                  <a:lnTo>
                    <a:pt x="405" y="380"/>
                  </a:lnTo>
                  <a:lnTo>
                    <a:pt x="393" y="371"/>
                  </a:lnTo>
                  <a:lnTo>
                    <a:pt x="378" y="363"/>
                  </a:lnTo>
                  <a:lnTo>
                    <a:pt x="385" y="355"/>
                  </a:lnTo>
                  <a:lnTo>
                    <a:pt x="393" y="346"/>
                  </a:lnTo>
                  <a:lnTo>
                    <a:pt x="399" y="332"/>
                  </a:lnTo>
                  <a:lnTo>
                    <a:pt x="407" y="319"/>
                  </a:lnTo>
                  <a:lnTo>
                    <a:pt x="412" y="305"/>
                  </a:lnTo>
                  <a:lnTo>
                    <a:pt x="416" y="292"/>
                  </a:lnTo>
                  <a:lnTo>
                    <a:pt x="420" y="279"/>
                  </a:lnTo>
                  <a:lnTo>
                    <a:pt x="422" y="265"/>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03" name="Freeform 8"/>
            <p:cNvSpPr>
              <a:spLocks noEditPoints="1"/>
            </p:cNvSpPr>
            <p:nvPr/>
          </p:nvSpPr>
          <p:spPr bwMode="auto">
            <a:xfrm>
              <a:off x="4948" y="2357"/>
              <a:ext cx="378" cy="189"/>
            </a:xfrm>
            <a:custGeom>
              <a:avLst/>
              <a:gdLst>
                <a:gd name="T0" fmla="*/ 271 w 1562"/>
                <a:gd name="T1" fmla="*/ 77 h 697"/>
                <a:gd name="T2" fmla="*/ 266 w 1562"/>
                <a:gd name="T3" fmla="*/ 79 h 697"/>
                <a:gd name="T4" fmla="*/ 257 w 1562"/>
                <a:gd name="T5" fmla="*/ 76 h 697"/>
                <a:gd name="T6" fmla="*/ 249 w 1562"/>
                <a:gd name="T7" fmla="*/ 69 h 697"/>
                <a:gd name="T8" fmla="*/ 245 w 1562"/>
                <a:gd name="T9" fmla="*/ 50 h 697"/>
                <a:gd name="T10" fmla="*/ 250 w 1562"/>
                <a:gd name="T11" fmla="*/ 26 h 697"/>
                <a:gd name="T12" fmla="*/ 263 w 1562"/>
                <a:gd name="T13" fmla="*/ 7 h 697"/>
                <a:gd name="T14" fmla="*/ 287 w 1562"/>
                <a:gd name="T15" fmla="*/ 0 h 697"/>
                <a:gd name="T16" fmla="*/ 314 w 1562"/>
                <a:gd name="T17" fmla="*/ 3 h 697"/>
                <a:gd name="T18" fmla="*/ 334 w 1562"/>
                <a:gd name="T19" fmla="*/ 15 h 697"/>
                <a:gd name="T20" fmla="*/ 347 w 1562"/>
                <a:gd name="T21" fmla="*/ 33 h 697"/>
                <a:gd name="T22" fmla="*/ 356 w 1562"/>
                <a:gd name="T23" fmla="*/ 49 h 697"/>
                <a:gd name="T24" fmla="*/ 369 w 1562"/>
                <a:gd name="T25" fmla="*/ 63 h 697"/>
                <a:gd name="T26" fmla="*/ 372 w 1562"/>
                <a:gd name="T27" fmla="*/ 75 h 697"/>
                <a:gd name="T28" fmla="*/ 374 w 1562"/>
                <a:gd name="T29" fmla="*/ 85 h 697"/>
                <a:gd name="T30" fmla="*/ 378 w 1562"/>
                <a:gd name="T31" fmla="*/ 99 h 697"/>
                <a:gd name="T32" fmla="*/ 378 w 1562"/>
                <a:gd name="T33" fmla="*/ 120 h 697"/>
                <a:gd name="T34" fmla="*/ 375 w 1562"/>
                <a:gd name="T35" fmla="*/ 135 h 697"/>
                <a:gd name="T36" fmla="*/ 370 w 1562"/>
                <a:gd name="T37" fmla="*/ 150 h 697"/>
                <a:gd name="T38" fmla="*/ 365 w 1562"/>
                <a:gd name="T39" fmla="*/ 160 h 697"/>
                <a:gd name="T40" fmla="*/ 348 w 1562"/>
                <a:gd name="T41" fmla="*/ 170 h 697"/>
                <a:gd name="T42" fmla="*/ 331 w 1562"/>
                <a:gd name="T43" fmla="*/ 174 h 697"/>
                <a:gd name="T44" fmla="*/ 320 w 1562"/>
                <a:gd name="T45" fmla="*/ 174 h 697"/>
                <a:gd name="T46" fmla="*/ 308 w 1562"/>
                <a:gd name="T47" fmla="*/ 174 h 697"/>
                <a:gd name="T48" fmla="*/ 287 w 1562"/>
                <a:gd name="T49" fmla="*/ 161 h 697"/>
                <a:gd name="T50" fmla="*/ 272 w 1562"/>
                <a:gd name="T51" fmla="*/ 140 h 697"/>
                <a:gd name="T52" fmla="*/ 269 w 1562"/>
                <a:gd name="T53" fmla="*/ 126 h 697"/>
                <a:gd name="T54" fmla="*/ 272 w 1562"/>
                <a:gd name="T55" fmla="*/ 115 h 697"/>
                <a:gd name="T56" fmla="*/ 282 w 1562"/>
                <a:gd name="T57" fmla="*/ 106 h 697"/>
                <a:gd name="T58" fmla="*/ 280 w 1562"/>
                <a:gd name="T59" fmla="*/ 95 h 697"/>
                <a:gd name="T60" fmla="*/ 275 w 1562"/>
                <a:gd name="T61" fmla="*/ 80 h 697"/>
                <a:gd name="T62" fmla="*/ 104 w 1562"/>
                <a:gd name="T63" fmla="*/ 90 h 697"/>
                <a:gd name="T64" fmla="*/ 110 w 1562"/>
                <a:gd name="T65" fmla="*/ 92 h 697"/>
                <a:gd name="T66" fmla="*/ 117 w 1562"/>
                <a:gd name="T67" fmla="*/ 91 h 697"/>
                <a:gd name="T68" fmla="*/ 126 w 1562"/>
                <a:gd name="T69" fmla="*/ 85 h 697"/>
                <a:gd name="T70" fmla="*/ 131 w 1562"/>
                <a:gd name="T71" fmla="*/ 71 h 697"/>
                <a:gd name="T72" fmla="*/ 129 w 1562"/>
                <a:gd name="T73" fmla="*/ 49 h 697"/>
                <a:gd name="T74" fmla="*/ 116 w 1562"/>
                <a:gd name="T75" fmla="*/ 30 h 697"/>
                <a:gd name="T76" fmla="*/ 98 w 1562"/>
                <a:gd name="T77" fmla="*/ 20 h 697"/>
                <a:gd name="T78" fmla="*/ 75 w 1562"/>
                <a:gd name="T79" fmla="*/ 19 h 697"/>
                <a:gd name="T80" fmla="*/ 54 w 1562"/>
                <a:gd name="T81" fmla="*/ 29 h 697"/>
                <a:gd name="T82" fmla="*/ 40 w 1562"/>
                <a:gd name="T83" fmla="*/ 46 h 697"/>
                <a:gd name="T84" fmla="*/ 30 w 1562"/>
                <a:gd name="T85" fmla="*/ 63 h 697"/>
                <a:gd name="T86" fmla="*/ 18 w 1562"/>
                <a:gd name="T87" fmla="*/ 77 h 697"/>
                <a:gd name="T88" fmla="*/ 12 w 1562"/>
                <a:gd name="T89" fmla="*/ 89 h 697"/>
                <a:gd name="T90" fmla="*/ 10 w 1562"/>
                <a:gd name="T91" fmla="*/ 100 h 697"/>
                <a:gd name="T92" fmla="*/ 6 w 1562"/>
                <a:gd name="T93" fmla="*/ 111 h 697"/>
                <a:gd name="T94" fmla="*/ 0 w 1562"/>
                <a:gd name="T95" fmla="*/ 130 h 697"/>
                <a:gd name="T96" fmla="*/ 1 w 1562"/>
                <a:gd name="T97" fmla="*/ 145 h 697"/>
                <a:gd name="T98" fmla="*/ 5 w 1562"/>
                <a:gd name="T99" fmla="*/ 160 h 697"/>
                <a:gd name="T100" fmla="*/ 10 w 1562"/>
                <a:gd name="T101" fmla="*/ 172 h 697"/>
                <a:gd name="T102" fmla="*/ 23 w 1562"/>
                <a:gd name="T103" fmla="*/ 182 h 697"/>
                <a:gd name="T104" fmla="*/ 43 w 1562"/>
                <a:gd name="T105" fmla="*/ 188 h 697"/>
                <a:gd name="T106" fmla="*/ 54 w 1562"/>
                <a:gd name="T107" fmla="*/ 189 h 697"/>
                <a:gd name="T108" fmla="*/ 64 w 1562"/>
                <a:gd name="T109" fmla="*/ 188 h 697"/>
                <a:gd name="T110" fmla="*/ 84 w 1562"/>
                <a:gd name="T111" fmla="*/ 178 h 697"/>
                <a:gd name="T112" fmla="*/ 102 w 1562"/>
                <a:gd name="T113" fmla="*/ 159 h 697"/>
                <a:gd name="T114" fmla="*/ 108 w 1562"/>
                <a:gd name="T115" fmla="*/ 142 h 697"/>
                <a:gd name="T116" fmla="*/ 106 w 1562"/>
                <a:gd name="T117" fmla="*/ 131 h 697"/>
                <a:gd name="T118" fmla="*/ 98 w 1562"/>
                <a:gd name="T119" fmla="*/ 121 h 697"/>
                <a:gd name="T120" fmla="*/ 95 w 1562"/>
                <a:gd name="T121" fmla="*/ 112 h 697"/>
                <a:gd name="T122" fmla="*/ 101 w 1562"/>
                <a:gd name="T123" fmla="*/ 97 h 6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2"/>
                <a:gd name="T187" fmla="*/ 0 h 697"/>
                <a:gd name="T188" fmla="*/ 1562 w 1562"/>
                <a:gd name="T189" fmla="*/ 697 h 6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2" h="697">
                  <a:moveTo>
                    <a:pt x="1134" y="282"/>
                  </a:moveTo>
                  <a:lnTo>
                    <a:pt x="1130" y="282"/>
                  </a:lnTo>
                  <a:lnTo>
                    <a:pt x="1126" y="284"/>
                  </a:lnTo>
                  <a:lnTo>
                    <a:pt x="1120" y="284"/>
                  </a:lnTo>
                  <a:lnTo>
                    <a:pt x="1115" y="286"/>
                  </a:lnTo>
                  <a:lnTo>
                    <a:pt x="1109" y="288"/>
                  </a:lnTo>
                  <a:lnTo>
                    <a:pt x="1103" y="290"/>
                  </a:lnTo>
                  <a:lnTo>
                    <a:pt x="1099" y="292"/>
                  </a:lnTo>
                  <a:lnTo>
                    <a:pt x="1095" y="292"/>
                  </a:lnTo>
                  <a:lnTo>
                    <a:pt x="1082" y="290"/>
                  </a:lnTo>
                  <a:lnTo>
                    <a:pt x="1072" y="286"/>
                  </a:lnTo>
                  <a:lnTo>
                    <a:pt x="1061" y="282"/>
                  </a:lnTo>
                  <a:lnTo>
                    <a:pt x="1053" y="276"/>
                  </a:lnTo>
                  <a:lnTo>
                    <a:pt x="1044" y="269"/>
                  </a:lnTo>
                  <a:lnTo>
                    <a:pt x="1038" y="263"/>
                  </a:lnTo>
                  <a:lnTo>
                    <a:pt x="1030" y="255"/>
                  </a:lnTo>
                  <a:lnTo>
                    <a:pt x="1026" y="246"/>
                  </a:lnTo>
                  <a:lnTo>
                    <a:pt x="1017" y="227"/>
                  </a:lnTo>
                  <a:lnTo>
                    <a:pt x="1013" y="207"/>
                  </a:lnTo>
                  <a:lnTo>
                    <a:pt x="1011" y="184"/>
                  </a:lnTo>
                  <a:lnTo>
                    <a:pt x="1011" y="163"/>
                  </a:lnTo>
                  <a:lnTo>
                    <a:pt x="1017" y="140"/>
                  </a:lnTo>
                  <a:lnTo>
                    <a:pt x="1023" y="117"/>
                  </a:lnTo>
                  <a:lnTo>
                    <a:pt x="1032" y="96"/>
                  </a:lnTo>
                  <a:lnTo>
                    <a:pt x="1042" y="75"/>
                  </a:lnTo>
                  <a:lnTo>
                    <a:pt x="1055" y="56"/>
                  </a:lnTo>
                  <a:lnTo>
                    <a:pt x="1070" y="40"/>
                  </a:lnTo>
                  <a:lnTo>
                    <a:pt x="1086" y="27"/>
                  </a:lnTo>
                  <a:lnTo>
                    <a:pt x="1105" y="17"/>
                  </a:lnTo>
                  <a:lnTo>
                    <a:pt x="1128" y="10"/>
                  </a:lnTo>
                  <a:lnTo>
                    <a:pt x="1155" y="4"/>
                  </a:lnTo>
                  <a:lnTo>
                    <a:pt x="1184" y="0"/>
                  </a:lnTo>
                  <a:lnTo>
                    <a:pt x="1213" y="0"/>
                  </a:lnTo>
                  <a:lnTo>
                    <a:pt x="1241" y="0"/>
                  </a:lnTo>
                  <a:lnTo>
                    <a:pt x="1270" y="4"/>
                  </a:lnTo>
                  <a:lnTo>
                    <a:pt x="1299" y="10"/>
                  </a:lnTo>
                  <a:lnTo>
                    <a:pt x="1324" y="17"/>
                  </a:lnTo>
                  <a:lnTo>
                    <a:pt x="1345" y="29"/>
                  </a:lnTo>
                  <a:lnTo>
                    <a:pt x="1364" y="40"/>
                  </a:lnTo>
                  <a:lnTo>
                    <a:pt x="1381" y="54"/>
                  </a:lnTo>
                  <a:lnTo>
                    <a:pt x="1397" y="69"/>
                  </a:lnTo>
                  <a:lnTo>
                    <a:pt x="1410" y="87"/>
                  </a:lnTo>
                  <a:lnTo>
                    <a:pt x="1422" y="104"/>
                  </a:lnTo>
                  <a:lnTo>
                    <a:pt x="1433" y="123"/>
                  </a:lnTo>
                  <a:lnTo>
                    <a:pt x="1443" y="142"/>
                  </a:lnTo>
                  <a:lnTo>
                    <a:pt x="1450" y="156"/>
                  </a:lnTo>
                  <a:lnTo>
                    <a:pt x="1462" y="169"/>
                  </a:lnTo>
                  <a:lnTo>
                    <a:pt x="1473" y="181"/>
                  </a:lnTo>
                  <a:lnTo>
                    <a:pt x="1487" y="192"/>
                  </a:lnTo>
                  <a:lnTo>
                    <a:pt x="1502" y="205"/>
                  </a:lnTo>
                  <a:lnTo>
                    <a:pt x="1514" y="219"/>
                  </a:lnTo>
                  <a:lnTo>
                    <a:pt x="1525" y="232"/>
                  </a:lnTo>
                  <a:lnTo>
                    <a:pt x="1533" y="248"/>
                  </a:lnTo>
                  <a:lnTo>
                    <a:pt x="1535" y="255"/>
                  </a:lnTo>
                  <a:lnTo>
                    <a:pt x="1537" y="265"/>
                  </a:lnTo>
                  <a:lnTo>
                    <a:pt x="1539" y="275"/>
                  </a:lnTo>
                  <a:lnTo>
                    <a:pt x="1543" y="284"/>
                  </a:lnTo>
                  <a:lnTo>
                    <a:pt x="1544" y="294"/>
                  </a:lnTo>
                  <a:lnTo>
                    <a:pt x="1546" y="305"/>
                  </a:lnTo>
                  <a:lnTo>
                    <a:pt x="1546" y="313"/>
                  </a:lnTo>
                  <a:lnTo>
                    <a:pt x="1548" y="322"/>
                  </a:lnTo>
                  <a:lnTo>
                    <a:pt x="1554" y="332"/>
                  </a:lnTo>
                  <a:lnTo>
                    <a:pt x="1558" y="347"/>
                  </a:lnTo>
                  <a:lnTo>
                    <a:pt x="1560" y="365"/>
                  </a:lnTo>
                  <a:lnTo>
                    <a:pt x="1562" y="386"/>
                  </a:lnTo>
                  <a:lnTo>
                    <a:pt x="1562" y="405"/>
                  </a:lnTo>
                  <a:lnTo>
                    <a:pt x="1562" y="424"/>
                  </a:lnTo>
                  <a:lnTo>
                    <a:pt x="1560" y="441"/>
                  </a:lnTo>
                  <a:lnTo>
                    <a:pt x="1558" y="457"/>
                  </a:lnTo>
                  <a:lnTo>
                    <a:pt x="1556" y="470"/>
                  </a:lnTo>
                  <a:lnTo>
                    <a:pt x="1552" y="484"/>
                  </a:lnTo>
                  <a:lnTo>
                    <a:pt x="1548" y="497"/>
                  </a:lnTo>
                  <a:lnTo>
                    <a:pt x="1544" y="512"/>
                  </a:lnTo>
                  <a:lnTo>
                    <a:pt x="1541" y="526"/>
                  </a:lnTo>
                  <a:lnTo>
                    <a:pt x="1535" y="541"/>
                  </a:lnTo>
                  <a:lnTo>
                    <a:pt x="1531" y="553"/>
                  </a:lnTo>
                  <a:lnTo>
                    <a:pt x="1527" y="564"/>
                  </a:lnTo>
                  <a:lnTo>
                    <a:pt x="1523" y="576"/>
                  </a:lnTo>
                  <a:lnTo>
                    <a:pt x="1518" y="583"/>
                  </a:lnTo>
                  <a:lnTo>
                    <a:pt x="1510" y="591"/>
                  </a:lnTo>
                  <a:lnTo>
                    <a:pt x="1502" y="599"/>
                  </a:lnTo>
                  <a:lnTo>
                    <a:pt x="1483" y="608"/>
                  </a:lnTo>
                  <a:lnTo>
                    <a:pt x="1460" y="618"/>
                  </a:lnTo>
                  <a:lnTo>
                    <a:pt x="1437" y="626"/>
                  </a:lnTo>
                  <a:lnTo>
                    <a:pt x="1416" y="631"/>
                  </a:lnTo>
                  <a:lnTo>
                    <a:pt x="1395" y="637"/>
                  </a:lnTo>
                  <a:lnTo>
                    <a:pt x="1378" y="645"/>
                  </a:lnTo>
                  <a:lnTo>
                    <a:pt x="1368" y="643"/>
                  </a:lnTo>
                  <a:lnTo>
                    <a:pt x="1358" y="643"/>
                  </a:lnTo>
                  <a:lnTo>
                    <a:pt x="1347" y="643"/>
                  </a:lnTo>
                  <a:lnTo>
                    <a:pt x="1333" y="643"/>
                  </a:lnTo>
                  <a:lnTo>
                    <a:pt x="1322" y="643"/>
                  </a:lnTo>
                  <a:lnTo>
                    <a:pt x="1312" y="645"/>
                  </a:lnTo>
                  <a:lnTo>
                    <a:pt x="1303" y="645"/>
                  </a:lnTo>
                  <a:lnTo>
                    <a:pt x="1293" y="645"/>
                  </a:lnTo>
                  <a:lnTo>
                    <a:pt x="1274" y="641"/>
                  </a:lnTo>
                  <a:lnTo>
                    <a:pt x="1253" y="633"/>
                  </a:lnTo>
                  <a:lnTo>
                    <a:pt x="1230" y="622"/>
                  </a:lnTo>
                  <a:lnTo>
                    <a:pt x="1209" y="608"/>
                  </a:lnTo>
                  <a:lnTo>
                    <a:pt x="1188" y="593"/>
                  </a:lnTo>
                  <a:lnTo>
                    <a:pt x="1168" y="576"/>
                  </a:lnTo>
                  <a:lnTo>
                    <a:pt x="1151" y="557"/>
                  </a:lnTo>
                  <a:lnTo>
                    <a:pt x="1136" y="537"/>
                  </a:lnTo>
                  <a:lnTo>
                    <a:pt x="1124" y="516"/>
                  </a:lnTo>
                  <a:lnTo>
                    <a:pt x="1117" y="495"/>
                  </a:lnTo>
                  <a:lnTo>
                    <a:pt x="1113" y="486"/>
                  </a:lnTo>
                  <a:lnTo>
                    <a:pt x="1113" y="474"/>
                  </a:lnTo>
                  <a:lnTo>
                    <a:pt x="1113" y="464"/>
                  </a:lnTo>
                  <a:lnTo>
                    <a:pt x="1113" y="453"/>
                  </a:lnTo>
                  <a:lnTo>
                    <a:pt x="1117" y="443"/>
                  </a:lnTo>
                  <a:lnTo>
                    <a:pt x="1120" y="434"/>
                  </a:lnTo>
                  <a:lnTo>
                    <a:pt x="1126" y="424"/>
                  </a:lnTo>
                  <a:lnTo>
                    <a:pt x="1132" y="415"/>
                  </a:lnTo>
                  <a:lnTo>
                    <a:pt x="1141" y="405"/>
                  </a:lnTo>
                  <a:lnTo>
                    <a:pt x="1153" y="397"/>
                  </a:lnTo>
                  <a:lnTo>
                    <a:pt x="1165" y="390"/>
                  </a:lnTo>
                  <a:lnTo>
                    <a:pt x="1180" y="382"/>
                  </a:lnTo>
                  <a:lnTo>
                    <a:pt x="1172" y="372"/>
                  </a:lnTo>
                  <a:lnTo>
                    <a:pt x="1165" y="363"/>
                  </a:lnTo>
                  <a:lnTo>
                    <a:pt x="1157" y="349"/>
                  </a:lnTo>
                  <a:lnTo>
                    <a:pt x="1151" y="338"/>
                  </a:lnTo>
                  <a:lnTo>
                    <a:pt x="1145" y="322"/>
                  </a:lnTo>
                  <a:lnTo>
                    <a:pt x="1141" y="309"/>
                  </a:lnTo>
                  <a:lnTo>
                    <a:pt x="1138" y="296"/>
                  </a:lnTo>
                  <a:lnTo>
                    <a:pt x="1134" y="282"/>
                  </a:lnTo>
                  <a:close/>
                  <a:moveTo>
                    <a:pt x="422" y="332"/>
                  </a:moveTo>
                  <a:lnTo>
                    <a:pt x="428" y="332"/>
                  </a:lnTo>
                  <a:lnTo>
                    <a:pt x="431" y="332"/>
                  </a:lnTo>
                  <a:lnTo>
                    <a:pt x="437" y="334"/>
                  </a:lnTo>
                  <a:lnTo>
                    <a:pt x="443" y="336"/>
                  </a:lnTo>
                  <a:lnTo>
                    <a:pt x="449" y="338"/>
                  </a:lnTo>
                  <a:lnTo>
                    <a:pt x="453" y="340"/>
                  </a:lnTo>
                  <a:lnTo>
                    <a:pt x="458" y="342"/>
                  </a:lnTo>
                  <a:lnTo>
                    <a:pt x="462" y="342"/>
                  </a:lnTo>
                  <a:lnTo>
                    <a:pt x="474" y="340"/>
                  </a:lnTo>
                  <a:lnTo>
                    <a:pt x="485" y="336"/>
                  </a:lnTo>
                  <a:lnTo>
                    <a:pt x="495" y="332"/>
                  </a:lnTo>
                  <a:lnTo>
                    <a:pt x="504" y="326"/>
                  </a:lnTo>
                  <a:lnTo>
                    <a:pt x="512" y="321"/>
                  </a:lnTo>
                  <a:lnTo>
                    <a:pt x="520" y="315"/>
                  </a:lnTo>
                  <a:lnTo>
                    <a:pt x="525" y="307"/>
                  </a:lnTo>
                  <a:lnTo>
                    <a:pt x="531" y="299"/>
                  </a:lnTo>
                  <a:lnTo>
                    <a:pt x="539" y="282"/>
                  </a:lnTo>
                  <a:lnTo>
                    <a:pt x="543" y="263"/>
                  </a:lnTo>
                  <a:lnTo>
                    <a:pt x="545" y="242"/>
                  </a:lnTo>
                  <a:lnTo>
                    <a:pt x="543" y="223"/>
                  </a:lnTo>
                  <a:lnTo>
                    <a:pt x="539" y="202"/>
                  </a:lnTo>
                  <a:lnTo>
                    <a:pt x="531" y="181"/>
                  </a:lnTo>
                  <a:lnTo>
                    <a:pt x="522" y="159"/>
                  </a:lnTo>
                  <a:lnTo>
                    <a:pt x="510" y="142"/>
                  </a:lnTo>
                  <a:lnTo>
                    <a:pt x="497" y="125"/>
                  </a:lnTo>
                  <a:lnTo>
                    <a:pt x="481" y="110"/>
                  </a:lnTo>
                  <a:lnTo>
                    <a:pt x="466" y="96"/>
                  </a:lnTo>
                  <a:lnTo>
                    <a:pt x="447" y="88"/>
                  </a:lnTo>
                  <a:lnTo>
                    <a:pt x="426" y="79"/>
                  </a:lnTo>
                  <a:lnTo>
                    <a:pt x="403" y="73"/>
                  </a:lnTo>
                  <a:lnTo>
                    <a:pt x="380" y="69"/>
                  </a:lnTo>
                  <a:lnTo>
                    <a:pt x="357" y="67"/>
                  </a:lnTo>
                  <a:lnTo>
                    <a:pt x="334" y="67"/>
                  </a:lnTo>
                  <a:lnTo>
                    <a:pt x="311" y="69"/>
                  </a:lnTo>
                  <a:lnTo>
                    <a:pt x="288" y="75"/>
                  </a:lnTo>
                  <a:lnTo>
                    <a:pt x="263" y="83"/>
                  </a:lnTo>
                  <a:lnTo>
                    <a:pt x="241" y="92"/>
                  </a:lnTo>
                  <a:lnTo>
                    <a:pt x="222" y="106"/>
                  </a:lnTo>
                  <a:lnTo>
                    <a:pt x="205" y="119"/>
                  </a:lnTo>
                  <a:lnTo>
                    <a:pt x="190" y="134"/>
                  </a:lnTo>
                  <a:lnTo>
                    <a:pt x="176" y="150"/>
                  </a:lnTo>
                  <a:lnTo>
                    <a:pt x="165" y="169"/>
                  </a:lnTo>
                  <a:lnTo>
                    <a:pt x="153" y="186"/>
                  </a:lnTo>
                  <a:lnTo>
                    <a:pt x="144" y="207"/>
                  </a:lnTo>
                  <a:lnTo>
                    <a:pt x="136" y="221"/>
                  </a:lnTo>
                  <a:lnTo>
                    <a:pt x="126" y="232"/>
                  </a:lnTo>
                  <a:lnTo>
                    <a:pt x="113" y="246"/>
                  </a:lnTo>
                  <a:lnTo>
                    <a:pt x="99" y="257"/>
                  </a:lnTo>
                  <a:lnTo>
                    <a:pt x="86" y="271"/>
                  </a:lnTo>
                  <a:lnTo>
                    <a:pt x="73" y="284"/>
                  </a:lnTo>
                  <a:lnTo>
                    <a:pt x="61" y="298"/>
                  </a:lnTo>
                  <a:lnTo>
                    <a:pt x="53" y="311"/>
                  </a:lnTo>
                  <a:lnTo>
                    <a:pt x="52" y="321"/>
                  </a:lnTo>
                  <a:lnTo>
                    <a:pt x="50" y="328"/>
                  </a:lnTo>
                  <a:lnTo>
                    <a:pt x="48" y="338"/>
                  </a:lnTo>
                  <a:lnTo>
                    <a:pt x="46" y="349"/>
                  </a:lnTo>
                  <a:lnTo>
                    <a:pt x="42" y="359"/>
                  </a:lnTo>
                  <a:lnTo>
                    <a:pt x="40" y="369"/>
                  </a:lnTo>
                  <a:lnTo>
                    <a:pt x="40" y="378"/>
                  </a:lnTo>
                  <a:lnTo>
                    <a:pt x="40" y="386"/>
                  </a:lnTo>
                  <a:lnTo>
                    <a:pt x="32" y="395"/>
                  </a:lnTo>
                  <a:lnTo>
                    <a:pt x="25" y="409"/>
                  </a:lnTo>
                  <a:lnTo>
                    <a:pt x="17" y="424"/>
                  </a:lnTo>
                  <a:lnTo>
                    <a:pt x="9" y="441"/>
                  </a:lnTo>
                  <a:lnTo>
                    <a:pt x="5" y="461"/>
                  </a:lnTo>
                  <a:lnTo>
                    <a:pt x="2" y="478"/>
                  </a:lnTo>
                  <a:lnTo>
                    <a:pt x="0" y="493"/>
                  </a:lnTo>
                  <a:lnTo>
                    <a:pt x="0" y="505"/>
                  </a:lnTo>
                  <a:lnTo>
                    <a:pt x="2" y="518"/>
                  </a:lnTo>
                  <a:lnTo>
                    <a:pt x="5" y="534"/>
                  </a:lnTo>
                  <a:lnTo>
                    <a:pt x="9" y="547"/>
                  </a:lnTo>
                  <a:lnTo>
                    <a:pt x="13" y="562"/>
                  </a:lnTo>
                  <a:lnTo>
                    <a:pt x="17" y="576"/>
                  </a:lnTo>
                  <a:lnTo>
                    <a:pt x="21" y="589"/>
                  </a:lnTo>
                  <a:lnTo>
                    <a:pt x="25" y="603"/>
                  </a:lnTo>
                  <a:lnTo>
                    <a:pt x="28" y="614"/>
                  </a:lnTo>
                  <a:lnTo>
                    <a:pt x="34" y="624"/>
                  </a:lnTo>
                  <a:lnTo>
                    <a:pt x="40" y="633"/>
                  </a:lnTo>
                  <a:lnTo>
                    <a:pt x="48" y="641"/>
                  </a:lnTo>
                  <a:lnTo>
                    <a:pt x="55" y="649"/>
                  </a:lnTo>
                  <a:lnTo>
                    <a:pt x="75" y="660"/>
                  </a:lnTo>
                  <a:lnTo>
                    <a:pt x="96" y="672"/>
                  </a:lnTo>
                  <a:lnTo>
                    <a:pt x="117" y="679"/>
                  </a:lnTo>
                  <a:lnTo>
                    <a:pt x="140" y="685"/>
                  </a:lnTo>
                  <a:lnTo>
                    <a:pt x="161" y="691"/>
                  </a:lnTo>
                  <a:lnTo>
                    <a:pt x="178" y="695"/>
                  </a:lnTo>
                  <a:lnTo>
                    <a:pt x="190" y="697"/>
                  </a:lnTo>
                  <a:lnTo>
                    <a:pt x="199" y="697"/>
                  </a:lnTo>
                  <a:lnTo>
                    <a:pt x="213" y="697"/>
                  </a:lnTo>
                  <a:lnTo>
                    <a:pt x="224" y="697"/>
                  </a:lnTo>
                  <a:lnTo>
                    <a:pt x="236" y="697"/>
                  </a:lnTo>
                  <a:lnTo>
                    <a:pt x="245" y="697"/>
                  </a:lnTo>
                  <a:lnTo>
                    <a:pt x="255" y="695"/>
                  </a:lnTo>
                  <a:lnTo>
                    <a:pt x="263" y="695"/>
                  </a:lnTo>
                  <a:lnTo>
                    <a:pt x="284" y="689"/>
                  </a:lnTo>
                  <a:lnTo>
                    <a:pt x="305" y="681"/>
                  </a:lnTo>
                  <a:lnTo>
                    <a:pt x="326" y="672"/>
                  </a:lnTo>
                  <a:lnTo>
                    <a:pt x="349" y="658"/>
                  </a:lnTo>
                  <a:lnTo>
                    <a:pt x="370" y="643"/>
                  </a:lnTo>
                  <a:lnTo>
                    <a:pt x="389" y="626"/>
                  </a:lnTo>
                  <a:lnTo>
                    <a:pt x="407" y="606"/>
                  </a:lnTo>
                  <a:lnTo>
                    <a:pt x="422" y="587"/>
                  </a:lnTo>
                  <a:lnTo>
                    <a:pt x="433" y="566"/>
                  </a:lnTo>
                  <a:lnTo>
                    <a:pt x="441" y="545"/>
                  </a:lnTo>
                  <a:lnTo>
                    <a:pt x="443" y="535"/>
                  </a:lnTo>
                  <a:lnTo>
                    <a:pt x="445" y="524"/>
                  </a:lnTo>
                  <a:lnTo>
                    <a:pt x="445" y="514"/>
                  </a:lnTo>
                  <a:lnTo>
                    <a:pt x="445" y="503"/>
                  </a:lnTo>
                  <a:lnTo>
                    <a:pt x="441" y="493"/>
                  </a:lnTo>
                  <a:lnTo>
                    <a:pt x="437" y="484"/>
                  </a:lnTo>
                  <a:lnTo>
                    <a:pt x="431" y="474"/>
                  </a:lnTo>
                  <a:lnTo>
                    <a:pt x="424" y="464"/>
                  </a:lnTo>
                  <a:lnTo>
                    <a:pt x="416" y="455"/>
                  </a:lnTo>
                  <a:lnTo>
                    <a:pt x="405" y="447"/>
                  </a:lnTo>
                  <a:lnTo>
                    <a:pt x="393" y="438"/>
                  </a:lnTo>
                  <a:lnTo>
                    <a:pt x="378" y="430"/>
                  </a:lnTo>
                  <a:lnTo>
                    <a:pt x="385" y="422"/>
                  </a:lnTo>
                  <a:lnTo>
                    <a:pt x="393" y="413"/>
                  </a:lnTo>
                  <a:lnTo>
                    <a:pt x="399" y="399"/>
                  </a:lnTo>
                  <a:lnTo>
                    <a:pt x="407" y="386"/>
                  </a:lnTo>
                  <a:lnTo>
                    <a:pt x="412" y="372"/>
                  </a:lnTo>
                  <a:lnTo>
                    <a:pt x="416" y="359"/>
                  </a:lnTo>
                  <a:lnTo>
                    <a:pt x="420" y="346"/>
                  </a:lnTo>
                  <a:lnTo>
                    <a:pt x="422" y="332"/>
                  </a:lnTo>
                  <a:close/>
                </a:path>
              </a:pathLst>
            </a:custGeom>
            <a:solidFill>
              <a:srgbClr val="D1806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04" name="Freeform 9"/>
            <p:cNvSpPr>
              <a:spLocks/>
            </p:cNvSpPr>
            <p:nvPr/>
          </p:nvSpPr>
          <p:spPr bwMode="auto">
            <a:xfrm>
              <a:off x="4948" y="2375"/>
              <a:ext cx="132" cy="171"/>
            </a:xfrm>
            <a:custGeom>
              <a:avLst/>
              <a:gdLst>
                <a:gd name="T0" fmla="*/ 104 w 545"/>
                <a:gd name="T1" fmla="*/ 72 h 630"/>
                <a:gd name="T2" fmla="*/ 106 w 545"/>
                <a:gd name="T3" fmla="*/ 72 h 630"/>
                <a:gd name="T4" fmla="*/ 109 w 545"/>
                <a:gd name="T5" fmla="*/ 74 h 630"/>
                <a:gd name="T6" fmla="*/ 111 w 545"/>
                <a:gd name="T7" fmla="*/ 75 h 630"/>
                <a:gd name="T8" fmla="*/ 115 w 545"/>
                <a:gd name="T9" fmla="*/ 74 h 630"/>
                <a:gd name="T10" fmla="*/ 120 w 545"/>
                <a:gd name="T11" fmla="*/ 72 h 630"/>
                <a:gd name="T12" fmla="*/ 124 w 545"/>
                <a:gd name="T13" fmla="*/ 69 h 630"/>
                <a:gd name="T14" fmla="*/ 127 w 545"/>
                <a:gd name="T15" fmla="*/ 65 h 630"/>
                <a:gd name="T16" fmla="*/ 131 w 545"/>
                <a:gd name="T17" fmla="*/ 58 h 630"/>
                <a:gd name="T18" fmla="*/ 132 w 545"/>
                <a:gd name="T19" fmla="*/ 47 h 630"/>
                <a:gd name="T20" fmla="*/ 131 w 545"/>
                <a:gd name="T21" fmla="*/ 37 h 630"/>
                <a:gd name="T22" fmla="*/ 126 w 545"/>
                <a:gd name="T23" fmla="*/ 25 h 630"/>
                <a:gd name="T24" fmla="*/ 120 w 545"/>
                <a:gd name="T25" fmla="*/ 16 h 630"/>
                <a:gd name="T26" fmla="*/ 113 w 545"/>
                <a:gd name="T27" fmla="*/ 8 h 630"/>
                <a:gd name="T28" fmla="*/ 103 w 545"/>
                <a:gd name="T29" fmla="*/ 3 h 630"/>
                <a:gd name="T30" fmla="*/ 92 w 545"/>
                <a:gd name="T31" fmla="*/ 1 h 630"/>
                <a:gd name="T32" fmla="*/ 81 w 545"/>
                <a:gd name="T33" fmla="*/ 0 h 630"/>
                <a:gd name="T34" fmla="*/ 70 w 545"/>
                <a:gd name="T35" fmla="*/ 2 h 630"/>
                <a:gd name="T36" fmla="*/ 58 w 545"/>
                <a:gd name="T37" fmla="*/ 7 h 630"/>
                <a:gd name="T38" fmla="*/ 50 w 545"/>
                <a:gd name="T39" fmla="*/ 14 h 630"/>
                <a:gd name="T40" fmla="*/ 43 w 545"/>
                <a:gd name="T41" fmla="*/ 23 h 630"/>
                <a:gd name="T42" fmla="*/ 37 w 545"/>
                <a:gd name="T43" fmla="*/ 32 h 630"/>
                <a:gd name="T44" fmla="*/ 33 w 545"/>
                <a:gd name="T45" fmla="*/ 42 h 630"/>
                <a:gd name="T46" fmla="*/ 27 w 545"/>
                <a:gd name="T47" fmla="*/ 49 h 630"/>
                <a:gd name="T48" fmla="*/ 21 w 545"/>
                <a:gd name="T49" fmla="*/ 55 h 630"/>
                <a:gd name="T50" fmla="*/ 15 w 545"/>
                <a:gd name="T51" fmla="*/ 63 h 630"/>
                <a:gd name="T52" fmla="*/ 13 w 545"/>
                <a:gd name="T53" fmla="*/ 69 h 630"/>
                <a:gd name="T54" fmla="*/ 12 w 545"/>
                <a:gd name="T55" fmla="*/ 74 h 630"/>
                <a:gd name="T56" fmla="*/ 10 w 545"/>
                <a:gd name="T57" fmla="*/ 79 h 630"/>
                <a:gd name="T58" fmla="*/ 10 w 545"/>
                <a:gd name="T59" fmla="*/ 84 h 630"/>
                <a:gd name="T60" fmla="*/ 8 w 545"/>
                <a:gd name="T61" fmla="*/ 89 h 630"/>
                <a:gd name="T62" fmla="*/ 4 w 545"/>
                <a:gd name="T63" fmla="*/ 97 h 630"/>
                <a:gd name="T64" fmla="*/ 1 w 545"/>
                <a:gd name="T65" fmla="*/ 107 h 630"/>
                <a:gd name="T66" fmla="*/ 0 w 545"/>
                <a:gd name="T67" fmla="*/ 116 h 630"/>
                <a:gd name="T68" fmla="*/ 0 w 545"/>
                <a:gd name="T69" fmla="*/ 122 h 630"/>
                <a:gd name="T70" fmla="*/ 2 w 545"/>
                <a:gd name="T71" fmla="*/ 130 h 630"/>
                <a:gd name="T72" fmla="*/ 4 w 545"/>
                <a:gd name="T73" fmla="*/ 138 h 630"/>
                <a:gd name="T74" fmla="*/ 6 w 545"/>
                <a:gd name="T75" fmla="*/ 145 h 630"/>
                <a:gd name="T76" fmla="*/ 8 w 545"/>
                <a:gd name="T77" fmla="*/ 151 h 630"/>
                <a:gd name="T78" fmla="*/ 12 w 545"/>
                <a:gd name="T79" fmla="*/ 156 h 630"/>
                <a:gd name="T80" fmla="*/ 18 w 545"/>
                <a:gd name="T81" fmla="*/ 161 h 630"/>
                <a:gd name="T82" fmla="*/ 28 w 545"/>
                <a:gd name="T83" fmla="*/ 166 h 630"/>
                <a:gd name="T84" fmla="*/ 39 w 545"/>
                <a:gd name="T85" fmla="*/ 169 h 630"/>
                <a:gd name="T86" fmla="*/ 46 w 545"/>
                <a:gd name="T87" fmla="*/ 171 h 630"/>
                <a:gd name="T88" fmla="*/ 52 w 545"/>
                <a:gd name="T89" fmla="*/ 171 h 630"/>
                <a:gd name="T90" fmla="*/ 57 w 545"/>
                <a:gd name="T91" fmla="*/ 171 h 630"/>
                <a:gd name="T92" fmla="*/ 62 w 545"/>
                <a:gd name="T93" fmla="*/ 170 h 630"/>
                <a:gd name="T94" fmla="*/ 69 w 545"/>
                <a:gd name="T95" fmla="*/ 169 h 630"/>
                <a:gd name="T96" fmla="*/ 79 w 545"/>
                <a:gd name="T97" fmla="*/ 164 h 630"/>
                <a:gd name="T98" fmla="*/ 90 w 545"/>
                <a:gd name="T99" fmla="*/ 156 h 630"/>
                <a:gd name="T100" fmla="*/ 99 w 545"/>
                <a:gd name="T101" fmla="*/ 146 h 630"/>
                <a:gd name="T102" fmla="*/ 105 w 545"/>
                <a:gd name="T103" fmla="*/ 135 h 630"/>
                <a:gd name="T104" fmla="*/ 107 w 545"/>
                <a:gd name="T105" fmla="*/ 127 h 630"/>
                <a:gd name="T106" fmla="*/ 108 w 545"/>
                <a:gd name="T107" fmla="*/ 121 h 630"/>
                <a:gd name="T108" fmla="*/ 107 w 545"/>
                <a:gd name="T109" fmla="*/ 116 h 630"/>
                <a:gd name="T110" fmla="*/ 104 w 545"/>
                <a:gd name="T111" fmla="*/ 110 h 630"/>
                <a:gd name="T112" fmla="*/ 101 w 545"/>
                <a:gd name="T113" fmla="*/ 105 h 630"/>
                <a:gd name="T114" fmla="*/ 95 w 545"/>
                <a:gd name="T115" fmla="*/ 101 h 630"/>
                <a:gd name="T116" fmla="*/ 93 w 545"/>
                <a:gd name="T117" fmla="*/ 96 h 630"/>
                <a:gd name="T118" fmla="*/ 97 w 545"/>
                <a:gd name="T119" fmla="*/ 90 h 630"/>
                <a:gd name="T120" fmla="*/ 100 w 545"/>
                <a:gd name="T121" fmla="*/ 83 h 630"/>
                <a:gd name="T122" fmla="*/ 102 w 545"/>
                <a:gd name="T123" fmla="*/ 76 h 6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5"/>
                <a:gd name="T187" fmla="*/ 0 h 630"/>
                <a:gd name="T188" fmla="*/ 545 w 545"/>
                <a:gd name="T189" fmla="*/ 630 h 6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5" h="630">
                  <a:moveTo>
                    <a:pt x="422" y="265"/>
                  </a:moveTo>
                  <a:lnTo>
                    <a:pt x="428" y="265"/>
                  </a:lnTo>
                  <a:lnTo>
                    <a:pt x="431" y="265"/>
                  </a:lnTo>
                  <a:lnTo>
                    <a:pt x="437" y="267"/>
                  </a:lnTo>
                  <a:lnTo>
                    <a:pt x="443" y="269"/>
                  </a:lnTo>
                  <a:lnTo>
                    <a:pt x="449" y="271"/>
                  </a:lnTo>
                  <a:lnTo>
                    <a:pt x="453" y="273"/>
                  </a:lnTo>
                  <a:lnTo>
                    <a:pt x="458" y="275"/>
                  </a:lnTo>
                  <a:lnTo>
                    <a:pt x="462" y="275"/>
                  </a:lnTo>
                  <a:lnTo>
                    <a:pt x="474" y="273"/>
                  </a:lnTo>
                  <a:lnTo>
                    <a:pt x="485" y="269"/>
                  </a:lnTo>
                  <a:lnTo>
                    <a:pt x="495" y="265"/>
                  </a:lnTo>
                  <a:lnTo>
                    <a:pt x="504" y="259"/>
                  </a:lnTo>
                  <a:lnTo>
                    <a:pt x="512" y="254"/>
                  </a:lnTo>
                  <a:lnTo>
                    <a:pt x="520" y="248"/>
                  </a:lnTo>
                  <a:lnTo>
                    <a:pt x="525" y="240"/>
                  </a:lnTo>
                  <a:lnTo>
                    <a:pt x="531" y="232"/>
                  </a:lnTo>
                  <a:lnTo>
                    <a:pt x="539" y="215"/>
                  </a:lnTo>
                  <a:lnTo>
                    <a:pt x="543" y="196"/>
                  </a:lnTo>
                  <a:lnTo>
                    <a:pt x="545" y="175"/>
                  </a:lnTo>
                  <a:lnTo>
                    <a:pt x="543" y="156"/>
                  </a:lnTo>
                  <a:lnTo>
                    <a:pt x="539" y="135"/>
                  </a:lnTo>
                  <a:lnTo>
                    <a:pt x="531" y="114"/>
                  </a:lnTo>
                  <a:lnTo>
                    <a:pt x="522" y="92"/>
                  </a:lnTo>
                  <a:lnTo>
                    <a:pt x="510" y="75"/>
                  </a:lnTo>
                  <a:lnTo>
                    <a:pt x="497" y="58"/>
                  </a:lnTo>
                  <a:lnTo>
                    <a:pt x="481" y="43"/>
                  </a:lnTo>
                  <a:lnTo>
                    <a:pt x="466" y="29"/>
                  </a:lnTo>
                  <a:lnTo>
                    <a:pt x="447" y="21"/>
                  </a:lnTo>
                  <a:lnTo>
                    <a:pt x="426" y="12"/>
                  </a:lnTo>
                  <a:lnTo>
                    <a:pt x="403" y="6"/>
                  </a:lnTo>
                  <a:lnTo>
                    <a:pt x="380" y="2"/>
                  </a:lnTo>
                  <a:lnTo>
                    <a:pt x="357" y="0"/>
                  </a:lnTo>
                  <a:lnTo>
                    <a:pt x="334" y="0"/>
                  </a:lnTo>
                  <a:lnTo>
                    <a:pt x="311" y="2"/>
                  </a:lnTo>
                  <a:lnTo>
                    <a:pt x="288" y="8"/>
                  </a:lnTo>
                  <a:lnTo>
                    <a:pt x="263" y="16"/>
                  </a:lnTo>
                  <a:lnTo>
                    <a:pt x="241" y="25"/>
                  </a:lnTo>
                  <a:lnTo>
                    <a:pt x="222" y="39"/>
                  </a:lnTo>
                  <a:lnTo>
                    <a:pt x="205" y="52"/>
                  </a:lnTo>
                  <a:lnTo>
                    <a:pt x="190" y="67"/>
                  </a:lnTo>
                  <a:lnTo>
                    <a:pt x="176" y="83"/>
                  </a:lnTo>
                  <a:lnTo>
                    <a:pt x="165" y="102"/>
                  </a:lnTo>
                  <a:lnTo>
                    <a:pt x="153" y="119"/>
                  </a:lnTo>
                  <a:lnTo>
                    <a:pt x="144" y="140"/>
                  </a:lnTo>
                  <a:lnTo>
                    <a:pt x="136" y="154"/>
                  </a:lnTo>
                  <a:lnTo>
                    <a:pt x="126" y="165"/>
                  </a:lnTo>
                  <a:lnTo>
                    <a:pt x="113" y="179"/>
                  </a:lnTo>
                  <a:lnTo>
                    <a:pt x="99" y="190"/>
                  </a:lnTo>
                  <a:lnTo>
                    <a:pt x="86" y="204"/>
                  </a:lnTo>
                  <a:lnTo>
                    <a:pt x="73" y="217"/>
                  </a:lnTo>
                  <a:lnTo>
                    <a:pt x="61" y="231"/>
                  </a:lnTo>
                  <a:lnTo>
                    <a:pt x="53" y="244"/>
                  </a:lnTo>
                  <a:lnTo>
                    <a:pt x="52" y="254"/>
                  </a:lnTo>
                  <a:lnTo>
                    <a:pt x="50" y="261"/>
                  </a:lnTo>
                  <a:lnTo>
                    <a:pt x="48" y="271"/>
                  </a:lnTo>
                  <a:lnTo>
                    <a:pt x="46" y="282"/>
                  </a:lnTo>
                  <a:lnTo>
                    <a:pt x="42" y="292"/>
                  </a:lnTo>
                  <a:lnTo>
                    <a:pt x="40" y="302"/>
                  </a:lnTo>
                  <a:lnTo>
                    <a:pt x="40" y="311"/>
                  </a:lnTo>
                  <a:lnTo>
                    <a:pt x="40" y="319"/>
                  </a:lnTo>
                  <a:lnTo>
                    <a:pt x="32" y="328"/>
                  </a:lnTo>
                  <a:lnTo>
                    <a:pt x="25" y="342"/>
                  </a:lnTo>
                  <a:lnTo>
                    <a:pt x="17" y="357"/>
                  </a:lnTo>
                  <a:lnTo>
                    <a:pt x="9" y="374"/>
                  </a:lnTo>
                  <a:lnTo>
                    <a:pt x="5" y="394"/>
                  </a:lnTo>
                  <a:lnTo>
                    <a:pt x="2" y="411"/>
                  </a:lnTo>
                  <a:lnTo>
                    <a:pt x="0" y="426"/>
                  </a:lnTo>
                  <a:lnTo>
                    <a:pt x="0" y="438"/>
                  </a:lnTo>
                  <a:lnTo>
                    <a:pt x="2" y="451"/>
                  </a:lnTo>
                  <a:lnTo>
                    <a:pt x="5" y="467"/>
                  </a:lnTo>
                  <a:lnTo>
                    <a:pt x="9" y="480"/>
                  </a:lnTo>
                  <a:lnTo>
                    <a:pt x="13" y="495"/>
                  </a:lnTo>
                  <a:lnTo>
                    <a:pt x="17" y="509"/>
                  </a:lnTo>
                  <a:lnTo>
                    <a:pt x="21" y="522"/>
                  </a:lnTo>
                  <a:lnTo>
                    <a:pt x="25" y="536"/>
                  </a:lnTo>
                  <a:lnTo>
                    <a:pt x="28" y="547"/>
                  </a:lnTo>
                  <a:lnTo>
                    <a:pt x="34" y="557"/>
                  </a:lnTo>
                  <a:lnTo>
                    <a:pt x="40" y="566"/>
                  </a:lnTo>
                  <a:lnTo>
                    <a:pt x="48" y="574"/>
                  </a:lnTo>
                  <a:lnTo>
                    <a:pt x="55" y="582"/>
                  </a:lnTo>
                  <a:lnTo>
                    <a:pt x="75" y="593"/>
                  </a:lnTo>
                  <a:lnTo>
                    <a:pt x="96" y="605"/>
                  </a:lnTo>
                  <a:lnTo>
                    <a:pt x="117" y="612"/>
                  </a:lnTo>
                  <a:lnTo>
                    <a:pt x="140" y="618"/>
                  </a:lnTo>
                  <a:lnTo>
                    <a:pt x="161" y="624"/>
                  </a:lnTo>
                  <a:lnTo>
                    <a:pt x="178" y="628"/>
                  </a:lnTo>
                  <a:lnTo>
                    <a:pt x="190" y="630"/>
                  </a:lnTo>
                  <a:lnTo>
                    <a:pt x="199" y="630"/>
                  </a:lnTo>
                  <a:lnTo>
                    <a:pt x="213" y="630"/>
                  </a:lnTo>
                  <a:lnTo>
                    <a:pt x="224" y="630"/>
                  </a:lnTo>
                  <a:lnTo>
                    <a:pt x="236" y="630"/>
                  </a:lnTo>
                  <a:lnTo>
                    <a:pt x="245" y="630"/>
                  </a:lnTo>
                  <a:lnTo>
                    <a:pt x="255" y="628"/>
                  </a:lnTo>
                  <a:lnTo>
                    <a:pt x="263" y="628"/>
                  </a:lnTo>
                  <a:lnTo>
                    <a:pt x="284" y="622"/>
                  </a:lnTo>
                  <a:lnTo>
                    <a:pt x="305" y="614"/>
                  </a:lnTo>
                  <a:lnTo>
                    <a:pt x="326" y="605"/>
                  </a:lnTo>
                  <a:lnTo>
                    <a:pt x="349" y="591"/>
                  </a:lnTo>
                  <a:lnTo>
                    <a:pt x="370" y="576"/>
                  </a:lnTo>
                  <a:lnTo>
                    <a:pt x="389" y="559"/>
                  </a:lnTo>
                  <a:lnTo>
                    <a:pt x="407" y="539"/>
                  </a:lnTo>
                  <a:lnTo>
                    <a:pt x="422" y="520"/>
                  </a:lnTo>
                  <a:lnTo>
                    <a:pt x="433" y="499"/>
                  </a:lnTo>
                  <a:lnTo>
                    <a:pt x="441" y="478"/>
                  </a:lnTo>
                  <a:lnTo>
                    <a:pt x="443" y="468"/>
                  </a:lnTo>
                  <a:lnTo>
                    <a:pt x="445" y="457"/>
                  </a:lnTo>
                  <a:lnTo>
                    <a:pt x="445" y="447"/>
                  </a:lnTo>
                  <a:lnTo>
                    <a:pt x="445" y="436"/>
                  </a:lnTo>
                  <a:lnTo>
                    <a:pt x="441" y="426"/>
                  </a:lnTo>
                  <a:lnTo>
                    <a:pt x="437" y="417"/>
                  </a:lnTo>
                  <a:lnTo>
                    <a:pt x="431" y="407"/>
                  </a:lnTo>
                  <a:lnTo>
                    <a:pt x="424" y="397"/>
                  </a:lnTo>
                  <a:lnTo>
                    <a:pt x="416" y="388"/>
                  </a:lnTo>
                  <a:lnTo>
                    <a:pt x="405" y="380"/>
                  </a:lnTo>
                  <a:lnTo>
                    <a:pt x="393" y="371"/>
                  </a:lnTo>
                  <a:lnTo>
                    <a:pt x="378" y="363"/>
                  </a:lnTo>
                  <a:lnTo>
                    <a:pt x="385" y="355"/>
                  </a:lnTo>
                  <a:lnTo>
                    <a:pt x="393" y="346"/>
                  </a:lnTo>
                  <a:lnTo>
                    <a:pt x="399" y="332"/>
                  </a:lnTo>
                  <a:lnTo>
                    <a:pt x="407" y="319"/>
                  </a:lnTo>
                  <a:lnTo>
                    <a:pt x="412" y="305"/>
                  </a:lnTo>
                  <a:lnTo>
                    <a:pt x="416" y="292"/>
                  </a:lnTo>
                  <a:lnTo>
                    <a:pt x="420" y="279"/>
                  </a:lnTo>
                  <a:lnTo>
                    <a:pt x="422" y="265"/>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05" name="Freeform 10"/>
            <p:cNvSpPr>
              <a:spLocks/>
            </p:cNvSpPr>
            <p:nvPr/>
          </p:nvSpPr>
          <p:spPr bwMode="auto">
            <a:xfrm>
              <a:off x="5040" y="2327"/>
              <a:ext cx="193" cy="350"/>
            </a:xfrm>
            <a:custGeom>
              <a:avLst/>
              <a:gdLst>
                <a:gd name="T0" fmla="*/ 52 w 798"/>
                <a:gd name="T1" fmla="*/ 111 h 1287"/>
                <a:gd name="T2" fmla="*/ 43 w 798"/>
                <a:gd name="T3" fmla="*/ 122 h 1287"/>
                <a:gd name="T4" fmla="*/ 21 w 798"/>
                <a:gd name="T5" fmla="*/ 130 h 1287"/>
                <a:gd name="T6" fmla="*/ 7 w 798"/>
                <a:gd name="T7" fmla="*/ 133 h 1287"/>
                <a:gd name="T8" fmla="*/ 6 w 798"/>
                <a:gd name="T9" fmla="*/ 137 h 1287"/>
                <a:gd name="T10" fmla="*/ 9 w 798"/>
                <a:gd name="T11" fmla="*/ 138 h 1287"/>
                <a:gd name="T12" fmla="*/ 16 w 798"/>
                <a:gd name="T13" fmla="*/ 137 h 1287"/>
                <a:gd name="T14" fmla="*/ 15 w 798"/>
                <a:gd name="T15" fmla="*/ 139 h 1287"/>
                <a:gd name="T16" fmla="*/ 5 w 798"/>
                <a:gd name="T17" fmla="*/ 144 h 1287"/>
                <a:gd name="T18" fmla="*/ 1 w 798"/>
                <a:gd name="T19" fmla="*/ 148 h 1287"/>
                <a:gd name="T20" fmla="*/ 5 w 798"/>
                <a:gd name="T21" fmla="*/ 150 h 1287"/>
                <a:gd name="T22" fmla="*/ 32 w 798"/>
                <a:gd name="T23" fmla="*/ 139 h 1287"/>
                <a:gd name="T24" fmla="*/ 52 w 798"/>
                <a:gd name="T25" fmla="*/ 132 h 1287"/>
                <a:gd name="T26" fmla="*/ 57 w 798"/>
                <a:gd name="T27" fmla="*/ 141 h 1287"/>
                <a:gd name="T28" fmla="*/ 54 w 798"/>
                <a:gd name="T29" fmla="*/ 157 h 1287"/>
                <a:gd name="T30" fmla="*/ 45 w 798"/>
                <a:gd name="T31" fmla="*/ 170 h 1287"/>
                <a:gd name="T32" fmla="*/ 42 w 798"/>
                <a:gd name="T33" fmla="*/ 181 h 1287"/>
                <a:gd name="T34" fmla="*/ 44 w 798"/>
                <a:gd name="T35" fmla="*/ 189 h 1287"/>
                <a:gd name="T36" fmla="*/ 47 w 798"/>
                <a:gd name="T37" fmla="*/ 189 h 1287"/>
                <a:gd name="T38" fmla="*/ 48 w 798"/>
                <a:gd name="T39" fmla="*/ 182 h 1287"/>
                <a:gd name="T40" fmla="*/ 52 w 798"/>
                <a:gd name="T41" fmla="*/ 171 h 1287"/>
                <a:gd name="T42" fmla="*/ 58 w 798"/>
                <a:gd name="T43" fmla="*/ 162 h 1287"/>
                <a:gd name="T44" fmla="*/ 59 w 798"/>
                <a:gd name="T45" fmla="*/ 261 h 1287"/>
                <a:gd name="T46" fmla="*/ 56 w 798"/>
                <a:gd name="T47" fmla="*/ 331 h 1287"/>
                <a:gd name="T48" fmla="*/ 68 w 798"/>
                <a:gd name="T49" fmla="*/ 326 h 1287"/>
                <a:gd name="T50" fmla="*/ 77 w 798"/>
                <a:gd name="T51" fmla="*/ 306 h 1287"/>
                <a:gd name="T52" fmla="*/ 82 w 798"/>
                <a:gd name="T53" fmla="*/ 287 h 1287"/>
                <a:gd name="T54" fmla="*/ 83 w 798"/>
                <a:gd name="T55" fmla="*/ 236 h 1287"/>
                <a:gd name="T56" fmla="*/ 85 w 798"/>
                <a:gd name="T57" fmla="*/ 157 h 1287"/>
                <a:gd name="T58" fmla="*/ 85 w 798"/>
                <a:gd name="T59" fmla="*/ 125 h 1287"/>
                <a:gd name="T60" fmla="*/ 89 w 798"/>
                <a:gd name="T61" fmla="*/ 115 h 1287"/>
                <a:gd name="T62" fmla="*/ 105 w 798"/>
                <a:gd name="T63" fmla="*/ 112 h 1287"/>
                <a:gd name="T64" fmla="*/ 135 w 798"/>
                <a:gd name="T65" fmla="*/ 117 h 1287"/>
                <a:gd name="T66" fmla="*/ 142 w 798"/>
                <a:gd name="T67" fmla="*/ 122 h 1287"/>
                <a:gd name="T68" fmla="*/ 143 w 798"/>
                <a:gd name="T69" fmla="*/ 132 h 1287"/>
                <a:gd name="T70" fmla="*/ 143 w 798"/>
                <a:gd name="T71" fmla="*/ 141 h 1287"/>
                <a:gd name="T72" fmla="*/ 146 w 798"/>
                <a:gd name="T73" fmla="*/ 144 h 1287"/>
                <a:gd name="T74" fmla="*/ 148 w 798"/>
                <a:gd name="T75" fmla="*/ 143 h 1287"/>
                <a:gd name="T76" fmla="*/ 149 w 798"/>
                <a:gd name="T77" fmla="*/ 130 h 1287"/>
                <a:gd name="T78" fmla="*/ 153 w 798"/>
                <a:gd name="T79" fmla="*/ 121 h 1287"/>
                <a:gd name="T80" fmla="*/ 161 w 798"/>
                <a:gd name="T81" fmla="*/ 120 h 1287"/>
                <a:gd name="T82" fmla="*/ 183 w 798"/>
                <a:gd name="T83" fmla="*/ 130 h 1287"/>
                <a:gd name="T84" fmla="*/ 191 w 798"/>
                <a:gd name="T85" fmla="*/ 130 h 1287"/>
                <a:gd name="T86" fmla="*/ 178 w 798"/>
                <a:gd name="T87" fmla="*/ 120 h 1287"/>
                <a:gd name="T88" fmla="*/ 170 w 798"/>
                <a:gd name="T89" fmla="*/ 116 h 1287"/>
                <a:gd name="T90" fmla="*/ 178 w 798"/>
                <a:gd name="T91" fmla="*/ 116 h 1287"/>
                <a:gd name="T92" fmla="*/ 182 w 798"/>
                <a:gd name="T93" fmla="*/ 106 h 1287"/>
                <a:gd name="T94" fmla="*/ 164 w 798"/>
                <a:gd name="T95" fmla="*/ 110 h 1287"/>
                <a:gd name="T96" fmla="*/ 146 w 798"/>
                <a:gd name="T97" fmla="*/ 109 h 1287"/>
                <a:gd name="T98" fmla="*/ 127 w 798"/>
                <a:gd name="T99" fmla="*/ 104 h 1287"/>
                <a:gd name="T100" fmla="*/ 97 w 798"/>
                <a:gd name="T101" fmla="*/ 96 h 1287"/>
                <a:gd name="T102" fmla="*/ 84 w 798"/>
                <a:gd name="T103" fmla="*/ 93 h 1287"/>
                <a:gd name="T104" fmla="*/ 79 w 798"/>
                <a:gd name="T105" fmla="*/ 77 h 1287"/>
                <a:gd name="T106" fmla="*/ 76 w 798"/>
                <a:gd name="T107" fmla="*/ 42 h 1287"/>
                <a:gd name="T108" fmla="*/ 74 w 798"/>
                <a:gd name="T109" fmla="*/ 0 h 1287"/>
                <a:gd name="T110" fmla="*/ 57 w 798"/>
                <a:gd name="T111" fmla="*/ 2 h 1287"/>
                <a:gd name="T112" fmla="*/ 49 w 798"/>
                <a:gd name="T113" fmla="*/ 7 h 12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8"/>
                <a:gd name="T172" fmla="*/ 0 h 1287"/>
                <a:gd name="T173" fmla="*/ 798 w 798"/>
                <a:gd name="T174" fmla="*/ 1287 h 12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8" h="1287">
                  <a:moveTo>
                    <a:pt x="201" y="31"/>
                  </a:moveTo>
                  <a:lnTo>
                    <a:pt x="222" y="385"/>
                  </a:lnTo>
                  <a:lnTo>
                    <a:pt x="220" y="399"/>
                  </a:lnTo>
                  <a:lnTo>
                    <a:pt x="216" y="410"/>
                  </a:lnTo>
                  <a:lnTo>
                    <a:pt x="209" y="422"/>
                  </a:lnTo>
                  <a:lnTo>
                    <a:pt x="201" y="431"/>
                  </a:lnTo>
                  <a:lnTo>
                    <a:pt x="190" y="441"/>
                  </a:lnTo>
                  <a:lnTo>
                    <a:pt x="178" y="449"/>
                  </a:lnTo>
                  <a:lnTo>
                    <a:pt x="165" y="456"/>
                  </a:lnTo>
                  <a:lnTo>
                    <a:pt x="149" y="462"/>
                  </a:lnTo>
                  <a:lnTo>
                    <a:pt x="119" y="472"/>
                  </a:lnTo>
                  <a:lnTo>
                    <a:pt x="88" y="478"/>
                  </a:lnTo>
                  <a:lnTo>
                    <a:pt x="57" y="481"/>
                  </a:lnTo>
                  <a:lnTo>
                    <a:pt x="32" y="483"/>
                  </a:lnTo>
                  <a:lnTo>
                    <a:pt x="30" y="485"/>
                  </a:lnTo>
                  <a:lnTo>
                    <a:pt x="30" y="489"/>
                  </a:lnTo>
                  <a:lnTo>
                    <a:pt x="28" y="493"/>
                  </a:lnTo>
                  <a:lnTo>
                    <a:pt x="27" y="497"/>
                  </a:lnTo>
                  <a:lnTo>
                    <a:pt x="25" y="499"/>
                  </a:lnTo>
                  <a:lnTo>
                    <a:pt x="23" y="502"/>
                  </a:lnTo>
                  <a:lnTo>
                    <a:pt x="21" y="506"/>
                  </a:lnTo>
                  <a:lnTo>
                    <a:pt x="21" y="508"/>
                  </a:lnTo>
                  <a:lnTo>
                    <a:pt x="30" y="506"/>
                  </a:lnTo>
                  <a:lnTo>
                    <a:pt x="38" y="506"/>
                  </a:lnTo>
                  <a:lnTo>
                    <a:pt x="46" y="504"/>
                  </a:lnTo>
                  <a:lnTo>
                    <a:pt x="53" y="504"/>
                  </a:lnTo>
                  <a:lnTo>
                    <a:pt x="61" y="504"/>
                  </a:lnTo>
                  <a:lnTo>
                    <a:pt x="67" y="502"/>
                  </a:lnTo>
                  <a:lnTo>
                    <a:pt x="73" y="502"/>
                  </a:lnTo>
                  <a:lnTo>
                    <a:pt x="80" y="502"/>
                  </a:lnTo>
                  <a:lnTo>
                    <a:pt x="71" y="508"/>
                  </a:lnTo>
                  <a:lnTo>
                    <a:pt x="61" y="512"/>
                  </a:lnTo>
                  <a:lnTo>
                    <a:pt x="50" y="518"/>
                  </a:lnTo>
                  <a:lnTo>
                    <a:pt x="40" y="522"/>
                  </a:lnTo>
                  <a:lnTo>
                    <a:pt x="30" y="527"/>
                  </a:lnTo>
                  <a:lnTo>
                    <a:pt x="19" y="531"/>
                  </a:lnTo>
                  <a:lnTo>
                    <a:pt x="9" y="535"/>
                  </a:lnTo>
                  <a:lnTo>
                    <a:pt x="0" y="539"/>
                  </a:lnTo>
                  <a:lnTo>
                    <a:pt x="3" y="541"/>
                  </a:lnTo>
                  <a:lnTo>
                    <a:pt x="5" y="543"/>
                  </a:lnTo>
                  <a:lnTo>
                    <a:pt x="9" y="545"/>
                  </a:lnTo>
                  <a:lnTo>
                    <a:pt x="13" y="547"/>
                  </a:lnTo>
                  <a:lnTo>
                    <a:pt x="15" y="549"/>
                  </a:lnTo>
                  <a:lnTo>
                    <a:pt x="19" y="552"/>
                  </a:lnTo>
                  <a:lnTo>
                    <a:pt x="23" y="554"/>
                  </a:lnTo>
                  <a:lnTo>
                    <a:pt x="27" y="556"/>
                  </a:lnTo>
                  <a:lnTo>
                    <a:pt x="84" y="533"/>
                  </a:lnTo>
                  <a:lnTo>
                    <a:pt x="132" y="512"/>
                  </a:lnTo>
                  <a:lnTo>
                    <a:pt x="169" y="497"/>
                  </a:lnTo>
                  <a:lnTo>
                    <a:pt x="195" y="487"/>
                  </a:lnTo>
                  <a:lnTo>
                    <a:pt x="205" y="485"/>
                  </a:lnTo>
                  <a:lnTo>
                    <a:pt x="215" y="487"/>
                  </a:lnTo>
                  <a:lnTo>
                    <a:pt x="220" y="491"/>
                  </a:lnTo>
                  <a:lnTo>
                    <a:pt x="226" y="497"/>
                  </a:lnTo>
                  <a:lnTo>
                    <a:pt x="230" y="506"/>
                  </a:lnTo>
                  <a:lnTo>
                    <a:pt x="234" y="520"/>
                  </a:lnTo>
                  <a:lnTo>
                    <a:pt x="236" y="539"/>
                  </a:lnTo>
                  <a:lnTo>
                    <a:pt x="238" y="560"/>
                  </a:lnTo>
                  <a:lnTo>
                    <a:pt x="234" y="568"/>
                  </a:lnTo>
                  <a:lnTo>
                    <a:pt x="224" y="579"/>
                  </a:lnTo>
                  <a:lnTo>
                    <a:pt x="211" y="593"/>
                  </a:lnTo>
                  <a:lnTo>
                    <a:pt x="197" y="608"/>
                  </a:lnTo>
                  <a:lnTo>
                    <a:pt x="190" y="616"/>
                  </a:lnTo>
                  <a:lnTo>
                    <a:pt x="184" y="625"/>
                  </a:lnTo>
                  <a:lnTo>
                    <a:pt x="178" y="635"/>
                  </a:lnTo>
                  <a:lnTo>
                    <a:pt x="174" y="646"/>
                  </a:lnTo>
                  <a:lnTo>
                    <a:pt x="172" y="658"/>
                  </a:lnTo>
                  <a:lnTo>
                    <a:pt x="172" y="667"/>
                  </a:lnTo>
                  <a:lnTo>
                    <a:pt x="172" y="681"/>
                  </a:lnTo>
                  <a:lnTo>
                    <a:pt x="176" y="692"/>
                  </a:lnTo>
                  <a:lnTo>
                    <a:pt x="180" y="694"/>
                  </a:lnTo>
                  <a:lnTo>
                    <a:pt x="182" y="696"/>
                  </a:lnTo>
                  <a:lnTo>
                    <a:pt x="186" y="698"/>
                  </a:lnTo>
                  <a:lnTo>
                    <a:pt x="190" y="698"/>
                  </a:lnTo>
                  <a:lnTo>
                    <a:pt x="193" y="696"/>
                  </a:lnTo>
                  <a:lnTo>
                    <a:pt x="195" y="694"/>
                  </a:lnTo>
                  <a:lnTo>
                    <a:pt x="197" y="694"/>
                  </a:lnTo>
                  <a:lnTo>
                    <a:pt x="199" y="691"/>
                  </a:lnTo>
                  <a:lnTo>
                    <a:pt x="197" y="681"/>
                  </a:lnTo>
                  <a:lnTo>
                    <a:pt x="197" y="671"/>
                  </a:lnTo>
                  <a:lnTo>
                    <a:pt x="197" y="664"/>
                  </a:lnTo>
                  <a:lnTo>
                    <a:pt x="199" y="654"/>
                  </a:lnTo>
                  <a:lnTo>
                    <a:pt x="205" y="639"/>
                  </a:lnTo>
                  <a:lnTo>
                    <a:pt x="213" y="627"/>
                  </a:lnTo>
                  <a:lnTo>
                    <a:pt x="220" y="616"/>
                  </a:lnTo>
                  <a:lnTo>
                    <a:pt x="230" y="608"/>
                  </a:lnTo>
                  <a:lnTo>
                    <a:pt x="236" y="600"/>
                  </a:lnTo>
                  <a:lnTo>
                    <a:pt x="241" y="596"/>
                  </a:lnTo>
                  <a:lnTo>
                    <a:pt x="241" y="683"/>
                  </a:lnTo>
                  <a:lnTo>
                    <a:pt x="243" y="775"/>
                  </a:lnTo>
                  <a:lnTo>
                    <a:pt x="245" y="869"/>
                  </a:lnTo>
                  <a:lnTo>
                    <a:pt x="245" y="961"/>
                  </a:lnTo>
                  <a:lnTo>
                    <a:pt x="243" y="1053"/>
                  </a:lnTo>
                  <a:lnTo>
                    <a:pt x="240" y="1138"/>
                  </a:lnTo>
                  <a:lnTo>
                    <a:pt x="236" y="1178"/>
                  </a:lnTo>
                  <a:lnTo>
                    <a:pt x="230" y="1216"/>
                  </a:lnTo>
                  <a:lnTo>
                    <a:pt x="222" y="1253"/>
                  </a:lnTo>
                  <a:lnTo>
                    <a:pt x="215" y="1287"/>
                  </a:lnTo>
                  <a:lnTo>
                    <a:pt x="253" y="1241"/>
                  </a:lnTo>
                  <a:lnTo>
                    <a:pt x="282" y="1199"/>
                  </a:lnTo>
                  <a:lnTo>
                    <a:pt x="295" y="1180"/>
                  </a:lnTo>
                  <a:lnTo>
                    <a:pt x="305" y="1162"/>
                  </a:lnTo>
                  <a:lnTo>
                    <a:pt x="312" y="1145"/>
                  </a:lnTo>
                  <a:lnTo>
                    <a:pt x="320" y="1126"/>
                  </a:lnTo>
                  <a:lnTo>
                    <a:pt x="326" y="1109"/>
                  </a:lnTo>
                  <a:lnTo>
                    <a:pt x="330" y="1091"/>
                  </a:lnTo>
                  <a:lnTo>
                    <a:pt x="334" y="1074"/>
                  </a:lnTo>
                  <a:lnTo>
                    <a:pt x="337" y="1055"/>
                  </a:lnTo>
                  <a:lnTo>
                    <a:pt x="339" y="1015"/>
                  </a:lnTo>
                  <a:lnTo>
                    <a:pt x="341" y="971"/>
                  </a:lnTo>
                  <a:lnTo>
                    <a:pt x="343" y="926"/>
                  </a:lnTo>
                  <a:lnTo>
                    <a:pt x="345" y="867"/>
                  </a:lnTo>
                  <a:lnTo>
                    <a:pt x="345" y="796"/>
                  </a:lnTo>
                  <a:lnTo>
                    <a:pt x="347" y="723"/>
                  </a:lnTo>
                  <a:lnTo>
                    <a:pt x="349" y="648"/>
                  </a:lnTo>
                  <a:lnTo>
                    <a:pt x="351" y="579"/>
                  </a:lnTo>
                  <a:lnTo>
                    <a:pt x="351" y="522"/>
                  </a:lnTo>
                  <a:lnTo>
                    <a:pt x="351" y="479"/>
                  </a:lnTo>
                  <a:lnTo>
                    <a:pt x="353" y="470"/>
                  </a:lnTo>
                  <a:lnTo>
                    <a:pt x="353" y="460"/>
                  </a:lnTo>
                  <a:lnTo>
                    <a:pt x="355" y="451"/>
                  </a:lnTo>
                  <a:lnTo>
                    <a:pt x="359" y="441"/>
                  </a:lnTo>
                  <a:lnTo>
                    <a:pt x="362" y="431"/>
                  </a:lnTo>
                  <a:lnTo>
                    <a:pt x="366" y="424"/>
                  </a:lnTo>
                  <a:lnTo>
                    <a:pt x="372" y="416"/>
                  </a:lnTo>
                  <a:lnTo>
                    <a:pt x="376" y="410"/>
                  </a:lnTo>
                  <a:lnTo>
                    <a:pt x="405" y="410"/>
                  </a:lnTo>
                  <a:lnTo>
                    <a:pt x="435" y="412"/>
                  </a:lnTo>
                  <a:lnTo>
                    <a:pt x="470" y="414"/>
                  </a:lnTo>
                  <a:lnTo>
                    <a:pt x="502" y="418"/>
                  </a:lnTo>
                  <a:lnTo>
                    <a:pt x="533" y="424"/>
                  </a:lnTo>
                  <a:lnTo>
                    <a:pt x="560" y="430"/>
                  </a:lnTo>
                  <a:lnTo>
                    <a:pt x="572" y="433"/>
                  </a:lnTo>
                  <a:lnTo>
                    <a:pt x="579" y="437"/>
                  </a:lnTo>
                  <a:lnTo>
                    <a:pt x="585" y="443"/>
                  </a:lnTo>
                  <a:lnTo>
                    <a:pt x="589" y="449"/>
                  </a:lnTo>
                  <a:lnTo>
                    <a:pt x="591" y="455"/>
                  </a:lnTo>
                  <a:lnTo>
                    <a:pt x="591" y="464"/>
                  </a:lnTo>
                  <a:lnTo>
                    <a:pt x="593" y="474"/>
                  </a:lnTo>
                  <a:lnTo>
                    <a:pt x="591" y="485"/>
                  </a:lnTo>
                  <a:lnTo>
                    <a:pt x="591" y="495"/>
                  </a:lnTo>
                  <a:lnTo>
                    <a:pt x="591" y="504"/>
                  </a:lnTo>
                  <a:lnTo>
                    <a:pt x="591" y="514"/>
                  </a:lnTo>
                  <a:lnTo>
                    <a:pt x="591" y="520"/>
                  </a:lnTo>
                  <a:lnTo>
                    <a:pt x="593" y="524"/>
                  </a:lnTo>
                  <a:lnTo>
                    <a:pt x="596" y="526"/>
                  </a:lnTo>
                  <a:lnTo>
                    <a:pt x="598" y="527"/>
                  </a:lnTo>
                  <a:lnTo>
                    <a:pt x="602" y="529"/>
                  </a:lnTo>
                  <a:lnTo>
                    <a:pt x="604" y="529"/>
                  </a:lnTo>
                  <a:lnTo>
                    <a:pt x="608" y="527"/>
                  </a:lnTo>
                  <a:lnTo>
                    <a:pt x="610" y="526"/>
                  </a:lnTo>
                  <a:lnTo>
                    <a:pt x="612" y="524"/>
                  </a:lnTo>
                  <a:lnTo>
                    <a:pt x="616" y="510"/>
                  </a:lnTo>
                  <a:lnTo>
                    <a:pt x="616" y="497"/>
                  </a:lnTo>
                  <a:lnTo>
                    <a:pt x="618" y="487"/>
                  </a:lnTo>
                  <a:lnTo>
                    <a:pt x="618" y="478"/>
                  </a:lnTo>
                  <a:lnTo>
                    <a:pt x="619" y="468"/>
                  </a:lnTo>
                  <a:lnTo>
                    <a:pt x="621" y="460"/>
                  </a:lnTo>
                  <a:lnTo>
                    <a:pt x="625" y="453"/>
                  </a:lnTo>
                  <a:lnTo>
                    <a:pt x="631" y="445"/>
                  </a:lnTo>
                  <a:lnTo>
                    <a:pt x="639" y="443"/>
                  </a:lnTo>
                  <a:lnTo>
                    <a:pt x="648" y="441"/>
                  </a:lnTo>
                  <a:lnTo>
                    <a:pt x="658" y="441"/>
                  </a:lnTo>
                  <a:lnTo>
                    <a:pt x="667" y="441"/>
                  </a:lnTo>
                  <a:lnTo>
                    <a:pt x="692" y="447"/>
                  </a:lnTo>
                  <a:lnTo>
                    <a:pt x="715" y="456"/>
                  </a:lnTo>
                  <a:lnTo>
                    <a:pt x="738" y="468"/>
                  </a:lnTo>
                  <a:lnTo>
                    <a:pt x="758" y="479"/>
                  </a:lnTo>
                  <a:lnTo>
                    <a:pt x="773" y="491"/>
                  </a:lnTo>
                  <a:lnTo>
                    <a:pt x="783" y="499"/>
                  </a:lnTo>
                  <a:lnTo>
                    <a:pt x="798" y="489"/>
                  </a:lnTo>
                  <a:lnTo>
                    <a:pt x="788" y="479"/>
                  </a:lnTo>
                  <a:lnTo>
                    <a:pt x="777" y="468"/>
                  </a:lnTo>
                  <a:lnTo>
                    <a:pt x="763" y="458"/>
                  </a:lnTo>
                  <a:lnTo>
                    <a:pt x="750" y="449"/>
                  </a:lnTo>
                  <a:lnTo>
                    <a:pt x="737" y="441"/>
                  </a:lnTo>
                  <a:lnTo>
                    <a:pt x="721" y="435"/>
                  </a:lnTo>
                  <a:lnTo>
                    <a:pt x="708" y="431"/>
                  </a:lnTo>
                  <a:lnTo>
                    <a:pt x="696" y="430"/>
                  </a:lnTo>
                  <a:lnTo>
                    <a:pt x="702" y="428"/>
                  </a:lnTo>
                  <a:lnTo>
                    <a:pt x="712" y="426"/>
                  </a:lnTo>
                  <a:lnTo>
                    <a:pt x="719" y="424"/>
                  </a:lnTo>
                  <a:lnTo>
                    <a:pt x="729" y="424"/>
                  </a:lnTo>
                  <a:lnTo>
                    <a:pt x="738" y="426"/>
                  </a:lnTo>
                  <a:lnTo>
                    <a:pt x="748" y="426"/>
                  </a:lnTo>
                  <a:lnTo>
                    <a:pt x="758" y="426"/>
                  </a:lnTo>
                  <a:lnTo>
                    <a:pt x="763" y="428"/>
                  </a:lnTo>
                  <a:lnTo>
                    <a:pt x="754" y="391"/>
                  </a:lnTo>
                  <a:lnTo>
                    <a:pt x="717" y="401"/>
                  </a:lnTo>
                  <a:lnTo>
                    <a:pt x="708" y="403"/>
                  </a:lnTo>
                  <a:lnTo>
                    <a:pt x="692" y="403"/>
                  </a:lnTo>
                  <a:lnTo>
                    <a:pt x="677" y="403"/>
                  </a:lnTo>
                  <a:lnTo>
                    <a:pt x="658" y="403"/>
                  </a:lnTo>
                  <a:lnTo>
                    <a:pt x="641" y="401"/>
                  </a:lnTo>
                  <a:lnTo>
                    <a:pt x="621" y="401"/>
                  </a:lnTo>
                  <a:lnTo>
                    <a:pt x="604" y="399"/>
                  </a:lnTo>
                  <a:lnTo>
                    <a:pt x="589" y="397"/>
                  </a:lnTo>
                  <a:lnTo>
                    <a:pt x="568" y="395"/>
                  </a:lnTo>
                  <a:lnTo>
                    <a:pt x="547" y="389"/>
                  </a:lnTo>
                  <a:lnTo>
                    <a:pt x="524" y="382"/>
                  </a:lnTo>
                  <a:lnTo>
                    <a:pt x="497" y="372"/>
                  </a:lnTo>
                  <a:lnTo>
                    <a:pt x="470" y="364"/>
                  </a:lnTo>
                  <a:lnTo>
                    <a:pt x="437" y="357"/>
                  </a:lnTo>
                  <a:lnTo>
                    <a:pt x="401" y="353"/>
                  </a:lnTo>
                  <a:lnTo>
                    <a:pt x="362" y="351"/>
                  </a:lnTo>
                  <a:lnTo>
                    <a:pt x="357" y="349"/>
                  </a:lnTo>
                  <a:lnTo>
                    <a:pt x="353" y="345"/>
                  </a:lnTo>
                  <a:lnTo>
                    <a:pt x="349" y="341"/>
                  </a:lnTo>
                  <a:lnTo>
                    <a:pt x="345" y="336"/>
                  </a:lnTo>
                  <a:lnTo>
                    <a:pt x="337" y="322"/>
                  </a:lnTo>
                  <a:lnTo>
                    <a:pt x="332" y="305"/>
                  </a:lnTo>
                  <a:lnTo>
                    <a:pt x="328" y="284"/>
                  </a:lnTo>
                  <a:lnTo>
                    <a:pt x="324" y="261"/>
                  </a:lnTo>
                  <a:lnTo>
                    <a:pt x="320" y="236"/>
                  </a:lnTo>
                  <a:lnTo>
                    <a:pt x="318" y="209"/>
                  </a:lnTo>
                  <a:lnTo>
                    <a:pt x="314" y="153"/>
                  </a:lnTo>
                  <a:lnTo>
                    <a:pt x="312" y="98"/>
                  </a:lnTo>
                  <a:lnTo>
                    <a:pt x="311" y="44"/>
                  </a:lnTo>
                  <a:lnTo>
                    <a:pt x="309" y="0"/>
                  </a:lnTo>
                  <a:lnTo>
                    <a:pt x="305" y="0"/>
                  </a:lnTo>
                  <a:lnTo>
                    <a:pt x="291" y="0"/>
                  </a:lnTo>
                  <a:lnTo>
                    <a:pt x="276" y="0"/>
                  </a:lnTo>
                  <a:lnTo>
                    <a:pt x="255" y="2"/>
                  </a:lnTo>
                  <a:lnTo>
                    <a:pt x="236" y="6"/>
                  </a:lnTo>
                  <a:lnTo>
                    <a:pt x="218" y="11"/>
                  </a:lnTo>
                  <a:lnTo>
                    <a:pt x="213" y="15"/>
                  </a:lnTo>
                  <a:lnTo>
                    <a:pt x="207" y="19"/>
                  </a:lnTo>
                  <a:lnTo>
                    <a:pt x="203" y="25"/>
                  </a:lnTo>
                  <a:lnTo>
                    <a:pt x="201" y="31"/>
                  </a:lnTo>
                  <a:close/>
                </a:path>
              </a:pathLst>
            </a:custGeom>
            <a:solidFill>
              <a:srgbClr val="CA5A41"/>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06" name="Freeform 11"/>
            <p:cNvSpPr>
              <a:spLocks/>
            </p:cNvSpPr>
            <p:nvPr/>
          </p:nvSpPr>
          <p:spPr bwMode="auto">
            <a:xfrm>
              <a:off x="5040" y="2327"/>
              <a:ext cx="193" cy="350"/>
            </a:xfrm>
            <a:custGeom>
              <a:avLst/>
              <a:gdLst>
                <a:gd name="T0" fmla="*/ 52 w 798"/>
                <a:gd name="T1" fmla="*/ 111 h 1287"/>
                <a:gd name="T2" fmla="*/ 43 w 798"/>
                <a:gd name="T3" fmla="*/ 122 h 1287"/>
                <a:gd name="T4" fmla="*/ 21 w 798"/>
                <a:gd name="T5" fmla="*/ 130 h 1287"/>
                <a:gd name="T6" fmla="*/ 7 w 798"/>
                <a:gd name="T7" fmla="*/ 133 h 1287"/>
                <a:gd name="T8" fmla="*/ 6 w 798"/>
                <a:gd name="T9" fmla="*/ 137 h 1287"/>
                <a:gd name="T10" fmla="*/ 9 w 798"/>
                <a:gd name="T11" fmla="*/ 138 h 1287"/>
                <a:gd name="T12" fmla="*/ 16 w 798"/>
                <a:gd name="T13" fmla="*/ 137 h 1287"/>
                <a:gd name="T14" fmla="*/ 15 w 798"/>
                <a:gd name="T15" fmla="*/ 139 h 1287"/>
                <a:gd name="T16" fmla="*/ 5 w 798"/>
                <a:gd name="T17" fmla="*/ 144 h 1287"/>
                <a:gd name="T18" fmla="*/ 1 w 798"/>
                <a:gd name="T19" fmla="*/ 148 h 1287"/>
                <a:gd name="T20" fmla="*/ 5 w 798"/>
                <a:gd name="T21" fmla="*/ 150 h 1287"/>
                <a:gd name="T22" fmla="*/ 32 w 798"/>
                <a:gd name="T23" fmla="*/ 139 h 1287"/>
                <a:gd name="T24" fmla="*/ 52 w 798"/>
                <a:gd name="T25" fmla="*/ 132 h 1287"/>
                <a:gd name="T26" fmla="*/ 57 w 798"/>
                <a:gd name="T27" fmla="*/ 141 h 1287"/>
                <a:gd name="T28" fmla="*/ 54 w 798"/>
                <a:gd name="T29" fmla="*/ 157 h 1287"/>
                <a:gd name="T30" fmla="*/ 45 w 798"/>
                <a:gd name="T31" fmla="*/ 170 h 1287"/>
                <a:gd name="T32" fmla="*/ 42 w 798"/>
                <a:gd name="T33" fmla="*/ 181 h 1287"/>
                <a:gd name="T34" fmla="*/ 44 w 798"/>
                <a:gd name="T35" fmla="*/ 189 h 1287"/>
                <a:gd name="T36" fmla="*/ 47 w 798"/>
                <a:gd name="T37" fmla="*/ 189 h 1287"/>
                <a:gd name="T38" fmla="*/ 48 w 798"/>
                <a:gd name="T39" fmla="*/ 182 h 1287"/>
                <a:gd name="T40" fmla="*/ 52 w 798"/>
                <a:gd name="T41" fmla="*/ 171 h 1287"/>
                <a:gd name="T42" fmla="*/ 58 w 798"/>
                <a:gd name="T43" fmla="*/ 162 h 1287"/>
                <a:gd name="T44" fmla="*/ 59 w 798"/>
                <a:gd name="T45" fmla="*/ 261 h 1287"/>
                <a:gd name="T46" fmla="*/ 56 w 798"/>
                <a:gd name="T47" fmla="*/ 331 h 1287"/>
                <a:gd name="T48" fmla="*/ 68 w 798"/>
                <a:gd name="T49" fmla="*/ 326 h 1287"/>
                <a:gd name="T50" fmla="*/ 77 w 798"/>
                <a:gd name="T51" fmla="*/ 306 h 1287"/>
                <a:gd name="T52" fmla="*/ 82 w 798"/>
                <a:gd name="T53" fmla="*/ 287 h 1287"/>
                <a:gd name="T54" fmla="*/ 83 w 798"/>
                <a:gd name="T55" fmla="*/ 236 h 1287"/>
                <a:gd name="T56" fmla="*/ 85 w 798"/>
                <a:gd name="T57" fmla="*/ 157 h 1287"/>
                <a:gd name="T58" fmla="*/ 85 w 798"/>
                <a:gd name="T59" fmla="*/ 125 h 1287"/>
                <a:gd name="T60" fmla="*/ 89 w 798"/>
                <a:gd name="T61" fmla="*/ 115 h 1287"/>
                <a:gd name="T62" fmla="*/ 105 w 798"/>
                <a:gd name="T63" fmla="*/ 112 h 1287"/>
                <a:gd name="T64" fmla="*/ 135 w 798"/>
                <a:gd name="T65" fmla="*/ 117 h 1287"/>
                <a:gd name="T66" fmla="*/ 142 w 798"/>
                <a:gd name="T67" fmla="*/ 122 h 1287"/>
                <a:gd name="T68" fmla="*/ 143 w 798"/>
                <a:gd name="T69" fmla="*/ 132 h 1287"/>
                <a:gd name="T70" fmla="*/ 143 w 798"/>
                <a:gd name="T71" fmla="*/ 141 h 1287"/>
                <a:gd name="T72" fmla="*/ 146 w 798"/>
                <a:gd name="T73" fmla="*/ 144 h 1287"/>
                <a:gd name="T74" fmla="*/ 148 w 798"/>
                <a:gd name="T75" fmla="*/ 143 h 1287"/>
                <a:gd name="T76" fmla="*/ 149 w 798"/>
                <a:gd name="T77" fmla="*/ 130 h 1287"/>
                <a:gd name="T78" fmla="*/ 153 w 798"/>
                <a:gd name="T79" fmla="*/ 121 h 1287"/>
                <a:gd name="T80" fmla="*/ 161 w 798"/>
                <a:gd name="T81" fmla="*/ 120 h 1287"/>
                <a:gd name="T82" fmla="*/ 183 w 798"/>
                <a:gd name="T83" fmla="*/ 130 h 1287"/>
                <a:gd name="T84" fmla="*/ 191 w 798"/>
                <a:gd name="T85" fmla="*/ 130 h 1287"/>
                <a:gd name="T86" fmla="*/ 178 w 798"/>
                <a:gd name="T87" fmla="*/ 120 h 1287"/>
                <a:gd name="T88" fmla="*/ 170 w 798"/>
                <a:gd name="T89" fmla="*/ 116 h 1287"/>
                <a:gd name="T90" fmla="*/ 178 w 798"/>
                <a:gd name="T91" fmla="*/ 116 h 1287"/>
                <a:gd name="T92" fmla="*/ 182 w 798"/>
                <a:gd name="T93" fmla="*/ 106 h 1287"/>
                <a:gd name="T94" fmla="*/ 164 w 798"/>
                <a:gd name="T95" fmla="*/ 110 h 1287"/>
                <a:gd name="T96" fmla="*/ 146 w 798"/>
                <a:gd name="T97" fmla="*/ 109 h 1287"/>
                <a:gd name="T98" fmla="*/ 127 w 798"/>
                <a:gd name="T99" fmla="*/ 104 h 1287"/>
                <a:gd name="T100" fmla="*/ 97 w 798"/>
                <a:gd name="T101" fmla="*/ 96 h 1287"/>
                <a:gd name="T102" fmla="*/ 84 w 798"/>
                <a:gd name="T103" fmla="*/ 93 h 1287"/>
                <a:gd name="T104" fmla="*/ 79 w 798"/>
                <a:gd name="T105" fmla="*/ 77 h 1287"/>
                <a:gd name="T106" fmla="*/ 76 w 798"/>
                <a:gd name="T107" fmla="*/ 42 h 1287"/>
                <a:gd name="T108" fmla="*/ 74 w 798"/>
                <a:gd name="T109" fmla="*/ 0 h 1287"/>
                <a:gd name="T110" fmla="*/ 57 w 798"/>
                <a:gd name="T111" fmla="*/ 2 h 1287"/>
                <a:gd name="T112" fmla="*/ 49 w 798"/>
                <a:gd name="T113" fmla="*/ 7 h 12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8"/>
                <a:gd name="T172" fmla="*/ 0 h 1287"/>
                <a:gd name="T173" fmla="*/ 798 w 798"/>
                <a:gd name="T174" fmla="*/ 1287 h 12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8" h="1287">
                  <a:moveTo>
                    <a:pt x="201" y="31"/>
                  </a:moveTo>
                  <a:lnTo>
                    <a:pt x="222" y="385"/>
                  </a:lnTo>
                  <a:lnTo>
                    <a:pt x="220" y="399"/>
                  </a:lnTo>
                  <a:lnTo>
                    <a:pt x="216" y="410"/>
                  </a:lnTo>
                  <a:lnTo>
                    <a:pt x="209" y="422"/>
                  </a:lnTo>
                  <a:lnTo>
                    <a:pt x="201" y="431"/>
                  </a:lnTo>
                  <a:lnTo>
                    <a:pt x="190" y="441"/>
                  </a:lnTo>
                  <a:lnTo>
                    <a:pt x="178" y="449"/>
                  </a:lnTo>
                  <a:lnTo>
                    <a:pt x="165" y="456"/>
                  </a:lnTo>
                  <a:lnTo>
                    <a:pt x="149" y="462"/>
                  </a:lnTo>
                  <a:lnTo>
                    <a:pt x="119" y="472"/>
                  </a:lnTo>
                  <a:lnTo>
                    <a:pt x="88" y="478"/>
                  </a:lnTo>
                  <a:lnTo>
                    <a:pt x="57" y="481"/>
                  </a:lnTo>
                  <a:lnTo>
                    <a:pt x="32" y="483"/>
                  </a:lnTo>
                  <a:lnTo>
                    <a:pt x="30" y="485"/>
                  </a:lnTo>
                  <a:lnTo>
                    <a:pt x="30" y="489"/>
                  </a:lnTo>
                  <a:lnTo>
                    <a:pt x="28" y="493"/>
                  </a:lnTo>
                  <a:lnTo>
                    <a:pt x="27" y="497"/>
                  </a:lnTo>
                  <a:lnTo>
                    <a:pt x="25" y="499"/>
                  </a:lnTo>
                  <a:lnTo>
                    <a:pt x="23" y="502"/>
                  </a:lnTo>
                  <a:lnTo>
                    <a:pt x="21" y="506"/>
                  </a:lnTo>
                  <a:lnTo>
                    <a:pt x="21" y="508"/>
                  </a:lnTo>
                  <a:lnTo>
                    <a:pt x="30" y="506"/>
                  </a:lnTo>
                  <a:lnTo>
                    <a:pt x="38" y="506"/>
                  </a:lnTo>
                  <a:lnTo>
                    <a:pt x="46" y="504"/>
                  </a:lnTo>
                  <a:lnTo>
                    <a:pt x="53" y="504"/>
                  </a:lnTo>
                  <a:lnTo>
                    <a:pt x="61" y="504"/>
                  </a:lnTo>
                  <a:lnTo>
                    <a:pt x="67" y="502"/>
                  </a:lnTo>
                  <a:lnTo>
                    <a:pt x="73" y="502"/>
                  </a:lnTo>
                  <a:lnTo>
                    <a:pt x="80" y="502"/>
                  </a:lnTo>
                  <a:lnTo>
                    <a:pt x="71" y="508"/>
                  </a:lnTo>
                  <a:lnTo>
                    <a:pt x="61" y="512"/>
                  </a:lnTo>
                  <a:lnTo>
                    <a:pt x="50" y="518"/>
                  </a:lnTo>
                  <a:lnTo>
                    <a:pt x="40" y="522"/>
                  </a:lnTo>
                  <a:lnTo>
                    <a:pt x="30" y="527"/>
                  </a:lnTo>
                  <a:lnTo>
                    <a:pt x="19" y="531"/>
                  </a:lnTo>
                  <a:lnTo>
                    <a:pt x="9" y="535"/>
                  </a:lnTo>
                  <a:lnTo>
                    <a:pt x="0" y="539"/>
                  </a:lnTo>
                  <a:lnTo>
                    <a:pt x="3" y="541"/>
                  </a:lnTo>
                  <a:lnTo>
                    <a:pt x="5" y="543"/>
                  </a:lnTo>
                  <a:lnTo>
                    <a:pt x="9" y="545"/>
                  </a:lnTo>
                  <a:lnTo>
                    <a:pt x="13" y="547"/>
                  </a:lnTo>
                  <a:lnTo>
                    <a:pt x="15" y="549"/>
                  </a:lnTo>
                  <a:lnTo>
                    <a:pt x="19" y="552"/>
                  </a:lnTo>
                  <a:lnTo>
                    <a:pt x="23" y="554"/>
                  </a:lnTo>
                  <a:lnTo>
                    <a:pt x="27" y="556"/>
                  </a:lnTo>
                  <a:lnTo>
                    <a:pt x="84" y="533"/>
                  </a:lnTo>
                  <a:lnTo>
                    <a:pt x="132" y="512"/>
                  </a:lnTo>
                  <a:lnTo>
                    <a:pt x="169" y="497"/>
                  </a:lnTo>
                  <a:lnTo>
                    <a:pt x="195" y="487"/>
                  </a:lnTo>
                  <a:lnTo>
                    <a:pt x="205" y="485"/>
                  </a:lnTo>
                  <a:lnTo>
                    <a:pt x="215" y="487"/>
                  </a:lnTo>
                  <a:lnTo>
                    <a:pt x="220" y="491"/>
                  </a:lnTo>
                  <a:lnTo>
                    <a:pt x="226" y="497"/>
                  </a:lnTo>
                  <a:lnTo>
                    <a:pt x="230" y="506"/>
                  </a:lnTo>
                  <a:lnTo>
                    <a:pt x="234" y="520"/>
                  </a:lnTo>
                  <a:lnTo>
                    <a:pt x="236" y="539"/>
                  </a:lnTo>
                  <a:lnTo>
                    <a:pt x="238" y="560"/>
                  </a:lnTo>
                  <a:lnTo>
                    <a:pt x="234" y="568"/>
                  </a:lnTo>
                  <a:lnTo>
                    <a:pt x="224" y="579"/>
                  </a:lnTo>
                  <a:lnTo>
                    <a:pt x="211" y="593"/>
                  </a:lnTo>
                  <a:lnTo>
                    <a:pt x="197" y="608"/>
                  </a:lnTo>
                  <a:lnTo>
                    <a:pt x="190" y="616"/>
                  </a:lnTo>
                  <a:lnTo>
                    <a:pt x="184" y="625"/>
                  </a:lnTo>
                  <a:lnTo>
                    <a:pt x="178" y="635"/>
                  </a:lnTo>
                  <a:lnTo>
                    <a:pt x="174" y="646"/>
                  </a:lnTo>
                  <a:lnTo>
                    <a:pt x="172" y="658"/>
                  </a:lnTo>
                  <a:lnTo>
                    <a:pt x="172" y="667"/>
                  </a:lnTo>
                  <a:lnTo>
                    <a:pt x="172" y="681"/>
                  </a:lnTo>
                  <a:lnTo>
                    <a:pt x="176" y="692"/>
                  </a:lnTo>
                  <a:lnTo>
                    <a:pt x="180" y="694"/>
                  </a:lnTo>
                  <a:lnTo>
                    <a:pt x="182" y="696"/>
                  </a:lnTo>
                  <a:lnTo>
                    <a:pt x="186" y="698"/>
                  </a:lnTo>
                  <a:lnTo>
                    <a:pt x="190" y="698"/>
                  </a:lnTo>
                  <a:lnTo>
                    <a:pt x="193" y="696"/>
                  </a:lnTo>
                  <a:lnTo>
                    <a:pt x="195" y="694"/>
                  </a:lnTo>
                  <a:lnTo>
                    <a:pt x="197" y="694"/>
                  </a:lnTo>
                  <a:lnTo>
                    <a:pt x="199" y="691"/>
                  </a:lnTo>
                  <a:lnTo>
                    <a:pt x="197" y="681"/>
                  </a:lnTo>
                  <a:lnTo>
                    <a:pt x="197" y="671"/>
                  </a:lnTo>
                  <a:lnTo>
                    <a:pt x="197" y="664"/>
                  </a:lnTo>
                  <a:lnTo>
                    <a:pt x="199" y="654"/>
                  </a:lnTo>
                  <a:lnTo>
                    <a:pt x="205" y="639"/>
                  </a:lnTo>
                  <a:lnTo>
                    <a:pt x="213" y="627"/>
                  </a:lnTo>
                  <a:lnTo>
                    <a:pt x="220" y="616"/>
                  </a:lnTo>
                  <a:lnTo>
                    <a:pt x="230" y="608"/>
                  </a:lnTo>
                  <a:lnTo>
                    <a:pt x="236" y="600"/>
                  </a:lnTo>
                  <a:lnTo>
                    <a:pt x="241" y="596"/>
                  </a:lnTo>
                  <a:lnTo>
                    <a:pt x="241" y="683"/>
                  </a:lnTo>
                  <a:lnTo>
                    <a:pt x="243" y="775"/>
                  </a:lnTo>
                  <a:lnTo>
                    <a:pt x="245" y="869"/>
                  </a:lnTo>
                  <a:lnTo>
                    <a:pt x="245" y="961"/>
                  </a:lnTo>
                  <a:lnTo>
                    <a:pt x="243" y="1053"/>
                  </a:lnTo>
                  <a:lnTo>
                    <a:pt x="240" y="1138"/>
                  </a:lnTo>
                  <a:lnTo>
                    <a:pt x="236" y="1178"/>
                  </a:lnTo>
                  <a:lnTo>
                    <a:pt x="230" y="1216"/>
                  </a:lnTo>
                  <a:lnTo>
                    <a:pt x="222" y="1253"/>
                  </a:lnTo>
                  <a:lnTo>
                    <a:pt x="215" y="1287"/>
                  </a:lnTo>
                  <a:lnTo>
                    <a:pt x="253" y="1241"/>
                  </a:lnTo>
                  <a:lnTo>
                    <a:pt x="282" y="1199"/>
                  </a:lnTo>
                  <a:lnTo>
                    <a:pt x="295" y="1180"/>
                  </a:lnTo>
                  <a:lnTo>
                    <a:pt x="305" y="1162"/>
                  </a:lnTo>
                  <a:lnTo>
                    <a:pt x="312" y="1145"/>
                  </a:lnTo>
                  <a:lnTo>
                    <a:pt x="320" y="1126"/>
                  </a:lnTo>
                  <a:lnTo>
                    <a:pt x="326" y="1109"/>
                  </a:lnTo>
                  <a:lnTo>
                    <a:pt x="330" y="1091"/>
                  </a:lnTo>
                  <a:lnTo>
                    <a:pt x="334" y="1074"/>
                  </a:lnTo>
                  <a:lnTo>
                    <a:pt x="337" y="1055"/>
                  </a:lnTo>
                  <a:lnTo>
                    <a:pt x="339" y="1015"/>
                  </a:lnTo>
                  <a:lnTo>
                    <a:pt x="341" y="971"/>
                  </a:lnTo>
                  <a:lnTo>
                    <a:pt x="343" y="926"/>
                  </a:lnTo>
                  <a:lnTo>
                    <a:pt x="345" y="867"/>
                  </a:lnTo>
                  <a:lnTo>
                    <a:pt x="345" y="796"/>
                  </a:lnTo>
                  <a:lnTo>
                    <a:pt x="347" y="723"/>
                  </a:lnTo>
                  <a:lnTo>
                    <a:pt x="349" y="648"/>
                  </a:lnTo>
                  <a:lnTo>
                    <a:pt x="351" y="579"/>
                  </a:lnTo>
                  <a:lnTo>
                    <a:pt x="351" y="522"/>
                  </a:lnTo>
                  <a:lnTo>
                    <a:pt x="351" y="479"/>
                  </a:lnTo>
                  <a:lnTo>
                    <a:pt x="353" y="470"/>
                  </a:lnTo>
                  <a:lnTo>
                    <a:pt x="353" y="460"/>
                  </a:lnTo>
                  <a:lnTo>
                    <a:pt x="355" y="451"/>
                  </a:lnTo>
                  <a:lnTo>
                    <a:pt x="359" y="441"/>
                  </a:lnTo>
                  <a:lnTo>
                    <a:pt x="362" y="431"/>
                  </a:lnTo>
                  <a:lnTo>
                    <a:pt x="366" y="424"/>
                  </a:lnTo>
                  <a:lnTo>
                    <a:pt x="372" y="416"/>
                  </a:lnTo>
                  <a:lnTo>
                    <a:pt x="376" y="410"/>
                  </a:lnTo>
                  <a:lnTo>
                    <a:pt x="405" y="410"/>
                  </a:lnTo>
                  <a:lnTo>
                    <a:pt x="435" y="412"/>
                  </a:lnTo>
                  <a:lnTo>
                    <a:pt x="470" y="414"/>
                  </a:lnTo>
                  <a:lnTo>
                    <a:pt x="502" y="418"/>
                  </a:lnTo>
                  <a:lnTo>
                    <a:pt x="533" y="424"/>
                  </a:lnTo>
                  <a:lnTo>
                    <a:pt x="560" y="430"/>
                  </a:lnTo>
                  <a:lnTo>
                    <a:pt x="572" y="433"/>
                  </a:lnTo>
                  <a:lnTo>
                    <a:pt x="579" y="437"/>
                  </a:lnTo>
                  <a:lnTo>
                    <a:pt x="585" y="443"/>
                  </a:lnTo>
                  <a:lnTo>
                    <a:pt x="589" y="449"/>
                  </a:lnTo>
                  <a:lnTo>
                    <a:pt x="591" y="455"/>
                  </a:lnTo>
                  <a:lnTo>
                    <a:pt x="591" y="464"/>
                  </a:lnTo>
                  <a:lnTo>
                    <a:pt x="593" y="474"/>
                  </a:lnTo>
                  <a:lnTo>
                    <a:pt x="591" y="485"/>
                  </a:lnTo>
                  <a:lnTo>
                    <a:pt x="591" y="495"/>
                  </a:lnTo>
                  <a:lnTo>
                    <a:pt x="591" y="504"/>
                  </a:lnTo>
                  <a:lnTo>
                    <a:pt x="591" y="514"/>
                  </a:lnTo>
                  <a:lnTo>
                    <a:pt x="591" y="520"/>
                  </a:lnTo>
                  <a:lnTo>
                    <a:pt x="593" y="524"/>
                  </a:lnTo>
                  <a:lnTo>
                    <a:pt x="596" y="526"/>
                  </a:lnTo>
                  <a:lnTo>
                    <a:pt x="598" y="527"/>
                  </a:lnTo>
                  <a:lnTo>
                    <a:pt x="602" y="529"/>
                  </a:lnTo>
                  <a:lnTo>
                    <a:pt x="604" y="529"/>
                  </a:lnTo>
                  <a:lnTo>
                    <a:pt x="608" y="527"/>
                  </a:lnTo>
                  <a:lnTo>
                    <a:pt x="610" y="526"/>
                  </a:lnTo>
                  <a:lnTo>
                    <a:pt x="612" y="524"/>
                  </a:lnTo>
                  <a:lnTo>
                    <a:pt x="616" y="510"/>
                  </a:lnTo>
                  <a:lnTo>
                    <a:pt x="616" y="497"/>
                  </a:lnTo>
                  <a:lnTo>
                    <a:pt x="618" y="487"/>
                  </a:lnTo>
                  <a:lnTo>
                    <a:pt x="618" y="478"/>
                  </a:lnTo>
                  <a:lnTo>
                    <a:pt x="619" y="468"/>
                  </a:lnTo>
                  <a:lnTo>
                    <a:pt x="621" y="460"/>
                  </a:lnTo>
                  <a:lnTo>
                    <a:pt x="625" y="453"/>
                  </a:lnTo>
                  <a:lnTo>
                    <a:pt x="631" y="445"/>
                  </a:lnTo>
                  <a:lnTo>
                    <a:pt x="639" y="443"/>
                  </a:lnTo>
                  <a:lnTo>
                    <a:pt x="648" y="441"/>
                  </a:lnTo>
                  <a:lnTo>
                    <a:pt x="658" y="441"/>
                  </a:lnTo>
                  <a:lnTo>
                    <a:pt x="667" y="441"/>
                  </a:lnTo>
                  <a:lnTo>
                    <a:pt x="692" y="447"/>
                  </a:lnTo>
                  <a:lnTo>
                    <a:pt x="715" y="456"/>
                  </a:lnTo>
                  <a:lnTo>
                    <a:pt x="738" y="468"/>
                  </a:lnTo>
                  <a:lnTo>
                    <a:pt x="758" y="479"/>
                  </a:lnTo>
                  <a:lnTo>
                    <a:pt x="773" y="491"/>
                  </a:lnTo>
                  <a:lnTo>
                    <a:pt x="783" y="499"/>
                  </a:lnTo>
                  <a:lnTo>
                    <a:pt x="798" y="489"/>
                  </a:lnTo>
                  <a:lnTo>
                    <a:pt x="788" y="479"/>
                  </a:lnTo>
                  <a:lnTo>
                    <a:pt x="777" y="468"/>
                  </a:lnTo>
                  <a:lnTo>
                    <a:pt x="763" y="458"/>
                  </a:lnTo>
                  <a:lnTo>
                    <a:pt x="750" y="449"/>
                  </a:lnTo>
                  <a:lnTo>
                    <a:pt x="737" y="441"/>
                  </a:lnTo>
                  <a:lnTo>
                    <a:pt x="721" y="435"/>
                  </a:lnTo>
                  <a:lnTo>
                    <a:pt x="708" y="431"/>
                  </a:lnTo>
                  <a:lnTo>
                    <a:pt x="696" y="430"/>
                  </a:lnTo>
                  <a:lnTo>
                    <a:pt x="702" y="428"/>
                  </a:lnTo>
                  <a:lnTo>
                    <a:pt x="712" y="426"/>
                  </a:lnTo>
                  <a:lnTo>
                    <a:pt x="719" y="424"/>
                  </a:lnTo>
                  <a:lnTo>
                    <a:pt x="729" y="424"/>
                  </a:lnTo>
                  <a:lnTo>
                    <a:pt x="738" y="426"/>
                  </a:lnTo>
                  <a:lnTo>
                    <a:pt x="748" y="426"/>
                  </a:lnTo>
                  <a:lnTo>
                    <a:pt x="758" y="426"/>
                  </a:lnTo>
                  <a:lnTo>
                    <a:pt x="763" y="428"/>
                  </a:lnTo>
                  <a:lnTo>
                    <a:pt x="754" y="391"/>
                  </a:lnTo>
                  <a:lnTo>
                    <a:pt x="717" y="401"/>
                  </a:lnTo>
                  <a:lnTo>
                    <a:pt x="708" y="403"/>
                  </a:lnTo>
                  <a:lnTo>
                    <a:pt x="692" y="403"/>
                  </a:lnTo>
                  <a:lnTo>
                    <a:pt x="677" y="403"/>
                  </a:lnTo>
                  <a:lnTo>
                    <a:pt x="658" y="403"/>
                  </a:lnTo>
                  <a:lnTo>
                    <a:pt x="641" y="401"/>
                  </a:lnTo>
                  <a:lnTo>
                    <a:pt x="621" y="401"/>
                  </a:lnTo>
                  <a:lnTo>
                    <a:pt x="604" y="399"/>
                  </a:lnTo>
                  <a:lnTo>
                    <a:pt x="589" y="397"/>
                  </a:lnTo>
                  <a:lnTo>
                    <a:pt x="568" y="395"/>
                  </a:lnTo>
                  <a:lnTo>
                    <a:pt x="547" y="389"/>
                  </a:lnTo>
                  <a:lnTo>
                    <a:pt x="524" y="382"/>
                  </a:lnTo>
                  <a:lnTo>
                    <a:pt x="497" y="372"/>
                  </a:lnTo>
                  <a:lnTo>
                    <a:pt x="470" y="364"/>
                  </a:lnTo>
                  <a:lnTo>
                    <a:pt x="437" y="357"/>
                  </a:lnTo>
                  <a:lnTo>
                    <a:pt x="401" y="353"/>
                  </a:lnTo>
                  <a:lnTo>
                    <a:pt x="362" y="351"/>
                  </a:lnTo>
                  <a:lnTo>
                    <a:pt x="357" y="349"/>
                  </a:lnTo>
                  <a:lnTo>
                    <a:pt x="353" y="345"/>
                  </a:lnTo>
                  <a:lnTo>
                    <a:pt x="349" y="341"/>
                  </a:lnTo>
                  <a:lnTo>
                    <a:pt x="345" y="336"/>
                  </a:lnTo>
                  <a:lnTo>
                    <a:pt x="337" y="322"/>
                  </a:lnTo>
                  <a:lnTo>
                    <a:pt x="332" y="305"/>
                  </a:lnTo>
                  <a:lnTo>
                    <a:pt x="328" y="284"/>
                  </a:lnTo>
                  <a:lnTo>
                    <a:pt x="324" y="261"/>
                  </a:lnTo>
                  <a:lnTo>
                    <a:pt x="320" y="236"/>
                  </a:lnTo>
                  <a:lnTo>
                    <a:pt x="318" y="209"/>
                  </a:lnTo>
                  <a:lnTo>
                    <a:pt x="314" y="153"/>
                  </a:lnTo>
                  <a:lnTo>
                    <a:pt x="312" y="98"/>
                  </a:lnTo>
                  <a:lnTo>
                    <a:pt x="311" y="44"/>
                  </a:lnTo>
                  <a:lnTo>
                    <a:pt x="309" y="0"/>
                  </a:lnTo>
                  <a:lnTo>
                    <a:pt x="305" y="0"/>
                  </a:lnTo>
                  <a:lnTo>
                    <a:pt x="291" y="0"/>
                  </a:lnTo>
                  <a:lnTo>
                    <a:pt x="276" y="0"/>
                  </a:lnTo>
                  <a:lnTo>
                    <a:pt x="255" y="2"/>
                  </a:lnTo>
                  <a:lnTo>
                    <a:pt x="236" y="6"/>
                  </a:lnTo>
                  <a:lnTo>
                    <a:pt x="218" y="11"/>
                  </a:lnTo>
                  <a:lnTo>
                    <a:pt x="213" y="15"/>
                  </a:lnTo>
                  <a:lnTo>
                    <a:pt x="207" y="19"/>
                  </a:lnTo>
                  <a:lnTo>
                    <a:pt x="203" y="25"/>
                  </a:lnTo>
                  <a:lnTo>
                    <a:pt x="201" y="31"/>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07" name="Freeform 12"/>
            <p:cNvSpPr>
              <a:spLocks noEditPoints="1"/>
            </p:cNvSpPr>
            <p:nvPr/>
          </p:nvSpPr>
          <p:spPr bwMode="auto">
            <a:xfrm>
              <a:off x="5022" y="2335"/>
              <a:ext cx="225" cy="75"/>
            </a:xfrm>
            <a:custGeom>
              <a:avLst/>
              <a:gdLst>
                <a:gd name="T0" fmla="*/ 159 w 929"/>
                <a:gd name="T1" fmla="*/ 52 h 272"/>
                <a:gd name="T2" fmla="*/ 155 w 929"/>
                <a:gd name="T3" fmla="*/ 49 h 272"/>
                <a:gd name="T4" fmla="*/ 152 w 929"/>
                <a:gd name="T5" fmla="*/ 44 h 272"/>
                <a:gd name="T6" fmla="*/ 152 w 929"/>
                <a:gd name="T7" fmla="*/ 35 h 272"/>
                <a:gd name="T8" fmla="*/ 155 w 929"/>
                <a:gd name="T9" fmla="*/ 31 h 272"/>
                <a:gd name="T10" fmla="*/ 155 w 929"/>
                <a:gd name="T11" fmla="*/ 18 h 272"/>
                <a:gd name="T12" fmla="*/ 159 w 929"/>
                <a:gd name="T13" fmla="*/ 8 h 272"/>
                <a:gd name="T14" fmla="*/ 165 w 929"/>
                <a:gd name="T15" fmla="*/ 2 h 272"/>
                <a:gd name="T16" fmla="*/ 173 w 929"/>
                <a:gd name="T17" fmla="*/ 0 h 272"/>
                <a:gd name="T18" fmla="*/ 181 w 929"/>
                <a:gd name="T19" fmla="*/ 2 h 272"/>
                <a:gd name="T20" fmla="*/ 188 w 929"/>
                <a:gd name="T21" fmla="*/ 5 h 272"/>
                <a:gd name="T22" fmla="*/ 196 w 929"/>
                <a:gd name="T23" fmla="*/ 6 h 272"/>
                <a:gd name="T24" fmla="*/ 212 w 929"/>
                <a:gd name="T25" fmla="*/ 6 h 272"/>
                <a:gd name="T26" fmla="*/ 219 w 929"/>
                <a:gd name="T27" fmla="*/ 9 h 272"/>
                <a:gd name="T28" fmla="*/ 225 w 929"/>
                <a:gd name="T29" fmla="*/ 14 h 272"/>
                <a:gd name="T30" fmla="*/ 225 w 929"/>
                <a:gd name="T31" fmla="*/ 17 h 272"/>
                <a:gd name="T32" fmla="*/ 221 w 929"/>
                <a:gd name="T33" fmla="*/ 22 h 272"/>
                <a:gd name="T34" fmla="*/ 209 w 929"/>
                <a:gd name="T35" fmla="*/ 22 h 272"/>
                <a:gd name="T36" fmla="*/ 197 w 929"/>
                <a:gd name="T37" fmla="*/ 25 h 272"/>
                <a:gd name="T38" fmla="*/ 187 w 929"/>
                <a:gd name="T39" fmla="*/ 31 h 272"/>
                <a:gd name="T40" fmla="*/ 179 w 929"/>
                <a:gd name="T41" fmla="*/ 41 h 272"/>
                <a:gd name="T42" fmla="*/ 173 w 929"/>
                <a:gd name="T43" fmla="*/ 55 h 272"/>
                <a:gd name="T44" fmla="*/ 167 w 929"/>
                <a:gd name="T45" fmla="*/ 61 h 272"/>
                <a:gd name="T46" fmla="*/ 163 w 929"/>
                <a:gd name="T47" fmla="*/ 58 h 272"/>
                <a:gd name="T48" fmla="*/ 162 w 929"/>
                <a:gd name="T49" fmla="*/ 52 h 272"/>
                <a:gd name="T50" fmla="*/ 60 w 929"/>
                <a:gd name="T51" fmla="*/ 75 h 272"/>
                <a:gd name="T52" fmla="*/ 66 w 929"/>
                <a:gd name="T53" fmla="*/ 70 h 272"/>
                <a:gd name="T54" fmla="*/ 70 w 929"/>
                <a:gd name="T55" fmla="*/ 63 h 272"/>
                <a:gd name="T56" fmla="*/ 70 w 929"/>
                <a:gd name="T57" fmla="*/ 60 h 272"/>
                <a:gd name="T58" fmla="*/ 69 w 929"/>
                <a:gd name="T59" fmla="*/ 57 h 272"/>
                <a:gd name="T60" fmla="*/ 70 w 929"/>
                <a:gd name="T61" fmla="*/ 52 h 272"/>
                <a:gd name="T62" fmla="*/ 71 w 929"/>
                <a:gd name="T63" fmla="*/ 42 h 272"/>
                <a:gd name="T64" fmla="*/ 69 w 929"/>
                <a:gd name="T65" fmla="*/ 33 h 272"/>
                <a:gd name="T66" fmla="*/ 69 w 929"/>
                <a:gd name="T67" fmla="*/ 26 h 272"/>
                <a:gd name="T68" fmla="*/ 69 w 929"/>
                <a:gd name="T69" fmla="*/ 17 h 272"/>
                <a:gd name="T70" fmla="*/ 62 w 929"/>
                <a:gd name="T71" fmla="*/ 7 h 272"/>
                <a:gd name="T72" fmla="*/ 55 w 929"/>
                <a:gd name="T73" fmla="*/ 4 h 272"/>
                <a:gd name="T74" fmla="*/ 47 w 929"/>
                <a:gd name="T75" fmla="*/ 5 h 272"/>
                <a:gd name="T76" fmla="*/ 40 w 929"/>
                <a:gd name="T77" fmla="*/ 9 h 272"/>
                <a:gd name="T78" fmla="*/ 34 w 929"/>
                <a:gd name="T79" fmla="*/ 13 h 272"/>
                <a:gd name="T80" fmla="*/ 27 w 929"/>
                <a:gd name="T81" fmla="*/ 17 h 272"/>
                <a:gd name="T82" fmla="*/ 23 w 929"/>
                <a:gd name="T83" fmla="*/ 24 h 272"/>
                <a:gd name="T84" fmla="*/ 15 w 929"/>
                <a:gd name="T85" fmla="*/ 21 h 272"/>
                <a:gd name="T86" fmla="*/ 9 w 929"/>
                <a:gd name="T87" fmla="*/ 23 h 272"/>
                <a:gd name="T88" fmla="*/ 3 w 929"/>
                <a:gd name="T89" fmla="*/ 28 h 272"/>
                <a:gd name="T90" fmla="*/ 0 w 929"/>
                <a:gd name="T91" fmla="*/ 41 h 272"/>
                <a:gd name="T92" fmla="*/ 12 w 929"/>
                <a:gd name="T93" fmla="*/ 40 h 272"/>
                <a:gd name="T94" fmla="*/ 24 w 929"/>
                <a:gd name="T95" fmla="*/ 42 h 272"/>
                <a:gd name="T96" fmla="*/ 36 w 929"/>
                <a:gd name="T97" fmla="*/ 47 h 272"/>
                <a:gd name="T98" fmla="*/ 46 w 929"/>
                <a:gd name="T99" fmla="*/ 56 h 272"/>
                <a:gd name="T100" fmla="*/ 54 w 929"/>
                <a:gd name="T101" fmla="*/ 69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9"/>
                <a:gd name="T154" fmla="*/ 0 h 272"/>
                <a:gd name="T155" fmla="*/ 929 w 929"/>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9" h="272">
                  <a:moveTo>
                    <a:pt x="669" y="188"/>
                  </a:moveTo>
                  <a:lnTo>
                    <a:pt x="662" y="188"/>
                  </a:lnTo>
                  <a:lnTo>
                    <a:pt x="656" y="188"/>
                  </a:lnTo>
                  <a:lnTo>
                    <a:pt x="650" y="186"/>
                  </a:lnTo>
                  <a:lnTo>
                    <a:pt x="645" y="182"/>
                  </a:lnTo>
                  <a:lnTo>
                    <a:pt x="639" y="178"/>
                  </a:lnTo>
                  <a:lnTo>
                    <a:pt x="635" y="174"/>
                  </a:lnTo>
                  <a:lnTo>
                    <a:pt x="631" y="168"/>
                  </a:lnTo>
                  <a:lnTo>
                    <a:pt x="627" y="161"/>
                  </a:lnTo>
                  <a:lnTo>
                    <a:pt x="625" y="147"/>
                  </a:lnTo>
                  <a:lnTo>
                    <a:pt x="625" y="134"/>
                  </a:lnTo>
                  <a:lnTo>
                    <a:pt x="627" y="128"/>
                  </a:lnTo>
                  <a:lnTo>
                    <a:pt x="629" y="122"/>
                  </a:lnTo>
                  <a:lnTo>
                    <a:pt x="633" y="117"/>
                  </a:lnTo>
                  <a:lnTo>
                    <a:pt x="639" y="113"/>
                  </a:lnTo>
                  <a:lnTo>
                    <a:pt x="637" y="95"/>
                  </a:lnTo>
                  <a:lnTo>
                    <a:pt x="637" y="80"/>
                  </a:lnTo>
                  <a:lnTo>
                    <a:pt x="641" y="65"/>
                  </a:lnTo>
                  <a:lnTo>
                    <a:pt x="645" y="53"/>
                  </a:lnTo>
                  <a:lnTo>
                    <a:pt x="650" y="40"/>
                  </a:lnTo>
                  <a:lnTo>
                    <a:pt x="656" y="30"/>
                  </a:lnTo>
                  <a:lnTo>
                    <a:pt x="664" y="21"/>
                  </a:lnTo>
                  <a:lnTo>
                    <a:pt x="673" y="15"/>
                  </a:lnTo>
                  <a:lnTo>
                    <a:pt x="683" y="9"/>
                  </a:lnTo>
                  <a:lnTo>
                    <a:pt x="694" y="3"/>
                  </a:lnTo>
                  <a:lnTo>
                    <a:pt x="704" y="1"/>
                  </a:lnTo>
                  <a:lnTo>
                    <a:pt x="716" y="0"/>
                  </a:lnTo>
                  <a:lnTo>
                    <a:pt x="727" y="0"/>
                  </a:lnTo>
                  <a:lnTo>
                    <a:pt x="739" y="3"/>
                  </a:lnTo>
                  <a:lnTo>
                    <a:pt x="748" y="7"/>
                  </a:lnTo>
                  <a:lnTo>
                    <a:pt x="758" y="11"/>
                  </a:lnTo>
                  <a:lnTo>
                    <a:pt x="765" y="15"/>
                  </a:lnTo>
                  <a:lnTo>
                    <a:pt x="775" y="19"/>
                  </a:lnTo>
                  <a:lnTo>
                    <a:pt x="783" y="19"/>
                  </a:lnTo>
                  <a:lnTo>
                    <a:pt x="792" y="21"/>
                  </a:lnTo>
                  <a:lnTo>
                    <a:pt x="811" y="21"/>
                  </a:lnTo>
                  <a:lnTo>
                    <a:pt x="833" y="19"/>
                  </a:lnTo>
                  <a:lnTo>
                    <a:pt x="854" y="19"/>
                  </a:lnTo>
                  <a:lnTo>
                    <a:pt x="875" y="21"/>
                  </a:lnTo>
                  <a:lnTo>
                    <a:pt x="884" y="23"/>
                  </a:lnTo>
                  <a:lnTo>
                    <a:pt x="894" y="26"/>
                  </a:lnTo>
                  <a:lnTo>
                    <a:pt x="904" y="32"/>
                  </a:lnTo>
                  <a:lnTo>
                    <a:pt x="913" y="38"/>
                  </a:lnTo>
                  <a:lnTo>
                    <a:pt x="921" y="44"/>
                  </a:lnTo>
                  <a:lnTo>
                    <a:pt x="927" y="49"/>
                  </a:lnTo>
                  <a:lnTo>
                    <a:pt x="929" y="53"/>
                  </a:lnTo>
                  <a:lnTo>
                    <a:pt x="929" y="57"/>
                  </a:lnTo>
                  <a:lnTo>
                    <a:pt x="929" y="61"/>
                  </a:lnTo>
                  <a:lnTo>
                    <a:pt x="925" y="67"/>
                  </a:lnTo>
                  <a:lnTo>
                    <a:pt x="919" y="71"/>
                  </a:lnTo>
                  <a:lnTo>
                    <a:pt x="913" y="78"/>
                  </a:lnTo>
                  <a:lnTo>
                    <a:pt x="896" y="76"/>
                  </a:lnTo>
                  <a:lnTo>
                    <a:pt x="881" y="78"/>
                  </a:lnTo>
                  <a:lnTo>
                    <a:pt x="863" y="78"/>
                  </a:lnTo>
                  <a:lnTo>
                    <a:pt x="848" y="80"/>
                  </a:lnTo>
                  <a:lnTo>
                    <a:pt x="831" y="84"/>
                  </a:lnTo>
                  <a:lnTo>
                    <a:pt x="815" y="90"/>
                  </a:lnTo>
                  <a:lnTo>
                    <a:pt x="802" y="95"/>
                  </a:lnTo>
                  <a:lnTo>
                    <a:pt x="787" y="103"/>
                  </a:lnTo>
                  <a:lnTo>
                    <a:pt x="773" y="113"/>
                  </a:lnTo>
                  <a:lnTo>
                    <a:pt x="762" y="122"/>
                  </a:lnTo>
                  <a:lnTo>
                    <a:pt x="748" y="134"/>
                  </a:lnTo>
                  <a:lnTo>
                    <a:pt x="739" y="147"/>
                  </a:lnTo>
                  <a:lnTo>
                    <a:pt x="729" y="163"/>
                  </a:lnTo>
                  <a:lnTo>
                    <a:pt x="721" y="180"/>
                  </a:lnTo>
                  <a:lnTo>
                    <a:pt x="714" y="199"/>
                  </a:lnTo>
                  <a:lnTo>
                    <a:pt x="708" y="220"/>
                  </a:lnTo>
                  <a:lnTo>
                    <a:pt x="698" y="222"/>
                  </a:lnTo>
                  <a:lnTo>
                    <a:pt x="691" y="220"/>
                  </a:lnTo>
                  <a:lnTo>
                    <a:pt x="683" y="218"/>
                  </a:lnTo>
                  <a:lnTo>
                    <a:pt x="677" y="214"/>
                  </a:lnTo>
                  <a:lnTo>
                    <a:pt x="673" y="209"/>
                  </a:lnTo>
                  <a:lnTo>
                    <a:pt x="669" y="203"/>
                  </a:lnTo>
                  <a:lnTo>
                    <a:pt x="668" y="195"/>
                  </a:lnTo>
                  <a:lnTo>
                    <a:pt x="669" y="188"/>
                  </a:lnTo>
                  <a:close/>
                  <a:moveTo>
                    <a:pt x="230" y="270"/>
                  </a:moveTo>
                  <a:lnTo>
                    <a:pt x="238" y="272"/>
                  </a:lnTo>
                  <a:lnTo>
                    <a:pt x="247" y="272"/>
                  </a:lnTo>
                  <a:lnTo>
                    <a:pt x="257" y="268"/>
                  </a:lnTo>
                  <a:lnTo>
                    <a:pt x="266" y="262"/>
                  </a:lnTo>
                  <a:lnTo>
                    <a:pt x="274" y="255"/>
                  </a:lnTo>
                  <a:lnTo>
                    <a:pt x="282" y="247"/>
                  </a:lnTo>
                  <a:lnTo>
                    <a:pt x="286" y="239"/>
                  </a:lnTo>
                  <a:lnTo>
                    <a:pt x="289" y="230"/>
                  </a:lnTo>
                  <a:lnTo>
                    <a:pt x="291" y="226"/>
                  </a:lnTo>
                  <a:lnTo>
                    <a:pt x="291" y="222"/>
                  </a:lnTo>
                  <a:lnTo>
                    <a:pt x="291" y="216"/>
                  </a:lnTo>
                  <a:lnTo>
                    <a:pt x="289" y="212"/>
                  </a:lnTo>
                  <a:lnTo>
                    <a:pt x="288" y="211"/>
                  </a:lnTo>
                  <a:lnTo>
                    <a:pt x="284" y="207"/>
                  </a:lnTo>
                  <a:lnTo>
                    <a:pt x="282" y="203"/>
                  </a:lnTo>
                  <a:lnTo>
                    <a:pt x="280" y="201"/>
                  </a:lnTo>
                  <a:lnTo>
                    <a:pt x="288" y="189"/>
                  </a:lnTo>
                  <a:lnTo>
                    <a:pt x="293" y="178"/>
                  </a:lnTo>
                  <a:lnTo>
                    <a:pt x="295" y="166"/>
                  </a:lnTo>
                  <a:lnTo>
                    <a:pt x="295" y="153"/>
                  </a:lnTo>
                  <a:lnTo>
                    <a:pt x="293" y="141"/>
                  </a:lnTo>
                  <a:lnTo>
                    <a:pt x="289" y="130"/>
                  </a:lnTo>
                  <a:lnTo>
                    <a:pt x="286" y="118"/>
                  </a:lnTo>
                  <a:lnTo>
                    <a:pt x="280" y="111"/>
                  </a:lnTo>
                  <a:lnTo>
                    <a:pt x="284" y="101"/>
                  </a:lnTo>
                  <a:lnTo>
                    <a:pt x="286" y="94"/>
                  </a:lnTo>
                  <a:lnTo>
                    <a:pt x="288" y="84"/>
                  </a:lnTo>
                  <a:lnTo>
                    <a:pt x="288" y="76"/>
                  </a:lnTo>
                  <a:lnTo>
                    <a:pt x="284" y="61"/>
                  </a:lnTo>
                  <a:lnTo>
                    <a:pt x="278" y="46"/>
                  </a:lnTo>
                  <a:lnTo>
                    <a:pt x="268" y="34"/>
                  </a:lnTo>
                  <a:lnTo>
                    <a:pt x="257" y="26"/>
                  </a:lnTo>
                  <a:lnTo>
                    <a:pt x="245" y="19"/>
                  </a:lnTo>
                  <a:lnTo>
                    <a:pt x="236" y="17"/>
                  </a:lnTo>
                  <a:lnTo>
                    <a:pt x="226" y="15"/>
                  </a:lnTo>
                  <a:lnTo>
                    <a:pt x="215" y="15"/>
                  </a:lnTo>
                  <a:lnTo>
                    <a:pt x="203" y="15"/>
                  </a:lnTo>
                  <a:lnTo>
                    <a:pt x="192" y="17"/>
                  </a:lnTo>
                  <a:lnTo>
                    <a:pt x="180" y="21"/>
                  </a:lnTo>
                  <a:lnTo>
                    <a:pt x="171" y="26"/>
                  </a:lnTo>
                  <a:lnTo>
                    <a:pt x="165" y="34"/>
                  </a:lnTo>
                  <a:lnTo>
                    <a:pt x="161" y="42"/>
                  </a:lnTo>
                  <a:lnTo>
                    <a:pt x="149" y="42"/>
                  </a:lnTo>
                  <a:lnTo>
                    <a:pt x="140" y="46"/>
                  </a:lnTo>
                  <a:lnTo>
                    <a:pt x="130" y="49"/>
                  </a:lnTo>
                  <a:lnTo>
                    <a:pt x="121" y="55"/>
                  </a:lnTo>
                  <a:lnTo>
                    <a:pt x="113" y="61"/>
                  </a:lnTo>
                  <a:lnTo>
                    <a:pt x="105" y="69"/>
                  </a:lnTo>
                  <a:lnTo>
                    <a:pt x="100" y="78"/>
                  </a:lnTo>
                  <a:lnTo>
                    <a:pt x="96" y="86"/>
                  </a:lnTo>
                  <a:lnTo>
                    <a:pt x="84" y="82"/>
                  </a:lnTo>
                  <a:lnTo>
                    <a:pt x="73" y="78"/>
                  </a:lnTo>
                  <a:lnTo>
                    <a:pt x="63" y="76"/>
                  </a:lnTo>
                  <a:lnTo>
                    <a:pt x="53" y="76"/>
                  </a:lnTo>
                  <a:lnTo>
                    <a:pt x="44" y="78"/>
                  </a:lnTo>
                  <a:lnTo>
                    <a:pt x="36" y="82"/>
                  </a:lnTo>
                  <a:lnTo>
                    <a:pt x="30" y="86"/>
                  </a:lnTo>
                  <a:lnTo>
                    <a:pt x="23" y="90"/>
                  </a:lnTo>
                  <a:lnTo>
                    <a:pt x="13" y="103"/>
                  </a:lnTo>
                  <a:lnTo>
                    <a:pt x="5" y="117"/>
                  </a:lnTo>
                  <a:lnTo>
                    <a:pt x="0" y="134"/>
                  </a:lnTo>
                  <a:lnTo>
                    <a:pt x="0" y="149"/>
                  </a:lnTo>
                  <a:lnTo>
                    <a:pt x="15" y="147"/>
                  </a:lnTo>
                  <a:lnTo>
                    <a:pt x="32" y="145"/>
                  </a:lnTo>
                  <a:lnTo>
                    <a:pt x="50" y="145"/>
                  </a:lnTo>
                  <a:lnTo>
                    <a:pt x="67" y="145"/>
                  </a:lnTo>
                  <a:lnTo>
                    <a:pt x="84" y="149"/>
                  </a:lnTo>
                  <a:lnTo>
                    <a:pt x="101" y="151"/>
                  </a:lnTo>
                  <a:lnTo>
                    <a:pt x="117" y="157"/>
                  </a:lnTo>
                  <a:lnTo>
                    <a:pt x="132" y="163"/>
                  </a:lnTo>
                  <a:lnTo>
                    <a:pt x="147" y="170"/>
                  </a:lnTo>
                  <a:lnTo>
                    <a:pt x="163" y="180"/>
                  </a:lnTo>
                  <a:lnTo>
                    <a:pt x="176" y="191"/>
                  </a:lnTo>
                  <a:lnTo>
                    <a:pt x="190" y="203"/>
                  </a:lnTo>
                  <a:lnTo>
                    <a:pt x="201" y="216"/>
                  </a:lnTo>
                  <a:lnTo>
                    <a:pt x="213" y="234"/>
                  </a:lnTo>
                  <a:lnTo>
                    <a:pt x="222" y="251"/>
                  </a:lnTo>
                  <a:lnTo>
                    <a:pt x="230" y="270"/>
                  </a:lnTo>
                  <a:close/>
                </a:path>
              </a:pathLst>
            </a:custGeom>
            <a:solidFill>
              <a:srgbClr val="EB8A65"/>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grpSp>
          <p:nvGrpSpPr>
            <p:cNvPr id="3" name="Group 13"/>
            <p:cNvGrpSpPr>
              <a:grpSpLocks/>
            </p:cNvGrpSpPr>
            <p:nvPr/>
          </p:nvGrpSpPr>
          <p:grpSpPr bwMode="auto">
            <a:xfrm>
              <a:off x="5174" y="2335"/>
              <a:ext cx="152" cy="197"/>
              <a:chOff x="5174" y="2335"/>
              <a:chExt cx="152" cy="197"/>
            </a:xfrm>
          </p:grpSpPr>
          <p:sp>
            <p:nvSpPr>
              <p:cNvPr id="74885" name="Freeform 14"/>
              <p:cNvSpPr>
                <a:spLocks/>
              </p:cNvSpPr>
              <p:nvPr/>
            </p:nvSpPr>
            <p:spPr bwMode="auto">
              <a:xfrm>
                <a:off x="5193" y="2357"/>
                <a:ext cx="133" cy="175"/>
              </a:xfrm>
              <a:custGeom>
                <a:avLst/>
                <a:gdLst>
                  <a:gd name="T0" fmla="*/ 29 w 551"/>
                  <a:gd name="T1" fmla="*/ 77 h 645"/>
                  <a:gd name="T2" fmla="*/ 26 w 551"/>
                  <a:gd name="T3" fmla="*/ 77 h 645"/>
                  <a:gd name="T4" fmla="*/ 24 w 551"/>
                  <a:gd name="T5" fmla="*/ 78 h 645"/>
                  <a:gd name="T6" fmla="*/ 21 w 551"/>
                  <a:gd name="T7" fmla="*/ 79 h 645"/>
                  <a:gd name="T8" fmla="*/ 17 w 551"/>
                  <a:gd name="T9" fmla="*/ 79 h 645"/>
                  <a:gd name="T10" fmla="*/ 12 w 551"/>
                  <a:gd name="T11" fmla="*/ 77 h 645"/>
                  <a:gd name="T12" fmla="*/ 8 w 551"/>
                  <a:gd name="T13" fmla="*/ 73 h 645"/>
                  <a:gd name="T14" fmla="*/ 5 w 551"/>
                  <a:gd name="T15" fmla="*/ 69 h 645"/>
                  <a:gd name="T16" fmla="*/ 1 w 551"/>
                  <a:gd name="T17" fmla="*/ 62 h 645"/>
                  <a:gd name="T18" fmla="*/ 0 w 551"/>
                  <a:gd name="T19" fmla="*/ 50 h 645"/>
                  <a:gd name="T20" fmla="*/ 1 w 551"/>
                  <a:gd name="T21" fmla="*/ 38 h 645"/>
                  <a:gd name="T22" fmla="*/ 5 w 551"/>
                  <a:gd name="T23" fmla="*/ 26 h 645"/>
                  <a:gd name="T24" fmla="*/ 11 w 551"/>
                  <a:gd name="T25" fmla="*/ 15 h 645"/>
                  <a:gd name="T26" fmla="*/ 18 w 551"/>
                  <a:gd name="T27" fmla="*/ 7 h 645"/>
                  <a:gd name="T28" fmla="*/ 28 w 551"/>
                  <a:gd name="T29" fmla="*/ 3 h 645"/>
                  <a:gd name="T30" fmla="*/ 42 w 551"/>
                  <a:gd name="T31" fmla="*/ 0 h 645"/>
                  <a:gd name="T32" fmla="*/ 56 w 551"/>
                  <a:gd name="T33" fmla="*/ 0 h 645"/>
                  <a:gd name="T34" fmla="*/ 70 w 551"/>
                  <a:gd name="T35" fmla="*/ 3 h 645"/>
                  <a:gd name="T36" fmla="*/ 81 w 551"/>
                  <a:gd name="T37" fmla="*/ 8 h 645"/>
                  <a:gd name="T38" fmla="*/ 89 w 551"/>
                  <a:gd name="T39" fmla="*/ 15 h 645"/>
                  <a:gd name="T40" fmla="*/ 96 w 551"/>
                  <a:gd name="T41" fmla="*/ 24 h 645"/>
                  <a:gd name="T42" fmla="*/ 102 w 551"/>
                  <a:gd name="T43" fmla="*/ 33 h 645"/>
                  <a:gd name="T44" fmla="*/ 106 w 551"/>
                  <a:gd name="T45" fmla="*/ 42 h 645"/>
                  <a:gd name="T46" fmla="*/ 112 w 551"/>
                  <a:gd name="T47" fmla="*/ 49 h 645"/>
                  <a:gd name="T48" fmla="*/ 119 w 551"/>
                  <a:gd name="T49" fmla="*/ 56 h 645"/>
                  <a:gd name="T50" fmla="*/ 124 w 551"/>
                  <a:gd name="T51" fmla="*/ 63 h 645"/>
                  <a:gd name="T52" fmla="*/ 126 w 551"/>
                  <a:gd name="T53" fmla="*/ 69 h 645"/>
                  <a:gd name="T54" fmla="*/ 127 w 551"/>
                  <a:gd name="T55" fmla="*/ 75 h 645"/>
                  <a:gd name="T56" fmla="*/ 129 w 551"/>
                  <a:gd name="T57" fmla="*/ 80 h 645"/>
                  <a:gd name="T58" fmla="*/ 129 w 551"/>
                  <a:gd name="T59" fmla="*/ 85 h 645"/>
                  <a:gd name="T60" fmla="*/ 131 w 551"/>
                  <a:gd name="T61" fmla="*/ 90 h 645"/>
                  <a:gd name="T62" fmla="*/ 133 w 551"/>
                  <a:gd name="T63" fmla="*/ 99 h 645"/>
                  <a:gd name="T64" fmla="*/ 133 w 551"/>
                  <a:gd name="T65" fmla="*/ 110 h 645"/>
                  <a:gd name="T66" fmla="*/ 133 w 551"/>
                  <a:gd name="T67" fmla="*/ 120 h 645"/>
                  <a:gd name="T68" fmla="*/ 132 w 551"/>
                  <a:gd name="T69" fmla="*/ 128 h 645"/>
                  <a:gd name="T70" fmla="*/ 130 w 551"/>
                  <a:gd name="T71" fmla="*/ 135 h 645"/>
                  <a:gd name="T72" fmla="*/ 128 w 551"/>
                  <a:gd name="T73" fmla="*/ 143 h 645"/>
                  <a:gd name="T74" fmla="*/ 126 w 551"/>
                  <a:gd name="T75" fmla="*/ 150 h 645"/>
                  <a:gd name="T76" fmla="*/ 124 w 551"/>
                  <a:gd name="T77" fmla="*/ 156 h 645"/>
                  <a:gd name="T78" fmla="*/ 120 w 551"/>
                  <a:gd name="T79" fmla="*/ 160 h 645"/>
                  <a:gd name="T80" fmla="*/ 114 w 551"/>
                  <a:gd name="T81" fmla="*/ 165 h 645"/>
                  <a:gd name="T82" fmla="*/ 103 w 551"/>
                  <a:gd name="T83" fmla="*/ 170 h 645"/>
                  <a:gd name="T84" fmla="*/ 93 w 551"/>
                  <a:gd name="T85" fmla="*/ 173 h 645"/>
                  <a:gd name="T86" fmla="*/ 86 w 551"/>
                  <a:gd name="T87" fmla="*/ 174 h 645"/>
                  <a:gd name="T88" fmla="*/ 81 w 551"/>
                  <a:gd name="T89" fmla="*/ 174 h 645"/>
                  <a:gd name="T90" fmla="*/ 75 w 551"/>
                  <a:gd name="T91" fmla="*/ 174 h 645"/>
                  <a:gd name="T92" fmla="*/ 70 w 551"/>
                  <a:gd name="T93" fmla="*/ 175 h 645"/>
                  <a:gd name="T94" fmla="*/ 63 w 551"/>
                  <a:gd name="T95" fmla="*/ 174 h 645"/>
                  <a:gd name="T96" fmla="*/ 53 w 551"/>
                  <a:gd name="T97" fmla="*/ 169 h 645"/>
                  <a:gd name="T98" fmla="*/ 43 w 551"/>
                  <a:gd name="T99" fmla="*/ 161 h 645"/>
                  <a:gd name="T100" fmla="*/ 34 w 551"/>
                  <a:gd name="T101" fmla="*/ 151 h 645"/>
                  <a:gd name="T102" fmla="*/ 27 w 551"/>
                  <a:gd name="T103" fmla="*/ 140 h 645"/>
                  <a:gd name="T104" fmla="*/ 25 w 551"/>
                  <a:gd name="T105" fmla="*/ 132 h 645"/>
                  <a:gd name="T106" fmla="*/ 25 w 551"/>
                  <a:gd name="T107" fmla="*/ 126 h 645"/>
                  <a:gd name="T108" fmla="*/ 26 w 551"/>
                  <a:gd name="T109" fmla="*/ 120 h 645"/>
                  <a:gd name="T110" fmla="*/ 28 w 551"/>
                  <a:gd name="T111" fmla="*/ 115 h 645"/>
                  <a:gd name="T112" fmla="*/ 31 w 551"/>
                  <a:gd name="T113" fmla="*/ 110 h 645"/>
                  <a:gd name="T114" fmla="*/ 37 w 551"/>
                  <a:gd name="T115" fmla="*/ 106 h 645"/>
                  <a:gd name="T116" fmla="*/ 39 w 551"/>
                  <a:gd name="T117" fmla="*/ 101 h 645"/>
                  <a:gd name="T118" fmla="*/ 35 w 551"/>
                  <a:gd name="T119" fmla="*/ 95 h 645"/>
                  <a:gd name="T120" fmla="*/ 32 w 551"/>
                  <a:gd name="T121" fmla="*/ 87 h 645"/>
                  <a:gd name="T122" fmla="*/ 31 w 551"/>
                  <a:gd name="T123" fmla="*/ 80 h 6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51"/>
                  <a:gd name="T187" fmla="*/ 0 h 645"/>
                  <a:gd name="T188" fmla="*/ 551 w 551"/>
                  <a:gd name="T189" fmla="*/ 645 h 6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51" h="645">
                    <a:moveTo>
                      <a:pt x="123" y="282"/>
                    </a:moveTo>
                    <a:lnTo>
                      <a:pt x="119" y="282"/>
                    </a:lnTo>
                    <a:lnTo>
                      <a:pt x="115" y="284"/>
                    </a:lnTo>
                    <a:lnTo>
                      <a:pt x="109" y="284"/>
                    </a:lnTo>
                    <a:lnTo>
                      <a:pt x="104" y="286"/>
                    </a:lnTo>
                    <a:lnTo>
                      <a:pt x="98" y="288"/>
                    </a:lnTo>
                    <a:lnTo>
                      <a:pt x="92" y="290"/>
                    </a:lnTo>
                    <a:lnTo>
                      <a:pt x="88" y="292"/>
                    </a:lnTo>
                    <a:lnTo>
                      <a:pt x="84" y="292"/>
                    </a:lnTo>
                    <a:lnTo>
                      <a:pt x="71" y="290"/>
                    </a:lnTo>
                    <a:lnTo>
                      <a:pt x="61" y="286"/>
                    </a:lnTo>
                    <a:lnTo>
                      <a:pt x="50" y="282"/>
                    </a:lnTo>
                    <a:lnTo>
                      <a:pt x="42" y="276"/>
                    </a:lnTo>
                    <a:lnTo>
                      <a:pt x="33" y="269"/>
                    </a:lnTo>
                    <a:lnTo>
                      <a:pt x="27" y="263"/>
                    </a:lnTo>
                    <a:lnTo>
                      <a:pt x="19" y="255"/>
                    </a:lnTo>
                    <a:lnTo>
                      <a:pt x="15" y="246"/>
                    </a:lnTo>
                    <a:lnTo>
                      <a:pt x="6" y="227"/>
                    </a:lnTo>
                    <a:lnTo>
                      <a:pt x="2" y="207"/>
                    </a:lnTo>
                    <a:lnTo>
                      <a:pt x="0" y="184"/>
                    </a:lnTo>
                    <a:lnTo>
                      <a:pt x="0" y="163"/>
                    </a:lnTo>
                    <a:lnTo>
                      <a:pt x="6" y="140"/>
                    </a:lnTo>
                    <a:lnTo>
                      <a:pt x="12" y="117"/>
                    </a:lnTo>
                    <a:lnTo>
                      <a:pt x="21" y="96"/>
                    </a:lnTo>
                    <a:lnTo>
                      <a:pt x="31" y="75"/>
                    </a:lnTo>
                    <a:lnTo>
                      <a:pt x="44" y="56"/>
                    </a:lnTo>
                    <a:lnTo>
                      <a:pt x="59" y="40"/>
                    </a:lnTo>
                    <a:lnTo>
                      <a:pt x="75" y="27"/>
                    </a:lnTo>
                    <a:lnTo>
                      <a:pt x="94" y="17"/>
                    </a:lnTo>
                    <a:lnTo>
                      <a:pt x="117" y="10"/>
                    </a:lnTo>
                    <a:lnTo>
                      <a:pt x="144" y="4"/>
                    </a:lnTo>
                    <a:lnTo>
                      <a:pt x="173" y="0"/>
                    </a:lnTo>
                    <a:lnTo>
                      <a:pt x="202" y="0"/>
                    </a:lnTo>
                    <a:lnTo>
                      <a:pt x="230" y="0"/>
                    </a:lnTo>
                    <a:lnTo>
                      <a:pt x="259" y="4"/>
                    </a:lnTo>
                    <a:lnTo>
                      <a:pt x="288" y="10"/>
                    </a:lnTo>
                    <a:lnTo>
                      <a:pt x="313" y="17"/>
                    </a:lnTo>
                    <a:lnTo>
                      <a:pt x="334" y="29"/>
                    </a:lnTo>
                    <a:lnTo>
                      <a:pt x="353" y="40"/>
                    </a:lnTo>
                    <a:lnTo>
                      <a:pt x="370" y="54"/>
                    </a:lnTo>
                    <a:lnTo>
                      <a:pt x="386" y="69"/>
                    </a:lnTo>
                    <a:lnTo>
                      <a:pt x="399" y="87"/>
                    </a:lnTo>
                    <a:lnTo>
                      <a:pt x="411" y="104"/>
                    </a:lnTo>
                    <a:lnTo>
                      <a:pt x="422" y="123"/>
                    </a:lnTo>
                    <a:lnTo>
                      <a:pt x="432" y="142"/>
                    </a:lnTo>
                    <a:lnTo>
                      <a:pt x="439" y="156"/>
                    </a:lnTo>
                    <a:lnTo>
                      <a:pt x="451" y="169"/>
                    </a:lnTo>
                    <a:lnTo>
                      <a:pt x="462" y="181"/>
                    </a:lnTo>
                    <a:lnTo>
                      <a:pt x="476" y="192"/>
                    </a:lnTo>
                    <a:lnTo>
                      <a:pt x="491" y="205"/>
                    </a:lnTo>
                    <a:lnTo>
                      <a:pt x="503" y="219"/>
                    </a:lnTo>
                    <a:lnTo>
                      <a:pt x="514" y="232"/>
                    </a:lnTo>
                    <a:lnTo>
                      <a:pt x="522" y="248"/>
                    </a:lnTo>
                    <a:lnTo>
                      <a:pt x="524" y="255"/>
                    </a:lnTo>
                    <a:lnTo>
                      <a:pt x="526" y="265"/>
                    </a:lnTo>
                    <a:lnTo>
                      <a:pt x="528" y="275"/>
                    </a:lnTo>
                    <a:lnTo>
                      <a:pt x="532" y="284"/>
                    </a:lnTo>
                    <a:lnTo>
                      <a:pt x="533" y="294"/>
                    </a:lnTo>
                    <a:lnTo>
                      <a:pt x="535" y="305"/>
                    </a:lnTo>
                    <a:lnTo>
                      <a:pt x="535" y="313"/>
                    </a:lnTo>
                    <a:lnTo>
                      <a:pt x="537" y="322"/>
                    </a:lnTo>
                    <a:lnTo>
                      <a:pt x="543" y="332"/>
                    </a:lnTo>
                    <a:lnTo>
                      <a:pt x="547" y="347"/>
                    </a:lnTo>
                    <a:lnTo>
                      <a:pt x="549" y="365"/>
                    </a:lnTo>
                    <a:lnTo>
                      <a:pt x="551" y="386"/>
                    </a:lnTo>
                    <a:lnTo>
                      <a:pt x="551" y="405"/>
                    </a:lnTo>
                    <a:lnTo>
                      <a:pt x="551" y="424"/>
                    </a:lnTo>
                    <a:lnTo>
                      <a:pt x="549" y="441"/>
                    </a:lnTo>
                    <a:lnTo>
                      <a:pt x="547" y="457"/>
                    </a:lnTo>
                    <a:lnTo>
                      <a:pt x="545" y="470"/>
                    </a:lnTo>
                    <a:lnTo>
                      <a:pt x="541" y="484"/>
                    </a:lnTo>
                    <a:lnTo>
                      <a:pt x="537" y="497"/>
                    </a:lnTo>
                    <a:lnTo>
                      <a:pt x="533" y="512"/>
                    </a:lnTo>
                    <a:lnTo>
                      <a:pt x="530" y="526"/>
                    </a:lnTo>
                    <a:lnTo>
                      <a:pt x="524" y="541"/>
                    </a:lnTo>
                    <a:lnTo>
                      <a:pt x="520" y="553"/>
                    </a:lnTo>
                    <a:lnTo>
                      <a:pt x="516" y="564"/>
                    </a:lnTo>
                    <a:lnTo>
                      <a:pt x="512" y="576"/>
                    </a:lnTo>
                    <a:lnTo>
                      <a:pt x="507" y="583"/>
                    </a:lnTo>
                    <a:lnTo>
                      <a:pt x="499" y="591"/>
                    </a:lnTo>
                    <a:lnTo>
                      <a:pt x="491" y="599"/>
                    </a:lnTo>
                    <a:lnTo>
                      <a:pt x="472" y="608"/>
                    </a:lnTo>
                    <a:lnTo>
                      <a:pt x="449" y="618"/>
                    </a:lnTo>
                    <a:lnTo>
                      <a:pt x="426" y="626"/>
                    </a:lnTo>
                    <a:lnTo>
                      <a:pt x="405" y="631"/>
                    </a:lnTo>
                    <a:lnTo>
                      <a:pt x="384" y="637"/>
                    </a:lnTo>
                    <a:lnTo>
                      <a:pt x="367" y="645"/>
                    </a:lnTo>
                    <a:lnTo>
                      <a:pt x="357" y="643"/>
                    </a:lnTo>
                    <a:lnTo>
                      <a:pt x="347" y="643"/>
                    </a:lnTo>
                    <a:lnTo>
                      <a:pt x="336" y="643"/>
                    </a:lnTo>
                    <a:lnTo>
                      <a:pt x="322" y="643"/>
                    </a:lnTo>
                    <a:lnTo>
                      <a:pt x="311" y="643"/>
                    </a:lnTo>
                    <a:lnTo>
                      <a:pt x="301" y="645"/>
                    </a:lnTo>
                    <a:lnTo>
                      <a:pt x="292" y="645"/>
                    </a:lnTo>
                    <a:lnTo>
                      <a:pt x="282" y="645"/>
                    </a:lnTo>
                    <a:lnTo>
                      <a:pt x="263" y="641"/>
                    </a:lnTo>
                    <a:lnTo>
                      <a:pt x="242" y="633"/>
                    </a:lnTo>
                    <a:lnTo>
                      <a:pt x="219" y="622"/>
                    </a:lnTo>
                    <a:lnTo>
                      <a:pt x="198" y="608"/>
                    </a:lnTo>
                    <a:lnTo>
                      <a:pt x="177" y="593"/>
                    </a:lnTo>
                    <a:lnTo>
                      <a:pt x="157" y="576"/>
                    </a:lnTo>
                    <a:lnTo>
                      <a:pt x="140" y="557"/>
                    </a:lnTo>
                    <a:lnTo>
                      <a:pt x="125" y="537"/>
                    </a:lnTo>
                    <a:lnTo>
                      <a:pt x="113" y="516"/>
                    </a:lnTo>
                    <a:lnTo>
                      <a:pt x="106" y="495"/>
                    </a:lnTo>
                    <a:lnTo>
                      <a:pt x="102" y="486"/>
                    </a:lnTo>
                    <a:lnTo>
                      <a:pt x="102" y="474"/>
                    </a:lnTo>
                    <a:lnTo>
                      <a:pt x="102" y="464"/>
                    </a:lnTo>
                    <a:lnTo>
                      <a:pt x="102" y="453"/>
                    </a:lnTo>
                    <a:lnTo>
                      <a:pt x="106" y="443"/>
                    </a:lnTo>
                    <a:lnTo>
                      <a:pt x="109" y="434"/>
                    </a:lnTo>
                    <a:lnTo>
                      <a:pt x="115" y="424"/>
                    </a:lnTo>
                    <a:lnTo>
                      <a:pt x="121" y="415"/>
                    </a:lnTo>
                    <a:lnTo>
                      <a:pt x="130" y="405"/>
                    </a:lnTo>
                    <a:lnTo>
                      <a:pt x="142" y="397"/>
                    </a:lnTo>
                    <a:lnTo>
                      <a:pt x="154" y="390"/>
                    </a:lnTo>
                    <a:lnTo>
                      <a:pt x="169" y="382"/>
                    </a:lnTo>
                    <a:lnTo>
                      <a:pt x="161" y="372"/>
                    </a:lnTo>
                    <a:lnTo>
                      <a:pt x="154" y="363"/>
                    </a:lnTo>
                    <a:lnTo>
                      <a:pt x="146" y="349"/>
                    </a:lnTo>
                    <a:lnTo>
                      <a:pt x="140" y="338"/>
                    </a:lnTo>
                    <a:lnTo>
                      <a:pt x="134" y="322"/>
                    </a:lnTo>
                    <a:lnTo>
                      <a:pt x="130" y="309"/>
                    </a:lnTo>
                    <a:lnTo>
                      <a:pt x="127" y="296"/>
                    </a:lnTo>
                    <a:lnTo>
                      <a:pt x="123" y="282"/>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86" name="Freeform 15"/>
              <p:cNvSpPr>
                <a:spLocks/>
              </p:cNvSpPr>
              <p:nvPr/>
            </p:nvSpPr>
            <p:spPr bwMode="auto">
              <a:xfrm>
                <a:off x="5174" y="2335"/>
                <a:ext cx="73" cy="61"/>
              </a:xfrm>
              <a:custGeom>
                <a:avLst/>
                <a:gdLst>
                  <a:gd name="T0" fmla="*/ 9 w 304"/>
                  <a:gd name="T1" fmla="*/ 52 h 222"/>
                  <a:gd name="T2" fmla="*/ 6 w 304"/>
                  <a:gd name="T3" fmla="*/ 51 h 222"/>
                  <a:gd name="T4" fmla="*/ 3 w 304"/>
                  <a:gd name="T5" fmla="*/ 49 h 222"/>
                  <a:gd name="T6" fmla="*/ 1 w 304"/>
                  <a:gd name="T7" fmla="*/ 46 h 222"/>
                  <a:gd name="T8" fmla="*/ 0 w 304"/>
                  <a:gd name="T9" fmla="*/ 40 h 222"/>
                  <a:gd name="T10" fmla="*/ 0 w 304"/>
                  <a:gd name="T11" fmla="*/ 35 h 222"/>
                  <a:gd name="T12" fmla="*/ 2 w 304"/>
                  <a:gd name="T13" fmla="*/ 32 h 222"/>
                  <a:gd name="T14" fmla="*/ 3 w 304"/>
                  <a:gd name="T15" fmla="*/ 26 h 222"/>
                  <a:gd name="T16" fmla="*/ 4 w 304"/>
                  <a:gd name="T17" fmla="*/ 18 h 222"/>
                  <a:gd name="T18" fmla="*/ 6 w 304"/>
                  <a:gd name="T19" fmla="*/ 11 h 222"/>
                  <a:gd name="T20" fmla="*/ 9 w 304"/>
                  <a:gd name="T21" fmla="*/ 6 h 222"/>
                  <a:gd name="T22" fmla="*/ 14 w 304"/>
                  <a:gd name="T23" fmla="*/ 2 h 222"/>
                  <a:gd name="T24" fmla="*/ 19 w 304"/>
                  <a:gd name="T25" fmla="*/ 0 h 222"/>
                  <a:gd name="T26" fmla="*/ 24 w 304"/>
                  <a:gd name="T27" fmla="*/ 0 h 222"/>
                  <a:gd name="T28" fmla="*/ 30 w 304"/>
                  <a:gd name="T29" fmla="*/ 2 h 222"/>
                  <a:gd name="T30" fmla="*/ 34 w 304"/>
                  <a:gd name="T31" fmla="*/ 4 h 222"/>
                  <a:gd name="T32" fmla="*/ 38 w 304"/>
                  <a:gd name="T33" fmla="*/ 5 h 222"/>
                  <a:gd name="T34" fmla="*/ 45 w 304"/>
                  <a:gd name="T35" fmla="*/ 6 h 222"/>
                  <a:gd name="T36" fmla="*/ 55 w 304"/>
                  <a:gd name="T37" fmla="*/ 5 h 222"/>
                  <a:gd name="T38" fmla="*/ 62 w 304"/>
                  <a:gd name="T39" fmla="*/ 6 h 222"/>
                  <a:gd name="T40" fmla="*/ 67 w 304"/>
                  <a:gd name="T41" fmla="*/ 9 h 222"/>
                  <a:gd name="T42" fmla="*/ 71 w 304"/>
                  <a:gd name="T43" fmla="*/ 12 h 222"/>
                  <a:gd name="T44" fmla="*/ 73 w 304"/>
                  <a:gd name="T45" fmla="*/ 15 h 222"/>
                  <a:gd name="T46" fmla="*/ 73 w 304"/>
                  <a:gd name="T47" fmla="*/ 17 h 222"/>
                  <a:gd name="T48" fmla="*/ 71 w 304"/>
                  <a:gd name="T49" fmla="*/ 20 h 222"/>
                  <a:gd name="T50" fmla="*/ 65 w 304"/>
                  <a:gd name="T51" fmla="*/ 21 h 222"/>
                  <a:gd name="T52" fmla="*/ 57 w 304"/>
                  <a:gd name="T53" fmla="*/ 21 h 222"/>
                  <a:gd name="T54" fmla="*/ 49 w 304"/>
                  <a:gd name="T55" fmla="*/ 23 h 222"/>
                  <a:gd name="T56" fmla="*/ 43 w 304"/>
                  <a:gd name="T57" fmla="*/ 26 h 222"/>
                  <a:gd name="T58" fmla="*/ 36 w 304"/>
                  <a:gd name="T59" fmla="*/ 31 h 222"/>
                  <a:gd name="T60" fmla="*/ 30 w 304"/>
                  <a:gd name="T61" fmla="*/ 37 h 222"/>
                  <a:gd name="T62" fmla="*/ 25 w 304"/>
                  <a:gd name="T63" fmla="*/ 45 h 222"/>
                  <a:gd name="T64" fmla="*/ 21 w 304"/>
                  <a:gd name="T65" fmla="*/ 55 h 222"/>
                  <a:gd name="T66" fmla="*/ 18 w 304"/>
                  <a:gd name="T67" fmla="*/ 61 h 222"/>
                  <a:gd name="T68" fmla="*/ 14 w 304"/>
                  <a:gd name="T69" fmla="*/ 60 h 222"/>
                  <a:gd name="T70" fmla="*/ 12 w 304"/>
                  <a:gd name="T71" fmla="*/ 57 h 222"/>
                  <a:gd name="T72" fmla="*/ 10 w 304"/>
                  <a:gd name="T73" fmla="*/ 54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4"/>
                  <a:gd name="T112" fmla="*/ 0 h 222"/>
                  <a:gd name="T113" fmla="*/ 304 w 304"/>
                  <a:gd name="T114" fmla="*/ 222 h 2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4" h="222">
                    <a:moveTo>
                      <a:pt x="44" y="188"/>
                    </a:moveTo>
                    <a:lnTo>
                      <a:pt x="37" y="188"/>
                    </a:lnTo>
                    <a:lnTo>
                      <a:pt x="31" y="188"/>
                    </a:lnTo>
                    <a:lnTo>
                      <a:pt x="25" y="186"/>
                    </a:lnTo>
                    <a:lnTo>
                      <a:pt x="20" y="182"/>
                    </a:lnTo>
                    <a:lnTo>
                      <a:pt x="14" y="178"/>
                    </a:lnTo>
                    <a:lnTo>
                      <a:pt x="10" y="174"/>
                    </a:lnTo>
                    <a:lnTo>
                      <a:pt x="6" y="168"/>
                    </a:lnTo>
                    <a:lnTo>
                      <a:pt x="2" y="161"/>
                    </a:lnTo>
                    <a:lnTo>
                      <a:pt x="0" y="147"/>
                    </a:lnTo>
                    <a:lnTo>
                      <a:pt x="0" y="134"/>
                    </a:lnTo>
                    <a:lnTo>
                      <a:pt x="2" y="128"/>
                    </a:lnTo>
                    <a:lnTo>
                      <a:pt x="4" y="122"/>
                    </a:lnTo>
                    <a:lnTo>
                      <a:pt x="8" y="117"/>
                    </a:lnTo>
                    <a:lnTo>
                      <a:pt x="14" y="113"/>
                    </a:lnTo>
                    <a:lnTo>
                      <a:pt x="12" y="95"/>
                    </a:lnTo>
                    <a:lnTo>
                      <a:pt x="12" y="80"/>
                    </a:lnTo>
                    <a:lnTo>
                      <a:pt x="16" y="65"/>
                    </a:lnTo>
                    <a:lnTo>
                      <a:pt x="20" y="53"/>
                    </a:lnTo>
                    <a:lnTo>
                      <a:pt x="25" y="40"/>
                    </a:lnTo>
                    <a:lnTo>
                      <a:pt x="31" y="30"/>
                    </a:lnTo>
                    <a:lnTo>
                      <a:pt x="39" y="21"/>
                    </a:lnTo>
                    <a:lnTo>
                      <a:pt x="48" y="15"/>
                    </a:lnTo>
                    <a:lnTo>
                      <a:pt x="58" y="9"/>
                    </a:lnTo>
                    <a:lnTo>
                      <a:pt x="69" y="3"/>
                    </a:lnTo>
                    <a:lnTo>
                      <a:pt x="79" y="1"/>
                    </a:lnTo>
                    <a:lnTo>
                      <a:pt x="91" y="0"/>
                    </a:lnTo>
                    <a:lnTo>
                      <a:pt x="102" y="0"/>
                    </a:lnTo>
                    <a:lnTo>
                      <a:pt x="114" y="3"/>
                    </a:lnTo>
                    <a:lnTo>
                      <a:pt x="123" y="7"/>
                    </a:lnTo>
                    <a:lnTo>
                      <a:pt x="133" y="11"/>
                    </a:lnTo>
                    <a:lnTo>
                      <a:pt x="140" y="15"/>
                    </a:lnTo>
                    <a:lnTo>
                      <a:pt x="150" y="19"/>
                    </a:lnTo>
                    <a:lnTo>
                      <a:pt x="158" y="19"/>
                    </a:lnTo>
                    <a:lnTo>
                      <a:pt x="167" y="21"/>
                    </a:lnTo>
                    <a:lnTo>
                      <a:pt x="186" y="21"/>
                    </a:lnTo>
                    <a:lnTo>
                      <a:pt x="208" y="19"/>
                    </a:lnTo>
                    <a:lnTo>
                      <a:pt x="229" y="19"/>
                    </a:lnTo>
                    <a:lnTo>
                      <a:pt x="250" y="21"/>
                    </a:lnTo>
                    <a:lnTo>
                      <a:pt x="259" y="23"/>
                    </a:lnTo>
                    <a:lnTo>
                      <a:pt x="269" y="26"/>
                    </a:lnTo>
                    <a:lnTo>
                      <a:pt x="279" y="32"/>
                    </a:lnTo>
                    <a:lnTo>
                      <a:pt x="288" y="38"/>
                    </a:lnTo>
                    <a:lnTo>
                      <a:pt x="296" y="44"/>
                    </a:lnTo>
                    <a:lnTo>
                      <a:pt x="302" y="49"/>
                    </a:lnTo>
                    <a:lnTo>
                      <a:pt x="304" y="53"/>
                    </a:lnTo>
                    <a:lnTo>
                      <a:pt x="304" y="57"/>
                    </a:lnTo>
                    <a:lnTo>
                      <a:pt x="304" y="61"/>
                    </a:lnTo>
                    <a:lnTo>
                      <a:pt x="300" y="67"/>
                    </a:lnTo>
                    <a:lnTo>
                      <a:pt x="294" y="71"/>
                    </a:lnTo>
                    <a:lnTo>
                      <a:pt x="288" y="78"/>
                    </a:lnTo>
                    <a:lnTo>
                      <a:pt x="271" y="76"/>
                    </a:lnTo>
                    <a:lnTo>
                      <a:pt x="256" y="78"/>
                    </a:lnTo>
                    <a:lnTo>
                      <a:pt x="238" y="78"/>
                    </a:lnTo>
                    <a:lnTo>
                      <a:pt x="223" y="80"/>
                    </a:lnTo>
                    <a:lnTo>
                      <a:pt x="206" y="84"/>
                    </a:lnTo>
                    <a:lnTo>
                      <a:pt x="190" y="90"/>
                    </a:lnTo>
                    <a:lnTo>
                      <a:pt x="177" y="95"/>
                    </a:lnTo>
                    <a:lnTo>
                      <a:pt x="162" y="103"/>
                    </a:lnTo>
                    <a:lnTo>
                      <a:pt x="148" y="113"/>
                    </a:lnTo>
                    <a:lnTo>
                      <a:pt x="137" y="122"/>
                    </a:lnTo>
                    <a:lnTo>
                      <a:pt x="123" y="134"/>
                    </a:lnTo>
                    <a:lnTo>
                      <a:pt x="114" y="147"/>
                    </a:lnTo>
                    <a:lnTo>
                      <a:pt x="104" y="163"/>
                    </a:lnTo>
                    <a:lnTo>
                      <a:pt x="96" y="180"/>
                    </a:lnTo>
                    <a:lnTo>
                      <a:pt x="89" y="199"/>
                    </a:lnTo>
                    <a:lnTo>
                      <a:pt x="83" y="220"/>
                    </a:lnTo>
                    <a:lnTo>
                      <a:pt x="73" y="222"/>
                    </a:lnTo>
                    <a:lnTo>
                      <a:pt x="66" y="220"/>
                    </a:lnTo>
                    <a:lnTo>
                      <a:pt x="58" y="218"/>
                    </a:lnTo>
                    <a:lnTo>
                      <a:pt x="52" y="214"/>
                    </a:lnTo>
                    <a:lnTo>
                      <a:pt x="48" y="209"/>
                    </a:lnTo>
                    <a:lnTo>
                      <a:pt x="44" y="203"/>
                    </a:lnTo>
                    <a:lnTo>
                      <a:pt x="43" y="195"/>
                    </a:lnTo>
                    <a:lnTo>
                      <a:pt x="44" y="188"/>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grpSp>
        <p:sp>
          <p:nvSpPr>
            <p:cNvPr id="74809" name="Freeform 16"/>
            <p:cNvSpPr>
              <a:spLocks/>
            </p:cNvSpPr>
            <p:nvPr/>
          </p:nvSpPr>
          <p:spPr bwMode="auto">
            <a:xfrm>
              <a:off x="5022" y="2340"/>
              <a:ext cx="72" cy="70"/>
            </a:xfrm>
            <a:custGeom>
              <a:avLst/>
              <a:gdLst>
                <a:gd name="T0" fmla="*/ 58 w 295"/>
                <a:gd name="T1" fmla="*/ 70 h 257"/>
                <a:gd name="T2" fmla="*/ 63 w 295"/>
                <a:gd name="T3" fmla="*/ 69 h 257"/>
                <a:gd name="T4" fmla="*/ 67 w 295"/>
                <a:gd name="T5" fmla="*/ 65 h 257"/>
                <a:gd name="T6" fmla="*/ 70 w 295"/>
                <a:gd name="T7" fmla="*/ 61 h 257"/>
                <a:gd name="T8" fmla="*/ 71 w 295"/>
                <a:gd name="T9" fmla="*/ 57 h 257"/>
                <a:gd name="T10" fmla="*/ 71 w 295"/>
                <a:gd name="T11" fmla="*/ 55 h 257"/>
                <a:gd name="T12" fmla="*/ 70 w 295"/>
                <a:gd name="T13" fmla="*/ 53 h 257"/>
                <a:gd name="T14" fmla="*/ 69 w 295"/>
                <a:gd name="T15" fmla="*/ 51 h 257"/>
                <a:gd name="T16" fmla="*/ 70 w 295"/>
                <a:gd name="T17" fmla="*/ 47 h 257"/>
                <a:gd name="T18" fmla="*/ 72 w 295"/>
                <a:gd name="T19" fmla="*/ 41 h 257"/>
                <a:gd name="T20" fmla="*/ 72 w 295"/>
                <a:gd name="T21" fmla="*/ 34 h 257"/>
                <a:gd name="T22" fmla="*/ 70 w 295"/>
                <a:gd name="T23" fmla="*/ 28 h 257"/>
                <a:gd name="T24" fmla="*/ 69 w 295"/>
                <a:gd name="T25" fmla="*/ 23 h 257"/>
                <a:gd name="T26" fmla="*/ 70 w 295"/>
                <a:gd name="T27" fmla="*/ 19 h 257"/>
                <a:gd name="T28" fmla="*/ 69 w 295"/>
                <a:gd name="T29" fmla="*/ 13 h 257"/>
                <a:gd name="T30" fmla="*/ 65 w 295"/>
                <a:gd name="T31" fmla="*/ 5 h 257"/>
                <a:gd name="T32" fmla="*/ 60 w 295"/>
                <a:gd name="T33" fmla="*/ 1 h 257"/>
                <a:gd name="T34" fmla="*/ 55 w 295"/>
                <a:gd name="T35" fmla="*/ 0 h 257"/>
                <a:gd name="T36" fmla="*/ 50 w 295"/>
                <a:gd name="T37" fmla="*/ 0 h 257"/>
                <a:gd name="T38" fmla="*/ 44 w 295"/>
                <a:gd name="T39" fmla="*/ 2 h 257"/>
                <a:gd name="T40" fmla="*/ 40 w 295"/>
                <a:gd name="T41" fmla="*/ 5 h 257"/>
                <a:gd name="T42" fmla="*/ 36 w 295"/>
                <a:gd name="T43" fmla="*/ 7 h 257"/>
                <a:gd name="T44" fmla="*/ 32 w 295"/>
                <a:gd name="T45" fmla="*/ 9 h 257"/>
                <a:gd name="T46" fmla="*/ 28 w 295"/>
                <a:gd name="T47" fmla="*/ 13 h 257"/>
                <a:gd name="T48" fmla="*/ 24 w 295"/>
                <a:gd name="T49" fmla="*/ 17 h 257"/>
                <a:gd name="T50" fmla="*/ 21 w 295"/>
                <a:gd name="T51" fmla="*/ 18 h 257"/>
                <a:gd name="T52" fmla="*/ 15 w 295"/>
                <a:gd name="T53" fmla="*/ 17 h 257"/>
                <a:gd name="T54" fmla="*/ 11 w 295"/>
                <a:gd name="T55" fmla="*/ 17 h 257"/>
                <a:gd name="T56" fmla="*/ 7 w 295"/>
                <a:gd name="T57" fmla="*/ 19 h 257"/>
                <a:gd name="T58" fmla="*/ 3 w 295"/>
                <a:gd name="T59" fmla="*/ 24 h 257"/>
                <a:gd name="T60" fmla="*/ 0 w 295"/>
                <a:gd name="T61" fmla="*/ 32 h 257"/>
                <a:gd name="T62" fmla="*/ 4 w 295"/>
                <a:gd name="T63" fmla="*/ 36 h 257"/>
                <a:gd name="T64" fmla="*/ 12 w 295"/>
                <a:gd name="T65" fmla="*/ 35 h 257"/>
                <a:gd name="T66" fmla="*/ 21 w 295"/>
                <a:gd name="T67" fmla="*/ 36 h 257"/>
                <a:gd name="T68" fmla="*/ 29 w 295"/>
                <a:gd name="T69" fmla="*/ 39 h 257"/>
                <a:gd name="T70" fmla="*/ 36 w 295"/>
                <a:gd name="T71" fmla="*/ 42 h 257"/>
                <a:gd name="T72" fmla="*/ 43 w 295"/>
                <a:gd name="T73" fmla="*/ 48 h 257"/>
                <a:gd name="T74" fmla="*/ 49 w 295"/>
                <a:gd name="T75" fmla="*/ 55 h 257"/>
                <a:gd name="T76" fmla="*/ 54 w 295"/>
                <a:gd name="T77" fmla="*/ 64 h 2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5"/>
                <a:gd name="T118" fmla="*/ 0 h 257"/>
                <a:gd name="T119" fmla="*/ 295 w 295"/>
                <a:gd name="T120" fmla="*/ 257 h 2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5" h="257">
                  <a:moveTo>
                    <a:pt x="230" y="255"/>
                  </a:moveTo>
                  <a:lnTo>
                    <a:pt x="238" y="257"/>
                  </a:lnTo>
                  <a:lnTo>
                    <a:pt x="247" y="257"/>
                  </a:lnTo>
                  <a:lnTo>
                    <a:pt x="257" y="253"/>
                  </a:lnTo>
                  <a:lnTo>
                    <a:pt x="266" y="247"/>
                  </a:lnTo>
                  <a:lnTo>
                    <a:pt x="274" y="240"/>
                  </a:lnTo>
                  <a:lnTo>
                    <a:pt x="282" y="232"/>
                  </a:lnTo>
                  <a:lnTo>
                    <a:pt x="286" y="224"/>
                  </a:lnTo>
                  <a:lnTo>
                    <a:pt x="289" y="215"/>
                  </a:lnTo>
                  <a:lnTo>
                    <a:pt x="291" y="211"/>
                  </a:lnTo>
                  <a:lnTo>
                    <a:pt x="291" y="207"/>
                  </a:lnTo>
                  <a:lnTo>
                    <a:pt x="291" y="201"/>
                  </a:lnTo>
                  <a:lnTo>
                    <a:pt x="289" y="197"/>
                  </a:lnTo>
                  <a:lnTo>
                    <a:pt x="288" y="196"/>
                  </a:lnTo>
                  <a:lnTo>
                    <a:pt x="284" y="192"/>
                  </a:lnTo>
                  <a:lnTo>
                    <a:pt x="282" y="188"/>
                  </a:lnTo>
                  <a:lnTo>
                    <a:pt x="280" y="186"/>
                  </a:lnTo>
                  <a:lnTo>
                    <a:pt x="288" y="174"/>
                  </a:lnTo>
                  <a:lnTo>
                    <a:pt x="293" y="163"/>
                  </a:lnTo>
                  <a:lnTo>
                    <a:pt x="295" y="151"/>
                  </a:lnTo>
                  <a:lnTo>
                    <a:pt x="295" y="138"/>
                  </a:lnTo>
                  <a:lnTo>
                    <a:pt x="293" y="126"/>
                  </a:lnTo>
                  <a:lnTo>
                    <a:pt x="289" y="115"/>
                  </a:lnTo>
                  <a:lnTo>
                    <a:pt x="286" y="103"/>
                  </a:lnTo>
                  <a:lnTo>
                    <a:pt x="280" y="96"/>
                  </a:lnTo>
                  <a:lnTo>
                    <a:pt x="284" y="86"/>
                  </a:lnTo>
                  <a:lnTo>
                    <a:pt x="286" y="79"/>
                  </a:lnTo>
                  <a:lnTo>
                    <a:pt x="288" y="69"/>
                  </a:lnTo>
                  <a:lnTo>
                    <a:pt x="288" y="61"/>
                  </a:lnTo>
                  <a:lnTo>
                    <a:pt x="284" y="46"/>
                  </a:lnTo>
                  <a:lnTo>
                    <a:pt x="278" y="31"/>
                  </a:lnTo>
                  <a:lnTo>
                    <a:pt x="268" y="19"/>
                  </a:lnTo>
                  <a:lnTo>
                    <a:pt x="257" y="11"/>
                  </a:lnTo>
                  <a:lnTo>
                    <a:pt x="245" y="4"/>
                  </a:lnTo>
                  <a:lnTo>
                    <a:pt x="236" y="2"/>
                  </a:lnTo>
                  <a:lnTo>
                    <a:pt x="226" y="0"/>
                  </a:lnTo>
                  <a:lnTo>
                    <a:pt x="215" y="0"/>
                  </a:lnTo>
                  <a:lnTo>
                    <a:pt x="203" y="0"/>
                  </a:lnTo>
                  <a:lnTo>
                    <a:pt x="192" y="2"/>
                  </a:lnTo>
                  <a:lnTo>
                    <a:pt x="180" y="6"/>
                  </a:lnTo>
                  <a:lnTo>
                    <a:pt x="171" y="11"/>
                  </a:lnTo>
                  <a:lnTo>
                    <a:pt x="165" y="19"/>
                  </a:lnTo>
                  <a:lnTo>
                    <a:pt x="161" y="27"/>
                  </a:lnTo>
                  <a:lnTo>
                    <a:pt x="149" y="27"/>
                  </a:lnTo>
                  <a:lnTo>
                    <a:pt x="140" y="31"/>
                  </a:lnTo>
                  <a:lnTo>
                    <a:pt x="130" y="34"/>
                  </a:lnTo>
                  <a:lnTo>
                    <a:pt x="121" y="40"/>
                  </a:lnTo>
                  <a:lnTo>
                    <a:pt x="113" y="46"/>
                  </a:lnTo>
                  <a:lnTo>
                    <a:pt x="105" y="54"/>
                  </a:lnTo>
                  <a:lnTo>
                    <a:pt x="100" y="63"/>
                  </a:lnTo>
                  <a:lnTo>
                    <a:pt x="96" y="71"/>
                  </a:lnTo>
                  <a:lnTo>
                    <a:pt x="84" y="67"/>
                  </a:lnTo>
                  <a:lnTo>
                    <a:pt x="73" y="63"/>
                  </a:lnTo>
                  <a:lnTo>
                    <a:pt x="63" y="61"/>
                  </a:lnTo>
                  <a:lnTo>
                    <a:pt x="53" y="61"/>
                  </a:lnTo>
                  <a:lnTo>
                    <a:pt x="44" y="63"/>
                  </a:lnTo>
                  <a:lnTo>
                    <a:pt x="36" y="67"/>
                  </a:lnTo>
                  <a:lnTo>
                    <a:pt x="30" y="71"/>
                  </a:lnTo>
                  <a:lnTo>
                    <a:pt x="23" y="75"/>
                  </a:lnTo>
                  <a:lnTo>
                    <a:pt x="13" y="88"/>
                  </a:lnTo>
                  <a:lnTo>
                    <a:pt x="5" y="102"/>
                  </a:lnTo>
                  <a:lnTo>
                    <a:pt x="0" y="119"/>
                  </a:lnTo>
                  <a:lnTo>
                    <a:pt x="0" y="134"/>
                  </a:lnTo>
                  <a:lnTo>
                    <a:pt x="15" y="132"/>
                  </a:lnTo>
                  <a:lnTo>
                    <a:pt x="32" y="130"/>
                  </a:lnTo>
                  <a:lnTo>
                    <a:pt x="50" y="130"/>
                  </a:lnTo>
                  <a:lnTo>
                    <a:pt x="67" y="130"/>
                  </a:lnTo>
                  <a:lnTo>
                    <a:pt x="84" y="134"/>
                  </a:lnTo>
                  <a:lnTo>
                    <a:pt x="101" y="136"/>
                  </a:lnTo>
                  <a:lnTo>
                    <a:pt x="117" y="142"/>
                  </a:lnTo>
                  <a:lnTo>
                    <a:pt x="132" y="148"/>
                  </a:lnTo>
                  <a:lnTo>
                    <a:pt x="147" y="155"/>
                  </a:lnTo>
                  <a:lnTo>
                    <a:pt x="163" y="165"/>
                  </a:lnTo>
                  <a:lnTo>
                    <a:pt x="176" y="176"/>
                  </a:lnTo>
                  <a:lnTo>
                    <a:pt x="190" y="188"/>
                  </a:lnTo>
                  <a:lnTo>
                    <a:pt x="201" y="201"/>
                  </a:lnTo>
                  <a:lnTo>
                    <a:pt x="213" y="219"/>
                  </a:lnTo>
                  <a:lnTo>
                    <a:pt x="222" y="236"/>
                  </a:lnTo>
                  <a:lnTo>
                    <a:pt x="230" y="255"/>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0" name="Freeform 17"/>
            <p:cNvSpPr>
              <a:spLocks noEditPoints="1"/>
            </p:cNvSpPr>
            <p:nvPr/>
          </p:nvSpPr>
          <p:spPr bwMode="auto">
            <a:xfrm>
              <a:off x="5023" y="2349"/>
              <a:ext cx="220" cy="59"/>
            </a:xfrm>
            <a:custGeom>
              <a:avLst/>
              <a:gdLst>
                <a:gd name="T0" fmla="*/ 166 w 909"/>
                <a:gd name="T1" fmla="*/ 32 h 217"/>
                <a:gd name="T2" fmla="*/ 162 w 909"/>
                <a:gd name="T3" fmla="*/ 27 h 217"/>
                <a:gd name="T4" fmla="*/ 165 w 909"/>
                <a:gd name="T5" fmla="*/ 21 h 217"/>
                <a:gd name="T6" fmla="*/ 165 w 909"/>
                <a:gd name="T7" fmla="*/ 15 h 217"/>
                <a:gd name="T8" fmla="*/ 167 w 909"/>
                <a:gd name="T9" fmla="*/ 9 h 217"/>
                <a:gd name="T10" fmla="*/ 174 w 909"/>
                <a:gd name="T11" fmla="*/ 5 h 217"/>
                <a:gd name="T12" fmla="*/ 181 w 909"/>
                <a:gd name="T13" fmla="*/ 5 h 217"/>
                <a:gd name="T14" fmla="*/ 185 w 909"/>
                <a:gd name="T15" fmla="*/ 7 h 217"/>
                <a:gd name="T16" fmla="*/ 191 w 909"/>
                <a:gd name="T17" fmla="*/ 6 h 217"/>
                <a:gd name="T18" fmla="*/ 205 w 909"/>
                <a:gd name="T19" fmla="*/ 2 h 217"/>
                <a:gd name="T20" fmla="*/ 214 w 909"/>
                <a:gd name="T21" fmla="*/ 1 h 217"/>
                <a:gd name="T22" fmla="*/ 218 w 909"/>
                <a:gd name="T23" fmla="*/ 3 h 217"/>
                <a:gd name="T24" fmla="*/ 220 w 909"/>
                <a:gd name="T25" fmla="*/ 5 h 217"/>
                <a:gd name="T26" fmla="*/ 219 w 909"/>
                <a:gd name="T27" fmla="*/ 6 h 217"/>
                <a:gd name="T28" fmla="*/ 204 w 909"/>
                <a:gd name="T29" fmla="*/ 8 h 217"/>
                <a:gd name="T30" fmla="*/ 194 w 909"/>
                <a:gd name="T31" fmla="*/ 12 h 217"/>
                <a:gd name="T32" fmla="*/ 185 w 909"/>
                <a:gd name="T33" fmla="*/ 18 h 217"/>
                <a:gd name="T34" fmla="*/ 178 w 909"/>
                <a:gd name="T35" fmla="*/ 27 h 217"/>
                <a:gd name="T36" fmla="*/ 172 w 909"/>
                <a:gd name="T37" fmla="*/ 39 h 217"/>
                <a:gd name="T38" fmla="*/ 170 w 909"/>
                <a:gd name="T39" fmla="*/ 37 h 217"/>
                <a:gd name="T40" fmla="*/ 169 w 909"/>
                <a:gd name="T41" fmla="*/ 35 h 217"/>
                <a:gd name="T42" fmla="*/ 55 w 909"/>
                <a:gd name="T43" fmla="*/ 58 h 217"/>
                <a:gd name="T44" fmla="*/ 58 w 909"/>
                <a:gd name="T45" fmla="*/ 58 h 217"/>
                <a:gd name="T46" fmla="*/ 58 w 909"/>
                <a:gd name="T47" fmla="*/ 51 h 217"/>
                <a:gd name="T48" fmla="*/ 53 w 909"/>
                <a:gd name="T49" fmla="*/ 42 h 217"/>
                <a:gd name="T50" fmla="*/ 53 w 909"/>
                <a:gd name="T51" fmla="*/ 37 h 217"/>
                <a:gd name="T52" fmla="*/ 53 w 909"/>
                <a:gd name="T53" fmla="*/ 32 h 217"/>
                <a:gd name="T54" fmla="*/ 51 w 909"/>
                <a:gd name="T55" fmla="*/ 28 h 217"/>
                <a:gd name="T56" fmla="*/ 51 w 909"/>
                <a:gd name="T57" fmla="*/ 19 h 217"/>
                <a:gd name="T58" fmla="*/ 47 w 909"/>
                <a:gd name="T59" fmla="*/ 13 h 217"/>
                <a:gd name="T60" fmla="*/ 43 w 909"/>
                <a:gd name="T61" fmla="*/ 11 h 217"/>
                <a:gd name="T62" fmla="*/ 38 w 909"/>
                <a:gd name="T63" fmla="*/ 11 h 217"/>
                <a:gd name="T64" fmla="*/ 34 w 909"/>
                <a:gd name="T65" fmla="*/ 14 h 217"/>
                <a:gd name="T66" fmla="*/ 30 w 909"/>
                <a:gd name="T67" fmla="*/ 16 h 217"/>
                <a:gd name="T68" fmla="*/ 27 w 909"/>
                <a:gd name="T69" fmla="*/ 16 h 217"/>
                <a:gd name="T70" fmla="*/ 24 w 909"/>
                <a:gd name="T71" fmla="*/ 19 h 217"/>
                <a:gd name="T72" fmla="*/ 13 w 909"/>
                <a:gd name="T73" fmla="*/ 17 h 217"/>
                <a:gd name="T74" fmla="*/ 2 w 909"/>
                <a:gd name="T75" fmla="*/ 21 h 217"/>
                <a:gd name="T76" fmla="*/ 0 w 909"/>
                <a:gd name="T77" fmla="*/ 24 h 217"/>
                <a:gd name="T78" fmla="*/ 18 w 909"/>
                <a:gd name="T79" fmla="*/ 27 h 217"/>
                <a:gd name="T80" fmla="*/ 30 w 909"/>
                <a:gd name="T81" fmla="*/ 30 h 217"/>
                <a:gd name="T82" fmla="*/ 40 w 909"/>
                <a:gd name="T83" fmla="*/ 36 h 217"/>
                <a:gd name="T84" fmla="*/ 48 w 909"/>
                <a:gd name="T85" fmla="*/ 45 h 217"/>
                <a:gd name="T86" fmla="*/ 55 w 909"/>
                <a:gd name="T87" fmla="*/ 58 h 2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9"/>
                <a:gd name="T133" fmla="*/ 0 h 217"/>
                <a:gd name="T134" fmla="*/ 909 w 909"/>
                <a:gd name="T135" fmla="*/ 217 h 2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9" h="217">
                  <a:moveTo>
                    <a:pt x="700" y="121"/>
                  </a:moveTo>
                  <a:lnTo>
                    <a:pt x="692" y="121"/>
                  </a:lnTo>
                  <a:lnTo>
                    <a:pt x="685" y="119"/>
                  </a:lnTo>
                  <a:lnTo>
                    <a:pt x="679" y="114"/>
                  </a:lnTo>
                  <a:lnTo>
                    <a:pt x="675" y="108"/>
                  </a:lnTo>
                  <a:lnTo>
                    <a:pt x="671" y="100"/>
                  </a:lnTo>
                  <a:lnTo>
                    <a:pt x="673" y="92"/>
                  </a:lnTo>
                  <a:lnTo>
                    <a:pt x="675" y="85"/>
                  </a:lnTo>
                  <a:lnTo>
                    <a:pt x="681" y="79"/>
                  </a:lnTo>
                  <a:lnTo>
                    <a:pt x="681" y="69"/>
                  </a:lnTo>
                  <a:lnTo>
                    <a:pt x="681" y="62"/>
                  </a:lnTo>
                  <a:lnTo>
                    <a:pt x="683" y="54"/>
                  </a:lnTo>
                  <a:lnTo>
                    <a:pt x="685" y="46"/>
                  </a:lnTo>
                  <a:lnTo>
                    <a:pt x="688" y="39"/>
                  </a:lnTo>
                  <a:lnTo>
                    <a:pt x="692" y="33"/>
                  </a:lnTo>
                  <a:lnTo>
                    <a:pt x="698" y="29"/>
                  </a:lnTo>
                  <a:lnTo>
                    <a:pt x="704" y="25"/>
                  </a:lnTo>
                  <a:lnTo>
                    <a:pt x="717" y="18"/>
                  </a:lnTo>
                  <a:lnTo>
                    <a:pt x="731" y="16"/>
                  </a:lnTo>
                  <a:lnTo>
                    <a:pt x="738" y="16"/>
                  </a:lnTo>
                  <a:lnTo>
                    <a:pt x="746" y="18"/>
                  </a:lnTo>
                  <a:lnTo>
                    <a:pt x="752" y="20"/>
                  </a:lnTo>
                  <a:lnTo>
                    <a:pt x="759" y="23"/>
                  </a:lnTo>
                  <a:lnTo>
                    <a:pt x="765" y="25"/>
                  </a:lnTo>
                  <a:lnTo>
                    <a:pt x="771" y="25"/>
                  </a:lnTo>
                  <a:lnTo>
                    <a:pt x="779" y="25"/>
                  </a:lnTo>
                  <a:lnTo>
                    <a:pt x="788" y="23"/>
                  </a:lnTo>
                  <a:lnTo>
                    <a:pt x="807" y="18"/>
                  </a:lnTo>
                  <a:lnTo>
                    <a:pt x="827" y="12"/>
                  </a:lnTo>
                  <a:lnTo>
                    <a:pt x="848" y="6"/>
                  </a:lnTo>
                  <a:lnTo>
                    <a:pt x="869" y="2"/>
                  </a:lnTo>
                  <a:lnTo>
                    <a:pt x="878" y="0"/>
                  </a:lnTo>
                  <a:lnTo>
                    <a:pt x="886" y="2"/>
                  </a:lnTo>
                  <a:lnTo>
                    <a:pt x="894" y="4"/>
                  </a:lnTo>
                  <a:lnTo>
                    <a:pt x="900" y="6"/>
                  </a:lnTo>
                  <a:lnTo>
                    <a:pt x="902" y="10"/>
                  </a:lnTo>
                  <a:lnTo>
                    <a:pt x="905" y="14"/>
                  </a:lnTo>
                  <a:lnTo>
                    <a:pt x="907" y="16"/>
                  </a:lnTo>
                  <a:lnTo>
                    <a:pt x="909" y="18"/>
                  </a:lnTo>
                  <a:lnTo>
                    <a:pt x="909" y="21"/>
                  </a:lnTo>
                  <a:lnTo>
                    <a:pt x="907" y="23"/>
                  </a:lnTo>
                  <a:lnTo>
                    <a:pt x="905" y="23"/>
                  </a:lnTo>
                  <a:lnTo>
                    <a:pt x="902" y="25"/>
                  </a:lnTo>
                  <a:lnTo>
                    <a:pt x="871" y="25"/>
                  </a:lnTo>
                  <a:lnTo>
                    <a:pt x="842" y="29"/>
                  </a:lnTo>
                  <a:lnTo>
                    <a:pt x="827" y="33"/>
                  </a:lnTo>
                  <a:lnTo>
                    <a:pt x="813" y="37"/>
                  </a:lnTo>
                  <a:lnTo>
                    <a:pt x="800" y="43"/>
                  </a:lnTo>
                  <a:lnTo>
                    <a:pt x="788" y="50"/>
                  </a:lnTo>
                  <a:lnTo>
                    <a:pt x="775" y="58"/>
                  </a:lnTo>
                  <a:lnTo>
                    <a:pt x="763" y="66"/>
                  </a:lnTo>
                  <a:lnTo>
                    <a:pt x="754" y="75"/>
                  </a:lnTo>
                  <a:lnTo>
                    <a:pt x="744" y="87"/>
                  </a:lnTo>
                  <a:lnTo>
                    <a:pt x="735" y="98"/>
                  </a:lnTo>
                  <a:lnTo>
                    <a:pt x="725" y="112"/>
                  </a:lnTo>
                  <a:lnTo>
                    <a:pt x="717" y="125"/>
                  </a:lnTo>
                  <a:lnTo>
                    <a:pt x="712" y="142"/>
                  </a:lnTo>
                  <a:lnTo>
                    <a:pt x="708" y="140"/>
                  </a:lnTo>
                  <a:lnTo>
                    <a:pt x="704" y="138"/>
                  </a:lnTo>
                  <a:lnTo>
                    <a:pt x="702" y="137"/>
                  </a:lnTo>
                  <a:lnTo>
                    <a:pt x="700" y="135"/>
                  </a:lnTo>
                  <a:lnTo>
                    <a:pt x="700" y="131"/>
                  </a:lnTo>
                  <a:lnTo>
                    <a:pt x="700" y="127"/>
                  </a:lnTo>
                  <a:lnTo>
                    <a:pt x="700" y="125"/>
                  </a:lnTo>
                  <a:lnTo>
                    <a:pt x="700" y="121"/>
                  </a:lnTo>
                  <a:close/>
                  <a:moveTo>
                    <a:pt x="226" y="215"/>
                  </a:moveTo>
                  <a:lnTo>
                    <a:pt x="232" y="217"/>
                  </a:lnTo>
                  <a:lnTo>
                    <a:pt x="236" y="215"/>
                  </a:lnTo>
                  <a:lnTo>
                    <a:pt x="238" y="213"/>
                  </a:lnTo>
                  <a:lnTo>
                    <a:pt x="239" y="209"/>
                  </a:lnTo>
                  <a:lnTo>
                    <a:pt x="239" y="200"/>
                  </a:lnTo>
                  <a:lnTo>
                    <a:pt x="238" y="188"/>
                  </a:lnTo>
                  <a:lnTo>
                    <a:pt x="232" y="177"/>
                  </a:lnTo>
                  <a:lnTo>
                    <a:pt x="226" y="163"/>
                  </a:lnTo>
                  <a:lnTo>
                    <a:pt x="220" y="154"/>
                  </a:lnTo>
                  <a:lnTo>
                    <a:pt x="213" y="146"/>
                  </a:lnTo>
                  <a:lnTo>
                    <a:pt x="216" y="140"/>
                  </a:lnTo>
                  <a:lnTo>
                    <a:pt x="220" y="135"/>
                  </a:lnTo>
                  <a:lnTo>
                    <a:pt x="220" y="129"/>
                  </a:lnTo>
                  <a:lnTo>
                    <a:pt x="220" y="123"/>
                  </a:lnTo>
                  <a:lnTo>
                    <a:pt x="218" y="117"/>
                  </a:lnTo>
                  <a:lnTo>
                    <a:pt x="216" y="112"/>
                  </a:lnTo>
                  <a:lnTo>
                    <a:pt x="213" y="108"/>
                  </a:lnTo>
                  <a:lnTo>
                    <a:pt x="209" y="102"/>
                  </a:lnTo>
                  <a:lnTo>
                    <a:pt x="213" y="90"/>
                  </a:lnTo>
                  <a:lnTo>
                    <a:pt x="213" y="79"/>
                  </a:lnTo>
                  <a:lnTo>
                    <a:pt x="211" y="69"/>
                  </a:lnTo>
                  <a:lnTo>
                    <a:pt x="207" y="60"/>
                  </a:lnTo>
                  <a:lnTo>
                    <a:pt x="203" y="52"/>
                  </a:lnTo>
                  <a:lnTo>
                    <a:pt x="195" y="46"/>
                  </a:lnTo>
                  <a:lnTo>
                    <a:pt x="190" y="43"/>
                  </a:lnTo>
                  <a:lnTo>
                    <a:pt x="182" y="41"/>
                  </a:lnTo>
                  <a:lnTo>
                    <a:pt x="176" y="39"/>
                  </a:lnTo>
                  <a:lnTo>
                    <a:pt x="170" y="39"/>
                  </a:lnTo>
                  <a:lnTo>
                    <a:pt x="163" y="41"/>
                  </a:lnTo>
                  <a:lnTo>
                    <a:pt x="155" y="41"/>
                  </a:lnTo>
                  <a:lnTo>
                    <a:pt x="149" y="44"/>
                  </a:lnTo>
                  <a:lnTo>
                    <a:pt x="143" y="48"/>
                  </a:lnTo>
                  <a:lnTo>
                    <a:pt x="140" y="52"/>
                  </a:lnTo>
                  <a:lnTo>
                    <a:pt x="138" y="58"/>
                  </a:lnTo>
                  <a:lnTo>
                    <a:pt x="132" y="58"/>
                  </a:lnTo>
                  <a:lnTo>
                    <a:pt x="126" y="58"/>
                  </a:lnTo>
                  <a:lnTo>
                    <a:pt x="120" y="58"/>
                  </a:lnTo>
                  <a:lnTo>
                    <a:pt x="115" y="58"/>
                  </a:lnTo>
                  <a:lnTo>
                    <a:pt x="111" y="60"/>
                  </a:lnTo>
                  <a:lnTo>
                    <a:pt x="107" y="62"/>
                  </a:lnTo>
                  <a:lnTo>
                    <a:pt x="105" y="66"/>
                  </a:lnTo>
                  <a:lnTo>
                    <a:pt x="101" y="71"/>
                  </a:lnTo>
                  <a:lnTo>
                    <a:pt x="86" y="66"/>
                  </a:lnTo>
                  <a:lnTo>
                    <a:pt x="71" y="64"/>
                  </a:lnTo>
                  <a:lnTo>
                    <a:pt x="53" y="64"/>
                  </a:lnTo>
                  <a:lnTo>
                    <a:pt x="36" y="66"/>
                  </a:lnTo>
                  <a:lnTo>
                    <a:pt x="21" y="71"/>
                  </a:lnTo>
                  <a:lnTo>
                    <a:pt x="9" y="77"/>
                  </a:lnTo>
                  <a:lnTo>
                    <a:pt x="5" y="83"/>
                  </a:lnTo>
                  <a:lnTo>
                    <a:pt x="1" y="87"/>
                  </a:lnTo>
                  <a:lnTo>
                    <a:pt x="0" y="90"/>
                  </a:lnTo>
                  <a:lnTo>
                    <a:pt x="0" y="96"/>
                  </a:lnTo>
                  <a:lnTo>
                    <a:pt x="40" y="96"/>
                  </a:lnTo>
                  <a:lnTo>
                    <a:pt x="74" y="98"/>
                  </a:lnTo>
                  <a:lnTo>
                    <a:pt x="92" y="102"/>
                  </a:lnTo>
                  <a:lnTo>
                    <a:pt x="109" y="106"/>
                  </a:lnTo>
                  <a:lnTo>
                    <a:pt x="122" y="110"/>
                  </a:lnTo>
                  <a:lnTo>
                    <a:pt x="138" y="115"/>
                  </a:lnTo>
                  <a:lnTo>
                    <a:pt x="151" y="123"/>
                  </a:lnTo>
                  <a:lnTo>
                    <a:pt x="165" y="131"/>
                  </a:lnTo>
                  <a:lnTo>
                    <a:pt x="176" y="142"/>
                  </a:lnTo>
                  <a:lnTo>
                    <a:pt x="188" y="154"/>
                  </a:lnTo>
                  <a:lnTo>
                    <a:pt x="197" y="165"/>
                  </a:lnTo>
                  <a:lnTo>
                    <a:pt x="209" y="181"/>
                  </a:lnTo>
                  <a:lnTo>
                    <a:pt x="218" y="198"/>
                  </a:lnTo>
                  <a:lnTo>
                    <a:pt x="226" y="215"/>
                  </a:lnTo>
                  <a:close/>
                </a:path>
              </a:pathLst>
            </a:custGeom>
            <a:solidFill>
              <a:srgbClr val="AE705D"/>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1" name="Freeform 18"/>
            <p:cNvSpPr>
              <a:spLocks noEditPoints="1"/>
            </p:cNvSpPr>
            <p:nvPr/>
          </p:nvSpPr>
          <p:spPr bwMode="auto">
            <a:xfrm>
              <a:off x="4948" y="2372"/>
              <a:ext cx="372" cy="172"/>
            </a:xfrm>
            <a:custGeom>
              <a:avLst/>
              <a:gdLst>
                <a:gd name="T0" fmla="*/ 130 w 1537"/>
                <a:gd name="T1" fmla="*/ 55 h 631"/>
                <a:gd name="T2" fmla="*/ 121 w 1537"/>
                <a:gd name="T3" fmla="*/ 73 h 631"/>
                <a:gd name="T4" fmla="*/ 101 w 1537"/>
                <a:gd name="T5" fmla="*/ 73 h 631"/>
                <a:gd name="T6" fmla="*/ 91 w 1537"/>
                <a:gd name="T7" fmla="*/ 98 h 631"/>
                <a:gd name="T8" fmla="*/ 101 w 1537"/>
                <a:gd name="T9" fmla="*/ 113 h 631"/>
                <a:gd name="T10" fmla="*/ 105 w 1537"/>
                <a:gd name="T11" fmla="*/ 128 h 631"/>
                <a:gd name="T12" fmla="*/ 94 w 1537"/>
                <a:gd name="T13" fmla="*/ 151 h 631"/>
                <a:gd name="T14" fmla="*/ 69 w 1537"/>
                <a:gd name="T15" fmla="*/ 169 h 631"/>
                <a:gd name="T16" fmla="*/ 24 w 1537"/>
                <a:gd name="T17" fmla="*/ 166 h 631"/>
                <a:gd name="T18" fmla="*/ 3 w 1537"/>
                <a:gd name="T19" fmla="*/ 134 h 631"/>
                <a:gd name="T20" fmla="*/ 1 w 1537"/>
                <a:gd name="T21" fmla="*/ 112 h 631"/>
                <a:gd name="T22" fmla="*/ 5 w 1537"/>
                <a:gd name="T23" fmla="*/ 116 h 631"/>
                <a:gd name="T24" fmla="*/ 15 w 1537"/>
                <a:gd name="T25" fmla="*/ 147 h 631"/>
                <a:gd name="T26" fmla="*/ 36 w 1537"/>
                <a:gd name="T27" fmla="*/ 164 h 631"/>
                <a:gd name="T28" fmla="*/ 59 w 1537"/>
                <a:gd name="T29" fmla="*/ 166 h 631"/>
                <a:gd name="T30" fmla="*/ 79 w 1537"/>
                <a:gd name="T31" fmla="*/ 154 h 631"/>
                <a:gd name="T32" fmla="*/ 90 w 1537"/>
                <a:gd name="T33" fmla="*/ 128 h 631"/>
                <a:gd name="T34" fmla="*/ 83 w 1537"/>
                <a:gd name="T35" fmla="*/ 111 h 631"/>
                <a:gd name="T36" fmla="*/ 72 w 1537"/>
                <a:gd name="T37" fmla="*/ 111 h 631"/>
                <a:gd name="T38" fmla="*/ 76 w 1537"/>
                <a:gd name="T39" fmla="*/ 93 h 631"/>
                <a:gd name="T40" fmla="*/ 89 w 1537"/>
                <a:gd name="T41" fmla="*/ 64 h 631"/>
                <a:gd name="T42" fmla="*/ 95 w 1537"/>
                <a:gd name="T43" fmla="*/ 55 h 631"/>
                <a:gd name="T44" fmla="*/ 108 w 1537"/>
                <a:gd name="T45" fmla="*/ 63 h 631"/>
                <a:gd name="T46" fmla="*/ 126 w 1537"/>
                <a:gd name="T47" fmla="*/ 40 h 631"/>
                <a:gd name="T48" fmla="*/ 21 w 1537"/>
                <a:gd name="T49" fmla="*/ 87 h 631"/>
                <a:gd name="T50" fmla="*/ 37 w 1537"/>
                <a:gd name="T51" fmla="*/ 89 h 631"/>
                <a:gd name="T52" fmla="*/ 24 w 1537"/>
                <a:gd name="T53" fmla="*/ 64 h 631"/>
                <a:gd name="T54" fmla="*/ 12 w 1537"/>
                <a:gd name="T55" fmla="*/ 83 h 631"/>
                <a:gd name="T56" fmla="*/ 46 w 1537"/>
                <a:gd name="T57" fmla="*/ 41 h 631"/>
                <a:gd name="T58" fmla="*/ 51 w 1537"/>
                <a:gd name="T59" fmla="*/ 29 h 631"/>
                <a:gd name="T60" fmla="*/ 47 w 1537"/>
                <a:gd name="T61" fmla="*/ 22 h 631"/>
                <a:gd name="T62" fmla="*/ 266 w 1537"/>
                <a:gd name="T63" fmla="*/ 61 h 631"/>
                <a:gd name="T64" fmla="*/ 283 w 1537"/>
                <a:gd name="T65" fmla="*/ 82 h 631"/>
                <a:gd name="T66" fmla="*/ 273 w 1537"/>
                <a:gd name="T67" fmla="*/ 103 h 631"/>
                <a:gd name="T68" fmla="*/ 273 w 1537"/>
                <a:gd name="T69" fmla="*/ 123 h 631"/>
                <a:gd name="T70" fmla="*/ 292 w 1537"/>
                <a:gd name="T71" fmla="*/ 147 h 631"/>
                <a:gd name="T72" fmla="*/ 319 w 1537"/>
                <a:gd name="T73" fmla="*/ 155 h 631"/>
                <a:gd name="T74" fmla="*/ 352 w 1537"/>
                <a:gd name="T75" fmla="*/ 149 h 631"/>
                <a:gd name="T76" fmla="*/ 334 w 1537"/>
                <a:gd name="T77" fmla="*/ 144 h 631"/>
                <a:gd name="T78" fmla="*/ 278 w 1537"/>
                <a:gd name="T79" fmla="*/ 126 h 631"/>
                <a:gd name="T80" fmla="*/ 274 w 1537"/>
                <a:gd name="T81" fmla="*/ 107 h 631"/>
                <a:gd name="T82" fmla="*/ 288 w 1537"/>
                <a:gd name="T83" fmla="*/ 95 h 631"/>
                <a:gd name="T84" fmla="*/ 304 w 1537"/>
                <a:gd name="T85" fmla="*/ 101 h 631"/>
                <a:gd name="T86" fmla="*/ 317 w 1537"/>
                <a:gd name="T87" fmla="*/ 93 h 631"/>
                <a:gd name="T88" fmla="*/ 312 w 1537"/>
                <a:gd name="T89" fmla="*/ 84 h 631"/>
                <a:gd name="T90" fmla="*/ 293 w 1537"/>
                <a:gd name="T91" fmla="*/ 77 h 631"/>
                <a:gd name="T92" fmla="*/ 286 w 1537"/>
                <a:gd name="T93" fmla="*/ 46 h 631"/>
                <a:gd name="T94" fmla="*/ 277 w 1537"/>
                <a:gd name="T95" fmla="*/ 39 h 631"/>
                <a:gd name="T96" fmla="*/ 269 w 1537"/>
                <a:gd name="T97" fmla="*/ 51 h 631"/>
                <a:gd name="T98" fmla="*/ 260 w 1537"/>
                <a:gd name="T99" fmla="*/ 46 h 631"/>
                <a:gd name="T100" fmla="*/ 251 w 1537"/>
                <a:gd name="T101" fmla="*/ 37 h 631"/>
                <a:gd name="T102" fmla="*/ 251 w 1537"/>
                <a:gd name="T103" fmla="*/ 55 h 631"/>
                <a:gd name="T104" fmla="*/ 372 w 1537"/>
                <a:gd name="T105" fmla="*/ 72 h 631"/>
                <a:gd name="T106" fmla="*/ 345 w 1537"/>
                <a:gd name="T107" fmla="*/ 70 h 631"/>
                <a:gd name="T108" fmla="*/ 351 w 1537"/>
                <a:gd name="T109" fmla="*/ 61 h 631"/>
                <a:gd name="T110" fmla="*/ 361 w 1537"/>
                <a:gd name="T111" fmla="*/ 44 h 631"/>
                <a:gd name="T112" fmla="*/ 371 w 1537"/>
                <a:gd name="T113" fmla="*/ 62 h 631"/>
                <a:gd name="T114" fmla="*/ 338 w 1537"/>
                <a:gd name="T115" fmla="*/ 26 h 631"/>
                <a:gd name="T116" fmla="*/ 331 w 1537"/>
                <a:gd name="T117" fmla="*/ 22 h 631"/>
                <a:gd name="T118" fmla="*/ 329 w 1537"/>
                <a:gd name="T119" fmla="*/ 6 h 631"/>
                <a:gd name="T120" fmla="*/ 339 w 1537"/>
                <a:gd name="T121" fmla="*/ 9 h 6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7"/>
                <a:gd name="T184" fmla="*/ 0 h 631"/>
                <a:gd name="T185" fmla="*/ 1537 w 1537"/>
                <a:gd name="T186" fmla="*/ 631 h 6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7" h="631">
                  <a:moveTo>
                    <a:pt x="523" y="140"/>
                  </a:moveTo>
                  <a:lnTo>
                    <a:pt x="529" y="147"/>
                  </a:lnTo>
                  <a:lnTo>
                    <a:pt x="533" y="157"/>
                  </a:lnTo>
                  <a:lnTo>
                    <a:pt x="535" y="169"/>
                  </a:lnTo>
                  <a:lnTo>
                    <a:pt x="537" y="180"/>
                  </a:lnTo>
                  <a:lnTo>
                    <a:pt x="537" y="192"/>
                  </a:lnTo>
                  <a:lnTo>
                    <a:pt x="537" y="203"/>
                  </a:lnTo>
                  <a:lnTo>
                    <a:pt x="535" y="215"/>
                  </a:lnTo>
                  <a:lnTo>
                    <a:pt x="531" y="224"/>
                  </a:lnTo>
                  <a:lnTo>
                    <a:pt x="525" y="236"/>
                  </a:lnTo>
                  <a:lnTo>
                    <a:pt x="520" y="247"/>
                  </a:lnTo>
                  <a:lnTo>
                    <a:pt x="514" y="255"/>
                  </a:lnTo>
                  <a:lnTo>
                    <a:pt x="506" y="263"/>
                  </a:lnTo>
                  <a:lnTo>
                    <a:pt x="499" y="268"/>
                  </a:lnTo>
                  <a:lnTo>
                    <a:pt x="491" y="272"/>
                  </a:lnTo>
                  <a:lnTo>
                    <a:pt x="483" y="274"/>
                  </a:lnTo>
                  <a:lnTo>
                    <a:pt x="476" y="276"/>
                  </a:lnTo>
                  <a:lnTo>
                    <a:pt x="460" y="278"/>
                  </a:lnTo>
                  <a:lnTo>
                    <a:pt x="445" y="274"/>
                  </a:lnTo>
                  <a:lnTo>
                    <a:pt x="431" y="270"/>
                  </a:lnTo>
                  <a:lnTo>
                    <a:pt x="418" y="266"/>
                  </a:lnTo>
                  <a:lnTo>
                    <a:pt x="414" y="278"/>
                  </a:lnTo>
                  <a:lnTo>
                    <a:pt x="408" y="291"/>
                  </a:lnTo>
                  <a:lnTo>
                    <a:pt x="405" y="305"/>
                  </a:lnTo>
                  <a:lnTo>
                    <a:pt x="399" y="320"/>
                  </a:lnTo>
                  <a:lnTo>
                    <a:pt x="393" y="334"/>
                  </a:lnTo>
                  <a:lnTo>
                    <a:pt x="385" y="347"/>
                  </a:lnTo>
                  <a:lnTo>
                    <a:pt x="378" y="360"/>
                  </a:lnTo>
                  <a:lnTo>
                    <a:pt x="370" y="372"/>
                  </a:lnTo>
                  <a:lnTo>
                    <a:pt x="378" y="380"/>
                  </a:lnTo>
                  <a:lnTo>
                    <a:pt x="387" y="387"/>
                  </a:lnTo>
                  <a:lnTo>
                    <a:pt x="395" y="395"/>
                  </a:lnTo>
                  <a:lnTo>
                    <a:pt x="405" y="401"/>
                  </a:lnTo>
                  <a:lnTo>
                    <a:pt x="412" y="406"/>
                  </a:lnTo>
                  <a:lnTo>
                    <a:pt x="418" y="414"/>
                  </a:lnTo>
                  <a:lnTo>
                    <a:pt x="424" y="420"/>
                  </a:lnTo>
                  <a:lnTo>
                    <a:pt x="429" y="428"/>
                  </a:lnTo>
                  <a:lnTo>
                    <a:pt x="431" y="435"/>
                  </a:lnTo>
                  <a:lnTo>
                    <a:pt x="433" y="443"/>
                  </a:lnTo>
                  <a:lnTo>
                    <a:pt x="435" y="453"/>
                  </a:lnTo>
                  <a:lnTo>
                    <a:pt x="435" y="462"/>
                  </a:lnTo>
                  <a:lnTo>
                    <a:pt x="435" y="470"/>
                  </a:lnTo>
                  <a:lnTo>
                    <a:pt x="433" y="479"/>
                  </a:lnTo>
                  <a:lnTo>
                    <a:pt x="431" y="487"/>
                  </a:lnTo>
                  <a:lnTo>
                    <a:pt x="429" y="493"/>
                  </a:lnTo>
                  <a:lnTo>
                    <a:pt x="424" y="510"/>
                  </a:lnTo>
                  <a:lnTo>
                    <a:pt x="414" y="525"/>
                  </a:lnTo>
                  <a:lnTo>
                    <a:pt x="403" y="541"/>
                  </a:lnTo>
                  <a:lnTo>
                    <a:pt x="389" y="554"/>
                  </a:lnTo>
                  <a:lnTo>
                    <a:pt x="374" y="568"/>
                  </a:lnTo>
                  <a:lnTo>
                    <a:pt x="358" y="579"/>
                  </a:lnTo>
                  <a:lnTo>
                    <a:pt x="339" y="591"/>
                  </a:lnTo>
                  <a:lnTo>
                    <a:pt x="322" y="602"/>
                  </a:lnTo>
                  <a:lnTo>
                    <a:pt x="310" y="608"/>
                  </a:lnTo>
                  <a:lnTo>
                    <a:pt x="297" y="614"/>
                  </a:lnTo>
                  <a:lnTo>
                    <a:pt x="284" y="619"/>
                  </a:lnTo>
                  <a:lnTo>
                    <a:pt x="272" y="623"/>
                  </a:lnTo>
                  <a:lnTo>
                    <a:pt x="243" y="629"/>
                  </a:lnTo>
                  <a:lnTo>
                    <a:pt x="215" y="631"/>
                  </a:lnTo>
                  <a:lnTo>
                    <a:pt x="186" y="629"/>
                  </a:lnTo>
                  <a:lnTo>
                    <a:pt x="157" y="625"/>
                  </a:lnTo>
                  <a:lnTo>
                    <a:pt x="128" y="619"/>
                  </a:lnTo>
                  <a:lnTo>
                    <a:pt x="101" y="610"/>
                  </a:lnTo>
                  <a:lnTo>
                    <a:pt x="78" y="598"/>
                  </a:lnTo>
                  <a:lnTo>
                    <a:pt x="61" y="589"/>
                  </a:lnTo>
                  <a:lnTo>
                    <a:pt x="48" y="579"/>
                  </a:lnTo>
                  <a:lnTo>
                    <a:pt x="38" y="568"/>
                  </a:lnTo>
                  <a:lnTo>
                    <a:pt x="28" y="550"/>
                  </a:lnTo>
                  <a:lnTo>
                    <a:pt x="21" y="525"/>
                  </a:lnTo>
                  <a:lnTo>
                    <a:pt x="11" y="491"/>
                  </a:lnTo>
                  <a:lnTo>
                    <a:pt x="0" y="441"/>
                  </a:lnTo>
                  <a:lnTo>
                    <a:pt x="2" y="439"/>
                  </a:lnTo>
                  <a:lnTo>
                    <a:pt x="2" y="435"/>
                  </a:lnTo>
                  <a:lnTo>
                    <a:pt x="2" y="429"/>
                  </a:lnTo>
                  <a:lnTo>
                    <a:pt x="2" y="424"/>
                  </a:lnTo>
                  <a:lnTo>
                    <a:pt x="3" y="416"/>
                  </a:lnTo>
                  <a:lnTo>
                    <a:pt x="3" y="412"/>
                  </a:lnTo>
                  <a:lnTo>
                    <a:pt x="5" y="408"/>
                  </a:lnTo>
                  <a:lnTo>
                    <a:pt x="7" y="406"/>
                  </a:lnTo>
                  <a:lnTo>
                    <a:pt x="11" y="405"/>
                  </a:lnTo>
                  <a:lnTo>
                    <a:pt x="13" y="405"/>
                  </a:lnTo>
                  <a:lnTo>
                    <a:pt x="15" y="408"/>
                  </a:lnTo>
                  <a:lnTo>
                    <a:pt x="17" y="412"/>
                  </a:lnTo>
                  <a:lnTo>
                    <a:pt x="21" y="426"/>
                  </a:lnTo>
                  <a:lnTo>
                    <a:pt x="25" y="445"/>
                  </a:lnTo>
                  <a:lnTo>
                    <a:pt x="28" y="464"/>
                  </a:lnTo>
                  <a:lnTo>
                    <a:pt x="32" y="483"/>
                  </a:lnTo>
                  <a:lnTo>
                    <a:pt x="36" y="500"/>
                  </a:lnTo>
                  <a:lnTo>
                    <a:pt x="40" y="512"/>
                  </a:lnTo>
                  <a:lnTo>
                    <a:pt x="50" y="525"/>
                  </a:lnTo>
                  <a:lnTo>
                    <a:pt x="61" y="541"/>
                  </a:lnTo>
                  <a:lnTo>
                    <a:pt x="73" y="552"/>
                  </a:lnTo>
                  <a:lnTo>
                    <a:pt x="84" y="564"/>
                  </a:lnTo>
                  <a:lnTo>
                    <a:pt x="96" y="573"/>
                  </a:lnTo>
                  <a:lnTo>
                    <a:pt x="109" y="583"/>
                  </a:lnTo>
                  <a:lnTo>
                    <a:pt x="121" y="591"/>
                  </a:lnTo>
                  <a:lnTo>
                    <a:pt x="134" y="596"/>
                  </a:lnTo>
                  <a:lnTo>
                    <a:pt x="147" y="602"/>
                  </a:lnTo>
                  <a:lnTo>
                    <a:pt x="163" y="606"/>
                  </a:lnTo>
                  <a:lnTo>
                    <a:pt x="176" y="610"/>
                  </a:lnTo>
                  <a:lnTo>
                    <a:pt x="190" y="612"/>
                  </a:lnTo>
                  <a:lnTo>
                    <a:pt x="203" y="614"/>
                  </a:lnTo>
                  <a:lnTo>
                    <a:pt x="216" y="614"/>
                  </a:lnTo>
                  <a:lnTo>
                    <a:pt x="232" y="612"/>
                  </a:lnTo>
                  <a:lnTo>
                    <a:pt x="243" y="610"/>
                  </a:lnTo>
                  <a:lnTo>
                    <a:pt x="257" y="606"/>
                  </a:lnTo>
                  <a:lnTo>
                    <a:pt x="270" y="602"/>
                  </a:lnTo>
                  <a:lnTo>
                    <a:pt x="282" y="596"/>
                  </a:lnTo>
                  <a:lnTo>
                    <a:pt x="295" y="591"/>
                  </a:lnTo>
                  <a:lnTo>
                    <a:pt x="305" y="583"/>
                  </a:lnTo>
                  <a:lnTo>
                    <a:pt x="316" y="573"/>
                  </a:lnTo>
                  <a:lnTo>
                    <a:pt x="326" y="564"/>
                  </a:lnTo>
                  <a:lnTo>
                    <a:pt x="335" y="554"/>
                  </a:lnTo>
                  <a:lnTo>
                    <a:pt x="343" y="543"/>
                  </a:lnTo>
                  <a:lnTo>
                    <a:pt x="351" y="529"/>
                  </a:lnTo>
                  <a:lnTo>
                    <a:pt x="358" y="516"/>
                  </a:lnTo>
                  <a:lnTo>
                    <a:pt x="362" y="500"/>
                  </a:lnTo>
                  <a:lnTo>
                    <a:pt x="368" y="485"/>
                  </a:lnTo>
                  <a:lnTo>
                    <a:pt x="370" y="468"/>
                  </a:lnTo>
                  <a:lnTo>
                    <a:pt x="372" y="451"/>
                  </a:lnTo>
                  <a:lnTo>
                    <a:pt x="374" y="433"/>
                  </a:lnTo>
                  <a:lnTo>
                    <a:pt x="368" y="424"/>
                  </a:lnTo>
                  <a:lnTo>
                    <a:pt x="362" y="418"/>
                  </a:lnTo>
                  <a:lnTo>
                    <a:pt x="357" y="412"/>
                  </a:lnTo>
                  <a:lnTo>
                    <a:pt x="349" y="408"/>
                  </a:lnTo>
                  <a:lnTo>
                    <a:pt x="341" y="406"/>
                  </a:lnTo>
                  <a:lnTo>
                    <a:pt x="332" y="405"/>
                  </a:lnTo>
                  <a:lnTo>
                    <a:pt x="324" y="406"/>
                  </a:lnTo>
                  <a:lnTo>
                    <a:pt x="316" y="410"/>
                  </a:lnTo>
                  <a:lnTo>
                    <a:pt x="312" y="410"/>
                  </a:lnTo>
                  <a:lnTo>
                    <a:pt x="307" y="412"/>
                  </a:lnTo>
                  <a:lnTo>
                    <a:pt x="303" y="410"/>
                  </a:lnTo>
                  <a:lnTo>
                    <a:pt x="299" y="408"/>
                  </a:lnTo>
                  <a:lnTo>
                    <a:pt x="293" y="403"/>
                  </a:lnTo>
                  <a:lnTo>
                    <a:pt x="289" y="393"/>
                  </a:lnTo>
                  <a:lnTo>
                    <a:pt x="289" y="383"/>
                  </a:lnTo>
                  <a:lnTo>
                    <a:pt x="291" y="372"/>
                  </a:lnTo>
                  <a:lnTo>
                    <a:pt x="295" y="362"/>
                  </a:lnTo>
                  <a:lnTo>
                    <a:pt x="303" y="355"/>
                  </a:lnTo>
                  <a:lnTo>
                    <a:pt x="314" y="343"/>
                  </a:lnTo>
                  <a:lnTo>
                    <a:pt x="324" y="332"/>
                  </a:lnTo>
                  <a:lnTo>
                    <a:pt x="332" y="320"/>
                  </a:lnTo>
                  <a:lnTo>
                    <a:pt x="339" y="309"/>
                  </a:lnTo>
                  <a:lnTo>
                    <a:pt x="351" y="288"/>
                  </a:lnTo>
                  <a:lnTo>
                    <a:pt x="358" y="266"/>
                  </a:lnTo>
                  <a:lnTo>
                    <a:pt x="362" y="249"/>
                  </a:lnTo>
                  <a:lnTo>
                    <a:pt x="366" y="234"/>
                  </a:lnTo>
                  <a:lnTo>
                    <a:pt x="368" y="222"/>
                  </a:lnTo>
                  <a:lnTo>
                    <a:pt x="370" y="215"/>
                  </a:lnTo>
                  <a:lnTo>
                    <a:pt x="372" y="209"/>
                  </a:lnTo>
                  <a:lnTo>
                    <a:pt x="376" y="205"/>
                  </a:lnTo>
                  <a:lnTo>
                    <a:pt x="380" y="203"/>
                  </a:lnTo>
                  <a:lnTo>
                    <a:pt x="383" y="201"/>
                  </a:lnTo>
                  <a:lnTo>
                    <a:pt x="391" y="203"/>
                  </a:lnTo>
                  <a:lnTo>
                    <a:pt x="401" y="207"/>
                  </a:lnTo>
                  <a:lnTo>
                    <a:pt x="408" y="213"/>
                  </a:lnTo>
                  <a:lnTo>
                    <a:pt x="416" y="220"/>
                  </a:lnTo>
                  <a:lnTo>
                    <a:pt x="424" y="226"/>
                  </a:lnTo>
                  <a:lnTo>
                    <a:pt x="429" y="230"/>
                  </a:lnTo>
                  <a:lnTo>
                    <a:pt x="437" y="232"/>
                  </a:lnTo>
                  <a:lnTo>
                    <a:pt x="447" y="232"/>
                  </a:lnTo>
                  <a:lnTo>
                    <a:pt x="454" y="230"/>
                  </a:lnTo>
                  <a:lnTo>
                    <a:pt x="462" y="224"/>
                  </a:lnTo>
                  <a:lnTo>
                    <a:pt x="477" y="211"/>
                  </a:lnTo>
                  <a:lnTo>
                    <a:pt x="493" y="194"/>
                  </a:lnTo>
                  <a:lnTo>
                    <a:pt x="506" y="174"/>
                  </a:lnTo>
                  <a:lnTo>
                    <a:pt x="516" y="157"/>
                  </a:lnTo>
                  <a:lnTo>
                    <a:pt x="522" y="146"/>
                  </a:lnTo>
                  <a:lnTo>
                    <a:pt x="523" y="140"/>
                  </a:lnTo>
                  <a:close/>
                  <a:moveTo>
                    <a:pt x="46" y="326"/>
                  </a:moveTo>
                  <a:lnTo>
                    <a:pt x="50" y="322"/>
                  </a:lnTo>
                  <a:lnTo>
                    <a:pt x="55" y="320"/>
                  </a:lnTo>
                  <a:lnTo>
                    <a:pt x="61" y="318"/>
                  </a:lnTo>
                  <a:lnTo>
                    <a:pt x="69" y="318"/>
                  </a:lnTo>
                  <a:lnTo>
                    <a:pt x="86" y="320"/>
                  </a:lnTo>
                  <a:lnTo>
                    <a:pt x="103" y="324"/>
                  </a:lnTo>
                  <a:lnTo>
                    <a:pt x="122" y="328"/>
                  </a:lnTo>
                  <a:lnTo>
                    <a:pt x="140" y="332"/>
                  </a:lnTo>
                  <a:lnTo>
                    <a:pt x="157" y="335"/>
                  </a:lnTo>
                  <a:lnTo>
                    <a:pt x="168" y="335"/>
                  </a:lnTo>
                  <a:lnTo>
                    <a:pt x="161" y="332"/>
                  </a:lnTo>
                  <a:lnTo>
                    <a:pt x="151" y="328"/>
                  </a:lnTo>
                  <a:lnTo>
                    <a:pt x="144" y="322"/>
                  </a:lnTo>
                  <a:lnTo>
                    <a:pt x="138" y="314"/>
                  </a:lnTo>
                  <a:lnTo>
                    <a:pt x="124" y="301"/>
                  </a:lnTo>
                  <a:lnTo>
                    <a:pt x="115" y="284"/>
                  </a:lnTo>
                  <a:lnTo>
                    <a:pt x="107" y="268"/>
                  </a:lnTo>
                  <a:lnTo>
                    <a:pt x="103" y="251"/>
                  </a:lnTo>
                  <a:lnTo>
                    <a:pt x="101" y="236"/>
                  </a:lnTo>
                  <a:lnTo>
                    <a:pt x="101" y="224"/>
                  </a:lnTo>
                  <a:lnTo>
                    <a:pt x="88" y="234"/>
                  </a:lnTo>
                  <a:lnTo>
                    <a:pt x="76" y="247"/>
                  </a:lnTo>
                  <a:lnTo>
                    <a:pt x="67" y="261"/>
                  </a:lnTo>
                  <a:lnTo>
                    <a:pt x="59" y="276"/>
                  </a:lnTo>
                  <a:lnTo>
                    <a:pt x="53" y="289"/>
                  </a:lnTo>
                  <a:lnTo>
                    <a:pt x="50" y="305"/>
                  </a:lnTo>
                  <a:lnTo>
                    <a:pt x="48" y="316"/>
                  </a:lnTo>
                  <a:lnTo>
                    <a:pt x="46" y="326"/>
                  </a:lnTo>
                  <a:close/>
                  <a:moveTo>
                    <a:pt x="140" y="167"/>
                  </a:moveTo>
                  <a:lnTo>
                    <a:pt x="151" y="159"/>
                  </a:lnTo>
                  <a:lnTo>
                    <a:pt x="163" y="153"/>
                  </a:lnTo>
                  <a:lnTo>
                    <a:pt x="174" y="149"/>
                  </a:lnTo>
                  <a:lnTo>
                    <a:pt x="188" y="149"/>
                  </a:lnTo>
                  <a:lnTo>
                    <a:pt x="199" y="151"/>
                  </a:lnTo>
                  <a:lnTo>
                    <a:pt x="211" y="153"/>
                  </a:lnTo>
                  <a:lnTo>
                    <a:pt x="220" y="157"/>
                  </a:lnTo>
                  <a:lnTo>
                    <a:pt x="230" y="163"/>
                  </a:lnTo>
                  <a:lnTo>
                    <a:pt x="218" y="138"/>
                  </a:lnTo>
                  <a:lnTo>
                    <a:pt x="213" y="119"/>
                  </a:lnTo>
                  <a:lnTo>
                    <a:pt x="209" y="105"/>
                  </a:lnTo>
                  <a:lnTo>
                    <a:pt x="207" y="94"/>
                  </a:lnTo>
                  <a:lnTo>
                    <a:pt x="209" y="86"/>
                  </a:lnTo>
                  <a:lnTo>
                    <a:pt x="211" y="76"/>
                  </a:lnTo>
                  <a:lnTo>
                    <a:pt x="215" y="67"/>
                  </a:lnTo>
                  <a:lnTo>
                    <a:pt x="216" y="55"/>
                  </a:lnTo>
                  <a:lnTo>
                    <a:pt x="207" y="67"/>
                  </a:lnTo>
                  <a:lnTo>
                    <a:pt x="195" y="80"/>
                  </a:lnTo>
                  <a:lnTo>
                    <a:pt x="186" y="92"/>
                  </a:lnTo>
                  <a:lnTo>
                    <a:pt x="176" y="105"/>
                  </a:lnTo>
                  <a:lnTo>
                    <a:pt x="167" y="119"/>
                  </a:lnTo>
                  <a:lnTo>
                    <a:pt x="157" y="134"/>
                  </a:lnTo>
                  <a:lnTo>
                    <a:pt x="149" y="149"/>
                  </a:lnTo>
                  <a:lnTo>
                    <a:pt x="140" y="167"/>
                  </a:lnTo>
                  <a:close/>
                  <a:moveTo>
                    <a:pt x="1099" y="224"/>
                  </a:moveTo>
                  <a:lnTo>
                    <a:pt x="1132" y="213"/>
                  </a:lnTo>
                  <a:lnTo>
                    <a:pt x="1138" y="230"/>
                  </a:lnTo>
                  <a:lnTo>
                    <a:pt x="1145" y="243"/>
                  </a:lnTo>
                  <a:lnTo>
                    <a:pt x="1151" y="259"/>
                  </a:lnTo>
                  <a:lnTo>
                    <a:pt x="1157" y="272"/>
                  </a:lnTo>
                  <a:lnTo>
                    <a:pt x="1163" y="288"/>
                  </a:lnTo>
                  <a:lnTo>
                    <a:pt x="1170" y="301"/>
                  </a:lnTo>
                  <a:lnTo>
                    <a:pt x="1180" y="314"/>
                  </a:lnTo>
                  <a:lnTo>
                    <a:pt x="1189" y="328"/>
                  </a:lnTo>
                  <a:lnTo>
                    <a:pt x="1176" y="334"/>
                  </a:lnTo>
                  <a:lnTo>
                    <a:pt x="1164" y="343"/>
                  </a:lnTo>
                  <a:lnTo>
                    <a:pt x="1151" y="353"/>
                  </a:lnTo>
                  <a:lnTo>
                    <a:pt x="1138" y="364"/>
                  </a:lnTo>
                  <a:lnTo>
                    <a:pt x="1128" y="378"/>
                  </a:lnTo>
                  <a:lnTo>
                    <a:pt x="1120" y="391"/>
                  </a:lnTo>
                  <a:lnTo>
                    <a:pt x="1118" y="397"/>
                  </a:lnTo>
                  <a:lnTo>
                    <a:pt x="1116" y="405"/>
                  </a:lnTo>
                  <a:lnTo>
                    <a:pt x="1118" y="410"/>
                  </a:lnTo>
                  <a:lnTo>
                    <a:pt x="1118" y="418"/>
                  </a:lnTo>
                  <a:lnTo>
                    <a:pt x="1122" y="435"/>
                  </a:lnTo>
                  <a:lnTo>
                    <a:pt x="1130" y="453"/>
                  </a:lnTo>
                  <a:lnTo>
                    <a:pt x="1139" y="468"/>
                  </a:lnTo>
                  <a:lnTo>
                    <a:pt x="1149" y="483"/>
                  </a:lnTo>
                  <a:lnTo>
                    <a:pt x="1161" y="497"/>
                  </a:lnTo>
                  <a:lnTo>
                    <a:pt x="1172" y="510"/>
                  </a:lnTo>
                  <a:lnTo>
                    <a:pt x="1184" y="520"/>
                  </a:lnTo>
                  <a:lnTo>
                    <a:pt x="1195" y="529"/>
                  </a:lnTo>
                  <a:lnTo>
                    <a:pt x="1207" y="539"/>
                  </a:lnTo>
                  <a:lnTo>
                    <a:pt x="1220" y="548"/>
                  </a:lnTo>
                  <a:lnTo>
                    <a:pt x="1235" y="554"/>
                  </a:lnTo>
                  <a:lnTo>
                    <a:pt x="1251" y="560"/>
                  </a:lnTo>
                  <a:lnTo>
                    <a:pt x="1266" y="564"/>
                  </a:lnTo>
                  <a:lnTo>
                    <a:pt x="1283" y="568"/>
                  </a:lnTo>
                  <a:lnTo>
                    <a:pt x="1301" y="570"/>
                  </a:lnTo>
                  <a:lnTo>
                    <a:pt x="1316" y="570"/>
                  </a:lnTo>
                  <a:lnTo>
                    <a:pt x="1349" y="570"/>
                  </a:lnTo>
                  <a:lnTo>
                    <a:pt x="1381" y="568"/>
                  </a:lnTo>
                  <a:lnTo>
                    <a:pt x="1408" y="564"/>
                  </a:lnTo>
                  <a:lnTo>
                    <a:pt x="1431" y="560"/>
                  </a:lnTo>
                  <a:lnTo>
                    <a:pt x="1443" y="554"/>
                  </a:lnTo>
                  <a:lnTo>
                    <a:pt x="1450" y="548"/>
                  </a:lnTo>
                  <a:lnTo>
                    <a:pt x="1454" y="545"/>
                  </a:lnTo>
                  <a:lnTo>
                    <a:pt x="1456" y="541"/>
                  </a:lnTo>
                  <a:lnTo>
                    <a:pt x="1452" y="539"/>
                  </a:lnTo>
                  <a:lnTo>
                    <a:pt x="1448" y="537"/>
                  </a:lnTo>
                  <a:lnTo>
                    <a:pt x="1439" y="535"/>
                  </a:lnTo>
                  <a:lnTo>
                    <a:pt x="1429" y="533"/>
                  </a:lnTo>
                  <a:lnTo>
                    <a:pt x="1418" y="533"/>
                  </a:lnTo>
                  <a:lnTo>
                    <a:pt x="1379" y="529"/>
                  </a:lnTo>
                  <a:lnTo>
                    <a:pt x="1326" y="524"/>
                  </a:lnTo>
                  <a:lnTo>
                    <a:pt x="1264" y="512"/>
                  </a:lnTo>
                  <a:lnTo>
                    <a:pt x="1234" y="504"/>
                  </a:lnTo>
                  <a:lnTo>
                    <a:pt x="1205" y="495"/>
                  </a:lnTo>
                  <a:lnTo>
                    <a:pt x="1180" y="483"/>
                  </a:lnTo>
                  <a:lnTo>
                    <a:pt x="1157" y="470"/>
                  </a:lnTo>
                  <a:lnTo>
                    <a:pt x="1149" y="462"/>
                  </a:lnTo>
                  <a:lnTo>
                    <a:pt x="1141" y="454"/>
                  </a:lnTo>
                  <a:lnTo>
                    <a:pt x="1136" y="445"/>
                  </a:lnTo>
                  <a:lnTo>
                    <a:pt x="1130" y="435"/>
                  </a:lnTo>
                  <a:lnTo>
                    <a:pt x="1128" y="426"/>
                  </a:lnTo>
                  <a:lnTo>
                    <a:pt x="1128" y="414"/>
                  </a:lnTo>
                  <a:lnTo>
                    <a:pt x="1130" y="405"/>
                  </a:lnTo>
                  <a:lnTo>
                    <a:pt x="1134" y="391"/>
                  </a:lnTo>
                  <a:lnTo>
                    <a:pt x="1138" y="387"/>
                  </a:lnTo>
                  <a:lnTo>
                    <a:pt x="1143" y="380"/>
                  </a:lnTo>
                  <a:lnTo>
                    <a:pt x="1153" y="370"/>
                  </a:lnTo>
                  <a:lnTo>
                    <a:pt x="1166" y="359"/>
                  </a:lnTo>
                  <a:lnTo>
                    <a:pt x="1174" y="355"/>
                  </a:lnTo>
                  <a:lnTo>
                    <a:pt x="1182" y="351"/>
                  </a:lnTo>
                  <a:lnTo>
                    <a:pt x="1189" y="349"/>
                  </a:lnTo>
                  <a:lnTo>
                    <a:pt x="1199" y="347"/>
                  </a:lnTo>
                  <a:lnTo>
                    <a:pt x="1209" y="347"/>
                  </a:lnTo>
                  <a:lnTo>
                    <a:pt x="1218" y="351"/>
                  </a:lnTo>
                  <a:lnTo>
                    <a:pt x="1228" y="355"/>
                  </a:lnTo>
                  <a:lnTo>
                    <a:pt x="1237" y="362"/>
                  </a:lnTo>
                  <a:lnTo>
                    <a:pt x="1245" y="366"/>
                  </a:lnTo>
                  <a:lnTo>
                    <a:pt x="1255" y="370"/>
                  </a:lnTo>
                  <a:lnTo>
                    <a:pt x="1264" y="370"/>
                  </a:lnTo>
                  <a:lnTo>
                    <a:pt x="1272" y="368"/>
                  </a:lnTo>
                  <a:lnTo>
                    <a:pt x="1282" y="364"/>
                  </a:lnTo>
                  <a:lnTo>
                    <a:pt x="1289" y="360"/>
                  </a:lnTo>
                  <a:lnTo>
                    <a:pt x="1297" y="355"/>
                  </a:lnTo>
                  <a:lnTo>
                    <a:pt x="1303" y="349"/>
                  </a:lnTo>
                  <a:lnTo>
                    <a:pt x="1308" y="341"/>
                  </a:lnTo>
                  <a:lnTo>
                    <a:pt x="1312" y="334"/>
                  </a:lnTo>
                  <a:lnTo>
                    <a:pt x="1314" y="328"/>
                  </a:lnTo>
                  <a:lnTo>
                    <a:pt x="1314" y="320"/>
                  </a:lnTo>
                  <a:lnTo>
                    <a:pt x="1312" y="314"/>
                  </a:lnTo>
                  <a:lnTo>
                    <a:pt x="1308" y="311"/>
                  </a:lnTo>
                  <a:lnTo>
                    <a:pt x="1301" y="307"/>
                  </a:lnTo>
                  <a:lnTo>
                    <a:pt x="1291" y="307"/>
                  </a:lnTo>
                  <a:lnTo>
                    <a:pt x="1276" y="305"/>
                  </a:lnTo>
                  <a:lnTo>
                    <a:pt x="1260" y="303"/>
                  </a:lnTo>
                  <a:lnTo>
                    <a:pt x="1247" y="299"/>
                  </a:lnTo>
                  <a:lnTo>
                    <a:pt x="1235" y="295"/>
                  </a:lnTo>
                  <a:lnTo>
                    <a:pt x="1224" y="291"/>
                  </a:lnTo>
                  <a:lnTo>
                    <a:pt x="1216" y="288"/>
                  </a:lnTo>
                  <a:lnTo>
                    <a:pt x="1209" y="282"/>
                  </a:lnTo>
                  <a:lnTo>
                    <a:pt x="1201" y="276"/>
                  </a:lnTo>
                  <a:lnTo>
                    <a:pt x="1191" y="263"/>
                  </a:lnTo>
                  <a:lnTo>
                    <a:pt x="1186" y="249"/>
                  </a:lnTo>
                  <a:lnTo>
                    <a:pt x="1182" y="236"/>
                  </a:lnTo>
                  <a:lnTo>
                    <a:pt x="1180" y="220"/>
                  </a:lnTo>
                  <a:lnTo>
                    <a:pt x="1180" y="192"/>
                  </a:lnTo>
                  <a:lnTo>
                    <a:pt x="1180" y="167"/>
                  </a:lnTo>
                  <a:lnTo>
                    <a:pt x="1176" y="157"/>
                  </a:lnTo>
                  <a:lnTo>
                    <a:pt x="1172" y="149"/>
                  </a:lnTo>
                  <a:lnTo>
                    <a:pt x="1168" y="147"/>
                  </a:lnTo>
                  <a:lnTo>
                    <a:pt x="1163" y="146"/>
                  </a:lnTo>
                  <a:lnTo>
                    <a:pt x="1157" y="144"/>
                  </a:lnTo>
                  <a:lnTo>
                    <a:pt x="1151" y="144"/>
                  </a:lnTo>
                  <a:lnTo>
                    <a:pt x="1143" y="144"/>
                  </a:lnTo>
                  <a:lnTo>
                    <a:pt x="1138" y="146"/>
                  </a:lnTo>
                  <a:lnTo>
                    <a:pt x="1134" y="149"/>
                  </a:lnTo>
                  <a:lnTo>
                    <a:pt x="1130" y="151"/>
                  </a:lnTo>
                  <a:lnTo>
                    <a:pt x="1124" y="161"/>
                  </a:lnTo>
                  <a:lnTo>
                    <a:pt x="1120" y="169"/>
                  </a:lnTo>
                  <a:lnTo>
                    <a:pt x="1116" y="178"/>
                  </a:lnTo>
                  <a:lnTo>
                    <a:pt x="1113" y="186"/>
                  </a:lnTo>
                  <a:lnTo>
                    <a:pt x="1111" y="188"/>
                  </a:lnTo>
                  <a:lnTo>
                    <a:pt x="1107" y="190"/>
                  </a:lnTo>
                  <a:lnTo>
                    <a:pt x="1105" y="192"/>
                  </a:lnTo>
                  <a:lnTo>
                    <a:pt x="1101" y="192"/>
                  </a:lnTo>
                  <a:lnTo>
                    <a:pt x="1092" y="186"/>
                  </a:lnTo>
                  <a:lnTo>
                    <a:pt x="1084" y="180"/>
                  </a:lnTo>
                  <a:lnTo>
                    <a:pt x="1076" y="170"/>
                  </a:lnTo>
                  <a:lnTo>
                    <a:pt x="1070" y="161"/>
                  </a:lnTo>
                  <a:lnTo>
                    <a:pt x="1063" y="151"/>
                  </a:lnTo>
                  <a:lnTo>
                    <a:pt x="1057" y="144"/>
                  </a:lnTo>
                  <a:lnTo>
                    <a:pt x="1053" y="140"/>
                  </a:lnTo>
                  <a:lnTo>
                    <a:pt x="1049" y="138"/>
                  </a:lnTo>
                  <a:lnTo>
                    <a:pt x="1044" y="136"/>
                  </a:lnTo>
                  <a:lnTo>
                    <a:pt x="1038" y="134"/>
                  </a:lnTo>
                  <a:lnTo>
                    <a:pt x="1021" y="146"/>
                  </a:lnTo>
                  <a:lnTo>
                    <a:pt x="1021" y="157"/>
                  </a:lnTo>
                  <a:lnTo>
                    <a:pt x="1022" y="169"/>
                  </a:lnTo>
                  <a:lnTo>
                    <a:pt x="1024" y="178"/>
                  </a:lnTo>
                  <a:lnTo>
                    <a:pt x="1028" y="186"/>
                  </a:lnTo>
                  <a:lnTo>
                    <a:pt x="1032" y="194"/>
                  </a:lnTo>
                  <a:lnTo>
                    <a:pt x="1038" y="201"/>
                  </a:lnTo>
                  <a:lnTo>
                    <a:pt x="1044" y="207"/>
                  </a:lnTo>
                  <a:lnTo>
                    <a:pt x="1049" y="213"/>
                  </a:lnTo>
                  <a:lnTo>
                    <a:pt x="1061" y="220"/>
                  </a:lnTo>
                  <a:lnTo>
                    <a:pt x="1074" y="226"/>
                  </a:lnTo>
                  <a:lnTo>
                    <a:pt x="1088" y="226"/>
                  </a:lnTo>
                  <a:lnTo>
                    <a:pt x="1099" y="224"/>
                  </a:lnTo>
                  <a:close/>
                  <a:moveTo>
                    <a:pt x="1537" y="264"/>
                  </a:moveTo>
                  <a:lnTo>
                    <a:pt x="1521" y="261"/>
                  </a:lnTo>
                  <a:lnTo>
                    <a:pt x="1506" y="257"/>
                  </a:lnTo>
                  <a:lnTo>
                    <a:pt x="1491" y="255"/>
                  </a:lnTo>
                  <a:lnTo>
                    <a:pt x="1475" y="255"/>
                  </a:lnTo>
                  <a:lnTo>
                    <a:pt x="1460" y="255"/>
                  </a:lnTo>
                  <a:lnTo>
                    <a:pt x="1443" y="255"/>
                  </a:lnTo>
                  <a:lnTo>
                    <a:pt x="1427" y="257"/>
                  </a:lnTo>
                  <a:lnTo>
                    <a:pt x="1412" y="257"/>
                  </a:lnTo>
                  <a:lnTo>
                    <a:pt x="1408" y="253"/>
                  </a:lnTo>
                  <a:lnTo>
                    <a:pt x="1410" y="249"/>
                  </a:lnTo>
                  <a:lnTo>
                    <a:pt x="1412" y="245"/>
                  </a:lnTo>
                  <a:lnTo>
                    <a:pt x="1418" y="241"/>
                  </a:lnTo>
                  <a:lnTo>
                    <a:pt x="1433" y="232"/>
                  </a:lnTo>
                  <a:lnTo>
                    <a:pt x="1452" y="222"/>
                  </a:lnTo>
                  <a:lnTo>
                    <a:pt x="1462" y="217"/>
                  </a:lnTo>
                  <a:lnTo>
                    <a:pt x="1471" y="209"/>
                  </a:lnTo>
                  <a:lnTo>
                    <a:pt x="1479" y="203"/>
                  </a:lnTo>
                  <a:lnTo>
                    <a:pt x="1485" y="194"/>
                  </a:lnTo>
                  <a:lnTo>
                    <a:pt x="1491" y="184"/>
                  </a:lnTo>
                  <a:lnTo>
                    <a:pt x="1493" y="174"/>
                  </a:lnTo>
                  <a:lnTo>
                    <a:pt x="1491" y="161"/>
                  </a:lnTo>
                  <a:lnTo>
                    <a:pt x="1487" y="147"/>
                  </a:lnTo>
                  <a:lnTo>
                    <a:pt x="1498" y="159"/>
                  </a:lnTo>
                  <a:lnTo>
                    <a:pt x="1508" y="170"/>
                  </a:lnTo>
                  <a:lnTo>
                    <a:pt x="1516" y="182"/>
                  </a:lnTo>
                  <a:lnTo>
                    <a:pt x="1523" y="195"/>
                  </a:lnTo>
                  <a:lnTo>
                    <a:pt x="1527" y="209"/>
                  </a:lnTo>
                  <a:lnTo>
                    <a:pt x="1533" y="226"/>
                  </a:lnTo>
                  <a:lnTo>
                    <a:pt x="1535" y="243"/>
                  </a:lnTo>
                  <a:lnTo>
                    <a:pt x="1537" y="264"/>
                  </a:lnTo>
                  <a:close/>
                  <a:moveTo>
                    <a:pt x="1441" y="103"/>
                  </a:moveTo>
                  <a:lnTo>
                    <a:pt x="1429" y="100"/>
                  </a:lnTo>
                  <a:lnTo>
                    <a:pt x="1418" y="96"/>
                  </a:lnTo>
                  <a:lnTo>
                    <a:pt x="1406" y="94"/>
                  </a:lnTo>
                  <a:lnTo>
                    <a:pt x="1395" y="94"/>
                  </a:lnTo>
                  <a:lnTo>
                    <a:pt x="1383" y="94"/>
                  </a:lnTo>
                  <a:lnTo>
                    <a:pt x="1372" y="98"/>
                  </a:lnTo>
                  <a:lnTo>
                    <a:pt x="1358" y="101"/>
                  </a:lnTo>
                  <a:lnTo>
                    <a:pt x="1347" y="109"/>
                  </a:lnTo>
                  <a:lnTo>
                    <a:pt x="1356" y="98"/>
                  </a:lnTo>
                  <a:lnTo>
                    <a:pt x="1362" y="88"/>
                  </a:lnTo>
                  <a:lnTo>
                    <a:pt x="1368" y="80"/>
                  </a:lnTo>
                  <a:lnTo>
                    <a:pt x="1370" y="71"/>
                  </a:lnTo>
                  <a:lnTo>
                    <a:pt x="1372" y="63"/>
                  </a:lnTo>
                  <a:lnTo>
                    <a:pt x="1370" y="55"/>
                  </a:lnTo>
                  <a:lnTo>
                    <a:pt x="1370" y="50"/>
                  </a:lnTo>
                  <a:lnTo>
                    <a:pt x="1368" y="44"/>
                  </a:lnTo>
                  <a:lnTo>
                    <a:pt x="1362" y="30"/>
                  </a:lnTo>
                  <a:lnTo>
                    <a:pt x="1358" y="21"/>
                  </a:lnTo>
                  <a:lnTo>
                    <a:pt x="1358" y="15"/>
                  </a:lnTo>
                  <a:lnTo>
                    <a:pt x="1358" y="9"/>
                  </a:lnTo>
                  <a:lnTo>
                    <a:pt x="1362" y="5"/>
                  </a:lnTo>
                  <a:lnTo>
                    <a:pt x="1366" y="0"/>
                  </a:lnTo>
                  <a:lnTo>
                    <a:pt x="1377" y="7"/>
                  </a:lnTo>
                  <a:lnTo>
                    <a:pt x="1389" y="19"/>
                  </a:lnTo>
                  <a:lnTo>
                    <a:pt x="1399" y="32"/>
                  </a:lnTo>
                  <a:lnTo>
                    <a:pt x="1408" y="48"/>
                  </a:lnTo>
                  <a:lnTo>
                    <a:pt x="1418" y="63"/>
                  </a:lnTo>
                  <a:lnTo>
                    <a:pt x="1425" y="78"/>
                  </a:lnTo>
                  <a:lnTo>
                    <a:pt x="1433" y="92"/>
                  </a:lnTo>
                  <a:lnTo>
                    <a:pt x="1441" y="103"/>
                  </a:lnTo>
                  <a:close/>
                </a:path>
              </a:pathLst>
            </a:custGeom>
            <a:solidFill>
              <a:srgbClr val="AE705D"/>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2" name="Freeform 19"/>
            <p:cNvSpPr>
              <a:spLocks noEditPoints="1"/>
            </p:cNvSpPr>
            <p:nvPr/>
          </p:nvSpPr>
          <p:spPr bwMode="auto">
            <a:xfrm>
              <a:off x="5078" y="2329"/>
              <a:ext cx="62" cy="244"/>
            </a:xfrm>
            <a:custGeom>
              <a:avLst/>
              <a:gdLst>
                <a:gd name="T0" fmla="*/ 41 w 255"/>
                <a:gd name="T1" fmla="*/ 121 h 898"/>
                <a:gd name="T2" fmla="*/ 39 w 255"/>
                <a:gd name="T3" fmla="*/ 121 h 898"/>
                <a:gd name="T4" fmla="*/ 36 w 255"/>
                <a:gd name="T5" fmla="*/ 128 h 898"/>
                <a:gd name="T6" fmla="*/ 35 w 255"/>
                <a:gd name="T7" fmla="*/ 148 h 898"/>
                <a:gd name="T8" fmla="*/ 37 w 255"/>
                <a:gd name="T9" fmla="*/ 188 h 898"/>
                <a:gd name="T10" fmla="*/ 40 w 255"/>
                <a:gd name="T11" fmla="*/ 227 h 898"/>
                <a:gd name="T12" fmla="*/ 42 w 255"/>
                <a:gd name="T13" fmla="*/ 243 h 898"/>
                <a:gd name="T14" fmla="*/ 43 w 255"/>
                <a:gd name="T15" fmla="*/ 243 h 898"/>
                <a:gd name="T16" fmla="*/ 43 w 255"/>
                <a:gd name="T17" fmla="*/ 234 h 898"/>
                <a:gd name="T18" fmla="*/ 44 w 255"/>
                <a:gd name="T19" fmla="*/ 214 h 898"/>
                <a:gd name="T20" fmla="*/ 44 w 255"/>
                <a:gd name="T21" fmla="*/ 176 h 898"/>
                <a:gd name="T22" fmla="*/ 44 w 255"/>
                <a:gd name="T23" fmla="*/ 138 h 898"/>
                <a:gd name="T24" fmla="*/ 0 w 255"/>
                <a:gd name="T25" fmla="*/ 132 h 898"/>
                <a:gd name="T26" fmla="*/ 0 w 255"/>
                <a:gd name="T27" fmla="*/ 133 h 898"/>
                <a:gd name="T28" fmla="*/ 9 w 255"/>
                <a:gd name="T29" fmla="*/ 129 h 898"/>
                <a:gd name="T30" fmla="*/ 16 w 255"/>
                <a:gd name="T31" fmla="*/ 127 h 898"/>
                <a:gd name="T32" fmla="*/ 19 w 255"/>
                <a:gd name="T33" fmla="*/ 129 h 898"/>
                <a:gd name="T34" fmla="*/ 20 w 255"/>
                <a:gd name="T35" fmla="*/ 133 h 898"/>
                <a:gd name="T36" fmla="*/ 20 w 255"/>
                <a:gd name="T37" fmla="*/ 137 h 898"/>
                <a:gd name="T38" fmla="*/ 20 w 255"/>
                <a:gd name="T39" fmla="*/ 145 h 898"/>
                <a:gd name="T40" fmla="*/ 20 w 255"/>
                <a:gd name="T41" fmla="*/ 148 h 898"/>
                <a:gd name="T42" fmla="*/ 21 w 255"/>
                <a:gd name="T43" fmla="*/ 148 h 898"/>
                <a:gd name="T44" fmla="*/ 24 w 255"/>
                <a:gd name="T45" fmla="*/ 142 h 898"/>
                <a:gd name="T46" fmla="*/ 26 w 255"/>
                <a:gd name="T47" fmla="*/ 134 h 898"/>
                <a:gd name="T48" fmla="*/ 26 w 255"/>
                <a:gd name="T49" fmla="*/ 127 h 898"/>
                <a:gd name="T50" fmla="*/ 26 w 255"/>
                <a:gd name="T51" fmla="*/ 123 h 898"/>
                <a:gd name="T52" fmla="*/ 24 w 255"/>
                <a:gd name="T53" fmla="*/ 120 h 898"/>
                <a:gd name="T54" fmla="*/ 17 w 255"/>
                <a:gd name="T55" fmla="*/ 121 h 898"/>
                <a:gd name="T56" fmla="*/ 8 w 255"/>
                <a:gd name="T57" fmla="*/ 125 h 898"/>
                <a:gd name="T58" fmla="*/ 1 w 255"/>
                <a:gd name="T59" fmla="*/ 131 h 898"/>
                <a:gd name="T60" fmla="*/ 36 w 255"/>
                <a:gd name="T61" fmla="*/ 23 h 898"/>
                <a:gd name="T62" fmla="*/ 36 w 255"/>
                <a:gd name="T63" fmla="*/ 46 h 898"/>
                <a:gd name="T64" fmla="*/ 37 w 255"/>
                <a:gd name="T65" fmla="*/ 68 h 898"/>
                <a:gd name="T66" fmla="*/ 40 w 255"/>
                <a:gd name="T67" fmla="*/ 83 h 898"/>
                <a:gd name="T68" fmla="*/ 43 w 255"/>
                <a:gd name="T69" fmla="*/ 92 h 898"/>
                <a:gd name="T70" fmla="*/ 47 w 255"/>
                <a:gd name="T71" fmla="*/ 98 h 898"/>
                <a:gd name="T72" fmla="*/ 51 w 255"/>
                <a:gd name="T73" fmla="*/ 99 h 898"/>
                <a:gd name="T74" fmla="*/ 59 w 255"/>
                <a:gd name="T75" fmla="*/ 96 h 898"/>
                <a:gd name="T76" fmla="*/ 62 w 255"/>
                <a:gd name="T77" fmla="*/ 96 h 898"/>
                <a:gd name="T78" fmla="*/ 60 w 255"/>
                <a:gd name="T79" fmla="*/ 99 h 898"/>
                <a:gd name="T80" fmla="*/ 54 w 255"/>
                <a:gd name="T81" fmla="*/ 103 h 898"/>
                <a:gd name="T82" fmla="*/ 46 w 255"/>
                <a:gd name="T83" fmla="*/ 103 h 898"/>
                <a:gd name="T84" fmla="*/ 39 w 255"/>
                <a:gd name="T85" fmla="*/ 99 h 898"/>
                <a:gd name="T86" fmla="*/ 34 w 255"/>
                <a:gd name="T87" fmla="*/ 90 h 898"/>
                <a:gd name="T88" fmla="*/ 30 w 255"/>
                <a:gd name="T89" fmla="*/ 76 h 898"/>
                <a:gd name="T90" fmla="*/ 27 w 255"/>
                <a:gd name="T91" fmla="*/ 51 h 898"/>
                <a:gd name="T92" fmla="*/ 26 w 255"/>
                <a:gd name="T93" fmla="*/ 24 h 898"/>
                <a:gd name="T94" fmla="*/ 27 w 255"/>
                <a:gd name="T95" fmla="*/ 5 h 898"/>
                <a:gd name="T96" fmla="*/ 29 w 255"/>
                <a:gd name="T97" fmla="*/ 1 h 898"/>
                <a:gd name="T98" fmla="*/ 31 w 255"/>
                <a:gd name="T99" fmla="*/ 1 h 898"/>
                <a:gd name="T100" fmla="*/ 35 w 255"/>
                <a:gd name="T101" fmla="*/ 11 h 8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5"/>
                <a:gd name="T154" fmla="*/ 0 h 898"/>
                <a:gd name="T155" fmla="*/ 255 w 255"/>
                <a:gd name="T156" fmla="*/ 898 h 8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5" h="898">
                  <a:moveTo>
                    <a:pt x="178" y="476"/>
                  </a:moveTo>
                  <a:lnTo>
                    <a:pt x="175" y="457"/>
                  </a:lnTo>
                  <a:lnTo>
                    <a:pt x="169" y="446"/>
                  </a:lnTo>
                  <a:lnTo>
                    <a:pt x="167" y="444"/>
                  </a:lnTo>
                  <a:lnTo>
                    <a:pt x="165" y="442"/>
                  </a:lnTo>
                  <a:lnTo>
                    <a:pt x="161" y="444"/>
                  </a:lnTo>
                  <a:lnTo>
                    <a:pt x="159" y="446"/>
                  </a:lnTo>
                  <a:lnTo>
                    <a:pt x="154" y="455"/>
                  </a:lnTo>
                  <a:lnTo>
                    <a:pt x="150" y="471"/>
                  </a:lnTo>
                  <a:lnTo>
                    <a:pt x="146" y="492"/>
                  </a:lnTo>
                  <a:lnTo>
                    <a:pt x="144" y="515"/>
                  </a:lnTo>
                  <a:lnTo>
                    <a:pt x="146" y="545"/>
                  </a:lnTo>
                  <a:lnTo>
                    <a:pt x="146" y="588"/>
                  </a:lnTo>
                  <a:lnTo>
                    <a:pt x="150" y="637"/>
                  </a:lnTo>
                  <a:lnTo>
                    <a:pt x="152" y="691"/>
                  </a:lnTo>
                  <a:lnTo>
                    <a:pt x="155" y="743"/>
                  </a:lnTo>
                  <a:lnTo>
                    <a:pt x="159" y="793"/>
                  </a:lnTo>
                  <a:lnTo>
                    <a:pt x="163" y="835"/>
                  </a:lnTo>
                  <a:lnTo>
                    <a:pt x="167" y="866"/>
                  </a:lnTo>
                  <a:lnTo>
                    <a:pt x="169" y="887"/>
                  </a:lnTo>
                  <a:lnTo>
                    <a:pt x="173" y="896"/>
                  </a:lnTo>
                  <a:lnTo>
                    <a:pt x="173" y="898"/>
                  </a:lnTo>
                  <a:lnTo>
                    <a:pt x="175" y="898"/>
                  </a:lnTo>
                  <a:lnTo>
                    <a:pt x="175" y="895"/>
                  </a:lnTo>
                  <a:lnTo>
                    <a:pt x="177" y="891"/>
                  </a:lnTo>
                  <a:lnTo>
                    <a:pt x="177" y="879"/>
                  </a:lnTo>
                  <a:lnTo>
                    <a:pt x="178" y="862"/>
                  </a:lnTo>
                  <a:lnTo>
                    <a:pt x="180" y="841"/>
                  </a:lnTo>
                  <a:lnTo>
                    <a:pt x="180" y="818"/>
                  </a:lnTo>
                  <a:lnTo>
                    <a:pt x="180" y="787"/>
                  </a:lnTo>
                  <a:lnTo>
                    <a:pt x="182" y="745"/>
                  </a:lnTo>
                  <a:lnTo>
                    <a:pt x="182" y="697"/>
                  </a:lnTo>
                  <a:lnTo>
                    <a:pt x="182" y="647"/>
                  </a:lnTo>
                  <a:lnTo>
                    <a:pt x="182" y="595"/>
                  </a:lnTo>
                  <a:lnTo>
                    <a:pt x="182" y="547"/>
                  </a:lnTo>
                  <a:lnTo>
                    <a:pt x="180" y="507"/>
                  </a:lnTo>
                  <a:lnTo>
                    <a:pt x="178" y="476"/>
                  </a:lnTo>
                  <a:close/>
                  <a:moveTo>
                    <a:pt x="4" y="482"/>
                  </a:moveTo>
                  <a:lnTo>
                    <a:pt x="0" y="484"/>
                  </a:lnTo>
                  <a:lnTo>
                    <a:pt x="0" y="486"/>
                  </a:lnTo>
                  <a:lnTo>
                    <a:pt x="0" y="488"/>
                  </a:lnTo>
                  <a:lnTo>
                    <a:pt x="2" y="488"/>
                  </a:lnTo>
                  <a:lnTo>
                    <a:pt x="12" y="486"/>
                  </a:lnTo>
                  <a:lnTo>
                    <a:pt x="21" y="480"/>
                  </a:lnTo>
                  <a:lnTo>
                    <a:pt x="35" y="476"/>
                  </a:lnTo>
                  <a:lnTo>
                    <a:pt x="46" y="471"/>
                  </a:lnTo>
                  <a:lnTo>
                    <a:pt x="58" y="469"/>
                  </a:lnTo>
                  <a:lnTo>
                    <a:pt x="65" y="469"/>
                  </a:lnTo>
                  <a:lnTo>
                    <a:pt x="71" y="471"/>
                  </a:lnTo>
                  <a:lnTo>
                    <a:pt x="75" y="472"/>
                  </a:lnTo>
                  <a:lnTo>
                    <a:pt x="79" y="476"/>
                  </a:lnTo>
                  <a:lnTo>
                    <a:pt x="81" y="480"/>
                  </a:lnTo>
                  <a:lnTo>
                    <a:pt x="81" y="484"/>
                  </a:lnTo>
                  <a:lnTo>
                    <a:pt x="83" y="488"/>
                  </a:lnTo>
                  <a:lnTo>
                    <a:pt x="84" y="494"/>
                  </a:lnTo>
                  <a:lnTo>
                    <a:pt x="84" y="497"/>
                  </a:lnTo>
                  <a:lnTo>
                    <a:pt x="84" y="505"/>
                  </a:lnTo>
                  <a:lnTo>
                    <a:pt x="84" y="513"/>
                  </a:lnTo>
                  <a:lnTo>
                    <a:pt x="84" y="522"/>
                  </a:lnTo>
                  <a:lnTo>
                    <a:pt x="83" y="532"/>
                  </a:lnTo>
                  <a:lnTo>
                    <a:pt x="83" y="540"/>
                  </a:lnTo>
                  <a:lnTo>
                    <a:pt x="83" y="545"/>
                  </a:lnTo>
                  <a:lnTo>
                    <a:pt x="84" y="547"/>
                  </a:lnTo>
                  <a:lnTo>
                    <a:pt x="84" y="545"/>
                  </a:lnTo>
                  <a:lnTo>
                    <a:pt x="88" y="543"/>
                  </a:lnTo>
                  <a:lnTo>
                    <a:pt x="92" y="538"/>
                  </a:lnTo>
                  <a:lnTo>
                    <a:pt x="96" y="530"/>
                  </a:lnTo>
                  <a:lnTo>
                    <a:pt x="100" y="522"/>
                  </a:lnTo>
                  <a:lnTo>
                    <a:pt x="102" y="513"/>
                  </a:lnTo>
                  <a:lnTo>
                    <a:pt x="104" y="501"/>
                  </a:lnTo>
                  <a:lnTo>
                    <a:pt x="106" y="492"/>
                  </a:lnTo>
                  <a:lnTo>
                    <a:pt x="106" y="484"/>
                  </a:lnTo>
                  <a:lnTo>
                    <a:pt x="107" y="476"/>
                  </a:lnTo>
                  <a:lnTo>
                    <a:pt x="107" y="469"/>
                  </a:lnTo>
                  <a:lnTo>
                    <a:pt x="107" y="463"/>
                  </a:lnTo>
                  <a:lnTo>
                    <a:pt x="107" y="457"/>
                  </a:lnTo>
                  <a:lnTo>
                    <a:pt x="107" y="451"/>
                  </a:lnTo>
                  <a:lnTo>
                    <a:pt x="106" y="448"/>
                  </a:lnTo>
                  <a:lnTo>
                    <a:pt x="102" y="444"/>
                  </a:lnTo>
                  <a:lnTo>
                    <a:pt x="98" y="442"/>
                  </a:lnTo>
                  <a:lnTo>
                    <a:pt x="90" y="440"/>
                  </a:lnTo>
                  <a:lnTo>
                    <a:pt x="81" y="442"/>
                  </a:lnTo>
                  <a:lnTo>
                    <a:pt x="69" y="446"/>
                  </a:lnTo>
                  <a:lnTo>
                    <a:pt x="58" y="449"/>
                  </a:lnTo>
                  <a:lnTo>
                    <a:pt x="44" y="453"/>
                  </a:lnTo>
                  <a:lnTo>
                    <a:pt x="33" y="461"/>
                  </a:lnTo>
                  <a:lnTo>
                    <a:pt x="21" y="467"/>
                  </a:lnTo>
                  <a:lnTo>
                    <a:pt x="12" y="474"/>
                  </a:lnTo>
                  <a:lnTo>
                    <a:pt x="4" y="482"/>
                  </a:lnTo>
                  <a:close/>
                  <a:moveTo>
                    <a:pt x="144" y="39"/>
                  </a:moveTo>
                  <a:lnTo>
                    <a:pt x="146" y="58"/>
                  </a:lnTo>
                  <a:lnTo>
                    <a:pt x="148" y="83"/>
                  </a:lnTo>
                  <a:lnTo>
                    <a:pt x="148" y="110"/>
                  </a:lnTo>
                  <a:lnTo>
                    <a:pt x="148" y="141"/>
                  </a:lnTo>
                  <a:lnTo>
                    <a:pt x="150" y="171"/>
                  </a:lnTo>
                  <a:lnTo>
                    <a:pt x="150" y="200"/>
                  </a:lnTo>
                  <a:lnTo>
                    <a:pt x="152" y="229"/>
                  </a:lnTo>
                  <a:lnTo>
                    <a:pt x="154" y="252"/>
                  </a:lnTo>
                  <a:lnTo>
                    <a:pt x="155" y="273"/>
                  </a:lnTo>
                  <a:lnTo>
                    <a:pt x="159" y="290"/>
                  </a:lnTo>
                  <a:lnTo>
                    <a:pt x="163" y="306"/>
                  </a:lnTo>
                  <a:lnTo>
                    <a:pt x="167" y="317"/>
                  </a:lnTo>
                  <a:lnTo>
                    <a:pt x="171" y="329"/>
                  </a:lnTo>
                  <a:lnTo>
                    <a:pt x="175" y="338"/>
                  </a:lnTo>
                  <a:lnTo>
                    <a:pt x="182" y="348"/>
                  </a:lnTo>
                  <a:lnTo>
                    <a:pt x="188" y="355"/>
                  </a:lnTo>
                  <a:lnTo>
                    <a:pt x="192" y="359"/>
                  </a:lnTo>
                  <a:lnTo>
                    <a:pt x="198" y="361"/>
                  </a:lnTo>
                  <a:lnTo>
                    <a:pt x="203" y="363"/>
                  </a:lnTo>
                  <a:lnTo>
                    <a:pt x="209" y="363"/>
                  </a:lnTo>
                  <a:lnTo>
                    <a:pt x="221" y="361"/>
                  </a:lnTo>
                  <a:lnTo>
                    <a:pt x="234" y="357"/>
                  </a:lnTo>
                  <a:lnTo>
                    <a:pt x="244" y="354"/>
                  </a:lnTo>
                  <a:lnTo>
                    <a:pt x="251" y="352"/>
                  </a:lnTo>
                  <a:lnTo>
                    <a:pt x="253" y="352"/>
                  </a:lnTo>
                  <a:lnTo>
                    <a:pt x="255" y="354"/>
                  </a:lnTo>
                  <a:lnTo>
                    <a:pt x="255" y="355"/>
                  </a:lnTo>
                  <a:lnTo>
                    <a:pt x="253" y="359"/>
                  </a:lnTo>
                  <a:lnTo>
                    <a:pt x="248" y="365"/>
                  </a:lnTo>
                  <a:lnTo>
                    <a:pt x="240" y="373"/>
                  </a:lnTo>
                  <a:lnTo>
                    <a:pt x="232" y="377"/>
                  </a:lnTo>
                  <a:lnTo>
                    <a:pt x="221" y="380"/>
                  </a:lnTo>
                  <a:lnTo>
                    <a:pt x="211" y="382"/>
                  </a:lnTo>
                  <a:lnTo>
                    <a:pt x="200" y="382"/>
                  </a:lnTo>
                  <a:lnTo>
                    <a:pt x="188" y="380"/>
                  </a:lnTo>
                  <a:lnTo>
                    <a:pt x="178" y="375"/>
                  </a:lnTo>
                  <a:lnTo>
                    <a:pt x="169" y="369"/>
                  </a:lnTo>
                  <a:lnTo>
                    <a:pt x="159" y="363"/>
                  </a:lnTo>
                  <a:lnTo>
                    <a:pt x="152" y="354"/>
                  </a:lnTo>
                  <a:lnTo>
                    <a:pt x="144" y="344"/>
                  </a:lnTo>
                  <a:lnTo>
                    <a:pt x="138" y="332"/>
                  </a:lnTo>
                  <a:lnTo>
                    <a:pt x="132" y="319"/>
                  </a:lnTo>
                  <a:lnTo>
                    <a:pt x="129" y="302"/>
                  </a:lnTo>
                  <a:lnTo>
                    <a:pt x="123" y="279"/>
                  </a:lnTo>
                  <a:lnTo>
                    <a:pt x="119" y="254"/>
                  </a:lnTo>
                  <a:lnTo>
                    <a:pt x="115" y="223"/>
                  </a:lnTo>
                  <a:lnTo>
                    <a:pt x="111" y="189"/>
                  </a:lnTo>
                  <a:lnTo>
                    <a:pt x="109" y="154"/>
                  </a:lnTo>
                  <a:lnTo>
                    <a:pt x="107" y="119"/>
                  </a:lnTo>
                  <a:lnTo>
                    <a:pt x="107" y="87"/>
                  </a:lnTo>
                  <a:lnTo>
                    <a:pt x="107" y="58"/>
                  </a:lnTo>
                  <a:lnTo>
                    <a:pt x="107" y="35"/>
                  </a:lnTo>
                  <a:lnTo>
                    <a:pt x="109" y="20"/>
                  </a:lnTo>
                  <a:lnTo>
                    <a:pt x="113" y="8"/>
                  </a:lnTo>
                  <a:lnTo>
                    <a:pt x="115" y="4"/>
                  </a:lnTo>
                  <a:lnTo>
                    <a:pt x="119" y="2"/>
                  </a:lnTo>
                  <a:lnTo>
                    <a:pt x="121" y="0"/>
                  </a:lnTo>
                  <a:lnTo>
                    <a:pt x="125" y="0"/>
                  </a:lnTo>
                  <a:lnTo>
                    <a:pt x="129" y="4"/>
                  </a:lnTo>
                  <a:lnTo>
                    <a:pt x="134" y="12"/>
                  </a:lnTo>
                  <a:lnTo>
                    <a:pt x="140" y="24"/>
                  </a:lnTo>
                  <a:lnTo>
                    <a:pt x="144" y="39"/>
                  </a:lnTo>
                  <a:close/>
                </a:path>
              </a:pathLst>
            </a:custGeom>
            <a:solidFill>
              <a:srgbClr val="BF573F"/>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3" name="Freeform 20"/>
            <p:cNvSpPr>
              <a:spLocks/>
            </p:cNvSpPr>
            <p:nvPr/>
          </p:nvSpPr>
          <p:spPr bwMode="auto">
            <a:xfrm>
              <a:off x="5037" y="2328"/>
              <a:ext cx="222" cy="436"/>
            </a:xfrm>
            <a:custGeom>
              <a:avLst/>
              <a:gdLst>
                <a:gd name="T0" fmla="*/ 85 w 917"/>
                <a:gd name="T1" fmla="*/ 102 h 1602"/>
                <a:gd name="T2" fmla="*/ 87 w 917"/>
                <a:gd name="T3" fmla="*/ 213 h 1602"/>
                <a:gd name="T4" fmla="*/ 85 w 917"/>
                <a:gd name="T5" fmla="*/ 273 h 1602"/>
                <a:gd name="T6" fmla="*/ 82 w 917"/>
                <a:gd name="T7" fmla="*/ 300 h 1602"/>
                <a:gd name="T8" fmla="*/ 77 w 917"/>
                <a:gd name="T9" fmla="*/ 312 h 1602"/>
                <a:gd name="T10" fmla="*/ 61 w 917"/>
                <a:gd name="T11" fmla="*/ 341 h 1602"/>
                <a:gd name="T12" fmla="*/ 42 w 917"/>
                <a:gd name="T13" fmla="*/ 366 h 1602"/>
                <a:gd name="T14" fmla="*/ 26 w 917"/>
                <a:gd name="T15" fmla="*/ 384 h 1602"/>
                <a:gd name="T16" fmla="*/ 8 w 917"/>
                <a:gd name="T17" fmla="*/ 405 h 1602"/>
                <a:gd name="T18" fmla="*/ 0 w 917"/>
                <a:gd name="T19" fmla="*/ 422 h 1602"/>
                <a:gd name="T20" fmla="*/ 5 w 917"/>
                <a:gd name="T21" fmla="*/ 433 h 1602"/>
                <a:gd name="T22" fmla="*/ 10 w 917"/>
                <a:gd name="T23" fmla="*/ 435 h 1602"/>
                <a:gd name="T24" fmla="*/ 20 w 917"/>
                <a:gd name="T25" fmla="*/ 434 h 1602"/>
                <a:gd name="T26" fmla="*/ 26 w 917"/>
                <a:gd name="T27" fmla="*/ 419 h 1602"/>
                <a:gd name="T28" fmla="*/ 44 w 917"/>
                <a:gd name="T29" fmla="*/ 394 h 1602"/>
                <a:gd name="T30" fmla="*/ 69 w 917"/>
                <a:gd name="T31" fmla="*/ 367 h 1602"/>
                <a:gd name="T32" fmla="*/ 84 w 917"/>
                <a:gd name="T33" fmla="*/ 350 h 1602"/>
                <a:gd name="T34" fmla="*/ 97 w 917"/>
                <a:gd name="T35" fmla="*/ 335 h 1602"/>
                <a:gd name="T36" fmla="*/ 107 w 917"/>
                <a:gd name="T37" fmla="*/ 320 h 1602"/>
                <a:gd name="T38" fmla="*/ 144 w 917"/>
                <a:gd name="T39" fmla="*/ 351 h 1602"/>
                <a:gd name="T40" fmla="*/ 170 w 917"/>
                <a:gd name="T41" fmla="*/ 378 h 1602"/>
                <a:gd name="T42" fmla="*/ 189 w 917"/>
                <a:gd name="T43" fmla="*/ 399 h 1602"/>
                <a:gd name="T44" fmla="*/ 202 w 917"/>
                <a:gd name="T45" fmla="*/ 423 h 1602"/>
                <a:gd name="T46" fmla="*/ 208 w 917"/>
                <a:gd name="T47" fmla="*/ 419 h 1602"/>
                <a:gd name="T48" fmla="*/ 217 w 917"/>
                <a:gd name="T49" fmla="*/ 412 h 1602"/>
                <a:gd name="T50" fmla="*/ 219 w 917"/>
                <a:gd name="T51" fmla="*/ 402 h 1602"/>
                <a:gd name="T52" fmla="*/ 203 w 917"/>
                <a:gd name="T53" fmla="*/ 379 h 1602"/>
                <a:gd name="T54" fmla="*/ 182 w 917"/>
                <a:gd name="T55" fmla="*/ 357 h 1602"/>
                <a:gd name="T56" fmla="*/ 145 w 917"/>
                <a:gd name="T57" fmla="*/ 321 h 1602"/>
                <a:gd name="T58" fmla="*/ 126 w 917"/>
                <a:gd name="T59" fmla="*/ 301 h 1602"/>
                <a:gd name="T60" fmla="*/ 116 w 917"/>
                <a:gd name="T61" fmla="*/ 275 h 1602"/>
                <a:gd name="T62" fmla="*/ 113 w 917"/>
                <a:gd name="T63" fmla="*/ 243 h 1602"/>
                <a:gd name="T64" fmla="*/ 114 w 917"/>
                <a:gd name="T65" fmla="*/ 210 h 1602"/>
                <a:gd name="T66" fmla="*/ 118 w 917"/>
                <a:gd name="T67" fmla="*/ 155 h 1602"/>
                <a:gd name="T68" fmla="*/ 119 w 917"/>
                <a:gd name="T69" fmla="*/ 123 h 1602"/>
                <a:gd name="T70" fmla="*/ 130 w 917"/>
                <a:gd name="T71" fmla="*/ 121 h 1602"/>
                <a:gd name="T72" fmla="*/ 153 w 917"/>
                <a:gd name="T73" fmla="*/ 123 h 1602"/>
                <a:gd name="T74" fmla="*/ 168 w 917"/>
                <a:gd name="T75" fmla="*/ 127 h 1602"/>
                <a:gd name="T76" fmla="*/ 181 w 917"/>
                <a:gd name="T77" fmla="*/ 134 h 1602"/>
                <a:gd name="T78" fmla="*/ 188 w 917"/>
                <a:gd name="T79" fmla="*/ 139 h 1602"/>
                <a:gd name="T80" fmla="*/ 191 w 917"/>
                <a:gd name="T81" fmla="*/ 136 h 1602"/>
                <a:gd name="T82" fmla="*/ 193 w 917"/>
                <a:gd name="T83" fmla="*/ 135 h 1602"/>
                <a:gd name="T84" fmla="*/ 188 w 917"/>
                <a:gd name="T85" fmla="*/ 128 h 1602"/>
                <a:gd name="T86" fmla="*/ 170 w 917"/>
                <a:gd name="T87" fmla="*/ 118 h 1602"/>
                <a:gd name="T88" fmla="*/ 136 w 917"/>
                <a:gd name="T89" fmla="*/ 109 h 1602"/>
                <a:gd name="T90" fmla="*/ 117 w 917"/>
                <a:gd name="T91" fmla="*/ 101 h 1602"/>
                <a:gd name="T92" fmla="*/ 116 w 917"/>
                <a:gd name="T93" fmla="*/ 89 h 1602"/>
                <a:gd name="T94" fmla="*/ 116 w 917"/>
                <a:gd name="T95" fmla="*/ 55 h 1602"/>
                <a:gd name="T96" fmla="*/ 117 w 917"/>
                <a:gd name="T97" fmla="*/ 30 h 1602"/>
                <a:gd name="T98" fmla="*/ 108 w 917"/>
                <a:gd name="T99" fmla="*/ 18 h 1602"/>
                <a:gd name="T100" fmla="*/ 103 w 917"/>
                <a:gd name="T101" fmla="*/ 7 h 1602"/>
                <a:gd name="T102" fmla="*/ 96 w 917"/>
                <a:gd name="T103" fmla="*/ 1 h 1602"/>
                <a:gd name="T104" fmla="*/ 90 w 917"/>
                <a:gd name="T105" fmla="*/ 11 h 1602"/>
                <a:gd name="T106" fmla="*/ 86 w 917"/>
                <a:gd name="T107" fmla="*/ 22 h 1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7"/>
                <a:gd name="T163" fmla="*/ 0 h 1602"/>
                <a:gd name="T164" fmla="*/ 917 w 917"/>
                <a:gd name="T165" fmla="*/ 1602 h 16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7" h="1602">
                  <a:moveTo>
                    <a:pt x="353" y="94"/>
                  </a:moveTo>
                  <a:lnTo>
                    <a:pt x="353" y="232"/>
                  </a:lnTo>
                  <a:lnTo>
                    <a:pt x="353" y="374"/>
                  </a:lnTo>
                  <a:lnTo>
                    <a:pt x="355" y="516"/>
                  </a:lnTo>
                  <a:lnTo>
                    <a:pt x="357" y="654"/>
                  </a:lnTo>
                  <a:lnTo>
                    <a:pt x="359" y="782"/>
                  </a:lnTo>
                  <a:lnTo>
                    <a:pt x="357" y="901"/>
                  </a:lnTo>
                  <a:lnTo>
                    <a:pt x="355" y="955"/>
                  </a:lnTo>
                  <a:lnTo>
                    <a:pt x="351" y="1003"/>
                  </a:lnTo>
                  <a:lnTo>
                    <a:pt x="347" y="1047"/>
                  </a:lnTo>
                  <a:lnTo>
                    <a:pt x="344" y="1087"/>
                  </a:lnTo>
                  <a:lnTo>
                    <a:pt x="340" y="1101"/>
                  </a:lnTo>
                  <a:lnTo>
                    <a:pt x="334" y="1114"/>
                  </a:lnTo>
                  <a:lnTo>
                    <a:pt x="328" y="1132"/>
                  </a:lnTo>
                  <a:lnTo>
                    <a:pt x="319" y="1147"/>
                  </a:lnTo>
                  <a:lnTo>
                    <a:pt x="300" y="1181"/>
                  </a:lnTo>
                  <a:lnTo>
                    <a:pt x="276" y="1216"/>
                  </a:lnTo>
                  <a:lnTo>
                    <a:pt x="252" y="1252"/>
                  </a:lnTo>
                  <a:lnTo>
                    <a:pt x="225" y="1287"/>
                  </a:lnTo>
                  <a:lnTo>
                    <a:pt x="200" y="1318"/>
                  </a:lnTo>
                  <a:lnTo>
                    <a:pt x="175" y="1346"/>
                  </a:lnTo>
                  <a:lnTo>
                    <a:pt x="156" y="1366"/>
                  </a:lnTo>
                  <a:lnTo>
                    <a:pt x="133" y="1389"/>
                  </a:lnTo>
                  <a:lnTo>
                    <a:pt x="106" y="1412"/>
                  </a:lnTo>
                  <a:lnTo>
                    <a:pt x="81" y="1437"/>
                  </a:lnTo>
                  <a:lnTo>
                    <a:pt x="54" y="1464"/>
                  </a:lnTo>
                  <a:lnTo>
                    <a:pt x="31" y="1487"/>
                  </a:lnTo>
                  <a:lnTo>
                    <a:pt x="14" y="1510"/>
                  </a:lnTo>
                  <a:lnTo>
                    <a:pt x="0" y="1531"/>
                  </a:lnTo>
                  <a:lnTo>
                    <a:pt x="2" y="1550"/>
                  </a:lnTo>
                  <a:lnTo>
                    <a:pt x="6" y="1565"/>
                  </a:lnTo>
                  <a:lnTo>
                    <a:pt x="14" y="1581"/>
                  </a:lnTo>
                  <a:lnTo>
                    <a:pt x="21" y="1590"/>
                  </a:lnTo>
                  <a:lnTo>
                    <a:pt x="27" y="1594"/>
                  </a:lnTo>
                  <a:lnTo>
                    <a:pt x="33" y="1598"/>
                  </a:lnTo>
                  <a:lnTo>
                    <a:pt x="40" y="1600"/>
                  </a:lnTo>
                  <a:lnTo>
                    <a:pt x="46" y="1602"/>
                  </a:lnTo>
                  <a:lnTo>
                    <a:pt x="63" y="1602"/>
                  </a:lnTo>
                  <a:lnTo>
                    <a:pt x="83" y="1596"/>
                  </a:lnTo>
                  <a:lnTo>
                    <a:pt x="88" y="1579"/>
                  </a:lnTo>
                  <a:lnTo>
                    <a:pt x="98" y="1559"/>
                  </a:lnTo>
                  <a:lnTo>
                    <a:pt x="108" y="1540"/>
                  </a:lnTo>
                  <a:lnTo>
                    <a:pt x="121" y="1521"/>
                  </a:lnTo>
                  <a:lnTo>
                    <a:pt x="148" y="1485"/>
                  </a:lnTo>
                  <a:lnTo>
                    <a:pt x="182" y="1448"/>
                  </a:lnTo>
                  <a:lnTo>
                    <a:pt x="217" y="1414"/>
                  </a:lnTo>
                  <a:lnTo>
                    <a:pt x="252" y="1379"/>
                  </a:lnTo>
                  <a:lnTo>
                    <a:pt x="284" y="1348"/>
                  </a:lnTo>
                  <a:lnTo>
                    <a:pt x="313" y="1322"/>
                  </a:lnTo>
                  <a:lnTo>
                    <a:pt x="330" y="1304"/>
                  </a:lnTo>
                  <a:lnTo>
                    <a:pt x="347" y="1287"/>
                  </a:lnTo>
                  <a:lnTo>
                    <a:pt x="365" y="1268"/>
                  </a:lnTo>
                  <a:lnTo>
                    <a:pt x="382" y="1249"/>
                  </a:lnTo>
                  <a:lnTo>
                    <a:pt x="399" y="1231"/>
                  </a:lnTo>
                  <a:lnTo>
                    <a:pt x="415" y="1212"/>
                  </a:lnTo>
                  <a:lnTo>
                    <a:pt x="428" y="1193"/>
                  </a:lnTo>
                  <a:lnTo>
                    <a:pt x="440" y="1174"/>
                  </a:lnTo>
                  <a:lnTo>
                    <a:pt x="486" y="1208"/>
                  </a:lnTo>
                  <a:lnTo>
                    <a:pt x="537" y="1249"/>
                  </a:lnTo>
                  <a:lnTo>
                    <a:pt x="593" y="1291"/>
                  </a:lnTo>
                  <a:lnTo>
                    <a:pt x="649" y="1339"/>
                  </a:lnTo>
                  <a:lnTo>
                    <a:pt x="678" y="1362"/>
                  </a:lnTo>
                  <a:lnTo>
                    <a:pt x="704" y="1389"/>
                  </a:lnTo>
                  <a:lnTo>
                    <a:pt x="731" y="1414"/>
                  </a:lnTo>
                  <a:lnTo>
                    <a:pt x="756" y="1440"/>
                  </a:lnTo>
                  <a:lnTo>
                    <a:pt x="779" y="1467"/>
                  </a:lnTo>
                  <a:lnTo>
                    <a:pt x="800" y="1496"/>
                  </a:lnTo>
                  <a:lnTo>
                    <a:pt x="818" y="1525"/>
                  </a:lnTo>
                  <a:lnTo>
                    <a:pt x="835" y="1554"/>
                  </a:lnTo>
                  <a:lnTo>
                    <a:pt x="841" y="1552"/>
                  </a:lnTo>
                  <a:lnTo>
                    <a:pt x="848" y="1546"/>
                  </a:lnTo>
                  <a:lnTo>
                    <a:pt x="860" y="1538"/>
                  </a:lnTo>
                  <a:lnTo>
                    <a:pt x="873" y="1529"/>
                  </a:lnTo>
                  <a:lnTo>
                    <a:pt x="887" y="1521"/>
                  </a:lnTo>
                  <a:lnTo>
                    <a:pt x="898" y="1513"/>
                  </a:lnTo>
                  <a:lnTo>
                    <a:pt x="910" y="1508"/>
                  </a:lnTo>
                  <a:lnTo>
                    <a:pt x="917" y="1506"/>
                  </a:lnTo>
                  <a:lnTo>
                    <a:pt x="904" y="1477"/>
                  </a:lnTo>
                  <a:lnTo>
                    <a:pt x="885" y="1450"/>
                  </a:lnTo>
                  <a:lnTo>
                    <a:pt x="864" y="1421"/>
                  </a:lnTo>
                  <a:lnTo>
                    <a:pt x="839" y="1393"/>
                  </a:lnTo>
                  <a:lnTo>
                    <a:pt x="812" y="1366"/>
                  </a:lnTo>
                  <a:lnTo>
                    <a:pt x="783" y="1337"/>
                  </a:lnTo>
                  <a:lnTo>
                    <a:pt x="752" y="1310"/>
                  </a:lnTo>
                  <a:lnTo>
                    <a:pt x="720" y="1283"/>
                  </a:lnTo>
                  <a:lnTo>
                    <a:pt x="656" y="1229"/>
                  </a:lnTo>
                  <a:lnTo>
                    <a:pt x="597" y="1178"/>
                  </a:lnTo>
                  <a:lnTo>
                    <a:pt x="568" y="1153"/>
                  </a:lnTo>
                  <a:lnTo>
                    <a:pt x="543" y="1130"/>
                  </a:lnTo>
                  <a:lnTo>
                    <a:pt x="522" y="1107"/>
                  </a:lnTo>
                  <a:lnTo>
                    <a:pt x="503" y="1084"/>
                  </a:lnTo>
                  <a:lnTo>
                    <a:pt x="489" y="1047"/>
                  </a:lnTo>
                  <a:lnTo>
                    <a:pt x="480" y="1011"/>
                  </a:lnTo>
                  <a:lnTo>
                    <a:pt x="472" y="972"/>
                  </a:lnTo>
                  <a:lnTo>
                    <a:pt x="468" y="932"/>
                  </a:lnTo>
                  <a:lnTo>
                    <a:pt x="466" y="892"/>
                  </a:lnTo>
                  <a:lnTo>
                    <a:pt x="466" y="853"/>
                  </a:lnTo>
                  <a:lnTo>
                    <a:pt x="466" y="811"/>
                  </a:lnTo>
                  <a:lnTo>
                    <a:pt x="470" y="771"/>
                  </a:lnTo>
                  <a:lnTo>
                    <a:pt x="478" y="690"/>
                  </a:lnTo>
                  <a:lnTo>
                    <a:pt x="488" y="608"/>
                  </a:lnTo>
                  <a:lnTo>
                    <a:pt x="489" y="568"/>
                  </a:lnTo>
                  <a:lnTo>
                    <a:pt x="493" y="529"/>
                  </a:lnTo>
                  <a:lnTo>
                    <a:pt x="493" y="489"/>
                  </a:lnTo>
                  <a:lnTo>
                    <a:pt x="493" y="451"/>
                  </a:lnTo>
                  <a:lnTo>
                    <a:pt x="507" y="447"/>
                  </a:lnTo>
                  <a:lnTo>
                    <a:pt x="520" y="445"/>
                  </a:lnTo>
                  <a:lnTo>
                    <a:pt x="537" y="443"/>
                  </a:lnTo>
                  <a:lnTo>
                    <a:pt x="555" y="443"/>
                  </a:lnTo>
                  <a:lnTo>
                    <a:pt x="593" y="445"/>
                  </a:lnTo>
                  <a:lnTo>
                    <a:pt x="633" y="451"/>
                  </a:lnTo>
                  <a:lnTo>
                    <a:pt x="655" y="456"/>
                  </a:lnTo>
                  <a:lnTo>
                    <a:pt x="674" y="462"/>
                  </a:lnTo>
                  <a:lnTo>
                    <a:pt x="693" y="468"/>
                  </a:lnTo>
                  <a:lnTo>
                    <a:pt x="712" y="475"/>
                  </a:lnTo>
                  <a:lnTo>
                    <a:pt x="729" y="483"/>
                  </a:lnTo>
                  <a:lnTo>
                    <a:pt x="747" y="493"/>
                  </a:lnTo>
                  <a:lnTo>
                    <a:pt x="760" y="502"/>
                  </a:lnTo>
                  <a:lnTo>
                    <a:pt x="773" y="512"/>
                  </a:lnTo>
                  <a:lnTo>
                    <a:pt x="777" y="510"/>
                  </a:lnTo>
                  <a:lnTo>
                    <a:pt x="779" y="506"/>
                  </a:lnTo>
                  <a:lnTo>
                    <a:pt x="783" y="504"/>
                  </a:lnTo>
                  <a:lnTo>
                    <a:pt x="787" y="500"/>
                  </a:lnTo>
                  <a:lnTo>
                    <a:pt x="791" y="498"/>
                  </a:lnTo>
                  <a:lnTo>
                    <a:pt x="793" y="497"/>
                  </a:lnTo>
                  <a:lnTo>
                    <a:pt x="797" y="495"/>
                  </a:lnTo>
                  <a:lnTo>
                    <a:pt x="800" y="491"/>
                  </a:lnTo>
                  <a:lnTo>
                    <a:pt x="791" y="479"/>
                  </a:lnTo>
                  <a:lnTo>
                    <a:pt x="777" y="470"/>
                  </a:lnTo>
                  <a:lnTo>
                    <a:pt x="762" y="460"/>
                  </a:lnTo>
                  <a:lnTo>
                    <a:pt x="743" y="452"/>
                  </a:lnTo>
                  <a:lnTo>
                    <a:pt x="702" y="435"/>
                  </a:lnTo>
                  <a:lnTo>
                    <a:pt x="656" y="424"/>
                  </a:lnTo>
                  <a:lnTo>
                    <a:pt x="608" y="410"/>
                  </a:lnTo>
                  <a:lnTo>
                    <a:pt x="562" y="401"/>
                  </a:lnTo>
                  <a:lnTo>
                    <a:pt x="522" y="389"/>
                  </a:lnTo>
                  <a:lnTo>
                    <a:pt x="488" y="380"/>
                  </a:lnTo>
                  <a:lnTo>
                    <a:pt x="484" y="370"/>
                  </a:lnTo>
                  <a:lnTo>
                    <a:pt x="482" y="358"/>
                  </a:lnTo>
                  <a:lnTo>
                    <a:pt x="480" y="343"/>
                  </a:lnTo>
                  <a:lnTo>
                    <a:pt x="478" y="326"/>
                  </a:lnTo>
                  <a:lnTo>
                    <a:pt x="478" y="287"/>
                  </a:lnTo>
                  <a:lnTo>
                    <a:pt x="478" y="245"/>
                  </a:lnTo>
                  <a:lnTo>
                    <a:pt x="480" y="203"/>
                  </a:lnTo>
                  <a:lnTo>
                    <a:pt x="482" y="163"/>
                  </a:lnTo>
                  <a:lnTo>
                    <a:pt x="482" y="130"/>
                  </a:lnTo>
                  <a:lnTo>
                    <a:pt x="482" y="109"/>
                  </a:lnTo>
                  <a:lnTo>
                    <a:pt x="468" y="92"/>
                  </a:lnTo>
                  <a:lnTo>
                    <a:pt x="457" y="78"/>
                  </a:lnTo>
                  <a:lnTo>
                    <a:pt x="447" y="65"/>
                  </a:lnTo>
                  <a:lnTo>
                    <a:pt x="442" y="51"/>
                  </a:lnTo>
                  <a:lnTo>
                    <a:pt x="434" y="40"/>
                  </a:lnTo>
                  <a:lnTo>
                    <a:pt x="426" y="27"/>
                  </a:lnTo>
                  <a:lnTo>
                    <a:pt x="417" y="13"/>
                  </a:lnTo>
                  <a:lnTo>
                    <a:pt x="403" y="0"/>
                  </a:lnTo>
                  <a:lnTo>
                    <a:pt x="395" y="5"/>
                  </a:lnTo>
                  <a:lnTo>
                    <a:pt x="388" y="15"/>
                  </a:lnTo>
                  <a:lnTo>
                    <a:pt x="380" y="27"/>
                  </a:lnTo>
                  <a:lnTo>
                    <a:pt x="372" y="42"/>
                  </a:lnTo>
                  <a:lnTo>
                    <a:pt x="365" y="55"/>
                  </a:lnTo>
                  <a:lnTo>
                    <a:pt x="361" y="71"/>
                  </a:lnTo>
                  <a:lnTo>
                    <a:pt x="355" y="82"/>
                  </a:lnTo>
                  <a:lnTo>
                    <a:pt x="353" y="94"/>
                  </a:lnTo>
                  <a:close/>
                </a:path>
              </a:pathLst>
            </a:custGeom>
            <a:solidFill>
              <a:srgbClr val="E46044"/>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4" name="Freeform 21"/>
            <p:cNvSpPr>
              <a:spLocks/>
            </p:cNvSpPr>
            <p:nvPr/>
          </p:nvSpPr>
          <p:spPr bwMode="auto">
            <a:xfrm>
              <a:off x="5037" y="2328"/>
              <a:ext cx="222" cy="436"/>
            </a:xfrm>
            <a:custGeom>
              <a:avLst/>
              <a:gdLst>
                <a:gd name="T0" fmla="*/ 85 w 917"/>
                <a:gd name="T1" fmla="*/ 102 h 1602"/>
                <a:gd name="T2" fmla="*/ 87 w 917"/>
                <a:gd name="T3" fmla="*/ 213 h 1602"/>
                <a:gd name="T4" fmla="*/ 85 w 917"/>
                <a:gd name="T5" fmla="*/ 273 h 1602"/>
                <a:gd name="T6" fmla="*/ 82 w 917"/>
                <a:gd name="T7" fmla="*/ 300 h 1602"/>
                <a:gd name="T8" fmla="*/ 77 w 917"/>
                <a:gd name="T9" fmla="*/ 312 h 1602"/>
                <a:gd name="T10" fmla="*/ 61 w 917"/>
                <a:gd name="T11" fmla="*/ 341 h 1602"/>
                <a:gd name="T12" fmla="*/ 42 w 917"/>
                <a:gd name="T13" fmla="*/ 366 h 1602"/>
                <a:gd name="T14" fmla="*/ 26 w 917"/>
                <a:gd name="T15" fmla="*/ 384 h 1602"/>
                <a:gd name="T16" fmla="*/ 8 w 917"/>
                <a:gd name="T17" fmla="*/ 405 h 1602"/>
                <a:gd name="T18" fmla="*/ 0 w 917"/>
                <a:gd name="T19" fmla="*/ 422 h 1602"/>
                <a:gd name="T20" fmla="*/ 5 w 917"/>
                <a:gd name="T21" fmla="*/ 433 h 1602"/>
                <a:gd name="T22" fmla="*/ 10 w 917"/>
                <a:gd name="T23" fmla="*/ 435 h 1602"/>
                <a:gd name="T24" fmla="*/ 20 w 917"/>
                <a:gd name="T25" fmla="*/ 434 h 1602"/>
                <a:gd name="T26" fmla="*/ 26 w 917"/>
                <a:gd name="T27" fmla="*/ 419 h 1602"/>
                <a:gd name="T28" fmla="*/ 44 w 917"/>
                <a:gd name="T29" fmla="*/ 394 h 1602"/>
                <a:gd name="T30" fmla="*/ 69 w 917"/>
                <a:gd name="T31" fmla="*/ 367 h 1602"/>
                <a:gd name="T32" fmla="*/ 84 w 917"/>
                <a:gd name="T33" fmla="*/ 350 h 1602"/>
                <a:gd name="T34" fmla="*/ 97 w 917"/>
                <a:gd name="T35" fmla="*/ 335 h 1602"/>
                <a:gd name="T36" fmla="*/ 107 w 917"/>
                <a:gd name="T37" fmla="*/ 320 h 1602"/>
                <a:gd name="T38" fmla="*/ 144 w 917"/>
                <a:gd name="T39" fmla="*/ 351 h 1602"/>
                <a:gd name="T40" fmla="*/ 170 w 917"/>
                <a:gd name="T41" fmla="*/ 378 h 1602"/>
                <a:gd name="T42" fmla="*/ 189 w 917"/>
                <a:gd name="T43" fmla="*/ 399 h 1602"/>
                <a:gd name="T44" fmla="*/ 202 w 917"/>
                <a:gd name="T45" fmla="*/ 423 h 1602"/>
                <a:gd name="T46" fmla="*/ 208 w 917"/>
                <a:gd name="T47" fmla="*/ 419 h 1602"/>
                <a:gd name="T48" fmla="*/ 217 w 917"/>
                <a:gd name="T49" fmla="*/ 412 h 1602"/>
                <a:gd name="T50" fmla="*/ 219 w 917"/>
                <a:gd name="T51" fmla="*/ 402 h 1602"/>
                <a:gd name="T52" fmla="*/ 203 w 917"/>
                <a:gd name="T53" fmla="*/ 379 h 1602"/>
                <a:gd name="T54" fmla="*/ 182 w 917"/>
                <a:gd name="T55" fmla="*/ 357 h 1602"/>
                <a:gd name="T56" fmla="*/ 145 w 917"/>
                <a:gd name="T57" fmla="*/ 321 h 1602"/>
                <a:gd name="T58" fmla="*/ 126 w 917"/>
                <a:gd name="T59" fmla="*/ 301 h 1602"/>
                <a:gd name="T60" fmla="*/ 116 w 917"/>
                <a:gd name="T61" fmla="*/ 275 h 1602"/>
                <a:gd name="T62" fmla="*/ 113 w 917"/>
                <a:gd name="T63" fmla="*/ 243 h 1602"/>
                <a:gd name="T64" fmla="*/ 114 w 917"/>
                <a:gd name="T65" fmla="*/ 210 h 1602"/>
                <a:gd name="T66" fmla="*/ 118 w 917"/>
                <a:gd name="T67" fmla="*/ 155 h 1602"/>
                <a:gd name="T68" fmla="*/ 119 w 917"/>
                <a:gd name="T69" fmla="*/ 123 h 1602"/>
                <a:gd name="T70" fmla="*/ 130 w 917"/>
                <a:gd name="T71" fmla="*/ 121 h 1602"/>
                <a:gd name="T72" fmla="*/ 153 w 917"/>
                <a:gd name="T73" fmla="*/ 123 h 1602"/>
                <a:gd name="T74" fmla="*/ 168 w 917"/>
                <a:gd name="T75" fmla="*/ 127 h 1602"/>
                <a:gd name="T76" fmla="*/ 181 w 917"/>
                <a:gd name="T77" fmla="*/ 134 h 1602"/>
                <a:gd name="T78" fmla="*/ 188 w 917"/>
                <a:gd name="T79" fmla="*/ 139 h 1602"/>
                <a:gd name="T80" fmla="*/ 191 w 917"/>
                <a:gd name="T81" fmla="*/ 136 h 1602"/>
                <a:gd name="T82" fmla="*/ 193 w 917"/>
                <a:gd name="T83" fmla="*/ 135 h 1602"/>
                <a:gd name="T84" fmla="*/ 188 w 917"/>
                <a:gd name="T85" fmla="*/ 128 h 1602"/>
                <a:gd name="T86" fmla="*/ 170 w 917"/>
                <a:gd name="T87" fmla="*/ 118 h 1602"/>
                <a:gd name="T88" fmla="*/ 136 w 917"/>
                <a:gd name="T89" fmla="*/ 109 h 1602"/>
                <a:gd name="T90" fmla="*/ 117 w 917"/>
                <a:gd name="T91" fmla="*/ 101 h 1602"/>
                <a:gd name="T92" fmla="*/ 116 w 917"/>
                <a:gd name="T93" fmla="*/ 89 h 1602"/>
                <a:gd name="T94" fmla="*/ 116 w 917"/>
                <a:gd name="T95" fmla="*/ 55 h 1602"/>
                <a:gd name="T96" fmla="*/ 117 w 917"/>
                <a:gd name="T97" fmla="*/ 30 h 1602"/>
                <a:gd name="T98" fmla="*/ 108 w 917"/>
                <a:gd name="T99" fmla="*/ 18 h 1602"/>
                <a:gd name="T100" fmla="*/ 103 w 917"/>
                <a:gd name="T101" fmla="*/ 7 h 1602"/>
                <a:gd name="T102" fmla="*/ 96 w 917"/>
                <a:gd name="T103" fmla="*/ 1 h 1602"/>
                <a:gd name="T104" fmla="*/ 90 w 917"/>
                <a:gd name="T105" fmla="*/ 11 h 1602"/>
                <a:gd name="T106" fmla="*/ 86 w 917"/>
                <a:gd name="T107" fmla="*/ 22 h 1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7"/>
                <a:gd name="T163" fmla="*/ 0 h 1602"/>
                <a:gd name="T164" fmla="*/ 917 w 917"/>
                <a:gd name="T165" fmla="*/ 1602 h 16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7" h="1602">
                  <a:moveTo>
                    <a:pt x="353" y="94"/>
                  </a:moveTo>
                  <a:lnTo>
                    <a:pt x="353" y="232"/>
                  </a:lnTo>
                  <a:lnTo>
                    <a:pt x="353" y="374"/>
                  </a:lnTo>
                  <a:lnTo>
                    <a:pt x="355" y="516"/>
                  </a:lnTo>
                  <a:lnTo>
                    <a:pt x="357" y="654"/>
                  </a:lnTo>
                  <a:lnTo>
                    <a:pt x="359" y="782"/>
                  </a:lnTo>
                  <a:lnTo>
                    <a:pt x="357" y="901"/>
                  </a:lnTo>
                  <a:lnTo>
                    <a:pt x="355" y="955"/>
                  </a:lnTo>
                  <a:lnTo>
                    <a:pt x="351" y="1003"/>
                  </a:lnTo>
                  <a:lnTo>
                    <a:pt x="347" y="1047"/>
                  </a:lnTo>
                  <a:lnTo>
                    <a:pt x="344" y="1087"/>
                  </a:lnTo>
                  <a:lnTo>
                    <a:pt x="340" y="1101"/>
                  </a:lnTo>
                  <a:lnTo>
                    <a:pt x="334" y="1114"/>
                  </a:lnTo>
                  <a:lnTo>
                    <a:pt x="328" y="1132"/>
                  </a:lnTo>
                  <a:lnTo>
                    <a:pt x="319" y="1147"/>
                  </a:lnTo>
                  <a:lnTo>
                    <a:pt x="300" y="1181"/>
                  </a:lnTo>
                  <a:lnTo>
                    <a:pt x="276" y="1216"/>
                  </a:lnTo>
                  <a:lnTo>
                    <a:pt x="252" y="1252"/>
                  </a:lnTo>
                  <a:lnTo>
                    <a:pt x="225" y="1287"/>
                  </a:lnTo>
                  <a:lnTo>
                    <a:pt x="200" y="1318"/>
                  </a:lnTo>
                  <a:lnTo>
                    <a:pt x="175" y="1346"/>
                  </a:lnTo>
                  <a:lnTo>
                    <a:pt x="156" y="1366"/>
                  </a:lnTo>
                  <a:lnTo>
                    <a:pt x="133" y="1389"/>
                  </a:lnTo>
                  <a:lnTo>
                    <a:pt x="106" y="1412"/>
                  </a:lnTo>
                  <a:lnTo>
                    <a:pt x="81" y="1437"/>
                  </a:lnTo>
                  <a:lnTo>
                    <a:pt x="54" y="1464"/>
                  </a:lnTo>
                  <a:lnTo>
                    <a:pt x="31" y="1487"/>
                  </a:lnTo>
                  <a:lnTo>
                    <a:pt x="14" y="1510"/>
                  </a:lnTo>
                  <a:lnTo>
                    <a:pt x="0" y="1531"/>
                  </a:lnTo>
                  <a:lnTo>
                    <a:pt x="2" y="1550"/>
                  </a:lnTo>
                  <a:lnTo>
                    <a:pt x="6" y="1565"/>
                  </a:lnTo>
                  <a:lnTo>
                    <a:pt x="14" y="1581"/>
                  </a:lnTo>
                  <a:lnTo>
                    <a:pt x="21" y="1590"/>
                  </a:lnTo>
                  <a:lnTo>
                    <a:pt x="27" y="1594"/>
                  </a:lnTo>
                  <a:lnTo>
                    <a:pt x="33" y="1598"/>
                  </a:lnTo>
                  <a:lnTo>
                    <a:pt x="40" y="1600"/>
                  </a:lnTo>
                  <a:lnTo>
                    <a:pt x="46" y="1602"/>
                  </a:lnTo>
                  <a:lnTo>
                    <a:pt x="63" y="1602"/>
                  </a:lnTo>
                  <a:lnTo>
                    <a:pt x="83" y="1596"/>
                  </a:lnTo>
                  <a:lnTo>
                    <a:pt x="88" y="1579"/>
                  </a:lnTo>
                  <a:lnTo>
                    <a:pt x="98" y="1559"/>
                  </a:lnTo>
                  <a:lnTo>
                    <a:pt x="108" y="1540"/>
                  </a:lnTo>
                  <a:lnTo>
                    <a:pt x="121" y="1521"/>
                  </a:lnTo>
                  <a:lnTo>
                    <a:pt x="148" y="1485"/>
                  </a:lnTo>
                  <a:lnTo>
                    <a:pt x="182" y="1448"/>
                  </a:lnTo>
                  <a:lnTo>
                    <a:pt x="217" y="1414"/>
                  </a:lnTo>
                  <a:lnTo>
                    <a:pt x="252" y="1379"/>
                  </a:lnTo>
                  <a:lnTo>
                    <a:pt x="284" y="1348"/>
                  </a:lnTo>
                  <a:lnTo>
                    <a:pt x="313" y="1322"/>
                  </a:lnTo>
                  <a:lnTo>
                    <a:pt x="330" y="1304"/>
                  </a:lnTo>
                  <a:lnTo>
                    <a:pt x="347" y="1287"/>
                  </a:lnTo>
                  <a:lnTo>
                    <a:pt x="365" y="1268"/>
                  </a:lnTo>
                  <a:lnTo>
                    <a:pt x="382" y="1249"/>
                  </a:lnTo>
                  <a:lnTo>
                    <a:pt x="399" y="1231"/>
                  </a:lnTo>
                  <a:lnTo>
                    <a:pt x="415" y="1212"/>
                  </a:lnTo>
                  <a:lnTo>
                    <a:pt x="428" y="1193"/>
                  </a:lnTo>
                  <a:lnTo>
                    <a:pt x="440" y="1174"/>
                  </a:lnTo>
                  <a:lnTo>
                    <a:pt x="486" y="1208"/>
                  </a:lnTo>
                  <a:lnTo>
                    <a:pt x="537" y="1249"/>
                  </a:lnTo>
                  <a:lnTo>
                    <a:pt x="593" y="1291"/>
                  </a:lnTo>
                  <a:lnTo>
                    <a:pt x="649" y="1339"/>
                  </a:lnTo>
                  <a:lnTo>
                    <a:pt x="678" y="1362"/>
                  </a:lnTo>
                  <a:lnTo>
                    <a:pt x="704" y="1389"/>
                  </a:lnTo>
                  <a:lnTo>
                    <a:pt x="731" y="1414"/>
                  </a:lnTo>
                  <a:lnTo>
                    <a:pt x="756" y="1440"/>
                  </a:lnTo>
                  <a:lnTo>
                    <a:pt x="779" y="1467"/>
                  </a:lnTo>
                  <a:lnTo>
                    <a:pt x="800" y="1496"/>
                  </a:lnTo>
                  <a:lnTo>
                    <a:pt x="818" y="1525"/>
                  </a:lnTo>
                  <a:lnTo>
                    <a:pt x="835" y="1554"/>
                  </a:lnTo>
                  <a:lnTo>
                    <a:pt x="841" y="1552"/>
                  </a:lnTo>
                  <a:lnTo>
                    <a:pt x="848" y="1546"/>
                  </a:lnTo>
                  <a:lnTo>
                    <a:pt x="860" y="1538"/>
                  </a:lnTo>
                  <a:lnTo>
                    <a:pt x="873" y="1529"/>
                  </a:lnTo>
                  <a:lnTo>
                    <a:pt x="887" y="1521"/>
                  </a:lnTo>
                  <a:lnTo>
                    <a:pt x="898" y="1513"/>
                  </a:lnTo>
                  <a:lnTo>
                    <a:pt x="910" y="1508"/>
                  </a:lnTo>
                  <a:lnTo>
                    <a:pt x="917" y="1506"/>
                  </a:lnTo>
                  <a:lnTo>
                    <a:pt x="904" y="1477"/>
                  </a:lnTo>
                  <a:lnTo>
                    <a:pt x="885" y="1450"/>
                  </a:lnTo>
                  <a:lnTo>
                    <a:pt x="864" y="1421"/>
                  </a:lnTo>
                  <a:lnTo>
                    <a:pt x="839" y="1393"/>
                  </a:lnTo>
                  <a:lnTo>
                    <a:pt x="812" y="1366"/>
                  </a:lnTo>
                  <a:lnTo>
                    <a:pt x="783" y="1337"/>
                  </a:lnTo>
                  <a:lnTo>
                    <a:pt x="752" y="1310"/>
                  </a:lnTo>
                  <a:lnTo>
                    <a:pt x="720" y="1283"/>
                  </a:lnTo>
                  <a:lnTo>
                    <a:pt x="656" y="1229"/>
                  </a:lnTo>
                  <a:lnTo>
                    <a:pt x="597" y="1178"/>
                  </a:lnTo>
                  <a:lnTo>
                    <a:pt x="568" y="1153"/>
                  </a:lnTo>
                  <a:lnTo>
                    <a:pt x="543" y="1130"/>
                  </a:lnTo>
                  <a:lnTo>
                    <a:pt x="522" y="1107"/>
                  </a:lnTo>
                  <a:lnTo>
                    <a:pt x="503" y="1084"/>
                  </a:lnTo>
                  <a:lnTo>
                    <a:pt x="489" y="1047"/>
                  </a:lnTo>
                  <a:lnTo>
                    <a:pt x="480" y="1011"/>
                  </a:lnTo>
                  <a:lnTo>
                    <a:pt x="472" y="972"/>
                  </a:lnTo>
                  <a:lnTo>
                    <a:pt x="468" y="932"/>
                  </a:lnTo>
                  <a:lnTo>
                    <a:pt x="466" y="892"/>
                  </a:lnTo>
                  <a:lnTo>
                    <a:pt x="466" y="853"/>
                  </a:lnTo>
                  <a:lnTo>
                    <a:pt x="466" y="811"/>
                  </a:lnTo>
                  <a:lnTo>
                    <a:pt x="470" y="771"/>
                  </a:lnTo>
                  <a:lnTo>
                    <a:pt x="478" y="690"/>
                  </a:lnTo>
                  <a:lnTo>
                    <a:pt x="488" y="608"/>
                  </a:lnTo>
                  <a:lnTo>
                    <a:pt x="489" y="568"/>
                  </a:lnTo>
                  <a:lnTo>
                    <a:pt x="493" y="529"/>
                  </a:lnTo>
                  <a:lnTo>
                    <a:pt x="493" y="489"/>
                  </a:lnTo>
                  <a:lnTo>
                    <a:pt x="493" y="451"/>
                  </a:lnTo>
                  <a:lnTo>
                    <a:pt x="507" y="447"/>
                  </a:lnTo>
                  <a:lnTo>
                    <a:pt x="520" y="445"/>
                  </a:lnTo>
                  <a:lnTo>
                    <a:pt x="537" y="443"/>
                  </a:lnTo>
                  <a:lnTo>
                    <a:pt x="555" y="443"/>
                  </a:lnTo>
                  <a:lnTo>
                    <a:pt x="593" y="445"/>
                  </a:lnTo>
                  <a:lnTo>
                    <a:pt x="633" y="451"/>
                  </a:lnTo>
                  <a:lnTo>
                    <a:pt x="655" y="456"/>
                  </a:lnTo>
                  <a:lnTo>
                    <a:pt x="674" y="462"/>
                  </a:lnTo>
                  <a:lnTo>
                    <a:pt x="693" y="468"/>
                  </a:lnTo>
                  <a:lnTo>
                    <a:pt x="712" y="475"/>
                  </a:lnTo>
                  <a:lnTo>
                    <a:pt x="729" y="483"/>
                  </a:lnTo>
                  <a:lnTo>
                    <a:pt x="747" y="493"/>
                  </a:lnTo>
                  <a:lnTo>
                    <a:pt x="760" y="502"/>
                  </a:lnTo>
                  <a:lnTo>
                    <a:pt x="773" y="512"/>
                  </a:lnTo>
                  <a:lnTo>
                    <a:pt x="777" y="510"/>
                  </a:lnTo>
                  <a:lnTo>
                    <a:pt x="779" y="506"/>
                  </a:lnTo>
                  <a:lnTo>
                    <a:pt x="783" y="504"/>
                  </a:lnTo>
                  <a:lnTo>
                    <a:pt x="787" y="500"/>
                  </a:lnTo>
                  <a:lnTo>
                    <a:pt x="791" y="498"/>
                  </a:lnTo>
                  <a:lnTo>
                    <a:pt x="793" y="497"/>
                  </a:lnTo>
                  <a:lnTo>
                    <a:pt x="797" y="495"/>
                  </a:lnTo>
                  <a:lnTo>
                    <a:pt x="800" y="491"/>
                  </a:lnTo>
                  <a:lnTo>
                    <a:pt x="791" y="479"/>
                  </a:lnTo>
                  <a:lnTo>
                    <a:pt x="777" y="470"/>
                  </a:lnTo>
                  <a:lnTo>
                    <a:pt x="762" y="460"/>
                  </a:lnTo>
                  <a:lnTo>
                    <a:pt x="743" y="452"/>
                  </a:lnTo>
                  <a:lnTo>
                    <a:pt x="702" y="435"/>
                  </a:lnTo>
                  <a:lnTo>
                    <a:pt x="656" y="424"/>
                  </a:lnTo>
                  <a:lnTo>
                    <a:pt x="608" y="410"/>
                  </a:lnTo>
                  <a:lnTo>
                    <a:pt x="562" y="401"/>
                  </a:lnTo>
                  <a:lnTo>
                    <a:pt x="522" y="389"/>
                  </a:lnTo>
                  <a:lnTo>
                    <a:pt x="488" y="380"/>
                  </a:lnTo>
                  <a:lnTo>
                    <a:pt x="484" y="370"/>
                  </a:lnTo>
                  <a:lnTo>
                    <a:pt x="482" y="358"/>
                  </a:lnTo>
                  <a:lnTo>
                    <a:pt x="480" y="343"/>
                  </a:lnTo>
                  <a:lnTo>
                    <a:pt x="478" y="326"/>
                  </a:lnTo>
                  <a:lnTo>
                    <a:pt x="478" y="287"/>
                  </a:lnTo>
                  <a:lnTo>
                    <a:pt x="478" y="245"/>
                  </a:lnTo>
                  <a:lnTo>
                    <a:pt x="480" y="203"/>
                  </a:lnTo>
                  <a:lnTo>
                    <a:pt x="482" y="163"/>
                  </a:lnTo>
                  <a:lnTo>
                    <a:pt x="482" y="130"/>
                  </a:lnTo>
                  <a:lnTo>
                    <a:pt x="482" y="109"/>
                  </a:lnTo>
                  <a:lnTo>
                    <a:pt x="468" y="92"/>
                  </a:lnTo>
                  <a:lnTo>
                    <a:pt x="457" y="78"/>
                  </a:lnTo>
                  <a:lnTo>
                    <a:pt x="447" y="65"/>
                  </a:lnTo>
                  <a:lnTo>
                    <a:pt x="442" y="51"/>
                  </a:lnTo>
                  <a:lnTo>
                    <a:pt x="434" y="40"/>
                  </a:lnTo>
                  <a:lnTo>
                    <a:pt x="426" y="27"/>
                  </a:lnTo>
                  <a:lnTo>
                    <a:pt x="417" y="13"/>
                  </a:lnTo>
                  <a:lnTo>
                    <a:pt x="403" y="0"/>
                  </a:lnTo>
                  <a:lnTo>
                    <a:pt x="395" y="5"/>
                  </a:lnTo>
                  <a:lnTo>
                    <a:pt x="388" y="15"/>
                  </a:lnTo>
                  <a:lnTo>
                    <a:pt x="380" y="27"/>
                  </a:lnTo>
                  <a:lnTo>
                    <a:pt x="372" y="42"/>
                  </a:lnTo>
                  <a:lnTo>
                    <a:pt x="365" y="55"/>
                  </a:lnTo>
                  <a:lnTo>
                    <a:pt x="361" y="71"/>
                  </a:lnTo>
                  <a:lnTo>
                    <a:pt x="355" y="82"/>
                  </a:lnTo>
                  <a:lnTo>
                    <a:pt x="353" y="94"/>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5" name="Freeform 22"/>
            <p:cNvSpPr>
              <a:spLocks/>
            </p:cNvSpPr>
            <p:nvPr/>
          </p:nvSpPr>
          <p:spPr bwMode="auto">
            <a:xfrm>
              <a:off x="5137" y="2418"/>
              <a:ext cx="17" cy="7"/>
            </a:xfrm>
            <a:custGeom>
              <a:avLst/>
              <a:gdLst>
                <a:gd name="T0" fmla="*/ 15 w 69"/>
                <a:gd name="T1" fmla="*/ 0 h 23"/>
                <a:gd name="T2" fmla="*/ 14 w 69"/>
                <a:gd name="T3" fmla="*/ 0 h 23"/>
                <a:gd name="T4" fmla="*/ 12 w 69"/>
                <a:gd name="T5" fmla="*/ 2 h 23"/>
                <a:gd name="T6" fmla="*/ 11 w 69"/>
                <a:gd name="T7" fmla="*/ 2 h 23"/>
                <a:gd name="T8" fmla="*/ 9 w 69"/>
                <a:gd name="T9" fmla="*/ 2 h 23"/>
                <a:gd name="T10" fmla="*/ 7 w 69"/>
                <a:gd name="T11" fmla="*/ 2 h 23"/>
                <a:gd name="T12" fmla="*/ 6 w 69"/>
                <a:gd name="T13" fmla="*/ 2 h 23"/>
                <a:gd name="T14" fmla="*/ 4 w 69"/>
                <a:gd name="T15" fmla="*/ 1 h 23"/>
                <a:gd name="T16" fmla="*/ 2 w 69"/>
                <a:gd name="T17" fmla="*/ 0 h 23"/>
                <a:gd name="T18" fmla="*/ 0 w 69"/>
                <a:gd name="T19" fmla="*/ 5 h 23"/>
                <a:gd name="T20" fmla="*/ 3 w 69"/>
                <a:gd name="T21" fmla="*/ 6 h 23"/>
                <a:gd name="T22" fmla="*/ 5 w 69"/>
                <a:gd name="T23" fmla="*/ 7 h 23"/>
                <a:gd name="T24" fmla="*/ 7 w 69"/>
                <a:gd name="T25" fmla="*/ 7 h 23"/>
                <a:gd name="T26" fmla="*/ 9 w 69"/>
                <a:gd name="T27" fmla="*/ 7 h 23"/>
                <a:gd name="T28" fmla="*/ 11 w 69"/>
                <a:gd name="T29" fmla="*/ 7 h 23"/>
                <a:gd name="T30" fmla="*/ 14 w 69"/>
                <a:gd name="T31" fmla="*/ 6 h 23"/>
                <a:gd name="T32" fmla="*/ 15 w 69"/>
                <a:gd name="T33" fmla="*/ 5 h 23"/>
                <a:gd name="T34" fmla="*/ 17 w 69"/>
                <a:gd name="T35" fmla="*/ 4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1"/>
                  </a:lnTo>
                  <a:lnTo>
                    <a:pt x="50" y="5"/>
                  </a:lnTo>
                  <a:lnTo>
                    <a:pt x="44" y="5"/>
                  </a:lnTo>
                  <a:lnTo>
                    <a:pt x="36" y="7"/>
                  </a:lnTo>
                  <a:lnTo>
                    <a:pt x="30" y="7"/>
                  </a:lnTo>
                  <a:lnTo>
                    <a:pt x="23" y="5"/>
                  </a:lnTo>
                  <a:lnTo>
                    <a:pt x="15" y="3"/>
                  </a:lnTo>
                  <a:lnTo>
                    <a:pt x="7" y="1"/>
                  </a:lnTo>
                  <a:lnTo>
                    <a:pt x="0" y="15"/>
                  </a:lnTo>
                  <a:lnTo>
                    <a:pt x="11" y="19"/>
                  </a:lnTo>
                  <a:lnTo>
                    <a:pt x="21" y="23"/>
                  </a:lnTo>
                  <a:lnTo>
                    <a:pt x="29" y="23"/>
                  </a:lnTo>
                  <a:lnTo>
                    <a:pt x="38" y="23"/>
                  </a:lnTo>
                  <a:lnTo>
                    <a:pt x="46" y="23"/>
                  </a:lnTo>
                  <a:lnTo>
                    <a:pt x="55" y="19"/>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6" name="Freeform 23"/>
            <p:cNvSpPr>
              <a:spLocks/>
            </p:cNvSpPr>
            <p:nvPr/>
          </p:nvSpPr>
          <p:spPr bwMode="auto">
            <a:xfrm>
              <a:off x="5137" y="2412"/>
              <a:ext cx="17" cy="6"/>
            </a:xfrm>
            <a:custGeom>
              <a:avLst/>
              <a:gdLst>
                <a:gd name="T0" fmla="*/ 15 w 69"/>
                <a:gd name="T1" fmla="*/ 0 h 23"/>
                <a:gd name="T2" fmla="*/ 14 w 69"/>
                <a:gd name="T3" fmla="*/ 1 h 23"/>
                <a:gd name="T4" fmla="*/ 12 w 69"/>
                <a:gd name="T5" fmla="*/ 1 h 23"/>
                <a:gd name="T6" fmla="*/ 10 w 69"/>
                <a:gd name="T7" fmla="*/ 2 h 23"/>
                <a:gd name="T8" fmla="*/ 9 w 69"/>
                <a:gd name="T9" fmla="*/ 2 h 23"/>
                <a:gd name="T10" fmla="*/ 7 w 69"/>
                <a:gd name="T11" fmla="*/ 2 h 23"/>
                <a:gd name="T12" fmla="*/ 6 w 69"/>
                <a:gd name="T13" fmla="*/ 2 h 23"/>
                <a:gd name="T14" fmla="*/ 4 w 69"/>
                <a:gd name="T15" fmla="*/ 1 h 23"/>
                <a:gd name="T16" fmla="*/ 1 w 69"/>
                <a:gd name="T17" fmla="*/ 1 h 23"/>
                <a:gd name="T18" fmla="*/ 0 w 69"/>
                <a:gd name="T19" fmla="*/ 4 h 23"/>
                <a:gd name="T20" fmla="*/ 2 w 69"/>
                <a:gd name="T21" fmla="*/ 5 h 23"/>
                <a:gd name="T22" fmla="*/ 5 w 69"/>
                <a:gd name="T23" fmla="*/ 6 h 23"/>
                <a:gd name="T24" fmla="*/ 7 w 69"/>
                <a:gd name="T25" fmla="*/ 6 h 23"/>
                <a:gd name="T26" fmla="*/ 9 w 69"/>
                <a:gd name="T27" fmla="*/ 6 h 23"/>
                <a:gd name="T28" fmla="*/ 11 w 69"/>
                <a:gd name="T29" fmla="*/ 6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59" y="0"/>
                  </a:moveTo>
                  <a:lnTo>
                    <a:pt x="55" y="3"/>
                  </a:lnTo>
                  <a:lnTo>
                    <a:pt x="50" y="5"/>
                  </a:lnTo>
                  <a:lnTo>
                    <a:pt x="42" y="7"/>
                  </a:lnTo>
                  <a:lnTo>
                    <a:pt x="36" y="7"/>
                  </a:lnTo>
                  <a:lnTo>
                    <a:pt x="29" y="7"/>
                  </a:lnTo>
                  <a:lnTo>
                    <a:pt x="23" y="7"/>
                  </a:lnTo>
                  <a:lnTo>
                    <a:pt x="15" y="3"/>
                  </a:lnTo>
                  <a:lnTo>
                    <a:pt x="5" y="2"/>
                  </a:lnTo>
                  <a:lnTo>
                    <a:pt x="0" y="15"/>
                  </a:lnTo>
                  <a:lnTo>
                    <a:pt x="9" y="19"/>
                  </a:lnTo>
                  <a:lnTo>
                    <a:pt x="19" y="23"/>
                  </a:lnTo>
                  <a:lnTo>
                    <a:pt x="29" y="23"/>
                  </a:lnTo>
                  <a:lnTo>
                    <a:pt x="38" y="23"/>
                  </a:lnTo>
                  <a:lnTo>
                    <a:pt x="46" y="23"/>
                  </a:lnTo>
                  <a:lnTo>
                    <a:pt x="53" y="21"/>
                  </a:lnTo>
                  <a:lnTo>
                    <a:pt x="61" y="17"/>
                  </a:lnTo>
                  <a:lnTo>
                    <a:pt x="69"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7" name="Freeform 24"/>
            <p:cNvSpPr>
              <a:spLocks/>
            </p:cNvSpPr>
            <p:nvPr/>
          </p:nvSpPr>
          <p:spPr bwMode="auto">
            <a:xfrm>
              <a:off x="5137" y="2405"/>
              <a:ext cx="17" cy="6"/>
            </a:xfrm>
            <a:custGeom>
              <a:avLst/>
              <a:gdLst>
                <a:gd name="T0" fmla="*/ 15 w 69"/>
                <a:gd name="T1" fmla="*/ 0 h 23"/>
                <a:gd name="T2" fmla="*/ 14 w 69"/>
                <a:gd name="T3" fmla="*/ 1 h 23"/>
                <a:gd name="T4" fmla="*/ 12 w 69"/>
                <a:gd name="T5" fmla="*/ 1 h 23"/>
                <a:gd name="T6" fmla="*/ 11 w 69"/>
                <a:gd name="T7" fmla="*/ 1 h 23"/>
                <a:gd name="T8" fmla="*/ 9 w 69"/>
                <a:gd name="T9" fmla="*/ 2 h 23"/>
                <a:gd name="T10" fmla="*/ 7 w 69"/>
                <a:gd name="T11" fmla="*/ 2 h 23"/>
                <a:gd name="T12" fmla="*/ 6 w 69"/>
                <a:gd name="T13" fmla="*/ 1 h 23"/>
                <a:gd name="T14" fmla="*/ 4 w 69"/>
                <a:gd name="T15" fmla="*/ 1 h 23"/>
                <a:gd name="T16" fmla="*/ 2 w 69"/>
                <a:gd name="T17" fmla="*/ 1 h 23"/>
                <a:gd name="T18" fmla="*/ 0 w 69"/>
                <a:gd name="T19" fmla="*/ 4 h 23"/>
                <a:gd name="T20" fmla="*/ 3 w 69"/>
                <a:gd name="T21" fmla="*/ 5 h 23"/>
                <a:gd name="T22" fmla="*/ 5 w 69"/>
                <a:gd name="T23" fmla="*/ 5 h 23"/>
                <a:gd name="T24" fmla="*/ 7 w 69"/>
                <a:gd name="T25" fmla="*/ 6 h 23"/>
                <a:gd name="T26" fmla="*/ 9 w 69"/>
                <a:gd name="T27" fmla="*/ 6 h 23"/>
                <a:gd name="T28" fmla="*/ 11 w 69"/>
                <a:gd name="T29" fmla="*/ 5 h 23"/>
                <a:gd name="T30" fmla="*/ 14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50" y="4"/>
                  </a:lnTo>
                  <a:lnTo>
                    <a:pt x="44" y="5"/>
                  </a:lnTo>
                  <a:lnTo>
                    <a:pt x="36" y="7"/>
                  </a:lnTo>
                  <a:lnTo>
                    <a:pt x="30" y="7"/>
                  </a:lnTo>
                  <a:lnTo>
                    <a:pt x="23" y="5"/>
                  </a:lnTo>
                  <a:lnTo>
                    <a:pt x="15" y="4"/>
                  </a:lnTo>
                  <a:lnTo>
                    <a:pt x="7" y="2"/>
                  </a:lnTo>
                  <a:lnTo>
                    <a:pt x="0" y="15"/>
                  </a:lnTo>
                  <a:lnTo>
                    <a:pt x="11" y="19"/>
                  </a:lnTo>
                  <a:lnTo>
                    <a:pt x="21" y="21"/>
                  </a:lnTo>
                  <a:lnTo>
                    <a:pt x="29" y="23"/>
                  </a:lnTo>
                  <a:lnTo>
                    <a:pt x="38" y="23"/>
                  </a:lnTo>
                  <a:lnTo>
                    <a:pt x="46" y="21"/>
                  </a:lnTo>
                  <a:lnTo>
                    <a:pt x="55" y="19"/>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8" name="Freeform 25"/>
            <p:cNvSpPr>
              <a:spLocks/>
            </p:cNvSpPr>
            <p:nvPr/>
          </p:nvSpPr>
          <p:spPr bwMode="auto">
            <a:xfrm>
              <a:off x="5137" y="2398"/>
              <a:ext cx="17" cy="6"/>
            </a:xfrm>
            <a:custGeom>
              <a:avLst/>
              <a:gdLst>
                <a:gd name="T0" fmla="*/ 15 w 69"/>
                <a:gd name="T1" fmla="*/ 0 h 23"/>
                <a:gd name="T2" fmla="*/ 14 w 69"/>
                <a:gd name="T3" fmla="*/ 1 h 23"/>
                <a:gd name="T4" fmla="*/ 12 w 69"/>
                <a:gd name="T5" fmla="*/ 2 h 23"/>
                <a:gd name="T6" fmla="*/ 10 w 69"/>
                <a:gd name="T7" fmla="*/ 2 h 23"/>
                <a:gd name="T8" fmla="*/ 9 w 69"/>
                <a:gd name="T9" fmla="*/ 2 h 23"/>
                <a:gd name="T10" fmla="*/ 7 w 69"/>
                <a:gd name="T11" fmla="*/ 2 h 23"/>
                <a:gd name="T12" fmla="*/ 6 w 69"/>
                <a:gd name="T13" fmla="*/ 2 h 23"/>
                <a:gd name="T14" fmla="*/ 4 w 69"/>
                <a:gd name="T15" fmla="*/ 1 h 23"/>
                <a:gd name="T16" fmla="*/ 1 w 69"/>
                <a:gd name="T17" fmla="*/ 1 h 23"/>
                <a:gd name="T18" fmla="*/ 0 w 69"/>
                <a:gd name="T19" fmla="*/ 4 h 23"/>
                <a:gd name="T20" fmla="*/ 2 w 69"/>
                <a:gd name="T21" fmla="*/ 5 h 23"/>
                <a:gd name="T22" fmla="*/ 5 w 69"/>
                <a:gd name="T23" fmla="*/ 6 h 23"/>
                <a:gd name="T24" fmla="*/ 7 w 69"/>
                <a:gd name="T25" fmla="*/ 6 h 23"/>
                <a:gd name="T26" fmla="*/ 9 w 69"/>
                <a:gd name="T27" fmla="*/ 6 h 23"/>
                <a:gd name="T28" fmla="*/ 11 w 69"/>
                <a:gd name="T29" fmla="*/ 6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59" y="0"/>
                  </a:moveTo>
                  <a:lnTo>
                    <a:pt x="55" y="2"/>
                  </a:lnTo>
                  <a:lnTo>
                    <a:pt x="50" y="6"/>
                  </a:lnTo>
                  <a:lnTo>
                    <a:pt x="42" y="6"/>
                  </a:lnTo>
                  <a:lnTo>
                    <a:pt x="36" y="7"/>
                  </a:lnTo>
                  <a:lnTo>
                    <a:pt x="29" y="7"/>
                  </a:lnTo>
                  <a:lnTo>
                    <a:pt x="23" y="6"/>
                  </a:lnTo>
                  <a:lnTo>
                    <a:pt x="15" y="4"/>
                  </a:lnTo>
                  <a:lnTo>
                    <a:pt x="5" y="2"/>
                  </a:lnTo>
                  <a:lnTo>
                    <a:pt x="0" y="15"/>
                  </a:lnTo>
                  <a:lnTo>
                    <a:pt x="9" y="19"/>
                  </a:lnTo>
                  <a:lnTo>
                    <a:pt x="19" y="23"/>
                  </a:lnTo>
                  <a:lnTo>
                    <a:pt x="29" y="23"/>
                  </a:lnTo>
                  <a:lnTo>
                    <a:pt x="38" y="23"/>
                  </a:lnTo>
                  <a:lnTo>
                    <a:pt x="46" y="23"/>
                  </a:lnTo>
                  <a:lnTo>
                    <a:pt x="53" y="21"/>
                  </a:lnTo>
                  <a:lnTo>
                    <a:pt x="61" y="17"/>
                  </a:lnTo>
                  <a:lnTo>
                    <a:pt x="69"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19" name="Freeform 26"/>
            <p:cNvSpPr>
              <a:spLocks/>
            </p:cNvSpPr>
            <p:nvPr/>
          </p:nvSpPr>
          <p:spPr bwMode="auto">
            <a:xfrm>
              <a:off x="5138" y="2391"/>
              <a:ext cx="16" cy="7"/>
            </a:xfrm>
            <a:custGeom>
              <a:avLst/>
              <a:gdLst>
                <a:gd name="T0" fmla="*/ 14 w 67"/>
                <a:gd name="T1" fmla="*/ 0 h 25"/>
                <a:gd name="T2" fmla="*/ 13 w 67"/>
                <a:gd name="T3" fmla="*/ 1 h 25"/>
                <a:gd name="T4" fmla="*/ 11 w 67"/>
                <a:gd name="T5" fmla="*/ 2 h 25"/>
                <a:gd name="T6" fmla="*/ 10 w 67"/>
                <a:gd name="T7" fmla="*/ 2 h 25"/>
                <a:gd name="T8" fmla="*/ 9 w 67"/>
                <a:gd name="T9" fmla="*/ 2 h 25"/>
                <a:gd name="T10" fmla="*/ 7 w 67"/>
                <a:gd name="T11" fmla="*/ 2 h 25"/>
                <a:gd name="T12" fmla="*/ 5 w 67"/>
                <a:gd name="T13" fmla="*/ 2 h 25"/>
                <a:gd name="T14" fmla="*/ 3 w 67"/>
                <a:gd name="T15" fmla="*/ 2 h 25"/>
                <a:gd name="T16" fmla="*/ 1 w 67"/>
                <a:gd name="T17" fmla="*/ 1 h 25"/>
                <a:gd name="T18" fmla="*/ 0 w 67"/>
                <a:gd name="T19" fmla="*/ 5 h 25"/>
                <a:gd name="T20" fmla="*/ 2 w 67"/>
                <a:gd name="T21" fmla="*/ 6 h 25"/>
                <a:gd name="T22" fmla="*/ 5 w 67"/>
                <a:gd name="T23" fmla="*/ 6 h 25"/>
                <a:gd name="T24" fmla="*/ 7 w 67"/>
                <a:gd name="T25" fmla="*/ 7 h 25"/>
                <a:gd name="T26" fmla="*/ 9 w 67"/>
                <a:gd name="T27" fmla="*/ 7 h 25"/>
                <a:gd name="T28" fmla="*/ 11 w 67"/>
                <a:gd name="T29" fmla="*/ 6 h 25"/>
                <a:gd name="T30" fmla="*/ 13 w 67"/>
                <a:gd name="T31" fmla="*/ 6 h 25"/>
                <a:gd name="T32" fmla="*/ 15 w 67"/>
                <a:gd name="T33" fmla="*/ 5 h 25"/>
                <a:gd name="T34" fmla="*/ 16 w 67"/>
                <a:gd name="T35" fmla="*/ 4 h 25"/>
                <a:gd name="T36" fmla="*/ 14 w 67"/>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5"/>
                <a:gd name="T59" fmla="*/ 67 w 6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5">
                  <a:moveTo>
                    <a:pt x="59" y="0"/>
                  </a:moveTo>
                  <a:lnTo>
                    <a:pt x="53" y="4"/>
                  </a:lnTo>
                  <a:lnTo>
                    <a:pt x="48" y="6"/>
                  </a:lnTo>
                  <a:lnTo>
                    <a:pt x="42" y="7"/>
                  </a:lnTo>
                  <a:lnTo>
                    <a:pt x="36" y="7"/>
                  </a:lnTo>
                  <a:lnTo>
                    <a:pt x="28" y="7"/>
                  </a:lnTo>
                  <a:lnTo>
                    <a:pt x="23" y="7"/>
                  </a:lnTo>
                  <a:lnTo>
                    <a:pt x="13" y="6"/>
                  </a:lnTo>
                  <a:lnTo>
                    <a:pt x="5" y="2"/>
                  </a:lnTo>
                  <a:lnTo>
                    <a:pt x="0" y="17"/>
                  </a:lnTo>
                  <a:lnTo>
                    <a:pt x="9" y="21"/>
                  </a:lnTo>
                  <a:lnTo>
                    <a:pt x="19" y="23"/>
                  </a:lnTo>
                  <a:lnTo>
                    <a:pt x="28" y="25"/>
                  </a:lnTo>
                  <a:lnTo>
                    <a:pt x="36" y="25"/>
                  </a:lnTo>
                  <a:lnTo>
                    <a:pt x="46" y="23"/>
                  </a:lnTo>
                  <a:lnTo>
                    <a:pt x="53" y="21"/>
                  </a:lnTo>
                  <a:lnTo>
                    <a:pt x="61" y="17"/>
                  </a:lnTo>
                  <a:lnTo>
                    <a:pt x="67" y="15"/>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0" name="Freeform 27"/>
            <p:cNvSpPr>
              <a:spLocks/>
            </p:cNvSpPr>
            <p:nvPr/>
          </p:nvSpPr>
          <p:spPr bwMode="auto">
            <a:xfrm>
              <a:off x="5137" y="2384"/>
              <a:ext cx="17" cy="7"/>
            </a:xfrm>
            <a:custGeom>
              <a:avLst/>
              <a:gdLst>
                <a:gd name="T0" fmla="*/ 15 w 69"/>
                <a:gd name="T1" fmla="*/ 0 h 25"/>
                <a:gd name="T2" fmla="*/ 14 w 69"/>
                <a:gd name="T3" fmla="*/ 1 h 25"/>
                <a:gd name="T4" fmla="*/ 12 w 69"/>
                <a:gd name="T5" fmla="*/ 2 h 25"/>
                <a:gd name="T6" fmla="*/ 11 w 69"/>
                <a:gd name="T7" fmla="*/ 2 h 25"/>
                <a:gd name="T8" fmla="*/ 9 w 69"/>
                <a:gd name="T9" fmla="*/ 2 h 25"/>
                <a:gd name="T10" fmla="*/ 7 w 69"/>
                <a:gd name="T11" fmla="*/ 2 h 25"/>
                <a:gd name="T12" fmla="*/ 6 w 69"/>
                <a:gd name="T13" fmla="*/ 2 h 25"/>
                <a:gd name="T14" fmla="*/ 4 w 69"/>
                <a:gd name="T15" fmla="*/ 2 h 25"/>
                <a:gd name="T16" fmla="*/ 2 w 69"/>
                <a:gd name="T17" fmla="*/ 1 h 25"/>
                <a:gd name="T18" fmla="*/ 0 w 69"/>
                <a:gd name="T19" fmla="*/ 5 h 25"/>
                <a:gd name="T20" fmla="*/ 2 w 69"/>
                <a:gd name="T21" fmla="*/ 6 h 25"/>
                <a:gd name="T22" fmla="*/ 5 w 69"/>
                <a:gd name="T23" fmla="*/ 6 h 25"/>
                <a:gd name="T24" fmla="*/ 7 w 69"/>
                <a:gd name="T25" fmla="*/ 7 h 25"/>
                <a:gd name="T26" fmla="*/ 9 w 69"/>
                <a:gd name="T27" fmla="*/ 7 h 25"/>
                <a:gd name="T28" fmla="*/ 11 w 69"/>
                <a:gd name="T29" fmla="*/ 6 h 25"/>
                <a:gd name="T30" fmla="*/ 14 w 69"/>
                <a:gd name="T31" fmla="*/ 6 h 25"/>
                <a:gd name="T32" fmla="*/ 15 w 69"/>
                <a:gd name="T33" fmla="*/ 5 h 25"/>
                <a:gd name="T34" fmla="*/ 17 w 69"/>
                <a:gd name="T35" fmla="*/ 4 h 25"/>
                <a:gd name="T36" fmla="*/ 15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61" y="0"/>
                  </a:moveTo>
                  <a:lnTo>
                    <a:pt x="55" y="4"/>
                  </a:lnTo>
                  <a:lnTo>
                    <a:pt x="50" y="6"/>
                  </a:lnTo>
                  <a:lnTo>
                    <a:pt x="44" y="8"/>
                  </a:lnTo>
                  <a:lnTo>
                    <a:pt x="36" y="8"/>
                  </a:lnTo>
                  <a:lnTo>
                    <a:pt x="30" y="8"/>
                  </a:lnTo>
                  <a:lnTo>
                    <a:pt x="23" y="8"/>
                  </a:lnTo>
                  <a:lnTo>
                    <a:pt x="15" y="6"/>
                  </a:lnTo>
                  <a:lnTo>
                    <a:pt x="7" y="2"/>
                  </a:lnTo>
                  <a:lnTo>
                    <a:pt x="0" y="17"/>
                  </a:lnTo>
                  <a:lnTo>
                    <a:pt x="9" y="21"/>
                  </a:lnTo>
                  <a:lnTo>
                    <a:pt x="19" y="23"/>
                  </a:lnTo>
                  <a:lnTo>
                    <a:pt x="28" y="25"/>
                  </a:lnTo>
                  <a:lnTo>
                    <a:pt x="38" y="25"/>
                  </a:lnTo>
                  <a:lnTo>
                    <a:pt x="46" y="23"/>
                  </a:lnTo>
                  <a:lnTo>
                    <a:pt x="55" y="21"/>
                  </a:lnTo>
                  <a:lnTo>
                    <a:pt x="61" y="19"/>
                  </a:lnTo>
                  <a:lnTo>
                    <a:pt x="69" y="15"/>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1" name="Freeform 28"/>
            <p:cNvSpPr>
              <a:spLocks/>
            </p:cNvSpPr>
            <p:nvPr/>
          </p:nvSpPr>
          <p:spPr bwMode="auto">
            <a:xfrm>
              <a:off x="5138" y="2378"/>
              <a:ext cx="17" cy="6"/>
            </a:xfrm>
            <a:custGeom>
              <a:avLst/>
              <a:gdLst>
                <a:gd name="T0" fmla="*/ 15 w 69"/>
                <a:gd name="T1" fmla="*/ 0 h 23"/>
                <a:gd name="T2" fmla="*/ 14 w 69"/>
                <a:gd name="T3" fmla="*/ 1 h 23"/>
                <a:gd name="T4" fmla="*/ 12 w 69"/>
                <a:gd name="T5" fmla="*/ 1 h 23"/>
                <a:gd name="T6" fmla="*/ 11 w 69"/>
                <a:gd name="T7" fmla="*/ 2 h 23"/>
                <a:gd name="T8" fmla="*/ 9 w 69"/>
                <a:gd name="T9" fmla="*/ 2 h 23"/>
                <a:gd name="T10" fmla="*/ 7 w 69"/>
                <a:gd name="T11" fmla="*/ 2 h 23"/>
                <a:gd name="T12" fmla="*/ 6 w 69"/>
                <a:gd name="T13" fmla="*/ 2 h 23"/>
                <a:gd name="T14" fmla="*/ 4 w 69"/>
                <a:gd name="T15" fmla="*/ 1 h 23"/>
                <a:gd name="T16" fmla="*/ 2 w 69"/>
                <a:gd name="T17" fmla="*/ 1 h 23"/>
                <a:gd name="T18" fmla="*/ 0 w 69"/>
                <a:gd name="T19" fmla="*/ 4 h 23"/>
                <a:gd name="T20" fmla="*/ 2 w 69"/>
                <a:gd name="T21" fmla="*/ 5 h 23"/>
                <a:gd name="T22" fmla="*/ 5 w 69"/>
                <a:gd name="T23" fmla="*/ 5 h 23"/>
                <a:gd name="T24" fmla="*/ 7 w 69"/>
                <a:gd name="T25" fmla="*/ 6 h 23"/>
                <a:gd name="T26" fmla="*/ 9 w 69"/>
                <a:gd name="T27" fmla="*/ 6 h 23"/>
                <a:gd name="T28" fmla="*/ 11 w 69"/>
                <a:gd name="T29" fmla="*/ 5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49" y="4"/>
                  </a:lnTo>
                  <a:lnTo>
                    <a:pt x="44" y="6"/>
                  </a:lnTo>
                  <a:lnTo>
                    <a:pt x="36" y="8"/>
                  </a:lnTo>
                  <a:lnTo>
                    <a:pt x="30" y="8"/>
                  </a:lnTo>
                  <a:lnTo>
                    <a:pt x="23" y="6"/>
                  </a:lnTo>
                  <a:lnTo>
                    <a:pt x="15" y="4"/>
                  </a:lnTo>
                  <a:lnTo>
                    <a:pt x="7" y="2"/>
                  </a:lnTo>
                  <a:lnTo>
                    <a:pt x="0" y="15"/>
                  </a:lnTo>
                  <a:lnTo>
                    <a:pt x="9" y="19"/>
                  </a:lnTo>
                  <a:lnTo>
                    <a:pt x="19" y="21"/>
                  </a:lnTo>
                  <a:lnTo>
                    <a:pt x="28" y="23"/>
                  </a:lnTo>
                  <a:lnTo>
                    <a:pt x="38" y="23"/>
                  </a:lnTo>
                  <a:lnTo>
                    <a:pt x="46" y="21"/>
                  </a:lnTo>
                  <a:lnTo>
                    <a:pt x="53" y="19"/>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2" name="Freeform 29"/>
            <p:cNvSpPr>
              <a:spLocks/>
            </p:cNvSpPr>
            <p:nvPr/>
          </p:nvSpPr>
          <p:spPr bwMode="auto">
            <a:xfrm>
              <a:off x="5138" y="2371"/>
              <a:ext cx="16" cy="6"/>
            </a:xfrm>
            <a:custGeom>
              <a:avLst/>
              <a:gdLst>
                <a:gd name="T0" fmla="*/ 14 w 67"/>
                <a:gd name="T1" fmla="*/ 0 h 23"/>
                <a:gd name="T2" fmla="*/ 13 w 67"/>
                <a:gd name="T3" fmla="*/ 1 h 23"/>
                <a:gd name="T4" fmla="*/ 11 w 67"/>
                <a:gd name="T5" fmla="*/ 2 h 23"/>
                <a:gd name="T6" fmla="*/ 10 w 67"/>
                <a:gd name="T7" fmla="*/ 2 h 23"/>
                <a:gd name="T8" fmla="*/ 9 w 67"/>
                <a:gd name="T9" fmla="*/ 2 h 23"/>
                <a:gd name="T10" fmla="*/ 7 w 67"/>
                <a:gd name="T11" fmla="*/ 2 h 23"/>
                <a:gd name="T12" fmla="*/ 5 w 67"/>
                <a:gd name="T13" fmla="*/ 2 h 23"/>
                <a:gd name="T14" fmla="*/ 3 w 67"/>
                <a:gd name="T15" fmla="*/ 1 h 23"/>
                <a:gd name="T16" fmla="*/ 1 w 67"/>
                <a:gd name="T17" fmla="*/ 1 h 23"/>
                <a:gd name="T18" fmla="*/ 0 w 67"/>
                <a:gd name="T19" fmla="*/ 4 h 23"/>
                <a:gd name="T20" fmla="*/ 2 w 67"/>
                <a:gd name="T21" fmla="*/ 5 h 23"/>
                <a:gd name="T22" fmla="*/ 5 w 67"/>
                <a:gd name="T23" fmla="*/ 6 h 23"/>
                <a:gd name="T24" fmla="*/ 7 w 67"/>
                <a:gd name="T25" fmla="*/ 6 h 23"/>
                <a:gd name="T26" fmla="*/ 9 w 67"/>
                <a:gd name="T27" fmla="*/ 6 h 23"/>
                <a:gd name="T28" fmla="*/ 11 w 67"/>
                <a:gd name="T29" fmla="*/ 6 h 23"/>
                <a:gd name="T30" fmla="*/ 13 w 67"/>
                <a:gd name="T31" fmla="*/ 5 h 23"/>
                <a:gd name="T32" fmla="*/ 15 w 67"/>
                <a:gd name="T33" fmla="*/ 4 h 23"/>
                <a:gd name="T34" fmla="*/ 16 w 67"/>
                <a:gd name="T35" fmla="*/ 3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9" y="0"/>
                  </a:moveTo>
                  <a:lnTo>
                    <a:pt x="53" y="2"/>
                  </a:lnTo>
                  <a:lnTo>
                    <a:pt x="48" y="6"/>
                  </a:lnTo>
                  <a:lnTo>
                    <a:pt x="42" y="6"/>
                  </a:lnTo>
                  <a:lnTo>
                    <a:pt x="36" y="8"/>
                  </a:lnTo>
                  <a:lnTo>
                    <a:pt x="28" y="8"/>
                  </a:lnTo>
                  <a:lnTo>
                    <a:pt x="23" y="6"/>
                  </a:lnTo>
                  <a:lnTo>
                    <a:pt x="13" y="4"/>
                  </a:lnTo>
                  <a:lnTo>
                    <a:pt x="5" y="2"/>
                  </a:lnTo>
                  <a:lnTo>
                    <a:pt x="0" y="15"/>
                  </a:lnTo>
                  <a:lnTo>
                    <a:pt x="9" y="19"/>
                  </a:lnTo>
                  <a:lnTo>
                    <a:pt x="19" y="23"/>
                  </a:lnTo>
                  <a:lnTo>
                    <a:pt x="28" y="23"/>
                  </a:lnTo>
                  <a:lnTo>
                    <a:pt x="36" y="23"/>
                  </a:lnTo>
                  <a:lnTo>
                    <a:pt x="46" y="23"/>
                  </a:lnTo>
                  <a:lnTo>
                    <a:pt x="53" y="21"/>
                  </a:lnTo>
                  <a:lnTo>
                    <a:pt x="61" y="17"/>
                  </a:lnTo>
                  <a:lnTo>
                    <a:pt x="67"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3" name="Freeform 30"/>
            <p:cNvSpPr>
              <a:spLocks/>
            </p:cNvSpPr>
            <p:nvPr/>
          </p:nvSpPr>
          <p:spPr bwMode="auto">
            <a:xfrm>
              <a:off x="5138" y="2363"/>
              <a:ext cx="17" cy="7"/>
            </a:xfrm>
            <a:custGeom>
              <a:avLst/>
              <a:gdLst>
                <a:gd name="T0" fmla="*/ 15 w 68"/>
                <a:gd name="T1" fmla="*/ 0 h 23"/>
                <a:gd name="T2" fmla="*/ 13 w 68"/>
                <a:gd name="T3" fmla="*/ 1 h 23"/>
                <a:gd name="T4" fmla="*/ 12 w 68"/>
                <a:gd name="T5" fmla="*/ 1 h 23"/>
                <a:gd name="T6" fmla="*/ 11 w 68"/>
                <a:gd name="T7" fmla="*/ 2 h 23"/>
                <a:gd name="T8" fmla="*/ 9 w 68"/>
                <a:gd name="T9" fmla="*/ 2 h 23"/>
                <a:gd name="T10" fmla="*/ 7 w 68"/>
                <a:gd name="T11" fmla="*/ 2 h 23"/>
                <a:gd name="T12" fmla="*/ 5 w 68"/>
                <a:gd name="T13" fmla="*/ 2 h 23"/>
                <a:gd name="T14" fmla="*/ 3 w 68"/>
                <a:gd name="T15" fmla="*/ 1 h 23"/>
                <a:gd name="T16" fmla="*/ 1 w 68"/>
                <a:gd name="T17" fmla="*/ 1 h 23"/>
                <a:gd name="T18" fmla="*/ 0 w 68"/>
                <a:gd name="T19" fmla="*/ 5 h 23"/>
                <a:gd name="T20" fmla="*/ 2 w 68"/>
                <a:gd name="T21" fmla="*/ 6 h 23"/>
                <a:gd name="T22" fmla="*/ 5 w 68"/>
                <a:gd name="T23" fmla="*/ 6 h 23"/>
                <a:gd name="T24" fmla="*/ 7 w 68"/>
                <a:gd name="T25" fmla="*/ 7 h 23"/>
                <a:gd name="T26" fmla="*/ 9 w 68"/>
                <a:gd name="T27" fmla="*/ 7 h 23"/>
                <a:gd name="T28" fmla="*/ 12 w 68"/>
                <a:gd name="T29" fmla="*/ 6 h 23"/>
                <a:gd name="T30" fmla="*/ 13 w 68"/>
                <a:gd name="T31" fmla="*/ 6 h 23"/>
                <a:gd name="T32" fmla="*/ 15 w 68"/>
                <a:gd name="T33" fmla="*/ 5 h 23"/>
                <a:gd name="T34" fmla="*/ 17 w 68"/>
                <a:gd name="T35" fmla="*/ 4 h 23"/>
                <a:gd name="T36" fmla="*/ 15 w 68"/>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23"/>
                <a:gd name="T59" fmla="*/ 68 w 68"/>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23">
                  <a:moveTo>
                    <a:pt x="60" y="0"/>
                  </a:moveTo>
                  <a:lnTo>
                    <a:pt x="54" y="2"/>
                  </a:lnTo>
                  <a:lnTo>
                    <a:pt x="48" y="4"/>
                  </a:lnTo>
                  <a:lnTo>
                    <a:pt x="43" y="6"/>
                  </a:lnTo>
                  <a:lnTo>
                    <a:pt x="37" y="8"/>
                  </a:lnTo>
                  <a:lnTo>
                    <a:pt x="29" y="8"/>
                  </a:lnTo>
                  <a:lnTo>
                    <a:pt x="22" y="6"/>
                  </a:lnTo>
                  <a:lnTo>
                    <a:pt x="14" y="4"/>
                  </a:lnTo>
                  <a:lnTo>
                    <a:pt x="6" y="2"/>
                  </a:lnTo>
                  <a:lnTo>
                    <a:pt x="0" y="15"/>
                  </a:lnTo>
                  <a:lnTo>
                    <a:pt x="10" y="19"/>
                  </a:lnTo>
                  <a:lnTo>
                    <a:pt x="20" y="21"/>
                  </a:lnTo>
                  <a:lnTo>
                    <a:pt x="29" y="23"/>
                  </a:lnTo>
                  <a:lnTo>
                    <a:pt x="37" y="23"/>
                  </a:lnTo>
                  <a:lnTo>
                    <a:pt x="47" y="21"/>
                  </a:lnTo>
                  <a:lnTo>
                    <a:pt x="54" y="19"/>
                  </a:lnTo>
                  <a:lnTo>
                    <a:pt x="62" y="17"/>
                  </a:lnTo>
                  <a:lnTo>
                    <a:pt x="68" y="14"/>
                  </a:lnTo>
                  <a:lnTo>
                    <a:pt x="60"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4" name="Freeform 31"/>
            <p:cNvSpPr>
              <a:spLocks/>
            </p:cNvSpPr>
            <p:nvPr/>
          </p:nvSpPr>
          <p:spPr bwMode="auto">
            <a:xfrm>
              <a:off x="5138" y="2357"/>
              <a:ext cx="17" cy="6"/>
            </a:xfrm>
            <a:custGeom>
              <a:avLst/>
              <a:gdLst>
                <a:gd name="T0" fmla="*/ 15 w 69"/>
                <a:gd name="T1" fmla="*/ 0 h 23"/>
                <a:gd name="T2" fmla="*/ 14 w 69"/>
                <a:gd name="T3" fmla="*/ 1 h 23"/>
                <a:gd name="T4" fmla="*/ 12 w 69"/>
                <a:gd name="T5" fmla="*/ 2 h 23"/>
                <a:gd name="T6" fmla="*/ 11 w 69"/>
                <a:gd name="T7" fmla="*/ 2 h 23"/>
                <a:gd name="T8" fmla="*/ 9 w 69"/>
                <a:gd name="T9" fmla="*/ 2 h 23"/>
                <a:gd name="T10" fmla="*/ 7 w 69"/>
                <a:gd name="T11" fmla="*/ 2 h 23"/>
                <a:gd name="T12" fmla="*/ 6 w 69"/>
                <a:gd name="T13" fmla="*/ 2 h 23"/>
                <a:gd name="T14" fmla="*/ 4 w 69"/>
                <a:gd name="T15" fmla="*/ 1 h 23"/>
                <a:gd name="T16" fmla="*/ 2 w 69"/>
                <a:gd name="T17" fmla="*/ 1 h 23"/>
                <a:gd name="T18" fmla="*/ 0 w 69"/>
                <a:gd name="T19" fmla="*/ 4 h 23"/>
                <a:gd name="T20" fmla="*/ 2 w 69"/>
                <a:gd name="T21" fmla="*/ 5 h 23"/>
                <a:gd name="T22" fmla="*/ 5 w 69"/>
                <a:gd name="T23" fmla="*/ 6 h 23"/>
                <a:gd name="T24" fmla="*/ 7 w 69"/>
                <a:gd name="T25" fmla="*/ 6 h 23"/>
                <a:gd name="T26" fmla="*/ 9 w 69"/>
                <a:gd name="T27" fmla="*/ 6 h 23"/>
                <a:gd name="T28" fmla="*/ 11 w 69"/>
                <a:gd name="T29" fmla="*/ 6 h 23"/>
                <a:gd name="T30" fmla="*/ 13 w 69"/>
                <a:gd name="T31" fmla="*/ 5 h 23"/>
                <a:gd name="T32" fmla="*/ 15 w 69"/>
                <a:gd name="T33" fmla="*/ 4 h 23"/>
                <a:gd name="T34" fmla="*/ 17 w 69"/>
                <a:gd name="T35" fmla="*/ 4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49" y="6"/>
                  </a:lnTo>
                  <a:lnTo>
                    <a:pt x="44" y="6"/>
                  </a:lnTo>
                  <a:lnTo>
                    <a:pt x="36" y="8"/>
                  </a:lnTo>
                  <a:lnTo>
                    <a:pt x="30" y="8"/>
                  </a:lnTo>
                  <a:lnTo>
                    <a:pt x="23" y="6"/>
                  </a:lnTo>
                  <a:lnTo>
                    <a:pt x="15" y="4"/>
                  </a:lnTo>
                  <a:lnTo>
                    <a:pt x="7" y="2"/>
                  </a:lnTo>
                  <a:lnTo>
                    <a:pt x="0" y="16"/>
                  </a:lnTo>
                  <a:lnTo>
                    <a:pt x="9" y="19"/>
                  </a:lnTo>
                  <a:lnTo>
                    <a:pt x="19" y="23"/>
                  </a:lnTo>
                  <a:lnTo>
                    <a:pt x="28" y="23"/>
                  </a:lnTo>
                  <a:lnTo>
                    <a:pt x="38" y="23"/>
                  </a:lnTo>
                  <a:lnTo>
                    <a:pt x="46" y="23"/>
                  </a:lnTo>
                  <a:lnTo>
                    <a:pt x="53" y="21"/>
                  </a:lnTo>
                  <a:lnTo>
                    <a:pt x="61" y="17"/>
                  </a:lnTo>
                  <a:lnTo>
                    <a:pt x="69" y="14"/>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5" name="Freeform 32"/>
            <p:cNvSpPr>
              <a:spLocks/>
            </p:cNvSpPr>
            <p:nvPr/>
          </p:nvSpPr>
          <p:spPr bwMode="auto">
            <a:xfrm>
              <a:off x="5100" y="2341"/>
              <a:ext cx="16" cy="6"/>
            </a:xfrm>
            <a:custGeom>
              <a:avLst/>
              <a:gdLst>
                <a:gd name="T0" fmla="*/ 14 w 67"/>
                <a:gd name="T1" fmla="*/ 0 h 23"/>
                <a:gd name="T2" fmla="*/ 13 w 67"/>
                <a:gd name="T3" fmla="*/ 1 h 23"/>
                <a:gd name="T4" fmla="*/ 11 w 67"/>
                <a:gd name="T5" fmla="*/ 1 h 23"/>
                <a:gd name="T6" fmla="*/ 10 w 67"/>
                <a:gd name="T7" fmla="*/ 1 h 23"/>
                <a:gd name="T8" fmla="*/ 9 w 67"/>
                <a:gd name="T9" fmla="*/ 2 h 23"/>
                <a:gd name="T10" fmla="*/ 7 w 67"/>
                <a:gd name="T11" fmla="*/ 1 h 23"/>
                <a:gd name="T12" fmla="*/ 5 w 67"/>
                <a:gd name="T13" fmla="*/ 1 h 23"/>
                <a:gd name="T14" fmla="*/ 4 w 67"/>
                <a:gd name="T15" fmla="*/ 1 h 23"/>
                <a:gd name="T16" fmla="*/ 2 w 67"/>
                <a:gd name="T17" fmla="*/ 0 h 23"/>
                <a:gd name="T18" fmla="*/ 0 w 67"/>
                <a:gd name="T19" fmla="*/ 4 h 23"/>
                <a:gd name="T20" fmla="*/ 2 w 67"/>
                <a:gd name="T21" fmla="*/ 5 h 23"/>
                <a:gd name="T22" fmla="*/ 5 w 67"/>
                <a:gd name="T23" fmla="*/ 5 h 23"/>
                <a:gd name="T24" fmla="*/ 7 w 67"/>
                <a:gd name="T25" fmla="*/ 6 h 23"/>
                <a:gd name="T26" fmla="*/ 9 w 67"/>
                <a:gd name="T27" fmla="*/ 6 h 23"/>
                <a:gd name="T28" fmla="*/ 11 w 67"/>
                <a:gd name="T29" fmla="*/ 5 h 23"/>
                <a:gd name="T30" fmla="*/ 12 w 67"/>
                <a:gd name="T31" fmla="*/ 5 h 23"/>
                <a:gd name="T32" fmla="*/ 14 w 67"/>
                <a:gd name="T33" fmla="*/ 4 h 23"/>
                <a:gd name="T34" fmla="*/ 16 w 67"/>
                <a:gd name="T35" fmla="*/ 3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8" y="0"/>
                  </a:moveTo>
                  <a:lnTo>
                    <a:pt x="54" y="2"/>
                  </a:lnTo>
                  <a:lnTo>
                    <a:pt x="48" y="5"/>
                  </a:lnTo>
                  <a:lnTo>
                    <a:pt x="42" y="5"/>
                  </a:lnTo>
                  <a:lnTo>
                    <a:pt x="37" y="7"/>
                  </a:lnTo>
                  <a:lnTo>
                    <a:pt x="31" y="5"/>
                  </a:lnTo>
                  <a:lnTo>
                    <a:pt x="23" y="5"/>
                  </a:lnTo>
                  <a:lnTo>
                    <a:pt x="16" y="4"/>
                  </a:lnTo>
                  <a:lnTo>
                    <a:pt x="8" y="0"/>
                  </a:lnTo>
                  <a:lnTo>
                    <a:pt x="0" y="15"/>
                  </a:lnTo>
                  <a:lnTo>
                    <a:pt x="10" y="19"/>
                  </a:lnTo>
                  <a:lnTo>
                    <a:pt x="19" y="21"/>
                  </a:lnTo>
                  <a:lnTo>
                    <a:pt x="29" y="23"/>
                  </a:lnTo>
                  <a:lnTo>
                    <a:pt x="37" y="23"/>
                  </a:lnTo>
                  <a:lnTo>
                    <a:pt x="44" y="21"/>
                  </a:lnTo>
                  <a:lnTo>
                    <a:pt x="52" y="21"/>
                  </a:lnTo>
                  <a:lnTo>
                    <a:pt x="60" y="17"/>
                  </a:lnTo>
                  <a:lnTo>
                    <a:pt x="67" y="13"/>
                  </a:lnTo>
                  <a:lnTo>
                    <a:pt x="58"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6" name="Freeform 33"/>
            <p:cNvSpPr>
              <a:spLocks/>
            </p:cNvSpPr>
            <p:nvPr/>
          </p:nvSpPr>
          <p:spPr bwMode="auto">
            <a:xfrm>
              <a:off x="5100" y="2349"/>
              <a:ext cx="16" cy="6"/>
            </a:xfrm>
            <a:custGeom>
              <a:avLst/>
              <a:gdLst>
                <a:gd name="T0" fmla="*/ 14 w 67"/>
                <a:gd name="T1" fmla="*/ 1 h 23"/>
                <a:gd name="T2" fmla="*/ 13 w 67"/>
                <a:gd name="T3" fmla="*/ 1 h 23"/>
                <a:gd name="T4" fmla="*/ 11 w 67"/>
                <a:gd name="T5" fmla="*/ 2 h 23"/>
                <a:gd name="T6" fmla="*/ 10 w 67"/>
                <a:gd name="T7" fmla="*/ 2 h 23"/>
                <a:gd name="T8" fmla="*/ 9 w 67"/>
                <a:gd name="T9" fmla="*/ 2 h 23"/>
                <a:gd name="T10" fmla="*/ 7 w 67"/>
                <a:gd name="T11" fmla="*/ 2 h 23"/>
                <a:gd name="T12" fmla="*/ 5 w 67"/>
                <a:gd name="T13" fmla="*/ 2 h 23"/>
                <a:gd name="T14" fmla="*/ 4 w 67"/>
                <a:gd name="T15" fmla="*/ 1 h 23"/>
                <a:gd name="T16" fmla="*/ 2 w 67"/>
                <a:gd name="T17" fmla="*/ 0 h 23"/>
                <a:gd name="T18" fmla="*/ 0 w 67"/>
                <a:gd name="T19" fmla="*/ 4 h 23"/>
                <a:gd name="T20" fmla="*/ 2 w 67"/>
                <a:gd name="T21" fmla="*/ 5 h 23"/>
                <a:gd name="T22" fmla="*/ 5 w 67"/>
                <a:gd name="T23" fmla="*/ 6 h 23"/>
                <a:gd name="T24" fmla="*/ 7 w 67"/>
                <a:gd name="T25" fmla="*/ 6 h 23"/>
                <a:gd name="T26" fmla="*/ 9 w 67"/>
                <a:gd name="T27" fmla="*/ 6 h 23"/>
                <a:gd name="T28" fmla="*/ 11 w 67"/>
                <a:gd name="T29" fmla="*/ 6 h 23"/>
                <a:gd name="T30" fmla="*/ 12 w 67"/>
                <a:gd name="T31" fmla="*/ 6 h 23"/>
                <a:gd name="T32" fmla="*/ 14 w 67"/>
                <a:gd name="T33" fmla="*/ 5 h 23"/>
                <a:gd name="T34" fmla="*/ 16 w 67"/>
                <a:gd name="T35" fmla="*/ 4 h 23"/>
                <a:gd name="T36" fmla="*/ 14 w 67"/>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60" y="2"/>
                  </a:moveTo>
                  <a:lnTo>
                    <a:pt x="54" y="4"/>
                  </a:lnTo>
                  <a:lnTo>
                    <a:pt x="48" y="6"/>
                  </a:lnTo>
                  <a:lnTo>
                    <a:pt x="42" y="8"/>
                  </a:lnTo>
                  <a:lnTo>
                    <a:pt x="37" y="8"/>
                  </a:lnTo>
                  <a:lnTo>
                    <a:pt x="31" y="8"/>
                  </a:lnTo>
                  <a:lnTo>
                    <a:pt x="23" y="6"/>
                  </a:lnTo>
                  <a:lnTo>
                    <a:pt x="15" y="4"/>
                  </a:lnTo>
                  <a:lnTo>
                    <a:pt x="8" y="0"/>
                  </a:lnTo>
                  <a:lnTo>
                    <a:pt x="0" y="16"/>
                  </a:lnTo>
                  <a:lnTo>
                    <a:pt x="10" y="20"/>
                  </a:lnTo>
                  <a:lnTo>
                    <a:pt x="19" y="22"/>
                  </a:lnTo>
                  <a:lnTo>
                    <a:pt x="29" y="23"/>
                  </a:lnTo>
                  <a:lnTo>
                    <a:pt x="37" y="23"/>
                  </a:lnTo>
                  <a:lnTo>
                    <a:pt x="44" y="23"/>
                  </a:lnTo>
                  <a:lnTo>
                    <a:pt x="52" y="22"/>
                  </a:lnTo>
                  <a:lnTo>
                    <a:pt x="60" y="20"/>
                  </a:lnTo>
                  <a:lnTo>
                    <a:pt x="67" y="16"/>
                  </a:lnTo>
                  <a:lnTo>
                    <a:pt x="60"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7" name="Freeform 34"/>
            <p:cNvSpPr>
              <a:spLocks/>
            </p:cNvSpPr>
            <p:nvPr/>
          </p:nvSpPr>
          <p:spPr bwMode="auto">
            <a:xfrm>
              <a:off x="5100" y="2358"/>
              <a:ext cx="16" cy="7"/>
            </a:xfrm>
            <a:custGeom>
              <a:avLst/>
              <a:gdLst>
                <a:gd name="T0" fmla="*/ 14 w 69"/>
                <a:gd name="T1" fmla="*/ 0 h 25"/>
                <a:gd name="T2" fmla="*/ 13 w 69"/>
                <a:gd name="T3" fmla="*/ 1 h 25"/>
                <a:gd name="T4" fmla="*/ 12 w 69"/>
                <a:gd name="T5" fmla="*/ 2 h 25"/>
                <a:gd name="T6" fmla="*/ 10 w 69"/>
                <a:gd name="T7" fmla="*/ 2 h 25"/>
                <a:gd name="T8" fmla="*/ 9 w 69"/>
                <a:gd name="T9" fmla="*/ 2 h 25"/>
                <a:gd name="T10" fmla="*/ 7 w 69"/>
                <a:gd name="T11" fmla="*/ 2 h 25"/>
                <a:gd name="T12" fmla="*/ 5 w 69"/>
                <a:gd name="T13" fmla="*/ 2 h 25"/>
                <a:gd name="T14" fmla="*/ 4 w 69"/>
                <a:gd name="T15" fmla="*/ 2 h 25"/>
                <a:gd name="T16" fmla="*/ 2 w 69"/>
                <a:gd name="T17" fmla="*/ 1 h 25"/>
                <a:gd name="T18" fmla="*/ 0 w 69"/>
                <a:gd name="T19" fmla="*/ 5 h 25"/>
                <a:gd name="T20" fmla="*/ 2 w 69"/>
                <a:gd name="T21" fmla="*/ 6 h 25"/>
                <a:gd name="T22" fmla="*/ 4 w 69"/>
                <a:gd name="T23" fmla="*/ 6 h 25"/>
                <a:gd name="T24" fmla="*/ 7 w 69"/>
                <a:gd name="T25" fmla="*/ 7 h 25"/>
                <a:gd name="T26" fmla="*/ 9 w 69"/>
                <a:gd name="T27" fmla="*/ 7 h 25"/>
                <a:gd name="T28" fmla="*/ 11 w 69"/>
                <a:gd name="T29" fmla="*/ 6 h 25"/>
                <a:gd name="T30" fmla="*/ 13 w 69"/>
                <a:gd name="T31" fmla="*/ 6 h 25"/>
                <a:gd name="T32" fmla="*/ 14 w 69"/>
                <a:gd name="T33" fmla="*/ 5 h 25"/>
                <a:gd name="T34" fmla="*/ 16 w 69"/>
                <a:gd name="T35" fmla="*/ 4 h 25"/>
                <a:gd name="T36" fmla="*/ 14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62" y="0"/>
                  </a:moveTo>
                  <a:lnTo>
                    <a:pt x="56" y="4"/>
                  </a:lnTo>
                  <a:lnTo>
                    <a:pt x="50" y="6"/>
                  </a:lnTo>
                  <a:lnTo>
                    <a:pt x="44" y="8"/>
                  </a:lnTo>
                  <a:lnTo>
                    <a:pt x="37" y="8"/>
                  </a:lnTo>
                  <a:lnTo>
                    <a:pt x="31" y="8"/>
                  </a:lnTo>
                  <a:lnTo>
                    <a:pt x="23" y="8"/>
                  </a:lnTo>
                  <a:lnTo>
                    <a:pt x="16" y="6"/>
                  </a:lnTo>
                  <a:lnTo>
                    <a:pt x="8" y="2"/>
                  </a:lnTo>
                  <a:lnTo>
                    <a:pt x="0" y="17"/>
                  </a:lnTo>
                  <a:lnTo>
                    <a:pt x="10" y="21"/>
                  </a:lnTo>
                  <a:lnTo>
                    <a:pt x="19" y="23"/>
                  </a:lnTo>
                  <a:lnTo>
                    <a:pt x="29" y="25"/>
                  </a:lnTo>
                  <a:lnTo>
                    <a:pt x="39" y="25"/>
                  </a:lnTo>
                  <a:lnTo>
                    <a:pt x="46" y="23"/>
                  </a:lnTo>
                  <a:lnTo>
                    <a:pt x="54" y="21"/>
                  </a:lnTo>
                  <a:lnTo>
                    <a:pt x="62" y="17"/>
                  </a:lnTo>
                  <a:lnTo>
                    <a:pt x="69" y="15"/>
                  </a:lnTo>
                  <a:lnTo>
                    <a:pt x="62"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8" name="Freeform 35"/>
            <p:cNvSpPr>
              <a:spLocks/>
            </p:cNvSpPr>
            <p:nvPr/>
          </p:nvSpPr>
          <p:spPr bwMode="auto">
            <a:xfrm>
              <a:off x="5099" y="2367"/>
              <a:ext cx="18" cy="7"/>
            </a:xfrm>
            <a:custGeom>
              <a:avLst/>
              <a:gdLst>
                <a:gd name="T0" fmla="*/ 16 w 73"/>
                <a:gd name="T1" fmla="*/ 0 h 23"/>
                <a:gd name="T2" fmla="*/ 15 w 73"/>
                <a:gd name="T3" fmla="*/ 0 h 23"/>
                <a:gd name="T4" fmla="*/ 13 w 73"/>
                <a:gd name="T5" fmla="*/ 1 h 23"/>
                <a:gd name="T6" fmla="*/ 11 w 73"/>
                <a:gd name="T7" fmla="*/ 2 h 23"/>
                <a:gd name="T8" fmla="*/ 10 w 73"/>
                <a:gd name="T9" fmla="*/ 2 h 23"/>
                <a:gd name="T10" fmla="*/ 8 w 73"/>
                <a:gd name="T11" fmla="*/ 2 h 23"/>
                <a:gd name="T12" fmla="*/ 6 w 73"/>
                <a:gd name="T13" fmla="*/ 2 h 23"/>
                <a:gd name="T14" fmla="*/ 4 w 73"/>
                <a:gd name="T15" fmla="*/ 1 h 23"/>
                <a:gd name="T16" fmla="*/ 1 w 73"/>
                <a:gd name="T17" fmla="*/ 0 h 23"/>
                <a:gd name="T18" fmla="*/ 0 w 73"/>
                <a:gd name="T19" fmla="*/ 5 h 23"/>
                <a:gd name="T20" fmla="*/ 2 w 73"/>
                <a:gd name="T21" fmla="*/ 6 h 23"/>
                <a:gd name="T22" fmla="*/ 5 w 73"/>
                <a:gd name="T23" fmla="*/ 7 h 23"/>
                <a:gd name="T24" fmla="*/ 8 w 73"/>
                <a:gd name="T25" fmla="*/ 7 h 23"/>
                <a:gd name="T26" fmla="*/ 10 w 73"/>
                <a:gd name="T27" fmla="*/ 7 h 23"/>
                <a:gd name="T28" fmla="*/ 12 w 73"/>
                <a:gd name="T29" fmla="*/ 7 h 23"/>
                <a:gd name="T30" fmla="*/ 14 w 73"/>
                <a:gd name="T31" fmla="*/ 6 h 23"/>
                <a:gd name="T32" fmla="*/ 16 w 73"/>
                <a:gd name="T33" fmla="*/ 5 h 23"/>
                <a:gd name="T34" fmla="*/ 18 w 73"/>
                <a:gd name="T35" fmla="*/ 4 h 23"/>
                <a:gd name="T36" fmla="*/ 16 w 73"/>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3"/>
                <a:gd name="T59" fmla="*/ 73 w 7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3">
                  <a:moveTo>
                    <a:pt x="66" y="0"/>
                  </a:moveTo>
                  <a:lnTo>
                    <a:pt x="60" y="1"/>
                  </a:lnTo>
                  <a:lnTo>
                    <a:pt x="54" y="3"/>
                  </a:lnTo>
                  <a:lnTo>
                    <a:pt x="46" y="5"/>
                  </a:lnTo>
                  <a:lnTo>
                    <a:pt x="39" y="7"/>
                  </a:lnTo>
                  <a:lnTo>
                    <a:pt x="31" y="7"/>
                  </a:lnTo>
                  <a:lnTo>
                    <a:pt x="23" y="5"/>
                  </a:lnTo>
                  <a:lnTo>
                    <a:pt x="16" y="3"/>
                  </a:lnTo>
                  <a:lnTo>
                    <a:pt x="6" y="1"/>
                  </a:lnTo>
                  <a:lnTo>
                    <a:pt x="0" y="15"/>
                  </a:lnTo>
                  <a:lnTo>
                    <a:pt x="10" y="19"/>
                  </a:lnTo>
                  <a:lnTo>
                    <a:pt x="21" y="23"/>
                  </a:lnTo>
                  <a:lnTo>
                    <a:pt x="31" y="23"/>
                  </a:lnTo>
                  <a:lnTo>
                    <a:pt x="41" y="23"/>
                  </a:lnTo>
                  <a:lnTo>
                    <a:pt x="50" y="23"/>
                  </a:lnTo>
                  <a:lnTo>
                    <a:pt x="58" y="19"/>
                  </a:lnTo>
                  <a:lnTo>
                    <a:pt x="66" y="17"/>
                  </a:lnTo>
                  <a:lnTo>
                    <a:pt x="73" y="13"/>
                  </a:lnTo>
                  <a:lnTo>
                    <a:pt x="66"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29" name="Freeform 36"/>
            <p:cNvSpPr>
              <a:spLocks/>
            </p:cNvSpPr>
            <p:nvPr/>
          </p:nvSpPr>
          <p:spPr bwMode="auto">
            <a:xfrm>
              <a:off x="5100" y="2378"/>
              <a:ext cx="17" cy="6"/>
            </a:xfrm>
            <a:custGeom>
              <a:avLst/>
              <a:gdLst>
                <a:gd name="T0" fmla="*/ 15 w 73"/>
                <a:gd name="T1" fmla="*/ 0 h 23"/>
                <a:gd name="T2" fmla="*/ 14 w 73"/>
                <a:gd name="T3" fmla="*/ 1 h 23"/>
                <a:gd name="T4" fmla="*/ 13 w 73"/>
                <a:gd name="T5" fmla="*/ 2 h 23"/>
                <a:gd name="T6" fmla="*/ 11 w 73"/>
                <a:gd name="T7" fmla="*/ 2 h 23"/>
                <a:gd name="T8" fmla="*/ 9 w 73"/>
                <a:gd name="T9" fmla="*/ 2 h 23"/>
                <a:gd name="T10" fmla="*/ 7 w 73"/>
                <a:gd name="T11" fmla="*/ 2 h 23"/>
                <a:gd name="T12" fmla="*/ 5 w 73"/>
                <a:gd name="T13" fmla="*/ 2 h 23"/>
                <a:gd name="T14" fmla="*/ 4 w 73"/>
                <a:gd name="T15" fmla="*/ 2 h 23"/>
                <a:gd name="T16" fmla="*/ 2 w 73"/>
                <a:gd name="T17" fmla="*/ 1 h 23"/>
                <a:gd name="T18" fmla="*/ 0 w 73"/>
                <a:gd name="T19" fmla="*/ 4 h 23"/>
                <a:gd name="T20" fmla="*/ 2 w 73"/>
                <a:gd name="T21" fmla="*/ 5 h 23"/>
                <a:gd name="T22" fmla="*/ 5 w 73"/>
                <a:gd name="T23" fmla="*/ 6 h 23"/>
                <a:gd name="T24" fmla="*/ 7 w 73"/>
                <a:gd name="T25" fmla="*/ 6 h 23"/>
                <a:gd name="T26" fmla="*/ 10 w 73"/>
                <a:gd name="T27" fmla="*/ 6 h 23"/>
                <a:gd name="T28" fmla="*/ 11 w 73"/>
                <a:gd name="T29" fmla="*/ 6 h 23"/>
                <a:gd name="T30" fmla="*/ 14 w 73"/>
                <a:gd name="T31" fmla="*/ 5 h 23"/>
                <a:gd name="T32" fmla="*/ 15 w 73"/>
                <a:gd name="T33" fmla="*/ 4 h 23"/>
                <a:gd name="T34" fmla="*/ 17 w 73"/>
                <a:gd name="T35" fmla="*/ 4 h 23"/>
                <a:gd name="T36" fmla="*/ 15 w 73"/>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3"/>
                <a:gd name="T59" fmla="*/ 73 w 7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3">
                  <a:moveTo>
                    <a:pt x="65" y="0"/>
                  </a:moveTo>
                  <a:lnTo>
                    <a:pt x="60" y="4"/>
                  </a:lnTo>
                  <a:lnTo>
                    <a:pt x="54" y="6"/>
                  </a:lnTo>
                  <a:lnTo>
                    <a:pt x="46" y="8"/>
                  </a:lnTo>
                  <a:lnTo>
                    <a:pt x="39" y="8"/>
                  </a:lnTo>
                  <a:lnTo>
                    <a:pt x="31" y="8"/>
                  </a:lnTo>
                  <a:lnTo>
                    <a:pt x="23" y="8"/>
                  </a:lnTo>
                  <a:lnTo>
                    <a:pt x="16" y="6"/>
                  </a:lnTo>
                  <a:lnTo>
                    <a:pt x="8" y="2"/>
                  </a:lnTo>
                  <a:lnTo>
                    <a:pt x="0" y="17"/>
                  </a:lnTo>
                  <a:lnTo>
                    <a:pt x="10" y="21"/>
                  </a:lnTo>
                  <a:lnTo>
                    <a:pt x="21" y="23"/>
                  </a:lnTo>
                  <a:lnTo>
                    <a:pt x="31" y="23"/>
                  </a:lnTo>
                  <a:lnTo>
                    <a:pt x="41" y="23"/>
                  </a:lnTo>
                  <a:lnTo>
                    <a:pt x="48" y="23"/>
                  </a:lnTo>
                  <a:lnTo>
                    <a:pt x="58" y="21"/>
                  </a:lnTo>
                  <a:lnTo>
                    <a:pt x="65" y="17"/>
                  </a:lnTo>
                  <a:lnTo>
                    <a:pt x="73" y="15"/>
                  </a:lnTo>
                  <a:lnTo>
                    <a:pt x="6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0" name="Freeform 37"/>
            <p:cNvSpPr>
              <a:spLocks/>
            </p:cNvSpPr>
            <p:nvPr/>
          </p:nvSpPr>
          <p:spPr bwMode="auto">
            <a:xfrm>
              <a:off x="5099" y="2384"/>
              <a:ext cx="19" cy="8"/>
            </a:xfrm>
            <a:custGeom>
              <a:avLst/>
              <a:gdLst>
                <a:gd name="T0" fmla="*/ 17 w 77"/>
                <a:gd name="T1" fmla="*/ 0 h 27"/>
                <a:gd name="T2" fmla="*/ 15 w 77"/>
                <a:gd name="T3" fmla="*/ 1 h 27"/>
                <a:gd name="T4" fmla="*/ 14 w 77"/>
                <a:gd name="T5" fmla="*/ 2 h 27"/>
                <a:gd name="T6" fmla="*/ 12 w 77"/>
                <a:gd name="T7" fmla="*/ 3 h 27"/>
                <a:gd name="T8" fmla="*/ 10 w 77"/>
                <a:gd name="T9" fmla="*/ 3 h 27"/>
                <a:gd name="T10" fmla="*/ 8 w 77"/>
                <a:gd name="T11" fmla="*/ 3 h 27"/>
                <a:gd name="T12" fmla="*/ 6 w 77"/>
                <a:gd name="T13" fmla="*/ 3 h 27"/>
                <a:gd name="T14" fmla="*/ 4 w 77"/>
                <a:gd name="T15" fmla="*/ 3 h 27"/>
                <a:gd name="T16" fmla="*/ 1 w 77"/>
                <a:gd name="T17" fmla="*/ 2 h 27"/>
                <a:gd name="T18" fmla="*/ 0 w 77"/>
                <a:gd name="T19" fmla="*/ 6 h 27"/>
                <a:gd name="T20" fmla="*/ 3 w 77"/>
                <a:gd name="T21" fmla="*/ 7 h 27"/>
                <a:gd name="T22" fmla="*/ 5 w 77"/>
                <a:gd name="T23" fmla="*/ 8 h 27"/>
                <a:gd name="T24" fmla="*/ 8 w 77"/>
                <a:gd name="T25" fmla="*/ 8 h 27"/>
                <a:gd name="T26" fmla="*/ 11 w 77"/>
                <a:gd name="T27" fmla="*/ 8 h 27"/>
                <a:gd name="T28" fmla="*/ 13 w 77"/>
                <a:gd name="T29" fmla="*/ 7 h 27"/>
                <a:gd name="T30" fmla="*/ 15 w 77"/>
                <a:gd name="T31" fmla="*/ 6 h 27"/>
                <a:gd name="T32" fmla="*/ 17 w 77"/>
                <a:gd name="T33" fmla="*/ 6 h 27"/>
                <a:gd name="T34" fmla="*/ 19 w 77"/>
                <a:gd name="T35" fmla="*/ 4 h 27"/>
                <a:gd name="T36" fmla="*/ 17 w 77"/>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27"/>
                <a:gd name="T59" fmla="*/ 77 w 77"/>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27">
                  <a:moveTo>
                    <a:pt x="67" y="0"/>
                  </a:moveTo>
                  <a:lnTo>
                    <a:pt x="62" y="4"/>
                  </a:lnTo>
                  <a:lnTo>
                    <a:pt x="56" y="6"/>
                  </a:lnTo>
                  <a:lnTo>
                    <a:pt x="48" y="9"/>
                  </a:lnTo>
                  <a:lnTo>
                    <a:pt x="41" y="9"/>
                  </a:lnTo>
                  <a:lnTo>
                    <a:pt x="31" y="11"/>
                  </a:lnTo>
                  <a:lnTo>
                    <a:pt x="23" y="11"/>
                  </a:lnTo>
                  <a:lnTo>
                    <a:pt x="16" y="9"/>
                  </a:lnTo>
                  <a:lnTo>
                    <a:pt x="6" y="6"/>
                  </a:lnTo>
                  <a:lnTo>
                    <a:pt x="0" y="21"/>
                  </a:lnTo>
                  <a:lnTo>
                    <a:pt x="12" y="25"/>
                  </a:lnTo>
                  <a:lnTo>
                    <a:pt x="21" y="27"/>
                  </a:lnTo>
                  <a:lnTo>
                    <a:pt x="33" y="27"/>
                  </a:lnTo>
                  <a:lnTo>
                    <a:pt x="43" y="27"/>
                  </a:lnTo>
                  <a:lnTo>
                    <a:pt x="52" y="25"/>
                  </a:lnTo>
                  <a:lnTo>
                    <a:pt x="62" y="21"/>
                  </a:lnTo>
                  <a:lnTo>
                    <a:pt x="69" y="19"/>
                  </a:lnTo>
                  <a:lnTo>
                    <a:pt x="77" y="15"/>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1" name="Freeform 38"/>
            <p:cNvSpPr>
              <a:spLocks/>
            </p:cNvSpPr>
            <p:nvPr/>
          </p:nvSpPr>
          <p:spPr bwMode="auto">
            <a:xfrm>
              <a:off x="5099" y="2393"/>
              <a:ext cx="19" cy="8"/>
            </a:xfrm>
            <a:custGeom>
              <a:avLst/>
              <a:gdLst>
                <a:gd name="T0" fmla="*/ 17 w 81"/>
                <a:gd name="T1" fmla="*/ 0 h 27"/>
                <a:gd name="T2" fmla="*/ 16 w 81"/>
                <a:gd name="T3" fmla="*/ 1 h 27"/>
                <a:gd name="T4" fmla="*/ 14 w 81"/>
                <a:gd name="T5" fmla="*/ 2 h 27"/>
                <a:gd name="T6" fmla="*/ 12 w 81"/>
                <a:gd name="T7" fmla="*/ 2 h 27"/>
                <a:gd name="T8" fmla="*/ 10 w 81"/>
                <a:gd name="T9" fmla="*/ 3 h 27"/>
                <a:gd name="T10" fmla="*/ 8 w 81"/>
                <a:gd name="T11" fmla="*/ 3 h 27"/>
                <a:gd name="T12" fmla="*/ 5 w 81"/>
                <a:gd name="T13" fmla="*/ 3 h 27"/>
                <a:gd name="T14" fmla="*/ 4 w 81"/>
                <a:gd name="T15" fmla="*/ 2 h 27"/>
                <a:gd name="T16" fmla="*/ 1 w 81"/>
                <a:gd name="T17" fmla="*/ 2 h 27"/>
                <a:gd name="T18" fmla="*/ 0 w 81"/>
                <a:gd name="T19" fmla="*/ 6 h 27"/>
                <a:gd name="T20" fmla="*/ 3 w 81"/>
                <a:gd name="T21" fmla="*/ 7 h 27"/>
                <a:gd name="T22" fmla="*/ 5 w 81"/>
                <a:gd name="T23" fmla="*/ 7 h 27"/>
                <a:gd name="T24" fmla="*/ 8 w 81"/>
                <a:gd name="T25" fmla="*/ 8 h 27"/>
                <a:gd name="T26" fmla="*/ 11 w 81"/>
                <a:gd name="T27" fmla="*/ 7 h 27"/>
                <a:gd name="T28" fmla="*/ 13 w 81"/>
                <a:gd name="T29" fmla="*/ 7 h 27"/>
                <a:gd name="T30" fmla="*/ 15 w 81"/>
                <a:gd name="T31" fmla="*/ 7 h 27"/>
                <a:gd name="T32" fmla="*/ 17 w 81"/>
                <a:gd name="T33" fmla="*/ 5 h 27"/>
                <a:gd name="T34" fmla="*/ 19 w 81"/>
                <a:gd name="T35" fmla="*/ 4 h 27"/>
                <a:gd name="T36" fmla="*/ 17 w 81"/>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27"/>
                <a:gd name="T59" fmla="*/ 81 w 8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27">
                  <a:moveTo>
                    <a:pt x="73" y="0"/>
                  </a:moveTo>
                  <a:lnTo>
                    <a:pt x="68" y="2"/>
                  </a:lnTo>
                  <a:lnTo>
                    <a:pt x="60" y="6"/>
                  </a:lnTo>
                  <a:lnTo>
                    <a:pt x="52" y="8"/>
                  </a:lnTo>
                  <a:lnTo>
                    <a:pt x="43" y="10"/>
                  </a:lnTo>
                  <a:lnTo>
                    <a:pt x="33" y="10"/>
                  </a:lnTo>
                  <a:lnTo>
                    <a:pt x="23" y="10"/>
                  </a:lnTo>
                  <a:lnTo>
                    <a:pt x="16" y="8"/>
                  </a:lnTo>
                  <a:lnTo>
                    <a:pt x="6" y="6"/>
                  </a:lnTo>
                  <a:lnTo>
                    <a:pt x="0" y="20"/>
                  </a:lnTo>
                  <a:lnTo>
                    <a:pt x="12" y="24"/>
                  </a:lnTo>
                  <a:lnTo>
                    <a:pt x="21" y="25"/>
                  </a:lnTo>
                  <a:lnTo>
                    <a:pt x="33" y="27"/>
                  </a:lnTo>
                  <a:lnTo>
                    <a:pt x="45" y="25"/>
                  </a:lnTo>
                  <a:lnTo>
                    <a:pt x="56" y="24"/>
                  </a:lnTo>
                  <a:lnTo>
                    <a:pt x="66" y="22"/>
                  </a:lnTo>
                  <a:lnTo>
                    <a:pt x="73" y="18"/>
                  </a:lnTo>
                  <a:lnTo>
                    <a:pt x="81" y="14"/>
                  </a:lnTo>
                  <a:lnTo>
                    <a:pt x="73"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2" name="Freeform 39"/>
            <p:cNvSpPr>
              <a:spLocks/>
            </p:cNvSpPr>
            <p:nvPr/>
          </p:nvSpPr>
          <p:spPr bwMode="auto">
            <a:xfrm>
              <a:off x="5099" y="2403"/>
              <a:ext cx="21" cy="8"/>
            </a:xfrm>
            <a:custGeom>
              <a:avLst/>
              <a:gdLst>
                <a:gd name="T0" fmla="*/ 19 w 87"/>
                <a:gd name="T1" fmla="*/ 0 h 27"/>
                <a:gd name="T2" fmla="*/ 18 w 87"/>
                <a:gd name="T3" fmla="*/ 1 h 27"/>
                <a:gd name="T4" fmla="*/ 16 w 87"/>
                <a:gd name="T5" fmla="*/ 2 h 27"/>
                <a:gd name="T6" fmla="*/ 14 w 87"/>
                <a:gd name="T7" fmla="*/ 2 h 27"/>
                <a:gd name="T8" fmla="*/ 11 w 87"/>
                <a:gd name="T9" fmla="*/ 3 h 27"/>
                <a:gd name="T10" fmla="*/ 8 w 87"/>
                <a:gd name="T11" fmla="*/ 3 h 27"/>
                <a:gd name="T12" fmla="*/ 6 w 87"/>
                <a:gd name="T13" fmla="*/ 3 h 27"/>
                <a:gd name="T14" fmla="*/ 4 w 87"/>
                <a:gd name="T15" fmla="*/ 2 h 27"/>
                <a:gd name="T16" fmla="*/ 1 w 87"/>
                <a:gd name="T17" fmla="*/ 2 h 27"/>
                <a:gd name="T18" fmla="*/ 0 w 87"/>
                <a:gd name="T19" fmla="*/ 6 h 27"/>
                <a:gd name="T20" fmla="*/ 3 w 87"/>
                <a:gd name="T21" fmla="*/ 7 h 27"/>
                <a:gd name="T22" fmla="*/ 6 w 87"/>
                <a:gd name="T23" fmla="*/ 7 h 27"/>
                <a:gd name="T24" fmla="*/ 8 w 87"/>
                <a:gd name="T25" fmla="*/ 8 h 27"/>
                <a:gd name="T26" fmla="*/ 11 w 87"/>
                <a:gd name="T27" fmla="*/ 7 h 27"/>
                <a:gd name="T28" fmla="*/ 14 w 87"/>
                <a:gd name="T29" fmla="*/ 7 h 27"/>
                <a:gd name="T30" fmla="*/ 17 w 87"/>
                <a:gd name="T31" fmla="*/ 6 h 27"/>
                <a:gd name="T32" fmla="*/ 19 w 87"/>
                <a:gd name="T33" fmla="*/ 6 h 27"/>
                <a:gd name="T34" fmla="*/ 21 w 87"/>
                <a:gd name="T35" fmla="*/ 4 h 27"/>
                <a:gd name="T36" fmla="*/ 19 w 87"/>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27"/>
                <a:gd name="T59" fmla="*/ 87 w 87"/>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27">
                  <a:moveTo>
                    <a:pt x="79" y="0"/>
                  </a:moveTo>
                  <a:lnTo>
                    <a:pt x="73" y="4"/>
                  </a:lnTo>
                  <a:lnTo>
                    <a:pt x="66" y="6"/>
                  </a:lnTo>
                  <a:lnTo>
                    <a:pt x="56" y="8"/>
                  </a:lnTo>
                  <a:lnTo>
                    <a:pt x="46" y="10"/>
                  </a:lnTo>
                  <a:lnTo>
                    <a:pt x="35" y="10"/>
                  </a:lnTo>
                  <a:lnTo>
                    <a:pt x="25" y="10"/>
                  </a:lnTo>
                  <a:lnTo>
                    <a:pt x="16" y="8"/>
                  </a:lnTo>
                  <a:lnTo>
                    <a:pt x="6" y="6"/>
                  </a:lnTo>
                  <a:lnTo>
                    <a:pt x="0" y="19"/>
                  </a:lnTo>
                  <a:lnTo>
                    <a:pt x="12" y="23"/>
                  </a:lnTo>
                  <a:lnTo>
                    <a:pt x="23" y="25"/>
                  </a:lnTo>
                  <a:lnTo>
                    <a:pt x="35" y="27"/>
                  </a:lnTo>
                  <a:lnTo>
                    <a:pt x="46" y="25"/>
                  </a:lnTo>
                  <a:lnTo>
                    <a:pt x="58" y="25"/>
                  </a:lnTo>
                  <a:lnTo>
                    <a:pt x="69" y="21"/>
                  </a:lnTo>
                  <a:lnTo>
                    <a:pt x="79" y="19"/>
                  </a:lnTo>
                  <a:lnTo>
                    <a:pt x="87" y="15"/>
                  </a:lnTo>
                  <a:lnTo>
                    <a:pt x="7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3" name="Freeform 40"/>
            <p:cNvSpPr>
              <a:spLocks/>
            </p:cNvSpPr>
            <p:nvPr/>
          </p:nvSpPr>
          <p:spPr bwMode="auto">
            <a:xfrm>
              <a:off x="5105" y="2412"/>
              <a:ext cx="17" cy="6"/>
            </a:xfrm>
            <a:custGeom>
              <a:avLst/>
              <a:gdLst>
                <a:gd name="T0" fmla="*/ 15 w 71"/>
                <a:gd name="T1" fmla="*/ 0 h 23"/>
                <a:gd name="T2" fmla="*/ 14 w 71"/>
                <a:gd name="T3" fmla="*/ 1 h 23"/>
                <a:gd name="T4" fmla="*/ 12 w 71"/>
                <a:gd name="T5" fmla="*/ 1 h 23"/>
                <a:gd name="T6" fmla="*/ 11 w 71"/>
                <a:gd name="T7" fmla="*/ 1 h 23"/>
                <a:gd name="T8" fmla="*/ 9 w 71"/>
                <a:gd name="T9" fmla="*/ 2 h 23"/>
                <a:gd name="T10" fmla="*/ 7 w 71"/>
                <a:gd name="T11" fmla="*/ 2 h 23"/>
                <a:gd name="T12" fmla="*/ 6 w 71"/>
                <a:gd name="T13" fmla="*/ 1 h 23"/>
                <a:gd name="T14" fmla="*/ 4 w 71"/>
                <a:gd name="T15" fmla="*/ 1 h 23"/>
                <a:gd name="T16" fmla="*/ 1 w 71"/>
                <a:gd name="T17" fmla="*/ 1 h 23"/>
                <a:gd name="T18" fmla="*/ 0 w 71"/>
                <a:gd name="T19" fmla="*/ 4 h 23"/>
                <a:gd name="T20" fmla="*/ 2 w 71"/>
                <a:gd name="T21" fmla="*/ 5 h 23"/>
                <a:gd name="T22" fmla="*/ 5 w 71"/>
                <a:gd name="T23" fmla="*/ 6 h 23"/>
                <a:gd name="T24" fmla="*/ 7 w 71"/>
                <a:gd name="T25" fmla="*/ 6 h 23"/>
                <a:gd name="T26" fmla="*/ 9 w 71"/>
                <a:gd name="T27" fmla="*/ 6 h 23"/>
                <a:gd name="T28" fmla="*/ 11 w 71"/>
                <a:gd name="T29" fmla="*/ 5 h 23"/>
                <a:gd name="T30" fmla="*/ 13 w 71"/>
                <a:gd name="T31" fmla="*/ 5 h 23"/>
                <a:gd name="T32" fmla="*/ 15 w 71"/>
                <a:gd name="T33" fmla="*/ 4 h 23"/>
                <a:gd name="T34" fmla="*/ 17 w 71"/>
                <a:gd name="T35" fmla="*/ 3 h 23"/>
                <a:gd name="T36" fmla="*/ 15 w 71"/>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23"/>
                <a:gd name="T59" fmla="*/ 71 w 7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23">
                  <a:moveTo>
                    <a:pt x="62" y="0"/>
                  </a:moveTo>
                  <a:lnTo>
                    <a:pt x="58" y="2"/>
                  </a:lnTo>
                  <a:lnTo>
                    <a:pt x="50" y="3"/>
                  </a:lnTo>
                  <a:lnTo>
                    <a:pt x="44" y="5"/>
                  </a:lnTo>
                  <a:lnTo>
                    <a:pt x="37" y="7"/>
                  </a:lnTo>
                  <a:lnTo>
                    <a:pt x="31" y="7"/>
                  </a:lnTo>
                  <a:lnTo>
                    <a:pt x="23" y="5"/>
                  </a:lnTo>
                  <a:lnTo>
                    <a:pt x="16" y="3"/>
                  </a:lnTo>
                  <a:lnTo>
                    <a:pt x="6" y="2"/>
                  </a:lnTo>
                  <a:lnTo>
                    <a:pt x="0" y="15"/>
                  </a:lnTo>
                  <a:lnTo>
                    <a:pt x="10" y="19"/>
                  </a:lnTo>
                  <a:lnTo>
                    <a:pt x="20" y="23"/>
                  </a:lnTo>
                  <a:lnTo>
                    <a:pt x="29" y="23"/>
                  </a:lnTo>
                  <a:lnTo>
                    <a:pt x="39" y="23"/>
                  </a:lnTo>
                  <a:lnTo>
                    <a:pt x="48" y="21"/>
                  </a:lnTo>
                  <a:lnTo>
                    <a:pt x="56" y="19"/>
                  </a:lnTo>
                  <a:lnTo>
                    <a:pt x="64" y="17"/>
                  </a:lnTo>
                  <a:lnTo>
                    <a:pt x="71" y="13"/>
                  </a:lnTo>
                  <a:lnTo>
                    <a:pt x="62"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4" name="Freeform 41"/>
            <p:cNvSpPr>
              <a:spLocks/>
            </p:cNvSpPr>
            <p:nvPr/>
          </p:nvSpPr>
          <p:spPr bwMode="auto">
            <a:xfrm>
              <a:off x="5136" y="2568"/>
              <a:ext cx="14" cy="7"/>
            </a:xfrm>
            <a:custGeom>
              <a:avLst/>
              <a:gdLst>
                <a:gd name="T0" fmla="*/ 12 w 61"/>
                <a:gd name="T1" fmla="*/ 1 h 25"/>
                <a:gd name="T2" fmla="*/ 11 w 61"/>
                <a:gd name="T3" fmla="*/ 2 h 25"/>
                <a:gd name="T4" fmla="*/ 10 w 61"/>
                <a:gd name="T5" fmla="*/ 2 h 25"/>
                <a:gd name="T6" fmla="*/ 9 w 61"/>
                <a:gd name="T7" fmla="*/ 2 h 25"/>
                <a:gd name="T8" fmla="*/ 8 w 61"/>
                <a:gd name="T9" fmla="*/ 2 h 25"/>
                <a:gd name="T10" fmla="*/ 7 w 61"/>
                <a:gd name="T11" fmla="*/ 2 h 25"/>
                <a:gd name="T12" fmla="*/ 5 w 61"/>
                <a:gd name="T13" fmla="*/ 2 h 25"/>
                <a:gd name="T14" fmla="*/ 3 w 61"/>
                <a:gd name="T15" fmla="*/ 1 h 25"/>
                <a:gd name="T16" fmla="*/ 2 w 61"/>
                <a:gd name="T17" fmla="*/ 0 h 25"/>
                <a:gd name="T18" fmla="*/ 0 w 61"/>
                <a:gd name="T19" fmla="*/ 4 h 25"/>
                <a:gd name="T20" fmla="*/ 2 w 61"/>
                <a:gd name="T21" fmla="*/ 5 h 25"/>
                <a:gd name="T22" fmla="*/ 4 w 61"/>
                <a:gd name="T23" fmla="*/ 6 h 25"/>
                <a:gd name="T24" fmla="*/ 6 w 61"/>
                <a:gd name="T25" fmla="*/ 6 h 25"/>
                <a:gd name="T26" fmla="*/ 8 w 61"/>
                <a:gd name="T27" fmla="*/ 7 h 25"/>
                <a:gd name="T28" fmla="*/ 10 w 61"/>
                <a:gd name="T29" fmla="*/ 7 h 25"/>
                <a:gd name="T30" fmla="*/ 11 w 61"/>
                <a:gd name="T31" fmla="*/ 6 h 25"/>
                <a:gd name="T32" fmla="*/ 13 w 61"/>
                <a:gd name="T33" fmla="*/ 6 h 25"/>
                <a:gd name="T34" fmla="*/ 14 w 61"/>
                <a:gd name="T35" fmla="*/ 5 h 25"/>
                <a:gd name="T36" fmla="*/ 12 w 61"/>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5"/>
                <a:gd name="T59" fmla="*/ 61 w 6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5">
                  <a:moveTo>
                    <a:pt x="54" y="4"/>
                  </a:moveTo>
                  <a:lnTo>
                    <a:pt x="50" y="6"/>
                  </a:lnTo>
                  <a:lnTo>
                    <a:pt x="44" y="8"/>
                  </a:lnTo>
                  <a:lnTo>
                    <a:pt x="40" y="8"/>
                  </a:lnTo>
                  <a:lnTo>
                    <a:pt x="35" y="8"/>
                  </a:lnTo>
                  <a:lnTo>
                    <a:pt x="29" y="8"/>
                  </a:lnTo>
                  <a:lnTo>
                    <a:pt x="23" y="6"/>
                  </a:lnTo>
                  <a:lnTo>
                    <a:pt x="15" y="2"/>
                  </a:lnTo>
                  <a:lnTo>
                    <a:pt x="8" y="0"/>
                  </a:lnTo>
                  <a:lnTo>
                    <a:pt x="0" y="14"/>
                  </a:lnTo>
                  <a:lnTo>
                    <a:pt x="10" y="17"/>
                  </a:lnTo>
                  <a:lnTo>
                    <a:pt x="19" y="21"/>
                  </a:lnTo>
                  <a:lnTo>
                    <a:pt x="27" y="23"/>
                  </a:lnTo>
                  <a:lnTo>
                    <a:pt x="35" y="25"/>
                  </a:lnTo>
                  <a:lnTo>
                    <a:pt x="42" y="25"/>
                  </a:lnTo>
                  <a:lnTo>
                    <a:pt x="48" y="23"/>
                  </a:lnTo>
                  <a:lnTo>
                    <a:pt x="56" y="21"/>
                  </a:lnTo>
                  <a:lnTo>
                    <a:pt x="61" y="17"/>
                  </a:lnTo>
                  <a:lnTo>
                    <a:pt x="54"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5" name="Freeform 42"/>
            <p:cNvSpPr>
              <a:spLocks/>
            </p:cNvSpPr>
            <p:nvPr/>
          </p:nvSpPr>
          <p:spPr bwMode="auto">
            <a:xfrm>
              <a:off x="5136" y="2561"/>
              <a:ext cx="14" cy="7"/>
            </a:xfrm>
            <a:custGeom>
              <a:avLst/>
              <a:gdLst>
                <a:gd name="T0" fmla="*/ 12 w 61"/>
                <a:gd name="T1" fmla="*/ 1 h 25"/>
                <a:gd name="T2" fmla="*/ 11 w 61"/>
                <a:gd name="T3" fmla="*/ 2 h 25"/>
                <a:gd name="T4" fmla="*/ 10 w 61"/>
                <a:gd name="T5" fmla="*/ 2 h 25"/>
                <a:gd name="T6" fmla="*/ 9 w 61"/>
                <a:gd name="T7" fmla="*/ 2 h 25"/>
                <a:gd name="T8" fmla="*/ 8 w 61"/>
                <a:gd name="T9" fmla="*/ 2 h 25"/>
                <a:gd name="T10" fmla="*/ 7 w 61"/>
                <a:gd name="T11" fmla="*/ 2 h 25"/>
                <a:gd name="T12" fmla="*/ 5 w 61"/>
                <a:gd name="T13" fmla="*/ 2 h 25"/>
                <a:gd name="T14" fmla="*/ 3 w 61"/>
                <a:gd name="T15" fmla="*/ 1 h 25"/>
                <a:gd name="T16" fmla="*/ 1 w 61"/>
                <a:gd name="T17" fmla="*/ 0 h 25"/>
                <a:gd name="T18" fmla="*/ 0 w 61"/>
                <a:gd name="T19" fmla="*/ 4 h 25"/>
                <a:gd name="T20" fmla="*/ 2 w 61"/>
                <a:gd name="T21" fmla="*/ 5 h 25"/>
                <a:gd name="T22" fmla="*/ 4 w 61"/>
                <a:gd name="T23" fmla="*/ 6 h 25"/>
                <a:gd name="T24" fmla="*/ 6 w 61"/>
                <a:gd name="T25" fmla="*/ 6 h 25"/>
                <a:gd name="T26" fmla="*/ 8 w 61"/>
                <a:gd name="T27" fmla="*/ 7 h 25"/>
                <a:gd name="T28" fmla="*/ 9 w 61"/>
                <a:gd name="T29" fmla="*/ 7 h 25"/>
                <a:gd name="T30" fmla="*/ 11 w 61"/>
                <a:gd name="T31" fmla="*/ 6 h 25"/>
                <a:gd name="T32" fmla="*/ 12 w 61"/>
                <a:gd name="T33" fmla="*/ 6 h 25"/>
                <a:gd name="T34" fmla="*/ 14 w 61"/>
                <a:gd name="T35" fmla="*/ 5 h 25"/>
                <a:gd name="T36" fmla="*/ 12 w 61"/>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5"/>
                <a:gd name="T59" fmla="*/ 61 w 6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5">
                  <a:moveTo>
                    <a:pt x="54" y="4"/>
                  </a:moveTo>
                  <a:lnTo>
                    <a:pt x="48" y="6"/>
                  </a:lnTo>
                  <a:lnTo>
                    <a:pt x="44" y="8"/>
                  </a:lnTo>
                  <a:lnTo>
                    <a:pt x="38" y="8"/>
                  </a:lnTo>
                  <a:lnTo>
                    <a:pt x="35" y="8"/>
                  </a:lnTo>
                  <a:lnTo>
                    <a:pt x="29" y="8"/>
                  </a:lnTo>
                  <a:lnTo>
                    <a:pt x="23" y="6"/>
                  </a:lnTo>
                  <a:lnTo>
                    <a:pt x="15" y="4"/>
                  </a:lnTo>
                  <a:lnTo>
                    <a:pt x="6" y="0"/>
                  </a:lnTo>
                  <a:lnTo>
                    <a:pt x="0" y="14"/>
                  </a:lnTo>
                  <a:lnTo>
                    <a:pt x="10" y="18"/>
                  </a:lnTo>
                  <a:lnTo>
                    <a:pt x="17" y="21"/>
                  </a:lnTo>
                  <a:lnTo>
                    <a:pt x="25" y="23"/>
                  </a:lnTo>
                  <a:lnTo>
                    <a:pt x="33" y="25"/>
                  </a:lnTo>
                  <a:lnTo>
                    <a:pt x="40" y="25"/>
                  </a:lnTo>
                  <a:lnTo>
                    <a:pt x="48" y="23"/>
                  </a:lnTo>
                  <a:lnTo>
                    <a:pt x="54" y="21"/>
                  </a:lnTo>
                  <a:lnTo>
                    <a:pt x="61" y="18"/>
                  </a:lnTo>
                  <a:lnTo>
                    <a:pt x="54"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6" name="Freeform 43"/>
            <p:cNvSpPr>
              <a:spLocks/>
            </p:cNvSpPr>
            <p:nvPr/>
          </p:nvSpPr>
          <p:spPr bwMode="auto">
            <a:xfrm>
              <a:off x="5137" y="2555"/>
              <a:ext cx="14" cy="6"/>
            </a:xfrm>
            <a:custGeom>
              <a:avLst/>
              <a:gdLst>
                <a:gd name="T0" fmla="*/ 12 w 59"/>
                <a:gd name="T1" fmla="*/ 1 h 23"/>
                <a:gd name="T2" fmla="*/ 11 w 59"/>
                <a:gd name="T3" fmla="*/ 1 h 23"/>
                <a:gd name="T4" fmla="*/ 10 w 59"/>
                <a:gd name="T5" fmla="*/ 2 h 23"/>
                <a:gd name="T6" fmla="*/ 9 w 59"/>
                <a:gd name="T7" fmla="*/ 2 h 23"/>
                <a:gd name="T8" fmla="*/ 8 w 59"/>
                <a:gd name="T9" fmla="*/ 2 h 23"/>
                <a:gd name="T10" fmla="*/ 6 w 59"/>
                <a:gd name="T11" fmla="*/ 2 h 23"/>
                <a:gd name="T12" fmla="*/ 5 w 59"/>
                <a:gd name="T13" fmla="*/ 2 h 23"/>
                <a:gd name="T14" fmla="*/ 4 w 59"/>
                <a:gd name="T15" fmla="*/ 1 h 23"/>
                <a:gd name="T16" fmla="*/ 1 w 59"/>
                <a:gd name="T17" fmla="*/ 0 h 23"/>
                <a:gd name="T18" fmla="*/ 0 w 59"/>
                <a:gd name="T19" fmla="*/ 4 h 23"/>
                <a:gd name="T20" fmla="*/ 2 w 59"/>
                <a:gd name="T21" fmla="*/ 5 h 23"/>
                <a:gd name="T22" fmla="*/ 4 w 59"/>
                <a:gd name="T23" fmla="*/ 5 h 23"/>
                <a:gd name="T24" fmla="*/ 6 w 59"/>
                <a:gd name="T25" fmla="*/ 6 h 23"/>
                <a:gd name="T26" fmla="*/ 8 w 59"/>
                <a:gd name="T27" fmla="*/ 6 h 23"/>
                <a:gd name="T28" fmla="*/ 9 w 59"/>
                <a:gd name="T29" fmla="*/ 6 h 23"/>
                <a:gd name="T30" fmla="*/ 11 w 59"/>
                <a:gd name="T31" fmla="*/ 5 h 23"/>
                <a:gd name="T32" fmla="*/ 13 w 59"/>
                <a:gd name="T33" fmla="*/ 5 h 23"/>
                <a:gd name="T34" fmla="*/ 14 w 59"/>
                <a:gd name="T35" fmla="*/ 4 h 23"/>
                <a:gd name="T36" fmla="*/ 12 w 59"/>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23"/>
                <a:gd name="T59" fmla="*/ 59 w 5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23">
                  <a:moveTo>
                    <a:pt x="52" y="2"/>
                  </a:moveTo>
                  <a:lnTo>
                    <a:pt x="46" y="4"/>
                  </a:lnTo>
                  <a:lnTo>
                    <a:pt x="42" y="6"/>
                  </a:lnTo>
                  <a:lnTo>
                    <a:pt x="36" y="8"/>
                  </a:lnTo>
                  <a:lnTo>
                    <a:pt x="32" y="8"/>
                  </a:lnTo>
                  <a:lnTo>
                    <a:pt x="27" y="8"/>
                  </a:lnTo>
                  <a:lnTo>
                    <a:pt x="21" y="6"/>
                  </a:lnTo>
                  <a:lnTo>
                    <a:pt x="15" y="4"/>
                  </a:lnTo>
                  <a:lnTo>
                    <a:pt x="6" y="0"/>
                  </a:lnTo>
                  <a:lnTo>
                    <a:pt x="0" y="16"/>
                  </a:lnTo>
                  <a:lnTo>
                    <a:pt x="9" y="20"/>
                  </a:lnTo>
                  <a:lnTo>
                    <a:pt x="17" y="21"/>
                  </a:lnTo>
                  <a:lnTo>
                    <a:pt x="25" y="23"/>
                  </a:lnTo>
                  <a:lnTo>
                    <a:pt x="32" y="23"/>
                  </a:lnTo>
                  <a:lnTo>
                    <a:pt x="40" y="23"/>
                  </a:lnTo>
                  <a:lnTo>
                    <a:pt x="46" y="21"/>
                  </a:lnTo>
                  <a:lnTo>
                    <a:pt x="54" y="20"/>
                  </a:lnTo>
                  <a:lnTo>
                    <a:pt x="59" y="16"/>
                  </a:lnTo>
                  <a:lnTo>
                    <a:pt x="52"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7" name="Freeform 44"/>
            <p:cNvSpPr>
              <a:spLocks/>
            </p:cNvSpPr>
            <p:nvPr/>
          </p:nvSpPr>
          <p:spPr bwMode="auto">
            <a:xfrm>
              <a:off x="5136" y="2548"/>
              <a:ext cx="15" cy="7"/>
            </a:xfrm>
            <a:custGeom>
              <a:avLst/>
              <a:gdLst>
                <a:gd name="T0" fmla="*/ 13 w 61"/>
                <a:gd name="T1" fmla="*/ 1 h 25"/>
                <a:gd name="T2" fmla="*/ 12 w 61"/>
                <a:gd name="T3" fmla="*/ 2 h 25"/>
                <a:gd name="T4" fmla="*/ 11 w 61"/>
                <a:gd name="T5" fmla="*/ 2 h 25"/>
                <a:gd name="T6" fmla="*/ 10 w 61"/>
                <a:gd name="T7" fmla="*/ 3 h 25"/>
                <a:gd name="T8" fmla="*/ 8 w 61"/>
                <a:gd name="T9" fmla="*/ 3 h 25"/>
                <a:gd name="T10" fmla="*/ 7 w 61"/>
                <a:gd name="T11" fmla="*/ 2 h 25"/>
                <a:gd name="T12" fmla="*/ 6 w 61"/>
                <a:gd name="T13" fmla="*/ 2 h 25"/>
                <a:gd name="T14" fmla="*/ 4 w 61"/>
                <a:gd name="T15" fmla="*/ 1 h 25"/>
                <a:gd name="T16" fmla="*/ 2 w 61"/>
                <a:gd name="T17" fmla="*/ 0 h 25"/>
                <a:gd name="T18" fmla="*/ 0 w 61"/>
                <a:gd name="T19" fmla="*/ 4 h 25"/>
                <a:gd name="T20" fmla="*/ 2 w 61"/>
                <a:gd name="T21" fmla="*/ 6 h 25"/>
                <a:gd name="T22" fmla="*/ 5 w 61"/>
                <a:gd name="T23" fmla="*/ 6 h 25"/>
                <a:gd name="T24" fmla="*/ 7 w 61"/>
                <a:gd name="T25" fmla="*/ 6 h 25"/>
                <a:gd name="T26" fmla="*/ 8 w 61"/>
                <a:gd name="T27" fmla="*/ 7 h 25"/>
                <a:gd name="T28" fmla="*/ 10 w 61"/>
                <a:gd name="T29" fmla="*/ 7 h 25"/>
                <a:gd name="T30" fmla="*/ 12 w 61"/>
                <a:gd name="T31" fmla="*/ 6 h 25"/>
                <a:gd name="T32" fmla="*/ 14 w 61"/>
                <a:gd name="T33" fmla="*/ 6 h 25"/>
                <a:gd name="T34" fmla="*/ 15 w 61"/>
                <a:gd name="T35" fmla="*/ 5 h 25"/>
                <a:gd name="T36" fmla="*/ 13 w 61"/>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5"/>
                <a:gd name="T59" fmla="*/ 61 w 6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5">
                  <a:moveTo>
                    <a:pt x="54" y="4"/>
                  </a:moveTo>
                  <a:lnTo>
                    <a:pt x="48" y="6"/>
                  </a:lnTo>
                  <a:lnTo>
                    <a:pt x="44" y="8"/>
                  </a:lnTo>
                  <a:lnTo>
                    <a:pt x="40" y="10"/>
                  </a:lnTo>
                  <a:lnTo>
                    <a:pt x="34" y="10"/>
                  </a:lnTo>
                  <a:lnTo>
                    <a:pt x="29" y="8"/>
                  </a:lnTo>
                  <a:lnTo>
                    <a:pt x="23" y="6"/>
                  </a:lnTo>
                  <a:lnTo>
                    <a:pt x="15" y="4"/>
                  </a:lnTo>
                  <a:lnTo>
                    <a:pt x="8" y="0"/>
                  </a:lnTo>
                  <a:lnTo>
                    <a:pt x="0" y="16"/>
                  </a:lnTo>
                  <a:lnTo>
                    <a:pt x="9" y="20"/>
                  </a:lnTo>
                  <a:lnTo>
                    <a:pt x="19" y="21"/>
                  </a:lnTo>
                  <a:lnTo>
                    <a:pt x="27" y="23"/>
                  </a:lnTo>
                  <a:lnTo>
                    <a:pt x="34" y="25"/>
                  </a:lnTo>
                  <a:lnTo>
                    <a:pt x="40" y="25"/>
                  </a:lnTo>
                  <a:lnTo>
                    <a:pt x="48" y="23"/>
                  </a:lnTo>
                  <a:lnTo>
                    <a:pt x="56" y="21"/>
                  </a:lnTo>
                  <a:lnTo>
                    <a:pt x="61" y="18"/>
                  </a:lnTo>
                  <a:lnTo>
                    <a:pt x="54"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8" name="Freeform 45"/>
            <p:cNvSpPr>
              <a:spLocks/>
            </p:cNvSpPr>
            <p:nvPr/>
          </p:nvSpPr>
          <p:spPr bwMode="auto">
            <a:xfrm>
              <a:off x="5137" y="2541"/>
              <a:ext cx="14" cy="6"/>
            </a:xfrm>
            <a:custGeom>
              <a:avLst/>
              <a:gdLst>
                <a:gd name="T0" fmla="*/ 12 w 61"/>
                <a:gd name="T1" fmla="*/ 1 h 23"/>
                <a:gd name="T2" fmla="*/ 11 w 61"/>
                <a:gd name="T3" fmla="*/ 1 h 23"/>
                <a:gd name="T4" fmla="*/ 10 w 61"/>
                <a:gd name="T5" fmla="*/ 2 h 23"/>
                <a:gd name="T6" fmla="*/ 9 w 61"/>
                <a:gd name="T7" fmla="*/ 2 h 23"/>
                <a:gd name="T8" fmla="*/ 8 w 61"/>
                <a:gd name="T9" fmla="*/ 2 h 23"/>
                <a:gd name="T10" fmla="*/ 7 w 61"/>
                <a:gd name="T11" fmla="*/ 2 h 23"/>
                <a:gd name="T12" fmla="*/ 5 w 61"/>
                <a:gd name="T13" fmla="*/ 2 h 23"/>
                <a:gd name="T14" fmla="*/ 3 w 61"/>
                <a:gd name="T15" fmla="*/ 1 h 23"/>
                <a:gd name="T16" fmla="*/ 2 w 61"/>
                <a:gd name="T17" fmla="*/ 0 h 23"/>
                <a:gd name="T18" fmla="*/ 0 w 61"/>
                <a:gd name="T19" fmla="*/ 4 h 23"/>
                <a:gd name="T20" fmla="*/ 2 w 61"/>
                <a:gd name="T21" fmla="*/ 5 h 23"/>
                <a:gd name="T22" fmla="*/ 4 w 61"/>
                <a:gd name="T23" fmla="*/ 6 h 23"/>
                <a:gd name="T24" fmla="*/ 6 w 61"/>
                <a:gd name="T25" fmla="*/ 6 h 23"/>
                <a:gd name="T26" fmla="*/ 8 w 61"/>
                <a:gd name="T27" fmla="*/ 6 h 23"/>
                <a:gd name="T28" fmla="*/ 9 w 61"/>
                <a:gd name="T29" fmla="*/ 6 h 23"/>
                <a:gd name="T30" fmla="*/ 11 w 61"/>
                <a:gd name="T31" fmla="*/ 6 h 23"/>
                <a:gd name="T32" fmla="*/ 12 w 61"/>
                <a:gd name="T33" fmla="*/ 5 h 23"/>
                <a:gd name="T34" fmla="*/ 14 w 61"/>
                <a:gd name="T35" fmla="*/ 4 h 23"/>
                <a:gd name="T36" fmla="*/ 12 w 61"/>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3"/>
                <a:gd name="T59" fmla="*/ 61 w 6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3">
                  <a:moveTo>
                    <a:pt x="54" y="2"/>
                  </a:moveTo>
                  <a:lnTo>
                    <a:pt x="48" y="4"/>
                  </a:lnTo>
                  <a:lnTo>
                    <a:pt x="44" y="6"/>
                  </a:lnTo>
                  <a:lnTo>
                    <a:pt x="38" y="8"/>
                  </a:lnTo>
                  <a:lnTo>
                    <a:pt x="34" y="8"/>
                  </a:lnTo>
                  <a:lnTo>
                    <a:pt x="29" y="6"/>
                  </a:lnTo>
                  <a:lnTo>
                    <a:pt x="23" y="6"/>
                  </a:lnTo>
                  <a:lnTo>
                    <a:pt x="15" y="2"/>
                  </a:lnTo>
                  <a:lnTo>
                    <a:pt x="7" y="0"/>
                  </a:lnTo>
                  <a:lnTo>
                    <a:pt x="0" y="14"/>
                  </a:lnTo>
                  <a:lnTo>
                    <a:pt x="9" y="18"/>
                  </a:lnTo>
                  <a:lnTo>
                    <a:pt x="17" y="22"/>
                  </a:lnTo>
                  <a:lnTo>
                    <a:pt x="27" y="23"/>
                  </a:lnTo>
                  <a:lnTo>
                    <a:pt x="34" y="23"/>
                  </a:lnTo>
                  <a:lnTo>
                    <a:pt x="40" y="23"/>
                  </a:lnTo>
                  <a:lnTo>
                    <a:pt x="48" y="22"/>
                  </a:lnTo>
                  <a:lnTo>
                    <a:pt x="54" y="20"/>
                  </a:lnTo>
                  <a:lnTo>
                    <a:pt x="61" y="16"/>
                  </a:lnTo>
                  <a:lnTo>
                    <a:pt x="54"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39" name="Freeform 46"/>
            <p:cNvSpPr>
              <a:spLocks/>
            </p:cNvSpPr>
            <p:nvPr/>
          </p:nvSpPr>
          <p:spPr bwMode="auto">
            <a:xfrm>
              <a:off x="5137" y="2534"/>
              <a:ext cx="15" cy="7"/>
            </a:xfrm>
            <a:custGeom>
              <a:avLst/>
              <a:gdLst>
                <a:gd name="T0" fmla="*/ 13 w 63"/>
                <a:gd name="T1" fmla="*/ 1 h 25"/>
                <a:gd name="T2" fmla="*/ 12 w 63"/>
                <a:gd name="T3" fmla="*/ 2 h 25"/>
                <a:gd name="T4" fmla="*/ 10 w 63"/>
                <a:gd name="T5" fmla="*/ 2 h 25"/>
                <a:gd name="T6" fmla="*/ 10 w 63"/>
                <a:gd name="T7" fmla="*/ 2 h 25"/>
                <a:gd name="T8" fmla="*/ 8 w 63"/>
                <a:gd name="T9" fmla="*/ 2 h 25"/>
                <a:gd name="T10" fmla="*/ 7 w 63"/>
                <a:gd name="T11" fmla="*/ 2 h 25"/>
                <a:gd name="T12" fmla="*/ 5 w 63"/>
                <a:gd name="T13" fmla="*/ 2 h 25"/>
                <a:gd name="T14" fmla="*/ 4 w 63"/>
                <a:gd name="T15" fmla="*/ 1 h 25"/>
                <a:gd name="T16" fmla="*/ 1 w 63"/>
                <a:gd name="T17" fmla="*/ 0 h 25"/>
                <a:gd name="T18" fmla="*/ 0 w 63"/>
                <a:gd name="T19" fmla="*/ 4 h 25"/>
                <a:gd name="T20" fmla="*/ 2 w 63"/>
                <a:gd name="T21" fmla="*/ 5 h 25"/>
                <a:gd name="T22" fmla="*/ 4 w 63"/>
                <a:gd name="T23" fmla="*/ 6 h 25"/>
                <a:gd name="T24" fmla="*/ 6 w 63"/>
                <a:gd name="T25" fmla="*/ 7 h 25"/>
                <a:gd name="T26" fmla="*/ 8 w 63"/>
                <a:gd name="T27" fmla="*/ 7 h 25"/>
                <a:gd name="T28" fmla="*/ 10 w 63"/>
                <a:gd name="T29" fmla="*/ 7 h 25"/>
                <a:gd name="T30" fmla="*/ 11 w 63"/>
                <a:gd name="T31" fmla="*/ 7 h 25"/>
                <a:gd name="T32" fmla="*/ 13 w 63"/>
                <a:gd name="T33" fmla="*/ 6 h 25"/>
                <a:gd name="T34" fmla="*/ 15 w 63"/>
                <a:gd name="T35" fmla="*/ 5 h 25"/>
                <a:gd name="T36" fmla="*/ 13 w 63"/>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5"/>
                <a:gd name="T59" fmla="*/ 63 w 6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5">
                  <a:moveTo>
                    <a:pt x="54" y="2"/>
                  </a:moveTo>
                  <a:lnTo>
                    <a:pt x="50" y="6"/>
                  </a:lnTo>
                  <a:lnTo>
                    <a:pt x="44" y="8"/>
                  </a:lnTo>
                  <a:lnTo>
                    <a:pt x="40" y="8"/>
                  </a:lnTo>
                  <a:lnTo>
                    <a:pt x="34" y="8"/>
                  </a:lnTo>
                  <a:lnTo>
                    <a:pt x="29" y="8"/>
                  </a:lnTo>
                  <a:lnTo>
                    <a:pt x="23" y="6"/>
                  </a:lnTo>
                  <a:lnTo>
                    <a:pt x="15" y="4"/>
                  </a:lnTo>
                  <a:lnTo>
                    <a:pt x="6" y="0"/>
                  </a:lnTo>
                  <a:lnTo>
                    <a:pt x="0" y="14"/>
                  </a:lnTo>
                  <a:lnTo>
                    <a:pt x="9" y="18"/>
                  </a:lnTo>
                  <a:lnTo>
                    <a:pt x="17" y="22"/>
                  </a:lnTo>
                  <a:lnTo>
                    <a:pt x="25" y="24"/>
                  </a:lnTo>
                  <a:lnTo>
                    <a:pt x="34" y="25"/>
                  </a:lnTo>
                  <a:lnTo>
                    <a:pt x="40" y="24"/>
                  </a:lnTo>
                  <a:lnTo>
                    <a:pt x="48" y="24"/>
                  </a:lnTo>
                  <a:lnTo>
                    <a:pt x="55" y="20"/>
                  </a:lnTo>
                  <a:lnTo>
                    <a:pt x="63" y="18"/>
                  </a:lnTo>
                  <a:lnTo>
                    <a:pt x="54"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0" name="Freeform 47"/>
            <p:cNvSpPr>
              <a:spLocks/>
            </p:cNvSpPr>
            <p:nvPr/>
          </p:nvSpPr>
          <p:spPr bwMode="auto">
            <a:xfrm>
              <a:off x="5137" y="2527"/>
              <a:ext cx="15" cy="6"/>
            </a:xfrm>
            <a:custGeom>
              <a:avLst/>
              <a:gdLst>
                <a:gd name="T0" fmla="*/ 13 w 61"/>
                <a:gd name="T1" fmla="*/ 1 h 23"/>
                <a:gd name="T2" fmla="*/ 12 w 61"/>
                <a:gd name="T3" fmla="*/ 1 h 23"/>
                <a:gd name="T4" fmla="*/ 11 w 61"/>
                <a:gd name="T5" fmla="*/ 1 h 23"/>
                <a:gd name="T6" fmla="*/ 9 w 61"/>
                <a:gd name="T7" fmla="*/ 2 h 23"/>
                <a:gd name="T8" fmla="*/ 8 w 61"/>
                <a:gd name="T9" fmla="*/ 2 h 23"/>
                <a:gd name="T10" fmla="*/ 7 w 61"/>
                <a:gd name="T11" fmla="*/ 1 h 23"/>
                <a:gd name="T12" fmla="*/ 5 w 61"/>
                <a:gd name="T13" fmla="*/ 1 h 23"/>
                <a:gd name="T14" fmla="*/ 4 w 61"/>
                <a:gd name="T15" fmla="*/ 1 h 23"/>
                <a:gd name="T16" fmla="*/ 1 w 61"/>
                <a:gd name="T17" fmla="*/ 0 h 23"/>
                <a:gd name="T18" fmla="*/ 0 w 61"/>
                <a:gd name="T19" fmla="*/ 3 h 23"/>
                <a:gd name="T20" fmla="*/ 2 w 61"/>
                <a:gd name="T21" fmla="*/ 4 h 23"/>
                <a:gd name="T22" fmla="*/ 4 w 61"/>
                <a:gd name="T23" fmla="*/ 5 h 23"/>
                <a:gd name="T24" fmla="*/ 6 w 61"/>
                <a:gd name="T25" fmla="*/ 6 h 23"/>
                <a:gd name="T26" fmla="*/ 8 w 61"/>
                <a:gd name="T27" fmla="*/ 6 h 23"/>
                <a:gd name="T28" fmla="*/ 10 w 61"/>
                <a:gd name="T29" fmla="*/ 6 h 23"/>
                <a:gd name="T30" fmla="*/ 12 w 61"/>
                <a:gd name="T31" fmla="*/ 5 h 23"/>
                <a:gd name="T32" fmla="*/ 14 w 61"/>
                <a:gd name="T33" fmla="*/ 5 h 23"/>
                <a:gd name="T34" fmla="*/ 15 w 61"/>
                <a:gd name="T35" fmla="*/ 4 h 23"/>
                <a:gd name="T36" fmla="*/ 13 w 61"/>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3"/>
                <a:gd name="T59" fmla="*/ 61 w 6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3">
                  <a:moveTo>
                    <a:pt x="53" y="2"/>
                  </a:moveTo>
                  <a:lnTo>
                    <a:pt x="48" y="3"/>
                  </a:lnTo>
                  <a:lnTo>
                    <a:pt x="44" y="5"/>
                  </a:lnTo>
                  <a:lnTo>
                    <a:pt x="38" y="7"/>
                  </a:lnTo>
                  <a:lnTo>
                    <a:pt x="34" y="7"/>
                  </a:lnTo>
                  <a:lnTo>
                    <a:pt x="29" y="5"/>
                  </a:lnTo>
                  <a:lnTo>
                    <a:pt x="21" y="5"/>
                  </a:lnTo>
                  <a:lnTo>
                    <a:pt x="15" y="2"/>
                  </a:lnTo>
                  <a:lnTo>
                    <a:pt x="5" y="0"/>
                  </a:lnTo>
                  <a:lnTo>
                    <a:pt x="0" y="13"/>
                  </a:lnTo>
                  <a:lnTo>
                    <a:pt x="9" y="17"/>
                  </a:lnTo>
                  <a:lnTo>
                    <a:pt x="17" y="21"/>
                  </a:lnTo>
                  <a:lnTo>
                    <a:pt x="25" y="23"/>
                  </a:lnTo>
                  <a:lnTo>
                    <a:pt x="32" y="23"/>
                  </a:lnTo>
                  <a:lnTo>
                    <a:pt x="40" y="23"/>
                  </a:lnTo>
                  <a:lnTo>
                    <a:pt x="48" y="21"/>
                  </a:lnTo>
                  <a:lnTo>
                    <a:pt x="55" y="19"/>
                  </a:lnTo>
                  <a:lnTo>
                    <a:pt x="61" y="15"/>
                  </a:lnTo>
                  <a:lnTo>
                    <a:pt x="53"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1" name="Freeform 48"/>
            <p:cNvSpPr>
              <a:spLocks/>
            </p:cNvSpPr>
            <p:nvPr/>
          </p:nvSpPr>
          <p:spPr bwMode="auto">
            <a:xfrm>
              <a:off x="5137" y="2520"/>
              <a:ext cx="16" cy="6"/>
            </a:xfrm>
            <a:custGeom>
              <a:avLst/>
              <a:gdLst>
                <a:gd name="T0" fmla="*/ 14 w 69"/>
                <a:gd name="T1" fmla="*/ 0 h 23"/>
                <a:gd name="T2" fmla="*/ 13 w 69"/>
                <a:gd name="T3" fmla="*/ 1 h 23"/>
                <a:gd name="T4" fmla="*/ 12 w 69"/>
                <a:gd name="T5" fmla="*/ 2 h 23"/>
                <a:gd name="T6" fmla="*/ 10 w 69"/>
                <a:gd name="T7" fmla="*/ 2 h 23"/>
                <a:gd name="T8" fmla="*/ 8 w 69"/>
                <a:gd name="T9" fmla="*/ 2 h 23"/>
                <a:gd name="T10" fmla="*/ 7 w 69"/>
                <a:gd name="T11" fmla="*/ 2 h 23"/>
                <a:gd name="T12" fmla="*/ 5 w 69"/>
                <a:gd name="T13" fmla="*/ 2 h 23"/>
                <a:gd name="T14" fmla="*/ 3 w 69"/>
                <a:gd name="T15" fmla="*/ 1 h 23"/>
                <a:gd name="T16" fmla="*/ 2 w 69"/>
                <a:gd name="T17" fmla="*/ 1 h 23"/>
                <a:gd name="T18" fmla="*/ 0 w 69"/>
                <a:gd name="T19" fmla="*/ 4 h 23"/>
                <a:gd name="T20" fmla="*/ 2 w 69"/>
                <a:gd name="T21" fmla="*/ 5 h 23"/>
                <a:gd name="T22" fmla="*/ 4 w 69"/>
                <a:gd name="T23" fmla="*/ 6 h 23"/>
                <a:gd name="T24" fmla="*/ 7 w 69"/>
                <a:gd name="T25" fmla="*/ 6 h 23"/>
                <a:gd name="T26" fmla="*/ 9 w 69"/>
                <a:gd name="T27" fmla="*/ 6 h 23"/>
                <a:gd name="T28" fmla="*/ 11 w 69"/>
                <a:gd name="T29" fmla="*/ 6 h 23"/>
                <a:gd name="T30" fmla="*/ 13 w 69"/>
                <a:gd name="T31" fmla="*/ 5 h 23"/>
                <a:gd name="T32" fmla="*/ 14 w 69"/>
                <a:gd name="T33" fmla="*/ 4 h 23"/>
                <a:gd name="T34" fmla="*/ 16 w 69"/>
                <a:gd name="T35" fmla="*/ 3 h 23"/>
                <a:gd name="T36" fmla="*/ 14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50" y="6"/>
                  </a:lnTo>
                  <a:lnTo>
                    <a:pt x="44" y="6"/>
                  </a:lnTo>
                  <a:lnTo>
                    <a:pt x="36" y="7"/>
                  </a:lnTo>
                  <a:lnTo>
                    <a:pt x="31" y="7"/>
                  </a:lnTo>
                  <a:lnTo>
                    <a:pt x="23" y="6"/>
                  </a:lnTo>
                  <a:lnTo>
                    <a:pt x="15" y="4"/>
                  </a:lnTo>
                  <a:lnTo>
                    <a:pt x="7" y="2"/>
                  </a:lnTo>
                  <a:lnTo>
                    <a:pt x="0" y="15"/>
                  </a:lnTo>
                  <a:lnTo>
                    <a:pt x="9" y="19"/>
                  </a:lnTo>
                  <a:lnTo>
                    <a:pt x="19" y="23"/>
                  </a:lnTo>
                  <a:lnTo>
                    <a:pt x="29" y="23"/>
                  </a:lnTo>
                  <a:lnTo>
                    <a:pt x="38" y="23"/>
                  </a:lnTo>
                  <a:lnTo>
                    <a:pt x="46" y="23"/>
                  </a:lnTo>
                  <a:lnTo>
                    <a:pt x="55" y="21"/>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2" name="Freeform 49"/>
            <p:cNvSpPr>
              <a:spLocks/>
            </p:cNvSpPr>
            <p:nvPr/>
          </p:nvSpPr>
          <p:spPr bwMode="auto">
            <a:xfrm>
              <a:off x="5140" y="2512"/>
              <a:ext cx="14" cy="8"/>
            </a:xfrm>
            <a:custGeom>
              <a:avLst/>
              <a:gdLst>
                <a:gd name="T0" fmla="*/ 12 w 56"/>
                <a:gd name="T1" fmla="*/ 2 h 27"/>
                <a:gd name="T2" fmla="*/ 11 w 56"/>
                <a:gd name="T3" fmla="*/ 2 h 27"/>
                <a:gd name="T4" fmla="*/ 10 w 56"/>
                <a:gd name="T5" fmla="*/ 3 h 27"/>
                <a:gd name="T6" fmla="*/ 9 w 56"/>
                <a:gd name="T7" fmla="*/ 3 h 27"/>
                <a:gd name="T8" fmla="*/ 8 w 56"/>
                <a:gd name="T9" fmla="*/ 3 h 27"/>
                <a:gd name="T10" fmla="*/ 7 w 56"/>
                <a:gd name="T11" fmla="*/ 3 h 27"/>
                <a:gd name="T12" fmla="*/ 6 w 56"/>
                <a:gd name="T13" fmla="*/ 2 h 27"/>
                <a:gd name="T14" fmla="*/ 4 w 56"/>
                <a:gd name="T15" fmla="*/ 1 h 27"/>
                <a:gd name="T16" fmla="*/ 2 w 56"/>
                <a:gd name="T17" fmla="*/ 0 h 27"/>
                <a:gd name="T18" fmla="*/ 0 w 56"/>
                <a:gd name="T19" fmla="*/ 4 h 27"/>
                <a:gd name="T20" fmla="*/ 3 w 56"/>
                <a:gd name="T21" fmla="*/ 6 h 27"/>
                <a:gd name="T22" fmla="*/ 4 w 56"/>
                <a:gd name="T23" fmla="*/ 7 h 27"/>
                <a:gd name="T24" fmla="*/ 6 w 56"/>
                <a:gd name="T25" fmla="*/ 7 h 27"/>
                <a:gd name="T26" fmla="*/ 7 w 56"/>
                <a:gd name="T27" fmla="*/ 8 h 27"/>
                <a:gd name="T28" fmla="*/ 9 w 56"/>
                <a:gd name="T29" fmla="*/ 8 h 27"/>
                <a:gd name="T30" fmla="*/ 11 w 56"/>
                <a:gd name="T31" fmla="*/ 7 h 27"/>
                <a:gd name="T32" fmla="*/ 12 w 56"/>
                <a:gd name="T33" fmla="*/ 7 h 27"/>
                <a:gd name="T34" fmla="*/ 14 w 56"/>
                <a:gd name="T35" fmla="*/ 6 h 27"/>
                <a:gd name="T36" fmla="*/ 12 w 56"/>
                <a:gd name="T37" fmla="*/ 2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27"/>
                <a:gd name="T59" fmla="*/ 56 w 56"/>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27">
                  <a:moveTo>
                    <a:pt x="46" y="6"/>
                  </a:moveTo>
                  <a:lnTo>
                    <a:pt x="42" y="8"/>
                  </a:lnTo>
                  <a:lnTo>
                    <a:pt x="39" y="10"/>
                  </a:lnTo>
                  <a:lnTo>
                    <a:pt x="35" y="10"/>
                  </a:lnTo>
                  <a:lnTo>
                    <a:pt x="33" y="10"/>
                  </a:lnTo>
                  <a:lnTo>
                    <a:pt x="27" y="10"/>
                  </a:lnTo>
                  <a:lnTo>
                    <a:pt x="23" y="8"/>
                  </a:lnTo>
                  <a:lnTo>
                    <a:pt x="16" y="4"/>
                  </a:lnTo>
                  <a:lnTo>
                    <a:pt x="8" y="0"/>
                  </a:lnTo>
                  <a:lnTo>
                    <a:pt x="0" y="15"/>
                  </a:lnTo>
                  <a:lnTo>
                    <a:pt x="10" y="19"/>
                  </a:lnTo>
                  <a:lnTo>
                    <a:pt x="17" y="23"/>
                  </a:lnTo>
                  <a:lnTo>
                    <a:pt x="23" y="25"/>
                  </a:lnTo>
                  <a:lnTo>
                    <a:pt x="29" y="27"/>
                  </a:lnTo>
                  <a:lnTo>
                    <a:pt x="37" y="27"/>
                  </a:lnTo>
                  <a:lnTo>
                    <a:pt x="42" y="25"/>
                  </a:lnTo>
                  <a:lnTo>
                    <a:pt x="48" y="23"/>
                  </a:lnTo>
                  <a:lnTo>
                    <a:pt x="56" y="19"/>
                  </a:lnTo>
                  <a:lnTo>
                    <a:pt x="46" y="6"/>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3" name="Freeform 50"/>
            <p:cNvSpPr>
              <a:spLocks/>
            </p:cNvSpPr>
            <p:nvPr/>
          </p:nvSpPr>
          <p:spPr bwMode="auto">
            <a:xfrm>
              <a:off x="5140" y="2506"/>
              <a:ext cx="14" cy="6"/>
            </a:xfrm>
            <a:custGeom>
              <a:avLst/>
              <a:gdLst>
                <a:gd name="T0" fmla="*/ 12 w 58"/>
                <a:gd name="T1" fmla="*/ 1 h 25"/>
                <a:gd name="T2" fmla="*/ 11 w 58"/>
                <a:gd name="T3" fmla="*/ 1 h 25"/>
                <a:gd name="T4" fmla="*/ 10 w 58"/>
                <a:gd name="T5" fmla="*/ 2 h 25"/>
                <a:gd name="T6" fmla="*/ 9 w 58"/>
                <a:gd name="T7" fmla="*/ 2 h 25"/>
                <a:gd name="T8" fmla="*/ 8 w 58"/>
                <a:gd name="T9" fmla="*/ 2 h 25"/>
                <a:gd name="T10" fmla="*/ 7 w 58"/>
                <a:gd name="T11" fmla="*/ 2 h 25"/>
                <a:gd name="T12" fmla="*/ 5 w 58"/>
                <a:gd name="T13" fmla="*/ 2 h 25"/>
                <a:gd name="T14" fmla="*/ 3 w 58"/>
                <a:gd name="T15" fmla="*/ 1 h 25"/>
                <a:gd name="T16" fmla="*/ 1 w 58"/>
                <a:gd name="T17" fmla="*/ 0 h 25"/>
                <a:gd name="T18" fmla="*/ 0 w 58"/>
                <a:gd name="T19" fmla="*/ 4 h 25"/>
                <a:gd name="T20" fmla="*/ 2 w 58"/>
                <a:gd name="T21" fmla="*/ 5 h 25"/>
                <a:gd name="T22" fmla="*/ 4 w 58"/>
                <a:gd name="T23" fmla="*/ 6 h 25"/>
                <a:gd name="T24" fmla="*/ 6 w 58"/>
                <a:gd name="T25" fmla="*/ 6 h 25"/>
                <a:gd name="T26" fmla="*/ 7 w 58"/>
                <a:gd name="T27" fmla="*/ 6 h 25"/>
                <a:gd name="T28" fmla="*/ 9 w 58"/>
                <a:gd name="T29" fmla="*/ 6 h 25"/>
                <a:gd name="T30" fmla="*/ 11 w 58"/>
                <a:gd name="T31" fmla="*/ 6 h 25"/>
                <a:gd name="T32" fmla="*/ 13 w 58"/>
                <a:gd name="T33" fmla="*/ 5 h 25"/>
                <a:gd name="T34" fmla="*/ 14 w 58"/>
                <a:gd name="T35" fmla="*/ 4 h 25"/>
                <a:gd name="T36" fmla="*/ 12 w 58"/>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25"/>
                <a:gd name="T59" fmla="*/ 58 w 5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25">
                  <a:moveTo>
                    <a:pt x="50" y="4"/>
                  </a:moveTo>
                  <a:lnTo>
                    <a:pt x="44" y="6"/>
                  </a:lnTo>
                  <a:lnTo>
                    <a:pt x="40" y="8"/>
                  </a:lnTo>
                  <a:lnTo>
                    <a:pt x="37" y="10"/>
                  </a:lnTo>
                  <a:lnTo>
                    <a:pt x="33" y="10"/>
                  </a:lnTo>
                  <a:lnTo>
                    <a:pt x="27" y="8"/>
                  </a:lnTo>
                  <a:lnTo>
                    <a:pt x="21" y="8"/>
                  </a:lnTo>
                  <a:lnTo>
                    <a:pt x="14" y="4"/>
                  </a:lnTo>
                  <a:lnTo>
                    <a:pt x="6" y="0"/>
                  </a:lnTo>
                  <a:lnTo>
                    <a:pt x="0" y="15"/>
                  </a:lnTo>
                  <a:lnTo>
                    <a:pt x="8" y="19"/>
                  </a:lnTo>
                  <a:lnTo>
                    <a:pt x="17" y="23"/>
                  </a:lnTo>
                  <a:lnTo>
                    <a:pt x="25" y="25"/>
                  </a:lnTo>
                  <a:lnTo>
                    <a:pt x="31" y="25"/>
                  </a:lnTo>
                  <a:lnTo>
                    <a:pt x="39" y="25"/>
                  </a:lnTo>
                  <a:lnTo>
                    <a:pt x="44" y="23"/>
                  </a:lnTo>
                  <a:lnTo>
                    <a:pt x="52" y="21"/>
                  </a:lnTo>
                  <a:lnTo>
                    <a:pt x="58" y="17"/>
                  </a:lnTo>
                  <a:lnTo>
                    <a:pt x="50"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4" name="Freeform 51"/>
            <p:cNvSpPr>
              <a:spLocks/>
            </p:cNvSpPr>
            <p:nvPr/>
          </p:nvSpPr>
          <p:spPr bwMode="auto">
            <a:xfrm>
              <a:off x="5140" y="2499"/>
              <a:ext cx="15" cy="7"/>
            </a:xfrm>
            <a:custGeom>
              <a:avLst/>
              <a:gdLst>
                <a:gd name="T0" fmla="*/ 13 w 62"/>
                <a:gd name="T1" fmla="*/ 1 h 25"/>
                <a:gd name="T2" fmla="*/ 12 w 62"/>
                <a:gd name="T3" fmla="*/ 2 h 25"/>
                <a:gd name="T4" fmla="*/ 10 w 62"/>
                <a:gd name="T5" fmla="*/ 2 h 25"/>
                <a:gd name="T6" fmla="*/ 9 w 62"/>
                <a:gd name="T7" fmla="*/ 2 h 25"/>
                <a:gd name="T8" fmla="*/ 8 w 62"/>
                <a:gd name="T9" fmla="*/ 2 h 25"/>
                <a:gd name="T10" fmla="*/ 7 w 62"/>
                <a:gd name="T11" fmla="*/ 2 h 25"/>
                <a:gd name="T12" fmla="*/ 6 w 62"/>
                <a:gd name="T13" fmla="*/ 2 h 25"/>
                <a:gd name="T14" fmla="*/ 4 w 62"/>
                <a:gd name="T15" fmla="*/ 1 h 25"/>
                <a:gd name="T16" fmla="*/ 2 w 62"/>
                <a:gd name="T17" fmla="*/ 0 h 25"/>
                <a:gd name="T18" fmla="*/ 0 w 62"/>
                <a:gd name="T19" fmla="*/ 4 h 25"/>
                <a:gd name="T20" fmla="*/ 2 w 62"/>
                <a:gd name="T21" fmla="*/ 5 h 25"/>
                <a:gd name="T22" fmla="*/ 4 w 62"/>
                <a:gd name="T23" fmla="*/ 6 h 25"/>
                <a:gd name="T24" fmla="*/ 6 w 62"/>
                <a:gd name="T25" fmla="*/ 6 h 25"/>
                <a:gd name="T26" fmla="*/ 8 w 62"/>
                <a:gd name="T27" fmla="*/ 7 h 25"/>
                <a:gd name="T28" fmla="*/ 10 w 62"/>
                <a:gd name="T29" fmla="*/ 6 h 25"/>
                <a:gd name="T30" fmla="*/ 12 w 62"/>
                <a:gd name="T31" fmla="*/ 6 h 25"/>
                <a:gd name="T32" fmla="*/ 13 w 62"/>
                <a:gd name="T33" fmla="*/ 5 h 25"/>
                <a:gd name="T34" fmla="*/ 15 w 62"/>
                <a:gd name="T35" fmla="*/ 4 h 25"/>
                <a:gd name="T36" fmla="*/ 13 w 62"/>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25"/>
                <a:gd name="T59" fmla="*/ 62 w 62"/>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25">
                  <a:moveTo>
                    <a:pt x="52" y="2"/>
                  </a:moveTo>
                  <a:lnTo>
                    <a:pt x="48" y="6"/>
                  </a:lnTo>
                  <a:lnTo>
                    <a:pt x="42" y="8"/>
                  </a:lnTo>
                  <a:lnTo>
                    <a:pt x="39" y="8"/>
                  </a:lnTo>
                  <a:lnTo>
                    <a:pt x="33" y="8"/>
                  </a:lnTo>
                  <a:lnTo>
                    <a:pt x="29" y="8"/>
                  </a:lnTo>
                  <a:lnTo>
                    <a:pt x="23" y="6"/>
                  </a:lnTo>
                  <a:lnTo>
                    <a:pt x="16" y="4"/>
                  </a:lnTo>
                  <a:lnTo>
                    <a:pt x="8" y="0"/>
                  </a:lnTo>
                  <a:lnTo>
                    <a:pt x="0" y="15"/>
                  </a:lnTo>
                  <a:lnTo>
                    <a:pt x="10" y="19"/>
                  </a:lnTo>
                  <a:lnTo>
                    <a:pt x="17" y="21"/>
                  </a:lnTo>
                  <a:lnTo>
                    <a:pt x="25" y="23"/>
                  </a:lnTo>
                  <a:lnTo>
                    <a:pt x="33" y="25"/>
                  </a:lnTo>
                  <a:lnTo>
                    <a:pt x="40" y="23"/>
                  </a:lnTo>
                  <a:lnTo>
                    <a:pt x="48" y="23"/>
                  </a:lnTo>
                  <a:lnTo>
                    <a:pt x="54" y="19"/>
                  </a:lnTo>
                  <a:lnTo>
                    <a:pt x="62" y="15"/>
                  </a:lnTo>
                  <a:lnTo>
                    <a:pt x="52"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5" name="Freeform 52"/>
            <p:cNvSpPr>
              <a:spLocks/>
            </p:cNvSpPr>
            <p:nvPr/>
          </p:nvSpPr>
          <p:spPr bwMode="auto">
            <a:xfrm>
              <a:off x="5140" y="2492"/>
              <a:ext cx="15" cy="6"/>
            </a:xfrm>
            <a:custGeom>
              <a:avLst/>
              <a:gdLst>
                <a:gd name="T0" fmla="*/ 13 w 63"/>
                <a:gd name="T1" fmla="*/ 0 h 23"/>
                <a:gd name="T2" fmla="*/ 12 w 63"/>
                <a:gd name="T3" fmla="*/ 1 h 23"/>
                <a:gd name="T4" fmla="*/ 10 w 63"/>
                <a:gd name="T5" fmla="*/ 2 h 23"/>
                <a:gd name="T6" fmla="*/ 10 w 63"/>
                <a:gd name="T7" fmla="*/ 2 h 23"/>
                <a:gd name="T8" fmla="*/ 8 w 63"/>
                <a:gd name="T9" fmla="*/ 2 h 23"/>
                <a:gd name="T10" fmla="*/ 7 w 63"/>
                <a:gd name="T11" fmla="*/ 2 h 23"/>
                <a:gd name="T12" fmla="*/ 5 w 63"/>
                <a:gd name="T13" fmla="*/ 2 h 23"/>
                <a:gd name="T14" fmla="*/ 3 w 63"/>
                <a:gd name="T15" fmla="*/ 1 h 23"/>
                <a:gd name="T16" fmla="*/ 1 w 63"/>
                <a:gd name="T17" fmla="*/ 0 h 23"/>
                <a:gd name="T18" fmla="*/ 0 w 63"/>
                <a:gd name="T19" fmla="*/ 4 h 23"/>
                <a:gd name="T20" fmla="*/ 2 w 63"/>
                <a:gd name="T21" fmla="*/ 5 h 23"/>
                <a:gd name="T22" fmla="*/ 4 w 63"/>
                <a:gd name="T23" fmla="*/ 5 h 23"/>
                <a:gd name="T24" fmla="*/ 6 w 63"/>
                <a:gd name="T25" fmla="*/ 6 h 23"/>
                <a:gd name="T26" fmla="*/ 8 w 63"/>
                <a:gd name="T27" fmla="*/ 6 h 23"/>
                <a:gd name="T28" fmla="*/ 10 w 63"/>
                <a:gd name="T29" fmla="*/ 6 h 23"/>
                <a:gd name="T30" fmla="*/ 12 w 63"/>
                <a:gd name="T31" fmla="*/ 5 h 23"/>
                <a:gd name="T32" fmla="*/ 14 w 63"/>
                <a:gd name="T33" fmla="*/ 4 h 23"/>
                <a:gd name="T34" fmla="*/ 15 w 63"/>
                <a:gd name="T35" fmla="*/ 4 h 23"/>
                <a:gd name="T36" fmla="*/ 13 w 63"/>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3"/>
                <a:gd name="T59" fmla="*/ 63 w 6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3">
                  <a:moveTo>
                    <a:pt x="56" y="0"/>
                  </a:moveTo>
                  <a:lnTo>
                    <a:pt x="50" y="4"/>
                  </a:lnTo>
                  <a:lnTo>
                    <a:pt x="44" y="6"/>
                  </a:lnTo>
                  <a:lnTo>
                    <a:pt x="40" y="6"/>
                  </a:lnTo>
                  <a:lnTo>
                    <a:pt x="35" y="8"/>
                  </a:lnTo>
                  <a:lnTo>
                    <a:pt x="29" y="8"/>
                  </a:lnTo>
                  <a:lnTo>
                    <a:pt x="21" y="6"/>
                  </a:lnTo>
                  <a:lnTo>
                    <a:pt x="14" y="4"/>
                  </a:lnTo>
                  <a:lnTo>
                    <a:pt x="6" y="0"/>
                  </a:lnTo>
                  <a:lnTo>
                    <a:pt x="0" y="15"/>
                  </a:lnTo>
                  <a:lnTo>
                    <a:pt x="10" y="19"/>
                  </a:lnTo>
                  <a:lnTo>
                    <a:pt x="17" y="21"/>
                  </a:lnTo>
                  <a:lnTo>
                    <a:pt x="27" y="23"/>
                  </a:lnTo>
                  <a:lnTo>
                    <a:pt x="35" y="23"/>
                  </a:lnTo>
                  <a:lnTo>
                    <a:pt x="42" y="23"/>
                  </a:lnTo>
                  <a:lnTo>
                    <a:pt x="50" y="21"/>
                  </a:lnTo>
                  <a:lnTo>
                    <a:pt x="58" y="17"/>
                  </a:lnTo>
                  <a:lnTo>
                    <a:pt x="63" y="14"/>
                  </a:lnTo>
                  <a:lnTo>
                    <a:pt x="56"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6" name="Freeform 53"/>
            <p:cNvSpPr>
              <a:spLocks/>
            </p:cNvSpPr>
            <p:nvPr/>
          </p:nvSpPr>
          <p:spPr bwMode="auto">
            <a:xfrm>
              <a:off x="5141" y="2486"/>
              <a:ext cx="15" cy="6"/>
            </a:xfrm>
            <a:custGeom>
              <a:avLst/>
              <a:gdLst>
                <a:gd name="T0" fmla="*/ 13 w 61"/>
                <a:gd name="T1" fmla="*/ 0 h 23"/>
                <a:gd name="T2" fmla="*/ 12 w 61"/>
                <a:gd name="T3" fmla="*/ 1 h 23"/>
                <a:gd name="T4" fmla="*/ 11 w 61"/>
                <a:gd name="T5" fmla="*/ 1 h 23"/>
                <a:gd name="T6" fmla="*/ 9 w 61"/>
                <a:gd name="T7" fmla="*/ 2 h 23"/>
                <a:gd name="T8" fmla="*/ 8 w 61"/>
                <a:gd name="T9" fmla="*/ 2 h 23"/>
                <a:gd name="T10" fmla="*/ 7 w 61"/>
                <a:gd name="T11" fmla="*/ 2 h 23"/>
                <a:gd name="T12" fmla="*/ 5 w 61"/>
                <a:gd name="T13" fmla="*/ 2 h 23"/>
                <a:gd name="T14" fmla="*/ 3 w 61"/>
                <a:gd name="T15" fmla="*/ 1 h 23"/>
                <a:gd name="T16" fmla="*/ 1 w 61"/>
                <a:gd name="T17" fmla="*/ 0 h 23"/>
                <a:gd name="T18" fmla="*/ 0 w 61"/>
                <a:gd name="T19" fmla="*/ 3 h 23"/>
                <a:gd name="T20" fmla="*/ 2 w 61"/>
                <a:gd name="T21" fmla="*/ 4 h 23"/>
                <a:gd name="T22" fmla="*/ 4 w 61"/>
                <a:gd name="T23" fmla="*/ 5 h 23"/>
                <a:gd name="T24" fmla="*/ 6 w 61"/>
                <a:gd name="T25" fmla="*/ 5 h 23"/>
                <a:gd name="T26" fmla="*/ 9 w 61"/>
                <a:gd name="T27" fmla="*/ 6 h 23"/>
                <a:gd name="T28" fmla="*/ 10 w 61"/>
                <a:gd name="T29" fmla="*/ 5 h 23"/>
                <a:gd name="T30" fmla="*/ 12 w 61"/>
                <a:gd name="T31" fmla="*/ 5 h 23"/>
                <a:gd name="T32" fmla="*/ 14 w 61"/>
                <a:gd name="T33" fmla="*/ 4 h 23"/>
                <a:gd name="T34" fmla="*/ 15 w 61"/>
                <a:gd name="T35" fmla="*/ 3 h 23"/>
                <a:gd name="T36" fmla="*/ 13 w 61"/>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3"/>
                <a:gd name="T59" fmla="*/ 61 w 6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3">
                  <a:moveTo>
                    <a:pt x="54" y="0"/>
                  </a:moveTo>
                  <a:lnTo>
                    <a:pt x="48" y="2"/>
                  </a:lnTo>
                  <a:lnTo>
                    <a:pt x="44" y="4"/>
                  </a:lnTo>
                  <a:lnTo>
                    <a:pt x="38" y="6"/>
                  </a:lnTo>
                  <a:lnTo>
                    <a:pt x="33" y="6"/>
                  </a:lnTo>
                  <a:lnTo>
                    <a:pt x="27" y="6"/>
                  </a:lnTo>
                  <a:lnTo>
                    <a:pt x="21" y="6"/>
                  </a:lnTo>
                  <a:lnTo>
                    <a:pt x="13" y="2"/>
                  </a:lnTo>
                  <a:lnTo>
                    <a:pt x="6" y="0"/>
                  </a:lnTo>
                  <a:lnTo>
                    <a:pt x="0" y="13"/>
                  </a:lnTo>
                  <a:lnTo>
                    <a:pt x="8" y="17"/>
                  </a:lnTo>
                  <a:lnTo>
                    <a:pt x="17" y="21"/>
                  </a:lnTo>
                  <a:lnTo>
                    <a:pt x="25" y="21"/>
                  </a:lnTo>
                  <a:lnTo>
                    <a:pt x="35" y="23"/>
                  </a:lnTo>
                  <a:lnTo>
                    <a:pt x="42" y="21"/>
                  </a:lnTo>
                  <a:lnTo>
                    <a:pt x="48" y="19"/>
                  </a:lnTo>
                  <a:lnTo>
                    <a:pt x="56" y="17"/>
                  </a:lnTo>
                  <a:lnTo>
                    <a:pt x="61" y="13"/>
                  </a:lnTo>
                  <a:lnTo>
                    <a:pt x="54"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7" name="Freeform 54"/>
            <p:cNvSpPr>
              <a:spLocks/>
            </p:cNvSpPr>
            <p:nvPr/>
          </p:nvSpPr>
          <p:spPr bwMode="auto">
            <a:xfrm>
              <a:off x="5141" y="2471"/>
              <a:ext cx="17" cy="7"/>
            </a:xfrm>
            <a:custGeom>
              <a:avLst/>
              <a:gdLst>
                <a:gd name="T0" fmla="*/ 15 w 69"/>
                <a:gd name="T1" fmla="*/ 0 h 25"/>
                <a:gd name="T2" fmla="*/ 14 w 69"/>
                <a:gd name="T3" fmla="*/ 1 h 25"/>
                <a:gd name="T4" fmla="*/ 12 w 69"/>
                <a:gd name="T5" fmla="*/ 2 h 25"/>
                <a:gd name="T6" fmla="*/ 10 w 69"/>
                <a:gd name="T7" fmla="*/ 2 h 25"/>
                <a:gd name="T8" fmla="*/ 9 w 69"/>
                <a:gd name="T9" fmla="*/ 2 h 25"/>
                <a:gd name="T10" fmla="*/ 8 w 69"/>
                <a:gd name="T11" fmla="*/ 2 h 25"/>
                <a:gd name="T12" fmla="*/ 6 w 69"/>
                <a:gd name="T13" fmla="*/ 2 h 25"/>
                <a:gd name="T14" fmla="*/ 4 w 69"/>
                <a:gd name="T15" fmla="*/ 2 h 25"/>
                <a:gd name="T16" fmla="*/ 1 w 69"/>
                <a:gd name="T17" fmla="*/ 1 h 25"/>
                <a:gd name="T18" fmla="*/ 0 w 69"/>
                <a:gd name="T19" fmla="*/ 5 h 25"/>
                <a:gd name="T20" fmla="*/ 2 w 69"/>
                <a:gd name="T21" fmla="*/ 6 h 25"/>
                <a:gd name="T22" fmla="*/ 5 w 69"/>
                <a:gd name="T23" fmla="*/ 6 h 25"/>
                <a:gd name="T24" fmla="*/ 7 w 69"/>
                <a:gd name="T25" fmla="*/ 7 h 25"/>
                <a:gd name="T26" fmla="*/ 9 w 69"/>
                <a:gd name="T27" fmla="*/ 7 h 25"/>
                <a:gd name="T28" fmla="*/ 11 w 69"/>
                <a:gd name="T29" fmla="*/ 6 h 25"/>
                <a:gd name="T30" fmla="*/ 13 w 69"/>
                <a:gd name="T31" fmla="*/ 6 h 25"/>
                <a:gd name="T32" fmla="*/ 15 w 69"/>
                <a:gd name="T33" fmla="*/ 6 h 25"/>
                <a:gd name="T34" fmla="*/ 17 w 69"/>
                <a:gd name="T35" fmla="*/ 4 h 25"/>
                <a:gd name="T36" fmla="*/ 15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59" y="0"/>
                  </a:moveTo>
                  <a:lnTo>
                    <a:pt x="56" y="4"/>
                  </a:lnTo>
                  <a:lnTo>
                    <a:pt x="50" y="6"/>
                  </a:lnTo>
                  <a:lnTo>
                    <a:pt x="42" y="8"/>
                  </a:lnTo>
                  <a:lnTo>
                    <a:pt x="36" y="8"/>
                  </a:lnTo>
                  <a:lnTo>
                    <a:pt x="31" y="8"/>
                  </a:lnTo>
                  <a:lnTo>
                    <a:pt x="23" y="8"/>
                  </a:lnTo>
                  <a:lnTo>
                    <a:pt x="15" y="6"/>
                  </a:lnTo>
                  <a:lnTo>
                    <a:pt x="6" y="2"/>
                  </a:lnTo>
                  <a:lnTo>
                    <a:pt x="0" y="18"/>
                  </a:lnTo>
                  <a:lnTo>
                    <a:pt x="10" y="21"/>
                  </a:lnTo>
                  <a:lnTo>
                    <a:pt x="19" y="23"/>
                  </a:lnTo>
                  <a:lnTo>
                    <a:pt x="29" y="25"/>
                  </a:lnTo>
                  <a:lnTo>
                    <a:pt x="38" y="25"/>
                  </a:lnTo>
                  <a:lnTo>
                    <a:pt x="46" y="23"/>
                  </a:lnTo>
                  <a:lnTo>
                    <a:pt x="54" y="21"/>
                  </a:lnTo>
                  <a:lnTo>
                    <a:pt x="61" y="20"/>
                  </a:lnTo>
                  <a:lnTo>
                    <a:pt x="69" y="16"/>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8" name="Freeform 55"/>
            <p:cNvSpPr>
              <a:spLocks/>
            </p:cNvSpPr>
            <p:nvPr/>
          </p:nvSpPr>
          <p:spPr bwMode="auto">
            <a:xfrm>
              <a:off x="5141" y="2465"/>
              <a:ext cx="16" cy="6"/>
            </a:xfrm>
            <a:custGeom>
              <a:avLst/>
              <a:gdLst>
                <a:gd name="T0" fmla="*/ 14 w 67"/>
                <a:gd name="T1" fmla="*/ 0 h 23"/>
                <a:gd name="T2" fmla="*/ 13 w 67"/>
                <a:gd name="T3" fmla="*/ 1 h 23"/>
                <a:gd name="T4" fmla="*/ 11 w 67"/>
                <a:gd name="T5" fmla="*/ 1 h 23"/>
                <a:gd name="T6" fmla="*/ 10 w 67"/>
                <a:gd name="T7" fmla="*/ 2 h 23"/>
                <a:gd name="T8" fmla="*/ 9 w 67"/>
                <a:gd name="T9" fmla="*/ 2 h 23"/>
                <a:gd name="T10" fmla="*/ 7 w 67"/>
                <a:gd name="T11" fmla="*/ 2 h 23"/>
                <a:gd name="T12" fmla="*/ 5 w 67"/>
                <a:gd name="T13" fmla="*/ 2 h 23"/>
                <a:gd name="T14" fmla="*/ 3 w 67"/>
                <a:gd name="T15" fmla="*/ 1 h 23"/>
                <a:gd name="T16" fmla="*/ 1 w 67"/>
                <a:gd name="T17" fmla="*/ 0 h 23"/>
                <a:gd name="T18" fmla="*/ 0 w 67"/>
                <a:gd name="T19" fmla="*/ 4 h 23"/>
                <a:gd name="T20" fmla="*/ 2 w 67"/>
                <a:gd name="T21" fmla="*/ 5 h 23"/>
                <a:gd name="T22" fmla="*/ 5 w 67"/>
                <a:gd name="T23" fmla="*/ 5 h 23"/>
                <a:gd name="T24" fmla="*/ 7 w 67"/>
                <a:gd name="T25" fmla="*/ 6 h 23"/>
                <a:gd name="T26" fmla="*/ 9 w 67"/>
                <a:gd name="T27" fmla="*/ 6 h 23"/>
                <a:gd name="T28" fmla="*/ 11 w 67"/>
                <a:gd name="T29" fmla="*/ 5 h 23"/>
                <a:gd name="T30" fmla="*/ 13 w 67"/>
                <a:gd name="T31" fmla="*/ 5 h 23"/>
                <a:gd name="T32" fmla="*/ 15 w 67"/>
                <a:gd name="T33" fmla="*/ 5 h 23"/>
                <a:gd name="T34" fmla="*/ 16 w 67"/>
                <a:gd name="T35" fmla="*/ 4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9" y="0"/>
                  </a:moveTo>
                  <a:lnTo>
                    <a:pt x="54" y="2"/>
                  </a:lnTo>
                  <a:lnTo>
                    <a:pt x="48" y="4"/>
                  </a:lnTo>
                  <a:lnTo>
                    <a:pt x="42" y="6"/>
                  </a:lnTo>
                  <a:lnTo>
                    <a:pt x="36" y="8"/>
                  </a:lnTo>
                  <a:lnTo>
                    <a:pt x="29" y="8"/>
                  </a:lnTo>
                  <a:lnTo>
                    <a:pt x="21" y="6"/>
                  </a:lnTo>
                  <a:lnTo>
                    <a:pt x="13" y="4"/>
                  </a:lnTo>
                  <a:lnTo>
                    <a:pt x="6" y="0"/>
                  </a:lnTo>
                  <a:lnTo>
                    <a:pt x="0" y="16"/>
                  </a:lnTo>
                  <a:lnTo>
                    <a:pt x="10" y="20"/>
                  </a:lnTo>
                  <a:lnTo>
                    <a:pt x="19" y="21"/>
                  </a:lnTo>
                  <a:lnTo>
                    <a:pt x="29" y="23"/>
                  </a:lnTo>
                  <a:lnTo>
                    <a:pt x="36" y="23"/>
                  </a:lnTo>
                  <a:lnTo>
                    <a:pt x="46" y="21"/>
                  </a:lnTo>
                  <a:lnTo>
                    <a:pt x="54" y="20"/>
                  </a:lnTo>
                  <a:lnTo>
                    <a:pt x="61" y="18"/>
                  </a:lnTo>
                  <a:lnTo>
                    <a:pt x="67" y="14"/>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49" name="Freeform 56"/>
            <p:cNvSpPr>
              <a:spLocks/>
            </p:cNvSpPr>
            <p:nvPr/>
          </p:nvSpPr>
          <p:spPr bwMode="auto">
            <a:xfrm>
              <a:off x="5141" y="2457"/>
              <a:ext cx="17" cy="7"/>
            </a:xfrm>
            <a:custGeom>
              <a:avLst/>
              <a:gdLst>
                <a:gd name="T0" fmla="*/ 15 w 69"/>
                <a:gd name="T1" fmla="*/ 0 h 24"/>
                <a:gd name="T2" fmla="*/ 14 w 69"/>
                <a:gd name="T3" fmla="*/ 1 h 24"/>
                <a:gd name="T4" fmla="*/ 12 w 69"/>
                <a:gd name="T5" fmla="*/ 1 h 24"/>
                <a:gd name="T6" fmla="*/ 11 w 69"/>
                <a:gd name="T7" fmla="*/ 2 h 24"/>
                <a:gd name="T8" fmla="*/ 9 w 69"/>
                <a:gd name="T9" fmla="*/ 2 h 24"/>
                <a:gd name="T10" fmla="*/ 8 w 69"/>
                <a:gd name="T11" fmla="*/ 2 h 24"/>
                <a:gd name="T12" fmla="*/ 6 w 69"/>
                <a:gd name="T13" fmla="*/ 2 h 24"/>
                <a:gd name="T14" fmla="*/ 4 w 69"/>
                <a:gd name="T15" fmla="*/ 1 h 24"/>
                <a:gd name="T16" fmla="*/ 2 w 69"/>
                <a:gd name="T17" fmla="*/ 0 h 24"/>
                <a:gd name="T18" fmla="*/ 0 w 69"/>
                <a:gd name="T19" fmla="*/ 5 h 24"/>
                <a:gd name="T20" fmla="*/ 3 w 69"/>
                <a:gd name="T21" fmla="*/ 6 h 24"/>
                <a:gd name="T22" fmla="*/ 5 w 69"/>
                <a:gd name="T23" fmla="*/ 7 h 24"/>
                <a:gd name="T24" fmla="*/ 8 w 69"/>
                <a:gd name="T25" fmla="*/ 7 h 24"/>
                <a:gd name="T26" fmla="*/ 9 w 69"/>
                <a:gd name="T27" fmla="*/ 7 h 24"/>
                <a:gd name="T28" fmla="*/ 12 w 69"/>
                <a:gd name="T29" fmla="*/ 7 h 24"/>
                <a:gd name="T30" fmla="*/ 14 w 69"/>
                <a:gd name="T31" fmla="*/ 6 h 24"/>
                <a:gd name="T32" fmla="*/ 16 w 69"/>
                <a:gd name="T33" fmla="*/ 6 h 24"/>
                <a:gd name="T34" fmla="*/ 17 w 69"/>
                <a:gd name="T35" fmla="*/ 4 h 24"/>
                <a:gd name="T36" fmla="*/ 15 w 69"/>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4"/>
                <a:gd name="T59" fmla="*/ 69 w 69"/>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4">
                  <a:moveTo>
                    <a:pt x="61" y="0"/>
                  </a:moveTo>
                  <a:lnTo>
                    <a:pt x="56" y="3"/>
                  </a:lnTo>
                  <a:lnTo>
                    <a:pt x="50" y="5"/>
                  </a:lnTo>
                  <a:lnTo>
                    <a:pt x="44" y="7"/>
                  </a:lnTo>
                  <a:lnTo>
                    <a:pt x="38" y="7"/>
                  </a:lnTo>
                  <a:lnTo>
                    <a:pt x="31" y="7"/>
                  </a:lnTo>
                  <a:lnTo>
                    <a:pt x="23" y="7"/>
                  </a:lnTo>
                  <a:lnTo>
                    <a:pt x="15" y="5"/>
                  </a:lnTo>
                  <a:lnTo>
                    <a:pt x="8" y="1"/>
                  </a:lnTo>
                  <a:lnTo>
                    <a:pt x="0" y="17"/>
                  </a:lnTo>
                  <a:lnTo>
                    <a:pt x="12" y="21"/>
                  </a:lnTo>
                  <a:lnTo>
                    <a:pt x="21" y="23"/>
                  </a:lnTo>
                  <a:lnTo>
                    <a:pt x="31" y="24"/>
                  </a:lnTo>
                  <a:lnTo>
                    <a:pt x="38" y="24"/>
                  </a:lnTo>
                  <a:lnTo>
                    <a:pt x="48" y="23"/>
                  </a:lnTo>
                  <a:lnTo>
                    <a:pt x="56" y="21"/>
                  </a:lnTo>
                  <a:lnTo>
                    <a:pt x="63" y="19"/>
                  </a:lnTo>
                  <a:lnTo>
                    <a:pt x="69" y="15"/>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0" name="Freeform 57"/>
            <p:cNvSpPr>
              <a:spLocks/>
            </p:cNvSpPr>
            <p:nvPr/>
          </p:nvSpPr>
          <p:spPr bwMode="auto">
            <a:xfrm>
              <a:off x="5141" y="2451"/>
              <a:ext cx="17" cy="6"/>
            </a:xfrm>
            <a:custGeom>
              <a:avLst/>
              <a:gdLst>
                <a:gd name="T0" fmla="*/ 15 w 69"/>
                <a:gd name="T1" fmla="*/ 0 h 23"/>
                <a:gd name="T2" fmla="*/ 14 w 69"/>
                <a:gd name="T3" fmla="*/ 0 h 23"/>
                <a:gd name="T4" fmla="*/ 12 w 69"/>
                <a:gd name="T5" fmla="*/ 1 h 23"/>
                <a:gd name="T6" fmla="*/ 10 w 69"/>
                <a:gd name="T7" fmla="*/ 1 h 23"/>
                <a:gd name="T8" fmla="*/ 9 w 69"/>
                <a:gd name="T9" fmla="*/ 1 h 23"/>
                <a:gd name="T10" fmla="*/ 8 w 69"/>
                <a:gd name="T11" fmla="*/ 2 h 23"/>
                <a:gd name="T12" fmla="*/ 6 w 69"/>
                <a:gd name="T13" fmla="*/ 1 h 23"/>
                <a:gd name="T14" fmla="*/ 4 w 69"/>
                <a:gd name="T15" fmla="*/ 1 h 23"/>
                <a:gd name="T16" fmla="*/ 1 w 69"/>
                <a:gd name="T17" fmla="*/ 0 h 23"/>
                <a:gd name="T18" fmla="*/ 0 w 69"/>
                <a:gd name="T19" fmla="*/ 4 h 23"/>
                <a:gd name="T20" fmla="*/ 2 w 69"/>
                <a:gd name="T21" fmla="*/ 5 h 23"/>
                <a:gd name="T22" fmla="*/ 5 w 69"/>
                <a:gd name="T23" fmla="*/ 5 h 23"/>
                <a:gd name="T24" fmla="*/ 7 w 69"/>
                <a:gd name="T25" fmla="*/ 6 h 23"/>
                <a:gd name="T26" fmla="*/ 9 w 69"/>
                <a:gd name="T27" fmla="*/ 6 h 23"/>
                <a:gd name="T28" fmla="*/ 11 w 69"/>
                <a:gd name="T29" fmla="*/ 5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59" y="0"/>
                  </a:moveTo>
                  <a:lnTo>
                    <a:pt x="56" y="1"/>
                  </a:lnTo>
                  <a:lnTo>
                    <a:pt x="50" y="3"/>
                  </a:lnTo>
                  <a:lnTo>
                    <a:pt x="42" y="5"/>
                  </a:lnTo>
                  <a:lnTo>
                    <a:pt x="36" y="5"/>
                  </a:lnTo>
                  <a:lnTo>
                    <a:pt x="31" y="7"/>
                  </a:lnTo>
                  <a:lnTo>
                    <a:pt x="23" y="5"/>
                  </a:lnTo>
                  <a:lnTo>
                    <a:pt x="15" y="3"/>
                  </a:lnTo>
                  <a:lnTo>
                    <a:pt x="6" y="0"/>
                  </a:lnTo>
                  <a:lnTo>
                    <a:pt x="0" y="15"/>
                  </a:lnTo>
                  <a:lnTo>
                    <a:pt x="10" y="19"/>
                  </a:lnTo>
                  <a:lnTo>
                    <a:pt x="19" y="21"/>
                  </a:lnTo>
                  <a:lnTo>
                    <a:pt x="29" y="23"/>
                  </a:lnTo>
                  <a:lnTo>
                    <a:pt x="38" y="23"/>
                  </a:lnTo>
                  <a:lnTo>
                    <a:pt x="46" y="21"/>
                  </a:lnTo>
                  <a:lnTo>
                    <a:pt x="54" y="19"/>
                  </a:lnTo>
                  <a:lnTo>
                    <a:pt x="61" y="17"/>
                  </a:lnTo>
                  <a:lnTo>
                    <a:pt x="69"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1" name="Freeform 58"/>
            <p:cNvSpPr>
              <a:spLocks/>
            </p:cNvSpPr>
            <p:nvPr/>
          </p:nvSpPr>
          <p:spPr bwMode="auto">
            <a:xfrm>
              <a:off x="5076" y="2457"/>
              <a:ext cx="5" cy="6"/>
            </a:xfrm>
            <a:custGeom>
              <a:avLst/>
              <a:gdLst>
                <a:gd name="T0" fmla="*/ 5 w 21"/>
                <a:gd name="T1" fmla="*/ 6 h 23"/>
                <a:gd name="T2" fmla="*/ 5 w 21"/>
                <a:gd name="T3" fmla="*/ 5 h 23"/>
                <a:gd name="T4" fmla="*/ 5 w 21"/>
                <a:gd name="T5" fmla="*/ 4 h 23"/>
                <a:gd name="T6" fmla="*/ 4 w 21"/>
                <a:gd name="T7" fmla="*/ 3 h 23"/>
                <a:gd name="T8" fmla="*/ 4 w 21"/>
                <a:gd name="T9" fmla="*/ 2 h 23"/>
                <a:gd name="T10" fmla="*/ 3 w 21"/>
                <a:gd name="T11" fmla="*/ 1 h 23"/>
                <a:gd name="T12" fmla="*/ 3 w 21"/>
                <a:gd name="T13" fmla="*/ 1 h 23"/>
                <a:gd name="T14" fmla="*/ 2 w 21"/>
                <a:gd name="T15" fmla="*/ 1 h 23"/>
                <a:gd name="T16" fmla="*/ 1 w 21"/>
                <a:gd name="T17" fmla="*/ 0 h 23"/>
                <a:gd name="T18" fmla="*/ 0 w 21"/>
                <a:gd name="T19" fmla="*/ 4 h 23"/>
                <a:gd name="T20" fmla="*/ 0 w 21"/>
                <a:gd name="T21" fmla="*/ 4 h 23"/>
                <a:gd name="T22" fmla="*/ 0 w 21"/>
                <a:gd name="T23" fmla="*/ 4 h 23"/>
                <a:gd name="T24" fmla="*/ 0 w 21"/>
                <a:gd name="T25" fmla="*/ 4 h 23"/>
                <a:gd name="T26" fmla="*/ 1 w 21"/>
                <a:gd name="T27" fmla="*/ 5 h 23"/>
                <a:gd name="T28" fmla="*/ 1 w 21"/>
                <a:gd name="T29" fmla="*/ 5 h 23"/>
                <a:gd name="T30" fmla="*/ 1 w 21"/>
                <a:gd name="T31" fmla="*/ 5 h 23"/>
                <a:gd name="T32" fmla="*/ 1 w 21"/>
                <a:gd name="T33" fmla="*/ 5 h 23"/>
                <a:gd name="T34" fmla="*/ 1 w 21"/>
                <a:gd name="T35" fmla="*/ 6 h 23"/>
                <a:gd name="T36" fmla="*/ 5 w 21"/>
                <a:gd name="T37" fmla="*/ 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3"/>
                <a:gd name="T59" fmla="*/ 21 w 2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3">
                  <a:moveTo>
                    <a:pt x="21" y="23"/>
                  </a:moveTo>
                  <a:lnTo>
                    <a:pt x="21" y="19"/>
                  </a:lnTo>
                  <a:lnTo>
                    <a:pt x="20" y="15"/>
                  </a:lnTo>
                  <a:lnTo>
                    <a:pt x="18" y="11"/>
                  </a:lnTo>
                  <a:lnTo>
                    <a:pt x="18" y="9"/>
                  </a:lnTo>
                  <a:lnTo>
                    <a:pt x="14" y="5"/>
                  </a:lnTo>
                  <a:lnTo>
                    <a:pt x="12" y="3"/>
                  </a:lnTo>
                  <a:lnTo>
                    <a:pt x="10" y="2"/>
                  </a:lnTo>
                  <a:lnTo>
                    <a:pt x="6" y="0"/>
                  </a:lnTo>
                  <a:lnTo>
                    <a:pt x="0" y="15"/>
                  </a:lnTo>
                  <a:lnTo>
                    <a:pt x="2" y="15"/>
                  </a:lnTo>
                  <a:lnTo>
                    <a:pt x="2" y="17"/>
                  </a:lnTo>
                  <a:lnTo>
                    <a:pt x="4" y="19"/>
                  </a:lnTo>
                  <a:lnTo>
                    <a:pt x="4" y="21"/>
                  </a:lnTo>
                  <a:lnTo>
                    <a:pt x="6" y="21"/>
                  </a:lnTo>
                  <a:lnTo>
                    <a:pt x="6" y="23"/>
                  </a:lnTo>
                  <a:lnTo>
                    <a:pt x="21" y="23"/>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2" name="Freeform 59"/>
            <p:cNvSpPr>
              <a:spLocks/>
            </p:cNvSpPr>
            <p:nvPr/>
          </p:nvSpPr>
          <p:spPr bwMode="auto">
            <a:xfrm>
              <a:off x="5079" y="2456"/>
              <a:ext cx="5" cy="6"/>
            </a:xfrm>
            <a:custGeom>
              <a:avLst/>
              <a:gdLst>
                <a:gd name="T0" fmla="*/ 5 w 21"/>
                <a:gd name="T1" fmla="*/ 6 h 23"/>
                <a:gd name="T2" fmla="*/ 5 w 21"/>
                <a:gd name="T3" fmla="*/ 5 h 23"/>
                <a:gd name="T4" fmla="*/ 5 w 21"/>
                <a:gd name="T5" fmla="*/ 4 h 23"/>
                <a:gd name="T6" fmla="*/ 4 w 21"/>
                <a:gd name="T7" fmla="*/ 3 h 23"/>
                <a:gd name="T8" fmla="*/ 4 w 21"/>
                <a:gd name="T9" fmla="*/ 2 h 23"/>
                <a:gd name="T10" fmla="*/ 3 w 21"/>
                <a:gd name="T11" fmla="*/ 2 h 23"/>
                <a:gd name="T12" fmla="*/ 3 w 21"/>
                <a:gd name="T13" fmla="*/ 1 h 23"/>
                <a:gd name="T14" fmla="*/ 2 w 21"/>
                <a:gd name="T15" fmla="*/ 1 h 23"/>
                <a:gd name="T16" fmla="*/ 1 w 21"/>
                <a:gd name="T17" fmla="*/ 0 h 23"/>
                <a:gd name="T18" fmla="*/ 0 w 21"/>
                <a:gd name="T19" fmla="*/ 4 h 23"/>
                <a:gd name="T20" fmla="*/ 0 w 21"/>
                <a:gd name="T21" fmla="*/ 4 h 23"/>
                <a:gd name="T22" fmla="*/ 0 w 21"/>
                <a:gd name="T23" fmla="*/ 4 h 23"/>
                <a:gd name="T24" fmla="*/ 0 w 21"/>
                <a:gd name="T25" fmla="*/ 4 h 23"/>
                <a:gd name="T26" fmla="*/ 1 w 21"/>
                <a:gd name="T27" fmla="*/ 4 h 23"/>
                <a:gd name="T28" fmla="*/ 1 w 21"/>
                <a:gd name="T29" fmla="*/ 5 h 23"/>
                <a:gd name="T30" fmla="*/ 1 w 21"/>
                <a:gd name="T31" fmla="*/ 5 h 23"/>
                <a:gd name="T32" fmla="*/ 1 w 21"/>
                <a:gd name="T33" fmla="*/ 5 h 23"/>
                <a:gd name="T34" fmla="*/ 1 w 21"/>
                <a:gd name="T35" fmla="*/ 6 h 23"/>
                <a:gd name="T36" fmla="*/ 5 w 21"/>
                <a:gd name="T37" fmla="*/ 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3"/>
                <a:gd name="T59" fmla="*/ 21 w 2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3">
                  <a:moveTo>
                    <a:pt x="21" y="23"/>
                  </a:moveTo>
                  <a:lnTo>
                    <a:pt x="21" y="19"/>
                  </a:lnTo>
                  <a:lnTo>
                    <a:pt x="19" y="15"/>
                  </a:lnTo>
                  <a:lnTo>
                    <a:pt x="17" y="11"/>
                  </a:lnTo>
                  <a:lnTo>
                    <a:pt x="17" y="9"/>
                  </a:lnTo>
                  <a:lnTo>
                    <a:pt x="13" y="6"/>
                  </a:lnTo>
                  <a:lnTo>
                    <a:pt x="11" y="4"/>
                  </a:lnTo>
                  <a:lnTo>
                    <a:pt x="9" y="2"/>
                  </a:lnTo>
                  <a:lnTo>
                    <a:pt x="6" y="0"/>
                  </a:lnTo>
                  <a:lnTo>
                    <a:pt x="0" y="15"/>
                  </a:lnTo>
                  <a:lnTo>
                    <a:pt x="2" y="15"/>
                  </a:lnTo>
                  <a:lnTo>
                    <a:pt x="2" y="17"/>
                  </a:lnTo>
                  <a:lnTo>
                    <a:pt x="4" y="17"/>
                  </a:lnTo>
                  <a:lnTo>
                    <a:pt x="4" y="19"/>
                  </a:lnTo>
                  <a:lnTo>
                    <a:pt x="4" y="21"/>
                  </a:lnTo>
                  <a:lnTo>
                    <a:pt x="6" y="21"/>
                  </a:lnTo>
                  <a:lnTo>
                    <a:pt x="6" y="23"/>
                  </a:lnTo>
                  <a:lnTo>
                    <a:pt x="21" y="23"/>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3" name="Freeform 60"/>
            <p:cNvSpPr>
              <a:spLocks/>
            </p:cNvSpPr>
            <p:nvPr/>
          </p:nvSpPr>
          <p:spPr bwMode="auto">
            <a:xfrm>
              <a:off x="5081" y="2454"/>
              <a:ext cx="6" cy="6"/>
            </a:xfrm>
            <a:custGeom>
              <a:avLst/>
              <a:gdLst>
                <a:gd name="T0" fmla="*/ 6 w 23"/>
                <a:gd name="T1" fmla="*/ 6 h 23"/>
                <a:gd name="T2" fmla="*/ 6 w 23"/>
                <a:gd name="T3" fmla="*/ 5 h 23"/>
                <a:gd name="T4" fmla="*/ 6 w 23"/>
                <a:gd name="T5" fmla="*/ 4 h 23"/>
                <a:gd name="T6" fmla="*/ 5 w 23"/>
                <a:gd name="T7" fmla="*/ 3 h 23"/>
                <a:gd name="T8" fmla="*/ 5 w 23"/>
                <a:gd name="T9" fmla="*/ 3 h 23"/>
                <a:gd name="T10" fmla="*/ 4 w 23"/>
                <a:gd name="T11" fmla="*/ 2 h 23"/>
                <a:gd name="T12" fmla="*/ 4 w 23"/>
                <a:gd name="T13" fmla="*/ 1 h 23"/>
                <a:gd name="T14" fmla="*/ 3 w 23"/>
                <a:gd name="T15" fmla="*/ 1 h 23"/>
                <a:gd name="T16" fmla="*/ 2 w 23"/>
                <a:gd name="T17" fmla="*/ 0 h 23"/>
                <a:gd name="T18" fmla="*/ 0 w 23"/>
                <a:gd name="T19" fmla="*/ 4 h 23"/>
                <a:gd name="T20" fmla="*/ 1 w 23"/>
                <a:gd name="T21" fmla="*/ 4 h 23"/>
                <a:gd name="T22" fmla="*/ 1 w 23"/>
                <a:gd name="T23" fmla="*/ 4 h 23"/>
                <a:gd name="T24" fmla="*/ 1 w 23"/>
                <a:gd name="T25" fmla="*/ 4 h 23"/>
                <a:gd name="T26" fmla="*/ 1 w 23"/>
                <a:gd name="T27" fmla="*/ 5 h 23"/>
                <a:gd name="T28" fmla="*/ 2 w 23"/>
                <a:gd name="T29" fmla="*/ 5 h 23"/>
                <a:gd name="T30" fmla="*/ 2 w 23"/>
                <a:gd name="T31" fmla="*/ 5 h 23"/>
                <a:gd name="T32" fmla="*/ 2 w 23"/>
                <a:gd name="T33" fmla="*/ 6 h 23"/>
                <a:gd name="T34" fmla="*/ 2 w 23"/>
                <a:gd name="T35" fmla="*/ 6 h 23"/>
                <a:gd name="T36" fmla="*/ 6 w 23"/>
                <a:gd name="T37" fmla="*/ 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3"/>
                <a:gd name="T59" fmla="*/ 23 w 2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3">
                  <a:moveTo>
                    <a:pt x="23" y="23"/>
                  </a:moveTo>
                  <a:lnTo>
                    <a:pt x="22" y="19"/>
                  </a:lnTo>
                  <a:lnTo>
                    <a:pt x="22" y="15"/>
                  </a:lnTo>
                  <a:lnTo>
                    <a:pt x="20" y="12"/>
                  </a:lnTo>
                  <a:lnTo>
                    <a:pt x="18" y="10"/>
                  </a:lnTo>
                  <a:lnTo>
                    <a:pt x="16" y="8"/>
                  </a:lnTo>
                  <a:lnTo>
                    <a:pt x="14" y="4"/>
                  </a:lnTo>
                  <a:lnTo>
                    <a:pt x="10" y="2"/>
                  </a:lnTo>
                  <a:lnTo>
                    <a:pt x="8" y="0"/>
                  </a:lnTo>
                  <a:lnTo>
                    <a:pt x="0" y="15"/>
                  </a:lnTo>
                  <a:lnTo>
                    <a:pt x="2" y="15"/>
                  </a:lnTo>
                  <a:lnTo>
                    <a:pt x="2" y="17"/>
                  </a:lnTo>
                  <a:lnTo>
                    <a:pt x="4" y="17"/>
                  </a:lnTo>
                  <a:lnTo>
                    <a:pt x="4" y="19"/>
                  </a:lnTo>
                  <a:lnTo>
                    <a:pt x="6" y="19"/>
                  </a:lnTo>
                  <a:lnTo>
                    <a:pt x="6" y="21"/>
                  </a:lnTo>
                  <a:lnTo>
                    <a:pt x="6" y="23"/>
                  </a:lnTo>
                  <a:lnTo>
                    <a:pt x="23" y="23"/>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4" name="Freeform 61"/>
            <p:cNvSpPr>
              <a:spLocks/>
            </p:cNvSpPr>
            <p:nvPr/>
          </p:nvSpPr>
          <p:spPr bwMode="auto">
            <a:xfrm>
              <a:off x="5084" y="2453"/>
              <a:ext cx="6" cy="6"/>
            </a:xfrm>
            <a:custGeom>
              <a:avLst/>
              <a:gdLst>
                <a:gd name="T0" fmla="*/ 6 w 21"/>
                <a:gd name="T1" fmla="*/ 6 h 21"/>
                <a:gd name="T2" fmla="*/ 6 w 21"/>
                <a:gd name="T3" fmla="*/ 5 h 21"/>
                <a:gd name="T4" fmla="*/ 6 w 21"/>
                <a:gd name="T5" fmla="*/ 4 h 21"/>
                <a:gd name="T6" fmla="*/ 5 w 21"/>
                <a:gd name="T7" fmla="*/ 3 h 21"/>
                <a:gd name="T8" fmla="*/ 5 w 21"/>
                <a:gd name="T9" fmla="*/ 2 h 21"/>
                <a:gd name="T10" fmla="*/ 4 w 21"/>
                <a:gd name="T11" fmla="*/ 2 h 21"/>
                <a:gd name="T12" fmla="*/ 3 w 21"/>
                <a:gd name="T13" fmla="*/ 1 h 21"/>
                <a:gd name="T14" fmla="*/ 3 w 21"/>
                <a:gd name="T15" fmla="*/ 1 h 21"/>
                <a:gd name="T16" fmla="*/ 2 w 21"/>
                <a:gd name="T17" fmla="*/ 0 h 21"/>
                <a:gd name="T18" fmla="*/ 0 w 21"/>
                <a:gd name="T19" fmla="*/ 4 h 21"/>
                <a:gd name="T20" fmla="*/ 0 w 21"/>
                <a:gd name="T21" fmla="*/ 4 h 21"/>
                <a:gd name="T22" fmla="*/ 1 w 21"/>
                <a:gd name="T23" fmla="*/ 4 h 21"/>
                <a:gd name="T24" fmla="*/ 1 w 21"/>
                <a:gd name="T25" fmla="*/ 5 h 21"/>
                <a:gd name="T26" fmla="*/ 1 w 21"/>
                <a:gd name="T27" fmla="*/ 5 h 21"/>
                <a:gd name="T28" fmla="*/ 1 w 21"/>
                <a:gd name="T29" fmla="*/ 5 h 21"/>
                <a:gd name="T30" fmla="*/ 2 w 21"/>
                <a:gd name="T31" fmla="*/ 6 h 21"/>
                <a:gd name="T32" fmla="*/ 2 w 21"/>
                <a:gd name="T33" fmla="*/ 6 h 21"/>
                <a:gd name="T34" fmla="*/ 2 w 21"/>
                <a:gd name="T35" fmla="*/ 6 h 21"/>
                <a:gd name="T36" fmla="*/ 6 w 21"/>
                <a:gd name="T37" fmla="*/ 6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1"/>
                <a:gd name="T59" fmla="*/ 21 w 2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1">
                  <a:moveTo>
                    <a:pt x="21" y="21"/>
                  </a:moveTo>
                  <a:lnTo>
                    <a:pt x="21" y="17"/>
                  </a:lnTo>
                  <a:lnTo>
                    <a:pt x="21" y="15"/>
                  </a:lnTo>
                  <a:lnTo>
                    <a:pt x="19" y="12"/>
                  </a:lnTo>
                  <a:lnTo>
                    <a:pt x="17" y="8"/>
                  </a:lnTo>
                  <a:lnTo>
                    <a:pt x="15" y="6"/>
                  </a:lnTo>
                  <a:lnTo>
                    <a:pt x="11" y="4"/>
                  </a:lnTo>
                  <a:lnTo>
                    <a:pt x="9" y="2"/>
                  </a:lnTo>
                  <a:lnTo>
                    <a:pt x="6" y="0"/>
                  </a:lnTo>
                  <a:lnTo>
                    <a:pt x="0" y="15"/>
                  </a:lnTo>
                  <a:lnTo>
                    <a:pt x="2" y="15"/>
                  </a:lnTo>
                  <a:lnTo>
                    <a:pt x="2" y="17"/>
                  </a:lnTo>
                  <a:lnTo>
                    <a:pt x="4" y="17"/>
                  </a:lnTo>
                  <a:lnTo>
                    <a:pt x="4" y="19"/>
                  </a:lnTo>
                  <a:lnTo>
                    <a:pt x="6" y="21"/>
                  </a:lnTo>
                  <a:lnTo>
                    <a:pt x="21" y="21"/>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5" name="Freeform 62"/>
            <p:cNvSpPr>
              <a:spLocks/>
            </p:cNvSpPr>
            <p:nvPr/>
          </p:nvSpPr>
          <p:spPr bwMode="auto">
            <a:xfrm>
              <a:off x="5087" y="2452"/>
              <a:ext cx="5" cy="8"/>
            </a:xfrm>
            <a:custGeom>
              <a:avLst/>
              <a:gdLst>
                <a:gd name="T0" fmla="*/ 0 w 22"/>
                <a:gd name="T1" fmla="*/ 3 h 29"/>
                <a:gd name="T2" fmla="*/ 0 w 22"/>
                <a:gd name="T3" fmla="*/ 3 h 29"/>
                <a:gd name="T4" fmla="*/ 0 w 22"/>
                <a:gd name="T5" fmla="*/ 4 h 29"/>
                <a:gd name="T6" fmla="*/ 1 w 22"/>
                <a:gd name="T7" fmla="*/ 4 h 29"/>
                <a:gd name="T8" fmla="*/ 1 w 22"/>
                <a:gd name="T9" fmla="*/ 5 h 29"/>
                <a:gd name="T10" fmla="*/ 1 w 22"/>
                <a:gd name="T11" fmla="*/ 5 h 29"/>
                <a:gd name="T12" fmla="*/ 1 w 22"/>
                <a:gd name="T13" fmla="*/ 6 h 29"/>
                <a:gd name="T14" fmla="*/ 1 w 22"/>
                <a:gd name="T15" fmla="*/ 6 h 29"/>
                <a:gd name="T16" fmla="*/ 1 w 22"/>
                <a:gd name="T17" fmla="*/ 6 h 29"/>
                <a:gd name="T18" fmla="*/ 5 w 22"/>
                <a:gd name="T19" fmla="*/ 8 h 29"/>
                <a:gd name="T20" fmla="*/ 5 w 22"/>
                <a:gd name="T21" fmla="*/ 7 h 29"/>
                <a:gd name="T22" fmla="*/ 5 w 22"/>
                <a:gd name="T23" fmla="*/ 5 h 29"/>
                <a:gd name="T24" fmla="*/ 5 w 22"/>
                <a:gd name="T25" fmla="*/ 4 h 29"/>
                <a:gd name="T26" fmla="*/ 5 w 22"/>
                <a:gd name="T27" fmla="*/ 3 h 29"/>
                <a:gd name="T28" fmla="*/ 4 w 22"/>
                <a:gd name="T29" fmla="*/ 2 h 29"/>
                <a:gd name="T30" fmla="*/ 4 w 22"/>
                <a:gd name="T31" fmla="*/ 2 h 29"/>
                <a:gd name="T32" fmla="*/ 4 w 22"/>
                <a:gd name="T33" fmla="*/ 1 h 29"/>
                <a:gd name="T34" fmla="*/ 3 w 22"/>
                <a:gd name="T35" fmla="*/ 0 h 29"/>
                <a:gd name="T36" fmla="*/ 0 w 22"/>
                <a:gd name="T37" fmla="*/ 3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29"/>
                <a:gd name="T59" fmla="*/ 22 w 22"/>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29">
                  <a:moveTo>
                    <a:pt x="0" y="10"/>
                  </a:moveTo>
                  <a:lnTo>
                    <a:pt x="2" y="12"/>
                  </a:lnTo>
                  <a:lnTo>
                    <a:pt x="2" y="14"/>
                  </a:lnTo>
                  <a:lnTo>
                    <a:pt x="4" y="16"/>
                  </a:lnTo>
                  <a:lnTo>
                    <a:pt x="4" y="18"/>
                  </a:lnTo>
                  <a:lnTo>
                    <a:pt x="6" y="19"/>
                  </a:lnTo>
                  <a:lnTo>
                    <a:pt x="6" y="21"/>
                  </a:lnTo>
                  <a:lnTo>
                    <a:pt x="6" y="23"/>
                  </a:lnTo>
                  <a:lnTo>
                    <a:pt x="20" y="29"/>
                  </a:lnTo>
                  <a:lnTo>
                    <a:pt x="22" y="25"/>
                  </a:lnTo>
                  <a:lnTo>
                    <a:pt x="22" y="19"/>
                  </a:lnTo>
                  <a:lnTo>
                    <a:pt x="22" y="16"/>
                  </a:lnTo>
                  <a:lnTo>
                    <a:pt x="20" y="12"/>
                  </a:lnTo>
                  <a:lnTo>
                    <a:pt x="18" y="8"/>
                  </a:lnTo>
                  <a:lnTo>
                    <a:pt x="18" y="6"/>
                  </a:lnTo>
                  <a:lnTo>
                    <a:pt x="16" y="2"/>
                  </a:lnTo>
                  <a:lnTo>
                    <a:pt x="14" y="0"/>
                  </a:lnTo>
                  <a:lnTo>
                    <a:pt x="0" y="1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6" name="Freeform 63"/>
            <p:cNvSpPr>
              <a:spLocks/>
            </p:cNvSpPr>
            <p:nvPr/>
          </p:nvSpPr>
          <p:spPr bwMode="auto">
            <a:xfrm>
              <a:off x="5090" y="2451"/>
              <a:ext cx="4" cy="9"/>
            </a:xfrm>
            <a:custGeom>
              <a:avLst/>
              <a:gdLst>
                <a:gd name="T0" fmla="*/ 0 w 17"/>
                <a:gd name="T1" fmla="*/ 3 h 31"/>
                <a:gd name="T2" fmla="*/ 0 w 17"/>
                <a:gd name="T3" fmla="*/ 3 h 31"/>
                <a:gd name="T4" fmla="*/ 0 w 17"/>
                <a:gd name="T5" fmla="*/ 3 h 31"/>
                <a:gd name="T6" fmla="*/ 0 w 17"/>
                <a:gd name="T7" fmla="*/ 4 h 31"/>
                <a:gd name="T8" fmla="*/ 0 w 17"/>
                <a:gd name="T9" fmla="*/ 5 h 31"/>
                <a:gd name="T10" fmla="*/ 0 w 17"/>
                <a:gd name="T11" fmla="*/ 6 h 31"/>
                <a:gd name="T12" fmla="*/ 0 w 17"/>
                <a:gd name="T13" fmla="*/ 6 h 31"/>
                <a:gd name="T14" fmla="*/ 0 w 17"/>
                <a:gd name="T15" fmla="*/ 7 h 31"/>
                <a:gd name="T16" fmla="*/ 0 w 17"/>
                <a:gd name="T17" fmla="*/ 8 h 31"/>
                <a:gd name="T18" fmla="*/ 4 w 17"/>
                <a:gd name="T19" fmla="*/ 9 h 31"/>
                <a:gd name="T20" fmla="*/ 4 w 17"/>
                <a:gd name="T21" fmla="*/ 8 h 31"/>
                <a:gd name="T22" fmla="*/ 4 w 17"/>
                <a:gd name="T23" fmla="*/ 7 h 31"/>
                <a:gd name="T24" fmla="*/ 4 w 17"/>
                <a:gd name="T25" fmla="*/ 6 h 31"/>
                <a:gd name="T26" fmla="*/ 4 w 17"/>
                <a:gd name="T27" fmla="*/ 5 h 31"/>
                <a:gd name="T28" fmla="*/ 4 w 17"/>
                <a:gd name="T29" fmla="*/ 3 h 31"/>
                <a:gd name="T30" fmla="*/ 4 w 17"/>
                <a:gd name="T31" fmla="*/ 2 h 31"/>
                <a:gd name="T32" fmla="*/ 4 w 17"/>
                <a:gd name="T33" fmla="*/ 1 h 31"/>
                <a:gd name="T34" fmla="*/ 3 w 17"/>
                <a:gd name="T35" fmla="*/ 0 h 31"/>
                <a:gd name="T36" fmla="*/ 0 w 17"/>
                <a:gd name="T37" fmla="*/ 3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10"/>
                  </a:moveTo>
                  <a:lnTo>
                    <a:pt x="0" y="12"/>
                  </a:lnTo>
                  <a:lnTo>
                    <a:pt x="2" y="14"/>
                  </a:lnTo>
                  <a:lnTo>
                    <a:pt x="2" y="16"/>
                  </a:lnTo>
                  <a:lnTo>
                    <a:pt x="2" y="20"/>
                  </a:lnTo>
                  <a:lnTo>
                    <a:pt x="0" y="22"/>
                  </a:lnTo>
                  <a:lnTo>
                    <a:pt x="0" y="25"/>
                  </a:lnTo>
                  <a:lnTo>
                    <a:pt x="0" y="29"/>
                  </a:lnTo>
                  <a:lnTo>
                    <a:pt x="15" y="31"/>
                  </a:lnTo>
                  <a:lnTo>
                    <a:pt x="15" y="27"/>
                  </a:lnTo>
                  <a:lnTo>
                    <a:pt x="17" y="23"/>
                  </a:lnTo>
                  <a:lnTo>
                    <a:pt x="17" y="20"/>
                  </a:lnTo>
                  <a:lnTo>
                    <a:pt x="17" y="16"/>
                  </a:lnTo>
                  <a:lnTo>
                    <a:pt x="17" y="12"/>
                  </a:lnTo>
                  <a:lnTo>
                    <a:pt x="17" y="8"/>
                  </a:lnTo>
                  <a:lnTo>
                    <a:pt x="15" y="4"/>
                  </a:lnTo>
                  <a:lnTo>
                    <a:pt x="13" y="0"/>
                  </a:lnTo>
                  <a:lnTo>
                    <a:pt x="0" y="1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7" name="Freeform 64"/>
            <p:cNvSpPr>
              <a:spLocks/>
            </p:cNvSpPr>
            <p:nvPr/>
          </p:nvSpPr>
          <p:spPr bwMode="auto">
            <a:xfrm>
              <a:off x="5092" y="2452"/>
              <a:ext cx="5" cy="9"/>
            </a:xfrm>
            <a:custGeom>
              <a:avLst/>
              <a:gdLst>
                <a:gd name="T0" fmla="*/ 1 w 21"/>
                <a:gd name="T1" fmla="*/ 2 h 33"/>
                <a:gd name="T2" fmla="*/ 1 w 21"/>
                <a:gd name="T3" fmla="*/ 2 h 33"/>
                <a:gd name="T4" fmla="*/ 1 w 21"/>
                <a:gd name="T5" fmla="*/ 3 h 33"/>
                <a:gd name="T6" fmla="*/ 1 w 21"/>
                <a:gd name="T7" fmla="*/ 3 h 33"/>
                <a:gd name="T8" fmla="*/ 1 w 21"/>
                <a:gd name="T9" fmla="*/ 4 h 33"/>
                <a:gd name="T10" fmla="*/ 1 w 21"/>
                <a:gd name="T11" fmla="*/ 5 h 33"/>
                <a:gd name="T12" fmla="*/ 1 w 21"/>
                <a:gd name="T13" fmla="*/ 5 h 33"/>
                <a:gd name="T14" fmla="*/ 0 w 21"/>
                <a:gd name="T15" fmla="*/ 6 h 33"/>
                <a:gd name="T16" fmla="*/ 0 w 21"/>
                <a:gd name="T17" fmla="*/ 6 h 33"/>
                <a:gd name="T18" fmla="*/ 3 w 21"/>
                <a:gd name="T19" fmla="*/ 9 h 33"/>
                <a:gd name="T20" fmla="*/ 3 w 21"/>
                <a:gd name="T21" fmla="*/ 8 h 33"/>
                <a:gd name="T22" fmla="*/ 4 w 21"/>
                <a:gd name="T23" fmla="*/ 7 h 33"/>
                <a:gd name="T24" fmla="*/ 5 w 21"/>
                <a:gd name="T25" fmla="*/ 6 h 33"/>
                <a:gd name="T26" fmla="*/ 5 w 21"/>
                <a:gd name="T27" fmla="*/ 5 h 33"/>
                <a:gd name="T28" fmla="*/ 5 w 21"/>
                <a:gd name="T29" fmla="*/ 4 h 33"/>
                <a:gd name="T30" fmla="*/ 5 w 21"/>
                <a:gd name="T31" fmla="*/ 3 h 33"/>
                <a:gd name="T32" fmla="*/ 5 w 21"/>
                <a:gd name="T33" fmla="*/ 2 h 33"/>
                <a:gd name="T34" fmla="*/ 5 w 21"/>
                <a:gd name="T35" fmla="*/ 0 h 33"/>
                <a:gd name="T36" fmla="*/ 1 w 21"/>
                <a:gd name="T37" fmla="*/ 2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33"/>
                <a:gd name="T59" fmla="*/ 21 w 21"/>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33">
                  <a:moveTo>
                    <a:pt x="5" y="6"/>
                  </a:moveTo>
                  <a:lnTo>
                    <a:pt x="5" y="8"/>
                  </a:lnTo>
                  <a:lnTo>
                    <a:pt x="5" y="10"/>
                  </a:lnTo>
                  <a:lnTo>
                    <a:pt x="5" y="12"/>
                  </a:lnTo>
                  <a:lnTo>
                    <a:pt x="5" y="16"/>
                  </a:lnTo>
                  <a:lnTo>
                    <a:pt x="3" y="18"/>
                  </a:lnTo>
                  <a:lnTo>
                    <a:pt x="3" y="19"/>
                  </a:lnTo>
                  <a:lnTo>
                    <a:pt x="2" y="21"/>
                  </a:lnTo>
                  <a:lnTo>
                    <a:pt x="0" y="23"/>
                  </a:lnTo>
                  <a:lnTo>
                    <a:pt x="11" y="33"/>
                  </a:lnTo>
                  <a:lnTo>
                    <a:pt x="13" y="31"/>
                  </a:lnTo>
                  <a:lnTo>
                    <a:pt x="17" y="27"/>
                  </a:lnTo>
                  <a:lnTo>
                    <a:pt x="19" y="23"/>
                  </a:lnTo>
                  <a:lnTo>
                    <a:pt x="21" y="19"/>
                  </a:lnTo>
                  <a:lnTo>
                    <a:pt x="21" y="16"/>
                  </a:lnTo>
                  <a:lnTo>
                    <a:pt x="21" y="10"/>
                  </a:lnTo>
                  <a:lnTo>
                    <a:pt x="21" y="6"/>
                  </a:lnTo>
                  <a:lnTo>
                    <a:pt x="21" y="0"/>
                  </a:lnTo>
                  <a:lnTo>
                    <a:pt x="5" y="6"/>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8" name="Freeform 65"/>
            <p:cNvSpPr>
              <a:spLocks/>
            </p:cNvSpPr>
            <p:nvPr/>
          </p:nvSpPr>
          <p:spPr bwMode="auto">
            <a:xfrm>
              <a:off x="5094" y="2455"/>
              <a:ext cx="6" cy="8"/>
            </a:xfrm>
            <a:custGeom>
              <a:avLst/>
              <a:gdLst>
                <a:gd name="T0" fmla="*/ 2 w 25"/>
                <a:gd name="T1" fmla="*/ 0 h 31"/>
                <a:gd name="T2" fmla="*/ 2 w 25"/>
                <a:gd name="T3" fmla="*/ 1 h 31"/>
                <a:gd name="T4" fmla="*/ 2 w 25"/>
                <a:gd name="T5" fmla="*/ 2 h 31"/>
                <a:gd name="T6" fmla="*/ 1 w 25"/>
                <a:gd name="T7" fmla="*/ 2 h 31"/>
                <a:gd name="T8" fmla="*/ 1 w 25"/>
                <a:gd name="T9" fmla="*/ 2 h 31"/>
                <a:gd name="T10" fmla="*/ 1 w 25"/>
                <a:gd name="T11" fmla="*/ 3 h 31"/>
                <a:gd name="T12" fmla="*/ 0 w 25"/>
                <a:gd name="T13" fmla="*/ 3 h 31"/>
                <a:gd name="T14" fmla="*/ 0 w 25"/>
                <a:gd name="T15" fmla="*/ 4 h 31"/>
                <a:gd name="T16" fmla="*/ 0 w 25"/>
                <a:gd name="T17" fmla="*/ 4 h 31"/>
                <a:gd name="T18" fmla="*/ 1 w 25"/>
                <a:gd name="T19" fmla="*/ 8 h 31"/>
                <a:gd name="T20" fmla="*/ 2 w 25"/>
                <a:gd name="T21" fmla="*/ 7 h 31"/>
                <a:gd name="T22" fmla="*/ 3 w 25"/>
                <a:gd name="T23" fmla="*/ 7 h 31"/>
                <a:gd name="T24" fmla="*/ 4 w 25"/>
                <a:gd name="T25" fmla="*/ 6 h 31"/>
                <a:gd name="T26" fmla="*/ 5 w 25"/>
                <a:gd name="T27" fmla="*/ 4 h 31"/>
                <a:gd name="T28" fmla="*/ 5 w 25"/>
                <a:gd name="T29" fmla="*/ 3 h 31"/>
                <a:gd name="T30" fmla="*/ 6 w 25"/>
                <a:gd name="T31" fmla="*/ 2 h 31"/>
                <a:gd name="T32" fmla="*/ 6 w 25"/>
                <a:gd name="T33" fmla="*/ 1 h 31"/>
                <a:gd name="T34" fmla="*/ 6 w 25"/>
                <a:gd name="T35" fmla="*/ 0 h 31"/>
                <a:gd name="T36" fmla="*/ 2 w 25"/>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1"/>
                <a:gd name="T59" fmla="*/ 25 w 25"/>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1">
                  <a:moveTo>
                    <a:pt x="8" y="0"/>
                  </a:moveTo>
                  <a:lnTo>
                    <a:pt x="8" y="2"/>
                  </a:lnTo>
                  <a:lnTo>
                    <a:pt x="8" y="6"/>
                  </a:lnTo>
                  <a:lnTo>
                    <a:pt x="6" y="8"/>
                  </a:lnTo>
                  <a:lnTo>
                    <a:pt x="6" y="9"/>
                  </a:lnTo>
                  <a:lnTo>
                    <a:pt x="4" y="13"/>
                  </a:lnTo>
                  <a:lnTo>
                    <a:pt x="2" y="13"/>
                  </a:lnTo>
                  <a:lnTo>
                    <a:pt x="2" y="15"/>
                  </a:lnTo>
                  <a:lnTo>
                    <a:pt x="0" y="15"/>
                  </a:lnTo>
                  <a:lnTo>
                    <a:pt x="4" y="31"/>
                  </a:lnTo>
                  <a:lnTo>
                    <a:pt x="10" y="29"/>
                  </a:lnTo>
                  <a:lnTo>
                    <a:pt x="14" y="27"/>
                  </a:lnTo>
                  <a:lnTo>
                    <a:pt x="18" y="23"/>
                  </a:lnTo>
                  <a:lnTo>
                    <a:pt x="19" y="17"/>
                  </a:lnTo>
                  <a:lnTo>
                    <a:pt x="21" y="13"/>
                  </a:lnTo>
                  <a:lnTo>
                    <a:pt x="23" y="9"/>
                  </a:lnTo>
                  <a:lnTo>
                    <a:pt x="23" y="4"/>
                  </a:lnTo>
                  <a:lnTo>
                    <a:pt x="25" y="0"/>
                  </a:lnTo>
                  <a:lnTo>
                    <a:pt x="8"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59" name="Freeform 66"/>
            <p:cNvSpPr>
              <a:spLocks/>
            </p:cNvSpPr>
            <p:nvPr/>
          </p:nvSpPr>
          <p:spPr bwMode="auto">
            <a:xfrm>
              <a:off x="5095" y="2457"/>
              <a:ext cx="7" cy="9"/>
            </a:xfrm>
            <a:custGeom>
              <a:avLst/>
              <a:gdLst>
                <a:gd name="T0" fmla="*/ 3 w 31"/>
                <a:gd name="T1" fmla="*/ 0 h 32"/>
                <a:gd name="T2" fmla="*/ 3 w 31"/>
                <a:gd name="T3" fmla="*/ 1 h 32"/>
                <a:gd name="T4" fmla="*/ 3 w 31"/>
                <a:gd name="T5" fmla="*/ 1 h 32"/>
                <a:gd name="T6" fmla="*/ 3 w 31"/>
                <a:gd name="T7" fmla="*/ 3 h 32"/>
                <a:gd name="T8" fmla="*/ 2 w 31"/>
                <a:gd name="T9" fmla="*/ 3 h 32"/>
                <a:gd name="T10" fmla="*/ 2 w 31"/>
                <a:gd name="T11" fmla="*/ 4 h 32"/>
                <a:gd name="T12" fmla="*/ 1 w 31"/>
                <a:gd name="T13" fmla="*/ 4 h 32"/>
                <a:gd name="T14" fmla="*/ 0 w 31"/>
                <a:gd name="T15" fmla="*/ 5 h 32"/>
                <a:gd name="T16" fmla="*/ 0 w 31"/>
                <a:gd name="T17" fmla="*/ 5 h 32"/>
                <a:gd name="T18" fmla="*/ 2 w 31"/>
                <a:gd name="T19" fmla="*/ 9 h 32"/>
                <a:gd name="T20" fmla="*/ 3 w 31"/>
                <a:gd name="T21" fmla="*/ 8 h 32"/>
                <a:gd name="T22" fmla="*/ 3 w 31"/>
                <a:gd name="T23" fmla="*/ 8 h 32"/>
                <a:gd name="T24" fmla="*/ 4 w 31"/>
                <a:gd name="T25" fmla="*/ 7 h 32"/>
                <a:gd name="T26" fmla="*/ 5 w 31"/>
                <a:gd name="T27" fmla="*/ 6 h 32"/>
                <a:gd name="T28" fmla="*/ 6 w 31"/>
                <a:gd name="T29" fmla="*/ 5 h 32"/>
                <a:gd name="T30" fmla="*/ 6 w 31"/>
                <a:gd name="T31" fmla="*/ 4 h 32"/>
                <a:gd name="T32" fmla="*/ 7 w 31"/>
                <a:gd name="T33" fmla="*/ 3 h 32"/>
                <a:gd name="T34" fmla="*/ 7 w 31"/>
                <a:gd name="T35" fmla="*/ 1 h 32"/>
                <a:gd name="T36" fmla="*/ 3 w 31"/>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32"/>
                <a:gd name="T59" fmla="*/ 31 w 31"/>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32">
                  <a:moveTo>
                    <a:pt x="15" y="0"/>
                  </a:moveTo>
                  <a:lnTo>
                    <a:pt x="15" y="3"/>
                  </a:lnTo>
                  <a:lnTo>
                    <a:pt x="14" y="5"/>
                  </a:lnTo>
                  <a:lnTo>
                    <a:pt x="12" y="9"/>
                  </a:lnTo>
                  <a:lnTo>
                    <a:pt x="10" y="11"/>
                  </a:lnTo>
                  <a:lnTo>
                    <a:pt x="8" y="13"/>
                  </a:lnTo>
                  <a:lnTo>
                    <a:pt x="4" y="15"/>
                  </a:lnTo>
                  <a:lnTo>
                    <a:pt x="2" y="17"/>
                  </a:lnTo>
                  <a:lnTo>
                    <a:pt x="0" y="19"/>
                  </a:lnTo>
                  <a:lnTo>
                    <a:pt x="8" y="32"/>
                  </a:lnTo>
                  <a:lnTo>
                    <a:pt x="12" y="30"/>
                  </a:lnTo>
                  <a:lnTo>
                    <a:pt x="15" y="28"/>
                  </a:lnTo>
                  <a:lnTo>
                    <a:pt x="17" y="26"/>
                  </a:lnTo>
                  <a:lnTo>
                    <a:pt x="21" y="23"/>
                  </a:lnTo>
                  <a:lnTo>
                    <a:pt x="25" y="19"/>
                  </a:lnTo>
                  <a:lnTo>
                    <a:pt x="27" y="15"/>
                  </a:lnTo>
                  <a:lnTo>
                    <a:pt x="29" y="9"/>
                  </a:lnTo>
                  <a:lnTo>
                    <a:pt x="31" y="5"/>
                  </a:lnTo>
                  <a:lnTo>
                    <a:pt x="1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0" name="Freeform 67"/>
            <p:cNvSpPr>
              <a:spLocks/>
            </p:cNvSpPr>
            <p:nvPr/>
          </p:nvSpPr>
          <p:spPr bwMode="auto">
            <a:xfrm>
              <a:off x="5096" y="2461"/>
              <a:ext cx="7" cy="7"/>
            </a:xfrm>
            <a:custGeom>
              <a:avLst/>
              <a:gdLst>
                <a:gd name="T0" fmla="*/ 4 w 31"/>
                <a:gd name="T1" fmla="*/ 0 h 27"/>
                <a:gd name="T2" fmla="*/ 3 w 31"/>
                <a:gd name="T3" fmla="*/ 1 h 27"/>
                <a:gd name="T4" fmla="*/ 3 w 31"/>
                <a:gd name="T5" fmla="*/ 1 h 27"/>
                <a:gd name="T6" fmla="*/ 3 w 31"/>
                <a:gd name="T7" fmla="*/ 2 h 27"/>
                <a:gd name="T8" fmla="*/ 2 w 31"/>
                <a:gd name="T9" fmla="*/ 2 h 27"/>
                <a:gd name="T10" fmla="*/ 2 w 31"/>
                <a:gd name="T11" fmla="*/ 2 h 27"/>
                <a:gd name="T12" fmla="*/ 1 w 31"/>
                <a:gd name="T13" fmla="*/ 3 h 27"/>
                <a:gd name="T14" fmla="*/ 1 w 31"/>
                <a:gd name="T15" fmla="*/ 3 h 27"/>
                <a:gd name="T16" fmla="*/ 0 w 31"/>
                <a:gd name="T17" fmla="*/ 3 h 27"/>
                <a:gd name="T18" fmla="*/ 1 w 31"/>
                <a:gd name="T19" fmla="*/ 7 h 27"/>
                <a:gd name="T20" fmla="*/ 2 w 31"/>
                <a:gd name="T21" fmla="*/ 6 h 27"/>
                <a:gd name="T22" fmla="*/ 2 w 31"/>
                <a:gd name="T23" fmla="*/ 6 h 27"/>
                <a:gd name="T24" fmla="*/ 3 w 31"/>
                <a:gd name="T25" fmla="*/ 6 h 27"/>
                <a:gd name="T26" fmla="*/ 4 w 31"/>
                <a:gd name="T27" fmla="*/ 5 h 27"/>
                <a:gd name="T28" fmla="*/ 5 w 31"/>
                <a:gd name="T29" fmla="*/ 4 h 27"/>
                <a:gd name="T30" fmla="*/ 6 w 31"/>
                <a:gd name="T31" fmla="*/ 4 h 27"/>
                <a:gd name="T32" fmla="*/ 7 w 31"/>
                <a:gd name="T33" fmla="*/ 3 h 27"/>
                <a:gd name="T34" fmla="*/ 7 w 31"/>
                <a:gd name="T35" fmla="*/ 2 h 27"/>
                <a:gd name="T36" fmla="*/ 4 w 31"/>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27"/>
                <a:gd name="T59" fmla="*/ 31 w 3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27">
                  <a:moveTo>
                    <a:pt x="17" y="0"/>
                  </a:moveTo>
                  <a:lnTo>
                    <a:pt x="15" y="2"/>
                  </a:lnTo>
                  <a:lnTo>
                    <a:pt x="13" y="4"/>
                  </a:lnTo>
                  <a:lnTo>
                    <a:pt x="13" y="6"/>
                  </a:lnTo>
                  <a:lnTo>
                    <a:pt x="11" y="8"/>
                  </a:lnTo>
                  <a:lnTo>
                    <a:pt x="8" y="8"/>
                  </a:lnTo>
                  <a:lnTo>
                    <a:pt x="6" y="10"/>
                  </a:lnTo>
                  <a:lnTo>
                    <a:pt x="4" y="10"/>
                  </a:lnTo>
                  <a:lnTo>
                    <a:pt x="0" y="11"/>
                  </a:lnTo>
                  <a:lnTo>
                    <a:pt x="4" y="27"/>
                  </a:lnTo>
                  <a:lnTo>
                    <a:pt x="8" y="25"/>
                  </a:lnTo>
                  <a:lnTo>
                    <a:pt x="11" y="25"/>
                  </a:lnTo>
                  <a:lnTo>
                    <a:pt x="15" y="23"/>
                  </a:lnTo>
                  <a:lnTo>
                    <a:pt x="19" y="21"/>
                  </a:lnTo>
                  <a:lnTo>
                    <a:pt x="23" y="17"/>
                  </a:lnTo>
                  <a:lnTo>
                    <a:pt x="25" y="15"/>
                  </a:lnTo>
                  <a:lnTo>
                    <a:pt x="29" y="11"/>
                  </a:lnTo>
                  <a:lnTo>
                    <a:pt x="31" y="8"/>
                  </a:lnTo>
                  <a:lnTo>
                    <a:pt x="1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1" name="Freeform 68"/>
            <p:cNvSpPr>
              <a:spLocks/>
            </p:cNvSpPr>
            <p:nvPr/>
          </p:nvSpPr>
          <p:spPr bwMode="auto">
            <a:xfrm>
              <a:off x="5097" y="2465"/>
              <a:ext cx="5" cy="5"/>
            </a:xfrm>
            <a:custGeom>
              <a:avLst/>
              <a:gdLst>
                <a:gd name="T0" fmla="*/ 2 w 23"/>
                <a:gd name="T1" fmla="*/ 0 h 20"/>
                <a:gd name="T2" fmla="*/ 2 w 23"/>
                <a:gd name="T3" fmla="*/ 1 h 20"/>
                <a:gd name="T4" fmla="*/ 2 w 23"/>
                <a:gd name="T5" fmla="*/ 1 h 20"/>
                <a:gd name="T6" fmla="*/ 2 w 23"/>
                <a:gd name="T7" fmla="*/ 1 h 20"/>
                <a:gd name="T8" fmla="*/ 2 w 23"/>
                <a:gd name="T9" fmla="*/ 1 h 20"/>
                <a:gd name="T10" fmla="*/ 1 w 23"/>
                <a:gd name="T11" fmla="*/ 1 h 20"/>
                <a:gd name="T12" fmla="*/ 1 w 23"/>
                <a:gd name="T13" fmla="*/ 1 h 20"/>
                <a:gd name="T14" fmla="*/ 0 w 23"/>
                <a:gd name="T15" fmla="*/ 1 h 20"/>
                <a:gd name="T16" fmla="*/ 0 w 23"/>
                <a:gd name="T17" fmla="*/ 1 h 20"/>
                <a:gd name="T18" fmla="*/ 0 w 23"/>
                <a:gd name="T19" fmla="*/ 5 h 20"/>
                <a:gd name="T20" fmla="*/ 0 w 23"/>
                <a:gd name="T21" fmla="*/ 5 h 20"/>
                <a:gd name="T22" fmla="*/ 1 w 23"/>
                <a:gd name="T23" fmla="*/ 5 h 20"/>
                <a:gd name="T24" fmla="*/ 2 w 23"/>
                <a:gd name="T25" fmla="*/ 5 h 20"/>
                <a:gd name="T26" fmla="*/ 2 w 23"/>
                <a:gd name="T27" fmla="*/ 5 h 20"/>
                <a:gd name="T28" fmla="*/ 3 w 23"/>
                <a:gd name="T29" fmla="*/ 5 h 20"/>
                <a:gd name="T30" fmla="*/ 4 w 23"/>
                <a:gd name="T31" fmla="*/ 4 h 20"/>
                <a:gd name="T32" fmla="*/ 4 w 23"/>
                <a:gd name="T33" fmla="*/ 4 h 20"/>
                <a:gd name="T34" fmla="*/ 5 w 23"/>
                <a:gd name="T35" fmla="*/ 3 h 20"/>
                <a:gd name="T36" fmla="*/ 2 w 23"/>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0"/>
                <a:gd name="T59" fmla="*/ 23 w 2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0">
                  <a:moveTo>
                    <a:pt x="11" y="0"/>
                  </a:moveTo>
                  <a:lnTo>
                    <a:pt x="9" y="2"/>
                  </a:lnTo>
                  <a:lnTo>
                    <a:pt x="7" y="2"/>
                  </a:lnTo>
                  <a:lnTo>
                    <a:pt x="6" y="2"/>
                  </a:lnTo>
                  <a:lnTo>
                    <a:pt x="4" y="4"/>
                  </a:lnTo>
                  <a:lnTo>
                    <a:pt x="2" y="4"/>
                  </a:lnTo>
                  <a:lnTo>
                    <a:pt x="0" y="4"/>
                  </a:lnTo>
                  <a:lnTo>
                    <a:pt x="0" y="20"/>
                  </a:lnTo>
                  <a:lnTo>
                    <a:pt x="2" y="20"/>
                  </a:lnTo>
                  <a:lnTo>
                    <a:pt x="6" y="20"/>
                  </a:lnTo>
                  <a:lnTo>
                    <a:pt x="7" y="20"/>
                  </a:lnTo>
                  <a:lnTo>
                    <a:pt x="11" y="18"/>
                  </a:lnTo>
                  <a:lnTo>
                    <a:pt x="13" y="18"/>
                  </a:lnTo>
                  <a:lnTo>
                    <a:pt x="17" y="16"/>
                  </a:lnTo>
                  <a:lnTo>
                    <a:pt x="19" y="16"/>
                  </a:lnTo>
                  <a:lnTo>
                    <a:pt x="23" y="12"/>
                  </a:lnTo>
                  <a:lnTo>
                    <a:pt x="1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2" name="Freeform 69"/>
            <p:cNvSpPr>
              <a:spLocks/>
            </p:cNvSpPr>
            <p:nvPr/>
          </p:nvSpPr>
          <p:spPr bwMode="auto">
            <a:xfrm>
              <a:off x="5097" y="2468"/>
              <a:ext cx="4" cy="5"/>
            </a:xfrm>
            <a:custGeom>
              <a:avLst/>
              <a:gdLst>
                <a:gd name="T0" fmla="*/ 2 w 17"/>
                <a:gd name="T1" fmla="*/ 0 h 17"/>
                <a:gd name="T2" fmla="*/ 2 w 17"/>
                <a:gd name="T3" fmla="*/ 0 h 17"/>
                <a:gd name="T4" fmla="*/ 2 w 17"/>
                <a:gd name="T5" fmla="*/ 0 h 17"/>
                <a:gd name="T6" fmla="*/ 2 w 17"/>
                <a:gd name="T7" fmla="*/ 0 h 17"/>
                <a:gd name="T8" fmla="*/ 1 w 17"/>
                <a:gd name="T9" fmla="*/ 1 h 17"/>
                <a:gd name="T10" fmla="*/ 1 w 17"/>
                <a:gd name="T11" fmla="*/ 1 h 17"/>
                <a:gd name="T12" fmla="*/ 1 w 17"/>
                <a:gd name="T13" fmla="*/ 1 h 17"/>
                <a:gd name="T14" fmla="*/ 1 w 17"/>
                <a:gd name="T15" fmla="*/ 1 h 17"/>
                <a:gd name="T16" fmla="*/ 0 w 17"/>
                <a:gd name="T17" fmla="*/ 1 h 17"/>
                <a:gd name="T18" fmla="*/ 0 w 17"/>
                <a:gd name="T19" fmla="*/ 5 h 17"/>
                <a:gd name="T20" fmla="*/ 0 w 17"/>
                <a:gd name="T21" fmla="*/ 5 h 17"/>
                <a:gd name="T22" fmla="*/ 1 w 17"/>
                <a:gd name="T23" fmla="*/ 5 h 17"/>
                <a:gd name="T24" fmla="*/ 2 w 17"/>
                <a:gd name="T25" fmla="*/ 5 h 17"/>
                <a:gd name="T26" fmla="*/ 2 w 17"/>
                <a:gd name="T27" fmla="*/ 5 h 17"/>
                <a:gd name="T28" fmla="*/ 3 w 17"/>
                <a:gd name="T29" fmla="*/ 4 h 17"/>
                <a:gd name="T30" fmla="*/ 3 w 17"/>
                <a:gd name="T31" fmla="*/ 4 h 17"/>
                <a:gd name="T32" fmla="*/ 4 w 17"/>
                <a:gd name="T33" fmla="*/ 4 h 17"/>
                <a:gd name="T34" fmla="*/ 4 w 17"/>
                <a:gd name="T35" fmla="*/ 4 h 17"/>
                <a:gd name="T36" fmla="*/ 2 w 1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7"/>
                <a:gd name="T59" fmla="*/ 17 w 1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7">
                  <a:moveTo>
                    <a:pt x="9" y="0"/>
                  </a:moveTo>
                  <a:lnTo>
                    <a:pt x="9" y="0"/>
                  </a:lnTo>
                  <a:lnTo>
                    <a:pt x="7" y="0"/>
                  </a:lnTo>
                  <a:lnTo>
                    <a:pt x="6" y="2"/>
                  </a:lnTo>
                  <a:lnTo>
                    <a:pt x="4" y="2"/>
                  </a:lnTo>
                  <a:lnTo>
                    <a:pt x="2" y="2"/>
                  </a:lnTo>
                  <a:lnTo>
                    <a:pt x="0" y="17"/>
                  </a:lnTo>
                  <a:lnTo>
                    <a:pt x="2" y="17"/>
                  </a:lnTo>
                  <a:lnTo>
                    <a:pt x="6" y="17"/>
                  </a:lnTo>
                  <a:lnTo>
                    <a:pt x="7" y="17"/>
                  </a:lnTo>
                  <a:lnTo>
                    <a:pt x="9" y="17"/>
                  </a:lnTo>
                  <a:lnTo>
                    <a:pt x="11" y="15"/>
                  </a:lnTo>
                  <a:lnTo>
                    <a:pt x="13" y="15"/>
                  </a:lnTo>
                  <a:lnTo>
                    <a:pt x="15" y="15"/>
                  </a:lnTo>
                  <a:lnTo>
                    <a:pt x="17" y="13"/>
                  </a:lnTo>
                  <a:lnTo>
                    <a:pt x="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3" name="Freeform 70"/>
            <p:cNvSpPr>
              <a:spLocks/>
            </p:cNvSpPr>
            <p:nvPr/>
          </p:nvSpPr>
          <p:spPr bwMode="auto">
            <a:xfrm>
              <a:off x="5097" y="2471"/>
              <a:ext cx="3" cy="4"/>
            </a:xfrm>
            <a:custGeom>
              <a:avLst/>
              <a:gdLst>
                <a:gd name="T0" fmla="*/ 3 w 11"/>
                <a:gd name="T1" fmla="*/ 0 h 18"/>
                <a:gd name="T2" fmla="*/ 2 w 11"/>
                <a:gd name="T3" fmla="*/ 0 h 18"/>
                <a:gd name="T4" fmla="*/ 2 w 11"/>
                <a:gd name="T5" fmla="*/ 0 h 18"/>
                <a:gd name="T6" fmla="*/ 1 w 11"/>
                <a:gd name="T7" fmla="*/ 0 h 18"/>
                <a:gd name="T8" fmla="*/ 1 w 11"/>
                <a:gd name="T9" fmla="*/ 0 h 18"/>
                <a:gd name="T10" fmla="*/ 1 w 11"/>
                <a:gd name="T11" fmla="*/ 0 h 18"/>
                <a:gd name="T12" fmla="*/ 1 w 11"/>
                <a:gd name="T13" fmla="*/ 0 h 18"/>
                <a:gd name="T14" fmla="*/ 0 w 11"/>
                <a:gd name="T15" fmla="*/ 0 h 18"/>
                <a:gd name="T16" fmla="*/ 0 w 11"/>
                <a:gd name="T17" fmla="*/ 0 h 18"/>
                <a:gd name="T18" fmla="*/ 0 w 11"/>
                <a:gd name="T19" fmla="*/ 4 h 18"/>
                <a:gd name="T20" fmla="*/ 1 w 11"/>
                <a:gd name="T21" fmla="*/ 4 h 18"/>
                <a:gd name="T22" fmla="*/ 1 w 11"/>
                <a:gd name="T23" fmla="*/ 4 h 18"/>
                <a:gd name="T24" fmla="*/ 1 w 11"/>
                <a:gd name="T25" fmla="*/ 4 h 18"/>
                <a:gd name="T26" fmla="*/ 2 w 11"/>
                <a:gd name="T27" fmla="*/ 4 h 18"/>
                <a:gd name="T28" fmla="*/ 2 w 11"/>
                <a:gd name="T29" fmla="*/ 4 h 18"/>
                <a:gd name="T30" fmla="*/ 3 w 11"/>
                <a:gd name="T31" fmla="*/ 4 h 18"/>
                <a:gd name="T32" fmla="*/ 3 w 11"/>
                <a:gd name="T33" fmla="*/ 4 h 18"/>
                <a:gd name="T34" fmla="*/ 3 w 11"/>
                <a:gd name="T35" fmla="*/ 4 h 18"/>
                <a:gd name="T36" fmla="*/ 3 w 11"/>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18"/>
                <a:gd name="T59" fmla="*/ 11 w 11"/>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18">
                  <a:moveTo>
                    <a:pt x="11" y="0"/>
                  </a:moveTo>
                  <a:lnTo>
                    <a:pt x="9" y="0"/>
                  </a:lnTo>
                  <a:lnTo>
                    <a:pt x="7" y="0"/>
                  </a:lnTo>
                  <a:lnTo>
                    <a:pt x="5" y="0"/>
                  </a:lnTo>
                  <a:lnTo>
                    <a:pt x="4" y="0"/>
                  </a:lnTo>
                  <a:lnTo>
                    <a:pt x="2" y="2"/>
                  </a:lnTo>
                  <a:lnTo>
                    <a:pt x="0" y="2"/>
                  </a:lnTo>
                  <a:lnTo>
                    <a:pt x="0" y="18"/>
                  </a:lnTo>
                  <a:lnTo>
                    <a:pt x="2" y="18"/>
                  </a:lnTo>
                  <a:lnTo>
                    <a:pt x="4" y="18"/>
                  </a:lnTo>
                  <a:lnTo>
                    <a:pt x="5" y="18"/>
                  </a:lnTo>
                  <a:lnTo>
                    <a:pt x="7" y="16"/>
                  </a:lnTo>
                  <a:lnTo>
                    <a:pt x="9" y="16"/>
                  </a:lnTo>
                  <a:lnTo>
                    <a:pt x="11" y="16"/>
                  </a:lnTo>
                  <a:lnTo>
                    <a:pt x="1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4" name="Freeform 71"/>
            <p:cNvSpPr>
              <a:spLocks/>
            </p:cNvSpPr>
            <p:nvPr/>
          </p:nvSpPr>
          <p:spPr bwMode="auto">
            <a:xfrm>
              <a:off x="5097" y="2473"/>
              <a:ext cx="3" cy="5"/>
            </a:xfrm>
            <a:custGeom>
              <a:avLst/>
              <a:gdLst>
                <a:gd name="T0" fmla="*/ 2 w 13"/>
                <a:gd name="T1" fmla="*/ 0 h 17"/>
                <a:gd name="T2" fmla="*/ 1 w 13"/>
                <a:gd name="T3" fmla="*/ 0 h 17"/>
                <a:gd name="T4" fmla="*/ 1 w 13"/>
                <a:gd name="T5" fmla="*/ 0 h 17"/>
                <a:gd name="T6" fmla="*/ 1 w 13"/>
                <a:gd name="T7" fmla="*/ 0 h 17"/>
                <a:gd name="T8" fmla="*/ 1 w 13"/>
                <a:gd name="T9" fmla="*/ 0 h 17"/>
                <a:gd name="T10" fmla="*/ 1 w 13"/>
                <a:gd name="T11" fmla="*/ 0 h 17"/>
                <a:gd name="T12" fmla="*/ 1 w 13"/>
                <a:gd name="T13" fmla="*/ 0 h 17"/>
                <a:gd name="T14" fmla="*/ 1 w 13"/>
                <a:gd name="T15" fmla="*/ 0 h 17"/>
                <a:gd name="T16" fmla="*/ 1 w 13"/>
                <a:gd name="T17" fmla="*/ 0 h 17"/>
                <a:gd name="T18" fmla="*/ 0 w 13"/>
                <a:gd name="T19" fmla="*/ 5 h 17"/>
                <a:gd name="T20" fmla="*/ 0 w 13"/>
                <a:gd name="T21" fmla="*/ 5 h 17"/>
                <a:gd name="T22" fmla="*/ 1 w 13"/>
                <a:gd name="T23" fmla="*/ 5 h 17"/>
                <a:gd name="T24" fmla="*/ 1 w 13"/>
                <a:gd name="T25" fmla="*/ 5 h 17"/>
                <a:gd name="T26" fmla="*/ 2 w 13"/>
                <a:gd name="T27" fmla="*/ 5 h 17"/>
                <a:gd name="T28" fmla="*/ 2 w 13"/>
                <a:gd name="T29" fmla="*/ 4 h 17"/>
                <a:gd name="T30" fmla="*/ 2 w 13"/>
                <a:gd name="T31" fmla="*/ 4 h 17"/>
                <a:gd name="T32" fmla="*/ 3 w 13"/>
                <a:gd name="T33" fmla="*/ 4 h 17"/>
                <a:gd name="T34" fmla="*/ 3 w 13"/>
                <a:gd name="T35" fmla="*/ 4 h 17"/>
                <a:gd name="T36" fmla="*/ 2 w 13"/>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17"/>
                <a:gd name="T59" fmla="*/ 13 w 1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17">
                  <a:moveTo>
                    <a:pt x="7" y="0"/>
                  </a:moveTo>
                  <a:lnTo>
                    <a:pt x="5" y="0"/>
                  </a:lnTo>
                  <a:lnTo>
                    <a:pt x="4" y="0"/>
                  </a:lnTo>
                  <a:lnTo>
                    <a:pt x="0" y="17"/>
                  </a:lnTo>
                  <a:lnTo>
                    <a:pt x="2" y="17"/>
                  </a:lnTo>
                  <a:lnTo>
                    <a:pt x="4" y="17"/>
                  </a:lnTo>
                  <a:lnTo>
                    <a:pt x="5" y="17"/>
                  </a:lnTo>
                  <a:lnTo>
                    <a:pt x="7" y="17"/>
                  </a:lnTo>
                  <a:lnTo>
                    <a:pt x="9" y="15"/>
                  </a:lnTo>
                  <a:lnTo>
                    <a:pt x="11" y="15"/>
                  </a:lnTo>
                  <a:lnTo>
                    <a:pt x="13" y="15"/>
                  </a:lnTo>
                  <a:lnTo>
                    <a:pt x="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5" name="Freeform 72"/>
            <p:cNvSpPr>
              <a:spLocks/>
            </p:cNvSpPr>
            <p:nvPr/>
          </p:nvSpPr>
          <p:spPr bwMode="auto">
            <a:xfrm>
              <a:off x="5107" y="2446"/>
              <a:ext cx="16" cy="7"/>
            </a:xfrm>
            <a:custGeom>
              <a:avLst/>
              <a:gdLst>
                <a:gd name="T0" fmla="*/ 14 w 67"/>
                <a:gd name="T1" fmla="*/ 0 h 25"/>
                <a:gd name="T2" fmla="*/ 13 w 67"/>
                <a:gd name="T3" fmla="*/ 1 h 25"/>
                <a:gd name="T4" fmla="*/ 11 w 67"/>
                <a:gd name="T5" fmla="*/ 2 h 25"/>
                <a:gd name="T6" fmla="*/ 10 w 67"/>
                <a:gd name="T7" fmla="*/ 2 h 25"/>
                <a:gd name="T8" fmla="*/ 9 w 67"/>
                <a:gd name="T9" fmla="*/ 2 h 25"/>
                <a:gd name="T10" fmla="*/ 7 w 67"/>
                <a:gd name="T11" fmla="*/ 2 h 25"/>
                <a:gd name="T12" fmla="*/ 5 w 67"/>
                <a:gd name="T13" fmla="*/ 2 h 25"/>
                <a:gd name="T14" fmla="*/ 3 w 67"/>
                <a:gd name="T15" fmla="*/ 2 h 25"/>
                <a:gd name="T16" fmla="*/ 1 w 67"/>
                <a:gd name="T17" fmla="*/ 1 h 25"/>
                <a:gd name="T18" fmla="*/ 0 w 67"/>
                <a:gd name="T19" fmla="*/ 5 h 25"/>
                <a:gd name="T20" fmla="*/ 2 w 67"/>
                <a:gd name="T21" fmla="*/ 6 h 25"/>
                <a:gd name="T22" fmla="*/ 5 w 67"/>
                <a:gd name="T23" fmla="*/ 6 h 25"/>
                <a:gd name="T24" fmla="*/ 7 w 67"/>
                <a:gd name="T25" fmla="*/ 7 h 25"/>
                <a:gd name="T26" fmla="*/ 9 w 67"/>
                <a:gd name="T27" fmla="*/ 7 h 25"/>
                <a:gd name="T28" fmla="*/ 11 w 67"/>
                <a:gd name="T29" fmla="*/ 6 h 25"/>
                <a:gd name="T30" fmla="*/ 13 w 67"/>
                <a:gd name="T31" fmla="*/ 6 h 25"/>
                <a:gd name="T32" fmla="*/ 15 w 67"/>
                <a:gd name="T33" fmla="*/ 5 h 25"/>
                <a:gd name="T34" fmla="*/ 16 w 67"/>
                <a:gd name="T35" fmla="*/ 4 h 25"/>
                <a:gd name="T36" fmla="*/ 14 w 67"/>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5"/>
                <a:gd name="T59" fmla="*/ 67 w 6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5">
                  <a:moveTo>
                    <a:pt x="59" y="0"/>
                  </a:moveTo>
                  <a:lnTo>
                    <a:pt x="54" y="4"/>
                  </a:lnTo>
                  <a:lnTo>
                    <a:pt x="48" y="6"/>
                  </a:lnTo>
                  <a:lnTo>
                    <a:pt x="42" y="8"/>
                  </a:lnTo>
                  <a:lnTo>
                    <a:pt x="36" y="8"/>
                  </a:lnTo>
                  <a:lnTo>
                    <a:pt x="29" y="8"/>
                  </a:lnTo>
                  <a:lnTo>
                    <a:pt x="23" y="8"/>
                  </a:lnTo>
                  <a:lnTo>
                    <a:pt x="13" y="6"/>
                  </a:lnTo>
                  <a:lnTo>
                    <a:pt x="6" y="2"/>
                  </a:lnTo>
                  <a:lnTo>
                    <a:pt x="0" y="18"/>
                  </a:lnTo>
                  <a:lnTo>
                    <a:pt x="10" y="21"/>
                  </a:lnTo>
                  <a:lnTo>
                    <a:pt x="19" y="23"/>
                  </a:lnTo>
                  <a:lnTo>
                    <a:pt x="29" y="25"/>
                  </a:lnTo>
                  <a:lnTo>
                    <a:pt x="36" y="25"/>
                  </a:lnTo>
                  <a:lnTo>
                    <a:pt x="46" y="23"/>
                  </a:lnTo>
                  <a:lnTo>
                    <a:pt x="54" y="21"/>
                  </a:lnTo>
                  <a:lnTo>
                    <a:pt x="61" y="18"/>
                  </a:lnTo>
                  <a:lnTo>
                    <a:pt x="67" y="16"/>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6" name="Freeform 73"/>
            <p:cNvSpPr>
              <a:spLocks/>
            </p:cNvSpPr>
            <p:nvPr/>
          </p:nvSpPr>
          <p:spPr bwMode="auto">
            <a:xfrm>
              <a:off x="5107" y="2453"/>
              <a:ext cx="16" cy="6"/>
            </a:xfrm>
            <a:custGeom>
              <a:avLst/>
              <a:gdLst>
                <a:gd name="T0" fmla="*/ 14 w 69"/>
                <a:gd name="T1" fmla="*/ 0 h 23"/>
                <a:gd name="T2" fmla="*/ 13 w 69"/>
                <a:gd name="T3" fmla="*/ 1 h 23"/>
                <a:gd name="T4" fmla="*/ 12 w 69"/>
                <a:gd name="T5" fmla="*/ 2 h 23"/>
                <a:gd name="T6" fmla="*/ 10 w 69"/>
                <a:gd name="T7" fmla="*/ 2 h 23"/>
                <a:gd name="T8" fmla="*/ 8 w 69"/>
                <a:gd name="T9" fmla="*/ 2 h 23"/>
                <a:gd name="T10" fmla="*/ 7 w 69"/>
                <a:gd name="T11" fmla="*/ 2 h 23"/>
                <a:gd name="T12" fmla="*/ 5 w 69"/>
                <a:gd name="T13" fmla="*/ 2 h 23"/>
                <a:gd name="T14" fmla="*/ 3 w 69"/>
                <a:gd name="T15" fmla="*/ 2 h 23"/>
                <a:gd name="T16" fmla="*/ 2 w 69"/>
                <a:gd name="T17" fmla="*/ 1 h 23"/>
                <a:gd name="T18" fmla="*/ 0 w 69"/>
                <a:gd name="T19" fmla="*/ 4 h 23"/>
                <a:gd name="T20" fmla="*/ 2 w 69"/>
                <a:gd name="T21" fmla="*/ 5 h 23"/>
                <a:gd name="T22" fmla="*/ 4 w 69"/>
                <a:gd name="T23" fmla="*/ 6 h 23"/>
                <a:gd name="T24" fmla="*/ 7 w 69"/>
                <a:gd name="T25" fmla="*/ 6 h 23"/>
                <a:gd name="T26" fmla="*/ 9 w 69"/>
                <a:gd name="T27" fmla="*/ 6 h 23"/>
                <a:gd name="T28" fmla="*/ 11 w 69"/>
                <a:gd name="T29" fmla="*/ 6 h 23"/>
                <a:gd name="T30" fmla="*/ 13 w 69"/>
                <a:gd name="T31" fmla="*/ 5 h 23"/>
                <a:gd name="T32" fmla="*/ 14 w 69"/>
                <a:gd name="T33" fmla="*/ 4 h 23"/>
                <a:gd name="T34" fmla="*/ 16 w 69"/>
                <a:gd name="T35" fmla="*/ 4 h 23"/>
                <a:gd name="T36" fmla="*/ 14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6" y="4"/>
                  </a:lnTo>
                  <a:lnTo>
                    <a:pt x="50" y="6"/>
                  </a:lnTo>
                  <a:lnTo>
                    <a:pt x="44" y="8"/>
                  </a:lnTo>
                  <a:lnTo>
                    <a:pt x="36" y="8"/>
                  </a:lnTo>
                  <a:lnTo>
                    <a:pt x="31" y="8"/>
                  </a:lnTo>
                  <a:lnTo>
                    <a:pt x="23" y="8"/>
                  </a:lnTo>
                  <a:lnTo>
                    <a:pt x="15" y="6"/>
                  </a:lnTo>
                  <a:lnTo>
                    <a:pt x="8" y="2"/>
                  </a:lnTo>
                  <a:lnTo>
                    <a:pt x="0" y="16"/>
                  </a:lnTo>
                  <a:lnTo>
                    <a:pt x="10" y="19"/>
                  </a:lnTo>
                  <a:lnTo>
                    <a:pt x="19" y="23"/>
                  </a:lnTo>
                  <a:lnTo>
                    <a:pt x="29" y="23"/>
                  </a:lnTo>
                  <a:lnTo>
                    <a:pt x="38" y="23"/>
                  </a:lnTo>
                  <a:lnTo>
                    <a:pt x="46" y="23"/>
                  </a:lnTo>
                  <a:lnTo>
                    <a:pt x="54" y="21"/>
                  </a:lnTo>
                  <a:lnTo>
                    <a:pt x="61" y="17"/>
                  </a:lnTo>
                  <a:lnTo>
                    <a:pt x="69" y="14"/>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7" name="Freeform 74"/>
            <p:cNvSpPr>
              <a:spLocks/>
            </p:cNvSpPr>
            <p:nvPr/>
          </p:nvSpPr>
          <p:spPr bwMode="auto">
            <a:xfrm>
              <a:off x="5106" y="2460"/>
              <a:ext cx="17" cy="7"/>
            </a:xfrm>
            <a:custGeom>
              <a:avLst/>
              <a:gdLst>
                <a:gd name="T0" fmla="*/ 15 w 69"/>
                <a:gd name="T1" fmla="*/ 0 h 25"/>
                <a:gd name="T2" fmla="*/ 14 w 69"/>
                <a:gd name="T3" fmla="*/ 1 h 25"/>
                <a:gd name="T4" fmla="*/ 12 w 69"/>
                <a:gd name="T5" fmla="*/ 2 h 25"/>
                <a:gd name="T6" fmla="*/ 11 w 69"/>
                <a:gd name="T7" fmla="*/ 2 h 25"/>
                <a:gd name="T8" fmla="*/ 9 w 69"/>
                <a:gd name="T9" fmla="*/ 2 h 25"/>
                <a:gd name="T10" fmla="*/ 8 w 69"/>
                <a:gd name="T11" fmla="*/ 2 h 25"/>
                <a:gd name="T12" fmla="*/ 6 w 69"/>
                <a:gd name="T13" fmla="*/ 2 h 25"/>
                <a:gd name="T14" fmla="*/ 4 w 69"/>
                <a:gd name="T15" fmla="*/ 2 h 25"/>
                <a:gd name="T16" fmla="*/ 2 w 69"/>
                <a:gd name="T17" fmla="*/ 1 h 25"/>
                <a:gd name="T18" fmla="*/ 0 w 69"/>
                <a:gd name="T19" fmla="*/ 5 h 25"/>
                <a:gd name="T20" fmla="*/ 2 w 69"/>
                <a:gd name="T21" fmla="*/ 6 h 25"/>
                <a:gd name="T22" fmla="*/ 5 w 69"/>
                <a:gd name="T23" fmla="*/ 6 h 25"/>
                <a:gd name="T24" fmla="*/ 7 w 69"/>
                <a:gd name="T25" fmla="*/ 7 h 25"/>
                <a:gd name="T26" fmla="*/ 9 w 69"/>
                <a:gd name="T27" fmla="*/ 7 h 25"/>
                <a:gd name="T28" fmla="*/ 11 w 69"/>
                <a:gd name="T29" fmla="*/ 6 h 25"/>
                <a:gd name="T30" fmla="*/ 14 w 69"/>
                <a:gd name="T31" fmla="*/ 6 h 25"/>
                <a:gd name="T32" fmla="*/ 15 w 69"/>
                <a:gd name="T33" fmla="*/ 5 h 25"/>
                <a:gd name="T34" fmla="*/ 17 w 69"/>
                <a:gd name="T35" fmla="*/ 4 h 25"/>
                <a:gd name="T36" fmla="*/ 15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61" y="0"/>
                  </a:moveTo>
                  <a:lnTo>
                    <a:pt x="56" y="4"/>
                  </a:lnTo>
                  <a:lnTo>
                    <a:pt x="50" y="6"/>
                  </a:lnTo>
                  <a:lnTo>
                    <a:pt x="44" y="8"/>
                  </a:lnTo>
                  <a:lnTo>
                    <a:pt x="37" y="8"/>
                  </a:lnTo>
                  <a:lnTo>
                    <a:pt x="31" y="8"/>
                  </a:lnTo>
                  <a:lnTo>
                    <a:pt x="23" y="8"/>
                  </a:lnTo>
                  <a:lnTo>
                    <a:pt x="15" y="6"/>
                  </a:lnTo>
                  <a:lnTo>
                    <a:pt x="8" y="2"/>
                  </a:lnTo>
                  <a:lnTo>
                    <a:pt x="0" y="17"/>
                  </a:lnTo>
                  <a:lnTo>
                    <a:pt x="10" y="21"/>
                  </a:lnTo>
                  <a:lnTo>
                    <a:pt x="19" y="23"/>
                  </a:lnTo>
                  <a:lnTo>
                    <a:pt x="29" y="25"/>
                  </a:lnTo>
                  <a:lnTo>
                    <a:pt x="38" y="25"/>
                  </a:lnTo>
                  <a:lnTo>
                    <a:pt x="46" y="23"/>
                  </a:lnTo>
                  <a:lnTo>
                    <a:pt x="56" y="21"/>
                  </a:lnTo>
                  <a:lnTo>
                    <a:pt x="61" y="17"/>
                  </a:lnTo>
                  <a:lnTo>
                    <a:pt x="69" y="15"/>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8" name="Freeform 75"/>
            <p:cNvSpPr>
              <a:spLocks/>
            </p:cNvSpPr>
            <p:nvPr/>
          </p:nvSpPr>
          <p:spPr bwMode="auto">
            <a:xfrm>
              <a:off x="5107" y="2467"/>
              <a:ext cx="16" cy="6"/>
            </a:xfrm>
            <a:custGeom>
              <a:avLst/>
              <a:gdLst>
                <a:gd name="T0" fmla="*/ 14 w 67"/>
                <a:gd name="T1" fmla="*/ 0 h 23"/>
                <a:gd name="T2" fmla="*/ 13 w 67"/>
                <a:gd name="T3" fmla="*/ 1 h 23"/>
                <a:gd name="T4" fmla="*/ 11 w 67"/>
                <a:gd name="T5" fmla="*/ 2 h 23"/>
                <a:gd name="T6" fmla="*/ 10 w 67"/>
                <a:gd name="T7" fmla="*/ 2 h 23"/>
                <a:gd name="T8" fmla="*/ 9 w 67"/>
                <a:gd name="T9" fmla="*/ 2 h 23"/>
                <a:gd name="T10" fmla="*/ 7 w 67"/>
                <a:gd name="T11" fmla="*/ 2 h 23"/>
                <a:gd name="T12" fmla="*/ 5 w 67"/>
                <a:gd name="T13" fmla="*/ 2 h 23"/>
                <a:gd name="T14" fmla="*/ 3 w 67"/>
                <a:gd name="T15" fmla="*/ 2 h 23"/>
                <a:gd name="T16" fmla="*/ 1 w 67"/>
                <a:gd name="T17" fmla="*/ 1 h 23"/>
                <a:gd name="T18" fmla="*/ 0 w 67"/>
                <a:gd name="T19" fmla="*/ 4 h 23"/>
                <a:gd name="T20" fmla="*/ 2 w 67"/>
                <a:gd name="T21" fmla="*/ 5 h 23"/>
                <a:gd name="T22" fmla="*/ 5 w 67"/>
                <a:gd name="T23" fmla="*/ 6 h 23"/>
                <a:gd name="T24" fmla="*/ 7 w 67"/>
                <a:gd name="T25" fmla="*/ 6 h 23"/>
                <a:gd name="T26" fmla="*/ 9 w 67"/>
                <a:gd name="T27" fmla="*/ 6 h 23"/>
                <a:gd name="T28" fmla="*/ 11 w 67"/>
                <a:gd name="T29" fmla="*/ 6 h 23"/>
                <a:gd name="T30" fmla="*/ 13 w 67"/>
                <a:gd name="T31" fmla="*/ 5 h 23"/>
                <a:gd name="T32" fmla="*/ 15 w 67"/>
                <a:gd name="T33" fmla="*/ 4 h 23"/>
                <a:gd name="T34" fmla="*/ 16 w 67"/>
                <a:gd name="T35" fmla="*/ 3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9" y="0"/>
                  </a:moveTo>
                  <a:lnTo>
                    <a:pt x="54" y="4"/>
                  </a:lnTo>
                  <a:lnTo>
                    <a:pt x="48" y="6"/>
                  </a:lnTo>
                  <a:lnTo>
                    <a:pt x="42" y="8"/>
                  </a:lnTo>
                  <a:lnTo>
                    <a:pt x="36" y="8"/>
                  </a:lnTo>
                  <a:lnTo>
                    <a:pt x="29" y="8"/>
                  </a:lnTo>
                  <a:lnTo>
                    <a:pt x="23" y="8"/>
                  </a:lnTo>
                  <a:lnTo>
                    <a:pt x="13" y="6"/>
                  </a:lnTo>
                  <a:lnTo>
                    <a:pt x="6" y="2"/>
                  </a:lnTo>
                  <a:lnTo>
                    <a:pt x="0" y="17"/>
                  </a:lnTo>
                  <a:lnTo>
                    <a:pt x="10" y="21"/>
                  </a:lnTo>
                  <a:lnTo>
                    <a:pt x="19" y="23"/>
                  </a:lnTo>
                  <a:lnTo>
                    <a:pt x="29" y="23"/>
                  </a:lnTo>
                  <a:lnTo>
                    <a:pt x="36" y="23"/>
                  </a:lnTo>
                  <a:lnTo>
                    <a:pt x="46" y="23"/>
                  </a:lnTo>
                  <a:lnTo>
                    <a:pt x="54" y="21"/>
                  </a:lnTo>
                  <a:lnTo>
                    <a:pt x="61" y="17"/>
                  </a:lnTo>
                  <a:lnTo>
                    <a:pt x="67"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69" name="Freeform 76"/>
            <p:cNvSpPr>
              <a:spLocks/>
            </p:cNvSpPr>
            <p:nvPr/>
          </p:nvSpPr>
          <p:spPr bwMode="auto">
            <a:xfrm>
              <a:off x="5106" y="2481"/>
              <a:ext cx="18" cy="6"/>
            </a:xfrm>
            <a:custGeom>
              <a:avLst/>
              <a:gdLst>
                <a:gd name="T0" fmla="*/ 16 w 75"/>
                <a:gd name="T1" fmla="*/ 0 h 25"/>
                <a:gd name="T2" fmla="*/ 15 w 75"/>
                <a:gd name="T3" fmla="*/ 1 h 25"/>
                <a:gd name="T4" fmla="*/ 13 w 75"/>
                <a:gd name="T5" fmla="*/ 1 h 25"/>
                <a:gd name="T6" fmla="*/ 12 w 75"/>
                <a:gd name="T7" fmla="*/ 2 h 25"/>
                <a:gd name="T8" fmla="*/ 10 w 75"/>
                <a:gd name="T9" fmla="*/ 2 h 25"/>
                <a:gd name="T10" fmla="*/ 8 w 75"/>
                <a:gd name="T11" fmla="*/ 2 h 25"/>
                <a:gd name="T12" fmla="*/ 6 w 75"/>
                <a:gd name="T13" fmla="*/ 2 h 25"/>
                <a:gd name="T14" fmla="*/ 4 w 75"/>
                <a:gd name="T15" fmla="*/ 1 h 25"/>
                <a:gd name="T16" fmla="*/ 2 w 75"/>
                <a:gd name="T17" fmla="*/ 0 h 25"/>
                <a:gd name="T18" fmla="*/ 0 w 75"/>
                <a:gd name="T19" fmla="*/ 4 h 25"/>
                <a:gd name="T20" fmla="*/ 3 w 75"/>
                <a:gd name="T21" fmla="*/ 5 h 25"/>
                <a:gd name="T22" fmla="*/ 5 w 75"/>
                <a:gd name="T23" fmla="*/ 6 h 25"/>
                <a:gd name="T24" fmla="*/ 7 w 75"/>
                <a:gd name="T25" fmla="*/ 6 h 25"/>
                <a:gd name="T26" fmla="*/ 10 w 75"/>
                <a:gd name="T27" fmla="*/ 6 h 25"/>
                <a:gd name="T28" fmla="*/ 12 w 75"/>
                <a:gd name="T29" fmla="*/ 6 h 25"/>
                <a:gd name="T30" fmla="*/ 14 w 75"/>
                <a:gd name="T31" fmla="*/ 5 h 25"/>
                <a:gd name="T32" fmla="*/ 16 w 75"/>
                <a:gd name="T33" fmla="*/ 5 h 25"/>
                <a:gd name="T34" fmla="*/ 18 w 75"/>
                <a:gd name="T35" fmla="*/ 4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7" y="0"/>
                  </a:moveTo>
                  <a:lnTo>
                    <a:pt x="61" y="4"/>
                  </a:lnTo>
                  <a:lnTo>
                    <a:pt x="56" y="6"/>
                  </a:lnTo>
                  <a:lnTo>
                    <a:pt x="48" y="8"/>
                  </a:lnTo>
                  <a:lnTo>
                    <a:pt x="40" y="8"/>
                  </a:lnTo>
                  <a:lnTo>
                    <a:pt x="33" y="8"/>
                  </a:lnTo>
                  <a:lnTo>
                    <a:pt x="23" y="8"/>
                  </a:lnTo>
                  <a:lnTo>
                    <a:pt x="15" y="6"/>
                  </a:lnTo>
                  <a:lnTo>
                    <a:pt x="8" y="2"/>
                  </a:lnTo>
                  <a:lnTo>
                    <a:pt x="0" y="17"/>
                  </a:lnTo>
                  <a:lnTo>
                    <a:pt x="12" y="21"/>
                  </a:lnTo>
                  <a:lnTo>
                    <a:pt x="21" y="23"/>
                  </a:lnTo>
                  <a:lnTo>
                    <a:pt x="31" y="25"/>
                  </a:lnTo>
                  <a:lnTo>
                    <a:pt x="40" y="25"/>
                  </a:lnTo>
                  <a:lnTo>
                    <a:pt x="50" y="23"/>
                  </a:lnTo>
                  <a:lnTo>
                    <a:pt x="60" y="21"/>
                  </a:lnTo>
                  <a:lnTo>
                    <a:pt x="67" y="19"/>
                  </a:lnTo>
                  <a:lnTo>
                    <a:pt x="75" y="15"/>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0" name="Freeform 77"/>
            <p:cNvSpPr>
              <a:spLocks/>
            </p:cNvSpPr>
            <p:nvPr/>
          </p:nvSpPr>
          <p:spPr bwMode="auto">
            <a:xfrm>
              <a:off x="5105" y="2487"/>
              <a:ext cx="20" cy="7"/>
            </a:xfrm>
            <a:custGeom>
              <a:avLst/>
              <a:gdLst>
                <a:gd name="T0" fmla="*/ 18 w 81"/>
                <a:gd name="T1" fmla="*/ 0 h 25"/>
                <a:gd name="T2" fmla="*/ 17 w 81"/>
                <a:gd name="T3" fmla="*/ 1 h 25"/>
                <a:gd name="T4" fmla="*/ 15 w 81"/>
                <a:gd name="T5" fmla="*/ 2 h 25"/>
                <a:gd name="T6" fmla="*/ 13 w 81"/>
                <a:gd name="T7" fmla="*/ 2 h 25"/>
                <a:gd name="T8" fmla="*/ 10 w 81"/>
                <a:gd name="T9" fmla="*/ 3 h 25"/>
                <a:gd name="T10" fmla="*/ 9 w 81"/>
                <a:gd name="T11" fmla="*/ 3 h 25"/>
                <a:gd name="T12" fmla="*/ 6 w 81"/>
                <a:gd name="T13" fmla="*/ 3 h 25"/>
                <a:gd name="T14" fmla="*/ 4 w 81"/>
                <a:gd name="T15" fmla="*/ 2 h 25"/>
                <a:gd name="T16" fmla="*/ 2 w 81"/>
                <a:gd name="T17" fmla="*/ 1 h 25"/>
                <a:gd name="T18" fmla="*/ 0 w 81"/>
                <a:gd name="T19" fmla="*/ 5 h 25"/>
                <a:gd name="T20" fmla="*/ 3 w 81"/>
                <a:gd name="T21" fmla="*/ 6 h 25"/>
                <a:gd name="T22" fmla="*/ 6 w 81"/>
                <a:gd name="T23" fmla="*/ 7 h 25"/>
                <a:gd name="T24" fmla="*/ 8 w 81"/>
                <a:gd name="T25" fmla="*/ 7 h 25"/>
                <a:gd name="T26" fmla="*/ 11 w 81"/>
                <a:gd name="T27" fmla="*/ 7 h 25"/>
                <a:gd name="T28" fmla="*/ 13 w 81"/>
                <a:gd name="T29" fmla="*/ 6 h 25"/>
                <a:gd name="T30" fmla="*/ 16 w 81"/>
                <a:gd name="T31" fmla="*/ 6 h 25"/>
                <a:gd name="T32" fmla="*/ 18 w 81"/>
                <a:gd name="T33" fmla="*/ 5 h 25"/>
                <a:gd name="T34" fmla="*/ 20 w 81"/>
                <a:gd name="T35" fmla="*/ 4 h 25"/>
                <a:gd name="T36" fmla="*/ 18 w 81"/>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25"/>
                <a:gd name="T59" fmla="*/ 81 w 8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25">
                  <a:moveTo>
                    <a:pt x="71" y="0"/>
                  </a:moveTo>
                  <a:lnTo>
                    <a:pt x="67" y="4"/>
                  </a:lnTo>
                  <a:lnTo>
                    <a:pt x="60" y="6"/>
                  </a:lnTo>
                  <a:lnTo>
                    <a:pt x="52" y="8"/>
                  </a:lnTo>
                  <a:lnTo>
                    <a:pt x="42" y="9"/>
                  </a:lnTo>
                  <a:lnTo>
                    <a:pt x="35" y="9"/>
                  </a:lnTo>
                  <a:lnTo>
                    <a:pt x="25" y="9"/>
                  </a:lnTo>
                  <a:lnTo>
                    <a:pt x="16" y="8"/>
                  </a:lnTo>
                  <a:lnTo>
                    <a:pt x="8" y="4"/>
                  </a:lnTo>
                  <a:lnTo>
                    <a:pt x="0" y="19"/>
                  </a:lnTo>
                  <a:lnTo>
                    <a:pt x="12" y="23"/>
                  </a:lnTo>
                  <a:lnTo>
                    <a:pt x="23" y="25"/>
                  </a:lnTo>
                  <a:lnTo>
                    <a:pt x="33" y="25"/>
                  </a:lnTo>
                  <a:lnTo>
                    <a:pt x="44" y="25"/>
                  </a:lnTo>
                  <a:lnTo>
                    <a:pt x="54" y="23"/>
                  </a:lnTo>
                  <a:lnTo>
                    <a:pt x="64" y="21"/>
                  </a:lnTo>
                  <a:lnTo>
                    <a:pt x="73" y="19"/>
                  </a:lnTo>
                  <a:lnTo>
                    <a:pt x="81" y="15"/>
                  </a:lnTo>
                  <a:lnTo>
                    <a:pt x="7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1" name="Freeform 78"/>
            <p:cNvSpPr>
              <a:spLocks/>
            </p:cNvSpPr>
            <p:nvPr/>
          </p:nvSpPr>
          <p:spPr bwMode="auto">
            <a:xfrm>
              <a:off x="5106" y="2494"/>
              <a:ext cx="18" cy="6"/>
            </a:xfrm>
            <a:custGeom>
              <a:avLst/>
              <a:gdLst>
                <a:gd name="T0" fmla="*/ 16 w 75"/>
                <a:gd name="T1" fmla="*/ 0 h 23"/>
                <a:gd name="T2" fmla="*/ 15 w 75"/>
                <a:gd name="T3" fmla="*/ 1 h 23"/>
                <a:gd name="T4" fmla="*/ 13 w 75"/>
                <a:gd name="T5" fmla="*/ 1 h 23"/>
                <a:gd name="T6" fmla="*/ 12 w 75"/>
                <a:gd name="T7" fmla="*/ 2 h 23"/>
                <a:gd name="T8" fmla="*/ 10 w 75"/>
                <a:gd name="T9" fmla="*/ 2 h 23"/>
                <a:gd name="T10" fmla="*/ 8 w 75"/>
                <a:gd name="T11" fmla="*/ 2 h 23"/>
                <a:gd name="T12" fmla="*/ 6 w 75"/>
                <a:gd name="T13" fmla="*/ 2 h 23"/>
                <a:gd name="T14" fmla="*/ 4 w 75"/>
                <a:gd name="T15" fmla="*/ 1 h 23"/>
                <a:gd name="T16" fmla="*/ 1 w 75"/>
                <a:gd name="T17" fmla="*/ 1 h 23"/>
                <a:gd name="T18" fmla="*/ 0 w 75"/>
                <a:gd name="T19" fmla="*/ 4 h 23"/>
                <a:gd name="T20" fmla="*/ 2 w 75"/>
                <a:gd name="T21" fmla="*/ 5 h 23"/>
                <a:gd name="T22" fmla="*/ 5 w 75"/>
                <a:gd name="T23" fmla="*/ 6 h 23"/>
                <a:gd name="T24" fmla="*/ 7 w 75"/>
                <a:gd name="T25" fmla="*/ 6 h 23"/>
                <a:gd name="T26" fmla="*/ 10 w 75"/>
                <a:gd name="T27" fmla="*/ 6 h 23"/>
                <a:gd name="T28" fmla="*/ 12 w 75"/>
                <a:gd name="T29" fmla="*/ 5 h 23"/>
                <a:gd name="T30" fmla="*/ 14 w 75"/>
                <a:gd name="T31" fmla="*/ 5 h 23"/>
                <a:gd name="T32" fmla="*/ 16 w 75"/>
                <a:gd name="T33" fmla="*/ 4 h 23"/>
                <a:gd name="T34" fmla="*/ 18 w 75"/>
                <a:gd name="T35" fmla="*/ 3 h 23"/>
                <a:gd name="T36" fmla="*/ 16 w 75"/>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3"/>
                <a:gd name="T59" fmla="*/ 75 w 7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3">
                  <a:moveTo>
                    <a:pt x="67" y="0"/>
                  </a:moveTo>
                  <a:lnTo>
                    <a:pt x="62" y="2"/>
                  </a:lnTo>
                  <a:lnTo>
                    <a:pt x="56" y="4"/>
                  </a:lnTo>
                  <a:lnTo>
                    <a:pt x="48" y="6"/>
                  </a:lnTo>
                  <a:lnTo>
                    <a:pt x="40" y="7"/>
                  </a:lnTo>
                  <a:lnTo>
                    <a:pt x="33" y="7"/>
                  </a:lnTo>
                  <a:lnTo>
                    <a:pt x="23" y="6"/>
                  </a:lnTo>
                  <a:lnTo>
                    <a:pt x="16" y="4"/>
                  </a:lnTo>
                  <a:lnTo>
                    <a:pt x="6" y="2"/>
                  </a:lnTo>
                  <a:lnTo>
                    <a:pt x="0" y="15"/>
                  </a:lnTo>
                  <a:lnTo>
                    <a:pt x="10" y="21"/>
                  </a:lnTo>
                  <a:lnTo>
                    <a:pt x="21" y="23"/>
                  </a:lnTo>
                  <a:lnTo>
                    <a:pt x="31" y="23"/>
                  </a:lnTo>
                  <a:lnTo>
                    <a:pt x="40" y="23"/>
                  </a:lnTo>
                  <a:lnTo>
                    <a:pt x="50" y="21"/>
                  </a:lnTo>
                  <a:lnTo>
                    <a:pt x="60" y="19"/>
                  </a:lnTo>
                  <a:lnTo>
                    <a:pt x="67" y="17"/>
                  </a:lnTo>
                  <a:lnTo>
                    <a:pt x="75" y="13"/>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2" name="Freeform 79"/>
            <p:cNvSpPr>
              <a:spLocks/>
            </p:cNvSpPr>
            <p:nvPr/>
          </p:nvSpPr>
          <p:spPr bwMode="auto">
            <a:xfrm>
              <a:off x="5105" y="2500"/>
              <a:ext cx="19" cy="7"/>
            </a:xfrm>
            <a:custGeom>
              <a:avLst/>
              <a:gdLst>
                <a:gd name="T0" fmla="*/ 17 w 79"/>
                <a:gd name="T1" fmla="*/ 0 h 27"/>
                <a:gd name="T2" fmla="*/ 16 w 79"/>
                <a:gd name="T3" fmla="*/ 1 h 27"/>
                <a:gd name="T4" fmla="*/ 14 w 79"/>
                <a:gd name="T5" fmla="*/ 2 h 27"/>
                <a:gd name="T6" fmla="*/ 12 w 79"/>
                <a:gd name="T7" fmla="*/ 2 h 27"/>
                <a:gd name="T8" fmla="*/ 10 w 79"/>
                <a:gd name="T9" fmla="*/ 2 h 27"/>
                <a:gd name="T10" fmla="*/ 8 w 79"/>
                <a:gd name="T11" fmla="*/ 3 h 27"/>
                <a:gd name="T12" fmla="*/ 6 w 79"/>
                <a:gd name="T13" fmla="*/ 2 h 27"/>
                <a:gd name="T14" fmla="*/ 4 w 79"/>
                <a:gd name="T15" fmla="*/ 2 h 27"/>
                <a:gd name="T16" fmla="*/ 2 w 79"/>
                <a:gd name="T17" fmla="*/ 2 h 27"/>
                <a:gd name="T18" fmla="*/ 0 w 79"/>
                <a:gd name="T19" fmla="*/ 5 h 27"/>
                <a:gd name="T20" fmla="*/ 3 w 79"/>
                <a:gd name="T21" fmla="*/ 6 h 27"/>
                <a:gd name="T22" fmla="*/ 6 w 79"/>
                <a:gd name="T23" fmla="*/ 7 h 27"/>
                <a:gd name="T24" fmla="*/ 8 w 79"/>
                <a:gd name="T25" fmla="*/ 7 h 27"/>
                <a:gd name="T26" fmla="*/ 11 w 79"/>
                <a:gd name="T27" fmla="*/ 6 h 27"/>
                <a:gd name="T28" fmla="*/ 13 w 79"/>
                <a:gd name="T29" fmla="*/ 6 h 27"/>
                <a:gd name="T30" fmla="*/ 15 w 79"/>
                <a:gd name="T31" fmla="*/ 5 h 27"/>
                <a:gd name="T32" fmla="*/ 17 w 79"/>
                <a:gd name="T33" fmla="*/ 4 h 27"/>
                <a:gd name="T34" fmla="*/ 19 w 79"/>
                <a:gd name="T35" fmla="*/ 3 h 27"/>
                <a:gd name="T36" fmla="*/ 17 w 79"/>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27"/>
                <a:gd name="T59" fmla="*/ 79 w 79"/>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27">
                  <a:moveTo>
                    <a:pt x="71" y="0"/>
                  </a:moveTo>
                  <a:lnTo>
                    <a:pt x="65" y="2"/>
                  </a:lnTo>
                  <a:lnTo>
                    <a:pt x="58" y="6"/>
                  </a:lnTo>
                  <a:lnTo>
                    <a:pt x="50" y="8"/>
                  </a:lnTo>
                  <a:lnTo>
                    <a:pt x="42" y="9"/>
                  </a:lnTo>
                  <a:lnTo>
                    <a:pt x="33" y="11"/>
                  </a:lnTo>
                  <a:lnTo>
                    <a:pt x="25" y="9"/>
                  </a:lnTo>
                  <a:lnTo>
                    <a:pt x="16" y="9"/>
                  </a:lnTo>
                  <a:lnTo>
                    <a:pt x="8" y="6"/>
                  </a:lnTo>
                  <a:lnTo>
                    <a:pt x="0" y="21"/>
                  </a:lnTo>
                  <a:lnTo>
                    <a:pt x="12" y="25"/>
                  </a:lnTo>
                  <a:lnTo>
                    <a:pt x="23" y="27"/>
                  </a:lnTo>
                  <a:lnTo>
                    <a:pt x="33" y="27"/>
                  </a:lnTo>
                  <a:lnTo>
                    <a:pt x="44" y="25"/>
                  </a:lnTo>
                  <a:lnTo>
                    <a:pt x="54" y="23"/>
                  </a:lnTo>
                  <a:lnTo>
                    <a:pt x="64" y="21"/>
                  </a:lnTo>
                  <a:lnTo>
                    <a:pt x="71" y="17"/>
                  </a:lnTo>
                  <a:lnTo>
                    <a:pt x="79" y="13"/>
                  </a:lnTo>
                  <a:lnTo>
                    <a:pt x="7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3" name="Freeform 80"/>
            <p:cNvSpPr>
              <a:spLocks/>
            </p:cNvSpPr>
            <p:nvPr/>
          </p:nvSpPr>
          <p:spPr bwMode="auto">
            <a:xfrm>
              <a:off x="5106" y="2507"/>
              <a:ext cx="18" cy="7"/>
            </a:xfrm>
            <a:custGeom>
              <a:avLst/>
              <a:gdLst>
                <a:gd name="T0" fmla="*/ 16 w 75"/>
                <a:gd name="T1" fmla="*/ 0 h 27"/>
                <a:gd name="T2" fmla="*/ 15 w 75"/>
                <a:gd name="T3" fmla="*/ 1 h 27"/>
                <a:gd name="T4" fmla="*/ 13 w 75"/>
                <a:gd name="T5" fmla="*/ 2 h 27"/>
                <a:gd name="T6" fmla="*/ 12 w 75"/>
                <a:gd name="T7" fmla="*/ 2 h 27"/>
                <a:gd name="T8" fmla="*/ 10 w 75"/>
                <a:gd name="T9" fmla="*/ 2 h 27"/>
                <a:gd name="T10" fmla="*/ 7 w 75"/>
                <a:gd name="T11" fmla="*/ 2 h 27"/>
                <a:gd name="T12" fmla="*/ 6 w 75"/>
                <a:gd name="T13" fmla="*/ 2 h 27"/>
                <a:gd name="T14" fmla="*/ 4 w 75"/>
                <a:gd name="T15" fmla="*/ 2 h 27"/>
                <a:gd name="T16" fmla="*/ 1 w 75"/>
                <a:gd name="T17" fmla="*/ 2 h 27"/>
                <a:gd name="T18" fmla="*/ 0 w 75"/>
                <a:gd name="T19" fmla="*/ 5 h 27"/>
                <a:gd name="T20" fmla="*/ 2 w 75"/>
                <a:gd name="T21" fmla="*/ 6 h 27"/>
                <a:gd name="T22" fmla="*/ 5 w 75"/>
                <a:gd name="T23" fmla="*/ 7 h 27"/>
                <a:gd name="T24" fmla="*/ 7 w 75"/>
                <a:gd name="T25" fmla="*/ 7 h 27"/>
                <a:gd name="T26" fmla="*/ 10 w 75"/>
                <a:gd name="T27" fmla="*/ 6 h 27"/>
                <a:gd name="T28" fmla="*/ 12 w 75"/>
                <a:gd name="T29" fmla="*/ 6 h 27"/>
                <a:gd name="T30" fmla="*/ 14 w 75"/>
                <a:gd name="T31" fmla="*/ 5 h 27"/>
                <a:gd name="T32" fmla="*/ 17 w 75"/>
                <a:gd name="T33" fmla="*/ 4 h 27"/>
                <a:gd name="T34" fmla="*/ 18 w 75"/>
                <a:gd name="T35" fmla="*/ 3 h 27"/>
                <a:gd name="T36" fmla="*/ 16 w 75"/>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7"/>
                <a:gd name="T59" fmla="*/ 75 w 75"/>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7">
                  <a:moveTo>
                    <a:pt x="67" y="0"/>
                  </a:moveTo>
                  <a:lnTo>
                    <a:pt x="62" y="4"/>
                  </a:lnTo>
                  <a:lnTo>
                    <a:pt x="56" y="6"/>
                  </a:lnTo>
                  <a:lnTo>
                    <a:pt x="48" y="7"/>
                  </a:lnTo>
                  <a:lnTo>
                    <a:pt x="40" y="9"/>
                  </a:lnTo>
                  <a:lnTo>
                    <a:pt x="31" y="9"/>
                  </a:lnTo>
                  <a:lnTo>
                    <a:pt x="23" y="9"/>
                  </a:lnTo>
                  <a:lnTo>
                    <a:pt x="16" y="7"/>
                  </a:lnTo>
                  <a:lnTo>
                    <a:pt x="6" y="6"/>
                  </a:lnTo>
                  <a:lnTo>
                    <a:pt x="0" y="21"/>
                  </a:lnTo>
                  <a:lnTo>
                    <a:pt x="10" y="25"/>
                  </a:lnTo>
                  <a:lnTo>
                    <a:pt x="21" y="27"/>
                  </a:lnTo>
                  <a:lnTo>
                    <a:pt x="31" y="27"/>
                  </a:lnTo>
                  <a:lnTo>
                    <a:pt x="42" y="25"/>
                  </a:lnTo>
                  <a:lnTo>
                    <a:pt x="52" y="23"/>
                  </a:lnTo>
                  <a:lnTo>
                    <a:pt x="60" y="21"/>
                  </a:lnTo>
                  <a:lnTo>
                    <a:pt x="69" y="17"/>
                  </a:lnTo>
                  <a:lnTo>
                    <a:pt x="75" y="13"/>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4" name="Freeform 81"/>
            <p:cNvSpPr>
              <a:spLocks/>
            </p:cNvSpPr>
            <p:nvPr/>
          </p:nvSpPr>
          <p:spPr bwMode="auto">
            <a:xfrm>
              <a:off x="5106" y="2515"/>
              <a:ext cx="18" cy="6"/>
            </a:xfrm>
            <a:custGeom>
              <a:avLst/>
              <a:gdLst>
                <a:gd name="T0" fmla="*/ 16 w 75"/>
                <a:gd name="T1" fmla="*/ 0 h 25"/>
                <a:gd name="T2" fmla="*/ 15 w 75"/>
                <a:gd name="T3" fmla="*/ 0 h 25"/>
                <a:gd name="T4" fmla="*/ 13 w 75"/>
                <a:gd name="T5" fmla="*/ 1 h 25"/>
                <a:gd name="T6" fmla="*/ 12 w 75"/>
                <a:gd name="T7" fmla="*/ 2 h 25"/>
                <a:gd name="T8" fmla="*/ 10 w 75"/>
                <a:gd name="T9" fmla="*/ 2 h 25"/>
                <a:gd name="T10" fmla="*/ 8 w 75"/>
                <a:gd name="T11" fmla="*/ 2 h 25"/>
                <a:gd name="T12" fmla="*/ 6 w 75"/>
                <a:gd name="T13" fmla="*/ 2 h 25"/>
                <a:gd name="T14" fmla="*/ 4 w 75"/>
                <a:gd name="T15" fmla="*/ 2 h 25"/>
                <a:gd name="T16" fmla="*/ 2 w 75"/>
                <a:gd name="T17" fmla="*/ 1 h 25"/>
                <a:gd name="T18" fmla="*/ 0 w 75"/>
                <a:gd name="T19" fmla="*/ 5 h 25"/>
                <a:gd name="T20" fmla="*/ 3 w 75"/>
                <a:gd name="T21" fmla="*/ 6 h 25"/>
                <a:gd name="T22" fmla="*/ 5 w 75"/>
                <a:gd name="T23" fmla="*/ 6 h 25"/>
                <a:gd name="T24" fmla="*/ 8 w 75"/>
                <a:gd name="T25" fmla="*/ 6 h 25"/>
                <a:gd name="T26" fmla="*/ 10 w 75"/>
                <a:gd name="T27" fmla="*/ 6 h 25"/>
                <a:gd name="T28" fmla="*/ 12 w 75"/>
                <a:gd name="T29" fmla="*/ 6 h 25"/>
                <a:gd name="T30" fmla="*/ 14 w 75"/>
                <a:gd name="T31" fmla="*/ 5 h 25"/>
                <a:gd name="T32" fmla="*/ 16 w 75"/>
                <a:gd name="T33" fmla="*/ 4 h 25"/>
                <a:gd name="T34" fmla="*/ 18 w 75"/>
                <a:gd name="T35" fmla="*/ 3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7" y="0"/>
                  </a:moveTo>
                  <a:lnTo>
                    <a:pt x="61" y="2"/>
                  </a:lnTo>
                  <a:lnTo>
                    <a:pt x="54" y="5"/>
                  </a:lnTo>
                  <a:lnTo>
                    <a:pt x="48" y="7"/>
                  </a:lnTo>
                  <a:lnTo>
                    <a:pt x="40" y="9"/>
                  </a:lnTo>
                  <a:lnTo>
                    <a:pt x="33" y="9"/>
                  </a:lnTo>
                  <a:lnTo>
                    <a:pt x="23" y="9"/>
                  </a:lnTo>
                  <a:lnTo>
                    <a:pt x="15" y="7"/>
                  </a:lnTo>
                  <a:lnTo>
                    <a:pt x="8" y="3"/>
                  </a:lnTo>
                  <a:lnTo>
                    <a:pt x="0" y="19"/>
                  </a:lnTo>
                  <a:lnTo>
                    <a:pt x="12" y="23"/>
                  </a:lnTo>
                  <a:lnTo>
                    <a:pt x="21" y="25"/>
                  </a:lnTo>
                  <a:lnTo>
                    <a:pt x="33" y="25"/>
                  </a:lnTo>
                  <a:lnTo>
                    <a:pt x="42" y="25"/>
                  </a:lnTo>
                  <a:lnTo>
                    <a:pt x="52" y="23"/>
                  </a:lnTo>
                  <a:lnTo>
                    <a:pt x="60" y="21"/>
                  </a:lnTo>
                  <a:lnTo>
                    <a:pt x="67" y="17"/>
                  </a:lnTo>
                  <a:lnTo>
                    <a:pt x="75" y="13"/>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5" name="Freeform 82"/>
            <p:cNvSpPr>
              <a:spLocks/>
            </p:cNvSpPr>
            <p:nvPr/>
          </p:nvSpPr>
          <p:spPr bwMode="auto">
            <a:xfrm>
              <a:off x="5107" y="2522"/>
              <a:ext cx="18" cy="7"/>
            </a:xfrm>
            <a:custGeom>
              <a:avLst/>
              <a:gdLst>
                <a:gd name="T0" fmla="*/ 16 w 75"/>
                <a:gd name="T1" fmla="*/ 0 h 25"/>
                <a:gd name="T2" fmla="*/ 15 w 75"/>
                <a:gd name="T3" fmla="*/ 1 h 25"/>
                <a:gd name="T4" fmla="*/ 13 w 75"/>
                <a:gd name="T5" fmla="*/ 2 h 25"/>
                <a:gd name="T6" fmla="*/ 11 w 75"/>
                <a:gd name="T7" fmla="*/ 2 h 25"/>
                <a:gd name="T8" fmla="*/ 10 w 75"/>
                <a:gd name="T9" fmla="*/ 2 h 25"/>
                <a:gd name="T10" fmla="*/ 7 w 75"/>
                <a:gd name="T11" fmla="*/ 2 h 25"/>
                <a:gd name="T12" fmla="*/ 6 w 75"/>
                <a:gd name="T13" fmla="*/ 2 h 25"/>
                <a:gd name="T14" fmla="*/ 4 w 75"/>
                <a:gd name="T15" fmla="*/ 2 h 25"/>
                <a:gd name="T16" fmla="*/ 1 w 75"/>
                <a:gd name="T17" fmla="*/ 1 h 25"/>
                <a:gd name="T18" fmla="*/ 0 w 75"/>
                <a:gd name="T19" fmla="*/ 5 h 25"/>
                <a:gd name="T20" fmla="*/ 2 w 75"/>
                <a:gd name="T21" fmla="*/ 6 h 25"/>
                <a:gd name="T22" fmla="*/ 5 w 75"/>
                <a:gd name="T23" fmla="*/ 6 h 25"/>
                <a:gd name="T24" fmla="*/ 7 w 75"/>
                <a:gd name="T25" fmla="*/ 7 h 25"/>
                <a:gd name="T26" fmla="*/ 10 w 75"/>
                <a:gd name="T27" fmla="*/ 6 h 25"/>
                <a:gd name="T28" fmla="*/ 12 w 75"/>
                <a:gd name="T29" fmla="*/ 6 h 25"/>
                <a:gd name="T30" fmla="*/ 14 w 75"/>
                <a:gd name="T31" fmla="*/ 6 h 25"/>
                <a:gd name="T32" fmla="*/ 16 w 75"/>
                <a:gd name="T33" fmla="*/ 5 h 25"/>
                <a:gd name="T34" fmla="*/ 18 w 75"/>
                <a:gd name="T35" fmla="*/ 4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5" y="0"/>
                  </a:moveTo>
                  <a:lnTo>
                    <a:pt x="61" y="2"/>
                  </a:lnTo>
                  <a:lnTo>
                    <a:pt x="54" y="6"/>
                  </a:lnTo>
                  <a:lnTo>
                    <a:pt x="46" y="6"/>
                  </a:lnTo>
                  <a:lnTo>
                    <a:pt x="40" y="8"/>
                  </a:lnTo>
                  <a:lnTo>
                    <a:pt x="31" y="8"/>
                  </a:lnTo>
                  <a:lnTo>
                    <a:pt x="23" y="8"/>
                  </a:lnTo>
                  <a:lnTo>
                    <a:pt x="15" y="6"/>
                  </a:lnTo>
                  <a:lnTo>
                    <a:pt x="6" y="2"/>
                  </a:lnTo>
                  <a:lnTo>
                    <a:pt x="0" y="18"/>
                  </a:lnTo>
                  <a:lnTo>
                    <a:pt x="10" y="22"/>
                  </a:lnTo>
                  <a:lnTo>
                    <a:pt x="21" y="23"/>
                  </a:lnTo>
                  <a:lnTo>
                    <a:pt x="31" y="25"/>
                  </a:lnTo>
                  <a:lnTo>
                    <a:pt x="40" y="23"/>
                  </a:lnTo>
                  <a:lnTo>
                    <a:pt x="50" y="23"/>
                  </a:lnTo>
                  <a:lnTo>
                    <a:pt x="59" y="22"/>
                  </a:lnTo>
                  <a:lnTo>
                    <a:pt x="67" y="18"/>
                  </a:lnTo>
                  <a:lnTo>
                    <a:pt x="75" y="14"/>
                  </a:lnTo>
                  <a:lnTo>
                    <a:pt x="6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6" name="Freeform 83"/>
            <p:cNvSpPr>
              <a:spLocks/>
            </p:cNvSpPr>
            <p:nvPr/>
          </p:nvSpPr>
          <p:spPr bwMode="auto">
            <a:xfrm>
              <a:off x="5106" y="2528"/>
              <a:ext cx="18" cy="7"/>
            </a:xfrm>
            <a:custGeom>
              <a:avLst/>
              <a:gdLst>
                <a:gd name="T0" fmla="*/ 16 w 75"/>
                <a:gd name="T1" fmla="*/ 0 h 27"/>
                <a:gd name="T2" fmla="*/ 15 w 75"/>
                <a:gd name="T3" fmla="*/ 1 h 27"/>
                <a:gd name="T4" fmla="*/ 13 w 75"/>
                <a:gd name="T5" fmla="*/ 2 h 27"/>
                <a:gd name="T6" fmla="*/ 11 w 75"/>
                <a:gd name="T7" fmla="*/ 3 h 27"/>
                <a:gd name="T8" fmla="*/ 9 w 75"/>
                <a:gd name="T9" fmla="*/ 3 h 27"/>
                <a:gd name="T10" fmla="*/ 7 w 75"/>
                <a:gd name="T11" fmla="*/ 3 h 27"/>
                <a:gd name="T12" fmla="*/ 6 w 75"/>
                <a:gd name="T13" fmla="*/ 3 h 27"/>
                <a:gd name="T14" fmla="*/ 4 w 75"/>
                <a:gd name="T15" fmla="*/ 3 h 27"/>
                <a:gd name="T16" fmla="*/ 1 w 75"/>
                <a:gd name="T17" fmla="*/ 2 h 27"/>
                <a:gd name="T18" fmla="*/ 0 w 75"/>
                <a:gd name="T19" fmla="*/ 6 h 27"/>
                <a:gd name="T20" fmla="*/ 3 w 75"/>
                <a:gd name="T21" fmla="*/ 6 h 27"/>
                <a:gd name="T22" fmla="*/ 5 w 75"/>
                <a:gd name="T23" fmla="*/ 7 h 27"/>
                <a:gd name="T24" fmla="*/ 7 w 75"/>
                <a:gd name="T25" fmla="*/ 7 h 27"/>
                <a:gd name="T26" fmla="*/ 10 w 75"/>
                <a:gd name="T27" fmla="*/ 7 h 27"/>
                <a:gd name="T28" fmla="*/ 12 w 75"/>
                <a:gd name="T29" fmla="*/ 6 h 27"/>
                <a:gd name="T30" fmla="*/ 14 w 75"/>
                <a:gd name="T31" fmla="*/ 6 h 27"/>
                <a:gd name="T32" fmla="*/ 16 w 75"/>
                <a:gd name="T33" fmla="*/ 5 h 27"/>
                <a:gd name="T34" fmla="*/ 18 w 75"/>
                <a:gd name="T35" fmla="*/ 4 h 27"/>
                <a:gd name="T36" fmla="*/ 16 w 75"/>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7"/>
                <a:gd name="T59" fmla="*/ 75 w 75"/>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7">
                  <a:moveTo>
                    <a:pt x="67" y="0"/>
                  </a:moveTo>
                  <a:lnTo>
                    <a:pt x="61" y="4"/>
                  </a:lnTo>
                  <a:lnTo>
                    <a:pt x="54" y="6"/>
                  </a:lnTo>
                  <a:lnTo>
                    <a:pt x="46" y="10"/>
                  </a:lnTo>
                  <a:lnTo>
                    <a:pt x="38" y="10"/>
                  </a:lnTo>
                  <a:lnTo>
                    <a:pt x="31" y="12"/>
                  </a:lnTo>
                  <a:lnTo>
                    <a:pt x="23" y="12"/>
                  </a:lnTo>
                  <a:lnTo>
                    <a:pt x="15" y="10"/>
                  </a:lnTo>
                  <a:lnTo>
                    <a:pt x="6" y="6"/>
                  </a:lnTo>
                  <a:lnTo>
                    <a:pt x="0" y="22"/>
                  </a:lnTo>
                  <a:lnTo>
                    <a:pt x="12" y="25"/>
                  </a:lnTo>
                  <a:lnTo>
                    <a:pt x="21" y="27"/>
                  </a:lnTo>
                  <a:lnTo>
                    <a:pt x="31" y="27"/>
                  </a:lnTo>
                  <a:lnTo>
                    <a:pt x="42" y="27"/>
                  </a:lnTo>
                  <a:lnTo>
                    <a:pt x="52" y="25"/>
                  </a:lnTo>
                  <a:lnTo>
                    <a:pt x="60" y="22"/>
                  </a:lnTo>
                  <a:lnTo>
                    <a:pt x="67" y="18"/>
                  </a:lnTo>
                  <a:lnTo>
                    <a:pt x="75" y="16"/>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7" name="Freeform 84"/>
            <p:cNvSpPr>
              <a:spLocks/>
            </p:cNvSpPr>
            <p:nvPr/>
          </p:nvSpPr>
          <p:spPr bwMode="auto">
            <a:xfrm>
              <a:off x="5106" y="2535"/>
              <a:ext cx="18" cy="7"/>
            </a:xfrm>
            <a:custGeom>
              <a:avLst/>
              <a:gdLst>
                <a:gd name="T0" fmla="*/ 16 w 75"/>
                <a:gd name="T1" fmla="*/ 0 h 25"/>
                <a:gd name="T2" fmla="*/ 15 w 75"/>
                <a:gd name="T3" fmla="*/ 1 h 25"/>
                <a:gd name="T4" fmla="*/ 13 w 75"/>
                <a:gd name="T5" fmla="*/ 2 h 25"/>
                <a:gd name="T6" fmla="*/ 12 w 75"/>
                <a:gd name="T7" fmla="*/ 2 h 25"/>
                <a:gd name="T8" fmla="*/ 10 w 75"/>
                <a:gd name="T9" fmla="*/ 3 h 25"/>
                <a:gd name="T10" fmla="*/ 8 w 75"/>
                <a:gd name="T11" fmla="*/ 3 h 25"/>
                <a:gd name="T12" fmla="*/ 6 w 75"/>
                <a:gd name="T13" fmla="*/ 3 h 25"/>
                <a:gd name="T14" fmla="*/ 4 w 75"/>
                <a:gd name="T15" fmla="*/ 2 h 25"/>
                <a:gd name="T16" fmla="*/ 2 w 75"/>
                <a:gd name="T17" fmla="*/ 1 h 25"/>
                <a:gd name="T18" fmla="*/ 0 w 75"/>
                <a:gd name="T19" fmla="*/ 6 h 25"/>
                <a:gd name="T20" fmla="*/ 3 w 75"/>
                <a:gd name="T21" fmla="*/ 6 h 25"/>
                <a:gd name="T22" fmla="*/ 5 w 75"/>
                <a:gd name="T23" fmla="*/ 7 h 25"/>
                <a:gd name="T24" fmla="*/ 8 w 75"/>
                <a:gd name="T25" fmla="*/ 7 h 25"/>
                <a:gd name="T26" fmla="*/ 10 w 75"/>
                <a:gd name="T27" fmla="*/ 7 h 25"/>
                <a:gd name="T28" fmla="*/ 12 w 75"/>
                <a:gd name="T29" fmla="*/ 6 h 25"/>
                <a:gd name="T30" fmla="*/ 14 w 75"/>
                <a:gd name="T31" fmla="*/ 6 h 25"/>
                <a:gd name="T32" fmla="*/ 16 w 75"/>
                <a:gd name="T33" fmla="*/ 5 h 25"/>
                <a:gd name="T34" fmla="*/ 18 w 75"/>
                <a:gd name="T35" fmla="*/ 4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7" y="0"/>
                  </a:moveTo>
                  <a:lnTo>
                    <a:pt x="61" y="4"/>
                  </a:lnTo>
                  <a:lnTo>
                    <a:pt x="54" y="6"/>
                  </a:lnTo>
                  <a:lnTo>
                    <a:pt x="48" y="8"/>
                  </a:lnTo>
                  <a:lnTo>
                    <a:pt x="40" y="10"/>
                  </a:lnTo>
                  <a:lnTo>
                    <a:pt x="33" y="10"/>
                  </a:lnTo>
                  <a:lnTo>
                    <a:pt x="23" y="10"/>
                  </a:lnTo>
                  <a:lnTo>
                    <a:pt x="15" y="8"/>
                  </a:lnTo>
                  <a:lnTo>
                    <a:pt x="8" y="4"/>
                  </a:lnTo>
                  <a:lnTo>
                    <a:pt x="0" y="20"/>
                  </a:lnTo>
                  <a:lnTo>
                    <a:pt x="12" y="23"/>
                  </a:lnTo>
                  <a:lnTo>
                    <a:pt x="21" y="25"/>
                  </a:lnTo>
                  <a:lnTo>
                    <a:pt x="33" y="25"/>
                  </a:lnTo>
                  <a:lnTo>
                    <a:pt x="42" y="25"/>
                  </a:lnTo>
                  <a:lnTo>
                    <a:pt x="52" y="23"/>
                  </a:lnTo>
                  <a:lnTo>
                    <a:pt x="60" y="21"/>
                  </a:lnTo>
                  <a:lnTo>
                    <a:pt x="67" y="18"/>
                  </a:lnTo>
                  <a:lnTo>
                    <a:pt x="75" y="16"/>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8" name="Freeform 85"/>
            <p:cNvSpPr>
              <a:spLocks/>
            </p:cNvSpPr>
            <p:nvPr/>
          </p:nvSpPr>
          <p:spPr bwMode="auto">
            <a:xfrm>
              <a:off x="5106" y="2543"/>
              <a:ext cx="18" cy="6"/>
            </a:xfrm>
            <a:custGeom>
              <a:avLst/>
              <a:gdLst>
                <a:gd name="T0" fmla="*/ 16 w 75"/>
                <a:gd name="T1" fmla="*/ 0 h 23"/>
                <a:gd name="T2" fmla="*/ 15 w 75"/>
                <a:gd name="T3" fmla="*/ 1 h 23"/>
                <a:gd name="T4" fmla="*/ 13 w 75"/>
                <a:gd name="T5" fmla="*/ 2 h 23"/>
                <a:gd name="T6" fmla="*/ 12 w 75"/>
                <a:gd name="T7" fmla="*/ 2 h 23"/>
                <a:gd name="T8" fmla="*/ 10 w 75"/>
                <a:gd name="T9" fmla="*/ 2 h 23"/>
                <a:gd name="T10" fmla="*/ 7 w 75"/>
                <a:gd name="T11" fmla="*/ 2 h 23"/>
                <a:gd name="T12" fmla="*/ 6 w 75"/>
                <a:gd name="T13" fmla="*/ 2 h 23"/>
                <a:gd name="T14" fmla="*/ 3 w 75"/>
                <a:gd name="T15" fmla="*/ 2 h 23"/>
                <a:gd name="T16" fmla="*/ 1 w 75"/>
                <a:gd name="T17" fmla="*/ 1 h 23"/>
                <a:gd name="T18" fmla="*/ 0 w 75"/>
                <a:gd name="T19" fmla="*/ 4 h 23"/>
                <a:gd name="T20" fmla="*/ 2 w 75"/>
                <a:gd name="T21" fmla="*/ 5 h 23"/>
                <a:gd name="T22" fmla="*/ 5 w 75"/>
                <a:gd name="T23" fmla="*/ 6 h 23"/>
                <a:gd name="T24" fmla="*/ 7 w 75"/>
                <a:gd name="T25" fmla="*/ 6 h 23"/>
                <a:gd name="T26" fmla="*/ 10 w 75"/>
                <a:gd name="T27" fmla="*/ 6 h 23"/>
                <a:gd name="T28" fmla="*/ 12 w 75"/>
                <a:gd name="T29" fmla="*/ 6 h 23"/>
                <a:gd name="T30" fmla="*/ 14 w 75"/>
                <a:gd name="T31" fmla="*/ 5 h 23"/>
                <a:gd name="T32" fmla="*/ 16 w 75"/>
                <a:gd name="T33" fmla="*/ 4 h 23"/>
                <a:gd name="T34" fmla="*/ 18 w 75"/>
                <a:gd name="T35" fmla="*/ 4 h 23"/>
                <a:gd name="T36" fmla="*/ 16 w 75"/>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3"/>
                <a:gd name="T59" fmla="*/ 75 w 7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3">
                  <a:moveTo>
                    <a:pt x="67" y="0"/>
                  </a:moveTo>
                  <a:lnTo>
                    <a:pt x="61" y="2"/>
                  </a:lnTo>
                  <a:lnTo>
                    <a:pt x="54" y="6"/>
                  </a:lnTo>
                  <a:lnTo>
                    <a:pt x="48" y="6"/>
                  </a:lnTo>
                  <a:lnTo>
                    <a:pt x="40" y="8"/>
                  </a:lnTo>
                  <a:lnTo>
                    <a:pt x="31" y="8"/>
                  </a:lnTo>
                  <a:lnTo>
                    <a:pt x="23" y="8"/>
                  </a:lnTo>
                  <a:lnTo>
                    <a:pt x="14" y="6"/>
                  </a:lnTo>
                  <a:lnTo>
                    <a:pt x="6" y="2"/>
                  </a:lnTo>
                  <a:lnTo>
                    <a:pt x="0" y="17"/>
                  </a:lnTo>
                  <a:lnTo>
                    <a:pt x="10" y="21"/>
                  </a:lnTo>
                  <a:lnTo>
                    <a:pt x="19" y="23"/>
                  </a:lnTo>
                  <a:lnTo>
                    <a:pt x="31" y="23"/>
                  </a:lnTo>
                  <a:lnTo>
                    <a:pt x="40" y="23"/>
                  </a:lnTo>
                  <a:lnTo>
                    <a:pt x="50" y="23"/>
                  </a:lnTo>
                  <a:lnTo>
                    <a:pt x="60" y="21"/>
                  </a:lnTo>
                  <a:lnTo>
                    <a:pt x="67" y="17"/>
                  </a:lnTo>
                  <a:lnTo>
                    <a:pt x="75" y="14"/>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79" name="Freeform 86"/>
            <p:cNvSpPr>
              <a:spLocks/>
            </p:cNvSpPr>
            <p:nvPr/>
          </p:nvSpPr>
          <p:spPr bwMode="auto">
            <a:xfrm>
              <a:off x="5106" y="2549"/>
              <a:ext cx="18" cy="7"/>
            </a:xfrm>
            <a:custGeom>
              <a:avLst/>
              <a:gdLst>
                <a:gd name="T0" fmla="*/ 16 w 73"/>
                <a:gd name="T1" fmla="*/ 0 h 25"/>
                <a:gd name="T2" fmla="*/ 14 w 73"/>
                <a:gd name="T3" fmla="*/ 1 h 25"/>
                <a:gd name="T4" fmla="*/ 13 w 73"/>
                <a:gd name="T5" fmla="*/ 2 h 25"/>
                <a:gd name="T6" fmla="*/ 11 w 73"/>
                <a:gd name="T7" fmla="*/ 2 h 25"/>
                <a:gd name="T8" fmla="*/ 9 w 73"/>
                <a:gd name="T9" fmla="*/ 2 h 25"/>
                <a:gd name="T10" fmla="*/ 8 w 73"/>
                <a:gd name="T11" fmla="*/ 3 h 25"/>
                <a:gd name="T12" fmla="*/ 6 w 73"/>
                <a:gd name="T13" fmla="*/ 2 h 25"/>
                <a:gd name="T14" fmla="*/ 4 w 73"/>
                <a:gd name="T15" fmla="*/ 2 h 25"/>
                <a:gd name="T16" fmla="*/ 1 w 73"/>
                <a:gd name="T17" fmla="*/ 1 h 25"/>
                <a:gd name="T18" fmla="*/ 0 w 73"/>
                <a:gd name="T19" fmla="*/ 5 h 25"/>
                <a:gd name="T20" fmla="*/ 2 w 73"/>
                <a:gd name="T21" fmla="*/ 6 h 25"/>
                <a:gd name="T22" fmla="*/ 5 w 73"/>
                <a:gd name="T23" fmla="*/ 7 h 25"/>
                <a:gd name="T24" fmla="*/ 8 w 73"/>
                <a:gd name="T25" fmla="*/ 7 h 25"/>
                <a:gd name="T26" fmla="*/ 10 w 73"/>
                <a:gd name="T27" fmla="*/ 7 h 25"/>
                <a:gd name="T28" fmla="*/ 12 w 73"/>
                <a:gd name="T29" fmla="*/ 6 h 25"/>
                <a:gd name="T30" fmla="*/ 14 w 73"/>
                <a:gd name="T31" fmla="*/ 6 h 25"/>
                <a:gd name="T32" fmla="*/ 16 w 73"/>
                <a:gd name="T33" fmla="*/ 5 h 25"/>
                <a:gd name="T34" fmla="*/ 18 w 73"/>
                <a:gd name="T35" fmla="*/ 4 h 25"/>
                <a:gd name="T36" fmla="*/ 16 w 73"/>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5"/>
                <a:gd name="T59" fmla="*/ 73 w 7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5">
                  <a:moveTo>
                    <a:pt x="63" y="0"/>
                  </a:moveTo>
                  <a:lnTo>
                    <a:pt x="58" y="2"/>
                  </a:lnTo>
                  <a:lnTo>
                    <a:pt x="52" y="6"/>
                  </a:lnTo>
                  <a:lnTo>
                    <a:pt x="46" y="8"/>
                  </a:lnTo>
                  <a:lnTo>
                    <a:pt x="38" y="8"/>
                  </a:lnTo>
                  <a:lnTo>
                    <a:pt x="31" y="10"/>
                  </a:lnTo>
                  <a:lnTo>
                    <a:pt x="23" y="8"/>
                  </a:lnTo>
                  <a:lnTo>
                    <a:pt x="15" y="6"/>
                  </a:lnTo>
                  <a:lnTo>
                    <a:pt x="6" y="4"/>
                  </a:lnTo>
                  <a:lnTo>
                    <a:pt x="0" y="17"/>
                  </a:lnTo>
                  <a:lnTo>
                    <a:pt x="10" y="21"/>
                  </a:lnTo>
                  <a:lnTo>
                    <a:pt x="21" y="25"/>
                  </a:lnTo>
                  <a:lnTo>
                    <a:pt x="31" y="25"/>
                  </a:lnTo>
                  <a:lnTo>
                    <a:pt x="40" y="25"/>
                  </a:lnTo>
                  <a:lnTo>
                    <a:pt x="50" y="23"/>
                  </a:lnTo>
                  <a:lnTo>
                    <a:pt x="58" y="21"/>
                  </a:lnTo>
                  <a:lnTo>
                    <a:pt x="65" y="17"/>
                  </a:lnTo>
                  <a:lnTo>
                    <a:pt x="73" y="14"/>
                  </a:lnTo>
                  <a:lnTo>
                    <a:pt x="63"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80" name="Freeform 87"/>
            <p:cNvSpPr>
              <a:spLocks/>
            </p:cNvSpPr>
            <p:nvPr/>
          </p:nvSpPr>
          <p:spPr bwMode="auto">
            <a:xfrm>
              <a:off x="5136" y="2575"/>
              <a:ext cx="15" cy="6"/>
            </a:xfrm>
            <a:custGeom>
              <a:avLst/>
              <a:gdLst>
                <a:gd name="T0" fmla="*/ 13 w 63"/>
                <a:gd name="T1" fmla="*/ 1 h 23"/>
                <a:gd name="T2" fmla="*/ 12 w 63"/>
                <a:gd name="T3" fmla="*/ 1 h 23"/>
                <a:gd name="T4" fmla="*/ 11 w 63"/>
                <a:gd name="T5" fmla="*/ 2 h 23"/>
                <a:gd name="T6" fmla="*/ 10 w 63"/>
                <a:gd name="T7" fmla="*/ 2 h 23"/>
                <a:gd name="T8" fmla="*/ 8 w 63"/>
                <a:gd name="T9" fmla="*/ 2 h 23"/>
                <a:gd name="T10" fmla="*/ 7 w 63"/>
                <a:gd name="T11" fmla="*/ 2 h 23"/>
                <a:gd name="T12" fmla="*/ 5 w 63"/>
                <a:gd name="T13" fmla="*/ 2 h 23"/>
                <a:gd name="T14" fmla="*/ 4 w 63"/>
                <a:gd name="T15" fmla="*/ 1 h 23"/>
                <a:gd name="T16" fmla="*/ 1 w 63"/>
                <a:gd name="T17" fmla="*/ 0 h 23"/>
                <a:gd name="T18" fmla="*/ 0 w 63"/>
                <a:gd name="T19" fmla="*/ 4 h 23"/>
                <a:gd name="T20" fmla="*/ 2 w 63"/>
                <a:gd name="T21" fmla="*/ 5 h 23"/>
                <a:gd name="T22" fmla="*/ 5 w 63"/>
                <a:gd name="T23" fmla="*/ 5 h 23"/>
                <a:gd name="T24" fmla="*/ 6 w 63"/>
                <a:gd name="T25" fmla="*/ 6 h 23"/>
                <a:gd name="T26" fmla="*/ 8 w 63"/>
                <a:gd name="T27" fmla="*/ 6 h 23"/>
                <a:gd name="T28" fmla="*/ 10 w 63"/>
                <a:gd name="T29" fmla="*/ 6 h 23"/>
                <a:gd name="T30" fmla="*/ 12 w 63"/>
                <a:gd name="T31" fmla="*/ 5 h 23"/>
                <a:gd name="T32" fmla="*/ 14 w 63"/>
                <a:gd name="T33" fmla="*/ 5 h 23"/>
                <a:gd name="T34" fmla="*/ 15 w 63"/>
                <a:gd name="T35" fmla="*/ 4 h 23"/>
                <a:gd name="T36" fmla="*/ 13 w 63"/>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3"/>
                <a:gd name="T59" fmla="*/ 63 w 6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3">
                  <a:moveTo>
                    <a:pt x="56" y="2"/>
                  </a:moveTo>
                  <a:lnTo>
                    <a:pt x="50" y="4"/>
                  </a:lnTo>
                  <a:lnTo>
                    <a:pt x="46" y="6"/>
                  </a:lnTo>
                  <a:lnTo>
                    <a:pt x="40" y="8"/>
                  </a:lnTo>
                  <a:lnTo>
                    <a:pt x="35" y="8"/>
                  </a:lnTo>
                  <a:lnTo>
                    <a:pt x="29" y="8"/>
                  </a:lnTo>
                  <a:lnTo>
                    <a:pt x="23" y="6"/>
                  </a:lnTo>
                  <a:lnTo>
                    <a:pt x="15" y="4"/>
                  </a:lnTo>
                  <a:lnTo>
                    <a:pt x="6" y="0"/>
                  </a:lnTo>
                  <a:lnTo>
                    <a:pt x="0" y="15"/>
                  </a:lnTo>
                  <a:lnTo>
                    <a:pt x="10" y="19"/>
                  </a:lnTo>
                  <a:lnTo>
                    <a:pt x="19" y="21"/>
                  </a:lnTo>
                  <a:lnTo>
                    <a:pt x="27" y="23"/>
                  </a:lnTo>
                  <a:lnTo>
                    <a:pt x="35" y="23"/>
                  </a:lnTo>
                  <a:lnTo>
                    <a:pt x="42" y="23"/>
                  </a:lnTo>
                  <a:lnTo>
                    <a:pt x="50" y="21"/>
                  </a:lnTo>
                  <a:lnTo>
                    <a:pt x="58" y="19"/>
                  </a:lnTo>
                  <a:lnTo>
                    <a:pt x="63" y="15"/>
                  </a:lnTo>
                  <a:lnTo>
                    <a:pt x="56"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81" name="Freeform 88"/>
            <p:cNvSpPr>
              <a:spLocks/>
            </p:cNvSpPr>
            <p:nvPr/>
          </p:nvSpPr>
          <p:spPr bwMode="auto">
            <a:xfrm>
              <a:off x="5136" y="2582"/>
              <a:ext cx="15" cy="6"/>
            </a:xfrm>
            <a:custGeom>
              <a:avLst/>
              <a:gdLst>
                <a:gd name="T0" fmla="*/ 13 w 65"/>
                <a:gd name="T1" fmla="*/ 1 h 23"/>
                <a:gd name="T2" fmla="*/ 12 w 65"/>
                <a:gd name="T3" fmla="*/ 1 h 23"/>
                <a:gd name="T4" fmla="*/ 11 w 65"/>
                <a:gd name="T5" fmla="*/ 2 h 23"/>
                <a:gd name="T6" fmla="*/ 10 w 65"/>
                <a:gd name="T7" fmla="*/ 2 h 23"/>
                <a:gd name="T8" fmla="*/ 8 w 65"/>
                <a:gd name="T9" fmla="*/ 2 h 23"/>
                <a:gd name="T10" fmla="*/ 7 w 65"/>
                <a:gd name="T11" fmla="*/ 2 h 23"/>
                <a:gd name="T12" fmla="*/ 5 w 65"/>
                <a:gd name="T13" fmla="*/ 2 h 23"/>
                <a:gd name="T14" fmla="*/ 3 w 65"/>
                <a:gd name="T15" fmla="*/ 1 h 23"/>
                <a:gd name="T16" fmla="*/ 2 w 65"/>
                <a:gd name="T17" fmla="*/ 0 h 23"/>
                <a:gd name="T18" fmla="*/ 0 w 65"/>
                <a:gd name="T19" fmla="*/ 4 h 23"/>
                <a:gd name="T20" fmla="*/ 2 w 65"/>
                <a:gd name="T21" fmla="*/ 4 h 23"/>
                <a:gd name="T22" fmla="*/ 4 w 65"/>
                <a:gd name="T23" fmla="*/ 5 h 23"/>
                <a:gd name="T24" fmla="*/ 6 w 65"/>
                <a:gd name="T25" fmla="*/ 6 h 23"/>
                <a:gd name="T26" fmla="*/ 8 w 65"/>
                <a:gd name="T27" fmla="*/ 6 h 23"/>
                <a:gd name="T28" fmla="*/ 10 w 65"/>
                <a:gd name="T29" fmla="*/ 6 h 23"/>
                <a:gd name="T30" fmla="*/ 12 w 65"/>
                <a:gd name="T31" fmla="*/ 5 h 23"/>
                <a:gd name="T32" fmla="*/ 13 w 65"/>
                <a:gd name="T33" fmla="*/ 5 h 23"/>
                <a:gd name="T34" fmla="*/ 15 w 65"/>
                <a:gd name="T35" fmla="*/ 4 h 23"/>
                <a:gd name="T36" fmla="*/ 13 w 65"/>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23"/>
                <a:gd name="T59" fmla="*/ 65 w 6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23">
                  <a:moveTo>
                    <a:pt x="58" y="2"/>
                  </a:moveTo>
                  <a:lnTo>
                    <a:pt x="52" y="4"/>
                  </a:lnTo>
                  <a:lnTo>
                    <a:pt x="46" y="6"/>
                  </a:lnTo>
                  <a:lnTo>
                    <a:pt x="42" y="8"/>
                  </a:lnTo>
                  <a:lnTo>
                    <a:pt x="36" y="8"/>
                  </a:lnTo>
                  <a:lnTo>
                    <a:pt x="31" y="8"/>
                  </a:lnTo>
                  <a:lnTo>
                    <a:pt x="23" y="6"/>
                  </a:lnTo>
                  <a:lnTo>
                    <a:pt x="15" y="4"/>
                  </a:lnTo>
                  <a:lnTo>
                    <a:pt x="8" y="0"/>
                  </a:lnTo>
                  <a:lnTo>
                    <a:pt x="0" y="14"/>
                  </a:lnTo>
                  <a:lnTo>
                    <a:pt x="10" y="17"/>
                  </a:lnTo>
                  <a:lnTo>
                    <a:pt x="19" y="21"/>
                  </a:lnTo>
                  <a:lnTo>
                    <a:pt x="27" y="23"/>
                  </a:lnTo>
                  <a:lnTo>
                    <a:pt x="36" y="23"/>
                  </a:lnTo>
                  <a:lnTo>
                    <a:pt x="44" y="23"/>
                  </a:lnTo>
                  <a:lnTo>
                    <a:pt x="52" y="21"/>
                  </a:lnTo>
                  <a:lnTo>
                    <a:pt x="58" y="19"/>
                  </a:lnTo>
                  <a:lnTo>
                    <a:pt x="65" y="15"/>
                  </a:lnTo>
                  <a:lnTo>
                    <a:pt x="58"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82" name="Freeform 89"/>
            <p:cNvSpPr>
              <a:spLocks/>
            </p:cNvSpPr>
            <p:nvPr/>
          </p:nvSpPr>
          <p:spPr bwMode="auto">
            <a:xfrm>
              <a:off x="5141" y="2478"/>
              <a:ext cx="16" cy="7"/>
            </a:xfrm>
            <a:custGeom>
              <a:avLst/>
              <a:gdLst>
                <a:gd name="T0" fmla="*/ 14 w 69"/>
                <a:gd name="T1" fmla="*/ 0 h 23"/>
                <a:gd name="T2" fmla="*/ 13 w 69"/>
                <a:gd name="T3" fmla="*/ 1 h 23"/>
                <a:gd name="T4" fmla="*/ 12 w 69"/>
                <a:gd name="T5" fmla="*/ 2 h 23"/>
                <a:gd name="T6" fmla="*/ 10 w 69"/>
                <a:gd name="T7" fmla="*/ 2 h 23"/>
                <a:gd name="T8" fmla="*/ 9 w 69"/>
                <a:gd name="T9" fmla="*/ 2 h 23"/>
                <a:gd name="T10" fmla="*/ 7 w 69"/>
                <a:gd name="T11" fmla="*/ 2 h 23"/>
                <a:gd name="T12" fmla="*/ 5 w 69"/>
                <a:gd name="T13" fmla="*/ 2 h 23"/>
                <a:gd name="T14" fmla="*/ 3 w 69"/>
                <a:gd name="T15" fmla="*/ 2 h 23"/>
                <a:gd name="T16" fmla="*/ 2 w 69"/>
                <a:gd name="T17" fmla="*/ 1 h 23"/>
                <a:gd name="T18" fmla="*/ 0 w 69"/>
                <a:gd name="T19" fmla="*/ 5 h 23"/>
                <a:gd name="T20" fmla="*/ 2 w 69"/>
                <a:gd name="T21" fmla="*/ 6 h 23"/>
                <a:gd name="T22" fmla="*/ 4 w 69"/>
                <a:gd name="T23" fmla="*/ 7 h 23"/>
                <a:gd name="T24" fmla="*/ 7 w 69"/>
                <a:gd name="T25" fmla="*/ 7 h 23"/>
                <a:gd name="T26" fmla="*/ 9 w 69"/>
                <a:gd name="T27" fmla="*/ 7 h 23"/>
                <a:gd name="T28" fmla="*/ 11 w 69"/>
                <a:gd name="T29" fmla="*/ 7 h 23"/>
                <a:gd name="T30" fmla="*/ 13 w 69"/>
                <a:gd name="T31" fmla="*/ 6 h 23"/>
                <a:gd name="T32" fmla="*/ 14 w 69"/>
                <a:gd name="T33" fmla="*/ 5 h 23"/>
                <a:gd name="T34" fmla="*/ 16 w 69"/>
                <a:gd name="T35" fmla="*/ 4 h 23"/>
                <a:gd name="T36" fmla="*/ 14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6" y="4"/>
                  </a:lnTo>
                  <a:lnTo>
                    <a:pt x="50" y="6"/>
                  </a:lnTo>
                  <a:lnTo>
                    <a:pt x="44" y="8"/>
                  </a:lnTo>
                  <a:lnTo>
                    <a:pt x="37" y="8"/>
                  </a:lnTo>
                  <a:lnTo>
                    <a:pt x="31" y="8"/>
                  </a:lnTo>
                  <a:lnTo>
                    <a:pt x="23" y="8"/>
                  </a:lnTo>
                  <a:lnTo>
                    <a:pt x="15" y="6"/>
                  </a:lnTo>
                  <a:lnTo>
                    <a:pt x="8" y="2"/>
                  </a:lnTo>
                  <a:lnTo>
                    <a:pt x="0" y="16"/>
                  </a:lnTo>
                  <a:lnTo>
                    <a:pt x="10" y="19"/>
                  </a:lnTo>
                  <a:lnTo>
                    <a:pt x="19" y="23"/>
                  </a:lnTo>
                  <a:lnTo>
                    <a:pt x="29" y="23"/>
                  </a:lnTo>
                  <a:lnTo>
                    <a:pt x="38" y="23"/>
                  </a:lnTo>
                  <a:lnTo>
                    <a:pt x="46" y="23"/>
                  </a:lnTo>
                  <a:lnTo>
                    <a:pt x="54" y="21"/>
                  </a:lnTo>
                  <a:lnTo>
                    <a:pt x="61" y="17"/>
                  </a:lnTo>
                  <a:lnTo>
                    <a:pt x="69" y="14"/>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83" name="Freeform 90"/>
            <p:cNvSpPr>
              <a:spLocks/>
            </p:cNvSpPr>
            <p:nvPr/>
          </p:nvSpPr>
          <p:spPr bwMode="auto">
            <a:xfrm>
              <a:off x="5106" y="2475"/>
              <a:ext cx="18" cy="6"/>
            </a:xfrm>
            <a:custGeom>
              <a:avLst/>
              <a:gdLst>
                <a:gd name="T0" fmla="*/ 16 w 73"/>
                <a:gd name="T1" fmla="*/ 0 h 21"/>
                <a:gd name="T2" fmla="*/ 15 w 73"/>
                <a:gd name="T3" fmla="*/ 1 h 21"/>
                <a:gd name="T4" fmla="*/ 13 w 73"/>
                <a:gd name="T5" fmla="*/ 1 h 21"/>
                <a:gd name="T6" fmla="*/ 11 w 73"/>
                <a:gd name="T7" fmla="*/ 2 h 21"/>
                <a:gd name="T8" fmla="*/ 10 w 73"/>
                <a:gd name="T9" fmla="*/ 2 h 21"/>
                <a:gd name="T10" fmla="*/ 8 w 73"/>
                <a:gd name="T11" fmla="*/ 2 h 21"/>
                <a:gd name="T12" fmla="*/ 6 w 73"/>
                <a:gd name="T13" fmla="*/ 1 h 21"/>
                <a:gd name="T14" fmla="*/ 4 w 73"/>
                <a:gd name="T15" fmla="*/ 1 h 21"/>
                <a:gd name="T16" fmla="*/ 1 w 73"/>
                <a:gd name="T17" fmla="*/ 0 h 21"/>
                <a:gd name="T18" fmla="*/ 0 w 73"/>
                <a:gd name="T19" fmla="*/ 4 h 21"/>
                <a:gd name="T20" fmla="*/ 2 w 73"/>
                <a:gd name="T21" fmla="*/ 5 h 21"/>
                <a:gd name="T22" fmla="*/ 5 w 73"/>
                <a:gd name="T23" fmla="*/ 6 h 21"/>
                <a:gd name="T24" fmla="*/ 8 w 73"/>
                <a:gd name="T25" fmla="*/ 6 h 21"/>
                <a:gd name="T26" fmla="*/ 10 w 73"/>
                <a:gd name="T27" fmla="*/ 6 h 21"/>
                <a:gd name="T28" fmla="*/ 12 w 73"/>
                <a:gd name="T29" fmla="*/ 6 h 21"/>
                <a:gd name="T30" fmla="*/ 14 w 73"/>
                <a:gd name="T31" fmla="*/ 5 h 21"/>
                <a:gd name="T32" fmla="*/ 16 w 73"/>
                <a:gd name="T33" fmla="*/ 5 h 21"/>
                <a:gd name="T34" fmla="*/ 18 w 73"/>
                <a:gd name="T35" fmla="*/ 4 h 21"/>
                <a:gd name="T36" fmla="*/ 16 w 73"/>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
                <a:gd name="T59" fmla="*/ 73 w 73"/>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
                  <a:moveTo>
                    <a:pt x="65" y="0"/>
                  </a:moveTo>
                  <a:lnTo>
                    <a:pt x="60" y="2"/>
                  </a:lnTo>
                  <a:lnTo>
                    <a:pt x="54" y="4"/>
                  </a:lnTo>
                  <a:lnTo>
                    <a:pt x="46" y="6"/>
                  </a:lnTo>
                  <a:lnTo>
                    <a:pt x="40" y="6"/>
                  </a:lnTo>
                  <a:lnTo>
                    <a:pt x="31" y="6"/>
                  </a:lnTo>
                  <a:lnTo>
                    <a:pt x="23" y="4"/>
                  </a:lnTo>
                  <a:lnTo>
                    <a:pt x="15" y="2"/>
                  </a:lnTo>
                  <a:lnTo>
                    <a:pt x="6" y="0"/>
                  </a:lnTo>
                  <a:lnTo>
                    <a:pt x="0" y="13"/>
                  </a:lnTo>
                  <a:lnTo>
                    <a:pt x="10" y="17"/>
                  </a:lnTo>
                  <a:lnTo>
                    <a:pt x="19" y="21"/>
                  </a:lnTo>
                  <a:lnTo>
                    <a:pt x="31" y="21"/>
                  </a:lnTo>
                  <a:lnTo>
                    <a:pt x="40" y="21"/>
                  </a:lnTo>
                  <a:lnTo>
                    <a:pt x="50" y="21"/>
                  </a:lnTo>
                  <a:lnTo>
                    <a:pt x="58" y="19"/>
                  </a:lnTo>
                  <a:lnTo>
                    <a:pt x="65" y="17"/>
                  </a:lnTo>
                  <a:lnTo>
                    <a:pt x="73" y="13"/>
                  </a:lnTo>
                  <a:lnTo>
                    <a:pt x="6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4884" name="Freeform 91"/>
            <p:cNvSpPr>
              <a:spLocks/>
            </p:cNvSpPr>
            <p:nvPr/>
          </p:nvSpPr>
          <p:spPr bwMode="auto">
            <a:xfrm>
              <a:off x="5105" y="2557"/>
              <a:ext cx="19" cy="6"/>
            </a:xfrm>
            <a:custGeom>
              <a:avLst/>
              <a:gdLst>
                <a:gd name="T0" fmla="*/ 17 w 77"/>
                <a:gd name="T1" fmla="*/ 1 h 23"/>
                <a:gd name="T2" fmla="*/ 16 w 77"/>
                <a:gd name="T3" fmla="*/ 1 h 23"/>
                <a:gd name="T4" fmla="*/ 14 w 77"/>
                <a:gd name="T5" fmla="*/ 2 h 23"/>
                <a:gd name="T6" fmla="*/ 12 w 77"/>
                <a:gd name="T7" fmla="*/ 2 h 23"/>
                <a:gd name="T8" fmla="*/ 10 w 77"/>
                <a:gd name="T9" fmla="*/ 2 h 23"/>
                <a:gd name="T10" fmla="*/ 8 w 77"/>
                <a:gd name="T11" fmla="*/ 2 h 23"/>
                <a:gd name="T12" fmla="*/ 6 w 77"/>
                <a:gd name="T13" fmla="*/ 2 h 23"/>
                <a:gd name="T14" fmla="*/ 4 w 77"/>
                <a:gd name="T15" fmla="*/ 1 h 23"/>
                <a:gd name="T16" fmla="*/ 2 w 77"/>
                <a:gd name="T17" fmla="*/ 0 h 23"/>
                <a:gd name="T18" fmla="*/ 0 w 77"/>
                <a:gd name="T19" fmla="*/ 4 h 23"/>
                <a:gd name="T20" fmla="*/ 3 w 77"/>
                <a:gd name="T21" fmla="*/ 5 h 23"/>
                <a:gd name="T22" fmla="*/ 5 w 77"/>
                <a:gd name="T23" fmla="*/ 6 h 23"/>
                <a:gd name="T24" fmla="*/ 8 w 77"/>
                <a:gd name="T25" fmla="*/ 6 h 23"/>
                <a:gd name="T26" fmla="*/ 10 w 77"/>
                <a:gd name="T27" fmla="*/ 6 h 23"/>
                <a:gd name="T28" fmla="*/ 13 w 77"/>
                <a:gd name="T29" fmla="*/ 6 h 23"/>
                <a:gd name="T30" fmla="*/ 15 w 77"/>
                <a:gd name="T31" fmla="*/ 5 h 23"/>
                <a:gd name="T32" fmla="*/ 17 w 77"/>
                <a:gd name="T33" fmla="*/ 5 h 23"/>
                <a:gd name="T34" fmla="*/ 19 w 77"/>
                <a:gd name="T35" fmla="*/ 4 h 23"/>
                <a:gd name="T36" fmla="*/ 17 w 77"/>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23"/>
                <a:gd name="T59" fmla="*/ 77 w 7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23">
                  <a:moveTo>
                    <a:pt x="69" y="2"/>
                  </a:moveTo>
                  <a:lnTo>
                    <a:pt x="64" y="4"/>
                  </a:lnTo>
                  <a:lnTo>
                    <a:pt x="58" y="6"/>
                  </a:lnTo>
                  <a:lnTo>
                    <a:pt x="50" y="8"/>
                  </a:lnTo>
                  <a:lnTo>
                    <a:pt x="42" y="8"/>
                  </a:lnTo>
                  <a:lnTo>
                    <a:pt x="33" y="8"/>
                  </a:lnTo>
                  <a:lnTo>
                    <a:pt x="25" y="6"/>
                  </a:lnTo>
                  <a:lnTo>
                    <a:pt x="16" y="4"/>
                  </a:lnTo>
                  <a:lnTo>
                    <a:pt x="8" y="0"/>
                  </a:lnTo>
                  <a:lnTo>
                    <a:pt x="0" y="15"/>
                  </a:lnTo>
                  <a:lnTo>
                    <a:pt x="12" y="19"/>
                  </a:lnTo>
                  <a:lnTo>
                    <a:pt x="21" y="23"/>
                  </a:lnTo>
                  <a:lnTo>
                    <a:pt x="33" y="23"/>
                  </a:lnTo>
                  <a:lnTo>
                    <a:pt x="42" y="23"/>
                  </a:lnTo>
                  <a:lnTo>
                    <a:pt x="52" y="23"/>
                  </a:lnTo>
                  <a:lnTo>
                    <a:pt x="62" y="21"/>
                  </a:lnTo>
                  <a:lnTo>
                    <a:pt x="69" y="19"/>
                  </a:lnTo>
                  <a:lnTo>
                    <a:pt x="77" y="15"/>
                  </a:lnTo>
                  <a:lnTo>
                    <a:pt x="69"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grpSp>
      <p:sp>
        <p:nvSpPr>
          <p:cNvPr id="95324" name="Freeform 92"/>
          <p:cNvSpPr>
            <a:spLocks/>
          </p:cNvSpPr>
          <p:nvPr/>
        </p:nvSpPr>
        <p:spPr bwMode="auto">
          <a:xfrm>
            <a:off x="2825750" y="1833563"/>
            <a:ext cx="817563" cy="723900"/>
          </a:xfrm>
          <a:custGeom>
            <a:avLst/>
            <a:gdLst/>
            <a:ahLst/>
            <a:cxnLst>
              <a:cxn ang="0">
                <a:pos x="2303" y="209"/>
              </a:cxn>
              <a:cxn ang="0">
                <a:pos x="2284" y="370"/>
              </a:cxn>
              <a:cxn ang="0">
                <a:pos x="2234" y="497"/>
              </a:cxn>
              <a:cxn ang="0">
                <a:pos x="2165" y="612"/>
              </a:cxn>
              <a:cxn ang="0">
                <a:pos x="2082" y="715"/>
              </a:cxn>
              <a:cxn ang="0">
                <a:pos x="1986" y="806"/>
              </a:cxn>
              <a:cxn ang="0">
                <a:pos x="1881" y="880"/>
              </a:cxn>
              <a:cxn ang="0">
                <a:pos x="1767" y="938"/>
              </a:cxn>
              <a:cxn ang="0">
                <a:pos x="1648" y="976"/>
              </a:cxn>
              <a:cxn ang="0">
                <a:pos x="1528" y="994"/>
              </a:cxn>
              <a:cxn ang="0">
                <a:pos x="1468" y="982"/>
              </a:cxn>
              <a:cxn ang="0">
                <a:pos x="1432" y="940"/>
              </a:cxn>
              <a:cxn ang="0">
                <a:pos x="1414" y="974"/>
              </a:cxn>
              <a:cxn ang="0">
                <a:pos x="1380" y="1032"/>
              </a:cxn>
              <a:cxn ang="0">
                <a:pos x="1328" y="1082"/>
              </a:cxn>
              <a:cxn ang="0">
                <a:pos x="1211" y="1145"/>
              </a:cxn>
              <a:cxn ang="0">
                <a:pos x="1065" y="1182"/>
              </a:cxn>
              <a:cxn ang="0">
                <a:pos x="961" y="1180"/>
              </a:cxn>
              <a:cxn ang="0">
                <a:pos x="890" y="1187"/>
              </a:cxn>
              <a:cxn ang="0">
                <a:pos x="770" y="1247"/>
              </a:cxn>
              <a:cxn ang="0">
                <a:pos x="656" y="1337"/>
              </a:cxn>
              <a:cxn ang="0">
                <a:pos x="570" y="1435"/>
              </a:cxn>
              <a:cxn ang="0">
                <a:pos x="499" y="1523"/>
              </a:cxn>
              <a:cxn ang="0">
                <a:pos x="380" y="1600"/>
              </a:cxn>
              <a:cxn ang="0">
                <a:pos x="261" y="1636"/>
              </a:cxn>
              <a:cxn ang="0">
                <a:pos x="196" y="1636"/>
              </a:cxn>
              <a:cxn ang="0">
                <a:pos x="138" y="1621"/>
              </a:cxn>
              <a:cxn ang="0">
                <a:pos x="90" y="1581"/>
              </a:cxn>
              <a:cxn ang="0">
                <a:pos x="44" y="1506"/>
              </a:cxn>
              <a:cxn ang="0">
                <a:pos x="6" y="1362"/>
              </a:cxn>
              <a:cxn ang="0">
                <a:pos x="2" y="1209"/>
              </a:cxn>
              <a:cxn ang="0">
                <a:pos x="25" y="1007"/>
              </a:cxn>
              <a:cxn ang="0">
                <a:pos x="27" y="850"/>
              </a:cxn>
              <a:cxn ang="0">
                <a:pos x="17" y="623"/>
              </a:cxn>
              <a:cxn ang="0">
                <a:pos x="35" y="497"/>
              </a:cxn>
              <a:cxn ang="0">
                <a:pos x="86" y="349"/>
              </a:cxn>
              <a:cxn ang="0">
                <a:pos x="169" y="213"/>
              </a:cxn>
              <a:cxn ang="0">
                <a:pos x="278" y="100"/>
              </a:cxn>
              <a:cxn ang="0">
                <a:pos x="399" y="29"/>
              </a:cxn>
              <a:cxn ang="0">
                <a:pos x="491" y="4"/>
              </a:cxn>
              <a:cxn ang="0">
                <a:pos x="631" y="9"/>
              </a:cxn>
              <a:cxn ang="0">
                <a:pos x="835" y="55"/>
              </a:cxn>
              <a:cxn ang="0">
                <a:pos x="1009" y="69"/>
              </a:cxn>
              <a:cxn ang="0">
                <a:pos x="1357" y="113"/>
              </a:cxn>
              <a:cxn ang="0">
                <a:pos x="1706" y="165"/>
              </a:cxn>
              <a:cxn ang="0">
                <a:pos x="1884" y="167"/>
              </a:cxn>
              <a:cxn ang="0">
                <a:pos x="2028" y="148"/>
              </a:cxn>
              <a:cxn ang="0">
                <a:pos x="2151" y="123"/>
              </a:cxn>
              <a:cxn ang="0">
                <a:pos x="2259" y="102"/>
              </a:cxn>
            </a:cxnLst>
            <a:rect l="0" t="0" r="r" b="b"/>
            <a:pathLst>
              <a:path w="2303" h="1638">
                <a:moveTo>
                  <a:pt x="2289" y="94"/>
                </a:moveTo>
                <a:lnTo>
                  <a:pt x="2297" y="128"/>
                </a:lnTo>
                <a:lnTo>
                  <a:pt x="2301" y="167"/>
                </a:lnTo>
                <a:lnTo>
                  <a:pt x="2303" y="209"/>
                </a:lnTo>
                <a:lnTo>
                  <a:pt x="2301" y="249"/>
                </a:lnTo>
                <a:lnTo>
                  <a:pt x="2297" y="291"/>
                </a:lnTo>
                <a:lnTo>
                  <a:pt x="2291" y="332"/>
                </a:lnTo>
                <a:lnTo>
                  <a:pt x="2284" y="370"/>
                </a:lnTo>
                <a:lnTo>
                  <a:pt x="2274" y="403"/>
                </a:lnTo>
                <a:lnTo>
                  <a:pt x="2261" y="435"/>
                </a:lnTo>
                <a:lnTo>
                  <a:pt x="2247" y="466"/>
                </a:lnTo>
                <a:lnTo>
                  <a:pt x="2234" y="497"/>
                </a:lnTo>
                <a:lnTo>
                  <a:pt x="2218" y="526"/>
                </a:lnTo>
                <a:lnTo>
                  <a:pt x="2201" y="554"/>
                </a:lnTo>
                <a:lnTo>
                  <a:pt x="2184" y="583"/>
                </a:lnTo>
                <a:lnTo>
                  <a:pt x="2165" y="612"/>
                </a:lnTo>
                <a:lnTo>
                  <a:pt x="2145" y="639"/>
                </a:lnTo>
                <a:lnTo>
                  <a:pt x="2126" y="666"/>
                </a:lnTo>
                <a:lnTo>
                  <a:pt x="2103" y="691"/>
                </a:lnTo>
                <a:lnTo>
                  <a:pt x="2082" y="715"/>
                </a:lnTo>
                <a:lnTo>
                  <a:pt x="2059" y="738"/>
                </a:lnTo>
                <a:lnTo>
                  <a:pt x="2036" y="761"/>
                </a:lnTo>
                <a:lnTo>
                  <a:pt x="2011" y="785"/>
                </a:lnTo>
                <a:lnTo>
                  <a:pt x="1986" y="806"/>
                </a:lnTo>
                <a:lnTo>
                  <a:pt x="1961" y="827"/>
                </a:lnTo>
                <a:lnTo>
                  <a:pt x="1934" y="846"/>
                </a:lnTo>
                <a:lnTo>
                  <a:pt x="1907" y="863"/>
                </a:lnTo>
                <a:lnTo>
                  <a:pt x="1881" y="880"/>
                </a:lnTo>
                <a:lnTo>
                  <a:pt x="1852" y="896"/>
                </a:lnTo>
                <a:lnTo>
                  <a:pt x="1825" y="911"/>
                </a:lnTo>
                <a:lnTo>
                  <a:pt x="1796" y="925"/>
                </a:lnTo>
                <a:lnTo>
                  <a:pt x="1767" y="938"/>
                </a:lnTo>
                <a:lnTo>
                  <a:pt x="1737" y="950"/>
                </a:lnTo>
                <a:lnTo>
                  <a:pt x="1708" y="959"/>
                </a:lnTo>
                <a:lnTo>
                  <a:pt x="1679" y="969"/>
                </a:lnTo>
                <a:lnTo>
                  <a:pt x="1648" y="976"/>
                </a:lnTo>
                <a:lnTo>
                  <a:pt x="1618" y="984"/>
                </a:lnTo>
                <a:lnTo>
                  <a:pt x="1587" y="988"/>
                </a:lnTo>
                <a:lnTo>
                  <a:pt x="1556" y="992"/>
                </a:lnTo>
                <a:lnTo>
                  <a:pt x="1528" y="994"/>
                </a:lnTo>
                <a:lnTo>
                  <a:pt x="1497" y="996"/>
                </a:lnTo>
                <a:lnTo>
                  <a:pt x="1487" y="994"/>
                </a:lnTo>
                <a:lnTo>
                  <a:pt x="1478" y="990"/>
                </a:lnTo>
                <a:lnTo>
                  <a:pt x="1468" y="982"/>
                </a:lnTo>
                <a:lnTo>
                  <a:pt x="1458" y="974"/>
                </a:lnTo>
                <a:lnTo>
                  <a:pt x="1449" y="965"/>
                </a:lnTo>
                <a:lnTo>
                  <a:pt x="1441" y="951"/>
                </a:lnTo>
                <a:lnTo>
                  <a:pt x="1432" y="940"/>
                </a:lnTo>
                <a:lnTo>
                  <a:pt x="1426" y="926"/>
                </a:lnTo>
                <a:lnTo>
                  <a:pt x="1424" y="942"/>
                </a:lnTo>
                <a:lnTo>
                  <a:pt x="1420" y="959"/>
                </a:lnTo>
                <a:lnTo>
                  <a:pt x="1414" y="974"/>
                </a:lnTo>
                <a:lnTo>
                  <a:pt x="1409" y="990"/>
                </a:lnTo>
                <a:lnTo>
                  <a:pt x="1399" y="1005"/>
                </a:lnTo>
                <a:lnTo>
                  <a:pt x="1391" y="1019"/>
                </a:lnTo>
                <a:lnTo>
                  <a:pt x="1380" y="1032"/>
                </a:lnTo>
                <a:lnTo>
                  <a:pt x="1368" y="1045"/>
                </a:lnTo>
                <a:lnTo>
                  <a:pt x="1357" y="1057"/>
                </a:lnTo>
                <a:lnTo>
                  <a:pt x="1343" y="1070"/>
                </a:lnTo>
                <a:lnTo>
                  <a:pt x="1328" y="1082"/>
                </a:lnTo>
                <a:lnTo>
                  <a:pt x="1313" y="1091"/>
                </a:lnTo>
                <a:lnTo>
                  <a:pt x="1280" y="1113"/>
                </a:lnTo>
                <a:lnTo>
                  <a:pt x="1247" y="1130"/>
                </a:lnTo>
                <a:lnTo>
                  <a:pt x="1211" y="1145"/>
                </a:lnTo>
                <a:lnTo>
                  <a:pt x="1174" y="1159"/>
                </a:lnTo>
                <a:lnTo>
                  <a:pt x="1138" y="1168"/>
                </a:lnTo>
                <a:lnTo>
                  <a:pt x="1101" y="1176"/>
                </a:lnTo>
                <a:lnTo>
                  <a:pt x="1065" y="1182"/>
                </a:lnTo>
                <a:lnTo>
                  <a:pt x="1032" y="1184"/>
                </a:lnTo>
                <a:lnTo>
                  <a:pt x="1002" y="1184"/>
                </a:lnTo>
                <a:lnTo>
                  <a:pt x="973" y="1182"/>
                </a:lnTo>
                <a:lnTo>
                  <a:pt x="961" y="1180"/>
                </a:lnTo>
                <a:lnTo>
                  <a:pt x="948" y="1180"/>
                </a:lnTo>
                <a:lnTo>
                  <a:pt x="935" y="1180"/>
                </a:lnTo>
                <a:lnTo>
                  <a:pt x="919" y="1182"/>
                </a:lnTo>
                <a:lnTo>
                  <a:pt x="890" y="1187"/>
                </a:lnTo>
                <a:lnTo>
                  <a:pt x="862" y="1199"/>
                </a:lnTo>
                <a:lnTo>
                  <a:pt x="831" y="1212"/>
                </a:lnTo>
                <a:lnTo>
                  <a:pt x="800" y="1228"/>
                </a:lnTo>
                <a:lnTo>
                  <a:pt x="770" y="1247"/>
                </a:lnTo>
                <a:lnTo>
                  <a:pt x="739" y="1268"/>
                </a:lnTo>
                <a:lnTo>
                  <a:pt x="710" y="1289"/>
                </a:lnTo>
                <a:lnTo>
                  <a:pt x="681" y="1314"/>
                </a:lnTo>
                <a:lnTo>
                  <a:pt x="656" y="1337"/>
                </a:lnTo>
                <a:lnTo>
                  <a:pt x="631" y="1362"/>
                </a:lnTo>
                <a:lnTo>
                  <a:pt x="608" y="1387"/>
                </a:lnTo>
                <a:lnTo>
                  <a:pt x="587" y="1412"/>
                </a:lnTo>
                <a:lnTo>
                  <a:pt x="570" y="1435"/>
                </a:lnTo>
                <a:lnTo>
                  <a:pt x="556" y="1458"/>
                </a:lnTo>
                <a:lnTo>
                  <a:pt x="541" y="1479"/>
                </a:lnTo>
                <a:lnTo>
                  <a:pt x="522" y="1502"/>
                </a:lnTo>
                <a:lnTo>
                  <a:pt x="499" y="1523"/>
                </a:lnTo>
                <a:lnTo>
                  <a:pt x="472" y="1544"/>
                </a:lnTo>
                <a:lnTo>
                  <a:pt x="443" y="1563"/>
                </a:lnTo>
                <a:lnTo>
                  <a:pt x="413" y="1583"/>
                </a:lnTo>
                <a:lnTo>
                  <a:pt x="380" y="1600"/>
                </a:lnTo>
                <a:lnTo>
                  <a:pt x="347" y="1613"/>
                </a:lnTo>
                <a:lnTo>
                  <a:pt x="313" y="1625"/>
                </a:lnTo>
                <a:lnTo>
                  <a:pt x="278" y="1633"/>
                </a:lnTo>
                <a:lnTo>
                  <a:pt x="261" y="1636"/>
                </a:lnTo>
                <a:lnTo>
                  <a:pt x="244" y="1638"/>
                </a:lnTo>
                <a:lnTo>
                  <a:pt x="228" y="1638"/>
                </a:lnTo>
                <a:lnTo>
                  <a:pt x="211" y="1638"/>
                </a:lnTo>
                <a:lnTo>
                  <a:pt x="196" y="1636"/>
                </a:lnTo>
                <a:lnTo>
                  <a:pt x="180" y="1634"/>
                </a:lnTo>
                <a:lnTo>
                  <a:pt x="167" y="1631"/>
                </a:lnTo>
                <a:lnTo>
                  <a:pt x="152" y="1627"/>
                </a:lnTo>
                <a:lnTo>
                  <a:pt x="138" y="1621"/>
                </a:lnTo>
                <a:lnTo>
                  <a:pt x="125" y="1613"/>
                </a:lnTo>
                <a:lnTo>
                  <a:pt x="113" y="1604"/>
                </a:lnTo>
                <a:lnTo>
                  <a:pt x="102" y="1594"/>
                </a:lnTo>
                <a:lnTo>
                  <a:pt x="90" y="1581"/>
                </a:lnTo>
                <a:lnTo>
                  <a:pt x="79" y="1567"/>
                </a:lnTo>
                <a:lnTo>
                  <a:pt x="69" y="1554"/>
                </a:lnTo>
                <a:lnTo>
                  <a:pt x="59" y="1539"/>
                </a:lnTo>
                <a:lnTo>
                  <a:pt x="44" y="1506"/>
                </a:lnTo>
                <a:lnTo>
                  <a:pt x="31" y="1473"/>
                </a:lnTo>
                <a:lnTo>
                  <a:pt x="19" y="1437"/>
                </a:lnTo>
                <a:lnTo>
                  <a:pt x="12" y="1400"/>
                </a:lnTo>
                <a:lnTo>
                  <a:pt x="6" y="1362"/>
                </a:lnTo>
                <a:lnTo>
                  <a:pt x="2" y="1324"/>
                </a:lnTo>
                <a:lnTo>
                  <a:pt x="0" y="1285"/>
                </a:lnTo>
                <a:lnTo>
                  <a:pt x="0" y="1247"/>
                </a:lnTo>
                <a:lnTo>
                  <a:pt x="2" y="1209"/>
                </a:lnTo>
                <a:lnTo>
                  <a:pt x="4" y="1170"/>
                </a:lnTo>
                <a:lnTo>
                  <a:pt x="12" y="1099"/>
                </a:lnTo>
                <a:lnTo>
                  <a:pt x="21" y="1034"/>
                </a:lnTo>
                <a:lnTo>
                  <a:pt x="25" y="1007"/>
                </a:lnTo>
                <a:lnTo>
                  <a:pt x="29" y="976"/>
                </a:lnTo>
                <a:lnTo>
                  <a:pt x="29" y="946"/>
                </a:lnTo>
                <a:lnTo>
                  <a:pt x="29" y="915"/>
                </a:lnTo>
                <a:lnTo>
                  <a:pt x="27" y="850"/>
                </a:lnTo>
                <a:lnTo>
                  <a:pt x="23" y="785"/>
                </a:lnTo>
                <a:lnTo>
                  <a:pt x="19" y="719"/>
                </a:lnTo>
                <a:lnTo>
                  <a:pt x="17" y="654"/>
                </a:lnTo>
                <a:lnTo>
                  <a:pt x="17" y="623"/>
                </a:lnTo>
                <a:lnTo>
                  <a:pt x="19" y="593"/>
                </a:lnTo>
                <a:lnTo>
                  <a:pt x="21" y="562"/>
                </a:lnTo>
                <a:lnTo>
                  <a:pt x="25" y="535"/>
                </a:lnTo>
                <a:lnTo>
                  <a:pt x="35" y="497"/>
                </a:lnTo>
                <a:lnTo>
                  <a:pt x="44" y="458"/>
                </a:lnTo>
                <a:lnTo>
                  <a:pt x="56" y="422"/>
                </a:lnTo>
                <a:lnTo>
                  <a:pt x="71" y="385"/>
                </a:lnTo>
                <a:lnTo>
                  <a:pt x="86" y="349"/>
                </a:lnTo>
                <a:lnTo>
                  <a:pt x="104" y="313"/>
                </a:lnTo>
                <a:lnTo>
                  <a:pt x="123" y="278"/>
                </a:lnTo>
                <a:lnTo>
                  <a:pt x="146" y="243"/>
                </a:lnTo>
                <a:lnTo>
                  <a:pt x="169" y="213"/>
                </a:lnTo>
                <a:lnTo>
                  <a:pt x="194" y="180"/>
                </a:lnTo>
                <a:lnTo>
                  <a:pt x="221" y="151"/>
                </a:lnTo>
                <a:lnTo>
                  <a:pt x="249" y="125"/>
                </a:lnTo>
                <a:lnTo>
                  <a:pt x="278" y="100"/>
                </a:lnTo>
                <a:lnTo>
                  <a:pt x="311" y="77"/>
                </a:lnTo>
                <a:lnTo>
                  <a:pt x="345" y="55"/>
                </a:lnTo>
                <a:lnTo>
                  <a:pt x="380" y="36"/>
                </a:lnTo>
                <a:lnTo>
                  <a:pt x="399" y="29"/>
                </a:lnTo>
                <a:lnTo>
                  <a:pt x="418" y="21"/>
                </a:lnTo>
                <a:lnTo>
                  <a:pt x="436" y="15"/>
                </a:lnTo>
                <a:lnTo>
                  <a:pt x="455" y="9"/>
                </a:lnTo>
                <a:lnTo>
                  <a:pt x="491" y="4"/>
                </a:lnTo>
                <a:lnTo>
                  <a:pt x="526" y="0"/>
                </a:lnTo>
                <a:lnTo>
                  <a:pt x="562" y="2"/>
                </a:lnTo>
                <a:lnTo>
                  <a:pt x="597" y="4"/>
                </a:lnTo>
                <a:lnTo>
                  <a:pt x="631" y="9"/>
                </a:lnTo>
                <a:lnTo>
                  <a:pt x="666" y="15"/>
                </a:lnTo>
                <a:lnTo>
                  <a:pt x="733" y="32"/>
                </a:lnTo>
                <a:lnTo>
                  <a:pt x="802" y="50"/>
                </a:lnTo>
                <a:lnTo>
                  <a:pt x="835" y="55"/>
                </a:lnTo>
                <a:lnTo>
                  <a:pt x="869" y="61"/>
                </a:lnTo>
                <a:lnTo>
                  <a:pt x="904" y="65"/>
                </a:lnTo>
                <a:lnTo>
                  <a:pt x="940" y="67"/>
                </a:lnTo>
                <a:lnTo>
                  <a:pt x="1009" y="69"/>
                </a:lnTo>
                <a:lnTo>
                  <a:pt x="1078" y="73"/>
                </a:lnTo>
                <a:lnTo>
                  <a:pt x="1149" y="80"/>
                </a:lnTo>
                <a:lnTo>
                  <a:pt x="1219" y="90"/>
                </a:lnTo>
                <a:lnTo>
                  <a:pt x="1357" y="113"/>
                </a:lnTo>
                <a:lnTo>
                  <a:pt x="1495" y="138"/>
                </a:lnTo>
                <a:lnTo>
                  <a:pt x="1566" y="149"/>
                </a:lnTo>
                <a:lnTo>
                  <a:pt x="1635" y="157"/>
                </a:lnTo>
                <a:lnTo>
                  <a:pt x="1706" y="165"/>
                </a:lnTo>
                <a:lnTo>
                  <a:pt x="1777" y="167"/>
                </a:lnTo>
                <a:lnTo>
                  <a:pt x="1813" y="169"/>
                </a:lnTo>
                <a:lnTo>
                  <a:pt x="1848" y="167"/>
                </a:lnTo>
                <a:lnTo>
                  <a:pt x="1884" y="167"/>
                </a:lnTo>
                <a:lnTo>
                  <a:pt x="1921" y="163"/>
                </a:lnTo>
                <a:lnTo>
                  <a:pt x="1957" y="159"/>
                </a:lnTo>
                <a:lnTo>
                  <a:pt x="1992" y="153"/>
                </a:lnTo>
                <a:lnTo>
                  <a:pt x="2028" y="148"/>
                </a:lnTo>
                <a:lnTo>
                  <a:pt x="2067" y="138"/>
                </a:lnTo>
                <a:lnTo>
                  <a:pt x="2096" y="132"/>
                </a:lnTo>
                <a:lnTo>
                  <a:pt x="2124" y="126"/>
                </a:lnTo>
                <a:lnTo>
                  <a:pt x="2151" y="123"/>
                </a:lnTo>
                <a:lnTo>
                  <a:pt x="2178" y="119"/>
                </a:lnTo>
                <a:lnTo>
                  <a:pt x="2203" y="113"/>
                </a:lnTo>
                <a:lnTo>
                  <a:pt x="2232" y="109"/>
                </a:lnTo>
                <a:lnTo>
                  <a:pt x="2259" y="102"/>
                </a:lnTo>
                <a:lnTo>
                  <a:pt x="2289" y="94"/>
                </a:lnTo>
                <a:close/>
              </a:path>
            </a:pathLst>
          </a:custGeom>
          <a:gradFill rotWithShape="0">
            <a:gsLst>
              <a:gs pos="0">
                <a:srgbClr val="EE9C7D"/>
              </a:gs>
              <a:gs pos="100000">
                <a:srgbClr val="EE9C7D">
                  <a:gamma/>
                  <a:shade val="57647"/>
                  <a:invGamma/>
                </a:srgbClr>
              </a:gs>
            </a:gsLst>
            <a:path path="rect">
              <a:fillToRect l="50000" t="50000" r="50000" b="50000"/>
            </a:path>
          </a:gradFill>
          <a:ln w="9525">
            <a:solidFill>
              <a:schemeClr val="bg2"/>
            </a:solidFill>
            <a:round/>
            <a:headEnd/>
            <a:tailEnd/>
          </a:ln>
          <a:effectLst>
            <a:outerShdw dist="71842"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5325" name="Text Box 93"/>
          <p:cNvSpPr txBox="1">
            <a:spLocks noChangeArrowheads="1"/>
          </p:cNvSpPr>
          <p:nvPr/>
        </p:nvSpPr>
        <p:spPr bwMode="auto">
          <a:xfrm>
            <a:off x="396875" y="1365250"/>
            <a:ext cx="2065338"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Fat Cells</a:t>
            </a:r>
          </a:p>
        </p:txBody>
      </p:sp>
      <p:sp>
        <p:nvSpPr>
          <p:cNvPr id="95326" name="Text Box 94"/>
          <p:cNvSpPr txBox="1">
            <a:spLocks noChangeArrowheads="1"/>
          </p:cNvSpPr>
          <p:nvPr/>
        </p:nvSpPr>
        <p:spPr bwMode="auto">
          <a:xfrm>
            <a:off x="2776538" y="1365250"/>
            <a:ext cx="1147762"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Liver</a:t>
            </a:r>
          </a:p>
        </p:txBody>
      </p:sp>
      <p:sp>
        <p:nvSpPr>
          <p:cNvPr id="95327" name="Text Box 95"/>
          <p:cNvSpPr txBox="1">
            <a:spLocks noChangeArrowheads="1"/>
          </p:cNvSpPr>
          <p:nvPr/>
        </p:nvSpPr>
        <p:spPr bwMode="auto">
          <a:xfrm>
            <a:off x="7596188" y="4557713"/>
            <a:ext cx="1547812" cy="457200"/>
          </a:xfrm>
          <a:prstGeom prst="rect">
            <a:avLst/>
          </a:prstGeom>
          <a:noFill/>
          <a:ln w="9525">
            <a:noFill/>
            <a:miter lim="800000"/>
            <a:headEnd/>
            <a:tailEnd/>
          </a:ln>
          <a:effectLst/>
        </p:spPr>
        <p:txBody>
          <a:bodyPr>
            <a:spAutoFit/>
          </a:bodyPr>
          <a:lstStyle/>
          <a:p>
            <a:pPr algn="ctr" eaLnBrk="0" hangingPunct="0">
              <a:defRPr/>
            </a:pPr>
            <a:r>
              <a:rPr lang="en-US">
                <a:solidFill>
                  <a:srgbClr val="FFFF00"/>
                </a:solidFill>
                <a:effectLst>
                  <a:outerShdw blurRad="38100" dist="38100" dir="2700000" algn="tl">
                    <a:srgbClr val="000000"/>
                  </a:outerShdw>
                </a:effectLst>
                <a:latin typeface="Verdana" pitchFamily="34" charset="0"/>
              </a:rPr>
              <a:t>Kidney</a:t>
            </a:r>
          </a:p>
        </p:txBody>
      </p:sp>
      <p:sp>
        <p:nvSpPr>
          <p:cNvPr id="95328" name="Text Box 96"/>
          <p:cNvSpPr txBox="1">
            <a:spLocks noChangeArrowheads="1"/>
          </p:cNvSpPr>
          <p:nvPr/>
        </p:nvSpPr>
        <p:spPr bwMode="auto">
          <a:xfrm>
            <a:off x="427038" y="4908550"/>
            <a:ext cx="1298575"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Insulin</a:t>
            </a:r>
          </a:p>
        </p:txBody>
      </p:sp>
      <p:sp>
        <p:nvSpPr>
          <p:cNvPr id="74763" name="AutoShape 97"/>
          <p:cNvSpPr>
            <a:spLocks noChangeArrowheads="1"/>
          </p:cNvSpPr>
          <p:nvPr/>
        </p:nvSpPr>
        <p:spPr bwMode="auto">
          <a:xfrm rot="-5400000">
            <a:off x="744538" y="2946400"/>
            <a:ext cx="649287" cy="474663"/>
          </a:xfrm>
          <a:custGeom>
            <a:avLst/>
            <a:gdLst>
              <a:gd name="T0" fmla="*/ 12120595 w 21600"/>
              <a:gd name="T1" fmla="*/ 0 h 21600"/>
              <a:gd name="T2" fmla="*/ 0 w 21600"/>
              <a:gd name="T3" fmla="*/ 5215403 h 21600"/>
              <a:gd name="T4" fmla="*/ 12120595 w 21600"/>
              <a:gd name="T5" fmla="*/ 10430784 h 21600"/>
              <a:gd name="T6" fmla="*/ 19517297 w 21600"/>
              <a:gd name="T7" fmla="*/ 5215403 h 21600"/>
              <a:gd name="T8" fmla="*/ 17694720 60000 65536"/>
              <a:gd name="T9" fmla="*/ 11796480 60000 65536"/>
              <a:gd name="T10" fmla="*/ 5898240 60000 65536"/>
              <a:gd name="T11" fmla="*/ 0 60000 65536"/>
              <a:gd name="T12" fmla="*/ 3375 w 21600"/>
              <a:gd name="T13" fmla="*/ 5389 h 21600"/>
              <a:gd name="T14" fmla="*/ 17499 w 21600"/>
              <a:gd name="T15" fmla="*/ 16211 h 21600"/>
            </a:gdLst>
            <a:ahLst/>
            <a:cxnLst>
              <a:cxn ang="T8">
                <a:pos x="T0" y="T1"/>
              </a:cxn>
              <a:cxn ang="T9">
                <a:pos x="T2" y="T3"/>
              </a:cxn>
              <a:cxn ang="T10">
                <a:pos x="T4" y="T5"/>
              </a:cxn>
              <a:cxn ang="T11">
                <a:pos x="T6" y="T7"/>
              </a:cxn>
            </a:cxnLst>
            <a:rect l="T12" t="T13" r="T14" b="T15"/>
            <a:pathLst>
              <a:path w="21600" h="21600">
                <a:moveTo>
                  <a:pt x="13414" y="0"/>
                </a:moveTo>
                <a:lnTo>
                  <a:pt x="13414" y="5389"/>
                </a:lnTo>
                <a:lnTo>
                  <a:pt x="3375" y="5389"/>
                </a:lnTo>
                <a:lnTo>
                  <a:pt x="3375" y="16211"/>
                </a:lnTo>
                <a:lnTo>
                  <a:pt x="13414" y="16211"/>
                </a:lnTo>
                <a:lnTo>
                  <a:pt x="13414" y="21600"/>
                </a:lnTo>
                <a:lnTo>
                  <a:pt x="21600" y="10800"/>
                </a:lnTo>
                <a:close/>
              </a:path>
              <a:path w="21600" h="21600">
                <a:moveTo>
                  <a:pt x="1350" y="5389"/>
                </a:moveTo>
                <a:lnTo>
                  <a:pt x="1350" y="16211"/>
                </a:lnTo>
                <a:lnTo>
                  <a:pt x="2700" y="16211"/>
                </a:lnTo>
                <a:lnTo>
                  <a:pt x="2700" y="5389"/>
                </a:lnTo>
                <a:close/>
              </a:path>
              <a:path w="21600" h="21600">
                <a:moveTo>
                  <a:pt x="0" y="5389"/>
                </a:moveTo>
                <a:lnTo>
                  <a:pt x="0" y="16211"/>
                </a:lnTo>
                <a:lnTo>
                  <a:pt x="675" y="16211"/>
                </a:lnTo>
                <a:lnTo>
                  <a:pt x="675" y="5389"/>
                </a:lnTo>
                <a:close/>
              </a:path>
            </a:pathLst>
          </a:cu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4764" name="Rectangle 98"/>
          <p:cNvSpPr>
            <a:spLocks noChangeArrowheads="1"/>
          </p:cNvSpPr>
          <p:nvPr/>
        </p:nvSpPr>
        <p:spPr bwMode="auto">
          <a:xfrm>
            <a:off x="955675" y="3863975"/>
            <a:ext cx="220663" cy="1130300"/>
          </a:xfrm>
          <a:prstGeom prst="rect">
            <a:avLst/>
          </a:prstGeom>
          <a:gradFill rotWithShape="0">
            <a:gsLst>
              <a:gs pos="0">
                <a:schemeClr val="accent1"/>
              </a:gs>
              <a:gs pos="100000">
                <a:srgbClr val="0033CC"/>
              </a:gs>
            </a:gsLst>
            <a:lin ang="5400000" scaled="1"/>
          </a:gra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95331" name="Text Box 99"/>
          <p:cNvSpPr txBox="1">
            <a:spLocks noChangeArrowheads="1"/>
          </p:cNvSpPr>
          <p:nvPr/>
        </p:nvSpPr>
        <p:spPr bwMode="auto">
          <a:xfrm>
            <a:off x="396875" y="3494088"/>
            <a:ext cx="527050"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IR</a:t>
            </a:r>
          </a:p>
        </p:txBody>
      </p:sp>
      <p:sp>
        <p:nvSpPr>
          <p:cNvPr id="95332" name="Text Box 100"/>
          <p:cNvSpPr txBox="1">
            <a:spLocks noChangeArrowheads="1"/>
          </p:cNvSpPr>
          <p:nvPr/>
        </p:nvSpPr>
        <p:spPr bwMode="auto">
          <a:xfrm>
            <a:off x="860425" y="3419475"/>
            <a:ext cx="455613" cy="519113"/>
          </a:xfrm>
          <a:prstGeom prst="rect">
            <a:avLst/>
          </a:prstGeom>
          <a:noFill/>
          <a:ln w="9525">
            <a:noFill/>
            <a:miter lim="800000"/>
            <a:headEnd/>
            <a:tailEnd/>
          </a:ln>
          <a:effectLst/>
        </p:spPr>
        <p:txBody>
          <a:bodyPr wrap="none">
            <a:spAutoFit/>
          </a:bodyPr>
          <a:lstStyle/>
          <a:p>
            <a:pPr eaLnBrk="0" hangingPunct="0">
              <a:spcBef>
                <a:spcPct val="0"/>
              </a:spcBef>
              <a:defRPr/>
            </a:pPr>
            <a:r>
              <a:rPr lang="en-US" sz="2800">
                <a:solidFill>
                  <a:srgbClr val="FFFFFF"/>
                </a:solidFill>
                <a:effectLst>
                  <a:outerShdw blurRad="38100" dist="38100" dir="2700000" algn="tl">
                    <a:srgbClr val="000000"/>
                  </a:outerShdw>
                </a:effectLst>
                <a:latin typeface="Verdana" pitchFamily="34" charset="0"/>
              </a:rPr>
              <a:t>X</a:t>
            </a:r>
          </a:p>
        </p:txBody>
      </p:sp>
      <p:sp>
        <p:nvSpPr>
          <p:cNvPr id="95333" name="Oval 101"/>
          <p:cNvSpPr>
            <a:spLocks noChangeArrowheads="1"/>
          </p:cNvSpPr>
          <p:nvPr/>
        </p:nvSpPr>
        <p:spPr bwMode="auto">
          <a:xfrm>
            <a:off x="3679825" y="2470150"/>
            <a:ext cx="900113" cy="1065213"/>
          </a:xfrm>
          <a:prstGeom prst="ellipse">
            <a:avLst/>
          </a:prstGeom>
          <a:solidFill>
            <a:srgbClr val="660033"/>
          </a:solidFill>
          <a:ln w="28575">
            <a:solidFill>
              <a:srgbClr val="00FFFF"/>
            </a:solidFill>
            <a:round/>
            <a:headEnd/>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5334" name="Oval 102"/>
          <p:cNvSpPr>
            <a:spLocks noChangeArrowheads="1"/>
          </p:cNvSpPr>
          <p:nvPr/>
        </p:nvSpPr>
        <p:spPr bwMode="auto">
          <a:xfrm>
            <a:off x="5643563" y="2470150"/>
            <a:ext cx="900112" cy="1065213"/>
          </a:xfrm>
          <a:prstGeom prst="ellipse">
            <a:avLst/>
          </a:prstGeom>
          <a:solidFill>
            <a:srgbClr val="660033"/>
          </a:solidFill>
          <a:ln w="28575">
            <a:solidFill>
              <a:srgbClr val="00FFFF"/>
            </a:solidFill>
            <a:round/>
            <a:headEnd/>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5335" name="Text Box 103"/>
          <p:cNvSpPr txBox="1">
            <a:spLocks noChangeArrowheads="1"/>
          </p:cNvSpPr>
          <p:nvPr/>
        </p:nvSpPr>
        <p:spPr bwMode="auto">
          <a:xfrm>
            <a:off x="4576763" y="2768600"/>
            <a:ext cx="1150937" cy="396875"/>
          </a:xfrm>
          <a:prstGeom prst="rect">
            <a:avLst/>
          </a:prstGeom>
          <a:noFill/>
          <a:ln w="9525">
            <a:noFill/>
            <a:miter lim="800000"/>
            <a:headEnd/>
            <a:tailEnd/>
          </a:ln>
          <a:effectLst/>
        </p:spPr>
        <p:txBody>
          <a:bodyPr>
            <a:spAutoFit/>
          </a:bodyPr>
          <a:lstStyle/>
          <a:p>
            <a:pPr algn="ctr" eaLnBrk="0" hangingPunct="0">
              <a:defRPr/>
            </a:pPr>
            <a:r>
              <a:rPr lang="en-US" sz="2000" b="0">
                <a:solidFill>
                  <a:srgbClr val="FFFFFF"/>
                </a:solidFill>
                <a:effectLst>
                  <a:outerShdw blurRad="38100" dist="38100" dir="2700000" algn="tl">
                    <a:srgbClr val="000000"/>
                  </a:outerShdw>
                </a:effectLst>
                <a:latin typeface="Verdana" pitchFamily="34" charset="0"/>
              </a:rPr>
              <a:t>(CETP)</a:t>
            </a:r>
          </a:p>
        </p:txBody>
      </p:sp>
      <p:sp>
        <p:nvSpPr>
          <p:cNvPr id="95336" name="Text Box 104"/>
          <p:cNvSpPr txBox="1">
            <a:spLocks noChangeArrowheads="1"/>
          </p:cNvSpPr>
          <p:nvPr/>
        </p:nvSpPr>
        <p:spPr bwMode="auto">
          <a:xfrm>
            <a:off x="4746625" y="2005013"/>
            <a:ext cx="796925" cy="457200"/>
          </a:xfrm>
          <a:prstGeom prst="rect">
            <a:avLst/>
          </a:prstGeom>
          <a:noFill/>
          <a:ln w="9525">
            <a:noFill/>
            <a:miter lim="800000"/>
            <a:headEnd/>
            <a:tailEnd/>
          </a:ln>
          <a:effectLst/>
        </p:spPr>
        <p:txBody>
          <a:bodyPr>
            <a:spAutoFit/>
          </a:bodyPr>
          <a:lstStyle/>
          <a:p>
            <a:pPr algn="ctr" eaLnBrk="0" hangingPunct="0">
              <a:defRPr/>
            </a:pPr>
            <a:r>
              <a:rPr lang="en-US">
                <a:solidFill>
                  <a:srgbClr val="FFCC00"/>
                </a:solidFill>
                <a:effectLst>
                  <a:outerShdw blurRad="38100" dist="38100" dir="2700000" algn="tl">
                    <a:srgbClr val="000000"/>
                  </a:outerShdw>
                </a:effectLst>
                <a:latin typeface="Verdana" pitchFamily="34" charset="0"/>
              </a:rPr>
              <a:t>CE</a:t>
            </a:r>
          </a:p>
        </p:txBody>
      </p:sp>
      <p:sp>
        <p:nvSpPr>
          <p:cNvPr id="95337" name="Text Box 105"/>
          <p:cNvSpPr txBox="1">
            <a:spLocks noChangeArrowheads="1"/>
          </p:cNvSpPr>
          <p:nvPr/>
        </p:nvSpPr>
        <p:spPr bwMode="auto">
          <a:xfrm>
            <a:off x="2116138" y="2674938"/>
            <a:ext cx="1460500" cy="1555750"/>
          </a:xfrm>
          <a:prstGeom prst="rect">
            <a:avLst/>
          </a:prstGeom>
          <a:noFill/>
          <a:ln w="9525">
            <a:noFill/>
            <a:miter lim="800000"/>
            <a:headEnd/>
            <a:tailEnd/>
          </a:ln>
          <a:effectLst/>
        </p:spPr>
        <p:txBody>
          <a:bodyPr>
            <a:spAutoFit/>
          </a:bodyPr>
          <a:lstStyle/>
          <a:p>
            <a:pPr eaLnBrk="0" hangingPunct="0">
              <a:lnSpc>
                <a:spcPct val="95000"/>
              </a:lnSpc>
              <a:spcBef>
                <a:spcPct val="10000"/>
              </a:spcBef>
              <a:buFont typeface="Wingdings" pitchFamily="2" charset="2"/>
              <a:buNone/>
              <a:defRPr/>
            </a:pPr>
            <a:r>
              <a:rPr lang="en-US">
                <a:solidFill>
                  <a:srgbClr val="FFFFFF"/>
                </a:solidFill>
                <a:effectLst>
                  <a:outerShdw blurRad="38100" dist="38100" dir="2700000" algn="tl">
                    <a:srgbClr val="000000"/>
                  </a:outerShdw>
                </a:effectLst>
                <a:latin typeface="Verdana" pitchFamily="34" charset="0"/>
                <a:sym typeface="Wingdings" pitchFamily="2" charset="2"/>
              </a:rPr>
              <a:t></a:t>
            </a:r>
            <a:r>
              <a:rPr lang="en-US" b="0">
                <a:solidFill>
                  <a:srgbClr val="FFFFFF"/>
                </a:solidFill>
                <a:effectLst>
                  <a:outerShdw blurRad="38100" dist="38100" dir="2700000" algn="tl">
                    <a:srgbClr val="000000"/>
                  </a:outerShdw>
                </a:effectLst>
                <a:latin typeface="Verdana" pitchFamily="34" charset="0"/>
                <a:sym typeface="Wingdings" pitchFamily="2" charset="2"/>
              </a:rPr>
              <a:t> </a:t>
            </a:r>
            <a:r>
              <a:rPr lang="en-US" b="0">
                <a:solidFill>
                  <a:srgbClr val="FFFFFF"/>
                </a:solidFill>
                <a:effectLst>
                  <a:outerShdw blurRad="38100" dist="38100" dir="2700000" algn="tl">
                    <a:srgbClr val="000000"/>
                  </a:outerShdw>
                </a:effectLst>
                <a:latin typeface="Verdana" pitchFamily="34" charset="0"/>
              </a:rPr>
              <a:t>TG</a:t>
            </a:r>
          </a:p>
          <a:p>
            <a:pPr eaLnBrk="0" hangingPunct="0">
              <a:lnSpc>
                <a:spcPct val="95000"/>
              </a:lnSpc>
              <a:spcBef>
                <a:spcPct val="10000"/>
              </a:spcBef>
              <a:buFont typeface="Wingdings" pitchFamily="2" charset="2"/>
              <a:buNone/>
              <a:defRPr/>
            </a:pPr>
            <a:r>
              <a:rPr lang="en-US">
                <a:solidFill>
                  <a:srgbClr val="FFFFFF"/>
                </a:solidFill>
                <a:effectLst>
                  <a:outerShdw blurRad="38100" dist="38100" dir="2700000" algn="tl">
                    <a:srgbClr val="000000"/>
                  </a:outerShdw>
                </a:effectLst>
                <a:latin typeface="Verdana" pitchFamily="34" charset="0"/>
                <a:sym typeface="Wingdings" pitchFamily="2" charset="2"/>
              </a:rPr>
              <a:t></a:t>
            </a:r>
            <a:r>
              <a:rPr lang="en-US" b="0">
                <a:solidFill>
                  <a:srgbClr val="FFFFFF"/>
                </a:solidFill>
                <a:effectLst>
                  <a:outerShdw blurRad="38100" dist="38100" dir="2700000" algn="tl">
                    <a:srgbClr val="000000"/>
                  </a:outerShdw>
                </a:effectLst>
                <a:latin typeface="Verdana" pitchFamily="34" charset="0"/>
                <a:sym typeface="Wingdings" pitchFamily="2" charset="2"/>
              </a:rPr>
              <a:t> </a:t>
            </a:r>
            <a:r>
              <a:rPr lang="en-US" b="0">
                <a:solidFill>
                  <a:srgbClr val="FFFFFF"/>
                </a:solidFill>
                <a:effectLst>
                  <a:outerShdw blurRad="38100" dist="38100" dir="2700000" algn="tl">
                    <a:srgbClr val="000000"/>
                  </a:outerShdw>
                </a:effectLst>
                <a:latin typeface="Verdana" pitchFamily="34" charset="0"/>
              </a:rPr>
              <a:t>Apo B</a:t>
            </a:r>
          </a:p>
          <a:p>
            <a:pPr eaLnBrk="0" hangingPunct="0">
              <a:lnSpc>
                <a:spcPct val="95000"/>
              </a:lnSpc>
              <a:spcBef>
                <a:spcPct val="10000"/>
              </a:spcBef>
              <a:buFont typeface="Wingdings" pitchFamily="2" charset="2"/>
              <a:buNone/>
              <a:defRPr/>
            </a:pPr>
            <a:r>
              <a:rPr lang="en-US">
                <a:solidFill>
                  <a:srgbClr val="FFFFFF"/>
                </a:solidFill>
                <a:effectLst>
                  <a:outerShdw blurRad="38100" dist="38100" dir="2700000" algn="tl">
                    <a:srgbClr val="000000"/>
                  </a:outerShdw>
                </a:effectLst>
                <a:latin typeface="Verdana" pitchFamily="34" charset="0"/>
                <a:sym typeface="Wingdings" pitchFamily="2" charset="2"/>
              </a:rPr>
              <a:t></a:t>
            </a:r>
            <a:r>
              <a:rPr lang="en-US" b="0">
                <a:solidFill>
                  <a:srgbClr val="FFFFFF"/>
                </a:solidFill>
                <a:effectLst>
                  <a:outerShdw blurRad="38100" dist="38100" dir="2700000" algn="tl">
                    <a:srgbClr val="000000"/>
                  </a:outerShdw>
                </a:effectLst>
                <a:latin typeface="Verdana" pitchFamily="34" charset="0"/>
                <a:sym typeface="Wingdings" pitchFamily="2" charset="2"/>
              </a:rPr>
              <a:t> </a:t>
            </a:r>
            <a:r>
              <a:rPr lang="en-US" b="0">
                <a:solidFill>
                  <a:srgbClr val="FFFFFF"/>
                </a:solidFill>
                <a:effectLst>
                  <a:outerShdw blurRad="38100" dist="38100" dir="2700000" algn="tl">
                    <a:srgbClr val="000000"/>
                  </a:outerShdw>
                </a:effectLst>
                <a:latin typeface="Verdana" pitchFamily="34" charset="0"/>
              </a:rPr>
              <a:t>VLDL</a:t>
            </a:r>
          </a:p>
        </p:txBody>
      </p:sp>
      <p:sp>
        <p:nvSpPr>
          <p:cNvPr id="95338" name="Freeform 106"/>
          <p:cNvSpPr>
            <a:spLocks/>
          </p:cNvSpPr>
          <p:nvPr/>
        </p:nvSpPr>
        <p:spPr bwMode="auto">
          <a:xfrm>
            <a:off x="3146425" y="2600325"/>
            <a:ext cx="457200" cy="433388"/>
          </a:xfrm>
          <a:custGeom>
            <a:avLst/>
            <a:gdLst/>
            <a:ahLst/>
            <a:cxnLst>
              <a:cxn ang="0">
                <a:pos x="0" y="0"/>
              </a:cxn>
              <a:cxn ang="0">
                <a:pos x="0" y="315"/>
              </a:cxn>
              <a:cxn ang="0">
                <a:pos x="293" y="315"/>
              </a:cxn>
            </a:cxnLst>
            <a:rect l="0" t="0" r="r" b="b"/>
            <a:pathLst>
              <a:path w="293" h="315">
                <a:moveTo>
                  <a:pt x="0" y="0"/>
                </a:moveTo>
                <a:lnTo>
                  <a:pt x="0" y="315"/>
                </a:lnTo>
                <a:lnTo>
                  <a:pt x="293" y="315"/>
                </a:lnTo>
              </a:path>
            </a:pathLst>
          </a:custGeom>
          <a:noFill/>
          <a:ln w="28575" cmpd="sng">
            <a:solidFill>
              <a:srgbClr val="99CCFF"/>
            </a:solidFill>
            <a:round/>
            <a:headEnd/>
            <a:tailEnd type="stealth" w="lg" len="lg"/>
          </a:ln>
          <a:effectLst>
            <a:outerShdw dist="35921"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5339" name="Freeform 107"/>
          <p:cNvSpPr>
            <a:spLocks/>
          </p:cNvSpPr>
          <p:nvPr/>
        </p:nvSpPr>
        <p:spPr bwMode="auto">
          <a:xfrm>
            <a:off x="6118225" y="3662363"/>
            <a:ext cx="369888" cy="466725"/>
          </a:xfrm>
          <a:custGeom>
            <a:avLst/>
            <a:gdLst/>
            <a:ahLst/>
            <a:cxnLst>
              <a:cxn ang="0">
                <a:pos x="0" y="0"/>
              </a:cxn>
              <a:cxn ang="0">
                <a:pos x="0" y="315"/>
              </a:cxn>
              <a:cxn ang="0">
                <a:pos x="293" y="315"/>
              </a:cxn>
            </a:cxnLst>
            <a:rect l="0" t="0" r="r" b="b"/>
            <a:pathLst>
              <a:path w="293" h="315">
                <a:moveTo>
                  <a:pt x="0" y="0"/>
                </a:moveTo>
                <a:lnTo>
                  <a:pt x="0" y="315"/>
                </a:lnTo>
                <a:lnTo>
                  <a:pt x="293" y="315"/>
                </a:lnTo>
              </a:path>
            </a:pathLst>
          </a:custGeom>
          <a:noFill/>
          <a:ln w="28575" cmpd="sng">
            <a:solidFill>
              <a:srgbClr val="99CCFF"/>
            </a:solidFill>
            <a:round/>
            <a:headEnd/>
            <a:tailEnd type="stealth" w="lg" len="lg"/>
          </a:ln>
          <a:effectLst>
            <a:outerShdw dist="35921"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5340" name="Text Box 108"/>
          <p:cNvSpPr txBox="1">
            <a:spLocks noChangeArrowheads="1"/>
          </p:cNvSpPr>
          <p:nvPr/>
        </p:nvSpPr>
        <p:spPr bwMode="auto">
          <a:xfrm>
            <a:off x="3578225" y="2786063"/>
            <a:ext cx="1120775" cy="366712"/>
          </a:xfrm>
          <a:prstGeom prst="rect">
            <a:avLst/>
          </a:prstGeom>
          <a:noFill/>
          <a:ln w="9525">
            <a:noFill/>
            <a:miter lim="800000"/>
            <a:headEnd/>
            <a:tailEnd/>
          </a:ln>
          <a:effectLst/>
        </p:spPr>
        <p:txBody>
          <a:bodyPr>
            <a:spAutoFit/>
          </a:bodyPr>
          <a:lstStyle/>
          <a:p>
            <a:pPr algn="ctr" eaLnBrk="0" hangingPunct="0">
              <a:defRPr/>
            </a:pPr>
            <a:r>
              <a:rPr lang="en-US" sz="1800">
                <a:solidFill>
                  <a:srgbClr val="FFCC00"/>
                </a:solidFill>
                <a:effectLst>
                  <a:outerShdw blurRad="38100" dist="38100" dir="2700000" algn="tl">
                    <a:srgbClr val="000000"/>
                  </a:outerShdw>
                </a:effectLst>
                <a:latin typeface="Verdana" pitchFamily="34" charset="0"/>
                <a:sym typeface="Wingdings" pitchFamily="2" charset="2"/>
              </a:rPr>
              <a:t>VLDL</a:t>
            </a:r>
            <a:endParaRPr lang="en-US" sz="1800" b="0">
              <a:solidFill>
                <a:srgbClr val="FFCC00"/>
              </a:solidFill>
              <a:effectLst>
                <a:outerShdw blurRad="38100" dist="38100" dir="2700000" algn="tl">
                  <a:srgbClr val="000000"/>
                </a:outerShdw>
              </a:effectLst>
              <a:latin typeface="Verdana" pitchFamily="34" charset="0"/>
            </a:endParaRPr>
          </a:p>
        </p:txBody>
      </p:sp>
      <p:sp>
        <p:nvSpPr>
          <p:cNvPr id="95341" name="Text Box 109"/>
          <p:cNvSpPr txBox="1">
            <a:spLocks noChangeArrowheads="1"/>
          </p:cNvSpPr>
          <p:nvPr/>
        </p:nvSpPr>
        <p:spPr bwMode="auto">
          <a:xfrm>
            <a:off x="5713413" y="2768600"/>
            <a:ext cx="874712" cy="396875"/>
          </a:xfrm>
          <a:prstGeom prst="rect">
            <a:avLst/>
          </a:prstGeom>
          <a:noFill/>
          <a:ln w="9525">
            <a:noFill/>
            <a:miter lim="800000"/>
            <a:headEnd/>
            <a:tailEnd/>
          </a:ln>
          <a:effectLst/>
        </p:spPr>
        <p:txBody>
          <a:bodyPr>
            <a:spAutoFit/>
          </a:bodyPr>
          <a:lstStyle/>
          <a:p>
            <a:pPr algn="ctr" eaLnBrk="0" hangingPunct="0">
              <a:defRPr/>
            </a:pPr>
            <a:r>
              <a:rPr lang="en-US" sz="2000">
                <a:solidFill>
                  <a:srgbClr val="FFCC00"/>
                </a:solidFill>
                <a:effectLst>
                  <a:outerShdw blurRad="38100" dist="38100" dir="2700000" algn="tl">
                    <a:srgbClr val="000000"/>
                  </a:outerShdw>
                </a:effectLst>
                <a:latin typeface="Verdana" pitchFamily="34" charset="0"/>
              </a:rPr>
              <a:t>HDL</a:t>
            </a:r>
          </a:p>
        </p:txBody>
      </p:sp>
      <p:sp>
        <p:nvSpPr>
          <p:cNvPr id="95342" name="Arc 110"/>
          <p:cNvSpPr>
            <a:spLocks/>
          </p:cNvSpPr>
          <p:nvPr/>
        </p:nvSpPr>
        <p:spPr bwMode="auto">
          <a:xfrm rot="-2707906">
            <a:off x="4709319" y="2366169"/>
            <a:ext cx="839787" cy="752475"/>
          </a:xfrm>
          <a:custGeom>
            <a:avLst/>
            <a:gdLst>
              <a:gd name="G0" fmla="+- 0 0 0"/>
              <a:gd name="G1" fmla="+- 21577 0 0"/>
              <a:gd name="G2" fmla="+- 21600 0 0"/>
              <a:gd name="T0" fmla="*/ 998 w 21415"/>
              <a:gd name="T1" fmla="*/ 0 h 21577"/>
              <a:gd name="T2" fmla="*/ 21415 w 21415"/>
              <a:gd name="T3" fmla="*/ 18755 h 21577"/>
              <a:gd name="T4" fmla="*/ 0 w 21415"/>
              <a:gd name="T5" fmla="*/ 21577 h 21577"/>
            </a:gdLst>
            <a:ahLst/>
            <a:cxnLst>
              <a:cxn ang="0">
                <a:pos x="T0" y="T1"/>
              </a:cxn>
              <a:cxn ang="0">
                <a:pos x="T2" y="T3"/>
              </a:cxn>
              <a:cxn ang="0">
                <a:pos x="T4" y="T5"/>
              </a:cxn>
            </a:cxnLst>
            <a:rect l="0" t="0" r="r" b="b"/>
            <a:pathLst>
              <a:path w="21415" h="21577" fill="none" extrusionOk="0">
                <a:moveTo>
                  <a:pt x="997" y="0"/>
                </a:moveTo>
                <a:cubicBezTo>
                  <a:pt x="11447" y="483"/>
                  <a:pt x="20048" y="8384"/>
                  <a:pt x="21414" y="18755"/>
                </a:cubicBezTo>
              </a:path>
              <a:path w="21415" h="21577" stroke="0" extrusionOk="0">
                <a:moveTo>
                  <a:pt x="997" y="0"/>
                </a:moveTo>
                <a:cubicBezTo>
                  <a:pt x="11447" y="483"/>
                  <a:pt x="20048" y="8384"/>
                  <a:pt x="21414" y="18755"/>
                </a:cubicBezTo>
                <a:lnTo>
                  <a:pt x="0" y="21577"/>
                </a:lnTo>
                <a:close/>
              </a:path>
            </a:pathLst>
          </a:custGeom>
          <a:noFill/>
          <a:ln w="28575">
            <a:solidFill>
              <a:srgbClr val="00FFFF"/>
            </a:solidFill>
            <a:round/>
            <a:headEnd type="stealth" w="lg" len="lg"/>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5343" name="Arc 111"/>
          <p:cNvSpPr>
            <a:spLocks/>
          </p:cNvSpPr>
          <p:nvPr/>
        </p:nvSpPr>
        <p:spPr bwMode="auto">
          <a:xfrm rot="-13500000">
            <a:off x="4756150" y="2852738"/>
            <a:ext cx="746125" cy="846137"/>
          </a:xfrm>
          <a:custGeom>
            <a:avLst/>
            <a:gdLst>
              <a:gd name="G0" fmla="+- 0 0 0"/>
              <a:gd name="G1" fmla="+- 21577 0 0"/>
              <a:gd name="G2" fmla="+- 21600 0 0"/>
              <a:gd name="T0" fmla="*/ 998 w 21415"/>
              <a:gd name="T1" fmla="*/ 0 h 21577"/>
              <a:gd name="T2" fmla="*/ 21415 w 21415"/>
              <a:gd name="T3" fmla="*/ 18755 h 21577"/>
              <a:gd name="T4" fmla="*/ 0 w 21415"/>
              <a:gd name="T5" fmla="*/ 21577 h 21577"/>
            </a:gdLst>
            <a:ahLst/>
            <a:cxnLst>
              <a:cxn ang="0">
                <a:pos x="T0" y="T1"/>
              </a:cxn>
              <a:cxn ang="0">
                <a:pos x="T2" y="T3"/>
              </a:cxn>
              <a:cxn ang="0">
                <a:pos x="T4" y="T5"/>
              </a:cxn>
            </a:cxnLst>
            <a:rect l="0" t="0" r="r" b="b"/>
            <a:pathLst>
              <a:path w="21415" h="21577" fill="none" extrusionOk="0">
                <a:moveTo>
                  <a:pt x="997" y="0"/>
                </a:moveTo>
                <a:cubicBezTo>
                  <a:pt x="11447" y="483"/>
                  <a:pt x="20048" y="8384"/>
                  <a:pt x="21414" y="18755"/>
                </a:cubicBezTo>
              </a:path>
              <a:path w="21415" h="21577" stroke="0" extrusionOk="0">
                <a:moveTo>
                  <a:pt x="997" y="0"/>
                </a:moveTo>
                <a:cubicBezTo>
                  <a:pt x="11447" y="483"/>
                  <a:pt x="20048" y="8384"/>
                  <a:pt x="21414" y="18755"/>
                </a:cubicBezTo>
                <a:lnTo>
                  <a:pt x="0" y="21577"/>
                </a:lnTo>
                <a:close/>
              </a:path>
            </a:pathLst>
          </a:custGeom>
          <a:noFill/>
          <a:ln w="28575">
            <a:solidFill>
              <a:srgbClr val="00FFFF"/>
            </a:solidFill>
            <a:round/>
            <a:headEnd type="stealth" w="lg" len="lg"/>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5344" name="Text Box 112"/>
          <p:cNvSpPr txBox="1">
            <a:spLocks noChangeArrowheads="1"/>
          </p:cNvSpPr>
          <p:nvPr/>
        </p:nvSpPr>
        <p:spPr bwMode="auto">
          <a:xfrm>
            <a:off x="4748213" y="3562350"/>
            <a:ext cx="795337" cy="457200"/>
          </a:xfrm>
          <a:prstGeom prst="rect">
            <a:avLst/>
          </a:prstGeom>
          <a:noFill/>
          <a:ln w="9525">
            <a:noFill/>
            <a:miter lim="800000"/>
            <a:headEnd/>
            <a:tailEnd/>
          </a:ln>
          <a:effectLst/>
        </p:spPr>
        <p:txBody>
          <a:bodyPr>
            <a:spAutoFit/>
          </a:bodyPr>
          <a:lstStyle/>
          <a:p>
            <a:pPr algn="ctr" eaLnBrk="0" hangingPunct="0">
              <a:defRPr/>
            </a:pPr>
            <a:r>
              <a:rPr lang="en-US">
                <a:solidFill>
                  <a:srgbClr val="FFCC00"/>
                </a:solidFill>
                <a:effectLst>
                  <a:outerShdw blurRad="38100" dist="38100" dir="2700000" algn="tl">
                    <a:srgbClr val="000000"/>
                  </a:outerShdw>
                </a:effectLst>
                <a:latin typeface="Verdana" pitchFamily="34" charset="0"/>
              </a:rPr>
              <a:t>TG</a:t>
            </a:r>
          </a:p>
        </p:txBody>
      </p:sp>
      <p:sp>
        <p:nvSpPr>
          <p:cNvPr id="95345" name="Text Box 113"/>
          <p:cNvSpPr txBox="1">
            <a:spLocks noChangeArrowheads="1"/>
          </p:cNvSpPr>
          <p:nvPr/>
        </p:nvSpPr>
        <p:spPr bwMode="auto">
          <a:xfrm>
            <a:off x="6451600" y="3876675"/>
            <a:ext cx="1270000" cy="396875"/>
          </a:xfrm>
          <a:prstGeom prst="rect">
            <a:avLst/>
          </a:prstGeom>
          <a:noFill/>
          <a:ln w="9525">
            <a:noFill/>
            <a:miter lim="800000"/>
            <a:headEnd/>
            <a:tailEnd/>
          </a:ln>
          <a:effectLst/>
        </p:spPr>
        <p:txBody>
          <a:bodyPr>
            <a:spAutoFit/>
          </a:bodyPr>
          <a:lstStyle/>
          <a:p>
            <a:pPr algn="ctr" eaLnBrk="0" hangingPunct="0">
              <a:defRPr/>
            </a:pPr>
            <a:r>
              <a:rPr lang="en-US" sz="2000" b="0">
                <a:solidFill>
                  <a:srgbClr val="FFFFFF"/>
                </a:solidFill>
                <a:effectLst>
                  <a:outerShdw blurRad="38100" dist="38100" dir="2700000" algn="tl">
                    <a:srgbClr val="000000"/>
                  </a:outerShdw>
                </a:effectLst>
                <a:latin typeface="Verdana" pitchFamily="34" charset="0"/>
              </a:rPr>
              <a:t>Apo A-1</a:t>
            </a:r>
          </a:p>
        </p:txBody>
      </p:sp>
      <p:sp>
        <p:nvSpPr>
          <p:cNvPr id="95346" name="Line 114"/>
          <p:cNvSpPr>
            <a:spLocks noChangeShapeType="1"/>
          </p:cNvSpPr>
          <p:nvPr/>
        </p:nvSpPr>
        <p:spPr bwMode="auto">
          <a:xfrm>
            <a:off x="7654925" y="4117975"/>
            <a:ext cx="428625" cy="0"/>
          </a:xfrm>
          <a:prstGeom prst="line">
            <a:avLst/>
          </a:prstGeom>
          <a:noFill/>
          <a:ln w="28575">
            <a:solidFill>
              <a:srgbClr val="99CCFF"/>
            </a:solidFill>
            <a:prstDash val="sysDot"/>
            <a:round/>
            <a:headEnd/>
            <a:tailEnd type="stealth" w="lg" len="lg"/>
          </a:ln>
          <a:effectLst>
            <a:outerShdw dist="35921"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grpSp>
        <p:nvGrpSpPr>
          <p:cNvPr id="4" name="Group 115"/>
          <p:cNvGrpSpPr>
            <a:grpSpLocks/>
          </p:cNvGrpSpPr>
          <p:nvPr/>
        </p:nvGrpSpPr>
        <p:grpSpPr bwMode="auto">
          <a:xfrm>
            <a:off x="534988" y="1901825"/>
            <a:ext cx="673100" cy="822325"/>
            <a:chOff x="419" y="1198"/>
            <a:chExt cx="477" cy="518"/>
          </a:xfrm>
        </p:grpSpPr>
        <p:sp>
          <p:nvSpPr>
            <p:cNvPr id="95348" name="Oval 116"/>
            <p:cNvSpPr>
              <a:spLocks noChangeArrowheads="1"/>
            </p:cNvSpPr>
            <p:nvPr/>
          </p:nvSpPr>
          <p:spPr bwMode="auto">
            <a:xfrm>
              <a:off x="419"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49" name="Oval 117"/>
            <p:cNvSpPr>
              <a:spLocks noChangeArrowheads="1"/>
            </p:cNvSpPr>
            <p:nvPr/>
          </p:nvSpPr>
          <p:spPr bwMode="auto">
            <a:xfrm>
              <a:off x="513" y="1219"/>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0" name="Oval 118"/>
            <p:cNvSpPr>
              <a:spLocks noChangeArrowheads="1"/>
            </p:cNvSpPr>
            <p:nvPr/>
          </p:nvSpPr>
          <p:spPr bwMode="auto">
            <a:xfrm>
              <a:off x="513" y="1365"/>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1" name="Oval 119"/>
            <p:cNvSpPr>
              <a:spLocks noChangeArrowheads="1"/>
            </p:cNvSpPr>
            <p:nvPr/>
          </p:nvSpPr>
          <p:spPr bwMode="auto">
            <a:xfrm>
              <a:off x="617" y="129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2" name="Oval 120"/>
            <p:cNvSpPr>
              <a:spLocks noChangeArrowheads="1"/>
            </p:cNvSpPr>
            <p:nvPr/>
          </p:nvSpPr>
          <p:spPr bwMode="auto">
            <a:xfrm>
              <a:off x="419"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3" name="Oval 121"/>
            <p:cNvSpPr>
              <a:spLocks noChangeArrowheads="1"/>
            </p:cNvSpPr>
            <p:nvPr/>
          </p:nvSpPr>
          <p:spPr bwMode="auto">
            <a:xfrm>
              <a:off x="713"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4" name="Oval 122"/>
            <p:cNvSpPr>
              <a:spLocks noChangeArrowheads="1"/>
            </p:cNvSpPr>
            <p:nvPr/>
          </p:nvSpPr>
          <p:spPr bwMode="auto">
            <a:xfrm>
              <a:off x="840" y="1219"/>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5" name="Oval 123"/>
            <p:cNvSpPr>
              <a:spLocks noChangeArrowheads="1"/>
            </p:cNvSpPr>
            <p:nvPr/>
          </p:nvSpPr>
          <p:spPr bwMode="auto">
            <a:xfrm>
              <a:off x="840" y="136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6" name="Oval 124"/>
            <p:cNvSpPr>
              <a:spLocks noChangeArrowheads="1"/>
            </p:cNvSpPr>
            <p:nvPr/>
          </p:nvSpPr>
          <p:spPr bwMode="auto">
            <a:xfrm>
              <a:off x="735"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7" name="Oval 125"/>
            <p:cNvSpPr>
              <a:spLocks noChangeArrowheads="1"/>
            </p:cNvSpPr>
            <p:nvPr/>
          </p:nvSpPr>
          <p:spPr bwMode="auto">
            <a:xfrm>
              <a:off x="774" y="1511"/>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8" name="Oval 126"/>
            <p:cNvSpPr>
              <a:spLocks noChangeArrowheads="1"/>
            </p:cNvSpPr>
            <p:nvPr/>
          </p:nvSpPr>
          <p:spPr bwMode="auto">
            <a:xfrm>
              <a:off x="513" y="1512"/>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59" name="Oval 127"/>
            <p:cNvSpPr>
              <a:spLocks noChangeArrowheads="1"/>
            </p:cNvSpPr>
            <p:nvPr/>
          </p:nvSpPr>
          <p:spPr bwMode="auto">
            <a:xfrm>
              <a:off x="617" y="143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60" name="Oval 128"/>
            <p:cNvSpPr>
              <a:spLocks noChangeArrowheads="1"/>
            </p:cNvSpPr>
            <p:nvPr/>
          </p:nvSpPr>
          <p:spPr bwMode="auto">
            <a:xfrm>
              <a:off x="681" y="154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5361" name="Oval 129"/>
            <p:cNvSpPr>
              <a:spLocks noChangeArrowheads="1"/>
            </p:cNvSpPr>
            <p:nvPr/>
          </p:nvSpPr>
          <p:spPr bwMode="auto">
            <a:xfrm>
              <a:off x="597" y="162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grpSp>
      <p:sp>
        <p:nvSpPr>
          <p:cNvPr id="95362" name="Text Box 130"/>
          <p:cNvSpPr txBox="1">
            <a:spLocks noChangeArrowheads="1"/>
          </p:cNvSpPr>
          <p:nvPr/>
        </p:nvSpPr>
        <p:spPr bwMode="auto">
          <a:xfrm>
            <a:off x="1423988" y="1906588"/>
            <a:ext cx="1120775" cy="457200"/>
          </a:xfrm>
          <a:prstGeom prst="rect">
            <a:avLst/>
          </a:prstGeom>
          <a:noFill/>
          <a:ln w="9525">
            <a:noFill/>
            <a:miter lim="800000"/>
            <a:headEnd/>
            <a:tailEnd/>
          </a:ln>
          <a:effectLst/>
        </p:spPr>
        <p:txBody>
          <a:bodyPr>
            <a:spAutoFit/>
          </a:bodyPr>
          <a:lstStyle/>
          <a:p>
            <a:pPr algn="ctr" eaLnBrk="0" hangingPunct="0">
              <a:defRPr/>
            </a:pPr>
            <a:r>
              <a:rPr lang="en-US">
                <a:solidFill>
                  <a:srgbClr val="FFFFFF"/>
                </a:solidFill>
                <a:effectLst>
                  <a:outerShdw blurRad="38100" dist="38100" dir="2700000" algn="tl">
                    <a:srgbClr val="000000"/>
                  </a:outerShdw>
                </a:effectLst>
                <a:latin typeface="Verdana" pitchFamily="34" charset="0"/>
                <a:sym typeface="Wingdings" pitchFamily="2" charset="2"/>
              </a:rPr>
              <a:t></a:t>
            </a:r>
            <a:r>
              <a:rPr lang="en-US" b="0">
                <a:solidFill>
                  <a:srgbClr val="FFFFFF"/>
                </a:solidFill>
                <a:effectLst>
                  <a:outerShdw blurRad="38100" dist="38100" dir="2700000" algn="tl">
                    <a:srgbClr val="000000"/>
                  </a:outerShdw>
                </a:effectLst>
                <a:latin typeface="Verdana" pitchFamily="34" charset="0"/>
              </a:rPr>
              <a:t>FFA</a:t>
            </a:r>
          </a:p>
        </p:txBody>
      </p:sp>
      <p:sp>
        <p:nvSpPr>
          <p:cNvPr id="74783" name="AutoShape 131"/>
          <p:cNvSpPr>
            <a:spLocks noChangeArrowheads="1"/>
          </p:cNvSpPr>
          <p:nvPr/>
        </p:nvSpPr>
        <p:spPr bwMode="auto">
          <a:xfrm rot="5463182">
            <a:off x="2338388" y="1924050"/>
            <a:ext cx="552450" cy="387350"/>
          </a:xfrm>
          <a:prstGeom prst="upArrow">
            <a:avLst>
              <a:gd name="adj1" fmla="val 49611"/>
              <a:gd name="adj2" fmla="val 62102"/>
            </a:avLst>
          </a:pr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4784" name="Rectangle 132"/>
          <p:cNvSpPr>
            <a:spLocks noChangeArrowheads="1"/>
          </p:cNvSpPr>
          <p:nvPr/>
        </p:nvSpPr>
        <p:spPr bwMode="auto">
          <a:xfrm rot="5400000">
            <a:off x="1322388" y="1971675"/>
            <a:ext cx="249237" cy="290513"/>
          </a:xfrm>
          <a:prstGeom prst="rect">
            <a:avLst/>
          </a:prstGeom>
          <a:solidFill>
            <a:srgbClr val="FF9900"/>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4785" name="Text Box 133"/>
          <p:cNvSpPr txBox="1">
            <a:spLocks noChangeArrowheads="1"/>
          </p:cNvSpPr>
          <p:nvPr/>
        </p:nvSpPr>
        <p:spPr bwMode="auto">
          <a:xfrm>
            <a:off x="4067175" y="1700213"/>
            <a:ext cx="1009650" cy="457200"/>
          </a:xfrm>
          <a:prstGeom prst="rect">
            <a:avLst/>
          </a:prstGeom>
          <a:noFill/>
          <a:ln w="9525">
            <a:noFill/>
            <a:miter lim="800000"/>
            <a:headEnd/>
            <a:tailEnd/>
          </a:ln>
        </p:spPr>
        <p:txBody>
          <a:bodyPr>
            <a:spAutoFit/>
          </a:bodyPr>
          <a:lstStyle/>
          <a:p>
            <a:pPr eaLnBrk="0" hangingPunct="0"/>
            <a:endParaRPr lang="el-GR" b="0">
              <a:solidFill>
                <a:srgbClr val="FF9966"/>
              </a:solidFill>
              <a:effectLst/>
              <a:latin typeface="Times New Roman"/>
            </a:endParaRPr>
          </a:p>
        </p:txBody>
      </p:sp>
      <p:sp>
        <p:nvSpPr>
          <p:cNvPr id="74786" name="Text Box 134"/>
          <p:cNvSpPr txBox="1">
            <a:spLocks noChangeArrowheads="1"/>
          </p:cNvSpPr>
          <p:nvPr/>
        </p:nvSpPr>
        <p:spPr bwMode="auto">
          <a:xfrm>
            <a:off x="3924300" y="1628775"/>
            <a:ext cx="1223963" cy="457200"/>
          </a:xfrm>
          <a:prstGeom prst="rect">
            <a:avLst/>
          </a:prstGeom>
          <a:noFill/>
          <a:ln w="9525">
            <a:noFill/>
            <a:miter lim="800000"/>
            <a:headEnd/>
            <a:tailEnd/>
          </a:ln>
        </p:spPr>
        <p:txBody>
          <a:bodyPr>
            <a:spAutoFit/>
          </a:bodyPr>
          <a:lstStyle/>
          <a:p>
            <a:pPr eaLnBrk="0" hangingPunct="0"/>
            <a:r>
              <a:rPr lang="el-GR">
                <a:solidFill>
                  <a:srgbClr val="FF9966"/>
                </a:solidFill>
                <a:effectLst/>
                <a:latin typeface="Times New Roman"/>
                <a:sym typeface="Symbol" pitchFamily="18" charset="2"/>
              </a:rPr>
              <a:t> </a:t>
            </a:r>
            <a:r>
              <a:rPr lang="en-US">
                <a:solidFill>
                  <a:srgbClr val="FF9966"/>
                </a:solidFill>
                <a:effectLst/>
                <a:latin typeface="Times New Roman"/>
                <a:sym typeface="Symbol" pitchFamily="18" charset="2"/>
              </a:rPr>
              <a:t>LPL</a:t>
            </a:r>
            <a:endParaRPr lang="el-GR">
              <a:solidFill>
                <a:srgbClr val="FF9966"/>
              </a:solidFill>
              <a:effectLst/>
              <a:latin typeface="Times New Roman"/>
              <a:sym typeface="Symbol" pitchFamily="18" charset="2"/>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6502400" y="2590800"/>
            <a:ext cx="1311275" cy="701675"/>
          </a:xfrm>
          <a:prstGeom prst="rect">
            <a:avLst/>
          </a:prstGeom>
          <a:noFill/>
          <a:ln w="9525">
            <a:noFill/>
            <a:miter lim="800000"/>
            <a:headEnd/>
            <a:tailEnd/>
          </a:ln>
          <a:effectLst/>
        </p:spPr>
        <p:txBody>
          <a:bodyPr>
            <a:spAutoFit/>
          </a:bodyPr>
          <a:lstStyle/>
          <a:p>
            <a:pPr algn="ctr" eaLnBrk="0" hangingPunct="0">
              <a:defRPr/>
            </a:pPr>
            <a:r>
              <a:rPr lang="en-US" sz="2000" b="0">
                <a:solidFill>
                  <a:srgbClr val="FFFFFF"/>
                </a:solidFill>
                <a:effectLst>
                  <a:outerShdw blurRad="38100" dist="38100" dir="2700000" algn="tl">
                    <a:srgbClr val="000000"/>
                  </a:outerShdw>
                </a:effectLst>
                <a:latin typeface="Verdana" pitchFamily="34" charset="0"/>
              </a:rPr>
              <a:t>(hepatic</a:t>
            </a:r>
            <a:br>
              <a:rPr lang="en-US" sz="2000" b="0">
                <a:solidFill>
                  <a:srgbClr val="FFFFFF"/>
                </a:solidFill>
                <a:effectLst>
                  <a:outerShdw blurRad="38100" dist="38100" dir="2700000" algn="tl">
                    <a:srgbClr val="000000"/>
                  </a:outerShdw>
                </a:effectLst>
                <a:latin typeface="Verdana" pitchFamily="34" charset="0"/>
              </a:rPr>
            </a:br>
            <a:r>
              <a:rPr lang="en-US" sz="2000" b="0">
                <a:solidFill>
                  <a:srgbClr val="FFFFFF"/>
                </a:solidFill>
                <a:effectLst>
                  <a:outerShdw blurRad="38100" dist="38100" dir="2700000" algn="tl">
                    <a:srgbClr val="000000"/>
                  </a:outerShdw>
                </a:effectLst>
                <a:latin typeface="Verdana" pitchFamily="34" charset="0"/>
              </a:rPr>
              <a:t>lipase)</a:t>
            </a:r>
          </a:p>
        </p:txBody>
      </p:sp>
      <p:sp>
        <p:nvSpPr>
          <p:cNvPr id="75779" name="Oval 3"/>
          <p:cNvSpPr>
            <a:spLocks noChangeArrowheads="1"/>
          </p:cNvSpPr>
          <p:nvPr/>
        </p:nvSpPr>
        <p:spPr bwMode="auto">
          <a:xfrm>
            <a:off x="3635375" y="3725863"/>
            <a:ext cx="987425" cy="1193800"/>
          </a:xfrm>
          <a:prstGeom prst="ellipse">
            <a:avLst/>
          </a:prstGeom>
          <a:solidFill>
            <a:srgbClr val="000099"/>
          </a:solidFill>
          <a:ln w="9525">
            <a:no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5780" name="Oval 4"/>
          <p:cNvSpPr>
            <a:spLocks noChangeArrowheads="1"/>
          </p:cNvSpPr>
          <p:nvPr/>
        </p:nvSpPr>
        <p:spPr bwMode="auto">
          <a:xfrm>
            <a:off x="4654550" y="2628900"/>
            <a:ext cx="960438" cy="762000"/>
          </a:xfrm>
          <a:prstGeom prst="ellipse">
            <a:avLst/>
          </a:prstGeom>
          <a:solidFill>
            <a:srgbClr val="000099"/>
          </a:solidFill>
          <a:ln w="9525">
            <a:no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5781" name="Rectangle 5"/>
          <p:cNvSpPr>
            <a:spLocks noGrp="1" noChangeArrowheads="1"/>
          </p:cNvSpPr>
          <p:nvPr>
            <p:ph type="title"/>
          </p:nvPr>
        </p:nvSpPr>
        <p:spPr>
          <a:xfrm>
            <a:off x="0" y="266700"/>
            <a:ext cx="9144000" cy="949325"/>
          </a:xfrm>
          <a:noFill/>
        </p:spPr>
        <p:txBody>
          <a:bodyPr lIns="0" tIns="0" rIns="0" bIns="0" anchor="b"/>
          <a:lstStyle/>
          <a:p>
            <a:pPr eaLnBrk="1" hangingPunct="1"/>
            <a:r>
              <a:rPr lang="en-US" sz="4300" b="1" smtClean="0">
                <a:solidFill>
                  <a:srgbClr val="FFFF00"/>
                </a:solidFill>
              </a:rPr>
              <a:t>Mechanisms Relating Insulin Resistance and Dyslipidemia</a:t>
            </a:r>
            <a:endParaRPr lang="en-US" sz="4300" b="1" i="1" smtClean="0">
              <a:solidFill>
                <a:srgbClr val="FFFF00"/>
              </a:solidFill>
            </a:endParaRPr>
          </a:p>
        </p:txBody>
      </p:sp>
      <p:grpSp>
        <p:nvGrpSpPr>
          <p:cNvPr id="2" name="Group 6"/>
          <p:cNvGrpSpPr>
            <a:grpSpLocks/>
          </p:cNvGrpSpPr>
          <p:nvPr/>
        </p:nvGrpSpPr>
        <p:grpSpPr bwMode="auto">
          <a:xfrm>
            <a:off x="7785100" y="3265488"/>
            <a:ext cx="982663" cy="1277937"/>
            <a:chOff x="4948" y="2327"/>
            <a:chExt cx="378" cy="437"/>
          </a:xfrm>
        </p:grpSpPr>
        <p:sp>
          <p:nvSpPr>
            <p:cNvPr id="75836" name="Freeform 7"/>
            <p:cNvSpPr>
              <a:spLocks/>
            </p:cNvSpPr>
            <p:nvPr/>
          </p:nvSpPr>
          <p:spPr bwMode="auto">
            <a:xfrm>
              <a:off x="4948" y="2375"/>
              <a:ext cx="132" cy="171"/>
            </a:xfrm>
            <a:custGeom>
              <a:avLst/>
              <a:gdLst>
                <a:gd name="T0" fmla="*/ 104 w 545"/>
                <a:gd name="T1" fmla="*/ 72 h 628"/>
                <a:gd name="T2" fmla="*/ 109 w 545"/>
                <a:gd name="T3" fmla="*/ 74 h 628"/>
                <a:gd name="T4" fmla="*/ 112 w 545"/>
                <a:gd name="T5" fmla="*/ 75 h 628"/>
                <a:gd name="T6" fmla="*/ 120 w 545"/>
                <a:gd name="T7" fmla="*/ 72 h 628"/>
                <a:gd name="T8" fmla="*/ 126 w 545"/>
                <a:gd name="T9" fmla="*/ 68 h 628"/>
                <a:gd name="T10" fmla="*/ 131 w 545"/>
                <a:gd name="T11" fmla="*/ 59 h 628"/>
                <a:gd name="T12" fmla="*/ 132 w 545"/>
                <a:gd name="T13" fmla="*/ 42 h 628"/>
                <a:gd name="T14" fmla="*/ 126 w 545"/>
                <a:gd name="T15" fmla="*/ 25 h 628"/>
                <a:gd name="T16" fmla="*/ 117 w 545"/>
                <a:gd name="T17" fmla="*/ 12 h 628"/>
                <a:gd name="T18" fmla="*/ 103 w 545"/>
                <a:gd name="T19" fmla="*/ 3 h 628"/>
                <a:gd name="T20" fmla="*/ 86 w 545"/>
                <a:gd name="T21" fmla="*/ 0 h 628"/>
                <a:gd name="T22" fmla="*/ 70 w 545"/>
                <a:gd name="T23" fmla="*/ 2 h 628"/>
                <a:gd name="T24" fmla="*/ 54 w 545"/>
                <a:gd name="T25" fmla="*/ 11 h 628"/>
                <a:gd name="T26" fmla="*/ 43 w 545"/>
                <a:gd name="T27" fmla="*/ 23 h 628"/>
                <a:gd name="T28" fmla="*/ 35 w 545"/>
                <a:gd name="T29" fmla="*/ 38 h 628"/>
                <a:gd name="T30" fmla="*/ 27 w 545"/>
                <a:gd name="T31" fmla="*/ 49 h 628"/>
                <a:gd name="T32" fmla="*/ 18 w 545"/>
                <a:gd name="T33" fmla="*/ 59 h 628"/>
                <a:gd name="T34" fmla="*/ 13 w 545"/>
                <a:gd name="T35" fmla="*/ 69 h 628"/>
                <a:gd name="T36" fmla="*/ 11 w 545"/>
                <a:gd name="T37" fmla="*/ 77 h 628"/>
                <a:gd name="T38" fmla="*/ 10 w 545"/>
                <a:gd name="T39" fmla="*/ 85 h 628"/>
                <a:gd name="T40" fmla="*/ 6 w 545"/>
                <a:gd name="T41" fmla="*/ 93 h 628"/>
                <a:gd name="T42" fmla="*/ 1 w 545"/>
                <a:gd name="T43" fmla="*/ 107 h 628"/>
                <a:gd name="T44" fmla="*/ 0 w 545"/>
                <a:gd name="T45" fmla="*/ 119 h 628"/>
                <a:gd name="T46" fmla="*/ 2 w 545"/>
                <a:gd name="T47" fmla="*/ 130 h 628"/>
                <a:gd name="T48" fmla="*/ 5 w 545"/>
                <a:gd name="T49" fmla="*/ 136 h 628"/>
                <a:gd name="T50" fmla="*/ 7 w 545"/>
                <a:gd name="T51" fmla="*/ 135 h 628"/>
                <a:gd name="T52" fmla="*/ 10 w 545"/>
                <a:gd name="T53" fmla="*/ 144 h 628"/>
                <a:gd name="T54" fmla="*/ 16 w 545"/>
                <a:gd name="T55" fmla="*/ 155 h 628"/>
                <a:gd name="T56" fmla="*/ 24 w 545"/>
                <a:gd name="T57" fmla="*/ 161 h 628"/>
                <a:gd name="T58" fmla="*/ 39 w 545"/>
                <a:gd name="T59" fmla="*/ 169 h 628"/>
                <a:gd name="T60" fmla="*/ 48 w 545"/>
                <a:gd name="T61" fmla="*/ 170 h 628"/>
                <a:gd name="T62" fmla="*/ 57 w 545"/>
                <a:gd name="T63" fmla="*/ 170 h 628"/>
                <a:gd name="T64" fmla="*/ 64 w 545"/>
                <a:gd name="T65" fmla="*/ 171 h 628"/>
                <a:gd name="T66" fmla="*/ 79 w 545"/>
                <a:gd name="T67" fmla="*/ 165 h 628"/>
                <a:gd name="T68" fmla="*/ 94 w 545"/>
                <a:gd name="T69" fmla="*/ 152 h 628"/>
                <a:gd name="T70" fmla="*/ 105 w 545"/>
                <a:gd name="T71" fmla="*/ 136 h 628"/>
                <a:gd name="T72" fmla="*/ 108 w 545"/>
                <a:gd name="T73" fmla="*/ 124 h 628"/>
                <a:gd name="T74" fmla="*/ 107 w 545"/>
                <a:gd name="T75" fmla="*/ 116 h 628"/>
                <a:gd name="T76" fmla="*/ 103 w 545"/>
                <a:gd name="T77" fmla="*/ 108 h 628"/>
                <a:gd name="T78" fmla="*/ 95 w 545"/>
                <a:gd name="T79" fmla="*/ 101 h 628"/>
                <a:gd name="T80" fmla="*/ 95 w 545"/>
                <a:gd name="T81" fmla="*/ 94 h 628"/>
                <a:gd name="T82" fmla="*/ 100 w 545"/>
                <a:gd name="T83" fmla="*/ 83 h 628"/>
                <a:gd name="T84" fmla="*/ 102 w 545"/>
                <a:gd name="T85" fmla="*/ 72 h 6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5"/>
                <a:gd name="T130" fmla="*/ 0 h 628"/>
                <a:gd name="T131" fmla="*/ 545 w 545"/>
                <a:gd name="T132" fmla="*/ 628 h 6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5" h="628">
                  <a:moveTo>
                    <a:pt x="422" y="265"/>
                  </a:moveTo>
                  <a:lnTo>
                    <a:pt x="428" y="265"/>
                  </a:lnTo>
                  <a:lnTo>
                    <a:pt x="431" y="265"/>
                  </a:lnTo>
                  <a:lnTo>
                    <a:pt x="437" y="267"/>
                  </a:lnTo>
                  <a:lnTo>
                    <a:pt x="443" y="269"/>
                  </a:lnTo>
                  <a:lnTo>
                    <a:pt x="449" y="271"/>
                  </a:lnTo>
                  <a:lnTo>
                    <a:pt x="454" y="273"/>
                  </a:lnTo>
                  <a:lnTo>
                    <a:pt x="458" y="275"/>
                  </a:lnTo>
                  <a:lnTo>
                    <a:pt x="462" y="275"/>
                  </a:lnTo>
                  <a:lnTo>
                    <a:pt x="474" y="273"/>
                  </a:lnTo>
                  <a:lnTo>
                    <a:pt x="485" y="269"/>
                  </a:lnTo>
                  <a:lnTo>
                    <a:pt x="495" y="265"/>
                  </a:lnTo>
                  <a:lnTo>
                    <a:pt x="504" y="259"/>
                  </a:lnTo>
                  <a:lnTo>
                    <a:pt x="512" y="254"/>
                  </a:lnTo>
                  <a:lnTo>
                    <a:pt x="520" y="248"/>
                  </a:lnTo>
                  <a:lnTo>
                    <a:pt x="525" y="240"/>
                  </a:lnTo>
                  <a:lnTo>
                    <a:pt x="531" y="232"/>
                  </a:lnTo>
                  <a:lnTo>
                    <a:pt x="539" y="215"/>
                  </a:lnTo>
                  <a:lnTo>
                    <a:pt x="543" y="196"/>
                  </a:lnTo>
                  <a:lnTo>
                    <a:pt x="545" y="175"/>
                  </a:lnTo>
                  <a:lnTo>
                    <a:pt x="543" y="156"/>
                  </a:lnTo>
                  <a:lnTo>
                    <a:pt x="539" y="135"/>
                  </a:lnTo>
                  <a:lnTo>
                    <a:pt x="531" y="114"/>
                  </a:lnTo>
                  <a:lnTo>
                    <a:pt x="522" y="92"/>
                  </a:lnTo>
                  <a:lnTo>
                    <a:pt x="510" y="75"/>
                  </a:lnTo>
                  <a:lnTo>
                    <a:pt x="497" y="58"/>
                  </a:lnTo>
                  <a:lnTo>
                    <a:pt x="483" y="43"/>
                  </a:lnTo>
                  <a:lnTo>
                    <a:pt x="466" y="29"/>
                  </a:lnTo>
                  <a:lnTo>
                    <a:pt x="447" y="21"/>
                  </a:lnTo>
                  <a:lnTo>
                    <a:pt x="426" y="12"/>
                  </a:lnTo>
                  <a:lnTo>
                    <a:pt x="403" y="6"/>
                  </a:lnTo>
                  <a:lnTo>
                    <a:pt x="380" y="2"/>
                  </a:lnTo>
                  <a:lnTo>
                    <a:pt x="357" y="0"/>
                  </a:lnTo>
                  <a:lnTo>
                    <a:pt x="334" y="0"/>
                  </a:lnTo>
                  <a:lnTo>
                    <a:pt x="311" y="2"/>
                  </a:lnTo>
                  <a:lnTo>
                    <a:pt x="288" y="8"/>
                  </a:lnTo>
                  <a:lnTo>
                    <a:pt x="263" y="16"/>
                  </a:lnTo>
                  <a:lnTo>
                    <a:pt x="241" y="25"/>
                  </a:lnTo>
                  <a:lnTo>
                    <a:pt x="222" y="39"/>
                  </a:lnTo>
                  <a:lnTo>
                    <a:pt x="205" y="52"/>
                  </a:lnTo>
                  <a:lnTo>
                    <a:pt x="190" y="67"/>
                  </a:lnTo>
                  <a:lnTo>
                    <a:pt x="176" y="83"/>
                  </a:lnTo>
                  <a:lnTo>
                    <a:pt x="165" y="102"/>
                  </a:lnTo>
                  <a:lnTo>
                    <a:pt x="153" y="119"/>
                  </a:lnTo>
                  <a:lnTo>
                    <a:pt x="144" y="140"/>
                  </a:lnTo>
                  <a:lnTo>
                    <a:pt x="136" y="154"/>
                  </a:lnTo>
                  <a:lnTo>
                    <a:pt x="126" y="165"/>
                  </a:lnTo>
                  <a:lnTo>
                    <a:pt x="113" y="179"/>
                  </a:lnTo>
                  <a:lnTo>
                    <a:pt x="99" y="190"/>
                  </a:lnTo>
                  <a:lnTo>
                    <a:pt x="86" y="204"/>
                  </a:lnTo>
                  <a:lnTo>
                    <a:pt x="73" y="217"/>
                  </a:lnTo>
                  <a:lnTo>
                    <a:pt x="61" y="231"/>
                  </a:lnTo>
                  <a:lnTo>
                    <a:pt x="55" y="244"/>
                  </a:lnTo>
                  <a:lnTo>
                    <a:pt x="52" y="254"/>
                  </a:lnTo>
                  <a:lnTo>
                    <a:pt x="50" y="261"/>
                  </a:lnTo>
                  <a:lnTo>
                    <a:pt x="48" y="271"/>
                  </a:lnTo>
                  <a:lnTo>
                    <a:pt x="46" y="282"/>
                  </a:lnTo>
                  <a:lnTo>
                    <a:pt x="42" y="292"/>
                  </a:lnTo>
                  <a:lnTo>
                    <a:pt x="42" y="302"/>
                  </a:lnTo>
                  <a:lnTo>
                    <a:pt x="40" y="311"/>
                  </a:lnTo>
                  <a:lnTo>
                    <a:pt x="40" y="319"/>
                  </a:lnTo>
                  <a:lnTo>
                    <a:pt x="32" y="328"/>
                  </a:lnTo>
                  <a:lnTo>
                    <a:pt x="25" y="342"/>
                  </a:lnTo>
                  <a:lnTo>
                    <a:pt x="17" y="357"/>
                  </a:lnTo>
                  <a:lnTo>
                    <a:pt x="9" y="374"/>
                  </a:lnTo>
                  <a:lnTo>
                    <a:pt x="5" y="394"/>
                  </a:lnTo>
                  <a:lnTo>
                    <a:pt x="2" y="411"/>
                  </a:lnTo>
                  <a:lnTo>
                    <a:pt x="0" y="426"/>
                  </a:lnTo>
                  <a:lnTo>
                    <a:pt x="0" y="438"/>
                  </a:lnTo>
                  <a:lnTo>
                    <a:pt x="2" y="451"/>
                  </a:lnTo>
                  <a:lnTo>
                    <a:pt x="5" y="465"/>
                  </a:lnTo>
                  <a:lnTo>
                    <a:pt x="9" y="478"/>
                  </a:lnTo>
                  <a:lnTo>
                    <a:pt x="13" y="488"/>
                  </a:lnTo>
                  <a:lnTo>
                    <a:pt x="17" y="495"/>
                  </a:lnTo>
                  <a:lnTo>
                    <a:pt x="21" y="499"/>
                  </a:lnTo>
                  <a:lnTo>
                    <a:pt x="23" y="499"/>
                  </a:lnTo>
                  <a:lnTo>
                    <a:pt x="27" y="499"/>
                  </a:lnTo>
                  <a:lnTo>
                    <a:pt x="28" y="497"/>
                  </a:lnTo>
                  <a:lnTo>
                    <a:pt x="30" y="491"/>
                  </a:lnTo>
                  <a:lnTo>
                    <a:pt x="34" y="513"/>
                  </a:lnTo>
                  <a:lnTo>
                    <a:pt x="40" y="530"/>
                  </a:lnTo>
                  <a:lnTo>
                    <a:pt x="48" y="543"/>
                  </a:lnTo>
                  <a:lnTo>
                    <a:pt x="55" y="557"/>
                  </a:lnTo>
                  <a:lnTo>
                    <a:pt x="65" y="568"/>
                  </a:lnTo>
                  <a:lnTo>
                    <a:pt x="75" y="578"/>
                  </a:lnTo>
                  <a:lnTo>
                    <a:pt x="86" y="587"/>
                  </a:lnTo>
                  <a:lnTo>
                    <a:pt x="98" y="593"/>
                  </a:lnTo>
                  <a:lnTo>
                    <a:pt x="119" y="605"/>
                  </a:lnTo>
                  <a:lnTo>
                    <a:pt x="142" y="614"/>
                  </a:lnTo>
                  <a:lnTo>
                    <a:pt x="161" y="620"/>
                  </a:lnTo>
                  <a:lnTo>
                    <a:pt x="178" y="628"/>
                  </a:lnTo>
                  <a:lnTo>
                    <a:pt x="190" y="626"/>
                  </a:lnTo>
                  <a:lnTo>
                    <a:pt x="199" y="626"/>
                  </a:lnTo>
                  <a:lnTo>
                    <a:pt x="211" y="626"/>
                  </a:lnTo>
                  <a:lnTo>
                    <a:pt x="222" y="626"/>
                  </a:lnTo>
                  <a:lnTo>
                    <a:pt x="234" y="626"/>
                  </a:lnTo>
                  <a:lnTo>
                    <a:pt x="245" y="626"/>
                  </a:lnTo>
                  <a:lnTo>
                    <a:pt x="255" y="628"/>
                  </a:lnTo>
                  <a:lnTo>
                    <a:pt x="263" y="628"/>
                  </a:lnTo>
                  <a:lnTo>
                    <a:pt x="284" y="622"/>
                  </a:lnTo>
                  <a:lnTo>
                    <a:pt x="305" y="614"/>
                  </a:lnTo>
                  <a:lnTo>
                    <a:pt x="328" y="605"/>
                  </a:lnTo>
                  <a:lnTo>
                    <a:pt x="349" y="591"/>
                  </a:lnTo>
                  <a:lnTo>
                    <a:pt x="370" y="576"/>
                  </a:lnTo>
                  <a:lnTo>
                    <a:pt x="389" y="559"/>
                  </a:lnTo>
                  <a:lnTo>
                    <a:pt x="407" y="539"/>
                  </a:lnTo>
                  <a:lnTo>
                    <a:pt x="422" y="520"/>
                  </a:lnTo>
                  <a:lnTo>
                    <a:pt x="433" y="499"/>
                  </a:lnTo>
                  <a:lnTo>
                    <a:pt x="441" y="478"/>
                  </a:lnTo>
                  <a:lnTo>
                    <a:pt x="445" y="468"/>
                  </a:lnTo>
                  <a:lnTo>
                    <a:pt x="445" y="457"/>
                  </a:lnTo>
                  <a:lnTo>
                    <a:pt x="445" y="447"/>
                  </a:lnTo>
                  <a:lnTo>
                    <a:pt x="445" y="436"/>
                  </a:lnTo>
                  <a:lnTo>
                    <a:pt x="441" y="426"/>
                  </a:lnTo>
                  <a:lnTo>
                    <a:pt x="437" y="417"/>
                  </a:lnTo>
                  <a:lnTo>
                    <a:pt x="431" y="407"/>
                  </a:lnTo>
                  <a:lnTo>
                    <a:pt x="424" y="397"/>
                  </a:lnTo>
                  <a:lnTo>
                    <a:pt x="416" y="388"/>
                  </a:lnTo>
                  <a:lnTo>
                    <a:pt x="405" y="380"/>
                  </a:lnTo>
                  <a:lnTo>
                    <a:pt x="393" y="371"/>
                  </a:lnTo>
                  <a:lnTo>
                    <a:pt x="378" y="363"/>
                  </a:lnTo>
                  <a:lnTo>
                    <a:pt x="385" y="355"/>
                  </a:lnTo>
                  <a:lnTo>
                    <a:pt x="393" y="346"/>
                  </a:lnTo>
                  <a:lnTo>
                    <a:pt x="399" y="332"/>
                  </a:lnTo>
                  <a:lnTo>
                    <a:pt x="407" y="319"/>
                  </a:lnTo>
                  <a:lnTo>
                    <a:pt x="412" y="305"/>
                  </a:lnTo>
                  <a:lnTo>
                    <a:pt x="416" y="292"/>
                  </a:lnTo>
                  <a:lnTo>
                    <a:pt x="420" y="279"/>
                  </a:lnTo>
                  <a:lnTo>
                    <a:pt x="422" y="265"/>
                  </a:lnTo>
                  <a:close/>
                </a:path>
              </a:pathLst>
            </a:custGeom>
            <a:solidFill>
              <a:srgbClr val="EEEEEE"/>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37" name="Freeform 8"/>
            <p:cNvSpPr>
              <a:spLocks/>
            </p:cNvSpPr>
            <p:nvPr/>
          </p:nvSpPr>
          <p:spPr bwMode="auto">
            <a:xfrm>
              <a:off x="4948" y="2375"/>
              <a:ext cx="132" cy="171"/>
            </a:xfrm>
            <a:custGeom>
              <a:avLst/>
              <a:gdLst>
                <a:gd name="T0" fmla="*/ 104 w 545"/>
                <a:gd name="T1" fmla="*/ 72 h 628"/>
                <a:gd name="T2" fmla="*/ 109 w 545"/>
                <a:gd name="T3" fmla="*/ 74 h 628"/>
                <a:gd name="T4" fmla="*/ 112 w 545"/>
                <a:gd name="T5" fmla="*/ 75 h 628"/>
                <a:gd name="T6" fmla="*/ 120 w 545"/>
                <a:gd name="T7" fmla="*/ 72 h 628"/>
                <a:gd name="T8" fmla="*/ 126 w 545"/>
                <a:gd name="T9" fmla="*/ 68 h 628"/>
                <a:gd name="T10" fmla="*/ 131 w 545"/>
                <a:gd name="T11" fmla="*/ 59 h 628"/>
                <a:gd name="T12" fmla="*/ 132 w 545"/>
                <a:gd name="T13" fmla="*/ 42 h 628"/>
                <a:gd name="T14" fmla="*/ 126 w 545"/>
                <a:gd name="T15" fmla="*/ 25 h 628"/>
                <a:gd name="T16" fmla="*/ 117 w 545"/>
                <a:gd name="T17" fmla="*/ 12 h 628"/>
                <a:gd name="T18" fmla="*/ 103 w 545"/>
                <a:gd name="T19" fmla="*/ 3 h 628"/>
                <a:gd name="T20" fmla="*/ 86 w 545"/>
                <a:gd name="T21" fmla="*/ 0 h 628"/>
                <a:gd name="T22" fmla="*/ 70 w 545"/>
                <a:gd name="T23" fmla="*/ 2 h 628"/>
                <a:gd name="T24" fmla="*/ 54 w 545"/>
                <a:gd name="T25" fmla="*/ 11 h 628"/>
                <a:gd name="T26" fmla="*/ 43 w 545"/>
                <a:gd name="T27" fmla="*/ 23 h 628"/>
                <a:gd name="T28" fmla="*/ 35 w 545"/>
                <a:gd name="T29" fmla="*/ 38 h 628"/>
                <a:gd name="T30" fmla="*/ 27 w 545"/>
                <a:gd name="T31" fmla="*/ 49 h 628"/>
                <a:gd name="T32" fmla="*/ 18 w 545"/>
                <a:gd name="T33" fmla="*/ 59 h 628"/>
                <a:gd name="T34" fmla="*/ 13 w 545"/>
                <a:gd name="T35" fmla="*/ 69 h 628"/>
                <a:gd name="T36" fmla="*/ 11 w 545"/>
                <a:gd name="T37" fmla="*/ 77 h 628"/>
                <a:gd name="T38" fmla="*/ 10 w 545"/>
                <a:gd name="T39" fmla="*/ 85 h 628"/>
                <a:gd name="T40" fmla="*/ 6 w 545"/>
                <a:gd name="T41" fmla="*/ 93 h 628"/>
                <a:gd name="T42" fmla="*/ 1 w 545"/>
                <a:gd name="T43" fmla="*/ 107 h 628"/>
                <a:gd name="T44" fmla="*/ 0 w 545"/>
                <a:gd name="T45" fmla="*/ 119 h 628"/>
                <a:gd name="T46" fmla="*/ 2 w 545"/>
                <a:gd name="T47" fmla="*/ 130 h 628"/>
                <a:gd name="T48" fmla="*/ 5 w 545"/>
                <a:gd name="T49" fmla="*/ 136 h 628"/>
                <a:gd name="T50" fmla="*/ 7 w 545"/>
                <a:gd name="T51" fmla="*/ 135 h 628"/>
                <a:gd name="T52" fmla="*/ 10 w 545"/>
                <a:gd name="T53" fmla="*/ 144 h 628"/>
                <a:gd name="T54" fmla="*/ 16 w 545"/>
                <a:gd name="T55" fmla="*/ 155 h 628"/>
                <a:gd name="T56" fmla="*/ 24 w 545"/>
                <a:gd name="T57" fmla="*/ 161 h 628"/>
                <a:gd name="T58" fmla="*/ 39 w 545"/>
                <a:gd name="T59" fmla="*/ 169 h 628"/>
                <a:gd name="T60" fmla="*/ 48 w 545"/>
                <a:gd name="T61" fmla="*/ 170 h 628"/>
                <a:gd name="T62" fmla="*/ 57 w 545"/>
                <a:gd name="T63" fmla="*/ 170 h 628"/>
                <a:gd name="T64" fmla="*/ 64 w 545"/>
                <a:gd name="T65" fmla="*/ 171 h 628"/>
                <a:gd name="T66" fmla="*/ 79 w 545"/>
                <a:gd name="T67" fmla="*/ 165 h 628"/>
                <a:gd name="T68" fmla="*/ 94 w 545"/>
                <a:gd name="T69" fmla="*/ 152 h 628"/>
                <a:gd name="T70" fmla="*/ 105 w 545"/>
                <a:gd name="T71" fmla="*/ 136 h 628"/>
                <a:gd name="T72" fmla="*/ 108 w 545"/>
                <a:gd name="T73" fmla="*/ 124 h 628"/>
                <a:gd name="T74" fmla="*/ 107 w 545"/>
                <a:gd name="T75" fmla="*/ 116 h 628"/>
                <a:gd name="T76" fmla="*/ 103 w 545"/>
                <a:gd name="T77" fmla="*/ 108 h 628"/>
                <a:gd name="T78" fmla="*/ 95 w 545"/>
                <a:gd name="T79" fmla="*/ 101 h 628"/>
                <a:gd name="T80" fmla="*/ 95 w 545"/>
                <a:gd name="T81" fmla="*/ 94 h 628"/>
                <a:gd name="T82" fmla="*/ 100 w 545"/>
                <a:gd name="T83" fmla="*/ 83 h 628"/>
                <a:gd name="T84" fmla="*/ 102 w 545"/>
                <a:gd name="T85" fmla="*/ 72 h 6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5"/>
                <a:gd name="T130" fmla="*/ 0 h 628"/>
                <a:gd name="T131" fmla="*/ 545 w 545"/>
                <a:gd name="T132" fmla="*/ 628 h 6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5" h="628">
                  <a:moveTo>
                    <a:pt x="422" y="265"/>
                  </a:moveTo>
                  <a:lnTo>
                    <a:pt x="428" y="265"/>
                  </a:lnTo>
                  <a:lnTo>
                    <a:pt x="431" y="265"/>
                  </a:lnTo>
                  <a:lnTo>
                    <a:pt x="437" y="267"/>
                  </a:lnTo>
                  <a:lnTo>
                    <a:pt x="443" y="269"/>
                  </a:lnTo>
                  <a:lnTo>
                    <a:pt x="449" y="271"/>
                  </a:lnTo>
                  <a:lnTo>
                    <a:pt x="454" y="273"/>
                  </a:lnTo>
                  <a:lnTo>
                    <a:pt x="458" y="275"/>
                  </a:lnTo>
                  <a:lnTo>
                    <a:pt x="462" y="275"/>
                  </a:lnTo>
                  <a:lnTo>
                    <a:pt x="474" y="273"/>
                  </a:lnTo>
                  <a:lnTo>
                    <a:pt x="485" y="269"/>
                  </a:lnTo>
                  <a:lnTo>
                    <a:pt x="495" y="265"/>
                  </a:lnTo>
                  <a:lnTo>
                    <a:pt x="504" y="259"/>
                  </a:lnTo>
                  <a:lnTo>
                    <a:pt x="512" y="254"/>
                  </a:lnTo>
                  <a:lnTo>
                    <a:pt x="520" y="248"/>
                  </a:lnTo>
                  <a:lnTo>
                    <a:pt x="525" y="240"/>
                  </a:lnTo>
                  <a:lnTo>
                    <a:pt x="531" y="232"/>
                  </a:lnTo>
                  <a:lnTo>
                    <a:pt x="539" y="215"/>
                  </a:lnTo>
                  <a:lnTo>
                    <a:pt x="543" y="196"/>
                  </a:lnTo>
                  <a:lnTo>
                    <a:pt x="545" y="175"/>
                  </a:lnTo>
                  <a:lnTo>
                    <a:pt x="543" y="156"/>
                  </a:lnTo>
                  <a:lnTo>
                    <a:pt x="539" y="135"/>
                  </a:lnTo>
                  <a:lnTo>
                    <a:pt x="531" y="114"/>
                  </a:lnTo>
                  <a:lnTo>
                    <a:pt x="522" y="92"/>
                  </a:lnTo>
                  <a:lnTo>
                    <a:pt x="510" y="75"/>
                  </a:lnTo>
                  <a:lnTo>
                    <a:pt x="497" y="58"/>
                  </a:lnTo>
                  <a:lnTo>
                    <a:pt x="483" y="43"/>
                  </a:lnTo>
                  <a:lnTo>
                    <a:pt x="466" y="29"/>
                  </a:lnTo>
                  <a:lnTo>
                    <a:pt x="447" y="21"/>
                  </a:lnTo>
                  <a:lnTo>
                    <a:pt x="426" y="12"/>
                  </a:lnTo>
                  <a:lnTo>
                    <a:pt x="403" y="6"/>
                  </a:lnTo>
                  <a:lnTo>
                    <a:pt x="380" y="2"/>
                  </a:lnTo>
                  <a:lnTo>
                    <a:pt x="357" y="0"/>
                  </a:lnTo>
                  <a:lnTo>
                    <a:pt x="334" y="0"/>
                  </a:lnTo>
                  <a:lnTo>
                    <a:pt x="311" y="2"/>
                  </a:lnTo>
                  <a:lnTo>
                    <a:pt x="288" y="8"/>
                  </a:lnTo>
                  <a:lnTo>
                    <a:pt x="263" y="16"/>
                  </a:lnTo>
                  <a:lnTo>
                    <a:pt x="241" y="25"/>
                  </a:lnTo>
                  <a:lnTo>
                    <a:pt x="222" y="39"/>
                  </a:lnTo>
                  <a:lnTo>
                    <a:pt x="205" y="52"/>
                  </a:lnTo>
                  <a:lnTo>
                    <a:pt x="190" y="67"/>
                  </a:lnTo>
                  <a:lnTo>
                    <a:pt x="176" y="83"/>
                  </a:lnTo>
                  <a:lnTo>
                    <a:pt x="165" y="102"/>
                  </a:lnTo>
                  <a:lnTo>
                    <a:pt x="153" y="119"/>
                  </a:lnTo>
                  <a:lnTo>
                    <a:pt x="144" y="140"/>
                  </a:lnTo>
                  <a:lnTo>
                    <a:pt x="136" y="154"/>
                  </a:lnTo>
                  <a:lnTo>
                    <a:pt x="126" y="165"/>
                  </a:lnTo>
                  <a:lnTo>
                    <a:pt x="113" y="179"/>
                  </a:lnTo>
                  <a:lnTo>
                    <a:pt x="99" y="190"/>
                  </a:lnTo>
                  <a:lnTo>
                    <a:pt x="86" y="204"/>
                  </a:lnTo>
                  <a:lnTo>
                    <a:pt x="73" y="217"/>
                  </a:lnTo>
                  <a:lnTo>
                    <a:pt x="61" y="231"/>
                  </a:lnTo>
                  <a:lnTo>
                    <a:pt x="55" y="244"/>
                  </a:lnTo>
                  <a:lnTo>
                    <a:pt x="52" y="254"/>
                  </a:lnTo>
                  <a:lnTo>
                    <a:pt x="50" y="261"/>
                  </a:lnTo>
                  <a:lnTo>
                    <a:pt x="48" y="271"/>
                  </a:lnTo>
                  <a:lnTo>
                    <a:pt x="46" y="282"/>
                  </a:lnTo>
                  <a:lnTo>
                    <a:pt x="42" y="292"/>
                  </a:lnTo>
                  <a:lnTo>
                    <a:pt x="42" y="302"/>
                  </a:lnTo>
                  <a:lnTo>
                    <a:pt x="40" y="311"/>
                  </a:lnTo>
                  <a:lnTo>
                    <a:pt x="40" y="319"/>
                  </a:lnTo>
                  <a:lnTo>
                    <a:pt x="32" y="328"/>
                  </a:lnTo>
                  <a:lnTo>
                    <a:pt x="25" y="342"/>
                  </a:lnTo>
                  <a:lnTo>
                    <a:pt x="17" y="357"/>
                  </a:lnTo>
                  <a:lnTo>
                    <a:pt x="9" y="374"/>
                  </a:lnTo>
                  <a:lnTo>
                    <a:pt x="5" y="394"/>
                  </a:lnTo>
                  <a:lnTo>
                    <a:pt x="2" y="411"/>
                  </a:lnTo>
                  <a:lnTo>
                    <a:pt x="0" y="426"/>
                  </a:lnTo>
                  <a:lnTo>
                    <a:pt x="0" y="438"/>
                  </a:lnTo>
                  <a:lnTo>
                    <a:pt x="2" y="451"/>
                  </a:lnTo>
                  <a:lnTo>
                    <a:pt x="5" y="465"/>
                  </a:lnTo>
                  <a:lnTo>
                    <a:pt x="9" y="478"/>
                  </a:lnTo>
                  <a:lnTo>
                    <a:pt x="13" y="488"/>
                  </a:lnTo>
                  <a:lnTo>
                    <a:pt x="17" y="495"/>
                  </a:lnTo>
                  <a:lnTo>
                    <a:pt x="21" y="499"/>
                  </a:lnTo>
                  <a:lnTo>
                    <a:pt x="23" y="499"/>
                  </a:lnTo>
                  <a:lnTo>
                    <a:pt x="27" y="499"/>
                  </a:lnTo>
                  <a:lnTo>
                    <a:pt x="28" y="497"/>
                  </a:lnTo>
                  <a:lnTo>
                    <a:pt x="30" y="491"/>
                  </a:lnTo>
                  <a:lnTo>
                    <a:pt x="34" y="513"/>
                  </a:lnTo>
                  <a:lnTo>
                    <a:pt x="40" y="530"/>
                  </a:lnTo>
                  <a:lnTo>
                    <a:pt x="48" y="543"/>
                  </a:lnTo>
                  <a:lnTo>
                    <a:pt x="55" y="557"/>
                  </a:lnTo>
                  <a:lnTo>
                    <a:pt x="65" y="568"/>
                  </a:lnTo>
                  <a:lnTo>
                    <a:pt x="75" y="578"/>
                  </a:lnTo>
                  <a:lnTo>
                    <a:pt x="86" y="587"/>
                  </a:lnTo>
                  <a:lnTo>
                    <a:pt x="98" y="593"/>
                  </a:lnTo>
                  <a:lnTo>
                    <a:pt x="119" y="605"/>
                  </a:lnTo>
                  <a:lnTo>
                    <a:pt x="142" y="614"/>
                  </a:lnTo>
                  <a:lnTo>
                    <a:pt x="161" y="620"/>
                  </a:lnTo>
                  <a:lnTo>
                    <a:pt x="178" y="628"/>
                  </a:lnTo>
                  <a:lnTo>
                    <a:pt x="190" y="626"/>
                  </a:lnTo>
                  <a:lnTo>
                    <a:pt x="199" y="626"/>
                  </a:lnTo>
                  <a:lnTo>
                    <a:pt x="211" y="626"/>
                  </a:lnTo>
                  <a:lnTo>
                    <a:pt x="222" y="626"/>
                  </a:lnTo>
                  <a:lnTo>
                    <a:pt x="234" y="626"/>
                  </a:lnTo>
                  <a:lnTo>
                    <a:pt x="245" y="626"/>
                  </a:lnTo>
                  <a:lnTo>
                    <a:pt x="255" y="628"/>
                  </a:lnTo>
                  <a:lnTo>
                    <a:pt x="263" y="628"/>
                  </a:lnTo>
                  <a:lnTo>
                    <a:pt x="284" y="622"/>
                  </a:lnTo>
                  <a:lnTo>
                    <a:pt x="305" y="614"/>
                  </a:lnTo>
                  <a:lnTo>
                    <a:pt x="328" y="605"/>
                  </a:lnTo>
                  <a:lnTo>
                    <a:pt x="349" y="591"/>
                  </a:lnTo>
                  <a:lnTo>
                    <a:pt x="370" y="576"/>
                  </a:lnTo>
                  <a:lnTo>
                    <a:pt x="389" y="559"/>
                  </a:lnTo>
                  <a:lnTo>
                    <a:pt x="407" y="539"/>
                  </a:lnTo>
                  <a:lnTo>
                    <a:pt x="422" y="520"/>
                  </a:lnTo>
                  <a:lnTo>
                    <a:pt x="433" y="499"/>
                  </a:lnTo>
                  <a:lnTo>
                    <a:pt x="441" y="478"/>
                  </a:lnTo>
                  <a:lnTo>
                    <a:pt x="445" y="468"/>
                  </a:lnTo>
                  <a:lnTo>
                    <a:pt x="445" y="457"/>
                  </a:lnTo>
                  <a:lnTo>
                    <a:pt x="445" y="447"/>
                  </a:lnTo>
                  <a:lnTo>
                    <a:pt x="445" y="436"/>
                  </a:lnTo>
                  <a:lnTo>
                    <a:pt x="441" y="426"/>
                  </a:lnTo>
                  <a:lnTo>
                    <a:pt x="437" y="417"/>
                  </a:lnTo>
                  <a:lnTo>
                    <a:pt x="431" y="407"/>
                  </a:lnTo>
                  <a:lnTo>
                    <a:pt x="424" y="397"/>
                  </a:lnTo>
                  <a:lnTo>
                    <a:pt x="416" y="388"/>
                  </a:lnTo>
                  <a:lnTo>
                    <a:pt x="405" y="380"/>
                  </a:lnTo>
                  <a:lnTo>
                    <a:pt x="393" y="371"/>
                  </a:lnTo>
                  <a:lnTo>
                    <a:pt x="378" y="363"/>
                  </a:lnTo>
                  <a:lnTo>
                    <a:pt x="385" y="355"/>
                  </a:lnTo>
                  <a:lnTo>
                    <a:pt x="393" y="346"/>
                  </a:lnTo>
                  <a:lnTo>
                    <a:pt x="399" y="332"/>
                  </a:lnTo>
                  <a:lnTo>
                    <a:pt x="407" y="319"/>
                  </a:lnTo>
                  <a:lnTo>
                    <a:pt x="412" y="305"/>
                  </a:lnTo>
                  <a:lnTo>
                    <a:pt x="416" y="292"/>
                  </a:lnTo>
                  <a:lnTo>
                    <a:pt x="420" y="279"/>
                  </a:lnTo>
                  <a:lnTo>
                    <a:pt x="422" y="265"/>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38" name="Freeform 9"/>
            <p:cNvSpPr>
              <a:spLocks noEditPoints="1"/>
            </p:cNvSpPr>
            <p:nvPr/>
          </p:nvSpPr>
          <p:spPr bwMode="auto">
            <a:xfrm>
              <a:off x="4948" y="2357"/>
              <a:ext cx="378" cy="189"/>
            </a:xfrm>
            <a:custGeom>
              <a:avLst/>
              <a:gdLst>
                <a:gd name="T0" fmla="*/ 271 w 1562"/>
                <a:gd name="T1" fmla="*/ 77 h 697"/>
                <a:gd name="T2" fmla="*/ 266 w 1562"/>
                <a:gd name="T3" fmla="*/ 79 h 697"/>
                <a:gd name="T4" fmla="*/ 257 w 1562"/>
                <a:gd name="T5" fmla="*/ 76 h 697"/>
                <a:gd name="T6" fmla="*/ 249 w 1562"/>
                <a:gd name="T7" fmla="*/ 69 h 697"/>
                <a:gd name="T8" fmla="*/ 245 w 1562"/>
                <a:gd name="T9" fmla="*/ 50 h 697"/>
                <a:gd name="T10" fmla="*/ 250 w 1562"/>
                <a:gd name="T11" fmla="*/ 26 h 697"/>
                <a:gd name="T12" fmla="*/ 263 w 1562"/>
                <a:gd name="T13" fmla="*/ 7 h 697"/>
                <a:gd name="T14" fmla="*/ 287 w 1562"/>
                <a:gd name="T15" fmla="*/ 0 h 697"/>
                <a:gd name="T16" fmla="*/ 314 w 1562"/>
                <a:gd name="T17" fmla="*/ 3 h 697"/>
                <a:gd name="T18" fmla="*/ 334 w 1562"/>
                <a:gd name="T19" fmla="*/ 15 h 697"/>
                <a:gd name="T20" fmla="*/ 347 w 1562"/>
                <a:gd name="T21" fmla="*/ 33 h 697"/>
                <a:gd name="T22" fmla="*/ 356 w 1562"/>
                <a:gd name="T23" fmla="*/ 49 h 697"/>
                <a:gd name="T24" fmla="*/ 369 w 1562"/>
                <a:gd name="T25" fmla="*/ 63 h 697"/>
                <a:gd name="T26" fmla="*/ 372 w 1562"/>
                <a:gd name="T27" fmla="*/ 75 h 697"/>
                <a:gd name="T28" fmla="*/ 374 w 1562"/>
                <a:gd name="T29" fmla="*/ 85 h 697"/>
                <a:gd name="T30" fmla="*/ 378 w 1562"/>
                <a:gd name="T31" fmla="*/ 99 h 697"/>
                <a:gd name="T32" fmla="*/ 378 w 1562"/>
                <a:gd name="T33" fmla="*/ 120 h 697"/>
                <a:gd name="T34" fmla="*/ 375 w 1562"/>
                <a:gd name="T35" fmla="*/ 135 h 697"/>
                <a:gd name="T36" fmla="*/ 370 w 1562"/>
                <a:gd name="T37" fmla="*/ 150 h 697"/>
                <a:gd name="T38" fmla="*/ 365 w 1562"/>
                <a:gd name="T39" fmla="*/ 160 h 697"/>
                <a:gd name="T40" fmla="*/ 348 w 1562"/>
                <a:gd name="T41" fmla="*/ 170 h 697"/>
                <a:gd name="T42" fmla="*/ 331 w 1562"/>
                <a:gd name="T43" fmla="*/ 174 h 697"/>
                <a:gd name="T44" fmla="*/ 320 w 1562"/>
                <a:gd name="T45" fmla="*/ 174 h 697"/>
                <a:gd name="T46" fmla="*/ 308 w 1562"/>
                <a:gd name="T47" fmla="*/ 174 h 697"/>
                <a:gd name="T48" fmla="*/ 287 w 1562"/>
                <a:gd name="T49" fmla="*/ 161 h 697"/>
                <a:gd name="T50" fmla="*/ 272 w 1562"/>
                <a:gd name="T51" fmla="*/ 140 h 697"/>
                <a:gd name="T52" fmla="*/ 269 w 1562"/>
                <a:gd name="T53" fmla="*/ 126 h 697"/>
                <a:gd name="T54" fmla="*/ 272 w 1562"/>
                <a:gd name="T55" fmla="*/ 115 h 697"/>
                <a:gd name="T56" fmla="*/ 282 w 1562"/>
                <a:gd name="T57" fmla="*/ 106 h 697"/>
                <a:gd name="T58" fmla="*/ 280 w 1562"/>
                <a:gd name="T59" fmla="*/ 95 h 697"/>
                <a:gd name="T60" fmla="*/ 275 w 1562"/>
                <a:gd name="T61" fmla="*/ 80 h 697"/>
                <a:gd name="T62" fmla="*/ 104 w 1562"/>
                <a:gd name="T63" fmla="*/ 90 h 697"/>
                <a:gd name="T64" fmla="*/ 110 w 1562"/>
                <a:gd name="T65" fmla="*/ 92 h 697"/>
                <a:gd name="T66" fmla="*/ 117 w 1562"/>
                <a:gd name="T67" fmla="*/ 91 h 697"/>
                <a:gd name="T68" fmla="*/ 126 w 1562"/>
                <a:gd name="T69" fmla="*/ 85 h 697"/>
                <a:gd name="T70" fmla="*/ 131 w 1562"/>
                <a:gd name="T71" fmla="*/ 71 h 697"/>
                <a:gd name="T72" fmla="*/ 129 w 1562"/>
                <a:gd name="T73" fmla="*/ 49 h 697"/>
                <a:gd name="T74" fmla="*/ 116 w 1562"/>
                <a:gd name="T75" fmla="*/ 30 h 697"/>
                <a:gd name="T76" fmla="*/ 98 w 1562"/>
                <a:gd name="T77" fmla="*/ 20 h 697"/>
                <a:gd name="T78" fmla="*/ 75 w 1562"/>
                <a:gd name="T79" fmla="*/ 19 h 697"/>
                <a:gd name="T80" fmla="*/ 54 w 1562"/>
                <a:gd name="T81" fmla="*/ 29 h 697"/>
                <a:gd name="T82" fmla="*/ 40 w 1562"/>
                <a:gd name="T83" fmla="*/ 46 h 697"/>
                <a:gd name="T84" fmla="*/ 30 w 1562"/>
                <a:gd name="T85" fmla="*/ 63 h 697"/>
                <a:gd name="T86" fmla="*/ 18 w 1562"/>
                <a:gd name="T87" fmla="*/ 77 h 697"/>
                <a:gd name="T88" fmla="*/ 12 w 1562"/>
                <a:gd name="T89" fmla="*/ 89 h 697"/>
                <a:gd name="T90" fmla="*/ 10 w 1562"/>
                <a:gd name="T91" fmla="*/ 100 h 697"/>
                <a:gd name="T92" fmla="*/ 6 w 1562"/>
                <a:gd name="T93" fmla="*/ 111 h 697"/>
                <a:gd name="T94" fmla="*/ 0 w 1562"/>
                <a:gd name="T95" fmla="*/ 130 h 697"/>
                <a:gd name="T96" fmla="*/ 1 w 1562"/>
                <a:gd name="T97" fmla="*/ 145 h 697"/>
                <a:gd name="T98" fmla="*/ 5 w 1562"/>
                <a:gd name="T99" fmla="*/ 160 h 697"/>
                <a:gd name="T100" fmla="*/ 10 w 1562"/>
                <a:gd name="T101" fmla="*/ 172 h 697"/>
                <a:gd name="T102" fmla="*/ 23 w 1562"/>
                <a:gd name="T103" fmla="*/ 182 h 697"/>
                <a:gd name="T104" fmla="*/ 43 w 1562"/>
                <a:gd name="T105" fmla="*/ 188 h 697"/>
                <a:gd name="T106" fmla="*/ 54 w 1562"/>
                <a:gd name="T107" fmla="*/ 189 h 697"/>
                <a:gd name="T108" fmla="*/ 64 w 1562"/>
                <a:gd name="T109" fmla="*/ 188 h 697"/>
                <a:gd name="T110" fmla="*/ 84 w 1562"/>
                <a:gd name="T111" fmla="*/ 178 h 697"/>
                <a:gd name="T112" fmla="*/ 102 w 1562"/>
                <a:gd name="T113" fmla="*/ 159 h 697"/>
                <a:gd name="T114" fmla="*/ 108 w 1562"/>
                <a:gd name="T115" fmla="*/ 142 h 697"/>
                <a:gd name="T116" fmla="*/ 106 w 1562"/>
                <a:gd name="T117" fmla="*/ 131 h 697"/>
                <a:gd name="T118" fmla="*/ 98 w 1562"/>
                <a:gd name="T119" fmla="*/ 121 h 697"/>
                <a:gd name="T120" fmla="*/ 95 w 1562"/>
                <a:gd name="T121" fmla="*/ 112 h 697"/>
                <a:gd name="T122" fmla="*/ 101 w 1562"/>
                <a:gd name="T123" fmla="*/ 97 h 6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2"/>
                <a:gd name="T187" fmla="*/ 0 h 697"/>
                <a:gd name="T188" fmla="*/ 1562 w 1562"/>
                <a:gd name="T189" fmla="*/ 697 h 6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2" h="697">
                  <a:moveTo>
                    <a:pt x="1134" y="282"/>
                  </a:moveTo>
                  <a:lnTo>
                    <a:pt x="1130" y="282"/>
                  </a:lnTo>
                  <a:lnTo>
                    <a:pt x="1126" y="284"/>
                  </a:lnTo>
                  <a:lnTo>
                    <a:pt x="1120" y="284"/>
                  </a:lnTo>
                  <a:lnTo>
                    <a:pt x="1115" y="286"/>
                  </a:lnTo>
                  <a:lnTo>
                    <a:pt x="1109" y="288"/>
                  </a:lnTo>
                  <a:lnTo>
                    <a:pt x="1103" y="290"/>
                  </a:lnTo>
                  <a:lnTo>
                    <a:pt x="1099" y="292"/>
                  </a:lnTo>
                  <a:lnTo>
                    <a:pt x="1095" y="292"/>
                  </a:lnTo>
                  <a:lnTo>
                    <a:pt x="1082" y="290"/>
                  </a:lnTo>
                  <a:lnTo>
                    <a:pt x="1072" y="286"/>
                  </a:lnTo>
                  <a:lnTo>
                    <a:pt x="1061" y="282"/>
                  </a:lnTo>
                  <a:lnTo>
                    <a:pt x="1053" y="276"/>
                  </a:lnTo>
                  <a:lnTo>
                    <a:pt x="1044" y="269"/>
                  </a:lnTo>
                  <a:lnTo>
                    <a:pt x="1038" y="263"/>
                  </a:lnTo>
                  <a:lnTo>
                    <a:pt x="1030" y="255"/>
                  </a:lnTo>
                  <a:lnTo>
                    <a:pt x="1026" y="246"/>
                  </a:lnTo>
                  <a:lnTo>
                    <a:pt x="1017" y="227"/>
                  </a:lnTo>
                  <a:lnTo>
                    <a:pt x="1013" y="207"/>
                  </a:lnTo>
                  <a:lnTo>
                    <a:pt x="1011" y="184"/>
                  </a:lnTo>
                  <a:lnTo>
                    <a:pt x="1011" y="163"/>
                  </a:lnTo>
                  <a:lnTo>
                    <a:pt x="1017" y="140"/>
                  </a:lnTo>
                  <a:lnTo>
                    <a:pt x="1023" y="117"/>
                  </a:lnTo>
                  <a:lnTo>
                    <a:pt x="1032" y="96"/>
                  </a:lnTo>
                  <a:lnTo>
                    <a:pt x="1042" y="75"/>
                  </a:lnTo>
                  <a:lnTo>
                    <a:pt x="1055" y="56"/>
                  </a:lnTo>
                  <a:lnTo>
                    <a:pt x="1070" y="40"/>
                  </a:lnTo>
                  <a:lnTo>
                    <a:pt x="1086" y="27"/>
                  </a:lnTo>
                  <a:lnTo>
                    <a:pt x="1105" y="17"/>
                  </a:lnTo>
                  <a:lnTo>
                    <a:pt x="1128" y="10"/>
                  </a:lnTo>
                  <a:lnTo>
                    <a:pt x="1155" y="4"/>
                  </a:lnTo>
                  <a:lnTo>
                    <a:pt x="1184" y="0"/>
                  </a:lnTo>
                  <a:lnTo>
                    <a:pt x="1213" y="0"/>
                  </a:lnTo>
                  <a:lnTo>
                    <a:pt x="1241" y="0"/>
                  </a:lnTo>
                  <a:lnTo>
                    <a:pt x="1270" y="4"/>
                  </a:lnTo>
                  <a:lnTo>
                    <a:pt x="1299" y="10"/>
                  </a:lnTo>
                  <a:lnTo>
                    <a:pt x="1324" y="17"/>
                  </a:lnTo>
                  <a:lnTo>
                    <a:pt x="1345" y="29"/>
                  </a:lnTo>
                  <a:lnTo>
                    <a:pt x="1364" y="40"/>
                  </a:lnTo>
                  <a:lnTo>
                    <a:pt x="1381" y="54"/>
                  </a:lnTo>
                  <a:lnTo>
                    <a:pt x="1397" y="69"/>
                  </a:lnTo>
                  <a:lnTo>
                    <a:pt x="1410" y="87"/>
                  </a:lnTo>
                  <a:lnTo>
                    <a:pt x="1422" y="104"/>
                  </a:lnTo>
                  <a:lnTo>
                    <a:pt x="1433" y="123"/>
                  </a:lnTo>
                  <a:lnTo>
                    <a:pt x="1443" y="142"/>
                  </a:lnTo>
                  <a:lnTo>
                    <a:pt x="1450" y="156"/>
                  </a:lnTo>
                  <a:lnTo>
                    <a:pt x="1462" y="169"/>
                  </a:lnTo>
                  <a:lnTo>
                    <a:pt x="1473" y="181"/>
                  </a:lnTo>
                  <a:lnTo>
                    <a:pt x="1487" y="192"/>
                  </a:lnTo>
                  <a:lnTo>
                    <a:pt x="1502" y="205"/>
                  </a:lnTo>
                  <a:lnTo>
                    <a:pt x="1514" y="219"/>
                  </a:lnTo>
                  <a:lnTo>
                    <a:pt x="1525" y="232"/>
                  </a:lnTo>
                  <a:lnTo>
                    <a:pt x="1533" y="248"/>
                  </a:lnTo>
                  <a:lnTo>
                    <a:pt x="1535" y="255"/>
                  </a:lnTo>
                  <a:lnTo>
                    <a:pt x="1537" y="265"/>
                  </a:lnTo>
                  <a:lnTo>
                    <a:pt x="1539" y="275"/>
                  </a:lnTo>
                  <a:lnTo>
                    <a:pt x="1543" y="284"/>
                  </a:lnTo>
                  <a:lnTo>
                    <a:pt x="1544" y="294"/>
                  </a:lnTo>
                  <a:lnTo>
                    <a:pt x="1546" y="305"/>
                  </a:lnTo>
                  <a:lnTo>
                    <a:pt x="1546" y="313"/>
                  </a:lnTo>
                  <a:lnTo>
                    <a:pt x="1548" y="322"/>
                  </a:lnTo>
                  <a:lnTo>
                    <a:pt x="1554" y="332"/>
                  </a:lnTo>
                  <a:lnTo>
                    <a:pt x="1558" y="347"/>
                  </a:lnTo>
                  <a:lnTo>
                    <a:pt x="1560" y="365"/>
                  </a:lnTo>
                  <a:lnTo>
                    <a:pt x="1562" y="386"/>
                  </a:lnTo>
                  <a:lnTo>
                    <a:pt x="1562" y="405"/>
                  </a:lnTo>
                  <a:lnTo>
                    <a:pt x="1562" y="424"/>
                  </a:lnTo>
                  <a:lnTo>
                    <a:pt x="1560" y="441"/>
                  </a:lnTo>
                  <a:lnTo>
                    <a:pt x="1558" y="457"/>
                  </a:lnTo>
                  <a:lnTo>
                    <a:pt x="1556" y="470"/>
                  </a:lnTo>
                  <a:lnTo>
                    <a:pt x="1552" y="484"/>
                  </a:lnTo>
                  <a:lnTo>
                    <a:pt x="1548" y="497"/>
                  </a:lnTo>
                  <a:lnTo>
                    <a:pt x="1544" y="512"/>
                  </a:lnTo>
                  <a:lnTo>
                    <a:pt x="1541" y="526"/>
                  </a:lnTo>
                  <a:lnTo>
                    <a:pt x="1535" y="541"/>
                  </a:lnTo>
                  <a:lnTo>
                    <a:pt x="1531" y="553"/>
                  </a:lnTo>
                  <a:lnTo>
                    <a:pt x="1527" y="564"/>
                  </a:lnTo>
                  <a:lnTo>
                    <a:pt x="1523" y="576"/>
                  </a:lnTo>
                  <a:lnTo>
                    <a:pt x="1518" y="583"/>
                  </a:lnTo>
                  <a:lnTo>
                    <a:pt x="1510" y="591"/>
                  </a:lnTo>
                  <a:lnTo>
                    <a:pt x="1502" y="599"/>
                  </a:lnTo>
                  <a:lnTo>
                    <a:pt x="1483" y="608"/>
                  </a:lnTo>
                  <a:lnTo>
                    <a:pt x="1460" y="618"/>
                  </a:lnTo>
                  <a:lnTo>
                    <a:pt x="1437" y="626"/>
                  </a:lnTo>
                  <a:lnTo>
                    <a:pt x="1416" y="631"/>
                  </a:lnTo>
                  <a:lnTo>
                    <a:pt x="1395" y="637"/>
                  </a:lnTo>
                  <a:lnTo>
                    <a:pt x="1378" y="645"/>
                  </a:lnTo>
                  <a:lnTo>
                    <a:pt x="1368" y="643"/>
                  </a:lnTo>
                  <a:lnTo>
                    <a:pt x="1358" y="643"/>
                  </a:lnTo>
                  <a:lnTo>
                    <a:pt x="1347" y="643"/>
                  </a:lnTo>
                  <a:lnTo>
                    <a:pt x="1333" y="643"/>
                  </a:lnTo>
                  <a:lnTo>
                    <a:pt x="1322" y="643"/>
                  </a:lnTo>
                  <a:lnTo>
                    <a:pt x="1312" y="645"/>
                  </a:lnTo>
                  <a:lnTo>
                    <a:pt x="1303" y="645"/>
                  </a:lnTo>
                  <a:lnTo>
                    <a:pt x="1293" y="645"/>
                  </a:lnTo>
                  <a:lnTo>
                    <a:pt x="1274" y="641"/>
                  </a:lnTo>
                  <a:lnTo>
                    <a:pt x="1253" y="633"/>
                  </a:lnTo>
                  <a:lnTo>
                    <a:pt x="1230" y="622"/>
                  </a:lnTo>
                  <a:lnTo>
                    <a:pt x="1209" y="608"/>
                  </a:lnTo>
                  <a:lnTo>
                    <a:pt x="1188" y="593"/>
                  </a:lnTo>
                  <a:lnTo>
                    <a:pt x="1168" y="576"/>
                  </a:lnTo>
                  <a:lnTo>
                    <a:pt x="1151" y="557"/>
                  </a:lnTo>
                  <a:lnTo>
                    <a:pt x="1136" y="537"/>
                  </a:lnTo>
                  <a:lnTo>
                    <a:pt x="1124" y="516"/>
                  </a:lnTo>
                  <a:lnTo>
                    <a:pt x="1117" y="495"/>
                  </a:lnTo>
                  <a:lnTo>
                    <a:pt x="1113" y="486"/>
                  </a:lnTo>
                  <a:lnTo>
                    <a:pt x="1113" y="474"/>
                  </a:lnTo>
                  <a:lnTo>
                    <a:pt x="1113" y="464"/>
                  </a:lnTo>
                  <a:lnTo>
                    <a:pt x="1113" y="453"/>
                  </a:lnTo>
                  <a:lnTo>
                    <a:pt x="1117" y="443"/>
                  </a:lnTo>
                  <a:lnTo>
                    <a:pt x="1120" y="434"/>
                  </a:lnTo>
                  <a:lnTo>
                    <a:pt x="1126" y="424"/>
                  </a:lnTo>
                  <a:lnTo>
                    <a:pt x="1132" y="415"/>
                  </a:lnTo>
                  <a:lnTo>
                    <a:pt x="1141" y="405"/>
                  </a:lnTo>
                  <a:lnTo>
                    <a:pt x="1153" y="397"/>
                  </a:lnTo>
                  <a:lnTo>
                    <a:pt x="1165" y="390"/>
                  </a:lnTo>
                  <a:lnTo>
                    <a:pt x="1180" y="382"/>
                  </a:lnTo>
                  <a:lnTo>
                    <a:pt x="1172" y="372"/>
                  </a:lnTo>
                  <a:lnTo>
                    <a:pt x="1165" y="363"/>
                  </a:lnTo>
                  <a:lnTo>
                    <a:pt x="1157" y="349"/>
                  </a:lnTo>
                  <a:lnTo>
                    <a:pt x="1151" y="338"/>
                  </a:lnTo>
                  <a:lnTo>
                    <a:pt x="1145" y="322"/>
                  </a:lnTo>
                  <a:lnTo>
                    <a:pt x="1141" y="309"/>
                  </a:lnTo>
                  <a:lnTo>
                    <a:pt x="1138" y="296"/>
                  </a:lnTo>
                  <a:lnTo>
                    <a:pt x="1134" y="282"/>
                  </a:lnTo>
                  <a:close/>
                  <a:moveTo>
                    <a:pt x="422" y="332"/>
                  </a:moveTo>
                  <a:lnTo>
                    <a:pt x="428" y="332"/>
                  </a:lnTo>
                  <a:lnTo>
                    <a:pt x="431" y="332"/>
                  </a:lnTo>
                  <a:lnTo>
                    <a:pt x="437" y="334"/>
                  </a:lnTo>
                  <a:lnTo>
                    <a:pt x="443" y="336"/>
                  </a:lnTo>
                  <a:lnTo>
                    <a:pt x="449" y="338"/>
                  </a:lnTo>
                  <a:lnTo>
                    <a:pt x="453" y="340"/>
                  </a:lnTo>
                  <a:lnTo>
                    <a:pt x="458" y="342"/>
                  </a:lnTo>
                  <a:lnTo>
                    <a:pt x="462" y="342"/>
                  </a:lnTo>
                  <a:lnTo>
                    <a:pt x="474" y="340"/>
                  </a:lnTo>
                  <a:lnTo>
                    <a:pt x="485" y="336"/>
                  </a:lnTo>
                  <a:lnTo>
                    <a:pt x="495" y="332"/>
                  </a:lnTo>
                  <a:lnTo>
                    <a:pt x="504" y="326"/>
                  </a:lnTo>
                  <a:lnTo>
                    <a:pt x="512" y="321"/>
                  </a:lnTo>
                  <a:lnTo>
                    <a:pt x="520" y="315"/>
                  </a:lnTo>
                  <a:lnTo>
                    <a:pt x="525" y="307"/>
                  </a:lnTo>
                  <a:lnTo>
                    <a:pt x="531" y="299"/>
                  </a:lnTo>
                  <a:lnTo>
                    <a:pt x="539" y="282"/>
                  </a:lnTo>
                  <a:lnTo>
                    <a:pt x="543" y="263"/>
                  </a:lnTo>
                  <a:lnTo>
                    <a:pt x="545" y="242"/>
                  </a:lnTo>
                  <a:lnTo>
                    <a:pt x="543" y="223"/>
                  </a:lnTo>
                  <a:lnTo>
                    <a:pt x="539" y="202"/>
                  </a:lnTo>
                  <a:lnTo>
                    <a:pt x="531" y="181"/>
                  </a:lnTo>
                  <a:lnTo>
                    <a:pt x="522" y="159"/>
                  </a:lnTo>
                  <a:lnTo>
                    <a:pt x="510" y="142"/>
                  </a:lnTo>
                  <a:lnTo>
                    <a:pt x="497" y="125"/>
                  </a:lnTo>
                  <a:lnTo>
                    <a:pt x="481" y="110"/>
                  </a:lnTo>
                  <a:lnTo>
                    <a:pt x="466" y="96"/>
                  </a:lnTo>
                  <a:lnTo>
                    <a:pt x="447" y="88"/>
                  </a:lnTo>
                  <a:lnTo>
                    <a:pt x="426" y="79"/>
                  </a:lnTo>
                  <a:lnTo>
                    <a:pt x="403" y="73"/>
                  </a:lnTo>
                  <a:lnTo>
                    <a:pt x="380" y="69"/>
                  </a:lnTo>
                  <a:lnTo>
                    <a:pt x="357" y="67"/>
                  </a:lnTo>
                  <a:lnTo>
                    <a:pt x="334" y="67"/>
                  </a:lnTo>
                  <a:lnTo>
                    <a:pt x="311" y="69"/>
                  </a:lnTo>
                  <a:lnTo>
                    <a:pt x="288" y="75"/>
                  </a:lnTo>
                  <a:lnTo>
                    <a:pt x="263" y="83"/>
                  </a:lnTo>
                  <a:lnTo>
                    <a:pt x="241" y="92"/>
                  </a:lnTo>
                  <a:lnTo>
                    <a:pt x="222" y="106"/>
                  </a:lnTo>
                  <a:lnTo>
                    <a:pt x="205" y="119"/>
                  </a:lnTo>
                  <a:lnTo>
                    <a:pt x="190" y="134"/>
                  </a:lnTo>
                  <a:lnTo>
                    <a:pt x="176" y="150"/>
                  </a:lnTo>
                  <a:lnTo>
                    <a:pt x="165" y="169"/>
                  </a:lnTo>
                  <a:lnTo>
                    <a:pt x="153" y="186"/>
                  </a:lnTo>
                  <a:lnTo>
                    <a:pt x="144" y="207"/>
                  </a:lnTo>
                  <a:lnTo>
                    <a:pt x="136" y="221"/>
                  </a:lnTo>
                  <a:lnTo>
                    <a:pt x="126" y="232"/>
                  </a:lnTo>
                  <a:lnTo>
                    <a:pt x="113" y="246"/>
                  </a:lnTo>
                  <a:lnTo>
                    <a:pt x="99" y="257"/>
                  </a:lnTo>
                  <a:lnTo>
                    <a:pt x="86" y="271"/>
                  </a:lnTo>
                  <a:lnTo>
                    <a:pt x="73" y="284"/>
                  </a:lnTo>
                  <a:lnTo>
                    <a:pt x="61" y="298"/>
                  </a:lnTo>
                  <a:lnTo>
                    <a:pt x="53" y="311"/>
                  </a:lnTo>
                  <a:lnTo>
                    <a:pt x="52" y="321"/>
                  </a:lnTo>
                  <a:lnTo>
                    <a:pt x="50" y="328"/>
                  </a:lnTo>
                  <a:lnTo>
                    <a:pt x="48" y="338"/>
                  </a:lnTo>
                  <a:lnTo>
                    <a:pt x="46" y="349"/>
                  </a:lnTo>
                  <a:lnTo>
                    <a:pt x="42" y="359"/>
                  </a:lnTo>
                  <a:lnTo>
                    <a:pt x="40" y="369"/>
                  </a:lnTo>
                  <a:lnTo>
                    <a:pt x="40" y="378"/>
                  </a:lnTo>
                  <a:lnTo>
                    <a:pt x="40" y="386"/>
                  </a:lnTo>
                  <a:lnTo>
                    <a:pt x="32" y="395"/>
                  </a:lnTo>
                  <a:lnTo>
                    <a:pt x="25" y="409"/>
                  </a:lnTo>
                  <a:lnTo>
                    <a:pt x="17" y="424"/>
                  </a:lnTo>
                  <a:lnTo>
                    <a:pt x="9" y="441"/>
                  </a:lnTo>
                  <a:lnTo>
                    <a:pt x="5" y="461"/>
                  </a:lnTo>
                  <a:lnTo>
                    <a:pt x="2" y="478"/>
                  </a:lnTo>
                  <a:lnTo>
                    <a:pt x="0" y="493"/>
                  </a:lnTo>
                  <a:lnTo>
                    <a:pt x="0" y="505"/>
                  </a:lnTo>
                  <a:lnTo>
                    <a:pt x="2" y="518"/>
                  </a:lnTo>
                  <a:lnTo>
                    <a:pt x="5" y="534"/>
                  </a:lnTo>
                  <a:lnTo>
                    <a:pt x="9" y="547"/>
                  </a:lnTo>
                  <a:lnTo>
                    <a:pt x="13" y="562"/>
                  </a:lnTo>
                  <a:lnTo>
                    <a:pt x="17" y="576"/>
                  </a:lnTo>
                  <a:lnTo>
                    <a:pt x="21" y="589"/>
                  </a:lnTo>
                  <a:lnTo>
                    <a:pt x="25" y="603"/>
                  </a:lnTo>
                  <a:lnTo>
                    <a:pt x="28" y="614"/>
                  </a:lnTo>
                  <a:lnTo>
                    <a:pt x="34" y="624"/>
                  </a:lnTo>
                  <a:lnTo>
                    <a:pt x="40" y="633"/>
                  </a:lnTo>
                  <a:lnTo>
                    <a:pt x="48" y="641"/>
                  </a:lnTo>
                  <a:lnTo>
                    <a:pt x="55" y="649"/>
                  </a:lnTo>
                  <a:lnTo>
                    <a:pt x="75" y="660"/>
                  </a:lnTo>
                  <a:lnTo>
                    <a:pt x="96" y="672"/>
                  </a:lnTo>
                  <a:lnTo>
                    <a:pt x="117" y="679"/>
                  </a:lnTo>
                  <a:lnTo>
                    <a:pt x="140" y="685"/>
                  </a:lnTo>
                  <a:lnTo>
                    <a:pt x="161" y="691"/>
                  </a:lnTo>
                  <a:lnTo>
                    <a:pt x="178" y="695"/>
                  </a:lnTo>
                  <a:lnTo>
                    <a:pt x="190" y="697"/>
                  </a:lnTo>
                  <a:lnTo>
                    <a:pt x="199" y="697"/>
                  </a:lnTo>
                  <a:lnTo>
                    <a:pt x="213" y="697"/>
                  </a:lnTo>
                  <a:lnTo>
                    <a:pt x="224" y="697"/>
                  </a:lnTo>
                  <a:lnTo>
                    <a:pt x="236" y="697"/>
                  </a:lnTo>
                  <a:lnTo>
                    <a:pt x="245" y="697"/>
                  </a:lnTo>
                  <a:lnTo>
                    <a:pt x="255" y="695"/>
                  </a:lnTo>
                  <a:lnTo>
                    <a:pt x="263" y="695"/>
                  </a:lnTo>
                  <a:lnTo>
                    <a:pt x="284" y="689"/>
                  </a:lnTo>
                  <a:lnTo>
                    <a:pt x="305" y="681"/>
                  </a:lnTo>
                  <a:lnTo>
                    <a:pt x="326" y="672"/>
                  </a:lnTo>
                  <a:lnTo>
                    <a:pt x="349" y="658"/>
                  </a:lnTo>
                  <a:lnTo>
                    <a:pt x="370" y="643"/>
                  </a:lnTo>
                  <a:lnTo>
                    <a:pt x="389" y="626"/>
                  </a:lnTo>
                  <a:lnTo>
                    <a:pt x="407" y="606"/>
                  </a:lnTo>
                  <a:lnTo>
                    <a:pt x="422" y="587"/>
                  </a:lnTo>
                  <a:lnTo>
                    <a:pt x="433" y="566"/>
                  </a:lnTo>
                  <a:lnTo>
                    <a:pt x="441" y="545"/>
                  </a:lnTo>
                  <a:lnTo>
                    <a:pt x="443" y="535"/>
                  </a:lnTo>
                  <a:lnTo>
                    <a:pt x="445" y="524"/>
                  </a:lnTo>
                  <a:lnTo>
                    <a:pt x="445" y="514"/>
                  </a:lnTo>
                  <a:lnTo>
                    <a:pt x="445" y="503"/>
                  </a:lnTo>
                  <a:lnTo>
                    <a:pt x="441" y="493"/>
                  </a:lnTo>
                  <a:lnTo>
                    <a:pt x="437" y="484"/>
                  </a:lnTo>
                  <a:lnTo>
                    <a:pt x="431" y="474"/>
                  </a:lnTo>
                  <a:lnTo>
                    <a:pt x="424" y="464"/>
                  </a:lnTo>
                  <a:lnTo>
                    <a:pt x="416" y="455"/>
                  </a:lnTo>
                  <a:lnTo>
                    <a:pt x="405" y="447"/>
                  </a:lnTo>
                  <a:lnTo>
                    <a:pt x="393" y="438"/>
                  </a:lnTo>
                  <a:lnTo>
                    <a:pt x="378" y="430"/>
                  </a:lnTo>
                  <a:lnTo>
                    <a:pt x="385" y="422"/>
                  </a:lnTo>
                  <a:lnTo>
                    <a:pt x="393" y="413"/>
                  </a:lnTo>
                  <a:lnTo>
                    <a:pt x="399" y="399"/>
                  </a:lnTo>
                  <a:lnTo>
                    <a:pt x="407" y="386"/>
                  </a:lnTo>
                  <a:lnTo>
                    <a:pt x="412" y="372"/>
                  </a:lnTo>
                  <a:lnTo>
                    <a:pt x="416" y="359"/>
                  </a:lnTo>
                  <a:lnTo>
                    <a:pt x="420" y="346"/>
                  </a:lnTo>
                  <a:lnTo>
                    <a:pt x="422" y="332"/>
                  </a:lnTo>
                  <a:close/>
                </a:path>
              </a:pathLst>
            </a:custGeom>
            <a:solidFill>
              <a:srgbClr val="D1806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39" name="Freeform 10"/>
            <p:cNvSpPr>
              <a:spLocks/>
            </p:cNvSpPr>
            <p:nvPr/>
          </p:nvSpPr>
          <p:spPr bwMode="auto">
            <a:xfrm>
              <a:off x="4948" y="2375"/>
              <a:ext cx="132" cy="171"/>
            </a:xfrm>
            <a:custGeom>
              <a:avLst/>
              <a:gdLst>
                <a:gd name="T0" fmla="*/ 104 w 545"/>
                <a:gd name="T1" fmla="*/ 72 h 630"/>
                <a:gd name="T2" fmla="*/ 106 w 545"/>
                <a:gd name="T3" fmla="*/ 72 h 630"/>
                <a:gd name="T4" fmla="*/ 109 w 545"/>
                <a:gd name="T5" fmla="*/ 74 h 630"/>
                <a:gd name="T6" fmla="*/ 111 w 545"/>
                <a:gd name="T7" fmla="*/ 75 h 630"/>
                <a:gd name="T8" fmla="*/ 115 w 545"/>
                <a:gd name="T9" fmla="*/ 74 h 630"/>
                <a:gd name="T10" fmla="*/ 120 w 545"/>
                <a:gd name="T11" fmla="*/ 72 h 630"/>
                <a:gd name="T12" fmla="*/ 124 w 545"/>
                <a:gd name="T13" fmla="*/ 69 h 630"/>
                <a:gd name="T14" fmla="*/ 127 w 545"/>
                <a:gd name="T15" fmla="*/ 65 h 630"/>
                <a:gd name="T16" fmla="*/ 131 w 545"/>
                <a:gd name="T17" fmla="*/ 58 h 630"/>
                <a:gd name="T18" fmla="*/ 132 w 545"/>
                <a:gd name="T19" fmla="*/ 47 h 630"/>
                <a:gd name="T20" fmla="*/ 131 w 545"/>
                <a:gd name="T21" fmla="*/ 37 h 630"/>
                <a:gd name="T22" fmla="*/ 126 w 545"/>
                <a:gd name="T23" fmla="*/ 25 h 630"/>
                <a:gd name="T24" fmla="*/ 120 w 545"/>
                <a:gd name="T25" fmla="*/ 16 h 630"/>
                <a:gd name="T26" fmla="*/ 113 w 545"/>
                <a:gd name="T27" fmla="*/ 8 h 630"/>
                <a:gd name="T28" fmla="*/ 103 w 545"/>
                <a:gd name="T29" fmla="*/ 3 h 630"/>
                <a:gd name="T30" fmla="*/ 92 w 545"/>
                <a:gd name="T31" fmla="*/ 1 h 630"/>
                <a:gd name="T32" fmla="*/ 81 w 545"/>
                <a:gd name="T33" fmla="*/ 0 h 630"/>
                <a:gd name="T34" fmla="*/ 70 w 545"/>
                <a:gd name="T35" fmla="*/ 2 h 630"/>
                <a:gd name="T36" fmla="*/ 58 w 545"/>
                <a:gd name="T37" fmla="*/ 7 h 630"/>
                <a:gd name="T38" fmla="*/ 50 w 545"/>
                <a:gd name="T39" fmla="*/ 14 h 630"/>
                <a:gd name="T40" fmla="*/ 43 w 545"/>
                <a:gd name="T41" fmla="*/ 23 h 630"/>
                <a:gd name="T42" fmla="*/ 37 w 545"/>
                <a:gd name="T43" fmla="*/ 32 h 630"/>
                <a:gd name="T44" fmla="*/ 33 w 545"/>
                <a:gd name="T45" fmla="*/ 42 h 630"/>
                <a:gd name="T46" fmla="*/ 27 w 545"/>
                <a:gd name="T47" fmla="*/ 49 h 630"/>
                <a:gd name="T48" fmla="*/ 21 w 545"/>
                <a:gd name="T49" fmla="*/ 55 h 630"/>
                <a:gd name="T50" fmla="*/ 15 w 545"/>
                <a:gd name="T51" fmla="*/ 63 h 630"/>
                <a:gd name="T52" fmla="*/ 13 w 545"/>
                <a:gd name="T53" fmla="*/ 69 h 630"/>
                <a:gd name="T54" fmla="*/ 12 w 545"/>
                <a:gd name="T55" fmla="*/ 74 h 630"/>
                <a:gd name="T56" fmla="*/ 10 w 545"/>
                <a:gd name="T57" fmla="*/ 79 h 630"/>
                <a:gd name="T58" fmla="*/ 10 w 545"/>
                <a:gd name="T59" fmla="*/ 84 h 630"/>
                <a:gd name="T60" fmla="*/ 8 w 545"/>
                <a:gd name="T61" fmla="*/ 89 h 630"/>
                <a:gd name="T62" fmla="*/ 4 w 545"/>
                <a:gd name="T63" fmla="*/ 97 h 630"/>
                <a:gd name="T64" fmla="*/ 1 w 545"/>
                <a:gd name="T65" fmla="*/ 107 h 630"/>
                <a:gd name="T66" fmla="*/ 0 w 545"/>
                <a:gd name="T67" fmla="*/ 116 h 630"/>
                <a:gd name="T68" fmla="*/ 0 w 545"/>
                <a:gd name="T69" fmla="*/ 122 h 630"/>
                <a:gd name="T70" fmla="*/ 2 w 545"/>
                <a:gd name="T71" fmla="*/ 130 h 630"/>
                <a:gd name="T72" fmla="*/ 4 w 545"/>
                <a:gd name="T73" fmla="*/ 138 h 630"/>
                <a:gd name="T74" fmla="*/ 6 w 545"/>
                <a:gd name="T75" fmla="*/ 145 h 630"/>
                <a:gd name="T76" fmla="*/ 8 w 545"/>
                <a:gd name="T77" fmla="*/ 151 h 630"/>
                <a:gd name="T78" fmla="*/ 12 w 545"/>
                <a:gd name="T79" fmla="*/ 156 h 630"/>
                <a:gd name="T80" fmla="*/ 18 w 545"/>
                <a:gd name="T81" fmla="*/ 161 h 630"/>
                <a:gd name="T82" fmla="*/ 28 w 545"/>
                <a:gd name="T83" fmla="*/ 166 h 630"/>
                <a:gd name="T84" fmla="*/ 39 w 545"/>
                <a:gd name="T85" fmla="*/ 169 h 630"/>
                <a:gd name="T86" fmla="*/ 46 w 545"/>
                <a:gd name="T87" fmla="*/ 171 h 630"/>
                <a:gd name="T88" fmla="*/ 52 w 545"/>
                <a:gd name="T89" fmla="*/ 171 h 630"/>
                <a:gd name="T90" fmla="*/ 57 w 545"/>
                <a:gd name="T91" fmla="*/ 171 h 630"/>
                <a:gd name="T92" fmla="*/ 62 w 545"/>
                <a:gd name="T93" fmla="*/ 170 h 630"/>
                <a:gd name="T94" fmla="*/ 69 w 545"/>
                <a:gd name="T95" fmla="*/ 169 h 630"/>
                <a:gd name="T96" fmla="*/ 79 w 545"/>
                <a:gd name="T97" fmla="*/ 164 h 630"/>
                <a:gd name="T98" fmla="*/ 90 w 545"/>
                <a:gd name="T99" fmla="*/ 156 h 630"/>
                <a:gd name="T100" fmla="*/ 99 w 545"/>
                <a:gd name="T101" fmla="*/ 146 h 630"/>
                <a:gd name="T102" fmla="*/ 105 w 545"/>
                <a:gd name="T103" fmla="*/ 135 h 630"/>
                <a:gd name="T104" fmla="*/ 107 w 545"/>
                <a:gd name="T105" fmla="*/ 127 h 630"/>
                <a:gd name="T106" fmla="*/ 108 w 545"/>
                <a:gd name="T107" fmla="*/ 121 h 630"/>
                <a:gd name="T108" fmla="*/ 107 w 545"/>
                <a:gd name="T109" fmla="*/ 116 h 630"/>
                <a:gd name="T110" fmla="*/ 104 w 545"/>
                <a:gd name="T111" fmla="*/ 110 h 630"/>
                <a:gd name="T112" fmla="*/ 101 w 545"/>
                <a:gd name="T113" fmla="*/ 105 h 630"/>
                <a:gd name="T114" fmla="*/ 95 w 545"/>
                <a:gd name="T115" fmla="*/ 101 h 630"/>
                <a:gd name="T116" fmla="*/ 93 w 545"/>
                <a:gd name="T117" fmla="*/ 96 h 630"/>
                <a:gd name="T118" fmla="*/ 97 w 545"/>
                <a:gd name="T119" fmla="*/ 90 h 630"/>
                <a:gd name="T120" fmla="*/ 100 w 545"/>
                <a:gd name="T121" fmla="*/ 83 h 630"/>
                <a:gd name="T122" fmla="*/ 102 w 545"/>
                <a:gd name="T123" fmla="*/ 76 h 6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5"/>
                <a:gd name="T187" fmla="*/ 0 h 630"/>
                <a:gd name="T188" fmla="*/ 545 w 545"/>
                <a:gd name="T189" fmla="*/ 630 h 6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5" h="630">
                  <a:moveTo>
                    <a:pt x="422" y="265"/>
                  </a:moveTo>
                  <a:lnTo>
                    <a:pt x="428" y="265"/>
                  </a:lnTo>
                  <a:lnTo>
                    <a:pt x="431" y="265"/>
                  </a:lnTo>
                  <a:lnTo>
                    <a:pt x="437" y="267"/>
                  </a:lnTo>
                  <a:lnTo>
                    <a:pt x="443" y="269"/>
                  </a:lnTo>
                  <a:lnTo>
                    <a:pt x="449" y="271"/>
                  </a:lnTo>
                  <a:lnTo>
                    <a:pt x="453" y="273"/>
                  </a:lnTo>
                  <a:lnTo>
                    <a:pt x="458" y="275"/>
                  </a:lnTo>
                  <a:lnTo>
                    <a:pt x="462" y="275"/>
                  </a:lnTo>
                  <a:lnTo>
                    <a:pt x="474" y="273"/>
                  </a:lnTo>
                  <a:lnTo>
                    <a:pt x="485" y="269"/>
                  </a:lnTo>
                  <a:lnTo>
                    <a:pt x="495" y="265"/>
                  </a:lnTo>
                  <a:lnTo>
                    <a:pt x="504" y="259"/>
                  </a:lnTo>
                  <a:lnTo>
                    <a:pt x="512" y="254"/>
                  </a:lnTo>
                  <a:lnTo>
                    <a:pt x="520" y="248"/>
                  </a:lnTo>
                  <a:lnTo>
                    <a:pt x="525" y="240"/>
                  </a:lnTo>
                  <a:lnTo>
                    <a:pt x="531" y="232"/>
                  </a:lnTo>
                  <a:lnTo>
                    <a:pt x="539" y="215"/>
                  </a:lnTo>
                  <a:lnTo>
                    <a:pt x="543" y="196"/>
                  </a:lnTo>
                  <a:lnTo>
                    <a:pt x="545" y="175"/>
                  </a:lnTo>
                  <a:lnTo>
                    <a:pt x="543" y="156"/>
                  </a:lnTo>
                  <a:lnTo>
                    <a:pt x="539" y="135"/>
                  </a:lnTo>
                  <a:lnTo>
                    <a:pt x="531" y="114"/>
                  </a:lnTo>
                  <a:lnTo>
                    <a:pt x="522" y="92"/>
                  </a:lnTo>
                  <a:lnTo>
                    <a:pt x="510" y="75"/>
                  </a:lnTo>
                  <a:lnTo>
                    <a:pt x="497" y="58"/>
                  </a:lnTo>
                  <a:lnTo>
                    <a:pt x="481" y="43"/>
                  </a:lnTo>
                  <a:lnTo>
                    <a:pt x="466" y="29"/>
                  </a:lnTo>
                  <a:lnTo>
                    <a:pt x="447" y="21"/>
                  </a:lnTo>
                  <a:lnTo>
                    <a:pt x="426" y="12"/>
                  </a:lnTo>
                  <a:lnTo>
                    <a:pt x="403" y="6"/>
                  </a:lnTo>
                  <a:lnTo>
                    <a:pt x="380" y="2"/>
                  </a:lnTo>
                  <a:lnTo>
                    <a:pt x="357" y="0"/>
                  </a:lnTo>
                  <a:lnTo>
                    <a:pt x="334" y="0"/>
                  </a:lnTo>
                  <a:lnTo>
                    <a:pt x="311" y="2"/>
                  </a:lnTo>
                  <a:lnTo>
                    <a:pt x="288" y="8"/>
                  </a:lnTo>
                  <a:lnTo>
                    <a:pt x="263" y="16"/>
                  </a:lnTo>
                  <a:lnTo>
                    <a:pt x="241" y="25"/>
                  </a:lnTo>
                  <a:lnTo>
                    <a:pt x="222" y="39"/>
                  </a:lnTo>
                  <a:lnTo>
                    <a:pt x="205" y="52"/>
                  </a:lnTo>
                  <a:lnTo>
                    <a:pt x="190" y="67"/>
                  </a:lnTo>
                  <a:lnTo>
                    <a:pt x="176" y="83"/>
                  </a:lnTo>
                  <a:lnTo>
                    <a:pt x="165" y="102"/>
                  </a:lnTo>
                  <a:lnTo>
                    <a:pt x="153" y="119"/>
                  </a:lnTo>
                  <a:lnTo>
                    <a:pt x="144" y="140"/>
                  </a:lnTo>
                  <a:lnTo>
                    <a:pt x="136" y="154"/>
                  </a:lnTo>
                  <a:lnTo>
                    <a:pt x="126" y="165"/>
                  </a:lnTo>
                  <a:lnTo>
                    <a:pt x="113" y="179"/>
                  </a:lnTo>
                  <a:lnTo>
                    <a:pt x="99" y="190"/>
                  </a:lnTo>
                  <a:lnTo>
                    <a:pt x="86" y="204"/>
                  </a:lnTo>
                  <a:lnTo>
                    <a:pt x="73" y="217"/>
                  </a:lnTo>
                  <a:lnTo>
                    <a:pt x="61" y="231"/>
                  </a:lnTo>
                  <a:lnTo>
                    <a:pt x="53" y="244"/>
                  </a:lnTo>
                  <a:lnTo>
                    <a:pt x="52" y="254"/>
                  </a:lnTo>
                  <a:lnTo>
                    <a:pt x="50" y="261"/>
                  </a:lnTo>
                  <a:lnTo>
                    <a:pt x="48" y="271"/>
                  </a:lnTo>
                  <a:lnTo>
                    <a:pt x="46" y="282"/>
                  </a:lnTo>
                  <a:lnTo>
                    <a:pt x="42" y="292"/>
                  </a:lnTo>
                  <a:lnTo>
                    <a:pt x="40" y="302"/>
                  </a:lnTo>
                  <a:lnTo>
                    <a:pt x="40" y="311"/>
                  </a:lnTo>
                  <a:lnTo>
                    <a:pt x="40" y="319"/>
                  </a:lnTo>
                  <a:lnTo>
                    <a:pt x="32" y="328"/>
                  </a:lnTo>
                  <a:lnTo>
                    <a:pt x="25" y="342"/>
                  </a:lnTo>
                  <a:lnTo>
                    <a:pt x="17" y="357"/>
                  </a:lnTo>
                  <a:lnTo>
                    <a:pt x="9" y="374"/>
                  </a:lnTo>
                  <a:lnTo>
                    <a:pt x="5" y="394"/>
                  </a:lnTo>
                  <a:lnTo>
                    <a:pt x="2" y="411"/>
                  </a:lnTo>
                  <a:lnTo>
                    <a:pt x="0" y="426"/>
                  </a:lnTo>
                  <a:lnTo>
                    <a:pt x="0" y="438"/>
                  </a:lnTo>
                  <a:lnTo>
                    <a:pt x="2" y="451"/>
                  </a:lnTo>
                  <a:lnTo>
                    <a:pt x="5" y="467"/>
                  </a:lnTo>
                  <a:lnTo>
                    <a:pt x="9" y="480"/>
                  </a:lnTo>
                  <a:lnTo>
                    <a:pt x="13" y="495"/>
                  </a:lnTo>
                  <a:lnTo>
                    <a:pt x="17" y="509"/>
                  </a:lnTo>
                  <a:lnTo>
                    <a:pt x="21" y="522"/>
                  </a:lnTo>
                  <a:lnTo>
                    <a:pt x="25" y="536"/>
                  </a:lnTo>
                  <a:lnTo>
                    <a:pt x="28" y="547"/>
                  </a:lnTo>
                  <a:lnTo>
                    <a:pt x="34" y="557"/>
                  </a:lnTo>
                  <a:lnTo>
                    <a:pt x="40" y="566"/>
                  </a:lnTo>
                  <a:lnTo>
                    <a:pt x="48" y="574"/>
                  </a:lnTo>
                  <a:lnTo>
                    <a:pt x="55" y="582"/>
                  </a:lnTo>
                  <a:lnTo>
                    <a:pt x="75" y="593"/>
                  </a:lnTo>
                  <a:lnTo>
                    <a:pt x="96" y="605"/>
                  </a:lnTo>
                  <a:lnTo>
                    <a:pt x="117" y="612"/>
                  </a:lnTo>
                  <a:lnTo>
                    <a:pt x="140" y="618"/>
                  </a:lnTo>
                  <a:lnTo>
                    <a:pt x="161" y="624"/>
                  </a:lnTo>
                  <a:lnTo>
                    <a:pt x="178" y="628"/>
                  </a:lnTo>
                  <a:lnTo>
                    <a:pt x="190" y="630"/>
                  </a:lnTo>
                  <a:lnTo>
                    <a:pt x="199" y="630"/>
                  </a:lnTo>
                  <a:lnTo>
                    <a:pt x="213" y="630"/>
                  </a:lnTo>
                  <a:lnTo>
                    <a:pt x="224" y="630"/>
                  </a:lnTo>
                  <a:lnTo>
                    <a:pt x="236" y="630"/>
                  </a:lnTo>
                  <a:lnTo>
                    <a:pt x="245" y="630"/>
                  </a:lnTo>
                  <a:lnTo>
                    <a:pt x="255" y="628"/>
                  </a:lnTo>
                  <a:lnTo>
                    <a:pt x="263" y="628"/>
                  </a:lnTo>
                  <a:lnTo>
                    <a:pt x="284" y="622"/>
                  </a:lnTo>
                  <a:lnTo>
                    <a:pt x="305" y="614"/>
                  </a:lnTo>
                  <a:lnTo>
                    <a:pt x="326" y="605"/>
                  </a:lnTo>
                  <a:lnTo>
                    <a:pt x="349" y="591"/>
                  </a:lnTo>
                  <a:lnTo>
                    <a:pt x="370" y="576"/>
                  </a:lnTo>
                  <a:lnTo>
                    <a:pt x="389" y="559"/>
                  </a:lnTo>
                  <a:lnTo>
                    <a:pt x="407" y="539"/>
                  </a:lnTo>
                  <a:lnTo>
                    <a:pt x="422" y="520"/>
                  </a:lnTo>
                  <a:lnTo>
                    <a:pt x="433" y="499"/>
                  </a:lnTo>
                  <a:lnTo>
                    <a:pt x="441" y="478"/>
                  </a:lnTo>
                  <a:lnTo>
                    <a:pt x="443" y="468"/>
                  </a:lnTo>
                  <a:lnTo>
                    <a:pt x="445" y="457"/>
                  </a:lnTo>
                  <a:lnTo>
                    <a:pt x="445" y="447"/>
                  </a:lnTo>
                  <a:lnTo>
                    <a:pt x="445" y="436"/>
                  </a:lnTo>
                  <a:lnTo>
                    <a:pt x="441" y="426"/>
                  </a:lnTo>
                  <a:lnTo>
                    <a:pt x="437" y="417"/>
                  </a:lnTo>
                  <a:lnTo>
                    <a:pt x="431" y="407"/>
                  </a:lnTo>
                  <a:lnTo>
                    <a:pt x="424" y="397"/>
                  </a:lnTo>
                  <a:lnTo>
                    <a:pt x="416" y="388"/>
                  </a:lnTo>
                  <a:lnTo>
                    <a:pt x="405" y="380"/>
                  </a:lnTo>
                  <a:lnTo>
                    <a:pt x="393" y="371"/>
                  </a:lnTo>
                  <a:lnTo>
                    <a:pt x="378" y="363"/>
                  </a:lnTo>
                  <a:lnTo>
                    <a:pt x="385" y="355"/>
                  </a:lnTo>
                  <a:lnTo>
                    <a:pt x="393" y="346"/>
                  </a:lnTo>
                  <a:lnTo>
                    <a:pt x="399" y="332"/>
                  </a:lnTo>
                  <a:lnTo>
                    <a:pt x="407" y="319"/>
                  </a:lnTo>
                  <a:lnTo>
                    <a:pt x="412" y="305"/>
                  </a:lnTo>
                  <a:lnTo>
                    <a:pt x="416" y="292"/>
                  </a:lnTo>
                  <a:lnTo>
                    <a:pt x="420" y="279"/>
                  </a:lnTo>
                  <a:lnTo>
                    <a:pt x="422" y="265"/>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0" name="Freeform 11"/>
            <p:cNvSpPr>
              <a:spLocks/>
            </p:cNvSpPr>
            <p:nvPr/>
          </p:nvSpPr>
          <p:spPr bwMode="auto">
            <a:xfrm>
              <a:off x="5040" y="2327"/>
              <a:ext cx="193" cy="350"/>
            </a:xfrm>
            <a:custGeom>
              <a:avLst/>
              <a:gdLst>
                <a:gd name="T0" fmla="*/ 52 w 798"/>
                <a:gd name="T1" fmla="*/ 111 h 1287"/>
                <a:gd name="T2" fmla="*/ 43 w 798"/>
                <a:gd name="T3" fmla="*/ 122 h 1287"/>
                <a:gd name="T4" fmla="*/ 21 w 798"/>
                <a:gd name="T5" fmla="*/ 130 h 1287"/>
                <a:gd name="T6" fmla="*/ 7 w 798"/>
                <a:gd name="T7" fmla="*/ 133 h 1287"/>
                <a:gd name="T8" fmla="*/ 6 w 798"/>
                <a:gd name="T9" fmla="*/ 137 h 1287"/>
                <a:gd name="T10" fmla="*/ 9 w 798"/>
                <a:gd name="T11" fmla="*/ 138 h 1287"/>
                <a:gd name="T12" fmla="*/ 16 w 798"/>
                <a:gd name="T13" fmla="*/ 137 h 1287"/>
                <a:gd name="T14" fmla="*/ 15 w 798"/>
                <a:gd name="T15" fmla="*/ 139 h 1287"/>
                <a:gd name="T16" fmla="*/ 5 w 798"/>
                <a:gd name="T17" fmla="*/ 144 h 1287"/>
                <a:gd name="T18" fmla="*/ 1 w 798"/>
                <a:gd name="T19" fmla="*/ 148 h 1287"/>
                <a:gd name="T20" fmla="*/ 5 w 798"/>
                <a:gd name="T21" fmla="*/ 150 h 1287"/>
                <a:gd name="T22" fmla="*/ 32 w 798"/>
                <a:gd name="T23" fmla="*/ 139 h 1287"/>
                <a:gd name="T24" fmla="*/ 52 w 798"/>
                <a:gd name="T25" fmla="*/ 132 h 1287"/>
                <a:gd name="T26" fmla="*/ 57 w 798"/>
                <a:gd name="T27" fmla="*/ 141 h 1287"/>
                <a:gd name="T28" fmla="*/ 54 w 798"/>
                <a:gd name="T29" fmla="*/ 157 h 1287"/>
                <a:gd name="T30" fmla="*/ 45 w 798"/>
                <a:gd name="T31" fmla="*/ 170 h 1287"/>
                <a:gd name="T32" fmla="*/ 42 w 798"/>
                <a:gd name="T33" fmla="*/ 181 h 1287"/>
                <a:gd name="T34" fmla="*/ 44 w 798"/>
                <a:gd name="T35" fmla="*/ 189 h 1287"/>
                <a:gd name="T36" fmla="*/ 47 w 798"/>
                <a:gd name="T37" fmla="*/ 189 h 1287"/>
                <a:gd name="T38" fmla="*/ 48 w 798"/>
                <a:gd name="T39" fmla="*/ 182 h 1287"/>
                <a:gd name="T40" fmla="*/ 52 w 798"/>
                <a:gd name="T41" fmla="*/ 171 h 1287"/>
                <a:gd name="T42" fmla="*/ 58 w 798"/>
                <a:gd name="T43" fmla="*/ 162 h 1287"/>
                <a:gd name="T44" fmla="*/ 59 w 798"/>
                <a:gd name="T45" fmla="*/ 261 h 1287"/>
                <a:gd name="T46" fmla="*/ 56 w 798"/>
                <a:gd name="T47" fmla="*/ 331 h 1287"/>
                <a:gd name="T48" fmla="*/ 68 w 798"/>
                <a:gd name="T49" fmla="*/ 326 h 1287"/>
                <a:gd name="T50" fmla="*/ 77 w 798"/>
                <a:gd name="T51" fmla="*/ 306 h 1287"/>
                <a:gd name="T52" fmla="*/ 82 w 798"/>
                <a:gd name="T53" fmla="*/ 287 h 1287"/>
                <a:gd name="T54" fmla="*/ 83 w 798"/>
                <a:gd name="T55" fmla="*/ 236 h 1287"/>
                <a:gd name="T56" fmla="*/ 85 w 798"/>
                <a:gd name="T57" fmla="*/ 157 h 1287"/>
                <a:gd name="T58" fmla="*/ 85 w 798"/>
                <a:gd name="T59" fmla="*/ 125 h 1287"/>
                <a:gd name="T60" fmla="*/ 89 w 798"/>
                <a:gd name="T61" fmla="*/ 115 h 1287"/>
                <a:gd name="T62" fmla="*/ 105 w 798"/>
                <a:gd name="T63" fmla="*/ 112 h 1287"/>
                <a:gd name="T64" fmla="*/ 135 w 798"/>
                <a:gd name="T65" fmla="*/ 117 h 1287"/>
                <a:gd name="T66" fmla="*/ 142 w 798"/>
                <a:gd name="T67" fmla="*/ 122 h 1287"/>
                <a:gd name="T68" fmla="*/ 143 w 798"/>
                <a:gd name="T69" fmla="*/ 132 h 1287"/>
                <a:gd name="T70" fmla="*/ 143 w 798"/>
                <a:gd name="T71" fmla="*/ 141 h 1287"/>
                <a:gd name="T72" fmla="*/ 146 w 798"/>
                <a:gd name="T73" fmla="*/ 144 h 1287"/>
                <a:gd name="T74" fmla="*/ 148 w 798"/>
                <a:gd name="T75" fmla="*/ 143 h 1287"/>
                <a:gd name="T76" fmla="*/ 149 w 798"/>
                <a:gd name="T77" fmla="*/ 130 h 1287"/>
                <a:gd name="T78" fmla="*/ 153 w 798"/>
                <a:gd name="T79" fmla="*/ 121 h 1287"/>
                <a:gd name="T80" fmla="*/ 161 w 798"/>
                <a:gd name="T81" fmla="*/ 120 h 1287"/>
                <a:gd name="T82" fmla="*/ 183 w 798"/>
                <a:gd name="T83" fmla="*/ 130 h 1287"/>
                <a:gd name="T84" fmla="*/ 191 w 798"/>
                <a:gd name="T85" fmla="*/ 130 h 1287"/>
                <a:gd name="T86" fmla="*/ 178 w 798"/>
                <a:gd name="T87" fmla="*/ 120 h 1287"/>
                <a:gd name="T88" fmla="*/ 170 w 798"/>
                <a:gd name="T89" fmla="*/ 116 h 1287"/>
                <a:gd name="T90" fmla="*/ 178 w 798"/>
                <a:gd name="T91" fmla="*/ 116 h 1287"/>
                <a:gd name="T92" fmla="*/ 182 w 798"/>
                <a:gd name="T93" fmla="*/ 106 h 1287"/>
                <a:gd name="T94" fmla="*/ 164 w 798"/>
                <a:gd name="T95" fmla="*/ 110 h 1287"/>
                <a:gd name="T96" fmla="*/ 146 w 798"/>
                <a:gd name="T97" fmla="*/ 109 h 1287"/>
                <a:gd name="T98" fmla="*/ 127 w 798"/>
                <a:gd name="T99" fmla="*/ 104 h 1287"/>
                <a:gd name="T100" fmla="*/ 97 w 798"/>
                <a:gd name="T101" fmla="*/ 96 h 1287"/>
                <a:gd name="T102" fmla="*/ 84 w 798"/>
                <a:gd name="T103" fmla="*/ 93 h 1287"/>
                <a:gd name="T104" fmla="*/ 79 w 798"/>
                <a:gd name="T105" fmla="*/ 77 h 1287"/>
                <a:gd name="T106" fmla="*/ 76 w 798"/>
                <a:gd name="T107" fmla="*/ 42 h 1287"/>
                <a:gd name="T108" fmla="*/ 74 w 798"/>
                <a:gd name="T109" fmla="*/ 0 h 1287"/>
                <a:gd name="T110" fmla="*/ 57 w 798"/>
                <a:gd name="T111" fmla="*/ 2 h 1287"/>
                <a:gd name="T112" fmla="*/ 49 w 798"/>
                <a:gd name="T113" fmla="*/ 7 h 12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8"/>
                <a:gd name="T172" fmla="*/ 0 h 1287"/>
                <a:gd name="T173" fmla="*/ 798 w 798"/>
                <a:gd name="T174" fmla="*/ 1287 h 12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8" h="1287">
                  <a:moveTo>
                    <a:pt x="201" y="31"/>
                  </a:moveTo>
                  <a:lnTo>
                    <a:pt x="222" y="385"/>
                  </a:lnTo>
                  <a:lnTo>
                    <a:pt x="220" y="399"/>
                  </a:lnTo>
                  <a:lnTo>
                    <a:pt x="216" y="410"/>
                  </a:lnTo>
                  <a:lnTo>
                    <a:pt x="209" y="422"/>
                  </a:lnTo>
                  <a:lnTo>
                    <a:pt x="201" y="431"/>
                  </a:lnTo>
                  <a:lnTo>
                    <a:pt x="190" y="441"/>
                  </a:lnTo>
                  <a:lnTo>
                    <a:pt x="178" y="449"/>
                  </a:lnTo>
                  <a:lnTo>
                    <a:pt x="165" y="456"/>
                  </a:lnTo>
                  <a:lnTo>
                    <a:pt x="149" y="462"/>
                  </a:lnTo>
                  <a:lnTo>
                    <a:pt x="119" y="472"/>
                  </a:lnTo>
                  <a:lnTo>
                    <a:pt x="88" y="478"/>
                  </a:lnTo>
                  <a:lnTo>
                    <a:pt x="57" y="481"/>
                  </a:lnTo>
                  <a:lnTo>
                    <a:pt x="32" y="483"/>
                  </a:lnTo>
                  <a:lnTo>
                    <a:pt x="30" y="485"/>
                  </a:lnTo>
                  <a:lnTo>
                    <a:pt x="30" y="489"/>
                  </a:lnTo>
                  <a:lnTo>
                    <a:pt x="28" y="493"/>
                  </a:lnTo>
                  <a:lnTo>
                    <a:pt x="27" y="497"/>
                  </a:lnTo>
                  <a:lnTo>
                    <a:pt x="25" y="499"/>
                  </a:lnTo>
                  <a:lnTo>
                    <a:pt x="23" y="502"/>
                  </a:lnTo>
                  <a:lnTo>
                    <a:pt x="21" y="506"/>
                  </a:lnTo>
                  <a:lnTo>
                    <a:pt x="21" y="508"/>
                  </a:lnTo>
                  <a:lnTo>
                    <a:pt x="30" y="506"/>
                  </a:lnTo>
                  <a:lnTo>
                    <a:pt x="38" y="506"/>
                  </a:lnTo>
                  <a:lnTo>
                    <a:pt x="46" y="504"/>
                  </a:lnTo>
                  <a:lnTo>
                    <a:pt x="53" y="504"/>
                  </a:lnTo>
                  <a:lnTo>
                    <a:pt x="61" y="504"/>
                  </a:lnTo>
                  <a:lnTo>
                    <a:pt x="67" y="502"/>
                  </a:lnTo>
                  <a:lnTo>
                    <a:pt x="73" y="502"/>
                  </a:lnTo>
                  <a:lnTo>
                    <a:pt x="80" y="502"/>
                  </a:lnTo>
                  <a:lnTo>
                    <a:pt x="71" y="508"/>
                  </a:lnTo>
                  <a:lnTo>
                    <a:pt x="61" y="512"/>
                  </a:lnTo>
                  <a:lnTo>
                    <a:pt x="50" y="518"/>
                  </a:lnTo>
                  <a:lnTo>
                    <a:pt x="40" y="522"/>
                  </a:lnTo>
                  <a:lnTo>
                    <a:pt x="30" y="527"/>
                  </a:lnTo>
                  <a:lnTo>
                    <a:pt x="19" y="531"/>
                  </a:lnTo>
                  <a:lnTo>
                    <a:pt x="9" y="535"/>
                  </a:lnTo>
                  <a:lnTo>
                    <a:pt x="0" y="539"/>
                  </a:lnTo>
                  <a:lnTo>
                    <a:pt x="3" y="541"/>
                  </a:lnTo>
                  <a:lnTo>
                    <a:pt x="5" y="543"/>
                  </a:lnTo>
                  <a:lnTo>
                    <a:pt x="9" y="545"/>
                  </a:lnTo>
                  <a:lnTo>
                    <a:pt x="13" y="547"/>
                  </a:lnTo>
                  <a:lnTo>
                    <a:pt x="15" y="549"/>
                  </a:lnTo>
                  <a:lnTo>
                    <a:pt x="19" y="552"/>
                  </a:lnTo>
                  <a:lnTo>
                    <a:pt x="23" y="554"/>
                  </a:lnTo>
                  <a:lnTo>
                    <a:pt x="27" y="556"/>
                  </a:lnTo>
                  <a:lnTo>
                    <a:pt x="84" y="533"/>
                  </a:lnTo>
                  <a:lnTo>
                    <a:pt x="132" y="512"/>
                  </a:lnTo>
                  <a:lnTo>
                    <a:pt x="169" y="497"/>
                  </a:lnTo>
                  <a:lnTo>
                    <a:pt x="195" y="487"/>
                  </a:lnTo>
                  <a:lnTo>
                    <a:pt x="205" y="485"/>
                  </a:lnTo>
                  <a:lnTo>
                    <a:pt x="215" y="487"/>
                  </a:lnTo>
                  <a:lnTo>
                    <a:pt x="220" y="491"/>
                  </a:lnTo>
                  <a:lnTo>
                    <a:pt x="226" y="497"/>
                  </a:lnTo>
                  <a:lnTo>
                    <a:pt x="230" y="506"/>
                  </a:lnTo>
                  <a:lnTo>
                    <a:pt x="234" y="520"/>
                  </a:lnTo>
                  <a:lnTo>
                    <a:pt x="236" y="539"/>
                  </a:lnTo>
                  <a:lnTo>
                    <a:pt x="238" y="560"/>
                  </a:lnTo>
                  <a:lnTo>
                    <a:pt x="234" y="568"/>
                  </a:lnTo>
                  <a:lnTo>
                    <a:pt x="224" y="579"/>
                  </a:lnTo>
                  <a:lnTo>
                    <a:pt x="211" y="593"/>
                  </a:lnTo>
                  <a:lnTo>
                    <a:pt x="197" y="608"/>
                  </a:lnTo>
                  <a:lnTo>
                    <a:pt x="190" y="616"/>
                  </a:lnTo>
                  <a:lnTo>
                    <a:pt x="184" y="625"/>
                  </a:lnTo>
                  <a:lnTo>
                    <a:pt x="178" y="635"/>
                  </a:lnTo>
                  <a:lnTo>
                    <a:pt x="174" y="646"/>
                  </a:lnTo>
                  <a:lnTo>
                    <a:pt x="172" y="658"/>
                  </a:lnTo>
                  <a:lnTo>
                    <a:pt x="172" y="667"/>
                  </a:lnTo>
                  <a:lnTo>
                    <a:pt x="172" y="681"/>
                  </a:lnTo>
                  <a:lnTo>
                    <a:pt x="176" y="692"/>
                  </a:lnTo>
                  <a:lnTo>
                    <a:pt x="180" y="694"/>
                  </a:lnTo>
                  <a:lnTo>
                    <a:pt x="182" y="696"/>
                  </a:lnTo>
                  <a:lnTo>
                    <a:pt x="186" y="698"/>
                  </a:lnTo>
                  <a:lnTo>
                    <a:pt x="190" y="698"/>
                  </a:lnTo>
                  <a:lnTo>
                    <a:pt x="193" y="696"/>
                  </a:lnTo>
                  <a:lnTo>
                    <a:pt x="195" y="694"/>
                  </a:lnTo>
                  <a:lnTo>
                    <a:pt x="197" y="694"/>
                  </a:lnTo>
                  <a:lnTo>
                    <a:pt x="199" y="691"/>
                  </a:lnTo>
                  <a:lnTo>
                    <a:pt x="197" y="681"/>
                  </a:lnTo>
                  <a:lnTo>
                    <a:pt x="197" y="671"/>
                  </a:lnTo>
                  <a:lnTo>
                    <a:pt x="197" y="664"/>
                  </a:lnTo>
                  <a:lnTo>
                    <a:pt x="199" y="654"/>
                  </a:lnTo>
                  <a:lnTo>
                    <a:pt x="205" y="639"/>
                  </a:lnTo>
                  <a:lnTo>
                    <a:pt x="213" y="627"/>
                  </a:lnTo>
                  <a:lnTo>
                    <a:pt x="220" y="616"/>
                  </a:lnTo>
                  <a:lnTo>
                    <a:pt x="230" y="608"/>
                  </a:lnTo>
                  <a:lnTo>
                    <a:pt x="236" y="600"/>
                  </a:lnTo>
                  <a:lnTo>
                    <a:pt x="241" y="596"/>
                  </a:lnTo>
                  <a:lnTo>
                    <a:pt x="241" y="683"/>
                  </a:lnTo>
                  <a:lnTo>
                    <a:pt x="243" y="775"/>
                  </a:lnTo>
                  <a:lnTo>
                    <a:pt x="245" y="869"/>
                  </a:lnTo>
                  <a:lnTo>
                    <a:pt x="245" y="961"/>
                  </a:lnTo>
                  <a:lnTo>
                    <a:pt x="243" y="1053"/>
                  </a:lnTo>
                  <a:lnTo>
                    <a:pt x="240" y="1138"/>
                  </a:lnTo>
                  <a:lnTo>
                    <a:pt x="236" y="1178"/>
                  </a:lnTo>
                  <a:lnTo>
                    <a:pt x="230" y="1216"/>
                  </a:lnTo>
                  <a:lnTo>
                    <a:pt x="222" y="1253"/>
                  </a:lnTo>
                  <a:lnTo>
                    <a:pt x="215" y="1287"/>
                  </a:lnTo>
                  <a:lnTo>
                    <a:pt x="253" y="1241"/>
                  </a:lnTo>
                  <a:lnTo>
                    <a:pt x="282" y="1199"/>
                  </a:lnTo>
                  <a:lnTo>
                    <a:pt x="295" y="1180"/>
                  </a:lnTo>
                  <a:lnTo>
                    <a:pt x="305" y="1162"/>
                  </a:lnTo>
                  <a:lnTo>
                    <a:pt x="312" y="1145"/>
                  </a:lnTo>
                  <a:lnTo>
                    <a:pt x="320" y="1126"/>
                  </a:lnTo>
                  <a:lnTo>
                    <a:pt x="326" y="1109"/>
                  </a:lnTo>
                  <a:lnTo>
                    <a:pt x="330" y="1091"/>
                  </a:lnTo>
                  <a:lnTo>
                    <a:pt x="334" y="1074"/>
                  </a:lnTo>
                  <a:lnTo>
                    <a:pt x="337" y="1055"/>
                  </a:lnTo>
                  <a:lnTo>
                    <a:pt x="339" y="1015"/>
                  </a:lnTo>
                  <a:lnTo>
                    <a:pt x="341" y="971"/>
                  </a:lnTo>
                  <a:lnTo>
                    <a:pt x="343" y="926"/>
                  </a:lnTo>
                  <a:lnTo>
                    <a:pt x="345" y="867"/>
                  </a:lnTo>
                  <a:lnTo>
                    <a:pt x="345" y="796"/>
                  </a:lnTo>
                  <a:lnTo>
                    <a:pt x="347" y="723"/>
                  </a:lnTo>
                  <a:lnTo>
                    <a:pt x="349" y="648"/>
                  </a:lnTo>
                  <a:lnTo>
                    <a:pt x="351" y="579"/>
                  </a:lnTo>
                  <a:lnTo>
                    <a:pt x="351" y="522"/>
                  </a:lnTo>
                  <a:lnTo>
                    <a:pt x="351" y="479"/>
                  </a:lnTo>
                  <a:lnTo>
                    <a:pt x="353" y="470"/>
                  </a:lnTo>
                  <a:lnTo>
                    <a:pt x="353" y="460"/>
                  </a:lnTo>
                  <a:lnTo>
                    <a:pt x="355" y="451"/>
                  </a:lnTo>
                  <a:lnTo>
                    <a:pt x="359" y="441"/>
                  </a:lnTo>
                  <a:lnTo>
                    <a:pt x="362" y="431"/>
                  </a:lnTo>
                  <a:lnTo>
                    <a:pt x="366" y="424"/>
                  </a:lnTo>
                  <a:lnTo>
                    <a:pt x="372" y="416"/>
                  </a:lnTo>
                  <a:lnTo>
                    <a:pt x="376" y="410"/>
                  </a:lnTo>
                  <a:lnTo>
                    <a:pt x="405" y="410"/>
                  </a:lnTo>
                  <a:lnTo>
                    <a:pt x="435" y="412"/>
                  </a:lnTo>
                  <a:lnTo>
                    <a:pt x="470" y="414"/>
                  </a:lnTo>
                  <a:lnTo>
                    <a:pt x="502" y="418"/>
                  </a:lnTo>
                  <a:lnTo>
                    <a:pt x="533" y="424"/>
                  </a:lnTo>
                  <a:lnTo>
                    <a:pt x="560" y="430"/>
                  </a:lnTo>
                  <a:lnTo>
                    <a:pt x="572" y="433"/>
                  </a:lnTo>
                  <a:lnTo>
                    <a:pt x="579" y="437"/>
                  </a:lnTo>
                  <a:lnTo>
                    <a:pt x="585" y="443"/>
                  </a:lnTo>
                  <a:lnTo>
                    <a:pt x="589" y="449"/>
                  </a:lnTo>
                  <a:lnTo>
                    <a:pt x="591" y="455"/>
                  </a:lnTo>
                  <a:lnTo>
                    <a:pt x="591" y="464"/>
                  </a:lnTo>
                  <a:lnTo>
                    <a:pt x="593" y="474"/>
                  </a:lnTo>
                  <a:lnTo>
                    <a:pt x="591" y="485"/>
                  </a:lnTo>
                  <a:lnTo>
                    <a:pt x="591" y="495"/>
                  </a:lnTo>
                  <a:lnTo>
                    <a:pt x="591" y="504"/>
                  </a:lnTo>
                  <a:lnTo>
                    <a:pt x="591" y="514"/>
                  </a:lnTo>
                  <a:lnTo>
                    <a:pt x="591" y="520"/>
                  </a:lnTo>
                  <a:lnTo>
                    <a:pt x="593" y="524"/>
                  </a:lnTo>
                  <a:lnTo>
                    <a:pt x="596" y="526"/>
                  </a:lnTo>
                  <a:lnTo>
                    <a:pt x="598" y="527"/>
                  </a:lnTo>
                  <a:lnTo>
                    <a:pt x="602" y="529"/>
                  </a:lnTo>
                  <a:lnTo>
                    <a:pt x="604" y="529"/>
                  </a:lnTo>
                  <a:lnTo>
                    <a:pt x="608" y="527"/>
                  </a:lnTo>
                  <a:lnTo>
                    <a:pt x="610" y="526"/>
                  </a:lnTo>
                  <a:lnTo>
                    <a:pt x="612" y="524"/>
                  </a:lnTo>
                  <a:lnTo>
                    <a:pt x="616" y="510"/>
                  </a:lnTo>
                  <a:lnTo>
                    <a:pt x="616" y="497"/>
                  </a:lnTo>
                  <a:lnTo>
                    <a:pt x="618" y="487"/>
                  </a:lnTo>
                  <a:lnTo>
                    <a:pt x="618" y="478"/>
                  </a:lnTo>
                  <a:lnTo>
                    <a:pt x="619" y="468"/>
                  </a:lnTo>
                  <a:lnTo>
                    <a:pt x="621" y="460"/>
                  </a:lnTo>
                  <a:lnTo>
                    <a:pt x="625" y="453"/>
                  </a:lnTo>
                  <a:lnTo>
                    <a:pt x="631" y="445"/>
                  </a:lnTo>
                  <a:lnTo>
                    <a:pt x="639" y="443"/>
                  </a:lnTo>
                  <a:lnTo>
                    <a:pt x="648" y="441"/>
                  </a:lnTo>
                  <a:lnTo>
                    <a:pt x="658" y="441"/>
                  </a:lnTo>
                  <a:lnTo>
                    <a:pt x="667" y="441"/>
                  </a:lnTo>
                  <a:lnTo>
                    <a:pt x="692" y="447"/>
                  </a:lnTo>
                  <a:lnTo>
                    <a:pt x="715" y="456"/>
                  </a:lnTo>
                  <a:lnTo>
                    <a:pt x="738" y="468"/>
                  </a:lnTo>
                  <a:lnTo>
                    <a:pt x="758" y="479"/>
                  </a:lnTo>
                  <a:lnTo>
                    <a:pt x="773" y="491"/>
                  </a:lnTo>
                  <a:lnTo>
                    <a:pt x="783" y="499"/>
                  </a:lnTo>
                  <a:lnTo>
                    <a:pt x="798" y="489"/>
                  </a:lnTo>
                  <a:lnTo>
                    <a:pt x="788" y="479"/>
                  </a:lnTo>
                  <a:lnTo>
                    <a:pt x="777" y="468"/>
                  </a:lnTo>
                  <a:lnTo>
                    <a:pt x="763" y="458"/>
                  </a:lnTo>
                  <a:lnTo>
                    <a:pt x="750" y="449"/>
                  </a:lnTo>
                  <a:lnTo>
                    <a:pt x="737" y="441"/>
                  </a:lnTo>
                  <a:lnTo>
                    <a:pt x="721" y="435"/>
                  </a:lnTo>
                  <a:lnTo>
                    <a:pt x="708" y="431"/>
                  </a:lnTo>
                  <a:lnTo>
                    <a:pt x="696" y="430"/>
                  </a:lnTo>
                  <a:lnTo>
                    <a:pt x="702" y="428"/>
                  </a:lnTo>
                  <a:lnTo>
                    <a:pt x="712" y="426"/>
                  </a:lnTo>
                  <a:lnTo>
                    <a:pt x="719" y="424"/>
                  </a:lnTo>
                  <a:lnTo>
                    <a:pt x="729" y="424"/>
                  </a:lnTo>
                  <a:lnTo>
                    <a:pt x="738" y="426"/>
                  </a:lnTo>
                  <a:lnTo>
                    <a:pt x="748" y="426"/>
                  </a:lnTo>
                  <a:lnTo>
                    <a:pt x="758" y="426"/>
                  </a:lnTo>
                  <a:lnTo>
                    <a:pt x="763" y="428"/>
                  </a:lnTo>
                  <a:lnTo>
                    <a:pt x="754" y="391"/>
                  </a:lnTo>
                  <a:lnTo>
                    <a:pt x="717" y="401"/>
                  </a:lnTo>
                  <a:lnTo>
                    <a:pt x="708" y="403"/>
                  </a:lnTo>
                  <a:lnTo>
                    <a:pt x="692" y="403"/>
                  </a:lnTo>
                  <a:lnTo>
                    <a:pt x="677" y="403"/>
                  </a:lnTo>
                  <a:lnTo>
                    <a:pt x="658" y="403"/>
                  </a:lnTo>
                  <a:lnTo>
                    <a:pt x="641" y="401"/>
                  </a:lnTo>
                  <a:lnTo>
                    <a:pt x="621" y="401"/>
                  </a:lnTo>
                  <a:lnTo>
                    <a:pt x="604" y="399"/>
                  </a:lnTo>
                  <a:lnTo>
                    <a:pt x="589" y="397"/>
                  </a:lnTo>
                  <a:lnTo>
                    <a:pt x="568" y="395"/>
                  </a:lnTo>
                  <a:lnTo>
                    <a:pt x="547" y="389"/>
                  </a:lnTo>
                  <a:lnTo>
                    <a:pt x="524" y="382"/>
                  </a:lnTo>
                  <a:lnTo>
                    <a:pt x="497" y="372"/>
                  </a:lnTo>
                  <a:lnTo>
                    <a:pt x="470" y="364"/>
                  </a:lnTo>
                  <a:lnTo>
                    <a:pt x="437" y="357"/>
                  </a:lnTo>
                  <a:lnTo>
                    <a:pt x="401" y="353"/>
                  </a:lnTo>
                  <a:lnTo>
                    <a:pt x="362" y="351"/>
                  </a:lnTo>
                  <a:lnTo>
                    <a:pt x="357" y="349"/>
                  </a:lnTo>
                  <a:lnTo>
                    <a:pt x="353" y="345"/>
                  </a:lnTo>
                  <a:lnTo>
                    <a:pt x="349" y="341"/>
                  </a:lnTo>
                  <a:lnTo>
                    <a:pt x="345" y="336"/>
                  </a:lnTo>
                  <a:lnTo>
                    <a:pt x="337" y="322"/>
                  </a:lnTo>
                  <a:lnTo>
                    <a:pt x="332" y="305"/>
                  </a:lnTo>
                  <a:lnTo>
                    <a:pt x="328" y="284"/>
                  </a:lnTo>
                  <a:lnTo>
                    <a:pt x="324" y="261"/>
                  </a:lnTo>
                  <a:lnTo>
                    <a:pt x="320" y="236"/>
                  </a:lnTo>
                  <a:lnTo>
                    <a:pt x="318" y="209"/>
                  </a:lnTo>
                  <a:lnTo>
                    <a:pt x="314" y="153"/>
                  </a:lnTo>
                  <a:lnTo>
                    <a:pt x="312" y="98"/>
                  </a:lnTo>
                  <a:lnTo>
                    <a:pt x="311" y="44"/>
                  </a:lnTo>
                  <a:lnTo>
                    <a:pt x="309" y="0"/>
                  </a:lnTo>
                  <a:lnTo>
                    <a:pt x="305" y="0"/>
                  </a:lnTo>
                  <a:lnTo>
                    <a:pt x="291" y="0"/>
                  </a:lnTo>
                  <a:lnTo>
                    <a:pt x="276" y="0"/>
                  </a:lnTo>
                  <a:lnTo>
                    <a:pt x="255" y="2"/>
                  </a:lnTo>
                  <a:lnTo>
                    <a:pt x="236" y="6"/>
                  </a:lnTo>
                  <a:lnTo>
                    <a:pt x="218" y="11"/>
                  </a:lnTo>
                  <a:lnTo>
                    <a:pt x="213" y="15"/>
                  </a:lnTo>
                  <a:lnTo>
                    <a:pt x="207" y="19"/>
                  </a:lnTo>
                  <a:lnTo>
                    <a:pt x="203" y="25"/>
                  </a:lnTo>
                  <a:lnTo>
                    <a:pt x="201" y="31"/>
                  </a:lnTo>
                  <a:close/>
                </a:path>
              </a:pathLst>
            </a:custGeom>
            <a:solidFill>
              <a:srgbClr val="CA5A41"/>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1" name="Freeform 12"/>
            <p:cNvSpPr>
              <a:spLocks/>
            </p:cNvSpPr>
            <p:nvPr/>
          </p:nvSpPr>
          <p:spPr bwMode="auto">
            <a:xfrm>
              <a:off x="5040" y="2327"/>
              <a:ext cx="193" cy="350"/>
            </a:xfrm>
            <a:custGeom>
              <a:avLst/>
              <a:gdLst>
                <a:gd name="T0" fmla="*/ 52 w 798"/>
                <a:gd name="T1" fmla="*/ 111 h 1287"/>
                <a:gd name="T2" fmla="*/ 43 w 798"/>
                <a:gd name="T3" fmla="*/ 122 h 1287"/>
                <a:gd name="T4" fmla="*/ 21 w 798"/>
                <a:gd name="T5" fmla="*/ 130 h 1287"/>
                <a:gd name="T6" fmla="*/ 7 w 798"/>
                <a:gd name="T7" fmla="*/ 133 h 1287"/>
                <a:gd name="T8" fmla="*/ 6 w 798"/>
                <a:gd name="T9" fmla="*/ 137 h 1287"/>
                <a:gd name="T10" fmla="*/ 9 w 798"/>
                <a:gd name="T11" fmla="*/ 138 h 1287"/>
                <a:gd name="T12" fmla="*/ 16 w 798"/>
                <a:gd name="T13" fmla="*/ 137 h 1287"/>
                <a:gd name="T14" fmla="*/ 15 w 798"/>
                <a:gd name="T15" fmla="*/ 139 h 1287"/>
                <a:gd name="T16" fmla="*/ 5 w 798"/>
                <a:gd name="T17" fmla="*/ 144 h 1287"/>
                <a:gd name="T18" fmla="*/ 1 w 798"/>
                <a:gd name="T19" fmla="*/ 148 h 1287"/>
                <a:gd name="T20" fmla="*/ 5 w 798"/>
                <a:gd name="T21" fmla="*/ 150 h 1287"/>
                <a:gd name="T22" fmla="*/ 32 w 798"/>
                <a:gd name="T23" fmla="*/ 139 h 1287"/>
                <a:gd name="T24" fmla="*/ 52 w 798"/>
                <a:gd name="T25" fmla="*/ 132 h 1287"/>
                <a:gd name="T26" fmla="*/ 57 w 798"/>
                <a:gd name="T27" fmla="*/ 141 h 1287"/>
                <a:gd name="T28" fmla="*/ 54 w 798"/>
                <a:gd name="T29" fmla="*/ 157 h 1287"/>
                <a:gd name="T30" fmla="*/ 45 w 798"/>
                <a:gd name="T31" fmla="*/ 170 h 1287"/>
                <a:gd name="T32" fmla="*/ 42 w 798"/>
                <a:gd name="T33" fmla="*/ 181 h 1287"/>
                <a:gd name="T34" fmla="*/ 44 w 798"/>
                <a:gd name="T35" fmla="*/ 189 h 1287"/>
                <a:gd name="T36" fmla="*/ 47 w 798"/>
                <a:gd name="T37" fmla="*/ 189 h 1287"/>
                <a:gd name="T38" fmla="*/ 48 w 798"/>
                <a:gd name="T39" fmla="*/ 182 h 1287"/>
                <a:gd name="T40" fmla="*/ 52 w 798"/>
                <a:gd name="T41" fmla="*/ 171 h 1287"/>
                <a:gd name="T42" fmla="*/ 58 w 798"/>
                <a:gd name="T43" fmla="*/ 162 h 1287"/>
                <a:gd name="T44" fmla="*/ 59 w 798"/>
                <a:gd name="T45" fmla="*/ 261 h 1287"/>
                <a:gd name="T46" fmla="*/ 56 w 798"/>
                <a:gd name="T47" fmla="*/ 331 h 1287"/>
                <a:gd name="T48" fmla="*/ 68 w 798"/>
                <a:gd name="T49" fmla="*/ 326 h 1287"/>
                <a:gd name="T50" fmla="*/ 77 w 798"/>
                <a:gd name="T51" fmla="*/ 306 h 1287"/>
                <a:gd name="T52" fmla="*/ 82 w 798"/>
                <a:gd name="T53" fmla="*/ 287 h 1287"/>
                <a:gd name="T54" fmla="*/ 83 w 798"/>
                <a:gd name="T55" fmla="*/ 236 h 1287"/>
                <a:gd name="T56" fmla="*/ 85 w 798"/>
                <a:gd name="T57" fmla="*/ 157 h 1287"/>
                <a:gd name="T58" fmla="*/ 85 w 798"/>
                <a:gd name="T59" fmla="*/ 125 h 1287"/>
                <a:gd name="T60" fmla="*/ 89 w 798"/>
                <a:gd name="T61" fmla="*/ 115 h 1287"/>
                <a:gd name="T62" fmla="*/ 105 w 798"/>
                <a:gd name="T63" fmla="*/ 112 h 1287"/>
                <a:gd name="T64" fmla="*/ 135 w 798"/>
                <a:gd name="T65" fmla="*/ 117 h 1287"/>
                <a:gd name="T66" fmla="*/ 142 w 798"/>
                <a:gd name="T67" fmla="*/ 122 h 1287"/>
                <a:gd name="T68" fmla="*/ 143 w 798"/>
                <a:gd name="T69" fmla="*/ 132 h 1287"/>
                <a:gd name="T70" fmla="*/ 143 w 798"/>
                <a:gd name="T71" fmla="*/ 141 h 1287"/>
                <a:gd name="T72" fmla="*/ 146 w 798"/>
                <a:gd name="T73" fmla="*/ 144 h 1287"/>
                <a:gd name="T74" fmla="*/ 148 w 798"/>
                <a:gd name="T75" fmla="*/ 143 h 1287"/>
                <a:gd name="T76" fmla="*/ 149 w 798"/>
                <a:gd name="T77" fmla="*/ 130 h 1287"/>
                <a:gd name="T78" fmla="*/ 153 w 798"/>
                <a:gd name="T79" fmla="*/ 121 h 1287"/>
                <a:gd name="T80" fmla="*/ 161 w 798"/>
                <a:gd name="T81" fmla="*/ 120 h 1287"/>
                <a:gd name="T82" fmla="*/ 183 w 798"/>
                <a:gd name="T83" fmla="*/ 130 h 1287"/>
                <a:gd name="T84" fmla="*/ 191 w 798"/>
                <a:gd name="T85" fmla="*/ 130 h 1287"/>
                <a:gd name="T86" fmla="*/ 178 w 798"/>
                <a:gd name="T87" fmla="*/ 120 h 1287"/>
                <a:gd name="T88" fmla="*/ 170 w 798"/>
                <a:gd name="T89" fmla="*/ 116 h 1287"/>
                <a:gd name="T90" fmla="*/ 178 w 798"/>
                <a:gd name="T91" fmla="*/ 116 h 1287"/>
                <a:gd name="T92" fmla="*/ 182 w 798"/>
                <a:gd name="T93" fmla="*/ 106 h 1287"/>
                <a:gd name="T94" fmla="*/ 164 w 798"/>
                <a:gd name="T95" fmla="*/ 110 h 1287"/>
                <a:gd name="T96" fmla="*/ 146 w 798"/>
                <a:gd name="T97" fmla="*/ 109 h 1287"/>
                <a:gd name="T98" fmla="*/ 127 w 798"/>
                <a:gd name="T99" fmla="*/ 104 h 1287"/>
                <a:gd name="T100" fmla="*/ 97 w 798"/>
                <a:gd name="T101" fmla="*/ 96 h 1287"/>
                <a:gd name="T102" fmla="*/ 84 w 798"/>
                <a:gd name="T103" fmla="*/ 93 h 1287"/>
                <a:gd name="T104" fmla="*/ 79 w 798"/>
                <a:gd name="T105" fmla="*/ 77 h 1287"/>
                <a:gd name="T106" fmla="*/ 76 w 798"/>
                <a:gd name="T107" fmla="*/ 42 h 1287"/>
                <a:gd name="T108" fmla="*/ 74 w 798"/>
                <a:gd name="T109" fmla="*/ 0 h 1287"/>
                <a:gd name="T110" fmla="*/ 57 w 798"/>
                <a:gd name="T111" fmla="*/ 2 h 1287"/>
                <a:gd name="T112" fmla="*/ 49 w 798"/>
                <a:gd name="T113" fmla="*/ 7 h 12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8"/>
                <a:gd name="T172" fmla="*/ 0 h 1287"/>
                <a:gd name="T173" fmla="*/ 798 w 798"/>
                <a:gd name="T174" fmla="*/ 1287 h 12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8" h="1287">
                  <a:moveTo>
                    <a:pt x="201" y="31"/>
                  </a:moveTo>
                  <a:lnTo>
                    <a:pt x="222" y="385"/>
                  </a:lnTo>
                  <a:lnTo>
                    <a:pt x="220" y="399"/>
                  </a:lnTo>
                  <a:lnTo>
                    <a:pt x="216" y="410"/>
                  </a:lnTo>
                  <a:lnTo>
                    <a:pt x="209" y="422"/>
                  </a:lnTo>
                  <a:lnTo>
                    <a:pt x="201" y="431"/>
                  </a:lnTo>
                  <a:lnTo>
                    <a:pt x="190" y="441"/>
                  </a:lnTo>
                  <a:lnTo>
                    <a:pt x="178" y="449"/>
                  </a:lnTo>
                  <a:lnTo>
                    <a:pt x="165" y="456"/>
                  </a:lnTo>
                  <a:lnTo>
                    <a:pt x="149" y="462"/>
                  </a:lnTo>
                  <a:lnTo>
                    <a:pt x="119" y="472"/>
                  </a:lnTo>
                  <a:lnTo>
                    <a:pt x="88" y="478"/>
                  </a:lnTo>
                  <a:lnTo>
                    <a:pt x="57" y="481"/>
                  </a:lnTo>
                  <a:lnTo>
                    <a:pt x="32" y="483"/>
                  </a:lnTo>
                  <a:lnTo>
                    <a:pt x="30" y="485"/>
                  </a:lnTo>
                  <a:lnTo>
                    <a:pt x="30" y="489"/>
                  </a:lnTo>
                  <a:lnTo>
                    <a:pt x="28" y="493"/>
                  </a:lnTo>
                  <a:lnTo>
                    <a:pt x="27" y="497"/>
                  </a:lnTo>
                  <a:lnTo>
                    <a:pt x="25" y="499"/>
                  </a:lnTo>
                  <a:lnTo>
                    <a:pt x="23" y="502"/>
                  </a:lnTo>
                  <a:lnTo>
                    <a:pt x="21" y="506"/>
                  </a:lnTo>
                  <a:lnTo>
                    <a:pt x="21" y="508"/>
                  </a:lnTo>
                  <a:lnTo>
                    <a:pt x="30" y="506"/>
                  </a:lnTo>
                  <a:lnTo>
                    <a:pt x="38" y="506"/>
                  </a:lnTo>
                  <a:lnTo>
                    <a:pt x="46" y="504"/>
                  </a:lnTo>
                  <a:lnTo>
                    <a:pt x="53" y="504"/>
                  </a:lnTo>
                  <a:lnTo>
                    <a:pt x="61" y="504"/>
                  </a:lnTo>
                  <a:lnTo>
                    <a:pt x="67" y="502"/>
                  </a:lnTo>
                  <a:lnTo>
                    <a:pt x="73" y="502"/>
                  </a:lnTo>
                  <a:lnTo>
                    <a:pt x="80" y="502"/>
                  </a:lnTo>
                  <a:lnTo>
                    <a:pt x="71" y="508"/>
                  </a:lnTo>
                  <a:lnTo>
                    <a:pt x="61" y="512"/>
                  </a:lnTo>
                  <a:lnTo>
                    <a:pt x="50" y="518"/>
                  </a:lnTo>
                  <a:lnTo>
                    <a:pt x="40" y="522"/>
                  </a:lnTo>
                  <a:lnTo>
                    <a:pt x="30" y="527"/>
                  </a:lnTo>
                  <a:lnTo>
                    <a:pt x="19" y="531"/>
                  </a:lnTo>
                  <a:lnTo>
                    <a:pt x="9" y="535"/>
                  </a:lnTo>
                  <a:lnTo>
                    <a:pt x="0" y="539"/>
                  </a:lnTo>
                  <a:lnTo>
                    <a:pt x="3" y="541"/>
                  </a:lnTo>
                  <a:lnTo>
                    <a:pt x="5" y="543"/>
                  </a:lnTo>
                  <a:lnTo>
                    <a:pt x="9" y="545"/>
                  </a:lnTo>
                  <a:lnTo>
                    <a:pt x="13" y="547"/>
                  </a:lnTo>
                  <a:lnTo>
                    <a:pt x="15" y="549"/>
                  </a:lnTo>
                  <a:lnTo>
                    <a:pt x="19" y="552"/>
                  </a:lnTo>
                  <a:lnTo>
                    <a:pt x="23" y="554"/>
                  </a:lnTo>
                  <a:lnTo>
                    <a:pt x="27" y="556"/>
                  </a:lnTo>
                  <a:lnTo>
                    <a:pt x="84" y="533"/>
                  </a:lnTo>
                  <a:lnTo>
                    <a:pt x="132" y="512"/>
                  </a:lnTo>
                  <a:lnTo>
                    <a:pt x="169" y="497"/>
                  </a:lnTo>
                  <a:lnTo>
                    <a:pt x="195" y="487"/>
                  </a:lnTo>
                  <a:lnTo>
                    <a:pt x="205" y="485"/>
                  </a:lnTo>
                  <a:lnTo>
                    <a:pt x="215" y="487"/>
                  </a:lnTo>
                  <a:lnTo>
                    <a:pt x="220" y="491"/>
                  </a:lnTo>
                  <a:lnTo>
                    <a:pt x="226" y="497"/>
                  </a:lnTo>
                  <a:lnTo>
                    <a:pt x="230" y="506"/>
                  </a:lnTo>
                  <a:lnTo>
                    <a:pt x="234" y="520"/>
                  </a:lnTo>
                  <a:lnTo>
                    <a:pt x="236" y="539"/>
                  </a:lnTo>
                  <a:lnTo>
                    <a:pt x="238" y="560"/>
                  </a:lnTo>
                  <a:lnTo>
                    <a:pt x="234" y="568"/>
                  </a:lnTo>
                  <a:lnTo>
                    <a:pt x="224" y="579"/>
                  </a:lnTo>
                  <a:lnTo>
                    <a:pt x="211" y="593"/>
                  </a:lnTo>
                  <a:lnTo>
                    <a:pt x="197" y="608"/>
                  </a:lnTo>
                  <a:lnTo>
                    <a:pt x="190" y="616"/>
                  </a:lnTo>
                  <a:lnTo>
                    <a:pt x="184" y="625"/>
                  </a:lnTo>
                  <a:lnTo>
                    <a:pt x="178" y="635"/>
                  </a:lnTo>
                  <a:lnTo>
                    <a:pt x="174" y="646"/>
                  </a:lnTo>
                  <a:lnTo>
                    <a:pt x="172" y="658"/>
                  </a:lnTo>
                  <a:lnTo>
                    <a:pt x="172" y="667"/>
                  </a:lnTo>
                  <a:lnTo>
                    <a:pt x="172" y="681"/>
                  </a:lnTo>
                  <a:lnTo>
                    <a:pt x="176" y="692"/>
                  </a:lnTo>
                  <a:lnTo>
                    <a:pt x="180" y="694"/>
                  </a:lnTo>
                  <a:lnTo>
                    <a:pt x="182" y="696"/>
                  </a:lnTo>
                  <a:lnTo>
                    <a:pt x="186" y="698"/>
                  </a:lnTo>
                  <a:lnTo>
                    <a:pt x="190" y="698"/>
                  </a:lnTo>
                  <a:lnTo>
                    <a:pt x="193" y="696"/>
                  </a:lnTo>
                  <a:lnTo>
                    <a:pt x="195" y="694"/>
                  </a:lnTo>
                  <a:lnTo>
                    <a:pt x="197" y="694"/>
                  </a:lnTo>
                  <a:lnTo>
                    <a:pt x="199" y="691"/>
                  </a:lnTo>
                  <a:lnTo>
                    <a:pt x="197" y="681"/>
                  </a:lnTo>
                  <a:lnTo>
                    <a:pt x="197" y="671"/>
                  </a:lnTo>
                  <a:lnTo>
                    <a:pt x="197" y="664"/>
                  </a:lnTo>
                  <a:lnTo>
                    <a:pt x="199" y="654"/>
                  </a:lnTo>
                  <a:lnTo>
                    <a:pt x="205" y="639"/>
                  </a:lnTo>
                  <a:lnTo>
                    <a:pt x="213" y="627"/>
                  </a:lnTo>
                  <a:lnTo>
                    <a:pt x="220" y="616"/>
                  </a:lnTo>
                  <a:lnTo>
                    <a:pt x="230" y="608"/>
                  </a:lnTo>
                  <a:lnTo>
                    <a:pt x="236" y="600"/>
                  </a:lnTo>
                  <a:lnTo>
                    <a:pt x="241" y="596"/>
                  </a:lnTo>
                  <a:lnTo>
                    <a:pt x="241" y="683"/>
                  </a:lnTo>
                  <a:lnTo>
                    <a:pt x="243" y="775"/>
                  </a:lnTo>
                  <a:lnTo>
                    <a:pt x="245" y="869"/>
                  </a:lnTo>
                  <a:lnTo>
                    <a:pt x="245" y="961"/>
                  </a:lnTo>
                  <a:lnTo>
                    <a:pt x="243" y="1053"/>
                  </a:lnTo>
                  <a:lnTo>
                    <a:pt x="240" y="1138"/>
                  </a:lnTo>
                  <a:lnTo>
                    <a:pt x="236" y="1178"/>
                  </a:lnTo>
                  <a:lnTo>
                    <a:pt x="230" y="1216"/>
                  </a:lnTo>
                  <a:lnTo>
                    <a:pt x="222" y="1253"/>
                  </a:lnTo>
                  <a:lnTo>
                    <a:pt x="215" y="1287"/>
                  </a:lnTo>
                  <a:lnTo>
                    <a:pt x="253" y="1241"/>
                  </a:lnTo>
                  <a:lnTo>
                    <a:pt x="282" y="1199"/>
                  </a:lnTo>
                  <a:lnTo>
                    <a:pt x="295" y="1180"/>
                  </a:lnTo>
                  <a:lnTo>
                    <a:pt x="305" y="1162"/>
                  </a:lnTo>
                  <a:lnTo>
                    <a:pt x="312" y="1145"/>
                  </a:lnTo>
                  <a:lnTo>
                    <a:pt x="320" y="1126"/>
                  </a:lnTo>
                  <a:lnTo>
                    <a:pt x="326" y="1109"/>
                  </a:lnTo>
                  <a:lnTo>
                    <a:pt x="330" y="1091"/>
                  </a:lnTo>
                  <a:lnTo>
                    <a:pt x="334" y="1074"/>
                  </a:lnTo>
                  <a:lnTo>
                    <a:pt x="337" y="1055"/>
                  </a:lnTo>
                  <a:lnTo>
                    <a:pt x="339" y="1015"/>
                  </a:lnTo>
                  <a:lnTo>
                    <a:pt x="341" y="971"/>
                  </a:lnTo>
                  <a:lnTo>
                    <a:pt x="343" y="926"/>
                  </a:lnTo>
                  <a:lnTo>
                    <a:pt x="345" y="867"/>
                  </a:lnTo>
                  <a:lnTo>
                    <a:pt x="345" y="796"/>
                  </a:lnTo>
                  <a:lnTo>
                    <a:pt x="347" y="723"/>
                  </a:lnTo>
                  <a:lnTo>
                    <a:pt x="349" y="648"/>
                  </a:lnTo>
                  <a:lnTo>
                    <a:pt x="351" y="579"/>
                  </a:lnTo>
                  <a:lnTo>
                    <a:pt x="351" y="522"/>
                  </a:lnTo>
                  <a:lnTo>
                    <a:pt x="351" y="479"/>
                  </a:lnTo>
                  <a:lnTo>
                    <a:pt x="353" y="470"/>
                  </a:lnTo>
                  <a:lnTo>
                    <a:pt x="353" y="460"/>
                  </a:lnTo>
                  <a:lnTo>
                    <a:pt x="355" y="451"/>
                  </a:lnTo>
                  <a:lnTo>
                    <a:pt x="359" y="441"/>
                  </a:lnTo>
                  <a:lnTo>
                    <a:pt x="362" y="431"/>
                  </a:lnTo>
                  <a:lnTo>
                    <a:pt x="366" y="424"/>
                  </a:lnTo>
                  <a:lnTo>
                    <a:pt x="372" y="416"/>
                  </a:lnTo>
                  <a:lnTo>
                    <a:pt x="376" y="410"/>
                  </a:lnTo>
                  <a:lnTo>
                    <a:pt x="405" y="410"/>
                  </a:lnTo>
                  <a:lnTo>
                    <a:pt x="435" y="412"/>
                  </a:lnTo>
                  <a:lnTo>
                    <a:pt x="470" y="414"/>
                  </a:lnTo>
                  <a:lnTo>
                    <a:pt x="502" y="418"/>
                  </a:lnTo>
                  <a:lnTo>
                    <a:pt x="533" y="424"/>
                  </a:lnTo>
                  <a:lnTo>
                    <a:pt x="560" y="430"/>
                  </a:lnTo>
                  <a:lnTo>
                    <a:pt x="572" y="433"/>
                  </a:lnTo>
                  <a:lnTo>
                    <a:pt x="579" y="437"/>
                  </a:lnTo>
                  <a:lnTo>
                    <a:pt x="585" y="443"/>
                  </a:lnTo>
                  <a:lnTo>
                    <a:pt x="589" y="449"/>
                  </a:lnTo>
                  <a:lnTo>
                    <a:pt x="591" y="455"/>
                  </a:lnTo>
                  <a:lnTo>
                    <a:pt x="591" y="464"/>
                  </a:lnTo>
                  <a:lnTo>
                    <a:pt x="593" y="474"/>
                  </a:lnTo>
                  <a:lnTo>
                    <a:pt x="591" y="485"/>
                  </a:lnTo>
                  <a:lnTo>
                    <a:pt x="591" y="495"/>
                  </a:lnTo>
                  <a:lnTo>
                    <a:pt x="591" y="504"/>
                  </a:lnTo>
                  <a:lnTo>
                    <a:pt x="591" y="514"/>
                  </a:lnTo>
                  <a:lnTo>
                    <a:pt x="591" y="520"/>
                  </a:lnTo>
                  <a:lnTo>
                    <a:pt x="593" y="524"/>
                  </a:lnTo>
                  <a:lnTo>
                    <a:pt x="596" y="526"/>
                  </a:lnTo>
                  <a:lnTo>
                    <a:pt x="598" y="527"/>
                  </a:lnTo>
                  <a:lnTo>
                    <a:pt x="602" y="529"/>
                  </a:lnTo>
                  <a:lnTo>
                    <a:pt x="604" y="529"/>
                  </a:lnTo>
                  <a:lnTo>
                    <a:pt x="608" y="527"/>
                  </a:lnTo>
                  <a:lnTo>
                    <a:pt x="610" y="526"/>
                  </a:lnTo>
                  <a:lnTo>
                    <a:pt x="612" y="524"/>
                  </a:lnTo>
                  <a:lnTo>
                    <a:pt x="616" y="510"/>
                  </a:lnTo>
                  <a:lnTo>
                    <a:pt x="616" y="497"/>
                  </a:lnTo>
                  <a:lnTo>
                    <a:pt x="618" y="487"/>
                  </a:lnTo>
                  <a:lnTo>
                    <a:pt x="618" y="478"/>
                  </a:lnTo>
                  <a:lnTo>
                    <a:pt x="619" y="468"/>
                  </a:lnTo>
                  <a:lnTo>
                    <a:pt x="621" y="460"/>
                  </a:lnTo>
                  <a:lnTo>
                    <a:pt x="625" y="453"/>
                  </a:lnTo>
                  <a:lnTo>
                    <a:pt x="631" y="445"/>
                  </a:lnTo>
                  <a:lnTo>
                    <a:pt x="639" y="443"/>
                  </a:lnTo>
                  <a:lnTo>
                    <a:pt x="648" y="441"/>
                  </a:lnTo>
                  <a:lnTo>
                    <a:pt x="658" y="441"/>
                  </a:lnTo>
                  <a:lnTo>
                    <a:pt x="667" y="441"/>
                  </a:lnTo>
                  <a:lnTo>
                    <a:pt x="692" y="447"/>
                  </a:lnTo>
                  <a:lnTo>
                    <a:pt x="715" y="456"/>
                  </a:lnTo>
                  <a:lnTo>
                    <a:pt x="738" y="468"/>
                  </a:lnTo>
                  <a:lnTo>
                    <a:pt x="758" y="479"/>
                  </a:lnTo>
                  <a:lnTo>
                    <a:pt x="773" y="491"/>
                  </a:lnTo>
                  <a:lnTo>
                    <a:pt x="783" y="499"/>
                  </a:lnTo>
                  <a:lnTo>
                    <a:pt x="798" y="489"/>
                  </a:lnTo>
                  <a:lnTo>
                    <a:pt x="788" y="479"/>
                  </a:lnTo>
                  <a:lnTo>
                    <a:pt x="777" y="468"/>
                  </a:lnTo>
                  <a:lnTo>
                    <a:pt x="763" y="458"/>
                  </a:lnTo>
                  <a:lnTo>
                    <a:pt x="750" y="449"/>
                  </a:lnTo>
                  <a:lnTo>
                    <a:pt x="737" y="441"/>
                  </a:lnTo>
                  <a:lnTo>
                    <a:pt x="721" y="435"/>
                  </a:lnTo>
                  <a:lnTo>
                    <a:pt x="708" y="431"/>
                  </a:lnTo>
                  <a:lnTo>
                    <a:pt x="696" y="430"/>
                  </a:lnTo>
                  <a:lnTo>
                    <a:pt x="702" y="428"/>
                  </a:lnTo>
                  <a:lnTo>
                    <a:pt x="712" y="426"/>
                  </a:lnTo>
                  <a:lnTo>
                    <a:pt x="719" y="424"/>
                  </a:lnTo>
                  <a:lnTo>
                    <a:pt x="729" y="424"/>
                  </a:lnTo>
                  <a:lnTo>
                    <a:pt x="738" y="426"/>
                  </a:lnTo>
                  <a:lnTo>
                    <a:pt x="748" y="426"/>
                  </a:lnTo>
                  <a:lnTo>
                    <a:pt x="758" y="426"/>
                  </a:lnTo>
                  <a:lnTo>
                    <a:pt x="763" y="428"/>
                  </a:lnTo>
                  <a:lnTo>
                    <a:pt x="754" y="391"/>
                  </a:lnTo>
                  <a:lnTo>
                    <a:pt x="717" y="401"/>
                  </a:lnTo>
                  <a:lnTo>
                    <a:pt x="708" y="403"/>
                  </a:lnTo>
                  <a:lnTo>
                    <a:pt x="692" y="403"/>
                  </a:lnTo>
                  <a:lnTo>
                    <a:pt x="677" y="403"/>
                  </a:lnTo>
                  <a:lnTo>
                    <a:pt x="658" y="403"/>
                  </a:lnTo>
                  <a:lnTo>
                    <a:pt x="641" y="401"/>
                  </a:lnTo>
                  <a:lnTo>
                    <a:pt x="621" y="401"/>
                  </a:lnTo>
                  <a:lnTo>
                    <a:pt x="604" y="399"/>
                  </a:lnTo>
                  <a:lnTo>
                    <a:pt x="589" y="397"/>
                  </a:lnTo>
                  <a:lnTo>
                    <a:pt x="568" y="395"/>
                  </a:lnTo>
                  <a:lnTo>
                    <a:pt x="547" y="389"/>
                  </a:lnTo>
                  <a:lnTo>
                    <a:pt x="524" y="382"/>
                  </a:lnTo>
                  <a:lnTo>
                    <a:pt x="497" y="372"/>
                  </a:lnTo>
                  <a:lnTo>
                    <a:pt x="470" y="364"/>
                  </a:lnTo>
                  <a:lnTo>
                    <a:pt x="437" y="357"/>
                  </a:lnTo>
                  <a:lnTo>
                    <a:pt x="401" y="353"/>
                  </a:lnTo>
                  <a:lnTo>
                    <a:pt x="362" y="351"/>
                  </a:lnTo>
                  <a:lnTo>
                    <a:pt x="357" y="349"/>
                  </a:lnTo>
                  <a:lnTo>
                    <a:pt x="353" y="345"/>
                  </a:lnTo>
                  <a:lnTo>
                    <a:pt x="349" y="341"/>
                  </a:lnTo>
                  <a:lnTo>
                    <a:pt x="345" y="336"/>
                  </a:lnTo>
                  <a:lnTo>
                    <a:pt x="337" y="322"/>
                  </a:lnTo>
                  <a:lnTo>
                    <a:pt x="332" y="305"/>
                  </a:lnTo>
                  <a:lnTo>
                    <a:pt x="328" y="284"/>
                  </a:lnTo>
                  <a:lnTo>
                    <a:pt x="324" y="261"/>
                  </a:lnTo>
                  <a:lnTo>
                    <a:pt x="320" y="236"/>
                  </a:lnTo>
                  <a:lnTo>
                    <a:pt x="318" y="209"/>
                  </a:lnTo>
                  <a:lnTo>
                    <a:pt x="314" y="153"/>
                  </a:lnTo>
                  <a:lnTo>
                    <a:pt x="312" y="98"/>
                  </a:lnTo>
                  <a:lnTo>
                    <a:pt x="311" y="44"/>
                  </a:lnTo>
                  <a:lnTo>
                    <a:pt x="309" y="0"/>
                  </a:lnTo>
                  <a:lnTo>
                    <a:pt x="305" y="0"/>
                  </a:lnTo>
                  <a:lnTo>
                    <a:pt x="291" y="0"/>
                  </a:lnTo>
                  <a:lnTo>
                    <a:pt x="276" y="0"/>
                  </a:lnTo>
                  <a:lnTo>
                    <a:pt x="255" y="2"/>
                  </a:lnTo>
                  <a:lnTo>
                    <a:pt x="236" y="6"/>
                  </a:lnTo>
                  <a:lnTo>
                    <a:pt x="218" y="11"/>
                  </a:lnTo>
                  <a:lnTo>
                    <a:pt x="213" y="15"/>
                  </a:lnTo>
                  <a:lnTo>
                    <a:pt x="207" y="19"/>
                  </a:lnTo>
                  <a:lnTo>
                    <a:pt x="203" y="25"/>
                  </a:lnTo>
                  <a:lnTo>
                    <a:pt x="201" y="31"/>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2" name="Freeform 13"/>
            <p:cNvSpPr>
              <a:spLocks noEditPoints="1"/>
            </p:cNvSpPr>
            <p:nvPr/>
          </p:nvSpPr>
          <p:spPr bwMode="auto">
            <a:xfrm>
              <a:off x="5022" y="2335"/>
              <a:ext cx="225" cy="75"/>
            </a:xfrm>
            <a:custGeom>
              <a:avLst/>
              <a:gdLst>
                <a:gd name="T0" fmla="*/ 159 w 929"/>
                <a:gd name="T1" fmla="*/ 52 h 272"/>
                <a:gd name="T2" fmla="*/ 155 w 929"/>
                <a:gd name="T3" fmla="*/ 49 h 272"/>
                <a:gd name="T4" fmla="*/ 152 w 929"/>
                <a:gd name="T5" fmla="*/ 44 h 272"/>
                <a:gd name="T6" fmla="*/ 152 w 929"/>
                <a:gd name="T7" fmla="*/ 35 h 272"/>
                <a:gd name="T8" fmla="*/ 155 w 929"/>
                <a:gd name="T9" fmla="*/ 31 h 272"/>
                <a:gd name="T10" fmla="*/ 155 w 929"/>
                <a:gd name="T11" fmla="*/ 18 h 272"/>
                <a:gd name="T12" fmla="*/ 159 w 929"/>
                <a:gd name="T13" fmla="*/ 8 h 272"/>
                <a:gd name="T14" fmla="*/ 165 w 929"/>
                <a:gd name="T15" fmla="*/ 2 h 272"/>
                <a:gd name="T16" fmla="*/ 173 w 929"/>
                <a:gd name="T17" fmla="*/ 0 h 272"/>
                <a:gd name="T18" fmla="*/ 181 w 929"/>
                <a:gd name="T19" fmla="*/ 2 h 272"/>
                <a:gd name="T20" fmla="*/ 188 w 929"/>
                <a:gd name="T21" fmla="*/ 5 h 272"/>
                <a:gd name="T22" fmla="*/ 196 w 929"/>
                <a:gd name="T23" fmla="*/ 6 h 272"/>
                <a:gd name="T24" fmla="*/ 212 w 929"/>
                <a:gd name="T25" fmla="*/ 6 h 272"/>
                <a:gd name="T26" fmla="*/ 219 w 929"/>
                <a:gd name="T27" fmla="*/ 9 h 272"/>
                <a:gd name="T28" fmla="*/ 225 w 929"/>
                <a:gd name="T29" fmla="*/ 14 h 272"/>
                <a:gd name="T30" fmla="*/ 225 w 929"/>
                <a:gd name="T31" fmla="*/ 17 h 272"/>
                <a:gd name="T32" fmla="*/ 221 w 929"/>
                <a:gd name="T33" fmla="*/ 22 h 272"/>
                <a:gd name="T34" fmla="*/ 209 w 929"/>
                <a:gd name="T35" fmla="*/ 22 h 272"/>
                <a:gd name="T36" fmla="*/ 197 w 929"/>
                <a:gd name="T37" fmla="*/ 25 h 272"/>
                <a:gd name="T38" fmla="*/ 187 w 929"/>
                <a:gd name="T39" fmla="*/ 31 h 272"/>
                <a:gd name="T40" fmla="*/ 179 w 929"/>
                <a:gd name="T41" fmla="*/ 41 h 272"/>
                <a:gd name="T42" fmla="*/ 173 w 929"/>
                <a:gd name="T43" fmla="*/ 55 h 272"/>
                <a:gd name="T44" fmla="*/ 167 w 929"/>
                <a:gd name="T45" fmla="*/ 61 h 272"/>
                <a:gd name="T46" fmla="*/ 163 w 929"/>
                <a:gd name="T47" fmla="*/ 58 h 272"/>
                <a:gd name="T48" fmla="*/ 162 w 929"/>
                <a:gd name="T49" fmla="*/ 52 h 272"/>
                <a:gd name="T50" fmla="*/ 60 w 929"/>
                <a:gd name="T51" fmla="*/ 75 h 272"/>
                <a:gd name="T52" fmla="*/ 66 w 929"/>
                <a:gd name="T53" fmla="*/ 70 h 272"/>
                <a:gd name="T54" fmla="*/ 70 w 929"/>
                <a:gd name="T55" fmla="*/ 63 h 272"/>
                <a:gd name="T56" fmla="*/ 70 w 929"/>
                <a:gd name="T57" fmla="*/ 60 h 272"/>
                <a:gd name="T58" fmla="*/ 69 w 929"/>
                <a:gd name="T59" fmla="*/ 57 h 272"/>
                <a:gd name="T60" fmla="*/ 70 w 929"/>
                <a:gd name="T61" fmla="*/ 52 h 272"/>
                <a:gd name="T62" fmla="*/ 71 w 929"/>
                <a:gd name="T63" fmla="*/ 42 h 272"/>
                <a:gd name="T64" fmla="*/ 69 w 929"/>
                <a:gd name="T65" fmla="*/ 33 h 272"/>
                <a:gd name="T66" fmla="*/ 69 w 929"/>
                <a:gd name="T67" fmla="*/ 26 h 272"/>
                <a:gd name="T68" fmla="*/ 69 w 929"/>
                <a:gd name="T69" fmla="*/ 17 h 272"/>
                <a:gd name="T70" fmla="*/ 62 w 929"/>
                <a:gd name="T71" fmla="*/ 7 h 272"/>
                <a:gd name="T72" fmla="*/ 55 w 929"/>
                <a:gd name="T73" fmla="*/ 4 h 272"/>
                <a:gd name="T74" fmla="*/ 47 w 929"/>
                <a:gd name="T75" fmla="*/ 5 h 272"/>
                <a:gd name="T76" fmla="*/ 40 w 929"/>
                <a:gd name="T77" fmla="*/ 9 h 272"/>
                <a:gd name="T78" fmla="*/ 34 w 929"/>
                <a:gd name="T79" fmla="*/ 13 h 272"/>
                <a:gd name="T80" fmla="*/ 27 w 929"/>
                <a:gd name="T81" fmla="*/ 17 h 272"/>
                <a:gd name="T82" fmla="*/ 23 w 929"/>
                <a:gd name="T83" fmla="*/ 24 h 272"/>
                <a:gd name="T84" fmla="*/ 15 w 929"/>
                <a:gd name="T85" fmla="*/ 21 h 272"/>
                <a:gd name="T86" fmla="*/ 9 w 929"/>
                <a:gd name="T87" fmla="*/ 23 h 272"/>
                <a:gd name="T88" fmla="*/ 3 w 929"/>
                <a:gd name="T89" fmla="*/ 28 h 272"/>
                <a:gd name="T90" fmla="*/ 0 w 929"/>
                <a:gd name="T91" fmla="*/ 41 h 272"/>
                <a:gd name="T92" fmla="*/ 12 w 929"/>
                <a:gd name="T93" fmla="*/ 40 h 272"/>
                <a:gd name="T94" fmla="*/ 24 w 929"/>
                <a:gd name="T95" fmla="*/ 42 h 272"/>
                <a:gd name="T96" fmla="*/ 36 w 929"/>
                <a:gd name="T97" fmla="*/ 47 h 272"/>
                <a:gd name="T98" fmla="*/ 46 w 929"/>
                <a:gd name="T99" fmla="*/ 56 h 272"/>
                <a:gd name="T100" fmla="*/ 54 w 929"/>
                <a:gd name="T101" fmla="*/ 69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9"/>
                <a:gd name="T154" fmla="*/ 0 h 272"/>
                <a:gd name="T155" fmla="*/ 929 w 929"/>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9" h="272">
                  <a:moveTo>
                    <a:pt x="669" y="188"/>
                  </a:moveTo>
                  <a:lnTo>
                    <a:pt x="662" y="188"/>
                  </a:lnTo>
                  <a:lnTo>
                    <a:pt x="656" y="188"/>
                  </a:lnTo>
                  <a:lnTo>
                    <a:pt x="650" y="186"/>
                  </a:lnTo>
                  <a:lnTo>
                    <a:pt x="645" y="182"/>
                  </a:lnTo>
                  <a:lnTo>
                    <a:pt x="639" y="178"/>
                  </a:lnTo>
                  <a:lnTo>
                    <a:pt x="635" y="174"/>
                  </a:lnTo>
                  <a:lnTo>
                    <a:pt x="631" y="168"/>
                  </a:lnTo>
                  <a:lnTo>
                    <a:pt x="627" y="161"/>
                  </a:lnTo>
                  <a:lnTo>
                    <a:pt x="625" y="147"/>
                  </a:lnTo>
                  <a:lnTo>
                    <a:pt x="625" y="134"/>
                  </a:lnTo>
                  <a:lnTo>
                    <a:pt x="627" y="128"/>
                  </a:lnTo>
                  <a:lnTo>
                    <a:pt x="629" y="122"/>
                  </a:lnTo>
                  <a:lnTo>
                    <a:pt x="633" y="117"/>
                  </a:lnTo>
                  <a:lnTo>
                    <a:pt x="639" y="113"/>
                  </a:lnTo>
                  <a:lnTo>
                    <a:pt x="637" y="95"/>
                  </a:lnTo>
                  <a:lnTo>
                    <a:pt x="637" y="80"/>
                  </a:lnTo>
                  <a:lnTo>
                    <a:pt x="641" y="65"/>
                  </a:lnTo>
                  <a:lnTo>
                    <a:pt x="645" y="53"/>
                  </a:lnTo>
                  <a:lnTo>
                    <a:pt x="650" y="40"/>
                  </a:lnTo>
                  <a:lnTo>
                    <a:pt x="656" y="30"/>
                  </a:lnTo>
                  <a:lnTo>
                    <a:pt x="664" y="21"/>
                  </a:lnTo>
                  <a:lnTo>
                    <a:pt x="673" y="15"/>
                  </a:lnTo>
                  <a:lnTo>
                    <a:pt x="683" y="9"/>
                  </a:lnTo>
                  <a:lnTo>
                    <a:pt x="694" y="3"/>
                  </a:lnTo>
                  <a:lnTo>
                    <a:pt x="704" y="1"/>
                  </a:lnTo>
                  <a:lnTo>
                    <a:pt x="716" y="0"/>
                  </a:lnTo>
                  <a:lnTo>
                    <a:pt x="727" y="0"/>
                  </a:lnTo>
                  <a:lnTo>
                    <a:pt x="739" y="3"/>
                  </a:lnTo>
                  <a:lnTo>
                    <a:pt x="748" y="7"/>
                  </a:lnTo>
                  <a:lnTo>
                    <a:pt x="758" y="11"/>
                  </a:lnTo>
                  <a:lnTo>
                    <a:pt x="765" y="15"/>
                  </a:lnTo>
                  <a:lnTo>
                    <a:pt x="775" y="19"/>
                  </a:lnTo>
                  <a:lnTo>
                    <a:pt x="783" y="19"/>
                  </a:lnTo>
                  <a:lnTo>
                    <a:pt x="792" y="21"/>
                  </a:lnTo>
                  <a:lnTo>
                    <a:pt x="811" y="21"/>
                  </a:lnTo>
                  <a:lnTo>
                    <a:pt x="833" y="19"/>
                  </a:lnTo>
                  <a:lnTo>
                    <a:pt x="854" y="19"/>
                  </a:lnTo>
                  <a:lnTo>
                    <a:pt x="875" y="21"/>
                  </a:lnTo>
                  <a:lnTo>
                    <a:pt x="884" y="23"/>
                  </a:lnTo>
                  <a:lnTo>
                    <a:pt x="894" y="26"/>
                  </a:lnTo>
                  <a:lnTo>
                    <a:pt x="904" y="32"/>
                  </a:lnTo>
                  <a:lnTo>
                    <a:pt x="913" y="38"/>
                  </a:lnTo>
                  <a:lnTo>
                    <a:pt x="921" y="44"/>
                  </a:lnTo>
                  <a:lnTo>
                    <a:pt x="927" y="49"/>
                  </a:lnTo>
                  <a:lnTo>
                    <a:pt x="929" y="53"/>
                  </a:lnTo>
                  <a:lnTo>
                    <a:pt x="929" y="57"/>
                  </a:lnTo>
                  <a:lnTo>
                    <a:pt x="929" y="61"/>
                  </a:lnTo>
                  <a:lnTo>
                    <a:pt x="925" y="67"/>
                  </a:lnTo>
                  <a:lnTo>
                    <a:pt x="919" y="71"/>
                  </a:lnTo>
                  <a:lnTo>
                    <a:pt x="913" y="78"/>
                  </a:lnTo>
                  <a:lnTo>
                    <a:pt x="896" y="76"/>
                  </a:lnTo>
                  <a:lnTo>
                    <a:pt x="881" y="78"/>
                  </a:lnTo>
                  <a:lnTo>
                    <a:pt x="863" y="78"/>
                  </a:lnTo>
                  <a:lnTo>
                    <a:pt x="848" y="80"/>
                  </a:lnTo>
                  <a:lnTo>
                    <a:pt x="831" y="84"/>
                  </a:lnTo>
                  <a:lnTo>
                    <a:pt x="815" y="90"/>
                  </a:lnTo>
                  <a:lnTo>
                    <a:pt x="802" y="95"/>
                  </a:lnTo>
                  <a:lnTo>
                    <a:pt x="787" y="103"/>
                  </a:lnTo>
                  <a:lnTo>
                    <a:pt x="773" y="113"/>
                  </a:lnTo>
                  <a:lnTo>
                    <a:pt x="762" y="122"/>
                  </a:lnTo>
                  <a:lnTo>
                    <a:pt x="748" y="134"/>
                  </a:lnTo>
                  <a:lnTo>
                    <a:pt x="739" y="147"/>
                  </a:lnTo>
                  <a:lnTo>
                    <a:pt x="729" y="163"/>
                  </a:lnTo>
                  <a:lnTo>
                    <a:pt x="721" y="180"/>
                  </a:lnTo>
                  <a:lnTo>
                    <a:pt x="714" y="199"/>
                  </a:lnTo>
                  <a:lnTo>
                    <a:pt x="708" y="220"/>
                  </a:lnTo>
                  <a:lnTo>
                    <a:pt x="698" y="222"/>
                  </a:lnTo>
                  <a:lnTo>
                    <a:pt x="691" y="220"/>
                  </a:lnTo>
                  <a:lnTo>
                    <a:pt x="683" y="218"/>
                  </a:lnTo>
                  <a:lnTo>
                    <a:pt x="677" y="214"/>
                  </a:lnTo>
                  <a:lnTo>
                    <a:pt x="673" y="209"/>
                  </a:lnTo>
                  <a:lnTo>
                    <a:pt x="669" y="203"/>
                  </a:lnTo>
                  <a:lnTo>
                    <a:pt x="668" y="195"/>
                  </a:lnTo>
                  <a:lnTo>
                    <a:pt x="669" y="188"/>
                  </a:lnTo>
                  <a:close/>
                  <a:moveTo>
                    <a:pt x="230" y="270"/>
                  </a:moveTo>
                  <a:lnTo>
                    <a:pt x="238" y="272"/>
                  </a:lnTo>
                  <a:lnTo>
                    <a:pt x="247" y="272"/>
                  </a:lnTo>
                  <a:lnTo>
                    <a:pt x="257" y="268"/>
                  </a:lnTo>
                  <a:lnTo>
                    <a:pt x="266" y="262"/>
                  </a:lnTo>
                  <a:lnTo>
                    <a:pt x="274" y="255"/>
                  </a:lnTo>
                  <a:lnTo>
                    <a:pt x="282" y="247"/>
                  </a:lnTo>
                  <a:lnTo>
                    <a:pt x="286" y="239"/>
                  </a:lnTo>
                  <a:lnTo>
                    <a:pt x="289" y="230"/>
                  </a:lnTo>
                  <a:lnTo>
                    <a:pt x="291" y="226"/>
                  </a:lnTo>
                  <a:lnTo>
                    <a:pt x="291" y="222"/>
                  </a:lnTo>
                  <a:lnTo>
                    <a:pt x="291" y="216"/>
                  </a:lnTo>
                  <a:lnTo>
                    <a:pt x="289" y="212"/>
                  </a:lnTo>
                  <a:lnTo>
                    <a:pt x="288" y="211"/>
                  </a:lnTo>
                  <a:lnTo>
                    <a:pt x="284" y="207"/>
                  </a:lnTo>
                  <a:lnTo>
                    <a:pt x="282" y="203"/>
                  </a:lnTo>
                  <a:lnTo>
                    <a:pt x="280" y="201"/>
                  </a:lnTo>
                  <a:lnTo>
                    <a:pt x="288" y="189"/>
                  </a:lnTo>
                  <a:lnTo>
                    <a:pt x="293" y="178"/>
                  </a:lnTo>
                  <a:lnTo>
                    <a:pt x="295" y="166"/>
                  </a:lnTo>
                  <a:lnTo>
                    <a:pt x="295" y="153"/>
                  </a:lnTo>
                  <a:lnTo>
                    <a:pt x="293" y="141"/>
                  </a:lnTo>
                  <a:lnTo>
                    <a:pt x="289" y="130"/>
                  </a:lnTo>
                  <a:lnTo>
                    <a:pt x="286" y="118"/>
                  </a:lnTo>
                  <a:lnTo>
                    <a:pt x="280" y="111"/>
                  </a:lnTo>
                  <a:lnTo>
                    <a:pt x="284" y="101"/>
                  </a:lnTo>
                  <a:lnTo>
                    <a:pt x="286" y="94"/>
                  </a:lnTo>
                  <a:lnTo>
                    <a:pt x="288" y="84"/>
                  </a:lnTo>
                  <a:lnTo>
                    <a:pt x="288" y="76"/>
                  </a:lnTo>
                  <a:lnTo>
                    <a:pt x="284" y="61"/>
                  </a:lnTo>
                  <a:lnTo>
                    <a:pt x="278" y="46"/>
                  </a:lnTo>
                  <a:lnTo>
                    <a:pt x="268" y="34"/>
                  </a:lnTo>
                  <a:lnTo>
                    <a:pt x="257" y="26"/>
                  </a:lnTo>
                  <a:lnTo>
                    <a:pt x="245" y="19"/>
                  </a:lnTo>
                  <a:lnTo>
                    <a:pt x="236" y="17"/>
                  </a:lnTo>
                  <a:lnTo>
                    <a:pt x="226" y="15"/>
                  </a:lnTo>
                  <a:lnTo>
                    <a:pt x="215" y="15"/>
                  </a:lnTo>
                  <a:lnTo>
                    <a:pt x="203" y="15"/>
                  </a:lnTo>
                  <a:lnTo>
                    <a:pt x="192" y="17"/>
                  </a:lnTo>
                  <a:lnTo>
                    <a:pt x="180" y="21"/>
                  </a:lnTo>
                  <a:lnTo>
                    <a:pt x="171" y="26"/>
                  </a:lnTo>
                  <a:lnTo>
                    <a:pt x="165" y="34"/>
                  </a:lnTo>
                  <a:lnTo>
                    <a:pt x="161" y="42"/>
                  </a:lnTo>
                  <a:lnTo>
                    <a:pt x="149" y="42"/>
                  </a:lnTo>
                  <a:lnTo>
                    <a:pt x="140" y="46"/>
                  </a:lnTo>
                  <a:lnTo>
                    <a:pt x="130" y="49"/>
                  </a:lnTo>
                  <a:lnTo>
                    <a:pt x="121" y="55"/>
                  </a:lnTo>
                  <a:lnTo>
                    <a:pt x="113" y="61"/>
                  </a:lnTo>
                  <a:lnTo>
                    <a:pt x="105" y="69"/>
                  </a:lnTo>
                  <a:lnTo>
                    <a:pt x="100" y="78"/>
                  </a:lnTo>
                  <a:lnTo>
                    <a:pt x="96" y="86"/>
                  </a:lnTo>
                  <a:lnTo>
                    <a:pt x="84" y="82"/>
                  </a:lnTo>
                  <a:lnTo>
                    <a:pt x="73" y="78"/>
                  </a:lnTo>
                  <a:lnTo>
                    <a:pt x="63" y="76"/>
                  </a:lnTo>
                  <a:lnTo>
                    <a:pt x="53" y="76"/>
                  </a:lnTo>
                  <a:lnTo>
                    <a:pt x="44" y="78"/>
                  </a:lnTo>
                  <a:lnTo>
                    <a:pt x="36" y="82"/>
                  </a:lnTo>
                  <a:lnTo>
                    <a:pt x="30" y="86"/>
                  </a:lnTo>
                  <a:lnTo>
                    <a:pt x="23" y="90"/>
                  </a:lnTo>
                  <a:lnTo>
                    <a:pt x="13" y="103"/>
                  </a:lnTo>
                  <a:lnTo>
                    <a:pt x="5" y="117"/>
                  </a:lnTo>
                  <a:lnTo>
                    <a:pt x="0" y="134"/>
                  </a:lnTo>
                  <a:lnTo>
                    <a:pt x="0" y="149"/>
                  </a:lnTo>
                  <a:lnTo>
                    <a:pt x="15" y="147"/>
                  </a:lnTo>
                  <a:lnTo>
                    <a:pt x="32" y="145"/>
                  </a:lnTo>
                  <a:lnTo>
                    <a:pt x="50" y="145"/>
                  </a:lnTo>
                  <a:lnTo>
                    <a:pt x="67" y="145"/>
                  </a:lnTo>
                  <a:lnTo>
                    <a:pt x="84" y="149"/>
                  </a:lnTo>
                  <a:lnTo>
                    <a:pt x="101" y="151"/>
                  </a:lnTo>
                  <a:lnTo>
                    <a:pt x="117" y="157"/>
                  </a:lnTo>
                  <a:lnTo>
                    <a:pt x="132" y="163"/>
                  </a:lnTo>
                  <a:lnTo>
                    <a:pt x="147" y="170"/>
                  </a:lnTo>
                  <a:lnTo>
                    <a:pt x="163" y="180"/>
                  </a:lnTo>
                  <a:lnTo>
                    <a:pt x="176" y="191"/>
                  </a:lnTo>
                  <a:lnTo>
                    <a:pt x="190" y="203"/>
                  </a:lnTo>
                  <a:lnTo>
                    <a:pt x="201" y="216"/>
                  </a:lnTo>
                  <a:lnTo>
                    <a:pt x="213" y="234"/>
                  </a:lnTo>
                  <a:lnTo>
                    <a:pt x="222" y="251"/>
                  </a:lnTo>
                  <a:lnTo>
                    <a:pt x="230" y="270"/>
                  </a:lnTo>
                  <a:close/>
                </a:path>
              </a:pathLst>
            </a:custGeom>
            <a:solidFill>
              <a:srgbClr val="EB8A65"/>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grpSp>
          <p:nvGrpSpPr>
            <p:cNvPr id="3" name="Group 14"/>
            <p:cNvGrpSpPr>
              <a:grpSpLocks/>
            </p:cNvGrpSpPr>
            <p:nvPr/>
          </p:nvGrpSpPr>
          <p:grpSpPr bwMode="auto">
            <a:xfrm>
              <a:off x="5174" y="2335"/>
              <a:ext cx="152" cy="197"/>
              <a:chOff x="5174" y="2335"/>
              <a:chExt cx="152" cy="197"/>
            </a:xfrm>
          </p:grpSpPr>
          <p:sp>
            <p:nvSpPr>
              <p:cNvPr id="75920" name="Freeform 15"/>
              <p:cNvSpPr>
                <a:spLocks/>
              </p:cNvSpPr>
              <p:nvPr/>
            </p:nvSpPr>
            <p:spPr bwMode="auto">
              <a:xfrm>
                <a:off x="5193" y="2357"/>
                <a:ext cx="133" cy="175"/>
              </a:xfrm>
              <a:custGeom>
                <a:avLst/>
                <a:gdLst>
                  <a:gd name="T0" fmla="*/ 29 w 551"/>
                  <a:gd name="T1" fmla="*/ 77 h 645"/>
                  <a:gd name="T2" fmla="*/ 26 w 551"/>
                  <a:gd name="T3" fmla="*/ 77 h 645"/>
                  <a:gd name="T4" fmla="*/ 24 w 551"/>
                  <a:gd name="T5" fmla="*/ 78 h 645"/>
                  <a:gd name="T6" fmla="*/ 21 w 551"/>
                  <a:gd name="T7" fmla="*/ 79 h 645"/>
                  <a:gd name="T8" fmla="*/ 17 w 551"/>
                  <a:gd name="T9" fmla="*/ 79 h 645"/>
                  <a:gd name="T10" fmla="*/ 12 w 551"/>
                  <a:gd name="T11" fmla="*/ 77 h 645"/>
                  <a:gd name="T12" fmla="*/ 8 w 551"/>
                  <a:gd name="T13" fmla="*/ 73 h 645"/>
                  <a:gd name="T14" fmla="*/ 5 w 551"/>
                  <a:gd name="T15" fmla="*/ 69 h 645"/>
                  <a:gd name="T16" fmla="*/ 1 w 551"/>
                  <a:gd name="T17" fmla="*/ 62 h 645"/>
                  <a:gd name="T18" fmla="*/ 0 w 551"/>
                  <a:gd name="T19" fmla="*/ 50 h 645"/>
                  <a:gd name="T20" fmla="*/ 1 w 551"/>
                  <a:gd name="T21" fmla="*/ 38 h 645"/>
                  <a:gd name="T22" fmla="*/ 5 w 551"/>
                  <a:gd name="T23" fmla="*/ 26 h 645"/>
                  <a:gd name="T24" fmla="*/ 11 w 551"/>
                  <a:gd name="T25" fmla="*/ 15 h 645"/>
                  <a:gd name="T26" fmla="*/ 18 w 551"/>
                  <a:gd name="T27" fmla="*/ 7 h 645"/>
                  <a:gd name="T28" fmla="*/ 28 w 551"/>
                  <a:gd name="T29" fmla="*/ 3 h 645"/>
                  <a:gd name="T30" fmla="*/ 42 w 551"/>
                  <a:gd name="T31" fmla="*/ 0 h 645"/>
                  <a:gd name="T32" fmla="*/ 56 w 551"/>
                  <a:gd name="T33" fmla="*/ 0 h 645"/>
                  <a:gd name="T34" fmla="*/ 70 w 551"/>
                  <a:gd name="T35" fmla="*/ 3 h 645"/>
                  <a:gd name="T36" fmla="*/ 81 w 551"/>
                  <a:gd name="T37" fmla="*/ 8 h 645"/>
                  <a:gd name="T38" fmla="*/ 89 w 551"/>
                  <a:gd name="T39" fmla="*/ 15 h 645"/>
                  <a:gd name="T40" fmla="*/ 96 w 551"/>
                  <a:gd name="T41" fmla="*/ 24 h 645"/>
                  <a:gd name="T42" fmla="*/ 102 w 551"/>
                  <a:gd name="T43" fmla="*/ 33 h 645"/>
                  <a:gd name="T44" fmla="*/ 106 w 551"/>
                  <a:gd name="T45" fmla="*/ 42 h 645"/>
                  <a:gd name="T46" fmla="*/ 112 w 551"/>
                  <a:gd name="T47" fmla="*/ 49 h 645"/>
                  <a:gd name="T48" fmla="*/ 119 w 551"/>
                  <a:gd name="T49" fmla="*/ 56 h 645"/>
                  <a:gd name="T50" fmla="*/ 124 w 551"/>
                  <a:gd name="T51" fmla="*/ 63 h 645"/>
                  <a:gd name="T52" fmla="*/ 126 w 551"/>
                  <a:gd name="T53" fmla="*/ 69 h 645"/>
                  <a:gd name="T54" fmla="*/ 127 w 551"/>
                  <a:gd name="T55" fmla="*/ 75 h 645"/>
                  <a:gd name="T56" fmla="*/ 129 w 551"/>
                  <a:gd name="T57" fmla="*/ 80 h 645"/>
                  <a:gd name="T58" fmla="*/ 129 w 551"/>
                  <a:gd name="T59" fmla="*/ 85 h 645"/>
                  <a:gd name="T60" fmla="*/ 131 w 551"/>
                  <a:gd name="T61" fmla="*/ 90 h 645"/>
                  <a:gd name="T62" fmla="*/ 133 w 551"/>
                  <a:gd name="T63" fmla="*/ 99 h 645"/>
                  <a:gd name="T64" fmla="*/ 133 w 551"/>
                  <a:gd name="T65" fmla="*/ 110 h 645"/>
                  <a:gd name="T66" fmla="*/ 133 w 551"/>
                  <a:gd name="T67" fmla="*/ 120 h 645"/>
                  <a:gd name="T68" fmla="*/ 132 w 551"/>
                  <a:gd name="T69" fmla="*/ 128 h 645"/>
                  <a:gd name="T70" fmla="*/ 130 w 551"/>
                  <a:gd name="T71" fmla="*/ 135 h 645"/>
                  <a:gd name="T72" fmla="*/ 128 w 551"/>
                  <a:gd name="T73" fmla="*/ 143 h 645"/>
                  <a:gd name="T74" fmla="*/ 126 w 551"/>
                  <a:gd name="T75" fmla="*/ 150 h 645"/>
                  <a:gd name="T76" fmla="*/ 124 w 551"/>
                  <a:gd name="T77" fmla="*/ 156 h 645"/>
                  <a:gd name="T78" fmla="*/ 120 w 551"/>
                  <a:gd name="T79" fmla="*/ 160 h 645"/>
                  <a:gd name="T80" fmla="*/ 114 w 551"/>
                  <a:gd name="T81" fmla="*/ 165 h 645"/>
                  <a:gd name="T82" fmla="*/ 103 w 551"/>
                  <a:gd name="T83" fmla="*/ 170 h 645"/>
                  <a:gd name="T84" fmla="*/ 93 w 551"/>
                  <a:gd name="T85" fmla="*/ 173 h 645"/>
                  <a:gd name="T86" fmla="*/ 86 w 551"/>
                  <a:gd name="T87" fmla="*/ 174 h 645"/>
                  <a:gd name="T88" fmla="*/ 81 w 551"/>
                  <a:gd name="T89" fmla="*/ 174 h 645"/>
                  <a:gd name="T90" fmla="*/ 75 w 551"/>
                  <a:gd name="T91" fmla="*/ 174 h 645"/>
                  <a:gd name="T92" fmla="*/ 70 w 551"/>
                  <a:gd name="T93" fmla="*/ 175 h 645"/>
                  <a:gd name="T94" fmla="*/ 63 w 551"/>
                  <a:gd name="T95" fmla="*/ 174 h 645"/>
                  <a:gd name="T96" fmla="*/ 53 w 551"/>
                  <a:gd name="T97" fmla="*/ 169 h 645"/>
                  <a:gd name="T98" fmla="*/ 43 w 551"/>
                  <a:gd name="T99" fmla="*/ 161 h 645"/>
                  <a:gd name="T100" fmla="*/ 34 w 551"/>
                  <a:gd name="T101" fmla="*/ 151 h 645"/>
                  <a:gd name="T102" fmla="*/ 27 w 551"/>
                  <a:gd name="T103" fmla="*/ 140 h 645"/>
                  <a:gd name="T104" fmla="*/ 25 w 551"/>
                  <a:gd name="T105" fmla="*/ 132 h 645"/>
                  <a:gd name="T106" fmla="*/ 25 w 551"/>
                  <a:gd name="T107" fmla="*/ 126 h 645"/>
                  <a:gd name="T108" fmla="*/ 26 w 551"/>
                  <a:gd name="T109" fmla="*/ 120 h 645"/>
                  <a:gd name="T110" fmla="*/ 28 w 551"/>
                  <a:gd name="T111" fmla="*/ 115 h 645"/>
                  <a:gd name="T112" fmla="*/ 31 w 551"/>
                  <a:gd name="T113" fmla="*/ 110 h 645"/>
                  <a:gd name="T114" fmla="*/ 37 w 551"/>
                  <a:gd name="T115" fmla="*/ 106 h 645"/>
                  <a:gd name="T116" fmla="*/ 39 w 551"/>
                  <a:gd name="T117" fmla="*/ 101 h 645"/>
                  <a:gd name="T118" fmla="*/ 35 w 551"/>
                  <a:gd name="T119" fmla="*/ 95 h 645"/>
                  <a:gd name="T120" fmla="*/ 32 w 551"/>
                  <a:gd name="T121" fmla="*/ 87 h 645"/>
                  <a:gd name="T122" fmla="*/ 31 w 551"/>
                  <a:gd name="T123" fmla="*/ 80 h 6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51"/>
                  <a:gd name="T187" fmla="*/ 0 h 645"/>
                  <a:gd name="T188" fmla="*/ 551 w 551"/>
                  <a:gd name="T189" fmla="*/ 645 h 6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51" h="645">
                    <a:moveTo>
                      <a:pt x="123" y="282"/>
                    </a:moveTo>
                    <a:lnTo>
                      <a:pt x="119" y="282"/>
                    </a:lnTo>
                    <a:lnTo>
                      <a:pt x="115" y="284"/>
                    </a:lnTo>
                    <a:lnTo>
                      <a:pt x="109" y="284"/>
                    </a:lnTo>
                    <a:lnTo>
                      <a:pt x="104" y="286"/>
                    </a:lnTo>
                    <a:lnTo>
                      <a:pt x="98" y="288"/>
                    </a:lnTo>
                    <a:lnTo>
                      <a:pt x="92" y="290"/>
                    </a:lnTo>
                    <a:lnTo>
                      <a:pt x="88" y="292"/>
                    </a:lnTo>
                    <a:lnTo>
                      <a:pt x="84" y="292"/>
                    </a:lnTo>
                    <a:lnTo>
                      <a:pt x="71" y="290"/>
                    </a:lnTo>
                    <a:lnTo>
                      <a:pt x="61" y="286"/>
                    </a:lnTo>
                    <a:lnTo>
                      <a:pt x="50" y="282"/>
                    </a:lnTo>
                    <a:lnTo>
                      <a:pt x="42" y="276"/>
                    </a:lnTo>
                    <a:lnTo>
                      <a:pt x="33" y="269"/>
                    </a:lnTo>
                    <a:lnTo>
                      <a:pt x="27" y="263"/>
                    </a:lnTo>
                    <a:lnTo>
                      <a:pt x="19" y="255"/>
                    </a:lnTo>
                    <a:lnTo>
                      <a:pt x="15" y="246"/>
                    </a:lnTo>
                    <a:lnTo>
                      <a:pt x="6" y="227"/>
                    </a:lnTo>
                    <a:lnTo>
                      <a:pt x="2" y="207"/>
                    </a:lnTo>
                    <a:lnTo>
                      <a:pt x="0" y="184"/>
                    </a:lnTo>
                    <a:lnTo>
                      <a:pt x="0" y="163"/>
                    </a:lnTo>
                    <a:lnTo>
                      <a:pt x="6" y="140"/>
                    </a:lnTo>
                    <a:lnTo>
                      <a:pt x="12" y="117"/>
                    </a:lnTo>
                    <a:lnTo>
                      <a:pt x="21" y="96"/>
                    </a:lnTo>
                    <a:lnTo>
                      <a:pt x="31" y="75"/>
                    </a:lnTo>
                    <a:lnTo>
                      <a:pt x="44" y="56"/>
                    </a:lnTo>
                    <a:lnTo>
                      <a:pt x="59" y="40"/>
                    </a:lnTo>
                    <a:lnTo>
                      <a:pt x="75" y="27"/>
                    </a:lnTo>
                    <a:lnTo>
                      <a:pt x="94" y="17"/>
                    </a:lnTo>
                    <a:lnTo>
                      <a:pt x="117" y="10"/>
                    </a:lnTo>
                    <a:lnTo>
                      <a:pt x="144" y="4"/>
                    </a:lnTo>
                    <a:lnTo>
                      <a:pt x="173" y="0"/>
                    </a:lnTo>
                    <a:lnTo>
                      <a:pt x="202" y="0"/>
                    </a:lnTo>
                    <a:lnTo>
                      <a:pt x="230" y="0"/>
                    </a:lnTo>
                    <a:lnTo>
                      <a:pt x="259" y="4"/>
                    </a:lnTo>
                    <a:lnTo>
                      <a:pt x="288" y="10"/>
                    </a:lnTo>
                    <a:lnTo>
                      <a:pt x="313" y="17"/>
                    </a:lnTo>
                    <a:lnTo>
                      <a:pt x="334" y="29"/>
                    </a:lnTo>
                    <a:lnTo>
                      <a:pt x="353" y="40"/>
                    </a:lnTo>
                    <a:lnTo>
                      <a:pt x="370" y="54"/>
                    </a:lnTo>
                    <a:lnTo>
                      <a:pt x="386" y="69"/>
                    </a:lnTo>
                    <a:lnTo>
                      <a:pt x="399" y="87"/>
                    </a:lnTo>
                    <a:lnTo>
                      <a:pt x="411" y="104"/>
                    </a:lnTo>
                    <a:lnTo>
                      <a:pt x="422" y="123"/>
                    </a:lnTo>
                    <a:lnTo>
                      <a:pt x="432" y="142"/>
                    </a:lnTo>
                    <a:lnTo>
                      <a:pt x="439" y="156"/>
                    </a:lnTo>
                    <a:lnTo>
                      <a:pt x="451" y="169"/>
                    </a:lnTo>
                    <a:lnTo>
                      <a:pt x="462" y="181"/>
                    </a:lnTo>
                    <a:lnTo>
                      <a:pt x="476" y="192"/>
                    </a:lnTo>
                    <a:lnTo>
                      <a:pt x="491" y="205"/>
                    </a:lnTo>
                    <a:lnTo>
                      <a:pt x="503" y="219"/>
                    </a:lnTo>
                    <a:lnTo>
                      <a:pt x="514" y="232"/>
                    </a:lnTo>
                    <a:lnTo>
                      <a:pt x="522" y="248"/>
                    </a:lnTo>
                    <a:lnTo>
                      <a:pt x="524" y="255"/>
                    </a:lnTo>
                    <a:lnTo>
                      <a:pt x="526" y="265"/>
                    </a:lnTo>
                    <a:lnTo>
                      <a:pt x="528" y="275"/>
                    </a:lnTo>
                    <a:lnTo>
                      <a:pt x="532" y="284"/>
                    </a:lnTo>
                    <a:lnTo>
                      <a:pt x="533" y="294"/>
                    </a:lnTo>
                    <a:lnTo>
                      <a:pt x="535" y="305"/>
                    </a:lnTo>
                    <a:lnTo>
                      <a:pt x="535" y="313"/>
                    </a:lnTo>
                    <a:lnTo>
                      <a:pt x="537" y="322"/>
                    </a:lnTo>
                    <a:lnTo>
                      <a:pt x="543" y="332"/>
                    </a:lnTo>
                    <a:lnTo>
                      <a:pt x="547" y="347"/>
                    </a:lnTo>
                    <a:lnTo>
                      <a:pt x="549" y="365"/>
                    </a:lnTo>
                    <a:lnTo>
                      <a:pt x="551" y="386"/>
                    </a:lnTo>
                    <a:lnTo>
                      <a:pt x="551" y="405"/>
                    </a:lnTo>
                    <a:lnTo>
                      <a:pt x="551" y="424"/>
                    </a:lnTo>
                    <a:lnTo>
                      <a:pt x="549" y="441"/>
                    </a:lnTo>
                    <a:lnTo>
                      <a:pt x="547" y="457"/>
                    </a:lnTo>
                    <a:lnTo>
                      <a:pt x="545" y="470"/>
                    </a:lnTo>
                    <a:lnTo>
                      <a:pt x="541" y="484"/>
                    </a:lnTo>
                    <a:lnTo>
                      <a:pt x="537" y="497"/>
                    </a:lnTo>
                    <a:lnTo>
                      <a:pt x="533" y="512"/>
                    </a:lnTo>
                    <a:lnTo>
                      <a:pt x="530" y="526"/>
                    </a:lnTo>
                    <a:lnTo>
                      <a:pt x="524" y="541"/>
                    </a:lnTo>
                    <a:lnTo>
                      <a:pt x="520" y="553"/>
                    </a:lnTo>
                    <a:lnTo>
                      <a:pt x="516" y="564"/>
                    </a:lnTo>
                    <a:lnTo>
                      <a:pt x="512" y="576"/>
                    </a:lnTo>
                    <a:lnTo>
                      <a:pt x="507" y="583"/>
                    </a:lnTo>
                    <a:lnTo>
                      <a:pt x="499" y="591"/>
                    </a:lnTo>
                    <a:lnTo>
                      <a:pt x="491" y="599"/>
                    </a:lnTo>
                    <a:lnTo>
                      <a:pt x="472" y="608"/>
                    </a:lnTo>
                    <a:lnTo>
                      <a:pt x="449" y="618"/>
                    </a:lnTo>
                    <a:lnTo>
                      <a:pt x="426" y="626"/>
                    </a:lnTo>
                    <a:lnTo>
                      <a:pt x="405" y="631"/>
                    </a:lnTo>
                    <a:lnTo>
                      <a:pt x="384" y="637"/>
                    </a:lnTo>
                    <a:lnTo>
                      <a:pt x="367" y="645"/>
                    </a:lnTo>
                    <a:lnTo>
                      <a:pt x="357" y="643"/>
                    </a:lnTo>
                    <a:lnTo>
                      <a:pt x="347" y="643"/>
                    </a:lnTo>
                    <a:lnTo>
                      <a:pt x="336" y="643"/>
                    </a:lnTo>
                    <a:lnTo>
                      <a:pt x="322" y="643"/>
                    </a:lnTo>
                    <a:lnTo>
                      <a:pt x="311" y="643"/>
                    </a:lnTo>
                    <a:lnTo>
                      <a:pt x="301" y="645"/>
                    </a:lnTo>
                    <a:lnTo>
                      <a:pt x="292" y="645"/>
                    </a:lnTo>
                    <a:lnTo>
                      <a:pt x="282" y="645"/>
                    </a:lnTo>
                    <a:lnTo>
                      <a:pt x="263" y="641"/>
                    </a:lnTo>
                    <a:lnTo>
                      <a:pt x="242" y="633"/>
                    </a:lnTo>
                    <a:lnTo>
                      <a:pt x="219" y="622"/>
                    </a:lnTo>
                    <a:lnTo>
                      <a:pt x="198" y="608"/>
                    </a:lnTo>
                    <a:lnTo>
                      <a:pt x="177" y="593"/>
                    </a:lnTo>
                    <a:lnTo>
                      <a:pt x="157" y="576"/>
                    </a:lnTo>
                    <a:lnTo>
                      <a:pt x="140" y="557"/>
                    </a:lnTo>
                    <a:lnTo>
                      <a:pt x="125" y="537"/>
                    </a:lnTo>
                    <a:lnTo>
                      <a:pt x="113" y="516"/>
                    </a:lnTo>
                    <a:lnTo>
                      <a:pt x="106" y="495"/>
                    </a:lnTo>
                    <a:lnTo>
                      <a:pt x="102" y="486"/>
                    </a:lnTo>
                    <a:lnTo>
                      <a:pt x="102" y="474"/>
                    </a:lnTo>
                    <a:lnTo>
                      <a:pt x="102" y="464"/>
                    </a:lnTo>
                    <a:lnTo>
                      <a:pt x="102" y="453"/>
                    </a:lnTo>
                    <a:lnTo>
                      <a:pt x="106" y="443"/>
                    </a:lnTo>
                    <a:lnTo>
                      <a:pt x="109" y="434"/>
                    </a:lnTo>
                    <a:lnTo>
                      <a:pt x="115" y="424"/>
                    </a:lnTo>
                    <a:lnTo>
                      <a:pt x="121" y="415"/>
                    </a:lnTo>
                    <a:lnTo>
                      <a:pt x="130" y="405"/>
                    </a:lnTo>
                    <a:lnTo>
                      <a:pt x="142" y="397"/>
                    </a:lnTo>
                    <a:lnTo>
                      <a:pt x="154" y="390"/>
                    </a:lnTo>
                    <a:lnTo>
                      <a:pt x="169" y="382"/>
                    </a:lnTo>
                    <a:lnTo>
                      <a:pt x="161" y="372"/>
                    </a:lnTo>
                    <a:lnTo>
                      <a:pt x="154" y="363"/>
                    </a:lnTo>
                    <a:lnTo>
                      <a:pt x="146" y="349"/>
                    </a:lnTo>
                    <a:lnTo>
                      <a:pt x="140" y="338"/>
                    </a:lnTo>
                    <a:lnTo>
                      <a:pt x="134" y="322"/>
                    </a:lnTo>
                    <a:lnTo>
                      <a:pt x="130" y="309"/>
                    </a:lnTo>
                    <a:lnTo>
                      <a:pt x="127" y="296"/>
                    </a:lnTo>
                    <a:lnTo>
                      <a:pt x="123" y="282"/>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21" name="Freeform 16"/>
              <p:cNvSpPr>
                <a:spLocks/>
              </p:cNvSpPr>
              <p:nvPr/>
            </p:nvSpPr>
            <p:spPr bwMode="auto">
              <a:xfrm>
                <a:off x="5174" y="2335"/>
                <a:ext cx="73" cy="61"/>
              </a:xfrm>
              <a:custGeom>
                <a:avLst/>
                <a:gdLst>
                  <a:gd name="T0" fmla="*/ 9 w 304"/>
                  <a:gd name="T1" fmla="*/ 52 h 222"/>
                  <a:gd name="T2" fmla="*/ 6 w 304"/>
                  <a:gd name="T3" fmla="*/ 51 h 222"/>
                  <a:gd name="T4" fmla="*/ 3 w 304"/>
                  <a:gd name="T5" fmla="*/ 49 h 222"/>
                  <a:gd name="T6" fmla="*/ 1 w 304"/>
                  <a:gd name="T7" fmla="*/ 46 h 222"/>
                  <a:gd name="T8" fmla="*/ 0 w 304"/>
                  <a:gd name="T9" fmla="*/ 40 h 222"/>
                  <a:gd name="T10" fmla="*/ 0 w 304"/>
                  <a:gd name="T11" fmla="*/ 35 h 222"/>
                  <a:gd name="T12" fmla="*/ 2 w 304"/>
                  <a:gd name="T13" fmla="*/ 32 h 222"/>
                  <a:gd name="T14" fmla="*/ 3 w 304"/>
                  <a:gd name="T15" fmla="*/ 26 h 222"/>
                  <a:gd name="T16" fmla="*/ 4 w 304"/>
                  <a:gd name="T17" fmla="*/ 18 h 222"/>
                  <a:gd name="T18" fmla="*/ 6 w 304"/>
                  <a:gd name="T19" fmla="*/ 11 h 222"/>
                  <a:gd name="T20" fmla="*/ 9 w 304"/>
                  <a:gd name="T21" fmla="*/ 6 h 222"/>
                  <a:gd name="T22" fmla="*/ 14 w 304"/>
                  <a:gd name="T23" fmla="*/ 2 h 222"/>
                  <a:gd name="T24" fmla="*/ 19 w 304"/>
                  <a:gd name="T25" fmla="*/ 0 h 222"/>
                  <a:gd name="T26" fmla="*/ 24 w 304"/>
                  <a:gd name="T27" fmla="*/ 0 h 222"/>
                  <a:gd name="T28" fmla="*/ 30 w 304"/>
                  <a:gd name="T29" fmla="*/ 2 h 222"/>
                  <a:gd name="T30" fmla="*/ 34 w 304"/>
                  <a:gd name="T31" fmla="*/ 4 h 222"/>
                  <a:gd name="T32" fmla="*/ 38 w 304"/>
                  <a:gd name="T33" fmla="*/ 5 h 222"/>
                  <a:gd name="T34" fmla="*/ 45 w 304"/>
                  <a:gd name="T35" fmla="*/ 6 h 222"/>
                  <a:gd name="T36" fmla="*/ 55 w 304"/>
                  <a:gd name="T37" fmla="*/ 5 h 222"/>
                  <a:gd name="T38" fmla="*/ 62 w 304"/>
                  <a:gd name="T39" fmla="*/ 6 h 222"/>
                  <a:gd name="T40" fmla="*/ 67 w 304"/>
                  <a:gd name="T41" fmla="*/ 9 h 222"/>
                  <a:gd name="T42" fmla="*/ 71 w 304"/>
                  <a:gd name="T43" fmla="*/ 12 h 222"/>
                  <a:gd name="T44" fmla="*/ 73 w 304"/>
                  <a:gd name="T45" fmla="*/ 15 h 222"/>
                  <a:gd name="T46" fmla="*/ 73 w 304"/>
                  <a:gd name="T47" fmla="*/ 17 h 222"/>
                  <a:gd name="T48" fmla="*/ 71 w 304"/>
                  <a:gd name="T49" fmla="*/ 20 h 222"/>
                  <a:gd name="T50" fmla="*/ 65 w 304"/>
                  <a:gd name="T51" fmla="*/ 21 h 222"/>
                  <a:gd name="T52" fmla="*/ 57 w 304"/>
                  <a:gd name="T53" fmla="*/ 21 h 222"/>
                  <a:gd name="T54" fmla="*/ 49 w 304"/>
                  <a:gd name="T55" fmla="*/ 23 h 222"/>
                  <a:gd name="T56" fmla="*/ 43 w 304"/>
                  <a:gd name="T57" fmla="*/ 26 h 222"/>
                  <a:gd name="T58" fmla="*/ 36 w 304"/>
                  <a:gd name="T59" fmla="*/ 31 h 222"/>
                  <a:gd name="T60" fmla="*/ 30 w 304"/>
                  <a:gd name="T61" fmla="*/ 37 h 222"/>
                  <a:gd name="T62" fmla="*/ 25 w 304"/>
                  <a:gd name="T63" fmla="*/ 45 h 222"/>
                  <a:gd name="T64" fmla="*/ 21 w 304"/>
                  <a:gd name="T65" fmla="*/ 55 h 222"/>
                  <a:gd name="T66" fmla="*/ 18 w 304"/>
                  <a:gd name="T67" fmla="*/ 61 h 222"/>
                  <a:gd name="T68" fmla="*/ 14 w 304"/>
                  <a:gd name="T69" fmla="*/ 60 h 222"/>
                  <a:gd name="T70" fmla="*/ 12 w 304"/>
                  <a:gd name="T71" fmla="*/ 57 h 222"/>
                  <a:gd name="T72" fmla="*/ 10 w 304"/>
                  <a:gd name="T73" fmla="*/ 54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4"/>
                  <a:gd name="T112" fmla="*/ 0 h 222"/>
                  <a:gd name="T113" fmla="*/ 304 w 304"/>
                  <a:gd name="T114" fmla="*/ 222 h 2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4" h="222">
                    <a:moveTo>
                      <a:pt x="44" y="188"/>
                    </a:moveTo>
                    <a:lnTo>
                      <a:pt x="37" y="188"/>
                    </a:lnTo>
                    <a:lnTo>
                      <a:pt x="31" y="188"/>
                    </a:lnTo>
                    <a:lnTo>
                      <a:pt x="25" y="186"/>
                    </a:lnTo>
                    <a:lnTo>
                      <a:pt x="20" y="182"/>
                    </a:lnTo>
                    <a:lnTo>
                      <a:pt x="14" y="178"/>
                    </a:lnTo>
                    <a:lnTo>
                      <a:pt x="10" y="174"/>
                    </a:lnTo>
                    <a:lnTo>
                      <a:pt x="6" y="168"/>
                    </a:lnTo>
                    <a:lnTo>
                      <a:pt x="2" y="161"/>
                    </a:lnTo>
                    <a:lnTo>
                      <a:pt x="0" y="147"/>
                    </a:lnTo>
                    <a:lnTo>
                      <a:pt x="0" y="134"/>
                    </a:lnTo>
                    <a:lnTo>
                      <a:pt x="2" y="128"/>
                    </a:lnTo>
                    <a:lnTo>
                      <a:pt x="4" y="122"/>
                    </a:lnTo>
                    <a:lnTo>
                      <a:pt x="8" y="117"/>
                    </a:lnTo>
                    <a:lnTo>
                      <a:pt x="14" y="113"/>
                    </a:lnTo>
                    <a:lnTo>
                      <a:pt x="12" y="95"/>
                    </a:lnTo>
                    <a:lnTo>
                      <a:pt x="12" y="80"/>
                    </a:lnTo>
                    <a:lnTo>
                      <a:pt x="16" y="65"/>
                    </a:lnTo>
                    <a:lnTo>
                      <a:pt x="20" y="53"/>
                    </a:lnTo>
                    <a:lnTo>
                      <a:pt x="25" y="40"/>
                    </a:lnTo>
                    <a:lnTo>
                      <a:pt x="31" y="30"/>
                    </a:lnTo>
                    <a:lnTo>
                      <a:pt x="39" y="21"/>
                    </a:lnTo>
                    <a:lnTo>
                      <a:pt x="48" y="15"/>
                    </a:lnTo>
                    <a:lnTo>
                      <a:pt x="58" y="9"/>
                    </a:lnTo>
                    <a:lnTo>
                      <a:pt x="69" y="3"/>
                    </a:lnTo>
                    <a:lnTo>
                      <a:pt x="79" y="1"/>
                    </a:lnTo>
                    <a:lnTo>
                      <a:pt x="91" y="0"/>
                    </a:lnTo>
                    <a:lnTo>
                      <a:pt x="102" y="0"/>
                    </a:lnTo>
                    <a:lnTo>
                      <a:pt x="114" y="3"/>
                    </a:lnTo>
                    <a:lnTo>
                      <a:pt x="123" y="7"/>
                    </a:lnTo>
                    <a:lnTo>
                      <a:pt x="133" y="11"/>
                    </a:lnTo>
                    <a:lnTo>
                      <a:pt x="140" y="15"/>
                    </a:lnTo>
                    <a:lnTo>
                      <a:pt x="150" y="19"/>
                    </a:lnTo>
                    <a:lnTo>
                      <a:pt x="158" y="19"/>
                    </a:lnTo>
                    <a:lnTo>
                      <a:pt x="167" y="21"/>
                    </a:lnTo>
                    <a:lnTo>
                      <a:pt x="186" y="21"/>
                    </a:lnTo>
                    <a:lnTo>
                      <a:pt x="208" y="19"/>
                    </a:lnTo>
                    <a:lnTo>
                      <a:pt x="229" y="19"/>
                    </a:lnTo>
                    <a:lnTo>
                      <a:pt x="250" y="21"/>
                    </a:lnTo>
                    <a:lnTo>
                      <a:pt x="259" y="23"/>
                    </a:lnTo>
                    <a:lnTo>
                      <a:pt x="269" y="26"/>
                    </a:lnTo>
                    <a:lnTo>
                      <a:pt x="279" y="32"/>
                    </a:lnTo>
                    <a:lnTo>
                      <a:pt x="288" y="38"/>
                    </a:lnTo>
                    <a:lnTo>
                      <a:pt x="296" y="44"/>
                    </a:lnTo>
                    <a:lnTo>
                      <a:pt x="302" y="49"/>
                    </a:lnTo>
                    <a:lnTo>
                      <a:pt x="304" y="53"/>
                    </a:lnTo>
                    <a:lnTo>
                      <a:pt x="304" y="57"/>
                    </a:lnTo>
                    <a:lnTo>
                      <a:pt x="304" y="61"/>
                    </a:lnTo>
                    <a:lnTo>
                      <a:pt x="300" y="67"/>
                    </a:lnTo>
                    <a:lnTo>
                      <a:pt x="294" y="71"/>
                    </a:lnTo>
                    <a:lnTo>
                      <a:pt x="288" y="78"/>
                    </a:lnTo>
                    <a:lnTo>
                      <a:pt x="271" y="76"/>
                    </a:lnTo>
                    <a:lnTo>
                      <a:pt x="256" y="78"/>
                    </a:lnTo>
                    <a:lnTo>
                      <a:pt x="238" y="78"/>
                    </a:lnTo>
                    <a:lnTo>
                      <a:pt x="223" y="80"/>
                    </a:lnTo>
                    <a:lnTo>
                      <a:pt x="206" y="84"/>
                    </a:lnTo>
                    <a:lnTo>
                      <a:pt x="190" y="90"/>
                    </a:lnTo>
                    <a:lnTo>
                      <a:pt x="177" y="95"/>
                    </a:lnTo>
                    <a:lnTo>
                      <a:pt x="162" y="103"/>
                    </a:lnTo>
                    <a:lnTo>
                      <a:pt x="148" y="113"/>
                    </a:lnTo>
                    <a:lnTo>
                      <a:pt x="137" y="122"/>
                    </a:lnTo>
                    <a:lnTo>
                      <a:pt x="123" y="134"/>
                    </a:lnTo>
                    <a:lnTo>
                      <a:pt x="114" y="147"/>
                    </a:lnTo>
                    <a:lnTo>
                      <a:pt x="104" y="163"/>
                    </a:lnTo>
                    <a:lnTo>
                      <a:pt x="96" y="180"/>
                    </a:lnTo>
                    <a:lnTo>
                      <a:pt x="89" y="199"/>
                    </a:lnTo>
                    <a:lnTo>
                      <a:pt x="83" y="220"/>
                    </a:lnTo>
                    <a:lnTo>
                      <a:pt x="73" y="222"/>
                    </a:lnTo>
                    <a:lnTo>
                      <a:pt x="66" y="220"/>
                    </a:lnTo>
                    <a:lnTo>
                      <a:pt x="58" y="218"/>
                    </a:lnTo>
                    <a:lnTo>
                      <a:pt x="52" y="214"/>
                    </a:lnTo>
                    <a:lnTo>
                      <a:pt x="48" y="209"/>
                    </a:lnTo>
                    <a:lnTo>
                      <a:pt x="44" y="203"/>
                    </a:lnTo>
                    <a:lnTo>
                      <a:pt x="43" y="195"/>
                    </a:lnTo>
                    <a:lnTo>
                      <a:pt x="44" y="188"/>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grpSp>
        <p:sp>
          <p:nvSpPr>
            <p:cNvPr id="75844" name="Freeform 17"/>
            <p:cNvSpPr>
              <a:spLocks/>
            </p:cNvSpPr>
            <p:nvPr/>
          </p:nvSpPr>
          <p:spPr bwMode="auto">
            <a:xfrm>
              <a:off x="5022" y="2340"/>
              <a:ext cx="72" cy="70"/>
            </a:xfrm>
            <a:custGeom>
              <a:avLst/>
              <a:gdLst>
                <a:gd name="T0" fmla="*/ 58 w 295"/>
                <a:gd name="T1" fmla="*/ 70 h 257"/>
                <a:gd name="T2" fmla="*/ 63 w 295"/>
                <a:gd name="T3" fmla="*/ 69 h 257"/>
                <a:gd name="T4" fmla="*/ 67 w 295"/>
                <a:gd name="T5" fmla="*/ 65 h 257"/>
                <a:gd name="T6" fmla="*/ 70 w 295"/>
                <a:gd name="T7" fmla="*/ 61 h 257"/>
                <a:gd name="T8" fmla="*/ 71 w 295"/>
                <a:gd name="T9" fmla="*/ 57 h 257"/>
                <a:gd name="T10" fmla="*/ 71 w 295"/>
                <a:gd name="T11" fmla="*/ 55 h 257"/>
                <a:gd name="T12" fmla="*/ 70 w 295"/>
                <a:gd name="T13" fmla="*/ 53 h 257"/>
                <a:gd name="T14" fmla="*/ 69 w 295"/>
                <a:gd name="T15" fmla="*/ 51 h 257"/>
                <a:gd name="T16" fmla="*/ 70 w 295"/>
                <a:gd name="T17" fmla="*/ 47 h 257"/>
                <a:gd name="T18" fmla="*/ 72 w 295"/>
                <a:gd name="T19" fmla="*/ 41 h 257"/>
                <a:gd name="T20" fmla="*/ 72 w 295"/>
                <a:gd name="T21" fmla="*/ 34 h 257"/>
                <a:gd name="T22" fmla="*/ 70 w 295"/>
                <a:gd name="T23" fmla="*/ 28 h 257"/>
                <a:gd name="T24" fmla="*/ 69 w 295"/>
                <a:gd name="T25" fmla="*/ 23 h 257"/>
                <a:gd name="T26" fmla="*/ 70 w 295"/>
                <a:gd name="T27" fmla="*/ 19 h 257"/>
                <a:gd name="T28" fmla="*/ 69 w 295"/>
                <a:gd name="T29" fmla="*/ 13 h 257"/>
                <a:gd name="T30" fmla="*/ 65 w 295"/>
                <a:gd name="T31" fmla="*/ 5 h 257"/>
                <a:gd name="T32" fmla="*/ 60 w 295"/>
                <a:gd name="T33" fmla="*/ 1 h 257"/>
                <a:gd name="T34" fmla="*/ 55 w 295"/>
                <a:gd name="T35" fmla="*/ 0 h 257"/>
                <a:gd name="T36" fmla="*/ 50 w 295"/>
                <a:gd name="T37" fmla="*/ 0 h 257"/>
                <a:gd name="T38" fmla="*/ 44 w 295"/>
                <a:gd name="T39" fmla="*/ 2 h 257"/>
                <a:gd name="T40" fmla="*/ 40 w 295"/>
                <a:gd name="T41" fmla="*/ 5 h 257"/>
                <a:gd name="T42" fmla="*/ 36 w 295"/>
                <a:gd name="T43" fmla="*/ 7 h 257"/>
                <a:gd name="T44" fmla="*/ 32 w 295"/>
                <a:gd name="T45" fmla="*/ 9 h 257"/>
                <a:gd name="T46" fmla="*/ 28 w 295"/>
                <a:gd name="T47" fmla="*/ 13 h 257"/>
                <a:gd name="T48" fmla="*/ 24 w 295"/>
                <a:gd name="T49" fmla="*/ 17 h 257"/>
                <a:gd name="T50" fmla="*/ 21 w 295"/>
                <a:gd name="T51" fmla="*/ 18 h 257"/>
                <a:gd name="T52" fmla="*/ 15 w 295"/>
                <a:gd name="T53" fmla="*/ 17 h 257"/>
                <a:gd name="T54" fmla="*/ 11 w 295"/>
                <a:gd name="T55" fmla="*/ 17 h 257"/>
                <a:gd name="T56" fmla="*/ 7 w 295"/>
                <a:gd name="T57" fmla="*/ 19 h 257"/>
                <a:gd name="T58" fmla="*/ 3 w 295"/>
                <a:gd name="T59" fmla="*/ 24 h 257"/>
                <a:gd name="T60" fmla="*/ 0 w 295"/>
                <a:gd name="T61" fmla="*/ 32 h 257"/>
                <a:gd name="T62" fmla="*/ 4 w 295"/>
                <a:gd name="T63" fmla="*/ 36 h 257"/>
                <a:gd name="T64" fmla="*/ 12 w 295"/>
                <a:gd name="T65" fmla="*/ 35 h 257"/>
                <a:gd name="T66" fmla="*/ 21 w 295"/>
                <a:gd name="T67" fmla="*/ 36 h 257"/>
                <a:gd name="T68" fmla="*/ 29 w 295"/>
                <a:gd name="T69" fmla="*/ 39 h 257"/>
                <a:gd name="T70" fmla="*/ 36 w 295"/>
                <a:gd name="T71" fmla="*/ 42 h 257"/>
                <a:gd name="T72" fmla="*/ 43 w 295"/>
                <a:gd name="T73" fmla="*/ 48 h 257"/>
                <a:gd name="T74" fmla="*/ 49 w 295"/>
                <a:gd name="T75" fmla="*/ 55 h 257"/>
                <a:gd name="T76" fmla="*/ 54 w 295"/>
                <a:gd name="T77" fmla="*/ 64 h 2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5"/>
                <a:gd name="T118" fmla="*/ 0 h 257"/>
                <a:gd name="T119" fmla="*/ 295 w 295"/>
                <a:gd name="T120" fmla="*/ 257 h 2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5" h="257">
                  <a:moveTo>
                    <a:pt x="230" y="255"/>
                  </a:moveTo>
                  <a:lnTo>
                    <a:pt x="238" y="257"/>
                  </a:lnTo>
                  <a:lnTo>
                    <a:pt x="247" y="257"/>
                  </a:lnTo>
                  <a:lnTo>
                    <a:pt x="257" y="253"/>
                  </a:lnTo>
                  <a:lnTo>
                    <a:pt x="266" y="247"/>
                  </a:lnTo>
                  <a:lnTo>
                    <a:pt x="274" y="240"/>
                  </a:lnTo>
                  <a:lnTo>
                    <a:pt x="282" y="232"/>
                  </a:lnTo>
                  <a:lnTo>
                    <a:pt x="286" y="224"/>
                  </a:lnTo>
                  <a:lnTo>
                    <a:pt x="289" y="215"/>
                  </a:lnTo>
                  <a:lnTo>
                    <a:pt x="291" y="211"/>
                  </a:lnTo>
                  <a:lnTo>
                    <a:pt x="291" y="207"/>
                  </a:lnTo>
                  <a:lnTo>
                    <a:pt x="291" y="201"/>
                  </a:lnTo>
                  <a:lnTo>
                    <a:pt x="289" y="197"/>
                  </a:lnTo>
                  <a:lnTo>
                    <a:pt x="288" y="196"/>
                  </a:lnTo>
                  <a:lnTo>
                    <a:pt x="284" y="192"/>
                  </a:lnTo>
                  <a:lnTo>
                    <a:pt x="282" y="188"/>
                  </a:lnTo>
                  <a:lnTo>
                    <a:pt x="280" y="186"/>
                  </a:lnTo>
                  <a:lnTo>
                    <a:pt x="288" y="174"/>
                  </a:lnTo>
                  <a:lnTo>
                    <a:pt x="293" y="163"/>
                  </a:lnTo>
                  <a:lnTo>
                    <a:pt x="295" y="151"/>
                  </a:lnTo>
                  <a:lnTo>
                    <a:pt x="295" y="138"/>
                  </a:lnTo>
                  <a:lnTo>
                    <a:pt x="293" y="126"/>
                  </a:lnTo>
                  <a:lnTo>
                    <a:pt x="289" y="115"/>
                  </a:lnTo>
                  <a:lnTo>
                    <a:pt x="286" y="103"/>
                  </a:lnTo>
                  <a:lnTo>
                    <a:pt x="280" y="96"/>
                  </a:lnTo>
                  <a:lnTo>
                    <a:pt x="284" y="86"/>
                  </a:lnTo>
                  <a:lnTo>
                    <a:pt x="286" y="79"/>
                  </a:lnTo>
                  <a:lnTo>
                    <a:pt x="288" y="69"/>
                  </a:lnTo>
                  <a:lnTo>
                    <a:pt x="288" y="61"/>
                  </a:lnTo>
                  <a:lnTo>
                    <a:pt x="284" y="46"/>
                  </a:lnTo>
                  <a:lnTo>
                    <a:pt x="278" y="31"/>
                  </a:lnTo>
                  <a:lnTo>
                    <a:pt x="268" y="19"/>
                  </a:lnTo>
                  <a:lnTo>
                    <a:pt x="257" y="11"/>
                  </a:lnTo>
                  <a:lnTo>
                    <a:pt x="245" y="4"/>
                  </a:lnTo>
                  <a:lnTo>
                    <a:pt x="236" y="2"/>
                  </a:lnTo>
                  <a:lnTo>
                    <a:pt x="226" y="0"/>
                  </a:lnTo>
                  <a:lnTo>
                    <a:pt x="215" y="0"/>
                  </a:lnTo>
                  <a:lnTo>
                    <a:pt x="203" y="0"/>
                  </a:lnTo>
                  <a:lnTo>
                    <a:pt x="192" y="2"/>
                  </a:lnTo>
                  <a:lnTo>
                    <a:pt x="180" y="6"/>
                  </a:lnTo>
                  <a:lnTo>
                    <a:pt x="171" y="11"/>
                  </a:lnTo>
                  <a:lnTo>
                    <a:pt x="165" y="19"/>
                  </a:lnTo>
                  <a:lnTo>
                    <a:pt x="161" y="27"/>
                  </a:lnTo>
                  <a:lnTo>
                    <a:pt x="149" y="27"/>
                  </a:lnTo>
                  <a:lnTo>
                    <a:pt x="140" y="31"/>
                  </a:lnTo>
                  <a:lnTo>
                    <a:pt x="130" y="34"/>
                  </a:lnTo>
                  <a:lnTo>
                    <a:pt x="121" y="40"/>
                  </a:lnTo>
                  <a:lnTo>
                    <a:pt x="113" y="46"/>
                  </a:lnTo>
                  <a:lnTo>
                    <a:pt x="105" y="54"/>
                  </a:lnTo>
                  <a:lnTo>
                    <a:pt x="100" y="63"/>
                  </a:lnTo>
                  <a:lnTo>
                    <a:pt x="96" y="71"/>
                  </a:lnTo>
                  <a:lnTo>
                    <a:pt x="84" y="67"/>
                  </a:lnTo>
                  <a:lnTo>
                    <a:pt x="73" y="63"/>
                  </a:lnTo>
                  <a:lnTo>
                    <a:pt x="63" y="61"/>
                  </a:lnTo>
                  <a:lnTo>
                    <a:pt x="53" y="61"/>
                  </a:lnTo>
                  <a:lnTo>
                    <a:pt x="44" y="63"/>
                  </a:lnTo>
                  <a:lnTo>
                    <a:pt x="36" y="67"/>
                  </a:lnTo>
                  <a:lnTo>
                    <a:pt x="30" y="71"/>
                  </a:lnTo>
                  <a:lnTo>
                    <a:pt x="23" y="75"/>
                  </a:lnTo>
                  <a:lnTo>
                    <a:pt x="13" y="88"/>
                  </a:lnTo>
                  <a:lnTo>
                    <a:pt x="5" y="102"/>
                  </a:lnTo>
                  <a:lnTo>
                    <a:pt x="0" y="119"/>
                  </a:lnTo>
                  <a:lnTo>
                    <a:pt x="0" y="134"/>
                  </a:lnTo>
                  <a:lnTo>
                    <a:pt x="15" y="132"/>
                  </a:lnTo>
                  <a:lnTo>
                    <a:pt x="32" y="130"/>
                  </a:lnTo>
                  <a:lnTo>
                    <a:pt x="50" y="130"/>
                  </a:lnTo>
                  <a:lnTo>
                    <a:pt x="67" y="130"/>
                  </a:lnTo>
                  <a:lnTo>
                    <a:pt x="84" y="134"/>
                  </a:lnTo>
                  <a:lnTo>
                    <a:pt x="101" y="136"/>
                  </a:lnTo>
                  <a:lnTo>
                    <a:pt x="117" y="142"/>
                  </a:lnTo>
                  <a:lnTo>
                    <a:pt x="132" y="148"/>
                  </a:lnTo>
                  <a:lnTo>
                    <a:pt x="147" y="155"/>
                  </a:lnTo>
                  <a:lnTo>
                    <a:pt x="163" y="165"/>
                  </a:lnTo>
                  <a:lnTo>
                    <a:pt x="176" y="176"/>
                  </a:lnTo>
                  <a:lnTo>
                    <a:pt x="190" y="188"/>
                  </a:lnTo>
                  <a:lnTo>
                    <a:pt x="201" y="201"/>
                  </a:lnTo>
                  <a:lnTo>
                    <a:pt x="213" y="219"/>
                  </a:lnTo>
                  <a:lnTo>
                    <a:pt x="222" y="236"/>
                  </a:lnTo>
                  <a:lnTo>
                    <a:pt x="230" y="255"/>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5" name="Freeform 18"/>
            <p:cNvSpPr>
              <a:spLocks noEditPoints="1"/>
            </p:cNvSpPr>
            <p:nvPr/>
          </p:nvSpPr>
          <p:spPr bwMode="auto">
            <a:xfrm>
              <a:off x="5023" y="2349"/>
              <a:ext cx="220" cy="59"/>
            </a:xfrm>
            <a:custGeom>
              <a:avLst/>
              <a:gdLst>
                <a:gd name="T0" fmla="*/ 166 w 909"/>
                <a:gd name="T1" fmla="*/ 32 h 217"/>
                <a:gd name="T2" fmla="*/ 162 w 909"/>
                <a:gd name="T3" fmla="*/ 27 h 217"/>
                <a:gd name="T4" fmla="*/ 165 w 909"/>
                <a:gd name="T5" fmla="*/ 21 h 217"/>
                <a:gd name="T6" fmla="*/ 165 w 909"/>
                <a:gd name="T7" fmla="*/ 15 h 217"/>
                <a:gd name="T8" fmla="*/ 167 w 909"/>
                <a:gd name="T9" fmla="*/ 9 h 217"/>
                <a:gd name="T10" fmla="*/ 174 w 909"/>
                <a:gd name="T11" fmla="*/ 5 h 217"/>
                <a:gd name="T12" fmla="*/ 181 w 909"/>
                <a:gd name="T13" fmla="*/ 5 h 217"/>
                <a:gd name="T14" fmla="*/ 185 w 909"/>
                <a:gd name="T15" fmla="*/ 7 h 217"/>
                <a:gd name="T16" fmla="*/ 191 w 909"/>
                <a:gd name="T17" fmla="*/ 6 h 217"/>
                <a:gd name="T18" fmla="*/ 205 w 909"/>
                <a:gd name="T19" fmla="*/ 2 h 217"/>
                <a:gd name="T20" fmla="*/ 214 w 909"/>
                <a:gd name="T21" fmla="*/ 1 h 217"/>
                <a:gd name="T22" fmla="*/ 218 w 909"/>
                <a:gd name="T23" fmla="*/ 3 h 217"/>
                <a:gd name="T24" fmla="*/ 220 w 909"/>
                <a:gd name="T25" fmla="*/ 5 h 217"/>
                <a:gd name="T26" fmla="*/ 219 w 909"/>
                <a:gd name="T27" fmla="*/ 6 h 217"/>
                <a:gd name="T28" fmla="*/ 204 w 909"/>
                <a:gd name="T29" fmla="*/ 8 h 217"/>
                <a:gd name="T30" fmla="*/ 194 w 909"/>
                <a:gd name="T31" fmla="*/ 12 h 217"/>
                <a:gd name="T32" fmla="*/ 185 w 909"/>
                <a:gd name="T33" fmla="*/ 18 h 217"/>
                <a:gd name="T34" fmla="*/ 178 w 909"/>
                <a:gd name="T35" fmla="*/ 27 h 217"/>
                <a:gd name="T36" fmla="*/ 172 w 909"/>
                <a:gd name="T37" fmla="*/ 39 h 217"/>
                <a:gd name="T38" fmla="*/ 170 w 909"/>
                <a:gd name="T39" fmla="*/ 37 h 217"/>
                <a:gd name="T40" fmla="*/ 169 w 909"/>
                <a:gd name="T41" fmla="*/ 35 h 217"/>
                <a:gd name="T42" fmla="*/ 55 w 909"/>
                <a:gd name="T43" fmla="*/ 58 h 217"/>
                <a:gd name="T44" fmla="*/ 58 w 909"/>
                <a:gd name="T45" fmla="*/ 58 h 217"/>
                <a:gd name="T46" fmla="*/ 58 w 909"/>
                <a:gd name="T47" fmla="*/ 51 h 217"/>
                <a:gd name="T48" fmla="*/ 53 w 909"/>
                <a:gd name="T49" fmla="*/ 42 h 217"/>
                <a:gd name="T50" fmla="*/ 53 w 909"/>
                <a:gd name="T51" fmla="*/ 37 h 217"/>
                <a:gd name="T52" fmla="*/ 53 w 909"/>
                <a:gd name="T53" fmla="*/ 32 h 217"/>
                <a:gd name="T54" fmla="*/ 51 w 909"/>
                <a:gd name="T55" fmla="*/ 28 h 217"/>
                <a:gd name="T56" fmla="*/ 51 w 909"/>
                <a:gd name="T57" fmla="*/ 19 h 217"/>
                <a:gd name="T58" fmla="*/ 47 w 909"/>
                <a:gd name="T59" fmla="*/ 13 h 217"/>
                <a:gd name="T60" fmla="*/ 43 w 909"/>
                <a:gd name="T61" fmla="*/ 11 h 217"/>
                <a:gd name="T62" fmla="*/ 38 w 909"/>
                <a:gd name="T63" fmla="*/ 11 h 217"/>
                <a:gd name="T64" fmla="*/ 34 w 909"/>
                <a:gd name="T65" fmla="*/ 14 h 217"/>
                <a:gd name="T66" fmla="*/ 30 w 909"/>
                <a:gd name="T67" fmla="*/ 16 h 217"/>
                <a:gd name="T68" fmla="*/ 27 w 909"/>
                <a:gd name="T69" fmla="*/ 16 h 217"/>
                <a:gd name="T70" fmla="*/ 24 w 909"/>
                <a:gd name="T71" fmla="*/ 19 h 217"/>
                <a:gd name="T72" fmla="*/ 13 w 909"/>
                <a:gd name="T73" fmla="*/ 17 h 217"/>
                <a:gd name="T74" fmla="*/ 2 w 909"/>
                <a:gd name="T75" fmla="*/ 21 h 217"/>
                <a:gd name="T76" fmla="*/ 0 w 909"/>
                <a:gd name="T77" fmla="*/ 24 h 217"/>
                <a:gd name="T78" fmla="*/ 18 w 909"/>
                <a:gd name="T79" fmla="*/ 27 h 217"/>
                <a:gd name="T80" fmla="*/ 30 w 909"/>
                <a:gd name="T81" fmla="*/ 30 h 217"/>
                <a:gd name="T82" fmla="*/ 40 w 909"/>
                <a:gd name="T83" fmla="*/ 36 h 217"/>
                <a:gd name="T84" fmla="*/ 48 w 909"/>
                <a:gd name="T85" fmla="*/ 45 h 217"/>
                <a:gd name="T86" fmla="*/ 55 w 909"/>
                <a:gd name="T87" fmla="*/ 58 h 2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9"/>
                <a:gd name="T133" fmla="*/ 0 h 217"/>
                <a:gd name="T134" fmla="*/ 909 w 909"/>
                <a:gd name="T135" fmla="*/ 217 h 2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9" h="217">
                  <a:moveTo>
                    <a:pt x="700" y="121"/>
                  </a:moveTo>
                  <a:lnTo>
                    <a:pt x="692" y="121"/>
                  </a:lnTo>
                  <a:lnTo>
                    <a:pt x="685" y="119"/>
                  </a:lnTo>
                  <a:lnTo>
                    <a:pt x="679" y="114"/>
                  </a:lnTo>
                  <a:lnTo>
                    <a:pt x="675" y="108"/>
                  </a:lnTo>
                  <a:lnTo>
                    <a:pt x="671" y="100"/>
                  </a:lnTo>
                  <a:lnTo>
                    <a:pt x="673" y="92"/>
                  </a:lnTo>
                  <a:lnTo>
                    <a:pt x="675" y="85"/>
                  </a:lnTo>
                  <a:lnTo>
                    <a:pt x="681" y="79"/>
                  </a:lnTo>
                  <a:lnTo>
                    <a:pt x="681" y="69"/>
                  </a:lnTo>
                  <a:lnTo>
                    <a:pt x="681" y="62"/>
                  </a:lnTo>
                  <a:lnTo>
                    <a:pt x="683" y="54"/>
                  </a:lnTo>
                  <a:lnTo>
                    <a:pt x="685" y="46"/>
                  </a:lnTo>
                  <a:lnTo>
                    <a:pt x="688" y="39"/>
                  </a:lnTo>
                  <a:lnTo>
                    <a:pt x="692" y="33"/>
                  </a:lnTo>
                  <a:lnTo>
                    <a:pt x="698" y="29"/>
                  </a:lnTo>
                  <a:lnTo>
                    <a:pt x="704" y="25"/>
                  </a:lnTo>
                  <a:lnTo>
                    <a:pt x="717" y="18"/>
                  </a:lnTo>
                  <a:lnTo>
                    <a:pt x="731" y="16"/>
                  </a:lnTo>
                  <a:lnTo>
                    <a:pt x="738" y="16"/>
                  </a:lnTo>
                  <a:lnTo>
                    <a:pt x="746" y="18"/>
                  </a:lnTo>
                  <a:lnTo>
                    <a:pt x="752" y="20"/>
                  </a:lnTo>
                  <a:lnTo>
                    <a:pt x="759" y="23"/>
                  </a:lnTo>
                  <a:lnTo>
                    <a:pt x="765" y="25"/>
                  </a:lnTo>
                  <a:lnTo>
                    <a:pt x="771" y="25"/>
                  </a:lnTo>
                  <a:lnTo>
                    <a:pt x="779" y="25"/>
                  </a:lnTo>
                  <a:lnTo>
                    <a:pt x="788" y="23"/>
                  </a:lnTo>
                  <a:lnTo>
                    <a:pt x="807" y="18"/>
                  </a:lnTo>
                  <a:lnTo>
                    <a:pt x="827" y="12"/>
                  </a:lnTo>
                  <a:lnTo>
                    <a:pt x="848" y="6"/>
                  </a:lnTo>
                  <a:lnTo>
                    <a:pt x="869" y="2"/>
                  </a:lnTo>
                  <a:lnTo>
                    <a:pt x="878" y="0"/>
                  </a:lnTo>
                  <a:lnTo>
                    <a:pt x="886" y="2"/>
                  </a:lnTo>
                  <a:lnTo>
                    <a:pt x="894" y="4"/>
                  </a:lnTo>
                  <a:lnTo>
                    <a:pt x="900" y="6"/>
                  </a:lnTo>
                  <a:lnTo>
                    <a:pt x="902" y="10"/>
                  </a:lnTo>
                  <a:lnTo>
                    <a:pt x="905" y="14"/>
                  </a:lnTo>
                  <a:lnTo>
                    <a:pt x="907" y="16"/>
                  </a:lnTo>
                  <a:lnTo>
                    <a:pt x="909" y="18"/>
                  </a:lnTo>
                  <a:lnTo>
                    <a:pt x="909" y="21"/>
                  </a:lnTo>
                  <a:lnTo>
                    <a:pt x="907" y="23"/>
                  </a:lnTo>
                  <a:lnTo>
                    <a:pt x="905" y="23"/>
                  </a:lnTo>
                  <a:lnTo>
                    <a:pt x="902" y="25"/>
                  </a:lnTo>
                  <a:lnTo>
                    <a:pt x="871" y="25"/>
                  </a:lnTo>
                  <a:lnTo>
                    <a:pt x="842" y="29"/>
                  </a:lnTo>
                  <a:lnTo>
                    <a:pt x="827" y="33"/>
                  </a:lnTo>
                  <a:lnTo>
                    <a:pt x="813" y="37"/>
                  </a:lnTo>
                  <a:lnTo>
                    <a:pt x="800" y="43"/>
                  </a:lnTo>
                  <a:lnTo>
                    <a:pt x="788" y="50"/>
                  </a:lnTo>
                  <a:lnTo>
                    <a:pt x="775" y="58"/>
                  </a:lnTo>
                  <a:lnTo>
                    <a:pt x="763" y="66"/>
                  </a:lnTo>
                  <a:lnTo>
                    <a:pt x="754" y="75"/>
                  </a:lnTo>
                  <a:lnTo>
                    <a:pt x="744" y="87"/>
                  </a:lnTo>
                  <a:lnTo>
                    <a:pt x="735" y="98"/>
                  </a:lnTo>
                  <a:lnTo>
                    <a:pt x="725" y="112"/>
                  </a:lnTo>
                  <a:lnTo>
                    <a:pt x="717" y="125"/>
                  </a:lnTo>
                  <a:lnTo>
                    <a:pt x="712" y="142"/>
                  </a:lnTo>
                  <a:lnTo>
                    <a:pt x="708" y="140"/>
                  </a:lnTo>
                  <a:lnTo>
                    <a:pt x="704" y="138"/>
                  </a:lnTo>
                  <a:lnTo>
                    <a:pt x="702" y="137"/>
                  </a:lnTo>
                  <a:lnTo>
                    <a:pt x="700" y="135"/>
                  </a:lnTo>
                  <a:lnTo>
                    <a:pt x="700" y="131"/>
                  </a:lnTo>
                  <a:lnTo>
                    <a:pt x="700" y="127"/>
                  </a:lnTo>
                  <a:lnTo>
                    <a:pt x="700" y="125"/>
                  </a:lnTo>
                  <a:lnTo>
                    <a:pt x="700" y="121"/>
                  </a:lnTo>
                  <a:close/>
                  <a:moveTo>
                    <a:pt x="226" y="215"/>
                  </a:moveTo>
                  <a:lnTo>
                    <a:pt x="232" y="217"/>
                  </a:lnTo>
                  <a:lnTo>
                    <a:pt x="236" y="215"/>
                  </a:lnTo>
                  <a:lnTo>
                    <a:pt x="238" y="213"/>
                  </a:lnTo>
                  <a:lnTo>
                    <a:pt x="239" y="209"/>
                  </a:lnTo>
                  <a:lnTo>
                    <a:pt x="239" y="200"/>
                  </a:lnTo>
                  <a:lnTo>
                    <a:pt x="238" y="188"/>
                  </a:lnTo>
                  <a:lnTo>
                    <a:pt x="232" y="177"/>
                  </a:lnTo>
                  <a:lnTo>
                    <a:pt x="226" y="163"/>
                  </a:lnTo>
                  <a:lnTo>
                    <a:pt x="220" y="154"/>
                  </a:lnTo>
                  <a:lnTo>
                    <a:pt x="213" y="146"/>
                  </a:lnTo>
                  <a:lnTo>
                    <a:pt x="216" y="140"/>
                  </a:lnTo>
                  <a:lnTo>
                    <a:pt x="220" y="135"/>
                  </a:lnTo>
                  <a:lnTo>
                    <a:pt x="220" y="129"/>
                  </a:lnTo>
                  <a:lnTo>
                    <a:pt x="220" y="123"/>
                  </a:lnTo>
                  <a:lnTo>
                    <a:pt x="218" y="117"/>
                  </a:lnTo>
                  <a:lnTo>
                    <a:pt x="216" y="112"/>
                  </a:lnTo>
                  <a:lnTo>
                    <a:pt x="213" y="108"/>
                  </a:lnTo>
                  <a:lnTo>
                    <a:pt x="209" y="102"/>
                  </a:lnTo>
                  <a:lnTo>
                    <a:pt x="213" y="90"/>
                  </a:lnTo>
                  <a:lnTo>
                    <a:pt x="213" y="79"/>
                  </a:lnTo>
                  <a:lnTo>
                    <a:pt x="211" y="69"/>
                  </a:lnTo>
                  <a:lnTo>
                    <a:pt x="207" y="60"/>
                  </a:lnTo>
                  <a:lnTo>
                    <a:pt x="203" y="52"/>
                  </a:lnTo>
                  <a:lnTo>
                    <a:pt x="195" y="46"/>
                  </a:lnTo>
                  <a:lnTo>
                    <a:pt x="190" y="43"/>
                  </a:lnTo>
                  <a:lnTo>
                    <a:pt x="182" y="41"/>
                  </a:lnTo>
                  <a:lnTo>
                    <a:pt x="176" y="39"/>
                  </a:lnTo>
                  <a:lnTo>
                    <a:pt x="170" y="39"/>
                  </a:lnTo>
                  <a:lnTo>
                    <a:pt x="163" y="41"/>
                  </a:lnTo>
                  <a:lnTo>
                    <a:pt x="155" y="41"/>
                  </a:lnTo>
                  <a:lnTo>
                    <a:pt x="149" y="44"/>
                  </a:lnTo>
                  <a:lnTo>
                    <a:pt x="143" y="48"/>
                  </a:lnTo>
                  <a:lnTo>
                    <a:pt x="140" y="52"/>
                  </a:lnTo>
                  <a:lnTo>
                    <a:pt x="138" y="58"/>
                  </a:lnTo>
                  <a:lnTo>
                    <a:pt x="132" y="58"/>
                  </a:lnTo>
                  <a:lnTo>
                    <a:pt x="126" y="58"/>
                  </a:lnTo>
                  <a:lnTo>
                    <a:pt x="120" y="58"/>
                  </a:lnTo>
                  <a:lnTo>
                    <a:pt x="115" y="58"/>
                  </a:lnTo>
                  <a:lnTo>
                    <a:pt x="111" y="60"/>
                  </a:lnTo>
                  <a:lnTo>
                    <a:pt x="107" y="62"/>
                  </a:lnTo>
                  <a:lnTo>
                    <a:pt x="105" y="66"/>
                  </a:lnTo>
                  <a:lnTo>
                    <a:pt x="101" y="71"/>
                  </a:lnTo>
                  <a:lnTo>
                    <a:pt x="86" y="66"/>
                  </a:lnTo>
                  <a:lnTo>
                    <a:pt x="71" y="64"/>
                  </a:lnTo>
                  <a:lnTo>
                    <a:pt x="53" y="64"/>
                  </a:lnTo>
                  <a:lnTo>
                    <a:pt x="36" y="66"/>
                  </a:lnTo>
                  <a:lnTo>
                    <a:pt x="21" y="71"/>
                  </a:lnTo>
                  <a:lnTo>
                    <a:pt x="9" y="77"/>
                  </a:lnTo>
                  <a:lnTo>
                    <a:pt x="5" y="83"/>
                  </a:lnTo>
                  <a:lnTo>
                    <a:pt x="1" y="87"/>
                  </a:lnTo>
                  <a:lnTo>
                    <a:pt x="0" y="90"/>
                  </a:lnTo>
                  <a:lnTo>
                    <a:pt x="0" y="96"/>
                  </a:lnTo>
                  <a:lnTo>
                    <a:pt x="40" y="96"/>
                  </a:lnTo>
                  <a:lnTo>
                    <a:pt x="74" y="98"/>
                  </a:lnTo>
                  <a:lnTo>
                    <a:pt x="92" y="102"/>
                  </a:lnTo>
                  <a:lnTo>
                    <a:pt x="109" y="106"/>
                  </a:lnTo>
                  <a:lnTo>
                    <a:pt x="122" y="110"/>
                  </a:lnTo>
                  <a:lnTo>
                    <a:pt x="138" y="115"/>
                  </a:lnTo>
                  <a:lnTo>
                    <a:pt x="151" y="123"/>
                  </a:lnTo>
                  <a:lnTo>
                    <a:pt x="165" y="131"/>
                  </a:lnTo>
                  <a:lnTo>
                    <a:pt x="176" y="142"/>
                  </a:lnTo>
                  <a:lnTo>
                    <a:pt x="188" y="154"/>
                  </a:lnTo>
                  <a:lnTo>
                    <a:pt x="197" y="165"/>
                  </a:lnTo>
                  <a:lnTo>
                    <a:pt x="209" y="181"/>
                  </a:lnTo>
                  <a:lnTo>
                    <a:pt x="218" y="198"/>
                  </a:lnTo>
                  <a:lnTo>
                    <a:pt x="226" y="215"/>
                  </a:lnTo>
                  <a:close/>
                </a:path>
              </a:pathLst>
            </a:custGeom>
            <a:solidFill>
              <a:srgbClr val="AE705D"/>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6" name="Freeform 19"/>
            <p:cNvSpPr>
              <a:spLocks noEditPoints="1"/>
            </p:cNvSpPr>
            <p:nvPr/>
          </p:nvSpPr>
          <p:spPr bwMode="auto">
            <a:xfrm>
              <a:off x="4948" y="2372"/>
              <a:ext cx="372" cy="172"/>
            </a:xfrm>
            <a:custGeom>
              <a:avLst/>
              <a:gdLst>
                <a:gd name="T0" fmla="*/ 130 w 1537"/>
                <a:gd name="T1" fmla="*/ 55 h 631"/>
                <a:gd name="T2" fmla="*/ 121 w 1537"/>
                <a:gd name="T3" fmla="*/ 73 h 631"/>
                <a:gd name="T4" fmla="*/ 101 w 1537"/>
                <a:gd name="T5" fmla="*/ 73 h 631"/>
                <a:gd name="T6" fmla="*/ 91 w 1537"/>
                <a:gd name="T7" fmla="*/ 98 h 631"/>
                <a:gd name="T8" fmla="*/ 101 w 1537"/>
                <a:gd name="T9" fmla="*/ 113 h 631"/>
                <a:gd name="T10" fmla="*/ 105 w 1537"/>
                <a:gd name="T11" fmla="*/ 128 h 631"/>
                <a:gd name="T12" fmla="*/ 94 w 1537"/>
                <a:gd name="T13" fmla="*/ 151 h 631"/>
                <a:gd name="T14" fmla="*/ 69 w 1537"/>
                <a:gd name="T15" fmla="*/ 169 h 631"/>
                <a:gd name="T16" fmla="*/ 24 w 1537"/>
                <a:gd name="T17" fmla="*/ 166 h 631"/>
                <a:gd name="T18" fmla="*/ 3 w 1537"/>
                <a:gd name="T19" fmla="*/ 134 h 631"/>
                <a:gd name="T20" fmla="*/ 1 w 1537"/>
                <a:gd name="T21" fmla="*/ 112 h 631"/>
                <a:gd name="T22" fmla="*/ 5 w 1537"/>
                <a:gd name="T23" fmla="*/ 116 h 631"/>
                <a:gd name="T24" fmla="*/ 15 w 1537"/>
                <a:gd name="T25" fmla="*/ 147 h 631"/>
                <a:gd name="T26" fmla="*/ 36 w 1537"/>
                <a:gd name="T27" fmla="*/ 164 h 631"/>
                <a:gd name="T28" fmla="*/ 59 w 1537"/>
                <a:gd name="T29" fmla="*/ 166 h 631"/>
                <a:gd name="T30" fmla="*/ 79 w 1537"/>
                <a:gd name="T31" fmla="*/ 154 h 631"/>
                <a:gd name="T32" fmla="*/ 90 w 1537"/>
                <a:gd name="T33" fmla="*/ 128 h 631"/>
                <a:gd name="T34" fmla="*/ 83 w 1537"/>
                <a:gd name="T35" fmla="*/ 111 h 631"/>
                <a:gd name="T36" fmla="*/ 72 w 1537"/>
                <a:gd name="T37" fmla="*/ 111 h 631"/>
                <a:gd name="T38" fmla="*/ 76 w 1537"/>
                <a:gd name="T39" fmla="*/ 93 h 631"/>
                <a:gd name="T40" fmla="*/ 89 w 1537"/>
                <a:gd name="T41" fmla="*/ 64 h 631"/>
                <a:gd name="T42" fmla="*/ 95 w 1537"/>
                <a:gd name="T43" fmla="*/ 55 h 631"/>
                <a:gd name="T44" fmla="*/ 108 w 1537"/>
                <a:gd name="T45" fmla="*/ 63 h 631"/>
                <a:gd name="T46" fmla="*/ 126 w 1537"/>
                <a:gd name="T47" fmla="*/ 40 h 631"/>
                <a:gd name="T48" fmla="*/ 21 w 1537"/>
                <a:gd name="T49" fmla="*/ 87 h 631"/>
                <a:gd name="T50" fmla="*/ 37 w 1537"/>
                <a:gd name="T51" fmla="*/ 89 h 631"/>
                <a:gd name="T52" fmla="*/ 24 w 1537"/>
                <a:gd name="T53" fmla="*/ 64 h 631"/>
                <a:gd name="T54" fmla="*/ 12 w 1537"/>
                <a:gd name="T55" fmla="*/ 83 h 631"/>
                <a:gd name="T56" fmla="*/ 46 w 1537"/>
                <a:gd name="T57" fmla="*/ 41 h 631"/>
                <a:gd name="T58" fmla="*/ 51 w 1537"/>
                <a:gd name="T59" fmla="*/ 29 h 631"/>
                <a:gd name="T60" fmla="*/ 47 w 1537"/>
                <a:gd name="T61" fmla="*/ 22 h 631"/>
                <a:gd name="T62" fmla="*/ 266 w 1537"/>
                <a:gd name="T63" fmla="*/ 61 h 631"/>
                <a:gd name="T64" fmla="*/ 283 w 1537"/>
                <a:gd name="T65" fmla="*/ 82 h 631"/>
                <a:gd name="T66" fmla="*/ 273 w 1537"/>
                <a:gd name="T67" fmla="*/ 103 h 631"/>
                <a:gd name="T68" fmla="*/ 273 w 1537"/>
                <a:gd name="T69" fmla="*/ 123 h 631"/>
                <a:gd name="T70" fmla="*/ 292 w 1537"/>
                <a:gd name="T71" fmla="*/ 147 h 631"/>
                <a:gd name="T72" fmla="*/ 319 w 1537"/>
                <a:gd name="T73" fmla="*/ 155 h 631"/>
                <a:gd name="T74" fmla="*/ 352 w 1537"/>
                <a:gd name="T75" fmla="*/ 149 h 631"/>
                <a:gd name="T76" fmla="*/ 334 w 1537"/>
                <a:gd name="T77" fmla="*/ 144 h 631"/>
                <a:gd name="T78" fmla="*/ 278 w 1537"/>
                <a:gd name="T79" fmla="*/ 126 h 631"/>
                <a:gd name="T80" fmla="*/ 274 w 1537"/>
                <a:gd name="T81" fmla="*/ 107 h 631"/>
                <a:gd name="T82" fmla="*/ 288 w 1537"/>
                <a:gd name="T83" fmla="*/ 95 h 631"/>
                <a:gd name="T84" fmla="*/ 304 w 1537"/>
                <a:gd name="T85" fmla="*/ 101 h 631"/>
                <a:gd name="T86" fmla="*/ 317 w 1537"/>
                <a:gd name="T87" fmla="*/ 93 h 631"/>
                <a:gd name="T88" fmla="*/ 312 w 1537"/>
                <a:gd name="T89" fmla="*/ 84 h 631"/>
                <a:gd name="T90" fmla="*/ 293 w 1537"/>
                <a:gd name="T91" fmla="*/ 77 h 631"/>
                <a:gd name="T92" fmla="*/ 286 w 1537"/>
                <a:gd name="T93" fmla="*/ 46 h 631"/>
                <a:gd name="T94" fmla="*/ 277 w 1537"/>
                <a:gd name="T95" fmla="*/ 39 h 631"/>
                <a:gd name="T96" fmla="*/ 269 w 1537"/>
                <a:gd name="T97" fmla="*/ 51 h 631"/>
                <a:gd name="T98" fmla="*/ 260 w 1537"/>
                <a:gd name="T99" fmla="*/ 46 h 631"/>
                <a:gd name="T100" fmla="*/ 251 w 1537"/>
                <a:gd name="T101" fmla="*/ 37 h 631"/>
                <a:gd name="T102" fmla="*/ 251 w 1537"/>
                <a:gd name="T103" fmla="*/ 55 h 631"/>
                <a:gd name="T104" fmla="*/ 372 w 1537"/>
                <a:gd name="T105" fmla="*/ 72 h 631"/>
                <a:gd name="T106" fmla="*/ 345 w 1537"/>
                <a:gd name="T107" fmla="*/ 70 h 631"/>
                <a:gd name="T108" fmla="*/ 351 w 1537"/>
                <a:gd name="T109" fmla="*/ 61 h 631"/>
                <a:gd name="T110" fmla="*/ 361 w 1537"/>
                <a:gd name="T111" fmla="*/ 44 h 631"/>
                <a:gd name="T112" fmla="*/ 371 w 1537"/>
                <a:gd name="T113" fmla="*/ 62 h 631"/>
                <a:gd name="T114" fmla="*/ 338 w 1537"/>
                <a:gd name="T115" fmla="*/ 26 h 631"/>
                <a:gd name="T116" fmla="*/ 331 w 1537"/>
                <a:gd name="T117" fmla="*/ 22 h 631"/>
                <a:gd name="T118" fmla="*/ 329 w 1537"/>
                <a:gd name="T119" fmla="*/ 6 h 631"/>
                <a:gd name="T120" fmla="*/ 339 w 1537"/>
                <a:gd name="T121" fmla="*/ 9 h 6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7"/>
                <a:gd name="T184" fmla="*/ 0 h 631"/>
                <a:gd name="T185" fmla="*/ 1537 w 1537"/>
                <a:gd name="T186" fmla="*/ 631 h 6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7" h="631">
                  <a:moveTo>
                    <a:pt x="523" y="140"/>
                  </a:moveTo>
                  <a:lnTo>
                    <a:pt x="529" y="147"/>
                  </a:lnTo>
                  <a:lnTo>
                    <a:pt x="533" y="157"/>
                  </a:lnTo>
                  <a:lnTo>
                    <a:pt x="535" y="169"/>
                  </a:lnTo>
                  <a:lnTo>
                    <a:pt x="537" y="180"/>
                  </a:lnTo>
                  <a:lnTo>
                    <a:pt x="537" y="192"/>
                  </a:lnTo>
                  <a:lnTo>
                    <a:pt x="537" y="203"/>
                  </a:lnTo>
                  <a:lnTo>
                    <a:pt x="535" y="215"/>
                  </a:lnTo>
                  <a:lnTo>
                    <a:pt x="531" y="224"/>
                  </a:lnTo>
                  <a:lnTo>
                    <a:pt x="525" y="236"/>
                  </a:lnTo>
                  <a:lnTo>
                    <a:pt x="520" y="247"/>
                  </a:lnTo>
                  <a:lnTo>
                    <a:pt x="514" y="255"/>
                  </a:lnTo>
                  <a:lnTo>
                    <a:pt x="506" y="263"/>
                  </a:lnTo>
                  <a:lnTo>
                    <a:pt x="499" y="268"/>
                  </a:lnTo>
                  <a:lnTo>
                    <a:pt x="491" y="272"/>
                  </a:lnTo>
                  <a:lnTo>
                    <a:pt x="483" y="274"/>
                  </a:lnTo>
                  <a:lnTo>
                    <a:pt x="476" y="276"/>
                  </a:lnTo>
                  <a:lnTo>
                    <a:pt x="460" y="278"/>
                  </a:lnTo>
                  <a:lnTo>
                    <a:pt x="445" y="274"/>
                  </a:lnTo>
                  <a:lnTo>
                    <a:pt x="431" y="270"/>
                  </a:lnTo>
                  <a:lnTo>
                    <a:pt x="418" y="266"/>
                  </a:lnTo>
                  <a:lnTo>
                    <a:pt x="414" y="278"/>
                  </a:lnTo>
                  <a:lnTo>
                    <a:pt x="408" y="291"/>
                  </a:lnTo>
                  <a:lnTo>
                    <a:pt x="405" y="305"/>
                  </a:lnTo>
                  <a:lnTo>
                    <a:pt x="399" y="320"/>
                  </a:lnTo>
                  <a:lnTo>
                    <a:pt x="393" y="334"/>
                  </a:lnTo>
                  <a:lnTo>
                    <a:pt x="385" y="347"/>
                  </a:lnTo>
                  <a:lnTo>
                    <a:pt x="378" y="360"/>
                  </a:lnTo>
                  <a:lnTo>
                    <a:pt x="370" y="372"/>
                  </a:lnTo>
                  <a:lnTo>
                    <a:pt x="378" y="380"/>
                  </a:lnTo>
                  <a:lnTo>
                    <a:pt x="387" y="387"/>
                  </a:lnTo>
                  <a:lnTo>
                    <a:pt x="395" y="395"/>
                  </a:lnTo>
                  <a:lnTo>
                    <a:pt x="405" y="401"/>
                  </a:lnTo>
                  <a:lnTo>
                    <a:pt x="412" y="406"/>
                  </a:lnTo>
                  <a:lnTo>
                    <a:pt x="418" y="414"/>
                  </a:lnTo>
                  <a:lnTo>
                    <a:pt x="424" y="420"/>
                  </a:lnTo>
                  <a:lnTo>
                    <a:pt x="429" y="428"/>
                  </a:lnTo>
                  <a:lnTo>
                    <a:pt x="431" y="435"/>
                  </a:lnTo>
                  <a:lnTo>
                    <a:pt x="433" y="443"/>
                  </a:lnTo>
                  <a:lnTo>
                    <a:pt x="435" y="453"/>
                  </a:lnTo>
                  <a:lnTo>
                    <a:pt x="435" y="462"/>
                  </a:lnTo>
                  <a:lnTo>
                    <a:pt x="435" y="470"/>
                  </a:lnTo>
                  <a:lnTo>
                    <a:pt x="433" y="479"/>
                  </a:lnTo>
                  <a:lnTo>
                    <a:pt x="431" y="487"/>
                  </a:lnTo>
                  <a:lnTo>
                    <a:pt x="429" y="493"/>
                  </a:lnTo>
                  <a:lnTo>
                    <a:pt x="424" y="510"/>
                  </a:lnTo>
                  <a:lnTo>
                    <a:pt x="414" y="525"/>
                  </a:lnTo>
                  <a:lnTo>
                    <a:pt x="403" y="541"/>
                  </a:lnTo>
                  <a:lnTo>
                    <a:pt x="389" y="554"/>
                  </a:lnTo>
                  <a:lnTo>
                    <a:pt x="374" y="568"/>
                  </a:lnTo>
                  <a:lnTo>
                    <a:pt x="358" y="579"/>
                  </a:lnTo>
                  <a:lnTo>
                    <a:pt x="339" y="591"/>
                  </a:lnTo>
                  <a:lnTo>
                    <a:pt x="322" y="602"/>
                  </a:lnTo>
                  <a:lnTo>
                    <a:pt x="310" y="608"/>
                  </a:lnTo>
                  <a:lnTo>
                    <a:pt x="297" y="614"/>
                  </a:lnTo>
                  <a:lnTo>
                    <a:pt x="284" y="619"/>
                  </a:lnTo>
                  <a:lnTo>
                    <a:pt x="272" y="623"/>
                  </a:lnTo>
                  <a:lnTo>
                    <a:pt x="243" y="629"/>
                  </a:lnTo>
                  <a:lnTo>
                    <a:pt x="215" y="631"/>
                  </a:lnTo>
                  <a:lnTo>
                    <a:pt x="186" y="629"/>
                  </a:lnTo>
                  <a:lnTo>
                    <a:pt x="157" y="625"/>
                  </a:lnTo>
                  <a:lnTo>
                    <a:pt x="128" y="619"/>
                  </a:lnTo>
                  <a:lnTo>
                    <a:pt x="101" y="610"/>
                  </a:lnTo>
                  <a:lnTo>
                    <a:pt x="78" y="598"/>
                  </a:lnTo>
                  <a:lnTo>
                    <a:pt x="61" y="589"/>
                  </a:lnTo>
                  <a:lnTo>
                    <a:pt x="48" y="579"/>
                  </a:lnTo>
                  <a:lnTo>
                    <a:pt x="38" y="568"/>
                  </a:lnTo>
                  <a:lnTo>
                    <a:pt x="28" y="550"/>
                  </a:lnTo>
                  <a:lnTo>
                    <a:pt x="21" y="525"/>
                  </a:lnTo>
                  <a:lnTo>
                    <a:pt x="11" y="491"/>
                  </a:lnTo>
                  <a:lnTo>
                    <a:pt x="0" y="441"/>
                  </a:lnTo>
                  <a:lnTo>
                    <a:pt x="2" y="439"/>
                  </a:lnTo>
                  <a:lnTo>
                    <a:pt x="2" y="435"/>
                  </a:lnTo>
                  <a:lnTo>
                    <a:pt x="2" y="429"/>
                  </a:lnTo>
                  <a:lnTo>
                    <a:pt x="2" y="424"/>
                  </a:lnTo>
                  <a:lnTo>
                    <a:pt x="3" y="416"/>
                  </a:lnTo>
                  <a:lnTo>
                    <a:pt x="3" y="412"/>
                  </a:lnTo>
                  <a:lnTo>
                    <a:pt x="5" y="408"/>
                  </a:lnTo>
                  <a:lnTo>
                    <a:pt x="7" y="406"/>
                  </a:lnTo>
                  <a:lnTo>
                    <a:pt x="11" y="405"/>
                  </a:lnTo>
                  <a:lnTo>
                    <a:pt x="13" y="405"/>
                  </a:lnTo>
                  <a:lnTo>
                    <a:pt x="15" y="408"/>
                  </a:lnTo>
                  <a:lnTo>
                    <a:pt x="17" y="412"/>
                  </a:lnTo>
                  <a:lnTo>
                    <a:pt x="21" y="426"/>
                  </a:lnTo>
                  <a:lnTo>
                    <a:pt x="25" y="445"/>
                  </a:lnTo>
                  <a:lnTo>
                    <a:pt x="28" y="464"/>
                  </a:lnTo>
                  <a:lnTo>
                    <a:pt x="32" y="483"/>
                  </a:lnTo>
                  <a:lnTo>
                    <a:pt x="36" y="500"/>
                  </a:lnTo>
                  <a:lnTo>
                    <a:pt x="40" y="512"/>
                  </a:lnTo>
                  <a:lnTo>
                    <a:pt x="50" y="525"/>
                  </a:lnTo>
                  <a:lnTo>
                    <a:pt x="61" y="541"/>
                  </a:lnTo>
                  <a:lnTo>
                    <a:pt x="73" y="552"/>
                  </a:lnTo>
                  <a:lnTo>
                    <a:pt x="84" y="564"/>
                  </a:lnTo>
                  <a:lnTo>
                    <a:pt x="96" y="573"/>
                  </a:lnTo>
                  <a:lnTo>
                    <a:pt x="109" y="583"/>
                  </a:lnTo>
                  <a:lnTo>
                    <a:pt x="121" y="591"/>
                  </a:lnTo>
                  <a:lnTo>
                    <a:pt x="134" y="596"/>
                  </a:lnTo>
                  <a:lnTo>
                    <a:pt x="147" y="602"/>
                  </a:lnTo>
                  <a:lnTo>
                    <a:pt x="163" y="606"/>
                  </a:lnTo>
                  <a:lnTo>
                    <a:pt x="176" y="610"/>
                  </a:lnTo>
                  <a:lnTo>
                    <a:pt x="190" y="612"/>
                  </a:lnTo>
                  <a:lnTo>
                    <a:pt x="203" y="614"/>
                  </a:lnTo>
                  <a:lnTo>
                    <a:pt x="216" y="614"/>
                  </a:lnTo>
                  <a:lnTo>
                    <a:pt x="232" y="612"/>
                  </a:lnTo>
                  <a:lnTo>
                    <a:pt x="243" y="610"/>
                  </a:lnTo>
                  <a:lnTo>
                    <a:pt x="257" y="606"/>
                  </a:lnTo>
                  <a:lnTo>
                    <a:pt x="270" y="602"/>
                  </a:lnTo>
                  <a:lnTo>
                    <a:pt x="282" y="596"/>
                  </a:lnTo>
                  <a:lnTo>
                    <a:pt x="295" y="591"/>
                  </a:lnTo>
                  <a:lnTo>
                    <a:pt x="305" y="583"/>
                  </a:lnTo>
                  <a:lnTo>
                    <a:pt x="316" y="573"/>
                  </a:lnTo>
                  <a:lnTo>
                    <a:pt x="326" y="564"/>
                  </a:lnTo>
                  <a:lnTo>
                    <a:pt x="335" y="554"/>
                  </a:lnTo>
                  <a:lnTo>
                    <a:pt x="343" y="543"/>
                  </a:lnTo>
                  <a:lnTo>
                    <a:pt x="351" y="529"/>
                  </a:lnTo>
                  <a:lnTo>
                    <a:pt x="358" y="516"/>
                  </a:lnTo>
                  <a:lnTo>
                    <a:pt x="362" y="500"/>
                  </a:lnTo>
                  <a:lnTo>
                    <a:pt x="368" y="485"/>
                  </a:lnTo>
                  <a:lnTo>
                    <a:pt x="370" y="468"/>
                  </a:lnTo>
                  <a:lnTo>
                    <a:pt x="372" y="451"/>
                  </a:lnTo>
                  <a:lnTo>
                    <a:pt x="374" y="433"/>
                  </a:lnTo>
                  <a:lnTo>
                    <a:pt x="368" y="424"/>
                  </a:lnTo>
                  <a:lnTo>
                    <a:pt x="362" y="418"/>
                  </a:lnTo>
                  <a:lnTo>
                    <a:pt x="357" y="412"/>
                  </a:lnTo>
                  <a:lnTo>
                    <a:pt x="349" y="408"/>
                  </a:lnTo>
                  <a:lnTo>
                    <a:pt x="341" y="406"/>
                  </a:lnTo>
                  <a:lnTo>
                    <a:pt x="332" y="405"/>
                  </a:lnTo>
                  <a:lnTo>
                    <a:pt x="324" y="406"/>
                  </a:lnTo>
                  <a:lnTo>
                    <a:pt x="316" y="410"/>
                  </a:lnTo>
                  <a:lnTo>
                    <a:pt x="312" y="410"/>
                  </a:lnTo>
                  <a:lnTo>
                    <a:pt x="307" y="412"/>
                  </a:lnTo>
                  <a:lnTo>
                    <a:pt x="303" y="410"/>
                  </a:lnTo>
                  <a:lnTo>
                    <a:pt x="299" y="408"/>
                  </a:lnTo>
                  <a:lnTo>
                    <a:pt x="293" y="403"/>
                  </a:lnTo>
                  <a:lnTo>
                    <a:pt x="289" y="393"/>
                  </a:lnTo>
                  <a:lnTo>
                    <a:pt x="289" y="383"/>
                  </a:lnTo>
                  <a:lnTo>
                    <a:pt x="291" y="372"/>
                  </a:lnTo>
                  <a:lnTo>
                    <a:pt x="295" y="362"/>
                  </a:lnTo>
                  <a:lnTo>
                    <a:pt x="303" y="355"/>
                  </a:lnTo>
                  <a:lnTo>
                    <a:pt x="314" y="343"/>
                  </a:lnTo>
                  <a:lnTo>
                    <a:pt x="324" y="332"/>
                  </a:lnTo>
                  <a:lnTo>
                    <a:pt x="332" y="320"/>
                  </a:lnTo>
                  <a:lnTo>
                    <a:pt x="339" y="309"/>
                  </a:lnTo>
                  <a:lnTo>
                    <a:pt x="351" y="288"/>
                  </a:lnTo>
                  <a:lnTo>
                    <a:pt x="358" y="266"/>
                  </a:lnTo>
                  <a:lnTo>
                    <a:pt x="362" y="249"/>
                  </a:lnTo>
                  <a:lnTo>
                    <a:pt x="366" y="234"/>
                  </a:lnTo>
                  <a:lnTo>
                    <a:pt x="368" y="222"/>
                  </a:lnTo>
                  <a:lnTo>
                    <a:pt x="370" y="215"/>
                  </a:lnTo>
                  <a:lnTo>
                    <a:pt x="372" y="209"/>
                  </a:lnTo>
                  <a:lnTo>
                    <a:pt x="376" y="205"/>
                  </a:lnTo>
                  <a:lnTo>
                    <a:pt x="380" y="203"/>
                  </a:lnTo>
                  <a:lnTo>
                    <a:pt x="383" y="201"/>
                  </a:lnTo>
                  <a:lnTo>
                    <a:pt x="391" y="203"/>
                  </a:lnTo>
                  <a:lnTo>
                    <a:pt x="401" y="207"/>
                  </a:lnTo>
                  <a:lnTo>
                    <a:pt x="408" y="213"/>
                  </a:lnTo>
                  <a:lnTo>
                    <a:pt x="416" y="220"/>
                  </a:lnTo>
                  <a:lnTo>
                    <a:pt x="424" y="226"/>
                  </a:lnTo>
                  <a:lnTo>
                    <a:pt x="429" y="230"/>
                  </a:lnTo>
                  <a:lnTo>
                    <a:pt x="437" y="232"/>
                  </a:lnTo>
                  <a:lnTo>
                    <a:pt x="447" y="232"/>
                  </a:lnTo>
                  <a:lnTo>
                    <a:pt x="454" y="230"/>
                  </a:lnTo>
                  <a:lnTo>
                    <a:pt x="462" y="224"/>
                  </a:lnTo>
                  <a:lnTo>
                    <a:pt x="477" y="211"/>
                  </a:lnTo>
                  <a:lnTo>
                    <a:pt x="493" y="194"/>
                  </a:lnTo>
                  <a:lnTo>
                    <a:pt x="506" y="174"/>
                  </a:lnTo>
                  <a:lnTo>
                    <a:pt x="516" y="157"/>
                  </a:lnTo>
                  <a:lnTo>
                    <a:pt x="522" y="146"/>
                  </a:lnTo>
                  <a:lnTo>
                    <a:pt x="523" y="140"/>
                  </a:lnTo>
                  <a:close/>
                  <a:moveTo>
                    <a:pt x="46" y="326"/>
                  </a:moveTo>
                  <a:lnTo>
                    <a:pt x="50" y="322"/>
                  </a:lnTo>
                  <a:lnTo>
                    <a:pt x="55" y="320"/>
                  </a:lnTo>
                  <a:lnTo>
                    <a:pt x="61" y="318"/>
                  </a:lnTo>
                  <a:lnTo>
                    <a:pt x="69" y="318"/>
                  </a:lnTo>
                  <a:lnTo>
                    <a:pt x="86" y="320"/>
                  </a:lnTo>
                  <a:lnTo>
                    <a:pt x="103" y="324"/>
                  </a:lnTo>
                  <a:lnTo>
                    <a:pt x="122" y="328"/>
                  </a:lnTo>
                  <a:lnTo>
                    <a:pt x="140" y="332"/>
                  </a:lnTo>
                  <a:lnTo>
                    <a:pt x="157" y="335"/>
                  </a:lnTo>
                  <a:lnTo>
                    <a:pt x="168" y="335"/>
                  </a:lnTo>
                  <a:lnTo>
                    <a:pt x="161" y="332"/>
                  </a:lnTo>
                  <a:lnTo>
                    <a:pt x="151" y="328"/>
                  </a:lnTo>
                  <a:lnTo>
                    <a:pt x="144" y="322"/>
                  </a:lnTo>
                  <a:lnTo>
                    <a:pt x="138" y="314"/>
                  </a:lnTo>
                  <a:lnTo>
                    <a:pt x="124" y="301"/>
                  </a:lnTo>
                  <a:lnTo>
                    <a:pt x="115" y="284"/>
                  </a:lnTo>
                  <a:lnTo>
                    <a:pt x="107" y="268"/>
                  </a:lnTo>
                  <a:lnTo>
                    <a:pt x="103" y="251"/>
                  </a:lnTo>
                  <a:lnTo>
                    <a:pt x="101" y="236"/>
                  </a:lnTo>
                  <a:lnTo>
                    <a:pt x="101" y="224"/>
                  </a:lnTo>
                  <a:lnTo>
                    <a:pt x="88" y="234"/>
                  </a:lnTo>
                  <a:lnTo>
                    <a:pt x="76" y="247"/>
                  </a:lnTo>
                  <a:lnTo>
                    <a:pt x="67" y="261"/>
                  </a:lnTo>
                  <a:lnTo>
                    <a:pt x="59" y="276"/>
                  </a:lnTo>
                  <a:lnTo>
                    <a:pt x="53" y="289"/>
                  </a:lnTo>
                  <a:lnTo>
                    <a:pt x="50" y="305"/>
                  </a:lnTo>
                  <a:lnTo>
                    <a:pt x="48" y="316"/>
                  </a:lnTo>
                  <a:lnTo>
                    <a:pt x="46" y="326"/>
                  </a:lnTo>
                  <a:close/>
                  <a:moveTo>
                    <a:pt x="140" y="167"/>
                  </a:moveTo>
                  <a:lnTo>
                    <a:pt x="151" y="159"/>
                  </a:lnTo>
                  <a:lnTo>
                    <a:pt x="163" y="153"/>
                  </a:lnTo>
                  <a:lnTo>
                    <a:pt x="174" y="149"/>
                  </a:lnTo>
                  <a:lnTo>
                    <a:pt x="188" y="149"/>
                  </a:lnTo>
                  <a:lnTo>
                    <a:pt x="199" y="151"/>
                  </a:lnTo>
                  <a:lnTo>
                    <a:pt x="211" y="153"/>
                  </a:lnTo>
                  <a:lnTo>
                    <a:pt x="220" y="157"/>
                  </a:lnTo>
                  <a:lnTo>
                    <a:pt x="230" y="163"/>
                  </a:lnTo>
                  <a:lnTo>
                    <a:pt x="218" y="138"/>
                  </a:lnTo>
                  <a:lnTo>
                    <a:pt x="213" y="119"/>
                  </a:lnTo>
                  <a:lnTo>
                    <a:pt x="209" y="105"/>
                  </a:lnTo>
                  <a:lnTo>
                    <a:pt x="207" y="94"/>
                  </a:lnTo>
                  <a:lnTo>
                    <a:pt x="209" y="86"/>
                  </a:lnTo>
                  <a:lnTo>
                    <a:pt x="211" y="76"/>
                  </a:lnTo>
                  <a:lnTo>
                    <a:pt x="215" y="67"/>
                  </a:lnTo>
                  <a:lnTo>
                    <a:pt x="216" y="55"/>
                  </a:lnTo>
                  <a:lnTo>
                    <a:pt x="207" y="67"/>
                  </a:lnTo>
                  <a:lnTo>
                    <a:pt x="195" y="80"/>
                  </a:lnTo>
                  <a:lnTo>
                    <a:pt x="186" y="92"/>
                  </a:lnTo>
                  <a:lnTo>
                    <a:pt x="176" y="105"/>
                  </a:lnTo>
                  <a:lnTo>
                    <a:pt x="167" y="119"/>
                  </a:lnTo>
                  <a:lnTo>
                    <a:pt x="157" y="134"/>
                  </a:lnTo>
                  <a:lnTo>
                    <a:pt x="149" y="149"/>
                  </a:lnTo>
                  <a:lnTo>
                    <a:pt x="140" y="167"/>
                  </a:lnTo>
                  <a:close/>
                  <a:moveTo>
                    <a:pt x="1099" y="224"/>
                  </a:moveTo>
                  <a:lnTo>
                    <a:pt x="1132" y="213"/>
                  </a:lnTo>
                  <a:lnTo>
                    <a:pt x="1138" y="230"/>
                  </a:lnTo>
                  <a:lnTo>
                    <a:pt x="1145" y="243"/>
                  </a:lnTo>
                  <a:lnTo>
                    <a:pt x="1151" y="259"/>
                  </a:lnTo>
                  <a:lnTo>
                    <a:pt x="1157" y="272"/>
                  </a:lnTo>
                  <a:lnTo>
                    <a:pt x="1163" y="288"/>
                  </a:lnTo>
                  <a:lnTo>
                    <a:pt x="1170" y="301"/>
                  </a:lnTo>
                  <a:lnTo>
                    <a:pt x="1180" y="314"/>
                  </a:lnTo>
                  <a:lnTo>
                    <a:pt x="1189" y="328"/>
                  </a:lnTo>
                  <a:lnTo>
                    <a:pt x="1176" y="334"/>
                  </a:lnTo>
                  <a:lnTo>
                    <a:pt x="1164" y="343"/>
                  </a:lnTo>
                  <a:lnTo>
                    <a:pt x="1151" y="353"/>
                  </a:lnTo>
                  <a:lnTo>
                    <a:pt x="1138" y="364"/>
                  </a:lnTo>
                  <a:lnTo>
                    <a:pt x="1128" y="378"/>
                  </a:lnTo>
                  <a:lnTo>
                    <a:pt x="1120" y="391"/>
                  </a:lnTo>
                  <a:lnTo>
                    <a:pt x="1118" y="397"/>
                  </a:lnTo>
                  <a:lnTo>
                    <a:pt x="1116" y="405"/>
                  </a:lnTo>
                  <a:lnTo>
                    <a:pt x="1118" y="410"/>
                  </a:lnTo>
                  <a:lnTo>
                    <a:pt x="1118" y="418"/>
                  </a:lnTo>
                  <a:lnTo>
                    <a:pt x="1122" y="435"/>
                  </a:lnTo>
                  <a:lnTo>
                    <a:pt x="1130" y="453"/>
                  </a:lnTo>
                  <a:lnTo>
                    <a:pt x="1139" y="468"/>
                  </a:lnTo>
                  <a:lnTo>
                    <a:pt x="1149" y="483"/>
                  </a:lnTo>
                  <a:lnTo>
                    <a:pt x="1161" y="497"/>
                  </a:lnTo>
                  <a:lnTo>
                    <a:pt x="1172" y="510"/>
                  </a:lnTo>
                  <a:lnTo>
                    <a:pt x="1184" y="520"/>
                  </a:lnTo>
                  <a:lnTo>
                    <a:pt x="1195" y="529"/>
                  </a:lnTo>
                  <a:lnTo>
                    <a:pt x="1207" y="539"/>
                  </a:lnTo>
                  <a:lnTo>
                    <a:pt x="1220" y="548"/>
                  </a:lnTo>
                  <a:lnTo>
                    <a:pt x="1235" y="554"/>
                  </a:lnTo>
                  <a:lnTo>
                    <a:pt x="1251" y="560"/>
                  </a:lnTo>
                  <a:lnTo>
                    <a:pt x="1266" y="564"/>
                  </a:lnTo>
                  <a:lnTo>
                    <a:pt x="1283" y="568"/>
                  </a:lnTo>
                  <a:lnTo>
                    <a:pt x="1301" y="570"/>
                  </a:lnTo>
                  <a:lnTo>
                    <a:pt x="1316" y="570"/>
                  </a:lnTo>
                  <a:lnTo>
                    <a:pt x="1349" y="570"/>
                  </a:lnTo>
                  <a:lnTo>
                    <a:pt x="1381" y="568"/>
                  </a:lnTo>
                  <a:lnTo>
                    <a:pt x="1408" y="564"/>
                  </a:lnTo>
                  <a:lnTo>
                    <a:pt x="1431" y="560"/>
                  </a:lnTo>
                  <a:lnTo>
                    <a:pt x="1443" y="554"/>
                  </a:lnTo>
                  <a:lnTo>
                    <a:pt x="1450" y="548"/>
                  </a:lnTo>
                  <a:lnTo>
                    <a:pt x="1454" y="545"/>
                  </a:lnTo>
                  <a:lnTo>
                    <a:pt x="1456" y="541"/>
                  </a:lnTo>
                  <a:lnTo>
                    <a:pt x="1452" y="539"/>
                  </a:lnTo>
                  <a:lnTo>
                    <a:pt x="1448" y="537"/>
                  </a:lnTo>
                  <a:lnTo>
                    <a:pt x="1439" y="535"/>
                  </a:lnTo>
                  <a:lnTo>
                    <a:pt x="1429" y="533"/>
                  </a:lnTo>
                  <a:lnTo>
                    <a:pt x="1418" y="533"/>
                  </a:lnTo>
                  <a:lnTo>
                    <a:pt x="1379" y="529"/>
                  </a:lnTo>
                  <a:lnTo>
                    <a:pt x="1326" y="524"/>
                  </a:lnTo>
                  <a:lnTo>
                    <a:pt x="1264" y="512"/>
                  </a:lnTo>
                  <a:lnTo>
                    <a:pt x="1234" y="504"/>
                  </a:lnTo>
                  <a:lnTo>
                    <a:pt x="1205" y="495"/>
                  </a:lnTo>
                  <a:lnTo>
                    <a:pt x="1180" y="483"/>
                  </a:lnTo>
                  <a:lnTo>
                    <a:pt x="1157" y="470"/>
                  </a:lnTo>
                  <a:lnTo>
                    <a:pt x="1149" y="462"/>
                  </a:lnTo>
                  <a:lnTo>
                    <a:pt x="1141" y="454"/>
                  </a:lnTo>
                  <a:lnTo>
                    <a:pt x="1136" y="445"/>
                  </a:lnTo>
                  <a:lnTo>
                    <a:pt x="1130" y="435"/>
                  </a:lnTo>
                  <a:lnTo>
                    <a:pt x="1128" y="426"/>
                  </a:lnTo>
                  <a:lnTo>
                    <a:pt x="1128" y="414"/>
                  </a:lnTo>
                  <a:lnTo>
                    <a:pt x="1130" y="405"/>
                  </a:lnTo>
                  <a:lnTo>
                    <a:pt x="1134" y="391"/>
                  </a:lnTo>
                  <a:lnTo>
                    <a:pt x="1138" y="387"/>
                  </a:lnTo>
                  <a:lnTo>
                    <a:pt x="1143" y="380"/>
                  </a:lnTo>
                  <a:lnTo>
                    <a:pt x="1153" y="370"/>
                  </a:lnTo>
                  <a:lnTo>
                    <a:pt x="1166" y="359"/>
                  </a:lnTo>
                  <a:lnTo>
                    <a:pt x="1174" y="355"/>
                  </a:lnTo>
                  <a:lnTo>
                    <a:pt x="1182" y="351"/>
                  </a:lnTo>
                  <a:lnTo>
                    <a:pt x="1189" y="349"/>
                  </a:lnTo>
                  <a:lnTo>
                    <a:pt x="1199" y="347"/>
                  </a:lnTo>
                  <a:lnTo>
                    <a:pt x="1209" y="347"/>
                  </a:lnTo>
                  <a:lnTo>
                    <a:pt x="1218" y="351"/>
                  </a:lnTo>
                  <a:lnTo>
                    <a:pt x="1228" y="355"/>
                  </a:lnTo>
                  <a:lnTo>
                    <a:pt x="1237" y="362"/>
                  </a:lnTo>
                  <a:lnTo>
                    <a:pt x="1245" y="366"/>
                  </a:lnTo>
                  <a:lnTo>
                    <a:pt x="1255" y="370"/>
                  </a:lnTo>
                  <a:lnTo>
                    <a:pt x="1264" y="370"/>
                  </a:lnTo>
                  <a:lnTo>
                    <a:pt x="1272" y="368"/>
                  </a:lnTo>
                  <a:lnTo>
                    <a:pt x="1282" y="364"/>
                  </a:lnTo>
                  <a:lnTo>
                    <a:pt x="1289" y="360"/>
                  </a:lnTo>
                  <a:lnTo>
                    <a:pt x="1297" y="355"/>
                  </a:lnTo>
                  <a:lnTo>
                    <a:pt x="1303" y="349"/>
                  </a:lnTo>
                  <a:lnTo>
                    <a:pt x="1308" y="341"/>
                  </a:lnTo>
                  <a:lnTo>
                    <a:pt x="1312" y="334"/>
                  </a:lnTo>
                  <a:lnTo>
                    <a:pt x="1314" y="328"/>
                  </a:lnTo>
                  <a:lnTo>
                    <a:pt x="1314" y="320"/>
                  </a:lnTo>
                  <a:lnTo>
                    <a:pt x="1312" y="314"/>
                  </a:lnTo>
                  <a:lnTo>
                    <a:pt x="1308" y="311"/>
                  </a:lnTo>
                  <a:lnTo>
                    <a:pt x="1301" y="307"/>
                  </a:lnTo>
                  <a:lnTo>
                    <a:pt x="1291" y="307"/>
                  </a:lnTo>
                  <a:lnTo>
                    <a:pt x="1276" y="305"/>
                  </a:lnTo>
                  <a:lnTo>
                    <a:pt x="1260" y="303"/>
                  </a:lnTo>
                  <a:lnTo>
                    <a:pt x="1247" y="299"/>
                  </a:lnTo>
                  <a:lnTo>
                    <a:pt x="1235" y="295"/>
                  </a:lnTo>
                  <a:lnTo>
                    <a:pt x="1224" y="291"/>
                  </a:lnTo>
                  <a:lnTo>
                    <a:pt x="1216" y="288"/>
                  </a:lnTo>
                  <a:lnTo>
                    <a:pt x="1209" y="282"/>
                  </a:lnTo>
                  <a:lnTo>
                    <a:pt x="1201" y="276"/>
                  </a:lnTo>
                  <a:lnTo>
                    <a:pt x="1191" y="263"/>
                  </a:lnTo>
                  <a:lnTo>
                    <a:pt x="1186" y="249"/>
                  </a:lnTo>
                  <a:lnTo>
                    <a:pt x="1182" y="236"/>
                  </a:lnTo>
                  <a:lnTo>
                    <a:pt x="1180" y="220"/>
                  </a:lnTo>
                  <a:lnTo>
                    <a:pt x="1180" y="192"/>
                  </a:lnTo>
                  <a:lnTo>
                    <a:pt x="1180" y="167"/>
                  </a:lnTo>
                  <a:lnTo>
                    <a:pt x="1176" y="157"/>
                  </a:lnTo>
                  <a:lnTo>
                    <a:pt x="1172" y="149"/>
                  </a:lnTo>
                  <a:lnTo>
                    <a:pt x="1168" y="147"/>
                  </a:lnTo>
                  <a:lnTo>
                    <a:pt x="1163" y="146"/>
                  </a:lnTo>
                  <a:lnTo>
                    <a:pt x="1157" y="144"/>
                  </a:lnTo>
                  <a:lnTo>
                    <a:pt x="1151" y="144"/>
                  </a:lnTo>
                  <a:lnTo>
                    <a:pt x="1143" y="144"/>
                  </a:lnTo>
                  <a:lnTo>
                    <a:pt x="1138" y="146"/>
                  </a:lnTo>
                  <a:lnTo>
                    <a:pt x="1134" y="149"/>
                  </a:lnTo>
                  <a:lnTo>
                    <a:pt x="1130" y="151"/>
                  </a:lnTo>
                  <a:lnTo>
                    <a:pt x="1124" y="161"/>
                  </a:lnTo>
                  <a:lnTo>
                    <a:pt x="1120" y="169"/>
                  </a:lnTo>
                  <a:lnTo>
                    <a:pt x="1116" y="178"/>
                  </a:lnTo>
                  <a:lnTo>
                    <a:pt x="1113" y="186"/>
                  </a:lnTo>
                  <a:lnTo>
                    <a:pt x="1111" y="188"/>
                  </a:lnTo>
                  <a:lnTo>
                    <a:pt x="1107" y="190"/>
                  </a:lnTo>
                  <a:lnTo>
                    <a:pt x="1105" y="192"/>
                  </a:lnTo>
                  <a:lnTo>
                    <a:pt x="1101" y="192"/>
                  </a:lnTo>
                  <a:lnTo>
                    <a:pt x="1092" y="186"/>
                  </a:lnTo>
                  <a:lnTo>
                    <a:pt x="1084" y="180"/>
                  </a:lnTo>
                  <a:lnTo>
                    <a:pt x="1076" y="170"/>
                  </a:lnTo>
                  <a:lnTo>
                    <a:pt x="1070" y="161"/>
                  </a:lnTo>
                  <a:lnTo>
                    <a:pt x="1063" y="151"/>
                  </a:lnTo>
                  <a:lnTo>
                    <a:pt x="1057" y="144"/>
                  </a:lnTo>
                  <a:lnTo>
                    <a:pt x="1053" y="140"/>
                  </a:lnTo>
                  <a:lnTo>
                    <a:pt x="1049" y="138"/>
                  </a:lnTo>
                  <a:lnTo>
                    <a:pt x="1044" y="136"/>
                  </a:lnTo>
                  <a:lnTo>
                    <a:pt x="1038" y="134"/>
                  </a:lnTo>
                  <a:lnTo>
                    <a:pt x="1021" y="146"/>
                  </a:lnTo>
                  <a:lnTo>
                    <a:pt x="1021" y="157"/>
                  </a:lnTo>
                  <a:lnTo>
                    <a:pt x="1022" y="169"/>
                  </a:lnTo>
                  <a:lnTo>
                    <a:pt x="1024" y="178"/>
                  </a:lnTo>
                  <a:lnTo>
                    <a:pt x="1028" y="186"/>
                  </a:lnTo>
                  <a:lnTo>
                    <a:pt x="1032" y="194"/>
                  </a:lnTo>
                  <a:lnTo>
                    <a:pt x="1038" y="201"/>
                  </a:lnTo>
                  <a:lnTo>
                    <a:pt x="1044" y="207"/>
                  </a:lnTo>
                  <a:lnTo>
                    <a:pt x="1049" y="213"/>
                  </a:lnTo>
                  <a:lnTo>
                    <a:pt x="1061" y="220"/>
                  </a:lnTo>
                  <a:lnTo>
                    <a:pt x="1074" y="226"/>
                  </a:lnTo>
                  <a:lnTo>
                    <a:pt x="1088" y="226"/>
                  </a:lnTo>
                  <a:lnTo>
                    <a:pt x="1099" y="224"/>
                  </a:lnTo>
                  <a:close/>
                  <a:moveTo>
                    <a:pt x="1537" y="264"/>
                  </a:moveTo>
                  <a:lnTo>
                    <a:pt x="1521" y="261"/>
                  </a:lnTo>
                  <a:lnTo>
                    <a:pt x="1506" y="257"/>
                  </a:lnTo>
                  <a:lnTo>
                    <a:pt x="1491" y="255"/>
                  </a:lnTo>
                  <a:lnTo>
                    <a:pt x="1475" y="255"/>
                  </a:lnTo>
                  <a:lnTo>
                    <a:pt x="1460" y="255"/>
                  </a:lnTo>
                  <a:lnTo>
                    <a:pt x="1443" y="255"/>
                  </a:lnTo>
                  <a:lnTo>
                    <a:pt x="1427" y="257"/>
                  </a:lnTo>
                  <a:lnTo>
                    <a:pt x="1412" y="257"/>
                  </a:lnTo>
                  <a:lnTo>
                    <a:pt x="1408" y="253"/>
                  </a:lnTo>
                  <a:lnTo>
                    <a:pt x="1410" y="249"/>
                  </a:lnTo>
                  <a:lnTo>
                    <a:pt x="1412" y="245"/>
                  </a:lnTo>
                  <a:lnTo>
                    <a:pt x="1418" y="241"/>
                  </a:lnTo>
                  <a:lnTo>
                    <a:pt x="1433" y="232"/>
                  </a:lnTo>
                  <a:lnTo>
                    <a:pt x="1452" y="222"/>
                  </a:lnTo>
                  <a:lnTo>
                    <a:pt x="1462" y="217"/>
                  </a:lnTo>
                  <a:lnTo>
                    <a:pt x="1471" y="209"/>
                  </a:lnTo>
                  <a:lnTo>
                    <a:pt x="1479" y="203"/>
                  </a:lnTo>
                  <a:lnTo>
                    <a:pt x="1485" y="194"/>
                  </a:lnTo>
                  <a:lnTo>
                    <a:pt x="1491" y="184"/>
                  </a:lnTo>
                  <a:lnTo>
                    <a:pt x="1493" y="174"/>
                  </a:lnTo>
                  <a:lnTo>
                    <a:pt x="1491" y="161"/>
                  </a:lnTo>
                  <a:lnTo>
                    <a:pt x="1487" y="147"/>
                  </a:lnTo>
                  <a:lnTo>
                    <a:pt x="1498" y="159"/>
                  </a:lnTo>
                  <a:lnTo>
                    <a:pt x="1508" y="170"/>
                  </a:lnTo>
                  <a:lnTo>
                    <a:pt x="1516" y="182"/>
                  </a:lnTo>
                  <a:lnTo>
                    <a:pt x="1523" y="195"/>
                  </a:lnTo>
                  <a:lnTo>
                    <a:pt x="1527" y="209"/>
                  </a:lnTo>
                  <a:lnTo>
                    <a:pt x="1533" y="226"/>
                  </a:lnTo>
                  <a:lnTo>
                    <a:pt x="1535" y="243"/>
                  </a:lnTo>
                  <a:lnTo>
                    <a:pt x="1537" y="264"/>
                  </a:lnTo>
                  <a:close/>
                  <a:moveTo>
                    <a:pt x="1441" y="103"/>
                  </a:moveTo>
                  <a:lnTo>
                    <a:pt x="1429" y="100"/>
                  </a:lnTo>
                  <a:lnTo>
                    <a:pt x="1418" y="96"/>
                  </a:lnTo>
                  <a:lnTo>
                    <a:pt x="1406" y="94"/>
                  </a:lnTo>
                  <a:lnTo>
                    <a:pt x="1395" y="94"/>
                  </a:lnTo>
                  <a:lnTo>
                    <a:pt x="1383" y="94"/>
                  </a:lnTo>
                  <a:lnTo>
                    <a:pt x="1372" y="98"/>
                  </a:lnTo>
                  <a:lnTo>
                    <a:pt x="1358" y="101"/>
                  </a:lnTo>
                  <a:lnTo>
                    <a:pt x="1347" y="109"/>
                  </a:lnTo>
                  <a:lnTo>
                    <a:pt x="1356" y="98"/>
                  </a:lnTo>
                  <a:lnTo>
                    <a:pt x="1362" y="88"/>
                  </a:lnTo>
                  <a:lnTo>
                    <a:pt x="1368" y="80"/>
                  </a:lnTo>
                  <a:lnTo>
                    <a:pt x="1370" y="71"/>
                  </a:lnTo>
                  <a:lnTo>
                    <a:pt x="1372" y="63"/>
                  </a:lnTo>
                  <a:lnTo>
                    <a:pt x="1370" y="55"/>
                  </a:lnTo>
                  <a:lnTo>
                    <a:pt x="1370" y="50"/>
                  </a:lnTo>
                  <a:lnTo>
                    <a:pt x="1368" y="44"/>
                  </a:lnTo>
                  <a:lnTo>
                    <a:pt x="1362" y="30"/>
                  </a:lnTo>
                  <a:lnTo>
                    <a:pt x="1358" y="21"/>
                  </a:lnTo>
                  <a:lnTo>
                    <a:pt x="1358" y="15"/>
                  </a:lnTo>
                  <a:lnTo>
                    <a:pt x="1358" y="9"/>
                  </a:lnTo>
                  <a:lnTo>
                    <a:pt x="1362" y="5"/>
                  </a:lnTo>
                  <a:lnTo>
                    <a:pt x="1366" y="0"/>
                  </a:lnTo>
                  <a:lnTo>
                    <a:pt x="1377" y="7"/>
                  </a:lnTo>
                  <a:lnTo>
                    <a:pt x="1389" y="19"/>
                  </a:lnTo>
                  <a:lnTo>
                    <a:pt x="1399" y="32"/>
                  </a:lnTo>
                  <a:lnTo>
                    <a:pt x="1408" y="48"/>
                  </a:lnTo>
                  <a:lnTo>
                    <a:pt x="1418" y="63"/>
                  </a:lnTo>
                  <a:lnTo>
                    <a:pt x="1425" y="78"/>
                  </a:lnTo>
                  <a:lnTo>
                    <a:pt x="1433" y="92"/>
                  </a:lnTo>
                  <a:lnTo>
                    <a:pt x="1441" y="103"/>
                  </a:lnTo>
                  <a:close/>
                </a:path>
              </a:pathLst>
            </a:custGeom>
            <a:solidFill>
              <a:srgbClr val="AE705D"/>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7" name="Freeform 20"/>
            <p:cNvSpPr>
              <a:spLocks noEditPoints="1"/>
            </p:cNvSpPr>
            <p:nvPr/>
          </p:nvSpPr>
          <p:spPr bwMode="auto">
            <a:xfrm>
              <a:off x="5078" y="2329"/>
              <a:ext cx="62" cy="244"/>
            </a:xfrm>
            <a:custGeom>
              <a:avLst/>
              <a:gdLst>
                <a:gd name="T0" fmla="*/ 41 w 255"/>
                <a:gd name="T1" fmla="*/ 121 h 898"/>
                <a:gd name="T2" fmla="*/ 39 w 255"/>
                <a:gd name="T3" fmla="*/ 121 h 898"/>
                <a:gd name="T4" fmla="*/ 36 w 255"/>
                <a:gd name="T5" fmla="*/ 128 h 898"/>
                <a:gd name="T6" fmla="*/ 35 w 255"/>
                <a:gd name="T7" fmla="*/ 148 h 898"/>
                <a:gd name="T8" fmla="*/ 37 w 255"/>
                <a:gd name="T9" fmla="*/ 188 h 898"/>
                <a:gd name="T10" fmla="*/ 40 w 255"/>
                <a:gd name="T11" fmla="*/ 227 h 898"/>
                <a:gd name="T12" fmla="*/ 42 w 255"/>
                <a:gd name="T13" fmla="*/ 243 h 898"/>
                <a:gd name="T14" fmla="*/ 43 w 255"/>
                <a:gd name="T15" fmla="*/ 243 h 898"/>
                <a:gd name="T16" fmla="*/ 43 w 255"/>
                <a:gd name="T17" fmla="*/ 234 h 898"/>
                <a:gd name="T18" fmla="*/ 44 w 255"/>
                <a:gd name="T19" fmla="*/ 214 h 898"/>
                <a:gd name="T20" fmla="*/ 44 w 255"/>
                <a:gd name="T21" fmla="*/ 176 h 898"/>
                <a:gd name="T22" fmla="*/ 44 w 255"/>
                <a:gd name="T23" fmla="*/ 138 h 898"/>
                <a:gd name="T24" fmla="*/ 0 w 255"/>
                <a:gd name="T25" fmla="*/ 132 h 898"/>
                <a:gd name="T26" fmla="*/ 0 w 255"/>
                <a:gd name="T27" fmla="*/ 133 h 898"/>
                <a:gd name="T28" fmla="*/ 9 w 255"/>
                <a:gd name="T29" fmla="*/ 129 h 898"/>
                <a:gd name="T30" fmla="*/ 16 w 255"/>
                <a:gd name="T31" fmla="*/ 127 h 898"/>
                <a:gd name="T32" fmla="*/ 19 w 255"/>
                <a:gd name="T33" fmla="*/ 129 h 898"/>
                <a:gd name="T34" fmla="*/ 20 w 255"/>
                <a:gd name="T35" fmla="*/ 133 h 898"/>
                <a:gd name="T36" fmla="*/ 20 w 255"/>
                <a:gd name="T37" fmla="*/ 137 h 898"/>
                <a:gd name="T38" fmla="*/ 20 w 255"/>
                <a:gd name="T39" fmla="*/ 145 h 898"/>
                <a:gd name="T40" fmla="*/ 20 w 255"/>
                <a:gd name="T41" fmla="*/ 148 h 898"/>
                <a:gd name="T42" fmla="*/ 21 w 255"/>
                <a:gd name="T43" fmla="*/ 148 h 898"/>
                <a:gd name="T44" fmla="*/ 24 w 255"/>
                <a:gd name="T45" fmla="*/ 142 h 898"/>
                <a:gd name="T46" fmla="*/ 26 w 255"/>
                <a:gd name="T47" fmla="*/ 134 h 898"/>
                <a:gd name="T48" fmla="*/ 26 w 255"/>
                <a:gd name="T49" fmla="*/ 127 h 898"/>
                <a:gd name="T50" fmla="*/ 26 w 255"/>
                <a:gd name="T51" fmla="*/ 123 h 898"/>
                <a:gd name="T52" fmla="*/ 24 w 255"/>
                <a:gd name="T53" fmla="*/ 120 h 898"/>
                <a:gd name="T54" fmla="*/ 17 w 255"/>
                <a:gd name="T55" fmla="*/ 121 h 898"/>
                <a:gd name="T56" fmla="*/ 8 w 255"/>
                <a:gd name="T57" fmla="*/ 125 h 898"/>
                <a:gd name="T58" fmla="*/ 1 w 255"/>
                <a:gd name="T59" fmla="*/ 131 h 898"/>
                <a:gd name="T60" fmla="*/ 36 w 255"/>
                <a:gd name="T61" fmla="*/ 23 h 898"/>
                <a:gd name="T62" fmla="*/ 36 w 255"/>
                <a:gd name="T63" fmla="*/ 46 h 898"/>
                <a:gd name="T64" fmla="*/ 37 w 255"/>
                <a:gd name="T65" fmla="*/ 68 h 898"/>
                <a:gd name="T66" fmla="*/ 40 w 255"/>
                <a:gd name="T67" fmla="*/ 83 h 898"/>
                <a:gd name="T68" fmla="*/ 43 w 255"/>
                <a:gd name="T69" fmla="*/ 92 h 898"/>
                <a:gd name="T70" fmla="*/ 47 w 255"/>
                <a:gd name="T71" fmla="*/ 98 h 898"/>
                <a:gd name="T72" fmla="*/ 51 w 255"/>
                <a:gd name="T73" fmla="*/ 99 h 898"/>
                <a:gd name="T74" fmla="*/ 59 w 255"/>
                <a:gd name="T75" fmla="*/ 96 h 898"/>
                <a:gd name="T76" fmla="*/ 62 w 255"/>
                <a:gd name="T77" fmla="*/ 96 h 898"/>
                <a:gd name="T78" fmla="*/ 60 w 255"/>
                <a:gd name="T79" fmla="*/ 99 h 898"/>
                <a:gd name="T80" fmla="*/ 54 w 255"/>
                <a:gd name="T81" fmla="*/ 103 h 898"/>
                <a:gd name="T82" fmla="*/ 46 w 255"/>
                <a:gd name="T83" fmla="*/ 103 h 898"/>
                <a:gd name="T84" fmla="*/ 39 w 255"/>
                <a:gd name="T85" fmla="*/ 99 h 898"/>
                <a:gd name="T86" fmla="*/ 34 w 255"/>
                <a:gd name="T87" fmla="*/ 90 h 898"/>
                <a:gd name="T88" fmla="*/ 30 w 255"/>
                <a:gd name="T89" fmla="*/ 76 h 898"/>
                <a:gd name="T90" fmla="*/ 27 w 255"/>
                <a:gd name="T91" fmla="*/ 51 h 898"/>
                <a:gd name="T92" fmla="*/ 26 w 255"/>
                <a:gd name="T93" fmla="*/ 24 h 898"/>
                <a:gd name="T94" fmla="*/ 27 w 255"/>
                <a:gd name="T95" fmla="*/ 5 h 898"/>
                <a:gd name="T96" fmla="*/ 29 w 255"/>
                <a:gd name="T97" fmla="*/ 1 h 898"/>
                <a:gd name="T98" fmla="*/ 31 w 255"/>
                <a:gd name="T99" fmla="*/ 1 h 898"/>
                <a:gd name="T100" fmla="*/ 35 w 255"/>
                <a:gd name="T101" fmla="*/ 11 h 8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5"/>
                <a:gd name="T154" fmla="*/ 0 h 898"/>
                <a:gd name="T155" fmla="*/ 255 w 255"/>
                <a:gd name="T156" fmla="*/ 898 h 8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5" h="898">
                  <a:moveTo>
                    <a:pt x="178" y="476"/>
                  </a:moveTo>
                  <a:lnTo>
                    <a:pt x="175" y="457"/>
                  </a:lnTo>
                  <a:lnTo>
                    <a:pt x="169" y="446"/>
                  </a:lnTo>
                  <a:lnTo>
                    <a:pt x="167" y="444"/>
                  </a:lnTo>
                  <a:lnTo>
                    <a:pt x="165" y="442"/>
                  </a:lnTo>
                  <a:lnTo>
                    <a:pt x="161" y="444"/>
                  </a:lnTo>
                  <a:lnTo>
                    <a:pt x="159" y="446"/>
                  </a:lnTo>
                  <a:lnTo>
                    <a:pt x="154" y="455"/>
                  </a:lnTo>
                  <a:lnTo>
                    <a:pt x="150" y="471"/>
                  </a:lnTo>
                  <a:lnTo>
                    <a:pt x="146" y="492"/>
                  </a:lnTo>
                  <a:lnTo>
                    <a:pt x="144" y="515"/>
                  </a:lnTo>
                  <a:lnTo>
                    <a:pt x="146" y="545"/>
                  </a:lnTo>
                  <a:lnTo>
                    <a:pt x="146" y="588"/>
                  </a:lnTo>
                  <a:lnTo>
                    <a:pt x="150" y="637"/>
                  </a:lnTo>
                  <a:lnTo>
                    <a:pt x="152" y="691"/>
                  </a:lnTo>
                  <a:lnTo>
                    <a:pt x="155" y="743"/>
                  </a:lnTo>
                  <a:lnTo>
                    <a:pt x="159" y="793"/>
                  </a:lnTo>
                  <a:lnTo>
                    <a:pt x="163" y="835"/>
                  </a:lnTo>
                  <a:lnTo>
                    <a:pt x="167" y="866"/>
                  </a:lnTo>
                  <a:lnTo>
                    <a:pt x="169" y="887"/>
                  </a:lnTo>
                  <a:lnTo>
                    <a:pt x="173" y="896"/>
                  </a:lnTo>
                  <a:lnTo>
                    <a:pt x="173" y="898"/>
                  </a:lnTo>
                  <a:lnTo>
                    <a:pt x="175" y="898"/>
                  </a:lnTo>
                  <a:lnTo>
                    <a:pt x="175" y="895"/>
                  </a:lnTo>
                  <a:lnTo>
                    <a:pt x="177" y="891"/>
                  </a:lnTo>
                  <a:lnTo>
                    <a:pt x="177" y="879"/>
                  </a:lnTo>
                  <a:lnTo>
                    <a:pt x="178" y="862"/>
                  </a:lnTo>
                  <a:lnTo>
                    <a:pt x="180" y="841"/>
                  </a:lnTo>
                  <a:lnTo>
                    <a:pt x="180" y="818"/>
                  </a:lnTo>
                  <a:lnTo>
                    <a:pt x="180" y="787"/>
                  </a:lnTo>
                  <a:lnTo>
                    <a:pt x="182" y="745"/>
                  </a:lnTo>
                  <a:lnTo>
                    <a:pt x="182" y="697"/>
                  </a:lnTo>
                  <a:lnTo>
                    <a:pt x="182" y="647"/>
                  </a:lnTo>
                  <a:lnTo>
                    <a:pt x="182" y="595"/>
                  </a:lnTo>
                  <a:lnTo>
                    <a:pt x="182" y="547"/>
                  </a:lnTo>
                  <a:lnTo>
                    <a:pt x="180" y="507"/>
                  </a:lnTo>
                  <a:lnTo>
                    <a:pt x="178" y="476"/>
                  </a:lnTo>
                  <a:close/>
                  <a:moveTo>
                    <a:pt x="4" y="482"/>
                  </a:moveTo>
                  <a:lnTo>
                    <a:pt x="0" y="484"/>
                  </a:lnTo>
                  <a:lnTo>
                    <a:pt x="0" y="486"/>
                  </a:lnTo>
                  <a:lnTo>
                    <a:pt x="0" y="488"/>
                  </a:lnTo>
                  <a:lnTo>
                    <a:pt x="2" y="488"/>
                  </a:lnTo>
                  <a:lnTo>
                    <a:pt x="12" y="486"/>
                  </a:lnTo>
                  <a:lnTo>
                    <a:pt x="21" y="480"/>
                  </a:lnTo>
                  <a:lnTo>
                    <a:pt x="35" y="476"/>
                  </a:lnTo>
                  <a:lnTo>
                    <a:pt x="46" y="471"/>
                  </a:lnTo>
                  <a:lnTo>
                    <a:pt x="58" y="469"/>
                  </a:lnTo>
                  <a:lnTo>
                    <a:pt x="65" y="469"/>
                  </a:lnTo>
                  <a:lnTo>
                    <a:pt x="71" y="471"/>
                  </a:lnTo>
                  <a:lnTo>
                    <a:pt x="75" y="472"/>
                  </a:lnTo>
                  <a:lnTo>
                    <a:pt x="79" y="476"/>
                  </a:lnTo>
                  <a:lnTo>
                    <a:pt x="81" y="480"/>
                  </a:lnTo>
                  <a:lnTo>
                    <a:pt x="81" y="484"/>
                  </a:lnTo>
                  <a:lnTo>
                    <a:pt x="83" y="488"/>
                  </a:lnTo>
                  <a:lnTo>
                    <a:pt x="84" y="494"/>
                  </a:lnTo>
                  <a:lnTo>
                    <a:pt x="84" y="497"/>
                  </a:lnTo>
                  <a:lnTo>
                    <a:pt x="84" y="505"/>
                  </a:lnTo>
                  <a:lnTo>
                    <a:pt x="84" y="513"/>
                  </a:lnTo>
                  <a:lnTo>
                    <a:pt x="84" y="522"/>
                  </a:lnTo>
                  <a:lnTo>
                    <a:pt x="83" y="532"/>
                  </a:lnTo>
                  <a:lnTo>
                    <a:pt x="83" y="540"/>
                  </a:lnTo>
                  <a:lnTo>
                    <a:pt x="83" y="545"/>
                  </a:lnTo>
                  <a:lnTo>
                    <a:pt x="84" y="547"/>
                  </a:lnTo>
                  <a:lnTo>
                    <a:pt x="84" y="545"/>
                  </a:lnTo>
                  <a:lnTo>
                    <a:pt x="88" y="543"/>
                  </a:lnTo>
                  <a:lnTo>
                    <a:pt x="92" y="538"/>
                  </a:lnTo>
                  <a:lnTo>
                    <a:pt x="96" y="530"/>
                  </a:lnTo>
                  <a:lnTo>
                    <a:pt x="100" y="522"/>
                  </a:lnTo>
                  <a:lnTo>
                    <a:pt x="102" y="513"/>
                  </a:lnTo>
                  <a:lnTo>
                    <a:pt x="104" y="501"/>
                  </a:lnTo>
                  <a:lnTo>
                    <a:pt x="106" y="492"/>
                  </a:lnTo>
                  <a:lnTo>
                    <a:pt x="106" y="484"/>
                  </a:lnTo>
                  <a:lnTo>
                    <a:pt x="107" y="476"/>
                  </a:lnTo>
                  <a:lnTo>
                    <a:pt x="107" y="469"/>
                  </a:lnTo>
                  <a:lnTo>
                    <a:pt x="107" y="463"/>
                  </a:lnTo>
                  <a:lnTo>
                    <a:pt x="107" y="457"/>
                  </a:lnTo>
                  <a:lnTo>
                    <a:pt x="107" y="451"/>
                  </a:lnTo>
                  <a:lnTo>
                    <a:pt x="106" y="448"/>
                  </a:lnTo>
                  <a:lnTo>
                    <a:pt x="102" y="444"/>
                  </a:lnTo>
                  <a:lnTo>
                    <a:pt x="98" y="442"/>
                  </a:lnTo>
                  <a:lnTo>
                    <a:pt x="90" y="440"/>
                  </a:lnTo>
                  <a:lnTo>
                    <a:pt x="81" y="442"/>
                  </a:lnTo>
                  <a:lnTo>
                    <a:pt x="69" y="446"/>
                  </a:lnTo>
                  <a:lnTo>
                    <a:pt x="58" y="449"/>
                  </a:lnTo>
                  <a:lnTo>
                    <a:pt x="44" y="453"/>
                  </a:lnTo>
                  <a:lnTo>
                    <a:pt x="33" y="461"/>
                  </a:lnTo>
                  <a:lnTo>
                    <a:pt x="21" y="467"/>
                  </a:lnTo>
                  <a:lnTo>
                    <a:pt x="12" y="474"/>
                  </a:lnTo>
                  <a:lnTo>
                    <a:pt x="4" y="482"/>
                  </a:lnTo>
                  <a:close/>
                  <a:moveTo>
                    <a:pt x="144" y="39"/>
                  </a:moveTo>
                  <a:lnTo>
                    <a:pt x="146" y="58"/>
                  </a:lnTo>
                  <a:lnTo>
                    <a:pt x="148" y="83"/>
                  </a:lnTo>
                  <a:lnTo>
                    <a:pt x="148" y="110"/>
                  </a:lnTo>
                  <a:lnTo>
                    <a:pt x="148" y="141"/>
                  </a:lnTo>
                  <a:lnTo>
                    <a:pt x="150" y="171"/>
                  </a:lnTo>
                  <a:lnTo>
                    <a:pt x="150" y="200"/>
                  </a:lnTo>
                  <a:lnTo>
                    <a:pt x="152" y="229"/>
                  </a:lnTo>
                  <a:lnTo>
                    <a:pt x="154" y="252"/>
                  </a:lnTo>
                  <a:lnTo>
                    <a:pt x="155" y="273"/>
                  </a:lnTo>
                  <a:lnTo>
                    <a:pt x="159" y="290"/>
                  </a:lnTo>
                  <a:lnTo>
                    <a:pt x="163" y="306"/>
                  </a:lnTo>
                  <a:lnTo>
                    <a:pt x="167" y="317"/>
                  </a:lnTo>
                  <a:lnTo>
                    <a:pt x="171" y="329"/>
                  </a:lnTo>
                  <a:lnTo>
                    <a:pt x="175" y="338"/>
                  </a:lnTo>
                  <a:lnTo>
                    <a:pt x="182" y="348"/>
                  </a:lnTo>
                  <a:lnTo>
                    <a:pt x="188" y="355"/>
                  </a:lnTo>
                  <a:lnTo>
                    <a:pt x="192" y="359"/>
                  </a:lnTo>
                  <a:lnTo>
                    <a:pt x="198" y="361"/>
                  </a:lnTo>
                  <a:lnTo>
                    <a:pt x="203" y="363"/>
                  </a:lnTo>
                  <a:lnTo>
                    <a:pt x="209" y="363"/>
                  </a:lnTo>
                  <a:lnTo>
                    <a:pt x="221" y="361"/>
                  </a:lnTo>
                  <a:lnTo>
                    <a:pt x="234" y="357"/>
                  </a:lnTo>
                  <a:lnTo>
                    <a:pt x="244" y="354"/>
                  </a:lnTo>
                  <a:lnTo>
                    <a:pt x="251" y="352"/>
                  </a:lnTo>
                  <a:lnTo>
                    <a:pt x="253" y="352"/>
                  </a:lnTo>
                  <a:lnTo>
                    <a:pt x="255" y="354"/>
                  </a:lnTo>
                  <a:lnTo>
                    <a:pt x="255" y="355"/>
                  </a:lnTo>
                  <a:lnTo>
                    <a:pt x="253" y="359"/>
                  </a:lnTo>
                  <a:lnTo>
                    <a:pt x="248" y="365"/>
                  </a:lnTo>
                  <a:lnTo>
                    <a:pt x="240" y="373"/>
                  </a:lnTo>
                  <a:lnTo>
                    <a:pt x="232" y="377"/>
                  </a:lnTo>
                  <a:lnTo>
                    <a:pt x="221" y="380"/>
                  </a:lnTo>
                  <a:lnTo>
                    <a:pt x="211" y="382"/>
                  </a:lnTo>
                  <a:lnTo>
                    <a:pt x="200" y="382"/>
                  </a:lnTo>
                  <a:lnTo>
                    <a:pt x="188" y="380"/>
                  </a:lnTo>
                  <a:lnTo>
                    <a:pt x="178" y="375"/>
                  </a:lnTo>
                  <a:lnTo>
                    <a:pt x="169" y="369"/>
                  </a:lnTo>
                  <a:lnTo>
                    <a:pt x="159" y="363"/>
                  </a:lnTo>
                  <a:lnTo>
                    <a:pt x="152" y="354"/>
                  </a:lnTo>
                  <a:lnTo>
                    <a:pt x="144" y="344"/>
                  </a:lnTo>
                  <a:lnTo>
                    <a:pt x="138" y="332"/>
                  </a:lnTo>
                  <a:lnTo>
                    <a:pt x="132" y="319"/>
                  </a:lnTo>
                  <a:lnTo>
                    <a:pt x="129" y="302"/>
                  </a:lnTo>
                  <a:lnTo>
                    <a:pt x="123" y="279"/>
                  </a:lnTo>
                  <a:lnTo>
                    <a:pt x="119" y="254"/>
                  </a:lnTo>
                  <a:lnTo>
                    <a:pt x="115" y="223"/>
                  </a:lnTo>
                  <a:lnTo>
                    <a:pt x="111" y="189"/>
                  </a:lnTo>
                  <a:lnTo>
                    <a:pt x="109" y="154"/>
                  </a:lnTo>
                  <a:lnTo>
                    <a:pt x="107" y="119"/>
                  </a:lnTo>
                  <a:lnTo>
                    <a:pt x="107" y="87"/>
                  </a:lnTo>
                  <a:lnTo>
                    <a:pt x="107" y="58"/>
                  </a:lnTo>
                  <a:lnTo>
                    <a:pt x="107" y="35"/>
                  </a:lnTo>
                  <a:lnTo>
                    <a:pt x="109" y="20"/>
                  </a:lnTo>
                  <a:lnTo>
                    <a:pt x="113" y="8"/>
                  </a:lnTo>
                  <a:lnTo>
                    <a:pt x="115" y="4"/>
                  </a:lnTo>
                  <a:lnTo>
                    <a:pt x="119" y="2"/>
                  </a:lnTo>
                  <a:lnTo>
                    <a:pt x="121" y="0"/>
                  </a:lnTo>
                  <a:lnTo>
                    <a:pt x="125" y="0"/>
                  </a:lnTo>
                  <a:lnTo>
                    <a:pt x="129" y="4"/>
                  </a:lnTo>
                  <a:lnTo>
                    <a:pt x="134" y="12"/>
                  </a:lnTo>
                  <a:lnTo>
                    <a:pt x="140" y="24"/>
                  </a:lnTo>
                  <a:lnTo>
                    <a:pt x="144" y="39"/>
                  </a:lnTo>
                  <a:close/>
                </a:path>
              </a:pathLst>
            </a:custGeom>
            <a:solidFill>
              <a:srgbClr val="BF573F"/>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8" name="Freeform 21"/>
            <p:cNvSpPr>
              <a:spLocks/>
            </p:cNvSpPr>
            <p:nvPr/>
          </p:nvSpPr>
          <p:spPr bwMode="auto">
            <a:xfrm>
              <a:off x="5037" y="2328"/>
              <a:ext cx="222" cy="436"/>
            </a:xfrm>
            <a:custGeom>
              <a:avLst/>
              <a:gdLst>
                <a:gd name="T0" fmla="*/ 85 w 917"/>
                <a:gd name="T1" fmla="*/ 102 h 1602"/>
                <a:gd name="T2" fmla="*/ 87 w 917"/>
                <a:gd name="T3" fmla="*/ 213 h 1602"/>
                <a:gd name="T4" fmla="*/ 85 w 917"/>
                <a:gd name="T5" fmla="*/ 273 h 1602"/>
                <a:gd name="T6" fmla="*/ 82 w 917"/>
                <a:gd name="T7" fmla="*/ 300 h 1602"/>
                <a:gd name="T8" fmla="*/ 77 w 917"/>
                <a:gd name="T9" fmla="*/ 312 h 1602"/>
                <a:gd name="T10" fmla="*/ 61 w 917"/>
                <a:gd name="T11" fmla="*/ 341 h 1602"/>
                <a:gd name="T12" fmla="*/ 42 w 917"/>
                <a:gd name="T13" fmla="*/ 366 h 1602"/>
                <a:gd name="T14" fmla="*/ 26 w 917"/>
                <a:gd name="T15" fmla="*/ 384 h 1602"/>
                <a:gd name="T16" fmla="*/ 8 w 917"/>
                <a:gd name="T17" fmla="*/ 405 h 1602"/>
                <a:gd name="T18" fmla="*/ 0 w 917"/>
                <a:gd name="T19" fmla="*/ 422 h 1602"/>
                <a:gd name="T20" fmla="*/ 5 w 917"/>
                <a:gd name="T21" fmla="*/ 433 h 1602"/>
                <a:gd name="T22" fmla="*/ 10 w 917"/>
                <a:gd name="T23" fmla="*/ 435 h 1602"/>
                <a:gd name="T24" fmla="*/ 20 w 917"/>
                <a:gd name="T25" fmla="*/ 434 h 1602"/>
                <a:gd name="T26" fmla="*/ 26 w 917"/>
                <a:gd name="T27" fmla="*/ 419 h 1602"/>
                <a:gd name="T28" fmla="*/ 44 w 917"/>
                <a:gd name="T29" fmla="*/ 394 h 1602"/>
                <a:gd name="T30" fmla="*/ 69 w 917"/>
                <a:gd name="T31" fmla="*/ 367 h 1602"/>
                <a:gd name="T32" fmla="*/ 84 w 917"/>
                <a:gd name="T33" fmla="*/ 350 h 1602"/>
                <a:gd name="T34" fmla="*/ 97 w 917"/>
                <a:gd name="T35" fmla="*/ 335 h 1602"/>
                <a:gd name="T36" fmla="*/ 107 w 917"/>
                <a:gd name="T37" fmla="*/ 320 h 1602"/>
                <a:gd name="T38" fmla="*/ 144 w 917"/>
                <a:gd name="T39" fmla="*/ 351 h 1602"/>
                <a:gd name="T40" fmla="*/ 170 w 917"/>
                <a:gd name="T41" fmla="*/ 378 h 1602"/>
                <a:gd name="T42" fmla="*/ 189 w 917"/>
                <a:gd name="T43" fmla="*/ 399 h 1602"/>
                <a:gd name="T44" fmla="*/ 202 w 917"/>
                <a:gd name="T45" fmla="*/ 423 h 1602"/>
                <a:gd name="T46" fmla="*/ 208 w 917"/>
                <a:gd name="T47" fmla="*/ 419 h 1602"/>
                <a:gd name="T48" fmla="*/ 217 w 917"/>
                <a:gd name="T49" fmla="*/ 412 h 1602"/>
                <a:gd name="T50" fmla="*/ 219 w 917"/>
                <a:gd name="T51" fmla="*/ 402 h 1602"/>
                <a:gd name="T52" fmla="*/ 203 w 917"/>
                <a:gd name="T53" fmla="*/ 379 h 1602"/>
                <a:gd name="T54" fmla="*/ 182 w 917"/>
                <a:gd name="T55" fmla="*/ 357 h 1602"/>
                <a:gd name="T56" fmla="*/ 145 w 917"/>
                <a:gd name="T57" fmla="*/ 321 h 1602"/>
                <a:gd name="T58" fmla="*/ 126 w 917"/>
                <a:gd name="T59" fmla="*/ 301 h 1602"/>
                <a:gd name="T60" fmla="*/ 116 w 917"/>
                <a:gd name="T61" fmla="*/ 275 h 1602"/>
                <a:gd name="T62" fmla="*/ 113 w 917"/>
                <a:gd name="T63" fmla="*/ 243 h 1602"/>
                <a:gd name="T64" fmla="*/ 114 w 917"/>
                <a:gd name="T65" fmla="*/ 210 h 1602"/>
                <a:gd name="T66" fmla="*/ 118 w 917"/>
                <a:gd name="T67" fmla="*/ 155 h 1602"/>
                <a:gd name="T68" fmla="*/ 119 w 917"/>
                <a:gd name="T69" fmla="*/ 123 h 1602"/>
                <a:gd name="T70" fmla="*/ 130 w 917"/>
                <a:gd name="T71" fmla="*/ 121 h 1602"/>
                <a:gd name="T72" fmla="*/ 153 w 917"/>
                <a:gd name="T73" fmla="*/ 123 h 1602"/>
                <a:gd name="T74" fmla="*/ 168 w 917"/>
                <a:gd name="T75" fmla="*/ 127 h 1602"/>
                <a:gd name="T76" fmla="*/ 181 w 917"/>
                <a:gd name="T77" fmla="*/ 134 h 1602"/>
                <a:gd name="T78" fmla="*/ 188 w 917"/>
                <a:gd name="T79" fmla="*/ 139 h 1602"/>
                <a:gd name="T80" fmla="*/ 191 w 917"/>
                <a:gd name="T81" fmla="*/ 136 h 1602"/>
                <a:gd name="T82" fmla="*/ 193 w 917"/>
                <a:gd name="T83" fmla="*/ 135 h 1602"/>
                <a:gd name="T84" fmla="*/ 188 w 917"/>
                <a:gd name="T85" fmla="*/ 128 h 1602"/>
                <a:gd name="T86" fmla="*/ 170 w 917"/>
                <a:gd name="T87" fmla="*/ 118 h 1602"/>
                <a:gd name="T88" fmla="*/ 136 w 917"/>
                <a:gd name="T89" fmla="*/ 109 h 1602"/>
                <a:gd name="T90" fmla="*/ 117 w 917"/>
                <a:gd name="T91" fmla="*/ 101 h 1602"/>
                <a:gd name="T92" fmla="*/ 116 w 917"/>
                <a:gd name="T93" fmla="*/ 89 h 1602"/>
                <a:gd name="T94" fmla="*/ 116 w 917"/>
                <a:gd name="T95" fmla="*/ 55 h 1602"/>
                <a:gd name="T96" fmla="*/ 117 w 917"/>
                <a:gd name="T97" fmla="*/ 30 h 1602"/>
                <a:gd name="T98" fmla="*/ 108 w 917"/>
                <a:gd name="T99" fmla="*/ 18 h 1602"/>
                <a:gd name="T100" fmla="*/ 103 w 917"/>
                <a:gd name="T101" fmla="*/ 7 h 1602"/>
                <a:gd name="T102" fmla="*/ 96 w 917"/>
                <a:gd name="T103" fmla="*/ 1 h 1602"/>
                <a:gd name="T104" fmla="*/ 90 w 917"/>
                <a:gd name="T105" fmla="*/ 11 h 1602"/>
                <a:gd name="T106" fmla="*/ 86 w 917"/>
                <a:gd name="T107" fmla="*/ 22 h 1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7"/>
                <a:gd name="T163" fmla="*/ 0 h 1602"/>
                <a:gd name="T164" fmla="*/ 917 w 917"/>
                <a:gd name="T165" fmla="*/ 1602 h 16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7" h="1602">
                  <a:moveTo>
                    <a:pt x="353" y="94"/>
                  </a:moveTo>
                  <a:lnTo>
                    <a:pt x="353" y="232"/>
                  </a:lnTo>
                  <a:lnTo>
                    <a:pt x="353" y="374"/>
                  </a:lnTo>
                  <a:lnTo>
                    <a:pt x="355" y="516"/>
                  </a:lnTo>
                  <a:lnTo>
                    <a:pt x="357" y="654"/>
                  </a:lnTo>
                  <a:lnTo>
                    <a:pt x="359" y="782"/>
                  </a:lnTo>
                  <a:lnTo>
                    <a:pt x="357" y="901"/>
                  </a:lnTo>
                  <a:lnTo>
                    <a:pt x="355" y="955"/>
                  </a:lnTo>
                  <a:lnTo>
                    <a:pt x="351" y="1003"/>
                  </a:lnTo>
                  <a:lnTo>
                    <a:pt x="347" y="1047"/>
                  </a:lnTo>
                  <a:lnTo>
                    <a:pt x="344" y="1087"/>
                  </a:lnTo>
                  <a:lnTo>
                    <a:pt x="340" y="1101"/>
                  </a:lnTo>
                  <a:lnTo>
                    <a:pt x="334" y="1114"/>
                  </a:lnTo>
                  <a:lnTo>
                    <a:pt x="328" y="1132"/>
                  </a:lnTo>
                  <a:lnTo>
                    <a:pt x="319" y="1147"/>
                  </a:lnTo>
                  <a:lnTo>
                    <a:pt x="300" y="1181"/>
                  </a:lnTo>
                  <a:lnTo>
                    <a:pt x="276" y="1216"/>
                  </a:lnTo>
                  <a:lnTo>
                    <a:pt x="252" y="1252"/>
                  </a:lnTo>
                  <a:lnTo>
                    <a:pt x="225" y="1287"/>
                  </a:lnTo>
                  <a:lnTo>
                    <a:pt x="200" y="1318"/>
                  </a:lnTo>
                  <a:lnTo>
                    <a:pt x="175" y="1346"/>
                  </a:lnTo>
                  <a:lnTo>
                    <a:pt x="156" y="1366"/>
                  </a:lnTo>
                  <a:lnTo>
                    <a:pt x="133" y="1389"/>
                  </a:lnTo>
                  <a:lnTo>
                    <a:pt x="106" y="1412"/>
                  </a:lnTo>
                  <a:lnTo>
                    <a:pt x="81" y="1437"/>
                  </a:lnTo>
                  <a:lnTo>
                    <a:pt x="54" y="1464"/>
                  </a:lnTo>
                  <a:lnTo>
                    <a:pt x="31" y="1487"/>
                  </a:lnTo>
                  <a:lnTo>
                    <a:pt x="14" y="1510"/>
                  </a:lnTo>
                  <a:lnTo>
                    <a:pt x="0" y="1531"/>
                  </a:lnTo>
                  <a:lnTo>
                    <a:pt x="2" y="1550"/>
                  </a:lnTo>
                  <a:lnTo>
                    <a:pt x="6" y="1565"/>
                  </a:lnTo>
                  <a:lnTo>
                    <a:pt x="14" y="1581"/>
                  </a:lnTo>
                  <a:lnTo>
                    <a:pt x="21" y="1590"/>
                  </a:lnTo>
                  <a:lnTo>
                    <a:pt x="27" y="1594"/>
                  </a:lnTo>
                  <a:lnTo>
                    <a:pt x="33" y="1598"/>
                  </a:lnTo>
                  <a:lnTo>
                    <a:pt x="40" y="1600"/>
                  </a:lnTo>
                  <a:lnTo>
                    <a:pt x="46" y="1602"/>
                  </a:lnTo>
                  <a:lnTo>
                    <a:pt x="63" y="1602"/>
                  </a:lnTo>
                  <a:lnTo>
                    <a:pt x="83" y="1596"/>
                  </a:lnTo>
                  <a:lnTo>
                    <a:pt x="88" y="1579"/>
                  </a:lnTo>
                  <a:lnTo>
                    <a:pt x="98" y="1559"/>
                  </a:lnTo>
                  <a:lnTo>
                    <a:pt x="108" y="1540"/>
                  </a:lnTo>
                  <a:lnTo>
                    <a:pt x="121" y="1521"/>
                  </a:lnTo>
                  <a:lnTo>
                    <a:pt x="148" y="1485"/>
                  </a:lnTo>
                  <a:lnTo>
                    <a:pt x="182" y="1448"/>
                  </a:lnTo>
                  <a:lnTo>
                    <a:pt x="217" y="1414"/>
                  </a:lnTo>
                  <a:lnTo>
                    <a:pt x="252" y="1379"/>
                  </a:lnTo>
                  <a:lnTo>
                    <a:pt x="284" y="1348"/>
                  </a:lnTo>
                  <a:lnTo>
                    <a:pt x="313" y="1322"/>
                  </a:lnTo>
                  <a:lnTo>
                    <a:pt x="330" y="1304"/>
                  </a:lnTo>
                  <a:lnTo>
                    <a:pt x="347" y="1287"/>
                  </a:lnTo>
                  <a:lnTo>
                    <a:pt x="365" y="1268"/>
                  </a:lnTo>
                  <a:lnTo>
                    <a:pt x="382" y="1249"/>
                  </a:lnTo>
                  <a:lnTo>
                    <a:pt x="399" y="1231"/>
                  </a:lnTo>
                  <a:lnTo>
                    <a:pt x="415" y="1212"/>
                  </a:lnTo>
                  <a:lnTo>
                    <a:pt x="428" y="1193"/>
                  </a:lnTo>
                  <a:lnTo>
                    <a:pt x="440" y="1174"/>
                  </a:lnTo>
                  <a:lnTo>
                    <a:pt x="486" y="1208"/>
                  </a:lnTo>
                  <a:lnTo>
                    <a:pt x="537" y="1249"/>
                  </a:lnTo>
                  <a:lnTo>
                    <a:pt x="593" y="1291"/>
                  </a:lnTo>
                  <a:lnTo>
                    <a:pt x="649" y="1339"/>
                  </a:lnTo>
                  <a:lnTo>
                    <a:pt x="678" y="1362"/>
                  </a:lnTo>
                  <a:lnTo>
                    <a:pt x="704" y="1389"/>
                  </a:lnTo>
                  <a:lnTo>
                    <a:pt x="731" y="1414"/>
                  </a:lnTo>
                  <a:lnTo>
                    <a:pt x="756" y="1440"/>
                  </a:lnTo>
                  <a:lnTo>
                    <a:pt x="779" y="1467"/>
                  </a:lnTo>
                  <a:lnTo>
                    <a:pt x="800" y="1496"/>
                  </a:lnTo>
                  <a:lnTo>
                    <a:pt x="818" y="1525"/>
                  </a:lnTo>
                  <a:lnTo>
                    <a:pt x="835" y="1554"/>
                  </a:lnTo>
                  <a:lnTo>
                    <a:pt x="841" y="1552"/>
                  </a:lnTo>
                  <a:lnTo>
                    <a:pt x="848" y="1546"/>
                  </a:lnTo>
                  <a:lnTo>
                    <a:pt x="860" y="1538"/>
                  </a:lnTo>
                  <a:lnTo>
                    <a:pt x="873" y="1529"/>
                  </a:lnTo>
                  <a:lnTo>
                    <a:pt x="887" y="1521"/>
                  </a:lnTo>
                  <a:lnTo>
                    <a:pt x="898" y="1513"/>
                  </a:lnTo>
                  <a:lnTo>
                    <a:pt x="910" y="1508"/>
                  </a:lnTo>
                  <a:lnTo>
                    <a:pt x="917" y="1506"/>
                  </a:lnTo>
                  <a:lnTo>
                    <a:pt x="904" y="1477"/>
                  </a:lnTo>
                  <a:lnTo>
                    <a:pt x="885" y="1450"/>
                  </a:lnTo>
                  <a:lnTo>
                    <a:pt x="864" y="1421"/>
                  </a:lnTo>
                  <a:lnTo>
                    <a:pt x="839" y="1393"/>
                  </a:lnTo>
                  <a:lnTo>
                    <a:pt x="812" y="1366"/>
                  </a:lnTo>
                  <a:lnTo>
                    <a:pt x="783" y="1337"/>
                  </a:lnTo>
                  <a:lnTo>
                    <a:pt x="752" y="1310"/>
                  </a:lnTo>
                  <a:lnTo>
                    <a:pt x="720" y="1283"/>
                  </a:lnTo>
                  <a:lnTo>
                    <a:pt x="656" y="1229"/>
                  </a:lnTo>
                  <a:lnTo>
                    <a:pt x="597" y="1178"/>
                  </a:lnTo>
                  <a:lnTo>
                    <a:pt x="568" y="1153"/>
                  </a:lnTo>
                  <a:lnTo>
                    <a:pt x="543" y="1130"/>
                  </a:lnTo>
                  <a:lnTo>
                    <a:pt x="522" y="1107"/>
                  </a:lnTo>
                  <a:lnTo>
                    <a:pt x="503" y="1084"/>
                  </a:lnTo>
                  <a:lnTo>
                    <a:pt x="489" y="1047"/>
                  </a:lnTo>
                  <a:lnTo>
                    <a:pt x="480" y="1011"/>
                  </a:lnTo>
                  <a:lnTo>
                    <a:pt x="472" y="972"/>
                  </a:lnTo>
                  <a:lnTo>
                    <a:pt x="468" y="932"/>
                  </a:lnTo>
                  <a:lnTo>
                    <a:pt x="466" y="892"/>
                  </a:lnTo>
                  <a:lnTo>
                    <a:pt x="466" y="853"/>
                  </a:lnTo>
                  <a:lnTo>
                    <a:pt x="466" y="811"/>
                  </a:lnTo>
                  <a:lnTo>
                    <a:pt x="470" y="771"/>
                  </a:lnTo>
                  <a:lnTo>
                    <a:pt x="478" y="690"/>
                  </a:lnTo>
                  <a:lnTo>
                    <a:pt x="488" y="608"/>
                  </a:lnTo>
                  <a:lnTo>
                    <a:pt x="489" y="568"/>
                  </a:lnTo>
                  <a:lnTo>
                    <a:pt x="493" y="529"/>
                  </a:lnTo>
                  <a:lnTo>
                    <a:pt x="493" y="489"/>
                  </a:lnTo>
                  <a:lnTo>
                    <a:pt x="493" y="451"/>
                  </a:lnTo>
                  <a:lnTo>
                    <a:pt x="507" y="447"/>
                  </a:lnTo>
                  <a:lnTo>
                    <a:pt x="520" y="445"/>
                  </a:lnTo>
                  <a:lnTo>
                    <a:pt x="537" y="443"/>
                  </a:lnTo>
                  <a:lnTo>
                    <a:pt x="555" y="443"/>
                  </a:lnTo>
                  <a:lnTo>
                    <a:pt x="593" y="445"/>
                  </a:lnTo>
                  <a:lnTo>
                    <a:pt x="633" y="451"/>
                  </a:lnTo>
                  <a:lnTo>
                    <a:pt x="655" y="456"/>
                  </a:lnTo>
                  <a:lnTo>
                    <a:pt x="674" y="462"/>
                  </a:lnTo>
                  <a:lnTo>
                    <a:pt x="693" y="468"/>
                  </a:lnTo>
                  <a:lnTo>
                    <a:pt x="712" y="475"/>
                  </a:lnTo>
                  <a:lnTo>
                    <a:pt x="729" y="483"/>
                  </a:lnTo>
                  <a:lnTo>
                    <a:pt x="747" y="493"/>
                  </a:lnTo>
                  <a:lnTo>
                    <a:pt x="760" y="502"/>
                  </a:lnTo>
                  <a:lnTo>
                    <a:pt x="773" y="512"/>
                  </a:lnTo>
                  <a:lnTo>
                    <a:pt x="777" y="510"/>
                  </a:lnTo>
                  <a:lnTo>
                    <a:pt x="779" y="506"/>
                  </a:lnTo>
                  <a:lnTo>
                    <a:pt x="783" y="504"/>
                  </a:lnTo>
                  <a:lnTo>
                    <a:pt x="787" y="500"/>
                  </a:lnTo>
                  <a:lnTo>
                    <a:pt x="791" y="498"/>
                  </a:lnTo>
                  <a:lnTo>
                    <a:pt x="793" y="497"/>
                  </a:lnTo>
                  <a:lnTo>
                    <a:pt x="797" y="495"/>
                  </a:lnTo>
                  <a:lnTo>
                    <a:pt x="800" y="491"/>
                  </a:lnTo>
                  <a:lnTo>
                    <a:pt x="791" y="479"/>
                  </a:lnTo>
                  <a:lnTo>
                    <a:pt x="777" y="470"/>
                  </a:lnTo>
                  <a:lnTo>
                    <a:pt x="762" y="460"/>
                  </a:lnTo>
                  <a:lnTo>
                    <a:pt x="743" y="452"/>
                  </a:lnTo>
                  <a:lnTo>
                    <a:pt x="702" y="435"/>
                  </a:lnTo>
                  <a:lnTo>
                    <a:pt x="656" y="424"/>
                  </a:lnTo>
                  <a:lnTo>
                    <a:pt x="608" y="410"/>
                  </a:lnTo>
                  <a:lnTo>
                    <a:pt x="562" y="401"/>
                  </a:lnTo>
                  <a:lnTo>
                    <a:pt x="522" y="389"/>
                  </a:lnTo>
                  <a:lnTo>
                    <a:pt x="488" y="380"/>
                  </a:lnTo>
                  <a:lnTo>
                    <a:pt x="484" y="370"/>
                  </a:lnTo>
                  <a:lnTo>
                    <a:pt x="482" y="358"/>
                  </a:lnTo>
                  <a:lnTo>
                    <a:pt x="480" y="343"/>
                  </a:lnTo>
                  <a:lnTo>
                    <a:pt x="478" y="326"/>
                  </a:lnTo>
                  <a:lnTo>
                    <a:pt x="478" y="287"/>
                  </a:lnTo>
                  <a:lnTo>
                    <a:pt x="478" y="245"/>
                  </a:lnTo>
                  <a:lnTo>
                    <a:pt x="480" y="203"/>
                  </a:lnTo>
                  <a:lnTo>
                    <a:pt x="482" y="163"/>
                  </a:lnTo>
                  <a:lnTo>
                    <a:pt x="482" y="130"/>
                  </a:lnTo>
                  <a:lnTo>
                    <a:pt x="482" y="109"/>
                  </a:lnTo>
                  <a:lnTo>
                    <a:pt x="468" y="92"/>
                  </a:lnTo>
                  <a:lnTo>
                    <a:pt x="457" y="78"/>
                  </a:lnTo>
                  <a:lnTo>
                    <a:pt x="447" y="65"/>
                  </a:lnTo>
                  <a:lnTo>
                    <a:pt x="442" y="51"/>
                  </a:lnTo>
                  <a:lnTo>
                    <a:pt x="434" y="40"/>
                  </a:lnTo>
                  <a:lnTo>
                    <a:pt x="426" y="27"/>
                  </a:lnTo>
                  <a:lnTo>
                    <a:pt x="417" y="13"/>
                  </a:lnTo>
                  <a:lnTo>
                    <a:pt x="403" y="0"/>
                  </a:lnTo>
                  <a:lnTo>
                    <a:pt x="395" y="5"/>
                  </a:lnTo>
                  <a:lnTo>
                    <a:pt x="388" y="15"/>
                  </a:lnTo>
                  <a:lnTo>
                    <a:pt x="380" y="27"/>
                  </a:lnTo>
                  <a:lnTo>
                    <a:pt x="372" y="42"/>
                  </a:lnTo>
                  <a:lnTo>
                    <a:pt x="365" y="55"/>
                  </a:lnTo>
                  <a:lnTo>
                    <a:pt x="361" y="71"/>
                  </a:lnTo>
                  <a:lnTo>
                    <a:pt x="355" y="82"/>
                  </a:lnTo>
                  <a:lnTo>
                    <a:pt x="353" y="94"/>
                  </a:lnTo>
                  <a:close/>
                </a:path>
              </a:pathLst>
            </a:custGeom>
            <a:solidFill>
              <a:srgbClr val="E46044"/>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49" name="Freeform 22"/>
            <p:cNvSpPr>
              <a:spLocks/>
            </p:cNvSpPr>
            <p:nvPr/>
          </p:nvSpPr>
          <p:spPr bwMode="auto">
            <a:xfrm>
              <a:off x="5037" y="2328"/>
              <a:ext cx="222" cy="436"/>
            </a:xfrm>
            <a:custGeom>
              <a:avLst/>
              <a:gdLst>
                <a:gd name="T0" fmla="*/ 85 w 917"/>
                <a:gd name="T1" fmla="*/ 102 h 1602"/>
                <a:gd name="T2" fmla="*/ 87 w 917"/>
                <a:gd name="T3" fmla="*/ 213 h 1602"/>
                <a:gd name="T4" fmla="*/ 85 w 917"/>
                <a:gd name="T5" fmla="*/ 273 h 1602"/>
                <a:gd name="T6" fmla="*/ 82 w 917"/>
                <a:gd name="T7" fmla="*/ 300 h 1602"/>
                <a:gd name="T8" fmla="*/ 77 w 917"/>
                <a:gd name="T9" fmla="*/ 312 h 1602"/>
                <a:gd name="T10" fmla="*/ 61 w 917"/>
                <a:gd name="T11" fmla="*/ 341 h 1602"/>
                <a:gd name="T12" fmla="*/ 42 w 917"/>
                <a:gd name="T13" fmla="*/ 366 h 1602"/>
                <a:gd name="T14" fmla="*/ 26 w 917"/>
                <a:gd name="T15" fmla="*/ 384 h 1602"/>
                <a:gd name="T16" fmla="*/ 8 w 917"/>
                <a:gd name="T17" fmla="*/ 405 h 1602"/>
                <a:gd name="T18" fmla="*/ 0 w 917"/>
                <a:gd name="T19" fmla="*/ 422 h 1602"/>
                <a:gd name="T20" fmla="*/ 5 w 917"/>
                <a:gd name="T21" fmla="*/ 433 h 1602"/>
                <a:gd name="T22" fmla="*/ 10 w 917"/>
                <a:gd name="T23" fmla="*/ 435 h 1602"/>
                <a:gd name="T24" fmla="*/ 20 w 917"/>
                <a:gd name="T25" fmla="*/ 434 h 1602"/>
                <a:gd name="T26" fmla="*/ 26 w 917"/>
                <a:gd name="T27" fmla="*/ 419 h 1602"/>
                <a:gd name="T28" fmla="*/ 44 w 917"/>
                <a:gd name="T29" fmla="*/ 394 h 1602"/>
                <a:gd name="T30" fmla="*/ 69 w 917"/>
                <a:gd name="T31" fmla="*/ 367 h 1602"/>
                <a:gd name="T32" fmla="*/ 84 w 917"/>
                <a:gd name="T33" fmla="*/ 350 h 1602"/>
                <a:gd name="T34" fmla="*/ 97 w 917"/>
                <a:gd name="T35" fmla="*/ 335 h 1602"/>
                <a:gd name="T36" fmla="*/ 107 w 917"/>
                <a:gd name="T37" fmla="*/ 320 h 1602"/>
                <a:gd name="T38" fmla="*/ 144 w 917"/>
                <a:gd name="T39" fmla="*/ 351 h 1602"/>
                <a:gd name="T40" fmla="*/ 170 w 917"/>
                <a:gd name="T41" fmla="*/ 378 h 1602"/>
                <a:gd name="T42" fmla="*/ 189 w 917"/>
                <a:gd name="T43" fmla="*/ 399 h 1602"/>
                <a:gd name="T44" fmla="*/ 202 w 917"/>
                <a:gd name="T45" fmla="*/ 423 h 1602"/>
                <a:gd name="T46" fmla="*/ 208 w 917"/>
                <a:gd name="T47" fmla="*/ 419 h 1602"/>
                <a:gd name="T48" fmla="*/ 217 w 917"/>
                <a:gd name="T49" fmla="*/ 412 h 1602"/>
                <a:gd name="T50" fmla="*/ 219 w 917"/>
                <a:gd name="T51" fmla="*/ 402 h 1602"/>
                <a:gd name="T52" fmla="*/ 203 w 917"/>
                <a:gd name="T53" fmla="*/ 379 h 1602"/>
                <a:gd name="T54" fmla="*/ 182 w 917"/>
                <a:gd name="T55" fmla="*/ 357 h 1602"/>
                <a:gd name="T56" fmla="*/ 145 w 917"/>
                <a:gd name="T57" fmla="*/ 321 h 1602"/>
                <a:gd name="T58" fmla="*/ 126 w 917"/>
                <a:gd name="T59" fmla="*/ 301 h 1602"/>
                <a:gd name="T60" fmla="*/ 116 w 917"/>
                <a:gd name="T61" fmla="*/ 275 h 1602"/>
                <a:gd name="T62" fmla="*/ 113 w 917"/>
                <a:gd name="T63" fmla="*/ 243 h 1602"/>
                <a:gd name="T64" fmla="*/ 114 w 917"/>
                <a:gd name="T65" fmla="*/ 210 h 1602"/>
                <a:gd name="T66" fmla="*/ 118 w 917"/>
                <a:gd name="T67" fmla="*/ 155 h 1602"/>
                <a:gd name="T68" fmla="*/ 119 w 917"/>
                <a:gd name="T69" fmla="*/ 123 h 1602"/>
                <a:gd name="T70" fmla="*/ 130 w 917"/>
                <a:gd name="T71" fmla="*/ 121 h 1602"/>
                <a:gd name="T72" fmla="*/ 153 w 917"/>
                <a:gd name="T73" fmla="*/ 123 h 1602"/>
                <a:gd name="T74" fmla="*/ 168 w 917"/>
                <a:gd name="T75" fmla="*/ 127 h 1602"/>
                <a:gd name="T76" fmla="*/ 181 w 917"/>
                <a:gd name="T77" fmla="*/ 134 h 1602"/>
                <a:gd name="T78" fmla="*/ 188 w 917"/>
                <a:gd name="T79" fmla="*/ 139 h 1602"/>
                <a:gd name="T80" fmla="*/ 191 w 917"/>
                <a:gd name="T81" fmla="*/ 136 h 1602"/>
                <a:gd name="T82" fmla="*/ 193 w 917"/>
                <a:gd name="T83" fmla="*/ 135 h 1602"/>
                <a:gd name="T84" fmla="*/ 188 w 917"/>
                <a:gd name="T85" fmla="*/ 128 h 1602"/>
                <a:gd name="T86" fmla="*/ 170 w 917"/>
                <a:gd name="T87" fmla="*/ 118 h 1602"/>
                <a:gd name="T88" fmla="*/ 136 w 917"/>
                <a:gd name="T89" fmla="*/ 109 h 1602"/>
                <a:gd name="T90" fmla="*/ 117 w 917"/>
                <a:gd name="T91" fmla="*/ 101 h 1602"/>
                <a:gd name="T92" fmla="*/ 116 w 917"/>
                <a:gd name="T93" fmla="*/ 89 h 1602"/>
                <a:gd name="T94" fmla="*/ 116 w 917"/>
                <a:gd name="T95" fmla="*/ 55 h 1602"/>
                <a:gd name="T96" fmla="*/ 117 w 917"/>
                <a:gd name="T97" fmla="*/ 30 h 1602"/>
                <a:gd name="T98" fmla="*/ 108 w 917"/>
                <a:gd name="T99" fmla="*/ 18 h 1602"/>
                <a:gd name="T100" fmla="*/ 103 w 917"/>
                <a:gd name="T101" fmla="*/ 7 h 1602"/>
                <a:gd name="T102" fmla="*/ 96 w 917"/>
                <a:gd name="T103" fmla="*/ 1 h 1602"/>
                <a:gd name="T104" fmla="*/ 90 w 917"/>
                <a:gd name="T105" fmla="*/ 11 h 1602"/>
                <a:gd name="T106" fmla="*/ 86 w 917"/>
                <a:gd name="T107" fmla="*/ 22 h 1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7"/>
                <a:gd name="T163" fmla="*/ 0 h 1602"/>
                <a:gd name="T164" fmla="*/ 917 w 917"/>
                <a:gd name="T165" fmla="*/ 1602 h 16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7" h="1602">
                  <a:moveTo>
                    <a:pt x="353" y="94"/>
                  </a:moveTo>
                  <a:lnTo>
                    <a:pt x="353" y="232"/>
                  </a:lnTo>
                  <a:lnTo>
                    <a:pt x="353" y="374"/>
                  </a:lnTo>
                  <a:lnTo>
                    <a:pt x="355" y="516"/>
                  </a:lnTo>
                  <a:lnTo>
                    <a:pt x="357" y="654"/>
                  </a:lnTo>
                  <a:lnTo>
                    <a:pt x="359" y="782"/>
                  </a:lnTo>
                  <a:lnTo>
                    <a:pt x="357" y="901"/>
                  </a:lnTo>
                  <a:lnTo>
                    <a:pt x="355" y="955"/>
                  </a:lnTo>
                  <a:lnTo>
                    <a:pt x="351" y="1003"/>
                  </a:lnTo>
                  <a:lnTo>
                    <a:pt x="347" y="1047"/>
                  </a:lnTo>
                  <a:lnTo>
                    <a:pt x="344" y="1087"/>
                  </a:lnTo>
                  <a:lnTo>
                    <a:pt x="340" y="1101"/>
                  </a:lnTo>
                  <a:lnTo>
                    <a:pt x="334" y="1114"/>
                  </a:lnTo>
                  <a:lnTo>
                    <a:pt x="328" y="1132"/>
                  </a:lnTo>
                  <a:lnTo>
                    <a:pt x="319" y="1147"/>
                  </a:lnTo>
                  <a:lnTo>
                    <a:pt x="300" y="1181"/>
                  </a:lnTo>
                  <a:lnTo>
                    <a:pt x="276" y="1216"/>
                  </a:lnTo>
                  <a:lnTo>
                    <a:pt x="252" y="1252"/>
                  </a:lnTo>
                  <a:lnTo>
                    <a:pt x="225" y="1287"/>
                  </a:lnTo>
                  <a:lnTo>
                    <a:pt x="200" y="1318"/>
                  </a:lnTo>
                  <a:lnTo>
                    <a:pt x="175" y="1346"/>
                  </a:lnTo>
                  <a:lnTo>
                    <a:pt x="156" y="1366"/>
                  </a:lnTo>
                  <a:lnTo>
                    <a:pt x="133" y="1389"/>
                  </a:lnTo>
                  <a:lnTo>
                    <a:pt x="106" y="1412"/>
                  </a:lnTo>
                  <a:lnTo>
                    <a:pt x="81" y="1437"/>
                  </a:lnTo>
                  <a:lnTo>
                    <a:pt x="54" y="1464"/>
                  </a:lnTo>
                  <a:lnTo>
                    <a:pt x="31" y="1487"/>
                  </a:lnTo>
                  <a:lnTo>
                    <a:pt x="14" y="1510"/>
                  </a:lnTo>
                  <a:lnTo>
                    <a:pt x="0" y="1531"/>
                  </a:lnTo>
                  <a:lnTo>
                    <a:pt x="2" y="1550"/>
                  </a:lnTo>
                  <a:lnTo>
                    <a:pt x="6" y="1565"/>
                  </a:lnTo>
                  <a:lnTo>
                    <a:pt x="14" y="1581"/>
                  </a:lnTo>
                  <a:lnTo>
                    <a:pt x="21" y="1590"/>
                  </a:lnTo>
                  <a:lnTo>
                    <a:pt x="27" y="1594"/>
                  </a:lnTo>
                  <a:lnTo>
                    <a:pt x="33" y="1598"/>
                  </a:lnTo>
                  <a:lnTo>
                    <a:pt x="40" y="1600"/>
                  </a:lnTo>
                  <a:lnTo>
                    <a:pt x="46" y="1602"/>
                  </a:lnTo>
                  <a:lnTo>
                    <a:pt x="63" y="1602"/>
                  </a:lnTo>
                  <a:lnTo>
                    <a:pt x="83" y="1596"/>
                  </a:lnTo>
                  <a:lnTo>
                    <a:pt x="88" y="1579"/>
                  </a:lnTo>
                  <a:lnTo>
                    <a:pt x="98" y="1559"/>
                  </a:lnTo>
                  <a:lnTo>
                    <a:pt x="108" y="1540"/>
                  </a:lnTo>
                  <a:lnTo>
                    <a:pt x="121" y="1521"/>
                  </a:lnTo>
                  <a:lnTo>
                    <a:pt x="148" y="1485"/>
                  </a:lnTo>
                  <a:lnTo>
                    <a:pt x="182" y="1448"/>
                  </a:lnTo>
                  <a:lnTo>
                    <a:pt x="217" y="1414"/>
                  </a:lnTo>
                  <a:lnTo>
                    <a:pt x="252" y="1379"/>
                  </a:lnTo>
                  <a:lnTo>
                    <a:pt x="284" y="1348"/>
                  </a:lnTo>
                  <a:lnTo>
                    <a:pt x="313" y="1322"/>
                  </a:lnTo>
                  <a:lnTo>
                    <a:pt x="330" y="1304"/>
                  </a:lnTo>
                  <a:lnTo>
                    <a:pt x="347" y="1287"/>
                  </a:lnTo>
                  <a:lnTo>
                    <a:pt x="365" y="1268"/>
                  </a:lnTo>
                  <a:lnTo>
                    <a:pt x="382" y="1249"/>
                  </a:lnTo>
                  <a:lnTo>
                    <a:pt x="399" y="1231"/>
                  </a:lnTo>
                  <a:lnTo>
                    <a:pt x="415" y="1212"/>
                  </a:lnTo>
                  <a:lnTo>
                    <a:pt x="428" y="1193"/>
                  </a:lnTo>
                  <a:lnTo>
                    <a:pt x="440" y="1174"/>
                  </a:lnTo>
                  <a:lnTo>
                    <a:pt x="486" y="1208"/>
                  </a:lnTo>
                  <a:lnTo>
                    <a:pt x="537" y="1249"/>
                  </a:lnTo>
                  <a:lnTo>
                    <a:pt x="593" y="1291"/>
                  </a:lnTo>
                  <a:lnTo>
                    <a:pt x="649" y="1339"/>
                  </a:lnTo>
                  <a:lnTo>
                    <a:pt x="678" y="1362"/>
                  </a:lnTo>
                  <a:lnTo>
                    <a:pt x="704" y="1389"/>
                  </a:lnTo>
                  <a:lnTo>
                    <a:pt x="731" y="1414"/>
                  </a:lnTo>
                  <a:lnTo>
                    <a:pt x="756" y="1440"/>
                  </a:lnTo>
                  <a:lnTo>
                    <a:pt x="779" y="1467"/>
                  </a:lnTo>
                  <a:lnTo>
                    <a:pt x="800" y="1496"/>
                  </a:lnTo>
                  <a:lnTo>
                    <a:pt x="818" y="1525"/>
                  </a:lnTo>
                  <a:lnTo>
                    <a:pt x="835" y="1554"/>
                  </a:lnTo>
                  <a:lnTo>
                    <a:pt x="841" y="1552"/>
                  </a:lnTo>
                  <a:lnTo>
                    <a:pt x="848" y="1546"/>
                  </a:lnTo>
                  <a:lnTo>
                    <a:pt x="860" y="1538"/>
                  </a:lnTo>
                  <a:lnTo>
                    <a:pt x="873" y="1529"/>
                  </a:lnTo>
                  <a:lnTo>
                    <a:pt x="887" y="1521"/>
                  </a:lnTo>
                  <a:lnTo>
                    <a:pt x="898" y="1513"/>
                  </a:lnTo>
                  <a:lnTo>
                    <a:pt x="910" y="1508"/>
                  </a:lnTo>
                  <a:lnTo>
                    <a:pt x="917" y="1506"/>
                  </a:lnTo>
                  <a:lnTo>
                    <a:pt x="904" y="1477"/>
                  </a:lnTo>
                  <a:lnTo>
                    <a:pt x="885" y="1450"/>
                  </a:lnTo>
                  <a:lnTo>
                    <a:pt x="864" y="1421"/>
                  </a:lnTo>
                  <a:lnTo>
                    <a:pt x="839" y="1393"/>
                  </a:lnTo>
                  <a:lnTo>
                    <a:pt x="812" y="1366"/>
                  </a:lnTo>
                  <a:lnTo>
                    <a:pt x="783" y="1337"/>
                  </a:lnTo>
                  <a:lnTo>
                    <a:pt x="752" y="1310"/>
                  </a:lnTo>
                  <a:lnTo>
                    <a:pt x="720" y="1283"/>
                  </a:lnTo>
                  <a:lnTo>
                    <a:pt x="656" y="1229"/>
                  </a:lnTo>
                  <a:lnTo>
                    <a:pt x="597" y="1178"/>
                  </a:lnTo>
                  <a:lnTo>
                    <a:pt x="568" y="1153"/>
                  </a:lnTo>
                  <a:lnTo>
                    <a:pt x="543" y="1130"/>
                  </a:lnTo>
                  <a:lnTo>
                    <a:pt x="522" y="1107"/>
                  </a:lnTo>
                  <a:lnTo>
                    <a:pt x="503" y="1084"/>
                  </a:lnTo>
                  <a:lnTo>
                    <a:pt x="489" y="1047"/>
                  </a:lnTo>
                  <a:lnTo>
                    <a:pt x="480" y="1011"/>
                  </a:lnTo>
                  <a:lnTo>
                    <a:pt x="472" y="972"/>
                  </a:lnTo>
                  <a:lnTo>
                    <a:pt x="468" y="932"/>
                  </a:lnTo>
                  <a:lnTo>
                    <a:pt x="466" y="892"/>
                  </a:lnTo>
                  <a:lnTo>
                    <a:pt x="466" y="853"/>
                  </a:lnTo>
                  <a:lnTo>
                    <a:pt x="466" y="811"/>
                  </a:lnTo>
                  <a:lnTo>
                    <a:pt x="470" y="771"/>
                  </a:lnTo>
                  <a:lnTo>
                    <a:pt x="478" y="690"/>
                  </a:lnTo>
                  <a:lnTo>
                    <a:pt x="488" y="608"/>
                  </a:lnTo>
                  <a:lnTo>
                    <a:pt x="489" y="568"/>
                  </a:lnTo>
                  <a:lnTo>
                    <a:pt x="493" y="529"/>
                  </a:lnTo>
                  <a:lnTo>
                    <a:pt x="493" y="489"/>
                  </a:lnTo>
                  <a:lnTo>
                    <a:pt x="493" y="451"/>
                  </a:lnTo>
                  <a:lnTo>
                    <a:pt x="507" y="447"/>
                  </a:lnTo>
                  <a:lnTo>
                    <a:pt x="520" y="445"/>
                  </a:lnTo>
                  <a:lnTo>
                    <a:pt x="537" y="443"/>
                  </a:lnTo>
                  <a:lnTo>
                    <a:pt x="555" y="443"/>
                  </a:lnTo>
                  <a:lnTo>
                    <a:pt x="593" y="445"/>
                  </a:lnTo>
                  <a:lnTo>
                    <a:pt x="633" y="451"/>
                  </a:lnTo>
                  <a:lnTo>
                    <a:pt x="655" y="456"/>
                  </a:lnTo>
                  <a:lnTo>
                    <a:pt x="674" y="462"/>
                  </a:lnTo>
                  <a:lnTo>
                    <a:pt x="693" y="468"/>
                  </a:lnTo>
                  <a:lnTo>
                    <a:pt x="712" y="475"/>
                  </a:lnTo>
                  <a:lnTo>
                    <a:pt x="729" y="483"/>
                  </a:lnTo>
                  <a:lnTo>
                    <a:pt x="747" y="493"/>
                  </a:lnTo>
                  <a:lnTo>
                    <a:pt x="760" y="502"/>
                  </a:lnTo>
                  <a:lnTo>
                    <a:pt x="773" y="512"/>
                  </a:lnTo>
                  <a:lnTo>
                    <a:pt x="777" y="510"/>
                  </a:lnTo>
                  <a:lnTo>
                    <a:pt x="779" y="506"/>
                  </a:lnTo>
                  <a:lnTo>
                    <a:pt x="783" y="504"/>
                  </a:lnTo>
                  <a:lnTo>
                    <a:pt x="787" y="500"/>
                  </a:lnTo>
                  <a:lnTo>
                    <a:pt x="791" y="498"/>
                  </a:lnTo>
                  <a:lnTo>
                    <a:pt x="793" y="497"/>
                  </a:lnTo>
                  <a:lnTo>
                    <a:pt x="797" y="495"/>
                  </a:lnTo>
                  <a:lnTo>
                    <a:pt x="800" y="491"/>
                  </a:lnTo>
                  <a:lnTo>
                    <a:pt x="791" y="479"/>
                  </a:lnTo>
                  <a:lnTo>
                    <a:pt x="777" y="470"/>
                  </a:lnTo>
                  <a:lnTo>
                    <a:pt x="762" y="460"/>
                  </a:lnTo>
                  <a:lnTo>
                    <a:pt x="743" y="452"/>
                  </a:lnTo>
                  <a:lnTo>
                    <a:pt x="702" y="435"/>
                  </a:lnTo>
                  <a:lnTo>
                    <a:pt x="656" y="424"/>
                  </a:lnTo>
                  <a:lnTo>
                    <a:pt x="608" y="410"/>
                  </a:lnTo>
                  <a:lnTo>
                    <a:pt x="562" y="401"/>
                  </a:lnTo>
                  <a:lnTo>
                    <a:pt x="522" y="389"/>
                  </a:lnTo>
                  <a:lnTo>
                    <a:pt x="488" y="380"/>
                  </a:lnTo>
                  <a:lnTo>
                    <a:pt x="484" y="370"/>
                  </a:lnTo>
                  <a:lnTo>
                    <a:pt x="482" y="358"/>
                  </a:lnTo>
                  <a:lnTo>
                    <a:pt x="480" y="343"/>
                  </a:lnTo>
                  <a:lnTo>
                    <a:pt x="478" y="326"/>
                  </a:lnTo>
                  <a:lnTo>
                    <a:pt x="478" y="287"/>
                  </a:lnTo>
                  <a:lnTo>
                    <a:pt x="478" y="245"/>
                  </a:lnTo>
                  <a:lnTo>
                    <a:pt x="480" y="203"/>
                  </a:lnTo>
                  <a:lnTo>
                    <a:pt x="482" y="163"/>
                  </a:lnTo>
                  <a:lnTo>
                    <a:pt x="482" y="130"/>
                  </a:lnTo>
                  <a:lnTo>
                    <a:pt x="482" y="109"/>
                  </a:lnTo>
                  <a:lnTo>
                    <a:pt x="468" y="92"/>
                  </a:lnTo>
                  <a:lnTo>
                    <a:pt x="457" y="78"/>
                  </a:lnTo>
                  <a:lnTo>
                    <a:pt x="447" y="65"/>
                  </a:lnTo>
                  <a:lnTo>
                    <a:pt x="442" y="51"/>
                  </a:lnTo>
                  <a:lnTo>
                    <a:pt x="434" y="40"/>
                  </a:lnTo>
                  <a:lnTo>
                    <a:pt x="426" y="27"/>
                  </a:lnTo>
                  <a:lnTo>
                    <a:pt x="417" y="13"/>
                  </a:lnTo>
                  <a:lnTo>
                    <a:pt x="403" y="0"/>
                  </a:lnTo>
                  <a:lnTo>
                    <a:pt x="395" y="5"/>
                  </a:lnTo>
                  <a:lnTo>
                    <a:pt x="388" y="15"/>
                  </a:lnTo>
                  <a:lnTo>
                    <a:pt x="380" y="27"/>
                  </a:lnTo>
                  <a:lnTo>
                    <a:pt x="372" y="42"/>
                  </a:lnTo>
                  <a:lnTo>
                    <a:pt x="365" y="55"/>
                  </a:lnTo>
                  <a:lnTo>
                    <a:pt x="361" y="71"/>
                  </a:lnTo>
                  <a:lnTo>
                    <a:pt x="355" y="82"/>
                  </a:lnTo>
                  <a:lnTo>
                    <a:pt x="353" y="94"/>
                  </a:lnTo>
                </a:path>
              </a:pathLst>
            </a:custGeom>
            <a:noFill/>
            <a:ln w="3175">
              <a:solidFill>
                <a:srgbClr val="1F1A17"/>
              </a:solidFill>
              <a:prstDash val="solid"/>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0" name="Freeform 23"/>
            <p:cNvSpPr>
              <a:spLocks/>
            </p:cNvSpPr>
            <p:nvPr/>
          </p:nvSpPr>
          <p:spPr bwMode="auto">
            <a:xfrm>
              <a:off x="5137" y="2418"/>
              <a:ext cx="17" cy="7"/>
            </a:xfrm>
            <a:custGeom>
              <a:avLst/>
              <a:gdLst>
                <a:gd name="T0" fmla="*/ 15 w 69"/>
                <a:gd name="T1" fmla="*/ 0 h 23"/>
                <a:gd name="T2" fmla="*/ 14 w 69"/>
                <a:gd name="T3" fmla="*/ 0 h 23"/>
                <a:gd name="T4" fmla="*/ 12 w 69"/>
                <a:gd name="T5" fmla="*/ 2 h 23"/>
                <a:gd name="T6" fmla="*/ 11 w 69"/>
                <a:gd name="T7" fmla="*/ 2 h 23"/>
                <a:gd name="T8" fmla="*/ 9 w 69"/>
                <a:gd name="T9" fmla="*/ 2 h 23"/>
                <a:gd name="T10" fmla="*/ 7 w 69"/>
                <a:gd name="T11" fmla="*/ 2 h 23"/>
                <a:gd name="T12" fmla="*/ 6 w 69"/>
                <a:gd name="T13" fmla="*/ 2 h 23"/>
                <a:gd name="T14" fmla="*/ 4 w 69"/>
                <a:gd name="T15" fmla="*/ 1 h 23"/>
                <a:gd name="T16" fmla="*/ 2 w 69"/>
                <a:gd name="T17" fmla="*/ 0 h 23"/>
                <a:gd name="T18" fmla="*/ 0 w 69"/>
                <a:gd name="T19" fmla="*/ 5 h 23"/>
                <a:gd name="T20" fmla="*/ 3 w 69"/>
                <a:gd name="T21" fmla="*/ 6 h 23"/>
                <a:gd name="T22" fmla="*/ 5 w 69"/>
                <a:gd name="T23" fmla="*/ 7 h 23"/>
                <a:gd name="T24" fmla="*/ 7 w 69"/>
                <a:gd name="T25" fmla="*/ 7 h 23"/>
                <a:gd name="T26" fmla="*/ 9 w 69"/>
                <a:gd name="T27" fmla="*/ 7 h 23"/>
                <a:gd name="T28" fmla="*/ 11 w 69"/>
                <a:gd name="T29" fmla="*/ 7 h 23"/>
                <a:gd name="T30" fmla="*/ 14 w 69"/>
                <a:gd name="T31" fmla="*/ 6 h 23"/>
                <a:gd name="T32" fmla="*/ 15 w 69"/>
                <a:gd name="T33" fmla="*/ 5 h 23"/>
                <a:gd name="T34" fmla="*/ 17 w 69"/>
                <a:gd name="T35" fmla="*/ 4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1"/>
                  </a:lnTo>
                  <a:lnTo>
                    <a:pt x="50" y="5"/>
                  </a:lnTo>
                  <a:lnTo>
                    <a:pt x="44" y="5"/>
                  </a:lnTo>
                  <a:lnTo>
                    <a:pt x="36" y="7"/>
                  </a:lnTo>
                  <a:lnTo>
                    <a:pt x="30" y="7"/>
                  </a:lnTo>
                  <a:lnTo>
                    <a:pt x="23" y="5"/>
                  </a:lnTo>
                  <a:lnTo>
                    <a:pt x="15" y="3"/>
                  </a:lnTo>
                  <a:lnTo>
                    <a:pt x="7" y="1"/>
                  </a:lnTo>
                  <a:lnTo>
                    <a:pt x="0" y="15"/>
                  </a:lnTo>
                  <a:lnTo>
                    <a:pt x="11" y="19"/>
                  </a:lnTo>
                  <a:lnTo>
                    <a:pt x="21" y="23"/>
                  </a:lnTo>
                  <a:lnTo>
                    <a:pt x="29" y="23"/>
                  </a:lnTo>
                  <a:lnTo>
                    <a:pt x="38" y="23"/>
                  </a:lnTo>
                  <a:lnTo>
                    <a:pt x="46" y="23"/>
                  </a:lnTo>
                  <a:lnTo>
                    <a:pt x="55" y="19"/>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1" name="Freeform 24"/>
            <p:cNvSpPr>
              <a:spLocks/>
            </p:cNvSpPr>
            <p:nvPr/>
          </p:nvSpPr>
          <p:spPr bwMode="auto">
            <a:xfrm>
              <a:off x="5137" y="2412"/>
              <a:ext cx="17" cy="6"/>
            </a:xfrm>
            <a:custGeom>
              <a:avLst/>
              <a:gdLst>
                <a:gd name="T0" fmla="*/ 15 w 69"/>
                <a:gd name="T1" fmla="*/ 0 h 23"/>
                <a:gd name="T2" fmla="*/ 14 w 69"/>
                <a:gd name="T3" fmla="*/ 1 h 23"/>
                <a:gd name="T4" fmla="*/ 12 w 69"/>
                <a:gd name="T5" fmla="*/ 1 h 23"/>
                <a:gd name="T6" fmla="*/ 10 w 69"/>
                <a:gd name="T7" fmla="*/ 2 h 23"/>
                <a:gd name="T8" fmla="*/ 9 w 69"/>
                <a:gd name="T9" fmla="*/ 2 h 23"/>
                <a:gd name="T10" fmla="*/ 7 w 69"/>
                <a:gd name="T11" fmla="*/ 2 h 23"/>
                <a:gd name="T12" fmla="*/ 6 w 69"/>
                <a:gd name="T13" fmla="*/ 2 h 23"/>
                <a:gd name="T14" fmla="*/ 4 w 69"/>
                <a:gd name="T15" fmla="*/ 1 h 23"/>
                <a:gd name="T16" fmla="*/ 1 w 69"/>
                <a:gd name="T17" fmla="*/ 1 h 23"/>
                <a:gd name="T18" fmla="*/ 0 w 69"/>
                <a:gd name="T19" fmla="*/ 4 h 23"/>
                <a:gd name="T20" fmla="*/ 2 w 69"/>
                <a:gd name="T21" fmla="*/ 5 h 23"/>
                <a:gd name="T22" fmla="*/ 5 w 69"/>
                <a:gd name="T23" fmla="*/ 6 h 23"/>
                <a:gd name="T24" fmla="*/ 7 w 69"/>
                <a:gd name="T25" fmla="*/ 6 h 23"/>
                <a:gd name="T26" fmla="*/ 9 w 69"/>
                <a:gd name="T27" fmla="*/ 6 h 23"/>
                <a:gd name="T28" fmla="*/ 11 w 69"/>
                <a:gd name="T29" fmla="*/ 6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59" y="0"/>
                  </a:moveTo>
                  <a:lnTo>
                    <a:pt x="55" y="3"/>
                  </a:lnTo>
                  <a:lnTo>
                    <a:pt x="50" y="5"/>
                  </a:lnTo>
                  <a:lnTo>
                    <a:pt x="42" y="7"/>
                  </a:lnTo>
                  <a:lnTo>
                    <a:pt x="36" y="7"/>
                  </a:lnTo>
                  <a:lnTo>
                    <a:pt x="29" y="7"/>
                  </a:lnTo>
                  <a:lnTo>
                    <a:pt x="23" y="7"/>
                  </a:lnTo>
                  <a:lnTo>
                    <a:pt x="15" y="3"/>
                  </a:lnTo>
                  <a:lnTo>
                    <a:pt x="5" y="2"/>
                  </a:lnTo>
                  <a:lnTo>
                    <a:pt x="0" y="15"/>
                  </a:lnTo>
                  <a:lnTo>
                    <a:pt x="9" y="19"/>
                  </a:lnTo>
                  <a:lnTo>
                    <a:pt x="19" y="23"/>
                  </a:lnTo>
                  <a:lnTo>
                    <a:pt x="29" y="23"/>
                  </a:lnTo>
                  <a:lnTo>
                    <a:pt x="38" y="23"/>
                  </a:lnTo>
                  <a:lnTo>
                    <a:pt x="46" y="23"/>
                  </a:lnTo>
                  <a:lnTo>
                    <a:pt x="53" y="21"/>
                  </a:lnTo>
                  <a:lnTo>
                    <a:pt x="61" y="17"/>
                  </a:lnTo>
                  <a:lnTo>
                    <a:pt x="69"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2" name="Freeform 25"/>
            <p:cNvSpPr>
              <a:spLocks/>
            </p:cNvSpPr>
            <p:nvPr/>
          </p:nvSpPr>
          <p:spPr bwMode="auto">
            <a:xfrm>
              <a:off x="5137" y="2405"/>
              <a:ext cx="17" cy="6"/>
            </a:xfrm>
            <a:custGeom>
              <a:avLst/>
              <a:gdLst>
                <a:gd name="T0" fmla="*/ 15 w 69"/>
                <a:gd name="T1" fmla="*/ 0 h 23"/>
                <a:gd name="T2" fmla="*/ 14 w 69"/>
                <a:gd name="T3" fmla="*/ 1 h 23"/>
                <a:gd name="T4" fmla="*/ 12 w 69"/>
                <a:gd name="T5" fmla="*/ 1 h 23"/>
                <a:gd name="T6" fmla="*/ 11 w 69"/>
                <a:gd name="T7" fmla="*/ 1 h 23"/>
                <a:gd name="T8" fmla="*/ 9 w 69"/>
                <a:gd name="T9" fmla="*/ 2 h 23"/>
                <a:gd name="T10" fmla="*/ 7 w 69"/>
                <a:gd name="T11" fmla="*/ 2 h 23"/>
                <a:gd name="T12" fmla="*/ 6 w 69"/>
                <a:gd name="T13" fmla="*/ 1 h 23"/>
                <a:gd name="T14" fmla="*/ 4 w 69"/>
                <a:gd name="T15" fmla="*/ 1 h 23"/>
                <a:gd name="T16" fmla="*/ 2 w 69"/>
                <a:gd name="T17" fmla="*/ 1 h 23"/>
                <a:gd name="T18" fmla="*/ 0 w 69"/>
                <a:gd name="T19" fmla="*/ 4 h 23"/>
                <a:gd name="T20" fmla="*/ 3 w 69"/>
                <a:gd name="T21" fmla="*/ 5 h 23"/>
                <a:gd name="T22" fmla="*/ 5 w 69"/>
                <a:gd name="T23" fmla="*/ 5 h 23"/>
                <a:gd name="T24" fmla="*/ 7 w 69"/>
                <a:gd name="T25" fmla="*/ 6 h 23"/>
                <a:gd name="T26" fmla="*/ 9 w 69"/>
                <a:gd name="T27" fmla="*/ 6 h 23"/>
                <a:gd name="T28" fmla="*/ 11 w 69"/>
                <a:gd name="T29" fmla="*/ 5 h 23"/>
                <a:gd name="T30" fmla="*/ 14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50" y="4"/>
                  </a:lnTo>
                  <a:lnTo>
                    <a:pt x="44" y="5"/>
                  </a:lnTo>
                  <a:lnTo>
                    <a:pt x="36" y="7"/>
                  </a:lnTo>
                  <a:lnTo>
                    <a:pt x="30" y="7"/>
                  </a:lnTo>
                  <a:lnTo>
                    <a:pt x="23" y="5"/>
                  </a:lnTo>
                  <a:lnTo>
                    <a:pt x="15" y="4"/>
                  </a:lnTo>
                  <a:lnTo>
                    <a:pt x="7" y="2"/>
                  </a:lnTo>
                  <a:lnTo>
                    <a:pt x="0" y="15"/>
                  </a:lnTo>
                  <a:lnTo>
                    <a:pt x="11" y="19"/>
                  </a:lnTo>
                  <a:lnTo>
                    <a:pt x="21" y="21"/>
                  </a:lnTo>
                  <a:lnTo>
                    <a:pt x="29" y="23"/>
                  </a:lnTo>
                  <a:lnTo>
                    <a:pt x="38" y="23"/>
                  </a:lnTo>
                  <a:lnTo>
                    <a:pt x="46" y="21"/>
                  </a:lnTo>
                  <a:lnTo>
                    <a:pt x="55" y="19"/>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3" name="Freeform 26"/>
            <p:cNvSpPr>
              <a:spLocks/>
            </p:cNvSpPr>
            <p:nvPr/>
          </p:nvSpPr>
          <p:spPr bwMode="auto">
            <a:xfrm>
              <a:off x="5137" y="2398"/>
              <a:ext cx="17" cy="6"/>
            </a:xfrm>
            <a:custGeom>
              <a:avLst/>
              <a:gdLst>
                <a:gd name="T0" fmla="*/ 15 w 69"/>
                <a:gd name="T1" fmla="*/ 0 h 23"/>
                <a:gd name="T2" fmla="*/ 14 w 69"/>
                <a:gd name="T3" fmla="*/ 1 h 23"/>
                <a:gd name="T4" fmla="*/ 12 w 69"/>
                <a:gd name="T5" fmla="*/ 2 h 23"/>
                <a:gd name="T6" fmla="*/ 10 w 69"/>
                <a:gd name="T7" fmla="*/ 2 h 23"/>
                <a:gd name="T8" fmla="*/ 9 w 69"/>
                <a:gd name="T9" fmla="*/ 2 h 23"/>
                <a:gd name="T10" fmla="*/ 7 w 69"/>
                <a:gd name="T11" fmla="*/ 2 h 23"/>
                <a:gd name="T12" fmla="*/ 6 w 69"/>
                <a:gd name="T13" fmla="*/ 2 h 23"/>
                <a:gd name="T14" fmla="*/ 4 w 69"/>
                <a:gd name="T15" fmla="*/ 1 h 23"/>
                <a:gd name="T16" fmla="*/ 1 w 69"/>
                <a:gd name="T17" fmla="*/ 1 h 23"/>
                <a:gd name="T18" fmla="*/ 0 w 69"/>
                <a:gd name="T19" fmla="*/ 4 h 23"/>
                <a:gd name="T20" fmla="*/ 2 w 69"/>
                <a:gd name="T21" fmla="*/ 5 h 23"/>
                <a:gd name="T22" fmla="*/ 5 w 69"/>
                <a:gd name="T23" fmla="*/ 6 h 23"/>
                <a:gd name="T24" fmla="*/ 7 w 69"/>
                <a:gd name="T25" fmla="*/ 6 h 23"/>
                <a:gd name="T26" fmla="*/ 9 w 69"/>
                <a:gd name="T27" fmla="*/ 6 h 23"/>
                <a:gd name="T28" fmla="*/ 11 w 69"/>
                <a:gd name="T29" fmla="*/ 6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59" y="0"/>
                  </a:moveTo>
                  <a:lnTo>
                    <a:pt x="55" y="2"/>
                  </a:lnTo>
                  <a:lnTo>
                    <a:pt x="50" y="6"/>
                  </a:lnTo>
                  <a:lnTo>
                    <a:pt x="42" y="6"/>
                  </a:lnTo>
                  <a:lnTo>
                    <a:pt x="36" y="7"/>
                  </a:lnTo>
                  <a:lnTo>
                    <a:pt x="29" y="7"/>
                  </a:lnTo>
                  <a:lnTo>
                    <a:pt x="23" y="6"/>
                  </a:lnTo>
                  <a:lnTo>
                    <a:pt x="15" y="4"/>
                  </a:lnTo>
                  <a:lnTo>
                    <a:pt x="5" y="2"/>
                  </a:lnTo>
                  <a:lnTo>
                    <a:pt x="0" y="15"/>
                  </a:lnTo>
                  <a:lnTo>
                    <a:pt x="9" y="19"/>
                  </a:lnTo>
                  <a:lnTo>
                    <a:pt x="19" y="23"/>
                  </a:lnTo>
                  <a:lnTo>
                    <a:pt x="29" y="23"/>
                  </a:lnTo>
                  <a:lnTo>
                    <a:pt x="38" y="23"/>
                  </a:lnTo>
                  <a:lnTo>
                    <a:pt x="46" y="23"/>
                  </a:lnTo>
                  <a:lnTo>
                    <a:pt x="53" y="21"/>
                  </a:lnTo>
                  <a:lnTo>
                    <a:pt x="61" y="17"/>
                  </a:lnTo>
                  <a:lnTo>
                    <a:pt x="69"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4" name="Freeform 27"/>
            <p:cNvSpPr>
              <a:spLocks/>
            </p:cNvSpPr>
            <p:nvPr/>
          </p:nvSpPr>
          <p:spPr bwMode="auto">
            <a:xfrm>
              <a:off x="5138" y="2391"/>
              <a:ext cx="16" cy="7"/>
            </a:xfrm>
            <a:custGeom>
              <a:avLst/>
              <a:gdLst>
                <a:gd name="T0" fmla="*/ 14 w 67"/>
                <a:gd name="T1" fmla="*/ 0 h 25"/>
                <a:gd name="T2" fmla="*/ 13 w 67"/>
                <a:gd name="T3" fmla="*/ 1 h 25"/>
                <a:gd name="T4" fmla="*/ 11 w 67"/>
                <a:gd name="T5" fmla="*/ 2 h 25"/>
                <a:gd name="T6" fmla="*/ 10 w 67"/>
                <a:gd name="T7" fmla="*/ 2 h 25"/>
                <a:gd name="T8" fmla="*/ 9 w 67"/>
                <a:gd name="T9" fmla="*/ 2 h 25"/>
                <a:gd name="T10" fmla="*/ 7 w 67"/>
                <a:gd name="T11" fmla="*/ 2 h 25"/>
                <a:gd name="T12" fmla="*/ 5 w 67"/>
                <a:gd name="T13" fmla="*/ 2 h 25"/>
                <a:gd name="T14" fmla="*/ 3 w 67"/>
                <a:gd name="T15" fmla="*/ 2 h 25"/>
                <a:gd name="T16" fmla="*/ 1 w 67"/>
                <a:gd name="T17" fmla="*/ 1 h 25"/>
                <a:gd name="T18" fmla="*/ 0 w 67"/>
                <a:gd name="T19" fmla="*/ 5 h 25"/>
                <a:gd name="T20" fmla="*/ 2 w 67"/>
                <a:gd name="T21" fmla="*/ 6 h 25"/>
                <a:gd name="T22" fmla="*/ 5 w 67"/>
                <a:gd name="T23" fmla="*/ 6 h 25"/>
                <a:gd name="T24" fmla="*/ 7 w 67"/>
                <a:gd name="T25" fmla="*/ 7 h 25"/>
                <a:gd name="T26" fmla="*/ 9 w 67"/>
                <a:gd name="T27" fmla="*/ 7 h 25"/>
                <a:gd name="T28" fmla="*/ 11 w 67"/>
                <a:gd name="T29" fmla="*/ 6 h 25"/>
                <a:gd name="T30" fmla="*/ 13 w 67"/>
                <a:gd name="T31" fmla="*/ 6 h 25"/>
                <a:gd name="T32" fmla="*/ 15 w 67"/>
                <a:gd name="T33" fmla="*/ 5 h 25"/>
                <a:gd name="T34" fmla="*/ 16 w 67"/>
                <a:gd name="T35" fmla="*/ 4 h 25"/>
                <a:gd name="T36" fmla="*/ 14 w 67"/>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5"/>
                <a:gd name="T59" fmla="*/ 67 w 6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5">
                  <a:moveTo>
                    <a:pt x="59" y="0"/>
                  </a:moveTo>
                  <a:lnTo>
                    <a:pt x="53" y="4"/>
                  </a:lnTo>
                  <a:lnTo>
                    <a:pt x="48" y="6"/>
                  </a:lnTo>
                  <a:lnTo>
                    <a:pt x="42" y="7"/>
                  </a:lnTo>
                  <a:lnTo>
                    <a:pt x="36" y="7"/>
                  </a:lnTo>
                  <a:lnTo>
                    <a:pt x="28" y="7"/>
                  </a:lnTo>
                  <a:lnTo>
                    <a:pt x="23" y="7"/>
                  </a:lnTo>
                  <a:lnTo>
                    <a:pt x="13" y="6"/>
                  </a:lnTo>
                  <a:lnTo>
                    <a:pt x="5" y="2"/>
                  </a:lnTo>
                  <a:lnTo>
                    <a:pt x="0" y="17"/>
                  </a:lnTo>
                  <a:lnTo>
                    <a:pt x="9" y="21"/>
                  </a:lnTo>
                  <a:lnTo>
                    <a:pt x="19" y="23"/>
                  </a:lnTo>
                  <a:lnTo>
                    <a:pt x="28" y="25"/>
                  </a:lnTo>
                  <a:lnTo>
                    <a:pt x="36" y="25"/>
                  </a:lnTo>
                  <a:lnTo>
                    <a:pt x="46" y="23"/>
                  </a:lnTo>
                  <a:lnTo>
                    <a:pt x="53" y="21"/>
                  </a:lnTo>
                  <a:lnTo>
                    <a:pt x="61" y="17"/>
                  </a:lnTo>
                  <a:lnTo>
                    <a:pt x="67" y="15"/>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5" name="Freeform 28"/>
            <p:cNvSpPr>
              <a:spLocks/>
            </p:cNvSpPr>
            <p:nvPr/>
          </p:nvSpPr>
          <p:spPr bwMode="auto">
            <a:xfrm>
              <a:off x="5137" y="2384"/>
              <a:ext cx="17" cy="7"/>
            </a:xfrm>
            <a:custGeom>
              <a:avLst/>
              <a:gdLst>
                <a:gd name="T0" fmla="*/ 15 w 69"/>
                <a:gd name="T1" fmla="*/ 0 h 25"/>
                <a:gd name="T2" fmla="*/ 14 w 69"/>
                <a:gd name="T3" fmla="*/ 1 h 25"/>
                <a:gd name="T4" fmla="*/ 12 w 69"/>
                <a:gd name="T5" fmla="*/ 2 h 25"/>
                <a:gd name="T6" fmla="*/ 11 w 69"/>
                <a:gd name="T7" fmla="*/ 2 h 25"/>
                <a:gd name="T8" fmla="*/ 9 w 69"/>
                <a:gd name="T9" fmla="*/ 2 h 25"/>
                <a:gd name="T10" fmla="*/ 7 w 69"/>
                <a:gd name="T11" fmla="*/ 2 h 25"/>
                <a:gd name="T12" fmla="*/ 6 w 69"/>
                <a:gd name="T13" fmla="*/ 2 h 25"/>
                <a:gd name="T14" fmla="*/ 4 w 69"/>
                <a:gd name="T15" fmla="*/ 2 h 25"/>
                <a:gd name="T16" fmla="*/ 2 w 69"/>
                <a:gd name="T17" fmla="*/ 1 h 25"/>
                <a:gd name="T18" fmla="*/ 0 w 69"/>
                <a:gd name="T19" fmla="*/ 5 h 25"/>
                <a:gd name="T20" fmla="*/ 2 w 69"/>
                <a:gd name="T21" fmla="*/ 6 h 25"/>
                <a:gd name="T22" fmla="*/ 5 w 69"/>
                <a:gd name="T23" fmla="*/ 6 h 25"/>
                <a:gd name="T24" fmla="*/ 7 w 69"/>
                <a:gd name="T25" fmla="*/ 7 h 25"/>
                <a:gd name="T26" fmla="*/ 9 w 69"/>
                <a:gd name="T27" fmla="*/ 7 h 25"/>
                <a:gd name="T28" fmla="*/ 11 w 69"/>
                <a:gd name="T29" fmla="*/ 6 h 25"/>
                <a:gd name="T30" fmla="*/ 14 w 69"/>
                <a:gd name="T31" fmla="*/ 6 h 25"/>
                <a:gd name="T32" fmla="*/ 15 w 69"/>
                <a:gd name="T33" fmla="*/ 5 h 25"/>
                <a:gd name="T34" fmla="*/ 17 w 69"/>
                <a:gd name="T35" fmla="*/ 4 h 25"/>
                <a:gd name="T36" fmla="*/ 15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61" y="0"/>
                  </a:moveTo>
                  <a:lnTo>
                    <a:pt x="55" y="4"/>
                  </a:lnTo>
                  <a:lnTo>
                    <a:pt x="50" y="6"/>
                  </a:lnTo>
                  <a:lnTo>
                    <a:pt x="44" y="8"/>
                  </a:lnTo>
                  <a:lnTo>
                    <a:pt x="36" y="8"/>
                  </a:lnTo>
                  <a:lnTo>
                    <a:pt x="30" y="8"/>
                  </a:lnTo>
                  <a:lnTo>
                    <a:pt x="23" y="8"/>
                  </a:lnTo>
                  <a:lnTo>
                    <a:pt x="15" y="6"/>
                  </a:lnTo>
                  <a:lnTo>
                    <a:pt x="7" y="2"/>
                  </a:lnTo>
                  <a:lnTo>
                    <a:pt x="0" y="17"/>
                  </a:lnTo>
                  <a:lnTo>
                    <a:pt x="9" y="21"/>
                  </a:lnTo>
                  <a:lnTo>
                    <a:pt x="19" y="23"/>
                  </a:lnTo>
                  <a:lnTo>
                    <a:pt x="28" y="25"/>
                  </a:lnTo>
                  <a:lnTo>
                    <a:pt x="38" y="25"/>
                  </a:lnTo>
                  <a:lnTo>
                    <a:pt x="46" y="23"/>
                  </a:lnTo>
                  <a:lnTo>
                    <a:pt x="55" y="21"/>
                  </a:lnTo>
                  <a:lnTo>
                    <a:pt x="61" y="19"/>
                  </a:lnTo>
                  <a:lnTo>
                    <a:pt x="69" y="15"/>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6" name="Freeform 29"/>
            <p:cNvSpPr>
              <a:spLocks/>
            </p:cNvSpPr>
            <p:nvPr/>
          </p:nvSpPr>
          <p:spPr bwMode="auto">
            <a:xfrm>
              <a:off x="5138" y="2378"/>
              <a:ext cx="17" cy="6"/>
            </a:xfrm>
            <a:custGeom>
              <a:avLst/>
              <a:gdLst>
                <a:gd name="T0" fmla="*/ 15 w 69"/>
                <a:gd name="T1" fmla="*/ 0 h 23"/>
                <a:gd name="T2" fmla="*/ 14 w 69"/>
                <a:gd name="T3" fmla="*/ 1 h 23"/>
                <a:gd name="T4" fmla="*/ 12 w 69"/>
                <a:gd name="T5" fmla="*/ 1 h 23"/>
                <a:gd name="T6" fmla="*/ 11 w 69"/>
                <a:gd name="T7" fmla="*/ 2 h 23"/>
                <a:gd name="T8" fmla="*/ 9 w 69"/>
                <a:gd name="T9" fmla="*/ 2 h 23"/>
                <a:gd name="T10" fmla="*/ 7 w 69"/>
                <a:gd name="T11" fmla="*/ 2 h 23"/>
                <a:gd name="T12" fmla="*/ 6 w 69"/>
                <a:gd name="T13" fmla="*/ 2 h 23"/>
                <a:gd name="T14" fmla="*/ 4 w 69"/>
                <a:gd name="T15" fmla="*/ 1 h 23"/>
                <a:gd name="T16" fmla="*/ 2 w 69"/>
                <a:gd name="T17" fmla="*/ 1 h 23"/>
                <a:gd name="T18" fmla="*/ 0 w 69"/>
                <a:gd name="T19" fmla="*/ 4 h 23"/>
                <a:gd name="T20" fmla="*/ 2 w 69"/>
                <a:gd name="T21" fmla="*/ 5 h 23"/>
                <a:gd name="T22" fmla="*/ 5 w 69"/>
                <a:gd name="T23" fmla="*/ 5 h 23"/>
                <a:gd name="T24" fmla="*/ 7 w 69"/>
                <a:gd name="T25" fmla="*/ 6 h 23"/>
                <a:gd name="T26" fmla="*/ 9 w 69"/>
                <a:gd name="T27" fmla="*/ 6 h 23"/>
                <a:gd name="T28" fmla="*/ 11 w 69"/>
                <a:gd name="T29" fmla="*/ 5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49" y="4"/>
                  </a:lnTo>
                  <a:lnTo>
                    <a:pt x="44" y="6"/>
                  </a:lnTo>
                  <a:lnTo>
                    <a:pt x="36" y="8"/>
                  </a:lnTo>
                  <a:lnTo>
                    <a:pt x="30" y="8"/>
                  </a:lnTo>
                  <a:lnTo>
                    <a:pt x="23" y="6"/>
                  </a:lnTo>
                  <a:lnTo>
                    <a:pt x="15" y="4"/>
                  </a:lnTo>
                  <a:lnTo>
                    <a:pt x="7" y="2"/>
                  </a:lnTo>
                  <a:lnTo>
                    <a:pt x="0" y="15"/>
                  </a:lnTo>
                  <a:lnTo>
                    <a:pt x="9" y="19"/>
                  </a:lnTo>
                  <a:lnTo>
                    <a:pt x="19" y="21"/>
                  </a:lnTo>
                  <a:lnTo>
                    <a:pt x="28" y="23"/>
                  </a:lnTo>
                  <a:lnTo>
                    <a:pt x="38" y="23"/>
                  </a:lnTo>
                  <a:lnTo>
                    <a:pt x="46" y="21"/>
                  </a:lnTo>
                  <a:lnTo>
                    <a:pt x="53" y="19"/>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7" name="Freeform 30"/>
            <p:cNvSpPr>
              <a:spLocks/>
            </p:cNvSpPr>
            <p:nvPr/>
          </p:nvSpPr>
          <p:spPr bwMode="auto">
            <a:xfrm>
              <a:off x="5138" y="2371"/>
              <a:ext cx="16" cy="6"/>
            </a:xfrm>
            <a:custGeom>
              <a:avLst/>
              <a:gdLst>
                <a:gd name="T0" fmla="*/ 14 w 67"/>
                <a:gd name="T1" fmla="*/ 0 h 23"/>
                <a:gd name="T2" fmla="*/ 13 w 67"/>
                <a:gd name="T3" fmla="*/ 1 h 23"/>
                <a:gd name="T4" fmla="*/ 11 w 67"/>
                <a:gd name="T5" fmla="*/ 2 h 23"/>
                <a:gd name="T6" fmla="*/ 10 w 67"/>
                <a:gd name="T7" fmla="*/ 2 h 23"/>
                <a:gd name="T8" fmla="*/ 9 w 67"/>
                <a:gd name="T9" fmla="*/ 2 h 23"/>
                <a:gd name="T10" fmla="*/ 7 w 67"/>
                <a:gd name="T11" fmla="*/ 2 h 23"/>
                <a:gd name="T12" fmla="*/ 5 w 67"/>
                <a:gd name="T13" fmla="*/ 2 h 23"/>
                <a:gd name="T14" fmla="*/ 3 w 67"/>
                <a:gd name="T15" fmla="*/ 1 h 23"/>
                <a:gd name="T16" fmla="*/ 1 w 67"/>
                <a:gd name="T17" fmla="*/ 1 h 23"/>
                <a:gd name="T18" fmla="*/ 0 w 67"/>
                <a:gd name="T19" fmla="*/ 4 h 23"/>
                <a:gd name="T20" fmla="*/ 2 w 67"/>
                <a:gd name="T21" fmla="*/ 5 h 23"/>
                <a:gd name="T22" fmla="*/ 5 w 67"/>
                <a:gd name="T23" fmla="*/ 6 h 23"/>
                <a:gd name="T24" fmla="*/ 7 w 67"/>
                <a:gd name="T25" fmla="*/ 6 h 23"/>
                <a:gd name="T26" fmla="*/ 9 w 67"/>
                <a:gd name="T27" fmla="*/ 6 h 23"/>
                <a:gd name="T28" fmla="*/ 11 w 67"/>
                <a:gd name="T29" fmla="*/ 6 h 23"/>
                <a:gd name="T30" fmla="*/ 13 w 67"/>
                <a:gd name="T31" fmla="*/ 5 h 23"/>
                <a:gd name="T32" fmla="*/ 15 w 67"/>
                <a:gd name="T33" fmla="*/ 4 h 23"/>
                <a:gd name="T34" fmla="*/ 16 w 67"/>
                <a:gd name="T35" fmla="*/ 3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9" y="0"/>
                  </a:moveTo>
                  <a:lnTo>
                    <a:pt x="53" y="2"/>
                  </a:lnTo>
                  <a:lnTo>
                    <a:pt x="48" y="6"/>
                  </a:lnTo>
                  <a:lnTo>
                    <a:pt x="42" y="6"/>
                  </a:lnTo>
                  <a:lnTo>
                    <a:pt x="36" y="8"/>
                  </a:lnTo>
                  <a:lnTo>
                    <a:pt x="28" y="8"/>
                  </a:lnTo>
                  <a:lnTo>
                    <a:pt x="23" y="6"/>
                  </a:lnTo>
                  <a:lnTo>
                    <a:pt x="13" y="4"/>
                  </a:lnTo>
                  <a:lnTo>
                    <a:pt x="5" y="2"/>
                  </a:lnTo>
                  <a:lnTo>
                    <a:pt x="0" y="15"/>
                  </a:lnTo>
                  <a:lnTo>
                    <a:pt x="9" y="19"/>
                  </a:lnTo>
                  <a:lnTo>
                    <a:pt x="19" y="23"/>
                  </a:lnTo>
                  <a:lnTo>
                    <a:pt x="28" y="23"/>
                  </a:lnTo>
                  <a:lnTo>
                    <a:pt x="36" y="23"/>
                  </a:lnTo>
                  <a:lnTo>
                    <a:pt x="46" y="23"/>
                  </a:lnTo>
                  <a:lnTo>
                    <a:pt x="53" y="21"/>
                  </a:lnTo>
                  <a:lnTo>
                    <a:pt x="61" y="17"/>
                  </a:lnTo>
                  <a:lnTo>
                    <a:pt x="67"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8" name="Freeform 31"/>
            <p:cNvSpPr>
              <a:spLocks/>
            </p:cNvSpPr>
            <p:nvPr/>
          </p:nvSpPr>
          <p:spPr bwMode="auto">
            <a:xfrm>
              <a:off x="5138" y="2363"/>
              <a:ext cx="17" cy="7"/>
            </a:xfrm>
            <a:custGeom>
              <a:avLst/>
              <a:gdLst>
                <a:gd name="T0" fmla="*/ 15 w 68"/>
                <a:gd name="T1" fmla="*/ 0 h 23"/>
                <a:gd name="T2" fmla="*/ 13 w 68"/>
                <a:gd name="T3" fmla="*/ 1 h 23"/>
                <a:gd name="T4" fmla="*/ 12 w 68"/>
                <a:gd name="T5" fmla="*/ 1 h 23"/>
                <a:gd name="T6" fmla="*/ 11 w 68"/>
                <a:gd name="T7" fmla="*/ 2 h 23"/>
                <a:gd name="T8" fmla="*/ 9 w 68"/>
                <a:gd name="T9" fmla="*/ 2 h 23"/>
                <a:gd name="T10" fmla="*/ 7 w 68"/>
                <a:gd name="T11" fmla="*/ 2 h 23"/>
                <a:gd name="T12" fmla="*/ 5 w 68"/>
                <a:gd name="T13" fmla="*/ 2 h 23"/>
                <a:gd name="T14" fmla="*/ 3 w 68"/>
                <a:gd name="T15" fmla="*/ 1 h 23"/>
                <a:gd name="T16" fmla="*/ 1 w 68"/>
                <a:gd name="T17" fmla="*/ 1 h 23"/>
                <a:gd name="T18" fmla="*/ 0 w 68"/>
                <a:gd name="T19" fmla="*/ 5 h 23"/>
                <a:gd name="T20" fmla="*/ 2 w 68"/>
                <a:gd name="T21" fmla="*/ 6 h 23"/>
                <a:gd name="T22" fmla="*/ 5 w 68"/>
                <a:gd name="T23" fmla="*/ 6 h 23"/>
                <a:gd name="T24" fmla="*/ 7 w 68"/>
                <a:gd name="T25" fmla="*/ 7 h 23"/>
                <a:gd name="T26" fmla="*/ 9 w 68"/>
                <a:gd name="T27" fmla="*/ 7 h 23"/>
                <a:gd name="T28" fmla="*/ 12 w 68"/>
                <a:gd name="T29" fmla="*/ 6 h 23"/>
                <a:gd name="T30" fmla="*/ 13 w 68"/>
                <a:gd name="T31" fmla="*/ 6 h 23"/>
                <a:gd name="T32" fmla="*/ 15 w 68"/>
                <a:gd name="T33" fmla="*/ 5 h 23"/>
                <a:gd name="T34" fmla="*/ 17 w 68"/>
                <a:gd name="T35" fmla="*/ 4 h 23"/>
                <a:gd name="T36" fmla="*/ 15 w 68"/>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23"/>
                <a:gd name="T59" fmla="*/ 68 w 68"/>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23">
                  <a:moveTo>
                    <a:pt x="60" y="0"/>
                  </a:moveTo>
                  <a:lnTo>
                    <a:pt x="54" y="2"/>
                  </a:lnTo>
                  <a:lnTo>
                    <a:pt x="48" y="4"/>
                  </a:lnTo>
                  <a:lnTo>
                    <a:pt x="43" y="6"/>
                  </a:lnTo>
                  <a:lnTo>
                    <a:pt x="37" y="8"/>
                  </a:lnTo>
                  <a:lnTo>
                    <a:pt x="29" y="8"/>
                  </a:lnTo>
                  <a:lnTo>
                    <a:pt x="22" y="6"/>
                  </a:lnTo>
                  <a:lnTo>
                    <a:pt x="14" y="4"/>
                  </a:lnTo>
                  <a:lnTo>
                    <a:pt x="6" y="2"/>
                  </a:lnTo>
                  <a:lnTo>
                    <a:pt x="0" y="15"/>
                  </a:lnTo>
                  <a:lnTo>
                    <a:pt x="10" y="19"/>
                  </a:lnTo>
                  <a:lnTo>
                    <a:pt x="20" y="21"/>
                  </a:lnTo>
                  <a:lnTo>
                    <a:pt x="29" y="23"/>
                  </a:lnTo>
                  <a:lnTo>
                    <a:pt x="37" y="23"/>
                  </a:lnTo>
                  <a:lnTo>
                    <a:pt x="47" y="21"/>
                  </a:lnTo>
                  <a:lnTo>
                    <a:pt x="54" y="19"/>
                  </a:lnTo>
                  <a:lnTo>
                    <a:pt x="62" y="17"/>
                  </a:lnTo>
                  <a:lnTo>
                    <a:pt x="68" y="14"/>
                  </a:lnTo>
                  <a:lnTo>
                    <a:pt x="60"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59" name="Freeform 32"/>
            <p:cNvSpPr>
              <a:spLocks/>
            </p:cNvSpPr>
            <p:nvPr/>
          </p:nvSpPr>
          <p:spPr bwMode="auto">
            <a:xfrm>
              <a:off x="5138" y="2357"/>
              <a:ext cx="17" cy="6"/>
            </a:xfrm>
            <a:custGeom>
              <a:avLst/>
              <a:gdLst>
                <a:gd name="T0" fmla="*/ 15 w 69"/>
                <a:gd name="T1" fmla="*/ 0 h 23"/>
                <a:gd name="T2" fmla="*/ 14 w 69"/>
                <a:gd name="T3" fmla="*/ 1 h 23"/>
                <a:gd name="T4" fmla="*/ 12 w 69"/>
                <a:gd name="T5" fmla="*/ 2 h 23"/>
                <a:gd name="T6" fmla="*/ 11 w 69"/>
                <a:gd name="T7" fmla="*/ 2 h 23"/>
                <a:gd name="T8" fmla="*/ 9 w 69"/>
                <a:gd name="T9" fmla="*/ 2 h 23"/>
                <a:gd name="T10" fmla="*/ 7 w 69"/>
                <a:gd name="T11" fmla="*/ 2 h 23"/>
                <a:gd name="T12" fmla="*/ 6 w 69"/>
                <a:gd name="T13" fmla="*/ 2 h 23"/>
                <a:gd name="T14" fmla="*/ 4 w 69"/>
                <a:gd name="T15" fmla="*/ 1 h 23"/>
                <a:gd name="T16" fmla="*/ 2 w 69"/>
                <a:gd name="T17" fmla="*/ 1 h 23"/>
                <a:gd name="T18" fmla="*/ 0 w 69"/>
                <a:gd name="T19" fmla="*/ 4 h 23"/>
                <a:gd name="T20" fmla="*/ 2 w 69"/>
                <a:gd name="T21" fmla="*/ 5 h 23"/>
                <a:gd name="T22" fmla="*/ 5 w 69"/>
                <a:gd name="T23" fmla="*/ 6 h 23"/>
                <a:gd name="T24" fmla="*/ 7 w 69"/>
                <a:gd name="T25" fmla="*/ 6 h 23"/>
                <a:gd name="T26" fmla="*/ 9 w 69"/>
                <a:gd name="T27" fmla="*/ 6 h 23"/>
                <a:gd name="T28" fmla="*/ 11 w 69"/>
                <a:gd name="T29" fmla="*/ 6 h 23"/>
                <a:gd name="T30" fmla="*/ 13 w 69"/>
                <a:gd name="T31" fmla="*/ 5 h 23"/>
                <a:gd name="T32" fmla="*/ 15 w 69"/>
                <a:gd name="T33" fmla="*/ 4 h 23"/>
                <a:gd name="T34" fmla="*/ 17 w 69"/>
                <a:gd name="T35" fmla="*/ 4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49" y="6"/>
                  </a:lnTo>
                  <a:lnTo>
                    <a:pt x="44" y="6"/>
                  </a:lnTo>
                  <a:lnTo>
                    <a:pt x="36" y="8"/>
                  </a:lnTo>
                  <a:lnTo>
                    <a:pt x="30" y="8"/>
                  </a:lnTo>
                  <a:lnTo>
                    <a:pt x="23" y="6"/>
                  </a:lnTo>
                  <a:lnTo>
                    <a:pt x="15" y="4"/>
                  </a:lnTo>
                  <a:lnTo>
                    <a:pt x="7" y="2"/>
                  </a:lnTo>
                  <a:lnTo>
                    <a:pt x="0" y="16"/>
                  </a:lnTo>
                  <a:lnTo>
                    <a:pt x="9" y="19"/>
                  </a:lnTo>
                  <a:lnTo>
                    <a:pt x="19" y="23"/>
                  </a:lnTo>
                  <a:lnTo>
                    <a:pt x="28" y="23"/>
                  </a:lnTo>
                  <a:lnTo>
                    <a:pt x="38" y="23"/>
                  </a:lnTo>
                  <a:lnTo>
                    <a:pt x="46" y="23"/>
                  </a:lnTo>
                  <a:lnTo>
                    <a:pt x="53" y="21"/>
                  </a:lnTo>
                  <a:lnTo>
                    <a:pt x="61" y="17"/>
                  </a:lnTo>
                  <a:lnTo>
                    <a:pt x="69" y="14"/>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0" name="Freeform 33"/>
            <p:cNvSpPr>
              <a:spLocks/>
            </p:cNvSpPr>
            <p:nvPr/>
          </p:nvSpPr>
          <p:spPr bwMode="auto">
            <a:xfrm>
              <a:off x="5100" y="2341"/>
              <a:ext cx="16" cy="6"/>
            </a:xfrm>
            <a:custGeom>
              <a:avLst/>
              <a:gdLst>
                <a:gd name="T0" fmla="*/ 14 w 67"/>
                <a:gd name="T1" fmla="*/ 0 h 23"/>
                <a:gd name="T2" fmla="*/ 13 w 67"/>
                <a:gd name="T3" fmla="*/ 1 h 23"/>
                <a:gd name="T4" fmla="*/ 11 w 67"/>
                <a:gd name="T5" fmla="*/ 1 h 23"/>
                <a:gd name="T6" fmla="*/ 10 w 67"/>
                <a:gd name="T7" fmla="*/ 1 h 23"/>
                <a:gd name="T8" fmla="*/ 9 w 67"/>
                <a:gd name="T9" fmla="*/ 2 h 23"/>
                <a:gd name="T10" fmla="*/ 7 w 67"/>
                <a:gd name="T11" fmla="*/ 1 h 23"/>
                <a:gd name="T12" fmla="*/ 5 w 67"/>
                <a:gd name="T13" fmla="*/ 1 h 23"/>
                <a:gd name="T14" fmla="*/ 4 w 67"/>
                <a:gd name="T15" fmla="*/ 1 h 23"/>
                <a:gd name="T16" fmla="*/ 2 w 67"/>
                <a:gd name="T17" fmla="*/ 0 h 23"/>
                <a:gd name="T18" fmla="*/ 0 w 67"/>
                <a:gd name="T19" fmla="*/ 4 h 23"/>
                <a:gd name="T20" fmla="*/ 2 w 67"/>
                <a:gd name="T21" fmla="*/ 5 h 23"/>
                <a:gd name="T22" fmla="*/ 5 w 67"/>
                <a:gd name="T23" fmla="*/ 5 h 23"/>
                <a:gd name="T24" fmla="*/ 7 w 67"/>
                <a:gd name="T25" fmla="*/ 6 h 23"/>
                <a:gd name="T26" fmla="*/ 9 w 67"/>
                <a:gd name="T27" fmla="*/ 6 h 23"/>
                <a:gd name="T28" fmla="*/ 11 w 67"/>
                <a:gd name="T29" fmla="*/ 5 h 23"/>
                <a:gd name="T30" fmla="*/ 12 w 67"/>
                <a:gd name="T31" fmla="*/ 5 h 23"/>
                <a:gd name="T32" fmla="*/ 14 w 67"/>
                <a:gd name="T33" fmla="*/ 4 h 23"/>
                <a:gd name="T34" fmla="*/ 16 w 67"/>
                <a:gd name="T35" fmla="*/ 3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8" y="0"/>
                  </a:moveTo>
                  <a:lnTo>
                    <a:pt x="54" y="2"/>
                  </a:lnTo>
                  <a:lnTo>
                    <a:pt x="48" y="5"/>
                  </a:lnTo>
                  <a:lnTo>
                    <a:pt x="42" y="5"/>
                  </a:lnTo>
                  <a:lnTo>
                    <a:pt x="37" y="7"/>
                  </a:lnTo>
                  <a:lnTo>
                    <a:pt x="31" y="5"/>
                  </a:lnTo>
                  <a:lnTo>
                    <a:pt x="23" y="5"/>
                  </a:lnTo>
                  <a:lnTo>
                    <a:pt x="16" y="4"/>
                  </a:lnTo>
                  <a:lnTo>
                    <a:pt x="8" y="0"/>
                  </a:lnTo>
                  <a:lnTo>
                    <a:pt x="0" y="15"/>
                  </a:lnTo>
                  <a:lnTo>
                    <a:pt x="10" y="19"/>
                  </a:lnTo>
                  <a:lnTo>
                    <a:pt x="19" y="21"/>
                  </a:lnTo>
                  <a:lnTo>
                    <a:pt x="29" y="23"/>
                  </a:lnTo>
                  <a:lnTo>
                    <a:pt x="37" y="23"/>
                  </a:lnTo>
                  <a:lnTo>
                    <a:pt x="44" y="21"/>
                  </a:lnTo>
                  <a:lnTo>
                    <a:pt x="52" y="21"/>
                  </a:lnTo>
                  <a:lnTo>
                    <a:pt x="60" y="17"/>
                  </a:lnTo>
                  <a:lnTo>
                    <a:pt x="67" y="13"/>
                  </a:lnTo>
                  <a:lnTo>
                    <a:pt x="58"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1" name="Freeform 34"/>
            <p:cNvSpPr>
              <a:spLocks/>
            </p:cNvSpPr>
            <p:nvPr/>
          </p:nvSpPr>
          <p:spPr bwMode="auto">
            <a:xfrm>
              <a:off x="5100" y="2349"/>
              <a:ext cx="16" cy="6"/>
            </a:xfrm>
            <a:custGeom>
              <a:avLst/>
              <a:gdLst>
                <a:gd name="T0" fmla="*/ 14 w 67"/>
                <a:gd name="T1" fmla="*/ 1 h 23"/>
                <a:gd name="T2" fmla="*/ 13 w 67"/>
                <a:gd name="T3" fmla="*/ 1 h 23"/>
                <a:gd name="T4" fmla="*/ 11 w 67"/>
                <a:gd name="T5" fmla="*/ 2 h 23"/>
                <a:gd name="T6" fmla="*/ 10 w 67"/>
                <a:gd name="T7" fmla="*/ 2 h 23"/>
                <a:gd name="T8" fmla="*/ 9 w 67"/>
                <a:gd name="T9" fmla="*/ 2 h 23"/>
                <a:gd name="T10" fmla="*/ 7 w 67"/>
                <a:gd name="T11" fmla="*/ 2 h 23"/>
                <a:gd name="T12" fmla="*/ 5 w 67"/>
                <a:gd name="T13" fmla="*/ 2 h 23"/>
                <a:gd name="T14" fmla="*/ 4 w 67"/>
                <a:gd name="T15" fmla="*/ 1 h 23"/>
                <a:gd name="T16" fmla="*/ 2 w 67"/>
                <a:gd name="T17" fmla="*/ 0 h 23"/>
                <a:gd name="T18" fmla="*/ 0 w 67"/>
                <a:gd name="T19" fmla="*/ 4 h 23"/>
                <a:gd name="T20" fmla="*/ 2 w 67"/>
                <a:gd name="T21" fmla="*/ 5 h 23"/>
                <a:gd name="T22" fmla="*/ 5 w 67"/>
                <a:gd name="T23" fmla="*/ 6 h 23"/>
                <a:gd name="T24" fmla="*/ 7 w 67"/>
                <a:gd name="T25" fmla="*/ 6 h 23"/>
                <a:gd name="T26" fmla="*/ 9 w 67"/>
                <a:gd name="T27" fmla="*/ 6 h 23"/>
                <a:gd name="T28" fmla="*/ 11 w 67"/>
                <a:gd name="T29" fmla="*/ 6 h 23"/>
                <a:gd name="T30" fmla="*/ 12 w 67"/>
                <a:gd name="T31" fmla="*/ 6 h 23"/>
                <a:gd name="T32" fmla="*/ 14 w 67"/>
                <a:gd name="T33" fmla="*/ 5 h 23"/>
                <a:gd name="T34" fmla="*/ 16 w 67"/>
                <a:gd name="T35" fmla="*/ 4 h 23"/>
                <a:gd name="T36" fmla="*/ 14 w 67"/>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60" y="2"/>
                  </a:moveTo>
                  <a:lnTo>
                    <a:pt x="54" y="4"/>
                  </a:lnTo>
                  <a:lnTo>
                    <a:pt x="48" y="6"/>
                  </a:lnTo>
                  <a:lnTo>
                    <a:pt x="42" y="8"/>
                  </a:lnTo>
                  <a:lnTo>
                    <a:pt x="37" y="8"/>
                  </a:lnTo>
                  <a:lnTo>
                    <a:pt x="31" y="8"/>
                  </a:lnTo>
                  <a:lnTo>
                    <a:pt x="23" y="6"/>
                  </a:lnTo>
                  <a:lnTo>
                    <a:pt x="15" y="4"/>
                  </a:lnTo>
                  <a:lnTo>
                    <a:pt x="8" y="0"/>
                  </a:lnTo>
                  <a:lnTo>
                    <a:pt x="0" y="16"/>
                  </a:lnTo>
                  <a:lnTo>
                    <a:pt x="10" y="20"/>
                  </a:lnTo>
                  <a:lnTo>
                    <a:pt x="19" y="22"/>
                  </a:lnTo>
                  <a:lnTo>
                    <a:pt x="29" y="23"/>
                  </a:lnTo>
                  <a:lnTo>
                    <a:pt x="37" y="23"/>
                  </a:lnTo>
                  <a:lnTo>
                    <a:pt x="44" y="23"/>
                  </a:lnTo>
                  <a:lnTo>
                    <a:pt x="52" y="22"/>
                  </a:lnTo>
                  <a:lnTo>
                    <a:pt x="60" y="20"/>
                  </a:lnTo>
                  <a:lnTo>
                    <a:pt x="67" y="16"/>
                  </a:lnTo>
                  <a:lnTo>
                    <a:pt x="60"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2" name="Freeform 35"/>
            <p:cNvSpPr>
              <a:spLocks/>
            </p:cNvSpPr>
            <p:nvPr/>
          </p:nvSpPr>
          <p:spPr bwMode="auto">
            <a:xfrm>
              <a:off x="5100" y="2358"/>
              <a:ext cx="16" cy="7"/>
            </a:xfrm>
            <a:custGeom>
              <a:avLst/>
              <a:gdLst>
                <a:gd name="T0" fmla="*/ 14 w 69"/>
                <a:gd name="T1" fmla="*/ 0 h 25"/>
                <a:gd name="T2" fmla="*/ 13 w 69"/>
                <a:gd name="T3" fmla="*/ 1 h 25"/>
                <a:gd name="T4" fmla="*/ 12 w 69"/>
                <a:gd name="T5" fmla="*/ 2 h 25"/>
                <a:gd name="T6" fmla="*/ 10 w 69"/>
                <a:gd name="T7" fmla="*/ 2 h 25"/>
                <a:gd name="T8" fmla="*/ 9 w 69"/>
                <a:gd name="T9" fmla="*/ 2 h 25"/>
                <a:gd name="T10" fmla="*/ 7 w 69"/>
                <a:gd name="T11" fmla="*/ 2 h 25"/>
                <a:gd name="T12" fmla="*/ 5 w 69"/>
                <a:gd name="T13" fmla="*/ 2 h 25"/>
                <a:gd name="T14" fmla="*/ 4 w 69"/>
                <a:gd name="T15" fmla="*/ 2 h 25"/>
                <a:gd name="T16" fmla="*/ 2 w 69"/>
                <a:gd name="T17" fmla="*/ 1 h 25"/>
                <a:gd name="T18" fmla="*/ 0 w 69"/>
                <a:gd name="T19" fmla="*/ 5 h 25"/>
                <a:gd name="T20" fmla="*/ 2 w 69"/>
                <a:gd name="T21" fmla="*/ 6 h 25"/>
                <a:gd name="T22" fmla="*/ 4 w 69"/>
                <a:gd name="T23" fmla="*/ 6 h 25"/>
                <a:gd name="T24" fmla="*/ 7 w 69"/>
                <a:gd name="T25" fmla="*/ 7 h 25"/>
                <a:gd name="T26" fmla="*/ 9 w 69"/>
                <a:gd name="T27" fmla="*/ 7 h 25"/>
                <a:gd name="T28" fmla="*/ 11 w 69"/>
                <a:gd name="T29" fmla="*/ 6 h 25"/>
                <a:gd name="T30" fmla="*/ 13 w 69"/>
                <a:gd name="T31" fmla="*/ 6 h 25"/>
                <a:gd name="T32" fmla="*/ 14 w 69"/>
                <a:gd name="T33" fmla="*/ 5 h 25"/>
                <a:gd name="T34" fmla="*/ 16 w 69"/>
                <a:gd name="T35" fmla="*/ 4 h 25"/>
                <a:gd name="T36" fmla="*/ 14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62" y="0"/>
                  </a:moveTo>
                  <a:lnTo>
                    <a:pt x="56" y="4"/>
                  </a:lnTo>
                  <a:lnTo>
                    <a:pt x="50" y="6"/>
                  </a:lnTo>
                  <a:lnTo>
                    <a:pt x="44" y="8"/>
                  </a:lnTo>
                  <a:lnTo>
                    <a:pt x="37" y="8"/>
                  </a:lnTo>
                  <a:lnTo>
                    <a:pt x="31" y="8"/>
                  </a:lnTo>
                  <a:lnTo>
                    <a:pt x="23" y="8"/>
                  </a:lnTo>
                  <a:lnTo>
                    <a:pt x="16" y="6"/>
                  </a:lnTo>
                  <a:lnTo>
                    <a:pt x="8" y="2"/>
                  </a:lnTo>
                  <a:lnTo>
                    <a:pt x="0" y="17"/>
                  </a:lnTo>
                  <a:lnTo>
                    <a:pt x="10" y="21"/>
                  </a:lnTo>
                  <a:lnTo>
                    <a:pt x="19" y="23"/>
                  </a:lnTo>
                  <a:lnTo>
                    <a:pt x="29" y="25"/>
                  </a:lnTo>
                  <a:lnTo>
                    <a:pt x="39" y="25"/>
                  </a:lnTo>
                  <a:lnTo>
                    <a:pt x="46" y="23"/>
                  </a:lnTo>
                  <a:lnTo>
                    <a:pt x="54" y="21"/>
                  </a:lnTo>
                  <a:lnTo>
                    <a:pt x="62" y="17"/>
                  </a:lnTo>
                  <a:lnTo>
                    <a:pt x="69" y="15"/>
                  </a:lnTo>
                  <a:lnTo>
                    <a:pt x="62"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3" name="Freeform 36"/>
            <p:cNvSpPr>
              <a:spLocks/>
            </p:cNvSpPr>
            <p:nvPr/>
          </p:nvSpPr>
          <p:spPr bwMode="auto">
            <a:xfrm>
              <a:off x="5099" y="2367"/>
              <a:ext cx="18" cy="7"/>
            </a:xfrm>
            <a:custGeom>
              <a:avLst/>
              <a:gdLst>
                <a:gd name="T0" fmla="*/ 16 w 73"/>
                <a:gd name="T1" fmla="*/ 0 h 23"/>
                <a:gd name="T2" fmla="*/ 15 w 73"/>
                <a:gd name="T3" fmla="*/ 0 h 23"/>
                <a:gd name="T4" fmla="*/ 13 w 73"/>
                <a:gd name="T5" fmla="*/ 1 h 23"/>
                <a:gd name="T6" fmla="*/ 11 w 73"/>
                <a:gd name="T7" fmla="*/ 2 h 23"/>
                <a:gd name="T8" fmla="*/ 10 w 73"/>
                <a:gd name="T9" fmla="*/ 2 h 23"/>
                <a:gd name="T10" fmla="*/ 8 w 73"/>
                <a:gd name="T11" fmla="*/ 2 h 23"/>
                <a:gd name="T12" fmla="*/ 6 w 73"/>
                <a:gd name="T13" fmla="*/ 2 h 23"/>
                <a:gd name="T14" fmla="*/ 4 w 73"/>
                <a:gd name="T15" fmla="*/ 1 h 23"/>
                <a:gd name="T16" fmla="*/ 1 w 73"/>
                <a:gd name="T17" fmla="*/ 0 h 23"/>
                <a:gd name="T18" fmla="*/ 0 w 73"/>
                <a:gd name="T19" fmla="*/ 5 h 23"/>
                <a:gd name="T20" fmla="*/ 2 w 73"/>
                <a:gd name="T21" fmla="*/ 6 h 23"/>
                <a:gd name="T22" fmla="*/ 5 w 73"/>
                <a:gd name="T23" fmla="*/ 7 h 23"/>
                <a:gd name="T24" fmla="*/ 8 w 73"/>
                <a:gd name="T25" fmla="*/ 7 h 23"/>
                <a:gd name="T26" fmla="*/ 10 w 73"/>
                <a:gd name="T27" fmla="*/ 7 h 23"/>
                <a:gd name="T28" fmla="*/ 12 w 73"/>
                <a:gd name="T29" fmla="*/ 7 h 23"/>
                <a:gd name="T30" fmla="*/ 14 w 73"/>
                <a:gd name="T31" fmla="*/ 6 h 23"/>
                <a:gd name="T32" fmla="*/ 16 w 73"/>
                <a:gd name="T33" fmla="*/ 5 h 23"/>
                <a:gd name="T34" fmla="*/ 18 w 73"/>
                <a:gd name="T35" fmla="*/ 4 h 23"/>
                <a:gd name="T36" fmla="*/ 16 w 73"/>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3"/>
                <a:gd name="T59" fmla="*/ 73 w 7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3">
                  <a:moveTo>
                    <a:pt x="66" y="0"/>
                  </a:moveTo>
                  <a:lnTo>
                    <a:pt x="60" y="1"/>
                  </a:lnTo>
                  <a:lnTo>
                    <a:pt x="54" y="3"/>
                  </a:lnTo>
                  <a:lnTo>
                    <a:pt x="46" y="5"/>
                  </a:lnTo>
                  <a:lnTo>
                    <a:pt x="39" y="7"/>
                  </a:lnTo>
                  <a:lnTo>
                    <a:pt x="31" y="7"/>
                  </a:lnTo>
                  <a:lnTo>
                    <a:pt x="23" y="5"/>
                  </a:lnTo>
                  <a:lnTo>
                    <a:pt x="16" y="3"/>
                  </a:lnTo>
                  <a:lnTo>
                    <a:pt x="6" y="1"/>
                  </a:lnTo>
                  <a:lnTo>
                    <a:pt x="0" y="15"/>
                  </a:lnTo>
                  <a:lnTo>
                    <a:pt x="10" y="19"/>
                  </a:lnTo>
                  <a:lnTo>
                    <a:pt x="21" y="23"/>
                  </a:lnTo>
                  <a:lnTo>
                    <a:pt x="31" y="23"/>
                  </a:lnTo>
                  <a:lnTo>
                    <a:pt x="41" y="23"/>
                  </a:lnTo>
                  <a:lnTo>
                    <a:pt x="50" y="23"/>
                  </a:lnTo>
                  <a:lnTo>
                    <a:pt x="58" y="19"/>
                  </a:lnTo>
                  <a:lnTo>
                    <a:pt x="66" y="17"/>
                  </a:lnTo>
                  <a:lnTo>
                    <a:pt x="73" y="13"/>
                  </a:lnTo>
                  <a:lnTo>
                    <a:pt x="66"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4" name="Freeform 37"/>
            <p:cNvSpPr>
              <a:spLocks/>
            </p:cNvSpPr>
            <p:nvPr/>
          </p:nvSpPr>
          <p:spPr bwMode="auto">
            <a:xfrm>
              <a:off x="5100" y="2378"/>
              <a:ext cx="17" cy="6"/>
            </a:xfrm>
            <a:custGeom>
              <a:avLst/>
              <a:gdLst>
                <a:gd name="T0" fmla="*/ 15 w 73"/>
                <a:gd name="T1" fmla="*/ 0 h 23"/>
                <a:gd name="T2" fmla="*/ 14 w 73"/>
                <a:gd name="T3" fmla="*/ 1 h 23"/>
                <a:gd name="T4" fmla="*/ 13 w 73"/>
                <a:gd name="T5" fmla="*/ 2 h 23"/>
                <a:gd name="T6" fmla="*/ 11 w 73"/>
                <a:gd name="T7" fmla="*/ 2 h 23"/>
                <a:gd name="T8" fmla="*/ 9 w 73"/>
                <a:gd name="T9" fmla="*/ 2 h 23"/>
                <a:gd name="T10" fmla="*/ 7 w 73"/>
                <a:gd name="T11" fmla="*/ 2 h 23"/>
                <a:gd name="T12" fmla="*/ 5 w 73"/>
                <a:gd name="T13" fmla="*/ 2 h 23"/>
                <a:gd name="T14" fmla="*/ 4 w 73"/>
                <a:gd name="T15" fmla="*/ 2 h 23"/>
                <a:gd name="T16" fmla="*/ 2 w 73"/>
                <a:gd name="T17" fmla="*/ 1 h 23"/>
                <a:gd name="T18" fmla="*/ 0 w 73"/>
                <a:gd name="T19" fmla="*/ 4 h 23"/>
                <a:gd name="T20" fmla="*/ 2 w 73"/>
                <a:gd name="T21" fmla="*/ 5 h 23"/>
                <a:gd name="T22" fmla="*/ 5 w 73"/>
                <a:gd name="T23" fmla="*/ 6 h 23"/>
                <a:gd name="T24" fmla="*/ 7 w 73"/>
                <a:gd name="T25" fmla="*/ 6 h 23"/>
                <a:gd name="T26" fmla="*/ 10 w 73"/>
                <a:gd name="T27" fmla="*/ 6 h 23"/>
                <a:gd name="T28" fmla="*/ 11 w 73"/>
                <a:gd name="T29" fmla="*/ 6 h 23"/>
                <a:gd name="T30" fmla="*/ 14 w 73"/>
                <a:gd name="T31" fmla="*/ 5 h 23"/>
                <a:gd name="T32" fmla="*/ 15 w 73"/>
                <a:gd name="T33" fmla="*/ 4 h 23"/>
                <a:gd name="T34" fmla="*/ 17 w 73"/>
                <a:gd name="T35" fmla="*/ 4 h 23"/>
                <a:gd name="T36" fmla="*/ 15 w 73"/>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3"/>
                <a:gd name="T59" fmla="*/ 73 w 7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3">
                  <a:moveTo>
                    <a:pt x="65" y="0"/>
                  </a:moveTo>
                  <a:lnTo>
                    <a:pt x="60" y="4"/>
                  </a:lnTo>
                  <a:lnTo>
                    <a:pt x="54" y="6"/>
                  </a:lnTo>
                  <a:lnTo>
                    <a:pt x="46" y="8"/>
                  </a:lnTo>
                  <a:lnTo>
                    <a:pt x="39" y="8"/>
                  </a:lnTo>
                  <a:lnTo>
                    <a:pt x="31" y="8"/>
                  </a:lnTo>
                  <a:lnTo>
                    <a:pt x="23" y="8"/>
                  </a:lnTo>
                  <a:lnTo>
                    <a:pt x="16" y="6"/>
                  </a:lnTo>
                  <a:lnTo>
                    <a:pt x="8" y="2"/>
                  </a:lnTo>
                  <a:lnTo>
                    <a:pt x="0" y="17"/>
                  </a:lnTo>
                  <a:lnTo>
                    <a:pt x="10" y="21"/>
                  </a:lnTo>
                  <a:lnTo>
                    <a:pt x="21" y="23"/>
                  </a:lnTo>
                  <a:lnTo>
                    <a:pt x="31" y="23"/>
                  </a:lnTo>
                  <a:lnTo>
                    <a:pt x="41" y="23"/>
                  </a:lnTo>
                  <a:lnTo>
                    <a:pt x="48" y="23"/>
                  </a:lnTo>
                  <a:lnTo>
                    <a:pt x="58" y="21"/>
                  </a:lnTo>
                  <a:lnTo>
                    <a:pt x="65" y="17"/>
                  </a:lnTo>
                  <a:lnTo>
                    <a:pt x="73" y="15"/>
                  </a:lnTo>
                  <a:lnTo>
                    <a:pt x="6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5" name="Freeform 38"/>
            <p:cNvSpPr>
              <a:spLocks/>
            </p:cNvSpPr>
            <p:nvPr/>
          </p:nvSpPr>
          <p:spPr bwMode="auto">
            <a:xfrm>
              <a:off x="5099" y="2384"/>
              <a:ext cx="19" cy="8"/>
            </a:xfrm>
            <a:custGeom>
              <a:avLst/>
              <a:gdLst>
                <a:gd name="T0" fmla="*/ 17 w 77"/>
                <a:gd name="T1" fmla="*/ 0 h 27"/>
                <a:gd name="T2" fmla="*/ 15 w 77"/>
                <a:gd name="T3" fmla="*/ 1 h 27"/>
                <a:gd name="T4" fmla="*/ 14 w 77"/>
                <a:gd name="T5" fmla="*/ 2 h 27"/>
                <a:gd name="T6" fmla="*/ 12 w 77"/>
                <a:gd name="T7" fmla="*/ 3 h 27"/>
                <a:gd name="T8" fmla="*/ 10 w 77"/>
                <a:gd name="T9" fmla="*/ 3 h 27"/>
                <a:gd name="T10" fmla="*/ 8 w 77"/>
                <a:gd name="T11" fmla="*/ 3 h 27"/>
                <a:gd name="T12" fmla="*/ 6 w 77"/>
                <a:gd name="T13" fmla="*/ 3 h 27"/>
                <a:gd name="T14" fmla="*/ 4 w 77"/>
                <a:gd name="T15" fmla="*/ 3 h 27"/>
                <a:gd name="T16" fmla="*/ 1 w 77"/>
                <a:gd name="T17" fmla="*/ 2 h 27"/>
                <a:gd name="T18" fmla="*/ 0 w 77"/>
                <a:gd name="T19" fmla="*/ 6 h 27"/>
                <a:gd name="T20" fmla="*/ 3 w 77"/>
                <a:gd name="T21" fmla="*/ 7 h 27"/>
                <a:gd name="T22" fmla="*/ 5 w 77"/>
                <a:gd name="T23" fmla="*/ 8 h 27"/>
                <a:gd name="T24" fmla="*/ 8 w 77"/>
                <a:gd name="T25" fmla="*/ 8 h 27"/>
                <a:gd name="T26" fmla="*/ 11 w 77"/>
                <a:gd name="T27" fmla="*/ 8 h 27"/>
                <a:gd name="T28" fmla="*/ 13 w 77"/>
                <a:gd name="T29" fmla="*/ 7 h 27"/>
                <a:gd name="T30" fmla="*/ 15 w 77"/>
                <a:gd name="T31" fmla="*/ 6 h 27"/>
                <a:gd name="T32" fmla="*/ 17 w 77"/>
                <a:gd name="T33" fmla="*/ 6 h 27"/>
                <a:gd name="T34" fmla="*/ 19 w 77"/>
                <a:gd name="T35" fmla="*/ 4 h 27"/>
                <a:gd name="T36" fmla="*/ 17 w 77"/>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27"/>
                <a:gd name="T59" fmla="*/ 77 w 77"/>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27">
                  <a:moveTo>
                    <a:pt x="67" y="0"/>
                  </a:moveTo>
                  <a:lnTo>
                    <a:pt x="62" y="4"/>
                  </a:lnTo>
                  <a:lnTo>
                    <a:pt x="56" y="6"/>
                  </a:lnTo>
                  <a:lnTo>
                    <a:pt x="48" y="9"/>
                  </a:lnTo>
                  <a:lnTo>
                    <a:pt x="41" y="9"/>
                  </a:lnTo>
                  <a:lnTo>
                    <a:pt x="31" y="11"/>
                  </a:lnTo>
                  <a:lnTo>
                    <a:pt x="23" y="11"/>
                  </a:lnTo>
                  <a:lnTo>
                    <a:pt x="16" y="9"/>
                  </a:lnTo>
                  <a:lnTo>
                    <a:pt x="6" y="6"/>
                  </a:lnTo>
                  <a:lnTo>
                    <a:pt x="0" y="21"/>
                  </a:lnTo>
                  <a:lnTo>
                    <a:pt x="12" y="25"/>
                  </a:lnTo>
                  <a:lnTo>
                    <a:pt x="21" y="27"/>
                  </a:lnTo>
                  <a:lnTo>
                    <a:pt x="33" y="27"/>
                  </a:lnTo>
                  <a:lnTo>
                    <a:pt x="43" y="27"/>
                  </a:lnTo>
                  <a:lnTo>
                    <a:pt x="52" y="25"/>
                  </a:lnTo>
                  <a:lnTo>
                    <a:pt x="62" y="21"/>
                  </a:lnTo>
                  <a:lnTo>
                    <a:pt x="69" y="19"/>
                  </a:lnTo>
                  <a:lnTo>
                    <a:pt x="77" y="15"/>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6" name="Freeform 39"/>
            <p:cNvSpPr>
              <a:spLocks/>
            </p:cNvSpPr>
            <p:nvPr/>
          </p:nvSpPr>
          <p:spPr bwMode="auto">
            <a:xfrm>
              <a:off x="5099" y="2393"/>
              <a:ext cx="19" cy="8"/>
            </a:xfrm>
            <a:custGeom>
              <a:avLst/>
              <a:gdLst>
                <a:gd name="T0" fmla="*/ 17 w 81"/>
                <a:gd name="T1" fmla="*/ 0 h 27"/>
                <a:gd name="T2" fmla="*/ 16 w 81"/>
                <a:gd name="T3" fmla="*/ 1 h 27"/>
                <a:gd name="T4" fmla="*/ 14 w 81"/>
                <a:gd name="T5" fmla="*/ 2 h 27"/>
                <a:gd name="T6" fmla="*/ 12 w 81"/>
                <a:gd name="T7" fmla="*/ 2 h 27"/>
                <a:gd name="T8" fmla="*/ 10 w 81"/>
                <a:gd name="T9" fmla="*/ 3 h 27"/>
                <a:gd name="T10" fmla="*/ 8 w 81"/>
                <a:gd name="T11" fmla="*/ 3 h 27"/>
                <a:gd name="T12" fmla="*/ 5 w 81"/>
                <a:gd name="T13" fmla="*/ 3 h 27"/>
                <a:gd name="T14" fmla="*/ 4 w 81"/>
                <a:gd name="T15" fmla="*/ 2 h 27"/>
                <a:gd name="T16" fmla="*/ 1 w 81"/>
                <a:gd name="T17" fmla="*/ 2 h 27"/>
                <a:gd name="T18" fmla="*/ 0 w 81"/>
                <a:gd name="T19" fmla="*/ 6 h 27"/>
                <a:gd name="T20" fmla="*/ 3 w 81"/>
                <a:gd name="T21" fmla="*/ 7 h 27"/>
                <a:gd name="T22" fmla="*/ 5 w 81"/>
                <a:gd name="T23" fmla="*/ 7 h 27"/>
                <a:gd name="T24" fmla="*/ 8 w 81"/>
                <a:gd name="T25" fmla="*/ 8 h 27"/>
                <a:gd name="T26" fmla="*/ 11 w 81"/>
                <a:gd name="T27" fmla="*/ 7 h 27"/>
                <a:gd name="T28" fmla="*/ 13 w 81"/>
                <a:gd name="T29" fmla="*/ 7 h 27"/>
                <a:gd name="T30" fmla="*/ 15 w 81"/>
                <a:gd name="T31" fmla="*/ 7 h 27"/>
                <a:gd name="T32" fmla="*/ 17 w 81"/>
                <a:gd name="T33" fmla="*/ 5 h 27"/>
                <a:gd name="T34" fmla="*/ 19 w 81"/>
                <a:gd name="T35" fmla="*/ 4 h 27"/>
                <a:gd name="T36" fmla="*/ 17 w 81"/>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27"/>
                <a:gd name="T59" fmla="*/ 81 w 8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27">
                  <a:moveTo>
                    <a:pt x="73" y="0"/>
                  </a:moveTo>
                  <a:lnTo>
                    <a:pt x="68" y="2"/>
                  </a:lnTo>
                  <a:lnTo>
                    <a:pt x="60" y="6"/>
                  </a:lnTo>
                  <a:lnTo>
                    <a:pt x="52" y="8"/>
                  </a:lnTo>
                  <a:lnTo>
                    <a:pt x="43" y="10"/>
                  </a:lnTo>
                  <a:lnTo>
                    <a:pt x="33" y="10"/>
                  </a:lnTo>
                  <a:lnTo>
                    <a:pt x="23" y="10"/>
                  </a:lnTo>
                  <a:lnTo>
                    <a:pt x="16" y="8"/>
                  </a:lnTo>
                  <a:lnTo>
                    <a:pt x="6" y="6"/>
                  </a:lnTo>
                  <a:lnTo>
                    <a:pt x="0" y="20"/>
                  </a:lnTo>
                  <a:lnTo>
                    <a:pt x="12" y="24"/>
                  </a:lnTo>
                  <a:lnTo>
                    <a:pt x="21" y="25"/>
                  </a:lnTo>
                  <a:lnTo>
                    <a:pt x="33" y="27"/>
                  </a:lnTo>
                  <a:lnTo>
                    <a:pt x="45" y="25"/>
                  </a:lnTo>
                  <a:lnTo>
                    <a:pt x="56" y="24"/>
                  </a:lnTo>
                  <a:lnTo>
                    <a:pt x="66" y="22"/>
                  </a:lnTo>
                  <a:lnTo>
                    <a:pt x="73" y="18"/>
                  </a:lnTo>
                  <a:lnTo>
                    <a:pt x="81" y="14"/>
                  </a:lnTo>
                  <a:lnTo>
                    <a:pt x="73"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7" name="Freeform 40"/>
            <p:cNvSpPr>
              <a:spLocks/>
            </p:cNvSpPr>
            <p:nvPr/>
          </p:nvSpPr>
          <p:spPr bwMode="auto">
            <a:xfrm>
              <a:off x="5099" y="2403"/>
              <a:ext cx="21" cy="8"/>
            </a:xfrm>
            <a:custGeom>
              <a:avLst/>
              <a:gdLst>
                <a:gd name="T0" fmla="*/ 19 w 87"/>
                <a:gd name="T1" fmla="*/ 0 h 27"/>
                <a:gd name="T2" fmla="*/ 18 w 87"/>
                <a:gd name="T3" fmla="*/ 1 h 27"/>
                <a:gd name="T4" fmla="*/ 16 w 87"/>
                <a:gd name="T5" fmla="*/ 2 h 27"/>
                <a:gd name="T6" fmla="*/ 14 w 87"/>
                <a:gd name="T7" fmla="*/ 2 h 27"/>
                <a:gd name="T8" fmla="*/ 11 w 87"/>
                <a:gd name="T9" fmla="*/ 3 h 27"/>
                <a:gd name="T10" fmla="*/ 8 w 87"/>
                <a:gd name="T11" fmla="*/ 3 h 27"/>
                <a:gd name="T12" fmla="*/ 6 w 87"/>
                <a:gd name="T13" fmla="*/ 3 h 27"/>
                <a:gd name="T14" fmla="*/ 4 w 87"/>
                <a:gd name="T15" fmla="*/ 2 h 27"/>
                <a:gd name="T16" fmla="*/ 1 w 87"/>
                <a:gd name="T17" fmla="*/ 2 h 27"/>
                <a:gd name="T18" fmla="*/ 0 w 87"/>
                <a:gd name="T19" fmla="*/ 6 h 27"/>
                <a:gd name="T20" fmla="*/ 3 w 87"/>
                <a:gd name="T21" fmla="*/ 7 h 27"/>
                <a:gd name="T22" fmla="*/ 6 w 87"/>
                <a:gd name="T23" fmla="*/ 7 h 27"/>
                <a:gd name="T24" fmla="*/ 8 w 87"/>
                <a:gd name="T25" fmla="*/ 8 h 27"/>
                <a:gd name="T26" fmla="*/ 11 w 87"/>
                <a:gd name="T27" fmla="*/ 7 h 27"/>
                <a:gd name="T28" fmla="*/ 14 w 87"/>
                <a:gd name="T29" fmla="*/ 7 h 27"/>
                <a:gd name="T30" fmla="*/ 17 w 87"/>
                <a:gd name="T31" fmla="*/ 6 h 27"/>
                <a:gd name="T32" fmla="*/ 19 w 87"/>
                <a:gd name="T33" fmla="*/ 6 h 27"/>
                <a:gd name="T34" fmla="*/ 21 w 87"/>
                <a:gd name="T35" fmla="*/ 4 h 27"/>
                <a:gd name="T36" fmla="*/ 19 w 87"/>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27"/>
                <a:gd name="T59" fmla="*/ 87 w 87"/>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27">
                  <a:moveTo>
                    <a:pt x="79" y="0"/>
                  </a:moveTo>
                  <a:lnTo>
                    <a:pt x="73" y="4"/>
                  </a:lnTo>
                  <a:lnTo>
                    <a:pt x="66" y="6"/>
                  </a:lnTo>
                  <a:lnTo>
                    <a:pt x="56" y="8"/>
                  </a:lnTo>
                  <a:lnTo>
                    <a:pt x="46" y="10"/>
                  </a:lnTo>
                  <a:lnTo>
                    <a:pt x="35" y="10"/>
                  </a:lnTo>
                  <a:lnTo>
                    <a:pt x="25" y="10"/>
                  </a:lnTo>
                  <a:lnTo>
                    <a:pt x="16" y="8"/>
                  </a:lnTo>
                  <a:lnTo>
                    <a:pt x="6" y="6"/>
                  </a:lnTo>
                  <a:lnTo>
                    <a:pt x="0" y="19"/>
                  </a:lnTo>
                  <a:lnTo>
                    <a:pt x="12" y="23"/>
                  </a:lnTo>
                  <a:lnTo>
                    <a:pt x="23" y="25"/>
                  </a:lnTo>
                  <a:lnTo>
                    <a:pt x="35" y="27"/>
                  </a:lnTo>
                  <a:lnTo>
                    <a:pt x="46" y="25"/>
                  </a:lnTo>
                  <a:lnTo>
                    <a:pt x="58" y="25"/>
                  </a:lnTo>
                  <a:lnTo>
                    <a:pt x="69" y="21"/>
                  </a:lnTo>
                  <a:lnTo>
                    <a:pt x="79" y="19"/>
                  </a:lnTo>
                  <a:lnTo>
                    <a:pt x="87" y="15"/>
                  </a:lnTo>
                  <a:lnTo>
                    <a:pt x="7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8" name="Freeform 41"/>
            <p:cNvSpPr>
              <a:spLocks/>
            </p:cNvSpPr>
            <p:nvPr/>
          </p:nvSpPr>
          <p:spPr bwMode="auto">
            <a:xfrm>
              <a:off x="5105" y="2412"/>
              <a:ext cx="17" cy="6"/>
            </a:xfrm>
            <a:custGeom>
              <a:avLst/>
              <a:gdLst>
                <a:gd name="T0" fmla="*/ 15 w 71"/>
                <a:gd name="T1" fmla="*/ 0 h 23"/>
                <a:gd name="T2" fmla="*/ 14 w 71"/>
                <a:gd name="T3" fmla="*/ 1 h 23"/>
                <a:gd name="T4" fmla="*/ 12 w 71"/>
                <a:gd name="T5" fmla="*/ 1 h 23"/>
                <a:gd name="T6" fmla="*/ 11 w 71"/>
                <a:gd name="T7" fmla="*/ 1 h 23"/>
                <a:gd name="T8" fmla="*/ 9 w 71"/>
                <a:gd name="T9" fmla="*/ 2 h 23"/>
                <a:gd name="T10" fmla="*/ 7 w 71"/>
                <a:gd name="T11" fmla="*/ 2 h 23"/>
                <a:gd name="T12" fmla="*/ 6 w 71"/>
                <a:gd name="T13" fmla="*/ 1 h 23"/>
                <a:gd name="T14" fmla="*/ 4 w 71"/>
                <a:gd name="T15" fmla="*/ 1 h 23"/>
                <a:gd name="T16" fmla="*/ 1 w 71"/>
                <a:gd name="T17" fmla="*/ 1 h 23"/>
                <a:gd name="T18" fmla="*/ 0 w 71"/>
                <a:gd name="T19" fmla="*/ 4 h 23"/>
                <a:gd name="T20" fmla="*/ 2 w 71"/>
                <a:gd name="T21" fmla="*/ 5 h 23"/>
                <a:gd name="T22" fmla="*/ 5 w 71"/>
                <a:gd name="T23" fmla="*/ 6 h 23"/>
                <a:gd name="T24" fmla="*/ 7 w 71"/>
                <a:gd name="T25" fmla="*/ 6 h 23"/>
                <a:gd name="T26" fmla="*/ 9 w 71"/>
                <a:gd name="T27" fmla="*/ 6 h 23"/>
                <a:gd name="T28" fmla="*/ 11 w 71"/>
                <a:gd name="T29" fmla="*/ 5 h 23"/>
                <a:gd name="T30" fmla="*/ 13 w 71"/>
                <a:gd name="T31" fmla="*/ 5 h 23"/>
                <a:gd name="T32" fmla="*/ 15 w 71"/>
                <a:gd name="T33" fmla="*/ 4 h 23"/>
                <a:gd name="T34" fmla="*/ 17 w 71"/>
                <a:gd name="T35" fmla="*/ 3 h 23"/>
                <a:gd name="T36" fmla="*/ 15 w 71"/>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23"/>
                <a:gd name="T59" fmla="*/ 71 w 7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23">
                  <a:moveTo>
                    <a:pt x="62" y="0"/>
                  </a:moveTo>
                  <a:lnTo>
                    <a:pt x="58" y="2"/>
                  </a:lnTo>
                  <a:lnTo>
                    <a:pt x="50" y="3"/>
                  </a:lnTo>
                  <a:lnTo>
                    <a:pt x="44" y="5"/>
                  </a:lnTo>
                  <a:lnTo>
                    <a:pt x="37" y="7"/>
                  </a:lnTo>
                  <a:lnTo>
                    <a:pt x="31" y="7"/>
                  </a:lnTo>
                  <a:lnTo>
                    <a:pt x="23" y="5"/>
                  </a:lnTo>
                  <a:lnTo>
                    <a:pt x="16" y="3"/>
                  </a:lnTo>
                  <a:lnTo>
                    <a:pt x="6" y="2"/>
                  </a:lnTo>
                  <a:lnTo>
                    <a:pt x="0" y="15"/>
                  </a:lnTo>
                  <a:lnTo>
                    <a:pt x="10" y="19"/>
                  </a:lnTo>
                  <a:lnTo>
                    <a:pt x="20" y="23"/>
                  </a:lnTo>
                  <a:lnTo>
                    <a:pt x="29" y="23"/>
                  </a:lnTo>
                  <a:lnTo>
                    <a:pt x="39" y="23"/>
                  </a:lnTo>
                  <a:lnTo>
                    <a:pt x="48" y="21"/>
                  </a:lnTo>
                  <a:lnTo>
                    <a:pt x="56" y="19"/>
                  </a:lnTo>
                  <a:lnTo>
                    <a:pt x="64" y="17"/>
                  </a:lnTo>
                  <a:lnTo>
                    <a:pt x="71" y="13"/>
                  </a:lnTo>
                  <a:lnTo>
                    <a:pt x="62"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69" name="Freeform 42"/>
            <p:cNvSpPr>
              <a:spLocks/>
            </p:cNvSpPr>
            <p:nvPr/>
          </p:nvSpPr>
          <p:spPr bwMode="auto">
            <a:xfrm>
              <a:off x="5136" y="2568"/>
              <a:ext cx="14" cy="7"/>
            </a:xfrm>
            <a:custGeom>
              <a:avLst/>
              <a:gdLst>
                <a:gd name="T0" fmla="*/ 12 w 61"/>
                <a:gd name="T1" fmla="*/ 1 h 25"/>
                <a:gd name="T2" fmla="*/ 11 w 61"/>
                <a:gd name="T3" fmla="*/ 2 h 25"/>
                <a:gd name="T4" fmla="*/ 10 w 61"/>
                <a:gd name="T5" fmla="*/ 2 h 25"/>
                <a:gd name="T6" fmla="*/ 9 w 61"/>
                <a:gd name="T7" fmla="*/ 2 h 25"/>
                <a:gd name="T8" fmla="*/ 8 w 61"/>
                <a:gd name="T9" fmla="*/ 2 h 25"/>
                <a:gd name="T10" fmla="*/ 7 w 61"/>
                <a:gd name="T11" fmla="*/ 2 h 25"/>
                <a:gd name="T12" fmla="*/ 5 w 61"/>
                <a:gd name="T13" fmla="*/ 2 h 25"/>
                <a:gd name="T14" fmla="*/ 3 w 61"/>
                <a:gd name="T15" fmla="*/ 1 h 25"/>
                <a:gd name="T16" fmla="*/ 2 w 61"/>
                <a:gd name="T17" fmla="*/ 0 h 25"/>
                <a:gd name="T18" fmla="*/ 0 w 61"/>
                <a:gd name="T19" fmla="*/ 4 h 25"/>
                <a:gd name="T20" fmla="*/ 2 w 61"/>
                <a:gd name="T21" fmla="*/ 5 h 25"/>
                <a:gd name="T22" fmla="*/ 4 w 61"/>
                <a:gd name="T23" fmla="*/ 6 h 25"/>
                <a:gd name="T24" fmla="*/ 6 w 61"/>
                <a:gd name="T25" fmla="*/ 6 h 25"/>
                <a:gd name="T26" fmla="*/ 8 w 61"/>
                <a:gd name="T27" fmla="*/ 7 h 25"/>
                <a:gd name="T28" fmla="*/ 10 w 61"/>
                <a:gd name="T29" fmla="*/ 7 h 25"/>
                <a:gd name="T30" fmla="*/ 11 w 61"/>
                <a:gd name="T31" fmla="*/ 6 h 25"/>
                <a:gd name="T32" fmla="*/ 13 w 61"/>
                <a:gd name="T33" fmla="*/ 6 h 25"/>
                <a:gd name="T34" fmla="*/ 14 w 61"/>
                <a:gd name="T35" fmla="*/ 5 h 25"/>
                <a:gd name="T36" fmla="*/ 12 w 61"/>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5"/>
                <a:gd name="T59" fmla="*/ 61 w 6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5">
                  <a:moveTo>
                    <a:pt x="54" y="4"/>
                  </a:moveTo>
                  <a:lnTo>
                    <a:pt x="50" y="6"/>
                  </a:lnTo>
                  <a:lnTo>
                    <a:pt x="44" y="8"/>
                  </a:lnTo>
                  <a:lnTo>
                    <a:pt x="40" y="8"/>
                  </a:lnTo>
                  <a:lnTo>
                    <a:pt x="35" y="8"/>
                  </a:lnTo>
                  <a:lnTo>
                    <a:pt x="29" y="8"/>
                  </a:lnTo>
                  <a:lnTo>
                    <a:pt x="23" y="6"/>
                  </a:lnTo>
                  <a:lnTo>
                    <a:pt x="15" y="2"/>
                  </a:lnTo>
                  <a:lnTo>
                    <a:pt x="8" y="0"/>
                  </a:lnTo>
                  <a:lnTo>
                    <a:pt x="0" y="14"/>
                  </a:lnTo>
                  <a:lnTo>
                    <a:pt x="10" y="17"/>
                  </a:lnTo>
                  <a:lnTo>
                    <a:pt x="19" y="21"/>
                  </a:lnTo>
                  <a:lnTo>
                    <a:pt x="27" y="23"/>
                  </a:lnTo>
                  <a:lnTo>
                    <a:pt x="35" y="25"/>
                  </a:lnTo>
                  <a:lnTo>
                    <a:pt x="42" y="25"/>
                  </a:lnTo>
                  <a:lnTo>
                    <a:pt x="48" y="23"/>
                  </a:lnTo>
                  <a:lnTo>
                    <a:pt x="56" y="21"/>
                  </a:lnTo>
                  <a:lnTo>
                    <a:pt x="61" y="17"/>
                  </a:lnTo>
                  <a:lnTo>
                    <a:pt x="54"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0" name="Freeform 43"/>
            <p:cNvSpPr>
              <a:spLocks/>
            </p:cNvSpPr>
            <p:nvPr/>
          </p:nvSpPr>
          <p:spPr bwMode="auto">
            <a:xfrm>
              <a:off x="5136" y="2561"/>
              <a:ext cx="14" cy="7"/>
            </a:xfrm>
            <a:custGeom>
              <a:avLst/>
              <a:gdLst>
                <a:gd name="T0" fmla="*/ 12 w 61"/>
                <a:gd name="T1" fmla="*/ 1 h 25"/>
                <a:gd name="T2" fmla="*/ 11 w 61"/>
                <a:gd name="T3" fmla="*/ 2 h 25"/>
                <a:gd name="T4" fmla="*/ 10 w 61"/>
                <a:gd name="T5" fmla="*/ 2 h 25"/>
                <a:gd name="T6" fmla="*/ 9 w 61"/>
                <a:gd name="T7" fmla="*/ 2 h 25"/>
                <a:gd name="T8" fmla="*/ 8 w 61"/>
                <a:gd name="T9" fmla="*/ 2 h 25"/>
                <a:gd name="T10" fmla="*/ 7 w 61"/>
                <a:gd name="T11" fmla="*/ 2 h 25"/>
                <a:gd name="T12" fmla="*/ 5 w 61"/>
                <a:gd name="T13" fmla="*/ 2 h 25"/>
                <a:gd name="T14" fmla="*/ 3 w 61"/>
                <a:gd name="T15" fmla="*/ 1 h 25"/>
                <a:gd name="T16" fmla="*/ 1 w 61"/>
                <a:gd name="T17" fmla="*/ 0 h 25"/>
                <a:gd name="T18" fmla="*/ 0 w 61"/>
                <a:gd name="T19" fmla="*/ 4 h 25"/>
                <a:gd name="T20" fmla="*/ 2 w 61"/>
                <a:gd name="T21" fmla="*/ 5 h 25"/>
                <a:gd name="T22" fmla="*/ 4 w 61"/>
                <a:gd name="T23" fmla="*/ 6 h 25"/>
                <a:gd name="T24" fmla="*/ 6 w 61"/>
                <a:gd name="T25" fmla="*/ 6 h 25"/>
                <a:gd name="T26" fmla="*/ 8 w 61"/>
                <a:gd name="T27" fmla="*/ 7 h 25"/>
                <a:gd name="T28" fmla="*/ 9 w 61"/>
                <a:gd name="T29" fmla="*/ 7 h 25"/>
                <a:gd name="T30" fmla="*/ 11 w 61"/>
                <a:gd name="T31" fmla="*/ 6 h 25"/>
                <a:gd name="T32" fmla="*/ 12 w 61"/>
                <a:gd name="T33" fmla="*/ 6 h 25"/>
                <a:gd name="T34" fmla="*/ 14 w 61"/>
                <a:gd name="T35" fmla="*/ 5 h 25"/>
                <a:gd name="T36" fmla="*/ 12 w 61"/>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5"/>
                <a:gd name="T59" fmla="*/ 61 w 6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5">
                  <a:moveTo>
                    <a:pt x="54" y="4"/>
                  </a:moveTo>
                  <a:lnTo>
                    <a:pt x="48" y="6"/>
                  </a:lnTo>
                  <a:lnTo>
                    <a:pt x="44" y="8"/>
                  </a:lnTo>
                  <a:lnTo>
                    <a:pt x="38" y="8"/>
                  </a:lnTo>
                  <a:lnTo>
                    <a:pt x="35" y="8"/>
                  </a:lnTo>
                  <a:lnTo>
                    <a:pt x="29" y="8"/>
                  </a:lnTo>
                  <a:lnTo>
                    <a:pt x="23" y="6"/>
                  </a:lnTo>
                  <a:lnTo>
                    <a:pt x="15" y="4"/>
                  </a:lnTo>
                  <a:lnTo>
                    <a:pt x="6" y="0"/>
                  </a:lnTo>
                  <a:lnTo>
                    <a:pt x="0" y="14"/>
                  </a:lnTo>
                  <a:lnTo>
                    <a:pt x="10" y="18"/>
                  </a:lnTo>
                  <a:lnTo>
                    <a:pt x="17" y="21"/>
                  </a:lnTo>
                  <a:lnTo>
                    <a:pt x="25" y="23"/>
                  </a:lnTo>
                  <a:lnTo>
                    <a:pt x="33" y="25"/>
                  </a:lnTo>
                  <a:lnTo>
                    <a:pt x="40" y="25"/>
                  </a:lnTo>
                  <a:lnTo>
                    <a:pt x="48" y="23"/>
                  </a:lnTo>
                  <a:lnTo>
                    <a:pt x="54" y="21"/>
                  </a:lnTo>
                  <a:lnTo>
                    <a:pt x="61" y="18"/>
                  </a:lnTo>
                  <a:lnTo>
                    <a:pt x="54"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1" name="Freeform 44"/>
            <p:cNvSpPr>
              <a:spLocks/>
            </p:cNvSpPr>
            <p:nvPr/>
          </p:nvSpPr>
          <p:spPr bwMode="auto">
            <a:xfrm>
              <a:off x="5137" y="2555"/>
              <a:ext cx="14" cy="6"/>
            </a:xfrm>
            <a:custGeom>
              <a:avLst/>
              <a:gdLst>
                <a:gd name="T0" fmla="*/ 12 w 59"/>
                <a:gd name="T1" fmla="*/ 1 h 23"/>
                <a:gd name="T2" fmla="*/ 11 w 59"/>
                <a:gd name="T3" fmla="*/ 1 h 23"/>
                <a:gd name="T4" fmla="*/ 10 w 59"/>
                <a:gd name="T5" fmla="*/ 2 h 23"/>
                <a:gd name="T6" fmla="*/ 9 w 59"/>
                <a:gd name="T7" fmla="*/ 2 h 23"/>
                <a:gd name="T8" fmla="*/ 8 w 59"/>
                <a:gd name="T9" fmla="*/ 2 h 23"/>
                <a:gd name="T10" fmla="*/ 6 w 59"/>
                <a:gd name="T11" fmla="*/ 2 h 23"/>
                <a:gd name="T12" fmla="*/ 5 w 59"/>
                <a:gd name="T13" fmla="*/ 2 h 23"/>
                <a:gd name="T14" fmla="*/ 4 w 59"/>
                <a:gd name="T15" fmla="*/ 1 h 23"/>
                <a:gd name="T16" fmla="*/ 1 w 59"/>
                <a:gd name="T17" fmla="*/ 0 h 23"/>
                <a:gd name="T18" fmla="*/ 0 w 59"/>
                <a:gd name="T19" fmla="*/ 4 h 23"/>
                <a:gd name="T20" fmla="*/ 2 w 59"/>
                <a:gd name="T21" fmla="*/ 5 h 23"/>
                <a:gd name="T22" fmla="*/ 4 w 59"/>
                <a:gd name="T23" fmla="*/ 5 h 23"/>
                <a:gd name="T24" fmla="*/ 6 w 59"/>
                <a:gd name="T25" fmla="*/ 6 h 23"/>
                <a:gd name="T26" fmla="*/ 8 w 59"/>
                <a:gd name="T27" fmla="*/ 6 h 23"/>
                <a:gd name="T28" fmla="*/ 9 w 59"/>
                <a:gd name="T29" fmla="*/ 6 h 23"/>
                <a:gd name="T30" fmla="*/ 11 w 59"/>
                <a:gd name="T31" fmla="*/ 5 h 23"/>
                <a:gd name="T32" fmla="*/ 13 w 59"/>
                <a:gd name="T33" fmla="*/ 5 h 23"/>
                <a:gd name="T34" fmla="*/ 14 w 59"/>
                <a:gd name="T35" fmla="*/ 4 h 23"/>
                <a:gd name="T36" fmla="*/ 12 w 59"/>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23"/>
                <a:gd name="T59" fmla="*/ 59 w 5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23">
                  <a:moveTo>
                    <a:pt x="52" y="2"/>
                  </a:moveTo>
                  <a:lnTo>
                    <a:pt x="46" y="4"/>
                  </a:lnTo>
                  <a:lnTo>
                    <a:pt x="42" y="6"/>
                  </a:lnTo>
                  <a:lnTo>
                    <a:pt x="36" y="8"/>
                  </a:lnTo>
                  <a:lnTo>
                    <a:pt x="32" y="8"/>
                  </a:lnTo>
                  <a:lnTo>
                    <a:pt x="27" y="8"/>
                  </a:lnTo>
                  <a:lnTo>
                    <a:pt x="21" y="6"/>
                  </a:lnTo>
                  <a:lnTo>
                    <a:pt x="15" y="4"/>
                  </a:lnTo>
                  <a:lnTo>
                    <a:pt x="6" y="0"/>
                  </a:lnTo>
                  <a:lnTo>
                    <a:pt x="0" y="16"/>
                  </a:lnTo>
                  <a:lnTo>
                    <a:pt x="9" y="20"/>
                  </a:lnTo>
                  <a:lnTo>
                    <a:pt x="17" y="21"/>
                  </a:lnTo>
                  <a:lnTo>
                    <a:pt x="25" y="23"/>
                  </a:lnTo>
                  <a:lnTo>
                    <a:pt x="32" y="23"/>
                  </a:lnTo>
                  <a:lnTo>
                    <a:pt x="40" y="23"/>
                  </a:lnTo>
                  <a:lnTo>
                    <a:pt x="46" y="21"/>
                  </a:lnTo>
                  <a:lnTo>
                    <a:pt x="54" y="20"/>
                  </a:lnTo>
                  <a:lnTo>
                    <a:pt x="59" y="16"/>
                  </a:lnTo>
                  <a:lnTo>
                    <a:pt x="52"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2" name="Freeform 45"/>
            <p:cNvSpPr>
              <a:spLocks/>
            </p:cNvSpPr>
            <p:nvPr/>
          </p:nvSpPr>
          <p:spPr bwMode="auto">
            <a:xfrm>
              <a:off x="5136" y="2548"/>
              <a:ext cx="15" cy="7"/>
            </a:xfrm>
            <a:custGeom>
              <a:avLst/>
              <a:gdLst>
                <a:gd name="T0" fmla="*/ 13 w 61"/>
                <a:gd name="T1" fmla="*/ 1 h 25"/>
                <a:gd name="T2" fmla="*/ 12 w 61"/>
                <a:gd name="T3" fmla="*/ 2 h 25"/>
                <a:gd name="T4" fmla="*/ 11 w 61"/>
                <a:gd name="T5" fmla="*/ 2 h 25"/>
                <a:gd name="T6" fmla="*/ 10 w 61"/>
                <a:gd name="T7" fmla="*/ 3 h 25"/>
                <a:gd name="T8" fmla="*/ 8 w 61"/>
                <a:gd name="T9" fmla="*/ 3 h 25"/>
                <a:gd name="T10" fmla="*/ 7 w 61"/>
                <a:gd name="T11" fmla="*/ 2 h 25"/>
                <a:gd name="T12" fmla="*/ 6 w 61"/>
                <a:gd name="T13" fmla="*/ 2 h 25"/>
                <a:gd name="T14" fmla="*/ 4 w 61"/>
                <a:gd name="T15" fmla="*/ 1 h 25"/>
                <a:gd name="T16" fmla="*/ 2 w 61"/>
                <a:gd name="T17" fmla="*/ 0 h 25"/>
                <a:gd name="T18" fmla="*/ 0 w 61"/>
                <a:gd name="T19" fmla="*/ 4 h 25"/>
                <a:gd name="T20" fmla="*/ 2 w 61"/>
                <a:gd name="T21" fmla="*/ 6 h 25"/>
                <a:gd name="T22" fmla="*/ 5 w 61"/>
                <a:gd name="T23" fmla="*/ 6 h 25"/>
                <a:gd name="T24" fmla="*/ 7 w 61"/>
                <a:gd name="T25" fmla="*/ 6 h 25"/>
                <a:gd name="T26" fmla="*/ 8 w 61"/>
                <a:gd name="T27" fmla="*/ 7 h 25"/>
                <a:gd name="T28" fmla="*/ 10 w 61"/>
                <a:gd name="T29" fmla="*/ 7 h 25"/>
                <a:gd name="T30" fmla="*/ 12 w 61"/>
                <a:gd name="T31" fmla="*/ 6 h 25"/>
                <a:gd name="T32" fmla="*/ 14 w 61"/>
                <a:gd name="T33" fmla="*/ 6 h 25"/>
                <a:gd name="T34" fmla="*/ 15 w 61"/>
                <a:gd name="T35" fmla="*/ 5 h 25"/>
                <a:gd name="T36" fmla="*/ 13 w 61"/>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5"/>
                <a:gd name="T59" fmla="*/ 61 w 6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5">
                  <a:moveTo>
                    <a:pt x="54" y="4"/>
                  </a:moveTo>
                  <a:lnTo>
                    <a:pt x="48" y="6"/>
                  </a:lnTo>
                  <a:lnTo>
                    <a:pt x="44" y="8"/>
                  </a:lnTo>
                  <a:lnTo>
                    <a:pt x="40" y="10"/>
                  </a:lnTo>
                  <a:lnTo>
                    <a:pt x="34" y="10"/>
                  </a:lnTo>
                  <a:lnTo>
                    <a:pt x="29" y="8"/>
                  </a:lnTo>
                  <a:lnTo>
                    <a:pt x="23" y="6"/>
                  </a:lnTo>
                  <a:lnTo>
                    <a:pt x="15" y="4"/>
                  </a:lnTo>
                  <a:lnTo>
                    <a:pt x="8" y="0"/>
                  </a:lnTo>
                  <a:lnTo>
                    <a:pt x="0" y="16"/>
                  </a:lnTo>
                  <a:lnTo>
                    <a:pt x="9" y="20"/>
                  </a:lnTo>
                  <a:lnTo>
                    <a:pt x="19" y="21"/>
                  </a:lnTo>
                  <a:lnTo>
                    <a:pt x="27" y="23"/>
                  </a:lnTo>
                  <a:lnTo>
                    <a:pt x="34" y="25"/>
                  </a:lnTo>
                  <a:lnTo>
                    <a:pt x="40" y="25"/>
                  </a:lnTo>
                  <a:lnTo>
                    <a:pt x="48" y="23"/>
                  </a:lnTo>
                  <a:lnTo>
                    <a:pt x="56" y="21"/>
                  </a:lnTo>
                  <a:lnTo>
                    <a:pt x="61" y="18"/>
                  </a:lnTo>
                  <a:lnTo>
                    <a:pt x="54"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3" name="Freeform 46"/>
            <p:cNvSpPr>
              <a:spLocks/>
            </p:cNvSpPr>
            <p:nvPr/>
          </p:nvSpPr>
          <p:spPr bwMode="auto">
            <a:xfrm>
              <a:off x="5137" y="2541"/>
              <a:ext cx="14" cy="6"/>
            </a:xfrm>
            <a:custGeom>
              <a:avLst/>
              <a:gdLst>
                <a:gd name="T0" fmla="*/ 12 w 61"/>
                <a:gd name="T1" fmla="*/ 1 h 23"/>
                <a:gd name="T2" fmla="*/ 11 w 61"/>
                <a:gd name="T3" fmla="*/ 1 h 23"/>
                <a:gd name="T4" fmla="*/ 10 w 61"/>
                <a:gd name="T5" fmla="*/ 2 h 23"/>
                <a:gd name="T6" fmla="*/ 9 w 61"/>
                <a:gd name="T7" fmla="*/ 2 h 23"/>
                <a:gd name="T8" fmla="*/ 8 w 61"/>
                <a:gd name="T9" fmla="*/ 2 h 23"/>
                <a:gd name="T10" fmla="*/ 7 w 61"/>
                <a:gd name="T11" fmla="*/ 2 h 23"/>
                <a:gd name="T12" fmla="*/ 5 w 61"/>
                <a:gd name="T13" fmla="*/ 2 h 23"/>
                <a:gd name="T14" fmla="*/ 3 w 61"/>
                <a:gd name="T15" fmla="*/ 1 h 23"/>
                <a:gd name="T16" fmla="*/ 2 w 61"/>
                <a:gd name="T17" fmla="*/ 0 h 23"/>
                <a:gd name="T18" fmla="*/ 0 w 61"/>
                <a:gd name="T19" fmla="*/ 4 h 23"/>
                <a:gd name="T20" fmla="*/ 2 w 61"/>
                <a:gd name="T21" fmla="*/ 5 h 23"/>
                <a:gd name="T22" fmla="*/ 4 w 61"/>
                <a:gd name="T23" fmla="*/ 6 h 23"/>
                <a:gd name="T24" fmla="*/ 6 w 61"/>
                <a:gd name="T25" fmla="*/ 6 h 23"/>
                <a:gd name="T26" fmla="*/ 8 w 61"/>
                <a:gd name="T27" fmla="*/ 6 h 23"/>
                <a:gd name="T28" fmla="*/ 9 w 61"/>
                <a:gd name="T29" fmla="*/ 6 h 23"/>
                <a:gd name="T30" fmla="*/ 11 w 61"/>
                <a:gd name="T31" fmla="*/ 6 h 23"/>
                <a:gd name="T32" fmla="*/ 12 w 61"/>
                <a:gd name="T33" fmla="*/ 5 h 23"/>
                <a:gd name="T34" fmla="*/ 14 w 61"/>
                <a:gd name="T35" fmla="*/ 4 h 23"/>
                <a:gd name="T36" fmla="*/ 12 w 61"/>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3"/>
                <a:gd name="T59" fmla="*/ 61 w 6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3">
                  <a:moveTo>
                    <a:pt x="54" y="2"/>
                  </a:moveTo>
                  <a:lnTo>
                    <a:pt x="48" y="4"/>
                  </a:lnTo>
                  <a:lnTo>
                    <a:pt x="44" y="6"/>
                  </a:lnTo>
                  <a:lnTo>
                    <a:pt x="38" y="8"/>
                  </a:lnTo>
                  <a:lnTo>
                    <a:pt x="34" y="8"/>
                  </a:lnTo>
                  <a:lnTo>
                    <a:pt x="29" y="6"/>
                  </a:lnTo>
                  <a:lnTo>
                    <a:pt x="23" y="6"/>
                  </a:lnTo>
                  <a:lnTo>
                    <a:pt x="15" y="2"/>
                  </a:lnTo>
                  <a:lnTo>
                    <a:pt x="7" y="0"/>
                  </a:lnTo>
                  <a:lnTo>
                    <a:pt x="0" y="14"/>
                  </a:lnTo>
                  <a:lnTo>
                    <a:pt x="9" y="18"/>
                  </a:lnTo>
                  <a:lnTo>
                    <a:pt x="17" y="22"/>
                  </a:lnTo>
                  <a:lnTo>
                    <a:pt x="27" y="23"/>
                  </a:lnTo>
                  <a:lnTo>
                    <a:pt x="34" y="23"/>
                  </a:lnTo>
                  <a:lnTo>
                    <a:pt x="40" y="23"/>
                  </a:lnTo>
                  <a:lnTo>
                    <a:pt x="48" y="22"/>
                  </a:lnTo>
                  <a:lnTo>
                    <a:pt x="54" y="20"/>
                  </a:lnTo>
                  <a:lnTo>
                    <a:pt x="61" y="16"/>
                  </a:lnTo>
                  <a:lnTo>
                    <a:pt x="54"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4" name="Freeform 47"/>
            <p:cNvSpPr>
              <a:spLocks/>
            </p:cNvSpPr>
            <p:nvPr/>
          </p:nvSpPr>
          <p:spPr bwMode="auto">
            <a:xfrm>
              <a:off x="5137" y="2534"/>
              <a:ext cx="15" cy="7"/>
            </a:xfrm>
            <a:custGeom>
              <a:avLst/>
              <a:gdLst>
                <a:gd name="T0" fmla="*/ 13 w 63"/>
                <a:gd name="T1" fmla="*/ 1 h 25"/>
                <a:gd name="T2" fmla="*/ 12 w 63"/>
                <a:gd name="T3" fmla="*/ 2 h 25"/>
                <a:gd name="T4" fmla="*/ 10 w 63"/>
                <a:gd name="T5" fmla="*/ 2 h 25"/>
                <a:gd name="T6" fmla="*/ 10 w 63"/>
                <a:gd name="T7" fmla="*/ 2 h 25"/>
                <a:gd name="T8" fmla="*/ 8 w 63"/>
                <a:gd name="T9" fmla="*/ 2 h 25"/>
                <a:gd name="T10" fmla="*/ 7 w 63"/>
                <a:gd name="T11" fmla="*/ 2 h 25"/>
                <a:gd name="T12" fmla="*/ 5 w 63"/>
                <a:gd name="T13" fmla="*/ 2 h 25"/>
                <a:gd name="T14" fmla="*/ 4 w 63"/>
                <a:gd name="T15" fmla="*/ 1 h 25"/>
                <a:gd name="T16" fmla="*/ 1 w 63"/>
                <a:gd name="T17" fmla="*/ 0 h 25"/>
                <a:gd name="T18" fmla="*/ 0 w 63"/>
                <a:gd name="T19" fmla="*/ 4 h 25"/>
                <a:gd name="T20" fmla="*/ 2 w 63"/>
                <a:gd name="T21" fmla="*/ 5 h 25"/>
                <a:gd name="T22" fmla="*/ 4 w 63"/>
                <a:gd name="T23" fmla="*/ 6 h 25"/>
                <a:gd name="T24" fmla="*/ 6 w 63"/>
                <a:gd name="T25" fmla="*/ 7 h 25"/>
                <a:gd name="T26" fmla="*/ 8 w 63"/>
                <a:gd name="T27" fmla="*/ 7 h 25"/>
                <a:gd name="T28" fmla="*/ 10 w 63"/>
                <a:gd name="T29" fmla="*/ 7 h 25"/>
                <a:gd name="T30" fmla="*/ 11 w 63"/>
                <a:gd name="T31" fmla="*/ 7 h 25"/>
                <a:gd name="T32" fmla="*/ 13 w 63"/>
                <a:gd name="T33" fmla="*/ 6 h 25"/>
                <a:gd name="T34" fmla="*/ 15 w 63"/>
                <a:gd name="T35" fmla="*/ 5 h 25"/>
                <a:gd name="T36" fmla="*/ 13 w 63"/>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5"/>
                <a:gd name="T59" fmla="*/ 63 w 6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5">
                  <a:moveTo>
                    <a:pt x="54" y="2"/>
                  </a:moveTo>
                  <a:lnTo>
                    <a:pt x="50" y="6"/>
                  </a:lnTo>
                  <a:lnTo>
                    <a:pt x="44" y="8"/>
                  </a:lnTo>
                  <a:lnTo>
                    <a:pt x="40" y="8"/>
                  </a:lnTo>
                  <a:lnTo>
                    <a:pt x="34" y="8"/>
                  </a:lnTo>
                  <a:lnTo>
                    <a:pt x="29" y="8"/>
                  </a:lnTo>
                  <a:lnTo>
                    <a:pt x="23" y="6"/>
                  </a:lnTo>
                  <a:lnTo>
                    <a:pt x="15" y="4"/>
                  </a:lnTo>
                  <a:lnTo>
                    <a:pt x="6" y="0"/>
                  </a:lnTo>
                  <a:lnTo>
                    <a:pt x="0" y="14"/>
                  </a:lnTo>
                  <a:lnTo>
                    <a:pt x="9" y="18"/>
                  </a:lnTo>
                  <a:lnTo>
                    <a:pt x="17" y="22"/>
                  </a:lnTo>
                  <a:lnTo>
                    <a:pt x="25" y="24"/>
                  </a:lnTo>
                  <a:lnTo>
                    <a:pt x="34" y="25"/>
                  </a:lnTo>
                  <a:lnTo>
                    <a:pt x="40" y="24"/>
                  </a:lnTo>
                  <a:lnTo>
                    <a:pt x="48" y="24"/>
                  </a:lnTo>
                  <a:lnTo>
                    <a:pt x="55" y="20"/>
                  </a:lnTo>
                  <a:lnTo>
                    <a:pt x="63" y="18"/>
                  </a:lnTo>
                  <a:lnTo>
                    <a:pt x="54"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5" name="Freeform 48"/>
            <p:cNvSpPr>
              <a:spLocks/>
            </p:cNvSpPr>
            <p:nvPr/>
          </p:nvSpPr>
          <p:spPr bwMode="auto">
            <a:xfrm>
              <a:off x="5137" y="2527"/>
              <a:ext cx="15" cy="6"/>
            </a:xfrm>
            <a:custGeom>
              <a:avLst/>
              <a:gdLst>
                <a:gd name="T0" fmla="*/ 13 w 61"/>
                <a:gd name="T1" fmla="*/ 1 h 23"/>
                <a:gd name="T2" fmla="*/ 12 w 61"/>
                <a:gd name="T3" fmla="*/ 1 h 23"/>
                <a:gd name="T4" fmla="*/ 11 w 61"/>
                <a:gd name="T5" fmla="*/ 1 h 23"/>
                <a:gd name="T6" fmla="*/ 9 w 61"/>
                <a:gd name="T7" fmla="*/ 2 h 23"/>
                <a:gd name="T8" fmla="*/ 8 w 61"/>
                <a:gd name="T9" fmla="*/ 2 h 23"/>
                <a:gd name="T10" fmla="*/ 7 w 61"/>
                <a:gd name="T11" fmla="*/ 1 h 23"/>
                <a:gd name="T12" fmla="*/ 5 w 61"/>
                <a:gd name="T13" fmla="*/ 1 h 23"/>
                <a:gd name="T14" fmla="*/ 4 w 61"/>
                <a:gd name="T15" fmla="*/ 1 h 23"/>
                <a:gd name="T16" fmla="*/ 1 w 61"/>
                <a:gd name="T17" fmla="*/ 0 h 23"/>
                <a:gd name="T18" fmla="*/ 0 w 61"/>
                <a:gd name="T19" fmla="*/ 3 h 23"/>
                <a:gd name="T20" fmla="*/ 2 w 61"/>
                <a:gd name="T21" fmla="*/ 4 h 23"/>
                <a:gd name="T22" fmla="*/ 4 w 61"/>
                <a:gd name="T23" fmla="*/ 5 h 23"/>
                <a:gd name="T24" fmla="*/ 6 w 61"/>
                <a:gd name="T25" fmla="*/ 6 h 23"/>
                <a:gd name="T26" fmla="*/ 8 w 61"/>
                <a:gd name="T27" fmla="*/ 6 h 23"/>
                <a:gd name="T28" fmla="*/ 10 w 61"/>
                <a:gd name="T29" fmla="*/ 6 h 23"/>
                <a:gd name="T30" fmla="*/ 12 w 61"/>
                <a:gd name="T31" fmla="*/ 5 h 23"/>
                <a:gd name="T32" fmla="*/ 14 w 61"/>
                <a:gd name="T33" fmla="*/ 5 h 23"/>
                <a:gd name="T34" fmla="*/ 15 w 61"/>
                <a:gd name="T35" fmla="*/ 4 h 23"/>
                <a:gd name="T36" fmla="*/ 13 w 61"/>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3"/>
                <a:gd name="T59" fmla="*/ 61 w 6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3">
                  <a:moveTo>
                    <a:pt x="53" y="2"/>
                  </a:moveTo>
                  <a:lnTo>
                    <a:pt x="48" y="3"/>
                  </a:lnTo>
                  <a:lnTo>
                    <a:pt x="44" y="5"/>
                  </a:lnTo>
                  <a:lnTo>
                    <a:pt x="38" y="7"/>
                  </a:lnTo>
                  <a:lnTo>
                    <a:pt x="34" y="7"/>
                  </a:lnTo>
                  <a:lnTo>
                    <a:pt x="29" y="5"/>
                  </a:lnTo>
                  <a:lnTo>
                    <a:pt x="21" y="5"/>
                  </a:lnTo>
                  <a:lnTo>
                    <a:pt x="15" y="2"/>
                  </a:lnTo>
                  <a:lnTo>
                    <a:pt x="5" y="0"/>
                  </a:lnTo>
                  <a:lnTo>
                    <a:pt x="0" y="13"/>
                  </a:lnTo>
                  <a:lnTo>
                    <a:pt x="9" y="17"/>
                  </a:lnTo>
                  <a:lnTo>
                    <a:pt x="17" y="21"/>
                  </a:lnTo>
                  <a:lnTo>
                    <a:pt x="25" y="23"/>
                  </a:lnTo>
                  <a:lnTo>
                    <a:pt x="32" y="23"/>
                  </a:lnTo>
                  <a:lnTo>
                    <a:pt x="40" y="23"/>
                  </a:lnTo>
                  <a:lnTo>
                    <a:pt x="48" y="21"/>
                  </a:lnTo>
                  <a:lnTo>
                    <a:pt x="55" y="19"/>
                  </a:lnTo>
                  <a:lnTo>
                    <a:pt x="61" y="15"/>
                  </a:lnTo>
                  <a:lnTo>
                    <a:pt x="53"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6" name="Freeform 49"/>
            <p:cNvSpPr>
              <a:spLocks/>
            </p:cNvSpPr>
            <p:nvPr/>
          </p:nvSpPr>
          <p:spPr bwMode="auto">
            <a:xfrm>
              <a:off x="5137" y="2520"/>
              <a:ext cx="16" cy="6"/>
            </a:xfrm>
            <a:custGeom>
              <a:avLst/>
              <a:gdLst>
                <a:gd name="T0" fmla="*/ 14 w 69"/>
                <a:gd name="T1" fmla="*/ 0 h 23"/>
                <a:gd name="T2" fmla="*/ 13 w 69"/>
                <a:gd name="T3" fmla="*/ 1 h 23"/>
                <a:gd name="T4" fmla="*/ 12 w 69"/>
                <a:gd name="T5" fmla="*/ 2 h 23"/>
                <a:gd name="T6" fmla="*/ 10 w 69"/>
                <a:gd name="T7" fmla="*/ 2 h 23"/>
                <a:gd name="T8" fmla="*/ 8 w 69"/>
                <a:gd name="T9" fmla="*/ 2 h 23"/>
                <a:gd name="T10" fmla="*/ 7 w 69"/>
                <a:gd name="T11" fmla="*/ 2 h 23"/>
                <a:gd name="T12" fmla="*/ 5 w 69"/>
                <a:gd name="T13" fmla="*/ 2 h 23"/>
                <a:gd name="T14" fmla="*/ 3 w 69"/>
                <a:gd name="T15" fmla="*/ 1 h 23"/>
                <a:gd name="T16" fmla="*/ 2 w 69"/>
                <a:gd name="T17" fmla="*/ 1 h 23"/>
                <a:gd name="T18" fmla="*/ 0 w 69"/>
                <a:gd name="T19" fmla="*/ 4 h 23"/>
                <a:gd name="T20" fmla="*/ 2 w 69"/>
                <a:gd name="T21" fmla="*/ 5 h 23"/>
                <a:gd name="T22" fmla="*/ 4 w 69"/>
                <a:gd name="T23" fmla="*/ 6 h 23"/>
                <a:gd name="T24" fmla="*/ 7 w 69"/>
                <a:gd name="T25" fmla="*/ 6 h 23"/>
                <a:gd name="T26" fmla="*/ 9 w 69"/>
                <a:gd name="T27" fmla="*/ 6 h 23"/>
                <a:gd name="T28" fmla="*/ 11 w 69"/>
                <a:gd name="T29" fmla="*/ 6 h 23"/>
                <a:gd name="T30" fmla="*/ 13 w 69"/>
                <a:gd name="T31" fmla="*/ 5 h 23"/>
                <a:gd name="T32" fmla="*/ 14 w 69"/>
                <a:gd name="T33" fmla="*/ 4 h 23"/>
                <a:gd name="T34" fmla="*/ 16 w 69"/>
                <a:gd name="T35" fmla="*/ 3 h 23"/>
                <a:gd name="T36" fmla="*/ 14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5" y="2"/>
                  </a:lnTo>
                  <a:lnTo>
                    <a:pt x="50" y="6"/>
                  </a:lnTo>
                  <a:lnTo>
                    <a:pt x="44" y="6"/>
                  </a:lnTo>
                  <a:lnTo>
                    <a:pt x="36" y="7"/>
                  </a:lnTo>
                  <a:lnTo>
                    <a:pt x="31" y="7"/>
                  </a:lnTo>
                  <a:lnTo>
                    <a:pt x="23" y="6"/>
                  </a:lnTo>
                  <a:lnTo>
                    <a:pt x="15" y="4"/>
                  </a:lnTo>
                  <a:lnTo>
                    <a:pt x="7" y="2"/>
                  </a:lnTo>
                  <a:lnTo>
                    <a:pt x="0" y="15"/>
                  </a:lnTo>
                  <a:lnTo>
                    <a:pt x="9" y="19"/>
                  </a:lnTo>
                  <a:lnTo>
                    <a:pt x="19" y="23"/>
                  </a:lnTo>
                  <a:lnTo>
                    <a:pt x="29" y="23"/>
                  </a:lnTo>
                  <a:lnTo>
                    <a:pt x="38" y="23"/>
                  </a:lnTo>
                  <a:lnTo>
                    <a:pt x="46" y="23"/>
                  </a:lnTo>
                  <a:lnTo>
                    <a:pt x="55" y="21"/>
                  </a:lnTo>
                  <a:lnTo>
                    <a:pt x="61" y="17"/>
                  </a:lnTo>
                  <a:lnTo>
                    <a:pt x="69" y="13"/>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7" name="Freeform 50"/>
            <p:cNvSpPr>
              <a:spLocks/>
            </p:cNvSpPr>
            <p:nvPr/>
          </p:nvSpPr>
          <p:spPr bwMode="auto">
            <a:xfrm>
              <a:off x="5140" y="2512"/>
              <a:ext cx="14" cy="8"/>
            </a:xfrm>
            <a:custGeom>
              <a:avLst/>
              <a:gdLst>
                <a:gd name="T0" fmla="*/ 12 w 56"/>
                <a:gd name="T1" fmla="*/ 2 h 27"/>
                <a:gd name="T2" fmla="*/ 11 w 56"/>
                <a:gd name="T3" fmla="*/ 2 h 27"/>
                <a:gd name="T4" fmla="*/ 10 w 56"/>
                <a:gd name="T5" fmla="*/ 3 h 27"/>
                <a:gd name="T6" fmla="*/ 9 w 56"/>
                <a:gd name="T7" fmla="*/ 3 h 27"/>
                <a:gd name="T8" fmla="*/ 8 w 56"/>
                <a:gd name="T9" fmla="*/ 3 h 27"/>
                <a:gd name="T10" fmla="*/ 7 w 56"/>
                <a:gd name="T11" fmla="*/ 3 h 27"/>
                <a:gd name="T12" fmla="*/ 6 w 56"/>
                <a:gd name="T13" fmla="*/ 2 h 27"/>
                <a:gd name="T14" fmla="*/ 4 w 56"/>
                <a:gd name="T15" fmla="*/ 1 h 27"/>
                <a:gd name="T16" fmla="*/ 2 w 56"/>
                <a:gd name="T17" fmla="*/ 0 h 27"/>
                <a:gd name="T18" fmla="*/ 0 w 56"/>
                <a:gd name="T19" fmla="*/ 4 h 27"/>
                <a:gd name="T20" fmla="*/ 3 w 56"/>
                <a:gd name="T21" fmla="*/ 6 h 27"/>
                <a:gd name="T22" fmla="*/ 4 w 56"/>
                <a:gd name="T23" fmla="*/ 7 h 27"/>
                <a:gd name="T24" fmla="*/ 6 w 56"/>
                <a:gd name="T25" fmla="*/ 7 h 27"/>
                <a:gd name="T26" fmla="*/ 7 w 56"/>
                <a:gd name="T27" fmla="*/ 8 h 27"/>
                <a:gd name="T28" fmla="*/ 9 w 56"/>
                <a:gd name="T29" fmla="*/ 8 h 27"/>
                <a:gd name="T30" fmla="*/ 11 w 56"/>
                <a:gd name="T31" fmla="*/ 7 h 27"/>
                <a:gd name="T32" fmla="*/ 12 w 56"/>
                <a:gd name="T33" fmla="*/ 7 h 27"/>
                <a:gd name="T34" fmla="*/ 14 w 56"/>
                <a:gd name="T35" fmla="*/ 6 h 27"/>
                <a:gd name="T36" fmla="*/ 12 w 56"/>
                <a:gd name="T37" fmla="*/ 2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27"/>
                <a:gd name="T59" fmla="*/ 56 w 56"/>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27">
                  <a:moveTo>
                    <a:pt x="46" y="6"/>
                  </a:moveTo>
                  <a:lnTo>
                    <a:pt x="42" y="8"/>
                  </a:lnTo>
                  <a:lnTo>
                    <a:pt x="39" y="10"/>
                  </a:lnTo>
                  <a:lnTo>
                    <a:pt x="35" y="10"/>
                  </a:lnTo>
                  <a:lnTo>
                    <a:pt x="33" y="10"/>
                  </a:lnTo>
                  <a:lnTo>
                    <a:pt x="27" y="10"/>
                  </a:lnTo>
                  <a:lnTo>
                    <a:pt x="23" y="8"/>
                  </a:lnTo>
                  <a:lnTo>
                    <a:pt x="16" y="4"/>
                  </a:lnTo>
                  <a:lnTo>
                    <a:pt x="8" y="0"/>
                  </a:lnTo>
                  <a:lnTo>
                    <a:pt x="0" y="15"/>
                  </a:lnTo>
                  <a:lnTo>
                    <a:pt x="10" y="19"/>
                  </a:lnTo>
                  <a:lnTo>
                    <a:pt x="17" y="23"/>
                  </a:lnTo>
                  <a:lnTo>
                    <a:pt x="23" y="25"/>
                  </a:lnTo>
                  <a:lnTo>
                    <a:pt x="29" y="27"/>
                  </a:lnTo>
                  <a:lnTo>
                    <a:pt x="37" y="27"/>
                  </a:lnTo>
                  <a:lnTo>
                    <a:pt x="42" y="25"/>
                  </a:lnTo>
                  <a:lnTo>
                    <a:pt x="48" y="23"/>
                  </a:lnTo>
                  <a:lnTo>
                    <a:pt x="56" y="19"/>
                  </a:lnTo>
                  <a:lnTo>
                    <a:pt x="46" y="6"/>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8" name="Freeform 51"/>
            <p:cNvSpPr>
              <a:spLocks/>
            </p:cNvSpPr>
            <p:nvPr/>
          </p:nvSpPr>
          <p:spPr bwMode="auto">
            <a:xfrm>
              <a:off x="5140" y="2506"/>
              <a:ext cx="14" cy="6"/>
            </a:xfrm>
            <a:custGeom>
              <a:avLst/>
              <a:gdLst>
                <a:gd name="T0" fmla="*/ 12 w 58"/>
                <a:gd name="T1" fmla="*/ 1 h 25"/>
                <a:gd name="T2" fmla="*/ 11 w 58"/>
                <a:gd name="T3" fmla="*/ 1 h 25"/>
                <a:gd name="T4" fmla="*/ 10 w 58"/>
                <a:gd name="T5" fmla="*/ 2 h 25"/>
                <a:gd name="T6" fmla="*/ 9 w 58"/>
                <a:gd name="T7" fmla="*/ 2 h 25"/>
                <a:gd name="T8" fmla="*/ 8 w 58"/>
                <a:gd name="T9" fmla="*/ 2 h 25"/>
                <a:gd name="T10" fmla="*/ 7 w 58"/>
                <a:gd name="T11" fmla="*/ 2 h 25"/>
                <a:gd name="T12" fmla="*/ 5 w 58"/>
                <a:gd name="T13" fmla="*/ 2 h 25"/>
                <a:gd name="T14" fmla="*/ 3 w 58"/>
                <a:gd name="T15" fmla="*/ 1 h 25"/>
                <a:gd name="T16" fmla="*/ 1 w 58"/>
                <a:gd name="T17" fmla="*/ 0 h 25"/>
                <a:gd name="T18" fmla="*/ 0 w 58"/>
                <a:gd name="T19" fmla="*/ 4 h 25"/>
                <a:gd name="T20" fmla="*/ 2 w 58"/>
                <a:gd name="T21" fmla="*/ 5 h 25"/>
                <a:gd name="T22" fmla="*/ 4 w 58"/>
                <a:gd name="T23" fmla="*/ 6 h 25"/>
                <a:gd name="T24" fmla="*/ 6 w 58"/>
                <a:gd name="T25" fmla="*/ 6 h 25"/>
                <a:gd name="T26" fmla="*/ 7 w 58"/>
                <a:gd name="T27" fmla="*/ 6 h 25"/>
                <a:gd name="T28" fmla="*/ 9 w 58"/>
                <a:gd name="T29" fmla="*/ 6 h 25"/>
                <a:gd name="T30" fmla="*/ 11 w 58"/>
                <a:gd name="T31" fmla="*/ 6 h 25"/>
                <a:gd name="T32" fmla="*/ 13 w 58"/>
                <a:gd name="T33" fmla="*/ 5 h 25"/>
                <a:gd name="T34" fmla="*/ 14 w 58"/>
                <a:gd name="T35" fmla="*/ 4 h 25"/>
                <a:gd name="T36" fmla="*/ 12 w 58"/>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25"/>
                <a:gd name="T59" fmla="*/ 58 w 5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25">
                  <a:moveTo>
                    <a:pt x="50" y="4"/>
                  </a:moveTo>
                  <a:lnTo>
                    <a:pt x="44" y="6"/>
                  </a:lnTo>
                  <a:lnTo>
                    <a:pt x="40" y="8"/>
                  </a:lnTo>
                  <a:lnTo>
                    <a:pt x="37" y="10"/>
                  </a:lnTo>
                  <a:lnTo>
                    <a:pt x="33" y="10"/>
                  </a:lnTo>
                  <a:lnTo>
                    <a:pt x="27" y="8"/>
                  </a:lnTo>
                  <a:lnTo>
                    <a:pt x="21" y="8"/>
                  </a:lnTo>
                  <a:lnTo>
                    <a:pt x="14" y="4"/>
                  </a:lnTo>
                  <a:lnTo>
                    <a:pt x="6" y="0"/>
                  </a:lnTo>
                  <a:lnTo>
                    <a:pt x="0" y="15"/>
                  </a:lnTo>
                  <a:lnTo>
                    <a:pt x="8" y="19"/>
                  </a:lnTo>
                  <a:lnTo>
                    <a:pt x="17" y="23"/>
                  </a:lnTo>
                  <a:lnTo>
                    <a:pt x="25" y="25"/>
                  </a:lnTo>
                  <a:lnTo>
                    <a:pt x="31" y="25"/>
                  </a:lnTo>
                  <a:lnTo>
                    <a:pt x="39" y="25"/>
                  </a:lnTo>
                  <a:lnTo>
                    <a:pt x="44" y="23"/>
                  </a:lnTo>
                  <a:lnTo>
                    <a:pt x="52" y="21"/>
                  </a:lnTo>
                  <a:lnTo>
                    <a:pt x="58" y="17"/>
                  </a:lnTo>
                  <a:lnTo>
                    <a:pt x="50" y="4"/>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79" name="Freeform 52"/>
            <p:cNvSpPr>
              <a:spLocks/>
            </p:cNvSpPr>
            <p:nvPr/>
          </p:nvSpPr>
          <p:spPr bwMode="auto">
            <a:xfrm>
              <a:off x="5140" y="2499"/>
              <a:ext cx="15" cy="7"/>
            </a:xfrm>
            <a:custGeom>
              <a:avLst/>
              <a:gdLst>
                <a:gd name="T0" fmla="*/ 13 w 62"/>
                <a:gd name="T1" fmla="*/ 1 h 25"/>
                <a:gd name="T2" fmla="*/ 12 w 62"/>
                <a:gd name="T3" fmla="*/ 2 h 25"/>
                <a:gd name="T4" fmla="*/ 10 w 62"/>
                <a:gd name="T5" fmla="*/ 2 h 25"/>
                <a:gd name="T6" fmla="*/ 9 w 62"/>
                <a:gd name="T7" fmla="*/ 2 h 25"/>
                <a:gd name="T8" fmla="*/ 8 w 62"/>
                <a:gd name="T9" fmla="*/ 2 h 25"/>
                <a:gd name="T10" fmla="*/ 7 w 62"/>
                <a:gd name="T11" fmla="*/ 2 h 25"/>
                <a:gd name="T12" fmla="*/ 6 w 62"/>
                <a:gd name="T13" fmla="*/ 2 h 25"/>
                <a:gd name="T14" fmla="*/ 4 w 62"/>
                <a:gd name="T15" fmla="*/ 1 h 25"/>
                <a:gd name="T16" fmla="*/ 2 w 62"/>
                <a:gd name="T17" fmla="*/ 0 h 25"/>
                <a:gd name="T18" fmla="*/ 0 w 62"/>
                <a:gd name="T19" fmla="*/ 4 h 25"/>
                <a:gd name="T20" fmla="*/ 2 w 62"/>
                <a:gd name="T21" fmla="*/ 5 h 25"/>
                <a:gd name="T22" fmla="*/ 4 w 62"/>
                <a:gd name="T23" fmla="*/ 6 h 25"/>
                <a:gd name="T24" fmla="*/ 6 w 62"/>
                <a:gd name="T25" fmla="*/ 6 h 25"/>
                <a:gd name="T26" fmla="*/ 8 w 62"/>
                <a:gd name="T27" fmla="*/ 7 h 25"/>
                <a:gd name="T28" fmla="*/ 10 w 62"/>
                <a:gd name="T29" fmla="*/ 6 h 25"/>
                <a:gd name="T30" fmla="*/ 12 w 62"/>
                <a:gd name="T31" fmla="*/ 6 h 25"/>
                <a:gd name="T32" fmla="*/ 13 w 62"/>
                <a:gd name="T33" fmla="*/ 5 h 25"/>
                <a:gd name="T34" fmla="*/ 15 w 62"/>
                <a:gd name="T35" fmla="*/ 4 h 25"/>
                <a:gd name="T36" fmla="*/ 13 w 62"/>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25"/>
                <a:gd name="T59" fmla="*/ 62 w 62"/>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25">
                  <a:moveTo>
                    <a:pt x="52" y="2"/>
                  </a:moveTo>
                  <a:lnTo>
                    <a:pt x="48" y="6"/>
                  </a:lnTo>
                  <a:lnTo>
                    <a:pt x="42" y="8"/>
                  </a:lnTo>
                  <a:lnTo>
                    <a:pt x="39" y="8"/>
                  </a:lnTo>
                  <a:lnTo>
                    <a:pt x="33" y="8"/>
                  </a:lnTo>
                  <a:lnTo>
                    <a:pt x="29" y="8"/>
                  </a:lnTo>
                  <a:lnTo>
                    <a:pt x="23" y="6"/>
                  </a:lnTo>
                  <a:lnTo>
                    <a:pt x="16" y="4"/>
                  </a:lnTo>
                  <a:lnTo>
                    <a:pt x="8" y="0"/>
                  </a:lnTo>
                  <a:lnTo>
                    <a:pt x="0" y="15"/>
                  </a:lnTo>
                  <a:lnTo>
                    <a:pt x="10" y="19"/>
                  </a:lnTo>
                  <a:lnTo>
                    <a:pt x="17" y="21"/>
                  </a:lnTo>
                  <a:lnTo>
                    <a:pt x="25" y="23"/>
                  </a:lnTo>
                  <a:lnTo>
                    <a:pt x="33" y="25"/>
                  </a:lnTo>
                  <a:lnTo>
                    <a:pt x="40" y="23"/>
                  </a:lnTo>
                  <a:lnTo>
                    <a:pt x="48" y="23"/>
                  </a:lnTo>
                  <a:lnTo>
                    <a:pt x="54" y="19"/>
                  </a:lnTo>
                  <a:lnTo>
                    <a:pt x="62" y="15"/>
                  </a:lnTo>
                  <a:lnTo>
                    <a:pt x="52"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0" name="Freeform 53"/>
            <p:cNvSpPr>
              <a:spLocks/>
            </p:cNvSpPr>
            <p:nvPr/>
          </p:nvSpPr>
          <p:spPr bwMode="auto">
            <a:xfrm>
              <a:off x="5140" y="2492"/>
              <a:ext cx="15" cy="6"/>
            </a:xfrm>
            <a:custGeom>
              <a:avLst/>
              <a:gdLst>
                <a:gd name="T0" fmla="*/ 13 w 63"/>
                <a:gd name="T1" fmla="*/ 0 h 23"/>
                <a:gd name="T2" fmla="*/ 12 w 63"/>
                <a:gd name="T3" fmla="*/ 1 h 23"/>
                <a:gd name="T4" fmla="*/ 10 w 63"/>
                <a:gd name="T5" fmla="*/ 2 h 23"/>
                <a:gd name="T6" fmla="*/ 10 w 63"/>
                <a:gd name="T7" fmla="*/ 2 h 23"/>
                <a:gd name="T8" fmla="*/ 8 w 63"/>
                <a:gd name="T9" fmla="*/ 2 h 23"/>
                <a:gd name="T10" fmla="*/ 7 w 63"/>
                <a:gd name="T11" fmla="*/ 2 h 23"/>
                <a:gd name="T12" fmla="*/ 5 w 63"/>
                <a:gd name="T13" fmla="*/ 2 h 23"/>
                <a:gd name="T14" fmla="*/ 3 w 63"/>
                <a:gd name="T15" fmla="*/ 1 h 23"/>
                <a:gd name="T16" fmla="*/ 1 w 63"/>
                <a:gd name="T17" fmla="*/ 0 h 23"/>
                <a:gd name="T18" fmla="*/ 0 w 63"/>
                <a:gd name="T19" fmla="*/ 4 h 23"/>
                <a:gd name="T20" fmla="*/ 2 w 63"/>
                <a:gd name="T21" fmla="*/ 5 h 23"/>
                <a:gd name="T22" fmla="*/ 4 w 63"/>
                <a:gd name="T23" fmla="*/ 5 h 23"/>
                <a:gd name="T24" fmla="*/ 6 w 63"/>
                <a:gd name="T25" fmla="*/ 6 h 23"/>
                <a:gd name="T26" fmla="*/ 8 w 63"/>
                <a:gd name="T27" fmla="*/ 6 h 23"/>
                <a:gd name="T28" fmla="*/ 10 w 63"/>
                <a:gd name="T29" fmla="*/ 6 h 23"/>
                <a:gd name="T30" fmla="*/ 12 w 63"/>
                <a:gd name="T31" fmla="*/ 5 h 23"/>
                <a:gd name="T32" fmla="*/ 14 w 63"/>
                <a:gd name="T33" fmla="*/ 4 h 23"/>
                <a:gd name="T34" fmla="*/ 15 w 63"/>
                <a:gd name="T35" fmla="*/ 4 h 23"/>
                <a:gd name="T36" fmla="*/ 13 w 63"/>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3"/>
                <a:gd name="T59" fmla="*/ 63 w 6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3">
                  <a:moveTo>
                    <a:pt x="56" y="0"/>
                  </a:moveTo>
                  <a:lnTo>
                    <a:pt x="50" y="4"/>
                  </a:lnTo>
                  <a:lnTo>
                    <a:pt x="44" y="6"/>
                  </a:lnTo>
                  <a:lnTo>
                    <a:pt x="40" y="6"/>
                  </a:lnTo>
                  <a:lnTo>
                    <a:pt x="35" y="8"/>
                  </a:lnTo>
                  <a:lnTo>
                    <a:pt x="29" y="8"/>
                  </a:lnTo>
                  <a:lnTo>
                    <a:pt x="21" y="6"/>
                  </a:lnTo>
                  <a:lnTo>
                    <a:pt x="14" y="4"/>
                  </a:lnTo>
                  <a:lnTo>
                    <a:pt x="6" y="0"/>
                  </a:lnTo>
                  <a:lnTo>
                    <a:pt x="0" y="15"/>
                  </a:lnTo>
                  <a:lnTo>
                    <a:pt x="10" y="19"/>
                  </a:lnTo>
                  <a:lnTo>
                    <a:pt x="17" y="21"/>
                  </a:lnTo>
                  <a:lnTo>
                    <a:pt x="27" y="23"/>
                  </a:lnTo>
                  <a:lnTo>
                    <a:pt x="35" y="23"/>
                  </a:lnTo>
                  <a:lnTo>
                    <a:pt x="42" y="23"/>
                  </a:lnTo>
                  <a:lnTo>
                    <a:pt x="50" y="21"/>
                  </a:lnTo>
                  <a:lnTo>
                    <a:pt x="58" y="17"/>
                  </a:lnTo>
                  <a:lnTo>
                    <a:pt x="63" y="14"/>
                  </a:lnTo>
                  <a:lnTo>
                    <a:pt x="56"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1" name="Freeform 54"/>
            <p:cNvSpPr>
              <a:spLocks/>
            </p:cNvSpPr>
            <p:nvPr/>
          </p:nvSpPr>
          <p:spPr bwMode="auto">
            <a:xfrm>
              <a:off x="5141" y="2486"/>
              <a:ext cx="15" cy="6"/>
            </a:xfrm>
            <a:custGeom>
              <a:avLst/>
              <a:gdLst>
                <a:gd name="T0" fmla="*/ 13 w 61"/>
                <a:gd name="T1" fmla="*/ 0 h 23"/>
                <a:gd name="T2" fmla="*/ 12 w 61"/>
                <a:gd name="T3" fmla="*/ 1 h 23"/>
                <a:gd name="T4" fmla="*/ 11 w 61"/>
                <a:gd name="T5" fmla="*/ 1 h 23"/>
                <a:gd name="T6" fmla="*/ 9 w 61"/>
                <a:gd name="T7" fmla="*/ 2 h 23"/>
                <a:gd name="T8" fmla="*/ 8 w 61"/>
                <a:gd name="T9" fmla="*/ 2 h 23"/>
                <a:gd name="T10" fmla="*/ 7 w 61"/>
                <a:gd name="T11" fmla="*/ 2 h 23"/>
                <a:gd name="T12" fmla="*/ 5 w 61"/>
                <a:gd name="T13" fmla="*/ 2 h 23"/>
                <a:gd name="T14" fmla="*/ 3 w 61"/>
                <a:gd name="T15" fmla="*/ 1 h 23"/>
                <a:gd name="T16" fmla="*/ 1 w 61"/>
                <a:gd name="T17" fmla="*/ 0 h 23"/>
                <a:gd name="T18" fmla="*/ 0 w 61"/>
                <a:gd name="T19" fmla="*/ 3 h 23"/>
                <a:gd name="T20" fmla="*/ 2 w 61"/>
                <a:gd name="T21" fmla="*/ 4 h 23"/>
                <a:gd name="T22" fmla="*/ 4 w 61"/>
                <a:gd name="T23" fmla="*/ 5 h 23"/>
                <a:gd name="T24" fmla="*/ 6 w 61"/>
                <a:gd name="T25" fmla="*/ 5 h 23"/>
                <a:gd name="T26" fmla="*/ 9 w 61"/>
                <a:gd name="T27" fmla="*/ 6 h 23"/>
                <a:gd name="T28" fmla="*/ 10 w 61"/>
                <a:gd name="T29" fmla="*/ 5 h 23"/>
                <a:gd name="T30" fmla="*/ 12 w 61"/>
                <a:gd name="T31" fmla="*/ 5 h 23"/>
                <a:gd name="T32" fmla="*/ 14 w 61"/>
                <a:gd name="T33" fmla="*/ 4 h 23"/>
                <a:gd name="T34" fmla="*/ 15 w 61"/>
                <a:gd name="T35" fmla="*/ 3 h 23"/>
                <a:gd name="T36" fmla="*/ 13 w 61"/>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3"/>
                <a:gd name="T59" fmla="*/ 61 w 6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3">
                  <a:moveTo>
                    <a:pt x="54" y="0"/>
                  </a:moveTo>
                  <a:lnTo>
                    <a:pt x="48" y="2"/>
                  </a:lnTo>
                  <a:lnTo>
                    <a:pt x="44" y="4"/>
                  </a:lnTo>
                  <a:lnTo>
                    <a:pt x="38" y="6"/>
                  </a:lnTo>
                  <a:lnTo>
                    <a:pt x="33" y="6"/>
                  </a:lnTo>
                  <a:lnTo>
                    <a:pt x="27" y="6"/>
                  </a:lnTo>
                  <a:lnTo>
                    <a:pt x="21" y="6"/>
                  </a:lnTo>
                  <a:lnTo>
                    <a:pt x="13" y="2"/>
                  </a:lnTo>
                  <a:lnTo>
                    <a:pt x="6" y="0"/>
                  </a:lnTo>
                  <a:lnTo>
                    <a:pt x="0" y="13"/>
                  </a:lnTo>
                  <a:lnTo>
                    <a:pt x="8" y="17"/>
                  </a:lnTo>
                  <a:lnTo>
                    <a:pt x="17" y="21"/>
                  </a:lnTo>
                  <a:lnTo>
                    <a:pt x="25" y="21"/>
                  </a:lnTo>
                  <a:lnTo>
                    <a:pt x="35" y="23"/>
                  </a:lnTo>
                  <a:lnTo>
                    <a:pt x="42" y="21"/>
                  </a:lnTo>
                  <a:lnTo>
                    <a:pt x="48" y="19"/>
                  </a:lnTo>
                  <a:lnTo>
                    <a:pt x="56" y="17"/>
                  </a:lnTo>
                  <a:lnTo>
                    <a:pt x="61" y="13"/>
                  </a:lnTo>
                  <a:lnTo>
                    <a:pt x="54"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2" name="Freeform 55"/>
            <p:cNvSpPr>
              <a:spLocks/>
            </p:cNvSpPr>
            <p:nvPr/>
          </p:nvSpPr>
          <p:spPr bwMode="auto">
            <a:xfrm>
              <a:off x="5141" y="2471"/>
              <a:ext cx="17" cy="7"/>
            </a:xfrm>
            <a:custGeom>
              <a:avLst/>
              <a:gdLst>
                <a:gd name="T0" fmla="*/ 15 w 69"/>
                <a:gd name="T1" fmla="*/ 0 h 25"/>
                <a:gd name="T2" fmla="*/ 14 w 69"/>
                <a:gd name="T3" fmla="*/ 1 h 25"/>
                <a:gd name="T4" fmla="*/ 12 w 69"/>
                <a:gd name="T5" fmla="*/ 2 h 25"/>
                <a:gd name="T6" fmla="*/ 10 w 69"/>
                <a:gd name="T7" fmla="*/ 2 h 25"/>
                <a:gd name="T8" fmla="*/ 9 w 69"/>
                <a:gd name="T9" fmla="*/ 2 h 25"/>
                <a:gd name="T10" fmla="*/ 8 w 69"/>
                <a:gd name="T11" fmla="*/ 2 h 25"/>
                <a:gd name="T12" fmla="*/ 6 w 69"/>
                <a:gd name="T13" fmla="*/ 2 h 25"/>
                <a:gd name="T14" fmla="*/ 4 w 69"/>
                <a:gd name="T15" fmla="*/ 2 h 25"/>
                <a:gd name="T16" fmla="*/ 1 w 69"/>
                <a:gd name="T17" fmla="*/ 1 h 25"/>
                <a:gd name="T18" fmla="*/ 0 w 69"/>
                <a:gd name="T19" fmla="*/ 5 h 25"/>
                <a:gd name="T20" fmla="*/ 2 w 69"/>
                <a:gd name="T21" fmla="*/ 6 h 25"/>
                <a:gd name="T22" fmla="*/ 5 w 69"/>
                <a:gd name="T23" fmla="*/ 6 h 25"/>
                <a:gd name="T24" fmla="*/ 7 w 69"/>
                <a:gd name="T25" fmla="*/ 7 h 25"/>
                <a:gd name="T26" fmla="*/ 9 w 69"/>
                <a:gd name="T27" fmla="*/ 7 h 25"/>
                <a:gd name="T28" fmla="*/ 11 w 69"/>
                <a:gd name="T29" fmla="*/ 6 h 25"/>
                <a:gd name="T30" fmla="*/ 13 w 69"/>
                <a:gd name="T31" fmla="*/ 6 h 25"/>
                <a:gd name="T32" fmla="*/ 15 w 69"/>
                <a:gd name="T33" fmla="*/ 6 h 25"/>
                <a:gd name="T34" fmla="*/ 17 w 69"/>
                <a:gd name="T35" fmla="*/ 4 h 25"/>
                <a:gd name="T36" fmla="*/ 15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59" y="0"/>
                  </a:moveTo>
                  <a:lnTo>
                    <a:pt x="56" y="4"/>
                  </a:lnTo>
                  <a:lnTo>
                    <a:pt x="50" y="6"/>
                  </a:lnTo>
                  <a:lnTo>
                    <a:pt x="42" y="8"/>
                  </a:lnTo>
                  <a:lnTo>
                    <a:pt x="36" y="8"/>
                  </a:lnTo>
                  <a:lnTo>
                    <a:pt x="31" y="8"/>
                  </a:lnTo>
                  <a:lnTo>
                    <a:pt x="23" y="8"/>
                  </a:lnTo>
                  <a:lnTo>
                    <a:pt x="15" y="6"/>
                  </a:lnTo>
                  <a:lnTo>
                    <a:pt x="6" y="2"/>
                  </a:lnTo>
                  <a:lnTo>
                    <a:pt x="0" y="18"/>
                  </a:lnTo>
                  <a:lnTo>
                    <a:pt x="10" y="21"/>
                  </a:lnTo>
                  <a:lnTo>
                    <a:pt x="19" y="23"/>
                  </a:lnTo>
                  <a:lnTo>
                    <a:pt x="29" y="25"/>
                  </a:lnTo>
                  <a:lnTo>
                    <a:pt x="38" y="25"/>
                  </a:lnTo>
                  <a:lnTo>
                    <a:pt x="46" y="23"/>
                  </a:lnTo>
                  <a:lnTo>
                    <a:pt x="54" y="21"/>
                  </a:lnTo>
                  <a:lnTo>
                    <a:pt x="61" y="20"/>
                  </a:lnTo>
                  <a:lnTo>
                    <a:pt x="69" y="16"/>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3" name="Freeform 56"/>
            <p:cNvSpPr>
              <a:spLocks/>
            </p:cNvSpPr>
            <p:nvPr/>
          </p:nvSpPr>
          <p:spPr bwMode="auto">
            <a:xfrm>
              <a:off x="5141" y="2465"/>
              <a:ext cx="16" cy="6"/>
            </a:xfrm>
            <a:custGeom>
              <a:avLst/>
              <a:gdLst>
                <a:gd name="T0" fmla="*/ 14 w 67"/>
                <a:gd name="T1" fmla="*/ 0 h 23"/>
                <a:gd name="T2" fmla="*/ 13 w 67"/>
                <a:gd name="T3" fmla="*/ 1 h 23"/>
                <a:gd name="T4" fmla="*/ 11 w 67"/>
                <a:gd name="T5" fmla="*/ 1 h 23"/>
                <a:gd name="T6" fmla="*/ 10 w 67"/>
                <a:gd name="T7" fmla="*/ 2 h 23"/>
                <a:gd name="T8" fmla="*/ 9 w 67"/>
                <a:gd name="T9" fmla="*/ 2 h 23"/>
                <a:gd name="T10" fmla="*/ 7 w 67"/>
                <a:gd name="T11" fmla="*/ 2 h 23"/>
                <a:gd name="T12" fmla="*/ 5 w 67"/>
                <a:gd name="T13" fmla="*/ 2 h 23"/>
                <a:gd name="T14" fmla="*/ 3 w 67"/>
                <a:gd name="T15" fmla="*/ 1 h 23"/>
                <a:gd name="T16" fmla="*/ 1 w 67"/>
                <a:gd name="T17" fmla="*/ 0 h 23"/>
                <a:gd name="T18" fmla="*/ 0 w 67"/>
                <a:gd name="T19" fmla="*/ 4 h 23"/>
                <a:gd name="T20" fmla="*/ 2 w 67"/>
                <a:gd name="T21" fmla="*/ 5 h 23"/>
                <a:gd name="T22" fmla="*/ 5 w 67"/>
                <a:gd name="T23" fmla="*/ 5 h 23"/>
                <a:gd name="T24" fmla="*/ 7 w 67"/>
                <a:gd name="T25" fmla="*/ 6 h 23"/>
                <a:gd name="T26" fmla="*/ 9 w 67"/>
                <a:gd name="T27" fmla="*/ 6 h 23"/>
                <a:gd name="T28" fmla="*/ 11 w 67"/>
                <a:gd name="T29" fmla="*/ 5 h 23"/>
                <a:gd name="T30" fmla="*/ 13 w 67"/>
                <a:gd name="T31" fmla="*/ 5 h 23"/>
                <a:gd name="T32" fmla="*/ 15 w 67"/>
                <a:gd name="T33" fmla="*/ 5 h 23"/>
                <a:gd name="T34" fmla="*/ 16 w 67"/>
                <a:gd name="T35" fmla="*/ 4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9" y="0"/>
                  </a:moveTo>
                  <a:lnTo>
                    <a:pt x="54" y="2"/>
                  </a:lnTo>
                  <a:lnTo>
                    <a:pt x="48" y="4"/>
                  </a:lnTo>
                  <a:lnTo>
                    <a:pt x="42" y="6"/>
                  </a:lnTo>
                  <a:lnTo>
                    <a:pt x="36" y="8"/>
                  </a:lnTo>
                  <a:lnTo>
                    <a:pt x="29" y="8"/>
                  </a:lnTo>
                  <a:lnTo>
                    <a:pt x="21" y="6"/>
                  </a:lnTo>
                  <a:lnTo>
                    <a:pt x="13" y="4"/>
                  </a:lnTo>
                  <a:lnTo>
                    <a:pt x="6" y="0"/>
                  </a:lnTo>
                  <a:lnTo>
                    <a:pt x="0" y="16"/>
                  </a:lnTo>
                  <a:lnTo>
                    <a:pt x="10" y="20"/>
                  </a:lnTo>
                  <a:lnTo>
                    <a:pt x="19" y="21"/>
                  </a:lnTo>
                  <a:lnTo>
                    <a:pt x="29" y="23"/>
                  </a:lnTo>
                  <a:lnTo>
                    <a:pt x="36" y="23"/>
                  </a:lnTo>
                  <a:lnTo>
                    <a:pt x="46" y="21"/>
                  </a:lnTo>
                  <a:lnTo>
                    <a:pt x="54" y="20"/>
                  </a:lnTo>
                  <a:lnTo>
                    <a:pt x="61" y="18"/>
                  </a:lnTo>
                  <a:lnTo>
                    <a:pt x="67" y="14"/>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4" name="Freeform 57"/>
            <p:cNvSpPr>
              <a:spLocks/>
            </p:cNvSpPr>
            <p:nvPr/>
          </p:nvSpPr>
          <p:spPr bwMode="auto">
            <a:xfrm>
              <a:off x="5141" y="2457"/>
              <a:ext cx="17" cy="7"/>
            </a:xfrm>
            <a:custGeom>
              <a:avLst/>
              <a:gdLst>
                <a:gd name="T0" fmla="*/ 15 w 69"/>
                <a:gd name="T1" fmla="*/ 0 h 24"/>
                <a:gd name="T2" fmla="*/ 14 w 69"/>
                <a:gd name="T3" fmla="*/ 1 h 24"/>
                <a:gd name="T4" fmla="*/ 12 w 69"/>
                <a:gd name="T5" fmla="*/ 1 h 24"/>
                <a:gd name="T6" fmla="*/ 11 w 69"/>
                <a:gd name="T7" fmla="*/ 2 h 24"/>
                <a:gd name="T8" fmla="*/ 9 w 69"/>
                <a:gd name="T9" fmla="*/ 2 h 24"/>
                <a:gd name="T10" fmla="*/ 8 w 69"/>
                <a:gd name="T11" fmla="*/ 2 h 24"/>
                <a:gd name="T12" fmla="*/ 6 w 69"/>
                <a:gd name="T13" fmla="*/ 2 h 24"/>
                <a:gd name="T14" fmla="*/ 4 w 69"/>
                <a:gd name="T15" fmla="*/ 1 h 24"/>
                <a:gd name="T16" fmla="*/ 2 w 69"/>
                <a:gd name="T17" fmla="*/ 0 h 24"/>
                <a:gd name="T18" fmla="*/ 0 w 69"/>
                <a:gd name="T19" fmla="*/ 5 h 24"/>
                <a:gd name="T20" fmla="*/ 3 w 69"/>
                <a:gd name="T21" fmla="*/ 6 h 24"/>
                <a:gd name="T22" fmla="*/ 5 w 69"/>
                <a:gd name="T23" fmla="*/ 7 h 24"/>
                <a:gd name="T24" fmla="*/ 8 w 69"/>
                <a:gd name="T25" fmla="*/ 7 h 24"/>
                <a:gd name="T26" fmla="*/ 9 w 69"/>
                <a:gd name="T27" fmla="*/ 7 h 24"/>
                <a:gd name="T28" fmla="*/ 12 w 69"/>
                <a:gd name="T29" fmla="*/ 7 h 24"/>
                <a:gd name="T30" fmla="*/ 14 w 69"/>
                <a:gd name="T31" fmla="*/ 6 h 24"/>
                <a:gd name="T32" fmla="*/ 16 w 69"/>
                <a:gd name="T33" fmla="*/ 6 h 24"/>
                <a:gd name="T34" fmla="*/ 17 w 69"/>
                <a:gd name="T35" fmla="*/ 4 h 24"/>
                <a:gd name="T36" fmla="*/ 15 w 69"/>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4"/>
                <a:gd name="T59" fmla="*/ 69 w 69"/>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4">
                  <a:moveTo>
                    <a:pt x="61" y="0"/>
                  </a:moveTo>
                  <a:lnTo>
                    <a:pt x="56" y="3"/>
                  </a:lnTo>
                  <a:lnTo>
                    <a:pt x="50" y="5"/>
                  </a:lnTo>
                  <a:lnTo>
                    <a:pt x="44" y="7"/>
                  </a:lnTo>
                  <a:lnTo>
                    <a:pt x="38" y="7"/>
                  </a:lnTo>
                  <a:lnTo>
                    <a:pt x="31" y="7"/>
                  </a:lnTo>
                  <a:lnTo>
                    <a:pt x="23" y="7"/>
                  </a:lnTo>
                  <a:lnTo>
                    <a:pt x="15" y="5"/>
                  </a:lnTo>
                  <a:lnTo>
                    <a:pt x="8" y="1"/>
                  </a:lnTo>
                  <a:lnTo>
                    <a:pt x="0" y="17"/>
                  </a:lnTo>
                  <a:lnTo>
                    <a:pt x="12" y="21"/>
                  </a:lnTo>
                  <a:lnTo>
                    <a:pt x="21" y="23"/>
                  </a:lnTo>
                  <a:lnTo>
                    <a:pt x="31" y="24"/>
                  </a:lnTo>
                  <a:lnTo>
                    <a:pt x="38" y="24"/>
                  </a:lnTo>
                  <a:lnTo>
                    <a:pt x="48" y="23"/>
                  </a:lnTo>
                  <a:lnTo>
                    <a:pt x="56" y="21"/>
                  </a:lnTo>
                  <a:lnTo>
                    <a:pt x="63" y="19"/>
                  </a:lnTo>
                  <a:lnTo>
                    <a:pt x="69" y="15"/>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5" name="Freeform 58"/>
            <p:cNvSpPr>
              <a:spLocks/>
            </p:cNvSpPr>
            <p:nvPr/>
          </p:nvSpPr>
          <p:spPr bwMode="auto">
            <a:xfrm>
              <a:off x="5141" y="2451"/>
              <a:ext cx="17" cy="6"/>
            </a:xfrm>
            <a:custGeom>
              <a:avLst/>
              <a:gdLst>
                <a:gd name="T0" fmla="*/ 15 w 69"/>
                <a:gd name="T1" fmla="*/ 0 h 23"/>
                <a:gd name="T2" fmla="*/ 14 w 69"/>
                <a:gd name="T3" fmla="*/ 0 h 23"/>
                <a:gd name="T4" fmla="*/ 12 w 69"/>
                <a:gd name="T5" fmla="*/ 1 h 23"/>
                <a:gd name="T6" fmla="*/ 10 w 69"/>
                <a:gd name="T7" fmla="*/ 1 h 23"/>
                <a:gd name="T8" fmla="*/ 9 w 69"/>
                <a:gd name="T9" fmla="*/ 1 h 23"/>
                <a:gd name="T10" fmla="*/ 8 w 69"/>
                <a:gd name="T11" fmla="*/ 2 h 23"/>
                <a:gd name="T12" fmla="*/ 6 w 69"/>
                <a:gd name="T13" fmla="*/ 1 h 23"/>
                <a:gd name="T14" fmla="*/ 4 w 69"/>
                <a:gd name="T15" fmla="*/ 1 h 23"/>
                <a:gd name="T16" fmla="*/ 1 w 69"/>
                <a:gd name="T17" fmla="*/ 0 h 23"/>
                <a:gd name="T18" fmla="*/ 0 w 69"/>
                <a:gd name="T19" fmla="*/ 4 h 23"/>
                <a:gd name="T20" fmla="*/ 2 w 69"/>
                <a:gd name="T21" fmla="*/ 5 h 23"/>
                <a:gd name="T22" fmla="*/ 5 w 69"/>
                <a:gd name="T23" fmla="*/ 5 h 23"/>
                <a:gd name="T24" fmla="*/ 7 w 69"/>
                <a:gd name="T25" fmla="*/ 6 h 23"/>
                <a:gd name="T26" fmla="*/ 9 w 69"/>
                <a:gd name="T27" fmla="*/ 6 h 23"/>
                <a:gd name="T28" fmla="*/ 11 w 69"/>
                <a:gd name="T29" fmla="*/ 5 h 23"/>
                <a:gd name="T30" fmla="*/ 13 w 69"/>
                <a:gd name="T31" fmla="*/ 5 h 23"/>
                <a:gd name="T32" fmla="*/ 15 w 69"/>
                <a:gd name="T33" fmla="*/ 4 h 23"/>
                <a:gd name="T34" fmla="*/ 17 w 69"/>
                <a:gd name="T35" fmla="*/ 3 h 23"/>
                <a:gd name="T36" fmla="*/ 15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59" y="0"/>
                  </a:moveTo>
                  <a:lnTo>
                    <a:pt x="56" y="1"/>
                  </a:lnTo>
                  <a:lnTo>
                    <a:pt x="50" y="3"/>
                  </a:lnTo>
                  <a:lnTo>
                    <a:pt x="42" y="5"/>
                  </a:lnTo>
                  <a:lnTo>
                    <a:pt x="36" y="5"/>
                  </a:lnTo>
                  <a:lnTo>
                    <a:pt x="31" y="7"/>
                  </a:lnTo>
                  <a:lnTo>
                    <a:pt x="23" y="5"/>
                  </a:lnTo>
                  <a:lnTo>
                    <a:pt x="15" y="3"/>
                  </a:lnTo>
                  <a:lnTo>
                    <a:pt x="6" y="0"/>
                  </a:lnTo>
                  <a:lnTo>
                    <a:pt x="0" y="15"/>
                  </a:lnTo>
                  <a:lnTo>
                    <a:pt x="10" y="19"/>
                  </a:lnTo>
                  <a:lnTo>
                    <a:pt x="19" y="21"/>
                  </a:lnTo>
                  <a:lnTo>
                    <a:pt x="29" y="23"/>
                  </a:lnTo>
                  <a:lnTo>
                    <a:pt x="38" y="23"/>
                  </a:lnTo>
                  <a:lnTo>
                    <a:pt x="46" y="21"/>
                  </a:lnTo>
                  <a:lnTo>
                    <a:pt x="54" y="19"/>
                  </a:lnTo>
                  <a:lnTo>
                    <a:pt x="61" y="17"/>
                  </a:lnTo>
                  <a:lnTo>
                    <a:pt x="69"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6" name="Freeform 59"/>
            <p:cNvSpPr>
              <a:spLocks/>
            </p:cNvSpPr>
            <p:nvPr/>
          </p:nvSpPr>
          <p:spPr bwMode="auto">
            <a:xfrm>
              <a:off x="5076" y="2457"/>
              <a:ext cx="5" cy="6"/>
            </a:xfrm>
            <a:custGeom>
              <a:avLst/>
              <a:gdLst>
                <a:gd name="T0" fmla="*/ 5 w 21"/>
                <a:gd name="T1" fmla="*/ 6 h 23"/>
                <a:gd name="T2" fmla="*/ 5 w 21"/>
                <a:gd name="T3" fmla="*/ 5 h 23"/>
                <a:gd name="T4" fmla="*/ 5 w 21"/>
                <a:gd name="T5" fmla="*/ 4 h 23"/>
                <a:gd name="T6" fmla="*/ 4 w 21"/>
                <a:gd name="T7" fmla="*/ 3 h 23"/>
                <a:gd name="T8" fmla="*/ 4 w 21"/>
                <a:gd name="T9" fmla="*/ 2 h 23"/>
                <a:gd name="T10" fmla="*/ 3 w 21"/>
                <a:gd name="T11" fmla="*/ 1 h 23"/>
                <a:gd name="T12" fmla="*/ 3 w 21"/>
                <a:gd name="T13" fmla="*/ 1 h 23"/>
                <a:gd name="T14" fmla="*/ 2 w 21"/>
                <a:gd name="T15" fmla="*/ 1 h 23"/>
                <a:gd name="T16" fmla="*/ 1 w 21"/>
                <a:gd name="T17" fmla="*/ 0 h 23"/>
                <a:gd name="T18" fmla="*/ 0 w 21"/>
                <a:gd name="T19" fmla="*/ 4 h 23"/>
                <a:gd name="T20" fmla="*/ 0 w 21"/>
                <a:gd name="T21" fmla="*/ 4 h 23"/>
                <a:gd name="T22" fmla="*/ 0 w 21"/>
                <a:gd name="T23" fmla="*/ 4 h 23"/>
                <a:gd name="T24" fmla="*/ 0 w 21"/>
                <a:gd name="T25" fmla="*/ 4 h 23"/>
                <a:gd name="T26" fmla="*/ 1 w 21"/>
                <a:gd name="T27" fmla="*/ 5 h 23"/>
                <a:gd name="T28" fmla="*/ 1 w 21"/>
                <a:gd name="T29" fmla="*/ 5 h 23"/>
                <a:gd name="T30" fmla="*/ 1 w 21"/>
                <a:gd name="T31" fmla="*/ 5 h 23"/>
                <a:gd name="T32" fmla="*/ 1 w 21"/>
                <a:gd name="T33" fmla="*/ 5 h 23"/>
                <a:gd name="T34" fmla="*/ 1 w 21"/>
                <a:gd name="T35" fmla="*/ 6 h 23"/>
                <a:gd name="T36" fmla="*/ 5 w 21"/>
                <a:gd name="T37" fmla="*/ 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3"/>
                <a:gd name="T59" fmla="*/ 21 w 2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3">
                  <a:moveTo>
                    <a:pt x="21" y="23"/>
                  </a:moveTo>
                  <a:lnTo>
                    <a:pt x="21" y="19"/>
                  </a:lnTo>
                  <a:lnTo>
                    <a:pt x="20" y="15"/>
                  </a:lnTo>
                  <a:lnTo>
                    <a:pt x="18" y="11"/>
                  </a:lnTo>
                  <a:lnTo>
                    <a:pt x="18" y="9"/>
                  </a:lnTo>
                  <a:lnTo>
                    <a:pt x="14" y="5"/>
                  </a:lnTo>
                  <a:lnTo>
                    <a:pt x="12" y="3"/>
                  </a:lnTo>
                  <a:lnTo>
                    <a:pt x="10" y="2"/>
                  </a:lnTo>
                  <a:lnTo>
                    <a:pt x="6" y="0"/>
                  </a:lnTo>
                  <a:lnTo>
                    <a:pt x="0" y="15"/>
                  </a:lnTo>
                  <a:lnTo>
                    <a:pt x="2" y="15"/>
                  </a:lnTo>
                  <a:lnTo>
                    <a:pt x="2" y="17"/>
                  </a:lnTo>
                  <a:lnTo>
                    <a:pt x="4" y="19"/>
                  </a:lnTo>
                  <a:lnTo>
                    <a:pt x="4" y="21"/>
                  </a:lnTo>
                  <a:lnTo>
                    <a:pt x="6" y="21"/>
                  </a:lnTo>
                  <a:lnTo>
                    <a:pt x="6" y="23"/>
                  </a:lnTo>
                  <a:lnTo>
                    <a:pt x="21" y="23"/>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7" name="Freeform 60"/>
            <p:cNvSpPr>
              <a:spLocks/>
            </p:cNvSpPr>
            <p:nvPr/>
          </p:nvSpPr>
          <p:spPr bwMode="auto">
            <a:xfrm>
              <a:off x="5079" y="2456"/>
              <a:ext cx="5" cy="6"/>
            </a:xfrm>
            <a:custGeom>
              <a:avLst/>
              <a:gdLst>
                <a:gd name="T0" fmla="*/ 5 w 21"/>
                <a:gd name="T1" fmla="*/ 6 h 23"/>
                <a:gd name="T2" fmla="*/ 5 w 21"/>
                <a:gd name="T3" fmla="*/ 5 h 23"/>
                <a:gd name="T4" fmla="*/ 5 w 21"/>
                <a:gd name="T5" fmla="*/ 4 h 23"/>
                <a:gd name="T6" fmla="*/ 4 w 21"/>
                <a:gd name="T7" fmla="*/ 3 h 23"/>
                <a:gd name="T8" fmla="*/ 4 w 21"/>
                <a:gd name="T9" fmla="*/ 2 h 23"/>
                <a:gd name="T10" fmla="*/ 3 w 21"/>
                <a:gd name="T11" fmla="*/ 2 h 23"/>
                <a:gd name="T12" fmla="*/ 3 w 21"/>
                <a:gd name="T13" fmla="*/ 1 h 23"/>
                <a:gd name="T14" fmla="*/ 2 w 21"/>
                <a:gd name="T15" fmla="*/ 1 h 23"/>
                <a:gd name="T16" fmla="*/ 1 w 21"/>
                <a:gd name="T17" fmla="*/ 0 h 23"/>
                <a:gd name="T18" fmla="*/ 0 w 21"/>
                <a:gd name="T19" fmla="*/ 4 h 23"/>
                <a:gd name="T20" fmla="*/ 0 w 21"/>
                <a:gd name="T21" fmla="*/ 4 h 23"/>
                <a:gd name="T22" fmla="*/ 0 w 21"/>
                <a:gd name="T23" fmla="*/ 4 h 23"/>
                <a:gd name="T24" fmla="*/ 0 w 21"/>
                <a:gd name="T25" fmla="*/ 4 h 23"/>
                <a:gd name="T26" fmla="*/ 1 w 21"/>
                <a:gd name="T27" fmla="*/ 4 h 23"/>
                <a:gd name="T28" fmla="*/ 1 w 21"/>
                <a:gd name="T29" fmla="*/ 5 h 23"/>
                <a:gd name="T30" fmla="*/ 1 w 21"/>
                <a:gd name="T31" fmla="*/ 5 h 23"/>
                <a:gd name="T32" fmla="*/ 1 w 21"/>
                <a:gd name="T33" fmla="*/ 5 h 23"/>
                <a:gd name="T34" fmla="*/ 1 w 21"/>
                <a:gd name="T35" fmla="*/ 6 h 23"/>
                <a:gd name="T36" fmla="*/ 5 w 21"/>
                <a:gd name="T37" fmla="*/ 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3"/>
                <a:gd name="T59" fmla="*/ 21 w 2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3">
                  <a:moveTo>
                    <a:pt x="21" y="23"/>
                  </a:moveTo>
                  <a:lnTo>
                    <a:pt x="21" y="19"/>
                  </a:lnTo>
                  <a:lnTo>
                    <a:pt x="19" y="15"/>
                  </a:lnTo>
                  <a:lnTo>
                    <a:pt x="17" y="11"/>
                  </a:lnTo>
                  <a:lnTo>
                    <a:pt x="17" y="9"/>
                  </a:lnTo>
                  <a:lnTo>
                    <a:pt x="13" y="6"/>
                  </a:lnTo>
                  <a:lnTo>
                    <a:pt x="11" y="4"/>
                  </a:lnTo>
                  <a:lnTo>
                    <a:pt x="9" y="2"/>
                  </a:lnTo>
                  <a:lnTo>
                    <a:pt x="6" y="0"/>
                  </a:lnTo>
                  <a:lnTo>
                    <a:pt x="0" y="15"/>
                  </a:lnTo>
                  <a:lnTo>
                    <a:pt x="2" y="15"/>
                  </a:lnTo>
                  <a:lnTo>
                    <a:pt x="2" y="17"/>
                  </a:lnTo>
                  <a:lnTo>
                    <a:pt x="4" y="17"/>
                  </a:lnTo>
                  <a:lnTo>
                    <a:pt x="4" y="19"/>
                  </a:lnTo>
                  <a:lnTo>
                    <a:pt x="4" y="21"/>
                  </a:lnTo>
                  <a:lnTo>
                    <a:pt x="6" y="21"/>
                  </a:lnTo>
                  <a:lnTo>
                    <a:pt x="6" y="23"/>
                  </a:lnTo>
                  <a:lnTo>
                    <a:pt x="21" y="23"/>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8" name="Freeform 61"/>
            <p:cNvSpPr>
              <a:spLocks/>
            </p:cNvSpPr>
            <p:nvPr/>
          </p:nvSpPr>
          <p:spPr bwMode="auto">
            <a:xfrm>
              <a:off x="5081" y="2454"/>
              <a:ext cx="6" cy="6"/>
            </a:xfrm>
            <a:custGeom>
              <a:avLst/>
              <a:gdLst>
                <a:gd name="T0" fmla="*/ 6 w 23"/>
                <a:gd name="T1" fmla="*/ 6 h 23"/>
                <a:gd name="T2" fmla="*/ 6 w 23"/>
                <a:gd name="T3" fmla="*/ 5 h 23"/>
                <a:gd name="T4" fmla="*/ 6 w 23"/>
                <a:gd name="T5" fmla="*/ 4 h 23"/>
                <a:gd name="T6" fmla="*/ 5 w 23"/>
                <a:gd name="T7" fmla="*/ 3 h 23"/>
                <a:gd name="T8" fmla="*/ 5 w 23"/>
                <a:gd name="T9" fmla="*/ 3 h 23"/>
                <a:gd name="T10" fmla="*/ 4 w 23"/>
                <a:gd name="T11" fmla="*/ 2 h 23"/>
                <a:gd name="T12" fmla="*/ 4 w 23"/>
                <a:gd name="T13" fmla="*/ 1 h 23"/>
                <a:gd name="T14" fmla="*/ 3 w 23"/>
                <a:gd name="T15" fmla="*/ 1 h 23"/>
                <a:gd name="T16" fmla="*/ 2 w 23"/>
                <a:gd name="T17" fmla="*/ 0 h 23"/>
                <a:gd name="T18" fmla="*/ 0 w 23"/>
                <a:gd name="T19" fmla="*/ 4 h 23"/>
                <a:gd name="T20" fmla="*/ 1 w 23"/>
                <a:gd name="T21" fmla="*/ 4 h 23"/>
                <a:gd name="T22" fmla="*/ 1 w 23"/>
                <a:gd name="T23" fmla="*/ 4 h 23"/>
                <a:gd name="T24" fmla="*/ 1 w 23"/>
                <a:gd name="T25" fmla="*/ 4 h 23"/>
                <a:gd name="T26" fmla="*/ 1 w 23"/>
                <a:gd name="T27" fmla="*/ 5 h 23"/>
                <a:gd name="T28" fmla="*/ 2 w 23"/>
                <a:gd name="T29" fmla="*/ 5 h 23"/>
                <a:gd name="T30" fmla="*/ 2 w 23"/>
                <a:gd name="T31" fmla="*/ 5 h 23"/>
                <a:gd name="T32" fmla="*/ 2 w 23"/>
                <a:gd name="T33" fmla="*/ 6 h 23"/>
                <a:gd name="T34" fmla="*/ 2 w 23"/>
                <a:gd name="T35" fmla="*/ 6 h 23"/>
                <a:gd name="T36" fmla="*/ 6 w 23"/>
                <a:gd name="T37" fmla="*/ 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3"/>
                <a:gd name="T59" fmla="*/ 23 w 2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3">
                  <a:moveTo>
                    <a:pt x="23" y="23"/>
                  </a:moveTo>
                  <a:lnTo>
                    <a:pt x="22" y="19"/>
                  </a:lnTo>
                  <a:lnTo>
                    <a:pt x="22" y="15"/>
                  </a:lnTo>
                  <a:lnTo>
                    <a:pt x="20" y="12"/>
                  </a:lnTo>
                  <a:lnTo>
                    <a:pt x="18" y="10"/>
                  </a:lnTo>
                  <a:lnTo>
                    <a:pt x="16" y="8"/>
                  </a:lnTo>
                  <a:lnTo>
                    <a:pt x="14" y="4"/>
                  </a:lnTo>
                  <a:lnTo>
                    <a:pt x="10" y="2"/>
                  </a:lnTo>
                  <a:lnTo>
                    <a:pt x="8" y="0"/>
                  </a:lnTo>
                  <a:lnTo>
                    <a:pt x="0" y="15"/>
                  </a:lnTo>
                  <a:lnTo>
                    <a:pt x="2" y="15"/>
                  </a:lnTo>
                  <a:lnTo>
                    <a:pt x="2" y="17"/>
                  </a:lnTo>
                  <a:lnTo>
                    <a:pt x="4" y="17"/>
                  </a:lnTo>
                  <a:lnTo>
                    <a:pt x="4" y="19"/>
                  </a:lnTo>
                  <a:lnTo>
                    <a:pt x="6" y="19"/>
                  </a:lnTo>
                  <a:lnTo>
                    <a:pt x="6" y="21"/>
                  </a:lnTo>
                  <a:lnTo>
                    <a:pt x="6" y="23"/>
                  </a:lnTo>
                  <a:lnTo>
                    <a:pt x="23" y="23"/>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89" name="Freeform 62"/>
            <p:cNvSpPr>
              <a:spLocks/>
            </p:cNvSpPr>
            <p:nvPr/>
          </p:nvSpPr>
          <p:spPr bwMode="auto">
            <a:xfrm>
              <a:off x="5084" y="2453"/>
              <a:ext cx="6" cy="6"/>
            </a:xfrm>
            <a:custGeom>
              <a:avLst/>
              <a:gdLst>
                <a:gd name="T0" fmla="*/ 6 w 21"/>
                <a:gd name="T1" fmla="*/ 6 h 21"/>
                <a:gd name="T2" fmla="*/ 6 w 21"/>
                <a:gd name="T3" fmla="*/ 5 h 21"/>
                <a:gd name="T4" fmla="*/ 6 w 21"/>
                <a:gd name="T5" fmla="*/ 4 h 21"/>
                <a:gd name="T6" fmla="*/ 5 w 21"/>
                <a:gd name="T7" fmla="*/ 3 h 21"/>
                <a:gd name="T8" fmla="*/ 5 w 21"/>
                <a:gd name="T9" fmla="*/ 2 h 21"/>
                <a:gd name="T10" fmla="*/ 4 w 21"/>
                <a:gd name="T11" fmla="*/ 2 h 21"/>
                <a:gd name="T12" fmla="*/ 3 w 21"/>
                <a:gd name="T13" fmla="*/ 1 h 21"/>
                <a:gd name="T14" fmla="*/ 3 w 21"/>
                <a:gd name="T15" fmla="*/ 1 h 21"/>
                <a:gd name="T16" fmla="*/ 2 w 21"/>
                <a:gd name="T17" fmla="*/ 0 h 21"/>
                <a:gd name="T18" fmla="*/ 0 w 21"/>
                <a:gd name="T19" fmla="*/ 4 h 21"/>
                <a:gd name="T20" fmla="*/ 0 w 21"/>
                <a:gd name="T21" fmla="*/ 4 h 21"/>
                <a:gd name="T22" fmla="*/ 1 w 21"/>
                <a:gd name="T23" fmla="*/ 4 h 21"/>
                <a:gd name="T24" fmla="*/ 1 w 21"/>
                <a:gd name="T25" fmla="*/ 5 h 21"/>
                <a:gd name="T26" fmla="*/ 1 w 21"/>
                <a:gd name="T27" fmla="*/ 5 h 21"/>
                <a:gd name="T28" fmla="*/ 1 w 21"/>
                <a:gd name="T29" fmla="*/ 5 h 21"/>
                <a:gd name="T30" fmla="*/ 2 w 21"/>
                <a:gd name="T31" fmla="*/ 6 h 21"/>
                <a:gd name="T32" fmla="*/ 2 w 21"/>
                <a:gd name="T33" fmla="*/ 6 h 21"/>
                <a:gd name="T34" fmla="*/ 2 w 21"/>
                <a:gd name="T35" fmla="*/ 6 h 21"/>
                <a:gd name="T36" fmla="*/ 6 w 21"/>
                <a:gd name="T37" fmla="*/ 6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1"/>
                <a:gd name="T59" fmla="*/ 21 w 2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1">
                  <a:moveTo>
                    <a:pt x="21" y="21"/>
                  </a:moveTo>
                  <a:lnTo>
                    <a:pt x="21" y="17"/>
                  </a:lnTo>
                  <a:lnTo>
                    <a:pt x="21" y="15"/>
                  </a:lnTo>
                  <a:lnTo>
                    <a:pt x="19" y="12"/>
                  </a:lnTo>
                  <a:lnTo>
                    <a:pt x="17" y="8"/>
                  </a:lnTo>
                  <a:lnTo>
                    <a:pt x="15" y="6"/>
                  </a:lnTo>
                  <a:lnTo>
                    <a:pt x="11" y="4"/>
                  </a:lnTo>
                  <a:lnTo>
                    <a:pt x="9" y="2"/>
                  </a:lnTo>
                  <a:lnTo>
                    <a:pt x="6" y="0"/>
                  </a:lnTo>
                  <a:lnTo>
                    <a:pt x="0" y="15"/>
                  </a:lnTo>
                  <a:lnTo>
                    <a:pt x="2" y="15"/>
                  </a:lnTo>
                  <a:lnTo>
                    <a:pt x="2" y="17"/>
                  </a:lnTo>
                  <a:lnTo>
                    <a:pt x="4" y="17"/>
                  </a:lnTo>
                  <a:lnTo>
                    <a:pt x="4" y="19"/>
                  </a:lnTo>
                  <a:lnTo>
                    <a:pt x="6" y="21"/>
                  </a:lnTo>
                  <a:lnTo>
                    <a:pt x="21" y="21"/>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0" name="Freeform 63"/>
            <p:cNvSpPr>
              <a:spLocks/>
            </p:cNvSpPr>
            <p:nvPr/>
          </p:nvSpPr>
          <p:spPr bwMode="auto">
            <a:xfrm>
              <a:off x="5087" y="2452"/>
              <a:ext cx="5" cy="8"/>
            </a:xfrm>
            <a:custGeom>
              <a:avLst/>
              <a:gdLst>
                <a:gd name="T0" fmla="*/ 0 w 22"/>
                <a:gd name="T1" fmla="*/ 3 h 29"/>
                <a:gd name="T2" fmla="*/ 0 w 22"/>
                <a:gd name="T3" fmla="*/ 3 h 29"/>
                <a:gd name="T4" fmla="*/ 0 w 22"/>
                <a:gd name="T5" fmla="*/ 4 h 29"/>
                <a:gd name="T6" fmla="*/ 1 w 22"/>
                <a:gd name="T7" fmla="*/ 4 h 29"/>
                <a:gd name="T8" fmla="*/ 1 w 22"/>
                <a:gd name="T9" fmla="*/ 5 h 29"/>
                <a:gd name="T10" fmla="*/ 1 w 22"/>
                <a:gd name="T11" fmla="*/ 5 h 29"/>
                <a:gd name="T12" fmla="*/ 1 w 22"/>
                <a:gd name="T13" fmla="*/ 6 h 29"/>
                <a:gd name="T14" fmla="*/ 1 w 22"/>
                <a:gd name="T15" fmla="*/ 6 h 29"/>
                <a:gd name="T16" fmla="*/ 1 w 22"/>
                <a:gd name="T17" fmla="*/ 6 h 29"/>
                <a:gd name="T18" fmla="*/ 5 w 22"/>
                <a:gd name="T19" fmla="*/ 8 h 29"/>
                <a:gd name="T20" fmla="*/ 5 w 22"/>
                <a:gd name="T21" fmla="*/ 7 h 29"/>
                <a:gd name="T22" fmla="*/ 5 w 22"/>
                <a:gd name="T23" fmla="*/ 5 h 29"/>
                <a:gd name="T24" fmla="*/ 5 w 22"/>
                <a:gd name="T25" fmla="*/ 4 h 29"/>
                <a:gd name="T26" fmla="*/ 5 w 22"/>
                <a:gd name="T27" fmla="*/ 3 h 29"/>
                <a:gd name="T28" fmla="*/ 4 w 22"/>
                <a:gd name="T29" fmla="*/ 2 h 29"/>
                <a:gd name="T30" fmla="*/ 4 w 22"/>
                <a:gd name="T31" fmla="*/ 2 h 29"/>
                <a:gd name="T32" fmla="*/ 4 w 22"/>
                <a:gd name="T33" fmla="*/ 1 h 29"/>
                <a:gd name="T34" fmla="*/ 3 w 22"/>
                <a:gd name="T35" fmla="*/ 0 h 29"/>
                <a:gd name="T36" fmla="*/ 0 w 22"/>
                <a:gd name="T37" fmla="*/ 3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29"/>
                <a:gd name="T59" fmla="*/ 22 w 22"/>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29">
                  <a:moveTo>
                    <a:pt x="0" y="10"/>
                  </a:moveTo>
                  <a:lnTo>
                    <a:pt x="2" y="12"/>
                  </a:lnTo>
                  <a:lnTo>
                    <a:pt x="2" y="14"/>
                  </a:lnTo>
                  <a:lnTo>
                    <a:pt x="4" y="16"/>
                  </a:lnTo>
                  <a:lnTo>
                    <a:pt x="4" y="18"/>
                  </a:lnTo>
                  <a:lnTo>
                    <a:pt x="6" y="19"/>
                  </a:lnTo>
                  <a:lnTo>
                    <a:pt x="6" y="21"/>
                  </a:lnTo>
                  <a:lnTo>
                    <a:pt x="6" y="23"/>
                  </a:lnTo>
                  <a:lnTo>
                    <a:pt x="20" y="29"/>
                  </a:lnTo>
                  <a:lnTo>
                    <a:pt x="22" y="25"/>
                  </a:lnTo>
                  <a:lnTo>
                    <a:pt x="22" y="19"/>
                  </a:lnTo>
                  <a:lnTo>
                    <a:pt x="22" y="16"/>
                  </a:lnTo>
                  <a:lnTo>
                    <a:pt x="20" y="12"/>
                  </a:lnTo>
                  <a:lnTo>
                    <a:pt x="18" y="8"/>
                  </a:lnTo>
                  <a:lnTo>
                    <a:pt x="18" y="6"/>
                  </a:lnTo>
                  <a:lnTo>
                    <a:pt x="16" y="2"/>
                  </a:lnTo>
                  <a:lnTo>
                    <a:pt x="14" y="0"/>
                  </a:lnTo>
                  <a:lnTo>
                    <a:pt x="0" y="1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1" name="Freeform 64"/>
            <p:cNvSpPr>
              <a:spLocks/>
            </p:cNvSpPr>
            <p:nvPr/>
          </p:nvSpPr>
          <p:spPr bwMode="auto">
            <a:xfrm>
              <a:off x="5090" y="2451"/>
              <a:ext cx="4" cy="9"/>
            </a:xfrm>
            <a:custGeom>
              <a:avLst/>
              <a:gdLst>
                <a:gd name="T0" fmla="*/ 0 w 17"/>
                <a:gd name="T1" fmla="*/ 3 h 31"/>
                <a:gd name="T2" fmla="*/ 0 w 17"/>
                <a:gd name="T3" fmla="*/ 3 h 31"/>
                <a:gd name="T4" fmla="*/ 0 w 17"/>
                <a:gd name="T5" fmla="*/ 3 h 31"/>
                <a:gd name="T6" fmla="*/ 0 w 17"/>
                <a:gd name="T7" fmla="*/ 4 h 31"/>
                <a:gd name="T8" fmla="*/ 0 w 17"/>
                <a:gd name="T9" fmla="*/ 5 h 31"/>
                <a:gd name="T10" fmla="*/ 0 w 17"/>
                <a:gd name="T11" fmla="*/ 6 h 31"/>
                <a:gd name="T12" fmla="*/ 0 w 17"/>
                <a:gd name="T13" fmla="*/ 6 h 31"/>
                <a:gd name="T14" fmla="*/ 0 w 17"/>
                <a:gd name="T15" fmla="*/ 7 h 31"/>
                <a:gd name="T16" fmla="*/ 0 w 17"/>
                <a:gd name="T17" fmla="*/ 8 h 31"/>
                <a:gd name="T18" fmla="*/ 4 w 17"/>
                <a:gd name="T19" fmla="*/ 9 h 31"/>
                <a:gd name="T20" fmla="*/ 4 w 17"/>
                <a:gd name="T21" fmla="*/ 8 h 31"/>
                <a:gd name="T22" fmla="*/ 4 w 17"/>
                <a:gd name="T23" fmla="*/ 7 h 31"/>
                <a:gd name="T24" fmla="*/ 4 w 17"/>
                <a:gd name="T25" fmla="*/ 6 h 31"/>
                <a:gd name="T26" fmla="*/ 4 w 17"/>
                <a:gd name="T27" fmla="*/ 5 h 31"/>
                <a:gd name="T28" fmla="*/ 4 w 17"/>
                <a:gd name="T29" fmla="*/ 3 h 31"/>
                <a:gd name="T30" fmla="*/ 4 w 17"/>
                <a:gd name="T31" fmla="*/ 2 h 31"/>
                <a:gd name="T32" fmla="*/ 4 w 17"/>
                <a:gd name="T33" fmla="*/ 1 h 31"/>
                <a:gd name="T34" fmla="*/ 3 w 17"/>
                <a:gd name="T35" fmla="*/ 0 h 31"/>
                <a:gd name="T36" fmla="*/ 0 w 17"/>
                <a:gd name="T37" fmla="*/ 3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10"/>
                  </a:moveTo>
                  <a:lnTo>
                    <a:pt x="0" y="12"/>
                  </a:lnTo>
                  <a:lnTo>
                    <a:pt x="2" y="14"/>
                  </a:lnTo>
                  <a:lnTo>
                    <a:pt x="2" y="16"/>
                  </a:lnTo>
                  <a:lnTo>
                    <a:pt x="2" y="20"/>
                  </a:lnTo>
                  <a:lnTo>
                    <a:pt x="0" y="22"/>
                  </a:lnTo>
                  <a:lnTo>
                    <a:pt x="0" y="25"/>
                  </a:lnTo>
                  <a:lnTo>
                    <a:pt x="0" y="29"/>
                  </a:lnTo>
                  <a:lnTo>
                    <a:pt x="15" y="31"/>
                  </a:lnTo>
                  <a:lnTo>
                    <a:pt x="15" y="27"/>
                  </a:lnTo>
                  <a:lnTo>
                    <a:pt x="17" y="23"/>
                  </a:lnTo>
                  <a:lnTo>
                    <a:pt x="17" y="20"/>
                  </a:lnTo>
                  <a:lnTo>
                    <a:pt x="17" y="16"/>
                  </a:lnTo>
                  <a:lnTo>
                    <a:pt x="17" y="12"/>
                  </a:lnTo>
                  <a:lnTo>
                    <a:pt x="17" y="8"/>
                  </a:lnTo>
                  <a:lnTo>
                    <a:pt x="15" y="4"/>
                  </a:lnTo>
                  <a:lnTo>
                    <a:pt x="13" y="0"/>
                  </a:lnTo>
                  <a:lnTo>
                    <a:pt x="0" y="1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2" name="Freeform 65"/>
            <p:cNvSpPr>
              <a:spLocks/>
            </p:cNvSpPr>
            <p:nvPr/>
          </p:nvSpPr>
          <p:spPr bwMode="auto">
            <a:xfrm>
              <a:off x="5092" y="2452"/>
              <a:ext cx="5" cy="9"/>
            </a:xfrm>
            <a:custGeom>
              <a:avLst/>
              <a:gdLst>
                <a:gd name="T0" fmla="*/ 1 w 21"/>
                <a:gd name="T1" fmla="*/ 2 h 33"/>
                <a:gd name="T2" fmla="*/ 1 w 21"/>
                <a:gd name="T3" fmla="*/ 2 h 33"/>
                <a:gd name="T4" fmla="*/ 1 w 21"/>
                <a:gd name="T5" fmla="*/ 3 h 33"/>
                <a:gd name="T6" fmla="*/ 1 w 21"/>
                <a:gd name="T7" fmla="*/ 3 h 33"/>
                <a:gd name="T8" fmla="*/ 1 w 21"/>
                <a:gd name="T9" fmla="*/ 4 h 33"/>
                <a:gd name="T10" fmla="*/ 1 w 21"/>
                <a:gd name="T11" fmla="*/ 5 h 33"/>
                <a:gd name="T12" fmla="*/ 1 w 21"/>
                <a:gd name="T13" fmla="*/ 5 h 33"/>
                <a:gd name="T14" fmla="*/ 0 w 21"/>
                <a:gd name="T15" fmla="*/ 6 h 33"/>
                <a:gd name="T16" fmla="*/ 0 w 21"/>
                <a:gd name="T17" fmla="*/ 6 h 33"/>
                <a:gd name="T18" fmla="*/ 3 w 21"/>
                <a:gd name="T19" fmla="*/ 9 h 33"/>
                <a:gd name="T20" fmla="*/ 3 w 21"/>
                <a:gd name="T21" fmla="*/ 8 h 33"/>
                <a:gd name="T22" fmla="*/ 4 w 21"/>
                <a:gd name="T23" fmla="*/ 7 h 33"/>
                <a:gd name="T24" fmla="*/ 5 w 21"/>
                <a:gd name="T25" fmla="*/ 6 h 33"/>
                <a:gd name="T26" fmla="*/ 5 w 21"/>
                <a:gd name="T27" fmla="*/ 5 h 33"/>
                <a:gd name="T28" fmla="*/ 5 w 21"/>
                <a:gd name="T29" fmla="*/ 4 h 33"/>
                <a:gd name="T30" fmla="*/ 5 w 21"/>
                <a:gd name="T31" fmla="*/ 3 h 33"/>
                <a:gd name="T32" fmla="*/ 5 w 21"/>
                <a:gd name="T33" fmla="*/ 2 h 33"/>
                <a:gd name="T34" fmla="*/ 5 w 21"/>
                <a:gd name="T35" fmla="*/ 0 h 33"/>
                <a:gd name="T36" fmla="*/ 1 w 21"/>
                <a:gd name="T37" fmla="*/ 2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33"/>
                <a:gd name="T59" fmla="*/ 21 w 21"/>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33">
                  <a:moveTo>
                    <a:pt x="5" y="6"/>
                  </a:moveTo>
                  <a:lnTo>
                    <a:pt x="5" y="8"/>
                  </a:lnTo>
                  <a:lnTo>
                    <a:pt x="5" y="10"/>
                  </a:lnTo>
                  <a:lnTo>
                    <a:pt x="5" y="12"/>
                  </a:lnTo>
                  <a:lnTo>
                    <a:pt x="5" y="16"/>
                  </a:lnTo>
                  <a:lnTo>
                    <a:pt x="3" y="18"/>
                  </a:lnTo>
                  <a:lnTo>
                    <a:pt x="3" y="19"/>
                  </a:lnTo>
                  <a:lnTo>
                    <a:pt x="2" y="21"/>
                  </a:lnTo>
                  <a:lnTo>
                    <a:pt x="0" y="23"/>
                  </a:lnTo>
                  <a:lnTo>
                    <a:pt x="11" y="33"/>
                  </a:lnTo>
                  <a:lnTo>
                    <a:pt x="13" y="31"/>
                  </a:lnTo>
                  <a:lnTo>
                    <a:pt x="17" y="27"/>
                  </a:lnTo>
                  <a:lnTo>
                    <a:pt x="19" y="23"/>
                  </a:lnTo>
                  <a:lnTo>
                    <a:pt x="21" y="19"/>
                  </a:lnTo>
                  <a:lnTo>
                    <a:pt x="21" y="16"/>
                  </a:lnTo>
                  <a:lnTo>
                    <a:pt x="21" y="10"/>
                  </a:lnTo>
                  <a:lnTo>
                    <a:pt x="21" y="6"/>
                  </a:lnTo>
                  <a:lnTo>
                    <a:pt x="21" y="0"/>
                  </a:lnTo>
                  <a:lnTo>
                    <a:pt x="5" y="6"/>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3" name="Freeform 66"/>
            <p:cNvSpPr>
              <a:spLocks/>
            </p:cNvSpPr>
            <p:nvPr/>
          </p:nvSpPr>
          <p:spPr bwMode="auto">
            <a:xfrm>
              <a:off x="5094" y="2455"/>
              <a:ext cx="6" cy="8"/>
            </a:xfrm>
            <a:custGeom>
              <a:avLst/>
              <a:gdLst>
                <a:gd name="T0" fmla="*/ 2 w 25"/>
                <a:gd name="T1" fmla="*/ 0 h 31"/>
                <a:gd name="T2" fmla="*/ 2 w 25"/>
                <a:gd name="T3" fmla="*/ 1 h 31"/>
                <a:gd name="T4" fmla="*/ 2 w 25"/>
                <a:gd name="T5" fmla="*/ 2 h 31"/>
                <a:gd name="T6" fmla="*/ 1 w 25"/>
                <a:gd name="T7" fmla="*/ 2 h 31"/>
                <a:gd name="T8" fmla="*/ 1 w 25"/>
                <a:gd name="T9" fmla="*/ 2 h 31"/>
                <a:gd name="T10" fmla="*/ 1 w 25"/>
                <a:gd name="T11" fmla="*/ 3 h 31"/>
                <a:gd name="T12" fmla="*/ 0 w 25"/>
                <a:gd name="T13" fmla="*/ 3 h 31"/>
                <a:gd name="T14" fmla="*/ 0 w 25"/>
                <a:gd name="T15" fmla="*/ 4 h 31"/>
                <a:gd name="T16" fmla="*/ 0 w 25"/>
                <a:gd name="T17" fmla="*/ 4 h 31"/>
                <a:gd name="T18" fmla="*/ 1 w 25"/>
                <a:gd name="T19" fmla="*/ 8 h 31"/>
                <a:gd name="T20" fmla="*/ 2 w 25"/>
                <a:gd name="T21" fmla="*/ 7 h 31"/>
                <a:gd name="T22" fmla="*/ 3 w 25"/>
                <a:gd name="T23" fmla="*/ 7 h 31"/>
                <a:gd name="T24" fmla="*/ 4 w 25"/>
                <a:gd name="T25" fmla="*/ 6 h 31"/>
                <a:gd name="T26" fmla="*/ 5 w 25"/>
                <a:gd name="T27" fmla="*/ 4 h 31"/>
                <a:gd name="T28" fmla="*/ 5 w 25"/>
                <a:gd name="T29" fmla="*/ 3 h 31"/>
                <a:gd name="T30" fmla="*/ 6 w 25"/>
                <a:gd name="T31" fmla="*/ 2 h 31"/>
                <a:gd name="T32" fmla="*/ 6 w 25"/>
                <a:gd name="T33" fmla="*/ 1 h 31"/>
                <a:gd name="T34" fmla="*/ 6 w 25"/>
                <a:gd name="T35" fmla="*/ 0 h 31"/>
                <a:gd name="T36" fmla="*/ 2 w 25"/>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1"/>
                <a:gd name="T59" fmla="*/ 25 w 25"/>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1">
                  <a:moveTo>
                    <a:pt x="8" y="0"/>
                  </a:moveTo>
                  <a:lnTo>
                    <a:pt x="8" y="2"/>
                  </a:lnTo>
                  <a:lnTo>
                    <a:pt x="8" y="6"/>
                  </a:lnTo>
                  <a:lnTo>
                    <a:pt x="6" y="8"/>
                  </a:lnTo>
                  <a:lnTo>
                    <a:pt x="6" y="9"/>
                  </a:lnTo>
                  <a:lnTo>
                    <a:pt x="4" y="13"/>
                  </a:lnTo>
                  <a:lnTo>
                    <a:pt x="2" y="13"/>
                  </a:lnTo>
                  <a:lnTo>
                    <a:pt x="2" y="15"/>
                  </a:lnTo>
                  <a:lnTo>
                    <a:pt x="0" y="15"/>
                  </a:lnTo>
                  <a:lnTo>
                    <a:pt x="4" y="31"/>
                  </a:lnTo>
                  <a:lnTo>
                    <a:pt x="10" y="29"/>
                  </a:lnTo>
                  <a:lnTo>
                    <a:pt x="14" y="27"/>
                  </a:lnTo>
                  <a:lnTo>
                    <a:pt x="18" y="23"/>
                  </a:lnTo>
                  <a:lnTo>
                    <a:pt x="19" y="17"/>
                  </a:lnTo>
                  <a:lnTo>
                    <a:pt x="21" y="13"/>
                  </a:lnTo>
                  <a:lnTo>
                    <a:pt x="23" y="9"/>
                  </a:lnTo>
                  <a:lnTo>
                    <a:pt x="23" y="4"/>
                  </a:lnTo>
                  <a:lnTo>
                    <a:pt x="25" y="0"/>
                  </a:lnTo>
                  <a:lnTo>
                    <a:pt x="8"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4" name="Freeform 67"/>
            <p:cNvSpPr>
              <a:spLocks/>
            </p:cNvSpPr>
            <p:nvPr/>
          </p:nvSpPr>
          <p:spPr bwMode="auto">
            <a:xfrm>
              <a:off x="5095" y="2457"/>
              <a:ext cx="7" cy="9"/>
            </a:xfrm>
            <a:custGeom>
              <a:avLst/>
              <a:gdLst>
                <a:gd name="T0" fmla="*/ 3 w 31"/>
                <a:gd name="T1" fmla="*/ 0 h 32"/>
                <a:gd name="T2" fmla="*/ 3 w 31"/>
                <a:gd name="T3" fmla="*/ 1 h 32"/>
                <a:gd name="T4" fmla="*/ 3 w 31"/>
                <a:gd name="T5" fmla="*/ 1 h 32"/>
                <a:gd name="T6" fmla="*/ 3 w 31"/>
                <a:gd name="T7" fmla="*/ 3 h 32"/>
                <a:gd name="T8" fmla="*/ 2 w 31"/>
                <a:gd name="T9" fmla="*/ 3 h 32"/>
                <a:gd name="T10" fmla="*/ 2 w 31"/>
                <a:gd name="T11" fmla="*/ 4 h 32"/>
                <a:gd name="T12" fmla="*/ 1 w 31"/>
                <a:gd name="T13" fmla="*/ 4 h 32"/>
                <a:gd name="T14" fmla="*/ 0 w 31"/>
                <a:gd name="T15" fmla="*/ 5 h 32"/>
                <a:gd name="T16" fmla="*/ 0 w 31"/>
                <a:gd name="T17" fmla="*/ 5 h 32"/>
                <a:gd name="T18" fmla="*/ 2 w 31"/>
                <a:gd name="T19" fmla="*/ 9 h 32"/>
                <a:gd name="T20" fmla="*/ 3 w 31"/>
                <a:gd name="T21" fmla="*/ 8 h 32"/>
                <a:gd name="T22" fmla="*/ 3 w 31"/>
                <a:gd name="T23" fmla="*/ 8 h 32"/>
                <a:gd name="T24" fmla="*/ 4 w 31"/>
                <a:gd name="T25" fmla="*/ 7 h 32"/>
                <a:gd name="T26" fmla="*/ 5 w 31"/>
                <a:gd name="T27" fmla="*/ 6 h 32"/>
                <a:gd name="T28" fmla="*/ 6 w 31"/>
                <a:gd name="T29" fmla="*/ 5 h 32"/>
                <a:gd name="T30" fmla="*/ 6 w 31"/>
                <a:gd name="T31" fmla="*/ 4 h 32"/>
                <a:gd name="T32" fmla="*/ 7 w 31"/>
                <a:gd name="T33" fmla="*/ 3 h 32"/>
                <a:gd name="T34" fmla="*/ 7 w 31"/>
                <a:gd name="T35" fmla="*/ 1 h 32"/>
                <a:gd name="T36" fmla="*/ 3 w 31"/>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32"/>
                <a:gd name="T59" fmla="*/ 31 w 31"/>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32">
                  <a:moveTo>
                    <a:pt x="15" y="0"/>
                  </a:moveTo>
                  <a:lnTo>
                    <a:pt x="15" y="3"/>
                  </a:lnTo>
                  <a:lnTo>
                    <a:pt x="14" y="5"/>
                  </a:lnTo>
                  <a:lnTo>
                    <a:pt x="12" y="9"/>
                  </a:lnTo>
                  <a:lnTo>
                    <a:pt x="10" y="11"/>
                  </a:lnTo>
                  <a:lnTo>
                    <a:pt x="8" y="13"/>
                  </a:lnTo>
                  <a:lnTo>
                    <a:pt x="4" y="15"/>
                  </a:lnTo>
                  <a:lnTo>
                    <a:pt x="2" y="17"/>
                  </a:lnTo>
                  <a:lnTo>
                    <a:pt x="0" y="19"/>
                  </a:lnTo>
                  <a:lnTo>
                    <a:pt x="8" y="32"/>
                  </a:lnTo>
                  <a:lnTo>
                    <a:pt x="12" y="30"/>
                  </a:lnTo>
                  <a:lnTo>
                    <a:pt x="15" y="28"/>
                  </a:lnTo>
                  <a:lnTo>
                    <a:pt x="17" y="26"/>
                  </a:lnTo>
                  <a:lnTo>
                    <a:pt x="21" y="23"/>
                  </a:lnTo>
                  <a:lnTo>
                    <a:pt x="25" y="19"/>
                  </a:lnTo>
                  <a:lnTo>
                    <a:pt x="27" y="15"/>
                  </a:lnTo>
                  <a:lnTo>
                    <a:pt x="29" y="9"/>
                  </a:lnTo>
                  <a:lnTo>
                    <a:pt x="31" y="5"/>
                  </a:lnTo>
                  <a:lnTo>
                    <a:pt x="1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5" name="Freeform 68"/>
            <p:cNvSpPr>
              <a:spLocks/>
            </p:cNvSpPr>
            <p:nvPr/>
          </p:nvSpPr>
          <p:spPr bwMode="auto">
            <a:xfrm>
              <a:off x="5096" y="2461"/>
              <a:ext cx="7" cy="7"/>
            </a:xfrm>
            <a:custGeom>
              <a:avLst/>
              <a:gdLst>
                <a:gd name="T0" fmla="*/ 4 w 31"/>
                <a:gd name="T1" fmla="*/ 0 h 27"/>
                <a:gd name="T2" fmla="*/ 3 w 31"/>
                <a:gd name="T3" fmla="*/ 1 h 27"/>
                <a:gd name="T4" fmla="*/ 3 w 31"/>
                <a:gd name="T5" fmla="*/ 1 h 27"/>
                <a:gd name="T6" fmla="*/ 3 w 31"/>
                <a:gd name="T7" fmla="*/ 2 h 27"/>
                <a:gd name="T8" fmla="*/ 2 w 31"/>
                <a:gd name="T9" fmla="*/ 2 h 27"/>
                <a:gd name="T10" fmla="*/ 2 w 31"/>
                <a:gd name="T11" fmla="*/ 2 h 27"/>
                <a:gd name="T12" fmla="*/ 1 w 31"/>
                <a:gd name="T13" fmla="*/ 3 h 27"/>
                <a:gd name="T14" fmla="*/ 1 w 31"/>
                <a:gd name="T15" fmla="*/ 3 h 27"/>
                <a:gd name="T16" fmla="*/ 0 w 31"/>
                <a:gd name="T17" fmla="*/ 3 h 27"/>
                <a:gd name="T18" fmla="*/ 1 w 31"/>
                <a:gd name="T19" fmla="*/ 7 h 27"/>
                <a:gd name="T20" fmla="*/ 2 w 31"/>
                <a:gd name="T21" fmla="*/ 6 h 27"/>
                <a:gd name="T22" fmla="*/ 2 w 31"/>
                <a:gd name="T23" fmla="*/ 6 h 27"/>
                <a:gd name="T24" fmla="*/ 3 w 31"/>
                <a:gd name="T25" fmla="*/ 6 h 27"/>
                <a:gd name="T26" fmla="*/ 4 w 31"/>
                <a:gd name="T27" fmla="*/ 5 h 27"/>
                <a:gd name="T28" fmla="*/ 5 w 31"/>
                <a:gd name="T29" fmla="*/ 4 h 27"/>
                <a:gd name="T30" fmla="*/ 6 w 31"/>
                <a:gd name="T31" fmla="*/ 4 h 27"/>
                <a:gd name="T32" fmla="*/ 7 w 31"/>
                <a:gd name="T33" fmla="*/ 3 h 27"/>
                <a:gd name="T34" fmla="*/ 7 w 31"/>
                <a:gd name="T35" fmla="*/ 2 h 27"/>
                <a:gd name="T36" fmla="*/ 4 w 31"/>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27"/>
                <a:gd name="T59" fmla="*/ 31 w 3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27">
                  <a:moveTo>
                    <a:pt x="17" y="0"/>
                  </a:moveTo>
                  <a:lnTo>
                    <a:pt x="15" y="2"/>
                  </a:lnTo>
                  <a:lnTo>
                    <a:pt x="13" y="4"/>
                  </a:lnTo>
                  <a:lnTo>
                    <a:pt x="13" y="6"/>
                  </a:lnTo>
                  <a:lnTo>
                    <a:pt x="11" y="8"/>
                  </a:lnTo>
                  <a:lnTo>
                    <a:pt x="8" y="8"/>
                  </a:lnTo>
                  <a:lnTo>
                    <a:pt x="6" y="10"/>
                  </a:lnTo>
                  <a:lnTo>
                    <a:pt x="4" y="10"/>
                  </a:lnTo>
                  <a:lnTo>
                    <a:pt x="0" y="11"/>
                  </a:lnTo>
                  <a:lnTo>
                    <a:pt x="4" y="27"/>
                  </a:lnTo>
                  <a:lnTo>
                    <a:pt x="8" y="25"/>
                  </a:lnTo>
                  <a:lnTo>
                    <a:pt x="11" y="25"/>
                  </a:lnTo>
                  <a:lnTo>
                    <a:pt x="15" y="23"/>
                  </a:lnTo>
                  <a:lnTo>
                    <a:pt x="19" y="21"/>
                  </a:lnTo>
                  <a:lnTo>
                    <a:pt x="23" y="17"/>
                  </a:lnTo>
                  <a:lnTo>
                    <a:pt x="25" y="15"/>
                  </a:lnTo>
                  <a:lnTo>
                    <a:pt x="29" y="11"/>
                  </a:lnTo>
                  <a:lnTo>
                    <a:pt x="31" y="8"/>
                  </a:lnTo>
                  <a:lnTo>
                    <a:pt x="1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6" name="Freeform 69"/>
            <p:cNvSpPr>
              <a:spLocks/>
            </p:cNvSpPr>
            <p:nvPr/>
          </p:nvSpPr>
          <p:spPr bwMode="auto">
            <a:xfrm>
              <a:off x="5097" y="2465"/>
              <a:ext cx="5" cy="5"/>
            </a:xfrm>
            <a:custGeom>
              <a:avLst/>
              <a:gdLst>
                <a:gd name="T0" fmla="*/ 2 w 23"/>
                <a:gd name="T1" fmla="*/ 0 h 20"/>
                <a:gd name="T2" fmla="*/ 2 w 23"/>
                <a:gd name="T3" fmla="*/ 1 h 20"/>
                <a:gd name="T4" fmla="*/ 2 w 23"/>
                <a:gd name="T5" fmla="*/ 1 h 20"/>
                <a:gd name="T6" fmla="*/ 2 w 23"/>
                <a:gd name="T7" fmla="*/ 1 h 20"/>
                <a:gd name="T8" fmla="*/ 2 w 23"/>
                <a:gd name="T9" fmla="*/ 1 h 20"/>
                <a:gd name="T10" fmla="*/ 1 w 23"/>
                <a:gd name="T11" fmla="*/ 1 h 20"/>
                <a:gd name="T12" fmla="*/ 1 w 23"/>
                <a:gd name="T13" fmla="*/ 1 h 20"/>
                <a:gd name="T14" fmla="*/ 0 w 23"/>
                <a:gd name="T15" fmla="*/ 1 h 20"/>
                <a:gd name="T16" fmla="*/ 0 w 23"/>
                <a:gd name="T17" fmla="*/ 1 h 20"/>
                <a:gd name="T18" fmla="*/ 0 w 23"/>
                <a:gd name="T19" fmla="*/ 5 h 20"/>
                <a:gd name="T20" fmla="*/ 0 w 23"/>
                <a:gd name="T21" fmla="*/ 5 h 20"/>
                <a:gd name="T22" fmla="*/ 1 w 23"/>
                <a:gd name="T23" fmla="*/ 5 h 20"/>
                <a:gd name="T24" fmla="*/ 2 w 23"/>
                <a:gd name="T25" fmla="*/ 5 h 20"/>
                <a:gd name="T26" fmla="*/ 2 w 23"/>
                <a:gd name="T27" fmla="*/ 5 h 20"/>
                <a:gd name="T28" fmla="*/ 3 w 23"/>
                <a:gd name="T29" fmla="*/ 5 h 20"/>
                <a:gd name="T30" fmla="*/ 4 w 23"/>
                <a:gd name="T31" fmla="*/ 4 h 20"/>
                <a:gd name="T32" fmla="*/ 4 w 23"/>
                <a:gd name="T33" fmla="*/ 4 h 20"/>
                <a:gd name="T34" fmla="*/ 5 w 23"/>
                <a:gd name="T35" fmla="*/ 3 h 20"/>
                <a:gd name="T36" fmla="*/ 2 w 23"/>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0"/>
                <a:gd name="T59" fmla="*/ 23 w 2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0">
                  <a:moveTo>
                    <a:pt x="11" y="0"/>
                  </a:moveTo>
                  <a:lnTo>
                    <a:pt x="9" y="2"/>
                  </a:lnTo>
                  <a:lnTo>
                    <a:pt x="7" y="2"/>
                  </a:lnTo>
                  <a:lnTo>
                    <a:pt x="6" y="2"/>
                  </a:lnTo>
                  <a:lnTo>
                    <a:pt x="4" y="4"/>
                  </a:lnTo>
                  <a:lnTo>
                    <a:pt x="2" y="4"/>
                  </a:lnTo>
                  <a:lnTo>
                    <a:pt x="0" y="4"/>
                  </a:lnTo>
                  <a:lnTo>
                    <a:pt x="0" y="20"/>
                  </a:lnTo>
                  <a:lnTo>
                    <a:pt x="2" y="20"/>
                  </a:lnTo>
                  <a:lnTo>
                    <a:pt x="6" y="20"/>
                  </a:lnTo>
                  <a:lnTo>
                    <a:pt x="7" y="20"/>
                  </a:lnTo>
                  <a:lnTo>
                    <a:pt x="11" y="18"/>
                  </a:lnTo>
                  <a:lnTo>
                    <a:pt x="13" y="18"/>
                  </a:lnTo>
                  <a:lnTo>
                    <a:pt x="17" y="16"/>
                  </a:lnTo>
                  <a:lnTo>
                    <a:pt x="19" y="16"/>
                  </a:lnTo>
                  <a:lnTo>
                    <a:pt x="23" y="12"/>
                  </a:lnTo>
                  <a:lnTo>
                    <a:pt x="1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7" name="Freeform 70"/>
            <p:cNvSpPr>
              <a:spLocks/>
            </p:cNvSpPr>
            <p:nvPr/>
          </p:nvSpPr>
          <p:spPr bwMode="auto">
            <a:xfrm>
              <a:off x="5097" y="2468"/>
              <a:ext cx="4" cy="5"/>
            </a:xfrm>
            <a:custGeom>
              <a:avLst/>
              <a:gdLst>
                <a:gd name="T0" fmla="*/ 2 w 17"/>
                <a:gd name="T1" fmla="*/ 0 h 17"/>
                <a:gd name="T2" fmla="*/ 2 w 17"/>
                <a:gd name="T3" fmla="*/ 0 h 17"/>
                <a:gd name="T4" fmla="*/ 2 w 17"/>
                <a:gd name="T5" fmla="*/ 0 h 17"/>
                <a:gd name="T6" fmla="*/ 2 w 17"/>
                <a:gd name="T7" fmla="*/ 0 h 17"/>
                <a:gd name="T8" fmla="*/ 1 w 17"/>
                <a:gd name="T9" fmla="*/ 1 h 17"/>
                <a:gd name="T10" fmla="*/ 1 w 17"/>
                <a:gd name="T11" fmla="*/ 1 h 17"/>
                <a:gd name="T12" fmla="*/ 1 w 17"/>
                <a:gd name="T13" fmla="*/ 1 h 17"/>
                <a:gd name="T14" fmla="*/ 1 w 17"/>
                <a:gd name="T15" fmla="*/ 1 h 17"/>
                <a:gd name="T16" fmla="*/ 0 w 17"/>
                <a:gd name="T17" fmla="*/ 1 h 17"/>
                <a:gd name="T18" fmla="*/ 0 w 17"/>
                <a:gd name="T19" fmla="*/ 5 h 17"/>
                <a:gd name="T20" fmla="*/ 0 w 17"/>
                <a:gd name="T21" fmla="*/ 5 h 17"/>
                <a:gd name="T22" fmla="*/ 1 w 17"/>
                <a:gd name="T23" fmla="*/ 5 h 17"/>
                <a:gd name="T24" fmla="*/ 2 w 17"/>
                <a:gd name="T25" fmla="*/ 5 h 17"/>
                <a:gd name="T26" fmla="*/ 2 w 17"/>
                <a:gd name="T27" fmla="*/ 5 h 17"/>
                <a:gd name="T28" fmla="*/ 3 w 17"/>
                <a:gd name="T29" fmla="*/ 4 h 17"/>
                <a:gd name="T30" fmla="*/ 3 w 17"/>
                <a:gd name="T31" fmla="*/ 4 h 17"/>
                <a:gd name="T32" fmla="*/ 4 w 17"/>
                <a:gd name="T33" fmla="*/ 4 h 17"/>
                <a:gd name="T34" fmla="*/ 4 w 17"/>
                <a:gd name="T35" fmla="*/ 4 h 17"/>
                <a:gd name="T36" fmla="*/ 2 w 1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7"/>
                <a:gd name="T59" fmla="*/ 17 w 1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7">
                  <a:moveTo>
                    <a:pt x="9" y="0"/>
                  </a:moveTo>
                  <a:lnTo>
                    <a:pt x="9" y="0"/>
                  </a:lnTo>
                  <a:lnTo>
                    <a:pt x="7" y="0"/>
                  </a:lnTo>
                  <a:lnTo>
                    <a:pt x="6" y="2"/>
                  </a:lnTo>
                  <a:lnTo>
                    <a:pt x="4" y="2"/>
                  </a:lnTo>
                  <a:lnTo>
                    <a:pt x="2" y="2"/>
                  </a:lnTo>
                  <a:lnTo>
                    <a:pt x="0" y="17"/>
                  </a:lnTo>
                  <a:lnTo>
                    <a:pt x="2" y="17"/>
                  </a:lnTo>
                  <a:lnTo>
                    <a:pt x="6" y="17"/>
                  </a:lnTo>
                  <a:lnTo>
                    <a:pt x="7" y="17"/>
                  </a:lnTo>
                  <a:lnTo>
                    <a:pt x="9" y="17"/>
                  </a:lnTo>
                  <a:lnTo>
                    <a:pt x="11" y="15"/>
                  </a:lnTo>
                  <a:lnTo>
                    <a:pt x="13" y="15"/>
                  </a:lnTo>
                  <a:lnTo>
                    <a:pt x="15" y="15"/>
                  </a:lnTo>
                  <a:lnTo>
                    <a:pt x="17" y="13"/>
                  </a:lnTo>
                  <a:lnTo>
                    <a:pt x="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8" name="Freeform 71"/>
            <p:cNvSpPr>
              <a:spLocks/>
            </p:cNvSpPr>
            <p:nvPr/>
          </p:nvSpPr>
          <p:spPr bwMode="auto">
            <a:xfrm>
              <a:off x="5097" y="2471"/>
              <a:ext cx="3" cy="4"/>
            </a:xfrm>
            <a:custGeom>
              <a:avLst/>
              <a:gdLst>
                <a:gd name="T0" fmla="*/ 3 w 11"/>
                <a:gd name="T1" fmla="*/ 0 h 18"/>
                <a:gd name="T2" fmla="*/ 2 w 11"/>
                <a:gd name="T3" fmla="*/ 0 h 18"/>
                <a:gd name="T4" fmla="*/ 2 w 11"/>
                <a:gd name="T5" fmla="*/ 0 h 18"/>
                <a:gd name="T6" fmla="*/ 1 w 11"/>
                <a:gd name="T7" fmla="*/ 0 h 18"/>
                <a:gd name="T8" fmla="*/ 1 w 11"/>
                <a:gd name="T9" fmla="*/ 0 h 18"/>
                <a:gd name="T10" fmla="*/ 1 w 11"/>
                <a:gd name="T11" fmla="*/ 0 h 18"/>
                <a:gd name="T12" fmla="*/ 1 w 11"/>
                <a:gd name="T13" fmla="*/ 0 h 18"/>
                <a:gd name="T14" fmla="*/ 0 w 11"/>
                <a:gd name="T15" fmla="*/ 0 h 18"/>
                <a:gd name="T16" fmla="*/ 0 w 11"/>
                <a:gd name="T17" fmla="*/ 0 h 18"/>
                <a:gd name="T18" fmla="*/ 0 w 11"/>
                <a:gd name="T19" fmla="*/ 4 h 18"/>
                <a:gd name="T20" fmla="*/ 1 w 11"/>
                <a:gd name="T21" fmla="*/ 4 h 18"/>
                <a:gd name="T22" fmla="*/ 1 w 11"/>
                <a:gd name="T23" fmla="*/ 4 h 18"/>
                <a:gd name="T24" fmla="*/ 1 w 11"/>
                <a:gd name="T25" fmla="*/ 4 h 18"/>
                <a:gd name="T26" fmla="*/ 2 w 11"/>
                <a:gd name="T27" fmla="*/ 4 h 18"/>
                <a:gd name="T28" fmla="*/ 2 w 11"/>
                <a:gd name="T29" fmla="*/ 4 h 18"/>
                <a:gd name="T30" fmla="*/ 3 w 11"/>
                <a:gd name="T31" fmla="*/ 4 h 18"/>
                <a:gd name="T32" fmla="*/ 3 w 11"/>
                <a:gd name="T33" fmla="*/ 4 h 18"/>
                <a:gd name="T34" fmla="*/ 3 w 11"/>
                <a:gd name="T35" fmla="*/ 4 h 18"/>
                <a:gd name="T36" fmla="*/ 3 w 11"/>
                <a:gd name="T37" fmla="*/ 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18"/>
                <a:gd name="T59" fmla="*/ 11 w 11"/>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18">
                  <a:moveTo>
                    <a:pt x="11" y="0"/>
                  </a:moveTo>
                  <a:lnTo>
                    <a:pt x="9" y="0"/>
                  </a:lnTo>
                  <a:lnTo>
                    <a:pt x="7" y="0"/>
                  </a:lnTo>
                  <a:lnTo>
                    <a:pt x="5" y="0"/>
                  </a:lnTo>
                  <a:lnTo>
                    <a:pt x="4" y="0"/>
                  </a:lnTo>
                  <a:lnTo>
                    <a:pt x="2" y="2"/>
                  </a:lnTo>
                  <a:lnTo>
                    <a:pt x="0" y="2"/>
                  </a:lnTo>
                  <a:lnTo>
                    <a:pt x="0" y="18"/>
                  </a:lnTo>
                  <a:lnTo>
                    <a:pt x="2" y="18"/>
                  </a:lnTo>
                  <a:lnTo>
                    <a:pt x="4" y="18"/>
                  </a:lnTo>
                  <a:lnTo>
                    <a:pt x="5" y="18"/>
                  </a:lnTo>
                  <a:lnTo>
                    <a:pt x="7" y="16"/>
                  </a:lnTo>
                  <a:lnTo>
                    <a:pt x="9" y="16"/>
                  </a:lnTo>
                  <a:lnTo>
                    <a:pt x="11" y="16"/>
                  </a:lnTo>
                  <a:lnTo>
                    <a:pt x="1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899" name="Freeform 72"/>
            <p:cNvSpPr>
              <a:spLocks/>
            </p:cNvSpPr>
            <p:nvPr/>
          </p:nvSpPr>
          <p:spPr bwMode="auto">
            <a:xfrm>
              <a:off x="5097" y="2473"/>
              <a:ext cx="3" cy="5"/>
            </a:xfrm>
            <a:custGeom>
              <a:avLst/>
              <a:gdLst>
                <a:gd name="T0" fmla="*/ 2 w 13"/>
                <a:gd name="T1" fmla="*/ 0 h 17"/>
                <a:gd name="T2" fmla="*/ 1 w 13"/>
                <a:gd name="T3" fmla="*/ 0 h 17"/>
                <a:gd name="T4" fmla="*/ 1 w 13"/>
                <a:gd name="T5" fmla="*/ 0 h 17"/>
                <a:gd name="T6" fmla="*/ 1 w 13"/>
                <a:gd name="T7" fmla="*/ 0 h 17"/>
                <a:gd name="T8" fmla="*/ 1 w 13"/>
                <a:gd name="T9" fmla="*/ 0 h 17"/>
                <a:gd name="T10" fmla="*/ 1 w 13"/>
                <a:gd name="T11" fmla="*/ 0 h 17"/>
                <a:gd name="T12" fmla="*/ 1 w 13"/>
                <a:gd name="T13" fmla="*/ 0 h 17"/>
                <a:gd name="T14" fmla="*/ 1 w 13"/>
                <a:gd name="T15" fmla="*/ 0 h 17"/>
                <a:gd name="T16" fmla="*/ 1 w 13"/>
                <a:gd name="T17" fmla="*/ 0 h 17"/>
                <a:gd name="T18" fmla="*/ 0 w 13"/>
                <a:gd name="T19" fmla="*/ 5 h 17"/>
                <a:gd name="T20" fmla="*/ 0 w 13"/>
                <a:gd name="T21" fmla="*/ 5 h 17"/>
                <a:gd name="T22" fmla="*/ 1 w 13"/>
                <a:gd name="T23" fmla="*/ 5 h 17"/>
                <a:gd name="T24" fmla="*/ 1 w 13"/>
                <a:gd name="T25" fmla="*/ 5 h 17"/>
                <a:gd name="T26" fmla="*/ 2 w 13"/>
                <a:gd name="T27" fmla="*/ 5 h 17"/>
                <a:gd name="T28" fmla="*/ 2 w 13"/>
                <a:gd name="T29" fmla="*/ 4 h 17"/>
                <a:gd name="T30" fmla="*/ 2 w 13"/>
                <a:gd name="T31" fmla="*/ 4 h 17"/>
                <a:gd name="T32" fmla="*/ 3 w 13"/>
                <a:gd name="T33" fmla="*/ 4 h 17"/>
                <a:gd name="T34" fmla="*/ 3 w 13"/>
                <a:gd name="T35" fmla="*/ 4 h 17"/>
                <a:gd name="T36" fmla="*/ 2 w 13"/>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17"/>
                <a:gd name="T59" fmla="*/ 13 w 1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17">
                  <a:moveTo>
                    <a:pt x="7" y="0"/>
                  </a:moveTo>
                  <a:lnTo>
                    <a:pt x="5" y="0"/>
                  </a:lnTo>
                  <a:lnTo>
                    <a:pt x="4" y="0"/>
                  </a:lnTo>
                  <a:lnTo>
                    <a:pt x="0" y="17"/>
                  </a:lnTo>
                  <a:lnTo>
                    <a:pt x="2" y="17"/>
                  </a:lnTo>
                  <a:lnTo>
                    <a:pt x="4" y="17"/>
                  </a:lnTo>
                  <a:lnTo>
                    <a:pt x="5" y="17"/>
                  </a:lnTo>
                  <a:lnTo>
                    <a:pt x="7" y="17"/>
                  </a:lnTo>
                  <a:lnTo>
                    <a:pt x="9" y="15"/>
                  </a:lnTo>
                  <a:lnTo>
                    <a:pt x="11" y="15"/>
                  </a:lnTo>
                  <a:lnTo>
                    <a:pt x="13" y="15"/>
                  </a:lnTo>
                  <a:lnTo>
                    <a:pt x="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0" name="Freeform 73"/>
            <p:cNvSpPr>
              <a:spLocks/>
            </p:cNvSpPr>
            <p:nvPr/>
          </p:nvSpPr>
          <p:spPr bwMode="auto">
            <a:xfrm>
              <a:off x="5107" y="2446"/>
              <a:ext cx="16" cy="7"/>
            </a:xfrm>
            <a:custGeom>
              <a:avLst/>
              <a:gdLst>
                <a:gd name="T0" fmla="*/ 14 w 67"/>
                <a:gd name="T1" fmla="*/ 0 h 25"/>
                <a:gd name="T2" fmla="*/ 13 w 67"/>
                <a:gd name="T3" fmla="*/ 1 h 25"/>
                <a:gd name="T4" fmla="*/ 11 w 67"/>
                <a:gd name="T5" fmla="*/ 2 h 25"/>
                <a:gd name="T6" fmla="*/ 10 w 67"/>
                <a:gd name="T7" fmla="*/ 2 h 25"/>
                <a:gd name="T8" fmla="*/ 9 w 67"/>
                <a:gd name="T9" fmla="*/ 2 h 25"/>
                <a:gd name="T10" fmla="*/ 7 w 67"/>
                <a:gd name="T11" fmla="*/ 2 h 25"/>
                <a:gd name="T12" fmla="*/ 5 w 67"/>
                <a:gd name="T13" fmla="*/ 2 h 25"/>
                <a:gd name="T14" fmla="*/ 3 w 67"/>
                <a:gd name="T15" fmla="*/ 2 h 25"/>
                <a:gd name="T16" fmla="*/ 1 w 67"/>
                <a:gd name="T17" fmla="*/ 1 h 25"/>
                <a:gd name="T18" fmla="*/ 0 w 67"/>
                <a:gd name="T19" fmla="*/ 5 h 25"/>
                <a:gd name="T20" fmla="*/ 2 w 67"/>
                <a:gd name="T21" fmla="*/ 6 h 25"/>
                <a:gd name="T22" fmla="*/ 5 w 67"/>
                <a:gd name="T23" fmla="*/ 6 h 25"/>
                <a:gd name="T24" fmla="*/ 7 w 67"/>
                <a:gd name="T25" fmla="*/ 7 h 25"/>
                <a:gd name="T26" fmla="*/ 9 w 67"/>
                <a:gd name="T27" fmla="*/ 7 h 25"/>
                <a:gd name="T28" fmla="*/ 11 w 67"/>
                <a:gd name="T29" fmla="*/ 6 h 25"/>
                <a:gd name="T30" fmla="*/ 13 w 67"/>
                <a:gd name="T31" fmla="*/ 6 h 25"/>
                <a:gd name="T32" fmla="*/ 15 w 67"/>
                <a:gd name="T33" fmla="*/ 5 h 25"/>
                <a:gd name="T34" fmla="*/ 16 w 67"/>
                <a:gd name="T35" fmla="*/ 4 h 25"/>
                <a:gd name="T36" fmla="*/ 14 w 67"/>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5"/>
                <a:gd name="T59" fmla="*/ 67 w 6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5">
                  <a:moveTo>
                    <a:pt x="59" y="0"/>
                  </a:moveTo>
                  <a:lnTo>
                    <a:pt x="54" y="4"/>
                  </a:lnTo>
                  <a:lnTo>
                    <a:pt x="48" y="6"/>
                  </a:lnTo>
                  <a:lnTo>
                    <a:pt x="42" y="8"/>
                  </a:lnTo>
                  <a:lnTo>
                    <a:pt x="36" y="8"/>
                  </a:lnTo>
                  <a:lnTo>
                    <a:pt x="29" y="8"/>
                  </a:lnTo>
                  <a:lnTo>
                    <a:pt x="23" y="8"/>
                  </a:lnTo>
                  <a:lnTo>
                    <a:pt x="13" y="6"/>
                  </a:lnTo>
                  <a:lnTo>
                    <a:pt x="6" y="2"/>
                  </a:lnTo>
                  <a:lnTo>
                    <a:pt x="0" y="18"/>
                  </a:lnTo>
                  <a:lnTo>
                    <a:pt x="10" y="21"/>
                  </a:lnTo>
                  <a:lnTo>
                    <a:pt x="19" y="23"/>
                  </a:lnTo>
                  <a:lnTo>
                    <a:pt x="29" y="25"/>
                  </a:lnTo>
                  <a:lnTo>
                    <a:pt x="36" y="25"/>
                  </a:lnTo>
                  <a:lnTo>
                    <a:pt x="46" y="23"/>
                  </a:lnTo>
                  <a:lnTo>
                    <a:pt x="54" y="21"/>
                  </a:lnTo>
                  <a:lnTo>
                    <a:pt x="61" y="18"/>
                  </a:lnTo>
                  <a:lnTo>
                    <a:pt x="67" y="16"/>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1" name="Freeform 74"/>
            <p:cNvSpPr>
              <a:spLocks/>
            </p:cNvSpPr>
            <p:nvPr/>
          </p:nvSpPr>
          <p:spPr bwMode="auto">
            <a:xfrm>
              <a:off x="5107" y="2453"/>
              <a:ext cx="16" cy="6"/>
            </a:xfrm>
            <a:custGeom>
              <a:avLst/>
              <a:gdLst>
                <a:gd name="T0" fmla="*/ 14 w 69"/>
                <a:gd name="T1" fmla="*/ 0 h 23"/>
                <a:gd name="T2" fmla="*/ 13 w 69"/>
                <a:gd name="T3" fmla="*/ 1 h 23"/>
                <a:gd name="T4" fmla="*/ 12 w 69"/>
                <a:gd name="T5" fmla="*/ 2 h 23"/>
                <a:gd name="T6" fmla="*/ 10 w 69"/>
                <a:gd name="T7" fmla="*/ 2 h 23"/>
                <a:gd name="T8" fmla="*/ 8 w 69"/>
                <a:gd name="T9" fmla="*/ 2 h 23"/>
                <a:gd name="T10" fmla="*/ 7 w 69"/>
                <a:gd name="T11" fmla="*/ 2 h 23"/>
                <a:gd name="T12" fmla="*/ 5 w 69"/>
                <a:gd name="T13" fmla="*/ 2 h 23"/>
                <a:gd name="T14" fmla="*/ 3 w 69"/>
                <a:gd name="T15" fmla="*/ 2 h 23"/>
                <a:gd name="T16" fmla="*/ 2 w 69"/>
                <a:gd name="T17" fmla="*/ 1 h 23"/>
                <a:gd name="T18" fmla="*/ 0 w 69"/>
                <a:gd name="T19" fmla="*/ 4 h 23"/>
                <a:gd name="T20" fmla="*/ 2 w 69"/>
                <a:gd name="T21" fmla="*/ 5 h 23"/>
                <a:gd name="T22" fmla="*/ 4 w 69"/>
                <a:gd name="T23" fmla="*/ 6 h 23"/>
                <a:gd name="T24" fmla="*/ 7 w 69"/>
                <a:gd name="T25" fmla="*/ 6 h 23"/>
                <a:gd name="T26" fmla="*/ 9 w 69"/>
                <a:gd name="T27" fmla="*/ 6 h 23"/>
                <a:gd name="T28" fmla="*/ 11 w 69"/>
                <a:gd name="T29" fmla="*/ 6 h 23"/>
                <a:gd name="T30" fmla="*/ 13 w 69"/>
                <a:gd name="T31" fmla="*/ 5 h 23"/>
                <a:gd name="T32" fmla="*/ 14 w 69"/>
                <a:gd name="T33" fmla="*/ 4 h 23"/>
                <a:gd name="T34" fmla="*/ 16 w 69"/>
                <a:gd name="T35" fmla="*/ 4 h 23"/>
                <a:gd name="T36" fmla="*/ 14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6" y="4"/>
                  </a:lnTo>
                  <a:lnTo>
                    <a:pt x="50" y="6"/>
                  </a:lnTo>
                  <a:lnTo>
                    <a:pt x="44" y="8"/>
                  </a:lnTo>
                  <a:lnTo>
                    <a:pt x="36" y="8"/>
                  </a:lnTo>
                  <a:lnTo>
                    <a:pt x="31" y="8"/>
                  </a:lnTo>
                  <a:lnTo>
                    <a:pt x="23" y="8"/>
                  </a:lnTo>
                  <a:lnTo>
                    <a:pt x="15" y="6"/>
                  </a:lnTo>
                  <a:lnTo>
                    <a:pt x="8" y="2"/>
                  </a:lnTo>
                  <a:lnTo>
                    <a:pt x="0" y="16"/>
                  </a:lnTo>
                  <a:lnTo>
                    <a:pt x="10" y="19"/>
                  </a:lnTo>
                  <a:lnTo>
                    <a:pt x="19" y="23"/>
                  </a:lnTo>
                  <a:lnTo>
                    <a:pt x="29" y="23"/>
                  </a:lnTo>
                  <a:lnTo>
                    <a:pt x="38" y="23"/>
                  </a:lnTo>
                  <a:lnTo>
                    <a:pt x="46" y="23"/>
                  </a:lnTo>
                  <a:lnTo>
                    <a:pt x="54" y="21"/>
                  </a:lnTo>
                  <a:lnTo>
                    <a:pt x="61" y="17"/>
                  </a:lnTo>
                  <a:lnTo>
                    <a:pt x="69" y="14"/>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2" name="Freeform 75"/>
            <p:cNvSpPr>
              <a:spLocks/>
            </p:cNvSpPr>
            <p:nvPr/>
          </p:nvSpPr>
          <p:spPr bwMode="auto">
            <a:xfrm>
              <a:off x="5106" y="2460"/>
              <a:ext cx="17" cy="7"/>
            </a:xfrm>
            <a:custGeom>
              <a:avLst/>
              <a:gdLst>
                <a:gd name="T0" fmla="*/ 15 w 69"/>
                <a:gd name="T1" fmla="*/ 0 h 25"/>
                <a:gd name="T2" fmla="*/ 14 w 69"/>
                <a:gd name="T3" fmla="*/ 1 h 25"/>
                <a:gd name="T4" fmla="*/ 12 w 69"/>
                <a:gd name="T5" fmla="*/ 2 h 25"/>
                <a:gd name="T6" fmla="*/ 11 w 69"/>
                <a:gd name="T7" fmla="*/ 2 h 25"/>
                <a:gd name="T8" fmla="*/ 9 w 69"/>
                <a:gd name="T9" fmla="*/ 2 h 25"/>
                <a:gd name="T10" fmla="*/ 8 w 69"/>
                <a:gd name="T11" fmla="*/ 2 h 25"/>
                <a:gd name="T12" fmla="*/ 6 w 69"/>
                <a:gd name="T13" fmla="*/ 2 h 25"/>
                <a:gd name="T14" fmla="*/ 4 w 69"/>
                <a:gd name="T15" fmla="*/ 2 h 25"/>
                <a:gd name="T16" fmla="*/ 2 w 69"/>
                <a:gd name="T17" fmla="*/ 1 h 25"/>
                <a:gd name="T18" fmla="*/ 0 w 69"/>
                <a:gd name="T19" fmla="*/ 5 h 25"/>
                <a:gd name="T20" fmla="*/ 2 w 69"/>
                <a:gd name="T21" fmla="*/ 6 h 25"/>
                <a:gd name="T22" fmla="*/ 5 w 69"/>
                <a:gd name="T23" fmla="*/ 6 h 25"/>
                <a:gd name="T24" fmla="*/ 7 w 69"/>
                <a:gd name="T25" fmla="*/ 7 h 25"/>
                <a:gd name="T26" fmla="*/ 9 w 69"/>
                <a:gd name="T27" fmla="*/ 7 h 25"/>
                <a:gd name="T28" fmla="*/ 11 w 69"/>
                <a:gd name="T29" fmla="*/ 6 h 25"/>
                <a:gd name="T30" fmla="*/ 14 w 69"/>
                <a:gd name="T31" fmla="*/ 6 h 25"/>
                <a:gd name="T32" fmla="*/ 15 w 69"/>
                <a:gd name="T33" fmla="*/ 5 h 25"/>
                <a:gd name="T34" fmla="*/ 17 w 69"/>
                <a:gd name="T35" fmla="*/ 4 h 25"/>
                <a:gd name="T36" fmla="*/ 15 w 69"/>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5"/>
                <a:gd name="T59" fmla="*/ 69 w 69"/>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5">
                  <a:moveTo>
                    <a:pt x="61" y="0"/>
                  </a:moveTo>
                  <a:lnTo>
                    <a:pt x="56" y="4"/>
                  </a:lnTo>
                  <a:lnTo>
                    <a:pt x="50" y="6"/>
                  </a:lnTo>
                  <a:lnTo>
                    <a:pt x="44" y="8"/>
                  </a:lnTo>
                  <a:lnTo>
                    <a:pt x="37" y="8"/>
                  </a:lnTo>
                  <a:lnTo>
                    <a:pt x="31" y="8"/>
                  </a:lnTo>
                  <a:lnTo>
                    <a:pt x="23" y="8"/>
                  </a:lnTo>
                  <a:lnTo>
                    <a:pt x="15" y="6"/>
                  </a:lnTo>
                  <a:lnTo>
                    <a:pt x="8" y="2"/>
                  </a:lnTo>
                  <a:lnTo>
                    <a:pt x="0" y="17"/>
                  </a:lnTo>
                  <a:lnTo>
                    <a:pt x="10" y="21"/>
                  </a:lnTo>
                  <a:lnTo>
                    <a:pt x="19" y="23"/>
                  </a:lnTo>
                  <a:lnTo>
                    <a:pt x="29" y="25"/>
                  </a:lnTo>
                  <a:lnTo>
                    <a:pt x="38" y="25"/>
                  </a:lnTo>
                  <a:lnTo>
                    <a:pt x="46" y="23"/>
                  </a:lnTo>
                  <a:lnTo>
                    <a:pt x="56" y="21"/>
                  </a:lnTo>
                  <a:lnTo>
                    <a:pt x="61" y="17"/>
                  </a:lnTo>
                  <a:lnTo>
                    <a:pt x="69" y="15"/>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3" name="Freeform 76"/>
            <p:cNvSpPr>
              <a:spLocks/>
            </p:cNvSpPr>
            <p:nvPr/>
          </p:nvSpPr>
          <p:spPr bwMode="auto">
            <a:xfrm>
              <a:off x="5107" y="2467"/>
              <a:ext cx="16" cy="6"/>
            </a:xfrm>
            <a:custGeom>
              <a:avLst/>
              <a:gdLst>
                <a:gd name="T0" fmla="*/ 14 w 67"/>
                <a:gd name="T1" fmla="*/ 0 h 23"/>
                <a:gd name="T2" fmla="*/ 13 w 67"/>
                <a:gd name="T3" fmla="*/ 1 h 23"/>
                <a:gd name="T4" fmla="*/ 11 w 67"/>
                <a:gd name="T5" fmla="*/ 2 h 23"/>
                <a:gd name="T6" fmla="*/ 10 w 67"/>
                <a:gd name="T7" fmla="*/ 2 h 23"/>
                <a:gd name="T8" fmla="*/ 9 w 67"/>
                <a:gd name="T9" fmla="*/ 2 h 23"/>
                <a:gd name="T10" fmla="*/ 7 w 67"/>
                <a:gd name="T11" fmla="*/ 2 h 23"/>
                <a:gd name="T12" fmla="*/ 5 w 67"/>
                <a:gd name="T13" fmla="*/ 2 h 23"/>
                <a:gd name="T14" fmla="*/ 3 w 67"/>
                <a:gd name="T15" fmla="*/ 2 h 23"/>
                <a:gd name="T16" fmla="*/ 1 w 67"/>
                <a:gd name="T17" fmla="*/ 1 h 23"/>
                <a:gd name="T18" fmla="*/ 0 w 67"/>
                <a:gd name="T19" fmla="*/ 4 h 23"/>
                <a:gd name="T20" fmla="*/ 2 w 67"/>
                <a:gd name="T21" fmla="*/ 5 h 23"/>
                <a:gd name="T22" fmla="*/ 5 w 67"/>
                <a:gd name="T23" fmla="*/ 6 h 23"/>
                <a:gd name="T24" fmla="*/ 7 w 67"/>
                <a:gd name="T25" fmla="*/ 6 h 23"/>
                <a:gd name="T26" fmla="*/ 9 w 67"/>
                <a:gd name="T27" fmla="*/ 6 h 23"/>
                <a:gd name="T28" fmla="*/ 11 w 67"/>
                <a:gd name="T29" fmla="*/ 6 h 23"/>
                <a:gd name="T30" fmla="*/ 13 w 67"/>
                <a:gd name="T31" fmla="*/ 5 h 23"/>
                <a:gd name="T32" fmla="*/ 15 w 67"/>
                <a:gd name="T33" fmla="*/ 4 h 23"/>
                <a:gd name="T34" fmla="*/ 16 w 67"/>
                <a:gd name="T35" fmla="*/ 3 h 23"/>
                <a:gd name="T36" fmla="*/ 14 w 6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59" y="0"/>
                  </a:moveTo>
                  <a:lnTo>
                    <a:pt x="54" y="4"/>
                  </a:lnTo>
                  <a:lnTo>
                    <a:pt x="48" y="6"/>
                  </a:lnTo>
                  <a:lnTo>
                    <a:pt x="42" y="8"/>
                  </a:lnTo>
                  <a:lnTo>
                    <a:pt x="36" y="8"/>
                  </a:lnTo>
                  <a:lnTo>
                    <a:pt x="29" y="8"/>
                  </a:lnTo>
                  <a:lnTo>
                    <a:pt x="23" y="8"/>
                  </a:lnTo>
                  <a:lnTo>
                    <a:pt x="13" y="6"/>
                  </a:lnTo>
                  <a:lnTo>
                    <a:pt x="6" y="2"/>
                  </a:lnTo>
                  <a:lnTo>
                    <a:pt x="0" y="17"/>
                  </a:lnTo>
                  <a:lnTo>
                    <a:pt x="10" y="21"/>
                  </a:lnTo>
                  <a:lnTo>
                    <a:pt x="19" y="23"/>
                  </a:lnTo>
                  <a:lnTo>
                    <a:pt x="29" y="23"/>
                  </a:lnTo>
                  <a:lnTo>
                    <a:pt x="36" y="23"/>
                  </a:lnTo>
                  <a:lnTo>
                    <a:pt x="46" y="23"/>
                  </a:lnTo>
                  <a:lnTo>
                    <a:pt x="54" y="21"/>
                  </a:lnTo>
                  <a:lnTo>
                    <a:pt x="61" y="17"/>
                  </a:lnTo>
                  <a:lnTo>
                    <a:pt x="67" y="13"/>
                  </a:lnTo>
                  <a:lnTo>
                    <a:pt x="59"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4" name="Freeform 77"/>
            <p:cNvSpPr>
              <a:spLocks/>
            </p:cNvSpPr>
            <p:nvPr/>
          </p:nvSpPr>
          <p:spPr bwMode="auto">
            <a:xfrm>
              <a:off x="5106" y="2481"/>
              <a:ext cx="18" cy="6"/>
            </a:xfrm>
            <a:custGeom>
              <a:avLst/>
              <a:gdLst>
                <a:gd name="T0" fmla="*/ 16 w 75"/>
                <a:gd name="T1" fmla="*/ 0 h 25"/>
                <a:gd name="T2" fmla="*/ 15 w 75"/>
                <a:gd name="T3" fmla="*/ 1 h 25"/>
                <a:gd name="T4" fmla="*/ 13 w 75"/>
                <a:gd name="T5" fmla="*/ 1 h 25"/>
                <a:gd name="T6" fmla="*/ 12 w 75"/>
                <a:gd name="T7" fmla="*/ 2 h 25"/>
                <a:gd name="T8" fmla="*/ 10 w 75"/>
                <a:gd name="T9" fmla="*/ 2 h 25"/>
                <a:gd name="T10" fmla="*/ 8 w 75"/>
                <a:gd name="T11" fmla="*/ 2 h 25"/>
                <a:gd name="T12" fmla="*/ 6 w 75"/>
                <a:gd name="T13" fmla="*/ 2 h 25"/>
                <a:gd name="T14" fmla="*/ 4 w 75"/>
                <a:gd name="T15" fmla="*/ 1 h 25"/>
                <a:gd name="T16" fmla="*/ 2 w 75"/>
                <a:gd name="T17" fmla="*/ 0 h 25"/>
                <a:gd name="T18" fmla="*/ 0 w 75"/>
                <a:gd name="T19" fmla="*/ 4 h 25"/>
                <a:gd name="T20" fmla="*/ 3 w 75"/>
                <a:gd name="T21" fmla="*/ 5 h 25"/>
                <a:gd name="T22" fmla="*/ 5 w 75"/>
                <a:gd name="T23" fmla="*/ 6 h 25"/>
                <a:gd name="T24" fmla="*/ 7 w 75"/>
                <a:gd name="T25" fmla="*/ 6 h 25"/>
                <a:gd name="T26" fmla="*/ 10 w 75"/>
                <a:gd name="T27" fmla="*/ 6 h 25"/>
                <a:gd name="T28" fmla="*/ 12 w 75"/>
                <a:gd name="T29" fmla="*/ 6 h 25"/>
                <a:gd name="T30" fmla="*/ 14 w 75"/>
                <a:gd name="T31" fmla="*/ 5 h 25"/>
                <a:gd name="T32" fmla="*/ 16 w 75"/>
                <a:gd name="T33" fmla="*/ 5 h 25"/>
                <a:gd name="T34" fmla="*/ 18 w 75"/>
                <a:gd name="T35" fmla="*/ 4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7" y="0"/>
                  </a:moveTo>
                  <a:lnTo>
                    <a:pt x="61" y="4"/>
                  </a:lnTo>
                  <a:lnTo>
                    <a:pt x="56" y="6"/>
                  </a:lnTo>
                  <a:lnTo>
                    <a:pt x="48" y="8"/>
                  </a:lnTo>
                  <a:lnTo>
                    <a:pt x="40" y="8"/>
                  </a:lnTo>
                  <a:lnTo>
                    <a:pt x="33" y="8"/>
                  </a:lnTo>
                  <a:lnTo>
                    <a:pt x="23" y="8"/>
                  </a:lnTo>
                  <a:lnTo>
                    <a:pt x="15" y="6"/>
                  </a:lnTo>
                  <a:lnTo>
                    <a:pt x="8" y="2"/>
                  </a:lnTo>
                  <a:lnTo>
                    <a:pt x="0" y="17"/>
                  </a:lnTo>
                  <a:lnTo>
                    <a:pt x="12" y="21"/>
                  </a:lnTo>
                  <a:lnTo>
                    <a:pt x="21" y="23"/>
                  </a:lnTo>
                  <a:lnTo>
                    <a:pt x="31" y="25"/>
                  </a:lnTo>
                  <a:lnTo>
                    <a:pt x="40" y="25"/>
                  </a:lnTo>
                  <a:lnTo>
                    <a:pt x="50" y="23"/>
                  </a:lnTo>
                  <a:lnTo>
                    <a:pt x="60" y="21"/>
                  </a:lnTo>
                  <a:lnTo>
                    <a:pt x="67" y="19"/>
                  </a:lnTo>
                  <a:lnTo>
                    <a:pt x="75" y="15"/>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5" name="Freeform 78"/>
            <p:cNvSpPr>
              <a:spLocks/>
            </p:cNvSpPr>
            <p:nvPr/>
          </p:nvSpPr>
          <p:spPr bwMode="auto">
            <a:xfrm>
              <a:off x="5105" y="2487"/>
              <a:ext cx="20" cy="7"/>
            </a:xfrm>
            <a:custGeom>
              <a:avLst/>
              <a:gdLst>
                <a:gd name="T0" fmla="*/ 18 w 81"/>
                <a:gd name="T1" fmla="*/ 0 h 25"/>
                <a:gd name="T2" fmla="*/ 17 w 81"/>
                <a:gd name="T3" fmla="*/ 1 h 25"/>
                <a:gd name="T4" fmla="*/ 15 w 81"/>
                <a:gd name="T5" fmla="*/ 2 h 25"/>
                <a:gd name="T6" fmla="*/ 13 w 81"/>
                <a:gd name="T7" fmla="*/ 2 h 25"/>
                <a:gd name="T8" fmla="*/ 10 w 81"/>
                <a:gd name="T9" fmla="*/ 3 h 25"/>
                <a:gd name="T10" fmla="*/ 9 w 81"/>
                <a:gd name="T11" fmla="*/ 3 h 25"/>
                <a:gd name="T12" fmla="*/ 6 w 81"/>
                <a:gd name="T13" fmla="*/ 3 h 25"/>
                <a:gd name="T14" fmla="*/ 4 w 81"/>
                <a:gd name="T15" fmla="*/ 2 h 25"/>
                <a:gd name="T16" fmla="*/ 2 w 81"/>
                <a:gd name="T17" fmla="*/ 1 h 25"/>
                <a:gd name="T18" fmla="*/ 0 w 81"/>
                <a:gd name="T19" fmla="*/ 5 h 25"/>
                <a:gd name="T20" fmla="*/ 3 w 81"/>
                <a:gd name="T21" fmla="*/ 6 h 25"/>
                <a:gd name="T22" fmla="*/ 6 w 81"/>
                <a:gd name="T23" fmla="*/ 7 h 25"/>
                <a:gd name="T24" fmla="*/ 8 w 81"/>
                <a:gd name="T25" fmla="*/ 7 h 25"/>
                <a:gd name="T26" fmla="*/ 11 w 81"/>
                <a:gd name="T27" fmla="*/ 7 h 25"/>
                <a:gd name="T28" fmla="*/ 13 w 81"/>
                <a:gd name="T29" fmla="*/ 6 h 25"/>
                <a:gd name="T30" fmla="*/ 16 w 81"/>
                <a:gd name="T31" fmla="*/ 6 h 25"/>
                <a:gd name="T32" fmla="*/ 18 w 81"/>
                <a:gd name="T33" fmla="*/ 5 h 25"/>
                <a:gd name="T34" fmla="*/ 20 w 81"/>
                <a:gd name="T35" fmla="*/ 4 h 25"/>
                <a:gd name="T36" fmla="*/ 18 w 81"/>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25"/>
                <a:gd name="T59" fmla="*/ 81 w 8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25">
                  <a:moveTo>
                    <a:pt x="71" y="0"/>
                  </a:moveTo>
                  <a:lnTo>
                    <a:pt x="67" y="4"/>
                  </a:lnTo>
                  <a:lnTo>
                    <a:pt x="60" y="6"/>
                  </a:lnTo>
                  <a:lnTo>
                    <a:pt x="52" y="8"/>
                  </a:lnTo>
                  <a:lnTo>
                    <a:pt x="42" y="9"/>
                  </a:lnTo>
                  <a:lnTo>
                    <a:pt x="35" y="9"/>
                  </a:lnTo>
                  <a:lnTo>
                    <a:pt x="25" y="9"/>
                  </a:lnTo>
                  <a:lnTo>
                    <a:pt x="16" y="8"/>
                  </a:lnTo>
                  <a:lnTo>
                    <a:pt x="8" y="4"/>
                  </a:lnTo>
                  <a:lnTo>
                    <a:pt x="0" y="19"/>
                  </a:lnTo>
                  <a:lnTo>
                    <a:pt x="12" y="23"/>
                  </a:lnTo>
                  <a:lnTo>
                    <a:pt x="23" y="25"/>
                  </a:lnTo>
                  <a:lnTo>
                    <a:pt x="33" y="25"/>
                  </a:lnTo>
                  <a:lnTo>
                    <a:pt x="44" y="25"/>
                  </a:lnTo>
                  <a:lnTo>
                    <a:pt x="54" y="23"/>
                  </a:lnTo>
                  <a:lnTo>
                    <a:pt x="64" y="21"/>
                  </a:lnTo>
                  <a:lnTo>
                    <a:pt x="73" y="19"/>
                  </a:lnTo>
                  <a:lnTo>
                    <a:pt x="81" y="15"/>
                  </a:lnTo>
                  <a:lnTo>
                    <a:pt x="7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6" name="Freeform 79"/>
            <p:cNvSpPr>
              <a:spLocks/>
            </p:cNvSpPr>
            <p:nvPr/>
          </p:nvSpPr>
          <p:spPr bwMode="auto">
            <a:xfrm>
              <a:off x="5106" y="2494"/>
              <a:ext cx="18" cy="6"/>
            </a:xfrm>
            <a:custGeom>
              <a:avLst/>
              <a:gdLst>
                <a:gd name="T0" fmla="*/ 16 w 75"/>
                <a:gd name="T1" fmla="*/ 0 h 23"/>
                <a:gd name="T2" fmla="*/ 15 w 75"/>
                <a:gd name="T3" fmla="*/ 1 h 23"/>
                <a:gd name="T4" fmla="*/ 13 w 75"/>
                <a:gd name="T5" fmla="*/ 1 h 23"/>
                <a:gd name="T6" fmla="*/ 12 w 75"/>
                <a:gd name="T7" fmla="*/ 2 h 23"/>
                <a:gd name="T8" fmla="*/ 10 w 75"/>
                <a:gd name="T9" fmla="*/ 2 h 23"/>
                <a:gd name="T10" fmla="*/ 8 w 75"/>
                <a:gd name="T11" fmla="*/ 2 h 23"/>
                <a:gd name="T12" fmla="*/ 6 w 75"/>
                <a:gd name="T13" fmla="*/ 2 h 23"/>
                <a:gd name="T14" fmla="*/ 4 w 75"/>
                <a:gd name="T15" fmla="*/ 1 h 23"/>
                <a:gd name="T16" fmla="*/ 1 w 75"/>
                <a:gd name="T17" fmla="*/ 1 h 23"/>
                <a:gd name="T18" fmla="*/ 0 w 75"/>
                <a:gd name="T19" fmla="*/ 4 h 23"/>
                <a:gd name="T20" fmla="*/ 2 w 75"/>
                <a:gd name="T21" fmla="*/ 5 h 23"/>
                <a:gd name="T22" fmla="*/ 5 w 75"/>
                <a:gd name="T23" fmla="*/ 6 h 23"/>
                <a:gd name="T24" fmla="*/ 7 w 75"/>
                <a:gd name="T25" fmla="*/ 6 h 23"/>
                <a:gd name="T26" fmla="*/ 10 w 75"/>
                <a:gd name="T27" fmla="*/ 6 h 23"/>
                <a:gd name="T28" fmla="*/ 12 w 75"/>
                <a:gd name="T29" fmla="*/ 5 h 23"/>
                <a:gd name="T30" fmla="*/ 14 w 75"/>
                <a:gd name="T31" fmla="*/ 5 h 23"/>
                <a:gd name="T32" fmla="*/ 16 w 75"/>
                <a:gd name="T33" fmla="*/ 4 h 23"/>
                <a:gd name="T34" fmla="*/ 18 w 75"/>
                <a:gd name="T35" fmla="*/ 3 h 23"/>
                <a:gd name="T36" fmla="*/ 16 w 75"/>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3"/>
                <a:gd name="T59" fmla="*/ 75 w 7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3">
                  <a:moveTo>
                    <a:pt x="67" y="0"/>
                  </a:moveTo>
                  <a:lnTo>
                    <a:pt x="62" y="2"/>
                  </a:lnTo>
                  <a:lnTo>
                    <a:pt x="56" y="4"/>
                  </a:lnTo>
                  <a:lnTo>
                    <a:pt x="48" y="6"/>
                  </a:lnTo>
                  <a:lnTo>
                    <a:pt x="40" y="7"/>
                  </a:lnTo>
                  <a:lnTo>
                    <a:pt x="33" y="7"/>
                  </a:lnTo>
                  <a:lnTo>
                    <a:pt x="23" y="6"/>
                  </a:lnTo>
                  <a:lnTo>
                    <a:pt x="16" y="4"/>
                  </a:lnTo>
                  <a:lnTo>
                    <a:pt x="6" y="2"/>
                  </a:lnTo>
                  <a:lnTo>
                    <a:pt x="0" y="15"/>
                  </a:lnTo>
                  <a:lnTo>
                    <a:pt x="10" y="21"/>
                  </a:lnTo>
                  <a:lnTo>
                    <a:pt x="21" y="23"/>
                  </a:lnTo>
                  <a:lnTo>
                    <a:pt x="31" y="23"/>
                  </a:lnTo>
                  <a:lnTo>
                    <a:pt x="40" y="23"/>
                  </a:lnTo>
                  <a:lnTo>
                    <a:pt x="50" y="21"/>
                  </a:lnTo>
                  <a:lnTo>
                    <a:pt x="60" y="19"/>
                  </a:lnTo>
                  <a:lnTo>
                    <a:pt x="67" y="17"/>
                  </a:lnTo>
                  <a:lnTo>
                    <a:pt x="75" y="13"/>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7" name="Freeform 80"/>
            <p:cNvSpPr>
              <a:spLocks/>
            </p:cNvSpPr>
            <p:nvPr/>
          </p:nvSpPr>
          <p:spPr bwMode="auto">
            <a:xfrm>
              <a:off x="5105" y="2500"/>
              <a:ext cx="19" cy="7"/>
            </a:xfrm>
            <a:custGeom>
              <a:avLst/>
              <a:gdLst>
                <a:gd name="T0" fmla="*/ 17 w 79"/>
                <a:gd name="T1" fmla="*/ 0 h 27"/>
                <a:gd name="T2" fmla="*/ 16 w 79"/>
                <a:gd name="T3" fmla="*/ 1 h 27"/>
                <a:gd name="T4" fmla="*/ 14 w 79"/>
                <a:gd name="T5" fmla="*/ 2 h 27"/>
                <a:gd name="T6" fmla="*/ 12 w 79"/>
                <a:gd name="T7" fmla="*/ 2 h 27"/>
                <a:gd name="T8" fmla="*/ 10 w 79"/>
                <a:gd name="T9" fmla="*/ 2 h 27"/>
                <a:gd name="T10" fmla="*/ 8 w 79"/>
                <a:gd name="T11" fmla="*/ 3 h 27"/>
                <a:gd name="T12" fmla="*/ 6 w 79"/>
                <a:gd name="T13" fmla="*/ 2 h 27"/>
                <a:gd name="T14" fmla="*/ 4 w 79"/>
                <a:gd name="T15" fmla="*/ 2 h 27"/>
                <a:gd name="T16" fmla="*/ 2 w 79"/>
                <a:gd name="T17" fmla="*/ 2 h 27"/>
                <a:gd name="T18" fmla="*/ 0 w 79"/>
                <a:gd name="T19" fmla="*/ 5 h 27"/>
                <a:gd name="T20" fmla="*/ 3 w 79"/>
                <a:gd name="T21" fmla="*/ 6 h 27"/>
                <a:gd name="T22" fmla="*/ 6 w 79"/>
                <a:gd name="T23" fmla="*/ 7 h 27"/>
                <a:gd name="T24" fmla="*/ 8 w 79"/>
                <a:gd name="T25" fmla="*/ 7 h 27"/>
                <a:gd name="T26" fmla="*/ 11 w 79"/>
                <a:gd name="T27" fmla="*/ 6 h 27"/>
                <a:gd name="T28" fmla="*/ 13 w 79"/>
                <a:gd name="T29" fmla="*/ 6 h 27"/>
                <a:gd name="T30" fmla="*/ 15 w 79"/>
                <a:gd name="T31" fmla="*/ 5 h 27"/>
                <a:gd name="T32" fmla="*/ 17 w 79"/>
                <a:gd name="T33" fmla="*/ 4 h 27"/>
                <a:gd name="T34" fmla="*/ 19 w 79"/>
                <a:gd name="T35" fmla="*/ 3 h 27"/>
                <a:gd name="T36" fmla="*/ 17 w 79"/>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27"/>
                <a:gd name="T59" fmla="*/ 79 w 79"/>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27">
                  <a:moveTo>
                    <a:pt x="71" y="0"/>
                  </a:moveTo>
                  <a:lnTo>
                    <a:pt x="65" y="2"/>
                  </a:lnTo>
                  <a:lnTo>
                    <a:pt x="58" y="6"/>
                  </a:lnTo>
                  <a:lnTo>
                    <a:pt x="50" y="8"/>
                  </a:lnTo>
                  <a:lnTo>
                    <a:pt x="42" y="9"/>
                  </a:lnTo>
                  <a:lnTo>
                    <a:pt x="33" y="11"/>
                  </a:lnTo>
                  <a:lnTo>
                    <a:pt x="25" y="9"/>
                  </a:lnTo>
                  <a:lnTo>
                    <a:pt x="16" y="9"/>
                  </a:lnTo>
                  <a:lnTo>
                    <a:pt x="8" y="6"/>
                  </a:lnTo>
                  <a:lnTo>
                    <a:pt x="0" y="21"/>
                  </a:lnTo>
                  <a:lnTo>
                    <a:pt x="12" y="25"/>
                  </a:lnTo>
                  <a:lnTo>
                    <a:pt x="23" y="27"/>
                  </a:lnTo>
                  <a:lnTo>
                    <a:pt x="33" y="27"/>
                  </a:lnTo>
                  <a:lnTo>
                    <a:pt x="44" y="25"/>
                  </a:lnTo>
                  <a:lnTo>
                    <a:pt x="54" y="23"/>
                  </a:lnTo>
                  <a:lnTo>
                    <a:pt x="64" y="21"/>
                  </a:lnTo>
                  <a:lnTo>
                    <a:pt x="71" y="17"/>
                  </a:lnTo>
                  <a:lnTo>
                    <a:pt x="79" y="13"/>
                  </a:lnTo>
                  <a:lnTo>
                    <a:pt x="7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8" name="Freeform 81"/>
            <p:cNvSpPr>
              <a:spLocks/>
            </p:cNvSpPr>
            <p:nvPr/>
          </p:nvSpPr>
          <p:spPr bwMode="auto">
            <a:xfrm>
              <a:off x="5106" y="2507"/>
              <a:ext cx="18" cy="7"/>
            </a:xfrm>
            <a:custGeom>
              <a:avLst/>
              <a:gdLst>
                <a:gd name="T0" fmla="*/ 16 w 75"/>
                <a:gd name="T1" fmla="*/ 0 h 27"/>
                <a:gd name="T2" fmla="*/ 15 w 75"/>
                <a:gd name="T3" fmla="*/ 1 h 27"/>
                <a:gd name="T4" fmla="*/ 13 w 75"/>
                <a:gd name="T5" fmla="*/ 2 h 27"/>
                <a:gd name="T6" fmla="*/ 12 w 75"/>
                <a:gd name="T7" fmla="*/ 2 h 27"/>
                <a:gd name="T8" fmla="*/ 10 w 75"/>
                <a:gd name="T9" fmla="*/ 2 h 27"/>
                <a:gd name="T10" fmla="*/ 7 w 75"/>
                <a:gd name="T11" fmla="*/ 2 h 27"/>
                <a:gd name="T12" fmla="*/ 6 w 75"/>
                <a:gd name="T13" fmla="*/ 2 h 27"/>
                <a:gd name="T14" fmla="*/ 4 w 75"/>
                <a:gd name="T15" fmla="*/ 2 h 27"/>
                <a:gd name="T16" fmla="*/ 1 w 75"/>
                <a:gd name="T17" fmla="*/ 2 h 27"/>
                <a:gd name="T18" fmla="*/ 0 w 75"/>
                <a:gd name="T19" fmla="*/ 5 h 27"/>
                <a:gd name="T20" fmla="*/ 2 w 75"/>
                <a:gd name="T21" fmla="*/ 6 h 27"/>
                <a:gd name="T22" fmla="*/ 5 w 75"/>
                <a:gd name="T23" fmla="*/ 7 h 27"/>
                <a:gd name="T24" fmla="*/ 7 w 75"/>
                <a:gd name="T25" fmla="*/ 7 h 27"/>
                <a:gd name="T26" fmla="*/ 10 w 75"/>
                <a:gd name="T27" fmla="*/ 6 h 27"/>
                <a:gd name="T28" fmla="*/ 12 w 75"/>
                <a:gd name="T29" fmla="*/ 6 h 27"/>
                <a:gd name="T30" fmla="*/ 14 w 75"/>
                <a:gd name="T31" fmla="*/ 5 h 27"/>
                <a:gd name="T32" fmla="*/ 17 w 75"/>
                <a:gd name="T33" fmla="*/ 4 h 27"/>
                <a:gd name="T34" fmla="*/ 18 w 75"/>
                <a:gd name="T35" fmla="*/ 3 h 27"/>
                <a:gd name="T36" fmla="*/ 16 w 75"/>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7"/>
                <a:gd name="T59" fmla="*/ 75 w 75"/>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7">
                  <a:moveTo>
                    <a:pt x="67" y="0"/>
                  </a:moveTo>
                  <a:lnTo>
                    <a:pt x="62" y="4"/>
                  </a:lnTo>
                  <a:lnTo>
                    <a:pt x="56" y="6"/>
                  </a:lnTo>
                  <a:lnTo>
                    <a:pt x="48" y="7"/>
                  </a:lnTo>
                  <a:lnTo>
                    <a:pt x="40" y="9"/>
                  </a:lnTo>
                  <a:lnTo>
                    <a:pt x="31" y="9"/>
                  </a:lnTo>
                  <a:lnTo>
                    <a:pt x="23" y="9"/>
                  </a:lnTo>
                  <a:lnTo>
                    <a:pt x="16" y="7"/>
                  </a:lnTo>
                  <a:lnTo>
                    <a:pt x="6" y="6"/>
                  </a:lnTo>
                  <a:lnTo>
                    <a:pt x="0" y="21"/>
                  </a:lnTo>
                  <a:lnTo>
                    <a:pt x="10" y="25"/>
                  </a:lnTo>
                  <a:lnTo>
                    <a:pt x="21" y="27"/>
                  </a:lnTo>
                  <a:lnTo>
                    <a:pt x="31" y="27"/>
                  </a:lnTo>
                  <a:lnTo>
                    <a:pt x="42" y="25"/>
                  </a:lnTo>
                  <a:lnTo>
                    <a:pt x="52" y="23"/>
                  </a:lnTo>
                  <a:lnTo>
                    <a:pt x="60" y="21"/>
                  </a:lnTo>
                  <a:lnTo>
                    <a:pt x="69" y="17"/>
                  </a:lnTo>
                  <a:lnTo>
                    <a:pt x="75" y="13"/>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09" name="Freeform 82"/>
            <p:cNvSpPr>
              <a:spLocks/>
            </p:cNvSpPr>
            <p:nvPr/>
          </p:nvSpPr>
          <p:spPr bwMode="auto">
            <a:xfrm>
              <a:off x="5106" y="2515"/>
              <a:ext cx="18" cy="6"/>
            </a:xfrm>
            <a:custGeom>
              <a:avLst/>
              <a:gdLst>
                <a:gd name="T0" fmla="*/ 16 w 75"/>
                <a:gd name="T1" fmla="*/ 0 h 25"/>
                <a:gd name="T2" fmla="*/ 15 w 75"/>
                <a:gd name="T3" fmla="*/ 0 h 25"/>
                <a:gd name="T4" fmla="*/ 13 w 75"/>
                <a:gd name="T5" fmla="*/ 1 h 25"/>
                <a:gd name="T6" fmla="*/ 12 w 75"/>
                <a:gd name="T7" fmla="*/ 2 h 25"/>
                <a:gd name="T8" fmla="*/ 10 w 75"/>
                <a:gd name="T9" fmla="*/ 2 h 25"/>
                <a:gd name="T10" fmla="*/ 8 w 75"/>
                <a:gd name="T11" fmla="*/ 2 h 25"/>
                <a:gd name="T12" fmla="*/ 6 w 75"/>
                <a:gd name="T13" fmla="*/ 2 h 25"/>
                <a:gd name="T14" fmla="*/ 4 w 75"/>
                <a:gd name="T15" fmla="*/ 2 h 25"/>
                <a:gd name="T16" fmla="*/ 2 w 75"/>
                <a:gd name="T17" fmla="*/ 1 h 25"/>
                <a:gd name="T18" fmla="*/ 0 w 75"/>
                <a:gd name="T19" fmla="*/ 5 h 25"/>
                <a:gd name="T20" fmla="*/ 3 w 75"/>
                <a:gd name="T21" fmla="*/ 6 h 25"/>
                <a:gd name="T22" fmla="*/ 5 w 75"/>
                <a:gd name="T23" fmla="*/ 6 h 25"/>
                <a:gd name="T24" fmla="*/ 8 w 75"/>
                <a:gd name="T25" fmla="*/ 6 h 25"/>
                <a:gd name="T26" fmla="*/ 10 w 75"/>
                <a:gd name="T27" fmla="*/ 6 h 25"/>
                <a:gd name="T28" fmla="*/ 12 w 75"/>
                <a:gd name="T29" fmla="*/ 6 h 25"/>
                <a:gd name="T30" fmla="*/ 14 w 75"/>
                <a:gd name="T31" fmla="*/ 5 h 25"/>
                <a:gd name="T32" fmla="*/ 16 w 75"/>
                <a:gd name="T33" fmla="*/ 4 h 25"/>
                <a:gd name="T34" fmla="*/ 18 w 75"/>
                <a:gd name="T35" fmla="*/ 3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7" y="0"/>
                  </a:moveTo>
                  <a:lnTo>
                    <a:pt x="61" y="2"/>
                  </a:lnTo>
                  <a:lnTo>
                    <a:pt x="54" y="5"/>
                  </a:lnTo>
                  <a:lnTo>
                    <a:pt x="48" y="7"/>
                  </a:lnTo>
                  <a:lnTo>
                    <a:pt x="40" y="9"/>
                  </a:lnTo>
                  <a:lnTo>
                    <a:pt x="33" y="9"/>
                  </a:lnTo>
                  <a:lnTo>
                    <a:pt x="23" y="9"/>
                  </a:lnTo>
                  <a:lnTo>
                    <a:pt x="15" y="7"/>
                  </a:lnTo>
                  <a:lnTo>
                    <a:pt x="8" y="3"/>
                  </a:lnTo>
                  <a:lnTo>
                    <a:pt x="0" y="19"/>
                  </a:lnTo>
                  <a:lnTo>
                    <a:pt x="12" y="23"/>
                  </a:lnTo>
                  <a:lnTo>
                    <a:pt x="21" y="25"/>
                  </a:lnTo>
                  <a:lnTo>
                    <a:pt x="33" y="25"/>
                  </a:lnTo>
                  <a:lnTo>
                    <a:pt x="42" y="25"/>
                  </a:lnTo>
                  <a:lnTo>
                    <a:pt x="52" y="23"/>
                  </a:lnTo>
                  <a:lnTo>
                    <a:pt x="60" y="21"/>
                  </a:lnTo>
                  <a:lnTo>
                    <a:pt x="67" y="17"/>
                  </a:lnTo>
                  <a:lnTo>
                    <a:pt x="75" y="13"/>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0" name="Freeform 83"/>
            <p:cNvSpPr>
              <a:spLocks/>
            </p:cNvSpPr>
            <p:nvPr/>
          </p:nvSpPr>
          <p:spPr bwMode="auto">
            <a:xfrm>
              <a:off x="5107" y="2522"/>
              <a:ext cx="18" cy="7"/>
            </a:xfrm>
            <a:custGeom>
              <a:avLst/>
              <a:gdLst>
                <a:gd name="T0" fmla="*/ 16 w 75"/>
                <a:gd name="T1" fmla="*/ 0 h 25"/>
                <a:gd name="T2" fmla="*/ 15 w 75"/>
                <a:gd name="T3" fmla="*/ 1 h 25"/>
                <a:gd name="T4" fmla="*/ 13 w 75"/>
                <a:gd name="T5" fmla="*/ 2 h 25"/>
                <a:gd name="T6" fmla="*/ 11 w 75"/>
                <a:gd name="T7" fmla="*/ 2 h 25"/>
                <a:gd name="T8" fmla="*/ 10 w 75"/>
                <a:gd name="T9" fmla="*/ 2 h 25"/>
                <a:gd name="T10" fmla="*/ 7 w 75"/>
                <a:gd name="T11" fmla="*/ 2 h 25"/>
                <a:gd name="T12" fmla="*/ 6 w 75"/>
                <a:gd name="T13" fmla="*/ 2 h 25"/>
                <a:gd name="T14" fmla="*/ 4 w 75"/>
                <a:gd name="T15" fmla="*/ 2 h 25"/>
                <a:gd name="T16" fmla="*/ 1 w 75"/>
                <a:gd name="T17" fmla="*/ 1 h 25"/>
                <a:gd name="T18" fmla="*/ 0 w 75"/>
                <a:gd name="T19" fmla="*/ 5 h 25"/>
                <a:gd name="T20" fmla="*/ 2 w 75"/>
                <a:gd name="T21" fmla="*/ 6 h 25"/>
                <a:gd name="T22" fmla="*/ 5 w 75"/>
                <a:gd name="T23" fmla="*/ 6 h 25"/>
                <a:gd name="T24" fmla="*/ 7 w 75"/>
                <a:gd name="T25" fmla="*/ 7 h 25"/>
                <a:gd name="T26" fmla="*/ 10 w 75"/>
                <a:gd name="T27" fmla="*/ 6 h 25"/>
                <a:gd name="T28" fmla="*/ 12 w 75"/>
                <a:gd name="T29" fmla="*/ 6 h 25"/>
                <a:gd name="T30" fmla="*/ 14 w 75"/>
                <a:gd name="T31" fmla="*/ 6 h 25"/>
                <a:gd name="T32" fmla="*/ 16 w 75"/>
                <a:gd name="T33" fmla="*/ 5 h 25"/>
                <a:gd name="T34" fmla="*/ 18 w 75"/>
                <a:gd name="T35" fmla="*/ 4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5" y="0"/>
                  </a:moveTo>
                  <a:lnTo>
                    <a:pt x="61" y="2"/>
                  </a:lnTo>
                  <a:lnTo>
                    <a:pt x="54" y="6"/>
                  </a:lnTo>
                  <a:lnTo>
                    <a:pt x="46" y="6"/>
                  </a:lnTo>
                  <a:lnTo>
                    <a:pt x="40" y="8"/>
                  </a:lnTo>
                  <a:lnTo>
                    <a:pt x="31" y="8"/>
                  </a:lnTo>
                  <a:lnTo>
                    <a:pt x="23" y="8"/>
                  </a:lnTo>
                  <a:lnTo>
                    <a:pt x="15" y="6"/>
                  </a:lnTo>
                  <a:lnTo>
                    <a:pt x="6" y="2"/>
                  </a:lnTo>
                  <a:lnTo>
                    <a:pt x="0" y="18"/>
                  </a:lnTo>
                  <a:lnTo>
                    <a:pt x="10" y="22"/>
                  </a:lnTo>
                  <a:lnTo>
                    <a:pt x="21" y="23"/>
                  </a:lnTo>
                  <a:lnTo>
                    <a:pt x="31" y="25"/>
                  </a:lnTo>
                  <a:lnTo>
                    <a:pt x="40" y="23"/>
                  </a:lnTo>
                  <a:lnTo>
                    <a:pt x="50" y="23"/>
                  </a:lnTo>
                  <a:lnTo>
                    <a:pt x="59" y="22"/>
                  </a:lnTo>
                  <a:lnTo>
                    <a:pt x="67" y="18"/>
                  </a:lnTo>
                  <a:lnTo>
                    <a:pt x="75" y="14"/>
                  </a:lnTo>
                  <a:lnTo>
                    <a:pt x="6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1" name="Freeform 84"/>
            <p:cNvSpPr>
              <a:spLocks/>
            </p:cNvSpPr>
            <p:nvPr/>
          </p:nvSpPr>
          <p:spPr bwMode="auto">
            <a:xfrm>
              <a:off x="5106" y="2528"/>
              <a:ext cx="18" cy="7"/>
            </a:xfrm>
            <a:custGeom>
              <a:avLst/>
              <a:gdLst>
                <a:gd name="T0" fmla="*/ 16 w 75"/>
                <a:gd name="T1" fmla="*/ 0 h 27"/>
                <a:gd name="T2" fmla="*/ 15 w 75"/>
                <a:gd name="T3" fmla="*/ 1 h 27"/>
                <a:gd name="T4" fmla="*/ 13 w 75"/>
                <a:gd name="T5" fmla="*/ 2 h 27"/>
                <a:gd name="T6" fmla="*/ 11 w 75"/>
                <a:gd name="T7" fmla="*/ 3 h 27"/>
                <a:gd name="T8" fmla="*/ 9 w 75"/>
                <a:gd name="T9" fmla="*/ 3 h 27"/>
                <a:gd name="T10" fmla="*/ 7 w 75"/>
                <a:gd name="T11" fmla="*/ 3 h 27"/>
                <a:gd name="T12" fmla="*/ 6 w 75"/>
                <a:gd name="T13" fmla="*/ 3 h 27"/>
                <a:gd name="T14" fmla="*/ 4 w 75"/>
                <a:gd name="T15" fmla="*/ 3 h 27"/>
                <a:gd name="T16" fmla="*/ 1 w 75"/>
                <a:gd name="T17" fmla="*/ 2 h 27"/>
                <a:gd name="T18" fmla="*/ 0 w 75"/>
                <a:gd name="T19" fmla="*/ 6 h 27"/>
                <a:gd name="T20" fmla="*/ 3 w 75"/>
                <a:gd name="T21" fmla="*/ 6 h 27"/>
                <a:gd name="T22" fmla="*/ 5 w 75"/>
                <a:gd name="T23" fmla="*/ 7 h 27"/>
                <a:gd name="T24" fmla="*/ 7 w 75"/>
                <a:gd name="T25" fmla="*/ 7 h 27"/>
                <a:gd name="T26" fmla="*/ 10 w 75"/>
                <a:gd name="T27" fmla="*/ 7 h 27"/>
                <a:gd name="T28" fmla="*/ 12 w 75"/>
                <a:gd name="T29" fmla="*/ 6 h 27"/>
                <a:gd name="T30" fmla="*/ 14 w 75"/>
                <a:gd name="T31" fmla="*/ 6 h 27"/>
                <a:gd name="T32" fmla="*/ 16 w 75"/>
                <a:gd name="T33" fmla="*/ 5 h 27"/>
                <a:gd name="T34" fmla="*/ 18 w 75"/>
                <a:gd name="T35" fmla="*/ 4 h 27"/>
                <a:gd name="T36" fmla="*/ 16 w 75"/>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7"/>
                <a:gd name="T59" fmla="*/ 75 w 75"/>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7">
                  <a:moveTo>
                    <a:pt x="67" y="0"/>
                  </a:moveTo>
                  <a:lnTo>
                    <a:pt x="61" y="4"/>
                  </a:lnTo>
                  <a:lnTo>
                    <a:pt x="54" y="6"/>
                  </a:lnTo>
                  <a:lnTo>
                    <a:pt x="46" y="10"/>
                  </a:lnTo>
                  <a:lnTo>
                    <a:pt x="38" y="10"/>
                  </a:lnTo>
                  <a:lnTo>
                    <a:pt x="31" y="12"/>
                  </a:lnTo>
                  <a:lnTo>
                    <a:pt x="23" y="12"/>
                  </a:lnTo>
                  <a:lnTo>
                    <a:pt x="15" y="10"/>
                  </a:lnTo>
                  <a:lnTo>
                    <a:pt x="6" y="6"/>
                  </a:lnTo>
                  <a:lnTo>
                    <a:pt x="0" y="22"/>
                  </a:lnTo>
                  <a:lnTo>
                    <a:pt x="12" y="25"/>
                  </a:lnTo>
                  <a:lnTo>
                    <a:pt x="21" y="27"/>
                  </a:lnTo>
                  <a:lnTo>
                    <a:pt x="31" y="27"/>
                  </a:lnTo>
                  <a:lnTo>
                    <a:pt x="42" y="27"/>
                  </a:lnTo>
                  <a:lnTo>
                    <a:pt x="52" y="25"/>
                  </a:lnTo>
                  <a:lnTo>
                    <a:pt x="60" y="22"/>
                  </a:lnTo>
                  <a:lnTo>
                    <a:pt x="67" y="18"/>
                  </a:lnTo>
                  <a:lnTo>
                    <a:pt x="75" y="16"/>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2" name="Freeform 85"/>
            <p:cNvSpPr>
              <a:spLocks/>
            </p:cNvSpPr>
            <p:nvPr/>
          </p:nvSpPr>
          <p:spPr bwMode="auto">
            <a:xfrm>
              <a:off x="5106" y="2535"/>
              <a:ext cx="18" cy="7"/>
            </a:xfrm>
            <a:custGeom>
              <a:avLst/>
              <a:gdLst>
                <a:gd name="T0" fmla="*/ 16 w 75"/>
                <a:gd name="T1" fmla="*/ 0 h 25"/>
                <a:gd name="T2" fmla="*/ 15 w 75"/>
                <a:gd name="T3" fmla="*/ 1 h 25"/>
                <a:gd name="T4" fmla="*/ 13 w 75"/>
                <a:gd name="T5" fmla="*/ 2 h 25"/>
                <a:gd name="T6" fmla="*/ 12 w 75"/>
                <a:gd name="T7" fmla="*/ 2 h 25"/>
                <a:gd name="T8" fmla="*/ 10 w 75"/>
                <a:gd name="T9" fmla="*/ 3 h 25"/>
                <a:gd name="T10" fmla="*/ 8 w 75"/>
                <a:gd name="T11" fmla="*/ 3 h 25"/>
                <a:gd name="T12" fmla="*/ 6 w 75"/>
                <a:gd name="T13" fmla="*/ 3 h 25"/>
                <a:gd name="T14" fmla="*/ 4 w 75"/>
                <a:gd name="T15" fmla="*/ 2 h 25"/>
                <a:gd name="T16" fmla="*/ 2 w 75"/>
                <a:gd name="T17" fmla="*/ 1 h 25"/>
                <a:gd name="T18" fmla="*/ 0 w 75"/>
                <a:gd name="T19" fmla="*/ 6 h 25"/>
                <a:gd name="T20" fmla="*/ 3 w 75"/>
                <a:gd name="T21" fmla="*/ 6 h 25"/>
                <a:gd name="T22" fmla="*/ 5 w 75"/>
                <a:gd name="T23" fmla="*/ 7 h 25"/>
                <a:gd name="T24" fmla="*/ 8 w 75"/>
                <a:gd name="T25" fmla="*/ 7 h 25"/>
                <a:gd name="T26" fmla="*/ 10 w 75"/>
                <a:gd name="T27" fmla="*/ 7 h 25"/>
                <a:gd name="T28" fmla="*/ 12 w 75"/>
                <a:gd name="T29" fmla="*/ 6 h 25"/>
                <a:gd name="T30" fmla="*/ 14 w 75"/>
                <a:gd name="T31" fmla="*/ 6 h 25"/>
                <a:gd name="T32" fmla="*/ 16 w 75"/>
                <a:gd name="T33" fmla="*/ 5 h 25"/>
                <a:gd name="T34" fmla="*/ 18 w 75"/>
                <a:gd name="T35" fmla="*/ 4 h 25"/>
                <a:gd name="T36" fmla="*/ 16 w 7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5"/>
                <a:gd name="T59" fmla="*/ 75 w 7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5">
                  <a:moveTo>
                    <a:pt x="67" y="0"/>
                  </a:moveTo>
                  <a:lnTo>
                    <a:pt x="61" y="4"/>
                  </a:lnTo>
                  <a:lnTo>
                    <a:pt x="54" y="6"/>
                  </a:lnTo>
                  <a:lnTo>
                    <a:pt x="48" y="8"/>
                  </a:lnTo>
                  <a:lnTo>
                    <a:pt x="40" y="10"/>
                  </a:lnTo>
                  <a:lnTo>
                    <a:pt x="33" y="10"/>
                  </a:lnTo>
                  <a:lnTo>
                    <a:pt x="23" y="10"/>
                  </a:lnTo>
                  <a:lnTo>
                    <a:pt x="15" y="8"/>
                  </a:lnTo>
                  <a:lnTo>
                    <a:pt x="8" y="4"/>
                  </a:lnTo>
                  <a:lnTo>
                    <a:pt x="0" y="20"/>
                  </a:lnTo>
                  <a:lnTo>
                    <a:pt x="12" y="23"/>
                  </a:lnTo>
                  <a:lnTo>
                    <a:pt x="21" y="25"/>
                  </a:lnTo>
                  <a:lnTo>
                    <a:pt x="33" y="25"/>
                  </a:lnTo>
                  <a:lnTo>
                    <a:pt x="42" y="25"/>
                  </a:lnTo>
                  <a:lnTo>
                    <a:pt x="52" y="23"/>
                  </a:lnTo>
                  <a:lnTo>
                    <a:pt x="60" y="21"/>
                  </a:lnTo>
                  <a:lnTo>
                    <a:pt x="67" y="18"/>
                  </a:lnTo>
                  <a:lnTo>
                    <a:pt x="75" y="16"/>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3" name="Freeform 86"/>
            <p:cNvSpPr>
              <a:spLocks/>
            </p:cNvSpPr>
            <p:nvPr/>
          </p:nvSpPr>
          <p:spPr bwMode="auto">
            <a:xfrm>
              <a:off x="5106" y="2543"/>
              <a:ext cx="18" cy="6"/>
            </a:xfrm>
            <a:custGeom>
              <a:avLst/>
              <a:gdLst>
                <a:gd name="T0" fmla="*/ 16 w 75"/>
                <a:gd name="T1" fmla="*/ 0 h 23"/>
                <a:gd name="T2" fmla="*/ 15 w 75"/>
                <a:gd name="T3" fmla="*/ 1 h 23"/>
                <a:gd name="T4" fmla="*/ 13 w 75"/>
                <a:gd name="T5" fmla="*/ 2 h 23"/>
                <a:gd name="T6" fmla="*/ 12 w 75"/>
                <a:gd name="T7" fmla="*/ 2 h 23"/>
                <a:gd name="T8" fmla="*/ 10 w 75"/>
                <a:gd name="T9" fmla="*/ 2 h 23"/>
                <a:gd name="T10" fmla="*/ 7 w 75"/>
                <a:gd name="T11" fmla="*/ 2 h 23"/>
                <a:gd name="T12" fmla="*/ 6 w 75"/>
                <a:gd name="T13" fmla="*/ 2 h 23"/>
                <a:gd name="T14" fmla="*/ 3 w 75"/>
                <a:gd name="T15" fmla="*/ 2 h 23"/>
                <a:gd name="T16" fmla="*/ 1 w 75"/>
                <a:gd name="T17" fmla="*/ 1 h 23"/>
                <a:gd name="T18" fmla="*/ 0 w 75"/>
                <a:gd name="T19" fmla="*/ 4 h 23"/>
                <a:gd name="T20" fmla="*/ 2 w 75"/>
                <a:gd name="T21" fmla="*/ 5 h 23"/>
                <a:gd name="T22" fmla="*/ 5 w 75"/>
                <a:gd name="T23" fmla="*/ 6 h 23"/>
                <a:gd name="T24" fmla="*/ 7 w 75"/>
                <a:gd name="T25" fmla="*/ 6 h 23"/>
                <a:gd name="T26" fmla="*/ 10 w 75"/>
                <a:gd name="T27" fmla="*/ 6 h 23"/>
                <a:gd name="T28" fmla="*/ 12 w 75"/>
                <a:gd name="T29" fmla="*/ 6 h 23"/>
                <a:gd name="T30" fmla="*/ 14 w 75"/>
                <a:gd name="T31" fmla="*/ 5 h 23"/>
                <a:gd name="T32" fmla="*/ 16 w 75"/>
                <a:gd name="T33" fmla="*/ 4 h 23"/>
                <a:gd name="T34" fmla="*/ 18 w 75"/>
                <a:gd name="T35" fmla="*/ 4 h 23"/>
                <a:gd name="T36" fmla="*/ 16 w 75"/>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23"/>
                <a:gd name="T59" fmla="*/ 75 w 7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23">
                  <a:moveTo>
                    <a:pt x="67" y="0"/>
                  </a:moveTo>
                  <a:lnTo>
                    <a:pt x="61" y="2"/>
                  </a:lnTo>
                  <a:lnTo>
                    <a:pt x="54" y="6"/>
                  </a:lnTo>
                  <a:lnTo>
                    <a:pt x="48" y="6"/>
                  </a:lnTo>
                  <a:lnTo>
                    <a:pt x="40" y="8"/>
                  </a:lnTo>
                  <a:lnTo>
                    <a:pt x="31" y="8"/>
                  </a:lnTo>
                  <a:lnTo>
                    <a:pt x="23" y="8"/>
                  </a:lnTo>
                  <a:lnTo>
                    <a:pt x="14" y="6"/>
                  </a:lnTo>
                  <a:lnTo>
                    <a:pt x="6" y="2"/>
                  </a:lnTo>
                  <a:lnTo>
                    <a:pt x="0" y="17"/>
                  </a:lnTo>
                  <a:lnTo>
                    <a:pt x="10" y="21"/>
                  </a:lnTo>
                  <a:lnTo>
                    <a:pt x="19" y="23"/>
                  </a:lnTo>
                  <a:lnTo>
                    <a:pt x="31" y="23"/>
                  </a:lnTo>
                  <a:lnTo>
                    <a:pt x="40" y="23"/>
                  </a:lnTo>
                  <a:lnTo>
                    <a:pt x="50" y="23"/>
                  </a:lnTo>
                  <a:lnTo>
                    <a:pt x="60" y="21"/>
                  </a:lnTo>
                  <a:lnTo>
                    <a:pt x="67" y="17"/>
                  </a:lnTo>
                  <a:lnTo>
                    <a:pt x="75" y="14"/>
                  </a:lnTo>
                  <a:lnTo>
                    <a:pt x="67"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4" name="Freeform 87"/>
            <p:cNvSpPr>
              <a:spLocks/>
            </p:cNvSpPr>
            <p:nvPr/>
          </p:nvSpPr>
          <p:spPr bwMode="auto">
            <a:xfrm>
              <a:off x="5106" y="2549"/>
              <a:ext cx="18" cy="7"/>
            </a:xfrm>
            <a:custGeom>
              <a:avLst/>
              <a:gdLst>
                <a:gd name="T0" fmla="*/ 16 w 73"/>
                <a:gd name="T1" fmla="*/ 0 h 25"/>
                <a:gd name="T2" fmla="*/ 14 w 73"/>
                <a:gd name="T3" fmla="*/ 1 h 25"/>
                <a:gd name="T4" fmla="*/ 13 w 73"/>
                <a:gd name="T5" fmla="*/ 2 h 25"/>
                <a:gd name="T6" fmla="*/ 11 w 73"/>
                <a:gd name="T7" fmla="*/ 2 h 25"/>
                <a:gd name="T8" fmla="*/ 9 w 73"/>
                <a:gd name="T9" fmla="*/ 2 h 25"/>
                <a:gd name="T10" fmla="*/ 8 w 73"/>
                <a:gd name="T11" fmla="*/ 3 h 25"/>
                <a:gd name="T12" fmla="*/ 6 w 73"/>
                <a:gd name="T13" fmla="*/ 2 h 25"/>
                <a:gd name="T14" fmla="*/ 4 w 73"/>
                <a:gd name="T15" fmla="*/ 2 h 25"/>
                <a:gd name="T16" fmla="*/ 1 w 73"/>
                <a:gd name="T17" fmla="*/ 1 h 25"/>
                <a:gd name="T18" fmla="*/ 0 w 73"/>
                <a:gd name="T19" fmla="*/ 5 h 25"/>
                <a:gd name="T20" fmla="*/ 2 w 73"/>
                <a:gd name="T21" fmla="*/ 6 h 25"/>
                <a:gd name="T22" fmla="*/ 5 w 73"/>
                <a:gd name="T23" fmla="*/ 7 h 25"/>
                <a:gd name="T24" fmla="*/ 8 w 73"/>
                <a:gd name="T25" fmla="*/ 7 h 25"/>
                <a:gd name="T26" fmla="*/ 10 w 73"/>
                <a:gd name="T27" fmla="*/ 7 h 25"/>
                <a:gd name="T28" fmla="*/ 12 w 73"/>
                <a:gd name="T29" fmla="*/ 6 h 25"/>
                <a:gd name="T30" fmla="*/ 14 w 73"/>
                <a:gd name="T31" fmla="*/ 6 h 25"/>
                <a:gd name="T32" fmla="*/ 16 w 73"/>
                <a:gd name="T33" fmla="*/ 5 h 25"/>
                <a:gd name="T34" fmla="*/ 18 w 73"/>
                <a:gd name="T35" fmla="*/ 4 h 25"/>
                <a:gd name="T36" fmla="*/ 16 w 73"/>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5"/>
                <a:gd name="T59" fmla="*/ 73 w 7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5">
                  <a:moveTo>
                    <a:pt x="63" y="0"/>
                  </a:moveTo>
                  <a:lnTo>
                    <a:pt x="58" y="2"/>
                  </a:lnTo>
                  <a:lnTo>
                    <a:pt x="52" y="6"/>
                  </a:lnTo>
                  <a:lnTo>
                    <a:pt x="46" y="8"/>
                  </a:lnTo>
                  <a:lnTo>
                    <a:pt x="38" y="8"/>
                  </a:lnTo>
                  <a:lnTo>
                    <a:pt x="31" y="10"/>
                  </a:lnTo>
                  <a:lnTo>
                    <a:pt x="23" y="8"/>
                  </a:lnTo>
                  <a:lnTo>
                    <a:pt x="15" y="6"/>
                  </a:lnTo>
                  <a:lnTo>
                    <a:pt x="6" y="4"/>
                  </a:lnTo>
                  <a:lnTo>
                    <a:pt x="0" y="17"/>
                  </a:lnTo>
                  <a:lnTo>
                    <a:pt x="10" y="21"/>
                  </a:lnTo>
                  <a:lnTo>
                    <a:pt x="21" y="25"/>
                  </a:lnTo>
                  <a:lnTo>
                    <a:pt x="31" y="25"/>
                  </a:lnTo>
                  <a:lnTo>
                    <a:pt x="40" y="25"/>
                  </a:lnTo>
                  <a:lnTo>
                    <a:pt x="50" y="23"/>
                  </a:lnTo>
                  <a:lnTo>
                    <a:pt x="58" y="21"/>
                  </a:lnTo>
                  <a:lnTo>
                    <a:pt x="65" y="17"/>
                  </a:lnTo>
                  <a:lnTo>
                    <a:pt x="73" y="14"/>
                  </a:lnTo>
                  <a:lnTo>
                    <a:pt x="63"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5" name="Freeform 88"/>
            <p:cNvSpPr>
              <a:spLocks/>
            </p:cNvSpPr>
            <p:nvPr/>
          </p:nvSpPr>
          <p:spPr bwMode="auto">
            <a:xfrm>
              <a:off x="5136" y="2575"/>
              <a:ext cx="15" cy="6"/>
            </a:xfrm>
            <a:custGeom>
              <a:avLst/>
              <a:gdLst>
                <a:gd name="T0" fmla="*/ 13 w 63"/>
                <a:gd name="T1" fmla="*/ 1 h 23"/>
                <a:gd name="T2" fmla="*/ 12 w 63"/>
                <a:gd name="T3" fmla="*/ 1 h 23"/>
                <a:gd name="T4" fmla="*/ 11 w 63"/>
                <a:gd name="T5" fmla="*/ 2 h 23"/>
                <a:gd name="T6" fmla="*/ 10 w 63"/>
                <a:gd name="T7" fmla="*/ 2 h 23"/>
                <a:gd name="T8" fmla="*/ 8 w 63"/>
                <a:gd name="T9" fmla="*/ 2 h 23"/>
                <a:gd name="T10" fmla="*/ 7 w 63"/>
                <a:gd name="T11" fmla="*/ 2 h 23"/>
                <a:gd name="T12" fmla="*/ 5 w 63"/>
                <a:gd name="T13" fmla="*/ 2 h 23"/>
                <a:gd name="T14" fmla="*/ 4 w 63"/>
                <a:gd name="T15" fmla="*/ 1 h 23"/>
                <a:gd name="T16" fmla="*/ 1 w 63"/>
                <a:gd name="T17" fmla="*/ 0 h 23"/>
                <a:gd name="T18" fmla="*/ 0 w 63"/>
                <a:gd name="T19" fmla="*/ 4 h 23"/>
                <a:gd name="T20" fmla="*/ 2 w 63"/>
                <a:gd name="T21" fmla="*/ 5 h 23"/>
                <a:gd name="T22" fmla="*/ 5 w 63"/>
                <a:gd name="T23" fmla="*/ 5 h 23"/>
                <a:gd name="T24" fmla="*/ 6 w 63"/>
                <a:gd name="T25" fmla="*/ 6 h 23"/>
                <a:gd name="T26" fmla="*/ 8 w 63"/>
                <a:gd name="T27" fmla="*/ 6 h 23"/>
                <a:gd name="T28" fmla="*/ 10 w 63"/>
                <a:gd name="T29" fmla="*/ 6 h 23"/>
                <a:gd name="T30" fmla="*/ 12 w 63"/>
                <a:gd name="T31" fmla="*/ 5 h 23"/>
                <a:gd name="T32" fmla="*/ 14 w 63"/>
                <a:gd name="T33" fmla="*/ 5 h 23"/>
                <a:gd name="T34" fmla="*/ 15 w 63"/>
                <a:gd name="T35" fmla="*/ 4 h 23"/>
                <a:gd name="T36" fmla="*/ 13 w 63"/>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3"/>
                <a:gd name="T59" fmla="*/ 63 w 6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3">
                  <a:moveTo>
                    <a:pt x="56" y="2"/>
                  </a:moveTo>
                  <a:lnTo>
                    <a:pt x="50" y="4"/>
                  </a:lnTo>
                  <a:lnTo>
                    <a:pt x="46" y="6"/>
                  </a:lnTo>
                  <a:lnTo>
                    <a:pt x="40" y="8"/>
                  </a:lnTo>
                  <a:lnTo>
                    <a:pt x="35" y="8"/>
                  </a:lnTo>
                  <a:lnTo>
                    <a:pt x="29" y="8"/>
                  </a:lnTo>
                  <a:lnTo>
                    <a:pt x="23" y="6"/>
                  </a:lnTo>
                  <a:lnTo>
                    <a:pt x="15" y="4"/>
                  </a:lnTo>
                  <a:lnTo>
                    <a:pt x="6" y="0"/>
                  </a:lnTo>
                  <a:lnTo>
                    <a:pt x="0" y="15"/>
                  </a:lnTo>
                  <a:lnTo>
                    <a:pt x="10" y="19"/>
                  </a:lnTo>
                  <a:lnTo>
                    <a:pt x="19" y="21"/>
                  </a:lnTo>
                  <a:lnTo>
                    <a:pt x="27" y="23"/>
                  </a:lnTo>
                  <a:lnTo>
                    <a:pt x="35" y="23"/>
                  </a:lnTo>
                  <a:lnTo>
                    <a:pt x="42" y="23"/>
                  </a:lnTo>
                  <a:lnTo>
                    <a:pt x="50" y="21"/>
                  </a:lnTo>
                  <a:lnTo>
                    <a:pt x="58" y="19"/>
                  </a:lnTo>
                  <a:lnTo>
                    <a:pt x="63" y="15"/>
                  </a:lnTo>
                  <a:lnTo>
                    <a:pt x="56"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6" name="Freeform 89"/>
            <p:cNvSpPr>
              <a:spLocks/>
            </p:cNvSpPr>
            <p:nvPr/>
          </p:nvSpPr>
          <p:spPr bwMode="auto">
            <a:xfrm>
              <a:off x="5136" y="2582"/>
              <a:ext cx="15" cy="6"/>
            </a:xfrm>
            <a:custGeom>
              <a:avLst/>
              <a:gdLst>
                <a:gd name="T0" fmla="*/ 13 w 65"/>
                <a:gd name="T1" fmla="*/ 1 h 23"/>
                <a:gd name="T2" fmla="*/ 12 w 65"/>
                <a:gd name="T3" fmla="*/ 1 h 23"/>
                <a:gd name="T4" fmla="*/ 11 w 65"/>
                <a:gd name="T5" fmla="*/ 2 h 23"/>
                <a:gd name="T6" fmla="*/ 10 w 65"/>
                <a:gd name="T7" fmla="*/ 2 h 23"/>
                <a:gd name="T8" fmla="*/ 8 w 65"/>
                <a:gd name="T9" fmla="*/ 2 h 23"/>
                <a:gd name="T10" fmla="*/ 7 w 65"/>
                <a:gd name="T11" fmla="*/ 2 h 23"/>
                <a:gd name="T12" fmla="*/ 5 w 65"/>
                <a:gd name="T13" fmla="*/ 2 h 23"/>
                <a:gd name="T14" fmla="*/ 3 w 65"/>
                <a:gd name="T15" fmla="*/ 1 h 23"/>
                <a:gd name="T16" fmla="*/ 2 w 65"/>
                <a:gd name="T17" fmla="*/ 0 h 23"/>
                <a:gd name="T18" fmla="*/ 0 w 65"/>
                <a:gd name="T19" fmla="*/ 4 h 23"/>
                <a:gd name="T20" fmla="*/ 2 w 65"/>
                <a:gd name="T21" fmla="*/ 4 h 23"/>
                <a:gd name="T22" fmla="*/ 4 w 65"/>
                <a:gd name="T23" fmla="*/ 5 h 23"/>
                <a:gd name="T24" fmla="*/ 6 w 65"/>
                <a:gd name="T25" fmla="*/ 6 h 23"/>
                <a:gd name="T26" fmla="*/ 8 w 65"/>
                <a:gd name="T27" fmla="*/ 6 h 23"/>
                <a:gd name="T28" fmla="*/ 10 w 65"/>
                <a:gd name="T29" fmla="*/ 6 h 23"/>
                <a:gd name="T30" fmla="*/ 12 w 65"/>
                <a:gd name="T31" fmla="*/ 5 h 23"/>
                <a:gd name="T32" fmla="*/ 13 w 65"/>
                <a:gd name="T33" fmla="*/ 5 h 23"/>
                <a:gd name="T34" fmla="*/ 15 w 65"/>
                <a:gd name="T35" fmla="*/ 4 h 23"/>
                <a:gd name="T36" fmla="*/ 13 w 65"/>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23"/>
                <a:gd name="T59" fmla="*/ 65 w 6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23">
                  <a:moveTo>
                    <a:pt x="58" y="2"/>
                  </a:moveTo>
                  <a:lnTo>
                    <a:pt x="52" y="4"/>
                  </a:lnTo>
                  <a:lnTo>
                    <a:pt x="46" y="6"/>
                  </a:lnTo>
                  <a:lnTo>
                    <a:pt x="42" y="8"/>
                  </a:lnTo>
                  <a:lnTo>
                    <a:pt x="36" y="8"/>
                  </a:lnTo>
                  <a:lnTo>
                    <a:pt x="31" y="8"/>
                  </a:lnTo>
                  <a:lnTo>
                    <a:pt x="23" y="6"/>
                  </a:lnTo>
                  <a:lnTo>
                    <a:pt x="15" y="4"/>
                  </a:lnTo>
                  <a:lnTo>
                    <a:pt x="8" y="0"/>
                  </a:lnTo>
                  <a:lnTo>
                    <a:pt x="0" y="14"/>
                  </a:lnTo>
                  <a:lnTo>
                    <a:pt x="10" y="17"/>
                  </a:lnTo>
                  <a:lnTo>
                    <a:pt x="19" y="21"/>
                  </a:lnTo>
                  <a:lnTo>
                    <a:pt x="27" y="23"/>
                  </a:lnTo>
                  <a:lnTo>
                    <a:pt x="36" y="23"/>
                  </a:lnTo>
                  <a:lnTo>
                    <a:pt x="44" y="23"/>
                  </a:lnTo>
                  <a:lnTo>
                    <a:pt x="52" y="21"/>
                  </a:lnTo>
                  <a:lnTo>
                    <a:pt x="58" y="19"/>
                  </a:lnTo>
                  <a:lnTo>
                    <a:pt x="65" y="15"/>
                  </a:lnTo>
                  <a:lnTo>
                    <a:pt x="58"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7" name="Freeform 90"/>
            <p:cNvSpPr>
              <a:spLocks/>
            </p:cNvSpPr>
            <p:nvPr/>
          </p:nvSpPr>
          <p:spPr bwMode="auto">
            <a:xfrm>
              <a:off x="5141" y="2478"/>
              <a:ext cx="16" cy="7"/>
            </a:xfrm>
            <a:custGeom>
              <a:avLst/>
              <a:gdLst>
                <a:gd name="T0" fmla="*/ 14 w 69"/>
                <a:gd name="T1" fmla="*/ 0 h 23"/>
                <a:gd name="T2" fmla="*/ 13 w 69"/>
                <a:gd name="T3" fmla="*/ 1 h 23"/>
                <a:gd name="T4" fmla="*/ 12 w 69"/>
                <a:gd name="T5" fmla="*/ 2 h 23"/>
                <a:gd name="T6" fmla="*/ 10 w 69"/>
                <a:gd name="T7" fmla="*/ 2 h 23"/>
                <a:gd name="T8" fmla="*/ 9 w 69"/>
                <a:gd name="T9" fmla="*/ 2 h 23"/>
                <a:gd name="T10" fmla="*/ 7 w 69"/>
                <a:gd name="T11" fmla="*/ 2 h 23"/>
                <a:gd name="T12" fmla="*/ 5 w 69"/>
                <a:gd name="T13" fmla="*/ 2 h 23"/>
                <a:gd name="T14" fmla="*/ 3 w 69"/>
                <a:gd name="T15" fmla="*/ 2 h 23"/>
                <a:gd name="T16" fmla="*/ 2 w 69"/>
                <a:gd name="T17" fmla="*/ 1 h 23"/>
                <a:gd name="T18" fmla="*/ 0 w 69"/>
                <a:gd name="T19" fmla="*/ 5 h 23"/>
                <a:gd name="T20" fmla="*/ 2 w 69"/>
                <a:gd name="T21" fmla="*/ 6 h 23"/>
                <a:gd name="T22" fmla="*/ 4 w 69"/>
                <a:gd name="T23" fmla="*/ 7 h 23"/>
                <a:gd name="T24" fmla="*/ 7 w 69"/>
                <a:gd name="T25" fmla="*/ 7 h 23"/>
                <a:gd name="T26" fmla="*/ 9 w 69"/>
                <a:gd name="T27" fmla="*/ 7 h 23"/>
                <a:gd name="T28" fmla="*/ 11 w 69"/>
                <a:gd name="T29" fmla="*/ 7 h 23"/>
                <a:gd name="T30" fmla="*/ 13 w 69"/>
                <a:gd name="T31" fmla="*/ 6 h 23"/>
                <a:gd name="T32" fmla="*/ 14 w 69"/>
                <a:gd name="T33" fmla="*/ 5 h 23"/>
                <a:gd name="T34" fmla="*/ 16 w 69"/>
                <a:gd name="T35" fmla="*/ 4 h 23"/>
                <a:gd name="T36" fmla="*/ 14 w 6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23"/>
                <a:gd name="T59" fmla="*/ 69 w 6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23">
                  <a:moveTo>
                    <a:pt x="61" y="0"/>
                  </a:moveTo>
                  <a:lnTo>
                    <a:pt x="56" y="4"/>
                  </a:lnTo>
                  <a:lnTo>
                    <a:pt x="50" y="6"/>
                  </a:lnTo>
                  <a:lnTo>
                    <a:pt x="44" y="8"/>
                  </a:lnTo>
                  <a:lnTo>
                    <a:pt x="37" y="8"/>
                  </a:lnTo>
                  <a:lnTo>
                    <a:pt x="31" y="8"/>
                  </a:lnTo>
                  <a:lnTo>
                    <a:pt x="23" y="8"/>
                  </a:lnTo>
                  <a:lnTo>
                    <a:pt x="15" y="6"/>
                  </a:lnTo>
                  <a:lnTo>
                    <a:pt x="8" y="2"/>
                  </a:lnTo>
                  <a:lnTo>
                    <a:pt x="0" y="16"/>
                  </a:lnTo>
                  <a:lnTo>
                    <a:pt x="10" y="19"/>
                  </a:lnTo>
                  <a:lnTo>
                    <a:pt x="19" y="23"/>
                  </a:lnTo>
                  <a:lnTo>
                    <a:pt x="29" y="23"/>
                  </a:lnTo>
                  <a:lnTo>
                    <a:pt x="38" y="23"/>
                  </a:lnTo>
                  <a:lnTo>
                    <a:pt x="46" y="23"/>
                  </a:lnTo>
                  <a:lnTo>
                    <a:pt x="54" y="21"/>
                  </a:lnTo>
                  <a:lnTo>
                    <a:pt x="61" y="17"/>
                  </a:lnTo>
                  <a:lnTo>
                    <a:pt x="69" y="14"/>
                  </a:lnTo>
                  <a:lnTo>
                    <a:pt x="61"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8" name="Freeform 91"/>
            <p:cNvSpPr>
              <a:spLocks/>
            </p:cNvSpPr>
            <p:nvPr/>
          </p:nvSpPr>
          <p:spPr bwMode="auto">
            <a:xfrm>
              <a:off x="5106" y="2475"/>
              <a:ext cx="18" cy="6"/>
            </a:xfrm>
            <a:custGeom>
              <a:avLst/>
              <a:gdLst>
                <a:gd name="T0" fmla="*/ 16 w 73"/>
                <a:gd name="T1" fmla="*/ 0 h 21"/>
                <a:gd name="T2" fmla="*/ 15 w 73"/>
                <a:gd name="T3" fmla="*/ 1 h 21"/>
                <a:gd name="T4" fmla="*/ 13 w 73"/>
                <a:gd name="T5" fmla="*/ 1 h 21"/>
                <a:gd name="T6" fmla="*/ 11 w 73"/>
                <a:gd name="T7" fmla="*/ 2 h 21"/>
                <a:gd name="T8" fmla="*/ 10 w 73"/>
                <a:gd name="T9" fmla="*/ 2 h 21"/>
                <a:gd name="T10" fmla="*/ 8 w 73"/>
                <a:gd name="T11" fmla="*/ 2 h 21"/>
                <a:gd name="T12" fmla="*/ 6 w 73"/>
                <a:gd name="T13" fmla="*/ 1 h 21"/>
                <a:gd name="T14" fmla="*/ 4 w 73"/>
                <a:gd name="T15" fmla="*/ 1 h 21"/>
                <a:gd name="T16" fmla="*/ 1 w 73"/>
                <a:gd name="T17" fmla="*/ 0 h 21"/>
                <a:gd name="T18" fmla="*/ 0 w 73"/>
                <a:gd name="T19" fmla="*/ 4 h 21"/>
                <a:gd name="T20" fmla="*/ 2 w 73"/>
                <a:gd name="T21" fmla="*/ 5 h 21"/>
                <a:gd name="T22" fmla="*/ 5 w 73"/>
                <a:gd name="T23" fmla="*/ 6 h 21"/>
                <a:gd name="T24" fmla="*/ 8 w 73"/>
                <a:gd name="T25" fmla="*/ 6 h 21"/>
                <a:gd name="T26" fmla="*/ 10 w 73"/>
                <a:gd name="T27" fmla="*/ 6 h 21"/>
                <a:gd name="T28" fmla="*/ 12 w 73"/>
                <a:gd name="T29" fmla="*/ 6 h 21"/>
                <a:gd name="T30" fmla="*/ 14 w 73"/>
                <a:gd name="T31" fmla="*/ 5 h 21"/>
                <a:gd name="T32" fmla="*/ 16 w 73"/>
                <a:gd name="T33" fmla="*/ 5 h 21"/>
                <a:gd name="T34" fmla="*/ 18 w 73"/>
                <a:gd name="T35" fmla="*/ 4 h 21"/>
                <a:gd name="T36" fmla="*/ 16 w 73"/>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
                <a:gd name="T59" fmla="*/ 73 w 73"/>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
                  <a:moveTo>
                    <a:pt x="65" y="0"/>
                  </a:moveTo>
                  <a:lnTo>
                    <a:pt x="60" y="2"/>
                  </a:lnTo>
                  <a:lnTo>
                    <a:pt x="54" y="4"/>
                  </a:lnTo>
                  <a:lnTo>
                    <a:pt x="46" y="6"/>
                  </a:lnTo>
                  <a:lnTo>
                    <a:pt x="40" y="6"/>
                  </a:lnTo>
                  <a:lnTo>
                    <a:pt x="31" y="6"/>
                  </a:lnTo>
                  <a:lnTo>
                    <a:pt x="23" y="4"/>
                  </a:lnTo>
                  <a:lnTo>
                    <a:pt x="15" y="2"/>
                  </a:lnTo>
                  <a:lnTo>
                    <a:pt x="6" y="0"/>
                  </a:lnTo>
                  <a:lnTo>
                    <a:pt x="0" y="13"/>
                  </a:lnTo>
                  <a:lnTo>
                    <a:pt x="10" y="17"/>
                  </a:lnTo>
                  <a:lnTo>
                    <a:pt x="19" y="21"/>
                  </a:lnTo>
                  <a:lnTo>
                    <a:pt x="31" y="21"/>
                  </a:lnTo>
                  <a:lnTo>
                    <a:pt x="40" y="21"/>
                  </a:lnTo>
                  <a:lnTo>
                    <a:pt x="50" y="21"/>
                  </a:lnTo>
                  <a:lnTo>
                    <a:pt x="58" y="19"/>
                  </a:lnTo>
                  <a:lnTo>
                    <a:pt x="65" y="17"/>
                  </a:lnTo>
                  <a:lnTo>
                    <a:pt x="73" y="13"/>
                  </a:lnTo>
                  <a:lnTo>
                    <a:pt x="65" y="0"/>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75919" name="Freeform 92"/>
            <p:cNvSpPr>
              <a:spLocks/>
            </p:cNvSpPr>
            <p:nvPr/>
          </p:nvSpPr>
          <p:spPr bwMode="auto">
            <a:xfrm>
              <a:off x="5105" y="2557"/>
              <a:ext cx="19" cy="6"/>
            </a:xfrm>
            <a:custGeom>
              <a:avLst/>
              <a:gdLst>
                <a:gd name="T0" fmla="*/ 17 w 77"/>
                <a:gd name="T1" fmla="*/ 1 h 23"/>
                <a:gd name="T2" fmla="*/ 16 w 77"/>
                <a:gd name="T3" fmla="*/ 1 h 23"/>
                <a:gd name="T4" fmla="*/ 14 w 77"/>
                <a:gd name="T5" fmla="*/ 2 h 23"/>
                <a:gd name="T6" fmla="*/ 12 w 77"/>
                <a:gd name="T7" fmla="*/ 2 h 23"/>
                <a:gd name="T8" fmla="*/ 10 w 77"/>
                <a:gd name="T9" fmla="*/ 2 h 23"/>
                <a:gd name="T10" fmla="*/ 8 w 77"/>
                <a:gd name="T11" fmla="*/ 2 h 23"/>
                <a:gd name="T12" fmla="*/ 6 w 77"/>
                <a:gd name="T13" fmla="*/ 2 h 23"/>
                <a:gd name="T14" fmla="*/ 4 w 77"/>
                <a:gd name="T15" fmla="*/ 1 h 23"/>
                <a:gd name="T16" fmla="*/ 2 w 77"/>
                <a:gd name="T17" fmla="*/ 0 h 23"/>
                <a:gd name="T18" fmla="*/ 0 w 77"/>
                <a:gd name="T19" fmla="*/ 4 h 23"/>
                <a:gd name="T20" fmla="*/ 3 w 77"/>
                <a:gd name="T21" fmla="*/ 5 h 23"/>
                <a:gd name="T22" fmla="*/ 5 w 77"/>
                <a:gd name="T23" fmla="*/ 6 h 23"/>
                <a:gd name="T24" fmla="*/ 8 w 77"/>
                <a:gd name="T25" fmla="*/ 6 h 23"/>
                <a:gd name="T26" fmla="*/ 10 w 77"/>
                <a:gd name="T27" fmla="*/ 6 h 23"/>
                <a:gd name="T28" fmla="*/ 13 w 77"/>
                <a:gd name="T29" fmla="*/ 6 h 23"/>
                <a:gd name="T30" fmla="*/ 15 w 77"/>
                <a:gd name="T31" fmla="*/ 5 h 23"/>
                <a:gd name="T32" fmla="*/ 17 w 77"/>
                <a:gd name="T33" fmla="*/ 5 h 23"/>
                <a:gd name="T34" fmla="*/ 19 w 77"/>
                <a:gd name="T35" fmla="*/ 4 h 23"/>
                <a:gd name="T36" fmla="*/ 17 w 77"/>
                <a:gd name="T37" fmla="*/ 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23"/>
                <a:gd name="T59" fmla="*/ 77 w 7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23">
                  <a:moveTo>
                    <a:pt x="69" y="2"/>
                  </a:moveTo>
                  <a:lnTo>
                    <a:pt x="64" y="4"/>
                  </a:lnTo>
                  <a:lnTo>
                    <a:pt x="58" y="6"/>
                  </a:lnTo>
                  <a:lnTo>
                    <a:pt x="50" y="8"/>
                  </a:lnTo>
                  <a:lnTo>
                    <a:pt x="42" y="8"/>
                  </a:lnTo>
                  <a:lnTo>
                    <a:pt x="33" y="8"/>
                  </a:lnTo>
                  <a:lnTo>
                    <a:pt x="25" y="6"/>
                  </a:lnTo>
                  <a:lnTo>
                    <a:pt x="16" y="4"/>
                  </a:lnTo>
                  <a:lnTo>
                    <a:pt x="8" y="0"/>
                  </a:lnTo>
                  <a:lnTo>
                    <a:pt x="0" y="15"/>
                  </a:lnTo>
                  <a:lnTo>
                    <a:pt x="12" y="19"/>
                  </a:lnTo>
                  <a:lnTo>
                    <a:pt x="21" y="23"/>
                  </a:lnTo>
                  <a:lnTo>
                    <a:pt x="33" y="23"/>
                  </a:lnTo>
                  <a:lnTo>
                    <a:pt x="42" y="23"/>
                  </a:lnTo>
                  <a:lnTo>
                    <a:pt x="52" y="23"/>
                  </a:lnTo>
                  <a:lnTo>
                    <a:pt x="62" y="21"/>
                  </a:lnTo>
                  <a:lnTo>
                    <a:pt x="69" y="19"/>
                  </a:lnTo>
                  <a:lnTo>
                    <a:pt x="77" y="15"/>
                  </a:lnTo>
                  <a:lnTo>
                    <a:pt x="69" y="2"/>
                  </a:lnTo>
                  <a:close/>
                </a:path>
              </a:pathLst>
            </a:custGeom>
            <a:solidFill>
              <a:srgbClr val="8A2419"/>
            </a:solidFill>
            <a:ln w="9525">
              <a:noFill/>
              <a:round/>
              <a:headEnd/>
              <a:tailEnd/>
            </a:ln>
          </p:spPr>
          <p:txBody>
            <a:bodyPr/>
            <a:lstStyle/>
            <a:p>
              <a:pPr>
                <a:spcBef>
                  <a:spcPct val="0"/>
                </a:spcBef>
              </a:pPr>
              <a:endParaRPr lang="el-GR" sz="1800" b="0">
                <a:solidFill>
                  <a:srgbClr val="000000"/>
                </a:solidFill>
                <a:effectLst/>
                <a:latin typeface="Arial" pitchFamily="34" charset="0"/>
              </a:endParaRPr>
            </a:p>
          </p:txBody>
        </p:sp>
      </p:grpSp>
      <p:sp>
        <p:nvSpPr>
          <p:cNvPr id="97373" name="Freeform 93"/>
          <p:cNvSpPr>
            <a:spLocks/>
          </p:cNvSpPr>
          <p:nvPr/>
        </p:nvSpPr>
        <p:spPr bwMode="auto">
          <a:xfrm>
            <a:off x="2825750" y="1833563"/>
            <a:ext cx="817563" cy="723900"/>
          </a:xfrm>
          <a:custGeom>
            <a:avLst/>
            <a:gdLst/>
            <a:ahLst/>
            <a:cxnLst>
              <a:cxn ang="0">
                <a:pos x="2303" y="209"/>
              </a:cxn>
              <a:cxn ang="0">
                <a:pos x="2284" y="370"/>
              </a:cxn>
              <a:cxn ang="0">
                <a:pos x="2234" y="497"/>
              </a:cxn>
              <a:cxn ang="0">
                <a:pos x="2165" y="612"/>
              </a:cxn>
              <a:cxn ang="0">
                <a:pos x="2082" y="715"/>
              </a:cxn>
              <a:cxn ang="0">
                <a:pos x="1986" y="806"/>
              </a:cxn>
              <a:cxn ang="0">
                <a:pos x="1881" y="880"/>
              </a:cxn>
              <a:cxn ang="0">
                <a:pos x="1767" y="938"/>
              </a:cxn>
              <a:cxn ang="0">
                <a:pos x="1648" y="976"/>
              </a:cxn>
              <a:cxn ang="0">
                <a:pos x="1528" y="994"/>
              </a:cxn>
              <a:cxn ang="0">
                <a:pos x="1468" y="982"/>
              </a:cxn>
              <a:cxn ang="0">
                <a:pos x="1432" y="940"/>
              </a:cxn>
              <a:cxn ang="0">
                <a:pos x="1414" y="974"/>
              </a:cxn>
              <a:cxn ang="0">
                <a:pos x="1380" y="1032"/>
              </a:cxn>
              <a:cxn ang="0">
                <a:pos x="1328" y="1082"/>
              </a:cxn>
              <a:cxn ang="0">
                <a:pos x="1211" y="1145"/>
              </a:cxn>
              <a:cxn ang="0">
                <a:pos x="1065" y="1182"/>
              </a:cxn>
              <a:cxn ang="0">
                <a:pos x="961" y="1180"/>
              </a:cxn>
              <a:cxn ang="0">
                <a:pos x="890" y="1187"/>
              </a:cxn>
              <a:cxn ang="0">
                <a:pos x="770" y="1247"/>
              </a:cxn>
              <a:cxn ang="0">
                <a:pos x="656" y="1337"/>
              </a:cxn>
              <a:cxn ang="0">
                <a:pos x="570" y="1435"/>
              </a:cxn>
              <a:cxn ang="0">
                <a:pos x="499" y="1523"/>
              </a:cxn>
              <a:cxn ang="0">
                <a:pos x="380" y="1600"/>
              </a:cxn>
              <a:cxn ang="0">
                <a:pos x="261" y="1636"/>
              </a:cxn>
              <a:cxn ang="0">
                <a:pos x="196" y="1636"/>
              </a:cxn>
              <a:cxn ang="0">
                <a:pos x="138" y="1621"/>
              </a:cxn>
              <a:cxn ang="0">
                <a:pos x="90" y="1581"/>
              </a:cxn>
              <a:cxn ang="0">
                <a:pos x="44" y="1506"/>
              </a:cxn>
              <a:cxn ang="0">
                <a:pos x="6" y="1362"/>
              </a:cxn>
              <a:cxn ang="0">
                <a:pos x="2" y="1209"/>
              </a:cxn>
              <a:cxn ang="0">
                <a:pos x="25" y="1007"/>
              </a:cxn>
              <a:cxn ang="0">
                <a:pos x="27" y="850"/>
              </a:cxn>
              <a:cxn ang="0">
                <a:pos x="17" y="623"/>
              </a:cxn>
              <a:cxn ang="0">
                <a:pos x="35" y="497"/>
              </a:cxn>
              <a:cxn ang="0">
                <a:pos x="86" y="349"/>
              </a:cxn>
              <a:cxn ang="0">
                <a:pos x="169" y="213"/>
              </a:cxn>
              <a:cxn ang="0">
                <a:pos x="278" y="100"/>
              </a:cxn>
              <a:cxn ang="0">
                <a:pos x="399" y="29"/>
              </a:cxn>
              <a:cxn ang="0">
                <a:pos x="491" y="4"/>
              </a:cxn>
              <a:cxn ang="0">
                <a:pos x="631" y="9"/>
              </a:cxn>
              <a:cxn ang="0">
                <a:pos x="835" y="55"/>
              </a:cxn>
              <a:cxn ang="0">
                <a:pos x="1009" y="69"/>
              </a:cxn>
              <a:cxn ang="0">
                <a:pos x="1357" y="113"/>
              </a:cxn>
              <a:cxn ang="0">
                <a:pos x="1706" y="165"/>
              </a:cxn>
              <a:cxn ang="0">
                <a:pos x="1884" y="167"/>
              </a:cxn>
              <a:cxn ang="0">
                <a:pos x="2028" y="148"/>
              </a:cxn>
              <a:cxn ang="0">
                <a:pos x="2151" y="123"/>
              </a:cxn>
              <a:cxn ang="0">
                <a:pos x="2259" y="102"/>
              </a:cxn>
            </a:cxnLst>
            <a:rect l="0" t="0" r="r" b="b"/>
            <a:pathLst>
              <a:path w="2303" h="1638">
                <a:moveTo>
                  <a:pt x="2289" y="94"/>
                </a:moveTo>
                <a:lnTo>
                  <a:pt x="2297" y="128"/>
                </a:lnTo>
                <a:lnTo>
                  <a:pt x="2301" y="167"/>
                </a:lnTo>
                <a:lnTo>
                  <a:pt x="2303" y="209"/>
                </a:lnTo>
                <a:lnTo>
                  <a:pt x="2301" y="249"/>
                </a:lnTo>
                <a:lnTo>
                  <a:pt x="2297" y="291"/>
                </a:lnTo>
                <a:lnTo>
                  <a:pt x="2291" y="332"/>
                </a:lnTo>
                <a:lnTo>
                  <a:pt x="2284" y="370"/>
                </a:lnTo>
                <a:lnTo>
                  <a:pt x="2274" y="403"/>
                </a:lnTo>
                <a:lnTo>
                  <a:pt x="2261" y="435"/>
                </a:lnTo>
                <a:lnTo>
                  <a:pt x="2247" y="466"/>
                </a:lnTo>
                <a:lnTo>
                  <a:pt x="2234" y="497"/>
                </a:lnTo>
                <a:lnTo>
                  <a:pt x="2218" y="526"/>
                </a:lnTo>
                <a:lnTo>
                  <a:pt x="2201" y="554"/>
                </a:lnTo>
                <a:lnTo>
                  <a:pt x="2184" y="583"/>
                </a:lnTo>
                <a:lnTo>
                  <a:pt x="2165" y="612"/>
                </a:lnTo>
                <a:lnTo>
                  <a:pt x="2145" y="639"/>
                </a:lnTo>
                <a:lnTo>
                  <a:pt x="2126" y="666"/>
                </a:lnTo>
                <a:lnTo>
                  <a:pt x="2103" y="691"/>
                </a:lnTo>
                <a:lnTo>
                  <a:pt x="2082" y="715"/>
                </a:lnTo>
                <a:lnTo>
                  <a:pt x="2059" y="738"/>
                </a:lnTo>
                <a:lnTo>
                  <a:pt x="2036" y="761"/>
                </a:lnTo>
                <a:lnTo>
                  <a:pt x="2011" y="785"/>
                </a:lnTo>
                <a:lnTo>
                  <a:pt x="1986" y="806"/>
                </a:lnTo>
                <a:lnTo>
                  <a:pt x="1961" y="827"/>
                </a:lnTo>
                <a:lnTo>
                  <a:pt x="1934" y="846"/>
                </a:lnTo>
                <a:lnTo>
                  <a:pt x="1907" y="863"/>
                </a:lnTo>
                <a:lnTo>
                  <a:pt x="1881" y="880"/>
                </a:lnTo>
                <a:lnTo>
                  <a:pt x="1852" y="896"/>
                </a:lnTo>
                <a:lnTo>
                  <a:pt x="1825" y="911"/>
                </a:lnTo>
                <a:lnTo>
                  <a:pt x="1796" y="925"/>
                </a:lnTo>
                <a:lnTo>
                  <a:pt x="1767" y="938"/>
                </a:lnTo>
                <a:lnTo>
                  <a:pt x="1737" y="950"/>
                </a:lnTo>
                <a:lnTo>
                  <a:pt x="1708" y="959"/>
                </a:lnTo>
                <a:lnTo>
                  <a:pt x="1679" y="969"/>
                </a:lnTo>
                <a:lnTo>
                  <a:pt x="1648" y="976"/>
                </a:lnTo>
                <a:lnTo>
                  <a:pt x="1618" y="984"/>
                </a:lnTo>
                <a:lnTo>
                  <a:pt x="1587" y="988"/>
                </a:lnTo>
                <a:lnTo>
                  <a:pt x="1556" y="992"/>
                </a:lnTo>
                <a:lnTo>
                  <a:pt x="1528" y="994"/>
                </a:lnTo>
                <a:lnTo>
                  <a:pt x="1497" y="996"/>
                </a:lnTo>
                <a:lnTo>
                  <a:pt x="1487" y="994"/>
                </a:lnTo>
                <a:lnTo>
                  <a:pt x="1478" y="990"/>
                </a:lnTo>
                <a:lnTo>
                  <a:pt x="1468" y="982"/>
                </a:lnTo>
                <a:lnTo>
                  <a:pt x="1458" y="974"/>
                </a:lnTo>
                <a:lnTo>
                  <a:pt x="1449" y="965"/>
                </a:lnTo>
                <a:lnTo>
                  <a:pt x="1441" y="951"/>
                </a:lnTo>
                <a:lnTo>
                  <a:pt x="1432" y="940"/>
                </a:lnTo>
                <a:lnTo>
                  <a:pt x="1426" y="926"/>
                </a:lnTo>
                <a:lnTo>
                  <a:pt x="1424" y="942"/>
                </a:lnTo>
                <a:lnTo>
                  <a:pt x="1420" y="959"/>
                </a:lnTo>
                <a:lnTo>
                  <a:pt x="1414" y="974"/>
                </a:lnTo>
                <a:lnTo>
                  <a:pt x="1409" y="990"/>
                </a:lnTo>
                <a:lnTo>
                  <a:pt x="1399" y="1005"/>
                </a:lnTo>
                <a:lnTo>
                  <a:pt x="1391" y="1019"/>
                </a:lnTo>
                <a:lnTo>
                  <a:pt x="1380" y="1032"/>
                </a:lnTo>
                <a:lnTo>
                  <a:pt x="1368" y="1045"/>
                </a:lnTo>
                <a:lnTo>
                  <a:pt x="1357" y="1057"/>
                </a:lnTo>
                <a:lnTo>
                  <a:pt x="1343" y="1070"/>
                </a:lnTo>
                <a:lnTo>
                  <a:pt x="1328" y="1082"/>
                </a:lnTo>
                <a:lnTo>
                  <a:pt x="1313" y="1091"/>
                </a:lnTo>
                <a:lnTo>
                  <a:pt x="1280" y="1113"/>
                </a:lnTo>
                <a:lnTo>
                  <a:pt x="1247" y="1130"/>
                </a:lnTo>
                <a:lnTo>
                  <a:pt x="1211" y="1145"/>
                </a:lnTo>
                <a:lnTo>
                  <a:pt x="1174" y="1159"/>
                </a:lnTo>
                <a:lnTo>
                  <a:pt x="1138" y="1168"/>
                </a:lnTo>
                <a:lnTo>
                  <a:pt x="1101" y="1176"/>
                </a:lnTo>
                <a:lnTo>
                  <a:pt x="1065" y="1182"/>
                </a:lnTo>
                <a:lnTo>
                  <a:pt x="1032" y="1184"/>
                </a:lnTo>
                <a:lnTo>
                  <a:pt x="1002" y="1184"/>
                </a:lnTo>
                <a:lnTo>
                  <a:pt x="973" y="1182"/>
                </a:lnTo>
                <a:lnTo>
                  <a:pt x="961" y="1180"/>
                </a:lnTo>
                <a:lnTo>
                  <a:pt x="948" y="1180"/>
                </a:lnTo>
                <a:lnTo>
                  <a:pt x="935" y="1180"/>
                </a:lnTo>
                <a:lnTo>
                  <a:pt x="919" y="1182"/>
                </a:lnTo>
                <a:lnTo>
                  <a:pt x="890" y="1187"/>
                </a:lnTo>
                <a:lnTo>
                  <a:pt x="862" y="1199"/>
                </a:lnTo>
                <a:lnTo>
                  <a:pt x="831" y="1212"/>
                </a:lnTo>
                <a:lnTo>
                  <a:pt x="800" y="1228"/>
                </a:lnTo>
                <a:lnTo>
                  <a:pt x="770" y="1247"/>
                </a:lnTo>
                <a:lnTo>
                  <a:pt x="739" y="1268"/>
                </a:lnTo>
                <a:lnTo>
                  <a:pt x="710" y="1289"/>
                </a:lnTo>
                <a:lnTo>
                  <a:pt x="681" y="1314"/>
                </a:lnTo>
                <a:lnTo>
                  <a:pt x="656" y="1337"/>
                </a:lnTo>
                <a:lnTo>
                  <a:pt x="631" y="1362"/>
                </a:lnTo>
                <a:lnTo>
                  <a:pt x="608" y="1387"/>
                </a:lnTo>
                <a:lnTo>
                  <a:pt x="587" y="1412"/>
                </a:lnTo>
                <a:lnTo>
                  <a:pt x="570" y="1435"/>
                </a:lnTo>
                <a:lnTo>
                  <a:pt x="556" y="1458"/>
                </a:lnTo>
                <a:lnTo>
                  <a:pt x="541" y="1479"/>
                </a:lnTo>
                <a:lnTo>
                  <a:pt x="522" y="1502"/>
                </a:lnTo>
                <a:lnTo>
                  <a:pt x="499" y="1523"/>
                </a:lnTo>
                <a:lnTo>
                  <a:pt x="472" y="1544"/>
                </a:lnTo>
                <a:lnTo>
                  <a:pt x="443" y="1563"/>
                </a:lnTo>
                <a:lnTo>
                  <a:pt x="413" y="1583"/>
                </a:lnTo>
                <a:lnTo>
                  <a:pt x="380" y="1600"/>
                </a:lnTo>
                <a:lnTo>
                  <a:pt x="347" y="1613"/>
                </a:lnTo>
                <a:lnTo>
                  <a:pt x="313" y="1625"/>
                </a:lnTo>
                <a:lnTo>
                  <a:pt x="278" y="1633"/>
                </a:lnTo>
                <a:lnTo>
                  <a:pt x="261" y="1636"/>
                </a:lnTo>
                <a:lnTo>
                  <a:pt x="244" y="1638"/>
                </a:lnTo>
                <a:lnTo>
                  <a:pt x="228" y="1638"/>
                </a:lnTo>
                <a:lnTo>
                  <a:pt x="211" y="1638"/>
                </a:lnTo>
                <a:lnTo>
                  <a:pt x="196" y="1636"/>
                </a:lnTo>
                <a:lnTo>
                  <a:pt x="180" y="1634"/>
                </a:lnTo>
                <a:lnTo>
                  <a:pt x="167" y="1631"/>
                </a:lnTo>
                <a:lnTo>
                  <a:pt x="152" y="1627"/>
                </a:lnTo>
                <a:lnTo>
                  <a:pt x="138" y="1621"/>
                </a:lnTo>
                <a:lnTo>
                  <a:pt x="125" y="1613"/>
                </a:lnTo>
                <a:lnTo>
                  <a:pt x="113" y="1604"/>
                </a:lnTo>
                <a:lnTo>
                  <a:pt x="102" y="1594"/>
                </a:lnTo>
                <a:lnTo>
                  <a:pt x="90" y="1581"/>
                </a:lnTo>
                <a:lnTo>
                  <a:pt x="79" y="1567"/>
                </a:lnTo>
                <a:lnTo>
                  <a:pt x="69" y="1554"/>
                </a:lnTo>
                <a:lnTo>
                  <a:pt x="59" y="1539"/>
                </a:lnTo>
                <a:lnTo>
                  <a:pt x="44" y="1506"/>
                </a:lnTo>
                <a:lnTo>
                  <a:pt x="31" y="1473"/>
                </a:lnTo>
                <a:lnTo>
                  <a:pt x="19" y="1437"/>
                </a:lnTo>
                <a:lnTo>
                  <a:pt x="12" y="1400"/>
                </a:lnTo>
                <a:lnTo>
                  <a:pt x="6" y="1362"/>
                </a:lnTo>
                <a:lnTo>
                  <a:pt x="2" y="1324"/>
                </a:lnTo>
                <a:lnTo>
                  <a:pt x="0" y="1285"/>
                </a:lnTo>
                <a:lnTo>
                  <a:pt x="0" y="1247"/>
                </a:lnTo>
                <a:lnTo>
                  <a:pt x="2" y="1209"/>
                </a:lnTo>
                <a:lnTo>
                  <a:pt x="4" y="1170"/>
                </a:lnTo>
                <a:lnTo>
                  <a:pt x="12" y="1099"/>
                </a:lnTo>
                <a:lnTo>
                  <a:pt x="21" y="1034"/>
                </a:lnTo>
                <a:lnTo>
                  <a:pt x="25" y="1007"/>
                </a:lnTo>
                <a:lnTo>
                  <a:pt x="29" y="976"/>
                </a:lnTo>
                <a:lnTo>
                  <a:pt x="29" y="946"/>
                </a:lnTo>
                <a:lnTo>
                  <a:pt x="29" y="915"/>
                </a:lnTo>
                <a:lnTo>
                  <a:pt x="27" y="850"/>
                </a:lnTo>
                <a:lnTo>
                  <a:pt x="23" y="785"/>
                </a:lnTo>
                <a:lnTo>
                  <a:pt x="19" y="719"/>
                </a:lnTo>
                <a:lnTo>
                  <a:pt x="17" y="654"/>
                </a:lnTo>
                <a:lnTo>
                  <a:pt x="17" y="623"/>
                </a:lnTo>
                <a:lnTo>
                  <a:pt x="19" y="593"/>
                </a:lnTo>
                <a:lnTo>
                  <a:pt x="21" y="562"/>
                </a:lnTo>
                <a:lnTo>
                  <a:pt x="25" y="535"/>
                </a:lnTo>
                <a:lnTo>
                  <a:pt x="35" y="497"/>
                </a:lnTo>
                <a:lnTo>
                  <a:pt x="44" y="458"/>
                </a:lnTo>
                <a:lnTo>
                  <a:pt x="56" y="422"/>
                </a:lnTo>
                <a:lnTo>
                  <a:pt x="71" y="385"/>
                </a:lnTo>
                <a:lnTo>
                  <a:pt x="86" y="349"/>
                </a:lnTo>
                <a:lnTo>
                  <a:pt x="104" y="313"/>
                </a:lnTo>
                <a:lnTo>
                  <a:pt x="123" y="278"/>
                </a:lnTo>
                <a:lnTo>
                  <a:pt x="146" y="243"/>
                </a:lnTo>
                <a:lnTo>
                  <a:pt x="169" y="213"/>
                </a:lnTo>
                <a:lnTo>
                  <a:pt x="194" y="180"/>
                </a:lnTo>
                <a:lnTo>
                  <a:pt x="221" y="151"/>
                </a:lnTo>
                <a:lnTo>
                  <a:pt x="249" y="125"/>
                </a:lnTo>
                <a:lnTo>
                  <a:pt x="278" y="100"/>
                </a:lnTo>
                <a:lnTo>
                  <a:pt x="311" y="77"/>
                </a:lnTo>
                <a:lnTo>
                  <a:pt x="345" y="55"/>
                </a:lnTo>
                <a:lnTo>
                  <a:pt x="380" y="36"/>
                </a:lnTo>
                <a:lnTo>
                  <a:pt x="399" y="29"/>
                </a:lnTo>
                <a:lnTo>
                  <a:pt x="418" y="21"/>
                </a:lnTo>
                <a:lnTo>
                  <a:pt x="436" y="15"/>
                </a:lnTo>
                <a:lnTo>
                  <a:pt x="455" y="9"/>
                </a:lnTo>
                <a:lnTo>
                  <a:pt x="491" y="4"/>
                </a:lnTo>
                <a:lnTo>
                  <a:pt x="526" y="0"/>
                </a:lnTo>
                <a:lnTo>
                  <a:pt x="562" y="2"/>
                </a:lnTo>
                <a:lnTo>
                  <a:pt x="597" y="4"/>
                </a:lnTo>
                <a:lnTo>
                  <a:pt x="631" y="9"/>
                </a:lnTo>
                <a:lnTo>
                  <a:pt x="666" y="15"/>
                </a:lnTo>
                <a:lnTo>
                  <a:pt x="733" y="32"/>
                </a:lnTo>
                <a:lnTo>
                  <a:pt x="802" y="50"/>
                </a:lnTo>
                <a:lnTo>
                  <a:pt x="835" y="55"/>
                </a:lnTo>
                <a:lnTo>
                  <a:pt x="869" y="61"/>
                </a:lnTo>
                <a:lnTo>
                  <a:pt x="904" y="65"/>
                </a:lnTo>
                <a:lnTo>
                  <a:pt x="940" y="67"/>
                </a:lnTo>
                <a:lnTo>
                  <a:pt x="1009" y="69"/>
                </a:lnTo>
                <a:lnTo>
                  <a:pt x="1078" y="73"/>
                </a:lnTo>
                <a:lnTo>
                  <a:pt x="1149" y="80"/>
                </a:lnTo>
                <a:lnTo>
                  <a:pt x="1219" y="90"/>
                </a:lnTo>
                <a:lnTo>
                  <a:pt x="1357" y="113"/>
                </a:lnTo>
                <a:lnTo>
                  <a:pt x="1495" y="138"/>
                </a:lnTo>
                <a:lnTo>
                  <a:pt x="1566" y="149"/>
                </a:lnTo>
                <a:lnTo>
                  <a:pt x="1635" y="157"/>
                </a:lnTo>
                <a:lnTo>
                  <a:pt x="1706" y="165"/>
                </a:lnTo>
                <a:lnTo>
                  <a:pt x="1777" y="167"/>
                </a:lnTo>
                <a:lnTo>
                  <a:pt x="1813" y="169"/>
                </a:lnTo>
                <a:lnTo>
                  <a:pt x="1848" y="167"/>
                </a:lnTo>
                <a:lnTo>
                  <a:pt x="1884" y="167"/>
                </a:lnTo>
                <a:lnTo>
                  <a:pt x="1921" y="163"/>
                </a:lnTo>
                <a:lnTo>
                  <a:pt x="1957" y="159"/>
                </a:lnTo>
                <a:lnTo>
                  <a:pt x="1992" y="153"/>
                </a:lnTo>
                <a:lnTo>
                  <a:pt x="2028" y="148"/>
                </a:lnTo>
                <a:lnTo>
                  <a:pt x="2067" y="138"/>
                </a:lnTo>
                <a:lnTo>
                  <a:pt x="2096" y="132"/>
                </a:lnTo>
                <a:lnTo>
                  <a:pt x="2124" y="126"/>
                </a:lnTo>
                <a:lnTo>
                  <a:pt x="2151" y="123"/>
                </a:lnTo>
                <a:lnTo>
                  <a:pt x="2178" y="119"/>
                </a:lnTo>
                <a:lnTo>
                  <a:pt x="2203" y="113"/>
                </a:lnTo>
                <a:lnTo>
                  <a:pt x="2232" y="109"/>
                </a:lnTo>
                <a:lnTo>
                  <a:pt x="2259" y="102"/>
                </a:lnTo>
                <a:lnTo>
                  <a:pt x="2289" y="94"/>
                </a:lnTo>
                <a:close/>
              </a:path>
            </a:pathLst>
          </a:custGeom>
          <a:gradFill rotWithShape="0">
            <a:gsLst>
              <a:gs pos="0">
                <a:srgbClr val="EE9C7D"/>
              </a:gs>
              <a:gs pos="100000">
                <a:srgbClr val="EE9C7D">
                  <a:gamma/>
                  <a:shade val="57647"/>
                  <a:invGamma/>
                </a:srgbClr>
              </a:gs>
            </a:gsLst>
            <a:path path="rect">
              <a:fillToRect l="50000" t="50000" r="50000" b="50000"/>
            </a:path>
          </a:gradFill>
          <a:ln w="9525">
            <a:solidFill>
              <a:schemeClr val="bg2"/>
            </a:solidFill>
            <a:round/>
            <a:headEnd/>
            <a:tailEnd/>
          </a:ln>
          <a:effectLst>
            <a:outerShdw dist="71842"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7374" name="Text Box 94"/>
          <p:cNvSpPr txBox="1">
            <a:spLocks noChangeArrowheads="1"/>
          </p:cNvSpPr>
          <p:nvPr/>
        </p:nvSpPr>
        <p:spPr bwMode="auto">
          <a:xfrm>
            <a:off x="396875" y="1365250"/>
            <a:ext cx="2065338"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Fat Cells</a:t>
            </a:r>
          </a:p>
        </p:txBody>
      </p:sp>
      <p:sp>
        <p:nvSpPr>
          <p:cNvPr id="97375" name="Text Box 95"/>
          <p:cNvSpPr txBox="1">
            <a:spLocks noChangeArrowheads="1"/>
          </p:cNvSpPr>
          <p:nvPr/>
        </p:nvSpPr>
        <p:spPr bwMode="auto">
          <a:xfrm>
            <a:off x="2776538" y="1365250"/>
            <a:ext cx="1363662" cy="457200"/>
          </a:xfrm>
          <a:prstGeom prst="rect">
            <a:avLst/>
          </a:prstGeom>
          <a:noFill/>
          <a:ln w="9525">
            <a:noFill/>
            <a:miter lim="800000"/>
            <a:headEnd/>
            <a:tailEnd/>
          </a:ln>
          <a:effectLst/>
        </p:spPr>
        <p:txBody>
          <a:bodyPr>
            <a:spAutoFit/>
          </a:bodyPr>
          <a:lstStyle/>
          <a:p>
            <a:pPr eaLnBrk="0" hangingPunct="0">
              <a:defRPr/>
            </a:pPr>
            <a:r>
              <a:rPr lang="en-US">
                <a:solidFill>
                  <a:srgbClr val="FFFF00"/>
                </a:solidFill>
                <a:effectLst>
                  <a:outerShdw blurRad="38100" dist="38100" dir="2700000" algn="tl">
                    <a:srgbClr val="000000"/>
                  </a:outerShdw>
                </a:effectLst>
                <a:latin typeface="Verdana" pitchFamily="34" charset="0"/>
              </a:rPr>
              <a:t>Liver</a:t>
            </a:r>
          </a:p>
        </p:txBody>
      </p:sp>
      <p:sp>
        <p:nvSpPr>
          <p:cNvPr id="97376" name="Text Box 96"/>
          <p:cNvSpPr txBox="1">
            <a:spLocks noChangeArrowheads="1"/>
          </p:cNvSpPr>
          <p:nvPr/>
        </p:nvSpPr>
        <p:spPr bwMode="auto">
          <a:xfrm>
            <a:off x="7524750" y="4557713"/>
            <a:ext cx="1439863" cy="457200"/>
          </a:xfrm>
          <a:prstGeom prst="rect">
            <a:avLst/>
          </a:prstGeom>
          <a:noFill/>
          <a:ln w="9525">
            <a:noFill/>
            <a:miter lim="800000"/>
            <a:headEnd/>
            <a:tailEnd/>
          </a:ln>
          <a:effectLst/>
        </p:spPr>
        <p:txBody>
          <a:bodyPr>
            <a:spAutoFit/>
          </a:bodyPr>
          <a:lstStyle/>
          <a:p>
            <a:pPr algn="ctr" eaLnBrk="0" hangingPunct="0">
              <a:defRPr/>
            </a:pPr>
            <a:r>
              <a:rPr lang="en-US">
                <a:solidFill>
                  <a:srgbClr val="FFFF00"/>
                </a:solidFill>
                <a:effectLst>
                  <a:outerShdw blurRad="38100" dist="38100" dir="2700000" algn="tl">
                    <a:srgbClr val="000000"/>
                  </a:outerShdw>
                </a:effectLst>
                <a:latin typeface="Verdana" pitchFamily="34" charset="0"/>
              </a:rPr>
              <a:t>Kidney</a:t>
            </a:r>
          </a:p>
        </p:txBody>
      </p:sp>
      <p:sp>
        <p:nvSpPr>
          <p:cNvPr id="97377" name="Text Box 97"/>
          <p:cNvSpPr txBox="1">
            <a:spLocks noChangeArrowheads="1"/>
          </p:cNvSpPr>
          <p:nvPr/>
        </p:nvSpPr>
        <p:spPr bwMode="auto">
          <a:xfrm>
            <a:off x="427038" y="4908550"/>
            <a:ext cx="1298575"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Insulin</a:t>
            </a:r>
          </a:p>
        </p:txBody>
      </p:sp>
      <p:sp>
        <p:nvSpPr>
          <p:cNvPr id="75788" name="AutoShape 98"/>
          <p:cNvSpPr>
            <a:spLocks noChangeArrowheads="1"/>
          </p:cNvSpPr>
          <p:nvPr/>
        </p:nvSpPr>
        <p:spPr bwMode="auto">
          <a:xfrm rot="-5400000">
            <a:off x="744538" y="2946400"/>
            <a:ext cx="649287" cy="474663"/>
          </a:xfrm>
          <a:custGeom>
            <a:avLst/>
            <a:gdLst>
              <a:gd name="T0" fmla="*/ 12120595 w 21600"/>
              <a:gd name="T1" fmla="*/ 0 h 21600"/>
              <a:gd name="T2" fmla="*/ 0 w 21600"/>
              <a:gd name="T3" fmla="*/ 5215403 h 21600"/>
              <a:gd name="T4" fmla="*/ 12120595 w 21600"/>
              <a:gd name="T5" fmla="*/ 10430784 h 21600"/>
              <a:gd name="T6" fmla="*/ 19517297 w 21600"/>
              <a:gd name="T7" fmla="*/ 5215403 h 21600"/>
              <a:gd name="T8" fmla="*/ 17694720 60000 65536"/>
              <a:gd name="T9" fmla="*/ 11796480 60000 65536"/>
              <a:gd name="T10" fmla="*/ 5898240 60000 65536"/>
              <a:gd name="T11" fmla="*/ 0 60000 65536"/>
              <a:gd name="T12" fmla="*/ 3375 w 21600"/>
              <a:gd name="T13" fmla="*/ 5389 h 21600"/>
              <a:gd name="T14" fmla="*/ 17499 w 21600"/>
              <a:gd name="T15" fmla="*/ 16211 h 21600"/>
            </a:gdLst>
            <a:ahLst/>
            <a:cxnLst>
              <a:cxn ang="T8">
                <a:pos x="T0" y="T1"/>
              </a:cxn>
              <a:cxn ang="T9">
                <a:pos x="T2" y="T3"/>
              </a:cxn>
              <a:cxn ang="T10">
                <a:pos x="T4" y="T5"/>
              </a:cxn>
              <a:cxn ang="T11">
                <a:pos x="T6" y="T7"/>
              </a:cxn>
            </a:cxnLst>
            <a:rect l="T12" t="T13" r="T14" b="T15"/>
            <a:pathLst>
              <a:path w="21600" h="21600">
                <a:moveTo>
                  <a:pt x="13414" y="0"/>
                </a:moveTo>
                <a:lnTo>
                  <a:pt x="13414" y="5389"/>
                </a:lnTo>
                <a:lnTo>
                  <a:pt x="3375" y="5389"/>
                </a:lnTo>
                <a:lnTo>
                  <a:pt x="3375" y="16211"/>
                </a:lnTo>
                <a:lnTo>
                  <a:pt x="13414" y="16211"/>
                </a:lnTo>
                <a:lnTo>
                  <a:pt x="13414" y="21600"/>
                </a:lnTo>
                <a:lnTo>
                  <a:pt x="21600" y="10800"/>
                </a:lnTo>
                <a:close/>
              </a:path>
              <a:path w="21600" h="21600">
                <a:moveTo>
                  <a:pt x="1350" y="5389"/>
                </a:moveTo>
                <a:lnTo>
                  <a:pt x="1350" y="16211"/>
                </a:lnTo>
                <a:lnTo>
                  <a:pt x="2700" y="16211"/>
                </a:lnTo>
                <a:lnTo>
                  <a:pt x="2700" y="5389"/>
                </a:lnTo>
                <a:close/>
              </a:path>
              <a:path w="21600" h="21600">
                <a:moveTo>
                  <a:pt x="0" y="5389"/>
                </a:moveTo>
                <a:lnTo>
                  <a:pt x="0" y="16211"/>
                </a:lnTo>
                <a:lnTo>
                  <a:pt x="675" y="16211"/>
                </a:lnTo>
                <a:lnTo>
                  <a:pt x="675" y="5389"/>
                </a:lnTo>
                <a:close/>
              </a:path>
            </a:pathLst>
          </a:cu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5789" name="Rectangle 99"/>
          <p:cNvSpPr>
            <a:spLocks noChangeArrowheads="1"/>
          </p:cNvSpPr>
          <p:nvPr/>
        </p:nvSpPr>
        <p:spPr bwMode="auto">
          <a:xfrm>
            <a:off x="955675" y="3863975"/>
            <a:ext cx="220663" cy="1130300"/>
          </a:xfrm>
          <a:prstGeom prst="rect">
            <a:avLst/>
          </a:prstGeom>
          <a:gradFill rotWithShape="0">
            <a:gsLst>
              <a:gs pos="0">
                <a:schemeClr val="accent1"/>
              </a:gs>
              <a:gs pos="100000">
                <a:srgbClr val="0033CC"/>
              </a:gs>
            </a:gsLst>
            <a:lin ang="5400000" scaled="1"/>
          </a:gra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97380" name="Text Box 100"/>
          <p:cNvSpPr txBox="1">
            <a:spLocks noChangeArrowheads="1"/>
          </p:cNvSpPr>
          <p:nvPr/>
        </p:nvSpPr>
        <p:spPr bwMode="auto">
          <a:xfrm>
            <a:off x="396875" y="3494088"/>
            <a:ext cx="527050" cy="457200"/>
          </a:xfrm>
          <a:prstGeom prst="rect">
            <a:avLst/>
          </a:prstGeom>
          <a:noFill/>
          <a:ln w="9525">
            <a:noFill/>
            <a:miter lim="800000"/>
            <a:headEnd/>
            <a:tailEnd/>
          </a:ln>
          <a:effectLst/>
        </p:spPr>
        <p:txBody>
          <a:bodyPr>
            <a:spAutoFit/>
          </a:bodyPr>
          <a:lstStyle/>
          <a:p>
            <a:pPr algn="ctr" eaLnBrk="0" hangingPunct="0">
              <a:defRPr/>
            </a:pPr>
            <a:r>
              <a:rPr lang="en-US" b="0">
                <a:solidFill>
                  <a:srgbClr val="FFFFFF"/>
                </a:solidFill>
                <a:effectLst>
                  <a:outerShdw blurRad="38100" dist="38100" dir="2700000" algn="tl">
                    <a:srgbClr val="000000"/>
                  </a:outerShdw>
                </a:effectLst>
                <a:latin typeface="Verdana" pitchFamily="34" charset="0"/>
              </a:rPr>
              <a:t>IR</a:t>
            </a:r>
          </a:p>
        </p:txBody>
      </p:sp>
      <p:sp>
        <p:nvSpPr>
          <p:cNvPr id="97381" name="Text Box 101"/>
          <p:cNvSpPr txBox="1">
            <a:spLocks noChangeArrowheads="1"/>
          </p:cNvSpPr>
          <p:nvPr/>
        </p:nvSpPr>
        <p:spPr bwMode="auto">
          <a:xfrm>
            <a:off x="860425" y="3419475"/>
            <a:ext cx="455613" cy="519113"/>
          </a:xfrm>
          <a:prstGeom prst="rect">
            <a:avLst/>
          </a:prstGeom>
          <a:noFill/>
          <a:ln w="9525">
            <a:noFill/>
            <a:miter lim="800000"/>
            <a:headEnd/>
            <a:tailEnd/>
          </a:ln>
          <a:effectLst/>
        </p:spPr>
        <p:txBody>
          <a:bodyPr wrap="none">
            <a:spAutoFit/>
          </a:bodyPr>
          <a:lstStyle/>
          <a:p>
            <a:pPr eaLnBrk="0" hangingPunct="0">
              <a:spcBef>
                <a:spcPct val="0"/>
              </a:spcBef>
              <a:defRPr/>
            </a:pPr>
            <a:r>
              <a:rPr lang="en-US" sz="2800">
                <a:solidFill>
                  <a:srgbClr val="FFFFFF"/>
                </a:solidFill>
                <a:effectLst>
                  <a:outerShdw blurRad="38100" dist="38100" dir="2700000" algn="tl">
                    <a:srgbClr val="000000"/>
                  </a:outerShdw>
                </a:effectLst>
                <a:latin typeface="Verdana" pitchFamily="34" charset="0"/>
              </a:rPr>
              <a:t>X</a:t>
            </a:r>
          </a:p>
        </p:txBody>
      </p:sp>
      <p:sp>
        <p:nvSpPr>
          <p:cNvPr id="97382" name="Oval 102"/>
          <p:cNvSpPr>
            <a:spLocks noChangeArrowheads="1"/>
          </p:cNvSpPr>
          <p:nvPr/>
        </p:nvSpPr>
        <p:spPr bwMode="auto">
          <a:xfrm>
            <a:off x="3679825" y="2470150"/>
            <a:ext cx="900113" cy="1065213"/>
          </a:xfrm>
          <a:prstGeom prst="ellipse">
            <a:avLst/>
          </a:prstGeom>
          <a:solidFill>
            <a:srgbClr val="660033"/>
          </a:solidFill>
          <a:ln w="28575">
            <a:solidFill>
              <a:srgbClr val="00FFFF"/>
            </a:solidFill>
            <a:round/>
            <a:headEnd/>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383" name="Oval 103"/>
          <p:cNvSpPr>
            <a:spLocks noChangeArrowheads="1"/>
          </p:cNvSpPr>
          <p:nvPr/>
        </p:nvSpPr>
        <p:spPr bwMode="auto">
          <a:xfrm>
            <a:off x="5643563" y="2470150"/>
            <a:ext cx="900112" cy="1065213"/>
          </a:xfrm>
          <a:prstGeom prst="ellipse">
            <a:avLst/>
          </a:prstGeom>
          <a:solidFill>
            <a:srgbClr val="660033"/>
          </a:solidFill>
          <a:ln w="28575">
            <a:solidFill>
              <a:srgbClr val="00FFFF"/>
            </a:solidFill>
            <a:round/>
            <a:headEnd/>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384" name="Oval 104"/>
          <p:cNvSpPr>
            <a:spLocks noChangeArrowheads="1"/>
          </p:cNvSpPr>
          <p:nvPr/>
        </p:nvSpPr>
        <p:spPr bwMode="auto">
          <a:xfrm>
            <a:off x="3679825" y="5021263"/>
            <a:ext cx="900113" cy="1065212"/>
          </a:xfrm>
          <a:prstGeom prst="ellipse">
            <a:avLst/>
          </a:prstGeom>
          <a:solidFill>
            <a:srgbClr val="660033"/>
          </a:solidFill>
          <a:ln w="28575">
            <a:solidFill>
              <a:srgbClr val="00FFFF"/>
            </a:solidFill>
            <a:round/>
            <a:headEnd/>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385" name="Oval 105"/>
          <p:cNvSpPr>
            <a:spLocks noChangeArrowheads="1"/>
          </p:cNvSpPr>
          <p:nvPr/>
        </p:nvSpPr>
        <p:spPr bwMode="auto">
          <a:xfrm>
            <a:off x="5643563" y="5021263"/>
            <a:ext cx="900112" cy="1065212"/>
          </a:xfrm>
          <a:prstGeom prst="ellipse">
            <a:avLst/>
          </a:prstGeom>
          <a:solidFill>
            <a:srgbClr val="660033"/>
          </a:solidFill>
          <a:ln w="28575">
            <a:solidFill>
              <a:srgbClr val="00FFFF"/>
            </a:solidFill>
            <a:round/>
            <a:headEnd/>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386" name="Text Box 106"/>
          <p:cNvSpPr txBox="1">
            <a:spLocks noChangeArrowheads="1"/>
          </p:cNvSpPr>
          <p:nvPr/>
        </p:nvSpPr>
        <p:spPr bwMode="auto">
          <a:xfrm>
            <a:off x="4576763" y="2768600"/>
            <a:ext cx="1150937" cy="396875"/>
          </a:xfrm>
          <a:prstGeom prst="rect">
            <a:avLst/>
          </a:prstGeom>
          <a:noFill/>
          <a:ln w="9525">
            <a:noFill/>
            <a:miter lim="800000"/>
            <a:headEnd/>
            <a:tailEnd/>
          </a:ln>
          <a:effectLst/>
        </p:spPr>
        <p:txBody>
          <a:bodyPr>
            <a:spAutoFit/>
          </a:bodyPr>
          <a:lstStyle/>
          <a:p>
            <a:pPr algn="ctr" eaLnBrk="0" hangingPunct="0">
              <a:defRPr/>
            </a:pPr>
            <a:r>
              <a:rPr lang="en-US" sz="2000" b="0">
                <a:solidFill>
                  <a:srgbClr val="FFFFFF"/>
                </a:solidFill>
                <a:effectLst>
                  <a:outerShdw blurRad="38100" dist="38100" dir="2700000" algn="tl">
                    <a:srgbClr val="000000"/>
                  </a:outerShdw>
                </a:effectLst>
                <a:latin typeface="Verdana" pitchFamily="34" charset="0"/>
              </a:rPr>
              <a:t>(CETP)</a:t>
            </a:r>
          </a:p>
        </p:txBody>
      </p:sp>
      <p:sp>
        <p:nvSpPr>
          <p:cNvPr id="97387" name="Text Box 107"/>
          <p:cNvSpPr txBox="1">
            <a:spLocks noChangeArrowheads="1"/>
          </p:cNvSpPr>
          <p:nvPr/>
        </p:nvSpPr>
        <p:spPr bwMode="auto">
          <a:xfrm>
            <a:off x="4746625" y="2005013"/>
            <a:ext cx="796925" cy="457200"/>
          </a:xfrm>
          <a:prstGeom prst="rect">
            <a:avLst/>
          </a:prstGeom>
          <a:noFill/>
          <a:ln w="9525">
            <a:noFill/>
            <a:miter lim="800000"/>
            <a:headEnd/>
            <a:tailEnd/>
          </a:ln>
          <a:effectLst/>
        </p:spPr>
        <p:txBody>
          <a:bodyPr>
            <a:spAutoFit/>
          </a:bodyPr>
          <a:lstStyle/>
          <a:p>
            <a:pPr algn="ctr" eaLnBrk="0" hangingPunct="0">
              <a:defRPr/>
            </a:pPr>
            <a:r>
              <a:rPr lang="en-US">
                <a:solidFill>
                  <a:srgbClr val="FFCC00"/>
                </a:solidFill>
                <a:effectLst>
                  <a:outerShdw blurRad="38100" dist="38100" dir="2700000" algn="tl">
                    <a:srgbClr val="000000"/>
                  </a:outerShdw>
                </a:effectLst>
                <a:latin typeface="Verdana" pitchFamily="34" charset="0"/>
              </a:rPr>
              <a:t>CE</a:t>
            </a:r>
          </a:p>
        </p:txBody>
      </p:sp>
      <p:sp>
        <p:nvSpPr>
          <p:cNvPr id="97388" name="Text Box 108"/>
          <p:cNvSpPr txBox="1">
            <a:spLocks noChangeArrowheads="1"/>
          </p:cNvSpPr>
          <p:nvPr/>
        </p:nvSpPr>
        <p:spPr bwMode="auto">
          <a:xfrm>
            <a:off x="2116138" y="2674938"/>
            <a:ext cx="1460500" cy="1019175"/>
          </a:xfrm>
          <a:prstGeom prst="rect">
            <a:avLst/>
          </a:prstGeom>
          <a:noFill/>
          <a:ln w="9525">
            <a:noFill/>
            <a:miter lim="800000"/>
            <a:headEnd/>
            <a:tailEnd/>
          </a:ln>
          <a:effectLst/>
        </p:spPr>
        <p:txBody>
          <a:bodyPr>
            <a:spAutoFit/>
          </a:bodyPr>
          <a:lstStyle/>
          <a:p>
            <a:pPr eaLnBrk="0" hangingPunct="0">
              <a:lnSpc>
                <a:spcPct val="95000"/>
              </a:lnSpc>
              <a:spcBef>
                <a:spcPct val="10000"/>
              </a:spcBef>
              <a:buFont typeface="Wingdings" pitchFamily="2" charset="2"/>
              <a:buNone/>
              <a:defRPr/>
            </a:pPr>
            <a:r>
              <a:rPr lang="en-US" sz="2000">
                <a:solidFill>
                  <a:srgbClr val="FFFFFF"/>
                </a:solidFill>
                <a:effectLst>
                  <a:outerShdw blurRad="38100" dist="38100" dir="2700000" algn="tl">
                    <a:srgbClr val="000000"/>
                  </a:outerShdw>
                </a:effectLst>
                <a:latin typeface="Verdana" pitchFamily="34" charset="0"/>
                <a:sym typeface="Wingdings" pitchFamily="2" charset="2"/>
              </a:rPr>
              <a:t></a:t>
            </a:r>
            <a:r>
              <a:rPr lang="en-US" sz="2000" b="0">
                <a:solidFill>
                  <a:srgbClr val="FFFFFF"/>
                </a:solidFill>
                <a:effectLst>
                  <a:outerShdw blurRad="38100" dist="38100" dir="2700000" algn="tl">
                    <a:srgbClr val="000000"/>
                  </a:outerShdw>
                </a:effectLst>
                <a:latin typeface="Verdana" pitchFamily="34" charset="0"/>
                <a:sym typeface="Wingdings" pitchFamily="2" charset="2"/>
              </a:rPr>
              <a:t> </a:t>
            </a:r>
            <a:r>
              <a:rPr lang="en-US" sz="2000" b="0">
                <a:solidFill>
                  <a:srgbClr val="FFFFFF"/>
                </a:solidFill>
                <a:effectLst>
                  <a:outerShdw blurRad="38100" dist="38100" dir="2700000" algn="tl">
                    <a:srgbClr val="000000"/>
                  </a:outerShdw>
                </a:effectLst>
                <a:latin typeface="Verdana" pitchFamily="34" charset="0"/>
              </a:rPr>
              <a:t>TG</a:t>
            </a:r>
          </a:p>
          <a:p>
            <a:pPr eaLnBrk="0" hangingPunct="0">
              <a:lnSpc>
                <a:spcPct val="95000"/>
              </a:lnSpc>
              <a:spcBef>
                <a:spcPct val="10000"/>
              </a:spcBef>
              <a:buFont typeface="Wingdings" pitchFamily="2" charset="2"/>
              <a:buNone/>
              <a:defRPr/>
            </a:pPr>
            <a:r>
              <a:rPr lang="en-US" sz="2000">
                <a:solidFill>
                  <a:srgbClr val="FFFFFF"/>
                </a:solidFill>
                <a:effectLst>
                  <a:outerShdw blurRad="38100" dist="38100" dir="2700000" algn="tl">
                    <a:srgbClr val="000000"/>
                  </a:outerShdw>
                </a:effectLst>
                <a:latin typeface="Verdana" pitchFamily="34" charset="0"/>
                <a:sym typeface="Wingdings" pitchFamily="2" charset="2"/>
              </a:rPr>
              <a:t></a:t>
            </a:r>
            <a:r>
              <a:rPr lang="en-US" sz="2000" b="0">
                <a:solidFill>
                  <a:srgbClr val="FFFFFF"/>
                </a:solidFill>
                <a:effectLst>
                  <a:outerShdw blurRad="38100" dist="38100" dir="2700000" algn="tl">
                    <a:srgbClr val="000000"/>
                  </a:outerShdw>
                </a:effectLst>
                <a:latin typeface="Verdana" pitchFamily="34" charset="0"/>
                <a:sym typeface="Wingdings" pitchFamily="2" charset="2"/>
              </a:rPr>
              <a:t> </a:t>
            </a:r>
            <a:r>
              <a:rPr lang="en-US" sz="2000" b="0">
                <a:solidFill>
                  <a:srgbClr val="FFFFFF"/>
                </a:solidFill>
                <a:effectLst>
                  <a:outerShdw blurRad="38100" dist="38100" dir="2700000" algn="tl">
                    <a:srgbClr val="000000"/>
                  </a:outerShdw>
                </a:effectLst>
                <a:latin typeface="Verdana" pitchFamily="34" charset="0"/>
              </a:rPr>
              <a:t>Apo B</a:t>
            </a:r>
          </a:p>
          <a:p>
            <a:pPr eaLnBrk="0" hangingPunct="0">
              <a:lnSpc>
                <a:spcPct val="95000"/>
              </a:lnSpc>
              <a:spcBef>
                <a:spcPct val="10000"/>
              </a:spcBef>
              <a:buFont typeface="Wingdings" pitchFamily="2" charset="2"/>
              <a:buNone/>
              <a:defRPr/>
            </a:pPr>
            <a:r>
              <a:rPr lang="en-US" sz="2000">
                <a:solidFill>
                  <a:srgbClr val="FFFFFF"/>
                </a:solidFill>
                <a:effectLst>
                  <a:outerShdw blurRad="38100" dist="38100" dir="2700000" algn="tl">
                    <a:srgbClr val="000000"/>
                  </a:outerShdw>
                </a:effectLst>
                <a:latin typeface="Verdana" pitchFamily="34" charset="0"/>
                <a:sym typeface="Wingdings" pitchFamily="2" charset="2"/>
              </a:rPr>
              <a:t></a:t>
            </a:r>
            <a:r>
              <a:rPr lang="en-US" sz="2000" b="0">
                <a:solidFill>
                  <a:srgbClr val="FFFFFF"/>
                </a:solidFill>
                <a:effectLst>
                  <a:outerShdw blurRad="38100" dist="38100" dir="2700000" algn="tl">
                    <a:srgbClr val="000000"/>
                  </a:outerShdw>
                </a:effectLst>
                <a:latin typeface="Verdana" pitchFamily="34" charset="0"/>
                <a:sym typeface="Wingdings" pitchFamily="2" charset="2"/>
              </a:rPr>
              <a:t> </a:t>
            </a:r>
            <a:r>
              <a:rPr lang="en-US" sz="2000" b="0">
                <a:solidFill>
                  <a:srgbClr val="FFFFFF"/>
                </a:solidFill>
                <a:effectLst>
                  <a:outerShdw blurRad="38100" dist="38100" dir="2700000" algn="tl">
                    <a:srgbClr val="000000"/>
                  </a:outerShdw>
                </a:effectLst>
                <a:latin typeface="Verdana" pitchFamily="34" charset="0"/>
              </a:rPr>
              <a:t>VLDL</a:t>
            </a:r>
          </a:p>
        </p:txBody>
      </p:sp>
      <p:sp>
        <p:nvSpPr>
          <p:cNvPr id="97389" name="Text Box 109"/>
          <p:cNvSpPr txBox="1">
            <a:spLocks noChangeArrowheads="1"/>
          </p:cNvSpPr>
          <p:nvPr/>
        </p:nvSpPr>
        <p:spPr bwMode="auto">
          <a:xfrm>
            <a:off x="3554413" y="4094163"/>
            <a:ext cx="1150937" cy="396875"/>
          </a:xfrm>
          <a:prstGeom prst="rect">
            <a:avLst/>
          </a:prstGeom>
          <a:noFill/>
          <a:ln w="9525">
            <a:noFill/>
            <a:miter lim="800000"/>
            <a:headEnd/>
            <a:tailEnd/>
          </a:ln>
          <a:effectLst/>
        </p:spPr>
        <p:txBody>
          <a:bodyPr>
            <a:spAutoFit/>
          </a:bodyPr>
          <a:lstStyle/>
          <a:p>
            <a:pPr algn="ctr" eaLnBrk="0" hangingPunct="0">
              <a:defRPr/>
            </a:pPr>
            <a:r>
              <a:rPr lang="en-US" sz="2000" b="0">
                <a:solidFill>
                  <a:srgbClr val="FFFFFF"/>
                </a:solidFill>
                <a:effectLst>
                  <a:outerShdw blurRad="38100" dist="38100" dir="2700000" algn="tl">
                    <a:srgbClr val="000000"/>
                  </a:outerShdw>
                </a:effectLst>
                <a:latin typeface="Verdana" pitchFamily="34" charset="0"/>
              </a:rPr>
              <a:t>(CETP)</a:t>
            </a:r>
          </a:p>
        </p:txBody>
      </p:sp>
      <p:sp>
        <p:nvSpPr>
          <p:cNvPr id="97390" name="Freeform 110"/>
          <p:cNvSpPr>
            <a:spLocks/>
          </p:cNvSpPr>
          <p:nvPr/>
        </p:nvSpPr>
        <p:spPr bwMode="auto">
          <a:xfrm>
            <a:off x="3146425" y="2600325"/>
            <a:ext cx="457200" cy="433388"/>
          </a:xfrm>
          <a:custGeom>
            <a:avLst/>
            <a:gdLst/>
            <a:ahLst/>
            <a:cxnLst>
              <a:cxn ang="0">
                <a:pos x="0" y="0"/>
              </a:cxn>
              <a:cxn ang="0">
                <a:pos x="0" y="315"/>
              </a:cxn>
              <a:cxn ang="0">
                <a:pos x="293" y="315"/>
              </a:cxn>
            </a:cxnLst>
            <a:rect l="0" t="0" r="r" b="b"/>
            <a:pathLst>
              <a:path w="293" h="315">
                <a:moveTo>
                  <a:pt x="0" y="0"/>
                </a:moveTo>
                <a:lnTo>
                  <a:pt x="0" y="315"/>
                </a:lnTo>
                <a:lnTo>
                  <a:pt x="293" y="315"/>
                </a:lnTo>
              </a:path>
            </a:pathLst>
          </a:custGeom>
          <a:noFill/>
          <a:ln w="28575" cmpd="sng">
            <a:solidFill>
              <a:srgbClr val="99CCFF"/>
            </a:solidFill>
            <a:round/>
            <a:headEnd/>
            <a:tailEnd type="stealth" w="lg" len="lg"/>
          </a:ln>
          <a:effectLst>
            <a:outerShdw dist="35921"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7391" name="Freeform 111"/>
          <p:cNvSpPr>
            <a:spLocks/>
          </p:cNvSpPr>
          <p:nvPr/>
        </p:nvSpPr>
        <p:spPr bwMode="auto">
          <a:xfrm>
            <a:off x="6118225" y="3662363"/>
            <a:ext cx="369888" cy="466725"/>
          </a:xfrm>
          <a:custGeom>
            <a:avLst/>
            <a:gdLst/>
            <a:ahLst/>
            <a:cxnLst>
              <a:cxn ang="0">
                <a:pos x="0" y="0"/>
              </a:cxn>
              <a:cxn ang="0">
                <a:pos x="0" y="315"/>
              </a:cxn>
              <a:cxn ang="0">
                <a:pos x="293" y="315"/>
              </a:cxn>
            </a:cxnLst>
            <a:rect l="0" t="0" r="r" b="b"/>
            <a:pathLst>
              <a:path w="293" h="315">
                <a:moveTo>
                  <a:pt x="0" y="0"/>
                </a:moveTo>
                <a:lnTo>
                  <a:pt x="0" y="315"/>
                </a:lnTo>
                <a:lnTo>
                  <a:pt x="293" y="315"/>
                </a:lnTo>
              </a:path>
            </a:pathLst>
          </a:custGeom>
          <a:noFill/>
          <a:ln w="28575" cmpd="sng">
            <a:solidFill>
              <a:srgbClr val="99CCFF"/>
            </a:solidFill>
            <a:round/>
            <a:headEnd/>
            <a:tailEnd type="stealth" w="lg" len="lg"/>
          </a:ln>
          <a:effectLst>
            <a:outerShdw dist="35921"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7392" name="Text Box 112"/>
          <p:cNvSpPr txBox="1">
            <a:spLocks noChangeArrowheads="1"/>
          </p:cNvSpPr>
          <p:nvPr/>
        </p:nvSpPr>
        <p:spPr bwMode="auto">
          <a:xfrm>
            <a:off x="3578225" y="2786063"/>
            <a:ext cx="1120775" cy="366712"/>
          </a:xfrm>
          <a:prstGeom prst="rect">
            <a:avLst/>
          </a:prstGeom>
          <a:noFill/>
          <a:ln w="9525">
            <a:noFill/>
            <a:miter lim="800000"/>
            <a:headEnd/>
            <a:tailEnd/>
          </a:ln>
          <a:effectLst/>
        </p:spPr>
        <p:txBody>
          <a:bodyPr>
            <a:spAutoFit/>
          </a:bodyPr>
          <a:lstStyle/>
          <a:p>
            <a:pPr algn="ctr" eaLnBrk="0" hangingPunct="0">
              <a:defRPr/>
            </a:pPr>
            <a:r>
              <a:rPr lang="en-US" sz="1800">
                <a:solidFill>
                  <a:srgbClr val="FFCC00"/>
                </a:solidFill>
                <a:effectLst>
                  <a:outerShdw blurRad="38100" dist="38100" dir="2700000" algn="tl">
                    <a:srgbClr val="000000"/>
                  </a:outerShdw>
                </a:effectLst>
                <a:latin typeface="Verdana" pitchFamily="34" charset="0"/>
                <a:sym typeface="Wingdings" pitchFamily="2" charset="2"/>
              </a:rPr>
              <a:t>VLDL</a:t>
            </a:r>
            <a:endParaRPr lang="en-US" sz="1800" b="0">
              <a:solidFill>
                <a:srgbClr val="FFCC00"/>
              </a:solidFill>
              <a:effectLst>
                <a:outerShdw blurRad="38100" dist="38100" dir="2700000" algn="tl">
                  <a:srgbClr val="000000"/>
                </a:outerShdw>
              </a:effectLst>
              <a:latin typeface="Verdana" pitchFamily="34" charset="0"/>
            </a:endParaRPr>
          </a:p>
        </p:txBody>
      </p:sp>
      <p:sp>
        <p:nvSpPr>
          <p:cNvPr id="97393" name="Text Box 113"/>
          <p:cNvSpPr txBox="1">
            <a:spLocks noChangeArrowheads="1"/>
          </p:cNvSpPr>
          <p:nvPr/>
        </p:nvSpPr>
        <p:spPr bwMode="auto">
          <a:xfrm>
            <a:off x="5713413" y="2768600"/>
            <a:ext cx="874712" cy="396875"/>
          </a:xfrm>
          <a:prstGeom prst="rect">
            <a:avLst/>
          </a:prstGeom>
          <a:noFill/>
          <a:ln w="9525">
            <a:noFill/>
            <a:miter lim="800000"/>
            <a:headEnd/>
            <a:tailEnd/>
          </a:ln>
          <a:effectLst/>
        </p:spPr>
        <p:txBody>
          <a:bodyPr>
            <a:spAutoFit/>
          </a:bodyPr>
          <a:lstStyle/>
          <a:p>
            <a:pPr algn="ctr" eaLnBrk="0" hangingPunct="0">
              <a:defRPr/>
            </a:pPr>
            <a:r>
              <a:rPr lang="en-US" sz="2000">
                <a:solidFill>
                  <a:srgbClr val="FFCC00"/>
                </a:solidFill>
                <a:effectLst>
                  <a:outerShdw blurRad="38100" dist="38100" dir="2700000" algn="tl">
                    <a:srgbClr val="000000"/>
                  </a:outerShdw>
                </a:effectLst>
                <a:latin typeface="Verdana" pitchFamily="34" charset="0"/>
              </a:rPr>
              <a:t>HDL</a:t>
            </a:r>
          </a:p>
        </p:txBody>
      </p:sp>
      <p:sp>
        <p:nvSpPr>
          <p:cNvPr id="97394" name="Text Box 114"/>
          <p:cNvSpPr txBox="1">
            <a:spLocks noChangeArrowheads="1"/>
          </p:cNvSpPr>
          <p:nvPr/>
        </p:nvSpPr>
        <p:spPr bwMode="auto">
          <a:xfrm>
            <a:off x="2927350" y="6134100"/>
            <a:ext cx="4310063" cy="396875"/>
          </a:xfrm>
          <a:prstGeom prst="rect">
            <a:avLst/>
          </a:prstGeom>
          <a:noFill/>
          <a:ln w="9525">
            <a:noFill/>
            <a:miter lim="800000"/>
            <a:headEnd/>
            <a:tailEnd/>
          </a:ln>
          <a:effectLst/>
        </p:spPr>
        <p:txBody>
          <a:bodyPr>
            <a:spAutoFit/>
          </a:bodyPr>
          <a:lstStyle/>
          <a:p>
            <a:pPr algn="ctr" eaLnBrk="0" hangingPunct="0">
              <a:defRPr/>
            </a:pPr>
            <a:r>
              <a:rPr lang="en-US" sz="2000" b="0">
                <a:solidFill>
                  <a:srgbClr val="FFFFFF"/>
                </a:solidFill>
                <a:effectLst>
                  <a:outerShdw blurRad="38100" dist="38100" dir="2700000" algn="tl">
                    <a:srgbClr val="000000"/>
                  </a:outerShdw>
                </a:effectLst>
                <a:latin typeface="Verdana" pitchFamily="34" charset="0"/>
              </a:rPr>
              <a:t>(lipoprotein or hepatic lipase)</a:t>
            </a:r>
          </a:p>
        </p:txBody>
      </p:sp>
      <p:sp>
        <p:nvSpPr>
          <p:cNvPr id="97395" name="Text Box 115"/>
          <p:cNvSpPr txBox="1">
            <a:spLocks noChangeArrowheads="1"/>
          </p:cNvSpPr>
          <p:nvPr/>
        </p:nvSpPr>
        <p:spPr bwMode="auto">
          <a:xfrm>
            <a:off x="5713413" y="5138738"/>
            <a:ext cx="768350" cy="701675"/>
          </a:xfrm>
          <a:prstGeom prst="rect">
            <a:avLst/>
          </a:prstGeom>
          <a:noFill/>
          <a:ln w="9525">
            <a:noFill/>
            <a:miter lim="800000"/>
            <a:headEnd/>
            <a:tailEnd/>
          </a:ln>
          <a:effectLst/>
        </p:spPr>
        <p:txBody>
          <a:bodyPr>
            <a:spAutoFit/>
          </a:bodyPr>
          <a:lstStyle/>
          <a:p>
            <a:pPr algn="ctr" eaLnBrk="0" hangingPunct="0">
              <a:defRPr/>
            </a:pPr>
            <a:r>
              <a:rPr lang="en-US" sz="2000">
                <a:solidFill>
                  <a:srgbClr val="FFCC00"/>
                </a:solidFill>
                <a:effectLst>
                  <a:outerShdw blurRad="38100" dist="38100" dir="2700000" algn="tl">
                    <a:srgbClr val="000000"/>
                  </a:outerShdw>
                </a:effectLst>
                <a:latin typeface="Verdana" pitchFamily="34" charset="0"/>
              </a:rPr>
              <a:t>SD</a:t>
            </a:r>
            <a:br>
              <a:rPr lang="en-US" sz="2000">
                <a:solidFill>
                  <a:srgbClr val="FFCC00"/>
                </a:solidFill>
                <a:effectLst>
                  <a:outerShdw blurRad="38100" dist="38100" dir="2700000" algn="tl">
                    <a:srgbClr val="000000"/>
                  </a:outerShdw>
                </a:effectLst>
                <a:latin typeface="Verdana" pitchFamily="34" charset="0"/>
              </a:rPr>
            </a:br>
            <a:r>
              <a:rPr lang="en-US" sz="2000">
                <a:solidFill>
                  <a:srgbClr val="FFCC00"/>
                </a:solidFill>
                <a:effectLst>
                  <a:outerShdw blurRad="38100" dist="38100" dir="2700000" algn="tl">
                    <a:srgbClr val="000000"/>
                  </a:outerShdw>
                </a:effectLst>
                <a:latin typeface="Verdana" pitchFamily="34" charset="0"/>
              </a:rPr>
              <a:t>LDL</a:t>
            </a:r>
          </a:p>
        </p:txBody>
      </p:sp>
      <p:sp>
        <p:nvSpPr>
          <p:cNvPr id="97396" name="Text Box 116"/>
          <p:cNvSpPr txBox="1">
            <a:spLocks noChangeArrowheads="1"/>
          </p:cNvSpPr>
          <p:nvPr/>
        </p:nvSpPr>
        <p:spPr bwMode="auto">
          <a:xfrm>
            <a:off x="3771900" y="5305425"/>
            <a:ext cx="733425" cy="396875"/>
          </a:xfrm>
          <a:prstGeom prst="rect">
            <a:avLst/>
          </a:prstGeom>
          <a:noFill/>
          <a:ln w="9525">
            <a:noFill/>
            <a:miter lim="800000"/>
            <a:headEnd/>
            <a:tailEnd/>
          </a:ln>
          <a:effectLst/>
        </p:spPr>
        <p:txBody>
          <a:bodyPr>
            <a:spAutoFit/>
          </a:bodyPr>
          <a:lstStyle/>
          <a:p>
            <a:pPr algn="ctr" eaLnBrk="0" hangingPunct="0">
              <a:defRPr/>
            </a:pPr>
            <a:r>
              <a:rPr lang="en-US" sz="2000">
                <a:solidFill>
                  <a:srgbClr val="FFCC00"/>
                </a:solidFill>
                <a:effectLst>
                  <a:outerShdw blurRad="38100" dist="38100" dir="2700000" algn="tl">
                    <a:srgbClr val="000000"/>
                  </a:outerShdw>
                </a:effectLst>
                <a:latin typeface="Verdana" pitchFamily="34" charset="0"/>
                <a:sym typeface="Wingdings" pitchFamily="2" charset="2"/>
              </a:rPr>
              <a:t>LDL</a:t>
            </a:r>
            <a:endParaRPr lang="en-US" sz="2000">
              <a:solidFill>
                <a:srgbClr val="FFCC00"/>
              </a:solidFill>
              <a:effectLst>
                <a:outerShdw blurRad="38100" dist="38100" dir="2700000" algn="tl">
                  <a:srgbClr val="000000"/>
                </a:outerShdw>
              </a:effectLst>
              <a:latin typeface="Verdana" pitchFamily="34" charset="0"/>
            </a:endParaRPr>
          </a:p>
        </p:txBody>
      </p:sp>
      <p:sp>
        <p:nvSpPr>
          <p:cNvPr id="97397" name="Line 117"/>
          <p:cNvSpPr>
            <a:spLocks noChangeShapeType="1"/>
          </p:cNvSpPr>
          <p:nvPr/>
        </p:nvSpPr>
        <p:spPr bwMode="auto">
          <a:xfrm>
            <a:off x="4654550" y="5594350"/>
            <a:ext cx="930275" cy="0"/>
          </a:xfrm>
          <a:prstGeom prst="line">
            <a:avLst/>
          </a:prstGeom>
          <a:noFill/>
          <a:ln w="28575">
            <a:solidFill>
              <a:srgbClr val="00FFFF"/>
            </a:solidFill>
            <a:round/>
            <a:headEnd/>
            <a:tailEnd type="stealth" w="lg" len="lg"/>
          </a:ln>
          <a:effectLst>
            <a:outerShdw dist="53882"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7398" name="Arc 118"/>
          <p:cNvSpPr>
            <a:spLocks/>
          </p:cNvSpPr>
          <p:nvPr/>
        </p:nvSpPr>
        <p:spPr bwMode="auto">
          <a:xfrm rot="-2707906">
            <a:off x="4709319" y="2366169"/>
            <a:ext cx="839787" cy="752475"/>
          </a:xfrm>
          <a:custGeom>
            <a:avLst/>
            <a:gdLst>
              <a:gd name="G0" fmla="+- 0 0 0"/>
              <a:gd name="G1" fmla="+- 21577 0 0"/>
              <a:gd name="G2" fmla="+- 21600 0 0"/>
              <a:gd name="T0" fmla="*/ 998 w 21415"/>
              <a:gd name="T1" fmla="*/ 0 h 21577"/>
              <a:gd name="T2" fmla="*/ 21415 w 21415"/>
              <a:gd name="T3" fmla="*/ 18755 h 21577"/>
              <a:gd name="T4" fmla="*/ 0 w 21415"/>
              <a:gd name="T5" fmla="*/ 21577 h 21577"/>
            </a:gdLst>
            <a:ahLst/>
            <a:cxnLst>
              <a:cxn ang="0">
                <a:pos x="T0" y="T1"/>
              </a:cxn>
              <a:cxn ang="0">
                <a:pos x="T2" y="T3"/>
              </a:cxn>
              <a:cxn ang="0">
                <a:pos x="T4" y="T5"/>
              </a:cxn>
            </a:cxnLst>
            <a:rect l="0" t="0" r="r" b="b"/>
            <a:pathLst>
              <a:path w="21415" h="21577" fill="none" extrusionOk="0">
                <a:moveTo>
                  <a:pt x="997" y="0"/>
                </a:moveTo>
                <a:cubicBezTo>
                  <a:pt x="11447" y="483"/>
                  <a:pt x="20048" y="8384"/>
                  <a:pt x="21414" y="18755"/>
                </a:cubicBezTo>
              </a:path>
              <a:path w="21415" h="21577" stroke="0" extrusionOk="0">
                <a:moveTo>
                  <a:pt x="997" y="0"/>
                </a:moveTo>
                <a:cubicBezTo>
                  <a:pt x="11447" y="483"/>
                  <a:pt x="20048" y="8384"/>
                  <a:pt x="21414" y="18755"/>
                </a:cubicBezTo>
                <a:lnTo>
                  <a:pt x="0" y="21577"/>
                </a:lnTo>
                <a:close/>
              </a:path>
            </a:pathLst>
          </a:custGeom>
          <a:noFill/>
          <a:ln w="28575">
            <a:solidFill>
              <a:srgbClr val="00FFFF"/>
            </a:solidFill>
            <a:round/>
            <a:headEnd type="stealth" w="lg" len="lg"/>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399" name="Arc 119"/>
          <p:cNvSpPr>
            <a:spLocks/>
          </p:cNvSpPr>
          <p:nvPr/>
        </p:nvSpPr>
        <p:spPr bwMode="auto">
          <a:xfrm rot="-13500000">
            <a:off x="4756150" y="2852738"/>
            <a:ext cx="746125" cy="846137"/>
          </a:xfrm>
          <a:custGeom>
            <a:avLst/>
            <a:gdLst>
              <a:gd name="G0" fmla="+- 0 0 0"/>
              <a:gd name="G1" fmla="+- 21577 0 0"/>
              <a:gd name="G2" fmla="+- 21600 0 0"/>
              <a:gd name="T0" fmla="*/ 998 w 21415"/>
              <a:gd name="T1" fmla="*/ 0 h 21577"/>
              <a:gd name="T2" fmla="*/ 21415 w 21415"/>
              <a:gd name="T3" fmla="*/ 18755 h 21577"/>
              <a:gd name="T4" fmla="*/ 0 w 21415"/>
              <a:gd name="T5" fmla="*/ 21577 h 21577"/>
            </a:gdLst>
            <a:ahLst/>
            <a:cxnLst>
              <a:cxn ang="0">
                <a:pos x="T0" y="T1"/>
              </a:cxn>
              <a:cxn ang="0">
                <a:pos x="T2" y="T3"/>
              </a:cxn>
              <a:cxn ang="0">
                <a:pos x="T4" y="T5"/>
              </a:cxn>
            </a:cxnLst>
            <a:rect l="0" t="0" r="r" b="b"/>
            <a:pathLst>
              <a:path w="21415" h="21577" fill="none" extrusionOk="0">
                <a:moveTo>
                  <a:pt x="997" y="0"/>
                </a:moveTo>
                <a:cubicBezTo>
                  <a:pt x="11447" y="483"/>
                  <a:pt x="20048" y="8384"/>
                  <a:pt x="21414" y="18755"/>
                </a:cubicBezTo>
              </a:path>
              <a:path w="21415" h="21577" stroke="0" extrusionOk="0">
                <a:moveTo>
                  <a:pt x="997" y="0"/>
                </a:moveTo>
                <a:cubicBezTo>
                  <a:pt x="11447" y="483"/>
                  <a:pt x="20048" y="8384"/>
                  <a:pt x="21414" y="18755"/>
                </a:cubicBezTo>
                <a:lnTo>
                  <a:pt x="0" y="21577"/>
                </a:lnTo>
                <a:close/>
              </a:path>
            </a:pathLst>
          </a:custGeom>
          <a:noFill/>
          <a:ln w="28575">
            <a:solidFill>
              <a:srgbClr val="00FFFF"/>
            </a:solidFill>
            <a:round/>
            <a:headEnd type="stealth" w="lg" len="lg"/>
            <a:tailEnd/>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400" name="Text Box 120"/>
          <p:cNvSpPr txBox="1">
            <a:spLocks noChangeArrowheads="1"/>
          </p:cNvSpPr>
          <p:nvPr/>
        </p:nvSpPr>
        <p:spPr bwMode="auto">
          <a:xfrm>
            <a:off x="4748213" y="3562350"/>
            <a:ext cx="795337" cy="457200"/>
          </a:xfrm>
          <a:prstGeom prst="rect">
            <a:avLst/>
          </a:prstGeom>
          <a:noFill/>
          <a:ln w="9525">
            <a:noFill/>
            <a:miter lim="800000"/>
            <a:headEnd/>
            <a:tailEnd/>
          </a:ln>
          <a:effectLst/>
        </p:spPr>
        <p:txBody>
          <a:bodyPr>
            <a:spAutoFit/>
          </a:bodyPr>
          <a:lstStyle/>
          <a:p>
            <a:pPr algn="ctr" eaLnBrk="0" hangingPunct="0">
              <a:defRPr/>
            </a:pPr>
            <a:r>
              <a:rPr lang="en-US">
                <a:solidFill>
                  <a:srgbClr val="FFCC00"/>
                </a:solidFill>
                <a:effectLst>
                  <a:outerShdw blurRad="38100" dist="38100" dir="2700000" algn="tl">
                    <a:srgbClr val="000000"/>
                  </a:outerShdw>
                </a:effectLst>
                <a:latin typeface="Verdana" pitchFamily="34" charset="0"/>
              </a:rPr>
              <a:t>TG</a:t>
            </a:r>
          </a:p>
        </p:txBody>
      </p:sp>
      <p:sp>
        <p:nvSpPr>
          <p:cNvPr id="97401" name="Text Box 121"/>
          <p:cNvSpPr txBox="1">
            <a:spLocks noChangeArrowheads="1"/>
          </p:cNvSpPr>
          <p:nvPr/>
        </p:nvSpPr>
        <p:spPr bwMode="auto">
          <a:xfrm>
            <a:off x="6451600" y="3876675"/>
            <a:ext cx="1270000" cy="396875"/>
          </a:xfrm>
          <a:prstGeom prst="rect">
            <a:avLst/>
          </a:prstGeom>
          <a:noFill/>
          <a:ln w="9525">
            <a:noFill/>
            <a:miter lim="800000"/>
            <a:headEnd/>
            <a:tailEnd/>
          </a:ln>
          <a:effectLst/>
        </p:spPr>
        <p:txBody>
          <a:bodyPr>
            <a:spAutoFit/>
          </a:bodyPr>
          <a:lstStyle/>
          <a:p>
            <a:pPr algn="ctr" eaLnBrk="0" hangingPunct="0">
              <a:defRPr/>
            </a:pPr>
            <a:r>
              <a:rPr lang="en-US" sz="2000" b="0">
                <a:solidFill>
                  <a:srgbClr val="FFFFFF"/>
                </a:solidFill>
                <a:effectLst>
                  <a:outerShdw blurRad="38100" dist="38100" dir="2700000" algn="tl">
                    <a:srgbClr val="000000"/>
                  </a:outerShdw>
                </a:effectLst>
                <a:latin typeface="Verdana" pitchFamily="34" charset="0"/>
              </a:rPr>
              <a:t>Apo A-1</a:t>
            </a:r>
          </a:p>
        </p:txBody>
      </p:sp>
      <p:sp>
        <p:nvSpPr>
          <p:cNvPr id="97402" name="Line 122"/>
          <p:cNvSpPr>
            <a:spLocks noChangeShapeType="1"/>
          </p:cNvSpPr>
          <p:nvPr/>
        </p:nvSpPr>
        <p:spPr bwMode="auto">
          <a:xfrm>
            <a:off x="7654925" y="4117975"/>
            <a:ext cx="428625" cy="0"/>
          </a:xfrm>
          <a:prstGeom prst="line">
            <a:avLst/>
          </a:prstGeom>
          <a:noFill/>
          <a:ln w="28575">
            <a:solidFill>
              <a:srgbClr val="99CCFF"/>
            </a:solidFill>
            <a:prstDash val="sysDot"/>
            <a:round/>
            <a:headEnd/>
            <a:tailEnd type="stealth" w="lg" len="lg"/>
          </a:ln>
          <a:effectLst>
            <a:outerShdw dist="35921" dir="2700000" algn="ctr" rotWithShape="0">
              <a:srgbClr val="000099"/>
            </a:outerShdw>
          </a:effectLst>
        </p:spPr>
        <p:txBody>
          <a:bodyPr/>
          <a:lstStyle/>
          <a:p>
            <a:pPr>
              <a:spcBef>
                <a:spcPct val="0"/>
              </a:spcBef>
              <a:defRPr/>
            </a:pPr>
            <a:endParaRPr lang="el-GR" sz="1800" b="0">
              <a:solidFill>
                <a:srgbClr val="000000"/>
              </a:solidFill>
              <a:effectLst/>
              <a:latin typeface="Arial" pitchFamily="34" charset="0"/>
            </a:endParaRPr>
          </a:p>
        </p:txBody>
      </p:sp>
      <p:sp>
        <p:nvSpPr>
          <p:cNvPr id="97403" name="Arc 123"/>
          <p:cNvSpPr>
            <a:spLocks/>
          </p:cNvSpPr>
          <p:nvPr/>
        </p:nvSpPr>
        <p:spPr bwMode="auto">
          <a:xfrm>
            <a:off x="4132263" y="3640138"/>
            <a:ext cx="547687" cy="1355725"/>
          </a:xfrm>
          <a:custGeom>
            <a:avLst/>
            <a:gdLst>
              <a:gd name="G0" fmla="+- 0 0 0"/>
              <a:gd name="G1" fmla="+- 20706 0 0"/>
              <a:gd name="G2" fmla="+- 21600 0 0"/>
              <a:gd name="T0" fmla="*/ 6150 w 21600"/>
              <a:gd name="T1" fmla="*/ 0 h 40001"/>
              <a:gd name="T2" fmla="*/ 9708 w 21600"/>
              <a:gd name="T3" fmla="*/ 40001 h 40001"/>
              <a:gd name="T4" fmla="*/ 0 w 21600"/>
              <a:gd name="T5" fmla="*/ 20706 h 40001"/>
            </a:gdLst>
            <a:ahLst/>
            <a:cxnLst>
              <a:cxn ang="0">
                <a:pos x="T0" y="T1"/>
              </a:cxn>
              <a:cxn ang="0">
                <a:pos x="T2" y="T3"/>
              </a:cxn>
              <a:cxn ang="0">
                <a:pos x="T4" y="T5"/>
              </a:cxn>
            </a:cxnLst>
            <a:rect l="0" t="0" r="r" b="b"/>
            <a:pathLst>
              <a:path w="21600" h="40001" fill="none" extrusionOk="0">
                <a:moveTo>
                  <a:pt x="6149" y="0"/>
                </a:moveTo>
                <a:cubicBezTo>
                  <a:pt x="15314" y="2722"/>
                  <a:pt x="21600" y="11145"/>
                  <a:pt x="21600" y="20706"/>
                </a:cubicBezTo>
                <a:cubicBezTo>
                  <a:pt x="21600" y="28867"/>
                  <a:pt x="16999" y="36332"/>
                  <a:pt x="9708" y="40001"/>
                </a:cubicBezTo>
              </a:path>
              <a:path w="21600" h="40001" stroke="0" extrusionOk="0">
                <a:moveTo>
                  <a:pt x="6149" y="0"/>
                </a:moveTo>
                <a:cubicBezTo>
                  <a:pt x="15314" y="2722"/>
                  <a:pt x="21600" y="11145"/>
                  <a:pt x="21600" y="20706"/>
                </a:cubicBezTo>
                <a:cubicBezTo>
                  <a:pt x="21600" y="28867"/>
                  <a:pt x="16999" y="36332"/>
                  <a:pt x="9708" y="40001"/>
                </a:cubicBezTo>
                <a:lnTo>
                  <a:pt x="0" y="20706"/>
                </a:lnTo>
                <a:close/>
              </a:path>
            </a:pathLst>
          </a:custGeom>
          <a:noFill/>
          <a:ln w="28575">
            <a:solidFill>
              <a:srgbClr val="00FFFF"/>
            </a:solidFill>
            <a:round/>
            <a:headEnd/>
            <a:tailEnd type="stealth" w="lg" len="lg"/>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404" name="Arc 124"/>
          <p:cNvSpPr>
            <a:spLocks/>
          </p:cNvSpPr>
          <p:nvPr/>
        </p:nvSpPr>
        <p:spPr bwMode="auto">
          <a:xfrm>
            <a:off x="3554413" y="3643313"/>
            <a:ext cx="577850" cy="1336675"/>
          </a:xfrm>
          <a:custGeom>
            <a:avLst/>
            <a:gdLst>
              <a:gd name="G0" fmla="+- 21600 0 0"/>
              <a:gd name="G1" fmla="+- 20611 0 0"/>
              <a:gd name="G2" fmla="+- 21600 0 0"/>
              <a:gd name="T0" fmla="*/ 11028 w 21600"/>
              <a:gd name="T1" fmla="*/ 39447 h 39447"/>
              <a:gd name="T2" fmla="*/ 15139 w 21600"/>
              <a:gd name="T3" fmla="*/ 0 h 39447"/>
              <a:gd name="T4" fmla="*/ 21600 w 21600"/>
              <a:gd name="T5" fmla="*/ 20611 h 39447"/>
            </a:gdLst>
            <a:ahLst/>
            <a:cxnLst>
              <a:cxn ang="0">
                <a:pos x="T0" y="T1"/>
              </a:cxn>
              <a:cxn ang="0">
                <a:pos x="T2" y="T3"/>
              </a:cxn>
              <a:cxn ang="0">
                <a:pos x="T4" y="T5"/>
              </a:cxn>
            </a:cxnLst>
            <a:rect l="0" t="0" r="r" b="b"/>
            <a:pathLst>
              <a:path w="21600" h="39447" fill="none" extrusionOk="0">
                <a:moveTo>
                  <a:pt x="11028" y="39446"/>
                </a:moveTo>
                <a:cubicBezTo>
                  <a:pt x="4216" y="35624"/>
                  <a:pt x="0" y="28421"/>
                  <a:pt x="0" y="20611"/>
                </a:cubicBezTo>
                <a:cubicBezTo>
                  <a:pt x="-1" y="11170"/>
                  <a:pt x="6130" y="2823"/>
                  <a:pt x="15138" y="-1"/>
                </a:cubicBezTo>
              </a:path>
              <a:path w="21600" h="39447" stroke="0" extrusionOk="0">
                <a:moveTo>
                  <a:pt x="11028" y="39446"/>
                </a:moveTo>
                <a:cubicBezTo>
                  <a:pt x="4216" y="35624"/>
                  <a:pt x="0" y="28421"/>
                  <a:pt x="0" y="20611"/>
                </a:cubicBezTo>
                <a:cubicBezTo>
                  <a:pt x="-1" y="11170"/>
                  <a:pt x="6130" y="2823"/>
                  <a:pt x="15138" y="-1"/>
                </a:cubicBezTo>
                <a:lnTo>
                  <a:pt x="21600" y="20611"/>
                </a:lnTo>
                <a:close/>
              </a:path>
            </a:pathLst>
          </a:custGeom>
          <a:noFill/>
          <a:ln w="28575">
            <a:solidFill>
              <a:srgbClr val="00FFFF"/>
            </a:solidFill>
            <a:round/>
            <a:headEnd/>
            <a:tailEnd type="stealth" w="lg" len="lg"/>
          </a:ln>
          <a:effectLst>
            <a:outerShdw dist="53882" dir="2700000" algn="ctr" rotWithShape="0">
              <a:srgbClr val="000099"/>
            </a:outerShdw>
          </a:effectLst>
        </p:spPr>
        <p:txBody>
          <a:bodyPr wrap="none" anchor="ctr"/>
          <a:lstStyle/>
          <a:p>
            <a:pPr>
              <a:spcBef>
                <a:spcPct val="0"/>
              </a:spcBef>
              <a:defRPr/>
            </a:pPr>
            <a:endParaRPr lang="el-GR" sz="1800" b="0">
              <a:solidFill>
                <a:srgbClr val="000000"/>
              </a:solidFill>
              <a:effectLst/>
              <a:latin typeface="Arial" pitchFamily="34" charset="0"/>
            </a:endParaRPr>
          </a:p>
        </p:txBody>
      </p:sp>
      <p:sp>
        <p:nvSpPr>
          <p:cNvPr id="97405" name="Text Box 125"/>
          <p:cNvSpPr txBox="1">
            <a:spLocks noChangeArrowheads="1"/>
          </p:cNvSpPr>
          <p:nvPr/>
        </p:nvSpPr>
        <p:spPr bwMode="auto">
          <a:xfrm>
            <a:off x="4635500" y="4178300"/>
            <a:ext cx="677863" cy="457200"/>
          </a:xfrm>
          <a:prstGeom prst="rect">
            <a:avLst/>
          </a:prstGeom>
          <a:noFill/>
          <a:ln w="9525">
            <a:noFill/>
            <a:miter lim="800000"/>
            <a:headEnd/>
            <a:tailEnd/>
          </a:ln>
          <a:effectLst/>
        </p:spPr>
        <p:txBody>
          <a:bodyPr>
            <a:spAutoFit/>
          </a:bodyPr>
          <a:lstStyle/>
          <a:p>
            <a:pPr algn="ctr" eaLnBrk="0" hangingPunct="0">
              <a:defRPr/>
            </a:pPr>
            <a:r>
              <a:rPr lang="en-US">
                <a:solidFill>
                  <a:srgbClr val="FFCC00"/>
                </a:solidFill>
                <a:effectLst>
                  <a:outerShdw blurRad="38100" dist="38100" dir="2700000" algn="tl">
                    <a:srgbClr val="000000"/>
                  </a:outerShdw>
                </a:effectLst>
                <a:latin typeface="Verdana" pitchFamily="34" charset="0"/>
              </a:rPr>
              <a:t>TG</a:t>
            </a:r>
          </a:p>
        </p:txBody>
      </p:sp>
      <p:sp>
        <p:nvSpPr>
          <p:cNvPr id="97406" name="Text Box 126"/>
          <p:cNvSpPr txBox="1">
            <a:spLocks noChangeArrowheads="1"/>
          </p:cNvSpPr>
          <p:nvPr/>
        </p:nvSpPr>
        <p:spPr bwMode="auto">
          <a:xfrm>
            <a:off x="2936875" y="4178300"/>
            <a:ext cx="676275" cy="457200"/>
          </a:xfrm>
          <a:prstGeom prst="rect">
            <a:avLst/>
          </a:prstGeom>
          <a:noFill/>
          <a:ln w="9525">
            <a:noFill/>
            <a:miter lim="800000"/>
            <a:headEnd/>
            <a:tailEnd/>
          </a:ln>
          <a:effectLst/>
        </p:spPr>
        <p:txBody>
          <a:bodyPr>
            <a:spAutoFit/>
          </a:bodyPr>
          <a:lstStyle/>
          <a:p>
            <a:pPr algn="ctr" eaLnBrk="0" hangingPunct="0">
              <a:defRPr/>
            </a:pPr>
            <a:r>
              <a:rPr lang="en-US">
                <a:solidFill>
                  <a:srgbClr val="FFCC00"/>
                </a:solidFill>
                <a:effectLst>
                  <a:outerShdw blurRad="38100" dist="38100" dir="2700000" algn="tl">
                    <a:srgbClr val="000000"/>
                  </a:outerShdw>
                </a:effectLst>
                <a:latin typeface="Verdana" pitchFamily="34" charset="0"/>
              </a:rPr>
              <a:t>CE</a:t>
            </a:r>
          </a:p>
        </p:txBody>
      </p:sp>
      <p:grpSp>
        <p:nvGrpSpPr>
          <p:cNvPr id="4" name="Group 127"/>
          <p:cNvGrpSpPr>
            <a:grpSpLocks/>
          </p:cNvGrpSpPr>
          <p:nvPr/>
        </p:nvGrpSpPr>
        <p:grpSpPr bwMode="auto">
          <a:xfrm>
            <a:off x="534988" y="1901825"/>
            <a:ext cx="673100" cy="822325"/>
            <a:chOff x="419" y="1198"/>
            <a:chExt cx="477" cy="518"/>
          </a:xfrm>
        </p:grpSpPr>
        <p:sp>
          <p:nvSpPr>
            <p:cNvPr id="97408" name="Oval 128"/>
            <p:cNvSpPr>
              <a:spLocks noChangeArrowheads="1"/>
            </p:cNvSpPr>
            <p:nvPr/>
          </p:nvSpPr>
          <p:spPr bwMode="auto">
            <a:xfrm>
              <a:off x="419"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09" name="Oval 129"/>
            <p:cNvSpPr>
              <a:spLocks noChangeArrowheads="1"/>
            </p:cNvSpPr>
            <p:nvPr/>
          </p:nvSpPr>
          <p:spPr bwMode="auto">
            <a:xfrm>
              <a:off x="513" y="1219"/>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0" name="Oval 130"/>
            <p:cNvSpPr>
              <a:spLocks noChangeArrowheads="1"/>
            </p:cNvSpPr>
            <p:nvPr/>
          </p:nvSpPr>
          <p:spPr bwMode="auto">
            <a:xfrm>
              <a:off x="513" y="1365"/>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1" name="Oval 131"/>
            <p:cNvSpPr>
              <a:spLocks noChangeArrowheads="1"/>
            </p:cNvSpPr>
            <p:nvPr/>
          </p:nvSpPr>
          <p:spPr bwMode="auto">
            <a:xfrm>
              <a:off x="617" y="129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2" name="Oval 132"/>
            <p:cNvSpPr>
              <a:spLocks noChangeArrowheads="1"/>
            </p:cNvSpPr>
            <p:nvPr/>
          </p:nvSpPr>
          <p:spPr bwMode="auto">
            <a:xfrm>
              <a:off x="419"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3" name="Oval 133"/>
            <p:cNvSpPr>
              <a:spLocks noChangeArrowheads="1"/>
            </p:cNvSpPr>
            <p:nvPr/>
          </p:nvSpPr>
          <p:spPr bwMode="auto">
            <a:xfrm>
              <a:off x="713" y="1198"/>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4" name="Oval 134"/>
            <p:cNvSpPr>
              <a:spLocks noChangeArrowheads="1"/>
            </p:cNvSpPr>
            <p:nvPr/>
          </p:nvSpPr>
          <p:spPr bwMode="auto">
            <a:xfrm>
              <a:off x="840" y="1219"/>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5" name="Oval 135"/>
            <p:cNvSpPr>
              <a:spLocks noChangeArrowheads="1"/>
            </p:cNvSpPr>
            <p:nvPr/>
          </p:nvSpPr>
          <p:spPr bwMode="auto">
            <a:xfrm>
              <a:off x="840" y="1365"/>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6" name="Oval 136"/>
            <p:cNvSpPr>
              <a:spLocks noChangeArrowheads="1"/>
            </p:cNvSpPr>
            <p:nvPr/>
          </p:nvSpPr>
          <p:spPr bwMode="auto">
            <a:xfrm>
              <a:off x="735" y="1343"/>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7" name="Oval 137"/>
            <p:cNvSpPr>
              <a:spLocks noChangeArrowheads="1"/>
            </p:cNvSpPr>
            <p:nvPr/>
          </p:nvSpPr>
          <p:spPr bwMode="auto">
            <a:xfrm>
              <a:off x="774" y="1511"/>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8" name="Oval 138"/>
            <p:cNvSpPr>
              <a:spLocks noChangeArrowheads="1"/>
            </p:cNvSpPr>
            <p:nvPr/>
          </p:nvSpPr>
          <p:spPr bwMode="auto">
            <a:xfrm>
              <a:off x="513" y="1512"/>
              <a:ext cx="55"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19" name="Oval 139"/>
            <p:cNvSpPr>
              <a:spLocks noChangeArrowheads="1"/>
            </p:cNvSpPr>
            <p:nvPr/>
          </p:nvSpPr>
          <p:spPr bwMode="auto">
            <a:xfrm>
              <a:off x="617" y="143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20" name="Oval 140"/>
            <p:cNvSpPr>
              <a:spLocks noChangeArrowheads="1"/>
            </p:cNvSpPr>
            <p:nvPr/>
          </p:nvSpPr>
          <p:spPr bwMode="auto">
            <a:xfrm>
              <a:off x="681" y="154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sp>
          <p:nvSpPr>
            <p:cNvPr id="97421" name="Oval 141"/>
            <p:cNvSpPr>
              <a:spLocks noChangeArrowheads="1"/>
            </p:cNvSpPr>
            <p:nvPr/>
          </p:nvSpPr>
          <p:spPr bwMode="auto">
            <a:xfrm>
              <a:off x="597" y="1621"/>
              <a:ext cx="56" cy="95"/>
            </a:xfrm>
            <a:prstGeom prst="ellipse">
              <a:avLst/>
            </a:prstGeom>
            <a:noFill/>
            <a:ln w="38100">
              <a:solidFill>
                <a:schemeClr val="accent1"/>
              </a:solidFill>
              <a:round/>
              <a:headEnd/>
              <a:tailEnd/>
            </a:ln>
            <a:effectLst>
              <a:outerShdw dist="35921" dir="2700000" algn="ctr" rotWithShape="0">
                <a:srgbClr val="000099"/>
              </a:outerShdw>
            </a:effectLst>
          </p:spPr>
          <p:txBody>
            <a:bodyPr wrap="none" anchor="ctr"/>
            <a:lstStyle/>
            <a:p>
              <a:pPr algn="ctr" eaLnBrk="0" hangingPunct="0">
                <a:spcBef>
                  <a:spcPct val="0"/>
                </a:spcBef>
                <a:defRPr/>
              </a:pPr>
              <a:endParaRPr lang="el-GR" sz="2800" b="0">
                <a:solidFill>
                  <a:srgbClr val="FFCC99"/>
                </a:solidFill>
                <a:effectLst/>
                <a:latin typeface="Univers Condensed" pitchFamily="34" charset="0"/>
              </a:endParaRPr>
            </a:p>
          </p:txBody>
        </p:sp>
      </p:grpSp>
      <p:sp>
        <p:nvSpPr>
          <p:cNvPr id="97422" name="Text Box 142"/>
          <p:cNvSpPr txBox="1">
            <a:spLocks noChangeArrowheads="1"/>
          </p:cNvSpPr>
          <p:nvPr/>
        </p:nvSpPr>
        <p:spPr bwMode="auto">
          <a:xfrm>
            <a:off x="1423988" y="1906588"/>
            <a:ext cx="1120775" cy="457200"/>
          </a:xfrm>
          <a:prstGeom prst="rect">
            <a:avLst/>
          </a:prstGeom>
          <a:noFill/>
          <a:ln w="9525">
            <a:noFill/>
            <a:miter lim="800000"/>
            <a:headEnd/>
            <a:tailEnd/>
          </a:ln>
          <a:effectLst/>
        </p:spPr>
        <p:txBody>
          <a:bodyPr>
            <a:spAutoFit/>
          </a:bodyPr>
          <a:lstStyle/>
          <a:p>
            <a:pPr algn="ctr" eaLnBrk="0" hangingPunct="0">
              <a:defRPr/>
            </a:pPr>
            <a:r>
              <a:rPr lang="en-US">
                <a:solidFill>
                  <a:srgbClr val="FFFFFF"/>
                </a:solidFill>
                <a:effectLst>
                  <a:outerShdw blurRad="38100" dist="38100" dir="2700000" algn="tl">
                    <a:srgbClr val="000000"/>
                  </a:outerShdw>
                </a:effectLst>
                <a:latin typeface="Verdana" pitchFamily="34" charset="0"/>
                <a:sym typeface="Wingdings" pitchFamily="2" charset="2"/>
              </a:rPr>
              <a:t></a:t>
            </a:r>
            <a:r>
              <a:rPr lang="en-US" b="0">
                <a:solidFill>
                  <a:srgbClr val="FFFFFF"/>
                </a:solidFill>
                <a:effectLst>
                  <a:outerShdw blurRad="38100" dist="38100" dir="2700000" algn="tl">
                    <a:srgbClr val="000000"/>
                  </a:outerShdw>
                </a:effectLst>
                <a:latin typeface="Verdana" pitchFamily="34" charset="0"/>
              </a:rPr>
              <a:t>FFA</a:t>
            </a:r>
          </a:p>
        </p:txBody>
      </p:sp>
      <p:sp>
        <p:nvSpPr>
          <p:cNvPr id="75819" name="AutoShape 143"/>
          <p:cNvSpPr>
            <a:spLocks noChangeArrowheads="1"/>
          </p:cNvSpPr>
          <p:nvPr/>
        </p:nvSpPr>
        <p:spPr bwMode="auto">
          <a:xfrm rot="5463182">
            <a:off x="2338388" y="1924050"/>
            <a:ext cx="552450" cy="387350"/>
          </a:xfrm>
          <a:prstGeom prst="upArrow">
            <a:avLst>
              <a:gd name="adj1" fmla="val 49611"/>
              <a:gd name="adj2" fmla="val 62102"/>
            </a:avLst>
          </a:prstGeom>
          <a:solidFill>
            <a:schemeClr val="accent1"/>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5820" name="Rectangle 144"/>
          <p:cNvSpPr>
            <a:spLocks noChangeArrowheads="1"/>
          </p:cNvSpPr>
          <p:nvPr/>
        </p:nvSpPr>
        <p:spPr bwMode="auto">
          <a:xfrm rot="5400000">
            <a:off x="1322388" y="1971675"/>
            <a:ext cx="249237" cy="290513"/>
          </a:xfrm>
          <a:prstGeom prst="rect">
            <a:avLst/>
          </a:prstGeom>
          <a:solidFill>
            <a:srgbClr val="FF9900"/>
          </a:solidFill>
          <a:ln w="9525">
            <a:no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75821" name="Text Box 145"/>
          <p:cNvSpPr txBox="1">
            <a:spLocks noChangeArrowheads="1"/>
          </p:cNvSpPr>
          <p:nvPr/>
        </p:nvSpPr>
        <p:spPr bwMode="auto">
          <a:xfrm>
            <a:off x="3995738" y="1700213"/>
            <a:ext cx="1439862" cy="457200"/>
          </a:xfrm>
          <a:prstGeom prst="rect">
            <a:avLst/>
          </a:prstGeom>
          <a:noFill/>
          <a:ln w="9525">
            <a:noFill/>
            <a:miter lim="800000"/>
            <a:headEnd/>
            <a:tailEnd/>
          </a:ln>
        </p:spPr>
        <p:txBody>
          <a:bodyPr>
            <a:spAutoFit/>
          </a:bodyPr>
          <a:lstStyle/>
          <a:p>
            <a:pPr eaLnBrk="0" hangingPunct="0"/>
            <a:r>
              <a:rPr lang="el-GR">
                <a:solidFill>
                  <a:srgbClr val="FF9966"/>
                </a:solidFill>
                <a:effectLst/>
                <a:latin typeface="Times New Roman"/>
                <a:sym typeface="Symbol" pitchFamily="18" charset="2"/>
              </a:rPr>
              <a:t> </a:t>
            </a:r>
            <a:r>
              <a:rPr lang="en-US">
                <a:solidFill>
                  <a:srgbClr val="FF9966"/>
                </a:solidFill>
                <a:effectLst/>
                <a:latin typeface="Times New Roman"/>
                <a:sym typeface="Symbol" pitchFamily="18" charset="2"/>
              </a:rPr>
              <a:t>LPL</a:t>
            </a:r>
            <a:endParaRPr lang="el-GR">
              <a:solidFill>
                <a:srgbClr val="FF9966"/>
              </a:solidFill>
              <a:effectLst/>
              <a:latin typeface="Times New Roman"/>
              <a:sym typeface="Symbol" pitchFamily="18" charset="2"/>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479550" y="2292350"/>
            <a:ext cx="3221038" cy="3624263"/>
          </a:xfrm>
          <a:prstGeom prst="rect">
            <a:avLst/>
          </a:prstGeom>
          <a:solidFill>
            <a:schemeClr val="bg2"/>
          </a:solidFill>
          <a:ln w="28575">
            <a:solidFill>
              <a:srgbClr val="99CCFF"/>
            </a:solid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76803" name="Text Box 3"/>
          <p:cNvSpPr txBox="1">
            <a:spLocks noChangeArrowheads="1"/>
          </p:cNvSpPr>
          <p:nvPr/>
        </p:nvSpPr>
        <p:spPr bwMode="auto">
          <a:xfrm>
            <a:off x="411163" y="6292850"/>
            <a:ext cx="5783262" cy="336550"/>
          </a:xfrm>
          <a:prstGeom prst="rect">
            <a:avLst/>
          </a:prstGeom>
          <a:noFill/>
          <a:ln w="9525">
            <a:noFill/>
            <a:miter lim="800000"/>
            <a:headEnd/>
            <a:tailEnd/>
          </a:ln>
        </p:spPr>
        <p:txBody>
          <a:bodyPr wrap="none">
            <a:spAutoFit/>
          </a:bodyPr>
          <a:lstStyle/>
          <a:p>
            <a:pPr eaLnBrk="0" hangingPunct="0">
              <a:spcBef>
                <a:spcPct val="0"/>
              </a:spcBef>
            </a:pPr>
            <a:r>
              <a:rPr lang="en-US" sz="1600" b="0">
                <a:solidFill>
                  <a:srgbClr val="FFFFFF"/>
                </a:solidFill>
                <a:effectLst/>
                <a:latin typeface="Verdana"/>
              </a:rPr>
              <a:t>Howard BV, et al. </a:t>
            </a:r>
            <a:r>
              <a:rPr lang="en-US" sz="1600" b="0" i="1">
                <a:solidFill>
                  <a:srgbClr val="FFFFFF"/>
                </a:solidFill>
                <a:effectLst/>
                <a:latin typeface="Verdana"/>
              </a:rPr>
              <a:t>Diabetes Care.</a:t>
            </a:r>
            <a:r>
              <a:rPr lang="en-US" sz="1600" b="0">
                <a:solidFill>
                  <a:srgbClr val="FFFFFF"/>
                </a:solidFill>
                <a:effectLst/>
                <a:latin typeface="Verdana"/>
              </a:rPr>
              <a:t> 1998;21:1258-1265.</a:t>
            </a:r>
          </a:p>
        </p:txBody>
      </p:sp>
      <p:sp>
        <p:nvSpPr>
          <p:cNvPr id="76804" name="Text Box 4"/>
          <p:cNvSpPr txBox="1">
            <a:spLocks noChangeArrowheads="1"/>
          </p:cNvSpPr>
          <p:nvPr/>
        </p:nvSpPr>
        <p:spPr bwMode="auto">
          <a:xfrm>
            <a:off x="527050" y="2063750"/>
            <a:ext cx="949325" cy="3686175"/>
          </a:xfrm>
          <a:prstGeom prst="rect">
            <a:avLst/>
          </a:prstGeom>
          <a:noFill/>
          <a:ln w="9525">
            <a:noFill/>
            <a:miter lim="800000"/>
            <a:headEnd/>
            <a:tailEnd/>
          </a:ln>
        </p:spPr>
        <p:txBody>
          <a:bodyPr>
            <a:spAutoFit/>
          </a:bodyPr>
          <a:lstStyle/>
          <a:p>
            <a:pPr algn="r" eaLnBrk="0" hangingPunct="0">
              <a:spcBef>
                <a:spcPct val="170000"/>
              </a:spcBef>
            </a:pPr>
            <a:r>
              <a:rPr lang="en-US" sz="2000" b="0">
                <a:solidFill>
                  <a:srgbClr val="FFFFFF"/>
                </a:solidFill>
                <a:effectLst/>
                <a:latin typeface="Verdana"/>
              </a:rPr>
              <a:t>0</a:t>
            </a:r>
          </a:p>
          <a:p>
            <a:pPr algn="r" eaLnBrk="0" hangingPunct="0">
              <a:spcBef>
                <a:spcPct val="170000"/>
              </a:spcBef>
            </a:pPr>
            <a:r>
              <a:rPr lang="en-US" sz="2000" b="0">
                <a:solidFill>
                  <a:srgbClr val="FFFFFF"/>
                </a:solidFill>
                <a:effectLst/>
                <a:latin typeface="Verdana"/>
              </a:rPr>
              <a:t>-2</a:t>
            </a:r>
          </a:p>
          <a:p>
            <a:pPr algn="r" eaLnBrk="0" hangingPunct="0">
              <a:spcBef>
                <a:spcPct val="170000"/>
              </a:spcBef>
            </a:pPr>
            <a:r>
              <a:rPr lang="en-US" sz="2000" b="0">
                <a:solidFill>
                  <a:srgbClr val="FFFFFF"/>
                </a:solidFill>
                <a:effectLst/>
                <a:latin typeface="Verdana"/>
              </a:rPr>
              <a:t>-4</a:t>
            </a:r>
          </a:p>
          <a:p>
            <a:pPr algn="r" eaLnBrk="0" hangingPunct="0">
              <a:spcBef>
                <a:spcPct val="170000"/>
              </a:spcBef>
            </a:pPr>
            <a:r>
              <a:rPr lang="en-US" sz="2000" b="0">
                <a:solidFill>
                  <a:srgbClr val="FFFFFF"/>
                </a:solidFill>
                <a:effectLst/>
                <a:latin typeface="Verdana"/>
              </a:rPr>
              <a:t>-6</a:t>
            </a:r>
          </a:p>
          <a:p>
            <a:pPr algn="r" eaLnBrk="0" hangingPunct="0">
              <a:spcBef>
                <a:spcPct val="170000"/>
              </a:spcBef>
            </a:pPr>
            <a:r>
              <a:rPr lang="en-US" sz="2000" b="0">
                <a:solidFill>
                  <a:srgbClr val="FFFFFF"/>
                </a:solidFill>
                <a:effectLst/>
                <a:latin typeface="Verdana"/>
              </a:rPr>
              <a:t>-8</a:t>
            </a:r>
          </a:p>
        </p:txBody>
      </p:sp>
      <p:sp>
        <p:nvSpPr>
          <p:cNvPr id="76805" name="Text Box 5"/>
          <p:cNvSpPr txBox="1">
            <a:spLocks noChangeArrowheads="1"/>
          </p:cNvSpPr>
          <p:nvPr/>
        </p:nvSpPr>
        <p:spPr bwMode="auto">
          <a:xfrm rot="-5400000">
            <a:off x="-1631950" y="3738563"/>
            <a:ext cx="4670425" cy="7016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Verdana"/>
              </a:rPr>
              <a:t>Differences between participants with and without diabetes</a:t>
            </a:r>
          </a:p>
        </p:txBody>
      </p:sp>
      <p:sp>
        <p:nvSpPr>
          <p:cNvPr id="161798" name="Text Box 6"/>
          <p:cNvSpPr txBox="1">
            <a:spLocks noChangeArrowheads="1"/>
          </p:cNvSpPr>
          <p:nvPr/>
        </p:nvSpPr>
        <p:spPr bwMode="auto">
          <a:xfrm>
            <a:off x="1430338" y="1447800"/>
            <a:ext cx="3370262" cy="822325"/>
          </a:xfrm>
          <a:prstGeom prst="rect">
            <a:avLst/>
          </a:prstGeom>
          <a:noFill/>
          <a:ln w="9525">
            <a:noFill/>
            <a:miter lim="800000"/>
            <a:headEnd/>
            <a:tailEnd/>
          </a:ln>
          <a:effectLst/>
        </p:spPr>
        <p:txBody>
          <a:bodyPr>
            <a:spAutoFit/>
          </a:bodyPr>
          <a:lstStyle/>
          <a:p>
            <a:pPr algn="ctr" eaLnBrk="0" hangingPunct="0">
              <a:spcBef>
                <a:spcPct val="0"/>
              </a:spcBef>
              <a:defRPr/>
            </a:pPr>
            <a:r>
              <a:rPr lang="en-US" b="0">
                <a:solidFill>
                  <a:srgbClr val="FFCC99"/>
                </a:solidFill>
                <a:effectLst>
                  <a:outerShdw blurRad="38100" dist="38100" dir="2700000" algn="tl">
                    <a:srgbClr val="000000"/>
                  </a:outerShdw>
                </a:effectLst>
                <a:latin typeface="Verdana"/>
              </a:rPr>
              <a:t>HDL</a:t>
            </a:r>
          </a:p>
          <a:p>
            <a:pPr algn="ctr" eaLnBrk="0" hangingPunct="0">
              <a:spcBef>
                <a:spcPct val="0"/>
              </a:spcBef>
              <a:defRPr/>
            </a:pPr>
            <a:r>
              <a:rPr lang="en-US" b="0">
                <a:solidFill>
                  <a:srgbClr val="FFCC99"/>
                </a:solidFill>
                <a:effectLst>
                  <a:outerShdw blurRad="38100" dist="38100" dir="2700000" algn="tl">
                    <a:srgbClr val="000000"/>
                  </a:outerShdw>
                </a:effectLst>
                <a:latin typeface="Verdana"/>
              </a:rPr>
              <a:t>Cholesterol</a:t>
            </a:r>
          </a:p>
        </p:txBody>
      </p:sp>
      <p:grpSp>
        <p:nvGrpSpPr>
          <p:cNvPr id="2" name="Group 7"/>
          <p:cNvGrpSpPr>
            <a:grpSpLocks/>
          </p:cNvGrpSpPr>
          <p:nvPr/>
        </p:nvGrpSpPr>
        <p:grpSpPr bwMode="auto">
          <a:xfrm>
            <a:off x="1497013" y="3201988"/>
            <a:ext cx="73025" cy="1809750"/>
            <a:chOff x="901" y="1727"/>
            <a:chExt cx="52" cy="1140"/>
          </a:xfrm>
        </p:grpSpPr>
        <p:sp>
          <p:nvSpPr>
            <p:cNvPr id="76828" name="Line 8"/>
            <p:cNvSpPr>
              <a:spLocks noChangeShapeType="1"/>
            </p:cNvSpPr>
            <p:nvPr/>
          </p:nvSpPr>
          <p:spPr bwMode="auto">
            <a:xfrm>
              <a:off x="901" y="1727"/>
              <a:ext cx="52"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6829" name="Line 9"/>
            <p:cNvSpPr>
              <a:spLocks noChangeShapeType="1"/>
            </p:cNvSpPr>
            <p:nvPr/>
          </p:nvSpPr>
          <p:spPr bwMode="auto">
            <a:xfrm>
              <a:off x="901" y="2297"/>
              <a:ext cx="52"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6830" name="Line 10"/>
            <p:cNvSpPr>
              <a:spLocks noChangeShapeType="1"/>
            </p:cNvSpPr>
            <p:nvPr/>
          </p:nvSpPr>
          <p:spPr bwMode="auto">
            <a:xfrm>
              <a:off x="901" y="2867"/>
              <a:ext cx="52"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grpSp>
      <p:sp>
        <p:nvSpPr>
          <p:cNvPr id="76808" name="Rectangle 11"/>
          <p:cNvSpPr>
            <a:spLocks noChangeArrowheads="1"/>
          </p:cNvSpPr>
          <p:nvPr/>
        </p:nvSpPr>
        <p:spPr bwMode="auto">
          <a:xfrm>
            <a:off x="3259138" y="2303463"/>
            <a:ext cx="800100" cy="1827212"/>
          </a:xfrm>
          <a:prstGeom prst="rect">
            <a:avLst/>
          </a:prstGeom>
          <a:solidFill>
            <a:srgbClr val="3399FF"/>
          </a:solidFill>
          <a:ln w="9525">
            <a:noFill/>
            <a:miter lim="800000"/>
            <a:headEnd/>
            <a:tailEnd/>
          </a:ln>
        </p:spPr>
        <p:txBody>
          <a:bodyPr/>
          <a:lstStyle/>
          <a:p>
            <a:pPr>
              <a:spcBef>
                <a:spcPct val="0"/>
              </a:spcBef>
            </a:pPr>
            <a:endParaRPr lang="el-GR" sz="1800" b="0">
              <a:solidFill>
                <a:srgbClr val="FFFFFF"/>
              </a:solidFill>
              <a:effectLst/>
              <a:latin typeface="Arial" pitchFamily="34" charset="0"/>
            </a:endParaRPr>
          </a:p>
        </p:txBody>
      </p:sp>
      <p:sp>
        <p:nvSpPr>
          <p:cNvPr id="76809" name="Rectangle 12"/>
          <p:cNvSpPr>
            <a:spLocks noChangeArrowheads="1"/>
          </p:cNvSpPr>
          <p:nvPr/>
        </p:nvSpPr>
        <p:spPr bwMode="auto">
          <a:xfrm>
            <a:off x="2089150" y="2303463"/>
            <a:ext cx="800100" cy="3503612"/>
          </a:xfrm>
          <a:prstGeom prst="rect">
            <a:avLst/>
          </a:prstGeom>
          <a:solidFill>
            <a:schemeClr val="accent1"/>
          </a:solidFill>
          <a:ln w="9525">
            <a:noFill/>
            <a:miter lim="800000"/>
            <a:headEnd/>
            <a:tailEnd/>
          </a:ln>
        </p:spPr>
        <p:txBody>
          <a:bodyPr/>
          <a:lstStyle/>
          <a:p>
            <a:pPr>
              <a:spcBef>
                <a:spcPct val="0"/>
              </a:spcBef>
            </a:pPr>
            <a:endParaRPr lang="el-GR" sz="1800" b="0">
              <a:solidFill>
                <a:srgbClr val="FFFFFF"/>
              </a:solidFill>
              <a:effectLst/>
              <a:latin typeface="Arial" pitchFamily="34" charset="0"/>
            </a:endParaRPr>
          </a:p>
        </p:txBody>
      </p:sp>
      <p:sp>
        <p:nvSpPr>
          <p:cNvPr id="161805" name="Text Box 13"/>
          <p:cNvSpPr txBox="1">
            <a:spLocks noChangeArrowheads="1"/>
          </p:cNvSpPr>
          <p:nvPr/>
        </p:nvSpPr>
        <p:spPr bwMode="auto">
          <a:xfrm>
            <a:off x="3463925" y="4840288"/>
            <a:ext cx="1322388" cy="884237"/>
          </a:xfrm>
          <a:prstGeom prst="rect">
            <a:avLst/>
          </a:prstGeom>
          <a:noFill/>
          <a:ln w="9525">
            <a:noFill/>
            <a:miter lim="800000"/>
            <a:headEnd/>
            <a:tailEnd/>
          </a:ln>
          <a:effectLst/>
        </p:spPr>
        <p:txBody>
          <a:bodyPr>
            <a:spAutoFit/>
          </a:bodyPr>
          <a:lstStyle/>
          <a:p>
            <a:pPr eaLnBrk="0" hangingPunct="0">
              <a:spcBef>
                <a:spcPct val="60000"/>
              </a:spcBef>
              <a:defRPr/>
            </a:pPr>
            <a:r>
              <a:rPr lang="en-US" sz="2000" b="0">
                <a:solidFill>
                  <a:srgbClr val="FFFFFF"/>
                </a:solidFill>
                <a:effectLst>
                  <a:outerShdw blurRad="38100" dist="38100" dir="2700000" algn="tl">
                    <a:srgbClr val="000000"/>
                  </a:outerShdw>
                </a:effectLst>
                <a:latin typeface="Verdana"/>
              </a:rPr>
              <a:t>Women</a:t>
            </a:r>
          </a:p>
          <a:p>
            <a:pPr eaLnBrk="0" hangingPunct="0">
              <a:spcBef>
                <a:spcPct val="60000"/>
              </a:spcBef>
              <a:defRPr/>
            </a:pPr>
            <a:r>
              <a:rPr lang="en-US" sz="2000" b="0">
                <a:solidFill>
                  <a:srgbClr val="FFFFFF"/>
                </a:solidFill>
                <a:effectLst>
                  <a:outerShdw blurRad="38100" dist="38100" dir="2700000" algn="tl">
                    <a:srgbClr val="000000"/>
                  </a:outerShdw>
                </a:effectLst>
                <a:latin typeface="Verdana"/>
              </a:rPr>
              <a:t>Men</a:t>
            </a:r>
          </a:p>
        </p:txBody>
      </p:sp>
      <p:sp>
        <p:nvSpPr>
          <p:cNvPr id="76811" name="Rectangle 14"/>
          <p:cNvSpPr>
            <a:spLocks noChangeArrowheads="1"/>
          </p:cNvSpPr>
          <p:nvPr/>
        </p:nvSpPr>
        <p:spPr bwMode="auto">
          <a:xfrm>
            <a:off x="3265488" y="4972050"/>
            <a:ext cx="207962" cy="200025"/>
          </a:xfrm>
          <a:prstGeom prst="rect">
            <a:avLst/>
          </a:prstGeom>
          <a:solidFill>
            <a:schemeClr val="accent1"/>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76812" name="Rectangle 15"/>
          <p:cNvSpPr>
            <a:spLocks noChangeArrowheads="1"/>
          </p:cNvSpPr>
          <p:nvPr/>
        </p:nvSpPr>
        <p:spPr bwMode="auto">
          <a:xfrm>
            <a:off x="3265488" y="5410200"/>
            <a:ext cx="207962" cy="200025"/>
          </a:xfrm>
          <a:prstGeom prst="rect">
            <a:avLst/>
          </a:prstGeom>
          <a:solidFill>
            <a:srgbClr val="3399FF"/>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76813" name="Text Box 16"/>
          <p:cNvSpPr txBox="1">
            <a:spLocks noChangeArrowheads="1"/>
          </p:cNvSpPr>
          <p:nvPr/>
        </p:nvSpPr>
        <p:spPr bwMode="auto">
          <a:xfrm>
            <a:off x="4343400" y="2063750"/>
            <a:ext cx="947738" cy="3686175"/>
          </a:xfrm>
          <a:prstGeom prst="rect">
            <a:avLst/>
          </a:prstGeom>
          <a:noFill/>
          <a:ln w="9525">
            <a:noFill/>
            <a:miter lim="800000"/>
            <a:headEnd/>
            <a:tailEnd/>
          </a:ln>
        </p:spPr>
        <p:txBody>
          <a:bodyPr>
            <a:spAutoFit/>
          </a:bodyPr>
          <a:lstStyle/>
          <a:p>
            <a:pPr algn="r" eaLnBrk="0" hangingPunct="0">
              <a:spcBef>
                <a:spcPct val="170000"/>
              </a:spcBef>
            </a:pPr>
            <a:r>
              <a:rPr lang="en-US" sz="2000" b="0">
                <a:solidFill>
                  <a:srgbClr val="FFFFFF"/>
                </a:solidFill>
                <a:effectLst/>
                <a:latin typeface="Verdana"/>
              </a:rPr>
              <a:t>0</a:t>
            </a:r>
          </a:p>
          <a:p>
            <a:pPr algn="r" eaLnBrk="0" hangingPunct="0">
              <a:spcBef>
                <a:spcPct val="170000"/>
              </a:spcBef>
            </a:pPr>
            <a:r>
              <a:rPr lang="en-US" sz="2000" b="0">
                <a:solidFill>
                  <a:srgbClr val="FFFFFF"/>
                </a:solidFill>
                <a:effectLst/>
                <a:latin typeface="Verdana"/>
              </a:rPr>
              <a:t>-2</a:t>
            </a:r>
          </a:p>
          <a:p>
            <a:pPr algn="r" eaLnBrk="0" hangingPunct="0">
              <a:spcBef>
                <a:spcPct val="170000"/>
              </a:spcBef>
            </a:pPr>
            <a:r>
              <a:rPr lang="en-US" sz="2000" b="0">
                <a:solidFill>
                  <a:srgbClr val="FFFFFF"/>
                </a:solidFill>
                <a:effectLst/>
                <a:latin typeface="Verdana"/>
              </a:rPr>
              <a:t>-4</a:t>
            </a:r>
          </a:p>
          <a:p>
            <a:pPr algn="r" eaLnBrk="0" hangingPunct="0">
              <a:spcBef>
                <a:spcPct val="170000"/>
              </a:spcBef>
            </a:pPr>
            <a:r>
              <a:rPr lang="en-US" sz="2000" b="0">
                <a:solidFill>
                  <a:srgbClr val="FFFFFF"/>
                </a:solidFill>
                <a:effectLst/>
                <a:latin typeface="Verdana"/>
              </a:rPr>
              <a:t>-6</a:t>
            </a:r>
          </a:p>
          <a:p>
            <a:pPr algn="r" eaLnBrk="0" hangingPunct="0">
              <a:spcBef>
                <a:spcPct val="170000"/>
              </a:spcBef>
            </a:pPr>
            <a:r>
              <a:rPr lang="en-US" sz="2000" b="0">
                <a:solidFill>
                  <a:srgbClr val="FFFFFF"/>
                </a:solidFill>
                <a:effectLst/>
                <a:latin typeface="Verdana"/>
              </a:rPr>
              <a:t>-8</a:t>
            </a:r>
          </a:p>
        </p:txBody>
      </p:sp>
      <p:sp>
        <p:nvSpPr>
          <p:cNvPr id="76814" name="Rectangle 17"/>
          <p:cNvSpPr>
            <a:spLocks noChangeArrowheads="1"/>
          </p:cNvSpPr>
          <p:nvPr/>
        </p:nvSpPr>
        <p:spPr bwMode="auto">
          <a:xfrm>
            <a:off x="5313363" y="2292350"/>
            <a:ext cx="3221037" cy="3624263"/>
          </a:xfrm>
          <a:prstGeom prst="rect">
            <a:avLst/>
          </a:prstGeom>
          <a:solidFill>
            <a:schemeClr val="bg2"/>
          </a:solidFill>
          <a:ln w="28575">
            <a:solidFill>
              <a:srgbClr val="99CCFF"/>
            </a:solid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161810" name="Text Box 18"/>
          <p:cNvSpPr txBox="1">
            <a:spLocks noChangeArrowheads="1"/>
          </p:cNvSpPr>
          <p:nvPr/>
        </p:nvSpPr>
        <p:spPr bwMode="auto">
          <a:xfrm>
            <a:off x="5976938" y="1752600"/>
            <a:ext cx="1833562" cy="457200"/>
          </a:xfrm>
          <a:prstGeom prst="rect">
            <a:avLst/>
          </a:prstGeom>
          <a:noFill/>
          <a:ln w="9525">
            <a:noFill/>
            <a:miter lim="800000"/>
            <a:headEnd/>
            <a:tailEnd/>
          </a:ln>
          <a:effectLst/>
        </p:spPr>
        <p:txBody>
          <a:bodyPr>
            <a:spAutoFit/>
          </a:bodyPr>
          <a:lstStyle/>
          <a:p>
            <a:pPr algn="ctr" eaLnBrk="0" hangingPunct="0">
              <a:spcBef>
                <a:spcPct val="60000"/>
              </a:spcBef>
              <a:defRPr/>
            </a:pPr>
            <a:r>
              <a:rPr lang="en-US" b="0">
                <a:solidFill>
                  <a:srgbClr val="FFCC99"/>
                </a:solidFill>
                <a:effectLst>
                  <a:outerShdw blurRad="38100" dist="38100" dir="2700000" algn="tl">
                    <a:srgbClr val="000000"/>
                  </a:outerShdw>
                </a:effectLst>
                <a:latin typeface="Verdana"/>
              </a:rPr>
              <a:t>LDL Size</a:t>
            </a:r>
          </a:p>
        </p:txBody>
      </p:sp>
      <p:sp>
        <p:nvSpPr>
          <p:cNvPr id="76816" name="Text Box 19"/>
          <p:cNvSpPr txBox="1">
            <a:spLocks noChangeArrowheads="1"/>
          </p:cNvSpPr>
          <p:nvPr/>
        </p:nvSpPr>
        <p:spPr bwMode="auto">
          <a:xfrm>
            <a:off x="4789488" y="1716088"/>
            <a:ext cx="660400" cy="396875"/>
          </a:xfrm>
          <a:prstGeom prst="rect">
            <a:avLst/>
          </a:prstGeom>
          <a:noFill/>
          <a:ln w="9525">
            <a:noFill/>
            <a:miter lim="800000"/>
            <a:headEnd/>
            <a:tailEnd/>
          </a:ln>
        </p:spPr>
        <p:txBody>
          <a:bodyPr>
            <a:spAutoFit/>
          </a:bodyPr>
          <a:lstStyle/>
          <a:p>
            <a:pPr algn="ctr" eaLnBrk="0" hangingPunct="0">
              <a:spcBef>
                <a:spcPct val="60000"/>
              </a:spcBef>
            </a:pPr>
            <a:r>
              <a:rPr lang="en-US" sz="2000" b="0">
                <a:solidFill>
                  <a:srgbClr val="FFFFFF"/>
                </a:solidFill>
                <a:effectLst/>
                <a:latin typeface="Univers Condensed" pitchFamily="34" charset="0"/>
              </a:rPr>
              <a:t>Å</a:t>
            </a:r>
            <a:endParaRPr lang="en-US" sz="2000" b="0">
              <a:solidFill>
                <a:srgbClr val="FFFFFF"/>
              </a:solidFill>
              <a:effectLst/>
              <a:latin typeface="Verdana"/>
            </a:endParaRPr>
          </a:p>
        </p:txBody>
      </p:sp>
      <p:grpSp>
        <p:nvGrpSpPr>
          <p:cNvPr id="3" name="Group 20"/>
          <p:cNvGrpSpPr>
            <a:grpSpLocks/>
          </p:cNvGrpSpPr>
          <p:nvPr/>
        </p:nvGrpSpPr>
        <p:grpSpPr bwMode="auto">
          <a:xfrm>
            <a:off x="5314950" y="3201988"/>
            <a:ext cx="73025" cy="1809750"/>
            <a:chOff x="901" y="1727"/>
            <a:chExt cx="52" cy="1140"/>
          </a:xfrm>
        </p:grpSpPr>
        <p:sp>
          <p:nvSpPr>
            <p:cNvPr id="76825" name="Line 21"/>
            <p:cNvSpPr>
              <a:spLocks noChangeShapeType="1"/>
            </p:cNvSpPr>
            <p:nvPr/>
          </p:nvSpPr>
          <p:spPr bwMode="auto">
            <a:xfrm>
              <a:off x="901" y="1727"/>
              <a:ext cx="52"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6826" name="Line 22"/>
            <p:cNvSpPr>
              <a:spLocks noChangeShapeType="1"/>
            </p:cNvSpPr>
            <p:nvPr/>
          </p:nvSpPr>
          <p:spPr bwMode="auto">
            <a:xfrm>
              <a:off x="901" y="2297"/>
              <a:ext cx="52"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6827" name="Line 23"/>
            <p:cNvSpPr>
              <a:spLocks noChangeShapeType="1"/>
            </p:cNvSpPr>
            <p:nvPr/>
          </p:nvSpPr>
          <p:spPr bwMode="auto">
            <a:xfrm>
              <a:off x="901" y="2867"/>
              <a:ext cx="52"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grpSp>
      <p:sp>
        <p:nvSpPr>
          <p:cNvPr id="76818" name="Rectangle 24"/>
          <p:cNvSpPr>
            <a:spLocks noChangeArrowheads="1"/>
          </p:cNvSpPr>
          <p:nvPr/>
        </p:nvSpPr>
        <p:spPr bwMode="auto">
          <a:xfrm>
            <a:off x="7097713" y="2303463"/>
            <a:ext cx="787400" cy="1797050"/>
          </a:xfrm>
          <a:prstGeom prst="rect">
            <a:avLst/>
          </a:prstGeom>
          <a:solidFill>
            <a:srgbClr val="3399FF"/>
          </a:solidFill>
          <a:ln w="9525">
            <a:noFill/>
            <a:miter lim="800000"/>
            <a:headEnd/>
            <a:tailEnd/>
          </a:ln>
        </p:spPr>
        <p:txBody>
          <a:bodyPr/>
          <a:lstStyle/>
          <a:p>
            <a:pPr>
              <a:spcBef>
                <a:spcPct val="0"/>
              </a:spcBef>
            </a:pPr>
            <a:endParaRPr lang="el-GR" sz="1800" b="0">
              <a:solidFill>
                <a:srgbClr val="FFFFFF"/>
              </a:solidFill>
              <a:effectLst/>
              <a:latin typeface="Arial" pitchFamily="34" charset="0"/>
            </a:endParaRPr>
          </a:p>
        </p:txBody>
      </p:sp>
      <p:sp>
        <p:nvSpPr>
          <p:cNvPr id="76819" name="Rectangle 25"/>
          <p:cNvSpPr>
            <a:spLocks noChangeArrowheads="1"/>
          </p:cNvSpPr>
          <p:nvPr/>
        </p:nvSpPr>
        <p:spPr bwMode="auto">
          <a:xfrm>
            <a:off x="5942013" y="2303463"/>
            <a:ext cx="790575" cy="2471737"/>
          </a:xfrm>
          <a:prstGeom prst="rect">
            <a:avLst/>
          </a:prstGeom>
          <a:solidFill>
            <a:schemeClr val="accent1"/>
          </a:solidFill>
          <a:ln w="9525">
            <a:noFill/>
            <a:miter lim="800000"/>
            <a:headEnd/>
            <a:tailEnd/>
          </a:ln>
        </p:spPr>
        <p:txBody>
          <a:bodyPr/>
          <a:lstStyle/>
          <a:p>
            <a:pPr>
              <a:spcBef>
                <a:spcPct val="0"/>
              </a:spcBef>
            </a:pPr>
            <a:endParaRPr lang="el-GR" sz="1800" b="0">
              <a:solidFill>
                <a:srgbClr val="FFFFFF"/>
              </a:solidFill>
              <a:effectLst/>
              <a:latin typeface="Arial" pitchFamily="34" charset="0"/>
            </a:endParaRPr>
          </a:p>
        </p:txBody>
      </p:sp>
      <p:sp>
        <p:nvSpPr>
          <p:cNvPr id="161818" name="Text Box 26"/>
          <p:cNvSpPr txBox="1">
            <a:spLocks noChangeArrowheads="1"/>
          </p:cNvSpPr>
          <p:nvPr/>
        </p:nvSpPr>
        <p:spPr bwMode="auto">
          <a:xfrm>
            <a:off x="7262813" y="4840288"/>
            <a:ext cx="1322387" cy="884237"/>
          </a:xfrm>
          <a:prstGeom prst="rect">
            <a:avLst/>
          </a:prstGeom>
          <a:noFill/>
          <a:ln w="9525">
            <a:noFill/>
            <a:miter lim="800000"/>
            <a:headEnd/>
            <a:tailEnd/>
          </a:ln>
          <a:effectLst/>
        </p:spPr>
        <p:txBody>
          <a:bodyPr>
            <a:spAutoFit/>
          </a:bodyPr>
          <a:lstStyle/>
          <a:p>
            <a:pPr eaLnBrk="0" hangingPunct="0">
              <a:spcBef>
                <a:spcPct val="60000"/>
              </a:spcBef>
              <a:defRPr/>
            </a:pPr>
            <a:r>
              <a:rPr lang="en-US" sz="2000" b="0">
                <a:solidFill>
                  <a:srgbClr val="FFFFFF"/>
                </a:solidFill>
                <a:effectLst>
                  <a:outerShdw blurRad="38100" dist="38100" dir="2700000" algn="tl">
                    <a:srgbClr val="000000"/>
                  </a:outerShdw>
                </a:effectLst>
                <a:latin typeface="Verdana"/>
              </a:rPr>
              <a:t>Women</a:t>
            </a:r>
          </a:p>
          <a:p>
            <a:pPr eaLnBrk="0" hangingPunct="0">
              <a:spcBef>
                <a:spcPct val="60000"/>
              </a:spcBef>
              <a:defRPr/>
            </a:pPr>
            <a:r>
              <a:rPr lang="en-US" sz="2000" b="0">
                <a:solidFill>
                  <a:srgbClr val="FFFFFF"/>
                </a:solidFill>
                <a:effectLst>
                  <a:outerShdw blurRad="38100" dist="38100" dir="2700000" algn="tl">
                    <a:srgbClr val="000000"/>
                  </a:outerShdw>
                </a:effectLst>
                <a:latin typeface="Verdana"/>
              </a:rPr>
              <a:t>Men</a:t>
            </a:r>
          </a:p>
        </p:txBody>
      </p:sp>
      <p:sp>
        <p:nvSpPr>
          <p:cNvPr id="76821" name="Rectangle 27"/>
          <p:cNvSpPr>
            <a:spLocks noChangeArrowheads="1"/>
          </p:cNvSpPr>
          <p:nvPr/>
        </p:nvSpPr>
        <p:spPr bwMode="auto">
          <a:xfrm>
            <a:off x="7064375" y="4972050"/>
            <a:ext cx="207963" cy="200025"/>
          </a:xfrm>
          <a:prstGeom prst="rect">
            <a:avLst/>
          </a:prstGeom>
          <a:solidFill>
            <a:schemeClr val="accent1"/>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76822" name="Rectangle 28"/>
          <p:cNvSpPr>
            <a:spLocks noChangeArrowheads="1"/>
          </p:cNvSpPr>
          <p:nvPr/>
        </p:nvSpPr>
        <p:spPr bwMode="auto">
          <a:xfrm>
            <a:off x="7064375" y="5438775"/>
            <a:ext cx="207963" cy="200025"/>
          </a:xfrm>
          <a:prstGeom prst="rect">
            <a:avLst/>
          </a:prstGeom>
          <a:solidFill>
            <a:srgbClr val="3399FF"/>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76823" name="Text Box 29"/>
          <p:cNvSpPr txBox="1">
            <a:spLocks noChangeArrowheads="1"/>
          </p:cNvSpPr>
          <p:nvPr/>
        </p:nvSpPr>
        <p:spPr bwMode="auto">
          <a:xfrm>
            <a:off x="762000" y="1736725"/>
            <a:ext cx="1006475" cy="701675"/>
          </a:xfrm>
          <a:prstGeom prst="rect">
            <a:avLst/>
          </a:prstGeom>
          <a:noFill/>
          <a:ln w="9525">
            <a:noFill/>
            <a:miter lim="800000"/>
            <a:headEnd/>
            <a:tailEnd/>
          </a:ln>
        </p:spPr>
        <p:txBody>
          <a:bodyPr wrap="none">
            <a:spAutoFit/>
          </a:bodyPr>
          <a:lstStyle/>
          <a:p>
            <a:pPr eaLnBrk="0" hangingPunct="0">
              <a:spcBef>
                <a:spcPct val="0"/>
              </a:spcBef>
            </a:pPr>
            <a:r>
              <a:rPr lang="en-US" sz="2000" b="0">
                <a:solidFill>
                  <a:srgbClr val="FFFFFF"/>
                </a:solidFill>
                <a:effectLst/>
                <a:latin typeface="Verdana"/>
              </a:rPr>
              <a:t>mg/dL</a:t>
            </a:r>
          </a:p>
          <a:p>
            <a:pPr eaLnBrk="0" hangingPunct="0">
              <a:spcBef>
                <a:spcPct val="0"/>
              </a:spcBef>
            </a:pPr>
            <a:endParaRPr lang="en-US" sz="2000" b="0">
              <a:solidFill>
                <a:srgbClr val="FFFFFF"/>
              </a:solidFill>
              <a:effectLst/>
              <a:latin typeface="Verdana"/>
            </a:endParaRPr>
          </a:p>
        </p:txBody>
      </p:sp>
      <p:sp>
        <p:nvSpPr>
          <p:cNvPr id="76824" name="Rectangle 30"/>
          <p:cNvSpPr>
            <a:spLocks noGrp="1" noChangeArrowheads="1"/>
          </p:cNvSpPr>
          <p:nvPr>
            <p:ph type="title"/>
          </p:nvPr>
        </p:nvSpPr>
        <p:spPr>
          <a:noFill/>
        </p:spPr>
        <p:txBody>
          <a:bodyPr/>
          <a:lstStyle/>
          <a:p>
            <a:pPr eaLnBrk="1" hangingPunct="1"/>
            <a:r>
              <a:rPr lang="en-US" sz="2500" smtClean="0"/>
              <a:t>Differences in HDL Cholesterol and LDL Size by Diabetic Status in Women and Men</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r>
              <a:rPr lang="el-GR" sz="4000" b="1" dirty="0" smtClean="0">
                <a:latin typeface="+mn-lt"/>
              </a:rPr>
              <a:t>ΥΠΟΛΙΠΙΔΑΙΜΙΚΑ ΦΑΡΜΑΚΑ</a:t>
            </a:r>
          </a:p>
        </p:txBody>
      </p:sp>
      <p:graphicFrame>
        <p:nvGraphicFramePr>
          <p:cNvPr id="226361" name="Group 57"/>
          <p:cNvGraphicFramePr>
            <a:graphicFrameLocks noGrp="1"/>
          </p:cNvGraphicFramePr>
          <p:nvPr/>
        </p:nvGraphicFramePr>
        <p:xfrm>
          <a:off x="251520" y="1628800"/>
          <a:ext cx="8567737" cy="4112262"/>
        </p:xfrm>
        <a:graphic>
          <a:graphicData uri="http://schemas.openxmlformats.org/drawingml/2006/table">
            <a:tbl>
              <a:tblPr/>
              <a:tblGrid>
                <a:gridCol w="1872208"/>
                <a:gridCol w="1728192"/>
                <a:gridCol w="1728192"/>
                <a:gridCol w="1564333"/>
                <a:gridCol w="1674812"/>
              </a:tblGrid>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00"/>
                          </a:solidFill>
                          <a:effectLst>
                            <a:outerShdw blurRad="38100" dist="38100" dir="2700000" algn="tl">
                              <a:srgbClr val="000000">
                                <a:alpha val="43137"/>
                              </a:srgbClr>
                            </a:outerShdw>
                          </a:effectLst>
                          <a:latin typeface="Arial" charset="0"/>
                          <a:cs typeface="Arial" charset="0"/>
                        </a:rPr>
                        <a:t>LDL-C</a:t>
                      </a:r>
                      <a:endParaRPr kumimoji="0" lang="el-GR" sz="2000" b="1" i="0" u="none" strike="noStrike" cap="none" normalizeH="0" baseline="0" dirty="0" smtClean="0">
                        <a:ln>
                          <a:noFill/>
                        </a:ln>
                        <a:solidFill>
                          <a:srgbClr val="000000"/>
                        </a:solidFill>
                        <a:effectLst>
                          <a:outerShdw blurRad="38100" dist="38100" dir="2700000" algn="tl">
                            <a:srgbClr val="000000">
                              <a:alpha val="43137"/>
                            </a:srgbClr>
                          </a:outerShdw>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00"/>
                          </a:solidFill>
                          <a:effectLst>
                            <a:outerShdw blurRad="38100" dist="38100" dir="2700000" algn="tl">
                              <a:srgbClr val="000000">
                                <a:alpha val="43137"/>
                              </a:srgbClr>
                            </a:outerShdw>
                          </a:effectLst>
                          <a:latin typeface="Arial" charset="0"/>
                          <a:cs typeface="Arial" charset="0"/>
                        </a:rPr>
                        <a:t>HDL-C</a:t>
                      </a:r>
                      <a:endParaRPr kumimoji="0" lang="el-GR" sz="2000" b="1" i="0" u="none" strike="noStrike" cap="none" normalizeH="0" baseline="0" dirty="0" smtClean="0">
                        <a:ln>
                          <a:noFill/>
                        </a:ln>
                        <a:solidFill>
                          <a:srgbClr val="000000"/>
                        </a:solidFill>
                        <a:effectLst>
                          <a:outerShdw blurRad="38100" dist="38100" dir="2700000" algn="tl">
                            <a:srgbClr val="000000">
                              <a:alpha val="43137"/>
                            </a:srgbClr>
                          </a:outerShdw>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00"/>
                          </a:solidFill>
                          <a:effectLst>
                            <a:outerShdw blurRad="38100" dist="38100" dir="2700000" algn="tl">
                              <a:srgbClr val="000000">
                                <a:alpha val="43137"/>
                              </a:srgbClr>
                            </a:outerShdw>
                          </a:effectLst>
                          <a:latin typeface="Arial" charset="0"/>
                          <a:cs typeface="Arial" charset="0"/>
                        </a:rPr>
                        <a:t>TG</a:t>
                      </a:r>
                      <a:endParaRPr kumimoji="0" lang="el-GR" sz="2000" b="1" i="0" u="none" strike="noStrike" cap="none" normalizeH="0" baseline="0" dirty="0" smtClean="0">
                        <a:ln>
                          <a:noFill/>
                        </a:ln>
                        <a:solidFill>
                          <a:srgbClr val="000000"/>
                        </a:solidFill>
                        <a:effectLst>
                          <a:outerShdw blurRad="38100" dist="38100" dir="2700000" algn="tl">
                            <a:srgbClr val="000000">
                              <a:alpha val="43137"/>
                            </a:srgbClr>
                          </a:outerShdw>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rgbClr val="000000"/>
                          </a:solidFill>
                          <a:effectLst>
                            <a:outerShdw blurRad="38100" dist="38100" dir="2700000" algn="tl">
                              <a:srgbClr val="000000">
                                <a:alpha val="43137"/>
                              </a:srgbClr>
                            </a:outerShdw>
                          </a:effectLst>
                          <a:latin typeface="Arial" charset="0"/>
                          <a:cs typeface="Arial" charset="0"/>
                        </a:rPr>
                        <a:t>Ανοχή</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err="1"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rPr>
                        <a:t>Στατίνες</a:t>
                      </a:r>
                      <a:endParaRPr kumimoji="0" lang="el-GR" sz="1800" b="1" i="0" u="none" strike="noStrike" cap="none" normalizeH="0" baseline="0" dirty="0"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l-GR" sz="18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l-GR" sz="18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endPar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ή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Καλή</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err="1"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rPr>
                        <a:t>Φιμπράτες</a:t>
                      </a:r>
                      <a:endParaRPr kumimoji="0" lang="el-GR" sz="1800" b="1" i="0" u="none" strike="noStrike" cap="none" normalizeH="0" baseline="0" dirty="0"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l-GR" sz="18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Καλή</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rPr>
                        <a:t>Δεσμευτικά χολικών οξέων</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l-GR" sz="18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endPar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Κακή</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rPr>
                        <a:t>Νικοτινικό οξύ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l-GR" sz="18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endPar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r>
                        <a:rPr kumimoji="0" lang="el-GR" sz="18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endPar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Κακή έως μέτρια</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err="1"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rPr>
                        <a:t>Εζετιμίμπη</a:t>
                      </a:r>
                      <a:endParaRPr kumimoji="0" lang="el-GR" sz="1800" b="1" i="0" u="none" strike="noStrike" cap="none" normalizeH="0" baseline="0" dirty="0"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ή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Καλή</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2">
                              <a:lumMod val="50000"/>
                            </a:schemeClr>
                          </a:solidFill>
                          <a:effectLst>
                            <a:outerShdw blurRad="38100" dist="38100" dir="2700000" algn="tl">
                              <a:srgbClr val="000000">
                                <a:alpha val="43137"/>
                              </a:srgbClr>
                            </a:outerShdw>
                          </a:effectLst>
                          <a:latin typeface="Arial" charset="0"/>
                          <a:cs typeface="Arial" charset="0"/>
                        </a:rPr>
                        <a:t>ω-3 λιπαρά οξέα</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ή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sym typeface="Symbol" pitchFamily="18" charset="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Μέτρια</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0" y="227013"/>
            <a:ext cx="9036050" cy="609600"/>
          </a:xfrm>
          <a:prstGeom prst="rect">
            <a:avLst/>
          </a:prstGeom>
          <a:noFill/>
          <a:ln w="9525">
            <a:noFill/>
            <a:miter lim="800000"/>
            <a:headEnd/>
            <a:tailEnd/>
          </a:ln>
          <a:effectLst/>
        </p:spPr>
        <p:txBody>
          <a:bodyPr>
            <a:spAutoFit/>
          </a:bodyPr>
          <a:lstStyle/>
          <a:p>
            <a:pPr algn="ctr" fontAlgn="auto">
              <a:spcAft>
                <a:spcPts val="0"/>
              </a:spcAft>
            </a:pPr>
            <a:r>
              <a:rPr lang="el-GR" sz="3400">
                <a:solidFill>
                  <a:srgbClr val="AFE1FF"/>
                </a:solidFill>
                <a:effectLst>
                  <a:outerShdw blurRad="38100" dist="38100" dir="2700000" algn="tl">
                    <a:srgbClr val="000000"/>
                  </a:outerShdw>
                </a:effectLst>
                <a:latin typeface="Arial"/>
              </a:rPr>
              <a:t>ΥΓΙΕΙΝΟΔΙΑΙΤΗΤΙΚΗ ΑΓΩΓΗ</a:t>
            </a:r>
          </a:p>
        </p:txBody>
      </p:sp>
      <p:sp>
        <p:nvSpPr>
          <p:cNvPr id="18437" name="Text Box 5"/>
          <p:cNvSpPr txBox="1">
            <a:spLocks noChangeArrowheads="1"/>
          </p:cNvSpPr>
          <p:nvPr/>
        </p:nvSpPr>
        <p:spPr bwMode="auto">
          <a:xfrm>
            <a:off x="34925" y="1331913"/>
            <a:ext cx="9036050" cy="3323987"/>
          </a:xfrm>
          <a:prstGeom prst="rect">
            <a:avLst/>
          </a:prstGeom>
          <a:noFill/>
          <a:ln w="9525">
            <a:noFill/>
            <a:miter lim="800000"/>
            <a:headEnd/>
            <a:tailEnd/>
          </a:ln>
          <a:effectLst/>
        </p:spPr>
        <p:txBody>
          <a:bodyPr>
            <a:spAutoFit/>
          </a:bodyPr>
          <a:lstStyle/>
          <a:p>
            <a:pPr fontAlgn="auto">
              <a:spcAft>
                <a:spcPts val="0"/>
              </a:spcAft>
            </a:pPr>
            <a:r>
              <a:rPr lang="el-GR" sz="2100" dirty="0">
                <a:solidFill>
                  <a:srgbClr val="FF3300"/>
                </a:solidFill>
                <a:effectLst>
                  <a:outerShdw blurRad="38100" dist="38100" dir="2700000" algn="tl">
                    <a:srgbClr val="000000"/>
                  </a:outerShdw>
                </a:effectLst>
                <a:latin typeface="Arial"/>
                <a:cs typeface="Arial" charset="0"/>
              </a:rPr>
              <a:t>●</a:t>
            </a:r>
            <a:r>
              <a:rPr lang="en-US" sz="2100" dirty="0">
                <a:solidFill>
                  <a:srgbClr val="FFFFFF"/>
                </a:solidFill>
                <a:effectLst>
                  <a:outerShdw blurRad="38100" dist="38100" dir="2700000" algn="tl">
                    <a:srgbClr val="000000"/>
                  </a:outerShdw>
                </a:effectLst>
                <a:latin typeface="Arial"/>
                <a:cs typeface="Arial" charset="0"/>
              </a:rPr>
              <a:t> </a:t>
            </a:r>
            <a:r>
              <a:rPr lang="el-GR" sz="2100" dirty="0">
                <a:solidFill>
                  <a:srgbClr val="FFFFFF"/>
                </a:solidFill>
                <a:effectLst>
                  <a:outerShdw blurRad="38100" dist="38100" dir="2700000" algn="tl">
                    <a:srgbClr val="000000"/>
                  </a:outerShdw>
                </a:effectLst>
                <a:latin typeface="Arial"/>
                <a:cs typeface="Arial" charset="0"/>
              </a:rPr>
              <a:t>Οι περισσότερες μελέτες:       </a:t>
            </a:r>
            <a:r>
              <a:rPr lang="el-GR" sz="2100" dirty="0" err="1">
                <a:solidFill>
                  <a:srgbClr val="FFFFFF"/>
                </a:solidFill>
                <a:effectLst>
                  <a:outerShdw blurRad="38100" dist="38100" dir="2700000" algn="tl">
                    <a:srgbClr val="000000"/>
                  </a:outerShdw>
                </a:effectLst>
                <a:latin typeface="Arial"/>
                <a:cs typeface="Arial" charset="0"/>
              </a:rPr>
              <a:t>τριγλυκεριδίων</a:t>
            </a:r>
            <a:r>
              <a:rPr lang="el-GR" sz="2100" dirty="0">
                <a:solidFill>
                  <a:srgbClr val="FFFFFF"/>
                </a:solidFill>
                <a:effectLst>
                  <a:outerShdw blurRad="38100" dist="38100" dir="2700000" algn="tl">
                    <a:srgbClr val="000000"/>
                  </a:outerShdw>
                </a:effectLst>
                <a:latin typeface="Arial"/>
                <a:cs typeface="Arial" charset="0"/>
              </a:rPr>
              <a:t> ~10-15% για απώλεια βάρους 10 </a:t>
            </a:r>
            <a:r>
              <a:rPr lang="en-US" sz="2100" dirty="0">
                <a:solidFill>
                  <a:srgbClr val="FFFFFF"/>
                </a:solidFill>
                <a:effectLst>
                  <a:outerShdw blurRad="38100" dist="38100" dir="2700000" algn="tl">
                    <a:srgbClr val="000000"/>
                  </a:outerShdw>
                </a:effectLst>
                <a:latin typeface="Arial"/>
                <a:cs typeface="Arial" charset="0"/>
              </a:rPr>
              <a:t>kg</a:t>
            </a:r>
            <a:r>
              <a:rPr lang="el-GR" sz="2100" dirty="0">
                <a:solidFill>
                  <a:srgbClr val="FFFFFF"/>
                </a:solidFill>
                <a:effectLst>
                  <a:outerShdw blurRad="38100" dist="38100" dir="2700000" algn="tl">
                    <a:srgbClr val="000000"/>
                  </a:outerShdw>
                </a:effectLst>
                <a:latin typeface="Arial"/>
                <a:cs typeface="Arial" charset="0"/>
              </a:rPr>
              <a:t>,      </a:t>
            </a:r>
            <a:r>
              <a:rPr lang="en-US" sz="2100" dirty="0">
                <a:solidFill>
                  <a:srgbClr val="FFFFFF"/>
                </a:solidFill>
                <a:effectLst>
                  <a:outerShdw blurRad="38100" dist="38100" dir="2700000" algn="tl">
                    <a:srgbClr val="000000"/>
                  </a:outerShdw>
                </a:effectLst>
                <a:latin typeface="Arial"/>
                <a:cs typeface="Arial" charset="0"/>
              </a:rPr>
              <a:t>HDL </a:t>
            </a:r>
            <a:r>
              <a:rPr lang="el-GR" sz="2100" dirty="0">
                <a:solidFill>
                  <a:srgbClr val="FFFFFF"/>
                </a:solidFill>
                <a:effectLst>
                  <a:outerShdw blurRad="38100" dist="38100" dir="2700000" algn="tl">
                    <a:srgbClr val="000000"/>
                  </a:outerShdw>
                </a:effectLst>
                <a:latin typeface="Arial"/>
                <a:cs typeface="Arial" charset="0"/>
              </a:rPr>
              <a:t>~</a:t>
            </a:r>
            <a:r>
              <a:rPr lang="en-US" sz="2100" dirty="0">
                <a:solidFill>
                  <a:srgbClr val="FFFFFF"/>
                </a:solidFill>
                <a:effectLst>
                  <a:outerShdw blurRad="38100" dist="38100" dir="2700000" algn="tl">
                    <a:srgbClr val="000000"/>
                  </a:outerShdw>
                </a:effectLst>
                <a:latin typeface="Arial"/>
                <a:cs typeface="Arial" charset="0"/>
              </a:rPr>
              <a:t>1 mg/dl </a:t>
            </a:r>
            <a:r>
              <a:rPr lang="el-GR" sz="2100" dirty="0">
                <a:solidFill>
                  <a:srgbClr val="FFFFFF"/>
                </a:solidFill>
                <a:effectLst>
                  <a:outerShdw blurRad="38100" dist="38100" dir="2700000" algn="tl">
                    <a:srgbClr val="000000"/>
                  </a:outerShdw>
                </a:effectLst>
                <a:latin typeface="Arial"/>
                <a:cs typeface="Arial" charset="0"/>
              </a:rPr>
              <a:t>ανά 3 </a:t>
            </a:r>
            <a:r>
              <a:rPr lang="en-US" sz="2100" dirty="0">
                <a:solidFill>
                  <a:srgbClr val="FFFFFF"/>
                </a:solidFill>
                <a:effectLst>
                  <a:outerShdw blurRad="38100" dist="38100" dir="2700000" algn="tl">
                    <a:srgbClr val="000000"/>
                  </a:outerShdw>
                </a:effectLst>
                <a:latin typeface="Arial"/>
                <a:cs typeface="Arial" charset="0"/>
              </a:rPr>
              <a:t>kg </a:t>
            </a:r>
            <a:r>
              <a:rPr lang="el-GR" sz="2100" dirty="0" err="1">
                <a:solidFill>
                  <a:srgbClr val="FFFFFF"/>
                </a:solidFill>
                <a:effectLst>
                  <a:outerShdw blurRad="38100" dist="38100" dir="2700000" algn="tl">
                    <a:srgbClr val="000000"/>
                  </a:outerShdw>
                </a:effectLst>
                <a:latin typeface="Arial"/>
                <a:cs typeface="Arial" charset="0"/>
              </a:rPr>
              <a:t>απωλεσθέντος</a:t>
            </a:r>
            <a:r>
              <a:rPr lang="el-GR" sz="2100" dirty="0">
                <a:solidFill>
                  <a:srgbClr val="FFFFFF"/>
                </a:solidFill>
                <a:effectLst>
                  <a:outerShdw blurRad="38100" dist="38100" dir="2700000" algn="tl">
                    <a:srgbClr val="000000"/>
                  </a:outerShdw>
                </a:effectLst>
                <a:latin typeface="Arial"/>
                <a:cs typeface="Arial" charset="0"/>
              </a:rPr>
              <a:t> βάρους</a:t>
            </a:r>
          </a:p>
          <a:p>
            <a:pPr fontAlgn="auto">
              <a:spcAft>
                <a:spcPts val="0"/>
              </a:spcAft>
            </a:pPr>
            <a:r>
              <a:rPr lang="en-US" sz="2100" dirty="0">
                <a:solidFill>
                  <a:srgbClr val="FF3300"/>
                </a:solidFill>
                <a:effectLst>
                  <a:outerShdw blurRad="38100" dist="38100" dir="2700000" algn="tl">
                    <a:srgbClr val="000000"/>
                  </a:outerShdw>
                </a:effectLst>
                <a:latin typeface="Arial"/>
                <a:cs typeface="Arial" charset="0"/>
              </a:rPr>
              <a:t>●</a:t>
            </a:r>
            <a:r>
              <a:rPr lang="en-US" sz="2100" dirty="0">
                <a:solidFill>
                  <a:srgbClr val="FFFFFF"/>
                </a:solidFill>
                <a:effectLst>
                  <a:outerShdw blurRad="38100" dist="38100" dir="2700000" algn="tl">
                    <a:srgbClr val="000000"/>
                  </a:outerShdw>
                </a:effectLst>
                <a:latin typeface="Arial"/>
                <a:cs typeface="Arial" charset="0"/>
              </a:rPr>
              <a:t> </a:t>
            </a:r>
            <a:r>
              <a:rPr lang="el-GR" sz="2100" dirty="0">
                <a:solidFill>
                  <a:srgbClr val="FFFFFF"/>
                </a:solidFill>
                <a:effectLst>
                  <a:outerShdw blurRad="38100" dist="38100" dir="2700000" algn="tl">
                    <a:srgbClr val="000000"/>
                  </a:outerShdw>
                </a:effectLst>
                <a:latin typeface="Arial"/>
                <a:cs typeface="Arial" charset="0"/>
              </a:rPr>
              <a:t>Η απώλεια βάρους και η αύξηση της φυσικής δραστηριότητας είναι προσαρμογές στον τρόπο ζωής που είναι επίπονες, απαιτούν χρόνο και επιμονή και συχνά επιφέρουν μέτρια μακροπρόθεσμα αποτελέσματα</a:t>
            </a:r>
            <a:endParaRPr lang="en-US" sz="2100" dirty="0">
              <a:solidFill>
                <a:srgbClr val="FFFFFF"/>
              </a:solidFill>
              <a:effectLst>
                <a:outerShdw blurRad="38100" dist="38100" dir="2700000" algn="tl">
                  <a:srgbClr val="000000"/>
                </a:outerShdw>
              </a:effectLst>
              <a:latin typeface="Arial"/>
              <a:cs typeface="Arial" charset="0"/>
            </a:endParaRPr>
          </a:p>
          <a:p>
            <a:pPr fontAlgn="auto">
              <a:spcAft>
                <a:spcPts val="0"/>
              </a:spcAft>
            </a:pPr>
            <a:r>
              <a:rPr lang="en-US" sz="2100" dirty="0">
                <a:solidFill>
                  <a:srgbClr val="FF3300"/>
                </a:solidFill>
                <a:effectLst>
                  <a:outerShdw blurRad="38100" dist="38100" dir="2700000" algn="tl">
                    <a:srgbClr val="000000"/>
                  </a:outerShdw>
                </a:effectLst>
                <a:latin typeface="Arial"/>
                <a:cs typeface="Arial" charset="0"/>
              </a:rPr>
              <a:t>●</a:t>
            </a:r>
            <a:r>
              <a:rPr lang="en-US" sz="2100" dirty="0">
                <a:solidFill>
                  <a:srgbClr val="FFFFFF"/>
                </a:solidFill>
                <a:effectLst>
                  <a:outerShdw blurRad="38100" dist="38100" dir="2700000" algn="tl">
                    <a:srgbClr val="000000"/>
                  </a:outerShdw>
                </a:effectLst>
                <a:latin typeface="Arial"/>
                <a:cs typeface="Arial" charset="0"/>
              </a:rPr>
              <a:t> </a:t>
            </a:r>
            <a:r>
              <a:rPr lang="el-GR" sz="2100" dirty="0">
                <a:solidFill>
                  <a:srgbClr val="FFFFFF"/>
                </a:solidFill>
                <a:effectLst>
                  <a:outerShdw blurRad="38100" dist="38100" dir="2700000" algn="tl">
                    <a:srgbClr val="000000"/>
                  </a:outerShdw>
                </a:effectLst>
                <a:latin typeface="Arial"/>
                <a:cs typeface="Arial" charset="0"/>
              </a:rPr>
              <a:t>Παρ’ όλα αυτά: ακρογωνιαίος λίθος σε κάθε προσπάθεια βελτίωσης του λιπιδαιμικού προφίλ (ενίσχυση αποτελεσματικότητας, μείωση δοσολογίας φαρμάκων)</a:t>
            </a:r>
          </a:p>
        </p:txBody>
      </p:sp>
      <p:sp>
        <p:nvSpPr>
          <p:cNvPr id="18438" name="AutoShape 6"/>
          <p:cNvSpPr>
            <a:spLocks noChangeArrowheads="1"/>
          </p:cNvSpPr>
          <p:nvPr/>
        </p:nvSpPr>
        <p:spPr bwMode="auto">
          <a:xfrm rot="10800000">
            <a:off x="1981200" y="1700213"/>
            <a:ext cx="287338" cy="360362"/>
          </a:xfrm>
          <a:prstGeom prst="downArrow">
            <a:avLst>
              <a:gd name="adj1" fmla="val 50000"/>
              <a:gd name="adj2" fmla="val 31353"/>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18439" name="AutoShape 7"/>
          <p:cNvSpPr>
            <a:spLocks noChangeArrowheads="1"/>
          </p:cNvSpPr>
          <p:nvPr/>
        </p:nvSpPr>
        <p:spPr bwMode="auto">
          <a:xfrm>
            <a:off x="3708400" y="1268413"/>
            <a:ext cx="287338" cy="360362"/>
          </a:xfrm>
          <a:prstGeom prst="downArrow">
            <a:avLst>
              <a:gd name="adj1" fmla="val 50000"/>
              <a:gd name="adj2" fmla="val 31353"/>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ΣΗΠΤΙΚΗ ΚΑΤΑΠΛΗΞΙΑ</a:t>
            </a:r>
          </a:p>
        </p:txBody>
      </p:sp>
      <p:sp>
        <p:nvSpPr>
          <p:cNvPr id="21509" name="Text Box 5"/>
          <p:cNvSpPr txBox="1">
            <a:spLocks noChangeArrowheads="1"/>
          </p:cNvSpPr>
          <p:nvPr/>
        </p:nvSpPr>
        <p:spPr bwMode="auto">
          <a:xfrm>
            <a:off x="107950" y="1196975"/>
            <a:ext cx="8928100" cy="5010150"/>
          </a:xfrm>
          <a:prstGeom prst="rect">
            <a:avLst/>
          </a:prstGeom>
          <a:noFill/>
          <a:ln w="9525">
            <a:noFill/>
            <a:miter lim="800000"/>
            <a:headEnd/>
            <a:tailEnd/>
          </a:ln>
          <a:effectLst/>
        </p:spPr>
        <p:txBody>
          <a:bodyPr>
            <a:spAutoFit/>
          </a:bodyPr>
          <a:lstStyle/>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Συχνά, προ της αγγειοδιαστολής, «υποδυναμική» φάση:</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παροχή Ο</a:t>
            </a:r>
            <a:r>
              <a:rPr lang="el-GR" sz="2300" baseline="-25000">
                <a:solidFill>
                  <a:schemeClr val="tx1"/>
                </a:solidFill>
                <a:effectLst>
                  <a:outerShdw blurRad="38100" dist="38100" dir="2700000" algn="tl">
                    <a:srgbClr val="000000"/>
                  </a:outerShdw>
                </a:effectLst>
                <a:cs typeface="Arial" charset="0"/>
              </a:rPr>
              <a:t>2</a:t>
            </a:r>
            <a:r>
              <a:rPr lang="el-GR" sz="2300">
                <a:solidFill>
                  <a:schemeClr val="tx1"/>
                </a:solidFill>
                <a:effectLst>
                  <a:outerShdw blurRad="38100" dist="38100" dir="2700000" algn="tl">
                    <a:srgbClr val="000000"/>
                  </a:outerShdw>
                </a:effectLst>
                <a:cs typeface="Arial" charset="0"/>
              </a:rPr>
              <a:t> στους ιστούς</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Καταστολή του μυοκαρδίου</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Υποογκαιμία</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Συσσώρευση γαλακτικού οξέος</a:t>
            </a:r>
          </a:p>
          <a:p>
            <a:r>
              <a:rPr lang="el-GR" sz="2300">
                <a:solidFill>
                  <a:srgbClr val="FF3300"/>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Χορήγηση υγρών          «υπερδυναμική» φάση</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Αγγειοδιαστολή</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Επαρκής (ή αυξημένη) παροχή Ο</a:t>
            </a:r>
            <a:r>
              <a:rPr lang="el-GR" sz="2300" baseline="-25000">
                <a:solidFill>
                  <a:schemeClr val="tx1"/>
                </a:solidFill>
                <a:effectLst>
                  <a:outerShdw blurRad="38100" dist="38100" dir="2700000" algn="tl">
                    <a:srgbClr val="000000"/>
                  </a:outerShdw>
                </a:effectLst>
                <a:cs typeface="Arial" charset="0"/>
              </a:rPr>
              <a:t>2</a:t>
            </a:r>
            <a:r>
              <a:rPr lang="el-GR" sz="2300">
                <a:solidFill>
                  <a:schemeClr val="tx1"/>
                </a:solidFill>
                <a:effectLst>
                  <a:outerShdw blurRad="38100" dist="38100" dir="2700000" algn="tl">
                    <a:srgbClr val="000000"/>
                  </a:outerShdw>
                </a:effectLst>
                <a:cs typeface="Arial" charset="0"/>
              </a:rPr>
              <a:t> στους ιστούς</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Απελευθέρωση αγγειοδιασταλτικών μορίων (ΝΟ, β-	ενδορφίνη, βραδυκινίνη, προστακυκλίνη)</a:t>
            </a:r>
          </a:p>
        </p:txBody>
      </p:sp>
      <p:sp>
        <p:nvSpPr>
          <p:cNvPr id="21510" name="AutoShape 6"/>
          <p:cNvSpPr>
            <a:spLocks noChangeArrowheads="1"/>
          </p:cNvSpPr>
          <p:nvPr/>
        </p:nvSpPr>
        <p:spPr bwMode="auto">
          <a:xfrm>
            <a:off x="1404938" y="1700213"/>
            <a:ext cx="287337" cy="358775"/>
          </a:xfrm>
          <a:prstGeom prst="downArrow">
            <a:avLst>
              <a:gd name="adj1" fmla="val 50000"/>
              <a:gd name="adj2" fmla="val 31216"/>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21511" name="AutoShape 7"/>
          <p:cNvSpPr>
            <a:spLocks noChangeArrowheads="1"/>
          </p:cNvSpPr>
          <p:nvPr/>
        </p:nvSpPr>
        <p:spPr bwMode="auto">
          <a:xfrm>
            <a:off x="2987675" y="3933825"/>
            <a:ext cx="649288" cy="287338"/>
          </a:xfrm>
          <a:prstGeom prst="rightArrow">
            <a:avLst>
              <a:gd name="adj1" fmla="val 50000"/>
              <a:gd name="adj2" fmla="val 56492"/>
            </a:avLst>
          </a:prstGeom>
          <a:solidFill>
            <a:schemeClr val="accent1"/>
          </a:solidFill>
          <a:ln w="31750">
            <a:solidFill>
              <a:schemeClr val="tx1"/>
            </a:solidFill>
            <a:miter lim="800000"/>
            <a:headEnd/>
            <a:tailEnd/>
          </a:ln>
          <a:effectLst/>
        </p:spPr>
        <p:txBody>
          <a:bodyPr wrap="none" anchor="ctr"/>
          <a:lstStyle/>
          <a:p>
            <a:endParaRPr lang="el-G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90513" y="1862138"/>
            <a:ext cx="8562975" cy="3133725"/>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345268" y="5301208"/>
            <a:ext cx="3632515" cy="1556792"/>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227013"/>
            <a:ext cx="9036050" cy="609600"/>
          </a:xfrm>
          <a:prstGeom prst="rect">
            <a:avLst/>
          </a:prstGeom>
          <a:noFill/>
          <a:ln w="9525">
            <a:noFill/>
            <a:miter lim="800000"/>
            <a:headEnd/>
            <a:tailEnd/>
          </a:ln>
          <a:effectLst/>
        </p:spPr>
        <p:txBody>
          <a:bodyPr>
            <a:spAutoFit/>
          </a:bodyPr>
          <a:lstStyle/>
          <a:p>
            <a:pPr algn="ctr"/>
            <a:r>
              <a:rPr lang="el-GR" sz="3400" dirty="0">
                <a:solidFill>
                  <a:srgbClr val="AFE1FF"/>
                </a:solidFill>
                <a:effectLst>
                  <a:outerShdw blurRad="38100" dist="38100" dir="2700000" algn="tl">
                    <a:srgbClr val="000000"/>
                  </a:outerShdw>
                </a:effectLst>
                <a:latin typeface="Arial"/>
              </a:rPr>
              <a:t>ΕΖΕΤΙΜΙΜΠΗ</a:t>
            </a:r>
          </a:p>
        </p:txBody>
      </p:sp>
      <p:pic>
        <p:nvPicPr>
          <p:cNvPr id="17413" name="Picture 5" descr="57788"/>
          <p:cNvPicPr>
            <a:picLocks noChangeAspect="1" noChangeArrowheads="1"/>
          </p:cNvPicPr>
          <p:nvPr/>
        </p:nvPicPr>
        <p:blipFill>
          <a:blip r:embed="rId2" cstate="print"/>
          <a:srcRect l="3040" t="4053" r="3040" b="9750"/>
          <a:stretch>
            <a:fillRect/>
          </a:stretch>
        </p:blipFill>
        <p:spPr bwMode="auto">
          <a:xfrm>
            <a:off x="4211638" y="1700213"/>
            <a:ext cx="4824412" cy="3503612"/>
          </a:xfrm>
          <a:prstGeom prst="rect">
            <a:avLst/>
          </a:prstGeom>
          <a:noFill/>
        </p:spPr>
      </p:pic>
      <p:sp>
        <p:nvSpPr>
          <p:cNvPr id="17414" name="Text Box 6"/>
          <p:cNvSpPr txBox="1">
            <a:spLocks noChangeArrowheads="1"/>
          </p:cNvSpPr>
          <p:nvPr/>
        </p:nvSpPr>
        <p:spPr bwMode="auto">
          <a:xfrm>
            <a:off x="107950" y="981075"/>
            <a:ext cx="8856663" cy="762000"/>
          </a:xfrm>
          <a:prstGeom prst="rect">
            <a:avLst/>
          </a:prstGeom>
          <a:noFill/>
          <a:ln w="9525">
            <a:noFill/>
            <a:miter lim="800000"/>
            <a:headEnd/>
            <a:tailEnd/>
          </a:ln>
          <a:effectLst/>
        </p:spPr>
        <p:txBody>
          <a:bodyPr>
            <a:spAutoFit/>
          </a:bodyPr>
          <a:lstStyle/>
          <a:p>
            <a:r>
              <a:rPr lang="el-GR" sz="2200">
                <a:solidFill>
                  <a:srgbClr val="FF3300"/>
                </a:solidFill>
                <a:effectLst>
                  <a:outerShdw blurRad="38100" dist="38100" dir="2700000" algn="tl">
                    <a:srgbClr val="000000"/>
                  </a:outerShdw>
                </a:effectLst>
                <a:latin typeface="Arial"/>
                <a:cs typeface="Arial" charset="0"/>
              </a:rPr>
              <a:t>●</a:t>
            </a:r>
            <a:r>
              <a:rPr lang="en-US" sz="2200">
                <a:solidFill>
                  <a:srgbClr val="FFFFFF"/>
                </a:solidFill>
                <a:effectLst>
                  <a:outerShdw blurRad="38100" dist="38100" dir="2700000" algn="tl">
                    <a:srgbClr val="000000"/>
                  </a:outerShdw>
                </a:effectLst>
                <a:latin typeface="Arial"/>
                <a:cs typeface="Arial" charset="0"/>
              </a:rPr>
              <a:t> </a:t>
            </a:r>
            <a:r>
              <a:rPr lang="el-GR" sz="2200">
                <a:solidFill>
                  <a:srgbClr val="FFFFFF"/>
                </a:solidFill>
                <a:effectLst>
                  <a:outerShdw blurRad="38100" dist="38100" dir="2700000" algn="tl">
                    <a:srgbClr val="000000"/>
                  </a:outerShdw>
                </a:effectLst>
                <a:latin typeface="Arial"/>
                <a:cs typeface="Arial" charset="0"/>
              </a:rPr>
              <a:t>Εκλεκτικός αναστολέας απορροφήσεως της χοληστερόλης στο έντερο</a:t>
            </a:r>
          </a:p>
        </p:txBody>
      </p:sp>
      <p:sp>
        <p:nvSpPr>
          <p:cNvPr id="17415" name="Text Box 7"/>
          <p:cNvSpPr txBox="1">
            <a:spLocks noChangeArrowheads="1"/>
          </p:cNvSpPr>
          <p:nvPr/>
        </p:nvSpPr>
        <p:spPr bwMode="auto">
          <a:xfrm>
            <a:off x="107950" y="1773238"/>
            <a:ext cx="4032250" cy="3443287"/>
          </a:xfrm>
          <a:prstGeom prst="rect">
            <a:avLst/>
          </a:prstGeom>
          <a:noFill/>
          <a:ln w="9525">
            <a:noFill/>
            <a:miter lim="800000"/>
            <a:headEnd/>
            <a:tailEnd/>
          </a:ln>
          <a:effectLst/>
        </p:spPr>
        <p:txBody>
          <a:bodyPr>
            <a:spAutoFit/>
          </a:bodyPr>
          <a:lstStyle/>
          <a:p>
            <a:r>
              <a:rPr lang="el-GR" sz="2200">
                <a:solidFill>
                  <a:srgbClr val="FF3300"/>
                </a:solidFill>
                <a:effectLst>
                  <a:outerShdw blurRad="38100" dist="38100" dir="2700000" algn="tl">
                    <a:srgbClr val="000000"/>
                  </a:outerShdw>
                </a:effectLst>
                <a:latin typeface="Arial"/>
                <a:cs typeface="Arial" charset="0"/>
              </a:rPr>
              <a:t>●</a:t>
            </a:r>
            <a:r>
              <a:rPr lang="en-US" sz="2200">
                <a:solidFill>
                  <a:srgbClr val="FFFFFF"/>
                </a:solidFill>
                <a:effectLst>
                  <a:outerShdw blurRad="38100" dist="38100" dir="2700000" algn="tl">
                    <a:srgbClr val="000000"/>
                  </a:outerShdw>
                </a:effectLst>
                <a:latin typeface="Arial"/>
                <a:cs typeface="Arial" charset="0"/>
              </a:rPr>
              <a:t> </a:t>
            </a:r>
            <a:r>
              <a:rPr lang="el-GR" sz="2200">
                <a:solidFill>
                  <a:srgbClr val="FFFFFF"/>
                </a:solidFill>
                <a:effectLst>
                  <a:outerShdw blurRad="38100" dist="38100" dir="2700000" algn="tl">
                    <a:srgbClr val="000000"/>
                  </a:outerShdw>
                </a:effectLst>
                <a:latin typeface="Arial"/>
                <a:cs typeface="Arial" charset="0"/>
              </a:rPr>
              <a:t>Χορήγηση ως μονοθεραπεία ή σε συνδυασμό με στατίνη</a:t>
            </a:r>
          </a:p>
          <a:p>
            <a:r>
              <a:rPr lang="el-GR" sz="2200">
                <a:solidFill>
                  <a:srgbClr val="FF3300"/>
                </a:solidFill>
                <a:effectLst>
                  <a:outerShdw blurRad="38100" dist="38100" dir="2700000" algn="tl">
                    <a:srgbClr val="000000"/>
                  </a:outerShdw>
                </a:effectLst>
                <a:latin typeface="Arial"/>
                <a:cs typeface="Arial" charset="0"/>
              </a:rPr>
              <a:t>●</a:t>
            </a:r>
            <a:r>
              <a:rPr lang="el-GR" sz="2200">
                <a:solidFill>
                  <a:srgbClr val="FFFFFF"/>
                </a:solidFill>
                <a:effectLst>
                  <a:outerShdw blurRad="38100" dist="38100" dir="2700000" algn="tl">
                    <a:srgbClr val="000000"/>
                  </a:outerShdw>
                </a:effectLst>
                <a:latin typeface="Arial"/>
                <a:cs typeface="Arial" charset="0"/>
              </a:rPr>
              <a:t> Κύριος στόχος:      της </a:t>
            </a:r>
            <a:r>
              <a:rPr lang="en-US" sz="2200">
                <a:solidFill>
                  <a:srgbClr val="FFFFFF"/>
                </a:solidFill>
                <a:effectLst>
                  <a:outerShdw blurRad="38100" dist="38100" dir="2700000" algn="tl">
                    <a:srgbClr val="000000"/>
                  </a:outerShdw>
                </a:effectLst>
                <a:latin typeface="Arial"/>
                <a:cs typeface="Arial" charset="0"/>
              </a:rPr>
              <a:t>LDL</a:t>
            </a:r>
          </a:p>
          <a:p>
            <a:r>
              <a:rPr lang="en-US" sz="2200">
                <a:solidFill>
                  <a:srgbClr val="FF3300"/>
                </a:solidFill>
                <a:effectLst>
                  <a:outerShdw blurRad="38100" dist="38100" dir="2700000" algn="tl">
                    <a:srgbClr val="000000"/>
                  </a:outerShdw>
                </a:effectLst>
                <a:latin typeface="Arial"/>
                <a:cs typeface="Arial" charset="0"/>
              </a:rPr>
              <a:t>●</a:t>
            </a:r>
            <a:r>
              <a:rPr lang="en-US" sz="2200">
                <a:solidFill>
                  <a:srgbClr val="FFFFFF"/>
                </a:solidFill>
                <a:effectLst>
                  <a:outerShdw blurRad="38100" dist="38100" dir="2700000" algn="tl">
                    <a:srgbClr val="000000"/>
                  </a:outerShdw>
                </a:effectLst>
                <a:latin typeface="Arial"/>
                <a:cs typeface="Arial" charset="0"/>
              </a:rPr>
              <a:t> </a:t>
            </a:r>
            <a:r>
              <a:rPr lang="el-GR" sz="2200">
                <a:solidFill>
                  <a:srgbClr val="FFFFFF"/>
                </a:solidFill>
                <a:effectLst>
                  <a:outerShdw blurRad="38100" dist="38100" dir="2700000" algn="tl">
                    <a:srgbClr val="000000"/>
                  </a:outerShdw>
                </a:effectLst>
                <a:latin typeface="Arial"/>
                <a:cs typeface="Arial" charset="0"/>
              </a:rPr>
              <a:t>Συνδυασμός στατίνης με εζετιμίμπη: πιο αποτελεσματικός από τη μονοθεραπεία με ίδια δόση στατίνης</a:t>
            </a:r>
            <a:endParaRPr lang="en-US" sz="2200">
              <a:solidFill>
                <a:srgbClr val="FFFFFF"/>
              </a:solidFill>
              <a:effectLst>
                <a:outerShdw blurRad="38100" dist="38100" dir="2700000" algn="tl">
                  <a:srgbClr val="000000"/>
                </a:outerShdw>
              </a:effectLst>
              <a:latin typeface="Arial"/>
              <a:cs typeface="Arial" charset="0"/>
            </a:endParaRPr>
          </a:p>
        </p:txBody>
      </p:sp>
      <p:sp>
        <p:nvSpPr>
          <p:cNvPr id="17416" name="Text Box 8"/>
          <p:cNvSpPr txBox="1">
            <a:spLocks noChangeArrowheads="1"/>
          </p:cNvSpPr>
          <p:nvPr/>
        </p:nvSpPr>
        <p:spPr bwMode="auto">
          <a:xfrm>
            <a:off x="107950" y="5330825"/>
            <a:ext cx="8856663" cy="762000"/>
          </a:xfrm>
          <a:prstGeom prst="rect">
            <a:avLst/>
          </a:prstGeom>
          <a:noFill/>
          <a:ln w="9525">
            <a:noFill/>
            <a:miter lim="800000"/>
            <a:headEnd/>
            <a:tailEnd/>
          </a:ln>
          <a:effectLst/>
        </p:spPr>
        <p:txBody>
          <a:bodyPr>
            <a:spAutoFit/>
          </a:bodyPr>
          <a:lstStyle/>
          <a:p>
            <a:r>
              <a:rPr lang="el-GR" sz="2200">
                <a:solidFill>
                  <a:srgbClr val="FF3300"/>
                </a:solidFill>
                <a:effectLst>
                  <a:outerShdw blurRad="38100" dist="38100" dir="2700000" algn="tl">
                    <a:srgbClr val="000000"/>
                  </a:outerShdw>
                </a:effectLst>
                <a:latin typeface="Arial"/>
                <a:cs typeface="Arial" charset="0"/>
              </a:rPr>
              <a:t>●</a:t>
            </a:r>
            <a:r>
              <a:rPr lang="en-US" sz="2200">
                <a:solidFill>
                  <a:srgbClr val="FFFFFF"/>
                </a:solidFill>
                <a:effectLst>
                  <a:outerShdw blurRad="38100" dist="38100" dir="2700000" algn="tl">
                    <a:srgbClr val="000000"/>
                  </a:outerShdw>
                </a:effectLst>
                <a:latin typeface="Arial"/>
                <a:cs typeface="Arial" charset="0"/>
              </a:rPr>
              <a:t> </a:t>
            </a:r>
            <a:r>
              <a:rPr lang="el-GR" sz="2200">
                <a:solidFill>
                  <a:srgbClr val="FFFFFF"/>
                </a:solidFill>
                <a:effectLst>
                  <a:outerShdw blurRad="38100" dist="38100" dir="2700000" algn="tl">
                    <a:srgbClr val="000000"/>
                  </a:outerShdw>
                </a:effectLst>
                <a:latin typeface="Arial"/>
                <a:cs typeface="Arial" charset="0"/>
              </a:rPr>
              <a:t>Κύρια επιδίωξη:      της δόσεως στατίνης              ανεπιθύμητων ενεργειών από τους μυς και το ήπαρ</a:t>
            </a:r>
          </a:p>
        </p:txBody>
      </p:sp>
      <p:sp>
        <p:nvSpPr>
          <p:cNvPr id="17417" name="AutoShape 9"/>
          <p:cNvSpPr>
            <a:spLocks noChangeArrowheads="1"/>
          </p:cNvSpPr>
          <p:nvPr/>
        </p:nvSpPr>
        <p:spPr bwMode="auto">
          <a:xfrm>
            <a:off x="2628900" y="2924175"/>
            <a:ext cx="287338" cy="360363"/>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17418" name="AutoShape 10"/>
          <p:cNvSpPr>
            <a:spLocks noChangeArrowheads="1"/>
          </p:cNvSpPr>
          <p:nvPr/>
        </p:nvSpPr>
        <p:spPr bwMode="auto">
          <a:xfrm>
            <a:off x="2700338" y="5300663"/>
            <a:ext cx="287337" cy="360362"/>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17419" name="AutoShape 11"/>
          <p:cNvSpPr>
            <a:spLocks noChangeArrowheads="1"/>
          </p:cNvSpPr>
          <p:nvPr/>
        </p:nvSpPr>
        <p:spPr bwMode="auto">
          <a:xfrm>
            <a:off x="5940425" y="5446713"/>
            <a:ext cx="574675" cy="287337"/>
          </a:xfrm>
          <a:prstGeom prst="rightArrow">
            <a:avLst>
              <a:gd name="adj1" fmla="val 50000"/>
              <a:gd name="adj2" fmla="val 50000"/>
            </a:avLst>
          </a:prstGeom>
          <a:solidFill>
            <a:schemeClr val="accent1"/>
          </a:solidFill>
          <a:ln w="25400">
            <a:solidFill>
              <a:schemeClr val="tx1"/>
            </a:solidFill>
            <a:miter lim="800000"/>
            <a:headEnd/>
            <a:tailEnd/>
          </a:ln>
          <a:effectLst/>
        </p:spPr>
        <p:txBody>
          <a:bodyPr wrap="none" anchor="ctr"/>
          <a:lstStyle/>
          <a:p>
            <a:pPr>
              <a:spcBef>
                <a:spcPct val="0"/>
              </a:spcBef>
            </a:pPr>
            <a:endParaRPr lang="el-GR" sz="1800" b="0">
              <a:solidFill>
                <a:srgbClr val="FFFFFF"/>
              </a:solidFill>
              <a:effectLst/>
              <a:latin typeface="Arial"/>
            </a:endParaRPr>
          </a:p>
        </p:txBody>
      </p:sp>
      <p:sp>
        <p:nvSpPr>
          <p:cNvPr id="17420" name="AutoShape 12"/>
          <p:cNvSpPr>
            <a:spLocks noChangeArrowheads="1"/>
          </p:cNvSpPr>
          <p:nvPr/>
        </p:nvSpPr>
        <p:spPr bwMode="auto">
          <a:xfrm>
            <a:off x="6661150" y="5373688"/>
            <a:ext cx="287338" cy="360362"/>
          </a:xfrm>
          <a:prstGeom prst="downArrow">
            <a:avLst>
              <a:gd name="adj1" fmla="val 50000"/>
              <a:gd name="adj2" fmla="val 31353"/>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17421" name="Text Box 13"/>
          <p:cNvSpPr txBox="1">
            <a:spLocks noChangeArrowheads="1"/>
          </p:cNvSpPr>
          <p:nvPr/>
        </p:nvSpPr>
        <p:spPr bwMode="auto">
          <a:xfrm>
            <a:off x="4643438" y="6437313"/>
            <a:ext cx="4608512" cy="304800"/>
          </a:xfrm>
          <a:prstGeom prst="rect">
            <a:avLst/>
          </a:prstGeom>
          <a:noFill/>
          <a:ln w="9525">
            <a:noFill/>
            <a:miter lim="800000"/>
            <a:headEnd/>
            <a:tailEnd/>
          </a:ln>
          <a:effectLst/>
        </p:spPr>
        <p:txBody>
          <a:bodyPr>
            <a:spAutoFit/>
          </a:bodyPr>
          <a:lstStyle/>
          <a:p>
            <a:r>
              <a:rPr lang="en-US" sz="1400">
                <a:solidFill>
                  <a:srgbClr val="AFE1FF"/>
                </a:solidFill>
                <a:effectLst>
                  <a:outerShdw blurRad="38100" dist="38100" dir="2700000" algn="tl">
                    <a:srgbClr val="000000"/>
                  </a:outerShdw>
                </a:effectLst>
                <a:latin typeface="Arial"/>
              </a:rPr>
              <a:t>Ballantyne CM</a:t>
            </a:r>
            <a:r>
              <a:rPr lang="el-GR" sz="1400">
                <a:solidFill>
                  <a:srgbClr val="AFE1FF"/>
                </a:solidFill>
                <a:effectLst>
                  <a:outerShdw blurRad="38100" dist="38100" dir="2700000" algn="tl">
                    <a:srgbClr val="000000"/>
                  </a:outerShdw>
                </a:effectLst>
                <a:latin typeface="Arial"/>
              </a:rPr>
              <a:t> </a:t>
            </a:r>
            <a:r>
              <a:rPr lang="en-US" sz="1400">
                <a:solidFill>
                  <a:srgbClr val="AFE1FF"/>
                </a:solidFill>
                <a:effectLst>
                  <a:outerShdw blurRad="38100" dist="38100" dir="2700000" algn="tl">
                    <a:srgbClr val="000000"/>
                  </a:outerShdw>
                </a:effectLst>
                <a:latin typeface="Arial"/>
              </a:rPr>
              <a:t>et al, Am J Cardiol 2007;99:673-680</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0" y="298450"/>
            <a:ext cx="9036050" cy="609600"/>
          </a:xfrm>
          <a:prstGeom prst="rect">
            <a:avLst/>
          </a:prstGeom>
          <a:noFill/>
          <a:ln w="9525">
            <a:noFill/>
            <a:miter lim="800000"/>
            <a:headEnd/>
            <a:tailEnd/>
          </a:ln>
          <a:effectLst/>
        </p:spPr>
        <p:txBody>
          <a:bodyPr>
            <a:spAutoFit/>
          </a:bodyPr>
          <a:lstStyle/>
          <a:p>
            <a:pPr algn="ctr"/>
            <a:r>
              <a:rPr lang="el-GR" sz="3400" dirty="0">
                <a:solidFill>
                  <a:srgbClr val="AFE1FF"/>
                </a:solidFill>
                <a:effectLst>
                  <a:outerShdw blurRad="38100" dist="38100" dir="2700000" algn="tl">
                    <a:srgbClr val="000000"/>
                  </a:outerShdw>
                </a:effectLst>
                <a:latin typeface="Arial"/>
              </a:rPr>
              <a:t>ΕΖΕΤΙΜΙΜΠΗ</a:t>
            </a:r>
          </a:p>
        </p:txBody>
      </p:sp>
      <p:sp>
        <p:nvSpPr>
          <p:cNvPr id="19461" name="Text Box 5"/>
          <p:cNvSpPr txBox="1">
            <a:spLocks noChangeArrowheads="1"/>
          </p:cNvSpPr>
          <p:nvPr/>
        </p:nvSpPr>
        <p:spPr bwMode="auto">
          <a:xfrm>
            <a:off x="250825" y="1465263"/>
            <a:ext cx="8569325" cy="2900362"/>
          </a:xfrm>
          <a:prstGeom prst="rect">
            <a:avLst/>
          </a:prstGeom>
          <a:noFill/>
          <a:ln w="9525">
            <a:noFill/>
            <a:miter lim="800000"/>
            <a:headEnd/>
            <a:tailEnd/>
          </a:ln>
          <a:effectLst/>
        </p:spPr>
        <p:txBody>
          <a:bodyPr>
            <a:spAutoFit/>
          </a:bodyPr>
          <a:lstStyle/>
          <a:p>
            <a:r>
              <a:rPr lang="el-GR" sz="2300" dirty="0">
                <a:solidFill>
                  <a:srgbClr val="FF3300"/>
                </a:solidFill>
                <a:effectLst>
                  <a:outerShdw blurRad="38100" dist="38100" dir="2700000" algn="tl">
                    <a:srgbClr val="000000"/>
                  </a:outerShdw>
                </a:effectLst>
                <a:latin typeface="Arial"/>
                <a:cs typeface="Arial" charset="0"/>
              </a:rPr>
              <a:t>●</a:t>
            </a:r>
            <a:r>
              <a:rPr lang="en-US" sz="2300" dirty="0">
                <a:solidFill>
                  <a:srgbClr val="FFFFFF"/>
                </a:solidFill>
                <a:effectLst>
                  <a:outerShdw blurRad="38100" dist="38100" dir="2700000" algn="tl">
                    <a:srgbClr val="000000"/>
                  </a:outerShdw>
                </a:effectLst>
                <a:latin typeface="Arial"/>
                <a:cs typeface="Arial" charset="0"/>
              </a:rPr>
              <a:t> </a:t>
            </a:r>
            <a:r>
              <a:rPr lang="el-GR" sz="2300" dirty="0">
                <a:solidFill>
                  <a:srgbClr val="FFFFFF"/>
                </a:solidFill>
                <a:effectLst>
                  <a:outerShdw blurRad="38100" dist="38100" dir="2700000" algn="tl">
                    <a:srgbClr val="000000"/>
                  </a:outerShdw>
                </a:effectLst>
                <a:latin typeface="Arial"/>
                <a:cs typeface="Arial" charset="0"/>
              </a:rPr>
              <a:t>Ενδείξεις ότι ο συνδυασμός </a:t>
            </a:r>
            <a:r>
              <a:rPr lang="el-GR" sz="2300" dirty="0" err="1">
                <a:solidFill>
                  <a:srgbClr val="FFFFFF"/>
                </a:solidFill>
                <a:effectLst>
                  <a:outerShdw blurRad="38100" dist="38100" dir="2700000" algn="tl">
                    <a:srgbClr val="000000"/>
                  </a:outerShdw>
                </a:effectLst>
                <a:latin typeface="Arial"/>
                <a:cs typeface="Arial" charset="0"/>
              </a:rPr>
              <a:t>στατίνης</a:t>
            </a:r>
            <a:r>
              <a:rPr lang="el-GR" sz="2300" dirty="0">
                <a:solidFill>
                  <a:srgbClr val="FFFFFF"/>
                </a:solidFill>
                <a:effectLst>
                  <a:outerShdw blurRad="38100" dist="38100" dir="2700000" algn="tl">
                    <a:srgbClr val="000000"/>
                  </a:outerShdw>
                </a:effectLst>
                <a:latin typeface="Arial"/>
                <a:cs typeface="Arial" charset="0"/>
              </a:rPr>
              <a:t> και </a:t>
            </a:r>
            <a:r>
              <a:rPr lang="el-GR" sz="2300" dirty="0" err="1">
                <a:solidFill>
                  <a:srgbClr val="FFFFFF"/>
                </a:solidFill>
                <a:effectLst>
                  <a:outerShdw blurRad="38100" dist="38100" dir="2700000" algn="tl">
                    <a:srgbClr val="000000"/>
                  </a:outerShdw>
                </a:effectLst>
                <a:latin typeface="Arial"/>
                <a:cs typeface="Arial" charset="0"/>
              </a:rPr>
              <a:t>εζετιμίμπης</a:t>
            </a:r>
            <a:r>
              <a:rPr lang="el-GR" sz="2300" dirty="0">
                <a:solidFill>
                  <a:srgbClr val="FFFFFF"/>
                </a:solidFill>
                <a:effectLst>
                  <a:outerShdw blurRad="38100" dist="38100" dir="2700000" algn="tl">
                    <a:srgbClr val="000000"/>
                  </a:outerShdw>
                </a:effectLst>
                <a:latin typeface="Arial"/>
                <a:cs typeface="Arial" charset="0"/>
              </a:rPr>
              <a:t> μπορεί να είναι πιο αποτελεσματικός από τη μονοθεραπεία για αύξηση της </a:t>
            </a:r>
            <a:r>
              <a:rPr lang="en-US" sz="2300" dirty="0">
                <a:solidFill>
                  <a:srgbClr val="FFFFFF"/>
                </a:solidFill>
                <a:effectLst>
                  <a:outerShdw blurRad="38100" dist="38100" dir="2700000" algn="tl">
                    <a:srgbClr val="000000"/>
                  </a:outerShdw>
                </a:effectLst>
                <a:latin typeface="Arial"/>
                <a:cs typeface="Arial" charset="0"/>
              </a:rPr>
              <a:t>HDL </a:t>
            </a:r>
            <a:r>
              <a:rPr lang="el-GR" sz="2300" dirty="0">
                <a:solidFill>
                  <a:srgbClr val="FFFFFF"/>
                </a:solidFill>
                <a:effectLst>
                  <a:outerShdw blurRad="38100" dist="38100" dir="2700000" algn="tl">
                    <a:srgbClr val="000000"/>
                  </a:outerShdw>
                </a:effectLst>
                <a:latin typeface="Arial"/>
                <a:cs typeface="Arial" charset="0"/>
              </a:rPr>
              <a:t>και μείωση των </a:t>
            </a:r>
            <a:r>
              <a:rPr lang="el-GR" sz="2300" dirty="0" err="1">
                <a:solidFill>
                  <a:srgbClr val="FFFFFF"/>
                </a:solidFill>
                <a:effectLst>
                  <a:outerShdw blurRad="38100" dist="38100" dir="2700000" algn="tl">
                    <a:srgbClr val="000000"/>
                  </a:outerShdw>
                </a:effectLst>
                <a:latin typeface="Arial"/>
                <a:cs typeface="Arial" charset="0"/>
              </a:rPr>
              <a:t>τριγλυκεριδίων</a:t>
            </a:r>
            <a:endParaRPr lang="el-GR" sz="2300" dirty="0">
              <a:solidFill>
                <a:srgbClr val="FFFFFF"/>
              </a:solidFill>
              <a:effectLst>
                <a:outerShdw blurRad="38100" dist="38100" dir="2700000" algn="tl">
                  <a:srgbClr val="000000"/>
                </a:outerShdw>
              </a:effectLst>
              <a:latin typeface="Arial"/>
              <a:cs typeface="Arial" charset="0"/>
            </a:endParaRPr>
          </a:p>
          <a:p>
            <a:r>
              <a:rPr lang="el-GR" sz="2300" dirty="0">
                <a:solidFill>
                  <a:srgbClr val="FF3300"/>
                </a:solidFill>
                <a:effectLst>
                  <a:outerShdw blurRad="38100" dist="38100" dir="2700000" algn="tl">
                    <a:srgbClr val="000000"/>
                  </a:outerShdw>
                </a:effectLst>
                <a:latin typeface="Arial"/>
                <a:cs typeface="Arial" charset="0"/>
              </a:rPr>
              <a:t>●</a:t>
            </a:r>
            <a:r>
              <a:rPr lang="el-GR" sz="2300" dirty="0">
                <a:solidFill>
                  <a:srgbClr val="FFFFFF"/>
                </a:solidFill>
                <a:effectLst>
                  <a:outerShdw blurRad="38100" dist="38100" dir="2700000" algn="tl">
                    <a:srgbClr val="000000"/>
                  </a:outerShdw>
                </a:effectLst>
                <a:latin typeface="Arial"/>
                <a:cs typeface="Arial" charset="0"/>
              </a:rPr>
              <a:t> Δεν αναμένεται επαρκής βελτίωση των παραμέτρων (ιδιαίτερα των </a:t>
            </a:r>
            <a:r>
              <a:rPr lang="el-GR" sz="2300" dirty="0" err="1">
                <a:solidFill>
                  <a:srgbClr val="FFFFFF"/>
                </a:solidFill>
                <a:effectLst>
                  <a:outerShdw blurRad="38100" dist="38100" dir="2700000" algn="tl">
                    <a:srgbClr val="000000"/>
                  </a:outerShdw>
                </a:effectLst>
                <a:latin typeface="Arial"/>
                <a:cs typeface="Arial" charset="0"/>
              </a:rPr>
              <a:t>τριγλυκεριδίων</a:t>
            </a:r>
            <a:r>
              <a:rPr lang="el-GR" sz="2300" dirty="0">
                <a:solidFill>
                  <a:srgbClr val="FFFFFF"/>
                </a:solidFill>
                <a:effectLst>
                  <a:outerShdw blurRad="38100" dist="38100" dir="2700000" algn="tl">
                    <a:srgbClr val="000000"/>
                  </a:outerShdw>
                </a:effectLst>
                <a:latin typeface="Arial"/>
                <a:cs typeface="Arial" charset="0"/>
              </a:rPr>
              <a:t>) του υπό συζήτηση ασθενούς</a:t>
            </a:r>
          </a:p>
          <a:p>
            <a:r>
              <a:rPr lang="el-GR" sz="2300" dirty="0">
                <a:solidFill>
                  <a:srgbClr val="FF3300"/>
                </a:solidFill>
                <a:effectLst>
                  <a:outerShdw blurRad="38100" dist="38100" dir="2700000" algn="tl">
                    <a:srgbClr val="000000"/>
                  </a:outerShdw>
                </a:effectLst>
                <a:latin typeface="Arial"/>
                <a:cs typeface="Arial" charset="0"/>
              </a:rPr>
              <a:t>●</a:t>
            </a:r>
            <a:r>
              <a:rPr lang="el-GR" sz="2300" dirty="0">
                <a:solidFill>
                  <a:srgbClr val="FFFFFF"/>
                </a:solidFill>
                <a:effectLst>
                  <a:outerShdw blurRad="38100" dist="38100" dir="2700000" algn="tl">
                    <a:srgbClr val="000000"/>
                  </a:outerShdw>
                </a:effectLst>
                <a:latin typeface="Arial"/>
                <a:cs typeface="Arial" charset="0"/>
              </a:rPr>
              <a:t> Δεν αποτελεί την πρώτη επιλογή στη συγκεκριμένη περίπτωση</a:t>
            </a:r>
          </a:p>
        </p:txBody>
      </p:sp>
      <p:sp>
        <p:nvSpPr>
          <p:cNvPr id="19462" name="Text Box 6"/>
          <p:cNvSpPr txBox="1">
            <a:spLocks noChangeArrowheads="1"/>
          </p:cNvSpPr>
          <p:nvPr/>
        </p:nvSpPr>
        <p:spPr bwMode="auto">
          <a:xfrm>
            <a:off x="4643438" y="6437313"/>
            <a:ext cx="4608512" cy="304800"/>
          </a:xfrm>
          <a:prstGeom prst="rect">
            <a:avLst/>
          </a:prstGeom>
          <a:noFill/>
          <a:ln w="9525">
            <a:noFill/>
            <a:miter lim="800000"/>
            <a:headEnd/>
            <a:tailEnd/>
          </a:ln>
          <a:effectLst/>
        </p:spPr>
        <p:txBody>
          <a:bodyPr>
            <a:spAutoFit/>
          </a:bodyPr>
          <a:lstStyle/>
          <a:p>
            <a:r>
              <a:rPr lang="en-US" sz="1400">
                <a:solidFill>
                  <a:srgbClr val="AFE1FF"/>
                </a:solidFill>
                <a:effectLst>
                  <a:outerShdw blurRad="38100" dist="38100" dir="2700000" algn="tl">
                    <a:srgbClr val="000000"/>
                  </a:outerShdw>
                </a:effectLst>
                <a:latin typeface="Arial"/>
              </a:rPr>
              <a:t>Ballantyne CM</a:t>
            </a:r>
            <a:r>
              <a:rPr lang="el-GR" sz="1400">
                <a:solidFill>
                  <a:srgbClr val="AFE1FF"/>
                </a:solidFill>
                <a:effectLst>
                  <a:outerShdw blurRad="38100" dist="38100" dir="2700000" algn="tl">
                    <a:srgbClr val="000000"/>
                  </a:outerShdw>
                </a:effectLst>
                <a:latin typeface="Arial"/>
              </a:rPr>
              <a:t> </a:t>
            </a:r>
            <a:r>
              <a:rPr lang="en-US" sz="1400">
                <a:solidFill>
                  <a:srgbClr val="AFE1FF"/>
                </a:solidFill>
                <a:effectLst>
                  <a:outerShdw blurRad="38100" dist="38100" dir="2700000" algn="tl">
                    <a:srgbClr val="000000"/>
                  </a:outerShdw>
                </a:effectLst>
                <a:latin typeface="Arial"/>
              </a:rPr>
              <a:t>et al, Am J Cardiol 2007;99:673-680</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0" y="298450"/>
            <a:ext cx="9036050" cy="609600"/>
          </a:xfrm>
          <a:prstGeom prst="rect">
            <a:avLst/>
          </a:prstGeom>
          <a:noFill/>
          <a:ln w="9525">
            <a:noFill/>
            <a:miter lim="800000"/>
            <a:headEnd/>
            <a:tailEnd/>
          </a:ln>
          <a:effectLst/>
        </p:spPr>
        <p:txBody>
          <a:bodyPr>
            <a:spAutoFit/>
          </a:bodyPr>
          <a:lstStyle/>
          <a:p>
            <a:pPr algn="ctr"/>
            <a:r>
              <a:rPr lang="el-GR" sz="3400" dirty="0">
                <a:solidFill>
                  <a:srgbClr val="AFE1FF"/>
                </a:solidFill>
                <a:effectLst>
                  <a:outerShdw blurRad="38100" dist="38100" dir="2700000" algn="tl">
                    <a:srgbClr val="000000"/>
                  </a:outerShdw>
                </a:effectLst>
                <a:latin typeface="Arial"/>
              </a:rPr>
              <a:t>ΦΙΜΠΡΑΤΕΣ</a:t>
            </a:r>
          </a:p>
        </p:txBody>
      </p:sp>
      <p:sp>
        <p:nvSpPr>
          <p:cNvPr id="20485" name="Text Box 5"/>
          <p:cNvSpPr txBox="1">
            <a:spLocks noChangeArrowheads="1"/>
          </p:cNvSpPr>
          <p:nvPr/>
        </p:nvSpPr>
        <p:spPr bwMode="auto">
          <a:xfrm>
            <a:off x="107950" y="1600200"/>
            <a:ext cx="8856663" cy="301307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latin typeface="Arial"/>
                <a:cs typeface="Arial" charset="0"/>
              </a:rPr>
              <a:t>●</a:t>
            </a:r>
            <a:r>
              <a:rPr lang="en-US">
                <a:solidFill>
                  <a:srgbClr val="FFFFFF"/>
                </a:solidFill>
                <a:effectLst>
                  <a:outerShdw blurRad="38100" dist="38100" dir="2700000" algn="tl">
                    <a:srgbClr val="000000"/>
                  </a:outerShdw>
                </a:effectLst>
                <a:latin typeface="Arial"/>
                <a:cs typeface="Arial" charset="0"/>
              </a:rPr>
              <a:t> </a:t>
            </a:r>
            <a:r>
              <a:rPr lang="el-GR">
                <a:solidFill>
                  <a:srgbClr val="FFFFFF"/>
                </a:solidFill>
                <a:effectLst>
                  <a:outerShdw blurRad="38100" dist="38100" dir="2700000" algn="tl">
                    <a:srgbClr val="000000"/>
                  </a:outerShdw>
                </a:effectLst>
                <a:latin typeface="Arial"/>
                <a:cs typeface="Arial" charset="0"/>
              </a:rPr>
              <a:t>Φιμπράτες: Κατεξοχήν αποτελεσματικές στη μείωση των τριγλυκεριδίων και την αύξηση της </a:t>
            </a:r>
            <a:r>
              <a:rPr lang="en-US">
                <a:solidFill>
                  <a:srgbClr val="FFFFFF"/>
                </a:solidFill>
                <a:effectLst>
                  <a:outerShdw blurRad="38100" dist="38100" dir="2700000" algn="tl">
                    <a:srgbClr val="000000"/>
                  </a:outerShdw>
                </a:effectLst>
                <a:latin typeface="Arial"/>
                <a:cs typeface="Arial" charset="0"/>
              </a:rPr>
              <a:t>HDL</a:t>
            </a:r>
            <a:endParaRPr lang="el-GR">
              <a:solidFill>
                <a:srgbClr val="FFFFFF"/>
              </a:solidFill>
              <a:effectLst>
                <a:outerShdw blurRad="38100" dist="38100" dir="2700000" algn="tl">
                  <a:srgbClr val="000000"/>
                </a:outerShdw>
              </a:effectLst>
              <a:latin typeface="Arial"/>
              <a:cs typeface="Arial" charset="0"/>
            </a:endParaRPr>
          </a:p>
          <a:p>
            <a:r>
              <a:rPr lang="el-GR">
                <a:solidFill>
                  <a:srgbClr val="FF3300"/>
                </a:solidFill>
                <a:effectLst>
                  <a:outerShdw blurRad="38100" dist="38100" dir="2700000" algn="tl">
                    <a:srgbClr val="000000"/>
                  </a:outerShdw>
                </a:effectLst>
                <a:latin typeface="Arial"/>
                <a:cs typeface="Arial" charset="0"/>
              </a:rPr>
              <a:t>●</a:t>
            </a:r>
            <a:r>
              <a:rPr lang="el-GR">
                <a:solidFill>
                  <a:srgbClr val="FFFFFF"/>
                </a:solidFill>
                <a:effectLst>
                  <a:outerShdw blurRad="38100" dist="38100" dir="2700000" algn="tl">
                    <a:srgbClr val="000000"/>
                  </a:outerShdw>
                </a:effectLst>
                <a:latin typeface="Arial"/>
                <a:cs typeface="Arial" charset="0"/>
              </a:rPr>
              <a:t> Συνήθως       τριγλυκεριδίων κατά </a:t>
            </a:r>
            <a:r>
              <a:rPr lang="el-GR">
                <a:solidFill>
                  <a:srgbClr val="FFFF00"/>
                </a:solidFill>
                <a:effectLst>
                  <a:outerShdw blurRad="38100" dist="38100" dir="2700000" algn="tl">
                    <a:srgbClr val="000000"/>
                  </a:outerShdw>
                </a:effectLst>
                <a:latin typeface="Arial"/>
                <a:cs typeface="Arial" charset="0"/>
              </a:rPr>
              <a:t>30-50%</a:t>
            </a:r>
            <a:r>
              <a:rPr lang="el-GR">
                <a:solidFill>
                  <a:srgbClr val="FFFFFF"/>
                </a:solidFill>
                <a:effectLst>
                  <a:outerShdw blurRad="38100" dist="38100" dir="2700000" algn="tl">
                    <a:srgbClr val="000000"/>
                  </a:outerShdw>
                </a:effectLst>
                <a:latin typeface="Arial"/>
                <a:cs typeface="Arial" charset="0"/>
              </a:rPr>
              <a:t>,      της </a:t>
            </a:r>
            <a:r>
              <a:rPr lang="en-US">
                <a:solidFill>
                  <a:srgbClr val="FFFFFF"/>
                </a:solidFill>
                <a:effectLst>
                  <a:outerShdw blurRad="38100" dist="38100" dir="2700000" algn="tl">
                    <a:srgbClr val="000000"/>
                  </a:outerShdw>
                </a:effectLst>
                <a:latin typeface="Arial"/>
                <a:cs typeface="Arial" charset="0"/>
              </a:rPr>
              <a:t>HDL </a:t>
            </a:r>
            <a:r>
              <a:rPr lang="el-GR">
                <a:solidFill>
                  <a:srgbClr val="FFFFFF"/>
                </a:solidFill>
                <a:effectLst>
                  <a:outerShdw blurRad="38100" dist="38100" dir="2700000" algn="tl">
                    <a:srgbClr val="000000"/>
                  </a:outerShdw>
                </a:effectLst>
                <a:latin typeface="Arial"/>
                <a:cs typeface="Arial" charset="0"/>
              </a:rPr>
              <a:t>κατά </a:t>
            </a:r>
            <a:r>
              <a:rPr lang="el-GR">
                <a:solidFill>
                  <a:srgbClr val="FFFF00"/>
                </a:solidFill>
                <a:effectLst>
                  <a:outerShdw blurRad="38100" dist="38100" dir="2700000" algn="tl">
                    <a:srgbClr val="000000"/>
                  </a:outerShdw>
                </a:effectLst>
                <a:latin typeface="Arial"/>
                <a:cs typeface="Arial" charset="0"/>
              </a:rPr>
              <a:t>5-15%</a:t>
            </a:r>
            <a:r>
              <a:rPr lang="el-GR">
                <a:solidFill>
                  <a:srgbClr val="FFFFFF"/>
                </a:solidFill>
                <a:effectLst>
                  <a:outerShdw blurRad="38100" dist="38100" dir="2700000" algn="tl">
                    <a:srgbClr val="000000"/>
                  </a:outerShdw>
                </a:effectLst>
                <a:latin typeface="Arial"/>
                <a:cs typeface="Arial" charset="0"/>
              </a:rPr>
              <a:t>,       της </a:t>
            </a:r>
            <a:r>
              <a:rPr lang="en-US">
                <a:solidFill>
                  <a:srgbClr val="FFFFFF"/>
                </a:solidFill>
                <a:effectLst>
                  <a:outerShdw blurRad="38100" dist="38100" dir="2700000" algn="tl">
                    <a:srgbClr val="000000"/>
                  </a:outerShdw>
                </a:effectLst>
                <a:latin typeface="Arial"/>
                <a:cs typeface="Arial" charset="0"/>
              </a:rPr>
              <a:t>LDL </a:t>
            </a:r>
            <a:r>
              <a:rPr lang="el-GR">
                <a:solidFill>
                  <a:srgbClr val="FFFFFF"/>
                </a:solidFill>
                <a:effectLst>
                  <a:outerShdw blurRad="38100" dist="38100" dir="2700000" algn="tl">
                    <a:srgbClr val="000000"/>
                  </a:outerShdw>
                </a:effectLst>
                <a:latin typeface="Arial"/>
                <a:cs typeface="Arial" charset="0"/>
              </a:rPr>
              <a:t>κατά </a:t>
            </a:r>
            <a:r>
              <a:rPr lang="el-GR">
                <a:solidFill>
                  <a:srgbClr val="FFFF00"/>
                </a:solidFill>
                <a:effectLst>
                  <a:outerShdw blurRad="38100" dist="38100" dir="2700000" algn="tl">
                    <a:srgbClr val="000000"/>
                  </a:outerShdw>
                </a:effectLst>
                <a:latin typeface="Arial"/>
                <a:cs typeface="Arial" charset="0"/>
              </a:rPr>
              <a:t>20%</a:t>
            </a:r>
          </a:p>
          <a:p>
            <a:r>
              <a:rPr lang="el-GR">
                <a:solidFill>
                  <a:srgbClr val="FF3300"/>
                </a:solidFill>
                <a:effectLst>
                  <a:outerShdw blurRad="38100" dist="38100" dir="2700000" algn="tl">
                    <a:srgbClr val="000000"/>
                  </a:outerShdw>
                </a:effectLst>
                <a:latin typeface="Arial"/>
                <a:cs typeface="Arial" charset="0"/>
              </a:rPr>
              <a:t>●</a:t>
            </a:r>
            <a:r>
              <a:rPr lang="el-GR">
                <a:solidFill>
                  <a:srgbClr val="FFFFFF"/>
                </a:solidFill>
                <a:effectLst>
                  <a:outerShdw blurRad="38100" dist="38100" dir="2700000" algn="tl">
                    <a:srgbClr val="000000"/>
                  </a:outerShdw>
                </a:effectLst>
                <a:latin typeface="Arial"/>
                <a:cs typeface="Arial" charset="0"/>
              </a:rPr>
              <a:t> Βελτίωση του </a:t>
            </a:r>
            <a:r>
              <a:rPr lang="el-GR">
                <a:solidFill>
                  <a:srgbClr val="FFFF00"/>
                </a:solidFill>
                <a:effectLst>
                  <a:outerShdw blurRad="38100" dist="38100" dir="2700000" algn="tl">
                    <a:srgbClr val="000000"/>
                  </a:outerShdw>
                </a:effectLst>
                <a:latin typeface="Arial"/>
                <a:cs typeface="Arial" charset="0"/>
              </a:rPr>
              <a:t>είδους των σωματιδίων</a:t>
            </a:r>
            <a:r>
              <a:rPr lang="el-GR">
                <a:solidFill>
                  <a:srgbClr val="FFFFFF"/>
                </a:solidFill>
                <a:effectLst>
                  <a:outerShdw blurRad="38100" dist="38100" dir="2700000" algn="tl">
                    <a:srgbClr val="000000"/>
                  </a:outerShdw>
                </a:effectLst>
                <a:latin typeface="Arial"/>
                <a:cs typeface="Arial" charset="0"/>
              </a:rPr>
              <a:t> της </a:t>
            </a:r>
            <a:r>
              <a:rPr lang="en-US">
                <a:solidFill>
                  <a:srgbClr val="FFFFFF"/>
                </a:solidFill>
                <a:effectLst>
                  <a:outerShdw blurRad="38100" dist="38100" dir="2700000" algn="tl">
                    <a:srgbClr val="000000"/>
                  </a:outerShdw>
                </a:effectLst>
                <a:latin typeface="Arial"/>
                <a:cs typeface="Arial" charset="0"/>
              </a:rPr>
              <a:t>LDL: </a:t>
            </a:r>
            <a:r>
              <a:rPr lang="el-GR">
                <a:solidFill>
                  <a:srgbClr val="FFFFFF"/>
                </a:solidFill>
                <a:effectLst>
                  <a:outerShdw blurRad="38100" dist="38100" dir="2700000" algn="tl">
                    <a:srgbClr val="000000"/>
                  </a:outerShdw>
                </a:effectLst>
                <a:latin typeface="Arial"/>
                <a:cs typeface="Arial" charset="0"/>
              </a:rPr>
              <a:t>Από μικρά, πυκνά          μεγαλύτερα, λιγότερο πυκνά, λιγότερο αθηρογόνα</a:t>
            </a:r>
          </a:p>
        </p:txBody>
      </p:sp>
      <p:sp>
        <p:nvSpPr>
          <p:cNvPr id="20486" name="AutoShape 6"/>
          <p:cNvSpPr>
            <a:spLocks noChangeArrowheads="1"/>
          </p:cNvSpPr>
          <p:nvPr/>
        </p:nvSpPr>
        <p:spPr bwMode="auto">
          <a:xfrm>
            <a:off x="1908175" y="2492375"/>
            <a:ext cx="287338" cy="360363"/>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20487" name="AutoShape 7"/>
          <p:cNvSpPr>
            <a:spLocks noChangeArrowheads="1"/>
          </p:cNvSpPr>
          <p:nvPr/>
        </p:nvSpPr>
        <p:spPr bwMode="auto">
          <a:xfrm>
            <a:off x="2052638" y="2916238"/>
            <a:ext cx="287337" cy="360362"/>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20488" name="AutoShape 8"/>
          <p:cNvSpPr>
            <a:spLocks noChangeArrowheads="1"/>
          </p:cNvSpPr>
          <p:nvPr/>
        </p:nvSpPr>
        <p:spPr bwMode="auto">
          <a:xfrm rot="10800000">
            <a:off x="6661150" y="2482850"/>
            <a:ext cx="287338" cy="360363"/>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20489" name="Text Box 9"/>
          <p:cNvSpPr txBox="1">
            <a:spLocks noChangeArrowheads="1"/>
          </p:cNvSpPr>
          <p:nvPr/>
        </p:nvSpPr>
        <p:spPr bwMode="auto">
          <a:xfrm>
            <a:off x="4643438" y="6437313"/>
            <a:ext cx="4608512" cy="304800"/>
          </a:xfrm>
          <a:prstGeom prst="rect">
            <a:avLst/>
          </a:prstGeom>
          <a:noFill/>
          <a:ln w="9525">
            <a:noFill/>
            <a:miter lim="800000"/>
            <a:headEnd/>
            <a:tailEnd/>
          </a:ln>
          <a:effectLst/>
        </p:spPr>
        <p:txBody>
          <a:bodyPr>
            <a:spAutoFit/>
          </a:bodyPr>
          <a:lstStyle/>
          <a:p>
            <a:r>
              <a:rPr lang="en-US" sz="1400">
                <a:solidFill>
                  <a:srgbClr val="AFE1FF"/>
                </a:solidFill>
                <a:effectLst>
                  <a:outerShdw blurRad="38100" dist="38100" dir="2700000" algn="tl">
                    <a:srgbClr val="000000"/>
                  </a:outerShdw>
                </a:effectLst>
                <a:latin typeface="Arial"/>
              </a:rPr>
              <a:t>Cannon CP, J Intern Med 2008;263:353-365</a:t>
            </a:r>
            <a:endParaRPr lang="el-GR" sz="1400">
              <a:solidFill>
                <a:srgbClr val="AFE1FF"/>
              </a:solidFill>
              <a:effectLst>
                <a:outerShdw blurRad="38100" dist="38100" dir="2700000" algn="tl">
                  <a:srgbClr val="000000"/>
                </a:outerShdw>
              </a:effectLst>
              <a:latin typeface="Arial"/>
            </a:endParaRPr>
          </a:p>
        </p:txBody>
      </p:sp>
      <p:sp>
        <p:nvSpPr>
          <p:cNvPr id="20490" name="AutoShape 10"/>
          <p:cNvSpPr>
            <a:spLocks noChangeArrowheads="1"/>
          </p:cNvSpPr>
          <p:nvPr/>
        </p:nvSpPr>
        <p:spPr bwMode="auto">
          <a:xfrm>
            <a:off x="2268538" y="3933825"/>
            <a:ext cx="574675" cy="287338"/>
          </a:xfrm>
          <a:prstGeom prst="rightArrow">
            <a:avLst>
              <a:gd name="adj1" fmla="val 50000"/>
              <a:gd name="adj2" fmla="val 50000"/>
            </a:avLst>
          </a:prstGeom>
          <a:solidFill>
            <a:schemeClr val="accent1"/>
          </a:solidFill>
          <a:ln w="25400">
            <a:solidFill>
              <a:schemeClr val="tx1"/>
            </a:solidFill>
            <a:miter lim="800000"/>
            <a:headEnd/>
            <a:tailEnd/>
          </a:ln>
          <a:effectLst/>
        </p:spPr>
        <p:txBody>
          <a:bodyPr wrap="none" anchor="ctr"/>
          <a:lstStyle/>
          <a:p>
            <a:pPr>
              <a:spcBef>
                <a:spcPct val="0"/>
              </a:spcBef>
            </a:pPr>
            <a:endParaRPr lang="el-GR" sz="1800" b="0">
              <a:solidFill>
                <a:srgbClr val="FFFFFF"/>
              </a:solidFill>
              <a:effectLst/>
              <a:latin typeface="Aria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0" y="298450"/>
            <a:ext cx="9036050" cy="609600"/>
          </a:xfrm>
          <a:prstGeom prst="rect">
            <a:avLst/>
          </a:prstGeom>
          <a:noFill/>
          <a:ln w="9525">
            <a:noFill/>
            <a:miter lim="800000"/>
            <a:headEnd/>
            <a:tailEnd/>
          </a:ln>
          <a:effectLst/>
        </p:spPr>
        <p:txBody>
          <a:bodyPr>
            <a:spAutoFit/>
          </a:bodyPr>
          <a:lstStyle/>
          <a:p>
            <a:pPr algn="ctr"/>
            <a:r>
              <a:rPr lang="el-GR" sz="3400">
                <a:solidFill>
                  <a:srgbClr val="AFE1FF"/>
                </a:solidFill>
                <a:effectLst>
                  <a:outerShdw blurRad="38100" dist="38100" dir="2700000" algn="tl">
                    <a:srgbClr val="000000"/>
                  </a:outerShdw>
                </a:effectLst>
                <a:latin typeface="Arial"/>
              </a:rPr>
              <a:t>ΣΥΝΔΥΑΣΜΟΣ ΣΤΑΤΙΝΗΣ ΜΕ ΦΙΜΠΡΑΤΗ</a:t>
            </a:r>
          </a:p>
        </p:txBody>
      </p:sp>
      <p:pic>
        <p:nvPicPr>
          <p:cNvPr id="21509" name="Picture 5"/>
          <p:cNvPicPr>
            <a:picLocks noChangeAspect="1" noChangeArrowheads="1"/>
          </p:cNvPicPr>
          <p:nvPr/>
        </p:nvPicPr>
        <p:blipFill>
          <a:blip r:embed="rId2" cstate="print"/>
          <a:srcRect/>
          <a:stretch>
            <a:fillRect/>
          </a:stretch>
        </p:blipFill>
        <p:spPr bwMode="auto">
          <a:xfrm>
            <a:off x="4371975" y="1125538"/>
            <a:ext cx="4664075" cy="4416425"/>
          </a:xfrm>
          <a:prstGeom prst="rect">
            <a:avLst/>
          </a:prstGeom>
          <a:noFill/>
          <a:ln w="9525">
            <a:noFill/>
            <a:miter lim="800000"/>
            <a:headEnd/>
            <a:tailEnd/>
          </a:ln>
          <a:effectLst/>
        </p:spPr>
      </p:pic>
      <p:sp>
        <p:nvSpPr>
          <p:cNvPr id="21510" name="Text Box 6"/>
          <p:cNvSpPr txBox="1">
            <a:spLocks noChangeArrowheads="1"/>
          </p:cNvSpPr>
          <p:nvPr/>
        </p:nvSpPr>
        <p:spPr bwMode="auto">
          <a:xfrm>
            <a:off x="73025" y="1063625"/>
            <a:ext cx="4427538" cy="4741863"/>
          </a:xfrm>
          <a:prstGeom prst="rect">
            <a:avLst/>
          </a:prstGeom>
          <a:noFill/>
          <a:ln w="9525">
            <a:noFill/>
            <a:miter lim="800000"/>
            <a:headEnd/>
            <a:tailEnd/>
          </a:ln>
          <a:effectLst/>
        </p:spPr>
        <p:txBody>
          <a:bodyPr>
            <a:spAutoFit/>
          </a:bodyPr>
          <a:lstStyle/>
          <a:p>
            <a:r>
              <a:rPr lang="el-GR" sz="2100">
                <a:solidFill>
                  <a:srgbClr val="FF3300"/>
                </a:solidFill>
                <a:effectLst>
                  <a:outerShdw blurRad="38100" dist="38100" dir="2700000" algn="tl">
                    <a:srgbClr val="000000"/>
                  </a:outerShdw>
                </a:effectLst>
                <a:latin typeface="Arial"/>
                <a:cs typeface="Arial" charset="0"/>
              </a:rPr>
              <a:t>●</a:t>
            </a:r>
            <a:r>
              <a:rPr lang="el-GR" sz="2100">
                <a:solidFill>
                  <a:srgbClr val="FFFFFF"/>
                </a:solidFill>
                <a:effectLst>
                  <a:outerShdw blurRad="38100" dist="38100" dir="2700000" algn="tl">
                    <a:srgbClr val="000000"/>
                  </a:outerShdw>
                </a:effectLst>
                <a:latin typeface="Arial"/>
                <a:cs typeface="Arial" charset="0"/>
              </a:rPr>
              <a:t> Μελέτη </a:t>
            </a:r>
            <a:r>
              <a:rPr lang="en-US" sz="2100">
                <a:solidFill>
                  <a:srgbClr val="FFFFFF"/>
                </a:solidFill>
                <a:effectLst>
                  <a:outerShdw blurRad="38100" dist="38100" dir="2700000" algn="tl">
                    <a:srgbClr val="000000"/>
                  </a:outerShdw>
                </a:effectLst>
                <a:latin typeface="Arial"/>
                <a:cs typeface="Arial" charset="0"/>
              </a:rPr>
              <a:t>SAFARI: </a:t>
            </a:r>
            <a:r>
              <a:rPr lang="el-GR" sz="2100">
                <a:solidFill>
                  <a:srgbClr val="FFFFFF"/>
                </a:solidFill>
                <a:effectLst>
                  <a:outerShdw blurRad="38100" dist="38100" dir="2700000" algn="tl">
                    <a:srgbClr val="000000"/>
                  </a:outerShdw>
                </a:effectLst>
                <a:latin typeface="Arial"/>
                <a:cs typeface="Arial" charset="0"/>
              </a:rPr>
              <a:t>618 ασθενείς με συνδυασμένη υπερλιπιδαιμία (</a:t>
            </a:r>
            <a:r>
              <a:rPr lang="en-US" sz="2100">
                <a:solidFill>
                  <a:srgbClr val="FFFFFF"/>
                </a:solidFill>
                <a:effectLst>
                  <a:outerShdw blurRad="38100" dist="38100" dir="2700000" algn="tl">
                    <a:srgbClr val="000000"/>
                  </a:outerShdw>
                </a:effectLst>
                <a:latin typeface="Arial"/>
                <a:cs typeface="Arial" charset="0"/>
              </a:rPr>
              <a:t>TG ≥150 mg/dl </a:t>
            </a:r>
            <a:r>
              <a:rPr lang="el-GR" sz="2100">
                <a:solidFill>
                  <a:srgbClr val="FFFFFF"/>
                </a:solidFill>
                <a:effectLst>
                  <a:outerShdw blurRad="38100" dist="38100" dir="2700000" algn="tl">
                    <a:srgbClr val="000000"/>
                  </a:outerShdw>
                </a:effectLst>
                <a:latin typeface="Arial"/>
                <a:cs typeface="Arial" charset="0"/>
              </a:rPr>
              <a:t>και ≤500 </a:t>
            </a:r>
            <a:r>
              <a:rPr lang="en-US" sz="2100">
                <a:solidFill>
                  <a:srgbClr val="FFFFFF"/>
                </a:solidFill>
                <a:effectLst>
                  <a:outerShdw blurRad="38100" dist="38100" dir="2700000" algn="tl">
                    <a:srgbClr val="000000"/>
                  </a:outerShdw>
                </a:effectLst>
                <a:latin typeface="Arial"/>
                <a:cs typeface="Arial" charset="0"/>
              </a:rPr>
              <a:t>mg/dl, LDL&gt;130 mg/dl)</a:t>
            </a:r>
            <a:endParaRPr lang="el-GR" sz="2100">
              <a:solidFill>
                <a:srgbClr val="FFFFFF"/>
              </a:solidFill>
              <a:effectLst>
                <a:outerShdw blurRad="38100" dist="38100" dir="2700000" algn="tl">
                  <a:srgbClr val="000000"/>
                </a:outerShdw>
              </a:effectLst>
              <a:latin typeface="Arial"/>
              <a:cs typeface="Arial" charset="0"/>
            </a:endParaRPr>
          </a:p>
          <a:p>
            <a:r>
              <a:rPr lang="el-GR" sz="2100">
                <a:solidFill>
                  <a:srgbClr val="FF3300"/>
                </a:solidFill>
                <a:effectLst>
                  <a:outerShdw blurRad="38100" dist="38100" dir="2700000" algn="tl">
                    <a:srgbClr val="000000"/>
                  </a:outerShdw>
                </a:effectLst>
                <a:latin typeface="Arial"/>
                <a:cs typeface="Arial" charset="0"/>
              </a:rPr>
              <a:t>●</a:t>
            </a:r>
            <a:r>
              <a:rPr lang="el-GR" sz="2100">
                <a:solidFill>
                  <a:srgbClr val="FFFFFF"/>
                </a:solidFill>
                <a:effectLst>
                  <a:outerShdw blurRad="38100" dist="38100" dir="2700000" algn="tl">
                    <a:srgbClr val="000000"/>
                  </a:outerShdw>
                </a:effectLst>
                <a:latin typeface="Arial"/>
                <a:cs typeface="Arial" charset="0"/>
              </a:rPr>
              <a:t> 411 σιμβαστατίνη (20 </a:t>
            </a:r>
            <a:r>
              <a:rPr lang="en-US" sz="2100">
                <a:solidFill>
                  <a:srgbClr val="FFFFFF"/>
                </a:solidFill>
                <a:effectLst>
                  <a:outerShdw blurRad="38100" dist="38100" dir="2700000" algn="tl">
                    <a:srgbClr val="000000"/>
                  </a:outerShdw>
                </a:effectLst>
                <a:latin typeface="Arial"/>
                <a:cs typeface="Arial" charset="0"/>
              </a:rPr>
              <a:t>mg) </a:t>
            </a:r>
            <a:r>
              <a:rPr lang="el-GR" sz="2100">
                <a:solidFill>
                  <a:srgbClr val="FFFFFF"/>
                </a:solidFill>
                <a:effectLst>
                  <a:outerShdw blurRad="38100" dist="38100" dir="2700000" algn="tl">
                    <a:srgbClr val="000000"/>
                  </a:outerShdw>
                </a:effectLst>
                <a:latin typeface="Arial"/>
                <a:cs typeface="Arial" charset="0"/>
              </a:rPr>
              <a:t>+ φαινοφιμπράτη</a:t>
            </a:r>
            <a:r>
              <a:rPr lang="en-US" sz="2100">
                <a:solidFill>
                  <a:srgbClr val="FFFFFF"/>
                </a:solidFill>
                <a:effectLst>
                  <a:outerShdw blurRad="38100" dist="38100" dir="2700000" algn="tl">
                    <a:srgbClr val="000000"/>
                  </a:outerShdw>
                </a:effectLst>
                <a:latin typeface="Arial"/>
                <a:cs typeface="Arial" charset="0"/>
              </a:rPr>
              <a:t> (160 mg)</a:t>
            </a:r>
            <a:r>
              <a:rPr lang="el-GR" sz="2100">
                <a:solidFill>
                  <a:srgbClr val="FFFFFF"/>
                </a:solidFill>
                <a:effectLst>
                  <a:outerShdw blurRad="38100" dist="38100" dir="2700000" algn="tl">
                    <a:srgbClr val="000000"/>
                  </a:outerShdw>
                </a:effectLst>
                <a:latin typeface="Arial"/>
                <a:cs typeface="Arial" charset="0"/>
              </a:rPr>
              <a:t>, 207 σιμβαστατίνη</a:t>
            </a:r>
          </a:p>
          <a:p>
            <a:r>
              <a:rPr lang="el-GR" sz="2100">
                <a:solidFill>
                  <a:srgbClr val="FF3300"/>
                </a:solidFill>
                <a:effectLst>
                  <a:outerShdw blurRad="38100" dist="38100" dir="2700000" algn="tl">
                    <a:srgbClr val="000000"/>
                  </a:outerShdw>
                </a:effectLst>
                <a:latin typeface="Arial"/>
                <a:cs typeface="Arial" charset="0"/>
              </a:rPr>
              <a:t>●</a:t>
            </a:r>
            <a:r>
              <a:rPr lang="el-GR" sz="2100">
                <a:solidFill>
                  <a:srgbClr val="FFFFFF"/>
                </a:solidFill>
                <a:effectLst>
                  <a:outerShdw blurRad="38100" dist="38100" dir="2700000" algn="tl">
                    <a:srgbClr val="000000"/>
                  </a:outerShdw>
                </a:effectLst>
                <a:latin typeface="Arial"/>
                <a:cs typeface="Arial" charset="0"/>
              </a:rPr>
              <a:t> Θεραπεία 12 εβδομάδων</a:t>
            </a:r>
          </a:p>
          <a:p>
            <a:r>
              <a:rPr lang="el-GR" sz="2100">
                <a:solidFill>
                  <a:srgbClr val="FF3300"/>
                </a:solidFill>
                <a:effectLst>
                  <a:outerShdw blurRad="38100" dist="38100" dir="2700000" algn="tl">
                    <a:srgbClr val="000000"/>
                  </a:outerShdw>
                </a:effectLst>
                <a:latin typeface="Arial"/>
                <a:cs typeface="Arial" charset="0"/>
              </a:rPr>
              <a:t>●</a:t>
            </a:r>
            <a:r>
              <a:rPr lang="el-GR" sz="2100">
                <a:solidFill>
                  <a:srgbClr val="FFFFFF"/>
                </a:solidFill>
                <a:effectLst>
                  <a:outerShdw blurRad="38100" dist="38100" dir="2700000" algn="tl">
                    <a:srgbClr val="000000"/>
                  </a:outerShdw>
                </a:effectLst>
                <a:latin typeface="Arial"/>
                <a:cs typeface="Arial" charset="0"/>
              </a:rPr>
              <a:t>       τριγλυκεριδίων 43% έναντι 20.1%</a:t>
            </a:r>
          </a:p>
          <a:p>
            <a:r>
              <a:rPr lang="el-GR" sz="2100">
                <a:solidFill>
                  <a:srgbClr val="FF3300"/>
                </a:solidFill>
                <a:effectLst>
                  <a:outerShdw blurRad="38100" dist="38100" dir="2700000" algn="tl">
                    <a:srgbClr val="000000"/>
                  </a:outerShdw>
                </a:effectLst>
                <a:latin typeface="Arial"/>
                <a:cs typeface="Arial" charset="0"/>
              </a:rPr>
              <a:t>●</a:t>
            </a:r>
            <a:r>
              <a:rPr lang="el-GR" sz="2100">
                <a:solidFill>
                  <a:srgbClr val="FFFFFF"/>
                </a:solidFill>
                <a:effectLst>
                  <a:outerShdw blurRad="38100" dist="38100" dir="2700000" algn="tl">
                    <a:srgbClr val="000000"/>
                  </a:outerShdw>
                </a:effectLst>
                <a:latin typeface="Arial"/>
                <a:cs typeface="Arial" charset="0"/>
              </a:rPr>
              <a:t>       </a:t>
            </a:r>
            <a:r>
              <a:rPr lang="en-US" sz="2100">
                <a:solidFill>
                  <a:srgbClr val="FFFFFF"/>
                </a:solidFill>
                <a:effectLst>
                  <a:outerShdw blurRad="38100" dist="38100" dir="2700000" algn="tl">
                    <a:srgbClr val="000000"/>
                  </a:outerShdw>
                </a:effectLst>
                <a:latin typeface="Arial"/>
                <a:cs typeface="Arial" charset="0"/>
              </a:rPr>
              <a:t>LDL </a:t>
            </a:r>
            <a:r>
              <a:rPr lang="el-GR" sz="2100">
                <a:solidFill>
                  <a:srgbClr val="FFFFFF"/>
                </a:solidFill>
                <a:effectLst>
                  <a:outerShdw blurRad="38100" dist="38100" dir="2700000" algn="tl">
                    <a:srgbClr val="000000"/>
                  </a:outerShdw>
                </a:effectLst>
                <a:latin typeface="Arial"/>
                <a:cs typeface="Arial" charset="0"/>
              </a:rPr>
              <a:t>31.2% έναντι 25.8%</a:t>
            </a:r>
          </a:p>
          <a:p>
            <a:r>
              <a:rPr lang="el-GR" sz="2100">
                <a:solidFill>
                  <a:srgbClr val="FF3300"/>
                </a:solidFill>
                <a:effectLst>
                  <a:outerShdw blurRad="38100" dist="38100" dir="2700000" algn="tl">
                    <a:srgbClr val="000000"/>
                  </a:outerShdw>
                </a:effectLst>
                <a:latin typeface="Arial"/>
                <a:cs typeface="Arial" charset="0"/>
              </a:rPr>
              <a:t>●</a:t>
            </a:r>
            <a:r>
              <a:rPr lang="el-GR" sz="2100">
                <a:solidFill>
                  <a:srgbClr val="FFFFFF"/>
                </a:solidFill>
                <a:effectLst>
                  <a:outerShdw blurRad="38100" dist="38100" dir="2700000" algn="tl">
                    <a:srgbClr val="000000"/>
                  </a:outerShdw>
                </a:effectLst>
                <a:latin typeface="Arial"/>
                <a:cs typeface="Arial" charset="0"/>
              </a:rPr>
              <a:t>       </a:t>
            </a:r>
            <a:r>
              <a:rPr lang="en-US" sz="2100">
                <a:solidFill>
                  <a:srgbClr val="FFFFFF"/>
                </a:solidFill>
                <a:effectLst>
                  <a:outerShdw blurRad="38100" dist="38100" dir="2700000" algn="tl">
                    <a:srgbClr val="000000"/>
                  </a:outerShdw>
                </a:effectLst>
                <a:latin typeface="Arial"/>
                <a:cs typeface="Arial" charset="0"/>
              </a:rPr>
              <a:t>HDL </a:t>
            </a:r>
            <a:r>
              <a:rPr lang="el-GR" sz="2100">
                <a:solidFill>
                  <a:srgbClr val="FFFFFF"/>
                </a:solidFill>
                <a:effectLst>
                  <a:outerShdw blurRad="38100" dist="38100" dir="2700000" algn="tl">
                    <a:srgbClr val="000000"/>
                  </a:outerShdw>
                </a:effectLst>
                <a:latin typeface="Arial"/>
                <a:cs typeface="Arial" charset="0"/>
              </a:rPr>
              <a:t>18.6% έναντι 9.7%</a:t>
            </a:r>
          </a:p>
        </p:txBody>
      </p:sp>
      <p:sp>
        <p:nvSpPr>
          <p:cNvPr id="21511" name="AutoShape 7"/>
          <p:cNvSpPr>
            <a:spLocks noChangeArrowheads="1"/>
          </p:cNvSpPr>
          <p:nvPr/>
        </p:nvSpPr>
        <p:spPr bwMode="auto">
          <a:xfrm rot="10800000">
            <a:off x="468313" y="5373688"/>
            <a:ext cx="287337" cy="360362"/>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21512" name="AutoShape 8"/>
          <p:cNvSpPr>
            <a:spLocks noChangeArrowheads="1"/>
          </p:cNvSpPr>
          <p:nvPr/>
        </p:nvSpPr>
        <p:spPr bwMode="auto">
          <a:xfrm>
            <a:off x="468313" y="4868863"/>
            <a:ext cx="287337" cy="360362"/>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21513" name="AutoShape 9"/>
          <p:cNvSpPr>
            <a:spLocks noChangeArrowheads="1"/>
          </p:cNvSpPr>
          <p:nvPr/>
        </p:nvSpPr>
        <p:spPr bwMode="auto">
          <a:xfrm>
            <a:off x="468313" y="4076700"/>
            <a:ext cx="287337" cy="360363"/>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a:spcBef>
                <a:spcPct val="0"/>
              </a:spcBef>
            </a:pPr>
            <a:endParaRPr lang="el-GR" sz="1800" b="0">
              <a:solidFill>
                <a:srgbClr val="FFFFFF"/>
              </a:solidFill>
              <a:effectLst/>
              <a:latin typeface="Arial"/>
            </a:endParaRPr>
          </a:p>
        </p:txBody>
      </p:sp>
      <p:sp>
        <p:nvSpPr>
          <p:cNvPr id="21514" name="Text Box 10"/>
          <p:cNvSpPr txBox="1">
            <a:spLocks noChangeArrowheads="1"/>
          </p:cNvSpPr>
          <p:nvPr/>
        </p:nvSpPr>
        <p:spPr bwMode="auto">
          <a:xfrm>
            <a:off x="4643438" y="6437313"/>
            <a:ext cx="4608512" cy="304800"/>
          </a:xfrm>
          <a:prstGeom prst="rect">
            <a:avLst/>
          </a:prstGeom>
          <a:noFill/>
          <a:ln w="9525">
            <a:noFill/>
            <a:miter lim="800000"/>
            <a:headEnd/>
            <a:tailEnd/>
          </a:ln>
          <a:effectLst/>
        </p:spPr>
        <p:txBody>
          <a:bodyPr>
            <a:spAutoFit/>
          </a:bodyPr>
          <a:lstStyle/>
          <a:p>
            <a:r>
              <a:rPr lang="en-US" sz="1400">
                <a:solidFill>
                  <a:srgbClr val="AFE1FF"/>
                </a:solidFill>
                <a:effectLst>
                  <a:outerShdw blurRad="38100" dist="38100" dir="2700000" algn="tl">
                    <a:srgbClr val="000000"/>
                  </a:outerShdw>
                </a:effectLst>
                <a:latin typeface="Arial"/>
              </a:rPr>
              <a:t>Grundy SM</a:t>
            </a:r>
            <a:r>
              <a:rPr lang="el-GR" sz="1400">
                <a:solidFill>
                  <a:srgbClr val="AFE1FF"/>
                </a:solidFill>
                <a:effectLst>
                  <a:outerShdw blurRad="38100" dist="38100" dir="2700000" algn="tl">
                    <a:srgbClr val="000000"/>
                  </a:outerShdw>
                </a:effectLst>
                <a:latin typeface="Arial"/>
              </a:rPr>
              <a:t> </a:t>
            </a:r>
            <a:r>
              <a:rPr lang="en-US" sz="1400">
                <a:solidFill>
                  <a:srgbClr val="AFE1FF"/>
                </a:solidFill>
                <a:effectLst>
                  <a:outerShdw blurRad="38100" dist="38100" dir="2700000" algn="tl">
                    <a:srgbClr val="000000"/>
                  </a:outerShdw>
                </a:effectLst>
                <a:latin typeface="Arial"/>
              </a:rPr>
              <a:t>et al, Am J Cardiol 2005;95:462-468</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73025" y="-26988"/>
            <a:ext cx="9036050" cy="1127126"/>
          </a:xfrm>
          <a:prstGeom prst="rect">
            <a:avLst/>
          </a:prstGeom>
          <a:noFill/>
          <a:ln w="9525">
            <a:noFill/>
            <a:miter lim="800000"/>
            <a:headEnd/>
            <a:tailEnd/>
          </a:ln>
          <a:effectLst/>
        </p:spPr>
        <p:txBody>
          <a:bodyPr>
            <a:spAutoFit/>
          </a:bodyPr>
          <a:lstStyle/>
          <a:p>
            <a:pPr algn="ctr"/>
            <a:r>
              <a:rPr lang="el-GR" sz="3400">
                <a:solidFill>
                  <a:srgbClr val="AFE1FF"/>
                </a:solidFill>
                <a:effectLst>
                  <a:outerShdw blurRad="38100" dist="38100" dir="2700000" algn="tl">
                    <a:srgbClr val="000000"/>
                  </a:outerShdw>
                </a:effectLst>
                <a:latin typeface="Arial"/>
              </a:rPr>
              <a:t>ΣΥΝΔΥΑΣΜΟΣ ΣΤΑΤΙΝΗΣ ΜΕ ΦΙΜΠΡΑΤΗ: ΑΝΕΠΙΘΥΜΗΤΕΣ ΕΝΕΡΓΕΙΕΣ</a:t>
            </a:r>
          </a:p>
        </p:txBody>
      </p:sp>
      <p:sp>
        <p:nvSpPr>
          <p:cNvPr id="22533" name="Text Box 5"/>
          <p:cNvSpPr txBox="1">
            <a:spLocks noChangeArrowheads="1"/>
          </p:cNvSpPr>
          <p:nvPr/>
        </p:nvSpPr>
        <p:spPr bwMode="auto">
          <a:xfrm>
            <a:off x="179388" y="981075"/>
            <a:ext cx="8640762" cy="2987675"/>
          </a:xfrm>
          <a:prstGeom prst="rect">
            <a:avLst/>
          </a:prstGeom>
          <a:noFill/>
          <a:ln w="9525">
            <a:noFill/>
            <a:miter lim="800000"/>
            <a:headEnd/>
            <a:tailEnd/>
          </a:ln>
          <a:effectLst/>
        </p:spPr>
        <p:txBody>
          <a:bodyPr>
            <a:spAutoFit/>
          </a:bodyPr>
          <a:lstStyle/>
          <a:p>
            <a:r>
              <a:rPr lang="el-GR" sz="2000">
                <a:solidFill>
                  <a:srgbClr val="FF3300"/>
                </a:solidFill>
                <a:effectLst>
                  <a:outerShdw blurRad="38100" dist="38100" dir="2700000" algn="tl">
                    <a:srgbClr val="000000"/>
                  </a:outerShdw>
                </a:effectLst>
                <a:latin typeface="Arial"/>
                <a:cs typeface="Arial" charset="0"/>
              </a:rPr>
              <a:t>●</a:t>
            </a:r>
            <a:r>
              <a:rPr lang="en-US" sz="2000">
                <a:solidFill>
                  <a:srgbClr val="FFFFFF"/>
                </a:solidFill>
                <a:effectLst>
                  <a:outerShdw blurRad="38100" dist="38100" dir="2700000" algn="tl">
                    <a:srgbClr val="000000"/>
                  </a:outerShdw>
                </a:effectLst>
                <a:latin typeface="Arial"/>
                <a:cs typeface="Arial" charset="0"/>
              </a:rPr>
              <a:t> </a:t>
            </a:r>
            <a:r>
              <a:rPr lang="el-GR" sz="2000">
                <a:solidFill>
                  <a:srgbClr val="FFFFFF"/>
                </a:solidFill>
                <a:effectLst>
                  <a:outerShdw blurRad="38100" dist="38100" dir="2700000" algn="tl">
                    <a:srgbClr val="000000"/>
                  </a:outerShdw>
                </a:effectLst>
                <a:latin typeface="Arial"/>
                <a:cs typeface="Arial" charset="0"/>
              </a:rPr>
              <a:t>Προφανής ανησυχία: </a:t>
            </a:r>
            <a:r>
              <a:rPr lang="el-GR" sz="2000">
                <a:solidFill>
                  <a:srgbClr val="FFFF00"/>
                </a:solidFill>
                <a:effectLst>
                  <a:outerShdw blurRad="38100" dist="38100" dir="2700000" algn="tl">
                    <a:srgbClr val="000000"/>
                  </a:outerShdw>
                </a:effectLst>
                <a:latin typeface="Arial"/>
                <a:cs typeface="Arial" charset="0"/>
              </a:rPr>
              <a:t>ραβδομυόλυση</a:t>
            </a:r>
            <a:r>
              <a:rPr lang="el-GR" sz="2000">
                <a:solidFill>
                  <a:srgbClr val="FFFFFF"/>
                </a:solidFill>
                <a:effectLst>
                  <a:outerShdw blurRad="38100" dist="38100" dir="2700000" algn="tl">
                    <a:srgbClr val="000000"/>
                  </a:outerShdw>
                </a:effectLst>
                <a:latin typeface="Arial"/>
                <a:cs typeface="Arial" charset="0"/>
              </a:rPr>
              <a:t> και επηρεασμός ηπατικής λειτουργίας</a:t>
            </a:r>
          </a:p>
          <a:p>
            <a:r>
              <a:rPr lang="el-GR" sz="2000">
                <a:solidFill>
                  <a:srgbClr val="FF3300"/>
                </a:solidFill>
                <a:effectLst>
                  <a:outerShdw blurRad="38100" dist="38100" dir="2700000" algn="tl">
                    <a:srgbClr val="000000"/>
                  </a:outerShdw>
                </a:effectLst>
                <a:latin typeface="Arial"/>
                <a:cs typeface="Arial" charset="0"/>
              </a:rPr>
              <a:t>●</a:t>
            </a:r>
            <a:r>
              <a:rPr lang="el-GR" sz="2000">
                <a:solidFill>
                  <a:srgbClr val="FFFFFF"/>
                </a:solidFill>
                <a:effectLst>
                  <a:outerShdw blurRad="38100" dist="38100" dir="2700000" algn="tl">
                    <a:srgbClr val="000000"/>
                  </a:outerShdw>
                </a:effectLst>
                <a:latin typeface="Arial"/>
                <a:cs typeface="Arial" charset="0"/>
              </a:rPr>
              <a:t> Ο συνδυασμός με </a:t>
            </a:r>
            <a:r>
              <a:rPr lang="el-GR" sz="2000">
                <a:solidFill>
                  <a:srgbClr val="FFFF00"/>
                </a:solidFill>
                <a:effectLst>
                  <a:outerShdw blurRad="38100" dist="38100" dir="2700000" algn="tl">
                    <a:srgbClr val="000000"/>
                  </a:outerShdw>
                </a:effectLst>
                <a:latin typeface="Arial"/>
                <a:cs typeface="Arial" charset="0"/>
              </a:rPr>
              <a:t>γεμφιμπροζίλη</a:t>
            </a:r>
            <a:r>
              <a:rPr lang="el-GR" sz="2000">
                <a:solidFill>
                  <a:srgbClr val="FFFFFF"/>
                </a:solidFill>
                <a:effectLst>
                  <a:outerShdw blurRad="38100" dist="38100" dir="2700000" algn="tl">
                    <a:srgbClr val="000000"/>
                  </a:outerShdw>
                </a:effectLst>
                <a:latin typeface="Arial"/>
                <a:cs typeface="Arial" charset="0"/>
              </a:rPr>
              <a:t> σαφώς αυξάνει τον κίνδυνο</a:t>
            </a:r>
          </a:p>
          <a:p>
            <a:r>
              <a:rPr lang="el-GR" sz="2000">
                <a:solidFill>
                  <a:srgbClr val="FF3300"/>
                </a:solidFill>
                <a:effectLst>
                  <a:outerShdw blurRad="38100" dist="38100" dir="2700000" algn="tl">
                    <a:srgbClr val="000000"/>
                  </a:outerShdw>
                </a:effectLst>
                <a:latin typeface="Arial"/>
                <a:cs typeface="Arial" charset="0"/>
              </a:rPr>
              <a:t>●</a:t>
            </a:r>
            <a:r>
              <a:rPr lang="el-GR" sz="2000">
                <a:solidFill>
                  <a:srgbClr val="FFFFFF"/>
                </a:solidFill>
                <a:effectLst>
                  <a:outerShdw blurRad="38100" dist="38100" dir="2700000" algn="tl">
                    <a:srgbClr val="000000"/>
                  </a:outerShdw>
                </a:effectLst>
                <a:latin typeface="Arial"/>
                <a:cs typeface="Arial" charset="0"/>
              </a:rPr>
              <a:t> Η γεμφιμπροζίλη επιδρά στη φαρμακοκινητική των στατινών: ανταγωνισμός για την ίδια ομάδα γλυκουρονιδασών            πολύ μεγάλη αύξηση των συγκεντρώσεων στατίνης</a:t>
            </a:r>
          </a:p>
          <a:p>
            <a:r>
              <a:rPr lang="el-GR" sz="2000">
                <a:solidFill>
                  <a:srgbClr val="FF3300"/>
                </a:solidFill>
                <a:effectLst>
                  <a:outerShdw blurRad="38100" dist="38100" dir="2700000" algn="tl">
                    <a:srgbClr val="000000"/>
                  </a:outerShdw>
                </a:effectLst>
                <a:latin typeface="Arial"/>
                <a:cs typeface="Arial" charset="0"/>
              </a:rPr>
              <a:t>●</a:t>
            </a:r>
            <a:r>
              <a:rPr lang="el-GR" sz="2000">
                <a:solidFill>
                  <a:srgbClr val="FFFFFF"/>
                </a:solidFill>
                <a:effectLst>
                  <a:outerShdw blurRad="38100" dist="38100" dir="2700000" algn="tl">
                    <a:srgbClr val="000000"/>
                  </a:outerShdw>
                </a:effectLst>
                <a:latin typeface="Arial"/>
                <a:cs typeface="Arial" charset="0"/>
              </a:rPr>
              <a:t> Η </a:t>
            </a:r>
            <a:r>
              <a:rPr lang="el-GR" sz="2000">
                <a:solidFill>
                  <a:srgbClr val="FFFF00"/>
                </a:solidFill>
                <a:effectLst>
                  <a:outerShdw blurRad="38100" dist="38100" dir="2700000" algn="tl">
                    <a:srgbClr val="000000"/>
                  </a:outerShdw>
                </a:effectLst>
                <a:latin typeface="Arial"/>
                <a:cs typeface="Arial" charset="0"/>
              </a:rPr>
              <a:t>φαινοφιμπράτη</a:t>
            </a:r>
            <a:r>
              <a:rPr lang="el-GR" sz="2000">
                <a:solidFill>
                  <a:srgbClr val="FFFFFF"/>
                </a:solidFill>
                <a:effectLst>
                  <a:outerShdw blurRad="38100" dist="38100" dir="2700000" algn="tl">
                    <a:srgbClr val="000000"/>
                  </a:outerShdw>
                </a:effectLst>
                <a:latin typeface="Arial"/>
                <a:cs typeface="Arial" charset="0"/>
              </a:rPr>
              <a:t> μεταβολίζεται από διαφορετική οικογένεια γλυκουρονιδασών            μηδαμινή επίδραση</a:t>
            </a:r>
          </a:p>
        </p:txBody>
      </p:sp>
      <p:sp>
        <p:nvSpPr>
          <p:cNvPr id="22534" name="AutoShape 6"/>
          <p:cNvSpPr>
            <a:spLocks noChangeArrowheads="1"/>
          </p:cNvSpPr>
          <p:nvPr/>
        </p:nvSpPr>
        <p:spPr bwMode="auto">
          <a:xfrm>
            <a:off x="2628900" y="3646488"/>
            <a:ext cx="574675" cy="287337"/>
          </a:xfrm>
          <a:prstGeom prst="rightArrow">
            <a:avLst>
              <a:gd name="adj1" fmla="val 50000"/>
              <a:gd name="adj2" fmla="val 50000"/>
            </a:avLst>
          </a:prstGeom>
          <a:solidFill>
            <a:schemeClr val="accent1"/>
          </a:solidFill>
          <a:ln w="25400">
            <a:solidFill>
              <a:schemeClr val="tx1"/>
            </a:solidFill>
            <a:miter lim="800000"/>
            <a:headEnd/>
            <a:tailEnd/>
          </a:ln>
          <a:effectLst/>
        </p:spPr>
        <p:txBody>
          <a:bodyPr wrap="none" anchor="ctr"/>
          <a:lstStyle/>
          <a:p>
            <a:pPr>
              <a:spcBef>
                <a:spcPct val="0"/>
              </a:spcBef>
            </a:pPr>
            <a:endParaRPr lang="el-GR" sz="1800" b="0">
              <a:solidFill>
                <a:srgbClr val="FFFFFF"/>
              </a:solidFill>
              <a:effectLst/>
              <a:latin typeface="Arial"/>
            </a:endParaRPr>
          </a:p>
        </p:txBody>
      </p:sp>
      <p:sp>
        <p:nvSpPr>
          <p:cNvPr id="22535" name="AutoShape 7"/>
          <p:cNvSpPr>
            <a:spLocks noChangeArrowheads="1"/>
          </p:cNvSpPr>
          <p:nvPr/>
        </p:nvSpPr>
        <p:spPr bwMode="auto">
          <a:xfrm>
            <a:off x="6732588" y="2565400"/>
            <a:ext cx="574675" cy="287338"/>
          </a:xfrm>
          <a:prstGeom prst="rightArrow">
            <a:avLst>
              <a:gd name="adj1" fmla="val 50000"/>
              <a:gd name="adj2" fmla="val 50000"/>
            </a:avLst>
          </a:prstGeom>
          <a:solidFill>
            <a:schemeClr val="accent1"/>
          </a:solidFill>
          <a:ln w="25400">
            <a:solidFill>
              <a:schemeClr val="tx1"/>
            </a:solidFill>
            <a:miter lim="800000"/>
            <a:headEnd/>
            <a:tailEnd/>
          </a:ln>
          <a:effectLst/>
        </p:spPr>
        <p:txBody>
          <a:bodyPr wrap="none" anchor="ctr"/>
          <a:lstStyle/>
          <a:p>
            <a:pPr>
              <a:spcBef>
                <a:spcPct val="0"/>
              </a:spcBef>
            </a:pPr>
            <a:endParaRPr lang="el-GR" sz="1800" b="0">
              <a:solidFill>
                <a:srgbClr val="FFFFFF"/>
              </a:solidFill>
              <a:effectLst/>
              <a:latin typeface="Arial"/>
            </a:endParaRPr>
          </a:p>
        </p:txBody>
      </p:sp>
      <p:pic>
        <p:nvPicPr>
          <p:cNvPr id="22536" name="Picture 8"/>
          <p:cNvPicPr>
            <a:picLocks noChangeAspect="1" noChangeArrowheads="1"/>
          </p:cNvPicPr>
          <p:nvPr/>
        </p:nvPicPr>
        <p:blipFill>
          <a:blip r:embed="rId2" cstate="print"/>
          <a:srcRect b="2893"/>
          <a:stretch>
            <a:fillRect/>
          </a:stretch>
        </p:blipFill>
        <p:spPr bwMode="auto">
          <a:xfrm>
            <a:off x="2182813" y="4073525"/>
            <a:ext cx="4765675" cy="2451100"/>
          </a:xfrm>
          <a:prstGeom prst="rect">
            <a:avLst/>
          </a:prstGeom>
          <a:noFill/>
          <a:ln w="9525">
            <a:noFill/>
            <a:miter lim="800000"/>
            <a:headEnd/>
            <a:tailEnd/>
          </a:ln>
          <a:effectLst/>
        </p:spPr>
      </p:pic>
      <p:sp>
        <p:nvSpPr>
          <p:cNvPr id="22537" name="Rectangle 9"/>
          <p:cNvSpPr>
            <a:spLocks noChangeArrowheads="1"/>
          </p:cNvSpPr>
          <p:nvPr/>
        </p:nvSpPr>
        <p:spPr bwMode="auto">
          <a:xfrm>
            <a:off x="5148263" y="4652963"/>
            <a:ext cx="1728787" cy="1871662"/>
          </a:xfrm>
          <a:prstGeom prst="rect">
            <a:avLst/>
          </a:prstGeom>
          <a:noFill/>
          <a:ln w="25400">
            <a:solidFill>
              <a:srgbClr val="FF0000"/>
            </a:solidFill>
            <a:miter lim="800000"/>
            <a:headEnd/>
            <a:tailEnd/>
          </a:ln>
          <a:effectLst/>
        </p:spPr>
        <p:txBody>
          <a:bodyPr wrap="none" anchor="ctr"/>
          <a:lstStyle/>
          <a:p>
            <a:pPr>
              <a:spcBef>
                <a:spcPct val="0"/>
              </a:spcBef>
            </a:pPr>
            <a:endParaRPr lang="el-GR" sz="1800" b="0">
              <a:solidFill>
                <a:srgbClr val="FFFFFF"/>
              </a:solidFill>
              <a:effectLst/>
              <a:latin typeface="Arial"/>
            </a:endParaRPr>
          </a:p>
        </p:txBody>
      </p:sp>
      <p:sp>
        <p:nvSpPr>
          <p:cNvPr id="22538" name="Text Box 10"/>
          <p:cNvSpPr txBox="1">
            <a:spLocks noChangeArrowheads="1"/>
          </p:cNvSpPr>
          <p:nvPr/>
        </p:nvSpPr>
        <p:spPr bwMode="auto">
          <a:xfrm>
            <a:off x="5219700" y="6524625"/>
            <a:ext cx="4608513" cy="304800"/>
          </a:xfrm>
          <a:prstGeom prst="rect">
            <a:avLst/>
          </a:prstGeom>
          <a:noFill/>
          <a:ln w="9525">
            <a:noFill/>
            <a:miter lim="800000"/>
            <a:headEnd/>
            <a:tailEnd/>
          </a:ln>
          <a:effectLst/>
        </p:spPr>
        <p:txBody>
          <a:bodyPr>
            <a:spAutoFit/>
          </a:bodyPr>
          <a:lstStyle/>
          <a:p>
            <a:r>
              <a:rPr lang="en-US" sz="1400">
                <a:solidFill>
                  <a:srgbClr val="AFE1FF"/>
                </a:solidFill>
                <a:effectLst>
                  <a:outerShdw blurRad="38100" dist="38100" dir="2700000" algn="tl">
                    <a:srgbClr val="000000"/>
                  </a:outerShdw>
                </a:effectLst>
                <a:latin typeface="Arial"/>
              </a:rPr>
              <a:t>Cannon CP, J Intern Med 2008;263:353-365</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73025" y="-26988"/>
            <a:ext cx="9036050" cy="1127126"/>
          </a:xfrm>
          <a:prstGeom prst="rect">
            <a:avLst/>
          </a:prstGeom>
          <a:noFill/>
          <a:ln w="9525">
            <a:noFill/>
            <a:miter lim="800000"/>
            <a:headEnd/>
            <a:tailEnd/>
          </a:ln>
          <a:effectLst/>
        </p:spPr>
        <p:txBody>
          <a:bodyPr>
            <a:spAutoFit/>
          </a:bodyPr>
          <a:lstStyle/>
          <a:p>
            <a:pPr algn="ctr"/>
            <a:r>
              <a:rPr lang="el-GR" sz="3400">
                <a:solidFill>
                  <a:srgbClr val="AFE1FF"/>
                </a:solidFill>
                <a:effectLst>
                  <a:outerShdw blurRad="38100" dist="38100" dir="2700000" algn="tl">
                    <a:srgbClr val="000000"/>
                  </a:outerShdw>
                </a:effectLst>
                <a:latin typeface="Arial"/>
              </a:rPr>
              <a:t>ΣΥΝΔΥΑΣΜΟΣ ΣΤΑΤΙΝΗΣ ΜΕ ΦΙΜΠΡΑΤΗ: ΑΝΕΠΙΘΥΜΗΤΕΣ ΕΝΕΡΓΕΙΕΣ</a:t>
            </a:r>
          </a:p>
        </p:txBody>
      </p:sp>
      <p:pic>
        <p:nvPicPr>
          <p:cNvPr id="23557" name="Picture 5"/>
          <p:cNvPicPr>
            <a:picLocks noChangeAspect="1" noChangeArrowheads="1"/>
          </p:cNvPicPr>
          <p:nvPr/>
        </p:nvPicPr>
        <p:blipFill>
          <a:blip r:embed="rId2" cstate="print"/>
          <a:srcRect/>
          <a:stretch>
            <a:fillRect/>
          </a:stretch>
        </p:blipFill>
        <p:spPr bwMode="auto">
          <a:xfrm>
            <a:off x="395288" y="1125538"/>
            <a:ext cx="3887787" cy="3686175"/>
          </a:xfrm>
          <a:prstGeom prst="rect">
            <a:avLst/>
          </a:prstGeom>
          <a:noFill/>
          <a:ln w="9525">
            <a:noFill/>
            <a:miter lim="800000"/>
            <a:headEnd/>
            <a:tailEnd/>
          </a:ln>
          <a:effectLst/>
        </p:spPr>
      </p:pic>
      <p:pic>
        <p:nvPicPr>
          <p:cNvPr id="23558" name="Picture 6"/>
          <p:cNvPicPr>
            <a:picLocks noChangeAspect="1" noChangeArrowheads="1"/>
          </p:cNvPicPr>
          <p:nvPr/>
        </p:nvPicPr>
        <p:blipFill>
          <a:blip r:embed="rId3" cstate="print"/>
          <a:srcRect/>
          <a:stretch>
            <a:fillRect/>
          </a:stretch>
        </p:blipFill>
        <p:spPr bwMode="auto">
          <a:xfrm>
            <a:off x="4859338" y="1068388"/>
            <a:ext cx="3763962" cy="3729037"/>
          </a:xfrm>
          <a:prstGeom prst="rect">
            <a:avLst/>
          </a:prstGeom>
          <a:noFill/>
          <a:ln w="9525">
            <a:noFill/>
            <a:miter lim="800000"/>
            <a:headEnd/>
            <a:tailEnd/>
          </a:ln>
          <a:effectLst/>
        </p:spPr>
      </p:pic>
      <p:sp>
        <p:nvSpPr>
          <p:cNvPr id="23559" name="Line 7"/>
          <p:cNvSpPr>
            <a:spLocks noChangeShapeType="1"/>
          </p:cNvSpPr>
          <p:nvPr/>
        </p:nvSpPr>
        <p:spPr bwMode="auto">
          <a:xfrm flipV="1">
            <a:off x="1908175" y="1557338"/>
            <a:ext cx="1150938" cy="2159000"/>
          </a:xfrm>
          <a:prstGeom prst="line">
            <a:avLst/>
          </a:prstGeom>
          <a:noFill/>
          <a:ln w="25400">
            <a:solidFill>
              <a:srgbClr val="FF0000"/>
            </a:solidFill>
            <a:round/>
            <a:headEnd/>
            <a:tailEnd/>
          </a:ln>
          <a:effectLst/>
        </p:spPr>
        <p:txBody>
          <a:bodyPr/>
          <a:lstStyle/>
          <a:p>
            <a:pPr>
              <a:spcBef>
                <a:spcPct val="0"/>
              </a:spcBef>
            </a:pPr>
            <a:endParaRPr lang="el-GR" sz="1800" b="0">
              <a:solidFill>
                <a:srgbClr val="FFFFFF"/>
              </a:solidFill>
              <a:effectLst/>
              <a:latin typeface="Arial"/>
            </a:endParaRPr>
          </a:p>
        </p:txBody>
      </p:sp>
      <p:sp>
        <p:nvSpPr>
          <p:cNvPr id="23560" name="Text Box 8"/>
          <p:cNvSpPr txBox="1">
            <a:spLocks noChangeArrowheads="1"/>
          </p:cNvSpPr>
          <p:nvPr/>
        </p:nvSpPr>
        <p:spPr bwMode="auto">
          <a:xfrm>
            <a:off x="1763713" y="2133600"/>
            <a:ext cx="1008062" cy="366713"/>
          </a:xfrm>
          <a:prstGeom prst="rect">
            <a:avLst/>
          </a:prstGeom>
          <a:noFill/>
          <a:ln w="9525">
            <a:noFill/>
            <a:miter lim="800000"/>
            <a:headEnd/>
            <a:tailEnd/>
          </a:ln>
          <a:effectLst/>
        </p:spPr>
        <p:txBody>
          <a:bodyPr>
            <a:spAutoFit/>
          </a:bodyPr>
          <a:lstStyle/>
          <a:p>
            <a:pPr algn="ctr"/>
            <a:r>
              <a:rPr lang="el-GR" sz="1800">
                <a:solidFill>
                  <a:srgbClr val="FF3300"/>
                </a:solidFill>
                <a:effectLst>
                  <a:outerShdw blurRad="38100" dist="38100" dir="2700000" algn="tl">
                    <a:srgbClr val="000000"/>
                  </a:outerShdw>
                </a:effectLst>
                <a:latin typeface="Arial"/>
              </a:rPr>
              <a:t>Χ 33</a:t>
            </a:r>
          </a:p>
        </p:txBody>
      </p:sp>
      <p:sp>
        <p:nvSpPr>
          <p:cNvPr id="23561" name="Text Box 9"/>
          <p:cNvSpPr txBox="1">
            <a:spLocks noChangeArrowheads="1"/>
          </p:cNvSpPr>
          <p:nvPr/>
        </p:nvSpPr>
        <p:spPr bwMode="auto">
          <a:xfrm>
            <a:off x="5940425" y="2133600"/>
            <a:ext cx="1008063" cy="366713"/>
          </a:xfrm>
          <a:prstGeom prst="rect">
            <a:avLst/>
          </a:prstGeom>
          <a:noFill/>
          <a:ln w="9525">
            <a:noFill/>
            <a:miter lim="800000"/>
            <a:headEnd/>
            <a:tailEnd/>
          </a:ln>
          <a:effectLst/>
        </p:spPr>
        <p:txBody>
          <a:bodyPr>
            <a:spAutoFit/>
          </a:bodyPr>
          <a:lstStyle/>
          <a:p>
            <a:pPr algn="ctr"/>
            <a:r>
              <a:rPr lang="el-GR" sz="1800">
                <a:solidFill>
                  <a:srgbClr val="FF3300"/>
                </a:solidFill>
                <a:effectLst>
                  <a:outerShdw blurRad="38100" dist="38100" dir="2700000" algn="tl">
                    <a:srgbClr val="000000"/>
                  </a:outerShdw>
                </a:effectLst>
                <a:latin typeface="Arial"/>
              </a:rPr>
              <a:t>Χ 15</a:t>
            </a:r>
          </a:p>
        </p:txBody>
      </p:sp>
      <p:sp>
        <p:nvSpPr>
          <p:cNvPr id="23562" name="Line 10"/>
          <p:cNvSpPr>
            <a:spLocks noChangeShapeType="1"/>
          </p:cNvSpPr>
          <p:nvPr/>
        </p:nvSpPr>
        <p:spPr bwMode="auto">
          <a:xfrm flipV="1">
            <a:off x="6157913" y="1628775"/>
            <a:ext cx="1222375" cy="1871663"/>
          </a:xfrm>
          <a:prstGeom prst="line">
            <a:avLst/>
          </a:prstGeom>
          <a:noFill/>
          <a:ln w="25400">
            <a:solidFill>
              <a:srgbClr val="FF0000"/>
            </a:solidFill>
            <a:round/>
            <a:headEnd/>
            <a:tailEnd/>
          </a:ln>
          <a:effectLst/>
        </p:spPr>
        <p:txBody>
          <a:bodyPr/>
          <a:lstStyle/>
          <a:p>
            <a:pPr>
              <a:spcBef>
                <a:spcPct val="0"/>
              </a:spcBef>
            </a:pPr>
            <a:endParaRPr lang="el-GR" sz="1800" b="0">
              <a:solidFill>
                <a:srgbClr val="FFFFFF"/>
              </a:solidFill>
              <a:effectLst/>
              <a:latin typeface="Arial"/>
            </a:endParaRPr>
          </a:p>
        </p:txBody>
      </p:sp>
      <p:sp>
        <p:nvSpPr>
          <p:cNvPr id="23563" name="Text Box 11"/>
          <p:cNvSpPr txBox="1">
            <a:spLocks noChangeArrowheads="1"/>
          </p:cNvSpPr>
          <p:nvPr/>
        </p:nvSpPr>
        <p:spPr bwMode="auto">
          <a:xfrm>
            <a:off x="179388" y="5084763"/>
            <a:ext cx="8785225" cy="701675"/>
          </a:xfrm>
          <a:prstGeom prst="rect">
            <a:avLst/>
          </a:prstGeom>
          <a:noFill/>
          <a:ln w="9525">
            <a:noFill/>
            <a:miter lim="800000"/>
            <a:headEnd/>
            <a:tailEnd/>
          </a:ln>
          <a:effectLst/>
        </p:spPr>
        <p:txBody>
          <a:bodyPr>
            <a:spAutoFit/>
          </a:bodyPr>
          <a:lstStyle/>
          <a:p>
            <a:r>
              <a:rPr lang="el-GR" sz="2000">
                <a:solidFill>
                  <a:srgbClr val="FF3300"/>
                </a:solidFill>
                <a:effectLst>
                  <a:outerShdw blurRad="38100" dist="38100" dir="2700000" algn="tl">
                    <a:srgbClr val="000000"/>
                  </a:outerShdw>
                </a:effectLst>
                <a:latin typeface="Arial"/>
                <a:cs typeface="Arial" charset="0"/>
              </a:rPr>
              <a:t>●</a:t>
            </a:r>
            <a:r>
              <a:rPr lang="el-GR" sz="2000">
                <a:solidFill>
                  <a:srgbClr val="FFFFFF"/>
                </a:solidFill>
                <a:effectLst>
                  <a:outerShdw blurRad="38100" dist="38100" dir="2700000" algn="tl">
                    <a:srgbClr val="000000"/>
                  </a:outerShdw>
                </a:effectLst>
                <a:latin typeface="Arial"/>
                <a:cs typeface="Arial" charset="0"/>
              </a:rPr>
              <a:t> Μελέτη </a:t>
            </a:r>
            <a:r>
              <a:rPr lang="en-US" sz="2000">
                <a:solidFill>
                  <a:srgbClr val="FFFFFF"/>
                </a:solidFill>
                <a:effectLst>
                  <a:outerShdw blurRad="38100" dist="38100" dir="2700000" algn="tl">
                    <a:srgbClr val="000000"/>
                  </a:outerShdw>
                </a:effectLst>
                <a:latin typeface="Arial"/>
                <a:cs typeface="Arial" charset="0"/>
              </a:rPr>
              <a:t>FIELD: </a:t>
            </a:r>
            <a:r>
              <a:rPr lang="el-GR" sz="2000">
                <a:solidFill>
                  <a:srgbClr val="FFFFFF"/>
                </a:solidFill>
                <a:effectLst>
                  <a:outerShdw blurRad="38100" dist="38100" dir="2700000" algn="tl">
                    <a:srgbClr val="000000"/>
                  </a:outerShdw>
                </a:effectLst>
                <a:latin typeface="Arial"/>
                <a:cs typeface="Arial" charset="0"/>
              </a:rPr>
              <a:t>καμία περίπτωση ραβδομυολύσεως στα ~1000 άτομα που ελάμβαναν στατίνη μαζί με φαινοφιμπράτη</a:t>
            </a:r>
          </a:p>
        </p:txBody>
      </p:sp>
      <p:sp>
        <p:nvSpPr>
          <p:cNvPr id="23564" name="Text Box 12"/>
          <p:cNvSpPr txBox="1">
            <a:spLocks noChangeArrowheads="1"/>
          </p:cNvSpPr>
          <p:nvPr/>
        </p:nvSpPr>
        <p:spPr bwMode="auto">
          <a:xfrm>
            <a:off x="5076825" y="6165850"/>
            <a:ext cx="4608513" cy="623888"/>
          </a:xfrm>
          <a:prstGeom prst="rect">
            <a:avLst/>
          </a:prstGeom>
          <a:noFill/>
          <a:ln w="9525">
            <a:noFill/>
            <a:miter lim="800000"/>
            <a:headEnd/>
            <a:tailEnd/>
          </a:ln>
          <a:effectLst/>
        </p:spPr>
        <p:txBody>
          <a:bodyPr>
            <a:spAutoFit/>
          </a:bodyPr>
          <a:lstStyle/>
          <a:p>
            <a:r>
              <a:rPr lang="en-US" sz="1400">
                <a:solidFill>
                  <a:srgbClr val="AFE1FF"/>
                </a:solidFill>
                <a:effectLst>
                  <a:outerShdw blurRad="38100" dist="38100" dir="2700000" algn="tl">
                    <a:srgbClr val="000000"/>
                  </a:outerShdw>
                </a:effectLst>
                <a:latin typeface="Arial"/>
              </a:rPr>
              <a:t>Jones PH et al, Am J Cardiol 2005;95:120-122</a:t>
            </a:r>
            <a:endParaRPr lang="el-GR" sz="1400">
              <a:solidFill>
                <a:srgbClr val="AFE1FF"/>
              </a:solidFill>
              <a:effectLst>
                <a:outerShdw blurRad="38100" dist="38100" dir="2700000" algn="tl">
                  <a:srgbClr val="000000"/>
                </a:outerShdw>
              </a:effectLst>
              <a:latin typeface="Arial"/>
            </a:endParaRPr>
          </a:p>
          <a:p>
            <a:r>
              <a:rPr lang="en-US" sz="1400">
                <a:solidFill>
                  <a:srgbClr val="AFE1FF"/>
                </a:solidFill>
                <a:effectLst>
                  <a:outerShdw blurRad="38100" dist="38100" dir="2700000" algn="tl">
                    <a:srgbClr val="000000"/>
                  </a:outerShdw>
                </a:effectLst>
                <a:latin typeface="Arial"/>
              </a:rPr>
              <a:t>Cannon CP, J Intern Med 2008;263:353-365</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179388" y="44450"/>
            <a:ext cx="8785225" cy="615553"/>
          </a:xfrm>
          <a:prstGeom prst="rect">
            <a:avLst/>
          </a:prstGeom>
          <a:noFill/>
          <a:ln w="9525">
            <a:noFill/>
            <a:miter lim="800000"/>
            <a:headEnd/>
            <a:tailEnd/>
          </a:ln>
          <a:effectLst/>
        </p:spPr>
        <p:txBody>
          <a:bodyPr>
            <a:spAutoFit/>
          </a:bodyPr>
          <a:lstStyle/>
          <a:p>
            <a:pPr algn="ctr" fontAlgn="auto">
              <a:spcAft>
                <a:spcPts val="0"/>
              </a:spcAft>
            </a:pPr>
            <a:r>
              <a:rPr lang="el-GR" sz="3400" dirty="0">
                <a:solidFill>
                  <a:srgbClr val="AFE1FF"/>
                </a:solidFill>
                <a:effectLst>
                  <a:outerShdw blurRad="38100" dist="38100" dir="2700000" algn="tl">
                    <a:srgbClr val="000000"/>
                  </a:outerShdw>
                </a:effectLst>
                <a:latin typeface="Arial"/>
              </a:rPr>
              <a:t>ΩΜΕΓΑ-3 ΛΙΠΑΡΑ ΟΞΕΑ</a:t>
            </a:r>
          </a:p>
        </p:txBody>
      </p:sp>
      <p:sp>
        <p:nvSpPr>
          <p:cNvPr id="28678" name="Text Box 6"/>
          <p:cNvSpPr txBox="1">
            <a:spLocks noChangeArrowheads="1"/>
          </p:cNvSpPr>
          <p:nvPr/>
        </p:nvSpPr>
        <p:spPr bwMode="auto">
          <a:xfrm>
            <a:off x="252413" y="1196975"/>
            <a:ext cx="8640762" cy="2549525"/>
          </a:xfrm>
          <a:prstGeom prst="rect">
            <a:avLst/>
          </a:prstGeom>
          <a:noFill/>
          <a:ln w="9525">
            <a:noFill/>
            <a:miter lim="800000"/>
            <a:headEnd/>
            <a:tailEnd/>
          </a:ln>
          <a:effectLst/>
        </p:spPr>
        <p:txBody>
          <a:bodyPr>
            <a:spAutoFit/>
          </a:bodyPr>
          <a:lstStyle/>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Σκευάσματα από </a:t>
            </a:r>
            <a:r>
              <a:rPr lang="el-GR" sz="2300">
                <a:solidFill>
                  <a:srgbClr val="FFFF00"/>
                </a:solidFill>
                <a:effectLst>
                  <a:outerShdw blurRad="38100" dist="38100" dir="2700000" algn="tl">
                    <a:srgbClr val="000000"/>
                  </a:outerShdw>
                </a:effectLst>
                <a:latin typeface="Arial"/>
                <a:cs typeface="Arial" charset="0"/>
              </a:rPr>
              <a:t>ιχθυέλαια</a:t>
            </a:r>
            <a:r>
              <a:rPr lang="el-GR" sz="2300">
                <a:solidFill>
                  <a:srgbClr val="FFFFFF"/>
                </a:solidFill>
                <a:effectLst>
                  <a:outerShdw blurRad="38100" dist="38100" dir="2700000" algn="tl">
                    <a:srgbClr val="000000"/>
                  </a:outerShdw>
                </a:effectLst>
                <a:latin typeface="Arial"/>
                <a:cs typeface="Arial" charset="0"/>
              </a:rPr>
              <a:t>, οδηγούν σε σημαντική        των τριγλυκεριδίων</a:t>
            </a: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Ιδιαίτερα αποτελεσματικά στη μεταγευματική υπερτριγλυκεριδαιμία</a:t>
            </a: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Χρήσιμα στη δυσλιπιδαιμία του μεταβολικού συνδρόμου και του διαβήτη</a:t>
            </a:r>
          </a:p>
        </p:txBody>
      </p:sp>
      <p:sp>
        <p:nvSpPr>
          <p:cNvPr id="28679" name="AutoShape 7"/>
          <p:cNvSpPr>
            <a:spLocks noChangeArrowheads="1"/>
          </p:cNvSpPr>
          <p:nvPr/>
        </p:nvSpPr>
        <p:spPr bwMode="auto">
          <a:xfrm>
            <a:off x="7813675" y="1222375"/>
            <a:ext cx="287338" cy="360363"/>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pic>
        <p:nvPicPr>
          <p:cNvPr id="28680" name="Picture 8"/>
          <p:cNvPicPr>
            <a:picLocks noChangeAspect="1" noChangeArrowheads="1"/>
          </p:cNvPicPr>
          <p:nvPr/>
        </p:nvPicPr>
        <p:blipFill>
          <a:blip r:embed="rId2" cstate="print"/>
          <a:srcRect t="5836"/>
          <a:stretch>
            <a:fillRect/>
          </a:stretch>
        </p:blipFill>
        <p:spPr bwMode="auto">
          <a:xfrm>
            <a:off x="2317750" y="3860800"/>
            <a:ext cx="4559300" cy="2663825"/>
          </a:xfrm>
          <a:prstGeom prst="rect">
            <a:avLst/>
          </a:prstGeom>
          <a:noFill/>
          <a:ln w="9525">
            <a:noFill/>
            <a:miter lim="800000"/>
            <a:headEnd/>
            <a:tailEnd/>
          </a:ln>
          <a:effectLst/>
        </p:spPr>
      </p:pic>
      <p:sp>
        <p:nvSpPr>
          <p:cNvPr id="28681" name="Text Box 9"/>
          <p:cNvSpPr txBox="1">
            <a:spLocks noChangeArrowheads="1"/>
          </p:cNvSpPr>
          <p:nvPr/>
        </p:nvSpPr>
        <p:spPr bwMode="auto">
          <a:xfrm>
            <a:off x="4643438" y="6580188"/>
            <a:ext cx="4537075" cy="304800"/>
          </a:xfrm>
          <a:prstGeom prst="rect">
            <a:avLst/>
          </a:prstGeom>
          <a:noFill/>
          <a:ln w="9525">
            <a:noFill/>
            <a:miter lim="800000"/>
            <a:headEnd/>
            <a:tailEnd/>
          </a:ln>
          <a:effectLst/>
        </p:spPr>
        <p:txBody>
          <a:bodyPr>
            <a:spAutoFit/>
          </a:bodyPr>
          <a:lstStyle/>
          <a:p>
            <a:pPr fontAlgn="auto">
              <a:spcAft>
                <a:spcPts val="0"/>
              </a:spcAft>
            </a:pPr>
            <a:r>
              <a:rPr lang="en-US" sz="1400">
                <a:solidFill>
                  <a:srgbClr val="AFE1FF"/>
                </a:solidFill>
                <a:effectLst>
                  <a:outerShdw blurRad="38100" dist="38100" dir="2700000" algn="tl">
                    <a:srgbClr val="000000"/>
                  </a:outerShdw>
                </a:effectLst>
                <a:latin typeface="Arial"/>
              </a:rPr>
              <a:t>Montori VM et al, Diabetes Care 2000;23:1407-1415</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179388" y="-26988"/>
            <a:ext cx="8785225" cy="1127126"/>
          </a:xfrm>
          <a:prstGeom prst="rect">
            <a:avLst/>
          </a:prstGeom>
          <a:noFill/>
          <a:ln w="9525">
            <a:noFill/>
            <a:miter lim="800000"/>
            <a:headEnd/>
            <a:tailEnd/>
          </a:ln>
          <a:effectLst/>
        </p:spPr>
        <p:txBody>
          <a:bodyPr>
            <a:spAutoFit/>
          </a:bodyPr>
          <a:lstStyle/>
          <a:p>
            <a:pPr algn="ctr" fontAlgn="auto">
              <a:spcAft>
                <a:spcPts val="0"/>
              </a:spcAft>
            </a:pPr>
            <a:r>
              <a:rPr lang="el-GR" sz="3400">
                <a:solidFill>
                  <a:srgbClr val="AFE1FF"/>
                </a:solidFill>
                <a:effectLst>
                  <a:outerShdw blurRad="38100" dist="38100" dir="2700000" algn="tl">
                    <a:srgbClr val="000000"/>
                  </a:outerShdw>
                </a:effectLst>
                <a:latin typeface="Arial"/>
              </a:rPr>
              <a:t>ΣΥΝΔΥΑΣΜΟΣ ΣΤΑΤΙΝΗΣ ΜΕ ΩΜΕΓΑ-3 ΛΙΠΑΡΑ ΟΞΕΑ</a:t>
            </a:r>
          </a:p>
        </p:txBody>
      </p:sp>
      <p:pic>
        <p:nvPicPr>
          <p:cNvPr id="29701" name="Picture 5"/>
          <p:cNvPicPr>
            <a:picLocks noChangeAspect="1" noChangeArrowheads="1"/>
          </p:cNvPicPr>
          <p:nvPr/>
        </p:nvPicPr>
        <p:blipFill>
          <a:blip r:embed="rId2" cstate="print"/>
          <a:srcRect l="1901" r="3432"/>
          <a:stretch>
            <a:fillRect/>
          </a:stretch>
        </p:blipFill>
        <p:spPr bwMode="auto">
          <a:xfrm>
            <a:off x="6211888" y="1052513"/>
            <a:ext cx="2824162" cy="5373687"/>
          </a:xfrm>
          <a:prstGeom prst="rect">
            <a:avLst/>
          </a:prstGeom>
          <a:noFill/>
          <a:ln w="9525">
            <a:noFill/>
            <a:miter lim="800000"/>
            <a:headEnd/>
            <a:tailEnd/>
          </a:ln>
          <a:effectLst/>
        </p:spPr>
      </p:pic>
      <p:sp>
        <p:nvSpPr>
          <p:cNvPr id="29702" name="Text Box 6"/>
          <p:cNvSpPr txBox="1">
            <a:spLocks noChangeArrowheads="1"/>
          </p:cNvSpPr>
          <p:nvPr/>
        </p:nvSpPr>
        <p:spPr bwMode="auto">
          <a:xfrm>
            <a:off x="107950" y="1196975"/>
            <a:ext cx="5903913" cy="4654550"/>
          </a:xfrm>
          <a:prstGeom prst="rect">
            <a:avLst/>
          </a:prstGeom>
          <a:noFill/>
          <a:ln w="9525">
            <a:noFill/>
            <a:miter lim="800000"/>
            <a:headEnd/>
            <a:tailEnd/>
          </a:ln>
          <a:effectLst/>
        </p:spPr>
        <p:txBody>
          <a:bodyPr>
            <a:spAutoFit/>
          </a:bodyPr>
          <a:lstStyle/>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Συνδυασμός με 40 </a:t>
            </a:r>
            <a:r>
              <a:rPr lang="en-US" sz="2300">
                <a:solidFill>
                  <a:srgbClr val="FFFFFF"/>
                </a:solidFill>
                <a:effectLst>
                  <a:outerShdw blurRad="38100" dist="38100" dir="2700000" algn="tl">
                    <a:srgbClr val="000000"/>
                  </a:outerShdw>
                </a:effectLst>
                <a:latin typeface="Arial"/>
                <a:cs typeface="Arial" charset="0"/>
              </a:rPr>
              <a:t>mg </a:t>
            </a:r>
            <a:r>
              <a:rPr lang="el-GR" sz="2300">
                <a:solidFill>
                  <a:srgbClr val="FFFFFF"/>
                </a:solidFill>
                <a:effectLst>
                  <a:outerShdw blurRad="38100" dist="38100" dir="2700000" algn="tl">
                    <a:srgbClr val="000000"/>
                  </a:outerShdw>
                </a:effectLst>
                <a:latin typeface="Arial"/>
                <a:cs typeface="Arial" charset="0"/>
              </a:rPr>
              <a:t>ατορβαστατίνης σε ασθενείς με κοιλιακή παχυσαρκία και μεταβολικό σύνδρομο:      τριγλυκεριδίων,      </a:t>
            </a:r>
            <a:r>
              <a:rPr lang="en-US" sz="2300">
                <a:solidFill>
                  <a:srgbClr val="FFFFFF"/>
                </a:solidFill>
                <a:effectLst>
                  <a:outerShdw blurRad="38100" dist="38100" dir="2700000" algn="tl">
                    <a:srgbClr val="000000"/>
                  </a:outerShdw>
                </a:effectLst>
                <a:latin typeface="Arial"/>
                <a:cs typeface="Arial" charset="0"/>
              </a:rPr>
              <a:t>HDL </a:t>
            </a:r>
            <a:r>
              <a:rPr lang="el-GR" sz="2300">
                <a:solidFill>
                  <a:srgbClr val="FFFFFF"/>
                </a:solidFill>
                <a:effectLst>
                  <a:outerShdw blurRad="38100" dist="38100" dir="2700000" algn="tl">
                    <a:srgbClr val="000000"/>
                  </a:outerShdw>
                </a:effectLst>
                <a:latin typeface="Arial"/>
                <a:cs typeface="Arial" charset="0"/>
              </a:rPr>
              <a:t>και του προστατευτικού κλάσματος </a:t>
            </a:r>
            <a:r>
              <a:rPr lang="en-US" sz="2300">
                <a:solidFill>
                  <a:srgbClr val="FFFFFF"/>
                </a:solidFill>
                <a:effectLst>
                  <a:outerShdw blurRad="38100" dist="38100" dir="2700000" algn="tl">
                    <a:srgbClr val="000000"/>
                  </a:outerShdw>
                </a:effectLst>
                <a:latin typeface="Arial"/>
                <a:cs typeface="Arial" charset="0"/>
              </a:rPr>
              <a:t>HDL</a:t>
            </a:r>
            <a:r>
              <a:rPr lang="en-US" sz="2300" baseline="-25000">
                <a:solidFill>
                  <a:srgbClr val="FFFFFF"/>
                </a:solidFill>
                <a:effectLst>
                  <a:outerShdw blurRad="38100" dist="38100" dir="2700000" algn="tl">
                    <a:srgbClr val="000000"/>
                  </a:outerShdw>
                </a:effectLst>
                <a:latin typeface="Arial"/>
                <a:cs typeface="Arial" charset="0"/>
              </a:rPr>
              <a:t>2</a:t>
            </a:r>
            <a:endParaRPr lang="en-US" sz="2300">
              <a:solidFill>
                <a:srgbClr val="FFFFFF"/>
              </a:solidFill>
              <a:effectLst>
                <a:outerShdw blurRad="38100" dist="38100" dir="2700000" algn="tl">
                  <a:srgbClr val="000000"/>
                </a:outerShdw>
              </a:effectLst>
              <a:latin typeface="Arial"/>
              <a:cs typeface="Arial" charset="0"/>
            </a:endParaRPr>
          </a:p>
          <a:p>
            <a:pPr fontAlgn="auto">
              <a:spcAft>
                <a:spcPts val="0"/>
              </a:spcAft>
            </a:pPr>
            <a:r>
              <a:rPr lang="en-US"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Πιθανώς αθροιστική δράση με τις στατίνες στη βελτίωση των λειτουργικών διαταραχών της </a:t>
            </a:r>
            <a:r>
              <a:rPr lang="en-US" sz="2300">
                <a:solidFill>
                  <a:srgbClr val="FFFFFF"/>
                </a:solidFill>
                <a:effectLst>
                  <a:outerShdw blurRad="38100" dist="38100" dir="2700000" algn="tl">
                    <a:srgbClr val="000000"/>
                  </a:outerShdw>
                </a:effectLst>
                <a:latin typeface="Arial"/>
                <a:cs typeface="Arial" charset="0"/>
              </a:rPr>
              <a:t>HDL</a:t>
            </a:r>
          </a:p>
          <a:p>
            <a:pPr fontAlgn="auto">
              <a:spcAft>
                <a:spcPts val="0"/>
              </a:spcAft>
            </a:pPr>
            <a:r>
              <a:rPr lang="en-US"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Συνδυασμός με σιμβαστατίνη σε ασθενείς με στεφανιαία νόσο και εμμένουσα υπερτριγλυκεριδαιμία:     </a:t>
            </a:r>
            <a:r>
              <a:rPr lang="en-US" sz="2300">
                <a:solidFill>
                  <a:srgbClr val="FFFFFF"/>
                </a:solidFill>
                <a:effectLst>
                  <a:outerShdw blurRad="38100" dist="38100" dir="2700000" algn="tl">
                    <a:srgbClr val="000000"/>
                  </a:outerShdw>
                </a:effectLst>
                <a:latin typeface="Arial"/>
                <a:cs typeface="Arial" charset="0"/>
              </a:rPr>
              <a:t>VLDL </a:t>
            </a:r>
            <a:r>
              <a:rPr lang="el-GR" sz="2300">
                <a:solidFill>
                  <a:srgbClr val="FFFFFF"/>
                </a:solidFill>
                <a:effectLst>
                  <a:outerShdw blurRad="38100" dist="38100" dir="2700000" algn="tl">
                    <a:srgbClr val="000000"/>
                  </a:outerShdw>
                </a:effectLst>
                <a:latin typeface="Arial"/>
                <a:cs typeface="Arial" charset="0"/>
              </a:rPr>
              <a:t>και τριγλυκεριδίων</a:t>
            </a:r>
            <a:endParaRPr lang="en-US" sz="2300">
              <a:solidFill>
                <a:srgbClr val="FFFFFF"/>
              </a:solidFill>
              <a:effectLst>
                <a:outerShdw blurRad="38100" dist="38100" dir="2700000" algn="tl">
                  <a:srgbClr val="000000"/>
                </a:outerShdw>
              </a:effectLst>
              <a:latin typeface="Arial"/>
              <a:cs typeface="Arial" charset="0"/>
            </a:endParaRPr>
          </a:p>
        </p:txBody>
      </p:sp>
      <p:sp>
        <p:nvSpPr>
          <p:cNvPr id="29703" name="AutoShape 7"/>
          <p:cNvSpPr>
            <a:spLocks noChangeArrowheads="1"/>
          </p:cNvSpPr>
          <p:nvPr/>
        </p:nvSpPr>
        <p:spPr bwMode="auto">
          <a:xfrm>
            <a:off x="3492500" y="1989138"/>
            <a:ext cx="287338" cy="360362"/>
          </a:xfrm>
          <a:prstGeom prst="downArrow">
            <a:avLst>
              <a:gd name="adj1" fmla="val 50000"/>
              <a:gd name="adj2" fmla="val 31353"/>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9704" name="AutoShape 8"/>
          <p:cNvSpPr>
            <a:spLocks noChangeArrowheads="1"/>
          </p:cNvSpPr>
          <p:nvPr/>
        </p:nvSpPr>
        <p:spPr bwMode="auto">
          <a:xfrm rot="10800000">
            <a:off x="2484438" y="2276872"/>
            <a:ext cx="287337" cy="360362"/>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9706" name="AutoShape 10"/>
          <p:cNvSpPr>
            <a:spLocks noChangeArrowheads="1"/>
          </p:cNvSpPr>
          <p:nvPr/>
        </p:nvSpPr>
        <p:spPr bwMode="auto">
          <a:xfrm>
            <a:off x="5003800" y="5084763"/>
            <a:ext cx="287338" cy="360362"/>
          </a:xfrm>
          <a:prstGeom prst="downArrow">
            <a:avLst>
              <a:gd name="adj1" fmla="val 50000"/>
              <a:gd name="adj2" fmla="val 31353"/>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9707" name="Text Box 11"/>
          <p:cNvSpPr txBox="1">
            <a:spLocks noChangeArrowheads="1"/>
          </p:cNvSpPr>
          <p:nvPr/>
        </p:nvSpPr>
        <p:spPr bwMode="auto">
          <a:xfrm>
            <a:off x="323850" y="6092825"/>
            <a:ext cx="4537075" cy="623888"/>
          </a:xfrm>
          <a:prstGeom prst="rect">
            <a:avLst/>
          </a:prstGeom>
          <a:noFill/>
          <a:ln w="9525">
            <a:noFill/>
            <a:miter lim="800000"/>
            <a:headEnd/>
            <a:tailEnd/>
          </a:ln>
          <a:effectLst/>
        </p:spPr>
        <p:txBody>
          <a:bodyPr>
            <a:spAutoFit/>
          </a:bodyPr>
          <a:lstStyle/>
          <a:p>
            <a:pPr fontAlgn="auto">
              <a:spcAft>
                <a:spcPts val="0"/>
              </a:spcAft>
            </a:pPr>
            <a:r>
              <a:rPr lang="en-US" sz="1400">
                <a:solidFill>
                  <a:srgbClr val="AFE1FF"/>
                </a:solidFill>
                <a:effectLst>
                  <a:outerShdw blurRad="38100" dist="38100" dir="2700000" algn="tl">
                    <a:srgbClr val="000000"/>
                  </a:outerShdw>
                </a:effectLst>
                <a:latin typeface="Arial"/>
              </a:rPr>
              <a:t>Chan DC et al, Am J Clin Nutr 2006;84:37-43</a:t>
            </a:r>
            <a:endParaRPr lang="el-GR" sz="1400">
              <a:solidFill>
                <a:srgbClr val="AFE1FF"/>
              </a:solidFill>
              <a:effectLst>
                <a:outerShdw blurRad="38100" dist="38100" dir="2700000" algn="tl">
                  <a:srgbClr val="000000"/>
                </a:outerShdw>
              </a:effectLst>
              <a:latin typeface="Arial"/>
            </a:endParaRPr>
          </a:p>
          <a:p>
            <a:pPr fontAlgn="auto">
              <a:spcAft>
                <a:spcPts val="0"/>
              </a:spcAft>
            </a:pPr>
            <a:r>
              <a:rPr lang="en-US" sz="1400">
                <a:solidFill>
                  <a:srgbClr val="AFE1FF"/>
                </a:solidFill>
                <a:effectLst>
                  <a:outerShdw blurRad="38100" dist="38100" dir="2700000" algn="tl">
                    <a:srgbClr val="000000"/>
                  </a:outerShdw>
                </a:effectLst>
                <a:latin typeface="Arial"/>
              </a:rPr>
              <a:t>Durrington PN et al, Heart 2001;85:544-548</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179388" y="-26988"/>
            <a:ext cx="8785225" cy="1127126"/>
          </a:xfrm>
          <a:prstGeom prst="rect">
            <a:avLst/>
          </a:prstGeom>
          <a:noFill/>
          <a:ln w="9525">
            <a:noFill/>
            <a:miter lim="800000"/>
            <a:headEnd/>
            <a:tailEnd/>
          </a:ln>
          <a:effectLst/>
        </p:spPr>
        <p:txBody>
          <a:bodyPr>
            <a:spAutoFit/>
          </a:bodyPr>
          <a:lstStyle/>
          <a:p>
            <a:pPr algn="ctr" fontAlgn="auto">
              <a:spcAft>
                <a:spcPts val="0"/>
              </a:spcAft>
            </a:pPr>
            <a:r>
              <a:rPr lang="el-GR" sz="3400">
                <a:solidFill>
                  <a:srgbClr val="AFE1FF"/>
                </a:solidFill>
                <a:effectLst>
                  <a:outerShdw blurRad="38100" dist="38100" dir="2700000" algn="tl">
                    <a:srgbClr val="000000"/>
                  </a:outerShdw>
                </a:effectLst>
                <a:latin typeface="Arial"/>
              </a:rPr>
              <a:t>ΑΝΕΠΙΘΥΜΗΤΕΣ ΕΝΕΡΓΕΙΕΣ ΤΩΝ ΩΜΕΓΑ-3 ΛΙΠΑΡΩΝ ΟΞΕΩΝ</a:t>
            </a:r>
          </a:p>
        </p:txBody>
      </p:sp>
      <p:sp>
        <p:nvSpPr>
          <p:cNvPr id="30725" name="Text Box 5"/>
          <p:cNvSpPr txBox="1">
            <a:spLocks noChangeArrowheads="1"/>
          </p:cNvSpPr>
          <p:nvPr/>
        </p:nvSpPr>
        <p:spPr bwMode="auto">
          <a:xfrm>
            <a:off x="252413" y="1463675"/>
            <a:ext cx="8640762" cy="2901950"/>
          </a:xfrm>
          <a:prstGeom prst="rect">
            <a:avLst/>
          </a:prstGeom>
          <a:noFill/>
          <a:ln w="9525">
            <a:noFill/>
            <a:miter lim="800000"/>
            <a:headEnd/>
            <a:tailEnd/>
          </a:ln>
          <a:effectLst/>
        </p:spPr>
        <p:txBody>
          <a:bodyPr>
            <a:spAutoFit/>
          </a:bodyPr>
          <a:lstStyle/>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Πιθανότητα αυξήσεως των επιπέδων της </a:t>
            </a:r>
            <a:r>
              <a:rPr lang="en-US" sz="2300">
                <a:solidFill>
                  <a:srgbClr val="FFFFFF"/>
                </a:solidFill>
                <a:effectLst>
                  <a:outerShdw blurRad="38100" dist="38100" dir="2700000" algn="tl">
                    <a:srgbClr val="000000"/>
                  </a:outerShdw>
                </a:effectLst>
                <a:latin typeface="Arial"/>
                <a:cs typeface="Arial" charset="0"/>
              </a:rPr>
              <a:t>LDL</a:t>
            </a:r>
          </a:p>
          <a:p>
            <a:pPr fontAlgn="auto">
              <a:spcAft>
                <a:spcPts val="0"/>
              </a:spcAft>
            </a:pPr>
            <a:r>
              <a:rPr lang="en-US"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Αύξηση του χρόνου ροής (επίδραση στη λειτουργικότητα των αιμοπεταλίων)</a:t>
            </a: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Γαστρεντερικές ενοχλήσεις</a:t>
            </a: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Δυσάρεστη γεύση ψαριού</a:t>
            </a:r>
          </a:p>
          <a:p>
            <a:pPr fontAlgn="auto">
              <a:spcAft>
                <a:spcPts val="0"/>
              </a:spcAft>
            </a:pPr>
            <a:endParaRPr lang="el-GR" sz="2300">
              <a:solidFill>
                <a:srgbClr val="FFFFFF"/>
              </a:solidFill>
              <a:effectLst>
                <a:outerShdw blurRad="38100" dist="38100" dir="2700000" algn="tl">
                  <a:srgbClr val="000000"/>
                </a:outerShdw>
              </a:effectLst>
              <a:latin typeface="Arial"/>
              <a:cs typeface="Arial" charset="0"/>
            </a:endParaRPr>
          </a:p>
        </p:txBody>
      </p:sp>
      <p:pic>
        <p:nvPicPr>
          <p:cNvPr id="30726" name="Picture 6"/>
          <p:cNvPicPr>
            <a:picLocks noChangeAspect="1" noChangeArrowheads="1"/>
          </p:cNvPicPr>
          <p:nvPr/>
        </p:nvPicPr>
        <p:blipFill>
          <a:blip r:embed="rId2" cstate="print"/>
          <a:srcRect/>
          <a:stretch>
            <a:fillRect/>
          </a:stretch>
        </p:blipFill>
        <p:spPr bwMode="auto">
          <a:xfrm>
            <a:off x="5819775" y="2571750"/>
            <a:ext cx="2281238" cy="2297113"/>
          </a:xfrm>
          <a:prstGeom prst="rect">
            <a:avLst/>
          </a:prstGeom>
          <a:noFill/>
          <a:ln w="9525">
            <a:noFill/>
            <a:miter lim="800000"/>
            <a:headEnd/>
            <a:tailEnd/>
          </a:ln>
          <a:effectLst/>
        </p:spPr>
      </p:pic>
      <p:sp>
        <p:nvSpPr>
          <p:cNvPr id="30727" name="Text Box 7"/>
          <p:cNvSpPr txBox="1">
            <a:spLocks noChangeArrowheads="1"/>
          </p:cNvSpPr>
          <p:nvPr/>
        </p:nvSpPr>
        <p:spPr bwMode="auto">
          <a:xfrm>
            <a:off x="250825" y="3933825"/>
            <a:ext cx="5041900" cy="793750"/>
          </a:xfrm>
          <a:prstGeom prst="rect">
            <a:avLst/>
          </a:prstGeom>
          <a:noFill/>
          <a:ln w="9525">
            <a:noFill/>
            <a:miter lim="800000"/>
            <a:headEnd/>
            <a:tailEnd/>
          </a:ln>
          <a:effectLst/>
        </p:spPr>
        <p:txBody>
          <a:bodyPr>
            <a:spAutoFit/>
          </a:bodyPr>
          <a:lstStyle/>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Πρακτική δυσκολία: απαιτούνται </a:t>
            </a:r>
            <a:r>
              <a:rPr lang="el-GR" sz="2300">
                <a:solidFill>
                  <a:srgbClr val="FFFF00"/>
                </a:solidFill>
                <a:effectLst>
                  <a:outerShdw blurRad="38100" dist="38100" dir="2700000" algn="tl">
                    <a:srgbClr val="000000"/>
                  </a:outerShdw>
                </a:effectLst>
                <a:latin typeface="Arial"/>
                <a:cs typeface="Arial" charset="0"/>
              </a:rPr>
              <a:t>μεγάλες ημερήσιες δόσεις</a:t>
            </a:r>
            <a:r>
              <a:rPr lang="el-GR" sz="2300">
                <a:solidFill>
                  <a:srgbClr val="FFFFFF"/>
                </a:solidFill>
                <a:effectLst>
                  <a:outerShdw blurRad="38100" dist="38100" dir="2700000" algn="tl">
                    <a:srgbClr val="000000"/>
                  </a:outerShdw>
                </a:effectLst>
                <a:latin typeface="Arial"/>
                <a:cs typeface="Arial" charset="0"/>
              </a:rPr>
              <a:t> (4 </a:t>
            </a:r>
            <a:r>
              <a:rPr lang="en-US" sz="2300">
                <a:solidFill>
                  <a:srgbClr val="FFFFFF"/>
                </a:solidFill>
                <a:effectLst>
                  <a:outerShdw blurRad="38100" dist="38100" dir="2700000" algn="tl">
                    <a:srgbClr val="000000"/>
                  </a:outerShdw>
                </a:effectLst>
                <a:latin typeface="Arial"/>
                <a:cs typeface="Arial" charset="0"/>
              </a:rPr>
              <a:t>g) </a:t>
            </a:r>
            <a:r>
              <a:rPr lang="el-GR" sz="2300">
                <a:solidFill>
                  <a:srgbClr val="FFFFFF"/>
                </a:solidFill>
                <a:effectLst>
                  <a:outerShdw blurRad="38100" dist="38100" dir="2700000" algn="tl">
                    <a:srgbClr val="000000"/>
                  </a:outerShdw>
                </a:effectLst>
                <a:latin typeface="Arial"/>
                <a:cs typeface="Arial" charset="0"/>
              </a:rPr>
              <a:t>για</a:t>
            </a:r>
          </a:p>
        </p:txBody>
      </p:sp>
      <p:sp>
        <p:nvSpPr>
          <p:cNvPr id="30728" name="Text Box 8"/>
          <p:cNvSpPr txBox="1">
            <a:spLocks noChangeArrowheads="1"/>
          </p:cNvSpPr>
          <p:nvPr/>
        </p:nvSpPr>
        <p:spPr bwMode="auto">
          <a:xfrm>
            <a:off x="250825" y="4652963"/>
            <a:ext cx="5976938" cy="442912"/>
          </a:xfrm>
          <a:prstGeom prst="rect">
            <a:avLst/>
          </a:prstGeom>
          <a:noFill/>
          <a:ln w="9525">
            <a:noFill/>
            <a:miter lim="800000"/>
            <a:headEnd/>
            <a:tailEnd/>
          </a:ln>
          <a:effectLst/>
        </p:spPr>
        <p:txBody>
          <a:bodyPr>
            <a:spAutoFit/>
          </a:bodyPr>
          <a:lstStyle/>
          <a:p>
            <a:pPr fontAlgn="auto">
              <a:spcAft>
                <a:spcPts val="0"/>
              </a:spcAft>
            </a:pPr>
            <a:r>
              <a:rPr lang="el-GR" sz="2300">
                <a:solidFill>
                  <a:srgbClr val="FFFFFF"/>
                </a:solidFill>
                <a:effectLst>
                  <a:outerShdw blurRad="38100" dist="38100" dir="2700000" algn="tl">
                    <a:srgbClr val="000000"/>
                  </a:outerShdw>
                </a:effectLst>
                <a:latin typeface="Arial"/>
                <a:cs typeface="Arial" charset="0"/>
              </a:rPr>
              <a:t>ικανοποιητική αποτελεσματικότητα</a:t>
            </a:r>
          </a:p>
        </p:txBody>
      </p:sp>
      <p:sp>
        <p:nvSpPr>
          <p:cNvPr id="30729" name="Text Box 9"/>
          <p:cNvSpPr txBox="1">
            <a:spLocks noChangeArrowheads="1"/>
          </p:cNvSpPr>
          <p:nvPr/>
        </p:nvSpPr>
        <p:spPr bwMode="auto">
          <a:xfrm>
            <a:off x="5148263" y="6237288"/>
            <a:ext cx="4032250" cy="304800"/>
          </a:xfrm>
          <a:prstGeom prst="rect">
            <a:avLst/>
          </a:prstGeom>
          <a:noFill/>
          <a:ln w="9525">
            <a:noFill/>
            <a:miter lim="800000"/>
            <a:headEnd/>
            <a:tailEnd/>
          </a:ln>
          <a:effectLst/>
        </p:spPr>
        <p:txBody>
          <a:bodyPr>
            <a:spAutoFit/>
          </a:bodyPr>
          <a:lstStyle/>
          <a:p>
            <a:pPr fontAlgn="auto">
              <a:spcAft>
                <a:spcPts val="0"/>
              </a:spcAft>
            </a:pPr>
            <a:r>
              <a:rPr lang="en-US" sz="1400">
                <a:solidFill>
                  <a:srgbClr val="AFE1FF"/>
                </a:solidFill>
                <a:effectLst>
                  <a:outerShdw blurRad="38100" dist="38100" dir="2700000" algn="tl">
                    <a:srgbClr val="000000"/>
                  </a:outerShdw>
                </a:effectLst>
                <a:latin typeface="Arial"/>
              </a:rPr>
              <a:t>Cannon CP, J Intern Med 2008;263:353-365</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ΣΗΠΤΙΚΗ ΚΑΤΑΠΛΗΞΙΑ</a:t>
            </a:r>
          </a:p>
        </p:txBody>
      </p:sp>
      <p:sp>
        <p:nvSpPr>
          <p:cNvPr id="22533" name="Text Box 5"/>
          <p:cNvSpPr txBox="1">
            <a:spLocks noChangeArrowheads="1"/>
          </p:cNvSpPr>
          <p:nvPr/>
        </p:nvSpPr>
        <p:spPr bwMode="auto">
          <a:xfrm>
            <a:off x="325438" y="1196975"/>
            <a:ext cx="8567737" cy="374332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Τελικά, πολυοργανική ανεπάρκεια: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Ιστική ισχαιμία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Τοξική δράση μικροβιακών προϊόντων</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Διάσπαρτη ενδοαγγειακή πήξη 	(μικροθρομβώσεις – αιμορραγίες)</a:t>
            </a:r>
          </a:p>
          <a:p>
            <a:r>
              <a:rPr lang="el-GR">
                <a:solidFill>
                  <a:srgbClr val="FF3300"/>
                </a:solidFill>
                <a:effectLst>
                  <a:outerShdw blurRad="38100" dist="38100" dir="2700000" algn="tl">
                    <a:srgbClr val="000000"/>
                  </a:outerShdw>
                </a:effectLst>
                <a:cs typeface="Arial" charset="0"/>
              </a:rPr>
              <a:t>● </a:t>
            </a:r>
            <a:r>
              <a:rPr lang="el-GR">
                <a:solidFill>
                  <a:schemeClr val="tx1"/>
                </a:solidFill>
                <a:effectLst>
                  <a:outerShdw blurRad="38100" dist="38100" dir="2700000" algn="tl">
                    <a:srgbClr val="000000"/>
                  </a:outerShdw>
                </a:effectLst>
                <a:cs typeface="Arial" charset="0"/>
              </a:rPr>
              <a:t>Πιθανολογούνται διαφορετικοί μηχανισμοί αναλόγως μικροβιακού αιτίου (παραγωγή τοξινών, διέγερση παραγωγής φλεγμονωδών κυτταροκινών)</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0" y="260350"/>
            <a:ext cx="9036050" cy="609600"/>
          </a:xfrm>
          <a:prstGeom prst="rect">
            <a:avLst/>
          </a:prstGeom>
          <a:noFill/>
          <a:ln w="9525">
            <a:noFill/>
            <a:miter lim="800000"/>
            <a:headEnd/>
            <a:tailEnd/>
          </a:ln>
          <a:effectLst/>
        </p:spPr>
        <p:txBody>
          <a:bodyPr>
            <a:spAutoFit/>
          </a:bodyPr>
          <a:lstStyle/>
          <a:p>
            <a:pPr algn="ctr" fontAlgn="auto">
              <a:spcAft>
                <a:spcPts val="0"/>
              </a:spcAft>
            </a:pPr>
            <a:r>
              <a:rPr lang="el-GR" sz="3400" dirty="0">
                <a:solidFill>
                  <a:srgbClr val="AFE1FF"/>
                </a:solidFill>
                <a:effectLst>
                  <a:outerShdw blurRad="38100" dist="38100" dir="2700000" algn="tl">
                    <a:srgbClr val="000000"/>
                  </a:outerShdw>
                </a:effectLst>
                <a:latin typeface="Arial"/>
              </a:rPr>
              <a:t>ΝΙΑΣΙΝΗ</a:t>
            </a:r>
          </a:p>
        </p:txBody>
      </p:sp>
      <p:sp>
        <p:nvSpPr>
          <p:cNvPr id="25605" name="Text Box 5"/>
          <p:cNvSpPr txBox="1">
            <a:spLocks noChangeArrowheads="1"/>
          </p:cNvSpPr>
          <p:nvPr/>
        </p:nvSpPr>
        <p:spPr bwMode="auto">
          <a:xfrm>
            <a:off x="252413" y="1316038"/>
            <a:ext cx="8640762" cy="4129087"/>
          </a:xfrm>
          <a:prstGeom prst="rect">
            <a:avLst/>
          </a:prstGeom>
          <a:noFill/>
          <a:ln w="9525">
            <a:noFill/>
            <a:miter lim="800000"/>
            <a:headEnd/>
            <a:tailEnd/>
          </a:ln>
          <a:effectLst/>
        </p:spPr>
        <p:txBody>
          <a:bodyPr>
            <a:spAutoFit/>
          </a:bodyPr>
          <a:lstStyle/>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Νιασίνη (νικοτινικό οξύ ή βιταμίνη Β3): Υδατοδιαλυτή βιταμίνη που περιέχεται σε πολλά τρόφιμα (κρέας, ψάρι, γάλα, αυγά, πράσινα λαχανικά, σιτηρά)</a:t>
            </a: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Ο ισχυρότερος παράγων για την       της </a:t>
            </a:r>
            <a:r>
              <a:rPr lang="en-US" sz="2300">
                <a:solidFill>
                  <a:srgbClr val="FFFFFF"/>
                </a:solidFill>
                <a:effectLst>
                  <a:outerShdw blurRad="38100" dist="38100" dir="2700000" algn="tl">
                    <a:srgbClr val="000000"/>
                  </a:outerShdw>
                </a:effectLst>
                <a:latin typeface="Arial"/>
                <a:cs typeface="Arial" charset="0"/>
              </a:rPr>
              <a:t>HDL </a:t>
            </a:r>
            <a:r>
              <a:rPr lang="el-GR" sz="2300">
                <a:solidFill>
                  <a:srgbClr val="FFFFFF"/>
                </a:solidFill>
                <a:effectLst>
                  <a:outerShdw blurRad="38100" dist="38100" dir="2700000" algn="tl">
                    <a:srgbClr val="000000"/>
                  </a:outerShdw>
                </a:effectLst>
                <a:latin typeface="Arial"/>
                <a:cs typeface="Arial" charset="0"/>
              </a:rPr>
              <a:t>(πιθανός μηχανισμός:      της σύνθεσης των </a:t>
            </a:r>
            <a:r>
              <a:rPr lang="en-US" sz="2300">
                <a:solidFill>
                  <a:srgbClr val="FFFFFF"/>
                </a:solidFill>
                <a:effectLst>
                  <a:outerShdw blurRad="38100" dist="38100" dir="2700000" algn="tl">
                    <a:srgbClr val="000000"/>
                  </a:outerShdw>
                </a:effectLst>
                <a:latin typeface="Arial"/>
                <a:cs typeface="Arial" charset="0"/>
              </a:rPr>
              <a:t>apo</a:t>
            </a:r>
            <a:r>
              <a:rPr lang="el-GR" sz="2300">
                <a:solidFill>
                  <a:srgbClr val="FFFFFF"/>
                </a:solidFill>
                <a:effectLst>
                  <a:outerShdw blurRad="38100" dist="38100" dir="2700000" algn="tl">
                    <a:srgbClr val="000000"/>
                  </a:outerShdw>
                </a:effectLst>
                <a:latin typeface="Arial"/>
                <a:cs typeface="Arial" charset="0"/>
              </a:rPr>
              <a:t>Α-</a:t>
            </a:r>
            <a:r>
              <a:rPr lang="en-US" sz="2300">
                <a:solidFill>
                  <a:srgbClr val="FFFFFF"/>
                </a:solidFill>
                <a:effectLst>
                  <a:outerShdw blurRad="38100" dist="38100" dir="2700000" algn="tl">
                    <a:srgbClr val="000000"/>
                  </a:outerShdw>
                </a:effectLst>
                <a:latin typeface="Arial"/>
                <a:cs typeface="Arial" charset="0"/>
              </a:rPr>
              <a:t>I</a:t>
            </a:r>
            <a:r>
              <a:rPr lang="el-GR" sz="2300">
                <a:solidFill>
                  <a:srgbClr val="FFFFFF"/>
                </a:solidFill>
                <a:effectLst>
                  <a:outerShdw blurRad="38100" dist="38100" dir="2700000" algn="tl">
                    <a:srgbClr val="000000"/>
                  </a:outerShdw>
                </a:effectLst>
                <a:latin typeface="Arial"/>
                <a:cs typeface="Arial" charset="0"/>
              </a:rPr>
              <a:t> και </a:t>
            </a:r>
            <a:r>
              <a:rPr lang="en-US" sz="2300">
                <a:solidFill>
                  <a:srgbClr val="FFFFFF"/>
                </a:solidFill>
                <a:effectLst>
                  <a:outerShdw blurRad="38100" dist="38100" dir="2700000" algn="tl">
                    <a:srgbClr val="000000"/>
                  </a:outerShdw>
                </a:effectLst>
                <a:latin typeface="Arial"/>
                <a:cs typeface="Arial" charset="0"/>
              </a:rPr>
              <a:t>apoA-II</a:t>
            </a:r>
            <a:r>
              <a:rPr lang="el-GR" sz="2300">
                <a:solidFill>
                  <a:srgbClr val="FFFFFF"/>
                </a:solidFill>
                <a:effectLst>
                  <a:outerShdw blurRad="38100" dist="38100" dir="2700000" algn="tl">
                    <a:srgbClr val="000000"/>
                  </a:outerShdw>
                </a:effectLst>
                <a:latin typeface="Arial"/>
                <a:cs typeface="Arial" charset="0"/>
              </a:rPr>
              <a:t>, των κύριων πρωτεϊνικών συστατικών της </a:t>
            </a:r>
            <a:r>
              <a:rPr lang="en-US" sz="2300">
                <a:solidFill>
                  <a:srgbClr val="FFFFFF"/>
                </a:solidFill>
                <a:effectLst>
                  <a:outerShdw blurRad="38100" dist="38100" dir="2700000" algn="tl">
                    <a:srgbClr val="000000"/>
                  </a:outerShdw>
                </a:effectLst>
                <a:latin typeface="Arial"/>
                <a:cs typeface="Arial" charset="0"/>
              </a:rPr>
              <a:t>HDL</a:t>
            </a:r>
            <a:r>
              <a:rPr lang="el-GR" sz="2300">
                <a:solidFill>
                  <a:srgbClr val="FFFFFF"/>
                </a:solidFill>
                <a:effectLst>
                  <a:outerShdw blurRad="38100" dist="38100" dir="2700000" algn="tl">
                    <a:srgbClr val="000000"/>
                  </a:outerShdw>
                </a:effectLst>
                <a:latin typeface="Arial"/>
                <a:cs typeface="Arial" charset="0"/>
              </a:rPr>
              <a:t>)</a:t>
            </a:r>
          </a:p>
          <a:p>
            <a:pPr fontAlgn="auto">
              <a:spcAft>
                <a:spcPts val="0"/>
              </a:spcAft>
            </a:pPr>
            <a:r>
              <a:rPr lang="en-US"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Αναστέλλει τη σύνθεση τριγλυκεριδίων και την οξείδωση της </a:t>
            </a:r>
            <a:r>
              <a:rPr lang="en-US" sz="2300">
                <a:solidFill>
                  <a:srgbClr val="FFFFFF"/>
                </a:solidFill>
                <a:effectLst>
                  <a:outerShdw blurRad="38100" dist="38100" dir="2700000" algn="tl">
                    <a:srgbClr val="000000"/>
                  </a:outerShdw>
                </a:effectLst>
                <a:latin typeface="Arial"/>
                <a:cs typeface="Arial" charset="0"/>
              </a:rPr>
              <a:t>LDL</a:t>
            </a:r>
          </a:p>
          <a:p>
            <a:pPr fontAlgn="auto">
              <a:spcAft>
                <a:spcPts val="0"/>
              </a:spcAft>
            </a:pPr>
            <a:r>
              <a:rPr lang="en-US"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Αναφέρονται       της </a:t>
            </a:r>
            <a:r>
              <a:rPr lang="en-US" sz="2300">
                <a:solidFill>
                  <a:srgbClr val="FFFFFF"/>
                </a:solidFill>
                <a:effectLst>
                  <a:outerShdw blurRad="38100" dist="38100" dir="2700000" algn="tl">
                    <a:srgbClr val="000000"/>
                  </a:outerShdw>
                </a:effectLst>
                <a:latin typeface="Arial"/>
                <a:cs typeface="Arial" charset="0"/>
              </a:rPr>
              <a:t>HDL </a:t>
            </a:r>
            <a:r>
              <a:rPr lang="el-GR" sz="2300">
                <a:solidFill>
                  <a:srgbClr val="FFFFFF"/>
                </a:solidFill>
                <a:effectLst>
                  <a:outerShdw blurRad="38100" dist="38100" dir="2700000" algn="tl">
                    <a:srgbClr val="000000"/>
                  </a:outerShdw>
                </a:effectLst>
                <a:latin typeface="Arial"/>
                <a:cs typeface="Arial" charset="0"/>
              </a:rPr>
              <a:t>της τάξεως του </a:t>
            </a:r>
            <a:r>
              <a:rPr lang="el-GR" sz="2300">
                <a:solidFill>
                  <a:srgbClr val="FFFF00"/>
                </a:solidFill>
                <a:effectLst>
                  <a:outerShdw blurRad="38100" dist="38100" dir="2700000" algn="tl">
                    <a:srgbClr val="000000"/>
                  </a:outerShdw>
                </a:effectLst>
                <a:latin typeface="Arial"/>
                <a:cs typeface="Arial" charset="0"/>
              </a:rPr>
              <a:t>26%</a:t>
            </a:r>
            <a:r>
              <a:rPr lang="el-GR" sz="2300">
                <a:solidFill>
                  <a:srgbClr val="FFFFFF"/>
                </a:solidFill>
                <a:effectLst>
                  <a:outerShdw blurRad="38100" dist="38100" dir="2700000" algn="tl">
                    <a:srgbClr val="000000"/>
                  </a:outerShdw>
                </a:effectLst>
                <a:latin typeface="Arial"/>
                <a:cs typeface="Arial" charset="0"/>
              </a:rPr>
              <a:t> και        των τριγλυκεριδίων έως </a:t>
            </a:r>
            <a:r>
              <a:rPr lang="el-GR" sz="2300">
                <a:solidFill>
                  <a:srgbClr val="FFFF00"/>
                </a:solidFill>
                <a:effectLst>
                  <a:outerShdw blurRad="38100" dist="38100" dir="2700000" algn="tl">
                    <a:srgbClr val="000000"/>
                  </a:outerShdw>
                </a:effectLst>
                <a:latin typeface="Arial"/>
                <a:cs typeface="Arial" charset="0"/>
              </a:rPr>
              <a:t>35%</a:t>
            </a:r>
            <a:r>
              <a:rPr lang="el-GR" sz="2300">
                <a:solidFill>
                  <a:srgbClr val="FFFFFF"/>
                </a:solidFill>
                <a:effectLst>
                  <a:outerShdw blurRad="38100" dist="38100" dir="2700000" algn="tl">
                    <a:srgbClr val="000000"/>
                  </a:outerShdw>
                </a:effectLst>
                <a:latin typeface="Arial"/>
                <a:cs typeface="Arial" charset="0"/>
              </a:rPr>
              <a:t> και της </a:t>
            </a:r>
            <a:r>
              <a:rPr lang="en-US" sz="2300">
                <a:solidFill>
                  <a:srgbClr val="FFFFFF"/>
                </a:solidFill>
                <a:effectLst>
                  <a:outerShdw blurRad="38100" dist="38100" dir="2700000" algn="tl">
                    <a:srgbClr val="000000"/>
                  </a:outerShdw>
                </a:effectLst>
                <a:latin typeface="Arial"/>
                <a:cs typeface="Arial" charset="0"/>
              </a:rPr>
              <a:t>LDL </a:t>
            </a:r>
            <a:r>
              <a:rPr lang="el-GR" sz="2300">
                <a:solidFill>
                  <a:srgbClr val="FFFFFF"/>
                </a:solidFill>
                <a:effectLst>
                  <a:outerShdw blurRad="38100" dist="38100" dir="2700000" algn="tl">
                    <a:srgbClr val="000000"/>
                  </a:outerShdw>
                </a:effectLst>
                <a:latin typeface="Arial"/>
                <a:cs typeface="Arial" charset="0"/>
              </a:rPr>
              <a:t>έως </a:t>
            </a:r>
            <a:r>
              <a:rPr lang="el-GR" sz="2300">
                <a:solidFill>
                  <a:srgbClr val="FFFF00"/>
                </a:solidFill>
                <a:effectLst>
                  <a:outerShdw blurRad="38100" dist="38100" dir="2700000" algn="tl">
                    <a:srgbClr val="000000"/>
                  </a:outerShdw>
                </a:effectLst>
                <a:latin typeface="Arial"/>
                <a:cs typeface="Arial" charset="0"/>
              </a:rPr>
              <a:t>16%</a:t>
            </a:r>
            <a:endParaRPr lang="en-US" sz="2300">
              <a:solidFill>
                <a:srgbClr val="FFFF00"/>
              </a:solidFill>
              <a:effectLst>
                <a:outerShdw blurRad="38100" dist="38100" dir="2700000" algn="tl">
                  <a:srgbClr val="000000"/>
                </a:outerShdw>
              </a:effectLst>
              <a:latin typeface="Arial"/>
              <a:cs typeface="Arial" charset="0"/>
            </a:endParaRPr>
          </a:p>
        </p:txBody>
      </p:sp>
      <p:sp>
        <p:nvSpPr>
          <p:cNvPr id="25606" name="AutoShape 6"/>
          <p:cNvSpPr>
            <a:spLocks noChangeArrowheads="1"/>
          </p:cNvSpPr>
          <p:nvPr/>
        </p:nvSpPr>
        <p:spPr bwMode="auto">
          <a:xfrm rot="10800000">
            <a:off x="5219700" y="2540000"/>
            <a:ext cx="360363" cy="360363"/>
          </a:xfrm>
          <a:prstGeom prst="downArrow">
            <a:avLst>
              <a:gd name="adj1" fmla="val 50000"/>
              <a:gd name="adj2" fmla="val 25000"/>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5607" name="AutoShape 7"/>
          <p:cNvSpPr>
            <a:spLocks noChangeArrowheads="1"/>
          </p:cNvSpPr>
          <p:nvPr/>
        </p:nvSpPr>
        <p:spPr bwMode="auto">
          <a:xfrm rot="10800000">
            <a:off x="2197100" y="2900363"/>
            <a:ext cx="360363" cy="360362"/>
          </a:xfrm>
          <a:prstGeom prst="downArrow">
            <a:avLst>
              <a:gd name="adj1" fmla="val 50000"/>
              <a:gd name="adj2" fmla="val 25000"/>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5608" name="AutoShape 8"/>
          <p:cNvSpPr>
            <a:spLocks noChangeArrowheads="1"/>
          </p:cNvSpPr>
          <p:nvPr/>
        </p:nvSpPr>
        <p:spPr bwMode="auto">
          <a:xfrm rot="10800000">
            <a:off x="2557463" y="4627563"/>
            <a:ext cx="360362" cy="360362"/>
          </a:xfrm>
          <a:prstGeom prst="downArrow">
            <a:avLst>
              <a:gd name="adj1" fmla="val 50000"/>
              <a:gd name="adj2" fmla="val 25000"/>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5609" name="AutoShape 9"/>
          <p:cNvSpPr>
            <a:spLocks noChangeArrowheads="1"/>
          </p:cNvSpPr>
          <p:nvPr/>
        </p:nvSpPr>
        <p:spPr bwMode="auto">
          <a:xfrm>
            <a:off x="7597775" y="4627563"/>
            <a:ext cx="360363" cy="360362"/>
          </a:xfrm>
          <a:prstGeom prst="downArrow">
            <a:avLst>
              <a:gd name="adj1" fmla="val 50000"/>
              <a:gd name="adj2" fmla="val 25000"/>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5610" name="Text Box 10"/>
          <p:cNvSpPr txBox="1">
            <a:spLocks noChangeArrowheads="1"/>
          </p:cNvSpPr>
          <p:nvPr/>
        </p:nvSpPr>
        <p:spPr bwMode="auto">
          <a:xfrm>
            <a:off x="5146675" y="6292850"/>
            <a:ext cx="4033838" cy="304800"/>
          </a:xfrm>
          <a:prstGeom prst="rect">
            <a:avLst/>
          </a:prstGeom>
          <a:noFill/>
          <a:ln w="9525">
            <a:noFill/>
            <a:miter lim="800000"/>
            <a:headEnd/>
            <a:tailEnd/>
          </a:ln>
          <a:effectLst/>
        </p:spPr>
        <p:txBody>
          <a:bodyPr>
            <a:spAutoFit/>
          </a:bodyPr>
          <a:lstStyle/>
          <a:p>
            <a:pPr fontAlgn="auto">
              <a:spcAft>
                <a:spcPts val="0"/>
              </a:spcAft>
            </a:pPr>
            <a:r>
              <a:rPr lang="en-US" sz="1400">
                <a:solidFill>
                  <a:srgbClr val="AFE1FF"/>
                </a:solidFill>
                <a:effectLst>
                  <a:outerShdw blurRad="38100" dist="38100" dir="2700000" algn="tl">
                    <a:srgbClr val="000000"/>
                  </a:outerShdw>
                </a:effectLst>
                <a:latin typeface="Arial"/>
              </a:rPr>
              <a:t>Cannon CP, J Intern Med 2008;263:353-365</a:t>
            </a:r>
            <a:endParaRPr lang="el-GR" sz="1400">
              <a:solidFill>
                <a:srgbClr val="AFE1FF"/>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0" y="260350"/>
            <a:ext cx="9036050" cy="609600"/>
          </a:xfrm>
          <a:prstGeom prst="rect">
            <a:avLst/>
          </a:prstGeom>
          <a:noFill/>
          <a:ln w="9525">
            <a:noFill/>
            <a:miter lim="800000"/>
            <a:headEnd/>
            <a:tailEnd/>
          </a:ln>
          <a:effectLst/>
        </p:spPr>
        <p:txBody>
          <a:bodyPr>
            <a:spAutoFit/>
          </a:bodyPr>
          <a:lstStyle/>
          <a:p>
            <a:pPr algn="ctr" fontAlgn="auto">
              <a:spcAft>
                <a:spcPts val="0"/>
              </a:spcAft>
            </a:pPr>
            <a:r>
              <a:rPr lang="el-GR" sz="3400">
                <a:solidFill>
                  <a:srgbClr val="AFE1FF"/>
                </a:solidFill>
                <a:effectLst>
                  <a:outerShdw blurRad="38100" dist="38100" dir="2700000" algn="tl">
                    <a:srgbClr val="000000"/>
                  </a:outerShdw>
                </a:effectLst>
                <a:latin typeface="Arial"/>
              </a:rPr>
              <a:t>ΣΥΝΔΥΑΣΜΟΣ ΣΤΑΤΙΝΗΣ ΜΕ ΝΙΑΣΙΝΗ</a:t>
            </a:r>
          </a:p>
        </p:txBody>
      </p:sp>
      <p:pic>
        <p:nvPicPr>
          <p:cNvPr id="26629" name="Picture 5"/>
          <p:cNvPicPr>
            <a:picLocks noChangeAspect="1" noChangeArrowheads="1"/>
          </p:cNvPicPr>
          <p:nvPr/>
        </p:nvPicPr>
        <p:blipFill>
          <a:blip r:embed="rId2" cstate="print"/>
          <a:srcRect l="3581" t="2748" r="1158"/>
          <a:stretch>
            <a:fillRect/>
          </a:stretch>
        </p:blipFill>
        <p:spPr bwMode="auto">
          <a:xfrm>
            <a:off x="4716463" y="2492375"/>
            <a:ext cx="3565525" cy="3673475"/>
          </a:xfrm>
          <a:prstGeom prst="rect">
            <a:avLst/>
          </a:prstGeom>
          <a:noFill/>
          <a:ln w="9525">
            <a:noFill/>
            <a:miter lim="800000"/>
            <a:headEnd/>
            <a:tailEnd/>
          </a:ln>
          <a:effectLst/>
        </p:spPr>
      </p:pic>
      <p:sp>
        <p:nvSpPr>
          <p:cNvPr id="26630" name="Text Box 6"/>
          <p:cNvSpPr txBox="1">
            <a:spLocks noChangeArrowheads="1"/>
          </p:cNvSpPr>
          <p:nvPr/>
        </p:nvSpPr>
        <p:spPr bwMode="auto">
          <a:xfrm>
            <a:off x="4500563" y="6237288"/>
            <a:ext cx="4679950" cy="623887"/>
          </a:xfrm>
          <a:prstGeom prst="rect">
            <a:avLst/>
          </a:prstGeom>
          <a:noFill/>
          <a:ln w="9525">
            <a:noFill/>
            <a:miter lim="800000"/>
            <a:headEnd/>
            <a:tailEnd/>
          </a:ln>
          <a:effectLst/>
        </p:spPr>
        <p:txBody>
          <a:bodyPr>
            <a:spAutoFit/>
          </a:bodyPr>
          <a:lstStyle/>
          <a:p>
            <a:pPr fontAlgn="auto">
              <a:spcAft>
                <a:spcPts val="0"/>
              </a:spcAft>
            </a:pPr>
            <a:r>
              <a:rPr lang="en-US" sz="1400">
                <a:solidFill>
                  <a:srgbClr val="AFE1FF"/>
                </a:solidFill>
                <a:effectLst>
                  <a:outerShdw blurRad="38100" dist="38100" dir="2700000" algn="tl">
                    <a:srgbClr val="000000"/>
                  </a:outerShdw>
                </a:effectLst>
                <a:latin typeface="Arial"/>
              </a:rPr>
              <a:t>Canner PL et al, J Am Coll Cardiol 1986;8:1245-1255</a:t>
            </a:r>
            <a:endParaRPr lang="el-GR" sz="1400">
              <a:solidFill>
                <a:srgbClr val="AFE1FF"/>
              </a:solidFill>
              <a:effectLst>
                <a:outerShdw blurRad="38100" dist="38100" dir="2700000" algn="tl">
                  <a:srgbClr val="000000"/>
                </a:outerShdw>
              </a:effectLst>
              <a:latin typeface="Arial"/>
            </a:endParaRPr>
          </a:p>
          <a:p>
            <a:pPr fontAlgn="auto">
              <a:spcAft>
                <a:spcPts val="0"/>
              </a:spcAft>
            </a:pPr>
            <a:r>
              <a:rPr lang="en-US" sz="1400">
                <a:solidFill>
                  <a:srgbClr val="AFE1FF"/>
                </a:solidFill>
                <a:effectLst>
                  <a:outerShdw blurRad="38100" dist="38100" dir="2700000" algn="tl">
                    <a:srgbClr val="000000"/>
                  </a:outerShdw>
                </a:effectLst>
                <a:latin typeface="Arial"/>
              </a:rPr>
              <a:t>Cannon CP, J Intern Med 2008;263:353-365</a:t>
            </a:r>
            <a:endParaRPr lang="el-GR" sz="1400">
              <a:solidFill>
                <a:srgbClr val="AFE1FF"/>
              </a:solidFill>
              <a:effectLst>
                <a:outerShdw blurRad="38100" dist="38100" dir="2700000" algn="tl">
                  <a:srgbClr val="000000"/>
                </a:outerShdw>
              </a:effectLst>
              <a:latin typeface="Arial"/>
            </a:endParaRPr>
          </a:p>
        </p:txBody>
      </p:sp>
      <p:sp>
        <p:nvSpPr>
          <p:cNvPr id="26631" name="Text Box 7"/>
          <p:cNvSpPr txBox="1">
            <a:spLocks noChangeArrowheads="1"/>
          </p:cNvSpPr>
          <p:nvPr/>
        </p:nvSpPr>
        <p:spPr bwMode="auto">
          <a:xfrm>
            <a:off x="323850" y="1052513"/>
            <a:ext cx="8280400" cy="800219"/>
          </a:xfrm>
          <a:prstGeom prst="rect">
            <a:avLst/>
          </a:prstGeom>
          <a:noFill/>
          <a:ln w="9525">
            <a:noFill/>
            <a:miter lim="800000"/>
            <a:headEnd/>
            <a:tailEnd/>
          </a:ln>
          <a:effectLst/>
        </p:spPr>
        <p:txBody>
          <a:bodyPr>
            <a:spAutoFit/>
          </a:bodyPr>
          <a:lstStyle/>
          <a:p>
            <a:pPr fontAlgn="auto">
              <a:spcAft>
                <a:spcPts val="0"/>
              </a:spcAft>
            </a:pPr>
            <a:r>
              <a:rPr lang="el-GR" sz="2300" dirty="0">
                <a:solidFill>
                  <a:srgbClr val="FF3300"/>
                </a:solidFill>
                <a:effectLst>
                  <a:outerShdw blurRad="38100" dist="38100" dir="2700000" algn="tl">
                    <a:srgbClr val="000000"/>
                  </a:outerShdw>
                </a:effectLst>
                <a:latin typeface="Arial"/>
                <a:cs typeface="Arial" charset="0"/>
              </a:rPr>
              <a:t>●</a:t>
            </a:r>
            <a:r>
              <a:rPr lang="en-US" sz="2300" dirty="0">
                <a:solidFill>
                  <a:srgbClr val="FFFFFF"/>
                </a:solidFill>
                <a:effectLst>
                  <a:outerShdw blurRad="38100" dist="38100" dir="2700000" algn="tl">
                    <a:srgbClr val="000000"/>
                  </a:outerShdw>
                </a:effectLst>
                <a:latin typeface="Arial"/>
                <a:cs typeface="Arial" charset="0"/>
              </a:rPr>
              <a:t> </a:t>
            </a:r>
            <a:r>
              <a:rPr lang="el-GR" sz="2300" dirty="0">
                <a:solidFill>
                  <a:srgbClr val="FFFFFF"/>
                </a:solidFill>
                <a:effectLst>
                  <a:outerShdw blurRad="38100" dist="38100" dir="2700000" algn="tl">
                    <a:srgbClr val="000000"/>
                  </a:outerShdw>
                </a:effectLst>
                <a:latin typeface="Arial"/>
                <a:cs typeface="Arial" charset="0"/>
              </a:rPr>
              <a:t>Η αγωγή με </a:t>
            </a:r>
            <a:r>
              <a:rPr lang="el-GR" sz="2300" dirty="0" err="1">
                <a:solidFill>
                  <a:srgbClr val="FFFFFF"/>
                </a:solidFill>
                <a:effectLst>
                  <a:outerShdw blurRad="38100" dist="38100" dir="2700000" algn="tl">
                    <a:srgbClr val="000000"/>
                  </a:outerShdw>
                </a:effectLst>
                <a:latin typeface="Arial"/>
                <a:cs typeface="Arial" charset="0"/>
              </a:rPr>
              <a:t>νιασίνη</a:t>
            </a:r>
            <a:r>
              <a:rPr lang="el-GR" sz="2300" dirty="0">
                <a:solidFill>
                  <a:srgbClr val="FFFFFF"/>
                </a:solidFill>
                <a:effectLst>
                  <a:outerShdw blurRad="38100" dist="38100" dir="2700000" algn="tl">
                    <a:srgbClr val="000000"/>
                  </a:outerShdw>
                </a:effectLst>
                <a:latin typeface="Arial"/>
                <a:cs typeface="Arial" charset="0"/>
              </a:rPr>
              <a:t>       την καρδιοαγγειακή νοσηρότητα και τη θνητότητα σε ασθενείς με προηγούμενο ΟΕΜ</a:t>
            </a:r>
          </a:p>
        </p:txBody>
      </p:sp>
      <p:sp>
        <p:nvSpPr>
          <p:cNvPr id="26632" name="AutoShape 8"/>
          <p:cNvSpPr>
            <a:spLocks noChangeArrowheads="1"/>
          </p:cNvSpPr>
          <p:nvPr/>
        </p:nvSpPr>
        <p:spPr bwMode="auto">
          <a:xfrm>
            <a:off x="3563938" y="1103313"/>
            <a:ext cx="287337" cy="360362"/>
          </a:xfrm>
          <a:prstGeom prst="downArrow">
            <a:avLst>
              <a:gd name="adj1" fmla="val 50000"/>
              <a:gd name="adj2" fmla="val 31354"/>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pic>
        <p:nvPicPr>
          <p:cNvPr id="26633" name="Picture 9"/>
          <p:cNvPicPr>
            <a:picLocks noChangeAspect="1" noChangeArrowheads="1"/>
          </p:cNvPicPr>
          <p:nvPr/>
        </p:nvPicPr>
        <p:blipFill>
          <a:blip r:embed="rId3" cstate="print"/>
          <a:srcRect/>
          <a:stretch>
            <a:fillRect/>
          </a:stretch>
        </p:blipFill>
        <p:spPr bwMode="auto">
          <a:xfrm>
            <a:off x="539750" y="2492375"/>
            <a:ext cx="3744913" cy="3675063"/>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107950" y="188913"/>
            <a:ext cx="9251950" cy="595312"/>
          </a:xfrm>
          <a:prstGeom prst="rect">
            <a:avLst/>
          </a:prstGeom>
          <a:noFill/>
          <a:ln w="9525">
            <a:noFill/>
            <a:miter lim="800000"/>
            <a:headEnd/>
            <a:tailEnd/>
          </a:ln>
          <a:effectLst/>
        </p:spPr>
        <p:txBody>
          <a:bodyPr>
            <a:spAutoFit/>
          </a:bodyPr>
          <a:lstStyle/>
          <a:p>
            <a:pPr algn="ctr" fontAlgn="auto">
              <a:spcAft>
                <a:spcPts val="0"/>
              </a:spcAft>
            </a:pPr>
            <a:r>
              <a:rPr lang="el-GR" sz="3300">
                <a:solidFill>
                  <a:srgbClr val="AFE1FF"/>
                </a:solidFill>
                <a:effectLst>
                  <a:outerShdw blurRad="38100" dist="38100" dir="2700000" algn="tl">
                    <a:srgbClr val="000000"/>
                  </a:outerShdw>
                </a:effectLst>
                <a:latin typeface="Arial"/>
              </a:rPr>
              <a:t>ΑΝΕΠΙΘΥΜΗΤΕΣ ΕΝΕΡΓΕΙΕΣ ΤΗΣ ΝΙΑΣΙΝΗΣ</a:t>
            </a:r>
          </a:p>
        </p:txBody>
      </p:sp>
      <p:sp>
        <p:nvSpPr>
          <p:cNvPr id="27653" name="Text Box 5"/>
          <p:cNvSpPr txBox="1">
            <a:spLocks noChangeArrowheads="1"/>
          </p:cNvSpPr>
          <p:nvPr/>
        </p:nvSpPr>
        <p:spPr bwMode="auto">
          <a:xfrm>
            <a:off x="252413" y="1316038"/>
            <a:ext cx="8640762" cy="4656137"/>
          </a:xfrm>
          <a:prstGeom prst="rect">
            <a:avLst/>
          </a:prstGeom>
          <a:noFill/>
          <a:ln w="9525">
            <a:noFill/>
            <a:miter lim="800000"/>
            <a:headEnd/>
            <a:tailEnd/>
          </a:ln>
          <a:effectLst/>
        </p:spPr>
        <p:txBody>
          <a:bodyPr>
            <a:spAutoFit/>
          </a:bodyPr>
          <a:lstStyle/>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Σημαντικότερη: </a:t>
            </a:r>
            <a:r>
              <a:rPr lang="el-GR" sz="2300">
                <a:solidFill>
                  <a:srgbClr val="FFFF00"/>
                </a:solidFill>
                <a:effectLst>
                  <a:outerShdw blurRad="38100" dist="38100" dir="2700000" algn="tl">
                    <a:srgbClr val="000000"/>
                  </a:outerShdw>
                </a:effectLst>
                <a:latin typeface="Arial"/>
                <a:cs typeface="Arial" charset="0"/>
              </a:rPr>
              <a:t>εξάψεις</a:t>
            </a:r>
            <a:r>
              <a:rPr lang="el-GR" sz="2300">
                <a:solidFill>
                  <a:srgbClr val="FFFFFF"/>
                </a:solidFill>
                <a:effectLst>
                  <a:outerShdw blurRad="38100" dist="38100" dir="2700000" algn="tl">
                    <a:srgbClr val="000000"/>
                  </a:outerShdw>
                </a:effectLst>
                <a:latin typeface="Arial"/>
                <a:cs typeface="Arial" charset="0"/>
              </a:rPr>
              <a:t> (</a:t>
            </a:r>
            <a:r>
              <a:rPr lang="en-US" sz="2300">
                <a:solidFill>
                  <a:srgbClr val="FFFFFF"/>
                </a:solidFill>
                <a:effectLst>
                  <a:outerShdw blurRad="38100" dist="38100" dir="2700000" algn="tl">
                    <a:srgbClr val="000000"/>
                  </a:outerShdw>
                </a:effectLst>
                <a:latin typeface="Arial"/>
                <a:cs typeface="Arial" charset="0"/>
              </a:rPr>
              <a:t>flushing) </a:t>
            </a:r>
            <a:r>
              <a:rPr lang="el-GR" sz="2300">
                <a:solidFill>
                  <a:srgbClr val="FFFFFF"/>
                </a:solidFill>
                <a:effectLst>
                  <a:outerShdw blurRad="38100" dist="38100" dir="2700000" algn="tl">
                    <a:srgbClr val="000000"/>
                  </a:outerShdw>
                </a:effectLst>
                <a:latin typeface="Arial"/>
                <a:cs typeface="Arial" charset="0"/>
              </a:rPr>
              <a:t>και κνησμός λόγω απελευθερώσεως προσταγλανδίνης </a:t>
            </a:r>
            <a:r>
              <a:rPr lang="en-US" sz="2300">
                <a:solidFill>
                  <a:srgbClr val="FFFFFF"/>
                </a:solidFill>
                <a:effectLst>
                  <a:outerShdw blurRad="38100" dist="38100" dir="2700000" algn="tl">
                    <a:srgbClr val="000000"/>
                  </a:outerShdw>
                </a:effectLst>
                <a:latin typeface="Arial"/>
                <a:cs typeface="Arial" charset="0"/>
              </a:rPr>
              <a:t>D</a:t>
            </a:r>
            <a:r>
              <a:rPr lang="en-US" sz="2300" baseline="-25000">
                <a:solidFill>
                  <a:srgbClr val="FFFFFF"/>
                </a:solidFill>
                <a:effectLst>
                  <a:outerShdw blurRad="38100" dist="38100" dir="2700000" algn="tl">
                    <a:srgbClr val="000000"/>
                  </a:outerShdw>
                </a:effectLst>
                <a:latin typeface="Arial"/>
                <a:cs typeface="Arial" charset="0"/>
              </a:rPr>
              <a:t>2</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στο δέρμα</a:t>
            </a:r>
            <a:endParaRPr lang="en-US" sz="2300">
              <a:solidFill>
                <a:srgbClr val="FFFFFF"/>
              </a:solidFill>
              <a:effectLst>
                <a:outerShdw blurRad="38100" dist="38100" dir="2700000" algn="tl">
                  <a:srgbClr val="000000"/>
                </a:outerShdw>
              </a:effectLst>
              <a:latin typeface="Arial"/>
              <a:cs typeface="Arial" charset="0"/>
            </a:endParaRP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Επίσης: δυσπεπτικά ενοχλήματα, επιδείνωση γλυκαιμικού ελέγχου</a:t>
            </a: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Σκεύασμα παρατεταμένης αποδεσμεύσεως (</a:t>
            </a:r>
            <a:r>
              <a:rPr lang="en-US" sz="2300">
                <a:solidFill>
                  <a:srgbClr val="FFFFFF"/>
                </a:solidFill>
                <a:effectLst>
                  <a:outerShdw blurRad="38100" dist="38100" dir="2700000" algn="tl">
                    <a:srgbClr val="000000"/>
                  </a:outerShdw>
                </a:effectLst>
                <a:latin typeface="Arial"/>
                <a:cs typeface="Arial" charset="0"/>
              </a:rPr>
              <a:t>ER):       </a:t>
            </a:r>
            <a:r>
              <a:rPr lang="el-GR" sz="2300">
                <a:solidFill>
                  <a:srgbClr val="FFFFFF"/>
                </a:solidFill>
                <a:effectLst>
                  <a:outerShdw blurRad="38100" dist="38100" dir="2700000" algn="tl">
                    <a:srgbClr val="000000"/>
                  </a:outerShdw>
                </a:effectLst>
                <a:latin typeface="Arial"/>
                <a:cs typeface="Arial" charset="0"/>
              </a:rPr>
              <a:t>στη συχνότητα, διάρκεια και σοβαρότητα των επεισοδίων</a:t>
            </a: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Συνδυασμός με </a:t>
            </a:r>
            <a:r>
              <a:rPr lang="en-US" sz="2300">
                <a:solidFill>
                  <a:srgbClr val="FFFF00"/>
                </a:solidFill>
                <a:effectLst>
                  <a:outerShdw blurRad="38100" dist="38100" dir="2700000" algn="tl">
                    <a:srgbClr val="000000"/>
                  </a:outerShdw>
                </a:effectLst>
                <a:latin typeface="Arial"/>
                <a:cs typeface="Arial" charset="0"/>
              </a:rPr>
              <a:t>laropiprant</a:t>
            </a:r>
            <a:r>
              <a:rPr lang="en-US" sz="2300">
                <a:solidFill>
                  <a:srgbClr val="FFFFFF"/>
                </a:solidFill>
                <a:effectLst>
                  <a:outerShdw blurRad="38100" dist="38100" dir="2700000" algn="tl">
                    <a:srgbClr val="000000"/>
                  </a:outerShdw>
                </a:effectLst>
                <a:latin typeface="Arial"/>
                <a:cs typeface="Arial" charset="0"/>
              </a:rPr>
              <a:t> (</a:t>
            </a:r>
            <a:r>
              <a:rPr lang="el-GR" sz="2300">
                <a:solidFill>
                  <a:srgbClr val="FFFFFF"/>
                </a:solidFill>
                <a:effectLst>
                  <a:outerShdw blurRad="38100" dist="38100" dir="2700000" algn="tl">
                    <a:srgbClr val="000000"/>
                  </a:outerShdw>
                </a:effectLst>
                <a:latin typeface="Arial"/>
                <a:cs typeface="Arial" charset="0"/>
              </a:rPr>
              <a:t>αναστολέας προσταγλανδίνης </a:t>
            </a:r>
            <a:r>
              <a:rPr lang="en-US" sz="2300">
                <a:solidFill>
                  <a:srgbClr val="FFFFFF"/>
                </a:solidFill>
                <a:effectLst>
                  <a:outerShdw blurRad="38100" dist="38100" dir="2700000" algn="tl">
                    <a:srgbClr val="000000"/>
                  </a:outerShdw>
                </a:effectLst>
                <a:latin typeface="Arial"/>
                <a:cs typeface="Arial" charset="0"/>
              </a:rPr>
              <a:t>D</a:t>
            </a:r>
            <a:r>
              <a:rPr lang="en-US" sz="2300" baseline="-25000">
                <a:solidFill>
                  <a:srgbClr val="FFFFFF"/>
                </a:solidFill>
                <a:effectLst>
                  <a:outerShdw blurRad="38100" dist="38100" dir="2700000" algn="tl">
                    <a:srgbClr val="000000"/>
                  </a:outerShdw>
                </a:effectLst>
                <a:latin typeface="Arial"/>
                <a:cs typeface="Arial" charset="0"/>
              </a:rPr>
              <a:t>2</a:t>
            </a:r>
            <a:r>
              <a:rPr lang="en-US" sz="2300">
                <a:solidFill>
                  <a:srgbClr val="FFFFFF"/>
                </a:solidFill>
                <a:effectLst>
                  <a:outerShdw blurRad="38100" dist="38100" dir="2700000" algn="tl">
                    <a:srgbClr val="000000"/>
                  </a:outerShdw>
                </a:effectLst>
                <a:latin typeface="Arial"/>
                <a:cs typeface="Arial" charset="0"/>
              </a:rPr>
              <a:t>)</a:t>
            </a:r>
            <a:r>
              <a:rPr lang="el-GR" sz="2300">
                <a:solidFill>
                  <a:srgbClr val="FFFFFF"/>
                </a:solidFill>
                <a:effectLst>
                  <a:outerShdw blurRad="38100" dist="38100" dir="2700000" algn="tl">
                    <a:srgbClr val="000000"/>
                  </a:outerShdw>
                </a:effectLst>
                <a:latin typeface="Arial"/>
                <a:cs typeface="Arial" charset="0"/>
              </a:rPr>
              <a:t>: αποτελεσματικότητα στα λιπίδια,       του </a:t>
            </a:r>
            <a:r>
              <a:rPr lang="en-US" sz="2300">
                <a:solidFill>
                  <a:srgbClr val="FFFFFF"/>
                </a:solidFill>
                <a:effectLst>
                  <a:outerShdw blurRad="38100" dist="38100" dir="2700000" algn="tl">
                    <a:srgbClr val="000000"/>
                  </a:outerShdw>
                </a:effectLst>
                <a:latin typeface="Arial"/>
                <a:cs typeface="Arial" charset="0"/>
              </a:rPr>
              <a:t>flushing</a:t>
            </a:r>
            <a:endParaRPr lang="el-GR" sz="2300">
              <a:solidFill>
                <a:srgbClr val="FFFFFF"/>
              </a:solidFill>
              <a:effectLst>
                <a:outerShdw blurRad="38100" dist="38100" dir="2700000" algn="tl">
                  <a:srgbClr val="000000"/>
                </a:outerShdw>
              </a:effectLst>
              <a:latin typeface="Arial"/>
              <a:cs typeface="Arial" charset="0"/>
            </a:endParaRPr>
          </a:p>
          <a:p>
            <a:pPr fontAlgn="auto">
              <a:spcAft>
                <a:spcPts val="0"/>
              </a:spcAft>
            </a:pPr>
            <a:r>
              <a:rPr lang="el-GR" sz="2300">
                <a:solidFill>
                  <a:srgbClr val="FF3300"/>
                </a:solidFill>
                <a:effectLst>
                  <a:outerShdw blurRad="38100" dist="38100" dir="2700000" algn="tl">
                    <a:srgbClr val="000000"/>
                  </a:outerShdw>
                </a:effectLst>
                <a:latin typeface="Arial"/>
                <a:cs typeface="Arial" charset="0"/>
              </a:rPr>
              <a:t>●</a:t>
            </a:r>
            <a:r>
              <a:rPr lang="en-US" sz="2300">
                <a:solidFill>
                  <a:srgbClr val="FFFFFF"/>
                </a:solidFill>
                <a:effectLst>
                  <a:outerShdw blurRad="38100" dist="38100" dir="2700000" algn="tl">
                    <a:srgbClr val="000000"/>
                  </a:outerShdw>
                </a:effectLst>
                <a:latin typeface="Arial"/>
                <a:cs typeface="Arial" charset="0"/>
              </a:rPr>
              <a:t> TREDAPTIVE® (</a:t>
            </a:r>
            <a:r>
              <a:rPr lang="el-GR" sz="2300">
                <a:solidFill>
                  <a:srgbClr val="FFFFFF"/>
                </a:solidFill>
                <a:effectLst>
                  <a:outerShdw blurRad="38100" dist="38100" dir="2700000" algn="tl">
                    <a:srgbClr val="000000"/>
                  </a:outerShdw>
                </a:effectLst>
                <a:latin typeface="Arial"/>
                <a:cs typeface="Arial" charset="0"/>
              </a:rPr>
              <a:t>Νιασίνη 1 </a:t>
            </a:r>
            <a:r>
              <a:rPr lang="en-US" sz="2300">
                <a:solidFill>
                  <a:srgbClr val="FFFFFF"/>
                </a:solidFill>
                <a:effectLst>
                  <a:outerShdw blurRad="38100" dist="38100" dir="2700000" algn="tl">
                    <a:srgbClr val="000000"/>
                  </a:outerShdw>
                </a:effectLst>
                <a:latin typeface="Arial"/>
                <a:cs typeface="Arial" charset="0"/>
              </a:rPr>
              <a:t>g/laropiprant 20 mg): </a:t>
            </a:r>
            <a:r>
              <a:rPr lang="el-GR" sz="2300">
                <a:solidFill>
                  <a:srgbClr val="FFFFFF"/>
                </a:solidFill>
                <a:effectLst>
                  <a:outerShdw blurRad="38100" dist="38100" dir="2700000" algn="tl">
                    <a:srgbClr val="000000"/>
                  </a:outerShdw>
                </a:effectLst>
                <a:latin typeface="Arial"/>
                <a:cs typeface="Arial" charset="0"/>
              </a:rPr>
              <a:t>Σημαντική βελτίωση </a:t>
            </a:r>
            <a:r>
              <a:rPr lang="en-US" sz="2300">
                <a:solidFill>
                  <a:srgbClr val="FFFFFF"/>
                </a:solidFill>
                <a:effectLst>
                  <a:outerShdw blurRad="38100" dist="38100" dir="2700000" algn="tl">
                    <a:srgbClr val="000000"/>
                  </a:outerShdw>
                </a:effectLst>
                <a:latin typeface="Arial"/>
                <a:cs typeface="Arial" charset="0"/>
              </a:rPr>
              <a:t>LDL, HDL, </a:t>
            </a:r>
            <a:r>
              <a:rPr lang="el-GR" sz="2300">
                <a:solidFill>
                  <a:srgbClr val="FFFFFF"/>
                </a:solidFill>
                <a:effectLst>
                  <a:outerShdw blurRad="38100" dist="38100" dir="2700000" algn="tl">
                    <a:srgbClr val="000000"/>
                  </a:outerShdw>
                </a:effectLst>
                <a:latin typeface="Arial"/>
                <a:cs typeface="Arial" charset="0"/>
              </a:rPr>
              <a:t>τριγλυκεριδίων με προσθήκη σε σιμβαστατίνη έναντι μονοθεραπείας</a:t>
            </a:r>
            <a:endParaRPr lang="en-US" sz="2300">
              <a:solidFill>
                <a:srgbClr val="FFFFFF"/>
              </a:solidFill>
              <a:effectLst>
                <a:outerShdw blurRad="38100" dist="38100" dir="2700000" algn="tl">
                  <a:srgbClr val="000000"/>
                </a:outerShdw>
              </a:effectLst>
              <a:latin typeface="Arial"/>
              <a:cs typeface="Arial" charset="0"/>
            </a:endParaRPr>
          </a:p>
        </p:txBody>
      </p:sp>
      <p:sp>
        <p:nvSpPr>
          <p:cNvPr id="27654" name="AutoShape 6"/>
          <p:cNvSpPr>
            <a:spLocks noChangeArrowheads="1"/>
          </p:cNvSpPr>
          <p:nvPr/>
        </p:nvSpPr>
        <p:spPr bwMode="auto">
          <a:xfrm>
            <a:off x="7524750" y="3068638"/>
            <a:ext cx="287338" cy="360362"/>
          </a:xfrm>
          <a:prstGeom prst="downArrow">
            <a:avLst>
              <a:gd name="adj1" fmla="val 50000"/>
              <a:gd name="adj2" fmla="val 31353"/>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
        <p:nvSpPr>
          <p:cNvPr id="27655" name="Text Box 7"/>
          <p:cNvSpPr txBox="1">
            <a:spLocks noChangeArrowheads="1"/>
          </p:cNvSpPr>
          <p:nvPr/>
        </p:nvSpPr>
        <p:spPr bwMode="auto">
          <a:xfrm>
            <a:off x="5148263" y="6237288"/>
            <a:ext cx="4032250" cy="304800"/>
          </a:xfrm>
          <a:prstGeom prst="rect">
            <a:avLst/>
          </a:prstGeom>
          <a:noFill/>
          <a:ln w="9525">
            <a:noFill/>
            <a:miter lim="800000"/>
            <a:headEnd/>
            <a:tailEnd/>
          </a:ln>
          <a:effectLst/>
        </p:spPr>
        <p:txBody>
          <a:bodyPr>
            <a:spAutoFit/>
          </a:bodyPr>
          <a:lstStyle/>
          <a:p>
            <a:pPr fontAlgn="auto">
              <a:spcAft>
                <a:spcPts val="0"/>
              </a:spcAft>
            </a:pPr>
            <a:r>
              <a:rPr lang="en-US" sz="1400">
                <a:solidFill>
                  <a:srgbClr val="AFE1FF"/>
                </a:solidFill>
                <a:effectLst>
                  <a:outerShdw blurRad="38100" dist="38100" dir="2700000" algn="tl">
                    <a:srgbClr val="000000"/>
                  </a:outerShdw>
                </a:effectLst>
                <a:latin typeface="Arial"/>
              </a:rPr>
              <a:t>Cannon CP, J Intern Med 2008;263:353-365</a:t>
            </a:r>
            <a:endParaRPr lang="el-GR" sz="1400">
              <a:solidFill>
                <a:srgbClr val="AFE1FF"/>
              </a:solidFill>
              <a:effectLst>
                <a:outerShdw blurRad="38100" dist="38100" dir="2700000" algn="tl">
                  <a:srgbClr val="000000"/>
                </a:outerShdw>
              </a:effectLst>
              <a:latin typeface="Arial"/>
            </a:endParaRPr>
          </a:p>
        </p:txBody>
      </p:sp>
      <p:sp>
        <p:nvSpPr>
          <p:cNvPr id="27656" name="AutoShape 8"/>
          <p:cNvSpPr>
            <a:spLocks noChangeArrowheads="1"/>
          </p:cNvSpPr>
          <p:nvPr/>
        </p:nvSpPr>
        <p:spPr bwMode="auto">
          <a:xfrm>
            <a:off x="5724525" y="4364038"/>
            <a:ext cx="287338" cy="360362"/>
          </a:xfrm>
          <a:prstGeom prst="downArrow">
            <a:avLst>
              <a:gd name="adj1" fmla="val 50000"/>
              <a:gd name="adj2" fmla="val 31353"/>
            </a:avLst>
          </a:prstGeom>
          <a:solidFill>
            <a:schemeClr val="accent1"/>
          </a:solidFill>
          <a:ln w="25400">
            <a:solidFill>
              <a:schemeClr val="tx1"/>
            </a:solidFill>
            <a:miter lim="800000"/>
            <a:headEnd/>
            <a:tailEnd/>
          </a:ln>
          <a:effectLst/>
        </p:spPr>
        <p:txBody>
          <a:bodyPr vert="eaVert" wrap="none" anchor="ctr"/>
          <a:lstStyle/>
          <a:p>
            <a:pPr fontAlgn="auto">
              <a:spcBef>
                <a:spcPts val="0"/>
              </a:spcBef>
              <a:spcAft>
                <a:spcPts val="0"/>
              </a:spcAft>
            </a:pPr>
            <a:endParaRPr lang="el-GR" sz="1800" b="0">
              <a:solidFill>
                <a:srgbClr val="FFFFFF"/>
              </a:solidFill>
              <a:effectLst/>
              <a:latin typeface="Aria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2" cstate="print"/>
          <a:srcRect/>
          <a:stretch>
            <a:fillRect/>
          </a:stretch>
        </p:blipFill>
        <p:spPr bwMode="auto">
          <a:xfrm>
            <a:off x="1331913" y="998538"/>
            <a:ext cx="6408737" cy="480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ΚΛΙΝΙΚΗ ΕΙΚΟΝΑ</a:t>
            </a:r>
          </a:p>
        </p:txBody>
      </p:sp>
      <p:sp>
        <p:nvSpPr>
          <p:cNvPr id="23557" name="Text Box 5"/>
          <p:cNvSpPr txBox="1">
            <a:spLocks noChangeArrowheads="1"/>
          </p:cNvSpPr>
          <p:nvPr/>
        </p:nvSpPr>
        <p:spPr bwMode="auto">
          <a:xfrm>
            <a:off x="179388" y="1196975"/>
            <a:ext cx="8964612" cy="3560763"/>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Κυριότερες εκδηλώσεις: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Σοβαρή αρτηριακή υπόταση (συστολική &lt;90 </a:t>
            </a:r>
            <a:r>
              <a:rPr lang="en-US">
                <a:solidFill>
                  <a:schemeClr val="tx1"/>
                </a:solidFill>
                <a:effectLst>
                  <a:outerShdw blurRad="38100" dist="38100" dir="2700000" algn="tl">
                    <a:srgbClr val="000000"/>
                  </a:outerShdw>
                </a:effectLst>
                <a:cs typeface="Arial" charset="0"/>
              </a:rPr>
              <a:t>mmHg)</a:t>
            </a:r>
            <a:endParaRPr lang="el-GR">
              <a:solidFill>
                <a:schemeClr val="tx1"/>
              </a:solidFill>
              <a:effectLst>
                <a:outerShdw blurRad="38100" dist="38100" dir="2700000" algn="tl">
                  <a:srgbClr val="000000"/>
                </a:outerShdw>
              </a:effectLst>
              <a:cs typeface="Arial" charset="0"/>
            </a:endParaRP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a:t>
            </a:r>
            <a:r>
              <a:rPr lang="en-US">
                <a:solidFill>
                  <a:schemeClr val="tx1"/>
                </a:solidFill>
                <a:effectLst>
                  <a:outerShdw blurRad="38100" dist="38100" dir="2700000" algn="tl">
                    <a:srgbClr val="000000"/>
                  </a:outerShdw>
                </a:effectLst>
                <a:cs typeface="Arial" charset="0"/>
              </a:rPr>
              <a:t>O</a:t>
            </a:r>
            <a:r>
              <a:rPr lang="el-GR">
                <a:solidFill>
                  <a:schemeClr val="tx1"/>
                </a:solidFill>
                <a:effectLst>
                  <a:outerShdw blurRad="38100" dist="38100" dir="2700000" algn="tl">
                    <a:srgbClr val="000000"/>
                  </a:outerShdw>
                </a:effectLst>
                <a:cs typeface="Arial" charset="0"/>
              </a:rPr>
              <a:t>λιγουρία (υποάρδευση των νεφρών)</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Ψυχρό, υγρό δέρμα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Μεταβολική οξέωση (ιστική υποξία)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Διαταραχές διανοητικής καταστάσεως (εγκεφαλική 	υποξία)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ΚΛΙΝΙΚΗ ΕΙΚΟΝΑ</a:t>
            </a:r>
          </a:p>
        </p:txBody>
      </p:sp>
      <p:sp>
        <p:nvSpPr>
          <p:cNvPr id="24581" name="Text Box 5"/>
          <p:cNvSpPr txBox="1">
            <a:spLocks noChangeArrowheads="1"/>
          </p:cNvSpPr>
          <p:nvPr/>
        </p:nvSpPr>
        <p:spPr bwMode="auto">
          <a:xfrm>
            <a:off x="179388" y="1196975"/>
            <a:ext cx="8964612" cy="520382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Συχνά συνοδά φαινόμενα: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Ταχυκαρδία και ταχύπνοια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Περιφερική κυάνωση, ισχαιμικές νεκρώσεις (ιδίως 	δακτύλων), δικτυωτή πελίωση, θρομβωτικές – 	εμβολικές δερματικές βλάβες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Υψηλός πυρετός (ενίοτε αντιληπτός μόνο στο ορθό 	λόγω περιφερικής αγγειοσυσπάσεως) ή υποθερμία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Ναυτία, έμετοι, διάρροια, έλκη από στρες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Ίκτερος (ηπατική δυσλειτουργία)</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Αναλόγως αιτίου: Κεφαλαλγία, φωτοφοβία, ρίγος, μυαλγίες, εξάνθημα κ.ά.</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ΕΡΓΑΣΤΗΡΙΑΚΗ ΔΙΕΡΕΥΝΗΣΗ</a:t>
            </a:r>
          </a:p>
        </p:txBody>
      </p:sp>
      <p:sp>
        <p:nvSpPr>
          <p:cNvPr id="25605" name="Text Box 5"/>
          <p:cNvSpPr txBox="1">
            <a:spLocks noChangeArrowheads="1"/>
          </p:cNvSpPr>
          <p:nvPr/>
        </p:nvSpPr>
        <p:spPr bwMode="auto">
          <a:xfrm>
            <a:off x="179388" y="1196975"/>
            <a:ext cx="8964612" cy="301307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Γενική εξέταση αίματος: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Συνήθως λευκοκυττάρωση με πολυμορφοπυρηνικό 	τύπο και τοξική κοκκίωση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Αναιμία, ενίοτε θρομβοπενία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Σε πολύ σοβαρές καταστάσεις: παγκυτταροπενία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Διάσπαρτη ενδοαγγειακή πήξη</a:t>
            </a:r>
          </a:p>
        </p:txBody>
      </p:sp>
      <p:pic>
        <p:nvPicPr>
          <p:cNvPr id="25606" name="Picture 6"/>
          <p:cNvPicPr>
            <a:picLocks noChangeAspect="1" noChangeArrowheads="1"/>
          </p:cNvPicPr>
          <p:nvPr/>
        </p:nvPicPr>
        <p:blipFill>
          <a:blip r:embed="rId2" cstate="print"/>
          <a:srcRect/>
          <a:stretch>
            <a:fillRect/>
          </a:stretch>
        </p:blipFill>
        <p:spPr bwMode="auto">
          <a:xfrm>
            <a:off x="2809875" y="4297363"/>
            <a:ext cx="3524250" cy="237172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ΕΡΓΑΣΤΗΡΙΑΚΗ ΔΙΕΡΕΥΝΗΣΗ</a:t>
            </a:r>
          </a:p>
        </p:txBody>
      </p:sp>
      <p:sp>
        <p:nvSpPr>
          <p:cNvPr id="26629" name="Text Box 5"/>
          <p:cNvSpPr txBox="1">
            <a:spLocks noChangeArrowheads="1"/>
          </p:cNvSpPr>
          <p:nvPr/>
        </p:nvSpPr>
        <p:spPr bwMode="auto">
          <a:xfrm>
            <a:off x="179388" y="1196975"/>
            <a:ext cx="8964612" cy="447357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Αέρια αίματος: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Μεταβολική οξέωση αντιρροπούμενη ή μη (     </a:t>
            </a:r>
            <a:r>
              <a:rPr lang="en-US">
                <a:solidFill>
                  <a:schemeClr val="tx1"/>
                </a:solidFill>
                <a:effectLst>
                  <a:outerShdw blurRad="38100" dist="38100" dir="2700000" algn="tl">
                    <a:srgbClr val="000000"/>
                  </a:outerShdw>
                </a:effectLst>
                <a:cs typeface="Arial" charset="0"/>
              </a:rPr>
              <a:t>HCO</a:t>
            </a:r>
            <a:r>
              <a:rPr lang="en-US" baseline="-25000">
                <a:solidFill>
                  <a:schemeClr val="tx1"/>
                </a:solidFill>
                <a:effectLst>
                  <a:outerShdw blurRad="38100" dist="38100" dir="2700000" algn="tl">
                    <a:srgbClr val="000000"/>
                  </a:outerShdw>
                </a:effectLst>
                <a:cs typeface="Arial" charset="0"/>
              </a:rPr>
              <a:t>3</a:t>
            </a:r>
            <a:r>
              <a:rPr lang="en-US">
                <a:solidFill>
                  <a:schemeClr val="tx1"/>
                </a:solidFill>
                <a:effectLst>
                  <a:outerShdw blurRad="38100" dist="38100" dir="2700000" algn="tl">
                    <a:srgbClr val="000000"/>
                  </a:outerShdw>
                </a:effectLst>
                <a:cs typeface="Arial" charset="0"/>
              </a:rPr>
              <a:t>, 	       PCO</a:t>
            </a:r>
            <a:r>
              <a:rPr lang="en-US" baseline="-25000">
                <a:solidFill>
                  <a:schemeClr val="tx1"/>
                </a:solidFill>
                <a:effectLst>
                  <a:outerShdw blurRad="38100" dist="38100" dir="2700000" algn="tl">
                    <a:srgbClr val="000000"/>
                  </a:outerShdw>
                </a:effectLst>
                <a:cs typeface="Arial" charset="0"/>
              </a:rPr>
              <a:t>2</a:t>
            </a:r>
            <a:r>
              <a:rPr lang="en-US">
                <a:solidFill>
                  <a:schemeClr val="tx1"/>
                </a:solidFill>
                <a:effectLst>
                  <a:outerShdw blurRad="38100" dist="38100" dir="2700000" algn="tl">
                    <a:srgbClr val="000000"/>
                  </a:outerShdw>
                </a:effectLst>
                <a:cs typeface="Arial" charset="0"/>
              </a:rPr>
              <a:t>)</a:t>
            </a:r>
            <a:endParaRPr lang="el-GR">
              <a:solidFill>
                <a:schemeClr val="tx1"/>
              </a:solidFill>
              <a:effectLst>
                <a:outerShdw blurRad="38100" dist="38100" dir="2700000" algn="tl">
                  <a:srgbClr val="000000"/>
                </a:outerShdw>
              </a:effectLst>
              <a:cs typeface="Arial" charset="0"/>
            </a:endParaRP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Υποξυγοναιμία επί λοιμώξεων αναπνευστικού ή 	</a:t>
            </a:r>
            <a:r>
              <a:rPr lang="en-US">
                <a:solidFill>
                  <a:schemeClr val="tx1"/>
                </a:solidFill>
                <a:effectLst>
                  <a:outerShdw blurRad="38100" dist="38100" dir="2700000" algn="tl">
                    <a:srgbClr val="000000"/>
                  </a:outerShdw>
                </a:effectLst>
                <a:cs typeface="Arial" charset="0"/>
              </a:rPr>
              <a:t>ARDS (</a:t>
            </a:r>
            <a:r>
              <a:rPr lang="el-GR">
                <a:solidFill>
                  <a:schemeClr val="tx1"/>
                </a:solidFill>
                <a:effectLst>
                  <a:outerShdw blurRad="38100" dist="38100" dir="2700000" algn="tl">
                    <a:srgbClr val="000000"/>
                  </a:outerShdw>
                </a:effectLst>
                <a:cs typeface="Arial" charset="0"/>
              </a:rPr>
              <a:t>επιπλέκει έως και 50% των περιπτώσεων)</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Βιοχημικές εξετάσεις: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ουρίας, κρεατινίνης (προνεφρικής αιτιολογίας)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χολερυθρίνης, τρανσαμινασών, </a:t>
            </a:r>
            <a:r>
              <a:rPr lang="en-US">
                <a:solidFill>
                  <a:schemeClr val="tx1"/>
                </a:solidFill>
                <a:effectLst>
                  <a:outerShdw blurRad="38100" dist="38100" dir="2700000" algn="tl">
                    <a:srgbClr val="000000"/>
                  </a:outerShdw>
                </a:effectLst>
                <a:cs typeface="Arial" charset="0"/>
              </a:rPr>
              <a:t>ALP</a:t>
            </a:r>
          </a:p>
          <a:p>
            <a:r>
              <a:rPr lang="en-US">
                <a:solidFill>
                  <a:schemeClr val="tx1"/>
                </a:solidFill>
                <a:effectLst>
                  <a:outerShdw blurRad="38100" dist="38100" dir="2700000" algn="tl">
                    <a:srgbClr val="000000"/>
                  </a:outerShdw>
                </a:effectLst>
                <a:cs typeface="Arial" charset="0"/>
              </a:rPr>
              <a:t>	</a:t>
            </a:r>
            <a:r>
              <a:rPr lang="en-US">
                <a:solidFill>
                  <a:srgbClr val="FF3300"/>
                </a:solidFill>
                <a:effectLst>
                  <a:outerShdw blurRad="38100" dist="38100" dir="2700000" algn="tl">
                    <a:srgbClr val="000000"/>
                  </a:outerShdw>
                </a:effectLst>
                <a:cs typeface="Arial" charset="0"/>
              </a:rPr>
              <a:t>-</a:t>
            </a:r>
            <a:r>
              <a:rPr lang="en-US">
                <a:solidFill>
                  <a:schemeClr val="tx1"/>
                </a:solidFill>
                <a:effectLst>
                  <a:outerShdw blurRad="38100" dist="38100" dir="2700000" algn="tl">
                    <a:srgbClr val="000000"/>
                  </a:outerShdw>
                </a:effectLst>
                <a:cs typeface="Arial" charset="0"/>
              </a:rPr>
              <a:t>      </a:t>
            </a:r>
            <a:r>
              <a:rPr lang="el-GR">
                <a:solidFill>
                  <a:schemeClr val="tx1"/>
                </a:solidFill>
                <a:effectLst>
                  <a:outerShdw blurRad="38100" dist="38100" dir="2700000" algn="tl">
                    <a:srgbClr val="000000"/>
                  </a:outerShdw>
                </a:effectLst>
                <a:cs typeface="Arial" charset="0"/>
              </a:rPr>
              <a:t>αλβουμίνης, διαταραχές γλυκόζης</a:t>
            </a:r>
          </a:p>
        </p:txBody>
      </p:sp>
      <p:sp>
        <p:nvSpPr>
          <p:cNvPr id="26630" name="AutoShape 6"/>
          <p:cNvSpPr>
            <a:spLocks noChangeArrowheads="1"/>
          </p:cNvSpPr>
          <p:nvPr/>
        </p:nvSpPr>
        <p:spPr bwMode="auto">
          <a:xfrm>
            <a:off x="7740650" y="1773238"/>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26631" name="AutoShape 7"/>
          <p:cNvSpPr>
            <a:spLocks noChangeArrowheads="1"/>
          </p:cNvSpPr>
          <p:nvPr/>
        </p:nvSpPr>
        <p:spPr bwMode="auto">
          <a:xfrm>
            <a:off x="1403350" y="2133600"/>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26632" name="AutoShape 8"/>
          <p:cNvSpPr>
            <a:spLocks noChangeArrowheads="1"/>
          </p:cNvSpPr>
          <p:nvPr/>
        </p:nvSpPr>
        <p:spPr bwMode="auto">
          <a:xfrm>
            <a:off x="1403350" y="5229225"/>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26633" name="AutoShape 9"/>
          <p:cNvSpPr>
            <a:spLocks noChangeArrowheads="1"/>
          </p:cNvSpPr>
          <p:nvPr/>
        </p:nvSpPr>
        <p:spPr bwMode="auto">
          <a:xfrm rot="10800000">
            <a:off x="1403350" y="4076700"/>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26634" name="AutoShape 10"/>
          <p:cNvSpPr>
            <a:spLocks noChangeArrowheads="1"/>
          </p:cNvSpPr>
          <p:nvPr/>
        </p:nvSpPr>
        <p:spPr bwMode="auto">
          <a:xfrm rot="10800000">
            <a:off x="1403350" y="4654550"/>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ΠΑΡΑΚΛΙΝΙΚΟΣ ΕΛΕΓΧΟΣ</a:t>
            </a:r>
          </a:p>
        </p:txBody>
      </p:sp>
      <p:sp>
        <p:nvSpPr>
          <p:cNvPr id="27653" name="Text Box 5"/>
          <p:cNvSpPr txBox="1">
            <a:spLocks noChangeArrowheads="1"/>
          </p:cNvSpPr>
          <p:nvPr/>
        </p:nvSpPr>
        <p:spPr bwMode="auto">
          <a:xfrm>
            <a:off x="179388" y="1196975"/>
            <a:ext cx="8964612" cy="2100263"/>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Ακτινογραφία θώρακος (αναλόγως αιτιολογίας):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Πύκνωση επί λοιμώξεως αναπνευστικού</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a:t>
            </a:r>
            <a:r>
              <a:rPr lang="en-US">
                <a:solidFill>
                  <a:schemeClr val="tx1"/>
                </a:solidFill>
                <a:effectLst>
                  <a:outerShdw blurRad="38100" dist="38100" dir="2700000" algn="tl">
                    <a:srgbClr val="000000"/>
                  </a:outerShdw>
                </a:effectLst>
                <a:cs typeface="Arial" charset="0"/>
              </a:rPr>
              <a:t>RDS</a:t>
            </a:r>
          </a:p>
          <a:p>
            <a:r>
              <a:rPr lang="en-US">
                <a:solidFill>
                  <a:schemeClr val="tx1"/>
                </a:solidFill>
                <a:effectLst>
                  <a:outerShdw blurRad="38100" dist="38100" dir="2700000" algn="tl">
                    <a:srgbClr val="000000"/>
                  </a:outerShdw>
                </a:effectLst>
                <a:cs typeface="Arial" charset="0"/>
              </a:rPr>
              <a:t>	</a:t>
            </a:r>
            <a:r>
              <a:rPr lang="en-US">
                <a:solidFill>
                  <a:srgbClr val="FF3300"/>
                </a:solidFill>
                <a:effectLst>
                  <a:outerShdw blurRad="38100" dist="38100" dir="2700000" algn="tl">
                    <a:srgbClr val="000000"/>
                  </a:outerShdw>
                </a:effectLst>
                <a:cs typeface="Arial" charset="0"/>
              </a:rPr>
              <a:t>-</a:t>
            </a:r>
            <a:r>
              <a:rPr lang="en-US">
                <a:solidFill>
                  <a:schemeClr val="tx1"/>
                </a:solidFill>
                <a:effectLst>
                  <a:outerShdw blurRad="38100" dist="38100" dir="2700000" algn="tl">
                    <a:srgbClr val="000000"/>
                  </a:outerShdw>
                </a:effectLst>
                <a:cs typeface="Arial" charset="0"/>
              </a:rPr>
              <a:t> </a:t>
            </a:r>
            <a:r>
              <a:rPr lang="el-GR">
                <a:solidFill>
                  <a:schemeClr val="tx1"/>
                </a:solidFill>
                <a:effectLst>
                  <a:outerShdw blurRad="38100" dist="38100" dir="2700000" algn="tl">
                    <a:srgbClr val="000000"/>
                  </a:outerShdw>
                </a:effectLst>
                <a:cs typeface="Arial" charset="0"/>
              </a:rPr>
              <a:t>Πλευριτικές συλλογές</a:t>
            </a:r>
          </a:p>
        </p:txBody>
      </p:sp>
      <p:pic>
        <p:nvPicPr>
          <p:cNvPr id="27654" name="Picture 6"/>
          <p:cNvPicPr>
            <a:picLocks noChangeAspect="1" noChangeArrowheads="1"/>
          </p:cNvPicPr>
          <p:nvPr/>
        </p:nvPicPr>
        <p:blipFill>
          <a:blip r:embed="rId2" cstate="print"/>
          <a:srcRect/>
          <a:stretch>
            <a:fillRect/>
          </a:stretch>
        </p:blipFill>
        <p:spPr bwMode="auto">
          <a:xfrm>
            <a:off x="4932363" y="3500438"/>
            <a:ext cx="3468687" cy="2960687"/>
          </a:xfrm>
          <a:prstGeom prst="rect">
            <a:avLst/>
          </a:prstGeom>
          <a:noFill/>
          <a:ln w="9525">
            <a:noFill/>
            <a:miter lim="800000"/>
            <a:headEnd/>
            <a:tailEnd/>
          </a:ln>
          <a:effectLst/>
        </p:spPr>
      </p:pic>
      <p:pic>
        <p:nvPicPr>
          <p:cNvPr id="27655" name="Picture 7"/>
          <p:cNvPicPr>
            <a:picLocks noChangeAspect="1" noChangeArrowheads="1"/>
          </p:cNvPicPr>
          <p:nvPr/>
        </p:nvPicPr>
        <p:blipFill>
          <a:blip r:embed="rId3" cstate="print"/>
          <a:srcRect/>
          <a:stretch>
            <a:fillRect/>
          </a:stretch>
        </p:blipFill>
        <p:spPr bwMode="auto">
          <a:xfrm>
            <a:off x="323850" y="3644900"/>
            <a:ext cx="4176713" cy="268922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ΠΑΡΑΚΛΙΝΙΚΟΣ ΕΛΕΓΧΟΣ</a:t>
            </a:r>
          </a:p>
        </p:txBody>
      </p:sp>
      <p:sp>
        <p:nvSpPr>
          <p:cNvPr id="28677" name="Text Box 5"/>
          <p:cNvSpPr txBox="1">
            <a:spLocks noChangeArrowheads="1"/>
          </p:cNvSpPr>
          <p:nvPr/>
        </p:nvSpPr>
        <p:spPr bwMode="auto">
          <a:xfrm>
            <a:off x="179388" y="1196975"/>
            <a:ext cx="8964612" cy="447357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ΗΚΓ:</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Συνήθως φλεβοκομβική ταχυκαρδία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Ενίοτε μη ειδικές διαταραχές </a:t>
            </a:r>
            <a:r>
              <a:rPr lang="en-US">
                <a:solidFill>
                  <a:schemeClr val="tx1"/>
                </a:solidFill>
                <a:effectLst>
                  <a:outerShdw blurRad="38100" dist="38100" dir="2700000" algn="tl">
                    <a:srgbClr val="000000"/>
                  </a:outerShdw>
                </a:effectLst>
                <a:cs typeface="Arial" charset="0"/>
              </a:rPr>
              <a:t>ST-T</a:t>
            </a:r>
            <a:endParaRPr lang="el-GR">
              <a:solidFill>
                <a:schemeClr val="tx1"/>
              </a:solidFill>
              <a:effectLst>
                <a:outerShdw blurRad="38100" dist="38100" dir="2700000" algn="tl">
                  <a:srgbClr val="000000"/>
                </a:outerShdw>
              </a:effectLst>
              <a:cs typeface="Arial" charset="0"/>
            </a:endParaRP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Γενική ούρων: Πυοσφαίρια, λεύκωμα, ερυθρά</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Γενική ΕΝΥ: Λευκοκυττάρωση,      λεύκωμα,      </a:t>
            </a:r>
            <a:r>
              <a:rPr lang="en-US">
                <a:solidFill>
                  <a:schemeClr val="tx1"/>
                </a:solidFill>
                <a:effectLst>
                  <a:outerShdw blurRad="38100" dist="38100" dir="2700000" algn="tl">
                    <a:srgbClr val="000000"/>
                  </a:outerShdw>
                </a:effectLst>
                <a:cs typeface="Arial" charset="0"/>
              </a:rPr>
              <a:t>LDH,      </a:t>
            </a:r>
            <a:r>
              <a:rPr lang="el-GR">
                <a:solidFill>
                  <a:schemeClr val="tx1"/>
                </a:solidFill>
                <a:effectLst>
                  <a:outerShdw blurRad="38100" dist="38100" dir="2700000" algn="tl">
                    <a:srgbClr val="000000"/>
                  </a:outerShdw>
                </a:effectLst>
                <a:cs typeface="Arial" charset="0"/>
              </a:rPr>
              <a:t>γλυκόζη</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a:t>
            </a:r>
            <a:r>
              <a:rPr lang="en-US">
                <a:solidFill>
                  <a:schemeClr val="tx1"/>
                </a:solidFill>
                <a:effectLst>
                  <a:outerShdw blurRad="38100" dist="38100" dir="2700000" algn="tl">
                    <a:srgbClr val="000000"/>
                  </a:outerShdw>
                </a:effectLst>
                <a:cs typeface="Arial" charset="0"/>
              </a:rPr>
              <a:t>C/T: </a:t>
            </a:r>
            <a:r>
              <a:rPr lang="el-GR">
                <a:solidFill>
                  <a:schemeClr val="tx1"/>
                </a:solidFill>
                <a:effectLst>
                  <a:outerShdw blurRad="38100" dist="38100" dir="2700000" algn="tl">
                    <a:srgbClr val="000000"/>
                  </a:outerShdw>
                </a:effectLst>
                <a:cs typeface="Arial" charset="0"/>
              </a:rPr>
              <a:t>Ευρήματα αναλόγως παθήσεως (παγκρεατίτις, τραύμα, αιμορραγία, κ.ά)</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Καλλιέργειες αίματος, ούρων, ΕΝΥ</a:t>
            </a:r>
          </a:p>
        </p:txBody>
      </p:sp>
      <p:sp>
        <p:nvSpPr>
          <p:cNvPr id="28678" name="AutoShape 6"/>
          <p:cNvSpPr>
            <a:spLocks noChangeArrowheads="1"/>
          </p:cNvSpPr>
          <p:nvPr/>
        </p:nvSpPr>
        <p:spPr bwMode="auto">
          <a:xfrm>
            <a:off x="8243888" y="3357563"/>
            <a:ext cx="287337" cy="358775"/>
          </a:xfrm>
          <a:prstGeom prst="downArrow">
            <a:avLst>
              <a:gd name="adj1" fmla="val 50000"/>
              <a:gd name="adj2" fmla="val 31216"/>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28679" name="AutoShape 7"/>
          <p:cNvSpPr>
            <a:spLocks noChangeArrowheads="1"/>
          </p:cNvSpPr>
          <p:nvPr/>
        </p:nvSpPr>
        <p:spPr bwMode="auto">
          <a:xfrm rot="10800000">
            <a:off x="5076825" y="3357563"/>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28680" name="AutoShape 8"/>
          <p:cNvSpPr>
            <a:spLocks noChangeArrowheads="1"/>
          </p:cNvSpPr>
          <p:nvPr/>
        </p:nvSpPr>
        <p:spPr bwMode="auto">
          <a:xfrm rot="10800000">
            <a:off x="6948488" y="3357563"/>
            <a:ext cx="287337" cy="358775"/>
          </a:xfrm>
          <a:prstGeom prst="downArrow">
            <a:avLst>
              <a:gd name="adj1" fmla="val 50000"/>
              <a:gd name="adj2" fmla="val 31216"/>
            </a:avLst>
          </a:prstGeom>
          <a:solidFill>
            <a:schemeClr val="accent1"/>
          </a:solidFill>
          <a:ln w="31750">
            <a:solidFill>
              <a:schemeClr val="tx1"/>
            </a:solidFill>
            <a:miter lim="800000"/>
            <a:headEnd/>
            <a:tailEnd/>
          </a:ln>
          <a:effectLst/>
        </p:spPr>
        <p:txBody>
          <a:bodyPr vert="eaVert" wrap="none" anchor="ctr"/>
          <a:lstStyle/>
          <a:p>
            <a:endParaRPr 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4925" y="260350"/>
            <a:ext cx="9036050" cy="701675"/>
          </a:xfrm>
          <a:prstGeom prst="rect">
            <a:avLst/>
          </a:prstGeom>
          <a:noFill/>
          <a:ln w="9525">
            <a:noFill/>
            <a:miter lim="800000"/>
            <a:headEnd/>
            <a:tailEnd/>
          </a:ln>
          <a:effectLst/>
        </p:spPr>
        <p:txBody>
          <a:bodyPr>
            <a:spAutoFit/>
          </a:bodyPr>
          <a:lstStyle/>
          <a:p>
            <a:pPr algn="ctr"/>
            <a:r>
              <a:rPr lang="el-GR" sz="4000">
                <a:effectLst>
                  <a:outerShdw blurRad="38100" dist="38100" dir="2700000" algn="tl">
                    <a:srgbClr val="000000"/>
                  </a:outerShdw>
                </a:effectLst>
              </a:rPr>
              <a:t>ΟΡΙΣΜΟΣ</a:t>
            </a:r>
          </a:p>
        </p:txBody>
      </p:sp>
      <p:sp>
        <p:nvSpPr>
          <p:cNvPr id="8197" name="Text Box 5"/>
          <p:cNvSpPr txBox="1">
            <a:spLocks noChangeArrowheads="1"/>
          </p:cNvSpPr>
          <p:nvPr/>
        </p:nvSpPr>
        <p:spPr bwMode="auto">
          <a:xfrm>
            <a:off x="107950" y="1196975"/>
            <a:ext cx="9036050" cy="4100513"/>
          </a:xfrm>
          <a:prstGeom prst="rect">
            <a:avLst/>
          </a:prstGeom>
          <a:noFill/>
          <a:ln w="9525">
            <a:noFill/>
            <a:miter lim="800000"/>
            <a:headEnd/>
            <a:tailEnd/>
          </a:ln>
          <a:effectLst/>
        </p:spPr>
        <p:txBody>
          <a:bodyPr>
            <a:spAutoFit/>
          </a:bodyPr>
          <a:lstStyle/>
          <a:p>
            <a:r>
              <a:rPr lang="el-GR" sz="2100">
                <a:solidFill>
                  <a:srgbClr val="FF3300"/>
                </a:solidFill>
                <a:effectLst>
                  <a:outerShdw blurRad="38100" dist="38100" dir="2700000" algn="tl">
                    <a:srgbClr val="000000"/>
                  </a:outerShdw>
                </a:effectLst>
                <a:cs typeface="Arial" charset="0"/>
              </a:rPr>
              <a:t>●</a:t>
            </a:r>
            <a:r>
              <a:rPr lang="el-GR" sz="2100">
                <a:solidFill>
                  <a:schemeClr val="tx1"/>
                </a:solidFill>
                <a:effectLst>
                  <a:outerShdw blurRad="38100" dist="38100" dir="2700000" algn="tl">
                    <a:srgbClr val="000000"/>
                  </a:outerShdw>
                </a:effectLst>
                <a:cs typeface="Arial" charset="0"/>
              </a:rPr>
              <a:t> Κλινικό σύνδρομο που προκύπτει από την ανεπαρκή άρδευση των ιστών με αίμα</a:t>
            </a:r>
          </a:p>
          <a:p>
            <a:r>
              <a:rPr lang="el-GR" sz="2100">
                <a:solidFill>
                  <a:srgbClr val="FF3300"/>
                </a:solidFill>
                <a:effectLst>
                  <a:outerShdw blurRad="38100" dist="38100" dir="2700000" algn="tl">
                    <a:srgbClr val="000000"/>
                  </a:outerShdw>
                </a:effectLst>
                <a:cs typeface="Arial" charset="0"/>
              </a:rPr>
              <a:t>●</a:t>
            </a:r>
            <a:r>
              <a:rPr lang="el-GR" sz="2100">
                <a:solidFill>
                  <a:schemeClr val="tx1"/>
                </a:solidFill>
                <a:effectLst>
                  <a:outerShdw blurRad="38100" dist="38100" dir="2700000" algn="tl">
                    <a:srgbClr val="000000"/>
                  </a:outerShdw>
                </a:effectLst>
                <a:cs typeface="Arial" charset="0"/>
              </a:rPr>
              <a:t> Ανισορροπία αναγκών και παροχής οξυγόνου στους ιστούς,          κυτταρική δυσλειτουργία, πολυοργανική ανεπάρκεια</a:t>
            </a:r>
          </a:p>
          <a:p>
            <a:r>
              <a:rPr lang="el-GR" sz="2100">
                <a:solidFill>
                  <a:srgbClr val="FF3300"/>
                </a:solidFill>
                <a:effectLst>
                  <a:outerShdw blurRad="38100" dist="38100" dir="2700000" algn="tl">
                    <a:srgbClr val="000000"/>
                  </a:outerShdw>
                </a:effectLst>
                <a:cs typeface="Arial" charset="0"/>
              </a:rPr>
              <a:t>●</a:t>
            </a:r>
            <a:r>
              <a:rPr lang="el-GR" sz="2100">
                <a:solidFill>
                  <a:schemeClr val="tx1"/>
                </a:solidFill>
                <a:effectLst>
                  <a:outerShdw blurRad="38100" dist="38100" dir="2700000" algn="tl">
                    <a:srgbClr val="000000"/>
                  </a:outerShdw>
                </a:effectLst>
                <a:cs typeface="Arial" charset="0"/>
              </a:rPr>
              <a:t>       των συστηματικών αγγειακών αντιστάσεων</a:t>
            </a:r>
          </a:p>
          <a:p>
            <a:r>
              <a:rPr lang="el-GR" sz="2100">
                <a:solidFill>
                  <a:srgbClr val="FF3300"/>
                </a:solidFill>
                <a:effectLst>
                  <a:outerShdw blurRad="38100" dist="38100" dir="2700000" algn="tl">
                    <a:srgbClr val="000000"/>
                  </a:outerShdw>
                </a:effectLst>
                <a:cs typeface="Arial" charset="0"/>
              </a:rPr>
              <a:t>●</a:t>
            </a:r>
            <a:r>
              <a:rPr lang="el-GR" sz="2100">
                <a:solidFill>
                  <a:schemeClr val="tx1"/>
                </a:solidFill>
                <a:effectLst>
                  <a:outerShdw blurRad="38100" dist="38100" dir="2700000" algn="tl">
                    <a:srgbClr val="000000"/>
                  </a:outerShdw>
                </a:effectLst>
                <a:cs typeface="Arial" charset="0"/>
              </a:rPr>
              <a:t> Δ/Δ από:</a:t>
            </a:r>
          </a:p>
          <a:p>
            <a:r>
              <a:rPr lang="el-GR" sz="2100">
                <a:solidFill>
                  <a:schemeClr val="tx1"/>
                </a:solidFill>
                <a:effectLst>
                  <a:outerShdw blurRad="38100" dist="38100" dir="2700000" algn="tl">
                    <a:srgbClr val="000000"/>
                  </a:outerShdw>
                </a:effectLst>
                <a:cs typeface="Arial" charset="0"/>
              </a:rPr>
              <a:t>	</a:t>
            </a:r>
            <a:r>
              <a:rPr lang="el-GR" sz="2100">
                <a:solidFill>
                  <a:srgbClr val="FF3300"/>
                </a:solidFill>
                <a:effectLst>
                  <a:outerShdw blurRad="38100" dist="38100" dir="2700000" algn="tl">
                    <a:srgbClr val="000000"/>
                  </a:outerShdw>
                </a:effectLst>
                <a:cs typeface="Arial" charset="0"/>
              </a:rPr>
              <a:t>-</a:t>
            </a:r>
            <a:r>
              <a:rPr lang="el-GR" sz="2100">
                <a:solidFill>
                  <a:schemeClr val="tx1"/>
                </a:solidFill>
                <a:effectLst>
                  <a:outerShdw blurRad="38100" dist="38100" dir="2700000" algn="tl">
                    <a:srgbClr val="000000"/>
                  </a:outerShdw>
                </a:effectLst>
                <a:cs typeface="Arial" charset="0"/>
              </a:rPr>
              <a:t> Καρδιογενή καταπληξία (οξεία ανεπάρκεια του καρδιακού 	μυός            μειωμένη παροχή αίματος στην περιφέρεια)</a:t>
            </a:r>
          </a:p>
          <a:p>
            <a:r>
              <a:rPr lang="el-GR" sz="2100">
                <a:solidFill>
                  <a:schemeClr val="tx1"/>
                </a:solidFill>
                <a:effectLst>
                  <a:outerShdw blurRad="38100" dist="38100" dir="2700000" algn="tl">
                    <a:srgbClr val="000000"/>
                  </a:outerShdw>
                </a:effectLst>
                <a:cs typeface="Arial" charset="0"/>
              </a:rPr>
              <a:t>	</a:t>
            </a:r>
            <a:r>
              <a:rPr lang="el-GR" sz="2100">
                <a:solidFill>
                  <a:srgbClr val="FF3300"/>
                </a:solidFill>
                <a:effectLst>
                  <a:outerShdw blurRad="38100" dist="38100" dir="2700000" algn="tl">
                    <a:srgbClr val="000000"/>
                  </a:outerShdw>
                </a:effectLst>
                <a:cs typeface="Arial" charset="0"/>
              </a:rPr>
              <a:t>-</a:t>
            </a:r>
            <a:r>
              <a:rPr lang="el-GR" sz="2100">
                <a:solidFill>
                  <a:schemeClr val="tx1"/>
                </a:solidFill>
                <a:effectLst>
                  <a:outerShdw blurRad="38100" dist="38100" dir="2700000" algn="tl">
                    <a:srgbClr val="000000"/>
                  </a:outerShdw>
                </a:effectLst>
                <a:cs typeface="Arial" charset="0"/>
              </a:rPr>
              <a:t> Υποογκαιμική καταπληξία (ανεπαρκής πλήρωση των 	αγγείων λόγω μεγάλης απώλειας αίματος ή υγρών)</a:t>
            </a:r>
          </a:p>
        </p:txBody>
      </p:sp>
      <p:sp>
        <p:nvSpPr>
          <p:cNvPr id="8198" name="AutoShape 6"/>
          <p:cNvSpPr>
            <a:spLocks noChangeArrowheads="1"/>
          </p:cNvSpPr>
          <p:nvPr/>
        </p:nvSpPr>
        <p:spPr bwMode="auto">
          <a:xfrm>
            <a:off x="468313" y="2781300"/>
            <a:ext cx="287337" cy="358775"/>
          </a:xfrm>
          <a:prstGeom prst="downArrow">
            <a:avLst>
              <a:gd name="adj1" fmla="val 50000"/>
              <a:gd name="adj2" fmla="val 31216"/>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8199" name="AutoShape 7"/>
          <p:cNvSpPr>
            <a:spLocks noChangeArrowheads="1"/>
          </p:cNvSpPr>
          <p:nvPr/>
        </p:nvSpPr>
        <p:spPr bwMode="auto">
          <a:xfrm>
            <a:off x="1906588" y="4149725"/>
            <a:ext cx="649287" cy="287338"/>
          </a:xfrm>
          <a:prstGeom prst="rightArrow">
            <a:avLst>
              <a:gd name="adj1" fmla="val 50000"/>
              <a:gd name="adj2" fmla="val 56492"/>
            </a:avLst>
          </a:prstGeom>
          <a:solidFill>
            <a:schemeClr val="accent1"/>
          </a:solidFill>
          <a:ln w="31750">
            <a:solidFill>
              <a:schemeClr val="tx1"/>
            </a:solidFill>
            <a:miter lim="800000"/>
            <a:headEnd/>
            <a:tailEnd/>
          </a:ln>
          <a:effectLst/>
        </p:spPr>
        <p:txBody>
          <a:bodyPr wrap="none" anchor="ctr"/>
          <a:lstStyle/>
          <a:p>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ΘΕΡΑΠΕΙΑ</a:t>
            </a:r>
          </a:p>
        </p:txBody>
      </p:sp>
      <p:sp>
        <p:nvSpPr>
          <p:cNvPr id="29701" name="Text Box 5"/>
          <p:cNvSpPr txBox="1">
            <a:spLocks noChangeArrowheads="1"/>
          </p:cNvSpPr>
          <p:nvPr/>
        </p:nvSpPr>
        <p:spPr bwMode="auto">
          <a:xfrm>
            <a:off x="179388" y="1087438"/>
            <a:ext cx="8964612" cy="447357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a:t>
            </a:r>
            <a:r>
              <a:rPr lang="el-GR">
                <a:solidFill>
                  <a:srgbClr val="FFFF00"/>
                </a:solidFill>
                <a:effectLst>
                  <a:outerShdw blurRad="38100" dist="38100" dir="2700000" algn="tl">
                    <a:srgbClr val="000000"/>
                  </a:outerShdw>
                </a:effectLst>
                <a:cs typeface="Arial" charset="0"/>
              </a:rPr>
              <a:t>Αντιμετώπιση υποκείμενου αιτίου:</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Μεταγγίσεις, διακοπή αιμορραγίας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Θεραπεία εμφράγματος, αντιμετώπιση 	επιπωματισμού</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Αντιμικροβιακή αγωγή</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Χορήγηση κορτικοστεροειδών</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Νοσηλεία σε ΜΕΘ</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Υποστήριξη της κυκλοφορίας (χορήγηση υγρών, ινότροπων φαρμάκων)</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ΘΕΡΑΠΕΙΑ</a:t>
            </a:r>
          </a:p>
        </p:txBody>
      </p:sp>
      <p:sp>
        <p:nvSpPr>
          <p:cNvPr id="30725" name="Text Box 5"/>
          <p:cNvSpPr txBox="1">
            <a:spLocks noChangeArrowheads="1"/>
          </p:cNvSpPr>
          <p:nvPr/>
        </p:nvSpPr>
        <p:spPr bwMode="auto">
          <a:xfrm>
            <a:off x="179388" y="1087438"/>
            <a:ext cx="8964612" cy="3560762"/>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Αντιμετώπιση επιπλοκών:</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ΔΕΠ (πλάσμα, αιμοπετάλια, χαμηλού μοριακού 	βάρους ηπαρίνη)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Αναπνευστική ανεπάρκεια (Ο</a:t>
            </a:r>
            <a:r>
              <a:rPr lang="el-GR" baseline="-25000">
                <a:solidFill>
                  <a:schemeClr val="tx1"/>
                </a:solidFill>
                <a:effectLst>
                  <a:outerShdw blurRad="38100" dist="38100" dir="2700000" algn="tl">
                    <a:srgbClr val="000000"/>
                  </a:outerShdw>
                </a:effectLst>
                <a:cs typeface="Arial" charset="0"/>
              </a:rPr>
              <a:t>2</a:t>
            </a:r>
            <a:r>
              <a:rPr lang="el-GR">
                <a:solidFill>
                  <a:schemeClr val="tx1"/>
                </a:solidFill>
                <a:effectLst>
                  <a:outerShdw blurRad="38100" dist="38100" dir="2700000" algn="tl">
                    <a:srgbClr val="000000"/>
                  </a:outerShdw>
                </a:effectLst>
                <a:cs typeface="Arial" charset="0"/>
              </a:rPr>
              <a:t>, διασωλήνωση)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Νεφρική ανεπάρκεια (υγρά, αιμοκάθαρση)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Ηπατική ανεπάρκεια (αλβουμίνη, πλάσμα)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Διατήρηση ευγλυκαιμίας (ινσουλίνη)</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1</a:t>
            </a:r>
            <a:r>
              <a:rPr lang="el-GR" sz="3600" baseline="30000">
                <a:effectLst>
                  <a:outerShdw blurRad="38100" dist="38100" dir="2700000" algn="tl">
                    <a:srgbClr val="000000"/>
                  </a:outerShdw>
                </a:effectLst>
              </a:rPr>
              <a:t>η</a:t>
            </a:r>
            <a:r>
              <a:rPr lang="el-GR" sz="3600">
                <a:effectLst>
                  <a:outerShdw blurRad="38100" dist="38100" dir="2700000" algn="tl">
                    <a:srgbClr val="000000"/>
                  </a:outerShdw>
                </a:effectLst>
              </a:rPr>
              <a:t> ΠΕΡΙΠΤΩΣΗ</a:t>
            </a:r>
          </a:p>
        </p:txBody>
      </p:sp>
      <p:sp>
        <p:nvSpPr>
          <p:cNvPr id="31749" name="Text Box 5"/>
          <p:cNvSpPr txBox="1">
            <a:spLocks noChangeArrowheads="1"/>
          </p:cNvSpPr>
          <p:nvPr/>
        </p:nvSpPr>
        <p:spPr bwMode="auto">
          <a:xfrm>
            <a:off x="179388" y="1409700"/>
            <a:ext cx="8785225" cy="3603625"/>
          </a:xfrm>
          <a:prstGeom prst="rect">
            <a:avLst/>
          </a:prstGeom>
          <a:noFill/>
          <a:ln w="9525">
            <a:noFill/>
            <a:miter lim="800000"/>
            <a:headEnd/>
            <a:tailEnd/>
          </a:ln>
          <a:effectLst/>
        </p:spPr>
        <p:txBody>
          <a:bodyPr>
            <a:spAutoFit/>
          </a:bodyPr>
          <a:lstStyle/>
          <a:p>
            <a:r>
              <a:rPr lang="el-GR" sz="2300">
                <a:solidFill>
                  <a:srgbClr val="FF00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Άνδρας 21 ετών, στρατιώτης</a:t>
            </a:r>
          </a:p>
          <a:p>
            <a:r>
              <a:rPr lang="el-GR" sz="2300">
                <a:solidFill>
                  <a:srgbClr val="FFFF00"/>
                </a:solidFill>
                <a:effectLst>
                  <a:outerShdw blurRad="38100" dist="38100" dir="2700000" algn="tl">
                    <a:srgbClr val="000000"/>
                  </a:outerShdw>
                </a:effectLst>
                <a:cs typeface="Arial" charset="0"/>
              </a:rPr>
              <a:t>Αιτία εισόδου</a:t>
            </a:r>
          </a:p>
          <a:p>
            <a:r>
              <a:rPr lang="el-GR" sz="2300">
                <a:solidFill>
                  <a:schemeClr val="tx1"/>
                </a:solidFill>
                <a:effectLst>
                  <a:outerShdw blurRad="38100" dist="38100" dir="2700000" algn="tl">
                    <a:srgbClr val="000000"/>
                  </a:outerShdw>
                </a:effectLst>
                <a:cs typeface="Arial" charset="0"/>
              </a:rPr>
              <a:t>Υψηλός πυρετός, κεφαλαλγία, έμετοι, σοβαρή υπόταση και διαταραγμένη επικοινωνία με το περιβάλλον</a:t>
            </a:r>
          </a:p>
          <a:p>
            <a:r>
              <a:rPr lang="el-GR" sz="2300">
                <a:solidFill>
                  <a:srgbClr val="FFFF00"/>
                </a:solidFill>
                <a:effectLst>
                  <a:outerShdw blurRad="38100" dist="38100" dir="2700000" algn="tl">
                    <a:srgbClr val="000000"/>
                  </a:outerShdw>
                </a:effectLst>
                <a:cs typeface="Arial" charset="0"/>
              </a:rPr>
              <a:t>Παρούσα νόσος</a:t>
            </a:r>
          </a:p>
          <a:p>
            <a:r>
              <a:rPr lang="el-GR" sz="2300">
                <a:solidFill>
                  <a:schemeClr val="tx1"/>
                </a:solidFill>
                <a:effectLst>
                  <a:outerShdw blurRad="38100" dist="38100" dir="2700000" algn="tl">
                    <a:srgbClr val="000000"/>
                  </a:outerShdw>
                </a:effectLst>
                <a:cs typeface="Arial" charset="0"/>
              </a:rPr>
              <a:t>Προ 24ώρου άρχεται </a:t>
            </a:r>
            <a:r>
              <a:rPr lang="el-GR" sz="2300" u="sng">
                <a:solidFill>
                  <a:schemeClr val="tx1"/>
                </a:solidFill>
                <a:effectLst>
                  <a:outerShdw blurRad="38100" dist="38100" dir="2700000" algn="tl">
                    <a:srgbClr val="000000"/>
                  </a:outerShdw>
                </a:effectLst>
                <a:cs typeface="Arial" charset="0"/>
              </a:rPr>
              <a:t>κεφαλαλγία</a:t>
            </a:r>
            <a:r>
              <a:rPr lang="el-GR" sz="2300">
                <a:solidFill>
                  <a:schemeClr val="tx1"/>
                </a:solidFill>
                <a:effectLst>
                  <a:outerShdw blurRad="38100" dist="38100" dir="2700000" algn="tl">
                    <a:srgbClr val="000000"/>
                  </a:outerShdw>
                </a:effectLst>
                <a:cs typeface="Arial" charset="0"/>
              </a:rPr>
              <a:t> με προοδευτική επιδείνωση στην οποία προσετέθησαν </a:t>
            </a:r>
            <a:r>
              <a:rPr lang="el-GR" sz="2300" u="sng">
                <a:solidFill>
                  <a:schemeClr val="tx1"/>
                </a:solidFill>
                <a:effectLst>
                  <a:outerShdw blurRad="38100" dist="38100" dir="2700000" algn="tl">
                    <a:srgbClr val="000000"/>
                  </a:outerShdw>
                </a:effectLst>
                <a:cs typeface="Arial" charset="0"/>
              </a:rPr>
              <a:t>τροφώδεις έμετοι</a:t>
            </a:r>
            <a:r>
              <a:rPr lang="el-GR" sz="2300">
                <a:solidFill>
                  <a:schemeClr val="tx1"/>
                </a:solidFill>
                <a:effectLst>
                  <a:outerShdw blurRad="38100" dist="38100" dir="2700000" algn="tl">
                    <a:srgbClr val="000000"/>
                  </a:outerShdw>
                </a:effectLst>
                <a:cs typeface="Arial" charset="0"/>
              </a:rPr>
              <a:t>. Στο ιατρείο της μονάδος του χορηγήθηκε παρακεταμόλη.</a:t>
            </a:r>
            <a:endParaRPr lang="en-US" sz="2300">
              <a:solidFill>
                <a:schemeClr val="tx1"/>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179388" y="981075"/>
            <a:ext cx="8785225" cy="3603625"/>
          </a:xfrm>
          <a:prstGeom prst="rect">
            <a:avLst/>
          </a:prstGeom>
          <a:noFill/>
          <a:ln w="9525">
            <a:noFill/>
            <a:miter lim="800000"/>
            <a:headEnd/>
            <a:tailEnd/>
          </a:ln>
          <a:effectLst/>
        </p:spPr>
        <p:txBody>
          <a:bodyPr>
            <a:spAutoFit/>
          </a:bodyPr>
          <a:lstStyle/>
          <a:p>
            <a:r>
              <a:rPr lang="el-GR" sz="2300">
                <a:solidFill>
                  <a:srgbClr val="FFFF00"/>
                </a:solidFill>
                <a:effectLst>
                  <a:outerShdw blurRad="38100" dist="38100" dir="2700000" algn="tl">
                    <a:srgbClr val="000000"/>
                  </a:outerShdw>
                </a:effectLst>
                <a:cs typeface="Arial" charset="0"/>
              </a:rPr>
              <a:t>Παρούσα νόσος</a:t>
            </a:r>
            <a:r>
              <a:rPr lang="en-US" sz="2300">
                <a:solidFill>
                  <a:srgbClr val="FFFF00"/>
                </a:solidFill>
                <a:effectLst>
                  <a:outerShdw blurRad="38100" dist="38100" dir="2700000" algn="tl">
                    <a:srgbClr val="000000"/>
                  </a:outerShdw>
                </a:effectLst>
                <a:cs typeface="Arial" charset="0"/>
              </a:rPr>
              <a:t> </a:t>
            </a:r>
            <a:r>
              <a:rPr lang="el-GR" sz="2300">
                <a:solidFill>
                  <a:srgbClr val="FFFF00"/>
                </a:solidFill>
                <a:effectLst>
                  <a:outerShdw blurRad="38100" dist="38100" dir="2700000" algn="tl">
                    <a:srgbClr val="000000"/>
                  </a:outerShdw>
                </a:effectLst>
                <a:cs typeface="Arial" charset="0"/>
              </a:rPr>
              <a:t>(συνέχεια)</a:t>
            </a:r>
          </a:p>
          <a:p>
            <a:r>
              <a:rPr lang="el-GR" sz="2300">
                <a:solidFill>
                  <a:schemeClr val="tx1"/>
                </a:solidFill>
                <a:effectLst>
                  <a:outerShdw blurRad="38100" dist="38100" dir="2700000" algn="tl">
                    <a:srgbClr val="000000"/>
                  </a:outerShdw>
                </a:effectLst>
                <a:cs typeface="Arial" charset="0"/>
              </a:rPr>
              <a:t>Η κλινική του εικόνα επιδεινώθηκε, με εμφάνιση </a:t>
            </a:r>
            <a:r>
              <a:rPr lang="el-GR" sz="2300" u="sng">
                <a:solidFill>
                  <a:schemeClr val="tx1"/>
                </a:solidFill>
                <a:effectLst>
                  <a:outerShdw blurRad="38100" dist="38100" dir="2700000" algn="tl">
                    <a:srgbClr val="000000"/>
                  </a:outerShdw>
                </a:effectLst>
                <a:cs typeface="Arial" charset="0"/>
              </a:rPr>
              <a:t>υψηλού πυρετού</a:t>
            </a:r>
            <a:r>
              <a:rPr lang="el-GR" sz="2300">
                <a:solidFill>
                  <a:schemeClr val="tx1"/>
                </a:solidFill>
                <a:effectLst>
                  <a:outerShdw blurRad="38100" dist="38100" dir="2700000" algn="tl">
                    <a:srgbClr val="000000"/>
                  </a:outerShdw>
                </a:effectLst>
                <a:cs typeface="Arial" charset="0"/>
              </a:rPr>
              <a:t> (έως 39.5</a:t>
            </a:r>
            <a:r>
              <a:rPr lang="en-US" sz="2300">
                <a:solidFill>
                  <a:schemeClr val="tx1"/>
                </a:solidFill>
                <a:effectLst>
                  <a:outerShdw blurRad="38100" dist="38100" dir="2700000" algn="tl">
                    <a:srgbClr val="000000"/>
                  </a:outerShdw>
                </a:effectLst>
                <a:cs typeface="Arial" charset="0"/>
              </a:rPr>
              <a:t>°C)</a:t>
            </a:r>
            <a:endParaRPr lang="el-GR" sz="2300">
              <a:solidFill>
                <a:schemeClr val="tx1"/>
              </a:solidFill>
              <a:effectLst>
                <a:outerShdw blurRad="38100" dist="38100" dir="2700000" algn="tl">
                  <a:srgbClr val="000000"/>
                </a:outerShdw>
              </a:effectLst>
              <a:cs typeface="Arial" charset="0"/>
            </a:endParaRPr>
          </a:p>
          <a:p>
            <a:r>
              <a:rPr lang="el-GR" sz="2300">
                <a:solidFill>
                  <a:schemeClr val="tx1"/>
                </a:solidFill>
                <a:effectLst>
                  <a:outerShdw blurRad="38100" dist="38100" dir="2700000" algn="tl">
                    <a:srgbClr val="000000"/>
                  </a:outerShdw>
                </a:effectLst>
                <a:cs typeface="Arial" charset="0"/>
              </a:rPr>
              <a:t>Ταυτόχρονα, ο ασθενής ενεφάνισε </a:t>
            </a:r>
            <a:r>
              <a:rPr lang="el-GR" sz="2300" u="sng">
                <a:solidFill>
                  <a:schemeClr val="tx1"/>
                </a:solidFill>
                <a:effectLst>
                  <a:outerShdw blurRad="38100" dist="38100" dir="2700000" algn="tl">
                    <a:srgbClr val="000000"/>
                  </a:outerShdw>
                </a:effectLst>
                <a:cs typeface="Arial" charset="0"/>
              </a:rPr>
              <a:t>υπνηλία</a:t>
            </a:r>
            <a:r>
              <a:rPr lang="el-GR" sz="2300">
                <a:solidFill>
                  <a:schemeClr val="tx1"/>
                </a:solidFill>
                <a:effectLst>
                  <a:outerShdw blurRad="38100" dist="38100" dir="2700000" algn="tl">
                    <a:srgbClr val="000000"/>
                  </a:outerShdw>
                </a:effectLst>
                <a:cs typeface="Arial" charset="0"/>
              </a:rPr>
              <a:t> και </a:t>
            </a:r>
            <a:r>
              <a:rPr lang="el-GR" sz="2300" u="sng">
                <a:solidFill>
                  <a:schemeClr val="tx1"/>
                </a:solidFill>
                <a:effectLst>
                  <a:outerShdw blurRad="38100" dist="38100" dir="2700000" algn="tl">
                    <a:srgbClr val="000000"/>
                  </a:outerShdw>
                </a:effectLst>
                <a:cs typeface="Arial" charset="0"/>
              </a:rPr>
              <a:t>φωτοφοβία</a:t>
            </a:r>
            <a:r>
              <a:rPr lang="el-GR" sz="2300">
                <a:solidFill>
                  <a:schemeClr val="tx1"/>
                </a:solidFill>
                <a:effectLst>
                  <a:outerShdw blurRad="38100" dist="38100" dir="2700000" algn="tl">
                    <a:srgbClr val="000000"/>
                  </a:outerShdw>
                </a:effectLst>
                <a:cs typeface="Arial" charset="0"/>
              </a:rPr>
              <a:t>, ενώ η κεφαλαλγία έγινε αφόρητη </a:t>
            </a:r>
          </a:p>
          <a:p>
            <a:r>
              <a:rPr lang="el-GR" sz="2300">
                <a:solidFill>
                  <a:schemeClr val="tx1"/>
                </a:solidFill>
                <a:effectLst>
                  <a:outerShdw blurRad="38100" dist="38100" dir="2700000" algn="tl">
                    <a:srgbClr val="000000"/>
                  </a:outerShdw>
                </a:effectLst>
                <a:cs typeface="Arial" charset="0"/>
              </a:rPr>
              <a:t>Σε νέα εξέταση διαπιστώθηκε </a:t>
            </a:r>
            <a:r>
              <a:rPr lang="el-GR" sz="2300" u="sng">
                <a:solidFill>
                  <a:schemeClr val="tx1"/>
                </a:solidFill>
                <a:effectLst>
                  <a:outerShdw blurRad="38100" dist="38100" dir="2700000" algn="tl">
                    <a:srgbClr val="000000"/>
                  </a:outerShdw>
                </a:effectLst>
                <a:cs typeface="Arial" charset="0"/>
              </a:rPr>
              <a:t>υπόταση</a:t>
            </a:r>
            <a:r>
              <a:rPr lang="el-GR" sz="2300">
                <a:solidFill>
                  <a:schemeClr val="tx1"/>
                </a:solidFill>
                <a:effectLst>
                  <a:outerShdw blurRad="38100" dist="38100" dir="2700000" algn="tl">
                    <a:srgbClr val="000000"/>
                  </a:outerShdw>
                </a:effectLst>
                <a:cs typeface="Arial" charset="0"/>
              </a:rPr>
              <a:t> (90/50 </a:t>
            </a:r>
            <a:r>
              <a:rPr lang="en-US" sz="2300">
                <a:solidFill>
                  <a:schemeClr val="tx1"/>
                </a:solidFill>
                <a:effectLst>
                  <a:outerShdw blurRad="38100" dist="38100" dir="2700000" algn="tl">
                    <a:srgbClr val="000000"/>
                  </a:outerShdw>
                </a:effectLst>
                <a:cs typeface="Arial" charset="0"/>
              </a:rPr>
              <a:t>mmHg) </a:t>
            </a:r>
            <a:r>
              <a:rPr lang="el-GR" sz="2300">
                <a:solidFill>
                  <a:schemeClr val="tx1"/>
                </a:solidFill>
                <a:effectLst>
                  <a:outerShdw blurRad="38100" dist="38100" dir="2700000" algn="tl">
                    <a:srgbClr val="000000"/>
                  </a:outerShdw>
                </a:effectLst>
                <a:cs typeface="Arial" charset="0"/>
              </a:rPr>
              <a:t>και </a:t>
            </a:r>
            <a:r>
              <a:rPr lang="el-GR" sz="2300" u="sng">
                <a:solidFill>
                  <a:schemeClr val="tx1"/>
                </a:solidFill>
                <a:effectLst>
                  <a:outerShdw blurRad="38100" dist="38100" dir="2700000" algn="tl">
                    <a:srgbClr val="000000"/>
                  </a:outerShdw>
                </a:effectLst>
                <a:cs typeface="Arial" charset="0"/>
              </a:rPr>
              <a:t>διαταραχή της επικοινωνίας</a:t>
            </a:r>
            <a:r>
              <a:rPr lang="el-GR" sz="2300">
                <a:solidFill>
                  <a:schemeClr val="tx1"/>
                </a:solidFill>
                <a:effectLst>
                  <a:outerShdw blurRad="38100" dist="38100" dir="2700000" algn="tl">
                    <a:srgbClr val="000000"/>
                  </a:outerShdw>
                </a:effectLst>
                <a:cs typeface="Arial" charset="0"/>
              </a:rPr>
              <a:t> με το περιβάλλον</a:t>
            </a:r>
          </a:p>
          <a:p>
            <a:r>
              <a:rPr lang="el-GR" sz="2300">
                <a:solidFill>
                  <a:schemeClr val="tx1"/>
                </a:solidFill>
                <a:effectLst>
                  <a:outerShdw blurRad="38100" dist="38100" dir="2700000" algn="tl">
                    <a:srgbClr val="000000"/>
                  </a:outerShdw>
                </a:effectLst>
                <a:cs typeface="Arial" charset="0"/>
              </a:rPr>
              <a:t>Ο ασθενής διεκομίσθη επειγόντως στο νοσοκομείο</a:t>
            </a:r>
            <a:endParaRPr lang="en-US" sz="2300">
              <a:solidFill>
                <a:schemeClr val="tx1"/>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179388" y="404813"/>
            <a:ext cx="8785225" cy="6062662"/>
          </a:xfrm>
          <a:prstGeom prst="rect">
            <a:avLst/>
          </a:prstGeom>
          <a:noFill/>
          <a:ln w="9525">
            <a:noFill/>
            <a:miter lim="800000"/>
            <a:headEnd/>
            <a:tailEnd/>
          </a:ln>
          <a:effectLst/>
        </p:spPr>
        <p:txBody>
          <a:bodyPr>
            <a:spAutoFit/>
          </a:bodyPr>
          <a:lstStyle/>
          <a:p>
            <a:r>
              <a:rPr lang="el-GR" sz="2300">
                <a:solidFill>
                  <a:srgbClr val="FFFF00"/>
                </a:solidFill>
                <a:effectLst>
                  <a:outerShdw blurRad="38100" dist="38100" dir="2700000" algn="tl">
                    <a:srgbClr val="000000"/>
                  </a:outerShdw>
                </a:effectLst>
                <a:cs typeface="Arial" charset="0"/>
              </a:rPr>
              <a:t>Ανασκόπηση συστημάτων</a:t>
            </a:r>
            <a:endParaRPr lang="en-US" sz="2300">
              <a:solidFill>
                <a:srgbClr val="FFFF00"/>
              </a:solidFill>
              <a:effectLst>
                <a:outerShdw blurRad="38100" dist="38100" dir="2700000" algn="tl">
                  <a:srgbClr val="000000"/>
                </a:outerShdw>
              </a:effectLst>
              <a:cs typeface="Arial" charset="0"/>
            </a:endParaRPr>
          </a:p>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Οι πληροφορίες δίδονται από τον ιατρό της μονάδος, λόγω της δυσχερούς επικοινωνίας του ασθενούς</a:t>
            </a:r>
          </a:p>
          <a:p>
            <a:r>
              <a:rPr lang="el-GR" sz="2300" u="sng">
                <a:effectLst>
                  <a:outerShdw blurRad="38100" dist="38100" dir="2700000" algn="tl">
                    <a:srgbClr val="000000"/>
                  </a:outerShdw>
                </a:effectLst>
                <a:cs typeface="Arial" charset="0"/>
              </a:rPr>
              <a:t>Αναπνευστικό:</a:t>
            </a:r>
            <a:r>
              <a:rPr lang="el-GR" sz="2300">
                <a:solidFill>
                  <a:schemeClr val="tx1"/>
                </a:solidFill>
                <a:effectLst>
                  <a:outerShdw blurRad="38100" dist="38100" dir="2700000" algn="tl">
                    <a:srgbClr val="000000"/>
                  </a:outerShdw>
                </a:effectLst>
                <a:cs typeface="Arial" charset="0"/>
              </a:rPr>
              <a:t> Χωρίς βήχα, δύσπνοια ή άλλα ενοχλήματα</a:t>
            </a:r>
          </a:p>
          <a:p>
            <a:r>
              <a:rPr lang="el-GR" sz="2300" u="sng">
                <a:effectLst>
                  <a:outerShdw blurRad="38100" dist="38100" dir="2700000" algn="tl">
                    <a:srgbClr val="000000"/>
                  </a:outerShdw>
                </a:effectLst>
                <a:cs typeface="Arial" charset="0"/>
              </a:rPr>
              <a:t>Κυκλοφορικό:</a:t>
            </a:r>
            <a:r>
              <a:rPr lang="el-GR" sz="2300">
                <a:solidFill>
                  <a:schemeClr val="tx1"/>
                </a:solidFill>
                <a:effectLst>
                  <a:outerShdw blurRad="38100" dist="38100" dir="2700000" algn="tl">
                    <a:srgbClr val="000000"/>
                  </a:outerShdw>
                </a:effectLst>
                <a:cs typeface="Arial" charset="0"/>
              </a:rPr>
              <a:t> Χωρίς στηθάγχη, αίσθημα παλμών ή άλλα ενοχλήματα</a:t>
            </a:r>
          </a:p>
          <a:p>
            <a:r>
              <a:rPr lang="el-GR" sz="2300" u="sng">
                <a:effectLst>
                  <a:outerShdw blurRad="38100" dist="38100" dir="2700000" algn="tl">
                    <a:srgbClr val="000000"/>
                  </a:outerShdw>
                </a:effectLst>
                <a:cs typeface="Arial" charset="0"/>
              </a:rPr>
              <a:t>Πεπτικό:</a:t>
            </a:r>
            <a:r>
              <a:rPr lang="el-GR" sz="2300">
                <a:solidFill>
                  <a:schemeClr val="tx1"/>
                </a:solidFill>
                <a:effectLst>
                  <a:outerShdw blurRad="38100" dist="38100" dir="2700000" algn="tl">
                    <a:srgbClr val="000000"/>
                  </a:outerShdw>
                </a:effectLst>
                <a:cs typeface="Arial" charset="0"/>
              </a:rPr>
              <a:t> Έμετοι από 20ώρου περίπου</a:t>
            </a:r>
          </a:p>
          <a:p>
            <a:r>
              <a:rPr lang="el-GR" sz="2300" u="sng">
                <a:effectLst>
                  <a:outerShdw blurRad="38100" dist="38100" dir="2700000" algn="tl">
                    <a:srgbClr val="000000"/>
                  </a:outerShdw>
                </a:effectLst>
                <a:cs typeface="Arial" charset="0"/>
              </a:rPr>
              <a:t>Μυοσκελετικό:</a:t>
            </a:r>
            <a:r>
              <a:rPr lang="el-GR" sz="2300">
                <a:solidFill>
                  <a:schemeClr val="tx1"/>
                </a:solidFill>
                <a:effectLst>
                  <a:outerShdw blurRad="38100" dist="38100" dir="2700000" algn="tl">
                    <a:srgbClr val="000000"/>
                  </a:outerShdw>
                </a:effectLst>
                <a:cs typeface="Arial" charset="0"/>
              </a:rPr>
              <a:t> Ήπιες μυαλγίες, έντονη αδυναμία και καταβολή</a:t>
            </a:r>
          </a:p>
          <a:p>
            <a:r>
              <a:rPr lang="el-GR" sz="2300" u="sng">
                <a:effectLst>
                  <a:outerShdw blurRad="38100" dist="38100" dir="2700000" algn="tl">
                    <a:srgbClr val="000000"/>
                  </a:outerShdw>
                </a:effectLst>
                <a:cs typeface="Arial" charset="0"/>
              </a:rPr>
              <a:t>Νευρικό:</a:t>
            </a:r>
            <a:r>
              <a:rPr lang="el-GR" sz="2300">
                <a:solidFill>
                  <a:schemeClr val="tx1"/>
                </a:solidFill>
                <a:effectLst>
                  <a:outerShdw blurRad="38100" dist="38100" dir="2700000" algn="tl">
                    <a:srgbClr val="000000"/>
                  </a:outerShdw>
                </a:effectLst>
                <a:cs typeface="Arial" charset="0"/>
              </a:rPr>
              <a:t> Υπνηλία, αδυναμία συγκεντρώσεως από ολίγων ωρών</a:t>
            </a:r>
          </a:p>
          <a:p>
            <a:r>
              <a:rPr lang="el-GR" sz="2300" u="sng">
                <a:effectLst>
                  <a:outerShdw blurRad="38100" dist="38100" dir="2700000" algn="tl">
                    <a:srgbClr val="000000"/>
                  </a:outerShdw>
                </a:effectLst>
                <a:cs typeface="Arial" charset="0"/>
              </a:rPr>
              <a:t>Οφθαλμοί:</a:t>
            </a:r>
            <a:r>
              <a:rPr lang="el-GR" sz="2300">
                <a:solidFill>
                  <a:schemeClr val="tx1"/>
                </a:solidFill>
                <a:effectLst>
                  <a:outerShdw blurRad="38100" dist="38100" dir="2700000" algn="tl">
                    <a:srgbClr val="000000"/>
                  </a:outerShdw>
                </a:effectLst>
                <a:cs typeface="Arial" charset="0"/>
              </a:rPr>
              <a:t> Φωτοφοβία</a:t>
            </a:r>
            <a:endParaRPr lang="el-GR" sz="2300" u="sng">
              <a:solidFill>
                <a:schemeClr val="tx1"/>
              </a:solidFill>
              <a:effectLst>
                <a:outerShdw blurRad="38100" dist="38100" dir="2700000" algn="tl">
                  <a:srgbClr val="000000"/>
                </a:outerShdw>
              </a:effectLst>
              <a:cs typeface="Arial" charset="0"/>
            </a:endParaRPr>
          </a:p>
          <a:p>
            <a:r>
              <a:rPr lang="el-GR" sz="2300" u="sng">
                <a:effectLst>
                  <a:outerShdw blurRad="38100" dist="38100" dir="2700000" algn="tl">
                    <a:srgbClr val="000000"/>
                  </a:outerShdw>
                </a:effectLst>
                <a:cs typeface="Arial" charset="0"/>
              </a:rPr>
              <a:t>Δέρμα και εξαρτήματα:</a:t>
            </a:r>
            <a:r>
              <a:rPr lang="el-GR" sz="2300">
                <a:solidFill>
                  <a:schemeClr val="tx1"/>
                </a:solidFill>
                <a:effectLst>
                  <a:outerShdw blurRad="38100" dist="38100" dir="2700000" algn="tl">
                    <a:srgbClr val="000000"/>
                  </a:outerShdw>
                </a:effectLst>
                <a:cs typeface="Arial" charset="0"/>
              </a:rPr>
              <a:t> Χωρίς αναφερόμενα ενοχλήματα</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4"/>
          <p:cNvSpPr txBox="1">
            <a:spLocks noChangeArrowheads="1"/>
          </p:cNvSpPr>
          <p:nvPr/>
        </p:nvSpPr>
        <p:spPr bwMode="auto">
          <a:xfrm>
            <a:off x="179388" y="476250"/>
            <a:ext cx="8785225" cy="5205413"/>
          </a:xfrm>
          <a:prstGeom prst="rect">
            <a:avLst/>
          </a:prstGeom>
          <a:noFill/>
          <a:ln w="9525">
            <a:noFill/>
            <a:miter lim="800000"/>
            <a:headEnd/>
            <a:tailEnd/>
          </a:ln>
          <a:effectLst/>
        </p:spPr>
        <p:txBody>
          <a:bodyPr>
            <a:spAutoFit/>
          </a:bodyPr>
          <a:lstStyle/>
          <a:p>
            <a:r>
              <a:rPr lang="el-GR" sz="2300">
                <a:solidFill>
                  <a:srgbClr val="FFFF00"/>
                </a:solidFill>
                <a:effectLst>
                  <a:outerShdw blurRad="38100" dist="38100" dir="2700000" algn="tl">
                    <a:srgbClr val="000000"/>
                  </a:outerShdw>
                </a:effectLst>
                <a:cs typeface="Arial" charset="0"/>
              </a:rPr>
              <a:t>Ατομικό αναμνηστικό</a:t>
            </a:r>
          </a:p>
          <a:p>
            <a:r>
              <a:rPr lang="el-GR" sz="2300">
                <a:solidFill>
                  <a:schemeClr val="tx1"/>
                </a:solidFill>
                <a:effectLst>
                  <a:outerShdw blurRad="38100" dist="38100" dir="2700000" algn="tl">
                    <a:srgbClr val="000000"/>
                  </a:outerShdw>
                </a:effectLst>
                <a:cs typeface="Arial" charset="0"/>
              </a:rPr>
              <a:t>Επεισόδιο μείζονος καταθλίψεως προ έτους. Λαμβάνει φλουοξετίνη </a:t>
            </a:r>
            <a:r>
              <a:rPr lang="en-US" sz="2300">
                <a:solidFill>
                  <a:schemeClr val="tx1"/>
                </a:solidFill>
                <a:effectLst>
                  <a:outerShdw blurRad="38100" dist="38100" dir="2700000" algn="tl">
                    <a:srgbClr val="000000"/>
                  </a:outerShdw>
                </a:effectLst>
                <a:cs typeface="Arial" charset="0"/>
              </a:rPr>
              <a:t>20 mg </a:t>
            </a:r>
            <a:r>
              <a:rPr lang="el-GR" sz="2300">
                <a:solidFill>
                  <a:schemeClr val="tx1"/>
                </a:solidFill>
                <a:effectLst>
                  <a:outerShdw blurRad="38100" dist="38100" dir="2700000" algn="tl">
                    <a:srgbClr val="000000"/>
                  </a:outerShdw>
                </a:effectLst>
                <a:cs typeface="Arial" charset="0"/>
              </a:rPr>
              <a:t>ημερησίως ως αγωγή συντήρησης</a:t>
            </a:r>
          </a:p>
          <a:p>
            <a:r>
              <a:rPr lang="el-GR" sz="2300">
                <a:solidFill>
                  <a:srgbClr val="FFFF00"/>
                </a:solidFill>
                <a:effectLst>
                  <a:outerShdw blurRad="38100" dist="38100" dir="2700000" algn="tl">
                    <a:srgbClr val="000000"/>
                  </a:outerShdw>
                </a:effectLst>
                <a:cs typeface="Arial" charset="0"/>
              </a:rPr>
              <a:t>Συνήθειες και τρόπος ζωής</a:t>
            </a:r>
          </a:p>
          <a:p>
            <a:r>
              <a:rPr lang="el-GR" sz="2300">
                <a:solidFill>
                  <a:schemeClr val="tx1"/>
                </a:solidFill>
                <a:effectLst>
                  <a:outerShdw blurRad="38100" dist="38100" dir="2700000" algn="tl">
                    <a:srgbClr val="000000"/>
                  </a:outerShdw>
                </a:effectLst>
                <a:cs typeface="Arial" charset="0"/>
              </a:rPr>
              <a:t>Διαλείπουσα κατάχρηση οινοπνεύματος (4-5 ποτά 2 φορές την εβδομάδα)</a:t>
            </a:r>
          </a:p>
          <a:p>
            <a:r>
              <a:rPr lang="el-GR" sz="2300">
                <a:solidFill>
                  <a:schemeClr val="tx1"/>
                </a:solidFill>
                <a:effectLst>
                  <a:outerShdw blurRad="38100" dist="38100" dir="2700000" algn="tl">
                    <a:srgbClr val="000000"/>
                  </a:outerShdw>
                </a:effectLst>
                <a:cs typeface="Arial" charset="0"/>
              </a:rPr>
              <a:t>Καπνιστής από 3ετίας, συνολικά 3 πακέτα/έτη (1 πακέτο ημερησίως)</a:t>
            </a:r>
          </a:p>
          <a:p>
            <a:r>
              <a:rPr lang="el-GR" sz="2300">
                <a:solidFill>
                  <a:srgbClr val="FFFF00"/>
                </a:solidFill>
                <a:effectLst>
                  <a:outerShdw blurRad="38100" dist="38100" dir="2700000" algn="tl">
                    <a:srgbClr val="000000"/>
                  </a:outerShdw>
                </a:effectLst>
                <a:cs typeface="Arial" charset="0"/>
              </a:rPr>
              <a:t>Κληρονομικό αναμνηστικό</a:t>
            </a:r>
          </a:p>
          <a:p>
            <a:r>
              <a:rPr lang="el-GR" sz="2300">
                <a:solidFill>
                  <a:schemeClr val="tx1"/>
                </a:solidFill>
                <a:effectLst>
                  <a:outerShdw blurRad="38100" dist="38100" dir="2700000" algn="tl">
                    <a:srgbClr val="000000"/>
                  </a:outerShdw>
                </a:effectLst>
                <a:cs typeface="Arial" charset="0"/>
              </a:rPr>
              <a:t>Πατήρ 46 ετών χωρίς προβλήματα υγείας</a:t>
            </a:r>
          </a:p>
          <a:p>
            <a:r>
              <a:rPr lang="el-GR" sz="2300">
                <a:solidFill>
                  <a:schemeClr val="tx1"/>
                </a:solidFill>
                <a:effectLst>
                  <a:outerShdw blurRad="38100" dist="38100" dir="2700000" algn="tl">
                    <a:srgbClr val="000000"/>
                  </a:outerShdw>
                </a:effectLst>
                <a:cs typeface="Arial" charset="0"/>
              </a:rPr>
              <a:t>Μήτηρ 42 ετών </a:t>
            </a:r>
            <a:r>
              <a:rPr lang="el-GR">
                <a:solidFill>
                  <a:schemeClr val="tx1"/>
                </a:solidFill>
                <a:effectLst>
                  <a:outerShdw blurRad="38100" dist="38100" dir="2700000" algn="tl">
                    <a:srgbClr val="000000"/>
                  </a:outerShdw>
                </a:effectLst>
              </a:rPr>
              <a:t>χωρίς προβλήματα υγείας</a:t>
            </a:r>
            <a:endParaRPr lang="en-US">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5"/>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ΑΝΤΙΚΕΙΜΕΝΙΚΗ ΕΞΕΤΑΣΗ</a:t>
            </a:r>
          </a:p>
        </p:txBody>
      </p:sp>
      <p:sp>
        <p:nvSpPr>
          <p:cNvPr id="35846" name="Text Box 6"/>
          <p:cNvSpPr txBox="1">
            <a:spLocks noChangeArrowheads="1"/>
          </p:cNvSpPr>
          <p:nvPr/>
        </p:nvSpPr>
        <p:spPr bwMode="auto">
          <a:xfrm>
            <a:off x="179388" y="1268413"/>
            <a:ext cx="8785225" cy="4656137"/>
          </a:xfrm>
          <a:prstGeom prst="rect">
            <a:avLst/>
          </a:prstGeom>
          <a:noFill/>
          <a:ln w="9525">
            <a:noFill/>
            <a:miter lim="800000"/>
            <a:headEnd/>
            <a:tailEnd/>
          </a:ln>
          <a:effectLst/>
        </p:spPr>
        <p:txBody>
          <a:bodyPr>
            <a:spAutoFit/>
          </a:bodyPr>
          <a:lstStyle/>
          <a:p>
            <a:r>
              <a:rPr lang="el-GR" sz="2300" u="sng">
                <a:effectLst>
                  <a:outerShdw blurRad="38100" dist="38100" dir="2700000" algn="tl">
                    <a:srgbClr val="000000"/>
                  </a:outerShdw>
                </a:effectLst>
                <a:cs typeface="Arial" charset="0"/>
              </a:rPr>
              <a:t>Όψη, θρέψη:</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Όψη πάσχοντος ασθενούς. Υπέρβαρος ασθενής (Βάρος 82 </a:t>
            </a:r>
            <a:r>
              <a:rPr lang="en-US" sz="2300">
                <a:solidFill>
                  <a:schemeClr val="tx1"/>
                </a:solidFill>
                <a:effectLst>
                  <a:outerShdw blurRad="38100" dist="38100" dir="2700000" algn="tl">
                    <a:srgbClr val="000000"/>
                  </a:outerShdw>
                </a:effectLst>
                <a:cs typeface="Arial" charset="0"/>
              </a:rPr>
              <a:t>Kg, </a:t>
            </a:r>
            <a:r>
              <a:rPr lang="el-GR" sz="2300">
                <a:solidFill>
                  <a:schemeClr val="tx1"/>
                </a:solidFill>
                <a:effectLst>
                  <a:outerShdw blurRad="38100" dist="38100" dir="2700000" algn="tl">
                    <a:srgbClr val="000000"/>
                  </a:outerShdw>
                </a:effectLst>
                <a:cs typeface="Arial" charset="0"/>
              </a:rPr>
              <a:t>Ύψος 1</a:t>
            </a:r>
            <a:r>
              <a:rPr lang="en-US" sz="2300">
                <a:solidFill>
                  <a:schemeClr val="tx1"/>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76 </a:t>
            </a:r>
            <a:r>
              <a:rPr lang="en-US" sz="2300">
                <a:solidFill>
                  <a:schemeClr val="tx1"/>
                </a:solidFill>
                <a:effectLst>
                  <a:outerShdw blurRad="38100" dist="38100" dir="2700000" algn="tl">
                    <a:srgbClr val="000000"/>
                  </a:outerShdw>
                </a:effectLst>
                <a:cs typeface="Arial" charset="0"/>
              </a:rPr>
              <a:t>m, BMI </a:t>
            </a:r>
            <a:r>
              <a:rPr lang="el-GR" sz="2300">
                <a:solidFill>
                  <a:schemeClr val="tx1"/>
                </a:solidFill>
                <a:effectLst>
                  <a:outerShdw blurRad="38100" dist="38100" dir="2700000" algn="tl">
                    <a:srgbClr val="000000"/>
                  </a:outerShdw>
                </a:effectLst>
                <a:cs typeface="Arial" charset="0"/>
              </a:rPr>
              <a:t>26</a:t>
            </a:r>
            <a:r>
              <a:rPr lang="en-US" sz="2300">
                <a:solidFill>
                  <a:schemeClr val="tx1"/>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5</a:t>
            </a:r>
            <a:r>
              <a:rPr lang="en-US" sz="2300">
                <a:solidFill>
                  <a:schemeClr val="tx1"/>
                </a:solidFill>
                <a:effectLst>
                  <a:outerShdw blurRad="38100" dist="38100" dir="2700000" algn="tl">
                    <a:srgbClr val="000000"/>
                  </a:outerShdw>
                </a:effectLst>
                <a:cs typeface="Arial" charset="0"/>
              </a:rPr>
              <a:t> kg/m</a:t>
            </a:r>
            <a:r>
              <a:rPr lang="en-US" sz="2300" baseline="30000">
                <a:solidFill>
                  <a:schemeClr val="tx1"/>
                </a:solidFill>
                <a:effectLst>
                  <a:outerShdw blurRad="38100" dist="38100" dir="2700000" algn="tl">
                    <a:srgbClr val="000000"/>
                  </a:outerShdw>
                </a:effectLst>
                <a:cs typeface="Arial" charset="0"/>
              </a:rPr>
              <a:t>2</a:t>
            </a:r>
            <a:r>
              <a:rPr lang="en-US" sz="2300">
                <a:solidFill>
                  <a:schemeClr val="tx1"/>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Περίμετρος μέσης 93 εκατοστά</a:t>
            </a:r>
          </a:p>
          <a:p>
            <a:r>
              <a:rPr lang="el-GR" sz="2300" u="sng">
                <a:effectLst>
                  <a:outerShdw blurRad="38100" dist="38100" dir="2700000" algn="tl">
                    <a:srgbClr val="000000"/>
                  </a:outerShdw>
                </a:effectLst>
                <a:cs typeface="Arial" charset="0"/>
              </a:rPr>
              <a:t>Ζωτικά σημεία:</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Θ: 39.8 </a:t>
            </a:r>
            <a:r>
              <a:rPr lang="en-US" sz="2300">
                <a:solidFill>
                  <a:schemeClr val="tx1"/>
                </a:solidFill>
                <a:effectLst>
                  <a:outerShdw blurRad="38100" dist="38100" dir="2700000" algn="tl">
                    <a:srgbClr val="000000"/>
                  </a:outerShdw>
                </a:effectLst>
                <a:cs typeface="Arial" charset="0"/>
              </a:rPr>
              <a:t>°C, </a:t>
            </a:r>
            <a:r>
              <a:rPr lang="el-GR" sz="2300">
                <a:solidFill>
                  <a:schemeClr val="tx1"/>
                </a:solidFill>
                <a:effectLst>
                  <a:outerShdw blurRad="38100" dist="38100" dir="2700000" algn="tl">
                    <a:srgbClr val="000000"/>
                  </a:outerShdw>
                </a:effectLst>
                <a:cs typeface="Arial" charset="0"/>
              </a:rPr>
              <a:t>σφύξεις: 128/λεπτό, αρτηριακή πίεση: 85/50 </a:t>
            </a:r>
            <a:r>
              <a:rPr lang="en-US" sz="2300">
                <a:solidFill>
                  <a:schemeClr val="tx1"/>
                </a:solidFill>
                <a:effectLst>
                  <a:outerShdw blurRad="38100" dist="38100" dir="2700000" algn="tl">
                    <a:srgbClr val="000000"/>
                  </a:outerShdw>
                </a:effectLst>
                <a:cs typeface="Arial" charset="0"/>
              </a:rPr>
              <a:t>mmHg</a:t>
            </a:r>
          </a:p>
          <a:p>
            <a:r>
              <a:rPr lang="el-GR" sz="2300" u="sng">
                <a:effectLst>
                  <a:outerShdw blurRad="38100" dist="38100" dir="2700000" algn="tl">
                    <a:srgbClr val="000000"/>
                  </a:outerShdw>
                </a:effectLst>
                <a:cs typeface="Arial" charset="0"/>
              </a:rPr>
              <a:t>Κεφαλή, οφθαλμοί, ώτα, συζυγίες:</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Υπίκτερος. Κόρες ίσες, αντιδρώσες</a:t>
            </a:r>
          </a:p>
          <a:p>
            <a:r>
              <a:rPr lang="el-GR" sz="2300" u="sng">
                <a:effectLst>
                  <a:outerShdw blurRad="38100" dist="38100" dir="2700000" algn="tl">
                    <a:srgbClr val="000000"/>
                  </a:outerShdw>
                </a:effectLst>
                <a:cs typeface="Arial" charset="0"/>
              </a:rPr>
              <a:t>Τράχηλος:</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Χωρίς λεμφαδένες, ψηλαφητά μορφώματα, καρωτίδες ψηλαφητές άμφω, χωρίς φυσήματα</a:t>
            </a:r>
          </a:p>
          <a:p>
            <a:r>
              <a:rPr lang="el-GR" sz="2300" u="sng">
                <a:effectLst>
                  <a:outerShdw blurRad="38100" dist="38100" dir="2700000" algn="tl">
                    <a:srgbClr val="000000"/>
                  </a:outerShdw>
                </a:effectLst>
                <a:cs typeface="Arial" charset="0"/>
              </a:rPr>
              <a:t>Κυκλοφορικό:</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Φλεβοκομβική ταχυκαρδία, </a:t>
            </a:r>
            <a:r>
              <a:rPr lang="en-US" sz="2300">
                <a:solidFill>
                  <a:schemeClr val="tx1"/>
                </a:solidFill>
                <a:effectLst>
                  <a:outerShdw blurRad="38100" dist="38100" dir="2700000" algn="tl">
                    <a:srgbClr val="000000"/>
                  </a:outerShdw>
                </a:effectLst>
                <a:cs typeface="Arial" charset="0"/>
              </a:rPr>
              <a:t>S1 </a:t>
            </a:r>
            <a:r>
              <a:rPr lang="el-GR" sz="2300">
                <a:solidFill>
                  <a:schemeClr val="tx1"/>
                </a:solidFill>
                <a:effectLst>
                  <a:outerShdw blurRad="38100" dist="38100" dir="2700000" algn="tl">
                    <a:srgbClr val="000000"/>
                  </a:outerShdw>
                </a:effectLst>
                <a:cs typeface="Arial" charset="0"/>
              </a:rPr>
              <a:t>και </a:t>
            </a:r>
            <a:r>
              <a:rPr lang="en-US" sz="2300">
                <a:solidFill>
                  <a:schemeClr val="tx1"/>
                </a:solidFill>
                <a:effectLst>
                  <a:outerShdw blurRad="38100" dist="38100" dir="2700000" algn="tl">
                    <a:srgbClr val="000000"/>
                  </a:outerShdw>
                </a:effectLst>
                <a:cs typeface="Arial" charset="0"/>
              </a:rPr>
              <a:t>S2 </a:t>
            </a:r>
            <a:r>
              <a:rPr lang="el-GR" sz="2300">
                <a:solidFill>
                  <a:schemeClr val="tx1"/>
                </a:solidFill>
                <a:effectLst>
                  <a:outerShdw blurRad="38100" dist="38100" dir="2700000" algn="tl">
                    <a:srgbClr val="000000"/>
                  </a:outerShdw>
                </a:effectLst>
                <a:cs typeface="Arial" charset="0"/>
              </a:rPr>
              <a:t>ευκρινείς, ρυθμικοί, χωρίς φυσήματα ή ήχο τριβής</a:t>
            </a:r>
            <a:endParaRPr lang="en-US" sz="2300">
              <a:solidFill>
                <a:schemeClr val="hlink"/>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ΑΝΤΙΚΕΙΜΕΝΙΚΗ ΕΞΕΤΑΣΗ (2)</a:t>
            </a:r>
          </a:p>
        </p:txBody>
      </p:sp>
      <p:sp>
        <p:nvSpPr>
          <p:cNvPr id="36869" name="Text Box 5"/>
          <p:cNvSpPr txBox="1">
            <a:spLocks noChangeArrowheads="1"/>
          </p:cNvSpPr>
          <p:nvPr/>
        </p:nvSpPr>
        <p:spPr bwMode="auto">
          <a:xfrm>
            <a:off x="179388" y="1135063"/>
            <a:ext cx="8785225" cy="4741862"/>
          </a:xfrm>
          <a:prstGeom prst="rect">
            <a:avLst/>
          </a:prstGeom>
          <a:noFill/>
          <a:ln w="9525">
            <a:noFill/>
            <a:miter lim="800000"/>
            <a:headEnd/>
            <a:tailEnd/>
          </a:ln>
          <a:effectLst/>
        </p:spPr>
        <p:txBody>
          <a:bodyPr>
            <a:spAutoFit/>
          </a:bodyPr>
          <a:lstStyle/>
          <a:p>
            <a:r>
              <a:rPr lang="el-GR" sz="2100" u="sng">
                <a:effectLst>
                  <a:outerShdw blurRad="38100" dist="38100" dir="2700000" algn="tl">
                    <a:srgbClr val="000000"/>
                  </a:outerShdw>
                </a:effectLst>
                <a:cs typeface="Arial" charset="0"/>
              </a:rPr>
              <a:t>Μυοσκελετικό-νευρικό:</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Αυχενική δυσκαμψία. Σημεία </a:t>
            </a:r>
            <a:r>
              <a:rPr lang="en-US" sz="2100">
                <a:solidFill>
                  <a:schemeClr val="tx1"/>
                </a:solidFill>
                <a:effectLst>
                  <a:outerShdw blurRad="38100" dist="38100" dir="2700000" algn="tl">
                    <a:srgbClr val="000000"/>
                  </a:outerShdw>
                </a:effectLst>
                <a:cs typeface="Arial" charset="0"/>
              </a:rPr>
              <a:t>Kernig </a:t>
            </a:r>
            <a:r>
              <a:rPr lang="el-GR" sz="2100">
                <a:solidFill>
                  <a:schemeClr val="tx1"/>
                </a:solidFill>
                <a:effectLst>
                  <a:outerShdw blurRad="38100" dist="38100" dir="2700000" algn="tl">
                    <a:srgbClr val="000000"/>
                  </a:outerShdw>
                </a:effectLst>
                <a:cs typeface="Arial" charset="0"/>
              </a:rPr>
              <a:t>και </a:t>
            </a:r>
            <a:r>
              <a:rPr lang="en-US" sz="2100">
                <a:solidFill>
                  <a:schemeClr val="tx1"/>
                </a:solidFill>
                <a:effectLst>
                  <a:outerShdw blurRad="38100" dist="38100" dir="2700000" algn="tl">
                    <a:srgbClr val="000000"/>
                  </a:outerShdw>
                </a:effectLst>
                <a:cs typeface="Arial" charset="0"/>
              </a:rPr>
              <a:t>Brudzinski (+)</a:t>
            </a:r>
            <a:r>
              <a:rPr lang="el-GR" sz="2100">
                <a:solidFill>
                  <a:schemeClr val="tx1"/>
                </a:solidFill>
                <a:effectLst>
                  <a:outerShdw blurRad="38100" dist="38100" dir="2700000" algn="tl">
                    <a:srgbClr val="000000"/>
                  </a:outerShdw>
                </a:effectLst>
                <a:cs typeface="Arial" charset="0"/>
              </a:rPr>
              <a:t>. Τενόντια αντανακλαστικά εκλύονται. Διαταραγμένος προσανατολισμός στο χώρο και το χρόνο</a:t>
            </a:r>
          </a:p>
          <a:p>
            <a:r>
              <a:rPr lang="el-GR" sz="2100" u="sng">
                <a:effectLst>
                  <a:outerShdw blurRad="38100" dist="38100" dir="2700000" algn="tl">
                    <a:srgbClr val="000000"/>
                  </a:outerShdw>
                </a:effectLst>
                <a:cs typeface="Arial" charset="0"/>
              </a:rPr>
              <a:t>Αναπνευστικό:</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2</a:t>
            </a:r>
            <a:r>
              <a:rPr lang="en-US" sz="2100">
                <a:solidFill>
                  <a:schemeClr val="tx1"/>
                </a:solidFill>
                <a:effectLst>
                  <a:outerShdw blurRad="38100" dist="38100" dir="2700000" algn="tl">
                    <a:srgbClr val="000000"/>
                  </a:outerShdw>
                </a:effectLst>
                <a:cs typeface="Arial" charset="0"/>
              </a:rPr>
              <a:t>5</a:t>
            </a:r>
            <a:r>
              <a:rPr lang="el-GR" sz="2100">
                <a:solidFill>
                  <a:schemeClr val="tx1"/>
                </a:solidFill>
                <a:effectLst>
                  <a:outerShdw blurRad="38100" dist="38100" dir="2700000" algn="tl">
                    <a:srgbClr val="000000"/>
                  </a:outerShdw>
                </a:effectLst>
                <a:cs typeface="Arial" charset="0"/>
              </a:rPr>
              <a:t> αναπνοές/λεπτό, αναπνευστικό ψιθύρισμα κφ άμφω</a:t>
            </a:r>
            <a:endParaRPr lang="en-US" sz="2100">
              <a:solidFill>
                <a:schemeClr val="tx1"/>
              </a:solidFill>
              <a:effectLst>
                <a:outerShdw blurRad="38100" dist="38100" dir="2700000" algn="tl">
                  <a:srgbClr val="000000"/>
                </a:outerShdw>
              </a:effectLst>
              <a:cs typeface="Arial" charset="0"/>
            </a:endParaRPr>
          </a:p>
          <a:p>
            <a:r>
              <a:rPr lang="el-GR" sz="2100" u="sng">
                <a:effectLst>
                  <a:outerShdw blurRad="38100" dist="38100" dir="2700000" algn="tl">
                    <a:srgbClr val="000000"/>
                  </a:outerShdw>
                </a:effectLst>
                <a:cs typeface="Arial" charset="0"/>
              </a:rPr>
              <a:t>Κοιλία:</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Χωρίς διάταση ή επίφλεβο. Εντερικοί ήχοι παρόντες. Τυμπανικότης στην επίκρουση περιομφαλικά, χωρίς μετακινούμενη αμβλύτητα. Χωρίς ευαισθησία ή ψηλαφητά μορφώματα, ήπαρ και σπλην δεν ψηλαφώνται. Δακτυλική εξέταση αρνητική για αίμα, μέλαινα, μορφώματα, ευαισθησία ή συλλογή στο Δουγλάσειο</a:t>
            </a:r>
          </a:p>
          <a:p>
            <a:r>
              <a:rPr lang="el-GR" sz="2100" u="sng">
                <a:effectLst>
                  <a:outerShdw blurRad="38100" dist="38100" dir="2700000" algn="tl">
                    <a:srgbClr val="000000"/>
                  </a:outerShdw>
                </a:effectLst>
                <a:cs typeface="Arial" charset="0"/>
              </a:rPr>
              <a:t>Δέρμα</a:t>
            </a:r>
            <a:r>
              <a:rPr lang="en-US" sz="2100" u="sng">
                <a:effectLst>
                  <a:outerShdw blurRad="38100" dist="38100" dir="2700000" algn="tl">
                    <a:srgbClr val="000000"/>
                  </a:outerShdw>
                </a:effectLst>
                <a:cs typeface="Arial" charset="0"/>
              </a:rPr>
              <a:t> </a:t>
            </a:r>
            <a:r>
              <a:rPr lang="el-GR" sz="2100" u="sng">
                <a:effectLst>
                  <a:outerShdw blurRad="38100" dist="38100" dir="2700000" algn="tl">
                    <a:srgbClr val="000000"/>
                  </a:outerShdw>
                </a:effectLst>
                <a:cs typeface="Arial" charset="0"/>
              </a:rPr>
              <a:t>και εξαρτήματα:</a:t>
            </a:r>
            <a:r>
              <a:rPr lang="el-GR" sz="2100">
                <a:solidFill>
                  <a:schemeClr val="tx1"/>
                </a:solidFill>
                <a:effectLst>
                  <a:outerShdw blurRad="38100" dist="38100" dir="2700000" algn="tl">
                    <a:srgbClr val="000000"/>
                  </a:outerShdw>
                </a:effectLst>
                <a:cs typeface="Arial" charset="0"/>
              </a:rPr>
              <a:t> Πετεχειώδες ψηλαφητό αιμορραγικό εξάνθημα μηρών και κοιλίας</a:t>
            </a:r>
            <a:endParaRPr lang="en-US" sz="2100">
              <a:solidFill>
                <a:schemeClr val="hlink"/>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179388" y="1209675"/>
            <a:ext cx="8785225" cy="3779838"/>
          </a:xfrm>
          <a:prstGeom prst="rect">
            <a:avLst/>
          </a:prstGeom>
          <a:noFill/>
          <a:ln w="9525">
            <a:noFill/>
            <a:miter lim="800000"/>
            <a:headEnd/>
            <a:tailEnd/>
          </a:ln>
          <a:effectLst/>
        </p:spPr>
        <p:txBody>
          <a:bodyPr>
            <a:spAutoFit/>
          </a:bodyPr>
          <a:lstStyle/>
          <a:p>
            <a:pPr marL="342900" indent="-342900"/>
            <a:r>
              <a:rPr lang="el-GR" sz="2100">
                <a:solidFill>
                  <a:srgbClr val="FFFF00"/>
                </a:solidFill>
                <a:effectLst>
                  <a:outerShdw blurRad="38100" dist="38100" dir="2700000" algn="tl">
                    <a:srgbClr val="000000"/>
                  </a:outerShdw>
                </a:effectLst>
                <a:cs typeface="Arial" charset="0"/>
              </a:rPr>
              <a:t>Ποια είναι η πιθανότερη διάγνωση;</a:t>
            </a:r>
            <a:r>
              <a:rPr lang="el-GR" sz="2100">
                <a:solidFill>
                  <a:schemeClr val="hlink"/>
                </a:solidFill>
                <a:effectLst>
                  <a:outerShdw blurRad="38100" dist="38100" dir="2700000" algn="tl">
                    <a:srgbClr val="000000"/>
                  </a:outerShdw>
                </a:effectLst>
                <a:cs typeface="Arial" charset="0"/>
              </a:rPr>
              <a:t> </a:t>
            </a:r>
          </a:p>
          <a:p>
            <a:pPr marL="342900" indent="-342900"/>
            <a:r>
              <a:rPr lang="el-GR" sz="2100">
                <a:solidFill>
                  <a:srgbClr val="FF3300"/>
                </a:solidFill>
                <a:effectLst>
                  <a:outerShdw blurRad="38100" dist="38100" dir="2700000" algn="tl">
                    <a:srgbClr val="000000"/>
                  </a:outerShdw>
                </a:effectLst>
                <a:cs typeface="Arial" charset="0"/>
              </a:rPr>
              <a:t>1.</a:t>
            </a:r>
            <a:r>
              <a:rPr lang="el-GR" sz="2100">
                <a:solidFill>
                  <a:schemeClr val="tx1"/>
                </a:solidFill>
                <a:effectLst>
                  <a:outerShdw blurRad="38100" dist="38100" dir="2700000" algn="tl">
                    <a:srgbClr val="000000"/>
                  </a:outerShdw>
                </a:effectLst>
                <a:cs typeface="Arial" charset="0"/>
              </a:rPr>
              <a:t> Υποογκαιμική καταπληξία</a:t>
            </a:r>
          </a:p>
          <a:p>
            <a:pPr marL="342900" indent="-342900"/>
            <a:r>
              <a:rPr lang="el-GR" sz="2100">
                <a:solidFill>
                  <a:srgbClr val="FF3300"/>
                </a:solidFill>
                <a:effectLst>
                  <a:outerShdw blurRad="38100" dist="38100" dir="2700000" algn="tl">
                    <a:srgbClr val="000000"/>
                  </a:outerShdw>
                </a:effectLst>
                <a:cs typeface="Arial" charset="0"/>
              </a:rPr>
              <a:t>2.</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Νευρογενής καταπληξία</a:t>
            </a:r>
          </a:p>
          <a:p>
            <a:pPr marL="342900" indent="-342900"/>
            <a:r>
              <a:rPr lang="el-GR" sz="2100">
                <a:solidFill>
                  <a:srgbClr val="FF3300"/>
                </a:solidFill>
                <a:effectLst>
                  <a:outerShdw blurRad="38100" dist="38100" dir="2700000" algn="tl">
                    <a:srgbClr val="000000"/>
                  </a:outerShdw>
                </a:effectLst>
                <a:cs typeface="Arial" charset="0"/>
              </a:rPr>
              <a:t>3.</a:t>
            </a:r>
            <a:r>
              <a:rPr lang="el-GR" sz="2100">
                <a:solidFill>
                  <a:schemeClr val="tx1"/>
                </a:solidFill>
                <a:effectLst>
                  <a:outerShdw blurRad="38100" dist="38100" dir="2700000" algn="tl">
                    <a:srgbClr val="000000"/>
                  </a:outerShdw>
                </a:effectLst>
                <a:cs typeface="Arial" charset="0"/>
              </a:rPr>
              <a:t> Φαρμακευτική αντίδραση</a:t>
            </a:r>
          </a:p>
          <a:p>
            <a:pPr marL="342900" indent="-342900"/>
            <a:r>
              <a:rPr lang="el-GR" sz="2100">
                <a:solidFill>
                  <a:srgbClr val="FF3300"/>
                </a:solidFill>
                <a:effectLst>
                  <a:outerShdw blurRad="38100" dist="38100" dir="2700000" algn="tl">
                    <a:srgbClr val="000000"/>
                  </a:outerShdw>
                </a:effectLst>
                <a:cs typeface="Arial" charset="0"/>
              </a:rPr>
              <a:t>4.</a:t>
            </a:r>
            <a:r>
              <a:rPr lang="el-GR" sz="2100">
                <a:solidFill>
                  <a:schemeClr val="tx1"/>
                </a:solidFill>
                <a:effectLst>
                  <a:outerShdw blurRad="38100" dist="38100" dir="2700000" algn="tl">
                    <a:srgbClr val="000000"/>
                  </a:outerShdw>
                </a:effectLst>
                <a:cs typeface="Arial" charset="0"/>
              </a:rPr>
              <a:t> Σηπτική καταπληξία λόγω λοιμώξεως ουροποιητικού</a:t>
            </a:r>
          </a:p>
          <a:p>
            <a:pPr marL="342900" indent="-342900"/>
            <a:r>
              <a:rPr lang="el-GR" sz="2100">
                <a:solidFill>
                  <a:srgbClr val="FF3300"/>
                </a:solidFill>
                <a:effectLst>
                  <a:outerShdw blurRad="38100" dist="38100" dir="2700000" algn="tl">
                    <a:srgbClr val="000000"/>
                  </a:outerShdw>
                </a:effectLst>
                <a:cs typeface="Arial" charset="0"/>
              </a:rPr>
              <a:t>5.</a:t>
            </a:r>
            <a:r>
              <a:rPr lang="el-GR" sz="2100">
                <a:solidFill>
                  <a:schemeClr val="tx1"/>
                </a:solidFill>
                <a:effectLst>
                  <a:outerShdw blurRad="38100" dist="38100" dir="2700000" algn="tl">
                    <a:srgbClr val="000000"/>
                  </a:outerShdw>
                </a:effectLst>
                <a:cs typeface="Arial" charset="0"/>
              </a:rPr>
              <a:t> Σηπτική καταπληξία λόγω βακτηριακής μηνιγγίτιδος</a:t>
            </a:r>
          </a:p>
          <a:p>
            <a:pPr marL="342900" indent="-342900"/>
            <a:r>
              <a:rPr lang="el-GR" sz="2100">
                <a:solidFill>
                  <a:srgbClr val="FF3300"/>
                </a:solidFill>
                <a:effectLst>
                  <a:outerShdw blurRad="38100" dist="38100" dir="2700000" algn="tl">
                    <a:srgbClr val="000000"/>
                  </a:outerShdw>
                </a:effectLst>
                <a:cs typeface="Arial" charset="0"/>
              </a:rPr>
              <a:t>6.</a:t>
            </a:r>
            <a:r>
              <a:rPr lang="el-GR" sz="2100">
                <a:solidFill>
                  <a:schemeClr val="tx1"/>
                </a:solidFill>
                <a:effectLst>
                  <a:outerShdw blurRad="38100" dist="38100" dir="2700000" algn="tl">
                    <a:srgbClr val="000000"/>
                  </a:outerShdw>
                </a:effectLst>
                <a:cs typeface="Arial" charset="0"/>
              </a:rPr>
              <a:t> Αλλεργικό </a:t>
            </a:r>
            <a:r>
              <a:rPr lang="en-US" sz="2100">
                <a:solidFill>
                  <a:schemeClr val="tx1"/>
                </a:solidFill>
                <a:effectLst>
                  <a:outerShdw blurRad="38100" dist="38100" dir="2700000" algn="tl">
                    <a:srgbClr val="000000"/>
                  </a:outerShdw>
                </a:effectLst>
                <a:cs typeface="Arial" charset="0"/>
              </a:rPr>
              <a:t>shock</a:t>
            </a:r>
            <a:endParaRPr lang="el-GR" sz="2100">
              <a:solidFill>
                <a:schemeClr val="tx1"/>
              </a:solidFill>
              <a:effectLst>
                <a:outerShdw blurRad="38100" dist="38100" dir="2700000" algn="tl">
                  <a:srgbClr val="000000"/>
                </a:outerShdw>
              </a:effectLst>
              <a:cs typeface="Arial" charset="0"/>
            </a:endParaRPr>
          </a:p>
          <a:p>
            <a:pPr marL="342900" indent="-342900"/>
            <a:r>
              <a:rPr lang="el-GR" sz="2100">
                <a:solidFill>
                  <a:srgbClr val="FF3300"/>
                </a:solidFill>
                <a:effectLst>
                  <a:outerShdw blurRad="38100" dist="38100" dir="2700000" algn="tl">
                    <a:srgbClr val="000000"/>
                  </a:outerShdw>
                </a:effectLst>
                <a:cs typeface="Arial" charset="0"/>
              </a:rPr>
              <a:t>7.</a:t>
            </a:r>
            <a:r>
              <a:rPr lang="el-GR" sz="2100">
                <a:solidFill>
                  <a:schemeClr val="tx1"/>
                </a:solidFill>
                <a:effectLst>
                  <a:outerShdw blurRad="38100" dist="38100" dir="2700000" algn="tl">
                    <a:srgbClr val="000000"/>
                  </a:outerShdw>
                </a:effectLst>
                <a:cs typeface="Arial" charset="0"/>
              </a:rPr>
              <a:t> Ιογενής εγκεφαλίτις</a:t>
            </a:r>
            <a:endParaRPr lang="en-US" sz="2100">
              <a:solidFill>
                <a:schemeClr val="tx1"/>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cstate="print"/>
          <a:srcRect b="10260"/>
          <a:stretch>
            <a:fillRect/>
          </a:stretch>
        </p:blipFill>
        <p:spPr bwMode="auto">
          <a:xfrm>
            <a:off x="5003800" y="354013"/>
            <a:ext cx="3883025" cy="2787650"/>
          </a:xfrm>
          <a:prstGeom prst="rect">
            <a:avLst/>
          </a:prstGeom>
          <a:noFill/>
          <a:ln w="9525">
            <a:noFill/>
            <a:miter lim="800000"/>
            <a:headEnd/>
            <a:tailEnd/>
          </a:ln>
          <a:effectLst/>
        </p:spPr>
      </p:pic>
      <p:pic>
        <p:nvPicPr>
          <p:cNvPr id="39941" name="Picture 5"/>
          <p:cNvPicPr>
            <a:picLocks noChangeAspect="1" noChangeArrowheads="1"/>
          </p:cNvPicPr>
          <p:nvPr/>
        </p:nvPicPr>
        <p:blipFill>
          <a:blip r:embed="rId3" cstate="print"/>
          <a:srcRect r="1709"/>
          <a:stretch>
            <a:fillRect/>
          </a:stretch>
        </p:blipFill>
        <p:spPr bwMode="auto">
          <a:xfrm>
            <a:off x="684213" y="374650"/>
            <a:ext cx="3887787" cy="2768600"/>
          </a:xfrm>
          <a:prstGeom prst="rect">
            <a:avLst/>
          </a:prstGeom>
          <a:noFill/>
          <a:ln w="9525">
            <a:noFill/>
            <a:miter lim="800000"/>
            <a:headEnd/>
            <a:tailEnd/>
          </a:ln>
          <a:effectLst/>
        </p:spPr>
      </p:pic>
      <p:pic>
        <p:nvPicPr>
          <p:cNvPr id="39942" name="Picture 6"/>
          <p:cNvPicPr>
            <a:picLocks noChangeAspect="1" noChangeArrowheads="1"/>
          </p:cNvPicPr>
          <p:nvPr/>
        </p:nvPicPr>
        <p:blipFill>
          <a:blip r:embed="rId4" cstate="print"/>
          <a:srcRect r="2878"/>
          <a:stretch>
            <a:fillRect/>
          </a:stretch>
        </p:blipFill>
        <p:spPr bwMode="auto">
          <a:xfrm>
            <a:off x="5724525" y="3357563"/>
            <a:ext cx="2109788" cy="3141662"/>
          </a:xfrm>
          <a:prstGeom prst="rect">
            <a:avLst/>
          </a:prstGeom>
          <a:noFill/>
          <a:ln w="9525">
            <a:noFill/>
            <a:miter lim="800000"/>
            <a:headEnd/>
            <a:tailEnd/>
          </a:ln>
          <a:effectLst/>
        </p:spPr>
      </p:pic>
      <p:pic>
        <p:nvPicPr>
          <p:cNvPr id="39943" name="Picture 7"/>
          <p:cNvPicPr>
            <a:picLocks noChangeAspect="1" noChangeArrowheads="1"/>
          </p:cNvPicPr>
          <p:nvPr/>
        </p:nvPicPr>
        <p:blipFill>
          <a:blip r:embed="rId5" cstate="print"/>
          <a:srcRect l="3534" t="2061" r="2846" b="2336"/>
          <a:stretch>
            <a:fillRect/>
          </a:stretch>
        </p:blipFill>
        <p:spPr bwMode="auto">
          <a:xfrm>
            <a:off x="755650" y="3429000"/>
            <a:ext cx="4321175" cy="3011488"/>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ΤΑΞΙΝΟΜΗΣΗ ΤΗΣ ΚΑΤΑΠΛΗΞΙΑΣ</a:t>
            </a:r>
          </a:p>
        </p:txBody>
      </p:sp>
      <p:graphicFrame>
        <p:nvGraphicFramePr>
          <p:cNvPr id="10311" name="Group 71"/>
          <p:cNvGraphicFramePr>
            <a:graphicFrameLocks noGrp="1"/>
          </p:cNvGraphicFramePr>
          <p:nvPr/>
        </p:nvGraphicFramePr>
        <p:xfrm>
          <a:off x="1116013" y="1785938"/>
          <a:ext cx="6796087" cy="3227389"/>
        </p:xfrm>
        <a:graphic>
          <a:graphicData uri="http://schemas.openxmlformats.org/drawingml/2006/table">
            <a:tbl>
              <a:tblPr/>
              <a:tblGrid>
                <a:gridCol w="4122737"/>
                <a:gridCol w="2673350"/>
              </a:tblGrid>
              <a:tr h="5445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Υποογκαιμική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Σηπτική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Τραυματική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Νευρογενής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93825">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Καρδιογενής</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 </a:t>
                      </a:r>
                      <a:r>
                        <a:rPr kumimoji="0" lang="el-GR" sz="2400" b="1" i="0" u="none" strike="noStrike" cap="none" normalizeH="0" baseline="0" smtClean="0">
                          <a:ln>
                            <a:noFill/>
                          </a:ln>
                          <a:solidFill>
                            <a:srgbClr val="FF3300"/>
                          </a:solidFill>
                          <a:effectLst>
                            <a:outerShdw blurRad="38100" dist="38100" dir="2700000" algn="tl">
                              <a:srgbClr val="000000"/>
                            </a:outerShdw>
                          </a:effectLst>
                          <a:latin typeface="Arial" charset="0"/>
                        </a:rPr>
                        <a:t>-</a:t>
                      </a: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 Ενδογενής</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 </a:t>
                      </a:r>
                      <a:r>
                        <a:rPr kumimoji="0" lang="el-GR" sz="2400" b="1" i="0" u="none" strike="noStrike" cap="none" normalizeH="0" baseline="0" smtClean="0">
                          <a:ln>
                            <a:noFill/>
                          </a:ln>
                          <a:solidFill>
                            <a:srgbClr val="FF3300"/>
                          </a:solidFill>
                          <a:effectLst>
                            <a:outerShdw blurRad="38100" dist="38100" dir="2700000" algn="tl">
                              <a:srgbClr val="000000"/>
                            </a:outerShdw>
                          </a:effectLst>
                          <a:latin typeface="Arial" charset="0"/>
                        </a:rPr>
                        <a:t>-</a:t>
                      </a: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 Συμπιεστικής αιτιολογίας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Επινεφριδιακή ανεπάρκεια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3738">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400" b="1" i="0" u="none" strike="noStrike" cap="none" normalizeH="0" baseline="0" smtClean="0">
                          <a:ln>
                            <a:noFill/>
                          </a:ln>
                          <a:solidFill>
                            <a:schemeClr val="tx1"/>
                          </a:solidFill>
                          <a:effectLst>
                            <a:outerShdw blurRad="38100" dist="38100" dir="2700000" algn="tl">
                              <a:srgbClr val="000000"/>
                            </a:outerShdw>
                          </a:effectLst>
                          <a:latin typeface="Arial" charset="0"/>
                        </a:rPr>
                        <a:t>Αναφυλακτική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89" name="Text Box 49"/>
          <p:cNvSpPr txBox="1">
            <a:spLocks noChangeArrowheads="1"/>
          </p:cNvSpPr>
          <p:nvPr/>
        </p:nvSpPr>
        <p:spPr bwMode="auto">
          <a:xfrm>
            <a:off x="5722938" y="1819275"/>
            <a:ext cx="1657350" cy="457200"/>
          </a:xfrm>
          <a:prstGeom prst="rect">
            <a:avLst/>
          </a:prstGeom>
          <a:solidFill>
            <a:schemeClr val="accent2"/>
          </a:solidFill>
          <a:ln w="9525">
            <a:noFill/>
            <a:miter lim="800000"/>
            <a:headEnd/>
            <a:tailEnd/>
          </a:ln>
          <a:effectLst/>
        </p:spPr>
        <p:txBody>
          <a:bodyPr>
            <a:spAutoFit/>
          </a:bodyPr>
          <a:lstStyle/>
          <a:p>
            <a:pPr algn="ctr"/>
            <a:r>
              <a:rPr lang="el-GR">
                <a:solidFill>
                  <a:srgbClr val="FFFF00"/>
                </a:solidFill>
                <a:effectLst>
                  <a:outerShdw blurRad="38100" dist="38100" dir="2700000" algn="tl">
                    <a:srgbClr val="000000"/>
                  </a:outerShdw>
                </a:effectLst>
              </a:rPr>
              <a:t>Σηπτική</a:t>
            </a:r>
          </a:p>
        </p:txBody>
      </p:sp>
      <p:sp>
        <p:nvSpPr>
          <p:cNvPr id="10293" name="Text Box 53"/>
          <p:cNvSpPr txBox="1">
            <a:spLocks noChangeArrowheads="1"/>
          </p:cNvSpPr>
          <p:nvPr/>
        </p:nvSpPr>
        <p:spPr bwMode="auto">
          <a:xfrm>
            <a:off x="5651500" y="2420938"/>
            <a:ext cx="1944688" cy="457200"/>
          </a:xfrm>
          <a:prstGeom prst="rect">
            <a:avLst/>
          </a:prstGeom>
          <a:solidFill>
            <a:schemeClr val="accent2"/>
          </a:solidFill>
          <a:ln w="9525">
            <a:noFill/>
            <a:miter lim="800000"/>
            <a:headEnd/>
            <a:tailEnd/>
          </a:ln>
          <a:effectLst/>
        </p:spPr>
        <p:txBody>
          <a:bodyPr>
            <a:spAutoFit/>
          </a:bodyPr>
          <a:lstStyle/>
          <a:p>
            <a:pPr algn="ctr"/>
            <a:r>
              <a:rPr lang="el-GR">
                <a:solidFill>
                  <a:srgbClr val="FFFF00"/>
                </a:solidFill>
                <a:effectLst>
                  <a:outerShdw blurRad="38100" dist="38100" dir="2700000" algn="tl">
                    <a:srgbClr val="000000"/>
                  </a:outerShdw>
                </a:effectLst>
              </a:rPr>
              <a:t>Νευρογενής</a:t>
            </a:r>
          </a:p>
        </p:txBody>
      </p:sp>
      <p:sp>
        <p:nvSpPr>
          <p:cNvPr id="10294" name="Text Box 54"/>
          <p:cNvSpPr txBox="1">
            <a:spLocks noChangeArrowheads="1"/>
          </p:cNvSpPr>
          <p:nvPr/>
        </p:nvSpPr>
        <p:spPr bwMode="auto">
          <a:xfrm>
            <a:off x="5292725" y="2997200"/>
            <a:ext cx="2519363" cy="822325"/>
          </a:xfrm>
          <a:prstGeom prst="rect">
            <a:avLst/>
          </a:prstGeom>
          <a:solidFill>
            <a:schemeClr val="accent2"/>
          </a:solidFill>
          <a:ln w="9525">
            <a:noFill/>
            <a:miter lim="800000"/>
            <a:headEnd/>
            <a:tailEnd/>
          </a:ln>
          <a:effectLst/>
        </p:spPr>
        <p:txBody>
          <a:bodyPr>
            <a:spAutoFit/>
          </a:bodyPr>
          <a:lstStyle/>
          <a:p>
            <a:pPr algn="ctr"/>
            <a:r>
              <a:rPr lang="el-GR">
                <a:solidFill>
                  <a:srgbClr val="FFFF00"/>
                </a:solidFill>
                <a:effectLst>
                  <a:outerShdw blurRad="38100" dist="38100" dir="2700000" algn="tl">
                    <a:srgbClr val="000000"/>
                  </a:outerShdw>
                </a:effectLst>
              </a:rPr>
              <a:t>Επινεφριδιακή ανεπάρκεια</a:t>
            </a:r>
          </a:p>
        </p:txBody>
      </p:sp>
      <p:sp>
        <p:nvSpPr>
          <p:cNvPr id="10296" name="Text Box 56"/>
          <p:cNvSpPr txBox="1">
            <a:spLocks noChangeArrowheads="1"/>
          </p:cNvSpPr>
          <p:nvPr/>
        </p:nvSpPr>
        <p:spPr bwMode="auto">
          <a:xfrm>
            <a:off x="2195513" y="2420938"/>
            <a:ext cx="2160587" cy="457200"/>
          </a:xfrm>
          <a:prstGeom prst="rect">
            <a:avLst/>
          </a:prstGeom>
          <a:solidFill>
            <a:schemeClr val="accent2"/>
          </a:solidFill>
          <a:ln w="9525">
            <a:noFill/>
            <a:miter lim="800000"/>
            <a:headEnd/>
            <a:tailEnd/>
          </a:ln>
          <a:effectLst/>
        </p:spPr>
        <p:txBody>
          <a:bodyPr>
            <a:spAutoFit/>
          </a:bodyPr>
          <a:lstStyle/>
          <a:p>
            <a:pPr algn="ctr"/>
            <a:r>
              <a:rPr lang="el-GR">
                <a:solidFill>
                  <a:srgbClr val="FFFF00"/>
                </a:solidFill>
                <a:effectLst>
                  <a:outerShdw blurRad="38100" dist="38100" dir="2700000" algn="tl">
                    <a:srgbClr val="000000"/>
                  </a:outerShdw>
                </a:effectLst>
              </a:rPr>
              <a:t>Τραυματική</a:t>
            </a:r>
          </a:p>
        </p:txBody>
      </p:sp>
      <p:sp>
        <p:nvSpPr>
          <p:cNvPr id="10309" name="Text Box 69"/>
          <p:cNvSpPr txBox="1">
            <a:spLocks noChangeArrowheads="1"/>
          </p:cNvSpPr>
          <p:nvPr/>
        </p:nvSpPr>
        <p:spPr bwMode="auto">
          <a:xfrm>
            <a:off x="5435600" y="4411663"/>
            <a:ext cx="2376488" cy="457200"/>
          </a:xfrm>
          <a:prstGeom prst="rect">
            <a:avLst/>
          </a:prstGeom>
          <a:solidFill>
            <a:schemeClr val="accent2"/>
          </a:solidFill>
          <a:ln w="9525">
            <a:noFill/>
            <a:miter lim="800000"/>
            <a:headEnd/>
            <a:tailEnd/>
          </a:ln>
          <a:effectLst/>
        </p:spPr>
        <p:txBody>
          <a:bodyPr>
            <a:spAutoFit/>
          </a:bodyPr>
          <a:lstStyle/>
          <a:p>
            <a:pPr algn="ctr"/>
            <a:r>
              <a:rPr lang="el-GR">
                <a:solidFill>
                  <a:srgbClr val="FFFF00"/>
                </a:solidFill>
                <a:effectLst>
                  <a:outerShdw blurRad="38100" dist="38100" dir="2700000" algn="tl">
                    <a:srgbClr val="000000"/>
                  </a:outerShdw>
                </a:effectLst>
              </a:rPr>
              <a:t>Αναφυλακτική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89"/>
                                        </p:tgtEl>
                                        <p:attrNameLst>
                                          <p:attrName>style.visibility</p:attrName>
                                        </p:attrNameLst>
                                      </p:cBhvr>
                                      <p:to>
                                        <p:strVal val="visible"/>
                                      </p:to>
                                    </p:set>
                                    <p:animEffect transition="in" filter="blinds(horizontal)">
                                      <p:cBhvr>
                                        <p:cTn id="7" dur="500"/>
                                        <p:tgtEl>
                                          <p:spTgt spid="1028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293"/>
                                        </p:tgtEl>
                                        <p:attrNameLst>
                                          <p:attrName>style.visibility</p:attrName>
                                        </p:attrNameLst>
                                      </p:cBhvr>
                                      <p:to>
                                        <p:strVal val="visible"/>
                                      </p:to>
                                    </p:set>
                                    <p:animEffect transition="in" filter="blinds(horizontal)">
                                      <p:cBhvr>
                                        <p:cTn id="10" dur="500"/>
                                        <p:tgtEl>
                                          <p:spTgt spid="1029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294"/>
                                        </p:tgtEl>
                                        <p:attrNameLst>
                                          <p:attrName>style.visibility</p:attrName>
                                        </p:attrNameLst>
                                      </p:cBhvr>
                                      <p:to>
                                        <p:strVal val="visible"/>
                                      </p:to>
                                    </p:set>
                                    <p:animEffect transition="in" filter="blinds(horizontal)">
                                      <p:cBhvr>
                                        <p:cTn id="13" dur="500"/>
                                        <p:tgtEl>
                                          <p:spTgt spid="1029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296"/>
                                        </p:tgtEl>
                                        <p:attrNameLst>
                                          <p:attrName>style.visibility</p:attrName>
                                        </p:attrNameLst>
                                      </p:cBhvr>
                                      <p:to>
                                        <p:strVal val="visible"/>
                                      </p:to>
                                    </p:set>
                                    <p:animEffect transition="in" filter="blinds(horizontal)">
                                      <p:cBhvr>
                                        <p:cTn id="16" dur="500"/>
                                        <p:tgtEl>
                                          <p:spTgt spid="1029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309"/>
                                        </p:tgtEl>
                                        <p:attrNameLst>
                                          <p:attrName>style.visibility</p:attrName>
                                        </p:attrNameLst>
                                      </p:cBhvr>
                                      <p:to>
                                        <p:strVal val="visible"/>
                                      </p:to>
                                    </p:set>
                                    <p:animEffect transition="in" filter="blinds(horizontal)">
                                      <p:cBhvr>
                                        <p:cTn id="19" dur="500"/>
                                        <p:tgtEl>
                                          <p:spTgt spid="10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9" grpId="0" animBg="1"/>
      <p:bldP spid="10293" grpId="0" animBg="1"/>
      <p:bldP spid="10294" grpId="0" animBg="1"/>
      <p:bldP spid="10296" grpId="0" animBg="1"/>
      <p:bldP spid="1030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179388" y="1209675"/>
            <a:ext cx="8785225" cy="3940175"/>
          </a:xfrm>
          <a:prstGeom prst="rect">
            <a:avLst/>
          </a:prstGeom>
          <a:noFill/>
          <a:ln w="9525">
            <a:noFill/>
            <a:miter lim="800000"/>
            <a:headEnd/>
            <a:tailEnd/>
          </a:ln>
          <a:effectLst/>
        </p:spPr>
        <p:txBody>
          <a:bodyPr>
            <a:spAutoFit/>
          </a:bodyPr>
          <a:lstStyle/>
          <a:p>
            <a:pPr marL="342900" indent="-342900"/>
            <a:r>
              <a:rPr lang="el-GR" sz="2100">
                <a:solidFill>
                  <a:srgbClr val="FFFF00"/>
                </a:solidFill>
                <a:effectLst>
                  <a:outerShdw blurRad="38100" dist="38100" dir="2700000" algn="tl">
                    <a:srgbClr val="000000"/>
                  </a:outerShdw>
                </a:effectLst>
                <a:cs typeface="Arial" charset="0"/>
              </a:rPr>
              <a:t>Ποιες εξετάσεις θα πρέπει να διενεργηθούν; </a:t>
            </a:r>
          </a:p>
          <a:p>
            <a:pPr marL="342900" indent="-342900"/>
            <a:r>
              <a:rPr lang="el-GR" sz="2100">
                <a:solidFill>
                  <a:srgbClr val="FF3300"/>
                </a:solidFill>
                <a:effectLst>
                  <a:outerShdw blurRad="38100" dist="38100" dir="2700000" algn="tl">
                    <a:srgbClr val="000000"/>
                  </a:outerShdw>
                </a:effectLst>
                <a:cs typeface="Arial" charset="0"/>
              </a:rPr>
              <a:t>1.</a:t>
            </a:r>
            <a:r>
              <a:rPr lang="el-GR" sz="2100">
                <a:solidFill>
                  <a:schemeClr val="tx1"/>
                </a:solidFill>
                <a:effectLst>
                  <a:outerShdw blurRad="38100" dist="38100" dir="2700000" algn="tl">
                    <a:srgbClr val="000000"/>
                  </a:outerShdw>
                </a:effectLst>
                <a:cs typeface="Arial" charset="0"/>
              </a:rPr>
              <a:t> Γενική αίματος, πλήρης βιοχημικός έλεγχος, πλήρης αιμορραγικός έλεγχος, αέρια αίματος</a:t>
            </a:r>
          </a:p>
          <a:p>
            <a:pPr marL="342900" indent="-342900"/>
            <a:r>
              <a:rPr lang="el-GR" sz="2100">
                <a:solidFill>
                  <a:srgbClr val="FF3300"/>
                </a:solidFill>
                <a:effectLst>
                  <a:outerShdw blurRad="38100" dist="38100" dir="2700000" algn="tl">
                    <a:srgbClr val="000000"/>
                  </a:outerShdw>
                </a:effectLst>
                <a:cs typeface="Arial" charset="0"/>
              </a:rPr>
              <a:t>2.</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Υπολογιστική τομογραφία εγκεφάλου</a:t>
            </a:r>
          </a:p>
          <a:p>
            <a:pPr marL="342900" indent="-342900"/>
            <a:r>
              <a:rPr lang="el-GR" sz="2100">
                <a:solidFill>
                  <a:srgbClr val="FF3300"/>
                </a:solidFill>
                <a:effectLst>
                  <a:outerShdw blurRad="38100" dist="38100" dir="2700000" algn="tl">
                    <a:srgbClr val="000000"/>
                  </a:outerShdw>
                </a:effectLst>
                <a:cs typeface="Arial" charset="0"/>
              </a:rPr>
              <a:t>3.</a:t>
            </a:r>
            <a:r>
              <a:rPr lang="el-GR" sz="2100">
                <a:solidFill>
                  <a:schemeClr val="tx1"/>
                </a:solidFill>
                <a:effectLst>
                  <a:outerShdw blurRad="38100" dist="38100" dir="2700000" algn="tl">
                    <a:srgbClr val="000000"/>
                  </a:outerShdw>
                </a:effectLst>
                <a:cs typeface="Arial" charset="0"/>
              </a:rPr>
              <a:t> Οσφυονωτιαία παρακέντηση και εξέταση εγκεφαλονωτιαίου υγρού (</a:t>
            </a:r>
            <a:r>
              <a:rPr lang="en-US" sz="2100">
                <a:solidFill>
                  <a:schemeClr val="tx1"/>
                </a:solidFill>
                <a:effectLst>
                  <a:outerShdw blurRad="38100" dist="38100" dir="2700000" algn="tl">
                    <a:srgbClr val="000000"/>
                  </a:outerShdw>
                </a:effectLst>
                <a:cs typeface="Arial" charset="0"/>
              </a:rPr>
              <a:t>Gram </a:t>
            </a:r>
            <a:r>
              <a:rPr lang="el-GR" sz="2100">
                <a:solidFill>
                  <a:schemeClr val="tx1"/>
                </a:solidFill>
                <a:effectLst>
                  <a:outerShdw blurRad="38100" dist="38100" dir="2700000" algn="tl">
                    <a:srgbClr val="000000"/>
                  </a:outerShdw>
                </a:effectLst>
                <a:cs typeface="Arial" charset="0"/>
              </a:rPr>
              <a:t>χρώση, βιοχημική εξέταση, καλλιέργεια)</a:t>
            </a:r>
          </a:p>
          <a:p>
            <a:pPr marL="342900" indent="-342900"/>
            <a:r>
              <a:rPr lang="el-GR" sz="2100">
                <a:solidFill>
                  <a:srgbClr val="FF3300"/>
                </a:solidFill>
                <a:effectLst>
                  <a:outerShdw blurRad="38100" dist="38100" dir="2700000" algn="tl">
                    <a:srgbClr val="000000"/>
                  </a:outerShdw>
                </a:effectLst>
                <a:cs typeface="Arial" charset="0"/>
              </a:rPr>
              <a:t>4.</a:t>
            </a:r>
            <a:r>
              <a:rPr lang="el-GR" sz="2100">
                <a:solidFill>
                  <a:schemeClr val="tx1"/>
                </a:solidFill>
                <a:effectLst>
                  <a:outerShdw blurRad="38100" dist="38100" dir="2700000" algn="tl">
                    <a:srgbClr val="000000"/>
                  </a:outerShdw>
                </a:effectLst>
                <a:cs typeface="Arial" charset="0"/>
              </a:rPr>
              <a:t> Μαγνητική τομογραφία εγκεφάλου</a:t>
            </a:r>
          </a:p>
          <a:p>
            <a:pPr marL="342900" indent="-342900"/>
            <a:r>
              <a:rPr lang="el-GR" sz="2100">
                <a:solidFill>
                  <a:srgbClr val="FF3300"/>
                </a:solidFill>
                <a:effectLst>
                  <a:outerShdw blurRad="38100" dist="38100" dir="2700000" algn="tl">
                    <a:srgbClr val="000000"/>
                  </a:outerShdw>
                </a:effectLst>
                <a:cs typeface="Arial" charset="0"/>
              </a:rPr>
              <a:t>5.</a:t>
            </a:r>
            <a:r>
              <a:rPr lang="el-GR" sz="2100">
                <a:solidFill>
                  <a:schemeClr val="tx1"/>
                </a:solidFill>
                <a:effectLst>
                  <a:outerShdw blurRad="38100" dist="38100" dir="2700000" algn="tl">
                    <a:srgbClr val="000000"/>
                  </a:outerShdw>
                </a:effectLst>
                <a:cs typeface="Arial" charset="0"/>
              </a:rPr>
              <a:t> Καλλιέργεια αίματος</a:t>
            </a:r>
          </a:p>
          <a:p>
            <a:pPr marL="342900" indent="-342900"/>
            <a:r>
              <a:rPr lang="el-GR" sz="2100">
                <a:solidFill>
                  <a:srgbClr val="FF3300"/>
                </a:solidFill>
                <a:effectLst>
                  <a:outerShdw blurRad="38100" dist="38100" dir="2700000" algn="tl">
                    <a:srgbClr val="000000"/>
                  </a:outerShdw>
                </a:effectLst>
                <a:cs typeface="Arial" charset="0"/>
              </a:rPr>
              <a:t>6.</a:t>
            </a:r>
            <a:r>
              <a:rPr lang="el-GR" sz="2100">
                <a:solidFill>
                  <a:schemeClr val="tx1"/>
                </a:solidFill>
                <a:effectLst>
                  <a:outerShdw blurRad="38100" dist="38100" dir="2700000" algn="tl">
                    <a:srgbClr val="000000"/>
                  </a:outerShdw>
                </a:effectLst>
                <a:cs typeface="Arial" charset="0"/>
              </a:rPr>
              <a:t> Βυθοσκόπηση</a:t>
            </a:r>
            <a:endParaRPr lang="en-US" sz="2100">
              <a:solidFill>
                <a:schemeClr val="tx1"/>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ΕΡΓΑΣΤΗΡΙΑΚΑ ΕΥΡΗΜΑΤΑ</a:t>
            </a:r>
          </a:p>
        </p:txBody>
      </p:sp>
      <p:sp>
        <p:nvSpPr>
          <p:cNvPr id="44037" name="Text Box 5"/>
          <p:cNvSpPr txBox="1">
            <a:spLocks noChangeArrowheads="1"/>
          </p:cNvSpPr>
          <p:nvPr/>
        </p:nvSpPr>
        <p:spPr bwMode="auto">
          <a:xfrm>
            <a:off x="179388" y="1209675"/>
            <a:ext cx="8785225" cy="4741863"/>
          </a:xfrm>
          <a:prstGeom prst="rect">
            <a:avLst/>
          </a:prstGeom>
          <a:noFill/>
          <a:ln w="9525">
            <a:noFill/>
            <a:miter lim="800000"/>
            <a:headEnd/>
            <a:tailEnd/>
          </a:ln>
          <a:effectLst/>
        </p:spPr>
        <p:txBody>
          <a:bodyPr>
            <a:spAutoFit/>
          </a:bodyPr>
          <a:lstStyle/>
          <a:p>
            <a:pPr marL="342900" indent="-342900"/>
            <a:r>
              <a:rPr lang="el-GR" sz="2100" u="sng">
                <a:effectLst>
                  <a:outerShdw blurRad="38100" dist="38100" dir="2700000" algn="tl">
                    <a:srgbClr val="000000"/>
                  </a:outerShdw>
                </a:effectLst>
                <a:cs typeface="Arial" charset="0"/>
              </a:rPr>
              <a:t>Γενική αίματος</a:t>
            </a:r>
            <a:endParaRPr lang="el-GR" sz="2100" u="sng">
              <a:solidFill>
                <a:schemeClr val="hlink"/>
              </a:solidFill>
              <a:effectLst>
                <a:outerShdw blurRad="38100" dist="38100" dir="2700000" algn="tl">
                  <a:srgbClr val="000000"/>
                </a:outerShdw>
              </a:effectLst>
              <a:cs typeface="Arial" charset="0"/>
            </a:endParaRPr>
          </a:p>
          <a:p>
            <a:pPr marL="342900" indent="-342900"/>
            <a:r>
              <a:rPr lang="en-US" sz="2100">
                <a:solidFill>
                  <a:schemeClr val="tx1"/>
                </a:solidFill>
                <a:effectLst>
                  <a:outerShdw blurRad="38100" dist="38100" dir="2700000" algn="tl">
                    <a:srgbClr val="000000"/>
                  </a:outerShdw>
                </a:effectLst>
              </a:rPr>
              <a:t>Ht: </a:t>
            </a:r>
            <a:r>
              <a:rPr lang="en-US" sz="2100">
                <a:solidFill>
                  <a:srgbClr val="FFFF00"/>
                </a:solidFill>
                <a:effectLst>
                  <a:outerShdw blurRad="38100" dist="38100" dir="2700000" algn="tl">
                    <a:srgbClr val="000000"/>
                  </a:outerShdw>
                </a:effectLst>
              </a:rPr>
              <a:t>39%</a:t>
            </a:r>
            <a:r>
              <a:rPr lang="en-US" sz="2100">
                <a:solidFill>
                  <a:schemeClr val="tx1"/>
                </a:solidFill>
                <a:effectLst>
                  <a:outerShdw blurRad="38100" dist="38100" dir="2700000" algn="tl">
                    <a:srgbClr val="000000"/>
                  </a:outerShdw>
                </a:effectLst>
              </a:rPr>
              <a:t>, Hb: </a:t>
            </a:r>
            <a:r>
              <a:rPr lang="en-US" sz="2100">
                <a:solidFill>
                  <a:srgbClr val="FFFF00"/>
                </a:solidFill>
                <a:effectLst>
                  <a:outerShdw blurRad="38100" dist="38100" dir="2700000" algn="tl">
                    <a:srgbClr val="000000"/>
                  </a:outerShdw>
                </a:effectLst>
              </a:rPr>
              <a:t>13.2</a:t>
            </a:r>
            <a:r>
              <a:rPr lang="en-US" sz="2100">
                <a:solidFill>
                  <a:schemeClr val="tx1"/>
                </a:solidFill>
                <a:effectLst>
                  <a:outerShdw blurRad="38100" dist="38100" dir="2700000" algn="tl">
                    <a:srgbClr val="000000"/>
                  </a:outerShdw>
                </a:effectLst>
              </a:rPr>
              <a:t> g/dl, </a:t>
            </a:r>
            <a:r>
              <a:rPr lang="el-GR" sz="2100">
                <a:solidFill>
                  <a:schemeClr val="tx1"/>
                </a:solidFill>
                <a:effectLst>
                  <a:outerShdw blurRad="38100" dist="38100" dir="2700000" algn="tl">
                    <a:srgbClr val="000000"/>
                  </a:outerShdw>
                </a:effectLst>
              </a:rPr>
              <a:t>Λευκά: </a:t>
            </a:r>
            <a:r>
              <a:rPr lang="el-GR" sz="2100">
                <a:solidFill>
                  <a:srgbClr val="FFFF00"/>
                </a:solidFill>
                <a:effectLst>
                  <a:outerShdw blurRad="38100" dist="38100" dir="2700000" algn="tl">
                    <a:srgbClr val="000000"/>
                  </a:outerShdw>
                </a:effectLst>
              </a:rPr>
              <a:t>25.800</a:t>
            </a:r>
            <a:r>
              <a:rPr lang="el-GR" sz="2100">
                <a:solidFill>
                  <a:schemeClr val="tx1"/>
                </a:solidFill>
                <a:effectLst>
                  <a:outerShdw blurRad="38100" dist="38100" dir="2700000" algn="tl">
                    <a:srgbClr val="000000"/>
                  </a:outerShdw>
                </a:effectLst>
              </a:rPr>
              <a:t>/μ</a:t>
            </a:r>
            <a:r>
              <a:rPr lang="en-US" sz="2100">
                <a:solidFill>
                  <a:schemeClr val="tx1"/>
                </a:solidFill>
                <a:effectLst>
                  <a:outerShdw blurRad="38100" dist="38100" dir="2700000" algn="tl">
                    <a:srgbClr val="000000"/>
                  </a:outerShdw>
                </a:effectLst>
              </a:rPr>
              <a:t>l (</a:t>
            </a:r>
            <a:r>
              <a:rPr lang="el-GR" sz="2100">
                <a:solidFill>
                  <a:schemeClr val="tx1"/>
                </a:solidFill>
                <a:effectLst>
                  <a:outerShdw blurRad="38100" dist="38100" dir="2700000" algn="tl">
                    <a:srgbClr val="000000"/>
                  </a:outerShdw>
                </a:effectLst>
              </a:rPr>
              <a:t>Πολυ: </a:t>
            </a:r>
            <a:r>
              <a:rPr lang="el-GR" sz="2100">
                <a:solidFill>
                  <a:srgbClr val="FFFF00"/>
                </a:solidFill>
                <a:effectLst>
                  <a:outerShdw blurRad="38100" dist="38100" dir="2700000" algn="tl">
                    <a:srgbClr val="000000"/>
                  </a:outerShdw>
                </a:effectLst>
              </a:rPr>
              <a:t>88</a:t>
            </a:r>
            <a:r>
              <a:rPr lang="el-GR" sz="2100">
                <a:solidFill>
                  <a:schemeClr val="tx1"/>
                </a:solidFill>
                <a:effectLst>
                  <a:outerShdw blurRad="38100" dist="38100" dir="2700000" algn="tl">
                    <a:srgbClr val="000000"/>
                  </a:outerShdw>
                </a:effectLst>
              </a:rPr>
              <a:t>%, Λεμφο</a:t>
            </a:r>
            <a:r>
              <a:rPr lang="en-US" sz="2100">
                <a:solidFill>
                  <a:schemeClr val="tx1"/>
                </a:solidFill>
                <a:effectLst>
                  <a:outerShdw blurRad="38100" dist="38100" dir="2700000" algn="tl">
                    <a:srgbClr val="000000"/>
                  </a:outerShdw>
                </a:effectLst>
              </a:rPr>
              <a:t> </a:t>
            </a:r>
            <a:r>
              <a:rPr lang="el-GR" sz="2100">
                <a:solidFill>
                  <a:schemeClr val="tx1"/>
                </a:solidFill>
                <a:effectLst>
                  <a:outerShdw blurRad="38100" dist="38100" dir="2700000" algn="tl">
                    <a:srgbClr val="000000"/>
                  </a:outerShdw>
                </a:effectLst>
              </a:rPr>
              <a:t>8%)</a:t>
            </a:r>
            <a:r>
              <a:rPr lang="en-US" sz="2100">
                <a:solidFill>
                  <a:schemeClr val="tx1"/>
                </a:solidFill>
                <a:effectLst>
                  <a:outerShdw blurRad="38100" dist="38100" dir="2700000" algn="tl">
                    <a:srgbClr val="000000"/>
                  </a:outerShdw>
                </a:effectLst>
              </a:rPr>
              <a:t>,</a:t>
            </a:r>
          </a:p>
          <a:p>
            <a:pPr marL="342900" indent="-342900"/>
            <a:r>
              <a:rPr lang="en-US" sz="2100">
                <a:solidFill>
                  <a:schemeClr val="tx1"/>
                </a:solidFill>
                <a:effectLst>
                  <a:outerShdw blurRad="38100" dist="38100" dir="2700000" algn="tl">
                    <a:srgbClr val="000000"/>
                  </a:outerShdw>
                </a:effectLst>
              </a:rPr>
              <a:t>PLT: </a:t>
            </a:r>
            <a:r>
              <a:rPr lang="en-US" sz="2100">
                <a:solidFill>
                  <a:srgbClr val="FFFF00"/>
                </a:solidFill>
                <a:effectLst>
                  <a:outerShdw blurRad="38100" dist="38100" dir="2700000" algn="tl">
                    <a:srgbClr val="000000"/>
                  </a:outerShdw>
                </a:effectLst>
              </a:rPr>
              <a:t>105.000</a:t>
            </a:r>
            <a:r>
              <a:rPr lang="en-US" sz="2100">
                <a:solidFill>
                  <a:schemeClr val="tx1"/>
                </a:solidFill>
                <a:effectLst>
                  <a:outerShdw blurRad="38100" dist="38100" dir="2700000" algn="tl">
                    <a:srgbClr val="000000"/>
                  </a:outerShdw>
                </a:effectLst>
              </a:rPr>
              <a:t>/</a:t>
            </a:r>
            <a:r>
              <a:rPr lang="el-GR" sz="2100">
                <a:solidFill>
                  <a:schemeClr val="tx1"/>
                </a:solidFill>
                <a:effectLst>
                  <a:outerShdw blurRad="38100" dist="38100" dir="2700000" algn="tl">
                    <a:srgbClr val="000000"/>
                  </a:outerShdw>
                </a:effectLst>
              </a:rPr>
              <a:t>μ</a:t>
            </a:r>
            <a:r>
              <a:rPr lang="en-US" sz="2100">
                <a:solidFill>
                  <a:schemeClr val="tx1"/>
                </a:solidFill>
                <a:effectLst>
                  <a:outerShdw blurRad="38100" dist="38100" dir="2700000" algn="tl">
                    <a:srgbClr val="000000"/>
                  </a:outerShdw>
                </a:effectLst>
              </a:rPr>
              <a:t>l</a:t>
            </a:r>
            <a:endParaRPr lang="en-US" sz="2100">
              <a:solidFill>
                <a:schemeClr val="tx1"/>
              </a:solidFill>
              <a:effectLst>
                <a:outerShdw blurRad="38100" dist="38100" dir="2700000" algn="tl">
                  <a:srgbClr val="000000"/>
                </a:outerShdw>
              </a:effectLst>
              <a:cs typeface="Arial" charset="0"/>
            </a:endParaRPr>
          </a:p>
          <a:p>
            <a:pPr marL="342900" indent="-342900"/>
            <a:r>
              <a:rPr lang="el-GR" sz="2100" u="sng">
                <a:effectLst>
                  <a:outerShdw blurRad="38100" dist="38100" dir="2700000" algn="tl">
                    <a:srgbClr val="000000"/>
                  </a:outerShdw>
                </a:effectLst>
                <a:cs typeface="Arial" charset="0"/>
              </a:rPr>
              <a:t>Βιοχημικές εξετάσεις</a:t>
            </a:r>
          </a:p>
          <a:p>
            <a:pPr marL="342900" indent="-342900"/>
            <a:r>
              <a:rPr lang="el-GR" sz="2100">
                <a:solidFill>
                  <a:schemeClr val="tx1"/>
                </a:solidFill>
                <a:effectLst>
                  <a:outerShdw blurRad="38100" dist="38100" dir="2700000" algn="tl">
                    <a:srgbClr val="000000"/>
                  </a:outerShdw>
                </a:effectLst>
                <a:cs typeface="Arial" charset="0"/>
              </a:rPr>
              <a:t>Σάκχαρο: 101 </a:t>
            </a:r>
            <a:r>
              <a:rPr lang="en-US" sz="2100">
                <a:solidFill>
                  <a:schemeClr val="tx1"/>
                </a:solidFill>
                <a:effectLst>
                  <a:outerShdw blurRad="38100" dist="38100" dir="2700000" algn="tl">
                    <a:srgbClr val="000000"/>
                  </a:outerShdw>
                </a:effectLst>
                <a:cs typeface="Arial" charset="0"/>
              </a:rPr>
              <a:t>mg/dl, </a:t>
            </a:r>
            <a:r>
              <a:rPr lang="el-GR" sz="2100">
                <a:solidFill>
                  <a:schemeClr val="tx1"/>
                </a:solidFill>
                <a:effectLst>
                  <a:outerShdw blurRad="38100" dist="38100" dir="2700000" algn="tl">
                    <a:srgbClr val="000000"/>
                  </a:outerShdw>
                </a:effectLst>
                <a:cs typeface="Arial" charset="0"/>
              </a:rPr>
              <a:t>Ουρία: </a:t>
            </a:r>
            <a:r>
              <a:rPr lang="el-GR" sz="2100">
                <a:solidFill>
                  <a:srgbClr val="FFFF00"/>
                </a:solidFill>
                <a:effectLst>
                  <a:outerShdw blurRad="38100" dist="38100" dir="2700000" algn="tl">
                    <a:srgbClr val="000000"/>
                  </a:outerShdw>
                </a:effectLst>
                <a:cs typeface="Arial" charset="0"/>
              </a:rPr>
              <a:t>90</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 </a:t>
            </a:r>
            <a:r>
              <a:rPr lang="el-GR" sz="2100">
                <a:solidFill>
                  <a:schemeClr val="tx1"/>
                </a:solidFill>
                <a:effectLst>
                  <a:outerShdw blurRad="38100" dist="38100" dir="2700000" algn="tl">
                    <a:srgbClr val="000000"/>
                  </a:outerShdw>
                </a:effectLst>
                <a:cs typeface="Arial" charset="0"/>
              </a:rPr>
              <a:t>Κρεατινίνη: </a:t>
            </a:r>
            <a:r>
              <a:rPr lang="el-GR" sz="2100">
                <a:solidFill>
                  <a:srgbClr val="FFFF00"/>
                </a:solidFill>
                <a:effectLst>
                  <a:outerShdw blurRad="38100" dist="38100" dir="2700000" algn="tl">
                    <a:srgbClr val="000000"/>
                  </a:outerShdw>
                </a:effectLst>
                <a:cs typeface="Arial" charset="0"/>
              </a:rPr>
              <a:t>1.9</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 </a:t>
            </a:r>
          </a:p>
          <a:p>
            <a:pPr marL="342900" indent="-342900"/>
            <a:r>
              <a:rPr lang="el-GR" sz="2100">
                <a:solidFill>
                  <a:schemeClr val="tx1"/>
                </a:solidFill>
                <a:effectLst>
                  <a:outerShdw blurRad="38100" dist="38100" dir="2700000" algn="tl">
                    <a:srgbClr val="000000"/>
                  </a:outerShdw>
                </a:effectLst>
                <a:cs typeface="Arial" charset="0"/>
              </a:rPr>
              <a:t>Ν</a:t>
            </a:r>
            <a:r>
              <a:rPr lang="en-US" sz="2100">
                <a:solidFill>
                  <a:schemeClr val="tx1"/>
                </a:solidFill>
                <a:effectLst>
                  <a:outerShdw blurRad="38100" dist="38100" dir="2700000" algn="tl">
                    <a:srgbClr val="000000"/>
                  </a:outerShdw>
                </a:effectLst>
                <a:cs typeface="Arial" charset="0"/>
              </a:rPr>
              <a:t>a: 146 mEq/l, K: 4.3 mEq/l, CPK: </a:t>
            </a:r>
            <a:r>
              <a:rPr lang="en-US" sz="2100">
                <a:solidFill>
                  <a:srgbClr val="FFFF00"/>
                </a:solidFill>
                <a:effectLst>
                  <a:outerShdw blurRad="38100" dist="38100" dir="2700000" algn="tl">
                    <a:srgbClr val="000000"/>
                  </a:outerShdw>
                </a:effectLst>
                <a:cs typeface="Arial" charset="0"/>
              </a:rPr>
              <a:t>167</a:t>
            </a:r>
            <a:r>
              <a:rPr lang="en-US" sz="2100">
                <a:solidFill>
                  <a:schemeClr val="tx1"/>
                </a:solidFill>
                <a:effectLst>
                  <a:outerShdw blurRad="38100" dist="38100" dir="2700000" algn="tl">
                    <a:srgbClr val="000000"/>
                  </a:outerShdw>
                </a:effectLst>
                <a:cs typeface="Arial" charset="0"/>
              </a:rPr>
              <a:t> U/l, LDH: </a:t>
            </a:r>
            <a:r>
              <a:rPr lang="en-US" sz="2100">
                <a:solidFill>
                  <a:srgbClr val="FFFF00"/>
                </a:solidFill>
                <a:effectLst>
                  <a:outerShdw blurRad="38100" dist="38100" dir="2700000" algn="tl">
                    <a:srgbClr val="000000"/>
                  </a:outerShdw>
                </a:effectLst>
                <a:cs typeface="Arial" charset="0"/>
              </a:rPr>
              <a:t>602</a:t>
            </a:r>
            <a:r>
              <a:rPr lang="en-US" sz="2100">
                <a:solidFill>
                  <a:schemeClr val="tx1"/>
                </a:solidFill>
                <a:effectLst>
                  <a:outerShdw blurRad="38100" dist="38100" dir="2700000" algn="tl">
                    <a:srgbClr val="000000"/>
                  </a:outerShdw>
                </a:effectLst>
                <a:cs typeface="Arial" charset="0"/>
              </a:rPr>
              <a:t> U/l, AST: </a:t>
            </a:r>
            <a:r>
              <a:rPr lang="en-US" sz="2100">
                <a:solidFill>
                  <a:srgbClr val="FFFF00"/>
                </a:solidFill>
                <a:effectLst>
                  <a:outerShdw blurRad="38100" dist="38100" dir="2700000" algn="tl">
                    <a:srgbClr val="000000"/>
                  </a:outerShdw>
                </a:effectLst>
                <a:cs typeface="Arial" charset="0"/>
              </a:rPr>
              <a:t>64</a:t>
            </a:r>
            <a:r>
              <a:rPr lang="en-US" sz="2100">
                <a:solidFill>
                  <a:schemeClr val="tx1"/>
                </a:solidFill>
                <a:effectLst>
                  <a:outerShdw blurRad="38100" dist="38100" dir="2700000" algn="tl">
                    <a:srgbClr val="000000"/>
                  </a:outerShdw>
                </a:effectLst>
                <a:cs typeface="Arial" charset="0"/>
              </a:rPr>
              <a:t> IU/l,</a:t>
            </a:r>
          </a:p>
          <a:p>
            <a:pPr marL="342900" indent="-342900"/>
            <a:r>
              <a:rPr lang="en-US" sz="2100">
                <a:solidFill>
                  <a:schemeClr val="tx1"/>
                </a:solidFill>
                <a:effectLst>
                  <a:outerShdw blurRad="38100" dist="38100" dir="2700000" algn="tl">
                    <a:srgbClr val="000000"/>
                  </a:outerShdw>
                </a:effectLst>
                <a:cs typeface="Arial" charset="0"/>
              </a:rPr>
              <a:t>ALT: </a:t>
            </a:r>
            <a:r>
              <a:rPr lang="en-US" sz="2100">
                <a:solidFill>
                  <a:srgbClr val="FFFF00"/>
                </a:solidFill>
                <a:effectLst>
                  <a:outerShdw blurRad="38100" dist="38100" dir="2700000" algn="tl">
                    <a:srgbClr val="000000"/>
                  </a:outerShdw>
                </a:effectLst>
                <a:cs typeface="Arial" charset="0"/>
              </a:rPr>
              <a:t>75</a:t>
            </a:r>
            <a:r>
              <a:rPr lang="en-US" sz="2100">
                <a:solidFill>
                  <a:schemeClr val="tx1"/>
                </a:solidFill>
                <a:effectLst>
                  <a:outerShdw blurRad="38100" dist="38100" dir="2700000" algn="tl">
                    <a:srgbClr val="000000"/>
                  </a:outerShdw>
                </a:effectLst>
                <a:cs typeface="Arial" charset="0"/>
              </a:rPr>
              <a:t> IU/l, </a:t>
            </a:r>
            <a:r>
              <a:rPr lang="el-GR" sz="2100">
                <a:solidFill>
                  <a:schemeClr val="tx1"/>
                </a:solidFill>
                <a:effectLst>
                  <a:outerShdw blurRad="38100" dist="38100" dir="2700000" algn="tl">
                    <a:srgbClr val="000000"/>
                  </a:outerShdw>
                </a:effectLst>
                <a:cs typeface="Arial" charset="0"/>
              </a:rPr>
              <a:t>αλβουμίνη: </a:t>
            </a:r>
            <a:r>
              <a:rPr lang="el-GR" sz="2100">
                <a:solidFill>
                  <a:srgbClr val="FFFF00"/>
                </a:solidFill>
                <a:effectLst>
                  <a:outerShdw blurRad="38100" dist="38100" dir="2700000" algn="tl">
                    <a:srgbClr val="000000"/>
                  </a:outerShdw>
                </a:effectLst>
                <a:cs typeface="Arial" charset="0"/>
              </a:rPr>
              <a:t>3.</a:t>
            </a:r>
            <a:r>
              <a:rPr lang="en-US" sz="2100">
                <a:solidFill>
                  <a:srgbClr val="FFFF00"/>
                </a:solidFill>
                <a:effectLst>
                  <a:outerShdw blurRad="38100" dist="38100" dir="2700000" algn="tl">
                    <a:srgbClr val="000000"/>
                  </a:outerShdw>
                </a:effectLst>
                <a:cs typeface="Arial" charset="0"/>
              </a:rPr>
              <a:t>0</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g/dl, </a:t>
            </a:r>
            <a:r>
              <a:rPr lang="el-GR" sz="2100">
                <a:solidFill>
                  <a:schemeClr val="tx1"/>
                </a:solidFill>
                <a:effectLst>
                  <a:outerShdw blurRad="38100" dist="38100" dir="2700000" algn="tl">
                    <a:srgbClr val="000000"/>
                  </a:outerShdw>
                </a:effectLst>
                <a:cs typeface="Arial" charset="0"/>
              </a:rPr>
              <a:t>χολερυθρίνη: </a:t>
            </a:r>
            <a:r>
              <a:rPr lang="el-GR" sz="2100">
                <a:solidFill>
                  <a:srgbClr val="FFFF00"/>
                </a:solidFill>
                <a:effectLst>
                  <a:outerShdw blurRad="38100" dist="38100" dir="2700000" algn="tl">
                    <a:srgbClr val="000000"/>
                  </a:outerShdw>
                </a:effectLst>
                <a:cs typeface="Arial" charset="0"/>
              </a:rPr>
              <a:t>2.1</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 (</a:t>
            </a:r>
            <a:r>
              <a:rPr lang="el-GR" sz="2100">
                <a:solidFill>
                  <a:schemeClr val="tx1"/>
                </a:solidFill>
                <a:effectLst>
                  <a:outerShdw blurRad="38100" dist="38100" dir="2700000" algn="tl">
                    <a:srgbClr val="000000"/>
                  </a:outerShdw>
                </a:effectLst>
                <a:cs typeface="Arial" charset="0"/>
              </a:rPr>
              <a:t>άμεση:</a:t>
            </a:r>
            <a:endParaRPr lang="en-US" sz="2100">
              <a:solidFill>
                <a:schemeClr val="tx1"/>
              </a:solidFill>
              <a:effectLst>
                <a:outerShdw blurRad="38100" dist="38100" dir="2700000" algn="tl">
                  <a:srgbClr val="000000"/>
                </a:outerShdw>
              </a:effectLst>
              <a:cs typeface="Arial" charset="0"/>
            </a:endParaRPr>
          </a:p>
          <a:p>
            <a:pPr marL="342900" indent="-342900"/>
            <a:r>
              <a:rPr lang="el-GR" sz="2100">
                <a:solidFill>
                  <a:srgbClr val="FFFF00"/>
                </a:solidFill>
                <a:effectLst>
                  <a:outerShdw blurRad="38100" dist="38100" dir="2700000" algn="tl">
                    <a:srgbClr val="000000"/>
                  </a:outerShdw>
                </a:effectLst>
                <a:cs typeface="Arial" charset="0"/>
              </a:rPr>
              <a:t>1.6</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a:t>
            </a:r>
            <a:endParaRPr lang="el-GR" sz="2100">
              <a:solidFill>
                <a:schemeClr val="tx1"/>
              </a:solidFill>
              <a:effectLst>
                <a:outerShdw blurRad="38100" dist="38100" dir="2700000" algn="tl">
                  <a:srgbClr val="000000"/>
                </a:outerShdw>
              </a:effectLst>
              <a:cs typeface="Arial" charset="0"/>
            </a:endParaRPr>
          </a:p>
          <a:p>
            <a:pPr marL="342900" indent="-342900"/>
            <a:r>
              <a:rPr lang="el-GR" sz="2100" u="sng">
                <a:effectLst>
                  <a:outerShdw blurRad="38100" dist="38100" dir="2700000" algn="tl">
                    <a:srgbClr val="000000"/>
                  </a:outerShdw>
                </a:effectLst>
                <a:cs typeface="Arial" charset="0"/>
              </a:rPr>
              <a:t>Αέρια αίματος</a:t>
            </a:r>
          </a:p>
          <a:p>
            <a:pPr marL="342900" indent="-342900"/>
            <a:r>
              <a:rPr lang="en-US" sz="2100">
                <a:solidFill>
                  <a:schemeClr val="tx1"/>
                </a:solidFill>
                <a:effectLst>
                  <a:outerShdw blurRad="38100" dist="38100" dir="2700000" algn="tl">
                    <a:srgbClr val="000000"/>
                  </a:outerShdw>
                </a:effectLst>
                <a:cs typeface="Arial" charset="0"/>
              </a:rPr>
              <a:t>pH: </a:t>
            </a:r>
            <a:r>
              <a:rPr lang="en-US" sz="2100">
                <a:solidFill>
                  <a:srgbClr val="FFFF00"/>
                </a:solidFill>
                <a:effectLst>
                  <a:outerShdw blurRad="38100" dist="38100" dir="2700000" algn="tl">
                    <a:srgbClr val="000000"/>
                  </a:outerShdw>
                </a:effectLst>
                <a:cs typeface="Arial" charset="0"/>
              </a:rPr>
              <a:t>7.34</a:t>
            </a:r>
            <a:r>
              <a:rPr lang="en-US" sz="2100">
                <a:solidFill>
                  <a:schemeClr val="tx1"/>
                </a:solidFill>
                <a:effectLst>
                  <a:outerShdw blurRad="38100" dist="38100" dir="2700000" algn="tl">
                    <a:srgbClr val="000000"/>
                  </a:outerShdw>
                </a:effectLst>
                <a:cs typeface="Arial" charset="0"/>
              </a:rPr>
              <a:t>, PO</a:t>
            </a:r>
            <a:r>
              <a:rPr lang="en-US" sz="2100" baseline="-25000">
                <a:solidFill>
                  <a:schemeClr val="tx1"/>
                </a:solidFill>
                <a:effectLst>
                  <a:outerShdw blurRad="38100" dist="38100" dir="2700000" algn="tl">
                    <a:srgbClr val="000000"/>
                  </a:outerShdw>
                </a:effectLst>
                <a:cs typeface="Arial" charset="0"/>
              </a:rPr>
              <a:t>2</a:t>
            </a:r>
            <a:r>
              <a:rPr lang="en-US" sz="2100">
                <a:solidFill>
                  <a:schemeClr val="tx1"/>
                </a:solidFill>
                <a:effectLst>
                  <a:outerShdw blurRad="38100" dist="38100" dir="2700000" algn="tl">
                    <a:srgbClr val="000000"/>
                  </a:outerShdw>
                </a:effectLst>
                <a:cs typeface="Arial" charset="0"/>
              </a:rPr>
              <a:t>: 88 mmHg, PCO</a:t>
            </a:r>
            <a:r>
              <a:rPr lang="en-US" sz="2100" baseline="-25000">
                <a:solidFill>
                  <a:schemeClr val="tx1"/>
                </a:solidFill>
                <a:effectLst>
                  <a:outerShdw blurRad="38100" dist="38100" dir="2700000" algn="tl">
                    <a:srgbClr val="000000"/>
                  </a:outerShdw>
                </a:effectLst>
                <a:cs typeface="Arial" charset="0"/>
              </a:rPr>
              <a:t>2</a:t>
            </a:r>
            <a:r>
              <a:rPr lang="en-US" sz="2100">
                <a:solidFill>
                  <a:schemeClr val="tx1"/>
                </a:solidFill>
                <a:effectLst>
                  <a:outerShdw blurRad="38100" dist="38100" dir="2700000" algn="tl">
                    <a:srgbClr val="000000"/>
                  </a:outerShdw>
                </a:effectLst>
                <a:cs typeface="Arial" charset="0"/>
              </a:rPr>
              <a:t>: </a:t>
            </a:r>
            <a:r>
              <a:rPr lang="en-US" sz="2100">
                <a:solidFill>
                  <a:srgbClr val="FFFF00"/>
                </a:solidFill>
                <a:effectLst>
                  <a:outerShdw blurRad="38100" dist="38100" dir="2700000" algn="tl">
                    <a:srgbClr val="000000"/>
                  </a:outerShdw>
                </a:effectLst>
                <a:cs typeface="Arial" charset="0"/>
              </a:rPr>
              <a:t>25</a:t>
            </a:r>
            <a:r>
              <a:rPr lang="en-US" sz="2100">
                <a:solidFill>
                  <a:schemeClr val="tx1"/>
                </a:solidFill>
                <a:effectLst>
                  <a:outerShdw blurRad="38100" dist="38100" dir="2700000" algn="tl">
                    <a:srgbClr val="000000"/>
                  </a:outerShdw>
                </a:effectLst>
                <a:cs typeface="Arial" charset="0"/>
              </a:rPr>
              <a:t> mmHg, HCO</a:t>
            </a:r>
            <a:r>
              <a:rPr lang="en-US" sz="2100" baseline="-25000">
                <a:solidFill>
                  <a:schemeClr val="tx1"/>
                </a:solidFill>
                <a:effectLst>
                  <a:outerShdw blurRad="38100" dist="38100" dir="2700000" algn="tl">
                    <a:srgbClr val="000000"/>
                  </a:outerShdw>
                </a:effectLst>
                <a:cs typeface="Arial" charset="0"/>
              </a:rPr>
              <a:t>3</a:t>
            </a:r>
            <a:r>
              <a:rPr lang="en-US" sz="2100">
                <a:solidFill>
                  <a:schemeClr val="tx1"/>
                </a:solidFill>
                <a:effectLst>
                  <a:outerShdw blurRad="38100" dist="38100" dir="2700000" algn="tl">
                    <a:srgbClr val="000000"/>
                  </a:outerShdw>
                </a:effectLst>
                <a:cs typeface="Arial" charset="0"/>
              </a:rPr>
              <a:t>: </a:t>
            </a:r>
            <a:r>
              <a:rPr lang="en-US" sz="2100">
                <a:solidFill>
                  <a:srgbClr val="FFFF00"/>
                </a:solidFill>
                <a:effectLst>
                  <a:outerShdw blurRad="38100" dist="38100" dir="2700000" algn="tl">
                    <a:srgbClr val="000000"/>
                  </a:outerShdw>
                </a:effectLst>
                <a:cs typeface="Arial" charset="0"/>
              </a:rPr>
              <a:t>16</a:t>
            </a:r>
            <a:r>
              <a:rPr lang="en-US" sz="2100">
                <a:solidFill>
                  <a:schemeClr val="tx1"/>
                </a:solidFill>
                <a:effectLst>
                  <a:outerShdw blurRad="38100" dist="38100" dir="2700000" algn="tl">
                    <a:srgbClr val="000000"/>
                  </a:outerShdw>
                </a:effectLst>
                <a:cs typeface="Arial" charset="0"/>
              </a:rPr>
              <a:t> mEq/l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ΕΡΓΑΣΤΗΡΙΑΚΑ ΕΥΡΗΜΑΤΑ</a:t>
            </a:r>
            <a:r>
              <a:rPr lang="en-US" sz="3600">
                <a:solidFill>
                  <a:srgbClr val="FFFF00"/>
                </a:solidFill>
                <a:effectLst>
                  <a:outerShdw blurRad="38100" dist="38100" dir="2700000" algn="tl">
                    <a:srgbClr val="000000"/>
                  </a:outerShdw>
                </a:effectLst>
              </a:rPr>
              <a:t> (2)</a:t>
            </a:r>
            <a:endParaRPr lang="el-GR" sz="3600">
              <a:solidFill>
                <a:srgbClr val="FFFF00"/>
              </a:solidFill>
              <a:effectLst>
                <a:outerShdw blurRad="38100" dist="38100" dir="2700000" algn="tl">
                  <a:srgbClr val="000000"/>
                </a:outerShdw>
              </a:effectLst>
            </a:endParaRPr>
          </a:p>
        </p:txBody>
      </p:sp>
      <p:sp>
        <p:nvSpPr>
          <p:cNvPr id="45061" name="Text Box 5"/>
          <p:cNvSpPr txBox="1">
            <a:spLocks noChangeArrowheads="1"/>
          </p:cNvSpPr>
          <p:nvPr/>
        </p:nvSpPr>
        <p:spPr bwMode="auto">
          <a:xfrm>
            <a:off x="179388" y="1209675"/>
            <a:ext cx="8785225" cy="2817813"/>
          </a:xfrm>
          <a:prstGeom prst="rect">
            <a:avLst/>
          </a:prstGeom>
          <a:noFill/>
          <a:ln w="9525">
            <a:noFill/>
            <a:miter lim="800000"/>
            <a:headEnd/>
            <a:tailEnd/>
          </a:ln>
          <a:effectLst/>
        </p:spPr>
        <p:txBody>
          <a:bodyPr>
            <a:spAutoFit/>
          </a:bodyPr>
          <a:lstStyle/>
          <a:p>
            <a:pPr marL="342900" indent="-342900"/>
            <a:r>
              <a:rPr lang="el-GR" sz="2100" u="sng">
                <a:effectLst>
                  <a:outerShdw blurRad="38100" dist="38100" dir="2700000" algn="tl">
                    <a:srgbClr val="000000"/>
                  </a:outerShdw>
                </a:effectLst>
                <a:cs typeface="Arial" charset="0"/>
              </a:rPr>
              <a:t>Αιμορραγικός έλεγχος</a:t>
            </a:r>
            <a:endParaRPr lang="el-GR" sz="2100" u="sng">
              <a:solidFill>
                <a:schemeClr val="hlink"/>
              </a:solidFill>
              <a:effectLst>
                <a:outerShdw blurRad="38100" dist="38100" dir="2700000" algn="tl">
                  <a:srgbClr val="000000"/>
                </a:outerShdw>
              </a:effectLst>
              <a:cs typeface="Arial" charset="0"/>
            </a:endParaRPr>
          </a:p>
          <a:p>
            <a:pPr marL="342900" indent="-342900"/>
            <a:r>
              <a:rPr lang="en-US" sz="2100">
                <a:solidFill>
                  <a:schemeClr val="tx1"/>
                </a:solidFill>
                <a:effectLst>
                  <a:outerShdw blurRad="38100" dist="38100" dir="2700000" algn="tl">
                    <a:srgbClr val="000000"/>
                  </a:outerShdw>
                </a:effectLst>
              </a:rPr>
              <a:t>PT: </a:t>
            </a:r>
            <a:r>
              <a:rPr lang="en-US" sz="2100">
                <a:solidFill>
                  <a:srgbClr val="FFFF00"/>
                </a:solidFill>
                <a:effectLst>
                  <a:outerShdw blurRad="38100" dist="38100" dir="2700000" algn="tl">
                    <a:srgbClr val="000000"/>
                  </a:outerShdw>
                </a:effectLst>
              </a:rPr>
              <a:t>15 </a:t>
            </a:r>
            <a:r>
              <a:rPr lang="en-US" sz="2100">
                <a:solidFill>
                  <a:schemeClr val="tx1"/>
                </a:solidFill>
                <a:effectLst>
                  <a:outerShdw blurRad="38100" dist="38100" dir="2700000" algn="tl">
                    <a:srgbClr val="000000"/>
                  </a:outerShdw>
                </a:effectLst>
              </a:rPr>
              <a:t>sec (</a:t>
            </a:r>
            <a:r>
              <a:rPr lang="el-GR" sz="2100">
                <a:solidFill>
                  <a:schemeClr val="tx1"/>
                </a:solidFill>
                <a:effectLst>
                  <a:outerShdw blurRad="38100" dist="38100" dir="2700000" algn="tl">
                    <a:srgbClr val="000000"/>
                  </a:outerShdw>
                </a:effectLst>
              </a:rPr>
              <a:t>μάρτυρας: 11 </a:t>
            </a:r>
            <a:r>
              <a:rPr lang="en-US" sz="2100">
                <a:solidFill>
                  <a:schemeClr val="tx1"/>
                </a:solidFill>
                <a:effectLst>
                  <a:outerShdw blurRad="38100" dist="38100" dir="2700000" algn="tl">
                    <a:srgbClr val="000000"/>
                  </a:outerShdw>
                </a:effectLst>
              </a:rPr>
              <a:t>sec), aPTT: </a:t>
            </a:r>
            <a:r>
              <a:rPr lang="en-US" sz="2100">
                <a:solidFill>
                  <a:srgbClr val="FFFF00"/>
                </a:solidFill>
                <a:effectLst>
                  <a:outerShdw blurRad="38100" dist="38100" dir="2700000" algn="tl">
                    <a:srgbClr val="000000"/>
                  </a:outerShdw>
                </a:effectLst>
              </a:rPr>
              <a:t>65</a:t>
            </a:r>
            <a:r>
              <a:rPr lang="en-US" sz="2100">
                <a:solidFill>
                  <a:schemeClr val="tx1"/>
                </a:solidFill>
                <a:effectLst>
                  <a:outerShdw blurRad="38100" dist="38100" dir="2700000" algn="tl">
                    <a:srgbClr val="000000"/>
                  </a:outerShdw>
                </a:effectLst>
              </a:rPr>
              <a:t> sec (</a:t>
            </a:r>
            <a:r>
              <a:rPr lang="el-GR" sz="2100">
                <a:solidFill>
                  <a:schemeClr val="tx1"/>
                </a:solidFill>
                <a:effectLst>
                  <a:outerShdw blurRad="38100" dist="38100" dir="2700000" algn="tl">
                    <a:srgbClr val="000000"/>
                  </a:outerShdw>
                </a:effectLst>
              </a:rPr>
              <a:t>μάρτυρας: 27 </a:t>
            </a:r>
            <a:r>
              <a:rPr lang="en-US" sz="2100">
                <a:solidFill>
                  <a:schemeClr val="tx1"/>
                </a:solidFill>
                <a:effectLst>
                  <a:outerShdw blurRad="38100" dist="38100" dir="2700000" algn="tl">
                    <a:srgbClr val="000000"/>
                  </a:outerShdw>
                </a:effectLst>
              </a:rPr>
              <a:t>sec),</a:t>
            </a:r>
          </a:p>
          <a:p>
            <a:pPr marL="342900" indent="-342900"/>
            <a:r>
              <a:rPr lang="en-US" sz="2100">
                <a:solidFill>
                  <a:schemeClr val="tx1"/>
                </a:solidFill>
                <a:effectLst>
                  <a:outerShdw blurRad="38100" dist="38100" dir="2700000" algn="tl">
                    <a:srgbClr val="000000"/>
                  </a:outerShdw>
                </a:effectLst>
              </a:rPr>
              <a:t>INR: </a:t>
            </a:r>
            <a:r>
              <a:rPr lang="en-US" sz="2100">
                <a:solidFill>
                  <a:srgbClr val="FFFF00"/>
                </a:solidFill>
                <a:effectLst>
                  <a:outerShdw blurRad="38100" dist="38100" dir="2700000" algn="tl">
                    <a:srgbClr val="000000"/>
                  </a:outerShdw>
                </a:effectLst>
              </a:rPr>
              <a:t>1.5</a:t>
            </a:r>
          </a:p>
          <a:p>
            <a:pPr marL="342900" indent="-342900"/>
            <a:r>
              <a:rPr lang="el-GR" sz="2100">
                <a:solidFill>
                  <a:schemeClr val="tx1"/>
                </a:solidFill>
                <a:effectLst>
                  <a:outerShdw blurRad="38100" dist="38100" dir="2700000" algn="tl">
                    <a:srgbClr val="000000"/>
                  </a:outerShdw>
                </a:effectLst>
              </a:rPr>
              <a:t>Ινωδογόνο: </a:t>
            </a:r>
            <a:r>
              <a:rPr lang="el-GR" sz="2100">
                <a:solidFill>
                  <a:srgbClr val="FFFF00"/>
                </a:solidFill>
                <a:effectLst>
                  <a:outerShdw blurRad="38100" dist="38100" dir="2700000" algn="tl">
                    <a:srgbClr val="000000"/>
                  </a:outerShdw>
                </a:effectLst>
              </a:rPr>
              <a:t>80 </a:t>
            </a:r>
            <a:r>
              <a:rPr lang="en-US" sz="2100">
                <a:solidFill>
                  <a:schemeClr val="tx1"/>
                </a:solidFill>
                <a:effectLst>
                  <a:outerShdw blurRad="38100" dist="38100" dir="2700000" algn="tl">
                    <a:srgbClr val="000000"/>
                  </a:outerShdw>
                </a:effectLst>
              </a:rPr>
              <a:t>mg</a:t>
            </a:r>
            <a:r>
              <a:rPr lang="el-GR" sz="2100">
                <a:solidFill>
                  <a:schemeClr val="tx1"/>
                </a:solidFill>
                <a:effectLst>
                  <a:outerShdw blurRad="38100" dist="38100" dir="2700000" algn="tl">
                    <a:srgbClr val="000000"/>
                  </a:outerShdw>
                </a:effectLst>
              </a:rPr>
              <a:t>/</a:t>
            </a:r>
            <a:r>
              <a:rPr lang="en-US" sz="2100">
                <a:solidFill>
                  <a:schemeClr val="tx1"/>
                </a:solidFill>
                <a:effectLst>
                  <a:outerShdw blurRad="38100" dist="38100" dir="2700000" algn="tl">
                    <a:srgbClr val="000000"/>
                  </a:outerShdw>
                </a:effectLst>
              </a:rPr>
              <a:t>dl (</a:t>
            </a:r>
            <a:r>
              <a:rPr lang="el-GR" sz="2100">
                <a:solidFill>
                  <a:schemeClr val="tx1"/>
                </a:solidFill>
                <a:effectLst>
                  <a:outerShdw blurRad="38100" dist="38100" dir="2700000" algn="tl">
                    <a:srgbClr val="000000"/>
                  </a:outerShdw>
                </a:effectLst>
              </a:rPr>
              <a:t>Φ.Τ.: 200-400 </a:t>
            </a:r>
            <a:r>
              <a:rPr lang="en-US" sz="2100">
                <a:solidFill>
                  <a:schemeClr val="tx1"/>
                </a:solidFill>
                <a:effectLst>
                  <a:outerShdw blurRad="38100" dist="38100" dir="2700000" algn="tl">
                    <a:srgbClr val="000000"/>
                  </a:outerShdw>
                </a:effectLst>
              </a:rPr>
              <a:t>mg/dl</a:t>
            </a:r>
            <a:r>
              <a:rPr lang="el-GR" sz="2100">
                <a:solidFill>
                  <a:schemeClr val="tx1"/>
                </a:solidFill>
                <a:effectLst>
                  <a:outerShdw blurRad="38100" dist="38100" dir="2700000" algn="tl">
                    <a:srgbClr val="000000"/>
                  </a:outerShdw>
                </a:effectLst>
              </a:rPr>
              <a:t>)</a:t>
            </a:r>
            <a:r>
              <a:rPr lang="en-US" sz="2100">
                <a:solidFill>
                  <a:schemeClr val="tx1"/>
                </a:solidFill>
                <a:effectLst>
                  <a:outerShdw blurRad="38100" dist="38100" dir="2700000" algn="tl">
                    <a:srgbClr val="000000"/>
                  </a:outerShdw>
                </a:effectLst>
              </a:rPr>
              <a:t>, D-dimers: </a:t>
            </a:r>
            <a:r>
              <a:rPr lang="en-US" sz="2100">
                <a:solidFill>
                  <a:srgbClr val="FFFF00"/>
                </a:solidFill>
                <a:effectLst>
                  <a:outerShdw blurRad="38100" dist="38100" dir="2700000" algn="tl">
                    <a:srgbClr val="000000"/>
                  </a:outerShdw>
                </a:effectLst>
              </a:rPr>
              <a:t>++++</a:t>
            </a:r>
            <a:endParaRPr lang="en-US" sz="2100">
              <a:solidFill>
                <a:schemeClr val="tx1"/>
              </a:solidFill>
              <a:effectLst>
                <a:outerShdw blurRad="38100" dist="38100" dir="2700000" algn="tl">
                  <a:srgbClr val="000000"/>
                </a:outerShdw>
              </a:effectLst>
              <a:cs typeface="Arial" charset="0"/>
            </a:endParaRPr>
          </a:p>
          <a:p>
            <a:pPr marL="342900" indent="-342900"/>
            <a:r>
              <a:rPr lang="el-GR" sz="2100" u="sng">
                <a:effectLst>
                  <a:outerShdw blurRad="38100" dist="38100" dir="2700000" algn="tl">
                    <a:srgbClr val="000000"/>
                  </a:outerShdw>
                </a:effectLst>
                <a:cs typeface="Arial" charset="0"/>
              </a:rPr>
              <a:t>Βυθοσκόπηση</a:t>
            </a:r>
          </a:p>
          <a:p>
            <a:pPr marL="342900" indent="-342900"/>
            <a:r>
              <a:rPr lang="el-GR" sz="2100">
                <a:solidFill>
                  <a:schemeClr val="tx1"/>
                </a:solidFill>
                <a:effectLst>
                  <a:outerShdw blurRad="38100" dist="38100" dir="2700000" algn="tl">
                    <a:srgbClr val="000000"/>
                  </a:outerShdw>
                </a:effectLst>
                <a:cs typeface="Arial" charset="0"/>
              </a:rPr>
              <a:t>Αρνητική για σημεία αυξημένης ενδοκράνιας πιέσεως</a:t>
            </a:r>
            <a:endParaRPr lang="en-US" sz="2100">
              <a:solidFill>
                <a:schemeClr val="tx1"/>
              </a:solidFill>
              <a:effectLst>
                <a:outerShdw blurRad="38100" dist="38100" dir="2700000" algn="tl">
                  <a:srgbClr val="000000"/>
                </a:outerShdw>
              </a:effectLst>
              <a:cs typeface="Arial" charset="0"/>
            </a:endParaRPr>
          </a:p>
        </p:txBody>
      </p:sp>
      <p:pic>
        <p:nvPicPr>
          <p:cNvPr id="45062" name="Picture 6"/>
          <p:cNvPicPr>
            <a:picLocks noChangeAspect="1" noChangeArrowheads="1"/>
          </p:cNvPicPr>
          <p:nvPr/>
        </p:nvPicPr>
        <p:blipFill>
          <a:blip r:embed="rId2" cstate="print"/>
          <a:srcRect b="35400"/>
          <a:stretch>
            <a:fillRect/>
          </a:stretch>
        </p:blipFill>
        <p:spPr bwMode="auto">
          <a:xfrm>
            <a:off x="1957388" y="4611688"/>
            <a:ext cx="5278437" cy="1338262"/>
          </a:xfrm>
          <a:prstGeom prst="rect">
            <a:avLst/>
          </a:prstGeom>
          <a:noFill/>
          <a:ln w="9525">
            <a:noFill/>
            <a:miter lim="800000"/>
            <a:headEnd/>
            <a:tailEnd/>
          </a:ln>
          <a:effectLst/>
        </p:spPr>
      </p:pic>
      <p:sp>
        <p:nvSpPr>
          <p:cNvPr id="45063" name="Text Box 7"/>
          <p:cNvSpPr txBox="1">
            <a:spLocks noChangeArrowheads="1"/>
          </p:cNvSpPr>
          <p:nvPr/>
        </p:nvSpPr>
        <p:spPr bwMode="auto">
          <a:xfrm>
            <a:off x="1908175" y="4025900"/>
            <a:ext cx="5400675" cy="482600"/>
          </a:xfrm>
          <a:prstGeom prst="rect">
            <a:avLst/>
          </a:prstGeom>
          <a:noFill/>
          <a:ln w="25400">
            <a:solidFill>
              <a:schemeClr val="tx1"/>
            </a:solidFill>
            <a:miter lim="800000"/>
            <a:headEnd/>
            <a:tailEnd/>
          </a:ln>
          <a:effectLst/>
        </p:spPr>
        <p:txBody>
          <a:bodyPr>
            <a:spAutoFit/>
          </a:bodyPr>
          <a:lstStyle/>
          <a:p>
            <a:pPr algn="ctr"/>
            <a:r>
              <a:rPr lang="el-GR" u="sng">
                <a:effectLst>
                  <a:outerShdw blurRad="38100" dist="38100" dir="2700000" algn="tl">
                    <a:srgbClr val="000000"/>
                  </a:outerShdw>
                </a:effectLst>
              </a:rPr>
              <a:t>ΗΚΓ: Φλεβοκομβική ταχυκαρδία</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cstate="print"/>
          <a:srcRect/>
          <a:stretch>
            <a:fillRect/>
          </a:stretch>
        </p:blipFill>
        <p:spPr bwMode="auto">
          <a:xfrm>
            <a:off x="2428875" y="333375"/>
            <a:ext cx="4286250" cy="619125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ΕΞΕΤΑΣΗ ΕΓΚΕΦΑΛΟΝΩΤΙΑΙΟΥ ΥΓΡΟΥ</a:t>
            </a:r>
          </a:p>
        </p:txBody>
      </p:sp>
      <p:sp>
        <p:nvSpPr>
          <p:cNvPr id="43013" name="Text Box 5"/>
          <p:cNvSpPr txBox="1">
            <a:spLocks noChangeArrowheads="1"/>
          </p:cNvSpPr>
          <p:nvPr/>
        </p:nvSpPr>
        <p:spPr bwMode="auto">
          <a:xfrm>
            <a:off x="179388" y="1209675"/>
            <a:ext cx="8785225" cy="1374775"/>
          </a:xfrm>
          <a:prstGeom prst="rect">
            <a:avLst/>
          </a:prstGeom>
          <a:noFill/>
          <a:ln w="9525">
            <a:noFill/>
            <a:miter lim="800000"/>
            <a:headEnd/>
            <a:tailEnd/>
          </a:ln>
          <a:effectLst/>
        </p:spPr>
        <p:txBody>
          <a:bodyPr>
            <a:spAutoFit/>
          </a:bodyPr>
          <a:lstStyle/>
          <a:p>
            <a:pPr marL="342900" indent="-342900"/>
            <a:r>
              <a:rPr lang="el-GR" sz="2100">
                <a:solidFill>
                  <a:schemeClr val="tx1"/>
                </a:solidFill>
                <a:effectLst>
                  <a:outerShdw blurRad="38100" dist="38100" dir="2700000" algn="tl">
                    <a:srgbClr val="000000"/>
                  </a:outerShdw>
                </a:effectLst>
                <a:cs typeface="Arial" charset="0"/>
              </a:rPr>
              <a:t>Κύτταρα: </a:t>
            </a:r>
            <a:r>
              <a:rPr lang="el-GR" sz="2100">
                <a:solidFill>
                  <a:srgbClr val="FFFF00"/>
                </a:solidFill>
                <a:effectLst>
                  <a:outerShdw blurRad="38100" dist="38100" dir="2700000" algn="tl">
                    <a:srgbClr val="000000"/>
                  </a:outerShdw>
                </a:effectLst>
                <a:cs typeface="Arial" charset="0"/>
              </a:rPr>
              <a:t>3200</a:t>
            </a:r>
            <a:r>
              <a:rPr lang="el-GR" sz="2100">
                <a:solidFill>
                  <a:schemeClr val="tx1"/>
                </a:solidFill>
                <a:effectLst>
                  <a:outerShdw blurRad="38100" dist="38100" dir="2700000" algn="tl">
                    <a:srgbClr val="000000"/>
                  </a:outerShdw>
                </a:effectLst>
                <a:cs typeface="Arial" charset="0"/>
              </a:rPr>
              <a:t>/μ</a:t>
            </a:r>
            <a:r>
              <a:rPr lang="en-US" sz="2100">
                <a:solidFill>
                  <a:schemeClr val="tx1"/>
                </a:solidFill>
                <a:effectLst>
                  <a:outerShdw blurRad="38100" dist="38100" dir="2700000" algn="tl">
                    <a:srgbClr val="000000"/>
                  </a:outerShdw>
                </a:effectLst>
                <a:cs typeface="Arial" charset="0"/>
              </a:rPr>
              <a:t>l </a:t>
            </a:r>
            <a:r>
              <a:rPr lang="el-GR" sz="2100">
                <a:solidFill>
                  <a:schemeClr val="tx1"/>
                </a:solidFill>
                <a:effectLst>
                  <a:outerShdw blurRad="38100" dist="38100" dir="2700000" algn="tl">
                    <a:srgbClr val="000000"/>
                  </a:outerShdw>
                </a:effectLst>
                <a:cs typeface="Arial" charset="0"/>
              </a:rPr>
              <a:t>(95% πολυμορφοπύρηνα), γλυκόζη: </a:t>
            </a:r>
            <a:r>
              <a:rPr lang="el-GR" sz="2100">
                <a:solidFill>
                  <a:srgbClr val="FFFF00"/>
                </a:solidFill>
                <a:effectLst>
                  <a:outerShdw blurRad="38100" dist="38100" dir="2700000" algn="tl">
                    <a:srgbClr val="000000"/>
                  </a:outerShdw>
                </a:effectLst>
                <a:cs typeface="Arial" charset="0"/>
              </a:rPr>
              <a:t>39</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a:t>
            </a:r>
          </a:p>
          <a:p>
            <a:pPr marL="342900" indent="-342900"/>
            <a:r>
              <a:rPr lang="el-GR" sz="2100">
                <a:solidFill>
                  <a:schemeClr val="tx1"/>
                </a:solidFill>
                <a:effectLst>
                  <a:outerShdw blurRad="38100" dist="38100" dir="2700000" algn="tl">
                    <a:srgbClr val="000000"/>
                  </a:outerShdw>
                </a:effectLst>
                <a:cs typeface="Arial" charset="0"/>
              </a:rPr>
              <a:t>πρωτεΐνες: </a:t>
            </a:r>
            <a:r>
              <a:rPr lang="el-GR" sz="2100">
                <a:solidFill>
                  <a:srgbClr val="FFFF00"/>
                </a:solidFill>
                <a:effectLst>
                  <a:outerShdw blurRad="38100" dist="38100" dir="2700000" algn="tl">
                    <a:srgbClr val="000000"/>
                  </a:outerShdw>
                </a:effectLst>
                <a:cs typeface="Arial" charset="0"/>
              </a:rPr>
              <a:t>650</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 LDH: </a:t>
            </a:r>
            <a:r>
              <a:rPr lang="en-US" sz="2100">
                <a:solidFill>
                  <a:srgbClr val="FFFF00"/>
                </a:solidFill>
                <a:effectLst>
                  <a:outerShdw blurRad="38100" dist="38100" dir="2700000" algn="tl">
                    <a:srgbClr val="000000"/>
                  </a:outerShdw>
                </a:effectLst>
                <a:cs typeface="Arial" charset="0"/>
              </a:rPr>
              <a:t>399</a:t>
            </a:r>
            <a:r>
              <a:rPr lang="en-US" sz="2100">
                <a:solidFill>
                  <a:schemeClr val="tx1"/>
                </a:solidFill>
                <a:effectLst>
                  <a:outerShdw blurRad="38100" dist="38100" dir="2700000" algn="tl">
                    <a:srgbClr val="000000"/>
                  </a:outerShdw>
                </a:effectLst>
                <a:cs typeface="Arial" charset="0"/>
              </a:rPr>
              <a:t> U/l</a:t>
            </a:r>
            <a:endParaRPr lang="el-GR" sz="2100">
              <a:solidFill>
                <a:schemeClr val="tx1"/>
              </a:solidFill>
              <a:effectLst>
                <a:outerShdw blurRad="38100" dist="38100" dir="2700000" algn="tl">
                  <a:srgbClr val="000000"/>
                </a:outerShdw>
              </a:effectLst>
              <a:cs typeface="Arial" charset="0"/>
            </a:endParaRPr>
          </a:p>
          <a:p>
            <a:pPr marL="342900" indent="-342900"/>
            <a:r>
              <a:rPr lang="el-GR" sz="2100">
                <a:solidFill>
                  <a:schemeClr val="tx1"/>
                </a:solidFill>
                <a:effectLst>
                  <a:outerShdw blurRad="38100" dist="38100" dir="2700000" algn="tl">
                    <a:srgbClr val="000000"/>
                  </a:outerShdw>
                </a:effectLst>
              </a:rPr>
              <a:t>Χρώση </a:t>
            </a:r>
            <a:r>
              <a:rPr lang="en-US" sz="2100">
                <a:solidFill>
                  <a:schemeClr val="tx1"/>
                </a:solidFill>
                <a:effectLst>
                  <a:outerShdw blurRad="38100" dist="38100" dir="2700000" algn="tl">
                    <a:srgbClr val="000000"/>
                  </a:outerShdw>
                </a:effectLst>
              </a:rPr>
              <a:t>Gram: </a:t>
            </a:r>
            <a:r>
              <a:rPr lang="en-US" sz="2100">
                <a:solidFill>
                  <a:srgbClr val="FFFF00"/>
                </a:solidFill>
                <a:effectLst>
                  <a:outerShdw blurRad="38100" dist="38100" dir="2700000" algn="tl">
                    <a:srgbClr val="000000"/>
                  </a:outerShdw>
                </a:effectLst>
              </a:rPr>
              <a:t>Gram (-) </a:t>
            </a:r>
            <a:r>
              <a:rPr lang="el-GR" sz="2100">
                <a:solidFill>
                  <a:srgbClr val="FFFF00"/>
                </a:solidFill>
                <a:effectLst>
                  <a:outerShdw blurRad="38100" dist="38100" dir="2700000" algn="tl">
                    <a:srgbClr val="000000"/>
                  </a:outerShdw>
                </a:effectLst>
              </a:rPr>
              <a:t>διπλόκοκκοι</a:t>
            </a:r>
          </a:p>
        </p:txBody>
      </p:sp>
      <p:pic>
        <p:nvPicPr>
          <p:cNvPr id="43014" name="Picture 6"/>
          <p:cNvPicPr>
            <a:picLocks noChangeAspect="1" noChangeArrowheads="1"/>
          </p:cNvPicPr>
          <p:nvPr/>
        </p:nvPicPr>
        <p:blipFill>
          <a:blip r:embed="rId2" cstate="print"/>
          <a:srcRect/>
          <a:stretch>
            <a:fillRect/>
          </a:stretch>
        </p:blipFill>
        <p:spPr bwMode="auto">
          <a:xfrm>
            <a:off x="2771775" y="2655888"/>
            <a:ext cx="3533775" cy="2286000"/>
          </a:xfrm>
          <a:prstGeom prst="rect">
            <a:avLst/>
          </a:prstGeom>
          <a:noFill/>
          <a:ln w="9525">
            <a:noFill/>
            <a:miter lim="800000"/>
            <a:headEnd/>
            <a:tailEnd/>
          </a:ln>
          <a:effectLst/>
        </p:spPr>
      </p:pic>
      <p:sp>
        <p:nvSpPr>
          <p:cNvPr id="43015" name="Text Box 7"/>
          <p:cNvSpPr txBox="1">
            <a:spLocks noChangeArrowheads="1"/>
          </p:cNvSpPr>
          <p:nvPr/>
        </p:nvSpPr>
        <p:spPr bwMode="auto">
          <a:xfrm>
            <a:off x="179388" y="5149850"/>
            <a:ext cx="8785225" cy="893763"/>
          </a:xfrm>
          <a:prstGeom prst="rect">
            <a:avLst/>
          </a:prstGeom>
          <a:noFill/>
          <a:ln w="9525">
            <a:noFill/>
            <a:miter lim="800000"/>
            <a:headEnd/>
            <a:tailEnd/>
          </a:ln>
          <a:effectLst/>
        </p:spPr>
        <p:txBody>
          <a:bodyPr>
            <a:spAutoFit/>
          </a:bodyPr>
          <a:lstStyle/>
          <a:p>
            <a:pPr marL="342900" indent="-342900"/>
            <a:r>
              <a:rPr lang="en-US" sz="2100">
                <a:solidFill>
                  <a:schemeClr val="tx1"/>
                </a:solidFill>
                <a:effectLst>
                  <a:outerShdw blurRad="38100" dist="38100" dir="2700000" algn="tl">
                    <a:srgbClr val="000000"/>
                  </a:outerShdw>
                </a:effectLst>
                <a:cs typeface="Arial" charset="0"/>
              </a:rPr>
              <a:t>Latex test</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για </a:t>
            </a:r>
            <a:r>
              <a:rPr lang="en-US" sz="2100">
                <a:solidFill>
                  <a:srgbClr val="FFFF00"/>
                </a:solidFill>
                <a:effectLst>
                  <a:outerShdw blurRad="38100" dist="38100" dir="2700000" algn="tl">
                    <a:srgbClr val="000000"/>
                  </a:outerShdw>
                </a:effectLst>
                <a:cs typeface="Arial" charset="0"/>
              </a:rPr>
              <a:t>Neisseria Meningitidis</a:t>
            </a:r>
          </a:p>
          <a:p>
            <a:pPr marL="342900" indent="-342900"/>
            <a:r>
              <a:rPr lang="el-GR" sz="2100">
                <a:solidFill>
                  <a:schemeClr val="tx1"/>
                </a:solidFill>
                <a:effectLst>
                  <a:outerShdw blurRad="38100" dist="38100" dir="2700000" algn="tl">
                    <a:srgbClr val="000000"/>
                  </a:outerShdw>
                </a:effectLst>
                <a:cs typeface="Arial" charset="0"/>
              </a:rPr>
              <a:t>Καλλιέργεια: </a:t>
            </a:r>
            <a:r>
              <a:rPr lang="en-US" sz="2100">
                <a:solidFill>
                  <a:srgbClr val="FFFF00"/>
                </a:solidFill>
                <a:effectLst>
                  <a:outerShdw blurRad="38100" dist="38100" dir="2700000" algn="tl">
                    <a:srgbClr val="000000"/>
                  </a:outerShdw>
                </a:effectLst>
                <a:cs typeface="Arial" charset="0"/>
              </a:rPr>
              <a:t>Neisseria Meningitidis</a:t>
            </a:r>
            <a:endParaRPr lang="el-GR" sz="2100">
              <a:solidFill>
                <a:srgbClr val="FFFF00"/>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Text Box 5"/>
          <p:cNvSpPr txBox="1">
            <a:spLocks noChangeArrowheads="1"/>
          </p:cNvSpPr>
          <p:nvPr/>
        </p:nvSpPr>
        <p:spPr bwMode="auto">
          <a:xfrm>
            <a:off x="34925" y="2716213"/>
            <a:ext cx="9036050" cy="823912"/>
          </a:xfrm>
          <a:prstGeom prst="rect">
            <a:avLst/>
          </a:prstGeom>
          <a:noFill/>
          <a:ln w="9525">
            <a:noFill/>
            <a:miter lim="800000"/>
            <a:headEnd/>
            <a:tailEnd/>
          </a:ln>
          <a:effectLst/>
        </p:spPr>
        <p:txBody>
          <a:bodyPr>
            <a:spAutoFit/>
          </a:bodyPr>
          <a:lstStyle/>
          <a:p>
            <a:pPr algn="ctr"/>
            <a:r>
              <a:rPr lang="el-GR" sz="4800">
                <a:solidFill>
                  <a:srgbClr val="FFFF00"/>
                </a:solidFill>
                <a:effectLst>
                  <a:outerShdw blurRad="38100" dist="38100" dir="2700000" algn="tl">
                    <a:srgbClr val="000000"/>
                  </a:outerShdw>
                </a:effectLst>
              </a:rPr>
              <a:t>ΘΕΡΑΠΕΙΑ;;;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grpId="0" nodeType="withEffect">
                                  <p:stCondLst>
                                    <p:cond delay="0"/>
                                  </p:stCondLst>
                                  <p:childTnLst>
                                    <p:anim to="1.5" calcmode="lin" valueType="num">
                                      <p:cBhvr override="childStyle">
                                        <p:cTn id="6" dur="2000" fill="hold"/>
                                        <p:tgtEl>
                                          <p:spTgt spid="4198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ΘΕΡΑΠΕΙΑ</a:t>
            </a:r>
          </a:p>
        </p:txBody>
      </p:sp>
      <p:sp>
        <p:nvSpPr>
          <p:cNvPr id="46083" name="Text Box 3"/>
          <p:cNvSpPr txBox="1">
            <a:spLocks noChangeArrowheads="1"/>
          </p:cNvSpPr>
          <p:nvPr/>
        </p:nvSpPr>
        <p:spPr bwMode="auto">
          <a:xfrm>
            <a:off x="179388" y="1087438"/>
            <a:ext cx="8964612" cy="447357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Αντιμετώπιση υποκείμενου αιτίου:</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Μεταγγίσεις, διακοπή αιμορραγίας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Θεραπεία εμφράγματος, αντιμετώπιση 	επιπωματισμού</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Αντιμικροβιακή αγωγή</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Χορήγηση κορτικοστεροειδών</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Νοσηλεία σε ΜΕΘ</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Υποστήριξη της κυκλοφορίας (χορήγηση υγρών, ινότροπων φαρμάκων)</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ΘΕΡΑΠΕΙΑ</a:t>
            </a:r>
          </a:p>
        </p:txBody>
      </p:sp>
      <p:sp>
        <p:nvSpPr>
          <p:cNvPr id="47107" name="Text Box 3"/>
          <p:cNvSpPr txBox="1">
            <a:spLocks noChangeArrowheads="1"/>
          </p:cNvSpPr>
          <p:nvPr/>
        </p:nvSpPr>
        <p:spPr bwMode="auto">
          <a:xfrm>
            <a:off x="179388" y="1087438"/>
            <a:ext cx="8964612" cy="3560762"/>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Αντιμετώπιση επιπλοκών:</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ΔΕΠ (πλάσμα, αιμοπετάλια, χαμηλού μοριακού 	βάρους ηπαρίνη)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Αναπνευστική ανεπάρκεια (Ο</a:t>
            </a:r>
            <a:r>
              <a:rPr lang="el-GR" baseline="-25000">
                <a:solidFill>
                  <a:schemeClr val="tx1"/>
                </a:solidFill>
                <a:effectLst>
                  <a:outerShdw blurRad="38100" dist="38100" dir="2700000" algn="tl">
                    <a:srgbClr val="000000"/>
                  </a:outerShdw>
                </a:effectLst>
                <a:cs typeface="Arial" charset="0"/>
              </a:rPr>
              <a:t>2</a:t>
            </a:r>
            <a:r>
              <a:rPr lang="el-GR">
                <a:solidFill>
                  <a:schemeClr val="tx1"/>
                </a:solidFill>
                <a:effectLst>
                  <a:outerShdw blurRad="38100" dist="38100" dir="2700000" algn="tl">
                    <a:srgbClr val="000000"/>
                  </a:outerShdw>
                </a:effectLst>
                <a:cs typeface="Arial" charset="0"/>
              </a:rPr>
              <a:t>, διασωλήνωση)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Νεφρική ανεπάρκεια (υγρά, αιμοκάθαρση)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Ηπατική ανεπάρκεια (αλβουμίνη, πλάσμα)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Διατήρηση ευγλυκαιμίας (ινσουλίνη)</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2</a:t>
            </a:r>
            <a:r>
              <a:rPr lang="el-GR" sz="3600" baseline="30000">
                <a:effectLst>
                  <a:outerShdw blurRad="38100" dist="38100" dir="2700000" algn="tl">
                    <a:srgbClr val="000000"/>
                  </a:outerShdw>
                </a:effectLst>
              </a:rPr>
              <a:t>η</a:t>
            </a:r>
            <a:r>
              <a:rPr lang="el-GR" sz="3600">
                <a:effectLst>
                  <a:outerShdw blurRad="38100" dist="38100" dir="2700000" algn="tl">
                    <a:srgbClr val="000000"/>
                  </a:outerShdw>
                </a:effectLst>
              </a:rPr>
              <a:t> ΠΕΡΙΠΤΩΣΗ</a:t>
            </a:r>
          </a:p>
        </p:txBody>
      </p:sp>
      <p:sp>
        <p:nvSpPr>
          <p:cNvPr id="49155" name="Text Box 3"/>
          <p:cNvSpPr txBox="1">
            <a:spLocks noChangeArrowheads="1"/>
          </p:cNvSpPr>
          <p:nvPr/>
        </p:nvSpPr>
        <p:spPr bwMode="auto">
          <a:xfrm>
            <a:off x="179388" y="981075"/>
            <a:ext cx="8785225" cy="4656138"/>
          </a:xfrm>
          <a:prstGeom prst="rect">
            <a:avLst/>
          </a:prstGeom>
          <a:noFill/>
          <a:ln w="9525">
            <a:noFill/>
            <a:miter lim="800000"/>
            <a:headEnd/>
            <a:tailEnd/>
          </a:ln>
          <a:effectLst/>
        </p:spPr>
        <p:txBody>
          <a:bodyPr>
            <a:spAutoFit/>
          </a:bodyPr>
          <a:lstStyle/>
          <a:p>
            <a:r>
              <a:rPr lang="el-GR" sz="2300">
                <a:solidFill>
                  <a:srgbClr val="FF00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Άνδρας 56 ετών, οινοποιός</a:t>
            </a:r>
          </a:p>
          <a:p>
            <a:r>
              <a:rPr lang="el-GR" sz="2300">
                <a:solidFill>
                  <a:srgbClr val="FFFF00"/>
                </a:solidFill>
                <a:effectLst>
                  <a:outerShdw blurRad="38100" dist="38100" dir="2700000" algn="tl">
                    <a:srgbClr val="000000"/>
                  </a:outerShdw>
                </a:effectLst>
                <a:cs typeface="Arial" charset="0"/>
              </a:rPr>
              <a:t>Αιτία εισόδου</a:t>
            </a:r>
          </a:p>
          <a:p>
            <a:r>
              <a:rPr lang="el-GR" sz="2300">
                <a:solidFill>
                  <a:schemeClr val="tx1"/>
                </a:solidFill>
                <a:effectLst>
                  <a:outerShdw blurRad="38100" dist="38100" dir="2700000" algn="tl">
                    <a:srgbClr val="000000"/>
                  </a:outerShdw>
                </a:effectLst>
                <a:cs typeface="Arial" charset="0"/>
              </a:rPr>
              <a:t>Ευμεγέθης αιματέμεση</a:t>
            </a:r>
          </a:p>
          <a:p>
            <a:r>
              <a:rPr lang="el-GR" sz="2300">
                <a:solidFill>
                  <a:srgbClr val="FFFF00"/>
                </a:solidFill>
                <a:effectLst>
                  <a:outerShdw blurRad="38100" dist="38100" dir="2700000" algn="tl">
                    <a:srgbClr val="000000"/>
                  </a:outerShdw>
                </a:effectLst>
                <a:cs typeface="Arial" charset="0"/>
              </a:rPr>
              <a:t>Παρούσα νόσος</a:t>
            </a:r>
          </a:p>
          <a:p>
            <a:r>
              <a:rPr lang="el-GR" sz="2300">
                <a:solidFill>
                  <a:schemeClr val="tx1"/>
                </a:solidFill>
                <a:effectLst>
                  <a:outerShdw blurRad="38100" dist="38100" dir="2700000" algn="tl">
                    <a:srgbClr val="000000"/>
                  </a:outerShdw>
                </a:effectLst>
                <a:cs typeface="Arial" charset="0"/>
              </a:rPr>
              <a:t>Προ 4ώρου ο ασθενής ασθάνθηκε </a:t>
            </a:r>
            <a:r>
              <a:rPr lang="el-GR" sz="2300" u="sng">
                <a:solidFill>
                  <a:schemeClr val="tx1"/>
                </a:solidFill>
                <a:effectLst>
                  <a:outerShdw blurRad="38100" dist="38100" dir="2700000" algn="tl">
                    <a:srgbClr val="000000"/>
                  </a:outerShdw>
                </a:effectLst>
                <a:cs typeface="Arial" charset="0"/>
              </a:rPr>
              <a:t>ναυτία, ζάλη</a:t>
            </a:r>
            <a:r>
              <a:rPr lang="el-GR" sz="2300">
                <a:solidFill>
                  <a:schemeClr val="tx1"/>
                </a:solidFill>
                <a:effectLst>
                  <a:outerShdw blurRad="38100" dist="38100" dir="2700000" algn="tl">
                    <a:srgbClr val="000000"/>
                  </a:outerShdw>
                </a:effectLst>
                <a:cs typeface="Arial" charset="0"/>
              </a:rPr>
              <a:t> και ήπια </a:t>
            </a:r>
            <a:r>
              <a:rPr lang="el-GR" sz="2300" u="sng">
                <a:solidFill>
                  <a:schemeClr val="tx1"/>
                </a:solidFill>
                <a:effectLst>
                  <a:outerShdw blurRad="38100" dist="38100" dir="2700000" algn="tl">
                    <a:srgbClr val="000000"/>
                  </a:outerShdw>
                </a:effectLst>
                <a:cs typeface="Arial" charset="0"/>
              </a:rPr>
              <a:t>τάση προς έμετο</a:t>
            </a:r>
            <a:r>
              <a:rPr lang="el-GR" sz="2300">
                <a:solidFill>
                  <a:schemeClr val="tx1"/>
                </a:solidFill>
                <a:effectLst>
                  <a:outerShdw blurRad="38100" dist="38100" dir="2700000" algn="tl">
                    <a:srgbClr val="000000"/>
                  </a:outerShdw>
                </a:effectLst>
                <a:cs typeface="Arial" charset="0"/>
              </a:rPr>
              <a:t>. Ακολούθησαν </a:t>
            </a:r>
            <a:r>
              <a:rPr lang="el-GR" sz="2300" u="sng">
                <a:solidFill>
                  <a:schemeClr val="tx1"/>
                </a:solidFill>
                <a:effectLst>
                  <a:outerShdw blurRad="38100" dist="38100" dir="2700000" algn="tl">
                    <a:srgbClr val="000000"/>
                  </a:outerShdw>
                </a:effectLst>
                <a:cs typeface="Arial" charset="0"/>
              </a:rPr>
              <a:t>2 επεισόδια αιματεμέσεως</a:t>
            </a:r>
            <a:r>
              <a:rPr lang="el-GR" sz="2300">
                <a:solidFill>
                  <a:schemeClr val="tx1"/>
                </a:solidFill>
                <a:effectLst>
                  <a:outerShdw blurRad="38100" dist="38100" dir="2700000" algn="tl">
                    <a:srgbClr val="000000"/>
                  </a:outerShdw>
                </a:effectLst>
                <a:cs typeface="Arial" charset="0"/>
              </a:rPr>
              <a:t> που περιγράφονται από τη σύζυγό του ως ιδιαίτερα βίαια, με αποβολή μεγάλης ποσότητας αίματος. Ταυτόχρονα, ο ασθενής ενεφάνισε </a:t>
            </a:r>
            <a:r>
              <a:rPr lang="el-GR" sz="2300" u="sng">
                <a:solidFill>
                  <a:schemeClr val="tx1"/>
                </a:solidFill>
                <a:effectLst>
                  <a:outerShdw blurRad="38100" dist="38100" dir="2700000" algn="tl">
                    <a:srgbClr val="000000"/>
                  </a:outerShdw>
                </a:effectLst>
                <a:cs typeface="Arial" charset="0"/>
              </a:rPr>
              <a:t>εφίδρωση</a:t>
            </a:r>
            <a:r>
              <a:rPr lang="el-GR" sz="2300">
                <a:solidFill>
                  <a:schemeClr val="tx1"/>
                </a:solidFill>
                <a:effectLst>
                  <a:outerShdw blurRad="38100" dist="38100" dir="2700000" algn="tl">
                    <a:srgbClr val="000000"/>
                  </a:outerShdw>
                </a:effectLst>
                <a:cs typeface="Arial" charset="0"/>
              </a:rPr>
              <a:t>, επιδείνωση της ζάλης και ήπια διαταραχή του επιπέδου επικοινωνίας </a:t>
            </a:r>
            <a:r>
              <a:rPr lang="el-GR" sz="2300" u="sng">
                <a:solidFill>
                  <a:schemeClr val="tx1"/>
                </a:solidFill>
                <a:effectLst>
                  <a:outerShdw blurRad="38100" dist="38100" dir="2700000" algn="tl">
                    <a:srgbClr val="000000"/>
                  </a:outerShdw>
                </a:effectLst>
                <a:cs typeface="Arial" charset="0"/>
              </a:rPr>
              <a:t>(υπνηλία)</a:t>
            </a:r>
            <a:r>
              <a:rPr lang="el-GR" sz="2300">
                <a:solidFill>
                  <a:schemeClr val="tx1"/>
                </a:solidFill>
                <a:effectLst>
                  <a:outerShdw blurRad="38100" dist="38100" dir="2700000" algn="tl">
                    <a:srgbClr val="000000"/>
                  </a:outerShdw>
                </a:effectLst>
                <a:cs typeface="Arial" charset="0"/>
              </a:rPr>
              <a:t>. Μεταφέρθηκε από τους οικείους του στο νοσοκομείο.</a:t>
            </a:r>
            <a:endParaRPr lang="en-US" sz="2300">
              <a:solidFill>
                <a:schemeClr val="tx1"/>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79388" y="404813"/>
            <a:ext cx="8785225" cy="5711825"/>
          </a:xfrm>
          <a:prstGeom prst="rect">
            <a:avLst/>
          </a:prstGeom>
          <a:noFill/>
          <a:ln w="9525">
            <a:noFill/>
            <a:miter lim="800000"/>
            <a:headEnd/>
            <a:tailEnd/>
          </a:ln>
          <a:effectLst/>
        </p:spPr>
        <p:txBody>
          <a:bodyPr>
            <a:spAutoFit/>
          </a:bodyPr>
          <a:lstStyle/>
          <a:p>
            <a:r>
              <a:rPr lang="el-GR" sz="2300">
                <a:solidFill>
                  <a:srgbClr val="FFFF00"/>
                </a:solidFill>
                <a:effectLst>
                  <a:outerShdw blurRad="38100" dist="38100" dir="2700000" algn="tl">
                    <a:srgbClr val="000000"/>
                  </a:outerShdw>
                </a:effectLst>
                <a:cs typeface="Arial" charset="0"/>
              </a:rPr>
              <a:t>Ανασκόπηση συστημάτων</a:t>
            </a:r>
            <a:endParaRPr lang="en-US" sz="2300">
              <a:solidFill>
                <a:srgbClr val="FFFF00"/>
              </a:solidFill>
              <a:effectLst>
                <a:outerShdw blurRad="38100" dist="38100" dir="2700000" algn="tl">
                  <a:srgbClr val="000000"/>
                </a:outerShdw>
              </a:effectLst>
              <a:cs typeface="Arial" charset="0"/>
            </a:endParaRPr>
          </a:p>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Οι πληροφορίες δίδονται από τη σύζυγο του ασθενούς</a:t>
            </a:r>
          </a:p>
          <a:p>
            <a:r>
              <a:rPr lang="el-GR" sz="2300" u="sng">
                <a:effectLst>
                  <a:outerShdw blurRad="38100" dist="38100" dir="2700000" algn="tl">
                    <a:srgbClr val="000000"/>
                  </a:outerShdw>
                </a:effectLst>
                <a:cs typeface="Arial" charset="0"/>
              </a:rPr>
              <a:t>Αναπνευστικό:</a:t>
            </a:r>
            <a:r>
              <a:rPr lang="el-GR" sz="2300">
                <a:solidFill>
                  <a:schemeClr val="tx1"/>
                </a:solidFill>
                <a:effectLst>
                  <a:outerShdw blurRad="38100" dist="38100" dir="2700000" algn="tl">
                    <a:srgbClr val="000000"/>
                  </a:outerShdw>
                </a:effectLst>
                <a:cs typeface="Arial" charset="0"/>
              </a:rPr>
              <a:t> Ήπιος βήχας που εμφανίσθηκε περί τη 1 ώρα προ της αφίξεως του ασθενούς</a:t>
            </a:r>
          </a:p>
          <a:p>
            <a:r>
              <a:rPr lang="el-GR" sz="2300" u="sng">
                <a:effectLst>
                  <a:outerShdw blurRad="38100" dist="38100" dir="2700000" algn="tl">
                    <a:srgbClr val="000000"/>
                  </a:outerShdw>
                </a:effectLst>
                <a:cs typeface="Arial" charset="0"/>
              </a:rPr>
              <a:t>Κυκλοφορικό:</a:t>
            </a:r>
            <a:r>
              <a:rPr lang="el-GR" sz="2300">
                <a:solidFill>
                  <a:schemeClr val="tx1"/>
                </a:solidFill>
                <a:effectLst>
                  <a:outerShdw blurRad="38100" dist="38100" dir="2700000" algn="tl">
                    <a:srgbClr val="000000"/>
                  </a:outerShdw>
                </a:effectLst>
                <a:cs typeface="Arial" charset="0"/>
              </a:rPr>
              <a:t> Χωρίς στηθάγχη, αίσθημα παλμών ή άλλα ενοχλήματα</a:t>
            </a:r>
          </a:p>
          <a:p>
            <a:r>
              <a:rPr lang="el-GR" sz="2300" u="sng">
                <a:effectLst>
                  <a:outerShdw blurRad="38100" dist="38100" dir="2700000" algn="tl">
                    <a:srgbClr val="000000"/>
                  </a:outerShdw>
                </a:effectLst>
                <a:cs typeface="Arial" charset="0"/>
              </a:rPr>
              <a:t>Πεπτικό:</a:t>
            </a:r>
            <a:r>
              <a:rPr lang="el-GR" sz="2300">
                <a:solidFill>
                  <a:schemeClr val="tx1"/>
                </a:solidFill>
                <a:effectLst>
                  <a:outerShdw blurRad="38100" dist="38100" dir="2700000" algn="tl">
                    <a:srgbClr val="000000"/>
                  </a:outerShdw>
                </a:effectLst>
                <a:cs typeface="Arial" charset="0"/>
              </a:rPr>
              <a:t> 2 ευμεγέθεις έμετοι προ 3.5 ωρών με μεγάλη ποσότητα αίματος</a:t>
            </a:r>
          </a:p>
          <a:p>
            <a:r>
              <a:rPr lang="el-GR" sz="2300" u="sng">
                <a:effectLst>
                  <a:outerShdw blurRad="38100" dist="38100" dir="2700000" algn="tl">
                    <a:srgbClr val="000000"/>
                  </a:outerShdw>
                </a:effectLst>
                <a:cs typeface="Arial" charset="0"/>
              </a:rPr>
              <a:t>Μυοσκελετικό:</a:t>
            </a:r>
            <a:r>
              <a:rPr lang="el-GR" sz="2300">
                <a:solidFill>
                  <a:schemeClr val="tx1"/>
                </a:solidFill>
                <a:effectLst>
                  <a:outerShdw blurRad="38100" dist="38100" dir="2700000" algn="tl">
                    <a:srgbClr val="000000"/>
                  </a:outerShdw>
                </a:effectLst>
                <a:cs typeface="Arial" charset="0"/>
              </a:rPr>
              <a:t> Ήπια αδυναμία</a:t>
            </a:r>
          </a:p>
          <a:p>
            <a:r>
              <a:rPr lang="el-GR" sz="2300" u="sng">
                <a:effectLst>
                  <a:outerShdw blurRad="38100" dist="38100" dir="2700000" algn="tl">
                    <a:srgbClr val="000000"/>
                  </a:outerShdw>
                </a:effectLst>
                <a:cs typeface="Arial" charset="0"/>
              </a:rPr>
              <a:t>Νευρικό:</a:t>
            </a:r>
            <a:r>
              <a:rPr lang="el-GR" sz="2300">
                <a:solidFill>
                  <a:schemeClr val="tx1"/>
                </a:solidFill>
                <a:effectLst>
                  <a:outerShdw blurRad="38100" dist="38100" dir="2700000" algn="tl">
                    <a:srgbClr val="000000"/>
                  </a:outerShdw>
                </a:effectLst>
                <a:cs typeface="Arial" charset="0"/>
              </a:rPr>
              <a:t> Υπνηλία, αδυναμία συγκεντρώσεως από 3 ωρών</a:t>
            </a:r>
          </a:p>
          <a:p>
            <a:r>
              <a:rPr lang="el-GR" sz="2300" u="sng">
                <a:effectLst>
                  <a:outerShdw blurRad="38100" dist="38100" dir="2700000" algn="tl">
                    <a:srgbClr val="000000"/>
                  </a:outerShdw>
                </a:effectLst>
                <a:cs typeface="Arial" charset="0"/>
              </a:rPr>
              <a:t>Οφθαλμοί, ώτα:</a:t>
            </a:r>
            <a:r>
              <a:rPr lang="el-GR" sz="2300">
                <a:solidFill>
                  <a:schemeClr val="tx1"/>
                </a:solidFill>
                <a:effectLst>
                  <a:outerShdw blurRad="38100" dist="38100" dir="2700000" algn="tl">
                    <a:srgbClr val="000000"/>
                  </a:outerShdw>
                </a:effectLst>
                <a:cs typeface="Arial" charset="0"/>
              </a:rPr>
              <a:t> Χωρίς αναφερόμενα ενοχλήματα</a:t>
            </a:r>
            <a:endParaRPr lang="el-GR" sz="2300" u="sng">
              <a:solidFill>
                <a:schemeClr val="tx1"/>
              </a:solidFill>
              <a:effectLst>
                <a:outerShdw blurRad="38100" dist="38100" dir="2700000" algn="tl">
                  <a:srgbClr val="000000"/>
                </a:outerShdw>
              </a:effectLst>
              <a:cs typeface="Arial" charset="0"/>
            </a:endParaRPr>
          </a:p>
          <a:p>
            <a:r>
              <a:rPr lang="el-GR" sz="2300" u="sng">
                <a:effectLst>
                  <a:outerShdw blurRad="38100" dist="38100" dir="2700000" algn="tl">
                    <a:srgbClr val="000000"/>
                  </a:outerShdw>
                </a:effectLst>
                <a:cs typeface="Arial" charset="0"/>
              </a:rPr>
              <a:t>Δέρμα και εξαρτήματα:</a:t>
            </a:r>
            <a:r>
              <a:rPr lang="el-GR" sz="2300">
                <a:solidFill>
                  <a:schemeClr val="tx1"/>
                </a:solidFill>
                <a:effectLst>
                  <a:outerShdw blurRad="38100" dist="38100" dir="2700000" algn="tl">
                    <a:srgbClr val="000000"/>
                  </a:outerShdw>
                </a:effectLst>
                <a:cs typeface="Arial" charset="0"/>
              </a:rPr>
              <a:t> Χωρίς αναφερόμενα ενοχλήματα</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a:stretch>
            <a:fillRect/>
          </a:stretch>
        </p:blipFill>
        <p:spPr bwMode="auto">
          <a:xfrm>
            <a:off x="63500" y="1368425"/>
            <a:ext cx="9017000" cy="4124325"/>
          </a:xfrm>
          <a:prstGeom prst="rect">
            <a:avLst/>
          </a:prstGeom>
          <a:noFill/>
          <a:ln w="9525">
            <a:noFill/>
            <a:miter lim="800000"/>
            <a:headEnd/>
            <a:tailEnd/>
          </a:ln>
          <a:effectLst/>
        </p:spPr>
      </p:pic>
      <p:sp>
        <p:nvSpPr>
          <p:cNvPr id="20485" name="Text Box 5"/>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ΥΠΟΟΓΚΑΙΜΙΚΗ ΚΑΤΑΠΛΗΞΙΑ</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79388" y="260350"/>
            <a:ext cx="8964612" cy="6413500"/>
          </a:xfrm>
          <a:prstGeom prst="rect">
            <a:avLst/>
          </a:prstGeom>
          <a:noFill/>
          <a:ln w="9525">
            <a:noFill/>
            <a:miter lim="800000"/>
            <a:headEnd/>
            <a:tailEnd/>
          </a:ln>
          <a:effectLst/>
        </p:spPr>
        <p:txBody>
          <a:bodyPr>
            <a:spAutoFit/>
          </a:bodyPr>
          <a:lstStyle/>
          <a:p>
            <a:r>
              <a:rPr lang="el-GR" sz="2300">
                <a:solidFill>
                  <a:srgbClr val="FFFF00"/>
                </a:solidFill>
                <a:effectLst>
                  <a:outerShdw blurRad="38100" dist="38100" dir="2700000" algn="tl">
                    <a:srgbClr val="000000"/>
                  </a:outerShdw>
                </a:effectLst>
                <a:cs typeface="Arial" charset="0"/>
              </a:rPr>
              <a:t>Ατομικό αναμνηστικό</a:t>
            </a:r>
          </a:p>
          <a:p>
            <a:r>
              <a:rPr lang="el-GR" sz="2300">
                <a:solidFill>
                  <a:schemeClr val="tx1"/>
                </a:solidFill>
                <a:effectLst>
                  <a:outerShdw blurRad="38100" dist="38100" dir="2700000" algn="tl">
                    <a:srgbClr val="000000"/>
                  </a:outerShdw>
                </a:effectLst>
                <a:cs typeface="Arial" charset="0"/>
              </a:rPr>
              <a:t>Αρτηριακή υπέρταση από 3ετίας</a:t>
            </a:r>
          </a:p>
          <a:p>
            <a:r>
              <a:rPr lang="el-GR" sz="2300">
                <a:solidFill>
                  <a:schemeClr val="tx1"/>
                </a:solidFill>
                <a:effectLst>
                  <a:outerShdw blurRad="38100" dist="38100" dir="2700000" algn="tl">
                    <a:srgbClr val="000000"/>
                  </a:outerShdw>
                </a:effectLst>
                <a:cs typeface="Arial" charset="0"/>
              </a:rPr>
              <a:t>Διάγνωση αλκοολικής κιρρώσεως προ έτους. Διαλείπουσα λήψη προπρανολόλης (20 </a:t>
            </a:r>
            <a:r>
              <a:rPr lang="en-US" sz="2300">
                <a:solidFill>
                  <a:schemeClr val="tx1"/>
                </a:solidFill>
                <a:effectLst>
                  <a:outerShdw blurRad="38100" dist="38100" dir="2700000" algn="tl">
                    <a:srgbClr val="000000"/>
                  </a:outerShdw>
                </a:effectLst>
                <a:cs typeface="Arial" charset="0"/>
              </a:rPr>
              <a:t>mg </a:t>
            </a:r>
            <a:r>
              <a:rPr lang="el-GR" sz="2300">
                <a:solidFill>
                  <a:schemeClr val="tx1"/>
                </a:solidFill>
                <a:effectLst>
                  <a:outerShdw blurRad="38100" dist="38100" dir="2700000" algn="tl">
                    <a:srgbClr val="000000"/>
                  </a:outerShdw>
                </a:effectLst>
                <a:cs typeface="Arial" charset="0"/>
              </a:rPr>
              <a:t>τρις ημερησίως). Δεν έχει επισκεφθεί ιατρό έκτοτε</a:t>
            </a:r>
          </a:p>
          <a:p>
            <a:r>
              <a:rPr lang="el-GR" sz="2300">
                <a:solidFill>
                  <a:srgbClr val="FFFF00"/>
                </a:solidFill>
                <a:effectLst>
                  <a:outerShdw blurRad="38100" dist="38100" dir="2700000" algn="tl">
                    <a:srgbClr val="000000"/>
                  </a:outerShdw>
                </a:effectLst>
                <a:cs typeface="Arial" charset="0"/>
              </a:rPr>
              <a:t>Συνήθειες και τρόπος ζωής</a:t>
            </a:r>
          </a:p>
          <a:p>
            <a:r>
              <a:rPr lang="el-GR" sz="2300">
                <a:solidFill>
                  <a:schemeClr val="tx1"/>
                </a:solidFill>
                <a:effectLst>
                  <a:outerShdw blurRad="38100" dist="38100" dir="2700000" algn="tl">
                    <a:srgbClr val="000000"/>
                  </a:outerShdw>
                </a:effectLst>
                <a:cs typeface="Arial" charset="0"/>
              </a:rPr>
              <a:t>Κατάχρηση οινοπνεύματος (1-1.5 φιάλες οίνου ημερησίως από 20ετίας). Το τελευταίο έτος αναφέρει μείωση της καταναλώσεως, αλλά όχι διακοπή, λόγω επαγγέλματος</a:t>
            </a:r>
          </a:p>
          <a:p>
            <a:r>
              <a:rPr lang="el-GR" sz="2300">
                <a:solidFill>
                  <a:schemeClr val="tx1"/>
                </a:solidFill>
                <a:effectLst>
                  <a:outerShdw blurRad="38100" dist="38100" dir="2700000" algn="tl">
                    <a:srgbClr val="000000"/>
                  </a:outerShdw>
                </a:effectLst>
                <a:cs typeface="Arial" charset="0"/>
              </a:rPr>
              <a:t>Καπνιστής από 38 ετών, συνολικά ~57 πακέτα/έτη (1.5 πακέτο ημερησίως)</a:t>
            </a:r>
          </a:p>
          <a:p>
            <a:r>
              <a:rPr lang="el-GR" sz="2300">
                <a:solidFill>
                  <a:srgbClr val="FFFF00"/>
                </a:solidFill>
                <a:effectLst>
                  <a:outerShdw blurRad="38100" dist="38100" dir="2700000" algn="tl">
                    <a:srgbClr val="000000"/>
                  </a:outerShdw>
                </a:effectLst>
                <a:cs typeface="Arial" charset="0"/>
              </a:rPr>
              <a:t>Κληρονομικό αναμνηστικό</a:t>
            </a:r>
          </a:p>
          <a:p>
            <a:r>
              <a:rPr lang="el-GR" sz="2300">
                <a:solidFill>
                  <a:schemeClr val="tx1"/>
                </a:solidFill>
                <a:effectLst>
                  <a:outerShdw blurRad="38100" dist="38100" dir="2700000" algn="tl">
                    <a:srgbClr val="000000"/>
                  </a:outerShdw>
                </a:effectLst>
                <a:cs typeface="Arial" charset="0"/>
              </a:rPr>
              <a:t>Πατήρ απεβίωσε σε ηλικία 80 ετών (ΑΕΕ)</a:t>
            </a:r>
          </a:p>
          <a:p>
            <a:r>
              <a:rPr lang="el-GR" sz="2300">
                <a:solidFill>
                  <a:schemeClr val="tx1"/>
                </a:solidFill>
                <a:effectLst>
                  <a:outerShdw blurRad="38100" dist="38100" dir="2700000" algn="tl">
                    <a:srgbClr val="000000"/>
                  </a:outerShdw>
                </a:effectLst>
                <a:cs typeface="Arial" charset="0"/>
              </a:rPr>
              <a:t>Μήτηρ 77 ετών, πάσχει από αρτηριακή υπέρταση, ΣΔ τύπου 2</a:t>
            </a:r>
            <a:endParaRPr lang="en-US" sz="2300">
              <a:solidFill>
                <a:schemeClr val="tx1"/>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ΑΝΤΙΚΕΙΜΕΝΙΚΗ ΕΞΕΤΑΣΗ</a:t>
            </a:r>
          </a:p>
        </p:txBody>
      </p:sp>
      <p:sp>
        <p:nvSpPr>
          <p:cNvPr id="52227" name="Text Box 3"/>
          <p:cNvSpPr txBox="1">
            <a:spLocks noChangeArrowheads="1"/>
          </p:cNvSpPr>
          <p:nvPr/>
        </p:nvSpPr>
        <p:spPr bwMode="auto">
          <a:xfrm>
            <a:off x="179388" y="1268413"/>
            <a:ext cx="8785225" cy="4656137"/>
          </a:xfrm>
          <a:prstGeom prst="rect">
            <a:avLst/>
          </a:prstGeom>
          <a:noFill/>
          <a:ln w="9525">
            <a:noFill/>
            <a:miter lim="800000"/>
            <a:headEnd/>
            <a:tailEnd/>
          </a:ln>
          <a:effectLst/>
        </p:spPr>
        <p:txBody>
          <a:bodyPr>
            <a:spAutoFit/>
          </a:bodyPr>
          <a:lstStyle/>
          <a:p>
            <a:r>
              <a:rPr lang="el-GR" sz="2300" u="sng">
                <a:effectLst>
                  <a:outerShdw blurRad="38100" dist="38100" dir="2700000" algn="tl">
                    <a:srgbClr val="000000"/>
                  </a:outerShdw>
                </a:effectLst>
                <a:cs typeface="Arial" charset="0"/>
              </a:rPr>
              <a:t>Όψη, θρέψη:</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Όψη πάσχοντος ασθενούς. Ασθενής φυσιολογικού βάρους (Βάρος 74 </a:t>
            </a:r>
            <a:r>
              <a:rPr lang="en-US" sz="2300">
                <a:solidFill>
                  <a:schemeClr val="tx1"/>
                </a:solidFill>
                <a:effectLst>
                  <a:outerShdw blurRad="38100" dist="38100" dir="2700000" algn="tl">
                    <a:srgbClr val="000000"/>
                  </a:outerShdw>
                </a:effectLst>
                <a:cs typeface="Arial" charset="0"/>
              </a:rPr>
              <a:t>Kg, </a:t>
            </a:r>
            <a:r>
              <a:rPr lang="el-GR" sz="2300">
                <a:solidFill>
                  <a:schemeClr val="tx1"/>
                </a:solidFill>
                <a:effectLst>
                  <a:outerShdw blurRad="38100" dist="38100" dir="2700000" algn="tl">
                    <a:srgbClr val="000000"/>
                  </a:outerShdw>
                </a:effectLst>
                <a:cs typeface="Arial" charset="0"/>
              </a:rPr>
              <a:t>Ύψος 1</a:t>
            </a:r>
            <a:r>
              <a:rPr lang="en-US" sz="2300">
                <a:solidFill>
                  <a:schemeClr val="tx1"/>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77 </a:t>
            </a:r>
            <a:r>
              <a:rPr lang="en-US" sz="2300">
                <a:solidFill>
                  <a:schemeClr val="tx1"/>
                </a:solidFill>
                <a:effectLst>
                  <a:outerShdw blurRad="38100" dist="38100" dir="2700000" algn="tl">
                    <a:srgbClr val="000000"/>
                  </a:outerShdw>
                </a:effectLst>
                <a:cs typeface="Arial" charset="0"/>
              </a:rPr>
              <a:t>m, BMI </a:t>
            </a:r>
            <a:r>
              <a:rPr lang="el-GR" sz="2300">
                <a:solidFill>
                  <a:schemeClr val="tx1"/>
                </a:solidFill>
                <a:effectLst>
                  <a:outerShdw blurRad="38100" dist="38100" dir="2700000" algn="tl">
                    <a:srgbClr val="000000"/>
                  </a:outerShdw>
                </a:effectLst>
                <a:cs typeface="Arial" charset="0"/>
              </a:rPr>
              <a:t>23</a:t>
            </a:r>
            <a:r>
              <a:rPr lang="en-US" sz="2300">
                <a:solidFill>
                  <a:schemeClr val="tx1"/>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6</a:t>
            </a:r>
            <a:r>
              <a:rPr lang="en-US" sz="2300">
                <a:solidFill>
                  <a:schemeClr val="tx1"/>
                </a:solidFill>
                <a:effectLst>
                  <a:outerShdw blurRad="38100" dist="38100" dir="2700000" algn="tl">
                    <a:srgbClr val="000000"/>
                  </a:outerShdw>
                </a:effectLst>
                <a:cs typeface="Arial" charset="0"/>
              </a:rPr>
              <a:t> kg/m</a:t>
            </a:r>
            <a:r>
              <a:rPr lang="en-US" sz="2300" baseline="30000">
                <a:solidFill>
                  <a:schemeClr val="tx1"/>
                </a:solidFill>
                <a:effectLst>
                  <a:outerShdw blurRad="38100" dist="38100" dir="2700000" algn="tl">
                    <a:srgbClr val="000000"/>
                  </a:outerShdw>
                </a:effectLst>
                <a:cs typeface="Arial" charset="0"/>
              </a:rPr>
              <a:t>2</a:t>
            </a:r>
            <a:r>
              <a:rPr lang="en-US" sz="2300">
                <a:solidFill>
                  <a:schemeClr val="tx1"/>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Περίμετρος μέσης 87 εκατοστά</a:t>
            </a:r>
          </a:p>
          <a:p>
            <a:r>
              <a:rPr lang="el-GR" sz="2300" u="sng">
                <a:effectLst>
                  <a:outerShdw blurRad="38100" dist="38100" dir="2700000" algn="tl">
                    <a:srgbClr val="000000"/>
                  </a:outerShdw>
                </a:effectLst>
                <a:cs typeface="Arial" charset="0"/>
              </a:rPr>
              <a:t>Ζωτικά σημεία:</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Θ: 38.3 </a:t>
            </a:r>
            <a:r>
              <a:rPr lang="en-US" sz="2300">
                <a:solidFill>
                  <a:schemeClr val="tx1"/>
                </a:solidFill>
                <a:effectLst>
                  <a:outerShdw blurRad="38100" dist="38100" dir="2700000" algn="tl">
                    <a:srgbClr val="000000"/>
                  </a:outerShdw>
                </a:effectLst>
                <a:cs typeface="Arial" charset="0"/>
              </a:rPr>
              <a:t>°C, </a:t>
            </a:r>
            <a:r>
              <a:rPr lang="el-GR" sz="2300">
                <a:solidFill>
                  <a:schemeClr val="tx1"/>
                </a:solidFill>
                <a:effectLst>
                  <a:outerShdw blurRad="38100" dist="38100" dir="2700000" algn="tl">
                    <a:srgbClr val="000000"/>
                  </a:outerShdw>
                </a:effectLst>
                <a:cs typeface="Arial" charset="0"/>
              </a:rPr>
              <a:t>σφύξεις: 92/λεπτό, αρτηριακή πίεση: 90/50 </a:t>
            </a:r>
            <a:r>
              <a:rPr lang="en-US" sz="2300">
                <a:solidFill>
                  <a:schemeClr val="tx1"/>
                </a:solidFill>
                <a:effectLst>
                  <a:outerShdw blurRad="38100" dist="38100" dir="2700000" algn="tl">
                    <a:srgbClr val="000000"/>
                  </a:outerShdw>
                </a:effectLst>
                <a:cs typeface="Arial" charset="0"/>
              </a:rPr>
              <a:t>mmHg</a:t>
            </a:r>
          </a:p>
          <a:p>
            <a:r>
              <a:rPr lang="el-GR" sz="2300" u="sng">
                <a:effectLst>
                  <a:outerShdw blurRad="38100" dist="38100" dir="2700000" algn="tl">
                    <a:srgbClr val="000000"/>
                  </a:outerShdw>
                </a:effectLst>
                <a:cs typeface="Arial" charset="0"/>
              </a:rPr>
              <a:t>Κεφαλή, οφθαλμοί, ώτα, συζυγίες:</a:t>
            </a:r>
            <a:r>
              <a:rPr lang="el-GR" sz="2300">
                <a:solidFill>
                  <a:schemeClr val="tx1"/>
                </a:solidFill>
                <a:effectLst>
                  <a:outerShdw blurRad="38100" dist="38100" dir="2700000" algn="tl">
                    <a:srgbClr val="000000"/>
                  </a:outerShdw>
                </a:effectLst>
                <a:cs typeface="Arial" charset="0"/>
              </a:rPr>
              <a:t> Ικτερική χροιά σκληρών. Κόρες ίσες, αντιδρώσες</a:t>
            </a:r>
          </a:p>
          <a:p>
            <a:r>
              <a:rPr lang="el-GR" sz="2300" u="sng">
                <a:effectLst>
                  <a:outerShdw blurRad="38100" dist="38100" dir="2700000" algn="tl">
                    <a:srgbClr val="000000"/>
                  </a:outerShdw>
                </a:effectLst>
                <a:cs typeface="Arial" charset="0"/>
              </a:rPr>
              <a:t>Τράχηλος:</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Χωρίς λεμφαδένες, ψηλαφητά μορφώματα, καρωτίδες ψηλαφητές άμφω, χωρίς φυσήματα</a:t>
            </a:r>
          </a:p>
          <a:p>
            <a:r>
              <a:rPr lang="el-GR" sz="2300" u="sng">
                <a:effectLst>
                  <a:outerShdw blurRad="38100" dist="38100" dir="2700000" algn="tl">
                    <a:srgbClr val="000000"/>
                  </a:outerShdw>
                </a:effectLst>
                <a:cs typeface="Arial" charset="0"/>
              </a:rPr>
              <a:t>Κυκλοφορικό:</a:t>
            </a:r>
            <a:r>
              <a:rPr lang="el-GR" sz="2300">
                <a:solidFill>
                  <a:schemeClr val="hlink"/>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Φλεβοκομβική ταχυκαρδία, </a:t>
            </a:r>
            <a:r>
              <a:rPr lang="en-US" sz="2300">
                <a:solidFill>
                  <a:schemeClr val="tx1"/>
                </a:solidFill>
                <a:effectLst>
                  <a:outerShdw blurRad="38100" dist="38100" dir="2700000" algn="tl">
                    <a:srgbClr val="000000"/>
                  </a:outerShdw>
                </a:effectLst>
                <a:cs typeface="Arial" charset="0"/>
              </a:rPr>
              <a:t>S1 </a:t>
            </a:r>
            <a:r>
              <a:rPr lang="el-GR" sz="2300">
                <a:solidFill>
                  <a:schemeClr val="tx1"/>
                </a:solidFill>
                <a:effectLst>
                  <a:outerShdw blurRad="38100" dist="38100" dir="2700000" algn="tl">
                    <a:srgbClr val="000000"/>
                  </a:outerShdw>
                </a:effectLst>
                <a:cs typeface="Arial" charset="0"/>
              </a:rPr>
              <a:t>και </a:t>
            </a:r>
            <a:r>
              <a:rPr lang="en-US" sz="2300">
                <a:solidFill>
                  <a:schemeClr val="tx1"/>
                </a:solidFill>
                <a:effectLst>
                  <a:outerShdw blurRad="38100" dist="38100" dir="2700000" algn="tl">
                    <a:srgbClr val="000000"/>
                  </a:outerShdw>
                </a:effectLst>
                <a:cs typeface="Arial" charset="0"/>
              </a:rPr>
              <a:t>S2 </a:t>
            </a:r>
            <a:r>
              <a:rPr lang="el-GR" sz="2300">
                <a:solidFill>
                  <a:schemeClr val="tx1"/>
                </a:solidFill>
                <a:effectLst>
                  <a:outerShdw blurRad="38100" dist="38100" dir="2700000" algn="tl">
                    <a:srgbClr val="000000"/>
                  </a:outerShdw>
                </a:effectLst>
                <a:cs typeface="Arial" charset="0"/>
              </a:rPr>
              <a:t>ευκρινείς, ρυθμικοί, χωρίς φυσήματα ή ήχο τριβής</a:t>
            </a:r>
            <a:endParaRPr lang="en-US" sz="2300">
              <a:solidFill>
                <a:schemeClr val="hlink"/>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ΑΝΤΙΚΕΙΜΕΝΙΚΗ ΕΞΕΤΑΣΗ (2)</a:t>
            </a:r>
          </a:p>
        </p:txBody>
      </p:sp>
      <p:sp>
        <p:nvSpPr>
          <p:cNvPr id="53251" name="Text Box 3"/>
          <p:cNvSpPr txBox="1">
            <a:spLocks noChangeArrowheads="1"/>
          </p:cNvSpPr>
          <p:nvPr/>
        </p:nvSpPr>
        <p:spPr bwMode="auto">
          <a:xfrm>
            <a:off x="179388" y="1135063"/>
            <a:ext cx="8785225" cy="4741862"/>
          </a:xfrm>
          <a:prstGeom prst="rect">
            <a:avLst/>
          </a:prstGeom>
          <a:noFill/>
          <a:ln w="9525">
            <a:noFill/>
            <a:miter lim="800000"/>
            <a:headEnd/>
            <a:tailEnd/>
          </a:ln>
          <a:effectLst/>
        </p:spPr>
        <p:txBody>
          <a:bodyPr>
            <a:spAutoFit/>
          </a:bodyPr>
          <a:lstStyle/>
          <a:p>
            <a:r>
              <a:rPr lang="el-GR" sz="2100" u="sng">
                <a:effectLst>
                  <a:outerShdw blurRad="38100" dist="38100" dir="2700000" algn="tl">
                    <a:srgbClr val="000000"/>
                  </a:outerShdw>
                </a:effectLst>
                <a:cs typeface="Arial" charset="0"/>
              </a:rPr>
              <a:t>Μυοσκελετικό-νευρικό:</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Ήπια υπνηλία. Διαταραγμένος προσανατολισμός στο χώρο και το χρόνο</a:t>
            </a:r>
          </a:p>
          <a:p>
            <a:r>
              <a:rPr lang="el-GR" sz="2100" u="sng">
                <a:effectLst>
                  <a:outerShdw blurRad="38100" dist="38100" dir="2700000" algn="tl">
                    <a:srgbClr val="000000"/>
                  </a:outerShdw>
                </a:effectLst>
                <a:cs typeface="Arial" charset="0"/>
              </a:rPr>
              <a:t>Αναπνευστικό:</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20 αναπνοές/λεπτό, ήπιοι τρίζοντες δεξιάς βάσεως</a:t>
            </a:r>
            <a:endParaRPr lang="en-US" sz="2100">
              <a:solidFill>
                <a:schemeClr val="tx1"/>
              </a:solidFill>
              <a:effectLst>
                <a:outerShdw blurRad="38100" dist="38100" dir="2700000" algn="tl">
                  <a:srgbClr val="000000"/>
                </a:outerShdw>
              </a:effectLst>
              <a:cs typeface="Arial" charset="0"/>
            </a:endParaRPr>
          </a:p>
          <a:p>
            <a:r>
              <a:rPr lang="el-GR" sz="2100" u="sng">
                <a:effectLst>
                  <a:outerShdw blurRad="38100" dist="38100" dir="2700000" algn="tl">
                    <a:srgbClr val="000000"/>
                  </a:outerShdw>
                </a:effectLst>
                <a:cs typeface="Arial" charset="0"/>
              </a:rPr>
              <a:t>Κοιλία:</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Ήπια διατεταμένη. Επίφλεβο στην περιομφαλική και στις πλάγιες κοιλιακές χώρες άμφω. Εντερικοί ήχοι αυξημένοι (βορβορυγμοί). Τυμπανικότης στην επίκρουση περιομφαλικά, υποψία μετακινούμενης αμβλύτητας. Χωρίς ευαισθησία ή ψηλαφητά μορφώματα. Ήπαρ ψηλαφητό ~4 </a:t>
            </a:r>
            <a:r>
              <a:rPr lang="en-US" sz="2100">
                <a:solidFill>
                  <a:schemeClr val="tx1"/>
                </a:solidFill>
                <a:effectLst>
                  <a:outerShdw blurRad="38100" dist="38100" dir="2700000" algn="tl">
                    <a:srgbClr val="000000"/>
                  </a:outerShdw>
                </a:effectLst>
                <a:cs typeface="Arial" charset="0"/>
              </a:rPr>
              <a:t>cm </a:t>
            </a:r>
            <a:r>
              <a:rPr lang="el-GR" sz="2100">
                <a:solidFill>
                  <a:schemeClr val="tx1"/>
                </a:solidFill>
                <a:effectLst>
                  <a:outerShdw blurRad="38100" dist="38100" dir="2700000" algn="tl">
                    <a:srgbClr val="000000"/>
                  </a:outerShdw>
                </a:effectLst>
                <a:cs typeface="Arial" charset="0"/>
              </a:rPr>
              <a:t>κάτωθεν του πλευρικού τόξου, ανώμαλο, σκληρό, ανώδυνο. Σπλην ψηλαφητός ~3 </a:t>
            </a:r>
            <a:r>
              <a:rPr lang="en-US" sz="2100">
                <a:solidFill>
                  <a:schemeClr val="tx1"/>
                </a:solidFill>
                <a:effectLst>
                  <a:outerShdw blurRad="38100" dist="38100" dir="2700000" algn="tl">
                    <a:srgbClr val="000000"/>
                  </a:outerShdw>
                </a:effectLst>
                <a:cs typeface="Arial" charset="0"/>
              </a:rPr>
              <a:t>cm </a:t>
            </a:r>
            <a:r>
              <a:rPr lang="el-GR" sz="2100">
                <a:solidFill>
                  <a:schemeClr val="tx1"/>
                </a:solidFill>
                <a:effectLst>
                  <a:outerShdw blurRad="38100" dist="38100" dir="2700000" algn="tl">
                    <a:srgbClr val="000000"/>
                  </a:outerShdw>
                </a:effectLst>
                <a:cs typeface="Arial" charset="0"/>
              </a:rPr>
              <a:t>κάτωθεν του πλευρικού τόξου. Δακτυλική εξέταση: κενή λήκυθος</a:t>
            </a:r>
          </a:p>
          <a:p>
            <a:r>
              <a:rPr lang="el-GR" sz="2100" u="sng">
                <a:effectLst>
                  <a:outerShdw blurRad="38100" dist="38100" dir="2700000" algn="tl">
                    <a:srgbClr val="000000"/>
                  </a:outerShdw>
                </a:effectLst>
                <a:cs typeface="Arial" charset="0"/>
              </a:rPr>
              <a:t>Δέρμα</a:t>
            </a:r>
            <a:r>
              <a:rPr lang="en-US" sz="2100" u="sng">
                <a:effectLst>
                  <a:outerShdw blurRad="38100" dist="38100" dir="2700000" algn="tl">
                    <a:srgbClr val="000000"/>
                  </a:outerShdw>
                </a:effectLst>
                <a:cs typeface="Arial" charset="0"/>
              </a:rPr>
              <a:t> </a:t>
            </a:r>
            <a:r>
              <a:rPr lang="el-GR" sz="2100" u="sng">
                <a:effectLst>
                  <a:outerShdw blurRad="38100" dist="38100" dir="2700000" algn="tl">
                    <a:srgbClr val="000000"/>
                  </a:outerShdw>
                </a:effectLst>
                <a:cs typeface="Arial" charset="0"/>
              </a:rPr>
              <a:t>και εξαρτήματα:</a:t>
            </a:r>
            <a:r>
              <a:rPr lang="el-GR" sz="2100">
                <a:solidFill>
                  <a:schemeClr val="tx1"/>
                </a:solidFill>
                <a:effectLst>
                  <a:outerShdw blurRad="38100" dist="38100" dir="2700000" algn="tl">
                    <a:srgbClr val="000000"/>
                  </a:outerShdw>
                </a:effectLst>
                <a:cs typeface="Arial" charset="0"/>
              </a:rPr>
              <a:t> Ολίγοι διάσπαρτοι αραχνοειδείς σπίλοι κοιλίας-θώρακος</a:t>
            </a:r>
            <a:endParaRPr lang="en-US" sz="2100">
              <a:solidFill>
                <a:schemeClr val="hlink"/>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79388" y="1209675"/>
            <a:ext cx="8785225" cy="3779838"/>
          </a:xfrm>
          <a:prstGeom prst="rect">
            <a:avLst/>
          </a:prstGeom>
          <a:noFill/>
          <a:ln w="9525">
            <a:noFill/>
            <a:miter lim="800000"/>
            <a:headEnd/>
            <a:tailEnd/>
          </a:ln>
          <a:effectLst/>
        </p:spPr>
        <p:txBody>
          <a:bodyPr>
            <a:spAutoFit/>
          </a:bodyPr>
          <a:lstStyle/>
          <a:p>
            <a:pPr marL="342900" indent="-342900"/>
            <a:r>
              <a:rPr lang="el-GR" sz="2100">
                <a:solidFill>
                  <a:srgbClr val="FFFF00"/>
                </a:solidFill>
                <a:effectLst>
                  <a:outerShdw blurRad="38100" dist="38100" dir="2700000" algn="tl">
                    <a:srgbClr val="000000"/>
                  </a:outerShdw>
                </a:effectLst>
                <a:cs typeface="Arial" charset="0"/>
              </a:rPr>
              <a:t>Ποιες είναι οι πιθανότερες διαγνώσεις;</a:t>
            </a:r>
            <a:r>
              <a:rPr lang="el-GR" sz="2100">
                <a:solidFill>
                  <a:schemeClr val="hlink"/>
                </a:solidFill>
                <a:effectLst>
                  <a:outerShdw blurRad="38100" dist="38100" dir="2700000" algn="tl">
                    <a:srgbClr val="000000"/>
                  </a:outerShdw>
                </a:effectLst>
                <a:cs typeface="Arial" charset="0"/>
              </a:rPr>
              <a:t> </a:t>
            </a:r>
          </a:p>
          <a:p>
            <a:pPr marL="342900" indent="-342900"/>
            <a:r>
              <a:rPr lang="el-GR" sz="2100">
                <a:solidFill>
                  <a:srgbClr val="FF3300"/>
                </a:solidFill>
                <a:effectLst>
                  <a:outerShdw blurRad="38100" dist="38100" dir="2700000" algn="tl">
                    <a:srgbClr val="000000"/>
                  </a:outerShdw>
                </a:effectLst>
                <a:cs typeface="Arial" charset="0"/>
              </a:rPr>
              <a:t>1.</a:t>
            </a:r>
            <a:r>
              <a:rPr lang="el-GR" sz="2100">
                <a:solidFill>
                  <a:schemeClr val="tx1"/>
                </a:solidFill>
                <a:effectLst>
                  <a:outerShdw blurRad="38100" dist="38100" dir="2700000" algn="tl">
                    <a:srgbClr val="000000"/>
                  </a:outerShdw>
                </a:effectLst>
                <a:cs typeface="Arial" charset="0"/>
              </a:rPr>
              <a:t> Υποογκαιμική καταπληξία</a:t>
            </a:r>
          </a:p>
          <a:p>
            <a:pPr marL="342900" indent="-342900"/>
            <a:r>
              <a:rPr lang="el-GR" sz="2100">
                <a:solidFill>
                  <a:srgbClr val="FF3300"/>
                </a:solidFill>
                <a:effectLst>
                  <a:outerShdw blurRad="38100" dist="38100" dir="2700000" algn="tl">
                    <a:srgbClr val="000000"/>
                  </a:outerShdw>
                </a:effectLst>
                <a:cs typeface="Arial" charset="0"/>
              </a:rPr>
              <a:t>2.</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Νευρογενής καταπληξία</a:t>
            </a:r>
          </a:p>
          <a:p>
            <a:pPr marL="342900" indent="-342900"/>
            <a:r>
              <a:rPr lang="el-GR" sz="2100">
                <a:solidFill>
                  <a:srgbClr val="FF3300"/>
                </a:solidFill>
                <a:effectLst>
                  <a:outerShdw blurRad="38100" dist="38100" dir="2700000" algn="tl">
                    <a:srgbClr val="000000"/>
                  </a:outerShdw>
                </a:effectLst>
                <a:cs typeface="Arial" charset="0"/>
              </a:rPr>
              <a:t>3.</a:t>
            </a:r>
            <a:r>
              <a:rPr lang="el-GR" sz="2100">
                <a:solidFill>
                  <a:schemeClr val="tx1"/>
                </a:solidFill>
                <a:effectLst>
                  <a:outerShdw blurRad="38100" dist="38100" dir="2700000" algn="tl">
                    <a:srgbClr val="000000"/>
                  </a:outerShdw>
                </a:effectLst>
                <a:cs typeface="Arial" charset="0"/>
              </a:rPr>
              <a:t> Καρδιογενής καταπληξία</a:t>
            </a:r>
          </a:p>
          <a:p>
            <a:pPr marL="342900" indent="-342900"/>
            <a:r>
              <a:rPr lang="el-GR" sz="2100">
                <a:solidFill>
                  <a:srgbClr val="FF3300"/>
                </a:solidFill>
                <a:effectLst>
                  <a:outerShdw blurRad="38100" dist="38100" dir="2700000" algn="tl">
                    <a:srgbClr val="000000"/>
                  </a:outerShdw>
                </a:effectLst>
                <a:cs typeface="Arial" charset="0"/>
              </a:rPr>
              <a:t>4.</a:t>
            </a:r>
            <a:r>
              <a:rPr lang="el-GR" sz="2100">
                <a:solidFill>
                  <a:schemeClr val="tx1"/>
                </a:solidFill>
                <a:effectLst>
                  <a:outerShdw blurRad="38100" dist="38100" dir="2700000" algn="tl">
                    <a:srgbClr val="000000"/>
                  </a:outerShdw>
                </a:effectLst>
                <a:cs typeface="Arial" charset="0"/>
              </a:rPr>
              <a:t> Σηπτική καταπληξία λόγω λοιμώξεως αναπνευστικού</a:t>
            </a:r>
          </a:p>
          <a:p>
            <a:pPr marL="342900" indent="-342900"/>
            <a:r>
              <a:rPr lang="el-GR" sz="2100">
                <a:solidFill>
                  <a:srgbClr val="FF3300"/>
                </a:solidFill>
                <a:effectLst>
                  <a:outerShdw blurRad="38100" dist="38100" dir="2700000" algn="tl">
                    <a:srgbClr val="000000"/>
                  </a:outerShdw>
                </a:effectLst>
                <a:cs typeface="Arial" charset="0"/>
              </a:rPr>
              <a:t>5.</a:t>
            </a:r>
            <a:r>
              <a:rPr lang="el-GR" sz="2100">
                <a:solidFill>
                  <a:schemeClr val="tx1"/>
                </a:solidFill>
                <a:effectLst>
                  <a:outerShdw blurRad="38100" dist="38100" dir="2700000" algn="tl">
                    <a:srgbClr val="000000"/>
                  </a:outerShdw>
                </a:effectLst>
                <a:cs typeface="Arial" charset="0"/>
              </a:rPr>
              <a:t> Πνευμονία εξ εισροφήσεως</a:t>
            </a:r>
          </a:p>
          <a:p>
            <a:pPr marL="342900" indent="-342900"/>
            <a:r>
              <a:rPr lang="el-GR" sz="2100">
                <a:solidFill>
                  <a:srgbClr val="FF3300"/>
                </a:solidFill>
                <a:effectLst>
                  <a:outerShdw blurRad="38100" dist="38100" dir="2700000" algn="tl">
                    <a:srgbClr val="000000"/>
                  </a:outerShdw>
                </a:effectLst>
                <a:cs typeface="Arial" charset="0"/>
              </a:rPr>
              <a:t>6.</a:t>
            </a:r>
            <a:r>
              <a:rPr lang="el-GR" sz="2100">
                <a:solidFill>
                  <a:schemeClr val="tx1"/>
                </a:solidFill>
                <a:effectLst>
                  <a:outerShdw blurRad="38100" dist="38100" dir="2700000" algn="tl">
                    <a:srgbClr val="000000"/>
                  </a:outerShdw>
                </a:effectLst>
                <a:cs typeface="Arial" charset="0"/>
              </a:rPr>
              <a:t> Κιρσορραγία επί αλκοολικής κιρρώσεως</a:t>
            </a:r>
          </a:p>
          <a:p>
            <a:pPr marL="342900" indent="-342900"/>
            <a:r>
              <a:rPr lang="el-GR" sz="2100">
                <a:solidFill>
                  <a:srgbClr val="FF3300"/>
                </a:solidFill>
                <a:effectLst>
                  <a:outerShdw blurRad="38100" dist="38100" dir="2700000" algn="tl">
                    <a:srgbClr val="000000"/>
                  </a:outerShdw>
                </a:effectLst>
                <a:cs typeface="Arial" charset="0"/>
              </a:rPr>
              <a:t>7.</a:t>
            </a:r>
            <a:r>
              <a:rPr lang="el-GR" sz="2100">
                <a:solidFill>
                  <a:schemeClr val="tx1"/>
                </a:solidFill>
                <a:effectLst>
                  <a:outerShdw blurRad="38100" dist="38100" dir="2700000" algn="tl">
                    <a:srgbClr val="000000"/>
                  </a:outerShdw>
                </a:effectLst>
                <a:cs typeface="Arial" charset="0"/>
              </a:rPr>
              <a:t> Αλλεργικό </a:t>
            </a:r>
            <a:r>
              <a:rPr lang="en-US" sz="2100">
                <a:solidFill>
                  <a:schemeClr val="tx1"/>
                </a:solidFill>
                <a:effectLst>
                  <a:outerShdw blurRad="38100" dist="38100" dir="2700000" algn="tl">
                    <a:srgbClr val="000000"/>
                  </a:outerShdw>
                </a:effectLst>
                <a:cs typeface="Arial" charset="0"/>
              </a:rPr>
              <a:t>shock</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2" cstate="print"/>
          <a:srcRect/>
          <a:stretch>
            <a:fillRect/>
          </a:stretch>
        </p:blipFill>
        <p:spPr bwMode="auto">
          <a:xfrm>
            <a:off x="323850" y="1557338"/>
            <a:ext cx="4535488" cy="2974975"/>
          </a:xfrm>
          <a:prstGeom prst="rect">
            <a:avLst/>
          </a:prstGeom>
          <a:noFill/>
          <a:ln w="9525">
            <a:noFill/>
            <a:miter lim="800000"/>
            <a:headEnd/>
            <a:tailEnd/>
          </a:ln>
          <a:effectLst/>
        </p:spPr>
      </p:pic>
      <p:pic>
        <p:nvPicPr>
          <p:cNvPr id="57349" name="Picture 5"/>
          <p:cNvPicPr>
            <a:picLocks noChangeAspect="1" noChangeArrowheads="1"/>
          </p:cNvPicPr>
          <p:nvPr/>
        </p:nvPicPr>
        <p:blipFill>
          <a:blip r:embed="rId3" cstate="print"/>
          <a:srcRect/>
          <a:stretch>
            <a:fillRect/>
          </a:stretch>
        </p:blipFill>
        <p:spPr bwMode="auto">
          <a:xfrm>
            <a:off x="5435600" y="549275"/>
            <a:ext cx="3168650" cy="2370138"/>
          </a:xfrm>
          <a:prstGeom prst="rect">
            <a:avLst/>
          </a:prstGeom>
          <a:noFill/>
          <a:ln w="9525">
            <a:noFill/>
            <a:miter lim="800000"/>
            <a:headEnd/>
            <a:tailEnd/>
          </a:ln>
          <a:effectLst/>
        </p:spPr>
      </p:pic>
      <p:pic>
        <p:nvPicPr>
          <p:cNvPr id="57350" name="Picture 6"/>
          <p:cNvPicPr>
            <a:picLocks noChangeAspect="1" noChangeArrowheads="1"/>
          </p:cNvPicPr>
          <p:nvPr/>
        </p:nvPicPr>
        <p:blipFill>
          <a:blip r:embed="rId4" cstate="print"/>
          <a:srcRect/>
          <a:stretch>
            <a:fillRect/>
          </a:stretch>
        </p:blipFill>
        <p:spPr bwMode="auto">
          <a:xfrm>
            <a:off x="5148263" y="3141663"/>
            <a:ext cx="3744912" cy="2459037"/>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79388" y="1209675"/>
            <a:ext cx="8785225" cy="3619500"/>
          </a:xfrm>
          <a:prstGeom prst="rect">
            <a:avLst/>
          </a:prstGeom>
          <a:noFill/>
          <a:ln w="9525">
            <a:noFill/>
            <a:miter lim="800000"/>
            <a:headEnd/>
            <a:tailEnd/>
          </a:ln>
          <a:effectLst/>
        </p:spPr>
        <p:txBody>
          <a:bodyPr>
            <a:spAutoFit/>
          </a:bodyPr>
          <a:lstStyle/>
          <a:p>
            <a:pPr marL="342900" indent="-342900"/>
            <a:r>
              <a:rPr lang="el-GR" sz="2100">
                <a:solidFill>
                  <a:srgbClr val="FFFF00"/>
                </a:solidFill>
                <a:effectLst>
                  <a:outerShdw blurRad="38100" dist="38100" dir="2700000" algn="tl">
                    <a:srgbClr val="000000"/>
                  </a:outerShdw>
                </a:effectLst>
                <a:cs typeface="Arial" charset="0"/>
              </a:rPr>
              <a:t>Ποιες εξετάσεις θα πρέπει να διενεργηθούν;</a:t>
            </a:r>
            <a:r>
              <a:rPr lang="el-GR" sz="2100">
                <a:solidFill>
                  <a:schemeClr val="hlink"/>
                </a:solidFill>
                <a:effectLst>
                  <a:outerShdw blurRad="38100" dist="38100" dir="2700000" algn="tl">
                    <a:srgbClr val="000000"/>
                  </a:outerShdw>
                </a:effectLst>
                <a:cs typeface="Arial" charset="0"/>
              </a:rPr>
              <a:t> </a:t>
            </a:r>
          </a:p>
          <a:p>
            <a:pPr marL="342900" indent="-342900"/>
            <a:r>
              <a:rPr lang="el-GR" sz="2100">
                <a:solidFill>
                  <a:srgbClr val="FF3300"/>
                </a:solidFill>
                <a:effectLst>
                  <a:outerShdw blurRad="38100" dist="38100" dir="2700000" algn="tl">
                    <a:srgbClr val="000000"/>
                  </a:outerShdw>
                </a:effectLst>
                <a:cs typeface="Arial" charset="0"/>
              </a:rPr>
              <a:t>1.</a:t>
            </a:r>
            <a:r>
              <a:rPr lang="el-GR" sz="2100">
                <a:solidFill>
                  <a:schemeClr val="tx1"/>
                </a:solidFill>
                <a:effectLst>
                  <a:outerShdw blurRad="38100" dist="38100" dir="2700000" algn="tl">
                    <a:srgbClr val="000000"/>
                  </a:outerShdw>
                </a:effectLst>
                <a:cs typeface="Arial" charset="0"/>
              </a:rPr>
              <a:t> Γενική αίματος, πλήρης βιοχημικός έλεγχος, πλήρης αιμορραγικός έλεγχος, αέρια αίματος</a:t>
            </a:r>
          </a:p>
          <a:p>
            <a:pPr marL="342900" indent="-342900"/>
            <a:r>
              <a:rPr lang="el-GR" sz="2100">
                <a:solidFill>
                  <a:srgbClr val="FF3300"/>
                </a:solidFill>
                <a:effectLst>
                  <a:outerShdw blurRad="38100" dist="38100" dir="2700000" algn="tl">
                    <a:srgbClr val="000000"/>
                  </a:outerShdw>
                </a:effectLst>
                <a:cs typeface="Arial" charset="0"/>
              </a:rPr>
              <a:t>2.</a:t>
            </a:r>
            <a:r>
              <a:rPr lang="el-GR" sz="2100">
                <a:solidFill>
                  <a:schemeClr val="hlink"/>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Υπολογιστική τομογραφία θώρακος</a:t>
            </a:r>
          </a:p>
          <a:p>
            <a:pPr marL="342900" indent="-342900"/>
            <a:r>
              <a:rPr lang="el-GR" sz="2100">
                <a:solidFill>
                  <a:srgbClr val="FF3300"/>
                </a:solidFill>
                <a:effectLst>
                  <a:outerShdw blurRad="38100" dist="38100" dir="2700000" algn="tl">
                    <a:srgbClr val="000000"/>
                  </a:outerShdw>
                </a:effectLst>
                <a:cs typeface="Arial" charset="0"/>
              </a:rPr>
              <a:t>3.</a:t>
            </a:r>
            <a:r>
              <a:rPr lang="el-GR" sz="2100">
                <a:solidFill>
                  <a:schemeClr val="tx1"/>
                </a:solidFill>
                <a:effectLst>
                  <a:outerShdw blurRad="38100" dist="38100" dir="2700000" algn="tl">
                    <a:srgbClr val="000000"/>
                  </a:outerShdw>
                </a:effectLst>
                <a:cs typeface="Arial" charset="0"/>
              </a:rPr>
              <a:t> Απλή ακτινογραφία θώρακος</a:t>
            </a:r>
          </a:p>
          <a:p>
            <a:pPr marL="342900" indent="-342900"/>
            <a:r>
              <a:rPr lang="el-GR" sz="2100">
                <a:solidFill>
                  <a:srgbClr val="FF3300"/>
                </a:solidFill>
                <a:effectLst>
                  <a:outerShdw blurRad="38100" dist="38100" dir="2700000" algn="tl">
                    <a:srgbClr val="000000"/>
                  </a:outerShdw>
                </a:effectLst>
                <a:cs typeface="Arial" charset="0"/>
              </a:rPr>
              <a:t>4.</a:t>
            </a:r>
            <a:r>
              <a:rPr lang="el-GR" sz="2100">
                <a:solidFill>
                  <a:schemeClr val="tx1"/>
                </a:solidFill>
                <a:effectLst>
                  <a:outerShdw blurRad="38100" dist="38100" dir="2700000" algn="tl">
                    <a:srgbClr val="000000"/>
                  </a:outerShdw>
                </a:effectLst>
                <a:cs typeface="Arial" charset="0"/>
              </a:rPr>
              <a:t> Υπολογιστική τομογραφία κοιλίας</a:t>
            </a:r>
          </a:p>
          <a:p>
            <a:pPr marL="342900" indent="-342900"/>
            <a:r>
              <a:rPr lang="el-GR" sz="2100">
                <a:solidFill>
                  <a:srgbClr val="FF3300"/>
                </a:solidFill>
                <a:effectLst>
                  <a:outerShdw blurRad="38100" dist="38100" dir="2700000" algn="tl">
                    <a:srgbClr val="000000"/>
                  </a:outerShdw>
                </a:effectLst>
                <a:cs typeface="Arial" charset="0"/>
              </a:rPr>
              <a:t>5.</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U/S </a:t>
            </a:r>
            <a:r>
              <a:rPr lang="el-GR" sz="2100">
                <a:solidFill>
                  <a:schemeClr val="tx1"/>
                </a:solidFill>
                <a:effectLst>
                  <a:outerShdw blurRad="38100" dist="38100" dir="2700000" algn="tl">
                    <a:srgbClr val="000000"/>
                  </a:outerShdw>
                </a:effectLst>
                <a:cs typeface="Arial" charset="0"/>
              </a:rPr>
              <a:t>ήπατος, χοληφόρων, σπληνός</a:t>
            </a:r>
          </a:p>
          <a:p>
            <a:pPr marL="342900" indent="-342900"/>
            <a:r>
              <a:rPr lang="el-GR" sz="2100">
                <a:solidFill>
                  <a:srgbClr val="FF3300"/>
                </a:solidFill>
                <a:effectLst>
                  <a:outerShdw blurRad="38100" dist="38100" dir="2700000" algn="tl">
                    <a:srgbClr val="000000"/>
                  </a:outerShdw>
                </a:effectLst>
                <a:cs typeface="Arial" charset="0"/>
              </a:rPr>
              <a:t>6.</a:t>
            </a:r>
            <a:r>
              <a:rPr lang="el-GR" sz="2100">
                <a:solidFill>
                  <a:schemeClr val="tx1"/>
                </a:solidFill>
                <a:effectLst>
                  <a:outerShdw blurRad="38100" dist="38100" dir="2700000" algn="tl">
                    <a:srgbClr val="000000"/>
                  </a:outerShdw>
                </a:effectLst>
                <a:cs typeface="Arial" charset="0"/>
              </a:rPr>
              <a:t> Γαστροσκόπηση</a:t>
            </a:r>
            <a:endParaRPr lang="en-US" sz="2100">
              <a:solidFill>
                <a:schemeClr val="tx1"/>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ΕΡΓΑΣΤΗΡΙΑΚΑ ΕΥΡΗΜΑΤΑ</a:t>
            </a:r>
          </a:p>
        </p:txBody>
      </p:sp>
      <p:sp>
        <p:nvSpPr>
          <p:cNvPr id="58371" name="Text Box 3"/>
          <p:cNvSpPr txBox="1">
            <a:spLocks noChangeArrowheads="1"/>
          </p:cNvSpPr>
          <p:nvPr/>
        </p:nvSpPr>
        <p:spPr bwMode="auto">
          <a:xfrm>
            <a:off x="179388" y="1209675"/>
            <a:ext cx="8785225" cy="4741863"/>
          </a:xfrm>
          <a:prstGeom prst="rect">
            <a:avLst/>
          </a:prstGeom>
          <a:noFill/>
          <a:ln w="9525">
            <a:noFill/>
            <a:miter lim="800000"/>
            <a:headEnd/>
            <a:tailEnd/>
          </a:ln>
          <a:effectLst/>
        </p:spPr>
        <p:txBody>
          <a:bodyPr>
            <a:spAutoFit/>
          </a:bodyPr>
          <a:lstStyle/>
          <a:p>
            <a:pPr marL="342900" indent="-342900"/>
            <a:r>
              <a:rPr lang="el-GR" sz="2100" u="sng">
                <a:effectLst>
                  <a:outerShdw blurRad="38100" dist="38100" dir="2700000" algn="tl">
                    <a:srgbClr val="000000"/>
                  </a:outerShdw>
                </a:effectLst>
                <a:cs typeface="Arial" charset="0"/>
              </a:rPr>
              <a:t>Γενική αίματος</a:t>
            </a:r>
            <a:endParaRPr lang="el-GR" sz="2100" u="sng">
              <a:solidFill>
                <a:schemeClr val="hlink"/>
              </a:solidFill>
              <a:effectLst>
                <a:outerShdw blurRad="38100" dist="38100" dir="2700000" algn="tl">
                  <a:srgbClr val="000000"/>
                </a:outerShdw>
              </a:effectLst>
              <a:cs typeface="Arial" charset="0"/>
            </a:endParaRPr>
          </a:p>
          <a:p>
            <a:pPr marL="342900" indent="-342900"/>
            <a:r>
              <a:rPr lang="en-US" sz="2100">
                <a:solidFill>
                  <a:schemeClr val="tx1"/>
                </a:solidFill>
                <a:effectLst>
                  <a:outerShdw blurRad="38100" dist="38100" dir="2700000" algn="tl">
                    <a:srgbClr val="000000"/>
                  </a:outerShdw>
                </a:effectLst>
              </a:rPr>
              <a:t>Ht: </a:t>
            </a:r>
            <a:r>
              <a:rPr lang="el-GR" sz="2100">
                <a:solidFill>
                  <a:srgbClr val="FFFF00"/>
                </a:solidFill>
                <a:effectLst>
                  <a:outerShdw blurRad="38100" dist="38100" dir="2700000" algn="tl">
                    <a:srgbClr val="000000"/>
                  </a:outerShdw>
                </a:effectLst>
              </a:rPr>
              <a:t>26</a:t>
            </a:r>
            <a:r>
              <a:rPr lang="en-US" sz="2100">
                <a:solidFill>
                  <a:srgbClr val="FFFF00"/>
                </a:solidFill>
                <a:effectLst>
                  <a:outerShdw blurRad="38100" dist="38100" dir="2700000" algn="tl">
                    <a:srgbClr val="000000"/>
                  </a:outerShdw>
                </a:effectLst>
              </a:rPr>
              <a:t>%</a:t>
            </a:r>
            <a:r>
              <a:rPr lang="en-US" sz="2100">
                <a:solidFill>
                  <a:schemeClr val="tx1"/>
                </a:solidFill>
                <a:effectLst>
                  <a:outerShdw blurRad="38100" dist="38100" dir="2700000" algn="tl">
                    <a:srgbClr val="000000"/>
                  </a:outerShdw>
                </a:effectLst>
              </a:rPr>
              <a:t>, Hb: </a:t>
            </a:r>
            <a:r>
              <a:rPr lang="el-GR" sz="2100">
                <a:solidFill>
                  <a:srgbClr val="FFFF00"/>
                </a:solidFill>
                <a:effectLst>
                  <a:outerShdw blurRad="38100" dist="38100" dir="2700000" algn="tl">
                    <a:srgbClr val="000000"/>
                  </a:outerShdw>
                </a:effectLst>
              </a:rPr>
              <a:t>8.9</a:t>
            </a:r>
            <a:r>
              <a:rPr lang="en-US" sz="2100">
                <a:solidFill>
                  <a:schemeClr val="tx1"/>
                </a:solidFill>
                <a:effectLst>
                  <a:outerShdw blurRad="38100" dist="38100" dir="2700000" algn="tl">
                    <a:srgbClr val="000000"/>
                  </a:outerShdw>
                </a:effectLst>
              </a:rPr>
              <a:t> g/dl, </a:t>
            </a:r>
            <a:r>
              <a:rPr lang="el-GR" sz="2100">
                <a:solidFill>
                  <a:schemeClr val="tx1"/>
                </a:solidFill>
                <a:effectLst>
                  <a:outerShdw blurRad="38100" dist="38100" dir="2700000" algn="tl">
                    <a:srgbClr val="000000"/>
                  </a:outerShdw>
                </a:effectLst>
              </a:rPr>
              <a:t>Λευκά: </a:t>
            </a:r>
            <a:r>
              <a:rPr lang="el-GR" sz="2100">
                <a:solidFill>
                  <a:srgbClr val="FFFF00"/>
                </a:solidFill>
                <a:effectLst>
                  <a:outerShdw blurRad="38100" dist="38100" dir="2700000" algn="tl">
                    <a:srgbClr val="000000"/>
                  </a:outerShdw>
                </a:effectLst>
              </a:rPr>
              <a:t>14.700</a:t>
            </a:r>
            <a:r>
              <a:rPr lang="el-GR" sz="2100">
                <a:solidFill>
                  <a:schemeClr val="tx1"/>
                </a:solidFill>
                <a:effectLst>
                  <a:outerShdw blurRad="38100" dist="38100" dir="2700000" algn="tl">
                    <a:srgbClr val="000000"/>
                  </a:outerShdw>
                </a:effectLst>
              </a:rPr>
              <a:t>/μ</a:t>
            </a:r>
            <a:r>
              <a:rPr lang="en-US" sz="2100">
                <a:solidFill>
                  <a:schemeClr val="tx1"/>
                </a:solidFill>
                <a:effectLst>
                  <a:outerShdw blurRad="38100" dist="38100" dir="2700000" algn="tl">
                    <a:srgbClr val="000000"/>
                  </a:outerShdw>
                </a:effectLst>
              </a:rPr>
              <a:t>l (</a:t>
            </a:r>
            <a:r>
              <a:rPr lang="el-GR" sz="2100">
                <a:solidFill>
                  <a:schemeClr val="tx1"/>
                </a:solidFill>
                <a:effectLst>
                  <a:outerShdw blurRad="38100" dist="38100" dir="2700000" algn="tl">
                    <a:srgbClr val="000000"/>
                  </a:outerShdw>
                </a:effectLst>
              </a:rPr>
              <a:t>Πολυ: </a:t>
            </a:r>
            <a:r>
              <a:rPr lang="el-GR" sz="2100">
                <a:solidFill>
                  <a:srgbClr val="FFFF00"/>
                </a:solidFill>
                <a:effectLst>
                  <a:outerShdw blurRad="38100" dist="38100" dir="2700000" algn="tl">
                    <a:srgbClr val="000000"/>
                  </a:outerShdw>
                </a:effectLst>
              </a:rPr>
              <a:t>82</a:t>
            </a:r>
            <a:r>
              <a:rPr lang="el-GR" sz="2100">
                <a:solidFill>
                  <a:schemeClr val="tx1"/>
                </a:solidFill>
                <a:effectLst>
                  <a:outerShdw blurRad="38100" dist="38100" dir="2700000" algn="tl">
                    <a:srgbClr val="000000"/>
                  </a:outerShdw>
                </a:effectLst>
              </a:rPr>
              <a:t>%, Λεμφο</a:t>
            </a:r>
            <a:r>
              <a:rPr lang="en-US" sz="2100">
                <a:solidFill>
                  <a:schemeClr val="tx1"/>
                </a:solidFill>
                <a:effectLst>
                  <a:outerShdw blurRad="38100" dist="38100" dir="2700000" algn="tl">
                    <a:srgbClr val="000000"/>
                  </a:outerShdw>
                </a:effectLst>
              </a:rPr>
              <a:t> </a:t>
            </a:r>
            <a:r>
              <a:rPr lang="el-GR" sz="2100">
                <a:solidFill>
                  <a:schemeClr val="tx1"/>
                </a:solidFill>
                <a:effectLst>
                  <a:outerShdw blurRad="38100" dist="38100" dir="2700000" algn="tl">
                    <a:srgbClr val="000000"/>
                  </a:outerShdw>
                </a:effectLst>
              </a:rPr>
              <a:t>12%)</a:t>
            </a:r>
            <a:r>
              <a:rPr lang="en-US" sz="2100">
                <a:solidFill>
                  <a:schemeClr val="tx1"/>
                </a:solidFill>
                <a:effectLst>
                  <a:outerShdw blurRad="38100" dist="38100" dir="2700000" algn="tl">
                    <a:srgbClr val="000000"/>
                  </a:outerShdw>
                </a:effectLst>
              </a:rPr>
              <a:t>,</a:t>
            </a:r>
          </a:p>
          <a:p>
            <a:pPr marL="342900" indent="-342900"/>
            <a:r>
              <a:rPr lang="en-US" sz="2100">
                <a:solidFill>
                  <a:schemeClr val="tx1"/>
                </a:solidFill>
                <a:effectLst>
                  <a:outerShdw blurRad="38100" dist="38100" dir="2700000" algn="tl">
                    <a:srgbClr val="000000"/>
                  </a:outerShdw>
                </a:effectLst>
              </a:rPr>
              <a:t>PLT: </a:t>
            </a:r>
            <a:r>
              <a:rPr lang="el-GR" sz="2100">
                <a:solidFill>
                  <a:srgbClr val="FFFF00"/>
                </a:solidFill>
                <a:effectLst>
                  <a:outerShdw blurRad="38100" dist="38100" dir="2700000" algn="tl">
                    <a:srgbClr val="000000"/>
                  </a:outerShdw>
                </a:effectLst>
              </a:rPr>
              <a:t>88</a:t>
            </a:r>
            <a:r>
              <a:rPr lang="en-US" sz="2100">
                <a:solidFill>
                  <a:srgbClr val="FFFF00"/>
                </a:solidFill>
                <a:effectLst>
                  <a:outerShdw blurRad="38100" dist="38100" dir="2700000" algn="tl">
                    <a:srgbClr val="000000"/>
                  </a:outerShdw>
                </a:effectLst>
              </a:rPr>
              <a:t>.000</a:t>
            </a:r>
            <a:r>
              <a:rPr lang="en-US" sz="2100">
                <a:solidFill>
                  <a:schemeClr val="tx1"/>
                </a:solidFill>
                <a:effectLst>
                  <a:outerShdw blurRad="38100" dist="38100" dir="2700000" algn="tl">
                    <a:srgbClr val="000000"/>
                  </a:outerShdw>
                </a:effectLst>
              </a:rPr>
              <a:t>/</a:t>
            </a:r>
            <a:r>
              <a:rPr lang="el-GR" sz="2100">
                <a:solidFill>
                  <a:schemeClr val="tx1"/>
                </a:solidFill>
                <a:effectLst>
                  <a:outerShdw blurRad="38100" dist="38100" dir="2700000" algn="tl">
                    <a:srgbClr val="000000"/>
                  </a:outerShdw>
                </a:effectLst>
              </a:rPr>
              <a:t>μ</a:t>
            </a:r>
            <a:r>
              <a:rPr lang="en-US" sz="2100">
                <a:solidFill>
                  <a:schemeClr val="tx1"/>
                </a:solidFill>
                <a:effectLst>
                  <a:outerShdw blurRad="38100" dist="38100" dir="2700000" algn="tl">
                    <a:srgbClr val="000000"/>
                  </a:outerShdw>
                </a:effectLst>
              </a:rPr>
              <a:t>l</a:t>
            </a:r>
            <a:endParaRPr lang="en-US" sz="2100">
              <a:solidFill>
                <a:schemeClr val="tx1"/>
              </a:solidFill>
              <a:effectLst>
                <a:outerShdw blurRad="38100" dist="38100" dir="2700000" algn="tl">
                  <a:srgbClr val="000000"/>
                </a:outerShdw>
              </a:effectLst>
              <a:cs typeface="Arial" charset="0"/>
            </a:endParaRPr>
          </a:p>
          <a:p>
            <a:pPr marL="342900" indent="-342900"/>
            <a:r>
              <a:rPr lang="el-GR" sz="2100" u="sng">
                <a:effectLst>
                  <a:outerShdw blurRad="38100" dist="38100" dir="2700000" algn="tl">
                    <a:srgbClr val="000000"/>
                  </a:outerShdw>
                </a:effectLst>
                <a:cs typeface="Arial" charset="0"/>
              </a:rPr>
              <a:t>Βιοχημικές εξετάσεις</a:t>
            </a:r>
          </a:p>
          <a:p>
            <a:pPr marL="342900" indent="-342900"/>
            <a:r>
              <a:rPr lang="el-GR" sz="2100">
                <a:solidFill>
                  <a:schemeClr val="tx1"/>
                </a:solidFill>
                <a:effectLst>
                  <a:outerShdw blurRad="38100" dist="38100" dir="2700000" algn="tl">
                    <a:srgbClr val="000000"/>
                  </a:outerShdw>
                </a:effectLst>
                <a:cs typeface="Arial" charset="0"/>
              </a:rPr>
              <a:t>Σάκχαρο: 95 </a:t>
            </a:r>
            <a:r>
              <a:rPr lang="en-US" sz="2100">
                <a:solidFill>
                  <a:schemeClr val="tx1"/>
                </a:solidFill>
                <a:effectLst>
                  <a:outerShdw blurRad="38100" dist="38100" dir="2700000" algn="tl">
                    <a:srgbClr val="000000"/>
                  </a:outerShdw>
                </a:effectLst>
                <a:cs typeface="Arial" charset="0"/>
              </a:rPr>
              <a:t>mg/dl, </a:t>
            </a:r>
            <a:r>
              <a:rPr lang="el-GR" sz="2100">
                <a:solidFill>
                  <a:schemeClr val="tx1"/>
                </a:solidFill>
                <a:effectLst>
                  <a:outerShdw blurRad="38100" dist="38100" dir="2700000" algn="tl">
                    <a:srgbClr val="000000"/>
                  </a:outerShdw>
                </a:effectLst>
                <a:cs typeface="Arial" charset="0"/>
              </a:rPr>
              <a:t>Ουρία: </a:t>
            </a:r>
            <a:r>
              <a:rPr lang="el-GR" sz="2100">
                <a:solidFill>
                  <a:srgbClr val="FFFF00"/>
                </a:solidFill>
                <a:effectLst>
                  <a:outerShdw blurRad="38100" dist="38100" dir="2700000" algn="tl">
                    <a:srgbClr val="000000"/>
                  </a:outerShdw>
                </a:effectLst>
                <a:cs typeface="Arial" charset="0"/>
              </a:rPr>
              <a:t>102</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 </a:t>
            </a:r>
            <a:r>
              <a:rPr lang="el-GR" sz="2100">
                <a:solidFill>
                  <a:schemeClr val="tx1"/>
                </a:solidFill>
                <a:effectLst>
                  <a:outerShdw blurRad="38100" dist="38100" dir="2700000" algn="tl">
                    <a:srgbClr val="000000"/>
                  </a:outerShdw>
                </a:effectLst>
                <a:cs typeface="Arial" charset="0"/>
              </a:rPr>
              <a:t>Κρεατινίνη: </a:t>
            </a:r>
            <a:r>
              <a:rPr lang="el-GR" sz="2100">
                <a:solidFill>
                  <a:srgbClr val="FFFF00"/>
                </a:solidFill>
                <a:effectLst>
                  <a:outerShdw blurRad="38100" dist="38100" dir="2700000" algn="tl">
                    <a:srgbClr val="000000"/>
                  </a:outerShdw>
                </a:effectLst>
                <a:cs typeface="Arial" charset="0"/>
              </a:rPr>
              <a:t>1.5</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 </a:t>
            </a:r>
          </a:p>
          <a:p>
            <a:pPr marL="342900" indent="-342900"/>
            <a:r>
              <a:rPr lang="el-GR" sz="2100">
                <a:solidFill>
                  <a:schemeClr val="tx1"/>
                </a:solidFill>
                <a:effectLst>
                  <a:outerShdw blurRad="38100" dist="38100" dir="2700000" algn="tl">
                    <a:srgbClr val="000000"/>
                  </a:outerShdw>
                </a:effectLst>
                <a:cs typeface="Arial" charset="0"/>
              </a:rPr>
              <a:t>Ν</a:t>
            </a:r>
            <a:r>
              <a:rPr lang="en-US" sz="2100">
                <a:solidFill>
                  <a:schemeClr val="tx1"/>
                </a:solidFill>
                <a:effectLst>
                  <a:outerShdw blurRad="38100" dist="38100" dir="2700000" algn="tl">
                    <a:srgbClr val="000000"/>
                  </a:outerShdw>
                </a:effectLst>
                <a:cs typeface="Arial" charset="0"/>
              </a:rPr>
              <a:t>a: 146 mEq/l, K: 4.3 mEq/l, CPK: </a:t>
            </a:r>
            <a:r>
              <a:rPr lang="el-GR" sz="2100">
                <a:solidFill>
                  <a:schemeClr val="tx1"/>
                </a:solidFill>
                <a:effectLst>
                  <a:outerShdw blurRad="38100" dist="38100" dir="2700000" algn="tl">
                    <a:srgbClr val="000000"/>
                  </a:outerShdw>
                </a:effectLst>
                <a:cs typeface="Arial" charset="0"/>
              </a:rPr>
              <a:t>65</a:t>
            </a:r>
            <a:r>
              <a:rPr lang="en-US" sz="2100">
                <a:solidFill>
                  <a:schemeClr val="tx1"/>
                </a:solidFill>
                <a:effectLst>
                  <a:outerShdw blurRad="38100" dist="38100" dir="2700000" algn="tl">
                    <a:srgbClr val="000000"/>
                  </a:outerShdw>
                </a:effectLst>
                <a:cs typeface="Arial" charset="0"/>
              </a:rPr>
              <a:t> U/l, LDH: </a:t>
            </a:r>
            <a:r>
              <a:rPr lang="el-GR" sz="2100">
                <a:solidFill>
                  <a:srgbClr val="FFFF00"/>
                </a:solidFill>
                <a:effectLst>
                  <a:outerShdw blurRad="38100" dist="38100" dir="2700000" algn="tl">
                    <a:srgbClr val="000000"/>
                  </a:outerShdw>
                </a:effectLst>
                <a:cs typeface="Arial" charset="0"/>
              </a:rPr>
              <a:t>557</a:t>
            </a:r>
            <a:r>
              <a:rPr lang="en-US" sz="2100">
                <a:solidFill>
                  <a:schemeClr val="tx1"/>
                </a:solidFill>
                <a:effectLst>
                  <a:outerShdw blurRad="38100" dist="38100" dir="2700000" algn="tl">
                    <a:srgbClr val="000000"/>
                  </a:outerShdw>
                </a:effectLst>
                <a:cs typeface="Arial" charset="0"/>
              </a:rPr>
              <a:t> U/l, AST: </a:t>
            </a:r>
            <a:r>
              <a:rPr lang="el-GR" sz="2100">
                <a:solidFill>
                  <a:srgbClr val="FFFF00"/>
                </a:solidFill>
                <a:effectLst>
                  <a:outerShdw blurRad="38100" dist="38100" dir="2700000" algn="tl">
                    <a:srgbClr val="000000"/>
                  </a:outerShdw>
                </a:effectLst>
                <a:cs typeface="Arial" charset="0"/>
              </a:rPr>
              <a:t>102</a:t>
            </a:r>
            <a:r>
              <a:rPr lang="en-US" sz="2100">
                <a:solidFill>
                  <a:schemeClr val="tx1"/>
                </a:solidFill>
                <a:effectLst>
                  <a:outerShdw blurRad="38100" dist="38100" dir="2700000" algn="tl">
                    <a:srgbClr val="000000"/>
                  </a:outerShdw>
                </a:effectLst>
                <a:cs typeface="Arial" charset="0"/>
              </a:rPr>
              <a:t> IU/l,</a:t>
            </a:r>
          </a:p>
          <a:p>
            <a:pPr marL="342900" indent="-342900"/>
            <a:r>
              <a:rPr lang="en-US" sz="2100">
                <a:solidFill>
                  <a:schemeClr val="tx1"/>
                </a:solidFill>
                <a:effectLst>
                  <a:outerShdw blurRad="38100" dist="38100" dir="2700000" algn="tl">
                    <a:srgbClr val="000000"/>
                  </a:outerShdw>
                </a:effectLst>
                <a:cs typeface="Arial" charset="0"/>
              </a:rPr>
              <a:t>ALT: </a:t>
            </a:r>
            <a:r>
              <a:rPr lang="el-GR" sz="2100">
                <a:solidFill>
                  <a:srgbClr val="FFFF00"/>
                </a:solidFill>
                <a:effectLst>
                  <a:outerShdw blurRad="38100" dist="38100" dir="2700000" algn="tl">
                    <a:srgbClr val="000000"/>
                  </a:outerShdw>
                </a:effectLst>
                <a:cs typeface="Arial" charset="0"/>
              </a:rPr>
              <a:t>96</a:t>
            </a:r>
            <a:r>
              <a:rPr lang="en-US" sz="2100">
                <a:solidFill>
                  <a:schemeClr val="tx1"/>
                </a:solidFill>
                <a:effectLst>
                  <a:outerShdw blurRad="38100" dist="38100" dir="2700000" algn="tl">
                    <a:srgbClr val="000000"/>
                  </a:outerShdw>
                </a:effectLst>
                <a:cs typeface="Arial" charset="0"/>
              </a:rPr>
              <a:t> IU/l, </a:t>
            </a:r>
            <a:r>
              <a:rPr lang="el-GR" sz="2100">
                <a:solidFill>
                  <a:schemeClr val="tx1"/>
                </a:solidFill>
                <a:effectLst>
                  <a:outerShdw blurRad="38100" dist="38100" dir="2700000" algn="tl">
                    <a:srgbClr val="000000"/>
                  </a:outerShdw>
                </a:effectLst>
                <a:cs typeface="Arial" charset="0"/>
              </a:rPr>
              <a:t>αλβουμίνη: </a:t>
            </a:r>
            <a:r>
              <a:rPr lang="el-GR" sz="2100">
                <a:solidFill>
                  <a:srgbClr val="FFFF00"/>
                </a:solidFill>
                <a:effectLst>
                  <a:outerShdw blurRad="38100" dist="38100" dir="2700000" algn="tl">
                    <a:srgbClr val="000000"/>
                  </a:outerShdw>
                </a:effectLst>
                <a:cs typeface="Arial" charset="0"/>
              </a:rPr>
              <a:t>2.9</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g/dl, </a:t>
            </a:r>
            <a:r>
              <a:rPr lang="el-GR" sz="2100">
                <a:solidFill>
                  <a:schemeClr val="tx1"/>
                </a:solidFill>
                <a:effectLst>
                  <a:outerShdw blurRad="38100" dist="38100" dir="2700000" algn="tl">
                    <a:srgbClr val="000000"/>
                  </a:outerShdw>
                </a:effectLst>
                <a:cs typeface="Arial" charset="0"/>
              </a:rPr>
              <a:t>χολερυθρίνη: </a:t>
            </a:r>
            <a:r>
              <a:rPr lang="el-GR" sz="2100">
                <a:solidFill>
                  <a:srgbClr val="FFFF00"/>
                </a:solidFill>
                <a:effectLst>
                  <a:outerShdw blurRad="38100" dist="38100" dir="2700000" algn="tl">
                    <a:srgbClr val="000000"/>
                  </a:outerShdw>
                </a:effectLst>
                <a:cs typeface="Arial" charset="0"/>
              </a:rPr>
              <a:t>4.2</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 (</a:t>
            </a:r>
            <a:r>
              <a:rPr lang="el-GR" sz="2100">
                <a:solidFill>
                  <a:schemeClr val="tx1"/>
                </a:solidFill>
                <a:effectLst>
                  <a:outerShdw blurRad="38100" dist="38100" dir="2700000" algn="tl">
                    <a:srgbClr val="000000"/>
                  </a:outerShdw>
                </a:effectLst>
                <a:cs typeface="Arial" charset="0"/>
              </a:rPr>
              <a:t>άμεση:</a:t>
            </a:r>
            <a:endParaRPr lang="en-US" sz="2100">
              <a:solidFill>
                <a:schemeClr val="tx1"/>
              </a:solidFill>
              <a:effectLst>
                <a:outerShdw blurRad="38100" dist="38100" dir="2700000" algn="tl">
                  <a:srgbClr val="000000"/>
                </a:outerShdw>
              </a:effectLst>
              <a:cs typeface="Arial" charset="0"/>
            </a:endParaRPr>
          </a:p>
          <a:p>
            <a:pPr marL="342900" indent="-342900"/>
            <a:r>
              <a:rPr lang="el-GR" sz="2100">
                <a:solidFill>
                  <a:srgbClr val="FFFF00"/>
                </a:solidFill>
                <a:effectLst>
                  <a:outerShdw blurRad="38100" dist="38100" dir="2700000" algn="tl">
                    <a:srgbClr val="000000"/>
                  </a:outerShdw>
                </a:effectLst>
                <a:cs typeface="Arial" charset="0"/>
              </a:rPr>
              <a:t>3.1</a:t>
            </a:r>
            <a:r>
              <a:rPr lang="el-GR" sz="2100">
                <a:solidFill>
                  <a:schemeClr val="tx1"/>
                </a:solidFill>
                <a:effectLst>
                  <a:outerShdw blurRad="38100" dist="38100" dir="2700000" algn="tl">
                    <a:srgbClr val="000000"/>
                  </a:outerShdw>
                </a:effectLst>
                <a:cs typeface="Arial" charset="0"/>
              </a:rPr>
              <a:t> </a:t>
            </a:r>
            <a:r>
              <a:rPr lang="en-US" sz="2100">
                <a:solidFill>
                  <a:schemeClr val="tx1"/>
                </a:solidFill>
                <a:effectLst>
                  <a:outerShdw blurRad="38100" dist="38100" dir="2700000" algn="tl">
                    <a:srgbClr val="000000"/>
                  </a:outerShdw>
                </a:effectLst>
                <a:cs typeface="Arial" charset="0"/>
              </a:rPr>
              <a:t>mg/dl)</a:t>
            </a:r>
            <a:endParaRPr lang="el-GR" sz="2100">
              <a:solidFill>
                <a:schemeClr val="tx1"/>
              </a:solidFill>
              <a:effectLst>
                <a:outerShdw blurRad="38100" dist="38100" dir="2700000" algn="tl">
                  <a:srgbClr val="000000"/>
                </a:outerShdw>
              </a:effectLst>
              <a:cs typeface="Arial" charset="0"/>
            </a:endParaRPr>
          </a:p>
          <a:p>
            <a:pPr marL="342900" indent="-342900"/>
            <a:r>
              <a:rPr lang="el-GR" sz="2100" u="sng">
                <a:effectLst>
                  <a:outerShdw blurRad="38100" dist="38100" dir="2700000" algn="tl">
                    <a:srgbClr val="000000"/>
                  </a:outerShdw>
                </a:effectLst>
                <a:cs typeface="Arial" charset="0"/>
              </a:rPr>
              <a:t>Αέρια αίματος</a:t>
            </a:r>
          </a:p>
          <a:p>
            <a:pPr marL="342900" indent="-342900"/>
            <a:r>
              <a:rPr lang="en-US" sz="2100">
                <a:solidFill>
                  <a:schemeClr val="tx1"/>
                </a:solidFill>
                <a:effectLst>
                  <a:outerShdw blurRad="38100" dist="38100" dir="2700000" algn="tl">
                    <a:srgbClr val="000000"/>
                  </a:outerShdw>
                </a:effectLst>
                <a:cs typeface="Arial" charset="0"/>
              </a:rPr>
              <a:t>pH: 7.</a:t>
            </a:r>
            <a:r>
              <a:rPr lang="el-GR" sz="2100">
                <a:solidFill>
                  <a:schemeClr val="tx1"/>
                </a:solidFill>
                <a:effectLst>
                  <a:outerShdw blurRad="38100" dist="38100" dir="2700000" algn="tl">
                    <a:srgbClr val="000000"/>
                  </a:outerShdw>
                </a:effectLst>
                <a:cs typeface="Arial" charset="0"/>
              </a:rPr>
              <a:t>42</a:t>
            </a:r>
            <a:r>
              <a:rPr lang="en-US" sz="2100">
                <a:solidFill>
                  <a:schemeClr val="tx1"/>
                </a:solidFill>
                <a:effectLst>
                  <a:outerShdw blurRad="38100" dist="38100" dir="2700000" algn="tl">
                    <a:srgbClr val="000000"/>
                  </a:outerShdw>
                </a:effectLst>
                <a:cs typeface="Arial" charset="0"/>
              </a:rPr>
              <a:t>, PO</a:t>
            </a:r>
            <a:r>
              <a:rPr lang="en-US" sz="2100" baseline="-25000">
                <a:solidFill>
                  <a:schemeClr val="tx1"/>
                </a:solidFill>
                <a:effectLst>
                  <a:outerShdw blurRad="38100" dist="38100" dir="2700000" algn="tl">
                    <a:srgbClr val="000000"/>
                  </a:outerShdw>
                </a:effectLst>
                <a:cs typeface="Arial" charset="0"/>
              </a:rPr>
              <a:t>2</a:t>
            </a:r>
            <a:r>
              <a:rPr lang="en-US" sz="2100">
                <a:solidFill>
                  <a:schemeClr val="tx1"/>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70</a:t>
            </a:r>
            <a:r>
              <a:rPr lang="en-US" sz="2100">
                <a:solidFill>
                  <a:schemeClr val="tx1"/>
                </a:solidFill>
                <a:effectLst>
                  <a:outerShdw blurRad="38100" dist="38100" dir="2700000" algn="tl">
                    <a:srgbClr val="000000"/>
                  </a:outerShdw>
                </a:effectLst>
                <a:cs typeface="Arial" charset="0"/>
              </a:rPr>
              <a:t> mmHg, PCO</a:t>
            </a:r>
            <a:r>
              <a:rPr lang="en-US" sz="2100" baseline="-25000">
                <a:solidFill>
                  <a:schemeClr val="tx1"/>
                </a:solidFill>
                <a:effectLst>
                  <a:outerShdw blurRad="38100" dist="38100" dir="2700000" algn="tl">
                    <a:srgbClr val="000000"/>
                  </a:outerShdw>
                </a:effectLst>
                <a:cs typeface="Arial" charset="0"/>
              </a:rPr>
              <a:t>2</a:t>
            </a:r>
            <a:r>
              <a:rPr lang="en-US" sz="2100">
                <a:solidFill>
                  <a:schemeClr val="tx1"/>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36</a:t>
            </a:r>
            <a:r>
              <a:rPr lang="en-US" sz="2100">
                <a:solidFill>
                  <a:schemeClr val="tx1"/>
                </a:solidFill>
                <a:effectLst>
                  <a:outerShdw blurRad="38100" dist="38100" dir="2700000" algn="tl">
                    <a:srgbClr val="000000"/>
                  </a:outerShdw>
                </a:effectLst>
                <a:cs typeface="Arial" charset="0"/>
              </a:rPr>
              <a:t> mmHg, HCO</a:t>
            </a:r>
            <a:r>
              <a:rPr lang="en-US" sz="2100" baseline="-25000">
                <a:solidFill>
                  <a:schemeClr val="tx1"/>
                </a:solidFill>
                <a:effectLst>
                  <a:outerShdw blurRad="38100" dist="38100" dir="2700000" algn="tl">
                    <a:srgbClr val="000000"/>
                  </a:outerShdw>
                </a:effectLst>
                <a:cs typeface="Arial" charset="0"/>
              </a:rPr>
              <a:t>3</a:t>
            </a:r>
            <a:r>
              <a:rPr lang="en-US" sz="2100">
                <a:solidFill>
                  <a:schemeClr val="tx1"/>
                </a:solidFill>
                <a:effectLst>
                  <a:outerShdw blurRad="38100" dist="38100" dir="2700000" algn="tl">
                    <a:srgbClr val="000000"/>
                  </a:outerShdw>
                </a:effectLst>
                <a:cs typeface="Arial" charset="0"/>
              </a:rPr>
              <a:t>: </a:t>
            </a:r>
            <a:r>
              <a:rPr lang="el-GR" sz="2100">
                <a:solidFill>
                  <a:schemeClr val="tx1"/>
                </a:solidFill>
                <a:effectLst>
                  <a:outerShdw blurRad="38100" dist="38100" dir="2700000" algn="tl">
                    <a:srgbClr val="000000"/>
                  </a:outerShdw>
                </a:effectLst>
                <a:cs typeface="Arial" charset="0"/>
              </a:rPr>
              <a:t>25</a:t>
            </a:r>
            <a:r>
              <a:rPr lang="en-US" sz="2100">
                <a:solidFill>
                  <a:schemeClr val="tx1"/>
                </a:solidFill>
                <a:effectLst>
                  <a:outerShdw blurRad="38100" dist="38100" dir="2700000" algn="tl">
                    <a:srgbClr val="000000"/>
                  </a:outerShdw>
                </a:effectLst>
                <a:cs typeface="Arial" charset="0"/>
              </a:rPr>
              <a:t> mEq/l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solidFill>
                  <a:srgbClr val="FFFF00"/>
                </a:solidFill>
                <a:effectLst>
                  <a:outerShdw blurRad="38100" dist="38100" dir="2700000" algn="tl">
                    <a:srgbClr val="000000"/>
                  </a:outerShdw>
                </a:effectLst>
              </a:rPr>
              <a:t>ΕΡΓΑΣΤΗΡΙΑΚΑ ΕΥΡΗΜΑΤΑ</a:t>
            </a:r>
            <a:r>
              <a:rPr lang="en-US" sz="3600">
                <a:solidFill>
                  <a:srgbClr val="FFFF00"/>
                </a:solidFill>
                <a:effectLst>
                  <a:outerShdw blurRad="38100" dist="38100" dir="2700000" algn="tl">
                    <a:srgbClr val="000000"/>
                  </a:outerShdw>
                </a:effectLst>
              </a:rPr>
              <a:t> (2)</a:t>
            </a:r>
            <a:endParaRPr lang="el-GR" sz="3600">
              <a:solidFill>
                <a:srgbClr val="FFFF00"/>
              </a:solidFill>
              <a:effectLst>
                <a:outerShdw blurRad="38100" dist="38100" dir="2700000" algn="tl">
                  <a:srgbClr val="000000"/>
                </a:outerShdw>
              </a:effectLst>
            </a:endParaRPr>
          </a:p>
        </p:txBody>
      </p:sp>
      <p:sp>
        <p:nvSpPr>
          <p:cNvPr id="59395" name="Text Box 3"/>
          <p:cNvSpPr txBox="1">
            <a:spLocks noChangeArrowheads="1"/>
          </p:cNvSpPr>
          <p:nvPr/>
        </p:nvSpPr>
        <p:spPr bwMode="auto">
          <a:xfrm>
            <a:off x="179388" y="1209675"/>
            <a:ext cx="8964612" cy="3298825"/>
          </a:xfrm>
          <a:prstGeom prst="rect">
            <a:avLst/>
          </a:prstGeom>
          <a:noFill/>
          <a:ln w="9525">
            <a:noFill/>
            <a:miter lim="800000"/>
            <a:headEnd/>
            <a:tailEnd/>
          </a:ln>
          <a:effectLst/>
        </p:spPr>
        <p:txBody>
          <a:bodyPr>
            <a:spAutoFit/>
          </a:bodyPr>
          <a:lstStyle/>
          <a:p>
            <a:pPr marL="342900" indent="-342900"/>
            <a:r>
              <a:rPr lang="el-GR" sz="2100" u="sng">
                <a:effectLst>
                  <a:outerShdw blurRad="38100" dist="38100" dir="2700000" algn="tl">
                    <a:srgbClr val="000000"/>
                  </a:outerShdw>
                </a:effectLst>
                <a:cs typeface="Arial" charset="0"/>
              </a:rPr>
              <a:t>Αιμορραγικός έλεγχος</a:t>
            </a:r>
            <a:endParaRPr lang="el-GR" sz="2100" u="sng">
              <a:solidFill>
                <a:schemeClr val="hlink"/>
              </a:solidFill>
              <a:effectLst>
                <a:outerShdw blurRad="38100" dist="38100" dir="2700000" algn="tl">
                  <a:srgbClr val="000000"/>
                </a:outerShdw>
              </a:effectLst>
              <a:cs typeface="Arial" charset="0"/>
            </a:endParaRPr>
          </a:p>
          <a:p>
            <a:pPr marL="342900" indent="-342900"/>
            <a:r>
              <a:rPr lang="en-US" sz="2100">
                <a:solidFill>
                  <a:schemeClr val="tx1"/>
                </a:solidFill>
                <a:effectLst>
                  <a:outerShdw blurRad="38100" dist="38100" dir="2700000" algn="tl">
                    <a:srgbClr val="000000"/>
                  </a:outerShdw>
                </a:effectLst>
              </a:rPr>
              <a:t>PT: </a:t>
            </a:r>
            <a:r>
              <a:rPr lang="en-US" sz="2100">
                <a:solidFill>
                  <a:srgbClr val="FFFF00"/>
                </a:solidFill>
                <a:effectLst>
                  <a:outerShdw blurRad="38100" dist="38100" dir="2700000" algn="tl">
                    <a:srgbClr val="000000"/>
                  </a:outerShdw>
                </a:effectLst>
              </a:rPr>
              <a:t>19 </a:t>
            </a:r>
            <a:r>
              <a:rPr lang="en-US" sz="2100">
                <a:solidFill>
                  <a:schemeClr val="tx1"/>
                </a:solidFill>
                <a:effectLst>
                  <a:outerShdw blurRad="38100" dist="38100" dir="2700000" algn="tl">
                    <a:srgbClr val="000000"/>
                  </a:outerShdw>
                </a:effectLst>
              </a:rPr>
              <a:t>sec (</a:t>
            </a:r>
            <a:r>
              <a:rPr lang="el-GR" sz="2100">
                <a:solidFill>
                  <a:schemeClr val="tx1"/>
                </a:solidFill>
                <a:effectLst>
                  <a:outerShdw blurRad="38100" dist="38100" dir="2700000" algn="tl">
                    <a:srgbClr val="000000"/>
                  </a:outerShdw>
                </a:effectLst>
              </a:rPr>
              <a:t>μάρτυρας: 10 </a:t>
            </a:r>
            <a:r>
              <a:rPr lang="en-US" sz="2100">
                <a:solidFill>
                  <a:schemeClr val="tx1"/>
                </a:solidFill>
                <a:effectLst>
                  <a:outerShdw blurRad="38100" dist="38100" dir="2700000" algn="tl">
                    <a:srgbClr val="000000"/>
                  </a:outerShdw>
                </a:effectLst>
              </a:rPr>
              <a:t>sec), aPTT: </a:t>
            </a:r>
            <a:r>
              <a:rPr lang="el-GR" sz="2100">
                <a:solidFill>
                  <a:srgbClr val="FFFF00"/>
                </a:solidFill>
                <a:effectLst>
                  <a:outerShdw blurRad="38100" dist="38100" dir="2700000" algn="tl">
                    <a:srgbClr val="000000"/>
                  </a:outerShdw>
                </a:effectLst>
              </a:rPr>
              <a:t>72</a:t>
            </a:r>
            <a:r>
              <a:rPr lang="en-US" sz="2100">
                <a:solidFill>
                  <a:schemeClr val="tx1"/>
                </a:solidFill>
                <a:effectLst>
                  <a:outerShdw blurRad="38100" dist="38100" dir="2700000" algn="tl">
                    <a:srgbClr val="000000"/>
                  </a:outerShdw>
                </a:effectLst>
              </a:rPr>
              <a:t> sec (</a:t>
            </a:r>
            <a:r>
              <a:rPr lang="el-GR" sz="2100">
                <a:solidFill>
                  <a:schemeClr val="tx1"/>
                </a:solidFill>
                <a:effectLst>
                  <a:outerShdw blurRad="38100" dist="38100" dir="2700000" algn="tl">
                    <a:srgbClr val="000000"/>
                  </a:outerShdw>
                </a:effectLst>
              </a:rPr>
              <a:t>μάρτυρας: 26 </a:t>
            </a:r>
            <a:r>
              <a:rPr lang="en-US" sz="2100">
                <a:solidFill>
                  <a:schemeClr val="tx1"/>
                </a:solidFill>
                <a:effectLst>
                  <a:outerShdw blurRad="38100" dist="38100" dir="2700000" algn="tl">
                    <a:srgbClr val="000000"/>
                  </a:outerShdw>
                </a:effectLst>
              </a:rPr>
              <a:t>sec),</a:t>
            </a:r>
          </a:p>
          <a:p>
            <a:pPr marL="342900" indent="-342900"/>
            <a:r>
              <a:rPr lang="en-US" sz="2100">
                <a:solidFill>
                  <a:schemeClr val="tx1"/>
                </a:solidFill>
                <a:effectLst>
                  <a:outerShdw blurRad="38100" dist="38100" dir="2700000" algn="tl">
                    <a:srgbClr val="000000"/>
                  </a:outerShdw>
                </a:effectLst>
              </a:rPr>
              <a:t>INR: </a:t>
            </a:r>
            <a:r>
              <a:rPr lang="en-US" sz="2100">
                <a:solidFill>
                  <a:srgbClr val="FFFF00"/>
                </a:solidFill>
                <a:effectLst>
                  <a:outerShdw blurRad="38100" dist="38100" dir="2700000" algn="tl">
                    <a:srgbClr val="000000"/>
                  </a:outerShdw>
                </a:effectLst>
              </a:rPr>
              <a:t>2.0</a:t>
            </a:r>
          </a:p>
          <a:p>
            <a:pPr marL="342900" indent="-342900"/>
            <a:r>
              <a:rPr lang="el-GR" sz="2100">
                <a:solidFill>
                  <a:schemeClr val="tx1"/>
                </a:solidFill>
                <a:effectLst>
                  <a:outerShdw blurRad="38100" dist="38100" dir="2700000" algn="tl">
                    <a:srgbClr val="000000"/>
                  </a:outerShdw>
                </a:effectLst>
              </a:rPr>
              <a:t>Ινωδογόνο: </a:t>
            </a:r>
            <a:r>
              <a:rPr lang="en-US" sz="2100">
                <a:solidFill>
                  <a:schemeClr val="tx1"/>
                </a:solidFill>
                <a:effectLst>
                  <a:outerShdw blurRad="38100" dist="38100" dir="2700000" algn="tl">
                    <a:srgbClr val="000000"/>
                  </a:outerShdw>
                </a:effectLst>
              </a:rPr>
              <a:t>2</a:t>
            </a:r>
            <a:r>
              <a:rPr lang="el-GR" sz="2100">
                <a:solidFill>
                  <a:schemeClr val="tx1"/>
                </a:solidFill>
                <a:effectLst>
                  <a:outerShdw blurRad="38100" dist="38100" dir="2700000" algn="tl">
                    <a:srgbClr val="000000"/>
                  </a:outerShdw>
                </a:effectLst>
              </a:rPr>
              <a:t>80</a:t>
            </a:r>
            <a:r>
              <a:rPr lang="el-GR" sz="2100">
                <a:solidFill>
                  <a:srgbClr val="FFFF00"/>
                </a:solidFill>
                <a:effectLst>
                  <a:outerShdw blurRad="38100" dist="38100" dir="2700000" algn="tl">
                    <a:srgbClr val="000000"/>
                  </a:outerShdw>
                </a:effectLst>
              </a:rPr>
              <a:t> </a:t>
            </a:r>
            <a:r>
              <a:rPr lang="en-US" sz="2100">
                <a:solidFill>
                  <a:schemeClr val="tx1"/>
                </a:solidFill>
                <a:effectLst>
                  <a:outerShdw blurRad="38100" dist="38100" dir="2700000" algn="tl">
                    <a:srgbClr val="000000"/>
                  </a:outerShdw>
                </a:effectLst>
              </a:rPr>
              <a:t>mg</a:t>
            </a:r>
            <a:r>
              <a:rPr lang="el-GR" sz="2100">
                <a:solidFill>
                  <a:schemeClr val="tx1"/>
                </a:solidFill>
                <a:effectLst>
                  <a:outerShdw blurRad="38100" dist="38100" dir="2700000" algn="tl">
                    <a:srgbClr val="000000"/>
                  </a:outerShdw>
                </a:effectLst>
              </a:rPr>
              <a:t>/</a:t>
            </a:r>
            <a:r>
              <a:rPr lang="en-US" sz="2100">
                <a:solidFill>
                  <a:schemeClr val="tx1"/>
                </a:solidFill>
                <a:effectLst>
                  <a:outerShdw blurRad="38100" dist="38100" dir="2700000" algn="tl">
                    <a:srgbClr val="000000"/>
                  </a:outerShdw>
                </a:effectLst>
              </a:rPr>
              <a:t>dl (</a:t>
            </a:r>
            <a:r>
              <a:rPr lang="el-GR" sz="2100">
                <a:solidFill>
                  <a:schemeClr val="tx1"/>
                </a:solidFill>
                <a:effectLst>
                  <a:outerShdw blurRad="38100" dist="38100" dir="2700000" algn="tl">
                    <a:srgbClr val="000000"/>
                  </a:outerShdw>
                </a:effectLst>
              </a:rPr>
              <a:t>Φ.Τ.: 200-400 </a:t>
            </a:r>
            <a:r>
              <a:rPr lang="en-US" sz="2100">
                <a:solidFill>
                  <a:schemeClr val="tx1"/>
                </a:solidFill>
                <a:effectLst>
                  <a:outerShdw blurRad="38100" dist="38100" dir="2700000" algn="tl">
                    <a:srgbClr val="000000"/>
                  </a:outerShdw>
                </a:effectLst>
              </a:rPr>
              <a:t>mg/dl</a:t>
            </a:r>
            <a:r>
              <a:rPr lang="el-GR" sz="2100">
                <a:solidFill>
                  <a:schemeClr val="tx1"/>
                </a:solidFill>
                <a:effectLst>
                  <a:outerShdw blurRad="38100" dist="38100" dir="2700000" algn="tl">
                    <a:srgbClr val="000000"/>
                  </a:outerShdw>
                </a:effectLst>
              </a:rPr>
              <a:t>)</a:t>
            </a:r>
            <a:r>
              <a:rPr lang="en-US" sz="2100">
                <a:solidFill>
                  <a:schemeClr val="tx1"/>
                </a:solidFill>
                <a:effectLst>
                  <a:outerShdw blurRad="38100" dist="38100" dir="2700000" algn="tl">
                    <a:srgbClr val="000000"/>
                  </a:outerShdw>
                </a:effectLst>
              </a:rPr>
              <a:t>, D-dimers: +/-</a:t>
            </a:r>
            <a:endParaRPr lang="en-US" sz="2100">
              <a:solidFill>
                <a:schemeClr val="tx1"/>
              </a:solidFill>
              <a:effectLst>
                <a:outerShdw blurRad="38100" dist="38100" dir="2700000" algn="tl">
                  <a:srgbClr val="000000"/>
                </a:outerShdw>
              </a:effectLst>
              <a:cs typeface="Arial" charset="0"/>
            </a:endParaRPr>
          </a:p>
          <a:p>
            <a:pPr marL="342900" indent="-342900"/>
            <a:r>
              <a:rPr lang="en-US" sz="2100" u="sng">
                <a:effectLst>
                  <a:outerShdw blurRad="38100" dist="38100" dir="2700000" algn="tl">
                    <a:srgbClr val="000000"/>
                  </a:outerShdw>
                </a:effectLst>
                <a:cs typeface="Arial" charset="0"/>
              </a:rPr>
              <a:t>U/S </a:t>
            </a:r>
            <a:r>
              <a:rPr lang="el-GR" sz="2100" u="sng">
                <a:effectLst>
                  <a:outerShdw blurRad="38100" dist="38100" dir="2700000" algn="tl">
                    <a:srgbClr val="000000"/>
                  </a:outerShdw>
                </a:effectLst>
                <a:cs typeface="Arial" charset="0"/>
              </a:rPr>
              <a:t>κοιλίας</a:t>
            </a:r>
          </a:p>
          <a:p>
            <a:pPr marL="342900" indent="-342900"/>
            <a:r>
              <a:rPr lang="el-GR" sz="2100">
                <a:solidFill>
                  <a:schemeClr val="tx1"/>
                </a:solidFill>
                <a:effectLst>
                  <a:outerShdw blurRad="38100" dist="38100" dir="2700000" algn="tl">
                    <a:srgbClr val="000000"/>
                  </a:outerShdw>
                </a:effectLst>
                <a:cs typeface="Arial" charset="0"/>
              </a:rPr>
              <a:t>Ηπατομεγαλία με αναγεννητικούς όζους. Σπληνομεγαλία (διάμετρος</a:t>
            </a:r>
            <a:endParaRPr lang="en-US" sz="2100">
              <a:solidFill>
                <a:schemeClr val="tx1"/>
              </a:solidFill>
              <a:effectLst>
                <a:outerShdw blurRad="38100" dist="38100" dir="2700000" algn="tl">
                  <a:srgbClr val="000000"/>
                </a:outerShdw>
              </a:effectLst>
              <a:cs typeface="Arial" charset="0"/>
            </a:endParaRPr>
          </a:p>
          <a:p>
            <a:pPr marL="342900" indent="-342900"/>
            <a:r>
              <a:rPr lang="el-GR" sz="2100">
                <a:solidFill>
                  <a:schemeClr val="tx1"/>
                </a:solidFill>
                <a:effectLst>
                  <a:outerShdw blurRad="38100" dist="38100" dir="2700000" algn="tl">
                    <a:srgbClr val="000000"/>
                  </a:outerShdw>
                </a:effectLst>
                <a:cs typeface="Arial" charset="0"/>
              </a:rPr>
              <a:t>~16.5 </a:t>
            </a:r>
            <a:r>
              <a:rPr lang="en-US" sz="2100">
                <a:solidFill>
                  <a:schemeClr val="tx1"/>
                </a:solidFill>
                <a:effectLst>
                  <a:outerShdw blurRad="38100" dist="38100" dir="2700000" algn="tl">
                    <a:srgbClr val="000000"/>
                  </a:outerShdw>
                </a:effectLst>
                <a:cs typeface="Arial" charset="0"/>
              </a:rPr>
              <a:t>cm). </a:t>
            </a:r>
            <a:r>
              <a:rPr lang="el-GR" sz="2100">
                <a:solidFill>
                  <a:schemeClr val="tx1"/>
                </a:solidFill>
                <a:effectLst>
                  <a:outerShdw blurRad="38100" dist="38100" dir="2700000" algn="tl">
                    <a:srgbClr val="000000"/>
                  </a:outerShdw>
                </a:effectLst>
                <a:cs typeface="Arial" charset="0"/>
              </a:rPr>
              <a:t>Διάταση πυλαίας φλέβας</a:t>
            </a:r>
            <a:endParaRPr lang="en-US" sz="2100">
              <a:solidFill>
                <a:schemeClr val="tx1"/>
              </a:solidFill>
              <a:effectLst>
                <a:outerShdw blurRad="38100" dist="38100" dir="2700000" algn="tl">
                  <a:srgbClr val="000000"/>
                </a:outerShdw>
              </a:effectLst>
              <a:cs typeface="Arial" charset="0"/>
            </a:endParaRPr>
          </a:p>
        </p:txBody>
      </p:sp>
      <p:sp>
        <p:nvSpPr>
          <p:cNvPr id="59397" name="Text Box 5"/>
          <p:cNvSpPr txBox="1">
            <a:spLocks noChangeArrowheads="1"/>
          </p:cNvSpPr>
          <p:nvPr/>
        </p:nvSpPr>
        <p:spPr bwMode="auto">
          <a:xfrm>
            <a:off x="1763713" y="4602163"/>
            <a:ext cx="5761037" cy="482600"/>
          </a:xfrm>
          <a:prstGeom prst="rect">
            <a:avLst/>
          </a:prstGeom>
          <a:noFill/>
          <a:ln w="25400">
            <a:solidFill>
              <a:schemeClr val="tx1"/>
            </a:solidFill>
            <a:miter lim="800000"/>
            <a:headEnd/>
            <a:tailEnd/>
          </a:ln>
          <a:effectLst/>
        </p:spPr>
        <p:txBody>
          <a:bodyPr>
            <a:spAutoFit/>
          </a:bodyPr>
          <a:lstStyle/>
          <a:p>
            <a:pPr algn="ctr"/>
            <a:r>
              <a:rPr lang="el-GR" u="sng">
                <a:effectLst>
                  <a:outerShdw blurRad="38100" dist="38100" dir="2700000" algn="tl">
                    <a:srgbClr val="000000"/>
                  </a:outerShdw>
                </a:effectLst>
              </a:rPr>
              <a:t>ΗΚΓ: Ήπια Φλεβοκομβική ταχυκαρδία</a:t>
            </a:r>
          </a:p>
        </p:txBody>
      </p:sp>
      <p:pic>
        <p:nvPicPr>
          <p:cNvPr id="59398" name="Picture 6"/>
          <p:cNvPicPr>
            <a:picLocks noChangeAspect="1" noChangeArrowheads="1"/>
          </p:cNvPicPr>
          <p:nvPr/>
        </p:nvPicPr>
        <p:blipFill>
          <a:blip r:embed="rId2" cstate="print"/>
          <a:srcRect/>
          <a:stretch>
            <a:fillRect/>
          </a:stretch>
        </p:blipFill>
        <p:spPr bwMode="auto">
          <a:xfrm>
            <a:off x="2268538" y="5180013"/>
            <a:ext cx="4608512" cy="1417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cstate="print"/>
          <a:srcRect/>
          <a:stretch>
            <a:fillRect/>
          </a:stretch>
        </p:blipFill>
        <p:spPr bwMode="auto">
          <a:xfrm>
            <a:off x="1598613" y="1420813"/>
            <a:ext cx="5926137" cy="5176837"/>
          </a:xfrm>
          <a:prstGeom prst="rect">
            <a:avLst/>
          </a:prstGeom>
          <a:noFill/>
          <a:ln w="9525">
            <a:noFill/>
            <a:miter lim="800000"/>
            <a:headEnd/>
            <a:tailEnd/>
          </a:ln>
          <a:effectLst/>
        </p:spPr>
      </p:pic>
      <p:sp>
        <p:nvSpPr>
          <p:cNvPr id="60421" name="Text Box 5"/>
          <p:cNvSpPr txBox="1">
            <a:spLocks noChangeArrowheads="1"/>
          </p:cNvSpPr>
          <p:nvPr/>
        </p:nvSpPr>
        <p:spPr bwMode="auto">
          <a:xfrm>
            <a:off x="1692275" y="404813"/>
            <a:ext cx="5761038" cy="847725"/>
          </a:xfrm>
          <a:prstGeom prst="rect">
            <a:avLst/>
          </a:prstGeom>
          <a:noFill/>
          <a:ln w="25400">
            <a:solidFill>
              <a:schemeClr val="tx1"/>
            </a:solidFill>
            <a:miter lim="800000"/>
            <a:headEnd/>
            <a:tailEnd/>
          </a:ln>
          <a:effectLst/>
        </p:spPr>
        <p:txBody>
          <a:bodyPr>
            <a:spAutoFit/>
          </a:bodyPr>
          <a:lstStyle/>
          <a:p>
            <a:pPr algn="ctr"/>
            <a:r>
              <a:rPr lang="el-GR" u="sng">
                <a:effectLst>
                  <a:outerShdw blurRad="38100" dist="38100" dir="2700000" algn="tl">
                    <a:srgbClr val="000000"/>
                  </a:outerShdw>
                </a:effectLst>
              </a:rPr>
              <a:t>Α/α θώρακος: Εικόνα συμβατή με πνευμονία εξ εισροφήσεως</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p:cNvPicPr>
            <a:picLocks noChangeAspect="1" noChangeArrowheads="1"/>
          </p:cNvPicPr>
          <p:nvPr/>
        </p:nvPicPr>
        <p:blipFill>
          <a:blip r:embed="rId2" cstate="print"/>
          <a:srcRect/>
          <a:stretch>
            <a:fillRect/>
          </a:stretch>
        </p:blipFill>
        <p:spPr bwMode="auto">
          <a:xfrm>
            <a:off x="5761038" y="333375"/>
            <a:ext cx="2914650" cy="3167063"/>
          </a:xfrm>
          <a:prstGeom prst="rect">
            <a:avLst/>
          </a:prstGeom>
          <a:noFill/>
          <a:ln w="9525">
            <a:noFill/>
            <a:miter lim="800000"/>
            <a:headEnd/>
            <a:tailEnd/>
          </a:ln>
          <a:effectLst/>
        </p:spPr>
      </p:pic>
      <p:pic>
        <p:nvPicPr>
          <p:cNvPr id="61446" name="Picture 6"/>
          <p:cNvPicPr>
            <a:picLocks noChangeAspect="1" noChangeArrowheads="1"/>
          </p:cNvPicPr>
          <p:nvPr/>
        </p:nvPicPr>
        <p:blipFill>
          <a:blip r:embed="rId3" cstate="print"/>
          <a:srcRect/>
          <a:stretch>
            <a:fillRect/>
          </a:stretch>
        </p:blipFill>
        <p:spPr bwMode="auto">
          <a:xfrm>
            <a:off x="5738813" y="3573463"/>
            <a:ext cx="3009900" cy="2790825"/>
          </a:xfrm>
          <a:prstGeom prst="rect">
            <a:avLst/>
          </a:prstGeom>
          <a:noFill/>
          <a:ln w="9525">
            <a:noFill/>
            <a:miter lim="800000"/>
            <a:headEnd/>
            <a:tailEnd/>
          </a:ln>
          <a:effectLst/>
        </p:spPr>
      </p:pic>
      <p:sp>
        <p:nvSpPr>
          <p:cNvPr id="61447" name="Text Box 7"/>
          <p:cNvSpPr txBox="1">
            <a:spLocks noChangeArrowheads="1"/>
          </p:cNvSpPr>
          <p:nvPr/>
        </p:nvSpPr>
        <p:spPr bwMode="auto">
          <a:xfrm>
            <a:off x="323850" y="4041775"/>
            <a:ext cx="5040313" cy="1187450"/>
          </a:xfrm>
          <a:prstGeom prst="rect">
            <a:avLst/>
          </a:prstGeom>
          <a:noFill/>
          <a:ln w="9525">
            <a:noFill/>
            <a:miter lim="800000"/>
            <a:headEnd/>
            <a:tailEnd/>
          </a:ln>
          <a:effectLst/>
        </p:spPr>
        <p:txBody>
          <a:bodyPr>
            <a:spAutoFit/>
          </a:bodyPr>
          <a:lstStyle/>
          <a:p>
            <a:r>
              <a:rPr lang="el-GR" u="sng">
                <a:effectLst>
                  <a:outerShdw blurRad="38100" dist="38100" dir="2700000" algn="tl">
                    <a:srgbClr val="000000"/>
                  </a:outerShdw>
                </a:effectLst>
              </a:rPr>
              <a:t>Οισοφαγογαστροσκόπηση:</a:t>
            </a:r>
            <a:r>
              <a:rPr lang="el-GR">
                <a:solidFill>
                  <a:schemeClr val="tx1"/>
                </a:solidFill>
                <a:effectLst>
                  <a:outerShdw blurRad="38100" dist="38100" dir="2700000" algn="tl">
                    <a:srgbClr val="000000"/>
                  </a:outerShdw>
                </a:effectLst>
              </a:rPr>
              <a:t> Κιρσοί οισοφάγου με στοιχεία πρόσφατης αιμορραγίας</a:t>
            </a:r>
          </a:p>
        </p:txBody>
      </p:sp>
      <p:sp>
        <p:nvSpPr>
          <p:cNvPr id="61448" name="Text Box 8"/>
          <p:cNvSpPr txBox="1">
            <a:spLocks noChangeArrowheads="1"/>
          </p:cNvSpPr>
          <p:nvPr/>
        </p:nvSpPr>
        <p:spPr bwMode="auto">
          <a:xfrm>
            <a:off x="323850" y="981075"/>
            <a:ext cx="5040313" cy="1187450"/>
          </a:xfrm>
          <a:prstGeom prst="rect">
            <a:avLst/>
          </a:prstGeom>
          <a:noFill/>
          <a:ln w="9525">
            <a:noFill/>
            <a:miter lim="800000"/>
            <a:headEnd/>
            <a:tailEnd/>
          </a:ln>
          <a:effectLst/>
        </p:spPr>
        <p:txBody>
          <a:bodyPr>
            <a:spAutoFit/>
          </a:bodyPr>
          <a:lstStyle/>
          <a:p>
            <a:r>
              <a:rPr lang="el-GR" u="sng">
                <a:effectLst>
                  <a:outerShdw blurRad="38100" dist="38100" dir="2700000" algn="tl">
                    <a:srgbClr val="000000"/>
                  </a:outerShdw>
                </a:effectLst>
              </a:rPr>
              <a:t>Τοποθέτηση καθετήρα </a:t>
            </a:r>
            <a:r>
              <a:rPr lang="en-US" u="sng">
                <a:effectLst>
                  <a:outerShdw blurRad="38100" dist="38100" dir="2700000" algn="tl">
                    <a:srgbClr val="000000"/>
                  </a:outerShdw>
                </a:effectLst>
              </a:rPr>
              <a:t>Sengstaken-Blakemore </a:t>
            </a:r>
            <a:r>
              <a:rPr lang="el-GR" u="sng">
                <a:effectLst>
                  <a:outerShdw blurRad="38100" dist="38100" dir="2700000" algn="tl">
                    <a:srgbClr val="000000"/>
                  </a:outerShdw>
                </a:effectLst>
              </a:rPr>
              <a:t>μέχρι να καταστεί δυνατή η ενδοσκόπηση</a:t>
            </a:r>
            <a:endParaRPr lang="el-GR" u="sng">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blinds(horizontal)">
                                      <p:cBhvr>
                                        <p:cTn id="7" dur="500"/>
                                        <p:tgtEl>
                                          <p:spTgt spid="614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48"/>
                                        </p:tgtEl>
                                        <p:attrNameLst>
                                          <p:attrName>style.visibility</p:attrName>
                                        </p:attrNameLst>
                                      </p:cBhvr>
                                      <p:to>
                                        <p:strVal val="visible"/>
                                      </p:to>
                                    </p:set>
                                    <p:animEffect transition="in" filter="blinds(horizontal)">
                                      <p:cBhvr>
                                        <p:cTn id="10" dur="500"/>
                                        <p:tgtEl>
                                          <p:spTgt spid="614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1446"/>
                                        </p:tgtEl>
                                        <p:attrNameLst>
                                          <p:attrName>style.visibility</p:attrName>
                                        </p:attrNameLst>
                                      </p:cBhvr>
                                      <p:to>
                                        <p:strVal val="visible"/>
                                      </p:to>
                                    </p:set>
                                    <p:animEffect transition="in" filter="blinds(horizontal)">
                                      <p:cBhvr>
                                        <p:cTn id="15" dur="500"/>
                                        <p:tgtEl>
                                          <p:spTgt spid="6144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1447"/>
                                        </p:tgtEl>
                                        <p:attrNameLst>
                                          <p:attrName>style.visibility</p:attrName>
                                        </p:attrNameLst>
                                      </p:cBhvr>
                                      <p:to>
                                        <p:strVal val="visible"/>
                                      </p:to>
                                    </p:set>
                                    <p:animEffect transition="in" filter="blinds(horizontal)">
                                      <p:cBhvr>
                                        <p:cTn id="18"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p:bldP spid="614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cstate="print"/>
          <a:srcRect b="9166"/>
          <a:stretch>
            <a:fillRect/>
          </a:stretch>
        </p:blipFill>
        <p:spPr bwMode="auto">
          <a:xfrm>
            <a:off x="1763713" y="1058863"/>
            <a:ext cx="5543550" cy="5106987"/>
          </a:xfrm>
          <a:prstGeom prst="rect">
            <a:avLst/>
          </a:prstGeom>
          <a:noFill/>
          <a:ln w="9525">
            <a:noFill/>
            <a:miter lim="800000"/>
            <a:headEnd/>
            <a:tailEnd/>
          </a:ln>
          <a:effectLst/>
        </p:spPr>
      </p:pic>
      <p:sp>
        <p:nvSpPr>
          <p:cNvPr id="19461" name="Text Box 5"/>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ΚΑΡΔΙΟΓΕΝΗΣ ΚΑΤΑΠΛΗΞΙΑ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4925" y="2716213"/>
            <a:ext cx="9036050" cy="823912"/>
          </a:xfrm>
          <a:prstGeom prst="rect">
            <a:avLst/>
          </a:prstGeom>
          <a:noFill/>
          <a:ln w="9525">
            <a:noFill/>
            <a:miter lim="800000"/>
            <a:headEnd/>
            <a:tailEnd/>
          </a:ln>
          <a:effectLst/>
        </p:spPr>
        <p:txBody>
          <a:bodyPr>
            <a:spAutoFit/>
          </a:bodyPr>
          <a:lstStyle/>
          <a:p>
            <a:pPr algn="ctr"/>
            <a:r>
              <a:rPr lang="el-GR" sz="4800">
                <a:solidFill>
                  <a:srgbClr val="FFFF00"/>
                </a:solidFill>
                <a:effectLst>
                  <a:outerShdw blurRad="38100" dist="38100" dir="2700000" algn="tl">
                    <a:srgbClr val="000000"/>
                  </a:outerShdw>
                </a:effectLst>
              </a:rPr>
              <a:t>ΘΕΡΑΠΕΙΑ;;;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grpId="0" nodeType="withEffect">
                                  <p:stCondLst>
                                    <p:cond delay="0"/>
                                  </p:stCondLst>
                                  <p:childTnLst>
                                    <p:anim to="1.5" calcmode="lin" valueType="num">
                                      <p:cBhvr override="childStyle">
                                        <p:cTn id="6" dur="2000" fill="hold"/>
                                        <p:tgtEl>
                                          <p:spTgt spid="6246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ΘΕΡΑΠΕΙΑ</a:t>
            </a:r>
          </a:p>
        </p:txBody>
      </p:sp>
      <p:sp>
        <p:nvSpPr>
          <p:cNvPr id="63491" name="Text Box 3"/>
          <p:cNvSpPr txBox="1">
            <a:spLocks noChangeArrowheads="1"/>
          </p:cNvSpPr>
          <p:nvPr/>
        </p:nvSpPr>
        <p:spPr bwMode="auto">
          <a:xfrm>
            <a:off x="179388" y="1087438"/>
            <a:ext cx="8964612" cy="4473575"/>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Αντιμετώπιση υποκείμενου αιτίου:</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Μεταγγίσεις, διακοπή αιμορραγίας</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Θεραπεία εμφράγματος, αντιμετώπιση 	επιπωματισμού</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Αντιμικροβιακή αγωγή</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Χορήγηση κορτικοστεροειδών</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Νοσηλεία σε ΜΕΘ</a:t>
            </a:r>
          </a:p>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Υποστήριξη της κυκλοφορίας (χορήγηση υγρών, ινότροπων φαρμάκων)</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ΘΕΡΑΠΕΙΑ</a:t>
            </a:r>
          </a:p>
        </p:txBody>
      </p:sp>
      <p:sp>
        <p:nvSpPr>
          <p:cNvPr id="64515" name="Text Box 3"/>
          <p:cNvSpPr txBox="1">
            <a:spLocks noChangeArrowheads="1"/>
          </p:cNvSpPr>
          <p:nvPr/>
        </p:nvSpPr>
        <p:spPr bwMode="auto">
          <a:xfrm>
            <a:off x="179388" y="1087438"/>
            <a:ext cx="8964612" cy="3560762"/>
          </a:xfrm>
          <a:prstGeom prst="rect">
            <a:avLst/>
          </a:prstGeom>
          <a:noFill/>
          <a:ln w="9525">
            <a:noFill/>
            <a:miter lim="800000"/>
            <a:headEnd/>
            <a:tailEnd/>
          </a:ln>
          <a:effectLst/>
        </p:spPr>
        <p:txBody>
          <a:bodyPr>
            <a:spAutoFit/>
          </a:bodyPr>
          <a:lstStyle/>
          <a:p>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Αντιμετώπιση επιπλοκών:</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ΔΕΠ (πλάσμα, αιμοπετάλια, χαμηλού μοριακού 	βάρους ηπαρίνη)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Αναπνευστική ανεπάρκεια (Ο</a:t>
            </a:r>
            <a:r>
              <a:rPr lang="el-GR" baseline="-25000">
                <a:solidFill>
                  <a:schemeClr val="tx1"/>
                </a:solidFill>
                <a:effectLst>
                  <a:outerShdw blurRad="38100" dist="38100" dir="2700000" algn="tl">
                    <a:srgbClr val="000000"/>
                  </a:outerShdw>
                </a:effectLst>
                <a:cs typeface="Arial" charset="0"/>
              </a:rPr>
              <a:t>2</a:t>
            </a:r>
            <a:r>
              <a:rPr lang="el-GR">
                <a:solidFill>
                  <a:schemeClr val="tx1"/>
                </a:solidFill>
                <a:effectLst>
                  <a:outerShdw blurRad="38100" dist="38100" dir="2700000" algn="tl">
                    <a:srgbClr val="000000"/>
                  </a:outerShdw>
                </a:effectLst>
                <a:cs typeface="Arial" charset="0"/>
              </a:rPr>
              <a:t>, διασωλήνωση)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Νεφρική ανεπάρκεια (υγρά, αιμοκάθαρση)</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Ηπατική ανεπάρκεια (αλβουμίνη, πλάσμα)</a:t>
            </a:r>
          </a:p>
          <a:p>
            <a:r>
              <a:rPr lang="el-GR">
                <a:solidFill>
                  <a:schemeClr val="tx1"/>
                </a:solidFill>
                <a:effectLst>
                  <a:outerShdw blurRad="38100" dist="38100" dir="2700000" algn="tl">
                    <a:srgbClr val="000000"/>
                  </a:outerShdw>
                </a:effectLst>
                <a:cs typeface="Arial" charset="0"/>
              </a:rPr>
              <a:t>	</a:t>
            </a:r>
            <a:r>
              <a:rPr lang="el-GR">
                <a:solidFill>
                  <a:srgbClr val="FF3300"/>
                </a:solidFill>
                <a:effectLst>
                  <a:outerShdw blurRad="38100" dist="38100" dir="2700000" algn="tl">
                    <a:srgbClr val="000000"/>
                  </a:outerShdw>
                </a:effectLst>
                <a:cs typeface="Arial" charset="0"/>
              </a:rPr>
              <a:t>-</a:t>
            </a:r>
            <a:r>
              <a:rPr lang="el-GR">
                <a:solidFill>
                  <a:schemeClr val="tx1"/>
                </a:solidFill>
                <a:effectLst>
                  <a:outerShdw blurRad="38100" dist="38100" dir="2700000" algn="tl">
                    <a:srgbClr val="000000"/>
                  </a:outerShdw>
                </a:effectLst>
                <a:cs typeface="Arial" charset="0"/>
              </a:rPr>
              <a:t> Διατήρηση ευγλυκαιμίας (ινσουλίνη)</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2" cstate="print"/>
          <a:srcRect/>
          <a:stretch>
            <a:fillRect/>
          </a:stretch>
        </p:blipFill>
        <p:spPr bwMode="auto">
          <a:xfrm>
            <a:off x="1836738" y="935038"/>
            <a:ext cx="5472112" cy="4098925"/>
          </a:xfrm>
          <a:prstGeom prst="rect">
            <a:avLst/>
          </a:prstGeom>
          <a:noFill/>
          <a:ln w="9525" algn="ctr">
            <a:noFill/>
            <a:miter lim="800000"/>
            <a:headEnd/>
            <a:tailEnd/>
          </a:ln>
          <a:effectLst/>
        </p:spPr>
      </p:pic>
      <p:sp>
        <p:nvSpPr>
          <p:cNvPr id="65541" name="Text Box 5"/>
          <p:cNvSpPr txBox="1">
            <a:spLocks noChangeArrowheads="1"/>
          </p:cNvSpPr>
          <p:nvPr/>
        </p:nvSpPr>
        <p:spPr bwMode="auto">
          <a:xfrm>
            <a:off x="828675" y="5883275"/>
            <a:ext cx="7488238"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ΕΥΧΑΡΙΣΤΩ</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115616" y="1844824"/>
            <a:ext cx="6912768" cy="923330"/>
          </a:xfrm>
          <a:prstGeom prst="rect">
            <a:avLst/>
          </a:prstGeom>
          <a:noFill/>
        </p:spPr>
        <p:txBody>
          <a:bodyPr wrap="square" rtlCol="0">
            <a:spAutoFit/>
          </a:bodyPr>
          <a:lstStyle/>
          <a:p>
            <a:pPr algn="ctr" fontAlgn="auto">
              <a:spcBef>
                <a:spcPts val="0"/>
              </a:spcBef>
              <a:spcAft>
                <a:spcPts val="0"/>
              </a:spcAft>
            </a:pPr>
            <a:r>
              <a:rPr lang="el-GR" sz="5400" dirty="0">
                <a:solidFill>
                  <a:srgbClr val="CCECFF"/>
                </a:solidFill>
                <a:latin typeface="Arial"/>
              </a:rPr>
              <a:t>ΔΥΣΛΙΠΙΔΑΙΜΙΕΣ</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34925" y="188913"/>
            <a:ext cx="9036050" cy="641350"/>
          </a:xfrm>
          <a:prstGeom prst="rect">
            <a:avLst/>
          </a:prstGeom>
          <a:noFill/>
          <a:ln w="9525">
            <a:noFill/>
            <a:miter lim="800000"/>
            <a:headEnd/>
            <a:tailEnd/>
          </a:ln>
          <a:effectLst/>
        </p:spPr>
        <p:txBody>
          <a:bodyPr>
            <a:spAutoFit/>
          </a:bodyPr>
          <a:lstStyle/>
          <a:p>
            <a:pPr algn="ctr">
              <a:defRPr/>
            </a:pPr>
            <a:r>
              <a:rPr lang="el-GR" sz="3600">
                <a:solidFill>
                  <a:srgbClr val="AFE1FF"/>
                </a:solidFill>
                <a:effectLst>
                  <a:outerShdw blurRad="38100" dist="38100" dir="2700000" algn="tl">
                    <a:srgbClr val="000000"/>
                  </a:outerShdw>
                </a:effectLst>
                <a:latin typeface="Arial"/>
              </a:rPr>
              <a:t>ΑΣΘΕΝΗΣ #1</a:t>
            </a:r>
          </a:p>
        </p:txBody>
      </p:sp>
      <p:pic>
        <p:nvPicPr>
          <p:cNvPr id="24579" name="Picture 5"/>
          <p:cNvPicPr>
            <a:picLocks noChangeAspect="1" noChangeArrowheads="1"/>
          </p:cNvPicPr>
          <p:nvPr/>
        </p:nvPicPr>
        <p:blipFill>
          <a:blip r:embed="rId2" cstate="print"/>
          <a:srcRect/>
          <a:stretch>
            <a:fillRect/>
          </a:stretch>
        </p:blipFill>
        <p:spPr bwMode="auto">
          <a:xfrm>
            <a:off x="5148263" y="1085850"/>
            <a:ext cx="3744912" cy="2774950"/>
          </a:xfrm>
          <a:prstGeom prst="rect">
            <a:avLst/>
          </a:prstGeom>
          <a:noFill/>
          <a:ln w="9525">
            <a:noFill/>
            <a:miter lim="800000"/>
            <a:headEnd/>
            <a:tailEnd/>
          </a:ln>
        </p:spPr>
      </p:pic>
      <p:sp>
        <p:nvSpPr>
          <p:cNvPr id="146438" name="Text Box 6"/>
          <p:cNvSpPr txBox="1">
            <a:spLocks noChangeArrowheads="1"/>
          </p:cNvSpPr>
          <p:nvPr/>
        </p:nvSpPr>
        <p:spPr bwMode="auto">
          <a:xfrm>
            <a:off x="107950" y="1052513"/>
            <a:ext cx="4895850" cy="3378200"/>
          </a:xfrm>
          <a:prstGeom prst="rect">
            <a:avLst/>
          </a:prstGeom>
          <a:noFill/>
          <a:ln w="9525">
            <a:noFill/>
            <a:miter lim="800000"/>
            <a:headEnd/>
            <a:tailEnd/>
          </a:ln>
          <a:effectLst/>
        </p:spPr>
        <p:txBody>
          <a:bodyPr>
            <a:spAutoFit/>
          </a:bodyPr>
          <a:lstStyle/>
          <a:p>
            <a:pPr>
              <a:defRPr/>
            </a:pPr>
            <a:r>
              <a:rPr lang="el-GR">
                <a:solidFill>
                  <a:srgbClr val="FF0000"/>
                </a:solidFill>
                <a:effectLst>
                  <a:outerShdw blurRad="38100" dist="38100" dir="2700000" algn="tl">
                    <a:srgbClr val="000000"/>
                  </a:outerShdw>
                </a:effectLst>
                <a:latin typeface="Arial"/>
                <a:cs typeface="Arial" pitchFamily="34" charset="0"/>
              </a:rPr>
              <a:t>●</a:t>
            </a:r>
            <a:r>
              <a:rPr lang="el-GR">
                <a:solidFill>
                  <a:srgbClr val="FFFFFF"/>
                </a:solidFill>
                <a:effectLst>
                  <a:outerShdw blurRad="38100" dist="38100" dir="2700000" algn="tl">
                    <a:srgbClr val="000000"/>
                  </a:outerShdw>
                </a:effectLst>
                <a:latin typeface="Arial"/>
                <a:cs typeface="Arial" pitchFamily="34" charset="0"/>
              </a:rPr>
              <a:t> Άνδρας 35 ετών, καπνιστής (~30 πακέτα/έτη)</a:t>
            </a:r>
          </a:p>
          <a:p>
            <a:pPr>
              <a:defRPr/>
            </a:pPr>
            <a:r>
              <a:rPr lang="el-GR">
                <a:solidFill>
                  <a:srgbClr val="FF0000"/>
                </a:solidFill>
                <a:effectLst>
                  <a:outerShdw blurRad="38100" dist="38100" dir="2700000" algn="tl">
                    <a:srgbClr val="000000"/>
                  </a:outerShdw>
                </a:effectLst>
                <a:latin typeface="Arial"/>
                <a:cs typeface="Arial" pitchFamily="34" charset="0"/>
              </a:rPr>
              <a:t>●</a:t>
            </a:r>
            <a:r>
              <a:rPr lang="el-GR">
                <a:solidFill>
                  <a:srgbClr val="FFFFFF"/>
                </a:solidFill>
                <a:effectLst>
                  <a:outerShdw blurRad="38100" dist="38100" dir="2700000" algn="tl">
                    <a:srgbClr val="000000"/>
                  </a:outerShdw>
                </a:effectLst>
                <a:latin typeface="Arial"/>
                <a:cs typeface="Arial" pitchFamily="34" charset="0"/>
              </a:rPr>
              <a:t> Οικογενειακό ιστορικό στεφανιαίας νόσου σε νεαρά ηλικία (πατέρας: ΟΕΜ στα 42)</a:t>
            </a:r>
          </a:p>
          <a:p>
            <a:pPr>
              <a:defRPr/>
            </a:pPr>
            <a:r>
              <a:rPr lang="el-GR">
                <a:solidFill>
                  <a:srgbClr val="FF0000"/>
                </a:solidFill>
                <a:effectLst>
                  <a:outerShdw blurRad="38100" dist="38100" dir="2700000" algn="tl">
                    <a:srgbClr val="000000"/>
                  </a:outerShdw>
                </a:effectLst>
                <a:latin typeface="Arial"/>
                <a:cs typeface="Arial" pitchFamily="34" charset="0"/>
              </a:rPr>
              <a:t>●</a:t>
            </a:r>
            <a:r>
              <a:rPr lang="el-GR">
                <a:solidFill>
                  <a:srgbClr val="FFFFFF"/>
                </a:solidFill>
                <a:effectLst>
                  <a:outerShdw blurRad="38100" dist="38100" dir="2700000" algn="tl">
                    <a:srgbClr val="000000"/>
                  </a:outerShdw>
                </a:effectLst>
                <a:latin typeface="Arial"/>
                <a:cs typeface="Arial" pitchFamily="34" charset="0"/>
              </a:rPr>
              <a:t> Προσέρχεται για προληπτικό έλεγχο, ρωτώντας αν πρέπει να μετρήσει τη χοληστερόλη του</a:t>
            </a:r>
          </a:p>
        </p:txBody>
      </p:sp>
      <p:sp>
        <p:nvSpPr>
          <p:cNvPr id="146439" name="Text Box 7"/>
          <p:cNvSpPr txBox="1">
            <a:spLocks noChangeArrowheads="1"/>
          </p:cNvSpPr>
          <p:nvPr/>
        </p:nvSpPr>
        <p:spPr bwMode="auto">
          <a:xfrm>
            <a:off x="250825" y="4875213"/>
            <a:ext cx="8642350" cy="641350"/>
          </a:xfrm>
          <a:prstGeom prst="rect">
            <a:avLst/>
          </a:prstGeom>
          <a:noFill/>
          <a:ln w="9525">
            <a:noFill/>
            <a:miter lim="800000"/>
            <a:headEnd/>
            <a:tailEnd/>
          </a:ln>
          <a:effectLst/>
        </p:spPr>
        <p:txBody>
          <a:bodyPr>
            <a:spAutoFit/>
          </a:bodyPr>
          <a:lstStyle/>
          <a:p>
            <a:pPr algn="ctr">
              <a:defRPr/>
            </a:pPr>
            <a:r>
              <a:rPr lang="el-GR" sz="3600">
                <a:solidFill>
                  <a:srgbClr val="CCECFF"/>
                </a:solidFill>
                <a:effectLst>
                  <a:outerShdw blurRad="38100" dist="38100" dir="2700000" algn="tl">
                    <a:srgbClr val="000000"/>
                  </a:outerShdw>
                </a:effectLst>
                <a:latin typeface="Arial"/>
                <a:cs typeface="Arial" pitchFamily="34" charset="0"/>
              </a:rPr>
              <a:t>ΤΙ ΣΥΝΙΣΤΑΤΕ;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blinds(horizontal)">
                                      <p:cBhvr>
                                        <p:cTn id="7" dur="500"/>
                                        <p:tgtEl>
                                          <p:spTgt spid="146439"/>
                                        </p:tgtEl>
                                      </p:cBhvr>
                                    </p:animEffect>
                                  </p:childTnLst>
                                </p:cTn>
                              </p:par>
                              <p:par>
                                <p:cTn id="8" presetID="6" presetClass="emph" presetSubtype="0" repeatCount="indefinite" autoRev="1" fill="hold" grpId="1" nodeType="withEffect">
                                  <p:stCondLst>
                                    <p:cond delay="0"/>
                                  </p:stCondLst>
                                  <p:childTnLst>
                                    <p:animScale>
                                      <p:cBhvr>
                                        <p:cTn id="9" dur="2000" fill="hold"/>
                                        <p:tgtEl>
                                          <p:spTgt spid="1464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p:bldP spid="146439"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Text Box 4"/>
          <p:cNvSpPr txBox="1">
            <a:spLocks noChangeArrowheads="1"/>
          </p:cNvSpPr>
          <p:nvPr/>
        </p:nvSpPr>
        <p:spPr bwMode="auto">
          <a:xfrm>
            <a:off x="34925" y="188913"/>
            <a:ext cx="9036050" cy="641350"/>
          </a:xfrm>
          <a:prstGeom prst="rect">
            <a:avLst/>
          </a:prstGeom>
          <a:noFill/>
          <a:ln w="9525">
            <a:noFill/>
            <a:miter lim="800000"/>
            <a:headEnd/>
            <a:tailEnd/>
          </a:ln>
          <a:effectLst/>
        </p:spPr>
        <p:txBody>
          <a:bodyPr>
            <a:spAutoFit/>
          </a:bodyPr>
          <a:lstStyle/>
          <a:p>
            <a:pPr algn="ctr">
              <a:defRPr/>
            </a:pPr>
            <a:r>
              <a:rPr lang="el-GR" sz="3600">
                <a:solidFill>
                  <a:srgbClr val="AFE1FF"/>
                </a:solidFill>
                <a:effectLst>
                  <a:outerShdw blurRad="38100" dist="38100" dir="2700000" algn="tl">
                    <a:srgbClr val="000000"/>
                  </a:outerShdw>
                </a:effectLst>
                <a:latin typeface="Arial"/>
              </a:rPr>
              <a:t>ΛΙΠΙΔΑΙΜΙΚΟ ΠΡΟΦΙΛ</a:t>
            </a:r>
          </a:p>
        </p:txBody>
      </p:sp>
      <p:sp>
        <p:nvSpPr>
          <p:cNvPr id="147462" name="Text Box 6"/>
          <p:cNvSpPr txBox="1">
            <a:spLocks noChangeArrowheads="1"/>
          </p:cNvSpPr>
          <p:nvPr/>
        </p:nvSpPr>
        <p:spPr bwMode="auto">
          <a:xfrm>
            <a:off x="973138" y="1341438"/>
            <a:ext cx="7127875" cy="1801812"/>
          </a:xfrm>
          <a:prstGeom prst="rect">
            <a:avLst/>
          </a:prstGeom>
          <a:noFill/>
          <a:ln w="9525">
            <a:noFill/>
            <a:miter lim="800000"/>
            <a:headEnd/>
            <a:tailEnd/>
          </a:ln>
          <a:effectLst/>
        </p:spPr>
        <p:txBody>
          <a:bodyPr>
            <a:spAutoFit/>
          </a:bodyPr>
          <a:lstStyle/>
          <a:p>
            <a:pPr>
              <a:defRPr/>
            </a:pPr>
            <a:r>
              <a:rPr lang="el-GR" sz="2800">
                <a:solidFill>
                  <a:srgbClr val="FF0000"/>
                </a:solidFill>
                <a:effectLst>
                  <a:outerShdw blurRad="38100" dist="38100" dir="2700000" algn="tl">
                    <a:srgbClr val="000000"/>
                  </a:outerShdw>
                </a:effectLst>
                <a:latin typeface="Arial"/>
                <a:cs typeface="Arial" pitchFamily="34" charset="0"/>
              </a:rPr>
              <a:t>●</a:t>
            </a:r>
            <a:r>
              <a:rPr lang="el-GR" sz="2800">
                <a:solidFill>
                  <a:srgbClr val="FFFFFF"/>
                </a:solidFill>
                <a:effectLst>
                  <a:outerShdw blurRad="38100" dist="38100" dir="2700000" algn="tl">
                    <a:srgbClr val="000000"/>
                  </a:outerShdw>
                </a:effectLst>
                <a:latin typeface="Arial"/>
                <a:cs typeface="Arial" pitchFamily="34" charset="0"/>
              </a:rPr>
              <a:t> Ολική Χοληστερόλη: 335 </a:t>
            </a:r>
            <a:r>
              <a:rPr lang="en-US" sz="2800">
                <a:solidFill>
                  <a:srgbClr val="FFFFFF"/>
                </a:solidFill>
                <a:effectLst>
                  <a:outerShdw blurRad="38100" dist="38100" dir="2700000" algn="tl">
                    <a:srgbClr val="000000"/>
                  </a:outerShdw>
                </a:effectLst>
                <a:latin typeface="Arial"/>
                <a:cs typeface="Arial" pitchFamily="34" charset="0"/>
              </a:rPr>
              <a:t>mg/dl</a:t>
            </a: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HDL </a:t>
            </a:r>
            <a:r>
              <a:rPr lang="el-GR" sz="2800">
                <a:solidFill>
                  <a:srgbClr val="FFFFFF"/>
                </a:solidFill>
                <a:effectLst>
                  <a:outerShdw blurRad="38100" dist="38100" dir="2700000" algn="tl">
                    <a:srgbClr val="000000"/>
                  </a:outerShdw>
                </a:effectLst>
                <a:latin typeface="Arial"/>
                <a:cs typeface="Arial" pitchFamily="34" charset="0"/>
              </a:rPr>
              <a:t>Χοληστερόλη: 28 </a:t>
            </a:r>
            <a:r>
              <a:rPr lang="en-US" sz="2800">
                <a:solidFill>
                  <a:srgbClr val="FFFFFF"/>
                </a:solidFill>
                <a:effectLst>
                  <a:outerShdw blurRad="38100" dist="38100" dir="2700000" algn="tl">
                    <a:srgbClr val="000000"/>
                  </a:outerShdw>
                </a:effectLst>
                <a:latin typeface="Arial"/>
                <a:cs typeface="Arial" pitchFamily="34" charset="0"/>
              </a:rPr>
              <a:t>mg/dl</a:t>
            </a: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a:t>
            </a:r>
            <a:r>
              <a:rPr lang="el-GR" sz="2800">
                <a:solidFill>
                  <a:srgbClr val="FFFFFF"/>
                </a:solidFill>
                <a:effectLst>
                  <a:outerShdw blurRad="38100" dist="38100" dir="2700000" algn="tl">
                    <a:srgbClr val="000000"/>
                  </a:outerShdw>
                </a:effectLst>
                <a:latin typeface="Arial"/>
                <a:cs typeface="Arial" pitchFamily="34" charset="0"/>
              </a:rPr>
              <a:t>Τριγλυκερίδια: 144 </a:t>
            </a:r>
            <a:r>
              <a:rPr lang="en-US" sz="2800">
                <a:solidFill>
                  <a:srgbClr val="FFFFFF"/>
                </a:solidFill>
                <a:effectLst>
                  <a:outerShdw blurRad="38100" dist="38100" dir="2700000" algn="tl">
                    <a:srgbClr val="000000"/>
                  </a:outerShdw>
                </a:effectLst>
                <a:latin typeface="Arial"/>
                <a:cs typeface="Arial" pitchFamily="34" charset="0"/>
              </a:rPr>
              <a:t>mg/dl</a:t>
            </a:r>
          </a:p>
        </p:txBody>
      </p:sp>
      <p:sp>
        <p:nvSpPr>
          <p:cNvPr id="147463" name="Text Box 7"/>
          <p:cNvSpPr txBox="1">
            <a:spLocks noChangeArrowheads="1"/>
          </p:cNvSpPr>
          <p:nvPr/>
        </p:nvSpPr>
        <p:spPr bwMode="auto">
          <a:xfrm>
            <a:off x="971550" y="3211513"/>
            <a:ext cx="7488238" cy="1160462"/>
          </a:xfrm>
          <a:prstGeom prst="rect">
            <a:avLst/>
          </a:prstGeom>
          <a:noFill/>
          <a:ln w="9525">
            <a:noFill/>
            <a:miter lim="800000"/>
            <a:headEnd/>
            <a:tailEnd/>
          </a:ln>
          <a:effectLst/>
        </p:spPr>
        <p:txBody>
          <a:bodyPr>
            <a:spAutoFit/>
          </a:bodyPr>
          <a:lstStyle/>
          <a:p>
            <a:pPr>
              <a:defRPr/>
            </a:pPr>
            <a:endParaRPr lang="en-US" sz="2800">
              <a:solidFill>
                <a:srgbClr val="FFFFFF"/>
              </a:solidFill>
              <a:effectLst>
                <a:outerShdw blurRad="38100" dist="38100" dir="2700000" algn="tl">
                  <a:srgbClr val="000000"/>
                </a:outerShdw>
              </a:effectLst>
              <a:latin typeface="Arial"/>
              <a:cs typeface="Arial" pitchFamily="34" charset="0"/>
            </a:endParaRPr>
          </a:p>
          <a:p>
            <a:pPr>
              <a:defRPr/>
            </a:pPr>
            <a:r>
              <a:rPr lang="en-US" sz="2800">
                <a:solidFill>
                  <a:srgbClr val="FF0000"/>
                </a:solidFill>
                <a:effectLst>
                  <a:outerShdw blurRad="38100" dist="38100" dir="2700000" algn="tl">
                    <a:srgbClr val="000000"/>
                  </a:outerShdw>
                </a:effectLst>
                <a:latin typeface="Arial"/>
                <a:cs typeface="Arial" pitchFamily="34" charset="0"/>
              </a:rPr>
              <a:t>●</a:t>
            </a:r>
            <a:r>
              <a:rPr lang="en-US" sz="2800">
                <a:solidFill>
                  <a:srgbClr val="FFFFFF"/>
                </a:solidFill>
                <a:effectLst>
                  <a:outerShdw blurRad="38100" dist="38100" dir="2700000" algn="tl">
                    <a:srgbClr val="000000"/>
                  </a:outerShdw>
                </a:effectLst>
                <a:latin typeface="Arial"/>
                <a:cs typeface="Arial" pitchFamily="34" charset="0"/>
              </a:rPr>
              <a:t> LDL </a:t>
            </a:r>
            <a:r>
              <a:rPr lang="el-GR" sz="2800">
                <a:solidFill>
                  <a:srgbClr val="FFFFFF"/>
                </a:solidFill>
                <a:effectLst>
                  <a:outerShdw blurRad="38100" dist="38100" dir="2700000" algn="tl">
                    <a:srgbClr val="000000"/>
                  </a:outerShdw>
                </a:effectLst>
                <a:latin typeface="Arial"/>
                <a:cs typeface="Arial" pitchFamily="34" charset="0"/>
              </a:rPr>
              <a:t>Χοληστερόλη: 2</a:t>
            </a:r>
            <a:r>
              <a:rPr lang="en-US" sz="2800">
                <a:solidFill>
                  <a:srgbClr val="FFFFFF"/>
                </a:solidFill>
                <a:effectLst>
                  <a:outerShdw blurRad="38100" dist="38100" dir="2700000" algn="tl">
                    <a:srgbClr val="000000"/>
                  </a:outerShdw>
                </a:effectLst>
                <a:latin typeface="Arial"/>
                <a:cs typeface="Arial" pitchFamily="34" charset="0"/>
              </a:rPr>
              <a:t>7</a:t>
            </a:r>
            <a:r>
              <a:rPr lang="el-GR" sz="2800">
                <a:solidFill>
                  <a:srgbClr val="FFFFFF"/>
                </a:solidFill>
                <a:effectLst>
                  <a:outerShdw blurRad="38100" dist="38100" dir="2700000" algn="tl">
                    <a:srgbClr val="000000"/>
                  </a:outerShdw>
                </a:effectLst>
                <a:latin typeface="Arial"/>
                <a:cs typeface="Arial" pitchFamily="34" charset="0"/>
              </a:rPr>
              <a:t>8 </a:t>
            </a:r>
            <a:r>
              <a:rPr lang="en-US" sz="2800">
                <a:solidFill>
                  <a:srgbClr val="FFFFFF"/>
                </a:solidFill>
                <a:effectLst>
                  <a:outerShdw blurRad="38100" dist="38100" dir="2700000" algn="tl">
                    <a:srgbClr val="000000"/>
                  </a:outerShdw>
                </a:effectLst>
                <a:latin typeface="Arial"/>
                <a:cs typeface="Arial" pitchFamily="34" charset="0"/>
              </a:rPr>
              <a:t>mg/dl          (</a:t>
            </a:r>
            <a:r>
              <a:rPr lang="en-US" sz="2800">
                <a:solidFill>
                  <a:srgbClr val="99FF99"/>
                </a:solidFill>
                <a:effectLst>
                  <a:outerShdw blurRad="38100" dist="38100" dir="2700000" algn="tl">
                    <a:srgbClr val="000000"/>
                  </a:outerShdw>
                </a:effectLst>
                <a:latin typeface="Arial"/>
                <a:cs typeface="Arial" pitchFamily="34" charset="0"/>
              </a:rPr>
              <a:t>&lt;160</a:t>
            </a:r>
            <a:r>
              <a:rPr lang="en-US" sz="2800">
                <a:solidFill>
                  <a:srgbClr val="FFFFFF"/>
                </a:solidFill>
                <a:effectLst>
                  <a:outerShdw blurRad="38100" dist="38100" dir="2700000" algn="tl">
                    <a:srgbClr val="000000"/>
                  </a:outerShdw>
                </a:effectLst>
                <a:latin typeface="Arial"/>
                <a:cs typeface="Arial" pitchFamily="34" charset="0"/>
              </a:rPr>
              <a:t>)</a:t>
            </a:r>
          </a:p>
        </p:txBody>
      </p:sp>
      <p:sp>
        <p:nvSpPr>
          <p:cNvPr id="147464" name="Text Box 8"/>
          <p:cNvSpPr txBox="1">
            <a:spLocks noChangeArrowheads="1"/>
          </p:cNvSpPr>
          <p:nvPr/>
        </p:nvSpPr>
        <p:spPr bwMode="auto">
          <a:xfrm>
            <a:off x="7164388" y="1327150"/>
            <a:ext cx="1800225" cy="1801813"/>
          </a:xfrm>
          <a:prstGeom prst="rect">
            <a:avLst/>
          </a:prstGeom>
          <a:noFill/>
          <a:ln w="9525">
            <a:noFill/>
            <a:miter lim="800000"/>
            <a:headEnd/>
            <a:tailEnd/>
          </a:ln>
          <a:effectLst/>
        </p:spPr>
        <p:txBody>
          <a:bodyPr>
            <a:spAutoFit/>
          </a:bodyPr>
          <a:lstStyle/>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140-200</a:t>
            </a:r>
            <a:r>
              <a:rPr lang="en-US" sz="2800">
                <a:solidFill>
                  <a:srgbClr val="FFFFFF"/>
                </a:solidFill>
                <a:effectLst>
                  <a:outerShdw blurRad="38100" dist="38100" dir="2700000" algn="tl">
                    <a:srgbClr val="000000"/>
                  </a:outerShdw>
                </a:effectLst>
                <a:latin typeface="Arial"/>
                <a:cs typeface="Arial" pitchFamily="34" charset="0"/>
              </a:rPr>
              <a:t>)</a:t>
            </a:r>
          </a:p>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&gt;40</a:t>
            </a:r>
            <a:r>
              <a:rPr lang="en-US" sz="2800">
                <a:solidFill>
                  <a:srgbClr val="FFFFFF"/>
                </a:solidFill>
                <a:effectLst>
                  <a:outerShdw blurRad="38100" dist="38100" dir="2700000" algn="tl">
                    <a:srgbClr val="000000"/>
                  </a:outerShdw>
                </a:effectLst>
                <a:latin typeface="Arial"/>
                <a:cs typeface="Arial" pitchFamily="34" charset="0"/>
              </a:rPr>
              <a:t>)</a:t>
            </a:r>
          </a:p>
          <a:p>
            <a:pPr>
              <a:defRPr/>
            </a:pPr>
            <a:r>
              <a:rPr lang="en-US" sz="2800">
                <a:solidFill>
                  <a:srgbClr val="FFFFFF"/>
                </a:solidFill>
                <a:effectLst>
                  <a:outerShdw blurRad="38100" dist="38100" dir="2700000" algn="tl">
                    <a:srgbClr val="000000"/>
                  </a:outerShdw>
                </a:effectLst>
                <a:latin typeface="Arial"/>
                <a:cs typeface="Arial" pitchFamily="34" charset="0"/>
              </a:rPr>
              <a:t>(</a:t>
            </a:r>
            <a:r>
              <a:rPr lang="en-US" sz="2800">
                <a:solidFill>
                  <a:srgbClr val="99FF99"/>
                </a:solidFill>
                <a:effectLst>
                  <a:outerShdw blurRad="38100" dist="38100" dir="2700000" algn="tl">
                    <a:srgbClr val="000000"/>
                  </a:outerShdw>
                </a:effectLst>
                <a:latin typeface="Arial"/>
                <a:cs typeface="Arial" pitchFamily="34" charset="0"/>
              </a:rPr>
              <a:t>50-150</a:t>
            </a:r>
            <a:r>
              <a:rPr lang="en-US" sz="2800">
                <a:solidFill>
                  <a:srgbClr val="FFFFFF"/>
                </a:solidFill>
                <a:effectLst>
                  <a:outerShdw blurRad="38100" dist="38100" dir="2700000" algn="tl">
                    <a:srgbClr val="000000"/>
                  </a:outerShdw>
                </a:effectLst>
                <a:latin typeface="Arial"/>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blinds(horizontal)">
                                      <p:cBhvr>
                                        <p:cTn id="7" dur="5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cstate="print"/>
          <a:srcRect r="1945"/>
          <a:stretch>
            <a:fillRect/>
          </a:stretch>
        </p:blipFill>
        <p:spPr bwMode="auto">
          <a:xfrm>
            <a:off x="2771775" y="2532063"/>
            <a:ext cx="3600450" cy="3489325"/>
          </a:xfrm>
          <a:prstGeom prst="rect">
            <a:avLst/>
          </a:prstGeom>
          <a:noFill/>
          <a:ln w="9525">
            <a:noFill/>
            <a:miter lim="800000"/>
            <a:headEnd/>
            <a:tailEnd/>
          </a:ln>
        </p:spPr>
      </p:pic>
      <p:sp>
        <p:nvSpPr>
          <p:cNvPr id="148485" name="Text Box 5"/>
          <p:cNvSpPr txBox="1">
            <a:spLocks noChangeArrowheads="1"/>
          </p:cNvSpPr>
          <p:nvPr/>
        </p:nvSpPr>
        <p:spPr bwMode="auto">
          <a:xfrm>
            <a:off x="34925" y="1058863"/>
            <a:ext cx="9036050" cy="823912"/>
          </a:xfrm>
          <a:prstGeom prst="rect">
            <a:avLst/>
          </a:prstGeom>
          <a:noFill/>
          <a:ln w="9525">
            <a:noFill/>
            <a:miter lim="800000"/>
            <a:headEnd/>
            <a:tailEnd/>
          </a:ln>
          <a:effectLst/>
        </p:spPr>
        <p:txBody>
          <a:bodyPr>
            <a:spAutoFit/>
          </a:bodyPr>
          <a:lstStyle/>
          <a:p>
            <a:pPr algn="ctr">
              <a:defRPr/>
            </a:pPr>
            <a:r>
              <a:rPr lang="el-GR" sz="4800">
                <a:solidFill>
                  <a:srgbClr val="AFE1FF"/>
                </a:solidFill>
                <a:effectLst>
                  <a:outerShdw blurRad="38100" dist="38100" dir="2700000" algn="tl">
                    <a:srgbClr val="000000"/>
                  </a:outerShdw>
                </a:effectLst>
                <a:latin typeface="Arial"/>
              </a:rPr>
              <a:t>ΚΑΙ ΤΩΡΑ ΓΙΑΤΡΕ ΤΙ ΓΙΝΕΤΑΙ;</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04800"/>
            <a:ext cx="7772400" cy="838200"/>
          </a:xfrm>
        </p:spPr>
        <p:txBody>
          <a:bodyPr/>
          <a:lstStyle/>
          <a:p>
            <a:pPr eaLnBrk="1" hangingPunct="1"/>
            <a:r>
              <a:rPr lang="el-GR" b="1" u="sng" smtClean="0">
                <a:solidFill>
                  <a:srgbClr val="FFFF00"/>
                </a:solidFill>
              </a:rPr>
              <a:t>ΛΙΠΙΔΙΑ ΑΙΜΑΤΟΣ</a:t>
            </a:r>
            <a:endParaRPr lang="en-US" b="1" u="sng" smtClean="0">
              <a:solidFill>
                <a:srgbClr val="FFFF00"/>
              </a:solidFill>
            </a:endParaRPr>
          </a:p>
        </p:txBody>
      </p:sp>
      <p:sp>
        <p:nvSpPr>
          <p:cNvPr id="10243" name="Rectangle 3"/>
          <p:cNvSpPr>
            <a:spLocks noGrp="1" noChangeArrowheads="1"/>
          </p:cNvSpPr>
          <p:nvPr>
            <p:ph type="body" idx="1"/>
          </p:nvPr>
        </p:nvSpPr>
        <p:spPr>
          <a:xfrm>
            <a:off x="304800" y="1219200"/>
            <a:ext cx="8839200" cy="5334000"/>
          </a:xfrm>
        </p:spPr>
        <p:txBody>
          <a:bodyPr/>
          <a:lstStyle/>
          <a:p>
            <a:pPr eaLnBrk="1" hangingPunct="1">
              <a:buFontTx/>
              <a:buNone/>
            </a:pPr>
            <a:r>
              <a:rPr lang="en-US" b="1" u="sng" smtClean="0">
                <a:solidFill>
                  <a:srgbClr val="FFFF00"/>
                </a:solidFill>
              </a:rPr>
              <a:t>Απλά  Λιπίδια</a:t>
            </a:r>
            <a:endParaRPr lang="en-US" b="1" smtClean="0">
              <a:solidFill>
                <a:schemeClr val="bg1"/>
              </a:solidFill>
            </a:endParaRPr>
          </a:p>
          <a:p>
            <a:pPr eaLnBrk="1" hangingPunct="1"/>
            <a:r>
              <a:rPr lang="en-US" sz="2800" b="1" smtClean="0">
                <a:solidFill>
                  <a:schemeClr val="bg1"/>
                </a:solidFill>
              </a:rPr>
              <a:t>Χοληστερόλη </a:t>
            </a:r>
          </a:p>
          <a:p>
            <a:pPr eaLnBrk="1" hangingPunct="1"/>
            <a:r>
              <a:rPr lang="el-GR" sz="2800" b="1" smtClean="0">
                <a:solidFill>
                  <a:schemeClr val="bg1"/>
                </a:solidFill>
              </a:rPr>
              <a:t>Λιπαρά οξέα (κορεσμένα, μονο-, πολυ-ακόρεστα)</a:t>
            </a:r>
          </a:p>
          <a:p>
            <a:pPr eaLnBrk="1" hangingPunct="1">
              <a:buFontTx/>
              <a:buNone/>
            </a:pPr>
            <a:r>
              <a:rPr lang="en-US" b="1" u="sng" smtClean="0">
                <a:solidFill>
                  <a:srgbClr val="FFFF00"/>
                </a:solidFill>
              </a:rPr>
              <a:t>Σύμπλοκα Λιπίδια (Εστεροποιημένα ΛΟ)</a:t>
            </a:r>
          </a:p>
          <a:p>
            <a:pPr eaLnBrk="1" hangingPunct="1"/>
            <a:r>
              <a:rPr lang="en-US" sz="2800" b="1" smtClean="0">
                <a:solidFill>
                  <a:schemeClr val="bg1"/>
                </a:solidFill>
              </a:rPr>
              <a:t>Εστέρες χοληστερόλης (Χοληστ. + ΛΟ)</a:t>
            </a:r>
          </a:p>
          <a:p>
            <a:pPr eaLnBrk="1" hangingPunct="1"/>
            <a:r>
              <a:rPr lang="en-US" sz="2800" b="1" smtClean="0">
                <a:solidFill>
                  <a:schemeClr val="bg1"/>
                </a:solidFill>
              </a:rPr>
              <a:t>Τριγλυκερίδια (</a:t>
            </a:r>
            <a:r>
              <a:rPr lang="el-GR" sz="2800" b="1" smtClean="0">
                <a:solidFill>
                  <a:schemeClr val="bg1"/>
                </a:solidFill>
              </a:rPr>
              <a:t>Τριακυλογλυκερόλες)</a:t>
            </a:r>
          </a:p>
          <a:p>
            <a:pPr lvl="1" eaLnBrk="1" hangingPunct="1"/>
            <a:r>
              <a:rPr lang="el-GR" sz="2400" b="1" smtClean="0">
                <a:solidFill>
                  <a:schemeClr val="bg1"/>
                </a:solidFill>
              </a:rPr>
              <a:t>Γλυκερίνη + 3 μόρια λιπαρών οξέων</a:t>
            </a:r>
            <a:endParaRPr lang="en-US" b="1" smtClean="0">
              <a:solidFill>
                <a:schemeClr val="bg1"/>
              </a:solidFill>
            </a:endParaRPr>
          </a:p>
          <a:p>
            <a:pPr eaLnBrk="1" hangingPunct="1"/>
            <a:r>
              <a:rPr lang="en-US" sz="2800" b="1" smtClean="0">
                <a:solidFill>
                  <a:schemeClr val="bg1"/>
                </a:solidFill>
              </a:rPr>
              <a:t>Φωσφολιπίδια (Γλυκερίνη+ΛΟ+P)</a:t>
            </a:r>
          </a:p>
          <a:p>
            <a:pPr lvl="1" eaLnBrk="1" hangingPunct="1"/>
            <a:r>
              <a:rPr lang="el-GR" sz="2400" b="1" smtClean="0">
                <a:solidFill>
                  <a:schemeClr val="bg1"/>
                </a:solidFill>
              </a:rPr>
              <a:t>Λ</a:t>
            </a:r>
            <a:r>
              <a:rPr lang="en-US" sz="2400" b="1" smtClean="0">
                <a:solidFill>
                  <a:schemeClr val="bg1"/>
                </a:solidFill>
              </a:rPr>
              <a:t>εκιθίνη, Καρδιολιπίνη</a:t>
            </a:r>
          </a:p>
          <a:p>
            <a:pPr eaLnBrk="1" hangingPunct="1"/>
            <a:r>
              <a:rPr lang="en-US" sz="2800" b="1" smtClean="0">
                <a:solidFill>
                  <a:schemeClr val="bg1"/>
                </a:solidFill>
              </a:rPr>
              <a:t>Σφιγγολιπίδια (κεραμίδια, σφιγγομυελίνες)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wipe(left)">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wipe(left)">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wipe(left)">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wipe(left)">
                                      <p:cBhvr>
                                        <p:cTn id="27" dur="500"/>
                                        <p:tgtEl>
                                          <p:spTgt spid="102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Effect transition="in" filter="wipe(left)">
                                      <p:cBhvr>
                                        <p:cTn id="32" dur="500"/>
                                        <p:tgtEl>
                                          <p:spTgt spid="10243">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243">
                                            <p:txEl>
                                              <p:pRg st="6" end="6"/>
                                            </p:txEl>
                                          </p:spTgt>
                                        </p:tgtEl>
                                        <p:attrNameLst>
                                          <p:attrName>style.visibility</p:attrName>
                                        </p:attrNameLst>
                                      </p:cBhvr>
                                      <p:to>
                                        <p:strVal val="visible"/>
                                      </p:to>
                                    </p:set>
                                    <p:animEffect transition="in" filter="wipe(left)">
                                      <p:cBhvr>
                                        <p:cTn id="35" dur="500"/>
                                        <p:tgtEl>
                                          <p:spTgt spid="1024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43">
                                            <p:txEl>
                                              <p:pRg st="7" end="7"/>
                                            </p:txEl>
                                          </p:spTgt>
                                        </p:tgtEl>
                                        <p:attrNameLst>
                                          <p:attrName>style.visibility</p:attrName>
                                        </p:attrNameLst>
                                      </p:cBhvr>
                                      <p:to>
                                        <p:strVal val="visible"/>
                                      </p:to>
                                    </p:set>
                                    <p:animEffect transition="in" filter="wipe(left)">
                                      <p:cBhvr>
                                        <p:cTn id="40" dur="500"/>
                                        <p:tgtEl>
                                          <p:spTgt spid="10243">
                                            <p:txEl>
                                              <p:pRg st="7" end="7"/>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243">
                                            <p:txEl>
                                              <p:pRg st="8" end="8"/>
                                            </p:txEl>
                                          </p:spTgt>
                                        </p:tgtEl>
                                        <p:attrNameLst>
                                          <p:attrName>style.visibility</p:attrName>
                                        </p:attrNameLst>
                                      </p:cBhvr>
                                      <p:to>
                                        <p:strVal val="visible"/>
                                      </p:to>
                                    </p:set>
                                    <p:animEffect transition="in" filter="wipe(left)">
                                      <p:cBhvr>
                                        <p:cTn id="43" dur="500"/>
                                        <p:tgtEl>
                                          <p:spTgt spid="1024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243">
                                            <p:txEl>
                                              <p:pRg st="9" end="9"/>
                                            </p:txEl>
                                          </p:spTgt>
                                        </p:tgtEl>
                                        <p:attrNameLst>
                                          <p:attrName>style.visibility</p:attrName>
                                        </p:attrNameLst>
                                      </p:cBhvr>
                                      <p:to>
                                        <p:strVal val="visible"/>
                                      </p:to>
                                    </p:set>
                                    <p:animEffect transition="in" filter="wipe(left)">
                                      <p:cBhvr>
                                        <p:cTn id="48" dur="500"/>
                                        <p:tgtEl>
                                          <p:spTgt spid="102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768350" y="12700"/>
            <a:ext cx="7620000" cy="701675"/>
          </a:xfrm>
          <a:prstGeom prst="rect">
            <a:avLst/>
          </a:prstGeom>
          <a:noFill/>
          <a:ln w="9525">
            <a:noFill/>
            <a:miter lim="800000"/>
            <a:headEnd/>
            <a:tailEnd/>
          </a:ln>
          <a:effectLst/>
        </p:spPr>
        <p:txBody>
          <a:bodyPr>
            <a:spAutoFit/>
          </a:bodyPr>
          <a:lstStyle/>
          <a:p>
            <a:pPr algn="ctr" eaLnBrk="0" hangingPunct="0">
              <a:spcBef>
                <a:spcPct val="0"/>
              </a:spcBef>
              <a:defRPr/>
            </a:pPr>
            <a:r>
              <a:rPr lang="en-US" sz="2000">
                <a:solidFill>
                  <a:srgbClr val="A153A1"/>
                </a:solidFill>
                <a:effectLst>
                  <a:outerShdw blurRad="38100" dist="38100" dir="2700000" algn="tl">
                    <a:srgbClr val="C0C0C0"/>
                  </a:outerShdw>
                </a:effectLst>
                <a:latin typeface="Verdana" pitchFamily="34" charset="0"/>
              </a:rPr>
              <a:t>General chemical structures of lipids present in lipoprotein species (a)</a:t>
            </a:r>
          </a:p>
        </p:txBody>
      </p:sp>
      <p:pic>
        <p:nvPicPr>
          <p:cNvPr id="28675" name="Picture 3" descr="AHD1003-04-006a"/>
          <p:cNvPicPr>
            <a:picLocks noChangeAspect="1" noChangeArrowheads="1"/>
          </p:cNvPicPr>
          <p:nvPr/>
        </p:nvPicPr>
        <p:blipFill>
          <a:blip r:embed="rId2" cstate="print"/>
          <a:srcRect/>
          <a:stretch>
            <a:fillRect/>
          </a:stretch>
        </p:blipFill>
        <p:spPr bwMode="auto">
          <a:xfrm>
            <a:off x="304800" y="762000"/>
            <a:ext cx="8382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ΣΤΟΙΧΕΙΑ ΠΑΘΟΦΥΣΙΟΛΟΓΙΑΣ</a:t>
            </a:r>
          </a:p>
        </p:txBody>
      </p:sp>
      <p:sp>
        <p:nvSpPr>
          <p:cNvPr id="11269" name="Text Box 5"/>
          <p:cNvSpPr txBox="1">
            <a:spLocks noChangeArrowheads="1"/>
          </p:cNvSpPr>
          <p:nvPr/>
        </p:nvSpPr>
        <p:spPr bwMode="auto">
          <a:xfrm>
            <a:off x="107950" y="1196975"/>
            <a:ext cx="9036050" cy="3778250"/>
          </a:xfrm>
          <a:prstGeom prst="rect">
            <a:avLst/>
          </a:prstGeom>
          <a:noFill/>
          <a:ln w="9525">
            <a:noFill/>
            <a:miter lim="800000"/>
            <a:headEnd/>
            <a:tailEnd/>
          </a:ln>
          <a:effectLst/>
        </p:spPr>
        <p:txBody>
          <a:bodyPr>
            <a:spAutoFit/>
          </a:bodyPr>
          <a:lstStyle/>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Όταν       η παροχή αίματος στην περιφέρεια                 αντιστάσεων για διατήρηση της αρδεύσεως </a:t>
            </a:r>
          </a:p>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Εάν η συστολική πίεση &lt;60 </a:t>
            </a:r>
            <a:r>
              <a:rPr lang="en-US" sz="2300">
                <a:solidFill>
                  <a:schemeClr val="tx1"/>
                </a:solidFill>
                <a:effectLst>
                  <a:outerShdw blurRad="38100" dist="38100" dir="2700000" algn="tl">
                    <a:srgbClr val="000000"/>
                  </a:outerShdw>
                </a:effectLst>
                <a:cs typeface="Arial" charset="0"/>
              </a:rPr>
              <a:t>mmHg </a:t>
            </a:r>
            <a:r>
              <a:rPr lang="el-GR" sz="2300">
                <a:solidFill>
                  <a:schemeClr val="tx1"/>
                </a:solidFill>
                <a:effectLst>
                  <a:outerShdw blurRad="38100" dist="38100" dir="2700000" algn="tl">
                    <a:srgbClr val="000000"/>
                  </a:outerShdw>
                </a:effectLst>
                <a:cs typeface="Arial" charset="0"/>
              </a:rPr>
              <a:t>η αντίδραση δεν επαρκεί            </a:t>
            </a:r>
            <a:r>
              <a:rPr lang="en-US" sz="2300">
                <a:solidFill>
                  <a:schemeClr val="tx1"/>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υποάρδευση των ιστών, περιφερική αγγειοσύσπαση για προστασία των ευγενών οργάνων</a:t>
            </a:r>
          </a:p>
          <a:p>
            <a:r>
              <a:rPr lang="el-GR" sz="2300">
                <a:solidFill>
                  <a:srgbClr val="FF3300"/>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Κυτταρική ισχαιμία           συσσώρευση προϊόντων του μεταβολισμού, δυσλειτουργία, θάνατος</a:t>
            </a:r>
          </a:p>
          <a:p>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Καρδιοαγγειακή και νευροενδοκρινική απόκριση:       καρδιακής παροχής (κυρίως       συχνότητας), έκκριση </a:t>
            </a:r>
            <a:r>
              <a:rPr lang="en-US" sz="2300">
                <a:solidFill>
                  <a:schemeClr val="tx1"/>
                </a:solidFill>
                <a:effectLst>
                  <a:outerShdw blurRad="38100" dist="38100" dir="2700000" algn="tl">
                    <a:srgbClr val="000000"/>
                  </a:outerShdw>
                </a:effectLst>
                <a:cs typeface="Arial" charset="0"/>
              </a:rPr>
              <a:t>ACTH</a:t>
            </a:r>
          </a:p>
        </p:txBody>
      </p:sp>
      <p:sp>
        <p:nvSpPr>
          <p:cNvPr id="11270" name="AutoShape 6"/>
          <p:cNvSpPr>
            <a:spLocks noChangeArrowheads="1"/>
          </p:cNvSpPr>
          <p:nvPr/>
        </p:nvSpPr>
        <p:spPr bwMode="auto">
          <a:xfrm>
            <a:off x="1331913" y="1196975"/>
            <a:ext cx="287337" cy="358775"/>
          </a:xfrm>
          <a:prstGeom prst="downArrow">
            <a:avLst>
              <a:gd name="adj1" fmla="val 50000"/>
              <a:gd name="adj2" fmla="val 31216"/>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11271" name="AutoShape 7"/>
          <p:cNvSpPr>
            <a:spLocks noChangeArrowheads="1"/>
          </p:cNvSpPr>
          <p:nvPr/>
        </p:nvSpPr>
        <p:spPr bwMode="auto">
          <a:xfrm>
            <a:off x="6804025" y="1268413"/>
            <a:ext cx="649288" cy="287337"/>
          </a:xfrm>
          <a:prstGeom prst="rightArrow">
            <a:avLst>
              <a:gd name="adj1" fmla="val 50000"/>
              <a:gd name="adj2" fmla="val 56492"/>
            </a:avLst>
          </a:prstGeom>
          <a:solidFill>
            <a:schemeClr val="accent1"/>
          </a:solidFill>
          <a:ln w="31750">
            <a:solidFill>
              <a:schemeClr val="tx1"/>
            </a:solidFill>
            <a:miter lim="800000"/>
            <a:headEnd/>
            <a:tailEnd/>
          </a:ln>
          <a:effectLst/>
        </p:spPr>
        <p:txBody>
          <a:bodyPr wrap="none" anchor="ctr"/>
          <a:lstStyle/>
          <a:p>
            <a:endParaRPr lang="el-GR"/>
          </a:p>
        </p:txBody>
      </p:sp>
      <p:sp>
        <p:nvSpPr>
          <p:cNvPr id="11272" name="AutoShape 8"/>
          <p:cNvSpPr>
            <a:spLocks noChangeArrowheads="1"/>
          </p:cNvSpPr>
          <p:nvPr/>
        </p:nvSpPr>
        <p:spPr bwMode="auto">
          <a:xfrm rot="10800000">
            <a:off x="7597775" y="1198563"/>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11273" name="AutoShape 9"/>
          <p:cNvSpPr>
            <a:spLocks noChangeArrowheads="1"/>
          </p:cNvSpPr>
          <p:nvPr/>
        </p:nvSpPr>
        <p:spPr bwMode="auto">
          <a:xfrm>
            <a:off x="3275013" y="3357563"/>
            <a:ext cx="649287" cy="287337"/>
          </a:xfrm>
          <a:prstGeom prst="rightArrow">
            <a:avLst>
              <a:gd name="adj1" fmla="val 50000"/>
              <a:gd name="adj2" fmla="val 56492"/>
            </a:avLst>
          </a:prstGeom>
          <a:solidFill>
            <a:schemeClr val="accent1"/>
          </a:solidFill>
          <a:ln w="31750">
            <a:solidFill>
              <a:schemeClr val="tx1"/>
            </a:solidFill>
            <a:miter lim="800000"/>
            <a:headEnd/>
            <a:tailEnd/>
          </a:ln>
          <a:effectLst/>
        </p:spPr>
        <p:txBody>
          <a:bodyPr wrap="none" anchor="ctr"/>
          <a:lstStyle/>
          <a:p>
            <a:endParaRPr lang="el-GR"/>
          </a:p>
        </p:txBody>
      </p:sp>
      <p:sp>
        <p:nvSpPr>
          <p:cNvPr id="11274" name="AutoShape 10"/>
          <p:cNvSpPr>
            <a:spLocks noChangeArrowheads="1"/>
          </p:cNvSpPr>
          <p:nvPr/>
        </p:nvSpPr>
        <p:spPr bwMode="auto">
          <a:xfrm rot="10800000">
            <a:off x="7453313" y="4149725"/>
            <a:ext cx="287337" cy="358775"/>
          </a:xfrm>
          <a:prstGeom prst="downArrow">
            <a:avLst>
              <a:gd name="adj1" fmla="val 50000"/>
              <a:gd name="adj2" fmla="val 31216"/>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11275" name="AutoShape 11"/>
          <p:cNvSpPr>
            <a:spLocks noChangeArrowheads="1"/>
          </p:cNvSpPr>
          <p:nvPr/>
        </p:nvSpPr>
        <p:spPr bwMode="auto">
          <a:xfrm rot="10800000">
            <a:off x="4356100" y="4583113"/>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
        <p:nvSpPr>
          <p:cNvPr id="11277" name="AutoShape 13"/>
          <p:cNvSpPr>
            <a:spLocks noChangeArrowheads="1"/>
          </p:cNvSpPr>
          <p:nvPr/>
        </p:nvSpPr>
        <p:spPr bwMode="auto">
          <a:xfrm>
            <a:off x="323850" y="2492375"/>
            <a:ext cx="649288" cy="287338"/>
          </a:xfrm>
          <a:prstGeom prst="rightArrow">
            <a:avLst>
              <a:gd name="adj1" fmla="val 50000"/>
              <a:gd name="adj2" fmla="val 56492"/>
            </a:avLst>
          </a:prstGeom>
          <a:solidFill>
            <a:schemeClr val="accent1"/>
          </a:solidFill>
          <a:ln w="31750">
            <a:solidFill>
              <a:schemeClr val="tx1"/>
            </a:solidFill>
            <a:miter lim="800000"/>
            <a:headEnd/>
            <a:tailEnd/>
          </a:ln>
          <a:effectLst/>
        </p:spPr>
        <p:txBody>
          <a:bodyPr wrap="none" anchor="ctr"/>
          <a:lstStyle/>
          <a:p>
            <a:endParaRPr lang="el-G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0"/>
            <a:ext cx="8534400" cy="4968875"/>
          </a:xfrm>
          <a:prstGeom prst="rect">
            <a:avLst/>
          </a:prstGeom>
          <a:noFill/>
          <a:ln w="9525">
            <a:noFill/>
            <a:miter lim="800000"/>
            <a:headEnd/>
            <a:tailEnd/>
          </a:ln>
        </p:spPr>
        <p:txBody>
          <a:bodyPr>
            <a:spAutoFit/>
          </a:bodyPr>
          <a:lstStyle/>
          <a:p>
            <a:pPr algn="ctr"/>
            <a:r>
              <a:rPr lang="el-GR" sz="3200">
                <a:solidFill>
                  <a:srgbClr val="FFFF00"/>
                </a:solidFill>
                <a:effectLst/>
                <a:latin typeface="Arial" pitchFamily="34" charset="0"/>
              </a:rPr>
              <a:t>ΛΙΠΑΡΑ ΟΞΕΑ</a:t>
            </a:r>
          </a:p>
          <a:p>
            <a:pPr algn="ctr"/>
            <a:endParaRPr lang="it-IT" sz="3200">
              <a:solidFill>
                <a:srgbClr val="FFFF00"/>
              </a:solidFill>
              <a:effectLst/>
              <a:latin typeface="Arial" pitchFamily="34" charset="0"/>
            </a:endParaRPr>
          </a:p>
          <a:p>
            <a:r>
              <a:rPr lang="el-GR" sz="2000">
                <a:solidFill>
                  <a:srgbClr val="FFFF00"/>
                </a:solidFill>
                <a:effectLst/>
                <a:latin typeface="Arial" pitchFamily="34" charset="0"/>
              </a:rPr>
              <a:t>ΚΕΚΟΡΕΣΜΕΝΑ</a:t>
            </a:r>
            <a:endParaRPr lang="it-IT" sz="2000">
              <a:solidFill>
                <a:srgbClr val="FFFF00"/>
              </a:solidFill>
              <a:effectLst/>
              <a:latin typeface="Arial" pitchFamily="34" charset="0"/>
            </a:endParaRPr>
          </a:p>
          <a:p>
            <a:r>
              <a:rPr lang="it-IT" sz="2000">
                <a:solidFill>
                  <a:srgbClr val="FFFF00"/>
                </a:solidFill>
                <a:effectLst/>
                <a:latin typeface="Arial" pitchFamily="34" charset="0"/>
              </a:rPr>
              <a:t>	</a:t>
            </a:r>
          </a:p>
          <a:p>
            <a:endParaRPr lang="it-IT" sz="2000">
              <a:solidFill>
                <a:srgbClr val="FFFF00"/>
              </a:solidFill>
              <a:effectLst/>
              <a:latin typeface="Arial" pitchFamily="34" charset="0"/>
            </a:endParaRPr>
          </a:p>
          <a:p>
            <a:r>
              <a:rPr lang="el-GR" sz="2000">
                <a:solidFill>
                  <a:srgbClr val="FFFF00"/>
                </a:solidFill>
                <a:effectLst/>
                <a:latin typeface="Arial" pitchFamily="34" charset="0"/>
              </a:rPr>
              <a:t>ΜΟΝΟΑΚΟΡΕΣΤΑ</a:t>
            </a:r>
            <a:endParaRPr lang="it-IT" sz="2000">
              <a:solidFill>
                <a:srgbClr val="FFFF00"/>
              </a:solidFill>
              <a:effectLst/>
              <a:latin typeface="Arial" pitchFamily="34" charset="0"/>
            </a:endParaRPr>
          </a:p>
          <a:p>
            <a:endParaRPr lang="it-IT" sz="2000">
              <a:solidFill>
                <a:srgbClr val="FFFF00"/>
              </a:solidFill>
              <a:effectLst/>
              <a:latin typeface="Arial" pitchFamily="34" charset="0"/>
            </a:endParaRPr>
          </a:p>
          <a:p>
            <a:endParaRPr lang="it-IT" sz="2000">
              <a:solidFill>
                <a:srgbClr val="FFFF00"/>
              </a:solidFill>
              <a:effectLst/>
              <a:latin typeface="Arial" pitchFamily="34" charset="0"/>
            </a:endParaRPr>
          </a:p>
          <a:p>
            <a:endParaRPr lang="it-IT" sz="2000">
              <a:solidFill>
                <a:srgbClr val="FFFF00"/>
              </a:solidFill>
              <a:effectLst/>
              <a:latin typeface="Arial" pitchFamily="34" charset="0"/>
            </a:endParaRPr>
          </a:p>
          <a:p>
            <a:r>
              <a:rPr lang="el-GR" sz="2000">
                <a:solidFill>
                  <a:srgbClr val="FFFF00"/>
                </a:solidFill>
                <a:effectLst/>
                <a:latin typeface="Arial" pitchFamily="34" charset="0"/>
              </a:rPr>
              <a:t>ΠΟΛΥΑΚΟΡΕΣΤΑ</a:t>
            </a:r>
            <a:endParaRPr lang="it-IT" b="0">
              <a:solidFill>
                <a:srgbClr val="000000"/>
              </a:solidFill>
              <a:effectLst/>
              <a:latin typeface="Arial" pitchFamily="34" charset="0"/>
            </a:endParaRPr>
          </a:p>
        </p:txBody>
      </p:sp>
      <p:pic>
        <p:nvPicPr>
          <p:cNvPr id="29699" name="Picture 3" descr="senza titolo101a"/>
          <p:cNvPicPr>
            <a:picLocks noChangeAspect="1" noChangeArrowheads="1"/>
          </p:cNvPicPr>
          <p:nvPr/>
        </p:nvPicPr>
        <p:blipFill>
          <a:blip r:embed="rId2" cstate="print">
            <a:lum contrast="48000"/>
          </a:blip>
          <a:srcRect/>
          <a:stretch>
            <a:fillRect/>
          </a:stretch>
        </p:blipFill>
        <p:spPr bwMode="auto">
          <a:xfrm>
            <a:off x="3348038" y="836613"/>
            <a:ext cx="5505450" cy="1201737"/>
          </a:xfrm>
          <a:prstGeom prst="rect">
            <a:avLst/>
          </a:prstGeom>
          <a:noFill/>
          <a:ln w="9525">
            <a:noFill/>
            <a:miter lim="800000"/>
            <a:headEnd/>
            <a:tailEnd/>
          </a:ln>
        </p:spPr>
      </p:pic>
      <p:pic>
        <p:nvPicPr>
          <p:cNvPr id="29700" name="Picture 4" descr="senza titolo101c"/>
          <p:cNvPicPr>
            <a:picLocks noChangeAspect="1" noChangeArrowheads="1"/>
          </p:cNvPicPr>
          <p:nvPr/>
        </p:nvPicPr>
        <p:blipFill>
          <a:blip r:embed="rId3" cstate="print">
            <a:lum contrast="42000"/>
          </a:blip>
          <a:srcRect/>
          <a:stretch>
            <a:fillRect/>
          </a:stretch>
        </p:blipFill>
        <p:spPr bwMode="auto">
          <a:xfrm>
            <a:off x="3276600" y="3860800"/>
            <a:ext cx="5632450" cy="2773363"/>
          </a:xfrm>
          <a:prstGeom prst="rect">
            <a:avLst/>
          </a:prstGeom>
          <a:noFill/>
          <a:ln w="9525">
            <a:noFill/>
            <a:miter lim="800000"/>
            <a:headEnd/>
            <a:tailEnd/>
          </a:ln>
        </p:spPr>
      </p:pic>
      <p:pic>
        <p:nvPicPr>
          <p:cNvPr id="29701" name="Picture 5" descr="senza titolo101b"/>
          <p:cNvPicPr>
            <a:picLocks noChangeAspect="1" noChangeArrowheads="1"/>
          </p:cNvPicPr>
          <p:nvPr/>
        </p:nvPicPr>
        <p:blipFill>
          <a:blip r:embed="rId4" cstate="print">
            <a:lum contrast="48000"/>
          </a:blip>
          <a:srcRect/>
          <a:stretch>
            <a:fillRect/>
          </a:stretch>
        </p:blipFill>
        <p:spPr bwMode="auto">
          <a:xfrm>
            <a:off x="3348038" y="2133600"/>
            <a:ext cx="5568950" cy="161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55650" y="12700"/>
            <a:ext cx="7620000" cy="701675"/>
          </a:xfrm>
          <a:prstGeom prst="rect">
            <a:avLst/>
          </a:prstGeom>
          <a:noFill/>
          <a:ln w="9525">
            <a:noFill/>
            <a:miter lim="800000"/>
            <a:headEnd/>
            <a:tailEnd/>
          </a:ln>
        </p:spPr>
        <p:txBody>
          <a:bodyPr>
            <a:spAutoFit/>
          </a:bodyPr>
          <a:lstStyle/>
          <a:p>
            <a:pPr algn="ctr" eaLnBrk="0" hangingPunct="0">
              <a:spcBef>
                <a:spcPct val="0"/>
              </a:spcBef>
            </a:pPr>
            <a:r>
              <a:rPr lang="en-US" sz="2000" u="sng">
                <a:solidFill>
                  <a:srgbClr val="A153A1"/>
                </a:solidFill>
                <a:effectLst/>
                <a:latin typeface="Verdana" pitchFamily="34" charset="0"/>
              </a:rPr>
              <a:t>General chemical structures of lipids present in lipoprotein species (b)</a:t>
            </a:r>
            <a:endParaRPr lang="en-US" sz="1800" b="0">
              <a:solidFill>
                <a:srgbClr val="A153A1"/>
              </a:solidFill>
              <a:effectLst/>
              <a:latin typeface="Verdana" pitchFamily="34" charset="0"/>
            </a:endParaRPr>
          </a:p>
        </p:txBody>
      </p:sp>
      <p:pic>
        <p:nvPicPr>
          <p:cNvPr id="30723" name="Picture 3" descr="AHD1003-04-006b"/>
          <p:cNvPicPr>
            <a:picLocks noChangeAspect="1" noChangeArrowheads="1"/>
          </p:cNvPicPr>
          <p:nvPr/>
        </p:nvPicPr>
        <p:blipFill>
          <a:blip r:embed="rId2" cstate="print"/>
          <a:srcRect/>
          <a:stretch>
            <a:fillRect/>
          </a:stretch>
        </p:blipFill>
        <p:spPr bwMode="auto">
          <a:xfrm>
            <a:off x="304800" y="762000"/>
            <a:ext cx="83058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l-GR" b="1" u="sng" smtClean="0">
                <a:solidFill>
                  <a:srgbClr val="FFFF00"/>
                </a:solidFill>
              </a:rPr>
              <a:t>ΧΡΗΣΙΜΟΤΗΤΑ ΛΙΠΙΔΙΩΝ</a:t>
            </a:r>
            <a:endParaRPr lang="en-US" b="1" u="sng" smtClean="0">
              <a:solidFill>
                <a:srgbClr val="FFFF00"/>
              </a:solidFill>
            </a:endParaRPr>
          </a:p>
        </p:txBody>
      </p:sp>
      <p:sp>
        <p:nvSpPr>
          <p:cNvPr id="16387" name="Rectangle 3"/>
          <p:cNvSpPr>
            <a:spLocks noGrp="1" noChangeArrowheads="1"/>
          </p:cNvSpPr>
          <p:nvPr>
            <p:ph type="body" idx="1"/>
          </p:nvPr>
        </p:nvSpPr>
        <p:spPr>
          <a:xfrm>
            <a:off x="762000" y="1752600"/>
            <a:ext cx="7772400" cy="4572000"/>
          </a:xfrm>
        </p:spPr>
        <p:txBody>
          <a:bodyPr/>
          <a:lstStyle/>
          <a:p>
            <a:pPr eaLnBrk="1" hangingPunct="1"/>
            <a:r>
              <a:rPr lang="en-US" sz="2800" b="1" smtClean="0">
                <a:solidFill>
                  <a:schemeClr val="bg1"/>
                </a:solidFill>
              </a:rPr>
              <a:t>Για αποθήκευση ενέργειας (λιπώδη</a:t>
            </a:r>
            <a:r>
              <a:rPr lang="el-GR" sz="2800" b="1" smtClean="0">
                <a:solidFill>
                  <a:schemeClr val="bg1"/>
                </a:solidFill>
              </a:rPr>
              <a:t>ς</a:t>
            </a:r>
            <a:r>
              <a:rPr lang="en-US" sz="2800" b="1" smtClean="0">
                <a:solidFill>
                  <a:schemeClr val="bg1"/>
                </a:solidFill>
              </a:rPr>
              <a:t> ιστό</a:t>
            </a:r>
            <a:r>
              <a:rPr lang="el-GR" sz="2800" b="1" smtClean="0">
                <a:solidFill>
                  <a:schemeClr val="bg1"/>
                </a:solidFill>
              </a:rPr>
              <a:t>ς</a:t>
            </a:r>
            <a:r>
              <a:rPr lang="en-US" sz="2800" b="1" smtClean="0">
                <a:solidFill>
                  <a:schemeClr val="bg1"/>
                </a:solidFill>
              </a:rPr>
              <a:t>)</a:t>
            </a:r>
          </a:p>
          <a:p>
            <a:pPr eaLnBrk="1" hangingPunct="1"/>
            <a:r>
              <a:rPr lang="en-US" sz="2800" b="1" smtClean="0">
                <a:solidFill>
                  <a:schemeClr val="bg1"/>
                </a:solidFill>
              </a:rPr>
              <a:t>Για χρήση ως πηγή ενέργειας</a:t>
            </a:r>
          </a:p>
          <a:p>
            <a:pPr eaLnBrk="1" hangingPunct="1"/>
            <a:r>
              <a:rPr lang="en-US" sz="2800" b="1" smtClean="0">
                <a:solidFill>
                  <a:schemeClr val="bg1"/>
                </a:solidFill>
              </a:rPr>
              <a:t>Για στεροειδογένεση (παραγωγή στεροειδών ορμονών)</a:t>
            </a:r>
          </a:p>
          <a:p>
            <a:pPr eaLnBrk="1" hangingPunct="1"/>
            <a:r>
              <a:rPr lang="en-US" sz="2800" b="1" smtClean="0">
                <a:solidFill>
                  <a:schemeClr val="bg1"/>
                </a:solidFill>
              </a:rPr>
              <a:t>Για παραγωγή προσταγλανδινών</a:t>
            </a:r>
          </a:p>
          <a:p>
            <a:pPr eaLnBrk="1" hangingPunct="1"/>
            <a:r>
              <a:rPr lang="en-US" sz="2800" b="1" smtClean="0">
                <a:solidFill>
                  <a:schemeClr val="bg1"/>
                </a:solidFill>
              </a:rPr>
              <a:t>Για σχηματισμό χολικών αλάτων</a:t>
            </a:r>
          </a:p>
          <a:p>
            <a:pPr eaLnBrk="1" hangingPunct="1"/>
            <a:r>
              <a:rPr lang="en-US" sz="2800" b="1" smtClean="0">
                <a:solidFill>
                  <a:schemeClr val="bg1"/>
                </a:solidFill>
              </a:rPr>
              <a:t>Για σχηματισμό βιταμίνης D</a:t>
            </a:r>
          </a:p>
          <a:p>
            <a:pPr eaLnBrk="1" hangingPunct="1"/>
            <a:r>
              <a:rPr lang="el-GR" sz="2800" b="1" smtClean="0">
                <a:solidFill>
                  <a:schemeClr val="bg1"/>
                </a:solidFill>
              </a:rPr>
              <a:t>Δομικό συστατικό των κυτταρικών μεμβρανών</a:t>
            </a:r>
            <a:endParaRPr lang="en-US" sz="2800" b="1" smtClean="0">
              <a:solidFill>
                <a:schemeClr val="bg1"/>
              </a:solidFill>
            </a:endParaRPr>
          </a:p>
          <a:p>
            <a:pPr eaLnBrk="1" hangingPunct="1"/>
            <a:endParaRPr lang="en-US" b="1"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dissolve">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dissolve">
                                      <p:cBhvr>
                                        <p:cTn id="22" dur="500"/>
                                        <p:tgtEl>
                                          <p:spTgt spid="16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dissolve">
                                      <p:cBhvr>
                                        <p:cTn id="27" dur="500"/>
                                        <p:tgtEl>
                                          <p:spTgt spid="16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dissolve">
                                      <p:cBhvr>
                                        <p:cTn id="32" dur="500"/>
                                        <p:tgtEl>
                                          <p:spTgt spid="16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Effect transition="in" filter="dissolve">
                                      <p:cBhvr>
                                        <p:cTn id="37" dur="500"/>
                                        <p:tgtEl>
                                          <p:spTgt spid="16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lstStyle/>
          <a:p>
            <a:pPr eaLnBrk="1" hangingPunct="1"/>
            <a:r>
              <a:rPr lang="el-GR" sz="4000" smtClean="0">
                <a:latin typeface="Arial" pitchFamily="34" charset="0"/>
              </a:rPr>
              <a:t>Μεταφορά των λιπιδίων</a:t>
            </a:r>
            <a:endParaRPr lang="en-US" sz="4000" smtClean="0">
              <a:latin typeface="Arial" pitchFamily="34" charset="0"/>
            </a:endParaRPr>
          </a:p>
        </p:txBody>
      </p:sp>
      <p:sp>
        <p:nvSpPr>
          <p:cNvPr id="32771" name="AutoShape 4"/>
          <p:cNvSpPr>
            <a:spLocks noChangeArrowheads="1"/>
          </p:cNvSpPr>
          <p:nvPr/>
        </p:nvSpPr>
        <p:spPr bwMode="auto">
          <a:xfrm>
            <a:off x="3203575" y="2738438"/>
            <a:ext cx="609600" cy="609600"/>
          </a:xfrm>
          <a:prstGeom prst="smileyFace">
            <a:avLst>
              <a:gd name="adj" fmla="val 4653"/>
            </a:avLst>
          </a:prstGeom>
          <a:solidFill>
            <a:schemeClr val="bg1"/>
          </a:solidFill>
          <a:ln w="9525">
            <a:solidFill>
              <a:schemeClr val="tx1"/>
            </a:solidFill>
            <a:round/>
            <a:headEnd/>
            <a:tailEnd/>
          </a:ln>
        </p:spPr>
        <p:txBody>
          <a:bodyPr wrap="none" anchor="ctr"/>
          <a:lstStyle/>
          <a:p>
            <a:pPr>
              <a:spcBef>
                <a:spcPct val="0"/>
              </a:spcBef>
            </a:pPr>
            <a:endParaRPr lang="en-US" b="0">
              <a:solidFill>
                <a:srgbClr val="FFFFCC"/>
              </a:solidFill>
              <a:effectLst/>
              <a:latin typeface="Times New Roman"/>
            </a:endParaRPr>
          </a:p>
        </p:txBody>
      </p:sp>
      <p:sp>
        <p:nvSpPr>
          <p:cNvPr id="32772" name="AutoShape 5"/>
          <p:cNvSpPr>
            <a:spLocks noChangeArrowheads="1"/>
          </p:cNvSpPr>
          <p:nvPr/>
        </p:nvSpPr>
        <p:spPr bwMode="auto">
          <a:xfrm>
            <a:off x="5108575" y="2814638"/>
            <a:ext cx="609600" cy="609600"/>
          </a:xfrm>
          <a:prstGeom prst="smileyFace">
            <a:avLst>
              <a:gd name="adj" fmla="val 4653"/>
            </a:avLst>
          </a:prstGeom>
          <a:solidFill>
            <a:schemeClr val="folHlink"/>
          </a:solidFill>
          <a:ln w="9525">
            <a:solidFill>
              <a:schemeClr val="tx1"/>
            </a:solidFill>
            <a:round/>
            <a:headEnd/>
            <a:tailEnd/>
          </a:ln>
        </p:spPr>
        <p:txBody>
          <a:bodyPr wrap="none" anchor="ctr"/>
          <a:lstStyle/>
          <a:p>
            <a:pPr>
              <a:spcBef>
                <a:spcPct val="0"/>
              </a:spcBef>
            </a:pPr>
            <a:endParaRPr lang="en-US" b="0">
              <a:solidFill>
                <a:srgbClr val="FFFFCC"/>
              </a:solidFill>
              <a:effectLst/>
              <a:latin typeface="Times New Roman"/>
            </a:endParaRPr>
          </a:p>
        </p:txBody>
      </p:sp>
      <p:sp>
        <p:nvSpPr>
          <p:cNvPr id="32773" name="AutoShape 6"/>
          <p:cNvSpPr>
            <a:spLocks noChangeArrowheads="1"/>
          </p:cNvSpPr>
          <p:nvPr/>
        </p:nvSpPr>
        <p:spPr bwMode="auto">
          <a:xfrm>
            <a:off x="3127375" y="3424238"/>
            <a:ext cx="762000" cy="914400"/>
          </a:xfrm>
          <a:prstGeom prst="roundRect">
            <a:avLst>
              <a:gd name="adj" fmla="val 16667"/>
            </a:avLst>
          </a:prstGeom>
          <a:solidFill>
            <a:schemeClr val="bg1"/>
          </a:solidFill>
          <a:ln w="9525">
            <a:solidFill>
              <a:schemeClr val="tx1"/>
            </a:solidFill>
            <a:round/>
            <a:headEnd/>
            <a:tailEnd/>
          </a:ln>
        </p:spPr>
        <p:txBody>
          <a:bodyPr wrap="none" anchor="ctr"/>
          <a:lstStyle/>
          <a:p>
            <a:pPr>
              <a:spcBef>
                <a:spcPct val="0"/>
              </a:spcBef>
            </a:pPr>
            <a:endParaRPr lang="en-US" b="0">
              <a:solidFill>
                <a:srgbClr val="FFFFCC"/>
              </a:solidFill>
              <a:effectLst/>
              <a:latin typeface="Times New Roman"/>
            </a:endParaRPr>
          </a:p>
        </p:txBody>
      </p:sp>
      <p:sp>
        <p:nvSpPr>
          <p:cNvPr id="32774" name="AutoShape 7"/>
          <p:cNvSpPr>
            <a:spLocks noChangeArrowheads="1"/>
          </p:cNvSpPr>
          <p:nvPr/>
        </p:nvSpPr>
        <p:spPr bwMode="auto">
          <a:xfrm>
            <a:off x="5032375" y="3500438"/>
            <a:ext cx="762000" cy="914400"/>
          </a:xfrm>
          <a:prstGeom prst="roundRect">
            <a:avLst>
              <a:gd name="adj" fmla="val 16667"/>
            </a:avLst>
          </a:prstGeom>
          <a:solidFill>
            <a:schemeClr val="folHlink"/>
          </a:solidFill>
          <a:ln w="9525">
            <a:solidFill>
              <a:schemeClr val="tx1"/>
            </a:solidFill>
            <a:round/>
            <a:headEnd/>
            <a:tailEnd/>
          </a:ln>
        </p:spPr>
        <p:txBody>
          <a:bodyPr wrap="none" anchor="ctr"/>
          <a:lstStyle/>
          <a:p>
            <a:pPr>
              <a:spcBef>
                <a:spcPct val="0"/>
              </a:spcBef>
            </a:pPr>
            <a:endParaRPr lang="en-US" b="0">
              <a:solidFill>
                <a:srgbClr val="FFFFCC"/>
              </a:solidFill>
              <a:effectLst/>
              <a:latin typeface="Times New Roman"/>
            </a:endParaRPr>
          </a:p>
        </p:txBody>
      </p:sp>
      <p:sp>
        <p:nvSpPr>
          <p:cNvPr id="32775" name="AutoShape 8"/>
          <p:cNvSpPr>
            <a:spLocks noChangeArrowheads="1"/>
          </p:cNvSpPr>
          <p:nvPr/>
        </p:nvSpPr>
        <p:spPr bwMode="auto">
          <a:xfrm rot="-5400000">
            <a:off x="3813175" y="1595438"/>
            <a:ext cx="1447800" cy="5257800"/>
          </a:xfrm>
          <a:prstGeom prst="moon">
            <a:avLst>
              <a:gd name="adj" fmla="val 50000"/>
            </a:avLst>
          </a:prstGeom>
          <a:solidFill>
            <a:schemeClr val="bg1"/>
          </a:solidFill>
          <a:ln w="9525">
            <a:solidFill>
              <a:schemeClr val="tx1"/>
            </a:solidFill>
            <a:miter lim="800000"/>
            <a:headEnd/>
            <a:tailEnd/>
          </a:ln>
        </p:spPr>
        <p:txBody>
          <a:bodyPr vert="eaVert" wrap="none" anchor="ctr"/>
          <a:lstStyle/>
          <a:p>
            <a:pPr>
              <a:spcBef>
                <a:spcPct val="0"/>
              </a:spcBef>
            </a:pPr>
            <a:endParaRPr lang="en-US" b="0">
              <a:solidFill>
                <a:srgbClr val="FFFFCC"/>
              </a:solidFill>
              <a:effectLst/>
              <a:latin typeface="Times New Roman"/>
            </a:endParaRPr>
          </a:p>
        </p:txBody>
      </p:sp>
      <p:sp>
        <p:nvSpPr>
          <p:cNvPr id="32776" name="Text Box 9"/>
          <p:cNvSpPr txBox="1">
            <a:spLocks noChangeArrowheads="1"/>
          </p:cNvSpPr>
          <p:nvPr/>
        </p:nvSpPr>
        <p:spPr bwMode="auto">
          <a:xfrm>
            <a:off x="3203575" y="3576638"/>
            <a:ext cx="609600" cy="457200"/>
          </a:xfrm>
          <a:prstGeom prst="rect">
            <a:avLst/>
          </a:prstGeom>
          <a:noFill/>
          <a:ln w="9525">
            <a:noFill/>
            <a:miter lim="800000"/>
            <a:headEnd/>
            <a:tailEnd/>
          </a:ln>
        </p:spPr>
        <p:txBody>
          <a:bodyPr>
            <a:spAutoFit/>
          </a:bodyPr>
          <a:lstStyle/>
          <a:p>
            <a:r>
              <a:rPr lang="en-US" b="0">
                <a:solidFill>
                  <a:srgbClr val="FFFFCC"/>
                </a:solidFill>
                <a:effectLst/>
                <a:latin typeface="Times New Roman"/>
              </a:rPr>
              <a:t>TG</a:t>
            </a:r>
          </a:p>
        </p:txBody>
      </p:sp>
      <p:sp>
        <p:nvSpPr>
          <p:cNvPr id="32777" name="Text Box 10"/>
          <p:cNvSpPr txBox="1">
            <a:spLocks noChangeArrowheads="1"/>
          </p:cNvSpPr>
          <p:nvPr/>
        </p:nvSpPr>
        <p:spPr bwMode="auto">
          <a:xfrm>
            <a:off x="5108575" y="3576638"/>
            <a:ext cx="609600" cy="457200"/>
          </a:xfrm>
          <a:prstGeom prst="rect">
            <a:avLst/>
          </a:prstGeom>
          <a:noFill/>
          <a:ln w="9525">
            <a:noFill/>
            <a:miter lim="800000"/>
            <a:headEnd/>
            <a:tailEnd/>
          </a:ln>
        </p:spPr>
        <p:txBody>
          <a:bodyPr>
            <a:spAutoFit/>
          </a:bodyPr>
          <a:lstStyle/>
          <a:p>
            <a:r>
              <a:rPr lang="en-US" b="0">
                <a:solidFill>
                  <a:srgbClr val="FFFFCC"/>
                </a:solidFill>
                <a:effectLst/>
                <a:latin typeface="Times New Roman"/>
              </a:rPr>
              <a:t>EC</a:t>
            </a:r>
          </a:p>
        </p:txBody>
      </p:sp>
      <p:sp>
        <p:nvSpPr>
          <p:cNvPr id="32778" name="Text Box 11"/>
          <p:cNvSpPr txBox="1">
            <a:spLocks noChangeArrowheads="1"/>
          </p:cNvSpPr>
          <p:nvPr/>
        </p:nvSpPr>
        <p:spPr bwMode="auto">
          <a:xfrm>
            <a:off x="3127375" y="4262438"/>
            <a:ext cx="2590800" cy="457200"/>
          </a:xfrm>
          <a:prstGeom prst="rect">
            <a:avLst/>
          </a:prstGeom>
          <a:noFill/>
          <a:ln w="9525">
            <a:noFill/>
            <a:miter lim="800000"/>
            <a:headEnd/>
            <a:tailEnd/>
          </a:ln>
        </p:spPr>
        <p:txBody>
          <a:bodyPr>
            <a:spAutoFit/>
          </a:bodyPr>
          <a:lstStyle/>
          <a:p>
            <a:pPr algn="ctr"/>
            <a:r>
              <a:rPr lang="en-US" b="0">
                <a:solidFill>
                  <a:srgbClr val="FFFFCC"/>
                </a:solidFill>
                <a:effectLst/>
                <a:latin typeface="Times New Roman"/>
              </a:rPr>
              <a:t>Apoprotein boat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4213" y="333375"/>
            <a:ext cx="7772400" cy="1143000"/>
          </a:xfrm>
        </p:spPr>
        <p:txBody>
          <a:bodyPr/>
          <a:lstStyle/>
          <a:p>
            <a:pPr eaLnBrk="1" hangingPunct="1">
              <a:defRPr/>
            </a:pPr>
            <a:r>
              <a:rPr lang="en-US" sz="4000" b="1" smtClean="0"/>
              <a:t>ΛΙΠΟΠΡΩΤΕΪΝΕΣ</a:t>
            </a:r>
          </a:p>
        </p:txBody>
      </p:sp>
      <p:sp>
        <p:nvSpPr>
          <p:cNvPr id="24579" name="Rectangle 3"/>
          <p:cNvSpPr>
            <a:spLocks noGrp="1" noChangeArrowheads="1"/>
          </p:cNvSpPr>
          <p:nvPr>
            <p:ph type="body" idx="1"/>
          </p:nvPr>
        </p:nvSpPr>
        <p:spPr>
          <a:xfrm>
            <a:off x="685800" y="1412875"/>
            <a:ext cx="7772400" cy="4683125"/>
          </a:xfrm>
        </p:spPr>
        <p:txBody>
          <a:bodyPr/>
          <a:lstStyle/>
          <a:p>
            <a:pPr eaLnBrk="1" hangingPunct="1">
              <a:defRPr/>
            </a:pPr>
            <a:r>
              <a:rPr lang="el-GR" sz="2800" smtClean="0">
                <a:latin typeface="Arial Narrow" pitchFamily="34" charset="0"/>
              </a:rPr>
              <a:t>Είναι σωματίδια τα οποία αποτελούνται από ένα </a:t>
            </a:r>
            <a:r>
              <a:rPr lang="el-GR" sz="2800" smtClean="0">
                <a:solidFill>
                  <a:srgbClr val="FFFF00"/>
                </a:solidFill>
                <a:latin typeface="Arial Narrow" pitchFamily="34" charset="0"/>
              </a:rPr>
              <a:t>υδρόφοβο πυρήνα</a:t>
            </a:r>
            <a:r>
              <a:rPr lang="el-GR" sz="2800" smtClean="0">
                <a:latin typeface="Arial Narrow" pitchFamily="34" charset="0"/>
              </a:rPr>
              <a:t>, όπου περιέχονται εστέρες </a:t>
            </a:r>
            <a:r>
              <a:rPr lang="el-GR" sz="2800" smtClean="0">
                <a:solidFill>
                  <a:srgbClr val="FFFF00"/>
                </a:solidFill>
                <a:latin typeface="Arial Narrow" pitchFamily="34" charset="0"/>
              </a:rPr>
              <a:t>χοληστερόλης</a:t>
            </a:r>
            <a:r>
              <a:rPr lang="el-GR" sz="2800" smtClean="0">
                <a:latin typeface="Arial Narrow" pitchFamily="34" charset="0"/>
              </a:rPr>
              <a:t> και </a:t>
            </a:r>
            <a:r>
              <a:rPr lang="el-GR" sz="2800" smtClean="0">
                <a:solidFill>
                  <a:srgbClr val="FFFF00"/>
                </a:solidFill>
                <a:latin typeface="Arial Narrow" pitchFamily="34" charset="0"/>
              </a:rPr>
              <a:t>τριγλυκερίδια</a:t>
            </a:r>
            <a:r>
              <a:rPr lang="el-GR" sz="2800" smtClean="0">
                <a:latin typeface="Arial Narrow" pitchFamily="34" charset="0"/>
              </a:rPr>
              <a:t> και ένα </a:t>
            </a:r>
            <a:r>
              <a:rPr lang="el-GR" sz="2800" smtClean="0">
                <a:solidFill>
                  <a:srgbClr val="FFFF00"/>
                </a:solidFill>
                <a:latin typeface="Arial Narrow" pitchFamily="34" charset="0"/>
              </a:rPr>
              <a:t>αμφίφιλο περίβλημα</a:t>
            </a:r>
            <a:r>
              <a:rPr lang="el-GR" sz="2800" smtClean="0">
                <a:latin typeface="Arial Narrow" pitchFamily="34" charset="0"/>
              </a:rPr>
              <a:t>, το οποίο αποτελείται από φωσφολιπίδια, ελεύθερη χοληστερόλη καθώς και από </a:t>
            </a:r>
            <a:r>
              <a:rPr lang="el-GR" sz="2800" smtClean="0">
                <a:solidFill>
                  <a:srgbClr val="FFFF00"/>
                </a:solidFill>
                <a:latin typeface="Arial Narrow" pitchFamily="34" charset="0"/>
              </a:rPr>
              <a:t>πρωτεΐνες</a:t>
            </a:r>
            <a:r>
              <a:rPr lang="el-GR" sz="2800" smtClean="0">
                <a:latin typeface="Arial Narrow" pitchFamily="34" charset="0"/>
              </a:rPr>
              <a:t> (απολιποπρωτεϊνες-apoA, apoB, apoC, apoE, apo (α)). </a:t>
            </a:r>
          </a:p>
          <a:p>
            <a:pPr eaLnBrk="1" hangingPunct="1">
              <a:defRPr/>
            </a:pPr>
            <a:r>
              <a:rPr lang="el-GR" sz="2800" smtClean="0">
                <a:latin typeface="Arial Narrow" pitchFamily="34" charset="0"/>
              </a:rPr>
              <a:t>Οι τελευταίες είναι απαραίτητες στη </a:t>
            </a:r>
            <a:r>
              <a:rPr lang="el-GR" sz="2800" smtClean="0">
                <a:solidFill>
                  <a:srgbClr val="FFFF00"/>
                </a:solidFill>
                <a:latin typeface="Arial Narrow" pitchFamily="34" charset="0"/>
              </a:rPr>
              <a:t>σύνθεση</a:t>
            </a:r>
            <a:r>
              <a:rPr lang="el-GR" sz="2800" smtClean="0">
                <a:latin typeface="Arial Narrow" pitchFamily="34" charset="0"/>
              </a:rPr>
              <a:t> και διατήρηση της δομής των σωματιδίων, στην </a:t>
            </a:r>
            <a:r>
              <a:rPr lang="el-GR" sz="2800" smtClean="0">
                <a:solidFill>
                  <a:srgbClr val="FFFF00"/>
                </a:solidFill>
                <a:latin typeface="Arial Narrow" pitchFamily="34" charset="0"/>
              </a:rPr>
              <a:t>ενεργοποίηση ενζύμων</a:t>
            </a:r>
            <a:r>
              <a:rPr lang="el-GR" sz="2800" smtClean="0">
                <a:latin typeface="Arial Narrow" pitchFamily="34" charset="0"/>
              </a:rPr>
              <a:t> καθώς και στην απόδοση των λιπιδίων στους ιστούς δια μέσου ειδικών </a:t>
            </a:r>
            <a:r>
              <a:rPr lang="el-GR" sz="2800" smtClean="0">
                <a:solidFill>
                  <a:srgbClr val="FFFF00"/>
                </a:solidFill>
                <a:latin typeface="Arial Narrow" pitchFamily="34" charset="0"/>
              </a:rPr>
              <a:t>υποδοχέων</a:t>
            </a:r>
            <a:endParaRPr lang="el-GR" sz="2800" smtClean="0">
              <a:latin typeface="Arial Narrow" pitchFamily="34" charset="0"/>
            </a:endParaRPr>
          </a:p>
          <a:p>
            <a:pPr eaLnBrk="1" hangingPunct="1">
              <a:defRPr/>
            </a:pPr>
            <a:endParaRPr lang="en-US" sz="2800" smtClean="0">
              <a:latin typeface="Arial Narrow"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l-GR" smtClean="0"/>
              <a:t>Δομή λιποπρωτεϊνών</a:t>
            </a:r>
          </a:p>
        </p:txBody>
      </p:sp>
      <p:grpSp>
        <p:nvGrpSpPr>
          <p:cNvPr id="2" name="Group 3"/>
          <p:cNvGrpSpPr>
            <a:grpSpLocks/>
          </p:cNvGrpSpPr>
          <p:nvPr/>
        </p:nvGrpSpPr>
        <p:grpSpPr bwMode="auto">
          <a:xfrm>
            <a:off x="1938338" y="1309688"/>
            <a:ext cx="5089525" cy="4065587"/>
            <a:chOff x="0" y="0"/>
            <a:chExt cx="3206" cy="2600"/>
          </a:xfrm>
        </p:grpSpPr>
        <p:sp>
          <p:nvSpPr>
            <p:cNvPr id="34821" name="Rectangle 4"/>
            <p:cNvSpPr>
              <a:spLocks noChangeArrowheads="1"/>
            </p:cNvSpPr>
            <p:nvPr/>
          </p:nvSpPr>
          <p:spPr bwMode="auto">
            <a:xfrm>
              <a:off x="0" y="0"/>
              <a:ext cx="3206" cy="0"/>
            </a:xfrm>
            <a:prstGeom prst="rect">
              <a:avLst/>
            </a:prstGeom>
            <a:noFill/>
            <a:ln w="9525">
              <a:noFill/>
              <a:miter lim="800000"/>
              <a:headEnd/>
              <a:tailEnd/>
            </a:ln>
          </p:spPr>
          <p:txBody>
            <a:bodyPr>
              <a:spAutoFit/>
            </a:bodyPr>
            <a:lstStyle/>
            <a:p>
              <a:pPr>
                <a:spcBef>
                  <a:spcPct val="0"/>
                </a:spcBef>
              </a:pPr>
              <a:endParaRPr lang="el-GR" sz="1800" b="0">
                <a:solidFill>
                  <a:srgbClr val="FFFFFF"/>
                </a:solidFill>
                <a:effectLst/>
                <a:latin typeface="Arial"/>
              </a:endParaRPr>
            </a:p>
          </p:txBody>
        </p:sp>
        <p:sp>
          <p:nvSpPr>
            <p:cNvPr id="34822" name="Rectangle 5"/>
            <p:cNvSpPr>
              <a:spLocks noChangeArrowheads="1"/>
            </p:cNvSpPr>
            <p:nvPr/>
          </p:nvSpPr>
          <p:spPr bwMode="auto">
            <a:xfrm>
              <a:off x="0" y="0"/>
              <a:ext cx="3206" cy="2600"/>
            </a:xfrm>
            <a:prstGeom prst="rect">
              <a:avLst/>
            </a:prstGeom>
            <a:noFill/>
            <a:ln w="9525">
              <a:noFill/>
              <a:miter lim="800000"/>
              <a:headEnd/>
              <a:tailEnd/>
            </a:ln>
          </p:spPr>
          <p:txBody>
            <a:bodyPr/>
            <a:lstStyle/>
            <a:p>
              <a:pPr algn="ctr">
                <a:spcBef>
                  <a:spcPct val="0"/>
                </a:spcBef>
              </a:pPr>
              <a:r>
                <a:rPr lang="el-GR" sz="900" b="0">
                  <a:solidFill>
                    <a:srgbClr val="000000"/>
                  </a:solidFill>
                  <a:effectLst/>
                  <a:latin typeface="Arial"/>
                  <a:cs typeface="Arial" pitchFamily="34" charset="0"/>
                </a:rPr>
                <a:t>  </a:t>
              </a:r>
              <a:r>
                <a:rPr lang="el-GR" sz="26400" b="0">
                  <a:solidFill>
                    <a:srgbClr val="000000"/>
                  </a:solidFill>
                  <a:effectLst/>
                  <a:latin typeface="Arial"/>
                  <a:cs typeface="Arial" pitchFamily="34" charset="0"/>
                </a:rPr>
                <a:t> </a:t>
              </a:r>
              <a:r>
                <a:rPr lang="el-GR" sz="900" b="0">
                  <a:solidFill>
                    <a:srgbClr val="000000"/>
                  </a:solidFill>
                  <a:effectLst/>
                  <a:latin typeface="Arial"/>
                  <a:cs typeface="Arial" pitchFamily="34" charset="0"/>
                </a:rPr>
                <a:t>                                                                                                                                                                  </a:t>
              </a:r>
            </a:p>
          </p:txBody>
        </p:sp>
      </p:grpSp>
      <p:pic>
        <p:nvPicPr>
          <p:cNvPr id="34820" name="Picture 6" descr="art-cu02"/>
          <p:cNvPicPr>
            <a:picLocks noChangeAspect="1" noChangeArrowheads="1"/>
          </p:cNvPicPr>
          <p:nvPr/>
        </p:nvPicPr>
        <p:blipFill>
          <a:blip r:embed="rId2" cstate="print"/>
          <a:srcRect/>
          <a:stretch>
            <a:fillRect/>
          </a:stretch>
        </p:blipFill>
        <p:spPr bwMode="auto">
          <a:xfrm>
            <a:off x="1547813" y="1462088"/>
            <a:ext cx="6119812" cy="499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l-GR" smtClean="0"/>
              <a:t>Ταξινόμηση λιποπρωτεϊνών</a:t>
            </a:r>
          </a:p>
        </p:txBody>
      </p:sp>
      <p:pic>
        <p:nvPicPr>
          <p:cNvPr id="35843" name="Picture 3" descr="lipoproteins"/>
          <p:cNvPicPr>
            <a:picLocks noChangeAspect="1" noChangeArrowheads="1"/>
          </p:cNvPicPr>
          <p:nvPr/>
        </p:nvPicPr>
        <p:blipFill>
          <a:blip r:embed="rId2" cstate="print"/>
          <a:srcRect/>
          <a:stretch>
            <a:fillRect/>
          </a:stretch>
        </p:blipFill>
        <p:spPr bwMode="auto">
          <a:xfrm>
            <a:off x="838200" y="1462088"/>
            <a:ext cx="6926263" cy="491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228600"/>
            <a:ext cx="7772400" cy="1143000"/>
          </a:xfrm>
        </p:spPr>
        <p:txBody>
          <a:bodyPr/>
          <a:lstStyle/>
          <a:p>
            <a:pPr eaLnBrk="1" hangingPunct="1"/>
            <a:r>
              <a:rPr lang="en-US" sz="3600" b="1" smtClean="0"/>
              <a:t>ΛΙΠΟΠΡΩΤΕΪΝΕΣ</a:t>
            </a:r>
            <a:endParaRPr lang="el-GR" sz="3600" b="1" smtClean="0"/>
          </a:p>
        </p:txBody>
      </p:sp>
      <p:graphicFrame>
        <p:nvGraphicFramePr>
          <p:cNvPr id="46083" name="Group 3"/>
          <p:cNvGraphicFramePr>
            <a:graphicFrameLocks noGrp="1"/>
          </p:cNvGraphicFramePr>
          <p:nvPr>
            <p:ph type="tbl" idx="1"/>
          </p:nvPr>
        </p:nvGraphicFramePr>
        <p:xfrm>
          <a:off x="250825" y="836613"/>
          <a:ext cx="8763000" cy="5817489"/>
        </p:xfrm>
        <a:graphic>
          <a:graphicData uri="http://schemas.openxmlformats.org/drawingml/2006/table">
            <a:tbl>
              <a:tblPr/>
              <a:tblGrid>
                <a:gridCol w="1905000"/>
                <a:gridCol w="1828800"/>
                <a:gridCol w="1524000"/>
                <a:gridCol w="1752600"/>
                <a:gridCol w="1752600"/>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Τύπος</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Πυκνότητα (g/ml)</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Κύρια λιπίδια</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Προέλευση</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Αποπρωτεϊνες</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620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Χυλομικρά</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&lt;0.95</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TG-85%</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Έντερο</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ApoB48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apoA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(apoE,C από HDL)</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1038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Υπολ. Χυλομικρών</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&lt; 1.006</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TG-60%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Ch-20%</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Κυκλοφορία</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apoB48, apoE</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617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VLDL</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&lt; 1.006</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TG-55%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Ch-20%</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Ήπαρ</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apoB100,E,C</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620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IDL</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1.006-1.019</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TG-25%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Ch-35%</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Κυκλοφορία</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αpoΒ100,E</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617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LDL</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1.019-1.063</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Ch-60%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TG-5%</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Κυκλοφορία</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apoB100</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620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HDL</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1.063-1.21</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Phosph-25%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Ch-20%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Tg-5%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Prot-50%</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Ήπαρ</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Έντερο</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apoA,C,E</a:t>
                      </a:r>
                      <a:endParaRPr kumimoji="0" lang="el-GR"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sp>
        <p:nvSpPr>
          <p:cNvPr id="46133" name="Rectangle 53"/>
          <p:cNvSpPr>
            <a:spLocks noChangeArrowheads="1"/>
          </p:cNvSpPr>
          <p:nvPr/>
        </p:nvSpPr>
        <p:spPr bwMode="auto">
          <a:xfrm>
            <a:off x="3995738" y="836613"/>
            <a:ext cx="1512887" cy="5832475"/>
          </a:xfrm>
          <a:prstGeom prst="rect">
            <a:avLst/>
          </a:prstGeom>
          <a:noFill/>
          <a:ln w="57150">
            <a:solidFill>
              <a:srgbClr val="FF0000"/>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304800"/>
            <a:ext cx="7620000" cy="457200"/>
          </a:xfrm>
          <a:prstGeom prst="rect">
            <a:avLst/>
          </a:prstGeom>
          <a:noFill/>
          <a:ln w="9525">
            <a:noFill/>
            <a:miter lim="800000"/>
            <a:headEnd/>
            <a:tailEnd/>
          </a:ln>
        </p:spPr>
        <p:txBody>
          <a:bodyPr>
            <a:spAutoFit/>
          </a:bodyPr>
          <a:lstStyle/>
          <a:p>
            <a:pPr algn="ctr" eaLnBrk="0" hangingPunct="0">
              <a:spcBef>
                <a:spcPct val="0"/>
              </a:spcBef>
            </a:pPr>
            <a:r>
              <a:rPr lang="en-US" u="sng">
                <a:solidFill>
                  <a:srgbClr val="A153A1"/>
                </a:solidFill>
                <a:effectLst/>
                <a:latin typeface="Verdana" pitchFamily="34" charset="0"/>
              </a:rPr>
              <a:t>Lipoproteins differ in size and density</a:t>
            </a:r>
            <a:endParaRPr lang="en-US" sz="1800" b="0">
              <a:solidFill>
                <a:srgbClr val="A153A1"/>
              </a:solidFill>
              <a:effectLst/>
              <a:latin typeface="Verdana" pitchFamily="34" charset="0"/>
            </a:endParaRPr>
          </a:p>
        </p:txBody>
      </p:sp>
      <p:pic>
        <p:nvPicPr>
          <p:cNvPr id="37891" name="Picture 3" descr="AHD1003-04-019a"/>
          <p:cNvPicPr>
            <a:picLocks noChangeAspect="1" noChangeArrowheads="1"/>
          </p:cNvPicPr>
          <p:nvPr/>
        </p:nvPicPr>
        <p:blipFill>
          <a:blip r:embed="rId2" cstate="print"/>
          <a:srcRect/>
          <a:stretch>
            <a:fillRect/>
          </a:stretch>
        </p:blipFill>
        <p:spPr bwMode="auto">
          <a:xfrm>
            <a:off x="304800" y="947738"/>
            <a:ext cx="8458200" cy="5605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04800"/>
            <a:ext cx="7772400" cy="1143000"/>
          </a:xfrm>
        </p:spPr>
        <p:txBody>
          <a:bodyPr/>
          <a:lstStyle/>
          <a:p>
            <a:pPr eaLnBrk="1" hangingPunct="1"/>
            <a:r>
              <a:rPr lang="en-US" b="1" u="sng" smtClean="0">
                <a:solidFill>
                  <a:srgbClr val="FFFF00"/>
                </a:solidFill>
              </a:rPr>
              <a:t>ΛΙΠΟΠΡΩΤΕΪΝΗ (a) [Lp(a)]</a:t>
            </a:r>
          </a:p>
        </p:txBody>
      </p:sp>
      <p:sp>
        <p:nvSpPr>
          <p:cNvPr id="41987" name="Rectangle 3"/>
          <p:cNvSpPr>
            <a:spLocks noGrp="1" noChangeArrowheads="1"/>
          </p:cNvSpPr>
          <p:nvPr>
            <p:ph type="body" idx="1"/>
          </p:nvPr>
        </p:nvSpPr>
        <p:spPr>
          <a:xfrm>
            <a:off x="685800" y="1676400"/>
            <a:ext cx="7772400" cy="4648200"/>
          </a:xfrm>
        </p:spPr>
        <p:txBody>
          <a:bodyPr/>
          <a:lstStyle/>
          <a:p>
            <a:pPr eaLnBrk="1" hangingPunct="1">
              <a:lnSpc>
                <a:spcPct val="90000"/>
              </a:lnSpc>
            </a:pPr>
            <a:r>
              <a:rPr lang="el-GR" b="1" smtClean="0">
                <a:solidFill>
                  <a:schemeClr val="bg1"/>
                </a:solidFill>
              </a:rPr>
              <a:t>Ειδική μορφή </a:t>
            </a:r>
            <a:r>
              <a:rPr lang="en-US" b="1" smtClean="0">
                <a:solidFill>
                  <a:schemeClr val="bg1"/>
                </a:solidFill>
              </a:rPr>
              <a:t>LDL [LDL+Apo(a)]</a:t>
            </a:r>
          </a:p>
          <a:p>
            <a:pPr eaLnBrk="1" hangingPunct="1">
              <a:lnSpc>
                <a:spcPct val="90000"/>
              </a:lnSpc>
            </a:pPr>
            <a:r>
              <a:rPr lang="el-GR" b="1" smtClean="0">
                <a:solidFill>
                  <a:schemeClr val="bg1"/>
                </a:solidFill>
              </a:rPr>
              <a:t>Ανταγωνίζεται το Πλασμινογόνο στις θέσεις σύνδεσής του με το ινωδογόνο και ινική (άρα οδηγεί σε </a:t>
            </a:r>
            <a:r>
              <a:rPr lang="el-GR" b="1" smtClean="0">
                <a:solidFill>
                  <a:srgbClr val="FF9933"/>
                </a:solidFill>
              </a:rPr>
              <a:t>μείωση της ικανότητας θρομβόλυσης</a:t>
            </a:r>
            <a:r>
              <a:rPr lang="el-GR" b="1" smtClean="0">
                <a:solidFill>
                  <a:schemeClr val="bg1"/>
                </a:solidFill>
              </a:rPr>
              <a:t>)</a:t>
            </a:r>
          </a:p>
          <a:p>
            <a:pPr eaLnBrk="1" hangingPunct="1">
              <a:lnSpc>
                <a:spcPct val="90000"/>
              </a:lnSpc>
            </a:pPr>
            <a:r>
              <a:rPr lang="el-GR" b="1" smtClean="0">
                <a:solidFill>
                  <a:schemeClr val="bg1"/>
                </a:solidFill>
              </a:rPr>
              <a:t>Συνδέεται με μακροφάγα και προάγει δημιουργία αφρωδών κυττάρων και ενσωμάτωση στις αθηρωματικές πλάκες (</a:t>
            </a:r>
            <a:r>
              <a:rPr lang="el-GR" b="1" smtClean="0">
                <a:solidFill>
                  <a:srgbClr val="FF9933"/>
                </a:solidFill>
              </a:rPr>
              <a:t>προάγει αθηρογένεση</a:t>
            </a:r>
            <a:r>
              <a:rPr lang="el-GR" b="1" smtClean="0">
                <a:solidFill>
                  <a:schemeClr val="bg1"/>
                </a:solidFill>
              </a:rPr>
              <a:t>)</a:t>
            </a:r>
            <a:endParaRPr lang="en-US" b="1" smtClean="0">
              <a:solidFill>
                <a:schemeClr val="bg1"/>
              </a:solidFill>
            </a:endParaRPr>
          </a:p>
          <a:p>
            <a:pPr eaLnBrk="1" hangingPunct="1">
              <a:lnSpc>
                <a:spcPct val="90000"/>
              </a:lnSpc>
            </a:pPr>
            <a:endParaRPr lang="en-US" b="1"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dissolve">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dissolve">
                                      <p:cBhvr>
                                        <p:cTn id="17" dur="5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179388" y="1052513"/>
            <a:ext cx="8964612" cy="3956050"/>
          </a:xfrm>
          <a:prstGeom prst="rect">
            <a:avLst/>
          </a:prstGeom>
          <a:noFill/>
          <a:ln w="9525">
            <a:noFill/>
            <a:miter lim="800000"/>
            <a:headEnd/>
            <a:tailEnd/>
          </a:ln>
          <a:effectLst/>
        </p:spPr>
        <p:txBody>
          <a:bodyPr>
            <a:spAutoFit/>
          </a:bodyPr>
          <a:lstStyle/>
          <a:p>
            <a:r>
              <a:rPr lang="en-US" sz="2300">
                <a:solidFill>
                  <a:srgbClr val="FF3300"/>
                </a:solidFill>
                <a:effectLst>
                  <a:outerShdw blurRad="38100" dist="38100" dir="2700000" algn="tl">
                    <a:srgbClr val="000000"/>
                  </a:outerShdw>
                </a:effectLst>
                <a:cs typeface="Arial" charset="0"/>
              </a:rPr>
              <a:t>●</a:t>
            </a:r>
            <a:r>
              <a:rPr lang="en-US" sz="2300">
                <a:solidFill>
                  <a:schemeClr val="tx1"/>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φλεγμονωδών κυτταροκινών, αγγειοδιαστολή, ισχαιμία και δυσλειτουργία οργάνων:</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Μεταβολική οξέωση</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Νεφρική ανεπάρκεια</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Ηπατική ανεπάρκεια</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Ισχαιμία μυοκαρδίου</a:t>
            </a:r>
          </a:p>
          <a:p>
            <a:r>
              <a:rPr lang="el-GR" sz="2300">
                <a:solidFill>
                  <a:schemeClr val="tx1"/>
                </a:solidFill>
                <a:effectLst>
                  <a:outerShdw blurRad="38100" dist="38100" dir="2700000" algn="tl">
                    <a:srgbClr val="000000"/>
                  </a:outerShdw>
                </a:effectLst>
                <a:cs typeface="Arial" charset="0"/>
              </a:rPr>
              <a:t>	</a:t>
            </a:r>
            <a:r>
              <a:rPr lang="el-GR" sz="2300">
                <a:solidFill>
                  <a:srgbClr val="FF3300"/>
                </a:solidFill>
                <a:effectLst>
                  <a:outerShdw blurRad="38100" dist="38100" dir="2700000" algn="tl">
                    <a:srgbClr val="000000"/>
                  </a:outerShdw>
                </a:effectLst>
                <a:cs typeface="Arial" charset="0"/>
              </a:rPr>
              <a:t>-</a:t>
            </a:r>
            <a:r>
              <a:rPr lang="el-GR" sz="2300">
                <a:solidFill>
                  <a:schemeClr val="tx1"/>
                </a:solidFill>
                <a:effectLst>
                  <a:outerShdw blurRad="38100" dist="38100" dir="2700000" algn="tl">
                    <a:srgbClr val="000000"/>
                  </a:outerShdw>
                </a:effectLst>
                <a:cs typeface="Arial" charset="0"/>
              </a:rPr>
              <a:t> </a:t>
            </a:r>
            <a:r>
              <a:rPr lang="en-US" sz="2300">
                <a:solidFill>
                  <a:schemeClr val="tx1"/>
                </a:solidFill>
                <a:effectLst>
                  <a:outerShdw blurRad="38100" dist="38100" dir="2700000" algn="tl">
                    <a:srgbClr val="000000"/>
                  </a:outerShdw>
                </a:effectLst>
                <a:cs typeface="Arial" charset="0"/>
              </a:rPr>
              <a:t>ARDS</a:t>
            </a:r>
          </a:p>
          <a:p>
            <a:r>
              <a:rPr lang="en-US" sz="2300">
                <a:solidFill>
                  <a:schemeClr val="tx1"/>
                </a:solidFill>
                <a:effectLst>
                  <a:outerShdw blurRad="38100" dist="38100" dir="2700000" algn="tl">
                    <a:srgbClr val="000000"/>
                  </a:outerShdw>
                </a:effectLst>
                <a:cs typeface="Arial" charset="0"/>
              </a:rPr>
              <a:t>	</a:t>
            </a:r>
            <a:r>
              <a:rPr lang="en-US" sz="2300">
                <a:solidFill>
                  <a:srgbClr val="FF3300"/>
                </a:solidFill>
                <a:effectLst>
                  <a:outerShdw blurRad="38100" dist="38100" dir="2700000" algn="tl">
                    <a:srgbClr val="000000"/>
                  </a:outerShdw>
                </a:effectLst>
                <a:cs typeface="Arial" charset="0"/>
              </a:rPr>
              <a:t>-</a:t>
            </a:r>
            <a:r>
              <a:rPr lang="en-US" sz="2300">
                <a:solidFill>
                  <a:schemeClr val="tx1"/>
                </a:solidFill>
                <a:effectLst>
                  <a:outerShdw blurRad="38100" dist="38100" dir="2700000" algn="tl">
                    <a:srgbClr val="000000"/>
                  </a:outerShdw>
                </a:effectLst>
                <a:cs typeface="Arial" charset="0"/>
              </a:rPr>
              <a:t> </a:t>
            </a:r>
            <a:r>
              <a:rPr lang="el-GR" sz="2300">
                <a:solidFill>
                  <a:schemeClr val="tx1"/>
                </a:solidFill>
                <a:effectLst>
                  <a:outerShdw blurRad="38100" dist="38100" dir="2700000" algn="tl">
                    <a:srgbClr val="000000"/>
                  </a:outerShdw>
                </a:effectLst>
                <a:cs typeface="Arial" charset="0"/>
              </a:rPr>
              <a:t>Αναλόγως αιτιολογίας: Διάσπαρτη Ενδοαγγειακή Πήξη</a:t>
            </a:r>
          </a:p>
        </p:txBody>
      </p:sp>
      <p:sp>
        <p:nvSpPr>
          <p:cNvPr id="12293" name="Text Box 5"/>
          <p:cNvSpPr txBox="1">
            <a:spLocks noChangeArrowheads="1"/>
          </p:cNvSpPr>
          <p:nvPr/>
        </p:nvSpPr>
        <p:spPr bwMode="auto">
          <a:xfrm>
            <a:off x="34925" y="195263"/>
            <a:ext cx="9036050" cy="641350"/>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ΣΤΟΙΧΕΙΑ ΠΑΘΟΦΥΣΙΟΛΟΓΙΑΣ</a:t>
            </a:r>
          </a:p>
        </p:txBody>
      </p:sp>
      <p:sp>
        <p:nvSpPr>
          <p:cNvPr id="12294" name="AutoShape 6"/>
          <p:cNvSpPr>
            <a:spLocks noChangeArrowheads="1"/>
          </p:cNvSpPr>
          <p:nvPr/>
        </p:nvSpPr>
        <p:spPr bwMode="auto">
          <a:xfrm rot="10800000">
            <a:off x="539750" y="1052513"/>
            <a:ext cx="287338" cy="358775"/>
          </a:xfrm>
          <a:prstGeom prst="downArrow">
            <a:avLst>
              <a:gd name="adj1" fmla="val 50000"/>
              <a:gd name="adj2" fmla="val 31215"/>
            </a:avLst>
          </a:prstGeom>
          <a:solidFill>
            <a:schemeClr val="accent1"/>
          </a:solidFill>
          <a:ln w="31750">
            <a:solidFill>
              <a:schemeClr val="tx1"/>
            </a:solidFill>
            <a:miter lim="800000"/>
            <a:headEnd/>
            <a:tailEnd/>
          </a:ln>
          <a:effectLst/>
        </p:spPr>
        <p:txBody>
          <a:bodyPr vert="eaVert" wrap="none" anchor="ctr"/>
          <a:lstStyle/>
          <a:p>
            <a:endParaRPr lang="el-G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752600" y="533400"/>
            <a:ext cx="5867400" cy="6096000"/>
          </a:xfrm>
          <a:prstGeom prst="rect">
            <a:avLst/>
          </a:prstGeom>
          <a:noFill/>
          <a:ln w="9525">
            <a:noFill/>
            <a:miter lim="800000"/>
            <a:headEnd/>
            <a:tailEnd/>
          </a:ln>
        </p:spPr>
      </p:pic>
      <p:sp>
        <p:nvSpPr>
          <p:cNvPr id="39939" name="Text Box 3"/>
          <p:cNvSpPr txBox="1">
            <a:spLocks noChangeArrowheads="1"/>
          </p:cNvSpPr>
          <p:nvPr/>
        </p:nvSpPr>
        <p:spPr bwMode="auto">
          <a:xfrm>
            <a:off x="1981200" y="6477000"/>
            <a:ext cx="6489700" cy="206375"/>
          </a:xfrm>
          <a:prstGeom prst="rect">
            <a:avLst/>
          </a:prstGeom>
          <a:noFill/>
          <a:ln w="9525">
            <a:noFill/>
            <a:miter lim="800000"/>
            <a:headEnd/>
            <a:tailEnd/>
          </a:ln>
        </p:spPr>
        <p:txBody>
          <a:bodyPr lIns="0" tIns="0" rIns="0" bIns="0">
            <a:spAutoFit/>
          </a:bodyPr>
          <a:lstStyle/>
          <a:p>
            <a:pPr defTabSz="828675" hangingPunct="0">
              <a:lnSpc>
                <a:spcPct val="97000"/>
              </a:lnSpc>
              <a:spcBef>
                <a:spcPct val="0"/>
              </a:spcBef>
              <a:buClr>
                <a:srgbClr val="FFFFFF"/>
              </a:buClr>
              <a:buSzPct val="45000"/>
              <a:buFont typeface="StarSymbol" charset="0"/>
              <a:buNone/>
              <a:tabLst>
                <a:tab pos="657225" algn="l"/>
                <a:tab pos="1312863" algn="l"/>
                <a:tab pos="1970088" algn="l"/>
                <a:tab pos="2627313" algn="l"/>
                <a:tab pos="3282950" algn="l"/>
                <a:tab pos="3940175" algn="l"/>
                <a:tab pos="4595813" algn="l"/>
                <a:tab pos="5253038" algn="l"/>
                <a:tab pos="5910263" algn="l"/>
              </a:tabLst>
            </a:pPr>
            <a:r>
              <a:rPr lang="en-GB" sz="1400">
                <a:solidFill>
                  <a:srgbClr val="000000"/>
                </a:solidFill>
                <a:effectLst/>
                <a:latin typeface="Arial" pitchFamily="34" charset="0"/>
              </a:rPr>
              <a:t>Scanu, A. M. N Engl J Med 2003;349:2089-2090</a:t>
            </a:r>
            <a:endParaRPr lang="en-GB" sz="1100">
              <a:solidFill>
                <a:srgbClr val="000000"/>
              </a:solidFill>
              <a:effectLst/>
              <a:latin typeface="Arial" pitchFamily="34" charset="0"/>
            </a:endParaRPr>
          </a:p>
        </p:txBody>
      </p:sp>
      <p:sp>
        <p:nvSpPr>
          <p:cNvPr id="39940" name="Text Box 4"/>
          <p:cNvSpPr txBox="1">
            <a:spLocks noChangeArrowheads="1"/>
          </p:cNvSpPr>
          <p:nvPr/>
        </p:nvSpPr>
        <p:spPr bwMode="auto">
          <a:xfrm>
            <a:off x="163513" y="131763"/>
            <a:ext cx="8818562" cy="590550"/>
          </a:xfrm>
          <a:prstGeom prst="rect">
            <a:avLst/>
          </a:prstGeom>
          <a:noFill/>
          <a:ln w="9525">
            <a:noFill/>
            <a:miter lim="800000"/>
            <a:headEnd/>
            <a:tailEnd/>
          </a:ln>
        </p:spPr>
        <p:txBody>
          <a:bodyPr lIns="0" tIns="0" rIns="0" bIns="0" anchor="ctr" anchorCtr="1">
            <a:spAutoFit/>
          </a:bodyPr>
          <a:lstStyle/>
          <a:p>
            <a:pPr algn="ctr" defTabSz="828675" hangingPunct="0">
              <a:lnSpc>
                <a:spcPct val="97000"/>
              </a:lnSpc>
              <a:spcBef>
                <a:spcPct val="0"/>
              </a:spcBef>
              <a:buClr>
                <a:srgbClr val="FFFFFF"/>
              </a:buClr>
              <a:buSzPct val="45000"/>
              <a:buFont typeface="StarSymbol"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1500">
                <a:solidFill>
                  <a:srgbClr val="FFFFFF"/>
                </a:solidFill>
                <a:effectLst/>
                <a:latin typeface="Arial" pitchFamily="34" charset="0"/>
              </a:rPr>
              <a:t>The </a:t>
            </a:r>
            <a:r>
              <a:rPr lang="en-GB" sz="2000">
                <a:solidFill>
                  <a:srgbClr val="000000"/>
                </a:solidFill>
                <a:effectLst/>
                <a:latin typeface="Arial" pitchFamily="34" charset="0"/>
              </a:rPr>
              <a:t>Heterogeneity of Lp(a) Lipoprotein Particles as Compared with Particles of Low-Density Lipoprotein (LDL)</a:t>
            </a:r>
            <a:endParaRPr lang="en-GB" sz="1500">
              <a:solidFill>
                <a:srgbClr val="000000"/>
              </a:solidFill>
              <a:effectLst/>
              <a:latin typeface="Arial" pitchFamily="34" charset="0"/>
            </a:endParaRP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l-GR" smtClean="0"/>
              <a:t>Λειτουργία αποπρωτεϊνών</a:t>
            </a:r>
            <a:endParaRPr lang="en-US" smtClean="0"/>
          </a:p>
        </p:txBody>
      </p:sp>
      <p:sp>
        <p:nvSpPr>
          <p:cNvPr id="52227" name="Rectangle 3"/>
          <p:cNvSpPr>
            <a:spLocks noGrp="1" noChangeArrowheads="1"/>
          </p:cNvSpPr>
          <p:nvPr>
            <p:ph type="body" idx="1"/>
          </p:nvPr>
        </p:nvSpPr>
        <p:spPr/>
        <p:txBody>
          <a:bodyPr/>
          <a:lstStyle/>
          <a:p>
            <a:pPr eaLnBrk="1" hangingPunct="1"/>
            <a:endParaRPr lang="el-GR" smtClean="0"/>
          </a:p>
          <a:p>
            <a:pPr eaLnBrk="1" hangingPunct="1"/>
            <a:r>
              <a:rPr lang="el-GR" smtClean="0"/>
              <a:t>Δομική ακεραιότητα λιποπρωτεϊνών</a:t>
            </a:r>
          </a:p>
          <a:p>
            <a:pPr eaLnBrk="1" hangingPunct="1"/>
            <a:r>
              <a:rPr lang="el-GR" smtClean="0"/>
              <a:t>Σύνδεση με υποδοχείς</a:t>
            </a:r>
          </a:p>
          <a:p>
            <a:pPr eaLnBrk="1" hangingPunct="1"/>
            <a:r>
              <a:rPr lang="el-GR" smtClean="0"/>
              <a:t>Ενεργοποίηση ενζύμων</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2000" y="0"/>
            <a:ext cx="7772400" cy="609600"/>
          </a:xfrm>
        </p:spPr>
        <p:txBody>
          <a:bodyPr/>
          <a:lstStyle/>
          <a:p>
            <a:pPr eaLnBrk="1" hangingPunct="1"/>
            <a:r>
              <a:rPr lang="en-US" sz="3600" b="1" u="sng" smtClean="0">
                <a:solidFill>
                  <a:srgbClr val="FFFF00"/>
                </a:solidFill>
              </a:rPr>
              <a:t>ΑΠΟΛΙΠΟΠΡΩΤΕΪΝΕΣ</a:t>
            </a:r>
            <a:endParaRPr lang="en-US" b="1" u="sng" smtClean="0">
              <a:solidFill>
                <a:srgbClr val="FFFF00"/>
              </a:solidFill>
            </a:endParaRPr>
          </a:p>
        </p:txBody>
      </p:sp>
      <p:sp>
        <p:nvSpPr>
          <p:cNvPr id="60419" name="Rectangle 3"/>
          <p:cNvSpPr>
            <a:spLocks noGrp="1" noChangeArrowheads="1"/>
          </p:cNvSpPr>
          <p:nvPr>
            <p:ph type="body" idx="1"/>
          </p:nvPr>
        </p:nvSpPr>
        <p:spPr>
          <a:xfrm>
            <a:off x="304800" y="533400"/>
            <a:ext cx="8610600" cy="6324600"/>
          </a:xfrm>
        </p:spPr>
        <p:txBody>
          <a:bodyPr/>
          <a:lstStyle/>
          <a:p>
            <a:pPr eaLnBrk="1" hangingPunct="1"/>
            <a:r>
              <a:rPr lang="en-US" sz="2400" b="1" smtClean="0">
                <a:solidFill>
                  <a:srgbClr val="FF9933"/>
                </a:solidFill>
              </a:rPr>
              <a:t>A-I</a:t>
            </a:r>
            <a:r>
              <a:rPr lang="en-US" b="1" smtClean="0">
                <a:solidFill>
                  <a:schemeClr val="bg1"/>
                </a:solidFill>
              </a:rPr>
              <a:t> </a:t>
            </a:r>
            <a:r>
              <a:rPr lang="el-GR" sz="2400" b="1" smtClean="0">
                <a:solidFill>
                  <a:schemeClr val="bg1"/>
                </a:solidFill>
              </a:rPr>
              <a:t>(δομικό συστατικό </a:t>
            </a:r>
            <a:r>
              <a:rPr lang="en-US" sz="2400" b="1" smtClean="0">
                <a:solidFill>
                  <a:schemeClr val="bg1"/>
                </a:solidFill>
              </a:rPr>
              <a:t>HDL, </a:t>
            </a:r>
            <a:r>
              <a:rPr lang="el-GR" sz="2400" b="1" smtClean="0">
                <a:solidFill>
                  <a:schemeClr val="bg1"/>
                </a:solidFill>
              </a:rPr>
              <a:t>ενεργοποιητής </a:t>
            </a:r>
            <a:r>
              <a:rPr lang="en-US" sz="2400" b="1" smtClean="0">
                <a:solidFill>
                  <a:schemeClr val="bg1"/>
                </a:solidFill>
              </a:rPr>
              <a:t>LCAT)</a:t>
            </a:r>
          </a:p>
          <a:p>
            <a:pPr eaLnBrk="1" hangingPunct="1"/>
            <a:r>
              <a:rPr lang="en-US" sz="2400" b="1" smtClean="0">
                <a:solidFill>
                  <a:srgbClr val="FF9933"/>
                </a:solidFill>
              </a:rPr>
              <a:t>A-II</a:t>
            </a:r>
            <a:r>
              <a:rPr lang="en-US" b="1" smtClean="0">
                <a:solidFill>
                  <a:schemeClr val="bg1"/>
                </a:solidFill>
              </a:rPr>
              <a:t> </a:t>
            </a:r>
            <a:r>
              <a:rPr lang="el-GR" sz="2400" b="1" smtClean="0">
                <a:solidFill>
                  <a:schemeClr val="bg1"/>
                </a:solidFill>
              </a:rPr>
              <a:t>(</a:t>
            </a:r>
            <a:r>
              <a:rPr lang="en-US" sz="2400" b="1" smtClean="0">
                <a:solidFill>
                  <a:schemeClr val="bg1"/>
                </a:solidFill>
              </a:rPr>
              <a:t>HDL, </a:t>
            </a:r>
            <a:r>
              <a:rPr lang="el-GR" sz="2400" b="1" smtClean="0">
                <a:solidFill>
                  <a:schemeClr val="bg1"/>
                </a:solidFill>
              </a:rPr>
              <a:t>ενεργοποιητής ηπατικής λιπάσης</a:t>
            </a:r>
            <a:r>
              <a:rPr lang="en-US" sz="2400" b="1" smtClean="0">
                <a:solidFill>
                  <a:schemeClr val="bg1"/>
                </a:solidFill>
              </a:rPr>
              <a:t>)</a:t>
            </a:r>
          </a:p>
          <a:p>
            <a:pPr eaLnBrk="1" hangingPunct="1"/>
            <a:r>
              <a:rPr lang="en-US" sz="2400" b="1" smtClean="0">
                <a:solidFill>
                  <a:srgbClr val="FF9933"/>
                </a:solidFill>
              </a:rPr>
              <a:t>Α-ΙV</a:t>
            </a:r>
            <a:r>
              <a:rPr lang="el-GR" b="1" smtClean="0">
                <a:solidFill>
                  <a:schemeClr val="bg1"/>
                </a:solidFill>
              </a:rPr>
              <a:t> </a:t>
            </a:r>
            <a:r>
              <a:rPr lang="el-GR" sz="2400" b="1" smtClean="0">
                <a:solidFill>
                  <a:schemeClr val="bg1"/>
                </a:solidFill>
              </a:rPr>
              <a:t>(ενεργοποιητής </a:t>
            </a:r>
            <a:r>
              <a:rPr lang="en-US" sz="2400" b="1" smtClean="0">
                <a:solidFill>
                  <a:schemeClr val="bg1"/>
                </a:solidFill>
              </a:rPr>
              <a:t>LPL </a:t>
            </a:r>
            <a:r>
              <a:rPr lang="el-GR" sz="2400" b="1" smtClean="0">
                <a:solidFill>
                  <a:schemeClr val="bg1"/>
                </a:solidFill>
              </a:rPr>
              <a:t>και </a:t>
            </a:r>
            <a:r>
              <a:rPr lang="en-US" sz="2400" b="1" smtClean="0">
                <a:solidFill>
                  <a:schemeClr val="bg1"/>
                </a:solidFill>
              </a:rPr>
              <a:t>LCAT)</a:t>
            </a:r>
          </a:p>
          <a:p>
            <a:pPr eaLnBrk="1" hangingPunct="1"/>
            <a:r>
              <a:rPr lang="en-US" sz="2400" b="1" smtClean="0">
                <a:solidFill>
                  <a:srgbClr val="FF9933"/>
                </a:solidFill>
              </a:rPr>
              <a:t>B-100</a:t>
            </a:r>
            <a:r>
              <a:rPr lang="el-GR" sz="2400" b="1" smtClean="0">
                <a:solidFill>
                  <a:srgbClr val="FF9933"/>
                </a:solidFill>
              </a:rPr>
              <a:t> </a:t>
            </a:r>
            <a:r>
              <a:rPr lang="el-GR" sz="2400" b="1" smtClean="0">
                <a:solidFill>
                  <a:schemeClr val="bg1"/>
                </a:solidFill>
              </a:rPr>
              <a:t>(</a:t>
            </a:r>
            <a:r>
              <a:rPr lang="en-US" sz="2400" b="1" smtClean="0">
                <a:solidFill>
                  <a:schemeClr val="bg1"/>
                </a:solidFill>
              </a:rPr>
              <a:t>VLDL, IDL, LDL, Lp(a), </a:t>
            </a:r>
            <a:r>
              <a:rPr lang="el-GR" sz="2400" b="1" smtClean="0">
                <a:solidFill>
                  <a:schemeClr val="bg1"/>
                </a:solidFill>
              </a:rPr>
              <a:t>σύνδεση με υποδοχέα</a:t>
            </a:r>
            <a:r>
              <a:rPr lang="en-US" sz="2400" b="1" smtClean="0">
                <a:solidFill>
                  <a:schemeClr val="bg1"/>
                </a:solidFill>
              </a:rPr>
              <a:t> LDL)</a:t>
            </a:r>
          </a:p>
          <a:p>
            <a:pPr eaLnBrk="1" hangingPunct="1"/>
            <a:r>
              <a:rPr lang="en-US" sz="2400" b="1" smtClean="0">
                <a:solidFill>
                  <a:srgbClr val="FF9933"/>
                </a:solidFill>
              </a:rPr>
              <a:t>B-48 </a:t>
            </a:r>
            <a:r>
              <a:rPr lang="en-US" sz="2400" b="1" smtClean="0">
                <a:solidFill>
                  <a:schemeClr val="bg1"/>
                </a:solidFill>
              </a:rPr>
              <a:t>(</a:t>
            </a:r>
            <a:r>
              <a:rPr lang="el-GR" sz="2400" b="1" smtClean="0">
                <a:solidFill>
                  <a:schemeClr val="bg1"/>
                </a:solidFill>
              </a:rPr>
              <a:t>Χυλομικρά)</a:t>
            </a:r>
          </a:p>
          <a:p>
            <a:pPr eaLnBrk="1" hangingPunct="1"/>
            <a:r>
              <a:rPr lang="en-US" sz="2400" b="1" smtClean="0">
                <a:solidFill>
                  <a:srgbClr val="FF9933"/>
                </a:solidFill>
              </a:rPr>
              <a:t>C-I </a:t>
            </a:r>
            <a:r>
              <a:rPr lang="en-US" sz="2400" b="1" smtClean="0">
                <a:solidFill>
                  <a:schemeClr val="bg1"/>
                </a:solidFill>
              </a:rPr>
              <a:t>(</a:t>
            </a:r>
            <a:r>
              <a:rPr lang="el-GR" sz="2400" b="1" smtClean="0">
                <a:solidFill>
                  <a:schemeClr val="bg1"/>
                </a:solidFill>
              </a:rPr>
              <a:t>ενεργοποιητής </a:t>
            </a:r>
            <a:r>
              <a:rPr lang="en-US" sz="2400" b="1" smtClean="0">
                <a:solidFill>
                  <a:schemeClr val="bg1"/>
                </a:solidFill>
              </a:rPr>
              <a:t>LCAT)</a:t>
            </a:r>
            <a:endParaRPr lang="en-US" sz="2400" b="1" smtClean="0">
              <a:solidFill>
                <a:srgbClr val="FF9933"/>
              </a:solidFill>
            </a:endParaRPr>
          </a:p>
          <a:p>
            <a:pPr eaLnBrk="1" hangingPunct="1"/>
            <a:r>
              <a:rPr lang="en-US" sz="2400" b="1" smtClean="0">
                <a:solidFill>
                  <a:srgbClr val="FF9933"/>
                </a:solidFill>
              </a:rPr>
              <a:t>C-II </a:t>
            </a:r>
            <a:r>
              <a:rPr lang="en-US" sz="2400" b="1" smtClean="0">
                <a:solidFill>
                  <a:schemeClr val="bg1"/>
                </a:solidFill>
              </a:rPr>
              <a:t>(</a:t>
            </a:r>
            <a:r>
              <a:rPr lang="el-GR" sz="2400" b="1" smtClean="0">
                <a:solidFill>
                  <a:schemeClr val="bg1"/>
                </a:solidFill>
              </a:rPr>
              <a:t>συμπαράγοντας της </a:t>
            </a:r>
            <a:r>
              <a:rPr lang="en-US" sz="2400" b="1" smtClean="0">
                <a:solidFill>
                  <a:schemeClr val="bg1"/>
                </a:solidFill>
              </a:rPr>
              <a:t>LPL)</a:t>
            </a:r>
            <a:endParaRPr lang="en-US" sz="2400" b="1" smtClean="0">
              <a:solidFill>
                <a:srgbClr val="FF9933"/>
              </a:solidFill>
            </a:endParaRPr>
          </a:p>
          <a:p>
            <a:pPr eaLnBrk="1" hangingPunct="1"/>
            <a:r>
              <a:rPr lang="en-US" sz="2400" b="1" smtClean="0">
                <a:solidFill>
                  <a:srgbClr val="FF9933"/>
                </a:solidFill>
              </a:rPr>
              <a:t>C-III </a:t>
            </a:r>
            <a:r>
              <a:rPr lang="en-US" sz="2400" b="1" smtClean="0">
                <a:solidFill>
                  <a:schemeClr val="bg1"/>
                </a:solidFill>
              </a:rPr>
              <a:t>(απομάκρυνση λιποπρωτεϊνών πλούσιων σε Τριγλ από κυτταρικούς υποδοχείς με τη βοήθεια της apo-E)</a:t>
            </a:r>
            <a:endParaRPr lang="en-US" sz="2400" b="1" smtClean="0">
              <a:solidFill>
                <a:srgbClr val="FF9933"/>
              </a:solidFill>
            </a:endParaRPr>
          </a:p>
          <a:p>
            <a:pPr eaLnBrk="1" hangingPunct="1"/>
            <a:r>
              <a:rPr lang="en-US" sz="2400" b="1" smtClean="0">
                <a:solidFill>
                  <a:srgbClr val="FF9933"/>
                </a:solidFill>
              </a:rPr>
              <a:t>D </a:t>
            </a:r>
            <a:r>
              <a:rPr lang="en-US" sz="2400" b="1" smtClean="0">
                <a:solidFill>
                  <a:schemeClr val="bg1"/>
                </a:solidFill>
              </a:rPr>
              <a:t>(</a:t>
            </a:r>
            <a:r>
              <a:rPr lang="el-GR" sz="2400" b="1" smtClean="0">
                <a:solidFill>
                  <a:schemeClr val="bg1"/>
                </a:solidFill>
              </a:rPr>
              <a:t>συμπαράγοντας </a:t>
            </a:r>
            <a:r>
              <a:rPr lang="en-US" sz="2400" b="1" smtClean="0">
                <a:solidFill>
                  <a:schemeClr val="bg1"/>
                </a:solidFill>
              </a:rPr>
              <a:t>CETP)</a:t>
            </a:r>
            <a:endParaRPr lang="en-US" sz="2400" b="1" smtClean="0">
              <a:solidFill>
                <a:srgbClr val="FF9933"/>
              </a:solidFill>
            </a:endParaRPr>
          </a:p>
          <a:p>
            <a:pPr eaLnBrk="1" hangingPunct="1"/>
            <a:r>
              <a:rPr lang="en-US" sz="2400" b="1" smtClean="0">
                <a:solidFill>
                  <a:srgbClr val="FF9933"/>
                </a:solidFill>
              </a:rPr>
              <a:t>E</a:t>
            </a:r>
            <a:r>
              <a:rPr lang="en-US" sz="2400" b="1" smtClean="0">
                <a:solidFill>
                  <a:schemeClr val="bg1"/>
                </a:solidFill>
              </a:rPr>
              <a:t> (</a:t>
            </a:r>
            <a:r>
              <a:rPr lang="el-GR" sz="2400" b="1" smtClean="0">
                <a:solidFill>
                  <a:schemeClr val="bg1"/>
                </a:solidFill>
              </a:rPr>
              <a:t>σύνδεση με υποδοχέα</a:t>
            </a:r>
            <a:r>
              <a:rPr lang="en-US" sz="2400" b="1" smtClean="0">
                <a:solidFill>
                  <a:schemeClr val="bg1"/>
                </a:solidFill>
              </a:rPr>
              <a:t> LDL, χυλομικρών, καταλοίπων VLDL. </a:t>
            </a:r>
            <a:r>
              <a:rPr lang="el-GR" sz="2400" b="1" smtClean="0">
                <a:solidFill>
                  <a:srgbClr val="FF9933"/>
                </a:solidFill>
              </a:rPr>
              <a:t>Τρία αλλήλια: Ε2, Ε3, Ε4</a:t>
            </a:r>
            <a:r>
              <a:rPr lang="el-GR" sz="2400" b="1" smtClean="0">
                <a:solidFill>
                  <a:schemeClr val="bg1"/>
                </a:solidFill>
              </a:rPr>
              <a:t>)</a:t>
            </a:r>
            <a:endParaRPr lang="en-US" sz="2400" b="1" smtClean="0">
              <a:solidFill>
                <a:srgbClr val="FF9933"/>
              </a:solidFill>
            </a:endParaRPr>
          </a:p>
          <a:p>
            <a:pPr eaLnBrk="1" hangingPunct="1"/>
            <a:r>
              <a:rPr lang="en-US" sz="2400" b="1" smtClean="0">
                <a:solidFill>
                  <a:srgbClr val="FF9933"/>
                </a:solidFill>
              </a:rPr>
              <a:t>Apo(a) </a:t>
            </a:r>
            <a:r>
              <a:rPr lang="en-US" sz="2400" b="1" smtClean="0">
                <a:solidFill>
                  <a:schemeClr val="bg1"/>
                </a:solidFill>
              </a:rPr>
              <a:t>[</a:t>
            </a:r>
            <a:r>
              <a:rPr lang="el-GR" sz="2400" b="1" smtClean="0">
                <a:solidFill>
                  <a:schemeClr val="bg1"/>
                </a:solidFill>
              </a:rPr>
              <a:t>δομικό συστατικό </a:t>
            </a:r>
            <a:r>
              <a:rPr lang="en-US" sz="2400" b="1" smtClean="0">
                <a:solidFill>
                  <a:schemeClr val="bg1"/>
                </a:solidFill>
              </a:rPr>
              <a:t>Lp(a), </a:t>
            </a:r>
            <a:r>
              <a:rPr lang="el-GR" sz="2400" b="1" smtClean="0">
                <a:solidFill>
                  <a:schemeClr val="bg1"/>
                </a:solidFill>
              </a:rPr>
              <a:t>αναστολέας ενεργοποίησης πλασμινογόνου στην </a:t>
            </a:r>
            <a:r>
              <a:rPr lang="en-US" sz="2400" b="1" smtClean="0">
                <a:solidFill>
                  <a:schemeClr val="bg1"/>
                </a:solidFill>
              </a:rPr>
              <a:t>Lp(a)]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wipe(left)">
                                      <p:cBhvr>
                                        <p:cTn id="7" dur="500"/>
                                        <p:tgtEl>
                                          <p:spTgt spid="60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wipe(left)">
                                      <p:cBhvr>
                                        <p:cTn id="12" dur="500"/>
                                        <p:tgtEl>
                                          <p:spTgt spid="60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wipe(left)">
                                      <p:cBhvr>
                                        <p:cTn id="17" dur="500"/>
                                        <p:tgtEl>
                                          <p:spTgt spid="60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419">
                                            <p:txEl>
                                              <p:pRg st="3" end="3"/>
                                            </p:txEl>
                                          </p:spTgt>
                                        </p:tgtEl>
                                        <p:attrNameLst>
                                          <p:attrName>style.visibility</p:attrName>
                                        </p:attrNameLst>
                                      </p:cBhvr>
                                      <p:to>
                                        <p:strVal val="visible"/>
                                      </p:to>
                                    </p:set>
                                    <p:animEffect transition="in" filter="wipe(left)">
                                      <p:cBhvr>
                                        <p:cTn id="22" dur="500"/>
                                        <p:tgtEl>
                                          <p:spTgt spid="60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419">
                                            <p:txEl>
                                              <p:pRg st="4" end="4"/>
                                            </p:txEl>
                                          </p:spTgt>
                                        </p:tgtEl>
                                        <p:attrNameLst>
                                          <p:attrName>style.visibility</p:attrName>
                                        </p:attrNameLst>
                                      </p:cBhvr>
                                      <p:to>
                                        <p:strVal val="visible"/>
                                      </p:to>
                                    </p:set>
                                    <p:animEffect transition="in" filter="wipe(left)">
                                      <p:cBhvr>
                                        <p:cTn id="27" dur="500"/>
                                        <p:tgtEl>
                                          <p:spTgt spid="60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0419">
                                            <p:txEl>
                                              <p:pRg st="5" end="5"/>
                                            </p:txEl>
                                          </p:spTgt>
                                        </p:tgtEl>
                                        <p:attrNameLst>
                                          <p:attrName>style.visibility</p:attrName>
                                        </p:attrNameLst>
                                      </p:cBhvr>
                                      <p:to>
                                        <p:strVal val="visible"/>
                                      </p:to>
                                    </p:set>
                                    <p:animEffect transition="in" filter="wipe(left)">
                                      <p:cBhvr>
                                        <p:cTn id="32" dur="500"/>
                                        <p:tgtEl>
                                          <p:spTgt spid="60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0419">
                                            <p:txEl>
                                              <p:pRg st="6" end="6"/>
                                            </p:txEl>
                                          </p:spTgt>
                                        </p:tgtEl>
                                        <p:attrNameLst>
                                          <p:attrName>style.visibility</p:attrName>
                                        </p:attrNameLst>
                                      </p:cBhvr>
                                      <p:to>
                                        <p:strVal val="visible"/>
                                      </p:to>
                                    </p:set>
                                    <p:animEffect transition="in" filter="wipe(left)">
                                      <p:cBhvr>
                                        <p:cTn id="37" dur="500"/>
                                        <p:tgtEl>
                                          <p:spTgt spid="604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0419">
                                            <p:txEl>
                                              <p:pRg st="7" end="7"/>
                                            </p:txEl>
                                          </p:spTgt>
                                        </p:tgtEl>
                                        <p:attrNameLst>
                                          <p:attrName>style.visibility</p:attrName>
                                        </p:attrNameLst>
                                      </p:cBhvr>
                                      <p:to>
                                        <p:strVal val="visible"/>
                                      </p:to>
                                    </p:set>
                                    <p:animEffect transition="in" filter="wipe(left)">
                                      <p:cBhvr>
                                        <p:cTn id="42" dur="500"/>
                                        <p:tgtEl>
                                          <p:spTgt spid="604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0419">
                                            <p:txEl>
                                              <p:pRg st="8" end="8"/>
                                            </p:txEl>
                                          </p:spTgt>
                                        </p:tgtEl>
                                        <p:attrNameLst>
                                          <p:attrName>style.visibility</p:attrName>
                                        </p:attrNameLst>
                                      </p:cBhvr>
                                      <p:to>
                                        <p:strVal val="visible"/>
                                      </p:to>
                                    </p:set>
                                    <p:animEffect transition="in" filter="wipe(left)">
                                      <p:cBhvr>
                                        <p:cTn id="47" dur="500"/>
                                        <p:tgtEl>
                                          <p:spTgt spid="604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0419">
                                            <p:txEl>
                                              <p:pRg st="9" end="9"/>
                                            </p:txEl>
                                          </p:spTgt>
                                        </p:tgtEl>
                                        <p:attrNameLst>
                                          <p:attrName>style.visibility</p:attrName>
                                        </p:attrNameLst>
                                      </p:cBhvr>
                                      <p:to>
                                        <p:strVal val="visible"/>
                                      </p:to>
                                    </p:set>
                                    <p:animEffect transition="in" filter="wipe(left)">
                                      <p:cBhvr>
                                        <p:cTn id="52" dur="500"/>
                                        <p:tgtEl>
                                          <p:spTgt spid="604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0419">
                                            <p:txEl>
                                              <p:pRg st="10" end="10"/>
                                            </p:txEl>
                                          </p:spTgt>
                                        </p:tgtEl>
                                        <p:attrNameLst>
                                          <p:attrName>style.visibility</p:attrName>
                                        </p:attrNameLst>
                                      </p:cBhvr>
                                      <p:to>
                                        <p:strVal val="visible"/>
                                      </p:to>
                                    </p:set>
                                    <p:animEffect transition="in" filter="wipe(left)">
                                      <p:cBhvr>
                                        <p:cTn id="57" dur="500"/>
                                        <p:tgtEl>
                                          <p:spTgt spid="60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l-GR" smtClean="0"/>
              <a:t>Μεταβολισμός των λιποπρωτεϊνών</a:t>
            </a:r>
            <a:endParaRPr lang="en-US" smtClean="0"/>
          </a:p>
        </p:txBody>
      </p:sp>
      <p:graphicFrame>
        <p:nvGraphicFramePr>
          <p:cNvPr id="2050" name="Object 3"/>
          <p:cNvGraphicFramePr>
            <a:graphicFrameLocks noChangeAspect="1"/>
          </p:cNvGraphicFramePr>
          <p:nvPr>
            <p:ph idx="1"/>
          </p:nvPr>
        </p:nvGraphicFramePr>
        <p:xfrm>
          <a:off x="1258888" y="1590675"/>
          <a:ext cx="6553200" cy="5027613"/>
        </p:xfrm>
        <a:graphic>
          <a:graphicData uri="http://schemas.openxmlformats.org/presentationml/2006/ole">
            <p:oleObj spid="_x0000_s78850" name="Image" r:id="rId3" imgW="7847619" imgH="6019048" progId="">
              <p:embed/>
            </p:oleObj>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l-GR" smtClean="0"/>
              <a:t>Αντίστροφη μεταφορά χοληστερόλης</a:t>
            </a:r>
            <a:endParaRPr lang="en-US" smtClean="0"/>
          </a:p>
        </p:txBody>
      </p:sp>
      <p:pic>
        <p:nvPicPr>
          <p:cNvPr id="43011" name="Picture 3" descr="αναστροφη μεταφορα"/>
          <p:cNvPicPr>
            <a:picLocks noChangeAspect="1" noChangeArrowheads="1"/>
          </p:cNvPicPr>
          <p:nvPr/>
        </p:nvPicPr>
        <p:blipFill>
          <a:blip r:embed="rId2" cstate="print"/>
          <a:srcRect/>
          <a:stretch>
            <a:fillRect/>
          </a:stretch>
        </p:blipFill>
        <p:spPr bwMode="auto">
          <a:xfrm>
            <a:off x="539750" y="1557338"/>
            <a:ext cx="8283575" cy="4926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2" cstate="print"/>
          <a:srcRect/>
          <a:stretch>
            <a:fillRect/>
          </a:stretch>
        </p:blipFill>
        <p:spPr bwMode="auto">
          <a:xfrm>
            <a:off x="539750" y="498475"/>
            <a:ext cx="7993063" cy="5594350"/>
          </a:xfrm>
          <a:prstGeom prst="rect">
            <a:avLst/>
          </a:prstGeom>
          <a:noFill/>
          <a:ln w="9525">
            <a:noFill/>
            <a:miter lim="800000"/>
            <a:headEnd/>
            <a:tailEnd/>
          </a:ln>
        </p:spPr>
      </p:pic>
      <p:sp>
        <p:nvSpPr>
          <p:cNvPr id="58374" name="Text Box 6"/>
          <p:cNvSpPr txBox="1">
            <a:spLocks noChangeArrowheads="1"/>
          </p:cNvSpPr>
          <p:nvPr/>
        </p:nvSpPr>
        <p:spPr bwMode="auto">
          <a:xfrm>
            <a:off x="1258888" y="765175"/>
            <a:ext cx="2305050" cy="823913"/>
          </a:xfrm>
          <a:prstGeom prst="rect">
            <a:avLst/>
          </a:prstGeom>
          <a:noFill/>
          <a:ln w="9525">
            <a:noFill/>
            <a:miter lim="800000"/>
            <a:headEnd/>
            <a:tailEnd/>
          </a:ln>
          <a:effectLst/>
        </p:spPr>
        <p:txBody>
          <a:bodyPr>
            <a:spAutoFit/>
          </a:bodyPr>
          <a:lstStyle/>
          <a:p>
            <a:pPr algn="ctr">
              <a:defRPr/>
            </a:pPr>
            <a:r>
              <a:rPr lang="en-US" sz="4800" dirty="0">
                <a:solidFill>
                  <a:srgbClr val="FF0000"/>
                </a:solidFill>
                <a:effectLst>
                  <a:outerShdw blurRad="38100" dist="38100" dir="2700000" algn="tl">
                    <a:srgbClr val="000000"/>
                  </a:outerShdw>
                </a:effectLst>
                <a:latin typeface="Algerian" pitchFamily="82" charset="0"/>
              </a:rPr>
              <a:t>LDL</a:t>
            </a:r>
            <a:endParaRPr lang="el-GR" sz="4800" dirty="0">
              <a:solidFill>
                <a:srgbClr val="FF0000"/>
              </a:solidFill>
              <a:effectLst>
                <a:outerShdw blurRad="38100" dist="38100" dir="2700000" algn="tl">
                  <a:srgbClr val="000000"/>
                </a:outerShdw>
              </a:effectLst>
              <a:latin typeface="Algerian" pitchFamily="82" charset="0"/>
            </a:endParaRPr>
          </a:p>
        </p:txBody>
      </p:sp>
      <p:sp>
        <p:nvSpPr>
          <p:cNvPr id="58375" name="Text Box 7"/>
          <p:cNvSpPr txBox="1">
            <a:spLocks noChangeArrowheads="1"/>
          </p:cNvSpPr>
          <p:nvPr/>
        </p:nvSpPr>
        <p:spPr bwMode="auto">
          <a:xfrm>
            <a:off x="5508625" y="765175"/>
            <a:ext cx="2305050" cy="823913"/>
          </a:xfrm>
          <a:prstGeom prst="rect">
            <a:avLst/>
          </a:prstGeom>
          <a:noFill/>
          <a:ln w="9525">
            <a:noFill/>
            <a:miter lim="800000"/>
            <a:headEnd/>
            <a:tailEnd/>
          </a:ln>
          <a:effectLst/>
        </p:spPr>
        <p:txBody>
          <a:bodyPr>
            <a:spAutoFit/>
          </a:bodyPr>
          <a:lstStyle/>
          <a:p>
            <a:pPr algn="ctr">
              <a:defRPr/>
            </a:pPr>
            <a:r>
              <a:rPr lang="en-US" sz="4800">
                <a:solidFill>
                  <a:srgbClr val="AFE1FF"/>
                </a:solidFill>
                <a:effectLst>
                  <a:outerShdw blurRad="38100" dist="38100" dir="2700000" algn="tl">
                    <a:srgbClr val="000000"/>
                  </a:outerShdw>
                </a:effectLst>
                <a:latin typeface="Algerian" pitchFamily="82" charset="0"/>
              </a:rPr>
              <a:t>HDL</a:t>
            </a:r>
            <a:endParaRPr lang="el-GR" sz="4800">
              <a:solidFill>
                <a:srgbClr val="AFE1FF"/>
              </a:solidFill>
              <a:effectLst>
                <a:outerShdw blurRad="38100" dist="38100" dir="2700000" algn="tl">
                  <a:srgbClr val="000000"/>
                </a:outerShdw>
              </a:effectLst>
              <a:latin typeface="Algerian"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374"/>
                                        </p:tgtEl>
                                        <p:attrNameLst>
                                          <p:attrName>style.visibility</p:attrName>
                                        </p:attrNameLst>
                                      </p:cBhvr>
                                      <p:to>
                                        <p:strVal val="visible"/>
                                      </p:to>
                                    </p:set>
                                    <p:anim calcmode="lin" valueType="num">
                                      <p:cBhvr additive="base">
                                        <p:cTn id="7" dur="500" fill="hold"/>
                                        <p:tgtEl>
                                          <p:spTgt spid="58374"/>
                                        </p:tgtEl>
                                        <p:attrNameLst>
                                          <p:attrName>ppt_x</p:attrName>
                                        </p:attrNameLst>
                                      </p:cBhvr>
                                      <p:tavLst>
                                        <p:tav tm="0">
                                          <p:val>
                                            <p:strVal val="#ppt_x"/>
                                          </p:val>
                                        </p:tav>
                                        <p:tav tm="100000">
                                          <p:val>
                                            <p:strVal val="#ppt_x"/>
                                          </p:val>
                                        </p:tav>
                                      </p:tavLst>
                                    </p:anim>
                                    <p:anim calcmode="lin" valueType="num">
                                      <p:cBhvr additive="base">
                                        <p:cTn id="8" dur="500" fill="hold"/>
                                        <p:tgtEl>
                                          <p:spTgt spid="58374"/>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2000" fill="hold"/>
                                        <p:tgtEl>
                                          <p:spTgt spid="58374"/>
                                        </p:tgtEl>
                                      </p:cBhvr>
                                      <p:by x="150000" y="150000"/>
                                    </p:animScale>
                                  </p:childTnLst>
                                </p:cTn>
                              </p:par>
                              <p:par>
                                <p:cTn id="11" presetID="2" presetClass="entr" presetSubtype="4" fill="hold" grpId="0" nodeType="withEffect">
                                  <p:stCondLst>
                                    <p:cond delay="0"/>
                                  </p:stCondLst>
                                  <p:childTnLst>
                                    <p:set>
                                      <p:cBhvr>
                                        <p:cTn id="12" dur="1" fill="hold">
                                          <p:stCondLst>
                                            <p:cond delay="0"/>
                                          </p:stCondLst>
                                        </p:cTn>
                                        <p:tgtEl>
                                          <p:spTgt spid="58375"/>
                                        </p:tgtEl>
                                        <p:attrNameLst>
                                          <p:attrName>style.visibility</p:attrName>
                                        </p:attrNameLst>
                                      </p:cBhvr>
                                      <p:to>
                                        <p:strVal val="visible"/>
                                      </p:to>
                                    </p:set>
                                    <p:anim calcmode="lin" valueType="num">
                                      <p:cBhvr additive="base">
                                        <p:cTn id="13" dur="500" fill="hold"/>
                                        <p:tgtEl>
                                          <p:spTgt spid="58375"/>
                                        </p:tgtEl>
                                        <p:attrNameLst>
                                          <p:attrName>ppt_x</p:attrName>
                                        </p:attrNameLst>
                                      </p:cBhvr>
                                      <p:tavLst>
                                        <p:tav tm="0">
                                          <p:val>
                                            <p:strVal val="#ppt_x"/>
                                          </p:val>
                                        </p:tav>
                                        <p:tav tm="100000">
                                          <p:val>
                                            <p:strVal val="#ppt_x"/>
                                          </p:val>
                                        </p:tav>
                                      </p:tavLst>
                                    </p:anim>
                                    <p:anim calcmode="lin" valueType="num">
                                      <p:cBhvr additive="base">
                                        <p:cTn id="14" dur="500" fill="hold"/>
                                        <p:tgtEl>
                                          <p:spTgt spid="58375"/>
                                        </p:tgtEl>
                                        <p:attrNameLst>
                                          <p:attrName>ppt_y</p:attrName>
                                        </p:attrNameLst>
                                      </p:cBhvr>
                                      <p:tavLst>
                                        <p:tav tm="0">
                                          <p:val>
                                            <p:strVal val="1+#ppt_h/2"/>
                                          </p:val>
                                        </p:tav>
                                        <p:tav tm="100000">
                                          <p:val>
                                            <p:strVal val="#ppt_y"/>
                                          </p:val>
                                        </p:tav>
                                      </p:tavLst>
                                    </p:anim>
                                  </p:childTnLst>
                                </p:cTn>
                              </p:par>
                              <p:par>
                                <p:cTn id="15" presetID="6" presetClass="emph" presetSubtype="0" fill="hold" grpId="1" nodeType="withEffect">
                                  <p:stCondLst>
                                    <p:cond delay="0"/>
                                  </p:stCondLst>
                                  <p:childTnLst>
                                    <p:animScale>
                                      <p:cBhvr>
                                        <p:cTn id="16" dur="2000" fill="hold"/>
                                        <p:tgtEl>
                                          <p:spTgt spid="583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P spid="58374" grpId="1"/>
      <p:bldP spid="58375" grpId="0"/>
      <p:bldP spid="58375"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370013" y="1519238"/>
            <a:ext cx="6888162" cy="4656137"/>
          </a:xfrm>
          <a:prstGeom prst="rect">
            <a:avLst/>
          </a:prstGeom>
          <a:noFill/>
          <a:ln w="12700">
            <a:noFill/>
            <a:miter lim="800000"/>
            <a:headEnd/>
            <a:tailEnd/>
          </a:ln>
        </p:spPr>
        <p:txBody>
          <a:bodyPr wrap="none" anchor="ctr"/>
          <a:lstStyle/>
          <a:p>
            <a:pPr algn="ctr" eaLnBrk="0" hangingPunct="0">
              <a:spcBef>
                <a:spcPct val="0"/>
              </a:spcBef>
            </a:pPr>
            <a:endParaRPr lang="en-US" b="0">
              <a:solidFill>
                <a:srgbClr val="000000"/>
              </a:solidFill>
              <a:effectLst/>
              <a:latin typeface="Times" charset="0"/>
            </a:endParaRPr>
          </a:p>
        </p:txBody>
      </p:sp>
      <p:sp>
        <p:nvSpPr>
          <p:cNvPr id="45059" name="Rectangle 3"/>
          <p:cNvSpPr>
            <a:spLocks noGrp="1" noChangeArrowheads="1"/>
          </p:cNvSpPr>
          <p:nvPr>
            <p:ph type="title"/>
          </p:nvPr>
        </p:nvSpPr>
        <p:spPr>
          <a:xfrm>
            <a:off x="406400" y="0"/>
            <a:ext cx="8331200" cy="1143000"/>
          </a:xfrm>
        </p:spPr>
        <p:txBody>
          <a:bodyPr/>
          <a:lstStyle/>
          <a:p>
            <a:pPr eaLnBrk="1" hangingPunct="1"/>
            <a:r>
              <a:rPr lang="en-US" sz="2400" smtClean="0">
                <a:solidFill>
                  <a:schemeClr val="tx1"/>
                </a:solidFill>
              </a:rPr>
              <a:t>Lower Cholesterol Levels Associated With Lower CHD Risk</a:t>
            </a:r>
          </a:p>
        </p:txBody>
      </p:sp>
      <p:sp>
        <p:nvSpPr>
          <p:cNvPr id="45060" name="Line 4"/>
          <p:cNvSpPr>
            <a:spLocks noChangeShapeType="1"/>
          </p:cNvSpPr>
          <p:nvPr/>
        </p:nvSpPr>
        <p:spPr bwMode="auto">
          <a:xfrm flipH="1" flipV="1">
            <a:off x="2651125" y="1827213"/>
            <a:ext cx="0" cy="3359150"/>
          </a:xfrm>
          <a:prstGeom prst="line">
            <a:avLst/>
          </a:prstGeom>
          <a:noFill/>
          <a:ln w="12700">
            <a:solidFill>
              <a:srgbClr val="800000"/>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1" name="Line 5"/>
          <p:cNvSpPr>
            <a:spLocks noChangeShapeType="1"/>
          </p:cNvSpPr>
          <p:nvPr/>
        </p:nvSpPr>
        <p:spPr bwMode="auto">
          <a:xfrm flipH="1">
            <a:off x="2541588" y="5189538"/>
            <a:ext cx="109537" cy="1587"/>
          </a:xfrm>
          <a:prstGeom prst="line">
            <a:avLst/>
          </a:prstGeom>
          <a:noFill/>
          <a:ln w="12700">
            <a:solidFill>
              <a:srgbClr val="FFFFFF"/>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2" name="Line 6"/>
          <p:cNvSpPr>
            <a:spLocks noChangeShapeType="1"/>
          </p:cNvSpPr>
          <p:nvPr/>
        </p:nvSpPr>
        <p:spPr bwMode="auto">
          <a:xfrm flipH="1">
            <a:off x="2520950" y="4572000"/>
            <a:ext cx="120650" cy="1588"/>
          </a:xfrm>
          <a:prstGeom prst="line">
            <a:avLst/>
          </a:prstGeom>
          <a:noFill/>
          <a:ln w="12700">
            <a:solidFill>
              <a:srgbClr val="FFFFFF"/>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3" name="Line 7"/>
          <p:cNvSpPr>
            <a:spLocks noChangeShapeType="1"/>
          </p:cNvSpPr>
          <p:nvPr/>
        </p:nvSpPr>
        <p:spPr bwMode="auto">
          <a:xfrm flipH="1">
            <a:off x="2541588" y="4065588"/>
            <a:ext cx="109537" cy="1587"/>
          </a:xfrm>
          <a:prstGeom prst="line">
            <a:avLst/>
          </a:prstGeom>
          <a:noFill/>
          <a:ln w="12700">
            <a:solidFill>
              <a:srgbClr val="FFFFFF"/>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4" name="Line 8"/>
          <p:cNvSpPr>
            <a:spLocks noChangeShapeType="1"/>
          </p:cNvSpPr>
          <p:nvPr/>
        </p:nvSpPr>
        <p:spPr bwMode="auto">
          <a:xfrm flipH="1">
            <a:off x="2541588" y="3506788"/>
            <a:ext cx="109537" cy="1587"/>
          </a:xfrm>
          <a:prstGeom prst="line">
            <a:avLst/>
          </a:prstGeom>
          <a:noFill/>
          <a:ln w="12700">
            <a:solidFill>
              <a:srgbClr val="FFFFFF"/>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5" name="Line 9"/>
          <p:cNvSpPr>
            <a:spLocks noChangeShapeType="1"/>
          </p:cNvSpPr>
          <p:nvPr/>
        </p:nvSpPr>
        <p:spPr bwMode="auto">
          <a:xfrm flipH="1">
            <a:off x="2541588" y="2951163"/>
            <a:ext cx="109537" cy="1587"/>
          </a:xfrm>
          <a:prstGeom prst="line">
            <a:avLst/>
          </a:prstGeom>
          <a:noFill/>
          <a:ln w="12700">
            <a:solidFill>
              <a:srgbClr val="FFFFFF"/>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6" name="Line 10"/>
          <p:cNvSpPr>
            <a:spLocks noChangeShapeType="1"/>
          </p:cNvSpPr>
          <p:nvPr/>
        </p:nvSpPr>
        <p:spPr bwMode="auto">
          <a:xfrm flipH="1">
            <a:off x="2551113" y="2373313"/>
            <a:ext cx="100012" cy="1587"/>
          </a:xfrm>
          <a:prstGeom prst="line">
            <a:avLst/>
          </a:prstGeom>
          <a:noFill/>
          <a:ln w="12700">
            <a:solidFill>
              <a:srgbClr val="FFFFFF"/>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7" name="Line 11"/>
          <p:cNvSpPr>
            <a:spLocks noChangeShapeType="1"/>
          </p:cNvSpPr>
          <p:nvPr/>
        </p:nvSpPr>
        <p:spPr bwMode="auto">
          <a:xfrm flipH="1" flipV="1">
            <a:off x="2552700" y="1820863"/>
            <a:ext cx="93663" cy="1587"/>
          </a:xfrm>
          <a:prstGeom prst="line">
            <a:avLst/>
          </a:prstGeom>
          <a:noFill/>
          <a:ln w="12700">
            <a:solidFill>
              <a:srgbClr val="FFFFFF"/>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8" name="Line 12"/>
          <p:cNvSpPr>
            <a:spLocks noChangeShapeType="1"/>
          </p:cNvSpPr>
          <p:nvPr/>
        </p:nvSpPr>
        <p:spPr bwMode="auto">
          <a:xfrm flipH="1" flipV="1">
            <a:off x="2651125" y="5191125"/>
            <a:ext cx="5065713" cy="4763"/>
          </a:xfrm>
          <a:prstGeom prst="line">
            <a:avLst/>
          </a:prstGeom>
          <a:noFill/>
          <a:ln w="12700">
            <a:solidFill>
              <a:srgbClr val="800000"/>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69" name="Rectangle 13"/>
          <p:cNvSpPr>
            <a:spLocks noChangeArrowheads="1"/>
          </p:cNvSpPr>
          <p:nvPr/>
        </p:nvSpPr>
        <p:spPr bwMode="auto">
          <a:xfrm>
            <a:off x="2290763" y="5033963"/>
            <a:ext cx="144462" cy="244475"/>
          </a:xfrm>
          <a:prstGeom prst="rect">
            <a:avLst/>
          </a:prstGeom>
          <a:noFill/>
          <a:ln w="9525">
            <a:noFill/>
            <a:miter lim="800000"/>
            <a:headEnd/>
            <a:tailEnd/>
          </a:ln>
        </p:spPr>
        <p:txBody>
          <a:bodyPr wrap="none" lIns="0" tIns="0" rIns="0" bIns="0">
            <a:spAutoFit/>
          </a:bodyPr>
          <a:lstStyle/>
          <a:p>
            <a:pPr algn="r" eaLnBrk="0" hangingPunct="0">
              <a:spcBef>
                <a:spcPct val="0"/>
              </a:spcBef>
            </a:pPr>
            <a:r>
              <a:rPr lang="en-US" sz="1600">
                <a:solidFill>
                  <a:srgbClr val="000000"/>
                </a:solidFill>
                <a:effectLst/>
                <a:latin typeface="Verdana" pitchFamily="34" charset="0"/>
              </a:rPr>
              <a:t>0</a:t>
            </a:r>
          </a:p>
        </p:txBody>
      </p:sp>
      <p:sp>
        <p:nvSpPr>
          <p:cNvPr id="45070" name="Rectangle 14"/>
          <p:cNvSpPr>
            <a:spLocks noChangeArrowheads="1"/>
          </p:cNvSpPr>
          <p:nvPr/>
        </p:nvSpPr>
        <p:spPr bwMode="auto">
          <a:xfrm>
            <a:off x="2146300" y="4478338"/>
            <a:ext cx="288925" cy="244475"/>
          </a:xfrm>
          <a:prstGeom prst="rect">
            <a:avLst/>
          </a:prstGeom>
          <a:noFill/>
          <a:ln w="9525">
            <a:noFill/>
            <a:miter lim="800000"/>
            <a:headEnd/>
            <a:tailEnd/>
          </a:ln>
        </p:spPr>
        <p:txBody>
          <a:bodyPr wrap="none" lIns="0" tIns="0" rIns="0" bIns="0">
            <a:spAutoFit/>
          </a:bodyPr>
          <a:lstStyle/>
          <a:p>
            <a:pPr algn="r" eaLnBrk="0" hangingPunct="0">
              <a:spcBef>
                <a:spcPct val="0"/>
              </a:spcBef>
            </a:pPr>
            <a:r>
              <a:rPr lang="en-US" sz="1600">
                <a:solidFill>
                  <a:srgbClr val="000000"/>
                </a:solidFill>
                <a:effectLst/>
                <a:latin typeface="Verdana" pitchFamily="34" charset="0"/>
              </a:rPr>
              <a:t>25</a:t>
            </a:r>
          </a:p>
        </p:txBody>
      </p:sp>
      <p:sp>
        <p:nvSpPr>
          <p:cNvPr id="45071" name="Rectangle 15"/>
          <p:cNvSpPr>
            <a:spLocks noChangeArrowheads="1"/>
          </p:cNvSpPr>
          <p:nvPr/>
        </p:nvSpPr>
        <p:spPr bwMode="auto">
          <a:xfrm>
            <a:off x="2146300" y="3910013"/>
            <a:ext cx="288925" cy="244475"/>
          </a:xfrm>
          <a:prstGeom prst="rect">
            <a:avLst/>
          </a:prstGeom>
          <a:noFill/>
          <a:ln w="9525">
            <a:noFill/>
            <a:miter lim="800000"/>
            <a:headEnd/>
            <a:tailEnd/>
          </a:ln>
        </p:spPr>
        <p:txBody>
          <a:bodyPr wrap="none" lIns="0" tIns="0" rIns="0" bIns="0">
            <a:spAutoFit/>
          </a:bodyPr>
          <a:lstStyle/>
          <a:p>
            <a:pPr algn="r" eaLnBrk="0" hangingPunct="0">
              <a:spcBef>
                <a:spcPct val="0"/>
              </a:spcBef>
            </a:pPr>
            <a:r>
              <a:rPr lang="en-US" sz="1600">
                <a:solidFill>
                  <a:srgbClr val="000000"/>
                </a:solidFill>
                <a:effectLst/>
                <a:latin typeface="Verdana" pitchFamily="34" charset="0"/>
              </a:rPr>
              <a:t>50</a:t>
            </a:r>
          </a:p>
        </p:txBody>
      </p:sp>
      <p:sp>
        <p:nvSpPr>
          <p:cNvPr id="45072" name="Rectangle 16"/>
          <p:cNvSpPr>
            <a:spLocks noChangeArrowheads="1"/>
          </p:cNvSpPr>
          <p:nvPr/>
        </p:nvSpPr>
        <p:spPr bwMode="auto">
          <a:xfrm>
            <a:off x="2146300" y="3354388"/>
            <a:ext cx="288925" cy="244475"/>
          </a:xfrm>
          <a:prstGeom prst="rect">
            <a:avLst/>
          </a:prstGeom>
          <a:noFill/>
          <a:ln w="9525">
            <a:noFill/>
            <a:miter lim="800000"/>
            <a:headEnd/>
            <a:tailEnd/>
          </a:ln>
        </p:spPr>
        <p:txBody>
          <a:bodyPr wrap="none" lIns="0" tIns="0" rIns="0" bIns="0">
            <a:spAutoFit/>
          </a:bodyPr>
          <a:lstStyle/>
          <a:p>
            <a:pPr algn="r" eaLnBrk="0" hangingPunct="0">
              <a:spcBef>
                <a:spcPct val="0"/>
              </a:spcBef>
            </a:pPr>
            <a:r>
              <a:rPr lang="en-US" sz="1600">
                <a:solidFill>
                  <a:srgbClr val="000000"/>
                </a:solidFill>
                <a:effectLst/>
                <a:latin typeface="Verdana" pitchFamily="34" charset="0"/>
              </a:rPr>
              <a:t>75</a:t>
            </a:r>
          </a:p>
        </p:txBody>
      </p:sp>
      <p:sp>
        <p:nvSpPr>
          <p:cNvPr id="45073" name="Rectangle 17"/>
          <p:cNvSpPr>
            <a:spLocks noChangeArrowheads="1"/>
          </p:cNvSpPr>
          <p:nvPr/>
        </p:nvSpPr>
        <p:spPr bwMode="auto">
          <a:xfrm>
            <a:off x="2000250" y="2798763"/>
            <a:ext cx="433388" cy="244475"/>
          </a:xfrm>
          <a:prstGeom prst="rect">
            <a:avLst/>
          </a:prstGeom>
          <a:noFill/>
          <a:ln w="9525">
            <a:noFill/>
            <a:miter lim="800000"/>
            <a:headEnd/>
            <a:tailEnd/>
          </a:ln>
        </p:spPr>
        <p:txBody>
          <a:bodyPr wrap="none" lIns="0" tIns="0" rIns="0" bIns="0">
            <a:spAutoFit/>
          </a:bodyPr>
          <a:lstStyle/>
          <a:p>
            <a:pPr algn="r" eaLnBrk="0" hangingPunct="0">
              <a:spcBef>
                <a:spcPct val="0"/>
              </a:spcBef>
            </a:pPr>
            <a:r>
              <a:rPr lang="en-US" sz="1600">
                <a:solidFill>
                  <a:srgbClr val="000000"/>
                </a:solidFill>
                <a:effectLst/>
                <a:latin typeface="Verdana" pitchFamily="34" charset="0"/>
              </a:rPr>
              <a:t>100</a:t>
            </a:r>
          </a:p>
        </p:txBody>
      </p:sp>
      <p:sp>
        <p:nvSpPr>
          <p:cNvPr id="45074" name="Rectangle 18"/>
          <p:cNvSpPr>
            <a:spLocks noChangeArrowheads="1"/>
          </p:cNvSpPr>
          <p:nvPr/>
        </p:nvSpPr>
        <p:spPr bwMode="auto">
          <a:xfrm>
            <a:off x="2000250" y="2230438"/>
            <a:ext cx="433388" cy="244475"/>
          </a:xfrm>
          <a:prstGeom prst="rect">
            <a:avLst/>
          </a:prstGeom>
          <a:noFill/>
          <a:ln w="9525">
            <a:noFill/>
            <a:miter lim="800000"/>
            <a:headEnd/>
            <a:tailEnd/>
          </a:ln>
        </p:spPr>
        <p:txBody>
          <a:bodyPr wrap="none" lIns="0" tIns="0" rIns="0" bIns="0">
            <a:spAutoFit/>
          </a:bodyPr>
          <a:lstStyle/>
          <a:p>
            <a:pPr algn="r" eaLnBrk="0" hangingPunct="0">
              <a:spcBef>
                <a:spcPct val="0"/>
              </a:spcBef>
            </a:pPr>
            <a:r>
              <a:rPr lang="en-US" sz="1600">
                <a:solidFill>
                  <a:srgbClr val="000000"/>
                </a:solidFill>
                <a:effectLst/>
                <a:latin typeface="Verdana" pitchFamily="34" charset="0"/>
              </a:rPr>
              <a:t>125</a:t>
            </a:r>
          </a:p>
        </p:txBody>
      </p:sp>
      <p:sp>
        <p:nvSpPr>
          <p:cNvPr id="45075" name="Rectangle 19"/>
          <p:cNvSpPr>
            <a:spLocks noChangeArrowheads="1"/>
          </p:cNvSpPr>
          <p:nvPr/>
        </p:nvSpPr>
        <p:spPr bwMode="auto">
          <a:xfrm>
            <a:off x="2000250" y="1674813"/>
            <a:ext cx="433388" cy="244475"/>
          </a:xfrm>
          <a:prstGeom prst="rect">
            <a:avLst/>
          </a:prstGeom>
          <a:noFill/>
          <a:ln w="9525">
            <a:noFill/>
            <a:miter lim="800000"/>
            <a:headEnd/>
            <a:tailEnd/>
          </a:ln>
        </p:spPr>
        <p:txBody>
          <a:bodyPr wrap="none" lIns="0" tIns="0" rIns="0" bIns="0">
            <a:spAutoFit/>
          </a:bodyPr>
          <a:lstStyle/>
          <a:p>
            <a:pPr algn="r" eaLnBrk="0" hangingPunct="0">
              <a:spcBef>
                <a:spcPct val="0"/>
              </a:spcBef>
            </a:pPr>
            <a:r>
              <a:rPr lang="en-US" sz="1600">
                <a:solidFill>
                  <a:srgbClr val="000000"/>
                </a:solidFill>
                <a:effectLst/>
                <a:latin typeface="Verdana" pitchFamily="34" charset="0"/>
              </a:rPr>
              <a:t>150</a:t>
            </a:r>
          </a:p>
        </p:txBody>
      </p:sp>
      <p:sp>
        <p:nvSpPr>
          <p:cNvPr id="45076" name="Freeform 20"/>
          <p:cNvSpPr>
            <a:spLocks/>
          </p:cNvSpPr>
          <p:nvPr/>
        </p:nvSpPr>
        <p:spPr bwMode="auto">
          <a:xfrm>
            <a:off x="2776538" y="2514600"/>
            <a:ext cx="4305300" cy="2311400"/>
          </a:xfrm>
          <a:custGeom>
            <a:avLst/>
            <a:gdLst>
              <a:gd name="T0" fmla="*/ 0 w 1883"/>
              <a:gd name="T1" fmla="*/ 2309291 h 1096"/>
              <a:gd name="T2" fmla="*/ 1081469 w 1883"/>
              <a:gd name="T3" fmla="*/ 2121595 h 1096"/>
              <a:gd name="T4" fmla="*/ 2162939 w 1883"/>
              <a:gd name="T5" fmla="*/ 1488913 h 1096"/>
              <a:gd name="T6" fmla="*/ 3246695 w 1883"/>
              <a:gd name="T7" fmla="*/ 1265365 h 1096"/>
              <a:gd name="T8" fmla="*/ 4303014 w 1883"/>
              <a:gd name="T9" fmla="*/ 0 h 1096"/>
              <a:gd name="T10" fmla="*/ 0 60000 65536"/>
              <a:gd name="T11" fmla="*/ 0 60000 65536"/>
              <a:gd name="T12" fmla="*/ 0 60000 65536"/>
              <a:gd name="T13" fmla="*/ 0 60000 65536"/>
              <a:gd name="T14" fmla="*/ 0 60000 65536"/>
              <a:gd name="T15" fmla="*/ 0 w 1883"/>
              <a:gd name="T16" fmla="*/ 0 h 1096"/>
              <a:gd name="T17" fmla="*/ 1883 w 1883"/>
              <a:gd name="T18" fmla="*/ 1096 h 1096"/>
            </a:gdLst>
            <a:ahLst/>
            <a:cxnLst>
              <a:cxn ang="T10">
                <a:pos x="T0" y="T1"/>
              </a:cxn>
              <a:cxn ang="T11">
                <a:pos x="T2" y="T3"/>
              </a:cxn>
              <a:cxn ang="T12">
                <a:pos x="T4" y="T5"/>
              </a:cxn>
              <a:cxn ang="T13">
                <a:pos x="T6" y="T7"/>
              </a:cxn>
              <a:cxn ang="T14">
                <a:pos x="T8" y="T9"/>
              </a:cxn>
            </a:cxnLst>
            <a:rect l="T15" t="T16" r="T17" b="T18"/>
            <a:pathLst>
              <a:path w="1883" h="1096">
                <a:moveTo>
                  <a:pt x="0" y="1095"/>
                </a:moveTo>
                <a:lnTo>
                  <a:pt x="473" y="1006"/>
                </a:lnTo>
                <a:lnTo>
                  <a:pt x="946" y="706"/>
                </a:lnTo>
                <a:lnTo>
                  <a:pt x="1420" y="600"/>
                </a:lnTo>
                <a:lnTo>
                  <a:pt x="1882" y="0"/>
                </a:lnTo>
              </a:path>
            </a:pathLst>
          </a:custGeom>
          <a:noFill/>
          <a:ln w="12700" cap="rnd" cmpd="sng">
            <a:solidFill>
              <a:schemeClr val="tx2"/>
            </a:solidFill>
            <a:prstDash val="solid"/>
            <a:round/>
            <a:headEnd type="none" w="med" len="med"/>
            <a:tailEnd type="none" w="med" len="med"/>
          </a:ln>
        </p:spPr>
        <p:txBody>
          <a:bodyPr/>
          <a:lstStyle/>
          <a:p>
            <a:pPr>
              <a:spcBef>
                <a:spcPct val="0"/>
              </a:spcBef>
            </a:pPr>
            <a:endParaRPr lang="el-GR" sz="1800" b="0">
              <a:solidFill>
                <a:srgbClr val="000000"/>
              </a:solidFill>
              <a:effectLst/>
              <a:latin typeface="Arial" pitchFamily="34" charset="0"/>
            </a:endParaRPr>
          </a:p>
        </p:txBody>
      </p:sp>
      <p:sp>
        <p:nvSpPr>
          <p:cNvPr id="45077" name="Rectangle 21"/>
          <p:cNvSpPr>
            <a:spLocks noChangeArrowheads="1"/>
          </p:cNvSpPr>
          <p:nvPr/>
        </p:nvSpPr>
        <p:spPr bwMode="auto">
          <a:xfrm>
            <a:off x="2370138" y="5275263"/>
            <a:ext cx="793750" cy="577850"/>
          </a:xfrm>
          <a:prstGeom prst="rect">
            <a:avLst/>
          </a:prstGeom>
          <a:noFill/>
          <a:ln w="12700">
            <a:noFill/>
            <a:miter lim="800000"/>
            <a:headEnd/>
            <a:tailEnd/>
          </a:ln>
        </p:spPr>
        <p:txBody>
          <a:bodyPr lIns="90488" tIns="44450" rIns="90488" bIns="44450">
            <a:spAutoFit/>
          </a:bodyPr>
          <a:lstStyle/>
          <a:p>
            <a:pPr algn="ctr" eaLnBrk="0" hangingPunct="0">
              <a:spcBef>
                <a:spcPct val="0"/>
              </a:spcBef>
              <a:tabLst>
                <a:tab pos="914400" algn="ctr"/>
                <a:tab pos="1828800" algn="ctr"/>
                <a:tab pos="2686050" algn="ctr"/>
                <a:tab pos="3543300" algn="ctr"/>
                <a:tab pos="5429250" algn="ctr"/>
              </a:tabLst>
            </a:pPr>
            <a:r>
              <a:rPr lang="en-US" sz="1600">
                <a:solidFill>
                  <a:srgbClr val="000000"/>
                </a:solidFill>
                <a:effectLst/>
                <a:latin typeface="Verdana" pitchFamily="34" charset="0"/>
                <a:sym typeface="Symbol" pitchFamily="18" charset="2"/>
              </a:rPr>
              <a:t></a:t>
            </a:r>
            <a:r>
              <a:rPr lang="en-US" sz="1600">
                <a:solidFill>
                  <a:srgbClr val="000000"/>
                </a:solidFill>
                <a:effectLst/>
                <a:latin typeface="Verdana" pitchFamily="34" charset="0"/>
              </a:rPr>
              <a:t> 204</a:t>
            </a:r>
          </a:p>
        </p:txBody>
      </p:sp>
      <p:sp>
        <p:nvSpPr>
          <p:cNvPr id="45078" name="Rectangle 22"/>
          <p:cNvSpPr>
            <a:spLocks noChangeArrowheads="1"/>
          </p:cNvSpPr>
          <p:nvPr/>
        </p:nvSpPr>
        <p:spPr bwMode="auto">
          <a:xfrm>
            <a:off x="3308350" y="5275263"/>
            <a:ext cx="1096963" cy="577850"/>
          </a:xfrm>
          <a:prstGeom prst="rect">
            <a:avLst/>
          </a:prstGeom>
          <a:noFill/>
          <a:ln w="12700">
            <a:noFill/>
            <a:miter lim="800000"/>
            <a:headEnd/>
            <a:tailEnd/>
          </a:ln>
        </p:spPr>
        <p:txBody>
          <a:bodyPr lIns="90488" tIns="44450" rIns="90488" bIns="44450">
            <a:spAutoFit/>
          </a:bodyPr>
          <a:lstStyle/>
          <a:p>
            <a:pPr algn="ctr" eaLnBrk="0" hangingPunct="0">
              <a:spcBef>
                <a:spcPct val="0"/>
              </a:spcBef>
              <a:tabLst>
                <a:tab pos="914400" algn="ctr"/>
                <a:tab pos="1828800" algn="ctr"/>
                <a:tab pos="2686050" algn="ctr"/>
                <a:tab pos="3543300" algn="ctr"/>
                <a:tab pos="5429250" algn="ctr"/>
              </a:tabLst>
            </a:pPr>
            <a:r>
              <a:rPr lang="en-US" sz="1600">
                <a:solidFill>
                  <a:srgbClr val="000000"/>
                </a:solidFill>
                <a:effectLst/>
                <a:latin typeface="Verdana" pitchFamily="34" charset="0"/>
              </a:rPr>
              <a:t>205-234</a:t>
            </a:r>
          </a:p>
        </p:txBody>
      </p:sp>
      <p:sp>
        <p:nvSpPr>
          <p:cNvPr id="45079" name="Rectangle 23"/>
          <p:cNvSpPr>
            <a:spLocks noChangeArrowheads="1"/>
          </p:cNvSpPr>
          <p:nvPr/>
        </p:nvSpPr>
        <p:spPr bwMode="auto">
          <a:xfrm>
            <a:off x="4402138" y="5275263"/>
            <a:ext cx="1103312" cy="577850"/>
          </a:xfrm>
          <a:prstGeom prst="rect">
            <a:avLst/>
          </a:prstGeom>
          <a:noFill/>
          <a:ln w="12700">
            <a:noFill/>
            <a:miter lim="800000"/>
            <a:headEnd/>
            <a:tailEnd/>
          </a:ln>
        </p:spPr>
        <p:txBody>
          <a:bodyPr lIns="90488" tIns="44450" rIns="90488" bIns="44450">
            <a:spAutoFit/>
          </a:bodyPr>
          <a:lstStyle/>
          <a:p>
            <a:pPr algn="ctr" eaLnBrk="0" hangingPunct="0">
              <a:spcBef>
                <a:spcPct val="0"/>
              </a:spcBef>
              <a:tabLst>
                <a:tab pos="914400" algn="ctr"/>
                <a:tab pos="1828800" algn="ctr"/>
                <a:tab pos="2686050" algn="ctr"/>
                <a:tab pos="3543300" algn="ctr"/>
                <a:tab pos="5429250" algn="ctr"/>
              </a:tabLst>
            </a:pPr>
            <a:r>
              <a:rPr lang="en-US" sz="1600">
                <a:solidFill>
                  <a:srgbClr val="000000"/>
                </a:solidFill>
                <a:effectLst/>
                <a:latin typeface="Verdana" pitchFamily="34" charset="0"/>
              </a:rPr>
              <a:t>235-264</a:t>
            </a:r>
          </a:p>
        </p:txBody>
      </p:sp>
      <p:sp>
        <p:nvSpPr>
          <p:cNvPr id="45080" name="Rectangle 24"/>
          <p:cNvSpPr>
            <a:spLocks noChangeArrowheads="1"/>
          </p:cNvSpPr>
          <p:nvPr/>
        </p:nvSpPr>
        <p:spPr bwMode="auto">
          <a:xfrm>
            <a:off x="5418138" y="5257800"/>
            <a:ext cx="1101725" cy="577850"/>
          </a:xfrm>
          <a:prstGeom prst="rect">
            <a:avLst/>
          </a:prstGeom>
          <a:noFill/>
          <a:ln w="12700">
            <a:noFill/>
            <a:miter lim="800000"/>
            <a:headEnd/>
            <a:tailEnd/>
          </a:ln>
        </p:spPr>
        <p:txBody>
          <a:bodyPr lIns="90488" tIns="44450" rIns="90488" bIns="44450">
            <a:spAutoFit/>
          </a:bodyPr>
          <a:lstStyle/>
          <a:p>
            <a:pPr algn="ctr" eaLnBrk="0" hangingPunct="0">
              <a:spcBef>
                <a:spcPct val="0"/>
              </a:spcBef>
              <a:tabLst>
                <a:tab pos="914400" algn="ctr"/>
                <a:tab pos="1828800" algn="ctr"/>
                <a:tab pos="2686050" algn="ctr"/>
                <a:tab pos="3543300" algn="ctr"/>
                <a:tab pos="5429250" algn="ctr"/>
              </a:tabLst>
            </a:pPr>
            <a:r>
              <a:rPr lang="en-US" sz="1600">
                <a:solidFill>
                  <a:srgbClr val="000000"/>
                </a:solidFill>
                <a:effectLst/>
                <a:latin typeface="Verdana" pitchFamily="34" charset="0"/>
              </a:rPr>
              <a:t>265-294</a:t>
            </a:r>
          </a:p>
        </p:txBody>
      </p:sp>
      <p:sp>
        <p:nvSpPr>
          <p:cNvPr id="45081" name="Rectangle 25"/>
          <p:cNvSpPr>
            <a:spLocks noChangeArrowheads="1"/>
          </p:cNvSpPr>
          <p:nvPr/>
        </p:nvSpPr>
        <p:spPr bwMode="auto">
          <a:xfrm>
            <a:off x="6570663" y="5275263"/>
            <a:ext cx="925512" cy="333375"/>
          </a:xfrm>
          <a:prstGeom prst="rect">
            <a:avLst/>
          </a:prstGeom>
          <a:noFill/>
          <a:ln w="12700">
            <a:noFill/>
            <a:miter lim="800000"/>
            <a:headEnd/>
            <a:tailEnd/>
          </a:ln>
        </p:spPr>
        <p:txBody>
          <a:bodyPr lIns="90488" tIns="44450" rIns="90488" bIns="44450">
            <a:spAutoFit/>
          </a:bodyPr>
          <a:lstStyle/>
          <a:p>
            <a:pPr algn="ctr" eaLnBrk="0" hangingPunct="0">
              <a:spcBef>
                <a:spcPct val="0"/>
              </a:spcBef>
              <a:tabLst>
                <a:tab pos="914400" algn="ctr"/>
                <a:tab pos="1828800" algn="ctr"/>
                <a:tab pos="2686050" algn="ctr"/>
                <a:tab pos="3543300" algn="ctr"/>
                <a:tab pos="5429250" algn="ctr"/>
              </a:tabLst>
            </a:pPr>
            <a:r>
              <a:rPr lang="en-US" sz="1600">
                <a:solidFill>
                  <a:srgbClr val="000000"/>
                </a:solidFill>
                <a:effectLst/>
                <a:latin typeface="Verdana" pitchFamily="34" charset="0"/>
                <a:sym typeface="Symbol" pitchFamily="18" charset="2"/>
              </a:rPr>
              <a:t></a:t>
            </a:r>
            <a:r>
              <a:rPr lang="en-US" sz="1600">
                <a:solidFill>
                  <a:srgbClr val="000000"/>
                </a:solidFill>
                <a:effectLst/>
                <a:latin typeface="Verdana" pitchFamily="34" charset="0"/>
              </a:rPr>
              <a:t> 295</a:t>
            </a:r>
          </a:p>
        </p:txBody>
      </p:sp>
      <p:sp>
        <p:nvSpPr>
          <p:cNvPr id="45082" name="Line 26"/>
          <p:cNvSpPr>
            <a:spLocks noChangeShapeType="1"/>
          </p:cNvSpPr>
          <p:nvPr/>
        </p:nvSpPr>
        <p:spPr bwMode="auto">
          <a:xfrm>
            <a:off x="2787650" y="5138738"/>
            <a:ext cx="0" cy="98425"/>
          </a:xfrm>
          <a:prstGeom prst="line">
            <a:avLst/>
          </a:prstGeom>
          <a:noFill/>
          <a:ln w="12700">
            <a:solidFill>
              <a:schemeClr val="bg1"/>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83" name="Line 27"/>
          <p:cNvSpPr>
            <a:spLocks noChangeShapeType="1"/>
          </p:cNvSpPr>
          <p:nvPr/>
        </p:nvSpPr>
        <p:spPr bwMode="auto">
          <a:xfrm>
            <a:off x="3851275" y="5138738"/>
            <a:ext cx="0" cy="98425"/>
          </a:xfrm>
          <a:prstGeom prst="line">
            <a:avLst/>
          </a:prstGeom>
          <a:noFill/>
          <a:ln w="12700">
            <a:solidFill>
              <a:schemeClr val="bg1"/>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84" name="Line 28"/>
          <p:cNvSpPr>
            <a:spLocks noChangeShapeType="1"/>
          </p:cNvSpPr>
          <p:nvPr/>
        </p:nvSpPr>
        <p:spPr bwMode="auto">
          <a:xfrm>
            <a:off x="4913313" y="5138738"/>
            <a:ext cx="0" cy="98425"/>
          </a:xfrm>
          <a:prstGeom prst="line">
            <a:avLst/>
          </a:prstGeom>
          <a:noFill/>
          <a:ln w="12700">
            <a:solidFill>
              <a:schemeClr val="bg1"/>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85" name="Line 29"/>
          <p:cNvSpPr>
            <a:spLocks noChangeShapeType="1"/>
          </p:cNvSpPr>
          <p:nvPr/>
        </p:nvSpPr>
        <p:spPr bwMode="auto">
          <a:xfrm>
            <a:off x="5978525" y="5138738"/>
            <a:ext cx="0" cy="98425"/>
          </a:xfrm>
          <a:prstGeom prst="line">
            <a:avLst/>
          </a:prstGeom>
          <a:noFill/>
          <a:ln w="12700">
            <a:solidFill>
              <a:schemeClr val="bg1"/>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86" name="Line 30"/>
          <p:cNvSpPr>
            <a:spLocks noChangeShapeType="1"/>
          </p:cNvSpPr>
          <p:nvPr/>
        </p:nvSpPr>
        <p:spPr bwMode="auto">
          <a:xfrm>
            <a:off x="7042150" y="5138738"/>
            <a:ext cx="0" cy="98425"/>
          </a:xfrm>
          <a:prstGeom prst="line">
            <a:avLst/>
          </a:prstGeom>
          <a:noFill/>
          <a:ln w="12700">
            <a:solidFill>
              <a:schemeClr val="bg1"/>
            </a:solidFill>
            <a:round/>
            <a:headEnd/>
            <a:tailEnd/>
          </a:ln>
        </p:spPr>
        <p:txBody>
          <a:bodyPr/>
          <a:lstStyle/>
          <a:p>
            <a:pPr>
              <a:spcBef>
                <a:spcPct val="0"/>
              </a:spcBef>
            </a:pPr>
            <a:endParaRPr lang="el-GR" sz="1800" b="0">
              <a:solidFill>
                <a:srgbClr val="000000"/>
              </a:solidFill>
              <a:effectLst/>
              <a:latin typeface="Arial" pitchFamily="34" charset="0"/>
            </a:endParaRPr>
          </a:p>
        </p:txBody>
      </p:sp>
      <p:sp>
        <p:nvSpPr>
          <p:cNvPr id="45087" name="Rectangle 31"/>
          <p:cNvSpPr>
            <a:spLocks noChangeArrowheads="1"/>
          </p:cNvSpPr>
          <p:nvPr/>
        </p:nvSpPr>
        <p:spPr bwMode="auto">
          <a:xfrm>
            <a:off x="474663" y="6259513"/>
            <a:ext cx="4168775" cy="293687"/>
          </a:xfrm>
          <a:prstGeom prst="rect">
            <a:avLst/>
          </a:prstGeom>
          <a:noFill/>
          <a:ln w="12700">
            <a:noFill/>
            <a:miter lim="800000"/>
            <a:headEnd/>
            <a:tailEnd/>
          </a:ln>
        </p:spPr>
        <p:txBody>
          <a:bodyPr lIns="0" tIns="0" rIns="0" bIns="0">
            <a:spAutoFit/>
          </a:bodyPr>
          <a:lstStyle/>
          <a:p>
            <a:pPr eaLnBrk="0" hangingPunct="0">
              <a:lnSpc>
                <a:spcPct val="120000"/>
              </a:lnSpc>
              <a:spcBef>
                <a:spcPct val="0"/>
              </a:spcBef>
            </a:pPr>
            <a:r>
              <a:rPr lang="en-US" sz="1600" b="0">
                <a:solidFill>
                  <a:srgbClr val="000000"/>
                </a:solidFill>
                <a:effectLst/>
                <a:latin typeface="Verdana" pitchFamily="34" charset="0"/>
              </a:rPr>
              <a:t>Castelli WP. </a:t>
            </a:r>
            <a:r>
              <a:rPr lang="en-US" sz="1600" b="0" i="1">
                <a:solidFill>
                  <a:srgbClr val="000000"/>
                </a:solidFill>
                <a:effectLst/>
                <a:latin typeface="Verdana" pitchFamily="34" charset="0"/>
              </a:rPr>
              <a:t>Am J Med</a:t>
            </a:r>
            <a:r>
              <a:rPr lang="en-US" sz="1600" b="0">
                <a:solidFill>
                  <a:srgbClr val="000000"/>
                </a:solidFill>
                <a:effectLst/>
                <a:latin typeface="Verdana" pitchFamily="34" charset="0"/>
              </a:rPr>
              <a:t>. 1984;76:4-12.</a:t>
            </a:r>
          </a:p>
        </p:txBody>
      </p:sp>
      <p:sp>
        <p:nvSpPr>
          <p:cNvPr id="45088" name="Rectangle 32"/>
          <p:cNvSpPr>
            <a:spLocks noChangeArrowheads="1"/>
          </p:cNvSpPr>
          <p:nvPr/>
        </p:nvSpPr>
        <p:spPr bwMode="auto">
          <a:xfrm rot="-5400000">
            <a:off x="65088" y="3336925"/>
            <a:ext cx="3481388" cy="363537"/>
          </a:xfrm>
          <a:prstGeom prst="rect">
            <a:avLst/>
          </a:prstGeom>
          <a:noFill/>
          <a:ln w="12700">
            <a:noFill/>
            <a:miter lim="800000"/>
            <a:headEnd/>
            <a:tailEnd/>
          </a:ln>
        </p:spPr>
        <p:txBody>
          <a:bodyPr lIns="90488" tIns="44450" rIns="90488" bIns="44450">
            <a:spAutoFit/>
          </a:bodyPr>
          <a:lstStyle/>
          <a:p>
            <a:pPr algn="ctr" eaLnBrk="0" hangingPunct="0">
              <a:spcBef>
                <a:spcPct val="0"/>
              </a:spcBef>
            </a:pPr>
            <a:r>
              <a:rPr lang="en-US" sz="1800">
                <a:solidFill>
                  <a:srgbClr val="000000"/>
                </a:solidFill>
                <a:effectLst/>
                <a:latin typeface="Verdana" pitchFamily="34" charset="0"/>
              </a:rPr>
              <a:t>CHD Incidence per 1000</a:t>
            </a:r>
            <a:endParaRPr lang="en-US" sz="1300">
              <a:solidFill>
                <a:srgbClr val="000000"/>
              </a:solidFill>
              <a:effectLst/>
              <a:latin typeface="Verdana" pitchFamily="34" charset="0"/>
            </a:endParaRPr>
          </a:p>
        </p:txBody>
      </p:sp>
      <p:sp>
        <p:nvSpPr>
          <p:cNvPr id="45089" name="Rectangle 33"/>
          <p:cNvSpPr>
            <a:spLocks noChangeArrowheads="1"/>
          </p:cNvSpPr>
          <p:nvPr/>
        </p:nvSpPr>
        <p:spPr bwMode="auto">
          <a:xfrm>
            <a:off x="3114675" y="5705475"/>
            <a:ext cx="4067175" cy="638175"/>
          </a:xfrm>
          <a:prstGeom prst="rect">
            <a:avLst/>
          </a:prstGeom>
          <a:noFill/>
          <a:ln w="12700">
            <a:noFill/>
            <a:miter lim="800000"/>
            <a:headEnd/>
            <a:tailEnd/>
          </a:ln>
        </p:spPr>
        <p:txBody>
          <a:bodyPr lIns="90488" tIns="44450" rIns="90488" bIns="44450">
            <a:spAutoFit/>
          </a:bodyPr>
          <a:lstStyle/>
          <a:p>
            <a:pPr algn="ctr" eaLnBrk="0" hangingPunct="0">
              <a:spcBef>
                <a:spcPct val="0"/>
              </a:spcBef>
            </a:pPr>
            <a:r>
              <a:rPr lang="en-US" sz="1800">
                <a:solidFill>
                  <a:srgbClr val="000000"/>
                </a:solidFill>
                <a:effectLst/>
                <a:latin typeface="Verdana" pitchFamily="34" charset="0"/>
              </a:rPr>
              <a:t>Serum Cholesterol (mg/100 mL)</a:t>
            </a:r>
            <a:endParaRPr lang="en-US" sz="1400">
              <a:solidFill>
                <a:srgbClr val="000000"/>
              </a:solidFill>
              <a:effectLst/>
              <a:latin typeface="Verdana" pitchFamily="34" charset="0"/>
            </a:endParaRPr>
          </a:p>
        </p:txBody>
      </p:sp>
      <p:sp>
        <p:nvSpPr>
          <p:cNvPr id="45090" name="Text Box 34"/>
          <p:cNvSpPr txBox="1">
            <a:spLocks noChangeArrowheads="1"/>
          </p:cNvSpPr>
          <p:nvPr/>
        </p:nvSpPr>
        <p:spPr bwMode="auto">
          <a:xfrm>
            <a:off x="3219450" y="1606550"/>
            <a:ext cx="4378325" cy="396875"/>
          </a:xfrm>
          <a:prstGeom prst="rect">
            <a:avLst/>
          </a:prstGeom>
          <a:noFill/>
          <a:ln w="9525">
            <a:noFill/>
            <a:miter lim="800000"/>
            <a:headEnd/>
            <a:tailEnd/>
          </a:ln>
        </p:spPr>
        <p:txBody>
          <a:bodyPr wrap="none">
            <a:spAutoFit/>
          </a:bodyPr>
          <a:lstStyle/>
          <a:p>
            <a:pPr>
              <a:spcBef>
                <a:spcPct val="0"/>
              </a:spcBef>
            </a:pPr>
            <a:r>
              <a:rPr lang="en-US" sz="2000">
                <a:solidFill>
                  <a:srgbClr val="000000"/>
                </a:solidFill>
                <a:effectLst/>
                <a:latin typeface="Verdana" pitchFamily="34" charset="0"/>
              </a:rPr>
              <a:t>The Framingham Heart Study</a:t>
            </a:r>
          </a:p>
        </p:txBody>
      </p:sp>
      <p:sp>
        <p:nvSpPr>
          <p:cNvPr id="45091" name="Oval 35"/>
          <p:cNvSpPr>
            <a:spLocks noChangeArrowheads="1"/>
          </p:cNvSpPr>
          <p:nvPr/>
        </p:nvSpPr>
        <p:spPr bwMode="auto">
          <a:xfrm>
            <a:off x="2776538" y="4800600"/>
            <a:ext cx="68262" cy="76200"/>
          </a:xfrm>
          <a:prstGeom prst="ellipse">
            <a:avLst/>
          </a:prstGeom>
          <a:solidFill>
            <a:schemeClr val="tx2"/>
          </a:solidFill>
          <a:ln w="9525">
            <a:solidFill>
              <a:schemeClr val="tx2"/>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45092" name="Oval 36"/>
          <p:cNvSpPr>
            <a:spLocks noChangeArrowheads="1"/>
          </p:cNvSpPr>
          <p:nvPr/>
        </p:nvSpPr>
        <p:spPr bwMode="auto">
          <a:xfrm>
            <a:off x="3792538" y="4572000"/>
            <a:ext cx="68262" cy="76200"/>
          </a:xfrm>
          <a:prstGeom prst="ellipse">
            <a:avLst/>
          </a:prstGeom>
          <a:solidFill>
            <a:schemeClr val="tx2"/>
          </a:solidFill>
          <a:ln w="9525">
            <a:solidFill>
              <a:schemeClr val="tx2"/>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45093" name="Oval 37"/>
          <p:cNvSpPr>
            <a:spLocks noChangeArrowheads="1"/>
          </p:cNvSpPr>
          <p:nvPr/>
        </p:nvSpPr>
        <p:spPr bwMode="auto">
          <a:xfrm>
            <a:off x="4876800" y="3962400"/>
            <a:ext cx="68263" cy="76200"/>
          </a:xfrm>
          <a:prstGeom prst="ellipse">
            <a:avLst/>
          </a:prstGeom>
          <a:solidFill>
            <a:schemeClr val="tx2"/>
          </a:solidFill>
          <a:ln w="9525">
            <a:solidFill>
              <a:schemeClr val="tx2"/>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45094" name="Oval 38"/>
          <p:cNvSpPr>
            <a:spLocks noChangeArrowheads="1"/>
          </p:cNvSpPr>
          <p:nvPr/>
        </p:nvSpPr>
        <p:spPr bwMode="auto">
          <a:xfrm>
            <a:off x="5961063" y="3733800"/>
            <a:ext cx="66675" cy="76200"/>
          </a:xfrm>
          <a:prstGeom prst="ellipse">
            <a:avLst/>
          </a:prstGeom>
          <a:solidFill>
            <a:schemeClr val="tx2"/>
          </a:solidFill>
          <a:ln w="9525">
            <a:solidFill>
              <a:schemeClr val="tx2"/>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
        <p:nvSpPr>
          <p:cNvPr id="45095" name="Oval 39"/>
          <p:cNvSpPr>
            <a:spLocks noChangeArrowheads="1"/>
          </p:cNvSpPr>
          <p:nvPr/>
        </p:nvSpPr>
        <p:spPr bwMode="auto">
          <a:xfrm>
            <a:off x="7043738" y="2514600"/>
            <a:ext cx="68262" cy="76200"/>
          </a:xfrm>
          <a:prstGeom prst="ellipse">
            <a:avLst/>
          </a:prstGeom>
          <a:solidFill>
            <a:schemeClr val="tx2"/>
          </a:solidFill>
          <a:ln w="9525">
            <a:solidFill>
              <a:schemeClr val="tx2"/>
            </a:solidFill>
            <a:round/>
            <a:headEnd/>
            <a:tailEnd/>
          </a:ln>
        </p:spPr>
        <p:txBody>
          <a:bodyPr wrap="none" anchor="ctr"/>
          <a:lstStyle/>
          <a:p>
            <a:pPr>
              <a:spcBef>
                <a:spcPct val="0"/>
              </a:spcBef>
            </a:pPr>
            <a:endParaRPr lang="el-GR" sz="1800" b="0">
              <a:solidFill>
                <a:srgbClr val="000000"/>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rot="5400000">
            <a:off x="1086644" y="937419"/>
            <a:ext cx="2036762" cy="3448050"/>
          </a:xfrm>
          <a:prstGeom prst="roundRect">
            <a:avLst>
              <a:gd name="adj" fmla="val 16667"/>
            </a:avLst>
          </a:prstGeom>
          <a:gradFill rotWithShape="0">
            <a:gsLst>
              <a:gs pos="0">
                <a:srgbClr val="000099"/>
              </a:gs>
              <a:gs pos="100000">
                <a:srgbClr val="0033CC"/>
              </a:gs>
            </a:gsLst>
            <a:lin ang="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6083" name="AutoShape 3"/>
          <p:cNvSpPr>
            <a:spLocks noChangeArrowheads="1"/>
          </p:cNvSpPr>
          <p:nvPr/>
        </p:nvSpPr>
        <p:spPr bwMode="auto">
          <a:xfrm rot="5400000">
            <a:off x="1086643" y="3136107"/>
            <a:ext cx="2036763" cy="3448050"/>
          </a:xfrm>
          <a:prstGeom prst="roundRect">
            <a:avLst>
              <a:gd name="adj" fmla="val 16667"/>
            </a:avLst>
          </a:prstGeom>
          <a:gradFill rotWithShape="0">
            <a:gsLst>
              <a:gs pos="0">
                <a:srgbClr val="000099"/>
              </a:gs>
              <a:gs pos="100000">
                <a:srgbClr val="0033CC"/>
              </a:gs>
            </a:gsLst>
            <a:lin ang="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6084" name="AutoShape 4"/>
          <p:cNvSpPr>
            <a:spLocks noChangeArrowheads="1"/>
          </p:cNvSpPr>
          <p:nvPr/>
        </p:nvSpPr>
        <p:spPr bwMode="auto">
          <a:xfrm>
            <a:off x="3505200" y="3775075"/>
            <a:ext cx="5049838" cy="2159000"/>
          </a:xfrm>
          <a:prstGeom prst="bevel">
            <a:avLst>
              <a:gd name="adj" fmla="val 3310"/>
            </a:avLst>
          </a:prstGeom>
          <a:solidFill>
            <a:srgbClr val="0066CC"/>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6085" name="AutoShape 5"/>
          <p:cNvSpPr>
            <a:spLocks noChangeArrowheads="1"/>
          </p:cNvSpPr>
          <p:nvPr/>
        </p:nvSpPr>
        <p:spPr bwMode="auto">
          <a:xfrm>
            <a:off x="3505200" y="1576388"/>
            <a:ext cx="5049838" cy="2197100"/>
          </a:xfrm>
          <a:prstGeom prst="bevel">
            <a:avLst>
              <a:gd name="adj" fmla="val 3310"/>
            </a:avLst>
          </a:prstGeom>
          <a:solidFill>
            <a:srgbClr val="0066CC"/>
          </a:solidFill>
          <a:ln w="9525">
            <a:no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6086" name="Rectangle 6"/>
          <p:cNvSpPr>
            <a:spLocks noGrp="1" noChangeArrowheads="1"/>
          </p:cNvSpPr>
          <p:nvPr>
            <p:ph type="title"/>
          </p:nvPr>
        </p:nvSpPr>
        <p:spPr>
          <a:xfrm>
            <a:off x="474663" y="328613"/>
            <a:ext cx="8032750" cy="631825"/>
          </a:xfrm>
          <a:noFill/>
        </p:spPr>
        <p:txBody>
          <a:bodyPr/>
          <a:lstStyle/>
          <a:p>
            <a:pPr eaLnBrk="1" hangingPunct="1"/>
            <a:r>
              <a:rPr lang="en-US" smtClean="0"/>
              <a:t>CHD Risk Reduction with Statin Therapy</a:t>
            </a:r>
            <a:endParaRPr lang="en-US" i="1" smtClean="0"/>
          </a:p>
        </p:txBody>
      </p:sp>
      <p:sp>
        <p:nvSpPr>
          <p:cNvPr id="46087" name="Rectangle 7"/>
          <p:cNvSpPr>
            <a:spLocks noChangeArrowheads="1"/>
          </p:cNvSpPr>
          <p:nvPr/>
        </p:nvSpPr>
        <p:spPr bwMode="auto">
          <a:xfrm>
            <a:off x="558800" y="6248400"/>
            <a:ext cx="7594600" cy="457200"/>
          </a:xfrm>
          <a:prstGeom prst="rect">
            <a:avLst/>
          </a:prstGeom>
          <a:noFill/>
          <a:ln w="9525">
            <a:noFill/>
            <a:miter lim="800000"/>
            <a:headEnd/>
            <a:tailEnd/>
          </a:ln>
        </p:spPr>
        <p:txBody>
          <a:bodyPr lIns="92075" tIns="46038" rIns="92075" bIns="46038" anchor="b">
            <a:spAutoFit/>
          </a:bodyPr>
          <a:lstStyle/>
          <a:p>
            <a:pPr eaLnBrk="0" hangingPunct="0">
              <a:spcBef>
                <a:spcPct val="0"/>
              </a:spcBef>
            </a:pPr>
            <a:r>
              <a:rPr lang="en-US" sz="1200" b="0">
                <a:solidFill>
                  <a:srgbClr val="FFFFFF"/>
                </a:solidFill>
                <a:effectLst/>
                <a:latin typeface="Verdana"/>
              </a:rPr>
              <a:t>La Rosa JC et al. </a:t>
            </a:r>
            <a:r>
              <a:rPr lang="en-US" sz="1200" b="0" i="1">
                <a:solidFill>
                  <a:srgbClr val="FFFFFF"/>
                </a:solidFill>
                <a:effectLst/>
                <a:latin typeface="Verdana"/>
              </a:rPr>
              <a:t>JAMA</a:t>
            </a:r>
            <a:r>
              <a:rPr lang="en-US" sz="1200" b="0">
                <a:solidFill>
                  <a:srgbClr val="FFFFFF"/>
                </a:solidFill>
                <a:effectLst/>
                <a:latin typeface="Verdana"/>
              </a:rPr>
              <a:t> 1999;282:2340-2346. | Crouse JR III et al. </a:t>
            </a:r>
            <a:r>
              <a:rPr lang="en-US" sz="1200" b="0" i="1">
                <a:solidFill>
                  <a:srgbClr val="FFFFFF"/>
                </a:solidFill>
                <a:effectLst/>
                <a:latin typeface="Verdana"/>
              </a:rPr>
              <a:t>Arch Intern </a:t>
            </a:r>
          </a:p>
          <a:p>
            <a:pPr eaLnBrk="0" hangingPunct="0">
              <a:spcBef>
                <a:spcPct val="0"/>
              </a:spcBef>
            </a:pPr>
            <a:r>
              <a:rPr lang="en-US" sz="1200" b="0" i="1">
                <a:solidFill>
                  <a:srgbClr val="FFFFFF"/>
                </a:solidFill>
                <a:effectLst/>
                <a:latin typeface="Verdana"/>
              </a:rPr>
              <a:t>Med</a:t>
            </a:r>
            <a:r>
              <a:rPr lang="en-US" sz="1200" b="0">
                <a:solidFill>
                  <a:srgbClr val="FFFFFF"/>
                </a:solidFill>
                <a:effectLst/>
                <a:latin typeface="Verdana"/>
              </a:rPr>
              <a:t> 1997;157:1305-1310. | Pedersen TR et al. </a:t>
            </a:r>
            <a:r>
              <a:rPr lang="en-US" sz="1200" b="0" i="1">
                <a:solidFill>
                  <a:srgbClr val="FFFFFF"/>
                </a:solidFill>
                <a:effectLst/>
                <a:latin typeface="Verdana"/>
              </a:rPr>
              <a:t>Am J Cardiol</a:t>
            </a:r>
            <a:r>
              <a:rPr lang="en-US" sz="1200" b="0">
                <a:solidFill>
                  <a:srgbClr val="FFFFFF"/>
                </a:solidFill>
                <a:effectLst/>
                <a:latin typeface="Verdana"/>
              </a:rPr>
              <a:t> 1998;81:333-335.</a:t>
            </a:r>
          </a:p>
        </p:txBody>
      </p:sp>
      <p:sp>
        <p:nvSpPr>
          <p:cNvPr id="178184" name="Text Box 8"/>
          <p:cNvSpPr txBox="1">
            <a:spLocks noChangeArrowheads="1"/>
          </p:cNvSpPr>
          <p:nvPr/>
        </p:nvSpPr>
        <p:spPr bwMode="auto">
          <a:xfrm>
            <a:off x="477838" y="1220788"/>
            <a:ext cx="2032000" cy="339725"/>
          </a:xfrm>
          <a:prstGeom prst="rect">
            <a:avLst/>
          </a:prstGeom>
          <a:noFill/>
          <a:ln w="12700">
            <a:noFill/>
            <a:miter lim="800000"/>
            <a:headEnd/>
            <a:tailEnd/>
          </a:ln>
          <a:effectLst/>
        </p:spPr>
        <p:txBody>
          <a:bodyPr>
            <a:spAutoFit/>
          </a:bodyPr>
          <a:lstStyle/>
          <a:p>
            <a:pPr eaLnBrk="0" hangingPunct="0">
              <a:lnSpc>
                <a:spcPct val="90000"/>
              </a:lnSpc>
              <a:spcBef>
                <a:spcPct val="0"/>
              </a:spcBef>
              <a:spcAft>
                <a:spcPct val="10000"/>
              </a:spcAft>
              <a:tabLst>
                <a:tab pos="2165350" algn="ctr"/>
                <a:tab pos="2974975" algn="ctr"/>
                <a:tab pos="4057650" algn="ctr"/>
              </a:tabLst>
              <a:defRPr/>
            </a:pPr>
            <a:r>
              <a:rPr lang="en-US" sz="1800">
                <a:solidFill>
                  <a:srgbClr val="FFCC99"/>
                </a:solidFill>
                <a:effectLst>
                  <a:outerShdw blurRad="38100" dist="38100" dir="2700000" algn="tl">
                    <a:srgbClr val="000000"/>
                  </a:outerShdw>
                </a:effectLst>
                <a:latin typeface="Verdana"/>
              </a:rPr>
              <a:t>Endpoints</a:t>
            </a:r>
          </a:p>
        </p:txBody>
      </p:sp>
      <p:sp>
        <p:nvSpPr>
          <p:cNvPr id="46089" name="Text Box 9"/>
          <p:cNvSpPr txBox="1">
            <a:spLocks noChangeArrowheads="1"/>
          </p:cNvSpPr>
          <p:nvPr/>
        </p:nvSpPr>
        <p:spPr bwMode="auto">
          <a:xfrm>
            <a:off x="3603625" y="1219200"/>
            <a:ext cx="577850"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Verdana"/>
              </a:rPr>
              <a:t>+20</a:t>
            </a:r>
          </a:p>
        </p:txBody>
      </p:sp>
      <p:sp>
        <p:nvSpPr>
          <p:cNvPr id="46090" name="Text Box 10"/>
          <p:cNvSpPr txBox="1">
            <a:spLocks noChangeArrowheads="1"/>
          </p:cNvSpPr>
          <p:nvPr/>
        </p:nvSpPr>
        <p:spPr bwMode="auto">
          <a:xfrm>
            <a:off x="6778625" y="1219200"/>
            <a:ext cx="549275"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35</a:t>
            </a:r>
          </a:p>
        </p:txBody>
      </p:sp>
      <p:sp>
        <p:nvSpPr>
          <p:cNvPr id="46091" name="Text Box 11"/>
          <p:cNvSpPr txBox="1">
            <a:spLocks noChangeArrowheads="1"/>
          </p:cNvSpPr>
          <p:nvPr/>
        </p:nvSpPr>
        <p:spPr bwMode="auto">
          <a:xfrm>
            <a:off x="6407150" y="1219200"/>
            <a:ext cx="547688"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30</a:t>
            </a:r>
          </a:p>
        </p:txBody>
      </p:sp>
      <p:sp>
        <p:nvSpPr>
          <p:cNvPr id="46092" name="Text Box 12"/>
          <p:cNvSpPr txBox="1">
            <a:spLocks noChangeArrowheads="1"/>
          </p:cNvSpPr>
          <p:nvPr/>
        </p:nvSpPr>
        <p:spPr bwMode="auto">
          <a:xfrm>
            <a:off x="5983288" y="1219200"/>
            <a:ext cx="549275"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25</a:t>
            </a:r>
          </a:p>
        </p:txBody>
      </p:sp>
      <p:sp>
        <p:nvSpPr>
          <p:cNvPr id="46093" name="Text Box 13"/>
          <p:cNvSpPr txBox="1">
            <a:spLocks noChangeArrowheads="1"/>
          </p:cNvSpPr>
          <p:nvPr/>
        </p:nvSpPr>
        <p:spPr bwMode="auto">
          <a:xfrm>
            <a:off x="4202113" y="1219200"/>
            <a:ext cx="292100"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Verdana"/>
              </a:rPr>
              <a:t>0</a:t>
            </a:r>
          </a:p>
        </p:txBody>
      </p:sp>
      <p:sp>
        <p:nvSpPr>
          <p:cNvPr id="46094" name="Text Box 14"/>
          <p:cNvSpPr txBox="1">
            <a:spLocks noChangeArrowheads="1"/>
          </p:cNvSpPr>
          <p:nvPr/>
        </p:nvSpPr>
        <p:spPr bwMode="auto">
          <a:xfrm>
            <a:off x="4471988" y="1219200"/>
            <a:ext cx="420687"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5</a:t>
            </a:r>
          </a:p>
        </p:txBody>
      </p:sp>
      <p:sp>
        <p:nvSpPr>
          <p:cNvPr id="46095" name="Text Box 15"/>
          <p:cNvSpPr txBox="1">
            <a:spLocks noChangeArrowheads="1"/>
          </p:cNvSpPr>
          <p:nvPr/>
        </p:nvSpPr>
        <p:spPr bwMode="auto">
          <a:xfrm>
            <a:off x="4814888" y="1219200"/>
            <a:ext cx="549275"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10</a:t>
            </a:r>
          </a:p>
        </p:txBody>
      </p:sp>
      <p:sp>
        <p:nvSpPr>
          <p:cNvPr id="46096" name="Text Box 16"/>
          <p:cNvSpPr txBox="1">
            <a:spLocks noChangeArrowheads="1"/>
          </p:cNvSpPr>
          <p:nvPr/>
        </p:nvSpPr>
        <p:spPr bwMode="auto">
          <a:xfrm>
            <a:off x="5187950" y="1219200"/>
            <a:ext cx="547688"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15</a:t>
            </a:r>
          </a:p>
        </p:txBody>
      </p:sp>
      <p:sp>
        <p:nvSpPr>
          <p:cNvPr id="46097" name="Text Box 17"/>
          <p:cNvSpPr txBox="1">
            <a:spLocks noChangeArrowheads="1"/>
          </p:cNvSpPr>
          <p:nvPr/>
        </p:nvSpPr>
        <p:spPr bwMode="auto">
          <a:xfrm>
            <a:off x="5594350" y="1219200"/>
            <a:ext cx="547688"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20</a:t>
            </a:r>
          </a:p>
        </p:txBody>
      </p:sp>
      <p:sp>
        <p:nvSpPr>
          <p:cNvPr id="178194" name="Text Box 18"/>
          <p:cNvSpPr txBox="1">
            <a:spLocks noChangeArrowheads="1"/>
          </p:cNvSpPr>
          <p:nvPr/>
        </p:nvSpPr>
        <p:spPr bwMode="auto">
          <a:xfrm>
            <a:off x="4403725" y="857250"/>
            <a:ext cx="3414713" cy="339725"/>
          </a:xfrm>
          <a:prstGeom prst="rect">
            <a:avLst/>
          </a:prstGeom>
          <a:noFill/>
          <a:ln w="12700">
            <a:noFill/>
            <a:miter lim="800000"/>
            <a:headEnd/>
            <a:tailEnd/>
          </a:ln>
          <a:effectLst/>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defRPr/>
            </a:pPr>
            <a:r>
              <a:rPr lang="en-US" sz="1800">
                <a:solidFill>
                  <a:srgbClr val="FFCC99"/>
                </a:solidFill>
                <a:effectLst>
                  <a:outerShdw blurRad="38100" dist="38100" dir="2700000" algn="tl">
                    <a:srgbClr val="000000"/>
                  </a:outerShdw>
                </a:effectLst>
                <a:latin typeface="Verdana"/>
              </a:rPr>
              <a:t>Relative Risk Reduction (%)</a:t>
            </a:r>
          </a:p>
        </p:txBody>
      </p:sp>
      <p:sp>
        <p:nvSpPr>
          <p:cNvPr id="46099" name="Text Box 19"/>
          <p:cNvSpPr txBox="1">
            <a:spLocks noChangeArrowheads="1"/>
          </p:cNvSpPr>
          <p:nvPr/>
        </p:nvSpPr>
        <p:spPr bwMode="auto">
          <a:xfrm>
            <a:off x="7202488" y="1219200"/>
            <a:ext cx="549275"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40</a:t>
            </a:r>
          </a:p>
        </p:txBody>
      </p:sp>
      <p:sp>
        <p:nvSpPr>
          <p:cNvPr id="46100" name="Text Box 20"/>
          <p:cNvSpPr txBox="1">
            <a:spLocks noChangeArrowheads="1"/>
          </p:cNvSpPr>
          <p:nvPr/>
        </p:nvSpPr>
        <p:spPr bwMode="auto">
          <a:xfrm>
            <a:off x="7558088" y="1219200"/>
            <a:ext cx="549275"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45</a:t>
            </a:r>
          </a:p>
        </p:txBody>
      </p:sp>
      <p:sp>
        <p:nvSpPr>
          <p:cNvPr id="46101" name="Text Box 21"/>
          <p:cNvSpPr txBox="1">
            <a:spLocks noChangeArrowheads="1"/>
          </p:cNvSpPr>
          <p:nvPr/>
        </p:nvSpPr>
        <p:spPr bwMode="auto">
          <a:xfrm>
            <a:off x="7964488" y="1219200"/>
            <a:ext cx="549275" cy="312738"/>
          </a:xfrm>
          <a:prstGeom prst="rect">
            <a:avLst/>
          </a:prstGeom>
          <a:noFill/>
          <a:ln w="12700">
            <a:noFill/>
            <a:miter lim="800000"/>
            <a:headEnd/>
            <a:tailEnd/>
          </a:ln>
        </p:spPr>
        <p:txBody>
          <a:bodyPr wrap="none">
            <a:spAutoFit/>
          </a:bodyPr>
          <a:lstStyle/>
          <a:p>
            <a:pPr algn="ctr" eaLnBrk="0" hangingPunct="0">
              <a:lnSpc>
                <a:spcPct val="90000"/>
              </a:lnSpc>
              <a:spcBef>
                <a:spcPct val="0"/>
              </a:spcBef>
              <a:spcAft>
                <a:spcPct val="10000"/>
              </a:spcAft>
              <a:tabLst>
                <a:tab pos="2165350" algn="ctr"/>
                <a:tab pos="2974975" algn="ctr"/>
                <a:tab pos="4057650" algn="ctr"/>
              </a:tabLst>
            </a:pPr>
            <a:r>
              <a:rPr lang="en-US" sz="1600">
                <a:solidFill>
                  <a:srgbClr val="FFFFFF"/>
                </a:solidFill>
                <a:effectLst/>
                <a:latin typeface="Arial" pitchFamily="34" charset="0"/>
                <a:cs typeface="Arial" pitchFamily="34" charset="0"/>
              </a:rPr>
              <a:t>–</a:t>
            </a:r>
            <a:r>
              <a:rPr lang="en-US" sz="1600">
                <a:solidFill>
                  <a:srgbClr val="FFFFFF"/>
                </a:solidFill>
                <a:effectLst/>
                <a:latin typeface="Verdana"/>
              </a:rPr>
              <a:t>50</a:t>
            </a:r>
          </a:p>
        </p:txBody>
      </p:sp>
      <p:sp>
        <p:nvSpPr>
          <p:cNvPr id="46102" name="Text Box 22"/>
          <p:cNvSpPr txBox="1">
            <a:spLocks noChangeArrowheads="1"/>
          </p:cNvSpPr>
          <p:nvPr/>
        </p:nvSpPr>
        <p:spPr bwMode="auto">
          <a:xfrm>
            <a:off x="381000" y="1752600"/>
            <a:ext cx="3243263" cy="4013200"/>
          </a:xfrm>
          <a:prstGeom prst="rect">
            <a:avLst/>
          </a:prstGeom>
          <a:noFill/>
          <a:ln w="12700">
            <a:noFill/>
            <a:miter lim="800000"/>
            <a:headEnd/>
            <a:tailEnd/>
          </a:ln>
        </p:spPr>
        <p:txBody>
          <a:bodyPr>
            <a:spAutoFit/>
          </a:bodyPr>
          <a:lstStyle/>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rPr>
              <a:t>Major coronary events</a:t>
            </a: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sym typeface="Symbol" pitchFamily="18" charset="2"/>
            </a:endParaRPr>
          </a:p>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sym typeface="Symbol" pitchFamily="18" charset="2"/>
              </a:rPr>
              <a:t>Coronary deaths</a:t>
            </a: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sym typeface="Symbol" pitchFamily="18" charset="2"/>
            </a:endParaRPr>
          </a:p>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sym typeface="Symbol" pitchFamily="18" charset="2"/>
              </a:rPr>
              <a:t>Cardiovascular deaths</a:t>
            </a: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sym typeface="Symbol" pitchFamily="18" charset="2"/>
            </a:endParaRPr>
          </a:p>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sym typeface="Symbol" pitchFamily="18" charset="2"/>
              </a:rPr>
              <a:t>Noncardiovascular events</a:t>
            </a: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sym typeface="Symbol" pitchFamily="18" charset="2"/>
            </a:endParaRP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endParaRPr>
          </a:p>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rPr>
              <a:t>Total mortality</a:t>
            </a: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endParaRPr>
          </a:p>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rPr>
              <a:t>Strokes</a:t>
            </a: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endParaRPr>
          </a:p>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rPr>
              <a:t>Intermittent claudication</a:t>
            </a:r>
          </a:p>
          <a:p>
            <a:pPr marL="234950" indent="-234950" eaLnBrk="0" hangingPunct="0">
              <a:lnSpc>
                <a:spcPct val="75000"/>
              </a:lnSpc>
              <a:spcBef>
                <a:spcPct val="0"/>
              </a:spcBef>
              <a:spcAft>
                <a:spcPct val="15000"/>
              </a:spcAft>
              <a:tabLst>
                <a:tab pos="195263" algn="l"/>
                <a:tab pos="2400300" algn="r"/>
                <a:tab pos="3197225" algn="r"/>
                <a:tab pos="4227513" algn="r"/>
              </a:tabLst>
            </a:pPr>
            <a:endParaRPr lang="en-US" sz="1800" b="0">
              <a:solidFill>
                <a:srgbClr val="FFFFFF"/>
              </a:solidFill>
              <a:effectLst/>
              <a:latin typeface="Verdana"/>
            </a:endParaRPr>
          </a:p>
          <a:p>
            <a:pPr marL="234950" indent="-234950" eaLnBrk="0" hangingPunct="0">
              <a:lnSpc>
                <a:spcPct val="75000"/>
              </a:lnSpc>
              <a:spcBef>
                <a:spcPct val="0"/>
              </a:spcBef>
              <a:spcAft>
                <a:spcPct val="15000"/>
              </a:spcAft>
              <a:tabLst>
                <a:tab pos="195263" algn="l"/>
                <a:tab pos="2400300" algn="r"/>
                <a:tab pos="3197225" algn="r"/>
                <a:tab pos="4227513" algn="r"/>
              </a:tabLst>
            </a:pPr>
            <a:r>
              <a:rPr lang="en-US" sz="1800" b="0">
                <a:solidFill>
                  <a:srgbClr val="FFFFFF"/>
                </a:solidFill>
                <a:effectLst/>
                <a:latin typeface="Verdana"/>
              </a:rPr>
              <a:t>Angina</a:t>
            </a:r>
          </a:p>
        </p:txBody>
      </p:sp>
      <p:grpSp>
        <p:nvGrpSpPr>
          <p:cNvPr id="2" name="Group 23"/>
          <p:cNvGrpSpPr>
            <a:grpSpLocks/>
          </p:cNvGrpSpPr>
          <p:nvPr/>
        </p:nvGrpSpPr>
        <p:grpSpPr bwMode="auto">
          <a:xfrm>
            <a:off x="3930650" y="1504950"/>
            <a:ext cx="4340225" cy="117475"/>
            <a:chOff x="2617" y="948"/>
            <a:chExt cx="3076" cy="74"/>
          </a:xfrm>
        </p:grpSpPr>
        <p:sp>
          <p:nvSpPr>
            <p:cNvPr id="46182" name="Line 24"/>
            <p:cNvSpPr>
              <a:spLocks noChangeShapeType="1"/>
            </p:cNvSpPr>
            <p:nvPr/>
          </p:nvSpPr>
          <p:spPr bwMode="auto">
            <a:xfrm>
              <a:off x="2896"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3" name="Line 25"/>
            <p:cNvSpPr>
              <a:spLocks noChangeShapeType="1"/>
            </p:cNvSpPr>
            <p:nvPr/>
          </p:nvSpPr>
          <p:spPr bwMode="auto">
            <a:xfrm>
              <a:off x="3176"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4" name="Line 26"/>
            <p:cNvSpPr>
              <a:spLocks noChangeShapeType="1"/>
            </p:cNvSpPr>
            <p:nvPr/>
          </p:nvSpPr>
          <p:spPr bwMode="auto">
            <a:xfrm>
              <a:off x="3455"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5" name="Line 27"/>
            <p:cNvSpPr>
              <a:spLocks noChangeShapeType="1"/>
            </p:cNvSpPr>
            <p:nvPr/>
          </p:nvSpPr>
          <p:spPr bwMode="auto">
            <a:xfrm>
              <a:off x="3735"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6" name="Line 28"/>
            <p:cNvSpPr>
              <a:spLocks noChangeShapeType="1"/>
            </p:cNvSpPr>
            <p:nvPr/>
          </p:nvSpPr>
          <p:spPr bwMode="auto">
            <a:xfrm>
              <a:off x="4015"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7" name="Line 29"/>
            <p:cNvSpPr>
              <a:spLocks noChangeShapeType="1"/>
            </p:cNvSpPr>
            <p:nvPr/>
          </p:nvSpPr>
          <p:spPr bwMode="auto">
            <a:xfrm>
              <a:off x="4294"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8" name="Line 30"/>
            <p:cNvSpPr>
              <a:spLocks noChangeShapeType="1"/>
            </p:cNvSpPr>
            <p:nvPr/>
          </p:nvSpPr>
          <p:spPr bwMode="auto">
            <a:xfrm>
              <a:off x="4574"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9" name="Line 31"/>
            <p:cNvSpPr>
              <a:spLocks noChangeShapeType="1"/>
            </p:cNvSpPr>
            <p:nvPr/>
          </p:nvSpPr>
          <p:spPr bwMode="auto">
            <a:xfrm>
              <a:off x="4854"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90" name="Line 32"/>
            <p:cNvSpPr>
              <a:spLocks noChangeShapeType="1"/>
            </p:cNvSpPr>
            <p:nvPr/>
          </p:nvSpPr>
          <p:spPr bwMode="auto">
            <a:xfrm>
              <a:off x="5133"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91" name="Line 33"/>
            <p:cNvSpPr>
              <a:spLocks noChangeShapeType="1"/>
            </p:cNvSpPr>
            <p:nvPr/>
          </p:nvSpPr>
          <p:spPr bwMode="auto">
            <a:xfrm>
              <a:off x="5413"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92" name="Line 34"/>
            <p:cNvSpPr>
              <a:spLocks noChangeShapeType="1"/>
            </p:cNvSpPr>
            <p:nvPr/>
          </p:nvSpPr>
          <p:spPr bwMode="auto">
            <a:xfrm>
              <a:off x="5693"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93" name="Line 35"/>
            <p:cNvSpPr>
              <a:spLocks noChangeShapeType="1"/>
            </p:cNvSpPr>
            <p:nvPr/>
          </p:nvSpPr>
          <p:spPr bwMode="auto">
            <a:xfrm>
              <a:off x="2617" y="948"/>
              <a:ext cx="0" cy="74"/>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grpSp>
      <p:grpSp>
        <p:nvGrpSpPr>
          <p:cNvPr id="3" name="Group 36"/>
          <p:cNvGrpSpPr>
            <a:grpSpLocks/>
          </p:cNvGrpSpPr>
          <p:nvPr/>
        </p:nvGrpSpPr>
        <p:grpSpPr bwMode="auto">
          <a:xfrm>
            <a:off x="4057650" y="1450975"/>
            <a:ext cx="171450" cy="155575"/>
            <a:chOff x="2635" y="1226"/>
            <a:chExt cx="122" cy="98"/>
          </a:xfrm>
        </p:grpSpPr>
        <p:sp>
          <p:nvSpPr>
            <p:cNvPr id="46180" name="Line 37"/>
            <p:cNvSpPr>
              <a:spLocks noChangeShapeType="1"/>
            </p:cNvSpPr>
            <p:nvPr/>
          </p:nvSpPr>
          <p:spPr bwMode="auto">
            <a:xfrm flipH="1">
              <a:off x="2635" y="1226"/>
              <a:ext cx="73" cy="98"/>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81" name="Line 38"/>
            <p:cNvSpPr>
              <a:spLocks noChangeShapeType="1"/>
            </p:cNvSpPr>
            <p:nvPr/>
          </p:nvSpPr>
          <p:spPr bwMode="auto">
            <a:xfrm flipH="1">
              <a:off x="2684" y="1226"/>
              <a:ext cx="73" cy="98"/>
            </a:xfrm>
            <a:prstGeom prst="line">
              <a:avLst/>
            </a:prstGeom>
            <a:noFill/>
            <a:ln w="19050">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grpSp>
      <p:grpSp>
        <p:nvGrpSpPr>
          <p:cNvPr id="4" name="Group 39"/>
          <p:cNvGrpSpPr>
            <a:grpSpLocks/>
          </p:cNvGrpSpPr>
          <p:nvPr/>
        </p:nvGrpSpPr>
        <p:grpSpPr bwMode="auto">
          <a:xfrm>
            <a:off x="3930650" y="1681163"/>
            <a:ext cx="4340225" cy="2003425"/>
            <a:chOff x="2617" y="948"/>
            <a:chExt cx="3076" cy="74"/>
          </a:xfrm>
        </p:grpSpPr>
        <p:sp>
          <p:nvSpPr>
            <p:cNvPr id="46168" name="Line 40"/>
            <p:cNvSpPr>
              <a:spLocks noChangeShapeType="1"/>
            </p:cNvSpPr>
            <p:nvPr/>
          </p:nvSpPr>
          <p:spPr bwMode="auto">
            <a:xfrm>
              <a:off x="2896"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9" name="Line 41"/>
            <p:cNvSpPr>
              <a:spLocks noChangeShapeType="1"/>
            </p:cNvSpPr>
            <p:nvPr/>
          </p:nvSpPr>
          <p:spPr bwMode="auto">
            <a:xfrm>
              <a:off x="3176"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0" name="Line 42"/>
            <p:cNvSpPr>
              <a:spLocks noChangeShapeType="1"/>
            </p:cNvSpPr>
            <p:nvPr/>
          </p:nvSpPr>
          <p:spPr bwMode="auto">
            <a:xfrm>
              <a:off x="3455"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1" name="Line 43"/>
            <p:cNvSpPr>
              <a:spLocks noChangeShapeType="1"/>
            </p:cNvSpPr>
            <p:nvPr/>
          </p:nvSpPr>
          <p:spPr bwMode="auto">
            <a:xfrm>
              <a:off x="3735"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2" name="Line 44"/>
            <p:cNvSpPr>
              <a:spLocks noChangeShapeType="1"/>
            </p:cNvSpPr>
            <p:nvPr/>
          </p:nvSpPr>
          <p:spPr bwMode="auto">
            <a:xfrm>
              <a:off x="4015"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3" name="Line 45"/>
            <p:cNvSpPr>
              <a:spLocks noChangeShapeType="1"/>
            </p:cNvSpPr>
            <p:nvPr/>
          </p:nvSpPr>
          <p:spPr bwMode="auto">
            <a:xfrm>
              <a:off x="4294"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4" name="Line 46"/>
            <p:cNvSpPr>
              <a:spLocks noChangeShapeType="1"/>
            </p:cNvSpPr>
            <p:nvPr/>
          </p:nvSpPr>
          <p:spPr bwMode="auto">
            <a:xfrm>
              <a:off x="4574"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5" name="Line 47"/>
            <p:cNvSpPr>
              <a:spLocks noChangeShapeType="1"/>
            </p:cNvSpPr>
            <p:nvPr/>
          </p:nvSpPr>
          <p:spPr bwMode="auto">
            <a:xfrm>
              <a:off x="4854"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6" name="Line 48"/>
            <p:cNvSpPr>
              <a:spLocks noChangeShapeType="1"/>
            </p:cNvSpPr>
            <p:nvPr/>
          </p:nvSpPr>
          <p:spPr bwMode="auto">
            <a:xfrm>
              <a:off x="5133"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7" name="Line 49"/>
            <p:cNvSpPr>
              <a:spLocks noChangeShapeType="1"/>
            </p:cNvSpPr>
            <p:nvPr/>
          </p:nvSpPr>
          <p:spPr bwMode="auto">
            <a:xfrm>
              <a:off x="5413"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8" name="Line 50"/>
            <p:cNvSpPr>
              <a:spLocks noChangeShapeType="1"/>
            </p:cNvSpPr>
            <p:nvPr/>
          </p:nvSpPr>
          <p:spPr bwMode="auto">
            <a:xfrm>
              <a:off x="5693"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79" name="Line 51"/>
            <p:cNvSpPr>
              <a:spLocks noChangeShapeType="1"/>
            </p:cNvSpPr>
            <p:nvPr/>
          </p:nvSpPr>
          <p:spPr bwMode="auto">
            <a:xfrm>
              <a:off x="2617"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grpSp>
      <p:grpSp>
        <p:nvGrpSpPr>
          <p:cNvPr id="5" name="Group 52"/>
          <p:cNvGrpSpPr>
            <a:grpSpLocks/>
          </p:cNvGrpSpPr>
          <p:nvPr/>
        </p:nvGrpSpPr>
        <p:grpSpPr bwMode="auto">
          <a:xfrm>
            <a:off x="3930650" y="3879850"/>
            <a:ext cx="4340225" cy="2003425"/>
            <a:chOff x="2617" y="948"/>
            <a:chExt cx="3076" cy="74"/>
          </a:xfrm>
        </p:grpSpPr>
        <p:sp>
          <p:nvSpPr>
            <p:cNvPr id="46156" name="Line 53"/>
            <p:cNvSpPr>
              <a:spLocks noChangeShapeType="1"/>
            </p:cNvSpPr>
            <p:nvPr/>
          </p:nvSpPr>
          <p:spPr bwMode="auto">
            <a:xfrm>
              <a:off x="2896"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57" name="Line 54"/>
            <p:cNvSpPr>
              <a:spLocks noChangeShapeType="1"/>
            </p:cNvSpPr>
            <p:nvPr/>
          </p:nvSpPr>
          <p:spPr bwMode="auto">
            <a:xfrm>
              <a:off x="3176"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58" name="Line 55"/>
            <p:cNvSpPr>
              <a:spLocks noChangeShapeType="1"/>
            </p:cNvSpPr>
            <p:nvPr/>
          </p:nvSpPr>
          <p:spPr bwMode="auto">
            <a:xfrm>
              <a:off x="3455"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59" name="Line 56"/>
            <p:cNvSpPr>
              <a:spLocks noChangeShapeType="1"/>
            </p:cNvSpPr>
            <p:nvPr/>
          </p:nvSpPr>
          <p:spPr bwMode="auto">
            <a:xfrm>
              <a:off x="3735"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0" name="Line 57"/>
            <p:cNvSpPr>
              <a:spLocks noChangeShapeType="1"/>
            </p:cNvSpPr>
            <p:nvPr/>
          </p:nvSpPr>
          <p:spPr bwMode="auto">
            <a:xfrm>
              <a:off x="4015"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1" name="Line 58"/>
            <p:cNvSpPr>
              <a:spLocks noChangeShapeType="1"/>
            </p:cNvSpPr>
            <p:nvPr/>
          </p:nvSpPr>
          <p:spPr bwMode="auto">
            <a:xfrm>
              <a:off x="4294"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2" name="Line 59"/>
            <p:cNvSpPr>
              <a:spLocks noChangeShapeType="1"/>
            </p:cNvSpPr>
            <p:nvPr/>
          </p:nvSpPr>
          <p:spPr bwMode="auto">
            <a:xfrm>
              <a:off x="4574"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3" name="Line 60"/>
            <p:cNvSpPr>
              <a:spLocks noChangeShapeType="1"/>
            </p:cNvSpPr>
            <p:nvPr/>
          </p:nvSpPr>
          <p:spPr bwMode="auto">
            <a:xfrm>
              <a:off x="4854"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4" name="Line 61"/>
            <p:cNvSpPr>
              <a:spLocks noChangeShapeType="1"/>
            </p:cNvSpPr>
            <p:nvPr/>
          </p:nvSpPr>
          <p:spPr bwMode="auto">
            <a:xfrm>
              <a:off x="5133"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5" name="Line 62"/>
            <p:cNvSpPr>
              <a:spLocks noChangeShapeType="1"/>
            </p:cNvSpPr>
            <p:nvPr/>
          </p:nvSpPr>
          <p:spPr bwMode="auto">
            <a:xfrm>
              <a:off x="5413"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6" name="Line 63"/>
            <p:cNvSpPr>
              <a:spLocks noChangeShapeType="1"/>
            </p:cNvSpPr>
            <p:nvPr/>
          </p:nvSpPr>
          <p:spPr bwMode="auto">
            <a:xfrm>
              <a:off x="5693"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6167" name="Line 64"/>
            <p:cNvSpPr>
              <a:spLocks noChangeShapeType="1"/>
            </p:cNvSpPr>
            <p:nvPr/>
          </p:nvSpPr>
          <p:spPr bwMode="auto">
            <a:xfrm>
              <a:off x="2617" y="948"/>
              <a:ext cx="0" cy="74"/>
            </a:xfrm>
            <a:prstGeom prst="line">
              <a:avLst/>
            </a:prstGeom>
            <a:noFill/>
            <a:ln w="12700">
              <a:solidFill>
                <a:srgbClr val="0050A0"/>
              </a:solidFill>
              <a:round/>
              <a:headEnd/>
              <a:tailEnd/>
            </a:ln>
          </p:spPr>
          <p:txBody>
            <a:bodyPr/>
            <a:lstStyle/>
            <a:p>
              <a:pPr>
                <a:spcBef>
                  <a:spcPct val="0"/>
                </a:spcBef>
              </a:pPr>
              <a:endParaRPr lang="el-GR" sz="1800" b="0">
                <a:solidFill>
                  <a:srgbClr val="FFFFFF"/>
                </a:solidFill>
                <a:effectLst/>
                <a:latin typeface="Arial" pitchFamily="34" charset="0"/>
              </a:endParaRPr>
            </a:p>
          </p:txBody>
        </p:sp>
      </p:grpSp>
      <p:grpSp>
        <p:nvGrpSpPr>
          <p:cNvPr id="6" name="Group 65"/>
          <p:cNvGrpSpPr>
            <a:grpSpLocks/>
          </p:cNvGrpSpPr>
          <p:nvPr/>
        </p:nvGrpSpPr>
        <p:grpSpPr bwMode="auto">
          <a:xfrm>
            <a:off x="3827463" y="1828800"/>
            <a:ext cx="4470400" cy="3851275"/>
            <a:chOff x="2712" y="1152"/>
            <a:chExt cx="3168" cy="2426"/>
          </a:xfrm>
        </p:grpSpPr>
        <p:grpSp>
          <p:nvGrpSpPr>
            <p:cNvPr id="7" name="Group 66"/>
            <p:cNvGrpSpPr>
              <a:grpSpLocks/>
            </p:cNvGrpSpPr>
            <p:nvPr/>
          </p:nvGrpSpPr>
          <p:grpSpPr bwMode="auto">
            <a:xfrm>
              <a:off x="4536" y="1152"/>
              <a:ext cx="576" cy="98"/>
              <a:chOff x="4368" y="1200"/>
              <a:chExt cx="576" cy="98"/>
            </a:xfrm>
          </p:grpSpPr>
          <p:grpSp>
            <p:nvGrpSpPr>
              <p:cNvPr id="8" name="Group 67"/>
              <p:cNvGrpSpPr>
                <a:grpSpLocks/>
              </p:cNvGrpSpPr>
              <p:nvPr/>
            </p:nvGrpSpPr>
            <p:grpSpPr bwMode="auto">
              <a:xfrm>
                <a:off x="4368" y="1200"/>
                <a:ext cx="576" cy="96"/>
                <a:chOff x="4320" y="2208"/>
                <a:chExt cx="885" cy="81"/>
              </a:xfrm>
            </p:grpSpPr>
            <p:sp>
              <p:nvSpPr>
                <p:cNvPr id="178244" name="Line 68"/>
                <p:cNvSpPr>
                  <a:spLocks noChangeShapeType="1"/>
                </p:cNvSpPr>
                <p:nvPr/>
              </p:nvSpPr>
              <p:spPr bwMode="auto">
                <a:xfrm>
                  <a:off x="4318"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45" name="Line 69"/>
                <p:cNvSpPr>
                  <a:spLocks noChangeShapeType="1"/>
                </p:cNvSpPr>
                <p:nvPr/>
              </p:nvSpPr>
              <p:spPr bwMode="auto">
                <a:xfrm>
                  <a:off x="5201"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46" name="Line 70"/>
                <p:cNvSpPr>
                  <a:spLocks noChangeShapeType="1"/>
                </p:cNvSpPr>
                <p:nvPr/>
              </p:nvSpPr>
              <p:spPr bwMode="auto">
                <a:xfrm>
                  <a:off x="4318" y="2248"/>
                  <a:ext cx="885"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47" name="Rectangle 71"/>
              <p:cNvSpPr>
                <a:spLocks noChangeArrowheads="1"/>
              </p:cNvSpPr>
              <p:nvPr/>
            </p:nvSpPr>
            <p:spPr bwMode="auto">
              <a:xfrm>
                <a:off x="4656" y="1200"/>
                <a:ext cx="98"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nvGrpSpPr>
            <p:cNvPr id="9" name="Group 72"/>
            <p:cNvGrpSpPr>
              <a:grpSpLocks/>
            </p:cNvGrpSpPr>
            <p:nvPr/>
          </p:nvGrpSpPr>
          <p:grpSpPr bwMode="auto">
            <a:xfrm>
              <a:off x="4152" y="1460"/>
              <a:ext cx="960" cy="98"/>
              <a:chOff x="3984" y="1440"/>
              <a:chExt cx="960" cy="98"/>
            </a:xfrm>
          </p:grpSpPr>
          <p:grpSp>
            <p:nvGrpSpPr>
              <p:cNvPr id="10" name="Group 73"/>
              <p:cNvGrpSpPr>
                <a:grpSpLocks/>
              </p:cNvGrpSpPr>
              <p:nvPr/>
            </p:nvGrpSpPr>
            <p:grpSpPr bwMode="auto">
              <a:xfrm>
                <a:off x="3984" y="1440"/>
                <a:ext cx="960" cy="98"/>
                <a:chOff x="4320" y="2208"/>
                <a:chExt cx="885" cy="81"/>
              </a:xfrm>
            </p:grpSpPr>
            <p:sp>
              <p:nvSpPr>
                <p:cNvPr id="178250" name="Line 74"/>
                <p:cNvSpPr>
                  <a:spLocks noChangeShapeType="1"/>
                </p:cNvSpPr>
                <p:nvPr/>
              </p:nvSpPr>
              <p:spPr bwMode="auto">
                <a:xfrm>
                  <a:off x="432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51" name="Line 75"/>
                <p:cNvSpPr>
                  <a:spLocks noChangeShapeType="1"/>
                </p:cNvSpPr>
                <p:nvPr/>
              </p:nvSpPr>
              <p:spPr bwMode="auto">
                <a:xfrm>
                  <a:off x="5202"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52" name="Line 76"/>
                <p:cNvSpPr>
                  <a:spLocks noChangeShapeType="1"/>
                </p:cNvSpPr>
                <p:nvPr/>
              </p:nvSpPr>
              <p:spPr bwMode="auto">
                <a:xfrm>
                  <a:off x="4320" y="2248"/>
                  <a:ext cx="885"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53" name="Rectangle 77"/>
              <p:cNvSpPr>
                <a:spLocks noChangeArrowheads="1"/>
              </p:cNvSpPr>
              <p:nvPr/>
            </p:nvSpPr>
            <p:spPr bwMode="auto">
              <a:xfrm>
                <a:off x="4512" y="1440"/>
                <a:ext cx="98"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nvGrpSpPr>
            <p:cNvPr id="11" name="Group 78"/>
            <p:cNvGrpSpPr>
              <a:grpSpLocks/>
            </p:cNvGrpSpPr>
            <p:nvPr/>
          </p:nvGrpSpPr>
          <p:grpSpPr bwMode="auto">
            <a:xfrm>
              <a:off x="4104" y="1768"/>
              <a:ext cx="1008" cy="98"/>
              <a:chOff x="3936" y="1728"/>
              <a:chExt cx="1008" cy="98"/>
            </a:xfrm>
          </p:grpSpPr>
          <p:grpSp>
            <p:nvGrpSpPr>
              <p:cNvPr id="12" name="Group 79"/>
              <p:cNvGrpSpPr>
                <a:grpSpLocks/>
              </p:cNvGrpSpPr>
              <p:nvPr/>
            </p:nvGrpSpPr>
            <p:grpSpPr bwMode="auto">
              <a:xfrm>
                <a:off x="3936" y="1728"/>
                <a:ext cx="1008" cy="96"/>
                <a:chOff x="4320" y="2208"/>
                <a:chExt cx="885" cy="81"/>
              </a:xfrm>
            </p:grpSpPr>
            <p:sp>
              <p:nvSpPr>
                <p:cNvPr id="178256" name="Line 80"/>
                <p:cNvSpPr>
                  <a:spLocks noChangeShapeType="1"/>
                </p:cNvSpPr>
                <p:nvPr/>
              </p:nvSpPr>
              <p:spPr bwMode="auto">
                <a:xfrm>
                  <a:off x="432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57" name="Line 81"/>
                <p:cNvSpPr>
                  <a:spLocks noChangeShapeType="1"/>
                </p:cNvSpPr>
                <p:nvPr/>
              </p:nvSpPr>
              <p:spPr bwMode="auto">
                <a:xfrm>
                  <a:off x="5202"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58" name="Line 82"/>
                <p:cNvSpPr>
                  <a:spLocks noChangeShapeType="1"/>
                </p:cNvSpPr>
                <p:nvPr/>
              </p:nvSpPr>
              <p:spPr bwMode="auto">
                <a:xfrm>
                  <a:off x="4320" y="2248"/>
                  <a:ext cx="885"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59" name="Rectangle 83"/>
              <p:cNvSpPr>
                <a:spLocks noChangeArrowheads="1"/>
              </p:cNvSpPr>
              <p:nvPr/>
            </p:nvSpPr>
            <p:spPr bwMode="auto">
              <a:xfrm>
                <a:off x="4462" y="1728"/>
                <a:ext cx="99"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nvGrpSpPr>
            <p:cNvPr id="13" name="Group 84"/>
            <p:cNvGrpSpPr>
              <a:grpSpLocks/>
            </p:cNvGrpSpPr>
            <p:nvPr/>
          </p:nvGrpSpPr>
          <p:grpSpPr bwMode="auto">
            <a:xfrm>
              <a:off x="2712" y="2076"/>
              <a:ext cx="768" cy="111"/>
              <a:chOff x="2544" y="2076"/>
              <a:chExt cx="768" cy="111"/>
            </a:xfrm>
          </p:grpSpPr>
          <p:grpSp>
            <p:nvGrpSpPr>
              <p:cNvPr id="14" name="Group 85"/>
              <p:cNvGrpSpPr>
                <a:grpSpLocks/>
              </p:cNvGrpSpPr>
              <p:nvPr/>
            </p:nvGrpSpPr>
            <p:grpSpPr bwMode="auto">
              <a:xfrm>
                <a:off x="2544" y="2089"/>
                <a:ext cx="768" cy="98"/>
                <a:chOff x="4320" y="2208"/>
                <a:chExt cx="885" cy="81"/>
              </a:xfrm>
            </p:grpSpPr>
            <p:sp>
              <p:nvSpPr>
                <p:cNvPr id="178262" name="Line 86"/>
                <p:cNvSpPr>
                  <a:spLocks noChangeShapeType="1"/>
                </p:cNvSpPr>
                <p:nvPr/>
              </p:nvSpPr>
              <p:spPr bwMode="auto">
                <a:xfrm>
                  <a:off x="432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63" name="Line 87"/>
                <p:cNvSpPr>
                  <a:spLocks noChangeShapeType="1"/>
                </p:cNvSpPr>
                <p:nvPr/>
              </p:nvSpPr>
              <p:spPr bwMode="auto">
                <a:xfrm>
                  <a:off x="5203"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64" name="Line 88"/>
                <p:cNvSpPr>
                  <a:spLocks noChangeShapeType="1"/>
                </p:cNvSpPr>
                <p:nvPr/>
              </p:nvSpPr>
              <p:spPr bwMode="auto">
                <a:xfrm>
                  <a:off x="4320" y="2248"/>
                  <a:ext cx="885"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65" name="Rectangle 89"/>
              <p:cNvSpPr>
                <a:spLocks noChangeArrowheads="1"/>
              </p:cNvSpPr>
              <p:nvPr/>
            </p:nvSpPr>
            <p:spPr bwMode="auto">
              <a:xfrm>
                <a:off x="2832" y="2076"/>
                <a:ext cx="98"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nvGrpSpPr>
            <p:cNvPr id="15" name="Group 90"/>
            <p:cNvGrpSpPr>
              <a:grpSpLocks/>
            </p:cNvGrpSpPr>
            <p:nvPr/>
          </p:nvGrpSpPr>
          <p:grpSpPr bwMode="auto">
            <a:xfrm>
              <a:off x="3960" y="2550"/>
              <a:ext cx="720" cy="98"/>
              <a:chOff x="3792" y="2418"/>
              <a:chExt cx="720" cy="98"/>
            </a:xfrm>
          </p:grpSpPr>
          <p:grpSp>
            <p:nvGrpSpPr>
              <p:cNvPr id="16" name="Group 91"/>
              <p:cNvGrpSpPr>
                <a:grpSpLocks/>
              </p:cNvGrpSpPr>
              <p:nvPr/>
            </p:nvGrpSpPr>
            <p:grpSpPr bwMode="auto">
              <a:xfrm>
                <a:off x="3792" y="2418"/>
                <a:ext cx="720" cy="98"/>
                <a:chOff x="4320" y="2208"/>
                <a:chExt cx="885" cy="81"/>
              </a:xfrm>
            </p:grpSpPr>
            <p:sp>
              <p:nvSpPr>
                <p:cNvPr id="178268" name="Line 92"/>
                <p:cNvSpPr>
                  <a:spLocks noChangeShapeType="1"/>
                </p:cNvSpPr>
                <p:nvPr/>
              </p:nvSpPr>
              <p:spPr bwMode="auto">
                <a:xfrm>
                  <a:off x="432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69" name="Line 93"/>
                <p:cNvSpPr>
                  <a:spLocks noChangeShapeType="1"/>
                </p:cNvSpPr>
                <p:nvPr/>
              </p:nvSpPr>
              <p:spPr bwMode="auto">
                <a:xfrm>
                  <a:off x="5202"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70" name="Line 94"/>
                <p:cNvSpPr>
                  <a:spLocks noChangeShapeType="1"/>
                </p:cNvSpPr>
                <p:nvPr/>
              </p:nvSpPr>
              <p:spPr bwMode="auto">
                <a:xfrm>
                  <a:off x="4320" y="2248"/>
                  <a:ext cx="885"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71" name="Rectangle 95"/>
              <p:cNvSpPr>
                <a:spLocks noChangeArrowheads="1"/>
              </p:cNvSpPr>
              <p:nvPr/>
            </p:nvSpPr>
            <p:spPr bwMode="auto">
              <a:xfrm>
                <a:off x="4080" y="2418"/>
                <a:ext cx="98"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nvGrpSpPr>
            <p:cNvPr id="17" name="Group 96"/>
            <p:cNvGrpSpPr>
              <a:grpSpLocks/>
            </p:cNvGrpSpPr>
            <p:nvPr/>
          </p:nvGrpSpPr>
          <p:grpSpPr bwMode="auto">
            <a:xfrm>
              <a:off x="3720" y="2859"/>
              <a:ext cx="1632" cy="101"/>
              <a:chOff x="3552" y="2781"/>
              <a:chExt cx="1632" cy="101"/>
            </a:xfrm>
          </p:grpSpPr>
          <p:grpSp>
            <p:nvGrpSpPr>
              <p:cNvPr id="18" name="Group 97"/>
              <p:cNvGrpSpPr>
                <a:grpSpLocks/>
              </p:cNvGrpSpPr>
              <p:nvPr/>
            </p:nvGrpSpPr>
            <p:grpSpPr bwMode="auto">
              <a:xfrm>
                <a:off x="3552" y="2784"/>
                <a:ext cx="1632" cy="98"/>
                <a:chOff x="4320" y="2208"/>
                <a:chExt cx="885" cy="81"/>
              </a:xfrm>
            </p:grpSpPr>
            <p:sp>
              <p:nvSpPr>
                <p:cNvPr id="178274" name="Line 98"/>
                <p:cNvSpPr>
                  <a:spLocks noChangeShapeType="1"/>
                </p:cNvSpPr>
                <p:nvPr/>
              </p:nvSpPr>
              <p:spPr bwMode="auto">
                <a:xfrm>
                  <a:off x="432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75" name="Line 99"/>
                <p:cNvSpPr>
                  <a:spLocks noChangeShapeType="1"/>
                </p:cNvSpPr>
                <p:nvPr/>
              </p:nvSpPr>
              <p:spPr bwMode="auto">
                <a:xfrm>
                  <a:off x="5202"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76" name="Line 100"/>
                <p:cNvSpPr>
                  <a:spLocks noChangeShapeType="1"/>
                </p:cNvSpPr>
                <p:nvPr/>
              </p:nvSpPr>
              <p:spPr bwMode="auto">
                <a:xfrm>
                  <a:off x="4320" y="2248"/>
                  <a:ext cx="885"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77" name="Rectangle 101"/>
              <p:cNvSpPr>
                <a:spLocks noChangeArrowheads="1"/>
              </p:cNvSpPr>
              <p:nvPr/>
            </p:nvSpPr>
            <p:spPr bwMode="auto">
              <a:xfrm>
                <a:off x="4416" y="2781"/>
                <a:ext cx="98"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nvGrpSpPr>
            <p:cNvPr id="19" name="Group 102"/>
            <p:cNvGrpSpPr>
              <a:grpSpLocks/>
            </p:cNvGrpSpPr>
            <p:nvPr/>
          </p:nvGrpSpPr>
          <p:grpSpPr bwMode="auto">
            <a:xfrm>
              <a:off x="4728" y="3171"/>
              <a:ext cx="1152" cy="98"/>
              <a:chOff x="4560" y="3120"/>
              <a:chExt cx="1152" cy="98"/>
            </a:xfrm>
          </p:grpSpPr>
          <p:grpSp>
            <p:nvGrpSpPr>
              <p:cNvPr id="20" name="Group 103"/>
              <p:cNvGrpSpPr>
                <a:grpSpLocks/>
              </p:cNvGrpSpPr>
              <p:nvPr/>
            </p:nvGrpSpPr>
            <p:grpSpPr bwMode="auto">
              <a:xfrm>
                <a:off x="4560" y="3120"/>
                <a:ext cx="1152" cy="96"/>
                <a:chOff x="4320" y="2208"/>
                <a:chExt cx="885" cy="81"/>
              </a:xfrm>
            </p:grpSpPr>
            <p:sp>
              <p:nvSpPr>
                <p:cNvPr id="178280" name="Line 104"/>
                <p:cNvSpPr>
                  <a:spLocks noChangeShapeType="1"/>
                </p:cNvSpPr>
                <p:nvPr/>
              </p:nvSpPr>
              <p:spPr bwMode="auto">
                <a:xfrm>
                  <a:off x="432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81" name="Line 105"/>
                <p:cNvSpPr>
                  <a:spLocks noChangeShapeType="1"/>
                </p:cNvSpPr>
                <p:nvPr/>
              </p:nvSpPr>
              <p:spPr bwMode="auto">
                <a:xfrm>
                  <a:off x="5202"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82" name="Line 106"/>
                <p:cNvSpPr>
                  <a:spLocks noChangeShapeType="1"/>
                </p:cNvSpPr>
                <p:nvPr/>
              </p:nvSpPr>
              <p:spPr bwMode="auto">
                <a:xfrm>
                  <a:off x="4320" y="2248"/>
                  <a:ext cx="885"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83" name="Rectangle 107"/>
              <p:cNvSpPr>
                <a:spLocks noChangeArrowheads="1"/>
              </p:cNvSpPr>
              <p:nvPr/>
            </p:nvSpPr>
            <p:spPr bwMode="auto">
              <a:xfrm>
                <a:off x="5136" y="3120"/>
                <a:ext cx="98"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nvGrpSpPr>
            <p:cNvPr id="21" name="Group 108"/>
            <p:cNvGrpSpPr>
              <a:grpSpLocks/>
            </p:cNvGrpSpPr>
            <p:nvPr/>
          </p:nvGrpSpPr>
          <p:grpSpPr bwMode="auto">
            <a:xfrm>
              <a:off x="4200" y="3480"/>
              <a:ext cx="912" cy="98"/>
              <a:chOff x="4032" y="3456"/>
              <a:chExt cx="912" cy="98"/>
            </a:xfrm>
          </p:grpSpPr>
          <p:grpSp>
            <p:nvGrpSpPr>
              <p:cNvPr id="22" name="Group 109"/>
              <p:cNvGrpSpPr>
                <a:grpSpLocks/>
              </p:cNvGrpSpPr>
              <p:nvPr/>
            </p:nvGrpSpPr>
            <p:grpSpPr bwMode="auto">
              <a:xfrm>
                <a:off x="4032" y="3456"/>
                <a:ext cx="912" cy="98"/>
                <a:chOff x="4320" y="2208"/>
                <a:chExt cx="885" cy="81"/>
              </a:xfrm>
            </p:grpSpPr>
            <p:sp>
              <p:nvSpPr>
                <p:cNvPr id="178286" name="Line 110"/>
                <p:cNvSpPr>
                  <a:spLocks noChangeShapeType="1"/>
                </p:cNvSpPr>
                <p:nvPr/>
              </p:nvSpPr>
              <p:spPr bwMode="auto">
                <a:xfrm>
                  <a:off x="432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87" name="Line 111"/>
                <p:cNvSpPr>
                  <a:spLocks noChangeShapeType="1"/>
                </p:cNvSpPr>
                <p:nvPr/>
              </p:nvSpPr>
              <p:spPr bwMode="auto">
                <a:xfrm>
                  <a:off x="5200" y="2208"/>
                  <a:ext cx="0" cy="81"/>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sp>
              <p:nvSpPr>
                <p:cNvPr id="178288" name="Line 112"/>
                <p:cNvSpPr>
                  <a:spLocks noChangeShapeType="1"/>
                </p:cNvSpPr>
                <p:nvPr/>
              </p:nvSpPr>
              <p:spPr bwMode="auto">
                <a:xfrm>
                  <a:off x="4320" y="2248"/>
                  <a:ext cx="883" cy="0"/>
                </a:xfrm>
                <a:prstGeom prst="line">
                  <a:avLst/>
                </a:prstGeom>
                <a:noFill/>
                <a:ln w="38100">
                  <a:solidFill>
                    <a:schemeClr val="accent1"/>
                  </a:solidFill>
                  <a:round/>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sp>
            <p:nvSpPr>
              <p:cNvPr id="178289" name="Rectangle 113"/>
              <p:cNvSpPr>
                <a:spLocks noChangeArrowheads="1"/>
              </p:cNvSpPr>
              <p:nvPr/>
            </p:nvSpPr>
            <p:spPr bwMode="auto">
              <a:xfrm>
                <a:off x="4368" y="3456"/>
                <a:ext cx="98" cy="98"/>
              </a:xfrm>
              <a:prstGeom prst="rect">
                <a:avLst/>
              </a:prstGeom>
              <a:solidFill>
                <a:schemeClr val="accent1"/>
              </a:solidFill>
              <a:ln w="38100">
                <a:solidFill>
                  <a:schemeClr val="bg2"/>
                </a:solidFill>
                <a:miter lim="800000"/>
                <a:headEnd/>
                <a:tailEnd/>
              </a:ln>
              <a:effectLst>
                <a:outerShdw dist="71842" dir="2700000" algn="ctr" rotWithShape="0">
                  <a:srgbClr val="0050A0"/>
                </a:outerShdw>
              </a:effectLst>
            </p:spPr>
            <p:txBody>
              <a:bodyPr wrap="none" anchor="ctr">
                <a:spAutoFit/>
              </a:bodyPr>
              <a:lstStyle/>
              <a:p>
                <a:pPr>
                  <a:spcBef>
                    <a:spcPct val="0"/>
                  </a:spcBef>
                  <a:defRPr/>
                </a:pPr>
                <a:endParaRPr lang="el-GR" sz="1800" b="0">
                  <a:solidFill>
                    <a:srgbClr val="FFFFFF"/>
                  </a:solidFill>
                  <a:effectLst/>
                  <a:latin typeface="Arial" pitchFamily="34" charset="0"/>
                </a:endParaRPr>
              </a:p>
            </p:txBody>
          </p:sp>
        </p:gr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3121025" y="1400175"/>
            <a:ext cx="1193800" cy="3794125"/>
          </a:xfrm>
          <a:prstGeom prst="rect">
            <a:avLst/>
          </a:prstGeom>
          <a:solidFill>
            <a:schemeClr val="bg2"/>
          </a:solidFill>
          <a:ln w="9525">
            <a:solidFill>
              <a:srgbClr val="66CCFF"/>
            </a:solid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7107" name="Rectangle 3"/>
          <p:cNvSpPr>
            <a:spLocks noChangeArrowheads="1"/>
          </p:cNvSpPr>
          <p:nvPr/>
        </p:nvSpPr>
        <p:spPr bwMode="invGray">
          <a:xfrm>
            <a:off x="4324350" y="1400175"/>
            <a:ext cx="4184650" cy="3794125"/>
          </a:xfrm>
          <a:prstGeom prst="rect">
            <a:avLst/>
          </a:prstGeom>
          <a:solidFill>
            <a:schemeClr val="bg2"/>
          </a:solidFill>
          <a:ln w="9525">
            <a:solidFill>
              <a:srgbClr val="00CCFF"/>
            </a:solid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7108" name="Text Box 4"/>
          <p:cNvSpPr txBox="1">
            <a:spLocks noChangeArrowheads="1"/>
          </p:cNvSpPr>
          <p:nvPr/>
        </p:nvSpPr>
        <p:spPr bwMode="auto">
          <a:xfrm>
            <a:off x="444500" y="6294438"/>
            <a:ext cx="6264275" cy="304800"/>
          </a:xfrm>
          <a:prstGeom prst="rect">
            <a:avLst/>
          </a:prstGeom>
          <a:noFill/>
          <a:ln w="9525">
            <a:noFill/>
            <a:miter lim="800000"/>
            <a:headEnd/>
            <a:tailEnd/>
          </a:ln>
        </p:spPr>
        <p:txBody>
          <a:bodyPr anchor="b">
            <a:spAutoFit/>
          </a:bodyPr>
          <a:lstStyle/>
          <a:p>
            <a:pPr eaLnBrk="0" hangingPunct="0">
              <a:spcBef>
                <a:spcPct val="0"/>
              </a:spcBef>
            </a:pPr>
            <a:r>
              <a:rPr lang="en-US" sz="1400" b="0">
                <a:solidFill>
                  <a:srgbClr val="FFFFFF"/>
                </a:solidFill>
                <a:effectLst/>
                <a:latin typeface="Verdana"/>
              </a:rPr>
              <a:t>Cui Y et al. </a:t>
            </a:r>
            <a:r>
              <a:rPr lang="en-US" sz="1400" b="0" i="1">
                <a:solidFill>
                  <a:srgbClr val="FFFFFF"/>
                </a:solidFill>
                <a:effectLst/>
                <a:latin typeface="Verdana"/>
              </a:rPr>
              <a:t>Arch Intern Med</a:t>
            </a:r>
            <a:r>
              <a:rPr lang="en-US" sz="1400" b="0">
                <a:solidFill>
                  <a:srgbClr val="FFFFFF"/>
                </a:solidFill>
                <a:effectLst/>
                <a:latin typeface="Verdana"/>
              </a:rPr>
              <a:t> 2001;161:1413-1419.</a:t>
            </a:r>
          </a:p>
        </p:txBody>
      </p:sp>
      <p:sp>
        <p:nvSpPr>
          <p:cNvPr id="47109" name="Rectangle 5"/>
          <p:cNvSpPr>
            <a:spLocks noGrp="1" noChangeArrowheads="1"/>
          </p:cNvSpPr>
          <p:nvPr>
            <p:ph type="title"/>
          </p:nvPr>
        </p:nvSpPr>
        <p:spPr>
          <a:xfrm>
            <a:off x="474663" y="323850"/>
            <a:ext cx="7985125" cy="944563"/>
          </a:xfrm>
          <a:noFill/>
        </p:spPr>
        <p:txBody>
          <a:bodyPr/>
          <a:lstStyle/>
          <a:p>
            <a:pPr eaLnBrk="1" hangingPunct="1"/>
            <a:r>
              <a:rPr lang="en-US" sz="3000" smtClean="0"/>
              <a:t>LRC Follow-up Study:  </a:t>
            </a:r>
            <a:r>
              <a:rPr lang="en-US" sz="3000" i="1" smtClean="0"/>
              <a:t>CVD Mortality by Non-HDL-C and LDL-C in Men</a:t>
            </a:r>
          </a:p>
        </p:txBody>
      </p:sp>
      <p:sp>
        <p:nvSpPr>
          <p:cNvPr id="47110" name="Text Box 6"/>
          <p:cNvSpPr txBox="1">
            <a:spLocks noChangeArrowheads="1"/>
          </p:cNvSpPr>
          <p:nvPr/>
        </p:nvSpPr>
        <p:spPr bwMode="auto">
          <a:xfrm>
            <a:off x="428625" y="5867400"/>
            <a:ext cx="7810500" cy="336550"/>
          </a:xfrm>
          <a:prstGeom prst="rect">
            <a:avLst/>
          </a:prstGeom>
          <a:noFill/>
          <a:ln w="0">
            <a:noFill/>
            <a:miter lim="800000"/>
            <a:headEnd/>
            <a:tailEnd/>
          </a:ln>
        </p:spPr>
        <p:txBody>
          <a:bodyPr wrap="none">
            <a:spAutoFit/>
          </a:bodyPr>
          <a:lstStyle/>
          <a:p>
            <a:pPr eaLnBrk="0" hangingPunct="0">
              <a:spcBef>
                <a:spcPct val="0"/>
              </a:spcBef>
            </a:pPr>
            <a:r>
              <a:rPr lang="en-US" sz="1600" b="0">
                <a:solidFill>
                  <a:srgbClr val="FFFF00"/>
                </a:solidFill>
                <a:effectLst/>
                <a:latin typeface="Verdana"/>
              </a:rPr>
              <a:t>LRC = Lipid Research Clinics; RR = Relative risk; CI = confidence interval.</a:t>
            </a:r>
          </a:p>
        </p:txBody>
      </p:sp>
      <p:sp>
        <p:nvSpPr>
          <p:cNvPr id="47111" name="Text Box 7"/>
          <p:cNvSpPr txBox="1">
            <a:spLocks noChangeArrowheads="1"/>
          </p:cNvSpPr>
          <p:nvPr/>
        </p:nvSpPr>
        <p:spPr bwMode="auto">
          <a:xfrm>
            <a:off x="2152650" y="5338763"/>
            <a:ext cx="6686550" cy="304800"/>
          </a:xfrm>
          <a:prstGeom prst="rect">
            <a:avLst/>
          </a:prstGeom>
          <a:noFill/>
          <a:ln w="12700">
            <a:noFill/>
            <a:miter lim="800000"/>
            <a:headEnd/>
            <a:tailEnd/>
          </a:ln>
        </p:spPr>
        <p:txBody>
          <a:bodyPr>
            <a:spAutoFit/>
          </a:bodyPr>
          <a:lstStyle/>
          <a:p>
            <a:pPr eaLnBrk="0" hangingPunct="0">
              <a:tabLst>
                <a:tab pos="119063" algn="ctr"/>
                <a:tab pos="661988" algn="ctr"/>
                <a:tab pos="1243013" algn="ctr"/>
                <a:tab pos="1785938" algn="ctr"/>
                <a:tab pos="2328863" algn="ctr"/>
                <a:tab pos="2897188" algn="ctr"/>
                <a:tab pos="3452813" algn="ctr"/>
                <a:tab pos="4008438" algn="ctr"/>
                <a:tab pos="4551363" algn="ctr"/>
                <a:tab pos="5119688" algn="ctr"/>
                <a:tab pos="5662613" algn="ctr"/>
                <a:tab pos="6218238" algn="ctr"/>
                <a:tab pos="6773863" algn="ctr"/>
              </a:tabLst>
            </a:pPr>
            <a:r>
              <a:rPr lang="en-US" sz="1400" b="0">
                <a:solidFill>
                  <a:srgbClr val="FFFFFF"/>
                </a:solidFill>
                <a:effectLst/>
                <a:latin typeface="Verdana"/>
              </a:rPr>
              <a:t>	0   0.25   0.50	  0.75 1.00	 1.25  1.50	  1.75	 2.00	 2.25	2.50	 2.75 3.00</a:t>
            </a:r>
          </a:p>
        </p:txBody>
      </p:sp>
      <p:sp>
        <p:nvSpPr>
          <p:cNvPr id="47112" name="Text Box 8"/>
          <p:cNvSpPr txBox="1">
            <a:spLocks noChangeArrowheads="1"/>
          </p:cNvSpPr>
          <p:nvPr/>
        </p:nvSpPr>
        <p:spPr bwMode="auto">
          <a:xfrm>
            <a:off x="4551363" y="5622925"/>
            <a:ext cx="1436687" cy="336550"/>
          </a:xfrm>
          <a:prstGeom prst="rect">
            <a:avLst/>
          </a:prstGeom>
          <a:noFill/>
          <a:ln w="12700">
            <a:noFill/>
            <a:miter lim="800000"/>
            <a:headEnd/>
            <a:tailEnd/>
          </a:ln>
        </p:spPr>
        <p:txBody>
          <a:bodyPr wrap="none">
            <a:spAutoFit/>
          </a:bodyPr>
          <a:lstStyle/>
          <a:p>
            <a:pPr algn="ctr" eaLnBrk="0" hangingPunct="0">
              <a:spcBef>
                <a:spcPct val="0"/>
              </a:spcBef>
            </a:pPr>
            <a:r>
              <a:rPr lang="en-US" sz="1600" b="0">
                <a:solidFill>
                  <a:srgbClr val="FFFFFF"/>
                </a:solidFill>
                <a:effectLst/>
                <a:latin typeface="Arial" pitchFamily="34" charset="0"/>
              </a:rPr>
              <a:t>RR with 95% CI</a:t>
            </a:r>
          </a:p>
        </p:txBody>
      </p:sp>
      <p:grpSp>
        <p:nvGrpSpPr>
          <p:cNvPr id="2" name="Group 9"/>
          <p:cNvGrpSpPr>
            <a:grpSpLocks/>
          </p:cNvGrpSpPr>
          <p:nvPr/>
        </p:nvGrpSpPr>
        <p:grpSpPr bwMode="auto">
          <a:xfrm>
            <a:off x="4730750" y="4716463"/>
            <a:ext cx="2735263" cy="260350"/>
            <a:chOff x="3360" y="2016"/>
            <a:chExt cx="2304" cy="96"/>
          </a:xfrm>
        </p:grpSpPr>
        <p:sp>
          <p:nvSpPr>
            <p:cNvPr id="47192" name="Line 10"/>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7193" name="Line 11"/>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7194" name="Line 12"/>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3" name="Group 13"/>
          <p:cNvGrpSpPr>
            <a:grpSpLocks/>
          </p:cNvGrpSpPr>
          <p:nvPr/>
        </p:nvGrpSpPr>
        <p:grpSpPr bwMode="auto">
          <a:xfrm>
            <a:off x="4222750" y="4386263"/>
            <a:ext cx="2006600" cy="260350"/>
            <a:chOff x="3360" y="2016"/>
            <a:chExt cx="2304" cy="96"/>
          </a:xfrm>
        </p:grpSpPr>
        <p:sp>
          <p:nvSpPr>
            <p:cNvPr id="47189" name="Line 14"/>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7190" name="Line 15"/>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7191" name="Line 16"/>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4" name="Group 17"/>
          <p:cNvGrpSpPr>
            <a:grpSpLocks/>
          </p:cNvGrpSpPr>
          <p:nvPr/>
        </p:nvGrpSpPr>
        <p:grpSpPr bwMode="auto">
          <a:xfrm>
            <a:off x="4002088" y="4037013"/>
            <a:ext cx="1677987" cy="260350"/>
            <a:chOff x="3360" y="2016"/>
            <a:chExt cx="2304" cy="96"/>
          </a:xfrm>
        </p:grpSpPr>
        <p:sp>
          <p:nvSpPr>
            <p:cNvPr id="47186" name="Line 18"/>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7187" name="Line 19"/>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7188" name="Line 20"/>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5" name="Group 21"/>
          <p:cNvGrpSpPr>
            <a:grpSpLocks/>
          </p:cNvGrpSpPr>
          <p:nvPr/>
        </p:nvGrpSpPr>
        <p:grpSpPr bwMode="auto">
          <a:xfrm>
            <a:off x="5302250" y="3059113"/>
            <a:ext cx="3027363" cy="260350"/>
            <a:chOff x="3360" y="2016"/>
            <a:chExt cx="2304" cy="96"/>
          </a:xfrm>
        </p:grpSpPr>
        <p:sp>
          <p:nvSpPr>
            <p:cNvPr id="47183" name="Line 22"/>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7184" name="Line 23"/>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7185" name="Line 24"/>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6" name="Group 25"/>
          <p:cNvGrpSpPr>
            <a:grpSpLocks/>
          </p:cNvGrpSpPr>
          <p:nvPr/>
        </p:nvGrpSpPr>
        <p:grpSpPr bwMode="auto">
          <a:xfrm>
            <a:off x="4298950" y="2717800"/>
            <a:ext cx="2135188" cy="260350"/>
            <a:chOff x="3360" y="2016"/>
            <a:chExt cx="2304" cy="96"/>
          </a:xfrm>
        </p:grpSpPr>
        <p:sp>
          <p:nvSpPr>
            <p:cNvPr id="47180" name="Line 26"/>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7181" name="Line 27"/>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7182" name="Line 28"/>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7" name="Group 29"/>
          <p:cNvGrpSpPr>
            <a:grpSpLocks/>
          </p:cNvGrpSpPr>
          <p:nvPr/>
        </p:nvGrpSpPr>
        <p:grpSpPr bwMode="auto">
          <a:xfrm>
            <a:off x="3903663" y="2376488"/>
            <a:ext cx="1682750" cy="260350"/>
            <a:chOff x="3360" y="2016"/>
            <a:chExt cx="2304" cy="96"/>
          </a:xfrm>
        </p:grpSpPr>
        <p:sp>
          <p:nvSpPr>
            <p:cNvPr id="47177" name="Line 30"/>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7178" name="Line 31"/>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7179" name="Line 32"/>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sp>
        <p:nvSpPr>
          <p:cNvPr id="47119" name="Line 33"/>
          <p:cNvSpPr>
            <a:spLocks noChangeShapeType="1"/>
          </p:cNvSpPr>
          <p:nvPr/>
        </p:nvSpPr>
        <p:spPr bwMode="auto">
          <a:xfrm>
            <a:off x="4322763" y="1401763"/>
            <a:ext cx="1587" cy="3789362"/>
          </a:xfrm>
          <a:prstGeom prst="line">
            <a:avLst/>
          </a:prstGeom>
          <a:noFill/>
          <a:ln w="28575">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0" name="Oval 34"/>
          <p:cNvSpPr>
            <a:spLocks noChangeArrowheads="1"/>
          </p:cNvSpPr>
          <p:nvPr/>
        </p:nvSpPr>
        <p:spPr bwMode="auto">
          <a:xfrm>
            <a:off x="5784850" y="4743450"/>
            <a:ext cx="171450"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1" name="Oval 35"/>
          <p:cNvSpPr>
            <a:spLocks noChangeArrowheads="1"/>
          </p:cNvSpPr>
          <p:nvPr/>
        </p:nvSpPr>
        <p:spPr bwMode="auto">
          <a:xfrm>
            <a:off x="4973638" y="4419600"/>
            <a:ext cx="171450"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2" name="Oval 36"/>
          <p:cNvSpPr>
            <a:spLocks noChangeArrowheads="1"/>
          </p:cNvSpPr>
          <p:nvPr/>
        </p:nvSpPr>
        <p:spPr bwMode="auto">
          <a:xfrm>
            <a:off x="4652963" y="4067175"/>
            <a:ext cx="169862"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3" name="Oval 37"/>
          <p:cNvSpPr>
            <a:spLocks noChangeArrowheads="1"/>
          </p:cNvSpPr>
          <p:nvPr/>
        </p:nvSpPr>
        <p:spPr bwMode="auto">
          <a:xfrm>
            <a:off x="4246563" y="3743325"/>
            <a:ext cx="169862"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4" name="Oval 38"/>
          <p:cNvSpPr>
            <a:spLocks noChangeArrowheads="1"/>
          </p:cNvSpPr>
          <p:nvPr/>
        </p:nvSpPr>
        <p:spPr bwMode="auto">
          <a:xfrm>
            <a:off x="6513513" y="3097213"/>
            <a:ext cx="171450"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5" name="Oval 39"/>
          <p:cNvSpPr>
            <a:spLocks noChangeArrowheads="1"/>
          </p:cNvSpPr>
          <p:nvPr/>
        </p:nvSpPr>
        <p:spPr bwMode="auto">
          <a:xfrm>
            <a:off x="5110163" y="2735263"/>
            <a:ext cx="169862"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6" name="Oval 40"/>
          <p:cNvSpPr>
            <a:spLocks noChangeArrowheads="1"/>
          </p:cNvSpPr>
          <p:nvPr/>
        </p:nvSpPr>
        <p:spPr bwMode="auto">
          <a:xfrm>
            <a:off x="4533900" y="2411413"/>
            <a:ext cx="171450"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27" name="Oval 41"/>
          <p:cNvSpPr>
            <a:spLocks noChangeArrowheads="1"/>
          </p:cNvSpPr>
          <p:nvPr/>
        </p:nvSpPr>
        <p:spPr bwMode="auto">
          <a:xfrm>
            <a:off x="4246563" y="2058988"/>
            <a:ext cx="169862"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grpSp>
        <p:nvGrpSpPr>
          <p:cNvPr id="8" name="Group 42"/>
          <p:cNvGrpSpPr>
            <a:grpSpLocks/>
          </p:cNvGrpSpPr>
          <p:nvPr/>
        </p:nvGrpSpPr>
        <p:grpSpPr bwMode="auto">
          <a:xfrm>
            <a:off x="2332038" y="5191125"/>
            <a:ext cx="5942012" cy="104775"/>
            <a:chOff x="1653" y="3270"/>
            <a:chExt cx="4210" cy="66"/>
          </a:xfrm>
        </p:grpSpPr>
        <p:sp>
          <p:nvSpPr>
            <p:cNvPr id="47163" name="Line 43"/>
            <p:cNvSpPr>
              <a:spLocks noChangeShapeType="1"/>
            </p:cNvSpPr>
            <p:nvPr/>
          </p:nvSpPr>
          <p:spPr bwMode="auto">
            <a:xfrm>
              <a:off x="1660" y="3270"/>
              <a:ext cx="4203" cy="2"/>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64" name="Line 44"/>
            <p:cNvSpPr>
              <a:spLocks noChangeShapeType="1"/>
            </p:cNvSpPr>
            <p:nvPr/>
          </p:nvSpPr>
          <p:spPr bwMode="auto">
            <a:xfrm flipV="1">
              <a:off x="2008"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65" name="Line 45"/>
            <p:cNvSpPr>
              <a:spLocks noChangeShapeType="1"/>
            </p:cNvSpPr>
            <p:nvPr/>
          </p:nvSpPr>
          <p:spPr bwMode="auto">
            <a:xfrm flipV="1">
              <a:off x="2361"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66" name="Line 46"/>
            <p:cNvSpPr>
              <a:spLocks noChangeShapeType="1"/>
            </p:cNvSpPr>
            <p:nvPr/>
          </p:nvSpPr>
          <p:spPr bwMode="auto">
            <a:xfrm flipV="1">
              <a:off x="2709"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67" name="Line 47"/>
            <p:cNvSpPr>
              <a:spLocks noChangeShapeType="1"/>
            </p:cNvSpPr>
            <p:nvPr/>
          </p:nvSpPr>
          <p:spPr bwMode="auto">
            <a:xfrm flipV="1">
              <a:off x="3063"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68" name="Line 48"/>
            <p:cNvSpPr>
              <a:spLocks noChangeShapeType="1"/>
            </p:cNvSpPr>
            <p:nvPr/>
          </p:nvSpPr>
          <p:spPr bwMode="auto">
            <a:xfrm flipV="1">
              <a:off x="3411"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69" name="Line 49"/>
            <p:cNvSpPr>
              <a:spLocks noChangeShapeType="1"/>
            </p:cNvSpPr>
            <p:nvPr/>
          </p:nvSpPr>
          <p:spPr bwMode="auto">
            <a:xfrm flipV="1">
              <a:off x="3764"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70" name="Line 50"/>
            <p:cNvSpPr>
              <a:spLocks noChangeShapeType="1"/>
            </p:cNvSpPr>
            <p:nvPr/>
          </p:nvSpPr>
          <p:spPr bwMode="auto">
            <a:xfrm flipV="1">
              <a:off x="4112"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71" name="Line 51"/>
            <p:cNvSpPr>
              <a:spLocks noChangeShapeType="1"/>
            </p:cNvSpPr>
            <p:nvPr/>
          </p:nvSpPr>
          <p:spPr bwMode="auto">
            <a:xfrm flipV="1">
              <a:off x="4460"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72" name="Line 52"/>
            <p:cNvSpPr>
              <a:spLocks noChangeShapeType="1"/>
            </p:cNvSpPr>
            <p:nvPr/>
          </p:nvSpPr>
          <p:spPr bwMode="auto">
            <a:xfrm flipV="1">
              <a:off x="4814"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73" name="Line 53"/>
            <p:cNvSpPr>
              <a:spLocks noChangeShapeType="1"/>
            </p:cNvSpPr>
            <p:nvPr/>
          </p:nvSpPr>
          <p:spPr bwMode="auto">
            <a:xfrm flipV="1">
              <a:off x="5162"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74" name="Line 54"/>
            <p:cNvSpPr>
              <a:spLocks noChangeShapeType="1"/>
            </p:cNvSpPr>
            <p:nvPr/>
          </p:nvSpPr>
          <p:spPr bwMode="auto">
            <a:xfrm flipV="1">
              <a:off x="5515"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75" name="Line 55"/>
            <p:cNvSpPr>
              <a:spLocks noChangeShapeType="1"/>
            </p:cNvSpPr>
            <p:nvPr/>
          </p:nvSpPr>
          <p:spPr bwMode="auto">
            <a:xfrm flipV="1">
              <a:off x="1653"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7176" name="Line 56"/>
            <p:cNvSpPr>
              <a:spLocks noChangeShapeType="1"/>
            </p:cNvSpPr>
            <p:nvPr/>
          </p:nvSpPr>
          <p:spPr bwMode="auto">
            <a:xfrm flipV="1">
              <a:off x="5846" y="3270"/>
              <a:ext cx="1" cy="66"/>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grpSp>
      <p:graphicFrame>
        <p:nvGraphicFramePr>
          <p:cNvPr id="180281" name="Group 57"/>
          <p:cNvGraphicFramePr>
            <a:graphicFrameLocks noGrp="1"/>
          </p:cNvGraphicFramePr>
          <p:nvPr/>
        </p:nvGraphicFramePr>
        <p:xfrm>
          <a:off x="476250" y="1404938"/>
          <a:ext cx="3140075" cy="3791903"/>
        </p:xfrm>
        <a:graphic>
          <a:graphicData uri="http://schemas.openxmlformats.org/drawingml/2006/table">
            <a:tbl>
              <a:tblPr/>
              <a:tblGrid>
                <a:gridCol w="1731963"/>
                <a:gridCol w="1408112"/>
              </a:tblGrid>
              <a:tr h="579438">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rgbClr val="FFCC99"/>
                          </a:solidFill>
                          <a:effectLst/>
                          <a:latin typeface="Verdana" pitchFamily="34" charset="0"/>
                        </a:rPr>
                        <a:t>Non-HDL-C</a:t>
                      </a:r>
                      <a:br>
                        <a:rPr kumimoji="0" lang="en-US" sz="1600" b="0" i="0" u="none" strike="noStrike" cap="none" normalizeH="0" baseline="0" smtClean="0">
                          <a:ln>
                            <a:noFill/>
                          </a:ln>
                          <a:solidFill>
                            <a:srgbClr val="FFCC99"/>
                          </a:solidFill>
                          <a:effectLst/>
                          <a:latin typeface="Verdana" pitchFamily="34" charset="0"/>
                        </a:rPr>
                      </a:br>
                      <a:r>
                        <a:rPr kumimoji="0" lang="en-US" sz="1600" b="0" i="0" u="none" strike="noStrike" cap="none" normalizeH="0" baseline="0" smtClean="0">
                          <a:ln>
                            <a:noFill/>
                          </a:ln>
                          <a:solidFill>
                            <a:srgbClr val="FFCC99"/>
                          </a:solidFill>
                          <a:effectLst/>
                          <a:latin typeface="Verdana" pitchFamily="34" charset="0"/>
                        </a:rPr>
                        <a:t>(mg/dL)</a:t>
                      </a:r>
                    </a:p>
                  </a:txBody>
                  <a:tcPr marL="0" marR="0" anchor="b" horzOverflow="overflow">
                    <a:lnL cap="flat">
                      <a:noFill/>
                    </a:lnL>
                    <a:lnR>
                      <a:noFill/>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rgbClr val="FFCC99"/>
                          </a:solidFill>
                          <a:effectLst/>
                          <a:latin typeface="Verdana" pitchFamily="34" charset="0"/>
                        </a:rPr>
                        <a:t>Rate/</a:t>
                      </a:r>
                      <a:br>
                        <a:rPr kumimoji="0" lang="en-US" sz="1600" b="0" i="0" u="none" strike="noStrike" cap="none" normalizeH="0" baseline="0" smtClean="0">
                          <a:ln>
                            <a:noFill/>
                          </a:ln>
                          <a:solidFill>
                            <a:srgbClr val="FFCC99"/>
                          </a:solidFill>
                          <a:effectLst/>
                          <a:latin typeface="Verdana" pitchFamily="34" charset="0"/>
                        </a:rPr>
                      </a:br>
                      <a:r>
                        <a:rPr kumimoji="0" lang="en-US" sz="1600" b="0" i="0" u="none" strike="noStrike" cap="none" normalizeH="0" baseline="0" smtClean="0">
                          <a:ln>
                            <a:noFill/>
                          </a:ln>
                          <a:solidFill>
                            <a:srgbClr val="FFCC99"/>
                          </a:solidFill>
                          <a:effectLst/>
                          <a:latin typeface="Verdana" pitchFamily="34" charset="0"/>
                        </a:rPr>
                        <a:t>10,000</a:t>
                      </a:r>
                    </a:p>
                  </a:txBody>
                  <a:tcPr marL="0" marR="0" anchor="b" horzOverflow="overflow">
                    <a:lnL>
                      <a:noFill/>
                    </a:lnL>
                    <a:lnR cap="flat">
                      <a:noFill/>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gradFill rotWithShape="0">
                      <a:gsLst>
                        <a:gs pos="0">
                          <a:srgbClr val="000066"/>
                        </a:gs>
                        <a:gs pos="100000">
                          <a:schemeClr val="bg2"/>
                        </a:gs>
                      </a:gsLst>
                      <a:lin ang="0" scaled="1"/>
                    </a:gradFill>
                  </a:tcPr>
                </a:tc>
              </a:tr>
              <a:tr h="328613">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&lt;160</a:t>
                      </a:r>
                    </a:p>
                  </a:txBody>
                  <a:tcPr marL="0" marR="0" horzOverflow="overflow">
                    <a:lnL cap="flat">
                      <a:noFill/>
                    </a:lnL>
                    <a:lnR>
                      <a:noFill/>
                    </a:lnR>
                    <a:lnT w="12700" cap="flat" cmpd="sng" algn="ctr">
                      <a:solidFill>
                        <a:srgbClr val="66CCFF"/>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38.0</a:t>
                      </a:r>
                    </a:p>
                  </a:txBody>
                  <a:tcPr marL="0" marR="0" horzOverflow="overflow">
                    <a:lnL>
                      <a:noFill/>
                    </a:lnL>
                    <a:lnR cap="flat">
                      <a:noFill/>
                    </a:lnR>
                    <a:lnT w="12700" cap="flat" cmpd="sng" algn="ctr">
                      <a:solidFill>
                        <a:srgbClr val="66CCFF"/>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314325">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160 to &lt;190</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43.0</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241300">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190 to &lt;220</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53.9</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225425">
                <a:tc>
                  <a:txBody>
                    <a:bodyPr/>
                    <a:lstStyle/>
                    <a:p>
                      <a:pPr marL="58738" marR="0" lvl="0" indent="174625"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sym typeface="Symbol" pitchFamily="18" charset="2"/>
                        </a:rPr>
                        <a:t></a:t>
                      </a:r>
                      <a:r>
                        <a:rPr kumimoji="0" lang="en-US" sz="1600" b="0" i="0" u="none" strike="noStrike" cap="none" normalizeH="0" baseline="0" smtClean="0">
                          <a:ln>
                            <a:noFill/>
                          </a:ln>
                          <a:solidFill>
                            <a:schemeClr val="tx1"/>
                          </a:solidFill>
                          <a:effectLst/>
                          <a:latin typeface="Verdana" pitchFamily="34" charset="0"/>
                        </a:rPr>
                        <a:t>220</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80.6</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0">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rgbClr val="FFCC99"/>
                          </a:solidFill>
                          <a:effectLst/>
                          <a:latin typeface="Verdana" pitchFamily="34" charset="0"/>
                        </a:rPr>
                        <a:t>LDL-C (mg/dL)</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66"/>
                        </a:gs>
                        <a:gs pos="100000">
                          <a:srgbClr val="000099"/>
                        </a:gs>
                      </a:gsLst>
                      <a:lin ang="0" scaled="1"/>
                    </a:gra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endParaRPr kumimoji="0" lang="el-GR" sz="1600" b="0" i="0" u="none" strike="noStrike" cap="none" normalizeH="0" baseline="0" smtClean="0">
                        <a:ln>
                          <a:noFill/>
                        </a:ln>
                        <a:solidFill>
                          <a:schemeClr val="tx1"/>
                        </a:solidFill>
                        <a:effectLst/>
                        <a:latin typeface="Verdana" pitchFamily="34" charset="0"/>
                      </a:endParaRPr>
                    </a:p>
                  </a:txBody>
                  <a:tcPr marL="0" marR="0" horzOverflow="overflow">
                    <a:lnL>
                      <a:noFill/>
                    </a:lnL>
                    <a:lnR cap="flat">
                      <a:noFill/>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0">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&lt;130</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40.2</a:t>
                      </a:r>
                    </a:p>
                  </a:txBody>
                  <a:tcPr marL="0" marR="0" horzOverflow="overflow">
                    <a:lnL>
                      <a:noFill/>
                    </a:lnL>
                    <a:lnR cap="flat">
                      <a:noFill/>
                    </a:lnR>
                    <a:lnT w="12700" cap="flat" cmpd="sng" algn="ctr">
                      <a:solidFill>
                        <a:srgbClr val="0033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0">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130 to &lt;160</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48.2</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0">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160 to &lt;190</a:t>
                      </a:r>
                    </a:p>
                  </a:txBody>
                  <a:tcPr marL="0" marR="0" anchor="ctr"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54.9</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530225">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sym typeface="Symbol" pitchFamily="18" charset="2"/>
                        </a:rPr>
                        <a:t></a:t>
                      </a:r>
                      <a:r>
                        <a:rPr kumimoji="0" lang="en-US" sz="1600" b="0" i="0" u="none" strike="noStrike" cap="none" normalizeH="0" baseline="0" smtClean="0">
                          <a:ln>
                            <a:noFill/>
                          </a:ln>
                          <a:solidFill>
                            <a:schemeClr val="tx1"/>
                          </a:solidFill>
                          <a:effectLst/>
                          <a:latin typeface="Verdana" pitchFamily="34" charset="0"/>
                        </a:rPr>
                        <a:t>190</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71.3</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invGray">
          <a:xfrm>
            <a:off x="3335338" y="1400175"/>
            <a:ext cx="1106487" cy="3794125"/>
          </a:xfrm>
          <a:prstGeom prst="rect">
            <a:avLst/>
          </a:prstGeom>
          <a:solidFill>
            <a:schemeClr val="bg2"/>
          </a:solidFill>
          <a:ln w="9525">
            <a:solidFill>
              <a:srgbClr val="66CCFF"/>
            </a:solid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8131" name="Rectangle 3"/>
          <p:cNvSpPr>
            <a:spLocks noChangeArrowheads="1"/>
          </p:cNvSpPr>
          <p:nvPr/>
        </p:nvSpPr>
        <p:spPr bwMode="invGray">
          <a:xfrm>
            <a:off x="4433888" y="1400175"/>
            <a:ext cx="4445000" cy="3794125"/>
          </a:xfrm>
          <a:prstGeom prst="rect">
            <a:avLst/>
          </a:prstGeom>
          <a:solidFill>
            <a:schemeClr val="bg2"/>
          </a:solidFill>
          <a:ln w="9525">
            <a:solidFill>
              <a:srgbClr val="00CCFF"/>
            </a:solidFill>
            <a:miter lim="800000"/>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48132" name="Text Box 4"/>
          <p:cNvSpPr txBox="1">
            <a:spLocks noChangeArrowheads="1"/>
          </p:cNvSpPr>
          <p:nvPr/>
        </p:nvSpPr>
        <p:spPr bwMode="auto">
          <a:xfrm>
            <a:off x="428625" y="6294438"/>
            <a:ext cx="6264275" cy="304800"/>
          </a:xfrm>
          <a:prstGeom prst="rect">
            <a:avLst/>
          </a:prstGeom>
          <a:noFill/>
          <a:ln w="9525">
            <a:noFill/>
            <a:miter lim="800000"/>
            <a:headEnd/>
            <a:tailEnd/>
          </a:ln>
        </p:spPr>
        <p:txBody>
          <a:bodyPr anchor="b">
            <a:spAutoFit/>
          </a:bodyPr>
          <a:lstStyle/>
          <a:p>
            <a:pPr eaLnBrk="0" hangingPunct="0">
              <a:spcBef>
                <a:spcPct val="0"/>
              </a:spcBef>
            </a:pPr>
            <a:r>
              <a:rPr lang="en-US" sz="1400" b="0">
                <a:solidFill>
                  <a:srgbClr val="FFFFFF"/>
                </a:solidFill>
                <a:effectLst/>
                <a:latin typeface="Verdana"/>
              </a:rPr>
              <a:t>Cui Y et al. </a:t>
            </a:r>
            <a:r>
              <a:rPr lang="en-US" sz="1400" b="0" i="1">
                <a:solidFill>
                  <a:srgbClr val="FFFFFF"/>
                </a:solidFill>
                <a:effectLst/>
                <a:latin typeface="Verdana"/>
              </a:rPr>
              <a:t>Arch Intern Med</a:t>
            </a:r>
            <a:r>
              <a:rPr lang="en-US" sz="1400" b="0">
                <a:solidFill>
                  <a:srgbClr val="FFFFFF"/>
                </a:solidFill>
                <a:effectLst/>
                <a:latin typeface="Verdana"/>
              </a:rPr>
              <a:t> 2001;161:1413-1419.</a:t>
            </a:r>
          </a:p>
        </p:txBody>
      </p:sp>
      <p:sp>
        <p:nvSpPr>
          <p:cNvPr id="48133" name="Rectangle 5"/>
          <p:cNvSpPr>
            <a:spLocks noGrp="1" noChangeArrowheads="1"/>
          </p:cNvSpPr>
          <p:nvPr>
            <p:ph type="title"/>
          </p:nvPr>
        </p:nvSpPr>
        <p:spPr>
          <a:xfrm>
            <a:off x="488950" y="323850"/>
            <a:ext cx="7907338" cy="944563"/>
          </a:xfrm>
          <a:noFill/>
        </p:spPr>
        <p:txBody>
          <a:bodyPr/>
          <a:lstStyle/>
          <a:p>
            <a:pPr eaLnBrk="1" hangingPunct="1"/>
            <a:r>
              <a:rPr lang="en-US" sz="3000" smtClean="0"/>
              <a:t>LRC Follow-up Study:  </a:t>
            </a:r>
            <a:r>
              <a:rPr lang="en-US" sz="3000" i="1" smtClean="0"/>
              <a:t>CVD Mortality by Non-HDL-C and LDL-C in Women</a:t>
            </a:r>
          </a:p>
        </p:txBody>
      </p:sp>
      <p:sp>
        <p:nvSpPr>
          <p:cNvPr id="48134" name="Text Box 6"/>
          <p:cNvSpPr txBox="1">
            <a:spLocks noChangeArrowheads="1"/>
          </p:cNvSpPr>
          <p:nvPr/>
        </p:nvSpPr>
        <p:spPr bwMode="auto">
          <a:xfrm>
            <a:off x="428625" y="5867400"/>
            <a:ext cx="7810500" cy="336550"/>
          </a:xfrm>
          <a:prstGeom prst="rect">
            <a:avLst/>
          </a:prstGeom>
          <a:noFill/>
          <a:ln w="0">
            <a:noFill/>
            <a:miter lim="800000"/>
            <a:headEnd/>
            <a:tailEnd/>
          </a:ln>
        </p:spPr>
        <p:txBody>
          <a:bodyPr wrap="none">
            <a:spAutoFit/>
          </a:bodyPr>
          <a:lstStyle/>
          <a:p>
            <a:pPr eaLnBrk="0" hangingPunct="0">
              <a:spcBef>
                <a:spcPct val="0"/>
              </a:spcBef>
            </a:pPr>
            <a:r>
              <a:rPr lang="en-US" sz="1600" b="0">
                <a:solidFill>
                  <a:srgbClr val="FFFF00"/>
                </a:solidFill>
                <a:effectLst/>
                <a:latin typeface="Verdana"/>
              </a:rPr>
              <a:t>LRC = Lipid Research Clinics; RR = Relative risk; CI = confidence interval.</a:t>
            </a:r>
          </a:p>
        </p:txBody>
      </p:sp>
      <p:sp>
        <p:nvSpPr>
          <p:cNvPr id="48135" name="Text Box 7"/>
          <p:cNvSpPr txBox="1">
            <a:spLocks noChangeArrowheads="1"/>
          </p:cNvSpPr>
          <p:nvPr/>
        </p:nvSpPr>
        <p:spPr bwMode="auto">
          <a:xfrm>
            <a:off x="2841625" y="5321300"/>
            <a:ext cx="6302375" cy="304800"/>
          </a:xfrm>
          <a:prstGeom prst="rect">
            <a:avLst/>
          </a:prstGeom>
          <a:noFill/>
          <a:ln w="12700">
            <a:noFill/>
            <a:miter lim="800000"/>
            <a:headEnd/>
            <a:tailEnd/>
          </a:ln>
        </p:spPr>
        <p:txBody>
          <a:bodyPr>
            <a:spAutoFit/>
          </a:bodyPr>
          <a:lstStyle/>
          <a:p>
            <a:pPr eaLnBrk="0" hangingPunct="0">
              <a:tabLst>
                <a:tab pos="119063" algn="ctr"/>
                <a:tab pos="661988" algn="ctr"/>
                <a:tab pos="1243013" algn="ctr"/>
                <a:tab pos="1785938" algn="ctr"/>
                <a:tab pos="2328863" algn="ctr"/>
                <a:tab pos="2897188" algn="ctr"/>
                <a:tab pos="3452813" algn="ctr"/>
                <a:tab pos="4008438" algn="ctr"/>
                <a:tab pos="4551363" algn="ctr"/>
                <a:tab pos="5119688" algn="ctr"/>
                <a:tab pos="5662613" algn="ctr"/>
                <a:tab pos="6218238" algn="ctr"/>
                <a:tab pos="6773863" algn="ctr"/>
              </a:tabLst>
            </a:pPr>
            <a:r>
              <a:rPr lang="en-US" sz="1400" b="0">
                <a:solidFill>
                  <a:srgbClr val="FFFFFF"/>
                </a:solidFill>
                <a:effectLst/>
                <a:latin typeface="Verdana"/>
              </a:rPr>
              <a:t>	0        0.50     1.00     1.50     2.00      2.50     3.00     3.50    4.00</a:t>
            </a:r>
          </a:p>
        </p:txBody>
      </p:sp>
      <p:sp>
        <p:nvSpPr>
          <p:cNvPr id="48136" name="Text Box 8"/>
          <p:cNvSpPr txBox="1">
            <a:spLocks noChangeArrowheads="1"/>
          </p:cNvSpPr>
          <p:nvPr/>
        </p:nvSpPr>
        <p:spPr bwMode="auto">
          <a:xfrm>
            <a:off x="5068888" y="5605463"/>
            <a:ext cx="1617662" cy="336550"/>
          </a:xfrm>
          <a:prstGeom prst="rect">
            <a:avLst/>
          </a:prstGeom>
          <a:noFill/>
          <a:ln w="12700">
            <a:noFill/>
            <a:miter lim="800000"/>
            <a:headEnd/>
            <a:tailEnd/>
          </a:ln>
        </p:spPr>
        <p:txBody>
          <a:bodyPr wrap="none">
            <a:spAutoFit/>
          </a:bodyPr>
          <a:lstStyle/>
          <a:p>
            <a:pPr algn="ctr" eaLnBrk="0" hangingPunct="0">
              <a:spcBef>
                <a:spcPct val="0"/>
              </a:spcBef>
            </a:pPr>
            <a:r>
              <a:rPr lang="en-US" sz="1600" b="0">
                <a:solidFill>
                  <a:srgbClr val="FFFFFF"/>
                </a:solidFill>
                <a:effectLst/>
                <a:latin typeface="Arial" pitchFamily="34" charset="0"/>
              </a:rPr>
              <a:t>RR with 95% CI</a:t>
            </a:r>
          </a:p>
        </p:txBody>
      </p:sp>
      <p:sp>
        <p:nvSpPr>
          <p:cNvPr id="48137" name="Line 9"/>
          <p:cNvSpPr>
            <a:spLocks noChangeShapeType="1"/>
          </p:cNvSpPr>
          <p:nvPr/>
        </p:nvSpPr>
        <p:spPr bwMode="auto">
          <a:xfrm>
            <a:off x="4435475" y="1401763"/>
            <a:ext cx="1588" cy="3789362"/>
          </a:xfrm>
          <a:prstGeom prst="line">
            <a:avLst/>
          </a:prstGeom>
          <a:noFill/>
          <a:ln w="28575">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38" name="Line 10"/>
          <p:cNvSpPr>
            <a:spLocks noChangeShapeType="1"/>
          </p:cNvSpPr>
          <p:nvPr/>
        </p:nvSpPr>
        <p:spPr bwMode="auto">
          <a:xfrm>
            <a:off x="2973388" y="5191125"/>
            <a:ext cx="5514975" cy="31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39" name="Line 11"/>
          <p:cNvSpPr>
            <a:spLocks noChangeShapeType="1"/>
          </p:cNvSpPr>
          <p:nvPr/>
        </p:nvSpPr>
        <p:spPr bwMode="auto">
          <a:xfrm flipV="1">
            <a:off x="3706813" y="5191125"/>
            <a:ext cx="1587"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0" name="Line 12"/>
          <p:cNvSpPr>
            <a:spLocks noChangeShapeType="1"/>
          </p:cNvSpPr>
          <p:nvPr/>
        </p:nvSpPr>
        <p:spPr bwMode="auto">
          <a:xfrm flipV="1">
            <a:off x="4427538" y="5191125"/>
            <a:ext cx="1587"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1" name="Line 13"/>
          <p:cNvSpPr>
            <a:spLocks noChangeShapeType="1"/>
          </p:cNvSpPr>
          <p:nvPr/>
        </p:nvSpPr>
        <p:spPr bwMode="auto">
          <a:xfrm flipV="1">
            <a:off x="5148263" y="5191125"/>
            <a:ext cx="0"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2" name="Line 14"/>
          <p:cNvSpPr>
            <a:spLocks noChangeShapeType="1"/>
          </p:cNvSpPr>
          <p:nvPr/>
        </p:nvSpPr>
        <p:spPr bwMode="auto">
          <a:xfrm flipV="1">
            <a:off x="5868988" y="5191125"/>
            <a:ext cx="1587"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3" name="Line 15"/>
          <p:cNvSpPr>
            <a:spLocks noChangeShapeType="1"/>
          </p:cNvSpPr>
          <p:nvPr/>
        </p:nvSpPr>
        <p:spPr bwMode="auto">
          <a:xfrm flipV="1">
            <a:off x="6589713" y="5191125"/>
            <a:ext cx="1587"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4" name="Line 16"/>
          <p:cNvSpPr>
            <a:spLocks noChangeShapeType="1"/>
          </p:cNvSpPr>
          <p:nvPr/>
        </p:nvSpPr>
        <p:spPr bwMode="auto">
          <a:xfrm flipV="1">
            <a:off x="7308850" y="5191125"/>
            <a:ext cx="1588"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5" name="Line 17"/>
          <p:cNvSpPr>
            <a:spLocks noChangeShapeType="1"/>
          </p:cNvSpPr>
          <p:nvPr/>
        </p:nvSpPr>
        <p:spPr bwMode="auto">
          <a:xfrm flipV="1">
            <a:off x="8031163" y="5191125"/>
            <a:ext cx="0"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6" name="Line 18"/>
          <p:cNvSpPr>
            <a:spLocks noChangeShapeType="1"/>
          </p:cNvSpPr>
          <p:nvPr/>
        </p:nvSpPr>
        <p:spPr bwMode="auto">
          <a:xfrm flipV="1">
            <a:off x="2987675" y="5191125"/>
            <a:ext cx="1588"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47" name="Line 19"/>
          <p:cNvSpPr>
            <a:spLocks noChangeShapeType="1"/>
          </p:cNvSpPr>
          <p:nvPr/>
        </p:nvSpPr>
        <p:spPr bwMode="auto">
          <a:xfrm flipV="1">
            <a:off x="8751888" y="5191125"/>
            <a:ext cx="1587" cy="104775"/>
          </a:xfrm>
          <a:prstGeom prst="line">
            <a:avLst/>
          </a:prstGeom>
          <a:noFill/>
          <a:ln w="19050">
            <a:solidFill>
              <a:srgbClr val="00CCFF"/>
            </a:solidFill>
            <a:round/>
            <a:headEnd/>
            <a:tailEnd/>
          </a:ln>
        </p:spPr>
        <p:txBody>
          <a:bodyPr/>
          <a:lstStyle/>
          <a:p>
            <a:pPr>
              <a:spcBef>
                <a:spcPct val="0"/>
              </a:spcBef>
            </a:pPr>
            <a:endParaRPr lang="el-GR" sz="1800" b="0">
              <a:solidFill>
                <a:srgbClr val="FFFFFF"/>
              </a:solidFill>
              <a:effectLst/>
              <a:latin typeface="Arial" pitchFamily="34" charset="0"/>
            </a:endParaRPr>
          </a:p>
        </p:txBody>
      </p:sp>
      <p:grpSp>
        <p:nvGrpSpPr>
          <p:cNvPr id="2" name="Group 20"/>
          <p:cNvGrpSpPr>
            <a:grpSpLocks/>
          </p:cNvGrpSpPr>
          <p:nvPr/>
        </p:nvGrpSpPr>
        <p:grpSpPr bwMode="auto">
          <a:xfrm>
            <a:off x="4197350" y="4716463"/>
            <a:ext cx="2068513" cy="260350"/>
            <a:chOff x="3360" y="2016"/>
            <a:chExt cx="2304" cy="96"/>
          </a:xfrm>
        </p:grpSpPr>
        <p:sp>
          <p:nvSpPr>
            <p:cNvPr id="48211" name="Line 21"/>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8212" name="Line 22"/>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8213" name="Line 23"/>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3" name="Group 24"/>
          <p:cNvGrpSpPr>
            <a:grpSpLocks/>
          </p:cNvGrpSpPr>
          <p:nvPr/>
        </p:nvGrpSpPr>
        <p:grpSpPr bwMode="auto">
          <a:xfrm>
            <a:off x="3927475" y="4367213"/>
            <a:ext cx="1687513" cy="260350"/>
            <a:chOff x="3360" y="2016"/>
            <a:chExt cx="2304" cy="96"/>
          </a:xfrm>
        </p:grpSpPr>
        <p:sp>
          <p:nvSpPr>
            <p:cNvPr id="48208" name="Line 25"/>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8209" name="Line 26"/>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8210" name="Line 27"/>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4" name="Group 28"/>
          <p:cNvGrpSpPr>
            <a:grpSpLocks/>
          </p:cNvGrpSpPr>
          <p:nvPr/>
        </p:nvGrpSpPr>
        <p:grpSpPr bwMode="auto">
          <a:xfrm>
            <a:off x="5114925" y="2982913"/>
            <a:ext cx="3638550" cy="260350"/>
            <a:chOff x="3360" y="2016"/>
            <a:chExt cx="2304" cy="96"/>
          </a:xfrm>
        </p:grpSpPr>
        <p:sp>
          <p:nvSpPr>
            <p:cNvPr id="48205" name="Line 29"/>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8206" name="Line 30"/>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8207" name="Line 31"/>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5" name="Group 32"/>
          <p:cNvGrpSpPr>
            <a:grpSpLocks/>
          </p:cNvGrpSpPr>
          <p:nvPr/>
        </p:nvGrpSpPr>
        <p:grpSpPr bwMode="auto">
          <a:xfrm>
            <a:off x="4344988" y="2641600"/>
            <a:ext cx="2752725" cy="260350"/>
            <a:chOff x="3360" y="2016"/>
            <a:chExt cx="2304" cy="96"/>
          </a:xfrm>
        </p:grpSpPr>
        <p:sp>
          <p:nvSpPr>
            <p:cNvPr id="48202" name="Line 33"/>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8203" name="Line 34"/>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8204" name="Line 35"/>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grpSp>
        <p:nvGrpSpPr>
          <p:cNvPr id="6" name="Group 36"/>
          <p:cNvGrpSpPr>
            <a:grpSpLocks/>
          </p:cNvGrpSpPr>
          <p:nvPr/>
        </p:nvGrpSpPr>
        <p:grpSpPr bwMode="auto">
          <a:xfrm>
            <a:off x="4246563" y="2300288"/>
            <a:ext cx="2351087" cy="260350"/>
            <a:chOff x="3360" y="2016"/>
            <a:chExt cx="2304" cy="96"/>
          </a:xfrm>
        </p:grpSpPr>
        <p:sp>
          <p:nvSpPr>
            <p:cNvPr id="48199" name="Line 37"/>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8200" name="Line 38"/>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8201" name="Line 39"/>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sp>
        <p:nvSpPr>
          <p:cNvPr id="48153" name="Oval 40"/>
          <p:cNvSpPr>
            <a:spLocks noChangeArrowheads="1"/>
          </p:cNvSpPr>
          <p:nvPr/>
        </p:nvSpPr>
        <p:spPr bwMode="auto">
          <a:xfrm>
            <a:off x="4922838" y="4743450"/>
            <a:ext cx="171450"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54" name="Oval 41"/>
          <p:cNvSpPr>
            <a:spLocks noChangeArrowheads="1"/>
          </p:cNvSpPr>
          <p:nvPr/>
        </p:nvSpPr>
        <p:spPr bwMode="auto">
          <a:xfrm>
            <a:off x="4479925" y="4400550"/>
            <a:ext cx="171450"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55" name="Oval 42"/>
          <p:cNvSpPr>
            <a:spLocks noChangeArrowheads="1"/>
          </p:cNvSpPr>
          <p:nvPr/>
        </p:nvSpPr>
        <p:spPr bwMode="auto">
          <a:xfrm>
            <a:off x="4356100" y="3743325"/>
            <a:ext cx="169863"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56" name="Oval 43"/>
          <p:cNvSpPr>
            <a:spLocks noChangeArrowheads="1"/>
          </p:cNvSpPr>
          <p:nvPr/>
        </p:nvSpPr>
        <p:spPr bwMode="auto">
          <a:xfrm>
            <a:off x="6445250" y="3021013"/>
            <a:ext cx="171450"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57" name="Oval 44"/>
          <p:cNvSpPr>
            <a:spLocks noChangeArrowheads="1"/>
          </p:cNvSpPr>
          <p:nvPr/>
        </p:nvSpPr>
        <p:spPr bwMode="auto">
          <a:xfrm>
            <a:off x="5267325" y="2659063"/>
            <a:ext cx="171450"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58" name="Oval 45"/>
          <p:cNvSpPr>
            <a:spLocks noChangeArrowheads="1"/>
          </p:cNvSpPr>
          <p:nvPr/>
        </p:nvSpPr>
        <p:spPr bwMode="auto">
          <a:xfrm>
            <a:off x="5070475" y="2335213"/>
            <a:ext cx="169863"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8159" name="Oval 46"/>
          <p:cNvSpPr>
            <a:spLocks noChangeArrowheads="1"/>
          </p:cNvSpPr>
          <p:nvPr/>
        </p:nvSpPr>
        <p:spPr bwMode="auto">
          <a:xfrm>
            <a:off x="4356100" y="2020888"/>
            <a:ext cx="169863" cy="192087"/>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graphicFrame>
        <p:nvGraphicFramePr>
          <p:cNvPr id="182319" name="Group 47"/>
          <p:cNvGraphicFramePr>
            <a:graphicFrameLocks noGrp="1"/>
          </p:cNvGraphicFramePr>
          <p:nvPr/>
        </p:nvGraphicFramePr>
        <p:xfrm>
          <a:off x="214313" y="1371600"/>
          <a:ext cx="3616325" cy="3811906"/>
        </p:xfrm>
        <a:graphic>
          <a:graphicData uri="http://schemas.openxmlformats.org/drawingml/2006/table">
            <a:tbl>
              <a:tblPr/>
              <a:tblGrid>
                <a:gridCol w="1993900"/>
                <a:gridCol w="1622425"/>
              </a:tblGrid>
              <a:tr h="576263">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rgbClr val="FFCC99"/>
                          </a:solidFill>
                          <a:effectLst/>
                          <a:latin typeface="Verdana" pitchFamily="34" charset="0"/>
                        </a:rPr>
                        <a:t>Non-HDL-C</a:t>
                      </a:r>
                      <a:br>
                        <a:rPr kumimoji="0" lang="en-US" sz="1600" b="0" i="0" u="none" strike="noStrike" cap="none" normalizeH="0" baseline="0" smtClean="0">
                          <a:ln>
                            <a:noFill/>
                          </a:ln>
                          <a:solidFill>
                            <a:srgbClr val="FFCC99"/>
                          </a:solidFill>
                          <a:effectLst/>
                          <a:latin typeface="Verdana" pitchFamily="34" charset="0"/>
                        </a:rPr>
                      </a:br>
                      <a:r>
                        <a:rPr kumimoji="0" lang="en-US" sz="1600" b="0" i="0" u="none" strike="noStrike" cap="none" normalizeH="0" baseline="0" smtClean="0">
                          <a:ln>
                            <a:noFill/>
                          </a:ln>
                          <a:solidFill>
                            <a:srgbClr val="FFCC99"/>
                          </a:solidFill>
                          <a:effectLst/>
                          <a:latin typeface="Verdana" pitchFamily="34" charset="0"/>
                        </a:rPr>
                        <a:t>(mg/dL)</a:t>
                      </a:r>
                    </a:p>
                  </a:txBody>
                  <a:tcPr marL="0" marR="0" anchor="b" horzOverflow="overflow">
                    <a:lnL cap="flat">
                      <a:noFill/>
                    </a:lnL>
                    <a:lnR>
                      <a:noFill/>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rgbClr val="FFCC99"/>
                          </a:solidFill>
                          <a:effectLst/>
                          <a:latin typeface="Verdana" pitchFamily="34" charset="0"/>
                        </a:rPr>
                        <a:t>Rate/</a:t>
                      </a:r>
                      <a:br>
                        <a:rPr kumimoji="0" lang="en-US" sz="1600" b="0" i="0" u="none" strike="noStrike" cap="none" normalizeH="0" baseline="0" smtClean="0">
                          <a:ln>
                            <a:noFill/>
                          </a:ln>
                          <a:solidFill>
                            <a:srgbClr val="FFCC99"/>
                          </a:solidFill>
                          <a:effectLst/>
                          <a:latin typeface="Verdana" pitchFamily="34" charset="0"/>
                        </a:rPr>
                      </a:br>
                      <a:r>
                        <a:rPr kumimoji="0" lang="en-US" sz="1600" b="0" i="0" u="none" strike="noStrike" cap="none" normalizeH="0" baseline="0" smtClean="0">
                          <a:ln>
                            <a:noFill/>
                          </a:ln>
                          <a:solidFill>
                            <a:srgbClr val="FFCC99"/>
                          </a:solidFill>
                          <a:effectLst/>
                          <a:latin typeface="Verdana" pitchFamily="34" charset="0"/>
                        </a:rPr>
                        <a:t>10,000</a:t>
                      </a:r>
                    </a:p>
                  </a:txBody>
                  <a:tcPr marL="0" marR="0" anchor="b" horzOverflow="overflow">
                    <a:lnL>
                      <a:noFill/>
                    </a:lnL>
                    <a:lnR cap="flat">
                      <a:noFill/>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gradFill rotWithShape="0">
                      <a:gsLst>
                        <a:gs pos="0">
                          <a:srgbClr val="000066"/>
                        </a:gs>
                        <a:gs pos="100000">
                          <a:schemeClr val="bg2"/>
                        </a:gs>
                      </a:gsLst>
                      <a:lin ang="0" scaled="1"/>
                    </a:gradFill>
                  </a:tcPr>
                </a:tc>
              </a:tr>
              <a:tr h="331788">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&lt;160</a:t>
                      </a:r>
                    </a:p>
                  </a:txBody>
                  <a:tcPr marL="0" marR="0" horzOverflow="overflow">
                    <a:lnL cap="flat">
                      <a:noFill/>
                    </a:lnL>
                    <a:lnR>
                      <a:noFill/>
                    </a:lnR>
                    <a:lnT w="12700" cap="flat" cmpd="sng" algn="ctr">
                      <a:solidFill>
                        <a:srgbClr val="66CCFF"/>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17.6</a:t>
                      </a:r>
                    </a:p>
                  </a:txBody>
                  <a:tcPr marL="0" marR="0" horzOverflow="overflow">
                    <a:lnL>
                      <a:noFill/>
                    </a:lnL>
                    <a:lnR cap="flat">
                      <a:noFill/>
                    </a:lnR>
                    <a:lnT w="12700" cap="flat" cmpd="sng" algn="ctr">
                      <a:solidFill>
                        <a:srgbClr val="66CCFF"/>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333375">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160 to &lt;190</a:t>
                      </a:r>
                    </a:p>
                  </a:txBody>
                  <a:tcPr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26.5</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331788">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190 to &lt;220</a:t>
                      </a:r>
                    </a:p>
                  </a:txBody>
                  <a:tcPr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29.2</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420688">
                <a:tc>
                  <a:txBody>
                    <a:bodyPr/>
                    <a:lstStyle/>
                    <a:p>
                      <a:pPr marL="58738" marR="0" lvl="0" indent="174625"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sym typeface="Symbol" pitchFamily="18" charset="2"/>
                        </a:rPr>
                        <a:t></a:t>
                      </a:r>
                      <a:r>
                        <a:rPr kumimoji="0" lang="en-US" sz="1600" b="0" i="0" u="none" strike="noStrike" cap="none" normalizeH="0" baseline="0" smtClean="0">
                          <a:ln>
                            <a:noFill/>
                          </a:ln>
                          <a:solidFill>
                            <a:schemeClr val="tx1"/>
                          </a:solidFill>
                          <a:effectLst/>
                          <a:latin typeface="Verdana" pitchFamily="34" charset="0"/>
                        </a:rPr>
                        <a:t>220</a:t>
                      </a:r>
                    </a:p>
                  </a:txBody>
                  <a:tcPr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51.3</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331788">
                <a:tc>
                  <a:txBody>
                    <a:bodyPr/>
                    <a:lstStyle/>
                    <a:p>
                      <a:pPr marL="0" marR="0" lvl="0" indent="233363"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rgbClr val="FFCC99"/>
                          </a:solidFill>
                          <a:effectLst/>
                          <a:latin typeface="Verdana" pitchFamily="34" charset="0"/>
                        </a:rPr>
                        <a:t>LDL-C (mg/dL)</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66"/>
                        </a:gs>
                        <a:gs pos="100000">
                          <a:srgbClr val="000099"/>
                        </a:gs>
                      </a:gsLst>
                      <a:lin ang="0" scaled="1"/>
                    </a:gra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endParaRPr kumimoji="0" lang="el-GR" sz="1600" b="0" i="0" u="none" strike="noStrike" cap="none" normalizeH="0" baseline="0" smtClean="0">
                        <a:ln>
                          <a:noFill/>
                        </a:ln>
                        <a:solidFill>
                          <a:schemeClr val="tx1"/>
                        </a:solidFill>
                        <a:effectLst/>
                        <a:latin typeface="Verdana" pitchFamily="34" charset="0"/>
                      </a:endParaRPr>
                    </a:p>
                  </a:txBody>
                  <a:tcPr marL="0" marR="0" horzOverflow="overflow">
                    <a:lnL>
                      <a:noFill/>
                    </a:lnL>
                    <a:lnR cap="flat">
                      <a:noFill/>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333375">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&lt;130</a:t>
                      </a:r>
                    </a:p>
                  </a:txBody>
                  <a:tcPr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25.4</a:t>
                      </a:r>
                    </a:p>
                  </a:txBody>
                  <a:tcPr marL="0" marR="0" horzOverflow="overflow">
                    <a:lnL>
                      <a:noFill/>
                    </a:lnL>
                    <a:lnR cap="flat">
                      <a:noFill/>
                    </a:lnR>
                    <a:lnT w="12700" cap="flat" cmpd="sng" algn="ctr">
                      <a:solidFill>
                        <a:srgbClr val="0033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333375">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130 to &lt;160</a:t>
                      </a:r>
                    </a:p>
                  </a:txBody>
                  <a:tcPr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22.8</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331788">
                <a:tc>
                  <a:txBody>
                    <a:bodyPr/>
                    <a:lstStyle/>
                    <a:p>
                      <a:pPr marL="58738"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160 to &lt;190</a:t>
                      </a:r>
                    </a:p>
                  </a:txBody>
                  <a:tcPr marL="0" marR="0" anchor="ctr"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27.7</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r h="465138">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sym typeface="Symbol" pitchFamily="18" charset="2"/>
                        </a:rPr>
                        <a:t></a:t>
                      </a:r>
                      <a:r>
                        <a:rPr kumimoji="0" lang="en-US" sz="1600" b="0" i="0" u="none" strike="noStrike" cap="none" normalizeH="0" baseline="0" smtClean="0">
                          <a:ln>
                            <a:noFill/>
                          </a:ln>
                          <a:solidFill>
                            <a:schemeClr val="tx1"/>
                          </a:solidFill>
                          <a:effectLst/>
                          <a:latin typeface="Verdana" pitchFamily="34" charset="0"/>
                        </a:rPr>
                        <a:t>190</a:t>
                      </a:r>
                    </a:p>
                  </a:txBody>
                  <a:tcPr marL="0" marR="0" horzOverflow="overflow">
                    <a:lnL cap="flat">
                      <a:noFill/>
                    </a:lnL>
                    <a:lnR>
                      <a:noFill/>
                    </a:lnR>
                    <a:lnT w="12700" cap="flat" cmpd="sng" algn="ctr">
                      <a:solidFill>
                        <a:srgbClr val="0066CC"/>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5000"/>
                        </a:spcBef>
                        <a:spcAft>
                          <a:spcPct val="0"/>
                        </a:spcAft>
                        <a:buClr>
                          <a:srgbClr val="F9E697"/>
                        </a:buClr>
                        <a:buSzPct val="8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40.1</a:t>
                      </a:r>
                    </a:p>
                  </a:txBody>
                  <a:tcPr marL="0" marR="0" horzOverflow="overflow">
                    <a:lnL>
                      <a:noFill/>
                    </a:lnL>
                    <a:lnR cap="flat">
                      <a:noFill/>
                    </a:lnR>
                    <a:lnT w="12700" cap="flat" cmpd="sng" algn="ctr">
                      <a:solidFill>
                        <a:srgbClr val="0066CC"/>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gradFill rotWithShape="0">
                      <a:gsLst>
                        <a:gs pos="0">
                          <a:srgbClr val="000099"/>
                        </a:gs>
                        <a:gs pos="100000">
                          <a:schemeClr val="bg2"/>
                        </a:gs>
                      </a:gsLst>
                      <a:lin ang="0" scaled="1"/>
                    </a:gradFill>
                  </a:tcPr>
                </a:tc>
              </a:tr>
            </a:tbl>
          </a:graphicData>
        </a:graphic>
      </p:graphicFrame>
      <p:grpSp>
        <p:nvGrpSpPr>
          <p:cNvPr id="7" name="Group 99"/>
          <p:cNvGrpSpPr>
            <a:grpSpLocks/>
          </p:cNvGrpSpPr>
          <p:nvPr/>
        </p:nvGrpSpPr>
        <p:grpSpPr bwMode="auto">
          <a:xfrm>
            <a:off x="3813175" y="4017963"/>
            <a:ext cx="1431925" cy="260350"/>
            <a:chOff x="3360" y="2016"/>
            <a:chExt cx="2304" cy="96"/>
          </a:xfrm>
        </p:grpSpPr>
        <p:sp>
          <p:nvSpPr>
            <p:cNvPr id="48196" name="Line 100"/>
            <p:cNvSpPr>
              <a:spLocks noChangeShapeType="1"/>
            </p:cNvSpPr>
            <p:nvPr/>
          </p:nvSpPr>
          <p:spPr bwMode="auto">
            <a:xfrm>
              <a:off x="3360" y="2064"/>
              <a:ext cx="2304" cy="0"/>
            </a:xfrm>
            <a:prstGeom prst="line">
              <a:avLst/>
            </a:prstGeom>
            <a:noFill/>
            <a:ln w="38100">
              <a:solidFill>
                <a:srgbClr val="33CC33"/>
              </a:solidFill>
              <a:round/>
              <a:headEnd/>
              <a:tailEnd/>
            </a:ln>
          </p:spPr>
          <p:txBody>
            <a:bodyPr anchor="ctr">
              <a:spAutoFit/>
            </a:bodyPr>
            <a:lstStyle/>
            <a:p>
              <a:pPr>
                <a:spcBef>
                  <a:spcPct val="0"/>
                </a:spcBef>
              </a:pPr>
              <a:endParaRPr lang="el-GR" sz="1800" b="0">
                <a:solidFill>
                  <a:srgbClr val="FFFFFF"/>
                </a:solidFill>
                <a:effectLst/>
                <a:latin typeface="Arial" pitchFamily="34" charset="0"/>
              </a:endParaRPr>
            </a:p>
          </p:txBody>
        </p:sp>
        <p:sp>
          <p:nvSpPr>
            <p:cNvPr id="48197" name="Line 101"/>
            <p:cNvSpPr>
              <a:spLocks noChangeShapeType="1"/>
            </p:cNvSpPr>
            <p:nvPr/>
          </p:nvSpPr>
          <p:spPr bwMode="auto">
            <a:xfrm>
              <a:off x="3360"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sp>
          <p:nvSpPr>
            <p:cNvPr id="48198" name="Line 102"/>
            <p:cNvSpPr>
              <a:spLocks noChangeShapeType="1"/>
            </p:cNvSpPr>
            <p:nvPr/>
          </p:nvSpPr>
          <p:spPr bwMode="auto">
            <a:xfrm>
              <a:off x="5664" y="2016"/>
              <a:ext cx="0" cy="96"/>
            </a:xfrm>
            <a:prstGeom prst="line">
              <a:avLst/>
            </a:prstGeom>
            <a:noFill/>
            <a:ln w="38100">
              <a:solidFill>
                <a:srgbClr val="33CC33"/>
              </a:solidFill>
              <a:round/>
              <a:headEnd/>
              <a:tailEnd/>
            </a:ln>
          </p:spPr>
          <p:txBody>
            <a:bodyPr wrap="none" anchor="ctr">
              <a:spAutoFit/>
            </a:bodyPr>
            <a:lstStyle/>
            <a:p>
              <a:pPr>
                <a:spcBef>
                  <a:spcPct val="0"/>
                </a:spcBef>
              </a:pPr>
              <a:endParaRPr lang="el-GR" sz="1800" b="0">
                <a:solidFill>
                  <a:srgbClr val="FFFFFF"/>
                </a:solidFill>
                <a:effectLst/>
                <a:latin typeface="Arial" pitchFamily="34" charset="0"/>
              </a:endParaRPr>
            </a:p>
          </p:txBody>
        </p:sp>
      </p:grpSp>
      <p:sp>
        <p:nvSpPr>
          <p:cNvPr id="48195" name="Oval 103"/>
          <p:cNvSpPr>
            <a:spLocks noChangeArrowheads="1"/>
          </p:cNvSpPr>
          <p:nvPr/>
        </p:nvSpPr>
        <p:spPr bwMode="auto">
          <a:xfrm>
            <a:off x="4259263" y="4048125"/>
            <a:ext cx="169862" cy="192088"/>
          </a:xfrm>
          <a:prstGeom prst="ellipse">
            <a:avLst/>
          </a:prstGeom>
          <a:solidFill>
            <a:srgbClr val="FFFF00"/>
          </a:solidFill>
          <a:ln w="9525">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srcRect b="8919"/>
          <a:stretch>
            <a:fillRect/>
          </a:stretch>
        </p:blipFill>
        <p:spPr bwMode="auto">
          <a:xfrm>
            <a:off x="144463" y="320675"/>
            <a:ext cx="8820150" cy="5268913"/>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5"/>
          <p:cNvSpPr>
            <a:spLocks noChangeArrowheads="1"/>
          </p:cNvSpPr>
          <p:nvPr/>
        </p:nvSpPr>
        <p:spPr bwMode="auto">
          <a:xfrm>
            <a:off x="1546225" y="5187950"/>
            <a:ext cx="1031875" cy="796925"/>
          </a:xfrm>
          <a:prstGeom prst="roundRect">
            <a:avLst>
              <a:gd name="adj" fmla="val 2649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3076" name="AutoShape 45"/>
          <p:cNvSpPr>
            <a:spLocks noChangeArrowheads="1"/>
          </p:cNvSpPr>
          <p:nvPr/>
        </p:nvSpPr>
        <p:spPr bwMode="auto">
          <a:xfrm>
            <a:off x="2663825" y="5187950"/>
            <a:ext cx="1031875" cy="796925"/>
          </a:xfrm>
          <a:prstGeom prst="roundRect">
            <a:avLst>
              <a:gd name="adj" fmla="val 2649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3077" name="AutoShape 46"/>
          <p:cNvSpPr>
            <a:spLocks noChangeArrowheads="1"/>
          </p:cNvSpPr>
          <p:nvPr/>
        </p:nvSpPr>
        <p:spPr bwMode="auto">
          <a:xfrm>
            <a:off x="3781425" y="5187950"/>
            <a:ext cx="1031875" cy="796925"/>
          </a:xfrm>
          <a:prstGeom prst="roundRect">
            <a:avLst>
              <a:gd name="adj" fmla="val 2649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3078" name="AutoShape 47"/>
          <p:cNvSpPr>
            <a:spLocks noChangeArrowheads="1"/>
          </p:cNvSpPr>
          <p:nvPr/>
        </p:nvSpPr>
        <p:spPr bwMode="auto">
          <a:xfrm>
            <a:off x="4899025" y="5187950"/>
            <a:ext cx="1031875" cy="796925"/>
          </a:xfrm>
          <a:prstGeom prst="roundRect">
            <a:avLst>
              <a:gd name="adj" fmla="val 2649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3079" name="AutoShape 48"/>
          <p:cNvSpPr>
            <a:spLocks noChangeArrowheads="1"/>
          </p:cNvSpPr>
          <p:nvPr/>
        </p:nvSpPr>
        <p:spPr bwMode="auto">
          <a:xfrm>
            <a:off x="6016625" y="5187950"/>
            <a:ext cx="1031875" cy="796925"/>
          </a:xfrm>
          <a:prstGeom prst="roundRect">
            <a:avLst>
              <a:gd name="adj" fmla="val 2649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3080" name="AutoShape 49"/>
          <p:cNvSpPr>
            <a:spLocks noChangeArrowheads="1"/>
          </p:cNvSpPr>
          <p:nvPr/>
        </p:nvSpPr>
        <p:spPr bwMode="auto">
          <a:xfrm>
            <a:off x="7134225" y="5187950"/>
            <a:ext cx="1031875" cy="796925"/>
          </a:xfrm>
          <a:prstGeom prst="roundRect">
            <a:avLst>
              <a:gd name="adj" fmla="val 2649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3081" name="AutoShape 27"/>
          <p:cNvSpPr>
            <a:spLocks noChangeArrowheads="1"/>
          </p:cNvSpPr>
          <p:nvPr/>
        </p:nvSpPr>
        <p:spPr bwMode="auto">
          <a:xfrm>
            <a:off x="1571625" y="1644650"/>
            <a:ext cx="6708775" cy="2879725"/>
          </a:xfrm>
          <a:prstGeom prst="roundRect">
            <a:avLst>
              <a:gd name="adj" fmla="val 10380"/>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3082" name="Freeform 28"/>
          <p:cNvSpPr>
            <a:spLocks/>
          </p:cNvSpPr>
          <p:nvPr/>
        </p:nvSpPr>
        <p:spPr bwMode="auto">
          <a:xfrm>
            <a:off x="1406525" y="4889500"/>
            <a:ext cx="7331075" cy="412750"/>
          </a:xfrm>
          <a:custGeom>
            <a:avLst/>
            <a:gdLst>
              <a:gd name="T0" fmla="*/ 0 w 4618"/>
              <a:gd name="T1" fmla="*/ 2147483647 h 260"/>
              <a:gd name="T2" fmla="*/ 2147483647 w 4618"/>
              <a:gd name="T3" fmla="*/ 2147483647 h 260"/>
              <a:gd name="T4" fmla="*/ 2147483647 w 4618"/>
              <a:gd name="T5" fmla="*/ 0 h 260"/>
              <a:gd name="T6" fmla="*/ 2147483647 w 4618"/>
              <a:gd name="T7" fmla="*/ 2147483647 h 260"/>
              <a:gd name="T8" fmla="*/ 0 w 4618"/>
              <a:gd name="T9" fmla="*/ 2147483647 h 260"/>
              <a:gd name="T10" fmla="*/ 0 60000 65536"/>
              <a:gd name="T11" fmla="*/ 0 60000 65536"/>
              <a:gd name="T12" fmla="*/ 0 60000 65536"/>
              <a:gd name="T13" fmla="*/ 0 60000 65536"/>
              <a:gd name="T14" fmla="*/ 0 60000 65536"/>
              <a:gd name="T15" fmla="*/ 0 w 4618"/>
              <a:gd name="T16" fmla="*/ 0 h 260"/>
              <a:gd name="T17" fmla="*/ 4618 w 4618"/>
              <a:gd name="T18" fmla="*/ 260 h 260"/>
            </a:gdLst>
            <a:ahLst/>
            <a:cxnLst>
              <a:cxn ang="T10">
                <a:pos x="T0" y="T1"/>
              </a:cxn>
              <a:cxn ang="T11">
                <a:pos x="T2" y="T3"/>
              </a:cxn>
              <a:cxn ang="T12">
                <a:pos x="T4" y="T5"/>
              </a:cxn>
              <a:cxn ang="T13">
                <a:pos x="T6" y="T7"/>
              </a:cxn>
              <a:cxn ang="T14">
                <a:pos x="T8" y="T9"/>
              </a:cxn>
            </a:cxnLst>
            <a:rect l="T15" t="T16" r="T17" b="T18"/>
            <a:pathLst>
              <a:path w="4618" h="260">
                <a:moveTo>
                  <a:pt x="0" y="260"/>
                </a:moveTo>
                <a:lnTo>
                  <a:pt x="4282" y="256"/>
                </a:lnTo>
                <a:lnTo>
                  <a:pt x="4618" y="0"/>
                </a:lnTo>
                <a:lnTo>
                  <a:pt x="266" y="24"/>
                </a:lnTo>
                <a:lnTo>
                  <a:pt x="0" y="260"/>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graphicFrame>
        <p:nvGraphicFramePr>
          <p:cNvPr id="3074" name="Object 29">
            <a:hlinkClick r:id="" action="ppaction://ole?verb=0"/>
          </p:cNvPr>
          <p:cNvGraphicFramePr>
            <a:graphicFrameLocks/>
          </p:cNvGraphicFramePr>
          <p:nvPr/>
        </p:nvGraphicFramePr>
        <p:xfrm>
          <a:off x="781050" y="1325563"/>
          <a:ext cx="7626350" cy="4159250"/>
        </p:xfrm>
        <a:graphic>
          <a:graphicData uri="http://schemas.openxmlformats.org/presentationml/2006/ole">
            <p:oleObj spid="_x0000_s79874" name="Chart" r:id="rId4" imgW="8039167" imgH="4381555" progId="MSGraph.Chart.8">
              <p:embed followColorScheme="full"/>
            </p:oleObj>
          </a:graphicData>
        </a:graphic>
      </p:graphicFrame>
      <p:sp>
        <p:nvSpPr>
          <p:cNvPr id="3083" name="Text Box 30"/>
          <p:cNvSpPr txBox="1">
            <a:spLocks noChangeArrowheads="1"/>
          </p:cNvSpPr>
          <p:nvPr/>
        </p:nvSpPr>
        <p:spPr bwMode="auto">
          <a:xfrm>
            <a:off x="447675" y="6264275"/>
            <a:ext cx="4351338" cy="336550"/>
          </a:xfrm>
          <a:prstGeom prst="rect">
            <a:avLst/>
          </a:prstGeom>
          <a:noFill/>
          <a:ln w="38100">
            <a:noFill/>
            <a:miter lim="800000"/>
            <a:headEnd/>
            <a:tailEnd/>
          </a:ln>
        </p:spPr>
        <p:txBody>
          <a:bodyPr wrap="none" anchor="b">
            <a:spAutoFit/>
          </a:bodyPr>
          <a:lstStyle/>
          <a:p>
            <a:pPr>
              <a:spcBef>
                <a:spcPct val="0"/>
              </a:spcBef>
            </a:pPr>
            <a:r>
              <a:rPr lang="en-US" sz="1600" b="0">
                <a:solidFill>
                  <a:srgbClr val="FFFFFF"/>
                </a:solidFill>
                <a:effectLst/>
                <a:latin typeface="Verdana"/>
              </a:rPr>
              <a:t>4S Group.</a:t>
            </a:r>
            <a:r>
              <a:rPr lang="en-US" sz="1600" b="0" i="1">
                <a:solidFill>
                  <a:srgbClr val="FFFFFF"/>
                </a:solidFill>
                <a:effectLst/>
                <a:latin typeface="Verdana"/>
              </a:rPr>
              <a:t> Lancet</a:t>
            </a:r>
            <a:r>
              <a:rPr lang="en-US" sz="1600" b="0">
                <a:solidFill>
                  <a:srgbClr val="FFFFFF"/>
                </a:solidFill>
                <a:effectLst/>
                <a:latin typeface="Verdana"/>
              </a:rPr>
              <a:t> 1994;334:1383–1389.</a:t>
            </a:r>
          </a:p>
        </p:txBody>
      </p:sp>
      <p:sp>
        <p:nvSpPr>
          <p:cNvPr id="991263" name="Rectangle 31"/>
          <p:cNvSpPr>
            <a:spLocks noGrp="1" noChangeArrowheads="1"/>
          </p:cNvSpPr>
          <p:nvPr>
            <p:ph type="title" idx="4294967295"/>
          </p:nvPr>
        </p:nvSpPr>
        <p:spPr>
          <a:xfrm>
            <a:off x="520700" y="323850"/>
            <a:ext cx="8154988" cy="1135063"/>
          </a:xfrm>
        </p:spPr>
        <p:txBody>
          <a:bodyPr/>
          <a:lstStyle/>
          <a:p>
            <a:pPr eaLnBrk="1" hangingPunct="1">
              <a:defRPr/>
            </a:pPr>
            <a:r>
              <a:rPr lang="en-US" sz="2300" smtClean="0">
                <a:effectLst>
                  <a:outerShdw blurRad="38100" dist="38100" dir="2700000" algn="tl">
                    <a:srgbClr val="000000"/>
                  </a:outerShdw>
                </a:effectLst>
              </a:rPr>
              <a:t>Simvastatin Reduced the Risk of Major Coronary Events: </a:t>
            </a:r>
            <a:r>
              <a:rPr lang="en-US" sz="2300" smtClean="0">
                <a:solidFill>
                  <a:schemeClr val="tx1"/>
                </a:solidFill>
                <a:effectLst>
                  <a:outerShdw blurRad="38100" dist="38100" dir="2700000" algn="tl">
                    <a:srgbClr val="000000"/>
                  </a:outerShdw>
                </a:effectLst>
              </a:rPr>
              <a:t>Subgroup Analyses from the Scandinavian Simvastatin Survival Study</a:t>
            </a:r>
          </a:p>
        </p:txBody>
      </p:sp>
      <p:sp>
        <p:nvSpPr>
          <p:cNvPr id="3085" name="Text Box 32"/>
          <p:cNvSpPr txBox="1">
            <a:spLocks noChangeArrowheads="1"/>
          </p:cNvSpPr>
          <p:nvPr/>
        </p:nvSpPr>
        <p:spPr bwMode="auto">
          <a:xfrm rot="-5400000">
            <a:off x="-812006" y="3542506"/>
            <a:ext cx="2822575" cy="366713"/>
          </a:xfrm>
          <a:prstGeom prst="rect">
            <a:avLst/>
          </a:prstGeom>
          <a:noFill/>
          <a:ln w="9525">
            <a:noFill/>
            <a:miter lim="800000"/>
            <a:headEnd/>
            <a:tailEnd/>
          </a:ln>
        </p:spPr>
        <p:txBody>
          <a:bodyPr wrap="none">
            <a:spAutoFit/>
          </a:bodyPr>
          <a:lstStyle/>
          <a:p>
            <a:pPr algn="ctr">
              <a:spcBef>
                <a:spcPct val="0"/>
              </a:spcBef>
            </a:pPr>
            <a:r>
              <a:rPr lang="fr-FR" sz="1800" b="0">
                <a:solidFill>
                  <a:srgbClr val="FFFFFF"/>
                </a:solidFill>
                <a:effectLst/>
                <a:latin typeface="Verdana"/>
              </a:rPr>
              <a:t>Percent Risk Reduction</a:t>
            </a:r>
            <a:endParaRPr lang="en-US" sz="1800" b="0">
              <a:solidFill>
                <a:srgbClr val="FFFFFF"/>
              </a:solidFill>
              <a:effectLst/>
              <a:latin typeface="Verdana"/>
            </a:endParaRPr>
          </a:p>
        </p:txBody>
      </p:sp>
      <p:sp>
        <p:nvSpPr>
          <p:cNvPr id="3086" name="Text Box 36"/>
          <p:cNvSpPr txBox="1">
            <a:spLocks noChangeArrowheads="1"/>
          </p:cNvSpPr>
          <p:nvPr/>
        </p:nvSpPr>
        <p:spPr bwMode="auto">
          <a:xfrm>
            <a:off x="1481138" y="5291138"/>
            <a:ext cx="1158875" cy="338137"/>
          </a:xfrm>
          <a:prstGeom prst="rect">
            <a:avLst/>
          </a:prstGeom>
          <a:noFill/>
          <a:ln w="9525">
            <a:noFill/>
            <a:miter lim="800000"/>
            <a:headEnd/>
            <a:tailEnd/>
          </a:ln>
        </p:spPr>
        <p:txBody>
          <a:bodyPr>
            <a:spAutoFit/>
          </a:bodyPr>
          <a:lstStyle/>
          <a:p>
            <a:pPr algn="ctr" eaLnBrk="0" hangingPunct="0">
              <a:lnSpc>
                <a:spcPct val="95000"/>
              </a:lnSpc>
            </a:pPr>
            <a:r>
              <a:rPr lang="en-US" sz="1700" b="0">
                <a:solidFill>
                  <a:srgbClr val="FFFFFF"/>
                </a:solidFill>
                <a:effectLst/>
                <a:latin typeface="Verdana"/>
              </a:rPr>
              <a:t>Men</a:t>
            </a:r>
          </a:p>
        </p:txBody>
      </p:sp>
      <p:sp>
        <p:nvSpPr>
          <p:cNvPr id="3087" name="Freeform 39"/>
          <p:cNvSpPr>
            <a:spLocks/>
          </p:cNvSpPr>
          <p:nvPr/>
        </p:nvSpPr>
        <p:spPr bwMode="auto">
          <a:xfrm flipV="1">
            <a:off x="4337050" y="2873375"/>
            <a:ext cx="1303338" cy="2262188"/>
          </a:xfrm>
          <a:custGeom>
            <a:avLst/>
            <a:gdLst>
              <a:gd name="T0" fmla="*/ 2147483647 w 1000"/>
              <a:gd name="T1" fmla="*/ 0 h 2718"/>
              <a:gd name="T2" fmla="*/ 2147483647 w 1000"/>
              <a:gd name="T3" fmla="*/ 2147483647 h 2718"/>
              <a:gd name="T4" fmla="*/ 0 w 1000"/>
              <a:gd name="T5" fmla="*/ 2147483647 h 2718"/>
              <a:gd name="T6" fmla="*/ 0 w 1000"/>
              <a:gd name="T7" fmla="*/ 0 h 2718"/>
              <a:gd name="T8" fmla="*/ 0 60000 65536"/>
              <a:gd name="T9" fmla="*/ 0 60000 65536"/>
              <a:gd name="T10" fmla="*/ 0 60000 65536"/>
              <a:gd name="T11" fmla="*/ 0 60000 65536"/>
              <a:gd name="T12" fmla="*/ 0 w 1000"/>
              <a:gd name="T13" fmla="*/ 0 h 2718"/>
              <a:gd name="T14" fmla="*/ 1000 w 1000"/>
              <a:gd name="T15" fmla="*/ 2718 h 2718"/>
            </a:gdLst>
            <a:ahLst/>
            <a:cxnLst>
              <a:cxn ang="T8">
                <a:pos x="T0" y="T1"/>
              </a:cxn>
              <a:cxn ang="T9">
                <a:pos x="T2" y="T3"/>
              </a:cxn>
              <a:cxn ang="T10">
                <a:pos x="T4" y="T5"/>
              </a:cxn>
              <a:cxn ang="T11">
                <a:pos x="T6" y="T7"/>
              </a:cxn>
            </a:cxnLst>
            <a:rect l="T12" t="T13" r="T14" b="T15"/>
            <a:pathLst>
              <a:path w="1000" h="2718">
                <a:moveTo>
                  <a:pt x="1000" y="0"/>
                </a:moveTo>
                <a:lnTo>
                  <a:pt x="1000" y="2718"/>
                </a:lnTo>
                <a:lnTo>
                  <a:pt x="0" y="2718"/>
                </a:lnTo>
                <a:lnTo>
                  <a:pt x="0" y="0"/>
                </a:lnTo>
              </a:path>
            </a:pathLst>
          </a:custGeom>
          <a:noFill/>
          <a:ln w="4763">
            <a:no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3088" name="Text Box 44"/>
          <p:cNvSpPr txBox="1">
            <a:spLocks noChangeArrowheads="1"/>
          </p:cNvSpPr>
          <p:nvPr/>
        </p:nvSpPr>
        <p:spPr bwMode="auto">
          <a:xfrm>
            <a:off x="7145338" y="47704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P=0.002</a:t>
            </a:r>
          </a:p>
        </p:txBody>
      </p:sp>
      <p:sp>
        <p:nvSpPr>
          <p:cNvPr id="3089" name="Text Box 50"/>
          <p:cNvSpPr txBox="1">
            <a:spLocks noChangeArrowheads="1"/>
          </p:cNvSpPr>
          <p:nvPr/>
        </p:nvSpPr>
        <p:spPr bwMode="auto">
          <a:xfrm>
            <a:off x="2573338" y="5291138"/>
            <a:ext cx="1158875" cy="338137"/>
          </a:xfrm>
          <a:prstGeom prst="rect">
            <a:avLst/>
          </a:prstGeom>
          <a:noFill/>
          <a:ln w="9525">
            <a:noFill/>
            <a:miter lim="800000"/>
            <a:headEnd/>
            <a:tailEnd/>
          </a:ln>
        </p:spPr>
        <p:txBody>
          <a:bodyPr>
            <a:spAutoFit/>
          </a:bodyPr>
          <a:lstStyle/>
          <a:p>
            <a:pPr algn="ctr" eaLnBrk="0" hangingPunct="0">
              <a:lnSpc>
                <a:spcPct val="95000"/>
              </a:lnSpc>
            </a:pPr>
            <a:r>
              <a:rPr lang="en-US" sz="1700" b="0">
                <a:solidFill>
                  <a:srgbClr val="FFFFFF"/>
                </a:solidFill>
                <a:effectLst/>
                <a:latin typeface="Verdana"/>
              </a:rPr>
              <a:t>Women</a:t>
            </a:r>
          </a:p>
        </p:txBody>
      </p:sp>
      <p:sp>
        <p:nvSpPr>
          <p:cNvPr id="3090" name="Text Box 51"/>
          <p:cNvSpPr txBox="1">
            <a:spLocks noChangeArrowheads="1"/>
          </p:cNvSpPr>
          <p:nvPr/>
        </p:nvSpPr>
        <p:spPr bwMode="auto">
          <a:xfrm>
            <a:off x="3729038" y="5291138"/>
            <a:ext cx="1158875" cy="338137"/>
          </a:xfrm>
          <a:prstGeom prst="rect">
            <a:avLst/>
          </a:prstGeom>
          <a:noFill/>
          <a:ln w="9525">
            <a:noFill/>
            <a:miter lim="800000"/>
            <a:headEnd/>
            <a:tailEnd/>
          </a:ln>
        </p:spPr>
        <p:txBody>
          <a:bodyPr>
            <a:spAutoFit/>
          </a:bodyPr>
          <a:lstStyle/>
          <a:p>
            <a:pPr algn="ctr" eaLnBrk="0" hangingPunct="0">
              <a:lnSpc>
                <a:spcPct val="95000"/>
              </a:lnSpc>
            </a:pPr>
            <a:r>
              <a:rPr lang="en-US" sz="1700" b="0">
                <a:solidFill>
                  <a:srgbClr val="FFFFFF"/>
                </a:solidFill>
                <a:effectLst/>
                <a:latin typeface="Verdana"/>
              </a:rPr>
              <a:t>Older</a:t>
            </a:r>
          </a:p>
        </p:txBody>
      </p:sp>
      <p:sp>
        <p:nvSpPr>
          <p:cNvPr id="3091" name="Text Box 52"/>
          <p:cNvSpPr txBox="1">
            <a:spLocks noChangeArrowheads="1"/>
          </p:cNvSpPr>
          <p:nvPr/>
        </p:nvSpPr>
        <p:spPr bwMode="auto">
          <a:xfrm>
            <a:off x="4808538" y="5291138"/>
            <a:ext cx="1209675" cy="338137"/>
          </a:xfrm>
          <a:prstGeom prst="rect">
            <a:avLst/>
          </a:prstGeom>
          <a:noFill/>
          <a:ln w="9525">
            <a:noFill/>
            <a:miter lim="800000"/>
            <a:headEnd/>
            <a:tailEnd/>
          </a:ln>
        </p:spPr>
        <p:txBody>
          <a:bodyPr>
            <a:spAutoFit/>
          </a:bodyPr>
          <a:lstStyle/>
          <a:p>
            <a:pPr algn="ctr" eaLnBrk="0" hangingPunct="0">
              <a:lnSpc>
                <a:spcPct val="95000"/>
              </a:lnSpc>
            </a:pPr>
            <a:r>
              <a:rPr lang="en-US" sz="1700" b="0">
                <a:solidFill>
                  <a:srgbClr val="FFFFFF"/>
                </a:solidFill>
                <a:effectLst/>
                <a:latin typeface="Verdana"/>
              </a:rPr>
              <a:t>Smokers</a:t>
            </a:r>
          </a:p>
        </p:txBody>
      </p:sp>
      <p:sp>
        <p:nvSpPr>
          <p:cNvPr id="3092" name="Text Box 53"/>
          <p:cNvSpPr txBox="1">
            <a:spLocks noChangeArrowheads="1"/>
          </p:cNvSpPr>
          <p:nvPr/>
        </p:nvSpPr>
        <p:spPr bwMode="auto">
          <a:xfrm>
            <a:off x="5938838" y="5291138"/>
            <a:ext cx="1158875" cy="584200"/>
          </a:xfrm>
          <a:prstGeom prst="rect">
            <a:avLst/>
          </a:prstGeom>
          <a:noFill/>
          <a:ln w="9525">
            <a:noFill/>
            <a:miter lim="800000"/>
            <a:headEnd/>
            <a:tailEnd/>
          </a:ln>
        </p:spPr>
        <p:txBody>
          <a:bodyPr>
            <a:spAutoFit/>
          </a:bodyPr>
          <a:lstStyle/>
          <a:p>
            <a:pPr algn="ctr" eaLnBrk="0" hangingPunct="0">
              <a:lnSpc>
                <a:spcPct val="95000"/>
              </a:lnSpc>
            </a:pPr>
            <a:r>
              <a:rPr lang="en-US" sz="1700" b="0">
                <a:solidFill>
                  <a:srgbClr val="FFFFFF"/>
                </a:solidFill>
                <a:effectLst/>
                <a:latin typeface="Verdana"/>
              </a:rPr>
              <a:t>Hyper-</a:t>
            </a:r>
            <a:br>
              <a:rPr lang="en-US" sz="1700" b="0">
                <a:solidFill>
                  <a:srgbClr val="FFFFFF"/>
                </a:solidFill>
                <a:effectLst/>
                <a:latin typeface="Verdana"/>
              </a:rPr>
            </a:br>
            <a:r>
              <a:rPr lang="en-US" sz="1700" b="0">
                <a:solidFill>
                  <a:srgbClr val="FFFFFF"/>
                </a:solidFill>
                <a:effectLst/>
                <a:latin typeface="Verdana"/>
              </a:rPr>
              <a:t>tension</a:t>
            </a:r>
          </a:p>
        </p:txBody>
      </p:sp>
      <p:sp>
        <p:nvSpPr>
          <p:cNvPr id="3093" name="Text Box 54"/>
          <p:cNvSpPr txBox="1">
            <a:spLocks noChangeArrowheads="1"/>
          </p:cNvSpPr>
          <p:nvPr/>
        </p:nvSpPr>
        <p:spPr bwMode="auto">
          <a:xfrm>
            <a:off x="7031038" y="5291138"/>
            <a:ext cx="1235075" cy="338137"/>
          </a:xfrm>
          <a:prstGeom prst="rect">
            <a:avLst/>
          </a:prstGeom>
          <a:noFill/>
          <a:ln w="9525">
            <a:noFill/>
            <a:miter lim="800000"/>
            <a:headEnd/>
            <a:tailEnd/>
          </a:ln>
        </p:spPr>
        <p:txBody>
          <a:bodyPr>
            <a:spAutoFit/>
          </a:bodyPr>
          <a:lstStyle/>
          <a:p>
            <a:pPr algn="ctr" eaLnBrk="0" hangingPunct="0">
              <a:lnSpc>
                <a:spcPct val="95000"/>
              </a:lnSpc>
            </a:pPr>
            <a:r>
              <a:rPr lang="en-US" sz="1700" b="0">
                <a:solidFill>
                  <a:srgbClr val="FFFFFF"/>
                </a:solidFill>
                <a:effectLst/>
                <a:latin typeface="Verdana"/>
              </a:rPr>
              <a:t>Diabetes</a:t>
            </a:r>
          </a:p>
        </p:txBody>
      </p:sp>
      <p:sp>
        <p:nvSpPr>
          <p:cNvPr id="3094" name="Text Box 55"/>
          <p:cNvSpPr txBox="1">
            <a:spLocks noChangeArrowheads="1"/>
          </p:cNvSpPr>
          <p:nvPr/>
        </p:nvSpPr>
        <p:spPr bwMode="auto">
          <a:xfrm>
            <a:off x="1506538" y="17351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n=1814</a:t>
            </a:r>
          </a:p>
        </p:txBody>
      </p:sp>
      <p:sp>
        <p:nvSpPr>
          <p:cNvPr id="3095" name="Text Box 56"/>
          <p:cNvSpPr txBox="1">
            <a:spLocks noChangeArrowheads="1"/>
          </p:cNvSpPr>
          <p:nvPr/>
        </p:nvSpPr>
        <p:spPr bwMode="auto">
          <a:xfrm>
            <a:off x="7107238" y="45291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a:solidFill>
                  <a:srgbClr val="FFFFFF"/>
                </a:solidFill>
                <a:effectLst/>
                <a:latin typeface="Verdana"/>
              </a:rPr>
              <a:t>-55</a:t>
            </a:r>
          </a:p>
        </p:txBody>
      </p:sp>
      <p:sp>
        <p:nvSpPr>
          <p:cNvPr id="3096" name="Text Box 57"/>
          <p:cNvSpPr txBox="1">
            <a:spLocks noChangeArrowheads="1"/>
          </p:cNvSpPr>
          <p:nvPr/>
        </p:nvSpPr>
        <p:spPr bwMode="auto">
          <a:xfrm>
            <a:off x="5989638" y="37544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a:solidFill>
                  <a:srgbClr val="FFFFFF"/>
                </a:solidFill>
                <a:effectLst/>
                <a:latin typeface="Verdana"/>
              </a:rPr>
              <a:t>-37</a:t>
            </a:r>
          </a:p>
        </p:txBody>
      </p:sp>
      <p:sp>
        <p:nvSpPr>
          <p:cNvPr id="3097" name="Text Box 58"/>
          <p:cNvSpPr txBox="1">
            <a:spLocks noChangeArrowheads="1"/>
          </p:cNvSpPr>
          <p:nvPr/>
        </p:nvSpPr>
        <p:spPr bwMode="auto">
          <a:xfrm>
            <a:off x="4884738" y="35004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a:solidFill>
                  <a:srgbClr val="FFFFFF"/>
                </a:solidFill>
                <a:effectLst/>
                <a:latin typeface="Verdana"/>
              </a:rPr>
              <a:t>-31</a:t>
            </a:r>
          </a:p>
        </p:txBody>
      </p:sp>
      <p:sp>
        <p:nvSpPr>
          <p:cNvPr id="3098" name="Text Box 59"/>
          <p:cNvSpPr txBox="1">
            <a:spLocks noChangeArrowheads="1"/>
          </p:cNvSpPr>
          <p:nvPr/>
        </p:nvSpPr>
        <p:spPr bwMode="auto">
          <a:xfrm>
            <a:off x="3741738" y="36147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a:solidFill>
                  <a:srgbClr val="FFFFFF"/>
                </a:solidFill>
                <a:effectLst/>
                <a:latin typeface="Verdana"/>
              </a:rPr>
              <a:t>-34</a:t>
            </a:r>
          </a:p>
        </p:txBody>
      </p:sp>
      <p:sp>
        <p:nvSpPr>
          <p:cNvPr id="3099" name="Text Box 60"/>
          <p:cNvSpPr txBox="1">
            <a:spLocks noChangeArrowheads="1"/>
          </p:cNvSpPr>
          <p:nvPr/>
        </p:nvSpPr>
        <p:spPr bwMode="auto">
          <a:xfrm>
            <a:off x="2624138" y="36401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a:solidFill>
                  <a:srgbClr val="FFFFFF"/>
                </a:solidFill>
                <a:effectLst/>
                <a:latin typeface="Verdana"/>
              </a:rPr>
              <a:t>-35</a:t>
            </a:r>
          </a:p>
        </p:txBody>
      </p:sp>
      <p:sp>
        <p:nvSpPr>
          <p:cNvPr id="3100" name="Text Box 61"/>
          <p:cNvSpPr txBox="1">
            <a:spLocks noChangeArrowheads="1"/>
          </p:cNvSpPr>
          <p:nvPr/>
        </p:nvSpPr>
        <p:spPr bwMode="auto">
          <a:xfrm>
            <a:off x="1519238" y="36401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a:solidFill>
                  <a:srgbClr val="FFFFFF"/>
                </a:solidFill>
                <a:effectLst/>
                <a:latin typeface="Verdana"/>
              </a:rPr>
              <a:t>-34</a:t>
            </a:r>
          </a:p>
        </p:txBody>
      </p:sp>
      <p:sp>
        <p:nvSpPr>
          <p:cNvPr id="3101" name="Text Box 62"/>
          <p:cNvSpPr txBox="1">
            <a:spLocks noChangeArrowheads="1"/>
          </p:cNvSpPr>
          <p:nvPr/>
        </p:nvSpPr>
        <p:spPr bwMode="auto">
          <a:xfrm>
            <a:off x="2649538" y="17478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n=407</a:t>
            </a:r>
          </a:p>
        </p:txBody>
      </p:sp>
      <p:sp>
        <p:nvSpPr>
          <p:cNvPr id="3102" name="Text Box 63"/>
          <p:cNvSpPr txBox="1">
            <a:spLocks noChangeArrowheads="1"/>
          </p:cNvSpPr>
          <p:nvPr/>
        </p:nvSpPr>
        <p:spPr bwMode="auto">
          <a:xfrm>
            <a:off x="3754438" y="17478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n=1156</a:t>
            </a:r>
          </a:p>
        </p:txBody>
      </p:sp>
      <p:sp>
        <p:nvSpPr>
          <p:cNvPr id="3103" name="Text Box 64"/>
          <p:cNvSpPr txBox="1">
            <a:spLocks noChangeArrowheads="1"/>
          </p:cNvSpPr>
          <p:nvPr/>
        </p:nvSpPr>
        <p:spPr bwMode="auto">
          <a:xfrm>
            <a:off x="4884738" y="17478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n=542</a:t>
            </a:r>
          </a:p>
        </p:txBody>
      </p:sp>
      <p:sp>
        <p:nvSpPr>
          <p:cNvPr id="3104" name="Text Box 65"/>
          <p:cNvSpPr txBox="1">
            <a:spLocks noChangeArrowheads="1"/>
          </p:cNvSpPr>
          <p:nvPr/>
        </p:nvSpPr>
        <p:spPr bwMode="auto">
          <a:xfrm>
            <a:off x="6002338" y="17478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n=573</a:t>
            </a:r>
          </a:p>
        </p:txBody>
      </p:sp>
      <p:sp>
        <p:nvSpPr>
          <p:cNvPr id="3105" name="Text Box 66"/>
          <p:cNvSpPr txBox="1">
            <a:spLocks noChangeArrowheads="1"/>
          </p:cNvSpPr>
          <p:nvPr/>
        </p:nvSpPr>
        <p:spPr bwMode="auto">
          <a:xfrm>
            <a:off x="7081838" y="17478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n=105</a:t>
            </a:r>
          </a:p>
        </p:txBody>
      </p:sp>
      <p:sp>
        <p:nvSpPr>
          <p:cNvPr id="3106" name="Text Box 67"/>
          <p:cNvSpPr txBox="1">
            <a:spLocks noChangeArrowheads="1"/>
          </p:cNvSpPr>
          <p:nvPr/>
        </p:nvSpPr>
        <p:spPr bwMode="auto">
          <a:xfrm>
            <a:off x="6015038" y="40592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P&lt;0.002</a:t>
            </a:r>
          </a:p>
        </p:txBody>
      </p:sp>
      <p:sp>
        <p:nvSpPr>
          <p:cNvPr id="3107" name="Text Box 68"/>
          <p:cNvSpPr txBox="1">
            <a:spLocks noChangeArrowheads="1"/>
          </p:cNvSpPr>
          <p:nvPr/>
        </p:nvSpPr>
        <p:spPr bwMode="auto">
          <a:xfrm>
            <a:off x="4897438" y="3805238"/>
            <a:ext cx="1057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P&lt;0.002</a:t>
            </a:r>
          </a:p>
        </p:txBody>
      </p:sp>
      <p:sp>
        <p:nvSpPr>
          <p:cNvPr id="3108" name="Text Box 69"/>
          <p:cNvSpPr txBox="1">
            <a:spLocks noChangeArrowheads="1"/>
          </p:cNvSpPr>
          <p:nvPr/>
        </p:nvSpPr>
        <p:spPr bwMode="auto">
          <a:xfrm>
            <a:off x="3729038" y="3868738"/>
            <a:ext cx="1184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P&lt;0.0005</a:t>
            </a:r>
          </a:p>
        </p:txBody>
      </p:sp>
      <p:sp>
        <p:nvSpPr>
          <p:cNvPr id="3109" name="Text Box 70"/>
          <p:cNvSpPr txBox="1">
            <a:spLocks noChangeArrowheads="1"/>
          </p:cNvSpPr>
          <p:nvPr/>
        </p:nvSpPr>
        <p:spPr bwMode="auto">
          <a:xfrm>
            <a:off x="2624138" y="3906838"/>
            <a:ext cx="1184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P=0.01</a:t>
            </a:r>
          </a:p>
        </p:txBody>
      </p:sp>
      <p:sp>
        <p:nvSpPr>
          <p:cNvPr id="3110" name="Text Box 71"/>
          <p:cNvSpPr txBox="1">
            <a:spLocks noChangeArrowheads="1"/>
          </p:cNvSpPr>
          <p:nvPr/>
        </p:nvSpPr>
        <p:spPr bwMode="auto">
          <a:xfrm>
            <a:off x="1506538" y="3868738"/>
            <a:ext cx="1184275" cy="293687"/>
          </a:xfrm>
          <a:prstGeom prst="rect">
            <a:avLst/>
          </a:prstGeom>
          <a:noFill/>
          <a:ln w="9525">
            <a:noFill/>
            <a:miter lim="800000"/>
            <a:headEnd/>
            <a:tailEnd/>
          </a:ln>
        </p:spPr>
        <p:txBody>
          <a:bodyPr>
            <a:spAutoFit/>
          </a:bodyPr>
          <a:lstStyle/>
          <a:p>
            <a:pPr algn="ctr" eaLnBrk="0" hangingPunct="0">
              <a:lnSpc>
                <a:spcPct val="95000"/>
              </a:lnSpc>
              <a:spcBef>
                <a:spcPct val="0"/>
              </a:spcBef>
            </a:pPr>
            <a:r>
              <a:rPr lang="en-US" sz="1400" b="0">
                <a:solidFill>
                  <a:srgbClr val="FFFFFF"/>
                </a:solidFill>
                <a:effectLst/>
                <a:latin typeface="Verdana"/>
              </a:rPr>
              <a:t>P&lt;0.00001</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60" name="Rectangle 2"/>
          <p:cNvSpPr>
            <a:spLocks noChangeArrowheads="1"/>
          </p:cNvSpPr>
          <p:nvPr/>
        </p:nvSpPr>
        <p:spPr bwMode="auto">
          <a:xfrm>
            <a:off x="442913" y="274638"/>
            <a:ext cx="7704137" cy="1054100"/>
          </a:xfrm>
          <a:prstGeom prst="rect">
            <a:avLst/>
          </a:prstGeom>
          <a:noFill/>
          <a:ln w="9525">
            <a:noFill/>
            <a:miter lim="800000"/>
            <a:headEnd/>
            <a:tailEnd/>
          </a:ln>
          <a:effectLst/>
        </p:spPr>
        <p:txBody>
          <a:bodyPr/>
          <a:lstStyle/>
          <a:p>
            <a:pPr eaLnBrk="0" hangingPunct="0">
              <a:spcBef>
                <a:spcPct val="0"/>
              </a:spcBef>
              <a:defRPr/>
            </a:pPr>
            <a:r>
              <a:rPr lang="en-US" sz="3000">
                <a:solidFill>
                  <a:srgbClr val="F9E697"/>
                </a:solidFill>
                <a:effectLst>
                  <a:outerShdw blurRad="38100" dist="38100" dir="2700000" algn="tl">
                    <a:srgbClr val="000000"/>
                  </a:outerShdw>
                </a:effectLst>
                <a:latin typeface="Verdana"/>
              </a:rPr>
              <a:t>HMG-CoA Reductase Inhibitor: </a:t>
            </a:r>
            <a:br>
              <a:rPr lang="en-US" sz="3000">
                <a:solidFill>
                  <a:srgbClr val="F9E697"/>
                </a:solidFill>
                <a:effectLst>
                  <a:outerShdw blurRad="38100" dist="38100" dir="2700000" algn="tl">
                    <a:srgbClr val="000000"/>
                  </a:outerShdw>
                </a:effectLst>
                <a:latin typeface="Verdana"/>
              </a:rPr>
            </a:br>
            <a:r>
              <a:rPr lang="en-US" sz="3000">
                <a:solidFill>
                  <a:srgbClr val="FFFFFF"/>
                </a:solidFill>
                <a:effectLst>
                  <a:outerShdw blurRad="38100" dist="38100" dir="2700000" algn="tl">
                    <a:srgbClr val="000000"/>
                  </a:outerShdw>
                </a:effectLst>
                <a:latin typeface="Verdana"/>
              </a:rPr>
              <a:t>Secondary Prevention</a:t>
            </a:r>
          </a:p>
        </p:txBody>
      </p:sp>
      <p:graphicFrame>
        <p:nvGraphicFramePr>
          <p:cNvPr id="992497" name="Group 241"/>
          <p:cNvGraphicFramePr>
            <a:graphicFrameLocks noGrp="1"/>
          </p:cNvGraphicFramePr>
          <p:nvPr/>
        </p:nvGraphicFramePr>
        <p:xfrm>
          <a:off x="555625" y="2349500"/>
          <a:ext cx="8042275" cy="2798064"/>
        </p:xfrm>
        <a:graphic>
          <a:graphicData uri="http://schemas.openxmlformats.org/drawingml/2006/table">
            <a:tbl>
              <a:tblPr/>
              <a:tblGrid>
                <a:gridCol w="1987550"/>
                <a:gridCol w="1755775"/>
                <a:gridCol w="1716088"/>
                <a:gridCol w="2582862"/>
              </a:tblGrid>
              <a:tr h="273050">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1" i="0" u="none" strike="noStrike" cap="none" normalizeH="0" baseline="0" smtClean="0">
                          <a:ln>
                            <a:noFill/>
                          </a:ln>
                          <a:solidFill>
                            <a:srgbClr val="FFCC99"/>
                          </a:solidFill>
                          <a:effectLst/>
                          <a:latin typeface="Verdana" pitchFamily="34" charset="0"/>
                        </a:rPr>
                        <a:t>Baseline</a:t>
                      </a:r>
                      <a:br>
                        <a:rPr kumimoji="0" lang="en-US" sz="1500" b="1" i="0" u="none" strike="noStrike" cap="none" normalizeH="0" baseline="0" smtClean="0">
                          <a:ln>
                            <a:noFill/>
                          </a:ln>
                          <a:solidFill>
                            <a:srgbClr val="FFCC99"/>
                          </a:solidFill>
                          <a:effectLst/>
                          <a:latin typeface="Verdana" pitchFamily="34" charset="0"/>
                        </a:rPr>
                      </a:br>
                      <a:r>
                        <a:rPr kumimoji="0" lang="en-US" sz="1500" b="1" i="0" u="none" strike="noStrike" cap="none" normalizeH="0" baseline="0" smtClean="0">
                          <a:ln>
                            <a:noFill/>
                          </a:ln>
                          <a:solidFill>
                            <a:srgbClr val="FFCC99"/>
                          </a:solidFill>
                          <a:effectLst/>
                          <a:latin typeface="Verdana" pitchFamily="34" charset="0"/>
                        </a:rPr>
                        <a:t>LDL-C (mg/dL)</a:t>
                      </a:r>
                    </a:p>
                  </a:txBody>
                  <a:tcPr marL="0" marR="0" anchor="b" horzOverflow="overflow">
                    <a:lnL>
                      <a:noFill/>
                    </a:lnL>
                    <a:lnR w="12700" cap="flat" cmpd="sng" algn="ctr">
                      <a:solidFill>
                        <a:srgbClr val="99CC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CC66"/>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1" i="0" u="none" strike="noStrike" cap="none" normalizeH="0" baseline="0" smtClean="0">
                          <a:ln>
                            <a:noFill/>
                          </a:ln>
                          <a:solidFill>
                            <a:srgbClr val="FFCC99"/>
                          </a:solidFill>
                          <a:effectLst/>
                          <a:latin typeface="Verdana" pitchFamily="34" charset="0"/>
                        </a:rPr>
                        <a:t>Statin</a:t>
                      </a:r>
                      <a:br>
                        <a:rPr kumimoji="0" lang="en-US" sz="1500" b="1" i="0" u="none" strike="noStrike" cap="none" normalizeH="0" baseline="0" smtClean="0">
                          <a:ln>
                            <a:noFill/>
                          </a:ln>
                          <a:solidFill>
                            <a:srgbClr val="FFCC99"/>
                          </a:solidFill>
                          <a:effectLst/>
                          <a:latin typeface="Verdana" pitchFamily="34" charset="0"/>
                        </a:rPr>
                      </a:br>
                      <a:r>
                        <a:rPr kumimoji="0" lang="en-US" sz="1500" b="1" i="0" u="none" strike="noStrike" cap="none" normalizeH="0" baseline="0" smtClean="0">
                          <a:ln>
                            <a:noFill/>
                          </a:ln>
                          <a:solidFill>
                            <a:srgbClr val="FFCC99"/>
                          </a:solidFill>
                          <a:effectLst/>
                          <a:latin typeface="Verdana" pitchFamily="34" charset="0"/>
                        </a:rPr>
                        <a:t>(n = 10,269)</a:t>
                      </a:r>
                    </a:p>
                  </a:txBody>
                  <a:tcPr marL="0" marR="0" anchor="b" horzOverflow="overflow">
                    <a:lnL w="12700" cap="flat" cmpd="sng" algn="ctr">
                      <a:solidFill>
                        <a:srgbClr val="99CCFF"/>
                      </a:solidFill>
                      <a:prstDash val="solid"/>
                      <a:round/>
                      <a:headEnd type="none" w="med" len="med"/>
                      <a:tailEnd type="none" w="med" len="med"/>
                    </a:lnL>
                    <a:lnR w="12700" cap="flat" cmpd="sng" algn="ctr">
                      <a:solidFill>
                        <a:srgbClr val="99CC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CC66"/>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1" i="0" u="none" strike="noStrike" cap="none" normalizeH="0" baseline="0" smtClean="0">
                          <a:ln>
                            <a:noFill/>
                          </a:ln>
                          <a:solidFill>
                            <a:srgbClr val="FFCC99"/>
                          </a:solidFill>
                          <a:effectLst/>
                          <a:latin typeface="Verdana" pitchFamily="34" charset="0"/>
                        </a:rPr>
                        <a:t>Placebo</a:t>
                      </a:r>
                      <a:br>
                        <a:rPr kumimoji="0" lang="en-US" sz="1500" b="1" i="0" u="none" strike="noStrike" cap="none" normalizeH="0" baseline="0" smtClean="0">
                          <a:ln>
                            <a:noFill/>
                          </a:ln>
                          <a:solidFill>
                            <a:srgbClr val="FFCC99"/>
                          </a:solidFill>
                          <a:effectLst/>
                          <a:latin typeface="Verdana" pitchFamily="34" charset="0"/>
                        </a:rPr>
                      </a:br>
                      <a:r>
                        <a:rPr kumimoji="0" lang="en-US" sz="1500" b="1" i="0" u="none" strike="noStrike" cap="none" normalizeH="0" baseline="0" smtClean="0">
                          <a:ln>
                            <a:noFill/>
                          </a:ln>
                          <a:solidFill>
                            <a:srgbClr val="FFCC99"/>
                          </a:solidFill>
                          <a:effectLst/>
                          <a:latin typeface="Verdana" pitchFamily="34" charset="0"/>
                        </a:rPr>
                        <a:t>(n = 10,267)</a:t>
                      </a:r>
                    </a:p>
                  </a:txBody>
                  <a:tcPr marL="0" marR="0" anchor="b" horzOverflow="overflow">
                    <a:lnL w="12700" cap="flat" cmpd="sng" algn="ctr">
                      <a:solidFill>
                        <a:srgbClr val="99CCFF"/>
                      </a:solidFill>
                      <a:prstDash val="solid"/>
                      <a:round/>
                      <a:headEnd type="none" w="med" len="med"/>
                      <a:tailEnd type="none" w="med" len="med"/>
                    </a:lnL>
                    <a:lnR w="12700" cap="flat" cmpd="sng" algn="ctr">
                      <a:solidFill>
                        <a:srgbClr val="99CC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CC66"/>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600" b="1" i="0" u="none" strike="noStrike" cap="none" normalizeH="0" baseline="0" smtClean="0">
                          <a:ln>
                            <a:noFill/>
                          </a:ln>
                          <a:solidFill>
                            <a:srgbClr val="FFCC99"/>
                          </a:solidFill>
                          <a:effectLst/>
                          <a:latin typeface="Verdana" pitchFamily="34" charset="0"/>
                        </a:rPr>
                        <a:t>Event Rate Ratio (95% CI)</a:t>
                      </a:r>
                    </a:p>
                  </a:txBody>
                  <a:tcPr marL="0" marR="0" anchor="ctr" horzOverflow="overflow">
                    <a:lnL w="12700" cap="flat" cmpd="sng" algn="ctr">
                      <a:solidFill>
                        <a:srgbClr val="99CCFF"/>
                      </a:solidFill>
                      <a:prstDash val="solid"/>
                      <a:round/>
                      <a:headEnd type="none" w="med" len="med"/>
                      <a:tailEnd type="none" w="med" len="med"/>
                    </a:lnL>
                    <a:lnR>
                      <a:noFill/>
                    </a:lnR>
                    <a:lnT w="9525" cap="flat" cmpd="sng" algn="ctr">
                      <a:solidFill>
                        <a:srgbClr val="FFFFFF"/>
                      </a:solidFill>
                      <a:prstDash val="solid"/>
                      <a:round/>
                      <a:headEnd type="none" w="med" len="med"/>
                      <a:tailEnd type="none" w="med" len="med"/>
                    </a:lnT>
                    <a:lnB w="12700" cap="flat" cmpd="sng" algn="ctr">
                      <a:solidFill>
                        <a:srgbClr val="FFCC66"/>
                      </a:solidFill>
                      <a:prstDash val="solid"/>
                      <a:round/>
                      <a:headEnd type="none" w="med" len="med"/>
                      <a:tailEnd type="none" w="med" len="med"/>
                    </a:lnB>
                    <a:lnTlToBr>
                      <a:noFill/>
                    </a:lnTlToBr>
                    <a:lnBlToTr>
                      <a:noFill/>
                    </a:lnBlToTr>
                    <a:solidFill>
                      <a:srgbClr val="000066"/>
                    </a:solidFill>
                  </a:tcPr>
                </a:tc>
              </a:tr>
              <a:tr h="0">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&lt;100</a:t>
                      </a:r>
                    </a:p>
                  </a:txBody>
                  <a:tcPr marL="0" marR="0" marT="137160" marB="137160" anchor="ctr" horzOverflow="overflow">
                    <a:lnL>
                      <a:noFill/>
                    </a:lnL>
                    <a:lnR w="12700" cap="flat" cmpd="sng" algn="ctr">
                      <a:solidFill>
                        <a:srgbClr val="0066FF"/>
                      </a:solidFill>
                      <a:prstDash val="solid"/>
                      <a:round/>
                      <a:headEnd type="none" w="med" len="med"/>
                      <a:tailEnd type="none" w="med" len="med"/>
                    </a:lnR>
                    <a:lnT w="12700" cap="flat" cmpd="sng" algn="ctr">
                      <a:solidFill>
                        <a:srgbClr val="FFCC66"/>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282 (16.4%)</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FFCC66"/>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358 (21.0%)</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CC66"/>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el-GR" sz="1600" b="0" i="0" u="none" strike="noStrike" cap="none" normalizeH="0" baseline="0" smtClean="0">
                        <a:ln>
                          <a:noFill/>
                        </a:ln>
                        <a:solidFill>
                          <a:srgbClr val="FFFFFF"/>
                        </a:solidFill>
                        <a:effectLst/>
                        <a:latin typeface="Verdana" pitchFamily="34" charset="0"/>
                      </a:endParaRPr>
                    </a:p>
                  </a:txBody>
                  <a:tcPr marL="0" marR="0" marT="137160" marB="137160" anchor="ctr" horzOverflow="overflow">
                    <a:lnL w="12700" cap="flat" cmpd="sng" algn="ctr">
                      <a:solidFill>
                        <a:schemeClr val="tx1"/>
                      </a:solidFill>
                      <a:prstDash val="solid"/>
                      <a:round/>
                      <a:headEnd type="none" w="med" len="med"/>
                      <a:tailEnd type="none" w="med" len="med"/>
                    </a:lnL>
                    <a:lnR>
                      <a:noFill/>
                    </a:lnR>
                    <a:lnT w="12700" cap="flat" cmpd="sng" algn="ctr">
                      <a:solidFill>
                        <a:srgbClr val="FFCC66"/>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gradFill rotWithShape="0">
                      <a:gsLst>
                        <a:gs pos="0">
                          <a:srgbClr val="000099"/>
                        </a:gs>
                        <a:gs pos="50000">
                          <a:srgbClr val="00005C"/>
                        </a:gs>
                        <a:gs pos="100000">
                          <a:srgbClr val="000099"/>
                        </a:gs>
                      </a:gsLst>
                      <a:lin ang="0" scaled="1"/>
                    </a:gradFill>
                  </a:tcPr>
                </a:tc>
              </a:tr>
              <a:tr h="0">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100 – 129</a:t>
                      </a:r>
                    </a:p>
                  </a:txBody>
                  <a:tcPr marL="0" marR="0" marT="137160" marB="137160" anchor="ctr" horzOverflow="overflow">
                    <a:lnL>
                      <a:noFill/>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82"/>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668 (18.9%)</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82"/>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871 (24.7%)</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82"/>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el-GR" sz="1600" b="0" i="0" u="none" strike="noStrike" cap="none" normalizeH="0" baseline="0" smtClean="0">
                        <a:ln>
                          <a:noFill/>
                        </a:ln>
                        <a:solidFill>
                          <a:srgbClr val="FFFFFF"/>
                        </a:solidFill>
                        <a:effectLst/>
                        <a:latin typeface="Verdana" pitchFamily="34" charset="0"/>
                      </a:endParaRPr>
                    </a:p>
                  </a:txBody>
                  <a:tcPr marL="0" marR="0" marT="137160" marB="137160" anchor="ctr" horzOverflow="overflow">
                    <a:lnL w="12700" cap="flat" cmpd="sng" algn="ctr">
                      <a:solidFill>
                        <a:schemeClr val="tx1"/>
                      </a:solidFill>
                      <a:prstDash val="solid"/>
                      <a:round/>
                      <a:headEnd type="none" w="med" len="med"/>
                      <a:tailEnd type="none" w="med" len="med"/>
                    </a:lnL>
                    <a:lnR>
                      <a:noFill/>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gradFill rotWithShape="0">
                      <a:gsLst>
                        <a:gs pos="0">
                          <a:srgbClr val="000082"/>
                        </a:gs>
                        <a:gs pos="50000">
                          <a:srgbClr val="00005C"/>
                        </a:gs>
                        <a:gs pos="100000">
                          <a:srgbClr val="000082"/>
                        </a:gs>
                      </a:gsLst>
                      <a:lin ang="0" scaled="1"/>
                    </a:gradFill>
                  </a:tcPr>
                </a:tc>
              </a:tr>
              <a:tr h="0">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sng" strike="noStrike" cap="none" normalizeH="0" baseline="0" smtClean="0">
                          <a:ln>
                            <a:noFill/>
                          </a:ln>
                          <a:solidFill>
                            <a:schemeClr val="tx1"/>
                          </a:solidFill>
                          <a:effectLst/>
                          <a:latin typeface="Verdana" pitchFamily="34" charset="0"/>
                        </a:rPr>
                        <a:t>&gt;</a:t>
                      </a:r>
                      <a:r>
                        <a:rPr kumimoji="0" lang="en-US" sz="1500" b="0" i="0" u="none" strike="noStrike" cap="none" normalizeH="0" baseline="0" smtClean="0">
                          <a:ln>
                            <a:noFill/>
                          </a:ln>
                          <a:solidFill>
                            <a:schemeClr val="tx1"/>
                          </a:solidFill>
                          <a:effectLst/>
                          <a:latin typeface="Verdana" pitchFamily="34" charset="0"/>
                        </a:rPr>
                        <a:t>130</a:t>
                      </a:r>
                    </a:p>
                  </a:txBody>
                  <a:tcPr marL="0" marR="0" marT="137160" marB="137160" anchor="ctr" horzOverflow="overflow">
                    <a:lnL>
                      <a:noFill/>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1083 (21.6%)</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FF"/>
                          </a:solidFill>
                          <a:effectLst/>
                          <a:latin typeface="Verdana" pitchFamily="34" charset="0"/>
                        </a:rPr>
                        <a:t>1356 (26.9%)</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el-GR" sz="1600" b="0" i="0" u="none" strike="noStrike" cap="none" normalizeH="0" baseline="0" smtClean="0">
                        <a:ln>
                          <a:noFill/>
                        </a:ln>
                        <a:solidFill>
                          <a:srgbClr val="FFFFFF"/>
                        </a:solidFill>
                        <a:effectLst/>
                        <a:latin typeface="Verdana" pitchFamily="34" charset="0"/>
                      </a:endParaRPr>
                    </a:p>
                  </a:txBody>
                  <a:tcPr marL="0" marR="0" marT="137160" marB="137160" anchor="ctr" horzOverflow="overflow">
                    <a:lnL w="12700" cap="flat" cmpd="sng" algn="ctr">
                      <a:solidFill>
                        <a:schemeClr val="tx1"/>
                      </a:solidFill>
                      <a:prstDash val="solid"/>
                      <a:round/>
                      <a:headEnd type="none" w="med" len="med"/>
                      <a:tailEnd type="none" w="med" len="med"/>
                    </a:lnL>
                    <a:lnR>
                      <a:noFill/>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gradFill rotWithShape="0">
                      <a:gsLst>
                        <a:gs pos="0">
                          <a:srgbClr val="000099"/>
                        </a:gs>
                        <a:gs pos="50000">
                          <a:srgbClr val="00005C"/>
                        </a:gs>
                        <a:gs pos="100000">
                          <a:srgbClr val="000099"/>
                        </a:gs>
                      </a:gsLst>
                      <a:lin ang="0" scaled="1"/>
                    </a:gradFill>
                  </a:tcPr>
                </a:tc>
              </a:tr>
              <a:tr h="0">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66"/>
                          </a:solidFill>
                          <a:effectLst/>
                          <a:latin typeface="Verdana" pitchFamily="34" charset="0"/>
                        </a:rPr>
                        <a:t>All patients</a:t>
                      </a:r>
                    </a:p>
                  </a:txBody>
                  <a:tcPr marL="0" marR="0" marT="137160" marB="137160" anchor="ctr" horzOverflow="overflow">
                    <a:lnL>
                      <a:noFill/>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82"/>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66"/>
                          </a:solidFill>
                          <a:effectLst/>
                          <a:latin typeface="Verdana" pitchFamily="34" charset="0"/>
                        </a:rPr>
                        <a:t>2033 (19.8%)</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82"/>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en-US" sz="1500" b="0" i="0" u="none" strike="noStrike" cap="none" normalizeH="0" baseline="0" smtClean="0">
                          <a:ln>
                            <a:noFill/>
                          </a:ln>
                          <a:solidFill>
                            <a:srgbClr val="FFFF66"/>
                          </a:solidFill>
                          <a:effectLst/>
                          <a:latin typeface="Verdana" pitchFamily="34" charset="0"/>
                        </a:rPr>
                        <a:t>2585 (25.2%)</a:t>
                      </a:r>
                    </a:p>
                  </a:txBody>
                  <a:tcPr marL="0" marR="0" marT="137160" marB="137160" anchor="ctr" horzOverflow="overflow">
                    <a:lnL w="12700" cap="flat" cmpd="sng" algn="ctr">
                      <a:solidFill>
                        <a:srgbClr val="0066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82"/>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el-GR" sz="1600" b="0" i="0" u="none" strike="noStrike" cap="none" normalizeH="0" baseline="0" smtClean="0">
                        <a:ln>
                          <a:noFill/>
                        </a:ln>
                        <a:solidFill>
                          <a:srgbClr val="FFFFFF"/>
                        </a:solidFill>
                        <a:effectLst/>
                        <a:latin typeface="Verdana" pitchFamily="34" charset="0"/>
                      </a:endParaRPr>
                    </a:p>
                  </a:txBody>
                  <a:tcPr marL="0" marR="0" marT="137160" marB="137160" anchor="ctr" horzOverflow="overflow">
                    <a:lnL w="12700" cap="flat" cmpd="sng" algn="ctr">
                      <a:solidFill>
                        <a:schemeClr val="tx1"/>
                      </a:solidFill>
                      <a:prstDash val="solid"/>
                      <a:round/>
                      <a:headEnd type="none" w="med" len="med"/>
                      <a:tailEnd type="none" w="med" len="med"/>
                    </a:lnL>
                    <a:lnR>
                      <a:noFill/>
                    </a:lnR>
                    <a:lnT w="12700" cap="flat" cmpd="sng" algn="ctr">
                      <a:solidFill>
                        <a:srgbClr val="0066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000082"/>
                        </a:gs>
                        <a:gs pos="50000">
                          <a:srgbClr val="00005C"/>
                        </a:gs>
                        <a:gs pos="100000">
                          <a:srgbClr val="000082"/>
                        </a:gs>
                      </a:gsLst>
                      <a:lin ang="0" scaled="1"/>
                    </a:gradFill>
                  </a:tcPr>
                </a:tc>
              </a:tr>
            </a:tbl>
          </a:graphicData>
        </a:graphic>
      </p:graphicFrame>
      <p:sp>
        <p:nvSpPr>
          <p:cNvPr id="49188" name="Text Box 1090"/>
          <p:cNvSpPr txBox="1">
            <a:spLocks noChangeArrowheads="1"/>
          </p:cNvSpPr>
          <p:nvPr/>
        </p:nvSpPr>
        <p:spPr bwMode="auto">
          <a:xfrm>
            <a:off x="444500" y="5956300"/>
            <a:ext cx="7391400" cy="304800"/>
          </a:xfrm>
          <a:prstGeom prst="rect">
            <a:avLst/>
          </a:prstGeom>
          <a:noFill/>
          <a:ln w="9525">
            <a:noFill/>
            <a:miter lim="800000"/>
            <a:headEnd/>
            <a:tailEnd/>
          </a:ln>
        </p:spPr>
        <p:txBody>
          <a:bodyPr>
            <a:spAutoFit/>
          </a:bodyPr>
          <a:lstStyle/>
          <a:p>
            <a:r>
              <a:rPr lang="en-US" sz="1400" b="0">
                <a:solidFill>
                  <a:srgbClr val="FFFFFF"/>
                </a:solidFill>
                <a:effectLst/>
                <a:latin typeface="Verdana"/>
              </a:rPr>
              <a:t>CAD=Coronary artery disease, CI=Confidence interval, DM=Diabetes mellitus </a:t>
            </a:r>
          </a:p>
        </p:txBody>
      </p:sp>
      <p:sp>
        <p:nvSpPr>
          <p:cNvPr id="49189" name="Rectangle 1091"/>
          <p:cNvSpPr>
            <a:spLocks noChangeArrowheads="1"/>
          </p:cNvSpPr>
          <p:nvPr/>
        </p:nvSpPr>
        <p:spPr bwMode="auto">
          <a:xfrm>
            <a:off x="444500" y="6280150"/>
            <a:ext cx="6121400" cy="336550"/>
          </a:xfrm>
          <a:prstGeom prst="rect">
            <a:avLst/>
          </a:prstGeom>
          <a:noFill/>
          <a:ln w="9525">
            <a:noFill/>
            <a:miter lim="800000"/>
            <a:headEnd/>
            <a:tailEnd/>
          </a:ln>
        </p:spPr>
        <p:txBody>
          <a:bodyPr anchor="b">
            <a:spAutoFit/>
          </a:bodyPr>
          <a:lstStyle/>
          <a:p>
            <a:pPr>
              <a:spcBef>
                <a:spcPct val="0"/>
              </a:spcBef>
            </a:pPr>
            <a:r>
              <a:rPr lang="en-US" sz="1600" b="0">
                <a:solidFill>
                  <a:srgbClr val="FFFFFF"/>
                </a:solidFill>
                <a:effectLst/>
                <a:latin typeface="Verdana"/>
              </a:rPr>
              <a:t>HPS Collaborative Group. </a:t>
            </a:r>
            <a:r>
              <a:rPr lang="en-US" sz="1600" b="0" i="1">
                <a:solidFill>
                  <a:srgbClr val="FFFFFF"/>
                </a:solidFill>
                <a:effectLst/>
                <a:latin typeface="Verdana"/>
              </a:rPr>
              <a:t>Lancet</a:t>
            </a:r>
            <a:r>
              <a:rPr lang="en-US" sz="1600" b="0">
                <a:solidFill>
                  <a:srgbClr val="FFFFFF"/>
                </a:solidFill>
                <a:effectLst/>
                <a:latin typeface="Verdana"/>
              </a:rPr>
              <a:t> 2002;360:7–22. </a:t>
            </a:r>
          </a:p>
        </p:txBody>
      </p:sp>
      <p:sp>
        <p:nvSpPr>
          <p:cNvPr id="49190" name="Rectangle 1069"/>
          <p:cNvSpPr>
            <a:spLocks noChangeArrowheads="1"/>
          </p:cNvSpPr>
          <p:nvPr/>
        </p:nvSpPr>
        <p:spPr bwMode="auto">
          <a:xfrm>
            <a:off x="7615238" y="4373563"/>
            <a:ext cx="901700" cy="685800"/>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0"/>
              </a:spcBef>
            </a:pPr>
            <a:r>
              <a:rPr lang="en-US" sz="1200" b="0">
                <a:solidFill>
                  <a:srgbClr val="FFFFFF"/>
                </a:solidFill>
                <a:effectLst/>
                <a:latin typeface="Verdana"/>
              </a:rPr>
              <a:t>0.76 </a:t>
            </a:r>
            <a:br>
              <a:rPr lang="en-US" sz="1200" b="0">
                <a:solidFill>
                  <a:srgbClr val="FFFFFF"/>
                </a:solidFill>
                <a:effectLst/>
                <a:latin typeface="Verdana"/>
              </a:rPr>
            </a:br>
            <a:r>
              <a:rPr lang="en-US" sz="1200" b="0">
                <a:solidFill>
                  <a:srgbClr val="FFFFFF"/>
                </a:solidFill>
                <a:effectLst/>
                <a:latin typeface="Verdana"/>
              </a:rPr>
              <a:t>(0.72-0.81)</a:t>
            </a:r>
            <a:br>
              <a:rPr lang="en-US" sz="1200" b="0">
                <a:solidFill>
                  <a:srgbClr val="FFFFFF"/>
                </a:solidFill>
                <a:effectLst/>
                <a:latin typeface="Verdana"/>
              </a:rPr>
            </a:br>
            <a:r>
              <a:rPr lang="en-US" sz="1200" b="0">
                <a:solidFill>
                  <a:srgbClr val="FFFFFF"/>
                </a:solidFill>
                <a:effectLst/>
                <a:latin typeface="Verdana"/>
              </a:rPr>
              <a:t>P&lt;0.0001</a:t>
            </a:r>
            <a:endParaRPr lang="en-US" sz="1200" b="0" i="1">
              <a:solidFill>
                <a:srgbClr val="FFFFFF"/>
              </a:solidFill>
              <a:effectLst/>
              <a:latin typeface="Verdana"/>
            </a:endParaRPr>
          </a:p>
        </p:txBody>
      </p:sp>
      <p:sp>
        <p:nvSpPr>
          <p:cNvPr id="49191" name="Rectangle 1069"/>
          <p:cNvSpPr>
            <a:spLocks noChangeArrowheads="1"/>
          </p:cNvSpPr>
          <p:nvPr/>
        </p:nvSpPr>
        <p:spPr bwMode="auto">
          <a:xfrm>
            <a:off x="6438900" y="5440363"/>
            <a:ext cx="668338" cy="285750"/>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0"/>
              </a:spcBef>
            </a:pPr>
            <a:r>
              <a:rPr lang="en-US" sz="1500">
                <a:solidFill>
                  <a:srgbClr val="FFFFFF"/>
                </a:solidFill>
                <a:effectLst/>
                <a:latin typeface="Verdana"/>
              </a:rPr>
              <a:t>Better</a:t>
            </a:r>
            <a:endParaRPr lang="en-US" sz="1500" i="1">
              <a:solidFill>
                <a:srgbClr val="FFFFFF"/>
              </a:solidFill>
              <a:effectLst/>
              <a:latin typeface="Verdana"/>
            </a:endParaRPr>
          </a:p>
        </p:txBody>
      </p:sp>
      <p:grpSp>
        <p:nvGrpSpPr>
          <p:cNvPr id="2" name="Group 206"/>
          <p:cNvGrpSpPr>
            <a:grpSpLocks/>
          </p:cNvGrpSpPr>
          <p:nvPr/>
        </p:nvGrpSpPr>
        <p:grpSpPr bwMode="auto">
          <a:xfrm>
            <a:off x="5838825" y="2971800"/>
            <a:ext cx="2890838" cy="2516188"/>
            <a:chOff x="3678" y="1344"/>
            <a:chExt cx="1821" cy="1585"/>
          </a:xfrm>
        </p:grpSpPr>
        <p:grpSp>
          <p:nvGrpSpPr>
            <p:cNvPr id="3" name="Group 184"/>
            <p:cNvGrpSpPr>
              <a:grpSpLocks/>
            </p:cNvGrpSpPr>
            <p:nvPr/>
          </p:nvGrpSpPr>
          <p:grpSpPr bwMode="auto">
            <a:xfrm>
              <a:off x="3784" y="2710"/>
              <a:ext cx="1631" cy="70"/>
              <a:chOff x="3784" y="2710"/>
              <a:chExt cx="1631" cy="70"/>
            </a:xfrm>
          </p:grpSpPr>
          <p:sp>
            <p:nvSpPr>
              <p:cNvPr id="49217" name="Line 1057"/>
              <p:cNvSpPr>
                <a:spLocks noChangeShapeType="1"/>
              </p:cNvSpPr>
              <p:nvPr/>
            </p:nvSpPr>
            <p:spPr bwMode="auto">
              <a:xfrm flipV="1">
                <a:off x="3784"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18" name="Line 1058"/>
              <p:cNvSpPr>
                <a:spLocks noChangeShapeType="1"/>
              </p:cNvSpPr>
              <p:nvPr/>
            </p:nvSpPr>
            <p:spPr bwMode="auto">
              <a:xfrm flipV="1">
                <a:off x="3946"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19" name="Line 1059"/>
              <p:cNvSpPr>
                <a:spLocks noChangeShapeType="1"/>
              </p:cNvSpPr>
              <p:nvPr/>
            </p:nvSpPr>
            <p:spPr bwMode="auto">
              <a:xfrm flipV="1">
                <a:off x="4109"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0" name="Line 1060"/>
              <p:cNvSpPr>
                <a:spLocks noChangeShapeType="1"/>
              </p:cNvSpPr>
              <p:nvPr/>
            </p:nvSpPr>
            <p:spPr bwMode="auto">
              <a:xfrm flipV="1">
                <a:off x="4272"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1" name="Line 1061"/>
              <p:cNvSpPr>
                <a:spLocks noChangeShapeType="1"/>
              </p:cNvSpPr>
              <p:nvPr/>
            </p:nvSpPr>
            <p:spPr bwMode="auto">
              <a:xfrm flipV="1">
                <a:off x="4435" y="2710"/>
                <a:ext cx="2"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2" name="Line 1062"/>
              <p:cNvSpPr>
                <a:spLocks noChangeShapeType="1"/>
              </p:cNvSpPr>
              <p:nvPr/>
            </p:nvSpPr>
            <p:spPr bwMode="auto">
              <a:xfrm flipV="1">
                <a:off x="4599"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3" name="Line 1063"/>
              <p:cNvSpPr>
                <a:spLocks noChangeShapeType="1"/>
              </p:cNvSpPr>
              <p:nvPr/>
            </p:nvSpPr>
            <p:spPr bwMode="auto">
              <a:xfrm flipV="1">
                <a:off x="4762"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4" name="Line 1064"/>
              <p:cNvSpPr>
                <a:spLocks noChangeShapeType="1"/>
              </p:cNvSpPr>
              <p:nvPr/>
            </p:nvSpPr>
            <p:spPr bwMode="auto">
              <a:xfrm flipV="1">
                <a:off x="4925"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5" name="Line 1065"/>
              <p:cNvSpPr>
                <a:spLocks noChangeShapeType="1"/>
              </p:cNvSpPr>
              <p:nvPr/>
            </p:nvSpPr>
            <p:spPr bwMode="auto">
              <a:xfrm flipV="1">
                <a:off x="5088"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6" name="Line 1066"/>
              <p:cNvSpPr>
                <a:spLocks noChangeShapeType="1"/>
              </p:cNvSpPr>
              <p:nvPr/>
            </p:nvSpPr>
            <p:spPr bwMode="auto">
              <a:xfrm flipV="1">
                <a:off x="5251"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27" name="Line 1067"/>
              <p:cNvSpPr>
                <a:spLocks noChangeShapeType="1"/>
              </p:cNvSpPr>
              <p:nvPr/>
            </p:nvSpPr>
            <p:spPr bwMode="auto">
              <a:xfrm flipV="1">
                <a:off x="5414" y="2710"/>
                <a:ext cx="1" cy="70"/>
              </a:xfrm>
              <a:prstGeom prst="line">
                <a:avLst/>
              </a:prstGeom>
              <a:noFill/>
              <a:ln w="19050">
                <a:solidFill>
                  <a:srgbClr val="FFFFFF"/>
                </a:solidFill>
                <a:round/>
                <a:headEnd/>
                <a:tailEnd/>
              </a:ln>
            </p:spPr>
            <p:txBody>
              <a:bodyPr/>
              <a:lstStyle/>
              <a:p>
                <a:pPr>
                  <a:spcBef>
                    <a:spcPct val="0"/>
                  </a:spcBef>
                </a:pPr>
                <a:endParaRPr lang="el-GR" sz="1800" b="0">
                  <a:solidFill>
                    <a:srgbClr val="FFFFFF"/>
                  </a:solidFill>
                  <a:effectLst/>
                  <a:latin typeface="Arial" pitchFamily="34" charset="0"/>
                </a:endParaRPr>
              </a:p>
            </p:txBody>
          </p:sp>
        </p:grpSp>
        <p:grpSp>
          <p:nvGrpSpPr>
            <p:cNvPr id="4" name="Group 1068"/>
            <p:cNvGrpSpPr>
              <a:grpSpLocks/>
            </p:cNvGrpSpPr>
            <p:nvPr/>
          </p:nvGrpSpPr>
          <p:grpSpPr bwMode="auto">
            <a:xfrm>
              <a:off x="3678" y="2795"/>
              <a:ext cx="1821" cy="134"/>
              <a:chOff x="3230" y="3893"/>
              <a:chExt cx="1821" cy="134"/>
            </a:xfrm>
          </p:grpSpPr>
          <p:sp>
            <p:nvSpPr>
              <p:cNvPr id="49211" name="Rectangle 1069"/>
              <p:cNvSpPr>
                <a:spLocks noChangeArrowheads="1"/>
              </p:cNvSpPr>
              <p:nvPr/>
            </p:nvSpPr>
            <p:spPr bwMode="auto">
              <a:xfrm>
                <a:off x="3230" y="3893"/>
                <a:ext cx="183" cy="134"/>
              </a:xfrm>
              <a:prstGeom prst="rect">
                <a:avLst/>
              </a:prstGeom>
              <a:noFill/>
              <a:ln w="9525">
                <a:noFill/>
                <a:miter lim="800000"/>
                <a:headEnd/>
                <a:tailEnd/>
              </a:ln>
            </p:spPr>
            <p:txBody>
              <a:bodyPr wrap="none" lIns="0" tIns="0" rIns="0" bIns="0">
                <a:spAutoFit/>
              </a:bodyPr>
              <a:lstStyle/>
              <a:p>
                <a:pPr algn="ctr" eaLnBrk="0" hangingPunct="0">
                  <a:spcBef>
                    <a:spcPct val="0"/>
                  </a:spcBef>
                </a:pPr>
                <a:r>
                  <a:rPr lang="en-US" sz="1400" b="0">
                    <a:solidFill>
                      <a:srgbClr val="FFFFFF"/>
                    </a:solidFill>
                    <a:effectLst/>
                    <a:latin typeface="Verdana"/>
                  </a:rPr>
                  <a:t>0.4</a:t>
                </a:r>
                <a:endParaRPr lang="en-US" sz="1400" b="0" i="1">
                  <a:solidFill>
                    <a:srgbClr val="FFFFFF"/>
                  </a:solidFill>
                  <a:effectLst/>
                  <a:latin typeface="Verdana"/>
                </a:endParaRPr>
              </a:p>
            </p:txBody>
          </p:sp>
          <p:sp>
            <p:nvSpPr>
              <p:cNvPr id="49212" name="Rectangle 1070"/>
              <p:cNvSpPr>
                <a:spLocks noChangeArrowheads="1"/>
              </p:cNvSpPr>
              <p:nvPr/>
            </p:nvSpPr>
            <p:spPr bwMode="auto">
              <a:xfrm>
                <a:off x="3556" y="3893"/>
                <a:ext cx="183" cy="134"/>
              </a:xfrm>
              <a:prstGeom prst="rect">
                <a:avLst/>
              </a:prstGeom>
              <a:noFill/>
              <a:ln w="9525">
                <a:noFill/>
                <a:miter lim="800000"/>
                <a:headEnd/>
                <a:tailEnd/>
              </a:ln>
            </p:spPr>
            <p:txBody>
              <a:bodyPr wrap="none" lIns="0" tIns="0" rIns="0" bIns="0">
                <a:spAutoFit/>
              </a:bodyPr>
              <a:lstStyle/>
              <a:p>
                <a:pPr algn="ctr" eaLnBrk="0" hangingPunct="0">
                  <a:spcBef>
                    <a:spcPct val="0"/>
                  </a:spcBef>
                </a:pPr>
                <a:r>
                  <a:rPr lang="en-US" sz="1400" b="0">
                    <a:solidFill>
                      <a:srgbClr val="FFFFFF"/>
                    </a:solidFill>
                    <a:effectLst/>
                    <a:latin typeface="Verdana"/>
                  </a:rPr>
                  <a:t>0.6</a:t>
                </a:r>
                <a:endParaRPr lang="en-US" sz="1400" b="0" i="1">
                  <a:solidFill>
                    <a:srgbClr val="FFFFFF"/>
                  </a:solidFill>
                  <a:effectLst/>
                  <a:latin typeface="Verdana"/>
                </a:endParaRPr>
              </a:p>
            </p:txBody>
          </p:sp>
          <p:sp>
            <p:nvSpPr>
              <p:cNvPr id="49213" name="Rectangle 1071"/>
              <p:cNvSpPr>
                <a:spLocks noChangeArrowheads="1"/>
              </p:cNvSpPr>
              <p:nvPr/>
            </p:nvSpPr>
            <p:spPr bwMode="auto">
              <a:xfrm>
                <a:off x="3883" y="3893"/>
                <a:ext cx="183" cy="134"/>
              </a:xfrm>
              <a:prstGeom prst="rect">
                <a:avLst/>
              </a:prstGeom>
              <a:noFill/>
              <a:ln w="9525">
                <a:noFill/>
                <a:miter lim="800000"/>
                <a:headEnd/>
                <a:tailEnd/>
              </a:ln>
            </p:spPr>
            <p:txBody>
              <a:bodyPr wrap="none" lIns="0" tIns="0" rIns="0" bIns="0">
                <a:spAutoFit/>
              </a:bodyPr>
              <a:lstStyle/>
              <a:p>
                <a:pPr algn="ctr" eaLnBrk="0" hangingPunct="0">
                  <a:spcBef>
                    <a:spcPct val="0"/>
                  </a:spcBef>
                </a:pPr>
                <a:r>
                  <a:rPr lang="en-US" sz="1400" b="0">
                    <a:solidFill>
                      <a:srgbClr val="FFFFFF"/>
                    </a:solidFill>
                    <a:effectLst/>
                    <a:latin typeface="Verdana"/>
                  </a:rPr>
                  <a:t>0.8</a:t>
                </a:r>
                <a:endParaRPr lang="en-US" sz="1400" b="0" i="1">
                  <a:solidFill>
                    <a:srgbClr val="FFFFFF"/>
                  </a:solidFill>
                  <a:effectLst/>
                  <a:latin typeface="Verdana"/>
                </a:endParaRPr>
              </a:p>
            </p:txBody>
          </p:sp>
          <p:sp>
            <p:nvSpPr>
              <p:cNvPr id="49214" name="Rectangle 1072"/>
              <p:cNvSpPr>
                <a:spLocks noChangeArrowheads="1"/>
              </p:cNvSpPr>
              <p:nvPr/>
            </p:nvSpPr>
            <p:spPr bwMode="auto">
              <a:xfrm>
                <a:off x="4215" y="3893"/>
                <a:ext cx="183" cy="134"/>
              </a:xfrm>
              <a:prstGeom prst="rect">
                <a:avLst/>
              </a:prstGeom>
              <a:noFill/>
              <a:ln w="9525">
                <a:noFill/>
                <a:miter lim="800000"/>
                <a:headEnd/>
                <a:tailEnd/>
              </a:ln>
            </p:spPr>
            <p:txBody>
              <a:bodyPr wrap="none" lIns="0" tIns="0" rIns="0" bIns="0">
                <a:spAutoFit/>
              </a:bodyPr>
              <a:lstStyle/>
              <a:p>
                <a:pPr algn="ctr" eaLnBrk="0" hangingPunct="0">
                  <a:spcBef>
                    <a:spcPct val="0"/>
                  </a:spcBef>
                </a:pPr>
                <a:r>
                  <a:rPr lang="en-US" sz="1400" b="0">
                    <a:solidFill>
                      <a:srgbClr val="FFFFFF"/>
                    </a:solidFill>
                    <a:effectLst/>
                    <a:latin typeface="Verdana"/>
                  </a:rPr>
                  <a:t>1.0</a:t>
                </a:r>
                <a:endParaRPr lang="en-US" sz="1400" b="0" i="1">
                  <a:solidFill>
                    <a:srgbClr val="FFFFFF"/>
                  </a:solidFill>
                  <a:effectLst/>
                  <a:latin typeface="Verdana"/>
                </a:endParaRPr>
              </a:p>
            </p:txBody>
          </p:sp>
          <p:sp>
            <p:nvSpPr>
              <p:cNvPr id="49215" name="Rectangle 1073"/>
              <p:cNvSpPr>
                <a:spLocks noChangeArrowheads="1"/>
              </p:cNvSpPr>
              <p:nvPr/>
            </p:nvSpPr>
            <p:spPr bwMode="auto">
              <a:xfrm>
                <a:off x="4543" y="3893"/>
                <a:ext cx="183" cy="134"/>
              </a:xfrm>
              <a:prstGeom prst="rect">
                <a:avLst/>
              </a:prstGeom>
              <a:noFill/>
              <a:ln w="9525">
                <a:noFill/>
                <a:miter lim="800000"/>
                <a:headEnd/>
                <a:tailEnd/>
              </a:ln>
            </p:spPr>
            <p:txBody>
              <a:bodyPr wrap="none" lIns="0" tIns="0" rIns="0" bIns="0">
                <a:spAutoFit/>
              </a:bodyPr>
              <a:lstStyle/>
              <a:p>
                <a:pPr algn="ctr" eaLnBrk="0" hangingPunct="0">
                  <a:spcBef>
                    <a:spcPct val="0"/>
                  </a:spcBef>
                </a:pPr>
                <a:r>
                  <a:rPr lang="en-US" sz="1400" b="0">
                    <a:solidFill>
                      <a:srgbClr val="FFFFFF"/>
                    </a:solidFill>
                    <a:effectLst/>
                    <a:latin typeface="Verdana"/>
                  </a:rPr>
                  <a:t>1.2</a:t>
                </a:r>
                <a:endParaRPr lang="en-US" sz="1400" b="0" i="1">
                  <a:solidFill>
                    <a:srgbClr val="FFFFFF"/>
                  </a:solidFill>
                  <a:effectLst/>
                  <a:latin typeface="Verdana"/>
                </a:endParaRPr>
              </a:p>
            </p:txBody>
          </p:sp>
          <p:sp>
            <p:nvSpPr>
              <p:cNvPr id="49216" name="Rectangle 1074"/>
              <p:cNvSpPr>
                <a:spLocks noChangeArrowheads="1"/>
              </p:cNvSpPr>
              <p:nvPr/>
            </p:nvSpPr>
            <p:spPr bwMode="auto">
              <a:xfrm>
                <a:off x="4868" y="3893"/>
                <a:ext cx="183" cy="134"/>
              </a:xfrm>
              <a:prstGeom prst="rect">
                <a:avLst/>
              </a:prstGeom>
              <a:noFill/>
              <a:ln w="9525">
                <a:noFill/>
                <a:miter lim="800000"/>
                <a:headEnd/>
                <a:tailEnd/>
              </a:ln>
            </p:spPr>
            <p:txBody>
              <a:bodyPr wrap="none" lIns="0" tIns="0" rIns="0" bIns="0">
                <a:spAutoFit/>
              </a:bodyPr>
              <a:lstStyle/>
              <a:p>
                <a:pPr algn="ctr" eaLnBrk="0" hangingPunct="0">
                  <a:spcBef>
                    <a:spcPct val="0"/>
                  </a:spcBef>
                </a:pPr>
                <a:r>
                  <a:rPr lang="en-US" sz="1400" b="0">
                    <a:solidFill>
                      <a:srgbClr val="FFFFFF"/>
                    </a:solidFill>
                    <a:effectLst/>
                    <a:latin typeface="Verdana"/>
                  </a:rPr>
                  <a:t>1.4</a:t>
                </a:r>
                <a:endParaRPr lang="en-US" sz="1400" b="0" i="1">
                  <a:solidFill>
                    <a:srgbClr val="FFFFFF"/>
                  </a:solidFill>
                  <a:effectLst/>
                  <a:latin typeface="Verdana"/>
                </a:endParaRPr>
              </a:p>
            </p:txBody>
          </p:sp>
        </p:grpSp>
        <p:sp>
          <p:nvSpPr>
            <p:cNvPr id="49210" name="Line 205"/>
            <p:cNvSpPr>
              <a:spLocks noChangeShapeType="1"/>
            </p:cNvSpPr>
            <p:nvPr/>
          </p:nvSpPr>
          <p:spPr bwMode="auto">
            <a:xfrm flipV="1">
              <a:off x="4760" y="1344"/>
              <a:ext cx="0" cy="1368"/>
            </a:xfrm>
            <a:prstGeom prst="line">
              <a:avLst/>
            </a:prstGeom>
            <a:noFill/>
            <a:ln w="19050">
              <a:solidFill>
                <a:schemeClr val="tx1"/>
              </a:solidFill>
              <a:round/>
              <a:headEnd/>
              <a:tailEnd/>
            </a:ln>
          </p:spPr>
          <p:txBody>
            <a:bodyPr/>
            <a:lstStyle/>
            <a:p>
              <a:pPr>
                <a:spcBef>
                  <a:spcPct val="0"/>
                </a:spcBef>
              </a:pPr>
              <a:endParaRPr lang="el-GR" sz="1800" b="0">
                <a:solidFill>
                  <a:srgbClr val="FFFFFF"/>
                </a:solidFill>
                <a:effectLst/>
                <a:latin typeface="Arial" pitchFamily="34" charset="0"/>
              </a:endParaRPr>
            </a:p>
          </p:txBody>
        </p:sp>
      </p:grpSp>
      <p:sp>
        <p:nvSpPr>
          <p:cNvPr id="49193" name="Rectangle 1069"/>
          <p:cNvSpPr>
            <a:spLocks noChangeArrowheads="1"/>
          </p:cNvSpPr>
          <p:nvPr/>
        </p:nvSpPr>
        <p:spPr bwMode="auto">
          <a:xfrm>
            <a:off x="7742238" y="5440363"/>
            <a:ext cx="679450" cy="285750"/>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0"/>
              </a:spcBef>
            </a:pPr>
            <a:r>
              <a:rPr lang="en-US" sz="1500">
                <a:solidFill>
                  <a:srgbClr val="FFFFFF"/>
                </a:solidFill>
                <a:effectLst/>
                <a:latin typeface="Verdana"/>
              </a:rPr>
              <a:t>Worse</a:t>
            </a:r>
            <a:endParaRPr lang="en-US" sz="1500" i="1">
              <a:solidFill>
                <a:srgbClr val="FFFFFF"/>
              </a:solidFill>
              <a:effectLst/>
              <a:latin typeface="Verdana"/>
            </a:endParaRPr>
          </a:p>
        </p:txBody>
      </p:sp>
      <p:sp>
        <p:nvSpPr>
          <p:cNvPr id="49194" name="Rectangle 1089"/>
          <p:cNvSpPr>
            <a:spLocks noChangeArrowheads="1"/>
          </p:cNvSpPr>
          <p:nvPr/>
        </p:nvSpPr>
        <p:spPr bwMode="auto">
          <a:xfrm>
            <a:off x="457200" y="1714500"/>
            <a:ext cx="8216900" cy="609600"/>
          </a:xfrm>
          <a:prstGeom prst="rect">
            <a:avLst/>
          </a:prstGeom>
          <a:noFill/>
          <a:ln w="9525">
            <a:noFill/>
            <a:miter lim="800000"/>
            <a:headEnd/>
            <a:tailEnd/>
          </a:ln>
        </p:spPr>
        <p:txBody>
          <a:bodyPr/>
          <a:lstStyle/>
          <a:p>
            <a:pPr marL="342900" indent="-342900" algn="ctr" eaLnBrk="0" hangingPunct="0">
              <a:lnSpc>
                <a:spcPct val="95000"/>
              </a:lnSpc>
              <a:spcBef>
                <a:spcPct val="65000"/>
              </a:spcBef>
            </a:pPr>
            <a:r>
              <a:rPr lang="en-US" sz="1500" b="0">
                <a:solidFill>
                  <a:srgbClr val="FFFFFF"/>
                </a:solidFill>
                <a:effectLst/>
                <a:latin typeface="Verdana"/>
              </a:rPr>
              <a:t>20,536 patients with CAD, other occlusive arterial disease, or DM  randomized to simvastatin (40 mg) or placebo for 5.5 years</a:t>
            </a:r>
          </a:p>
        </p:txBody>
      </p:sp>
      <p:sp>
        <p:nvSpPr>
          <p:cNvPr id="992467" name="Rectangle 1087"/>
          <p:cNvSpPr>
            <a:spLocks noChangeArrowheads="1"/>
          </p:cNvSpPr>
          <p:nvPr/>
        </p:nvSpPr>
        <p:spPr bwMode="auto">
          <a:xfrm>
            <a:off x="2203450" y="1333500"/>
            <a:ext cx="4724400" cy="396875"/>
          </a:xfrm>
          <a:prstGeom prst="rect">
            <a:avLst/>
          </a:prstGeom>
          <a:noFill/>
          <a:ln w="9525">
            <a:noFill/>
            <a:miter lim="800000"/>
            <a:headEnd/>
            <a:tailEnd/>
          </a:ln>
        </p:spPr>
        <p:txBody>
          <a:bodyPr>
            <a:spAutoFit/>
          </a:bodyPr>
          <a:lstStyle/>
          <a:p>
            <a:pPr algn="ctr">
              <a:spcBef>
                <a:spcPct val="0"/>
              </a:spcBef>
              <a:defRPr/>
            </a:pPr>
            <a:r>
              <a:rPr lang="en-US" sz="2000">
                <a:solidFill>
                  <a:srgbClr val="FFFF66"/>
                </a:solidFill>
                <a:effectLst>
                  <a:outerShdw blurRad="38100" dist="38100" dir="2700000" algn="tl">
                    <a:srgbClr val="000000"/>
                  </a:outerShdw>
                </a:effectLst>
                <a:latin typeface="Verdana"/>
              </a:rPr>
              <a:t>Heart Protection Study (HPS)</a:t>
            </a:r>
          </a:p>
        </p:txBody>
      </p:sp>
      <p:sp>
        <p:nvSpPr>
          <p:cNvPr id="49196" name="Rectangle 1069"/>
          <p:cNvSpPr>
            <a:spLocks noChangeArrowheads="1"/>
          </p:cNvSpPr>
          <p:nvPr/>
        </p:nvSpPr>
        <p:spPr bwMode="auto">
          <a:xfrm>
            <a:off x="7126288" y="5630863"/>
            <a:ext cx="595312" cy="266700"/>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0"/>
              </a:spcBef>
            </a:pPr>
            <a:r>
              <a:rPr lang="en-US" sz="1400">
                <a:solidFill>
                  <a:srgbClr val="FFFFFF"/>
                </a:solidFill>
                <a:effectLst/>
                <a:latin typeface="Verdana"/>
              </a:rPr>
              <a:t>Statin</a:t>
            </a:r>
            <a:endParaRPr lang="en-US" sz="1400" i="1">
              <a:solidFill>
                <a:srgbClr val="FFFFFF"/>
              </a:solidFill>
              <a:effectLst/>
              <a:latin typeface="Verdana"/>
            </a:endParaRPr>
          </a:p>
        </p:txBody>
      </p:sp>
      <p:sp>
        <p:nvSpPr>
          <p:cNvPr id="49197" name="Line 1026"/>
          <p:cNvSpPr>
            <a:spLocks noChangeShapeType="1"/>
          </p:cNvSpPr>
          <p:nvPr/>
        </p:nvSpPr>
        <p:spPr bwMode="auto">
          <a:xfrm>
            <a:off x="6967538" y="2982913"/>
            <a:ext cx="1587" cy="2057400"/>
          </a:xfrm>
          <a:prstGeom prst="line">
            <a:avLst/>
          </a:prstGeom>
          <a:noFill/>
          <a:ln w="28575">
            <a:solidFill>
              <a:schemeClr val="accent1"/>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198" name="Freeform 1075"/>
          <p:cNvSpPr>
            <a:spLocks/>
          </p:cNvSpPr>
          <p:nvPr/>
        </p:nvSpPr>
        <p:spPr bwMode="auto">
          <a:xfrm>
            <a:off x="6859588" y="4689475"/>
            <a:ext cx="215900" cy="306388"/>
          </a:xfrm>
          <a:custGeom>
            <a:avLst/>
            <a:gdLst>
              <a:gd name="T0" fmla="*/ 0 w 138"/>
              <a:gd name="T1" fmla="*/ 2147483647 h 215"/>
              <a:gd name="T2" fmla="*/ 2147483647 w 138"/>
              <a:gd name="T3" fmla="*/ 2147483647 h 215"/>
              <a:gd name="T4" fmla="*/ 2147483647 w 138"/>
              <a:gd name="T5" fmla="*/ 2147483647 h 215"/>
              <a:gd name="T6" fmla="*/ 2147483647 w 138"/>
              <a:gd name="T7" fmla="*/ 0 h 215"/>
              <a:gd name="T8" fmla="*/ 0 w 138"/>
              <a:gd name="T9" fmla="*/ 2147483647 h 215"/>
              <a:gd name="T10" fmla="*/ 0 60000 65536"/>
              <a:gd name="T11" fmla="*/ 0 60000 65536"/>
              <a:gd name="T12" fmla="*/ 0 60000 65536"/>
              <a:gd name="T13" fmla="*/ 0 60000 65536"/>
              <a:gd name="T14" fmla="*/ 0 60000 65536"/>
              <a:gd name="T15" fmla="*/ 0 w 138"/>
              <a:gd name="T16" fmla="*/ 0 h 215"/>
              <a:gd name="T17" fmla="*/ 138 w 138"/>
              <a:gd name="T18" fmla="*/ 215 h 215"/>
            </a:gdLst>
            <a:ahLst/>
            <a:cxnLst>
              <a:cxn ang="T10">
                <a:pos x="T0" y="T1"/>
              </a:cxn>
              <a:cxn ang="T11">
                <a:pos x="T2" y="T3"/>
              </a:cxn>
              <a:cxn ang="T12">
                <a:pos x="T4" y="T5"/>
              </a:cxn>
              <a:cxn ang="T13">
                <a:pos x="T6" y="T7"/>
              </a:cxn>
              <a:cxn ang="T14">
                <a:pos x="T8" y="T9"/>
              </a:cxn>
            </a:cxnLst>
            <a:rect l="T15" t="T16" r="T17" b="T18"/>
            <a:pathLst>
              <a:path w="138" h="215">
                <a:moveTo>
                  <a:pt x="0" y="108"/>
                </a:moveTo>
                <a:lnTo>
                  <a:pt x="66" y="215"/>
                </a:lnTo>
                <a:lnTo>
                  <a:pt x="138" y="108"/>
                </a:lnTo>
                <a:lnTo>
                  <a:pt x="66" y="0"/>
                </a:lnTo>
                <a:lnTo>
                  <a:pt x="0" y="108"/>
                </a:lnTo>
                <a:close/>
              </a:path>
            </a:pathLst>
          </a:custGeom>
          <a:solidFill>
            <a:schemeClr val="tx2"/>
          </a:solidFill>
          <a:ln w="19050">
            <a:solidFill>
              <a:schemeClr val="bg2"/>
            </a:solidFill>
            <a:round/>
            <a:headEnd/>
            <a:tailEnd/>
          </a:ln>
        </p:spPr>
        <p:txBody>
          <a:bodyPr/>
          <a:lstStyle/>
          <a:p>
            <a:pPr>
              <a:spcBef>
                <a:spcPct val="0"/>
              </a:spcBef>
            </a:pPr>
            <a:endParaRPr lang="el-GR" sz="1800" b="0">
              <a:solidFill>
                <a:srgbClr val="FFFFFF"/>
              </a:solidFill>
              <a:effectLst/>
              <a:latin typeface="Arial" pitchFamily="34" charset="0"/>
            </a:endParaRPr>
          </a:p>
        </p:txBody>
      </p:sp>
      <p:grpSp>
        <p:nvGrpSpPr>
          <p:cNvPr id="5" name="Group 226"/>
          <p:cNvGrpSpPr>
            <a:grpSpLocks/>
          </p:cNvGrpSpPr>
          <p:nvPr/>
        </p:nvGrpSpPr>
        <p:grpSpPr bwMode="auto">
          <a:xfrm>
            <a:off x="6659563" y="3200400"/>
            <a:ext cx="609600" cy="107950"/>
            <a:chOff x="4195" y="2032"/>
            <a:chExt cx="384" cy="68"/>
          </a:xfrm>
        </p:grpSpPr>
        <p:sp>
          <p:nvSpPr>
            <p:cNvPr id="49206" name="Line 1078"/>
            <p:cNvSpPr>
              <a:spLocks noChangeShapeType="1"/>
            </p:cNvSpPr>
            <p:nvPr/>
          </p:nvSpPr>
          <p:spPr bwMode="auto">
            <a:xfrm>
              <a:off x="4195" y="2063"/>
              <a:ext cx="384" cy="1"/>
            </a:xfrm>
            <a:prstGeom prst="line">
              <a:avLst/>
            </a:prstGeom>
            <a:noFill/>
            <a:ln w="38100">
              <a:solidFill>
                <a:srgbClr val="00FF0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07" name="Rectangle 1079"/>
            <p:cNvSpPr>
              <a:spLocks noChangeArrowheads="1"/>
            </p:cNvSpPr>
            <p:nvPr/>
          </p:nvSpPr>
          <p:spPr bwMode="auto">
            <a:xfrm>
              <a:off x="4338" y="2032"/>
              <a:ext cx="81" cy="68"/>
            </a:xfrm>
            <a:prstGeom prst="rect">
              <a:avLst/>
            </a:prstGeom>
            <a:solidFill>
              <a:srgbClr val="00FF00"/>
            </a:solidFill>
            <a:ln w="19050">
              <a:solidFill>
                <a:schemeClr val="bg2"/>
              </a:solidFill>
              <a:miter lim="800000"/>
              <a:headEnd/>
              <a:tailEnd/>
            </a:ln>
          </p:spPr>
          <p:txBody>
            <a:bodyPr/>
            <a:lstStyle/>
            <a:p>
              <a:pPr eaLnBrk="0" hangingPunct="0">
                <a:spcBef>
                  <a:spcPct val="0"/>
                </a:spcBef>
              </a:pPr>
              <a:endParaRPr lang="en-US" sz="1600" b="0">
                <a:solidFill>
                  <a:srgbClr val="000000"/>
                </a:solidFill>
                <a:effectLst/>
                <a:latin typeface="Arial" pitchFamily="34" charset="0"/>
              </a:endParaRPr>
            </a:p>
          </p:txBody>
        </p:sp>
      </p:grpSp>
      <p:grpSp>
        <p:nvGrpSpPr>
          <p:cNvPr id="6" name="Group 227"/>
          <p:cNvGrpSpPr>
            <a:grpSpLocks/>
          </p:cNvGrpSpPr>
          <p:nvPr/>
        </p:nvGrpSpPr>
        <p:grpSpPr bwMode="auto">
          <a:xfrm>
            <a:off x="6708775" y="3706813"/>
            <a:ext cx="363538" cy="173037"/>
            <a:chOff x="4226" y="2399"/>
            <a:chExt cx="229" cy="109"/>
          </a:xfrm>
        </p:grpSpPr>
        <p:sp>
          <p:nvSpPr>
            <p:cNvPr id="49204" name="Line 1081"/>
            <p:cNvSpPr>
              <a:spLocks noChangeShapeType="1"/>
            </p:cNvSpPr>
            <p:nvPr/>
          </p:nvSpPr>
          <p:spPr bwMode="auto">
            <a:xfrm>
              <a:off x="4226" y="2456"/>
              <a:ext cx="229" cy="1"/>
            </a:xfrm>
            <a:prstGeom prst="line">
              <a:avLst/>
            </a:prstGeom>
            <a:noFill/>
            <a:ln w="38100">
              <a:solidFill>
                <a:srgbClr val="00FF0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05" name="Rectangle 1082"/>
            <p:cNvSpPr>
              <a:spLocks noChangeArrowheads="1"/>
            </p:cNvSpPr>
            <p:nvPr/>
          </p:nvSpPr>
          <p:spPr bwMode="auto">
            <a:xfrm>
              <a:off x="4275" y="2399"/>
              <a:ext cx="125" cy="109"/>
            </a:xfrm>
            <a:prstGeom prst="rect">
              <a:avLst/>
            </a:prstGeom>
            <a:solidFill>
              <a:srgbClr val="00FF00"/>
            </a:solidFill>
            <a:ln w="19050">
              <a:solidFill>
                <a:schemeClr val="bg2"/>
              </a:solidFill>
              <a:miter lim="800000"/>
              <a:headEnd/>
              <a:tailEnd/>
            </a:ln>
          </p:spPr>
          <p:txBody>
            <a:bodyPr/>
            <a:lstStyle/>
            <a:p>
              <a:pPr eaLnBrk="0" hangingPunct="0">
                <a:spcBef>
                  <a:spcPct val="0"/>
                </a:spcBef>
              </a:pPr>
              <a:endParaRPr lang="en-US" sz="1600" b="0">
                <a:solidFill>
                  <a:srgbClr val="000000"/>
                </a:solidFill>
                <a:effectLst/>
                <a:latin typeface="Arial" pitchFamily="34" charset="0"/>
              </a:endParaRPr>
            </a:p>
          </p:txBody>
        </p:sp>
      </p:grpSp>
      <p:grpSp>
        <p:nvGrpSpPr>
          <p:cNvPr id="7" name="Group 228"/>
          <p:cNvGrpSpPr>
            <a:grpSpLocks/>
          </p:cNvGrpSpPr>
          <p:nvPr/>
        </p:nvGrpSpPr>
        <p:grpSpPr bwMode="auto">
          <a:xfrm>
            <a:off x="6826250" y="4224338"/>
            <a:ext cx="314325" cy="214312"/>
            <a:chOff x="4300" y="2645"/>
            <a:chExt cx="198" cy="135"/>
          </a:xfrm>
        </p:grpSpPr>
        <p:sp>
          <p:nvSpPr>
            <p:cNvPr id="49202" name="Line 1084"/>
            <p:cNvSpPr>
              <a:spLocks noChangeShapeType="1"/>
            </p:cNvSpPr>
            <p:nvPr/>
          </p:nvSpPr>
          <p:spPr bwMode="auto">
            <a:xfrm>
              <a:off x="4300" y="2713"/>
              <a:ext cx="198" cy="1"/>
            </a:xfrm>
            <a:prstGeom prst="line">
              <a:avLst/>
            </a:prstGeom>
            <a:noFill/>
            <a:ln w="38100">
              <a:solidFill>
                <a:srgbClr val="00FF0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49203" name="Rectangle 1085"/>
            <p:cNvSpPr>
              <a:spLocks noChangeArrowheads="1"/>
            </p:cNvSpPr>
            <p:nvPr/>
          </p:nvSpPr>
          <p:spPr bwMode="auto">
            <a:xfrm>
              <a:off x="4319" y="2645"/>
              <a:ext cx="160" cy="135"/>
            </a:xfrm>
            <a:prstGeom prst="rect">
              <a:avLst/>
            </a:prstGeom>
            <a:solidFill>
              <a:srgbClr val="00FF00"/>
            </a:solidFill>
            <a:ln w="19050">
              <a:solidFill>
                <a:schemeClr val="bg2"/>
              </a:solidFill>
              <a:miter lim="800000"/>
              <a:headEnd/>
              <a:tailEnd/>
            </a:ln>
          </p:spPr>
          <p:txBody>
            <a:bodyPr/>
            <a:lstStyle/>
            <a:p>
              <a:pPr eaLnBrk="0" hangingPunct="0">
                <a:spcBef>
                  <a:spcPct val="0"/>
                </a:spcBef>
              </a:pPr>
              <a:endParaRPr lang="en-US" sz="1600" b="0">
                <a:solidFill>
                  <a:srgbClr val="000000"/>
                </a:solidFill>
                <a:effectLst/>
                <a:latin typeface="Arial" pitchFamily="34" charset="0"/>
              </a:endParaRP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reeform 4"/>
          <p:cNvSpPr>
            <a:spLocks/>
          </p:cNvSpPr>
          <p:nvPr/>
        </p:nvSpPr>
        <p:spPr bwMode="auto">
          <a:xfrm>
            <a:off x="1666875" y="4729163"/>
            <a:ext cx="6426200" cy="319087"/>
          </a:xfrm>
          <a:custGeom>
            <a:avLst/>
            <a:gdLst>
              <a:gd name="T0" fmla="*/ 0 w 2104"/>
              <a:gd name="T1" fmla="*/ 2147483647 h 265"/>
              <a:gd name="T2" fmla="*/ 2147483647 w 2104"/>
              <a:gd name="T3" fmla="*/ 2147483647 h 265"/>
              <a:gd name="T4" fmla="*/ 2147483647 w 2104"/>
              <a:gd name="T5" fmla="*/ 2147483647 h 265"/>
              <a:gd name="T6" fmla="*/ 2147483647 w 2104"/>
              <a:gd name="T7" fmla="*/ 0 h 265"/>
              <a:gd name="T8" fmla="*/ 0 w 2104"/>
              <a:gd name="T9" fmla="*/ 2147483647 h 265"/>
              <a:gd name="T10" fmla="*/ 0 60000 65536"/>
              <a:gd name="T11" fmla="*/ 0 60000 65536"/>
              <a:gd name="T12" fmla="*/ 0 60000 65536"/>
              <a:gd name="T13" fmla="*/ 0 60000 65536"/>
              <a:gd name="T14" fmla="*/ 0 60000 65536"/>
              <a:gd name="T15" fmla="*/ 0 w 2104"/>
              <a:gd name="T16" fmla="*/ 0 h 265"/>
              <a:gd name="T17" fmla="*/ 2104 w 2104"/>
              <a:gd name="T18" fmla="*/ 265 h 265"/>
            </a:gdLst>
            <a:ahLst/>
            <a:cxnLst>
              <a:cxn ang="T10">
                <a:pos x="T0" y="T1"/>
              </a:cxn>
              <a:cxn ang="T11">
                <a:pos x="T2" y="T3"/>
              </a:cxn>
              <a:cxn ang="T12">
                <a:pos x="T4" y="T5"/>
              </a:cxn>
              <a:cxn ang="T13">
                <a:pos x="T6" y="T7"/>
              </a:cxn>
              <a:cxn ang="T14">
                <a:pos x="T8" y="T9"/>
              </a:cxn>
            </a:cxnLst>
            <a:rect l="T15" t="T16" r="T17" b="T18"/>
            <a:pathLst>
              <a:path w="2104" h="265">
                <a:moveTo>
                  <a:pt x="0" y="265"/>
                </a:moveTo>
                <a:lnTo>
                  <a:pt x="1936" y="260"/>
                </a:lnTo>
                <a:lnTo>
                  <a:pt x="2104" y="16"/>
                </a:lnTo>
                <a:lnTo>
                  <a:pt x="173" y="0"/>
                </a:lnTo>
                <a:lnTo>
                  <a:pt x="0" y="265"/>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994309" name="Rectangle 2"/>
          <p:cNvSpPr>
            <a:spLocks noChangeArrowheads="1"/>
          </p:cNvSpPr>
          <p:nvPr/>
        </p:nvSpPr>
        <p:spPr bwMode="auto">
          <a:xfrm>
            <a:off x="442913" y="274638"/>
            <a:ext cx="8326437" cy="1054100"/>
          </a:xfrm>
          <a:prstGeom prst="rect">
            <a:avLst/>
          </a:prstGeom>
          <a:noFill/>
          <a:ln w="9525">
            <a:noFill/>
            <a:miter lim="800000"/>
            <a:headEnd/>
            <a:tailEnd/>
          </a:ln>
          <a:effectLst/>
        </p:spPr>
        <p:txBody>
          <a:bodyPr/>
          <a:lstStyle/>
          <a:p>
            <a:pPr eaLnBrk="0" hangingPunct="0">
              <a:spcBef>
                <a:spcPct val="0"/>
              </a:spcBef>
              <a:defRPr/>
            </a:pPr>
            <a:r>
              <a:rPr lang="en-US" sz="2800">
                <a:solidFill>
                  <a:srgbClr val="F9E697"/>
                </a:solidFill>
                <a:effectLst>
                  <a:outerShdw blurRad="38100" dist="38100" dir="2700000" algn="tl">
                    <a:srgbClr val="000000"/>
                  </a:outerShdw>
                </a:effectLst>
                <a:latin typeface="Verdana"/>
              </a:rPr>
              <a:t>Treating to New Targets (TNT): </a:t>
            </a:r>
            <a:r>
              <a:rPr lang="en-US" sz="2800">
                <a:solidFill>
                  <a:srgbClr val="FFFFFF"/>
                </a:solidFill>
                <a:effectLst>
                  <a:outerShdw blurRad="38100" dist="38100" dir="2700000" algn="tl">
                    <a:srgbClr val="000000"/>
                  </a:outerShdw>
                </a:effectLst>
                <a:latin typeface="Verdana"/>
              </a:rPr>
              <a:t>Primary Efficacy Outcome Measure </a:t>
            </a:r>
            <a:br>
              <a:rPr lang="en-US" sz="2800">
                <a:solidFill>
                  <a:srgbClr val="FFFFFF"/>
                </a:solidFill>
                <a:effectLst>
                  <a:outerShdw blurRad="38100" dist="38100" dir="2700000" algn="tl">
                    <a:srgbClr val="000000"/>
                  </a:outerShdw>
                </a:effectLst>
                <a:latin typeface="Verdana"/>
              </a:rPr>
            </a:br>
            <a:r>
              <a:rPr lang="en-US" sz="2800" i="1">
                <a:solidFill>
                  <a:srgbClr val="FFFFFF"/>
                </a:solidFill>
                <a:effectLst>
                  <a:outerShdw blurRad="38100" dist="38100" dir="2700000" algn="tl">
                    <a:srgbClr val="000000"/>
                  </a:outerShdw>
                </a:effectLst>
                <a:latin typeface="Verdana"/>
              </a:rPr>
              <a:t>First Major Cardiovascular</a:t>
            </a:r>
            <a:r>
              <a:rPr lang="en-US" sz="2800" i="1">
                <a:solidFill>
                  <a:srgbClr val="F9E697"/>
                </a:solidFill>
                <a:effectLst>
                  <a:outerShdw blurRad="38100" dist="38100" dir="2700000" algn="tl">
                    <a:srgbClr val="000000"/>
                  </a:outerShdw>
                </a:effectLst>
                <a:latin typeface="Verdana"/>
              </a:rPr>
              <a:t> </a:t>
            </a:r>
            <a:r>
              <a:rPr lang="en-US" sz="2800" i="1">
                <a:solidFill>
                  <a:srgbClr val="FFFFFF"/>
                </a:solidFill>
                <a:effectLst>
                  <a:outerShdw blurRad="38100" dist="38100" dir="2700000" algn="tl">
                    <a:srgbClr val="000000"/>
                  </a:outerShdw>
                </a:effectLst>
                <a:latin typeface="Verdana"/>
              </a:rPr>
              <a:t>Event*</a:t>
            </a:r>
          </a:p>
        </p:txBody>
      </p:sp>
      <p:graphicFrame>
        <p:nvGraphicFramePr>
          <p:cNvPr id="4098" name="Object 10">
            <a:hlinkClick r:id="" action="ppaction://ole?verb=0"/>
          </p:cNvPr>
          <p:cNvGraphicFramePr>
            <a:graphicFrameLocks/>
          </p:cNvGraphicFramePr>
          <p:nvPr/>
        </p:nvGraphicFramePr>
        <p:xfrm>
          <a:off x="714375" y="1435100"/>
          <a:ext cx="7135813" cy="4037013"/>
        </p:xfrm>
        <a:graphic>
          <a:graphicData uri="http://schemas.openxmlformats.org/presentationml/2006/ole">
            <p:oleObj spid="_x0000_s80898" name="Chart" r:id="rId4" imgW="7524784" imgH="4257541" progId="MSGraph.Chart.8">
              <p:embed followColorScheme="full"/>
            </p:oleObj>
          </a:graphicData>
        </a:graphic>
      </p:graphicFrame>
      <p:sp>
        <p:nvSpPr>
          <p:cNvPr id="4101" name="Text Box 11"/>
          <p:cNvSpPr txBox="1">
            <a:spLocks noChangeArrowheads="1"/>
          </p:cNvSpPr>
          <p:nvPr/>
        </p:nvSpPr>
        <p:spPr bwMode="auto">
          <a:xfrm rot="-5400000">
            <a:off x="-1276350" y="3108325"/>
            <a:ext cx="4054475" cy="581025"/>
          </a:xfrm>
          <a:prstGeom prst="rect">
            <a:avLst/>
          </a:prstGeom>
          <a:noFill/>
          <a:ln w="9525">
            <a:noFill/>
            <a:miter lim="800000"/>
            <a:headEnd/>
            <a:tailEnd/>
          </a:ln>
        </p:spPr>
        <p:txBody>
          <a:bodyPr>
            <a:spAutoFit/>
          </a:bodyPr>
          <a:lstStyle/>
          <a:p>
            <a:pPr algn="ctr">
              <a:spcBef>
                <a:spcPct val="0"/>
              </a:spcBef>
            </a:pPr>
            <a:r>
              <a:rPr lang="fr-FR" sz="1600" b="0">
                <a:solidFill>
                  <a:srgbClr val="FFFFFF"/>
                </a:solidFill>
                <a:effectLst/>
                <a:latin typeface="Verdana"/>
              </a:rPr>
              <a:t>Proportion of Patients Experiencing Major Cardiovascular Event</a:t>
            </a:r>
            <a:endParaRPr lang="en-US" sz="1600" b="0">
              <a:solidFill>
                <a:srgbClr val="FFFFFF"/>
              </a:solidFill>
              <a:effectLst/>
              <a:latin typeface="Verdana"/>
            </a:endParaRPr>
          </a:p>
        </p:txBody>
      </p:sp>
      <p:sp>
        <p:nvSpPr>
          <p:cNvPr id="4102" name="AutoShape 12"/>
          <p:cNvSpPr>
            <a:spLocks noChangeArrowheads="1"/>
          </p:cNvSpPr>
          <p:nvPr/>
        </p:nvSpPr>
        <p:spPr bwMode="auto">
          <a:xfrm>
            <a:off x="1908175" y="1612900"/>
            <a:ext cx="5781675" cy="2282825"/>
          </a:xfrm>
          <a:prstGeom prst="roundRect">
            <a:avLst>
              <a:gd name="adj" fmla="val 10199"/>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4103" name="Text Box 13"/>
          <p:cNvSpPr txBox="1">
            <a:spLocks noChangeArrowheads="1"/>
          </p:cNvSpPr>
          <p:nvPr/>
        </p:nvSpPr>
        <p:spPr bwMode="auto">
          <a:xfrm>
            <a:off x="3417888" y="5380038"/>
            <a:ext cx="24669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Time (years)</a:t>
            </a:r>
          </a:p>
        </p:txBody>
      </p:sp>
      <p:sp>
        <p:nvSpPr>
          <p:cNvPr id="4104" name="Text Box 15"/>
          <p:cNvSpPr txBox="1">
            <a:spLocks noChangeArrowheads="1"/>
          </p:cNvSpPr>
          <p:nvPr/>
        </p:nvSpPr>
        <p:spPr bwMode="auto">
          <a:xfrm>
            <a:off x="1474788" y="51006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0</a:t>
            </a:r>
          </a:p>
        </p:txBody>
      </p:sp>
      <p:sp>
        <p:nvSpPr>
          <p:cNvPr id="4105" name="Text Box 16"/>
          <p:cNvSpPr txBox="1">
            <a:spLocks noChangeArrowheads="1"/>
          </p:cNvSpPr>
          <p:nvPr/>
        </p:nvSpPr>
        <p:spPr bwMode="auto">
          <a:xfrm>
            <a:off x="2449513" y="51006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1</a:t>
            </a:r>
          </a:p>
        </p:txBody>
      </p:sp>
      <p:sp>
        <p:nvSpPr>
          <p:cNvPr id="4106" name="Text Box 17"/>
          <p:cNvSpPr txBox="1">
            <a:spLocks noChangeArrowheads="1"/>
          </p:cNvSpPr>
          <p:nvPr/>
        </p:nvSpPr>
        <p:spPr bwMode="auto">
          <a:xfrm>
            <a:off x="3425825" y="51006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2</a:t>
            </a:r>
          </a:p>
        </p:txBody>
      </p:sp>
      <p:sp>
        <p:nvSpPr>
          <p:cNvPr id="4107" name="Text Box 19"/>
          <p:cNvSpPr txBox="1">
            <a:spLocks noChangeArrowheads="1"/>
          </p:cNvSpPr>
          <p:nvPr/>
        </p:nvSpPr>
        <p:spPr bwMode="auto">
          <a:xfrm>
            <a:off x="4402138" y="51006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3</a:t>
            </a:r>
          </a:p>
        </p:txBody>
      </p:sp>
      <p:sp>
        <p:nvSpPr>
          <p:cNvPr id="4108" name="Text Box 21"/>
          <p:cNvSpPr txBox="1">
            <a:spLocks noChangeArrowheads="1"/>
          </p:cNvSpPr>
          <p:nvPr/>
        </p:nvSpPr>
        <p:spPr bwMode="auto">
          <a:xfrm>
            <a:off x="5376863" y="51006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4</a:t>
            </a:r>
          </a:p>
        </p:txBody>
      </p:sp>
      <p:sp>
        <p:nvSpPr>
          <p:cNvPr id="4109" name="Text Box 22"/>
          <p:cNvSpPr txBox="1">
            <a:spLocks noChangeArrowheads="1"/>
          </p:cNvSpPr>
          <p:nvPr/>
        </p:nvSpPr>
        <p:spPr bwMode="auto">
          <a:xfrm>
            <a:off x="6353175" y="51006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5</a:t>
            </a:r>
          </a:p>
        </p:txBody>
      </p:sp>
      <p:sp>
        <p:nvSpPr>
          <p:cNvPr id="4110" name="Text Box 24"/>
          <p:cNvSpPr txBox="1">
            <a:spLocks noChangeArrowheads="1"/>
          </p:cNvSpPr>
          <p:nvPr/>
        </p:nvSpPr>
        <p:spPr bwMode="auto">
          <a:xfrm>
            <a:off x="7329488" y="51006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6</a:t>
            </a:r>
          </a:p>
        </p:txBody>
      </p:sp>
      <p:sp>
        <p:nvSpPr>
          <p:cNvPr id="4111" name="Line 36"/>
          <p:cNvSpPr>
            <a:spLocks noChangeShapeType="1"/>
          </p:cNvSpPr>
          <p:nvPr/>
        </p:nvSpPr>
        <p:spPr bwMode="auto">
          <a:xfrm>
            <a:off x="2159000" y="2495550"/>
            <a:ext cx="511175" cy="0"/>
          </a:xfrm>
          <a:prstGeom prst="line">
            <a:avLst/>
          </a:prstGeom>
          <a:noFill/>
          <a:ln w="38100">
            <a:solidFill>
              <a:schemeClr val="accent1"/>
            </a:solidFill>
            <a:round/>
            <a:headEnd/>
            <a:tailEnd/>
          </a:ln>
        </p:spPr>
        <p:txBody>
          <a:bodyPr wrap="none" anchor="ctr" anchorCtr="1">
            <a:spAutoFit/>
          </a:bodyPr>
          <a:lstStyle/>
          <a:p>
            <a:pPr>
              <a:spcBef>
                <a:spcPct val="0"/>
              </a:spcBef>
            </a:pPr>
            <a:endParaRPr lang="el-GR" sz="1800" b="0">
              <a:solidFill>
                <a:srgbClr val="FFFFFF"/>
              </a:solidFill>
              <a:effectLst/>
              <a:latin typeface="Arial" pitchFamily="34" charset="0"/>
            </a:endParaRPr>
          </a:p>
        </p:txBody>
      </p:sp>
      <p:sp>
        <p:nvSpPr>
          <p:cNvPr id="4112" name="Line 37"/>
          <p:cNvSpPr>
            <a:spLocks noChangeShapeType="1"/>
          </p:cNvSpPr>
          <p:nvPr/>
        </p:nvSpPr>
        <p:spPr bwMode="auto">
          <a:xfrm>
            <a:off x="2159000" y="2789238"/>
            <a:ext cx="511175" cy="0"/>
          </a:xfrm>
          <a:prstGeom prst="line">
            <a:avLst/>
          </a:prstGeom>
          <a:noFill/>
          <a:ln w="38100">
            <a:solidFill>
              <a:srgbClr val="00FF00"/>
            </a:solidFill>
            <a:round/>
            <a:headEnd/>
            <a:tailEnd/>
          </a:ln>
        </p:spPr>
        <p:txBody>
          <a:bodyPr wrap="none" anchor="ctr" anchorCtr="1">
            <a:spAutoFit/>
          </a:bodyPr>
          <a:lstStyle/>
          <a:p>
            <a:pPr>
              <a:spcBef>
                <a:spcPct val="0"/>
              </a:spcBef>
            </a:pPr>
            <a:endParaRPr lang="el-GR" sz="1800" b="0">
              <a:solidFill>
                <a:srgbClr val="FFFFFF"/>
              </a:solidFill>
              <a:effectLst/>
              <a:latin typeface="Arial" pitchFamily="34" charset="0"/>
            </a:endParaRPr>
          </a:p>
        </p:txBody>
      </p:sp>
      <p:sp>
        <p:nvSpPr>
          <p:cNvPr id="4113" name="Text Box 24"/>
          <p:cNvSpPr txBox="1">
            <a:spLocks noChangeArrowheads="1"/>
          </p:cNvSpPr>
          <p:nvPr/>
        </p:nvSpPr>
        <p:spPr bwMode="auto">
          <a:xfrm>
            <a:off x="444500" y="5835650"/>
            <a:ext cx="7966075" cy="762000"/>
          </a:xfrm>
          <a:prstGeom prst="rect">
            <a:avLst/>
          </a:prstGeom>
          <a:noFill/>
          <a:ln w="9525" algn="ctr">
            <a:noFill/>
            <a:miter lim="800000"/>
            <a:headEnd/>
            <a:tailEnd/>
          </a:ln>
        </p:spPr>
        <p:txBody>
          <a:bodyPr anchor="b">
            <a:spAutoFit/>
          </a:bodyPr>
          <a:lstStyle/>
          <a:p>
            <a:pPr>
              <a:spcBef>
                <a:spcPct val="0"/>
              </a:spcBef>
            </a:pPr>
            <a:r>
              <a:rPr lang="en-GB" sz="1400" b="0">
                <a:solidFill>
                  <a:srgbClr val="FFFFFF"/>
                </a:solidFill>
                <a:effectLst/>
                <a:latin typeface="Verdana"/>
              </a:rPr>
              <a:t>* Coronary heart disease death, nonfatal non-procedure-related myocardial infarction, resuscitated cardiac arrest, fatal or nonfatal stroke</a:t>
            </a:r>
          </a:p>
          <a:p>
            <a:pPr>
              <a:spcBef>
                <a:spcPct val="0"/>
              </a:spcBef>
            </a:pPr>
            <a:r>
              <a:rPr lang="en-GB" sz="1600" b="0">
                <a:solidFill>
                  <a:srgbClr val="FFFFFF"/>
                </a:solidFill>
                <a:effectLst/>
                <a:latin typeface="Verdana"/>
              </a:rPr>
              <a:t>LaRosa et al. </a:t>
            </a:r>
            <a:r>
              <a:rPr lang="en-GB" sz="1600" b="0" i="1">
                <a:solidFill>
                  <a:srgbClr val="FFFFFF"/>
                </a:solidFill>
                <a:effectLst/>
                <a:latin typeface="Verdana"/>
              </a:rPr>
              <a:t>N Engl J Med</a:t>
            </a:r>
            <a:r>
              <a:rPr lang="en-GB" sz="1600" b="0">
                <a:solidFill>
                  <a:srgbClr val="FFFFFF"/>
                </a:solidFill>
                <a:effectLst/>
                <a:latin typeface="Verdana"/>
              </a:rPr>
              <a:t> 2005;352:1425–1435.</a:t>
            </a:r>
          </a:p>
        </p:txBody>
      </p:sp>
      <p:sp>
        <p:nvSpPr>
          <p:cNvPr id="4114" name="Text Box 9"/>
          <p:cNvSpPr txBox="1">
            <a:spLocks noChangeArrowheads="1"/>
          </p:cNvSpPr>
          <p:nvPr/>
        </p:nvSpPr>
        <p:spPr bwMode="auto">
          <a:xfrm>
            <a:off x="2644775" y="2312988"/>
            <a:ext cx="3429000" cy="304800"/>
          </a:xfrm>
          <a:prstGeom prst="rect">
            <a:avLst/>
          </a:prstGeom>
          <a:noFill/>
          <a:ln w="9525" algn="ctr">
            <a:noFill/>
            <a:miter lim="800000"/>
            <a:headEnd/>
            <a:tailEnd/>
          </a:ln>
        </p:spPr>
        <p:txBody>
          <a:bodyPr>
            <a:spAutoFit/>
          </a:bodyPr>
          <a:lstStyle/>
          <a:p>
            <a:pPr>
              <a:spcBef>
                <a:spcPct val="0"/>
              </a:spcBef>
            </a:pPr>
            <a:r>
              <a:rPr lang="en-GB" sz="1400" b="0">
                <a:solidFill>
                  <a:srgbClr val="FFFFFF"/>
                </a:solidFill>
                <a:effectLst/>
                <a:latin typeface="Verdana"/>
              </a:rPr>
              <a:t>Atorvastatin 10 mg</a:t>
            </a:r>
          </a:p>
        </p:txBody>
      </p:sp>
      <p:sp>
        <p:nvSpPr>
          <p:cNvPr id="4115" name="Text Box 11"/>
          <p:cNvSpPr txBox="1">
            <a:spLocks noChangeArrowheads="1"/>
          </p:cNvSpPr>
          <p:nvPr/>
        </p:nvSpPr>
        <p:spPr bwMode="auto">
          <a:xfrm>
            <a:off x="2644775" y="2624138"/>
            <a:ext cx="3563938" cy="304800"/>
          </a:xfrm>
          <a:prstGeom prst="rect">
            <a:avLst/>
          </a:prstGeom>
          <a:noFill/>
          <a:ln w="9525" algn="ctr">
            <a:noFill/>
            <a:miter lim="800000"/>
            <a:headEnd/>
            <a:tailEnd/>
          </a:ln>
        </p:spPr>
        <p:txBody>
          <a:bodyPr>
            <a:spAutoFit/>
          </a:bodyPr>
          <a:lstStyle/>
          <a:p>
            <a:pPr>
              <a:spcBef>
                <a:spcPct val="0"/>
              </a:spcBef>
            </a:pPr>
            <a:r>
              <a:rPr lang="en-GB" sz="1400" b="0">
                <a:solidFill>
                  <a:srgbClr val="FFFFFF"/>
                </a:solidFill>
                <a:effectLst/>
                <a:latin typeface="Verdana"/>
              </a:rPr>
              <a:t>Atorvastatin 80 mg</a:t>
            </a:r>
          </a:p>
        </p:txBody>
      </p:sp>
      <p:sp>
        <p:nvSpPr>
          <p:cNvPr id="4116" name="Text Box 23"/>
          <p:cNvSpPr txBox="1">
            <a:spLocks noChangeArrowheads="1"/>
          </p:cNvSpPr>
          <p:nvPr/>
        </p:nvSpPr>
        <p:spPr bwMode="auto">
          <a:xfrm>
            <a:off x="7569200" y="2260600"/>
            <a:ext cx="1295400" cy="942975"/>
          </a:xfrm>
          <a:prstGeom prst="rect">
            <a:avLst/>
          </a:prstGeom>
          <a:noFill/>
          <a:ln w="9525">
            <a:noFill/>
            <a:miter lim="800000"/>
            <a:headEnd/>
            <a:tailEnd/>
          </a:ln>
        </p:spPr>
        <p:txBody>
          <a:bodyPr>
            <a:spAutoFit/>
          </a:bodyPr>
          <a:lstStyle/>
          <a:p>
            <a:pPr algn="ctr" eaLnBrk="0" hangingPunct="0">
              <a:spcBef>
                <a:spcPct val="0"/>
              </a:spcBef>
            </a:pPr>
            <a:r>
              <a:rPr lang="en-US" sz="1400" b="0">
                <a:solidFill>
                  <a:srgbClr val="FFFFFF"/>
                </a:solidFill>
                <a:effectLst/>
                <a:latin typeface="Verdana"/>
              </a:rPr>
              <a:t>Relative</a:t>
            </a:r>
            <a:br>
              <a:rPr lang="en-US" sz="1400" b="0">
                <a:solidFill>
                  <a:srgbClr val="FFFFFF"/>
                </a:solidFill>
                <a:effectLst/>
                <a:latin typeface="Verdana"/>
              </a:rPr>
            </a:br>
            <a:r>
              <a:rPr lang="en-US" sz="1400" b="0">
                <a:solidFill>
                  <a:srgbClr val="FFFFFF"/>
                </a:solidFill>
                <a:effectLst/>
                <a:latin typeface="Verdana"/>
              </a:rPr>
              <a:t>Risk Reduction</a:t>
            </a:r>
            <a:br>
              <a:rPr lang="en-US" sz="1400" b="0">
                <a:solidFill>
                  <a:srgbClr val="FFFFFF"/>
                </a:solidFill>
                <a:effectLst/>
                <a:latin typeface="Verdana"/>
              </a:rPr>
            </a:br>
            <a:r>
              <a:rPr lang="en-US" sz="1400" b="0">
                <a:solidFill>
                  <a:srgbClr val="FFFFFF"/>
                </a:solidFill>
                <a:effectLst/>
                <a:latin typeface="Verdana"/>
              </a:rPr>
              <a:t>= 22%</a:t>
            </a:r>
          </a:p>
        </p:txBody>
      </p:sp>
      <p:sp>
        <p:nvSpPr>
          <p:cNvPr id="4117" name="Text Box 2"/>
          <p:cNvSpPr txBox="1">
            <a:spLocks noChangeArrowheads="1"/>
          </p:cNvSpPr>
          <p:nvPr/>
        </p:nvSpPr>
        <p:spPr bwMode="auto">
          <a:xfrm>
            <a:off x="2101850" y="1741488"/>
            <a:ext cx="3829050" cy="517525"/>
          </a:xfrm>
          <a:prstGeom prst="rect">
            <a:avLst/>
          </a:prstGeom>
          <a:noFill/>
          <a:ln w="9525" algn="ctr">
            <a:noFill/>
            <a:miter lim="800000"/>
            <a:headEnd/>
            <a:tailEnd/>
          </a:ln>
        </p:spPr>
        <p:txBody>
          <a:bodyPr>
            <a:spAutoFit/>
          </a:bodyPr>
          <a:lstStyle/>
          <a:p>
            <a:pPr>
              <a:spcBef>
                <a:spcPct val="0"/>
              </a:spcBef>
            </a:pPr>
            <a:r>
              <a:rPr lang="en-GB" sz="1400" b="0">
                <a:solidFill>
                  <a:srgbClr val="FFFFFF"/>
                </a:solidFill>
                <a:effectLst/>
                <a:latin typeface="Verdana"/>
              </a:rPr>
              <a:t>HR = 0.78 (95% CI 0.69, 0.89)</a:t>
            </a:r>
          </a:p>
          <a:p>
            <a:pPr>
              <a:spcBef>
                <a:spcPct val="0"/>
              </a:spcBef>
            </a:pPr>
            <a:r>
              <a:rPr lang="en-GB" sz="1400" b="0" i="1">
                <a:solidFill>
                  <a:srgbClr val="FFFFFF"/>
                </a:solidFill>
                <a:effectLst/>
                <a:latin typeface="Verdana"/>
              </a:rPr>
              <a:t>P</a:t>
            </a:r>
            <a:r>
              <a:rPr lang="en-GB" sz="1400" b="0">
                <a:solidFill>
                  <a:srgbClr val="FFFFFF"/>
                </a:solidFill>
                <a:effectLst/>
                <a:latin typeface="Verdana"/>
              </a:rPr>
              <a:t>=0.0002</a:t>
            </a:r>
          </a:p>
        </p:txBody>
      </p:sp>
      <p:sp>
        <p:nvSpPr>
          <p:cNvPr id="994345" name="Freeform 41"/>
          <p:cNvSpPr>
            <a:spLocks/>
          </p:cNvSpPr>
          <p:nvPr/>
        </p:nvSpPr>
        <p:spPr bwMode="auto">
          <a:xfrm>
            <a:off x="1730375" y="2405063"/>
            <a:ext cx="5775325" cy="2535237"/>
          </a:xfrm>
          <a:custGeom>
            <a:avLst/>
            <a:gdLst/>
            <a:ahLst/>
            <a:cxnLst>
              <a:cxn ang="0">
                <a:pos x="38" y="1856"/>
              </a:cxn>
              <a:cxn ang="0">
                <a:pos x="92" y="1819"/>
              </a:cxn>
              <a:cxn ang="0">
                <a:pos x="141" y="1776"/>
              </a:cxn>
              <a:cxn ang="0">
                <a:pos x="168" y="1727"/>
              </a:cxn>
              <a:cxn ang="0">
                <a:pos x="217" y="1691"/>
              </a:cxn>
              <a:cxn ang="0">
                <a:pos x="266" y="1672"/>
              </a:cxn>
              <a:cxn ang="0">
                <a:pos x="288" y="1648"/>
              </a:cxn>
              <a:cxn ang="0">
                <a:pos x="332" y="1629"/>
              </a:cxn>
              <a:cxn ang="0">
                <a:pos x="408" y="1605"/>
              </a:cxn>
              <a:cxn ang="0">
                <a:pos x="462" y="1568"/>
              </a:cxn>
              <a:cxn ang="0">
                <a:pos x="533" y="1544"/>
              </a:cxn>
              <a:cxn ang="0">
                <a:pos x="582" y="1519"/>
              </a:cxn>
              <a:cxn ang="0">
                <a:pos x="615" y="1501"/>
              </a:cxn>
              <a:cxn ang="0">
                <a:pos x="664" y="1470"/>
              </a:cxn>
              <a:cxn ang="0">
                <a:pos x="745" y="1446"/>
              </a:cxn>
              <a:cxn ang="0">
                <a:pos x="794" y="1415"/>
              </a:cxn>
              <a:cxn ang="0">
                <a:pos x="849" y="1372"/>
              </a:cxn>
              <a:cxn ang="0">
                <a:pos x="914" y="1335"/>
              </a:cxn>
              <a:cxn ang="0">
                <a:pos x="979" y="1292"/>
              </a:cxn>
              <a:cxn ang="0">
                <a:pos x="1077" y="1268"/>
              </a:cxn>
              <a:cxn ang="0">
                <a:pos x="1143" y="1237"/>
              </a:cxn>
              <a:cxn ang="0">
                <a:pos x="1208" y="1213"/>
              </a:cxn>
              <a:cxn ang="0">
                <a:pos x="1273" y="1182"/>
              </a:cxn>
              <a:cxn ang="0">
                <a:pos x="1344" y="1139"/>
              </a:cxn>
              <a:cxn ang="0">
                <a:pos x="1409" y="1102"/>
              </a:cxn>
              <a:cxn ang="0">
                <a:pos x="1480" y="1066"/>
              </a:cxn>
              <a:cxn ang="0">
                <a:pos x="1545" y="1029"/>
              </a:cxn>
              <a:cxn ang="0">
                <a:pos x="1638" y="998"/>
              </a:cxn>
              <a:cxn ang="0">
                <a:pos x="1698" y="955"/>
              </a:cxn>
              <a:cxn ang="0">
                <a:pos x="1747" y="906"/>
              </a:cxn>
              <a:cxn ang="0">
                <a:pos x="1807" y="888"/>
              </a:cxn>
              <a:cxn ang="0">
                <a:pos x="1856" y="857"/>
              </a:cxn>
              <a:cxn ang="0">
                <a:pos x="1910" y="833"/>
              </a:cxn>
              <a:cxn ang="0">
                <a:pos x="1970" y="784"/>
              </a:cxn>
              <a:cxn ang="0">
                <a:pos x="2046" y="772"/>
              </a:cxn>
              <a:cxn ang="0">
                <a:pos x="2122" y="729"/>
              </a:cxn>
              <a:cxn ang="0">
                <a:pos x="2199" y="704"/>
              </a:cxn>
              <a:cxn ang="0">
                <a:pos x="2248" y="661"/>
              </a:cxn>
              <a:cxn ang="0">
                <a:pos x="2308" y="624"/>
              </a:cxn>
              <a:cxn ang="0">
                <a:pos x="2422" y="588"/>
              </a:cxn>
              <a:cxn ang="0">
                <a:pos x="2471" y="551"/>
              </a:cxn>
              <a:cxn ang="0">
                <a:pos x="2536" y="514"/>
              </a:cxn>
              <a:cxn ang="0">
                <a:pos x="2596" y="477"/>
              </a:cxn>
              <a:cxn ang="0">
                <a:pos x="2672" y="447"/>
              </a:cxn>
              <a:cxn ang="0">
                <a:pos x="2738" y="398"/>
              </a:cxn>
              <a:cxn ang="0">
                <a:pos x="2803" y="373"/>
              </a:cxn>
              <a:cxn ang="0">
                <a:pos x="2863" y="337"/>
              </a:cxn>
              <a:cxn ang="0">
                <a:pos x="2923" y="312"/>
              </a:cxn>
              <a:cxn ang="0">
                <a:pos x="3026" y="281"/>
              </a:cxn>
              <a:cxn ang="0">
                <a:pos x="3070" y="245"/>
              </a:cxn>
              <a:cxn ang="0">
                <a:pos x="3129" y="220"/>
              </a:cxn>
              <a:cxn ang="0">
                <a:pos x="3162" y="177"/>
              </a:cxn>
              <a:cxn ang="0">
                <a:pos x="3227" y="153"/>
              </a:cxn>
              <a:cxn ang="0">
                <a:pos x="3276" y="116"/>
              </a:cxn>
              <a:cxn ang="0">
                <a:pos x="3396" y="73"/>
              </a:cxn>
              <a:cxn ang="0">
                <a:pos x="3456" y="42"/>
              </a:cxn>
              <a:cxn ang="0">
                <a:pos x="3516" y="0"/>
              </a:cxn>
            </a:cxnLst>
            <a:rect l="0" t="0" r="r" b="b"/>
            <a:pathLst>
              <a:path w="3810" h="1862">
                <a:moveTo>
                  <a:pt x="0" y="1862"/>
                </a:moveTo>
                <a:lnTo>
                  <a:pt x="16" y="1862"/>
                </a:lnTo>
                <a:lnTo>
                  <a:pt x="16" y="1856"/>
                </a:lnTo>
                <a:lnTo>
                  <a:pt x="38" y="1856"/>
                </a:lnTo>
                <a:lnTo>
                  <a:pt x="38" y="1838"/>
                </a:lnTo>
                <a:lnTo>
                  <a:pt x="60" y="1838"/>
                </a:lnTo>
                <a:lnTo>
                  <a:pt x="60" y="1819"/>
                </a:lnTo>
                <a:lnTo>
                  <a:pt x="92" y="1819"/>
                </a:lnTo>
                <a:lnTo>
                  <a:pt x="92" y="1807"/>
                </a:lnTo>
                <a:lnTo>
                  <a:pt x="119" y="1807"/>
                </a:lnTo>
                <a:lnTo>
                  <a:pt x="119" y="1789"/>
                </a:lnTo>
                <a:lnTo>
                  <a:pt x="141" y="1776"/>
                </a:lnTo>
                <a:lnTo>
                  <a:pt x="141" y="1752"/>
                </a:lnTo>
                <a:lnTo>
                  <a:pt x="152" y="1752"/>
                </a:lnTo>
                <a:lnTo>
                  <a:pt x="157" y="1734"/>
                </a:lnTo>
                <a:lnTo>
                  <a:pt x="168" y="1727"/>
                </a:lnTo>
                <a:lnTo>
                  <a:pt x="179" y="1721"/>
                </a:lnTo>
                <a:lnTo>
                  <a:pt x="190" y="1703"/>
                </a:lnTo>
                <a:lnTo>
                  <a:pt x="212" y="1703"/>
                </a:lnTo>
                <a:lnTo>
                  <a:pt x="217" y="1691"/>
                </a:lnTo>
                <a:lnTo>
                  <a:pt x="228" y="1691"/>
                </a:lnTo>
                <a:lnTo>
                  <a:pt x="234" y="1685"/>
                </a:lnTo>
                <a:lnTo>
                  <a:pt x="272" y="1685"/>
                </a:lnTo>
                <a:lnTo>
                  <a:pt x="266" y="1672"/>
                </a:lnTo>
                <a:lnTo>
                  <a:pt x="277" y="1672"/>
                </a:lnTo>
                <a:lnTo>
                  <a:pt x="277" y="1660"/>
                </a:lnTo>
                <a:lnTo>
                  <a:pt x="288" y="1660"/>
                </a:lnTo>
                <a:lnTo>
                  <a:pt x="288" y="1648"/>
                </a:lnTo>
                <a:lnTo>
                  <a:pt x="304" y="1648"/>
                </a:lnTo>
                <a:lnTo>
                  <a:pt x="321" y="1648"/>
                </a:lnTo>
                <a:lnTo>
                  <a:pt x="321" y="1629"/>
                </a:lnTo>
                <a:lnTo>
                  <a:pt x="332" y="1629"/>
                </a:lnTo>
                <a:lnTo>
                  <a:pt x="332" y="1617"/>
                </a:lnTo>
                <a:lnTo>
                  <a:pt x="370" y="1617"/>
                </a:lnTo>
                <a:lnTo>
                  <a:pt x="392" y="1611"/>
                </a:lnTo>
                <a:lnTo>
                  <a:pt x="408" y="1605"/>
                </a:lnTo>
                <a:lnTo>
                  <a:pt x="441" y="1605"/>
                </a:lnTo>
                <a:lnTo>
                  <a:pt x="441" y="1586"/>
                </a:lnTo>
                <a:lnTo>
                  <a:pt x="462" y="1586"/>
                </a:lnTo>
                <a:lnTo>
                  <a:pt x="462" y="1568"/>
                </a:lnTo>
                <a:lnTo>
                  <a:pt x="490" y="1568"/>
                </a:lnTo>
                <a:lnTo>
                  <a:pt x="506" y="1562"/>
                </a:lnTo>
                <a:lnTo>
                  <a:pt x="511" y="1550"/>
                </a:lnTo>
                <a:lnTo>
                  <a:pt x="533" y="1544"/>
                </a:lnTo>
                <a:lnTo>
                  <a:pt x="539" y="1531"/>
                </a:lnTo>
                <a:lnTo>
                  <a:pt x="555" y="1531"/>
                </a:lnTo>
                <a:lnTo>
                  <a:pt x="555" y="1519"/>
                </a:lnTo>
                <a:lnTo>
                  <a:pt x="582" y="1519"/>
                </a:lnTo>
                <a:lnTo>
                  <a:pt x="582" y="1507"/>
                </a:lnTo>
                <a:lnTo>
                  <a:pt x="598" y="1507"/>
                </a:lnTo>
                <a:lnTo>
                  <a:pt x="598" y="1495"/>
                </a:lnTo>
                <a:lnTo>
                  <a:pt x="615" y="1501"/>
                </a:lnTo>
                <a:lnTo>
                  <a:pt x="615" y="1488"/>
                </a:lnTo>
                <a:lnTo>
                  <a:pt x="631" y="1488"/>
                </a:lnTo>
                <a:lnTo>
                  <a:pt x="647" y="1482"/>
                </a:lnTo>
                <a:lnTo>
                  <a:pt x="664" y="1470"/>
                </a:lnTo>
                <a:lnTo>
                  <a:pt x="680" y="1458"/>
                </a:lnTo>
                <a:lnTo>
                  <a:pt x="691" y="1446"/>
                </a:lnTo>
                <a:lnTo>
                  <a:pt x="707" y="1446"/>
                </a:lnTo>
                <a:lnTo>
                  <a:pt x="745" y="1446"/>
                </a:lnTo>
                <a:lnTo>
                  <a:pt x="745" y="1433"/>
                </a:lnTo>
                <a:lnTo>
                  <a:pt x="756" y="1433"/>
                </a:lnTo>
                <a:lnTo>
                  <a:pt x="783" y="1427"/>
                </a:lnTo>
                <a:lnTo>
                  <a:pt x="794" y="1415"/>
                </a:lnTo>
                <a:lnTo>
                  <a:pt x="805" y="1409"/>
                </a:lnTo>
                <a:lnTo>
                  <a:pt x="816" y="1397"/>
                </a:lnTo>
                <a:lnTo>
                  <a:pt x="838" y="1384"/>
                </a:lnTo>
                <a:lnTo>
                  <a:pt x="849" y="1372"/>
                </a:lnTo>
                <a:lnTo>
                  <a:pt x="865" y="1360"/>
                </a:lnTo>
                <a:lnTo>
                  <a:pt x="887" y="1354"/>
                </a:lnTo>
                <a:lnTo>
                  <a:pt x="898" y="1341"/>
                </a:lnTo>
                <a:lnTo>
                  <a:pt x="914" y="1335"/>
                </a:lnTo>
                <a:lnTo>
                  <a:pt x="936" y="1317"/>
                </a:lnTo>
                <a:lnTo>
                  <a:pt x="947" y="1305"/>
                </a:lnTo>
                <a:lnTo>
                  <a:pt x="958" y="1305"/>
                </a:lnTo>
                <a:lnTo>
                  <a:pt x="979" y="1292"/>
                </a:lnTo>
                <a:lnTo>
                  <a:pt x="996" y="1286"/>
                </a:lnTo>
                <a:lnTo>
                  <a:pt x="1028" y="1286"/>
                </a:lnTo>
                <a:lnTo>
                  <a:pt x="1028" y="1268"/>
                </a:lnTo>
                <a:lnTo>
                  <a:pt x="1077" y="1268"/>
                </a:lnTo>
                <a:lnTo>
                  <a:pt x="1077" y="1262"/>
                </a:lnTo>
                <a:lnTo>
                  <a:pt x="1105" y="1262"/>
                </a:lnTo>
                <a:lnTo>
                  <a:pt x="1132" y="1262"/>
                </a:lnTo>
                <a:lnTo>
                  <a:pt x="1143" y="1237"/>
                </a:lnTo>
                <a:lnTo>
                  <a:pt x="1154" y="1225"/>
                </a:lnTo>
                <a:lnTo>
                  <a:pt x="1170" y="1225"/>
                </a:lnTo>
                <a:lnTo>
                  <a:pt x="1192" y="1219"/>
                </a:lnTo>
                <a:lnTo>
                  <a:pt x="1208" y="1213"/>
                </a:lnTo>
                <a:lnTo>
                  <a:pt x="1208" y="1194"/>
                </a:lnTo>
                <a:lnTo>
                  <a:pt x="1230" y="1194"/>
                </a:lnTo>
                <a:lnTo>
                  <a:pt x="1235" y="1182"/>
                </a:lnTo>
                <a:lnTo>
                  <a:pt x="1273" y="1182"/>
                </a:lnTo>
                <a:lnTo>
                  <a:pt x="1273" y="1170"/>
                </a:lnTo>
                <a:lnTo>
                  <a:pt x="1306" y="1158"/>
                </a:lnTo>
                <a:lnTo>
                  <a:pt x="1328" y="1151"/>
                </a:lnTo>
                <a:lnTo>
                  <a:pt x="1344" y="1139"/>
                </a:lnTo>
                <a:lnTo>
                  <a:pt x="1344" y="1121"/>
                </a:lnTo>
                <a:lnTo>
                  <a:pt x="1360" y="1121"/>
                </a:lnTo>
                <a:lnTo>
                  <a:pt x="1371" y="1102"/>
                </a:lnTo>
                <a:lnTo>
                  <a:pt x="1409" y="1102"/>
                </a:lnTo>
                <a:lnTo>
                  <a:pt x="1409" y="1078"/>
                </a:lnTo>
                <a:lnTo>
                  <a:pt x="1442" y="1078"/>
                </a:lnTo>
                <a:lnTo>
                  <a:pt x="1458" y="1066"/>
                </a:lnTo>
                <a:lnTo>
                  <a:pt x="1480" y="1066"/>
                </a:lnTo>
                <a:lnTo>
                  <a:pt x="1497" y="1053"/>
                </a:lnTo>
                <a:lnTo>
                  <a:pt x="1507" y="1041"/>
                </a:lnTo>
                <a:lnTo>
                  <a:pt x="1529" y="1041"/>
                </a:lnTo>
                <a:lnTo>
                  <a:pt x="1545" y="1029"/>
                </a:lnTo>
                <a:lnTo>
                  <a:pt x="1567" y="1011"/>
                </a:lnTo>
                <a:lnTo>
                  <a:pt x="1605" y="1011"/>
                </a:lnTo>
                <a:lnTo>
                  <a:pt x="1611" y="998"/>
                </a:lnTo>
                <a:lnTo>
                  <a:pt x="1638" y="998"/>
                </a:lnTo>
                <a:lnTo>
                  <a:pt x="1654" y="992"/>
                </a:lnTo>
                <a:lnTo>
                  <a:pt x="1671" y="974"/>
                </a:lnTo>
                <a:lnTo>
                  <a:pt x="1671" y="955"/>
                </a:lnTo>
                <a:lnTo>
                  <a:pt x="1698" y="955"/>
                </a:lnTo>
                <a:lnTo>
                  <a:pt x="1709" y="937"/>
                </a:lnTo>
                <a:lnTo>
                  <a:pt x="1725" y="925"/>
                </a:lnTo>
                <a:lnTo>
                  <a:pt x="1741" y="925"/>
                </a:lnTo>
                <a:lnTo>
                  <a:pt x="1747" y="906"/>
                </a:lnTo>
                <a:lnTo>
                  <a:pt x="1769" y="906"/>
                </a:lnTo>
                <a:lnTo>
                  <a:pt x="1796" y="906"/>
                </a:lnTo>
                <a:lnTo>
                  <a:pt x="1796" y="888"/>
                </a:lnTo>
                <a:lnTo>
                  <a:pt x="1807" y="888"/>
                </a:lnTo>
                <a:lnTo>
                  <a:pt x="1807" y="870"/>
                </a:lnTo>
                <a:lnTo>
                  <a:pt x="1823" y="870"/>
                </a:lnTo>
                <a:lnTo>
                  <a:pt x="1839" y="857"/>
                </a:lnTo>
                <a:lnTo>
                  <a:pt x="1856" y="857"/>
                </a:lnTo>
                <a:lnTo>
                  <a:pt x="1883" y="857"/>
                </a:lnTo>
                <a:lnTo>
                  <a:pt x="1888" y="839"/>
                </a:lnTo>
                <a:lnTo>
                  <a:pt x="1899" y="839"/>
                </a:lnTo>
                <a:lnTo>
                  <a:pt x="1910" y="833"/>
                </a:lnTo>
                <a:lnTo>
                  <a:pt x="1927" y="827"/>
                </a:lnTo>
                <a:lnTo>
                  <a:pt x="1943" y="808"/>
                </a:lnTo>
                <a:lnTo>
                  <a:pt x="1959" y="796"/>
                </a:lnTo>
                <a:lnTo>
                  <a:pt x="1970" y="784"/>
                </a:lnTo>
                <a:lnTo>
                  <a:pt x="1992" y="784"/>
                </a:lnTo>
                <a:lnTo>
                  <a:pt x="1992" y="772"/>
                </a:lnTo>
                <a:lnTo>
                  <a:pt x="2014" y="772"/>
                </a:lnTo>
                <a:lnTo>
                  <a:pt x="2046" y="772"/>
                </a:lnTo>
                <a:lnTo>
                  <a:pt x="2046" y="747"/>
                </a:lnTo>
                <a:lnTo>
                  <a:pt x="2079" y="747"/>
                </a:lnTo>
                <a:lnTo>
                  <a:pt x="2106" y="747"/>
                </a:lnTo>
                <a:lnTo>
                  <a:pt x="2122" y="729"/>
                </a:lnTo>
                <a:lnTo>
                  <a:pt x="2139" y="716"/>
                </a:lnTo>
                <a:lnTo>
                  <a:pt x="2182" y="716"/>
                </a:lnTo>
                <a:lnTo>
                  <a:pt x="2182" y="704"/>
                </a:lnTo>
                <a:lnTo>
                  <a:pt x="2199" y="704"/>
                </a:lnTo>
                <a:lnTo>
                  <a:pt x="2210" y="692"/>
                </a:lnTo>
                <a:lnTo>
                  <a:pt x="2226" y="680"/>
                </a:lnTo>
                <a:lnTo>
                  <a:pt x="2237" y="674"/>
                </a:lnTo>
                <a:lnTo>
                  <a:pt x="2248" y="661"/>
                </a:lnTo>
                <a:lnTo>
                  <a:pt x="2253" y="643"/>
                </a:lnTo>
                <a:lnTo>
                  <a:pt x="2269" y="637"/>
                </a:lnTo>
                <a:lnTo>
                  <a:pt x="2280" y="624"/>
                </a:lnTo>
                <a:lnTo>
                  <a:pt x="2308" y="624"/>
                </a:lnTo>
                <a:lnTo>
                  <a:pt x="2335" y="612"/>
                </a:lnTo>
                <a:lnTo>
                  <a:pt x="2367" y="600"/>
                </a:lnTo>
                <a:lnTo>
                  <a:pt x="2389" y="600"/>
                </a:lnTo>
                <a:lnTo>
                  <a:pt x="2422" y="588"/>
                </a:lnTo>
                <a:lnTo>
                  <a:pt x="2422" y="569"/>
                </a:lnTo>
                <a:lnTo>
                  <a:pt x="2449" y="563"/>
                </a:lnTo>
                <a:lnTo>
                  <a:pt x="2460" y="557"/>
                </a:lnTo>
                <a:lnTo>
                  <a:pt x="2471" y="551"/>
                </a:lnTo>
                <a:lnTo>
                  <a:pt x="2487" y="545"/>
                </a:lnTo>
                <a:lnTo>
                  <a:pt x="2514" y="545"/>
                </a:lnTo>
                <a:lnTo>
                  <a:pt x="2525" y="533"/>
                </a:lnTo>
                <a:lnTo>
                  <a:pt x="2536" y="514"/>
                </a:lnTo>
                <a:lnTo>
                  <a:pt x="2558" y="514"/>
                </a:lnTo>
                <a:lnTo>
                  <a:pt x="2569" y="502"/>
                </a:lnTo>
                <a:lnTo>
                  <a:pt x="2580" y="490"/>
                </a:lnTo>
                <a:lnTo>
                  <a:pt x="2596" y="477"/>
                </a:lnTo>
                <a:lnTo>
                  <a:pt x="2607" y="465"/>
                </a:lnTo>
                <a:lnTo>
                  <a:pt x="2623" y="459"/>
                </a:lnTo>
                <a:lnTo>
                  <a:pt x="2640" y="447"/>
                </a:lnTo>
                <a:lnTo>
                  <a:pt x="2672" y="447"/>
                </a:lnTo>
                <a:lnTo>
                  <a:pt x="2689" y="435"/>
                </a:lnTo>
                <a:lnTo>
                  <a:pt x="2710" y="410"/>
                </a:lnTo>
                <a:lnTo>
                  <a:pt x="2727" y="410"/>
                </a:lnTo>
                <a:lnTo>
                  <a:pt x="2738" y="398"/>
                </a:lnTo>
                <a:lnTo>
                  <a:pt x="2754" y="392"/>
                </a:lnTo>
                <a:lnTo>
                  <a:pt x="2770" y="386"/>
                </a:lnTo>
                <a:lnTo>
                  <a:pt x="2787" y="379"/>
                </a:lnTo>
                <a:lnTo>
                  <a:pt x="2803" y="373"/>
                </a:lnTo>
                <a:lnTo>
                  <a:pt x="2825" y="361"/>
                </a:lnTo>
                <a:lnTo>
                  <a:pt x="2841" y="355"/>
                </a:lnTo>
                <a:lnTo>
                  <a:pt x="2852" y="349"/>
                </a:lnTo>
                <a:lnTo>
                  <a:pt x="2863" y="337"/>
                </a:lnTo>
                <a:lnTo>
                  <a:pt x="2879" y="330"/>
                </a:lnTo>
                <a:lnTo>
                  <a:pt x="2885" y="318"/>
                </a:lnTo>
                <a:lnTo>
                  <a:pt x="2906" y="318"/>
                </a:lnTo>
                <a:lnTo>
                  <a:pt x="2923" y="312"/>
                </a:lnTo>
                <a:lnTo>
                  <a:pt x="2950" y="312"/>
                </a:lnTo>
                <a:lnTo>
                  <a:pt x="2972" y="300"/>
                </a:lnTo>
                <a:lnTo>
                  <a:pt x="2972" y="281"/>
                </a:lnTo>
                <a:lnTo>
                  <a:pt x="3026" y="281"/>
                </a:lnTo>
                <a:lnTo>
                  <a:pt x="3026" y="269"/>
                </a:lnTo>
                <a:lnTo>
                  <a:pt x="3048" y="263"/>
                </a:lnTo>
                <a:lnTo>
                  <a:pt x="3048" y="245"/>
                </a:lnTo>
                <a:lnTo>
                  <a:pt x="3070" y="245"/>
                </a:lnTo>
                <a:lnTo>
                  <a:pt x="3091" y="232"/>
                </a:lnTo>
                <a:lnTo>
                  <a:pt x="3097" y="226"/>
                </a:lnTo>
                <a:lnTo>
                  <a:pt x="3113" y="220"/>
                </a:lnTo>
                <a:lnTo>
                  <a:pt x="3129" y="220"/>
                </a:lnTo>
                <a:lnTo>
                  <a:pt x="3151" y="214"/>
                </a:lnTo>
                <a:lnTo>
                  <a:pt x="3151" y="196"/>
                </a:lnTo>
                <a:lnTo>
                  <a:pt x="3162" y="196"/>
                </a:lnTo>
                <a:lnTo>
                  <a:pt x="3162" y="177"/>
                </a:lnTo>
                <a:lnTo>
                  <a:pt x="3173" y="177"/>
                </a:lnTo>
                <a:lnTo>
                  <a:pt x="3189" y="159"/>
                </a:lnTo>
                <a:lnTo>
                  <a:pt x="3217" y="159"/>
                </a:lnTo>
                <a:lnTo>
                  <a:pt x="3227" y="153"/>
                </a:lnTo>
                <a:lnTo>
                  <a:pt x="3233" y="134"/>
                </a:lnTo>
                <a:lnTo>
                  <a:pt x="3244" y="122"/>
                </a:lnTo>
                <a:lnTo>
                  <a:pt x="3255" y="116"/>
                </a:lnTo>
                <a:lnTo>
                  <a:pt x="3276" y="116"/>
                </a:lnTo>
                <a:lnTo>
                  <a:pt x="3282" y="104"/>
                </a:lnTo>
                <a:lnTo>
                  <a:pt x="3374" y="104"/>
                </a:lnTo>
                <a:lnTo>
                  <a:pt x="3396" y="91"/>
                </a:lnTo>
                <a:lnTo>
                  <a:pt x="3396" y="73"/>
                </a:lnTo>
                <a:lnTo>
                  <a:pt x="3434" y="73"/>
                </a:lnTo>
                <a:lnTo>
                  <a:pt x="3434" y="61"/>
                </a:lnTo>
                <a:lnTo>
                  <a:pt x="3456" y="61"/>
                </a:lnTo>
                <a:lnTo>
                  <a:pt x="3456" y="42"/>
                </a:lnTo>
                <a:lnTo>
                  <a:pt x="3472" y="42"/>
                </a:lnTo>
                <a:lnTo>
                  <a:pt x="3472" y="24"/>
                </a:lnTo>
                <a:lnTo>
                  <a:pt x="3516" y="24"/>
                </a:lnTo>
                <a:lnTo>
                  <a:pt x="3516" y="0"/>
                </a:lnTo>
                <a:lnTo>
                  <a:pt x="3810" y="0"/>
                </a:lnTo>
              </a:path>
            </a:pathLst>
          </a:custGeom>
          <a:noFill/>
          <a:ln w="38100" cap="flat" cmpd="sng">
            <a:solidFill>
              <a:srgbClr val="F79910"/>
            </a:solidFill>
            <a:prstDash val="solid"/>
            <a:miter lim="800000"/>
            <a:headEnd/>
            <a:tailEnd/>
          </a:ln>
          <a:effectLst>
            <a:outerShdw dist="28398" dir="1593903" algn="ctr" rotWithShape="0">
              <a:srgbClr val="000066"/>
            </a:outerShdw>
          </a:effectLst>
        </p:spPr>
        <p:txBody>
          <a:bodyPr/>
          <a:lstStyle/>
          <a:p>
            <a:pPr eaLnBrk="0" hangingPunct="0">
              <a:spcBef>
                <a:spcPct val="0"/>
              </a:spcBef>
              <a:defRPr/>
            </a:pPr>
            <a:endParaRPr lang="en-US" sz="2500" b="0">
              <a:solidFill>
                <a:srgbClr val="FFFFFF"/>
              </a:solidFill>
              <a:effectLst/>
              <a:latin typeface="Univers Condensed" pitchFamily="34" charset="0"/>
            </a:endParaRPr>
          </a:p>
        </p:txBody>
      </p:sp>
      <p:sp>
        <p:nvSpPr>
          <p:cNvPr id="994346" name="Freeform 42"/>
          <p:cNvSpPr>
            <a:spLocks/>
          </p:cNvSpPr>
          <p:nvPr/>
        </p:nvSpPr>
        <p:spPr bwMode="auto">
          <a:xfrm>
            <a:off x="1935163" y="2833688"/>
            <a:ext cx="5619750" cy="1993900"/>
          </a:xfrm>
          <a:custGeom>
            <a:avLst/>
            <a:gdLst/>
            <a:ahLst/>
            <a:cxnLst>
              <a:cxn ang="0">
                <a:pos x="38" y="1465"/>
              </a:cxn>
              <a:cxn ang="0">
                <a:pos x="103" y="1434"/>
              </a:cxn>
              <a:cxn ang="0">
                <a:pos x="158" y="1416"/>
              </a:cxn>
              <a:cxn ang="0">
                <a:pos x="217" y="1385"/>
              </a:cxn>
              <a:cxn ang="0">
                <a:pos x="245" y="1354"/>
              </a:cxn>
              <a:cxn ang="0">
                <a:pos x="321" y="1336"/>
              </a:cxn>
              <a:cxn ang="0">
                <a:pos x="381" y="1318"/>
              </a:cxn>
              <a:cxn ang="0">
                <a:pos x="435" y="1305"/>
              </a:cxn>
              <a:cxn ang="0">
                <a:pos x="506" y="1281"/>
              </a:cxn>
              <a:cxn ang="0">
                <a:pos x="582" y="1232"/>
              </a:cxn>
              <a:cxn ang="0">
                <a:pos x="637" y="1195"/>
              </a:cxn>
              <a:cxn ang="0">
                <a:pos x="735" y="1177"/>
              </a:cxn>
              <a:cxn ang="0">
                <a:pos x="800" y="1152"/>
              </a:cxn>
              <a:cxn ang="0">
                <a:pos x="865" y="1128"/>
              </a:cxn>
              <a:cxn ang="0">
                <a:pos x="936" y="1109"/>
              </a:cxn>
              <a:cxn ang="0">
                <a:pos x="979" y="1097"/>
              </a:cxn>
              <a:cxn ang="0">
                <a:pos x="1028" y="1066"/>
              </a:cxn>
              <a:cxn ang="0">
                <a:pos x="1099" y="1042"/>
              </a:cxn>
              <a:cxn ang="0">
                <a:pos x="1170" y="993"/>
              </a:cxn>
              <a:cxn ang="0">
                <a:pos x="1235" y="962"/>
              </a:cxn>
              <a:cxn ang="0">
                <a:pos x="1290" y="938"/>
              </a:cxn>
              <a:cxn ang="0">
                <a:pos x="1361" y="913"/>
              </a:cxn>
              <a:cxn ang="0">
                <a:pos x="1420" y="876"/>
              </a:cxn>
              <a:cxn ang="0">
                <a:pos x="1480" y="870"/>
              </a:cxn>
              <a:cxn ang="0">
                <a:pos x="1546" y="846"/>
              </a:cxn>
              <a:cxn ang="0">
                <a:pos x="1622" y="827"/>
              </a:cxn>
              <a:cxn ang="0">
                <a:pos x="1736" y="803"/>
              </a:cxn>
              <a:cxn ang="0">
                <a:pos x="1807" y="748"/>
              </a:cxn>
              <a:cxn ang="0">
                <a:pos x="1845" y="748"/>
              </a:cxn>
              <a:cxn ang="0">
                <a:pos x="1905" y="735"/>
              </a:cxn>
              <a:cxn ang="0">
                <a:pos x="1959" y="680"/>
              </a:cxn>
              <a:cxn ang="0">
                <a:pos x="2035" y="650"/>
              </a:cxn>
              <a:cxn ang="0">
                <a:pos x="2106" y="619"/>
              </a:cxn>
              <a:cxn ang="0">
                <a:pos x="2172" y="601"/>
              </a:cxn>
              <a:cxn ang="0">
                <a:pos x="2242" y="533"/>
              </a:cxn>
              <a:cxn ang="0">
                <a:pos x="2340" y="509"/>
              </a:cxn>
              <a:cxn ang="0">
                <a:pos x="2422" y="454"/>
              </a:cxn>
              <a:cxn ang="0">
                <a:pos x="2487" y="423"/>
              </a:cxn>
              <a:cxn ang="0">
                <a:pos x="2558" y="411"/>
              </a:cxn>
              <a:cxn ang="0">
                <a:pos x="2640" y="374"/>
              </a:cxn>
              <a:cxn ang="0">
                <a:pos x="2705" y="343"/>
              </a:cxn>
              <a:cxn ang="0">
                <a:pos x="2765" y="325"/>
              </a:cxn>
              <a:cxn ang="0">
                <a:pos x="2852" y="288"/>
              </a:cxn>
              <a:cxn ang="0">
                <a:pos x="2955" y="264"/>
              </a:cxn>
              <a:cxn ang="0">
                <a:pos x="3021" y="227"/>
              </a:cxn>
              <a:cxn ang="0">
                <a:pos x="3086" y="190"/>
              </a:cxn>
              <a:cxn ang="0">
                <a:pos x="3157" y="159"/>
              </a:cxn>
              <a:cxn ang="0">
                <a:pos x="3206" y="123"/>
              </a:cxn>
              <a:cxn ang="0">
                <a:pos x="3478" y="98"/>
              </a:cxn>
            </a:cxnLst>
            <a:rect l="0" t="0" r="r" b="b"/>
            <a:pathLst>
              <a:path w="3707" h="1465">
                <a:moveTo>
                  <a:pt x="0" y="1465"/>
                </a:moveTo>
                <a:lnTo>
                  <a:pt x="21" y="1465"/>
                </a:lnTo>
                <a:lnTo>
                  <a:pt x="38" y="1465"/>
                </a:lnTo>
                <a:lnTo>
                  <a:pt x="60" y="1446"/>
                </a:lnTo>
                <a:lnTo>
                  <a:pt x="98" y="1446"/>
                </a:lnTo>
                <a:lnTo>
                  <a:pt x="103" y="1434"/>
                </a:lnTo>
                <a:lnTo>
                  <a:pt x="130" y="1428"/>
                </a:lnTo>
                <a:lnTo>
                  <a:pt x="147" y="1416"/>
                </a:lnTo>
                <a:lnTo>
                  <a:pt x="158" y="1416"/>
                </a:lnTo>
                <a:lnTo>
                  <a:pt x="179" y="1397"/>
                </a:lnTo>
                <a:lnTo>
                  <a:pt x="201" y="1403"/>
                </a:lnTo>
                <a:lnTo>
                  <a:pt x="217" y="1385"/>
                </a:lnTo>
                <a:lnTo>
                  <a:pt x="223" y="1385"/>
                </a:lnTo>
                <a:lnTo>
                  <a:pt x="228" y="1367"/>
                </a:lnTo>
                <a:lnTo>
                  <a:pt x="245" y="1354"/>
                </a:lnTo>
                <a:lnTo>
                  <a:pt x="288" y="1348"/>
                </a:lnTo>
                <a:lnTo>
                  <a:pt x="305" y="1348"/>
                </a:lnTo>
                <a:lnTo>
                  <a:pt x="321" y="1336"/>
                </a:lnTo>
                <a:lnTo>
                  <a:pt x="343" y="1324"/>
                </a:lnTo>
                <a:lnTo>
                  <a:pt x="359" y="1318"/>
                </a:lnTo>
                <a:lnTo>
                  <a:pt x="381" y="1318"/>
                </a:lnTo>
                <a:lnTo>
                  <a:pt x="403" y="1318"/>
                </a:lnTo>
                <a:lnTo>
                  <a:pt x="419" y="1305"/>
                </a:lnTo>
                <a:lnTo>
                  <a:pt x="435" y="1305"/>
                </a:lnTo>
                <a:lnTo>
                  <a:pt x="457" y="1299"/>
                </a:lnTo>
                <a:lnTo>
                  <a:pt x="484" y="1293"/>
                </a:lnTo>
                <a:lnTo>
                  <a:pt x="506" y="1281"/>
                </a:lnTo>
                <a:lnTo>
                  <a:pt x="522" y="1262"/>
                </a:lnTo>
                <a:lnTo>
                  <a:pt x="549" y="1244"/>
                </a:lnTo>
                <a:lnTo>
                  <a:pt x="582" y="1232"/>
                </a:lnTo>
                <a:lnTo>
                  <a:pt x="588" y="1213"/>
                </a:lnTo>
                <a:lnTo>
                  <a:pt x="631" y="1213"/>
                </a:lnTo>
                <a:lnTo>
                  <a:pt x="637" y="1195"/>
                </a:lnTo>
                <a:lnTo>
                  <a:pt x="680" y="1189"/>
                </a:lnTo>
                <a:lnTo>
                  <a:pt x="707" y="1183"/>
                </a:lnTo>
                <a:lnTo>
                  <a:pt x="735" y="1177"/>
                </a:lnTo>
                <a:lnTo>
                  <a:pt x="751" y="1170"/>
                </a:lnTo>
                <a:lnTo>
                  <a:pt x="778" y="1164"/>
                </a:lnTo>
                <a:lnTo>
                  <a:pt x="800" y="1152"/>
                </a:lnTo>
                <a:lnTo>
                  <a:pt x="816" y="1146"/>
                </a:lnTo>
                <a:lnTo>
                  <a:pt x="843" y="1134"/>
                </a:lnTo>
                <a:lnTo>
                  <a:pt x="865" y="1128"/>
                </a:lnTo>
                <a:lnTo>
                  <a:pt x="892" y="1121"/>
                </a:lnTo>
                <a:lnTo>
                  <a:pt x="909" y="1115"/>
                </a:lnTo>
                <a:lnTo>
                  <a:pt x="936" y="1109"/>
                </a:lnTo>
                <a:lnTo>
                  <a:pt x="952" y="1097"/>
                </a:lnTo>
                <a:lnTo>
                  <a:pt x="963" y="1097"/>
                </a:lnTo>
                <a:lnTo>
                  <a:pt x="979" y="1097"/>
                </a:lnTo>
                <a:lnTo>
                  <a:pt x="1001" y="1091"/>
                </a:lnTo>
                <a:lnTo>
                  <a:pt x="1012" y="1079"/>
                </a:lnTo>
                <a:lnTo>
                  <a:pt x="1028" y="1066"/>
                </a:lnTo>
                <a:lnTo>
                  <a:pt x="1061" y="1066"/>
                </a:lnTo>
                <a:lnTo>
                  <a:pt x="1077" y="1054"/>
                </a:lnTo>
                <a:lnTo>
                  <a:pt x="1099" y="1042"/>
                </a:lnTo>
                <a:lnTo>
                  <a:pt x="1121" y="1036"/>
                </a:lnTo>
                <a:lnTo>
                  <a:pt x="1137" y="1030"/>
                </a:lnTo>
                <a:lnTo>
                  <a:pt x="1170" y="993"/>
                </a:lnTo>
                <a:lnTo>
                  <a:pt x="1192" y="987"/>
                </a:lnTo>
                <a:lnTo>
                  <a:pt x="1214" y="968"/>
                </a:lnTo>
                <a:lnTo>
                  <a:pt x="1235" y="962"/>
                </a:lnTo>
                <a:lnTo>
                  <a:pt x="1257" y="956"/>
                </a:lnTo>
                <a:lnTo>
                  <a:pt x="1273" y="950"/>
                </a:lnTo>
                <a:lnTo>
                  <a:pt x="1290" y="938"/>
                </a:lnTo>
                <a:lnTo>
                  <a:pt x="1312" y="919"/>
                </a:lnTo>
                <a:lnTo>
                  <a:pt x="1344" y="913"/>
                </a:lnTo>
                <a:lnTo>
                  <a:pt x="1361" y="913"/>
                </a:lnTo>
                <a:lnTo>
                  <a:pt x="1377" y="901"/>
                </a:lnTo>
                <a:lnTo>
                  <a:pt x="1399" y="889"/>
                </a:lnTo>
                <a:lnTo>
                  <a:pt x="1420" y="876"/>
                </a:lnTo>
                <a:lnTo>
                  <a:pt x="1442" y="876"/>
                </a:lnTo>
                <a:lnTo>
                  <a:pt x="1464" y="876"/>
                </a:lnTo>
                <a:lnTo>
                  <a:pt x="1480" y="870"/>
                </a:lnTo>
                <a:lnTo>
                  <a:pt x="1502" y="870"/>
                </a:lnTo>
                <a:lnTo>
                  <a:pt x="1507" y="846"/>
                </a:lnTo>
                <a:lnTo>
                  <a:pt x="1546" y="846"/>
                </a:lnTo>
                <a:lnTo>
                  <a:pt x="1556" y="833"/>
                </a:lnTo>
                <a:lnTo>
                  <a:pt x="1584" y="840"/>
                </a:lnTo>
                <a:lnTo>
                  <a:pt x="1622" y="827"/>
                </a:lnTo>
                <a:lnTo>
                  <a:pt x="1665" y="821"/>
                </a:lnTo>
                <a:lnTo>
                  <a:pt x="1703" y="803"/>
                </a:lnTo>
                <a:lnTo>
                  <a:pt x="1736" y="803"/>
                </a:lnTo>
                <a:lnTo>
                  <a:pt x="1763" y="791"/>
                </a:lnTo>
                <a:lnTo>
                  <a:pt x="1785" y="766"/>
                </a:lnTo>
                <a:lnTo>
                  <a:pt x="1807" y="748"/>
                </a:lnTo>
                <a:lnTo>
                  <a:pt x="1812" y="748"/>
                </a:lnTo>
                <a:lnTo>
                  <a:pt x="1829" y="748"/>
                </a:lnTo>
                <a:lnTo>
                  <a:pt x="1845" y="748"/>
                </a:lnTo>
                <a:lnTo>
                  <a:pt x="1861" y="748"/>
                </a:lnTo>
                <a:lnTo>
                  <a:pt x="1883" y="742"/>
                </a:lnTo>
                <a:lnTo>
                  <a:pt x="1905" y="735"/>
                </a:lnTo>
                <a:lnTo>
                  <a:pt x="1927" y="711"/>
                </a:lnTo>
                <a:lnTo>
                  <a:pt x="1943" y="693"/>
                </a:lnTo>
                <a:lnTo>
                  <a:pt x="1959" y="680"/>
                </a:lnTo>
                <a:lnTo>
                  <a:pt x="1986" y="668"/>
                </a:lnTo>
                <a:lnTo>
                  <a:pt x="2014" y="662"/>
                </a:lnTo>
                <a:lnTo>
                  <a:pt x="2035" y="650"/>
                </a:lnTo>
                <a:lnTo>
                  <a:pt x="2063" y="650"/>
                </a:lnTo>
                <a:lnTo>
                  <a:pt x="2084" y="643"/>
                </a:lnTo>
                <a:lnTo>
                  <a:pt x="2106" y="619"/>
                </a:lnTo>
                <a:lnTo>
                  <a:pt x="2128" y="607"/>
                </a:lnTo>
                <a:lnTo>
                  <a:pt x="2144" y="601"/>
                </a:lnTo>
                <a:lnTo>
                  <a:pt x="2172" y="601"/>
                </a:lnTo>
                <a:lnTo>
                  <a:pt x="2188" y="582"/>
                </a:lnTo>
                <a:lnTo>
                  <a:pt x="2210" y="558"/>
                </a:lnTo>
                <a:lnTo>
                  <a:pt x="2242" y="533"/>
                </a:lnTo>
                <a:lnTo>
                  <a:pt x="2270" y="527"/>
                </a:lnTo>
                <a:lnTo>
                  <a:pt x="2313" y="503"/>
                </a:lnTo>
                <a:lnTo>
                  <a:pt x="2340" y="509"/>
                </a:lnTo>
                <a:lnTo>
                  <a:pt x="2378" y="503"/>
                </a:lnTo>
                <a:lnTo>
                  <a:pt x="2400" y="478"/>
                </a:lnTo>
                <a:lnTo>
                  <a:pt x="2422" y="454"/>
                </a:lnTo>
                <a:lnTo>
                  <a:pt x="2449" y="447"/>
                </a:lnTo>
                <a:lnTo>
                  <a:pt x="2460" y="447"/>
                </a:lnTo>
                <a:lnTo>
                  <a:pt x="2487" y="423"/>
                </a:lnTo>
                <a:lnTo>
                  <a:pt x="2509" y="411"/>
                </a:lnTo>
                <a:lnTo>
                  <a:pt x="2531" y="411"/>
                </a:lnTo>
                <a:lnTo>
                  <a:pt x="2558" y="411"/>
                </a:lnTo>
                <a:lnTo>
                  <a:pt x="2574" y="392"/>
                </a:lnTo>
                <a:lnTo>
                  <a:pt x="2602" y="380"/>
                </a:lnTo>
                <a:lnTo>
                  <a:pt x="2640" y="374"/>
                </a:lnTo>
                <a:lnTo>
                  <a:pt x="2667" y="368"/>
                </a:lnTo>
                <a:lnTo>
                  <a:pt x="2683" y="356"/>
                </a:lnTo>
                <a:lnTo>
                  <a:pt x="2705" y="343"/>
                </a:lnTo>
                <a:lnTo>
                  <a:pt x="2721" y="331"/>
                </a:lnTo>
                <a:lnTo>
                  <a:pt x="2743" y="325"/>
                </a:lnTo>
                <a:lnTo>
                  <a:pt x="2765" y="325"/>
                </a:lnTo>
                <a:lnTo>
                  <a:pt x="2803" y="325"/>
                </a:lnTo>
                <a:lnTo>
                  <a:pt x="2830" y="306"/>
                </a:lnTo>
                <a:lnTo>
                  <a:pt x="2852" y="288"/>
                </a:lnTo>
                <a:lnTo>
                  <a:pt x="2885" y="282"/>
                </a:lnTo>
                <a:lnTo>
                  <a:pt x="2923" y="270"/>
                </a:lnTo>
                <a:lnTo>
                  <a:pt x="2955" y="264"/>
                </a:lnTo>
                <a:lnTo>
                  <a:pt x="2983" y="251"/>
                </a:lnTo>
                <a:lnTo>
                  <a:pt x="3004" y="239"/>
                </a:lnTo>
                <a:lnTo>
                  <a:pt x="3021" y="227"/>
                </a:lnTo>
                <a:lnTo>
                  <a:pt x="3037" y="208"/>
                </a:lnTo>
                <a:lnTo>
                  <a:pt x="3064" y="196"/>
                </a:lnTo>
                <a:lnTo>
                  <a:pt x="3086" y="190"/>
                </a:lnTo>
                <a:lnTo>
                  <a:pt x="3119" y="190"/>
                </a:lnTo>
                <a:lnTo>
                  <a:pt x="3135" y="178"/>
                </a:lnTo>
                <a:lnTo>
                  <a:pt x="3157" y="159"/>
                </a:lnTo>
                <a:lnTo>
                  <a:pt x="3168" y="141"/>
                </a:lnTo>
                <a:lnTo>
                  <a:pt x="3189" y="129"/>
                </a:lnTo>
                <a:lnTo>
                  <a:pt x="3206" y="123"/>
                </a:lnTo>
                <a:lnTo>
                  <a:pt x="3282" y="123"/>
                </a:lnTo>
                <a:lnTo>
                  <a:pt x="3282" y="98"/>
                </a:lnTo>
                <a:lnTo>
                  <a:pt x="3478" y="98"/>
                </a:lnTo>
                <a:lnTo>
                  <a:pt x="3478" y="0"/>
                </a:lnTo>
                <a:lnTo>
                  <a:pt x="3707" y="0"/>
                </a:lnTo>
              </a:path>
            </a:pathLst>
          </a:custGeom>
          <a:noFill/>
          <a:ln w="38100" cap="flat" cmpd="sng">
            <a:solidFill>
              <a:srgbClr val="00FF00"/>
            </a:solidFill>
            <a:prstDash val="solid"/>
            <a:miter lim="800000"/>
            <a:headEnd/>
            <a:tailEnd/>
          </a:ln>
          <a:effectLst>
            <a:outerShdw dist="28398" dir="1593903" algn="ctr" rotWithShape="0">
              <a:srgbClr val="000066"/>
            </a:outerShdw>
          </a:effectLst>
        </p:spPr>
        <p:txBody>
          <a:bodyPr/>
          <a:lstStyle/>
          <a:p>
            <a:pPr eaLnBrk="0" hangingPunct="0">
              <a:spcBef>
                <a:spcPct val="0"/>
              </a:spcBef>
              <a:defRPr/>
            </a:pPr>
            <a:endParaRPr lang="en-US" sz="2500" b="0">
              <a:solidFill>
                <a:srgbClr val="FFFFFF"/>
              </a:solidFill>
              <a:effectLst/>
              <a:latin typeface="Univers Condensed" pitchFamily="34" charset="0"/>
            </a:endParaRPr>
          </a:p>
        </p:txBody>
      </p:sp>
      <p:sp>
        <p:nvSpPr>
          <p:cNvPr id="4120" name="AutoShape 44"/>
          <p:cNvSpPr>
            <a:spLocks noChangeArrowheads="1"/>
          </p:cNvSpPr>
          <p:nvPr/>
        </p:nvSpPr>
        <p:spPr bwMode="auto">
          <a:xfrm>
            <a:off x="7539038" y="2365375"/>
            <a:ext cx="152400" cy="488950"/>
          </a:xfrm>
          <a:prstGeom prst="downArrow">
            <a:avLst>
              <a:gd name="adj1" fmla="val 45926"/>
              <a:gd name="adj2" fmla="val 144925"/>
            </a:avLst>
          </a:prstGeom>
          <a:gradFill rotWithShape="1">
            <a:gsLst>
              <a:gs pos="0">
                <a:srgbClr val="6F00DE"/>
              </a:gs>
              <a:gs pos="100000">
                <a:srgbClr val="00FFFF"/>
              </a:gs>
            </a:gsLst>
            <a:lin ang="5400000" scaled="1"/>
          </a:gradFill>
          <a:ln w="9525">
            <a:noFill/>
            <a:miter lim="800000"/>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reeform 4"/>
          <p:cNvSpPr>
            <a:spLocks/>
          </p:cNvSpPr>
          <p:nvPr/>
        </p:nvSpPr>
        <p:spPr bwMode="auto">
          <a:xfrm>
            <a:off x="1260475" y="4652963"/>
            <a:ext cx="7289800" cy="319087"/>
          </a:xfrm>
          <a:custGeom>
            <a:avLst/>
            <a:gdLst>
              <a:gd name="T0" fmla="*/ 0 w 2104"/>
              <a:gd name="T1" fmla="*/ 2147483647 h 265"/>
              <a:gd name="T2" fmla="*/ 2147483647 w 2104"/>
              <a:gd name="T3" fmla="*/ 2147483647 h 265"/>
              <a:gd name="T4" fmla="*/ 2147483647 w 2104"/>
              <a:gd name="T5" fmla="*/ 2147483647 h 265"/>
              <a:gd name="T6" fmla="*/ 2147483647 w 2104"/>
              <a:gd name="T7" fmla="*/ 0 h 265"/>
              <a:gd name="T8" fmla="*/ 0 w 2104"/>
              <a:gd name="T9" fmla="*/ 2147483647 h 265"/>
              <a:gd name="T10" fmla="*/ 0 60000 65536"/>
              <a:gd name="T11" fmla="*/ 0 60000 65536"/>
              <a:gd name="T12" fmla="*/ 0 60000 65536"/>
              <a:gd name="T13" fmla="*/ 0 60000 65536"/>
              <a:gd name="T14" fmla="*/ 0 60000 65536"/>
              <a:gd name="T15" fmla="*/ 0 w 2104"/>
              <a:gd name="T16" fmla="*/ 0 h 265"/>
              <a:gd name="T17" fmla="*/ 2104 w 2104"/>
              <a:gd name="T18" fmla="*/ 265 h 265"/>
            </a:gdLst>
            <a:ahLst/>
            <a:cxnLst>
              <a:cxn ang="T10">
                <a:pos x="T0" y="T1"/>
              </a:cxn>
              <a:cxn ang="T11">
                <a:pos x="T2" y="T3"/>
              </a:cxn>
              <a:cxn ang="T12">
                <a:pos x="T4" y="T5"/>
              </a:cxn>
              <a:cxn ang="T13">
                <a:pos x="T6" y="T7"/>
              </a:cxn>
              <a:cxn ang="T14">
                <a:pos x="T8" y="T9"/>
              </a:cxn>
            </a:cxnLst>
            <a:rect l="T15" t="T16" r="T17" b="T18"/>
            <a:pathLst>
              <a:path w="2104" h="265">
                <a:moveTo>
                  <a:pt x="0" y="265"/>
                </a:moveTo>
                <a:lnTo>
                  <a:pt x="1936" y="260"/>
                </a:lnTo>
                <a:lnTo>
                  <a:pt x="2104" y="16"/>
                </a:lnTo>
                <a:lnTo>
                  <a:pt x="173" y="0"/>
                </a:lnTo>
                <a:lnTo>
                  <a:pt x="0" y="265"/>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graphicFrame>
        <p:nvGraphicFramePr>
          <p:cNvPr id="5122" name="Object 10">
            <a:hlinkClick r:id="" action="ppaction://ole?verb=0"/>
          </p:cNvPr>
          <p:cNvGraphicFramePr>
            <a:graphicFrameLocks/>
          </p:cNvGraphicFramePr>
          <p:nvPr/>
        </p:nvGraphicFramePr>
        <p:xfrm>
          <a:off x="736600" y="1549400"/>
          <a:ext cx="7570788" cy="3602038"/>
        </p:xfrm>
        <a:graphic>
          <a:graphicData uri="http://schemas.openxmlformats.org/presentationml/2006/ole">
            <p:oleObj spid="_x0000_s81922" name="Chart" r:id="rId4" imgW="7981984" imgH="3800392" progId="MSGraph.Chart.8">
              <p:embed followColorScheme="full"/>
            </p:oleObj>
          </a:graphicData>
        </a:graphic>
      </p:graphicFrame>
      <p:sp>
        <p:nvSpPr>
          <p:cNvPr id="5124" name="AutoShape 12"/>
          <p:cNvSpPr>
            <a:spLocks noChangeArrowheads="1"/>
          </p:cNvSpPr>
          <p:nvPr/>
        </p:nvSpPr>
        <p:spPr bwMode="auto">
          <a:xfrm>
            <a:off x="1438275" y="2171700"/>
            <a:ext cx="6569075" cy="1914525"/>
          </a:xfrm>
          <a:prstGeom prst="roundRect">
            <a:avLst>
              <a:gd name="adj" fmla="val 7569"/>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995333" name="Rectangle 2"/>
          <p:cNvSpPr>
            <a:spLocks noChangeArrowheads="1"/>
          </p:cNvSpPr>
          <p:nvPr/>
        </p:nvSpPr>
        <p:spPr bwMode="auto">
          <a:xfrm>
            <a:off x="442913" y="274638"/>
            <a:ext cx="7704137" cy="1054100"/>
          </a:xfrm>
          <a:prstGeom prst="rect">
            <a:avLst/>
          </a:prstGeom>
          <a:noFill/>
          <a:ln w="9525">
            <a:noFill/>
            <a:miter lim="800000"/>
            <a:headEnd/>
            <a:tailEnd/>
          </a:ln>
          <a:effectLst/>
        </p:spPr>
        <p:txBody>
          <a:bodyPr/>
          <a:lstStyle/>
          <a:p>
            <a:pPr eaLnBrk="0" hangingPunct="0">
              <a:spcBef>
                <a:spcPct val="0"/>
              </a:spcBef>
              <a:defRPr/>
            </a:pPr>
            <a:r>
              <a:rPr lang="en-US" sz="3000">
                <a:solidFill>
                  <a:srgbClr val="F9E697"/>
                </a:solidFill>
                <a:effectLst>
                  <a:outerShdw blurRad="38100" dist="38100" dir="2700000" algn="tl">
                    <a:srgbClr val="000000"/>
                  </a:outerShdw>
                </a:effectLst>
                <a:latin typeface="Verdana"/>
              </a:rPr>
              <a:t>HMG-CoA Reductase Inhibitor:</a:t>
            </a:r>
            <a:br>
              <a:rPr lang="en-US" sz="3000">
                <a:solidFill>
                  <a:srgbClr val="F9E697"/>
                </a:solidFill>
                <a:effectLst>
                  <a:outerShdw blurRad="38100" dist="38100" dir="2700000" algn="tl">
                    <a:srgbClr val="000000"/>
                  </a:outerShdw>
                </a:effectLst>
                <a:latin typeface="Verdana"/>
              </a:rPr>
            </a:br>
            <a:r>
              <a:rPr lang="en-US" sz="3000">
                <a:solidFill>
                  <a:srgbClr val="FFFFFF"/>
                </a:solidFill>
                <a:effectLst>
                  <a:outerShdw blurRad="38100" dist="38100" dir="2700000" algn="tl">
                    <a:srgbClr val="000000"/>
                  </a:outerShdw>
                </a:effectLst>
                <a:latin typeface="Verdana"/>
              </a:rPr>
              <a:t>Secondary Prevention</a:t>
            </a:r>
            <a:r>
              <a:rPr lang="en-US" sz="3000">
                <a:solidFill>
                  <a:srgbClr val="F9E697"/>
                </a:solidFill>
                <a:effectLst>
                  <a:outerShdw blurRad="38100" dist="38100" dir="2700000" algn="tl">
                    <a:srgbClr val="000000"/>
                  </a:outerShdw>
                </a:effectLst>
                <a:latin typeface="Verdana"/>
              </a:rPr>
              <a:t/>
            </a:r>
            <a:br>
              <a:rPr lang="en-US" sz="3000">
                <a:solidFill>
                  <a:srgbClr val="F9E697"/>
                </a:solidFill>
                <a:effectLst>
                  <a:outerShdw blurRad="38100" dist="38100" dir="2700000" algn="tl">
                    <a:srgbClr val="000000"/>
                  </a:outerShdw>
                </a:effectLst>
                <a:latin typeface="Verdana"/>
              </a:rPr>
            </a:br>
            <a:endParaRPr lang="en-US" sz="3000">
              <a:solidFill>
                <a:srgbClr val="FFFFFF"/>
              </a:solidFill>
              <a:effectLst>
                <a:outerShdw blurRad="38100" dist="38100" dir="2700000" algn="tl">
                  <a:srgbClr val="000000"/>
                </a:outerShdw>
              </a:effectLst>
              <a:latin typeface="Verdana"/>
            </a:endParaRPr>
          </a:p>
        </p:txBody>
      </p:sp>
      <p:sp>
        <p:nvSpPr>
          <p:cNvPr id="995336" name="Rectangle 2"/>
          <p:cNvSpPr>
            <a:spLocks noChangeArrowheads="1"/>
          </p:cNvSpPr>
          <p:nvPr/>
        </p:nvSpPr>
        <p:spPr bwMode="auto">
          <a:xfrm>
            <a:off x="361950" y="1282700"/>
            <a:ext cx="8458200" cy="701675"/>
          </a:xfrm>
          <a:prstGeom prst="rect">
            <a:avLst/>
          </a:prstGeom>
          <a:noFill/>
          <a:ln w="9525">
            <a:noFill/>
            <a:miter lim="800000"/>
            <a:headEnd/>
            <a:tailEnd/>
          </a:ln>
        </p:spPr>
        <p:txBody>
          <a:bodyPr>
            <a:spAutoFit/>
          </a:bodyPr>
          <a:lstStyle/>
          <a:p>
            <a:pPr algn="ctr">
              <a:spcBef>
                <a:spcPct val="0"/>
              </a:spcBef>
              <a:defRPr/>
            </a:pPr>
            <a:r>
              <a:rPr lang="en-US" sz="2000">
                <a:solidFill>
                  <a:srgbClr val="FFFF66"/>
                </a:solidFill>
                <a:effectLst>
                  <a:outerShdw blurRad="38100" dist="38100" dir="2700000" algn="tl">
                    <a:srgbClr val="000000"/>
                  </a:outerShdw>
                </a:effectLst>
                <a:latin typeface="Verdana"/>
              </a:rPr>
              <a:t>Relationship between LDL-C Levels and Event Rates in Secondary Prevention Trials of Patients with Stable CHD</a:t>
            </a:r>
          </a:p>
        </p:txBody>
      </p:sp>
      <p:sp>
        <p:nvSpPr>
          <p:cNvPr id="5127" name="Text Box 11"/>
          <p:cNvSpPr txBox="1">
            <a:spLocks noChangeArrowheads="1"/>
          </p:cNvSpPr>
          <p:nvPr/>
        </p:nvSpPr>
        <p:spPr bwMode="auto">
          <a:xfrm rot="-5400000">
            <a:off x="-2382" y="3425032"/>
            <a:ext cx="1236663" cy="336550"/>
          </a:xfrm>
          <a:prstGeom prst="rect">
            <a:avLst/>
          </a:prstGeom>
          <a:noFill/>
          <a:ln w="9525">
            <a:noFill/>
            <a:miter lim="800000"/>
            <a:headEnd/>
            <a:tailEnd/>
          </a:ln>
        </p:spPr>
        <p:txBody>
          <a:bodyPr wrap="none">
            <a:spAutoFit/>
          </a:bodyPr>
          <a:lstStyle/>
          <a:p>
            <a:pPr algn="ctr">
              <a:spcBef>
                <a:spcPct val="0"/>
              </a:spcBef>
            </a:pPr>
            <a:r>
              <a:rPr lang="fr-FR" sz="1600" b="0">
                <a:solidFill>
                  <a:srgbClr val="FFFFFF"/>
                </a:solidFill>
                <a:effectLst/>
                <a:latin typeface="Verdana"/>
              </a:rPr>
              <a:t>Event (%)</a:t>
            </a:r>
            <a:endParaRPr lang="en-US" sz="1600" b="0">
              <a:solidFill>
                <a:srgbClr val="FFFFFF"/>
              </a:solidFill>
              <a:effectLst/>
              <a:latin typeface="Verdana"/>
            </a:endParaRPr>
          </a:p>
        </p:txBody>
      </p:sp>
      <p:sp>
        <p:nvSpPr>
          <p:cNvPr id="5128" name="Text Box 13"/>
          <p:cNvSpPr txBox="1">
            <a:spLocks noChangeArrowheads="1"/>
          </p:cNvSpPr>
          <p:nvPr/>
        </p:nvSpPr>
        <p:spPr bwMode="auto">
          <a:xfrm>
            <a:off x="3697288" y="5278438"/>
            <a:ext cx="18319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LDL-C (mg/dL)</a:t>
            </a:r>
          </a:p>
        </p:txBody>
      </p:sp>
      <p:sp>
        <p:nvSpPr>
          <p:cNvPr id="5129" name="Text Box 15"/>
          <p:cNvSpPr txBox="1">
            <a:spLocks noChangeArrowheads="1"/>
          </p:cNvSpPr>
          <p:nvPr/>
        </p:nvSpPr>
        <p:spPr bwMode="auto">
          <a:xfrm>
            <a:off x="1068388" y="49609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3</a:t>
            </a:r>
          </a:p>
        </p:txBody>
      </p:sp>
      <p:sp>
        <p:nvSpPr>
          <p:cNvPr id="5130" name="Text Box 16"/>
          <p:cNvSpPr txBox="1">
            <a:spLocks noChangeArrowheads="1"/>
          </p:cNvSpPr>
          <p:nvPr/>
        </p:nvSpPr>
        <p:spPr bwMode="auto">
          <a:xfrm>
            <a:off x="1912938" y="49609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70</a:t>
            </a:r>
          </a:p>
        </p:txBody>
      </p:sp>
      <p:sp>
        <p:nvSpPr>
          <p:cNvPr id="5131" name="Text Box 17"/>
          <p:cNvSpPr txBox="1">
            <a:spLocks noChangeArrowheads="1"/>
          </p:cNvSpPr>
          <p:nvPr/>
        </p:nvSpPr>
        <p:spPr bwMode="auto">
          <a:xfrm>
            <a:off x="2720975" y="4960938"/>
            <a:ext cx="5111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90</a:t>
            </a:r>
          </a:p>
        </p:txBody>
      </p:sp>
      <p:sp>
        <p:nvSpPr>
          <p:cNvPr id="5132" name="Text Box 18"/>
          <p:cNvSpPr txBox="1">
            <a:spLocks noChangeArrowheads="1"/>
          </p:cNvSpPr>
          <p:nvPr/>
        </p:nvSpPr>
        <p:spPr bwMode="auto">
          <a:xfrm>
            <a:off x="3438525" y="4960938"/>
            <a:ext cx="7143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110</a:t>
            </a:r>
          </a:p>
        </p:txBody>
      </p:sp>
      <p:sp>
        <p:nvSpPr>
          <p:cNvPr id="5133" name="Text Box 19"/>
          <p:cNvSpPr txBox="1">
            <a:spLocks noChangeArrowheads="1"/>
          </p:cNvSpPr>
          <p:nvPr/>
        </p:nvSpPr>
        <p:spPr bwMode="auto">
          <a:xfrm>
            <a:off x="4246563" y="4960938"/>
            <a:ext cx="7143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130</a:t>
            </a:r>
          </a:p>
        </p:txBody>
      </p:sp>
      <p:sp>
        <p:nvSpPr>
          <p:cNvPr id="5134" name="Text Box 20"/>
          <p:cNvSpPr txBox="1">
            <a:spLocks noChangeArrowheads="1"/>
          </p:cNvSpPr>
          <p:nvPr/>
        </p:nvSpPr>
        <p:spPr bwMode="auto">
          <a:xfrm>
            <a:off x="5141913" y="4960938"/>
            <a:ext cx="6635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150</a:t>
            </a:r>
          </a:p>
        </p:txBody>
      </p:sp>
      <p:sp>
        <p:nvSpPr>
          <p:cNvPr id="5135" name="Text Box 21"/>
          <p:cNvSpPr txBox="1">
            <a:spLocks noChangeArrowheads="1"/>
          </p:cNvSpPr>
          <p:nvPr/>
        </p:nvSpPr>
        <p:spPr bwMode="auto">
          <a:xfrm>
            <a:off x="5924550" y="4960938"/>
            <a:ext cx="7143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170</a:t>
            </a:r>
          </a:p>
        </p:txBody>
      </p:sp>
      <p:sp>
        <p:nvSpPr>
          <p:cNvPr id="5136" name="Text Box 22"/>
          <p:cNvSpPr txBox="1">
            <a:spLocks noChangeArrowheads="1"/>
          </p:cNvSpPr>
          <p:nvPr/>
        </p:nvSpPr>
        <p:spPr bwMode="auto">
          <a:xfrm>
            <a:off x="6745288" y="4960938"/>
            <a:ext cx="7397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190</a:t>
            </a:r>
          </a:p>
        </p:txBody>
      </p:sp>
      <p:sp>
        <p:nvSpPr>
          <p:cNvPr id="5137" name="Text Box 38"/>
          <p:cNvSpPr txBox="1">
            <a:spLocks noChangeArrowheads="1"/>
          </p:cNvSpPr>
          <p:nvPr/>
        </p:nvSpPr>
        <p:spPr bwMode="auto">
          <a:xfrm>
            <a:off x="1816100" y="2222500"/>
            <a:ext cx="912813" cy="641350"/>
          </a:xfrm>
          <a:prstGeom prst="rect">
            <a:avLst/>
          </a:prstGeom>
          <a:noFill/>
          <a:ln w="25400">
            <a:noFill/>
            <a:miter lim="800000"/>
            <a:headEnd/>
            <a:tailEnd/>
          </a:ln>
        </p:spPr>
        <p:txBody>
          <a:bodyPr wrap="none">
            <a:spAutoFit/>
          </a:bodyPr>
          <a:lstStyle/>
          <a:p>
            <a:pPr eaLnBrk="0" hangingPunct="0">
              <a:lnSpc>
                <a:spcPct val="120000"/>
              </a:lnSpc>
              <a:spcBef>
                <a:spcPct val="0"/>
              </a:spcBef>
            </a:pPr>
            <a:r>
              <a:rPr lang="en-US" sz="1500" b="0">
                <a:solidFill>
                  <a:srgbClr val="FFFFFF"/>
                </a:solidFill>
                <a:effectLst/>
                <a:latin typeface="Verdana"/>
              </a:rPr>
              <a:t>Statin</a:t>
            </a:r>
          </a:p>
          <a:p>
            <a:pPr eaLnBrk="0" hangingPunct="0">
              <a:lnSpc>
                <a:spcPct val="120000"/>
              </a:lnSpc>
              <a:spcBef>
                <a:spcPct val="0"/>
              </a:spcBef>
            </a:pPr>
            <a:r>
              <a:rPr lang="en-US" sz="1500" b="0">
                <a:solidFill>
                  <a:srgbClr val="FFFFFF"/>
                </a:solidFill>
                <a:effectLst/>
                <a:latin typeface="Verdana"/>
              </a:rPr>
              <a:t>Placebo</a:t>
            </a:r>
          </a:p>
        </p:txBody>
      </p:sp>
      <p:sp>
        <p:nvSpPr>
          <p:cNvPr id="5138" name="Text Box 23"/>
          <p:cNvSpPr txBox="1">
            <a:spLocks noChangeArrowheads="1"/>
          </p:cNvSpPr>
          <p:nvPr/>
        </p:nvSpPr>
        <p:spPr bwMode="auto">
          <a:xfrm>
            <a:off x="6350000" y="2286000"/>
            <a:ext cx="8890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4S</a:t>
            </a:r>
          </a:p>
        </p:txBody>
      </p:sp>
      <p:sp>
        <p:nvSpPr>
          <p:cNvPr id="5139" name="Text Box 2"/>
          <p:cNvSpPr txBox="1">
            <a:spLocks noChangeArrowheads="1"/>
          </p:cNvSpPr>
          <p:nvPr/>
        </p:nvSpPr>
        <p:spPr bwMode="auto">
          <a:xfrm>
            <a:off x="444500" y="6280150"/>
            <a:ext cx="5422900" cy="336550"/>
          </a:xfrm>
          <a:prstGeom prst="rect">
            <a:avLst/>
          </a:prstGeom>
          <a:noFill/>
          <a:ln w="9525">
            <a:noFill/>
            <a:miter lim="800000"/>
            <a:headEnd/>
            <a:tailEnd/>
          </a:ln>
        </p:spPr>
        <p:txBody>
          <a:bodyPr anchor="b">
            <a:spAutoFit/>
          </a:bodyPr>
          <a:lstStyle/>
          <a:p>
            <a:pPr eaLnBrk="0" hangingPunct="0"/>
            <a:r>
              <a:rPr lang="en-GB" sz="1600" b="0">
                <a:solidFill>
                  <a:srgbClr val="FFFFFF"/>
                </a:solidFill>
                <a:effectLst/>
                <a:latin typeface="Verdana"/>
              </a:rPr>
              <a:t>LaRosa et al. </a:t>
            </a:r>
            <a:r>
              <a:rPr lang="en-GB" sz="1600" b="0" i="1">
                <a:solidFill>
                  <a:srgbClr val="FFFFFF"/>
                </a:solidFill>
                <a:effectLst/>
                <a:latin typeface="Verdana"/>
              </a:rPr>
              <a:t>N Engl J Med</a:t>
            </a:r>
            <a:r>
              <a:rPr lang="en-GB" sz="1600" b="0">
                <a:solidFill>
                  <a:srgbClr val="FFFFFF"/>
                </a:solidFill>
                <a:effectLst/>
                <a:latin typeface="Verdana"/>
              </a:rPr>
              <a:t> 2005;352:1425–1435.</a:t>
            </a:r>
            <a:endParaRPr lang="en-US" sz="1600" b="0">
              <a:solidFill>
                <a:srgbClr val="FFFFFF"/>
              </a:solidFill>
              <a:effectLst/>
              <a:latin typeface="Verdana"/>
            </a:endParaRPr>
          </a:p>
        </p:txBody>
      </p:sp>
      <p:sp>
        <p:nvSpPr>
          <p:cNvPr id="5140" name="Rectangle 3"/>
          <p:cNvSpPr>
            <a:spLocks noChangeArrowheads="1"/>
          </p:cNvSpPr>
          <p:nvPr/>
        </p:nvSpPr>
        <p:spPr bwMode="auto">
          <a:xfrm>
            <a:off x="469900" y="5600700"/>
            <a:ext cx="8280400" cy="685800"/>
          </a:xfrm>
          <a:prstGeom prst="rect">
            <a:avLst/>
          </a:prstGeom>
          <a:noFill/>
          <a:ln w="9525">
            <a:noFill/>
            <a:miter lim="800000"/>
            <a:headEnd/>
            <a:tailEnd/>
          </a:ln>
        </p:spPr>
        <p:txBody>
          <a:bodyPr anchor="b"/>
          <a:lstStyle/>
          <a:p>
            <a:pPr eaLnBrk="0" hangingPunct="0">
              <a:lnSpc>
                <a:spcPct val="90000"/>
              </a:lnSpc>
              <a:spcBef>
                <a:spcPct val="0"/>
              </a:spcBef>
              <a:buClr>
                <a:srgbClr val="FF0000"/>
              </a:buClr>
            </a:pPr>
            <a:r>
              <a:rPr lang="en-US" sz="1300" b="0">
                <a:solidFill>
                  <a:srgbClr val="FFFFFF"/>
                </a:solidFill>
                <a:effectLst/>
                <a:latin typeface="Verdana"/>
                <a:cs typeface="Arial" pitchFamily="34" charset="0"/>
              </a:rPr>
              <a:t>LDL-C=low-density lipoprotein cholesterol; CHD=coronary heart disease; TNT=Treating to New Targets; HPS=Heart Protection Study; CARE=Cholesterol and Recurrent Events Trial; LIPID=Long-term Intervention with Pravastatin in Ischaemic Disease; 4S=Scandinavian Simvastatin Survival Study.</a:t>
            </a:r>
          </a:p>
        </p:txBody>
      </p:sp>
      <p:sp>
        <p:nvSpPr>
          <p:cNvPr id="5141" name="Text Box 34"/>
          <p:cNvSpPr txBox="1">
            <a:spLocks noChangeArrowheads="1"/>
          </p:cNvSpPr>
          <p:nvPr/>
        </p:nvSpPr>
        <p:spPr bwMode="auto">
          <a:xfrm>
            <a:off x="7532688" y="4960938"/>
            <a:ext cx="739775" cy="309562"/>
          </a:xfrm>
          <a:prstGeom prst="rect">
            <a:avLst/>
          </a:prstGeom>
          <a:noFill/>
          <a:ln w="9525">
            <a:noFill/>
            <a:miter lim="800000"/>
            <a:headEnd/>
            <a:tailEnd/>
          </a:ln>
        </p:spPr>
        <p:txBody>
          <a:bodyPr>
            <a:spAutoFit/>
          </a:bodyPr>
          <a:lstStyle/>
          <a:p>
            <a:pPr algn="ctr" eaLnBrk="0" hangingPunct="0">
              <a:lnSpc>
                <a:spcPct val="95000"/>
              </a:lnSpc>
            </a:pPr>
            <a:r>
              <a:rPr lang="en-US" sz="1500" b="0">
                <a:solidFill>
                  <a:srgbClr val="FFFFFF"/>
                </a:solidFill>
                <a:effectLst/>
                <a:latin typeface="Verdana"/>
              </a:rPr>
              <a:t>210</a:t>
            </a:r>
          </a:p>
        </p:txBody>
      </p:sp>
      <p:sp>
        <p:nvSpPr>
          <p:cNvPr id="5142" name="Line 37"/>
          <p:cNvSpPr>
            <a:spLocks noChangeShapeType="1"/>
          </p:cNvSpPr>
          <p:nvPr/>
        </p:nvSpPr>
        <p:spPr bwMode="auto">
          <a:xfrm flipV="1">
            <a:off x="1995488" y="2566988"/>
            <a:ext cx="5553075" cy="1968500"/>
          </a:xfrm>
          <a:prstGeom prst="line">
            <a:avLst/>
          </a:prstGeom>
          <a:noFill/>
          <a:ln w="38100">
            <a:solidFill>
              <a:schemeClr val="accent1"/>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5143" name="Oval 38"/>
          <p:cNvSpPr>
            <a:spLocks noChangeArrowheads="1"/>
          </p:cNvSpPr>
          <p:nvPr/>
        </p:nvSpPr>
        <p:spPr bwMode="auto">
          <a:xfrm>
            <a:off x="2298700" y="4260850"/>
            <a:ext cx="174625" cy="158750"/>
          </a:xfrm>
          <a:prstGeom prst="ellipse">
            <a:avLst/>
          </a:prstGeom>
          <a:gradFill rotWithShape="1">
            <a:gsLst>
              <a:gs pos="0">
                <a:srgbClr val="66FF33"/>
              </a:gs>
              <a:gs pos="100000">
                <a:srgbClr val="2F7618"/>
              </a:gs>
            </a:gsLst>
            <a:path path="shape">
              <a:fillToRect l="50000" t="50000" r="50000" b="50000"/>
            </a:path>
          </a:gradFill>
          <a:ln w="12700" algn="ctr">
            <a:solidFill>
              <a:schemeClr val="bg2"/>
            </a:solid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5144" name="Oval 39"/>
          <p:cNvSpPr>
            <a:spLocks noChangeArrowheads="1"/>
          </p:cNvSpPr>
          <p:nvPr/>
        </p:nvSpPr>
        <p:spPr bwMode="auto">
          <a:xfrm>
            <a:off x="2808288" y="4100513"/>
            <a:ext cx="176212" cy="158750"/>
          </a:xfrm>
          <a:prstGeom prst="ellipse">
            <a:avLst/>
          </a:prstGeom>
          <a:gradFill rotWithShape="1">
            <a:gsLst>
              <a:gs pos="0">
                <a:srgbClr val="66FF33"/>
              </a:gs>
              <a:gs pos="100000">
                <a:srgbClr val="2F7618"/>
              </a:gs>
            </a:gsLst>
            <a:path path="shape">
              <a:fillToRect l="50000" t="50000" r="50000" b="50000"/>
            </a:path>
          </a:gradFill>
          <a:ln w="12700" algn="ctr">
            <a:solidFill>
              <a:schemeClr val="bg2"/>
            </a:solid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5145" name="Oval 40"/>
          <p:cNvSpPr>
            <a:spLocks noChangeArrowheads="1"/>
          </p:cNvSpPr>
          <p:nvPr/>
        </p:nvSpPr>
        <p:spPr bwMode="auto">
          <a:xfrm>
            <a:off x="3217863" y="3981450"/>
            <a:ext cx="176212" cy="158750"/>
          </a:xfrm>
          <a:prstGeom prst="ellipse">
            <a:avLst/>
          </a:prstGeom>
          <a:gradFill rotWithShape="1">
            <a:gsLst>
              <a:gs pos="0">
                <a:srgbClr val="66FF33"/>
              </a:gs>
              <a:gs pos="100000">
                <a:srgbClr val="2F7618"/>
              </a:gs>
            </a:gsLst>
            <a:path path="shape">
              <a:fillToRect l="50000" t="50000" r="50000" b="50000"/>
            </a:path>
          </a:gradFill>
          <a:ln w="12700" algn="ctr">
            <a:solidFill>
              <a:schemeClr val="bg2"/>
            </a:solid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5146" name="Oval 41"/>
          <p:cNvSpPr>
            <a:spLocks noChangeArrowheads="1"/>
          </p:cNvSpPr>
          <p:nvPr/>
        </p:nvSpPr>
        <p:spPr bwMode="auto">
          <a:xfrm>
            <a:off x="3238500" y="4132263"/>
            <a:ext cx="174625" cy="158750"/>
          </a:xfrm>
          <a:prstGeom prst="ellipse">
            <a:avLst/>
          </a:prstGeom>
          <a:gradFill rotWithShape="1">
            <a:gsLst>
              <a:gs pos="0">
                <a:srgbClr val="66FF33"/>
              </a:gs>
              <a:gs pos="100000">
                <a:srgbClr val="2F7618"/>
              </a:gs>
            </a:gsLst>
            <a:path path="shape">
              <a:fillToRect l="50000" t="50000" r="50000" b="50000"/>
            </a:path>
          </a:gradFill>
          <a:ln w="12700" algn="ctr">
            <a:solidFill>
              <a:schemeClr val="bg2"/>
            </a:solid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5147" name="Oval 42"/>
          <p:cNvSpPr>
            <a:spLocks noChangeArrowheads="1"/>
          </p:cNvSpPr>
          <p:nvPr/>
        </p:nvSpPr>
        <p:spPr bwMode="auto">
          <a:xfrm>
            <a:off x="3749675" y="3760788"/>
            <a:ext cx="174625" cy="158750"/>
          </a:xfrm>
          <a:prstGeom prst="ellipse">
            <a:avLst/>
          </a:prstGeom>
          <a:gradFill rotWithShape="1">
            <a:gsLst>
              <a:gs pos="0">
                <a:srgbClr val="66FF33"/>
              </a:gs>
              <a:gs pos="100000">
                <a:srgbClr val="2F7618"/>
              </a:gs>
            </a:gsLst>
            <a:path path="shape">
              <a:fillToRect l="50000" t="50000" r="50000" b="50000"/>
            </a:path>
          </a:gradFill>
          <a:ln w="12700" algn="ctr">
            <a:solidFill>
              <a:schemeClr val="bg2"/>
            </a:solid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5148" name="Oval 43"/>
          <p:cNvSpPr>
            <a:spLocks noChangeArrowheads="1"/>
          </p:cNvSpPr>
          <p:nvPr/>
        </p:nvSpPr>
        <p:spPr bwMode="auto">
          <a:xfrm>
            <a:off x="4133850" y="3151188"/>
            <a:ext cx="174625" cy="158750"/>
          </a:xfrm>
          <a:prstGeom prst="ellipse">
            <a:avLst/>
          </a:prstGeom>
          <a:gradFill rotWithShape="1">
            <a:gsLst>
              <a:gs pos="0">
                <a:srgbClr val="66FF33"/>
              </a:gs>
              <a:gs pos="100000">
                <a:srgbClr val="2F7618"/>
              </a:gs>
            </a:gsLst>
            <a:path path="shape">
              <a:fillToRect l="50000" t="50000" r="50000" b="50000"/>
            </a:path>
          </a:gradFill>
          <a:ln w="12700" algn="ctr">
            <a:solidFill>
              <a:schemeClr val="bg2"/>
            </a:solid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995372" name="Oval 44"/>
          <p:cNvSpPr>
            <a:spLocks noChangeArrowheads="1"/>
          </p:cNvSpPr>
          <p:nvPr/>
        </p:nvSpPr>
        <p:spPr bwMode="auto">
          <a:xfrm>
            <a:off x="4506913" y="3824288"/>
            <a:ext cx="176212" cy="160337"/>
          </a:xfrm>
          <a:prstGeom prst="ellipse">
            <a:avLst/>
          </a:prstGeom>
          <a:gradFill rotWithShape="1">
            <a:gsLst>
              <a:gs pos="0">
                <a:schemeClr val="hlink"/>
              </a:gs>
              <a:gs pos="100000">
                <a:schemeClr val="hlink">
                  <a:gamma/>
                  <a:shade val="46275"/>
                  <a:invGamma/>
                </a:schemeClr>
              </a:gs>
            </a:gsLst>
            <a:path path="shape">
              <a:fillToRect l="50000" t="50000" r="50000" b="50000"/>
            </a:path>
          </a:gradFill>
          <a:ln w="12700" algn="ctr">
            <a:solidFill>
              <a:schemeClr val="bg2"/>
            </a:solidFill>
            <a:round/>
            <a:headEnd/>
            <a:tailEnd/>
          </a:ln>
          <a:effectLst/>
        </p:spPr>
        <p:txBody>
          <a:bodyPr wrap="none" anchor="ctr"/>
          <a:lstStyle/>
          <a:p>
            <a:pPr eaLnBrk="0" hangingPunct="0">
              <a:spcBef>
                <a:spcPct val="0"/>
              </a:spcBef>
              <a:defRPr/>
            </a:pPr>
            <a:endParaRPr lang="en-US" sz="2500" b="0">
              <a:solidFill>
                <a:srgbClr val="FFFFFF"/>
              </a:solidFill>
              <a:effectLst/>
              <a:latin typeface="Univers Condensed" pitchFamily="34" charset="0"/>
            </a:endParaRPr>
          </a:p>
        </p:txBody>
      </p:sp>
      <p:sp>
        <p:nvSpPr>
          <p:cNvPr id="995373" name="Oval 45"/>
          <p:cNvSpPr>
            <a:spLocks noChangeArrowheads="1"/>
          </p:cNvSpPr>
          <p:nvPr/>
        </p:nvSpPr>
        <p:spPr bwMode="auto">
          <a:xfrm>
            <a:off x="4816475" y="3595688"/>
            <a:ext cx="174625" cy="158750"/>
          </a:xfrm>
          <a:prstGeom prst="ellipse">
            <a:avLst/>
          </a:prstGeom>
          <a:gradFill rotWithShape="1">
            <a:gsLst>
              <a:gs pos="0">
                <a:schemeClr val="hlink"/>
              </a:gs>
              <a:gs pos="100000">
                <a:schemeClr val="hlink">
                  <a:gamma/>
                  <a:shade val="46275"/>
                  <a:invGamma/>
                </a:schemeClr>
              </a:gs>
            </a:gsLst>
            <a:path path="shape">
              <a:fillToRect l="50000" t="50000" r="50000" b="50000"/>
            </a:path>
          </a:gradFill>
          <a:ln w="12700" algn="ctr">
            <a:solidFill>
              <a:schemeClr val="bg2"/>
            </a:solidFill>
            <a:round/>
            <a:headEnd/>
            <a:tailEnd/>
          </a:ln>
          <a:effectLst/>
        </p:spPr>
        <p:txBody>
          <a:bodyPr wrap="none" anchor="ctr"/>
          <a:lstStyle/>
          <a:p>
            <a:pPr eaLnBrk="0" hangingPunct="0">
              <a:spcBef>
                <a:spcPct val="0"/>
              </a:spcBef>
              <a:defRPr/>
            </a:pPr>
            <a:endParaRPr lang="en-US" sz="2500" b="0">
              <a:solidFill>
                <a:srgbClr val="FFFFFF"/>
              </a:solidFill>
              <a:effectLst/>
              <a:latin typeface="Univers Condensed" pitchFamily="34" charset="0"/>
            </a:endParaRPr>
          </a:p>
        </p:txBody>
      </p:sp>
      <p:sp>
        <p:nvSpPr>
          <p:cNvPr id="995374" name="Oval 46"/>
          <p:cNvSpPr>
            <a:spLocks noChangeArrowheads="1"/>
          </p:cNvSpPr>
          <p:nvPr/>
        </p:nvSpPr>
        <p:spPr bwMode="auto">
          <a:xfrm>
            <a:off x="5330825" y="3517900"/>
            <a:ext cx="176213" cy="158750"/>
          </a:xfrm>
          <a:prstGeom prst="ellipse">
            <a:avLst/>
          </a:prstGeom>
          <a:gradFill rotWithShape="1">
            <a:gsLst>
              <a:gs pos="0">
                <a:schemeClr val="hlink"/>
              </a:gs>
              <a:gs pos="100000">
                <a:schemeClr val="hlink">
                  <a:gamma/>
                  <a:shade val="46275"/>
                  <a:invGamma/>
                </a:schemeClr>
              </a:gs>
            </a:gsLst>
            <a:path path="shape">
              <a:fillToRect l="50000" t="50000" r="50000" b="50000"/>
            </a:path>
          </a:gradFill>
          <a:ln w="12700" algn="ctr">
            <a:solidFill>
              <a:schemeClr val="bg2"/>
            </a:solidFill>
            <a:round/>
            <a:headEnd/>
            <a:tailEnd/>
          </a:ln>
          <a:effectLst/>
        </p:spPr>
        <p:txBody>
          <a:bodyPr wrap="none" anchor="ctr"/>
          <a:lstStyle/>
          <a:p>
            <a:pPr eaLnBrk="0" hangingPunct="0">
              <a:spcBef>
                <a:spcPct val="0"/>
              </a:spcBef>
              <a:defRPr/>
            </a:pPr>
            <a:endParaRPr lang="en-US" sz="2500" b="0">
              <a:solidFill>
                <a:srgbClr val="FFFFFF"/>
              </a:solidFill>
              <a:effectLst/>
              <a:latin typeface="Univers Condensed" pitchFamily="34" charset="0"/>
            </a:endParaRPr>
          </a:p>
        </p:txBody>
      </p:sp>
      <p:sp>
        <p:nvSpPr>
          <p:cNvPr id="995375" name="Oval 47"/>
          <p:cNvSpPr>
            <a:spLocks noChangeArrowheads="1"/>
          </p:cNvSpPr>
          <p:nvPr/>
        </p:nvSpPr>
        <p:spPr bwMode="auto">
          <a:xfrm>
            <a:off x="6973888" y="2379663"/>
            <a:ext cx="176212" cy="160337"/>
          </a:xfrm>
          <a:prstGeom prst="ellipse">
            <a:avLst/>
          </a:prstGeom>
          <a:gradFill rotWithShape="1">
            <a:gsLst>
              <a:gs pos="0">
                <a:schemeClr val="hlink"/>
              </a:gs>
              <a:gs pos="100000">
                <a:schemeClr val="hlink">
                  <a:gamma/>
                  <a:shade val="46275"/>
                  <a:invGamma/>
                </a:schemeClr>
              </a:gs>
            </a:gsLst>
            <a:path path="shape">
              <a:fillToRect l="50000" t="50000" r="50000" b="50000"/>
            </a:path>
          </a:gradFill>
          <a:ln w="12700" algn="ctr">
            <a:solidFill>
              <a:schemeClr val="bg2"/>
            </a:solidFill>
            <a:round/>
            <a:headEnd/>
            <a:tailEnd/>
          </a:ln>
          <a:effectLst/>
        </p:spPr>
        <p:txBody>
          <a:bodyPr wrap="none" anchor="ctr"/>
          <a:lstStyle/>
          <a:p>
            <a:pPr eaLnBrk="0" hangingPunct="0">
              <a:spcBef>
                <a:spcPct val="0"/>
              </a:spcBef>
              <a:defRPr/>
            </a:pPr>
            <a:endParaRPr lang="en-US" sz="2500" b="0">
              <a:solidFill>
                <a:srgbClr val="FFFFFF"/>
              </a:solidFill>
              <a:effectLst/>
              <a:latin typeface="Univers Condensed" pitchFamily="34" charset="0"/>
            </a:endParaRPr>
          </a:p>
        </p:txBody>
      </p:sp>
      <p:sp>
        <p:nvSpPr>
          <p:cNvPr id="5153" name="Oval 48"/>
          <p:cNvSpPr>
            <a:spLocks noChangeArrowheads="1"/>
          </p:cNvSpPr>
          <p:nvPr/>
        </p:nvSpPr>
        <p:spPr bwMode="auto">
          <a:xfrm>
            <a:off x="1646238" y="2338388"/>
            <a:ext cx="174625" cy="158750"/>
          </a:xfrm>
          <a:prstGeom prst="ellipse">
            <a:avLst/>
          </a:prstGeom>
          <a:gradFill rotWithShape="1">
            <a:gsLst>
              <a:gs pos="0">
                <a:srgbClr val="66FF33"/>
              </a:gs>
              <a:gs pos="100000">
                <a:srgbClr val="2F7618"/>
              </a:gs>
            </a:gsLst>
            <a:path path="shape">
              <a:fillToRect l="50000" t="50000" r="50000" b="50000"/>
            </a:path>
          </a:gradFill>
          <a:ln w="12700" algn="ctr">
            <a:solidFill>
              <a:schemeClr val="bg2"/>
            </a:solid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995377" name="Oval 49"/>
          <p:cNvSpPr>
            <a:spLocks noChangeArrowheads="1"/>
          </p:cNvSpPr>
          <p:nvPr/>
        </p:nvSpPr>
        <p:spPr bwMode="auto">
          <a:xfrm>
            <a:off x="1646238" y="2616200"/>
            <a:ext cx="176212" cy="158750"/>
          </a:xfrm>
          <a:prstGeom prst="ellipse">
            <a:avLst/>
          </a:prstGeom>
          <a:gradFill rotWithShape="1">
            <a:gsLst>
              <a:gs pos="0">
                <a:schemeClr val="hlink"/>
              </a:gs>
              <a:gs pos="100000">
                <a:schemeClr val="hlink">
                  <a:gamma/>
                  <a:shade val="46275"/>
                  <a:invGamma/>
                </a:schemeClr>
              </a:gs>
            </a:gsLst>
            <a:path path="shape">
              <a:fillToRect l="50000" t="50000" r="50000" b="50000"/>
            </a:path>
          </a:gradFill>
          <a:ln w="12700" algn="ctr">
            <a:solidFill>
              <a:schemeClr val="bg2"/>
            </a:solidFill>
            <a:round/>
            <a:headEnd/>
            <a:tailEnd/>
          </a:ln>
          <a:effectLst/>
        </p:spPr>
        <p:txBody>
          <a:bodyPr wrap="none" anchor="ctr"/>
          <a:lstStyle/>
          <a:p>
            <a:pPr eaLnBrk="0" hangingPunct="0">
              <a:spcBef>
                <a:spcPct val="0"/>
              </a:spcBef>
              <a:defRPr/>
            </a:pPr>
            <a:endParaRPr lang="en-US" sz="2500" b="0">
              <a:solidFill>
                <a:srgbClr val="FFFFFF"/>
              </a:solidFill>
              <a:effectLst/>
              <a:latin typeface="Univers Condensed" pitchFamily="34" charset="0"/>
            </a:endParaRPr>
          </a:p>
        </p:txBody>
      </p:sp>
      <p:sp>
        <p:nvSpPr>
          <p:cNvPr id="5155" name="Text Box 23"/>
          <p:cNvSpPr txBox="1">
            <a:spLocks noChangeArrowheads="1"/>
          </p:cNvSpPr>
          <p:nvPr/>
        </p:nvSpPr>
        <p:spPr bwMode="auto">
          <a:xfrm>
            <a:off x="3860800" y="2844800"/>
            <a:ext cx="7112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4S</a:t>
            </a:r>
          </a:p>
        </p:txBody>
      </p:sp>
      <p:sp>
        <p:nvSpPr>
          <p:cNvPr id="5156" name="Text Box 23"/>
          <p:cNvSpPr txBox="1">
            <a:spLocks noChangeArrowheads="1"/>
          </p:cNvSpPr>
          <p:nvPr/>
        </p:nvSpPr>
        <p:spPr bwMode="auto">
          <a:xfrm>
            <a:off x="5308600" y="3403600"/>
            <a:ext cx="10414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LIPID</a:t>
            </a:r>
          </a:p>
        </p:txBody>
      </p:sp>
      <p:sp>
        <p:nvSpPr>
          <p:cNvPr id="5157" name="Text Box 23"/>
          <p:cNvSpPr txBox="1">
            <a:spLocks noChangeArrowheads="1"/>
          </p:cNvSpPr>
          <p:nvPr/>
        </p:nvSpPr>
        <p:spPr bwMode="auto">
          <a:xfrm>
            <a:off x="3314700" y="3454400"/>
            <a:ext cx="10414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LIPID</a:t>
            </a:r>
          </a:p>
        </p:txBody>
      </p:sp>
      <p:sp>
        <p:nvSpPr>
          <p:cNvPr id="5158" name="Text Box 23"/>
          <p:cNvSpPr txBox="1">
            <a:spLocks noChangeArrowheads="1"/>
          </p:cNvSpPr>
          <p:nvPr/>
        </p:nvSpPr>
        <p:spPr bwMode="auto">
          <a:xfrm>
            <a:off x="4699000" y="3657600"/>
            <a:ext cx="10414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CARE</a:t>
            </a:r>
          </a:p>
        </p:txBody>
      </p:sp>
      <p:sp>
        <p:nvSpPr>
          <p:cNvPr id="5159" name="Text Box 23"/>
          <p:cNvSpPr txBox="1">
            <a:spLocks noChangeArrowheads="1"/>
          </p:cNvSpPr>
          <p:nvPr/>
        </p:nvSpPr>
        <p:spPr bwMode="auto">
          <a:xfrm>
            <a:off x="4114800" y="3949700"/>
            <a:ext cx="10414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HPS</a:t>
            </a:r>
          </a:p>
        </p:txBody>
      </p:sp>
      <p:sp>
        <p:nvSpPr>
          <p:cNvPr id="5160" name="Text Box 23"/>
          <p:cNvSpPr txBox="1">
            <a:spLocks noChangeArrowheads="1"/>
          </p:cNvSpPr>
          <p:nvPr/>
        </p:nvSpPr>
        <p:spPr bwMode="auto">
          <a:xfrm>
            <a:off x="2717800" y="3670300"/>
            <a:ext cx="10414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CARE</a:t>
            </a:r>
          </a:p>
        </p:txBody>
      </p:sp>
      <p:sp>
        <p:nvSpPr>
          <p:cNvPr id="5161" name="Text Box 23"/>
          <p:cNvSpPr txBox="1">
            <a:spLocks noChangeArrowheads="1"/>
          </p:cNvSpPr>
          <p:nvPr/>
        </p:nvSpPr>
        <p:spPr bwMode="auto">
          <a:xfrm>
            <a:off x="2120900" y="3835400"/>
            <a:ext cx="1041400" cy="320675"/>
          </a:xfrm>
          <a:prstGeom prst="rect">
            <a:avLst/>
          </a:prstGeom>
          <a:noFill/>
          <a:ln w="9525">
            <a:noFill/>
            <a:miter lim="800000"/>
            <a:headEnd/>
            <a:tailEnd/>
          </a:ln>
        </p:spPr>
        <p:txBody>
          <a:bodyPr>
            <a:spAutoFit/>
          </a:bodyPr>
          <a:lstStyle/>
          <a:p>
            <a:pPr algn="ctr" eaLnBrk="0" hangingPunct="0">
              <a:spcBef>
                <a:spcPct val="0"/>
              </a:spcBef>
            </a:pPr>
            <a:r>
              <a:rPr lang="en-US" sz="1500" b="0">
                <a:solidFill>
                  <a:srgbClr val="FFFFFF"/>
                </a:solidFill>
                <a:effectLst/>
                <a:latin typeface="Verdana"/>
              </a:rPr>
              <a:t>HPS</a:t>
            </a:r>
          </a:p>
        </p:txBody>
      </p:sp>
      <p:sp>
        <p:nvSpPr>
          <p:cNvPr id="5162" name="Text Box 23"/>
          <p:cNvSpPr txBox="1">
            <a:spLocks noChangeArrowheads="1"/>
          </p:cNvSpPr>
          <p:nvPr/>
        </p:nvSpPr>
        <p:spPr bwMode="auto">
          <a:xfrm>
            <a:off x="3365500" y="4140200"/>
            <a:ext cx="3365500" cy="320675"/>
          </a:xfrm>
          <a:prstGeom prst="rect">
            <a:avLst/>
          </a:prstGeom>
          <a:noFill/>
          <a:ln w="9525">
            <a:noFill/>
            <a:miter lim="800000"/>
            <a:headEnd/>
            <a:tailEnd/>
          </a:ln>
        </p:spPr>
        <p:txBody>
          <a:bodyPr>
            <a:spAutoFit/>
          </a:bodyPr>
          <a:lstStyle/>
          <a:p>
            <a:pPr eaLnBrk="0" hangingPunct="0">
              <a:spcBef>
                <a:spcPct val="0"/>
              </a:spcBef>
            </a:pPr>
            <a:r>
              <a:rPr lang="en-US" sz="1500" b="0">
                <a:solidFill>
                  <a:srgbClr val="FFFFFF"/>
                </a:solidFill>
                <a:effectLst/>
                <a:latin typeface="Verdana"/>
              </a:rPr>
              <a:t>TNT (atorvastatin 10 mg/d)</a:t>
            </a:r>
          </a:p>
        </p:txBody>
      </p:sp>
      <p:sp>
        <p:nvSpPr>
          <p:cNvPr id="5163" name="Text Box 23"/>
          <p:cNvSpPr txBox="1">
            <a:spLocks noChangeArrowheads="1"/>
          </p:cNvSpPr>
          <p:nvPr/>
        </p:nvSpPr>
        <p:spPr bwMode="auto">
          <a:xfrm>
            <a:off x="2273300" y="4368800"/>
            <a:ext cx="3365500" cy="320675"/>
          </a:xfrm>
          <a:prstGeom prst="rect">
            <a:avLst/>
          </a:prstGeom>
          <a:noFill/>
          <a:ln w="9525">
            <a:noFill/>
            <a:miter lim="800000"/>
            <a:headEnd/>
            <a:tailEnd/>
          </a:ln>
        </p:spPr>
        <p:txBody>
          <a:bodyPr>
            <a:spAutoFit/>
          </a:bodyPr>
          <a:lstStyle/>
          <a:p>
            <a:pPr eaLnBrk="0" hangingPunct="0">
              <a:spcBef>
                <a:spcPct val="0"/>
              </a:spcBef>
            </a:pPr>
            <a:r>
              <a:rPr lang="en-US" sz="1500" b="0">
                <a:solidFill>
                  <a:srgbClr val="FFFFFF"/>
                </a:solidFill>
                <a:effectLst/>
                <a:latin typeface="Verdana"/>
              </a:rPr>
              <a:t>TNT (atorvastatin 80 mg/d)</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Picture1"/>
          <p:cNvPicPr>
            <a:picLocks noGrp="1" noChangeAspect="1" noChangeArrowheads="1"/>
          </p:cNvPicPr>
          <p:nvPr>
            <p:ph idx="4294967295"/>
          </p:nvPr>
        </p:nvPicPr>
        <p:blipFill>
          <a:blip r:embed="rId3" cstate="print"/>
          <a:srcRect/>
          <a:stretch>
            <a:fillRect/>
          </a:stretch>
        </p:blipFill>
        <p:spPr>
          <a:xfrm>
            <a:off x="1141413" y="1119188"/>
            <a:ext cx="6842125" cy="4254500"/>
          </a:xfrm>
        </p:spPr>
      </p:pic>
      <p:sp>
        <p:nvSpPr>
          <p:cNvPr id="50179" name="TextBox 3"/>
          <p:cNvSpPr txBox="1">
            <a:spLocks noChangeArrowheads="1"/>
          </p:cNvSpPr>
          <p:nvPr/>
        </p:nvSpPr>
        <p:spPr bwMode="auto">
          <a:xfrm>
            <a:off x="1060450" y="6164263"/>
            <a:ext cx="5695950" cy="522287"/>
          </a:xfrm>
          <a:prstGeom prst="rect">
            <a:avLst/>
          </a:prstGeom>
          <a:noFill/>
          <a:ln w="9525">
            <a:noFill/>
            <a:miter lim="800000"/>
            <a:headEnd/>
            <a:tailEnd/>
          </a:ln>
        </p:spPr>
        <p:txBody>
          <a:bodyPr>
            <a:spAutoFit/>
          </a:bodyPr>
          <a:lstStyle/>
          <a:p>
            <a:pPr eaLnBrk="0" hangingPunct="0">
              <a:spcBef>
                <a:spcPct val="0"/>
              </a:spcBef>
            </a:pPr>
            <a:r>
              <a:rPr lang="en-US" sz="1400" b="0" i="1">
                <a:solidFill>
                  <a:srgbClr val="FFFFFF"/>
                </a:solidFill>
                <a:effectLst/>
                <a:latin typeface="Verdana"/>
                <a:cs typeface="Arial" pitchFamily="34" charset="0"/>
              </a:rPr>
              <a:t>Reprinted fronm Cromwell WC, et al. J Clin Lipidol. 2007;1: 583–592, with permission from Elsevier Limited.</a:t>
            </a:r>
          </a:p>
        </p:txBody>
      </p:sp>
      <p:sp>
        <p:nvSpPr>
          <p:cNvPr id="1115141" name="Text Box 5"/>
          <p:cNvSpPr txBox="1">
            <a:spLocks noChangeArrowheads="1"/>
          </p:cNvSpPr>
          <p:nvPr/>
        </p:nvSpPr>
        <p:spPr bwMode="auto">
          <a:xfrm>
            <a:off x="485775" y="153988"/>
            <a:ext cx="8135938" cy="1322387"/>
          </a:xfrm>
          <a:prstGeom prst="rect">
            <a:avLst/>
          </a:prstGeom>
          <a:noFill/>
          <a:ln w="9525" algn="ctr">
            <a:noFill/>
            <a:miter lim="800000"/>
            <a:headEnd/>
            <a:tailEnd/>
          </a:ln>
          <a:effectLst/>
        </p:spPr>
        <p:txBody>
          <a:bodyPr>
            <a:spAutoFit/>
          </a:bodyPr>
          <a:lstStyle/>
          <a:p>
            <a:pPr eaLnBrk="0" hangingPunct="0">
              <a:spcBef>
                <a:spcPct val="0"/>
              </a:spcBef>
              <a:defRPr/>
            </a:pPr>
            <a:r>
              <a:rPr lang="en-US" sz="2600" i="1">
                <a:solidFill>
                  <a:srgbClr val="F9E697"/>
                </a:solidFill>
                <a:effectLst>
                  <a:outerShdw blurRad="38100" dist="38100" dir="2700000" algn="tl">
                    <a:srgbClr val="000000"/>
                  </a:outerShdw>
                </a:effectLst>
                <a:latin typeface="Verdana"/>
              </a:rPr>
              <a:t>Associations Between CHD Events and LDL Particle Number* Versus LDL Cholesterol </a:t>
            </a:r>
            <a:r>
              <a:rPr lang="en-US" sz="2800" i="1">
                <a:solidFill>
                  <a:srgbClr val="FFFFFF"/>
                </a:solidFill>
                <a:effectLst>
                  <a:outerShdw blurRad="38100" dist="38100" dir="2700000" algn="tl">
                    <a:srgbClr val="000000"/>
                  </a:outerShdw>
                </a:effectLst>
                <a:latin typeface="Verdana"/>
              </a:rPr>
              <a:t/>
            </a:r>
            <a:br>
              <a:rPr lang="en-US" sz="2800" i="1">
                <a:solidFill>
                  <a:srgbClr val="FFFFFF"/>
                </a:solidFill>
                <a:effectLst>
                  <a:outerShdw blurRad="38100" dist="38100" dir="2700000" algn="tl">
                    <a:srgbClr val="000000"/>
                  </a:outerShdw>
                </a:effectLst>
                <a:latin typeface="Verdana"/>
              </a:rPr>
            </a:br>
            <a:endParaRPr lang="en-US" sz="2800" i="1">
              <a:solidFill>
                <a:srgbClr val="FFFFFF"/>
              </a:solidFill>
              <a:effectLst>
                <a:outerShdw blurRad="38100" dist="38100" dir="2700000" algn="tl">
                  <a:srgbClr val="000000"/>
                </a:outerShdw>
              </a:effectLst>
              <a:latin typeface="Verdana"/>
            </a:endParaRPr>
          </a:p>
        </p:txBody>
      </p:sp>
      <p:sp>
        <p:nvSpPr>
          <p:cNvPr id="50181" name="TextBox 3"/>
          <p:cNvSpPr txBox="1">
            <a:spLocks noChangeArrowheads="1"/>
          </p:cNvSpPr>
          <p:nvPr/>
        </p:nvSpPr>
        <p:spPr bwMode="auto">
          <a:xfrm>
            <a:off x="1062038" y="5403850"/>
            <a:ext cx="7167562" cy="739775"/>
          </a:xfrm>
          <a:prstGeom prst="rect">
            <a:avLst/>
          </a:prstGeom>
          <a:noFill/>
          <a:ln w="9525">
            <a:noFill/>
            <a:miter lim="800000"/>
            <a:headEnd/>
            <a:tailEnd/>
          </a:ln>
        </p:spPr>
        <p:txBody>
          <a:bodyPr>
            <a:spAutoFit/>
          </a:bodyPr>
          <a:lstStyle/>
          <a:p>
            <a:pPr eaLnBrk="0" hangingPunct="0">
              <a:spcBef>
                <a:spcPct val="0"/>
              </a:spcBef>
            </a:pPr>
            <a:r>
              <a:rPr lang="en-US" sz="1400" b="0" i="1">
                <a:solidFill>
                  <a:srgbClr val="FFFFFF"/>
                </a:solidFill>
                <a:effectLst/>
                <a:latin typeface="Verdana"/>
                <a:cs typeface="Arial" pitchFamily="34" charset="0"/>
              </a:rPr>
              <a:t>*Measured by nuclear magnetic resonance.</a:t>
            </a:r>
          </a:p>
          <a:p>
            <a:pPr eaLnBrk="0" hangingPunct="0">
              <a:spcBef>
                <a:spcPct val="0"/>
              </a:spcBef>
            </a:pPr>
            <a:r>
              <a:rPr lang="en-US" sz="1400" b="0" i="1">
                <a:solidFill>
                  <a:srgbClr val="FFFFFF"/>
                </a:solidFill>
                <a:effectLst/>
                <a:latin typeface="Verdana"/>
                <a:cs typeface="Arial" pitchFamily="34" charset="0"/>
              </a:rPr>
              <a:t>CHD = coronary heart disease; LDL-C = low-density lipoprotein cholesterol; LDL-P = low-density lipoprotein particles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cstate="print"/>
          <a:srcRect l="1834" b="2605"/>
          <a:stretch>
            <a:fillRect/>
          </a:stretch>
        </p:blipFill>
        <p:spPr bwMode="auto">
          <a:xfrm>
            <a:off x="260350" y="692150"/>
            <a:ext cx="4167188" cy="5761038"/>
          </a:xfrm>
          <a:prstGeom prst="rect">
            <a:avLst/>
          </a:prstGeom>
          <a:noFill/>
          <a:ln w="9525">
            <a:noFill/>
            <a:miter lim="800000"/>
            <a:headEnd/>
            <a:tailEnd/>
          </a:ln>
        </p:spPr>
      </p:pic>
      <p:sp>
        <p:nvSpPr>
          <p:cNvPr id="204806" name="Text Box 6"/>
          <p:cNvSpPr txBox="1">
            <a:spLocks noChangeArrowheads="1"/>
          </p:cNvSpPr>
          <p:nvPr/>
        </p:nvSpPr>
        <p:spPr bwMode="auto">
          <a:xfrm>
            <a:off x="4716463" y="2047875"/>
            <a:ext cx="4176712" cy="2101850"/>
          </a:xfrm>
          <a:prstGeom prst="rect">
            <a:avLst/>
          </a:prstGeom>
          <a:noFill/>
          <a:ln w="9525">
            <a:noFill/>
            <a:miter lim="800000"/>
            <a:headEnd/>
            <a:tailEnd/>
          </a:ln>
          <a:effectLst/>
        </p:spPr>
        <p:txBody>
          <a:bodyPr>
            <a:spAutoFit/>
          </a:bodyPr>
          <a:lstStyle/>
          <a:p>
            <a:pPr>
              <a:defRPr/>
            </a:pPr>
            <a:r>
              <a:rPr lang="el-GR" sz="4400">
                <a:solidFill>
                  <a:srgbClr val="FF0000"/>
                </a:solidFill>
                <a:effectLst>
                  <a:outerShdw blurRad="38100" dist="38100" dir="2700000" algn="tl">
                    <a:srgbClr val="000000"/>
                  </a:outerShdw>
                </a:effectLst>
                <a:latin typeface="Arial"/>
              </a:rPr>
              <a:t>ΠΡΩΤΟΣ ΣΤΟΧΟΣ ΕΙΝΑΙ </a:t>
            </a:r>
            <a:r>
              <a:rPr lang="el-GR" sz="4400" u="sng">
                <a:solidFill>
                  <a:srgbClr val="FF0000"/>
                </a:solidFill>
                <a:effectLst>
                  <a:outerShdw blurRad="38100" dist="38100" dir="2700000" algn="tl">
                    <a:srgbClr val="000000"/>
                  </a:outerShdw>
                </a:effectLst>
                <a:latin typeface="Arial"/>
              </a:rPr>
              <a:t>ΠΑΝΤΑ</a:t>
            </a:r>
            <a:r>
              <a:rPr lang="el-GR" sz="4400">
                <a:solidFill>
                  <a:srgbClr val="FF0000"/>
                </a:solidFill>
                <a:effectLst>
                  <a:outerShdw blurRad="38100" dist="38100" dir="2700000" algn="tl">
                    <a:srgbClr val="000000"/>
                  </a:outerShdw>
                </a:effectLst>
                <a:latin typeface="Arial"/>
              </a:rPr>
              <a:t> Η </a:t>
            </a:r>
            <a:r>
              <a:rPr lang="en-US" sz="4400">
                <a:solidFill>
                  <a:srgbClr val="FF0000"/>
                </a:solidFill>
                <a:effectLst>
                  <a:outerShdw blurRad="38100" dist="38100" dir="2700000" algn="tl">
                    <a:srgbClr val="000000"/>
                  </a:outerShdw>
                </a:effectLst>
                <a:latin typeface="Arial"/>
              </a:rPr>
              <a:t>LDL</a:t>
            </a:r>
            <a:endParaRPr lang="el-GR" sz="4400">
              <a:solidFill>
                <a:srgbClr val="FF0000"/>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4806"/>
                                        </p:tgtEl>
                                        <p:attrNameLst>
                                          <p:attrName>style.visibility</p:attrName>
                                        </p:attrNameLst>
                                      </p:cBhvr>
                                      <p:to>
                                        <p:strVal val="visible"/>
                                      </p:to>
                                    </p:set>
                                    <p:animEffect transition="in" filter="blinds(horizontal)">
                                      <p:cBhvr>
                                        <p:cTn id="7" dur="500"/>
                                        <p:tgtEl>
                                          <p:spTgt spid="204806"/>
                                        </p:tgtEl>
                                      </p:cBhvr>
                                    </p:animEffect>
                                  </p:childTnLst>
                                </p:cTn>
                              </p:par>
                              <p:par>
                                <p:cTn id="8" presetID="6" presetClass="emph" presetSubtype="0" repeatCount="indefinite" autoRev="1" fill="hold" grpId="1" nodeType="withEffect">
                                  <p:stCondLst>
                                    <p:cond delay="0"/>
                                  </p:stCondLst>
                                  <p:childTnLst>
                                    <p:animScale>
                                      <p:cBhvr>
                                        <p:cTn id="9" dur="2000" fill="hold"/>
                                        <p:tgtEl>
                                          <p:spTgt spid="2048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p:bldP spid="204806"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ChangeArrowheads="1"/>
          </p:cNvSpPr>
          <p:nvPr/>
        </p:nvSpPr>
        <p:spPr bwMode="auto">
          <a:xfrm>
            <a:off x="5599113" y="2457450"/>
            <a:ext cx="2511425" cy="2314575"/>
          </a:xfrm>
          <a:prstGeom prst="roundRect">
            <a:avLst>
              <a:gd name="adj" fmla="val 16667"/>
            </a:avLst>
          </a:prstGeom>
          <a:gradFill rotWithShape="0">
            <a:gsLst>
              <a:gs pos="0">
                <a:srgbClr val="000066"/>
              </a:gs>
              <a:gs pos="100000">
                <a:srgbClr val="0033CC"/>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27" name="AutoShape 3"/>
          <p:cNvSpPr>
            <a:spLocks noChangeArrowheads="1"/>
          </p:cNvSpPr>
          <p:nvPr/>
        </p:nvSpPr>
        <p:spPr bwMode="auto">
          <a:xfrm>
            <a:off x="503238" y="2457450"/>
            <a:ext cx="4818062" cy="2314575"/>
          </a:xfrm>
          <a:prstGeom prst="roundRect">
            <a:avLst>
              <a:gd name="adj" fmla="val 16667"/>
            </a:avLst>
          </a:prstGeom>
          <a:gradFill rotWithShape="0">
            <a:gsLst>
              <a:gs pos="0">
                <a:srgbClr val="000066"/>
              </a:gs>
              <a:gs pos="100000">
                <a:srgbClr val="0033CC"/>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28" name="AutoShape 4"/>
          <p:cNvSpPr>
            <a:spLocks noChangeArrowheads="1"/>
          </p:cNvSpPr>
          <p:nvPr/>
        </p:nvSpPr>
        <p:spPr bwMode="invGray">
          <a:xfrm>
            <a:off x="5664200" y="2527300"/>
            <a:ext cx="2381250" cy="2262188"/>
          </a:xfrm>
          <a:prstGeom prst="roundRect">
            <a:avLst>
              <a:gd name="adj" fmla="val 16667"/>
            </a:avLst>
          </a:prstGeom>
          <a:gradFill rotWithShape="0">
            <a:gsLst>
              <a:gs pos="0">
                <a:srgbClr val="000099"/>
              </a:gs>
              <a:gs pos="100000">
                <a:srgbClr val="0033CC"/>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29" name="AutoShape 5"/>
          <p:cNvSpPr>
            <a:spLocks noChangeArrowheads="1"/>
          </p:cNvSpPr>
          <p:nvPr/>
        </p:nvSpPr>
        <p:spPr bwMode="invGray">
          <a:xfrm>
            <a:off x="584200" y="2527300"/>
            <a:ext cx="4657725" cy="2262188"/>
          </a:xfrm>
          <a:prstGeom prst="roundRect">
            <a:avLst>
              <a:gd name="adj" fmla="val 16667"/>
            </a:avLst>
          </a:prstGeom>
          <a:gradFill rotWithShape="0">
            <a:gsLst>
              <a:gs pos="0">
                <a:srgbClr val="000099"/>
              </a:gs>
              <a:gs pos="100000">
                <a:srgbClr val="0033CC"/>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131078" name="Text Box 6"/>
          <p:cNvSpPr txBox="1">
            <a:spLocks noChangeArrowheads="1"/>
          </p:cNvSpPr>
          <p:nvPr/>
        </p:nvSpPr>
        <p:spPr bwMode="auto">
          <a:xfrm>
            <a:off x="444500" y="282575"/>
            <a:ext cx="4230688" cy="549275"/>
          </a:xfrm>
          <a:prstGeom prst="rect">
            <a:avLst/>
          </a:prstGeom>
          <a:noFill/>
          <a:ln w="25400">
            <a:noFill/>
            <a:miter lim="800000"/>
            <a:headEnd/>
            <a:tailEnd/>
          </a:ln>
          <a:effectLst/>
        </p:spPr>
        <p:txBody>
          <a:bodyPr wrap="none">
            <a:spAutoFit/>
          </a:bodyPr>
          <a:lstStyle/>
          <a:p>
            <a:pPr eaLnBrk="0" hangingPunct="0">
              <a:spcBef>
                <a:spcPct val="0"/>
              </a:spcBef>
              <a:defRPr/>
            </a:pPr>
            <a:r>
              <a:rPr lang="en-US" sz="3000">
                <a:solidFill>
                  <a:srgbClr val="F9E697"/>
                </a:solidFill>
                <a:effectLst>
                  <a:outerShdw blurRad="38100" dist="38100" dir="2700000" algn="tl">
                    <a:srgbClr val="000000"/>
                  </a:outerShdw>
                </a:effectLst>
                <a:latin typeface="Verdana"/>
              </a:rPr>
              <a:t>Atherogenic Particles</a:t>
            </a:r>
          </a:p>
        </p:txBody>
      </p:sp>
      <p:sp>
        <p:nvSpPr>
          <p:cNvPr id="131079" name="Text Box 7"/>
          <p:cNvSpPr txBox="1">
            <a:spLocks noChangeArrowheads="1"/>
          </p:cNvSpPr>
          <p:nvPr/>
        </p:nvSpPr>
        <p:spPr bwMode="auto">
          <a:xfrm>
            <a:off x="4675188" y="1074738"/>
            <a:ext cx="2782887" cy="519112"/>
          </a:xfrm>
          <a:prstGeom prst="rect">
            <a:avLst/>
          </a:prstGeom>
          <a:noFill/>
          <a:ln w="25400">
            <a:noFill/>
            <a:miter lim="800000"/>
            <a:headEnd/>
            <a:tailEnd/>
          </a:ln>
          <a:effectLst/>
        </p:spPr>
        <p:txBody>
          <a:bodyPr wrap="none">
            <a:spAutoFit/>
          </a:bodyPr>
          <a:lstStyle/>
          <a:p>
            <a:pPr eaLnBrk="0" hangingPunct="0">
              <a:spcBef>
                <a:spcPct val="0"/>
              </a:spcBef>
              <a:defRPr/>
            </a:pPr>
            <a:r>
              <a:rPr lang="en-US" sz="2800" b="0">
                <a:solidFill>
                  <a:srgbClr val="FFFFFF"/>
                </a:solidFill>
                <a:effectLst>
                  <a:outerShdw blurRad="38100" dist="38100" dir="2700000" algn="tl">
                    <a:srgbClr val="000000"/>
                  </a:outerShdw>
                </a:effectLst>
                <a:latin typeface="Verdana"/>
              </a:rPr>
              <a:t>Apolipoprotein B</a:t>
            </a:r>
          </a:p>
        </p:txBody>
      </p:sp>
      <p:sp>
        <p:nvSpPr>
          <p:cNvPr id="131080" name="Text Box 8"/>
          <p:cNvSpPr txBox="1">
            <a:spLocks noChangeArrowheads="1"/>
          </p:cNvSpPr>
          <p:nvPr/>
        </p:nvSpPr>
        <p:spPr bwMode="auto">
          <a:xfrm>
            <a:off x="4675188" y="1736725"/>
            <a:ext cx="1958975" cy="519113"/>
          </a:xfrm>
          <a:prstGeom prst="rect">
            <a:avLst/>
          </a:prstGeom>
          <a:noFill/>
          <a:ln w="25400">
            <a:noFill/>
            <a:miter lim="800000"/>
            <a:headEnd/>
            <a:tailEnd/>
          </a:ln>
          <a:effectLst/>
        </p:spPr>
        <p:txBody>
          <a:bodyPr wrap="none">
            <a:spAutoFit/>
          </a:bodyPr>
          <a:lstStyle/>
          <a:p>
            <a:pPr eaLnBrk="0" hangingPunct="0">
              <a:spcBef>
                <a:spcPct val="0"/>
              </a:spcBef>
              <a:defRPr/>
            </a:pPr>
            <a:r>
              <a:rPr lang="en-US" sz="2800" b="0">
                <a:solidFill>
                  <a:srgbClr val="FFFFFF"/>
                </a:solidFill>
                <a:effectLst>
                  <a:outerShdw blurRad="38100" dist="38100" dir="2700000" algn="tl">
                    <a:srgbClr val="000000"/>
                  </a:outerShdw>
                </a:effectLst>
                <a:latin typeface="Verdana"/>
              </a:rPr>
              <a:t>Non-HDL-C</a:t>
            </a:r>
          </a:p>
        </p:txBody>
      </p:sp>
      <p:sp>
        <p:nvSpPr>
          <p:cNvPr id="131081" name="Text Box 9"/>
          <p:cNvSpPr txBox="1">
            <a:spLocks noChangeArrowheads="1"/>
          </p:cNvSpPr>
          <p:nvPr/>
        </p:nvSpPr>
        <p:spPr bwMode="auto">
          <a:xfrm>
            <a:off x="1017588" y="1344613"/>
            <a:ext cx="3371850" cy="579437"/>
          </a:xfrm>
          <a:prstGeom prst="rect">
            <a:avLst/>
          </a:prstGeom>
          <a:noFill/>
          <a:ln w="25400">
            <a:noFill/>
            <a:miter lim="800000"/>
            <a:headEnd/>
            <a:tailEnd/>
          </a:ln>
          <a:effectLst/>
        </p:spPr>
        <p:txBody>
          <a:bodyPr wrap="none">
            <a:spAutoFit/>
          </a:bodyPr>
          <a:lstStyle/>
          <a:p>
            <a:pPr eaLnBrk="0" hangingPunct="0">
              <a:spcBef>
                <a:spcPct val="0"/>
              </a:spcBef>
              <a:defRPr/>
            </a:pPr>
            <a:r>
              <a:rPr lang="en-US" sz="3200" b="0">
                <a:solidFill>
                  <a:srgbClr val="FFFFFF"/>
                </a:solidFill>
                <a:effectLst>
                  <a:outerShdw blurRad="38100" dist="38100" dir="2700000" algn="tl">
                    <a:srgbClr val="000000"/>
                  </a:outerShdw>
                </a:effectLst>
                <a:latin typeface="Verdana"/>
              </a:rPr>
              <a:t>MEASUREMENTS:</a:t>
            </a:r>
          </a:p>
        </p:txBody>
      </p:sp>
      <p:sp>
        <p:nvSpPr>
          <p:cNvPr id="131082" name="Text Box 10"/>
          <p:cNvSpPr txBox="1">
            <a:spLocks noChangeArrowheads="1"/>
          </p:cNvSpPr>
          <p:nvPr/>
        </p:nvSpPr>
        <p:spPr bwMode="auto">
          <a:xfrm>
            <a:off x="1371600" y="5602288"/>
            <a:ext cx="3295650" cy="519112"/>
          </a:xfrm>
          <a:prstGeom prst="rect">
            <a:avLst/>
          </a:prstGeom>
          <a:noFill/>
          <a:ln w="25400">
            <a:noFill/>
            <a:miter lim="800000"/>
            <a:headEnd/>
            <a:tailEnd/>
          </a:ln>
          <a:effectLst/>
        </p:spPr>
        <p:txBody>
          <a:bodyPr wrap="none">
            <a:spAutoFit/>
          </a:bodyPr>
          <a:lstStyle/>
          <a:p>
            <a:pPr eaLnBrk="0" hangingPunct="0">
              <a:spcBef>
                <a:spcPct val="0"/>
              </a:spcBef>
              <a:defRPr/>
            </a:pPr>
            <a:r>
              <a:rPr lang="en-US" sz="2800" b="0">
                <a:solidFill>
                  <a:srgbClr val="FFFFFF"/>
                </a:solidFill>
                <a:effectLst>
                  <a:outerShdw blurRad="38100" dist="38100" dir="2700000" algn="tl">
                    <a:srgbClr val="000000"/>
                  </a:outerShdw>
                </a:effectLst>
                <a:latin typeface="Verdana"/>
              </a:rPr>
              <a:t>TG-rich lipoproteins</a:t>
            </a:r>
          </a:p>
        </p:txBody>
      </p:sp>
      <p:sp>
        <p:nvSpPr>
          <p:cNvPr id="131083" name="AutoShape 11"/>
          <p:cNvSpPr>
            <a:spLocks/>
          </p:cNvSpPr>
          <p:nvPr/>
        </p:nvSpPr>
        <p:spPr bwMode="auto">
          <a:xfrm rot="16200000" flipV="1">
            <a:off x="2790825" y="3779838"/>
            <a:ext cx="457200" cy="3181350"/>
          </a:xfrm>
          <a:prstGeom prst="leftBrace">
            <a:avLst>
              <a:gd name="adj1" fmla="val 57986"/>
              <a:gd name="adj2" fmla="val 50000"/>
            </a:avLst>
          </a:prstGeom>
          <a:noFill/>
          <a:ln w="19050">
            <a:solidFill>
              <a:schemeClr val="tx1"/>
            </a:solidFill>
            <a:round/>
            <a:headEnd/>
            <a:tailEnd/>
          </a:ln>
          <a:effectLst/>
        </p:spPr>
        <p:txBody>
          <a:bodyPr rot="10800000" vert="eaVert" wrap="none" anchor="ctr"/>
          <a:lstStyle/>
          <a:p>
            <a:pPr algn="ctr" eaLnBrk="0" hangingPunct="0">
              <a:spcBef>
                <a:spcPct val="0"/>
              </a:spcBef>
              <a:defRPr/>
            </a:pPr>
            <a:endParaRPr lang="en-US" sz="2000" b="0">
              <a:solidFill>
                <a:srgbClr val="0000FF"/>
              </a:solidFill>
              <a:effectLst>
                <a:outerShdw blurRad="38100" dist="38100" dir="2700000" algn="tl">
                  <a:srgbClr val="000000"/>
                </a:outerShdw>
              </a:effectLst>
              <a:latin typeface="Verdana"/>
            </a:endParaRPr>
          </a:p>
        </p:txBody>
      </p:sp>
      <p:sp>
        <p:nvSpPr>
          <p:cNvPr id="131084" name="Text Box 12"/>
          <p:cNvSpPr txBox="1">
            <a:spLocks noChangeArrowheads="1"/>
          </p:cNvSpPr>
          <p:nvPr/>
        </p:nvSpPr>
        <p:spPr bwMode="auto">
          <a:xfrm>
            <a:off x="1025525" y="4481513"/>
            <a:ext cx="917575" cy="488950"/>
          </a:xfrm>
          <a:prstGeom prst="rect">
            <a:avLst/>
          </a:prstGeom>
          <a:noFill/>
          <a:ln w="25400">
            <a:noFill/>
            <a:miter lim="800000"/>
            <a:headEnd/>
            <a:tailEnd/>
          </a:ln>
          <a:effectLst/>
        </p:spPr>
        <p:txBody>
          <a:bodyPr wrap="none">
            <a:spAutoFit/>
          </a:bodyPr>
          <a:lstStyle/>
          <a:p>
            <a:pPr algn="ctr" eaLnBrk="0" hangingPunct="0">
              <a:spcBef>
                <a:spcPct val="0"/>
              </a:spcBef>
              <a:defRPr/>
            </a:pPr>
            <a:r>
              <a:rPr lang="en-US" sz="2600" b="0">
                <a:solidFill>
                  <a:srgbClr val="FFFFFF"/>
                </a:solidFill>
                <a:effectLst>
                  <a:outerShdw blurRad="38100" dist="38100" dir="2700000" algn="tl">
                    <a:srgbClr val="000000"/>
                  </a:outerShdw>
                </a:effectLst>
                <a:latin typeface="Verdana"/>
              </a:rPr>
              <a:t>VLDL</a:t>
            </a:r>
          </a:p>
        </p:txBody>
      </p:sp>
      <p:sp>
        <p:nvSpPr>
          <p:cNvPr id="52237" name="Oval 13"/>
          <p:cNvSpPr>
            <a:spLocks noChangeArrowheads="1"/>
          </p:cNvSpPr>
          <p:nvPr/>
        </p:nvSpPr>
        <p:spPr bwMode="auto">
          <a:xfrm>
            <a:off x="890588" y="4056063"/>
            <a:ext cx="1177925" cy="304800"/>
          </a:xfrm>
          <a:prstGeom prst="ellipse">
            <a:avLst/>
          </a:prstGeom>
          <a:gradFill rotWithShape="0">
            <a:gsLst>
              <a:gs pos="0">
                <a:srgbClr val="003399"/>
              </a:gs>
              <a:gs pos="100000">
                <a:srgbClr val="000066"/>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38" name="Oval 14"/>
          <p:cNvSpPr>
            <a:spLocks noChangeArrowheads="1"/>
          </p:cNvSpPr>
          <p:nvPr/>
        </p:nvSpPr>
        <p:spPr bwMode="auto">
          <a:xfrm>
            <a:off x="944563" y="3160713"/>
            <a:ext cx="1082675" cy="1143000"/>
          </a:xfrm>
          <a:prstGeom prst="ellipse">
            <a:avLst/>
          </a:prstGeom>
          <a:gradFill rotWithShape="0">
            <a:gsLst>
              <a:gs pos="0">
                <a:srgbClr val="00CC00"/>
              </a:gs>
              <a:gs pos="100000">
                <a:srgbClr val="005E00"/>
              </a:gs>
            </a:gsLst>
            <a:path path="shape">
              <a:fillToRect l="50000" t="50000" r="50000" b="50000"/>
            </a:path>
          </a:gradFill>
          <a:ln w="25400">
            <a:solidFill>
              <a:srgbClr val="000099"/>
            </a:solid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39" name="Oval 15"/>
          <p:cNvSpPr>
            <a:spLocks noChangeArrowheads="1"/>
          </p:cNvSpPr>
          <p:nvPr/>
        </p:nvSpPr>
        <p:spPr bwMode="auto">
          <a:xfrm>
            <a:off x="2595563" y="4056063"/>
            <a:ext cx="1017587" cy="304800"/>
          </a:xfrm>
          <a:prstGeom prst="ellipse">
            <a:avLst/>
          </a:prstGeom>
          <a:gradFill rotWithShape="0">
            <a:gsLst>
              <a:gs pos="0">
                <a:srgbClr val="003399"/>
              </a:gs>
              <a:gs pos="100000">
                <a:srgbClr val="000066"/>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40" name="Oval 16"/>
          <p:cNvSpPr>
            <a:spLocks noChangeArrowheads="1"/>
          </p:cNvSpPr>
          <p:nvPr/>
        </p:nvSpPr>
        <p:spPr bwMode="auto">
          <a:xfrm>
            <a:off x="4090988" y="4060825"/>
            <a:ext cx="892175" cy="295275"/>
          </a:xfrm>
          <a:prstGeom prst="ellipse">
            <a:avLst/>
          </a:prstGeom>
          <a:gradFill rotWithShape="0">
            <a:gsLst>
              <a:gs pos="0">
                <a:srgbClr val="003399"/>
              </a:gs>
              <a:gs pos="100000">
                <a:srgbClr val="000066"/>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41" name="Oval 17"/>
          <p:cNvSpPr>
            <a:spLocks noChangeArrowheads="1"/>
          </p:cNvSpPr>
          <p:nvPr/>
        </p:nvSpPr>
        <p:spPr bwMode="auto">
          <a:xfrm>
            <a:off x="2673350" y="3389313"/>
            <a:ext cx="881063" cy="914400"/>
          </a:xfrm>
          <a:prstGeom prst="ellipse">
            <a:avLst/>
          </a:prstGeom>
          <a:gradFill rotWithShape="0">
            <a:gsLst>
              <a:gs pos="0">
                <a:srgbClr val="CC0066"/>
              </a:gs>
              <a:gs pos="100000">
                <a:srgbClr val="5E002F"/>
              </a:gs>
            </a:gsLst>
            <a:path path="shape">
              <a:fillToRect l="50000" t="50000" r="50000" b="50000"/>
            </a:path>
          </a:gradFill>
          <a:ln w="25400">
            <a:solidFill>
              <a:srgbClr val="000099"/>
            </a:solid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42" name="Oval 18"/>
          <p:cNvSpPr>
            <a:spLocks noChangeArrowheads="1"/>
          </p:cNvSpPr>
          <p:nvPr/>
        </p:nvSpPr>
        <p:spPr bwMode="auto">
          <a:xfrm>
            <a:off x="4195763" y="3541713"/>
            <a:ext cx="676275" cy="762000"/>
          </a:xfrm>
          <a:prstGeom prst="ellipse">
            <a:avLst/>
          </a:prstGeom>
          <a:gradFill rotWithShape="0">
            <a:gsLst>
              <a:gs pos="0">
                <a:srgbClr val="FF6600"/>
              </a:gs>
              <a:gs pos="100000">
                <a:srgbClr val="762F00"/>
              </a:gs>
            </a:gsLst>
            <a:path path="shape">
              <a:fillToRect l="50000" t="50000" r="50000" b="50000"/>
            </a:path>
          </a:gradFill>
          <a:ln w="25400">
            <a:solidFill>
              <a:srgbClr val="000099"/>
            </a:solid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131091" name="Text Box 19"/>
          <p:cNvSpPr txBox="1">
            <a:spLocks noChangeArrowheads="1"/>
          </p:cNvSpPr>
          <p:nvPr/>
        </p:nvSpPr>
        <p:spPr bwMode="auto">
          <a:xfrm>
            <a:off x="2573338" y="4481513"/>
            <a:ext cx="1106487" cy="488950"/>
          </a:xfrm>
          <a:prstGeom prst="rect">
            <a:avLst/>
          </a:prstGeom>
          <a:noFill/>
          <a:ln w="25400">
            <a:noFill/>
            <a:miter lim="800000"/>
            <a:headEnd/>
            <a:tailEnd/>
          </a:ln>
          <a:effectLst/>
        </p:spPr>
        <p:txBody>
          <a:bodyPr wrap="none">
            <a:spAutoFit/>
          </a:bodyPr>
          <a:lstStyle/>
          <a:p>
            <a:pPr algn="ctr" eaLnBrk="0" hangingPunct="0">
              <a:spcBef>
                <a:spcPct val="0"/>
              </a:spcBef>
              <a:defRPr/>
            </a:pPr>
            <a:r>
              <a:rPr lang="en-US" sz="2600" b="0">
                <a:solidFill>
                  <a:srgbClr val="FFFFFF"/>
                </a:solidFill>
                <a:effectLst>
                  <a:outerShdw blurRad="38100" dist="38100" dir="2700000" algn="tl">
                    <a:srgbClr val="000000"/>
                  </a:outerShdw>
                </a:effectLst>
                <a:latin typeface="Verdana"/>
              </a:rPr>
              <a:t>VLDL</a:t>
            </a:r>
            <a:r>
              <a:rPr lang="en-US" sz="3600" b="0" baseline="-25000">
                <a:solidFill>
                  <a:srgbClr val="FFFFFF"/>
                </a:solidFill>
                <a:effectLst>
                  <a:outerShdw blurRad="38100" dist="38100" dir="2700000" algn="tl">
                    <a:srgbClr val="000000"/>
                  </a:outerShdw>
                </a:effectLst>
                <a:latin typeface="Verdana"/>
              </a:rPr>
              <a:t>R</a:t>
            </a:r>
          </a:p>
        </p:txBody>
      </p:sp>
      <p:sp>
        <p:nvSpPr>
          <p:cNvPr id="131092" name="Text Box 20"/>
          <p:cNvSpPr txBox="1">
            <a:spLocks noChangeArrowheads="1"/>
          </p:cNvSpPr>
          <p:nvPr/>
        </p:nvSpPr>
        <p:spPr bwMode="auto">
          <a:xfrm>
            <a:off x="4224338" y="4481513"/>
            <a:ext cx="677862" cy="488950"/>
          </a:xfrm>
          <a:prstGeom prst="rect">
            <a:avLst/>
          </a:prstGeom>
          <a:noFill/>
          <a:ln w="25400">
            <a:noFill/>
            <a:miter lim="800000"/>
            <a:headEnd/>
            <a:tailEnd/>
          </a:ln>
          <a:effectLst/>
        </p:spPr>
        <p:txBody>
          <a:bodyPr wrap="none">
            <a:spAutoFit/>
          </a:bodyPr>
          <a:lstStyle/>
          <a:p>
            <a:pPr algn="ctr" eaLnBrk="0" hangingPunct="0">
              <a:spcBef>
                <a:spcPct val="0"/>
              </a:spcBef>
              <a:defRPr/>
            </a:pPr>
            <a:r>
              <a:rPr lang="en-US" sz="2600" b="0">
                <a:solidFill>
                  <a:srgbClr val="FFFFFF"/>
                </a:solidFill>
                <a:effectLst>
                  <a:outerShdw blurRad="38100" dist="38100" dir="2700000" algn="tl">
                    <a:srgbClr val="000000"/>
                  </a:outerShdw>
                </a:effectLst>
                <a:latin typeface="Verdana"/>
              </a:rPr>
              <a:t>IDL</a:t>
            </a:r>
          </a:p>
        </p:txBody>
      </p:sp>
      <p:sp>
        <p:nvSpPr>
          <p:cNvPr id="131093" name="Text Box 21"/>
          <p:cNvSpPr txBox="1">
            <a:spLocks noChangeArrowheads="1"/>
          </p:cNvSpPr>
          <p:nvPr/>
        </p:nvSpPr>
        <p:spPr bwMode="auto">
          <a:xfrm>
            <a:off x="5810250" y="4481513"/>
            <a:ext cx="717550" cy="488950"/>
          </a:xfrm>
          <a:prstGeom prst="rect">
            <a:avLst/>
          </a:prstGeom>
          <a:noFill/>
          <a:ln w="25400">
            <a:noFill/>
            <a:miter lim="800000"/>
            <a:headEnd/>
            <a:tailEnd/>
          </a:ln>
          <a:effectLst/>
        </p:spPr>
        <p:txBody>
          <a:bodyPr wrap="none">
            <a:spAutoFit/>
          </a:bodyPr>
          <a:lstStyle/>
          <a:p>
            <a:pPr algn="ctr" eaLnBrk="0" hangingPunct="0">
              <a:spcBef>
                <a:spcPct val="0"/>
              </a:spcBef>
              <a:defRPr/>
            </a:pPr>
            <a:r>
              <a:rPr lang="en-US" sz="2600" b="0">
                <a:solidFill>
                  <a:srgbClr val="FFFFFF"/>
                </a:solidFill>
                <a:effectLst>
                  <a:outerShdw blurRad="38100" dist="38100" dir="2700000" algn="tl">
                    <a:srgbClr val="000000"/>
                  </a:outerShdw>
                </a:effectLst>
                <a:latin typeface="Verdana"/>
              </a:rPr>
              <a:t>LDL</a:t>
            </a:r>
          </a:p>
        </p:txBody>
      </p:sp>
      <p:sp>
        <p:nvSpPr>
          <p:cNvPr id="131094" name="Text Box 22"/>
          <p:cNvSpPr txBox="1">
            <a:spLocks noChangeArrowheads="1"/>
          </p:cNvSpPr>
          <p:nvPr/>
        </p:nvSpPr>
        <p:spPr bwMode="auto">
          <a:xfrm>
            <a:off x="6878638" y="4481513"/>
            <a:ext cx="1093787" cy="1282700"/>
          </a:xfrm>
          <a:prstGeom prst="rect">
            <a:avLst/>
          </a:prstGeom>
          <a:noFill/>
          <a:ln w="25400">
            <a:noFill/>
            <a:miter lim="800000"/>
            <a:headEnd/>
            <a:tailEnd/>
          </a:ln>
          <a:effectLst/>
        </p:spPr>
        <p:txBody>
          <a:bodyPr wrap="none">
            <a:spAutoFit/>
          </a:bodyPr>
          <a:lstStyle/>
          <a:p>
            <a:pPr algn="ctr" eaLnBrk="0" hangingPunct="0">
              <a:spcBef>
                <a:spcPct val="0"/>
              </a:spcBef>
              <a:defRPr/>
            </a:pPr>
            <a:r>
              <a:rPr lang="en-US" sz="2600" b="0">
                <a:solidFill>
                  <a:srgbClr val="FFFFFF"/>
                </a:solidFill>
                <a:effectLst>
                  <a:outerShdw blurRad="38100" dist="38100" dir="2700000" algn="tl">
                    <a:srgbClr val="000000"/>
                  </a:outerShdw>
                </a:effectLst>
                <a:latin typeface="Verdana"/>
              </a:rPr>
              <a:t>Small,</a:t>
            </a:r>
            <a:br>
              <a:rPr lang="en-US" sz="2600" b="0">
                <a:solidFill>
                  <a:srgbClr val="FFFFFF"/>
                </a:solidFill>
                <a:effectLst>
                  <a:outerShdw blurRad="38100" dist="38100" dir="2700000" algn="tl">
                    <a:srgbClr val="000000"/>
                  </a:outerShdw>
                </a:effectLst>
                <a:latin typeface="Verdana"/>
              </a:rPr>
            </a:br>
            <a:r>
              <a:rPr lang="en-US" sz="2600" b="0">
                <a:solidFill>
                  <a:srgbClr val="FFFFFF"/>
                </a:solidFill>
                <a:effectLst>
                  <a:outerShdw blurRad="38100" dist="38100" dir="2700000" algn="tl">
                    <a:srgbClr val="000000"/>
                  </a:outerShdw>
                </a:effectLst>
                <a:latin typeface="Verdana"/>
              </a:rPr>
              <a:t>dense</a:t>
            </a:r>
            <a:br>
              <a:rPr lang="en-US" sz="2600" b="0">
                <a:solidFill>
                  <a:srgbClr val="FFFFFF"/>
                </a:solidFill>
                <a:effectLst>
                  <a:outerShdw blurRad="38100" dist="38100" dir="2700000" algn="tl">
                    <a:srgbClr val="000000"/>
                  </a:outerShdw>
                </a:effectLst>
                <a:latin typeface="Verdana"/>
              </a:rPr>
            </a:br>
            <a:r>
              <a:rPr lang="en-US" sz="2600" b="0">
                <a:solidFill>
                  <a:srgbClr val="FFFFFF"/>
                </a:solidFill>
                <a:effectLst>
                  <a:outerShdw blurRad="38100" dist="38100" dir="2700000" algn="tl">
                    <a:srgbClr val="000000"/>
                  </a:outerShdw>
                </a:effectLst>
                <a:latin typeface="Verdana"/>
              </a:rPr>
              <a:t>LDL</a:t>
            </a:r>
          </a:p>
        </p:txBody>
      </p:sp>
      <p:sp>
        <p:nvSpPr>
          <p:cNvPr id="52247" name="Oval 23"/>
          <p:cNvSpPr>
            <a:spLocks noChangeArrowheads="1"/>
          </p:cNvSpPr>
          <p:nvPr/>
        </p:nvSpPr>
        <p:spPr bwMode="auto">
          <a:xfrm>
            <a:off x="5811838" y="4078288"/>
            <a:ext cx="669925" cy="260350"/>
          </a:xfrm>
          <a:prstGeom prst="ellipse">
            <a:avLst/>
          </a:prstGeom>
          <a:gradFill rotWithShape="0">
            <a:gsLst>
              <a:gs pos="0">
                <a:srgbClr val="003399"/>
              </a:gs>
              <a:gs pos="100000">
                <a:srgbClr val="000066"/>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48" name="Oval 24"/>
          <p:cNvSpPr>
            <a:spLocks noChangeArrowheads="1"/>
          </p:cNvSpPr>
          <p:nvPr/>
        </p:nvSpPr>
        <p:spPr bwMode="auto">
          <a:xfrm>
            <a:off x="7181850" y="4186238"/>
            <a:ext cx="477838" cy="133350"/>
          </a:xfrm>
          <a:prstGeom prst="ellipse">
            <a:avLst/>
          </a:prstGeom>
          <a:gradFill rotWithShape="0">
            <a:gsLst>
              <a:gs pos="0">
                <a:srgbClr val="003399"/>
              </a:gs>
              <a:gs pos="100000">
                <a:srgbClr val="000066"/>
              </a:gs>
            </a:gsLst>
            <a:lin ang="5400000" scaled="1"/>
          </a:gradFill>
          <a:ln w="9525">
            <a:no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49" name="Oval 25"/>
          <p:cNvSpPr>
            <a:spLocks noChangeArrowheads="1"/>
          </p:cNvSpPr>
          <p:nvPr/>
        </p:nvSpPr>
        <p:spPr bwMode="auto">
          <a:xfrm>
            <a:off x="5907088" y="3770313"/>
            <a:ext cx="474662" cy="533400"/>
          </a:xfrm>
          <a:prstGeom prst="ellipse">
            <a:avLst/>
          </a:prstGeom>
          <a:gradFill rotWithShape="0">
            <a:gsLst>
              <a:gs pos="0">
                <a:srgbClr val="66FFFF"/>
              </a:gs>
              <a:gs pos="100000">
                <a:srgbClr val="2F7676"/>
              </a:gs>
            </a:gsLst>
            <a:path path="shape">
              <a:fillToRect l="50000" t="50000" r="50000" b="50000"/>
            </a:path>
          </a:gradFill>
          <a:ln w="25400">
            <a:solidFill>
              <a:srgbClr val="000099"/>
            </a:solid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
        <p:nvSpPr>
          <p:cNvPr id="52250" name="Oval 26"/>
          <p:cNvSpPr>
            <a:spLocks noChangeArrowheads="1"/>
          </p:cNvSpPr>
          <p:nvPr/>
        </p:nvSpPr>
        <p:spPr bwMode="auto">
          <a:xfrm>
            <a:off x="7283450" y="3998913"/>
            <a:ext cx="271463" cy="304800"/>
          </a:xfrm>
          <a:prstGeom prst="ellipse">
            <a:avLst/>
          </a:prstGeom>
          <a:gradFill rotWithShape="0">
            <a:gsLst>
              <a:gs pos="0">
                <a:srgbClr val="FFFF00"/>
              </a:gs>
              <a:gs pos="100000">
                <a:srgbClr val="767600"/>
              </a:gs>
            </a:gsLst>
            <a:path path="shape">
              <a:fillToRect l="50000" t="50000" r="50000" b="50000"/>
            </a:path>
          </a:gradFill>
          <a:ln w="25400">
            <a:solidFill>
              <a:srgbClr val="000099"/>
            </a:solidFill>
            <a:round/>
            <a:headEnd/>
            <a:tailEnd/>
          </a:ln>
        </p:spPr>
        <p:txBody>
          <a:bodyPr wrap="none" anchor="ctr"/>
          <a:lstStyle/>
          <a:p>
            <a:pPr>
              <a:spcBef>
                <a:spcPct val="0"/>
              </a:spcBef>
            </a:pPr>
            <a:endParaRPr lang="el-GR" sz="1800" b="0">
              <a:solidFill>
                <a:srgbClr val="FFFFFF"/>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2"/>
          <p:cNvSpPr>
            <a:spLocks noGrp="1" noChangeArrowheads="1"/>
          </p:cNvSpPr>
          <p:nvPr>
            <p:ph type="title" idx="4294967295"/>
          </p:nvPr>
        </p:nvSpPr>
        <p:spPr>
          <a:xfrm>
            <a:off x="527050" y="392113"/>
            <a:ext cx="7993063" cy="914400"/>
          </a:xfrm>
        </p:spPr>
        <p:txBody>
          <a:bodyPr/>
          <a:lstStyle/>
          <a:p>
            <a:pPr eaLnBrk="1" hangingPunct="1">
              <a:defRPr/>
            </a:pPr>
            <a:r>
              <a:rPr lang="en-US" sz="2400" smtClean="0">
                <a:effectLst>
                  <a:outerShdw blurRad="38100" dist="38100" dir="2700000" algn="tl">
                    <a:srgbClr val="000000"/>
                  </a:outerShdw>
                </a:effectLst>
              </a:rPr>
              <a:t>Coronary Heart Disease Risk According to HDL-C Levels: </a:t>
            </a:r>
            <a:r>
              <a:rPr lang="en-US" sz="2400" smtClean="0">
                <a:solidFill>
                  <a:schemeClr val="tx1"/>
                </a:solidFill>
                <a:effectLst>
                  <a:outerShdw blurRad="38100" dist="38100" dir="2700000" algn="tl">
                    <a:srgbClr val="000000"/>
                  </a:outerShdw>
                </a:effectLst>
              </a:rPr>
              <a:t>The Framingham Heart Study</a:t>
            </a:r>
            <a:r>
              <a:rPr lang="en-US" sz="2800" smtClean="0">
                <a:effectLst>
                  <a:outerShdw blurRad="38100" dist="38100" dir="2700000" algn="tl">
                    <a:srgbClr val="000000"/>
                  </a:outerShdw>
                </a:effectLst>
              </a:rPr>
              <a:t/>
            </a:r>
            <a:br>
              <a:rPr lang="en-US" sz="2800" smtClean="0">
                <a:effectLst>
                  <a:outerShdw blurRad="38100" dist="38100" dir="2700000" algn="tl">
                    <a:srgbClr val="000000"/>
                  </a:outerShdw>
                </a:effectLst>
              </a:rPr>
            </a:br>
            <a:endParaRPr lang="en-US" sz="2800" smtClean="0">
              <a:effectLst>
                <a:outerShdw blurRad="38100" dist="38100" dir="2700000" algn="tl">
                  <a:srgbClr val="000000"/>
                </a:outerShdw>
              </a:effectLst>
            </a:endParaRPr>
          </a:p>
        </p:txBody>
      </p:sp>
      <p:sp>
        <p:nvSpPr>
          <p:cNvPr id="6148" name="Text Box 9"/>
          <p:cNvSpPr txBox="1">
            <a:spLocks noChangeArrowheads="1"/>
          </p:cNvSpPr>
          <p:nvPr/>
        </p:nvSpPr>
        <p:spPr bwMode="auto">
          <a:xfrm>
            <a:off x="452438" y="6246813"/>
            <a:ext cx="8262937" cy="293687"/>
          </a:xfrm>
          <a:prstGeom prst="rect">
            <a:avLst/>
          </a:prstGeom>
          <a:noFill/>
          <a:ln w="50800">
            <a:noFill/>
            <a:miter lim="800000"/>
            <a:headEnd/>
            <a:tailEnd/>
          </a:ln>
        </p:spPr>
        <p:txBody>
          <a:bodyPr anchor="b">
            <a:spAutoFit/>
          </a:bodyPr>
          <a:lstStyle/>
          <a:p>
            <a:pPr eaLnBrk="0" hangingPunct="0">
              <a:lnSpc>
                <a:spcPct val="95000"/>
              </a:lnSpc>
            </a:pPr>
            <a:r>
              <a:rPr kumimoji="1" lang="en-US" sz="1400" b="0">
                <a:solidFill>
                  <a:srgbClr val="FFFFFF"/>
                </a:solidFill>
                <a:effectLst/>
                <a:latin typeface="Verdana"/>
              </a:rPr>
              <a:t>Kannel WB. </a:t>
            </a:r>
            <a:r>
              <a:rPr kumimoji="1" lang="en-US" sz="1400" b="0" i="1">
                <a:solidFill>
                  <a:srgbClr val="FFFFFF"/>
                </a:solidFill>
                <a:effectLst/>
                <a:latin typeface="Verdana"/>
              </a:rPr>
              <a:t>Am J Cardiol.</a:t>
            </a:r>
            <a:r>
              <a:rPr kumimoji="1" lang="en-US" sz="1400" b="0">
                <a:solidFill>
                  <a:srgbClr val="FFFFFF"/>
                </a:solidFill>
                <a:effectLst/>
                <a:latin typeface="Verdana"/>
              </a:rPr>
              <a:t> 1983;52:9B</a:t>
            </a:r>
            <a:r>
              <a:rPr kumimoji="1" lang="en-US" sz="1400" b="0">
                <a:solidFill>
                  <a:srgbClr val="FFFFFF"/>
                </a:solidFill>
                <a:effectLst/>
                <a:latin typeface="Univers Condensed" pitchFamily="34" charset="0"/>
              </a:rPr>
              <a:t>–</a:t>
            </a:r>
            <a:r>
              <a:rPr kumimoji="1" lang="en-US" sz="1400" b="0">
                <a:solidFill>
                  <a:srgbClr val="FFFFFF"/>
                </a:solidFill>
                <a:effectLst/>
                <a:latin typeface="Verdana"/>
              </a:rPr>
              <a:t>12B. </a:t>
            </a:r>
          </a:p>
        </p:txBody>
      </p:sp>
      <p:sp>
        <p:nvSpPr>
          <p:cNvPr id="6149" name="Freeform 5"/>
          <p:cNvSpPr>
            <a:spLocks/>
          </p:cNvSpPr>
          <p:nvPr/>
        </p:nvSpPr>
        <p:spPr bwMode="auto">
          <a:xfrm>
            <a:off x="3105150" y="4330700"/>
            <a:ext cx="3652838" cy="306388"/>
          </a:xfrm>
          <a:custGeom>
            <a:avLst/>
            <a:gdLst>
              <a:gd name="T0" fmla="*/ 0 w 4695"/>
              <a:gd name="T1" fmla="*/ 2147483647 h 278"/>
              <a:gd name="T2" fmla="*/ 2147483647 w 4695"/>
              <a:gd name="T3" fmla="*/ 2147483647 h 278"/>
              <a:gd name="T4" fmla="*/ 2147483647 w 4695"/>
              <a:gd name="T5" fmla="*/ 0 h 278"/>
              <a:gd name="T6" fmla="*/ 2147483647 w 4695"/>
              <a:gd name="T7" fmla="*/ 0 h 278"/>
              <a:gd name="T8" fmla="*/ 0 w 4695"/>
              <a:gd name="T9" fmla="*/ 2147483647 h 278"/>
              <a:gd name="T10" fmla="*/ 0 60000 65536"/>
              <a:gd name="T11" fmla="*/ 0 60000 65536"/>
              <a:gd name="T12" fmla="*/ 0 60000 65536"/>
              <a:gd name="T13" fmla="*/ 0 60000 65536"/>
              <a:gd name="T14" fmla="*/ 0 60000 65536"/>
              <a:gd name="T15" fmla="*/ 0 w 4695"/>
              <a:gd name="T16" fmla="*/ 0 h 278"/>
              <a:gd name="T17" fmla="*/ 4695 w 4695"/>
              <a:gd name="T18" fmla="*/ 278 h 278"/>
            </a:gdLst>
            <a:ahLst/>
            <a:cxnLst>
              <a:cxn ang="T10">
                <a:pos x="T0" y="T1"/>
              </a:cxn>
              <a:cxn ang="T11">
                <a:pos x="T2" y="T3"/>
              </a:cxn>
              <a:cxn ang="T12">
                <a:pos x="T4" y="T5"/>
              </a:cxn>
              <a:cxn ang="T13">
                <a:pos x="T6" y="T7"/>
              </a:cxn>
              <a:cxn ang="T14">
                <a:pos x="T8" y="T9"/>
              </a:cxn>
            </a:cxnLst>
            <a:rect l="T15" t="T16" r="T17" b="T18"/>
            <a:pathLst>
              <a:path w="4695" h="278">
                <a:moveTo>
                  <a:pt x="0" y="278"/>
                </a:moveTo>
                <a:lnTo>
                  <a:pt x="4333" y="274"/>
                </a:lnTo>
                <a:lnTo>
                  <a:pt x="4695" y="0"/>
                </a:lnTo>
                <a:lnTo>
                  <a:pt x="405" y="0"/>
                </a:lnTo>
                <a:lnTo>
                  <a:pt x="0" y="278"/>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6150" name="Text Box 6"/>
          <p:cNvSpPr txBox="1">
            <a:spLocks noChangeArrowheads="1"/>
          </p:cNvSpPr>
          <p:nvPr/>
        </p:nvSpPr>
        <p:spPr bwMode="auto">
          <a:xfrm rot="-5400000">
            <a:off x="1012826" y="3040062"/>
            <a:ext cx="2159000" cy="352425"/>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800" b="0">
                <a:solidFill>
                  <a:srgbClr val="FFFFFF"/>
                </a:solidFill>
                <a:effectLst/>
                <a:latin typeface="Verdana"/>
              </a:rPr>
              <a:t>CHD Risk Ratio</a:t>
            </a:r>
            <a:endParaRPr lang="en-US" sz="1800" b="0" baseline="-25000">
              <a:solidFill>
                <a:srgbClr val="FFFFFF"/>
              </a:solidFill>
              <a:effectLst/>
              <a:latin typeface="Verdana"/>
            </a:endParaRPr>
          </a:p>
        </p:txBody>
      </p:sp>
      <p:sp>
        <p:nvSpPr>
          <p:cNvPr id="6151" name="Text Box 7"/>
          <p:cNvSpPr txBox="1">
            <a:spLocks noChangeArrowheads="1"/>
          </p:cNvSpPr>
          <p:nvPr/>
        </p:nvSpPr>
        <p:spPr bwMode="auto">
          <a:xfrm>
            <a:off x="3570288" y="5167313"/>
            <a:ext cx="2316162" cy="336550"/>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700" b="0">
                <a:solidFill>
                  <a:srgbClr val="FFFFFF"/>
                </a:solidFill>
                <a:effectLst/>
                <a:latin typeface="Verdana"/>
              </a:rPr>
              <a:t>HDL-C (mg/dL)</a:t>
            </a:r>
            <a:endParaRPr lang="en-US" sz="1700" b="0" baseline="-25000">
              <a:solidFill>
                <a:srgbClr val="FFFFFF"/>
              </a:solidFill>
              <a:effectLst/>
              <a:latin typeface="Verdana"/>
            </a:endParaRPr>
          </a:p>
        </p:txBody>
      </p:sp>
      <p:graphicFrame>
        <p:nvGraphicFramePr>
          <p:cNvPr id="6146" name="Object 12">
            <a:hlinkClick r:id="" action="ppaction://ole?verb=0"/>
          </p:cNvPr>
          <p:cNvGraphicFramePr>
            <a:graphicFrameLocks/>
          </p:cNvGraphicFramePr>
          <p:nvPr/>
        </p:nvGraphicFramePr>
        <p:xfrm>
          <a:off x="2476500" y="1050925"/>
          <a:ext cx="4062413" cy="3948113"/>
        </p:xfrm>
        <a:graphic>
          <a:graphicData uri="http://schemas.openxmlformats.org/presentationml/2006/ole">
            <p:oleObj spid="_x0000_s82946" name="Chart" r:id="rId4" imgW="3619567" imgH="3514808" progId="MSGraph.Chart.8">
              <p:embed followColorScheme="full"/>
            </p:oleObj>
          </a:graphicData>
        </a:graphic>
      </p:graphicFrame>
      <p:grpSp>
        <p:nvGrpSpPr>
          <p:cNvPr id="2" name="Group 179"/>
          <p:cNvGrpSpPr>
            <a:grpSpLocks/>
          </p:cNvGrpSpPr>
          <p:nvPr/>
        </p:nvGrpSpPr>
        <p:grpSpPr bwMode="auto">
          <a:xfrm>
            <a:off x="3919538" y="4556125"/>
            <a:ext cx="1630362" cy="138113"/>
            <a:chOff x="2508" y="3000"/>
            <a:chExt cx="1027" cy="87"/>
          </a:xfrm>
        </p:grpSpPr>
        <p:sp>
          <p:nvSpPr>
            <p:cNvPr id="6167" name="Line 170"/>
            <p:cNvSpPr>
              <a:spLocks noChangeShapeType="1"/>
            </p:cNvSpPr>
            <p:nvPr/>
          </p:nvSpPr>
          <p:spPr bwMode="auto">
            <a:xfrm>
              <a:off x="2508" y="3000"/>
              <a:ext cx="0" cy="87"/>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6168" name="Line 171"/>
            <p:cNvSpPr>
              <a:spLocks noChangeShapeType="1"/>
            </p:cNvSpPr>
            <p:nvPr/>
          </p:nvSpPr>
          <p:spPr bwMode="auto">
            <a:xfrm>
              <a:off x="3535" y="3000"/>
              <a:ext cx="0" cy="87"/>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6169" name="Line 173"/>
            <p:cNvSpPr>
              <a:spLocks noChangeShapeType="1"/>
            </p:cNvSpPr>
            <p:nvPr/>
          </p:nvSpPr>
          <p:spPr bwMode="auto">
            <a:xfrm>
              <a:off x="3022" y="3000"/>
              <a:ext cx="0" cy="87"/>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grpSp>
      <p:grpSp>
        <p:nvGrpSpPr>
          <p:cNvPr id="3" name="Group 180"/>
          <p:cNvGrpSpPr>
            <a:grpSpLocks/>
          </p:cNvGrpSpPr>
          <p:nvPr/>
        </p:nvGrpSpPr>
        <p:grpSpPr bwMode="auto">
          <a:xfrm>
            <a:off x="3644900" y="4786313"/>
            <a:ext cx="2197100" cy="322262"/>
            <a:chOff x="2335" y="3145"/>
            <a:chExt cx="1384" cy="203"/>
          </a:xfrm>
        </p:grpSpPr>
        <p:sp>
          <p:nvSpPr>
            <p:cNvPr id="6164" name="Text Box 13"/>
            <p:cNvSpPr txBox="1">
              <a:spLocks noChangeArrowheads="1"/>
            </p:cNvSpPr>
            <p:nvPr/>
          </p:nvSpPr>
          <p:spPr bwMode="auto">
            <a:xfrm>
              <a:off x="2335" y="3145"/>
              <a:ext cx="345" cy="203"/>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600" b="0">
                  <a:solidFill>
                    <a:srgbClr val="FFFFFF"/>
                  </a:solidFill>
                  <a:effectLst/>
                  <a:latin typeface="Verdana"/>
                </a:rPr>
                <a:t>25</a:t>
              </a:r>
              <a:endParaRPr lang="en-US" sz="1600" b="0" baseline="-25000">
                <a:solidFill>
                  <a:srgbClr val="FFFFFF"/>
                </a:solidFill>
                <a:effectLst/>
                <a:latin typeface="Verdana"/>
              </a:endParaRPr>
            </a:p>
          </p:txBody>
        </p:sp>
        <p:sp>
          <p:nvSpPr>
            <p:cNvPr id="6165" name="Text Box 14"/>
            <p:cNvSpPr txBox="1">
              <a:spLocks noChangeArrowheads="1"/>
            </p:cNvSpPr>
            <p:nvPr/>
          </p:nvSpPr>
          <p:spPr bwMode="auto">
            <a:xfrm>
              <a:off x="2828" y="3145"/>
              <a:ext cx="373" cy="203"/>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600" b="0">
                  <a:solidFill>
                    <a:srgbClr val="FFFFFF"/>
                  </a:solidFill>
                  <a:effectLst/>
                  <a:latin typeface="Verdana"/>
                </a:rPr>
                <a:t>45</a:t>
              </a:r>
              <a:endParaRPr lang="en-US" sz="1600" b="0" baseline="-25000">
                <a:solidFill>
                  <a:srgbClr val="FFFFFF"/>
                </a:solidFill>
                <a:effectLst/>
                <a:latin typeface="Verdana"/>
              </a:endParaRPr>
            </a:p>
          </p:txBody>
        </p:sp>
        <p:sp>
          <p:nvSpPr>
            <p:cNvPr id="6166" name="Text Box 16"/>
            <p:cNvSpPr txBox="1">
              <a:spLocks noChangeArrowheads="1"/>
            </p:cNvSpPr>
            <p:nvPr/>
          </p:nvSpPr>
          <p:spPr bwMode="auto">
            <a:xfrm>
              <a:off x="3333" y="3145"/>
              <a:ext cx="386" cy="203"/>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600" b="0">
                  <a:solidFill>
                    <a:srgbClr val="FFFFFF"/>
                  </a:solidFill>
                  <a:effectLst/>
                  <a:latin typeface="Verdana"/>
                </a:rPr>
                <a:t>65</a:t>
              </a:r>
              <a:endParaRPr lang="en-US" sz="1600" b="0" baseline="-25000">
                <a:solidFill>
                  <a:srgbClr val="FFFFFF"/>
                </a:solidFill>
                <a:effectLst/>
                <a:latin typeface="Verdana"/>
              </a:endParaRPr>
            </a:p>
          </p:txBody>
        </p:sp>
      </p:grpSp>
      <p:sp>
        <p:nvSpPr>
          <p:cNvPr id="6154" name="AutoShape 17"/>
          <p:cNvSpPr>
            <a:spLocks noChangeArrowheads="1"/>
          </p:cNvSpPr>
          <p:nvPr/>
        </p:nvSpPr>
        <p:spPr bwMode="auto">
          <a:xfrm>
            <a:off x="3294063" y="1463675"/>
            <a:ext cx="3216275" cy="2335213"/>
          </a:xfrm>
          <a:prstGeom prst="roundRect">
            <a:avLst>
              <a:gd name="adj" fmla="val 737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grpSp>
        <p:nvGrpSpPr>
          <p:cNvPr id="4" name="Group 191"/>
          <p:cNvGrpSpPr>
            <a:grpSpLocks/>
          </p:cNvGrpSpPr>
          <p:nvPr/>
        </p:nvGrpSpPr>
        <p:grpSpPr bwMode="auto">
          <a:xfrm>
            <a:off x="3832225" y="1828800"/>
            <a:ext cx="1812925" cy="2130425"/>
            <a:chOff x="2453" y="1282"/>
            <a:chExt cx="1142" cy="1342"/>
          </a:xfrm>
        </p:grpSpPr>
        <p:sp>
          <p:nvSpPr>
            <p:cNvPr id="6160" name="Freeform 182"/>
            <p:cNvSpPr>
              <a:spLocks/>
            </p:cNvSpPr>
            <p:nvPr/>
          </p:nvSpPr>
          <p:spPr bwMode="auto">
            <a:xfrm>
              <a:off x="2483" y="1320"/>
              <a:ext cx="1037" cy="1237"/>
            </a:xfrm>
            <a:custGeom>
              <a:avLst/>
              <a:gdLst>
                <a:gd name="T0" fmla="*/ 0 w 1037"/>
                <a:gd name="T1" fmla="*/ 0 h 1237"/>
                <a:gd name="T2" fmla="*/ 209 w 1037"/>
                <a:gd name="T3" fmla="*/ 402 h 1237"/>
                <a:gd name="T4" fmla="*/ 519 w 1037"/>
                <a:gd name="T5" fmla="*/ 809 h 1237"/>
                <a:gd name="T6" fmla="*/ 740 w 1037"/>
                <a:gd name="T7" fmla="*/ 1014 h 1237"/>
                <a:gd name="T8" fmla="*/ 1037 w 1037"/>
                <a:gd name="T9" fmla="*/ 1237 h 1237"/>
                <a:gd name="T10" fmla="*/ 0 60000 65536"/>
                <a:gd name="T11" fmla="*/ 0 60000 65536"/>
                <a:gd name="T12" fmla="*/ 0 60000 65536"/>
                <a:gd name="T13" fmla="*/ 0 60000 65536"/>
                <a:gd name="T14" fmla="*/ 0 60000 65536"/>
                <a:gd name="T15" fmla="*/ 0 w 1037"/>
                <a:gd name="T16" fmla="*/ 0 h 1237"/>
                <a:gd name="T17" fmla="*/ 1037 w 1037"/>
                <a:gd name="T18" fmla="*/ 1237 h 1237"/>
              </a:gdLst>
              <a:ahLst/>
              <a:cxnLst>
                <a:cxn ang="T10">
                  <a:pos x="T0" y="T1"/>
                </a:cxn>
                <a:cxn ang="T11">
                  <a:pos x="T2" y="T3"/>
                </a:cxn>
                <a:cxn ang="T12">
                  <a:pos x="T4" y="T5"/>
                </a:cxn>
                <a:cxn ang="T13">
                  <a:pos x="T6" y="T7"/>
                </a:cxn>
                <a:cxn ang="T14">
                  <a:pos x="T8" y="T9"/>
                </a:cxn>
              </a:cxnLst>
              <a:rect l="T15" t="T16" r="T17" b="T18"/>
              <a:pathLst>
                <a:path w="1037" h="1237">
                  <a:moveTo>
                    <a:pt x="0" y="0"/>
                  </a:moveTo>
                  <a:cubicBezTo>
                    <a:pt x="60" y="134"/>
                    <a:pt x="123" y="267"/>
                    <a:pt x="209" y="402"/>
                  </a:cubicBezTo>
                  <a:cubicBezTo>
                    <a:pt x="295" y="537"/>
                    <a:pt x="431" y="707"/>
                    <a:pt x="519" y="809"/>
                  </a:cubicBezTo>
                  <a:cubicBezTo>
                    <a:pt x="607" y="911"/>
                    <a:pt x="654" y="943"/>
                    <a:pt x="740" y="1014"/>
                  </a:cubicBezTo>
                  <a:cubicBezTo>
                    <a:pt x="826" y="1085"/>
                    <a:pt x="930" y="1162"/>
                    <a:pt x="1037" y="1237"/>
                  </a:cubicBezTo>
                </a:path>
              </a:pathLst>
            </a:custGeom>
            <a:noFill/>
            <a:ln w="57150" cap="flat" cmpd="sng">
              <a:solidFill>
                <a:srgbClr val="F9E697"/>
              </a:solidFill>
              <a:prstDash val="solid"/>
              <a:round/>
              <a:headEnd type="none" w="med" len="med"/>
              <a:tailEnd type="none" w="med" len="med"/>
            </a:ln>
          </p:spPr>
          <p:txBody>
            <a:bodyPr wrap="none" anchor="ctr"/>
            <a:lstStyle/>
            <a:p>
              <a:pPr>
                <a:spcBef>
                  <a:spcPct val="0"/>
                </a:spcBef>
              </a:pPr>
              <a:endParaRPr lang="el-GR" sz="1800" b="0">
                <a:solidFill>
                  <a:srgbClr val="FFFFFF"/>
                </a:solidFill>
                <a:effectLst/>
                <a:latin typeface="Arial" pitchFamily="34" charset="0"/>
              </a:endParaRPr>
            </a:p>
          </p:txBody>
        </p:sp>
        <p:sp>
          <p:nvSpPr>
            <p:cNvPr id="6161" name="Oval 185"/>
            <p:cNvSpPr>
              <a:spLocks noChangeArrowheads="1"/>
            </p:cNvSpPr>
            <p:nvPr/>
          </p:nvSpPr>
          <p:spPr bwMode="auto">
            <a:xfrm>
              <a:off x="3486" y="2515"/>
              <a:ext cx="109" cy="109"/>
            </a:xfrm>
            <a:prstGeom prst="ellipse">
              <a:avLst/>
            </a:prstGeom>
            <a:solidFill>
              <a:schemeClr val="accent1"/>
            </a:solidFill>
            <a:ln w="9525">
              <a:solidFill>
                <a:schemeClr val="bg2"/>
              </a:solid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6162" name="Oval 186"/>
            <p:cNvSpPr>
              <a:spLocks noChangeArrowheads="1"/>
            </p:cNvSpPr>
            <p:nvPr/>
          </p:nvSpPr>
          <p:spPr bwMode="auto">
            <a:xfrm>
              <a:off x="2977" y="2098"/>
              <a:ext cx="109" cy="109"/>
            </a:xfrm>
            <a:prstGeom prst="ellipse">
              <a:avLst/>
            </a:prstGeom>
            <a:solidFill>
              <a:schemeClr val="accent1"/>
            </a:solidFill>
            <a:ln w="9525">
              <a:solidFill>
                <a:schemeClr val="bg2"/>
              </a:solid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6163" name="Oval 187"/>
            <p:cNvSpPr>
              <a:spLocks noChangeArrowheads="1"/>
            </p:cNvSpPr>
            <p:nvPr/>
          </p:nvSpPr>
          <p:spPr bwMode="auto">
            <a:xfrm>
              <a:off x="2453" y="1282"/>
              <a:ext cx="109" cy="109"/>
            </a:xfrm>
            <a:prstGeom prst="ellipse">
              <a:avLst/>
            </a:prstGeom>
            <a:solidFill>
              <a:schemeClr val="accent1"/>
            </a:solidFill>
            <a:ln w="9525">
              <a:solidFill>
                <a:schemeClr val="bg2"/>
              </a:solidFill>
              <a:round/>
              <a:headEnd/>
              <a:tailEnd/>
            </a:ln>
          </p:spPr>
          <p:txBody>
            <a:bodyPr wrap="none" anchor="ctr"/>
            <a:lstStyle/>
            <a:p>
              <a:pPr eaLnBrk="0" hangingPunct="0">
                <a:spcBef>
                  <a:spcPct val="0"/>
                </a:spcBef>
              </a:pPr>
              <a:endParaRPr lang="en-US" b="0">
                <a:solidFill>
                  <a:srgbClr val="FFFFFF"/>
                </a:solidFill>
                <a:effectLst/>
                <a:latin typeface="Verdana"/>
              </a:endParaRPr>
            </a:p>
          </p:txBody>
        </p:sp>
      </p:grpSp>
      <p:sp>
        <p:nvSpPr>
          <p:cNvPr id="6156" name="Text Box 188"/>
          <p:cNvSpPr txBox="1">
            <a:spLocks noChangeArrowheads="1"/>
          </p:cNvSpPr>
          <p:nvPr/>
        </p:nvSpPr>
        <p:spPr bwMode="auto">
          <a:xfrm>
            <a:off x="4510088" y="2913063"/>
            <a:ext cx="874712" cy="396875"/>
          </a:xfrm>
          <a:prstGeom prst="rect">
            <a:avLst/>
          </a:prstGeom>
          <a:noFill/>
          <a:ln w="9525">
            <a:noFill/>
            <a:miter lim="800000"/>
            <a:headEnd/>
            <a:tailEnd/>
          </a:ln>
        </p:spPr>
        <p:txBody>
          <a:bodyPr>
            <a:spAutoFit/>
          </a:bodyPr>
          <a:lstStyle/>
          <a:p>
            <a:pPr algn="r" eaLnBrk="0" hangingPunct="0"/>
            <a:r>
              <a:rPr lang="en-US" altLang="en-US" sz="2000" b="0">
                <a:solidFill>
                  <a:srgbClr val="FFFFFF"/>
                </a:solidFill>
                <a:effectLst/>
                <a:latin typeface="Verdana"/>
              </a:rPr>
              <a:t>2.0</a:t>
            </a:r>
            <a:endParaRPr lang="en-US" altLang="en-US" sz="2300" b="0">
              <a:solidFill>
                <a:srgbClr val="FFFFFF"/>
              </a:solidFill>
              <a:effectLst/>
              <a:latin typeface="Verdana"/>
            </a:endParaRPr>
          </a:p>
        </p:txBody>
      </p:sp>
      <p:sp>
        <p:nvSpPr>
          <p:cNvPr id="6157" name="Text Box 189"/>
          <p:cNvSpPr txBox="1">
            <a:spLocks noChangeArrowheads="1"/>
          </p:cNvSpPr>
          <p:nvPr/>
        </p:nvSpPr>
        <p:spPr bwMode="auto">
          <a:xfrm>
            <a:off x="5324475" y="3635375"/>
            <a:ext cx="874713" cy="396875"/>
          </a:xfrm>
          <a:prstGeom prst="rect">
            <a:avLst/>
          </a:prstGeom>
          <a:noFill/>
          <a:ln w="9525">
            <a:noFill/>
            <a:miter lim="800000"/>
            <a:headEnd/>
            <a:tailEnd/>
          </a:ln>
        </p:spPr>
        <p:txBody>
          <a:bodyPr>
            <a:spAutoFit/>
          </a:bodyPr>
          <a:lstStyle/>
          <a:p>
            <a:pPr algn="r" eaLnBrk="0" hangingPunct="0"/>
            <a:r>
              <a:rPr lang="en-US" altLang="en-US" sz="2000" b="0">
                <a:solidFill>
                  <a:srgbClr val="FFFFFF"/>
                </a:solidFill>
                <a:effectLst/>
                <a:latin typeface="Verdana"/>
              </a:rPr>
              <a:t>1.0</a:t>
            </a:r>
            <a:endParaRPr lang="en-US" altLang="en-US" sz="2300" b="0">
              <a:solidFill>
                <a:srgbClr val="FFFFFF"/>
              </a:solidFill>
              <a:effectLst/>
              <a:latin typeface="Verdana"/>
            </a:endParaRPr>
          </a:p>
        </p:txBody>
      </p:sp>
      <p:sp>
        <p:nvSpPr>
          <p:cNvPr id="6158" name="Text Box 190"/>
          <p:cNvSpPr txBox="1">
            <a:spLocks noChangeArrowheads="1"/>
          </p:cNvSpPr>
          <p:nvPr/>
        </p:nvSpPr>
        <p:spPr bwMode="auto">
          <a:xfrm>
            <a:off x="3702050" y="1646238"/>
            <a:ext cx="874713" cy="396875"/>
          </a:xfrm>
          <a:prstGeom prst="rect">
            <a:avLst/>
          </a:prstGeom>
          <a:noFill/>
          <a:ln w="9525">
            <a:noFill/>
            <a:miter lim="800000"/>
            <a:headEnd/>
            <a:tailEnd/>
          </a:ln>
        </p:spPr>
        <p:txBody>
          <a:bodyPr>
            <a:spAutoFit/>
          </a:bodyPr>
          <a:lstStyle/>
          <a:p>
            <a:pPr algn="r" eaLnBrk="0" hangingPunct="0"/>
            <a:r>
              <a:rPr lang="en-US" altLang="en-US" sz="2000" b="0">
                <a:solidFill>
                  <a:srgbClr val="FFFFFF"/>
                </a:solidFill>
                <a:effectLst/>
                <a:latin typeface="Verdana"/>
              </a:rPr>
              <a:t>4.0</a:t>
            </a:r>
            <a:endParaRPr lang="en-US" altLang="en-US" sz="2300" b="0">
              <a:solidFill>
                <a:srgbClr val="FFFFFF"/>
              </a:solidFill>
              <a:effectLst/>
              <a:latin typeface="Verdana"/>
            </a:endParaRPr>
          </a:p>
        </p:txBody>
      </p:sp>
      <p:sp>
        <p:nvSpPr>
          <p:cNvPr id="6159" name="Text Box 9"/>
          <p:cNvSpPr txBox="1">
            <a:spLocks noChangeArrowheads="1"/>
          </p:cNvSpPr>
          <p:nvPr/>
        </p:nvSpPr>
        <p:spPr bwMode="auto">
          <a:xfrm>
            <a:off x="447675" y="5695950"/>
            <a:ext cx="8237538" cy="336550"/>
          </a:xfrm>
          <a:prstGeom prst="rect">
            <a:avLst/>
          </a:prstGeom>
          <a:noFill/>
          <a:ln w="50800">
            <a:noFill/>
            <a:miter lim="800000"/>
            <a:headEnd/>
            <a:tailEnd/>
          </a:ln>
        </p:spPr>
        <p:txBody>
          <a:bodyPr anchor="b">
            <a:spAutoFit/>
          </a:bodyPr>
          <a:lstStyle/>
          <a:p>
            <a:pPr eaLnBrk="0" hangingPunct="0"/>
            <a:r>
              <a:rPr kumimoji="1" lang="en-US" sz="1600" b="0">
                <a:solidFill>
                  <a:srgbClr val="FFFFFF"/>
                </a:solidFill>
                <a:effectLst/>
                <a:latin typeface="Verdana"/>
              </a:rPr>
              <a:t>CHD = coronary heart disease; HDL-C = high-density lipoprotein cholesterol</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1025" y="295275"/>
            <a:ext cx="8226425" cy="914400"/>
          </a:xfrm>
        </p:spPr>
        <p:txBody>
          <a:bodyPr/>
          <a:lstStyle/>
          <a:p>
            <a:pPr eaLnBrk="1" hangingPunct="1">
              <a:defRPr/>
            </a:pPr>
            <a:r>
              <a:rPr lang="en-US" sz="2800" smtClean="0">
                <a:effectLst>
                  <a:outerShdw blurRad="38100" dist="38100" dir="2700000" algn="tl">
                    <a:srgbClr val="000000"/>
                  </a:outerShdw>
                </a:effectLst>
              </a:rPr>
              <a:t>Coronary Heart Disease Risk According to HDL-C Levels: </a:t>
            </a:r>
            <a:r>
              <a:rPr lang="en-US" sz="2800" smtClean="0">
                <a:solidFill>
                  <a:schemeClr val="tx1"/>
                </a:solidFill>
                <a:effectLst>
                  <a:outerShdw blurRad="38100" dist="38100" dir="2700000" algn="tl">
                    <a:srgbClr val="000000"/>
                  </a:outerShdw>
                </a:effectLst>
              </a:rPr>
              <a:t>The PROCAM Study</a:t>
            </a:r>
          </a:p>
        </p:txBody>
      </p:sp>
      <p:graphicFrame>
        <p:nvGraphicFramePr>
          <p:cNvPr id="4" name="Content Placeholder 3"/>
          <p:cNvGraphicFramePr>
            <a:graphicFrameLocks noGrp="1"/>
          </p:cNvGraphicFramePr>
          <p:nvPr>
            <p:ph idx="4294967295"/>
          </p:nvPr>
        </p:nvGraphicFramePr>
        <p:xfrm>
          <a:off x="600075" y="1319213"/>
          <a:ext cx="7780338" cy="3214689"/>
        </p:xfrm>
        <a:graphic>
          <a:graphicData uri="http://schemas.openxmlformats.org/drawingml/2006/table">
            <a:tbl>
              <a:tblPr/>
              <a:tblGrid>
                <a:gridCol w="2049463"/>
                <a:gridCol w="2874962"/>
                <a:gridCol w="2855913"/>
              </a:tblGrid>
              <a:tr h="7143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E7E7"/>
                          </a:solidFill>
                          <a:effectLst/>
                          <a:latin typeface="Verdana" pitchFamily="34" charset="0"/>
                        </a:rPr>
                        <a:t>186 CHD Events* in 4,407 Men Aged 40</a:t>
                      </a:r>
                      <a:r>
                        <a:rPr kumimoji="0" lang="en-US" sz="1800" b="1" i="0" u="none" strike="noStrike" cap="none" normalizeH="0" baseline="0" smtClean="0">
                          <a:ln>
                            <a:noFill/>
                          </a:ln>
                          <a:solidFill>
                            <a:srgbClr val="00E7E7"/>
                          </a:solidFill>
                          <a:effectLst/>
                          <a:latin typeface="Univers Condensed"/>
                        </a:rPr>
                        <a:t>–</a:t>
                      </a:r>
                      <a:r>
                        <a:rPr kumimoji="0" lang="en-US" sz="1800" b="1" i="0" u="none" strike="noStrike" cap="none" normalizeH="0" baseline="0" smtClean="0">
                          <a:ln>
                            <a:noFill/>
                          </a:ln>
                          <a:solidFill>
                            <a:srgbClr val="00E7E7"/>
                          </a:solidFill>
                          <a:effectLst/>
                          <a:latin typeface="Verdana" pitchFamily="34" charset="0"/>
                        </a:rPr>
                        <a:t>65 Years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A"/>
                    </a:solidFill>
                  </a:tcPr>
                </a:tc>
                <a:tc hMerge="1">
                  <a:txBody>
                    <a:bodyPr/>
                    <a:lstStyle/>
                    <a:p>
                      <a:endParaRPr lang="el-GR"/>
                    </a:p>
                  </a:txBody>
                  <a:tcPr/>
                </a:tc>
                <a:tc hMerge="1">
                  <a:txBody>
                    <a:bodyPr/>
                    <a:lstStyle/>
                    <a:p>
                      <a:endParaRPr lang="el-GR"/>
                    </a:p>
                  </a:txBody>
                  <a:tcPr/>
                </a:tc>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CC99"/>
                          </a:solidFill>
                          <a:effectLst/>
                          <a:latin typeface="Verdana" pitchFamily="34" charset="0"/>
                        </a:rPr>
                        <a:t>HDL-C Tertile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CC99"/>
                          </a:solidFill>
                          <a:effectLst/>
                          <a:latin typeface="Verdana" pitchFamily="34" charset="0"/>
                        </a:rPr>
                        <a:t>(mg/dL</a:t>
                      </a:r>
                      <a:r>
                        <a:rPr kumimoji="0" lang="en-US" sz="1800" b="0" i="0" u="none" strike="noStrike" cap="none" normalizeH="0" baseline="0" smtClean="0">
                          <a:ln>
                            <a:noFill/>
                          </a:ln>
                          <a:solidFill>
                            <a:srgbClr val="FFCC99"/>
                          </a:solidFill>
                          <a:effectLst/>
                          <a:latin typeface="Verdana" pitchFamily="34" charset="0"/>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CC99"/>
                          </a:solidFill>
                          <a:effectLst/>
                          <a:latin typeface="Verdana" pitchFamily="34" charset="0"/>
                        </a:rPr>
                        <a:t>Observed CHD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CC99"/>
                          </a:solidFill>
                          <a:effectLst/>
                          <a:latin typeface="Verdana" pitchFamily="34" charset="0"/>
                        </a:rPr>
                        <a:t>Events (per 100)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CC99"/>
                          </a:solidFill>
                          <a:effectLst/>
                          <a:latin typeface="Verdana" pitchFamily="34" charset="0"/>
                        </a:rPr>
                        <a:t>Incidence of CHD Events at 6 Years (per 1,000)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A"/>
                    </a:solidFill>
                  </a:tcPr>
                </a:tc>
              </a:tr>
              <a:tr h="522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&lt; 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A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A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110</a:t>
                      </a:r>
                      <a:r>
                        <a:rPr kumimoji="0" lang="en-US" sz="1800" b="0" i="0" u="none" strike="noStrike" cap="none" normalizeH="0" baseline="0" smtClean="0">
                          <a:ln>
                            <a:noFill/>
                          </a:ln>
                          <a:solidFill>
                            <a:schemeClr val="tx1"/>
                          </a:solidFill>
                          <a:effectLst/>
                          <a:latin typeface="Univers Condensed"/>
                        </a:rPr>
                        <a:t>†</a:t>
                      </a:r>
                      <a:endParaRPr kumimoji="0" lang="en-US" sz="18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AC"/>
                    </a:solidFill>
                  </a:tcPr>
                </a:tc>
              </a:tr>
              <a:tr h="503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35</a:t>
                      </a:r>
                      <a:r>
                        <a:rPr kumimoji="0" lang="en-US" sz="1800" b="0" i="0" u="none" strike="noStrike" cap="none" normalizeH="0" baseline="0" smtClean="0">
                          <a:ln>
                            <a:noFill/>
                          </a:ln>
                          <a:solidFill>
                            <a:schemeClr val="tx1"/>
                          </a:solidFill>
                          <a:effectLst/>
                          <a:latin typeface="Univers Condensed"/>
                        </a:rPr>
                        <a:t>–</a:t>
                      </a:r>
                      <a:r>
                        <a:rPr kumimoji="0" lang="en-US" sz="1800" b="0" i="0" u="none" strike="noStrike" cap="none" normalizeH="0" baseline="0" smtClean="0">
                          <a:ln>
                            <a:noFill/>
                          </a:ln>
                          <a:solidFill>
                            <a:schemeClr val="tx1"/>
                          </a:solidFill>
                          <a:effectLst/>
                          <a:latin typeface="Verdana" pitchFamily="34" charset="0"/>
                        </a:rPr>
                        <a:t>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7F"/>
                    </a:solidFill>
                  </a:tcPr>
                </a:tc>
              </a:tr>
              <a:tr h="560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&gt; 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A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A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Verdana" pitchFamily="34" charset="0"/>
                        </a:rPr>
                        <a:t>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AC"/>
                    </a:solidFill>
                  </a:tcPr>
                </a:tc>
              </a:tr>
            </a:tbl>
          </a:graphicData>
        </a:graphic>
      </p:graphicFrame>
      <p:sp>
        <p:nvSpPr>
          <p:cNvPr id="53275" name="TextBox 4"/>
          <p:cNvSpPr txBox="1">
            <a:spLocks noChangeArrowheads="1"/>
          </p:cNvSpPr>
          <p:nvPr/>
        </p:nvSpPr>
        <p:spPr bwMode="auto">
          <a:xfrm>
            <a:off x="485775" y="4627563"/>
            <a:ext cx="8097838" cy="1685925"/>
          </a:xfrm>
          <a:prstGeom prst="rect">
            <a:avLst/>
          </a:prstGeom>
          <a:noFill/>
          <a:ln w="9525">
            <a:noFill/>
            <a:miter lim="800000"/>
            <a:headEnd/>
            <a:tailEnd/>
          </a:ln>
        </p:spPr>
        <p:txBody>
          <a:bodyPr>
            <a:spAutoFit/>
          </a:bodyPr>
          <a:lstStyle/>
          <a:p>
            <a:pPr marL="168275" indent="-168275" eaLnBrk="0" hangingPunct="0">
              <a:spcBef>
                <a:spcPct val="0"/>
              </a:spcBef>
            </a:pPr>
            <a:r>
              <a:rPr lang="en-US" sz="1600" b="0">
                <a:solidFill>
                  <a:srgbClr val="FFFFFF"/>
                </a:solidFill>
                <a:effectLst/>
                <a:latin typeface="Verdana"/>
              </a:rPr>
              <a:t>*134 definite nonfatal myocardial infarctions and 52 definite atherosclerotic CHD-related deaths </a:t>
            </a:r>
          </a:p>
          <a:p>
            <a:pPr marL="168275" indent="-168275" eaLnBrk="0" hangingPunct="0">
              <a:spcBef>
                <a:spcPct val="0"/>
              </a:spcBef>
            </a:pPr>
            <a:r>
              <a:rPr lang="en-US" sz="1600" b="0">
                <a:solidFill>
                  <a:srgbClr val="FFFFFF"/>
                </a:solidFill>
                <a:effectLst/>
                <a:latin typeface="Univers Condensed" pitchFamily="34" charset="0"/>
              </a:rPr>
              <a:t>†</a:t>
            </a:r>
            <a:r>
              <a:rPr lang="en-US" sz="1600" b="0">
                <a:solidFill>
                  <a:srgbClr val="FFFFFF"/>
                </a:solidFill>
                <a:effectLst/>
                <a:latin typeface="Verdana"/>
              </a:rPr>
              <a:t>Approximately a 4-fold increased risk of CHD at 6 years for this tertile</a:t>
            </a:r>
          </a:p>
          <a:p>
            <a:pPr marL="168275" indent="-168275" eaLnBrk="0" hangingPunct="0">
              <a:lnSpc>
                <a:spcPts val="900"/>
              </a:lnSpc>
              <a:spcBef>
                <a:spcPct val="0"/>
              </a:spcBef>
            </a:pPr>
            <a:endParaRPr lang="en-US" sz="1600" b="0">
              <a:solidFill>
                <a:srgbClr val="FFFFFF"/>
              </a:solidFill>
              <a:effectLst/>
              <a:latin typeface="Verdana"/>
            </a:endParaRPr>
          </a:p>
          <a:p>
            <a:pPr marL="168275" indent="-168275" eaLnBrk="0" hangingPunct="0">
              <a:spcBef>
                <a:spcPct val="0"/>
              </a:spcBef>
            </a:pPr>
            <a:r>
              <a:rPr lang="en-US" sz="1600" b="0">
                <a:solidFill>
                  <a:srgbClr val="FFFFFF"/>
                </a:solidFill>
                <a:effectLst/>
                <a:latin typeface="Verdana"/>
              </a:rPr>
              <a:t>CHD = coronary heart disease; </a:t>
            </a:r>
            <a:r>
              <a:rPr kumimoji="1" lang="en-US" sz="1600" b="0">
                <a:solidFill>
                  <a:srgbClr val="FFFFFF"/>
                </a:solidFill>
                <a:effectLst/>
                <a:latin typeface="Verdana"/>
              </a:rPr>
              <a:t>HDL-C = high-density lipoprotein cholesterol; PROCAM = </a:t>
            </a:r>
            <a:r>
              <a:rPr lang="en-US" sz="1600" b="0">
                <a:solidFill>
                  <a:srgbClr val="FFFFFF"/>
                </a:solidFill>
                <a:effectLst/>
                <a:latin typeface="Verdana"/>
              </a:rPr>
              <a:t>Prospective Cardiovascular M</a:t>
            </a:r>
            <a:r>
              <a:rPr lang="en-US" sz="1600" b="0">
                <a:solidFill>
                  <a:srgbClr val="FFFFFF"/>
                </a:solidFill>
                <a:effectLst/>
                <a:latin typeface="Univers Condensed" pitchFamily="34" charset="0"/>
              </a:rPr>
              <a:t>ü</a:t>
            </a:r>
            <a:r>
              <a:rPr lang="en-US" sz="1600" b="0">
                <a:solidFill>
                  <a:srgbClr val="FFFFFF"/>
                </a:solidFill>
                <a:effectLst/>
                <a:latin typeface="Verdana"/>
              </a:rPr>
              <a:t>nster Study</a:t>
            </a:r>
          </a:p>
          <a:p>
            <a:pPr marL="168275" indent="-168275" eaLnBrk="0" hangingPunct="0">
              <a:spcBef>
                <a:spcPct val="0"/>
              </a:spcBef>
            </a:pPr>
            <a:endParaRPr lang="en-US" sz="1600" b="0">
              <a:solidFill>
                <a:srgbClr val="FFFFFF"/>
              </a:solidFill>
              <a:effectLst/>
              <a:latin typeface="Verdana"/>
            </a:endParaRPr>
          </a:p>
        </p:txBody>
      </p:sp>
      <p:sp>
        <p:nvSpPr>
          <p:cNvPr id="53276" name="Text Box 9"/>
          <p:cNvSpPr txBox="1">
            <a:spLocks noChangeArrowheads="1"/>
          </p:cNvSpPr>
          <p:nvPr/>
        </p:nvSpPr>
        <p:spPr bwMode="auto">
          <a:xfrm>
            <a:off x="488950" y="6096000"/>
            <a:ext cx="6008688" cy="495300"/>
          </a:xfrm>
          <a:prstGeom prst="rect">
            <a:avLst/>
          </a:prstGeom>
          <a:noFill/>
          <a:ln w="50800">
            <a:noFill/>
            <a:miter lim="800000"/>
            <a:headEnd/>
            <a:tailEnd/>
          </a:ln>
        </p:spPr>
        <p:txBody>
          <a:bodyPr anchor="b">
            <a:spAutoFit/>
          </a:bodyPr>
          <a:lstStyle/>
          <a:p>
            <a:pPr eaLnBrk="0" hangingPunct="0">
              <a:lnSpc>
                <a:spcPct val="95000"/>
              </a:lnSpc>
            </a:pPr>
            <a:r>
              <a:rPr kumimoji="1" lang="en-US" sz="1400" b="0">
                <a:solidFill>
                  <a:srgbClr val="FFFFFF"/>
                </a:solidFill>
                <a:effectLst/>
                <a:latin typeface="Verdana"/>
              </a:rPr>
              <a:t>Assmann G, Schulte H. In: </a:t>
            </a:r>
            <a:r>
              <a:rPr kumimoji="1" lang="en-US" sz="1400" b="0" i="1">
                <a:solidFill>
                  <a:srgbClr val="FFFFFF"/>
                </a:solidFill>
                <a:effectLst/>
                <a:latin typeface="Verdana"/>
              </a:rPr>
              <a:t>Lipid Metabolism Disorders and Coronary Heart Disease</a:t>
            </a:r>
            <a:r>
              <a:rPr kumimoji="1" lang="en-US" sz="1400" b="0">
                <a:solidFill>
                  <a:srgbClr val="FFFFFF"/>
                </a:solidFill>
                <a:effectLst/>
                <a:latin typeface="Verdana"/>
              </a:rPr>
              <a:t>. 1993;19-68.</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922588" y="4757738"/>
            <a:ext cx="3476625" cy="701675"/>
            <a:chOff x="1698" y="3086"/>
            <a:chExt cx="2190" cy="442"/>
          </a:xfrm>
        </p:grpSpPr>
        <p:sp>
          <p:nvSpPr>
            <p:cNvPr id="7193" name="AutoShape 6"/>
            <p:cNvSpPr>
              <a:spLocks noChangeArrowheads="1"/>
            </p:cNvSpPr>
            <p:nvPr/>
          </p:nvSpPr>
          <p:spPr bwMode="auto">
            <a:xfrm>
              <a:off x="1698" y="3086"/>
              <a:ext cx="622" cy="442"/>
            </a:xfrm>
            <a:prstGeom prst="roundRect">
              <a:avLst>
                <a:gd name="adj" fmla="val 0"/>
              </a:avLst>
            </a:prstGeom>
            <a:gradFill rotWithShape="0">
              <a:gsLst>
                <a:gs pos="0">
                  <a:srgbClr val="0000A4"/>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7194" name="AutoShape 7"/>
            <p:cNvSpPr>
              <a:spLocks noChangeArrowheads="1"/>
            </p:cNvSpPr>
            <p:nvPr/>
          </p:nvSpPr>
          <p:spPr bwMode="auto">
            <a:xfrm>
              <a:off x="2482" y="3086"/>
              <a:ext cx="622" cy="442"/>
            </a:xfrm>
            <a:prstGeom prst="roundRect">
              <a:avLst>
                <a:gd name="adj" fmla="val 0"/>
              </a:avLst>
            </a:prstGeom>
            <a:gradFill rotWithShape="0">
              <a:gsLst>
                <a:gs pos="0">
                  <a:srgbClr val="0000A4"/>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7195" name="AutoShape 8"/>
            <p:cNvSpPr>
              <a:spLocks noChangeArrowheads="1"/>
            </p:cNvSpPr>
            <p:nvPr/>
          </p:nvSpPr>
          <p:spPr bwMode="auto">
            <a:xfrm>
              <a:off x="3266" y="3086"/>
              <a:ext cx="622" cy="442"/>
            </a:xfrm>
            <a:prstGeom prst="roundRect">
              <a:avLst>
                <a:gd name="adj" fmla="val 0"/>
              </a:avLst>
            </a:prstGeom>
            <a:gradFill rotWithShape="0">
              <a:gsLst>
                <a:gs pos="0">
                  <a:srgbClr val="0000A4"/>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grpSp>
      <p:grpSp>
        <p:nvGrpSpPr>
          <p:cNvPr id="3" name="Group 44"/>
          <p:cNvGrpSpPr>
            <a:grpSpLocks/>
          </p:cNvGrpSpPr>
          <p:nvPr/>
        </p:nvGrpSpPr>
        <p:grpSpPr bwMode="auto">
          <a:xfrm>
            <a:off x="2741613" y="1535113"/>
            <a:ext cx="5421312" cy="3276600"/>
            <a:chOff x="1568" y="1032"/>
            <a:chExt cx="3431" cy="2064"/>
          </a:xfrm>
        </p:grpSpPr>
        <p:sp>
          <p:nvSpPr>
            <p:cNvPr id="7191" name="Freeform 4"/>
            <p:cNvSpPr>
              <a:spLocks/>
            </p:cNvSpPr>
            <p:nvPr/>
          </p:nvSpPr>
          <p:spPr bwMode="auto">
            <a:xfrm>
              <a:off x="1568" y="1032"/>
              <a:ext cx="1016" cy="2064"/>
            </a:xfrm>
            <a:custGeom>
              <a:avLst/>
              <a:gdLst>
                <a:gd name="T0" fmla="*/ 0 w 1016"/>
                <a:gd name="T1" fmla="*/ 2064 h 2064"/>
                <a:gd name="T2" fmla="*/ 0 w 1016"/>
                <a:gd name="T3" fmla="*/ 624 h 2064"/>
                <a:gd name="T4" fmla="*/ 1016 w 1016"/>
                <a:gd name="T5" fmla="*/ 0 h 2064"/>
                <a:gd name="T6" fmla="*/ 1016 w 1016"/>
                <a:gd name="T7" fmla="*/ 1397 h 2064"/>
                <a:gd name="T8" fmla="*/ 0 w 1016"/>
                <a:gd name="T9" fmla="*/ 2064 h 2064"/>
                <a:gd name="T10" fmla="*/ 0 60000 65536"/>
                <a:gd name="T11" fmla="*/ 0 60000 65536"/>
                <a:gd name="T12" fmla="*/ 0 60000 65536"/>
                <a:gd name="T13" fmla="*/ 0 60000 65536"/>
                <a:gd name="T14" fmla="*/ 0 60000 65536"/>
                <a:gd name="T15" fmla="*/ 0 w 1016"/>
                <a:gd name="T16" fmla="*/ 0 h 2064"/>
                <a:gd name="T17" fmla="*/ 1016 w 1016"/>
                <a:gd name="T18" fmla="*/ 2064 h 2064"/>
              </a:gdLst>
              <a:ahLst/>
              <a:cxnLst>
                <a:cxn ang="T10">
                  <a:pos x="T0" y="T1"/>
                </a:cxn>
                <a:cxn ang="T11">
                  <a:pos x="T2" y="T3"/>
                </a:cxn>
                <a:cxn ang="T12">
                  <a:pos x="T4" y="T5"/>
                </a:cxn>
                <a:cxn ang="T13">
                  <a:pos x="T6" y="T7"/>
                </a:cxn>
                <a:cxn ang="T14">
                  <a:pos x="T8" y="T9"/>
                </a:cxn>
              </a:cxnLst>
              <a:rect l="T15" t="T16" r="T17" b="T18"/>
              <a:pathLst>
                <a:path w="1016" h="2064">
                  <a:moveTo>
                    <a:pt x="0" y="2064"/>
                  </a:moveTo>
                  <a:lnTo>
                    <a:pt x="0" y="624"/>
                  </a:lnTo>
                  <a:lnTo>
                    <a:pt x="1016" y="0"/>
                  </a:lnTo>
                  <a:lnTo>
                    <a:pt x="1016" y="1397"/>
                  </a:lnTo>
                  <a:lnTo>
                    <a:pt x="0" y="2064"/>
                  </a:lnTo>
                  <a:close/>
                </a:path>
              </a:pathLst>
            </a:custGeom>
            <a:gradFill rotWithShape="1">
              <a:gsLst>
                <a:gs pos="0">
                  <a:srgbClr val="0033CC"/>
                </a:gs>
                <a:gs pos="100000">
                  <a:srgbClr val="000074"/>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192" name="Rectangle 9"/>
            <p:cNvSpPr>
              <a:spLocks noChangeArrowheads="1"/>
            </p:cNvSpPr>
            <p:nvPr/>
          </p:nvSpPr>
          <p:spPr bwMode="auto">
            <a:xfrm>
              <a:off x="2581" y="1064"/>
              <a:ext cx="2418" cy="1400"/>
            </a:xfrm>
            <a:prstGeom prst="rect">
              <a:avLst/>
            </a:prstGeom>
            <a:gradFill rotWithShape="0">
              <a:gsLst>
                <a:gs pos="0">
                  <a:srgbClr val="0033CC"/>
                </a:gs>
                <a:gs pos="100000">
                  <a:srgbClr val="0000A4"/>
                </a:gs>
              </a:gsLst>
              <a:lin ang="5400000" scaled="1"/>
            </a:gradFill>
            <a:ln w="9525">
              <a:noFill/>
              <a:miter lim="800000"/>
              <a:headEnd/>
              <a:tailEnd/>
            </a:ln>
          </p:spPr>
          <p:txBody>
            <a:bodyPr wrap="none" anchor="ctr"/>
            <a:lstStyle/>
            <a:p>
              <a:pPr algn="ctr" eaLnBrk="0" hangingPunct="0">
                <a:spcBef>
                  <a:spcPct val="0"/>
                </a:spcBef>
              </a:pPr>
              <a:endParaRPr lang="en-US" sz="2500" b="0">
                <a:solidFill>
                  <a:srgbClr val="FFFFFF"/>
                </a:solidFill>
                <a:effectLst/>
                <a:latin typeface="Arial" pitchFamily="34" charset="0"/>
              </a:endParaRPr>
            </a:p>
          </p:txBody>
        </p:sp>
      </p:grpSp>
      <p:graphicFrame>
        <p:nvGraphicFramePr>
          <p:cNvPr id="7170" name="Object 45">
            <a:hlinkClick r:id="" action="ppaction://ole?verb=0"/>
          </p:cNvPr>
          <p:cNvGraphicFramePr>
            <a:graphicFrameLocks/>
          </p:cNvGraphicFramePr>
          <p:nvPr/>
        </p:nvGraphicFramePr>
        <p:xfrm>
          <a:off x="2243138" y="1312863"/>
          <a:ext cx="5965825" cy="3857625"/>
        </p:xfrm>
        <a:graphic>
          <a:graphicData uri="http://schemas.openxmlformats.org/presentationml/2006/ole">
            <p:oleObj spid="_x0000_s83970" name="Chart" r:id="rId4" imgW="6705600" imgH="4334003" progId="MSGraph.Chart.8">
              <p:embed followColorScheme="full"/>
            </p:oleObj>
          </a:graphicData>
        </a:graphic>
      </p:graphicFrame>
      <p:sp>
        <p:nvSpPr>
          <p:cNvPr id="1085442" name="Rectangle 2"/>
          <p:cNvSpPr>
            <a:spLocks noGrp="1" noChangeArrowheads="1"/>
          </p:cNvSpPr>
          <p:nvPr>
            <p:ph type="title" idx="4294967295"/>
          </p:nvPr>
        </p:nvSpPr>
        <p:spPr>
          <a:xfrm>
            <a:off x="506413" y="227013"/>
            <a:ext cx="6816725" cy="914400"/>
          </a:xfrm>
        </p:spPr>
        <p:txBody>
          <a:bodyPr/>
          <a:lstStyle/>
          <a:p>
            <a:pPr eaLnBrk="1" hangingPunct="1">
              <a:defRPr/>
            </a:pPr>
            <a:r>
              <a:rPr lang="en-US" sz="2400" smtClean="0">
                <a:effectLst>
                  <a:outerShdw blurRad="38100" dist="38100" dir="2700000" algn="tl">
                    <a:srgbClr val="000000"/>
                  </a:outerShdw>
                </a:effectLst>
              </a:rPr>
              <a:t>Low HDL-C Predicts Coronary Heart Disease Risk Independent of LDL-C:</a:t>
            </a:r>
            <a:r>
              <a:rPr lang="en-US" sz="2400" smtClean="0">
                <a:solidFill>
                  <a:schemeClr val="tx1"/>
                </a:solidFill>
                <a:effectLst>
                  <a:outerShdw blurRad="38100" dist="38100" dir="2700000" algn="tl">
                    <a:srgbClr val="000000"/>
                  </a:outerShdw>
                </a:effectLst>
              </a:rPr>
              <a:t/>
            </a:r>
            <a:br>
              <a:rPr lang="en-US" sz="2400" smtClean="0">
                <a:solidFill>
                  <a:schemeClr val="tx1"/>
                </a:solidFill>
                <a:effectLst>
                  <a:outerShdw blurRad="38100" dist="38100" dir="2700000" algn="tl">
                    <a:srgbClr val="000000"/>
                  </a:outerShdw>
                </a:effectLst>
              </a:rPr>
            </a:br>
            <a:r>
              <a:rPr lang="en-US" sz="2400" smtClean="0">
                <a:solidFill>
                  <a:schemeClr val="tx1"/>
                </a:solidFill>
                <a:effectLst>
                  <a:outerShdw blurRad="38100" dist="38100" dir="2700000" algn="tl">
                    <a:srgbClr val="000000"/>
                  </a:outerShdw>
                </a:effectLst>
              </a:rPr>
              <a:t>The Framingham Heart Study</a:t>
            </a:r>
            <a:r>
              <a:rPr lang="en-US" sz="2800" smtClean="0">
                <a:effectLst>
                  <a:outerShdw blurRad="38100" dist="38100" dir="2700000" algn="tl">
                    <a:srgbClr val="000000"/>
                  </a:outerShdw>
                </a:effectLst>
              </a:rPr>
              <a:t> </a:t>
            </a:r>
          </a:p>
        </p:txBody>
      </p:sp>
      <p:sp>
        <p:nvSpPr>
          <p:cNvPr id="7174" name="Text Box 11"/>
          <p:cNvSpPr txBox="1">
            <a:spLocks noChangeArrowheads="1"/>
          </p:cNvSpPr>
          <p:nvPr/>
        </p:nvSpPr>
        <p:spPr bwMode="auto">
          <a:xfrm>
            <a:off x="2968625" y="4775200"/>
            <a:ext cx="869950" cy="366713"/>
          </a:xfrm>
          <a:prstGeom prst="rect">
            <a:avLst/>
          </a:prstGeom>
          <a:noFill/>
          <a:ln w="9525">
            <a:noFill/>
            <a:miter lim="800000"/>
            <a:headEnd/>
            <a:tailEnd/>
          </a:ln>
        </p:spPr>
        <p:txBody>
          <a:bodyPr>
            <a:spAutoFit/>
          </a:bodyPr>
          <a:lstStyle/>
          <a:p>
            <a:pPr algn="ctr" eaLnBrk="0" hangingPunct="0">
              <a:spcBef>
                <a:spcPct val="60000"/>
              </a:spcBef>
            </a:pPr>
            <a:r>
              <a:rPr lang="en-US" sz="1800" b="0">
                <a:solidFill>
                  <a:srgbClr val="FFFFFF"/>
                </a:solidFill>
                <a:effectLst/>
                <a:latin typeface="Verdana"/>
              </a:rPr>
              <a:t>100</a:t>
            </a:r>
          </a:p>
        </p:txBody>
      </p:sp>
      <p:sp>
        <p:nvSpPr>
          <p:cNvPr id="7175" name="Text Box 12"/>
          <p:cNvSpPr txBox="1">
            <a:spLocks noChangeArrowheads="1"/>
          </p:cNvSpPr>
          <p:nvPr/>
        </p:nvSpPr>
        <p:spPr bwMode="auto">
          <a:xfrm>
            <a:off x="385763" y="3084513"/>
            <a:ext cx="1835150" cy="1190625"/>
          </a:xfrm>
          <a:prstGeom prst="rect">
            <a:avLst/>
          </a:prstGeom>
          <a:noFill/>
          <a:ln w="9525">
            <a:noFill/>
            <a:miter lim="800000"/>
            <a:headEnd/>
            <a:tailEnd/>
          </a:ln>
        </p:spPr>
        <p:txBody>
          <a:bodyPr>
            <a:spAutoFit/>
          </a:bodyPr>
          <a:lstStyle/>
          <a:p>
            <a:pPr algn="ctr" eaLnBrk="0" hangingPunct="0">
              <a:spcBef>
                <a:spcPct val="60000"/>
              </a:spcBef>
            </a:pPr>
            <a:r>
              <a:rPr lang="en-US" sz="1800" b="0">
                <a:solidFill>
                  <a:srgbClr val="FFFFFF"/>
                </a:solidFill>
                <a:effectLst/>
                <a:latin typeface="Verdana"/>
              </a:rPr>
              <a:t>Relative Risk of Coronary Heart Disease </a:t>
            </a:r>
            <a:br>
              <a:rPr lang="en-US" sz="1800" b="0">
                <a:solidFill>
                  <a:srgbClr val="FFFFFF"/>
                </a:solidFill>
                <a:effectLst/>
                <a:latin typeface="Verdana"/>
              </a:rPr>
            </a:br>
            <a:r>
              <a:rPr lang="en-US" sz="1800" b="0">
                <a:solidFill>
                  <a:srgbClr val="FFFFFF"/>
                </a:solidFill>
                <a:effectLst/>
                <a:latin typeface="Verdana"/>
              </a:rPr>
              <a:t>After 4 Years</a:t>
            </a:r>
          </a:p>
        </p:txBody>
      </p:sp>
      <p:sp>
        <p:nvSpPr>
          <p:cNvPr id="7176" name="Text Box 13"/>
          <p:cNvSpPr txBox="1">
            <a:spLocks noChangeArrowheads="1"/>
          </p:cNvSpPr>
          <p:nvPr/>
        </p:nvSpPr>
        <p:spPr bwMode="auto">
          <a:xfrm>
            <a:off x="7981950" y="3860800"/>
            <a:ext cx="773113" cy="339725"/>
          </a:xfrm>
          <a:prstGeom prst="rect">
            <a:avLst/>
          </a:prstGeom>
          <a:noFill/>
          <a:ln w="9525">
            <a:noFill/>
            <a:miter lim="800000"/>
            <a:headEnd/>
            <a:tailEnd/>
          </a:ln>
        </p:spPr>
        <p:txBody>
          <a:bodyPr>
            <a:spAutoFit/>
          </a:bodyPr>
          <a:lstStyle/>
          <a:p>
            <a:pPr eaLnBrk="0" hangingPunct="0">
              <a:lnSpc>
                <a:spcPct val="90000"/>
              </a:lnSpc>
              <a:spcBef>
                <a:spcPct val="60000"/>
              </a:spcBef>
            </a:pPr>
            <a:r>
              <a:rPr lang="en-US" sz="1800" b="0">
                <a:solidFill>
                  <a:srgbClr val="FFFFFF"/>
                </a:solidFill>
                <a:effectLst/>
                <a:latin typeface="Verdana"/>
              </a:rPr>
              <a:t>25</a:t>
            </a:r>
          </a:p>
        </p:txBody>
      </p:sp>
      <p:sp>
        <p:nvSpPr>
          <p:cNvPr id="7177" name="Text Box 14"/>
          <p:cNvSpPr txBox="1">
            <a:spLocks noChangeArrowheads="1"/>
          </p:cNvSpPr>
          <p:nvPr/>
        </p:nvSpPr>
        <p:spPr bwMode="auto">
          <a:xfrm>
            <a:off x="3352800" y="5194300"/>
            <a:ext cx="2628900" cy="366713"/>
          </a:xfrm>
          <a:prstGeom prst="rect">
            <a:avLst/>
          </a:prstGeom>
          <a:noFill/>
          <a:ln w="9525">
            <a:noFill/>
            <a:miter lim="800000"/>
            <a:headEnd/>
            <a:tailEnd/>
          </a:ln>
        </p:spPr>
        <p:txBody>
          <a:bodyPr>
            <a:spAutoFit/>
          </a:bodyPr>
          <a:lstStyle/>
          <a:p>
            <a:pPr algn="ctr" eaLnBrk="0" hangingPunct="0">
              <a:spcBef>
                <a:spcPct val="60000"/>
              </a:spcBef>
            </a:pPr>
            <a:r>
              <a:rPr lang="en-US" sz="1800" b="0">
                <a:solidFill>
                  <a:srgbClr val="FFFFFF"/>
                </a:solidFill>
                <a:effectLst/>
                <a:latin typeface="Verdana"/>
              </a:rPr>
              <a:t>LDL-C (mg/dL)</a:t>
            </a:r>
          </a:p>
        </p:txBody>
      </p:sp>
      <p:sp>
        <p:nvSpPr>
          <p:cNvPr id="7178" name="Text Box 15"/>
          <p:cNvSpPr txBox="1">
            <a:spLocks noChangeArrowheads="1"/>
          </p:cNvSpPr>
          <p:nvPr/>
        </p:nvSpPr>
        <p:spPr bwMode="auto">
          <a:xfrm>
            <a:off x="4213225" y="4775200"/>
            <a:ext cx="869950" cy="366713"/>
          </a:xfrm>
          <a:prstGeom prst="rect">
            <a:avLst/>
          </a:prstGeom>
          <a:noFill/>
          <a:ln w="9525">
            <a:noFill/>
            <a:miter lim="800000"/>
            <a:headEnd/>
            <a:tailEnd/>
          </a:ln>
        </p:spPr>
        <p:txBody>
          <a:bodyPr>
            <a:spAutoFit/>
          </a:bodyPr>
          <a:lstStyle/>
          <a:p>
            <a:pPr algn="ctr" eaLnBrk="0" hangingPunct="0">
              <a:spcBef>
                <a:spcPct val="60000"/>
              </a:spcBef>
            </a:pPr>
            <a:r>
              <a:rPr lang="en-US" sz="1800" b="0">
                <a:solidFill>
                  <a:srgbClr val="FFFFFF"/>
                </a:solidFill>
                <a:effectLst/>
                <a:latin typeface="Verdana"/>
              </a:rPr>
              <a:t>160</a:t>
            </a:r>
          </a:p>
        </p:txBody>
      </p:sp>
      <p:sp>
        <p:nvSpPr>
          <p:cNvPr id="7179" name="Text Box 16"/>
          <p:cNvSpPr txBox="1">
            <a:spLocks noChangeArrowheads="1"/>
          </p:cNvSpPr>
          <p:nvPr/>
        </p:nvSpPr>
        <p:spPr bwMode="auto">
          <a:xfrm>
            <a:off x="5457825" y="4775200"/>
            <a:ext cx="869950" cy="366713"/>
          </a:xfrm>
          <a:prstGeom prst="rect">
            <a:avLst/>
          </a:prstGeom>
          <a:noFill/>
          <a:ln w="9525">
            <a:noFill/>
            <a:miter lim="800000"/>
            <a:headEnd/>
            <a:tailEnd/>
          </a:ln>
        </p:spPr>
        <p:txBody>
          <a:bodyPr>
            <a:spAutoFit/>
          </a:bodyPr>
          <a:lstStyle/>
          <a:p>
            <a:pPr algn="ctr" eaLnBrk="0" hangingPunct="0">
              <a:spcBef>
                <a:spcPct val="60000"/>
              </a:spcBef>
            </a:pPr>
            <a:r>
              <a:rPr lang="en-US" sz="1800" b="0">
                <a:solidFill>
                  <a:srgbClr val="FFFFFF"/>
                </a:solidFill>
                <a:effectLst/>
                <a:latin typeface="Verdana"/>
              </a:rPr>
              <a:t>220</a:t>
            </a:r>
          </a:p>
        </p:txBody>
      </p:sp>
      <p:sp>
        <p:nvSpPr>
          <p:cNvPr id="7180" name="Text Box 17"/>
          <p:cNvSpPr txBox="1">
            <a:spLocks noChangeArrowheads="1"/>
          </p:cNvSpPr>
          <p:nvPr/>
        </p:nvSpPr>
        <p:spPr bwMode="auto">
          <a:xfrm>
            <a:off x="6838950" y="4584700"/>
            <a:ext cx="773113" cy="339725"/>
          </a:xfrm>
          <a:prstGeom prst="rect">
            <a:avLst/>
          </a:prstGeom>
          <a:noFill/>
          <a:ln w="9525">
            <a:noFill/>
            <a:miter lim="800000"/>
            <a:headEnd/>
            <a:tailEnd/>
          </a:ln>
        </p:spPr>
        <p:txBody>
          <a:bodyPr>
            <a:spAutoFit/>
          </a:bodyPr>
          <a:lstStyle/>
          <a:p>
            <a:pPr eaLnBrk="0" hangingPunct="0">
              <a:lnSpc>
                <a:spcPct val="90000"/>
              </a:lnSpc>
              <a:spcBef>
                <a:spcPct val="60000"/>
              </a:spcBef>
            </a:pPr>
            <a:r>
              <a:rPr lang="en-US" sz="1800" b="0">
                <a:solidFill>
                  <a:srgbClr val="FFFFFF"/>
                </a:solidFill>
                <a:effectLst/>
                <a:latin typeface="Verdana"/>
              </a:rPr>
              <a:t>85</a:t>
            </a:r>
          </a:p>
        </p:txBody>
      </p:sp>
      <p:sp>
        <p:nvSpPr>
          <p:cNvPr id="7181" name="Text Box 18"/>
          <p:cNvSpPr txBox="1">
            <a:spLocks noChangeArrowheads="1"/>
          </p:cNvSpPr>
          <p:nvPr/>
        </p:nvSpPr>
        <p:spPr bwMode="auto">
          <a:xfrm>
            <a:off x="7219950" y="4356100"/>
            <a:ext cx="773113" cy="339725"/>
          </a:xfrm>
          <a:prstGeom prst="rect">
            <a:avLst/>
          </a:prstGeom>
          <a:noFill/>
          <a:ln w="9525">
            <a:noFill/>
            <a:miter lim="800000"/>
            <a:headEnd/>
            <a:tailEnd/>
          </a:ln>
        </p:spPr>
        <p:txBody>
          <a:bodyPr>
            <a:spAutoFit/>
          </a:bodyPr>
          <a:lstStyle/>
          <a:p>
            <a:pPr eaLnBrk="0" hangingPunct="0">
              <a:lnSpc>
                <a:spcPct val="90000"/>
              </a:lnSpc>
              <a:spcBef>
                <a:spcPct val="60000"/>
              </a:spcBef>
            </a:pPr>
            <a:r>
              <a:rPr lang="en-US" sz="1800" b="0">
                <a:solidFill>
                  <a:srgbClr val="FFFFFF"/>
                </a:solidFill>
                <a:effectLst/>
                <a:latin typeface="Verdana"/>
              </a:rPr>
              <a:t>65</a:t>
            </a:r>
          </a:p>
        </p:txBody>
      </p:sp>
      <p:sp>
        <p:nvSpPr>
          <p:cNvPr id="7182" name="Text Box 19"/>
          <p:cNvSpPr txBox="1">
            <a:spLocks noChangeArrowheads="1"/>
          </p:cNvSpPr>
          <p:nvPr/>
        </p:nvSpPr>
        <p:spPr bwMode="auto">
          <a:xfrm>
            <a:off x="7588250" y="4127500"/>
            <a:ext cx="773113" cy="339725"/>
          </a:xfrm>
          <a:prstGeom prst="rect">
            <a:avLst/>
          </a:prstGeom>
          <a:noFill/>
          <a:ln w="9525">
            <a:noFill/>
            <a:miter lim="800000"/>
            <a:headEnd/>
            <a:tailEnd/>
          </a:ln>
        </p:spPr>
        <p:txBody>
          <a:bodyPr>
            <a:spAutoFit/>
          </a:bodyPr>
          <a:lstStyle/>
          <a:p>
            <a:pPr eaLnBrk="0" hangingPunct="0">
              <a:lnSpc>
                <a:spcPct val="90000"/>
              </a:lnSpc>
              <a:spcBef>
                <a:spcPct val="60000"/>
              </a:spcBef>
            </a:pPr>
            <a:r>
              <a:rPr lang="en-US" sz="1800" b="0">
                <a:solidFill>
                  <a:srgbClr val="FFFFFF"/>
                </a:solidFill>
                <a:effectLst/>
                <a:latin typeface="Verdana"/>
              </a:rPr>
              <a:t>45</a:t>
            </a:r>
          </a:p>
        </p:txBody>
      </p:sp>
      <p:sp>
        <p:nvSpPr>
          <p:cNvPr id="7183" name="Text Box 20"/>
          <p:cNvSpPr txBox="1">
            <a:spLocks noChangeArrowheads="1"/>
          </p:cNvSpPr>
          <p:nvPr/>
        </p:nvSpPr>
        <p:spPr bwMode="auto">
          <a:xfrm>
            <a:off x="7681913" y="4387850"/>
            <a:ext cx="1168400" cy="641350"/>
          </a:xfrm>
          <a:prstGeom prst="rect">
            <a:avLst/>
          </a:prstGeom>
          <a:noFill/>
          <a:ln w="9525">
            <a:noFill/>
            <a:miter lim="800000"/>
            <a:headEnd/>
            <a:tailEnd/>
          </a:ln>
        </p:spPr>
        <p:txBody>
          <a:bodyPr>
            <a:spAutoFit/>
          </a:bodyPr>
          <a:lstStyle/>
          <a:p>
            <a:pPr algn="ctr" eaLnBrk="0" hangingPunct="0">
              <a:spcBef>
                <a:spcPct val="60000"/>
              </a:spcBef>
            </a:pPr>
            <a:r>
              <a:rPr lang="en-US" sz="1800" b="0">
                <a:solidFill>
                  <a:srgbClr val="FFFFFF"/>
                </a:solidFill>
                <a:effectLst/>
                <a:latin typeface="Verdana"/>
              </a:rPr>
              <a:t>HDL-C</a:t>
            </a:r>
            <a:br>
              <a:rPr lang="en-US" sz="1800" b="0">
                <a:solidFill>
                  <a:srgbClr val="FFFFFF"/>
                </a:solidFill>
                <a:effectLst/>
                <a:latin typeface="Verdana"/>
              </a:rPr>
            </a:br>
            <a:r>
              <a:rPr lang="en-US" sz="1800" b="0">
                <a:solidFill>
                  <a:srgbClr val="FFFFFF"/>
                </a:solidFill>
                <a:effectLst/>
                <a:latin typeface="Verdana"/>
              </a:rPr>
              <a:t>(mg/dL)</a:t>
            </a:r>
          </a:p>
        </p:txBody>
      </p:sp>
      <p:sp>
        <p:nvSpPr>
          <p:cNvPr id="7184" name="Line 21"/>
          <p:cNvSpPr>
            <a:spLocks noChangeShapeType="1"/>
          </p:cNvSpPr>
          <p:nvPr/>
        </p:nvSpPr>
        <p:spPr bwMode="auto">
          <a:xfrm>
            <a:off x="6770688" y="4514850"/>
            <a:ext cx="469900"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185" name="Line 22"/>
          <p:cNvSpPr>
            <a:spLocks noChangeShapeType="1"/>
          </p:cNvSpPr>
          <p:nvPr/>
        </p:nvSpPr>
        <p:spPr bwMode="auto">
          <a:xfrm flipV="1">
            <a:off x="6373813" y="4735513"/>
            <a:ext cx="495300"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186" name="Line 23"/>
          <p:cNvSpPr>
            <a:spLocks noChangeShapeType="1"/>
          </p:cNvSpPr>
          <p:nvPr/>
        </p:nvSpPr>
        <p:spPr bwMode="auto">
          <a:xfrm>
            <a:off x="7148513" y="4265613"/>
            <a:ext cx="469900"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187" name="Line 24"/>
          <p:cNvSpPr>
            <a:spLocks noChangeShapeType="1"/>
          </p:cNvSpPr>
          <p:nvPr/>
        </p:nvSpPr>
        <p:spPr bwMode="auto">
          <a:xfrm>
            <a:off x="7529513" y="4011613"/>
            <a:ext cx="469900" cy="0"/>
          </a:xfrm>
          <a:prstGeom prst="line">
            <a:avLst/>
          </a:prstGeom>
          <a:noFill/>
          <a:ln w="28575">
            <a:solidFill>
              <a:srgbClr val="99CCFF"/>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7188" name="Text Box 9"/>
          <p:cNvSpPr txBox="1">
            <a:spLocks noChangeArrowheads="1"/>
          </p:cNvSpPr>
          <p:nvPr/>
        </p:nvSpPr>
        <p:spPr bwMode="auto">
          <a:xfrm>
            <a:off x="4675188" y="1684338"/>
            <a:ext cx="2046287" cy="517525"/>
          </a:xfrm>
          <a:prstGeom prst="rect">
            <a:avLst/>
          </a:prstGeom>
          <a:noFill/>
          <a:ln w="50800">
            <a:noFill/>
            <a:miter lim="800000"/>
            <a:headEnd/>
            <a:tailEnd/>
          </a:ln>
        </p:spPr>
        <p:txBody>
          <a:bodyPr anchor="b">
            <a:spAutoFit/>
          </a:bodyPr>
          <a:lstStyle/>
          <a:p>
            <a:pPr eaLnBrk="0" hangingPunct="0">
              <a:spcBef>
                <a:spcPct val="0"/>
              </a:spcBef>
            </a:pPr>
            <a:r>
              <a:rPr kumimoji="1" lang="en-US" sz="1400">
                <a:solidFill>
                  <a:srgbClr val="FFFF00"/>
                </a:solidFill>
                <a:effectLst/>
                <a:latin typeface="Verdana"/>
              </a:rPr>
              <a:t>Data for men aged  50</a:t>
            </a:r>
            <a:r>
              <a:rPr kumimoji="1" lang="en-US" sz="1400">
                <a:solidFill>
                  <a:srgbClr val="FFFF00"/>
                </a:solidFill>
                <a:effectLst/>
                <a:latin typeface="Univers Condensed" pitchFamily="34" charset="0"/>
              </a:rPr>
              <a:t>–</a:t>
            </a:r>
            <a:r>
              <a:rPr kumimoji="1" lang="en-US" sz="1400">
                <a:solidFill>
                  <a:srgbClr val="FFFF00"/>
                </a:solidFill>
                <a:effectLst/>
                <a:latin typeface="Verdana"/>
              </a:rPr>
              <a:t>70 years</a:t>
            </a:r>
          </a:p>
        </p:txBody>
      </p:sp>
      <p:sp>
        <p:nvSpPr>
          <p:cNvPr id="7189" name="Rectangle 29"/>
          <p:cNvSpPr>
            <a:spLocks noChangeArrowheads="1"/>
          </p:cNvSpPr>
          <p:nvPr/>
        </p:nvSpPr>
        <p:spPr bwMode="auto">
          <a:xfrm>
            <a:off x="439738" y="6059488"/>
            <a:ext cx="5835650" cy="517525"/>
          </a:xfrm>
          <a:prstGeom prst="rect">
            <a:avLst/>
          </a:prstGeom>
          <a:noFill/>
          <a:ln w="9525">
            <a:noFill/>
            <a:miter lim="800000"/>
            <a:headEnd/>
            <a:tailEnd/>
          </a:ln>
        </p:spPr>
        <p:txBody>
          <a:bodyPr lIns="92075" tIns="46038" rIns="92075" bIns="46038" anchor="b">
            <a:spAutoFit/>
          </a:bodyPr>
          <a:lstStyle/>
          <a:p>
            <a:pPr eaLnBrk="0" hangingPunct="0">
              <a:spcBef>
                <a:spcPct val="0"/>
              </a:spcBef>
            </a:pPr>
            <a:r>
              <a:rPr lang="en-US" sz="1400" b="0">
                <a:solidFill>
                  <a:srgbClr val="FFFFFF"/>
                </a:solidFill>
                <a:effectLst/>
                <a:latin typeface="Verdana"/>
              </a:rPr>
              <a:t>Reproduced with permission from Castelli WP. </a:t>
            </a:r>
            <a:r>
              <a:rPr lang="en-US" sz="1400" b="0" i="1">
                <a:solidFill>
                  <a:srgbClr val="FFFFFF"/>
                </a:solidFill>
                <a:effectLst/>
                <a:latin typeface="Verdana"/>
              </a:rPr>
              <a:t>Can J Cardiol.</a:t>
            </a:r>
            <a:r>
              <a:rPr lang="en-US" sz="1400" b="0">
                <a:solidFill>
                  <a:srgbClr val="FFFFFF"/>
                </a:solidFill>
                <a:effectLst/>
                <a:latin typeface="Verdana"/>
              </a:rPr>
              <a:t> 1988;4(Suppl A):5A-10A. Copyright </a:t>
            </a:r>
            <a:r>
              <a:rPr lang="en-US" sz="1400" b="0">
                <a:solidFill>
                  <a:srgbClr val="FFFFFF"/>
                </a:solidFill>
                <a:effectLst/>
                <a:latin typeface="Univers Condensed" pitchFamily="34" charset="0"/>
              </a:rPr>
              <a:t>©</a:t>
            </a:r>
            <a:r>
              <a:rPr lang="en-US" sz="1400" b="0">
                <a:solidFill>
                  <a:srgbClr val="FFFFFF"/>
                </a:solidFill>
                <a:effectLst/>
                <a:latin typeface="Verdana"/>
              </a:rPr>
              <a:t> 1988 Pulsus Group Inc.</a:t>
            </a:r>
          </a:p>
        </p:txBody>
      </p:sp>
      <p:sp>
        <p:nvSpPr>
          <p:cNvPr id="7190" name="Text Box 9"/>
          <p:cNvSpPr txBox="1">
            <a:spLocks noChangeArrowheads="1"/>
          </p:cNvSpPr>
          <p:nvPr/>
        </p:nvSpPr>
        <p:spPr bwMode="auto">
          <a:xfrm>
            <a:off x="457200" y="5697538"/>
            <a:ext cx="8321675" cy="304800"/>
          </a:xfrm>
          <a:prstGeom prst="rect">
            <a:avLst/>
          </a:prstGeom>
          <a:noFill/>
          <a:ln w="50800">
            <a:noFill/>
            <a:miter lim="800000"/>
            <a:headEnd/>
            <a:tailEnd/>
          </a:ln>
        </p:spPr>
        <p:txBody>
          <a:bodyPr anchor="b">
            <a:spAutoFit/>
          </a:bodyPr>
          <a:lstStyle/>
          <a:p>
            <a:pPr eaLnBrk="0" hangingPunct="0">
              <a:spcBef>
                <a:spcPct val="0"/>
              </a:spcBef>
            </a:pPr>
            <a:r>
              <a:rPr kumimoji="1" lang="en-US" sz="1400" b="0">
                <a:solidFill>
                  <a:srgbClr val="FFFFFF"/>
                </a:solidFill>
                <a:effectLst/>
                <a:latin typeface="Verdana"/>
              </a:rPr>
              <a:t>HDL-C = high-density lipoprotein cholesterol; LDL-C = low-density lipoprotein cholesterol</a:t>
            </a:r>
            <a:endParaRPr kumimoji="1" lang="en-US" sz="1600" b="0">
              <a:solidFill>
                <a:srgbClr val="FFFFFF"/>
              </a:solidFill>
              <a:effectLst/>
              <a:latin typeface="Verdan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srcRect b="12660"/>
          <a:stretch>
            <a:fillRect/>
          </a:stretch>
        </p:blipFill>
        <p:spPr bwMode="auto">
          <a:xfrm>
            <a:off x="971550" y="1492250"/>
            <a:ext cx="7129463" cy="4960938"/>
          </a:xfrm>
          <a:prstGeom prst="rect">
            <a:avLst/>
          </a:prstGeom>
          <a:noFill/>
          <a:ln w="9525">
            <a:noFill/>
            <a:miter lim="800000"/>
            <a:headEnd/>
            <a:tailEnd/>
          </a:ln>
          <a:effectLst/>
        </p:spPr>
      </p:pic>
      <p:sp>
        <p:nvSpPr>
          <p:cNvPr id="9221" name="Text Box 5"/>
          <p:cNvSpPr txBox="1">
            <a:spLocks noChangeArrowheads="1"/>
          </p:cNvSpPr>
          <p:nvPr/>
        </p:nvSpPr>
        <p:spPr bwMode="auto">
          <a:xfrm>
            <a:off x="34925" y="115888"/>
            <a:ext cx="9036050" cy="1190625"/>
          </a:xfrm>
          <a:prstGeom prst="rect">
            <a:avLst/>
          </a:prstGeom>
          <a:noFill/>
          <a:ln w="9525">
            <a:noFill/>
            <a:miter lim="800000"/>
            <a:headEnd/>
            <a:tailEnd/>
          </a:ln>
          <a:effectLst/>
        </p:spPr>
        <p:txBody>
          <a:bodyPr>
            <a:spAutoFit/>
          </a:bodyPr>
          <a:lstStyle/>
          <a:p>
            <a:pPr algn="ctr"/>
            <a:r>
              <a:rPr lang="el-GR" sz="3600">
                <a:effectLst>
                  <a:outerShdw blurRad="38100" dist="38100" dir="2700000" algn="tl">
                    <a:srgbClr val="000000"/>
                  </a:outerShdw>
                </a:effectLst>
              </a:rPr>
              <a:t>Ο «ΦΑΥΛΟΣ ΚΥΚΛΟΣ» ΤΗΣ ΚΑΤΑΠΛΗΞΙΑΣ</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idx="4294967295"/>
          </p:nvPr>
        </p:nvSpPr>
        <p:spPr>
          <a:xfrm>
            <a:off x="506413" y="227013"/>
            <a:ext cx="6954837" cy="1739900"/>
          </a:xfrm>
        </p:spPr>
        <p:txBody>
          <a:bodyPr/>
          <a:lstStyle/>
          <a:p>
            <a:pPr eaLnBrk="1" hangingPunct="1">
              <a:defRPr/>
            </a:pPr>
            <a:r>
              <a:rPr lang="en-US" sz="2400" smtClean="0">
                <a:effectLst>
                  <a:outerShdw blurRad="38100" dist="38100" dir="2700000" algn="tl">
                    <a:srgbClr val="000000"/>
                  </a:outerShdw>
                </a:effectLst>
              </a:rPr>
              <a:t>Hypertriglyceridemia Increases CHD Risk in Patients With Low HDL-C Levels:</a:t>
            </a:r>
            <a:br>
              <a:rPr lang="en-US" sz="2400" smtClean="0">
                <a:effectLst>
                  <a:outerShdw blurRad="38100" dist="38100" dir="2700000" algn="tl">
                    <a:srgbClr val="000000"/>
                  </a:outerShdw>
                </a:effectLst>
              </a:rPr>
            </a:br>
            <a:r>
              <a:rPr lang="en-US" sz="2400" smtClean="0">
                <a:solidFill>
                  <a:schemeClr val="tx1"/>
                </a:solidFill>
                <a:effectLst>
                  <a:outerShdw blurRad="38100" dist="38100" dir="2700000" algn="tl">
                    <a:srgbClr val="000000"/>
                  </a:outerShdw>
                </a:effectLst>
              </a:rPr>
              <a:t>The PROCAM Study</a:t>
            </a:r>
            <a:r>
              <a:rPr lang="en-US" sz="2000" smtClean="0">
                <a:effectLst>
                  <a:outerShdw blurRad="38100" dist="38100" dir="2700000" algn="tl">
                    <a:srgbClr val="000000"/>
                  </a:outerShdw>
                </a:effectLst>
              </a:rPr>
              <a:t/>
            </a:r>
            <a:br>
              <a:rPr lang="en-US" sz="2000" smtClean="0">
                <a:effectLst>
                  <a:outerShdw blurRad="38100" dist="38100" dir="2700000" algn="tl">
                    <a:srgbClr val="000000"/>
                  </a:outerShdw>
                </a:effectLst>
              </a:rPr>
            </a:br>
            <a:endParaRPr lang="en-US" sz="2000" smtClean="0">
              <a:solidFill>
                <a:schemeClr val="tx1"/>
              </a:solidFill>
              <a:effectLst>
                <a:outerShdw blurRad="38100" dist="38100" dir="2700000" algn="tl">
                  <a:srgbClr val="000000"/>
                </a:outerShdw>
              </a:effectLst>
            </a:endParaRPr>
          </a:p>
        </p:txBody>
      </p:sp>
      <p:sp>
        <p:nvSpPr>
          <p:cNvPr id="8196" name="Text Box 9"/>
          <p:cNvSpPr txBox="1">
            <a:spLocks noChangeArrowheads="1"/>
          </p:cNvSpPr>
          <p:nvPr/>
        </p:nvSpPr>
        <p:spPr bwMode="auto">
          <a:xfrm>
            <a:off x="431800" y="6246813"/>
            <a:ext cx="7277100" cy="273050"/>
          </a:xfrm>
          <a:prstGeom prst="rect">
            <a:avLst/>
          </a:prstGeom>
          <a:noFill/>
          <a:ln w="50800">
            <a:noFill/>
            <a:miter lim="800000"/>
            <a:headEnd/>
            <a:tailEnd/>
          </a:ln>
        </p:spPr>
        <p:txBody>
          <a:bodyPr anchor="b">
            <a:spAutoFit/>
          </a:bodyPr>
          <a:lstStyle/>
          <a:p>
            <a:pPr eaLnBrk="0" hangingPunct="0">
              <a:lnSpc>
                <a:spcPct val="85000"/>
              </a:lnSpc>
              <a:spcBef>
                <a:spcPct val="35000"/>
              </a:spcBef>
            </a:pPr>
            <a:r>
              <a:rPr kumimoji="1" lang="en-US" sz="1400" b="0">
                <a:solidFill>
                  <a:srgbClr val="FFFFFF"/>
                </a:solidFill>
                <a:effectLst/>
                <a:latin typeface="Verdana"/>
              </a:rPr>
              <a:t>Assmann G, Schulte H. </a:t>
            </a:r>
            <a:r>
              <a:rPr kumimoji="1" lang="en-US" sz="1400" b="0" i="1">
                <a:solidFill>
                  <a:srgbClr val="FFFFFF"/>
                </a:solidFill>
                <a:effectLst/>
                <a:latin typeface="Verdana"/>
              </a:rPr>
              <a:t>Am J Cardiol.</a:t>
            </a:r>
            <a:r>
              <a:rPr kumimoji="1" lang="en-US" sz="1400" b="0">
                <a:solidFill>
                  <a:srgbClr val="FFFFFF"/>
                </a:solidFill>
                <a:effectLst/>
                <a:latin typeface="Verdana"/>
              </a:rPr>
              <a:t> 1992;70:733</a:t>
            </a:r>
            <a:r>
              <a:rPr kumimoji="1" lang="en-US" sz="1400" b="0">
                <a:solidFill>
                  <a:srgbClr val="FFFFFF"/>
                </a:solidFill>
                <a:effectLst/>
                <a:latin typeface="Univers Condensed" pitchFamily="34" charset="0"/>
              </a:rPr>
              <a:t>–</a:t>
            </a:r>
            <a:r>
              <a:rPr kumimoji="1" lang="en-US" sz="1400" b="0">
                <a:solidFill>
                  <a:srgbClr val="FFFFFF"/>
                </a:solidFill>
                <a:effectLst/>
                <a:latin typeface="Verdana"/>
              </a:rPr>
              <a:t>737.</a:t>
            </a:r>
          </a:p>
        </p:txBody>
      </p:sp>
      <p:sp>
        <p:nvSpPr>
          <p:cNvPr id="8197" name="AutoShape 6"/>
          <p:cNvSpPr>
            <a:spLocks noChangeArrowheads="1"/>
          </p:cNvSpPr>
          <p:nvPr/>
        </p:nvSpPr>
        <p:spPr bwMode="auto">
          <a:xfrm>
            <a:off x="1947863" y="1549400"/>
            <a:ext cx="6145212" cy="2447925"/>
          </a:xfrm>
          <a:prstGeom prst="roundRect">
            <a:avLst>
              <a:gd name="adj" fmla="val 7347"/>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8198" name="Freeform 7"/>
          <p:cNvSpPr>
            <a:spLocks/>
          </p:cNvSpPr>
          <p:nvPr/>
        </p:nvSpPr>
        <p:spPr bwMode="auto">
          <a:xfrm>
            <a:off x="1719263" y="4241800"/>
            <a:ext cx="6486525" cy="317500"/>
          </a:xfrm>
          <a:custGeom>
            <a:avLst/>
            <a:gdLst>
              <a:gd name="T0" fmla="*/ 0 w 4630"/>
              <a:gd name="T1" fmla="*/ 2147483647 h 200"/>
              <a:gd name="T2" fmla="*/ 2147483647 w 4630"/>
              <a:gd name="T3" fmla="*/ 2147483647 h 200"/>
              <a:gd name="T4" fmla="*/ 2147483647 w 4630"/>
              <a:gd name="T5" fmla="*/ 0 h 200"/>
              <a:gd name="T6" fmla="*/ 2147483647 w 4630"/>
              <a:gd name="T7" fmla="*/ 2147483647 h 200"/>
              <a:gd name="T8" fmla="*/ 0 w 4630"/>
              <a:gd name="T9" fmla="*/ 2147483647 h 200"/>
              <a:gd name="T10" fmla="*/ 0 60000 65536"/>
              <a:gd name="T11" fmla="*/ 0 60000 65536"/>
              <a:gd name="T12" fmla="*/ 0 60000 65536"/>
              <a:gd name="T13" fmla="*/ 0 60000 65536"/>
              <a:gd name="T14" fmla="*/ 0 60000 65536"/>
              <a:gd name="T15" fmla="*/ 0 w 4630"/>
              <a:gd name="T16" fmla="*/ 0 h 200"/>
              <a:gd name="T17" fmla="*/ 4630 w 4630"/>
              <a:gd name="T18" fmla="*/ 200 h 200"/>
            </a:gdLst>
            <a:ahLst/>
            <a:cxnLst>
              <a:cxn ang="T10">
                <a:pos x="T0" y="T1"/>
              </a:cxn>
              <a:cxn ang="T11">
                <a:pos x="T2" y="T3"/>
              </a:cxn>
              <a:cxn ang="T12">
                <a:pos x="T4" y="T5"/>
              </a:cxn>
              <a:cxn ang="T13">
                <a:pos x="T6" y="T7"/>
              </a:cxn>
              <a:cxn ang="T14">
                <a:pos x="T8" y="T9"/>
              </a:cxn>
            </a:cxnLst>
            <a:rect l="T15" t="T16" r="T17" b="T18"/>
            <a:pathLst>
              <a:path w="4630" h="200">
                <a:moveTo>
                  <a:pt x="0" y="196"/>
                </a:moveTo>
                <a:lnTo>
                  <a:pt x="4486" y="200"/>
                </a:lnTo>
                <a:lnTo>
                  <a:pt x="4630" y="0"/>
                </a:lnTo>
                <a:lnTo>
                  <a:pt x="385" y="19"/>
                </a:lnTo>
                <a:lnTo>
                  <a:pt x="0" y="196"/>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graphicFrame>
        <p:nvGraphicFramePr>
          <p:cNvPr id="8194" name="Object 8">
            <a:hlinkClick r:id="" action="ppaction://ole?verb=0"/>
          </p:cNvPr>
          <p:cNvGraphicFramePr>
            <a:graphicFrameLocks/>
          </p:cNvGraphicFramePr>
          <p:nvPr/>
        </p:nvGraphicFramePr>
        <p:xfrm>
          <a:off x="1114425" y="1439863"/>
          <a:ext cx="6994525" cy="3408362"/>
        </p:xfrm>
        <a:graphic>
          <a:graphicData uri="http://schemas.openxmlformats.org/presentationml/2006/ole">
            <p:oleObj spid="_x0000_s84994" name="Chart" r:id="rId4" imgW="7391535" imgH="3600456" progId="MSGraph.Chart.8">
              <p:embed followColorScheme="full"/>
            </p:oleObj>
          </a:graphicData>
        </a:graphic>
      </p:graphicFrame>
      <p:sp>
        <p:nvSpPr>
          <p:cNvPr id="8199" name="Text Box 9"/>
          <p:cNvSpPr txBox="1">
            <a:spLocks noChangeArrowheads="1"/>
          </p:cNvSpPr>
          <p:nvPr/>
        </p:nvSpPr>
        <p:spPr bwMode="auto">
          <a:xfrm rot="-5400000">
            <a:off x="-927100" y="2806700"/>
            <a:ext cx="3365500" cy="641350"/>
          </a:xfrm>
          <a:prstGeom prst="rect">
            <a:avLst/>
          </a:prstGeom>
          <a:noFill/>
          <a:ln w="9525">
            <a:noFill/>
            <a:miter lim="800000"/>
            <a:headEnd/>
            <a:tailEnd/>
          </a:ln>
        </p:spPr>
        <p:txBody>
          <a:bodyPr>
            <a:spAutoFit/>
          </a:bodyPr>
          <a:lstStyle/>
          <a:p>
            <a:pPr algn="ctr">
              <a:spcBef>
                <a:spcPct val="0"/>
              </a:spcBef>
            </a:pPr>
            <a:r>
              <a:rPr lang="fr-FR" sz="1800" b="0">
                <a:solidFill>
                  <a:srgbClr val="FFFFFF"/>
                </a:solidFill>
                <a:effectLst/>
                <a:latin typeface="Verdana"/>
              </a:rPr>
              <a:t>Incidence per 1,000</a:t>
            </a:r>
          </a:p>
          <a:p>
            <a:pPr algn="ctr">
              <a:spcBef>
                <a:spcPct val="0"/>
              </a:spcBef>
            </a:pPr>
            <a:r>
              <a:rPr lang="fr-FR" sz="1800" b="0">
                <a:solidFill>
                  <a:srgbClr val="FFFFFF"/>
                </a:solidFill>
                <a:effectLst/>
                <a:latin typeface="Verdana"/>
              </a:rPr>
              <a:t> (in 6 years)</a:t>
            </a:r>
            <a:endParaRPr lang="en-US" sz="1800" b="0">
              <a:solidFill>
                <a:srgbClr val="FFFFFF"/>
              </a:solidFill>
              <a:effectLst/>
              <a:latin typeface="Verdana"/>
            </a:endParaRPr>
          </a:p>
        </p:txBody>
      </p:sp>
      <p:sp>
        <p:nvSpPr>
          <p:cNvPr id="8200" name="Text Box 11"/>
          <p:cNvSpPr txBox="1">
            <a:spLocks noChangeArrowheads="1"/>
          </p:cNvSpPr>
          <p:nvPr/>
        </p:nvSpPr>
        <p:spPr bwMode="auto">
          <a:xfrm>
            <a:off x="2667000" y="4567238"/>
            <a:ext cx="1266825" cy="352425"/>
          </a:xfrm>
          <a:prstGeom prst="rect">
            <a:avLst/>
          </a:prstGeom>
          <a:noFill/>
          <a:ln w="9525">
            <a:noFill/>
            <a:miter lim="800000"/>
            <a:headEnd/>
            <a:tailEnd/>
          </a:ln>
        </p:spPr>
        <p:txBody>
          <a:bodyPr>
            <a:spAutoFit/>
          </a:bodyPr>
          <a:lstStyle/>
          <a:p>
            <a:pPr algn="ctr" eaLnBrk="0" hangingPunct="0">
              <a:lnSpc>
                <a:spcPct val="95000"/>
              </a:lnSpc>
            </a:pPr>
            <a:r>
              <a:rPr lang="en-US" sz="1800" b="0">
                <a:solidFill>
                  <a:srgbClr val="FFFFFF"/>
                </a:solidFill>
                <a:effectLst/>
                <a:latin typeface="Verdana"/>
              </a:rPr>
              <a:t>≤ 5.0</a:t>
            </a:r>
          </a:p>
        </p:txBody>
      </p:sp>
      <p:sp>
        <p:nvSpPr>
          <p:cNvPr id="8201" name="Text Box 12"/>
          <p:cNvSpPr txBox="1">
            <a:spLocks noChangeArrowheads="1"/>
          </p:cNvSpPr>
          <p:nvPr/>
        </p:nvSpPr>
        <p:spPr bwMode="auto">
          <a:xfrm>
            <a:off x="3170238" y="4924425"/>
            <a:ext cx="3273425" cy="338138"/>
          </a:xfrm>
          <a:prstGeom prst="rect">
            <a:avLst/>
          </a:prstGeom>
          <a:noFill/>
          <a:ln w="9525">
            <a:noFill/>
            <a:miter lim="800000"/>
            <a:headEnd/>
            <a:tailEnd/>
          </a:ln>
        </p:spPr>
        <p:txBody>
          <a:bodyPr>
            <a:spAutoFit/>
          </a:bodyPr>
          <a:lstStyle/>
          <a:p>
            <a:pPr algn="ctr" eaLnBrk="0" hangingPunct="0">
              <a:lnSpc>
                <a:spcPct val="95000"/>
              </a:lnSpc>
            </a:pPr>
            <a:r>
              <a:rPr lang="en-US" sz="1700" b="0">
                <a:solidFill>
                  <a:srgbClr val="FFFFFF"/>
                </a:solidFill>
                <a:effectLst/>
                <a:latin typeface="Verdana"/>
              </a:rPr>
              <a:t>LDL-C / HDL-C Ratio</a:t>
            </a:r>
          </a:p>
        </p:txBody>
      </p:sp>
      <p:sp>
        <p:nvSpPr>
          <p:cNvPr id="8202" name="Text Box 15"/>
          <p:cNvSpPr txBox="1">
            <a:spLocks noChangeArrowheads="1"/>
          </p:cNvSpPr>
          <p:nvPr/>
        </p:nvSpPr>
        <p:spPr bwMode="auto">
          <a:xfrm>
            <a:off x="5851525" y="4567238"/>
            <a:ext cx="1041400" cy="352425"/>
          </a:xfrm>
          <a:prstGeom prst="rect">
            <a:avLst/>
          </a:prstGeom>
          <a:noFill/>
          <a:ln w="9525">
            <a:noFill/>
            <a:miter lim="800000"/>
            <a:headEnd/>
            <a:tailEnd/>
          </a:ln>
        </p:spPr>
        <p:txBody>
          <a:bodyPr>
            <a:spAutoFit/>
          </a:bodyPr>
          <a:lstStyle/>
          <a:p>
            <a:pPr algn="ctr" eaLnBrk="0" hangingPunct="0">
              <a:lnSpc>
                <a:spcPct val="95000"/>
              </a:lnSpc>
            </a:pPr>
            <a:r>
              <a:rPr lang="en-US" sz="1800" b="0">
                <a:solidFill>
                  <a:srgbClr val="FFFFFF"/>
                </a:solidFill>
                <a:effectLst/>
                <a:latin typeface="Verdana"/>
              </a:rPr>
              <a:t>&gt; 5.0</a:t>
            </a:r>
          </a:p>
        </p:txBody>
      </p:sp>
      <p:sp>
        <p:nvSpPr>
          <p:cNvPr id="8203" name="Text Box 9"/>
          <p:cNvSpPr txBox="1">
            <a:spLocks noChangeArrowheads="1"/>
          </p:cNvSpPr>
          <p:nvPr/>
        </p:nvSpPr>
        <p:spPr bwMode="auto">
          <a:xfrm>
            <a:off x="2557463" y="1665288"/>
            <a:ext cx="2895600" cy="727075"/>
          </a:xfrm>
          <a:prstGeom prst="rect">
            <a:avLst/>
          </a:prstGeom>
          <a:noFill/>
          <a:ln w="9525" algn="ctr">
            <a:noFill/>
            <a:miter lim="800000"/>
            <a:headEnd/>
            <a:tailEnd/>
          </a:ln>
        </p:spPr>
        <p:txBody>
          <a:bodyPr>
            <a:spAutoFit/>
          </a:bodyPr>
          <a:lstStyle/>
          <a:p>
            <a:pPr>
              <a:lnSpc>
                <a:spcPct val="130000"/>
              </a:lnSpc>
              <a:spcBef>
                <a:spcPct val="0"/>
              </a:spcBef>
            </a:pPr>
            <a:r>
              <a:rPr lang="en-GB" sz="1600" b="0">
                <a:solidFill>
                  <a:srgbClr val="FFFFFF"/>
                </a:solidFill>
                <a:effectLst/>
                <a:latin typeface="Verdana"/>
              </a:rPr>
              <a:t>TG &lt; 200 mg/dL</a:t>
            </a:r>
          </a:p>
          <a:p>
            <a:pPr>
              <a:lnSpc>
                <a:spcPct val="130000"/>
              </a:lnSpc>
              <a:spcBef>
                <a:spcPct val="0"/>
              </a:spcBef>
            </a:pPr>
            <a:r>
              <a:rPr lang="en-GB" sz="1600" b="0">
                <a:solidFill>
                  <a:srgbClr val="FFFFFF"/>
                </a:solidFill>
                <a:effectLst/>
                <a:latin typeface="Verdana"/>
              </a:rPr>
              <a:t>TG ≥ 200 mg/dL</a:t>
            </a:r>
          </a:p>
        </p:txBody>
      </p:sp>
      <p:sp>
        <p:nvSpPr>
          <p:cNvPr id="8204" name="Rectangle 17"/>
          <p:cNvSpPr>
            <a:spLocks noChangeArrowheads="1"/>
          </p:cNvSpPr>
          <p:nvPr/>
        </p:nvSpPr>
        <p:spPr bwMode="auto">
          <a:xfrm>
            <a:off x="2262188" y="1803400"/>
            <a:ext cx="241300" cy="165100"/>
          </a:xfrm>
          <a:prstGeom prst="rect">
            <a:avLst/>
          </a:prstGeom>
          <a:gradFill rotWithShape="1">
            <a:gsLst>
              <a:gs pos="0">
                <a:srgbClr val="00FF00"/>
              </a:gs>
              <a:gs pos="100000">
                <a:srgbClr val="007600"/>
              </a:gs>
            </a:gsLst>
            <a:lin ang="5400000" scaled="1"/>
          </a:gradFill>
          <a:ln w="9525">
            <a:solidFill>
              <a:schemeClr val="bg2"/>
            </a:solidFill>
            <a:miter lim="800000"/>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8205" name="Rectangle 18"/>
          <p:cNvSpPr>
            <a:spLocks noChangeArrowheads="1"/>
          </p:cNvSpPr>
          <p:nvPr/>
        </p:nvSpPr>
        <p:spPr bwMode="auto">
          <a:xfrm>
            <a:off x="2262188" y="2146300"/>
            <a:ext cx="241300" cy="165100"/>
          </a:xfrm>
          <a:prstGeom prst="rect">
            <a:avLst/>
          </a:prstGeom>
          <a:gradFill rotWithShape="1">
            <a:gsLst>
              <a:gs pos="0">
                <a:srgbClr val="FF00FF"/>
              </a:gs>
              <a:gs pos="100000">
                <a:srgbClr val="760076"/>
              </a:gs>
            </a:gsLst>
            <a:lin ang="5400000" scaled="1"/>
          </a:gradFill>
          <a:ln w="9525">
            <a:solidFill>
              <a:schemeClr val="bg2"/>
            </a:solidFill>
            <a:miter lim="800000"/>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8206" name="Text Box 19"/>
          <p:cNvSpPr txBox="1">
            <a:spLocks noChangeArrowheads="1"/>
          </p:cNvSpPr>
          <p:nvPr/>
        </p:nvSpPr>
        <p:spPr bwMode="auto">
          <a:xfrm>
            <a:off x="6599238" y="1812925"/>
            <a:ext cx="622300" cy="366713"/>
          </a:xfrm>
          <a:prstGeom prst="rect">
            <a:avLst/>
          </a:prstGeom>
          <a:noFill/>
          <a:ln w="9525" algn="ctr">
            <a:noFill/>
            <a:miter lim="800000"/>
            <a:headEnd/>
            <a:tailEnd/>
          </a:ln>
        </p:spPr>
        <p:txBody>
          <a:bodyPr wrap="none">
            <a:spAutoFit/>
          </a:bodyPr>
          <a:lstStyle/>
          <a:p>
            <a:pPr marL="342900" indent="-342900" eaLnBrk="0" hangingPunct="0">
              <a:spcBef>
                <a:spcPct val="0"/>
              </a:spcBef>
            </a:pPr>
            <a:r>
              <a:rPr lang="en-US" sz="1800" b="0">
                <a:solidFill>
                  <a:srgbClr val="000000"/>
                </a:solidFill>
                <a:effectLst/>
                <a:latin typeface="Verdana"/>
              </a:rPr>
              <a:t>245</a:t>
            </a:r>
          </a:p>
        </p:txBody>
      </p:sp>
      <p:sp>
        <p:nvSpPr>
          <p:cNvPr id="8207" name="Text Box 20"/>
          <p:cNvSpPr txBox="1">
            <a:spLocks noChangeArrowheads="1"/>
          </p:cNvSpPr>
          <p:nvPr/>
        </p:nvSpPr>
        <p:spPr bwMode="auto">
          <a:xfrm>
            <a:off x="3629025" y="4043363"/>
            <a:ext cx="476250" cy="366712"/>
          </a:xfrm>
          <a:prstGeom prst="rect">
            <a:avLst/>
          </a:prstGeom>
          <a:noFill/>
          <a:ln w="9525" algn="ctr">
            <a:noFill/>
            <a:miter lim="800000"/>
            <a:headEnd/>
            <a:tailEnd/>
          </a:ln>
        </p:spPr>
        <p:txBody>
          <a:bodyPr wrap="none">
            <a:spAutoFit/>
          </a:bodyPr>
          <a:lstStyle/>
          <a:p>
            <a:pPr marL="342900" indent="-342900" eaLnBrk="0" hangingPunct="0">
              <a:spcBef>
                <a:spcPct val="0"/>
              </a:spcBef>
            </a:pPr>
            <a:r>
              <a:rPr lang="en-US" sz="1800" b="0">
                <a:solidFill>
                  <a:srgbClr val="000000"/>
                </a:solidFill>
                <a:effectLst/>
                <a:latin typeface="Verdana"/>
              </a:rPr>
              <a:t>31</a:t>
            </a:r>
          </a:p>
        </p:txBody>
      </p:sp>
      <p:sp>
        <p:nvSpPr>
          <p:cNvPr id="8208" name="Text Box 21"/>
          <p:cNvSpPr txBox="1">
            <a:spLocks noChangeArrowheads="1"/>
          </p:cNvSpPr>
          <p:nvPr/>
        </p:nvSpPr>
        <p:spPr bwMode="auto">
          <a:xfrm>
            <a:off x="5524500" y="3181350"/>
            <a:ext cx="622300" cy="366713"/>
          </a:xfrm>
          <a:prstGeom prst="rect">
            <a:avLst/>
          </a:prstGeom>
          <a:noFill/>
          <a:ln w="9525" algn="ctr">
            <a:noFill/>
            <a:miter lim="800000"/>
            <a:headEnd/>
            <a:tailEnd/>
          </a:ln>
        </p:spPr>
        <p:txBody>
          <a:bodyPr wrap="none">
            <a:spAutoFit/>
          </a:bodyPr>
          <a:lstStyle/>
          <a:p>
            <a:pPr marL="342900" indent="-342900" eaLnBrk="0" hangingPunct="0">
              <a:spcBef>
                <a:spcPct val="0"/>
              </a:spcBef>
            </a:pPr>
            <a:r>
              <a:rPr lang="en-US" sz="1800" b="0">
                <a:solidFill>
                  <a:srgbClr val="000000"/>
                </a:solidFill>
                <a:effectLst/>
                <a:latin typeface="Verdana"/>
              </a:rPr>
              <a:t>116</a:t>
            </a:r>
          </a:p>
        </p:txBody>
      </p:sp>
      <p:sp>
        <p:nvSpPr>
          <p:cNvPr id="8209" name="Text Box 22"/>
          <p:cNvSpPr txBox="1">
            <a:spLocks noChangeArrowheads="1"/>
          </p:cNvSpPr>
          <p:nvPr/>
        </p:nvSpPr>
        <p:spPr bwMode="auto">
          <a:xfrm>
            <a:off x="2489200" y="4090988"/>
            <a:ext cx="476250" cy="366712"/>
          </a:xfrm>
          <a:prstGeom prst="rect">
            <a:avLst/>
          </a:prstGeom>
          <a:noFill/>
          <a:ln w="9525" algn="ctr">
            <a:noFill/>
            <a:miter lim="800000"/>
            <a:headEnd/>
            <a:tailEnd/>
          </a:ln>
        </p:spPr>
        <p:txBody>
          <a:bodyPr wrap="none">
            <a:spAutoFit/>
          </a:bodyPr>
          <a:lstStyle/>
          <a:p>
            <a:pPr marL="342900" indent="-342900" eaLnBrk="0" hangingPunct="0">
              <a:spcBef>
                <a:spcPct val="0"/>
              </a:spcBef>
            </a:pPr>
            <a:r>
              <a:rPr lang="en-US" sz="1800" b="0">
                <a:solidFill>
                  <a:srgbClr val="000000"/>
                </a:solidFill>
                <a:effectLst/>
                <a:latin typeface="Verdana"/>
              </a:rPr>
              <a:t>24</a:t>
            </a:r>
          </a:p>
        </p:txBody>
      </p:sp>
      <p:sp>
        <p:nvSpPr>
          <p:cNvPr id="1086487" name="Text Box 23"/>
          <p:cNvSpPr txBox="1">
            <a:spLocks noChangeArrowheads="1"/>
          </p:cNvSpPr>
          <p:nvPr/>
        </p:nvSpPr>
        <p:spPr bwMode="auto">
          <a:xfrm>
            <a:off x="6726238" y="1458913"/>
            <a:ext cx="346075" cy="366712"/>
          </a:xfrm>
          <a:prstGeom prst="rect">
            <a:avLst/>
          </a:prstGeom>
          <a:noFill/>
          <a:ln w="9525" algn="ctr">
            <a:noFill/>
            <a:miter lim="800000"/>
            <a:headEnd/>
            <a:tailEnd/>
          </a:ln>
          <a:effectLst/>
        </p:spPr>
        <p:txBody>
          <a:bodyPr wrap="none">
            <a:spAutoFit/>
          </a:bodyPr>
          <a:lstStyle/>
          <a:p>
            <a:pPr marL="342900" indent="-342900" eaLnBrk="0" hangingPunct="0">
              <a:spcBef>
                <a:spcPct val="0"/>
              </a:spcBef>
              <a:defRPr/>
            </a:pPr>
            <a:r>
              <a:rPr lang="en-US" sz="1800">
                <a:solidFill>
                  <a:srgbClr val="FFFFFF"/>
                </a:solidFill>
                <a:effectLst>
                  <a:outerShdw blurRad="38100" dist="38100" dir="2700000" algn="tl">
                    <a:srgbClr val="000000"/>
                  </a:outerShdw>
                </a:effectLst>
                <a:latin typeface="Verdana"/>
              </a:rPr>
              <a:t>*</a:t>
            </a:r>
          </a:p>
        </p:txBody>
      </p:sp>
      <p:sp>
        <p:nvSpPr>
          <p:cNvPr id="8211" name="Text Box 9"/>
          <p:cNvSpPr txBox="1">
            <a:spLocks noChangeArrowheads="1"/>
          </p:cNvSpPr>
          <p:nvPr/>
        </p:nvSpPr>
        <p:spPr bwMode="auto">
          <a:xfrm>
            <a:off x="7588250" y="1741488"/>
            <a:ext cx="1493838" cy="1704975"/>
          </a:xfrm>
          <a:prstGeom prst="rect">
            <a:avLst/>
          </a:prstGeom>
          <a:noFill/>
          <a:ln w="50800">
            <a:noFill/>
            <a:miter lim="800000"/>
            <a:headEnd/>
            <a:tailEnd/>
          </a:ln>
        </p:spPr>
        <p:txBody>
          <a:bodyPr anchor="b">
            <a:spAutoFit/>
          </a:bodyPr>
          <a:lstStyle/>
          <a:p>
            <a:pPr eaLnBrk="0" hangingPunct="0">
              <a:lnSpc>
                <a:spcPct val="95000"/>
              </a:lnSpc>
            </a:pPr>
            <a:r>
              <a:rPr kumimoji="1" lang="en-US" sz="1400">
                <a:solidFill>
                  <a:srgbClr val="FFFFFF"/>
                </a:solidFill>
                <a:effectLst/>
                <a:latin typeface="Verdana"/>
              </a:rPr>
              <a:t>*Bar represents 5% of subjects in which 25% of CHD events occurred</a:t>
            </a:r>
          </a:p>
        </p:txBody>
      </p:sp>
      <p:sp>
        <p:nvSpPr>
          <p:cNvPr id="8212" name="Text Box 9"/>
          <p:cNvSpPr txBox="1">
            <a:spLocks noChangeArrowheads="1"/>
          </p:cNvSpPr>
          <p:nvPr/>
        </p:nvSpPr>
        <p:spPr bwMode="auto">
          <a:xfrm>
            <a:off x="457200" y="5421313"/>
            <a:ext cx="8008938" cy="730250"/>
          </a:xfrm>
          <a:prstGeom prst="rect">
            <a:avLst/>
          </a:prstGeom>
          <a:noFill/>
          <a:ln w="50800">
            <a:noFill/>
            <a:miter lim="800000"/>
            <a:headEnd/>
            <a:tailEnd/>
          </a:ln>
        </p:spPr>
        <p:txBody>
          <a:bodyPr anchor="b">
            <a:spAutoFit/>
          </a:bodyPr>
          <a:lstStyle/>
          <a:p>
            <a:pPr eaLnBrk="0" hangingPunct="0"/>
            <a:r>
              <a:rPr kumimoji="1" lang="en-US" sz="1400" b="0">
                <a:solidFill>
                  <a:srgbClr val="FFFFFF"/>
                </a:solidFill>
                <a:effectLst/>
                <a:latin typeface="Verdana"/>
              </a:rPr>
              <a:t>CHD = coronary heart disease; HDL-C = high-density lipoprotein cholesterol; LDL-C = low-density lipoprotein cholesterol; </a:t>
            </a:r>
            <a:r>
              <a:rPr lang="en-US" sz="1400" b="0">
                <a:solidFill>
                  <a:srgbClr val="FFFFFF"/>
                </a:solidFill>
                <a:effectLst/>
                <a:latin typeface="Verdana"/>
              </a:rPr>
              <a:t>PROCAM = Prospective Cardiovascular M</a:t>
            </a:r>
            <a:r>
              <a:rPr lang="en-US" sz="1400" b="0">
                <a:solidFill>
                  <a:srgbClr val="FFFFFF"/>
                </a:solidFill>
                <a:effectLst/>
                <a:latin typeface="Univers Condensed" pitchFamily="34" charset="0"/>
              </a:rPr>
              <a:t>ü</a:t>
            </a:r>
            <a:r>
              <a:rPr lang="en-US" sz="1400" b="0">
                <a:solidFill>
                  <a:srgbClr val="FFFFFF"/>
                </a:solidFill>
                <a:effectLst/>
                <a:latin typeface="Verdana"/>
              </a:rPr>
              <a:t>nster (PROCAM) Study; </a:t>
            </a:r>
            <a:r>
              <a:rPr kumimoji="1" lang="en-US" sz="1400" b="0">
                <a:solidFill>
                  <a:srgbClr val="FFFFFF"/>
                </a:solidFill>
                <a:effectLst/>
                <a:latin typeface="Verdana"/>
              </a:rPr>
              <a:t>TG = triglycerides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27"/>
          <p:cNvSpPr>
            <a:spLocks noChangeArrowheads="1"/>
          </p:cNvSpPr>
          <p:nvPr/>
        </p:nvSpPr>
        <p:spPr bwMode="auto">
          <a:xfrm>
            <a:off x="2978150" y="1171575"/>
            <a:ext cx="4537075" cy="682625"/>
          </a:xfrm>
          <a:prstGeom prst="roundRect">
            <a:avLst>
              <a:gd name="adj" fmla="val 23255"/>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9220" name="AutoShape 22"/>
          <p:cNvSpPr>
            <a:spLocks noChangeArrowheads="1"/>
          </p:cNvSpPr>
          <p:nvPr/>
        </p:nvSpPr>
        <p:spPr bwMode="auto">
          <a:xfrm>
            <a:off x="6216650" y="1501775"/>
            <a:ext cx="2365375" cy="2943225"/>
          </a:xfrm>
          <a:prstGeom prst="roundRect">
            <a:avLst>
              <a:gd name="adj" fmla="val 4852"/>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9221" name="AutoShape 5"/>
          <p:cNvSpPr>
            <a:spLocks noChangeArrowheads="1"/>
          </p:cNvSpPr>
          <p:nvPr/>
        </p:nvSpPr>
        <p:spPr bwMode="auto">
          <a:xfrm>
            <a:off x="1962150" y="1501775"/>
            <a:ext cx="3914775" cy="2943225"/>
          </a:xfrm>
          <a:prstGeom prst="roundRect">
            <a:avLst>
              <a:gd name="adj" fmla="val 4852"/>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1087490" name="Rectangle 2"/>
          <p:cNvSpPr>
            <a:spLocks noGrp="1" noChangeArrowheads="1"/>
          </p:cNvSpPr>
          <p:nvPr>
            <p:ph type="title" idx="4294967295"/>
          </p:nvPr>
        </p:nvSpPr>
        <p:spPr>
          <a:xfrm>
            <a:off x="506413" y="247650"/>
            <a:ext cx="7772400" cy="914400"/>
          </a:xfrm>
        </p:spPr>
        <p:txBody>
          <a:bodyPr/>
          <a:lstStyle/>
          <a:p>
            <a:pPr eaLnBrk="1" hangingPunct="1">
              <a:defRPr/>
            </a:pPr>
            <a:r>
              <a:rPr lang="en-US" sz="2400" smtClean="0">
                <a:effectLst>
                  <a:outerShdw blurRad="38100" dist="38100" dir="2700000" algn="tl">
                    <a:srgbClr val="000000"/>
                  </a:outerShdw>
                </a:effectLst>
              </a:rPr>
              <a:t>Coronary Heart Disease Incidence Is Related to HDL-C Levels in Various Clinical Trials</a:t>
            </a:r>
          </a:p>
        </p:txBody>
      </p:sp>
      <p:sp>
        <p:nvSpPr>
          <p:cNvPr id="9223" name="Text Box 4"/>
          <p:cNvSpPr txBox="1">
            <a:spLocks noChangeArrowheads="1"/>
          </p:cNvSpPr>
          <p:nvPr/>
        </p:nvSpPr>
        <p:spPr bwMode="auto">
          <a:xfrm>
            <a:off x="533400" y="5210175"/>
            <a:ext cx="8151813" cy="581025"/>
          </a:xfrm>
          <a:prstGeom prst="rect">
            <a:avLst/>
          </a:prstGeom>
          <a:noFill/>
          <a:ln w="9525">
            <a:noFill/>
            <a:miter lim="800000"/>
            <a:headEnd/>
            <a:tailEnd/>
          </a:ln>
        </p:spPr>
        <p:txBody>
          <a:bodyPr>
            <a:spAutoFit/>
          </a:bodyPr>
          <a:lstStyle/>
          <a:p>
            <a:pPr marL="166688" indent="-166688" eaLnBrk="0" hangingPunct="0">
              <a:spcBef>
                <a:spcPct val="0"/>
              </a:spcBef>
            </a:pPr>
            <a:r>
              <a:rPr lang="en-US" altLang="en-US" sz="1600">
                <a:solidFill>
                  <a:srgbClr val="FFFF00"/>
                </a:solidFill>
                <a:effectLst/>
                <a:latin typeface="Verdana"/>
                <a:sym typeface="Wingdings" pitchFamily="2" charset="2"/>
              </a:rPr>
              <a:t>*95% confidence intervals for adjusted proportional hazards regression coefficients.</a:t>
            </a:r>
            <a:endParaRPr lang="en-US" altLang="en-US" sz="1600" b="0">
              <a:solidFill>
                <a:srgbClr val="FFFFFF"/>
              </a:solidFill>
              <a:effectLst/>
              <a:latin typeface="Verdana"/>
              <a:sym typeface="Wingdings" pitchFamily="2" charset="2"/>
            </a:endParaRPr>
          </a:p>
        </p:txBody>
      </p:sp>
      <p:sp>
        <p:nvSpPr>
          <p:cNvPr id="9224" name="Freeform 6"/>
          <p:cNvSpPr>
            <a:spLocks/>
          </p:cNvSpPr>
          <p:nvPr/>
        </p:nvSpPr>
        <p:spPr bwMode="auto">
          <a:xfrm>
            <a:off x="1797050" y="4511675"/>
            <a:ext cx="6994525" cy="317500"/>
          </a:xfrm>
          <a:custGeom>
            <a:avLst/>
            <a:gdLst>
              <a:gd name="T0" fmla="*/ 0 w 4630"/>
              <a:gd name="T1" fmla="*/ 2147483647 h 200"/>
              <a:gd name="T2" fmla="*/ 2147483647 w 4630"/>
              <a:gd name="T3" fmla="*/ 2147483647 h 200"/>
              <a:gd name="T4" fmla="*/ 2147483647 w 4630"/>
              <a:gd name="T5" fmla="*/ 0 h 200"/>
              <a:gd name="T6" fmla="*/ 2147483647 w 4630"/>
              <a:gd name="T7" fmla="*/ 2147483647 h 200"/>
              <a:gd name="T8" fmla="*/ 0 w 4630"/>
              <a:gd name="T9" fmla="*/ 2147483647 h 200"/>
              <a:gd name="T10" fmla="*/ 0 60000 65536"/>
              <a:gd name="T11" fmla="*/ 0 60000 65536"/>
              <a:gd name="T12" fmla="*/ 0 60000 65536"/>
              <a:gd name="T13" fmla="*/ 0 60000 65536"/>
              <a:gd name="T14" fmla="*/ 0 60000 65536"/>
              <a:gd name="T15" fmla="*/ 0 w 4630"/>
              <a:gd name="T16" fmla="*/ 0 h 200"/>
              <a:gd name="T17" fmla="*/ 4630 w 4630"/>
              <a:gd name="T18" fmla="*/ 200 h 200"/>
            </a:gdLst>
            <a:ahLst/>
            <a:cxnLst>
              <a:cxn ang="T10">
                <a:pos x="T0" y="T1"/>
              </a:cxn>
              <a:cxn ang="T11">
                <a:pos x="T2" y="T3"/>
              </a:cxn>
              <a:cxn ang="T12">
                <a:pos x="T4" y="T5"/>
              </a:cxn>
              <a:cxn ang="T13">
                <a:pos x="T6" y="T7"/>
              </a:cxn>
              <a:cxn ang="T14">
                <a:pos x="T8" y="T9"/>
              </a:cxn>
            </a:cxnLst>
            <a:rect l="T15" t="T16" r="T17" b="T18"/>
            <a:pathLst>
              <a:path w="4630" h="200">
                <a:moveTo>
                  <a:pt x="0" y="196"/>
                </a:moveTo>
                <a:lnTo>
                  <a:pt x="4486" y="200"/>
                </a:lnTo>
                <a:lnTo>
                  <a:pt x="4630" y="0"/>
                </a:lnTo>
                <a:lnTo>
                  <a:pt x="385" y="19"/>
                </a:lnTo>
                <a:lnTo>
                  <a:pt x="0" y="196"/>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graphicFrame>
        <p:nvGraphicFramePr>
          <p:cNvPr id="9218" name="Object 7">
            <a:hlinkClick r:id="" action="ppaction://ole?verb=0"/>
          </p:cNvPr>
          <p:cNvGraphicFramePr>
            <a:graphicFrameLocks/>
          </p:cNvGraphicFramePr>
          <p:nvPr/>
        </p:nvGraphicFramePr>
        <p:xfrm>
          <a:off x="1120775" y="1592263"/>
          <a:ext cx="7659688" cy="3549650"/>
        </p:xfrm>
        <a:graphic>
          <a:graphicData uri="http://schemas.openxmlformats.org/presentationml/2006/ole">
            <p:oleObj spid="_x0000_s86018" name="Chart" r:id="rId4" imgW="8086641" imgH="3743383" progId="MSGraph.Chart.8">
              <p:embed followColorScheme="full"/>
            </p:oleObj>
          </a:graphicData>
        </a:graphic>
      </p:graphicFrame>
      <p:sp>
        <p:nvSpPr>
          <p:cNvPr id="9225" name="Text Box 8"/>
          <p:cNvSpPr txBox="1">
            <a:spLocks noChangeArrowheads="1"/>
          </p:cNvSpPr>
          <p:nvPr/>
        </p:nvSpPr>
        <p:spPr bwMode="auto">
          <a:xfrm rot="-5400000">
            <a:off x="-823912" y="2921000"/>
            <a:ext cx="3522662" cy="915988"/>
          </a:xfrm>
          <a:prstGeom prst="rect">
            <a:avLst/>
          </a:prstGeom>
          <a:noFill/>
          <a:ln w="9525">
            <a:noFill/>
            <a:miter lim="800000"/>
            <a:headEnd/>
            <a:tailEnd/>
          </a:ln>
        </p:spPr>
        <p:txBody>
          <a:bodyPr>
            <a:spAutoFit/>
          </a:bodyPr>
          <a:lstStyle/>
          <a:p>
            <a:pPr algn="ctr">
              <a:spcBef>
                <a:spcPct val="0"/>
              </a:spcBef>
            </a:pPr>
            <a:r>
              <a:rPr lang="fr-FR" sz="1800" b="0">
                <a:solidFill>
                  <a:srgbClr val="FFFFFF"/>
                </a:solidFill>
                <a:effectLst/>
                <a:latin typeface="Verdana"/>
              </a:rPr>
              <a:t>% Change in Risk per Increments (1 mg/dL)</a:t>
            </a:r>
          </a:p>
          <a:p>
            <a:pPr algn="ctr">
              <a:spcBef>
                <a:spcPct val="0"/>
              </a:spcBef>
            </a:pPr>
            <a:r>
              <a:rPr lang="fr-FR" sz="1800" b="0">
                <a:solidFill>
                  <a:srgbClr val="FFFFFF"/>
                </a:solidFill>
                <a:effectLst/>
                <a:latin typeface="Verdana"/>
              </a:rPr>
              <a:t>in HDL-C*</a:t>
            </a:r>
            <a:endParaRPr lang="en-US" sz="1800" b="0">
              <a:solidFill>
                <a:srgbClr val="FFFFFF"/>
              </a:solidFill>
              <a:effectLst/>
              <a:latin typeface="Verdana"/>
            </a:endParaRPr>
          </a:p>
        </p:txBody>
      </p:sp>
      <p:sp>
        <p:nvSpPr>
          <p:cNvPr id="9226" name="Text Box 10"/>
          <p:cNvSpPr txBox="1">
            <a:spLocks noChangeArrowheads="1"/>
          </p:cNvSpPr>
          <p:nvPr/>
        </p:nvSpPr>
        <p:spPr bwMode="auto">
          <a:xfrm>
            <a:off x="1909763" y="4837113"/>
            <a:ext cx="739775" cy="323850"/>
          </a:xfrm>
          <a:prstGeom prst="rect">
            <a:avLst/>
          </a:prstGeom>
          <a:noFill/>
          <a:ln w="9525">
            <a:noFill/>
            <a:miter lim="800000"/>
            <a:headEnd/>
            <a:tailEnd/>
          </a:ln>
        </p:spPr>
        <p:txBody>
          <a:bodyPr>
            <a:spAutoFit/>
          </a:bodyPr>
          <a:lstStyle/>
          <a:p>
            <a:pPr algn="ctr" eaLnBrk="0" hangingPunct="0">
              <a:lnSpc>
                <a:spcPct val="95000"/>
              </a:lnSpc>
            </a:pPr>
            <a:r>
              <a:rPr lang="en-US" sz="1600" b="0">
                <a:solidFill>
                  <a:srgbClr val="FFFFFF"/>
                </a:solidFill>
                <a:effectLst/>
                <a:latin typeface="Verdana"/>
              </a:rPr>
              <a:t>FHS</a:t>
            </a:r>
          </a:p>
        </p:txBody>
      </p:sp>
      <p:sp>
        <p:nvSpPr>
          <p:cNvPr id="9227" name="Text Box 15"/>
          <p:cNvSpPr txBox="1">
            <a:spLocks noChangeArrowheads="1"/>
          </p:cNvSpPr>
          <p:nvPr/>
        </p:nvSpPr>
        <p:spPr bwMode="auto">
          <a:xfrm>
            <a:off x="2887663" y="4837113"/>
            <a:ext cx="739775" cy="323850"/>
          </a:xfrm>
          <a:prstGeom prst="rect">
            <a:avLst/>
          </a:prstGeom>
          <a:noFill/>
          <a:ln w="9525">
            <a:noFill/>
            <a:miter lim="800000"/>
            <a:headEnd/>
            <a:tailEnd/>
          </a:ln>
        </p:spPr>
        <p:txBody>
          <a:bodyPr>
            <a:spAutoFit/>
          </a:bodyPr>
          <a:lstStyle/>
          <a:p>
            <a:pPr algn="ctr" eaLnBrk="0" hangingPunct="0">
              <a:lnSpc>
                <a:spcPct val="95000"/>
              </a:lnSpc>
            </a:pPr>
            <a:r>
              <a:rPr lang="en-US" sz="1600" b="0">
                <a:solidFill>
                  <a:srgbClr val="FFFFFF"/>
                </a:solidFill>
                <a:effectLst/>
                <a:latin typeface="Verdana"/>
              </a:rPr>
              <a:t>LRCF</a:t>
            </a:r>
          </a:p>
        </p:txBody>
      </p:sp>
      <p:sp>
        <p:nvSpPr>
          <p:cNvPr id="9228" name="Text Box 16"/>
          <p:cNvSpPr txBox="1">
            <a:spLocks noChangeArrowheads="1"/>
          </p:cNvSpPr>
          <p:nvPr/>
        </p:nvSpPr>
        <p:spPr bwMode="auto">
          <a:xfrm>
            <a:off x="3802063" y="4837113"/>
            <a:ext cx="739775" cy="323850"/>
          </a:xfrm>
          <a:prstGeom prst="rect">
            <a:avLst/>
          </a:prstGeom>
          <a:noFill/>
          <a:ln w="9525">
            <a:noFill/>
            <a:miter lim="800000"/>
            <a:headEnd/>
            <a:tailEnd/>
          </a:ln>
        </p:spPr>
        <p:txBody>
          <a:bodyPr>
            <a:spAutoFit/>
          </a:bodyPr>
          <a:lstStyle/>
          <a:p>
            <a:pPr algn="ctr" eaLnBrk="0" hangingPunct="0">
              <a:lnSpc>
                <a:spcPct val="95000"/>
              </a:lnSpc>
            </a:pPr>
            <a:r>
              <a:rPr lang="en-US" sz="1600" b="0">
                <a:solidFill>
                  <a:srgbClr val="FFFFFF"/>
                </a:solidFill>
                <a:effectLst/>
                <a:latin typeface="Verdana"/>
              </a:rPr>
              <a:t>CPPT</a:t>
            </a:r>
          </a:p>
        </p:txBody>
      </p:sp>
      <p:sp>
        <p:nvSpPr>
          <p:cNvPr id="9229" name="Text Box 17"/>
          <p:cNvSpPr txBox="1">
            <a:spLocks noChangeArrowheads="1"/>
          </p:cNvSpPr>
          <p:nvPr/>
        </p:nvSpPr>
        <p:spPr bwMode="auto">
          <a:xfrm>
            <a:off x="4716463" y="4837113"/>
            <a:ext cx="866775" cy="323850"/>
          </a:xfrm>
          <a:prstGeom prst="rect">
            <a:avLst/>
          </a:prstGeom>
          <a:noFill/>
          <a:ln w="9525">
            <a:noFill/>
            <a:miter lim="800000"/>
            <a:headEnd/>
            <a:tailEnd/>
          </a:ln>
        </p:spPr>
        <p:txBody>
          <a:bodyPr>
            <a:spAutoFit/>
          </a:bodyPr>
          <a:lstStyle/>
          <a:p>
            <a:pPr algn="ctr" eaLnBrk="0" hangingPunct="0">
              <a:lnSpc>
                <a:spcPct val="95000"/>
              </a:lnSpc>
            </a:pPr>
            <a:r>
              <a:rPr lang="en-US" sz="1600" b="0">
                <a:solidFill>
                  <a:srgbClr val="FFFFFF"/>
                </a:solidFill>
                <a:effectLst/>
                <a:latin typeface="Verdana"/>
              </a:rPr>
              <a:t>MRFIT</a:t>
            </a:r>
          </a:p>
        </p:txBody>
      </p:sp>
      <p:sp>
        <p:nvSpPr>
          <p:cNvPr id="9230" name="Text Box 18"/>
          <p:cNvSpPr txBox="1">
            <a:spLocks noChangeArrowheads="1"/>
          </p:cNvSpPr>
          <p:nvPr/>
        </p:nvSpPr>
        <p:spPr bwMode="auto">
          <a:xfrm>
            <a:off x="6684963" y="4837113"/>
            <a:ext cx="714375" cy="323850"/>
          </a:xfrm>
          <a:prstGeom prst="rect">
            <a:avLst/>
          </a:prstGeom>
          <a:noFill/>
          <a:ln w="9525">
            <a:noFill/>
            <a:miter lim="800000"/>
            <a:headEnd/>
            <a:tailEnd/>
          </a:ln>
        </p:spPr>
        <p:txBody>
          <a:bodyPr>
            <a:spAutoFit/>
          </a:bodyPr>
          <a:lstStyle/>
          <a:p>
            <a:pPr algn="ctr" eaLnBrk="0" hangingPunct="0">
              <a:lnSpc>
                <a:spcPct val="95000"/>
              </a:lnSpc>
            </a:pPr>
            <a:r>
              <a:rPr lang="en-US" sz="1600" b="0">
                <a:solidFill>
                  <a:srgbClr val="FFFFFF"/>
                </a:solidFill>
                <a:effectLst/>
                <a:latin typeface="Verdana"/>
              </a:rPr>
              <a:t>FHS</a:t>
            </a:r>
          </a:p>
        </p:txBody>
      </p:sp>
      <p:sp>
        <p:nvSpPr>
          <p:cNvPr id="9231" name="Text Box 19"/>
          <p:cNvSpPr txBox="1">
            <a:spLocks noChangeArrowheads="1"/>
          </p:cNvSpPr>
          <p:nvPr/>
        </p:nvSpPr>
        <p:spPr bwMode="auto">
          <a:xfrm>
            <a:off x="7624763" y="4837113"/>
            <a:ext cx="714375" cy="323850"/>
          </a:xfrm>
          <a:prstGeom prst="rect">
            <a:avLst/>
          </a:prstGeom>
          <a:noFill/>
          <a:ln w="9525">
            <a:noFill/>
            <a:miter lim="800000"/>
            <a:headEnd/>
            <a:tailEnd/>
          </a:ln>
        </p:spPr>
        <p:txBody>
          <a:bodyPr>
            <a:spAutoFit/>
          </a:bodyPr>
          <a:lstStyle/>
          <a:p>
            <a:pPr algn="ctr" eaLnBrk="0" hangingPunct="0">
              <a:lnSpc>
                <a:spcPct val="95000"/>
              </a:lnSpc>
            </a:pPr>
            <a:r>
              <a:rPr lang="en-US" sz="1600" b="0">
                <a:solidFill>
                  <a:srgbClr val="FFFFFF"/>
                </a:solidFill>
                <a:effectLst/>
                <a:latin typeface="Verdana"/>
              </a:rPr>
              <a:t>LRCF</a:t>
            </a:r>
          </a:p>
        </p:txBody>
      </p:sp>
      <p:sp>
        <p:nvSpPr>
          <p:cNvPr id="9232" name="Text Box 23"/>
          <p:cNvSpPr txBox="1">
            <a:spLocks noChangeArrowheads="1"/>
          </p:cNvSpPr>
          <p:nvPr/>
        </p:nvSpPr>
        <p:spPr bwMode="auto">
          <a:xfrm>
            <a:off x="4233863" y="1166813"/>
            <a:ext cx="2085975" cy="323850"/>
          </a:xfrm>
          <a:prstGeom prst="rect">
            <a:avLst/>
          </a:prstGeom>
          <a:noFill/>
          <a:ln w="9525">
            <a:noFill/>
            <a:miter lim="800000"/>
            <a:headEnd/>
            <a:tailEnd/>
          </a:ln>
        </p:spPr>
        <p:txBody>
          <a:bodyPr>
            <a:spAutoFit/>
          </a:bodyPr>
          <a:lstStyle/>
          <a:p>
            <a:pPr algn="ctr" eaLnBrk="0" hangingPunct="0">
              <a:lnSpc>
                <a:spcPct val="95000"/>
              </a:lnSpc>
            </a:pPr>
            <a:r>
              <a:rPr lang="en-US" sz="1600">
                <a:solidFill>
                  <a:srgbClr val="FFFFFF"/>
                </a:solidFill>
                <a:effectLst/>
                <a:latin typeface="Verdana"/>
              </a:rPr>
              <a:t>CHD Incidence</a:t>
            </a:r>
          </a:p>
        </p:txBody>
      </p:sp>
      <p:sp>
        <p:nvSpPr>
          <p:cNvPr id="9233" name="Text Box 24"/>
          <p:cNvSpPr txBox="1">
            <a:spLocks noChangeArrowheads="1"/>
          </p:cNvSpPr>
          <p:nvPr/>
        </p:nvSpPr>
        <p:spPr bwMode="auto">
          <a:xfrm>
            <a:off x="3141663" y="1509713"/>
            <a:ext cx="1552575" cy="323850"/>
          </a:xfrm>
          <a:prstGeom prst="rect">
            <a:avLst/>
          </a:prstGeom>
          <a:noFill/>
          <a:ln w="9525">
            <a:noFill/>
            <a:miter lim="800000"/>
            <a:headEnd/>
            <a:tailEnd/>
          </a:ln>
        </p:spPr>
        <p:txBody>
          <a:bodyPr>
            <a:spAutoFit/>
          </a:bodyPr>
          <a:lstStyle/>
          <a:p>
            <a:pPr algn="ctr" eaLnBrk="0" hangingPunct="0">
              <a:lnSpc>
                <a:spcPct val="95000"/>
              </a:lnSpc>
            </a:pPr>
            <a:r>
              <a:rPr lang="en-US" sz="1600">
                <a:solidFill>
                  <a:srgbClr val="FFFFFF"/>
                </a:solidFill>
                <a:effectLst/>
                <a:latin typeface="Verdana"/>
              </a:rPr>
              <a:t>Men</a:t>
            </a:r>
          </a:p>
        </p:txBody>
      </p:sp>
      <p:sp>
        <p:nvSpPr>
          <p:cNvPr id="9234" name="Text Box 28"/>
          <p:cNvSpPr txBox="1">
            <a:spLocks noChangeArrowheads="1"/>
          </p:cNvSpPr>
          <p:nvPr/>
        </p:nvSpPr>
        <p:spPr bwMode="auto">
          <a:xfrm>
            <a:off x="6659563" y="1509713"/>
            <a:ext cx="1552575" cy="323850"/>
          </a:xfrm>
          <a:prstGeom prst="rect">
            <a:avLst/>
          </a:prstGeom>
          <a:noFill/>
          <a:ln w="9525">
            <a:noFill/>
            <a:miter lim="800000"/>
            <a:headEnd/>
            <a:tailEnd/>
          </a:ln>
        </p:spPr>
        <p:txBody>
          <a:bodyPr>
            <a:spAutoFit/>
          </a:bodyPr>
          <a:lstStyle/>
          <a:p>
            <a:pPr algn="ctr" eaLnBrk="0" hangingPunct="0">
              <a:lnSpc>
                <a:spcPct val="95000"/>
              </a:lnSpc>
            </a:pPr>
            <a:r>
              <a:rPr lang="en-US" sz="1600">
                <a:solidFill>
                  <a:srgbClr val="FFFFFF"/>
                </a:solidFill>
                <a:effectLst/>
                <a:latin typeface="Verdana"/>
              </a:rPr>
              <a:t>Women</a:t>
            </a:r>
          </a:p>
        </p:txBody>
      </p:sp>
      <p:sp>
        <p:nvSpPr>
          <p:cNvPr id="9235" name="Freeform 46"/>
          <p:cNvSpPr>
            <a:spLocks/>
          </p:cNvSpPr>
          <p:nvPr/>
        </p:nvSpPr>
        <p:spPr bwMode="auto">
          <a:xfrm>
            <a:off x="7820025" y="2771775"/>
            <a:ext cx="261938" cy="1335088"/>
          </a:xfrm>
          <a:custGeom>
            <a:avLst/>
            <a:gdLst>
              <a:gd name="T0" fmla="*/ 2147483647 w 135"/>
              <a:gd name="T1" fmla="*/ 0 h 693"/>
              <a:gd name="T2" fmla="*/ 2147483647 w 135"/>
              <a:gd name="T3" fmla="*/ 2147483647 h 693"/>
              <a:gd name="T4" fmla="*/ 0 w 135"/>
              <a:gd name="T5" fmla="*/ 2147483647 h 693"/>
              <a:gd name="T6" fmla="*/ 2147483647 w 135"/>
              <a:gd name="T7" fmla="*/ 2147483647 h 693"/>
              <a:gd name="T8" fmla="*/ 0 60000 65536"/>
              <a:gd name="T9" fmla="*/ 0 60000 65536"/>
              <a:gd name="T10" fmla="*/ 0 60000 65536"/>
              <a:gd name="T11" fmla="*/ 0 60000 65536"/>
              <a:gd name="T12" fmla="*/ 0 w 135"/>
              <a:gd name="T13" fmla="*/ 0 h 693"/>
              <a:gd name="T14" fmla="*/ 135 w 135"/>
              <a:gd name="T15" fmla="*/ 693 h 693"/>
            </a:gdLst>
            <a:ahLst/>
            <a:cxnLst>
              <a:cxn ang="T8">
                <a:pos x="T0" y="T1"/>
              </a:cxn>
              <a:cxn ang="T9">
                <a:pos x="T2" y="T3"/>
              </a:cxn>
              <a:cxn ang="T10">
                <a:pos x="T4" y="T5"/>
              </a:cxn>
              <a:cxn ang="T11">
                <a:pos x="T6" y="T7"/>
              </a:cxn>
            </a:cxnLst>
            <a:rect l="T12" t="T13" r="T14" b="T15"/>
            <a:pathLst>
              <a:path w="135" h="693">
                <a:moveTo>
                  <a:pt x="66" y="0"/>
                </a:moveTo>
                <a:lnTo>
                  <a:pt x="69" y="692"/>
                </a:lnTo>
                <a:lnTo>
                  <a:pt x="0" y="693"/>
                </a:lnTo>
                <a:lnTo>
                  <a:pt x="135" y="693"/>
                </a:lnTo>
              </a:path>
            </a:pathLst>
          </a:custGeom>
          <a:noFill/>
          <a:ln w="28575" cap="flat" cmpd="sng">
            <a:solidFill>
              <a:schemeClr val="tx1"/>
            </a:solidFill>
            <a:prstDash val="solid"/>
            <a:round/>
            <a:headEnd/>
            <a:tailEnd/>
          </a:ln>
        </p:spPr>
        <p:txBody>
          <a:bodyPr/>
          <a:lstStyle/>
          <a:p>
            <a:pPr>
              <a:spcBef>
                <a:spcPct val="0"/>
              </a:spcBef>
            </a:pPr>
            <a:endParaRPr lang="el-GR" sz="1800" b="0">
              <a:solidFill>
                <a:srgbClr val="FFFFFF"/>
              </a:solidFill>
              <a:effectLst/>
              <a:latin typeface="Arial" pitchFamily="34" charset="0"/>
            </a:endParaRPr>
          </a:p>
        </p:txBody>
      </p:sp>
      <p:sp>
        <p:nvSpPr>
          <p:cNvPr id="9236" name="Freeform 47"/>
          <p:cNvSpPr>
            <a:spLocks/>
          </p:cNvSpPr>
          <p:nvPr/>
        </p:nvSpPr>
        <p:spPr bwMode="auto">
          <a:xfrm>
            <a:off x="6902450" y="2674938"/>
            <a:ext cx="261938" cy="517525"/>
          </a:xfrm>
          <a:custGeom>
            <a:avLst/>
            <a:gdLst>
              <a:gd name="T0" fmla="*/ 2147483647 w 135"/>
              <a:gd name="T1" fmla="*/ 0 h 693"/>
              <a:gd name="T2" fmla="*/ 2147483647 w 135"/>
              <a:gd name="T3" fmla="*/ 2147483647 h 693"/>
              <a:gd name="T4" fmla="*/ 0 w 135"/>
              <a:gd name="T5" fmla="*/ 2147483647 h 693"/>
              <a:gd name="T6" fmla="*/ 2147483647 w 135"/>
              <a:gd name="T7" fmla="*/ 2147483647 h 693"/>
              <a:gd name="T8" fmla="*/ 0 60000 65536"/>
              <a:gd name="T9" fmla="*/ 0 60000 65536"/>
              <a:gd name="T10" fmla="*/ 0 60000 65536"/>
              <a:gd name="T11" fmla="*/ 0 60000 65536"/>
              <a:gd name="T12" fmla="*/ 0 w 135"/>
              <a:gd name="T13" fmla="*/ 0 h 693"/>
              <a:gd name="T14" fmla="*/ 135 w 135"/>
              <a:gd name="T15" fmla="*/ 693 h 693"/>
            </a:gdLst>
            <a:ahLst/>
            <a:cxnLst>
              <a:cxn ang="T8">
                <a:pos x="T0" y="T1"/>
              </a:cxn>
              <a:cxn ang="T9">
                <a:pos x="T2" y="T3"/>
              </a:cxn>
              <a:cxn ang="T10">
                <a:pos x="T4" y="T5"/>
              </a:cxn>
              <a:cxn ang="T11">
                <a:pos x="T6" y="T7"/>
              </a:cxn>
            </a:cxnLst>
            <a:rect l="T12" t="T13" r="T14" b="T15"/>
            <a:pathLst>
              <a:path w="135" h="693">
                <a:moveTo>
                  <a:pt x="66" y="0"/>
                </a:moveTo>
                <a:lnTo>
                  <a:pt x="69" y="692"/>
                </a:lnTo>
                <a:lnTo>
                  <a:pt x="0" y="693"/>
                </a:lnTo>
                <a:lnTo>
                  <a:pt x="135" y="693"/>
                </a:lnTo>
              </a:path>
            </a:pathLst>
          </a:custGeom>
          <a:noFill/>
          <a:ln w="28575" cap="flat" cmpd="sng">
            <a:solidFill>
              <a:schemeClr val="tx1"/>
            </a:solidFill>
            <a:prstDash val="solid"/>
            <a:round/>
            <a:headEnd/>
            <a:tailEnd/>
          </a:ln>
        </p:spPr>
        <p:txBody>
          <a:bodyPr/>
          <a:lstStyle/>
          <a:p>
            <a:pPr>
              <a:spcBef>
                <a:spcPct val="0"/>
              </a:spcBef>
            </a:pPr>
            <a:endParaRPr lang="el-GR" sz="1800" b="0">
              <a:solidFill>
                <a:srgbClr val="FFFFFF"/>
              </a:solidFill>
              <a:effectLst/>
              <a:latin typeface="Arial" pitchFamily="34" charset="0"/>
            </a:endParaRPr>
          </a:p>
        </p:txBody>
      </p:sp>
      <p:sp>
        <p:nvSpPr>
          <p:cNvPr id="9237" name="Freeform 48"/>
          <p:cNvSpPr>
            <a:spLocks/>
          </p:cNvSpPr>
          <p:nvPr/>
        </p:nvSpPr>
        <p:spPr bwMode="auto">
          <a:xfrm>
            <a:off x="5056188" y="2382838"/>
            <a:ext cx="261937" cy="393700"/>
          </a:xfrm>
          <a:custGeom>
            <a:avLst/>
            <a:gdLst>
              <a:gd name="T0" fmla="*/ 2147483647 w 135"/>
              <a:gd name="T1" fmla="*/ 0 h 693"/>
              <a:gd name="T2" fmla="*/ 2147483647 w 135"/>
              <a:gd name="T3" fmla="*/ 2147483647 h 693"/>
              <a:gd name="T4" fmla="*/ 0 w 135"/>
              <a:gd name="T5" fmla="*/ 2147483647 h 693"/>
              <a:gd name="T6" fmla="*/ 2147483647 w 135"/>
              <a:gd name="T7" fmla="*/ 2147483647 h 693"/>
              <a:gd name="T8" fmla="*/ 0 60000 65536"/>
              <a:gd name="T9" fmla="*/ 0 60000 65536"/>
              <a:gd name="T10" fmla="*/ 0 60000 65536"/>
              <a:gd name="T11" fmla="*/ 0 60000 65536"/>
              <a:gd name="T12" fmla="*/ 0 w 135"/>
              <a:gd name="T13" fmla="*/ 0 h 693"/>
              <a:gd name="T14" fmla="*/ 135 w 135"/>
              <a:gd name="T15" fmla="*/ 693 h 693"/>
            </a:gdLst>
            <a:ahLst/>
            <a:cxnLst>
              <a:cxn ang="T8">
                <a:pos x="T0" y="T1"/>
              </a:cxn>
              <a:cxn ang="T9">
                <a:pos x="T2" y="T3"/>
              </a:cxn>
              <a:cxn ang="T10">
                <a:pos x="T4" y="T5"/>
              </a:cxn>
              <a:cxn ang="T11">
                <a:pos x="T6" y="T7"/>
              </a:cxn>
            </a:cxnLst>
            <a:rect l="T12" t="T13" r="T14" b="T15"/>
            <a:pathLst>
              <a:path w="135" h="693">
                <a:moveTo>
                  <a:pt x="66" y="0"/>
                </a:moveTo>
                <a:lnTo>
                  <a:pt x="69" y="692"/>
                </a:lnTo>
                <a:lnTo>
                  <a:pt x="0" y="693"/>
                </a:lnTo>
                <a:lnTo>
                  <a:pt x="135" y="693"/>
                </a:lnTo>
              </a:path>
            </a:pathLst>
          </a:custGeom>
          <a:noFill/>
          <a:ln w="28575" cap="flat" cmpd="sng">
            <a:solidFill>
              <a:schemeClr val="tx1"/>
            </a:solidFill>
            <a:prstDash val="solid"/>
            <a:round/>
            <a:headEnd/>
            <a:tailEnd/>
          </a:ln>
        </p:spPr>
        <p:txBody>
          <a:bodyPr/>
          <a:lstStyle/>
          <a:p>
            <a:pPr>
              <a:spcBef>
                <a:spcPct val="0"/>
              </a:spcBef>
            </a:pPr>
            <a:endParaRPr lang="el-GR" sz="1800" b="0">
              <a:solidFill>
                <a:srgbClr val="FFFFFF"/>
              </a:solidFill>
              <a:effectLst/>
              <a:latin typeface="Arial" pitchFamily="34" charset="0"/>
            </a:endParaRPr>
          </a:p>
        </p:txBody>
      </p:sp>
      <p:sp>
        <p:nvSpPr>
          <p:cNvPr id="9238" name="Freeform 49"/>
          <p:cNvSpPr>
            <a:spLocks/>
          </p:cNvSpPr>
          <p:nvPr/>
        </p:nvSpPr>
        <p:spPr bwMode="auto">
          <a:xfrm>
            <a:off x="4098925" y="2479675"/>
            <a:ext cx="288925" cy="296863"/>
          </a:xfrm>
          <a:custGeom>
            <a:avLst/>
            <a:gdLst>
              <a:gd name="T0" fmla="*/ 2147483647 w 135"/>
              <a:gd name="T1" fmla="*/ 0 h 693"/>
              <a:gd name="T2" fmla="*/ 2147483647 w 135"/>
              <a:gd name="T3" fmla="*/ 2147483647 h 693"/>
              <a:gd name="T4" fmla="*/ 0 w 135"/>
              <a:gd name="T5" fmla="*/ 2147483647 h 693"/>
              <a:gd name="T6" fmla="*/ 2147483647 w 135"/>
              <a:gd name="T7" fmla="*/ 2147483647 h 693"/>
              <a:gd name="T8" fmla="*/ 0 60000 65536"/>
              <a:gd name="T9" fmla="*/ 0 60000 65536"/>
              <a:gd name="T10" fmla="*/ 0 60000 65536"/>
              <a:gd name="T11" fmla="*/ 0 60000 65536"/>
              <a:gd name="T12" fmla="*/ 0 w 135"/>
              <a:gd name="T13" fmla="*/ 0 h 693"/>
              <a:gd name="T14" fmla="*/ 135 w 135"/>
              <a:gd name="T15" fmla="*/ 693 h 693"/>
            </a:gdLst>
            <a:ahLst/>
            <a:cxnLst>
              <a:cxn ang="T8">
                <a:pos x="T0" y="T1"/>
              </a:cxn>
              <a:cxn ang="T9">
                <a:pos x="T2" y="T3"/>
              </a:cxn>
              <a:cxn ang="T10">
                <a:pos x="T4" y="T5"/>
              </a:cxn>
              <a:cxn ang="T11">
                <a:pos x="T6" y="T7"/>
              </a:cxn>
            </a:cxnLst>
            <a:rect l="T12" t="T13" r="T14" b="T15"/>
            <a:pathLst>
              <a:path w="135" h="693">
                <a:moveTo>
                  <a:pt x="66" y="0"/>
                </a:moveTo>
                <a:lnTo>
                  <a:pt x="69" y="692"/>
                </a:lnTo>
                <a:lnTo>
                  <a:pt x="0" y="693"/>
                </a:lnTo>
                <a:lnTo>
                  <a:pt x="135" y="693"/>
                </a:lnTo>
              </a:path>
            </a:pathLst>
          </a:custGeom>
          <a:noFill/>
          <a:ln w="28575" cap="flat" cmpd="sng">
            <a:solidFill>
              <a:schemeClr val="tx1"/>
            </a:solidFill>
            <a:prstDash val="solid"/>
            <a:round/>
            <a:headEnd/>
            <a:tailEnd/>
          </a:ln>
        </p:spPr>
        <p:txBody>
          <a:bodyPr/>
          <a:lstStyle/>
          <a:p>
            <a:pPr>
              <a:spcBef>
                <a:spcPct val="0"/>
              </a:spcBef>
            </a:pPr>
            <a:endParaRPr lang="el-GR" sz="1800" b="0">
              <a:solidFill>
                <a:srgbClr val="FFFFFF"/>
              </a:solidFill>
              <a:effectLst/>
              <a:latin typeface="Arial" pitchFamily="34" charset="0"/>
            </a:endParaRPr>
          </a:p>
        </p:txBody>
      </p:sp>
      <p:sp>
        <p:nvSpPr>
          <p:cNvPr id="9239" name="Freeform 50"/>
          <p:cNvSpPr>
            <a:spLocks/>
          </p:cNvSpPr>
          <p:nvPr/>
        </p:nvSpPr>
        <p:spPr bwMode="auto">
          <a:xfrm>
            <a:off x="3171825" y="2909888"/>
            <a:ext cx="288925" cy="434975"/>
          </a:xfrm>
          <a:custGeom>
            <a:avLst/>
            <a:gdLst>
              <a:gd name="T0" fmla="*/ 2147483647 w 135"/>
              <a:gd name="T1" fmla="*/ 0 h 693"/>
              <a:gd name="T2" fmla="*/ 2147483647 w 135"/>
              <a:gd name="T3" fmla="*/ 2147483647 h 693"/>
              <a:gd name="T4" fmla="*/ 0 w 135"/>
              <a:gd name="T5" fmla="*/ 2147483647 h 693"/>
              <a:gd name="T6" fmla="*/ 2147483647 w 135"/>
              <a:gd name="T7" fmla="*/ 2147483647 h 693"/>
              <a:gd name="T8" fmla="*/ 0 60000 65536"/>
              <a:gd name="T9" fmla="*/ 0 60000 65536"/>
              <a:gd name="T10" fmla="*/ 0 60000 65536"/>
              <a:gd name="T11" fmla="*/ 0 60000 65536"/>
              <a:gd name="T12" fmla="*/ 0 w 135"/>
              <a:gd name="T13" fmla="*/ 0 h 693"/>
              <a:gd name="T14" fmla="*/ 135 w 135"/>
              <a:gd name="T15" fmla="*/ 693 h 693"/>
            </a:gdLst>
            <a:ahLst/>
            <a:cxnLst>
              <a:cxn ang="T8">
                <a:pos x="T0" y="T1"/>
              </a:cxn>
              <a:cxn ang="T9">
                <a:pos x="T2" y="T3"/>
              </a:cxn>
              <a:cxn ang="T10">
                <a:pos x="T4" y="T5"/>
              </a:cxn>
              <a:cxn ang="T11">
                <a:pos x="T6" y="T7"/>
              </a:cxn>
            </a:cxnLst>
            <a:rect l="T12" t="T13" r="T14" b="T15"/>
            <a:pathLst>
              <a:path w="135" h="693">
                <a:moveTo>
                  <a:pt x="66" y="0"/>
                </a:moveTo>
                <a:lnTo>
                  <a:pt x="69" y="692"/>
                </a:lnTo>
                <a:lnTo>
                  <a:pt x="0" y="693"/>
                </a:lnTo>
                <a:lnTo>
                  <a:pt x="135" y="693"/>
                </a:lnTo>
              </a:path>
            </a:pathLst>
          </a:custGeom>
          <a:noFill/>
          <a:ln w="28575" cap="flat" cmpd="sng">
            <a:solidFill>
              <a:schemeClr val="tx1"/>
            </a:solidFill>
            <a:prstDash val="solid"/>
            <a:round/>
            <a:headEnd/>
            <a:tailEnd/>
          </a:ln>
        </p:spPr>
        <p:txBody>
          <a:bodyPr/>
          <a:lstStyle/>
          <a:p>
            <a:pPr>
              <a:spcBef>
                <a:spcPct val="0"/>
              </a:spcBef>
            </a:pPr>
            <a:endParaRPr lang="el-GR" sz="1800" b="0">
              <a:solidFill>
                <a:srgbClr val="FFFFFF"/>
              </a:solidFill>
              <a:effectLst/>
              <a:latin typeface="Arial" pitchFamily="34" charset="0"/>
            </a:endParaRPr>
          </a:p>
        </p:txBody>
      </p:sp>
      <p:sp>
        <p:nvSpPr>
          <p:cNvPr id="9240" name="Freeform 51"/>
          <p:cNvSpPr>
            <a:spLocks/>
          </p:cNvSpPr>
          <p:nvPr/>
        </p:nvSpPr>
        <p:spPr bwMode="auto">
          <a:xfrm>
            <a:off x="2241550" y="2366963"/>
            <a:ext cx="288925" cy="352425"/>
          </a:xfrm>
          <a:custGeom>
            <a:avLst/>
            <a:gdLst>
              <a:gd name="T0" fmla="*/ 2147483647 w 135"/>
              <a:gd name="T1" fmla="*/ 0 h 693"/>
              <a:gd name="T2" fmla="*/ 2147483647 w 135"/>
              <a:gd name="T3" fmla="*/ 2147483647 h 693"/>
              <a:gd name="T4" fmla="*/ 0 w 135"/>
              <a:gd name="T5" fmla="*/ 2147483647 h 693"/>
              <a:gd name="T6" fmla="*/ 2147483647 w 135"/>
              <a:gd name="T7" fmla="*/ 2147483647 h 693"/>
              <a:gd name="T8" fmla="*/ 0 60000 65536"/>
              <a:gd name="T9" fmla="*/ 0 60000 65536"/>
              <a:gd name="T10" fmla="*/ 0 60000 65536"/>
              <a:gd name="T11" fmla="*/ 0 60000 65536"/>
              <a:gd name="T12" fmla="*/ 0 w 135"/>
              <a:gd name="T13" fmla="*/ 0 h 693"/>
              <a:gd name="T14" fmla="*/ 135 w 135"/>
              <a:gd name="T15" fmla="*/ 693 h 693"/>
            </a:gdLst>
            <a:ahLst/>
            <a:cxnLst>
              <a:cxn ang="T8">
                <a:pos x="T0" y="T1"/>
              </a:cxn>
              <a:cxn ang="T9">
                <a:pos x="T2" y="T3"/>
              </a:cxn>
              <a:cxn ang="T10">
                <a:pos x="T4" y="T5"/>
              </a:cxn>
              <a:cxn ang="T11">
                <a:pos x="T6" y="T7"/>
              </a:cxn>
            </a:cxnLst>
            <a:rect l="T12" t="T13" r="T14" b="T15"/>
            <a:pathLst>
              <a:path w="135" h="693">
                <a:moveTo>
                  <a:pt x="66" y="0"/>
                </a:moveTo>
                <a:lnTo>
                  <a:pt x="69" y="692"/>
                </a:lnTo>
                <a:lnTo>
                  <a:pt x="0" y="693"/>
                </a:lnTo>
                <a:lnTo>
                  <a:pt x="135" y="693"/>
                </a:lnTo>
              </a:path>
            </a:pathLst>
          </a:custGeom>
          <a:noFill/>
          <a:ln w="28575" cap="flat" cmpd="sng">
            <a:solidFill>
              <a:schemeClr val="tx1"/>
            </a:solidFill>
            <a:prstDash val="solid"/>
            <a:round/>
            <a:headEnd/>
            <a:tailEnd/>
          </a:ln>
        </p:spPr>
        <p:txBody>
          <a:bodyPr/>
          <a:lstStyle/>
          <a:p>
            <a:pPr>
              <a:spcBef>
                <a:spcPct val="0"/>
              </a:spcBef>
            </a:pPr>
            <a:endParaRPr lang="el-GR" sz="1800" b="0">
              <a:solidFill>
                <a:srgbClr val="FFFFFF"/>
              </a:solidFill>
              <a:effectLst/>
              <a:latin typeface="Arial" pitchFamily="34" charset="0"/>
            </a:endParaRPr>
          </a:p>
        </p:txBody>
      </p:sp>
      <p:sp>
        <p:nvSpPr>
          <p:cNvPr id="9241" name="Text Box 52"/>
          <p:cNvSpPr txBox="1">
            <a:spLocks noChangeArrowheads="1"/>
          </p:cNvSpPr>
          <p:nvPr/>
        </p:nvSpPr>
        <p:spPr bwMode="auto">
          <a:xfrm>
            <a:off x="573088" y="5800725"/>
            <a:ext cx="8018462" cy="336550"/>
          </a:xfrm>
          <a:prstGeom prst="rect">
            <a:avLst/>
          </a:prstGeom>
          <a:noFill/>
          <a:ln w="9525" algn="ctr">
            <a:noFill/>
            <a:miter lim="800000"/>
            <a:headEnd/>
            <a:tailEnd/>
          </a:ln>
        </p:spPr>
        <p:txBody>
          <a:bodyPr wrap="none">
            <a:spAutoFit/>
          </a:bodyPr>
          <a:lstStyle/>
          <a:p>
            <a:pPr marL="342900" indent="-342900" eaLnBrk="0" hangingPunct="0">
              <a:spcBef>
                <a:spcPct val="0"/>
              </a:spcBef>
            </a:pPr>
            <a:r>
              <a:rPr lang="en-US" sz="1600" b="0">
                <a:solidFill>
                  <a:srgbClr val="FFFFFF"/>
                </a:solidFill>
                <a:effectLst/>
                <a:latin typeface="Verdana"/>
              </a:rPr>
              <a:t>CHD = coronary heart disease; HDL-C = high-density lipoprotein cholesterol</a:t>
            </a:r>
          </a:p>
        </p:txBody>
      </p:sp>
      <p:sp>
        <p:nvSpPr>
          <p:cNvPr id="9242" name="Text Box 53"/>
          <p:cNvSpPr txBox="1">
            <a:spLocks noChangeArrowheads="1"/>
          </p:cNvSpPr>
          <p:nvPr/>
        </p:nvSpPr>
        <p:spPr bwMode="auto">
          <a:xfrm>
            <a:off x="573088" y="6153150"/>
            <a:ext cx="4732337" cy="336550"/>
          </a:xfrm>
          <a:prstGeom prst="rect">
            <a:avLst/>
          </a:prstGeom>
          <a:noFill/>
          <a:ln w="9525" algn="ctr">
            <a:noFill/>
            <a:miter lim="800000"/>
            <a:headEnd/>
            <a:tailEnd/>
          </a:ln>
        </p:spPr>
        <p:txBody>
          <a:bodyPr wrap="none">
            <a:spAutoFit/>
          </a:bodyPr>
          <a:lstStyle/>
          <a:p>
            <a:pPr marL="342900" indent="-342900" eaLnBrk="0" hangingPunct="0">
              <a:spcBef>
                <a:spcPct val="0"/>
              </a:spcBef>
            </a:pPr>
            <a:r>
              <a:rPr lang="en-US" sz="1600" b="0">
                <a:solidFill>
                  <a:srgbClr val="FFFFFF"/>
                </a:solidFill>
                <a:effectLst/>
                <a:latin typeface="Verdana"/>
              </a:rPr>
              <a:t>Gordon DJ, et al. </a:t>
            </a:r>
            <a:r>
              <a:rPr lang="en-US" sz="1600" b="0" i="1">
                <a:solidFill>
                  <a:srgbClr val="FFFFFF"/>
                </a:solidFill>
                <a:effectLst/>
                <a:latin typeface="Verdana"/>
              </a:rPr>
              <a:t>Circulation</a:t>
            </a:r>
            <a:r>
              <a:rPr lang="en-US" sz="1600" b="0">
                <a:solidFill>
                  <a:srgbClr val="FFFFFF"/>
                </a:solidFill>
                <a:effectLst/>
                <a:latin typeface="Verdana"/>
              </a:rPr>
              <a:t>. 1989;79:8-15.</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1906588" y="4100513"/>
            <a:ext cx="6573837" cy="1185862"/>
            <a:chOff x="1201" y="2886"/>
            <a:chExt cx="4141" cy="415"/>
          </a:xfrm>
        </p:grpSpPr>
        <p:sp>
          <p:nvSpPr>
            <p:cNvPr id="10263" name="AutoShape 38"/>
            <p:cNvSpPr>
              <a:spLocks noChangeArrowheads="1"/>
            </p:cNvSpPr>
            <p:nvPr/>
          </p:nvSpPr>
          <p:spPr bwMode="auto">
            <a:xfrm>
              <a:off x="1201" y="2886"/>
              <a:ext cx="754" cy="415"/>
            </a:xfrm>
            <a:prstGeom prst="roundRect">
              <a:avLst>
                <a:gd name="adj" fmla="val 26449"/>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10264" name="AutoShape 42"/>
            <p:cNvSpPr>
              <a:spLocks noChangeArrowheads="1"/>
            </p:cNvSpPr>
            <p:nvPr/>
          </p:nvSpPr>
          <p:spPr bwMode="auto">
            <a:xfrm>
              <a:off x="2047" y="2886"/>
              <a:ext cx="754" cy="415"/>
            </a:xfrm>
            <a:prstGeom prst="roundRect">
              <a:avLst>
                <a:gd name="adj" fmla="val 26449"/>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10265" name="AutoShape 43"/>
            <p:cNvSpPr>
              <a:spLocks noChangeArrowheads="1"/>
            </p:cNvSpPr>
            <p:nvPr/>
          </p:nvSpPr>
          <p:spPr bwMode="auto">
            <a:xfrm>
              <a:off x="2894" y="2886"/>
              <a:ext cx="754" cy="415"/>
            </a:xfrm>
            <a:prstGeom prst="roundRect">
              <a:avLst>
                <a:gd name="adj" fmla="val 26449"/>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10266" name="AutoShape 44"/>
            <p:cNvSpPr>
              <a:spLocks noChangeArrowheads="1"/>
            </p:cNvSpPr>
            <p:nvPr/>
          </p:nvSpPr>
          <p:spPr bwMode="auto">
            <a:xfrm>
              <a:off x="3741" y="2886"/>
              <a:ext cx="754" cy="415"/>
            </a:xfrm>
            <a:prstGeom prst="roundRect">
              <a:avLst>
                <a:gd name="adj" fmla="val 26449"/>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10267" name="AutoShape 45"/>
            <p:cNvSpPr>
              <a:spLocks noChangeArrowheads="1"/>
            </p:cNvSpPr>
            <p:nvPr/>
          </p:nvSpPr>
          <p:spPr bwMode="auto">
            <a:xfrm>
              <a:off x="4588" y="2886"/>
              <a:ext cx="754" cy="415"/>
            </a:xfrm>
            <a:prstGeom prst="roundRect">
              <a:avLst>
                <a:gd name="adj" fmla="val 26449"/>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grpSp>
      <p:sp>
        <p:nvSpPr>
          <p:cNvPr id="1092610" name="Rectangle 2"/>
          <p:cNvSpPr>
            <a:spLocks noGrp="1" noChangeArrowheads="1"/>
          </p:cNvSpPr>
          <p:nvPr>
            <p:ph type="title" idx="4294967295"/>
          </p:nvPr>
        </p:nvSpPr>
        <p:spPr>
          <a:xfrm>
            <a:off x="485775" y="206375"/>
            <a:ext cx="6786563" cy="1181100"/>
          </a:xfrm>
        </p:spPr>
        <p:txBody>
          <a:bodyPr/>
          <a:lstStyle/>
          <a:p>
            <a:pPr eaLnBrk="1" hangingPunct="1">
              <a:defRPr/>
            </a:pPr>
            <a:r>
              <a:rPr lang="en-US" sz="2000" smtClean="0">
                <a:effectLst>
                  <a:outerShdw blurRad="38100" dist="38100" dir="2700000" algn="tl">
                    <a:srgbClr val="000000"/>
                  </a:outerShdw>
                </a:effectLst>
              </a:rPr>
              <a:t>Low HDL-C Increases Cardiovascular Disease Risk Even If LDL-C Levels Are Well-controlled: </a:t>
            </a:r>
            <a:br>
              <a:rPr lang="en-US" sz="2000" smtClean="0">
                <a:effectLst>
                  <a:outerShdw blurRad="38100" dist="38100" dir="2700000" algn="tl">
                    <a:srgbClr val="000000"/>
                  </a:outerShdw>
                </a:effectLst>
              </a:rPr>
            </a:br>
            <a:r>
              <a:rPr lang="en-US" sz="2000" smtClean="0">
                <a:solidFill>
                  <a:schemeClr val="tx1"/>
                </a:solidFill>
                <a:effectLst>
                  <a:outerShdw blurRad="38100" dist="38100" dir="2700000" algn="tl">
                    <a:srgbClr val="000000"/>
                  </a:outerShdw>
                </a:effectLst>
              </a:rPr>
              <a:t>The Treating to New Targets Study</a:t>
            </a:r>
          </a:p>
        </p:txBody>
      </p:sp>
      <p:sp>
        <p:nvSpPr>
          <p:cNvPr id="10245" name="AutoShape 4"/>
          <p:cNvSpPr>
            <a:spLocks noChangeArrowheads="1"/>
          </p:cNvSpPr>
          <p:nvPr/>
        </p:nvSpPr>
        <p:spPr bwMode="auto">
          <a:xfrm>
            <a:off x="1997075" y="1277938"/>
            <a:ext cx="6670675" cy="2511425"/>
          </a:xfrm>
          <a:prstGeom prst="roundRect">
            <a:avLst>
              <a:gd name="adj" fmla="val 7347"/>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10246" name="Freeform 5"/>
          <p:cNvSpPr>
            <a:spLocks/>
          </p:cNvSpPr>
          <p:nvPr/>
        </p:nvSpPr>
        <p:spPr bwMode="auto">
          <a:xfrm>
            <a:off x="1831975" y="3919538"/>
            <a:ext cx="6981825" cy="317500"/>
          </a:xfrm>
          <a:custGeom>
            <a:avLst/>
            <a:gdLst>
              <a:gd name="T0" fmla="*/ 0 w 4630"/>
              <a:gd name="T1" fmla="*/ 2147483647 h 200"/>
              <a:gd name="T2" fmla="*/ 2147483647 w 4630"/>
              <a:gd name="T3" fmla="*/ 2147483647 h 200"/>
              <a:gd name="T4" fmla="*/ 2147483647 w 4630"/>
              <a:gd name="T5" fmla="*/ 0 h 200"/>
              <a:gd name="T6" fmla="*/ 2147483647 w 4630"/>
              <a:gd name="T7" fmla="*/ 2147483647 h 200"/>
              <a:gd name="T8" fmla="*/ 0 w 4630"/>
              <a:gd name="T9" fmla="*/ 2147483647 h 200"/>
              <a:gd name="T10" fmla="*/ 0 60000 65536"/>
              <a:gd name="T11" fmla="*/ 0 60000 65536"/>
              <a:gd name="T12" fmla="*/ 0 60000 65536"/>
              <a:gd name="T13" fmla="*/ 0 60000 65536"/>
              <a:gd name="T14" fmla="*/ 0 60000 65536"/>
              <a:gd name="T15" fmla="*/ 0 w 4630"/>
              <a:gd name="T16" fmla="*/ 0 h 200"/>
              <a:gd name="T17" fmla="*/ 4630 w 4630"/>
              <a:gd name="T18" fmla="*/ 200 h 200"/>
            </a:gdLst>
            <a:ahLst/>
            <a:cxnLst>
              <a:cxn ang="T10">
                <a:pos x="T0" y="T1"/>
              </a:cxn>
              <a:cxn ang="T11">
                <a:pos x="T2" y="T3"/>
              </a:cxn>
              <a:cxn ang="T12">
                <a:pos x="T4" y="T5"/>
              </a:cxn>
              <a:cxn ang="T13">
                <a:pos x="T6" y="T7"/>
              </a:cxn>
              <a:cxn ang="T14">
                <a:pos x="T8" y="T9"/>
              </a:cxn>
            </a:cxnLst>
            <a:rect l="T15" t="T16" r="T17" b="T18"/>
            <a:pathLst>
              <a:path w="4630" h="200">
                <a:moveTo>
                  <a:pt x="0" y="196"/>
                </a:moveTo>
                <a:lnTo>
                  <a:pt x="4486" y="200"/>
                </a:lnTo>
                <a:lnTo>
                  <a:pt x="4630" y="0"/>
                </a:lnTo>
                <a:lnTo>
                  <a:pt x="385" y="19"/>
                </a:lnTo>
                <a:lnTo>
                  <a:pt x="0" y="196"/>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graphicFrame>
        <p:nvGraphicFramePr>
          <p:cNvPr id="10242" name="Object 6">
            <a:hlinkClick r:id="" action="ppaction://ole?verb=0"/>
          </p:cNvPr>
          <p:cNvGraphicFramePr>
            <a:graphicFrameLocks/>
          </p:cNvGraphicFramePr>
          <p:nvPr/>
        </p:nvGraphicFramePr>
        <p:xfrm>
          <a:off x="869950" y="1416050"/>
          <a:ext cx="8318500" cy="3411538"/>
        </p:xfrm>
        <a:graphic>
          <a:graphicData uri="http://schemas.openxmlformats.org/presentationml/2006/ole">
            <p:oleObj spid="_x0000_s87042" name="Chart" r:id="rId4" imgW="8782016" imgH="3600456" progId="MSGraph.Chart.8">
              <p:embed followColorScheme="full"/>
            </p:oleObj>
          </a:graphicData>
        </a:graphic>
      </p:graphicFrame>
      <p:sp>
        <p:nvSpPr>
          <p:cNvPr id="10247" name="Text Box 7"/>
          <p:cNvSpPr txBox="1">
            <a:spLocks noChangeArrowheads="1"/>
          </p:cNvSpPr>
          <p:nvPr/>
        </p:nvSpPr>
        <p:spPr bwMode="auto">
          <a:xfrm rot="-5400000">
            <a:off x="-428625" y="2381251"/>
            <a:ext cx="2795587" cy="868362"/>
          </a:xfrm>
          <a:prstGeom prst="rect">
            <a:avLst/>
          </a:prstGeom>
          <a:noFill/>
          <a:ln w="9525">
            <a:noFill/>
            <a:miter lim="800000"/>
            <a:headEnd/>
            <a:tailEnd/>
          </a:ln>
        </p:spPr>
        <p:txBody>
          <a:bodyPr>
            <a:spAutoFit/>
          </a:bodyPr>
          <a:lstStyle/>
          <a:p>
            <a:pPr algn="ctr">
              <a:spcBef>
                <a:spcPct val="0"/>
              </a:spcBef>
            </a:pPr>
            <a:r>
              <a:rPr lang="fr-FR" sz="1700" b="0">
                <a:solidFill>
                  <a:srgbClr val="FFFFFF"/>
                </a:solidFill>
                <a:effectLst/>
                <a:latin typeface="Verdana"/>
              </a:rPr>
              <a:t>5-Year Risk of Major </a:t>
            </a:r>
            <a:br>
              <a:rPr lang="fr-FR" sz="1700" b="0">
                <a:solidFill>
                  <a:srgbClr val="FFFFFF"/>
                </a:solidFill>
                <a:effectLst/>
                <a:latin typeface="Verdana"/>
              </a:rPr>
            </a:br>
            <a:r>
              <a:rPr lang="fr-FR" sz="1700" b="0">
                <a:solidFill>
                  <a:srgbClr val="FFFFFF"/>
                </a:solidFill>
                <a:effectLst/>
                <a:latin typeface="Verdana"/>
              </a:rPr>
              <a:t>Cardiovascular Disease Events (%)</a:t>
            </a:r>
            <a:endParaRPr lang="en-US" sz="1700" b="0">
              <a:solidFill>
                <a:srgbClr val="FFFFFF"/>
              </a:solidFill>
              <a:effectLst/>
              <a:latin typeface="Verdana"/>
            </a:endParaRPr>
          </a:p>
        </p:txBody>
      </p:sp>
      <p:sp>
        <p:nvSpPr>
          <p:cNvPr id="10248" name="Text Box 9"/>
          <p:cNvSpPr txBox="1">
            <a:spLocks noChangeArrowheads="1"/>
          </p:cNvSpPr>
          <p:nvPr/>
        </p:nvSpPr>
        <p:spPr bwMode="auto">
          <a:xfrm>
            <a:off x="601663" y="4251325"/>
            <a:ext cx="1196975" cy="730250"/>
          </a:xfrm>
          <a:prstGeom prst="rect">
            <a:avLst/>
          </a:prstGeom>
          <a:noFill/>
          <a:ln w="9525">
            <a:noFill/>
            <a:miter lim="800000"/>
            <a:headEnd/>
            <a:tailEnd/>
          </a:ln>
        </p:spPr>
        <p:txBody>
          <a:bodyPr>
            <a:spAutoFit/>
          </a:bodyPr>
          <a:lstStyle/>
          <a:p>
            <a:pPr eaLnBrk="0" hangingPunct="0">
              <a:spcBef>
                <a:spcPct val="0"/>
              </a:spcBef>
            </a:pPr>
            <a:r>
              <a:rPr lang="en-US" sz="1400">
                <a:solidFill>
                  <a:srgbClr val="FFFFFF"/>
                </a:solidFill>
                <a:effectLst/>
                <a:latin typeface="Verdana"/>
              </a:rPr>
              <a:t>HDL-C quintiles*</a:t>
            </a:r>
          </a:p>
          <a:p>
            <a:pPr eaLnBrk="0" hangingPunct="0">
              <a:spcBef>
                <a:spcPct val="0"/>
              </a:spcBef>
            </a:pPr>
            <a:r>
              <a:rPr lang="en-US" sz="1400">
                <a:solidFill>
                  <a:srgbClr val="FFFFFF"/>
                </a:solidFill>
                <a:effectLst/>
                <a:latin typeface="Verdana"/>
              </a:rPr>
              <a:t>(mg/dL)</a:t>
            </a:r>
          </a:p>
        </p:txBody>
      </p:sp>
      <p:sp>
        <p:nvSpPr>
          <p:cNvPr id="10249" name="Text Box 17"/>
          <p:cNvSpPr txBox="1">
            <a:spLocks noChangeArrowheads="1"/>
          </p:cNvSpPr>
          <p:nvPr/>
        </p:nvSpPr>
        <p:spPr bwMode="auto">
          <a:xfrm>
            <a:off x="412750" y="5427663"/>
            <a:ext cx="8294688" cy="942975"/>
          </a:xfrm>
          <a:prstGeom prst="rect">
            <a:avLst/>
          </a:prstGeom>
          <a:noFill/>
          <a:ln w="9525">
            <a:noFill/>
            <a:miter lim="800000"/>
            <a:headEnd/>
            <a:tailEnd/>
          </a:ln>
        </p:spPr>
        <p:txBody>
          <a:bodyPr anchor="b">
            <a:spAutoFit/>
          </a:bodyPr>
          <a:lstStyle/>
          <a:p>
            <a:pPr marL="60325" indent="-60325">
              <a:spcBef>
                <a:spcPct val="0"/>
              </a:spcBef>
            </a:pPr>
            <a:r>
              <a:rPr lang="en-US" sz="1400" b="0">
                <a:solidFill>
                  <a:srgbClr val="FFFFFF"/>
                </a:solidFill>
                <a:effectLst/>
                <a:latin typeface="Verdana"/>
              </a:rPr>
              <a:t>*On-treatment level (3 months statin therapy)</a:t>
            </a:r>
          </a:p>
          <a:p>
            <a:pPr marL="60325" indent="-60325">
              <a:spcBef>
                <a:spcPct val="0"/>
              </a:spcBef>
            </a:pPr>
            <a:r>
              <a:rPr lang="en-US" sz="1400" b="0">
                <a:solidFill>
                  <a:srgbClr val="FFFFFF"/>
                </a:solidFill>
                <a:effectLst/>
                <a:latin typeface="Univers Condensed" pitchFamily="34" charset="0"/>
                <a:cs typeface="Arial" pitchFamily="34" charset="0"/>
              </a:rPr>
              <a:t>†</a:t>
            </a:r>
            <a:r>
              <a:rPr lang="en-US" sz="1400" b="0">
                <a:solidFill>
                  <a:srgbClr val="FFFFFF"/>
                </a:solidFill>
                <a:effectLst/>
                <a:latin typeface="Verdana"/>
              </a:rPr>
              <a:t>Mean low-density lipoprotein cholesterol (LDL-C) level = 58 mg/dL; mean triglyceride (TG) level = 126 mg/dL</a:t>
            </a:r>
          </a:p>
          <a:p>
            <a:pPr marL="60325" indent="-60325">
              <a:spcBef>
                <a:spcPct val="0"/>
              </a:spcBef>
              <a:spcAft>
                <a:spcPct val="25000"/>
              </a:spcAft>
            </a:pPr>
            <a:r>
              <a:rPr lang="en-US" sz="1400" b="0">
                <a:solidFill>
                  <a:srgbClr val="FFFFFF"/>
                </a:solidFill>
                <a:effectLst/>
                <a:latin typeface="Univers Condensed" pitchFamily="34" charset="0"/>
              </a:rPr>
              <a:t>‡</a:t>
            </a:r>
            <a:r>
              <a:rPr lang="en-US" sz="1400" b="0" i="1">
                <a:solidFill>
                  <a:srgbClr val="FFFFFF"/>
                </a:solidFill>
                <a:effectLst/>
                <a:latin typeface="Verdana"/>
              </a:rPr>
              <a:t>P</a:t>
            </a:r>
            <a:r>
              <a:rPr lang="en-US" sz="1400" b="0">
                <a:solidFill>
                  <a:srgbClr val="FFFFFF"/>
                </a:solidFill>
                <a:effectLst/>
                <a:latin typeface="Verdana"/>
              </a:rPr>
              <a:t>=.03 for differences among quintiles of HDL-C</a:t>
            </a:r>
          </a:p>
        </p:txBody>
      </p:sp>
      <p:sp>
        <p:nvSpPr>
          <p:cNvPr id="10250" name="Text Box 18"/>
          <p:cNvSpPr txBox="1">
            <a:spLocks noChangeArrowheads="1"/>
          </p:cNvSpPr>
          <p:nvPr/>
        </p:nvSpPr>
        <p:spPr bwMode="auto">
          <a:xfrm>
            <a:off x="2263775" y="1365250"/>
            <a:ext cx="6175375" cy="323850"/>
          </a:xfrm>
          <a:prstGeom prst="rect">
            <a:avLst/>
          </a:prstGeom>
          <a:noFill/>
          <a:ln w="9525">
            <a:noFill/>
            <a:miter lim="800000"/>
            <a:headEnd/>
            <a:tailEnd/>
          </a:ln>
        </p:spPr>
        <p:txBody>
          <a:bodyPr>
            <a:spAutoFit/>
          </a:bodyPr>
          <a:lstStyle/>
          <a:p>
            <a:pPr algn="ctr" eaLnBrk="0" hangingPunct="0">
              <a:lnSpc>
                <a:spcPct val="95000"/>
              </a:lnSpc>
            </a:pPr>
            <a:r>
              <a:rPr lang="en-US" sz="1600" b="0">
                <a:solidFill>
                  <a:srgbClr val="FFFFFF"/>
                </a:solidFill>
                <a:effectLst/>
                <a:latin typeface="Verdana"/>
              </a:rPr>
              <a:t>Patients (n = 2661) with LDL-C &lt;70 mg/dL on  a Statin*</a:t>
            </a:r>
            <a:r>
              <a:rPr lang="en-US" sz="1600" b="0">
                <a:solidFill>
                  <a:srgbClr val="FFFFFF"/>
                </a:solidFill>
                <a:effectLst/>
                <a:latin typeface="Univers Condensed" pitchFamily="34" charset="0"/>
              </a:rPr>
              <a:t>†</a:t>
            </a:r>
            <a:endParaRPr lang="en-US" sz="1600" b="0">
              <a:solidFill>
                <a:srgbClr val="FFFFFF"/>
              </a:solidFill>
              <a:effectLst/>
              <a:latin typeface="Verdana"/>
            </a:endParaRPr>
          </a:p>
        </p:txBody>
      </p:sp>
      <p:sp>
        <p:nvSpPr>
          <p:cNvPr id="10251" name="Text Box 19"/>
          <p:cNvSpPr txBox="1">
            <a:spLocks noChangeArrowheads="1"/>
          </p:cNvSpPr>
          <p:nvPr/>
        </p:nvSpPr>
        <p:spPr bwMode="auto">
          <a:xfrm>
            <a:off x="3100388" y="4651375"/>
            <a:ext cx="1552575" cy="293688"/>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37 to &lt;42</a:t>
            </a:r>
          </a:p>
        </p:txBody>
      </p:sp>
      <p:sp>
        <p:nvSpPr>
          <p:cNvPr id="10252" name="Text Box 20"/>
          <p:cNvSpPr txBox="1">
            <a:spLocks noChangeArrowheads="1"/>
          </p:cNvSpPr>
          <p:nvPr/>
        </p:nvSpPr>
        <p:spPr bwMode="auto">
          <a:xfrm>
            <a:off x="4421188" y="4651375"/>
            <a:ext cx="1552575" cy="293688"/>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42 to &lt;47</a:t>
            </a:r>
          </a:p>
        </p:txBody>
      </p:sp>
      <p:sp>
        <p:nvSpPr>
          <p:cNvPr id="10253" name="Text Box 21"/>
          <p:cNvSpPr txBox="1">
            <a:spLocks noChangeArrowheads="1"/>
          </p:cNvSpPr>
          <p:nvPr/>
        </p:nvSpPr>
        <p:spPr bwMode="auto">
          <a:xfrm>
            <a:off x="5767388" y="4651375"/>
            <a:ext cx="1552575" cy="293688"/>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42 to &lt;55</a:t>
            </a:r>
          </a:p>
        </p:txBody>
      </p:sp>
      <p:sp>
        <p:nvSpPr>
          <p:cNvPr id="10254" name="Text Box 22"/>
          <p:cNvSpPr txBox="1">
            <a:spLocks noChangeArrowheads="1"/>
          </p:cNvSpPr>
          <p:nvPr/>
        </p:nvSpPr>
        <p:spPr bwMode="auto">
          <a:xfrm>
            <a:off x="7545388" y="4651375"/>
            <a:ext cx="714375" cy="293688"/>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&gt;55</a:t>
            </a:r>
          </a:p>
        </p:txBody>
      </p:sp>
      <p:sp>
        <p:nvSpPr>
          <p:cNvPr id="10255" name="Text Box 23"/>
          <p:cNvSpPr txBox="1">
            <a:spLocks noChangeArrowheads="1"/>
          </p:cNvSpPr>
          <p:nvPr/>
        </p:nvSpPr>
        <p:spPr bwMode="auto">
          <a:xfrm>
            <a:off x="2160588" y="4651375"/>
            <a:ext cx="714375" cy="293688"/>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&lt;37</a:t>
            </a:r>
          </a:p>
        </p:txBody>
      </p:sp>
      <p:sp>
        <p:nvSpPr>
          <p:cNvPr id="10256" name="AutoShape 24"/>
          <p:cNvSpPr>
            <a:spLocks noChangeArrowheads="1"/>
          </p:cNvSpPr>
          <p:nvPr/>
        </p:nvSpPr>
        <p:spPr bwMode="auto">
          <a:xfrm>
            <a:off x="495300" y="5086350"/>
            <a:ext cx="8102600" cy="304800"/>
          </a:xfrm>
          <a:prstGeom prst="bevel">
            <a:avLst>
              <a:gd name="adj" fmla="val 17500"/>
            </a:avLst>
          </a:prstGeom>
          <a:solidFill>
            <a:srgbClr val="008000"/>
          </a:solidFill>
          <a:ln w="9525">
            <a:noFill/>
            <a:miter lim="800000"/>
            <a:headEnd/>
            <a:tailEnd/>
          </a:ln>
        </p:spPr>
        <p:txBody>
          <a:bodyPr wrap="none" anchor="ctr"/>
          <a:lstStyle/>
          <a:p>
            <a:pPr eaLnBrk="0" hangingPunct="0">
              <a:spcBef>
                <a:spcPct val="0"/>
              </a:spcBef>
            </a:pPr>
            <a:endParaRPr lang="en-US" b="0">
              <a:solidFill>
                <a:srgbClr val="FFFFFF"/>
              </a:solidFill>
              <a:effectLst/>
              <a:latin typeface="Verdana"/>
            </a:endParaRPr>
          </a:p>
        </p:txBody>
      </p:sp>
      <p:sp>
        <p:nvSpPr>
          <p:cNvPr id="10257" name="Text Box 25"/>
          <p:cNvSpPr txBox="1">
            <a:spLocks noChangeArrowheads="1"/>
          </p:cNvSpPr>
          <p:nvPr/>
        </p:nvSpPr>
        <p:spPr bwMode="auto">
          <a:xfrm>
            <a:off x="3074988" y="5094288"/>
            <a:ext cx="1552575" cy="293687"/>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0.85</a:t>
            </a:r>
          </a:p>
        </p:txBody>
      </p:sp>
      <p:sp>
        <p:nvSpPr>
          <p:cNvPr id="10258" name="Text Box 26"/>
          <p:cNvSpPr txBox="1">
            <a:spLocks noChangeArrowheads="1"/>
          </p:cNvSpPr>
          <p:nvPr/>
        </p:nvSpPr>
        <p:spPr bwMode="auto">
          <a:xfrm>
            <a:off x="4433888" y="5094288"/>
            <a:ext cx="1552575" cy="293687"/>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0.57</a:t>
            </a:r>
          </a:p>
        </p:txBody>
      </p:sp>
      <p:sp>
        <p:nvSpPr>
          <p:cNvPr id="10259" name="Text Box 27"/>
          <p:cNvSpPr txBox="1">
            <a:spLocks noChangeArrowheads="1"/>
          </p:cNvSpPr>
          <p:nvPr/>
        </p:nvSpPr>
        <p:spPr bwMode="auto">
          <a:xfrm>
            <a:off x="5767388" y="5094288"/>
            <a:ext cx="1552575" cy="293687"/>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0.55</a:t>
            </a:r>
          </a:p>
        </p:txBody>
      </p:sp>
      <p:sp>
        <p:nvSpPr>
          <p:cNvPr id="10260" name="Text Box 28"/>
          <p:cNvSpPr txBox="1">
            <a:spLocks noChangeArrowheads="1"/>
          </p:cNvSpPr>
          <p:nvPr/>
        </p:nvSpPr>
        <p:spPr bwMode="auto">
          <a:xfrm>
            <a:off x="7570788" y="5094288"/>
            <a:ext cx="714375" cy="293687"/>
          </a:xfrm>
          <a:prstGeom prst="rect">
            <a:avLst/>
          </a:prstGeom>
          <a:noFill/>
          <a:ln w="9525">
            <a:noFill/>
            <a:miter lim="800000"/>
            <a:headEnd/>
            <a:tailEnd/>
          </a:ln>
        </p:spPr>
        <p:txBody>
          <a:bodyPr>
            <a:spAutoFit/>
          </a:bodyPr>
          <a:lstStyle/>
          <a:p>
            <a:pPr algn="ctr" eaLnBrk="0" hangingPunct="0">
              <a:lnSpc>
                <a:spcPct val="95000"/>
              </a:lnSpc>
            </a:pPr>
            <a:r>
              <a:rPr lang="en-US" sz="1400" b="0">
                <a:solidFill>
                  <a:srgbClr val="FFFFFF"/>
                </a:solidFill>
                <a:effectLst/>
                <a:latin typeface="Verdana"/>
              </a:rPr>
              <a:t>0.61</a:t>
            </a:r>
          </a:p>
        </p:txBody>
      </p:sp>
      <p:sp>
        <p:nvSpPr>
          <p:cNvPr id="10261" name="Text Box 29"/>
          <p:cNvSpPr txBox="1">
            <a:spLocks noChangeArrowheads="1"/>
          </p:cNvSpPr>
          <p:nvPr/>
        </p:nvSpPr>
        <p:spPr bwMode="auto">
          <a:xfrm>
            <a:off x="484188" y="5094288"/>
            <a:ext cx="2165350" cy="293687"/>
          </a:xfrm>
          <a:prstGeom prst="rect">
            <a:avLst/>
          </a:prstGeom>
          <a:noFill/>
          <a:ln w="9525">
            <a:noFill/>
            <a:miter lim="800000"/>
            <a:headEnd/>
            <a:tailEnd/>
          </a:ln>
        </p:spPr>
        <p:txBody>
          <a:bodyPr>
            <a:spAutoFit/>
          </a:bodyPr>
          <a:lstStyle/>
          <a:p>
            <a:pPr eaLnBrk="0" hangingPunct="0">
              <a:lnSpc>
                <a:spcPct val="95000"/>
              </a:lnSpc>
            </a:pPr>
            <a:r>
              <a:rPr lang="en-US" sz="1400" b="0">
                <a:solidFill>
                  <a:srgbClr val="FFFFFF"/>
                </a:solidFill>
                <a:effectLst/>
                <a:latin typeface="Verdana"/>
              </a:rPr>
              <a:t>Hazard Ratio vs. Q1</a:t>
            </a:r>
            <a:r>
              <a:rPr lang="en-US" sz="1600" b="0" baseline="30000">
                <a:solidFill>
                  <a:srgbClr val="FFFFFF"/>
                </a:solidFill>
                <a:effectLst/>
                <a:latin typeface="Univers Condensed" pitchFamily="34" charset="0"/>
              </a:rPr>
              <a:t>‡</a:t>
            </a:r>
            <a:endParaRPr lang="en-US" sz="1600" b="0" baseline="30000">
              <a:solidFill>
                <a:srgbClr val="FFFFFF"/>
              </a:solidFill>
              <a:effectLst/>
              <a:latin typeface="Verdana"/>
            </a:endParaRPr>
          </a:p>
        </p:txBody>
      </p:sp>
      <p:sp>
        <p:nvSpPr>
          <p:cNvPr id="10262" name="Text Box 47"/>
          <p:cNvSpPr txBox="1">
            <a:spLocks noChangeArrowheads="1"/>
          </p:cNvSpPr>
          <p:nvPr/>
        </p:nvSpPr>
        <p:spPr bwMode="auto">
          <a:xfrm>
            <a:off x="468313" y="6324600"/>
            <a:ext cx="4837112" cy="304800"/>
          </a:xfrm>
          <a:prstGeom prst="rect">
            <a:avLst/>
          </a:prstGeom>
          <a:noFill/>
          <a:ln w="9525" algn="ctr">
            <a:noFill/>
            <a:miter lim="800000"/>
            <a:headEnd/>
            <a:tailEnd/>
          </a:ln>
        </p:spPr>
        <p:txBody>
          <a:bodyPr wrap="none">
            <a:spAutoFit/>
          </a:bodyPr>
          <a:lstStyle/>
          <a:p>
            <a:pPr marL="342900" indent="-342900" eaLnBrk="0" hangingPunct="0">
              <a:spcBef>
                <a:spcPct val="0"/>
              </a:spcBef>
            </a:pPr>
            <a:r>
              <a:rPr lang="en-US" sz="1400" b="0">
                <a:solidFill>
                  <a:srgbClr val="FFFFFF"/>
                </a:solidFill>
                <a:effectLst/>
                <a:latin typeface="Verdana"/>
              </a:rPr>
              <a:t>Barter P, et al. </a:t>
            </a:r>
            <a:r>
              <a:rPr lang="en-US" sz="1400" b="0" i="1">
                <a:solidFill>
                  <a:srgbClr val="FFFFFF"/>
                </a:solidFill>
                <a:effectLst/>
                <a:latin typeface="Verdana"/>
              </a:rPr>
              <a:t>N Engl J Med</a:t>
            </a:r>
            <a:r>
              <a:rPr lang="en-US" sz="1400" b="0">
                <a:solidFill>
                  <a:srgbClr val="FFFFFF"/>
                </a:solidFill>
                <a:effectLst/>
                <a:latin typeface="Verdana"/>
              </a:rPr>
              <a:t>. 2007;357:1301-1310.</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AutoShape 29"/>
          <p:cNvSpPr>
            <a:spLocks noChangeArrowheads="1"/>
          </p:cNvSpPr>
          <p:nvPr/>
        </p:nvSpPr>
        <p:spPr bwMode="auto">
          <a:xfrm>
            <a:off x="1857375" y="4530725"/>
            <a:ext cx="911225" cy="777875"/>
          </a:xfrm>
          <a:prstGeom prst="roundRect">
            <a:avLst>
              <a:gd name="adj" fmla="val 0"/>
            </a:avLst>
          </a:prstGeom>
          <a:gradFill rotWithShape="0">
            <a:gsLst>
              <a:gs pos="0">
                <a:srgbClr val="0000A4"/>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11268" name="AutoShape 61"/>
          <p:cNvSpPr>
            <a:spLocks noChangeArrowheads="1"/>
          </p:cNvSpPr>
          <p:nvPr/>
        </p:nvSpPr>
        <p:spPr bwMode="auto">
          <a:xfrm>
            <a:off x="3368675" y="4530725"/>
            <a:ext cx="911225" cy="777875"/>
          </a:xfrm>
          <a:prstGeom prst="roundRect">
            <a:avLst>
              <a:gd name="adj" fmla="val 0"/>
            </a:avLst>
          </a:prstGeom>
          <a:gradFill rotWithShape="0">
            <a:gsLst>
              <a:gs pos="0">
                <a:srgbClr val="0000A4"/>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11269" name="AutoShape 62"/>
          <p:cNvSpPr>
            <a:spLocks noChangeArrowheads="1"/>
          </p:cNvSpPr>
          <p:nvPr/>
        </p:nvSpPr>
        <p:spPr bwMode="auto">
          <a:xfrm>
            <a:off x="4879975" y="4530725"/>
            <a:ext cx="911225" cy="777875"/>
          </a:xfrm>
          <a:prstGeom prst="roundRect">
            <a:avLst>
              <a:gd name="adj" fmla="val 0"/>
            </a:avLst>
          </a:prstGeom>
          <a:gradFill rotWithShape="0">
            <a:gsLst>
              <a:gs pos="0">
                <a:srgbClr val="0000A4"/>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11270" name="Freeform 34"/>
          <p:cNvSpPr>
            <a:spLocks/>
          </p:cNvSpPr>
          <p:nvPr/>
        </p:nvSpPr>
        <p:spPr bwMode="auto">
          <a:xfrm>
            <a:off x="1544638" y="4364038"/>
            <a:ext cx="5014912" cy="204787"/>
          </a:xfrm>
          <a:custGeom>
            <a:avLst/>
            <a:gdLst>
              <a:gd name="T0" fmla="*/ 0 w 2279"/>
              <a:gd name="T1" fmla="*/ 2147483647 h 218"/>
              <a:gd name="T2" fmla="*/ 2147483647 w 2279"/>
              <a:gd name="T3" fmla="*/ 2147483647 h 218"/>
              <a:gd name="T4" fmla="*/ 2147483647 w 2279"/>
              <a:gd name="T5" fmla="*/ 2147483647 h 218"/>
              <a:gd name="T6" fmla="*/ 2147483647 w 2279"/>
              <a:gd name="T7" fmla="*/ 0 h 218"/>
              <a:gd name="T8" fmla="*/ 0 w 2279"/>
              <a:gd name="T9" fmla="*/ 2147483647 h 218"/>
              <a:gd name="T10" fmla="*/ 0 60000 65536"/>
              <a:gd name="T11" fmla="*/ 0 60000 65536"/>
              <a:gd name="T12" fmla="*/ 0 60000 65536"/>
              <a:gd name="T13" fmla="*/ 0 60000 65536"/>
              <a:gd name="T14" fmla="*/ 0 60000 65536"/>
              <a:gd name="T15" fmla="*/ 0 w 2279"/>
              <a:gd name="T16" fmla="*/ 0 h 218"/>
              <a:gd name="T17" fmla="*/ 2279 w 2279"/>
              <a:gd name="T18" fmla="*/ 218 h 218"/>
            </a:gdLst>
            <a:ahLst/>
            <a:cxnLst>
              <a:cxn ang="T10">
                <a:pos x="T0" y="T1"/>
              </a:cxn>
              <a:cxn ang="T11">
                <a:pos x="T2" y="T3"/>
              </a:cxn>
              <a:cxn ang="T12">
                <a:pos x="T4" y="T5"/>
              </a:cxn>
              <a:cxn ang="T13">
                <a:pos x="T6" y="T7"/>
              </a:cxn>
              <a:cxn ang="T14">
                <a:pos x="T8" y="T9"/>
              </a:cxn>
            </a:cxnLst>
            <a:rect l="T15" t="T16" r="T17" b="T18"/>
            <a:pathLst>
              <a:path w="2279" h="218">
                <a:moveTo>
                  <a:pt x="0" y="218"/>
                </a:moveTo>
                <a:lnTo>
                  <a:pt x="2076" y="215"/>
                </a:lnTo>
                <a:lnTo>
                  <a:pt x="2279" y="4"/>
                </a:lnTo>
                <a:lnTo>
                  <a:pt x="194" y="0"/>
                </a:lnTo>
                <a:lnTo>
                  <a:pt x="0" y="218"/>
                </a:lnTo>
                <a:close/>
              </a:path>
            </a:pathLst>
          </a:custGeom>
          <a:gradFill rotWithShape="0">
            <a:gsLst>
              <a:gs pos="0">
                <a:srgbClr val="0033CC"/>
              </a:gs>
              <a:gs pos="100000">
                <a:schemeClr val="bg2"/>
              </a:gs>
            </a:gsLst>
            <a:lin ang="5400000" scaled="1"/>
          </a:gradFill>
          <a:ln w="9525">
            <a:no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11271" name="AutoShape 35"/>
          <p:cNvSpPr>
            <a:spLocks noChangeArrowheads="1"/>
          </p:cNvSpPr>
          <p:nvPr/>
        </p:nvSpPr>
        <p:spPr bwMode="auto">
          <a:xfrm>
            <a:off x="1728788" y="1101725"/>
            <a:ext cx="4568825" cy="2911475"/>
          </a:xfrm>
          <a:prstGeom prst="roundRect">
            <a:avLst>
              <a:gd name="adj" fmla="val 0"/>
            </a:avLst>
          </a:prstGeom>
          <a:gradFill rotWithShape="0">
            <a:gsLst>
              <a:gs pos="0">
                <a:srgbClr val="0000A4"/>
              </a:gs>
              <a:gs pos="100000">
                <a:srgbClr val="0033CC"/>
              </a:gs>
            </a:gsLst>
            <a:lin ang="5400000" scaled="1"/>
          </a:gradFill>
          <a:ln w="9525">
            <a:noFill/>
            <a:round/>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graphicFrame>
        <p:nvGraphicFramePr>
          <p:cNvPr id="11266" name="Object 36">
            <a:hlinkClick r:id="" action="ppaction://ole?verb=0"/>
          </p:cNvPr>
          <p:cNvGraphicFramePr>
            <a:graphicFrameLocks/>
          </p:cNvGraphicFramePr>
          <p:nvPr/>
        </p:nvGraphicFramePr>
        <p:xfrm>
          <a:off x="1041400" y="631825"/>
          <a:ext cx="5307013" cy="4192588"/>
        </p:xfrm>
        <a:graphic>
          <a:graphicData uri="http://schemas.openxmlformats.org/presentationml/2006/ole">
            <p:oleObj spid="_x0000_s88066" name="Chart" r:id="rId4" imgW="5667392" imgH="4476659" progId="MSGraph.Chart.8">
              <p:embed followColorScheme="full"/>
            </p:oleObj>
          </a:graphicData>
        </a:graphic>
      </p:graphicFrame>
      <p:sp>
        <p:nvSpPr>
          <p:cNvPr id="960549" name="Rectangle 37"/>
          <p:cNvSpPr>
            <a:spLocks noGrp="1" noChangeArrowheads="1"/>
          </p:cNvSpPr>
          <p:nvPr>
            <p:ph type="title" idx="4294967295"/>
          </p:nvPr>
        </p:nvSpPr>
        <p:spPr>
          <a:xfrm>
            <a:off x="-44450" y="333375"/>
            <a:ext cx="9144000" cy="631825"/>
          </a:xfrm>
        </p:spPr>
        <p:txBody>
          <a:bodyPr/>
          <a:lstStyle/>
          <a:p>
            <a:pPr algn="ctr" eaLnBrk="1" hangingPunct="1">
              <a:defRPr/>
            </a:pPr>
            <a:r>
              <a:rPr lang="en-US" sz="2800" smtClean="0">
                <a:effectLst>
                  <a:outerShdw blurRad="38100" dist="38100" dir="2700000" algn="tl">
                    <a:srgbClr val="000000"/>
                  </a:outerShdw>
                </a:effectLst>
              </a:rPr>
              <a:t>Population CVD Risk Attributable to TGs</a:t>
            </a:r>
          </a:p>
        </p:txBody>
      </p:sp>
      <p:sp>
        <p:nvSpPr>
          <p:cNvPr id="11273" name="Text Box 38"/>
          <p:cNvSpPr txBox="1">
            <a:spLocks noChangeArrowheads="1"/>
          </p:cNvSpPr>
          <p:nvPr/>
        </p:nvSpPr>
        <p:spPr bwMode="auto">
          <a:xfrm>
            <a:off x="460375" y="6257925"/>
            <a:ext cx="4597400" cy="338138"/>
          </a:xfrm>
          <a:prstGeom prst="rect">
            <a:avLst/>
          </a:prstGeom>
          <a:noFill/>
          <a:ln w="12700">
            <a:noFill/>
            <a:miter lim="800000"/>
            <a:headEnd type="none" w="sm" len="sm"/>
            <a:tailEnd type="none" w="sm" len="sm"/>
          </a:ln>
        </p:spPr>
        <p:txBody>
          <a:bodyPr wrap="none" anchor="b">
            <a:spAutoFit/>
          </a:bodyPr>
          <a:lstStyle/>
          <a:p>
            <a:pPr eaLnBrk="0" hangingPunct="0">
              <a:spcBef>
                <a:spcPct val="0"/>
              </a:spcBef>
            </a:pPr>
            <a:r>
              <a:rPr lang="en-US" sz="1600" b="0">
                <a:solidFill>
                  <a:srgbClr val="FFFFFF"/>
                </a:solidFill>
                <a:effectLst/>
                <a:latin typeface="Verdana"/>
              </a:rPr>
              <a:t>Bansal S, et al. </a:t>
            </a:r>
            <a:r>
              <a:rPr lang="en-US" sz="1600" b="0" i="1">
                <a:solidFill>
                  <a:srgbClr val="FFFFFF"/>
                </a:solidFill>
                <a:effectLst/>
                <a:latin typeface="Verdana"/>
              </a:rPr>
              <a:t>JAMA.</a:t>
            </a:r>
            <a:r>
              <a:rPr lang="en-US" sz="1600" b="0">
                <a:solidFill>
                  <a:srgbClr val="FFFFFF"/>
                </a:solidFill>
                <a:effectLst/>
                <a:latin typeface="Verdana"/>
              </a:rPr>
              <a:t> 2007;298:309–316.</a:t>
            </a:r>
          </a:p>
        </p:txBody>
      </p:sp>
      <p:sp>
        <p:nvSpPr>
          <p:cNvPr id="11274" name="Text Box 39"/>
          <p:cNvSpPr txBox="1">
            <a:spLocks noChangeArrowheads="1"/>
          </p:cNvSpPr>
          <p:nvPr/>
        </p:nvSpPr>
        <p:spPr bwMode="auto">
          <a:xfrm rot="-5400000">
            <a:off x="-860425" y="2522538"/>
            <a:ext cx="3171825" cy="612775"/>
          </a:xfrm>
          <a:prstGeom prst="rect">
            <a:avLst/>
          </a:prstGeom>
          <a:noFill/>
          <a:ln w="9525">
            <a:noFill/>
            <a:miter lim="800000"/>
            <a:headEnd/>
            <a:tailEnd/>
          </a:ln>
        </p:spPr>
        <p:txBody>
          <a:bodyPr>
            <a:spAutoFit/>
          </a:bodyPr>
          <a:lstStyle/>
          <a:p>
            <a:pPr algn="ctr" eaLnBrk="0" hangingPunct="0">
              <a:lnSpc>
                <a:spcPct val="105000"/>
              </a:lnSpc>
              <a:spcBef>
                <a:spcPct val="10000"/>
              </a:spcBef>
            </a:pPr>
            <a:r>
              <a:rPr lang="en-US" sz="1600" b="0">
                <a:solidFill>
                  <a:srgbClr val="FFFFFF"/>
                </a:solidFill>
                <a:effectLst/>
                <a:latin typeface="Verdana"/>
              </a:rPr>
              <a:t>Odds Ratio (CV Death, MI, </a:t>
            </a:r>
            <a:br>
              <a:rPr lang="en-US" sz="1600" b="0">
                <a:solidFill>
                  <a:srgbClr val="FFFFFF"/>
                </a:solidFill>
                <a:effectLst/>
                <a:latin typeface="Verdana"/>
              </a:rPr>
            </a:br>
            <a:r>
              <a:rPr lang="en-US" sz="1600" b="0">
                <a:solidFill>
                  <a:srgbClr val="FFFFFF"/>
                </a:solidFill>
                <a:effectLst/>
                <a:latin typeface="Verdana"/>
              </a:rPr>
              <a:t>CVA, Revascularization)</a:t>
            </a:r>
            <a:endParaRPr lang="en-US" sz="1600" b="0" baseline="-25000">
              <a:solidFill>
                <a:srgbClr val="FFFFFF"/>
              </a:solidFill>
              <a:effectLst/>
              <a:latin typeface="Verdana"/>
            </a:endParaRPr>
          </a:p>
        </p:txBody>
      </p:sp>
      <p:sp>
        <p:nvSpPr>
          <p:cNvPr id="11275" name="Text Box 45"/>
          <p:cNvSpPr txBox="1">
            <a:spLocks noChangeArrowheads="1"/>
          </p:cNvSpPr>
          <p:nvPr/>
        </p:nvSpPr>
        <p:spPr bwMode="auto">
          <a:xfrm>
            <a:off x="1968500" y="4643438"/>
            <a:ext cx="682625" cy="327025"/>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600">
                <a:solidFill>
                  <a:srgbClr val="FFFFFF"/>
                </a:solidFill>
                <a:effectLst/>
                <a:latin typeface="Verdana"/>
              </a:rPr>
              <a:t>1st</a:t>
            </a:r>
            <a:endParaRPr lang="en-US" sz="1200" baseline="-25000">
              <a:solidFill>
                <a:srgbClr val="FFFFFF"/>
              </a:solidFill>
              <a:effectLst/>
              <a:latin typeface="Verdana"/>
            </a:endParaRPr>
          </a:p>
        </p:txBody>
      </p:sp>
      <p:sp>
        <p:nvSpPr>
          <p:cNvPr id="960566" name="AutoShape 54"/>
          <p:cNvSpPr>
            <a:spLocks noChangeArrowheads="1"/>
          </p:cNvSpPr>
          <p:nvPr/>
        </p:nvSpPr>
        <p:spPr bwMode="auto">
          <a:xfrm>
            <a:off x="6553200" y="1066800"/>
            <a:ext cx="2235200" cy="4991100"/>
          </a:xfrm>
          <a:prstGeom prst="bevel">
            <a:avLst>
              <a:gd name="adj" fmla="val 1769"/>
            </a:avLst>
          </a:prstGeom>
          <a:gradFill rotWithShape="1">
            <a:gsLst>
              <a:gs pos="0">
                <a:srgbClr val="003399">
                  <a:gamma/>
                  <a:shade val="72941"/>
                  <a:invGamma/>
                </a:srgbClr>
              </a:gs>
              <a:gs pos="100000">
                <a:srgbClr val="003399"/>
              </a:gs>
            </a:gsLst>
            <a:lin ang="5400000" scaled="1"/>
          </a:gradFill>
          <a:ln w="9525">
            <a:noFill/>
            <a:miter lim="800000"/>
            <a:headEnd/>
            <a:tailEnd/>
          </a:ln>
          <a:effectLst>
            <a:outerShdw dist="53882" dir="2700000" algn="ctr" rotWithShape="0">
              <a:srgbClr val="000066"/>
            </a:outerShdw>
          </a:effectLst>
        </p:spPr>
        <p:txBody>
          <a:bodyPr/>
          <a:lstStyle/>
          <a:p>
            <a:pPr eaLnBrk="0" hangingPunct="0">
              <a:lnSpc>
                <a:spcPct val="95000"/>
              </a:lnSpc>
              <a:spcBef>
                <a:spcPct val="40000"/>
              </a:spcBef>
              <a:defRPr/>
            </a:pPr>
            <a:r>
              <a:rPr lang="en-US" sz="1500">
                <a:solidFill>
                  <a:srgbClr val="FFCC99"/>
                </a:solidFill>
                <a:effectLst/>
                <a:latin typeface="Univers Condensed" pitchFamily="34" charset="0"/>
              </a:rPr>
              <a:t>   </a:t>
            </a:r>
            <a:r>
              <a:rPr lang="en-US" sz="1700">
                <a:solidFill>
                  <a:srgbClr val="FFCC99"/>
                </a:solidFill>
                <a:effectLst/>
                <a:latin typeface="Univers Condensed" pitchFamily="34" charset="0"/>
              </a:rPr>
              <a:t>Women’s Health   </a:t>
            </a:r>
            <a:br>
              <a:rPr lang="en-US" sz="1700">
                <a:solidFill>
                  <a:srgbClr val="FFCC99"/>
                </a:solidFill>
                <a:effectLst/>
                <a:latin typeface="Univers Condensed" pitchFamily="34" charset="0"/>
              </a:rPr>
            </a:br>
            <a:r>
              <a:rPr lang="en-US" sz="1700">
                <a:solidFill>
                  <a:srgbClr val="FFCC99"/>
                </a:solidFill>
                <a:effectLst/>
                <a:latin typeface="Univers Condensed" pitchFamily="34" charset="0"/>
              </a:rPr>
              <a:t>         Initiative</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20,118 Fasting</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6,319 Non-fasting </a:t>
            </a:r>
            <a:br>
              <a:rPr lang="en-US" sz="1500" b="0">
                <a:solidFill>
                  <a:srgbClr val="FFFFFF"/>
                </a:solidFill>
                <a:effectLst/>
                <a:latin typeface="Univers Condensed" pitchFamily="34" charset="0"/>
              </a:rPr>
            </a:br>
            <a:r>
              <a:rPr lang="en-US" sz="1500" b="0">
                <a:solidFill>
                  <a:srgbClr val="FFFFFF"/>
                </a:solidFill>
                <a:effectLst/>
                <a:latin typeface="Univers Condensed" pitchFamily="34" charset="0"/>
              </a:rPr>
              <a:t>  (&lt;8 hr)</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Baseline   </a:t>
            </a:r>
            <a:br>
              <a:rPr lang="en-US" sz="1500" b="0">
                <a:solidFill>
                  <a:srgbClr val="FFFFFF"/>
                </a:solidFill>
                <a:effectLst/>
                <a:latin typeface="Univers Condensed" pitchFamily="34" charset="0"/>
              </a:rPr>
            </a:br>
            <a:r>
              <a:rPr lang="en-US" sz="1500" b="0">
                <a:solidFill>
                  <a:srgbClr val="FFFFFF"/>
                </a:solidFill>
                <a:effectLst/>
                <a:latin typeface="Univers Condensed" pitchFamily="34" charset="0"/>
              </a:rPr>
              <a:t>  demographics</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Baseline bloods</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11.4-year mean F/U</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Fasting time </a:t>
            </a:r>
            <a:br>
              <a:rPr lang="en-US" sz="1500" b="0">
                <a:solidFill>
                  <a:srgbClr val="FFFFFF"/>
                </a:solidFill>
                <a:effectLst/>
                <a:latin typeface="Univers Condensed" pitchFamily="34" charset="0"/>
              </a:rPr>
            </a:br>
            <a:r>
              <a:rPr lang="en-US" sz="1500" b="0">
                <a:solidFill>
                  <a:srgbClr val="FFFFFF"/>
                </a:solidFill>
                <a:effectLst/>
                <a:latin typeface="Univers Condensed" pitchFamily="34" charset="0"/>
              </a:rPr>
              <a:t>  documented</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Endpoint: CV death, </a:t>
            </a:r>
            <a:br>
              <a:rPr lang="en-US" sz="1500" b="0">
                <a:solidFill>
                  <a:srgbClr val="FFFFFF"/>
                </a:solidFill>
                <a:effectLst/>
                <a:latin typeface="Univers Condensed" pitchFamily="34" charset="0"/>
              </a:rPr>
            </a:br>
            <a:r>
              <a:rPr lang="en-US" sz="1500" b="0">
                <a:solidFill>
                  <a:srgbClr val="FFFFFF"/>
                </a:solidFill>
                <a:effectLst/>
                <a:latin typeface="Univers Condensed" pitchFamily="34" charset="0"/>
              </a:rPr>
              <a:t>  MI, CVA, </a:t>
            </a:r>
            <a:br>
              <a:rPr lang="en-US" sz="1500" b="0">
                <a:solidFill>
                  <a:srgbClr val="FFFFFF"/>
                </a:solidFill>
                <a:effectLst/>
                <a:latin typeface="Univers Condensed" pitchFamily="34" charset="0"/>
              </a:rPr>
            </a:br>
            <a:r>
              <a:rPr lang="en-US" sz="1500" b="0">
                <a:solidFill>
                  <a:srgbClr val="FFFFFF"/>
                </a:solidFill>
                <a:effectLst/>
                <a:latin typeface="Univers Condensed" pitchFamily="34" charset="0"/>
              </a:rPr>
              <a:t>  Revascularization</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1,001 events</a:t>
            </a:r>
          </a:p>
          <a:p>
            <a:pPr eaLnBrk="0" hangingPunct="0">
              <a:lnSpc>
                <a:spcPct val="95000"/>
              </a:lnSpc>
              <a:spcBef>
                <a:spcPct val="40000"/>
              </a:spcBef>
              <a:buClr>
                <a:srgbClr val="FFCC99"/>
              </a:buClr>
              <a:buFontTx/>
              <a:buChar char="•"/>
              <a:defRPr/>
            </a:pPr>
            <a:r>
              <a:rPr lang="en-US" sz="1500" b="0">
                <a:solidFill>
                  <a:srgbClr val="FFFFFF"/>
                </a:solidFill>
                <a:effectLst/>
                <a:latin typeface="Univers Condensed" pitchFamily="34" charset="0"/>
              </a:rPr>
              <a:t> Best risk discriminant </a:t>
            </a:r>
            <a:br>
              <a:rPr lang="en-US" sz="1500" b="0">
                <a:solidFill>
                  <a:srgbClr val="FFFFFF"/>
                </a:solidFill>
                <a:effectLst/>
                <a:latin typeface="Univers Condensed" pitchFamily="34" charset="0"/>
              </a:rPr>
            </a:br>
            <a:r>
              <a:rPr lang="en-US" sz="1500" b="0">
                <a:solidFill>
                  <a:srgbClr val="FFFFFF"/>
                </a:solidFill>
                <a:effectLst/>
                <a:latin typeface="Univers Condensed" pitchFamily="34" charset="0"/>
              </a:rPr>
              <a:t>  = TG drawn @ 2–4 </a:t>
            </a:r>
            <a:br>
              <a:rPr lang="en-US" sz="1500" b="0">
                <a:solidFill>
                  <a:srgbClr val="FFFFFF"/>
                </a:solidFill>
                <a:effectLst/>
                <a:latin typeface="Univers Condensed" pitchFamily="34" charset="0"/>
              </a:rPr>
            </a:br>
            <a:r>
              <a:rPr lang="en-US" sz="1500" b="0">
                <a:solidFill>
                  <a:srgbClr val="FFFFFF"/>
                </a:solidFill>
                <a:effectLst/>
                <a:latin typeface="Univers Condensed" pitchFamily="34" charset="0"/>
              </a:rPr>
              <a:t>  hours</a:t>
            </a:r>
          </a:p>
        </p:txBody>
      </p:sp>
      <p:sp>
        <p:nvSpPr>
          <p:cNvPr id="11277" name="Text Box 57"/>
          <p:cNvSpPr txBox="1">
            <a:spLocks noChangeArrowheads="1"/>
          </p:cNvSpPr>
          <p:nvPr/>
        </p:nvSpPr>
        <p:spPr bwMode="auto">
          <a:xfrm>
            <a:off x="2314575" y="1427163"/>
            <a:ext cx="2038350" cy="739775"/>
          </a:xfrm>
          <a:prstGeom prst="rect">
            <a:avLst/>
          </a:prstGeom>
          <a:noFill/>
          <a:ln w="9525">
            <a:noFill/>
            <a:miter lim="800000"/>
            <a:headEnd/>
            <a:tailEnd/>
          </a:ln>
        </p:spPr>
        <p:txBody>
          <a:bodyPr>
            <a:spAutoFit/>
          </a:bodyPr>
          <a:lstStyle/>
          <a:p>
            <a:pPr eaLnBrk="0" hangingPunct="0">
              <a:lnSpc>
                <a:spcPct val="110000"/>
              </a:lnSpc>
              <a:spcBef>
                <a:spcPct val="25000"/>
              </a:spcBef>
            </a:pPr>
            <a:r>
              <a:rPr lang="en-US" sz="1700" b="0">
                <a:solidFill>
                  <a:srgbClr val="FFFFFF"/>
                </a:solidFill>
                <a:effectLst/>
                <a:latin typeface="Verdana"/>
              </a:rPr>
              <a:t>Non-Fasting TG</a:t>
            </a:r>
          </a:p>
          <a:p>
            <a:pPr eaLnBrk="0" hangingPunct="0">
              <a:lnSpc>
                <a:spcPct val="110000"/>
              </a:lnSpc>
              <a:spcBef>
                <a:spcPct val="25000"/>
              </a:spcBef>
            </a:pPr>
            <a:r>
              <a:rPr lang="en-US" sz="1700" b="0">
                <a:solidFill>
                  <a:srgbClr val="FFFFFF"/>
                </a:solidFill>
                <a:effectLst/>
                <a:latin typeface="Verdana"/>
              </a:rPr>
              <a:t>Fasting TG</a:t>
            </a:r>
            <a:endParaRPr lang="en-US" sz="1700" b="0" baseline="-25000">
              <a:solidFill>
                <a:srgbClr val="FFFFFF"/>
              </a:solidFill>
              <a:effectLst/>
              <a:latin typeface="Verdana"/>
            </a:endParaRPr>
          </a:p>
        </p:txBody>
      </p:sp>
      <p:sp>
        <p:nvSpPr>
          <p:cNvPr id="11278" name="Rectangle 58"/>
          <p:cNvSpPr>
            <a:spLocks noChangeArrowheads="1"/>
          </p:cNvSpPr>
          <p:nvPr/>
        </p:nvSpPr>
        <p:spPr bwMode="auto">
          <a:xfrm>
            <a:off x="2032000" y="1536700"/>
            <a:ext cx="266700" cy="146050"/>
          </a:xfrm>
          <a:prstGeom prst="rect">
            <a:avLst/>
          </a:prstGeom>
          <a:solidFill>
            <a:schemeClr val="hlink"/>
          </a:solidFill>
          <a:ln w="9525">
            <a:solidFill>
              <a:schemeClr val="bg2"/>
            </a:solidFill>
            <a:miter lim="800000"/>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11279" name="Rectangle 59"/>
          <p:cNvSpPr>
            <a:spLocks noChangeArrowheads="1"/>
          </p:cNvSpPr>
          <p:nvPr/>
        </p:nvSpPr>
        <p:spPr bwMode="auto">
          <a:xfrm>
            <a:off x="2032000" y="1898650"/>
            <a:ext cx="266700" cy="146050"/>
          </a:xfrm>
          <a:prstGeom prst="rect">
            <a:avLst/>
          </a:prstGeom>
          <a:solidFill>
            <a:srgbClr val="00FF00"/>
          </a:solidFill>
          <a:ln w="9525">
            <a:solidFill>
              <a:schemeClr val="bg2"/>
            </a:solidFill>
            <a:miter lim="800000"/>
            <a:headEnd/>
            <a:tailEnd/>
          </a:ln>
        </p:spPr>
        <p:txBody>
          <a:bodyPr wrap="none" anchor="ctr"/>
          <a:lstStyle/>
          <a:p>
            <a:pPr eaLnBrk="0" hangingPunct="0">
              <a:spcBef>
                <a:spcPct val="0"/>
              </a:spcBef>
            </a:pPr>
            <a:endParaRPr lang="en-US" sz="2500" b="0">
              <a:solidFill>
                <a:srgbClr val="FFFFFF"/>
              </a:solidFill>
              <a:effectLst/>
              <a:latin typeface="Univers Condensed" pitchFamily="34" charset="0"/>
            </a:endParaRPr>
          </a:p>
        </p:txBody>
      </p:sp>
      <p:sp>
        <p:nvSpPr>
          <p:cNvPr id="11280" name="Text Box 60"/>
          <p:cNvSpPr txBox="1">
            <a:spLocks noChangeArrowheads="1"/>
          </p:cNvSpPr>
          <p:nvPr/>
        </p:nvSpPr>
        <p:spPr bwMode="auto">
          <a:xfrm>
            <a:off x="2362200" y="4951413"/>
            <a:ext cx="2955925" cy="355600"/>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800" b="0">
                <a:solidFill>
                  <a:srgbClr val="FFFFFF"/>
                </a:solidFill>
                <a:effectLst/>
                <a:latin typeface="Verdana"/>
              </a:rPr>
              <a:t>Tertile of Baseline TG</a:t>
            </a:r>
            <a:endParaRPr lang="en-US" sz="1800" b="0" baseline="-25000">
              <a:solidFill>
                <a:srgbClr val="FFFFFF"/>
              </a:solidFill>
              <a:effectLst/>
              <a:latin typeface="Verdana"/>
            </a:endParaRPr>
          </a:p>
        </p:txBody>
      </p:sp>
      <p:sp>
        <p:nvSpPr>
          <p:cNvPr id="11281" name="Text Box 63"/>
          <p:cNvSpPr txBox="1">
            <a:spLocks noChangeArrowheads="1"/>
          </p:cNvSpPr>
          <p:nvPr/>
        </p:nvSpPr>
        <p:spPr bwMode="auto">
          <a:xfrm>
            <a:off x="3492500" y="4643438"/>
            <a:ext cx="682625" cy="327025"/>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600">
                <a:solidFill>
                  <a:srgbClr val="FFFFFF"/>
                </a:solidFill>
                <a:effectLst/>
                <a:latin typeface="Verdana"/>
              </a:rPr>
              <a:t>2nd</a:t>
            </a:r>
            <a:endParaRPr lang="en-US" sz="1200" baseline="-25000">
              <a:solidFill>
                <a:srgbClr val="FFFFFF"/>
              </a:solidFill>
              <a:effectLst/>
              <a:latin typeface="Verdana"/>
            </a:endParaRPr>
          </a:p>
        </p:txBody>
      </p:sp>
      <p:sp>
        <p:nvSpPr>
          <p:cNvPr id="11282" name="Text Box 64"/>
          <p:cNvSpPr txBox="1">
            <a:spLocks noChangeArrowheads="1"/>
          </p:cNvSpPr>
          <p:nvPr/>
        </p:nvSpPr>
        <p:spPr bwMode="auto">
          <a:xfrm>
            <a:off x="4991100" y="4643438"/>
            <a:ext cx="682625" cy="327025"/>
          </a:xfrm>
          <a:prstGeom prst="rect">
            <a:avLst/>
          </a:prstGeom>
          <a:noFill/>
          <a:ln w="9525">
            <a:noFill/>
            <a:miter lim="800000"/>
            <a:headEnd/>
            <a:tailEnd/>
          </a:ln>
        </p:spPr>
        <p:txBody>
          <a:bodyPr>
            <a:spAutoFit/>
          </a:bodyPr>
          <a:lstStyle/>
          <a:p>
            <a:pPr algn="ctr" eaLnBrk="0" hangingPunct="0">
              <a:lnSpc>
                <a:spcPct val="95000"/>
              </a:lnSpc>
              <a:spcBef>
                <a:spcPct val="10000"/>
              </a:spcBef>
            </a:pPr>
            <a:r>
              <a:rPr lang="en-US" sz="1600">
                <a:solidFill>
                  <a:srgbClr val="FFFFFF"/>
                </a:solidFill>
                <a:effectLst/>
                <a:latin typeface="Verdana"/>
              </a:rPr>
              <a:t>3rd</a:t>
            </a:r>
            <a:endParaRPr lang="en-US" sz="1200" baseline="-25000">
              <a:solidFill>
                <a:srgbClr val="FFFFFF"/>
              </a:solidFill>
              <a:effectLst/>
              <a:latin typeface="Verdana"/>
            </a:endParaRPr>
          </a:p>
        </p:txBody>
      </p:sp>
      <p:sp>
        <p:nvSpPr>
          <p:cNvPr id="11283" name="Text Box 65"/>
          <p:cNvSpPr txBox="1">
            <a:spLocks noChangeArrowheads="1"/>
          </p:cNvSpPr>
          <p:nvPr/>
        </p:nvSpPr>
        <p:spPr bwMode="auto">
          <a:xfrm>
            <a:off x="4568825" y="3203575"/>
            <a:ext cx="1530350" cy="309563"/>
          </a:xfrm>
          <a:prstGeom prst="rect">
            <a:avLst/>
          </a:prstGeom>
          <a:noFill/>
          <a:ln w="9525">
            <a:noFill/>
            <a:miter lim="800000"/>
            <a:headEnd/>
            <a:tailEnd/>
          </a:ln>
        </p:spPr>
        <p:txBody>
          <a:bodyPr wrap="none">
            <a:spAutoFit/>
          </a:bodyPr>
          <a:lstStyle/>
          <a:p>
            <a:pPr eaLnBrk="0" hangingPunct="0">
              <a:spcBef>
                <a:spcPct val="0"/>
              </a:spcBef>
            </a:pPr>
            <a:r>
              <a:rPr lang="en-US" sz="1400">
                <a:solidFill>
                  <a:srgbClr val="FFFFFF"/>
                </a:solidFill>
                <a:effectLst/>
                <a:latin typeface="Verdana"/>
              </a:rPr>
              <a:t>P-trend = 0.9</a:t>
            </a:r>
          </a:p>
        </p:txBody>
      </p:sp>
      <p:sp>
        <p:nvSpPr>
          <p:cNvPr id="11284" name="Text Box 66"/>
          <p:cNvSpPr txBox="1">
            <a:spLocks noChangeArrowheads="1"/>
          </p:cNvSpPr>
          <p:nvPr/>
        </p:nvSpPr>
        <p:spPr bwMode="auto">
          <a:xfrm>
            <a:off x="4470400" y="2230438"/>
            <a:ext cx="1784350" cy="309562"/>
          </a:xfrm>
          <a:prstGeom prst="rect">
            <a:avLst/>
          </a:prstGeom>
          <a:noFill/>
          <a:ln w="9525">
            <a:noFill/>
            <a:miter lim="800000"/>
            <a:headEnd/>
            <a:tailEnd/>
          </a:ln>
        </p:spPr>
        <p:txBody>
          <a:bodyPr wrap="none">
            <a:spAutoFit/>
          </a:bodyPr>
          <a:lstStyle/>
          <a:p>
            <a:pPr eaLnBrk="0" hangingPunct="0">
              <a:spcBef>
                <a:spcPct val="0"/>
              </a:spcBef>
            </a:pPr>
            <a:r>
              <a:rPr lang="en-US" sz="1400">
                <a:solidFill>
                  <a:srgbClr val="FFFFFF"/>
                </a:solidFill>
                <a:effectLst/>
                <a:latin typeface="Verdana"/>
              </a:rPr>
              <a:t>P-trend = 0.001</a:t>
            </a:r>
          </a:p>
        </p:txBody>
      </p:sp>
      <p:sp>
        <p:nvSpPr>
          <p:cNvPr id="11285" name="Rectangle 68"/>
          <p:cNvSpPr>
            <a:spLocks noChangeArrowheads="1"/>
          </p:cNvSpPr>
          <p:nvPr/>
        </p:nvSpPr>
        <p:spPr bwMode="auto">
          <a:xfrm>
            <a:off x="1574800" y="1454150"/>
            <a:ext cx="6002338" cy="3370263"/>
          </a:xfrm>
          <a:prstGeom prst="rect">
            <a:avLst/>
          </a:prstGeom>
          <a:noFill/>
          <a:ln w="9525">
            <a:noFill/>
            <a:miter lim="800000"/>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86" name="Oval 71"/>
          <p:cNvSpPr>
            <a:spLocks noChangeArrowheads="1"/>
          </p:cNvSpPr>
          <p:nvPr/>
        </p:nvSpPr>
        <p:spPr bwMode="auto">
          <a:xfrm>
            <a:off x="2246313" y="3092450"/>
            <a:ext cx="196850" cy="204788"/>
          </a:xfrm>
          <a:prstGeom prst="ellipse">
            <a:avLst/>
          </a:prstGeom>
          <a:solidFill>
            <a:srgbClr val="00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87" name="Oval 72"/>
          <p:cNvSpPr>
            <a:spLocks noChangeArrowheads="1"/>
          </p:cNvSpPr>
          <p:nvPr/>
        </p:nvSpPr>
        <p:spPr bwMode="auto">
          <a:xfrm>
            <a:off x="3746500" y="2493963"/>
            <a:ext cx="196850" cy="204787"/>
          </a:xfrm>
          <a:prstGeom prst="ellipse">
            <a:avLst/>
          </a:prstGeom>
          <a:solidFill>
            <a:srgbClr val="00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88" name="Oval 73"/>
          <p:cNvSpPr>
            <a:spLocks noChangeArrowheads="1"/>
          </p:cNvSpPr>
          <p:nvPr/>
        </p:nvSpPr>
        <p:spPr bwMode="auto">
          <a:xfrm>
            <a:off x="5246688" y="1774825"/>
            <a:ext cx="198437" cy="204788"/>
          </a:xfrm>
          <a:prstGeom prst="ellipse">
            <a:avLst/>
          </a:prstGeom>
          <a:solidFill>
            <a:srgbClr val="00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89" name="Oval 74"/>
          <p:cNvSpPr>
            <a:spLocks noChangeArrowheads="1"/>
          </p:cNvSpPr>
          <p:nvPr/>
        </p:nvSpPr>
        <p:spPr bwMode="auto">
          <a:xfrm>
            <a:off x="2246313" y="3092450"/>
            <a:ext cx="196850" cy="204788"/>
          </a:xfrm>
          <a:prstGeom prst="ellipse">
            <a:avLst/>
          </a:prstGeom>
          <a:solidFill>
            <a:srgbClr val="00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90" name="Oval 75"/>
          <p:cNvSpPr>
            <a:spLocks noChangeArrowheads="1"/>
          </p:cNvSpPr>
          <p:nvPr/>
        </p:nvSpPr>
        <p:spPr bwMode="auto">
          <a:xfrm>
            <a:off x="3746500" y="2808288"/>
            <a:ext cx="196850" cy="203200"/>
          </a:xfrm>
          <a:prstGeom prst="ellipse">
            <a:avLst/>
          </a:prstGeom>
          <a:solidFill>
            <a:srgbClr val="00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91" name="Oval 76"/>
          <p:cNvSpPr>
            <a:spLocks noChangeArrowheads="1"/>
          </p:cNvSpPr>
          <p:nvPr/>
        </p:nvSpPr>
        <p:spPr bwMode="auto">
          <a:xfrm>
            <a:off x="5246688" y="2970213"/>
            <a:ext cx="198437" cy="204787"/>
          </a:xfrm>
          <a:prstGeom prst="ellipse">
            <a:avLst/>
          </a:prstGeom>
          <a:solidFill>
            <a:srgbClr val="00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92" name="Oval 79"/>
          <p:cNvSpPr>
            <a:spLocks noChangeArrowheads="1"/>
          </p:cNvSpPr>
          <p:nvPr/>
        </p:nvSpPr>
        <p:spPr bwMode="auto">
          <a:xfrm>
            <a:off x="2219325" y="3065463"/>
            <a:ext cx="196850" cy="203200"/>
          </a:xfrm>
          <a:prstGeom prst="ellipse">
            <a:avLst/>
          </a:prstGeom>
          <a:solidFill>
            <a:srgbClr val="FF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93" name="Line 86"/>
          <p:cNvSpPr>
            <a:spLocks noChangeShapeType="1"/>
          </p:cNvSpPr>
          <p:nvPr/>
        </p:nvSpPr>
        <p:spPr bwMode="auto">
          <a:xfrm>
            <a:off x="1612900" y="3162300"/>
            <a:ext cx="4635500" cy="0"/>
          </a:xfrm>
          <a:prstGeom prst="line">
            <a:avLst/>
          </a:prstGeom>
          <a:noFill/>
          <a:ln w="9525">
            <a:solidFill>
              <a:schemeClr val="tx1"/>
            </a:solidFill>
            <a:round/>
            <a:headEnd/>
            <a:tailEnd/>
          </a:ln>
        </p:spPr>
        <p:txBody>
          <a:bodyPr/>
          <a:lstStyle/>
          <a:p>
            <a:pPr>
              <a:spcBef>
                <a:spcPct val="0"/>
              </a:spcBef>
            </a:pPr>
            <a:endParaRPr lang="el-GR" sz="1800" b="0">
              <a:solidFill>
                <a:srgbClr val="FFFFFF"/>
              </a:solidFill>
              <a:effectLst/>
              <a:latin typeface="Arial" pitchFamily="34" charset="0"/>
            </a:endParaRPr>
          </a:p>
        </p:txBody>
      </p:sp>
      <p:grpSp>
        <p:nvGrpSpPr>
          <p:cNvPr id="2" name="Group 85"/>
          <p:cNvGrpSpPr>
            <a:grpSpLocks/>
          </p:cNvGrpSpPr>
          <p:nvPr/>
        </p:nvGrpSpPr>
        <p:grpSpPr bwMode="auto">
          <a:xfrm>
            <a:off x="2219325" y="1747838"/>
            <a:ext cx="3200400" cy="1520825"/>
            <a:chOff x="1398" y="1293"/>
            <a:chExt cx="2016" cy="958"/>
          </a:xfrm>
        </p:grpSpPr>
        <p:sp>
          <p:nvSpPr>
            <p:cNvPr id="11296" name="Freeform 77"/>
            <p:cNvSpPr>
              <a:spLocks/>
            </p:cNvSpPr>
            <p:nvPr/>
          </p:nvSpPr>
          <p:spPr bwMode="auto">
            <a:xfrm>
              <a:off x="1465" y="1362"/>
              <a:ext cx="1890" cy="830"/>
            </a:xfrm>
            <a:custGeom>
              <a:avLst/>
              <a:gdLst>
                <a:gd name="T0" fmla="*/ 0 w 228"/>
                <a:gd name="T1" fmla="*/ 2147483647 h 97"/>
                <a:gd name="T2" fmla="*/ 2147483647 w 228"/>
                <a:gd name="T3" fmla="*/ 2147483647 h 97"/>
                <a:gd name="T4" fmla="*/ 2147483647 w 228"/>
                <a:gd name="T5" fmla="*/ 0 h 97"/>
                <a:gd name="T6" fmla="*/ 0 60000 65536"/>
                <a:gd name="T7" fmla="*/ 0 60000 65536"/>
                <a:gd name="T8" fmla="*/ 0 60000 65536"/>
                <a:gd name="T9" fmla="*/ 0 w 228"/>
                <a:gd name="T10" fmla="*/ 0 h 97"/>
                <a:gd name="T11" fmla="*/ 228 w 228"/>
                <a:gd name="T12" fmla="*/ 97 h 97"/>
              </a:gdLst>
              <a:ahLst/>
              <a:cxnLst>
                <a:cxn ang="T6">
                  <a:pos x="T0" y="T1"/>
                </a:cxn>
                <a:cxn ang="T7">
                  <a:pos x="T2" y="T3"/>
                </a:cxn>
                <a:cxn ang="T8">
                  <a:pos x="T4" y="T5"/>
                </a:cxn>
              </a:cxnLst>
              <a:rect l="T9" t="T10" r="T11" b="T12"/>
              <a:pathLst>
                <a:path w="228" h="97">
                  <a:moveTo>
                    <a:pt x="0" y="97"/>
                  </a:moveTo>
                  <a:lnTo>
                    <a:pt x="114" y="53"/>
                  </a:lnTo>
                  <a:lnTo>
                    <a:pt x="228" y="0"/>
                  </a:lnTo>
                </a:path>
              </a:pathLst>
            </a:custGeom>
            <a:noFill/>
            <a:ln w="57150">
              <a:solidFill>
                <a:srgbClr val="FF000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11297" name="Freeform 78"/>
            <p:cNvSpPr>
              <a:spLocks/>
            </p:cNvSpPr>
            <p:nvPr/>
          </p:nvSpPr>
          <p:spPr bwMode="auto">
            <a:xfrm>
              <a:off x="1465" y="2012"/>
              <a:ext cx="1890" cy="180"/>
            </a:xfrm>
            <a:custGeom>
              <a:avLst/>
              <a:gdLst>
                <a:gd name="T0" fmla="*/ 0 w 228"/>
                <a:gd name="T1" fmla="*/ 2147483647 h 21"/>
                <a:gd name="T2" fmla="*/ 2147483647 w 228"/>
                <a:gd name="T3" fmla="*/ 0 h 21"/>
                <a:gd name="T4" fmla="*/ 2147483647 w 228"/>
                <a:gd name="T5" fmla="*/ 2147483647 h 21"/>
                <a:gd name="T6" fmla="*/ 0 60000 65536"/>
                <a:gd name="T7" fmla="*/ 0 60000 65536"/>
                <a:gd name="T8" fmla="*/ 0 60000 65536"/>
                <a:gd name="T9" fmla="*/ 0 w 228"/>
                <a:gd name="T10" fmla="*/ 0 h 21"/>
                <a:gd name="T11" fmla="*/ 228 w 228"/>
                <a:gd name="T12" fmla="*/ 21 h 21"/>
              </a:gdLst>
              <a:ahLst/>
              <a:cxnLst>
                <a:cxn ang="T6">
                  <a:pos x="T0" y="T1"/>
                </a:cxn>
                <a:cxn ang="T7">
                  <a:pos x="T2" y="T3"/>
                </a:cxn>
                <a:cxn ang="T8">
                  <a:pos x="T4" y="T5"/>
                </a:cxn>
              </a:cxnLst>
              <a:rect l="T9" t="T10" r="T11" b="T12"/>
              <a:pathLst>
                <a:path w="228" h="21">
                  <a:moveTo>
                    <a:pt x="0" y="21"/>
                  </a:moveTo>
                  <a:lnTo>
                    <a:pt x="114" y="0"/>
                  </a:lnTo>
                  <a:lnTo>
                    <a:pt x="228" y="12"/>
                  </a:lnTo>
                </a:path>
              </a:pathLst>
            </a:custGeom>
            <a:noFill/>
            <a:ln w="57150">
              <a:solidFill>
                <a:srgbClr val="00FF00"/>
              </a:solidFill>
              <a:round/>
              <a:headEnd/>
              <a:tailEnd/>
            </a:ln>
          </p:spPr>
          <p:txBody>
            <a:bodyPr/>
            <a:lstStyle/>
            <a:p>
              <a:pPr>
                <a:spcBef>
                  <a:spcPct val="0"/>
                </a:spcBef>
              </a:pPr>
              <a:endParaRPr lang="el-GR" sz="1800" b="0">
                <a:solidFill>
                  <a:srgbClr val="FFFFFF"/>
                </a:solidFill>
                <a:effectLst/>
                <a:latin typeface="Arial" pitchFamily="34" charset="0"/>
              </a:endParaRPr>
            </a:p>
          </p:txBody>
        </p:sp>
        <p:sp>
          <p:nvSpPr>
            <p:cNvPr id="11298" name="Oval 80"/>
            <p:cNvSpPr>
              <a:spLocks noChangeArrowheads="1"/>
            </p:cNvSpPr>
            <p:nvPr/>
          </p:nvSpPr>
          <p:spPr bwMode="auto">
            <a:xfrm>
              <a:off x="2343" y="1747"/>
              <a:ext cx="124" cy="128"/>
            </a:xfrm>
            <a:prstGeom prst="ellipse">
              <a:avLst/>
            </a:prstGeom>
            <a:solidFill>
              <a:srgbClr val="FF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299" name="Oval 81"/>
            <p:cNvSpPr>
              <a:spLocks noChangeArrowheads="1"/>
            </p:cNvSpPr>
            <p:nvPr/>
          </p:nvSpPr>
          <p:spPr bwMode="auto">
            <a:xfrm>
              <a:off x="3289" y="1293"/>
              <a:ext cx="125" cy="128"/>
            </a:xfrm>
            <a:prstGeom prst="ellipse">
              <a:avLst/>
            </a:prstGeom>
            <a:solidFill>
              <a:srgbClr val="FF0000"/>
            </a:solidFill>
            <a:ln w="11113">
              <a:solidFill>
                <a:srgbClr val="0000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300" name="Oval 82"/>
            <p:cNvSpPr>
              <a:spLocks noChangeArrowheads="1"/>
            </p:cNvSpPr>
            <p:nvPr/>
          </p:nvSpPr>
          <p:spPr bwMode="auto">
            <a:xfrm>
              <a:off x="1398" y="2123"/>
              <a:ext cx="124" cy="128"/>
            </a:xfrm>
            <a:prstGeom prst="ellipse">
              <a:avLst/>
            </a:prstGeom>
            <a:solidFill>
              <a:srgbClr val="00FF00"/>
            </a:solidFill>
            <a:ln w="11113">
              <a:solidFill>
                <a:srgbClr val="0033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301" name="Oval 83"/>
            <p:cNvSpPr>
              <a:spLocks noChangeArrowheads="1"/>
            </p:cNvSpPr>
            <p:nvPr/>
          </p:nvSpPr>
          <p:spPr bwMode="auto">
            <a:xfrm>
              <a:off x="2343" y="1943"/>
              <a:ext cx="124" cy="128"/>
            </a:xfrm>
            <a:prstGeom prst="ellipse">
              <a:avLst/>
            </a:prstGeom>
            <a:solidFill>
              <a:srgbClr val="00FF00"/>
            </a:solidFill>
            <a:ln w="11113">
              <a:solidFill>
                <a:srgbClr val="0033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sp>
          <p:nvSpPr>
            <p:cNvPr id="11302" name="Oval 84"/>
            <p:cNvSpPr>
              <a:spLocks noChangeArrowheads="1"/>
            </p:cNvSpPr>
            <p:nvPr/>
          </p:nvSpPr>
          <p:spPr bwMode="auto">
            <a:xfrm>
              <a:off x="3289" y="2046"/>
              <a:ext cx="125" cy="128"/>
            </a:xfrm>
            <a:prstGeom prst="ellipse">
              <a:avLst/>
            </a:prstGeom>
            <a:solidFill>
              <a:srgbClr val="00FF00"/>
            </a:solidFill>
            <a:ln w="11113">
              <a:solidFill>
                <a:srgbClr val="003300"/>
              </a:solidFill>
              <a:round/>
              <a:headEnd/>
              <a:tailEnd/>
            </a:ln>
          </p:spPr>
          <p:txBody>
            <a:bodyPr/>
            <a:lstStyle/>
            <a:p>
              <a:pPr eaLnBrk="0" hangingPunct="0">
                <a:spcBef>
                  <a:spcPct val="0"/>
                </a:spcBef>
              </a:pPr>
              <a:endParaRPr lang="en-US" sz="2500" b="0">
                <a:solidFill>
                  <a:srgbClr val="FFFFFF"/>
                </a:solidFill>
                <a:effectLst/>
                <a:latin typeface="Univers Condensed" pitchFamily="34" charset="0"/>
              </a:endParaRPr>
            </a:p>
          </p:txBody>
        </p:sp>
      </p:grpSp>
      <p:sp>
        <p:nvSpPr>
          <p:cNvPr id="11295" name="Text Box 87"/>
          <p:cNvSpPr txBox="1">
            <a:spLocks noChangeArrowheads="1"/>
          </p:cNvSpPr>
          <p:nvPr/>
        </p:nvSpPr>
        <p:spPr bwMode="auto">
          <a:xfrm>
            <a:off x="457200" y="5438775"/>
            <a:ext cx="6284913" cy="738188"/>
          </a:xfrm>
          <a:prstGeom prst="rect">
            <a:avLst/>
          </a:prstGeom>
          <a:noFill/>
          <a:ln w="9525">
            <a:noFill/>
            <a:miter lim="800000"/>
            <a:headEnd/>
            <a:tailEnd/>
          </a:ln>
        </p:spPr>
        <p:txBody>
          <a:bodyPr>
            <a:spAutoFit/>
          </a:bodyPr>
          <a:lstStyle/>
          <a:p>
            <a:pPr eaLnBrk="0" hangingPunct="0">
              <a:spcBef>
                <a:spcPct val="0"/>
              </a:spcBef>
            </a:pPr>
            <a:r>
              <a:rPr lang="en-US" sz="1400" b="0">
                <a:solidFill>
                  <a:srgbClr val="FFFFFF"/>
                </a:solidFill>
                <a:effectLst/>
                <a:latin typeface="Verdana"/>
              </a:rPr>
              <a:t>CVD = cardiovascular disease; CV = cardiovascular; CVA = cerebrovascular accident; F/U = follow-up; MI = myocardial infarction; TG = triglyceride;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4213" y="404813"/>
            <a:ext cx="7772400" cy="1143000"/>
          </a:xfrm>
        </p:spPr>
        <p:txBody>
          <a:bodyPr/>
          <a:lstStyle/>
          <a:p>
            <a:pPr eaLnBrk="1" hangingPunct="1"/>
            <a:r>
              <a:rPr lang="el-GR" sz="3200" smtClean="0"/>
              <a:t>ΤΑΞΙΝΟΜΗΣΗ ΔΥΣΛΙΠΙΔΑΙΜΙΩΝ</a:t>
            </a:r>
            <a:endParaRPr lang="en-US" sz="3200" smtClean="0"/>
          </a:p>
        </p:txBody>
      </p:sp>
      <p:sp>
        <p:nvSpPr>
          <p:cNvPr id="54275" name="Rectangle 3"/>
          <p:cNvSpPr>
            <a:spLocks noGrp="1" noChangeArrowheads="1"/>
          </p:cNvSpPr>
          <p:nvPr>
            <p:ph type="body" idx="1"/>
          </p:nvPr>
        </p:nvSpPr>
        <p:spPr/>
        <p:txBody>
          <a:bodyPr/>
          <a:lstStyle/>
          <a:p>
            <a:pPr eaLnBrk="1" hangingPunct="1"/>
            <a:endParaRPr lang="el-GR" smtClean="0"/>
          </a:p>
          <a:p>
            <a:pPr eaLnBrk="1" hangingPunct="1"/>
            <a:endParaRPr lang="el-GR" smtClean="0"/>
          </a:p>
          <a:p>
            <a:pPr eaLnBrk="1" hangingPunct="1"/>
            <a:r>
              <a:rPr lang="el-GR" smtClean="0"/>
              <a:t>Πρωτοπαθείς</a:t>
            </a:r>
          </a:p>
          <a:p>
            <a:pPr eaLnBrk="1" hangingPunct="1"/>
            <a:endParaRPr lang="el-GR" smtClean="0"/>
          </a:p>
          <a:p>
            <a:pPr eaLnBrk="1" hangingPunct="1"/>
            <a:r>
              <a:rPr lang="el-GR" smtClean="0"/>
              <a:t>Δευτεροπαθείς</a:t>
            </a:r>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4213" y="333375"/>
            <a:ext cx="7772400" cy="1143000"/>
          </a:xfrm>
        </p:spPr>
        <p:txBody>
          <a:bodyPr/>
          <a:lstStyle/>
          <a:p>
            <a:pPr eaLnBrk="1" hangingPunct="1"/>
            <a:r>
              <a:rPr lang="el-GR" sz="2400" smtClean="0">
                <a:solidFill>
                  <a:srgbClr val="CC0000"/>
                </a:solidFill>
              </a:rPr>
              <a:t>ΤΑΞΙΝΟΜΗΣΗ ΤΩΝ ΥΠΕΡΛΙΠΟΠΡΩΤΕΪΝΑΙΜΙΩΝ ΚΑΤΑ FREDRICKSON</a:t>
            </a:r>
          </a:p>
        </p:txBody>
      </p:sp>
      <p:pic>
        <p:nvPicPr>
          <p:cNvPr id="55299" name="Picture 3"/>
          <p:cNvPicPr>
            <a:picLocks noChangeAspect="1" noChangeArrowheads="1"/>
          </p:cNvPicPr>
          <p:nvPr/>
        </p:nvPicPr>
        <p:blipFill>
          <a:blip r:embed="rId2" cstate="print"/>
          <a:srcRect r="3542"/>
          <a:stretch>
            <a:fillRect/>
          </a:stretch>
        </p:blipFill>
        <p:spPr bwMode="auto">
          <a:xfrm>
            <a:off x="107950" y="1916113"/>
            <a:ext cx="9036050" cy="3863975"/>
          </a:xfrm>
          <a:prstGeom prst="rect">
            <a:avLst/>
          </a:prstGeom>
          <a:noFill/>
          <a:ln w="9525">
            <a:noFill/>
            <a:miter lim="800000"/>
            <a:headEnd/>
            <a:tailEnd/>
          </a:ln>
        </p:spPr>
      </p:pic>
      <p:sp>
        <p:nvSpPr>
          <p:cNvPr id="55300" name="Rectangle 4"/>
          <p:cNvSpPr>
            <a:spLocks noChangeArrowheads="1"/>
          </p:cNvSpPr>
          <p:nvPr/>
        </p:nvSpPr>
        <p:spPr bwMode="auto">
          <a:xfrm>
            <a:off x="0" y="2349500"/>
            <a:ext cx="9144000" cy="719138"/>
          </a:xfrm>
          <a:prstGeom prst="rect">
            <a:avLst/>
          </a:prstGeom>
          <a:noFill/>
          <a:ln w="38100">
            <a:solidFill>
              <a:srgbClr val="FF0000"/>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55650" y="404813"/>
            <a:ext cx="7772400" cy="1143000"/>
          </a:xfrm>
        </p:spPr>
        <p:txBody>
          <a:bodyPr/>
          <a:lstStyle/>
          <a:p>
            <a:pPr eaLnBrk="1" hangingPunct="1"/>
            <a:r>
              <a:rPr lang="el-GR" sz="3200" smtClean="0">
                <a:solidFill>
                  <a:srgbClr val="CC0000"/>
                </a:solidFill>
              </a:rPr>
              <a:t>Πρωτοπαθείς υπερλιπιδαιμίες</a:t>
            </a:r>
            <a:endParaRPr lang="en-US" sz="3200" smtClean="0">
              <a:solidFill>
                <a:srgbClr val="CC0000"/>
              </a:solidFill>
            </a:endParaRPr>
          </a:p>
        </p:txBody>
      </p:sp>
      <p:graphicFrame>
        <p:nvGraphicFramePr>
          <p:cNvPr id="64515" name="Group 3"/>
          <p:cNvGraphicFramePr>
            <a:graphicFrameLocks noGrp="1"/>
          </p:cNvGraphicFramePr>
          <p:nvPr>
            <p:ph idx="1"/>
          </p:nvPr>
        </p:nvGraphicFramePr>
        <p:xfrm>
          <a:off x="107950" y="2205038"/>
          <a:ext cx="8856663" cy="4093846"/>
        </p:xfrm>
        <a:graphic>
          <a:graphicData uri="http://schemas.openxmlformats.org/drawingml/2006/table">
            <a:tbl>
              <a:tblPr/>
              <a:tblGrid>
                <a:gridCol w="1943100"/>
                <a:gridCol w="1643063"/>
                <a:gridCol w="1093787"/>
                <a:gridCol w="1368425"/>
                <a:gridCol w="2808288"/>
              </a:tblGrid>
              <a:tr h="815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Αιτιολογία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Συχνότητα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Επίπεδα χοληστερόλης</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Κλινικά σημεία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5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Ομόζυγη οικογενής υπερχοληστερολαιμία</a:t>
                      </a:r>
                      <a:r>
                        <a:rPr kumimoji="0" lang="en-US" sz="1600" b="0" i="0" u="none" strike="noStrike" cap="none" normalizeH="0" baseline="0" smtClean="0">
                          <a:ln>
                            <a:noFill/>
                          </a:ln>
                          <a:solidFill>
                            <a:schemeClr val="tx1"/>
                          </a:solidFill>
                          <a:effectLst/>
                          <a:latin typeface="Arial Narrow" pitchFamily="34" charset="0"/>
                        </a:rPr>
                        <a:t> (FH)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Βλάβη στον </a:t>
                      </a:r>
                      <a:r>
                        <a:rPr kumimoji="0" lang="en-US" sz="1600" b="0" i="0" u="none" strike="noStrike" cap="none" normalizeH="0" baseline="0" smtClean="0">
                          <a:ln>
                            <a:noFill/>
                          </a:ln>
                          <a:solidFill>
                            <a:schemeClr val="tx1"/>
                          </a:solidFill>
                          <a:effectLst/>
                          <a:latin typeface="Arial Narrow" pitchFamily="34" charset="0"/>
                        </a:rPr>
                        <a:t>LDL-</a:t>
                      </a:r>
                      <a:r>
                        <a:rPr kumimoji="0" lang="el-GR" sz="1600" b="0" i="0" u="none" strike="noStrike" cap="none" normalizeH="0" baseline="0" smtClean="0">
                          <a:ln>
                            <a:noFill/>
                          </a:ln>
                          <a:solidFill>
                            <a:schemeClr val="tx1"/>
                          </a:solidFill>
                          <a:effectLst/>
                          <a:latin typeface="Arial Narrow" pitchFamily="34" charset="0"/>
                        </a:rPr>
                        <a:t>υποδοχέα</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1/1.000.000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&gt; 600 (ως 1200)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Τενόντια ξανθώματα και στεφανιαία νόσος στην παιδική ηλικία. Προσδόκιμο ~ 25 έτη</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Ετερόζυγη οικογενής υπερχοληστερολαιμία</a:t>
                      </a:r>
                      <a:r>
                        <a:rPr kumimoji="0" lang="en-US" sz="1600" b="0" i="0" u="none" strike="noStrike" cap="none" normalizeH="0" baseline="0" smtClean="0">
                          <a:ln>
                            <a:noFill/>
                          </a:ln>
                          <a:solidFill>
                            <a:schemeClr val="tx1"/>
                          </a:solidFill>
                          <a:effectLst/>
                          <a:latin typeface="Arial Narrow" pitchFamily="34" charset="0"/>
                        </a:rPr>
                        <a:t> (FH)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Βλάβη στον </a:t>
                      </a:r>
                      <a:r>
                        <a:rPr kumimoji="0" lang="en-US" sz="1600" b="0" i="0" u="none" strike="noStrike" cap="none" normalizeH="0" baseline="0" smtClean="0">
                          <a:ln>
                            <a:noFill/>
                          </a:ln>
                          <a:solidFill>
                            <a:schemeClr val="tx1"/>
                          </a:solidFill>
                          <a:effectLst/>
                          <a:latin typeface="Arial Narrow" pitchFamily="34" charset="0"/>
                        </a:rPr>
                        <a:t>LDL-</a:t>
                      </a:r>
                      <a:r>
                        <a:rPr kumimoji="0" lang="el-GR" sz="1600" b="0" i="0" u="none" strike="noStrike" cap="none" normalizeH="0" baseline="0" smtClean="0">
                          <a:ln>
                            <a:noFill/>
                          </a:ln>
                          <a:solidFill>
                            <a:schemeClr val="tx1"/>
                          </a:solidFill>
                          <a:effectLst/>
                          <a:latin typeface="Arial Narrow" pitchFamily="34" charset="0"/>
                        </a:rPr>
                        <a:t>υποδοχέα</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1/500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275-500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Τενόντια ξανθώματα ως ενήλικοι. Γεροντότοξο. Ξανθελάσματα. Στεφανιαία νόσος 30-50 ετών</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Οικογενής βλάβη </a:t>
                      </a:r>
                      <a:r>
                        <a:rPr kumimoji="0" lang="en-US" sz="1600" b="0" i="0" u="none" strike="noStrike" cap="none" normalizeH="0" baseline="0" smtClean="0">
                          <a:ln>
                            <a:noFill/>
                          </a:ln>
                          <a:solidFill>
                            <a:schemeClr val="tx1"/>
                          </a:solidFill>
                          <a:effectLst/>
                          <a:latin typeface="Arial Narrow" pitchFamily="34" charset="0"/>
                        </a:rPr>
                        <a:t>apo 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Βλάβη στην </a:t>
                      </a:r>
                      <a:r>
                        <a:rPr kumimoji="0" lang="en-US" sz="1600" b="0" i="0" u="none" strike="noStrike" cap="none" normalizeH="0" baseline="0" smtClean="0">
                          <a:ln>
                            <a:noFill/>
                          </a:ln>
                          <a:solidFill>
                            <a:schemeClr val="tx1"/>
                          </a:solidFill>
                          <a:effectLst/>
                          <a:latin typeface="Arial Narrow" pitchFamily="34" charset="0"/>
                        </a:rPr>
                        <a:t>apo 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1/600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4% επίπεδα </a:t>
                      </a:r>
                      <a:r>
                        <a:rPr kumimoji="0" lang="en-US" sz="1600" b="0" i="0" u="none" strike="noStrike" cap="none" normalizeH="0" baseline="0" smtClean="0">
                          <a:ln>
                            <a:noFill/>
                          </a:ln>
                          <a:solidFill>
                            <a:schemeClr val="tx1"/>
                          </a:solidFill>
                          <a:effectLst/>
                          <a:latin typeface="Arial Narrow" pitchFamily="34" charset="0"/>
                        </a:rPr>
                        <a:t>FH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Σπάνια (4%) κλινικά σημεία </a:t>
                      </a:r>
                      <a:r>
                        <a:rPr kumimoji="0" lang="en-US" sz="1600" b="0" i="0" u="none" strike="noStrike" cap="none" normalizeH="0" baseline="0" smtClean="0">
                          <a:ln>
                            <a:noFill/>
                          </a:ln>
                          <a:solidFill>
                            <a:schemeClr val="tx1"/>
                          </a:solidFill>
                          <a:effectLst/>
                          <a:latin typeface="Arial Narrow" pitchFamily="34" charset="0"/>
                        </a:rPr>
                        <a:t>FH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4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Πολυγονιδιακή υπερχοληστερολαιμία</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Άγνωστη</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Ποικίλλει</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250-350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Ασυμπτωματική</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6361" name="Text Box 41"/>
          <p:cNvSpPr txBox="1">
            <a:spLocks noChangeArrowheads="1"/>
          </p:cNvSpPr>
          <p:nvPr/>
        </p:nvSpPr>
        <p:spPr bwMode="auto">
          <a:xfrm>
            <a:off x="376238" y="1571625"/>
            <a:ext cx="7156450" cy="457200"/>
          </a:xfrm>
          <a:prstGeom prst="rect">
            <a:avLst/>
          </a:prstGeom>
          <a:solidFill>
            <a:srgbClr val="CC0000"/>
          </a:solidFill>
          <a:ln w="9525">
            <a:noFill/>
            <a:miter lim="800000"/>
            <a:headEnd/>
            <a:tailEnd/>
          </a:ln>
        </p:spPr>
        <p:txBody>
          <a:bodyPr wrap="none">
            <a:spAutoFit/>
          </a:bodyPr>
          <a:lstStyle/>
          <a:p>
            <a:pPr>
              <a:spcBef>
                <a:spcPct val="0"/>
              </a:spcBef>
            </a:pPr>
            <a:r>
              <a:rPr lang="el-GR">
                <a:solidFill>
                  <a:srgbClr val="FFFFFF"/>
                </a:solidFill>
                <a:effectLst/>
                <a:latin typeface="Arial Narrow" pitchFamily="34" charset="0"/>
              </a:rPr>
              <a:t>Αμιγής υπερχοληστερολαιμία – Τύπος ΙΙα – Αύξηση </a:t>
            </a:r>
            <a:r>
              <a:rPr lang="en-US">
                <a:solidFill>
                  <a:srgbClr val="FFFFFF"/>
                </a:solidFill>
                <a:effectLst/>
                <a:latin typeface="Arial Narrow" pitchFamily="34" charset="0"/>
              </a:rPr>
              <a:t>LDL-C</a:t>
            </a:r>
          </a:p>
        </p:txBody>
      </p:sp>
      <p:sp>
        <p:nvSpPr>
          <p:cNvPr id="64554" name="Rectangle 42"/>
          <p:cNvSpPr>
            <a:spLocks noChangeArrowheads="1"/>
          </p:cNvSpPr>
          <p:nvPr/>
        </p:nvSpPr>
        <p:spPr bwMode="auto">
          <a:xfrm>
            <a:off x="107950" y="3860800"/>
            <a:ext cx="8856663" cy="792163"/>
          </a:xfrm>
          <a:prstGeom prst="rect">
            <a:avLst/>
          </a:prstGeom>
          <a:noFill/>
          <a:ln w="38100">
            <a:solidFill>
              <a:srgbClr val="FF0000"/>
            </a:solidFill>
            <a:miter lim="800000"/>
            <a:headEnd/>
            <a:tailEnd/>
          </a:ln>
        </p:spPr>
        <p:txBody>
          <a:bodyPr wrap="none" anchor="ctr"/>
          <a:lstStyle/>
          <a:p>
            <a:pPr>
              <a:spcBef>
                <a:spcPct val="0"/>
              </a:spcBef>
            </a:pPr>
            <a:endParaRPr lang="el-GR" sz="1800" b="0">
              <a:solidFill>
                <a:srgbClr val="00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5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Tendon_xanthomata"/>
          <p:cNvPicPr>
            <a:picLocks noChangeAspect="1" noChangeArrowheads="1"/>
          </p:cNvPicPr>
          <p:nvPr/>
        </p:nvPicPr>
        <p:blipFill>
          <a:blip r:embed="rId2" cstate="print"/>
          <a:srcRect r="19235"/>
          <a:stretch>
            <a:fillRect/>
          </a:stretch>
        </p:blipFill>
        <p:spPr bwMode="auto">
          <a:xfrm>
            <a:off x="179388" y="692150"/>
            <a:ext cx="4321175" cy="3135313"/>
          </a:xfrm>
          <a:prstGeom prst="rect">
            <a:avLst/>
          </a:prstGeom>
          <a:noFill/>
          <a:ln w="9525">
            <a:noFill/>
            <a:miter lim="800000"/>
            <a:headEnd/>
            <a:tailEnd/>
          </a:ln>
        </p:spPr>
      </p:pic>
      <p:sp>
        <p:nvSpPr>
          <p:cNvPr id="57347" name="Text Box 3"/>
          <p:cNvSpPr txBox="1">
            <a:spLocks noChangeArrowheads="1"/>
          </p:cNvSpPr>
          <p:nvPr/>
        </p:nvSpPr>
        <p:spPr bwMode="auto">
          <a:xfrm>
            <a:off x="566738" y="234950"/>
            <a:ext cx="2492375" cy="396875"/>
          </a:xfrm>
          <a:prstGeom prst="rect">
            <a:avLst/>
          </a:prstGeom>
          <a:noFill/>
          <a:ln w="9525">
            <a:noFill/>
            <a:miter lim="800000"/>
            <a:headEnd/>
            <a:tailEnd/>
          </a:ln>
        </p:spPr>
        <p:txBody>
          <a:bodyPr wrap="none">
            <a:spAutoFit/>
          </a:bodyPr>
          <a:lstStyle/>
          <a:p>
            <a:pPr algn="ctr">
              <a:spcBef>
                <a:spcPct val="0"/>
              </a:spcBef>
            </a:pPr>
            <a:r>
              <a:rPr lang="el-GR" sz="2000" b="0">
                <a:solidFill>
                  <a:srgbClr val="000000"/>
                </a:solidFill>
                <a:effectLst/>
                <a:latin typeface="Arial" pitchFamily="34" charset="0"/>
                <a:cs typeface="Arial" pitchFamily="34" charset="0"/>
              </a:rPr>
              <a:t>Τενόντια ξανθώματα</a:t>
            </a:r>
          </a:p>
        </p:txBody>
      </p:sp>
      <p:pic>
        <p:nvPicPr>
          <p:cNvPr id="57348" name="Picture 4" descr="5"/>
          <p:cNvPicPr>
            <a:picLocks noChangeAspect="1" noChangeArrowheads="1"/>
          </p:cNvPicPr>
          <p:nvPr/>
        </p:nvPicPr>
        <p:blipFill>
          <a:blip r:embed="rId3" cstate="print"/>
          <a:srcRect l="16815" t="3816" r="16833" b="17284"/>
          <a:stretch>
            <a:fillRect/>
          </a:stretch>
        </p:blipFill>
        <p:spPr bwMode="auto">
          <a:xfrm>
            <a:off x="5003800" y="1773238"/>
            <a:ext cx="3924300" cy="3079750"/>
          </a:xfrm>
          <a:prstGeom prst="rect">
            <a:avLst/>
          </a:prstGeom>
          <a:noFill/>
          <a:ln w="9525">
            <a:noFill/>
            <a:miter lim="800000"/>
            <a:headEnd/>
            <a:tailEnd/>
          </a:ln>
        </p:spPr>
      </p:pic>
      <p:sp>
        <p:nvSpPr>
          <p:cNvPr id="57349" name="Text Box 5"/>
          <p:cNvSpPr txBox="1">
            <a:spLocks noChangeArrowheads="1"/>
          </p:cNvSpPr>
          <p:nvPr/>
        </p:nvSpPr>
        <p:spPr bwMode="auto">
          <a:xfrm>
            <a:off x="6351588" y="1284288"/>
            <a:ext cx="1538287" cy="457200"/>
          </a:xfrm>
          <a:prstGeom prst="rect">
            <a:avLst/>
          </a:prstGeom>
          <a:noFill/>
          <a:ln w="9525">
            <a:noFill/>
            <a:miter lim="800000"/>
            <a:headEnd/>
            <a:tailEnd/>
          </a:ln>
        </p:spPr>
        <p:txBody>
          <a:bodyPr wrap="none">
            <a:spAutoFit/>
          </a:bodyPr>
          <a:lstStyle/>
          <a:p>
            <a:pPr>
              <a:spcBef>
                <a:spcPct val="0"/>
              </a:spcBef>
            </a:pPr>
            <a:r>
              <a:rPr lang="el-GR" b="0">
                <a:solidFill>
                  <a:srgbClr val="000000"/>
                </a:solidFill>
                <a:effectLst/>
                <a:latin typeface="Arial Narrow" pitchFamily="34" charset="0"/>
              </a:rPr>
              <a:t>Γεροντότοξο</a:t>
            </a:r>
            <a:endParaRPr lang="en-US" b="0">
              <a:solidFill>
                <a:srgbClr val="000000"/>
              </a:solidFill>
              <a:effectLst/>
              <a:latin typeface="Arial Narrow" pitchFamily="34" charset="0"/>
            </a:endParaRPr>
          </a:p>
        </p:txBody>
      </p:sp>
      <p:pic>
        <p:nvPicPr>
          <p:cNvPr id="57350" name="Picture 6" descr="Xanthelasmata"/>
          <p:cNvPicPr>
            <a:picLocks noChangeAspect="1" noChangeArrowheads="1"/>
          </p:cNvPicPr>
          <p:nvPr/>
        </p:nvPicPr>
        <p:blipFill>
          <a:blip r:embed="rId4" cstate="print"/>
          <a:srcRect/>
          <a:stretch>
            <a:fillRect/>
          </a:stretch>
        </p:blipFill>
        <p:spPr bwMode="auto">
          <a:xfrm>
            <a:off x="611188" y="4724400"/>
            <a:ext cx="3455987" cy="1909763"/>
          </a:xfrm>
          <a:prstGeom prst="rect">
            <a:avLst/>
          </a:prstGeom>
          <a:noFill/>
          <a:ln w="9525">
            <a:noFill/>
            <a:miter lim="800000"/>
            <a:headEnd/>
            <a:tailEnd/>
          </a:ln>
        </p:spPr>
      </p:pic>
      <p:sp>
        <p:nvSpPr>
          <p:cNvPr id="57351" name="Text Box 7"/>
          <p:cNvSpPr txBox="1">
            <a:spLocks noChangeArrowheads="1"/>
          </p:cNvSpPr>
          <p:nvPr/>
        </p:nvSpPr>
        <p:spPr bwMode="auto">
          <a:xfrm>
            <a:off x="1095375" y="4164013"/>
            <a:ext cx="1849438" cy="457200"/>
          </a:xfrm>
          <a:prstGeom prst="rect">
            <a:avLst/>
          </a:prstGeom>
          <a:noFill/>
          <a:ln w="9525">
            <a:noFill/>
            <a:miter lim="800000"/>
            <a:headEnd/>
            <a:tailEnd/>
          </a:ln>
        </p:spPr>
        <p:txBody>
          <a:bodyPr wrap="none">
            <a:spAutoFit/>
          </a:bodyPr>
          <a:lstStyle/>
          <a:p>
            <a:pPr>
              <a:spcBef>
                <a:spcPct val="0"/>
              </a:spcBef>
            </a:pPr>
            <a:r>
              <a:rPr lang="el-GR" b="0">
                <a:solidFill>
                  <a:srgbClr val="000000"/>
                </a:solidFill>
                <a:effectLst/>
                <a:latin typeface="Arial Narrow" pitchFamily="34" charset="0"/>
              </a:rPr>
              <a:t>Ξανθελάσματα</a:t>
            </a:r>
            <a:endParaRPr lang="en-US" b="0">
              <a:solidFill>
                <a:srgbClr val="000000"/>
              </a:solidFill>
              <a:effectLst/>
              <a:latin typeface="Arial Narrow"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4213" y="333375"/>
            <a:ext cx="7772400" cy="1143000"/>
          </a:xfrm>
        </p:spPr>
        <p:txBody>
          <a:bodyPr/>
          <a:lstStyle/>
          <a:p>
            <a:pPr eaLnBrk="1" hangingPunct="1"/>
            <a:r>
              <a:rPr lang="el-GR" sz="3200" smtClean="0">
                <a:solidFill>
                  <a:srgbClr val="CC0000"/>
                </a:solidFill>
              </a:rPr>
              <a:t>Πρωτοπαθείς υπερλιπιδαιμίες</a:t>
            </a:r>
            <a:endParaRPr lang="en-US" sz="3200" smtClean="0">
              <a:solidFill>
                <a:srgbClr val="CC0000"/>
              </a:solidFill>
            </a:endParaRPr>
          </a:p>
        </p:txBody>
      </p:sp>
      <p:sp>
        <p:nvSpPr>
          <p:cNvPr id="58371" name="Text Box 3"/>
          <p:cNvSpPr txBox="1">
            <a:spLocks noChangeArrowheads="1"/>
          </p:cNvSpPr>
          <p:nvPr/>
        </p:nvSpPr>
        <p:spPr bwMode="auto">
          <a:xfrm>
            <a:off x="395288" y="1268413"/>
            <a:ext cx="7473950" cy="457200"/>
          </a:xfrm>
          <a:prstGeom prst="rect">
            <a:avLst/>
          </a:prstGeom>
          <a:solidFill>
            <a:srgbClr val="CC0000"/>
          </a:solidFill>
          <a:ln w="9525">
            <a:noFill/>
            <a:miter lim="800000"/>
            <a:headEnd/>
            <a:tailEnd/>
          </a:ln>
        </p:spPr>
        <p:txBody>
          <a:bodyPr wrap="none">
            <a:spAutoFit/>
          </a:bodyPr>
          <a:lstStyle/>
          <a:p>
            <a:pPr>
              <a:spcBef>
                <a:spcPct val="0"/>
              </a:spcBef>
            </a:pPr>
            <a:r>
              <a:rPr lang="el-GR">
                <a:solidFill>
                  <a:srgbClr val="FFFFFF"/>
                </a:solidFill>
                <a:effectLst/>
                <a:latin typeface="Arial Narrow" pitchFamily="34" charset="0"/>
              </a:rPr>
              <a:t>Αμιγής υπερτριγλυκεριδαιμία – Τύποι Ι, Ι</a:t>
            </a:r>
            <a:r>
              <a:rPr lang="en-US">
                <a:solidFill>
                  <a:srgbClr val="FFFFFF"/>
                </a:solidFill>
                <a:effectLst/>
                <a:latin typeface="Arial Narrow" pitchFamily="34" charset="0"/>
              </a:rPr>
              <a:t>V </a:t>
            </a:r>
            <a:r>
              <a:rPr lang="el-GR">
                <a:solidFill>
                  <a:srgbClr val="FFFFFF"/>
                </a:solidFill>
                <a:effectLst/>
                <a:latin typeface="Arial Narrow" pitchFamily="34" charset="0"/>
              </a:rPr>
              <a:t>και </a:t>
            </a:r>
            <a:r>
              <a:rPr lang="en-US">
                <a:solidFill>
                  <a:srgbClr val="FFFFFF"/>
                </a:solidFill>
                <a:effectLst/>
                <a:latin typeface="Arial Narrow" pitchFamily="34" charset="0"/>
              </a:rPr>
              <a:t>V</a:t>
            </a:r>
            <a:r>
              <a:rPr lang="el-GR">
                <a:solidFill>
                  <a:srgbClr val="FFFFFF"/>
                </a:solidFill>
                <a:effectLst/>
                <a:latin typeface="Arial Narrow" pitchFamily="34" charset="0"/>
              </a:rPr>
              <a:t> – Αύξηση </a:t>
            </a:r>
            <a:r>
              <a:rPr lang="en-US">
                <a:solidFill>
                  <a:srgbClr val="FFFFFF"/>
                </a:solidFill>
                <a:effectLst/>
                <a:latin typeface="Arial Narrow" pitchFamily="34" charset="0"/>
              </a:rPr>
              <a:t>TG</a:t>
            </a:r>
          </a:p>
        </p:txBody>
      </p:sp>
      <p:graphicFrame>
        <p:nvGraphicFramePr>
          <p:cNvPr id="66564" name="Group 4"/>
          <p:cNvGraphicFramePr>
            <a:graphicFrameLocks noGrp="1"/>
          </p:cNvGraphicFramePr>
          <p:nvPr>
            <p:ph idx="1"/>
          </p:nvPr>
        </p:nvGraphicFramePr>
        <p:xfrm>
          <a:off x="250825" y="2133600"/>
          <a:ext cx="8785225" cy="3821303"/>
        </p:xfrm>
        <a:graphic>
          <a:graphicData uri="http://schemas.openxmlformats.org/drawingml/2006/table">
            <a:tbl>
              <a:tblPr/>
              <a:tblGrid>
                <a:gridCol w="2235200"/>
                <a:gridCol w="1438275"/>
                <a:gridCol w="1098550"/>
                <a:gridCol w="1268413"/>
                <a:gridCol w="2744787"/>
              </a:tblGrid>
              <a:tr h="815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Αιτιολογία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Συχνότητα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Επίπεδα </a:t>
                      </a:r>
                      <a:r>
                        <a:rPr kumimoji="0" lang="en-US" sz="1600" b="1" i="0" u="none" strike="noStrike" cap="none" normalizeH="0" baseline="0" smtClean="0">
                          <a:ln>
                            <a:noFill/>
                          </a:ln>
                          <a:solidFill>
                            <a:schemeClr val="tx1"/>
                          </a:solidFill>
                          <a:effectLst/>
                          <a:latin typeface="Arial Narrow" pitchFamily="34" charset="0"/>
                        </a:rPr>
                        <a:t>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Narrow" pitchFamily="34" charset="0"/>
                        </a:rPr>
                        <a:t>Κλινικά σημεία</a:t>
                      </a:r>
                      <a:endParaRPr kumimoji="0" lang="en-US" sz="1600" b="1"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5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Οικογενής ανεπάρκεια </a:t>
                      </a:r>
                      <a:r>
                        <a:rPr kumimoji="0" lang="en-US" sz="1600" b="0" i="0" u="none" strike="noStrike" cap="none" normalizeH="0" baseline="0" smtClean="0">
                          <a:ln>
                            <a:noFill/>
                          </a:ln>
                          <a:solidFill>
                            <a:schemeClr val="tx1"/>
                          </a:solidFill>
                          <a:effectLst/>
                          <a:latin typeface="Arial Narrow" pitchFamily="34" charset="0"/>
                        </a:rPr>
                        <a:t>LPL</a:t>
                      </a:r>
                      <a:r>
                        <a:rPr kumimoji="0" lang="el-GR" sz="1600" b="0" i="0" u="none" strike="noStrike" cap="none" normalizeH="0" baseline="0" smtClean="0">
                          <a:ln>
                            <a:noFill/>
                          </a:ln>
                          <a:solidFill>
                            <a:schemeClr val="tx1"/>
                          </a:solidFill>
                          <a:effectLst/>
                          <a:latin typeface="Arial Narrow" pitchFamily="34" charset="0"/>
                        </a:rPr>
                        <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(Τύπος Ι)</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Ομόζυγη μετάλλαξη </a:t>
                      </a:r>
                      <a:r>
                        <a:rPr kumimoji="0" lang="en-US" sz="1600" b="0" i="0" u="none" strike="noStrike" cap="none" normalizeH="0" baseline="0" smtClean="0">
                          <a:ln>
                            <a:noFill/>
                          </a:ln>
                          <a:solidFill>
                            <a:schemeClr val="tx1"/>
                          </a:solidFill>
                          <a:effectLst/>
                          <a:latin typeface="Arial Narrow" pitchFamily="34" charset="0"/>
                        </a:rPr>
                        <a:t>LPL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1/1.000.000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&gt; 3.000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Εξανθηματικά ξανθώματα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Λιπαιμικός αμφιβληστροειδής</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Σύνδρομο υπερχυλομικροναιμίας</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Οικογενής υπερτριγλυκεριδαιμία</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(Τύπος </a:t>
                      </a:r>
                      <a:r>
                        <a:rPr kumimoji="0" lang="en-US" sz="1600" b="0" i="0" u="none" strike="noStrike" cap="none" normalizeH="0" baseline="0" smtClean="0">
                          <a:ln>
                            <a:noFill/>
                          </a:ln>
                          <a:solidFill>
                            <a:schemeClr val="tx1"/>
                          </a:solidFill>
                          <a:effectLst/>
                          <a:latin typeface="Arial Narrow" pitchFamily="34" charset="0"/>
                        </a:rPr>
                        <a:t>IV)</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Ετερόζυγη μετάλλαξη </a:t>
                      </a:r>
                      <a:r>
                        <a:rPr kumimoji="0" lang="en-US" sz="1600" b="0" i="0" u="none" strike="noStrike" cap="none" normalizeH="0" baseline="0" smtClean="0">
                          <a:ln>
                            <a:noFill/>
                          </a:ln>
                          <a:solidFill>
                            <a:schemeClr val="tx1"/>
                          </a:solidFill>
                          <a:effectLst/>
                          <a:latin typeface="Arial Narrow" pitchFamily="34" charset="0"/>
                        </a:rPr>
                        <a:t>LPL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1/500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Narrow" pitchFamily="34" charset="0"/>
                        </a:rPr>
                        <a:t>250-750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Ασυμπτωματικοί</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Συχνά συνδυάζεται με μεταβολικό σύνδρομο</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Μεικτή υπερτριγλυκεριδαιμία</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(Τύπος </a:t>
                      </a:r>
                      <a:r>
                        <a:rPr kumimoji="0" lang="en-US" sz="1600" b="0" i="0" u="none" strike="noStrike" cap="none" normalizeH="0" baseline="0" smtClean="0">
                          <a:ln>
                            <a:noFill/>
                          </a:ln>
                          <a:solidFill>
                            <a:schemeClr val="tx1"/>
                          </a:solidFill>
                          <a:effectLst/>
                          <a:latin typeface="Arial Narrow" pitchFamily="34" charset="0"/>
                        </a:rPr>
                        <a:t>V)</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Σπάνια πρωτοπαθής</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Συνήθως άλλη πρωτοπαθής + επίκτητη</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1/1000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&gt; 1000</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Narrow" pitchFamily="34" charset="0"/>
                        </a:rPr>
                        <a:t>Εξανθηματικά ξανθώματα</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(όχι πάντα)</a:t>
                      </a:r>
                      <a:br>
                        <a:rPr kumimoji="0" lang="el-GR" sz="1600" b="0" i="0" u="none" strike="noStrike" cap="none" normalizeH="0" baseline="0" smtClean="0">
                          <a:ln>
                            <a:noFill/>
                          </a:ln>
                          <a:solidFill>
                            <a:schemeClr val="tx1"/>
                          </a:solidFill>
                          <a:effectLst/>
                          <a:latin typeface="Arial Narrow" pitchFamily="34" charset="0"/>
                        </a:rPr>
                      </a:br>
                      <a:r>
                        <a:rPr kumimoji="0" lang="el-GR" sz="1600" b="0" i="0" u="none" strike="noStrike" cap="none" normalizeH="0" baseline="0" smtClean="0">
                          <a:ln>
                            <a:noFill/>
                          </a:ln>
                          <a:solidFill>
                            <a:schemeClr val="tx1"/>
                          </a:solidFill>
                          <a:effectLst/>
                          <a:latin typeface="Arial Narrow" pitchFamily="34" charset="0"/>
                        </a:rPr>
                        <a:t>όχι συχνά σύνδρομο υπερχυλομικροναιμίας</a:t>
                      </a:r>
                      <a:endParaRPr kumimoji="0" lang="en-U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250825" y="1844675"/>
            <a:ext cx="2670175" cy="4216400"/>
          </a:xfrm>
          <a:prstGeom prst="rect">
            <a:avLst/>
          </a:prstGeom>
          <a:noFill/>
          <a:ln w="9525">
            <a:noFill/>
            <a:miter lim="800000"/>
            <a:headEnd/>
            <a:tailEnd/>
          </a:ln>
        </p:spPr>
      </p:pic>
      <p:sp>
        <p:nvSpPr>
          <p:cNvPr id="59395" name="Text Box 3"/>
          <p:cNvSpPr txBox="1">
            <a:spLocks noChangeArrowheads="1"/>
          </p:cNvSpPr>
          <p:nvPr/>
        </p:nvSpPr>
        <p:spPr bwMode="auto">
          <a:xfrm>
            <a:off x="323850" y="1314450"/>
            <a:ext cx="1828800" cy="396875"/>
          </a:xfrm>
          <a:prstGeom prst="rect">
            <a:avLst/>
          </a:prstGeom>
          <a:noFill/>
          <a:ln w="9525">
            <a:noFill/>
            <a:miter lim="800000"/>
            <a:headEnd/>
            <a:tailEnd/>
          </a:ln>
        </p:spPr>
        <p:txBody>
          <a:bodyPr wrap="none">
            <a:spAutoFit/>
          </a:bodyPr>
          <a:lstStyle/>
          <a:p>
            <a:pPr>
              <a:spcBef>
                <a:spcPct val="0"/>
              </a:spcBef>
            </a:pPr>
            <a:r>
              <a:rPr lang="el-GR" sz="2000" b="0">
                <a:solidFill>
                  <a:srgbClr val="000000"/>
                </a:solidFill>
                <a:effectLst/>
                <a:latin typeface="Arial Narrow" pitchFamily="34" charset="0"/>
              </a:rPr>
              <a:t>Γαλακτώδης ορός</a:t>
            </a:r>
            <a:endParaRPr lang="en-US" sz="2000" b="0">
              <a:solidFill>
                <a:srgbClr val="000000"/>
              </a:solidFill>
              <a:effectLst/>
              <a:latin typeface="Arial Narrow" pitchFamily="34" charset="0"/>
            </a:endParaRPr>
          </a:p>
        </p:txBody>
      </p:sp>
      <p:pic>
        <p:nvPicPr>
          <p:cNvPr id="59396" name="Picture 4" descr="Eruptive_xanthomata_forearm"/>
          <p:cNvPicPr>
            <a:picLocks noChangeAspect="1" noChangeArrowheads="1"/>
          </p:cNvPicPr>
          <p:nvPr/>
        </p:nvPicPr>
        <p:blipFill>
          <a:blip r:embed="rId3" cstate="print"/>
          <a:srcRect/>
          <a:stretch>
            <a:fillRect/>
          </a:stretch>
        </p:blipFill>
        <p:spPr bwMode="auto">
          <a:xfrm>
            <a:off x="3203575" y="1916113"/>
            <a:ext cx="2628900" cy="4008437"/>
          </a:xfrm>
          <a:prstGeom prst="rect">
            <a:avLst/>
          </a:prstGeom>
          <a:noFill/>
          <a:ln w="9525">
            <a:noFill/>
            <a:miter lim="800000"/>
            <a:headEnd/>
            <a:tailEnd/>
          </a:ln>
        </p:spPr>
      </p:pic>
      <p:sp>
        <p:nvSpPr>
          <p:cNvPr id="59397" name="Text Box 5"/>
          <p:cNvSpPr txBox="1">
            <a:spLocks noChangeArrowheads="1"/>
          </p:cNvSpPr>
          <p:nvPr/>
        </p:nvSpPr>
        <p:spPr bwMode="auto">
          <a:xfrm>
            <a:off x="3203575" y="1341438"/>
            <a:ext cx="2324100" cy="366712"/>
          </a:xfrm>
          <a:prstGeom prst="rect">
            <a:avLst/>
          </a:prstGeom>
          <a:noFill/>
          <a:ln w="9525">
            <a:noFill/>
            <a:miter lim="800000"/>
            <a:headEnd/>
            <a:tailEnd/>
          </a:ln>
        </p:spPr>
        <p:txBody>
          <a:bodyPr wrap="none">
            <a:spAutoFit/>
          </a:bodyPr>
          <a:lstStyle/>
          <a:p>
            <a:pPr>
              <a:spcBef>
                <a:spcPct val="0"/>
              </a:spcBef>
            </a:pPr>
            <a:r>
              <a:rPr lang="el-GR" sz="1800" b="0">
                <a:solidFill>
                  <a:srgbClr val="000000"/>
                </a:solidFill>
                <a:effectLst/>
                <a:latin typeface="Arial Narrow" pitchFamily="34" charset="0"/>
              </a:rPr>
              <a:t>Εξανθηματικά ξανθώματα</a:t>
            </a:r>
            <a:endParaRPr lang="en-US" sz="1800" b="0">
              <a:solidFill>
                <a:srgbClr val="000000"/>
              </a:solidFill>
              <a:effectLst/>
              <a:latin typeface="Arial Narrow" pitchFamily="34" charset="0"/>
            </a:endParaRPr>
          </a:p>
        </p:txBody>
      </p:sp>
      <p:pic>
        <p:nvPicPr>
          <p:cNvPr id="59398" name="Picture 6"/>
          <p:cNvPicPr>
            <a:picLocks noChangeAspect="1" noChangeArrowheads="1"/>
          </p:cNvPicPr>
          <p:nvPr/>
        </p:nvPicPr>
        <p:blipFill>
          <a:blip r:embed="rId4" cstate="print"/>
          <a:srcRect/>
          <a:stretch>
            <a:fillRect/>
          </a:stretch>
        </p:blipFill>
        <p:spPr bwMode="auto">
          <a:xfrm>
            <a:off x="5867400" y="2205038"/>
            <a:ext cx="3155950" cy="3513137"/>
          </a:xfrm>
          <a:prstGeom prst="rect">
            <a:avLst/>
          </a:prstGeom>
          <a:noFill/>
          <a:ln w="9525">
            <a:noFill/>
            <a:miter lim="800000"/>
            <a:headEnd/>
            <a:tailEnd/>
          </a:ln>
        </p:spPr>
      </p:pic>
      <p:sp>
        <p:nvSpPr>
          <p:cNvPr id="59399" name="Text Box 7"/>
          <p:cNvSpPr txBox="1">
            <a:spLocks noChangeArrowheads="1"/>
          </p:cNvSpPr>
          <p:nvPr/>
        </p:nvSpPr>
        <p:spPr bwMode="auto">
          <a:xfrm>
            <a:off x="6351588" y="1406525"/>
            <a:ext cx="1885950" cy="701675"/>
          </a:xfrm>
          <a:prstGeom prst="rect">
            <a:avLst/>
          </a:prstGeom>
          <a:noFill/>
          <a:ln w="9525">
            <a:noFill/>
            <a:miter lim="800000"/>
            <a:headEnd/>
            <a:tailEnd/>
          </a:ln>
        </p:spPr>
        <p:txBody>
          <a:bodyPr wrap="none">
            <a:spAutoFit/>
          </a:bodyPr>
          <a:lstStyle/>
          <a:p>
            <a:pPr>
              <a:spcBef>
                <a:spcPct val="0"/>
              </a:spcBef>
            </a:pPr>
            <a:r>
              <a:rPr lang="el-GR" sz="2000" b="0">
                <a:solidFill>
                  <a:srgbClr val="000000"/>
                </a:solidFill>
                <a:effectLst/>
                <a:latin typeface="Arial Narrow" pitchFamily="34" charset="0"/>
              </a:rPr>
              <a:t>Λιπαιμικός </a:t>
            </a:r>
            <a:br>
              <a:rPr lang="el-GR" sz="2000" b="0">
                <a:solidFill>
                  <a:srgbClr val="000000"/>
                </a:solidFill>
                <a:effectLst/>
                <a:latin typeface="Arial Narrow" pitchFamily="34" charset="0"/>
              </a:rPr>
            </a:br>
            <a:r>
              <a:rPr lang="el-GR" sz="2000" b="0">
                <a:solidFill>
                  <a:srgbClr val="000000"/>
                </a:solidFill>
                <a:effectLst/>
                <a:latin typeface="Arial Narrow" pitchFamily="34" charset="0"/>
              </a:rPr>
              <a:t>αμφιβληστροειδής</a:t>
            </a:r>
            <a:endParaRPr lang="en-US" sz="2000" b="0">
              <a:solidFill>
                <a:srgbClr val="000000"/>
              </a:solidFill>
              <a:effectLst/>
              <a:latin typeface="Arial Narrow"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l-GR" sz="2400" b="1" i="0" u="none" strike="noStrike" cap="none" normalizeH="0" baseline="0" smtClean="0">
            <a:ln>
              <a:noFill/>
            </a:ln>
            <a:solidFill>
              <a:schemeClr val="folHlink"/>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l-GR" sz="2400" b="1" i="0" u="none" strike="noStrike" cap="none" normalizeH="0" baseline="0" smtClean="0">
            <a:ln>
              <a:noFill/>
            </a:ln>
            <a:solidFill>
              <a:schemeClr val="folHlink"/>
            </a:solidFill>
            <a:effectLst>
              <a:outerShdw blurRad="38100" dist="38100" dir="2700000" algn="tl">
                <a:srgbClr val="000000">
                  <a:alpha val="43137"/>
                </a:srgbClr>
              </a:outerShdw>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Προεπιλεγμένη σχεδίαση">
  <a:themeElements>
    <a:clrScheme name="4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Προεπιλεγμένη σχεδίαση">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Ribbons">
  <a:themeElements>
    <a:clrScheme name="1_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1_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1_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1_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1_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1_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1_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Προεπιλεγμένη σχεδίαση">
  <a:themeElements>
    <a:clrScheme name="1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Προεπιλεγμένη σχεδίαση">
      <a:majorFont>
        <a:latin typeface="UB-HelveticaLight"/>
        <a:ea typeface=""/>
        <a:cs typeface=""/>
      </a:majorFont>
      <a:minorFont>
        <a:latin typeface="UB-Helvetica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Προεπιλεγμένη σχεδίαση">
  <a:themeElements>
    <a:clrScheme name="3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Προεπιλεγμένη σχεδίαση">
      <a:majorFont>
        <a:latin typeface="Arial"/>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plate">
  <a:themeElements>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Ripple</Template>
  <TotalTime>938</TotalTime>
  <Words>9175</Words>
  <Application>Microsoft Office PowerPoint</Application>
  <PresentationFormat>Προβολή στην οθόνη (4:3)</PresentationFormat>
  <Paragraphs>1331</Paragraphs>
  <Slides>133</Slides>
  <Notes>25</Notes>
  <HiddenSlides>0</HiddenSlides>
  <MMClips>0</MMClips>
  <ScaleCrop>false</ScaleCrop>
  <HeadingPairs>
    <vt:vector size="6" baseType="variant">
      <vt:variant>
        <vt:lpstr>Θέμα</vt:lpstr>
      </vt:variant>
      <vt:variant>
        <vt:i4>11</vt:i4>
      </vt:variant>
      <vt:variant>
        <vt:lpstr>Ενσωματωμένοι διακομιστές OLE</vt:lpstr>
      </vt:variant>
      <vt:variant>
        <vt:i4>2</vt:i4>
      </vt:variant>
      <vt:variant>
        <vt:lpstr>Τίτλοι διαφανειών</vt:lpstr>
      </vt:variant>
      <vt:variant>
        <vt:i4>133</vt:i4>
      </vt:variant>
    </vt:vector>
  </HeadingPairs>
  <TitlesOfParts>
    <vt:vector size="146" baseType="lpstr">
      <vt:lpstr>Ripple</vt:lpstr>
      <vt:lpstr>1_Ripple</vt:lpstr>
      <vt:lpstr>4_Default Design</vt:lpstr>
      <vt:lpstr>1_Ribbons</vt:lpstr>
      <vt:lpstr>1_Προεπιλεγμένη σχεδίαση</vt:lpstr>
      <vt:lpstr>2_Προεπιλεγμένη σχεδίαση</vt:lpstr>
      <vt:lpstr>Ribbons</vt:lpstr>
      <vt:lpstr>3_Προεπιλεγμένη σχεδίαση</vt:lpstr>
      <vt:lpstr>template</vt:lpstr>
      <vt:lpstr>4_Προεπιλεγμένη σχεδίαση</vt:lpstr>
      <vt:lpstr>3_Ripple</vt:lpstr>
      <vt:lpstr>Image</vt:lpstr>
      <vt:lpstr>Chart</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ΛΙΠΙΔΙΑ ΑΙΜΑΤΟΣ</vt:lpstr>
      <vt:lpstr>Διαφάνεια 59</vt:lpstr>
      <vt:lpstr>Διαφάνεια 60</vt:lpstr>
      <vt:lpstr>Διαφάνεια 61</vt:lpstr>
      <vt:lpstr>ΧΡΗΣΙΜΟΤΗΤΑ ΛΙΠΙΔΙΩΝ</vt:lpstr>
      <vt:lpstr>Μεταφορά των λιπιδίων</vt:lpstr>
      <vt:lpstr>ΛΙΠΟΠΡΩΤΕΪΝΕΣ</vt:lpstr>
      <vt:lpstr>Δομή λιποπρωτεϊνών</vt:lpstr>
      <vt:lpstr>Ταξινόμηση λιποπρωτεϊνών</vt:lpstr>
      <vt:lpstr>ΛΙΠΟΠΡΩΤΕΪΝΕΣ</vt:lpstr>
      <vt:lpstr>Διαφάνεια 68</vt:lpstr>
      <vt:lpstr>ΛΙΠΟΠΡΩΤΕΪΝΗ (a) [Lp(a)]</vt:lpstr>
      <vt:lpstr>Διαφάνεια 70</vt:lpstr>
      <vt:lpstr>Λειτουργία αποπρωτεϊνών</vt:lpstr>
      <vt:lpstr>ΑΠΟΛΙΠΟΠΡΩΤΕΪΝΕΣ</vt:lpstr>
      <vt:lpstr>Μεταβολισμός των λιποπρωτεϊνών</vt:lpstr>
      <vt:lpstr>Αντίστροφη μεταφορά χοληστερόλης</vt:lpstr>
      <vt:lpstr>Διαφάνεια 75</vt:lpstr>
      <vt:lpstr>Lower Cholesterol Levels Associated With Lower CHD Risk</vt:lpstr>
      <vt:lpstr>CHD Risk Reduction with Statin Therapy</vt:lpstr>
      <vt:lpstr>LRC Follow-up Study:  CVD Mortality by Non-HDL-C and LDL-C in Men</vt:lpstr>
      <vt:lpstr>LRC Follow-up Study:  CVD Mortality by Non-HDL-C and LDL-C in Women</vt:lpstr>
      <vt:lpstr>Simvastatin Reduced the Risk of Major Coronary Events: Subgroup Analyses from the Scandinavian Simvastatin Survival Study</vt:lpstr>
      <vt:lpstr>Διαφάνεια 81</vt:lpstr>
      <vt:lpstr>Διαφάνεια 82</vt:lpstr>
      <vt:lpstr>Διαφάνεια 83</vt:lpstr>
      <vt:lpstr>Διαφάνεια 84</vt:lpstr>
      <vt:lpstr>Διαφάνεια 85</vt:lpstr>
      <vt:lpstr>Διαφάνεια 86</vt:lpstr>
      <vt:lpstr>Coronary Heart Disease Risk According to HDL-C Levels: The Framingham Heart Study </vt:lpstr>
      <vt:lpstr>Coronary Heart Disease Risk According to HDL-C Levels: The PROCAM Study</vt:lpstr>
      <vt:lpstr>Low HDL-C Predicts Coronary Heart Disease Risk Independent of LDL-C: The Framingham Heart Study </vt:lpstr>
      <vt:lpstr>Hypertriglyceridemia Increases CHD Risk in Patients With Low HDL-C Levels: The PROCAM Study </vt:lpstr>
      <vt:lpstr>Coronary Heart Disease Incidence Is Related to HDL-C Levels in Various Clinical Trials</vt:lpstr>
      <vt:lpstr>Low HDL-C Increases Cardiovascular Disease Risk Even If LDL-C Levels Are Well-controlled:  The Treating to New Targets Study</vt:lpstr>
      <vt:lpstr>Population CVD Risk Attributable to TGs</vt:lpstr>
      <vt:lpstr>ΤΑΞΙΝΟΜΗΣΗ ΔΥΣΛΙΠΙΔΑΙΜΙΩΝ</vt:lpstr>
      <vt:lpstr>ΤΑΞΙΝΟΜΗΣΗ ΤΩΝ ΥΠΕΡΛΙΠΟΠΡΩΤΕΪΝΑΙΜΙΩΝ ΚΑΤΑ FREDRICKSON</vt:lpstr>
      <vt:lpstr>Πρωτοπαθείς υπερλιπιδαιμίες</vt:lpstr>
      <vt:lpstr>Διαφάνεια 97</vt:lpstr>
      <vt:lpstr>Πρωτοπαθείς υπερλιπιδαιμίες</vt:lpstr>
      <vt:lpstr>Διαφάνεια 99</vt:lpstr>
      <vt:lpstr>Πρωτοπαθείς υπερλιπιδαιμίες</vt:lpstr>
      <vt:lpstr>ΛΙΠΙΔΑΙΜΙΚΟ PROFILE</vt:lpstr>
      <vt:lpstr>ΥΠΟΛΟΓΙΣΜΟΣ LDL-C</vt:lpstr>
      <vt:lpstr>Κλασσικοί παράγοντες κινδύνου για στεφανιαία νόσο</vt:lpstr>
      <vt:lpstr>NCEP ATP III: LDL-C Goals  (2004 proposed modifications) </vt:lpstr>
      <vt:lpstr>ΔΕΥΤΕΡΟΠΑΘΕΙΣ ΔΥΣΛΙΠΙΔΑΙΜΙΕΣ</vt:lpstr>
      <vt:lpstr>Διαφάνεια 106</vt:lpstr>
      <vt:lpstr>Διαφάνεια 107</vt:lpstr>
      <vt:lpstr>Διαφάνεια 108</vt:lpstr>
      <vt:lpstr>ΔΙΑΒΗΤΙΚΗ ΔΥΣΛΙΠΙΔΑΙΜΙΑ</vt:lpstr>
      <vt:lpstr>Incidence of Fatal or Nonfatal MI During a 7-Year Follow-up in Relation to History of MI in Nondiabetic vs. Diabetic Subjects: East-West Study</vt:lpstr>
      <vt:lpstr>Διαφάνεια 111</vt:lpstr>
      <vt:lpstr>Διαφάνεια 112</vt:lpstr>
      <vt:lpstr>Mechanisms Relating Insulin Resistance and Dyslipidemia</vt:lpstr>
      <vt:lpstr>Mechanisms Relating Insulin Resistance and Dyslipidemia</vt:lpstr>
      <vt:lpstr>Mechanisms Relating Insulin Resistance and Dyslipidemia</vt:lpstr>
      <vt:lpstr>Mechanisms Relating Insulin Resistance and Dyslipidemia</vt:lpstr>
      <vt:lpstr>Differences in HDL Cholesterol and LDL Size by Diabetic Status in Women and Men</vt:lpstr>
      <vt:lpstr>ΥΠΟΛΙΠΙΔΑΙΜΙΚΑ ΦΑΡΜΑΚΑ</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vector>
  </TitlesOfParts>
  <Company>Laiko Hospital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Alexander Kokkinos</dc:creator>
  <cp:lastModifiedBy>Alex</cp:lastModifiedBy>
  <cp:revision>134</cp:revision>
  <dcterms:created xsi:type="dcterms:W3CDTF">2009-04-11T18:15:02Z</dcterms:created>
  <dcterms:modified xsi:type="dcterms:W3CDTF">2014-05-04T12:35:40Z</dcterms:modified>
</cp:coreProperties>
</file>