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5"/>
  </p:notesMasterIdLst>
  <p:sldIdLst>
    <p:sldId id="256" r:id="rId2"/>
    <p:sldId id="369" r:id="rId3"/>
    <p:sldId id="340" r:id="rId4"/>
    <p:sldId id="361" r:id="rId5"/>
    <p:sldId id="267" r:id="rId6"/>
    <p:sldId id="376" r:id="rId7"/>
    <p:sldId id="265" r:id="rId8"/>
    <p:sldId id="268" r:id="rId9"/>
    <p:sldId id="409" r:id="rId10"/>
    <p:sldId id="270" r:id="rId11"/>
    <p:sldId id="272" r:id="rId12"/>
    <p:sldId id="273" r:id="rId13"/>
    <p:sldId id="377" r:id="rId14"/>
    <p:sldId id="378" r:id="rId15"/>
    <p:sldId id="393" r:id="rId16"/>
    <p:sldId id="408" r:id="rId17"/>
    <p:sldId id="277" r:id="rId18"/>
    <p:sldId id="379" r:id="rId19"/>
    <p:sldId id="381" r:id="rId20"/>
    <p:sldId id="390" r:id="rId21"/>
    <p:sldId id="281" r:id="rId22"/>
    <p:sldId id="360" r:id="rId23"/>
    <p:sldId id="284" r:id="rId24"/>
    <p:sldId id="382" r:id="rId25"/>
    <p:sldId id="383" r:id="rId26"/>
    <p:sldId id="385" r:id="rId27"/>
    <p:sldId id="386" r:id="rId28"/>
    <p:sldId id="387" r:id="rId29"/>
    <p:sldId id="388" r:id="rId30"/>
    <p:sldId id="306" r:id="rId31"/>
    <p:sldId id="353" r:id="rId32"/>
    <p:sldId id="354" r:id="rId33"/>
    <p:sldId id="410" r:id="rId34"/>
    <p:sldId id="365" r:id="rId35"/>
    <p:sldId id="371" r:id="rId36"/>
    <p:sldId id="309" r:id="rId37"/>
    <p:sldId id="311" r:id="rId38"/>
    <p:sldId id="313" r:id="rId39"/>
    <p:sldId id="355" r:id="rId40"/>
    <p:sldId id="356" r:id="rId41"/>
    <p:sldId id="357" r:id="rId42"/>
    <p:sldId id="316" r:id="rId43"/>
    <p:sldId id="407" r:id="rId44"/>
    <p:sldId id="394" r:id="rId45"/>
    <p:sldId id="395" r:id="rId46"/>
    <p:sldId id="396" r:id="rId47"/>
    <p:sldId id="397" r:id="rId48"/>
    <p:sldId id="398" r:id="rId49"/>
    <p:sldId id="399" r:id="rId50"/>
    <p:sldId id="402" r:id="rId51"/>
    <p:sldId id="403" r:id="rId52"/>
    <p:sldId id="404" r:id="rId53"/>
    <p:sldId id="405" r:id="rId54"/>
    <p:sldId id="406" r:id="rId55"/>
    <p:sldId id="319" r:id="rId56"/>
    <p:sldId id="320" r:id="rId57"/>
    <p:sldId id="321" r:id="rId58"/>
    <p:sldId id="323" r:id="rId59"/>
    <p:sldId id="326" r:id="rId60"/>
    <p:sldId id="327" r:id="rId61"/>
    <p:sldId id="358" r:id="rId62"/>
    <p:sldId id="329" r:id="rId63"/>
    <p:sldId id="330" r:id="rId64"/>
  </p:sldIdLst>
  <p:sldSz cx="9144000" cy="5715000" type="screen16x10"/>
  <p:notesSz cx="6858000" cy="9144000"/>
  <p:custDataLst>
    <p:tags r:id="rId66"/>
  </p:custDataLst>
  <p:defaultTextStyle>
    <a:defPPr>
      <a:defRPr lang="el-G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0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CC00"/>
    <a:srgbClr val="66FF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06" autoAdjust="0"/>
    <p:restoredTop sz="93559" autoAdjust="0"/>
  </p:normalViewPr>
  <p:slideViewPr>
    <p:cSldViewPr>
      <p:cViewPr>
        <p:scale>
          <a:sx n="110" d="100"/>
          <a:sy n="110" d="100"/>
        </p:scale>
        <p:origin x="-1560" y="-372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CD43B59A-B9D1-45AD-8588-54DB2CBC1E20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  <a:endParaRPr lang="el-GR" noProof="0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481675A-27CA-4982-9C3C-67D49C194E7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0814A9A-C656-412D-A9B2-11D5B5625916}" type="slidenum">
              <a:rPr lang="el-GR" altLang="en-US">
                <a:cs typeface="MS PGothic" pitchFamily="34" charset="-128"/>
              </a:rPr>
              <a:pPr/>
              <a:t>5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CF3AFA-9C95-4EC2-A013-187F9E0731AD}" type="slidenum">
              <a:rPr lang="el-GR" altLang="en-US">
                <a:cs typeface="MS PGothic" pitchFamily="34" charset="-128"/>
              </a:rPr>
              <a:pPr/>
              <a:t>20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FC686A79-2ED1-4B7C-9A26-B437CECEADBB}" type="slidenum">
              <a:rPr lang="el-GR" altLang="en-US">
                <a:cs typeface="MS PGothic" pitchFamily="34" charset="-128"/>
              </a:rPr>
              <a:pPr/>
              <a:t>21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0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307A0B-47EE-41CB-B5ED-1EC93E7701C9}" type="slidenum">
              <a:rPr lang="el-GR" smtClean="0">
                <a:cs typeface="Arial" charset="0"/>
              </a:rPr>
              <a:pPr/>
              <a:t>22</a:t>
            </a:fld>
            <a:endParaRPr lang="el-GR" smtClean="0">
              <a:cs typeface="Arial" charset="0"/>
            </a:endParaRPr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l-G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CD9A559-0966-4690-B685-21ACFA024C2F}" type="slidenum">
              <a:rPr lang="el-GR" altLang="en-US">
                <a:cs typeface="MS PGothic" pitchFamily="34" charset="-128"/>
              </a:rPr>
              <a:pPr/>
              <a:t>24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1DC55661-7BB8-476E-8046-B81F9B9A9D15}" type="slidenum">
              <a:rPr lang="el-GR" altLang="en-US">
                <a:cs typeface="MS PGothic" pitchFamily="34" charset="-128"/>
              </a:rPr>
              <a:pPr/>
              <a:t>25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CB7BD2B7-6564-491B-A2DE-AF3C7B467696}" type="slidenum">
              <a:rPr lang="el-GR" altLang="en-US">
                <a:cs typeface="MS PGothic" pitchFamily="34" charset="-128"/>
              </a:rPr>
              <a:pPr/>
              <a:t>26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CA0F1EE-30AC-4912-AE6B-53DCB020713F}" type="slidenum">
              <a:rPr lang="el-GR" altLang="en-US">
                <a:cs typeface="MS PGothic" pitchFamily="34" charset="-128"/>
              </a:rPr>
              <a:pPr/>
              <a:t>28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436950E-0EE2-41C5-90C6-63DCB52CF13A}" type="slidenum">
              <a:rPr lang="el-GR" altLang="en-US">
                <a:cs typeface="MS PGothic" pitchFamily="34" charset="-128"/>
              </a:rPr>
              <a:pPr/>
              <a:t>29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CF3AFA-9C95-4EC2-A013-187F9E0731AD}" type="slidenum">
              <a:rPr lang="el-GR" altLang="en-US">
                <a:cs typeface="MS PGothic" pitchFamily="34" charset="-128"/>
              </a:rPr>
              <a:pPr/>
              <a:t>30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061623D-FB0C-4AB9-A8D1-60B01A9692FF}" type="slidenum">
              <a:rPr lang="el-GR" altLang="en-US">
                <a:cs typeface="MS PGothic" pitchFamily="34" charset="-128"/>
              </a:rPr>
              <a:pPr/>
              <a:t>33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F3CCF11-CD2D-43BB-89A1-B2546EFF1C03}" type="slidenum">
              <a:rPr lang="el-GR" altLang="en-US">
                <a:cs typeface="MS PGothic" pitchFamily="34" charset="-128"/>
              </a:rPr>
              <a:pPr/>
              <a:t>6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87566BC-CACB-4459-B8A0-480DB6BD92E4}" type="slidenum">
              <a:rPr lang="el-GR" altLang="en-US">
                <a:cs typeface="MS PGothic" pitchFamily="34" charset="-128"/>
              </a:rPr>
              <a:pPr/>
              <a:t>36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98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FDA27AD-A76F-4B7A-9EB2-BFC0A3B164A3}" type="slidenum">
              <a:rPr lang="el-GR" altLang="en-US">
                <a:cs typeface="MS PGothic" pitchFamily="34" charset="-128"/>
              </a:rPr>
              <a:pPr/>
              <a:t>37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F37061A-D0C9-4629-A0E7-4ED82BC45561}" type="slidenum">
              <a:rPr lang="el-GR" altLang="en-US">
                <a:cs typeface="MS PGothic" pitchFamily="34" charset="-128"/>
              </a:rPr>
              <a:pPr/>
              <a:t>38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l-GR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8B7C1422-CA79-42CE-B550-F27A16D01BE3}" type="slidenum">
              <a:rPr lang="el-GR" altLang="en-US">
                <a:cs typeface="MS PGothic" pitchFamily="34" charset="-128"/>
              </a:rPr>
              <a:pPr/>
              <a:t>42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9F4AAC7-7DBC-4897-837A-8A38EC2AB844}" type="slidenum">
              <a:rPr lang="el-GR" altLang="en-US">
                <a:cs typeface="MS PGothic" pitchFamily="34" charset="-128"/>
              </a:rPr>
              <a:pPr/>
              <a:t>55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BB2E771-BE07-4463-B73C-E0AE7383FC29}" type="slidenum">
              <a:rPr lang="el-GR" altLang="en-US">
                <a:cs typeface="MS PGothic" pitchFamily="34" charset="-128"/>
              </a:rPr>
              <a:pPr/>
              <a:t>7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B8BCF192-33BD-48DC-97E0-BAAF200173B8}" type="slidenum">
              <a:rPr lang="el-GR" altLang="en-US">
                <a:cs typeface="MS PGothic" pitchFamily="34" charset="-128"/>
              </a:rPr>
              <a:pPr/>
              <a:t>56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53D915A8-CE70-4AB6-A32C-1727A0E6B859}" type="slidenum">
              <a:rPr lang="el-GR" altLang="en-US" sz="1200">
                <a:cs typeface="MS PGothic" pitchFamily="34" charset="-128"/>
              </a:rPr>
              <a:pPr algn="r" eaLnBrk="1" hangingPunct="1"/>
              <a:t>57</a:t>
            </a:fld>
            <a:endParaRPr lang="el-GR" altLang="en-US" sz="1200">
              <a:cs typeface="MS PGothic" pitchFamily="34" charset="-128"/>
            </a:endParaRPr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5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426300F7-D1B2-4F54-B3E2-1A53E00415D1}" type="slidenum">
              <a:rPr lang="el-GR" altLang="en-US">
                <a:cs typeface="MS PGothic" pitchFamily="34" charset="-128"/>
              </a:rPr>
              <a:pPr/>
              <a:t>58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42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0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747E93A-CDFF-4CB6-8232-7CBD2A429057}" type="slidenum">
              <a:rPr lang="el-GR" altLang="en-US">
                <a:cs typeface="MS PGothic" pitchFamily="34" charset="-128"/>
              </a:rPr>
              <a:pPr/>
              <a:t>59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28F095E-A289-4CED-84B9-22CAED16B44A}" type="slidenum">
              <a:rPr lang="el-GR" altLang="en-US">
                <a:cs typeface="MS PGothic" pitchFamily="34" charset="-128"/>
              </a:rPr>
              <a:pPr/>
              <a:t>60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5ED555-BA21-454A-A119-8A5B74AF24AE}" type="slidenum">
              <a:rPr lang="el-GR" altLang="en-US">
                <a:cs typeface="MS PGothic" pitchFamily="34" charset="-128"/>
              </a:rPr>
              <a:pPr/>
              <a:t>62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F5E3333-1F6D-4C23-96C3-B525228E4679}" type="slidenum">
              <a:rPr lang="el-GR" altLang="en-US">
                <a:cs typeface="MS PGothic" pitchFamily="34" charset="-128"/>
              </a:rPr>
              <a:pPr/>
              <a:t>8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40FE53F-B757-43BF-8E74-6222DF0EA3A8}" type="slidenum">
              <a:rPr lang="el-GR" altLang="en-US">
                <a:cs typeface="MS PGothic" pitchFamily="34" charset="-128"/>
              </a:rPr>
              <a:pPr/>
              <a:t>9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9BA972EF-97D8-480E-804F-D92E2180F1E6}" type="slidenum">
              <a:rPr lang="el-GR" altLang="en-US">
                <a:cs typeface="MS PGothic" pitchFamily="34" charset="-128"/>
              </a:rPr>
              <a:pPr/>
              <a:t>10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C2A6488B-9E25-42F1-BA2D-5DECDF6ACDAF}" type="slidenum">
              <a:rPr lang="el-GR" altLang="en-US" sz="1200">
                <a:cs typeface="MS PGothic" pitchFamily="34" charset="-128"/>
              </a:rPr>
              <a:pPr algn="r" eaLnBrk="1" hangingPunct="1"/>
              <a:t>11</a:t>
            </a:fld>
            <a:endParaRPr lang="el-GR" altLang="en-US" sz="1200">
              <a:cs typeface="MS PGothic" pitchFamily="34" charset="-128"/>
            </a:endParaRPr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A52042BC-7FA0-4F27-BDC2-54E20F10FA63}" type="slidenum">
              <a:rPr lang="el-GR" altLang="en-US">
                <a:cs typeface="MS PGothic" pitchFamily="34" charset="-128"/>
              </a:rPr>
              <a:pPr/>
              <a:t>14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D1D34F1B-6701-4B81-872E-A4B63CBCFE7B}" type="slidenum">
              <a:rPr lang="el-GR" altLang="en-US">
                <a:cs typeface="MS PGothic" pitchFamily="34" charset="-128"/>
              </a:rPr>
              <a:pPr/>
              <a:t>17</a:t>
            </a:fld>
            <a:endParaRPr lang="el-GR" altLang="en-US">
              <a:cs typeface="MS PGothic" pitchFamily="34" charset="-128"/>
            </a:endParaRPr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 userDrawn="1"/>
        </p:nvSpPr>
        <p:spPr bwMode="auto">
          <a:xfrm>
            <a:off x="1659352" y="121196"/>
            <a:ext cx="5976938" cy="1705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tIns="91440" bIns="9144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ΕΘΝΙΚΟ ΚΑΙ ΚΑΠΟΔΙΣΤΡΙΑΚΟ ΠΑΝΕΠΙΣΤΗΜΙΟ ΑΘΗΝΩΝ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ΙΑΤΡΙΚΗ ΣΧΟΛΗ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Α' ΠΑΘΟΛΟΓΙΚΗ ΚΛΙΝΙΚΗ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l-GR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l-GR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Διευθυντής: </a:t>
            </a:r>
            <a:r>
              <a:rPr lang="el-GR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Καθηγήτρια</a:t>
            </a:r>
            <a:r>
              <a:rPr lang="el-GR" b="1" spc="50" baseline="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rPr>
              <a:t> Ε.Ι. Γκόγκα</a:t>
            </a:r>
            <a:endParaRPr lang="el-GR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550" y="46990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0" y="398463"/>
            <a:ext cx="86360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1992519"/>
            <a:ext cx="7772400" cy="1225021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smtClean="0"/>
              <a:t>Kλικ για επεξεργασία του τίτλου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721596"/>
            <a:ext cx="6400800" cy="1460500"/>
          </a:xfrm>
          <a:prstGeom prst="rect">
            <a:avLst/>
          </a:prstGeom>
        </p:spPr>
        <p:txBody>
          <a:bodyPr anchor="b" anchorCtr="0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marL="0" indent="0" algn="ctr">
              <a:buNone/>
              <a:defRPr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 smtClean="0"/>
              <a:t>Κάντε κλικ για να επεξεργαστείτε τον υπότιτλο του υποδείγματος</a:t>
            </a:r>
            <a:endParaRPr lang="el-GR" dirty="0"/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ED43654-668E-4FEE-AA49-B7B98032A552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E1B83C-5E85-4716-B524-B1F7D8A19245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325949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36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333500"/>
            <a:ext cx="8229600" cy="377163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66"/>
              </a:buClr>
              <a:buSzPct val="115000"/>
              <a:buFont typeface="Wingdings" pitchFamily="2" charset="2"/>
              <a:buChar char="§"/>
              <a:defRPr/>
            </a:lvl1pPr>
            <a:lvl2pPr>
              <a:buClr>
                <a:srgbClr val="FF0000"/>
              </a:buClr>
              <a:buSzPct val="125000"/>
              <a:buFont typeface="Arial" pitchFamily="34" charset="0"/>
              <a:buChar char="•"/>
              <a:defRPr/>
            </a:lvl2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EC40E1-798E-4A74-8872-7F66382D20C4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2FE201E-D5FB-4915-B7E4-0005EBB6374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="" xmlns:p14="http://schemas.microsoft.com/office/powerpoint/2010/main" val="4177708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36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  <a:prstGeom prst="rect">
            <a:avLst/>
          </a:prstGeo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l">
              <a:defRPr sz="4000"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9C5E3A-3FBF-4F95-8A83-A24B297A61FF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68CA94-A115-40FA-8E7D-1094C88D030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84827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36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333500"/>
            <a:ext cx="4038600" cy="37716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0066"/>
              </a:buClr>
              <a:buSzPct val="110000"/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FF0000"/>
              </a:buClr>
              <a:buSzPct val="110000"/>
              <a:buFont typeface="Arial" pitchFamily="34" charset="0"/>
              <a:buChar char="•"/>
              <a:defRPr sz="2400"/>
            </a:lvl2pPr>
            <a:lvl3pPr>
              <a:buSzPct val="110000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10" name="2 - Θέση περιεχομένου"/>
          <p:cNvSpPr>
            <a:spLocks noGrp="1"/>
          </p:cNvSpPr>
          <p:nvPr>
            <p:ph sz="half" idx="13"/>
          </p:nvPr>
        </p:nvSpPr>
        <p:spPr>
          <a:xfrm>
            <a:off x="4644008" y="1345332"/>
            <a:ext cx="4038600" cy="377163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rgbClr val="000066"/>
              </a:buClr>
              <a:buSzPct val="110000"/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FF0000"/>
              </a:buClr>
              <a:buSzPct val="110000"/>
              <a:buFont typeface="Arial" pitchFamily="34" charset="0"/>
              <a:buChar char="•"/>
              <a:defRPr sz="2400"/>
            </a:lvl2pPr>
            <a:lvl3pPr>
              <a:buSzPct val="110000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  <a:p>
            <a:pPr lvl="3"/>
            <a:r>
              <a:rPr lang="el-GR" dirty="0" smtClean="0"/>
              <a:t>Τέταρτου επιπέδου</a:t>
            </a:r>
          </a:p>
          <a:p>
            <a:pPr lvl="4"/>
            <a:r>
              <a:rPr lang="el-GR" dirty="0" smtClean="0"/>
              <a:t>Πέμπτου επιπέδου</a:t>
            </a:r>
            <a:endParaRPr lang="el-GR" dirty="0"/>
          </a:p>
        </p:txBody>
      </p:sp>
      <p:sp>
        <p:nvSpPr>
          <p:cNvPr id="6" name="4 - Θέση ημερομηνίας"/>
          <p:cNvSpPr>
            <a:spLocks noGrp="1"/>
          </p:cNvSpPr>
          <p:nvPr>
            <p:ph type="dt" sz="half" idx="14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5BBD7E9-B5C6-4A50-8C57-0D77B260E5F0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7" name="5 - Θέση υποσέλιδου"/>
          <p:cNvSpPr>
            <a:spLocks noGrp="1"/>
          </p:cNvSpPr>
          <p:nvPr>
            <p:ph type="ftr" sz="quarter" idx="15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8" name="6 - Θέση αριθμού διαφάνειας"/>
          <p:cNvSpPr>
            <a:spLocks noGrp="1"/>
          </p:cNvSpPr>
          <p:nvPr>
            <p:ph type="sldNum" sz="quarter" idx="16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CEC8F11-424B-4C91-85E9-11848DFEDB3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606068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36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dirty="0" err="1" smtClean="0"/>
              <a:t>Kλικ</a:t>
            </a:r>
            <a:r>
              <a:rPr lang="el-GR" dirty="0" smtClean="0"/>
              <a:t> για επεξεργασία του τίτλου</a:t>
            </a:r>
            <a:endParaRPr lang="el-GR" dirty="0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buClr>
                <a:srgbClr val="000066"/>
              </a:buClr>
              <a:buSzPct val="110000"/>
              <a:buFont typeface="Wingdings" pitchFamily="2" charset="2"/>
              <a:buChar char="§"/>
              <a:defRPr sz="2400"/>
            </a:lvl1pPr>
            <a:lvl2pPr>
              <a:buClr>
                <a:srgbClr val="FF0000"/>
              </a:buClr>
              <a:buSzPct val="115000"/>
              <a:buFont typeface="Arial" pitchFamily="34" charset="0"/>
              <a:buChar char="•"/>
              <a:defRPr sz="2000"/>
            </a:lvl2pPr>
            <a:lvl3pPr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8" y="1279261"/>
            <a:ext cx="4041775" cy="533136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cap="all" spc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0066"/>
                </a:solidFill>
                <a:effectLst>
                  <a:reflection blurRad="12700" stA="28000" endPos="45000" dist="1000" dir="5400000" sy="-100000" algn="bl" rotWithShape="0"/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8" y="1812396"/>
            <a:ext cx="4041775" cy="329274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dirty="0" err="1" smtClean="0"/>
              <a:t>Kλικ</a:t>
            </a:r>
            <a:r>
              <a:rPr lang="el-GR" dirty="0" smtClean="0"/>
              <a:t> για επεξεργασία των στυλ του υποδείγματος</a:t>
            </a:r>
          </a:p>
          <a:p>
            <a:pPr lvl="1"/>
            <a:r>
              <a:rPr lang="el-GR" dirty="0" smtClean="0"/>
              <a:t>Δεύτερου επιπέδου</a:t>
            </a:r>
          </a:p>
          <a:p>
            <a:pPr lvl="2"/>
            <a:r>
              <a:rPr lang="el-GR" dirty="0" smtClean="0"/>
              <a:t>Τρίτου επιπέδου</a:t>
            </a:r>
          </a:p>
        </p:txBody>
      </p:sp>
      <p:sp>
        <p:nvSpPr>
          <p:cNvPr id="8" name="6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B3BFC20-7843-421C-BF86-18295B93DB12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9" name="7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0" name="8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FB9D481-7FB5-4EC4-9DBE-258121EBA0E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201742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36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121196"/>
            <a:ext cx="8229600" cy="952500"/>
          </a:xfrm>
          <a:prstGeom prst="rect">
            <a:avLst/>
          </a:prstGeo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b="1" cap="none" spc="5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4" name="2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99E5E3-A8B9-47E6-BAEA-96E44EE6D0E4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5" name="3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D7D22B-E9D2-4D81-A792-EC63D71B3A2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952302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0388" y="193675"/>
            <a:ext cx="784225" cy="782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1 - Θέση ημερομηνίας"/>
          <p:cNvSpPr>
            <a:spLocks noGrp="1"/>
          </p:cNvSpPr>
          <p:nvPr>
            <p:ph type="dt" sz="half" idx="10"/>
          </p:nvPr>
        </p:nvSpPr>
        <p:spPr>
          <a:xfrm>
            <a:off x="457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0539F6-598E-40A6-A53B-469510170016}" type="datetimeFigureOut">
              <a:rPr lang="el-GR"/>
              <a:pPr>
                <a:defRPr/>
              </a:pPr>
              <a:t>6/5/2020</a:t>
            </a:fld>
            <a:endParaRPr lang="el-GR"/>
          </a:p>
        </p:txBody>
      </p:sp>
      <p:sp>
        <p:nvSpPr>
          <p:cNvPr id="4" name="2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3124200" y="5297488"/>
            <a:ext cx="2895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3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6553200" y="5297488"/>
            <a:ext cx="2133600" cy="303212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AE28467-9CFF-4E38-AEC7-40E0D38EBCB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3298978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08000"/>
            <a:ext cx="7772400" cy="9525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51000"/>
            <a:ext cx="3810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1000"/>
            <a:ext cx="3810000" cy="34290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7000"/>
            <a:ext cx="28956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7000"/>
            <a:ext cx="1905000" cy="3810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2CE04A63-17AA-487F-BF68-75A5F961DB9D}" type="slidenum">
              <a:rPr lang="el-GR" altLang="en-US"/>
              <a:pPr/>
              <a:t>‹#›</a:t>
            </a:fld>
            <a:endParaRPr lang="el-GR" altLang="en-US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17500"/>
            <a:ext cx="8229600" cy="47625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5204354"/>
            <a:ext cx="2133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5204354"/>
            <a:ext cx="2895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5204354"/>
            <a:ext cx="2133600" cy="3968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FF813-546F-43FA-BC45-47832327F54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8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92313"/>
            <a:ext cx="7772400" cy="122555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3600" dirty="0" err="1" smtClean="0"/>
              <a:t>Αιμοσφαιρίνη</a:t>
            </a:r>
            <a:r>
              <a:rPr lang="el-GR" altLang="en-US" sz="3600" dirty="0" smtClean="0"/>
              <a:t> </a:t>
            </a:r>
            <a:br>
              <a:rPr lang="el-GR" altLang="en-US" sz="3600" dirty="0" smtClean="0"/>
            </a:br>
            <a:r>
              <a:rPr lang="el-GR" altLang="en-US" sz="3600" dirty="0" smtClean="0"/>
              <a:t>και </a:t>
            </a:r>
            <a:r>
              <a:rPr lang="el-GR" altLang="en-US" sz="3600" dirty="0" err="1" smtClean="0"/>
              <a:t>Αιμοσφαιρινοπάθειες</a:t>
            </a:r>
            <a:endParaRPr lang="el-GR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571880"/>
            <a:ext cx="9144000" cy="1714512"/>
          </a:xfrm>
        </p:spPr>
        <p:txBody>
          <a:bodyPr/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alt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Καθηγητής Κωνσταντίνος Κωνσταντόπουλος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alt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Αναπληρώτρια Καθηγήτρια</a:t>
            </a:r>
            <a:r>
              <a:rPr lang="en-US" alt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altLang="en-US" sz="24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Μαρίνα Γ. </a:t>
            </a:r>
            <a:r>
              <a:rPr lang="el-GR" altLang="en-US" sz="2400" dirty="0" err="1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Μαντζουράνη</a:t>
            </a:r>
            <a:endParaRPr lang="el-GR" altLang="en-US" sz="24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</p:spPr>
        <p:txBody>
          <a:bodyPr/>
          <a:lstStyle/>
          <a:p>
            <a:pPr eaLnBrk="1" hangingPunct="1"/>
            <a:r>
              <a:rPr lang="el-GR" altLang="en-US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Γονιδιακός χάρτης αιμοσφαιρίνης</a:t>
            </a:r>
            <a:endParaRPr lang="en-US" altLang="en-US" sz="36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62" name="Picture 4" descr="globin_locus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00100" y="1000112"/>
            <a:ext cx="7143800" cy="37719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0795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l-GR" altLang="en-US" sz="32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Σύνθεση Αιμοσφαιρίνης</a:t>
            </a:r>
            <a:r>
              <a:rPr lang="en-US" altLang="en-US" sz="32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 A</a:t>
            </a:r>
          </a:p>
        </p:txBody>
      </p:sp>
      <p:pic>
        <p:nvPicPr>
          <p:cNvPr id="45058" name="Picture 4" descr="globin_genes2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071550"/>
            <a:ext cx="9144000" cy="4643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90500"/>
            <a:ext cx="9067800" cy="1270000"/>
          </a:xfrm>
          <a:noFill/>
        </p:spPr>
        <p:txBody>
          <a:bodyPr/>
          <a:lstStyle/>
          <a:p>
            <a:r>
              <a:rPr lang="en-US" altLang="en-US" sz="3600" dirty="0" smtClean="0"/>
              <a:t> </a:t>
            </a:r>
            <a:r>
              <a:rPr lang="el-GR" altLang="en-US" sz="3600" i="1" dirty="0" smtClean="0"/>
              <a:t>Χαρακτηριστικό της σύνθεσης αιμοσφαιρίνης</a:t>
            </a:r>
            <a:endParaRPr lang="en-US" sz="3600" i="1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2143120"/>
            <a:ext cx="9144000" cy="1270000"/>
          </a:xfrm>
          <a:noFill/>
        </p:spPr>
        <p:txBody>
          <a:bodyPr>
            <a:normAutofit lnSpcReduction="10000"/>
          </a:bodyPr>
          <a:lstStyle/>
          <a:p>
            <a:pPr algn="ctr"/>
            <a:r>
              <a:rPr lang="el-GR" i="1" dirty="0" smtClean="0">
                <a:solidFill>
                  <a:schemeClr val="tx2"/>
                </a:solidFill>
              </a:rPr>
              <a:t>Ισόρροπη παραγωγή αλύσων </a:t>
            </a:r>
          </a:p>
          <a:p>
            <a:pPr algn="ctr">
              <a:buNone/>
            </a:pPr>
            <a:r>
              <a:rPr lang="el-GR" i="1" dirty="0" smtClean="0">
                <a:solidFill>
                  <a:schemeClr val="tx2"/>
                </a:solidFill>
              </a:rPr>
              <a:t>	των ομάδων</a:t>
            </a:r>
            <a:r>
              <a:rPr lang="el-GR" sz="4000" b="1" i="1" dirty="0" smtClean="0">
                <a:solidFill>
                  <a:schemeClr val="tx2"/>
                </a:solidFill>
              </a:rPr>
              <a:t> α </a:t>
            </a:r>
            <a:r>
              <a:rPr lang="el-GR" i="1" dirty="0" smtClean="0">
                <a:solidFill>
                  <a:schemeClr val="tx2"/>
                </a:solidFill>
              </a:rPr>
              <a:t>και </a:t>
            </a:r>
            <a:r>
              <a:rPr lang="el-GR" sz="4000" b="1" i="1" dirty="0" smtClean="0">
                <a:solidFill>
                  <a:schemeClr val="tx2"/>
                </a:solidFill>
              </a:rPr>
              <a:t>β</a:t>
            </a:r>
            <a:r>
              <a:rPr lang="el-GR" i="1" dirty="0" smtClean="0">
                <a:solidFill>
                  <a:schemeClr val="tx2"/>
                </a:solidFill>
              </a:rPr>
              <a:t> </a:t>
            </a:r>
            <a:endParaRPr lang="en-US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2071682"/>
            <a:ext cx="8229600" cy="952500"/>
          </a:xfrm>
        </p:spPr>
        <p:txBody>
          <a:bodyPr/>
          <a:lstStyle/>
          <a:p>
            <a:r>
              <a:rPr lang="el-GR" altLang="en-US" i="1" dirty="0" err="1" smtClean="0"/>
              <a:t>Αιμοσφαιρινοπάθειες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71550"/>
          </a:xfrm>
          <a:effectLst>
            <a:outerShdw dist="38099" dir="2700000" algn="ctr" rotWithShape="0">
              <a:schemeClr val="bg2">
                <a:alpha val="74997"/>
              </a:schemeClr>
            </a:outerShdw>
          </a:effectLst>
        </p:spPr>
        <p:txBody>
          <a:bodyPr/>
          <a:lstStyle/>
          <a:p>
            <a:pPr eaLnBrk="1" hangingPunct="1"/>
            <a:r>
              <a:rPr lang="el-GR" altLang="en-US" sz="3200" i="1" dirty="0" smtClean="0"/>
              <a:t>Τι είναι «φυσιολογική» και τι «παθολογική» αιμοσφαιρίνη</a:t>
            </a:r>
            <a:r>
              <a:rPr lang="en-US" altLang="en-US" sz="3200" i="1" dirty="0" smtClean="0"/>
              <a:t>;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285720" y="1357302"/>
            <a:ext cx="8643966" cy="40005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παθολογική θεωρείται κάθε αιμοσφαιρίνη που δεν ανήκει στα φυσιολογικά κλάσματα </a:t>
            </a:r>
            <a:r>
              <a:rPr lang="el-GR" altLang="en-US" sz="2200" i="1" dirty="0" err="1" smtClean="0"/>
              <a:t>αιμοσφαιρινών</a:t>
            </a:r>
            <a:r>
              <a:rPr lang="el-GR" altLang="en-US" sz="2200" i="1" dirty="0" smtClean="0"/>
              <a:t> (</a:t>
            </a:r>
            <a:r>
              <a:rPr lang="el-GR" altLang="en-US" sz="2200" i="1" dirty="0" err="1" smtClean="0"/>
              <a:t>ποσοτικώς</a:t>
            </a:r>
            <a:r>
              <a:rPr lang="el-GR" altLang="en-US" sz="2200" i="1" dirty="0" smtClean="0"/>
              <a:t> ή ποιοτικώς) για το </a:t>
            </a:r>
            <a:r>
              <a:rPr lang="en-US" altLang="en-US" sz="2200" i="1" dirty="0" err="1" smtClean="0"/>
              <a:t>κάθε</a:t>
            </a:r>
            <a:r>
              <a:rPr lang="en-US" altLang="en-US" sz="2200" i="1" dirty="0" smtClean="0"/>
              <a:t> </a:t>
            </a:r>
            <a:r>
              <a:rPr lang="el-GR" altLang="en-US" sz="2200" i="1" dirty="0" smtClean="0"/>
              <a:t>στάδιο της ζωής του ατόμου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πολλές «μη φυσιολογικές» </a:t>
            </a:r>
            <a:r>
              <a:rPr lang="el-GR" altLang="en-US" sz="2200" i="1" dirty="0" err="1" smtClean="0"/>
              <a:t>αιμοσφαιρίνες</a:t>
            </a:r>
            <a:r>
              <a:rPr lang="el-GR" altLang="en-US" sz="2200" i="1" dirty="0" smtClean="0"/>
              <a:t> δυνατόν να είναι </a:t>
            </a:r>
            <a:r>
              <a:rPr lang="el-GR" altLang="en-US" sz="2200" i="1" dirty="0" err="1" smtClean="0"/>
              <a:t>ασυμπτωματικές</a:t>
            </a:r>
            <a:endParaRPr lang="el-GR" altLang="en-US" sz="2200" i="1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αυτές αποτελούν τυχαίο εύρημα τυχαίου ελέγχου</a:t>
            </a:r>
            <a:endParaRPr lang="en-US" altLang="en-US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576064"/>
          </a:xfrm>
        </p:spPr>
        <p:txBody>
          <a:bodyPr/>
          <a:lstStyle/>
          <a:p>
            <a:r>
              <a:rPr lang="el-GR" sz="3200" i="1" dirty="0" smtClean="0"/>
              <a:t>Ταξινόμηση </a:t>
            </a:r>
            <a:r>
              <a:rPr lang="el-GR" sz="3200" i="1" dirty="0" err="1" smtClean="0"/>
              <a:t>Αιμοσφαιρινοπαθειών</a:t>
            </a:r>
            <a:r>
              <a:rPr lang="el-GR" sz="3200" i="1" dirty="0" smtClean="0"/>
              <a:t> 1</a:t>
            </a:r>
            <a:endParaRPr lang="el-GR" sz="3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553244"/>
            <a:ext cx="9144000" cy="5161756"/>
          </a:xfrm>
        </p:spPr>
        <p:txBody>
          <a:bodyPr>
            <a:normAutofit fontScale="85000" lnSpcReduction="10000"/>
          </a:bodyPr>
          <a:lstStyle/>
          <a:p>
            <a:pPr marL="271463" indent="-271463">
              <a:lnSpc>
                <a:spcPct val="150000"/>
              </a:lnSpc>
            </a:pPr>
            <a:r>
              <a:rPr lang="el-GR" sz="2200" b="1" i="1" dirty="0" smtClean="0"/>
              <a:t>Ποιοτικές ανωμαλίες</a:t>
            </a:r>
          </a:p>
          <a:p>
            <a:pPr marL="271463" indent="-180975">
              <a:lnSpc>
                <a:spcPct val="110000"/>
              </a:lnSpc>
              <a:buFont typeface="Arial" pitchFamily="34" charset="0"/>
              <a:buChar char="•"/>
            </a:pPr>
            <a:r>
              <a:rPr lang="el-GR" sz="2100" b="1" i="1" dirty="0" smtClean="0"/>
              <a:t>Δομικές μεταβολές </a:t>
            </a:r>
            <a:r>
              <a:rPr lang="en-US" sz="2100" b="1" i="1" dirty="0" err="1" smtClean="0"/>
              <a:t>Hb</a:t>
            </a:r>
            <a:r>
              <a:rPr lang="en-US" sz="2100" i="1" dirty="0" smtClean="0"/>
              <a:t>: </a:t>
            </a:r>
            <a:r>
              <a:rPr lang="el-GR" sz="2100" i="1" dirty="0" smtClean="0"/>
              <a:t>αλλαγή λειτουργικότητας λόγω αλλαγής της </a:t>
            </a:r>
            <a:r>
              <a:rPr lang="el-GR" sz="2100" i="1" dirty="0" err="1" smtClean="0"/>
              <a:t>στερεοδομής</a:t>
            </a:r>
            <a:r>
              <a:rPr lang="en-US" sz="2100" i="1" dirty="0" smtClean="0"/>
              <a:t> </a:t>
            </a:r>
            <a:r>
              <a:rPr lang="el-GR" sz="2100" i="1" dirty="0" smtClean="0"/>
              <a:t>						(αιμολυτική αναιμία/</a:t>
            </a:r>
            <a:r>
              <a:rPr lang="el-GR" sz="2100" i="1" dirty="0" err="1" smtClean="0"/>
              <a:t>πολυκυτταραιμία)</a:t>
            </a:r>
            <a:endParaRPr lang="el-GR" sz="2100" i="1" dirty="0" smtClean="0"/>
          </a:p>
          <a:p>
            <a:pPr marL="355600" lvl="1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100" b="1" i="1" dirty="0" smtClean="0"/>
              <a:t>Συνέπειες διαταραχής της </a:t>
            </a:r>
            <a:r>
              <a:rPr lang="el-GR" sz="2100" b="1" i="1" dirty="0" err="1" smtClean="0"/>
              <a:t>στερεοδομής</a:t>
            </a:r>
            <a:r>
              <a:rPr lang="el-GR" sz="2100" b="1" i="1" dirty="0" smtClean="0"/>
              <a:t> των </a:t>
            </a:r>
            <a:r>
              <a:rPr lang="el-GR" sz="2100" b="1" i="1" dirty="0" err="1" smtClean="0"/>
              <a:t>αλύσεων</a:t>
            </a:r>
            <a:r>
              <a:rPr lang="el-GR" sz="2100" i="1" dirty="0" smtClean="0"/>
              <a:t>: Σημειακές μεταλλάξεις (π.χ.</a:t>
            </a:r>
            <a:r>
              <a:rPr lang="en-US" sz="2100" i="1" dirty="0" err="1" smtClean="0"/>
              <a:t>HbS</a:t>
            </a:r>
            <a:r>
              <a:rPr lang="el-GR" sz="2100" i="1" dirty="0" smtClean="0"/>
              <a:t>) </a:t>
            </a:r>
          </a:p>
          <a:p>
            <a:pPr marL="355600" lvl="1" indent="-265113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100" b="1" i="1" dirty="0" smtClean="0"/>
              <a:t>Συνέπειες διαταραχής της </a:t>
            </a:r>
            <a:r>
              <a:rPr lang="el-GR" sz="2100" b="1" i="1" dirty="0" err="1" smtClean="0"/>
              <a:t>αίμης</a:t>
            </a:r>
            <a:r>
              <a:rPr lang="el-GR" sz="2100" b="1" i="1" dirty="0" smtClean="0"/>
              <a:t> </a:t>
            </a:r>
            <a:r>
              <a:rPr lang="el-GR" sz="2100" i="1" dirty="0" smtClean="0"/>
              <a:t>: π.χ. Ασταθείς Η</a:t>
            </a:r>
            <a:r>
              <a:rPr lang="en-US" sz="2100" i="1" dirty="0" smtClean="0"/>
              <a:t>b</a:t>
            </a:r>
            <a:endParaRPr lang="el-GR" sz="2100" i="1" dirty="0" smtClean="0"/>
          </a:p>
          <a:p>
            <a:pPr marL="355600" lvl="1" indent="-265113" algn="ctr">
              <a:lnSpc>
                <a:spcPct val="150000"/>
              </a:lnSpc>
              <a:buNone/>
            </a:pPr>
            <a:r>
              <a:rPr lang="el-GR" sz="2100" b="1" i="1" dirty="0" smtClean="0"/>
              <a:t>Λειτουργικές συνέπειες των </a:t>
            </a:r>
            <a:r>
              <a:rPr lang="el-GR" sz="2100" b="1" i="1" dirty="0" err="1" smtClean="0"/>
              <a:t>Hb</a:t>
            </a:r>
            <a:r>
              <a:rPr lang="el-GR" sz="2100" b="1" i="1" dirty="0" smtClean="0"/>
              <a:t> δομικών αλλαγών </a:t>
            </a:r>
            <a:endParaRPr lang="el-GR" sz="2100" i="1" dirty="0" smtClean="0"/>
          </a:p>
          <a:p>
            <a:pPr marL="136525" indent="-180975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l-GR" sz="1900" b="1" i="1" dirty="0" smtClean="0"/>
              <a:t>Αλλαγή στις φυσικές ιδιότητες </a:t>
            </a:r>
            <a:r>
              <a:rPr lang="el-GR" sz="1900" i="1" dirty="0" smtClean="0"/>
              <a:t>π.χ.</a:t>
            </a:r>
            <a:r>
              <a:rPr lang="en-US" sz="1900" i="1" dirty="0" smtClean="0"/>
              <a:t> </a:t>
            </a:r>
            <a:r>
              <a:rPr lang="el-GR" sz="1900" i="1" dirty="0" smtClean="0"/>
              <a:t>Διαταραχή</a:t>
            </a:r>
            <a:r>
              <a:rPr lang="en-US" sz="1900" i="1" dirty="0" smtClean="0"/>
              <a:t> </a:t>
            </a:r>
            <a:r>
              <a:rPr lang="el-GR" sz="1900" i="1" dirty="0" smtClean="0"/>
              <a:t>διαλυτότητας: </a:t>
            </a:r>
            <a:r>
              <a:rPr lang="en-US" sz="1900" i="1" dirty="0" err="1" smtClean="0"/>
              <a:t>HbS</a:t>
            </a:r>
            <a:r>
              <a:rPr lang="en-US" sz="1900" i="1" dirty="0" smtClean="0"/>
              <a:t>  </a:t>
            </a:r>
            <a:r>
              <a:rPr lang="el-GR" sz="1900" i="1" dirty="0" err="1" smtClean="0"/>
              <a:t>πολυμερίζεται</a:t>
            </a:r>
            <a:r>
              <a:rPr lang="el-GR" sz="1900" i="1" dirty="0" smtClean="0"/>
              <a:t>, </a:t>
            </a:r>
            <a:r>
              <a:rPr lang="en-US" sz="1900" i="1" dirty="0" err="1" smtClean="0"/>
              <a:t>HbC</a:t>
            </a:r>
            <a:r>
              <a:rPr lang="en-US" sz="1900" i="1" dirty="0" smtClean="0"/>
              <a:t> </a:t>
            </a:r>
            <a:r>
              <a:rPr lang="el-GR" sz="1900" i="1" dirty="0" err="1" smtClean="0"/>
              <a:t>κρυσταλώνεται</a:t>
            </a:r>
            <a:endParaRPr lang="el-GR" sz="1900" i="1" dirty="0" smtClean="0"/>
          </a:p>
          <a:p>
            <a:pPr marL="136525" indent="-180975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l-GR" sz="1900" b="1" i="1" dirty="0" smtClean="0"/>
              <a:t>Μειωμένη σταθερότητα </a:t>
            </a:r>
            <a:r>
              <a:rPr lang="en-US" sz="1900" b="1" i="1" dirty="0" err="1" smtClean="0"/>
              <a:t>Hb</a:t>
            </a:r>
            <a:r>
              <a:rPr lang="en-US" sz="1900" b="1" i="1" dirty="0" smtClean="0"/>
              <a:t> </a:t>
            </a:r>
            <a:r>
              <a:rPr lang="el-GR" sz="1900" b="1" i="1" dirty="0" smtClean="0"/>
              <a:t> </a:t>
            </a:r>
            <a:r>
              <a:rPr lang="el-GR" sz="1900" i="1" dirty="0" smtClean="0"/>
              <a:t>(Ασταθείς  </a:t>
            </a:r>
            <a:r>
              <a:rPr lang="en-US" sz="1900" i="1" dirty="0" err="1" smtClean="0"/>
              <a:t>Hb</a:t>
            </a:r>
            <a:r>
              <a:rPr lang="el-GR" sz="1900" i="1" dirty="0" smtClean="0"/>
              <a:t>): μεταλλάξεις που προκαλούν την καθίζηση του μορίου </a:t>
            </a:r>
            <a:r>
              <a:rPr lang="el-GR" sz="1900" i="1" dirty="0" err="1" smtClean="0"/>
              <a:t>Hb</a:t>
            </a:r>
            <a:endParaRPr lang="el-GR" sz="1900" i="1" dirty="0" smtClean="0"/>
          </a:p>
          <a:p>
            <a:pPr marL="136525" indent="-180975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l-GR" sz="1900" b="1" i="1" dirty="0" smtClean="0"/>
              <a:t>Τροποποίηση της συγγένεια της </a:t>
            </a:r>
            <a:r>
              <a:rPr lang="en-US" sz="1900" b="1" i="1" dirty="0" err="1" smtClean="0"/>
              <a:t>Hb</a:t>
            </a:r>
            <a:r>
              <a:rPr lang="en-US" sz="1900" b="1" i="1" dirty="0" smtClean="0"/>
              <a:t> </a:t>
            </a:r>
            <a:r>
              <a:rPr lang="el-GR" sz="1900" b="1" i="1" dirty="0" smtClean="0"/>
              <a:t>με το </a:t>
            </a:r>
            <a:r>
              <a:rPr lang="en-US" sz="1900" b="1" i="1" dirty="0" smtClean="0"/>
              <a:t>O</a:t>
            </a:r>
            <a:r>
              <a:rPr lang="en-US" sz="1900" b="1" i="1" baseline="-25000" dirty="0" smtClean="0"/>
              <a:t>2</a:t>
            </a:r>
            <a:r>
              <a:rPr lang="en-US" sz="1900" b="1" i="1" dirty="0" smtClean="0"/>
              <a:t> </a:t>
            </a:r>
            <a:r>
              <a:rPr lang="el-GR" sz="1900" i="1" dirty="0" smtClean="0"/>
              <a:t>: παραλλαγές Η</a:t>
            </a:r>
            <a:r>
              <a:rPr lang="en-US" sz="1900" i="1" dirty="0" smtClean="0"/>
              <a:t>b</a:t>
            </a:r>
            <a:r>
              <a:rPr lang="el-GR" sz="1900" i="1" dirty="0" smtClean="0"/>
              <a:t> υψηλής συγγένειας </a:t>
            </a:r>
            <a:r>
              <a:rPr lang="en-US" sz="1900" i="1" dirty="0" smtClean="0"/>
              <a:t>O</a:t>
            </a:r>
            <a:r>
              <a:rPr lang="en-US" sz="1900" i="1" baseline="-25000" dirty="0" smtClean="0"/>
              <a:t>2</a:t>
            </a:r>
            <a:r>
              <a:rPr lang="el-GR" sz="1900" i="1" dirty="0" smtClean="0"/>
              <a:t> (κατάσταση R)  προκαλούν </a:t>
            </a:r>
            <a:r>
              <a:rPr lang="el-GR" sz="1900" i="1" dirty="0" err="1" smtClean="0"/>
              <a:t>πολυκυτταραιμία</a:t>
            </a:r>
            <a:r>
              <a:rPr lang="el-GR" sz="1900" i="1" dirty="0" smtClean="0"/>
              <a:t> (π.χ. </a:t>
            </a:r>
            <a:r>
              <a:rPr lang="el-GR" sz="1900" i="1" dirty="0" err="1" smtClean="0"/>
              <a:t>Hb</a:t>
            </a:r>
            <a:r>
              <a:rPr lang="el-GR" sz="1900" i="1" dirty="0" smtClean="0"/>
              <a:t> </a:t>
            </a:r>
            <a:r>
              <a:rPr lang="el-GR" sz="1900" i="1" dirty="0" err="1" smtClean="0"/>
              <a:t>Montefiore</a:t>
            </a:r>
            <a:r>
              <a:rPr lang="el-GR" sz="1900" i="1" dirty="0" smtClean="0"/>
              <a:t>)</a:t>
            </a:r>
            <a:r>
              <a:rPr lang="en-US" sz="1900" i="1" dirty="0" smtClean="0"/>
              <a:t>, </a:t>
            </a:r>
            <a:r>
              <a:rPr lang="el-GR" sz="1900" i="1" dirty="0" smtClean="0"/>
              <a:t>ενώ Η</a:t>
            </a:r>
            <a:r>
              <a:rPr lang="en-US" sz="1900" i="1" dirty="0" smtClean="0"/>
              <a:t>b</a:t>
            </a:r>
            <a:r>
              <a:rPr lang="el-GR" sz="1900" i="1" dirty="0" smtClean="0"/>
              <a:t> με χαμηλή συγγένεια με το </a:t>
            </a:r>
            <a:r>
              <a:rPr lang="en-US" sz="1900" i="1" dirty="0" smtClean="0"/>
              <a:t>O</a:t>
            </a:r>
            <a:r>
              <a:rPr lang="en-US" sz="1900" i="1" baseline="-25000" dirty="0" smtClean="0"/>
              <a:t>2</a:t>
            </a:r>
            <a:r>
              <a:rPr lang="en-US" sz="1900" i="1" dirty="0" smtClean="0"/>
              <a:t> </a:t>
            </a:r>
            <a:r>
              <a:rPr lang="el-GR" sz="1900" i="1" dirty="0" smtClean="0"/>
              <a:t> κυάνωση</a:t>
            </a:r>
          </a:p>
          <a:p>
            <a:pPr marL="136525" indent="-180975">
              <a:lnSpc>
                <a:spcPct val="150000"/>
              </a:lnSpc>
              <a:buSzPct val="80000"/>
              <a:buFont typeface="+mj-lt"/>
              <a:buAutoNum type="arabicPeriod"/>
            </a:pPr>
            <a:r>
              <a:rPr lang="el-GR" sz="1900" b="1" i="1" dirty="0" smtClean="0"/>
              <a:t>Μεταβολή οξειδωτικής κατάστασης του </a:t>
            </a:r>
            <a:r>
              <a:rPr lang="en-US" sz="1900" b="1" i="1" dirty="0" smtClean="0"/>
              <a:t>Fe</a:t>
            </a:r>
            <a:r>
              <a:rPr lang="el-GR" sz="1900" b="1" i="1" dirty="0" smtClean="0"/>
              <a:t>: </a:t>
            </a:r>
            <a:r>
              <a:rPr lang="el-GR" sz="1900" i="1" dirty="0" smtClean="0"/>
              <a:t>μεταλλάξεις στη θέσης δέσμευσης της </a:t>
            </a:r>
            <a:r>
              <a:rPr lang="el-GR" sz="1900" i="1" dirty="0" err="1" smtClean="0"/>
              <a:t>αίμης</a:t>
            </a:r>
            <a:r>
              <a:rPr lang="el-GR" sz="1900" i="1" dirty="0" smtClean="0"/>
              <a:t> με </a:t>
            </a:r>
            <a:r>
              <a:rPr lang="en-US" sz="1900" i="1" dirty="0" smtClean="0"/>
              <a:t>Fe                 								(Fe++ </a:t>
            </a:r>
            <a:r>
              <a:rPr lang="el-GR" sz="1900" i="1" dirty="0" smtClean="0"/>
              <a:t>σε </a:t>
            </a:r>
            <a:r>
              <a:rPr lang="en-US" sz="1900" i="1" dirty="0" smtClean="0"/>
              <a:t>Fe+++ )</a:t>
            </a:r>
            <a:endParaRPr lang="el-GR" sz="1900" i="1" dirty="0" smtClean="0"/>
          </a:p>
          <a:p>
            <a:pPr marL="355600" lvl="1" indent="-265113">
              <a:buNone/>
            </a:pPr>
            <a:endParaRPr lang="el-GR" sz="1400" i="1" dirty="0" smtClean="0"/>
          </a:p>
          <a:p>
            <a:endParaRPr lang="el-GR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i="1" dirty="0" smtClean="0"/>
              <a:t>Ταξινόμηση </a:t>
            </a:r>
            <a:r>
              <a:rPr lang="el-GR" sz="3200" i="1" dirty="0" err="1" smtClean="0"/>
              <a:t>Αιμοσφαιρινοπαθειών</a:t>
            </a:r>
            <a:r>
              <a:rPr lang="el-GR" sz="3200" i="1" dirty="0" smtClean="0"/>
              <a:t> 2</a:t>
            </a:r>
            <a:endParaRPr lang="el-GR" sz="3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l-GR" sz="2200" b="1" i="1" dirty="0" smtClean="0"/>
              <a:t>Ποσοτικές  ανωμαλίες</a:t>
            </a:r>
            <a:endParaRPr lang="el-GR" sz="2200" i="1" dirty="0" smtClean="0"/>
          </a:p>
          <a:p>
            <a:pPr marL="857250" lvl="1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000" i="1" dirty="0" smtClean="0"/>
              <a:t>Μεταβολή του αριθμού αντιγράφων (π.χ. διαγραφή, εισαγωγή, επανάληψη) με αποτέλεσμα εμφάνιση πολύπλοκων αναδιατάξεων και συντήξεις γονιδίων που οδηγούν σε μειωμένη ή πλήρη αδυναμία σύνθεσης των α ή β </a:t>
            </a:r>
            <a:r>
              <a:rPr lang="el-GR" sz="2000" i="1" dirty="0" err="1" smtClean="0"/>
              <a:t>αλύσεων</a:t>
            </a:r>
            <a:r>
              <a:rPr lang="el-GR" sz="2000" i="1" dirty="0" smtClean="0"/>
              <a:t> (π.χ. θαλασσαιμίες)</a:t>
            </a:r>
          </a:p>
          <a:p>
            <a:pPr marL="857250" lvl="1" indent="-457200">
              <a:lnSpc>
                <a:spcPct val="150000"/>
              </a:lnSpc>
              <a:buNone/>
            </a:pPr>
            <a:endParaRPr lang="el-GR" sz="2000" i="1" dirty="0" smtClean="0"/>
          </a:p>
          <a:p>
            <a:pPr marL="400050">
              <a:buNone/>
            </a:pPr>
            <a:r>
              <a:rPr lang="el-GR" sz="2200" b="1" i="1" dirty="0" smtClean="0"/>
              <a:t>Παραλλαγές Η</a:t>
            </a:r>
            <a:r>
              <a:rPr lang="en-US" sz="2200" b="1" i="1" dirty="0" smtClean="0"/>
              <a:t>b</a:t>
            </a:r>
            <a:r>
              <a:rPr lang="en-US" sz="2200" i="1" dirty="0" smtClean="0"/>
              <a:t>:</a:t>
            </a:r>
            <a:r>
              <a:rPr lang="el-GR" sz="2200" i="1" dirty="0" smtClean="0"/>
              <a:t> </a:t>
            </a:r>
            <a:r>
              <a:rPr lang="en-US" sz="2200" i="1" dirty="0" err="1" smtClean="0"/>
              <a:t>HbS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HbC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HbE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Hb</a:t>
            </a:r>
            <a:r>
              <a:rPr lang="en-US" sz="2200" i="1" dirty="0" smtClean="0"/>
              <a:t> </a:t>
            </a:r>
            <a:r>
              <a:rPr lang="en-US" sz="2200" i="1" dirty="0" err="1" smtClean="0"/>
              <a:t>Lepore</a:t>
            </a:r>
            <a:r>
              <a:rPr lang="en-US" sz="2200" i="1" dirty="0" smtClean="0"/>
              <a:t>, </a:t>
            </a:r>
            <a:r>
              <a:rPr lang="en-US" sz="2200" i="1" dirty="0" err="1" smtClean="0"/>
              <a:t>Hb</a:t>
            </a:r>
            <a:r>
              <a:rPr lang="en-US" sz="2200" i="1" dirty="0" smtClean="0"/>
              <a:t>-O-Arab, </a:t>
            </a:r>
            <a:r>
              <a:rPr lang="en-US" sz="2200" i="1" dirty="0" err="1" smtClean="0"/>
              <a:t>HbPisa</a:t>
            </a:r>
            <a:r>
              <a:rPr lang="el-GR" sz="2200" i="1" dirty="0" smtClean="0"/>
              <a:t>,</a:t>
            </a:r>
            <a:r>
              <a:rPr lang="en-US" sz="2200" i="1" dirty="0" smtClean="0"/>
              <a:t>          </a:t>
            </a:r>
            <a:r>
              <a:rPr lang="en-US" sz="2200" i="1" dirty="0" err="1" smtClean="0"/>
              <a:t>Hb</a:t>
            </a:r>
            <a:r>
              <a:rPr lang="en-US" sz="2200" i="1" dirty="0" smtClean="0"/>
              <a:t> Kansa, </a:t>
            </a:r>
            <a:r>
              <a:rPr lang="en-US" sz="2200" i="1" dirty="0" err="1" smtClean="0"/>
              <a:t>HbN</a:t>
            </a:r>
            <a:r>
              <a:rPr lang="en-US" sz="2200" i="1" dirty="0" smtClean="0"/>
              <a:t>-Baltimore</a:t>
            </a:r>
            <a:r>
              <a:rPr lang="el-GR" sz="2200" i="1" dirty="0" smtClean="0"/>
              <a:t>….</a:t>
            </a:r>
            <a:r>
              <a:rPr lang="en-US" sz="2200" i="1" dirty="0" smtClean="0"/>
              <a:t> </a:t>
            </a:r>
            <a:endParaRPr lang="el-GR" sz="2200" i="1" dirty="0" smtClean="0"/>
          </a:p>
          <a:p>
            <a:pPr marL="400050">
              <a:buNone/>
            </a:pPr>
            <a:r>
              <a:rPr lang="el-GR" sz="2200" b="1" i="1" dirty="0" smtClean="0"/>
              <a:t>					 …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Hb</a:t>
            </a:r>
            <a:r>
              <a:rPr lang="en-US" sz="2200" b="1" i="1" dirty="0" smtClean="0"/>
              <a:t> Valetta, </a:t>
            </a:r>
            <a:r>
              <a:rPr lang="en-US" sz="2200" b="1" i="1" dirty="0" err="1" smtClean="0"/>
              <a:t>Hb</a:t>
            </a:r>
            <a:r>
              <a:rPr lang="en-US" sz="2200" b="1" i="1" dirty="0" smtClean="0"/>
              <a:t> Marseille</a:t>
            </a:r>
            <a:r>
              <a:rPr lang="el-GR" sz="2200" b="1" i="1" dirty="0" smtClean="0"/>
              <a:t>….</a:t>
            </a:r>
            <a:endParaRPr lang="en-US" sz="2200" i="1" dirty="0" smtClean="0"/>
          </a:p>
          <a:p>
            <a:endParaRPr lang="el-GR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10" y="71418"/>
            <a:ext cx="7772400" cy="1270000"/>
          </a:xfrm>
        </p:spPr>
        <p:txBody>
          <a:bodyPr anchor="ctr"/>
          <a:lstStyle/>
          <a:p>
            <a:pPr eaLnBrk="1" hangingPunct="1"/>
            <a:r>
              <a:rPr lang="el-GR" altLang="en-US" sz="3200" i="1" dirty="0" smtClean="0"/>
              <a:t>Επιδημιολογία </a:t>
            </a:r>
            <a:r>
              <a:rPr lang="el-GR" altLang="en-US" sz="3200" i="1" dirty="0" err="1" smtClean="0"/>
              <a:t>αιμοσφαιρινοπαθειών</a:t>
            </a:r>
            <a:endParaRPr lang="en-US" altLang="en-US" sz="3200" i="1" dirty="0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0" y="1428740"/>
            <a:ext cx="9144000" cy="3071834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Είναι κληρονομικές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Η γεωγραφική κατανομή τους ακολουθεί την κατανομή της ελονοσίας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Ο παθολογικός γόνος παρέχει προστασία έναντι της ελονοσίας («βιολογικό πλεονέκτημα </a:t>
            </a:r>
            <a:r>
              <a:rPr lang="el-GR" altLang="en-US" sz="2200" i="1" dirty="0" err="1" smtClean="0"/>
              <a:t>ετεροζυγωτών</a:t>
            </a:r>
            <a:r>
              <a:rPr lang="el-GR" altLang="en-US" sz="2200" i="1" dirty="0" smtClean="0"/>
              <a:t>», </a:t>
            </a:r>
            <a:r>
              <a:rPr lang="en-US" altLang="en-US" sz="2200" i="1" dirty="0" err="1" smtClean="0"/>
              <a:t>προστατεύεται</a:t>
            </a:r>
            <a:r>
              <a:rPr lang="el-GR" altLang="en-US" sz="2200" i="1" dirty="0" smtClean="0">
                <a:latin typeface="Arial" pitchFamily="34" charset="0"/>
              </a:rPr>
              <a:t> </a:t>
            </a:r>
            <a:r>
              <a:rPr lang="en-US" altLang="en-US" sz="2200" b="1" i="1" dirty="0" err="1" smtClean="0"/>
              <a:t>μόνον</a:t>
            </a:r>
            <a:r>
              <a:rPr lang="en-US" altLang="en-US" sz="2200" i="1" dirty="0" smtClean="0"/>
              <a:t> ο </a:t>
            </a:r>
            <a:r>
              <a:rPr lang="en-US" altLang="en-US" sz="2200" i="1" dirty="0" err="1" smtClean="0"/>
              <a:t>ετεροζυγώτης</a:t>
            </a:r>
            <a:r>
              <a:rPr lang="en-US" altLang="en-US" sz="2200" i="1" dirty="0" smtClean="0"/>
              <a:t> 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Επαλήθευση σε </a:t>
            </a:r>
            <a:r>
              <a:rPr lang="en-US" altLang="en-US" sz="2200" i="1" dirty="0" smtClean="0"/>
              <a:t>in vitro </a:t>
            </a:r>
            <a:r>
              <a:rPr lang="el-GR" altLang="en-US" sz="2200" i="1" dirty="0" smtClean="0"/>
              <a:t>μελέτες πλασμωδίων επί </a:t>
            </a:r>
            <a:r>
              <a:rPr lang="el-GR" altLang="en-US" sz="2200" i="1" dirty="0" err="1" smtClean="0"/>
              <a:t>ερυθροκαλλιεργιών</a:t>
            </a:r>
            <a:endParaRPr lang="en-US" altLang="en-US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Επιδημιολογία </a:t>
            </a:r>
            <a:r>
              <a:rPr lang="el-GR" sz="32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Αιμοσφαιρινοπαθειών</a:t>
            </a:r>
            <a: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l-GR" sz="32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l-GR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0" y="697260"/>
            <a:ext cx="9144000" cy="5017740"/>
          </a:xfrm>
        </p:spPr>
        <p:txBody>
          <a:bodyPr>
            <a:normAutofit fontScale="85000" lnSpcReduction="20000"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l-GR" sz="2200" i="1" dirty="0" smtClean="0"/>
              <a:t>7% του παγκόσμιου πληθυσμού είναι φορείς διαφόρων </a:t>
            </a:r>
            <a:r>
              <a:rPr lang="el-GR" sz="2200" i="1" dirty="0" err="1" smtClean="0"/>
              <a:t>αιμοσφαιρινοπαθειών</a:t>
            </a:r>
            <a:r>
              <a:rPr lang="el-GR" sz="2200" i="1" dirty="0" smtClean="0"/>
              <a:t> (</a:t>
            </a:r>
            <a:r>
              <a:rPr lang="el-GR" sz="4800" i="1" strike="sngStrike" baseline="-8000" dirty="0" smtClean="0"/>
              <a:t>~</a:t>
            </a:r>
            <a:r>
              <a:rPr lang="el-GR" sz="2200" i="1" dirty="0" smtClean="0"/>
              <a:t>270.000.000)</a:t>
            </a:r>
          </a:p>
          <a:p>
            <a:pPr lvl="2">
              <a:lnSpc>
                <a:spcPct val="150000"/>
              </a:lnSpc>
              <a:buNone/>
            </a:pPr>
            <a:r>
              <a:rPr lang="el-GR" sz="2200" i="1" dirty="0" smtClean="0"/>
              <a:t>• 500.000 νέες περιπτώσεις ετησίως</a:t>
            </a:r>
          </a:p>
          <a:p>
            <a:pPr lvl="3">
              <a:lnSpc>
                <a:spcPct val="150000"/>
              </a:lnSpc>
              <a:buNone/>
            </a:pPr>
            <a:r>
              <a:rPr lang="el-GR" i="1" dirty="0" smtClean="0"/>
              <a:t>– 300.000 Μεσογειακή αναιμία</a:t>
            </a:r>
          </a:p>
          <a:p>
            <a:pPr lvl="3">
              <a:lnSpc>
                <a:spcPct val="150000"/>
              </a:lnSpc>
              <a:buNone/>
            </a:pPr>
            <a:r>
              <a:rPr lang="en-US" i="1" dirty="0" smtClean="0"/>
              <a:t>– 200.000 SCD, </a:t>
            </a:r>
            <a:r>
              <a:rPr lang="en-US" i="1" dirty="0" err="1" smtClean="0"/>
              <a:t>HbE</a:t>
            </a:r>
            <a:r>
              <a:rPr lang="en-US" i="1" dirty="0" smtClean="0"/>
              <a:t> </a:t>
            </a:r>
            <a:r>
              <a:rPr lang="el-GR" i="1" dirty="0" smtClean="0"/>
              <a:t>κλπ</a:t>
            </a:r>
          </a:p>
          <a:p>
            <a:pPr marL="355600" indent="-355600"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l-GR" sz="2200" i="1" dirty="0" smtClean="0"/>
              <a:t>90% Ασία (Ινδία, Μέση Ανατολή)</a:t>
            </a:r>
            <a:r>
              <a:rPr lang="el-GR" altLang="en-US" sz="2200" i="1" dirty="0" smtClean="0"/>
              <a:t> </a:t>
            </a:r>
          </a:p>
          <a:p>
            <a:pPr eaLnBrk="1" hangingPunct="1">
              <a:lnSpc>
                <a:spcPct val="150000"/>
              </a:lnSpc>
              <a:buFont typeface="Arial" pitchFamily="34" charset="0"/>
              <a:buChar char="•"/>
            </a:pPr>
            <a:r>
              <a:rPr lang="el-GR" altLang="en-US" sz="2200" i="1" dirty="0" smtClean="0"/>
              <a:t>συχνές στις παραμεσόγειες χώρες</a:t>
            </a:r>
            <a:r>
              <a:rPr lang="en-US" altLang="en-US" sz="2200" i="1" dirty="0" smtClean="0"/>
              <a:t>:</a:t>
            </a:r>
            <a:r>
              <a:rPr lang="el-GR" altLang="en-US" sz="2200" i="1" dirty="0" smtClean="0"/>
              <a:t> Ισραήλ, Τουρκία, Ιταλία, Β. Αφρική, Ισπανία, Ελλάδα, Κύπρο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l-GR" altLang="en-US" sz="2200" b="1" i="1" dirty="0" smtClean="0"/>
              <a:t>Πολύτιμες συνεργασίες και οι ανταλλαγές πείρας και δεδομένων </a:t>
            </a:r>
          </a:p>
          <a:p>
            <a:pPr algn="ctr" eaLnBrk="1" hangingPunct="1">
              <a:lnSpc>
                <a:spcPct val="150000"/>
              </a:lnSpc>
              <a:buNone/>
            </a:pPr>
            <a:r>
              <a:rPr lang="el-GR" altLang="en-US" sz="2200" b="1" i="1" dirty="0" smtClean="0"/>
              <a:t>μεταξύ των ειδικών κάθε χώρας</a:t>
            </a:r>
          </a:p>
          <a:p>
            <a:pPr lvl="2">
              <a:lnSpc>
                <a:spcPct val="150000"/>
              </a:lnSpc>
              <a:buNone/>
            </a:pPr>
            <a:endParaRPr lang="el-GR" sz="2200" i="1" dirty="0" smtClean="0"/>
          </a:p>
          <a:p>
            <a:pPr lvl="2" algn="r">
              <a:lnSpc>
                <a:spcPct val="150000"/>
              </a:lnSpc>
              <a:buNone/>
            </a:pPr>
            <a:r>
              <a:rPr lang="en-US" sz="2200" i="1" dirty="0" smtClean="0"/>
              <a:t>WHO </a:t>
            </a:r>
            <a:r>
              <a:rPr lang="el-GR" sz="2200" i="1" dirty="0" smtClean="0"/>
              <a:t>κατά προσέγγιση υπολογισμοί</a:t>
            </a:r>
            <a:endParaRPr lang="el-GR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952500"/>
          </a:xfrm>
        </p:spPr>
        <p:txBody>
          <a:bodyPr/>
          <a:lstStyle/>
          <a:p>
            <a:r>
              <a:rPr lang="el-GR" sz="2800" dirty="0" smtClean="0"/>
              <a:t>Κατανομή ανωμαλιών των ερυθρών αιμοσφαιρίων παγκοσμίως</a:t>
            </a:r>
            <a:endParaRPr lang="el-GR" sz="2800" dirty="0"/>
          </a:p>
        </p:txBody>
      </p:sp>
      <p:pic>
        <p:nvPicPr>
          <p:cNvPr id="2050" name="Picture 2" descr="C:\Users\l1apk_az.LAIKO-NET\Desktop\Red_Blood_Cell_abnormalitie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928674"/>
            <a:ext cx="7388198" cy="4786326"/>
          </a:xfrm>
          <a:prstGeom prst="rect">
            <a:avLst/>
          </a:prstGeom>
          <a:noFill/>
        </p:spPr>
      </p:pic>
      <p:sp>
        <p:nvSpPr>
          <p:cNvPr id="5" name="4 - Ορθογώνιο"/>
          <p:cNvSpPr/>
          <p:nvPr/>
        </p:nvSpPr>
        <p:spPr>
          <a:xfrm>
            <a:off x="6416715" y="5345668"/>
            <a:ext cx="257012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Armando Moreno </a:t>
            </a:r>
            <a:r>
              <a:rPr lang="en-US" sz="1400" b="1" dirty="0" err="1" smtClean="0"/>
              <a:t>Vranich</a:t>
            </a:r>
            <a:r>
              <a:rPr lang="en-US" sz="1400" b="1" dirty="0" smtClean="0"/>
              <a:t> 2010</a:t>
            </a:r>
            <a:endParaRPr lang="el-GR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i="1" dirty="0" smtClean="0"/>
              <a:t>Δομή του μορίου της αιμοσφαιρίνης</a:t>
            </a:r>
            <a:endParaRPr lang="el-GR" sz="3200" i="1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1255135"/>
            <a:ext cx="4608512" cy="3626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1201316"/>
            <a:ext cx="4572000" cy="3594702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/>
              <a:t>Σφαιρική </a:t>
            </a:r>
            <a:r>
              <a:rPr lang="el-GR" sz="2200" i="1" dirty="0" err="1" smtClean="0"/>
              <a:t>μεταλλοπρωτεΐνη</a:t>
            </a:r>
            <a:endParaRPr lang="el-GR" sz="22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l-GR" sz="22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/>
              <a:t>Αποτελείται από δύο ζεύγη 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i="1" dirty="0" smtClean="0"/>
              <a:t>	</a:t>
            </a:r>
            <a:r>
              <a:rPr lang="el-GR" sz="2200" i="1" dirty="0" err="1" smtClean="0"/>
              <a:t>Πολυπεπτιδικών</a:t>
            </a:r>
            <a:r>
              <a:rPr lang="el-GR" sz="2200" i="1" dirty="0" smtClean="0"/>
              <a:t> αλυσίδων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endParaRPr lang="el-GR" sz="2200" i="1" dirty="0" smtClean="0"/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/>
              <a:t>Κάθε αλυσίδα συνδέεται </a:t>
            </a:r>
          </a:p>
          <a:p>
            <a:pPr marL="342900" indent="-342900">
              <a:lnSpc>
                <a:spcPct val="150000"/>
              </a:lnSpc>
            </a:pPr>
            <a:r>
              <a:rPr lang="el-GR" sz="2200" i="1" dirty="0" smtClean="0"/>
              <a:t>	με ένα μόριο </a:t>
            </a:r>
            <a:r>
              <a:rPr lang="el-GR" sz="2200" i="1" dirty="0" err="1" smtClean="0"/>
              <a:t>αίμης</a:t>
            </a:r>
            <a:endParaRPr lang="el-GR" sz="2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8000"/>
          </a:xfrm>
        </p:spPr>
        <p:txBody>
          <a:bodyPr anchor="ctr"/>
          <a:lstStyle/>
          <a:p>
            <a:pPr eaLnBrk="1" hangingPunct="1"/>
            <a:r>
              <a:rPr lang="el-GR" altLang="en-US" sz="3200" i="1" dirty="0" smtClean="0"/>
              <a:t>Θαλασσαιμίες (ΜΑ)</a:t>
            </a:r>
            <a:br>
              <a:rPr lang="el-GR" altLang="en-US" sz="3200" i="1" dirty="0" smtClean="0"/>
            </a:br>
            <a:r>
              <a:rPr lang="el-GR" altLang="en-US" sz="3200" i="1" dirty="0" smtClean="0"/>
              <a:t>(ή Μεσογειακές Αναιμίες ή νόσος </a:t>
            </a:r>
            <a:r>
              <a:rPr lang="en-US" altLang="en-US" sz="3200" i="1" dirty="0" smtClean="0"/>
              <a:t>Cooley</a:t>
            </a:r>
            <a:r>
              <a:rPr lang="el-GR" altLang="en-US" sz="3200" i="1" dirty="0" smtClean="0"/>
              <a:t>)</a:t>
            </a:r>
            <a:endParaRPr lang="en-US" altLang="en-US" sz="3200" i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633364"/>
            <a:ext cx="9144000" cy="4824536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tabLst>
                <a:tab pos="3227388" algn="l"/>
              </a:tabLst>
            </a:pPr>
            <a:r>
              <a:rPr lang="el-GR" altLang="en-US" sz="2200" i="1" dirty="0" err="1" smtClean="0"/>
              <a:t>Αιμοσφαιρινοπάθειες</a:t>
            </a:r>
            <a:r>
              <a:rPr lang="el-GR" altLang="en-US" sz="2200" i="1" dirty="0" smtClean="0"/>
              <a:t> λόγω μειωμένης ή πλήρους αδυναμίας σύνθεσης </a:t>
            </a:r>
          </a:p>
          <a:p>
            <a:pPr eaLnBrk="1" hangingPunct="1">
              <a:lnSpc>
                <a:spcPct val="150000"/>
              </a:lnSpc>
              <a:buNone/>
              <a:tabLst>
                <a:tab pos="3227388" algn="l"/>
              </a:tabLst>
            </a:pPr>
            <a:r>
              <a:rPr lang="el-GR" altLang="en-US" sz="2200" i="1" dirty="0" smtClean="0"/>
              <a:t>	α-</a:t>
            </a:r>
            <a:r>
              <a:rPr lang="el-GR" altLang="en-US" sz="2200" i="1" dirty="0" err="1" smtClean="0"/>
              <a:t>αλύσεων</a:t>
            </a:r>
            <a:r>
              <a:rPr lang="el-GR" altLang="en-US" sz="2200" i="1" dirty="0" smtClean="0"/>
              <a:t> ή β-</a:t>
            </a:r>
            <a:r>
              <a:rPr lang="el-GR" altLang="en-US" sz="2200" i="1" dirty="0" err="1" smtClean="0"/>
              <a:t>αλύσεων</a:t>
            </a:r>
            <a:r>
              <a:rPr lang="el-GR" altLang="en-US" sz="2200" i="1" dirty="0" smtClean="0"/>
              <a:t> σφαιρίνης </a:t>
            </a:r>
          </a:p>
          <a:p>
            <a:pPr>
              <a:lnSpc>
                <a:spcPct val="150000"/>
              </a:lnSpc>
            </a:pPr>
            <a:r>
              <a:rPr lang="el-GR" sz="2200" i="1" dirty="0" smtClean="0"/>
              <a:t>Γενετικό νόσημα με τη μεγαλύτερη συχνότητα φορέων στη χώρα μας</a:t>
            </a:r>
          </a:p>
          <a:p>
            <a:pPr>
              <a:lnSpc>
                <a:spcPct val="150000"/>
              </a:lnSpc>
            </a:pPr>
            <a:r>
              <a:rPr lang="el-GR" sz="2200" i="1" dirty="0" smtClean="0"/>
              <a:t>Φορείς 8% του γενικού πληθυσμού</a:t>
            </a:r>
            <a:endParaRPr lang="el-GR" altLang="en-US" sz="2200" i="1" dirty="0" smtClean="0"/>
          </a:p>
          <a:p>
            <a:pPr>
              <a:lnSpc>
                <a:spcPct val="150000"/>
              </a:lnSpc>
            </a:pPr>
            <a:r>
              <a:rPr lang="el-GR" sz="2200" i="1" dirty="0" smtClean="0"/>
              <a:t>Σε ορισμένες περιοχές το ποσοστό των φορέων πλησιάζει το 15-20%</a:t>
            </a:r>
          </a:p>
          <a:p>
            <a:pPr>
              <a:lnSpc>
                <a:spcPct val="150000"/>
              </a:lnSpc>
              <a:buNone/>
            </a:pPr>
            <a:r>
              <a:rPr lang="el-GR" sz="2200" i="1" dirty="0" smtClean="0"/>
              <a:t>	του γενικού πληθυσμού</a:t>
            </a:r>
            <a:endParaRPr lang="el-GR" altLang="en-US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Επιδημιολογία </a:t>
            </a:r>
            <a:br>
              <a:rPr lang="el-GR" altLang="en-US" sz="3200" i="1" dirty="0" smtClean="0"/>
            </a:br>
            <a:r>
              <a:rPr lang="el-GR" altLang="en-US" sz="3200" i="1" dirty="0" err="1" smtClean="0"/>
              <a:t>αιμοσφαιρινοπαθειών</a:t>
            </a:r>
            <a:r>
              <a:rPr lang="el-GR" altLang="en-US" sz="3200" i="1" dirty="0" smtClean="0"/>
              <a:t> στην </a:t>
            </a:r>
            <a:r>
              <a:rPr lang="en-US" altLang="en-US" sz="3200" i="1" dirty="0" smtClean="0"/>
              <a:t>Ε</a:t>
            </a:r>
            <a:r>
              <a:rPr lang="el-GR" altLang="en-US" sz="3200" i="1" dirty="0" err="1" smtClean="0"/>
              <a:t>λλάδα</a:t>
            </a:r>
            <a:endParaRPr lang="en-US" altLang="en-US" sz="3200" i="1" dirty="0" smtClean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642910" y="1357302"/>
            <a:ext cx="7848600" cy="4064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ενδημούν σε περιοχές με πολλά κρούσματα ελονοσίας στο παρελθόν (Καρδίτσα, Άρτα, Βοιωτία, Ρόδος, Κέρκυρα, Χαλκιδική, Ηλεία κλπ)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οι μετακινήσεις των πληθυσμών και η μετανάστευση των λαών  διέσπειραν τους γόνους σε όλη την Ελλάδα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ΔΕΝ υπάρχει μέρος της Ελλάδας ΧΩΡΙΣ </a:t>
            </a:r>
            <a:r>
              <a:rPr lang="el-GR" altLang="en-US" sz="2200" i="1" dirty="0" err="1" smtClean="0"/>
              <a:t>αιμοσφαιρινοπάθεια</a:t>
            </a:r>
            <a:endParaRPr lang="en-US" altLang="en-US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-324544" y="96573"/>
            <a:ext cx="4752528" cy="26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l-GR" sz="2200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«Σύμπτωση» μεταλλάξεων γονιδίων σφαιρίνης και ελονοσίας: ένα ιδανικό Δαρβινικό πρότυπο</a:t>
            </a:r>
          </a:p>
          <a:p>
            <a:pPr marL="342900" indent="-342900"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None/>
              <a:defRPr/>
            </a:pPr>
            <a:r>
              <a:rPr lang="el-GR" sz="2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   </a:t>
            </a:r>
            <a:r>
              <a:rPr lang="el-G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Χάρτης κατανομής του </a:t>
            </a:r>
            <a:r>
              <a:rPr lang="en-GB" sz="2000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falciparum</a:t>
            </a: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malaria</a:t>
            </a:r>
            <a:r>
              <a:rPr lang="el-GR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πριν 100 χρόνια</a:t>
            </a:r>
            <a:r>
              <a:rPr lang="en-GB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+mn-cs"/>
              </a:rPr>
              <a:t> </a:t>
            </a:r>
          </a:p>
        </p:txBody>
      </p:sp>
      <p:pic>
        <p:nvPicPr>
          <p:cNvPr id="19458" name="Picture 3" descr="s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796646"/>
            <a:ext cx="3810000" cy="2640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426057" y="1146070"/>
            <a:ext cx="4463943" cy="2071264"/>
            <a:chOff x="106" y="791"/>
            <a:chExt cx="3014" cy="1653"/>
          </a:xfrm>
        </p:grpSpPr>
        <p:pic>
          <p:nvPicPr>
            <p:cNvPr id="19463" name="Picture 5" descr="alphathal_distribution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44" y="816"/>
              <a:ext cx="2976" cy="1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464" name="Text Box 6"/>
            <p:cNvSpPr txBox="1">
              <a:spLocks noChangeArrowheads="1"/>
            </p:cNvSpPr>
            <p:nvPr/>
          </p:nvSpPr>
          <p:spPr bwMode="auto">
            <a:xfrm rot="16228262">
              <a:off x="-522" y="1419"/>
              <a:ext cx="1567" cy="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</a:rPr>
                <a:t>a-</a:t>
              </a:r>
              <a:r>
                <a:rPr lang="en-US" sz="2400" b="1" dirty="0" err="1">
                  <a:solidFill>
                    <a:srgbClr val="FFFF00"/>
                  </a:solidFill>
                </a:rPr>
                <a:t>thalassemia</a:t>
              </a:r>
              <a:endParaRPr lang="en-US" sz="2400" b="1" dirty="0">
                <a:solidFill>
                  <a:srgbClr val="FFFF00"/>
                </a:solidFill>
              </a:endParaRPr>
            </a:p>
          </p:txBody>
        </p:sp>
      </p:grpSp>
      <p:pic>
        <p:nvPicPr>
          <p:cNvPr id="19460" name="Picture 7" descr="Fig1"/>
          <p:cNvPicPr>
            <a:picLocks noGrp="1" noChangeAspect="1" noChangeArrowheads="1"/>
          </p:cNvPicPr>
          <p:nvPr>
            <p:ph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500563" y="3361556"/>
            <a:ext cx="4318000" cy="2160240"/>
          </a:xfrm>
        </p:spPr>
      </p:pic>
      <p:sp>
        <p:nvSpPr>
          <p:cNvPr id="19461" name="Text Box 8"/>
          <p:cNvSpPr txBox="1">
            <a:spLocks noChangeArrowheads="1"/>
          </p:cNvSpPr>
          <p:nvPr/>
        </p:nvSpPr>
        <p:spPr bwMode="auto">
          <a:xfrm rot="-5400000">
            <a:off x="3611304" y="4199433"/>
            <a:ext cx="21374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l-GR" sz="2400" b="1" dirty="0" smtClean="0">
                <a:solidFill>
                  <a:srgbClr val="FFFF00"/>
                </a:solidFill>
              </a:rPr>
              <a:t>β</a:t>
            </a:r>
            <a:r>
              <a:rPr lang="en-US" sz="2400" b="1" dirty="0" smtClean="0">
                <a:solidFill>
                  <a:srgbClr val="FFFF00"/>
                </a:solidFill>
              </a:rPr>
              <a:t>-</a:t>
            </a:r>
            <a:r>
              <a:rPr lang="en-US" sz="2400" b="1" dirty="0" err="1" smtClean="0">
                <a:solidFill>
                  <a:srgbClr val="FFFF00"/>
                </a:solidFill>
              </a:rPr>
              <a:t>thalassemia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9462" name="Text Box 9"/>
          <p:cNvSpPr txBox="1">
            <a:spLocks noChangeArrowheads="1"/>
          </p:cNvSpPr>
          <p:nvPr/>
        </p:nvSpPr>
        <p:spPr bwMode="auto">
          <a:xfrm>
            <a:off x="4284663" y="277813"/>
            <a:ext cx="4608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000" b="1" dirty="0">
                <a:solidFill>
                  <a:srgbClr val="0070C0"/>
                </a:solidFill>
              </a:rPr>
              <a:t>Παγκόσμια Κατανομή των </a:t>
            </a:r>
            <a:r>
              <a:rPr lang="el-GR" sz="2000" b="1" dirty="0" err="1">
                <a:solidFill>
                  <a:srgbClr val="0070C0"/>
                </a:solidFill>
              </a:rPr>
              <a:t>Αιμοσφαιρινοπαθειών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 i="1" dirty="0" smtClean="0">
                <a:latin typeface="Arial" pitchFamily="34" charset="0"/>
              </a:rPr>
              <a:t>Τι είναι δρεπανοκυτταρική αιμοσφαιρίνη?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01316"/>
            <a:ext cx="7643866" cy="1857388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altLang="en-US" sz="2200" b="1" i="1" dirty="0" smtClean="0"/>
              <a:t>Τροποποιημένη αιμοσφαιρίνη Α</a:t>
            </a:r>
          </a:p>
          <a:p>
            <a:pPr algn="ctr">
              <a:lnSpc>
                <a:spcPct val="150000"/>
              </a:lnSpc>
              <a:buNone/>
            </a:pPr>
            <a:r>
              <a:rPr lang="el-GR" altLang="en-US" sz="2200" i="1" dirty="0" smtClean="0"/>
              <a:t>Στην θέση 6 της β αλυσίδας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altLang="en-US" sz="2200" b="1" i="1" dirty="0" smtClean="0"/>
              <a:t>Αντικατάσταση του γλουταμινικού οξέως, από </a:t>
            </a:r>
            <a:r>
              <a:rPr lang="el-GR" altLang="en-US" sz="2200" b="1" i="1" dirty="0" err="1" smtClean="0"/>
              <a:t>βαλίνη</a:t>
            </a:r>
            <a:endParaRPr lang="el-GR" altLang="en-US" sz="2200" b="1" i="1" dirty="0" smtClean="0"/>
          </a:p>
          <a:p>
            <a:pPr algn="ctr">
              <a:lnSpc>
                <a:spcPct val="150000"/>
              </a:lnSpc>
              <a:buNone/>
            </a:pPr>
            <a:endParaRPr lang="el-GR" altLang="en-US" sz="2200" b="1" i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2929508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487" indent="-456487" algn="ctr">
              <a:lnSpc>
                <a:spcPct val="200000"/>
              </a:lnSpc>
            </a:pP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Σημειακή μετάλλαξη του </a:t>
            </a:r>
            <a:r>
              <a:rPr lang="el-GR" sz="2000" b="1" i="1" dirty="0" err="1" smtClean="0">
                <a:latin typeface="Times New Roman" pitchFamily="18" charset="0"/>
                <a:cs typeface="Times New Roman" pitchFamily="18" charset="0"/>
              </a:rPr>
              <a:t>κωδικοποιού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 γονιδίου της β αλυσίδα της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6487" indent="-456487" algn="ctr">
              <a:lnSpc>
                <a:spcPct val="200000"/>
              </a:lnSpc>
            </a:pP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Αντικατάσταση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αδενίνης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(Α) με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θυμίνη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(Τ) στο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κωδικώνιο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GAG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GTG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6487" indent="-456487">
              <a:lnSpc>
                <a:spcPct val="200000"/>
              </a:lnSpc>
              <a:buFont typeface="Wingdings" pitchFamily="2" charset="2"/>
              <a:buChar char="ü"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pPr marL="456487" indent="-456487" algn="r">
              <a:lnSpc>
                <a:spcPct val="200000"/>
              </a:lnSpc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el-GR" i="1" dirty="0" err="1" smtClean="0">
                <a:latin typeface="Times New Roman" pitchFamily="18" charset="0"/>
                <a:cs typeface="Times New Roman" pitchFamily="18" charset="0"/>
              </a:rPr>
              <a:t>Vernon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err="1" smtClean="0">
                <a:latin typeface="Times New Roman" pitchFamily="18" charset="0"/>
                <a:cs typeface="Times New Roman" pitchFamily="18" charset="0"/>
              </a:rPr>
              <a:t>Ingram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200" i="1" dirty="0" smtClean="0"/>
              <a:t>Ασταθείς </a:t>
            </a:r>
            <a:r>
              <a:rPr lang="el-GR" altLang="en-US" sz="3200" i="1" dirty="0" err="1" smtClean="0"/>
              <a:t>αιμοσφαιρίνες</a:t>
            </a:r>
            <a:r>
              <a:rPr lang="el-GR" altLang="en-US" sz="3200" i="1" dirty="0" smtClean="0"/>
              <a:t/>
            </a:r>
            <a:br>
              <a:rPr lang="el-GR" altLang="en-US" sz="3200" i="1" dirty="0" smtClean="0"/>
            </a:br>
            <a:r>
              <a:rPr lang="el-GR" altLang="en-US" sz="3200" i="1" dirty="0" smtClean="0"/>
              <a:t>(βιώσιμοι μόνον </a:t>
            </a:r>
            <a:r>
              <a:rPr lang="el-GR" altLang="en-US" sz="3200" i="1" dirty="0" err="1" smtClean="0"/>
              <a:t>ετεροζυγώτες</a:t>
            </a:r>
            <a:r>
              <a:rPr lang="el-GR" altLang="en-US" sz="3200" i="1" dirty="0" smtClean="0"/>
              <a:t>)</a:t>
            </a:r>
            <a:endParaRPr lang="en-US" altLang="en-US" sz="3200" i="1" dirty="0" smtClean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0" y="1214426"/>
            <a:ext cx="9144000" cy="4500574"/>
          </a:xfrm>
          <a:noFill/>
        </p:spPr>
        <p:txBody>
          <a:bodyPr>
            <a:normAutofit/>
          </a:bodyPr>
          <a:lstStyle/>
          <a:p>
            <a:pPr>
              <a:buNone/>
            </a:pPr>
            <a:r>
              <a:rPr lang="el-GR" altLang="en-US" sz="2200" i="1" dirty="0" smtClean="0"/>
              <a:t>	Αίτια	</a:t>
            </a:r>
            <a:endParaRPr lang="en-US" sz="2400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000" i="1" dirty="0" smtClean="0"/>
              <a:t>Ταυτοποίηση145 περίπου ασταθών Η</a:t>
            </a:r>
            <a:r>
              <a:rPr lang="en-US" altLang="en-US" sz="2000" i="1" dirty="0" smtClean="0"/>
              <a:t>b </a:t>
            </a:r>
            <a:endParaRPr lang="el-GR" altLang="en-US" sz="2000" i="1" dirty="0" smtClean="0"/>
          </a:p>
          <a:p>
            <a:pPr eaLnBrk="1" hangingPunct="1">
              <a:lnSpc>
                <a:spcPct val="150000"/>
              </a:lnSpc>
            </a:pPr>
            <a:r>
              <a:rPr lang="en-US" altLang="en-US" sz="2000" i="1" dirty="0" smtClean="0"/>
              <a:t>100 </a:t>
            </a:r>
            <a:r>
              <a:rPr lang="el-GR" altLang="en-US" sz="2000" i="1" dirty="0" smtClean="0"/>
              <a:t>προκαλούν διαφόρου βαθμού αιμόλυση</a:t>
            </a:r>
            <a:r>
              <a:rPr lang="el-GR" altLang="en-US" sz="2000" i="1" baseline="30000" dirty="0" smtClean="0"/>
              <a:t>1 </a:t>
            </a:r>
            <a:r>
              <a:rPr lang="el-GR" altLang="en-US" sz="2000" i="1" dirty="0" smtClean="0"/>
              <a:t>(επίταση με φάρμακα, λοιμώξεις…)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000" i="1" dirty="0" smtClean="0"/>
              <a:t>Μετάλλαξη </a:t>
            </a:r>
            <a:r>
              <a:rPr lang="el-GR" altLang="en-US" sz="2000" i="1" dirty="0" err="1" smtClean="0"/>
              <a:t>αμινοξέως</a:t>
            </a:r>
            <a:r>
              <a:rPr lang="el-GR" altLang="en-US" sz="2000" i="1" dirty="0" smtClean="0"/>
              <a:t> επαφής με την </a:t>
            </a:r>
            <a:r>
              <a:rPr lang="el-GR" altLang="en-US" sz="2000" i="1" dirty="0" err="1" smtClean="0"/>
              <a:t>αίμη</a:t>
            </a:r>
            <a:r>
              <a:rPr lang="el-GR" altLang="en-US" sz="2000" i="1" dirty="0" smtClean="0"/>
              <a:t>, που οδηγεί σε ασταθή αλυσίδα με άμεση καθίζηση του μορίου </a:t>
            </a:r>
            <a:r>
              <a:rPr lang="el-GR" altLang="en-US" sz="2000" i="1" dirty="0" err="1" smtClean="0"/>
              <a:t>Hb</a:t>
            </a:r>
            <a:r>
              <a:rPr lang="el-GR" altLang="en-US" sz="2000" i="1" dirty="0" smtClean="0"/>
              <a:t>, ή κατά το οξειδωτικό στρες και εκδήλωση αιμολυτικής αναιμίας, (π. χ. Η</a:t>
            </a:r>
            <a:r>
              <a:rPr lang="en-US" altLang="en-US" sz="2000" i="1" dirty="0" smtClean="0"/>
              <a:t>b </a:t>
            </a:r>
            <a:r>
              <a:rPr lang="el-GR" altLang="en-US" sz="2000" i="1" dirty="0" smtClean="0"/>
              <a:t>Ζ</a:t>
            </a:r>
            <a:r>
              <a:rPr lang="en-US" altLang="en-US" sz="2000" i="1" dirty="0" err="1" smtClean="0"/>
              <a:t>urich</a:t>
            </a:r>
            <a:r>
              <a:rPr lang="en-US" altLang="en-US" sz="2000" i="1" dirty="0" smtClean="0"/>
              <a:t>, </a:t>
            </a:r>
            <a:r>
              <a:rPr lang="el-GR" altLang="en-US" sz="2000" i="1" dirty="0" smtClean="0"/>
              <a:t>Η</a:t>
            </a:r>
            <a:r>
              <a:rPr lang="en-US" altLang="en-US" sz="2000" i="1" dirty="0" smtClean="0"/>
              <a:t>b Torino</a:t>
            </a:r>
            <a:r>
              <a:rPr lang="el-GR" altLang="en-US" sz="2000" i="1" dirty="0" smtClean="0"/>
              <a:t>,</a:t>
            </a:r>
            <a:r>
              <a:rPr lang="en-US" altLang="en-US" sz="2000" i="1" dirty="0" smtClean="0"/>
              <a:t> </a:t>
            </a:r>
            <a:endParaRPr lang="el-GR" altLang="en-US" sz="2000" i="1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el-GR" altLang="en-US" sz="2000" i="1" dirty="0" smtClean="0"/>
              <a:t>                                                                Η</a:t>
            </a:r>
            <a:r>
              <a:rPr lang="en-US" altLang="en-US" sz="2000" i="1" dirty="0" smtClean="0"/>
              <a:t>b</a:t>
            </a:r>
            <a:r>
              <a:rPr lang="el-GR" altLang="en-US" sz="2000" i="1" dirty="0" smtClean="0"/>
              <a:t> </a:t>
            </a:r>
            <a:r>
              <a:rPr lang="el-GR" altLang="en-US" sz="2000" i="1" dirty="0" err="1" smtClean="0"/>
              <a:t>Κο</a:t>
            </a:r>
            <a:r>
              <a:rPr lang="en-US" altLang="en-US" sz="2000" i="1" dirty="0" err="1" smtClean="0"/>
              <a:t>ln</a:t>
            </a:r>
            <a:r>
              <a:rPr lang="el-GR" altLang="en-US" sz="2000" i="1" dirty="0" smtClean="0"/>
              <a:t> [</a:t>
            </a:r>
            <a:r>
              <a:rPr lang="en-US" altLang="en-US" sz="2000" i="1" dirty="0" err="1" smtClean="0"/>
              <a:t>codon</a:t>
            </a:r>
            <a:r>
              <a:rPr lang="en-US" altLang="en-US" sz="2000" i="1" dirty="0" smtClean="0"/>
              <a:t> </a:t>
            </a:r>
            <a:r>
              <a:rPr lang="el-GR" altLang="en-US" sz="2000" i="1" dirty="0" smtClean="0"/>
              <a:t>β</a:t>
            </a:r>
            <a:r>
              <a:rPr lang="en-US" altLang="en-US" sz="2000" i="1" dirty="0" smtClean="0"/>
              <a:t>98 [GTG</a:t>
            </a:r>
            <a:r>
              <a:rPr lang="el-GR" altLang="en-US" sz="2000" i="1" dirty="0" smtClean="0"/>
              <a:t> </a:t>
            </a:r>
            <a:r>
              <a:rPr lang="en-US" altLang="en-US" sz="2000" i="1" dirty="0" smtClean="0"/>
              <a:t>→ATG,</a:t>
            </a:r>
            <a:r>
              <a:rPr lang="el-GR" altLang="en-US" sz="2000" i="1" dirty="0" smtClean="0"/>
              <a:t> </a:t>
            </a:r>
            <a:r>
              <a:rPr lang="en-US" altLang="en-US" sz="2000" i="1" dirty="0" err="1" smtClean="0"/>
              <a:t>Val→Met</a:t>
            </a:r>
            <a:r>
              <a:rPr lang="en-US" altLang="en-US" sz="2000" i="1" dirty="0" smtClean="0"/>
              <a:t>]</a:t>
            </a:r>
            <a:r>
              <a:rPr lang="el-GR" altLang="en-US" sz="2000" i="1" baseline="30000" dirty="0" smtClean="0"/>
              <a:t>2</a:t>
            </a:r>
            <a:r>
              <a:rPr lang="el-GR" altLang="en-US" sz="2000" i="1" dirty="0" smtClean="0"/>
              <a:t> …)</a:t>
            </a:r>
          </a:p>
          <a:p>
            <a:pPr eaLnBrk="1" hangingPunct="1">
              <a:lnSpc>
                <a:spcPct val="150000"/>
              </a:lnSpc>
            </a:pPr>
            <a:endParaRPr lang="el-GR" altLang="en-US" sz="2000" i="1" dirty="0" smtClean="0"/>
          </a:p>
          <a:p>
            <a:pPr lvl="2">
              <a:buNone/>
            </a:pPr>
            <a:endParaRPr lang="en-US" altLang="en-US" sz="2200" i="1" dirty="0" smtClean="0"/>
          </a:p>
        </p:txBody>
      </p:sp>
      <p:sp>
        <p:nvSpPr>
          <p:cNvPr id="5" name="4 - Ορθογώνιο"/>
          <p:cNvSpPr/>
          <p:nvPr/>
        </p:nvSpPr>
        <p:spPr>
          <a:xfrm>
            <a:off x="1043608" y="5253335"/>
            <a:ext cx="81003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(http: //globin.bx.psu.edu/</a:t>
            </a:r>
            <a:r>
              <a:rPr lang="en-US" sz="1200" dirty="0" err="1" smtClean="0"/>
              <a:t>cgi</a:t>
            </a:r>
            <a:r>
              <a:rPr lang="en-US" sz="1200" dirty="0" smtClean="0"/>
              <a:t>-bin/</a:t>
            </a:r>
            <a:r>
              <a:rPr lang="en-US" sz="1200" dirty="0" err="1" smtClean="0"/>
              <a:t>hbvar</a:t>
            </a:r>
            <a:r>
              <a:rPr lang="en-US" sz="1200" dirty="0" smtClean="0"/>
              <a:t>/counter) </a:t>
            </a:r>
            <a:endParaRPr lang="el-GR" sz="12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200" dirty="0" smtClean="0"/>
              <a:t>P </a:t>
            </a:r>
            <a:r>
              <a:rPr lang="en-US" sz="1200" dirty="0" err="1" smtClean="0"/>
              <a:t>Warang</a:t>
            </a:r>
            <a:r>
              <a:rPr lang="en-US" sz="1200" dirty="0" smtClean="0"/>
              <a:t>,</a:t>
            </a:r>
            <a:r>
              <a:rPr lang="el-GR" sz="1200" dirty="0" smtClean="0"/>
              <a:t> </a:t>
            </a:r>
            <a:r>
              <a:rPr lang="en-US" sz="1200" dirty="0" smtClean="0"/>
              <a:t>et al: </a:t>
            </a:r>
            <a:r>
              <a:rPr lang="en-US" sz="1200" dirty="0" err="1" smtClean="0"/>
              <a:t>Hb</a:t>
            </a:r>
            <a:r>
              <a:rPr lang="en-US" sz="1200" dirty="0" smtClean="0"/>
              <a:t> Koln [</a:t>
            </a:r>
            <a:r>
              <a:rPr lang="el-GR" sz="1200" dirty="0" smtClean="0"/>
              <a:t>β98(</a:t>
            </a:r>
            <a:r>
              <a:rPr lang="en-US" sz="1200" dirty="0" smtClean="0"/>
              <a:t>FG5) [GTG→ATG, </a:t>
            </a:r>
            <a:r>
              <a:rPr lang="en-US" sz="1200" dirty="0" err="1" smtClean="0"/>
              <a:t>Val→Met</a:t>
            </a:r>
            <a:r>
              <a:rPr lang="en-US" sz="1200" dirty="0" smtClean="0"/>
              <a:t>]: The</a:t>
            </a:r>
            <a:r>
              <a:rPr lang="el-GR" sz="1200" dirty="0" smtClean="0"/>
              <a:t> </a:t>
            </a:r>
            <a:r>
              <a:rPr lang="en-US" sz="1200" dirty="0" smtClean="0"/>
              <a:t>first</a:t>
            </a:r>
            <a:r>
              <a:rPr lang="el-GR" sz="1200" dirty="0" smtClean="0"/>
              <a:t> </a:t>
            </a:r>
            <a:r>
              <a:rPr lang="en-US" sz="1200" dirty="0" smtClean="0"/>
              <a:t>report from India Hematology 2014 Jun;19(4):199-201</a:t>
            </a:r>
            <a:endParaRPr lang="el-GR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21196"/>
            <a:ext cx="8229600" cy="1656184"/>
          </a:xfrm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n-US" sz="3200" i="1" dirty="0" smtClean="0"/>
              <a:t>Ασταθείς </a:t>
            </a:r>
            <a:r>
              <a:rPr lang="el-GR" altLang="en-US" sz="3200" i="1" dirty="0" err="1" smtClean="0"/>
              <a:t>Αιμοσφαιρίνες</a:t>
            </a:r>
            <a:r>
              <a:rPr lang="el-GR" altLang="en-US" sz="3200" i="1" dirty="0" smtClean="0"/>
              <a:t/>
            </a:r>
            <a:br>
              <a:rPr lang="el-GR" altLang="en-US" sz="3200" i="1" dirty="0" smtClean="0"/>
            </a:br>
            <a:r>
              <a:rPr lang="el-GR" altLang="en-US" sz="3200" i="1" dirty="0" smtClean="0"/>
              <a:t>(εργαστηριακός τρόπος μελέτης)</a:t>
            </a:r>
            <a:endParaRPr lang="en-US" altLang="en-US" sz="3200" i="1" dirty="0" smtClean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714500"/>
            <a:ext cx="9144000" cy="3175000"/>
          </a:xfrm>
          <a:noFill/>
        </p:spPr>
        <p:txBody>
          <a:bodyPr>
            <a:normAutofit/>
          </a:bodyPr>
          <a:lstStyle/>
          <a:p>
            <a:pPr eaLnBrk="1" hangingPunct="1"/>
            <a:endParaRPr lang="el-GR" altLang="en-US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Σωμάτια </a:t>
            </a:r>
            <a:r>
              <a:rPr lang="en-US" altLang="en-US" sz="2200" i="1" dirty="0" smtClean="0"/>
              <a:t>Heinz </a:t>
            </a:r>
            <a:r>
              <a:rPr lang="el-GR" altLang="en-US" sz="2200" i="1" dirty="0" err="1" smtClean="0"/>
              <a:t>ερυθροκυττάρων</a:t>
            </a:r>
            <a:r>
              <a:rPr lang="en-US" altLang="en-US" sz="2400" dirty="0" smtClean="0"/>
              <a:t> =</a:t>
            </a:r>
            <a:r>
              <a:rPr lang="el-GR" altLang="en-US" sz="2400" dirty="0" smtClean="0"/>
              <a:t> </a:t>
            </a:r>
            <a:r>
              <a:rPr lang="el-GR" altLang="en-US" sz="2200" i="1" dirty="0" smtClean="0"/>
              <a:t>ίζημα μετουσιωμένης αιμοσφαιρίνης</a:t>
            </a:r>
            <a:r>
              <a:rPr lang="en-US" altLang="en-US" sz="2200" i="1" dirty="0" smtClean="0"/>
              <a:t> </a:t>
            </a:r>
            <a:r>
              <a:rPr lang="el-GR" altLang="en-US" sz="1600" i="1" dirty="0" smtClean="0"/>
              <a:t>(</a:t>
            </a:r>
            <a:r>
              <a:rPr lang="el-GR" altLang="en-US" sz="1600" i="1" dirty="0" err="1" smtClean="0"/>
              <a:t>αίμη</a:t>
            </a:r>
            <a:r>
              <a:rPr lang="el-GR" altLang="en-US" sz="1600" i="1" dirty="0" smtClean="0"/>
              <a:t> με </a:t>
            </a:r>
            <a:r>
              <a:rPr lang="en-US" altLang="en-US" sz="1600" i="1" dirty="0" smtClean="0"/>
              <a:t>Fe</a:t>
            </a:r>
            <a:r>
              <a:rPr lang="el-GR" altLang="en-US" sz="1600" i="1" baseline="30000" dirty="0" smtClean="0"/>
              <a:t>+++</a:t>
            </a:r>
            <a:r>
              <a:rPr lang="el-GR" altLang="en-US" sz="1600" i="1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Πιθανή μη διαγνωστική </a:t>
            </a:r>
            <a:r>
              <a:rPr lang="el-GR" altLang="en-US" sz="2200" i="1" dirty="0" err="1" smtClean="0"/>
              <a:t>ηλεκτροφόρηση</a:t>
            </a:r>
            <a:r>
              <a:rPr lang="el-GR" altLang="en-US" sz="2200" i="1" dirty="0" smtClean="0"/>
              <a:t> Η</a:t>
            </a:r>
            <a:r>
              <a:rPr lang="en-US" altLang="en-US" sz="2200" i="1" dirty="0" smtClean="0"/>
              <a:t>b </a:t>
            </a:r>
            <a:r>
              <a:rPr lang="el-GR" altLang="en-US" sz="1700" i="1" dirty="0" smtClean="0"/>
              <a:t>(δεν επηρεάζεται το ηλεκτρικό φορτίο</a:t>
            </a:r>
            <a:r>
              <a:rPr lang="el-GR" altLang="en-US" sz="1600" i="1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Μέσα μελέτης</a:t>
            </a:r>
            <a:r>
              <a:rPr lang="en-US" altLang="en-US" sz="2200" i="1" dirty="0" smtClean="0"/>
              <a:t>: test </a:t>
            </a:r>
            <a:r>
              <a:rPr lang="el-GR" altLang="en-US" sz="2200" i="1" dirty="0" err="1" smtClean="0"/>
              <a:t>ισοπροπανόλης</a:t>
            </a:r>
            <a:r>
              <a:rPr lang="el-GR" altLang="en-US" sz="2200" i="1" dirty="0" smtClean="0"/>
              <a:t>, θερμική δοκιμασία</a:t>
            </a:r>
          </a:p>
          <a:p>
            <a:pPr eaLnBrk="1" hangingPunct="1">
              <a:lnSpc>
                <a:spcPct val="150000"/>
              </a:lnSpc>
            </a:pPr>
            <a:endParaRPr lang="el-GR" altLang="en-US" sz="2200" i="1" dirty="0" smtClean="0"/>
          </a:p>
          <a:p>
            <a:pPr eaLnBrk="1" hangingPunct="1">
              <a:lnSpc>
                <a:spcPct val="150000"/>
              </a:lnSpc>
            </a:pPr>
            <a:endParaRPr lang="en-US" altLang="en-US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1196"/>
            <a:ext cx="8028384" cy="9525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l-GR" altLang="en-US" sz="3200" i="1" dirty="0" smtClean="0"/>
              <a:t>Σ</a:t>
            </a:r>
            <a:r>
              <a:rPr lang="en-US" altLang="en-US" sz="3200" i="1" dirty="0" err="1" smtClean="0"/>
              <a:t>ωμάτια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Heinz+δικτυοκύτταρα</a:t>
            </a:r>
            <a:endParaRPr lang="en-US" altLang="en-US" sz="3200" i="1" dirty="0" smtClean="0"/>
          </a:p>
        </p:txBody>
      </p:sp>
      <p:sp>
        <p:nvSpPr>
          <p:cNvPr id="942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98307" name="Picture 4" descr="HEINZBODIES_AND_retic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345332"/>
            <a:ext cx="49371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08" name="Picture 7" descr="ANd9GcQmHcEVRzX3tkpnVMg74VEvVjQQhaJvG-2edRLPNWf3N3j4I4u5Z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1" y="2921000"/>
            <a:ext cx="246697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pPr algn="l"/>
            <a:r>
              <a:rPr lang="el-GR" altLang="en-US" sz="3200" i="1" dirty="0" smtClean="0">
                <a:latin typeface="Arial" pitchFamily="34" charset="0"/>
              </a:rPr>
              <a:t>   </a:t>
            </a:r>
            <a:r>
              <a:rPr lang="el-GR" altLang="en-US" sz="3200" i="1" dirty="0" err="1" smtClean="0">
                <a:latin typeface="Arial" pitchFamily="34" charset="0"/>
              </a:rPr>
              <a:t>Δικτυοκύτταρα=νεαρά</a:t>
            </a:r>
            <a:r>
              <a:rPr lang="el-GR" altLang="en-US" sz="3200" i="1" dirty="0" smtClean="0">
                <a:latin typeface="Arial" pitchFamily="34" charset="0"/>
              </a:rPr>
              <a:t> </a:t>
            </a:r>
            <a:r>
              <a:rPr lang="el-GR" altLang="en-US" sz="3200" i="1" dirty="0" err="1" smtClean="0">
                <a:latin typeface="Arial" pitchFamily="34" charset="0"/>
              </a:rPr>
              <a:t>ερυθροκύτταρα</a:t>
            </a:r>
            <a:endParaRPr lang="el-GR" altLang="en-US" sz="3200" i="1" dirty="0" smtClean="0">
              <a:latin typeface="Arial" pitchFamily="34" charset="0"/>
            </a:endParaRPr>
          </a:p>
        </p:txBody>
      </p:sp>
      <p:sp>
        <p:nvSpPr>
          <p:cNvPr id="193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smtClean="0"/>
          </a:p>
        </p:txBody>
      </p:sp>
      <p:pic>
        <p:nvPicPr>
          <p:cNvPr id="100355" name="Picture 5" descr="ANd9GcRJlpnrCOica6Er4QOpAkDSWEOFR6kcBSTrTz0f6N7RoXoJrQt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97000"/>
            <a:ext cx="5715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6" name="Picture 7" descr="ANd9GcQiBwzh1TTyfKiKAjMa0j4cY8pcQaEED0PsFeAYffTQLNwWi6GAj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3289548"/>
            <a:ext cx="246697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7" name="Picture 9" descr="ANd9GcQUMBPH5ywCin2soe3i_eEwrs68yTocLusfeDAHjf8H9qzqSQNlT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1777380"/>
            <a:ext cx="1133475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53244"/>
          </a:xfrm>
        </p:spPr>
        <p:txBody>
          <a:bodyPr/>
          <a:lstStyle/>
          <a:p>
            <a:pPr eaLnBrk="1" hangingPunct="1"/>
            <a:r>
              <a:rPr lang="en-US" altLang="en-US" sz="3200" i="1" dirty="0" err="1" smtClean="0"/>
              <a:t>Αιμοσφαιρίνες</a:t>
            </a:r>
            <a:r>
              <a:rPr lang="en-US" altLang="en-US" sz="3200" i="1" dirty="0" smtClean="0"/>
              <a:t> Μ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0" y="553244"/>
            <a:ext cx="9144000" cy="5161756"/>
          </a:xfrm>
          <a:noFill/>
        </p:spPr>
        <p:txBody>
          <a:bodyPr>
            <a:no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100" i="1" dirty="0" smtClean="0"/>
              <a:t>Σπανιότατες αλλά ενδιαφέρουσες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ασταθείς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αιμοσφαιρίνες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τάση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εύκολης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οξείδωσης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σε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μεθαιμοσφαιρίνη</a:t>
            </a:r>
            <a:endParaRPr lang="en-US" altLang="en-US" sz="2100" i="1" dirty="0" smtClean="0"/>
          </a:p>
          <a:p>
            <a:pPr>
              <a:lnSpc>
                <a:spcPct val="150000"/>
              </a:lnSpc>
            </a:pPr>
            <a:r>
              <a:rPr lang="el-GR" altLang="en-US" sz="2100" i="1" dirty="0" smtClean="0"/>
              <a:t>Οι </a:t>
            </a:r>
            <a:r>
              <a:rPr lang="el-GR" altLang="en-US" sz="2100" i="1" dirty="0" err="1" smtClean="0"/>
              <a:t>αμινοξικές</a:t>
            </a:r>
            <a:r>
              <a:rPr lang="el-GR" altLang="en-US" sz="2100" i="1" dirty="0" smtClean="0"/>
              <a:t> υποκαταστάσεις αφορούν αποκλειστικά στις </a:t>
            </a:r>
            <a:r>
              <a:rPr lang="el-GR" altLang="en-US" sz="2100" i="1" dirty="0" err="1" smtClean="0"/>
              <a:t>ιστιδίνες</a:t>
            </a:r>
            <a:r>
              <a:rPr lang="el-GR" altLang="en-US" sz="2100" i="1" dirty="0" smtClean="0"/>
              <a:t> που  αντίκεινται προς τον σίδηρο της </a:t>
            </a:r>
            <a:r>
              <a:rPr lang="el-GR" altLang="en-US" sz="2100" i="1" dirty="0" err="1" smtClean="0"/>
              <a:t>αίμης</a:t>
            </a:r>
            <a:r>
              <a:rPr lang="el-GR" altLang="en-US" sz="2100" i="1" dirty="0" smtClean="0"/>
              <a:t> μέσα στον ομώνυμο θύλακο [α58/α63 (Ε7) και β87/β92 (F8)] και επιφέρουν οξείδωση των αντίστοιχων αλυσίδων προς </a:t>
            </a:r>
            <a:r>
              <a:rPr lang="el-GR" altLang="en-US" sz="2100" i="1" dirty="0" err="1" smtClean="0"/>
              <a:t>μεθαιμοσφαιρίνη</a:t>
            </a:r>
            <a:r>
              <a:rPr lang="en-US" altLang="en-US" sz="2100" i="1" dirty="0" smtClean="0"/>
              <a:t> (15%-35%)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i="1" dirty="0" smtClean="0"/>
              <a:t>H </a:t>
            </a:r>
            <a:r>
              <a:rPr lang="en-US" altLang="en-US" sz="2100" i="1" dirty="0" err="1" smtClean="0"/>
              <a:t>μεθαιμοσφαιρίνη</a:t>
            </a:r>
            <a:r>
              <a:rPr lang="en-US" altLang="en-US" sz="2100" i="1" dirty="0" smtClean="0"/>
              <a:t>, </a:t>
            </a:r>
            <a:r>
              <a:rPr lang="en-US" altLang="en-US" sz="2100" i="1" dirty="0" err="1" smtClean="0"/>
              <a:t>δε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μεταφέρει</a:t>
            </a:r>
            <a:r>
              <a:rPr lang="en-US" altLang="en-US" sz="2100" i="1" dirty="0" smtClean="0"/>
              <a:t> Ο</a:t>
            </a:r>
            <a:r>
              <a:rPr lang="en-US" altLang="en-US" sz="2100" i="1" baseline="-25000" dirty="0" smtClean="0"/>
              <a:t>2</a:t>
            </a:r>
            <a:r>
              <a:rPr lang="en-US" altLang="en-US" sz="2100" i="1" dirty="0" smtClean="0"/>
              <a:t>, </a:t>
            </a:r>
            <a:r>
              <a:rPr lang="el-GR" altLang="en-US" sz="2100" i="1" dirty="0" smtClean="0"/>
              <a:t>επιφέρει χαρακτηριστική κυάνωση και μικρή </a:t>
            </a:r>
            <a:r>
              <a:rPr lang="el-GR" altLang="en-US" sz="2100" i="1" dirty="0" err="1" smtClean="0"/>
              <a:t>πολυκυτταραιμία</a:t>
            </a:r>
            <a:r>
              <a:rPr lang="el-GR" altLang="en-US" sz="2100" i="1" dirty="0" smtClean="0"/>
              <a:t>, όχι όμως και άλλα συμπτώματα στους φορείς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i="1" dirty="0" smtClean="0"/>
              <a:t>O Fe </a:t>
            </a:r>
            <a:r>
              <a:rPr lang="en-US" altLang="en-US" sz="2100" i="1" dirty="0" err="1" smtClean="0"/>
              <a:t>είναι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τρισθενής</a:t>
            </a:r>
            <a:r>
              <a:rPr lang="el-GR" altLang="en-US" sz="2100" i="1" dirty="0" smtClean="0"/>
              <a:t> (</a:t>
            </a:r>
            <a:r>
              <a:rPr lang="en-US" altLang="en-US" sz="2100" i="1" dirty="0" smtClean="0"/>
              <a:t>Fe</a:t>
            </a:r>
            <a:r>
              <a:rPr lang="en-US" altLang="en-US" sz="2100" i="1" baseline="30000" dirty="0" smtClean="0"/>
              <a:t>+++</a:t>
            </a:r>
            <a:r>
              <a:rPr lang="en-US" altLang="en-US" sz="2100" i="1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en-US" sz="2100" i="1" dirty="0" err="1" smtClean="0"/>
              <a:t>Mελετώνται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φασματοσκοπικώς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και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</a:t>
            </a:r>
            <a:r>
              <a:rPr lang="en-US" altLang="en-US" sz="2100" i="1" dirty="0" smtClean="0"/>
              <a:t> ηλεκτροφόρηση </a:t>
            </a:r>
            <a:r>
              <a:rPr lang="en-US" altLang="en-US" sz="2100" i="1" dirty="0" err="1" smtClean="0"/>
              <a:t>σε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άμυλο</a:t>
            </a:r>
            <a:r>
              <a:rPr lang="en-US" altLang="en-US" sz="2100" i="1" dirty="0" smtClean="0"/>
              <a:t> pH7.0</a:t>
            </a:r>
          </a:p>
          <a:p>
            <a:pPr eaLnBrk="1" hangingPunct="1"/>
            <a:endParaRPr lang="en-US" altLang="en-US" sz="2100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</p:spPr>
        <p:txBody>
          <a:bodyPr/>
          <a:lstStyle/>
          <a:p>
            <a:pPr eaLnBrk="1" hangingPunct="1"/>
            <a:r>
              <a:rPr lang="en-US" altLang="en-US" sz="3200" i="1" dirty="0" err="1" smtClean="0"/>
              <a:t>Αιμοσφαιρίνες</a:t>
            </a:r>
            <a:r>
              <a:rPr lang="en-US" altLang="en-US" sz="3200" i="1" dirty="0" smtClean="0"/>
              <a:t> </a:t>
            </a:r>
            <a:br>
              <a:rPr lang="en-US" altLang="en-US" sz="3200" i="1" dirty="0" smtClean="0"/>
            </a:br>
            <a:r>
              <a:rPr lang="en-US" altLang="en-US" sz="3200" i="1" dirty="0" err="1" smtClean="0"/>
              <a:t>με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παθολογική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δεσμευτική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ικανότητα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οξυγόνου</a:t>
            </a:r>
            <a:endParaRPr lang="en-US" altLang="en-US" sz="3200" i="1" dirty="0" smtClean="0"/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3500"/>
            <a:ext cx="9144000" cy="4381500"/>
          </a:xfrm>
          <a:noFill/>
        </p:spPr>
        <p:txBody>
          <a:bodyPr>
            <a:normAutofit/>
          </a:bodyPr>
          <a:lstStyle/>
          <a:p>
            <a:pPr marL="180975" indent="-180975" eaLnBrk="1" hangingPunct="1">
              <a:lnSpc>
                <a:spcPct val="150000"/>
              </a:lnSpc>
            </a:pPr>
            <a:r>
              <a:rPr lang="en-US" altLang="en-US" sz="2100" i="1" dirty="0" err="1" smtClean="0"/>
              <a:t>Ικανότητα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δέσμευσης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οξυγόνου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αυξημένη</a:t>
            </a:r>
            <a:r>
              <a:rPr lang="en-US" altLang="en-US" sz="2100" i="1" dirty="0" smtClean="0"/>
              <a:t> (</a:t>
            </a:r>
            <a:r>
              <a:rPr lang="en-US" altLang="en-US" sz="2100" i="1" dirty="0" err="1" smtClean="0"/>
              <a:t>π.χ</a:t>
            </a:r>
            <a:r>
              <a:rPr lang="en-US" altLang="en-US" sz="2100" i="1" dirty="0" smtClean="0"/>
              <a:t>. </a:t>
            </a:r>
            <a:r>
              <a:rPr lang="en-US" altLang="en-US" sz="2100" i="1" dirty="0" err="1" smtClean="0"/>
              <a:t>Hb</a:t>
            </a:r>
            <a:r>
              <a:rPr lang="en-US" altLang="en-US" sz="2100" i="1" dirty="0" smtClean="0"/>
              <a:t> Crete </a:t>
            </a:r>
            <a:r>
              <a:rPr lang="en-US" altLang="en-US" sz="2100" i="1" dirty="0" smtClean="0">
                <a:sym typeface="Symbol" pitchFamily="18" charset="2"/>
              </a:rPr>
              <a:t> </a:t>
            </a:r>
            <a:r>
              <a:rPr lang="en-US" altLang="en-US" sz="2100" i="1" dirty="0" err="1" smtClean="0">
                <a:sym typeface="Symbol" pitchFamily="18" charset="2"/>
              </a:rPr>
              <a:t>πολυκυτταραιμία</a:t>
            </a:r>
            <a:r>
              <a:rPr lang="en-US" altLang="en-US" sz="2100" i="1" dirty="0" smtClean="0"/>
              <a:t>)</a:t>
            </a:r>
          </a:p>
          <a:p>
            <a:pPr marL="180975" indent="-180975" eaLnBrk="1" hangingPunct="1">
              <a:lnSpc>
                <a:spcPct val="150000"/>
              </a:lnSpc>
            </a:pPr>
            <a:r>
              <a:rPr lang="en-US" altLang="en-US" sz="2100" i="1" dirty="0" err="1" smtClean="0"/>
              <a:t>Iκανότητα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δέσμευσης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οξυγόνου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ελατ</a:t>
            </a:r>
            <a:r>
              <a:rPr lang="el-GR" altLang="en-US" sz="2100" i="1" dirty="0" smtClean="0"/>
              <a:t>τ</a:t>
            </a:r>
            <a:r>
              <a:rPr lang="en-US" altLang="en-US" sz="2100" i="1" dirty="0" err="1" smtClean="0"/>
              <a:t>ωμένη</a:t>
            </a:r>
            <a:r>
              <a:rPr lang="en-US" altLang="en-US" sz="2100" i="1" dirty="0" smtClean="0"/>
              <a:t> (</a:t>
            </a:r>
            <a:r>
              <a:rPr lang="en-US" altLang="en-US" sz="2100" i="1" dirty="0" err="1" smtClean="0"/>
              <a:t>π.χ</a:t>
            </a:r>
            <a:r>
              <a:rPr lang="en-US" altLang="en-US" sz="2100" i="1" dirty="0" smtClean="0"/>
              <a:t>. </a:t>
            </a:r>
            <a:r>
              <a:rPr lang="en-US" altLang="en-US" sz="2100" i="1" dirty="0" err="1" smtClean="0"/>
              <a:t>Hb</a:t>
            </a:r>
            <a:r>
              <a:rPr lang="en-US" altLang="en-US" sz="2100" i="1" dirty="0" smtClean="0"/>
              <a:t> Kansas</a:t>
            </a:r>
            <a:r>
              <a:rPr lang="en-US" altLang="en-US" sz="2100" i="1" dirty="0" smtClean="0">
                <a:sym typeface="Symbol" pitchFamily="18" charset="2"/>
              </a:rPr>
              <a:t> </a:t>
            </a:r>
            <a:r>
              <a:rPr lang="en-US" altLang="en-US" sz="2100" i="1" dirty="0" err="1" smtClean="0">
                <a:sym typeface="Symbol" pitchFamily="18" charset="2"/>
              </a:rPr>
              <a:t>κυάνωση</a:t>
            </a:r>
            <a:r>
              <a:rPr lang="en-US" altLang="en-US" sz="2100" i="1" dirty="0" smtClean="0"/>
              <a:t>)</a:t>
            </a:r>
          </a:p>
          <a:p>
            <a:pPr marL="180975" indent="-180975" eaLnBrk="1" hangingPunct="1">
              <a:lnSpc>
                <a:spcPct val="150000"/>
              </a:lnSpc>
            </a:pPr>
            <a:r>
              <a:rPr lang="en-US" altLang="en-US" sz="2100" i="1" dirty="0" err="1" smtClean="0"/>
              <a:t>Aλλαγές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του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μορίου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</a:t>
            </a:r>
            <a:r>
              <a:rPr lang="en-US" altLang="en-US" sz="2100" i="1" dirty="0" smtClean="0"/>
              <a:t> </a:t>
            </a:r>
            <a:r>
              <a:rPr lang="el-GR" altLang="en-US" sz="2100" i="1" dirty="0" smtClean="0"/>
              <a:t>αυξημένη ή μειωμένη δεσμευτική ικανότητα </a:t>
            </a:r>
            <a:r>
              <a:rPr lang="en-US" altLang="en-US" sz="2100" i="1" dirty="0" smtClean="0"/>
              <a:t>Ο</a:t>
            </a:r>
            <a:r>
              <a:rPr lang="en-US" altLang="en-US" sz="2100" i="1" baseline="-25000" dirty="0" smtClean="0"/>
              <a:t>2</a:t>
            </a:r>
            <a:r>
              <a:rPr lang="el-GR" altLang="en-US" sz="2100" i="1" baseline="-25000" dirty="0" smtClean="0"/>
              <a:t>                        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δεν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παράγουν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ηλεκτροφορητική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μεταβολή</a:t>
            </a:r>
            <a:endParaRPr lang="el-GR" altLang="en-US" sz="2100" i="1" dirty="0" smtClean="0"/>
          </a:p>
          <a:p>
            <a:pPr marL="180975" indent="-180975" eaLnBrk="1" hangingPunct="1">
              <a:lnSpc>
                <a:spcPct val="150000"/>
              </a:lnSpc>
            </a:pPr>
            <a:r>
              <a:rPr lang="el-GR" altLang="en-US" sz="2100" i="1" dirty="0" smtClean="0"/>
              <a:t>Δ</a:t>
            </a:r>
            <a:r>
              <a:rPr lang="en-US" altLang="en-US" sz="2100" i="1" dirty="0" err="1" smtClean="0"/>
              <a:t>ιάγνωση</a:t>
            </a:r>
            <a:r>
              <a:rPr lang="el-GR" altLang="en-US" sz="2100" i="1" dirty="0" smtClean="0"/>
              <a:t>: Με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μελέτες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δέσμευσης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του</a:t>
            </a:r>
            <a:r>
              <a:rPr lang="en-US" altLang="en-US" sz="2100" i="1" dirty="0" smtClean="0"/>
              <a:t> Ο</a:t>
            </a:r>
            <a:r>
              <a:rPr lang="en-US" altLang="en-US" sz="2100" i="1" baseline="-25000" dirty="0" smtClean="0"/>
              <a:t>2</a:t>
            </a:r>
            <a:r>
              <a:rPr lang="en-US" altLang="en-US" sz="2100" i="1" dirty="0" smtClean="0"/>
              <a:t> (P50)</a:t>
            </a:r>
            <a:endParaRPr lang="el-GR" altLang="en-US" sz="2100" i="1" dirty="0" smtClean="0"/>
          </a:p>
          <a:p>
            <a:pPr marL="180975" indent="-180975" eaLnBrk="1" hangingPunct="1">
              <a:lnSpc>
                <a:spcPct val="150000"/>
              </a:lnSpc>
            </a:pPr>
            <a:r>
              <a:rPr lang="en-US" altLang="en-US" sz="2100" i="1" dirty="0" err="1" smtClean="0"/>
              <a:t>Παρατηρήθηκαν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μόνον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ετερόζυγες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μορφές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της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ανωμαλίας</a:t>
            </a:r>
            <a:r>
              <a:rPr lang="en-US" altLang="en-US" sz="2100" i="1" dirty="0" smtClean="0"/>
              <a:t> (</a:t>
            </a:r>
            <a:r>
              <a:rPr lang="en-US" altLang="en-US" sz="2100" i="1" dirty="0" err="1" smtClean="0"/>
              <a:t>ομοζυγωτία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μάλλον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ασύμβατη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την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ζωή</a:t>
            </a:r>
            <a:r>
              <a:rPr lang="en-US" altLang="en-US" sz="2100" i="1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28596" y="357170"/>
            <a:ext cx="8229600" cy="952500"/>
          </a:xfrm>
        </p:spPr>
        <p:txBody>
          <a:bodyPr/>
          <a:lstStyle/>
          <a:p>
            <a:r>
              <a:rPr lang="el-GR" altLang="en-US" sz="3200" i="1" dirty="0" err="1" smtClean="0"/>
              <a:t>Αιμοσφαιρίνες</a:t>
            </a:r>
            <a:r>
              <a:rPr lang="el-GR" altLang="en-US" sz="3200" i="1" dirty="0" smtClean="0"/>
              <a:t> του ανθρώπου</a:t>
            </a:r>
            <a:endParaRPr lang="el-GR" sz="32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fontAlgn="t" hangingPunct="1"/>
            <a:endParaRPr lang="el-GR" b="1" dirty="0" smtClean="0"/>
          </a:p>
          <a:p>
            <a:pPr eaLnBrk="1" fontAlgn="t" hangingPunct="1"/>
            <a:endParaRPr lang="el-GR" b="1" dirty="0" smtClean="0"/>
          </a:p>
          <a:p>
            <a:pPr eaLnBrk="1" fontAlgn="t" hangingPunct="1"/>
            <a:endParaRPr lang="el-GR" b="1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pPr eaLnBrk="1" fontAlgn="t" hangingPunct="1"/>
            <a:endParaRPr lang="el-GR" dirty="0" smtClean="0"/>
          </a:p>
          <a:p>
            <a:endParaRPr lang="el-GR" dirty="0"/>
          </a:p>
        </p:txBody>
      </p:sp>
      <p:graphicFrame>
        <p:nvGraphicFramePr>
          <p:cNvPr id="4" name="3 - Πίνακας"/>
          <p:cNvGraphicFramePr>
            <a:graphicFrameLocks noGrp="1"/>
          </p:cNvGraphicFramePr>
          <p:nvPr/>
        </p:nvGraphicFramePr>
        <p:xfrm>
          <a:off x="251520" y="1201316"/>
          <a:ext cx="8286808" cy="30449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58658"/>
                <a:gridCol w="2761954"/>
                <a:gridCol w="2966196"/>
              </a:tblGrid>
              <a:tr h="48522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Αρχέγονες-</a:t>
                      </a:r>
                      <a:r>
                        <a:rPr kumimoji="0" lang="el-GR" altLang="en-US" sz="2400" i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Εμβρυονικές</a:t>
                      </a:r>
                      <a:r>
                        <a:rPr kumimoji="0" lang="el-GR" alt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lang="el-GR" sz="2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Εμβρυϊκή</a:t>
                      </a: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4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Ενήλικου</a:t>
                      </a:r>
                      <a:endParaRPr kumimoji="0" lang="en-US" altLang="en-US" sz="24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</a:tr>
              <a:tr h="59523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Gower</a:t>
                      </a: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ζ2ε2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40%  6η εβδομάδα</a:t>
                      </a:r>
                      <a:endParaRPr kumimoji="0" lang="en-US" altLang="en-US" sz="18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Αιμοσφαιρίνη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en-US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α2γ2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100% 12 βδομάδα κύησης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l-GR" sz="1800" i="1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80%-85% 40η βδομάδα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el-GR" altLang="en-US" sz="1800" b="1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kumimoji="0" lang="en-US" alt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Αιμοσφαιρίνη Α: 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α2β2 </a:t>
                      </a:r>
                      <a:r>
                        <a:rPr lang="el-GR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98%</a:t>
                      </a:r>
                      <a:endParaRPr kumimoji="0" lang="en-US" alt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</a:tr>
              <a:tr h="682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Gower</a:t>
                      </a: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r>
                        <a:rPr kumimoji="0" lang="en-US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: 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α2ε2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20-25%  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εβδομάδα</a:t>
                      </a:r>
                      <a:endParaRPr kumimoji="0" lang="en-US" alt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Αιμοσφαιρίνη Α2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α2δ2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&lt;2%</a:t>
                      </a:r>
                      <a:endParaRPr lang="en-US" altLang="en-US" sz="1800" b="0" kern="1200" baseline="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T="38100" marB="38100" horzOverflow="overflow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68265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Portland</a:t>
                      </a: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*</a:t>
                      </a:r>
                      <a:r>
                        <a:rPr kumimoji="0" lang="en-US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 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ζ2γ2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20%  10η</a:t>
                      </a:r>
                      <a:r>
                        <a:rPr lang="en-US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-12</a:t>
                      </a:r>
                      <a:r>
                        <a:rPr lang="el-GR" sz="1800" i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εβδομάδα</a:t>
                      </a:r>
                      <a:endParaRPr kumimoji="0" lang="en-US" altLang="en-US" sz="22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2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l-GR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Αιμοσφαιρίνη </a:t>
                      </a:r>
                      <a:r>
                        <a:rPr kumimoji="0" lang="en-US" altLang="en-US" sz="2200" b="1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:</a:t>
                      </a:r>
                      <a:r>
                        <a:rPr kumimoji="0" lang="en-US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el-GR" altLang="en-US" sz="2200" i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α2γ2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altLang="en-US" sz="18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12μηνών </a:t>
                      </a:r>
                      <a:r>
                        <a:rPr lang="el-GR" sz="18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&lt;2%</a:t>
                      </a:r>
                      <a:endParaRPr kumimoji="0" lang="en-US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MS PGothic" pitchFamily="34" charset="-128"/>
                      </a:endParaRPr>
                    </a:p>
                  </a:txBody>
                  <a:tcPr marT="38100" marB="38100" horzOverflow="overflow"/>
                </a:tc>
              </a:tr>
            </a:tbl>
          </a:graphicData>
        </a:graphic>
      </p:graphicFrame>
      <p:sp>
        <p:nvSpPr>
          <p:cNvPr id="5" name="4 - Ορθογώνιο"/>
          <p:cNvSpPr/>
          <p:nvPr/>
        </p:nvSpPr>
        <p:spPr>
          <a:xfrm>
            <a:off x="285720" y="4357698"/>
            <a:ext cx="8286808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i="1" dirty="0" smtClean="0"/>
              <a:t>*</a:t>
            </a:r>
            <a:r>
              <a:rPr lang="el-GR" altLang="en-US" b="1" i="1" dirty="0" smtClean="0"/>
              <a:t>αμφίβολο εάν έχουν οξυγόνο-μεταφορική λειτουργία</a:t>
            </a:r>
            <a:r>
              <a:rPr lang="en-US" altLang="en-US" b="1" i="1" dirty="0" smtClean="0"/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7780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Θαλασσαιμίες (ΜΑ)</a:t>
            </a:r>
            <a:br>
              <a:rPr lang="el-GR" altLang="en-US" sz="3200" i="1" dirty="0" smtClean="0"/>
            </a:br>
            <a:r>
              <a:rPr lang="el-GR" altLang="en-US" sz="3200" i="1" dirty="0" smtClean="0"/>
              <a:t>(ή Μεσογειακές Αναιμίες ή νόσος </a:t>
            </a:r>
            <a:r>
              <a:rPr lang="en-US" altLang="en-US" sz="3200" i="1" dirty="0" smtClean="0"/>
              <a:t>Cooley</a:t>
            </a:r>
            <a:r>
              <a:rPr lang="el-GR" altLang="en-US" sz="3200" i="1" dirty="0" smtClean="0"/>
              <a:t>)</a:t>
            </a:r>
            <a:endParaRPr lang="en-US" altLang="en-US" sz="3200" i="1" dirty="0" smtClean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>
          <a:xfrm>
            <a:off x="0" y="1785930"/>
            <a:ext cx="9144000" cy="178595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  <a:tabLst>
                <a:tab pos="3227388" algn="l"/>
              </a:tabLst>
            </a:pPr>
            <a:r>
              <a:rPr lang="el-GR" altLang="en-US" sz="2200" i="1" dirty="0" err="1" smtClean="0"/>
              <a:t>Αιμοσφαιρινοπάθειες</a:t>
            </a:r>
            <a:r>
              <a:rPr lang="el-GR" altLang="en-US" sz="2200" i="1" dirty="0" smtClean="0"/>
              <a:t> λόγω μειωμένης ή πλήρους αδυναμίας σύνθεσης </a:t>
            </a:r>
          </a:p>
          <a:p>
            <a:pPr eaLnBrk="1" hangingPunct="1">
              <a:lnSpc>
                <a:spcPct val="150000"/>
              </a:lnSpc>
              <a:buNone/>
              <a:tabLst>
                <a:tab pos="3227388" algn="l"/>
              </a:tabLst>
            </a:pPr>
            <a:r>
              <a:rPr lang="el-GR" altLang="en-US" sz="2200" i="1" dirty="0" smtClean="0"/>
              <a:t>	α-</a:t>
            </a:r>
            <a:r>
              <a:rPr lang="el-GR" altLang="en-US" sz="2200" i="1" dirty="0" err="1" smtClean="0"/>
              <a:t>αλύσεων</a:t>
            </a:r>
            <a:r>
              <a:rPr lang="el-GR" altLang="en-US" sz="2200" i="1" dirty="0" smtClean="0"/>
              <a:t> ή β-</a:t>
            </a:r>
            <a:r>
              <a:rPr lang="el-GR" altLang="en-US" sz="2200" i="1" dirty="0" err="1" smtClean="0"/>
              <a:t>αλύσεων</a:t>
            </a:r>
            <a:r>
              <a:rPr lang="el-GR" altLang="en-US" sz="2200" i="1" dirty="0" smtClean="0"/>
              <a:t> σφαιρίνης </a:t>
            </a:r>
          </a:p>
          <a:p>
            <a:pPr eaLnBrk="1" hangingPunct="1">
              <a:lnSpc>
                <a:spcPct val="150000"/>
              </a:lnSpc>
              <a:tabLst>
                <a:tab pos="3227388" algn="l"/>
              </a:tabLst>
            </a:pPr>
            <a:r>
              <a:rPr lang="el-GR" altLang="en-US" sz="2200" i="1" dirty="0" smtClean="0"/>
              <a:t>Οι συχνότερες </a:t>
            </a:r>
            <a:r>
              <a:rPr lang="el-GR" altLang="en-US" sz="2200" i="1" dirty="0" err="1" smtClean="0"/>
              <a:t>αιμοσφαιρινοπάθειες</a:t>
            </a:r>
            <a:r>
              <a:rPr lang="el-GR" altLang="en-US" sz="2200" i="1" dirty="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auto">
          <a:xfrm>
            <a:off x="395536" y="0"/>
            <a:ext cx="8229600" cy="593164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i="1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Θαλασσαιμία</a:t>
            </a:r>
          </a:p>
        </p:txBody>
      </p:sp>
      <p:sp>
        <p:nvSpPr>
          <p:cNvPr id="53251" name="2 - Ορθογώνιο"/>
          <p:cNvSpPr>
            <a:spLocks noChangeArrowheads="1"/>
          </p:cNvSpPr>
          <p:nvPr/>
        </p:nvSpPr>
        <p:spPr bwMode="auto">
          <a:xfrm>
            <a:off x="0" y="409228"/>
            <a:ext cx="9144000" cy="5170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200" b="1" i="1" dirty="0"/>
              <a:t>Φυσιολογική Η</a:t>
            </a:r>
            <a:r>
              <a:rPr lang="en-US" sz="2200" b="1" i="1" dirty="0"/>
              <a:t>b</a:t>
            </a:r>
            <a:r>
              <a:rPr lang="el-GR" sz="2200" i="1" dirty="0"/>
              <a:t> </a:t>
            </a:r>
            <a:r>
              <a:rPr lang="el-GR" sz="2200" i="1" dirty="0" smtClean="0"/>
              <a:t>: 4 </a:t>
            </a:r>
            <a:r>
              <a:rPr lang="el-GR" sz="2200" i="1" dirty="0" err="1"/>
              <a:t>πολυπεπτιδικές</a:t>
            </a:r>
            <a:r>
              <a:rPr lang="el-GR" sz="2200" i="1" dirty="0"/>
              <a:t> αλυσίδες, δύο α και δύο β συντεταγμένες σε ένα τετραμερές</a:t>
            </a:r>
          </a:p>
          <a:p>
            <a:pPr>
              <a:lnSpc>
                <a:spcPct val="150000"/>
              </a:lnSpc>
            </a:pPr>
            <a:r>
              <a:rPr lang="el-GR" sz="2200" b="1" i="1" dirty="0"/>
              <a:t>Θαλασσαιμικά σύνδρομα: μειωμένη παραγωγή α είτε β σφαιρίνης</a:t>
            </a:r>
          </a:p>
          <a:p>
            <a:pPr lvl="1">
              <a:lnSpc>
                <a:spcPct val="150000"/>
              </a:lnSpc>
            </a:pPr>
            <a:r>
              <a:rPr lang="el-GR" sz="2200" i="1" dirty="0"/>
              <a:t>α-θαλασσαιμία: μειωμένη παραγωγή α-σφαιρίνης</a:t>
            </a:r>
          </a:p>
          <a:p>
            <a:pPr lvl="1">
              <a:lnSpc>
                <a:spcPct val="150000"/>
              </a:lnSpc>
            </a:pPr>
            <a:r>
              <a:rPr lang="el-GR" sz="2200" i="1" dirty="0"/>
              <a:t>β-θαλασσαιμία: μειωμένη παραγωγή β-σφαιρίνης</a:t>
            </a:r>
          </a:p>
          <a:p>
            <a:pPr>
              <a:lnSpc>
                <a:spcPct val="150000"/>
              </a:lnSpc>
            </a:pPr>
            <a:r>
              <a:rPr lang="el-GR" sz="2200" b="1" i="1" dirty="0"/>
              <a:t>β-σφαιρίνη </a:t>
            </a:r>
            <a:r>
              <a:rPr lang="el-GR" sz="2200" i="1" dirty="0"/>
              <a:t>κωδικοποιείται από ένα μοναδικό γονίδιο στο χρωμόσωμα 11 </a:t>
            </a:r>
          </a:p>
          <a:p>
            <a:pPr>
              <a:lnSpc>
                <a:spcPct val="150000"/>
              </a:lnSpc>
            </a:pPr>
            <a:r>
              <a:rPr lang="el-GR" sz="2200" b="1" i="1" dirty="0"/>
              <a:t>α-σφαιρίνη</a:t>
            </a:r>
            <a:r>
              <a:rPr lang="el-GR" sz="2200" i="1" dirty="0"/>
              <a:t> από δύο πολύ στενά συνδεδεμένα γονίδια στο χρωμόσωμα 16</a:t>
            </a:r>
          </a:p>
          <a:p>
            <a:pPr>
              <a:lnSpc>
                <a:spcPct val="150000"/>
              </a:lnSpc>
            </a:pPr>
            <a:r>
              <a:rPr lang="el-GR" sz="2200" b="1" i="1" dirty="0"/>
              <a:t>Επομένως λόγω του διπλασιασμού των χρωμοσωμάτων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b="1" i="1" dirty="0"/>
              <a:t>η β-σφαιρίνη κωδικοποιείται από δύο γονίδια </a:t>
            </a:r>
          </a:p>
          <a:p>
            <a:pPr lvl="1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b="1" i="1" dirty="0"/>
              <a:t>η α-σφαιρίνη κωδικοποιείται από τέσσερα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Θαλασσαιμία</a:t>
            </a:r>
          </a:p>
        </p:txBody>
      </p:sp>
      <p:pic>
        <p:nvPicPr>
          <p:cNvPr id="5427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071" y="1057300"/>
            <a:ext cx="9096929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Θαλασσαιμίες</a:t>
            </a:r>
            <a:br>
              <a:rPr lang="el-GR" altLang="en-US" sz="3200" i="1" dirty="0" smtClean="0"/>
            </a:br>
            <a:r>
              <a:rPr lang="el-GR" altLang="en-US" sz="3200" i="1" dirty="0" err="1" smtClean="0"/>
              <a:t>παθοφυσιολογική</a:t>
            </a:r>
            <a:r>
              <a:rPr lang="el-GR" altLang="en-US" sz="3200" i="1" dirty="0" smtClean="0"/>
              <a:t> διαταραχή</a:t>
            </a:r>
            <a:endParaRPr lang="en-US" altLang="en-US" sz="3200" i="1" dirty="0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2988"/>
            <a:ext cx="9144000" cy="4572012"/>
          </a:xfrm>
          <a:noFill/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Αναστολή της σύνθεσης της –α ή της –β αλυσίδας λόγω γονιδιακής βλάβης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err="1" smtClean="0"/>
              <a:t>Αιμόλυση</a:t>
            </a:r>
            <a:r>
              <a:rPr lang="el-GR" altLang="en-US" sz="2200" i="1" dirty="0" smtClean="0"/>
              <a:t> λόγω καθίζησης των </a:t>
            </a:r>
            <a:r>
              <a:rPr lang="el-GR" altLang="en-US" sz="2200" i="1" dirty="0" err="1" smtClean="0"/>
              <a:t>αλύσεων</a:t>
            </a:r>
            <a:r>
              <a:rPr lang="el-GR" altLang="en-US" sz="2200" i="1" dirty="0" smtClean="0"/>
              <a:t> που είναι σε περίσσεια                             (π.χ. στην β-θαλασσαιμία σε περίσσεια είναι οι α-αλυσίδες)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τα «κενά» </a:t>
            </a:r>
            <a:r>
              <a:rPr lang="el-GR" altLang="en-US" sz="2200" i="1" dirty="0" err="1" smtClean="0"/>
              <a:t>ερυθροκύτταρα</a:t>
            </a:r>
            <a:r>
              <a:rPr lang="el-GR" altLang="en-US" sz="2200" i="1" dirty="0" smtClean="0"/>
              <a:t> παραμορφώνονται, παίρνουν ανώμαλα σχήματα, είναι άδεια, μικρά κλπ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Μη αποδοτική </a:t>
            </a:r>
            <a:r>
              <a:rPr lang="el-GR" altLang="en-US" sz="2200" i="1" dirty="0" err="1" smtClean="0"/>
              <a:t>αιμοποίηση</a:t>
            </a:r>
            <a:endParaRPr lang="el-GR" altLang="en-US" sz="2200" i="1" dirty="0" smtClean="0"/>
          </a:p>
          <a:p>
            <a:pPr lvl="1" eaLnBrk="1" hangingPunct="1">
              <a:lnSpc>
                <a:spcPct val="150000"/>
              </a:lnSpc>
            </a:pPr>
            <a:r>
              <a:rPr lang="el-GR" altLang="en-US" sz="2200" i="1" dirty="0" smtClean="0"/>
              <a:t>Υπερπλασία με </a:t>
            </a:r>
            <a:r>
              <a:rPr lang="el-GR" altLang="en-US" sz="2200" i="1" dirty="0" err="1" smtClean="0"/>
              <a:t>υπερλειτουργία</a:t>
            </a:r>
            <a:r>
              <a:rPr lang="el-GR" altLang="en-US" sz="2200" i="1" dirty="0" smtClean="0"/>
              <a:t> του μυελού των οστών σκελετικές παραμορφώσεις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n-US" sz="2200" i="1" dirty="0" smtClean="0"/>
              <a:t>Δραστηριοποίηση </a:t>
            </a:r>
            <a:r>
              <a:rPr lang="el-GR" altLang="en-US" sz="2200" i="1" dirty="0" err="1" smtClean="0"/>
              <a:t>σπληνός</a:t>
            </a:r>
            <a:r>
              <a:rPr lang="el-GR" altLang="en-US" sz="2200" i="1" dirty="0" smtClean="0"/>
              <a:t> με «</a:t>
            </a:r>
            <a:r>
              <a:rPr lang="el-GR" altLang="en-US" sz="2200" i="1" dirty="0" err="1" smtClean="0"/>
              <a:t>υπερσπληνισμό</a:t>
            </a:r>
            <a:r>
              <a:rPr lang="el-GR" altLang="en-US" sz="2200" i="1" dirty="0" smtClean="0"/>
              <a:t>» και  ανάληψη ρόλου μη αποδοτικής </a:t>
            </a:r>
            <a:r>
              <a:rPr lang="el-GR" altLang="en-US" sz="2200" i="1" dirty="0" err="1" smtClean="0"/>
              <a:t>αιμοποίησης</a:t>
            </a:r>
            <a:r>
              <a:rPr lang="el-GR" altLang="en-US" sz="2200" i="1" dirty="0" smtClean="0"/>
              <a:t> </a:t>
            </a:r>
            <a:endParaRPr lang="en-US" altLang="en-US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24136"/>
          </a:xfrm>
        </p:spPr>
        <p:txBody>
          <a:bodyPr/>
          <a:lstStyle/>
          <a:p>
            <a:pPr algn="l"/>
            <a:r>
              <a:rPr lang="el-GR" sz="2800" i="1" dirty="0" smtClean="0"/>
              <a:t>Γεωγραφική κατανομή των a- και β-θαλασσαιμιών</a:t>
            </a:r>
            <a:endParaRPr lang="el-GR" sz="2800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5292"/>
            <a:ext cx="9144000" cy="472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121196"/>
            <a:ext cx="8686800" cy="952500"/>
          </a:xfrm>
        </p:spPr>
        <p:txBody>
          <a:bodyPr/>
          <a:lstStyle/>
          <a:p>
            <a:r>
              <a:rPr lang="el-GR" i="1" dirty="0" smtClean="0"/>
              <a:t>1987                          2003</a:t>
            </a:r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06488"/>
            <a:ext cx="396044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066253"/>
            <a:ext cx="3944949" cy="4648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200" i="1" dirty="0" smtClean="0"/>
              <a:t>Θαλασσαιμικό προσωπείο</a:t>
            </a:r>
            <a:endParaRPr lang="en-US" altLang="en-US" sz="3200" i="1" dirty="0" smtClean="0"/>
          </a:p>
        </p:txBody>
      </p:sp>
      <p:pic>
        <p:nvPicPr>
          <p:cNvPr id="112642" name="Picture 4" descr="Thalassemia-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00034" y="1285864"/>
            <a:ext cx="4343400" cy="3694906"/>
          </a:xfrm>
          <a:noFill/>
        </p:spPr>
      </p:pic>
      <p:pic>
        <p:nvPicPr>
          <p:cNvPr id="4" name="Picture 5" descr="ANd9GcTV6gtJhrE8xavRkPIKk4sB1Hd3KjMBIef5wJowhcwHBNb7tkNTg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1285864"/>
            <a:ext cx="370840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200" b="1" i="1" spc="50" dirty="0" smtClean="0">
                <a:ln w="11430"/>
                <a:solidFill>
                  <a:srgbClr val="000066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ακτινογραφία κρανίου θαλασσαιμίας</a:t>
            </a:r>
            <a:endParaRPr lang="en-US" altLang="en-US" sz="3200" b="1" i="1" spc="50" dirty="0" smtClean="0">
              <a:ln w="11430"/>
              <a:solidFill>
                <a:srgbClr val="000066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16738" name="Picture 4" descr="thalassemia radiology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14282" y="1428740"/>
            <a:ext cx="2688110" cy="1960080"/>
          </a:xfrm>
          <a:noFill/>
        </p:spPr>
      </p:pic>
      <p:pic>
        <p:nvPicPr>
          <p:cNvPr id="116739" name="Picture 9" descr="Thal-major-skull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tretch>
            <a:fillRect/>
          </a:stretch>
        </p:blipFill>
        <p:spPr>
          <a:xfrm>
            <a:off x="5857884" y="1271120"/>
            <a:ext cx="2952744" cy="2229321"/>
          </a:xfrm>
          <a:noFill/>
        </p:spPr>
      </p:pic>
      <p:pic>
        <p:nvPicPr>
          <p:cNvPr id="5" name="Picture 6" descr="954354-958850-206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00364" y="2643186"/>
            <a:ext cx="2683306" cy="2703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52500"/>
          </a:xfrm>
        </p:spPr>
        <p:txBody>
          <a:bodyPr/>
          <a:lstStyle/>
          <a:p>
            <a:pPr eaLnBrk="1" hangingPunct="1"/>
            <a:r>
              <a:rPr lang="el-GR" altLang="en-US" sz="3200" dirty="0" smtClean="0"/>
              <a:t>Μορφολογικές αλλοιώσεις </a:t>
            </a:r>
            <a:r>
              <a:rPr lang="el-GR" altLang="en-US" sz="3200" i="1" dirty="0" smtClean="0"/>
              <a:t>θαλασσαιμίας</a:t>
            </a:r>
            <a:endParaRPr lang="en-US" altLang="en-US" sz="3200" dirty="0" smtClean="0"/>
          </a:p>
        </p:txBody>
      </p:sp>
      <p:pic>
        <p:nvPicPr>
          <p:cNvPr id="120834" name="Picture 4" descr="target cell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42988"/>
            <a:ext cx="3000396" cy="1643074"/>
          </a:xfrm>
          <a:noFill/>
        </p:spPr>
      </p:pic>
      <p:sp>
        <p:nvSpPr>
          <p:cNvPr id="4" name="3 - Ορθογώνιο"/>
          <p:cNvSpPr/>
          <p:nvPr/>
        </p:nvSpPr>
        <p:spPr>
          <a:xfrm>
            <a:off x="6929454" y="1785930"/>
            <a:ext cx="200026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2200" b="1" i="1" dirty="0" err="1" smtClean="0"/>
              <a:t>στοχοκύτταρα</a:t>
            </a:r>
            <a:endParaRPr lang="el-GR" altLang="en-US" sz="2200" b="1" i="1" dirty="0" smtClean="0"/>
          </a:p>
        </p:txBody>
      </p:sp>
      <p:pic>
        <p:nvPicPr>
          <p:cNvPr id="6" name="Picture 4" descr="target cell E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3643306" y="1214426"/>
            <a:ext cx="3071834" cy="1608244"/>
          </a:xfrm>
          <a:prstGeom prst="rect">
            <a:avLst/>
          </a:prstGeom>
          <a:noFill/>
        </p:spPr>
      </p:pic>
      <p:pic>
        <p:nvPicPr>
          <p:cNvPr id="7" name="Picture 4" descr="thalassdemia hypochrom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3500442"/>
            <a:ext cx="32967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8 - Ορθογώνιο"/>
          <p:cNvSpPr/>
          <p:nvPr/>
        </p:nvSpPr>
        <p:spPr>
          <a:xfrm>
            <a:off x="6929454" y="3857632"/>
            <a:ext cx="2079800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sz="2200" b="1" i="1" dirty="0" smtClean="0"/>
              <a:t>Σ</a:t>
            </a:r>
            <a:r>
              <a:rPr lang="en-US" altLang="en-US" sz="2200" b="1" i="1" dirty="0" err="1" smtClean="0"/>
              <a:t>τοχοκύτταρα</a:t>
            </a:r>
            <a:endParaRPr lang="el-GR" altLang="en-US" sz="2200" b="1" i="1" dirty="0" smtClean="0"/>
          </a:p>
          <a:p>
            <a:r>
              <a:rPr lang="el-GR" altLang="en-US" sz="2200" b="1" i="1" dirty="0" smtClean="0"/>
              <a:t>Υ</a:t>
            </a:r>
            <a:r>
              <a:rPr lang="en-US" altLang="en-US" sz="2200" b="1" i="1" dirty="0" smtClean="0"/>
              <a:t>π</a:t>
            </a:r>
            <a:r>
              <a:rPr lang="el-GR" altLang="en-US" sz="2200" b="1" i="1" dirty="0" smtClean="0"/>
              <a:t>ο</a:t>
            </a:r>
            <a:r>
              <a:rPr lang="en-US" altLang="en-US" sz="2200" b="1" i="1" dirty="0" err="1" smtClean="0"/>
              <a:t>χρωμ</a:t>
            </a:r>
            <a:r>
              <a:rPr lang="el-GR" altLang="en-US" sz="2200" b="1" i="1" dirty="0" smtClean="0"/>
              <a:t>ία</a:t>
            </a:r>
          </a:p>
          <a:p>
            <a:r>
              <a:rPr lang="el-GR" altLang="en-US" sz="2200" b="1" i="1" dirty="0" err="1" smtClean="0"/>
              <a:t>δακρυοκύτταρα</a:t>
            </a:r>
            <a:endParaRPr lang="el-GR" sz="2200" b="1" i="1" dirty="0"/>
          </a:p>
        </p:txBody>
      </p:sp>
      <p:pic>
        <p:nvPicPr>
          <p:cNvPr id="43010" name="Picture 2" descr="https://encrypted-tbn0.gstatic.com/images?q=tbn:ANd9GcSCH394l4C4Tv-SLgzMbqgqu94MXURTQ8yi_LYjtM6ivNs5bK2Qa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500442"/>
            <a:ext cx="3133448" cy="2071702"/>
          </a:xfrm>
          <a:prstGeom prst="rect">
            <a:avLst/>
          </a:prstGeom>
          <a:noFill/>
        </p:spPr>
      </p:pic>
      <p:sp>
        <p:nvSpPr>
          <p:cNvPr id="11" name="10 - Ορθογώνιο"/>
          <p:cNvSpPr/>
          <p:nvPr/>
        </p:nvSpPr>
        <p:spPr>
          <a:xfrm>
            <a:off x="142844" y="3000376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altLang="en-US" sz="2200" b="1" i="1" dirty="0" err="1" smtClean="0"/>
              <a:t>Βασεόφιλη</a:t>
            </a:r>
            <a:r>
              <a:rPr lang="el-GR" altLang="en-US" sz="2200" b="1" i="1" dirty="0" smtClean="0"/>
              <a:t> στίξη</a:t>
            </a:r>
            <a:endParaRPr lang="el-GR" sz="2200" b="1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9525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i="1" dirty="0" smtClean="0"/>
              <a:t>Α-θαλασσαιμία</a:t>
            </a:r>
            <a:br>
              <a:rPr lang="el-GR" sz="3200" i="1" dirty="0" smtClean="0"/>
            </a:br>
            <a:endParaRPr lang="el-GR" sz="3200" i="1" dirty="0"/>
          </a:p>
        </p:txBody>
      </p:sp>
      <p:sp>
        <p:nvSpPr>
          <p:cNvPr id="55299" name="2 - Ορθογώνιο"/>
          <p:cNvSpPr>
            <a:spLocks noChangeArrowheads="1"/>
          </p:cNvSpPr>
          <p:nvPr/>
        </p:nvSpPr>
        <p:spPr bwMode="auto">
          <a:xfrm>
            <a:off x="467544" y="592059"/>
            <a:ext cx="8358187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150000"/>
              </a:lnSpc>
            </a:pPr>
            <a:r>
              <a:rPr lang="el-GR" sz="2000" i="1" dirty="0"/>
              <a:t>Μειωμένη παραγωγή της α-αλυσίδας της αιμοσφαιρίνης</a:t>
            </a:r>
            <a:endParaRPr lang="el-GR" sz="2000" b="1" i="1" dirty="0"/>
          </a:p>
          <a:p>
            <a:pPr marL="342900" indent="-342900">
              <a:lnSpc>
                <a:spcPct val="150000"/>
              </a:lnSpc>
            </a:pPr>
            <a:r>
              <a:rPr lang="el-GR" sz="2000" i="1" dirty="0"/>
              <a:t>Εμπλέκονται 2 γονίδια το HBA1 και το HBA2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l-GR" sz="2000" i="1" dirty="0" smtClean="0"/>
              <a:t>ελαττωμένη </a:t>
            </a:r>
            <a:r>
              <a:rPr lang="el-GR" sz="2000" i="1" dirty="0"/>
              <a:t>παραγωγή α-αλυσίδων (</a:t>
            </a:r>
            <a:r>
              <a:rPr lang="el-GR" sz="2000" i="1" dirty="0" err="1"/>
              <a:t>α</a:t>
            </a:r>
            <a:r>
              <a:rPr lang="el-GR" sz="2000" i="1" baseline="30000" dirty="0" err="1"/>
              <a:t>0</a:t>
            </a:r>
            <a:r>
              <a:rPr lang="el-GR" sz="2000" i="1" dirty="0"/>
              <a:t> όπου δεν παράγονται καθόλου α αλυσίδες και α+ όπου η παραγωγή είναι μειωμένη)  </a:t>
            </a:r>
          </a:p>
          <a:p>
            <a:pPr marL="342900" indent="-342900">
              <a:lnSpc>
                <a:spcPct val="150000"/>
              </a:lnSpc>
              <a:buFontTx/>
              <a:buChar char="•"/>
            </a:pPr>
            <a:r>
              <a:rPr lang="el-GR" sz="2000" i="1" dirty="0"/>
              <a:t>περίσσεια β-αλυσίδων στους ενήλικες και γ-αλυσίδων στα νεογέννητα </a:t>
            </a:r>
          </a:p>
          <a:p>
            <a:pPr marL="342900" indent="-342900">
              <a:lnSpc>
                <a:spcPct val="150000"/>
              </a:lnSpc>
            </a:pPr>
            <a:r>
              <a:rPr lang="el-GR" sz="2000" b="1" i="1" dirty="0"/>
              <a:t>4 είδη </a:t>
            </a:r>
            <a:r>
              <a:rPr lang="el-GR" sz="2000" b="1" i="1" dirty="0" smtClean="0"/>
              <a:t>α-θαλασσαιμιών</a:t>
            </a:r>
            <a:r>
              <a:rPr lang="el-GR" sz="2000" i="1" dirty="0" smtClean="0"/>
              <a:t> </a:t>
            </a:r>
            <a:endParaRPr lang="el-GR" sz="2000" i="1" dirty="0"/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000" b="1" i="1" dirty="0" err="1"/>
              <a:t>Ετερόζυγη</a:t>
            </a:r>
            <a:r>
              <a:rPr lang="el-GR" sz="2000" b="1" i="1" dirty="0"/>
              <a:t> α-Μεσογειακή αναιμία 2 ( μετάλλαξη στο 1 από τα α-γονίδια),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000" b="1" i="1" dirty="0" err="1"/>
              <a:t>Ετερόζυγη</a:t>
            </a:r>
            <a:r>
              <a:rPr lang="el-GR" sz="2000" b="1" i="1" dirty="0"/>
              <a:t> α-Μεσογειακή αναιμία 1(μετάλλαξη σε 2 α-γονίδια),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000" b="1" i="1" dirty="0" err="1"/>
              <a:t>Αιμοσφαιρινοπάθεια</a:t>
            </a:r>
            <a:r>
              <a:rPr lang="el-GR" sz="2000" b="1" i="1" dirty="0"/>
              <a:t> Η (μετάλλαξη στα 3 από τα 4 α-γονίδια) και </a:t>
            </a:r>
          </a:p>
          <a:p>
            <a:pPr marL="342900" indent="-342900">
              <a:lnSpc>
                <a:spcPct val="150000"/>
              </a:lnSpc>
              <a:buFontTx/>
              <a:buAutoNum type="arabicPeriod"/>
            </a:pPr>
            <a:r>
              <a:rPr lang="el-GR" sz="2000" b="1" i="1" dirty="0"/>
              <a:t>Εμβρυϊκός </a:t>
            </a:r>
            <a:r>
              <a:rPr lang="el-GR" sz="2000" b="1" i="1" dirty="0" err="1"/>
              <a:t>ύδρωπας</a:t>
            </a:r>
            <a:r>
              <a:rPr lang="el-GR" sz="2000" b="1" i="1" dirty="0"/>
              <a:t> (μετάλλαξη και στα 4 α-γονίδια), θανατηφόρος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l-GR" sz="3200" i="1" dirty="0" smtClean="0"/>
              <a:t>Οντογεννητική έκφραση </a:t>
            </a:r>
            <a:br>
              <a:rPr lang="el-GR" sz="3200" i="1" dirty="0" smtClean="0"/>
            </a:br>
            <a:r>
              <a:rPr lang="el-GR" sz="3200" i="1" dirty="0" smtClean="0"/>
              <a:t>του β-συμπλέγματος</a:t>
            </a:r>
            <a:endParaRPr lang="el-GR" sz="3200" i="1" dirty="0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9" y="1657615"/>
            <a:ext cx="7489825" cy="38404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dirty="0" smtClean="0">
                <a:ln>
                  <a:noFill/>
                </a:ln>
                <a:effectLst>
                  <a:outerShdw blurRad="38100" dist="38100" dir="2700000" algn="tl">
                    <a:srgbClr val="C0C0C0"/>
                  </a:outerShdw>
                </a:effectLst>
              </a:rPr>
              <a:t>Θαλασσαιμία</a:t>
            </a: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098087"/>
            <a:ext cx="8316966" cy="461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28596" y="0"/>
            <a:ext cx="8229600" cy="557198"/>
          </a:xfrm>
          <a:ln>
            <a:miter lim="800000"/>
            <a:headEnd/>
            <a:tailEnd/>
          </a:ln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l-GR" sz="3200" i="1" dirty="0" smtClean="0">
                <a:latin typeface="+mn-lt"/>
              </a:rPr>
              <a:t>ΑΙΜΟΣΦΑΙΡΙΝΟΠΑΘΕΙΑ Η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0" y="571500"/>
            <a:ext cx="9144000" cy="4802188"/>
          </a:xfrm>
          <a:extLst>
            <a:ext uri="{909E8E84-426E-40DD-AFC4-6F175D3DCCD1}"/>
            <a:ext uri="{91240B29-F687-4F45-9708-019B960494DF}"/>
          </a:extLst>
        </p:spPr>
        <p:txBody>
          <a:bodyPr>
            <a:normAutofit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200" i="1" dirty="0" smtClean="0"/>
              <a:t>Απώλεια 3 γονιδίων (--/-α)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200" i="1" dirty="0" smtClean="0"/>
              <a:t>Εκφράζεται σαν ενδιάμεση μεσογειακή αναιμία με μέτρια ή έντονη αναιμία</a:t>
            </a:r>
            <a:r>
              <a:rPr lang="en-GB" sz="2200" i="1" dirty="0" smtClean="0"/>
              <a:t>,</a:t>
            </a:r>
            <a:r>
              <a:rPr lang="el-GR" sz="2200" i="1" dirty="0" smtClean="0"/>
              <a:t> (</a:t>
            </a:r>
            <a:r>
              <a:rPr lang="en-GB" sz="2200" i="1" dirty="0" smtClean="0"/>
              <a:t>Hb 7-9), </a:t>
            </a:r>
            <a:r>
              <a:rPr lang="el-GR" sz="2200" i="1" dirty="0" smtClean="0"/>
              <a:t>θαλασσαιμικές μορφολογικές αλλοιώσεις και ανεύρεση ερυθροκυτταρικών εγκλείστων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200" i="1" dirty="0" smtClean="0"/>
              <a:t>Ηλεκτροφόρηση </a:t>
            </a:r>
            <a:r>
              <a:rPr lang="en-US" sz="2200" i="1" dirty="0" smtClean="0"/>
              <a:t>: HbH-</a:t>
            </a:r>
            <a:r>
              <a:rPr lang="el-GR" sz="2200" i="1" dirty="0" smtClean="0"/>
              <a:t>τετραμερές της β αλυσίδας β4 λόγω περίσσειας 5-30% και μεγάλη ελάττωση της </a:t>
            </a:r>
            <a:r>
              <a:rPr lang="en-GB" sz="2200" i="1" dirty="0" smtClean="0"/>
              <a:t>HbA2</a:t>
            </a:r>
            <a:r>
              <a:rPr lang="el-GR" sz="2200" i="1" dirty="0" smtClean="0"/>
              <a:t>. Το υπόλοιπο είναι </a:t>
            </a:r>
            <a:r>
              <a:rPr lang="en-GB" sz="2200" i="1" dirty="0" smtClean="0"/>
              <a:t>HbA</a:t>
            </a:r>
            <a:endParaRPr lang="el-GR" sz="2200" i="1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200" i="1" dirty="0" smtClean="0"/>
              <a:t>Αιμολυτική διαταραχή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200" i="1" dirty="0" smtClean="0"/>
              <a:t>Σπληνομεγαλία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el-GR" sz="2200" i="1" dirty="0" smtClean="0"/>
              <a:t>Σπάνια μυελική υπερπλασία, υπερπλασία γνάθου, παθολογικά κατάγματα</a:t>
            </a:r>
            <a:endParaRPr lang="en-GB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7" name="Rectangle 5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71484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έγκλειστα «Η» α-θαλασσαιμίας </a:t>
            </a:r>
            <a:br>
              <a:rPr lang="el-GR" altLang="en-US" sz="3200" i="1" dirty="0" smtClean="0"/>
            </a:br>
            <a:endParaRPr lang="en-US" altLang="en-US" sz="3200" i="1" dirty="0" smtClean="0"/>
          </a:p>
        </p:txBody>
      </p:sp>
      <p:pic>
        <p:nvPicPr>
          <p:cNvPr id="5" name="Picture 4" descr="2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4282" y="857236"/>
            <a:ext cx="3429024" cy="2288501"/>
          </a:xfrm>
          <a:prstGeom prst="rect">
            <a:avLst/>
          </a:prstGeom>
          <a:noFill/>
        </p:spPr>
      </p:pic>
      <p:pic>
        <p:nvPicPr>
          <p:cNvPr id="6" name="Picture 4" descr="2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4572000" y="857236"/>
            <a:ext cx="3112499" cy="2286016"/>
          </a:xfrm>
          <a:prstGeom prst="rect">
            <a:avLst/>
          </a:prstGeom>
          <a:noFill/>
        </p:spPr>
      </p:pic>
      <p:pic>
        <p:nvPicPr>
          <p:cNvPr id="7" name="Picture 7" descr="27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3286128"/>
            <a:ext cx="3381372" cy="2256698"/>
          </a:xfrm>
          <a:prstGeom prst="rect">
            <a:avLst/>
          </a:prstGeom>
          <a:noFill/>
        </p:spPr>
      </p:pic>
      <p:pic>
        <p:nvPicPr>
          <p:cNvPr id="8" name="Picture 8" descr="inclusion bodies"/>
          <p:cNvPicPr>
            <a:picLocks noChangeAspect="1" noChangeArrowheads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3286128"/>
            <a:ext cx="3357586" cy="229129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1561356"/>
            <a:ext cx="8229600" cy="952500"/>
          </a:xfrm>
        </p:spPr>
        <p:txBody>
          <a:bodyPr/>
          <a:lstStyle/>
          <a:p>
            <a:r>
              <a:rPr lang="el-GR" sz="3200" dirty="0" smtClean="0"/>
              <a:t>Δρεπανοκυτταρική Νόσος</a:t>
            </a:r>
            <a:endParaRPr lang="el-G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3200" i="1" dirty="0" smtClean="0">
                <a:latin typeface="Arial" pitchFamily="34" charset="0"/>
              </a:rPr>
              <a:t>Τι είναι δρεπανοκυτταρική αιμοσφαιρίνη?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971600" y="1201316"/>
            <a:ext cx="7643866" cy="1857388"/>
          </a:xfrm>
          <a:noFill/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altLang="en-US" sz="2200" b="1" i="1" dirty="0" smtClean="0"/>
              <a:t>Τροποποιημένη αιμοσφαιρίνη Α</a:t>
            </a:r>
          </a:p>
          <a:p>
            <a:pPr algn="ctr">
              <a:lnSpc>
                <a:spcPct val="150000"/>
              </a:lnSpc>
              <a:buNone/>
            </a:pPr>
            <a:r>
              <a:rPr lang="el-GR" altLang="en-US" sz="2200" i="1" dirty="0" smtClean="0"/>
              <a:t>Στην θέση 6 της β αλυσίδας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altLang="en-US" sz="2200" b="1" i="1" dirty="0" smtClean="0"/>
              <a:t>Αντικατάσταση του γλουταμινικού οξέως, από </a:t>
            </a:r>
            <a:r>
              <a:rPr lang="el-GR" altLang="en-US" sz="2200" b="1" i="1" dirty="0" err="1" smtClean="0"/>
              <a:t>βαλίνη</a:t>
            </a:r>
            <a:endParaRPr lang="el-GR" altLang="en-US" sz="2200" b="1" i="1" dirty="0" smtClean="0"/>
          </a:p>
          <a:p>
            <a:pPr algn="ctr">
              <a:lnSpc>
                <a:spcPct val="150000"/>
              </a:lnSpc>
              <a:buNone/>
            </a:pPr>
            <a:endParaRPr lang="el-GR" altLang="en-US" sz="2200" b="1" i="1" dirty="0" smtClean="0"/>
          </a:p>
        </p:txBody>
      </p:sp>
      <p:sp>
        <p:nvSpPr>
          <p:cNvPr id="4" name="3 - Ορθογώνιο"/>
          <p:cNvSpPr/>
          <p:nvPr/>
        </p:nvSpPr>
        <p:spPr>
          <a:xfrm>
            <a:off x="0" y="2929508"/>
            <a:ext cx="91440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6487" indent="-456487" algn="ctr">
              <a:lnSpc>
                <a:spcPct val="200000"/>
              </a:lnSpc>
            </a:pP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Σημειακή μετάλλαξη του </a:t>
            </a:r>
            <a:r>
              <a:rPr lang="el-GR" sz="2000" b="1" i="1" dirty="0" err="1" smtClean="0">
                <a:latin typeface="Times New Roman" pitchFamily="18" charset="0"/>
                <a:cs typeface="Times New Roman" pitchFamily="18" charset="0"/>
              </a:rPr>
              <a:t>κωδικοποιού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 γονιδίου της β αλυσίδα της </a:t>
            </a:r>
            <a:r>
              <a:rPr lang="en-US" sz="2000" b="1" i="1" dirty="0" err="1" smtClean="0">
                <a:latin typeface="Times New Roman" pitchFamily="18" charset="0"/>
                <a:cs typeface="Times New Roman" pitchFamily="18" charset="0"/>
              </a:rPr>
              <a:t>Hb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6487" indent="-456487" algn="ctr">
              <a:lnSpc>
                <a:spcPct val="200000"/>
              </a:lnSpc>
            </a:pP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Αντικατάσταση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αδενίνης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(Α) με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θυμίνη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(Τ) στο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κωδικώνιο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GAG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→</a:t>
            </a:r>
            <a:r>
              <a:rPr lang="en-US" sz="2200" i="1" dirty="0" smtClean="0">
                <a:latin typeface="Times New Roman" pitchFamily="18" charset="0"/>
                <a:cs typeface="Times New Roman" pitchFamily="18" charset="0"/>
              </a:rPr>
              <a:t>GTG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6487" indent="-456487">
              <a:lnSpc>
                <a:spcPct val="200000"/>
              </a:lnSpc>
              <a:buFont typeface="Wingdings" pitchFamily="2" charset="2"/>
              <a:buChar char="ü"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pPr marL="456487" indent="-456487" algn="r">
              <a:lnSpc>
                <a:spcPct val="200000"/>
              </a:lnSpc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1957 </a:t>
            </a:r>
            <a:r>
              <a:rPr lang="el-GR" i="1" dirty="0" err="1" smtClean="0">
                <a:latin typeface="Times New Roman" pitchFamily="18" charset="0"/>
                <a:cs typeface="Times New Roman" pitchFamily="18" charset="0"/>
              </a:rPr>
              <a:t>Vernon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err="1" smtClean="0">
                <a:latin typeface="Times New Roman" pitchFamily="18" charset="0"/>
                <a:cs typeface="Times New Roman" pitchFamily="18" charset="0"/>
              </a:rPr>
              <a:t>Ingram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200" i="1" dirty="0" smtClean="0"/>
              <a:t>Γεωγραφική κατανομή </a:t>
            </a:r>
            <a:br>
              <a:rPr lang="el-GR" sz="3200" i="1" dirty="0" smtClean="0"/>
            </a:br>
            <a:r>
              <a:rPr lang="el-GR" sz="3200" i="1" dirty="0" smtClean="0"/>
              <a:t>Δρεπανοκυτταρικής νόσου</a:t>
            </a:r>
            <a:endParaRPr lang="el-GR" sz="3200" i="1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785" y="1543050"/>
            <a:ext cx="6916623" cy="397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3000" i="1" dirty="0" smtClean="0"/>
              <a:t>Γεωγραφική κατανομή </a:t>
            </a:r>
            <a:br>
              <a:rPr lang="el-GR" sz="3000" i="1" dirty="0" smtClean="0"/>
            </a:br>
            <a:r>
              <a:rPr lang="el-GR" sz="3000" i="1" dirty="0" smtClean="0"/>
              <a:t>Δρεπανοκυτταρικής νόσου</a:t>
            </a:r>
            <a:endParaRPr lang="el-GR" sz="30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26821" y="1333500"/>
            <a:ext cx="4490357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Ορθογώνιο"/>
          <p:cNvSpPr/>
          <p:nvPr/>
        </p:nvSpPr>
        <p:spPr>
          <a:xfrm>
            <a:off x="0" y="5068668"/>
            <a:ext cx="91440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200" b="1" i="1" dirty="0" smtClean="0"/>
              <a:t>1-1,5% του γενικού πληθυσμού στην Ελλάδα είναι φορείς</a:t>
            </a:r>
            <a:endParaRPr lang="el-GR" sz="22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1 - Ορθογώνιο"/>
          <p:cNvSpPr>
            <a:spLocks noChangeArrowheads="1"/>
          </p:cNvSpPr>
          <p:nvPr/>
        </p:nvSpPr>
        <p:spPr bwMode="auto">
          <a:xfrm>
            <a:off x="0" y="297632"/>
            <a:ext cx="9144000" cy="5262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>
              <a:lnSpc>
                <a:spcPct val="150000"/>
              </a:lnSpc>
            </a:pPr>
            <a:r>
              <a:rPr lang="el-GR" sz="2400" b="1" i="1" dirty="0" err="1">
                <a:latin typeface="Times New Roman" pitchFamily="18" charset="0"/>
                <a:cs typeface="Times New Roman" pitchFamily="18" charset="0"/>
              </a:rPr>
              <a:t>Παθοφυσιολογικός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 μηχανισμός δημιουργίας πολυμερών</a:t>
            </a: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       </a:t>
            </a:r>
            <a:endParaRPr lang="en-US" sz="2400" i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l-GR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από-</a:t>
            </a:r>
            <a:r>
              <a:rPr lang="el-GR" sz="2400" b="1" i="1" dirty="0" err="1">
                <a:latin typeface="Times New Roman" pitchFamily="18" charset="0"/>
                <a:cs typeface="Times New Roman" pitchFamily="18" charset="0"/>
              </a:rPr>
              <a:t>οξυγωνωμένης</a:t>
            </a:r>
            <a:r>
              <a:rPr lang="el-GR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en-US" sz="2400" b="1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 b="1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err="1">
                <a:latin typeface="Times New Roman" pitchFamily="18" charset="0"/>
                <a:cs typeface="Times New Roman" pitchFamily="18" charset="0"/>
              </a:rPr>
              <a:t>απο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-οξυγόνωση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μεταβολή της </a:t>
            </a:r>
            <a:r>
              <a:rPr lang="el-GR" sz="2200" i="1" dirty="0" err="1" smtClean="0">
                <a:latin typeface="Times New Roman" pitchFamily="18" charset="0"/>
                <a:cs typeface="Times New Roman" pitchFamily="18" charset="0"/>
              </a:rPr>
              <a:t>στερεοδομής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 με μετατροπή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τμήματος της εξωτερικής επιφάνειας της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σε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εσωτερική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σχηματισμός ενός κυκλικού υδρόφοβου δεσμού </a:t>
            </a:r>
            <a:r>
              <a:rPr lang="el-GR" sz="2200" i="1" dirty="0" err="1">
                <a:latin typeface="Times New Roman" pitchFamily="18" charset="0"/>
                <a:cs typeface="Times New Roman" pitchFamily="18" charset="0"/>
              </a:rPr>
              <a:t>βαλίνης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 err="1">
                <a:latin typeface="Times New Roman" pitchFamily="18" charset="0"/>
                <a:cs typeface="Times New Roman" pitchFamily="18" charset="0"/>
              </a:rPr>
              <a:t>βαλίνης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μεταξύ των θέσεων 1 και 6 των αμινοξέων της β-αλύσου </a:t>
            </a:r>
            <a:endParaRPr lang="en-US" sz="2200" i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αλληλεπίδραση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με άλλα μόρια </a:t>
            </a:r>
            <a:r>
              <a:rPr lang="en-US" sz="2200" i="1" dirty="0" err="1">
                <a:latin typeface="Times New Roman" pitchFamily="18" charset="0"/>
                <a:cs typeface="Times New Roman" pitchFamily="18" charset="0"/>
              </a:rPr>
              <a:t>HbS</a:t>
            </a:r>
            <a:r>
              <a:rPr lang="en-US" sz="2200" i="1" dirty="0"/>
              <a:t>→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 smtClean="0">
                <a:latin typeface="Times New Roman" pitchFamily="18" charset="0"/>
                <a:cs typeface="Times New Roman" pitchFamily="18" charset="0"/>
              </a:rPr>
              <a:t>συνάθροιση με δημιουργία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μεγάλων πολυμερών εντός των αγγείων</a:t>
            </a:r>
          </a:p>
          <a:p>
            <a:pPr marL="457200" indent="-457200">
              <a:lnSpc>
                <a:spcPct val="150000"/>
              </a:lnSpc>
              <a:buFont typeface="Wingdings" pitchFamily="2" charset="2"/>
              <a:buChar char="ü"/>
            </a:pP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διαστρέβλωση και μείωση της </a:t>
            </a:r>
            <a:r>
              <a:rPr lang="el-GR" sz="2200" i="1" dirty="0" err="1">
                <a:latin typeface="Times New Roman" pitchFamily="18" charset="0"/>
                <a:cs typeface="Times New Roman" pitchFamily="18" charset="0"/>
              </a:rPr>
              <a:t>ευκαμπτότητας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 των ερυθρών</a:t>
            </a:r>
            <a:r>
              <a:rPr lang="en-US" sz="22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200" i="1" dirty="0">
                <a:latin typeface="Times New Roman" pitchFamily="18" charset="0"/>
                <a:cs typeface="Times New Roman" pitchFamily="18" charset="0"/>
              </a:rPr>
              <a:t>αιμοσφαιρίων</a:t>
            </a:r>
          </a:p>
        </p:txBody>
      </p:sp>
      <p:pic>
        <p:nvPicPr>
          <p:cNvPr id="69635" name="133 - Εικόνα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4560" y="0"/>
            <a:ext cx="1909440" cy="1338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Shape 1"/>
          <p:cNvSpPr txBox="1">
            <a:spLocks noChangeArrowheads="1"/>
          </p:cNvSpPr>
          <p:nvPr/>
        </p:nvSpPr>
        <p:spPr bwMode="auto">
          <a:xfrm>
            <a:off x="4376160" y="9601"/>
            <a:ext cx="4832640" cy="45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/>
          <a:lstStyle/>
          <a:p>
            <a:pPr algn="ctr"/>
            <a:r>
              <a:rPr lang="el-GR" sz="2400" b="1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Παθοφυσιολογία</a:t>
            </a:r>
            <a:r>
              <a:rPr lang="el-GR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ΔΚΑ</a:t>
            </a:r>
          </a:p>
        </p:txBody>
      </p:sp>
      <p:sp>
        <p:nvSpPr>
          <p:cNvPr id="70659" name="TextShape 2"/>
          <p:cNvSpPr txBox="1">
            <a:spLocks noChangeArrowheads="1"/>
          </p:cNvSpPr>
          <p:nvPr/>
        </p:nvSpPr>
        <p:spPr bwMode="auto">
          <a:xfrm>
            <a:off x="456481" y="1336941"/>
            <a:ext cx="4016160" cy="3314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endParaRPr lang="el-GR"/>
          </a:p>
        </p:txBody>
      </p:sp>
      <p:sp>
        <p:nvSpPr>
          <p:cNvPr id="70660" name="TextShape 3"/>
          <p:cNvSpPr txBox="1">
            <a:spLocks noChangeArrowheads="1"/>
          </p:cNvSpPr>
          <p:nvPr/>
        </p:nvSpPr>
        <p:spPr bwMode="auto">
          <a:xfrm>
            <a:off x="3923928" y="625252"/>
            <a:ext cx="5000629" cy="536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/>
          <a:lstStyle/>
          <a:p>
            <a:pPr marL="385100" indent="-385100">
              <a:lnSpc>
                <a:spcPct val="150000"/>
              </a:lnSpc>
              <a:buSzPct val="25000"/>
            </a:pP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Μόριο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αιμοσφαιρίνης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αποτελούμενο από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δύο </a:t>
            </a:r>
            <a:endParaRPr lang="el-GR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	αλύσους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α και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 δύο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παθολογικές αλύσους β</a:t>
            </a: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Τα μόρια αιμοσφαιρίνης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σχηματίζουν δεσμούς </a:t>
            </a: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	μεταξύ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των β </a:t>
            </a:r>
            <a:r>
              <a:rPr lang="el-GR" sz="1900" i="1" dirty="0" err="1">
                <a:latin typeface="Times New Roman" pitchFamily="18" charset="0"/>
                <a:cs typeface="Times New Roman" pitchFamily="18" charset="0"/>
              </a:rPr>
              <a:t>αλύσεων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και δημιουργούν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αλυσίδες</a:t>
            </a: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C.</a:t>
            </a: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i="1" dirty="0" err="1">
                <a:latin typeface="Times New Roman" pitchFamily="18" charset="0"/>
                <a:cs typeface="Times New Roman" pitchFamily="18" charset="0"/>
              </a:rPr>
              <a:t>Mε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 την προσθήκη επιπλέον μορίων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δημιουργούνται μακρά πολυμερή</a:t>
            </a: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n-US" sz="1900" b="1" i="1" dirty="0" smtClean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l-GR" sz="1900" i="1" dirty="0" err="1" smtClean="0">
                <a:latin typeface="Times New Roman" pitchFamily="18" charset="0"/>
                <a:cs typeface="Times New Roman" pitchFamily="18" charset="0"/>
              </a:rPr>
              <a:t>Tα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άκαμπτα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πολυμερή παραμορφώνουν</a:t>
            </a:r>
            <a:endParaRPr lang="en-US" sz="1900" i="1" dirty="0">
              <a:latin typeface="Times New Roman" pitchFamily="18" charset="0"/>
              <a:cs typeface="Times New Roman" pitchFamily="18" charset="0"/>
            </a:endParaRP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n-US" sz="19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	το </a:t>
            </a:r>
            <a:r>
              <a:rPr lang="el-GR" sz="1900" i="1" dirty="0" err="1" smtClean="0">
                <a:latin typeface="Times New Roman" pitchFamily="18" charset="0"/>
                <a:cs typeface="Times New Roman" pitchFamily="18" charset="0"/>
              </a:rPr>
              <a:t>ερυθροκύτταρο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 σε </a:t>
            </a:r>
            <a:r>
              <a:rPr lang="el-GR" sz="1900" i="1" dirty="0">
                <a:latin typeface="Times New Roman" pitchFamily="18" charset="0"/>
                <a:cs typeface="Times New Roman" pitchFamily="18" charset="0"/>
              </a:rPr>
              <a:t>μια επιμήκη, </a:t>
            </a:r>
            <a:endParaRPr lang="el-GR" sz="1900" i="1" dirty="0" smtClean="0">
              <a:latin typeface="Times New Roman" pitchFamily="18" charset="0"/>
              <a:cs typeface="Times New Roman" pitchFamily="18" charset="0"/>
            </a:endParaRP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	δρεπανοειδή μορφή</a:t>
            </a: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n-US" sz="1900" b="1" i="1" dirty="0">
                <a:latin typeface="Times New Roman" pitchFamily="18" charset="0"/>
                <a:cs typeface="Times New Roman" pitchFamily="18" charset="0"/>
              </a:rPr>
              <a:t>E. </a:t>
            </a: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Πρόκληση απόφραξης αγγείων από τα</a:t>
            </a:r>
          </a:p>
          <a:p>
            <a:pPr marL="385100" indent="-385100">
              <a:lnSpc>
                <a:spcPct val="150000"/>
              </a:lnSpc>
              <a:buSzPct val="25000"/>
            </a:pPr>
            <a:r>
              <a:rPr lang="el-GR" sz="1900" i="1" dirty="0" smtClean="0">
                <a:latin typeface="Times New Roman" pitchFamily="18" charset="0"/>
                <a:cs typeface="Times New Roman" pitchFamily="18" charset="0"/>
              </a:rPr>
              <a:t>	δρεπανοκύτταρα</a:t>
            </a:r>
            <a:endParaRPr lang="el-GR" sz="19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066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563888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7000"/>
            <a:ext cx="9144000" cy="1301740"/>
          </a:xfrm>
          <a:noFill/>
        </p:spPr>
        <p:txBody>
          <a:bodyPr/>
          <a:lstStyle/>
          <a:p>
            <a:r>
              <a:rPr lang="el-GR" altLang="en-US" sz="3200" b="1" i="1" dirty="0" smtClean="0">
                <a:solidFill>
                  <a:srgbClr val="002060"/>
                </a:solidFill>
              </a:rPr>
              <a:t>«Κλινική έκφραση» </a:t>
            </a:r>
            <a:r>
              <a:rPr lang="en-US" altLang="en-US" sz="3200" b="1" i="1" dirty="0" smtClean="0">
                <a:solidFill>
                  <a:srgbClr val="002060"/>
                </a:solidFill>
              </a:rPr>
              <a:t/>
            </a:r>
            <a:br>
              <a:rPr lang="en-US" altLang="en-US" sz="3200" b="1" i="1" dirty="0" smtClean="0">
                <a:solidFill>
                  <a:srgbClr val="002060"/>
                </a:solidFill>
              </a:rPr>
            </a:br>
            <a:r>
              <a:rPr lang="el-GR" altLang="en-US" sz="3200" b="1" i="1" dirty="0" smtClean="0">
                <a:solidFill>
                  <a:srgbClr val="002060"/>
                </a:solidFill>
              </a:rPr>
              <a:t>των δρεπανοκυτταρικών συνδρόμων</a:t>
            </a:r>
            <a:endParaRPr lang="en-US" altLang="en-US" sz="3200" b="1" i="1" dirty="0" smtClean="0">
              <a:solidFill>
                <a:srgbClr val="002060"/>
              </a:solidFill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0" y="1571616"/>
            <a:ext cx="9144000" cy="3714776"/>
          </a:xfrm>
          <a:noFill/>
        </p:spPr>
        <p:txBody>
          <a:bodyPr>
            <a:normAutofit fontScale="85000" lnSpcReduction="20000"/>
          </a:bodyPr>
          <a:lstStyle/>
          <a:p>
            <a:pPr algn="ctr">
              <a:buFontTx/>
              <a:buNone/>
            </a:pPr>
            <a:r>
              <a:rPr lang="en-US" altLang="en-US" b="1" dirty="0" smtClean="0">
                <a:solidFill>
                  <a:srgbClr val="00FF00"/>
                </a:solidFill>
              </a:rPr>
              <a:t>	</a:t>
            </a:r>
            <a:r>
              <a:rPr lang="el-GR" altLang="en-US" sz="2800" b="1" i="1" dirty="0" smtClean="0">
                <a:solidFill>
                  <a:srgbClr val="002060"/>
                </a:solidFill>
              </a:rPr>
              <a:t>Συνίσταται σε κλινικές εκδηλώσεις</a:t>
            </a:r>
          </a:p>
          <a:p>
            <a:pPr algn="ctr">
              <a:buFontTx/>
              <a:buNone/>
            </a:pPr>
            <a:r>
              <a:rPr lang="el-GR" altLang="en-US" sz="2800" b="1" i="1" dirty="0" smtClean="0">
                <a:solidFill>
                  <a:srgbClr val="002060"/>
                </a:solidFill>
              </a:rPr>
              <a:t>	«</a:t>
            </a:r>
            <a:r>
              <a:rPr lang="el-GR" altLang="en-US" sz="2800" b="1" i="1" dirty="0" err="1" smtClean="0">
                <a:solidFill>
                  <a:srgbClr val="002060"/>
                </a:solidFill>
              </a:rPr>
              <a:t>αιμοσφαιρινοπάθειας</a:t>
            </a:r>
            <a:r>
              <a:rPr lang="el-GR" altLang="en-US" sz="2800" b="1" i="1" dirty="0" smtClean="0">
                <a:solidFill>
                  <a:srgbClr val="002060"/>
                </a:solidFill>
              </a:rPr>
              <a:t>» </a:t>
            </a:r>
          </a:p>
          <a:p>
            <a:pPr algn="ctr">
              <a:buFontTx/>
              <a:buNone/>
            </a:pPr>
            <a:r>
              <a:rPr lang="el-GR" altLang="en-US" sz="2800" b="1" i="1" dirty="0" smtClean="0">
                <a:solidFill>
                  <a:srgbClr val="002060"/>
                </a:solidFill>
              </a:rPr>
              <a:t>και </a:t>
            </a:r>
          </a:p>
          <a:p>
            <a:pPr algn="ctr">
              <a:buFontTx/>
              <a:buNone/>
            </a:pPr>
            <a:r>
              <a:rPr lang="el-GR" altLang="en-US" sz="2800" b="1" i="1" dirty="0" smtClean="0">
                <a:solidFill>
                  <a:srgbClr val="002060"/>
                </a:solidFill>
              </a:rPr>
              <a:t>«</a:t>
            </a:r>
            <a:r>
              <a:rPr lang="el-GR" altLang="en-US" sz="2800" b="1" i="1" dirty="0" err="1" smtClean="0">
                <a:solidFill>
                  <a:srgbClr val="002060"/>
                </a:solidFill>
              </a:rPr>
              <a:t>αγγειοπάθειας</a:t>
            </a:r>
            <a:r>
              <a:rPr lang="el-GR" altLang="en-US" sz="2800" b="1" i="1" dirty="0" smtClean="0">
                <a:solidFill>
                  <a:srgbClr val="002060"/>
                </a:solidFill>
              </a:rPr>
              <a:t>»</a:t>
            </a:r>
          </a:p>
          <a:p>
            <a:pPr algn="ctr">
              <a:buFontTx/>
              <a:buNone/>
            </a:pPr>
            <a:endParaRPr lang="el-GR" altLang="en-US" sz="2800" b="1" i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endParaRPr lang="el-GR" altLang="en-US" sz="3600" b="1" i="1" dirty="0" smtClean="0">
              <a:solidFill>
                <a:srgbClr val="002060"/>
              </a:solidFill>
            </a:endParaRPr>
          </a:p>
          <a:p>
            <a:pPr algn="ctr">
              <a:buFontTx/>
              <a:buNone/>
            </a:pPr>
            <a:r>
              <a:rPr lang="el-GR" altLang="en-US" sz="3600" b="1" i="1" dirty="0" err="1" smtClean="0">
                <a:solidFill>
                  <a:srgbClr val="002060"/>
                </a:solidFill>
              </a:rPr>
              <a:t>Αγγειοαποφρακτική</a:t>
            </a:r>
            <a:r>
              <a:rPr lang="el-GR" altLang="en-US" sz="3600" b="1" i="1" dirty="0" smtClean="0">
                <a:solidFill>
                  <a:srgbClr val="002060"/>
                </a:solidFill>
              </a:rPr>
              <a:t> νόσο</a:t>
            </a:r>
            <a:endParaRPr lang="en-US" altLang="en-US" sz="3600" b="1" i="1" dirty="0" smtClean="0">
              <a:solidFill>
                <a:srgbClr val="002060"/>
              </a:solidFill>
            </a:endParaRPr>
          </a:p>
          <a:p>
            <a:endParaRPr lang="en-US" altLang="en-US" b="1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r>
              <a:rPr lang="en-US" altLang="en-US" dirty="0" smtClean="0"/>
              <a:t>	</a:t>
            </a:r>
            <a:endParaRPr lang="el-GR" altLang="en-US" dirty="0" smtClean="0"/>
          </a:p>
          <a:p>
            <a:endParaRPr lang="en-US" altLang="en-US" dirty="0" smtClean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427984" y="3145532"/>
            <a:ext cx="288032" cy="85497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0"/>
            <a:ext cx="9372600" cy="14605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Ε</a:t>
            </a:r>
            <a:r>
              <a:rPr lang="en-US" altLang="en-US" sz="3200" i="1" dirty="0" err="1" smtClean="0"/>
              <a:t>ξελικτική-αναπτυξιακή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βιολογία</a:t>
            </a:r>
            <a:r>
              <a:rPr lang="en-US" altLang="en-US" sz="3200" i="1" dirty="0" smtClean="0"/>
              <a:t> </a:t>
            </a:r>
            <a:r>
              <a:rPr lang="el-GR" altLang="en-US" sz="3200" i="1" dirty="0" smtClean="0"/>
              <a:t/>
            </a:r>
            <a:br>
              <a:rPr lang="el-GR" altLang="en-US" sz="3200" i="1" dirty="0" smtClean="0"/>
            </a:br>
            <a:r>
              <a:rPr lang="en-US" altLang="en-US" sz="3200" i="1" dirty="0" err="1" smtClean="0"/>
              <a:t>αιμοσφαιρίνης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ανθρώπου</a:t>
            </a:r>
            <a:endParaRPr lang="en-US" altLang="en-US" sz="3200" i="1" dirty="0" smtClean="0"/>
          </a:p>
        </p:txBody>
      </p:sp>
      <p:sp>
        <p:nvSpPr>
          <p:cNvPr id="55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5843" name="Picture 4" descr="fetal hemoblo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85864"/>
            <a:ext cx="9144000" cy="442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ChangeArrowheads="1"/>
          </p:cNvSpPr>
          <p:nvPr/>
        </p:nvSpPr>
        <p:spPr bwMode="auto">
          <a:xfrm>
            <a:off x="0" y="46805"/>
            <a:ext cx="171521" cy="36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84899" tIns="42449" rIns="84899" bIns="42449" anchor="ctr">
            <a:spAutoFit/>
          </a:bodyPr>
          <a:lstStyle/>
          <a:p>
            <a:endParaRPr lang="el-GR"/>
          </a:p>
        </p:txBody>
      </p:sp>
      <p:pic>
        <p:nvPicPr>
          <p:cNvPr id="80899" name="Εικόνα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298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900" name="Rectangle 3"/>
          <p:cNvSpPr>
            <a:spLocks noChangeArrowheads="1"/>
          </p:cNvSpPr>
          <p:nvPr/>
        </p:nvSpPr>
        <p:spPr bwMode="auto">
          <a:xfrm>
            <a:off x="0" y="5405368"/>
            <a:ext cx="9144000" cy="34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4899" tIns="42449" rIns="84899" bIns="42449" anchor="ctr">
            <a:spAutoFit/>
          </a:bodyPr>
          <a:lstStyle/>
          <a:p>
            <a:pPr algn="just"/>
            <a:r>
              <a:rPr lang="el-GR" sz="1700" b="1" i="1" dirty="0"/>
              <a:t>Αντιδράσεις αλληλοεπιδράσεων μεταξύ δρεπανοκυττάρων και ενδοθηλίου</a:t>
            </a:r>
          </a:p>
        </p:txBody>
      </p:sp>
      <p:pic>
        <p:nvPicPr>
          <p:cNvPr id="80901" name="133 - Εικόνα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001" y="0"/>
            <a:ext cx="1764000" cy="123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17500"/>
            <a:ext cx="9144000" cy="698500"/>
          </a:xfrm>
          <a:noFill/>
        </p:spPr>
        <p:txBody>
          <a:bodyPr/>
          <a:lstStyle/>
          <a:p>
            <a:r>
              <a:rPr lang="el-GR" altLang="en-US" b="1" i="1" dirty="0" smtClean="0">
                <a:solidFill>
                  <a:schemeClr val="bg1"/>
                </a:solidFill>
              </a:rPr>
              <a:t>τελικό αποτέλεσμα</a:t>
            </a:r>
            <a:endParaRPr lang="en-US" altLang="en-US" b="1" i="1" dirty="0" smtClean="0">
              <a:solidFill>
                <a:schemeClr val="bg1"/>
              </a:solidFill>
            </a:endParaRP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0" y="1333500"/>
            <a:ext cx="9144000" cy="4381500"/>
          </a:xfrm>
          <a:noFill/>
        </p:spPr>
        <p:txBody>
          <a:bodyPr>
            <a:normAutofit/>
          </a:bodyPr>
          <a:lstStyle/>
          <a:p>
            <a:r>
              <a:rPr lang="el-GR" altLang="en-US" sz="2400" b="1" i="1" dirty="0" smtClean="0">
                <a:solidFill>
                  <a:schemeClr val="tx2"/>
                </a:solidFill>
              </a:rPr>
              <a:t>η ειδική «</a:t>
            </a:r>
            <a:r>
              <a:rPr lang="el-GR" altLang="en-US" sz="2400" b="1" i="1" dirty="0" err="1" smtClean="0">
                <a:solidFill>
                  <a:schemeClr val="tx2"/>
                </a:solidFill>
              </a:rPr>
              <a:t>αγγειοαποφρακτική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 παθολογία» της δρεπανοκυτταρικής νόσου</a:t>
            </a:r>
          </a:p>
          <a:p>
            <a:pPr>
              <a:buFontTx/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	</a:t>
            </a:r>
          </a:p>
          <a:p>
            <a:pPr>
              <a:buFontTx/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	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		(θρομβωτική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-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</a:t>
            </a:r>
            <a:r>
              <a:rPr lang="el-GR" altLang="en-US" sz="2400" b="1" i="1" dirty="0" err="1" smtClean="0">
                <a:solidFill>
                  <a:schemeClr val="tx2"/>
                </a:solidFill>
              </a:rPr>
              <a:t>εμβολική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-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“</a:t>
            </a:r>
            <a:r>
              <a:rPr lang="el-GR" altLang="ja-JP" sz="2400" b="1" i="1" dirty="0" smtClean="0">
                <a:solidFill>
                  <a:schemeClr val="tx2"/>
                </a:solidFill>
              </a:rPr>
              <a:t>μεικτή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”</a:t>
            </a:r>
            <a:r>
              <a:rPr lang="el-GR" altLang="ja-JP" sz="2400" b="1" i="1" dirty="0" smtClean="0">
                <a:solidFill>
                  <a:schemeClr val="tx2"/>
                </a:solidFill>
              </a:rPr>
              <a:t>) </a:t>
            </a:r>
            <a:endParaRPr lang="en-US" altLang="ja-JP" sz="2400" b="1" i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endParaRPr lang="el-GR" altLang="en-US" sz="2400" b="1" i="1" dirty="0" smtClean="0">
              <a:solidFill>
                <a:schemeClr val="tx2"/>
              </a:solidFill>
            </a:endParaRPr>
          </a:p>
          <a:p>
            <a:pPr>
              <a:buFontTx/>
              <a:buNone/>
            </a:pPr>
            <a:r>
              <a:rPr lang="en-US" altLang="en-US" sz="2400" b="1" i="1" dirty="0" smtClean="0">
                <a:solidFill>
                  <a:schemeClr val="tx2"/>
                </a:solidFill>
              </a:rPr>
              <a:t>	A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ΠΟΤΕΛΕΣΜΑ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n-US" altLang="en-US" sz="2400" b="1" i="1" dirty="0" smtClean="0">
                <a:solidFill>
                  <a:schemeClr val="tx2"/>
                </a:solidFill>
              </a:rPr>
              <a:t> 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 </a:t>
            </a:r>
            <a:r>
              <a:rPr lang="en-US" altLang="en-US" sz="2400" b="1" i="1" dirty="0" smtClean="0">
                <a:solidFill>
                  <a:schemeClr val="tx2"/>
                </a:solidFill>
                <a:sym typeface="Symbol" pitchFamily="18" charset="2"/>
              </a:rPr>
              <a:t></a:t>
            </a:r>
            <a:r>
              <a:rPr lang="el-GR" altLang="en-US" sz="2400" b="1" i="1" dirty="0" smtClean="0">
                <a:solidFill>
                  <a:schemeClr val="tx2"/>
                </a:solidFill>
              </a:rPr>
              <a:t>«ΑΓΓΕΙΟΑΠΟΦΡΑΚΤΙΚΗ ΚΡΙΣΗ»</a:t>
            </a:r>
          </a:p>
          <a:p>
            <a:pPr>
              <a:buFontTx/>
              <a:buNone/>
            </a:pPr>
            <a:r>
              <a:rPr lang="el-GR" altLang="en-US" sz="2400" b="1" i="1" dirty="0" smtClean="0">
                <a:solidFill>
                  <a:schemeClr val="tx2"/>
                </a:solidFill>
              </a:rPr>
              <a:t>			                  (συνήθως επώδυνη)</a:t>
            </a:r>
            <a:endParaRPr lang="en-US" altLang="en-US" sz="2400" b="1" i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865"/>
            <a:ext cx="9144000" cy="1676135"/>
          </a:xfrm>
          <a:noFill/>
        </p:spPr>
        <p:txBody>
          <a:bodyPr/>
          <a:lstStyle/>
          <a:p>
            <a:r>
              <a:rPr lang="el-GR" altLang="en-US" sz="3200" i="1" dirty="0" smtClean="0"/>
              <a:t>Υπόστρωμα </a:t>
            </a:r>
            <a:r>
              <a:rPr lang="el-GR" altLang="en-US" sz="3200" i="1" dirty="0" err="1" smtClean="0"/>
              <a:t>αγγειοαποφρακτικής</a:t>
            </a:r>
            <a:r>
              <a:rPr lang="el-GR" altLang="en-US" sz="3200" i="1" dirty="0" smtClean="0"/>
              <a:t> κρίσης</a:t>
            </a:r>
            <a:br>
              <a:rPr lang="el-GR" altLang="en-US" sz="3200" i="1" dirty="0" smtClean="0"/>
            </a:br>
            <a:r>
              <a:rPr lang="el-GR" altLang="en-US" sz="3200" i="1" dirty="0" smtClean="0"/>
              <a:t>Η </a:t>
            </a:r>
            <a:r>
              <a:rPr lang="el-GR" altLang="en-US" sz="3200" i="1" dirty="0" err="1" smtClean="0"/>
              <a:t>ενδαγγειακή</a:t>
            </a:r>
            <a:r>
              <a:rPr lang="el-GR" altLang="en-US" sz="3200" i="1" dirty="0" smtClean="0"/>
              <a:t> στάση-θρόμβωση δρεπανοκυττάρων</a:t>
            </a:r>
            <a:endParaRPr lang="en-US" altLang="en-US" sz="3200" i="1" dirty="0" smtClean="0"/>
          </a:p>
        </p:txBody>
      </p:sp>
      <p:pic>
        <p:nvPicPr>
          <p:cNvPr id="81922" name="Picture 3" descr="sickle_cell_vessel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00200" y="1968500"/>
            <a:ext cx="5638800" cy="366315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3263636"/>
          </a:xfrm>
          <a:noFill/>
        </p:spPr>
        <p:txBody>
          <a:bodyPr/>
          <a:lstStyle/>
          <a:p>
            <a:r>
              <a:rPr lang="el-GR" altLang="en-US" sz="4000" dirty="0" smtClean="0">
                <a:solidFill>
                  <a:srgbClr val="FFFF00"/>
                </a:solidFill>
              </a:rPr>
              <a:t/>
            </a:r>
            <a:br>
              <a:rPr lang="el-GR" altLang="en-US" sz="4000" dirty="0" smtClean="0">
                <a:solidFill>
                  <a:srgbClr val="FFFF00"/>
                </a:solidFill>
              </a:rPr>
            </a:br>
            <a:r>
              <a:rPr lang="el-GR" altLang="en-US" sz="4000" dirty="0" smtClean="0"/>
              <a:t/>
            </a:r>
            <a:br>
              <a:rPr lang="el-GR" altLang="en-US" sz="4000" dirty="0" smtClean="0"/>
            </a:br>
            <a:r>
              <a:rPr lang="el-GR" altLang="en-US" sz="4000" dirty="0" smtClean="0"/>
              <a:t/>
            </a:r>
            <a:br>
              <a:rPr lang="el-GR" altLang="en-US" sz="4000" dirty="0" smtClean="0"/>
            </a:br>
            <a:r>
              <a:rPr lang="el-GR" altLang="en-US" sz="4000" dirty="0" smtClean="0"/>
              <a:t/>
            </a:r>
            <a:br>
              <a:rPr lang="el-GR" altLang="en-US" sz="4000" dirty="0" smtClean="0"/>
            </a:br>
            <a:endParaRPr lang="en-US" altLang="en-US" sz="4000" dirty="0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9144000" cy="5715000"/>
          </a:xfrm>
          <a:noFill/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el-GR" altLang="en-US" sz="2800" b="1" i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Αγγειοαποφρακτικές</a:t>
            </a:r>
            <a:r>
              <a:rPr lang="el-GR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εκδηλώσεις που οδηγούν </a:t>
            </a:r>
          </a:p>
          <a:p>
            <a:pPr algn="ctr">
              <a:lnSpc>
                <a:spcPct val="150000"/>
              </a:lnSpc>
              <a:buNone/>
            </a:pPr>
            <a:r>
              <a:rPr lang="el-GR" altLang="en-US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σε σημαντικές παθολογικές εκδηλώσεις</a:t>
            </a:r>
            <a:endParaRPr lang="el-GR" altLang="en-US" sz="28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endParaRPr lang="el-GR" altLang="en-US" sz="2200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200" i="1" dirty="0" smtClean="0">
                <a:solidFill>
                  <a:schemeClr val="tx2"/>
                </a:solidFill>
              </a:rPr>
              <a:t>	</a:t>
            </a:r>
            <a:r>
              <a:rPr lang="el-GR" altLang="en-US" sz="2200" i="1" dirty="0" smtClean="0">
                <a:solidFill>
                  <a:schemeClr val="tx2"/>
                </a:solidFill>
              </a:rPr>
              <a:t>         </a:t>
            </a:r>
            <a:r>
              <a:rPr lang="el-GR" altLang="en-US" sz="2200" b="1" i="1" dirty="0" smtClean="0">
                <a:solidFill>
                  <a:schemeClr val="tx2"/>
                </a:solidFill>
              </a:rPr>
              <a:t>στεφανιαία                  Έμφραγμα μυοκαρδίου</a:t>
            </a:r>
            <a:endParaRPr lang="en-US" altLang="en-US" sz="22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200" b="1" i="1" dirty="0" smtClean="0">
                <a:solidFill>
                  <a:schemeClr val="tx2"/>
                </a:solidFill>
              </a:rPr>
              <a:t>		</a:t>
            </a:r>
            <a:r>
              <a:rPr lang="el-GR" altLang="en-US" sz="2200" b="1" i="1" dirty="0" smtClean="0">
                <a:solidFill>
                  <a:schemeClr val="tx2"/>
                </a:solidFill>
              </a:rPr>
              <a:t>πνευμονικά                  Πνευμονική εμβολή- Οξύ θωρακικό σύνδρομο</a:t>
            </a:r>
            <a:endParaRPr lang="en-US" altLang="en-US" sz="22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en-US" sz="2200" b="1" i="1" dirty="0" smtClean="0">
                <a:solidFill>
                  <a:schemeClr val="tx2"/>
                </a:solidFill>
              </a:rPr>
              <a:t>		</a:t>
            </a:r>
            <a:r>
              <a:rPr lang="el-GR" altLang="en-US" sz="2200" b="1" i="1" dirty="0" smtClean="0">
                <a:solidFill>
                  <a:schemeClr val="tx2"/>
                </a:solidFill>
              </a:rPr>
              <a:t>εγκεφαλικά                Αγγειακό εγκεφαλικό επεισόδιο</a:t>
            </a:r>
          </a:p>
          <a:p>
            <a:pPr>
              <a:lnSpc>
                <a:spcPct val="150000"/>
              </a:lnSpc>
              <a:buNone/>
            </a:pPr>
            <a:r>
              <a:rPr lang="el-GR" altLang="en-US" sz="1800" b="1" i="1" dirty="0" smtClean="0">
                <a:solidFill>
                  <a:schemeClr val="tx2"/>
                </a:solidFill>
              </a:rPr>
              <a:t>							(</a:t>
            </a:r>
            <a:r>
              <a:rPr lang="el-GR" altLang="en-US" sz="1800" b="1" dirty="0" smtClean="0">
                <a:solidFill>
                  <a:schemeClr val="tx2"/>
                </a:solidFill>
              </a:rPr>
              <a:t>σιωπηλά εγκεφαλικά </a:t>
            </a:r>
            <a:r>
              <a:rPr lang="el-GR" altLang="en-US" sz="1800" b="1" dirty="0" err="1" smtClean="0">
                <a:solidFill>
                  <a:schemeClr val="tx2"/>
                </a:solidFill>
              </a:rPr>
              <a:t>έμφρακτα</a:t>
            </a:r>
            <a:r>
              <a:rPr lang="el-GR" altLang="en-US" sz="1800" b="1" dirty="0" smtClean="0">
                <a:solidFill>
                  <a:schemeClr val="tx2"/>
                </a:solidFill>
              </a:rPr>
              <a:t>)</a:t>
            </a:r>
            <a:endParaRPr lang="en-US" altLang="en-US" sz="1800" b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l-GR" altLang="en-US" sz="2200" b="1" i="1" dirty="0" smtClean="0">
                <a:solidFill>
                  <a:schemeClr val="tx2"/>
                </a:solidFill>
              </a:rPr>
              <a:t>	</a:t>
            </a:r>
            <a:r>
              <a:rPr lang="en-US" altLang="en-US" sz="2200" b="1" i="1" dirty="0" smtClean="0">
                <a:solidFill>
                  <a:schemeClr val="tx2"/>
                </a:solidFill>
              </a:rPr>
              <a:t>	</a:t>
            </a:r>
            <a:r>
              <a:rPr lang="el-GR" altLang="en-US" sz="2200" b="1" i="1" dirty="0" smtClean="0">
                <a:solidFill>
                  <a:schemeClr val="tx2"/>
                </a:solidFill>
              </a:rPr>
              <a:t>σηραγγώδη σώματα πέους                Πριαπισμός</a:t>
            </a:r>
            <a:endParaRPr lang="en-US" altLang="en-US" sz="2200" b="1" i="1" dirty="0" smtClean="0">
              <a:solidFill>
                <a:schemeClr val="tx2"/>
              </a:solidFill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en-US" sz="2200" i="1" dirty="0" smtClean="0">
                <a:solidFill>
                  <a:schemeClr val="tx2"/>
                </a:solidFill>
                <a:sym typeface="Symbol" pitchFamily="18" charset="2"/>
              </a:rPr>
              <a:t>					</a:t>
            </a:r>
            <a:endParaRPr lang="en-US" altLang="en-US" sz="2200" i="1" dirty="0" smtClean="0">
              <a:solidFill>
                <a:schemeClr val="tx2"/>
              </a:solidFill>
            </a:endParaRPr>
          </a:p>
        </p:txBody>
      </p:sp>
      <p:cxnSp>
        <p:nvCxnSpPr>
          <p:cNvPr id="5" name="4 - Ευθύγραμμο βέλος σύνδεσης"/>
          <p:cNvCxnSpPr/>
          <p:nvPr/>
        </p:nvCxnSpPr>
        <p:spPr>
          <a:xfrm>
            <a:off x="2555776" y="2929508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5 - Ευθύγραμμο βέλος σύνδεσης"/>
          <p:cNvCxnSpPr/>
          <p:nvPr/>
        </p:nvCxnSpPr>
        <p:spPr>
          <a:xfrm>
            <a:off x="2555776" y="3505572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- Ευθύγραμμο βέλος σύνδεσης"/>
          <p:cNvCxnSpPr/>
          <p:nvPr/>
        </p:nvCxnSpPr>
        <p:spPr>
          <a:xfrm>
            <a:off x="4214810" y="450057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- Ευθύγραμμο βέλος σύνδεσης"/>
          <p:cNvCxnSpPr/>
          <p:nvPr/>
        </p:nvCxnSpPr>
        <p:spPr>
          <a:xfrm>
            <a:off x="2627784" y="2353444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8 - Ορθογώνιο"/>
          <p:cNvSpPr/>
          <p:nvPr/>
        </p:nvSpPr>
        <p:spPr>
          <a:xfrm>
            <a:off x="0" y="479167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altLang="en-US" sz="2000" b="1" dirty="0" smtClean="0">
                <a:solidFill>
                  <a:schemeClr val="tx2"/>
                </a:solidFill>
              </a:rPr>
              <a:t>Το δρεπανοκυτταρικό παιδί κινδυνεύει να πάθει ΑΕΕ όσο και ο «ηλικιωμένος» !!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sz="2800" i="1" dirty="0" smtClean="0"/>
              <a:t>βιολογικές συνέπειες </a:t>
            </a:r>
            <a:r>
              <a:rPr lang="el-GR" altLang="en-US" sz="2800" i="1" dirty="0" err="1" smtClean="0"/>
              <a:t>εμφράκτων</a:t>
            </a:r>
            <a:r>
              <a:rPr lang="el-GR" altLang="en-US" sz="2800" i="1" dirty="0" smtClean="0"/>
              <a:t> εγκεφάλου</a:t>
            </a:r>
            <a:r>
              <a:rPr lang="en-US" altLang="en-US" sz="2800" i="1" dirty="0" smtClean="0"/>
              <a:t>: </a:t>
            </a:r>
            <a:r>
              <a:rPr lang="el-GR" altLang="en-US" sz="2800" i="1" dirty="0" smtClean="0"/>
              <a:t>κάποτε σημαντικές</a:t>
            </a:r>
            <a:endParaRPr lang="el-GR" sz="2800" i="1" dirty="0"/>
          </a:p>
        </p:txBody>
      </p:sp>
      <p:pic>
        <p:nvPicPr>
          <p:cNvPr id="4" name="Picture 4" descr="autopsy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75856" y="1777380"/>
            <a:ext cx="2286000" cy="1562100"/>
          </a:xfrm>
          <a:noFill/>
        </p:spPr>
      </p:pic>
      <p:sp>
        <p:nvSpPr>
          <p:cNvPr id="5" name="4 - Ορθογώνιο"/>
          <p:cNvSpPr/>
          <p:nvPr/>
        </p:nvSpPr>
        <p:spPr>
          <a:xfrm>
            <a:off x="323528" y="3937620"/>
            <a:ext cx="882047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altLang="en-US" sz="2200" i="1" dirty="0" smtClean="0"/>
              <a:t>Εγκέφαλος ασθενούς 21 ετών με </a:t>
            </a:r>
            <a:r>
              <a:rPr lang="en-US" altLang="en-US" sz="2200" i="1" dirty="0" smtClean="0"/>
              <a:t>SSD</a:t>
            </a:r>
            <a:r>
              <a:rPr lang="el-GR" altLang="en-US" sz="2200" i="1" dirty="0" smtClean="0"/>
              <a:t>: Μεγάλη </a:t>
            </a:r>
            <a:r>
              <a:rPr lang="el-GR" altLang="en-US" sz="2200" i="1" dirty="0" err="1" smtClean="0"/>
              <a:t>ενδοκοιλιακή</a:t>
            </a:r>
            <a:r>
              <a:rPr lang="el-GR" altLang="en-US" sz="2200" i="1" dirty="0" smtClean="0"/>
              <a:t> αιμορραγία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  <a:noFill/>
        </p:spPr>
        <p:txBody>
          <a:bodyPr/>
          <a:lstStyle/>
          <a:p>
            <a:pPr eaLnBrk="1" hangingPunct="1"/>
            <a:r>
              <a:rPr lang="en-US" altLang="en-US" sz="3200" i="1" dirty="0" err="1" smtClean="0"/>
              <a:t>Μικροδρεπανοκυτταρική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αναιμία</a:t>
            </a:r>
            <a:r>
              <a:rPr lang="en-US" altLang="en-US" sz="3200" i="1" dirty="0" smtClean="0"/>
              <a:t> </a:t>
            </a:r>
            <a:br>
              <a:rPr lang="en-US" altLang="en-US" sz="3200" i="1" dirty="0" smtClean="0"/>
            </a:br>
            <a:r>
              <a:rPr lang="el-GR" altLang="en-US" sz="3200" i="1" dirty="0" smtClean="0"/>
              <a:t>Δ</a:t>
            </a:r>
            <a:r>
              <a:rPr lang="en-US" altLang="en-US" sz="3200" i="1" dirty="0" err="1" smtClean="0"/>
              <a:t>ιπλή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ετερ</a:t>
            </a:r>
            <a:r>
              <a:rPr lang="el-GR" altLang="en-US" sz="3200" i="1" dirty="0" smtClean="0"/>
              <a:t>ό</a:t>
            </a:r>
            <a:r>
              <a:rPr lang="en-US" altLang="en-US" sz="3200" i="1" dirty="0" err="1" smtClean="0"/>
              <a:t>ζυγ</a:t>
            </a:r>
            <a:r>
              <a:rPr lang="el-GR" altLang="en-US" sz="3200" i="1" dirty="0" smtClean="0"/>
              <a:t>η κατάσταση</a:t>
            </a:r>
            <a:br>
              <a:rPr lang="el-GR" altLang="en-US" sz="3200" i="1" dirty="0" smtClean="0"/>
            </a:br>
            <a:r>
              <a:rPr lang="el-GR" altLang="en-US" sz="3200" i="1" dirty="0" smtClean="0"/>
              <a:t>γονιδίου </a:t>
            </a:r>
            <a:r>
              <a:rPr lang="en-US" altLang="en-US" sz="3200" i="1" dirty="0" err="1" smtClean="0"/>
              <a:t>δρεπανο</a:t>
            </a:r>
            <a:r>
              <a:rPr lang="el-GR" altLang="en-US" sz="3200" i="1" dirty="0" smtClean="0"/>
              <a:t>κυτταρικής</a:t>
            </a:r>
            <a:r>
              <a:rPr lang="en-US" altLang="en-US" sz="3200" i="1" dirty="0" smtClean="0"/>
              <a:t>+</a:t>
            </a:r>
            <a:r>
              <a:rPr lang="en-US" altLang="en-US" sz="3200" i="1" dirty="0" err="1" smtClean="0"/>
              <a:t>θαλασσαιμ</a:t>
            </a:r>
            <a:r>
              <a:rPr lang="el-GR" altLang="en-US" sz="3200" i="1" dirty="0" err="1" smtClean="0"/>
              <a:t>ίας</a:t>
            </a:r>
            <a:endParaRPr lang="en-US" altLang="en-US" sz="3200" i="1" dirty="0" smtClean="0"/>
          </a:p>
        </p:txBody>
      </p:sp>
      <p:sp>
        <p:nvSpPr>
          <p:cNvPr id="952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None/>
            </a:pPr>
            <a:endParaRPr lang="en-US" dirty="0" smtClean="0"/>
          </a:p>
        </p:txBody>
      </p:sp>
      <p:pic>
        <p:nvPicPr>
          <p:cNvPr id="133123" name="Picture 4" descr="sickle cell thalassemi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905000"/>
            <a:ext cx="73152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651000"/>
          </a:xfrm>
        </p:spPr>
        <p:txBody>
          <a:bodyPr/>
          <a:lstStyle/>
          <a:p>
            <a:pPr eaLnBrk="1" hangingPunct="1"/>
            <a:r>
              <a:rPr lang="en-US" altLang="en-US" sz="3200" i="1" dirty="0" err="1" smtClean="0"/>
              <a:t>Μικροδρεπανοκυτταρική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αναιμία</a:t>
            </a:r>
            <a:r>
              <a:rPr lang="en-US" altLang="en-US" sz="3200" i="1" dirty="0" smtClean="0"/>
              <a:t/>
            </a:r>
            <a:br>
              <a:rPr lang="en-US" altLang="en-US" sz="3200" i="1" dirty="0" smtClean="0"/>
            </a:br>
            <a:r>
              <a:rPr lang="en-US" altLang="en-US" sz="3200" i="1" dirty="0" err="1" smtClean="0"/>
              <a:t>διπλή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ετερ</a:t>
            </a:r>
            <a:r>
              <a:rPr lang="el-GR" altLang="en-US" sz="3200" i="1" dirty="0" smtClean="0"/>
              <a:t>ό</a:t>
            </a:r>
            <a:r>
              <a:rPr lang="en-US" altLang="en-US" sz="3200" i="1" dirty="0" err="1" smtClean="0"/>
              <a:t>ζυγ</a:t>
            </a:r>
            <a:r>
              <a:rPr lang="el-GR" altLang="en-US" sz="3200" i="1" dirty="0" smtClean="0"/>
              <a:t>η κατάσταση</a:t>
            </a:r>
            <a:br>
              <a:rPr lang="el-GR" altLang="en-US" sz="3200" i="1" dirty="0" smtClean="0"/>
            </a:br>
            <a:r>
              <a:rPr lang="el-GR" altLang="en-US" sz="3200" i="1" dirty="0" smtClean="0"/>
              <a:t>γονιδίου </a:t>
            </a:r>
            <a:r>
              <a:rPr lang="en-US" altLang="en-US" sz="3200" i="1" dirty="0" err="1" smtClean="0"/>
              <a:t>δρεπανο</a:t>
            </a:r>
            <a:r>
              <a:rPr lang="el-GR" altLang="en-US" sz="3200" i="1" dirty="0" smtClean="0"/>
              <a:t>κυτταρικής</a:t>
            </a:r>
            <a:r>
              <a:rPr lang="en-US" altLang="en-US" sz="3200" i="1" dirty="0" smtClean="0"/>
              <a:t>+</a:t>
            </a:r>
            <a:r>
              <a:rPr lang="en-US" altLang="en-US" sz="3200" i="1" dirty="0" err="1" smtClean="0"/>
              <a:t>θαλασσαιμ</a:t>
            </a:r>
            <a:r>
              <a:rPr lang="el-GR" altLang="en-US" sz="3200" i="1" dirty="0" err="1" smtClean="0"/>
              <a:t>ίας</a:t>
            </a:r>
            <a:endParaRPr lang="en-US" altLang="en-US" sz="3200" i="1" dirty="0" smtClean="0"/>
          </a:p>
        </p:txBody>
      </p:sp>
      <p:sp>
        <p:nvSpPr>
          <p:cNvPr id="264195" name="Rectangle 3"/>
          <p:cNvSpPr>
            <a:spLocks noGrp="1" noChangeArrowheads="1"/>
          </p:cNvSpPr>
          <p:nvPr>
            <p:ph idx="1"/>
          </p:nvPr>
        </p:nvSpPr>
        <p:spPr>
          <a:xfrm>
            <a:off x="0" y="2349500"/>
            <a:ext cx="9144000" cy="3365500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35171" name="Picture 6" descr="ANd9GcTiWKJG7e1F4D6kkVKJ1JQZ5fUTJct3ejXjEs2y29NlT8aJIzS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41500"/>
            <a:ext cx="7315200" cy="368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20955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altLang="en-US" sz="3200" i="1" dirty="0" err="1" smtClean="0"/>
              <a:t>Μικροδρεπανοκυτταρική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αναιμία</a:t>
            </a:r>
            <a:r>
              <a:rPr lang="en-US" altLang="en-US" sz="3200" i="1" dirty="0" smtClean="0"/>
              <a:t> </a:t>
            </a:r>
            <a:br>
              <a:rPr lang="en-US" altLang="en-US" sz="3200" i="1" dirty="0" smtClean="0"/>
            </a:br>
            <a:r>
              <a:rPr lang="en-US" altLang="en-US" sz="3200" i="1" dirty="0" err="1" smtClean="0"/>
              <a:t>διπλή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ετερ</a:t>
            </a:r>
            <a:r>
              <a:rPr lang="el-GR" altLang="en-US" sz="3200" i="1" dirty="0" smtClean="0"/>
              <a:t>ό</a:t>
            </a:r>
            <a:r>
              <a:rPr lang="en-US" altLang="en-US" sz="3200" i="1" dirty="0" err="1" smtClean="0"/>
              <a:t>ζυγ</a:t>
            </a:r>
            <a:r>
              <a:rPr lang="el-GR" altLang="en-US" sz="3200" i="1" dirty="0" err="1" smtClean="0"/>
              <a:t>ωτία</a:t>
            </a:r>
            <a:r>
              <a:rPr lang="el-GR" altLang="en-US" sz="3200" i="1" dirty="0" smtClean="0"/>
              <a:t/>
            </a:r>
            <a:br>
              <a:rPr lang="el-GR" altLang="en-US" sz="3200" i="1" dirty="0" smtClean="0"/>
            </a:br>
            <a:r>
              <a:rPr lang="el-GR" altLang="en-US" sz="2800" i="1" dirty="0" smtClean="0"/>
              <a:t>συνδυασμός </a:t>
            </a:r>
            <a:r>
              <a:rPr lang="en-US" altLang="en-US" sz="2800" i="1" dirty="0" err="1" smtClean="0"/>
              <a:t>δρεπανο</a:t>
            </a:r>
            <a:r>
              <a:rPr lang="el-GR" altLang="en-US" sz="2800" i="1" dirty="0" smtClean="0"/>
              <a:t>κυτταρικής νόσου</a:t>
            </a:r>
            <a:r>
              <a:rPr lang="en-US" altLang="en-US" sz="2800" i="1" dirty="0" smtClean="0"/>
              <a:t>+</a:t>
            </a:r>
            <a:r>
              <a:rPr lang="en-US" altLang="en-US" sz="2800" i="1" dirty="0" err="1" smtClean="0"/>
              <a:t>θαλασσαιμ</a:t>
            </a:r>
            <a:r>
              <a:rPr lang="el-GR" altLang="en-US" sz="2800" i="1" dirty="0" err="1" smtClean="0"/>
              <a:t>ίας</a:t>
            </a:r>
            <a:endParaRPr lang="en-US" altLang="en-US" sz="2800" i="1" dirty="0" smtClean="0"/>
          </a:p>
        </p:txBody>
      </p:sp>
      <p:sp>
        <p:nvSpPr>
          <p:cNvPr id="645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1705372"/>
            <a:ext cx="4932040" cy="3489325"/>
          </a:xfrm>
          <a:prstGeom prst="rect">
            <a:avLst/>
          </a:prstGeom>
          <a:noFill/>
        </p:spPr>
        <p:txBody>
          <a:bodyPr/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σπληνομεγαλία διατηρούμενη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υποχρωμία </a:t>
            </a:r>
            <a:r>
              <a:rPr lang="el-GR" altLang="en-US" sz="2200" i="1" dirty="0" err="1" smtClean="0"/>
              <a:t>ερυθροκυττάρων</a:t>
            </a:r>
            <a:endParaRPr lang="el-GR" altLang="en-US" sz="2200" i="1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θαλασσαιμική μορφολογία ερυθρών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err="1" smtClean="0"/>
              <a:t>Ηλεκτροφόρηση</a:t>
            </a:r>
            <a:r>
              <a:rPr lang="el-GR" altLang="en-US" sz="2200" i="1" dirty="0" smtClean="0"/>
              <a:t> </a:t>
            </a:r>
            <a:r>
              <a:rPr lang="en-US" altLang="en-US" sz="2200" i="1" dirty="0" err="1" smtClean="0"/>
              <a:t>Hb</a:t>
            </a:r>
            <a:r>
              <a:rPr lang="en-US" altLang="en-US" sz="2200" i="1" dirty="0" smtClean="0"/>
              <a:t>: 	S+F+A </a:t>
            </a:r>
            <a:r>
              <a:rPr lang="el-GR" altLang="en-US" sz="2200" i="1" dirty="0" smtClean="0"/>
              <a:t>είτε </a:t>
            </a:r>
            <a:r>
              <a:rPr lang="en-US" altLang="en-US" sz="2200" i="1" dirty="0" smtClean="0"/>
              <a:t>S+A+F </a:t>
            </a:r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n-US" altLang="en-US" sz="2200" i="1" dirty="0" smtClean="0"/>
              <a:t>			</a:t>
            </a:r>
            <a:r>
              <a:rPr lang="el-GR" altLang="en-US" sz="2200" i="1" dirty="0" smtClean="0"/>
              <a:t>	με αυξημένη </a:t>
            </a:r>
            <a:r>
              <a:rPr lang="en-US" altLang="en-US" sz="2200" i="1" dirty="0" smtClean="0"/>
              <a:t>A2</a:t>
            </a:r>
          </a:p>
        </p:txBody>
      </p:sp>
      <p:pic>
        <p:nvPicPr>
          <p:cNvPr id="4" name="Picture 3" descr="s thal family stud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4971190" y="1489349"/>
            <a:ext cx="4172810" cy="388843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255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Έλεγχος </a:t>
            </a:r>
            <a:r>
              <a:rPr lang="el-GR" altLang="en-US" sz="3200" i="1" dirty="0" err="1" smtClean="0"/>
              <a:t>αιμοσφαιρινοπαθειών</a:t>
            </a:r>
            <a:endParaRPr lang="en-US" altLang="en-US" sz="3200" i="1" dirty="0" smtClean="0"/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0" y="769268"/>
            <a:ext cx="7524328" cy="3345160"/>
          </a:xfrm>
          <a:noFill/>
        </p:spPr>
        <p:txBody>
          <a:bodyPr>
            <a:normAutofit/>
          </a:bodyPr>
          <a:lstStyle/>
          <a:p>
            <a:pPr marL="271463" indent="-271463" eaLnBrk="1" hangingPunct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l-GR" altLang="en-US" sz="2200" i="1" dirty="0" smtClean="0"/>
              <a:t>ανίχνευση </a:t>
            </a:r>
            <a:r>
              <a:rPr lang="el-GR" altLang="en-US" sz="2200" i="1" dirty="0" err="1" smtClean="0"/>
              <a:t>ετεροζυγωτών</a:t>
            </a:r>
            <a:r>
              <a:rPr lang="el-GR" altLang="en-US" sz="2200" i="1" dirty="0" smtClean="0"/>
              <a:t> και συμβουλευτική προγεννητική</a:t>
            </a:r>
          </a:p>
          <a:p>
            <a:pPr marL="271463" indent="-271463" eaLnBrk="1" hangingPunct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l-GR" altLang="en-US" sz="2200" i="1" dirty="0" smtClean="0"/>
              <a:t>προγεννητική διάγνωση</a:t>
            </a:r>
            <a:r>
              <a:rPr lang="en-US" altLang="en-US" sz="2200" i="1" dirty="0" smtClean="0"/>
              <a:t>:</a:t>
            </a:r>
            <a:endParaRPr lang="el-GR" altLang="en-US" sz="2200" i="1" dirty="0" smtClean="0"/>
          </a:p>
          <a:p>
            <a:pPr marL="444500" lvl="1" indent="-258763" eaLnBrk="1" hangingPunct="1">
              <a:lnSpc>
                <a:spcPct val="150000"/>
              </a:lnSpc>
              <a:buSzPct val="100000"/>
              <a:buFontTx/>
              <a:buAutoNum type="arabicPeriod"/>
            </a:pPr>
            <a:r>
              <a:rPr lang="el-GR" altLang="en-US" sz="2100" i="1" dirty="0" smtClean="0"/>
              <a:t>με </a:t>
            </a:r>
            <a:r>
              <a:rPr lang="el-GR" altLang="en-US" sz="2100" i="1" dirty="0" err="1" smtClean="0"/>
              <a:t>βιοσυνθετική</a:t>
            </a:r>
            <a:r>
              <a:rPr lang="el-GR" altLang="en-US" sz="2100" i="1" dirty="0" smtClean="0"/>
              <a:t> μελέτη </a:t>
            </a:r>
            <a:r>
              <a:rPr lang="en-US" altLang="en-US" sz="2100" i="1" dirty="0" err="1" smtClean="0"/>
              <a:t>του</a:t>
            </a:r>
            <a:r>
              <a:rPr lang="en-US" altLang="en-US" sz="2100" i="1" dirty="0" smtClean="0"/>
              <a:t> </a:t>
            </a:r>
            <a:r>
              <a:rPr lang="el-GR" altLang="en-US" sz="2100" i="1" dirty="0" smtClean="0"/>
              <a:t>εμβρυϊκού αίματος</a:t>
            </a:r>
            <a:endParaRPr lang="en-US" altLang="en-US" sz="2100" i="1" dirty="0" smtClean="0"/>
          </a:p>
          <a:p>
            <a:pPr marL="444500" lvl="1" indent="-258763" eaLnBrk="1" hangingPunct="1">
              <a:lnSpc>
                <a:spcPct val="150000"/>
              </a:lnSpc>
              <a:buSzPct val="100000"/>
              <a:buFontTx/>
              <a:buAutoNum type="arabicPeriod"/>
            </a:pPr>
            <a:r>
              <a:rPr lang="el-GR" altLang="en-US" sz="2100" i="1" dirty="0" smtClean="0"/>
              <a:t>με μελέτη </a:t>
            </a:r>
            <a:r>
              <a:rPr lang="en-US" altLang="en-US" sz="2100" i="1" dirty="0" smtClean="0"/>
              <a:t>DNA </a:t>
            </a:r>
            <a:r>
              <a:rPr lang="en-US" altLang="en-US" sz="2100" i="1" dirty="0" err="1" smtClean="0"/>
              <a:t>εμβρυϊκού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αίματος</a:t>
            </a:r>
            <a:endParaRPr lang="en-US" altLang="en-US" sz="2100" i="1" dirty="0" smtClean="0"/>
          </a:p>
          <a:p>
            <a:pPr marL="444500" lvl="1" indent="-258763" eaLnBrk="1" hangingPunct="1">
              <a:lnSpc>
                <a:spcPct val="150000"/>
              </a:lnSpc>
              <a:buSzPct val="100000"/>
              <a:buFontTx/>
              <a:buAutoNum type="arabicPeriod"/>
            </a:pPr>
            <a:r>
              <a:rPr lang="en-US" altLang="en-US" sz="2100" i="1" dirty="0" err="1" smtClean="0"/>
              <a:t>με</a:t>
            </a:r>
            <a:r>
              <a:rPr lang="en-US" altLang="en-US" sz="2100" i="1" dirty="0" smtClean="0"/>
              <a:t> </a:t>
            </a:r>
            <a:r>
              <a:rPr lang="en-US" altLang="en-US" sz="2100" i="1" dirty="0" err="1" smtClean="0"/>
              <a:t>μελέτη</a:t>
            </a:r>
            <a:r>
              <a:rPr lang="en-US" altLang="en-US" sz="2100" i="1" dirty="0" smtClean="0"/>
              <a:t> DNA </a:t>
            </a:r>
            <a:r>
              <a:rPr lang="el-GR" altLang="en-US" sz="2100" i="1" dirty="0" smtClean="0"/>
              <a:t>από εμβρυϊκές λάχνες</a:t>
            </a:r>
          </a:p>
          <a:p>
            <a:pPr marL="444500" lvl="1" indent="-258763" eaLnBrk="1" hangingPunct="1">
              <a:lnSpc>
                <a:spcPct val="150000"/>
              </a:lnSpc>
              <a:buSzPct val="100000"/>
              <a:buFont typeface="+mj-lt"/>
              <a:buAutoNum type="arabicPeriod"/>
            </a:pPr>
            <a:r>
              <a:rPr lang="el-GR" altLang="en-US" sz="2100" i="1" dirty="0" smtClean="0"/>
              <a:t>με «</a:t>
            </a:r>
            <a:r>
              <a:rPr lang="el-GR" altLang="en-US" sz="2100" i="1" dirty="0" err="1" smtClean="0"/>
              <a:t>προεμφυτευματική</a:t>
            </a:r>
            <a:r>
              <a:rPr lang="el-GR" altLang="en-US" sz="2100" i="1" dirty="0" smtClean="0"/>
              <a:t>» διάγνωση (επί </a:t>
            </a:r>
            <a:r>
              <a:rPr lang="en-US" altLang="en-US" sz="2100" i="1" dirty="0" smtClean="0"/>
              <a:t>IVF)</a:t>
            </a:r>
            <a:endParaRPr lang="el-GR" altLang="en-US" sz="2100" i="1" dirty="0" smtClean="0"/>
          </a:p>
          <a:p>
            <a:pPr marL="1009650" lvl="1" eaLnBrk="1" hangingPunct="1">
              <a:buSzPct val="100000"/>
              <a:buFontTx/>
              <a:buNone/>
            </a:pPr>
            <a:endParaRPr lang="en-US" altLang="en-US" dirty="0" smtClean="0"/>
          </a:p>
        </p:txBody>
      </p:sp>
      <p:pic>
        <p:nvPicPr>
          <p:cNvPr id="4" name="Picture 6" descr="recessive_Page_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273324"/>
            <a:ext cx="3347864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3284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Πλήρη επιτυχία προγεννητικού ελέγχου</a:t>
            </a:r>
            <a:r>
              <a:rPr lang="en-US" altLang="en-US" sz="3200" i="1" dirty="0" smtClean="0"/>
              <a:t/>
            </a:r>
            <a:br>
              <a:rPr lang="en-US" altLang="en-US" sz="3200" i="1" dirty="0" smtClean="0"/>
            </a:br>
            <a:endParaRPr lang="en-US" altLang="en-US" sz="3200" i="1" dirty="0" smtClean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idx="1"/>
          </p:nvPr>
        </p:nvSpPr>
        <p:spPr>
          <a:xfrm>
            <a:off x="0" y="1201316"/>
            <a:ext cx="9144000" cy="28575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Δεν γεννιούνται νέοι </a:t>
            </a:r>
            <a:r>
              <a:rPr lang="el-GR" altLang="en-US" sz="2200" i="1" dirty="0" err="1" smtClean="0"/>
              <a:t>ομοζυγώτες</a:t>
            </a:r>
            <a:r>
              <a:rPr lang="el-GR" altLang="en-US" sz="2200" i="1" dirty="0" smtClean="0"/>
              <a:t>-πάσχοντες </a:t>
            </a:r>
            <a:endParaRPr lang="en-US" altLang="en-US" sz="2200" i="1" dirty="0" smtClean="0"/>
          </a:p>
          <a:p>
            <a:pPr eaLnBrk="1" hangingPunct="1">
              <a:lnSpc>
                <a:spcPct val="150000"/>
              </a:lnSpc>
              <a:buNone/>
            </a:pPr>
            <a:r>
              <a:rPr lang="en-US" altLang="en-US" sz="2200" i="1" dirty="0" smtClean="0"/>
              <a:t>	</a:t>
            </a:r>
            <a:r>
              <a:rPr lang="el-GR" altLang="en-US" sz="1800" i="1" dirty="0" smtClean="0"/>
              <a:t>(</a:t>
            </a:r>
            <a:r>
              <a:rPr lang="en-US" altLang="en-US" sz="1800" i="1" dirty="0" err="1" smtClean="0"/>
              <a:t>εξαίρεση</a:t>
            </a:r>
            <a:r>
              <a:rPr lang="en-US" altLang="en-US" sz="1800" i="1" dirty="0" smtClean="0"/>
              <a:t> </a:t>
            </a:r>
            <a:r>
              <a:rPr lang="el-GR" altLang="en-US" sz="1800" i="1" dirty="0" smtClean="0"/>
              <a:t>άτομα ο</a:t>
            </a:r>
            <a:r>
              <a:rPr lang="en-US" altLang="en-US" sz="1800" i="1" dirty="0" err="1" smtClean="0"/>
              <a:t>μάδ</a:t>
            </a:r>
            <a:r>
              <a:rPr lang="el-GR" altLang="en-US" sz="1800" i="1" dirty="0" smtClean="0"/>
              <a:t>ων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εκτός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ελέγχου</a:t>
            </a:r>
            <a:r>
              <a:rPr lang="el-GR" altLang="en-US" sz="1800" i="1" dirty="0" smtClean="0"/>
              <a:t>: </a:t>
            </a:r>
            <a:r>
              <a:rPr lang="en-US" altLang="en-US" sz="1800" i="1" dirty="0" err="1" smtClean="0"/>
              <a:t>νομάδες</a:t>
            </a:r>
            <a:r>
              <a:rPr lang="en-US" altLang="en-US" sz="1800" i="1" dirty="0" smtClean="0"/>
              <a:t> </a:t>
            </a:r>
            <a:r>
              <a:rPr lang="el-GR" altLang="en-US" sz="1800" i="1" dirty="0" err="1" smtClean="0"/>
              <a:t>Ρωμά</a:t>
            </a:r>
            <a:r>
              <a:rPr lang="en-US" altLang="en-US" sz="1800" i="1" dirty="0" smtClean="0"/>
              <a:t>, </a:t>
            </a:r>
            <a:r>
              <a:rPr lang="en-US" altLang="en-US" sz="1800" i="1" dirty="0" err="1" smtClean="0"/>
              <a:t>αδήλωτοι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μετανάστες</a:t>
            </a:r>
            <a:r>
              <a:rPr lang="en-US" altLang="en-US" sz="1800" i="1" dirty="0" smtClean="0"/>
              <a:t> </a:t>
            </a:r>
            <a:r>
              <a:rPr lang="en-US" altLang="en-US" sz="1800" i="1" dirty="0" err="1" smtClean="0"/>
              <a:t>κλπ</a:t>
            </a:r>
            <a:r>
              <a:rPr lang="en-US" altLang="en-US" sz="1800" i="1" dirty="0" smtClean="0"/>
              <a:t>)</a:t>
            </a:r>
            <a:endParaRPr lang="el-GR" altLang="en-US" sz="1800" i="1" dirty="0" smtClean="0"/>
          </a:p>
          <a:p>
            <a:pPr eaLnBrk="1" hangingPunct="1">
              <a:lnSpc>
                <a:spcPct val="150000"/>
              </a:lnSpc>
              <a:buFontTx/>
              <a:buNone/>
            </a:pPr>
            <a:r>
              <a:rPr lang="el-GR" altLang="en-US" sz="2200" i="1" dirty="0" smtClean="0"/>
              <a:t> </a:t>
            </a:r>
            <a:endParaRPr lang="en-US" altLang="en-US" sz="2200" i="1" dirty="0" smtClean="0"/>
          </a:p>
          <a:p>
            <a:pPr algn="ctr" eaLnBrk="1" hangingPunct="1">
              <a:lnSpc>
                <a:spcPct val="150000"/>
              </a:lnSpc>
              <a:buFontTx/>
              <a:buNone/>
            </a:pPr>
            <a:r>
              <a:rPr lang="el-GR" altLang="en-US" sz="2200" i="1" dirty="0" smtClean="0">
                <a:sym typeface="Wingdings" pitchFamily="2" charset="2"/>
              </a:rPr>
              <a:t>Πιθανό </a:t>
            </a:r>
            <a:r>
              <a:rPr lang="el-GR" altLang="en-US" sz="2200" i="1" dirty="0" smtClean="0"/>
              <a:t>ΠΡΟΒΛΗΜΑ στο εγγύς μέλλον</a:t>
            </a:r>
            <a:endParaRPr lang="en-US" altLang="en-US" sz="2200" i="1" dirty="0" smtClean="0"/>
          </a:p>
        </p:txBody>
      </p:sp>
      <p:sp>
        <p:nvSpPr>
          <p:cNvPr id="4" name="3 - Βέλος προς τα κάτω"/>
          <p:cNvSpPr/>
          <p:nvPr/>
        </p:nvSpPr>
        <p:spPr>
          <a:xfrm>
            <a:off x="4355976" y="2353444"/>
            <a:ext cx="26860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42922"/>
          </a:xfrm>
        </p:spPr>
        <p:txBody>
          <a:bodyPr/>
          <a:lstStyle/>
          <a:p>
            <a:pPr eaLnBrk="1" hangingPunct="1"/>
            <a:r>
              <a:rPr lang="en-US" altLang="en-US" sz="3200" i="1" dirty="0" err="1" smtClean="0"/>
              <a:t>Φυσιολογική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αποστολή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Hb</a:t>
            </a:r>
            <a:endParaRPr lang="en-US" altLang="en-US" sz="3200" i="1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51520" y="553244"/>
            <a:ext cx="8496944" cy="5161756"/>
          </a:xfrm>
          <a:noFill/>
        </p:spPr>
        <p:txBody>
          <a:bodyPr>
            <a:normAutofit fontScale="47500" lnSpcReduction="20000"/>
          </a:bodyPr>
          <a:lstStyle/>
          <a:p>
            <a:pPr marL="180975" indent="-180975" eaLnBrk="1" hangingPunct="1">
              <a:lnSpc>
                <a:spcPct val="150000"/>
              </a:lnSpc>
            </a:pPr>
            <a:r>
              <a:rPr lang="el-GR" altLang="en-US" sz="3800" b="1" i="1" dirty="0" smtClean="0"/>
              <a:t>Δ</a:t>
            </a:r>
            <a:r>
              <a:rPr lang="en-US" altLang="en-US" sz="3800" b="1" i="1" dirty="0" err="1" smtClean="0"/>
              <a:t>έσμευση</a:t>
            </a:r>
            <a:r>
              <a:rPr lang="en-US" altLang="en-US" sz="3800" b="1" i="1" dirty="0" smtClean="0"/>
              <a:t> </a:t>
            </a:r>
            <a:r>
              <a:rPr lang="en-US" altLang="en-US" sz="3800" b="1" i="1" dirty="0" err="1" smtClean="0"/>
              <a:t>οξυγόνου</a:t>
            </a:r>
            <a:r>
              <a:rPr lang="en-US" altLang="en-US" sz="3800" b="1" i="1" dirty="0" smtClean="0"/>
              <a:t> </a:t>
            </a:r>
            <a:r>
              <a:rPr lang="en-US" altLang="en-US" sz="3800" b="1" i="1" dirty="0" err="1" smtClean="0"/>
              <a:t>στους</a:t>
            </a:r>
            <a:r>
              <a:rPr lang="en-US" altLang="en-US" sz="3800" b="1" i="1" dirty="0" smtClean="0"/>
              <a:t> </a:t>
            </a:r>
            <a:r>
              <a:rPr lang="en-US" altLang="en-US" sz="3800" b="1" i="1" dirty="0" err="1" smtClean="0"/>
              <a:t>πνεύμονες</a:t>
            </a:r>
            <a:r>
              <a:rPr lang="el-GR" altLang="en-US" sz="3800" b="1" i="1" dirty="0" smtClean="0"/>
              <a:t> και α</a:t>
            </a:r>
            <a:r>
              <a:rPr lang="en-US" altLang="en-US" sz="3800" b="1" i="1" dirty="0" err="1" smtClean="0"/>
              <a:t>πόδοση</a:t>
            </a:r>
            <a:r>
              <a:rPr lang="en-US" altLang="en-US" sz="3800" b="1" i="1" dirty="0" smtClean="0"/>
              <a:t> </a:t>
            </a:r>
            <a:r>
              <a:rPr lang="el-GR" altLang="en-US" sz="3800" b="1" i="1" dirty="0" smtClean="0"/>
              <a:t>του </a:t>
            </a:r>
            <a:r>
              <a:rPr lang="en-US" altLang="en-US" sz="3800" b="1" i="1" dirty="0" err="1" smtClean="0"/>
              <a:t>στους</a:t>
            </a:r>
            <a:r>
              <a:rPr lang="en-US" altLang="en-US" sz="3800" b="1" i="1" dirty="0" smtClean="0"/>
              <a:t> </a:t>
            </a:r>
            <a:r>
              <a:rPr lang="en-US" altLang="en-US" sz="3800" b="1" i="1" dirty="0" err="1" smtClean="0"/>
              <a:t>ιστούς</a:t>
            </a:r>
            <a:endParaRPr lang="en-US" altLang="en-US" sz="3800" b="1" i="1" dirty="0" smtClean="0"/>
          </a:p>
          <a:p>
            <a:pPr marL="355600" lvl="1" indent="-174625" eaLnBrk="1" hangingPunct="1">
              <a:lnSpc>
                <a:spcPct val="150000"/>
              </a:lnSpc>
              <a:tabLst>
                <a:tab pos="355600" algn="l"/>
              </a:tabLst>
            </a:pPr>
            <a:r>
              <a:rPr lang="en-US" altLang="en-US" sz="3300" i="1" dirty="0" err="1" smtClean="0"/>
              <a:t>διευκολύνεται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από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τον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σιγμοειδικό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χαρακτήρα</a:t>
            </a:r>
            <a:r>
              <a:rPr lang="en-US" altLang="en-US" sz="3300" i="1" dirty="0" smtClean="0"/>
              <a:t> </a:t>
            </a:r>
            <a:endParaRPr lang="el-GR" altLang="en-US" sz="3300" i="1" dirty="0" smtClean="0"/>
          </a:p>
          <a:p>
            <a:pPr marL="355600" lvl="1" indent="-174625" eaLnBrk="1" hangingPunct="1">
              <a:lnSpc>
                <a:spcPct val="150000"/>
              </a:lnSpc>
              <a:buNone/>
              <a:tabLst>
                <a:tab pos="355600" algn="l"/>
              </a:tabLst>
            </a:pPr>
            <a:r>
              <a:rPr lang="el-GR" altLang="en-US" sz="3300" i="1" dirty="0" smtClean="0"/>
              <a:t>	</a:t>
            </a:r>
            <a:r>
              <a:rPr lang="en-US" altLang="en-US" sz="3300" i="1" dirty="0" err="1" smtClean="0"/>
              <a:t>της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καμπύλης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δέσμευσης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και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αποδέσμευσης</a:t>
            </a:r>
            <a:r>
              <a:rPr lang="en-US" altLang="en-US" sz="3300" i="1" dirty="0" smtClean="0"/>
              <a:t> </a:t>
            </a:r>
            <a:r>
              <a:rPr lang="en-US" altLang="en-US" sz="3300" i="1" dirty="0" err="1" smtClean="0"/>
              <a:t>του</a:t>
            </a:r>
            <a:r>
              <a:rPr lang="en-US" altLang="en-US" sz="3300" i="1" dirty="0" smtClean="0"/>
              <a:t> </a:t>
            </a:r>
            <a:r>
              <a:rPr lang="el-GR" altLang="en-US" sz="3300" i="1" dirty="0" smtClean="0"/>
              <a:t>Ο</a:t>
            </a:r>
            <a:r>
              <a:rPr lang="el-GR" altLang="en-US" sz="3300" i="1" baseline="-25000" dirty="0" smtClean="0"/>
              <a:t>2</a:t>
            </a:r>
            <a:endParaRPr lang="en-US" altLang="en-US" sz="3300" i="1" baseline="-25000" dirty="0" smtClean="0"/>
          </a:p>
          <a:p>
            <a:pPr marL="355600" lvl="1" indent="-174625" eaLnBrk="1" hangingPunct="1">
              <a:lnSpc>
                <a:spcPct val="150000"/>
              </a:lnSpc>
              <a:buNone/>
              <a:tabLst>
                <a:tab pos="355600" algn="l"/>
              </a:tabLst>
            </a:pPr>
            <a:endParaRPr lang="el-GR" altLang="en-US" sz="3300" i="1" dirty="0" smtClean="0"/>
          </a:p>
          <a:p>
            <a:pPr marL="180975" indent="-180975" eaLnBrk="1" hangingPunct="1">
              <a:lnSpc>
                <a:spcPct val="150000"/>
              </a:lnSpc>
            </a:pPr>
            <a:r>
              <a:rPr lang="el-GR" altLang="en-US" sz="3800" b="1" i="1" dirty="0" smtClean="0"/>
              <a:t>Μεταφορά </a:t>
            </a:r>
            <a:r>
              <a:rPr lang="en-US" altLang="en-US" sz="3800" b="1" i="1" dirty="0" smtClean="0"/>
              <a:t>CO</a:t>
            </a:r>
            <a:r>
              <a:rPr lang="en-US" altLang="en-US" sz="3800" b="1" i="1" baseline="-25000" dirty="0" smtClean="0"/>
              <a:t>2</a:t>
            </a:r>
            <a:r>
              <a:rPr lang="en-US" altLang="en-US" sz="3800" b="1" i="1" dirty="0" smtClean="0"/>
              <a:t> </a:t>
            </a:r>
            <a:r>
              <a:rPr lang="el-GR" altLang="en-US" sz="3800" b="1" i="1" dirty="0" smtClean="0"/>
              <a:t>από τους ιστούς στους πνεύμονες</a:t>
            </a:r>
          </a:p>
          <a:p>
            <a:pPr marL="355600" indent="-174625" eaLnBrk="1" hangingPunct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altLang="en-US" sz="3800" i="1" dirty="0" smtClean="0"/>
              <a:t> Το τελικό προϊόν του μεταβολισμού των ιστών είναι όξινο, αυξάνει τα ιόντα υδρογόνου σε διάλυμα. Τα ιόντα υδρογόνου συνδυάζονται με </a:t>
            </a:r>
            <a:r>
              <a:rPr lang="el-GR" altLang="en-US" sz="3800" i="1" dirty="0" err="1" smtClean="0"/>
              <a:t>διττανθρακικά</a:t>
            </a:r>
            <a:r>
              <a:rPr lang="el-GR" altLang="en-US" sz="3800" i="1" dirty="0" smtClean="0"/>
              <a:t> άλατα για την παραγωγή νερού και διοξειδίου του άνθρακα</a:t>
            </a:r>
            <a:endParaRPr lang="en-US" altLang="en-US" sz="3800" i="1" dirty="0" smtClean="0"/>
          </a:p>
          <a:p>
            <a:pPr marL="355600" indent="-174625" eaLnBrk="1" hangingPunct="1">
              <a:lnSpc>
                <a:spcPct val="150000"/>
              </a:lnSpc>
              <a:buClr>
                <a:srgbClr val="FF0000"/>
              </a:buClr>
              <a:buNone/>
            </a:pPr>
            <a:r>
              <a:rPr lang="el-GR" altLang="en-US" sz="3800" i="1" dirty="0" smtClean="0"/>
              <a:t>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4400" b="1" i="1" dirty="0" smtClean="0"/>
              <a:t>Μεταφορά νιτρικού οξειδίου</a:t>
            </a:r>
            <a:endParaRPr lang="en-US" altLang="en-US" sz="4400" b="1" i="1" dirty="0" smtClean="0"/>
          </a:p>
          <a:p>
            <a:pPr indent="-161925" eaLnBrk="1" hangingPunct="1">
              <a:lnSpc>
                <a:spcPct val="150000"/>
              </a:lnSpc>
              <a:buClr>
                <a:srgbClr val="FF0000"/>
              </a:buClr>
              <a:buFont typeface="Arial" pitchFamily="34" charset="0"/>
              <a:buChar char="•"/>
            </a:pPr>
            <a:r>
              <a:rPr lang="el-GR" altLang="en-US" sz="3800" i="1" dirty="0" smtClean="0"/>
              <a:t>Το νιτρικό οξείδιο είναι αγγειοδιασταλτικό, βοηθά τη ρύθμιση της αγγειακής αντίδρασης σε περιόδους στρες</a:t>
            </a:r>
          </a:p>
        </p:txBody>
      </p:sp>
      <p:pic>
        <p:nvPicPr>
          <p:cNvPr id="5" name="Picture 3" descr="C:\Users\Μαρίνα Ματζουράνη\Desktop\Hemoglobin_saturation_curve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769268"/>
            <a:ext cx="2293664" cy="1942447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700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Συμβατική θεραπεία </a:t>
            </a:r>
            <a:br>
              <a:rPr lang="el-GR" altLang="en-US" sz="3200" i="1" dirty="0" smtClean="0"/>
            </a:br>
            <a:r>
              <a:rPr lang="el-GR" altLang="en-US" sz="3200" i="1" dirty="0" err="1" smtClean="0"/>
              <a:t>αιμοσφαιρινοπαθειών</a:t>
            </a:r>
            <a:endParaRPr lang="en-US" altLang="en-US" sz="3200" i="1" dirty="0" smtClean="0"/>
          </a:p>
        </p:txBody>
      </p:sp>
      <p:sp>
        <p:nvSpPr>
          <p:cNvPr id="149506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206500"/>
            <a:ext cx="7924800" cy="43180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b="1" i="1" dirty="0" smtClean="0"/>
              <a:t>Μεταγγίσεις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err="1" smtClean="0"/>
              <a:t>Ερυθροποιητίνη</a:t>
            </a:r>
            <a:r>
              <a:rPr lang="el-GR" altLang="en-US" sz="2200" i="1" dirty="0" smtClean="0"/>
              <a:t>;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b="1" i="1" dirty="0" err="1" smtClean="0"/>
              <a:t>Σπληνεκτομή</a:t>
            </a:r>
            <a:endParaRPr lang="en-US" altLang="en-US" sz="2200" b="1" i="1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200" b="1" i="1" dirty="0" smtClean="0"/>
              <a:t>Φ</a:t>
            </a:r>
            <a:r>
              <a:rPr lang="en-US" altLang="en-US" sz="2200" b="1" i="1" dirty="0" err="1" smtClean="0"/>
              <a:t>υλλικό</a:t>
            </a:r>
            <a:r>
              <a:rPr lang="en-US" altLang="en-US" sz="2200" b="1" i="1" dirty="0" smtClean="0"/>
              <a:t> </a:t>
            </a:r>
            <a:r>
              <a:rPr lang="en-US" altLang="en-US" sz="2200" b="1" i="1" dirty="0" err="1" smtClean="0"/>
              <a:t>οξύ</a:t>
            </a:r>
            <a:endParaRPr lang="el-GR" altLang="en-US" sz="2200" b="1" i="1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200" b="1" i="1" dirty="0" err="1" smtClean="0"/>
              <a:t>Αποσιδήρωση</a:t>
            </a:r>
            <a:endParaRPr lang="el-GR" altLang="en-US" sz="2200" b="1" i="1" dirty="0" smtClean="0"/>
          </a:p>
          <a:p>
            <a:pPr eaLnBrk="1" hangingPunct="1">
              <a:lnSpc>
                <a:spcPct val="150000"/>
              </a:lnSpc>
            </a:pPr>
            <a:r>
              <a:rPr lang="el-GR" altLang="en-US" sz="2200" b="1" i="1" dirty="0" smtClean="0"/>
              <a:t>Υποστήριξη οργάνων που προσβάλλονται </a:t>
            </a:r>
          </a:p>
          <a:p>
            <a:pPr lvl="1" eaLnBrk="1" hangingPunct="1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altLang="en-US" sz="1800" b="1" i="1" dirty="0" smtClean="0"/>
              <a:t>Λόγω μη αποδοτικής </a:t>
            </a:r>
            <a:r>
              <a:rPr lang="el-GR" altLang="en-US" sz="1800" b="1" i="1" dirty="0" err="1" smtClean="0"/>
              <a:t>αιμοποίησης</a:t>
            </a:r>
            <a:r>
              <a:rPr lang="el-GR" altLang="en-US" sz="1800" b="1" i="1" dirty="0" smtClean="0"/>
              <a:t> που οδηγεί σε </a:t>
            </a:r>
            <a:r>
              <a:rPr lang="el-GR" altLang="en-US" sz="1800" b="1" i="1" dirty="0" err="1" smtClean="0"/>
              <a:t>ιστική</a:t>
            </a:r>
            <a:r>
              <a:rPr lang="el-GR" altLang="en-US" sz="1800" b="1" i="1" dirty="0" smtClean="0"/>
              <a:t> </a:t>
            </a:r>
            <a:r>
              <a:rPr lang="el-GR" altLang="en-US" sz="1800" b="1" i="1" dirty="0" err="1" smtClean="0"/>
              <a:t>υποξία</a:t>
            </a:r>
            <a:r>
              <a:rPr lang="el-GR" altLang="en-US" sz="1800" b="1" i="1" dirty="0" smtClean="0"/>
              <a:t> </a:t>
            </a:r>
          </a:p>
          <a:p>
            <a:pPr lvl="1" eaLnBrk="1" hangingPunct="1">
              <a:lnSpc>
                <a:spcPct val="150000"/>
              </a:lnSpc>
              <a:buClr>
                <a:schemeClr val="accent5">
                  <a:lumMod val="50000"/>
                </a:schemeClr>
              </a:buClr>
              <a:buFont typeface="Wingdings" pitchFamily="2" charset="2"/>
              <a:buChar char="ü"/>
            </a:pPr>
            <a:r>
              <a:rPr lang="el-GR" altLang="en-US" sz="1800" b="1" i="1" dirty="0" smtClean="0"/>
              <a:t>Λόγω αυξημένων μεταγγίσεων που οδηγούν σε αυξημένο φορτίο </a:t>
            </a:r>
            <a:r>
              <a:rPr lang="en-US" altLang="en-US" sz="1800" b="1" i="1" dirty="0" smtClean="0"/>
              <a:t>Fe </a:t>
            </a:r>
            <a:r>
              <a:rPr lang="el-GR" altLang="en-US" sz="1800" b="1" i="1" dirty="0" smtClean="0"/>
              <a:t>ή και σε ιογενείς λοιμώξεις (π.χ. ηπατίτιδες- </a:t>
            </a:r>
            <a:r>
              <a:rPr lang="el-GR" altLang="en-US" sz="1800" b="1" i="1" dirty="0" err="1" smtClean="0"/>
              <a:t>σιδήρωση</a:t>
            </a:r>
            <a:r>
              <a:rPr lang="el-GR" altLang="en-US" sz="1800" b="1" i="1" dirty="0" smtClean="0"/>
              <a:t>)</a:t>
            </a:r>
            <a:endParaRPr lang="en-US" altLang="en-US" sz="1800" b="1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201316"/>
          </a:xfrm>
        </p:spPr>
        <p:txBody>
          <a:bodyPr/>
          <a:lstStyle/>
          <a:p>
            <a:r>
              <a:rPr lang="el-GR" altLang="en-US" sz="3600" i="1" dirty="0" smtClean="0">
                <a:latin typeface="Arial" pitchFamily="34" charset="0"/>
              </a:rPr>
              <a:t>θ</a:t>
            </a:r>
            <a:r>
              <a:rPr lang="el-GR" altLang="en-US" sz="3600" i="1" dirty="0" smtClean="0"/>
              <a:t>εραπευτική </a:t>
            </a:r>
            <a:br>
              <a:rPr lang="el-GR" altLang="en-US" sz="3600" i="1" dirty="0" smtClean="0"/>
            </a:br>
            <a:r>
              <a:rPr lang="el-GR" altLang="en-US" sz="3600" i="1" dirty="0" smtClean="0"/>
              <a:t>Δρεπανοκυτταρικής νόσου</a:t>
            </a:r>
            <a:endParaRPr lang="el-GR" sz="3600" i="1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691680" y="1201316"/>
            <a:ext cx="5112568" cy="4248472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l-GR" altLang="en-US" sz="2200" i="1" dirty="0" smtClean="0"/>
              <a:t>Ενυδάτωση</a:t>
            </a:r>
          </a:p>
          <a:p>
            <a:pPr>
              <a:lnSpc>
                <a:spcPct val="150000"/>
              </a:lnSpc>
            </a:pPr>
            <a:r>
              <a:rPr lang="el-GR" altLang="en-US" sz="2200" i="1" dirty="0" err="1" smtClean="0"/>
              <a:t>Αλκαλοποίηση</a:t>
            </a:r>
            <a:endParaRPr lang="el-GR" altLang="en-US" sz="2200" i="1" dirty="0" smtClean="0"/>
          </a:p>
          <a:p>
            <a:pPr>
              <a:lnSpc>
                <a:spcPct val="150000"/>
              </a:lnSpc>
            </a:pPr>
            <a:r>
              <a:rPr lang="el-GR" altLang="en-US" sz="2200" i="1" dirty="0" smtClean="0"/>
              <a:t>Μεταγγίσεις</a:t>
            </a:r>
          </a:p>
          <a:p>
            <a:pPr>
              <a:lnSpc>
                <a:spcPct val="150000"/>
              </a:lnSpc>
            </a:pPr>
            <a:r>
              <a:rPr lang="el-GR" altLang="en-US" sz="2200" i="1" dirty="0" smtClean="0"/>
              <a:t>Αντιμετώπιση λοιμώξεων</a:t>
            </a:r>
          </a:p>
          <a:p>
            <a:pPr>
              <a:lnSpc>
                <a:spcPct val="150000"/>
              </a:lnSpc>
            </a:pPr>
            <a:r>
              <a:rPr lang="el-GR" altLang="en-US" sz="2200" i="1" dirty="0" err="1" smtClean="0"/>
              <a:t>Οξυγονο</a:t>
            </a:r>
            <a:r>
              <a:rPr lang="en-US" altLang="en-US" sz="2200" i="1" dirty="0" smtClean="0"/>
              <a:t>-</a:t>
            </a:r>
            <a:r>
              <a:rPr lang="el-GR" altLang="en-US" sz="2200" i="1" dirty="0" smtClean="0"/>
              <a:t>θεραπεία/</a:t>
            </a:r>
            <a:r>
              <a:rPr lang="el-GR" altLang="en-US" sz="2200" i="1" dirty="0" err="1" smtClean="0"/>
              <a:t>υπερβαρικό </a:t>
            </a:r>
            <a:r>
              <a:rPr lang="el-GR" altLang="en-US" sz="2200" i="1" dirty="0" smtClean="0"/>
              <a:t> οξυγόνο</a:t>
            </a:r>
          </a:p>
          <a:p>
            <a:pPr>
              <a:lnSpc>
                <a:spcPct val="150000"/>
              </a:lnSpc>
            </a:pPr>
            <a:r>
              <a:rPr lang="el-GR" altLang="en-US" sz="2200" i="1" dirty="0" smtClean="0"/>
              <a:t>Αναλγησία</a:t>
            </a:r>
          </a:p>
          <a:p>
            <a:pPr>
              <a:lnSpc>
                <a:spcPct val="150000"/>
              </a:lnSpc>
            </a:pPr>
            <a:r>
              <a:rPr lang="el-GR" altLang="en-US" sz="2200" i="1" dirty="0" err="1" smtClean="0"/>
              <a:t>Υδροξυουρία</a:t>
            </a:r>
            <a:endParaRPr lang="el-GR" altLang="en-US" sz="2200" i="1" dirty="0" smtClean="0"/>
          </a:p>
          <a:p>
            <a:endParaRPr lang="el-GR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n-US" sz="3200" i="1" dirty="0" smtClean="0"/>
              <a:t>«Νέες» θεραπευτικές προσεγγίσεις</a:t>
            </a:r>
            <a:endParaRPr lang="en-US" altLang="en-US" sz="3200" i="1" dirty="0" smtClean="0"/>
          </a:p>
        </p:txBody>
      </p:sp>
      <p:sp>
        <p:nvSpPr>
          <p:cNvPr id="72707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1129308"/>
            <a:ext cx="8460432" cy="3816424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err="1" smtClean="0"/>
              <a:t>Μ</a:t>
            </a:r>
            <a:r>
              <a:rPr lang="en-US" altLang="en-US" sz="2200" i="1" dirty="0" err="1" smtClean="0"/>
              <a:t>εταγγίσεις</a:t>
            </a:r>
            <a:r>
              <a:rPr lang="en-US" altLang="en-US" sz="2200" i="1" dirty="0" smtClean="0"/>
              <a:t> </a:t>
            </a:r>
            <a:r>
              <a:rPr lang="en-US" altLang="en-US" sz="2200" i="1" dirty="0" err="1" smtClean="0"/>
              <a:t>με</a:t>
            </a:r>
            <a:r>
              <a:rPr lang="en-US" altLang="en-US" sz="2200" i="1" dirty="0" smtClean="0"/>
              <a:t> “</a:t>
            </a:r>
            <a:r>
              <a:rPr lang="en-US" altLang="en-US" sz="2200" i="1" dirty="0" err="1" smtClean="0"/>
              <a:t>νεοκύτταρα</a:t>
            </a:r>
            <a:r>
              <a:rPr lang="en-US" altLang="en-US" sz="2200" i="1" dirty="0" smtClean="0"/>
              <a:t>” (</a:t>
            </a:r>
            <a:r>
              <a:rPr lang="en-US" altLang="en-US" sz="2200" i="1" dirty="0" err="1" smtClean="0"/>
              <a:t>πλέον</a:t>
            </a:r>
            <a:r>
              <a:rPr lang="en-US" altLang="en-US" sz="2200" i="1" dirty="0" smtClean="0"/>
              <a:t> </a:t>
            </a:r>
            <a:r>
              <a:rPr lang="en-US" altLang="en-US" sz="2200" i="1" dirty="0" err="1" smtClean="0"/>
              <a:t>εγκαταλείπεται</a:t>
            </a:r>
            <a:r>
              <a:rPr lang="en-US" altLang="en-US" sz="2200" i="1" dirty="0" smtClean="0"/>
              <a:t>)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Μεταμόσχευση μυελού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Ενεργοποίηση της σύνθεσης αιμοσφαιρίνης</a:t>
            </a:r>
            <a:r>
              <a:rPr lang="en-US" altLang="en-US" sz="2200" i="1" dirty="0" smtClean="0"/>
              <a:t> F</a:t>
            </a:r>
            <a:r>
              <a:rPr lang="el-GR" altLang="en-US" sz="2200" i="1" dirty="0" smtClean="0"/>
              <a:t> με φάρμακα</a:t>
            </a:r>
          </a:p>
          <a:p>
            <a:pPr lvl="2" eaLnBrk="1" hangingPunct="1">
              <a:lnSpc>
                <a:spcPct val="150000"/>
              </a:lnSpc>
            </a:pPr>
            <a:r>
              <a:rPr lang="el-GR" altLang="en-US" sz="2200" b="1" i="1" dirty="0" err="1" smtClean="0"/>
              <a:t>Υδροξυουρία</a:t>
            </a:r>
            <a:endParaRPr lang="el-GR" altLang="en-US" sz="2200" b="1" i="1" dirty="0" smtClean="0"/>
          </a:p>
          <a:p>
            <a:pPr lvl="2" eaLnBrk="1" hangingPunct="1">
              <a:lnSpc>
                <a:spcPct val="150000"/>
              </a:lnSpc>
            </a:pPr>
            <a:r>
              <a:rPr lang="el-GR" altLang="en-US" sz="2200" b="1" i="1" dirty="0" smtClean="0"/>
              <a:t>5-αζακυτιδινη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Γονιδιακή θεραπεία (Μελλοντική ελπίδα σε πειραματικό επίπεδο)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5" name="Picture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100392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460500"/>
          </a:xfrm>
        </p:spPr>
        <p:txBody>
          <a:bodyPr/>
          <a:lstStyle/>
          <a:p>
            <a:pPr eaLnBrk="1" hangingPunct="1"/>
            <a:r>
              <a:rPr lang="el-GR" altLang="en-US" sz="3200" i="1" dirty="0" err="1" smtClean="0"/>
              <a:t>Κ</a:t>
            </a:r>
            <a:r>
              <a:rPr lang="en-US" altLang="en-US" sz="3200" i="1" dirty="0" err="1" smtClean="0"/>
              <a:t>αμπύλη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δέσμευσης-αποδέσμευσης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αιμοσφαιρίνης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με</a:t>
            </a:r>
            <a:r>
              <a:rPr lang="en-US" altLang="en-US" sz="3200" i="1" dirty="0" smtClean="0"/>
              <a:t> </a:t>
            </a:r>
            <a:r>
              <a:rPr lang="en-US" altLang="en-US" sz="3200" i="1" dirty="0" err="1" smtClean="0"/>
              <a:t>οξυγόνο</a:t>
            </a:r>
            <a:endParaRPr lang="en-US" altLang="en-US" sz="3200" i="1" dirty="0" smtClean="0"/>
          </a:p>
        </p:txBody>
      </p:sp>
      <p:sp>
        <p:nvSpPr>
          <p:cNvPr id="532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31747" name="Picture 4" descr="hemoglobin dissociat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285864"/>
            <a:ext cx="8458200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841500"/>
          </a:xfrm>
        </p:spPr>
        <p:txBody>
          <a:bodyPr/>
          <a:lstStyle/>
          <a:p>
            <a:pPr eaLnBrk="1" hangingPunct="1"/>
            <a:r>
              <a:rPr lang="el-GR" altLang="en-US" sz="3200" dirty="0" smtClean="0"/>
              <a:t>«Μετάπτωση»</a:t>
            </a:r>
            <a:r>
              <a:rPr lang="en-US" altLang="en-US" sz="3200" dirty="0" smtClean="0"/>
              <a:t> </a:t>
            </a:r>
            <a:r>
              <a:rPr lang="en-US" altLang="en-US" sz="3200" b="1" dirty="0" err="1" smtClean="0"/>
              <a:t>HbF</a:t>
            </a:r>
            <a:r>
              <a:rPr lang="en-US" altLang="en-US" sz="3200" b="1" dirty="0" smtClean="0"/>
              <a:t> </a:t>
            </a:r>
            <a:r>
              <a:rPr lang="en-US" altLang="en-US" sz="3200" b="1" dirty="0" smtClean="0">
                <a:sym typeface="Symbol" pitchFamily="18" charset="2"/>
              </a:rPr>
              <a:t> </a:t>
            </a:r>
            <a:r>
              <a:rPr lang="en-US" altLang="en-US" sz="3200" b="1" dirty="0" err="1" smtClean="0"/>
              <a:t>HbA</a:t>
            </a:r>
            <a:r>
              <a:rPr lang="en-US" altLang="en-US" sz="3200" dirty="0" smtClean="0"/>
              <a:t/>
            </a:r>
            <a:br>
              <a:rPr lang="en-US" altLang="en-US" sz="3200" dirty="0" smtClean="0"/>
            </a:br>
            <a:r>
              <a:rPr lang="el-GR" altLang="en-US" sz="3200" dirty="0" smtClean="0"/>
              <a:t>Μέρος φυσιολογικού αναπτυξιακού προγράμματος</a:t>
            </a:r>
            <a:r>
              <a:rPr lang="en-US" altLang="en-US" sz="3200" dirty="0" smtClean="0"/>
              <a:t> </a:t>
            </a:r>
            <a:r>
              <a:rPr lang="el-GR" altLang="en-US" sz="3200" dirty="0" smtClean="0"/>
              <a:t>των </a:t>
            </a:r>
            <a:r>
              <a:rPr lang="el-GR" altLang="en-US" sz="3200" dirty="0" err="1" smtClean="0"/>
              <a:t>ερυθροβλαστών</a:t>
            </a:r>
            <a:endParaRPr lang="en-US" altLang="en-US" sz="3200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857224" y="1785930"/>
            <a:ext cx="7500958" cy="3429000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παράγοντες που «συντελούν» στη μετάπτωση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n-US" sz="2200" i="1" dirty="0" smtClean="0"/>
              <a:t>ενδοκυττάριοι (=«πρόγραμμα» του κυττάρου) αλλά και 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n-US" sz="2200" i="1" dirty="0" err="1" smtClean="0"/>
              <a:t>μικρο</a:t>
            </a:r>
            <a:r>
              <a:rPr lang="el-GR" altLang="en-US" sz="2200" i="1" dirty="0" smtClean="0"/>
              <a:t>-περιβάλλον (μυελός-</a:t>
            </a:r>
            <a:r>
              <a:rPr lang="el-GR" altLang="en-US" sz="2200" i="1" dirty="0" err="1" smtClean="0"/>
              <a:t>λοιπ</a:t>
            </a:r>
            <a:r>
              <a:rPr lang="el-GR" altLang="en-US" sz="2200" i="1" dirty="0" smtClean="0"/>
              <a:t>ά αιμοποιητικά όργανα)</a:t>
            </a:r>
          </a:p>
          <a:p>
            <a:pPr lvl="1" eaLnBrk="1" hangingPunct="1">
              <a:lnSpc>
                <a:spcPct val="150000"/>
              </a:lnSpc>
            </a:pPr>
            <a:r>
              <a:rPr lang="el-GR" altLang="en-US" sz="2200" i="1" dirty="0" smtClean="0"/>
              <a:t>εξωγενείς παράγοντες (φάρμακα?)</a:t>
            </a:r>
            <a:endParaRPr lang="en-US" altLang="en-US" sz="2200" i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l-GR" altLang="en-US" sz="3200" i="1" dirty="0" smtClean="0"/>
              <a:t>Κλινική σημασία </a:t>
            </a:r>
            <a:br>
              <a:rPr lang="el-GR" altLang="en-US" sz="3200" i="1" dirty="0" smtClean="0"/>
            </a:br>
            <a:r>
              <a:rPr lang="el-GR" altLang="en-US" sz="3200" i="1" dirty="0" smtClean="0"/>
              <a:t>Εμβρυϊκής Αιμοσφαιρίνης</a:t>
            </a:r>
            <a:endParaRPr lang="en-US" altLang="en-US" sz="3200" i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214426"/>
            <a:ext cx="8316416" cy="4500574"/>
          </a:xfrm>
          <a:noFill/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Κυριαρχεί ενδομητρίως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Περιορίζεται προοδευτικά στο 1,5% του συνόλου, μετά την γέννηση 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Φυσιολογικά υπάρχει μόνον στα </a:t>
            </a:r>
            <a:r>
              <a:rPr lang="el-GR" altLang="en-US" sz="2200" i="1" dirty="0" err="1" smtClean="0"/>
              <a:t>ερυθροκύτταρα</a:t>
            </a:r>
            <a:r>
              <a:rPr lang="el-GR" altLang="en-US" sz="2200" i="1" dirty="0" smtClean="0"/>
              <a:t> </a:t>
            </a:r>
            <a:r>
              <a:rPr lang="en-US" altLang="en-US" sz="2200" i="1" dirty="0" smtClean="0"/>
              <a:t>F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Αυξημένη σε θαλασσαιμικά σύνδρομα</a:t>
            </a:r>
          </a:p>
          <a:p>
            <a:pPr eaLnBrk="1" hangingPunct="1">
              <a:lnSpc>
                <a:spcPct val="150000"/>
              </a:lnSpc>
            </a:pPr>
            <a:r>
              <a:rPr lang="el-GR" altLang="en-US" sz="2200" i="1" dirty="0" smtClean="0"/>
              <a:t>Αυξάνεται επίκτητα</a:t>
            </a:r>
            <a:r>
              <a:rPr lang="en-US" altLang="en-US" sz="2200" i="1" dirty="0" smtClean="0"/>
              <a:t>:</a:t>
            </a:r>
            <a:r>
              <a:rPr lang="el-GR" altLang="en-US" sz="2200" i="1" dirty="0" smtClean="0"/>
              <a:t> σε νεοπλασίες, λευχαιμίες, ανεπάρκεια μυελού και </a:t>
            </a:r>
            <a:r>
              <a:rPr lang="el-GR" altLang="en-US" sz="2200" i="1" dirty="0" err="1" smtClean="0"/>
              <a:t>φαρμακογενώς</a:t>
            </a:r>
            <a:r>
              <a:rPr lang="el-GR" altLang="en-US" sz="2200" i="1" dirty="0" smtClean="0"/>
              <a:t> όπως η </a:t>
            </a:r>
            <a:r>
              <a:rPr lang="en-US" altLang="en-US" sz="2200" i="1" dirty="0" smtClean="0"/>
              <a:t>5-aza-cytidine</a:t>
            </a:r>
            <a:endParaRPr lang="el-GR" altLang="en-US" sz="2200" i="1" dirty="0" smtClean="0"/>
          </a:p>
          <a:p>
            <a:pPr eaLnBrk="1" hangingPunct="1">
              <a:lnSpc>
                <a:spcPct val="150000"/>
              </a:lnSpc>
            </a:pPr>
            <a:endParaRPr lang="en-US" altLang="en-US" sz="2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Personal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10904</TotalTime>
  <Words>1575</Words>
  <Application>Microsoft Office PowerPoint</Application>
  <PresentationFormat>Προβολή στην οθόνη (16:10)</PresentationFormat>
  <Paragraphs>349</Paragraphs>
  <Slides>63</Slides>
  <Notes>35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63</vt:i4>
      </vt:variant>
    </vt:vector>
  </HeadingPairs>
  <TitlesOfParts>
    <vt:vector size="64" baseType="lpstr">
      <vt:lpstr>Personal1</vt:lpstr>
      <vt:lpstr>Αιμοσφαιρίνη  και Αιμοσφαιρινοπάθειες</vt:lpstr>
      <vt:lpstr>Δομή του μορίου της αιμοσφαιρίνης</vt:lpstr>
      <vt:lpstr>Αιμοσφαιρίνες του ανθρώπου</vt:lpstr>
      <vt:lpstr>Οντογεννητική έκφραση  του β-συμπλέγματος</vt:lpstr>
      <vt:lpstr>Εξελικτική-αναπτυξιακή βιολογία  αιμοσφαιρίνης ανθρώπου</vt:lpstr>
      <vt:lpstr>Φυσιολογική αποστολή Hb</vt:lpstr>
      <vt:lpstr>Καμπύλη δέσμευσης-αποδέσμευσης αιμοσφαιρίνης με οξυγόνο</vt:lpstr>
      <vt:lpstr>«Μετάπτωση» HbF  HbA Μέρος φυσιολογικού αναπτυξιακού προγράμματος των ερυθροβλαστών</vt:lpstr>
      <vt:lpstr>Κλινική σημασία  Εμβρυϊκής Αιμοσφαιρίνης</vt:lpstr>
      <vt:lpstr>Γονιδιακός χάρτης αιμοσφαιρίνης</vt:lpstr>
      <vt:lpstr>Σύνθεση Αιμοσφαιρίνης A</vt:lpstr>
      <vt:lpstr> Χαρακτηριστικό της σύνθεσης αιμοσφαιρίνης</vt:lpstr>
      <vt:lpstr>Αιμοσφαιρινοπάθειες</vt:lpstr>
      <vt:lpstr>Τι είναι «φυσιολογική» και τι «παθολογική» αιμοσφαιρίνη;</vt:lpstr>
      <vt:lpstr>Ταξινόμηση Αιμοσφαιρινοπαθειών 1</vt:lpstr>
      <vt:lpstr>Ταξινόμηση Αιμοσφαιρινοπαθειών 2</vt:lpstr>
      <vt:lpstr>Επιδημιολογία αιμοσφαιρινοπαθειών</vt:lpstr>
      <vt:lpstr>Επιδημιολογία Αιμοσφαιρινοπαθειών </vt:lpstr>
      <vt:lpstr>Κατανομή ανωμαλιών των ερυθρών αιμοσφαιρίων παγκοσμίως</vt:lpstr>
      <vt:lpstr>Θαλασσαιμίες (ΜΑ) (ή Μεσογειακές Αναιμίες ή νόσος Cooley)</vt:lpstr>
      <vt:lpstr>Επιδημιολογία  αιμοσφαιρινοπαθειών στην Ελλάδα</vt:lpstr>
      <vt:lpstr>Διαφάνεια 22</vt:lpstr>
      <vt:lpstr>Τι είναι δρεπανοκυτταρική αιμοσφαιρίνη?</vt:lpstr>
      <vt:lpstr>Ασταθείς αιμοσφαιρίνες (βιώσιμοι μόνον ετεροζυγώτες)</vt:lpstr>
      <vt:lpstr>Ασταθείς Αιμοσφαιρίνες (εργαστηριακός τρόπος μελέτης)</vt:lpstr>
      <vt:lpstr>Σωμάτια Heinz+δικτυοκύτταρα</vt:lpstr>
      <vt:lpstr>   Δικτυοκύτταρα=νεαρά ερυθροκύτταρα</vt:lpstr>
      <vt:lpstr>Αιμοσφαιρίνες Μ</vt:lpstr>
      <vt:lpstr>Αιμοσφαιρίνες  με παθολογική δεσμευτική ικανότητα οξυγόνου</vt:lpstr>
      <vt:lpstr>Θαλασσαιμίες (ΜΑ) (ή Μεσογειακές Αναιμίες ή νόσος Cooley)</vt:lpstr>
      <vt:lpstr>Θαλασσαιμία</vt:lpstr>
      <vt:lpstr>Θαλασσαιμία</vt:lpstr>
      <vt:lpstr>Θαλασσαιμίες παθοφυσιολογική διαταραχή</vt:lpstr>
      <vt:lpstr>Γεωγραφική κατανομή των a- και β-θαλασσαιμιών</vt:lpstr>
      <vt:lpstr>1987                          2003</vt:lpstr>
      <vt:lpstr>Θαλασσαιμικό προσωπείο</vt:lpstr>
      <vt:lpstr>ακτινογραφία κρανίου θαλασσαιμίας</vt:lpstr>
      <vt:lpstr>Μορφολογικές αλλοιώσεις θαλασσαιμίας</vt:lpstr>
      <vt:lpstr>Α-θαλασσαιμία </vt:lpstr>
      <vt:lpstr>Θαλασσαιμία</vt:lpstr>
      <vt:lpstr>ΑΙΜΟΣΦΑΙΡΙΝΟΠΑΘΕΙΑ Η</vt:lpstr>
      <vt:lpstr>έγκλειστα «Η» α-θαλασσαιμίας  </vt:lpstr>
      <vt:lpstr>Δρεπανοκυτταρική Νόσος</vt:lpstr>
      <vt:lpstr>Τι είναι δρεπανοκυτταρική αιμοσφαιρίνη?</vt:lpstr>
      <vt:lpstr>Γεωγραφική κατανομή  Δρεπανοκυτταρικής νόσου</vt:lpstr>
      <vt:lpstr>Γεωγραφική κατανομή  Δρεπανοκυτταρικής νόσου</vt:lpstr>
      <vt:lpstr>Διαφάνεια 47</vt:lpstr>
      <vt:lpstr>Διαφάνεια 48</vt:lpstr>
      <vt:lpstr>«Κλινική έκφραση»  των δρεπανοκυτταρικών συνδρόμων</vt:lpstr>
      <vt:lpstr>Διαφάνεια 50</vt:lpstr>
      <vt:lpstr>τελικό αποτέλεσμα</vt:lpstr>
      <vt:lpstr>Υπόστρωμα αγγειοαποφρακτικής κρίσης Η ενδαγγειακή στάση-θρόμβωση δρεπανοκυττάρων</vt:lpstr>
      <vt:lpstr>    </vt:lpstr>
      <vt:lpstr>βιολογικές συνέπειες εμφράκτων εγκεφάλου: κάποτε σημαντικές</vt:lpstr>
      <vt:lpstr>Μικροδρεπανοκυτταρική αναιμία  Διπλή ετερόζυγη κατάσταση γονιδίου δρεπανοκυτταρικής+θαλασσαιμίας</vt:lpstr>
      <vt:lpstr>Μικροδρεπανοκυτταρική αναιμία διπλή ετερόζυγη κατάσταση γονιδίου δρεπανοκυτταρικής+θαλασσαιμίας</vt:lpstr>
      <vt:lpstr>Μικροδρεπανοκυτταρική αναιμία  διπλή ετερόζυγωτία συνδυασμός δρεπανοκυτταρικής νόσου+θαλασσαιμίας</vt:lpstr>
      <vt:lpstr>Έλεγχος αιμοσφαιρινοπαθειών</vt:lpstr>
      <vt:lpstr>Πλήρη επιτυχία προγεννητικού ελέγχου </vt:lpstr>
      <vt:lpstr>Συμβατική θεραπεία  αιμοσφαιρινοπαθειών</vt:lpstr>
      <vt:lpstr>θεραπευτική  Δρεπανοκυτταρικής νόσου</vt:lpstr>
      <vt:lpstr>«Νέες» θεραπευτικές προσεγγίσεις</vt:lpstr>
      <vt:lpstr>Διαφάνεια 63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Πνευμονία  της κοινότητας</dc:title>
  <dc:creator>Michael Samarkos</dc:creator>
  <cp:lastModifiedBy>l1apk_az</cp:lastModifiedBy>
  <cp:revision>789</cp:revision>
  <dcterms:created xsi:type="dcterms:W3CDTF">2011-08-17T06:09:57Z</dcterms:created>
  <dcterms:modified xsi:type="dcterms:W3CDTF">2020-05-06T05:58:44Z</dcterms:modified>
</cp:coreProperties>
</file>