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8" r:id="rId2"/>
  </p:sldMasterIdLst>
  <p:notesMasterIdLst>
    <p:notesMasterId r:id="rId21"/>
  </p:notesMasterIdLst>
  <p:sldIdLst>
    <p:sldId id="256" r:id="rId3"/>
    <p:sldId id="257" r:id="rId4"/>
    <p:sldId id="324" r:id="rId5"/>
    <p:sldId id="376" r:id="rId6"/>
    <p:sldId id="258" r:id="rId7"/>
    <p:sldId id="361" r:id="rId8"/>
    <p:sldId id="260" r:id="rId9"/>
    <p:sldId id="375" r:id="rId10"/>
    <p:sldId id="385" r:id="rId11"/>
    <p:sldId id="386" r:id="rId12"/>
    <p:sldId id="383" r:id="rId13"/>
    <p:sldId id="382" r:id="rId14"/>
    <p:sldId id="303" r:id="rId15"/>
    <p:sldId id="304" r:id="rId16"/>
    <p:sldId id="369" r:id="rId17"/>
    <p:sldId id="388" r:id="rId18"/>
    <p:sldId id="387" r:id="rId19"/>
    <p:sldId id="384" r:id="rId20"/>
  </p:sldIdLst>
  <p:sldSz cx="9144000" cy="6858000" type="screen4x3"/>
  <p:notesSz cx="6858000" cy="1001395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255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3400" autoAdjust="0"/>
  </p:normalViewPr>
  <p:slideViewPr>
    <p:cSldViewPr>
      <p:cViewPr varScale="1">
        <p:scale>
          <a:sx n="110" d="100"/>
          <a:sy n="110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8"/>
    </p:cViewPr>
  </p:sorterViewPr>
  <p:notesViewPr>
    <p:cSldViewPr>
      <p:cViewPr>
        <p:scale>
          <a:sx n="100" d="100"/>
          <a:sy n="100" d="100"/>
        </p:scale>
        <p:origin x="1560" y="-960"/>
      </p:cViewPr>
      <p:guideLst>
        <p:guide orient="horz" pos="315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AC38E-5A42-4A70-B59C-F98D336CC5A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58394B-BD3B-45A3-84F8-E180F002FBD7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l-GR" b="1" dirty="0">
              <a:solidFill>
                <a:srgbClr val="002060"/>
              </a:solidFill>
            </a:rPr>
            <a:t>Πνεύμονες</a:t>
          </a:r>
          <a:endParaRPr lang="en-GB" b="1" dirty="0">
            <a:solidFill>
              <a:srgbClr val="002060"/>
            </a:solidFill>
          </a:endParaRPr>
        </a:p>
      </dgm:t>
    </dgm:pt>
    <dgm:pt modelId="{BD58AFF1-F94B-49D4-808B-55D57EBD72B3}" type="parTrans" cxnId="{3044232E-8B39-4F3E-A156-8552685BE489}">
      <dgm:prSet/>
      <dgm:spPr/>
      <dgm:t>
        <a:bodyPr/>
        <a:lstStyle/>
        <a:p>
          <a:endParaRPr lang="en-GB"/>
        </a:p>
      </dgm:t>
    </dgm:pt>
    <dgm:pt modelId="{1C8B0098-CACC-4EE7-8DF6-2E43DAF793F6}" type="sibTrans" cxnId="{3044232E-8B39-4F3E-A156-8552685BE489}">
      <dgm:prSet/>
      <dgm:spPr/>
      <dgm:t>
        <a:bodyPr/>
        <a:lstStyle/>
        <a:p>
          <a:endParaRPr lang="en-GB"/>
        </a:p>
      </dgm:t>
    </dgm:pt>
    <dgm:pt modelId="{7484C334-B7E6-43A9-AA1F-42610937D97C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l-GR" b="1" dirty="0">
              <a:solidFill>
                <a:srgbClr val="002060"/>
              </a:solidFill>
            </a:rPr>
            <a:t>Αποφρακτικές </a:t>
          </a:r>
          <a:endParaRPr lang="en-GB" b="1" dirty="0">
            <a:solidFill>
              <a:srgbClr val="002060"/>
            </a:solidFill>
          </a:endParaRPr>
        </a:p>
      </dgm:t>
    </dgm:pt>
    <dgm:pt modelId="{3AADB9E2-2752-49CE-B3AA-2327E288816E}" type="parTrans" cxnId="{04AD5CB8-2E1C-4F86-A12B-A062455FECD6}">
      <dgm:prSet/>
      <dgm:spPr/>
      <dgm:t>
        <a:bodyPr/>
        <a:lstStyle/>
        <a:p>
          <a:endParaRPr lang="en-GB"/>
        </a:p>
      </dgm:t>
    </dgm:pt>
    <dgm:pt modelId="{C80541C9-F4A7-4D4C-BD1A-7A432336E9B5}" type="sibTrans" cxnId="{04AD5CB8-2E1C-4F86-A12B-A062455FECD6}">
      <dgm:prSet/>
      <dgm:spPr/>
      <dgm:t>
        <a:bodyPr/>
        <a:lstStyle/>
        <a:p>
          <a:endParaRPr lang="en-GB"/>
        </a:p>
      </dgm:t>
    </dgm:pt>
    <dgm:pt modelId="{1661D5A3-8C70-4C9C-8C3E-0F474014628E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l-GR" b="1" dirty="0">
              <a:solidFill>
                <a:srgbClr val="002060"/>
              </a:solidFill>
            </a:rPr>
            <a:t>Περιοριστικές</a:t>
          </a:r>
          <a:endParaRPr lang="en-GB" b="1" dirty="0">
            <a:solidFill>
              <a:srgbClr val="002060"/>
            </a:solidFill>
          </a:endParaRPr>
        </a:p>
      </dgm:t>
    </dgm:pt>
    <dgm:pt modelId="{B148F3EF-80A4-46ED-9AF8-B3413FEA35CE}" type="parTrans" cxnId="{5BEE4512-6E30-458C-99BC-694FAE1A8DE9}">
      <dgm:prSet/>
      <dgm:spPr/>
      <dgm:t>
        <a:bodyPr/>
        <a:lstStyle/>
        <a:p>
          <a:endParaRPr lang="en-GB"/>
        </a:p>
      </dgm:t>
    </dgm:pt>
    <dgm:pt modelId="{FDCB08F8-BDAA-4A97-8118-2A9004973852}" type="sibTrans" cxnId="{5BEE4512-6E30-458C-99BC-694FAE1A8DE9}">
      <dgm:prSet/>
      <dgm:spPr/>
      <dgm:t>
        <a:bodyPr/>
        <a:lstStyle/>
        <a:p>
          <a:endParaRPr lang="en-GB"/>
        </a:p>
      </dgm:t>
    </dgm:pt>
    <dgm:pt modelId="{DF8277E0-F677-4256-B8E0-A64128A2364A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l-GR" b="1" dirty="0">
              <a:solidFill>
                <a:srgbClr val="002060"/>
              </a:solidFill>
            </a:rPr>
            <a:t>Αγγειακές</a:t>
          </a:r>
          <a:endParaRPr lang="en-GB" b="1" dirty="0">
            <a:solidFill>
              <a:srgbClr val="002060"/>
            </a:solidFill>
          </a:endParaRPr>
        </a:p>
      </dgm:t>
    </dgm:pt>
    <dgm:pt modelId="{3F9ECCC3-162A-4C90-8102-DD451694BA6B}" type="parTrans" cxnId="{BB4D5780-EFDA-4A87-94D5-F14C56DF1856}">
      <dgm:prSet/>
      <dgm:spPr/>
      <dgm:t>
        <a:bodyPr/>
        <a:lstStyle/>
        <a:p>
          <a:endParaRPr lang="en-GB"/>
        </a:p>
      </dgm:t>
    </dgm:pt>
    <dgm:pt modelId="{BC06EA98-B0D8-4209-99D5-CA49A25EC736}" type="sibTrans" cxnId="{BB4D5780-EFDA-4A87-94D5-F14C56DF1856}">
      <dgm:prSet/>
      <dgm:spPr/>
      <dgm:t>
        <a:bodyPr/>
        <a:lstStyle/>
        <a:p>
          <a:endParaRPr lang="en-GB"/>
        </a:p>
      </dgm:t>
    </dgm:pt>
    <dgm:pt modelId="{0481057E-26FA-4ECE-8EE6-29EDBBD6CE88}" type="pres">
      <dgm:prSet presAssocID="{63DAC38E-5A42-4A70-B59C-F98D336CC5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0CBA9B0-D7A4-4A88-A02D-0516C3E3471E}" type="pres">
      <dgm:prSet presAssocID="{2E58394B-BD3B-45A3-84F8-E180F002FBD7}" presName="hierRoot1" presStyleCnt="0">
        <dgm:presLayoutVars>
          <dgm:hierBranch val="init"/>
        </dgm:presLayoutVars>
      </dgm:prSet>
      <dgm:spPr/>
    </dgm:pt>
    <dgm:pt modelId="{B2A3C70D-B174-4BAC-A645-68F0A748C425}" type="pres">
      <dgm:prSet presAssocID="{2E58394B-BD3B-45A3-84F8-E180F002FBD7}" presName="rootComposite1" presStyleCnt="0"/>
      <dgm:spPr/>
    </dgm:pt>
    <dgm:pt modelId="{EC8A4AC9-5DB5-47DD-A4BA-E7C551B736D7}" type="pres">
      <dgm:prSet presAssocID="{2E58394B-BD3B-45A3-84F8-E180F002FBD7}" presName="rootText1" presStyleLbl="node0" presStyleIdx="0" presStyleCnt="1">
        <dgm:presLayoutVars>
          <dgm:chPref val="3"/>
        </dgm:presLayoutVars>
      </dgm:prSet>
      <dgm:spPr/>
    </dgm:pt>
    <dgm:pt modelId="{96C70081-904B-429A-B6A1-0924B0E4567F}" type="pres">
      <dgm:prSet presAssocID="{2E58394B-BD3B-45A3-84F8-E180F002FBD7}" presName="rootConnector1" presStyleLbl="node1" presStyleIdx="0" presStyleCnt="0"/>
      <dgm:spPr/>
    </dgm:pt>
    <dgm:pt modelId="{36D248E3-2EE8-4BE2-8BBD-9B12D40FEBE3}" type="pres">
      <dgm:prSet presAssocID="{2E58394B-BD3B-45A3-84F8-E180F002FBD7}" presName="hierChild2" presStyleCnt="0"/>
      <dgm:spPr/>
    </dgm:pt>
    <dgm:pt modelId="{0E16A2F8-244B-4340-AED2-F119A5E0A07D}" type="pres">
      <dgm:prSet presAssocID="{3AADB9E2-2752-49CE-B3AA-2327E288816E}" presName="Name37" presStyleLbl="parChTrans1D2" presStyleIdx="0" presStyleCnt="3"/>
      <dgm:spPr/>
    </dgm:pt>
    <dgm:pt modelId="{21686ED3-D1F5-46E8-977C-A83366BF3C61}" type="pres">
      <dgm:prSet presAssocID="{7484C334-B7E6-43A9-AA1F-42610937D97C}" presName="hierRoot2" presStyleCnt="0">
        <dgm:presLayoutVars>
          <dgm:hierBranch val="init"/>
        </dgm:presLayoutVars>
      </dgm:prSet>
      <dgm:spPr/>
    </dgm:pt>
    <dgm:pt modelId="{EC0543D4-9F2C-4BF4-B6B3-67C995561F8B}" type="pres">
      <dgm:prSet presAssocID="{7484C334-B7E6-43A9-AA1F-42610937D97C}" presName="rootComposite" presStyleCnt="0"/>
      <dgm:spPr/>
    </dgm:pt>
    <dgm:pt modelId="{A05C9F06-FD82-4E9D-BF8F-A37B068320F8}" type="pres">
      <dgm:prSet presAssocID="{7484C334-B7E6-43A9-AA1F-42610937D97C}" presName="rootText" presStyleLbl="node2" presStyleIdx="0" presStyleCnt="3">
        <dgm:presLayoutVars>
          <dgm:chPref val="3"/>
        </dgm:presLayoutVars>
      </dgm:prSet>
      <dgm:spPr/>
    </dgm:pt>
    <dgm:pt modelId="{E311B000-34C3-4C4E-B347-BC2B1FC6B4F8}" type="pres">
      <dgm:prSet presAssocID="{7484C334-B7E6-43A9-AA1F-42610937D97C}" presName="rootConnector" presStyleLbl="node2" presStyleIdx="0" presStyleCnt="3"/>
      <dgm:spPr/>
    </dgm:pt>
    <dgm:pt modelId="{02E764E8-9DF7-465C-BFC8-D6ECB86B396D}" type="pres">
      <dgm:prSet presAssocID="{7484C334-B7E6-43A9-AA1F-42610937D97C}" presName="hierChild4" presStyleCnt="0"/>
      <dgm:spPr/>
    </dgm:pt>
    <dgm:pt modelId="{B97E6758-D89C-4610-BE04-D6740F18763B}" type="pres">
      <dgm:prSet presAssocID="{7484C334-B7E6-43A9-AA1F-42610937D97C}" presName="hierChild5" presStyleCnt="0"/>
      <dgm:spPr/>
    </dgm:pt>
    <dgm:pt modelId="{0AAFC32B-1C5C-4259-ABCF-C56F7B216355}" type="pres">
      <dgm:prSet presAssocID="{B148F3EF-80A4-46ED-9AF8-B3413FEA35CE}" presName="Name37" presStyleLbl="parChTrans1D2" presStyleIdx="1" presStyleCnt="3"/>
      <dgm:spPr/>
    </dgm:pt>
    <dgm:pt modelId="{7FE3020A-A6F3-4C7A-A8A6-7F089F443527}" type="pres">
      <dgm:prSet presAssocID="{1661D5A3-8C70-4C9C-8C3E-0F474014628E}" presName="hierRoot2" presStyleCnt="0">
        <dgm:presLayoutVars>
          <dgm:hierBranch val="init"/>
        </dgm:presLayoutVars>
      </dgm:prSet>
      <dgm:spPr/>
    </dgm:pt>
    <dgm:pt modelId="{1DBDC0C4-DE77-4827-82E0-2F977C96EB8C}" type="pres">
      <dgm:prSet presAssocID="{1661D5A3-8C70-4C9C-8C3E-0F474014628E}" presName="rootComposite" presStyleCnt="0"/>
      <dgm:spPr/>
    </dgm:pt>
    <dgm:pt modelId="{CF5CE0B6-DC41-4975-A736-7BE6E14FCECB}" type="pres">
      <dgm:prSet presAssocID="{1661D5A3-8C70-4C9C-8C3E-0F474014628E}" presName="rootText" presStyleLbl="node2" presStyleIdx="1" presStyleCnt="3">
        <dgm:presLayoutVars>
          <dgm:chPref val="3"/>
        </dgm:presLayoutVars>
      </dgm:prSet>
      <dgm:spPr/>
    </dgm:pt>
    <dgm:pt modelId="{B0AA3E87-91A6-43F2-9D40-EAF56F14DE9A}" type="pres">
      <dgm:prSet presAssocID="{1661D5A3-8C70-4C9C-8C3E-0F474014628E}" presName="rootConnector" presStyleLbl="node2" presStyleIdx="1" presStyleCnt="3"/>
      <dgm:spPr/>
    </dgm:pt>
    <dgm:pt modelId="{71100FFB-48F8-4BDF-BD1C-F6F96A503E94}" type="pres">
      <dgm:prSet presAssocID="{1661D5A3-8C70-4C9C-8C3E-0F474014628E}" presName="hierChild4" presStyleCnt="0"/>
      <dgm:spPr/>
    </dgm:pt>
    <dgm:pt modelId="{2A8AA48E-CE8E-418C-AE7E-81BFB8ABFCAE}" type="pres">
      <dgm:prSet presAssocID="{1661D5A3-8C70-4C9C-8C3E-0F474014628E}" presName="hierChild5" presStyleCnt="0"/>
      <dgm:spPr/>
    </dgm:pt>
    <dgm:pt modelId="{0F2A8956-4D1F-4E7A-8D74-92DFE9234448}" type="pres">
      <dgm:prSet presAssocID="{3F9ECCC3-162A-4C90-8102-DD451694BA6B}" presName="Name37" presStyleLbl="parChTrans1D2" presStyleIdx="2" presStyleCnt="3"/>
      <dgm:spPr/>
    </dgm:pt>
    <dgm:pt modelId="{28F83714-3348-4B0E-80DB-E52BD27CF3CA}" type="pres">
      <dgm:prSet presAssocID="{DF8277E0-F677-4256-B8E0-A64128A2364A}" presName="hierRoot2" presStyleCnt="0">
        <dgm:presLayoutVars>
          <dgm:hierBranch val="init"/>
        </dgm:presLayoutVars>
      </dgm:prSet>
      <dgm:spPr/>
    </dgm:pt>
    <dgm:pt modelId="{B604B4AD-32F6-4213-B883-750E27856970}" type="pres">
      <dgm:prSet presAssocID="{DF8277E0-F677-4256-B8E0-A64128A2364A}" presName="rootComposite" presStyleCnt="0"/>
      <dgm:spPr/>
    </dgm:pt>
    <dgm:pt modelId="{81B1C4C0-D8A2-4436-B18D-8A9E9BEA98D2}" type="pres">
      <dgm:prSet presAssocID="{DF8277E0-F677-4256-B8E0-A64128A2364A}" presName="rootText" presStyleLbl="node2" presStyleIdx="2" presStyleCnt="3">
        <dgm:presLayoutVars>
          <dgm:chPref val="3"/>
        </dgm:presLayoutVars>
      </dgm:prSet>
      <dgm:spPr/>
    </dgm:pt>
    <dgm:pt modelId="{8E88C574-F21F-4200-9CDE-822052D1E37F}" type="pres">
      <dgm:prSet presAssocID="{DF8277E0-F677-4256-B8E0-A64128A2364A}" presName="rootConnector" presStyleLbl="node2" presStyleIdx="2" presStyleCnt="3"/>
      <dgm:spPr/>
    </dgm:pt>
    <dgm:pt modelId="{3E508CA2-829F-43F6-B12E-85C36D09A367}" type="pres">
      <dgm:prSet presAssocID="{DF8277E0-F677-4256-B8E0-A64128A2364A}" presName="hierChild4" presStyleCnt="0"/>
      <dgm:spPr/>
    </dgm:pt>
    <dgm:pt modelId="{366C8A6C-371D-4B16-873B-0701C80FAD3E}" type="pres">
      <dgm:prSet presAssocID="{DF8277E0-F677-4256-B8E0-A64128A2364A}" presName="hierChild5" presStyleCnt="0"/>
      <dgm:spPr/>
    </dgm:pt>
    <dgm:pt modelId="{C37B5630-8D73-42B2-A793-DB4AF8AD42CE}" type="pres">
      <dgm:prSet presAssocID="{2E58394B-BD3B-45A3-84F8-E180F002FBD7}" presName="hierChild3" presStyleCnt="0"/>
      <dgm:spPr/>
    </dgm:pt>
  </dgm:ptLst>
  <dgm:cxnLst>
    <dgm:cxn modelId="{2EBFE010-E89E-4E30-9D7D-E4425D7C9C8E}" type="presOf" srcId="{3F9ECCC3-162A-4C90-8102-DD451694BA6B}" destId="{0F2A8956-4D1F-4E7A-8D74-92DFE9234448}" srcOrd="0" destOrd="0" presId="urn:microsoft.com/office/officeart/2005/8/layout/orgChart1"/>
    <dgm:cxn modelId="{5BEE4512-6E30-458C-99BC-694FAE1A8DE9}" srcId="{2E58394B-BD3B-45A3-84F8-E180F002FBD7}" destId="{1661D5A3-8C70-4C9C-8C3E-0F474014628E}" srcOrd="1" destOrd="0" parTransId="{B148F3EF-80A4-46ED-9AF8-B3413FEA35CE}" sibTransId="{FDCB08F8-BDAA-4A97-8118-2A9004973852}"/>
    <dgm:cxn modelId="{194F2C1A-57B5-4363-8C1C-9415F07B309E}" type="presOf" srcId="{B148F3EF-80A4-46ED-9AF8-B3413FEA35CE}" destId="{0AAFC32B-1C5C-4259-ABCF-C56F7B216355}" srcOrd="0" destOrd="0" presId="urn:microsoft.com/office/officeart/2005/8/layout/orgChart1"/>
    <dgm:cxn modelId="{6A60E72C-C1F0-4A94-AE86-B21AFDAF9BCE}" type="presOf" srcId="{7484C334-B7E6-43A9-AA1F-42610937D97C}" destId="{E311B000-34C3-4C4E-B347-BC2B1FC6B4F8}" srcOrd="1" destOrd="0" presId="urn:microsoft.com/office/officeart/2005/8/layout/orgChart1"/>
    <dgm:cxn modelId="{3044232E-8B39-4F3E-A156-8552685BE489}" srcId="{63DAC38E-5A42-4A70-B59C-F98D336CC5A0}" destId="{2E58394B-BD3B-45A3-84F8-E180F002FBD7}" srcOrd="0" destOrd="0" parTransId="{BD58AFF1-F94B-49D4-808B-55D57EBD72B3}" sibTransId="{1C8B0098-CACC-4EE7-8DF6-2E43DAF793F6}"/>
    <dgm:cxn modelId="{EE6CC632-49F0-4249-BD4B-65B990B7CB1D}" type="presOf" srcId="{1661D5A3-8C70-4C9C-8C3E-0F474014628E}" destId="{B0AA3E87-91A6-43F2-9D40-EAF56F14DE9A}" srcOrd="1" destOrd="0" presId="urn:microsoft.com/office/officeart/2005/8/layout/orgChart1"/>
    <dgm:cxn modelId="{3279A445-0DA8-492E-B72C-57B730C9FA01}" type="presOf" srcId="{7484C334-B7E6-43A9-AA1F-42610937D97C}" destId="{A05C9F06-FD82-4E9D-BF8F-A37B068320F8}" srcOrd="0" destOrd="0" presId="urn:microsoft.com/office/officeart/2005/8/layout/orgChart1"/>
    <dgm:cxn modelId="{C1DA4374-C5FC-4AB3-9E0B-625168D30C44}" type="presOf" srcId="{63DAC38E-5A42-4A70-B59C-F98D336CC5A0}" destId="{0481057E-26FA-4ECE-8EE6-29EDBBD6CE88}" srcOrd="0" destOrd="0" presId="urn:microsoft.com/office/officeart/2005/8/layout/orgChart1"/>
    <dgm:cxn modelId="{BB4D5780-EFDA-4A87-94D5-F14C56DF1856}" srcId="{2E58394B-BD3B-45A3-84F8-E180F002FBD7}" destId="{DF8277E0-F677-4256-B8E0-A64128A2364A}" srcOrd="2" destOrd="0" parTransId="{3F9ECCC3-162A-4C90-8102-DD451694BA6B}" sibTransId="{BC06EA98-B0D8-4209-99D5-CA49A25EC736}"/>
    <dgm:cxn modelId="{17DB5087-87DF-40BA-A54E-A9001AB58B25}" type="presOf" srcId="{2E58394B-BD3B-45A3-84F8-E180F002FBD7}" destId="{96C70081-904B-429A-B6A1-0924B0E4567F}" srcOrd="1" destOrd="0" presId="urn:microsoft.com/office/officeart/2005/8/layout/orgChart1"/>
    <dgm:cxn modelId="{4148FD8E-F7E9-4406-B3B8-93DA1EB5F476}" type="presOf" srcId="{3AADB9E2-2752-49CE-B3AA-2327E288816E}" destId="{0E16A2F8-244B-4340-AED2-F119A5E0A07D}" srcOrd="0" destOrd="0" presId="urn:microsoft.com/office/officeart/2005/8/layout/orgChart1"/>
    <dgm:cxn modelId="{F4383BA7-5746-4448-982E-B5108ABB98DF}" type="presOf" srcId="{DF8277E0-F677-4256-B8E0-A64128A2364A}" destId="{81B1C4C0-D8A2-4436-B18D-8A9E9BEA98D2}" srcOrd="0" destOrd="0" presId="urn:microsoft.com/office/officeart/2005/8/layout/orgChart1"/>
    <dgm:cxn modelId="{11D337B0-3395-4B12-B7FB-646ACB26FFAC}" type="presOf" srcId="{2E58394B-BD3B-45A3-84F8-E180F002FBD7}" destId="{EC8A4AC9-5DB5-47DD-A4BA-E7C551B736D7}" srcOrd="0" destOrd="0" presId="urn:microsoft.com/office/officeart/2005/8/layout/orgChart1"/>
    <dgm:cxn modelId="{04AD5CB8-2E1C-4F86-A12B-A062455FECD6}" srcId="{2E58394B-BD3B-45A3-84F8-E180F002FBD7}" destId="{7484C334-B7E6-43A9-AA1F-42610937D97C}" srcOrd="0" destOrd="0" parTransId="{3AADB9E2-2752-49CE-B3AA-2327E288816E}" sibTransId="{C80541C9-F4A7-4D4C-BD1A-7A432336E9B5}"/>
    <dgm:cxn modelId="{FAA2B1D8-44EF-4490-8830-37A8BFA0F184}" type="presOf" srcId="{1661D5A3-8C70-4C9C-8C3E-0F474014628E}" destId="{CF5CE0B6-DC41-4975-A736-7BE6E14FCECB}" srcOrd="0" destOrd="0" presId="urn:microsoft.com/office/officeart/2005/8/layout/orgChart1"/>
    <dgm:cxn modelId="{BE85CCE4-6BFD-4C9C-9A84-B5C8CD310836}" type="presOf" srcId="{DF8277E0-F677-4256-B8E0-A64128A2364A}" destId="{8E88C574-F21F-4200-9CDE-822052D1E37F}" srcOrd="1" destOrd="0" presId="urn:microsoft.com/office/officeart/2005/8/layout/orgChart1"/>
    <dgm:cxn modelId="{3DF16BA4-8874-4BE3-9DC5-AE3DD896CDCF}" type="presParOf" srcId="{0481057E-26FA-4ECE-8EE6-29EDBBD6CE88}" destId="{B0CBA9B0-D7A4-4A88-A02D-0516C3E3471E}" srcOrd="0" destOrd="0" presId="urn:microsoft.com/office/officeart/2005/8/layout/orgChart1"/>
    <dgm:cxn modelId="{531BC972-B4BC-4994-BC8B-D950DA7A43D7}" type="presParOf" srcId="{B0CBA9B0-D7A4-4A88-A02D-0516C3E3471E}" destId="{B2A3C70D-B174-4BAC-A645-68F0A748C425}" srcOrd="0" destOrd="0" presId="urn:microsoft.com/office/officeart/2005/8/layout/orgChart1"/>
    <dgm:cxn modelId="{BD8D0202-740C-491C-B87B-3C4DF4AF2C0E}" type="presParOf" srcId="{B2A3C70D-B174-4BAC-A645-68F0A748C425}" destId="{EC8A4AC9-5DB5-47DD-A4BA-E7C551B736D7}" srcOrd="0" destOrd="0" presId="urn:microsoft.com/office/officeart/2005/8/layout/orgChart1"/>
    <dgm:cxn modelId="{D4A5D9B0-BC1F-4E7D-9D42-4FC6FC4EB38F}" type="presParOf" srcId="{B2A3C70D-B174-4BAC-A645-68F0A748C425}" destId="{96C70081-904B-429A-B6A1-0924B0E4567F}" srcOrd="1" destOrd="0" presId="urn:microsoft.com/office/officeart/2005/8/layout/orgChart1"/>
    <dgm:cxn modelId="{556E622B-337E-4570-9D11-ECF6D3C4F624}" type="presParOf" srcId="{B0CBA9B0-D7A4-4A88-A02D-0516C3E3471E}" destId="{36D248E3-2EE8-4BE2-8BBD-9B12D40FEBE3}" srcOrd="1" destOrd="0" presId="urn:microsoft.com/office/officeart/2005/8/layout/orgChart1"/>
    <dgm:cxn modelId="{3616274F-B9FC-46D8-8F04-B54BAE35000F}" type="presParOf" srcId="{36D248E3-2EE8-4BE2-8BBD-9B12D40FEBE3}" destId="{0E16A2F8-244B-4340-AED2-F119A5E0A07D}" srcOrd="0" destOrd="0" presId="urn:microsoft.com/office/officeart/2005/8/layout/orgChart1"/>
    <dgm:cxn modelId="{C040DFDD-B935-49F6-8F5F-721FDC99FCA4}" type="presParOf" srcId="{36D248E3-2EE8-4BE2-8BBD-9B12D40FEBE3}" destId="{21686ED3-D1F5-46E8-977C-A83366BF3C61}" srcOrd="1" destOrd="0" presId="urn:microsoft.com/office/officeart/2005/8/layout/orgChart1"/>
    <dgm:cxn modelId="{336A39FA-4F6A-4E74-8C49-40124D5F04B7}" type="presParOf" srcId="{21686ED3-D1F5-46E8-977C-A83366BF3C61}" destId="{EC0543D4-9F2C-4BF4-B6B3-67C995561F8B}" srcOrd="0" destOrd="0" presId="urn:microsoft.com/office/officeart/2005/8/layout/orgChart1"/>
    <dgm:cxn modelId="{526A1D48-AAC7-4836-AE7B-872DD5FADBD9}" type="presParOf" srcId="{EC0543D4-9F2C-4BF4-B6B3-67C995561F8B}" destId="{A05C9F06-FD82-4E9D-BF8F-A37B068320F8}" srcOrd="0" destOrd="0" presId="urn:microsoft.com/office/officeart/2005/8/layout/orgChart1"/>
    <dgm:cxn modelId="{5F8EEED6-7E72-447D-AEF1-61BBB2135FA0}" type="presParOf" srcId="{EC0543D4-9F2C-4BF4-B6B3-67C995561F8B}" destId="{E311B000-34C3-4C4E-B347-BC2B1FC6B4F8}" srcOrd="1" destOrd="0" presId="urn:microsoft.com/office/officeart/2005/8/layout/orgChart1"/>
    <dgm:cxn modelId="{9B97A090-CFF6-4BEA-A48E-BFA3BE80D330}" type="presParOf" srcId="{21686ED3-D1F5-46E8-977C-A83366BF3C61}" destId="{02E764E8-9DF7-465C-BFC8-D6ECB86B396D}" srcOrd="1" destOrd="0" presId="urn:microsoft.com/office/officeart/2005/8/layout/orgChart1"/>
    <dgm:cxn modelId="{443BEE2D-F442-4E9D-B06A-94035630A56C}" type="presParOf" srcId="{21686ED3-D1F5-46E8-977C-A83366BF3C61}" destId="{B97E6758-D89C-4610-BE04-D6740F18763B}" srcOrd="2" destOrd="0" presId="urn:microsoft.com/office/officeart/2005/8/layout/orgChart1"/>
    <dgm:cxn modelId="{15D24D05-89BE-4CCA-A3B6-82C2BF54194B}" type="presParOf" srcId="{36D248E3-2EE8-4BE2-8BBD-9B12D40FEBE3}" destId="{0AAFC32B-1C5C-4259-ABCF-C56F7B216355}" srcOrd="2" destOrd="0" presId="urn:microsoft.com/office/officeart/2005/8/layout/orgChart1"/>
    <dgm:cxn modelId="{AAA39227-F544-4C33-9B82-0DA92E9F1A75}" type="presParOf" srcId="{36D248E3-2EE8-4BE2-8BBD-9B12D40FEBE3}" destId="{7FE3020A-A6F3-4C7A-A8A6-7F089F443527}" srcOrd="3" destOrd="0" presId="urn:microsoft.com/office/officeart/2005/8/layout/orgChart1"/>
    <dgm:cxn modelId="{6CAD87B7-BDE6-4B2B-B73A-AEC190E3E73C}" type="presParOf" srcId="{7FE3020A-A6F3-4C7A-A8A6-7F089F443527}" destId="{1DBDC0C4-DE77-4827-82E0-2F977C96EB8C}" srcOrd="0" destOrd="0" presId="urn:microsoft.com/office/officeart/2005/8/layout/orgChart1"/>
    <dgm:cxn modelId="{49CB46E8-F48F-47D2-BB35-FA4D923C6D23}" type="presParOf" srcId="{1DBDC0C4-DE77-4827-82E0-2F977C96EB8C}" destId="{CF5CE0B6-DC41-4975-A736-7BE6E14FCECB}" srcOrd="0" destOrd="0" presId="urn:microsoft.com/office/officeart/2005/8/layout/orgChart1"/>
    <dgm:cxn modelId="{589626D5-5900-41C1-89F4-6E928FE4AB79}" type="presParOf" srcId="{1DBDC0C4-DE77-4827-82E0-2F977C96EB8C}" destId="{B0AA3E87-91A6-43F2-9D40-EAF56F14DE9A}" srcOrd="1" destOrd="0" presId="urn:microsoft.com/office/officeart/2005/8/layout/orgChart1"/>
    <dgm:cxn modelId="{C4D021E9-18BB-40B1-A3BF-442047DA6F54}" type="presParOf" srcId="{7FE3020A-A6F3-4C7A-A8A6-7F089F443527}" destId="{71100FFB-48F8-4BDF-BD1C-F6F96A503E94}" srcOrd="1" destOrd="0" presId="urn:microsoft.com/office/officeart/2005/8/layout/orgChart1"/>
    <dgm:cxn modelId="{9C44DEEC-F093-461E-A1E3-E94A302FA33B}" type="presParOf" srcId="{7FE3020A-A6F3-4C7A-A8A6-7F089F443527}" destId="{2A8AA48E-CE8E-418C-AE7E-81BFB8ABFCAE}" srcOrd="2" destOrd="0" presId="urn:microsoft.com/office/officeart/2005/8/layout/orgChart1"/>
    <dgm:cxn modelId="{27BB482C-D901-46C1-B712-8D610A689119}" type="presParOf" srcId="{36D248E3-2EE8-4BE2-8BBD-9B12D40FEBE3}" destId="{0F2A8956-4D1F-4E7A-8D74-92DFE9234448}" srcOrd="4" destOrd="0" presId="urn:microsoft.com/office/officeart/2005/8/layout/orgChart1"/>
    <dgm:cxn modelId="{23CEB6C2-2468-43F9-B6B2-728DB15BAB4E}" type="presParOf" srcId="{36D248E3-2EE8-4BE2-8BBD-9B12D40FEBE3}" destId="{28F83714-3348-4B0E-80DB-E52BD27CF3CA}" srcOrd="5" destOrd="0" presId="urn:microsoft.com/office/officeart/2005/8/layout/orgChart1"/>
    <dgm:cxn modelId="{23FAA17C-8242-4874-9BB2-666ED67444D0}" type="presParOf" srcId="{28F83714-3348-4B0E-80DB-E52BD27CF3CA}" destId="{B604B4AD-32F6-4213-B883-750E27856970}" srcOrd="0" destOrd="0" presId="urn:microsoft.com/office/officeart/2005/8/layout/orgChart1"/>
    <dgm:cxn modelId="{D2F76B6E-4B21-4C05-9651-CC8B5F7B2645}" type="presParOf" srcId="{B604B4AD-32F6-4213-B883-750E27856970}" destId="{81B1C4C0-D8A2-4436-B18D-8A9E9BEA98D2}" srcOrd="0" destOrd="0" presId="urn:microsoft.com/office/officeart/2005/8/layout/orgChart1"/>
    <dgm:cxn modelId="{9953A84F-C9BC-4A23-91C3-4ABD32A72AF3}" type="presParOf" srcId="{B604B4AD-32F6-4213-B883-750E27856970}" destId="{8E88C574-F21F-4200-9CDE-822052D1E37F}" srcOrd="1" destOrd="0" presId="urn:microsoft.com/office/officeart/2005/8/layout/orgChart1"/>
    <dgm:cxn modelId="{3D8F80C1-F1E6-4CC9-8C9C-05056A27A5C2}" type="presParOf" srcId="{28F83714-3348-4B0E-80DB-E52BD27CF3CA}" destId="{3E508CA2-829F-43F6-B12E-85C36D09A367}" srcOrd="1" destOrd="0" presId="urn:microsoft.com/office/officeart/2005/8/layout/orgChart1"/>
    <dgm:cxn modelId="{CC5F7E83-C906-4903-8DAC-BEBBC012F93D}" type="presParOf" srcId="{28F83714-3348-4B0E-80DB-E52BD27CF3CA}" destId="{366C8A6C-371D-4B16-873B-0701C80FAD3E}" srcOrd="2" destOrd="0" presId="urn:microsoft.com/office/officeart/2005/8/layout/orgChart1"/>
    <dgm:cxn modelId="{6F354D8C-1E06-4B1B-9A1F-2937E5C4AE41}" type="presParOf" srcId="{B0CBA9B0-D7A4-4A88-A02D-0516C3E3471E}" destId="{C37B5630-8D73-42B2-A793-DB4AF8AD42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DAC38E-5A42-4A70-B59C-F98D336CC5A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58394B-BD3B-45A3-84F8-E180F002FBD7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l-GR" b="1" dirty="0">
              <a:solidFill>
                <a:srgbClr val="002060"/>
              </a:solidFill>
            </a:rPr>
            <a:t>Αναπνευστική αντλία</a:t>
          </a:r>
          <a:endParaRPr lang="en-GB" b="1" dirty="0">
            <a:solidFill>
              <a:srgbClr val="002060"/>
            </a:solidFill>
          </a:endParaRPr>
        </a:p>
      </dgm:t>
    </dgm:pt>
    <dgm:pt modelId="{BD58AFF1-F94B-49D4-808B-55D57EBD72B3}" type="parTrans" cxnId="{3044232E-8B39-4F3E-A156-8552685BE489}">
      <dgm:prSet/>
      <dgm:spPr/>
      <dgm:t>
        <a:bodyPr/>
        <a:lstStyle/>
        <a:p>
          <a:endParaRPr lang="en-GB"/>
        </a:p>
      </dgm:t>
    </dgm:pt>
    <dgm:pt modelId="{1C8B0098-CACC-4EE7-8DF6-2E43DAF793F6}" type="sibTrans" cxnId="{3044232E-8B39-4F3E-A156-8552685BE489}">
      <dgm:prSet/>
      <dgm:spPr/>
      <dgm:t>
        <a:bodyPr/>
        <a:lstStyle/>
        <a:p>
          <a:endParaRPr lang="en-GB"/>
        </a:p>
      </dgm:t>
    </dgm:pt>
    <dgm:pt modelId="{7484C334-B7E6-43A9-AA1F-42610937D97C}">
      <dgm:prSet phldrT="[Text]"/>
      <dgm:spPr>
        <a:solidFill>
          <a:srgbClr val="0070C0"/>
        </a:solidFill>
      </dgm:spPr>
      <dgm:t>
        <a:bodyPr/>
        <a:lstStyle/>
        <a:p>
          <a:r>
            <a:rPr lang="el-GR" dirty="0"/>
            <a:t>ΚΝΣ (μείωση αν.ερέθισμα)</a:t>
          </a:r>
        </a:p>
        <a:p>
          <a:r>
            <a:rPr lang="el-GR" dirty="0"/>
            <a:t>Περιφερικά νεύρα (βλάβη) </a:t>
          </a:r>
          <a:endParaRPr lang="en-GB" dirty="0"/>
        </a:p>
      </dgm:t>
    </dgm:pt>
    <dgm:pt modelId="{3AADB9E2-2752-49CE-B3AA-2327E288816E}" type="parTrans" cxnId="{04AD5CB8-2E1C-4F86-A12B-A062455FECD6}">
      <dgm:prSet/>
      <dgm:spPr/>
      <dgm:t>
        <a:bodyPr/>
        <a:lstStyle/>
        <a:p>
          <a:endParaRPr lang="en-GB"/>
        </a:p>
      </dgm:t>
    </dgm:pt>
    <dgm:pt modelId="{C80541C9-F4A7-4D4C-BD1A-7A432336E9B5}" type="sibTrans" cxnId="{04AD5CB8-2E1C-4F86-A12B-A062455FECD6}">
      <dgm:prSet/>
      <dgm:spPr/>
      <dgm:t>
        <a:bodyPr/>
        <a:lstStyle/>
        <a:p>
          <a:endParaRPr lang="en-GB"/>
        </a:p>
      </dgm:t>
    </dgm:pt>
    <dgm:pt modelId="{1661D5A3-8C70-4C9C-8C3E-0F474014628E}">
      <dgm:prSet phldrT="[Text]"/>
      <dgm:spPr>
        <a:solidFill>
          <a:srgbClr val="0070C0"/>
        </a:solidFill>
      </dgm:spPr>
      <dgm:t>
        <a:bodyPr/>
        <a:lstStyle/>
        <a:p>
          <a:r>
            <a:rPr lang="el-GR" dirty="0"/>
            <a:t>Θωρακικό τοίχωμα (βλάβη)</a:t>
          </a:r>
        </a:p>
        <a:p>
          <a:r>
            <a:rPr lang="el-GR" dirty="0"/>
            <a:t>Μύες της αναπνοής (μυοπάθεια)</a:t>
          </a:r>
          <a:endParaRPr lang="en-GB" dirty="0"/>
        </a:p>
      </dgm:t>
    </dgm:pt>
    <dgm:pt modelId="{B148F3EF-80A4-46ED-9AF8-B3413FEA35CE}" type="parTrans" cxnId="{5BEE4512-6E30-458C-99BC-694FAE1A8DE9}">
      <dgm:prSet/>
      <dgm:spPr/>
      <dgm:t>
        <a:bodyPr/>
        <a:lstStyle/>
        <a:p>
          <a:endParaRPr lang="en-GB"/>
        </a:p>
      </dgm:t>
    </dgm:pt>
    <dgm:pt modelId="{FDCB08F8-BDAA-4A97-8118-2A9004973852}" type="sibTrans" cxnId="{5BEE4512-6E30-458C-99BC-694FAE1A8DE9}">
      <dgm:prSet/>
      <dgm:spPr/>
      <dgm:t>
        <a:bodyPr/>
        <a:lstStyle/>
        <a:p>
          <a:endParaRPr lang="en-GB"/>
        </a:p>
      </dgm:t>
    </dgm:pt>
    <dgm:pt modelId="{0481057E-26FA-4ECE-8EE6-29EDBBD6CE88}" type="pres">
      <dgm:prSet presAssocID="{63DAC38E-5A42-4A70-B59C-F98D336CC5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0CBA9B0-D7A4-4A88-A02D-0516C3E3471E}" type="pres">
      <dgm:prSet presAssocID="{2E58394B-BD3B-45A3-84F8-E180F002FBD7}" presName="hierRoot1" presStyleCnt="0">
        <dgm:presLayoutVars>
          <dgm:hierBranch val="init"/>
        </dgm:presLayoutVars>
      </dgm:prSet>
      <dgm:spPr/>
    </dgm:pt>
    <dgm:pt modelId="{B2A3C70D-B174-4BAC-A645-68F0A748C425}" type="pres">
      <dgm:prSet presAssocID="{2E58394B-BD3B-45A3-84F8-E180F002FBD7}" presName="rootComposite1" presStyleCnt="0"/>
      <dgm:spPr/>
    </dgm:pt>
    <dgm:pt modelId="{EC8A4AC9-5DB5-47DD-A4BA-E7C551B736D7}" type="pres">
      <dgm:prSet presAssocID="{2E58394B-BD3B-45A3-84F8-E180F002FBD7}" presName="rootText1" presStyleLbl="node0" presStyleIdx="0" presStyleCnt="1">
        <dgm:presLayoutVars>
          <dgm:chPref val="3"/>
        </dgm:presLayoutVars>
      </dgm:prSet>
      <dgm:spPr/>
    </dgm:pt>
    <dgm:pt modelId="{96C70081-904B-429A-B6A1-0924B0E4567F}" type="pres">
      <dgm:prSet presAssocID="{2E58394B-BD3B-45A3-84F8-E180F002FBD7}" presName="rootConnector1" presStyleLbl="node1" presStyleIdx="0" presStyleCnt="0"/>
      <dgm:spPr/>
    </dgm:pt>
    <dgm:pt modelId="{36D248E3-2EE8-4BE2-8BBD-9B12D40FEBE3}" type="pres">
      <dgm:prSet presAssocID="{2E58394B-BD3B-45A3-84F8-E180F002FBD7}" presName="hierChild2" presStyleCnt="0"/>
      <dgm:spPr/>
    </dgm:pt>
    <dgm:pt modelId="{0E16A2F8-244B-4340-AED2-F119A5E0A07D}" type="pres">
      <dgm:prSet presAssocID="{3AADB9E2-2752-49CE-B3AA-2327E288816E}" presName="Name37" presStyleLbl="parChTrans1D2" presStyleIdx="0" presStyleCnt="2"/>
      <dgm:spPr/>
    </dgm:pt>
    <dgm:pt modelId="{21686ED3-D1F5-46E8-977C-A83366BF3C61}" type="pres">
      <dgm:prSet presAssocID="{7484C334-B7E6-43A9-AA1F-42610937D97C}" presName="hierRoot2" presStyleCnt="0">
        <dgm:presLayoutVars>
          <dgm:hierBranch val="init"/>
        </dgm:presLayoutVars>
      </dgm:prSet>
      <dgm:spPr/>
    </dgm:pt>
    <dgm:pt modelId="{EC0543D4-9F2C-4BF4-B6B3-67C995561F8B}" type="pres">
      <dgm:prSet presAssocID="{7484C334-B7E6-43A9-AA1F-42610937D97C}" presName="rootComposite" presStyleCnt="0"/>
      <dgm:spPr/>
    </dgm:pt>
    <dgm:pt modelId="{A05C9F06-FD82-4E9D-BF8F-A37B068320F8}" type="pres">
      <dgm:prSet presAssocID="{7484C334-B7E6-43A9-AA1F-42610937D97C}" presName="rootText" presStyleLbl="node2" presStyleIdx="0" presStyleCnt="2">
        <dgm:presLayoutVars>
          <dgm:chPref val="3"/>
        </dgm:presLayoutVars>
      </dgm:prSet>
      <dgm:spPr/>
    </dgm:pt>
    <dgm:pt modelId="{E311B000-34C3-4C4E-B347-BC2B1FC6B4F8}" type="pres">
      <dgm:prSet presAssocID="{7484C334-B7E6-43A9-AA1F-42610937D97C}" presName="rootConnector" presStyleLbl="node2" presStyleIdx="0" presStyleCnt="2"/>
      <dgm:spPr/>
    </dgm:pt>
    <dgm:pt modelId="{02E764E8-9DF7-465C-BFC8-D6ECB86B396D}" type="pres">
      <dgm:prSet presAssocID="{7484C334-B7E6-43A9-AA1F-42610937D97C}" presName="hierChild4" presStyleCnt="0"/>
      <dgm:spPr/>
    </dgm:pt>
    <dgm:pt modelId="{B97E6758-D89C-4610-BE04-D6740F18763B}" type="pres">
      <dgm:prSet presAssocID="{7484C334-B7E6-43A9-AA1F-42610937D97C}" presName="hierChild5" presStyleCnt="0"/>
      <dgm:spPr/>
    </dgm:pt>
    <dgm:pt modelId="{0AAFC32B-1C5C-4259-ABCF-C56F7B216355}" type="pres">
      <dgm:prSet presAssocID="{B148F3EF-80A4-46ED-9AF8-B3413FEA35CE}" presName="Name37" presStyleLbl="parChTrans1D2" presStyleIdx="1" presStyleCnt="2"/>
      <dgm:spPr/>
    </dgm:pt>
    <dgm:pt modelId="{7FE3020A-A6F3-4C7A-A8A6-7F089F443527}" type="pres">
      <dgm:prSet presAssocID="{1661D5A3-8C70-4C9C-8C3E-0F474014628E}" presName="hierRoot2" presStyleCnt="0">
        <dgm:presLayoutVars>
          <dgm:hierBranch val="init"/>
        </dgm:presLayoutVars>
      </dgm:prSet>
      <dgm:spPr/>
    </dgm:pt>
    <dgm:pt modelId="{1DBDC0C4-DE77-4827-82E0-2F977C96EB8C}" type="pres">
      <dgm:prSet presAssocID="{1661D5A3-8C70-4C9C-8C3E-0F474014628E}" presName="rootComposite" presStyleCnt="0"/>
      <dgm:spPr/>
    </dgm:pt>
    <dgm:pt modelId="{CF5CE0B6-DC41-4975-A736-7BE6E14FCECB}" type="pres">
      <dgm:prSet presAssocID="{1661D5A3-8C70-4C9C-8C3E-0F474014628E}" presName="rootText" presStyleLbl="node2" presStyleIdx="1" presStyleCnt="2">
        <dgm:presLayoutVars>
          <dgm:chPref val="3"/>
        </dgm:presLayoutVars>
      </dgm:prSet>
      <dgm:spPr/>
    </dgm:pt>
    <dgm:pt modelId="{B0AA3E87-91A6-43F2-9D40-EAF56F14DE9A}" type="pres">
      <dgm:prSet presAssocID="{1661D5A3-8C70-4C9C-8C3E-0F474014628E}" presName="rootConnector" presStyleLbl="node2" presStyleIdx="1" presStyleCnt="2"/>
      <dgm:spPr/>
    </dgm:pt>
    <dgm:pt modelId="{71100FFB-48F8-4BDF-BD1C-F6F96A503E94}" type="pres">
      <dgm:prSet presAssocID="{1661D5A3-8C70-4C9C-8C3E-0F474014628E}" presName="hierChild4" presStyleCnt="0"/>
      <dgm:spPr/>
    </dgm:pt>
    <dgm:pt modelId="{2A8AA48E-CE8E-418C-AE7E-81BFB8ABFCAE}" type="pres">
      <dgm:prSet presAssocID="{1661D5A3-8C70-4C9C-8C3E-0F474014628E}" presName="hierChild5" presStyleCnt="0"/>
      <dgm:spPr/>
    </dgm:pt>
    <dgm:pt modelId="{C37B5630-8D73-42B2-A793-DB4AF8AD42CE}" type="pres">
      <dgm:prSet presAssocID="{2E58394B-BD3B-45A3-84F8-E180F002FBD7}" presName="hierChild3" presStyleCnt="0"/>
      <dgm:spPr/>
    </dgm:pt>
  </dgm:ptLst>
  <dgm:cxnLst>
    <dgm:cxn modelId="{5BEE4512-6E30-458C-99BC-694FAE1A8DE9}" srcId="{2E58394B-BD3B-45A3-84F8-E180F002FBD7}" destId="{1661D5A3-8C70-4C9C-8C3E-0F474014628E}" srcOrd="1" destOrd="0" parTransId="{B148F3EF-80A4-46ED-9AF8-B3413FEA35CE}" sibTransId="{FDCB08F8-BDAA-4A97-8118-2A9004973852}"/>
    <dgm:cxn modelId="{194F2C1A-57B5-4363-8C1C-9415F07B309E}" type="presOf" srcId="{B148F3EF-80A4-46ED-9AF8-B3413FEA35CE}" destId="{0AAFC32B-1C5C-4259-ABCF-C56F7B216355}" srcOrd="0" destOrd="0" presId="urn:microsoft.com/office/officeart/2005/8/layout/orgChart1"/>
    <dgm:cxn modelId="{6A60E72C-C1F0-4A94-AE86-B21AFDAF9BCE}" type="presOf" srcId="{7484C334-B7E6-43A9-AA1F-42610937D97C}" destId="{E311B000-34C3-4C4E-B347-BC2B1FC6B4F8}" srcOrd="1" destOrd="0" presId="urn:microsoft.com/office/officeart/2005/8/layout/orgChart1"/>
    <dgm:cxn modelId="{3044232E-8B39-4F3E-A156-8552685BE489}" srcId="{63DAC38E-5A42-4A70-B59C-F98D336CC5A0}" destId="{2E58394B-BD3B-45A3-84F8-E180F002FBD7}" srcOrd="0" destOrd="0" parTransId="{BD58AFF1-F94B-49D4-808B-55D57EBD72B3}" sibTransId="{1C8B0098-CACC-4EE7-8DF6-2E43DAF793F6}"/>
    <dgm:cxn modelId="{EE6CC632-49F0-4249-BD4B-65B990B7CB1D}" type="presOf" srcId="{1661D5A3-8C70-4C9C-8C3E-0F474014628E}" destId="{B0AA3E87-91A6-43F2-9D40-EAF56F14DE9A}" srcOrd="1" destOrd="0" presId="urn:microsoft.com/office/officeart/2005/8/layout/orgChart1"/>
    <dgm:cxn modelId="{3279A445-0DA8-492E-B72C-57B730C9FA01}" type="presOf" srcId="{7484C334-B7E6-43A9-AA1F-42610937D97C}" destId="{A05C9F06-FD82-4E9D-BF8F-A37B068320F8}" srcOrd="0" destOrd="0" presId="urn:microsoft.com/office/officeart/2005/8/layout/orgChart1"/>
    <dgm:cxn modelId="{C1DA4374-C5FC-4AB3-9E0B-625168D30C44}" type="presOf" srcId="{63DAC38E-5A42-4A70-B59C-F98D336CC5A0}" destId="{0481057E-26FA-4ECE-8EE6-29EDBBD6CE88}" srcOrd="0" destOrd="0" presId="urn:microsoft.com/office/officeart/2005/8/layout/orgChart1"/>
    <dgm:cxn modelId="{17DB5087-87DF-40BA-A54E-A9001AB58B25}" type="presOf" srcId="{2E58394B-BD3B-45A3-84F8-E180F002FBD7}" destId="{96C70081-904B-429A-B6A1-0924B0E4567F}" srcOrd="1" destOrd="0" presId="urn:microsoft.com/office/officeart/2005/8/layout/orgChart1"/>
    <dgm:cxn modelId="{4148FD8E-F7E9-4406-B3B8-93DA1EB5F476}" type="presOf" srcId="{3AADB9E2-2752-49CE-B3AA-2327E288816E}" destId="{0E16A2F8-244B-4340-AED2-F119A5E0A07D}" srcOrd="0" destOrd="0" presId="urn:microsoft.com/office/officeart/2005/8/layout/orgChart1"/>
    <dgm:cxn modelId="{11D337B0-3395-4B12-B7FB-646ACB26FFAC}" type="presOf" srcId="{2E58394B-BD3B-45A3-84F8-E180F002FBD7}" destId="{EC8A4AC9-5DB5-47DD-A4BA-E7C551B736D7}" srcOrd="0" destOrd="0" presId="urn:microsoft.com/office/officeart/2005/8/layout/orgChart1"/>
    <dgm:cxn modelId="{04AD5CB8-2E1C-4F86-A12B-A062455FECD6}" srcId="{2E58394B-BD3B-45A3-84F8-E180F002FBD7}" destId="{7484C334-B7E6-43A9-AA1F-42610937D97C}" srcOrd="0" destOrd="0" parTransId="{3AADB9E2-2752-49CE-B3AA-2327E288816E}" sibTransId="{C80541C9-F4A7-4D4C-BD1A-7A432336E9B5}"/>
    <dgm:cxn modelId="{FAA2B1D8-44EF-4490-8830-37A8BFA0F184}" type="presOf" srcId="{1661D5A3-8C70-4C9C-8C3E-0F474014628E}" destId="{CF5CE0B6-DC41-4975-A736-7BE6E14FCECB}" srcOrd="0" destOrd="0" presId="urn:microsoft.com/office/officeart/2005/8/layout/orgChart1"/>
    <dgm:cxn modelId="{3DF16BA4-8874-4BE3-9DC5-AE3DD896CDCF}" type="presParOf" srcId="{0481057E-26FA-4ECE-8EE6-29EDBBD6CE88}" destId="{B0CBA9B0-D7A4-4A88-A02D-0516C3E3471E}" srcOrd="0" destOrd="0" presId="urn:microsoft.com/office/officeart/2005/8/layout/orgChart1"/>
    <dgm:cxn modelId="{531BC972-B4BC-4994-BC8B-D950DA7A43D7}" type="presParOf" srcId="{B0CBA9B0-D7A4-4A88-A02D-0516C3E3471E}" destId="{B2A3C70D-B174-4BAC-A645-68F0A748C425}" srcOrd="0" destOrd="0" presId="urn:microsoft.com/office/officeart/2005/8/layout/orgChart1"/>
    <dgm:cxn modelId="{BD8D0202-740C-491C-B87B-3C4DF4AF2C0E}" type="presParOf" srcId="{B2A3C70D-B174-4BAC-A645-68F0A748C425}" destId="{EC8A4AC9-5DB5-47DD-A4BA-E7C551B736D7}" srcOrd="0" destOrd="0" presId="urn:microsoft.com/office/officeart/2005/8/layout/orgChart1"/>
    <dgm:cxn modelId="{D4A5D9B0-BC1F-4E7D-9D42-4FC6FC4EB38F}" type="presParOf" srcId="{B2A3C70D-B174-4BAC-A645-68F0A748C425}" destId="{96C70081-904B-429A-B6A1-0924B0E4567F}" srcOrd="1" destOrd="0" presId="urn:microsoft.com/office/officeart/2005/8/layout/orgChart1"/>
    <dgm:cxn modelId="{556E622B-337E-4570-9D11-ECF6D3C4F624}" type="presParOf" srcId="{B0CBA9B0-D7A4-4A88-A02D-0516C3E3471E}" destId="{36D248E3-2EE8-4BE2-8BBD-9B12D40FEBE3}" srcOrd="1" destOrd="0" presId="urn:microsoft.com/office/officeart/2005/8/layout/orgChart1"/>
    <dgm:cxn modelId="{3616274F-B9FC-46D8-8F04-B54BAE35000F}" type="presParOf" srcId="{36D248E3-2EE8-4BE2-8BBD-9B12D40FEBE3}" destId="{0E16A2F8-244B-4340-AED2-F119A5E0A07D}" srcOrd="0" destOrd="0" presId="urn:microsoft.com/office/officeart/2005/8/layout/orgChart1"/>
    <dgm:cxn modelId="{C040DFDD-B935-49F6-8F5F-721FDC99FCA4}" type="presParOf" srcId="{36D248E3-2EE8-4BE2-8BBD-9B12D40FEBE3}" destId="{21686ED3-D1F5-46E8-977C-A83366BF3C61}" srcOrd="1" destOrd="0" presId="urn:microsoft.com/office/officeart/2005/8/layout/orgChart1"/>
    <dgm:cxn modelId="{336A39FA-4F6A-4E74-8C49-40124D5F04B7}" type="presParOf" srcId="{21686ED3-D1F5-46E8-977C-A83366BF3C61}" destId="{EC0543D4-9F2C-4BF4-B6B3-67C995561F8B}" srcOrd="0" destOrd="0" presId="urn:microsoft.com/office/officeart/2005/8/layout/orgChart1"/>
    <dgm:cxn modelId="{526A1D48-AAC7-4836-AE7B-872DD5FADBD9}" type="presParOf" srcId="{EC0543D4-9F2C-4BF4-B6B3-67C995561F8B}" destId="{A05C9F06-FD82-4E9D-BF8F-A37B068320F8}" srcOrd="0" destOrd="0" presId="urn:microsoft.com/office/officeart/2005/8/layout/orgChart1"/>
    <dgm:cxn modelId="{5F8EEED6-7E72-447D-AEF1-61BBB2135FA0}" type="presParOf" srcId="{EC0543D4-9F2C-4BF4-B6B3-67C995561F8B}" destId="{E311B000-34C3-4C4E-B347-BC2B1FC6B4F8}" srcOrd="1" destOrd="0" presId="urn:microsoft.com/office/officeart/2005/8/layout/orgChart1"/>
    <dgm:cxn modelId="{9B97A090-CFF6-4BEA-A48E-BFA3BE80D330}" type="presParOf" srcId="{21686ED3-D1F5-46E8-977C-A83366BF3C61}" destId="{02E764E8-9DF7-465C-BFC8-D6ECB86B396D}" srcOrd="1" destOrd="0" presId="urn:microsoft.com/office/officeart/2005/8/layout/orgChart1"/>
    <dgm:cxn modelId="{443BEE2D-F442-4E9D-B06A-94035630A56C}" type="presParOf" srcId="{21686ED3-D1F5-46E8-977C-A83366BF3C61}" destId="{B97E6758-D89C-4610-BE04-D6740F18763B}" srcOrd="2" destOrd="0" presId="urn:microsoft.com/office/officeart/2005/8/layout/orgChart1"/>
    <dgm:cxn modelId="{15D24D05-89BE-4CCA-A3B6-82C2BF54194B}" type="presParOf" srcId="{36D248E3-2EE8-4BE2-8BBD-9B12D40FEBE3}" destId="{0AAFC32B-1C5C-4259-ABCF-C56F7B216355}" srcOrd="2" destOrd="0" presId="urn:microsoft.com/office/officeart/2005/8/layout/orgChart1"/>
    <dgm:cxn modelId="{AAA39227-F544-4C33-9B82-0DA92E9F1A75}" type="presParOf" srcId="{36D248E3-2EE8-4BE2-8BBD-9B12D40FEBE3}" destId="{7FE3020A-A6F3-4C7A-A8A6-7F089F443527}" srcOrd="3" destOrd="0" presId="urn:microsoft.com/office/officeart/2005/8/layout/orgChart1"/>
    <dgm:cxn modelId="{6CAD87B7-BDE6-4B2B-B73A-AEC190E3E73C}" type="presParOf" srcId="{7FE3020A-A6F3-4C7A-A8A6-7F089F443527}" destId="{1DBDC0C4-DE77-4827-82E0-2F977C96EB8C}" srcOrd="0" destOrd="0" presId="urn:microsoft.com/office/officeart/2005/8/layout/orgChart1"/>
    <dgm:cxn modelId="{49CB46E8-F48F-47D2-BB35-FA4D923C6D23}" type="presParOf" srcId="{1DBDC0C4-DE77-4827-82E0-2F977C96EB8C}" destId="{CF5CE0B6-DC41-4975-A736-7BE6E14FCECB}" srcOrd="0" destOrd="0" presId="urn:microsoft.com/office/officeart/2005/8/layout/orgChart1"/>
    <dgm:cxn modelId="{589626D5-5900-41C1-89F4-6E928FE4AB79}" type="presParOf" srcId="{1DBDC0C4-DE77-4827-82E0-2F977C96EB8C}" destId="{B0AA3E87-91A6-43F2-9D40-EAF56F14DE9A}" srcOrd="1" destOrd="0" presId="urn:microsoft.com/office/officeart/2005/8/layout/orgChart1"/>
    <dgm:cxn modelId="{C4D021E9-18BB-40B1-A3BF-442047DA6F54}" type="presParOf" srcId="{7FE3020A-A6F3-4C7A-A8A6-7F089F443527}" destId="{71100FFB-48F8-4BDF-BD1C-F6F96A503E94}" srcOrd="1" destOrd="0" presId="urn:microsoft.com/office/officeart/2005/8/layout/orgChart1"/>
    <dgm:cxn modelId="{9C44DEEC-F093-461E-A1E3-E94A302FA33B}" type="presParOf" srcId="{7FE3020A-A6F3-4C7A-A8A6-7F089F443527}" destId="{2A8AA48E-CE8E-418C-AE7E-81BFB8ABFCAE}" srcOrd="2" destOrd="0" presId="urn:microsoft.com/office/officeart/2005/8/layout/orgChart1"/>
    <dgm:cxn modelId="{6F354D8C-1E06-4B1B-9A1F-2937E5C4AE41}" type="presParOf" srcId="{B0CBA9B0-D7A4-4A88-A02D-0516C3E3471E}" destId="{C37B5630-8D73-42B2-A793-DB4AF8AD42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A8956-4D1F-4E7A-8D74-92DFE9234448}">
      <dsp:nvSpPr>
        <dsp:cNvPr id="0" name=""/>
        <dsp:cNvSpPr/>
      </dsp:nvSpPr>
      <dsp:spPr>
        <a:xfrm>
          <a:off x="2226421" y="1004489"/>
          <a:ext cx="1575209" cy="273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91"/>
              </a:lnTo>
              <a:lnTo>
                <a:pt x="1575209" y="136691"/>
              </a:lnTo>
              <a:lnTo>
                <a:pt x="1575209" y="2733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FC32B-1C5C-4259-ABCF-C56F7B216355}">
      <dsp:nvSpPr>
        <dsp:cNvPr id="0" name=""/>
        <dsp:cNvSpPr/>
      </dsp:nvSpPr>
      <dsp:spPr>
        <a:xfrm>
          <a:off x="2180701" y="1004489"/>
          <a:ext cx="91440" cy="273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3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6A2F8-244B-4340-AED2-F119A5E0A07D}">
      <dsp:nvSpPr>
        <dsp:cNvPr id="0" name=""/>
        <dsp:cNvSpPr/>
      </dsp:nvSpPr>
      <dsp:spPr>
        <a:xfrm>
          <a:off x="651211" y="1004489"/>
          <a:ext cx="1575209" cy="273383"/>
        </a:xfrm>
        <a:custGeom>
          <a:avLst/>
          <a:gdLst/>
          <a:ahLst/>
          <a:cxnLst/>
          <a:rect l="0" t="0" r="0" b="0"/>
          <a:pathLst>
            <a:path>
              <a:moveTo>
                <a:pt x="1575209" y="0"/>
              </a:moveTo>
              <a:lnTo>
                <a:pt x="1575209" y="136691"/>
              </a:lnTo>
              <a:lnTo>
                <a:pt x="0" y="136691"/>
              </a:lnTo>
              <a:lnTo>
                <a:pt x="0" y="2733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A4AC9-5DB5-47DD-A4BA-E7C551B736D7}">
      <dsp:nvSpPr>
        <dsp:cNvPr id="0" name=""/>
        <dsp:cNvSpPr/>
      </dsp:nvSpPr>
      <dsp:spPr>
        <a:xfrm>
          <a:off x="1575508" y="353576"/>
          <a:ext cx="1301825" cy="65091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002060"/>
              </a:solidFill>
            </a:rPr>
            <a:t>Πνεύμονες</a:t>
          </a:r>
          <a:endParaRPr lang="en-GB" sz="1400" b="1" kern="1200" dirty="0">
            <a:solidFill>
              <a:srgbClr val="002060"/>
            </a:solidFill>
          </a:endParaRPr>
        </a:p>
      </dsp:txBody>
      <dsp:txXfrm>
        <a:off x="1575508" y="353576"/>
        <a:ext cx="1301825" cy="650912"/>
      </dsp:txXfrm>
    </dsp:sp>
    <dsp:sp modelId="{A05C9F06-FD82-4E9D-BF8F-A37B068320F8}">
      <dsp:nvSpPr>
        <dsp:cNvPr id="0" name=""/>
        <dsp:cNvSpPr/>
      </dsp:nvSpPr>
      <dsp:spPr>
        <a:xfrm>
          <a:off x="298" y="1277872"/>
          <a:ext cx="1301825" cy="65091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002060"/>
              </a:solidFill>
            </a:rPr>
            <a:t>Αποφρακτικές </a:t>
          </a:r>
          <a:endParaRPr lang="en-GB" sz="1400" b="1" kern="1200" dirty="0">
            <a:solidFill>
              <a:srgbClr val="002060"/>
            </a:solidFill>
          </a:endParaRPr>
        </a:p>
      </dsp:txBody>
      <dsp:txXfrm>
        <a:off x="298" y="1277872"/>
        <a:ext cx="1301825" cy="650912"/>
      </dsp:txXfrm>
    </dsp:sp>
    <dsp:sp modelId="{CF5CE0B6-DC41-4975-A736-7BE6E14FCECB}">
      <dsp:nvSpPr>
        <dsp:cNvPr id="0" name=""/>
        <dsp:cNvSpPr/>
      </dsp:nvSpPr>
      <dsp:spPr>
        <a:xfrm>
          <a:off x="1575508" y="1277872"/>
          <a:ext cx="1301825" cy="65091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002060"/>
              </a:solidFill>
            </a:rPr>
            <a:t>Περιοριστικές</a:t>
          </a:r>
          <a:endParaRPr lang="en-GB" sz="1400" b="1" kern="1200" dirty="0">
            <a:solidFill>
              <a:srgbClr val="002060"/>
            </a:solidFill>
          </a:endParaRPr>
        </a:p>
      </dsp:txBody>
      <dsp:txXfrm>
        <a:off x="1575508" y="1277872"/>
        <a:ext cx="1301825" cy="650912"/>
      </dsp:txXfrm>
    </dsp:sp>
    <dsp:sp modelId="{81B1C4C0-D8A2-4436-B18D-8A9E9BEA98D2}">
      <dsp:nvSpPr>
        <dsp:cNvPr id="0" name=""/>
        <dsp:cNvSpPr/>
      </dsp:nvSpPr>
      <dsp:spPr>
        <a:xfrm>
          <a:off x="3150717" y="1277872"/>
          <a:ext cx="1301825" cy="65091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002060"/>
              </a:solidFill>
            </a:rPr>
            <a:t>Αγγειακές</a:t>
          </a:r>
          <a:endParaRPr lang="en-GB" sz="1400" b="1" kern="1200" dirty="0">
            <a:solidFill>
              <a:srgbClr val="002060"/>
            </a:solidFill>
          </a:endParaRPr>
        </a:p>
      </dsp:txBody>
      <dsp:txXfrm>
        <a:off x="3150717" y="1277872"/>
        <a:ext cx="1301825" cy="650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FC32B-1C5C-4259-ABCF-C56F7B216355}">
      <dsp:nvSpPr>
        <dsp:cNvPr id="0" name=""/>
        <dsp:cNvSpPr/>
      </dsp:nvSpPr>
      <dsp:spPr>
        <a:xfrm>
          <a:off x="2060932" y="945440"/>
          <a:ext cx="1127839" cy="391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40"/>
              </a:lnTo>
              <a:lnTo>
                <a:pt x="1127839" y="195740"/>
              </a:lnTo>
              <a:lnTo>
                <a:pt x="1127839" y="3914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6A2F8-244B-4340-AED2-F119A5E0A07D}">
      <dsp:nvSpPr>
        <dsp:cNvPr id="0" name=""/>
        <dsp:cNvSpPr/>
      </dsp:nvSpPr>
      <dsp:spPr>
        <a:xfrm>
          <a:off x="933092" y="945440"/>
          <a:ext cx="1127839" cy="391481"/>
        </a:xfrm>
        <a:custGeom>
          <a:avLst/>
          <a:gdLst/>
          <a:ahLst/>
          <a:cxnLst/>
          <a:rect l="0" t="0" r="0" b="0"/>
          <a:pathLst>
            <a:path>
              <a:moveTo>
                <a:pt x="1127839" y="0"/>
              </a:moveTo>
              <a:lnTo>
                <a:pt x="1127839" y="195740"/>
              </a:lnTo>
              <a:lnTo>
                <a:pt x="0" y="195740"/>
              </a:lnTo>
              <a:lnTo>
                <a:pt x="0" y="3914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A4AC9-5DB5-47DD-A4BA-E7C551B736D7}">
      <dsp:nvSpPr>
        <dsp:cNvPr id="0" name=""/>
        <dsp:cNvSpPr/>
      </dsp:nvSpPr>
      <dsp:spPr>
        <a:xfrm>
          <a:off x="1128833" y="13341"/>
          <a:ext cx="1864197" cy="93209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solidFill>
                <a:srgbClr val="002060"/>
              </a:solidFill>
            </a:rPr>
            <a:t>Αναπνευστική αντλία</a:t>
          </a:r>
          <a:endParaRPr lang="en-GB" sz="1500" b="1" kern="1200" dirty="0">
            <a:solidFill>
              <a:srgbClr val="002060"/>
            </a:solidFill>
          </a:endParaRPr>
        </a:p>
      </dsp:txBody>
      <dsp:txXfrm>
        <a:off x="1128833" y="13341"/>
        <a:ext cx="1864197" cy="932098"/>
      </dsp:txXfrm>
    </dsp:sp>
    <dsp:sp modelId="{A05C9F06-FD82-4E9D-BF8F-A37B068320F8}">
      <dsp:nvSpPr>
        <dsp:cNvPr id="0" name=""/>
        <dsp:cNvSpPr/>
      </dsp:nvSpPr>
      <dsp:spPr>
        <a:xfrm>
          <a:off x="993" y="1336921"/>
          <a:ext cx="1864197" cy="93209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ΚΝΣ (μείωση αν.ερέθισμα)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Περιφερικά νεύρα (βλάβη) </a:t>
          </a:r>
          <a:endParaRPr lang="en-GB" sz="1500" kern="1200" dirty="0"/>
        </a:p>
      </dsp:txBody>
      <dsp:txXfrm>
        <a:off x="993" y="1336921"/>
        <a:ext cx="1864197" cy="932098"/>
      </dsp:txXfrm>
    </dsp:sp>
    <dsp:sp modelId="{CF5CE0B6-DC41-4975-A736-7BE6E14FCECB}">
      <dsp:nvSpPr>
        <dsp:cNvPr id="0" name=""/>
        <dsp:cNvSpPr/>
      </dsp:nvSpPr>
      <dsp:spPr>
        <a:xfrm>
          <a:off x="2256672" y="1336921"/>
          <a:ext cx="1864197" cy="93209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Θωρακικό τοίχωμα (βλάβη)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Μύες της αναπνοής (μυοπάθεια)</a:t>
          </a:r>
          <a:endParaRPr lang="en-GB" sz="1500" kern="1200" dirty="0"/>
        </a:p>
      </dsp:txBody>
      <dsp:txXfrm>
        <a:off x="2256672" y="1336921"/>
        <a:ext cx="1864197" cy="932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FE6E2-E17D-4429-A8AF-F1E7477E8ECA}" type="datetimeFigureOut">
              <a:rPr lang="el-GR" smtClean="0"/>
              <a:pPr/>
              <a:t>4/10/2023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6626"/>
            <a:ext cx="5486400" cy="4506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8BCC9-7942-41D9-BA2E-836FAA4A3DF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84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8BCC9-7942-41D9-BA2E-836FAA4A3DFA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281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εκτίμηση της αναπνευστικής ανεπάρκειας βασίζεται στη μέτρηση αερίων,</a:t>
            </a:r>
            <a:r>
              <a:rPr lang="el-GR" baseline="0" dirty="0"/>
              <a:t> είναι δηλαδή εργαστηριακή διάγνωση. Δεν είναι δηλαδή μια νόσος αλλά μια λειτουργική διαταραχή που προέρχεται από διάφορες αιτίες.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8BCC9-7942-41D9-BA2E-836FAA4A3DFA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4009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8BCC9-7942-41D9-BA2E-836FAA4A3DFA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341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8BCC9-7942-41D9-BA2E-836FAA4A3DFA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7628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E8BCC9-7942-41D9-BA2E-836FAA4A3DFA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διάχυση είναι</a:t>
            </a:r>
            <a:r>
              <a:rPr lang="el-GR" baseline="0" dirty="0"/>
              <a:t> παθητική. </a:t>
            </a:r>
            <a:r>
              <a:rPr lang="el-GR" dirty="0"/>
              <a:t>Για να</a:t>
            </a:r>
            <a:r>
              <a:rPr lang="el-GR" baseline="0" dirty="0"/>
              <a:t> υπάρξει ροή μέσα στα πνευμονικά τριχοειδή, η πίεση αιματώσεως, η πίεση δηλαδή της πνευμονικής αρτηρίας (πίεση εισόδου) πρέπει να υπερβαίνει όλες τις πιέσεις την κυψελιδική, την φλεβική και του αριστερού κόλπου.</a:t>
            </a:r>
          </a:p>
          <a:p>
            <a:r>
              <a:rPr lang="el-GR" baseline="0" dirty="0"/>
              <a:t>Σε κακό αερισμό και καλή αιμάτωση, όπως όταν η κυψελίδα είναι γεμάτη με εξιδρωματικό υγρό ή συμπίπτει πιεζόμενη από έξω όπως στην </a:t>
            </a:r>
            <a:r>
              <a:rPr lang="el-GR" baseline="0" dirty="0" err="1"/>
              <a:t>υπεζωκοτική</a:t>
            </a:r>
            <a:r>
              <a:rPr lang="el-GR" baseline="0" dirty="0"/>
              <a:t> συλλογή ή όπως στην απόφραξη του αεραγωγού όπως στην </a:t>
            </a:r>
            <a:r>
              <a:rPr lang="el-GR" baseline="0" dirty="0" err="1"/>
              <a:t>ατελεκτασία</a:t>
            </a:r>
            <a:r>
              <a:rPr lang="el-GR" baseline="0" dirty="0"/>
              <a:t>. Το αίμα μετά την κυψελίδα είναι ελαφρά οξυγονωμένο και αναμιγνύεται με το πλήρες οξυγονωμένο αίμα που έρχεται από τα άλλα ανέπαφα τριχοειδή και έτσι μπορεί να μην αναπτυχθεί </a:t>
            </a:r>
            <a:r>
              <a:rPr lang="el-GR" baseline="0" dirty="0" err="1"/>
              <a:t>υπερκαπνία</a:t>
            </a:r>
            <a:r>
              <a:rPr lang="el-GR" baseline="0" dirty="0"/>
              <a:t>.</a:t>
            </a:r>
          </a:p>
          <a:p>
            <a:r>
              <a:rPr lang="el-GR" baseline="0" dirty="0"/>
              <a:t>Όταν ο αερισμός είναι καλός αλλά έχουμε κακή αιμάτωση όπως στη θρόμβωση ή στην εμβολή κλάδων της πνευμονικής. Αυτό έχει σαν αποτέλεσμα </a:t>
            </a:r>
            <a:r>
              <a:rPr lang="el-GR" baseline="0" dirty="0" err="1"/>
              <a:t>υποξαιμία</a:t>
            </a:r>
            <a:r>
              <a:rPr lang="el-GR" baseline="0" dirty="0"/>
              <a:t> και </a:t>
            </a:r>
            <a:r>
              <a:rPr lang="el-GR" baseline="0" dirty="0" err="1"/>
              <a:t>υπερκαπνία</a:t>
            </a:r>
            <a:r>
              <a:rPr lang="el-GR" baseline="0" dirty="0"/>
              <a:t>.</a:t>
            </a:r>
          </a:p>
          <a:p>
            <a:r>
              <a:rPr lang="el-GR" baseline="0" dirty="0"/>
              <a:t>Στην </a:t>
            </a:r>
            <a:r>
              <a:rPr lang="el-GR" baseline="0" dirty="0" err="1"/>
              <a:t>αρτηριοφλεβώδη</a:t>
            </a:r>
            <a:r>
              <a:rPr lang="el-GR" baseline="0" dirty="0"/>
              <a:t> ανάμειξη όπως σε συγγενείς καρδιοπάθειες το αίμα διαφεύγει από δε προς τα αριστερά χωρίς να περάσει από τις κυψελίδες.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8BCC9-7942-41D9-BA2E-836FAA4A3DFA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3737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8BCC9-7942-41D9-BA2E-836FAA4A3DFA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343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8BCC9-7942-41D9-BA2E-836FAA4A3DFA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935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l-GR" altLang="en-US"/>
              <a:t>Κάντε κλικ για να επεξεργαστείτε τον τίτλο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l-GR" altLang="en-US"/>
              <a:t>Κάντε κλικ για να επεξεργαστείτε τον υπότιτλο του υποδείγματος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46E8D1-5511-4D6D-9EB7-DE353999331A}" type="slidenum">
              <a:rPr lang="el-GR" altLang="en-US"/>
              <a:pPr/>
              <a:t>‹#›</a:t>
            </a:fld>
            <a:endParaRPr lang="el-GR" altLang="en-US"/>
          </a:p>
        </p:txBody>
      </p:sp>
      <p:sp>
        <p:nvSpPr>
          <p:cNvPr id="3994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70B4B-AD9A-4811-B788-9CE7F2D2DA6E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D6A77-FE32-4CCF-BF3D-B4EDF7B08AEC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D51E1C1-4C0D-45BF-88B1-20E2C5852569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1DE1E63-3573-45B0-8583-D5C55D4EE16D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0A1F75-C7A6-4B04-88E6-77661F0ACEE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0" y="6477000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172413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1ECA3-2995-4483-80CA-6FD35814AFD0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6813C-3746-4572-B725-D5042E8327F7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B631F-E5D5-42AD-840A-1B5DFB5B6864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AD5E2-30A3-463C-89B0-5FEB20B7860C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69D65-01B1-41DF-A7C8-952DAF5F5E3E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8868F-8E20-4107-A996-6473EEA7EF01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C16A6-AB00-4CD1-BF4C-FCDBEFC34BE9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C7ADF-A022-4A40-A8ED-8EB58FF9345A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να επεξεργαστείτε τον τίτλο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/>
              <a:t>Δεύτερου επιπέδου</a:t>
            </a:r>
          </a:p>
          <a:p>
            <a:pPr lvl="2"/>
            <a:r>
              <a:rPr lang="el-GR" altLang="en-US"/>
              <a:t>Τρίτου επιπέδου</a:t>
            </a:r>
          </a:p>
          <a:p>
            <a:pPr lvl="3"/>
            <a:r>
              <a:rPr lang="el-GR" altLang="en-US"/>
              <a:t>Τέταρτου επιπέδου</a:t>
            </a:r>
          </a:p>
          <a:p>
            <a:pPr lvl="4"/>
            <a:r>
              <a:rPr lang="el-GR" altLang="en-US"/>
              <a:t>Πέμπτου επιπέδου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l-GR" alt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l-GR" alt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6276914B-F9CA-4957-A721-7D98E9799BE9}" type="slidenum">
              <a:rPr lang="el-GR" altLang="en-US"/>
              <a:pPr/>
              <a:t>‹#›</a:t>
            </a:fld>
            <a:endParaRPr lang="el-GR" altLang="en-US"/>
          </a:p>
        </p:txBody>
      </p:sp>
      <p:sp>
        <p:nvSpPr>
          <p:cNvPr id="3891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BB0B0-7D0B-4081-AF17-E1518D1D8242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Copyrights apply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F6622-C519-4C69-9716-EA6F1F6EF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9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200" b="1" dirty="0">
                <a:latin typeface="Times New Roman" pitchFamily="18" charset="0"/>
              </a:rPr>
              <a:t>Αναπνευστική Ανεπάρκεια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X.</a:t>
            </a:r>
            <a:r>
              <a:rPr lang="el-GR" sz="2400" dirty="0"/>
              <a:t> Παπαγεωργίου</a:t>
            </a:r>
          </a:p>
          <a:p>
            <a:r>
              <a:rPr lang="el-GR" sz="2400" dirty="0"/>
              <a:t>Πνευμονολόγος</a:t>
            </a:r>
          </a:p>
          <a:p>
            <a:r>
              <a:rPr lang="el-GR" sz="2400" dirty="0"/>
              <a:t>Γ.Ν.Α «Λαϊκό»</a:t>
            </a:r>
          </a:p>
          <a:p>
            <a:endParaRPr lang="el-GR" dirty="0"/>
          </a:p>
          <a:p>
            <a:r>
              <a:rPr lang="el-GR" dirty="0"/>
              <a:t>				</a:t>
            </a:r>
            <a:r>
              <a:rPr lang="el-GR"/>
              <a:t>	</a:t>
            </a:r>
            <a:endParaRPr lang="el-GR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5326FA-D08B-94AB-E17F-B5BAA23C2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Διαταραχές διάχυσης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189CE986-B09F-0F19-4E61-B2E9DE4AF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690" y="1196753"/>
            <a:ext cx="4283762" cy="30243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3690B1-0BE3-C593-2396-1E1130815676}"/>
              </a:ext>
            </a:extLst>
          </p:cNvPr>
          <p:cNvSpPr txBox="1"/>
          <p:nvPr/>
        </p:nvSpPr>
        <p:spPr>
          <a:xfrm>
            <a:off x="521113" y="1196753"/>
            <a:ext cx="38524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Μέσω διάχυσης γίνεται η μετακίνηση οξυγόνου και διοξειδίου του άνθρακα διά της </a:t>
            </a:r>
            <a:r>
              <a:rPr lang="el-GR" dirty="0" err="1"/>
              <a:t>κυψελιδοτριχοειδικής</a:t>
            </a:r>
            <a:r>
              <a:rPr lang="el-GR" dirty="0"/>
              <a:t> μεμβράνης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Παθήσεις που συνδέονται με διαταραχή στη διάχυση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Διάμεση πνευμονοπάθεια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Εμφύσημα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Πνευμονική αγγειακή νόσος </a:t>
            </a:r>
          </a:p>
        </p:txBody>
      </p:sp>
    </p:spTree>
    <p:extLst>
      <p:ext uri="{BB962C8B-B14F-4D97-AF65-F5344CB8AC3E}">
        <p14:creationId xmlns:p14="http://schemas.microsoft.com/office/powerpoint/2010/main" val="366409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156459-12EA-9100-AD4F-6A7C8C6F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r>
              <a:rPr lang="el-GR" sz="3200" dirty="0"/>
              <a:t>Κυκλοφορική παράκαμψη </a:t>
            </a:r>
            <a:r>
              <a:rPr lang="en-US" sz="3200" dirty="0"/>
              <a:t>(shunt)</a:t>
            </a:r>
            <a:br>
              <a:rPr lang="en-US" sz="3200" dirty="0"/>
            </a:br>
            <a:r>
              <a:rPr lang="el-GR" sz="2400" dirty="0">
                <a:solidFill>
                  <a:schemeClr val="tx1"/>
                </a:solidFill>
              </a:rPr>
              <a:t>Φλεβικό αίμα επιστρέφει στο αρτηριακό σκέλος της κυκλοφορίας χωρίς να περάσει από περιοχές του πνεύμονα που αερίζονται ώστε να οξυγονωθεί</a:t>
            </a:r>
            <a:endParaRPr lang="el-GR" sz="32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3898496-EACF-114F-5980-2A7C6073C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4" t="37498" r="38006" b="22789"/>
          <a:stretch/>
        </p:blipFill>
        <p:spPr>
          <a:xfrm>
            <a:off x="462018" y="2204865"/>
            <a:ext cx="8224782" cy="3888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A2568C-5BB9-DD0D-2E59-4AAE46840634}"/>
              </a:ext>
            </a:extLst>
          </p:cNvPr>
          <p:cNvSpPr txBox="1"/>
          <p:nvPr/>
        </p:nvSpPr>
        <p:spPr>
          <a:xfrm>
            <a:off x="1043608" y="4970141"/>
            <a:ext cx="3024336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600" dirty="0"/>
              <a:t>Πνευμονία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600" dirty="0"/>
              <a:t>Πνευμονικό οίδημα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600" dirty="0" err="1"/>
              <a:t>Ατελεκτασία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311571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73DA18-6208-9865-496C-048AEDB1E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err="1"/>
              <a:t>Κυψελιδοαρτηριακή</a:t>
            </a:r>
            <a:r>
              <a:rPr lang="el-GR" sz="3600" dirty="0"/>
              <a:t> διαφορά</a:t>
            </a:r>
            <a:r>
              <a:rPr lang="en-US" sz="3600" dirty="0"/>
              <a:t> </a:t>
            </a:r>
            <a:r>
              <a:rPr lang="el-GR" sz="3600" dirty="0"/>
              <a:t>Δ</a:t>
            </a:r>
            <a:r>
              <a:rPr lang="en-US" sz="3600" dirty="0"/>
              <a:t>A-aO2</a:t>
            </a:r>
            <a:endParaRPr lang="el-GR" sz="360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DA4B5D0-EA38-CCC7-2C4C-31E571DBF5C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0CB88D5-E3F9-3574-A192-03045EE05C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AC07E2A-FBCB-D4CB-C01C-531CF957E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5" t="17800" r="36613" b="24801"/>
          <a:stretch/>
        </p:blipFill>
        <p:spPr>
          <a:xfrm>
            <a:off x="457199" y="980728"/>
            <a:ext cx="8272107" cy="5256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B21459-A9EE-43DD-1F79-BA890CB0810B}"/>
              </a:ext>
            </a:extLst>
          </p:cNvPr>
          <p:cNvSpPr txBox="1"/>
          <p:nvPr/>
        </p:nvSpPr>
        <p:spPr>
          <a:xfrm flipH="1">
            <a:off x="1964746" y="157978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PAO2 = (</a:t>
            </a:r>
            <a:r>
              <a:rPr lang="en-US" b="1" dirty="0" err="1"/>
              <a:t>P</a:t>
            </a:r>
            <a:r>
              <a:rPr lang="en-US" sz="1400" b="1" dirty="0" err="1"/>
              <a:t>atm</a:t>
            </a:r>
            <a:r>
              <a:rPr lang="en-US" b="1" dirty="0"/>
              <a:t> – P</a:t>
            </a:r>
            <a:r>
              <a:rPr lang="en-US" sz="1400" b="1" dirty="0"/>
              <a:t>H2O</a:t>
            </a:r>
            <a:r>
              <a:rPr lang="en-US" b="1" dirty="0"/>
              <a:t>)</a:t>
            </a:r>
            <a:r>
              <a:rPr lang="en-US" sz="1400" b="1" dirty="0"/>
              <a:t> x </a:t>
            </a:r>
            <a:r>
              <a:rPr lang="en-US" b="1" dirty="0"/>
              <a:t>FiO2</a:t>
            </a:r>
            <a:r>
              <a:rPr lang="en-US" sz="1400" b="1" dirty="0"/>
              <a:t> – </a:t>
            </a:r>
            <a:r>
              <a:rPr lang="en-US" b="1" dirty="0"/>
              <a:t>P</a:t>
            </a:r>
            <a:r>
              <a:rPr lang="en-US" sz="1400" b="1" dirty="0"/>
              <a:t>CO2 </a:t>
            </a:r>
            <a:r>
              <a:rPr lang="en-US" b="1" dirty="0"/>
              <a:t>/ R	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2258477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/>
              <a:t>Παθολογικές καταστάσεις που συνοδεύονται από </a:t>
            </a:r>
            <a:r>
              <a:rPr lang="el-GR" sz="3200" b="1" dirty="0" err="1"/>
              <a:t>υποξαιμία</a:t>
            </a:r>
            <a:endParaRPr lang="el-GR" sz="3200" b="1" dirty="0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600" b="1" u="sng" dirty="0"/>
              <a:t>Οξεία</a:t>
            </a:r>
          </a:p>
          <a:p>
            <a:r>
              <a:rPr lang="el-GR" sz="2400" dirty="0"/>
              <a:t>Βρογχικό Άσθμα</a:t>
            </a:r>
          </a:p>
          <a:p>
            <a:endParaRPr lang="el-GR" sz="2400" dirty="0"/>
          </a:p>
          <a:p>
            <a:r>
              <a:rPr lang="el-GR" sz="2400" dirty="0"/>
              <a:t>Πνευμονικό οίδημα</a:t>
            </a:r>
          </a:p>
          <a:p>
            <a:r>
              <a:rPr lang="el-GR" sz="2400" dirty="0"/>
              <a:t>Πνευμονία</a:t>
            </a:r>
          </a:p>
          <a:p>
            <a:r>
              <a:rPr lang="en-US" sz="2400" dirty="0"/>
              <a:t>ARDS</a:t>
            </a:r>
            <a:endParaRPr lang="el-GR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l-GR" sz="2400" dirty="0"/>
              <a:t>Πνευμονική εμβολή</a:t>
            </a:r>
          </a:p>
          <a:p>
            <a:pPr marL="0" indent="0">
              <a:buNone/>
            </a:pPr>
            <a:endParaRPr lang="el-GR" sz="2600" b="1" dirty="0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600" b="1" u="sng" dirty="0" err="1"/>
              <a:t>Χρονία</a:t>
            </a:r>
            <a:endParaRPr lang="el-GR" sz="2600" b="1" u="sng" dirty="0"/>
          </a:p>
          <a:p>
            <a:r>
              <a:rPr lang="el-GR" sz="2400" dirty="0"/>
              <a:t>ΧΑΠ</a:t>
            </a:r>
          </a:p>
          <a:p>
            <a:endParaRPr lang="el-GR" sz="2400" dirty="0"/>
          </a:p>
          <a:p>
            <a:r>
              <a:rPr lang="el-GR" sz="2400" dirty="0"/>
              <a:t>Διάχυτες διάμεσες πνευμονοπάθειες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Πνευμονική αρτηριακή υπέρταση</a:t>
            </a:r>
          </a:p>
        </p:txBody>
      </p:sp>
    </p:spTree>
    <p:extLst>
      <p:ext uri="{BB962C8B-B14F-4D97-AF65-F5344CB8AC3E}">
        <p14:creationId xmlns:p14="http://schemas.microsoft.com/office/powerpoint/2010/main" val="3583850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/>
              <a:t>Υπερκαπνία (αντλία) Επιπλεκόμενη από Υποξαιμία (πνεύμονας)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17638"/>
            <a:ext cx="4468688" cy="4713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600" b="1" u="sng" dirty="0"/>
              <a:t>Οξεία</a:t>
            </a:r>
          </a:p>
          <a:p>
            <a:r>
              <a:rPr lang="el-GR" sz="2400" dirty="0"/>
              <a:t>Απόφραξη ανωτέρων αεραγωγών</a:t>
            </a:r>
          </a:p>
          <a:p>
            <a:r>
              <a:rPr lang="el-GR" sz="2400" dirty="0"/>
              <a:t>Ασταθής θώρακας</a:t>
            </a:r>
          </a:p>
          <a:p>
            <a:r>
              <a:rPr lang="el-GR" sz="2400" dirty="0"/>
              <a:t>Νευρομυικές διαταραχές</a:t>
            </a:r>
          </a:p>
          <a:p>
            <a:r>
              <a:rPr lang="el-GR" sz="2400" dirty="0"/>
              <a:t>Παύση κέντρου αναπνοής</a:t>
            </a:r>
            <a:r>
              <a:rPr lang="en-US" sz="2400" dirty="0"/>
              <a:t>  (</a:t>
            </a:r>
            <a:r>
              <a:rPr lang="el-GR" sz="2400" dirty="0"/>
              <a:t>βλάβη εγκεφαλικού στελέχους)</a:t>
            </a:r>
          </a:p>
          <a:p>
            <a:r>
              <a:rPr lang="el-GR" sz="2400" dirty="0"/>
              <a:t>Κατάχρηση υπνωτικών/ κατασταλτικών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84964" y="1523219"/>
            <a:ext cx="4495800" cy="4502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600" b="1" u="sng" dirty="0" err="1"/>
              <a:t>Χρονία</a:t>
            </a:r>
            <a:endParaRPr lang="el-GR" sz="2600" b="1" u="sng" dirty="0"/>
          </a:p>
          <a:p>
            <a:r>
              <a:rPr lang="el-GR" sz="2400" dirty="0" err="1"/>
              <a:t>Νευρομυικές</a:t>
            </a:r>
            <a:r>
              <a:rPr lang="el-GR" sz="2400" dirty="0"/>
              <a:t> διαταραχές</a:t>
            </a:r>
          </a:p>
          <a:p>
            <a:r>
              <a:rPr lang="el-GR" sz="2400" dirty="0"/>
              <a:t>Παχυσαρκία</a:t>
            </a:r>
          </a:p>
          <a:p>
            <a:r>
              <a:rPr lang="el-GR" sz="2400" dirty="0"/>
              <a:t>Κυφοσκολίωση</a:t>
            </a:r>
          </a:p>
          <a:p>
            <a:r>
              <a:rPr lang="el-GR" sz="2400" dirty="0"/>
              <a:t>Διαταραχές κατά τον ύπνο</a:t>
            </a:r>
          </a:p>
          <a:p>
            <a:endParaRPr lang="el-GR" sz="2600" b="1" dirty="0"/>
          </a:p>
        </p:txBody>
      </p:sp>
    </p:spTree>
    <p:extLst>
      <p:ext uri="{BB962C8B-B14F-4D97-AF65-F5344CB8AC3E}">
        <p14:creationId xmlns:p14="http://schemas.microsoft.com/office/powerpoint/2010/main" val="872358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3EA835-330A-4ADF-9B03-B97027CA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Αίτια υπερκαπνικής αναπνευστικής ανεπάρκειας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4DAE4-B6B8-4FB8-935F-F4C0B7C7B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Μείωση αναπνευστικού ερεθίσματος</a:t>
            </a:r>
          </a:p>
          <a:p>
            <a:r>
              <a:rPr lang="el-GR" sz="2400" dirty="0"/>
              <a:t>Ανεπαρκής νευρομυική συνεργασία</a:t>
            </a:r>
          </a:p>
          <a:p>
            <a:r>
              <a:rPr lang="el-GR" sz="2400" dirty="0"/>
              <a:t>Βλάβες Θωρακικού τοιχώματος</a:t>
            </a:r>
          </a:p>
          <a:p>
            <a:r>
              <a:rPr lang="el-GR" sz="2400" dirty="0"/>
              <a:t>Αυξημένο έργο αναπνοής</a:t>
            </a:r>
          </a:p>
          <a:p>
            <a:pPr lvl="1"/>
            <a:r>
              <a:rPr lang="el-GR" sz="2400" dirty="0"/>
              <a:t>Οξέως</a:t>
            </a:r>
          </a:p>
          <a:p>
            <a:pPr lvl="2"/>
            <a:r>
              <a:rPr lang="el-GR" sz="2000" dirty="0"/>
              <a:t>Κρίση άσθματος</a:t>
            </a:r>
          </a:p>
          <a:p>
            <a:pPr lvl="2"/>
            <a:r>
              <a:rPr lang="el-GR" sz="2000" dirty="0"/>
              <a:t>Πνευμονία</a:t>
            </a:r>
          </a:p>
          <a:p>
            <a:pPr lvl="2"/>
            <a:r>
              <a:rPr lang="el-GR" sz="2000" dirty="0"/>
              <a:t>Οξύ πνευμονικό οίδημα</a:t>
            </a:r>
          </a:p>
          <a:p>
            <a:pPr lvl="1"/>
            <a:r>
              <a:rPr lang="el-GR" sz="2400" dirty="0"/>
              <a:t>Χρονίως</a:t>
            </a:r>
          </a:p>
          <a:p>
            <a:pPr lvl="2"/>
            <a:r>
              <a:rPr lang="el-GR" sz="2000" dirty="0"/>
              <a:t>ΧΑΠ</a:t>
            </a:r>
          </a:p>
          <a:p>
            <a:pPr lvl="2"/>
            <a:r>
              <a:rPr lang="el-GR" sz="2000" dirty="0"/>
              <a:t>Κυφοσκολίωση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10928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827A477-F91F-6281-5BE0-83A8F14AF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88640"/>
            <a:ext cx="7560840" cy="627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09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D7520112-D156-185E-D114-8D2A3A18B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905" y="980728"/>
            <a:ext cx="8096190" cy="44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16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A1A3B8-C607-AA2D-C616-DBAA10525AF3}"/>
              </a:ext>
            </a:extLst>
          </p:cNvPr>
          <p:cNvSpPr txBox="1"/>
          <p:nvPr/>
        </p:nvSpPr>
        <p:spPr>
          <a:xfrm>
            <a:off x="395536" y="18864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Ασθενής 20 ετών, με πτώση επιπέδου συνείδησης, κυάνωση, κορεσμός </a:t>
            </a:r>
            <a:r>
              <a:rPr lang="el-GR" dirty="0" err="1"/>
              <a:t>αρτ</a:t>
            </a:r>
            <a:r>
              <a:rPr lang="el-GR" dirty="0"/>
              <a:t>. αίματος 70%</a:t>
            </a:r>
            <a:r>
              <a:rPr lang="en-US" dirty="0"/>
              <a:t> (MV24%)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1AF12-79A1-FFBF-F388-4AF8276E93DD}"/>
              </a:ext>
            </a:extLst>
          </p:cNvPr>
          <p:cNvSpPr txBox="1"/>
          <p:nvPr/>
        </p:nvSpPr>
        <p:spPr>
          <a:xfrm>
            <a:off x="4466341" y="18864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Ασθενής </a:t>
            </a:r>
            <a:r>
              <a:rPr lang="en-US" dirty="0"/>
              <a:t>7</a:t>
            </a:r>
            <a:r>
              <a:rPr lang="el-GR" dirty="0"/>
              <a:t>0 ετών, με πτώση επιπέδου συνείδησης, κυάνωση, κορεσμός </a:t>
            </a:r>
            <a:r>
              <a:rPr lang="el-GR" dirty="0" err="1"/>
              <a:t>αρτ</a:t>
            </a:r>
            <a:r>
              <a:rPr lang="el-GR" dirty="0"/>
              <a:t>. αίματος 70%</a:t>
            </a:r>
            <a:r>
              <a:rPr lang="en-US" dirty="0"/>
              <a:t> (MV24%)</a:t>
            </a: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95A27-EBBB-95F6-A6D9-773905B996C9}"/>
              </a:ext>
            </a:extLst>
          </p:cNvPr>
          <p:cNvSpPr txBox="1"/>
          <p:nvPr/>
        </p:nvSpPr>
        <p:spPr>
          <a:xfrm>
            <a:off x="395536" y="135354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Ανευρέθη</a:t>
            </a:r>
            <a:r>
              <a:rPr lang="el-GR" dirty="0"/>
              <a:t> από περαστικούς σε ένα παγκάκι και εκλήθη το ΕΚΑΒ – λοιπό ιστορικό άγνωστο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46428E-28BC-5699-224C-8CCDC1281766}"/>
              </a:ext>
            </a:extLst>
          </p:cNvPr>
          <p:cNvSpPr txBox="1"/>
          <p:nvPr/>
        </p:nvSpPr>
        <p:spPr>
          <a:xfrm>
            <a:off x="4466341" y="1340768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Παρελήφθη από σπίτι. Έχει ιστορικό </a:t>
            </a:r>
            <a:r>
              <a:rPr lang="el-GR" dirty="0" err="1"/>
              <a:t>καρδ</a:t>
            </a:r>
            <a:r>
              <a:rPr lang="el-GR" dirty="0"/>
              <a:t> ανεπάρκειας και ΧΑΠ με χρήση συμπυκνωτή και </a:t>
            </a:r>
            <a:r>
              <a:rPr lang="el-GR" dirty="0" err="1"/>
              <a:t>νεφελοποιητή</a:t>
            </a:r>
            <a:r>
              <a:rPr lang="el-GR" dirty="0"/>
              <a:t>. Από 3ημέρου εμπύρετο ως 39, βήχας και πυώδης απόχρεμψη.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F8C87-A52B-099C-6AAF-6D06314136DE}"/>
              </a:ext>
            </a:extLst>
          </p:cNvPr>
          <p:cNvSpPr txBox="1"/>
          <p:nvPr/>
        </p:nvSpPr>
        <p:spPr>
          <a:xfrm>
            <a:off x="323528" y="306896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ΑΠ: 90/60, </a:t>
            </a:r>
            <a:r>
              <a:rPr lang="el-GR" dirty="0" err="1"/>
              <a:t>σφ</a:t>
            </a:r>
            <a:r>
              <a:rPr lang="el-GR" dirty="0"/>
              <a:t>: 80/</a:t>
            </a:r>
            <a:r>
              <a:rPr lang="en-US" dirty="0"/>
              <a:t>min, </a:t>
            </a:r>
            <a:r>
              <a:rPr lang="el-GR" dirty="0"/>
              <a:t>θ: 36.5</a:t>
            </a:r>
          </a:p>
          <a:p>
            <a:r>
              <a:rPr lang="el-GR" dirty="0"/>
              <a:t>Αέριο αίματος</a:t>
            </a:r>
            <a:r>
              <a:rPr lang="en-US" dirty="0"/>
              <a:t>:</a:t>
            </a:r>
          </a:p>
          <a:p>
            <a:r>
              <a:rPr lang="en-US" dirty="0"/>
              <a:t>pO2 45, pCO2 90, pH 7.10, HCO3 22</a:t>
            </a:r>
            <a:r>
              <a:rPr lang="el-GR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8E3780-37AB-0E42-FCC1-B8C3CC291B3D}"/>
              </a:ext>
            </a:extLst>
          </p:cNvPr>
          <p:cNvSpPr txBox="1"/>
          <p:nvPr/>
        </p:nvSpPr>
        <p:spPr>
          <a:xfrm>
            <a:off x="4555097" y="306896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ΑΠ: </a:t>
            </a:r>
            <a:r>
              <a:rPr lang="en-US" dirty="0"/>
              <a:t>16</a:t>
            </a:r>
            <a:r>
              <a:rPr lang="el-GR" dirty="0"/>
              <a:t>0/</a:t>
            </a:r>
            <a:r>
              <a:rPr lang="en-US" dirty="0"/>
              <a:t>9</a:t>
            </a:r>
            <a:r>
              <a:rPr lang="el-GR" dirty="0"/>
              <a:t>0, </a:t>
            </a:r>
            <a:r>
              <a:rPr lang="el-GR" dirty="0" err="1"/>
              <a:t>σφ</a:t>
            </a:r>
            <a:r>
              <a:rPr lang="el-GR" dirty="0"/>
              <a:t>: </a:t>
            </a:r>
            <a:r>
              <a:rPr lang="en-US" dirty="0"/>
              <a:t>9</a:t>
            </a:r>
            <a:r>
              <a:rPr lang="el-GR" dirty="0"/>
              <a:t>0/</a:t>
            </a:r>
            <a:r>
              <a:rPr lang="en-US" dirty="0"/>
              <a:t>min, </a:t>
            </a:r>
            <a:r>
              <a:rPr lang="el-GR" dirty="0"/>
              <a:t>θ: 3</a:t>
            </a:r>
            <a:r>
              <a:rPr lang="en-US" dirty="0"/>
              <a:t>8</a:t>
            </a:r>
            <a:r>
              <a:rPr lang="el-GR" dirty="0"/>
              <a:t>.5</a:t>
            </a:r>
          </a:p>
          <a:p>
            <a:r>
              <a:rPr lang="el-GR" dirty="0"/>
              <a:t>Αέριο αίματος</a:t>
            </a:r>
            <a:r>
              <a:rPr lang="en-US" dirty="0"/>
              <a:t>:</a:t>
            </a:r>
          </a:p>
          <a:p>
            <a:r>
              <a:rPr lang="en-US" dirty="0"/>
              <a:t>pO2 45, pCO2 65, pH 7.30, HCO3 32</a:t>
            </a:r>
            <a:r>
              <a:rPr lang="el-GR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E08FB8-E8D6-E38B-6AB9-02DB9566C230}"/>
              </a:ext>
            </a:extLst>
          </p:cNvPr>
          <p:cNvSpPr txBox="1"/>
          <p:nvPr/>
        </p:nvSpPr>
        <p:spPr>
          <a:xfrm>
            <a:off x="323528" y="40050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Αναπνευστική ανεπάρκεια τύπου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171BB1-64C9-83CF-8B1B-1B4C5FB77B35}"/>
              </a:ext>
            </a:extLst>
          </p:cNvPr>
          <p:cNvSpPr txBox="1"/>
          <p:nvPr/>
        </p:nvSpPr>
        <p:spPr>
          <a:xfrm>
            <a:off x="4572000" y="40050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Αναπνευστική ανεπάρκεια τύπου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91989-28D0-A789-A663-BDA9556F34C5}"/>
              </a:ext>
            </a:extLst>
          </p:cNvPr>
          <p:cNvSpPr txBox="1"/>
          <p:nvPr/>
        </p:nvSpPr>
        <p:spPr>
          <a:xfrm>
            <a:off x="366785" y="4449886"/>
            <a:ext cx="8309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l-GR" dirty="0" err="1"/>
              <a:t>Κυψελιδοαρτηριακή</a:t>
            </a:r>
            <a:r>
              <a:rPr lang="el-GR" dirty="0"/>
              <a:t> διαφορά: </a:t>
            </a:r>
            <a:r>
              <a:rPr lang="en-US" dirty="0"/>
              <a:t>D A-a O2= PAO2 – PaO2</a:t>
            </a:r>
          </a:p>
          <a:p>
            <a:r>
              <a:rPr lang="en-US" dirty="0"/>
              <a:t>[(760-47)x0,24-90/0.8] – 45 = 14	       [(760-47)x0,24-65/0.8] – 45 = 45</a:t>
            </a:r>
          </a:p>
          <a:p>
            <a:r>
              <a:rPr lang="en-US" dirty="0"/>
              <a:t>  </a:t>
            </a:r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D18BD1-F74D-DC03-3577-AB0742E49F5C}"/>
              </a:ext>
            </a:extLst>
          </p:cNvPr>
          <p:cNvSpPr txBox="1"/>
          <p:nvPr/>
        </p:nvSpPr>
        <p:spPr>
          <a:xfrm>
            <a:off x="342305" y="5158933"/>
            <a:ext cx="421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Φυσιολογική </a:t>
            </a:r>
            <a:r>
              <a:rPr lang="el-GR" dirty="0" err="1"/>
              <a:t>κυψελιδοαρτ</a:t>
            </a:r>
            <a:r>
              <a:rPr lang="el-GR" dirty="0"/>
              <a:t>. </a:t>
            </a:r>
            <a:r>
              <a:rPr lang="el-GR" dirty="0" err="1"/>
              <a:t>διαφορα</a:t>
            </a:r>
            <a:r>
              <a:rPr lang="el-GR" dirty="0"/>
              <a:t> </a:t>
            </a:r>
            <a:r>
              <a:rPr lang="el-GR" dirty="0" err="1"/>
              <a:t>Υποαερισμός</a:t>
            </a:r>
            <a:r>
              <a:rPr lang="el-GR" dirty="0"/>
              <a:t> – πάσχει η αντλία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2F9917-20B7-C4AA-204F-5EF3753BB47F}"/>
              </a:ext>
            </a:extLst>
          </p:cNvPr>
          <p:cNvSpPr txBox="1"/>
          <p:nvPr/>
        </p:nvSpPr>
        <p:spPr>
          <a:xfrm>
            <a:off x="4462948" y="5097958"/>
            <a:ext cx="4681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Αυξημένη </a:t>
            </a:r>
            <a:r>
              <a:rPr lang="el-GR" dirty="0" err="1"/>
              <a:t>κυψελιδοαρτ</a:t>
            </a:r>
            <a:r>
              <a:rPr lang="el-GR" dirty="0"/>
              <a:t>. </a:t>
            </a:r>
            <a:r>
              <a:rPr lang="el-GR" dirty="0" err="1"/>
              <a:t>διαφορα</a:t>
            </a:r>
            <a:r>
              <a:rPr lang="el-GR" dirty="0"/>
              <a:t> </a:t>
            </a:r>
            <a:r>
              <a:rPr lang="el-GR" dirty="0" err="1"/>
              <a:t>υποαερισμός</a:t>
            </a:r>
            <a:r>
              <a:rPr lang="el-GR" dirty="0"/>
              <a:t> – διαταραχή </a:t>
            </a:r>
            <a:r>
              <a:rPr lang="en-US" dirty="0"/>
              <a:t>V/Q, </a:t>
            </a:r>
            <a:r>
              <a:rPr lang="el-GR" dirty="0"/>
              <a:t>διάχυσης, </a:t>
            </a:r>
            <a:r>
              <a:rPr lang="en-US" dirty="0"/>
              <a:t>shunt</a:t>
            </a:r>
            <a:r>
              <a:rPr lang="el-GR" dirty="0"/>
              <a:t> – κόπωση </a:t>
            </a:r>
            <a:r>
              <a:rPr lang="el-GR" dirty="0" err="1"/>
              <a:t>αναπν</a:t>
            </a:r>
            <a:r>
              <a:rPr lang="el-GR" dirty="0"/>
              <a:t> μυών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E2C86D-EDCC-028A-568E-76D1E66914D4}"/>
              </a:ext>
            </a:extLst>
          </p:cNvPr>
          <p:cNvSpPr txBox="1"/>
          <p:nvPr/>
        </p:nvSpPr>
        <p:spPr>
          <a:xfrm>
            <a:off x="0" y="6093296"/>
            <a:ext cx="468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Οξεία ΑΑ</a:t>
            </a:r>
            <a:r>
              <a:rPr lang="en-US"/>
              <a:t>2</a:t>
            </a:r>
            <a:r>
              <a:rPr lang="el-GR"/>
              <a:t> </a:t>
            </a:r>
            <a:r>
              <a:rPr lang="el-GR" dirty="0"/>
              <a:t>λόγω καταστολής αναπνευστικού κέντρου από χρήση </a:t>
            </a:r>
            <a:r>
              <a:rPr lang="el-GR" dirty="0" err="1"/>
              <a:t>οπιοειδών</a:t>
            </a:r>
            <a:endParaRPr lang="el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410BC5-CCD9-BFF6-0142-7BD0A238A90B}"/>
              </a:ext>
            </a:extLst>
          </p:cNvPr>
          <p:cNvSpPr txBox="1"/>
          <p:nvPr/>
        </p:nvSpPr>
        <p:spPr>
          <a:xfrm>
            <a:off x="4751697" y="6093296"/>
            <a:ext cx="421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Οξεία επί </a:t>
            </a:r>
            <a:r>
              <a:rPr lang="el-GR" dirty="0" err="1"/>
              <a:t>χρονίας</a:t>
            </a:r>
            <a:r>
              <a:rPr lang="el-GR" dirty="0"/>
              <a:t> ΑΑ2 λόγω έξαρσης ΧΑΠ- λοίμωξης αναπνευστικού</a:t>
            </a:r>
          </a:p>
        </p:txBody>
      </p:sp>
    </p:spTree>
    <p:extLst>
      <p:ext uri="{BB962C8B-B14F-4D97-AF65-F5344CB8AC3E}">
        <p14:creationId xmlns:p14="http://schemas.microsoft.com/office/powerpoint/2010/main" val="122571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Ορισμός Αναπνευστικής Ανεπάρκειας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Αποτυχία της ανταλλαγής αερίων λόγω ανεπαρκούς λειτουργίας ενός ή περισσοτέρων ανατομικών μονάδων του αναπνευστικού συστήματος με αποτέλεσμα</a:t>
            </a:r>
          </a:p>
          <a:p>
            <a:pPr>
              <a:buFont typeface="Wingdings" pitchFamily="2" charset="2"/>
              <a:buNone/>
            </a:pPr>
            <a:endParaRPr lang="el-GR" dirty="0"/>
          </a:p>
          <a:p>
            <a:pPr lvl="1"/>
            <a:r>
              <a:rPr lang="el-GR" dirty="0"/>
              <a:t>↓</a:t>
            </a:r>
            <a:r>
              <a:rPr lang="en-US" dirty="0"/>
              <a:t>Po</a:t>
            </a:r>
            <a:r>
              <a:rPr lang="en-US" baseline="-25000" dirty="0"/>
              <a:t>2 </a:t>
            </a:r>
            <a:r>
              <a:rPr lang="el-GR" baseline="-25000" dirty="0"/>
              <a:t> </a:t>
            </a:r>
            <a:r>
              <a:rPr lang="el-GR" dirty="0"/>
              <a:t>ή </a:t>
            </a:r>
            <a:r>
              <a:rPr lang="en-US" dirty="0"/>
              <a:t>↑Pco</a:t>
            </a:r>
            <a:r>
              <a:rPr lang="en-US" baseline="-25000" dirty="0"/>
              <a:t>2</a:t>
            </a:r>
            <a:r>
              <a:rPr lang="el-GR" baseline="-25000" dirty="0"/>
              <a:t> </a:t>
            </a:r>
            <a:r>
              <a:rPr lang="el-GR" dirty="0"/>
              <a:t>ή και τα δύο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610600" cy="1143000"/>
          </a:xfrm>
        </p:spPr>
        <p:txBody>
          <a:bodyPr/>
          <a:lstStyle/>
          <a:p>
            <a:r>
              <a:rPr lang="el-GR" sz="2800" dirty="0">
                <a:solidFill>
                  <a:schemeClr val="accent2"/>
                </a:solidFill>
              </a:rPr>
              <a:t>Φυσιολογικές τιμές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24744"/>
            <a:ext cx="8136904" cy="5123656"/>
          </a:xfrm>
        </p:spPr>
        <p:txBody>
          <a:bodyPr/>
          <a:lstStyle/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PaO2</a:t>
            </a:r>
            <a:r>
              <a:rPr lang="en-US" sz="2400" dirty="0"/>
              <a:t> </a:t>
            </a:r>
            <a:r>
              <a:rPr lang="el-GR" sz="2400" dirty="0"/>
              <a:t>μερική πίεση οξυγόνου διαλυμένου στο αρτηριακό αίμα (80 – 100 </a:t>
            </a:r>
            <a:r>
              <a:rPr lang="en-US" sz="2400" dirty="0"/>
              <a:t>mmHg)</a:t>
            </a:r>
          </a:p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PaCO2</a:t>
            </a:r>
            <a:r>
              <a:rPr lang="en-US" sz="2400" dirty="0"/>
              <a:t> </a:t>
            </a:r>
            <a:r>
              <a:rPr lang="el-GR" sz="2400" dirty="0"/>
              <a:t>μερική πίεση διοξειδίου του άνθρακα, διαλυμένου στο αρτηριακό αίμα (</a:t>
            </a:r>
            <a:r>
              <a:rPr lang="en-US" sz="2400" dirty="0"/>
              <a:t>35 – 45 mmHg)</a:t>
            </a:r>
          </a:p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SaO2</a:t>
            </a:r>
            <a:r>
              <a:rPr lang="en-US" sz="2400" dirty="0"/>
              <a:t> </a:t>
            </a:r>
            <a:r>
              <a:rPr lang="el-GR" sz="2400" dirty="0"/>
              <a:t>ποσοστό οξυγόνου ενωμένου με την αιμοσφαιρίνη </a:t>
            </a:r>
            <a:r>
              <a:rPr lang="en-US" sz="2400" dirty="0"/>
              <a:t>-</a:t>
            </a:r>
            <a:r>
              <a:rPr lang="el-GR" sz="2400" dirty="0"/>
              <a:t> οξυαιμοσφαιρίνη (95 – 99%)</a:t>
            </a:r>
          </a:p>
          <a:p>
            <a:pPr marL="0" indent="0">
              <a:buNone/>
            </a:pPr>
            <a:endParaRPr lang="el-G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5326FA-D08B-94AB-E17F-B5BAA23C2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Αναπνευστική ανεπάρκεια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4107FE2-652E-FB3A-DD59-5B8A338BD8C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pO2 &lt;60 mmHg</a:t>
            </a:r>
          </a:p>
          <a:p>
            <a:pPr marL="0" indent="0">
              <a:buNone/>
            </a:pPr>
            <a:r>
              <a:rPr lang="el-GR" sz="2800" dirty="0" err="1"/>
              <a:t>Υποξαιμική</a:t>
            </a:r>
            <a:r>
              <a:rPr lang="el-GR" sz="2800" dirty="0"/>
              <a:t> αναπνευστική ανεπάρκεια ή τύπου 1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F0CF606-39AA-1A48-5C92-84464C82FA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pCO2&gt;45 mmHg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Υπερκαπνική</a:t>
            </a:r>
            <a:r>
              <a:rPr lang="el-GR" sz="2800" dirty="0"/>
              <a:t> αναπνευστική ανεπάρκεια ή τύπου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777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Οξεία και Χρονία ΑΑ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800" dirty="0">
                <a:solidFill>
                  <a:srgbClr val="92D050"/>
                </a:solidFill>
              </a:rPr>
              <a:t>Οξεία</a:t>
            </a:r>
            <a:r>
              <a:rPr lang="el-GR" sz="2800" dirty="0"/>
              <a:t>: Ξαφνική αναπνευστική δυσλειτουργία λόγω ενός οξέος συμβάντος (π.χ. πνευμονική εμβολή, πνευμονία)</a:t>
            </a:r>
          </a:p>
          <a:p>
            <a:endParaRPr lang="el-GR" sz="2800" dirty="0"/>
          </a:p>
          <a:p>
            <a:r>
              <a:rPr lang="el-GR" sz="2800" dirty="0" err="1">
                <a:solidFill>
                  <a:srgbClr val="92D050"/>
                </a:solidFill>
              </a:rPr>
              <a:t>Χρονία</a:t>
            </a:r>
            <a:r>
              <a:rPr lang="el-GR" sz="2800" dirty="0"/>
              <a:t>: Προοδευτική επιδείνωση της αναπνευστικής λειτουργίας λόγω γνωστού εξελισσόμενου αναπνευστικού νοσήματος (π.χ. ΧΑΠ)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548260" y="326737"/>
            <a:ext cx="60474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</a:t>
            </a: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ναπνευστικές Ασθένειες</a:t>
            </a: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-150441" y="3863058"/>
            <a:ext cx="474693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E422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Διαταραχές της ανταλλαγής αερίων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l-GR" sz="2000" b="1" dirty="0">
                <a:solidFill>
                  <a:srgbClr val="E42255"/>
                </a:solidFill>
              </a:rPr>
              <a:t> Οξυγόνωσης - σε επίπεδο κυψελίδων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l-GR" sz="2000" b="1" dirty="0">
              <a:solidFill>
                <a:srgbClr val="E42255"/>
              </a:solidFill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Υποξαιμία</a:t>
            </a: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5139580" y="3970780"/>
            <a:ext cx="35627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E422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Διαταραχές αερισμού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srgbClr val="E42255"/>
                </a:solidFill>
              </a:rPr>
              <a:t>Υποαερισμός -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Υπερκαπνία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385D6C4-3171-4D46-8304-D4DF9C0BD7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0180865"/>
              </p:ext>
            </p:extLst>
          </p:nvPr>
        </p:nvGraphicFramePr>
        <p:xfrm>
          <a:off x="-30915" y="849645"/>
          <a:ext cx="4452842" cy="228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7CEAE5B0-76B9-4663-B8ED-7D196482DD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8357891"/>
              </p:ext>
            </p:extLst>
          </p:nvPr>
        </p:nvGraphicFramePr>
        <p:xfrm>
          <a:off x="4860033" y="839689"/>
          <a:ext cx="4121864" cy="228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3445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Αίτια </a:t>
            </a:r>
            <a:r>
              <a:rPr lang="el-GR" sz="3200" dirty="0" err="1"/>
              <a:t>Υποξαιμίας</a:t>
            </a:r>
            <a:endParaRPr lang="el-GR" sz="32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400" dirty="0"/>
              <a:t>Εισπνοή μίγματος χαμηλού σε οξυγόνο</a:t>
            </a:r>
          </a:p>
          <a:p>
            <a:r>
              <a:rPr lang="el-GR" sz="2400" dirty="0" err="1"/>
              <a:t>Υποαερισμός</a:t>
            </a:r>
            <a:endParaRPr lang="el-GR" sz="2400" dirty="0"/>
          </a:p>
          <a:p>
            <a:r>
              <a:rPr lang="el-GR" sz="2400" dirty="0"/>
              <a:t>Διαταραχές διαχύσεως</a:t>
            </a:r>
          </a:p>
          <a:p>
            <a:r>
              <a:rPr lang="el-GR" sz="2400" dirty="0"/>
              <a:t>Διαταραχές της σχέσεως αερισμού/αιματώσεως </a:t>
            </a:r>
            <a:r>
              <a:rPr lang="en-US" sz="2400" dirty="0"/>
              <a:t>(V/Q)</a:t>
            </a:r>
            <a:endParaRPr lang="el-GR" sz="2400" dirty="0"/>
          </a:p>
          <a:p>
            <a:r>
              <a:rPr lang="el-GR" sz="2400" dirty="0"/>
              <a:t>Αρτηριοφλεβική επικοινωνία ή Διαφυγή αίματος (</a:t>
            </a:r>
            <a:r>
              <a:rPr lang="en-US" sz="2400" dirty="0"/>
              <a:t>shunts)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0216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FAA8396A-8C75-318F-ED26-7DDE7A9FC1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0" t="29664" r="37400" b="54126"/>
          <a:stretch/>
        </p:blipFill>
        <p:spPr>
          <a:xfrm>
            <a:off x="249796" y="1421545"/>
            <a:ext cx="8208912" cy="1584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D2A371-78C2-F9CD-BEAD-60355B835459}"/>
              </a:ext>
            </a:extLst>
          </p:cNvPr>
          <p:cNvSpPr txBox="1"/>
          <p:nvPr/>
        </p:nvSpPr>
        <p:spPr>
          <a:xfrm>
            <a:off x="467544" y="260648"/>
            <a:ext cx="2231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err="1">
                <a:solidFill>
                  <a:schemeClr val="accent2"/>
                </a:solidFill>
                <a:latin typeface="Garamond" panose="02020404030301010803" pitchFamily="18" charset="0"/>
              </a:rPr>
              <a:t>Υποαερισμός</a:t>
            </a:r>
            <a:endParaRPr lang="el-GR" sz="3200" dirty="0">
              <a:solidFill>
                <a:schemeClr val="accent2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C1CC7-AAAE-C7DA-86DC-974E93CFB818}"/>
              </a:ext>
            </a:extLst>
          </p:cNvPr>
          <p:cNvSpPr txBox="1"/>
          <p:nvPr/>
        </p:nvSpPr>
        <p:spPr>
          <a:xfrm>
            <a:off x="467544" y="1052213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Αερισμός είναι: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F8BCD-C5C2-D0C6-B296-FD4F7BED27C5}"/>
              </a:ext>
            </a:extLst>
          </p:cNvPr>
          <p:cNvSpPr txBox="1"/>
          <p:nvPr/>
        </p:nvSpPr>
        <p:spPr>
          <a:xfrm>
            <a:off x="467544" y="3068960"/>
            <a:ext cx="69127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Εξίσωση κυψελιδικού αερισμού: </a:t>
            </a:r>
            <a:r>
              <a:rPr lang="en-US" dirty="0"/>
              <a:t> PAO</a:t>
            </a:r>
            <a:r>
              <a:rPr lang="en-US" sz="1200" dirty="0"/>
              <a:t>2</a:t>
            </a:r>
            <a:r>
              <a:rPr lang="en-US" dirty="0"/>
              <a:t> = PiO</a:t>
            </a:r>
            <a:r>
              <a:rPr lang="en-US" sz="1200" dirty="0"/>
              <a:t>2 </a:t>
            </a:r>
            <a:r>
              <a:rPr lang="en-US" dirty="0"/>
              <a:t> - PaCO</a:t>
            </a:r>
            <a:r>
              <a:rPr lang="en-US" sz="1200" dirty="0"/>
              <a:t>2</a:t>
            </a:r>
            <a:r>
              <a:rPr lang="en-US" dirty="0"/>
              <a:t>/R</a:t>
            </a:r>
          </a:p>
          <a:p>
            <a:endParaRPr lang="en-US" dirty="0"/>
          </a:p>
          <a:p>
            <a:r>
              <a:rPr lang="en-US" dirty="0"/>
              <a:t>PAO</a:t>
            </a:r>
            <a:r>
              <a:rPr lang="en-US" sz="1200" dirty="0"/>
              <a:t>2 </a:t>
            </a:r>
            <a:r>
              <a:rPr lang="en-US" sz="1600" dirty="0"/>
              <a:t>= </a:t>
            </a:r>
            <a:r>
              <a:rPr lang="el-GR" sz="1600" dirty="0"/>
              <a:t>μερική πίεση οξυγόνου στην κυψελίδα</a:t>
            </a:r>
          </a:p>
          <a:p>
            <a:r>
              <a:rPr lang="en-US" dirty="0"/>
              <a:t>PiO</a:t>
            </a:r>
            <a:r>
              <a:rPr lang="en-US" sz="1200" dirty="0"/>
              <a:t>2 </a:t>
            </a:r>
            <a:r>
              <a:rPr lang="en-US" sz="1600" dirty="0"/>
              <a:t>=</a:t>
            </a:r>
            <a:r>
              <a:rPr lang="el-GR" sz="1600" dirty="0"/>
              <a:t> μερική πίεση εισπνεόμενου οξυγόνου (</a:t>
            </a:r>
            <a:r>
              <a:rPr lang="en-US" sz="1600" dirty="0" err="1"/>
              <a:t>Patm</a:t>
            </a:r>
            <a:r>
              <a:rPr lang="en-US" sz="1600" dirty="0"/>
              <a:t> – P</a:t>
            </a:r>
            <a:r>
              <a:rPr lang="en-US" sz="1200" dirty="0"/>
              <a:t>H2O</a:t>
            </a:r>
            <a:r>
              <a:rPr lang="en-US" sz="1600" dirty="0"/>
              <a:t>)xFiO</a:t>
            </a:r>
            <a:r>
              <a:rPr lang="en-US" sz="1200" dirty="0"/>
              <a:t>2</a:t>
            </a:r>
          </a:p>
          <a:p>
            <a:r>
              <a:rPr lang="en-US" dirty="0"/>
              <a:t>PaCO</a:t>
            </a:r>
            <a:r>
              <a:rPr lang="en-US" sz="1200" dirty="0"/>
              <a:t>2 </a:t>
            </a:r>
            <a:r>
              <a:rPr lang="el-GR" sz="1600" dirty="0"/>
              <a:t> = μερική πίεση διοξειδίου του άνθρακα</a:t>
            </a:r>
          </a:p>
          <a:p>
            <a:r>
              <a:rPr lang="en-US" sz="1600" dirty="0"/>
              <a:t>R = </a:t>
            </a:r>
            <a:r>
              <a:rPr lang="el-GR" sz="1600" dirty="0"/>
              <a:t>αναπνευστικό πηλίκο (κατά προσέγγιση 0,8)</a:t>
            </a:r>
            <a:endParaRPr lang="el-GR" sz="12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6433A606-5EB8-F96B-F3C7-151D0514F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58"/>
          <a:stretch/>
        </p:blipFill>
        <p:spPr>
          <a:xfrm>
            <a:off x="467544" y="4805681"/>
            <a:ext cx="6374033" cy="16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33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DB8F24-E3AF-E584-07F1-84C163896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Διαταραχές αερισμού – αιμάτωσης </a:t>
            </a:r>
            <a:r>
              <a:rPr lang="en-US" sz="3200" dirty="0"/>
              <a:t>(V/Q)</a:t>
            </a:r>
            <a:endParaRPr lang="el-GR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BCFCBB-AE08-9B77-0D31-BF2969464666}"/>
              </a:ext>
            </a:extLst>
          </p:cNvPr>
          <p:cNvSpPr txBox="1"/>
          <p:nvPr/>
        </p:nvSpPr>
        <p:spPr>
          <a:xfrm>
            <a:off x="755576" y="4365104"/>
            <a:ext cx="51845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Παθήσεις όπου η </a:t>
            </a:r>
            <a:r>
              <a:rPr lang="el-GR" dirty="0" err="1"/>
              <a:t>υποξαιμία</a:t>
            </a:r>
            <a:r>
              <a:rPr lang="el-GR" dirty="0"/>
              <a:t> οφείλεται σε διαταραχή αερισμού - αιμάτωσης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Χρόνια αποφρακτική πνευμονοπάθεια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err="1"/>
              <a:t>Εμβολική</a:t>
            </a:r>
            <a:r>
              <a:rPr lang="el-GR" dirty="0"/>
              <a:t> νόσος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Πνευμονικό οίδημα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F46DC53-7FFD-A6B1-3F52-AE4A8C1F8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69" y="1015568"/>
            <a:ext cx="5784766" cy="34347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D9EC96-DF97-3C39-8B22-C75DF863052A}"/>
              </a:ext>
            </a:extLst>
          </p:cNvPr>
          <p:cNvSpPr txBox="1"/>
          <p:nvPr/>
        </p:nvSpPr>
        <p:spPr>
          <a:xfrm>
            <a:off x="539552" y="1124744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Είναι ο συνηθέστερος μηχανισμός </a:t>
            </a:r>
            <a:r>
              <a:rPr lang="el-GR" dirty="0" err="1"/>
              <a:t>υποξαιμίας</a:t>
            </a:r>
            <a:endParaRPr lang="el-GR" dirty="0"/>
          </a:p>
          <a:p>
            <a:endParaRPr lang="el-GR" dirty="0"/>
          </a:p>
          <a:p>
            <a:r>
              <a:rPr lang="el-GR" dirty="0"/>
              <a:t>Χαμηλό </a:t>
            </a:r>
            <a:r>
              <a:rPr lang="en-US" dirty="0"/>
              <a:t>V/Q </a:t>
            </a:r>
            <a:r>
              <a:rPr lang="el-GR" dirty="0"/>
              <a:t>έχουμε όταν </a:t>
            </a:r>
            <a:r>
              <a:rPr lang="el-GR" dirty="0" err="1"/>
              <a:t>υποαερίζονται</a:t>
            </a:r>
            <a:r>
              <a:rPr lang="el-GR" dirty="0"/>
              <a:t> περιοχές σε σχέση με την αιμάτωση</a:t>
            </a:r>
          </a:p>
          <a:p>
            <a:endParaRPr lang="el-GR" dirty="0"/>
          </a:p>
          <a:p>
            <a:r>
              <a:rPr lang="el-GR" dirty="0"/>
              <a:t>Υψηλό </a:t>
            </a:r>
            <a:r>
              <a:rPr lang="en-US" dirty="0"/>
              <a:t>V/Q </a:t>
            </a:r>
            <a:r>
              <a:rPr lang="el-GR" dirty="0"/>
              <a:t>έχουμε μειώνεται η αιμάτωση σε σχέση με τον αερισμό</a:t>
            </a:r>
          </a:p>
        </p:txBody>
      </p:sp>
    </p:spTree>
    <p:extLst>
      <p:ext uri="{BB962C8B-B14F-4D97-AF65-F5344CB8AC3E}">
        <p14:creationId xmlns:p14="http://schemas.microsoft.com/office/powerpoint/2010/main" val="2025142782"/>
      </p:ext>
    </p:extLst>
  </p:cSld>
  <p:clrMapOvr>
    <a:masterClrMapping/>
  </p:clrMapOvr>
</p:sld>
</file>

<file path=ppt/theme/theme1.xml><?xml version="1.0" encoding="utf-8"?>
<a:theme xmlns:a="http://schemas.openxmlformats.org/drawingml/2006/main" name="Ρίγες">
  <a:themeElements>
    <a:clrScheme name="Ρίγες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Ρίγες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Ρίγες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Ρίγες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Ρίγες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930</Words>
  <Application>Microsoft Office PowerPoint</Application>
  <PresentationFormat>Προβολή στην οθόνη (4:3)</PresentationFormat>
  <Paragraphs>148</Paragraphs>
  <Slides>18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Garamond</vt:lpstr>
      <vt:lpstr>Times New Roman</vt:lpstr>
      <vt:lpstr>Wingdings</vt:lpstr>
      <vt:lpstr>Ρίγες</vt:lpstr>
      <vt:lpstr>1_Custom Design</vt:lpstr>
      <vt:lpstr>Αναπνευστική Ανεπάρκεια</vt:lpstr>
      <vt:lpstr>Ορισμός Αναπνευστικής Ανεπάρκειας</vt:lpstr>
      <vt:lpstr>Φυσιολογικές τιμές</vt:lpstr>
      <vt:lpstr>Αναπνευστική ανεπάρκεια</vt:lpstr>
      <vt:lpstr>Οξεία και Χρονία ΑΑ</vt:lpstr>
      <vt:lpstr>Παρουσίαση του PowerPoint</vt:lpstr>
      <vt:lpstr>Αίτια Υποξαιμίας</vt:lpstr>
      <vt:lpstr>Παρουσίαση του PowerPoint</vt:lpstr>
      <vt:lpstr>Διαταραχές αερισμού – αιμάτωσης (V/Q)</vt:lpstr>
      <vt:lpstr>Διαταραχές διάχυσης</vt:lpstr>
      <vt:lpstr>Κυκλοφορική παράκαμψη (shunt) Φλεβικό αίμα επιστρέφει στο αρτηριακό σκέλος της κυκλοφορίας χωρίς να περάσει από περιοχές του πνεύμονα που αερίζονται ώστε να οξυγονωθεί</vt:lpstr>
      <vt:lpstr>Κυψελιδοαρτηριακή διαφορά ΔA-aO2</vt:lpstr>
      <vt:lpstr>Παθολογικές καταστάσεις που συνοδεύονται από υποξαιμία</vt:lpstr>
      <vt:lpstr>Υπερκαπνία (αντλία) Επιπλεκόμενη από Υποξαιμία (πνεύμονας)</vt:lpstr>
      <vt:lpstr>Αίτια υπερκαπνικής αναπνευστικής ανεπάρκειας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Αναπνευστική Ανεπάρκεια</dc:title>
  <dc:creator>mina psichogiou</dc:creator>
  <cp:lastModifiedBy>l1pnev_af</cp:lastModifiedBy>
  <cp:revision>13</cp:revision>
  <dcterms:created xsi:type="dcterms:W3CDTF">2020-04-27T03:13:02Z</dcterms:created>
  <dcterms:modified xsi:type="dcterms:W3CDTF">2023-10-04T10:53:38Z</dcterms:modified>
</cp:coreProperties>
</file>