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81"/>
  </p:notesMasterIdLst>
  <p:sldIdLst>
    <p:sldId id="256" r:id="rId2"/>
    <p:sldId id="258" r:id="rId3"/>
    <p:sldId id="259" r:id="rId4"/>
    <p:sldId id="257" r:id="rId5"/>
    <p:sldId id="260" r:id="rId6"/>
    <p:sldId id="264" r:id="rId7"/>
    <p:sldId id="265" r:id="rId8"/>
    <p:sldId id="261" r:id="rId9"/>
    <p:sldId id="266" r:id="rId10"/>
    <p:sldId id="267" r:id="rId11"/>
    <p:sldId id="268" r:id="rId12"/>
    <p:sldId id="340" r:id="rId13"/>
    <p:sldId id="332" r:id="rId14"/>
    <p:sldId id="270" r:id="rId15"/>
    <p:sldId id="271" r:id="rId16"/>
    <p:sldId id="272" r:id="rId17"/>
    <p:sldId id="273" r:id="rId18"/>
    <p:sldId id="351" r:id="rId19"/>
    <p:sldId id="352" r:id="rId20"/>
    <p:sldId id="353" r:id="rId21"/>
    <p:sldId id="335" r:id="rId22"/>
    <p:sldId id="336" r:id="rId23"/>
    <p:sldId id="277" r:id="rId24"/>
    <p:sldId id="354" r:id="rId25"/>
    <p:sldId id="278" r:id="rId26"/>
    <p:sldId id="279" r:id="rId27"/>
    <p:sldId id="280" r:id="rId28"/>
    <p:sldId id="282" r:id="rId29"/>
    <p:sldId id="283" r:id="rId30"/>
    <p:sldId id="284" r:id="rId31"/>
    <p:sldId id="337" r:id="rId32"/>
    <p:sldId id="286" r:id="rId33"/>
    <p:sldId id="287" r:id="rId34"/>
    <p:sldId id="288" r:id="rId35"/>
    <p:sldId id="289" r:id="rId36"/>
    <p:sldId id="290" r:id="rId37"/>
    <p:sldId id="298" r:id="rId38"/>
    <p:sldId id="299" r:id="rId39"/>
    <p:sldId id="300" r:id="rId40"/>
    <p:sldId id="305" r:id="rId41"/>
    <p:sldId id="306" r:id="rId42"/>
    <p:sldId id="301" r:id="rId43"/>
    <p:sldId id="302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5" r:id="rId55"/>
    <p:sldId id="356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03" r:id="rId64"/>
    <p:sldId id="304" r:id="rId65"/>
    <p:sldId id="320" r:id="rId66"/>
    <p:sldId id="321" r:id="rId67"/>
    <p:sldId id="318" r:id="rId68"/>
    <p:sldId id="338" r:id="rId69"/>
    <p:sldId id="319" r:id="rId70"/>
    <p:sldId id="328" r:id="rId71"/>
    <p:sldId id="330" r:id="rId72"/>
    <p:sldId id="331" r:id="rId73"/>
    <p:sldId id="339" r:id="rId74"/>
    <p:sldId id="322" r:id="rId75"/>
    <p:sldId id="323" r:id="rId76"/>
    <p:sldId id="324" r:id="rId77"/>
    <p:sldId id="327" r:id="rId78"/>
    <p:sldId id="333" r:id="rId79"/>
    <p:sldId id="334" r:id="rId8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7" d="100"/>
          <a:sy n="57" d="100"/>
        </p:scale>
        <p:origin x="-3090" y="-10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9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45B51-F46E-48DE-8802-56E87A80DC84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9EAE5-4E1D-46CF-86BD-C5494B59B58C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7516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8EFC38-4EB1-405A-BA8C-6E7BFA14A4A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91D903-7A5B-4939-8829-69A8F4AD09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Τίτλο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16" name="Θέση ημερομηνίας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Θέση αριθμού διαφάνειας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Τίτλο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7" name="Θέση περιεχομένου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Θέση ημερομηνίας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19" name="Θέση υποσέλιδου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Θέση αριθμού διαφάνειας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19" name="Θέση ημερομηνίας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11" name="Θέση υποσέλιδου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Θέση αριθμού διαφάνειας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Τίτλο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4" name="Θέση περιεχομένου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Θέση περιεχομένου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1" name="Θέση ημερομηνίας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Θέση αριθμού διαφάνειας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Τίτλο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25" name="Θέση κειμένου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8" name="Θέση περιεχομένου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Θέση ημερομηνίας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Ευθεία γραμμή σύνδεσης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Τίτλο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2" name="Θέση ημερομηνίας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21" name="Θέση υποσέλιδου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24" name="Θέση υποσέλιδου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Ευθεία γραμμή σύνδεσης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Τίτλο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6" name="Θέση κειμένου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14" name="Θέση περιεχομένου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Θέση ημερομηνίας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29" name="Θέση υποσέλιδου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Θέση εικόνας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Θέση αριθμού διαφάνειας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Τίτλο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6" name="Θέση κειμένου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Θέση κειμένου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1" name="Θέση ημερομηνίας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9DC7976-928A-4E45-A5AF-00245FC2FA6F}" type="datetimeFigureOut">
              <a:rPr lang="el-GR" smtClean="0"/>
              <a:pPr/>
              <a:t>22/12/2016</a:t>
            </a:fld>
            <a:endParaRPr lang="el-GR"/>
          </a:p>
        </p:txBody>
      </p:sp>
      <p:sp>
        <p:nvSpPr>
          <p:cNvPr id="28" name="Θέση υποσέλιδου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854A861-C21F-4F8C-9414-1BD23E931D5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Θέση τίτλου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Ευθεία γραμμή σύνδεσης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endParaRPr lang="el-GR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89806" y="4077072"/>
            <a:ext cx="8458200" cy="914400"/>
          </a:xfrm>
        </p:spPr>
        <p:txBody>
          <a:bodyPr/>
          <a:lstStyle/>
          <a:p>
            <a:r>
              <a:rPr lang="en-US" dirty="0" smtClean="0"/>
              <a:t>          </a:t>
            </a:r>
            <a:endParaRPr lang="el-GR" dirty="0"/>
          </a:p>
        </p:txBody>
      </p:sp>
      <p:pic>
        <p:nvPicPr>
          <p:cNvPr id="4" name="Picture 54" descr="GOLD2-vk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6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89806" y="2000520"/>
            <a:ext cx="7989887" cy="4679950"/>
          </a:xfrm>
          <a:prstGeom prst="rect">
            <a:avLst/>
          </a:prstGeom>
          <a:solidFill>
            <a:srgbClr val="0070C0"/>
          </a:solidFill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l-GR" sz="9600" dirty="0" smtClean="0"/>
              <a:t>      </a:t>
            </a:r>
            <a:r>
              <a:rPr lang="el-GR" altLang="el-GR" sz="9600" dirty="0" smtClean="0">
                <a:solidFill>
                  <a:srgbClr val="FFFF00"/>
                </a:solidFill>
              </a:rPr>
              <a:t>Χ Α Π</a:t>
            </a:r>
            <a:br>
              <a:rPr lang="el-GR" altLang="el-GR" sz="9600" dirty="0" smtClean="0">
                <a:solidFill>
                  <a:srgbClr val="FFFF00"/>
                </a:solidFill>
              </a:rPr>
            </a:br>
            <a:r>
              <a:rPr lang="el-GR" altLang="el-GR" dirty="0" smtClean="0"/>
              <a:t/>
            </a:r>
            <a:br>
              <a:rPr lang="el-GR" altLang="el-GR" dirty="0" smtClean="0"/>
            </a:br>
            <a:r>
              <a:rPr lang="en-US" altLang="el-GR" dirty="0" smtClean="0"/>
              <a:t>                      </a:t>
            </a:r>
            <a:r>
              <a:rPr lang="en-US" altLang="el-GR" sz="4400" i="1" dirty="0" smtClean="0">
                <a:solidFill>
                  <a:srgbClr val="FFFF00"/>
                </a:solidFill>
              </a:rPr>
              <a:t>GOLD</a:t>
            </a:r>
            <a:r>
              <a:rPr lang="el-GR" altLang="el-GR" sz="4400" i="1" dirty="0" smtClean="0">
                <a:solidFill>
                  <a:srgbClr val="FFFF00"/>
                </a:solidFill>
              </a:rPr>
              <a:t> </a:t>
            </a:r>
            <a:endParaRPr lang="en-US" altLang="el-GR" sz="4400" i="1" dirty="0">
              <a:solidFill>
                <a:srgbClr val="FFFF00"/>
              </a:solidFill>
            </a:endParaRPr>
          </a:p>
          <a:p>
            <a:r>
              <a:rPr lang="en-US" altLang="el-GR" sz="4000" i="1" dirty="0" smtClean="0"/>
              <a:t> </a:t>
            </a:r>
            <a:r>
              <a:rPr lang="el-GR" altLang="el-GR" sz="4000" i="1" dirty="0" smtClean="0"/>
              <a:t> </a:t>
            </a:r>
            <a:r>
              <a:rPr lang="en-US" altLang="el-GR" sz="4000" dirty="0" smtClean="0">
                <a:solidFill>
                  <a:srgbClr val="FF0000"/>
                </a:solidFill>
              </a:rPr>
              <a:t>G</a:t>
            </a:r>
            <a:r>
              <a:rPr lang="en-US" altLang="el-GR" sz="3200" dirty="0" smtClean="0">
                <a:solidFill>
                  <a:srgbClr val="FF0000"/>
                </a:solidFill>
              </a:rPr>
              <a:t>lobal Initiative for Chronic   </a:t>
            </a:r>
          </a:p>
          <a:p>
            <a:r>
              <a:rPr lang="el-GR" altLang="el-GR" sz="3200" dirty="0" smtClean="0"/>
              <a:t>  </a:t>
            </a:r>
            <a:r>
              <a:rPr lang="en-US" altLang="el-GR" sz="3200" dirty="0" smtClean="0"/>
              <a:t> </a:t>
            </a:r>
            <a:r>
              <a:rPr lang="en-US" altLang="el-GR" sz="4000" dirty="0" smtClean="0">
                <a:solidFill>
                  <a:srgbClr val="FF0000"/>
                </a:solidFill>
              </a:rPr>
              <a:t>O</a:t>
            </a:r>
            <a:r>
              <a:rPr lang="en-US" altLang="el-GR" sz="3200" dirty="0" smtClean="0">
                <a:solidFill>
                  <a:srgbClr val="FF0000"/>
                </a:solidFill>
              </a:rPr>
              <a:t>bstructive </a:t>
            </a:r>
            <a:r>
              <a:rPr lang="en-US" altLang="el-GR" sz="4000" dirty="0" smtClean="0">
                <a:solidFill>
                  <a:srgbClr val="FF0000"/>
                </a:solidFill>
              </a:rPr>
              <a:t>L</a:t>
            </a:r>
            <a:r>
              <a:rPr lang="en-US" altLang="el-GR" sz="3200" dirty="0" smtClean="0">
                <a:solidFill>
                  <a:srgbClr val="FF0000"/>
                </a:solidFill>
              </a:rPr>
              <a:t>ung </a:t>
            </a:r>
            <a:r>
              <a:rPr lang="en-US" altLang="el-GR" sz="4000" dirty="0" smtClean="0">
                <a:solidFill>
                  <a:srgbClr val="FF0000"/>
                </a:solidFill>
              </a:rPr>
              <a:t>D</a:t>
            </a:r>
            <a:r>
              <a:rPr lang="en-US" altLang="el-GR" sz="3200" dirty="0" smtClean="0">
                <a:solidFill>
                  <a:srgbClr val="FF0000"/>
                </a:solidFill>
              </a:rPr>
              <a:t>isease</a:t>
            </a:r>
            <a:endParaRPr lang="el-GR" altLang="el-GR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3878" y="6147267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ΠΝΕΥΜΟΝΟΛΟΓΙΚΟ ΤΜΗΜΑ</a:t>
            </a:r>
          </a:p>
          <a:p>
            <a:r>
              <a:rPr lang="el-GR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ΓΝΑ ΛΑ</a:t>
            </a:r>
            <a:r>
              <a:rPr lang="el-GR" sz="2000" i="1" dirty="0" smtClean="0">
                <a:solidFill>
                  <a:schemeClr val="bg1"/>
                </a:solidFill>
                <a:latin typeface="Arial"/>
                <a:cs typeface="Arial"/>
              </a:rPr>
              <a:t>Ϊ</a:t>
            </a:r>
            <a:r>
              <a:rPr lang="el-GR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 </a:t>
            </a:r>
            <a:endParaRPr lang="el-G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8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5"/>
            <a:ext cx="3446882" cy="510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5"/>
            <a:ext cx="2952328" cy="510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20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590603" cy="47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1667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632848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128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r>
              <a:rPr lang="el-GR" dirty="0" smtClean="0">
                <a:solidFill>
                  <a:srgbClr val="FFFF00"/>
                </a:solidFill>
              </a:rPr>
              <a:t>            ΠΑΡΑΓΟΝΤΕΣ ΚΙΝΔΥΝΟΥ</a:t>
            </a:r>
            <a:endParaRPr lang="el-GR" dirty="0">
              <a:solidFill>
                <a:srgbClr val="FFFF00"/>
              </a:solidFill>
            </a:endParaRPr>
          </a:p>
        </p:txBody>
      </p:sp>
      <p:pic>
        <p:nvPicPr>
          <p:cNvPr id="4" name="Picture 2" descr="Fig-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12776"/>
            <a:ext cx="842493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660232" y="1628800"/>
            <a:ext cx="1905000" cy="461963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Genes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43500" y="2492896"/>
            <a:ext cx="1905000" cy="495300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Infections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62500" y="3431108"/>
            <a:ext cx="2667000" cy="860425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Socio-economic status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3568" y="5517232"/>
            <a:ext cx="5715000" cy="881062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Aging Populations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912395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9844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6489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794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5535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100"/>
                    </a14:imgEffect>
                    <a14:imgEffect>
                      <a14:saturation sat="145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4076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67" y="1628800"/>
            <a:ext cx="2676525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4475163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470" y="1626458"/>
            <a:ext cx="4748055" cy="19597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28851"/>
            <a:ext cx="4127500" cy="11826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4310" y="4924488"/>
            <a:ext cx="30353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4310" y="4924488"/>
            <a:ext cx="3194050" cy="6826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5198" y="4569177"/>
            <a:ext cx="25304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5197" y="4554745"/>
            <a:ext cx="3158803" cy="1073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631070"/>
            <a:ext cx="5938043" cy="122693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5350" y="5607113"/>
            <a:ext cx="481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187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775" y="962025"/>
            <a:ext cx="74104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312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6838" y="776288"/>
            <a:ext cx="6410325" cy="560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08304" y="776288"/>
            <a:ext cx="648072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18288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2"/>
          <p:cNvSpPr txBox="1">
            <a:spLocks noChangeArrowheads="1"/>
          </p:cNvSpPr>
          <p:nvPr/>
        </p:nvSpPr>
        <p:spPr bwMode="auto">
          <a:xfrm>
            <a:off x="228600" y="609600"/>
            <a:ext cx="236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  <a:latin typeface="Times New Roman" pitchFamily="18" charset="0"/>
                <a:ea typeface="+mn-ea"/>
              </a:rPr>
              <a:t>United States</a:t>
            </a:r>
          </a:p>
        </p:txBody>
      </p:sp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190500" y="2311400"/>
            <a:ext cx="240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CF004"/>
                </a:solidFill>
                <a:latin typeface="Times New Roman" pitchFamily="18" charset="0"/>
              </a:rPr>
              <a:t>United Kingdom</a:t>
            </a:r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381000" y="32766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solidFill>
                  <a:srgbClr val="33CC33"/>
                </a:solidFill>
                <a:latin typeface="Times New Roman" pitchFamily="18" charset="0"/>
                <a:ea typeface="+mn-ea"/>
              </a:rPr>
              <a:t>Argentina</a:t>
            </a:r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2209800" y="609600"/>
            <a:ext cx="1441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latin typeface="Times New Roman" pitchFamily="18" charset="0"/>
                <a:ea typeface="+mn-ea"/>
              </a:rPr>
              <a:t>Australia</a:t>
            </a:r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3276600" y="228600"/>
            <a:ext cx="197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9900"/>
                </a:solidFill>
                <a:latin typeface="Times New Roman" pitchFamily="18" charset="0"/>
                <a:ea typeface="+mn-ea"/>
              </a:rPr>
              <a:t>Brazil</a:t>
            </a:r>
          </a:p>
        </p:txBody>
      </p:sp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5438775" y="873125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CC33"/>
                </a:solidFill>
              </a:rPr>
              <a:t>Austria</a:t>
            </a:r>
          </a:p>
        </p:txBody>
      </p:sp>
      <p:sp>
        <p:nvSpPr>
          <p:cNvPr id="256008" name="Text Box 8"/>
          <p:cNvSpPr txBox="1">
            <a:spLocks noChangeArrowheads="1"/>
          </p:cNvSpPr>
          <p:nvPr/>
        </p:nvSpPr>
        <p:spPr bwMode="auto">
          <a:xfrm>
            <a:off x="3910013" y="649288"/>
            <a:ext cx="123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CF004"/>
                </a:solidFill>
                <a:latin typeface="Times New Roman" pitchFamily="18" charset="0"/>
                <a:ea typeface="+mn-ea"/>
              </a:rPr>
              <a:t>Canada</a:t>
            </a:r>
          </a:p>
        </p:txBody>
      </p:sp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6551613" y="2962275"/>
            <a:ext cx="140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Chile</a:t>
            </a:r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4879975" y="5624513"/>
            <a:ext cx="122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Belgium</a:t>
            </a:r>
          </a:p>
        </p:txBody>
      </p:sp>
      <p:sp>
        <p:nvSpPr>
          <p:cNvPr id="256011" name="Text Box 11"/>
          <p:cNvSpPr txBox="1">
            <a:spLocks noChangeArrowheads="1"/>
          </p:cNvSpPr>
          <p:nvPr/>
        </p:nvSpPr>
        <p:spPr bwMode="auto">
          <a:xfrm>
            <a:off x="5486400" y="1905000"/>
            <a:ext cx="1122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9900"/>
                </a:solidFill>
                <a:latin typeface="Times New Roman" pitchFamily="18" charset="0"/>
                <a:ea typeface="+mn-ea"/>
              </a:rPr>
              <a:t>China</a:t>
            </a:r>
          </a:p>
        </p:txBody>
      </p:sp>
      <p:sp>
        <p:nvSpPr>
          <p:cNvPr id="256012" name="Text Box 12"/>
          <p:cNvSpPr txBox="1">
            <a:spLocks noChangeArrowheads="1"/>
          </p:cNvSpPr>
          <p:nvPr/>
        </p:nvSpPr>
        <p:spPr bwMode="auto">
          <a:xfrm>
            <a:off x="7475538" y="5418138"/>
            <a:ext cx="1516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99CC"/>
                </a:solidFill>
                <a:latin typeface="Times New Roman" pitchFamily="18" charset="0"/>
                <a:ea typeface="+mn-ea"/>
              </a:rPr>
              <a:t>Denmark</a:t>
            </a:r>
          </a:p>
        </p:txBody>
      </p:sp>
      <p:sp>
        <p:nvSpPr>
          <p:cNvPr id="256013" name="Text Box 13"/>
          <p:cNvSpPr txBox="1">
            <a:spLocks noChangeArrowheads="1"/>
          </p:cNvSpPr>
          <p:nvPr/>
        </p:nvSpPr>
        <p:spPr bwMode="auto">
          <a:xfrm>
            <a:off x="2868613" y="5943600"/>
            <a:ext cx="1477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9900"/>
                </a:solidFill>
                <a:latin typeface="Times New Roman" pitchFamily="18" charset="0"/>
                <a:ea typeface="+mn-ea"/>
              </a:rPr>
              <a:t>Columbia</a:t>
            </a:r>
          </a:p>
        </p:txBody>
      </p:sp>
      <p:sp>
        <p:nvSpPr>
          <p:cNvPr id="256014" name="Text Box 14"/>
          <p:cNvSpPr txBox="1">
            <a:spLocks noChangeArrowheads="1"/>
          </p:cNvSpPr>
          <p:nvPr/>
        </p:nvSpPr>
        <p:spPr bwMode="auto">
          <a:xfrm>
            <a:off x="7423150" y="509588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CF004"/>
                </a:solidFill>
                <a:latin typeface="Times New Roman" pitchFamily="18" charset="0"/>
                <a:ea typeface="+mn-ea"/>
              </a:rPr>
              <a:t>Croatia</a:t>
            </a:r>
          </a:p>
        </p:txBody>
      </p:sp>
      <p:sp>
        <p:nvSpPr>
          <p:cNvPr id="256015" name="Text Box 15"/>
          <p:cNvSpPr txBox="1">
            <a:spLocks noChangeArrowheads="1"/>
          </p:cNvSpPr>
          <p:nvPr/>
        </p:nvSpPr>
        <p:spPr bwMode="auto">
          <a:xfrm>
            <a:off x="5045075" y="4703763"/>
            <a:ext cx="1355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ea typeface="+mn-ea"/>
              </a:rPr>
              <a:t>Egypt</a:t>
            </a:r>
          </a:p>
        </p:txBody>
      </p:sp>
      <p:sp>
        <p:nvSpPr>
          <p:cNvPr id="68623" name="Text Box 16"/>
          <p:cNvSpPr txBox="1">
            <a:spLocks noChangeArrowheads="1"/>
          </p:cNvSpPr>
          <p:nvPr/>
        </p:nvSpPr>
        <p:spPr bwMode="auto">
          <a:xfrm>
            <a:off x="1828800" y="152400"/>
            <a:ext cx="171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33CC33"/>
                </a:solidFill>
                <a:latin typeface="Times New Roman" pitchFamily="18" charset="0"/>
              </a:rPr>
              <a:t>Germany</a:t>
            </a:r>
          </a:p>
        </p:txBody>
      </p:sp>
      <p:sp>
        <p:nvSpPr>
          <p:cNvPr id="68624" name="Text Box 17"/>
          <p:cNvSpPr txBox="1">
            <a:spLocks noChangeArrowheads="1"/>
          </p:cNvSpPr>
          <p:nvPr/>
        </p:nvSpPr>
        <p:spPr bwMode="auto">
          <a:xfrm>
            <a:off x="4237038" y="1600200"/>
            <a:ext cx="1477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Greece</a:t>
            </a:r>
          </a:p>
        </p:txBody>
      </p:sp>
      <p:sp>
        <p:nvSpPr>
          <p:cNvPr id="256018" name="Text Box 18"/>
          <p:cNvSpPr txBox="1">
            <a:spLocks noChangeArrowheads="1"/>
          </p:cNvSpPr>
          <p:nvPr/>
        </p:nvSpPr>
        <p:spPr bwMode="auto">
          <a:xfrm>
            <a:off x="4448175" y="179388"/>
            <a:ext cx="178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  <a:ea typeface="+mn-ea"/>
              </a:rPr>
              <a:t>Ireland</a:t>
            </a:r>
          </a:p>
        </p:txBody>
      </p:sp>
      <p:sp>
        <p:nvSpPr>
          <p:cNvPr id="256019" name="Text Box 19"/>
          <p:cNvSpPr txBox="1">
            <a:spLocks noChangeArrowheads="1"/>
          </p:cNvSpPr>
          <p:nvPr/>
        </p:nvSpPr>
        <p:spPr bwMode="auto">
          <a:xfrm>
            <a:off x="152400" y="2819400"/>
            <a:ext cx="128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  <a:ea typeface="+mn-ea"/>
              </a:rPr>
              <a:t>Italy</a:t>
            </a:r>
          </a:p>
        </p:txBody>
      </p:sp>
      <p:sp>
        <p:nvSpPr>
          <p:cNvPr id="256020" name="Text Box 20"/>
          <p:cNvSpPr txBox="1">
            <a:spLocks noChangeArrowheads="1"/>
          </p:cNvSpPr>
          <p:nvPr/>
        </p:nvSpPr>
        <p:spPr bwMode="auto">
          <a:xfrm>
            <a:off x="2590800" y="2270125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54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99CC"/>
                </a:solidFill>
                <a:latin typeface="Tahoma" pitchFamily="34" charset="0"/>
                <a:ea typeface="+mn-ea"/>
              </a:rPr>
              <a:t>Syria</a:t>
            </a:r>
          </a:p>
        </p:txBody>
      </p:sp>
      <p:sp>
        <p:nvSpPr>
          <p:cNvPr id="68628" name="Text Box 21"/>
          <p:cNvSpPr txBox="1">
            <a:spLocks noChangeArrowheads="1"/>
          </p:cNvSpPr>
          <p:nvPr/>
        </p:nvSpPr>
        <p:spPr bwMode="auto">
          <a:xfrm>
            <a:off x="5749925" y="2384425"/>
            <a:ext cx="2814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0000"/>
                </a:solidFill>
                <a:latin typeface="Times New Roman" pitchFamily="18" charset="0"/>
              </a:rPr>
              <a:t>Hong Kong ROC</a:t>
            </a:r>
          </a:p>
        </p:txBody>
      </p:sp>
      <p:sp>
        <p:nvSpPr>
          <p:cNvPr id="68629" name="Text Box 22"/>
          <p:cNvSpPr txBox="1">
            <a:spLocks noChangeArrowheads="1"/>
          </p:cNvSpPr>
          <p:nvPr/>
        </p:nvSpPr>
        <p:spPr bwMode="auto">
          <a:xfrm>
            <a:off x="7850188" y="3930650"/>
            <a:ext cx="1522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ahoma" pitchFamily="34" charset="0"/>
              </a:rPr>
              <a:t>Japan</a:t>
            </a:r>
          </a:p>
        </p:txBody>
      </p:sp>
      <p:sp>
        <p:nvSpPr>
          <p:cNvPr id="68630" name="Text Box 23"/>
          <p:cNvSpPr txBox="1">
            <a:spLocks noChangeArrowheads="1"/>
          </p:cNvSpPr>
          <p:nvPr/>
        </p:nvSpPr>
        <p:spPr bwMode="auto">
          <a:xfrm>
            <a:off x="2809875" y="5295900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Iceland</a:t>
            </a:r>
          </a:p>
        </p:txBody>
      </p:sp>
      <p:sp>
        <p:nvSpPr>
          <p:cNvPr id="256024" name="Text Box 24"/>
          <p:cNvSpPr txBox="1">
            <a:spLocks noChangeArrowheads="1"/>
          </p:cNvSpPr>
          <p:nvPr/>
        </p:nvSpPr>
        <p:spPr bwMode="auto">
          <a:xfrm>
            <a:off x="1854200" y="4894263"/>
            <a:ext cx="1722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FF00"/>
                </a:solidFill>
                <a:ea typeface="+mn-ea"/>
              </a:rPr>
              <a:t>India</a:t>
            </a:r>
          </a:p>
        </p:txBody>
      </p:sp>
      <p:sp>
        <p:nvSpPr>
          <p:cNvPr id="256025" name="Text Box 25"/>
          <p:cNvSpPr txBox="1">
            <a:spLocks noChangeArrowheads="1"/>
          </p:cNvSpPr>
          <p:nvPr/>
        </p:nvSpPr>
        <p:spPr bwMode="auto">
          <a:xfrm>
            <a:off x="1303338" y="4308475"/>
            <a:ext cx="1071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latin typeface="Times New Roman" pitchFamily="18" charset="0"/>
                <a:ea typeface="+mn-ea"/>
              </a:rPr>
              <a:t>Korea</a:t>
            </a:r>
          </a:p>
        </p:txBody>
      </p:sp>
      <p:sp>
        <p:nvSpPr>
          <p:cNvPr id="68633" name="Text Box 26"/>
          <p:cNvSpPr txBox="1">
            <a:spLocks noChangeArrowheads="1"/>
          </p:cNvSpPr>
          <p:nvPr/>
        </p:nvSpPr>
        <p:spPr bwMode="auto">
          <a:xfrm>
            <a:off x="6664325" y="4953000"/>
            <a:ext cx="255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0066"/>
                </a:solidFill>
                <a:latin typeface="Times New Roman" pitchFamily="18" charset="0"/>
              </a:rPr>
              <a:t>Kyrgyzstan</a:t>
            </a:r>
          </a:p>
        </p:txBody>
      </p:sp>
      <p:sp>
        <p:nvSpPr>
          <p:cNvPr id="256027" name="Text Box 27"/>
          <p:cNvSpPr txBox="1">
            <a:spLocks noChangeArrowheads="1"/>
          </p:cNvSpPr>
          <p:nvPr/>
        </p:nvSpPr>
        <p:spPr bwMode="auto">
          <a:xfrm>
            <a:off x="381000" y="6354763"/>
            <a:ext cx="2286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1">
                <a:solidFill>
                  <a:srgbClr val="FF0000"/>
                </a:solidFill>
                <a:latin typeface="Tahoma" pitchFamily="34" charset="0"/>
                <a:ea typeface="+mn-ea"/>
              </a:rPr>
              <a:t>Uruguay</a:t>
            </a:r>
          </a:p>
        </p:txBody>
      </p:sp>
      <p:sp>
        <p:nvSpPr>
          <p:cNvPr id="256028" name="Text Box 28"/>
          <p:cNvSpPr txBox="1">
            <a:spLocks noChangeArrowheads="1"/>
          </p:cNvSpPr>
          <p:nvPr/>
        </p:nvSpPr>
        <p:spPr bwMode="auto">
          <a:xfrm>
            <a:off x="209550" y="1600200"/>
            <a:ext cx="148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CC0099"/>
                </a:solidFill>
                <a:latin typeface="Times New Roman" pitchFamily="18" charset="0"/>
                <a:ea typeface="+mn-ea"/>
              </a:rPr>
              <a:t>Moldova</a:t>
            </a:r>
          </a:p>
        </p:txBody>
      </p:sp>
      <p:sp>
        <p:nvSpPr>
          <p:cNvPr id="256029" name="Text Box 29"/>
          <p:cNvSpPr txBox="1">
            <a:spLocks noChangeArrowheads="1"/>
          </p:cNvSpPr>
          <p:nvPr/>
        </p:nvSpPr>
        <p:spPr bwMode="auto">
          <a:xfrm>
            <a:off x="5418138" y="2971800"/>
            <a:ext cx="110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9999"/>
                </a:solidFill>
                <a:ea typeface="+mn-ea"/>
              </a:rPr>
              <a:t>Nepal</a:t>
            </a:r>
          </a:p>
        </p:txBody>
      </p:sp>
      <p:sp>
        <p:nvSpPr>
          <p:cNvPr id="68637" name="Text Box 30"/>
          <p:cNvSpPr txBox="1">
            <a:spLocks noChangeArrowheads="1"/>
          </p:cNvSpPr>
          <p:nvPr/>
        </p:nvSpPr>
        <p:spPr bwMode="auto">
          <a:xfrm>
            <a:off x="4322763" y="5195888"/>
            <a:ext cx="183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Macedonia</a:t>
            </a:r>
          </a:p>
        </p:txBody>
      </p:sp>
      <p:sp>
        <p:nvSpPr>
          <p:cNvPr id="68638" name="Text Box 31"/>
          <p:cNvSpPr txBox="1">
            <a:spLocks noChangeArrowheads="1"/>
          </p:cNvSpPr>
          <p:nvPr/>
        </p:nvSpPr>
        <p:spPr bwMode="auto">
          <a:xfrm>
            <a:off x="7265988" y="1484313"/>
            <a:ext cx="1427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Malta</a:t>
            </a:r>
          </a:p>
        </p:txBody>
      </p:sp>
      <p:sp>
        <p:nvSpPr>
          <p:cNvPr id="68639" name="Text Box 32"/>
          <p:cNvSpPr txBox="1">
            <a:spLocks noChangeArrowheads="1"/>
          </p:cNvSpPr>
          <p:nvPr/>
        </p:nvSpPr>
        <p:spPr bwMode="auto">
          <a:xfrm>
            <a:off x="7010400" y="4454525"/>
            <a:ext cx="1981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33CC33"/>
                </a:solidFill>
                <a:latin typeface="Tahoma" pitchFamily="34" charset="0"/>
              </a:rPr>
              <a:t>Netherlands</a:t>
            </a:r>
          </a:p>
        </p:txBody>
      </p:sp>
      <p:sp>
        <p:nvSpPr>
          <p:cNvPr id="68640" name="Text Box 33"/>
          <p:cNvSpPr txBox="1">
            <a:spLocks noChangeArrowheads="1"/>
          </p:cNvSpPr>
          <p:nvPr/>
        </p:nvSpPr>
        <p:spPr bwMode="auto">
          <a:xfrm>
            <a:off x="1524000" y="2819400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Tahoma" pitchFamily="34" charset="0"/>
              </a:rPr>
              <a:t>New Zealand</a:t>
            </a:r>
          </a:p>
        </p:txBody>
      </p:sp>
      <p:sp>
        <p:nvSpPr>
          <p:cNvPr id="256034" name="Text Box 34"/>
          <p:cNvSpPr txBox="1">
            <a:spLocks noChangeArrowheads="1"/>
          </p:cNvSpPr>
          <p:nvPr/>
        </p:nvSpPr>
        <p:spPr bwMode="auto">
          <a:xfrm>
            <a:off x="185738" y="4360863"/>
            <a:ext cx="153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chemeClr val="bg1"/>
                </a:solidFill>
                <a:latin typeface="Times New Roman" pitchFamily="18" charset="0"/>
                <a:ea typeface="+mn-ea"/>
              </a:rPr>
              <a:t>Poland</a:t>
            </a:r>
          </a:p>
        </p:txBody>
      </p:sp>
      <p:sp>
        <p:nvSpPr>
          <p:cNvPr id="256035" name="Text Box 35"/>
          <p:cNvSpPr txBox="1">
            <a:spLocks noChangeArrowheads="1"/>
          </p:cNvSpPr>
          <p:nvPr/>
        </p:nvSpPr>
        <p:spPr bwMode="auto">
          <a:xfrm>
            <a:off x="1487488" y="1512888"/>
            <a:ext cx="1638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9900"/>
                </a:solidFill>
                <a:latin typeface="Times New Roman" pitchFamily="18" charset="0"/>
                <a:ea typeface="+mn-ea"/>
              </a:rPr>
              <a:t>Norway</a:t>
            </a:r>
          </a:p>
        </p:txBody>
      </p:sp>
      <p:sp>
        <p:nvSpPr>
          <p:cNvPr id="68643" name="Text Box 36"/>
          <p:cNvSpPr txBox="1">
            <a:spLocks noChangeArrowheads="1"/>
          </p:cNvSpPr>
          <p:nvPr/>
        </p:nvSpPr>
        <p:spPr bwMode="auto">
          <a:xfrm>
            <a:off x="3962400" y="1079500"/>
            <a:ext cx="131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itchFamily="18" charset="0"/>
              </a:rPr>
              <a:t>Portugal</a:t>
            </a:r>
          </a:p>
        </p:txBody>
      </p:sp>
      <p:sp>
        <p:nvSpPr>
          <p:cNvPr id="256037" name="Text Box 37"/>
          <p:cNvSpPr txBox="1">
            <a:spLocks noChangeArrowheads="1"/>
          </p:cNvSpPr>
          <p:nvPr/>
        </p:nvSpPr>
        <p:spPr bwMode="auto">
          <a:xfrm>
            <a:off x="7910513" y="4800600"/>
            <a:ext cx="1462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 dirty="0">
                <a:solidFill>
                  <a:srgbClr val="FCF004"/>
                </a:solidFill>
                <a:latin typeface="Times New Roman" pitchFamily="18" charset="0"/>
                <a:ea typeface="+mn-ea"/>
              </a:rPr>
              <a:t>Georgia</a:t>
            </a:r>
          </a:p>
        </p:txBody>
      </p:sp>
      <p:sp>
        <p:nvSpPr>
          <p:cNvPr id="68645" name="Text Box 38"/>
          <p:cNvSpPr txBox="1">
            <a:spLocks noChangeArrowheads="1"/>
          </p:cNvSpPr>
          <p:nvPr/>
        </p:nvSpPr>
        <p:spPr bwMode="auto">
          <a:xfrm>
            <a:off x="76200" y="6019800"/>
            <a:ext cx="1416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CC"/>
                </a:solidFill>
              </a:rPr>
              <a:t>Romania</a:t>
            </a:r>
          </a:p>
        </p:txBody>
      </p:sp>
      <p:sp>
        <p:nvSpPr>
          <p:cNvPr id="68646" name="Text Box 39"/>
          <p:cNvSpPr txBox="1">
            <a:spLocks noChangeArrowheads="1"/>
          </p:cNvSpPr>
          <p:nvPr/>
        </p:nvSpPr>
        <p:spPr bwMode="auto">
          <a:xfrm>
            <a:off x="6838950" y="3463925"/>
            <a:ext cx="198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33CC33"/>
                </a:solidFill>
              </a:rPr>
              <a:t>Russia</a:t>
            </a:r>
          </a:p>
        </p:txBody>
      </p:sp>
      <p:sp>
        <p:nvSpPr>
          <p:cNvPr id="68647" name="Text Box 40"/>
          <p:cNvSpPr txBox="1">
            <a:spLocks noChangeArrowheads="1"/>
          </p:cNvSpPr>
          <p:nvPr/>
        </p:nvSpPr>
        <p:spPr bwMode="auto">
          <a:xfrm>
            <a:off x="6169025" y="5867400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Singapore</a:t>
            </a:r>
          </a:p>
        </p:txBody>
      </p:sp>
      <p:sp>
        <p:nvSpPr>
          <p:cNvPr id="68648" name="Text Box 41"/>
          <p:cNvSpPr txBox="1">
            <a:spLocks noChangeArrowheads="1"/>
          </p:cNvSpPr>
          <p:nvPr/>
        </p:nvSpPr>
        <p:spPr bwMode="auto">
          <a:xfrm>
            <a:off x="3282950" y="5634038"/>
            <a:ext cx="153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CC0099"/>
                </a:solidFill>
                <a:latin typeface="Times New Roman" pitchFamily="18" charset="0"/>
              </a:rPr>
              <a:t>Slovakia</a:t>
            </a:r>
          </a:p>
        </p:txBody>
      </p:sp>
      <p:sp>
        <p:nvSpPr>
          <p:cNvPr id="68649" name="Text Box 42"/>
          <p:cNvSpPr txBox="1">
            <a:spLocks noChangeArrowheads="1"/>
          </p:cNvSpPr>
          <p:nvPr/>
        </p:nvSpPr>
        <p:spPr bwMode="auto">
          <a:xfrm>
            <a:off x="292100" y="149225"/>
            <a:ext cx="174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Times New Roman" pitchFamily="18" charset="0"/>
              </a:rPr>
              <a:t>Slovenia</a:t>
            </a:r>
          </a:p>
        </p:txBody>
      </p:sp>
      <p:sp>
        <p:nvSpPr>
          <p:cNvPr id="256043" name="Text Box 43"/>
          <p:cNvSpPr txBox="1">
            <a:spLocks noChangeArrowheads="1"/>
          </p:cNvSpPr>
          <p:nvPr/>
        </p:nvSpPr>
        <p:spPr bwMode="auto">
          <a:xfrm>
            <a:off x="5702300" y="77788"/>
            <a:ext cx="1797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  <a:ea typeface="+mn-ea"/>
              </a:rPr>
              <a:t>Saudi Arabia</a:t>
            </a:r>
          </a:p>
        </p:txBody>
      </p:sp>
      <p:sp>
        <p:nvSpPr>
          <p:cNvPr id="256044" name="Text Box 44"/>
          <p:cNvSpPr txBox="1">
            <a:spLocks noChangeArrowheads="1"/>
          </p:cNvSpPr>
          <p:nvPr/>
        </p:nvSpPr>
        <p:spPr bwMode="auto">
          <a:xfrm>
            <a:off x="6994525" y="1949450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33CC33"/>
                </a:solidFill>
                <a:latin typeface="Times New Roman" pitchFamily="18" charset="0"/>
                <a:ea typeface="+mn-ea"/>
              </a:rPr>
              <a:t>South Africa</a:t>
            </a:r>
          </a:p>
        </p:txBody>
      </p:sp>
      <p:sp>
        <p:nvSpPr>
          <p:cNvPr id="68652" name="Text Box 45"/>
          <p:cNvSpPr txBox="1">
            <a:spLocks noChangeArrowheads="1"/>
          </p:cNvSpPr>
          <p:nvPr/>
        </p:nvSpPr>
        <p:spPr bwMode="auto">
          <a:xfrm>
            <a:off x="7829550" y="5924550"/>
            <a:ext cx="128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Spain</a:t>
            </a:r>
          </a:p>
        </p:txBody>
      </p:sp>
      <p:sp>
        <p:nvSpPr>
          <p:cNvPr id="256046" name="Text Box 46"/>
          <p:cNvSpPr txBox="1">
            <a:spLocks noChangeArrowheads="1"/>
          </p:cNvSpPr>
          <p:nvPr/>
        </p:nvSpPr>
        <p:spPr bwMode="auto">
          <a:xfrm>
            <a:off x="1600200" y="6096000"/>
            <a:ext cx="226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99CC"/>
                </a:solidFill>
                <a:latin typeface="Times New Roman" pitchFamily="18" charset="0"/>
                <a:ea typeface="+mn-ea"/>
              </a:rPr>
              <a:t>Sweden</a:t>
            </a:r>
          </a:p>
        </p:txBody>
      </p:sp>
      <p:sp>
        <p:nvSpPr>
          <p:cNvPr id="256047" name="Text Box 47"/>
          <p:cNvSpPr txBox="1">
            <a:spLocks noChangeArrowheads="1"/>
          </p:cNvSpPr>
          <p:nvPr/>
        </p:nvSpPr>
        <p:spPr bwMode="auto">
          <a:xfrm>
            <a:off x="2709863" y="1447800"/>
            <a:ext cx="140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33CC33"/>
                </a:solidFill>
                <a:latin typeface="Times New Roman" pitchFamily="18" charset="0"/>
                <a:ea typeface="+mn-ea"/>
              </a:rPr>
              <a:t>Thailand</a:t>
            </a:r>
          </a:p>
        </p:txBody>
      </p:sp>
      <p:sp>
        <p:nvSpPr>
          <p:cNvPr id="256048" name="Text Box 48"/>
          <p:cNvSpPr txBox="1">
            <a:spLocks noChangeArrowheads="1"/>
          </p:cNvSpPr>
          <p:nvPr/>
        </p:nvSpPr>
        <p:spPr bwMode="auto">
          <a:xfrm>
            <a:off x="225425" y="4876800"/>
            <a:ext cx="236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CF004"/>
                </a:solidFill>
                <a:latin typeface="Times New Roman" pitchFamily="18" charset="0"/>
                <a:ea typeface="+mn-ea"/>
              </a:rPr>
              <a:t>Switzerland</a:t>
            </a:r>
          </a:p>
        </p:txBody>
      </p:sp>
      <p:sp>
        <p:nvSpPr>
          <p:cNvPr id="256049" name="Text Box 49"/>
          <p:cNvSpPr txBox="1">
            <a:spLocks noChangeArrowheads="1"/>
          </p:cNvSpPr>
          <p:nvPr/>
        </p:nvSpPr>
        <p:spPr bwMode="auto">
          <a:xfrm>
            <a:off x="4649788" y="5943600"/>
            <a:ext cx="167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33CC33"/>
                </a:solidFill>
                <a:latin typeface="Times New Roman" pitchFamily="18" charset="0"/>
                <a:ea typeface="+mn-ea"/>
              </a:rPr>
              <a:t>Ukraine</a:t>
            </a:r>
          </a:p>
        </p:txBody>
      </p:sp>
      <p:sp>
        <p:nvSpPr>
          <p:cNvPr id="256050" name="Text Box 50"/>
          <p:cNvSpPr txBox="1">
            <a:spLocks noChangeArrowheads="1"/>
          </p:cNvSpPr>
          <p:nvPr/>
        </p:nvSpPr>
        <p:spPr bwMode="auto">
          <a:xfrm>
            <a:off x="144463" y="3733800"/>
            <a:ext cx="3176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7C80"/>
                </a:solidFill>
                <a:latin typeface="Times New Roman" pitchFamily="18" charset="0"/>
                <a:ea typeface="+mn-ea"/>
              </a:rPr>
              <a:t>United Arab Emirates</a:t>
            </a:r>
          </a:p>
        </p:txBody>
      </p:sp>
      <p:sp>
        <p:nvSpPr>
          <p:cNvPr id="68658" name="Text Box 51"/>
          <p:cNvSpPr txBox="1">
            <a:spLocks noChangeArrowheads="1"/>
          </p:cNvSpPr>
          <p:nvPr/>
        </p:nvSpPr>
        <p:spPr bwMode="auto">
          <a:xfrm>
            <a:off x="6959600" y="990600"/>
            <a:ext cx="203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Tahoma" pitchFamily="34" charset="0"/>
              </a:rPr>
              <a:t>Taiwan ROC</a:t>
            </a:r>
          </a:p>
        </p:txBody>
      </p:sp>
      <p:sp>
        <p:nvSpPr>
          <p:cNvPr id="256052" name="Text Box 52"/>
          <p:cNvSpPr txBox="1">
            <a:spLocks noChangeArrowheads="1"/>
          </p:cNvSpPr>
          <p:nvPr/>
        </p:nvSpPr>
        <p:spPr bwMode="auto">
          <a:xfrm>
            <a:off x="2898775" y="4838700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CF004"/>
                </a:solidFill>
                <a:ea typeface="+mn-ea"/>
              </a:rPr>
              <a:t>Venezuela</a:t>
            </a:r>
          </a:p>
        </p:txBody>
      </p:sp>
      <p:sp>
        <p:nvSpPr>
          <p:cNvPr id="68660" name="Text Box 53"/>
          <p:cNvSpPr txBox="1">
            <a:spLocks noChangeArrowheads="1"/>
          </p:cNvSpPr>
          <p:nvPr/>
        </p:nvSpPr>
        <p:spPr bwMode="auto">
          <a:xfrm>
            <a:off x="7229475" y="6357938"/>
            <a:ext cx="171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Vietnam</a:t>
            </a:r>
          </a:p>
        </p:txBody>
      </p:sp>
      <p:sp>
        <p:nvSpPr>
          <p:cNvPr id="68661" name="Text Box 54"/>
          <p:cNvSpPr txBox="1">
            <a:spLocks noChangeArrowheads="1"/>
          </p:cNvSpPr>
          <p:nvPr/>
        </p:nvSpPr>
        <p:spPr bwMode="auto">
          <a:xfrm>
            <a:off x="6777038" y="4021138"/>
            <a:ext cx="1071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Peru</a:t>
            </a:r>
          </a:p>
        </p:txBody>
      </p:sp>
      <p:sp>
        <p:nvSpPr>
          <p:cNvPr id="68662" name="Text Box 55"/>
          <p:cNvSpPr txBox="1">
            <a:spLocks noChangeArrowheads="1"/>
          </p:cNvSpPr>
          <p:nvPr/>
        </p:nvSpPr>
        <p:spPr bwMode="auto">
          <a:xfrm>
            <a:off x="5729288" y="485775"/>
            <a:ext cx="1797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Yugoslavia</a:t>
            </a:r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8663" name="Text Box 57"/>
          <p:cNvSpPr txBox="1">
            <a:spLocks noChangeArrowheads="1"/>
          </p:cNvSpPr>
          <p:nvPr/>
        </p:nvSpPr>
        <p:spPr bwMode="auto">
          <a:xfrm>
            <a:off x="7550150" y="0"/>
            <a:ext cx="159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33CC33"/>
                </a:solidFill>
                <a:latin typeface="Times New Roman" pitchFamily="18" charset="0"/>
              </a:rPr>
              <a:t>Bangladesh</a:t>
            </a:r>
          </a:p>
        </p:txBody>
      </p:sp>
      <p:sp>
        <p:nvSpPr>
          <p:cNvPr id="68664" name="Text Box 58"/>
          <p:cNvSpPr txBox="1">
            <a:spLocks noChangeArrowheads="1"/>
          </p:cNvSpPr>
          <p:nvPr/>
        </p:nvSpPr>
        <p:spPr bwMode="auto">
          <a:xfrm>
            <a:off x="6045200" y="4724400"/>
            <a:ext cx="119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Times New Roman" pitchFamily="18" charset="0"/>
              </a:rPr>
              <a:t>France</a:t>
            </a:r>
          </a:p>
        </p:txBody>
      </p:sp>
      <p:sp>
        <p:nvSpPr>
          <p:cNvPr id="68665" name="Text Box 59"/>
          <p:cNvSpPr txBox="1">
            <a:spLocks noChangeArrowheads="1"/>
          </p:cNvSpPr>
          <p:nvPr/>
        </p:nvSpPr>
        <p:spPr bwMode="auto">
          <a:xfrm>
            <a:off x="2133600" y="33528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Mexico</a:t>
            </a:r>
          </a:p>
        </p:txBody>
      </p:sp>
      <p:sp>
        <p:nvSpPr>
          <p:cNvPr id="68666" name="Text Box 60"/>
          <p:cNvSpPr txBox="1">
            <a:spLocks noChangeArrowheads="1"/>
          </p:cNvSpPr>
          <p:nvPr/>
        </p:nvSpPr>
        <p:spPr bwMode="auto">
          <a:xfrm>
            <a:off x="304800" y="5486400"/>
            <a:ext cx="174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CC00"/>
                </a:solidFill>
                <a:latin typeface="Tahoma" pitchFamily="34" charset="0"/>
              </a:rPr>
              <a:t>Turkey</a:t>
            </a:r>
          </a:p>
        </p:txBody>
      </p:sp>
      <p:sp>
        <p:nvSpPr>
          <p:cNvPr id="68667" name="Text Box 61"/>
          <p:cNvSpPr txBox="1">
            <a:spLocks noChangeArrowheads="1"/>
          </p:cNvSpPr>
          <p:nvPr/>
        </p:nvSpPr>
        <p:spPr bwMode="auto">
          <a:xfrm>
            <a:off x="1600200" y="54102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ahoma" pitchFamily="34" charset="0"/>
              </a:rPr>
              <a:t>Czech Republic</a:t>
            </a:r>
          </a:p>
        </p:txBody>
      </p:sp>
      <p:sp>
        <p:nvSpPr>
          <p:cNvPr id="68668" name="Text Box 62"/>
          <p:cNvSpPr txBox="1">
            <a:spLocks noChangeArrowheads="1"/>
          </p:cNvSpPr>
          <p:nvPr/>
        </p:nvSpPr>
        <p:spPr bwMode="auto">
          <a:xfrm>
            <a:off x="5583238" y="3505200"/>
            <a:ext cx="147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FFFF00"/>
                </a:solidFill>
                <a:latin typeface="Tahoma" pitchFamily="34" charset="0"/>
              </a:rPr>
              <a:t>Pakistan</a:t>
            </a:r>
          </a:p>
        </p:txBody>
      </p:sp>
      <p:pic>
        <p:nvPicPr>
          <p:cNvPr id="68669" name="Picture 63" descr="GOLD2-v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7113" y="2286000"/>
            <a:ext cx="1589087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70" name="Text Box 64"/>
          <p:cNvSpPr txBox="1">
            <a:spLocks noChangeArrowheads="1"/>
          </p:cNvSpPr>
          <p:nvPr/>
        </p:nvSpPr>
        <p:spPr bwMode="auto">
          <a:xfrm>
            <a:off x="7553325" y="2947988"/>
            <a:ext cx="13890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rgbClr val="FF3300"/>
                </a:solidFill>
                <a:latin typeface="Tahoma" pitchFamily="34" charset="0"/>
              </a:rPr>
              <a:t>Israel</a:t>
            </a:r>
          </a:p>
        </p:txBody>
      </p:sp>
      <p:sp>
        <p:nvSpPr>
          <p:cNvPr id="68671" name="Text Box 65"/>
          <p:cNvSpPr txBox="1">
            <a:spLocks noChangeArrowheads="1"/>
          </p:cNvSpPr>
          <p:nvPr/>
        </p:nvSpPr>
        <p:spPr bwMode="auto">
          <a:xfrm>
            <a:off x="2286000" y="4154488"/>
            <a:ext cx="4419600" cy="52863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CC00"/>
                </a:solidFill>
                <a:latin typeface="Tahoma" pitchFamily="34" charset="0"/>
              </a:rPr>
              <a:t>GOLD National Leaders</a:t>
            </a:r>
          </a:p>
        </p:txBody>
      </p:sp>
      <p:sp>
        <p:nvSpPr>
          <p:cNvPr id="68672" name="Text Box 66"/>
          <p:cNvSpPr txBox="1">
            <a:spLocks noChangeArrowheads="1"/>
          </p:cNvSpPr>
          <p:nvPr/>
        </p:nvSpPr>
        <p:spPr bwMode="auto">
          <a:xfrm>
            <a:off x="533400" y="11430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Philippines</a:t>
            </a:r>
          </a:p>
        </p:txBody>
      </p:sp>
      <p:sp>
        <p:nvSpPr>
          <p:cNvPr id="68673" name="TextBox 1"/>
          <p:cNvSpPr txBox="1">
            <a:spLocks noChangeArrowheads="1"/>
          </p:cNvSpPr>
          <p:nvPr/>
        </p:nvSpPr>
        <p:spPr bwMode="auto">
          <a:xfrm>
            <a:off x="5715000" y="1371600"/>
            <a:ext cx="137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Yeman</a:t>
            </a:r>
          </a:p>
        </p:txBody>
      </p:sp>
      <p:sp>
        <p:nvSpPr>
          <p:cNvPr id="68674" name="TextBox 2"/>
          <p:cNvSpPr txBox="1">
            <a:spLocks noChangeArrowheads="1"/>
          </p:cNvSpPr>
          <p:nvPr/>
        </p:nvSpPr>
        <p:spPr bwMode="auto">
          <a:xfrm>
            <a:off x="838200" y="20574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Kazakhstan</a:t>
            </a:r>
          </a:p>
        </p:txBody>
      </p:sp>
      <p:sp>
        <p:nvSpPr>
          <p:cNvPr id="68675" name="TextBox 1"/>
          <p:cNvSpPr txBox="1">
            <a:spLocks noChangeArrowheads="1"/>
          </p:cNvSpPr>
          <p:nvPr/>
        </p:nvSpPr>
        <p:spPr bwMode="auto">
          <a:xfrm>
            <a:off x="2133600" y="10668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Mongolia</a:t>
            </a:r>
          </a:p>
        </p:txBody>
      </p:sp>
      <p:sp>
        <p:nvSpPr>
          <p:cNvPr id="68676" name="Text Box 56"/>
          <p:cNvSpPr txBox="1">
            <a:spLocks noChangeArrowheads="1"/>
          </p:cNvSpPr>
          <p:nvPr/>
        </p:nvSpPr>
        <p:spPr bwMode="auto">
          <a:xfrm>
            <a:off x="6121400" y="5334000"/>
            <a:ext cx="127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Times New Roman" pitchFamily="18" charset="0"/>
              </a:rPr>
              <a:t>Albania</a:t>
            </a:r>
          </a:p>
        </p:txBody>
      </p:sp>
      <p:sp>
        <p:nvSpPr>
          <p:cNvPr id="68677" name="TextBox 1"/>
          <p:cNvSpPr txBox="1">
            <a:spLocks noChangeArrowheads="1"/>
          </p:cNvSpPr>
          <p:nvPr/>
        </p:nvSpPr>
        <p:spPr bwMode="auto">
          <a:xfrm>
            <a:off x="1676400" y="6505575"/>
            <a:ext cx="609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© </a:t>
            </a:r>
            <a:r>
              <a:rPr lang="en-US" sz="1200" dirty="0" smtClean="0">
                <a:solidFill>
                  <a:schemeClr val="bg1"/>
                </a:solidFill>
              </a:rPr>
              <a:t>2015 </a:t>
            </a:r>
            <a:r>
              <a:rPr lang="en-US" sz="1200" dirty="0">
                <a:solidFill>
                  <a:schemeClr val="bg1"/>
                </a:solidFill>
              </a:rPr>
              <a:t>Global Initiative for Chronic Obstructive Lung Disease</a:t>
            </a:r>
          </a:p>
        </p:txBody>
      </p:sp>
    </p:spTree>
    <p:extLst>
      <p:ext uri="{BB962C8B-B14F-4D97-AF65-F5344CB8AC3E}">
        <p14:creationId xmlns:p14="http://schemas.microsoft.com/office/powerpoint/2010/main" xmlns="" val="759020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4271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6029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7686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7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63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99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650" y="952500"/>
            <a:ext cx="71247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2039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76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solidFill>
            <a:srgbClr val="00B0F0">
              <a:alpha val="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15446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1224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834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65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694361" y="89333"/>
            <a:ext cx="8026400" cy="9144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altLang="ja-JP" sz="2800" dirty="0">
                <a:solidFill>
                  <a:srgbClr val="FFFF00"/>
                </a:solidFill>
                <a:latin typeface="Tahoma" pitchFamily="34" charset="0"/>
              </a:rPr>
              <a:t>Global Strategy for Diagnosis, Management and Prevention of COPD, </a:t>
            </a:r>
            <a:r>
              <a:rPr lang="en-US" altLang="ja-JP" sz="2800" dirty="0" smtClean="0">
                <a:solidFill>
                  <a:srgbClr val="FFFF00"/>
                </a:solidFill>
                <a:latin typeface="Tahoma" pitchFamily="34" charset="0"/>
              </a:rPr>
              <a:t>201</a:t>
            </a:r>
            <a:r>
              <a:rPr lang="el-GR" altLang="ja-JP" sz="2800" dirty="0" smtClean="0">
                <a:solidFill>
                  <a:srgbClr val="FFFF00"/>
                </a:solidFill>
                <a:latin typeface="Tahoma" pitchFamily="34" charset="0"/>
              </a:rPr>
              <a:t>6</a:t>
            </a:r>
            <a:r>
              <a:rPr lang="en-US" altLang="ja-JP" sz="2800" dirty="0" smtClean="0">
                <a:solidFill>
                  <a:srgbClr val="FFFF00"/>
                </a:solidFill>
                <a:latin typeface="Tahoma" pitchFamily="34" charset="0"/>
              </a:rPr>
              <a:t>:</a:t>
            </a:r>
            <a:endParaRPr lang="en-US" altLang="ja-JP" sz="28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4067944" y="1822799"/>
            <a:ext cx="6172200" cy="43396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/>
        </p:spPr>
        <p:txBody>
          <a:bodyPr>
            <a:spAutoFit/>
          </a:bodyPr>
          <a:lstStyle/>
          <a:p>
            <a:pPr>
              <a:spcBef>
                <a:spcPts val="1563"/>
              </a:spcBef>
              <a:buClr>
                <a:srgbClr val="A5FF4B"/>
              </a:buClr>
              <a:buSzPct val="60000"/>
              <a:defRPr/>
            </a:pPr>
            <a:r>
              <a:rPr lang="el-GR" altLang="ja-JP" sz="2800" dirty="0" smtClean="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rPr>
              <a:t>Ορισμός</a:t>
            </a:r>
          </a:p>
          <a:p>
            <a:pPr>
              <a:spcBef>
                <a:spcPts val="1563"/>
              </a:spcBef>
              <a:buClr>
                <a:srgbClr val="A5FF4B"/>
              </a:buClr>
              <a:buSzPct val="60000"/>
              <a:defRPr/>
            </a:pPr>
            <a:r>
              <a:rPr lang="el-GR" altLang="ja-JP" sz="2800" dirty="0" smtClean="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rPr>
              <a:t>Διάγνωση</a:t>
            </a:r>
          </a:p>
          <a:p>
            <a:pPr>
              <a:spcBef>
                <a:spcPts val="1563"/>
              </a:spcBef>
              <a:buClr>
                <a:srgbClr val="A5FF4B"/>
              </a:buClr>
              <a:buSzPct val="60000"/>
              <a:defRPr/>
            </a:pPr>
            <a:r>
              <a:rPr lang="el-GR" altLang="ja-JP" sz="2800" dirty="0" smtClean="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rPr>
              <a:t>Θεραπεία</a:t>
            </a:r>
          </a:p>
          <a:p>
            <a:pPr>
              <a:spcBef>
                <a:spcPts val="1563"/>
              </a:spcBef>
              <a:buClr>
                <a:srgbClr val="A5FF4B"/>
              </a:buClr>
              <a:buSzPct val="60000"/>
              <a:defRPr/>
            </a:pPr>
            <a:r>
              <a:rPr lang="el-GR" altLang="ja-JP" sz="2800" dirty="0" smtClean="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rPr>
              <a:t>Αντιμετώπιση</a:t>
            </a:r>
            <a:endParaRPr lang="en-US" altLang="ja-JP" sz="2800" dirty="0">
              <a:solidFill>
                <a:schemeClr val="bg1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1563"/>
              </a:spcBef>
              <a:buClr>
                <a:srgbClr val="A5FF4B"/>
              </a:buClr>
              <a:buSzPct val="60000"/>
              <a:defRPr/>
            </a:pPr>
            <a:r>
              <a:rPr lang="el-GR" altLang="ja-JP" sz="2800" dirty="0" smtClean="0">
                <a:solidFill>
                  <a:schemeClr val="bg1"/>
                </a:solidFill>
                <a:latin typeface="Tahoma" charset="0"/>
                <a:ea typeface="ＭＳ Ｐゴシック" charset="0"/>
                <a:cs typeface="ＭＳ Ｐゴシック" charset="0"/>
              </a:rPr>
              <a:t>Εξάρσεις</a:t>
            </a:r>
            <a:endParaRPr lang="en-US" altLang="ja-JP" sz="2800" dirty="0">
              <a:solidFill>
                <a:schemeClr val="bg1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1563"/>
              </a:spcBef>
              <a:buClr>
                <a:srgbClr val="A5FF4B"/>
              </a:buClr>
              <a:buSzPct val="60000"/>
              <a:defRPr/>
            </a:pPr>
            <a:r>
              <a:rPr lang="el-GR" altLang="ja-JP" sz="2800" dirty="0" err="1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Συνοσηρότητες</a:t>
            </a:r>
            <a:r>
              <a:rPr lang="en-US" altLang="ja-JP" sz="2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	</a:t>
            </a:r>
            <a:endParaRPr lang="el-GR" altLang="ja-JP" sz="2800" dirty="0" smtClean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>
              <a:spcBef>
                <a:spcPts val="1563"/>
              </a:spcBef>
              <a:buClr>
                <a:srgbClr val="A5FF4B"/>
              </a:buClr>
              <a:buSzPct val="60000"/>
              <a:defRPr/>
            </a:pPr>
            <a:r>
              <a:rPr lang="en-US" altLang="ja-JP" sz="28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ACOS</a:t>
            </a:r>
            <a:endParaRPr lang="en-US" altLang="ja-JP" sz="28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76806" name="Group 1"/>
          <p:cNvGrpSpPr>
            <a:grpSpLocks/>
          </p:cNvGrpSpPr>
          <p:nvPr/>
        </p:nvGrpSpPr>
        <p:grpSpPr bwMode="auto">
          <a:xfrm>
            <a:off x="174625" y="1828800"/>
            <a:ext cx="3178175" cy="4495800"/>
            <a:chOff x="174625" y="1828800"/>
            <a:chExt cx="3482975" cy="4495800"/>
          </a:xfrm>
        </p:grpSpPr>
        <p:pic>
          <p:nvPicPr>
            <p:cNvPr id="76808" name="Picture 4" descr="Pages from GOLD 99191 P8 Full Report (BOOK)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4625" y="1828800"/>
              <a:ext cx="3482975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9" name="Picture 5" descr="Screen Shot 2011-10-24 at 5.47.57 P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9200" y="5657850"/>
              <a:ext cx="1371600" cy="199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0938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99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8259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30100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4687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820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5674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7129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643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enny\Desktop\copd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92888" cy="59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61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enny\Desktop\cop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1923" y="6021288"/>
            <a:ext cx="75219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563281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595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735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957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6084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431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nny\Desktop\copd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581" y="404664"/>
            <a:ext cx="8475891" cy="61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3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nny\Desktop\copd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6"/>
            <a:ext cx="843210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81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92888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442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2696"/>
            <a:ext cx="720675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7356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185863"/>
            <a:ext cx="66865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0777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5375" y="671513"/>
            <a:ext cx="69532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0661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613" y="990600"/>
            <a:ext cx="69627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305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3" y="871538"/>
            <a:ext cx="66960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693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56" y="260648"/>
            <a:ext cx="9023239" cy="1138773"/>
          </a:xfrm>
          <a:prstGeom prst="rect">
            <a:avLst/>
          </a:prstGeom>
          <a:solidFill>
            <a:srgbClr val="0070C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l-GR" altLang="el-GR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ΟΡΙΣΜΟΣ  ΧΑΠ</a:t>
            </a:r>
          </a:p>
          <a:p>
            <a:pPr algn="r"/>
            <a:endParaRPr lang="en-US" altLang="el-GR" sz="20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5040560"/>
          </a:xfrm>
          <a:prstGeom prst="rect">
            <a:avLst/>
          </a:prstGeom>
          <a:solidFill>
            <a:srgbClr val="00B0F0">
              <a:alpha val="77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42816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076325"/>
            <a:ext cx="70294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2106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14413"/>
            <a:ext cx="73437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5734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114425"/>
            <a:ext cx="70485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69945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6338" y="766763"/>
            <a:ext cx="67913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222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9288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1978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0045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enny\Desktop\copd15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700" y="981075"/>
            <a:ext cx="7593013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0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enny\Desktop\copd16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250" y="881063"/>
            <a:ext cx="7173913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620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enny\Desktop\copd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058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enny\Desktop\copd18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48883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451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1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enny\Desktop\copd19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75" y="1133475"/>
            <a:ext cx="7840663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337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enny\Desktop\copd20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7" y="976313"/>
            <a:ext cx="7488833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20486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>
                <a:solidFill>
                  <a:srgbClr val="FFFF00"/>
                </a:solidFill>
              </a:rPr>
              <a:t>Διακοπη</a:t>
            </a:r>
            <a:r>
              <a:rPr lang="el-GR" dirty="0" smtClean="0">
                <a:solidFill>
                  <a:srgbClr val="FFFF00"/>
                </a:solidFill>
              </a:rPr>
              <a:t> </a:t>
            </a:r>
            <a:r>
              <a:rPr lang="el-GR" dirty="0" err="1" smtClean="0">
                <a:solidFill>
                  <a:srgbClr val="FFFF00"/>
                </a:solidFill>
              </a:rPr>
              <a:t>καπνισματος</a:t>
            </a:r>
            <a:endParaRPr lang="el-G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61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enny\Desktop\copd21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938" y="700088"/>
            <a:ext cx="8364537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276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nny\Desktop\copd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913" y="548680"/>
            <a:ext cx="800258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54868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34208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nny\Desktop\copd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6003" y="365069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50684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3284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44847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78914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enny\Desktop\copd1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6084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9453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137284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06489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9019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4000"/>
                    </a14:imgEffect>
                    <a14:imgEffect>
                      <a14:saturation sat="160000"/>
                    </a14:imgEffect>
                    <a14:imgEffect>
                      <a14:brightnessContrast bright="40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34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enny\Pictures\2015-03-18\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0"/>
            <a:ext cx="11449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8125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71748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13546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3284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5806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enny\Desktop\copd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69949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enny\Desktop\cop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809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12588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enny\Desktop\cop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1369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9528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enny\Pictures\2015-03-18\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91878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world copd day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643264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Αποτέλεσμα εικόνας για αναπνεω.γρ"/>
          <p:cNvSpPr>
            <a:spLocks noChangeAspect="1" noChangeArrowheads="1"/>
          </p:cNvSpPr>
          <p:nvPr/>
        </p:nvSpPr>
        <p:spPr bwMode="auto">
          <a:xfrm>
            <a:off x="155575" y="-1790700"/>
            <a:ext cx="5362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3282305" cy="211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79815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7"/>
            <a:ext cx="648071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7312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  <a14:imgEffect>
                      <a14:brightnessContrast bright="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57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338931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683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αστημικό">
  <a:themeElements>
    <a:clrScheme name="Αφθονί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Διαστημικό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892</TotalTime>
  <Words>134</Words>
  <Application>Microsoft Office PowerPoint</Application>
  <PresentationFormat>Προβολή στην οθόνη (4:3)</PresentationFormat>
  <Paragraphs>93</Paragraphs>
  <Slides>79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79</vt:i4>
      </vt:variant>
    </vt:vector>
  </HeadingPairs>
  <TitlesOfParts>
    <vt:vector size="80" baseType="lpstr">
      <vt:lpstr>Διαστημικό</vt:lpstr>
      <vt:lpstr>                                    </vt:lpstr>
      <vt:lpstr>Διαφάνεια 2</vt:lpstr>
      <vt:lpstr>Διαφάνεια 3</vt:lpstr>
      <vt:lpstr>Διαφάνεια 4</vt:lpstr>
      <vt:lpstr>ΟΡΙΣΜΟΣ  ΧΑΠ 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            ΠΑΡΑΓΟΝΤΕΣ ΚΙΝΔΥΝΟΥ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</vt:vector>
  </TitlesOfParts>
  <Company>MADTV KLEFTES A.E.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FUCK MADTV</dc:creator>
  <cp:lastModifiedBy>l1apk_an</cp:lastModifiedBy>
  <cp:revision>81</cp:revision>
  <dcterms:created xsi:type="dcterms:W3CDTF">2015-03-15T10:48:46Z</dcterms:created>
  <dcterms:modified xsi:type="dcterms:W3CDTF">2016-12-22T13:43:10Z</dcterms:modified>
</cp:coreProperties>
</file>