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343" r:id="rId2"/>
    <p:sldId id="308" r:id="rId3"/>
    <p:sldId id="258" r:id="rId4"/>
    <p:sldId id="345" r:id="rId5"/>
    <p:sldId id="348" r:id="rId6"/>
    <p:sldId id="393" r:id="rId7"/>
    <p:sldId id="257" r:id="rId8"/>
    <p:sldId id="381" r:id="rId9"/>
    <p:sldId id="360" r:id="rId10"/>
    <p:sldId id="361" r:id="rId11"/>
    <p:sldId id="353" r:id="rId12"/>
    <p:sldId id="344" r:id="rId13"/>
    <p:sldId id="354" r:id="rId14"/>
    <p:sldId id="355" r:id="rId15"/>
    <p:sldId id="349" r:id="rId16"/>
    <p:sldId id="356" r:id="rId17"/>
    <p:sldId id="357" r:id="rId18"/>
    <p:sldId id="358" r:id="rId19"/>
    <p:sldId id="350" r:id="rId20"/>
    <p:sldId id="366" r:id="rId21"/>
    <p:sldId id="369" r:id="rId22"/>
    <p:sldId id="368" r:id="rId23"/>
    <p:sldId id="372" r:id="rId24"/>
    <p:sldId id="367" r:id="rId25"/>
    <p:sldId id="370" r:id="rId26"/>
    <p:sldId id="364" r:id="rId27"/>
    <p:sldId id="362" r:id="rId28"/>
    <p:sldId id="371" r:id="rId29"/>
    <p:sldId id="275" r:id="rId30"/>
    <p:sldId id="375" r:id="rId31"/>
    <p:sldId id="373" r:id="rId32"/>
    <p:sldId id="379" r:id="rId33"/>
    <p:sldId id="378" r:id="rId34"/>
    <p:sldId id="380" r:id="rId35"/>
    <p:sldId id="374" r:id="rId36"/>
    <p:sldId id="377" r:id="rId37"/>
    <p:sldId id="382" r:id="rId38"/>
    <p:sldId id="334" r:id="rId39"/>
    <p:sldId id="335" r:id="rId40"/>
    <p:sldId id="337" r:id="rId41"/>
    <p:sldId id="383" r:id="rId42"/>
    <p:sldId id="384" r:id="rId43"/>
    <p:sldId id="387" r:id="rId44"/>
    <p:sldId id="338" r:id="rId45"/>
    <p:sldId id="386" r:id="rId46"/>
    <p:sldId id="388" r:id="rId47"/>
    <p:sldId id="266" r:id="rId48"/>
    <p:sldId id="389" r:id="rId49"/>
    <p:sldId id="392" r:id="rId50"/>
    <p:sldId id="390" r:id="rId51"/>
    <p:sldId id="394" r:id="rId52"/>
    <p:sldId id="395" r:id="rId53"/>
    <p:sldId id="396" r:id="rId54"/>
    <p:sldId id="397" r:id="rId55"/>
    <p:sldId id="385" r:id="rId56"/>
    <p:sldId id="398" r:id="rId57"/>
  </p:sldIdLst>
  <p:sldSz cx="12192000" cy="6858000"/>
  <p:notesSz cx="6858000" cy="9144000"/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69754172-70B0-4935-ACC5-BF6E92089FAB}">
          <p14:sldIdLst>
            <p14:sldId id="343"/>
            <p14:sldId id="308"/>
            <p14:sldId id="258"/>
            <p14:sldId id="345"/>
            <p14:sldId id="348"/>
            <p14:sldId id="393"/>
            <p14:sldId id="257"/>
            <p14:sldId id="381"/>
            <p14:sldId id="360"/>
            <p14:sldId id="361"/>
            <p14:sldId id="353"/>
            <p14:sldId id="344"/>
            <p14:sldId id="354"/>
            <p14:sldId id="355"/>
            <p14:sldId id="349"/>
            <p14:sldId id="356"/>
            <p14:sldId id="357"/>
            <p14:sldId id="358"/>
            <p14:sldId id="350"/>
            <p14:sldId id="366"/>
            <p14:sldId id="369"/>
            <p14:sldId id="368"/>
            <p14:sldId id="372"/>
            <p14:sldId id="367"/>
            <p14:sldId id="370"/>
            <p14:sldId id="364"/>
            <p14:sldId id="362"/>
            <p14:sldId id="371"/>
            <p14:sldId id="275"/>
            <p14:sldId id="375"/>
            <p14:sldId id="373"/>
            <p14:sldId id="379"/>
            <p14:sldId id="378"/>
            <p14:sldId id="380"/>
            <p14:sldId id="374"/>
            <p14:sldId id="377"/>
            <p14:sldId id="382"/>
          </p14:sldIdLst>
        </p14:section>
        <p14:section name="Ενότητα χωρίς τίτλο" id="{F2023E3A-2DE3-4D0A-8D23-5ED64C7592E5}">
          <p14:sldIdLst>
            <p14:sldId id="334"/>
            <p14:sldId id="335"/>
            <p14:sldId id="337"/>
            <p14:sldId id="383"/>
            <p14:sldId id="384"/>
            <p14:sldId id="387"/>
            <p14:sldId id="338"/>
            <p14:sldId id="386"/>
            <p14:sldId id="388"/>
            <p14:sldId id="266"/>
            <p14:sldId id="389"/>
            <p14:sldId id="392"/>
            <p14:sldId id="390"/>
            <p14:sldId id="394"/>
            <p14:sldId id="395"/>
            <p14:sldId id="396"/>
            <p14:sldId id="397"/>
            <p14:sldId id="385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EECC"/>
    <a:srgbClr val="42CE9F"/>
    <a:srgbClr val="71B9B3"/>
    <a:srgbClr val="7E719F"/>
    <a:srgbClr val="6892B8"/>
    <a:srgbClr val="19A382"/>
    <a:srgbClr val="5C7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56" autoAdjust="0"/>
  </p:normalViewPr>
  <p:slideViewPr>
    <p:cSldViewPr snapToGrid="0" showGuides="1">
      <p:cViewPr varScale="1">
        <p:scale>
          <a:sx n="67" d="100"/>
          <a:sy n="67" d="100"/>
        </p:scale>
        <p:origin x="1267" y="278"/>
      </p:cViewPr>
      <p:guideLst>
        <p:guide orient="horz" pos="21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43E5B-1CF8-4EE7-BCED-056F9AC9330D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82C11-A523-4DBD-B590-1419B9B63EB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jnr.org/content/early/2023/05/18/ajnr.A7872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en-US" b="1" dirty="0" err="1"/>
              <a:t>φορτίο</a:t>
            </a:r>
            <a:r>
              <a:rPr lang="en-US" altLang="en-US" b="1" dirty="0"/>
              <a:t> </a:t>
            </a:r>
            <a:r>
              <a:rPr lang="en-US" altLang="en-US" b="1" dirty="0" err="1"/>
              <a:t>νόσου</a:t>
            </a:r>
            <a:r>
              <a:rPr lang="el-GR" altLang="en-US" b="1" baseline="0" dirty="0"/>
              <a:t> </a:t>
            </a:r>
            <a:r>
              <a:rPr lang="en-US" altLang="en-US" dirty="0" err="1"/>
              <a:t>εκφράζει</a:t>
            </a:r>
            <a:r>
              <a:rPr lang="en-US" altLang="en-US" dirty="0"/>
              <a:t> </a:t>
            </a:r>
            <a:r>
              <a:rPr lang="en-US" altLang="en-US" dirty="0" err="1"/>
              <a:t>το</a:t>
            </a:r>
            <a:r>
              <a:rPr lang="en-US" altLang="en-US" dirty="0"/>
              <a:t> </a:t>
            </a:r>
            <a:r>
              <a:rPr lang="en-US" altLang="en-US" dirty="0" err="1"/>
              <a:t>συνολικό</a:t>
            </a:r>
            <a:r>
              <a:rPr lang="en-US" altLang="en-US" dirty="0"/>
              <a:t> </a:t>
            </a:r>
            <a:r>
              <a:rPr lang="en-US" altLang="en-US" dirty="0" err="1"/>
              <a:t>αριθμό</a:t>
            </a:r>
            <a:r>
              <a:rPr lang="en-US" altLang="en-US" dirty="0"/>
              <a:t> </a:t>
            </a:r>
            <a:r>
              <a:rPr lang="en-US" altLang="en-US" dirty="0" err="1"/>
              <a:t>χαμένων</a:t>
            </a:r>
            <a:r>
              <a:rPr lang="en-US" altLang="en-US" dirty="0"/>
              <a:t> </a:t>
            </a:r>
            <a:r>
              <a:rPr lang="en-US" altLang="en-US" dirty="0" err="1"/>
              <a:t>ετών</a:t>
            </a:r>
            <a:r>
              <a:rPr lang="en-US" altLang="en-US" dirty="0"/>
              <a:t> </a:t>
            </a:r>
            <a:r>
              <a:rPr lang="en-US" altLang="en-US" dirty="0" err="1"/>
              <a:t>ζωής</a:t>
            </a:r>
            <a:r>
              <a:rPr lang="en-US" altLang="en-US" dirty="0"/>
              <a:t> </a:t>
            </a:r>
            <a:r>
              <a:rPr lang="en-US" altLang="en-US" dirty="0" err="1"/>
              <a:t>λόγω</a:t>
            </a:r>
            <a:r>
              <a:rPr lang="en-US" altLang="en-US" dirty="0"/>
              <a:t> </a:t>
            </a:r>
            <a:r>
              <a:rPr lang="en-US" altLang="en-US" dirty="0" err="1"/>
              <a:t>πρόωρου</a:t>
            </a:r>
            <a:r>
              <a:rPr lang="en-US" altLang="en-US" dirty="0"/>
              <a:t> </a:t>
            </a:r>
            <a:r>
              <a:rPr lang="en-US" altLang="en-US" dirty="0" err="1"/>
              <a:t>θανάτου</a:t>
            </a:r>
            <a:r>
              <a:rPr lang="en-US" altLang="en-US" dirty="0"/>
              <a:t> και </a:t>
            </a:r>
            <a:r>
              <a:rPr lang="en-US" altLang="en-US" dirty="0" err="1"/>
              <a:t>αναπηρίας</a:t>
            </a:r>
            <a:r>
              <a:rPr lang="en-US" altLang="en-US" dirty="0"/>
              <a:t>.</a:t>
            </a:r>
            <a:r>
              <a:rPr lang="el-GR" altLang="en-US" dirty="0"/>
              <a:t> Συνδυαστικός δείκτης θνητότητας και αναπηρίας</a:t>
            </a:r>
            <a:r>
              <a:rPr lang="en-US" altLang="en-US" dirty="0"/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Essentially, one DALY represents the loss of one year of healthy life</a:t>
            </a:r>
            <a:endParaRPr lang="el-G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l-G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Οπως φαίνεται και από τα στοιχεία του παγκόσμιου οργανισμού</a:t>
            </a:r>
            <a:r>
              <a:rPr lang="el-GR" alt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εγκεφαλικων...</a:t>
            </a:r>
          </a:p>
          <a:p>
            <a:r>
              <a:rPr lang="el-G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ΔΕΝ ΑΦΟΡΑ</a:t>
            </a:r>
            <a:r>
              <a:rPr lang="el-GR" alt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ΜΟΝΟ ΤΟΥΣ ΗΛΙΚΙΩΜΕΝΟΥΣ ΑΣΘΕΝΕΙΣ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l-GR" altLang="en-US" dirty="0"/>
              <a:t>μικρά υποφλοιώδη σε έδαφος απόφραξης μικρών διατιτραίνοντων κλάδων σε ΒΓ, έσω κάψα, θάλαμο, στέλεχος, ακτινωτό στέφανο από ενδογενή βλάβη στις μικρές διατιτραίνουσες αρτηρίες/λιπουαλίνωση-υαλίνωση τοιχώματος/πάχυνση και τμηματική αποδιοργάνωση του τοιχώματος, αύξηση διαπερατότητας αιμοατοεγκεφαλικού φραγμού με διαρροή νευροτοξικών ουσιών στον περιαγγειακό χώρο και τελική απόφραξη αυλού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l-GR" dirty="0"/>
              <a:t>Βλαβη ενδοθηλίου</a:t>
            </a:r>
            <a:r>
              <a:rPr lang="el-GR" baseline="0" dirty="0"/>
              <a:t> από χρόνια ΑΥ,ΣΔ,δλδ, εισροή </a:t>
            </a:r>
            <a:r>
              <a:rPr lang="en-US" dirty="0" err="1"/>
              <a:t>ldl</a:t>
            </a:r>
            <a:r>
              <a:rPr lang="en-US" dirty="0"/>
              <a:t> </a:t>
            </a:r>
            <a:r>
              <a:rPr lang="el-GR" dirty="0"/>
              <a:t>στο υποενδοθήλιο- οξυδώνεται απο μακροφάγα και κύτταρα λείων μυικών ινών, ενεργοποίηση φλεγμονής απελευθέρωση κυτοκκινών και αυξητικού παράγοντα, προσέλκυση μονοκυτάρων, μακροφάγων, κυττάρων αφρού (που έχουν καταναλώσει </a:t>
            </a:r>
            <a:r>
              <a:rPr lang="en-US" dirty="0" err="1"/>
              <a:t>ldl</a:t>
            </a:r>
            <a:r>
              <a:rPr lang="en-US" dirty="0"/>
              <a:t>), </a:t>
            </a:r>
            <a:r>
              <a:rPr lang="el-GR" dirty="0"/>
              <a:t>πολλαπλασιασμός λείων μυικών κυττάρων, αύξηση της πλάκας, ρήξη ινώδους προστατευτικής πλάκας, σχηματισμός θρόμβου</a:t>
            </a:r>
          </a:p>
          <a:p>
            <a:r>
              <a:rPr lang="en-US" altLang="en-US" dirty="0" err="1"/>
              <a:t>Τα</a:t>
            </a:r>
            <a:r>
              <a:rPr lang="en-US" altLang="en-US" dirty="0"/>
              <a:t> </a:t>
            </a:r>
            <a:r>
              <a:rPr lang="en-US" altLang="en-US" dirty="0" err="1"/>
              <a:t>κύτταρα</a:t>
            </a:r>
            <a:r>
              <a:rPr lang="en-US" altLang="en-US" dirty="0"/>
              <a:t> </a:t>
            </a:r>
            <a:r>
              <a:rPr lang="en-US" altLang="en-US" dirty="0" err="1"/>
              <a:t>αφρού</a:t>
            </a:r>
            <a:r>
              <a:rPr lang="en-US" altLang="en-US" dirty="0"/>
              <a:t> (foam cells) </a:t>
            </a:r>
            <a:r>
              <a:rPr lang="en-US" altLang="en-US" dirty="0" err="1"/>
              <a:t>είναι</a:t>
            </a:r>
            <a:r>
              <a:rPr lang="en-US" altLang="en-US" dirty="0"/>
              <a:t> </a:t>
            </a:r>
            <a:r>
              <a:rPr lang="en-US" altLang="en-US" dirty="0" err="1"/>
              <a:t>κύτταρα</a:t>
            </a:r>
            <a:r>
              <a:rPr lang="en-US" altLang="en-US" dirty="0"/>
              <a:t> </a:t>
            </a:r>
            <a:r>
              <a:rPr lang="en-US" altLang="en-US" dirty="0" err="1"/>
              <a:t>που</a:t>
            </a:r>
            <a:r>
              <a:rPr lang="en-US" altLang="en-US" dirty="0"/>
              <a:t> </a:t>
            </a:r>
            <a:r>
              <a:rPr lang="en-US" altLang="en-US" dirty="0" err="1"/>
              <a:t>έχουν</a:t>
            </a:r>
            <a:r>
              <a:rPr lang="en-US" altLang="en-US" dirty="0"/>
              <a:t> </a:t>
            </a:r>
            <a:r>
              <a:rPr lang="en-US" altLang="en-US" dirty="0" err="1"/>
              <a:t>συσσωρεύσει</a:t>
            </a:r>
            <a:r>
              <a:rPr lang="en-US" altLang="en-US" dirty="0"/>
              <a:t> </a:t>
            </a:r>
            <a:r>
              <a:rPr lang="en-US" altLang="en-US" dirty="0" err="1"/>
              <a:t>μεγάλες</a:t>
            </a:r>
            <a:r>
              <a:rPr lang="en-US" altLang="en-US" dirty="0"/>
              <a:t> </a:t>
            </a:r>
            <a:r>
              <a:rPr lang="en-US" altLang="en-US" dirty="0" err="1"/>
              <a:t>ποσότητες</a:t>
            </a:r>
            <a:r>
              <a:rPr lang="en-US" altLang="en-US" dirty="0"/>
              <a:t> </a:t>
            </a:r>
            <a:r>
              <a:rPr lang="en-US" altLang="en-US" dirty="0" err="1"/>
              <a:t>λιπιδίων</a:t>
            </a:r>
            <a:r>
              <a:rPr lang="en-US" altLang="en-US" dirty="0"/>
              <a:t> </a:t>
            </a:r>
            <a:r>
              <a:rPr lang="en-US" altLang="en-US" dirty="0" err="1"/>
              <a:t>στο</a:t>
            </a:r>
            <a:r>
              <a:rPr lang="en-US" altLang="en-US" dirty="0"/>
              <a:t> </a:t>
            </a:r>
            <a:r>
              <a:rPr lang="en-US" altLang="en-US" dirty="0" err="1"/>
              <a:t>κυτταρόπλασμά</a:t>
            </a:r>
            <a:r>
              <a:rPr lang="en-US" altLang="en-US" dirty="0"/>
              <a:t> </a:t>
            </a:r>
            <a:r>
              <a:rPr lang="en-US" altLang="en-US" dirty="0" err="1"/>
              <a:t>τους</a:t>
            </a:r>
            <a:r>
              <a:rPr lang="en-US" altLang="en-US" dirty="0"/>
              <a:t>, </a:t>
            </a:r>
            <a:r>
              <a:rPr lang="en-US" altLang="en-US" dirty="0" err="1"/>
              <a:t>δίνοντάς</a:t>
            </a:r>
            <a:r>
              <a:rPr lang="en-US" altLang="en-US" dirty="0"/>
              <a:t> </a:t>
            </a:r>
            <a:r>
              <a:rPr lang="en-US" altLang="en-US" dirty="0" err="1"/>
              <a:t>τους</a:t>
            </a:r>
            <a:r>
              <a:rPr lang="en-US" altLang="en-US" dirty="0"/>
              <a:t> </a:t>
            </a:r>
            <a:r>
              <a:rPr lang="en-US" altLang="en-US" dirty="0" err="1"/>
              <a:t>μια</a:t>
            </a:r>
            <a:r>
              <a:rPr lang="en-US" altLang="en-US" dirty="0"/>
              <a:t> </a:t>
            </a:r>
            <a:r>
              <a:rPr lang="en-US" altLang="en-US" dirty="0" err="1"/>
              <a:t>χαρακτηριστική</a:t>
            </a:r>
            <a:r>
              <a:rPr lang="en-US" altLang="en-US" dirty="0"/>
              <a:t> </a:t>
            </a:r>
            <a:r>
              <a:rPr lang="en-US" altLang="en-US" dirty="0" err="1"/>
              <a:t>αφρώδη</a:t>
            </a:r>
            <a:r>
              <a:rPr lang="en-US" altLang="en-US" dirty="0"/>
              <a:t> </a:t>
            </a:r>
            <a:r>
              <a:rPr lang="en-US" altLang="en-US" dirty="0" err="1"/>
              <a:t>εμφάνιση</a:t>
            </a:r>
            <a:r>
              <a:rPr lang="en-US" altLang="en-US" dirty="0"/>
              <a:t>. </a:t>
            </a:r>
            <a:r>
              <a:rPr lang="en-US" altLang="en-US" dirty="0" err="1"/>
              <a:t>Κυρίως</a:t>
            </a:r>
            <a:r>
              <a:rPr lang="en-US" altLang="en-US" dirty="0"/>
              <a:t> </a:t>
            </a:r>
            <a:r>
              <a:rPr lang="en-US" altLang="en-US" dirty="0" err="1"/>
              <a:t>αναφέρονται</a:t>
            </a:r>
            <a:r>
              <a:rPr lang="en-US" altLang="en-US" dirty="0"/>
              <a:t> </a:t>
            </a:r>
            <a:r>
              <a:rPr lang="en-US" altLang="en-US" dirty="0" err="1"/>
              <a:t>σε</a:t>
            </a:r>
            <a:r>
              <a:rPr lang="en-US" altLang="en-US" dirty="0"/>
              <a:t> </a:t>
            </a:r>
            <a:r>
              <a:rPr lang="en-US" altLang="en-US" dirty="0" err="1"/>
              <a:t>μακροφάγα</a:t>
            </a:r>
            <a:r>
              <a:rPr lang="en-US" altLang="en-US" dirty="0"/>
              <a:t> </a:t>
            </a:r>
            <a:r>
              <a:rPr lang="en-US" altLang="en-US" dirty="0" err="1"/>
              <a:t>που</a:t>
            </a:r>
            <a:r>
              <a:rPr lang="en-US" altLang="en-US" dirty="0"/>
              <a:t> </a:t>
            </a:r>
            <a:r>
              <a:rPr lang="en-US" altLang="en-US" dirty="0" err="1"/>
              <a:t>έχουν</a:t>
            </a:r>
            <a:r>
              <a:rPr lang="en-US" altLang="en-US" dirty="0"/>
              <a:t> </a:t>
            </a:r>
            <a:r>
              <a:rPr lang="en-US" altLang="en-US" dirty="0" err="1"/>
              <a:t>καταναλώσει</a:t>
            </a:r>
            <a:r>
              <a:rPr lang="en-US" altLang="en-US" dirty="0"/>
              <a:t> </a:t>
            </a:r>
            <a:r>
              <a:rPr lang="en-US" altLang="en-US" dirty="0" err="1"/>
              <a:t>λιπίδια</a:t>
            </a:r>
            <a:r>
              <a:rPr lang="en-US" altLang="en-US" dirty="0"/>
              <a:t>, </a:t>
            </a:r>
            <a:r>
              <a:rPr lang="en-US" altLang="en-US" dirty="0" err="1"/>
              <a:t>όπως</a:t>
            </a:r>
            <a:r>
              <a:rPr lang="en-US" altLang="en-US" dirty="0"/>
              <a:t> η LDL </a:t>
            </a:r>
            <a:r>
              <a:rPr lang="en-US" altLang="en-US" dirty="0" err="1"/>
              <a:t>χοληστερόλη</a:t>
            </a:r>
            <a:r>
              <a:rPr lang="en-US" altLang="en-US" dirty="0"/>
              <a:t>, </a:t>
            </a:r>
            <a:r>
              <a:rPr lang="en-US" altLang="en-US" dirty="0" err="1"/>
              <a:t>αλλά</a:t>
            </a:r>
            <a:r>
              <a:rPr lang="en-US" altLang="en-US" dirty="0"/>
              <a:t> </a:t>
            </a:r>
            <a:r>
              <a:rPr lang="en-US" altLang="en-US" dirty="0" err="1"/>
              <a:t>μπορεί</a:t>
            </a:r>
            <a:r>
              <a:rPr lang="en-US" altLang="en-US" dirty="0"/>
              <a:t> </a:t>
            </a:r>
            <a:r>
              <a:rPr lang="en-US" altLang="en-US" dirty="0" err="1"/>
              <a:t>επίσης</a:t>
            </a:r>
            <a:r>
              <a:rPr lang="en-US" altLang="en-US" dirty="0"/>
              <a:t> </a:t>
            </a:r>
            <a:r>
              <a:rPr lang="en-US" altLang="en-US" dirty="0" err="1"/>
              <a:t>να</a:t>
            </a:r>
            <a:r>
              <a:rPr lang="en-US" altLang="en-US" dirty="0"/>
              <a:t> </a:t>
            </a:r>
            <a:r>
              <a:rPr lang="en-US" altLang="en-US" dirty="0" err="1"/>
              <a:t>περιλαμβάνουν</a:t>
            </a:r>
            <a:r>
              <a:rPr lang="en-US" altLang="en-US" dirty="0"/>
              <a:t> </a:t>
            </a:r>
            <a:r>
              <a:rPr lang="en-US" altLang="en-US" dirty="0" err="1"/>
              <a:t>και</a:t>
            </a:r>
            <a:r>
              <a:rPr lang="en-US" altLang="en-US" dirty="0"/>
              <a:t> </a:t>
            </a:r>
            <a:r>
              <a:rPr lang="en-US" altLang="en-US" dirty="0" err="1"/>
              <a:t>κύτταρα</a:t>
            </a:r>
            <a:r>
              <a:rPr lang="en-US" altLang="en-US" dirty="0"/>
              <a:t> </a:t>
            </a:r>
            <a:r>
              <a:rPr lang="en-US" altLang="en-US" dirty="0" err="1"/>
              <a:t>λείων</a:t>
            </a:r>
            <a:r>
              <a:rPr lang="en-US" altLang="en-US" dirty="0"/>
              <a:t> </a:t>
            </a:r>
            <a:r>
              <a:rPr lang="en-US" altLang="en-US" dirty="0" err="1"/>
              <a:t>μυϊκών</a:t>
            </a:r>
            <a:r>
              <a:rPr lang="en-US" altLang="en-US" dirty="0"/>
              <a:t> </a:t>
            </a:r>
            <a:r>
              <a:rPr lang="en-US" altLang="en-US" dirty="0" err="1"/>
              <a:t>ινών</a:t>
            </a:r>
            <a:r>
              <a:rPr lang="en-US" altLang="en-US" dirty="0"/>
              <a:t> </a:t>
            </a:r>
            <a:r>
              <a:rPr lang="en-US" altLang="en-US" dirty="0" err="1"/>
              <a:t>που</a:t>
            </a:r>
            <a:r>
              <a:rPr lang="en-US" altLang="en-US" dirty="0"/>
              <a:t> </a:t>
            </a:r>
            <a:r>
              <a:rPr lang="en-US" altLang="en-US" dirty="0" err="1"/>
              <a:t>έχουν</a:t>
            </a:r>
            <a:r>
              <a:rPr lang="en-US" altLang="en-US" dirty="0"/>
              <a:t> </a:t>
            </a:r>
            <a:r>
              <a:rPr lang="en-US" altLang="en-US" dirty="0" err="1"/>
              <a:t>προσλάβει</a:t>
            </a:r>
            <a:r>
              <a:rPr lang="en-US" altLang="en-US" dirty="0"/>
              <a:t> </a:t>
            </a:r>
            <a:r>
              <a:rPr lang="en-US" altLang="en-US" dirty="0" err="1"/>
              <a:t>λιπίδια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Υποκείμενη αρτηριοπάθεια</a:t>
            </a:r>
          </a:p>
          <a:p>
            <a:r>
              <a:rPr lang="el-GR" dirty="0"/>
              <a:t>Διαταραχή πηκτικότητας από υποκείμενο συστηματικό αίτιο (κακοήθεια, αιματολογικό νόσημα, λοχεία)</a:t>
            </a:r>
          </a:p>
          <a:p>
            <a:r>
              <a:rPr lang="el-GR" dirty="0"/>
              <a:t>Φλεγμονή του τοιχώματος των αγγείων από υποκείμενο φλεγμονώδες νόσημα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7655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7827" name="Notes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 eaLnBrk="1" hangingPunct="1">
              <a:buClrTx/>
              <a:buFontTx/>
              <a:buNone/>
            </a:pPr>
            <a:r>
              <a:rPr lang="el-GR" alt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Πότε κάνει διαταραχή του επιπέδου συνείδησηςη?-θα έχει και εστιακή σημειολογία</a:t>
            </a:r>
            <a:endParaRPr lang="en-US" alt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eaLnBrk="1" hangingPunct="1">
              <a:buClrTx/>
              <a:buFontTx/>
              <a:buNone/>
            </a:pPr>
            <a:r>
              <a:rPr lang="en-US" alt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alt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λλαγή από το προηγούμενο </a:t>
            </a:r>
            <a:r>
              <a:rPr lang="en-US" altLang="el-GR" sz="2400" b="1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el-GR" alt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altLang="el-GR" dirty="0">
                <a:latin typeface="Arial" panose="020B0604020202020204" pitchFamily="34" charset="0"/>
                <a:cs typeface="Arial" panose="020B0604020202020204" pitchFamily="34" charset="0"/>
              </a:rPr>
              <a:t>Στις υπόλοιπες περιπτώσεις ξύπνιος και συμπτώματα ανάλογα με την εντόπιση του εμφράκτου</a:t>
            </a: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AAA534-BA64-4C99-AC9F-CC9098ED2DDF}" type="slidenum">
              <a:rPr lang="el-GR" altLang="el-GR" smtClean="0"/>
              <a:pPr/>
              <a:t>20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Aca</a:t>
            </a:r>
            <a:r>
              <a:rPr lang="en-US" baseline="0" dirty="0"/>
              <a:t> </a:t>
            </a:r>
            <a:r>
              <a:rPr lang="el-GR" baseline="0" dirty="0"/>
              <a:t>αφασία εκπομπής, κυστικές διαταραχές</a:t>
            </a:r>
          </a:p>
          <a:p>
            <a:r>
              <a:rPr lang="el-GR" baseline="0" dirty="0" err="1"/>
              <a:t>Σωματοτοπογραφικη</a:t>
            </a:r>
            <a:r>
              <a:rPr lang="el-GR" baseline="0" dirty="0"/>
              <a:t> διάταξη/κινητικό ανθρωπάριο/κάθε περιοχή του κινητικού φλοιού αντιστοιχεί σε συγκεκριμένη περιοχή του σώματος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Όταν σκέτη</a:t>
            </a:r>
            <a:r>
              <a:rPr lang="el-GR" baseline="0" dirty="0"/>
              <a:t> διαταραχή επιπέδου χωρίς εστιακή σημειολογία και υποξεία εγκατάσταση συνήθως συστηματικό αίτιο!!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0C355BB-4A2A-47FD-AF16-F182D102C0C9}" type="slidenum">
              <a:rPr lang="en-US" altLang="el-GR" smtClean="0"/>
              <a:pPr>
                <a:defRPr/>
              </a:pPr>
              <a:t>24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διαφορά από το αεε δεν προκαλει</a:t>
            </a:r>
            <a:r>
              <a:rPr lang="el-GR" baseline="0" dirty="0"/>
              <a:t> μη αναστρέψιμη ισχαιμία δε βλέπουμε έμφρακτο στην απεικόνιση</a:t>
            </a:r>
          </a:p>
          <a:p>
            <a:r>
              <a:rPr lang="el-GR" baseline="0" dirty="0"/>
              <a:t>Ωστόσο η μηχανισμός ίδιος με τα ισχαιμικά αεε με κίνδυνο υποτροπής έως 12% την πρώτη εβδομάδα.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Θα</a:t>
            </a:r>
            <a:r>
              <a:rPr lang="el-GR" baseline="0" dirty="0">
                <a:latin typeface="Arial" panose="020B0604020202020204" pitchFamily="34" charset="0"/>
                <a:cs typeface="Arial" panose="020B0604020202020204" pitchFamily="34" charset="0"/>
              </a:rPr>
              <a:t> μπορούσαμε από την απλή 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CT </a:t>
            </a:r>
            <a:r>
              <a:rPr lang="el-GR" baseline="0" dirty="0">
                <a:latin typeface="Arial" panose="020B0604020202020204" pitchFamily="34" charset="0"/>
                <a:cs typeface="Arial" panose="020B0604020202020204" pitchFamily="34" charset="0"/>
              </a:rPr>
              <a:t>να κάνουμε διάγνωση?</a:t>
            </a:r>
          </a:p>
          <a:p>
            <a:r>
              <a:rPr lang="el-GR" baseline="0" dirty="0"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Αν δεν βλέπαμε το υπέρπυκνο σημεία θα χρειαζόταν η αγγειογραφία??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Μπορεί η αξονική εντελώς αρνητική!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Χαμηλή ευαισθησία το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artery dense sign 50/50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να μη το δεις!! Θέλω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CTA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δε βασίζομαι στην απλή αξονική!!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i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rPr>
              <a:t>hyperdense</a:t>
            </a:r>
            <a:r>
              <a:rPr lang="en-US" sz="14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rPr>
              <a:t> artery sign at baseline indicated improved outcomes with the addition of IV </a:t>
            </a:r>
            <a:r>
              <a:rPr lang="en-US" sz="1400" b="0" i="0" dirty="0" err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rPr>
              <a:t>tPA</a:t>
            </a:r>
            <a:r>
              <a:rPr lang="en-US" sz="1400" b="0" i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</a:rPr>
              <a:t> to EVT, while its absence correlated with worse outcomes.</a:t>
            </a:r>
            <a:r>
              <a:rPr lang="en-US" sz="1400" b="1" i="0" u="none" strike="noStrike" baseline="300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 pitchFamily="34" charset="0"/>
                <a:hlinkClick r:id="rId3"/>
              </a:rPr>
              <a:t>62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0C355BB-4A2A-47FD-AF16-F182D102C0C9}" type="slidenum">
              <a:rPr lang="en-US" altLang="el-GR" smtClean="0"/>
              <a:pPr>
                <a:defRPr/>
              </a:pPr>
              <a:t>26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με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δεδομέν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α μελετών τα τελευταία 30 έτη</a:t>
            </a:r>
            <a:endParaRPr lang="el-GR" altLang="el-G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Συνδεόμενη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με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το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ινώδες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του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θρόμ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βου ενεργοποιείται, επάγοντας τη μετατροπή του πλασμινογόνου σε πλασμίνη που προκαλεί τη διάλυση του ινώδους του θρόμβου</a:t>
            </a:r>
            <a:endParaRPr lang="el-GR" altLang="el-GR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2042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Google Shape;742;p20:notes">
            <a:extLst>
              <a:ext uri="{FF2B5EF4-FFF2-40B4-BE49-F238E27FC236}">
                <a16:creationId xmlns:a16="http://schemas.microsoft.com/office/drawing/2014/main" id="{4F6D77C9-EC37-49B0-97CB-1B9527C3197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 cap="flat">
            <a:headEnd/>
            <a:tailEnd/>
          </a:ln>
        </p:spPr>
      </p:sp>
      <p:sp>
        <p:nvSpPr>
          <p:cNvPr id="76803" name="Google Shape;743;p20:notes">
            <a:extLst>
              <a:ext uri="{FF2B5EF4-FFF2-40B4-BE49-F238E27FC236}">
                <a16:creationId xmlns:a16="http://schemas.microsoft.com/office/drawing/2014/main" id="{6B7ED117-5274-4098-AA03-89D6565B02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400"/>
            </a:pPr>
            <a:r>
              <a:rPr lang="en-US" altLang="el-GR" sz="12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Μια 20ετία αργότερα από τις βασικές μελέτες της θρομβόλυσης και αρκετά χρόνια μετά τους καρδιολόγους με την αγγειοπλαστική  οι μελέτες στρέφονται στη μηχανική θρομβεκτομή. Η τεχνική που κερδίζει έδαφος είναι το stent retriever. Το βασικό concept είναι... LVO 60-80% θνητότητα στο τρίμηνο </a:t>
            </a:r>
            <a:endParaRPr lang="el-GR" altLang="el-G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6804" name="Google Shape;744;p20:notes">
            <a:extLst>
              <a:ext uri="{FF2B5EF4-FFF2-40B4-BE49-F238E27FC236}">
                <a16:creationId xmlns:a16="http://schemas.microsoft.com/office/drawing/2014/main" id="{06177E50-D5C0-4134-A0C4-E2D3F1FA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1155B832-BF62-4B0D-A9AB-A0D2635CBF42}" type="slidenum">
              <a:rPr lang="en-US" altLang="el-GR"/>
              <a:pPr/>
              <a:t>29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 φορτίο νόσου τως ΑΕΕ είναι τέταρτο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err="1"/>
              <a:t>Αναγνωριση</a:t>
            </a:r>
            <a:r>
              <a:rPr lang="el-GR" baseline="0" dirty="0"/>
              <a:t> </a:t>
            </a:r>
            <a:r>
              <a:rPr lang="el-GR" baseline="0" dirty="0" err="1"/>
              <a:t>συμπτωματων</a:t>
            </a:r>
            <a:r>
              <a:rPr lang="en-US" baseline="0" dirty="0"/>
              <a:t>	 </a:t>
            </a:r>
            <a:r>
              <a:rPr lang="el-GR" baseline="0" dirty="0" err="1"/>
              <a:t>αμεση</a:t>
            </a:r>
            <a:r>
              <a:rPr lang="el-GR" baseline="0" dirty="0"/>
              <a:t> </a:t>
            </a:r>
            <a:r>
              <a:rPr lang="el-GR" baseline="0" dirty="0" err="1"/>
              <a:t>μεταφορα</a:t>
            </a:r>
            <a:r>
              <a:rPr lang="el-GR" baseline="0" dirty="0"/>
              <a:t> στο </a:t>
            </a:r>
            <a:r>
              <a:rPr lang="el-GR" baseline="0" dirty="0" err="1"/>
              <a:t>νοσοκομειο</a:t>
            </a:r>
            <a:r>
              <a:rPr lang="el-GR" baseline="0" dirty="0"/>
              <a:t> με ΕΚΑΒ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Τι άλλο πρέπει να προσέξουμε</a:t>
            </a:r>
            <a:r>
              <a:rPr lang="el-GR" baseline="0" dirty="0"/>
              <a:t> για τον ασθενή μας</a:t>
            </a:r>
            <a:r>
              <a:rPr lang="el-GR" dirty="0"/>
              <a:t>Αντικρουόμενα</a:t>
            </a:r>
            <a:r>
              <a:rPr lang="el-GR" baseline="0" dirty="0"/>
              <a:t> δεδομένα από μελέτες παρατήρησης και αρνητικές τυχαιοποιημένες μελέτες δεν έχει αποσαφηνιστεί ποια είναι η βέλτιση ρύθμιση</a:t>
            </a:r>
          </a:p>
          <a:p>
            <a:r>
              <a:rPr lang="el-GR" baseline="0" dirty="0"/>
              <a:t>Αυξημένες τιμές εγκ. Οίδημα, ΗΤ, Μειωμένες τιμές  ανεπάρκεια παράπλευρης επιδείνωση ισχαιμίας σε </a:t>
            </a:r>
            <a:r>
              <a:rPr lang="en-US" baseline="0" dirty="0"/>
              <a:t>penumbra..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Λόγω ενεργειακής ανεπάρκειας στον</a:t>
            </a:r>
            <a:r>
              <a:rPr lang="el-GR" baseline="0" dirty="0"/>
              <a:t> πυρήνα του εμφράκτου έχουμε </a:t>
            </a:r>
            <a:r>
              <a:rPr lang="el-GR" dirty="0"/>
              <a:t>διαταραχής ιοντικής ισορροπίας,</a:t>
            </a:r>
            <a:r>
              <a:rPr lang="el-GR" baseline="0" dirty="0"/>
              <a:t> </a:t>
            </a:r>
            <a:r>
              <a:rPr lang="el-GR" dirty="0"/>
              <a:t>Εισροή</a:t>
            </a:r>
            <a:r>
              <a:rPr lang="el-GR" baseline="0" dirty="0"/>
              <a:t> νατρίου και νερού στα αστροκύτταρα/οίδημα των κυττάρων </a:t>
            </a:r>
          </a:p>
          <a:p>
            <a:r>
              <a:rPr lang="el-GR" dirty="0"/>
              <a:t>Πλέον</a:t>
            </a:r>
            <a:r>
              <a:rPr lang="el-GR" baseline="0" dirty="0"/>
              <a:t> διαταραχή του </a:t>
            </a:r>
            <a:r>
              <a:rPr lang="en-US" baseline="0" dirty="0"/>
              <a:t>BBB</a:t>
            </a:r>
          </a:p>
          <a:p>
            <a:r>
              <a:rPr lang="el-GR" baseline="0" dirty="0"/>
              <a:t>Εκροή </a:t>
            </a:r>
            <a:r>
              <a:rPr lang="en-US" baseline="0" dirty="0"/>
              <a:t>Y</a:t>
            </a:r>
            <a:r>
              <a:rPr lang="el-GR" baseline="0" dirty="0"/>
              <a:t>γρό και πρωτείνες στον εξωκυττάριο χώρο</a:t>
            </a:r>
            <a:r>
              <a:rPr lang="en-US" baseline="0" dirty="0"/>
              <a:t>/A</a:t>
            </a:r>
            <a:r>
              <a:rPr lang="el-GR" baseline="0" dirty="0"/>
              <a:t>υξηση </a:t>
            </a:r>
            <a:r>
              <a:rPr lang="en-US" baseline="0" dirty="0"/>
              <a:t>ICP, </a:t>
            </a:r>
            <a:r>
              <a:rPr lang="el-GR" baseline="0" dirty="0"/>
              <a:t>λευκή ουσία</a:t>
            </a:r>
          </a:p>
          <a:p>
            <a:r>
              <a:rPr lang="el-GR" baseline="0" dirty="0"/>
              <a:t>Το κοκόηθες οίδημα της </a:t>
            </a:r>
            <a:r>
              <a:rPr lang="en-US" baseline="0" dirty="0"/>
              <a:t>MCA </a:t>
            </a:r>
            <a:r>
              <a:rPr lang="el-GR" baseline="0" dirty="0"/>
              <a:t>έως 80% θνητότητα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554FC-0BB0-425D-958F-2F36EBD8866B}" type="slidenum">
              <a:rPr lang="el-GR" smtClean="0"/>
              <a:pPr/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NOACS</a:t>
            </a:r>
            <a:r>
              <a:rPr lang="en-US" baseline="0" dirty="0"/>
              <a:t> </a:t>
            </a:r>
            <a:r>
              <a:rPr lang="el-GR" baseline="0" dirty="0"/>
              <a:t>μη εξαρτώμενα από τη βιταμίνη Κ αναστολείς της θρομβίνης ή του ενεργοποιημένου παράγοντα Χ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Αντικατάσταση</a:t>
            </a:r>
            <a:r>
              <a:rPr lang="el-GR" baseline="0" dirty="0"/>
              <a:t> λείων μυικών ινών με κολλαγόνο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Διφορούμενα</a:t>
            </a:r>
            <a:r>
              <a:rPr lang="el-GR" baseline="0" dirty="0"/>
              <a:t> αποτελέσματα μελετών/πολλές μέθοδο (κρανιεκτομή/ελάχιστα επεμβατικές τεχνικές ±χορήγηση </a:t>
            </a:r>
            <a:r>
              <a:rPr lang="en-US" baseline="0" dirty="0" err="1"/>
              <a:t>rtpa</a:t>
            </a:r>
            <a:r>
              <a:rPr lang="el-GR" baseline="0" dirty="0"/>
              <a:t>. Όχι στέρεα δεδομένα αποτελεσματικότητας της αφαίρεσης του αιματώματος. Ωστόσο στην κλινική πράξη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Screening</a:t>
            </a:r>
            <a:r>
              <a:rPr lang="en-US" baseline="0" dirty="0"/>
              <a:t> </a:t>
            </a:r>
            <a:r>
              <a:rPr lang="el-GR" baseline="0" dirty="0"/>
              <a:t>με </a:t>
            </a:r>
            <a:r>
              <a:rPr lang="en-US" baseline="0" dirty="0" err="1"/>
              <a:t>mra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Ανατομία</a:t>
            </a:r>
            <a:r>
              <a:rPr lang="el-GR" baseline="0" dirty="0"/>
              <a:t> ιδιαίτερη δεν ακολουθούν τις αρτηρίες όπως στο υπόλοιπο σώμα (επιπολής και εν τω βάθει δίκτυο)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Με τις</a:t>
            </a:r>
            <a:r>
              <a:rPr lang="el-GR" baseline="0" dirty="0"/>
              <a:t> χώρες χαμηλού εισοδήματος να εκτοξεύουν το φορτίο λόγω..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 </a:t>
            </a:r>
            <a:r>
              <a:rPr lang="el-GR" dirty="0"/>
              <a:t>φλεβική</a:t>
            </a:r>
            <a:r>
              <a:rPr lang="el-GR" baseline="0" dirty="0"/>
              <a:t> συμφόρηση στην περιοχή προκαλεί με διάφορους μηχανισμούς το φλεβικό έμφρακτο στο εγκεφαλικό παρέγχυμα συχνά με αιμορραγικά στοιχεία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48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Απόφραξη</a:t>
            </a:r>
            <a:r>
              <a:rPr lang="el-GR" baseline="0" dirty="0"/>
              <a:t> αρτηριακού κλάδου/στέρηση αιματικής ροής στην ανάλογη περιοχή του εγκεφαλικού ιστού και δημιουργία εμφράκτου</a:t>
            </a:r>
          </a:p>
          <a:p>
            <a:r>
              <a:rPr lang="el-GR" baseline="0" dirty="0"/>
              <a:t>Ρήξη αρτηριακού κλάδου είτε παρεγχυματικά είτε στον υπαραχνοειδή χώρο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Google Shape;225;p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noFill/>
          </a:ln>
        </p:spPr>
      </p:sp>
      <p:sp>
        <p:nvSpPr>
          <p:cNvPr id="74755" name="Google Shape;226;p5:notes"/>
          <p:cNvSpPr>
            <a:spLocks noGrp="1"/>
          </p:cNvSpPr>
          <p:nvPr>
            <p:ph type="body" idx="1"/>
          </p:nvPr>
        </p:nvSpPr>
        <p:spPr/>
        <p:txBody>
          <a:bodyPr vert="horz" wrap="square" lIns="91425" tIns="45700" rIns="91425" bIns="45700" anchor="t" anchorCtr="0"/>
          <a:lstStyle/>
          <a:p>
            <a:pPr marL="0" lvl="0" indent="0" eaLnBrk="1" hangingPunct="1"/>
            <a:r>
              <a:rPr lang="el-GR" altLang="el-GR" sz="1200" dirty="0">
                <a:latin typeface="Calibri" panose="020F0502020204030204" charset="0"/>
                <a:sym typeface="Calibri" panose="020F0502020204030204" charset="0"/>
              </a:rPr>
              <a:t>Απόφραξη αρτηριακού κλάδου/υποάρδευση της περιοχής</a:t>
            </a:r>
            <a:r>
              <a:rPr lang="el-GR" altLang="el-GR" sz="1200" baseline="0" dirty="0">
                <a:latin typeface="Calibri" panose="020F0502020204030204" charset="0"/>
                <a:sym typeface="Calibri" panose="020F0502020204030204" charset="0"/>
              </a:rPr>
              <a:t> που αντιστοιχεί στον κλάδο αυτό. </a:t>
            </a:r>
            <a:r>
              <a:rPr lang="en-US" altLang="el-GR" sz="1200" dirty="0" err="1">
                <a:latin typeface="Calibri" panose="020F0502020204030204" charset="0"/>
                <a:sym typeface="Calibri" panose="020F0502020204030204" charset="0"/>
              </a:rPr>
              <a:t>Εκεί</a:t>
            </a:r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 που η π</a:t>
            </a:r>
            <a:r>
              <a:rPr lang="en-US" altLang="el-GR" sz="1200" dirty="0" err="1">
                <a:latin typeface="Calibri" panose="020F0502020204030204" charset="0"/>
                <a:sym typeface="Calibri" panose="020F0502020204030204" charset="0"/>
              </a:rPr>
              <a:t>τώση</a:t>
            </a:r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 </a:t>
            </a:r>
            <a:r>
              <a:rPr lang="el-GR" altLang="el-GR" sz="1200" b="1" dirty="0">
                <a:latin typeface="Calibri" panose="020F0502020204030204" charset="0"/>
                <a:sym typeface="Calibri" panose="020F0502020204030204" charset="0"/>
              </a:rPr>
              <a:t>πίεσης</a:t>
            </a:r>
            <a:r>
              <a:rPr lang="el-GR" altLang="el-GR" sz="1200" b="1" baseline="0" dirty="0">
                <a:latin typeface="Calibri" panose="020F0502020204030204" charset="0"/>
                <a:sym typeface="Calibri" panose="020F0502020204030204" charset="0"/>
              </a:rPr>
              <a:t> άρδευσης εγκεφάλου </a:t>
            </a:r>
            <a:r>
              <a:rPr lang="en-US" altLang="el-GR" sz="1200" dirty="0" err="1">
                <a:latin typeface="Calibri" panose="020F0502020204030204" charset="0"/>
                <a:sym typeface="Calibri" panose="020F0502020204030204" charset="0"/>
              </a:rPr>
              <a:t>είναι</a:t>
            </a:r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 τέτοια που οδηγεί σε ενεργειακή ανεπάρκεια και διαταραχή της μορφολογικής ακεραιότητας των νευρώνων είναι ο </a:t>
            </a:r>
            <a:r>
              <a:rPr lang="en-US" altLang="el-GR" sz="1200" dirty="0" err="1">
                <a:latin typeface="Calibri" panose="020F0502020204030204" charset="0"/>
                <a:sym typeface="Calibri" panose="020F0502020204030204" charset="0"/>
              </a:rPr>
              <a:t>πύρήνας</a:t>
            </a:r>
            <a:r>
              <a:rPr lang="el-GR" altLang="el-GR" sz="1200" dirty="0">
                <a:latin typeface="Calibri" panose="020F0502020204030204" charset="0"/>
                <a:sym typeface="Calibri" panose="020F0502020204030204" charset="0"/>
              </a:rPr>
              <a:t>.</a:t>
            </a:r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 </a:t>
            </a:r>
            <a:r>
              <a:rPr lang="el-GR" altLang="el-GR" sz="1200" dirty="0">
                <a:latin typeface="Calibri" panose="020F0502020204030204" charset="0"/>
                <a:sym typeface="Calibri" panose="020F0502020204030204" charset="0"/>
              </a:rPr>
              <a:t>Όσο η ώρα περνάει όλο και περισσότεροι νευρώνες καταλήγουν σε μη αναστρέψιμη ισχαιμία. </a:t>
            </a:r>
            <a:r>
              <a:rPr lang="en-US" altLang="el-GR" sz="1200" dirty="0" err="1">
                <a:latin typeface="Calibri" panose="020F0502020204030204" charset="0"/>
                <a:sym typeface="Calibri" panose="020F0502020204030204" charset="0"/>
              </a:rPr>
              <a:t>Στόχος</a:t>
            </a:r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 να διασωθεί ο εγκεφαλικός ιστός πυο κινδυνεύει με ισχαιμία με αποτέλεσμα μικροτερο έμφρακτο και μικρότερη αναπηρία.</a:t>
            </a:r>
            <a:r>
              <a:rPr lang="el-GR" altLang="el-GR" sz="1200" dirty="0">
                <a:latin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H μοιρα του κάθε κυττάρου εξαρτάται από τη διάρκεια που η CBF παραμένει κάτω από ένα συγκεκριμένο όριο (single cell necrosis, infarction)</a:t>
            </a:r>
            <a:endParaRPr lang="el-GR" altLang="el-GR" sz="1200" dirty="0">
              <a:latin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/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Ιστική νεκρωση σε αιματική ροή &lt;15-20%. </a:t>
            </a:r>
            <a:endParaRPr lang="el-GR" altLang="el-GR" sz="1200" dirty="0">
              <a:latin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>
              <a:buFont typeface="Calibri" panose="020F0502020204030204" charset="0"/>
              <a:buChar char="•"/>
            </a:pPr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Όσο η ώρα περνάει όλο και περισσότεροι νευρώνες μη </a:t>
            </a:r>
            <a:r>
              <a:rPr lang="en-US" altLang="el-GR" sz="1200" dirty="0" err="1">
                <a:latin typeface="Calibri" panose="020F0502020204030204" charset="0"/>
                <a:sym typeface="Calibri" panose="020F0502020204030204" charset="0"/>
              </a:rPr>
              <a:t>αναστρέψιμη</a:t>
            </a:r>
            <a:r>
              <a:rPr lang="en-US" altLang="el-GR" sz="1200" dirty="0">
                <a:latin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dirty="0" err="1">
                <a:latin typeface="Calibri" panose="020F0502020204030204" charset="0"/>
                <a:sym typeface="Calibri" panose="020F0502020204030204" charset="0"/>
              </a:rPr>
              <a:t>ισχαιμία</a:t>
            </a:r>
            <a:endParaRPr lang="el-GR" altLang="el-GR" sz="1200" dirty="0">
              <a:latin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>
              <a:buFont typeface="Calibri" panose="020F0502020204030204" charset="0"/>
              <a:buChar char="•"/>
            </a:pPr>
            <a:endParaRPr lang="el-GR" altLang="el-GR" sz="1200" dirty="0">
              <a:latin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/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Αυτά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τα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είπαμε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εισαγωγικά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για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να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θέσουμε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το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στόχο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μας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(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διάσωση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ισχαιμικής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ζώνης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)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και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να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τονίσουμε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τη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σημασία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του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χρόνου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στην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παρέμβασή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r>
              <a:rPr lang="en-US" altLang="el-GR" sz="1200" b="1" dirty="0" err="1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μας</a:t>
            </a:r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!!</a:t>
            </a:r>
            <a:r>
              <a:rPr lang="el-GR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 </a:t>
            </a:r>
            <a:endParaRPr lang="el-GR" altLang="el-GR" sz="1200" dirty="0">
              <a:latin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74756" name="Google Shape;227;p5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Clr>
                <a:srgbClr val="000000"/>
              </a:buClr>
            </a:pPr>
            <a:fld id="{9A0DB2DC-4C9A-4742-B13C-FB6460FD3503}" type="slidenum">
              <a:rPr lang="en-US" altLang="el-GR" dirty="0"/>
              <a:pPr lvl="0" algn="r" eaLnBrk="1" hangingPunct="1">
                <a:buClr>
                  <a:srgbClr val="000000"/>
                </a:buClr>
              </a:pPr>
              <a:t>9</a:t>
            </a:fld>
            <a:endParaRPr lang="en-US" altLang="el-G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248;p6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noFill/>
          </a:ln>
        </p:spPr>
      </p:sp>
      <p:sp>
        <p:nvSpPr>
          <p:cNvPr id="64515" name="Google Shape;249;p6:notes"/>
          <p:cNvSpPr>
            <a:spLocks noGrp="1"/>
          </p:cNvSpPr>
          <p:nvPr>
            <p:ph type="body" idx="1"/>
          </p:nvPr>
        </p:nvSpPr>
        <p:spPr/>
        <p:txBody>
          <a:bodyPr vert="horz" wrap="square" lIns="91425" tIns="45700" rIns="91425" bIns="45700" anchor="t" anchorCtr="0"/>
          <a:lstStyle/>
          <a:p>
            <a:pPr marL="0" lvl="0" indent="0" eaLnBrk="1" hangingPunct="1"/>
            <a:r>
              <a:rPr lang="el-GR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Ήδ</a:t>
            </a:r>
            <a:r>
              <a:rPr lang="el-GR" altLang="el-GR" sz="1200" b="1" baseline="0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η σε 4 ώρες το μεγαλύτερο τμήμα της περιοχής που αντιστοιχεί στον αποφραγμένο κλάδο έχει νεκρωθεί.</a:t>
            </a:r>
            <a:endParaRPr lang="el-GR" altLang="el-GR" sz="1200" b="1" dirty="0">
              <a:latin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/>
            <a:endParaRPr lang="el-GR" altLang="el-GR" sz="1200" b="1" dirty="0">
              <a:latin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/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Μετακινούμενη καταστολή </a:t>
            </a:r>
            <a:r>
              <a:rPr lang="en-US" altLang="el-GR" sz="1200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(κύματα εκπόλωσης από όρια πυρήνα προς penumbra, αυξημένες ενεργειακές απαιτήσεις με μειωμένο cbf, αύξηση γαλακτικού)</a:t>
            </a:r>
            <a:endParaRPr lang="el-GR" altLang="el-GR" sz="1200" dirty="0">
              <a:latin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/>
            <a:r>
              <a:rPr lang="en-US" altLang="el-GR" sz="1200" b="1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Μοριακές μεταβολές </a:t>
            </a:r>
            <a:r>
              <a:rPr lang="en-US" altLang="el-GR" sz="1200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(γαλακτική οξέωση,διεγερτοτοξικοτητα απο γλουταμικό, ενδοκυττάριο Ca, δραστικές μορφές οξυγόνου- ελεύθερες ρίζες, ΝΟ, ψευδάργυρος, stress ενδοπλασματικού δικτύου και σύνθεσης πρωτεινών, μιτοχονδριακές διαταραχές)</a:t>
            </a:r>
            <a:endParaRPr lang="el-GR" altLang="el-GR" sz="1200" dirty="0">
              <a:latin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/>
            <a:endParaRPr lang="el-GR" altLang="el-GR" sz="1200" dirty="0">
              <a:latin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>
              <a:buFont typeface="Calibri" panose="020F0502020204030204" charset="0"/>
              <a:buChar char="•"/>
            </a:pPr>
            <a:r>
              <a:rPr lang="en-US" altLang="el-GR" sz="1200" dirty="0">
                <a:latin typeface="Calibri" panose="020F0502020204030204" charset="0"/>
                <a:cs typeface="Calibri" panose="020F0502020204030204" charset="0"/>
                <a:sym typeface="Calibri" panose="020F0502020204030204" charset="0"/>
              </a:rPr>
              <a:t>Η διαταραχή των κύριων τροποποιήσιμων φυσιολογικών παραγόντων  έχει αναγνωριστεί ως προγνωστικός παράγοντας θνητότητας και αναπηρίας</a:t>
            </a:r>
            <a:endParaRPr lang="el-GR" altLang="el-GR" sz="1200" dirty="0">
              <a:latin typeface="Calibri" panose="020F0502020204030204" charset="0"/>
              <a:cs typeface="Calibri" panose="020F0502020204030204" charset="0"/>
              <a:sym typeface="Calibri" panose="020F0502020204030204" charset="0"/>
            </a:endParaRPr>
          </a:p>
          <a:p>
            <a:pPr marL="0" lvl="0" indent="0" eaLnBrk="1" hangingPunct="1"/>
            <a:endParaRPr lang="el-GR" altLang="el-GR" sz="1200" dirty="0">
              <a:latin typeface="Calibri" panose="020F0502020204030204" charset="0"/>
              <a:ea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64516" name="Google Shape;250;p6:notes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 anchor="b" anchorCtr="0"/>
          <a:lstStyle/>
          <a:p>
            <a:pPr lvl="0" algn="r" eaLnBrk="1" hangingPunct="1">
              <a:buClr>
                <a:srgbClr val="000000"/>
              </a:buClr>
            </a:pPr>
            <a:fld id="{9A0DB2DC-4C9A-4742-B13C-FB6460FD3503}" type="slidenum">
              <a:rPr lang="en-US" altLang="el-GR" dirty="0"/>
              <a:pPr lvl="0" algn="r" eaLnBrk="1" hangingPunct="1">
                <a:buClr>
                  <a:srgbClr val="000000"/>
                </a:buClr>
              </a:pPr>
              <a:t>10</a:t>
            </a:fld>
            <a:endParaRPr lang="en-US" altLang="el-G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l-GR" altLang="en-US" dirty="0"/>
              <a:t>παχυσαρκία (Αυξάνει ΣΔ, ΑΥ, </a:t>
            </a:r>
            <a:r>
              <a:rPr lang="en-US" altLang="en-US" dirty="0"/>
              <a:t>DLD, AF, </a:t>
            </a:r>
            <a:r>
              <a:rPr lang="el-GR" altLang="en-US" dirty="0"/>
              <a:t>ΥΠΝΙΚΗ ΑΠΝΟΙΑ)</a:t>
            </a:r>
          </a:p>
          <a:p>
            <a:r>
              <a:rPr lang="el-GR" altLang="en-US" dirty="0"/>
              <a:t>κολπική μαρμαρυγή αυξάνει με ηλικία (9% σε &gt;80 ετών) πενταπλάσιος κίνδυνος αεε, μείωση κινδύνου με αντιπηκτικά 65%</a:t>
            </a:r>
          </a:p>
          <a:p>
            <a:r>
              <a:rPr lang="el-GR" altLang="en-US" dirty="0"/>
              <a:t>υπνική άπνοια, περιβαλλοντικοί παράγοντες (καύσωνας/</a:t>
            </a:r>
            <a:r>
              <a:rPr lang="en-US" altLang="en-US" dirty="0"/>
              <a:t>air pollution), </a:t>
            </a:r>
            <a:r>
              <a:rPr lang="el-GR" altLang="en-US" dirty="0"/>
              <a:t>αντισυλληπτικά με κάπνισμα αυξάνει 7 φορές τον κίνδυνο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Μπορούμε να το προλάβουμε?</a:t>
            </a:r>
          </a:p>
          <a:p>
            <a:r>
              <a:rPr lang="el-GR" dirty="0"/>
              <a:t>Οι περισσότεροι παράγοντες είναι τροποποιήσιμοι! Στις</a:t>
            </a:r>
            <a:r>
              <a:rPr lang="el-GR" baseline="0" dirty="0"/>
              <a:t> αναλύσεις του παγκόσμιου οργανισμού εγκεφαλικών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82C11-A523-4DBD-B590-1419B9B63EB3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l-GR" dirty="0" err="1"/>
              <a:t>ύποι</a:t>
            </a:r>
            <a:r>
              <a:rPr lang="el-GR" dirty="0"/>
              <a:t> με βάσει </a:t>
            </a:r>
            <a:r>
              <a:rPr lang="el-GR" dirty="0" err="1"/>
              <a:t>αιτιοπαθογενετικό</a:t>
            </a:r>
            <a:r>
              <a:rPr lang="el-GR" dirty="0"/>
              <a:t> μηχανισμό</a:t>
            </a:r>
          </a:p>
          <a:p>
            <a:r>
              <a:rPr lang="el-GR" dirty="0"/>
              <a:t>ΚΜ πενταπλασιάζει κίνδυνο ΑΕΕ ρίσκο με βάση </a:t>
            </a:r>
            <a:r>
              <a:rPr lang="en-US" dirty="0"/>
              <a:t>CHADVASC score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l-G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C656324-CDF7-46BF-86A7-850C03B00C94}" type="datetimeFigureOut">
              <a:rPr lang="el-GR" smtClean="0"/>
              <a:pPr/>
              <a:t>17/9/2025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40000" contrast="20000"/>
                        </a14:imgEffect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1CA2E88-1DDF-4C23-8863-8D37F3CF41E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NULL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3.png"/><Relationship Id="rId9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14.jpe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3.jpeg"/><Relationship Id="rId2" Type="http://schemas.openxmlformats.org/officeDocument/2006/relationships/tags" Target="../tags/tag3.xml"/><Relationship Id="rId16" Type="http://schemas.openxmlformats.org/officeDocument/2006/relationships/notesSlide" Target="../notesSlides/notesSlide5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1.xml"/><Relationship Id="rId19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0"/>
            <a:ext cx="7391400" cy="5546725"/>
          </a:xfrm>
          <a:prstGeom prst="rect">
            <a:avLst/>
          </a:prstGeom>
        </p:spPr>
      </p:pic>
      <p:pic>
        <p:nvPicPr>
          <p:cNvPr id="6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193004" cy="996820"/>
          </a:xfrm>
          <a:prstGeom prst="rect">
            <a:avLst/>
          </a:prstGeom>
        </p:spPr>
      </p:pic>
      <p:sp>
        <p:nvSpPr>
          <p:cNvPr id="7" name="Τίτλος 1"/>
          <p:cNvSpPr>
            <a:spLocks noGrp="1"/>
          </p:cNvSpPr>
          <p:nvPr/>
        </p:nvSpPr>
        <p:spPr>
          <a:xfrm>
            <a:off x="518795" y="1155065"/>
            <a:ext cx="3505835" cy="2897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l-GR" sz="2800" i="1" dirty="0">
                <a:solidFill>
                  <a:schemeClr val="accent1">
                    <a:lumMod val="50000"/>
                  </a:schemeClr>
                </a:solidFill>
              </a:rPr>
              <a:t>Εισαγωγή στα</a:t>
            </a:r>
            <a:br>
              <a:rPr lang="el-GR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l-GR" altLang="en-US" sz="4000" cap="all">
                <a:solidFill>
                  <a:schemeClr val="accent1">
                    <a:lumMod val="75000"/>
                  </a:schemeClr>
                </a:solidFill>
              </a:rPr>
              <a:t>ΑγγειακΑ</a:t>
            </a:r>
          </a:p>
          <a:p>
            <a:pPr algn="l"/>
            <a:r>
              <a:rPr lang="el-GR" altLang="en-US" sz="4000" cap="all">
                <a:solidFill>
                  <a:schemeClr val="accent1">
                    <a:lumMod val="75000"/>
                  </a:schemeClr>
                </a:solidFill>
              </a:rPr>
              <a:t>ΕγκεφαλικΑ ΕπεισΟδια</a:t>
            </a:r>
            <a:endParaRPr lang="el-GR" altLang="en-US" sz="4000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Υπότιτλος 2"/>
          <p:cNvSpPr>
            <a:spLocks noGrp="1"/>
          </p:cNvSpPr>
          <p:nvPr/>
        </p:nvSpPr>
        <p:spPr>
          <a:xfrm>
            <a:off x="465455" y="5725160"/>
            <a:ext cx="9965055" cy="8616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dirty="0">
                <a:solidFill>
                  <a:schemeClr val="tx1"/>
                </a:solidFill>
              </a:rPr>
              <a:t>ΣΚΑΦΙΔΑ ΑΝΑΣΤΑΣΙΑ, Νευρολόγος Επιμελήτρια Β΄ΕΣΥ, </a:t>
            </a:r>
            <a:r>
              <a:rPr lang="en-US" dirty="0">
                <a:solidFill>
                  <a:schemeClr val="tx1"/>
                </a:solidFill>
              </a:rPr>
              <a:t>PhD, European Master in Stroke medicine</a:t>
            </a:r>
            <a:endParaRPr lang="el-GR" dirty="0">
              <a:solidFill>
                <a:schemeClr val="tx1"/>
              </a:solidFill>
            </a:endParaRPr>
          </a:p>
          <a:p>
            <a:pPr algn="l"/>
            <a:r>
              <a:rPr lang="el-GR" sz="1780" dirty="0">
                <a:solidFill>
                  <a:schemeClr val="tx1"/>
                </a:solidFill>
              </a:rPr>
              <a:t>Νευρολογικό Τμήμα, ΓΝΑ «Λαϊκό»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"/>
    </mc:Choice>
    <mc:Fallback xmlns="">
      <p:transition spd="slow" advTm="23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434" name="Google Shape;252;p6"/>
          <p:cNvCxnSpPr/>
          <p:nvPr/>
        </p:nvCxnSpPr>
        <p:spPr>
          <a:xfrm rot="5400000">
            <a:off x="1060450" y="3249613"/>
            <a:ext cx="3500438" cy="1587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cxnSp>
      <p:cxnSp>
        <p:nvCxnSpPr>
          <p:cNvPr id="18435" name="Google Shape;253;p6"/>
          <p:cNvCxnSpPr/>
          <p:nvPr/>
        </p:nvCxnSpPr>
        <p:spPr>
          <a:xfrm>
            <a:off x="2809875" y="5000625"/>
            <a:ext cx="6929438" cy="1588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cxnSp>
      <p:cxnSp>
        <p:nvCxnSpPr>
          <p:cNvPr id="18436" name="Google Shape;254;p6"/>
          <p:cNvCxnSpPr/>
          <p:nvPr/>
        </p:nvCxnSpPr>
        <p:spPr>
          <a:xfrm rot="-5400000">
            <a:off x="2095500" y="2427288"/>
            <a:ext cx="712788" cy="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none" w="sm" len="sm"/>
            <a:tailEnd type="stealth" w="med" len="med"/>
          </a:ln>
        </p:spPr>
      </p:cxnSp>
      <p:sp>
        <p:nvSpPr>
          <p:cNvPr id="18437" name="Google Shape;255;p6"/>
          <p:cNvSpPr txBox="1"/>
          <p:nvPr/>
        </p:nvSpPr>
        <p:spPr>
          <a:xfrm>
            <a:off x="4953000" y="5000625"/>
            <a:ext cx="1500188" cy="36703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dirty="0">
                <a:latin typeface="Georgia" panose="02040502050405020303" pitchFamily="18" charset="0"/>
                <a:sym typeface="Georgia" panose="02040502050405020303" pitchFamily="18" charset="0"/>
              </a:rPr>
              <a:t>3-4 ώρες</a:t>
            </a: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8438" name="Google Shape;256;p6"/>
          <p:cNvSpPr txBox="1"/>
          <p:nvPr/>
        </p:nvSpPr>
        <p:spPr>
          <a:xfrm>
            <a:off x="7453313" y="5072063"/>
            <a:ext cx="1357312" cy="36703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dirty="0">
                <a:latin typeface="Georgia" panose="02040502050405020303" pitchFamily="18" charset="0"/>
                <a:sym typeface="Georgia" panose="02040502050405020303" pitchFamily="18" charset="0"/>
              </a:rPr>
              <a:t>ημέρες</a:t>
            </a: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18439" name="Google Shape;257;p6" descr="nrneurol"/>
          <p:cNvPicPr preferRelativeResize="0"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9938" y="5143500"/>
            <a:ext cx="1058862" cy="1357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Google Shape;258;p6" descr="nrneurol"/>
          <p:cNvPicPr preferRelativeResize="0"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1625" y="5214938"/>
            <a:ext cx="1031875" cy="1357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Google Shape;259;p6"/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0" y="5143500"/>
            <a:ext cx="1044575" cy="1357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2" name="Google Shape;260;p6"/>
          <p:cNvSpPr txBox="1"/>
          <p:nvPr/>
        </p:nvSpPr>
        <p:spPr>
          <a:xfrm>
            <a:off x="1809750" y="5214938"/>
            <a:ext cx="1285875" cy="58229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Ισχαιμική penumbra</a:t>
            </a:r>
            <a:endParaRPr lang="el-GR" altLang="el-GR" sz="16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8443" name="Google Shape;261;p6"/>
          <p:cNvSpPr txBox="1"/>
          <p:nvPr/>
        </p:nvSpPr>
        <p:spPr>
          <a:xfrm>
            <a:off x="1881188" y="5786438"/>
            <a:ext cx="1285875" cy="582295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Πυρήνας εμφράκτου</a:t>
            </a:r>
            <a:endParaRPr lang="el-GR" altLang="el-GR" sz="16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cxnSp>
        <p:nvCxnSpPr>
          <p:cNvPr id="18444" name="Google Shape;262;p6"/>
          <p:cNvCxnSpPr>
            <a:stCxn id="18442" idx="3"/>
          </p:cNvCxnSpPr>
          <p:nvPr/>
        </p:nvCxnSpPr>
        <p:spPr>
          <a:xfrm>
            <a:off x="4619625" y="5506403"/>
            <a:ext cx="714375" cy="136525"/>
          </a:xfrm>
          <a:prstGeom prst="straightConnector1">
            <a:avLst/>
          </a:prstGeom>
          <a:ln w="9525" cap="flat" cmpd="sng">
            <a:solidFill>
              <a:schemeClr val="accent1"/>
            </a:solidFill>
            <a:prstDash val="solid"/>
            <a:headEnd type="none" w="sm" len="sm"/>
            <a:tailEnd type="none" w="sm" len="sm"/>
          </a:ln>
        </p:spPr>
      </p:cxnSp>
      <p:cxnSp>
        <p:nvCxnSpPr>
          <p:cNvPr id="18445" name="Google Shape;263;p6"/>
          <p:cNvCxnSpPr/>
          <p:nvPr/>
        </p:nvCxnSpPr>
        <p:spPr>
          <a:xfrm rot="-10800000" flipH="1">
            <a:off x="3024188" y="5786438"/>
            <a:ext cx="785812" cy="357187"/>
          </a:xfrm>
          <a:prstGeom prst="straightConnector1">
            <a:avLst/>
          </a:prstGeom>
          <a:ln w="9525" cap="flat" cmpd="sng">
            <a:solidFill>
              <a:schemeClr val="accent1"/>
            </a:solidFill>
            <a:prstDash val="solid"/>
            <a:headEnd type="none" w="sm" len="sm"/>
            <a:tailEnd type="none" w="sm" len="sm"/>
          </a:ln>
        </p:spPr>
      </p:cxnSp>
      <p:sp>
        <p:nvSpPr>
          <p:cNvPr id="18446" name="Google Shape;264;p6"/>
          <p:cNvSpPr/>
          <p:nvPr/>
        </p:nvSpPr>
        <p:spPr>
          <a:xfrm>
            <a:off x="3060700" y="1952625"/>
            <a:ext cx="993775" cy="2871788"/>
          </a:xfrm>
          <a:custGeom>
            <a:avLst/>
            <a:gdLst>
              <a:gd name="txL" fmla="*/ 0 w 993913"/>
              <a:gd name="txT" fmla="*/ 0 h 2871304"/>
              <a:gd name="txR" fmla="*/ 993913 w 993913"/>
              <a:gd name="txB" fmla="*/ 2871304 h 2871304"/>
            </a:gdLst>
            <a:ahLst/>
            <a:cxnLst>
              <a:cxn ang="0">
                <a:pos x="0" y="2871304"/>
              </a:cxn>
              <a:cxn ang="0">
                <a:pos x="225287" y="35339"/>
              </a:cxn>
              <a:cxn ang="0">
                <a:pos x="993913" y="2659270"/>
              </a:cxn>
            </a:cxnLst>
            <a:rect l="txL" t="txT" r="txR" b="txB"/>
            <a:pathLst>
              <a:path w="993913" h="2871304">
                <a:moveTo>
                  <a:pt x="0" y="2871304"/>
                </a:moveTo>
                <a:cubicBezTo>
                  <a:pt x="29817" y="1470991"/>
                  <a:pt x="59635" y="70678"/>
                  <a:pt x="225287" y="35339"/>
                </a:cubicBezTo>
                <a:cubicBezTo>
                  <a:pt x="390939" y="0"/>
                  <a:pt x="692426" y="1329635"/>
                  <a:pt x="993913" y="265927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47" name="Google Shape;265;p6"/>
          <p:cNvSpPr/>
          <p:nvPr/>
        </p:nvSpPr>
        <p:spPr>
          <a:xfrm>
            <a:off x="3644900" y="3951288"/>
            <a:ext cx="3883025" cy="739775"/>
          </a:xfrm>
          <a:custGeom>
            <a:avLst/>
            <a:gdLst>
              <a:gd name="txL" fmla="*/ 0 w 3882887"/>
              <a:gd name="txT" fmla="*/ 0 h 739914"/>
              <a:gd name="txR" fmla="*/ 3882887 w 3882887"/>
              <a:gd name="txB" fmla="*/ 739914 h 739914"/>
            </a:gdLst>
            <a:ahLst/>
            <a:cxnLst>
              <a:cxn ang="0">
                <a:pos x="0" y="739914"/>
              </a:cxn>
              <a:cxn ang="0">
                <a:pos x="1934817" y="24296"/>
              </a:cxn>
              <a:cxn ang="0">
                <a:pos x="3882887" y="594140"/>
              </a:cxn>
            </a:cxnLst>
            <a:rect l="txL" t="txT" r="txR" b="txB"/>
            <a:pathLst>
              <a:path w="3882887" h="739914">
                <a:moveTo>
                  <a:pt x="0" y="739914"/>
                </a:moveTo>
                <a:cubicBezTo>
                  <a:pt x="643834" y="394253"/>
                  <a:pt x="1287669" y="48592"/>
                  <a:pt x="1934817" y="24296"/>
                </a:cubicBezTo>
                <a:cubicBezTo>
                  <a:pt x="2581965" y="0"/>
                  <a:pt x="3232426" y="297070"/>
                  <a:pt x="3882887" y="59414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48" name="Google Shape;266;p6"/>
          <p:cNvSpPr/>
          <p:nvPr/>
        </p:nvSpPr>
        <p:spPr>
          <a:xfrm>
            <a:off x="5857875" y="4341813"/>
            <a:ext cx="3471863" cy="428625"/>
          </a:xfrm>
          <a:custGeom>
            <a:avLst/>
            <a:gdLst>
              <a:gd name="txL" fmla="*/ 0 w 3472069"/>
              <a:gd name="txT" fmla="*/ 0 h 428487"/>
              <a:gd name="txR" fmla="*/ 3472069 w 3472069"/>
              <a:gd name="txB" fmla="*/ 428487 h 428487"/>
            </a:gdLst>
            <a:ahLst/>
            <a:cxnLst>
              <a:cxn ang="0">
                <a:pos x="0" y="401982"/>
              </a:cxn>
              <a:cxn ang="0">
                <a:pos x="1815548" y="4417"/>
              </a:cxn>
              <a:cxn ang="0">
                <a:pos x="3472069" y="428487"/>
              </a:cxn>
            </a:cxnLst>
            <a:rect l="txL" t="txT" r="txR" b="txB"/>
            <a:pathLst>
              <a:path w="3472069" h="428487">
                <a:moveTo>
                  <a:pt x="0" y="401982"/>
                </a:moveTo>
                <a:cubicBezTo>
                  <a:pt x="618435" y="200991"/>
                  <a:pt x="1236870" y="0"/>
                  <a:pt x="1815548" y="4417"/>
                </a:cubicBezTo>
                <a:cubicBezTo>
                  <a:pt x="2394226" y="8834"/>
                  <a:pt x="2933147" y="218660"/>
                  <a:pt x="3472069" y="42848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49" name="Google Shape;267;p6"/>
          <p:cNvSpPr/>
          <p:nvPr/>
        </p:nvSpPr>
        <p:spPr>
          <a:xfrm>
            <a:off x="3738563" y="1571625"/>
            <a:ext cx="4000500" cy="1000125"/>
          </a:xfrm>
          <a:prstGeom prst="rect">
            <a:avLst/>
          </a:prstGeom>
          <a:solidFill>
            <a:schemeClr val="bg1"/>
          </a:solidFill>
          <a:ln w="114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pPr algn="ctr" eaLnBrk="1" hangingPunct="1">
              <a:buClr>
                <a:srgbClr val="000000"/>
              </a:buClr>
            </a:pP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ctr" eaLnBrk="1" hangingPunct="1">
              <a:buClr>
                <a:srgbClr val="000000"/>
              </a:buClr>
            </a:pPr>
            <a:endParaRPr lang="el-GR" altLang="el-GR" sz="1600" b="1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eaLnBrk="1" hangingPunct="1">
              <a:buClr>
                <a:srgbClr val="000000"/>
              </a:buClr>
            </a:pPr>
            <a:endParaRPr lang="el-GR" altLang="el-GR" sz="1600" b="1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altLang="el-GR" sz="1600" b="1" dirty="0">
                <a:latin typeface="Georgia" panose="02040502050405020303" pitchFamily="18" charset="0"/>
                <a:sym typeface="Georgia" panose="02040502050405020303" pitchFamily="18" charset="0"/>
              </a:rPr>
              <a:t>Οξεία βλάβη (πυρήνας)</a:t>
            </a:r>
            <a:endParaRPr lang="el-GR" altLang="el-GR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Ενεργειακή ανεπάρκεια</a:t>
            </a:r>
            <a:endParaRPr lang="el-GR" altLang="el-GR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Εκπόλωση κυτταρικών μεμβρανών</a:t>
            </a:r>
            <a:endParaRPr lang="el-GR" altLang="el-GR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Κυτταροτοξικό οίδημα</a:t>
            </a:r>
            <a:endParaRPr lang="el-GR" altLang="el-GR" dirty="0">
              <a:latin typeface="Arial" panose="020B0604020202020204" pitchFamily="34" charset="0"/>
            </a:endParaRPr>
          </a:p>
          <a:p>
            <a:pPr algn="ctr" eaLnBrk="1" hangingPunct="1">
              <a:buClr>
                <a:srgbClr val="000000"/>
              </a:buClr>
            </a:pPr>
            <a:endParaRPr lang="el-GR" altLang="el-GR" sz="16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ctr" eaLnBrk="1" hangingPunct="1">
              <a:buClr>
                <a:srgbClr val="000000"/>
              </a:buClr>
            </a:pPr>
            <a:endParaRPr lang="el-GR" altLang="el-GR" sz="1600" b="1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ctr" eaLnBrk="1" hangingPunct="1">
              <a:buClr>
                <a:srgbClr val="000000"/>
              </a:buClr>
            </a:pP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8450" name="Google Shape;268;p6"/>
          <p:cNvSpPr/>
          <p:nvPr/>
        </p:nvSpPr>
        <p:spPr>
          <a:xfrm>
            <a:off x="4167188" y="2786063"/>
            <a:ext cx="3357562" cy="1071562"/>
          </a:xfrm>
          <a:prstGeom prst="rect">
            <a:avLst/>
          </a:prstGeom>
          <a:solidFill>
            <a:schemeClr val="bg1"/>
          </a:solidFill>
          <a:ln w="114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pPr eaLnBrk="1" hangingPunct="1">
              <a:buClr>
                <a:srgbClr val="000000"/>
              </a:buClr>
            </a:pPr>
            <a:endParaRPr lang="el-GR" altLang="el-GR" sz="1600" b="1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altLang="el-GR" sz="1600" b="1" dirty="0">
                <a:latin typeface="Georgia" panose="02040502050405020303" pitchFamily="18" charset="0"/>
                <a:sym typeface="Georgia" panose="02040502050405020303" pitchFamily="18" charset="0"/>
              </a:rPr>
              <a:t>Υποξεία βλάβη   (penumbra)</a:t>
            </a:r>
            <a:endParaRPr lang="el-GR" altLang="el-GR" sz="1600" b="1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Μετακινούμενη καταστολή</a:t>
            </a:r>
            <a:endParaRPr lang="el-GR" altLang="el-GR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Μεταβολές σε μοριακό επίπεδο</a:t>
            </a:r>
            <a:endParaRPr lang="el-GR" altLang="el-GR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Διαταραχή μικροκυκλοφορίας</a:t>
            </a:r>
            <a:endParaRPr lang="el-GR" altLang="el-GR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</a:pPr>
            <a:endParaRPr lang="el-GR" altLang="el-GR" sz="16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8451" name="Google Shape;269;p6"/>
          <p:cNvSpPr/>
          <p:nvPr/>
        </p:nvSpPr>
        <p:spPr>
          <a:xfrm>
            <a:off x="7739063" y="2857500"/>
            <a:ext cx="2500312" cy="1357313"/>
          </a:xfrm>
          <a:prstGeom prst="rect">
            <a:avLst/>
          </a:prstGeom>
          <a:solidFill>
            <a:schemeClr val="bg1"/>
          </a:solidFill>
          <a:ln w="114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pPr eaLnBrk="1" hangingPunct="1">
              <a:buClr>
                <a:srgbClr val="000000"/>
              </a:buClr>
            </a:pPr>
            <a:r>
              <a:rPr lang="en-US" altLang="el-GR" sz="1600" b="1" dirty="0">
                <a:latin typeface="Georgia" panose="02040502050405020303" pitchFamily="18" charset="0"/>
                <a:sym typeface="Georgia" panose="02040502050405020303" pitchFamily="18" charset="0"/>
              </a:rPr>
              <a:t>Δευτερογενής βλάβη:</a:t>
            </a:r>
            <a:endParaRPr lang="el-GR" altLang="el-GR" sz="1600" b="1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αγγειογενές οίδημα</a:t>
            </a:r>
            <a:endParaRPr lang="el-GR" altLang="el-GR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Φλεγμονή</a:t>
            </a:r>
            <a:endParaRPr lang="el-GR" altLang="el-GR" sz="16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l-GR" sz="1600" dirty="0">
                <a:latin typeface="Georgia" panose="02040502050405020303" pitchFamily="18" charset="0"/>
                <a:sym typeface="Georgia" panose="02040502050405020303" pitchFamily="18" charset="0"/>
              </a:rPr>
              <a:t>Όψιμος νευρωνικός θάνατος</a:t>
            </a:r>
            <a:endParaRPr lang="el-GR" altLang="el-GR" sz="16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8452" name="Google Shape;270;p6"/>
          <p:cNvSpPr txBox="1"/>
          <p:nvPr/>
        </p:nvSpPr>
        <p:spPr>
          <a:xfrm rot="-5400000">
            <a:off x="1423988" y="3814763"/>
            <a:ext cx="2143125" cy="36703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dirty="0">
                <a:latin typeface="Georgia" panose="02040502050405020303" pitchFamily="18" charset="0"/>
                <a:sym typeface="Georgia" panose="02040502050405020303" pitchFamily="18" charset="0"/>
              </a:rPr>
              <a:t>Έκταση  βλάβης</a:t>
            </a: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18453" name="Google Shape;271;p6" descr="shutterstock_105979439.jpg"/>
          <p:cNvPicPr preferRelativeResize="0"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26575" y="628015"/>
            <a:ext cx="1000125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4" name="Google Shape;272;p6"/>
          <p:cNvSpPr>
            <a:spLocks noGrp="1"/>
          </p:cNvSpPr>
          <p:nvPr>
            <p:ph type="title"/>
          </p:nvPr>
        </p:nvSpPr>
        <p:spPr>
          <a:xfrm>
            <a:off x="1350645" y="484505"/>
            <a:ext cx="10058400" cy="652780"/>
          </a:xfrm>
        </p:spPr>
        <p:txBody>
          <a:bodyPr vert="horz" wrap="square" lIns="91425" tIns="45700" rIns="91425" bIns="45700" anchor="b" anchorCtr="0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88A44E"/>
              </a:buClr>
              <a:buFont typeface="Georgia" panose="02040502050405020303" pitchFamily="18" charset="0"/>
              <a:buNone/>
            </a:pPr>
            <a:r>
              <a:rPr lang="el-GR" altLang="en-US" sz="3555"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sym typeface="Georgia" panose="02040502050405020303" pitchFamily="18" charset="0"/>
              </a:rPr>
              <a:t>ΕξΕλιξη εμφρΑκτου στο οξΥ ΑΕΕ</a:t>
            </a:r>
            <a:endParaRPr lang="el-GR" altLang="el-GR" sz="3300" dirty="0">
              <a:solidFill>
                <a:srgbClr val="88A44E"/>
              </a:solidFill>
              <a:latin typeface="Georgia" panose="02040502050405020303" pitchFamily="18" charset="0"/>
              <a:ea typeface="Arial" panose="020B0604020202020204"/>
              <a:cs typeface="Arial" panose="020B0604020202020204"/>
              <a:sym typeface="Georgia" panose="02040502050405020303" pitchFamily="18" charset="0"/>
            </a:endParaRPr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62125810-A714-4997-88BA-E50408EB6FD1}"/>
              </a:ext>
            </a:extLst>
          </p:cNvPr>
          <p:cNvCxnSpPr/>
          <p:nvPr/>
        </p:nvCxnSpPr>
        <p:spPr>
          <a:xfrm>
            <a:off x="6453188" y="3857625"/>
            <a:ext cx="0" cy="1785303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50" y="299720"/>
            <a:ext cx="10058400" cy="738505"/>
          </a:xfrm>
        </p:spPr>
        <p:txBody>
          <a:bodyPr>
            <a:normAutofit/>
          </a:bodyPr>
          <a:lstStyle/>
          <a:p>
            <a:r>
              <a:rPr lang="el-GR" sz="4000"/>
              <a:t>ΚΥΡΙΟΙ ΠΑΡΑΓΟΝΤΕΣ ΚΙΝΔΥΝΟΥ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0449" y="1165860"/>
            <a:ext cx="5616121" cy="5551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dirty="0">
                <a:solidFill>
                  <a:srgbClr val="C00000"/>
                </a:solidFill>
                <a:latin typeface="+mj-lt"/>
              </a:rPr>
              <a:t>Τροποποιήσιμοι</a:t>
            </a:r>
          </a:p>
          <a:p>
            <a:r>
              <a:rPr lang="el-GR" altLang="en-US" dirty="0">
                <a:latin typeface="+mj-lt"/>
              </a:rPr>
              <a:t>Αυξημένα επίπεδα </a:t>
            </a:r>
            <a:r>
              <a:rPr lang="el-GR" altLang="en-US" dirty="0">
                <a:solidFill>
                  <a:srgbClr val="C00000"/>
                </a:solidFill>
                <a:latin typeface="+mj-lt"/>
              </a:rPr>
              <a:t>Αρτηρικής πίεσης</a:t>
            </a:r>
          </a:p>
          <a:p>
            <a:r>
              <a:rPr lang="el-GR" altLang="en-US" dirty="0">
                <a:latin typeface="+mj-lt"/>
              </a:rPr>
              <a:t>αυξημένα επίπεδα ολικής χοληστερόλης</a:t>
            </a:r>
            <a:r>
              <a:rPr lang="en-US" altLang="el-GR" dirty="0">
                <a:latin typeface="+mj-lt"/>
              </a:rPr>
              <a:t>/LDL/</a:t>
            </a:r>
            <a:r>
              <a:rPr lang="en-US" altLang="el-GR" dirty="0" err="1">
                <a:latin typeface="+mj-lt"/>
              </a:rPr>
              <a:t>Tg</a:t>
            </a:r>
            <a:r>
              <a:rPr lang="en-US" altLang="el-GR" dirty="0">
                <a:latin typeface="+mj-lt"/>
              </a:rPr>
              <a:t>, </a:t>
            </a:r>
            <a:r>
              <a:rPr lang="el-GR" altLang="el-GR" dirty="0">
                <a:latin typeface="+mj-lt"/>
              </a:rPr>
              <a:t>χαμηλή </a:t>
            </a:r>
            <a:r>
              <a:rPr lang="en-US" altLang="el-GR" dirty="0">
                <a:latin typeface="+mj-lt"/>
              </a:rPr>
              <a:t>HDL</a:t>
            </a:r>
          </a:p>
          <a:p>
            <a:r>
              <a:rPr lang="el-GR" altLang="en-US" dirty="0">
                <a:latin typeface="+mj-lt"/>
              </a:rPr>
              <a:t>Σακχαρώδης διαβήτης</a:t>
            </a:r>
          </a:p>
          <a:p>
            <a:r>
              <a:rPr lang="el-GR" altLang="en-US" dirty="0">
                <a:latin typeface="+mj-lt"/>
              </a:rPr>
              <a:t>Κάπνισμα</a:t>
            </a:r>
            <a:r>
              <a:rPr lang="en-US" altLang="en-US" dirty="0">
                <a:latin typeface="+mj-lt"/>
              </a:rPr>
              <a:t> (</a:t>
            </a:r>
            <a:r>
              <a:rPr lang="en-US" altLang="en-US" dirty="0">
                <a:latin typeface="+mj-lt"/>
                <a:cs typeface="Arial"/>
              </a:rPr>
              <a:t>↑ 2-4 </a:t>
            </a:r>
            <a:r>
              <a:rPr lang="el-GR" altLang="en-US" dirty="0">
                <a:latin typeface="+mj-lt"/>
                <a:cs typeface="Arial"/>
              </a:rPr>
              <a:t>φορές)</a:t>
            </a:r>
            <a:r>
              <a:rPr lang="en-US" altLang="en-US" dirty="0">
                <a:latin typeface="+mj-lt"/>
                <a:cs typeface="Arial"/>
              </a:rPr>
              <a:t> +</a:t>
            </a:r>
            <a:r>
              <a:rPr lang="el-GR" altLang="en-US" dirty="0">
                <a:latin typeface="+mj-lt"/>
                <a:cs typeface="Arial"/>
              </a:rPr>
              <a:t>αντισυλληπτικά (</a:t>
            </a:r>
            <a:r>
              <a:rPr lang="en-US" altLang="en-US" dirty="0">
                <a:latin typeface="+mj-lt"/>
                <a:cs typeface="Arial"/>
              </a:rPr>
              <a:t>x7)</a:t>
            </a:r>
            <a:endParaRPr lang="el-GR" altLang="en-US" dirty="0">
              <a:latin typeface="+mj-lt"/>
            </a:endParaRPr>
          </a:p>
          <a:p>
            <a:r>
              <a:rPr lang="el-GR" altLang="en-US" dirty="0">
                <a:latin typeface="+mj-lt"/>
              </a:rPr>
              <a:t>κολπική μαρμαρυγή (</a:t>
            </a:r>
            <a:r>
              <a:rPr lang="en-US" altLang="en-US" dirty="0">
                <a:latin typeface="+mj-lt"/>
              </a:rPr>
              <a:t>x5)</a:t>
            </a:r>
            <a:endParaRPr lang="el-GR" altLang="en-US" dirty="0">
              <a:latin typeface="+mj-lt"/>
            </a:endParaRPr>
          </a:p>
          <a:p>
            <a:r>
              <a:rPr lang="el-GR" altLang="en-US" dirty="0">
                <a:latin typeface="+mj-lt"/>
              </a:rPr>
              <a:t>χαμηλά επίπεδα σωματικής δραστηριότητας</a:t>
            </a:r>
          </a:p>
          <a:p>
            <a:r>
              <a:rPr lang="el-GR" altLang="en-US" dirty="0">
                <a:latin typeface="+mj-lt"/>
              </a:rPr>
              <a:t>παχυσαρκία</a:t>
            </a:r>
          </a:p>
          <a:p>
            <a:r>
              <a:rPr lang="el-GR" altLang="en-US" dirty="0">
                <a:latin typeface="+mj-lt"/>
              </a:rPr>
              <a:t>χαμηλή πρόσληψη φρούτων και λαχανικών/υψηλή πρόσληψη αλατιού</a:t>
            </a:r>
          </a:p>
          <a:p>
            <a:r>
              <a:rPr lang="el-GR" altLang="en-US" dirty="0">
                <a:latin typeface="+mj-lt"/>
              </a:rPr>
              <a:t>κατάθλιψη</a:t>
            </a:r>
          </a:p>
          <a:p>
            <a:r>
              <a:rPr lang="el-GR" altLang="en-US" dirty="0">
                <a:latin typeface="+mj-lt"/>
              </a:rPr>
              <a:t>κατάχρηση αλκοόλ</a:t>
            </a:r>
          </a:p>
          <a:p>
            <a:endParaRPr lang="el-GR" altLang="en-US" dirty="0"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7113" y="1311003"/>
            <a:ext cx="4754880" cy="2172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dirty="0">
                <a:solidFill>
                  <a:srgbClr val="C00000"/>
                </a:solidFill>
              </a:rPr>
              <a:t>Μη τροποποιήσιμοι</a:t>
            </a:r>
          </a:p>
          <a:p>
            <a:pPr>
              <a:buFont typeface="Wingdings" panose="05000000000000000000" charset="0"/>
              <a:buChar char="§"/>
            </a:pPr>
            <a:r>
              <a:rPr lang="el-GR" altLang="en-US" dirty="0">
                <a:solidFill>
                  <a:srgbClr val="C00000"/>
                </a:solidFill>
              </a:rPr>
              <a:t> </a:t>
            </a:r>
            <a:r>
              <a:rPr lang="el-GR" altLang="en-US" dirty="0">
                <a:solidFill>
                  <a:schemeClr val="tx1"/>
                </a:solidFill>
              </a:rPr>
              <a:t>Ηλικία</a:t>
            </a:r>
          </a:p>
          <a:p>
            <a:pPr>
              <a:buFont typeface="Wingdings" panose="05000000000000000000" charset="0"/>
              <a:buChar char="§"/>
            </a:pPr>
            <a:r>
              <a:rPr lang="el-GR" altLang="en-US" dirty="0">
                <a:solidFill>
                  <a:schemeClr val="tx1"/>
                </a:solidFill>
              </a:rPr>
              <a:t>φύλο</a:t>
            </a:r>
          </a:p>
          <a:p>
            <a:pPr>
              <a:buFont typeface="Wingdings" panose="05000000000000000000" charset="0"/>
              <a:buChar char="§"/>
            </a:pPr>
            <a:r>
              <a:rPr lang="el-GR" altLang="en-US" dirty="0">
                <a:solidFill>
                  <a:schemeClr val="tx1"/>
                </a:solidFill>
              </a:rPr>
              <a:t>κληρονομική προδιάθεση</a:t>
            </a:r>
          </a:p>
          <a:p>
            <a:pPr>
              <a:buFont typeface="Wingdings" panose="05000000000000000000" charset="0"/>
              <a:buChar char="§"/>
            </a:pPr>
            <a:r>
              <a:rPr lang="el-GR" altLang="en-US" dirty="0">
                <a:solidFill>
                  <a:schemeClr val="tx1"/>
                </a:solidFill>
              </a:rPr>
              <a:t>μαύρη φυλή/Κινέζοι/Ιάπωνες/Ασιάτες</a:t>
            </a:r>
          </a:p>
        </p:txBody>
      </p:sp>
      <p:pic>
        <p:nvPicPr>
          <p:cNvPr id="7" name="Picture 6" descr="αρχείο λήψης (1)"/>
          <p:cNvPicPr>
            <a:picLocks noChangeAspect="1"/>
          </p:cNvPicPr>
          <p:nvPr/>
        </p:nvPicPr>
        <p:blipFill>
          <a:blip r:embed="rId3" cstate="print"/>
          <a:srcRect l="15642" t="10632" r="13848" b="16881"/>
          <a:stretch>
            <a:fillRect/>
          </a:stretch>
        </p:blipFill>
        <p:spPr>
          <a:xfrm>
            <a:off x="8069943" y="4412343"/>
            <a:ext cx="2496458" cy="21771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.1177_17474930241308142-fig1"/>
          <p:cNvPicPr>
            <a:picLocks noChangeAspect="1"/>
          </p:cNvPicPr>
          <p:nvPr/>
        </p:nvPicPr>
        <p:blipFill>
          <a:blip r:embed="rId3" cstate="print"/>
          <a:srcRect t="61744"/>
          <a:stretch>
            <a:fillRect/>
          </a:stretch>
        </p:blipFill>
        <p:spPr>
          <a:xfrm>
            <a:off x="130171" y="960408"/>
            <a:ext cx="12061829" cy="2610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314" y="4331677"/>
            <a:ext cx="6096000" cy="1015663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r>
              <a:rPr lang="el-GR" altLang="en-US" sz="2000" dirty="0"/>
              <a:t>για κάθε αύξηση ΣΑΠ 10</a:t>
            </a:r>
            <a:r>
              <a:rPr lang="en-US" altLang="en-US" sz="2000" dirty="0"/>
              <a:t>mmHg</a:t>
            </a:r>
            <a:r>
              <a:rPr lang="el-GR" altLang="en-US" sz="2000" dirty="0"/>
              <a:t>  σε ασθενείς&gt;60</a:t>
            </a:r>
            <a:r>
              <a:rPr lang="en-US" altLang="en-US" sz="2000" dirty="0"/>
              <a:t>y </a:t>
            </a:r>
            <a:r>
              <a:rPr lang="el-GR" altLang="en-US" sz="2000" dirty="0"/>
              <a:t>αύξηση κινδύνου 40-50% </a:t>
            </a:r>
          </a:p>
          <a:p>
            <a:r>
              <a:rPr lang="el-GR" altLang="en-US" sz="2000" dirty="0"/>
              <a:t>για κάθε μείωση 10</a:t>
            </a:r>
            <a:r>
              <a:rPr lang="en-US" altLang="en-US" sz="2000" dirty="0"/>
              <a:t>mmHg </a:t>
            </a:r>
            <a:r>
              <a:rPr lang="el-GR" altLang="en-US" sz="2000" dirty="0"/>
              <a:t>μείωση κινδύνου 40%, </a:t>
            </a:r>
            <a:endParaRPr lang="el-GR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3486" y="3715657"/>
            <a:ext cx="474617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altLang="en-US" sz="2000" dirty="0"/>
              <a:t>54% των αεε αποδίδονται στην ΑΥ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728980"/>
          </a:xfrm>
        </p:spPr>
        <p:txBody>
          <a:bodyPr/>
          <a:lstStyle/>
          <a:p>
            <a:r>
              <a:rPr lang="el-GR" sz="4000"/>
              <a:t>ισχαιμικα αεε τυποι</a:t>
            </a:r>
          </a:p>
        </p:txBody>
      </p:sp>
      <p:pic>
        <p:nvPicPr>
          <p:cNvPr id="6" name="Picture 5" descr="54e62dda-6a6d-4a5c-af5b-7bd3848b7296"/>
          <p:cNvPicPr>
            <a:picLocks noChangeAspect="1"/>
          </p:cNvPicPr>
          <p:nvPr/>
        </p:nvPicPr>
        <p:blipFill>
          <a:blip r:embed="rId3" cstate="print"/>
          <a:srcRect t="12866" r="29223" b="3286"/>
          <a:stretch>
            <a:fillRect/>
          </a:stretch>
        </p:blipFill>
        <p:spPr>
          <a:xfrm>
            <a:off x="345440" y="1049020"/>
            <a:ext cx="2863850" cy="308483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481070" y="2648585"/>
            <a:ext cx="2736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>
                <a:solidFill>
                  <a:schemeClr val="tx1"/>
                </a:solidFill>
              </a:rPr>
              <a:t>Κενοχωριώδη/</a:t>
            </a:r>
          </a:p>
          <a:p>
            <a:r>
              <a:rPr lang="el-GR" b="1">
                <a:solidFill>
                  <a:schemeClr val="tx1"/>
                </a:solidFill>
              </a:rPr>
              <a:t>μικρών αγγείων 25%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481070" y="1813560"/>
            <a:ext cx="329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 dirty="0" err="1"/>
              <a:t>Καρδιοεμβολικά</a:t>
            </a:r>
            <a:r>
              <a:rPr lang="en-US" altLang="el-GR" b="1" dirty="0"/>
              <a:t> 25-35%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71215" y="3429000"/>
            <a:ext cx="3049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>
                <a:solidFill>
                  <a:schemeClr val="tx1"/>
                </a:solidFill>
              </a:rPr>
              <a:t>Αθηροσκληρωτικά</a:t>
            </a:r>
            <a:r>
              <a:rPr lang="en-US" altLang="el-GR" b="1">
                <a:solidFill>
                  <a:schemeClr val="tx1"/>
                </a:solidFill>
              </a:rPr>
              <a:t> </a:t>
            </a:r>
            <a:r>
              <a:rPr lang="el-GR" altLang="en-US" b="1">
                <a:solidFill>
                  <a:schemeClr val="tx1"/>
                </a:solidFill>
              </a:rPr>
              <a:t>3</a:t>
            </a:r>
            <a:r>
              <a:rPr lang="en-US" altLang="el-GR" b="1">
                <a:solidFill>
                  <a:schemeClr val="tx1"/>
                </a:solidFill>
              </a:rPr>
              <a:t>0%</a:t>
            </a:r>
          </a:p>
        </p:txBody>
      </p:sp>
      <p:sp>
        <p:nvSpPr>
          <p:cNvPr id="10" name="Rectangles 9"/>
          <p:cNvSpPr/>
          <p:nvPr/>
        </p:nvSpPr>
        <p:spPr>
          <a:xfrm>
            <a:off x="3448050" y="1663065"/>
            <a:ext cx="3045460" cy="6019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ardioembolic"/>
          <p:cNvPicPr>
            <a:picLocks noChangeAspect="1"/>
          </p:cNvPicPr>
          <p:nvPr/>
        </p:nvPicPr>
        <p:blipFill>
          <a:blip r:embed="rId4" cstate="print"/>
          <a:srcRect l="1876" t="917" r="892" b="7296"/>
          <a:stretch>
            <a:fillRect/>
          </a:stretch>
        </p:blipFill>
        <p:spPr>
          <a:xfrm>
            <a:off x="6836229" y="318498"/>
            <a:ext cx="4308021" cy="3999531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72440" y="4133851"/>
            <a:ext cx="5624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l-GR" b="1" dirty="0">
                <a:solidFill>
                  <a:srgbClr val="C00000"/>
                </a:solidFill>
              </a:rPr>
              <a:t>Κολπική μαρμαρυγή</a:t>
            </a:r>
            <a:r>
              <a:rPr lang="en-US" altLang="el-GR" b="1" dirty="0">
                <a:solidFill>
                  <a:srgbClr val="C00000"/>
                </a:solidFill>
              </a:rPr>
              <a:t> (</a:t>
            </a:r>
            <a:r>
              <a:rPr lang="el-GR" altLang="el-GR" b="1" dirty="0">
                <a:solidFill>
                  <a:srgbClr val="C00000"/>
                </a:solidFill>
              </a:rPr>
              <a:t>παροξυσμική/χρόνια)</a:t>
            </a:r>
            <a:endParaRPr lang="el-GR" b="1" dirty="0">
              <a:solidFill>
                <a:srgbClr val="C00000"/>
              </a:solidFill>
            </a:endParaRPr>
          </a:p>
          <a:p>
            <a:r>
              <a:rPr lang="en-US" altLang="el-GR" dirty="0"/>
              <a:t>5% </a:t>
            </a:r>
            <a:r>
              <a:rPr lang="el-GR" altLang="el-GR" dirty="0"/>
              <a:t>σε ηλικία &gt;65</a:t>
            </a:r>
            <a:r>
              <a:rPr lang="en-US" altLang="el-GR" dirty="0"/>
              <a:t>y, </a:t>
            </a:r>
            <a:r>
              <a:rPr lang="el-GR" dirty="0">
                <a:sym typeface="+mn-ea"/>
              </a:rPr>
              <a:t>12%</a:t>
            </a:r>
            <a:r>
              <a:rPr lang="en-US" altLang="el-GR" dirty="0">
                <a:sym typeface="+mn-ea"/>
              </a:rPr>
              <a:t> </a:t>
            </a:r>
            <a:r>
              <a:rPr lang="el-GR" dirty="0"/>
              <a:t>σε ηλικια&gt;</a:t>
            </a:r>
            <a:r>
              <a:rPr lang="en-US" altLang="el-GR" dirty="0"/>
              <a:t>75y</a:t>
            </a:r>
            <a:r>
              <a:rPr lang="el-GR" dirty="0"/>
              <a:t>  </a:t>
            </a:r>
            <a:endParaRPr lang="en-US" dirty="0"/>
          </a:p>
          <a:p>
            <a:r>
              <a:rPr lang="en-US" altLang="el-GR" b="1" dirty="0">
                <a:solidFill>
                  <a:srgbClr val="C00000"/>
                </a:solidFill>
              </a:rPr>
              <a:t>40% </a:t>
            </a:r>
            <a:r>
              <a:rPr lang="el-GR" altLang="en-US" b="1" dirty="0">
                <a:solidFill>
                  <a:srgbClr val="C00000"/>
                </a:solidFill>
              </a:rPr>
              <a:t>των ΑΕΕ σε &gt;80</a:t>
            </a:r>
            <a:r>
              <a:rPr lang="en-US" altLang="en-US" b="1" dirty="0">
                <a:solidFill>
                  <a:srgbClr val="C00000"/>
                </a:solidFill>
              </a:rPr>
              <a:t>y</a:t>
            </a:r>
            <a:endParaRPr lang="el-GR" dirty="0"/>
          </a:p>
          <a:p>
            <a:pPr marL="285750" indent="-285750">
              <a:buFont typeface="Wingdings" panose="05000000000000000000" charset="0"/>
              <a:buChar char="Ø"/>
            </a:pPr>
            <a:endParaRPr lang="el-GR" dirty="0"/>
          </a:p>
        </p:txBody>
      </p:sp>
      <p:pic>
        <p:nvPicPr>
          <p:cNvPr id="15" name="Picture 14" descr="af"/>
          <p:cNvPicPr>
            <a:picLocks noChangeAspect="1"/>
          </p:cNvPicPr>
          <p:nvPr/>
        </p:nvPicPr>
        <p:blipFill>
          <a:blip r:embed="rId5" cstate="print"/>
          <a:srcRect t="19444" b="38574"/>
          <a:stretch>
            <a:fillRect/>
          </a:stretch>
        </p:blipFill>
        <p:spPr>
          <a:xfrm>
            <a:off x="664845" y="5192032"/>
            <a:ext cx="2592705" cy="815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86286" y="4449304"/>
            <a:ext cx="49638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l-GR" dirty="0"/>
              <a:t>μηχανική προσθετική βαλβίδα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dirty="0"/>
              <a:t>ενδοκαρδίτιδα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dirty="0"/>
              <a:t>πρόσφατο ΟΕΜ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dirty="0"/>
              <a:t>Διατατική μυοκαρδιοπάθεια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el-GR" dirty="0"/>
              <a:t>PFO </a:t>
            </a:r>
            <a:r>
              <a:rPr lang="el-GR" altLang="en-US" dirty="0"/>
              <a:t>και ανεύρυσμα κολπικού διαφράγματος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dirty="0"/>
              <a:t>μύξωμα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dirty="0"/>
              <a:t>θρόμβος </a:t>
            </a:r>
            <a:r>
              <a:rPr lang="en-US" dirty="0"/>
              <a:t>LV, LA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728980"/>
          </a:xfrm>
        </p:spPr>
        <p:txBody>
          <a:bodyPr/>
          <a:lstStyle/>
          <a:p>
            <a:r>
              <a:rPr lang="el-GR" sz="4000"/>
              <a:t>ισχαιμικα αεε τυποι</a:t>
            </a:r>
          </a:p>
        </p:txBody>
      </p:sp>
      <p:pic>
        <p:nvPicPr>
          <p:cNvPr id="6" name="Picture 5" descr="54e62dda-6a6d-4a5c-af5b-7bd3848b7296"/>
          <p:cNvPicPr>
            <a:picLocks noChangeAspect="1"/>
          </p:cNvPicPr>
          <p:nvPr/>
        </p:nvPicPr>
        <p:blipFill>
          <a:blip r:embed="rId3" cstate="print"/>
          <a:srcRect t="12866" r="29223" b="3286"/>
          <a:stretch>
            <a:fillRect/>
          </a:stretch>
        </p:blipFill>
        <p:spPr>
          <a:xfrm>
            <a:off x="355600" y="1515745"/>
            <a:ext cx="2863850" cy="308483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481070" y="2648585"/>
            <a:ext cx="2614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 dirty="0" err="1">
                <a:solidFill>
                  <a:schemeClr val="tx1"/>
                </a:solidFill>
              </a:rPr>
              <a:t>Κενοχωριώδη</a:t>
            </a:r>
            <a:r>
              <a:rPr lang="el-GR" b="1" dirty="0">
                <a:solidFill>
                  <a:schemeClr val="tx1"/>
                </a:solidFill>
              </a:rPr>
              <a:t>/</a:t>
            </a:r>
          </a:p>
          <a:p>
            <a:r>
              <a:rPr lang="el-GR" b="1" dirty="0">
                <a:solidFill>
                  <a:schemeClr val="tx1"/>
                </a:solidFill>
              </a:rPr>
              <a:t>μικρών αγγείων</a:t>
            </a:r>
            <a:r>
              <a:rPr lang="en-US" altLang="el-GR" b="1" dirty="0">
                <a:solidFill>
                  <a:schemeClr val="tx1"/>
                </a:solidFill>
              </a:rPr>
              <a:t> 25%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481070" y="1813560"/>
            <a:ext cx="2615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/>
              <a:t>Εμβολικά 25-35%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31845" y="3994785"/>
            <a:ext cx="30492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>
                <a:solidFill>
                  <a:schemeClr val="tx1"/>
                </a:solidFill>
              </a:rPr>
              <a:t>Αθηροσκληρωτικά</a:t>
            </a:r>
            <a:r>
              <a:rPr lang="en-US" altLang="el-GR" b="1">
                <a:solidFill>
                  <a:schemeClr val="tx1"/>
                </a:solidFill>
              </a:rPr>
              <a:t> </a:t>
            </a:r>
            <a:r>
              <a:rPr lang="el-GR" altLang="en-US" b="1">
                <a:solidFill>
                  <a:schemeClr val="tx1"/>
                </a:solidFill>
              </a:rPr>
              <a:t>3</a:t>
            </a:r>
            <a:r>
              <a:rPr lang="en-US" altLang="el-GR" b="1">
                <a:solidFill>
                  <a:schemeClr val="tx1"/>
                </a:solidFill>
              </a:rPr>
              <a:t>0%</a:t>
            </a:r>
          </a:p>
        </p:txBody>
      </p:sp>
      <p:pic>
        <p:nvPicPr>
          <p:cNvPr id="3" name="Picture 2" descr="microatheroma"/>
          <p:cNvPicPr>
            <a:picLocks noChangeAspect="1"/>
          </p:cNvPicPr>
          <p:nvPr/>
        </p:nvPicPr>
        <p:blipFill>
          <a:blip r:embed="rId4" cstate="print"/>
          <a:srcRect l="48297" t="1769" r="2241" b="3367"/>
          <a:stretch>
            <a:fillRect/>
          </a:stretch>
        </p:blipFill>
        <p:spPr>
          <a:xfrm>
            <a:off x="7477125" y="633095"/>
            <a:ext cx="3170555" cy="3147060"/>
          </a:xfrm>
          <a:prstGeom prst="rect">
            <a:avLst/>
          </a:prstGeom>
        </p:spPr>
      </p:pic>
      <p:pic>
        <p:nvPicPr>
          <p:cNvPr id="4" name="Picture 3" descr="lypohyalinosis"/>
          <p:cNvPicPr>
            <a:picLocks noChangeAspect="1"/>
          </p:cNvPicPr>
          <p:nvPr/>
        </p:nvPicPr>
        <p:blipFill>
          <a:blip r:embed="rId5" cstate="print"/>
          <a:srcRect l="2604" r="51341"/>
          <a:stretch>
            <a:fillRect/>
          </a:stretch>
        </p:blipFill>
        <p:spPr>
          <a:xfrm>
            <a:off x="6412774" y="4022271"/>
            <a:ext cx="1961515" cy="1698625"/>
          </a:xfrm>
          <a:prstGeom prst="rect">
            <a:avLst/>
          </a:prstGeom>
        </p:spPr>
      </p:pic>
      <p:pic>
        <p:nvPicPr>
          <p:cNvPr id="5" name="Picture 4" descr="Lacunar-stroke-in-internal-capsule-DWI"/>
          <p:cNvPicPr>
            <a:picLocks noChangeAspect="1"/>
          </p:cNvPicPr>
          <p:nvPr/>
        </p:nvPicPr>
        <p:blipFill>
          <a:blip r:embed="rId6" cstate="print"/>
          <a:srcRect r="50000"/>
          <a:stretch>
            <a:fillRect/>
          </a:stretch>
        </p:blipFill>
        <p:spPr>
          <a:xfrm>
            <a:off x="8479608" y="3994785"/>
            <a:ext cx="1970405" cy="2288540"/>
          </a:xfrm>
          <a:prstGeom prst="rect">
            <a:avLst/>
          </a:prstGeom>
        </p:spPr>
      </p:pic>
      <p:sp>
        <p:nvSpPr>
          <p:cNvPr id="10" name="Rectangles 9"/>
          <p:cNvSpPr/>
          <p:nvPr/>
        </p:nvSpPr>
        <p:spPr>
          <a:xfrm>
            <a:off x="3463925" y="2624455"/>
            <a:ext cx="2501900" cy="66992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0633165" y="4020094"/>
            <a:ext cx="1151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&lt;15mm </a:t>
            </a:r>
            <a:r>
              <a:rPr lang="el-GR" sz="1600" b="1" dirty="0">
                <a:solidFill>
                  <a:srgbClr val="C00000"/>
                </a:solidFill>
              </a:rPr>
              <a:t>διάμετρος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95935" y="5017135"/>
            <a:ext cx="4269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b="1"/>
              <a:t>αγγειακούς παράγοντες κινδύνου</a:t>
            </a:r>
            <a:r>
              <a:rPr lang="el-GR" altLang="en-US"/>
              <a:t> 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/>
              <a:t>      (</a:t>
            </a:r>
            <a:r>
              <a:rPr lang="el-GR" altLang="en-US" b="1"/>
              <a:t>ΑΥ</a:t>
            </a:r>
            <a:r>
              <a:rPr lang="el-GR" altLang="en-US"/>
              <a:t>, ΣΔ, κάπνισμα, ηλικία, ΣΝ)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/>
              <a:t>γενετική προδιάθεση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72283" y="5782491"/>
            <a:ext cx="169735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 altLang="en-US">
                <a:solidFill>
                  <a:srgbClr val="C00000"/>
                </a:solidFill>
              </a:rPr>
              <a:t>λιπουαλίνωση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42400" y="188686"/>
            <a:ext cx="2801257" cy="92333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Ενδογενής βλάβη σε μικρές διατιτραίνουσες αρτηρίες</a:t>
            </a:r>
          </a:p>
        </p:txBody>
      </p:sp>
      <p:sp>
        <p:nvSpPr>
          <p:cNvPr id="16" name="Text Box 10"/>
          <p:cNvSpPr txBox="1"/>
          <p:nvPr/>
        </p:nvSpPr>
        <p:spPr>
          <a:xfrm>
            <a:off x="10785565" y="4912723"/>
            <a:ext cx="1151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rgbClr val="C00000"/>
                </a:solidFill>
              </a:rPr>
              <a:t>Στα βασικά γάγγλια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13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748665"/>
          </a:xfrm>
        </p:spPr>
        <p:txBody>
          <a:bodyPr/>
          <a:lstStyle/>
          <a:p>
            <a:r>
              <a:rPr lang="el-GR" sz="4000"/>
              <a:t>ΙΣΧΑΙΜΙΚΑ ΑΕΕ</a:t>
            </a:r>
            <a:r>
              <a:rPr lang="en-US" altLang="el-GR" sz="4000"/>
              <a:t>-</a:t>
            </a:r>
            <a:r>
              <a:rPr lang="el-GR" altLang="el-GR" sz="4000"/>
              <a:t>τυποι</a:t>
            </a:r>
          </a:p>
        </p:txBody>
      </p:sp>
      <p:pic>
        <p:nvPicPr>
          <p:cNvPr id="6" name="Picture 5" descr="54e62dda-6a6d-4a5c-af5b-7bd3848b7296"/>
          <p:cNvPicPr>
            <a:picLocks noChangeAspect="1"/>
          </p:cNvPicPr>
          <p:nvPr/>
        </p:nvPicPr>
        <p:blipFill>
          <a:blip r:embed="rId3" cstate="print"/>
          <a:srcRect t="12866" r="29223" b="3286"/>
          <a:stretch>
            <a:fillRect/>
          </a:stretch>
        </p:blipFill>
        <p:spPr>
          <a:xfrm>
            <a:off x="608965" y="1085215"/>
            <a:ext cx="2863850" cy="308483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640455" y="1233170"/>
            <a:ext cx="265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/>
              <a:t>Εμβολικά</a:t>
            </a:r>
            <a:r>
              <a:rPr lang="en-US" altLang="el-GR" b="1"/>
              <a:t> 2</a:t>
            </a:r>
            <a:r>
              <a:rPr lang="el-GR" altLang="en-US" b="1"/>
              <a:t>5-35</a:t>
            </a:r>
            <a:r>
              <a:rPr lang="en-US" altLang="el-GR" b="1"/>
              <a:t>%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640455" y="2376805"/>
            <a:ext cx="2653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/>
              <a:t>Κενοχωριώδη/</a:t>
            </a:r>
          </a:p>
          <a:p>
            <a:r>
              <a:rPr lang="el-GR" b="1"/>
              <a:t>μικρών αγγείων 25%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640455" y="3524885"/>
            <a:ext cx="3049270" cy="368300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 dirty="0" err="1">
                <a:solidFill>
                  <a:schemeClr val="tx1"/>
                </a:solidFill>
              </a:rPr>
              <a:t>Αθηροσκληρωτικά</a:t>
            </a:r>
            <a:r>
              <a:rPr lang="en-US" altLang="el-GR" b="1" dirty="0">
                <a:solidFill>
                  <a:schemeClr val="tx1"/>
                </a:solidFill>
              </a:rPr>
              <a:t> </a:t>
            </a:r>
            <a:r>
              <a:rPr lang="el-GR" altLang="en-US" b="1" dirty="0">
                <a:solidFill>
                  <a:schemeClr val="tx1"/>
                </a:solidFill>
              </a:rPr>
              <a:t>3</a:t>
            </a:r>
            <a:r>
              <a:rPr lang="en-US" altLang="el-GR" b="1" dirty="0">
                <a:solidFill>
                  <a:schemeClr val="tx1"/>
                </a:solidFill>
              </a:rPr>
              <a:t>0%</a:t>
            </a:r>
          </a:p>
        </p:txBody>
      </p:sp>
      <p:pic>
        <p:nvPicPr>
          <p:cNvPr id="5" name="Picture 4" descr="athoerosclerosi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8017" y="1085215"/>
            <a:ext cx="3705225" cy="1677670"/>
          </a:xfrm>
          <a:prstGeom prst="rect">
            <a:avLst/>
          </a:prstGeom>
        </p:spPr>
      </p:pic>
      <p:pic>
        <p:nvPicPr>
          <p:cNvPr id="10" name="Picture 9" descr="atherosclerosis sight"/>
          <p:cNvPicPr>
            <a:picLocks noChangeAspect="1"/>
          </p:cNvPicPr>
          <p:nvPr/>
        </p:nvPicPr>
        <p:blipFill>
          <a:blip r:embed="rId5" cstate="print"/>
          <a:srcRect l="7145" r="12473" b="11815"/>
          <a:stretch>
            <a:fillRect/>
          </a:stretch>
        </p:blipFill>
        <p:spPr>
          <a:xfrm>
            <a:off x="6096000" y="1594167"/>
            <a:ext cx="2136140" cy="151193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41605" y="4351020"/>
            <a:ext cx="4552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θρομβοεμβολή/</a:t>
            </a:r>
            <a:r>
              <a:rPr lang="en-US"/>
              <a:t>in situ </a:t>
            </a:r>
            <a:r>
              <a:rPr lang="el-GR"/>
              <a:t>θρομβοαπόφραξη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3662680" y="3378835"/>
            <a:ext cx="3127375" cy="6007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microatheroma"/>
          <p:cNvPicPr>
            <a:picLocks noChangeAspect="1"/>
          </p:cNvPicPr>
          <p:nvPr/>
        </p:nvPicPr>
        <p:blipFill>
          <a:blip r:embed="rId6" cstate="print"/>
          <a:srcRect l="3776" t="2029" r="46762" b="3193"/>
          <a:stretch>
            <a:fillRect/>
          </a:stretch>
        </p:blipFill>
        <p:spPr>
          <a:xfrm>
            <a:off x="8322310" y="5132070"/>
            <a:ext cx="1611630" cy="1602105"/>
          </a:xfrm>
          <a:prstGeom prst="rect">
            <a:avLst/>
          </a:prstGeom>
        </p:spPr>
      </p:pic>
      <p:pic>
        <p:nvPicPr>
          <p:cNvPr id="13" name="Picture 12" descr="pone.0108712.g00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94910" y="4719320"/>
            <a:ext cx="2370455" cy="201485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4441190" y="4351020"/>
            <a:ext cx="3825875" cy="456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l-GR"/>
              <a:t>υποαιμάτωση/μεθοριακά έμφρακτα</a:t>
            </a:r>
          </a:p>
          <a:p>
            <a:endParaRPr lang="el-GR"/>
          </a:p>
        </p:txBody>
      </p:sp>
      <p:sp>
        <p:nvSpPr>
          <p:cNvPr id="16" name="Text Box 15"/>
          <p:cNvSpPr txBox="1"/>
          <p:nvPr/>
        </p:nvSpPr>
        <p:spPr>
          <a:xfrm>
            <a:off x="9079865" y="4351020"/>
            <a:ext cx="3016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απόφραξη διατιτράινονων/</a:t>
            </a:r>
          </a:p>
          <a:p>
            <a:r>
              <a:rPr lang="el-GR"/>
              <a:t>μικροαθήρωμα</a:t>
            </a:r>
          </a:p>
        </p:txBody>
      </p:sp>
      <p:pic>
        <p:nvPicPr>
          <p:cNvPr id="17" name="Picture 16" descr="artery to artery in situ atherothrombosis"/>
          <p:cNvPicPr>
            <a:picLocks noChangeAspect="1"/>
          </p:cNvPicPr>
          <p:nvPr/>
        </p:nvPicPr>
        <p:blipFill>
          <a:blip r:embed="rId8" cstate="print"/>
          <a:srcRect l="32213" t="49420"/>
          <a:stretch>
            <a:fillRect/>
          </a:stretch>
        </p:blipFill>
        <p:spPr>
          <a:xfrm>
            <a:off x="375285" y="4900295"/>
            <a:ext cx="3662680" cy="1744980"/>
          </a:xfrm>
          <a:prstGeom prst="rect">
            <a:avLst/>
          </a:prstGeom>
        </p:spPr>
      </p:pic>
      <p:pic>
        <p:nvPicPr>
          <p:cNvPr id="18" name="Picture 17" descr="branch disease"/>
          <p:cNvPicPr>
            <a:picLocks noChangeAspect="1"/>
          </p:cNvPicPr>
          <p:nvPr/>
        </p:nvPicPr>
        <p:blipFill>
          <a:blip r:embed="rId9" cstate="print"/>
          <a:srcRect l="7356" t="8725" r="6149" b="5376"/>
          <a:stretch>
            <a:fillRect/>
          </a:stretch>
        </p:blipFill>
        <p:spPr>
          <a:xfrm>
            <a:off x="10437495" y="5193030"/>
            <a:ext cx="1658620" cy="1541145"/>
          </a:xfrm>
          <a:prstGeom prst="rect">
            <a:avLst/>
          </a:prstGeom>
        </p:spPr>
      </p:pic>
      <p:sp>
        <p:nvSpPr>
          <p:cNvPr id="21" name="Rectangles 20"/>
          <p:cNvSpPr/>
          <p:nvPr/>
        </p:nvSpPr>
        <p:spPr>
          <a:xfrm>
            <a:off x="3712210" y="3458210"/>
            <a:ext cx="2938780" cy="486410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374743" y="754743"/>
            <a:ext cx="229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Αθηρωματική πλάκα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525DD63-ACAB-475D-AE18-2F3C568EE3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3" b="6427"/>
          <a:stretch/>
        </p:blipFill>
        <p:spPr>
          <a:xfrm>
            <a:off x="8344263" y="2820661"/>
            <a:ext cx="3599405" cy="1319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21" grpId="0" bldLvl="0" animBg="1"/>
      <p:bldP spid="21" grpId="1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685800"/>
          </a:xfrm>
        </p:spPr>
        <p:txBody>
          <a:bodyPr/>
          <a:lstStyle/>
          <a:p>
            <a:r>
              <a:rPr lang="el-GR" altLang="en-US" sz="4000"/>
              <a:t>αλλα αιτια</a:t>
            </a:r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</p:nvPr>
        </p:nvGraphicFramePr>
        <p:xfrm>
          <a:off x="361950" y="1170305"/>
          <a:ext cx="6300000" cy="27540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63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l-GR" sz="1400"/>
                        <a:t>TOAST classification of subtypes of acute ischemic stroke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sz="1400"/>
                        <a:t>Αθηροσκλήρωση μεγάλων αγγείων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Καρδιοεμβολικά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Νόσος μικρών αγγείων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Άλλη αιτιολογία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Αγνώστου αιτιολογίας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≥</a:t>
                      </a:r>
                      <a:r>
                        <a:rPr lang="el-GR" altLang="en-US" sz="1400"/>
                        <a:t>2 αίτια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πλήρης διερεύνηση χωρίς ανάδειξη αιτίας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l-GR" altLang="en-US" sz="1400"/>
                        <a:t>πλημμελής διερεύνηση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ight Arrow Callout 5"/>
          <p:cNvSpPr/>
          <p:nvPr/>
        </p:nvSpPr>
        <p:spPr>
          <a:xfrm>
            <a:off x="6661150" y="1448435"/>
            <a:ext cx="1261110" cy="96266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715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8120380" y="1708785"/>
            <a:ext cx="646430" cy="3187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l-GR" altLang="en-US"/>
              <a:t>75%</a:t>
            </a:r>
          </a:p>
        </p:txBody>
      </p:sp>
      <p:sp>
        <p:nvSpPr>
          <p:cNvPr id="9" name="Right Arrow Callout 8"/>
          <p:cNvSpPr/>
          <p:nvPr/>
        </p:nvSpPr>
        <p:spPr>
          <a:xfrm>
            <a:off x="6661150" y="2406015"/>
            <a:ext cx="1271270" cy="287655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823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8120380" y="2332990"/>
            <a:ext cx="645795" cy="356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l-GR" altLang="en-US"/>
              <a:t>5%</a:t>
            </a:r>
          </a:p>
        </p:txBody>
      </p:sp>
      <p:sp>
        <p:nvSpPr>
          <p:cNvPr id="11" name="Right Arrow Callout 10"/>
          <p:cNvSpPr/>
          <p:nvPr/>
        </p:nvSpPr>
        <p:spPr>
          <a:xfrm>
            <a:off x="6661150" y="2689225"/>
            <a:ext cx="1261110" cy="28702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719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8120380" y="2784475"/>
            <a:ext cx="774065" cy="3155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el-GR" altLang="en-US"/>
              <a:t>20%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527685"/>
          </a:xfrm>
        </p:spPr>
        <p:txBody>
          <a:bodyPr>
            <a:normAutofit fontScale="90000"/>
          </a:bodyPr>
          <a:lstStyle/>
          <a:p>
            <a:r>
              <a:rPr lang="el-GR" sz="4000" dirty="0" err="1"/>
              <a:t>αλλα</a:t>
            </a:r>
            <a:r>
              <a:rPr lang="el-GR" sz="4000" dirty="0"/>
              <a:t> </a:t>
            </a:r>
            <a:r>
              <a:rPr lang="el-GR" sz="4000" dirty="0" err="1"/>
              <a:t>αιτια</a:t>
            </a:r>
            <a:r>
              <a:rPr lang="en-US" sz="4000" dirty="0"/>
              <a:t> 5%</a:t>
            </a:r>
            <a:endParaRPr lang="el-GR" sz="4000" dirty="0"/>
          </a:p>
        </p:txBody>
      </p:sp>
      <p:sp>
        <p:nvSpPr>
          <p:cNvPr id="14" name="Text Box 13"/>
          <p:cNvSpPr txBox="1"/>
          <p:nvPr/>
        </p:nvSpPr>
        <p:spPr>
          <a:xfrm>
            <a:off x="446405" y="1184910"/>
            <a:ext cx="11129010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b="1" dirty="0">
                <a:solidFill>
                  <a:srgbClr val="C00000"/>
                </a:solidFill>
              </a:rPr>
              <a:t>Μη </a:t>
            </a:r>
            <a:r>
              <a:rPr lang="el-GR" altLang="en-US" b="1" dirty="0" err="1">
                <a:solidFill>
                  <a:srgbClr val="C00000"/>
                </a:solidFill>
              </a:rPr>
              <a:t>αθηροσκληρωτικές</a:t>
            </a:r>
            <a:r>
              <a:rPr lang="el-GR" altLang="en-US" b="1" dirty="0">
                <a:solidFill>
                  <a:srgbClr val="C00000"/>
                </a:solidFill>
              </a:rPr>
              <a:t> </a:t>
            </a:r>
            <a:r>
              <a:rPr lang="el-GR" altLang="en-US" b="1" dirty="0" err="1">
                <a:solidFill>
                  <a:srgbClr val="C00000"/>
                </a:solidFill>
              </a:rPr>
              <a:t>αρτηριοπαθειες</a:t>
            </a:r>
            <a:endParaRPr lang="el-GR" altLang="en-US" b="1" dirty="0">
              <a:solidFill>
                <a:srgbClr val="C00000"/>
              </a:solidFill>
            </a:endParaRPr>
          </a:p>
          <a:p>
            <a:pPr indent="0">
              <a:buFont typeface="Wingdings" panose="05000000000000000000" charset="0"/>
              <a:buNone/>
            </a:pPr>
            <a:r>
              <a:rPr lang="el-GR" altLang="en-US" dirty="0"/>
              <a:t>αρτηριακός διαχωρισμός 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 dirty="0" err="1">
                <a:sym typeface="+mn-ea"/>
              </a:rPr>
              <a:t>ινομυική</a:t>
            </a:r>
            <a:r>
              <a:rPr lang="el-GR" altLang="en-US" dirty="0">
                <a:sym typeface="+mn-ea"/>
              </a:rPr>
              <a:t> δυσπλασία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en-US" dirty="0">
                <a:sym typeface="+mn-ea"/>
              </a:rPr>
              <a:t>Moya </a:t>
            </a:r>
            <a:r>
              <a:rPr lang="en-US" altLang="en-US" dirty="0" err="1">
                <a:sym typeface="+mn-ea"/>
              </a:rPr>
              <a:t>moya</a:t>
            </a:r>
            <a:endParaRPr lang="en-US" altLang="en-US" dirty="0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l-GR" altLang="en-US" dirty="0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b="1" dirty="0">
                <a:solidFill>
                  <a:srgbClr val="C00000"/>
                </a:solidFill>
              </a:rPr>
              <a:t>Διαταραχές πηκτικότητας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 dirty="0"/>
              <a:t>κληρονομική </a:t>
            </a:r>
            <a:r>
              <a:rPr lang="el-GR" altLang="en-US" dirty="0" err="1"/>
              <a:t>θρομβοφιλία</a:t>
            </a:r>
            <a:r>
              <a:rPr lang="el-GR" altLang="en-US" dirty="0"/>
              <a:t> 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 dirty="0" err="1"/>
              <a:t>υπερπηκτική</a:t>
            </a:r>
            <a:r>
              <a:rPr lang="el-GR" altLang="en-US" dirty="0"/>
              <a:t> κατάσταση από (υποκείμενο </a:t>
            </a:r>
            <a:r>
              <a:rPr lang="en-US" altLang="en-US" dirty="0"/>
              <a:t>Ca, </a:t>
            </a:r>
            <a:r>
              <a:rPr lang="el-GR" altLang="en-US" dirty="0" err="1"/>
              <a:t>αντιφωσφολιπιδικό</a:t>
            </a:r>
            <a:r>
              <a:rPr lang="el-GR" altLang="en-US" dirty="0"/>
              <a:t> σύνδρομο, </a:t>
            </a:r>
            <a:r>
              <a:rPr lang="en-US" altLang="el-GR" dirty="0"/>
              <a:t>TTP, </a:t>
            </a:r>
            <a:r>
              <a:rPr lang="el-GR" altLang="el-GR" dirty="0"/>
              <a:t>λοχεία, ορμονοθεραπεία)</a:t>
            </a:r>
          </a:p>
          <a:p>
            <a:pPr indent="0">
              <a:buFont typeface="Wingdings" panose="05000000000000000000" charset="0"/>
              <a:buNone/>
            </a:pPr>
            <a:endParaRPr lang="el-GR" altLang="el-GR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altLang="el-GR" b="1" dirty="0">
                <a:solidFill>
                  <a:srgbClr val="C00000"/>
                </a:solidFill>
              </a:rPr>
              <a:t>Φλεγμονώδη</a:t>
            </a:r>
            <a:endParaRPr lang="el-GR" altLang="en-US" b="1" dirty="0">
              <a:solidFill>
                <a:srgbClr val="C00000"/>
              </a:solidFill>
            </a:endParaRPr>
          </a:p>
          <a:p>
            <a:pPr indent="0">
              <a:buFont typeface="Wingdings" panose="05000000000000000000" charset="0"/>
              <a:buNone/>
            </a:pPr>
            <a:r>
              <a:rPr lang="el-GR" altLang="en-US" dirty="0">
                <a:sym typeface="+mn-ea"/>
              </a:rPr>
              <a:t>αγγειίτιδα (πρωτοπαθής, δευτεροπαθής/κροταφική αρτηρίτιδα, </a:t>
            </a:r>
            <a:r>
              <a:rPr lang="en-US" altLang="el-GR" dirty="0">
                <a:sym typeface="+mn-ea"/>
              </a:rPr>
              <a:t>Takayasu, Sjogren, Wegener’s</a:t>
            </a:r>
            <a:r>
              <a:rPr lang="el-GR" altLang="en-US" dirty="0">
                <a:sym typeface="+mn-ea"/>
              </a:rPr>
              <a:t>)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 dirty="0" err="1">
                <a:sym typeface="+mn-ea"/>
              </a:rPr>
              <a:t>νευροσαρκοείδωση</a:t>
            </a:r>
            <a:endParaRPr lang="el-GR" altLang="en-US" dirty="0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l-GR" altLang="en-US" dirty="0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b="1" dirty="0">
                <a:solidFill>
                  <a:srgbClr val="C00000"/>
                </a:solidFill>
              </a:rPr>
              <a:t>Λοιμώδη</a:t>
            </a:r>
          </a:p>
          <a:p>
            <a:pPr indent="0">
              <a:buFont typeface="Wingdings" panose="05000000000000000000" charset="0"/>
              <a:buNone/>
            </a:pPr>
            <a:r>
              <a:rPr lang="en-US" altLang="en-US" dirty="0"/>
              <a:t>HIV, VZV, </a:t>
            </a:r>
            <a:r>
              <a:rPr lang="el-GR" altLang="en-US" dirty="0" err="1"/>
              <a:t>νευροσύφιλη</a:t>
            </a:r>
            <a:r>
              <a:rPr lang="el-GR" altLang="en-US" dirty="0"/>
              <a:t>, </a:t>
            </a:r>
            <a:r>
              <a:rPr lang="en-US" altLang="el-GR" dirty="0"/>
              <a:t>Tb</a:t>
            </a:r>
          </a:p>
          <a:p>
            <a:pPr indent="0">
              <a:buFont typeface="Wingdings" panose="05000000000000000000" charset="0"/>
              <a:buNone/>
            </a:pPr>
            <a:endParaRPr lang="el-GR" altLang="en-US" dirty="0"/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b="1" dirty="0">
                <a:solidFill>
                  <a:srgbClr val="C00000"/>
                </a:solidFill>
              </a:rPr>
              <a:t>Γενετικά 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 dirty="0"/>
              <a:t>Κληρονομικές </a:t>
            </a:r>
            <a:r>
              <a:rPr lang="el-GR" altLang="en-US" dirty="0" err="1"/>
              <a:t>μικροαγγειοπάθειες</a:t>
            </a:r>
            <a:r>
              <a:rPr lang="el-GR" altLang="en-US" dirty="0"/>
              <a:t>/</a:t>
            </a:r>
            <a:r>
              <a:rPr lang="en-US" altLang="en-US" dirty="0"/>
              <a:t>CADASIL, </a:t>
            </a:r>
            <a:r>
              <a:rPr lang="el-GR" altLang="en-US" dirty="0"/>
              <a:t>μεταβολικά/</a:t>
            </a:r>
            <a:r>
              <a:rPr lang="en-US" altLang="el-GR" dirty="0"/>
              <a:t>Fabry/MELAS/</a:t>
            </a:r>
            <a:r>
              <a:rPr lang="el-GR" altLang="el-GR" dirty="0" err="1"/>
              <a:t>ομοκυστεινουρία</a:t>
            </a:r>
            <a:r>
              <a:rPr lang="el-GR" altLang="el-GR" dirty="0"/>
              <a:t>, </a:t>
            </a:r>
            <a:r>
              <a:rPr lang="el-GR" altLang="el-GR" dirty="0" err="1"/>
              <a:t>αιμοσφαιρινοπάθειες</a:t>
            </a:r>
            <a:endParaRPr lang="el-GR" altLang="el-GR" dirty="0"/>
          </a:p>
        </p:txBody>
      </p:sp>
      <p:sp>
        <p:nvSpPr>
          <p:cNvPr id="3" name="Text Box 2"/>
          <p:cNvSpPr txBox="1"/>
          <p:nvPr/>
        </p:nvSpPr>
        <p:spPr>
          <a:xfrm>
            <a:off x="6125210" y="1184910"/>
            <a:ext cx="5698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b="1">
                <a:solidFill>
                  <a:srgbClr val="C00000"/>
                </a:solidFill>
              </a:rPr>
              <a:t>Άλλα 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/>
              <a:t>Ημικρανικό έμφρακτο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>
                <a:sym typeface="+mn-ea"/>
              </a:rPr>
              <a:t>Σύνδρομο αναστρέψιμου εγκεφαλικού αγγειόσπασμου</a:t>
            </a:r>
          </a:p>
          <a:p>
            <a:pPr indent="0">
              <a:buFont typeface="Wingdings" panose="05000000000000000000" charset="0"/>
              <a:buNone/>
            </a:pPr>
            <a:r>
              <a:rPr lang="el-GR" altLang="en-US">
                <a:sym typeface="+mn-ea"/>
              </a:rPr>
              <a:t>Τοξικές ουσίες (συμπαθητικομιμητικά)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BA8B88D7-5EA8-4BB9-B992-EAA52AFFC263}"/>
              </a:ext>
            </a:extLst>
          </p:cNvPr>
          <p:cNvSpPr/>
          <p:nvPr/>
        </p:nvSpPr>
        <p:spPr>
          <a:xfrm>
            <a:off x="5038725" y="318771"/>
            <a:ext cx="6089650" cy="6934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dirty="0">
              <a:solidFill>
                <a:schemeClr val="tx1"/>
              </a:solidFill>
            </a:endParaRPr>
          </a:p>
          <a:p>
            <a:r>
              <a:rPr lang="el-GR" dirty="0">
                <a:solidFill>
                  <a:schemeClr val="tx1"/>
                </a:solidFill>
              </a:rPr>
              <a:t>Σε νέους ασθενείς χωρίς αγγειακούς παράγοντες κινδύνου</a:t>
            </a:r>
          </a:p>
          <a:p>
            <a:r>
              <a:rPr lang="el-GR" dirty="0">
                <a:solidFill>
                  <a:schemeClr val="tx1"/>
                </a:solidFill>
              </a:rPr>
              <a:t>Σε άλλες συστηματικές εκδηλώσεις</a:t>
            </a:r>
          </a:p>
          <a:p>
            <a:pPr algn="ctr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635635"/>
          </a:xfrm>
        </p:spPr>
        <p:txBody>
          <a:bodyPr>
            <a:normAutofit fontScale="90000"/>
          </a:bodyPr>
          <a:lstStyle/>
          <a:p>
            <a:r>
              <a:rPr lang="el-GR" altLang="en-US" sz="4000"/>
              <a:t>αρτηριακοσ διαχωρισμοσ</a:t>
            </a:r>
          </a:p>
        </p:txBody>
      </p:sp>
      <p:pic>
        <p:nvPicPr>
          <p:cNvPr id="4" name="Picture 3" descr="dissection"/>
          <p:cNvPicPr>
            <a:picLocks noChangeAspect="1"/>
          </p:cNvPicPr>
          <p:nvPr/>
        </p:nvPicPr>
        <p:blipFill>
          <a:blip r:embed="rId2" cstate="print"/>
          <a:srcRect l="60767"/>
          <a:stretch>
            <a:fillRect/>
          </a:stretch>
        </p:blipFill>
        <p:spPr>
          <a:xfrm>
            <a:off x="8376285" y="1488440"/>
            <a:ext cx="2174875" cy="38487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56235" y="1061720"/>
            <a:ext cx="6792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/>
              <a:t>20% των ισχαιμικών ΑΕΕ στου νέους</a:t>
            </a:r>
          </a:p>
          <a:p>
            <a:r>
              <a:rPr lang="el-GR" altLang="en-US"/>
              <a:t>Τραυματικός, μη τραυματικός (κολλαγονοπάθειες)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12750" y="1947545"/>
            <a:ext cx="4782185" cy="645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altLang="en-US"/>
              <a:t>ρωγμή στο τοίχωμα της αρτηρίας</a:t>
            </a:r>
          </a:p>
          <a:p>
            <a:r>
              <a:rPr lang="el-GR" altLang="en-US"/>
              <a:t>εισροή αίματος μεταξύ χιτώνων/ψευδοαυλός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551160" y="1572895"/>
            <a:ext cx="1546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/>
              <a:t>χαμηλή ροή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1055985" y="3051175"/>
            <a:ext cx="937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/>
              <a:t>εμβολή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0667365" y="4529455"/>
            <a:ext cx="1326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/>
              <a:t>απόφραξη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16255" y="2896870"/>
            <a:ext cx="38303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dirty="0" err="1"/>
              <a:t>ομόπλευρη</a:t>
            </a:r>
            <a:r>
              <a:rPr lang="el-GR" altLang="en-US" dirty="0"/>
              <a:t> κεφαλαλγία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dirty="0" err="1"/>
              <a:t>ομόπλευρο</a:t>
            </a:r>
            <a:r>
              <a:rPr lang="el-GR" altLang="en-US" dirty="0"/>
              <a:t> σύνδρομο </a:t>
            </a:r>
            <a:r>
              <a:rPr lang="en-US" altLang="en-US" dirty="0"/>
              <a:t>Horner</a:t>
            </a:r>
          </a:p>
          <a:p>
            <a:pPr marL="285750" indent="-285750">
              <a:buFont typeface="Wingdings" panose="05000000000000000000" charset="0"/>
              <a:buChar char="Ø"/>
            </a:pPr>
            <a:r>
              <a:rPr lang="el-GR" altLang="en-US" dirty="0"/>
              <a:t>εστιακή σημειολογία ΑΕΕ</a:t>
            </a:r>
          </a:p>
        </p:txBody>
      </p:sp>
      <p:pic>
        <p:nvPicPr>
          <p:cNvPr id="10" name="Picture 9" descr="dissectio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920" y="4239895"/>
            <a:ext cx="2869565" cy="2258060"/>
          </a:xfrm>
          <a:prstGeom prst="rect">
            <a:avLst/>
          </a:prstGeom>
        </p:spPr>
      </p:pic>
      <p:pic>
        <p:nvPicPr>
          <p:cNvPr id="11" name="Picture 10" descr="horner"/>
          <p:cNvPicPr>
            <a:picLocks noChangeAspect="1"/>
          </p:cNvPicPr>
          <p:nvPr/>
        </p:nvPicPr>
        <p:blipFill>
          <a:blip r:embed="rId4" cstate="print"/>
          <a:srcRect l="6595" t="7792" r="4550" b="21953"/>
          <a:stretch>
            <a:fillRect/>
          </a:stretch>
        </p:blipFill>
        <p:spPr>
          <a:xfrm>
            <a:off x="3726180" y="4529455"/>
            <a:ext cx="3422650" cy="1391285"/>
          </a:xfrm>
          <a:prstGeom prst="rect">
            <a:avLst/>
          </a:prstGeom>
        </p:spPr>
      </p:pic>
      <p:pic>
        <p:nvPicPr>
          <p:cNvPr id="12" name="Picture 11" descr="carotid dissectio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3695" y="1804035"/>
            <a:ext cx="1256665" cy="1837690"/>
          </a:xfrm>
          <a:prstGeom prst="rect">
            <a:avLst/>
          </a:prstGeom>
        </p:spPr>
      </p:pic>
      <p:pic>
        <p:nvPicPr>
          <p:cNvPr id="13" name="Picture 12" descr="vertebral artery dissection"/>
          <p:cNvPicPr>
            <a:picLocks noChangeAspect="1"/>
          </p:cNvPicPr>
          <p:nvPr/>
        </p:nvPicPr>
        <p:blipFill>
          <a:blip r:embed="rId6" cstate="print"/>
          <a:srcRect l="33019" t="24437" r="38694" b="27351"/>
          <a:stretch>
            <a:fillRect/>
          </a:stretch>
        </p:blipFill>
        <p:spPr>
          <a:xfrm>
            <a:off x="6929120" y="1804035"/>
            <a:ext cx="1238885" cy="1767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747395"/>
          </a:xfrm>
        </p:spPr>
        <p:txBody>
          <a:bodyPr>
            <a:normAutofit/>
          </a:bodyPr>
          <a:lstStyle/>
          <a:p>
            <a:r>
              <a:rPr lang="el-GR" altLang="en-US" sz="3555"/>
              <a:t>ανατομια αγγειακου δικτυου εγκεφαλου</a:t>
            </a:r>
          </a:p>
        </p:txBody>
      </p:sp>
      <p:pic>
        <p:nvPicPr>
          <p:cNvPr id="7" name="Picture 6" descr="αγγειακο δικτυο"/>
          <p:cNvPicPr>
            <a:picLocks noChangeAspect="1"/>
          </p:cNvPicPr>
          <p:nvPr/>
        </p:nvPicPr>
        <p:blipFill>
          <a:blip r:embed="rId2" cstate="print"/>
          <a:srcRect r="34857"/>
          <a:stretch>
            <a:fillRect/>
          </a:stretch>
        </p:blipFill>
        <p:spPr>
          <a:xfrm>
            <a:off x="499110" y="1231900"/>
            <a:ext cx="2171700" cy="512445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670810" y="1366520"/>
            <a:ext cx="2315210" cy="3067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altLang="en-US" sz="1400" dirty="0">
                <a:solidFill>
                  <a:schemeClr val="accent1"/>
                </a:solidFill>
              </a:rPr>
              <a:t>πρόσθια εγκεφαλική </a:t>
            </a:r>
            <a:r>
              <a:rPr lang="en-US" altLang="en-US" sz="1400" dirty="0">
                <a:solidFill>
                  <a:schemeClr val="accent1"/>
                </a:solidFill>
              </a:rPr>
              <a:t>ACA</a:t>
            </a:r>
            <a:r>
              <a:rPr lang="el-GR" altLang="en-US" sz="1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70810" y="1807845"/>
            <a:ext cx="21793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1400" dirty="0">
                <a:solidFill>
                  <a:srgbClr val="92D050"/>
                </a:solidFill>
              </a:rPr>
              <a:t>οπίσθια εγκεφαλική</a:t>
            </a:r>
            <a:r>
              <a:rPr lang="en-US" altLang="el-GR" sz="1400" dirty="0">
                <a:solidFill>
                  <a:srgbClr val="92D050"/>
                </a:solidFill>
              </a:rPr>
              <a:t> PCA</a:t>
            </a:r>
            <a:r>
              <a:rPr lang="el-GR" altLang="en-US" sz="1400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670810" y="2178050"/>
            <a:ext cx="19558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1400" dirty="0">
                <a:solidFill>
                  <a:schemeClr val="accent1"/>
                </a:solidFill>
              </a:rPr>
              <a:t>μέση εγκεφαλική </a:t>
            </a:r>
            <a:r>
              <a:rPr lang="en-US" altLang="el-GR" sz="1400" dirty="0">
                <a:solidFill>
                  <a:schemeClr val="accent1"/>
                </a:solidFill>
              </a:rPr>
              <a:t>MCA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670810" y="2800350"/>
            <a:ext cx="19558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92D050"/>
                </a:solidFill>
              </a:rPr>
              <a:t>βασική </a:t>
            </a:r>
            <a:r>
              <a:rPr lang="el-GR" sz="1400" b="1" dirty="0">
                <a:solidFill>
                  <a:srgbClr val="92D050"/>
                </a:solidFill>
              </a:rPr>
              <a:t>ΒΑ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670810" y="3054985"/>
            <a:ext cx="19558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92D050"/>
                </a:solidFill>
              </a:rPr>
              <a:t>Σπονδυλική </a:t>
            </a:r>
            <a:r>
              <a:rPr lang="en-US" sz="1400" dirty="0">
                <a:solidFill>
                  <a:srgbClr val="92D050"/>
                </a:solidFill>
              </a:rPr>
              <a:t>VA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670810" y="3430905"/>
            <a:ext cx="19558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1"/>
                </a:solidFill>
              </a:rPr>
              <a:t>έσω καρωτίδα (</a:t>
            </a:r>
            <a:r>
              <a:rPr lang="en-US" sz="1400" dirty="0">
                <a:solidFill>
                  <a:schemeClr val="accent1"/>
                </a:solidFill>
              </a:rPr>
              <a:t>ICA)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670810" y="3931920"/>
            <a:ext cx="1466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1"/>
                </a:solidFill>
              </a:rPr>
              <a:t>κοινή καρωτίδα (</a:t>
            </a:r>
            <a:r>
              <a:rPr lang="en-US" altLang="el-GR" sz="1400" dirty="0">
                <a:solidFill>
                  <a:schemeClr val="accent1"/>
                </a:solidFill>
              </a:rPr>
              <a:t>C</a:t>
            </a:r>
            <a:r>
              <a:rPr lang="en-US" sz="1400" dirty="0">
                <a:solidFill>
                  <a:schemeClr val="accent1"/>
                </a:solidFill>
              </a:rPr>
              <a:t>CA)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670810" y="5184775"/>
            <a:ext cx="10972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υποκλείδια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2670810" y="5749925"/>
            <a:ext cx="12896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αορτικό τόξο</a:t>
            </a:r>
          </a:p>
        </p:txBody>
      </p:sp>
      <p:pic>
        <p:nvPicPr>
          <p:cNvPr id="30" name="Picture 29" descr="CIRCLE WILLI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9945" y="2599690"/>
            <a:ext cx="2099310" cy="3266440"/>
          </a:xfrm>
          <a:prstGeom prst="rect">
            <a:avLst/>
          </a:prstGeom>
        </p:spPr>
      </p:pic>
      <p:sp>
        <p:nvSpPr>
          <p:cNvPr id="25" name="Text Box 24"/>
          <p:cNvSpPr txBox="1"/>
          <p:nvPr/>
        </p:nvSpPr>
        <p:spPr>
          <a:xfrm>
            <a:off x="7498715" y="2378710"/>
            <a:ext cx="20224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1400" dirty="0">
                <a:solidFill>
                  <a:schemeClr val="accent1"/>
                </a:solidFill>
              </a:rPr>
              <a:t>πρόσθια αναστομωτική 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0110470" y="3861435"/>
            <a:ext cx="21793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1400" dirty="0">
                <a:solidFill>
                  <a:srgbClr val="92D050"/>
                </a:solidFill>
              </a:rPr>
              <a:t>οπίσθια εγκεφαλική</a:t>
            </a:r>
            <a:r>
              <a:rPr lang="en-US" altLang="el-GR" sz="1400" dirty="0">
                <a:solidFill>
                  <a:srgbClr val="92D050"/>
                </a:solidFill>
              </a:rPr>
              <a:t> PCA</a:t>
            </a:r>
            <a:r>
              <a:rPr lang="el-GR" altLang="en-US" sz="1400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9932670" y="4147185"/>
            <a:ext cx="24104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92D050"/>
                </a:solidFill>
              </a:rPr>
              <a:t>άνω παρεγκεφαλιδική </a:t>
            </a:r>
            <a:r>
              <a:rPr lang="en-US" sz="1400" dirty="0">
                <a:solidFill>
                  <a:srgbClr val="92D050"/>
                </a:solidFill>
              </a:rPr>
              <a:t>SCA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0110470" y="5547360"/>
            <a:ext cx="202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92D050"/>
                </a:solidFill>
              </a:rPr>
              <a:t>οπίσθια κάτω παρεγκεφαλιδική </a:t>
            </a:r>
            <a:r>
              <a:rPr lang="en-US" sz="1400" dirty="0">
                <a:solidFill>
                  <a:srgbClr val="92D050"/>
                </a:solidFill>
              </a:rPr>
              <a:t>PICA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0110470" y="4671695"/>
            <a:ext cx="2024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92D050"/>
                </a:solidFill>
              </a:rPr>
              <a:t>πρόσθια κάτω παρεγκεφαλιδική </a:t>
            </a:r>
            <a:r>
              <a:rPr lang="en-US" sz="1400" dirty="0">
                <a:solidFill>
                  <a:srgbClr val="92D050"/>
                </a:solidFill>
              </a:rPr>
              <a:t>AICA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503160" y="3886835"/>
            <a:ext cx="4434840" cy="42545"/>
          </a:xfrm>
          <a:prstGeom prst="line">
            <a:avLst/>
          </a:prstGeom>
          <a:ln w="57150" cap="rnd">
            <a:solidFill>
              <a:srgbClr val="0070C0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5207635" y="1263015"/>
            <a:ext cx="2677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>
                <a:solidFill>
                  <a:schemeClr val="accent1"/>
                </a:solidFill>
              </a:rPr>
              <a:t>Πρόσθια κυκλοφορία</a:t>
            </a:r>
            <a:r>
              <a:rPr lang="en-US" altLang="el-GR" dirty="0">
                <a:solidFill>
                  <a:schemeClr val="accent1"/>
                </a:solidFill>
              </a:rPr>
              <a:t>/</a:t>
            </a:r>
          </a:p>
          <a:p>
            <a:r>
              <a:rPr lang="en-US" altLang="el-GR" dirty="0">
                <a:solidFill>
                  <a:schemeClr val="accent1"/>
                </a:solidFill>
              </a:rPr>
              <a:t>K</a:t>
            </a:r>
            <a:r>
              <a:rPr lang="el-GR" altLang="el-GR" dirty="0">
                <a:solidFill>
                  <a:schemeClr val="accent1"/>
                </a:solidFill>
              </a:rPr>
              <a:t>αρωτιδικό σύστημα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4688115" y="4167505"/>
            <a:ext cx="328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b="1" dirty="0">
                <a:solidFill>
                  <a:srgbClr val="92D050"/>
                </a:solidFill>
              </a:rPr>
              <a:t>Οπίσθια κυκλοφορία/</a:t>
            </a:r>
          </a:p>
          <a:p>
            <a:r>
              <a:rPr lang="el-GR" altLang="en-US" b="1" dirty="0">
                <a:solidFill>
                  <a:srgbClr val="92D050"/>
                </a:solidFill>
              </a:rPr>
              <a:t>Σπονδυλοβασικό σύστημα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8435340" y="1871028"/>
            <a:ext cx="1957070" cy="3683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κύκλος του </a:t>
            </a:r>
            <a:r>
              <a:rPr lang="en-US" dirty="0"/>
              <a:t>Willis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9848215" y="2747010"/>
            <a:ext cx="1158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1"/>
                </a:solidFill>
              </a:rPr>
              <a:t>οφθαλμική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10224770" y="3215640"/>
            <a:ext cx="1624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1"/>
                </a:solidFill>
              </a:rPr>
              <a:t>πρόσθια χοριοειδής </a:t>
            </a:r>
            <a:r>
              <a:rPr lang="en-US" sz="1400" dirty="0" err="1">
                <a:solidFill>
                  <a:schemeClr val="accent1"/>
                </a:solidFill>
              </a:rPr>
              <a:t>AChA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9706610" y="2484755"/>
            <a:ext cx="5797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l-GR" sz="1400"/>
              <a:t>ACA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8270875" y="2599690"/>
            <a:ext cx="7537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l-GR" sz="1400"/>
              <a:t>MCA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7541895" y="3391535"/>
            <a:ext cx="1337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1400" dirty="0"/>
              <a:t>οπίσθια αναστομωτική </a:t>
            </a:r>
          </a:p>
        </p:txBody>
      </p:sp>
      <p:pic>
        <p:nvPicPr>
          <p:cNvPr id="43" name="Picture 42" descr="atnerior posterior circulation"/>
          <p:cNvPicPr>
            <a:picLocks noChangeAspect="1"/>
          </p:cNvPicPr>
          <p:nvPr/>
        </p:nvPicPr>
        <p:blipFill>
          <a:blip r:embed="rId4" cstate="print"/>
          <a:srcRect l="31160" r="31887" b="61403"/>
          <a:stretch>
            <a:fillRect/>
          </a:stretch>
        </p:blipFill>
        <p:spPr>
          <a:xfrm>
            <a:off x="5519420" y="2077720"/>
            <a:ext cx="1130300" cy="1042851"/>
          </a:xfrm>
          <a:prstGeom prst="rect">
            <a:avLst/>
          </a:prstGeom>
        </p:spPr>
      </p:pic>
      <p:pic>
        <p:nvPicPr>
          <p:cNvPr id="31" name="Picture 30" descr="atnerior posterior circulation"/>
          <p:cNvPicPr>
            <a:picLocks noChangeAspect="1"/>
          </p:cNvPicPr>
          <p:nvPr/>
        </p:nvPicPr>
        <p:blipFill>
          <a:blip r:embed="rId4" cstate="print"/>
          <a:srcRect l="31160" r="31887" b="61403"/>
          <a:stretch>
            <a:fillRect/>
          </a:stretch>
        </p:blipFill>
        <p:spPr>
          <a:xfrm>
            <a:off x="5671820" y="4915263"/>
            <a:ext cx="1130300" cy="1042851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5544457" y="2061028"/>
            <a:ext cx="246742" cy="20320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6691087" y="5196114"/>
            <a:ext cx="377371" cy="17417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16"/>
          <p:cNvSpPr txBox="1"/>
          <p:nvPr/>
        </p:nvSpPr>
        <p:spPr>
          <a:xfrm>
            <a:off x="203200" y="5046890"/>
            <a:ext cx="894080" cy="308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ανώνυμη</a:t>
            </a:r>
          </a:p>
        </p:txBody>
      </p:sp>
      <p:cxnSp>
        <p:nvCxnSpPr>
          <p:cNvPr id="50" name="Straight Connector 49"/>
          <p:cNvCxnSpPr>
            <a:stCxn id="48" idx="3"/>
          </p:cNvCxnSpPr>
          <p:nvPr/>
        </p:nvCxnSpPr>
        <p:spPr>
          <a:xfrm flipV="1">
            <a:off x="1097280" y="5196115"/>
            <a:ext cx="209006" cy="5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7" grpId="0"/>
      <p:bldP spid="29" grpId="0"/>
      <p:bldP spid="28" grpId="0"/>
      <p:bldP spid="33" grpId="0"/>
      <p:bldP spid="34" grpId="0"/>
      <p:bldP spid="35" grpId="0" animBg="1"/>
      <p:bldP spid="36" grpId="0"/>
      <p:bldP spid="37" grpId="0"/>
      <p:bldP spid="40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1116965"/>
          </a:xfrm>
        </p:spPr>
        <p:txBody>
          <a:bodyPr>
            <a:normAutofit/>
          </a:bodyPr>
          <a:lstStyle/>
          <a:p>
            <a:r>
              <a:rPr lang="el-GR" altLang="en-US" sz="400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ΣΤΟΧΟΙ ΔΙΑΛΕΞΗΣ</a:t>
            </a:r>
            <a:endParaRPr lang="el-GR" sz="4000" dirty="0">
              <a:solidFill>
                <a:schemeClr val="tx1"/>
              </a:solidFill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b="1" dirty="0"/>
              <a:t>Επιδημιολογικά στοιχεία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l-GR" b="1" dirty="0"/>
              <a:t>Τύποι ΑΕΕ-Παθοφυσιολογια</a:t>
            </a:r>
          </a:p>
          <a:p>
            <a:pPr>
              <a:lnSpc>
                <a:spcPct val="150000"/>
              </a:lnSpc>
            </a:pPr>
            <a:r>
              <a:rPr lang="el-GR" b="1" dirty="0"/>
              <a:t>Κλινική εικόνα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l-GR" b="1" dirty="0"/>
              <a:t>Διερεύνηση/αντιμετώπιση</a:t>
            </a:r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1748155" y="236855"/>
            <a:ext cx="770382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en-US" sz="4000" cap="all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ΑναγνΩριση συμπτωμΑτων</a:t>
            </a:r>
            <a:endParaRPr lang="el-GR" altLang="el-GR" sz="3300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6389" name="16 - Ορθογώνιο"/>
          <p:cNvSpPr>
            <a:spLocks noChangeArrowheads="1"/>
          </p:cNvSpPr>
          <p:nvPr/>
        </p:nvSpPr>
        <p:spPr bwMode="auto">
          <a:xfrm>
            <a:off x="1834833" y="859155"/>
            <a:ext cx="297243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altLang="el-GR" sz="2400" b="1" dirty="0">
                <a:solidFill>
                  <a:srgbClr val="C00000"/>
                </a:solidFill>
              </a:rPr>
              <a:t>Οξεία εγκατάσταση</a:t>
            </a:r>
          </a:p>
        </p:txBody>
      </p:sp>
      <p:sp>
        <p:nvSpPr>
          <p:cNvPr id="16390" name="17 - Ορθογώνιο"/>
          <p:cNvSpPr>
            <a:spLocks noChangeArrowheads="1"/>
          </p:cNvSpPr>
          <p:nvPr/>
        </p:nvSpPr>
        <p:spPr bwMode="auto">
          <a:xfrm>
            <a:off x="1748155" y="1297827"/>
            <a:ext cx="64795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l-GR" altLang="el-GR" sz="2400" b="1" dirty="0">
                <a:solidFill>
                  <a:srgbClr val="C00000"/>
                </a:solidFill>
              </a:rPr>
              <a:t>Εστιακή σημειολογία ανάλογα την εντόπιση</a:t>
            </a:r>
          </a:p>
        </p:txBody>
      </p:sp>
      <p:pic>
        <p:nvPicPr>
          <p:cNvPr id="7" name="Google Shape;163;p24" descr="https://upload.wikimedia.org/wikipedia/commons/thumb/2/2e/Circle_of_Willis_en.svg/643px-Circle_of_Willis_en.svg.png"/>
          <p:cNvPicPr preferRelativeResize="0"/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842072" y="2628265"/>
            <a:ext cx="2602230" cy="3992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Ευθεία γραμμή σύνδεσης 5"/>
          <p:cNvCxnSpPr>
            <a:cxnSpLocks/>
          </p:cNvCxnSpPr>
          <p:nvPr/>
        </p:nvCxnSpPr>
        <p:spPr>
          <a:xfrm>
            <a:off x="742950" y="3860927"/>
            <a:ext cx="2790825" cy="0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1BB9568-532F-40C7-B65D-2F575CE886D7}"/>
              </a:ext>
            </a:extLst>
          </p:cNvPr>
          <p:cNvSpPr txBox="1"/>
          <p:nvPr/>
        </p:nvSpPr>
        <p:spPr>
          <a:xfrm>
            <a:off x="842072" y="2232661"/>
            <a:ext cx="2386903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Πρόσθια κυκλοφορία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DFD7CC-F3E1-4E40-AE04-19EA3E4E626E}"/>
              </a:ext>
            </a:extLst>
          </p:cNvPr>
          <p:cNvSpPr txBox="1"/>
          <p:nvPr/>
        </p:nvSpPr>
        <p:spPr>
          <a:xfrm>
            <a:off x="78800" y="5166028"/>
            <a:ext cx="1526543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οπίσθια κυκλοφορία</a:t>
            </a:r>
          </a:p>
        </p:txBody>
      </p:sp>
      <p:pic>
        <p:nvPicPr>
          <p:cNvPr id="11" name="Picture 2" descr="CEREBRAL VASCULAR TERRITORIES">
            <a:extLst>
              <a:ext uri="{FF2B5EF4-FFF2-40B4-BE49-F238E27FC236}">
                <a16:creationId xmlns:a16="http://schemas.microsoft.com/office/drawing/2014/main" id="{82D1736C-0FF8-44A9-9917-3B0601285C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7268" y="1941830"/>
            <a:ext cx="5143936" cy="3928030"/>
          </a:xfrm>
          <a:prstGeom prst="rect">
            <a:avLst/>
          </a:prstGeom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983C7E46-03C6-4DB6-BC9C-2B15EC3EF3AB}"/>
              </a:ext>
            </a:extLst>
          </p:cNvPr>
          <p:cNvSpPr/>
          <p:nvPr/>
        </p:nvSpPr>
        <p:spPr>
          <a:xfrm>
            <a:off x="9951204" y="2743200"/>
            <a:ext cx="773946" cy="3143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MCA</a:t>
            </a:r>
            <a:endParaRPr lang="el-GR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9557EE30-F643-4AF5-B32B-A5CCFB354A22}"/>
              </a:ext>
            </a:extLst>
          </p:cNvPr>
          <p:cNvSpPr/>
          <p:nvPr/>
        </p:nvSpPr>
        <p:spPr>
          <a:xfrm>
            <a:off x="10027404" y="4851703"/>
            <a:ext cx="773946" cy="3143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ACA</a:t>
            </a:r>
            <a:endParaRPr lang="el-GR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99F3C4D2-9B6D-4BD4-85A5-405EF7618228}"/>
              </a:ext>
            </a:extLst>
          </p:cNvPr>
          <p:cNvSpPr/>
          <p:nvPr/>
        </p:nvSpPr>
        <p:spPr>
          <a:xfrm>
            <a:off x="7153274" y="6053488"/>
            <a:ext cx="828676" cy="337787"/>
          </a:xfrm>
          <a:prstGeom prst="roundRect">
            <a:avLst>
              <a:gd name="adj" fmla="val 0"/>
            </a:avLst>
          </a:prstGeom>
          <a:solidFill>
            <a:srgbClr val="6892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PCA</a:t>
            </a:r>
            <a:endParaRPr lang="el-GR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BE90B911-B21F-4B63-987D-B7D7AAB13045}"/>
              </a:ext>
            </a:extLst>
          </p:cNvPr>
          <p:cNvSpPr/>
          <p:nvPr/>
        </p:nvSpPr>
        <p:spPr>
          <a:xfrm>
            <a:off x="4055774" y="3260106"/>
            <a:ext cx="828676" cy="337787"/>
          </a:xfrm>
          <a:prstGeom prst="roundRect">
            <a:avLst>
              <a:gd name="adj" fmla="val 0"/>
            </a:avLst>
          </a:prstGeom>
          <a:solidFill>
            <a:srgbClr val="7E71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PICA</a:t>
            </a:r>
            <a:endParaRPr lang="el-GR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87A587AA-B5BC-4035-A24C-6076A225D109}"/>
              </a:ext>
            </a:extLst>
          </p:cNvPr>
          <p:cNvSpPr/>
          <p:nvPr/>
        </p:nvSpPr>
        <p:spPr>
          <a:xfrm>
            <a:off x="4055774" y="3612627"/>
            <a:ext cx="828676" cy="337787"/>
          </a:xfrm>
          <a:prstGeom prst="roundRect">
            <a:avLst>
              <a:gd name="adj" fmla="val 0"/>
            </a:avLst>
          </a:prstGeom>
          <a:solidFill>
            <a:srgbClr val="71B9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</a:t>
            </a:r>
            <a:endParaRPr lang="el-GR" dirty="0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1F70AA7E-AA79-4572-820E-DD9355E05E38}"/>
              </a:ext>
            </a:extLst>
          </p:cNvPr>
          <p:cNvSpPr/>
          <p:nvPr/>
        </p:nvSpPr>
        <p:spPr>
          <a:xfrm>
            <a:off x="7379236" y="2347627"/>
            <a:ext cx="526514" cy="337787"/>
          </a:xfrm>
          <a:prstGeom prst="roundRect">
            <a:avLst>
              <a:gd name="adj" fmla="val 0"/>
            </a:avLst>
          </a:prstGeom>
          <a:solidFill>
            <a:srgbClr val="22EE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</a:t>
            </a:r>
            <a:endParaRPr lang="el-GR" dirty="0"/>
          </a:p>
        </p:txBody>
      </p:sp>
    </p:spTree>
    <p:custDataLst>
      <p:tags r:id="rId1"/>
    </p:custDataLst>
  </p:cSld>
  <p:clrMapOvr>
    <a:masterClrMapping/>
  </p:clrMapOvr>
  <p:transition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75701233-FE38-4D27-83E3-D7DD1A42CF9C}"/>
              </a:ext>
            </a:extLst>
          </p:cNvPr>
          <p:cNvCxnSpPr>
            <a:cxnSpLocks/>
          </p:cNvCxnSpPr>
          <p:nvPr/>
        </p:nvCxnSpPr>
        <p:spPr>
          <a:xfrm flipV="1">
            <a:off x="8061889" y="2623128"/>
            <a:ext cx="1165608" cy="600762"/>
          </a:xfrm>
          <a:prstGeom prst="line">
            <a:avLst/>
          </a:prstGeom>
          <a:ln w="381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9BBFA8-89EF-48A8-ACBA-72686107D2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5927" y="2655646"/>
            <a:ext cx="2345318" cy="3597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10BDB2-2EB3-4C55-A934-EBDC6938C2DB}"/>
              </a:ext>
            </a:extLst>
          </p:cNvPr>
          <p:cNvSpPr txBox="1"/>
          <p:nvPr/>
        </p:nvSpPr>
        <p:spPr>
          <a:xfrm>
            <a:off x="9227497" y="1551697"/>
            <a:ext cx="230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Οφθαλμική αρτηρία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5A5C3421-9B4B-428D-B36C-752829B55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94" y="3904077"/>
            <a:ext cx="2346069" cy="17148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8EB8E5-94C7-4FC0-8F12-EB3641992268}"/>
              </a:ext>
            </a:extLst>
          </p:cNvPr>
          <p:cNvSpPr txBox="1"/>
          <p:nvPr/>
        </p:nvSpPr>
        <p:spPr>
          <a:xfrm>
            <a:off x="9117399" y="2004530"/>
            <a:ext cx="2874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Ανώδυνη </a:t>
            </a:r>
            <a:r>
              <a:rPr lang="el-GR" dirty="0" err="1"/>
              <a:t>ετερόπλευρη</a:t>
            </a:r>
            <a:r>
              <a:rPr lang="el-GR" dirty="0"/>
              <a:t> αιφνίδια απώλεια όρασης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9A0871-34A8-4D21-90A4-99723B384B9F}"/>
              </a:ext>
            </a:extLst>
          </p:cNvPr>
          <p:cNvSpPr txBox="1"/>
          <p:nvPr/>
        </p:nvSpPr>
        <p:spPr>
          <a:xfrm>
            <a:off x="5886281" y="881610"/>
            <a:ext cx="317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Πρόσθια εγκεφαλική αρτηρία</a:t>
            </a: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61D59BA5-35AE-4823-85C3-097A5175A3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110" t="9041" r="53489" b="7809"/>
          <a:stretch/>
        </p:blipFill>
        <p:spPr>
          <a:xfrm>
            <a:off x="4364002" y="972499"/>
            <a:ext cx="1588656" cy="17041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A5697C-CD5F-41BA-B030-F71C212F1FD4}"/>
              </a:ext>
            </a:extLst>
          </p:cNvPr>
          <p:cNvSpPr txBox="1"/>
          <p:nvPr/>
        </p:nvSpPr>
        <p:spPr>
          <a:xfrm>
            <a:off x="5992964" y="1197333"/>
            <a:ext cx="3069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Αντίπλευρη</a:t>
            </a:r>
            <a:r>
              <a:rPr lang="el-GR" dirty="0"/>
              <a:t> </a:t>
            </a:r>
            <a:r>
              <a:rPr lang="el-GR" dirty="0" err="1"/>
              <a:t>ημιπάρεση</a:t>
            </a:r>
            <a:r>
              <a:rPr lang="el-GR" dirty="0"/>
              <a:t> επικρατούσα στο κάτω άκρο</a:t>
            </a:r>
          </a:p>
          <a:p>
            <a:r>
              <a:rPr lang="el-GR" dirty="0"/>
              <a:t>Διαταραχές συμπεριφοράς</a:t>
            </a:r>
          </a:p>
          <a:p>
            <a:r>
              <a:rPr lang="el-GR" dirty="0"/>
              <a:t>Αφασία εκπομπής</a:t>
            </a:r>
          </a:p>
        </p:txBody>
      </p:sp>
      <p:sp>
        <p:nvSpPr>
          <p:cNvPr id="22" name="Οβάλ 21">
            <a:extLst>
              <a:ext uri="{FF2B5EF4-FFF2-40B4-BE49-F238E27FC236}">
                <a16:creationId xmlns:a16="http://schemas.microsoft.com/office/drawing/2014/main" id="{4E677E8E-4C3C-453F-A409-96F8AE085519}"/>
              </a:ext>
            </a:extLst>
          </p:cNvPr>
          <p:cNvSpPr/>
          <p:nvPr/>
        </p:nvSpPr>
        <p:spPr>
          <a:xfrm>
            <a:off x="7274043" y="3057575"/>
            <a:ext cx="184727" cy="1570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32B4AD09-0EC7-40F1-B541-C630BD3507C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482459" flipH="1">
            <a:off x="7076305" y="2489628"/>
            <a:ext cx="667246" cy="537738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164AF070-243A-4116-8197-B9E16454E83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08407">
            <a:off x="7361893" y="2438540"/>
            <a:ext cx="425285" cy="3418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B7693B-F724-4E2E-8D32-E663426F0A69}"/>
              </a:ext>
            </a:extLst>
          </p:cNvPr>
          <p:cNvSpPr txBox="1"/>
          <p:nvPr/>
        </p:nvSpPr>
        <p:spPr>
          <a:xfrm>
            <a:off x="438344" y="1313447"/>
            <a:ext cx="298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Μέση εγκεφαλική αρτηρία</a:t>
            </a:r>
          </a:p>
        </p:txBody>
      </p:sp>
      <p:sp>
        <p:nvSpPr>
          <p:cNvPr id="34" name="Οβάλ 33">
            <a:extLst>
              <a:ext uri="{FF2B5EF4-FFF2-40B4-BE49-F238E27FC236}">
                <a16:creationId xmlns:a16="http://schemas.microsoft.com/office/drawing/2014/main" id="{F9EC9CCC-FD51-4324-80E8-820EF1420170}"/>
              </a:ext>
            </a:extLst>
          </p:cNvPr>
          <p:cNvSpPr/>
          <p:nvPr/>
        </p:nvSpPr>
        <p:spPr>
          <a:xfrm>
            <a:off x="6706286" y="3140702"/>
            <a:ext cx="184727" cy="1570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5" name="Εικόνα 34">
            <a:extLst>
              <a:ext uri="{FF2B5EF4-FFF2-40B4-BE49-F238E27FC236}">
                <a16:creationId xmlns:a16="http://schemas.microsoft.com/office/drawing/2014/main" id="{D9EEE95D-3FC5-475F-AA42-EF19D8EC3B1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326701">
            <a:off x="4594093" y="2432564"/>
            <a:ext cx="1923555" cy="155020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245091B-8F08-429A-8D02-3E7CB030D628}"/>
              </a:ext>
            </a:extLst>
          </p:cNvPr>
          <p:cNvSpPr txBox="1"/>
          <p:nvPr/>
        </p:nvSpPr>
        <p:spPr>
          <a:xfrm>
            <a:off x="350964" y="1715114"/>
            <a:ext cx="4207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Αντίπλευρη ημιπάρεση</a:t>
            </a:r>
          </a:p>
          <a:p>
            <a:r>
              <a:rPr lang="el-GR" dirty="0"/>
              <a:t>Αντίπλευρη ημιυπαισθησία</a:t>
            </a:r>
          </a:p>
          <a:p>
            <a:r>
              <a:rPr lang="el-GR" dirty="0" err="1"/>
              <a:t>Αντίπλευρη</a:t>
            </a:r>
            <a:r>
              <a:rPr lang="el-GR" dirty="0"/>
              <a:t> ομώνυμη </a:t>
            </a:r>
            <a:r>
              <a:rPr lang="el-GR" dirty="0" err="1"/>
              <a:t>ημιανοψία</a:t>
            </a:r>
            <a:endParaRPr lang="el-GR" dirty="0"/>
          </a:p>
          <a:p>
            <a:r>
              <a:rPr lang="el-GR" dirty="0" err="1"/>
              <a:t>Αντίπλευρη</a:t>
            </a:r>
            <a:r>
              <a:rPr lang="el-GR" dirty="0"/>
              <a:t> πάρεση </a:t>
            </a:r>
            <a:r>
              <a:rPr lang="en-US" dirty="0"/>
              <a:t>VII </a:t>
            </a:r>
            <a:r>
              <a:rPr lang="el-GR" dirty="0"/>
              <a:t>κεντρικού τύπου</a:t>
            </a:r>
          </a:p>
          <a:p>
            <a:r>
              <a:rPr lang="el-GR" dirty="0"/>
              <a:t>Πάρεση οριζόντιας συζυγούς </a:t>
            </a:r>
            <a:r>
              <a:rPr lang="el-GR" dirty="0" err="1"/>
              <a:t>βλεμματικής</a:t>
            </a:r>
            <a:r>
              <a:rPr lang="el-GR" dirty="0"/>
              <a:t> κίνησης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CF5BF89-2D3D-4772-9DC6-7F2CF6F1EB14}"/>
              </a:ext>
            </a:extLst>
          </p:cNvPr>
          <p:cNvSpPr txBox="1"/>
          <p:nvPr/>
        </p:nvSpPr>
        <p:spPr>
          <a:xfrm>
            <a:off x="410066" y="3564671"/>
            <a:ext cx="1002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LMCA</a:t>
            </a:r>
          </a:p>
          <a:p>
            <a:r>
              <a:rPr lang="en-US" dirty="0"/>
              <a:t>A</a:t>
            </a:r>
            <a:r>
              <a:rPr lang="el-GR" dirty="0" err="1"/>
              <a:t>φασία</a:t>
            </a:r>
            <a:endParaRPr lang="el-GR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3CC1EF-3720-46E9-82BE-215C53F0E36C}"/>
              </a:ext>
            </a:extLst>
          </p:cNvPr>
          <p:cNvSpPr txBox="1"/>
          <p:nvPr/>
        </p:nvSpPr>
        <p:spPr>
          <a:xfrm>
            <a:off x="1690720" y="3564671"/>
            <a:ext cx="134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RMCA</a:t>
            </a:r>
          </a:p>
          <a:p>
            <a:r>
              <a:rPr lang="el-GR" dirty="0" err="1"/>
              <a:t>Ημιαμέλεια</a:t>
            </a:r>
            <a:endParaRPr lang="el-GR" dirty="0"/>
          </a:p>
        </p:txBody>
      </p:sp>
      <p:pic>
        <p:nvPicPr>
          <p:cNvPr id="44" name="Εικόνα 43">
            <a:extLst>
              <a:ext uri="{FF2B5EF4-FFF2-40B4-BE49-F238E27FC236}">
                <a16:creationId xmlns:a16="http://schemas.microsoft.com/office/drawing/2014/main" id="{D7A76090-DD15-4906-9183-A8E8C717BF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29676" r="2773" b="10034"/>
          <a:stretch/>
        </p:blipFill>
        <p:spPr>
          <a:xfrm>
            <a:off x="141169" y="4419797"/>
            <a:ext cx="4537535" cy="2260557"/>
          </a:xfrm>
          <a:prstGeom prst="rect">
            <a:avLst/>
          </a:prstGeom>
        </p:spPr>
      </p:pic>
      <p:sp>
        <p:nvSpPr>
          <p:cNvPr id="49" name="Τίτλος 48">
            <a:extLst>
              <a:ext uri="{FF2B5EF4-FFF2-40B4-BE49-F238E27FC236}">
                <a16:creationId xmlns:a16="http://schemas.microsoft.com/office/drawing/2014/main" id="{77C007BE-C115-4238-980D-59B02C1D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240232"/>
          </a:xfrm>
        </p:spPr>
        <p:txBody>
          <a:bodyPr>
            <a:normAutofit fontScale="90000"/>
          </a:bodyPr>
          <a:lstStyle/>
          <a:p>
            <a:r>
              <a:rPr lang="el-GR" sz="4000" dirty="0" err="1"/>
              <a:t>Συνδρομα</a:t>
            </a:r>
            <a:r>
              <a:rPr lang="el-GR" sz="4000" dirty="0"/>
              <a:t> </a:t>
            </a:r>
            <a:r>
              <a:rPr lang="el-GR" sz="4000" dirty="0" err="1"/>
              <a:t>προσθιασ</a:t>
            </a:r>
            <a:r>
              <a:rPr lang="el-GR" sz="4000" dirty="0"/>
              <a:t> </a:t>
            </a:r>
            <a:r>
              <a:rPr lang="el-GR" sz="4000" dirty="0" err="1"/>
              <a:t>κυκλοφοριασ</a:t>
            </a:r>
            <a:endParaRPr lang="el-GR" sz="4000" dirty="0"/>
          </a:p>
        </p:txBody>
      </p:sp>
      <p:pic>
        <p:nvPicPr>
          <p:cNvPr id="51" name="Εικόνα 50">
            <a:extLst>
              <a:ext uri="{FF2B5EF4-FFF2-40B4-BE49-F238E27FC236}">
                <a16:creationId xmlns:a16="http://schemas.microsoft.com/office/drawing/2014/main" id="{2F36C025-B117-4100-8AAC-F6E757A063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t="26599" r="77729" b="38566"/>
          <a:stretch/>
        </p:blipFill>
        <p:spPr>
          <a:xfrm>
            <a:off x="5051878" y="4761515"/>
            <a:ext cx="1412289" cy="1891269"/>
          </a:xfrm>
          <a:prstGeom prst="rect">
            <a:avLst/>
          </a:prstGeom>
        </p:spPr>
      </p:pic>
      <p:pic>
        <p:nvPicPr>
          <p:cNvPr id="53" name="Εικόνα 52">
            <a:extLst>
              <a:ext uri="{FF2B5EF4-FFF2-40B4-BE49-F238E27FC236}">
                <a16:creationId xmlns:a16="http://schemas.microsoft.com/office/drawing/2014/main" id="{466F2A42-1E75-4CF9-9441-EC7A40056B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6917" r="67552" b="70457"/>
          <a:stretch/>
        </p:blipFill>
        <p:spPr>
          <a:xfrm>
            <a:off x="5037281" y="3463343"/>
            <a:ext cx="849000" cy="1228436"/>
          </a:xfrm>
          <a:prstGeom prst="rect">
            <a:avLst/>
          </a:prstGeom>
        </p:spPr>
      </p:pic>
      <p:pic>
        <p:nvPicPr>
          <p:cNvPr id="54" name="Εικόνα 53">
            <a:extLst>
              <a:ext uri="{FF2B5EF4-FFF2-40B4-BE49-F238E27FC236}">
                <a16:creationId xmlns:a16="http://schemas.microsoft.com/office/drawing/2014/main" id="{1D5369A9-FD87-4005-AEFF-75222B0EE0C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67604" y="3109083"/>
            <a:ext cx="183451" cy="150096"/>
          </a:xfrm>
          <a:prstGeom prst="rect">
            <a:avLst/>
          </a:prstGeom>
        </p:spPr>
      </p:pic>
      <p:pic>
        <p:nvPicPr>
          <p:cNvPr id="26" name="Picture 25" descr="optic fields.jpg"/>
          <p:cNvPicPr>
            <a:picLocks noChangeAspect="1"/>
          </p:cNvPicPr>
          <p:nvPr/>
        </p:nvPicPr>
        <p:blipFill>
          <a:blip r:embed="rId11"/>
          <a:srcRect l="71905" t="6655" b="74394"/>
          <a:stretch>
            <a:fillRect/>
          </a:stretch>
        </p:blipFill>
        <p:spPr>
          <a:xfrm>
            <a:off x="9231086" y="2743199"/>
            <a:ext cx="2140857" cy="10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8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  <p:bldP spid="20" grpId="0"/>
      <p:bldP spid="22" grpId="0" animBg="1"/>
      <p:bldP spid="33" grpId="0"/>
      <p:bldP spid="34" grpId="0" animBg="1"/>
      <p:bldP spid="38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18398B91-CF1F-4B3E-A5A2-9C69AD0C6A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8174" y="1256896"/>
            <a:ext cx="2603218" cy="399322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245D55A-A0DF-4349-A5CF-631ADD73E7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4527" y="2156134"/>
            <a:ext cx="1182727" cy="109737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408247B-2D91-4460-BA87-1F8A2DAF53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8674" y="2817175"/>
            <a:ext cx="195089" cy="17070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D075868-8CB9-4DEA-BFAC-97581E03CE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1672" y="2187302"/>
            <a:ext cx="2359356" cy="76816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6B98589-D009-4877-A20D-B05946E4FF1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1672" y="4065052"/>
            <a:ext cx="1682642" cy="737680"/>
          </a:xfrm>
          <a:prstGeom prst="rect">
            <a:avLst/>
          </a:prstGeom>
        </p:spPr>
      </p:pic>
      <p:sp>
        <p:nvSpPr>
          <p:cNvPr id="12" name="Οβάλ 11">
            <a:extLst>
              <a:ext uri="{FF2B5EF4-FFF2-40B4-BE49-F238E27FC236}">
                <a16:creationId xmlns:a16="http://schemas.microsoft.com/office/drawing/2014/main" id="{3C61FFA8-FC25-41A5-A3C0-6A0958E63277}"/>
              </a:ext>
            </a:extLst>
          </p:cNvPr>
          <p:cNvSpPr/>
          <p:nvPr/>
        </p:nvSpPr>
        <p:spPr>
          <a:xfrm>
            <a:off x="5305459" y="4608946"/>
            <a:ext cx="221673" cy="203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BE9E4AC-A894-41A8-BE35-00F7CA3F72A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3974473">
            <a:off x="3821853" y="3516365"/>
            <a:ext cx="1792639" cy="1097375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A592E8C-3A66-47A8-AF4A-9BDD898C46D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47597" y="3253509"/>
            <a:ext cx="237765" cy="242925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538B8F41-3874-4B63-8AAF-8495B94262F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021109">
            <a:off x="3876029" y="2247949"/>
            <a:ext cx="2219929" cy="22540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61110F-DED9-481F-A8C7-F76E0FBE546C}"/>
              </a:ext>
            </a:extLst>
          </p:cNvPr>
          <p:cNvSpPr txBox="1"/>
          <p:nvPr/>
        </p:nvSpPr>
        <p:spPr>
          <a:xfrm>
            <a:off x="699527" y="3019175"/>
            <a:ext cx="314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>
                <a:solidFill>
                  <a:srgbClr val="C00000"/>
                </a:solidFill>
              </a:rPr>
              <a:t>Σπονδυλοβασικό</a:t>
            </a:r>
            <a:r>
              <a:rPr lang="el-GR" dirty="0">
                <a:solidFill>
                  <a:srgbClr val="C00000"/>
                </a:solidFill>
              </a:rPr>
              <a:t> σύστημα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0BB754-96CC-464E-B4DB-315C6A1DACAD}"/>
              </a:ext>
            </a:extLst>
          </p:cNvPr>
          <p:cNvSpPr txBox="1"/>
          <p:nvPr/>
        </p:nvSpPr>
        <p:spPr>
          <a:xfrm>
            <a:off x="775518" y="3469494"/>
            <a:ext cx="3426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Ίλιγγος/Αταξικά/νυσταγμός</a:t>
            </a:r>
          </a:p>
          <a:p>
            <a:r>
              <a:rPr lang="el-GR" dirty="0"/>
              <a:t>Δυσαρθρία</a:t>
            </a:r>
          </a:p>
          <a:p>
            <a:r>
              <a:rPr lang="el-GR" dirty="0"/>
              <a:t>Διπλωπία</a:t>
            </a:r>
          </a:p>
          <a:p>
            <a:r>
              <a:rPr lang="el-GR" dirty="0" err="1"/>
              <a:t>Δυσκαταποσία</a:t>
            </a:r>
            <a:endParaRPr lang="el-GR" dirty="0"/>
          </a:p>
          <a:p>
            <a:r>
              <a:rPr lang="el-GR" dirty="0"/>
              <a:t>Χιαστή/</a:t>
            </a:r>
            <a:r>
              <a:rPr lang="el-GR" dirty="0" err="1"/>
              <a:t>επαλάσσουσα</a:t>
            </a:r>
            <a:r>
              <a:rPr lang="el-GR" dirty="0"/>
              <a:t> συνδρομή</a:t>
            </a:r>
          </a:p>
          <a:p>
            <a:r>
              <a:rPr lang="el-GR" dirty="0"/>
              <a:t>Κώμα/</a:t>
            </a:r>
            <a:r>
              <a:rPr lang="en-US" dirty="0"/>
              <a:t>locked in </a:t>
            </a:r>
            <a:r>
              <a:rPr lang="el-GR" dirty="0"/>
              <a:t>σύνδρομο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6EB928-0753-4AAF-BFDB-F39D206DFCC3}"/>
              </a:ext>
            </a:extLst>
          </p:cNvPr>
          <p:cNvSpPr txBox="1"/>
          <p:nvPr/>
        </p:nvSpPr>
        <p:spPr>
          <a:xfrm>
            <a:off x="7494607" y="2987878"/>
            <a:ext cx="4206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Αντίπλευρη</a:t>
            </a:r>
            <a:r>
              <a:rPr lang="el-GR" dirty="0"/>
              <a:t> ομώνυμη </a:t>
            </a:r>
            <a:r>
              <a:rPr lang="el-GR" dirty="0" err="1"/>
              <a:t>ημιανοψία</a:t>
            </a:r>
            <a:endParaRPr lang="el-GR" dirty="0"/>
          </a:p>
          <a:p>
            <a:r>
              <a:rPr lang="el-GR" dirty="0" err="1"/>
              <a:t>Θαλαμικό</a:t>
            </a:r>
            <a:r>
              <a:rPr lang="el-GR" dirty="0"/>
              <a:t> σύνδρομο </a:t>
            </a:r>
          </a:p>
          <a:p>
            <a:r>
              <a:rPr lang="el-GR" dirty="0"/>
              <a:t>(</a:t>
            </a:r>
            <a:r>
              <a:rPr lang="el-GR" dirty="0" err="1"/>
              <a:t>αντίπλευρη</a:t>
            </a:r>
            <a:r>
              <a:rPr lang="el-GR" dirty="0"/>
              <a:t> υπαισθησία/</a:t>
            </a:r>
            <a:r>
              <a:rPr lang="el-GR" dirty="0" err="1"/>
              <a:t>υπεραλγησία</a:t>
            </a:r>
            <a:r>
              <a:rPr lang="el-GR" dirty="0"/>
              <a:t>)</a:t>
            </a:r>
          </a:p>
        </p:txBody>
      </p:sp>
      <p:sp>
        <p:nvSpPr>
          <p:cNvPr id="19" name="Τίτλος 18">
            <a:extLst>
              <a:ext uri="{FF2B5EF4-FFF2-40B4-BE49-F238E27FC236}">
                <a16:creationId xmlns:a16="http://schemas.microsoft.com/office/drawing/2014/main" id="{0E0EAEFB-45AC-4A33-9A46-4FD3682E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04649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Συνδρομα οπισθιασ κυκλοφοριασ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651960-FB5D-4EBF-9BCC-AF79E11F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484632"/>
            <a:ext cx="11230252" cy="633954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ΚΛΙΜΑΚΑ </a:t>
            </a:r>
            <a:r>
              <a:rPr lang="en-US" sz="4000" dirty="0"/>
              <a:t>NIHSS (National institutes of health stroke scale)</a:t>
            </a:r>
            <a:endParaRPr lang="el-GR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8ED201-E2D9-4985-A781-887CB1C52FAD}"/>
              </a:ext>
            </a:extLst>
          </p:cNvPr>
          <p:cNvSpPr txBox="1"/>
          <p:nvPr/>
        </p:nvSpPr>
        <p:spPr>
          <a:xfrm>
            <a:off x="710214" y="1207363"/>
            <a:ext cx="4341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Εργαλείο εκτίμησης νευρολογικής βαρύτητας ΑΕΕ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Έντυπο 11 στοιχείων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Προγνωστικός παράγοντας για έκβαση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88A77F7-9EE3-4754-B48A-C7D8B424A3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r="31669" b="50000"/>
          <a:stretch/>
        </p:blipFill>
        <p:spPr>
          <a:xfrm>
            <a:off x="710214" y="3089428"/>
            <a:ext cx="4445355" cy="129835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17563AD-88BA-4C25-B284-1AEEE8E7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41" y="1125301"/>
            <a:ext cx="4396412" cy="4789503"/>
          </a:xfrm>
          <a:prstGeom prst="rect">
            <a:avLst/>
          </a:prstGeom>
        </p:spPr>
      </p:pic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4F54B14D-9C92-4049-920F-D2FFB1709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59827"/>
              </p:ext>
            </p:extLst>
          </p:nvPr>
        </p:nvGraphicFramePr>
        <p:xfrm>
          <a:off x="9812215" y="1213997"/>
          <a:ext cx="2203939" cy="480494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03939">
                  <a:extLst>
                    <a:ext uri="{9D8B030D-6E8A-4147-A177-3AD203B41FA5}">
                      <a16:colId xmlns:a16="http://schemas.microsoft.com/office/drawing/2014/main" val="1521112504"/>
                    </a:ext>
                  </a:extLst>
                </a:gridCol>
              </a:tblGrid>
              <a:tr h="924039">
                <a:tc>
                  <a:txBody>
                    <a:bodyPr/>
                    <a:lstStyle/>
                    <a:p>
                      <a:r>
                        <a:rPr lang="el-GR" dirty="0"/>
                        <a:t>Επίπεδο συνείδησης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8897"/>
                  </a:ext>
                </a:extLst>
              </a:tr>
              <a:tr h="363187">
                <a:tc>
                  <a:txBody>
                    <a:bodyPr/>
                    <a:lstStyle/>
                    <a:p>
                      <a:r>
                        <a:rPr lang="el-GR" dirty="0"/>
                        <a:t>βλέμμα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519350"/>
                  </a:ext>
                </a:extLst>
              </a:tr>
              <a:tr h="368409">
                <a:tc>
                  <a:txBody>
                    <a:bodyPr/>
                    <a:lstStyle/>
                    <a:p>
                      <a:r>
                        <a:rPr lang="el-GR" dirty="0"/>
                        <a:t>Οπτικά πεδία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066092"/>
                  </a:ext>
                </a:extLst>
              </a:tr>
              <a:tr h="409966">
                <a:tc>
                  <a:txBody>
                    <a:bodyPr/>
                    <a:lstStyle/>
                    <a:p>
                      <a:r>
                        <a:rPr lang="en-US" dirty="0"/>
                        <a:t>VII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681902"/>
                  </a:ext>
                </a:extLst>
              </a:tr>
              <a:tr h="907967">
                <a:tc>
                  <a:txBody>
                    <a:bodyPr/>
                    <a:lstStyle/>
                    <a:p>
                      <a:r>
                        <a:rPr lang="el-GR" dirty="0" err="1"/>
                        <a:t>Μυική</a:t>
                      </a:r>
                      <a:r>
                        <a:rPr lang="el-GR" dirty="0"/>
                        <a:t> ισχύς άνω/κάτω άκρων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139594"/>
                  </a:ext>
                </a:extLst>
              </a:tr>
              <a:tr h="363187">
                <a:tc>
                  <a:txBody>
                    <a:bodyPr/>
                    <a:lstStyle/>
                    <a:p>
                      <a:r>
                        <a:rPr lang="el-GR" dirty="0"/>
                        <a:t>αταξία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898768"/>
                  </a:ext>
                </a:extLst>
              </a:tr>
              <a:tr h="363187">
                <a:tc>
                  <a:txBody>
                    <a:bodyPr/>
                    <a:lstStyle/>
                    <a:p>
                      <a:r>
                        <a:rPr lang="el-GR" dirty="0"/>
                        <a:t>αισθητικότητα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99325"/>
                  </a:ext>
                </a:extLst>
              </a:tr>
              <a:tr h="363187">
                <a:tc>
                  <a:txBody>
                    <a:bodyPr/>
                    <a:lstStyle/>
                    <a:p>
                      <a:r>
                        <a:rPr lang="el-GR" dirty="0"/>
                        <a:t>αφασία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031827"/>
                  </a:ext>
                </a:extLst>
              </a:tr>
              <a:tr h="363187">
                <a:tc>
                  <a:txBody>
                    <a:bodyPr/>
                    <a:lstStyle/>
                    <a:p>
                      <a:r>
                        <a:rPr lang="el-GR" dirty="0"/>
                        <a:t>δυσαρθρία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124012"/>
                  </a:ext>
                </a:extLst>
              </a:tr>
              <a:tr h="363187">
                <a:tc>
                  <a:txBody>
                    <a:bodyPr/>
                    <a:lstStyle/>
                    <a:p>
                      <a:r>
                        <a:rPr lang="en-US" dirty="0"/>
                        <a:t>neglect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08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933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TextBox 5"/>
          <p:cNvSpPr txBox="1">
            <a:spLocks noChangeArrowheads="1"/>
          </p:cNvSpPr>
          <p:nvPr/>
        </p:nvSpPr>
        <p:spPr bwMode="auto">
          <a:xfrm>
            <a:off x="5392056" y="366803"/>
            <a:ext cx="4259943" cy="38472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el-GR" sz="2400" b="1" dirty="0">
                <a:solidFill>
                  <a:schemeClr val="accent3">
                    <a:lumMod val="75000"/>
                  </a:schemeClr>
                </a:solidFill>
              </a:rPr>
              <a:t>Συστηματικά αίτια</a:t>
            </a:r>
          </a:p>
          <a:p>
            <a:pPr>
              <a:defRPr/>
            </a:pPr>
            <a:r>
              <a:rPr lang="el-GR" altLang="el-GR" sz="2000" dirty="0"/>
              <a:t>Υπεργλυκαιμία/υπογλυκαιμία</a:t>
            </a:r>
          </a:p>
          <a:p>
            <a:pPr>
              <a:defRPr/>
            </a:pPr>
            <a:r>
              <a:rPr lang="el-GR" altLang="el-GR" sz="2000" dirty="0"/>
              <a:t>Ουραιμία</a:t>
            </a:r>
          </a:p>
          <a:p>
            <a:pPr>
              <a:defRPr/>
            </a:pPr>
            <a:r>
              <a:rPr lang="el-GR" altLang="el-GR" sz="2000" dirty="0"/>
              <a:t>Υπεραμμωνιαιμία</a:t>
            </a:r>
          </a:p>
          <a:p>
            <a:pPr>
              <a:defRPr/>
            </a:pPr>
            <a:r>
              <a:rPr lang="el-GR" altLang="el-GR" sz="2000" dirty="0"/>
              <a:t>Υπερνατριαιμία/υπονατριαιμία</a:t>
            </a:r>
          </a:p>
          <a:p>
            <a:pPr>
              <a:defRPr/>
            </a:pPr>
            <a:r>
              <a:rPr lang="el-GR" altLang="el-GR" sz="2000" dirty="0"/>
              <a:t>Υπερασβεστιαιμία/υπασβεστιαιμία</a:t>
            </a:r>
          </a:p>
          <a:p>
            <a:pPr>
              <a:defRPr/>
            </a:pPr>
            <a:r>
              <a:rPr lang="el-GR" altLang="el-GR" sz="2000" dirty="0"/>
              <a:t>Υποξία/υπερκαπνία</a:t>
            </a:r>
          </a:p>
          <a:p>
            <a:pPr>
              <a:defRPr/>
            </a:pPr>
            <a:r>
              <a:rPr lang="el-GR" altLang="el-GR" sz="2000" dirty="0"/>
              <a:t>Υπερωσμοτικότητα</a:t>
            </a:r>
          </a:p>
          <a:p>
            <a:pPr>
              <a:defRPr/>
            </a:pPr>
            <a:r>
              <a:rPr lang="el-GR" altLang="el-GR" sz="2000" dirty="0"/>
              <a:t>Ενδοκρινολογικά αίτια</a:t>
            </a:r>
          </a:p>
          <a:p>
            <a:pPr>
              <a:defRPr/>
            </a:pPr>
            <a:r>
              <a:rPr lang="el-GR" altLang="el-GR" sz="2000" dirty="0"/>
              <a:t>Ανεπάρκεια θειαμίνης</a:t>
            </a:r>
          </a:p>
          <a:p>
            <a:pPr>
              <a:defRPr/>
            </a:pPr>
            <a:r>
              <a:rPr lang="el-GR" altLang="el-GR" sz="2000" dirty="0"/>
              <a:t>Τοξίνες</a:t>
            </a:r>
          </a:p>
          <a:p>
            <a:pPr>
              <a:defRPr/>
            </a:pPr>
            <a:r>
              <a:rPr lang="el-GR" altLang="el-GR" sz="2000" dirty="0"/>
              <a:t>Βακτηριαμία</a:t>
            </a:r>
          </a:p>
        </p:txBody>
      </p:sp>
      <p:sp>
        <p:nvSpPr>
          <p:cNvPr id="17422" name="TextBox 6"/>
          <p:cNvSpPr txBox="1">
            <a:spLocks noChangeArrowheads="1"/>
          </p:cNvSpPr>
          <p:nvPr/>
        </p:nvSpPr>
        <p:spPr bwMode="auto">
          <a:xfrm>
            <a:off x="5910988" y="4681721"/>
            <a:ext cx="4684440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el-GR" sz="2400" b="1" dirty="0">
                <a:solidFill>
                  <a:schemeClr val="accent3">
                    <a:lumMod val="75000"/>
                  </a:schemeClr>
                </a:solidFill>
              </a:rPr>
              <a:t>Συγκοπτικό επεισόδιο</a:t>
            </a:r>
          </a:p>
          <a:p>
            <a:pPr>
              <a:defRPr/>
            </a:pPr>
            <a:r>
              <a:rPr lang="el-GR" altLang="el-GR" sz="2000" dirty="0"/>
              <a:t>Καρδιογενές</a:t>
            </a:r>
          </a:p>
          <a:p>
            <a:pPr>
              <a:defRPr/>
            </a:pPr>
            <a:r>
              <a:rPr lang="el-GR" altLang="el-GR" sz="2000" dirty="0"/>
              <a:t>Μη καρδιογενές (ορθοστατική υπόταση, αντανακλαστική συγκοπή, υπογκαιμία)</a:t>
            </a:r>
            <a:endParaRPr lang="en-US" altLang="el-GR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02543" y="389736"/>
            <a:ext cx="5051628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Ασθενής με </a:t>
            </a:r>
            <a:r>
              <a:rPr lang="en-US" sz="2000" dirty="0"/>
              <a:t>:</a:t>
            </a:r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b="1" dirty="0"/>
              <a:t>πτώση επιπέδου συνείδησης/σύγχυση </a:t>
            </a:r>
            <a:r>
              <a:rPr lang="el-GR" sz="2000" dirty="0"/>
              <a:t>χωρίς εστιακή νευρολογική σημειολογία</a:t>
            </a: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υποξεία εγκατάσταση συμπτωμάτων συνήθως ΔΕΝ ΕΙΝΑΙ ΑΕΕ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B3960-9029-4032-91E0-CA4B735F005E}"/>
              </a:ext>
            </a:extLst>
          </p:cNvPr>
          <p:cNvSpPr txBox="1"/>
          <p:nvPr/>
        </p:nvSpPr>
        <p:spPr>
          <a:xfrm>
            <a:off x="9071429" y="2369201"/>
            <a:ext cx="2772229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ΖΣ, ΗΚΓ</a:t>
            </a:r>
          </a:p>
          <a:p>
            <a:r>
              <a:rPr lang="en-US" sz="2000" dirty="0"/>
              <a:t>Stick </a:t>
            </a:r>
            <a:r>
              <a:rPr lang="el-GR" sz="2000" dirty="0"/>
              <a:t>σακχάρου</a:t>
            </a:r>
          </a:p>
          <a:p>
            <a:r>
              <a:rPr lang="el-GR" sz="2000" dirty="0"/>
              <a:t>ε/ε</a:t>
            </a:r>
          </a:p>
          <a:p>
            <a:r>
              <a:rPr lang="el-GR" sz="2000" dirty="0"/>
              <a:t>Αέριο αίματος</a:t>
            </a:r>
          </a:p>
          <a:p>
            <a:r>
              <a:rPr lang="el-GR" sz="2000" dirty="0"/>
              <a:t>Αναζήτηση υποκείμενης λοίμωξης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315" y="4591622"/>
            <a:ext cx="520402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Ασθενής με </a:t>
            </a:r>
            <a:r>
              <a:rPr lang="en-US" sz="2000" dirty="0"/>
              <a:t>:</a:t>
            </a:r>
            <a:endParaRPr lang="el-GR" sz="2000" dirty="0"/>
          </a:p>
          <a:p>
            <a:r>
              <a:rPr lang="el-GR" sz="2000" b="1" dirty="0"/>
              <a:t>Αιφνίδια παροδική απώλεια συνείδησης</a:t>
            </a:r>
            <a:r>
              <a:rPr lang="el-GR" sz="2000" dirty="0"/>
              <a:t>/απώλεια μυικού τόνου με γρήγορη ανάκτηση επικοινωνίας&lt;1</a:t>
            </a:r>
            <a:r>
              <a:rPr lang="en-US" sz="2000" dirty="0"/>
              <a:t>min</a:t>
            </a:r>
          </a:p>
          <a:p>
            <a:r>
              <a:rPr lang="el-GR" sz="2000" dirty="0"/>
              <a:t>Χωρίς άλλα νευρολογικά συμπτώματα ή σημειολογία συνήθως ΔΕΝ ΕΙΝΑΙ ΑΕΕ</a:t>
            </a:r>
          </a:p>
        </p:txBody>
      </p:sp>
      <p:pic>
        <p:nvPicPr>
          <p:cNvPr id="21" name="Picture 20" descr="faint.png"/>
          <p:cNvPicPr>
            <a:picLocks noChangeAspect="1"/>
          </p:cNvPicPr>
          <p:nvPr/>
        </p:nvPicPr>
        <p:blipFill>
          <a:blip r:embed="rId4"/>
          <a:srcRect l="9734" r="9145"/>
          <a:stretch>
            <a:fillRect/>
          </a:stretch>
        </p:blipFill>
        <p:spPr>
          <a:xfrm>
            <a:off x="551544" y="2079171"/>
            <a:ext cx="3991429" cy="24601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1" grpId="0"/>
      <p:bldP spid="17422" grpId="0"/>
      <p:bldP spid="4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D8913E-3E90-4EF4-A444-D71E9677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27422"/>
          </a:xfrm>
        </p:spPr>
        <p:txBody>
          <a:bodyPr>
            <a:normAutofit fontScale="90000"/>
          </a:bodyPr>
          <a:lstStyle/>
          <a:p>
            <a:r>
              <a:rPr lang="el-GR" sz="4000" dirty="0" err="1"/>
              <a:t>Παροδικο</a:t>
            </a:r>
            <a:r>
              <a:rPr lang="el-GR" sz="4000" dirty="0"/>
              <a:t> </a:t>
            </a:r>
            <a:r>
              <a:rPr lang="el-GR" sz="4000" dirty="0" err="1"/>
              <a:t>ισχαιμικο</a:t>
            </a:r>
            <a:r>
              <a:rPr lang="el-GR" sz="4000" dirty="0"/>
              <a:t> </a:t>
            </a:r>
            <a:r>
              <a:rPr lang="el-GR" sz="4000" dirty="0" err="1"/>
              <a:t>αεε</a:t>
            </a:r>
            <a:r>
              <a:rPr lang="el-GR" sz="4000" dirty="0"/>
              <a:t>/</a:t>
            </a:r>
            <a:r>
              <a:rPr lang="el-GR" sz="4000" dirty="0" err="1"/>
              <a:t>τια</a:t>
            </a:r>
            <a:endParaRPr lang="el-GR" sz="4000" dirty="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A4127F41-0027-4DD6-84E1-E93F3FA7E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44" y="1871449"/>
            <a:ext cx="4222716" cy="28533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DD9D59-E258-4AFC-A0D8-8923AA7A7E39}"/>
              </a:ext>
            </a:extLst>
          </p:cNvPr>
          <p:cNvSpPr txBox="1"/>
          <p:nvPr/>
        </p:nvSpPr>
        <p:spPr>
          <a:xfrm>
            <a:off x="525861" y="1037136"/>
            <a:ext cx="961962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None/>
            </a:pPr>
            <a:r>
              <a:rPr lang="el-GR" sz="2000" dirty="0"/>
              <a:t>Επεισόδιο παροδικής νευρολογικής δυσλειτουργίας που προκαλείται </a:t>
            </a:r>
          </a:p>
          <a:p>
            <a:pPr marL="457200" indent="-457200">
              <a:buNone/>
            </a:pPr>
            <a:r>
              <a:rPr lang="el-GR" sz="2000" dirty="0"/>
              <a:t>από εγκεφαλική, </a:t>
            </a:r>
            <a:r>
              <a:rPr lang="el-GR" sz="2000" dirty="0" err="1"/>
              <a:t>νωτιαία</a:t>
            </a:r>
            <a:r>
              <a:rPr lang="el-GR" sz="2000" dirty="0"/>
              <a:t> ή </a:t>
            </a:r>
            <a:r>
              <a:rPr lang="el-GR" sz="2000" dirty="0" err="1"/>
              <a:t>αμφιβληστροειδική</a:t>
            </a:r>
            <a:r>
              <a:rPr lang="el-GR" sz="2000" dirty="0"/>
              <a:t> ισχαιμία </a:t>
            </a:r>
            <a:r>
              <a:rPr lang="el-GR" sz="2000" b="1" u="sng" dirty="0"/>
              <a:t>χωρίς ισχαιμικό </a:t>
            </a:r>
            <a:r>
              <a:rPr lang="el-GR" sz="2000" b="1" u="sng" dirty="0" err="1"/>
              <a:t>έμφρακτο</a:t>
            </a:r>
            <a:endParaRPr lang="el-GR" sz="2000" b="1" u="sng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51C968E-C969-4375-AD5B-2A9D28C3D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76" y="1871449"/>
            <a:ext cx="6199677" cy="4914653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E6FF0899-1ED2-47C5-B939-421990C5C90C}"/>
              </a:ext>
            </a:extLst>
          </p:cNvPr>
          <p:cNvSpPr/>
          <p:nvPr/>
        </p:nvSpPr>
        <p:spPr>
          <a:xfrm>
            <a:off x="577049" y="6409678"/>
            <a:ext cx="1518081" cy="204186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D7E9CCEA-F70D-4818-9747-2CB503E6C34D}"/>
              </a:ext>
            </a:extLst>
          </p:cNvPr>
          <p:cNvSpPr/>
          <p:nvPr/>
        </p:nvSpPr>
        <p:spPr>
          <a:xfrm>
            <a:off x="3445164" y="6409678"/>
            <a:ext cx="1450109" cy="204186"/>
          </a:xfrm>
          <a:prstGeom prst="rect">
            <a:avLst/>
          </a:prstGeom>
          <a:solidFill>
            <a:schemeClr val="bg1">
              <a:alpha val="0"/>
            </a:schemeClr>
          </a:solidFill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7024914" y="5036457"/>
            <a:ext cx="4615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Διπλή αντιαιμοπεταλιακή αγωγή σε μέτριου/υψηλού κινδύνου ΤΙΑ</a:t>
            </a:r>
          </a:p>
          <a:p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Άμεση διερεύνηση υποκείμενου μηχανισμού όπως και στο ΙΑΕΕ</a:t>
            </a:r>
          </a:p>
        </p:txBody>
      </p:sp>
    </p:spTree>
    <p:extLst>
      <p:ext uri="{BB962C8B-B14F-4D97-AF65-F5344CB8AC3E}">
        <p14:creationId xmlns:p14="http://schemas.microsoft.com/office/powerpoint/2010/main" val="88147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Τίτλος"/>
          <p:cNvSpPr txBox="1">
            <a:spLocks noGrp="1"/>
          </p:cNvSpPr>
          <p:nvPr>
            <p:ph type="title"/>
          </p:nvPr>
        </p:nvSpPr>
        <p:spPr>
          <a:xfrm>
            <a:off x="735965" y="405765"/>
            <a:ext cx="9624060" cy="758825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l-GR" sz="4000" dirty="0" err="1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ΑπεικΟνιση</a:t>
            </a:r>
            <a:r>
              <a:rPr lang="el-GR" sz="4000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 στο </a:t>
            </a:r>
            <a:r>
              <a:rPr lang="el-GR" sz="4000" dirty="0" err="1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οξΥ</a:t>
            </a:r>
            <a:r>
              <a:rPr lang="el-GR" sz="4000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 ΑΕΕ</a:t>
            </a:r>
            <a:br>
              <a:rPr lang="en-US" altLang="el-GR" sz="2800" dirty="0">
                <a:solidFill>
                  <a:srgbClr val="77933C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endParaRPr lang="el-GR" altLang="el-GR" sz="2800" dirty="0">
              <a:solidFill>
                <a:srgbClr val="77933C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3" name="5 - Θέση περιεχομένου" descr="94c99ba3401399209641929136f7e0_big_galler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87740" y="3602755"/>
            <a:ext cx="215074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5 - Εικόνα" descr="early-CT-signs-of-ischemi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885" y="3602755"/>
            <a:ext cx="6469653" cy="213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rc 18"/>
          <p:cNvSpPr/>
          <p:nvPr/>
        </p:nvSpPr>
        <p:spPr>
          <a:xfrm>
            <a:off x="9684069" y="4382487"/>
            <a:ext cx="500062" cy="428625"/>
          </a:xfrm>
          <a:prstGeom prst="arc">
            <a:avLst>
              <a:gd name="adj1" fmla="val 16200000"/>
              <a:gd name="adj2" fmla="val 15931696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pic>
        <p:nvPicPr>
          <p:cNvPr id="10" name="Εικόνα 3"/>
          <p:cNvPicPr>
            <a:picLocks noChangeAspect="1" noChangeArrowheads="1"/>
          </p:cNvPicPr>
          <p:nvPr/>
        </p:nvPicPr>
        <p:blipFill>
          <a:blip r:embed="rId7" cstate="print"/>
          <a:srcRect l="13893" t="18015" r="16205" b="10976"/>
          <a:stretch>
            <a:fillRect/>
          </a:stretch>
        </p:blipFill>
        <p:spPr bwMode="auto">
          <a:xfrm>
            <a:off x="6739890" y="3602905"/>
            <a:ext cx="1847850" cy="213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rc 18"/>
          <p:cNvSpPr/>
          <p:nvPr/>
        </p:nvSpPr>
        <p:spPr>
          <a:xfrm>
            <a:off x="7486099" y="4382678"/>
            <a:ext cx="500062" cy="428625"/>
          </a:xfrm>
          <a:prstGeom prst="arc">
            <a:avLst>
              <a:gd name="adj1" fmla="val 16200000"/>
              <a:gd name="adj2" fmla="val 15931696"/>
            </a:avLst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" name="Text Box 1"/>
          <p:cNvSpPr txBox="1"/>
          <p:nvPr/>
        </p:nvSpPr>
        <p:spPr>
          <a:xfrm>
            <a:off x="1536700" y="3177540"/>
            <a:ext cx="3041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dirty="0">
                <a:solidFill>
                  <a:srgbClr val="C00000"/>
                </a:solidFill>
              </a:rPr>
              <a:t>ΠΡΩΙΜΑ ΣΗΜΕΙΑ ΙΣΧΑΙΜΙΑΣ</a:t>
            </a:r>
          </a:p>
        </p:txBody>
      </p:sp>
      <p:pic>
        <p:nvPicPr>
          <p:cNvPr id="6" name="Picture 5" descr="CT ACUTE STROKE"/>
          <p:cNvPicPr>
            <a:picLocks noChangeAspect="1"/>
          </p:cNvPicPr>
          <p:nvPr/>
        </p:nvPicPr>
        <p:blipFill>
          <a:blip r:embed="rId8" cstate="print"/>
          <a:srcRect t="40045" b="27117"/>
          <a:stretch>
            <a:fillRect/>
          </a:stretch>
        </p:blipFill>
        <p:spPr>
          <a:xfrm>
            <a:off x="273885" y="1253607"/>
            <a:ext cx="4638675" cy="18370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99275" y="5861050"/>
            <a:ext cx="1837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υπέρπυκνη</a:t>
            </a:r>
            <a:r>
              <a:rPr lang="el-GR" dirty="0"/>
              <a:t> ΒΑ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858885" y="5870575"/>
            <a:ext cx="215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υπέρπυκνη</a:t>
            </a:r>
            <a:r>
              <a:rPr lang="el-GR" dirty="0"/>
              <a:t> Μ</a:t>
            </a:r>
            <a:r>
              <a:rPr lang="en-US" dirty="0"/>
              <a:t>CA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88595" y="5871210"/>
            <a:ext cx="1757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l-GR" dirty="0"/>
              <a:t>insular ribbon sign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945640" y="5871210"/>
            <a:ext cx="1598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l-GR" dirty="0" err="1"/>
              <a:t>ασαφοποίηση</a:t>
            </a:r>
            <a:r>
              <a:rPr lang="el-GR" altLang="el-GR" dirty="0"/>
              <a:t> ΒΓ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543300" y="5793105"/>
            <a:ext cx="15982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l-GR" dirty="0"/>
              <a:t>Εξάλειψη ημισφαιρικών αυλάκων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141595" y="5871210"/>
            <a:ext cx="1598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l-GR" dirty="0" err="1"/>
              <a:t>Υπόπυκνο</a:t>
            </a:r>
            <a:r>
              <a:rPr lang="el-GR" altLang="el-GR" dirty="0"/>
              <a:t> παρέγχυμα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25767" y="846255"/>
            <a:ext cx="621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l-GR" dirty="0">
                <a:solidFill>
                  <a:srgbClr val="C00000"/>
                </a:solidFill>
              </a:rPr>
              <a:t>     </a:t>
            </a:r>
            <a:r>
              <a:rPr lang="el-GR" dirty="0">
                <a:solidFill>
                  <a:srgbClr val="C00000"/>
                </a:solidFill>
              </a:rPr>
              <a:t>έναρξη                   </a:t>
            </a:r>
            <a:r>
              <a:rPr lang="en-US" altLang="el-GR" dirty="0">
                <a:solidFill>
                  <a:srgbClr val="C00000"/>
                </a:solidFill>
              </a:rPr>
              <a:t>  </a:t>
            </a:r>
            <a:r>
              <a:rPr lang="el-GR" dirty="0">
                <a:solidFill>
                  <a:srgbClr val="C00000"/>
                </a:solidFill>
              </a:rPr>
              <a:t>24</a:t>
            </a:r>
            <a:r>
              <a:rPr lang="en-US" dirty="0">
                <a:solidFill>
                  <a:srgbClr val="C00000"/>
                </a:solidFill>
              </a:rPr>
              <a:t>h                       48h     </a:t>
            </a:r>
            <a:r>
              <a:rPr lang="el-GR" dirty="0">
                <a:solidFill>
                  <a:srgbClr val="C00000"/>
                </a:solidFill>
              </a:rPr>
              <a:t>       </a:t>
            </a:r>
            <a:r>
              <a:rPr lang="en-US" dirty="0">
                <a:solidFill>
                  <a:srgbClr val="C00000"/>
                </a:solidFill>
              </a:rPr>
              <a:t> X</a:t>
            </a:r>
            <a:r>
              <a:rPr lang="el-GR" dirty="0" err="1">
                <a:solidFill>
                  <a:srgbClr val="C00000"/>
                </a:solidFill>
              </a:rPr>
              <a:t>ρόνιο</a:t>
            </a:r>
            <a:r>
              <a:rPr lang="en-US" dirty="0">
                <a:solidFill>
                  <a:srgbClr val="C00000"/>
                </a:solidFill>
              </a:rPr>
              <a:t>    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C24FB84-F86D-4460-86B7-EEB1870F01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60" y="1253607"/>
            <a:ext cx="1726631" cy="1837055"/>
          </a:xfrm>
          <a:prstGeom prst="rect">
            <a:avLst/>
          </a:prstGeom>
        </p:spPr>
      </p:pic>
      <p:pic>
        <p:nvPicPr>
          <p:cNvPr id="20" name="19 - Εικόνα" descr="vasogenic edema.jpeg"/>
          <p:cNvPicPr>
            <a:picLocks noChangeAspect="1"/>
          </p:cNvPicPr>
          <p:nvPr/>
        </p:nvPicPr>
        <p:blipFill>
          <a:blip r:embed="rId10" cstate="print"/>
          <a:srcRect l="50000" t="15425" r="6765" b="8758"/>
          <a:stretch>
            <a:fillRect/>
          </a:stretch>
        </p:blipFill>
        <p:spPr>
          <a:xfrm>
            <a:off x="9333114" y="1229954"/>
            <a:ext cx="1416423" cy="1862870"/>
          </a:xfrm>
          <a:prstGeom prst="rect">
            <a:avLst/>
          </a:prstGeom>
        </p:spPr>
      </p:pic>
      <p:sp>
        <p:nvSpPr>
          <p:cNvPr id="21" name="20 - TextBox"/>
          <p:cNvSpPr txBox="1"/>
          <p:nvPr/>
        </p:nvSpPr>
        <p:spPr>
          <a:xfrm>
            <a:off x="10757647" y="1182913"/>
            <a:ext cx="1434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δ/δ</a:t>
            </a:r>
          </a:p>
          <a:p>
            <a:r>
              <a:rPr lang="el-GR" dirty="0"/>
              <a:t>Όγκος </a:t>
            </a:r>
          </a:p>
          <a:p>
            <a:r>
              <a:rPr lang="el-GR" dirty="0"/>
              <a:t>Μετάσταση</a:t>
            </a:r>
          </a:p>
          <a:p>
            <a:r>
              <a:rPr lang="el-GR" dirty="0"/>
              <a:t>Απόστημα</a:t>
            </a:r>
          </a:p>
        </p:txBody>
      </p:sp>
      <p:sp>
        <p:nvSpPr>
          <p:cNvPr id="22" name="21 - TextBox"/>
          <p:cNvSpPr txBox="1"/>
          <p:nvPr/>
        </p:nvSpPr>
        <p:spPr>
          <a:xfrm>
            <a:off x="9398000" y="660827"/>
            <a:ext cx="24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accent2"/>
                </a:solidFill>
              </a:rPr>
              <a:t>Αγγειογενές</a:t>
            </a:r>
            <a:r>
              <a:rPr lang="el-GR" b="1" dirty="0">
                <a:solidFill>
                  <a:schemeClr val="accent2"/>
                </a:solidFill>
              </a:rPr>
              <a:t> οίδημα</a:t>
            </a:r>
          </a:p>
        </p:txBody>
      </p:sp>
      <p:pic>
        <p:nvPicPr>
          <p:cNvPr id="23" name="22 - Εικόνα" descr="ΠΡΟΣΟΧΗ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052484" y="2334665"/>
            <a:ext cx="821001" cy="7409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92686" y="1669142"/>
            <a:ext cx="224971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Υπόπυκνο</a:t>
            </a:r>
          </a:p>
          <a:p>
            <a:r>
              <a:rPr lang="el-GR" dirty="0"/>
              <a:t>Φαιά/λευκή ουσία</a:t>
            </a:r>
          </a:p>
        </p:txBody>
      </p:sp>
    </p:spTree>
    <p:custDataLst>
      <p:tags r:id="rId1"/>
    </p:custDataLst>
  </p:cSld>
  <p:clrMapOvr>
    <a:masterClrMapping/>
  </p:clrMapOvr>
  <p:transition advTm="37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" grpId="0"/>
      <p:bldP spid="7" grpId="0"/>
      <p:bldP spid="8" grpId="0"/>
      <p:bldP spid="13" grpId="0"/>
      <p:bldP spid="15" grpId="0"/>
      <p:bldP spid="16" grpId="0"/>
      <p:bldP spid="17" grpId="0"/>
      <p:bldP spid="21" grpId="0"/>
      <p:bldP spid="22" grpId="0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REBRAL VASCULAR TERRITORIE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055" y="607060"/>
            <a:ext cx="6280785" cy="4796155"/>
          </a:xfrm>
          <a:prstGeom prst="rect">
            <a:avLst/>
          </a:prstGeom>
        </p:spPr>
      </p:pic>
      <p:pic>
        <p:nvPicPr>
          <p:cNvPr id="22" name="Picture 21" descr="aca stroke"/>
          <p:cNvPicPr>
            <a:picLocks noChangeAspect="1"/>
          </p:cNvPicPr>
          <p:nvPr/>
        </p:nvPicPr>
        <p:blipFill>
          <a:blip r:embed="rId3" cstate="print"/>
          <a:srcRect l="9267" t="24251" r="58700" b="11178"/>
          <a:stretch>
            <a:fillRect/>
          </a:stretch>
        </p:blipFill>
        <p:spPr>
          <a:xfrm>
            <a:off x="9161780" y="3195955"/>
            <a:ext cx="1311910" cy="1473200"/>
          </a:xfrm>
          <a:prstGeom prst="rect">
            <a:avLst/>
          </a:prstGeom>
        </p:spPr>
      </p:pic>
      <p:pic>
        <p:nvPicPr>
          <p:cNvPr id="20" name="Picture 19" descr="mca strok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5080" y="5394960"/>
            <a:ext cx="1298575" cy="1401445"/>
          </a:xfrm>
          <a:prstGeom prst="rect">
            <a:avLst/>
          </a:prstGeom>
        </p:spPr>
      </p:pic>
      <p:pic>
        <p:nvPicPr>
          <p:cNvPr id="21" name="Picture 20" descr="pca strok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1275" y="5403215"/>
            <a:ext cx="2280920" cy="1393190"/>
          </a:xfrm>
          <a:prstGeom prst="rect">
            <a:avLst/>
          </a:prstGeom>
        </p:spPr>
      </p:pic>
      <p:pic>
        <p:nvPicPr>
          <p:cNvPr id="41" name="Picture 40" descr="BA STROKE"/>
          <p:cNvPicPr>
            <a:picLocks noChangeAspect="1"/>
          </p:cNvPicPr>
          <p:nvPr/>
        </p:nvPicPr>
        <p:blipFill>
          <a:blip r:embed="rId6" cstate="print"/>
          <a:srcRect l="54676"/>
          <a:stretch>
            <a:fillRect/>
          </a:stretch>
        </p:blipFill>
        <p:spPr>
          <a:xfrm>
            <a:off x="5833110" y="57785"/>
            <a:ext cx="1196975" cy="1556385"/>
          </a:xfrm>
          <a:prstGeom prst="rect">
            <a:avLst/>
          </a:prstGeom>
        </p:spPr>
      </p:pic>
      <p:pic>
        <p:nvPicPr>
          <p:cNvPr id="42" name="Picture 41" descr="PICA STROK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5530" y="1903730"/>
            <a:ext cx="1534160" cy="144526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7207885" y="289560"/>
            <a:ext cx="694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1B9B3"/>
                </a:solidFill>
              </a:rPr>
              <a:t>BA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755630" y="3244850"/>
            <a:ext cx="694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ACA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609715" y="5499100"/>
            <a:ext cx="826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92D050"/>
                </a:solidFill>
              </a:rPr>
              <a:t>MCA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44805" y="5749290"/>
            <a:ext cx="826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C79A3"/>
                </a:solidFill>
              </a:rPr>
              <a:t>PCA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81610" y="2442210"/>
            <a:ext cx="826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E719F"/>
                </a:solidFill>
              </a:rPr>
              <a:t>PICA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42534" y="203200"/>
            <a:ext cx="10058400" cy="705539"/>
          </a:xfrm>
        </p:spPr>
        <p:txBody>
          <a:bodyPr>
            <a:normAutofit/>
          </a:bodyPr>
          <a:lstStyle/>
          <a:p>
            <a:r>
              <a:rPr lang="el-GR" sz="4000" dirty="0"/>
              <a:t>απεικονιση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FC04B8-BEC1-4EC5-821F-25ED5331B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177" y="198713"/>
            <a:ext cx="10058400" cy="889445"/>
          </a:xfrm>
        </p:spPr>
        <p:txBody>
          <a:bodyPr>
            <a:noAutofit/>
          </a:bodyPr>
          <a:lstStyle/>
          <a:p>
            <a:r>
              <a:rPr lang="el-GR" sz="4000" dirty="0" err="1"/>
              <a:t>οξειεσ</a:t>
            </a:r>
            <a:r>
              <a:rPr lang="el-GR" sz="4000" dirty="0"/>
              <a:t> </a:t>
            </a:r>
            <a:r>
              <a:rPr lang="el-GR" sz="4000" dirty="0" err="1"/>
              <a:t>θεραπειεσ</a:t>
            </a:r>
            <a:r>
              <a:rPr lang="el-GR" sz="4000" dirty="0"/>
              <a:t> </a:t>
            </a:r>
            <a:r>
              <a:rPr lang="el-GR" sz="4000" dirty="0" err="1"/>
              <a:t>επαναιματωσησ</a:t>
            </a:r>
            <a:endParaRPr lang="el-GR" sz="4000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E13B511-6BED-4734-8FB2-218A4DEFC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72285"/>
            <a:ext cx="7010399" cy="4220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l-GR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Αλτε</a:t>
            </a:r>
            <a:r>
              <a:rPr lang="en-US" altLang="el-GR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πλάση (rtPA) 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Eνεργοποιητής ιστικού πλασμινογόνου</a:t>
            </a:r>
          </a:p>
          <a:p>
            <a:pPr marL="0" indent="0">
              <a:buNone/>
            </a:pPr>
            <a:endParaRPr lang="en-US" altLang="el-GR" dirty="0">
              <a:sym typeface="Georgia" panose="02040502050405020303" pitchFamily="18" charset="0"/>
            </a:endParaRPr>
          </a:p>
          <a:p>
            <a:pPr marL="0" indent="0">
              <a:buNone/>
            </a:pPr>
            <a:endParaRPr lang="en-US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</a:t>
            </a:r>
            <a:r>
              <a:rPr lang="el-GR" b="1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ενεκτεπλάση</a:t>
            </a:r>
            <a:r>
              <a:rPr lang="el-GR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</a:t>
            </a:r>
            <a:r>
              <a:rPr 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TNK) </a:t>
            </a:r>
          </a:p>
          <a:p>
            <a:pPr marL="0" indent="0">
              <a:buNone/>
            </a:pPr>
            <a:r>
              <a:rPr lang="el-GR" b="1" i="1" dirty="0"/>
              <a:t>Γενετικά τροποποιημένη μορφή </a:t>
            </a:r>
            <a:r>
              <a:rPr lang="en-US" b="1" i="1" dirty="0" err="1"/>
              <a:t>tPA</a:t>
            </a:r>
            <a:endParaRPr lang="el-GR" b="1" i="1" dirty="0">
              <a:solidFill>
                <a:schemeClr val="accent2"/>
              </a:solidFill>
            </a:endParaRPr>
          </a:p>
        </p:txBody>
      </p:sp>
      <p:pic>
        <p:nvPicPr>
          <p:cNvPr id="5" name="Google Shape;284;p8" descr="Interplay-of-enzymes-in-the-process-of-fibrinolysis-Abbreviations-used-are-FDPs-fibrin.png">
            <a:extLst>
              <a:ext uri="{FF2B5EF4-FFF2-40B4-BE49-F238E27FC236}">
                <a16:creationId xmlns:a16="http://schemas.microsoft.com/office/drawing/2014/main" id="{27D070F7-204C-448A-B032-E96C990EF8B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2" y="2860984"/>
            <a:ext cx="4570380" cy="229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27283A-1404-4017-8E19-E2325B782A98}"/>
              </a:ext>
            </a:extLst>
          </p:cNvPr>
          <p:cNvSpPr txBox="1"/>
          <p:nvPr/>
        </p:nvSpPr>
        <p:spPr>
          <a:xfrm>
            <a:off x="3252519" y="952664"/>
            <a:ext cx="4110183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/>
              <a:t>Ενδείξεις</a:t>
            </a:r>
            <a:r>
              <a:rPr lang="en-US" b="1" dirty="0"/>
              <a:t>:</a:t>
            </a:r>
          </a:p>
          <a:p>
            <a:r>
              <a:rPr lang="en-US" dirty="0"/>
              <a:t>&gt;18y</a:t>
            </a:r>
          </a:p>
          <a:p>
            <a:r>
              <a:rPr lang="el-GR" dirty="0"/>
              <a:t>Αξιόλογο νευρολογικό έλλειμμα</a:t>
            </a:r>
          </a:p>
          <a:p>
            <a:r>
              <a:rPr lang="el-GR" dirty="0">
                <a:solidFill>
                  <a:srgbClr val="C00000"/>
                </a:solidFill>
              </a:rPr>
              <a:t>&lt;4.5</a:t>
            </a:r>
            <a:r>
              <a:rPr lang="en-US" dirty="0">
                <a:solidFill>
                  <a:srgbClr val="C00000"/>
                </a:solidFill>
              </a:rPr>
              <a:t>h </a:t>
            </a:r>
            <a:r>
              <a:rPr lang="el-GR" dirty="0"/>
              <a:t>από εγκατάσταση συμπτωμάτων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8D9DEA-2C87-4BCB-8FF0-D4199B893ACB}"/>
              </a:ext>
            </a:extLst>
          </p:cNvPr>
          <p:cNvSpPr txBox="1"/>
          <p:nvPr/>
        </p:nvSpPr>
        <p:spPr>
          <a:xfrm>
            <a:off x="6869215" y="3966859"/>
            <a:ext cx="50615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30% </a:t>
            </a:r>
            <a:r>
              <a:rPr lang="en-US" altLang="el-GR" dirty="0" err="1">
                <a:latin typeface="Georgia" panose="02040502050405020303" pitchFamily="18" charset="0"/>
                <a:sym typeface="Georgia" panose="02040502050405020303" pitchFamily="18" charset="0"/>
              </a:rPr>
              <a:t>μεγ</a:t>
            </a:r>
            <a:r>
              <a:rPr lang="en-US" altLang="el-GR" dirty="0">
                <a:latin typeface="Georgia" panose="02040502050405020303" pitchFamily="18" charset="0"/>
                <a:sym typeface="Georgia" panose="02040502050405020303" pitchFamily="18" charset="0"/>
              </a:rPr>
              <a:t>αλύτερη πιθανότητα να έχουν ελάχιστη ή καθόλου αναπηρία στους 3m (ΟR:1.7) NNT:7</a:t>
            </a:r>
            <a:endParaRPr lang="el-GR" altLang="el-GR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grpSp>
        <p:nvGrpSpPr>
          <p:cNvPr id="8" name="Google Shape;320;p12">
            <a:extLst>
              <a:ext uri="{FF2B5EF4-FFF2-40B4-BE49-F238E27FC236}">
                <a16:creationId xmlns:a16="http://schemas.microsoft.com/office/drawing/2014/main" id="{C29EA8E4-6456-424C-AC5E-BA873185BD9F}"/>
              </a:ext>
            </a:extLst>
          </p:cNvPr>
          <p:cNvGrpSpPr>
            <a:grpSpLocks/>
          </p:cNvGrpSpPr>
          <p:nvPr/>
        </p:nvGrpSpPr>
        <p:grpSpPr bwMode="auto">
          <a:xfrm>
            <a:off x="7389090" y="4904509"/>
            <a:ext cx="3073977" cy="1651522"/>
            <a:chOff x="1649" y="103"/>
            <a:chExt cx="3896" cy="1813"/>
          </a:xfrm>
        </p:grpSpPr>
        <p:sp>
          <p:nvSpPr>
            <p:cNvPr id="9" name="Google Shape;321;p12">
              <a:extLst>
                <a:ext uri="{FF2B5EF4-FFF2-40B4-BE49-F238E27FC236}">
                  <a16:creationId xmlns:a16="http://schemas.microsoft.com/office/drawing/2014/main" id="{EF6BFCE9-8A6D-4344-A55C-7E43B48DE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9" y="136"/>
              <a:ext cx="3896" cy="1780"/>
            </a:xfrm>
            <a:custGeom>
              <a:avLst/>
              <a:gdLst>
                <a:gd name="T0" fmla="*/ 0 w 3896"/>
                <a:gd name="T1" fmla="*/ 207 h 1780"/>
                <a:gd name="T2" fmla="*/ 73 w 3896"/>
                <a:gd name="T3" fmla="*/ 207 h 1780"/>
                <a:gd name="T4" fmla="*/ 0 w 3896"/>
                <a:gd name="T5" fmla="*/ 414 h 1780"/>
                <a:gd name="T6" fmla="*/ 73 w 3896"/>
                <a:gd name="T7" fmla="*/ 414 h 1780"/>
                <a:gd name="T8" fmla="*/ 0 w 3896"/>
                <a:gd name="T9" fmla="*/ 621 h 1780"/>
                <a:gd name="T10" fmla="*/ 73 w 3896"/>
                <a:gd name="T11" fmla="*/ 621 h 1780"/>
                <a:gd name="T12" fmla="*/ 0 w 3896"/>
                <a:gd name="T13" fmla="*/ 828 h 1780"/>
                <a:gd name="T14" fmla="*/ 73 w 3896"/>
                <a:gd name="T15" fmla="*/ 828 h 1780"/>
                <a:gd name="T16" fmla="*/ 0 w 3896"/>
                <a:gd name="T17" fmla="*/ 1035 h 1780"/>
                <a:gd name="T18" fmla="*/ 73 w 3896"/>
                <a:gd name="T19" fmla="*/ 1035 h 1780"/>
                <a:gd name="T20" fmla="*/ 0 w 3896"/>
                <a:gd name="T21" fmla="*/ 1242 h 1780"/>
                <a:gd name="T22" fmla="*/ 73 w 3896"/>
                <a:gd name="T23" fmla="*/ 1242 h 1780"/>
                <a:gd name="T24" fmla="*/ 0 w 3896"/>
                <a:gd name="T25" fmla="*/ 1449 h 1780"/>
                <a:gd name="T26" fmla="*/ 73 w 3896"/>
                <a:gd name="T27" fmla="*/ 1449 h 1780"/>
                <a:gd name="T28" fmla="*/ 0 w 3896"/>
                <a:gd name="T29" fmla="*/ 1656 h 1780"/>
                <a:gd name="T30" fmla="*/ 73 w 3896"/>
                <a:gd name="T31" fmla="*/ 1656 h 1780"/>
                <a:gd name="T32" fmla="*/ 73 w 3896"/>
                <a:gd name="T33" fmla="*/ 0 h 1780"/>
                <a:gd name="T34" fmla="*/ 0 w 3896"/>
                <a:gd name="T35" fmla="*/ 0 h 1780"/>
                <a:gd name="T36" fmla="*/ 483 w 3896"/>
                <a:gd name="T37" fmla="*/ 1780 h 1780"/>
                <a:gd name="T38" fmla="*/ 483 w 3896"/>
                <a:gd name="T39" fmla="*/ 1707 h 1780"/>
                <a:gd name="T40" fmla="*/ 865 w 3896"/>
                <a:gd name="T41" fmla="*/ 1780 h 1780"/>
                <a:gd name="T42" fmla="*/ 865 w 3896"/>
                <a:gd name="T43" fmla="*/ 1707 h 1780"/>
                <a:gd name="T44" fmla="*/ 1239 w 3896"/>
                <a:gd name="T45" fmla="*/ 1780 h 1780"/>
                <a:gd name="T46" fmla="*/ 1239 w 3896"/>
                <a:gd name="T47" fmla="*/ 1707 h 1780"/>
                <a:gd name="T48" fmla="*/ 1624 w 3896"/>
                <a:gd name="T49" fmla="*/ 1780 h 1780"/>
                <a:gd name="T50" fmla="*/ 1624 w 3896"/>
                <a:gd name="T51" fmla="*/ 1707 h 1780"/>
                <a:gd name="T52" fmla="*/ 1998 w 3896"/>
                <a:gd name="T53" fmla="*/ 1780 h 1780"/>
                <a:gd name="T54" fmla="*/ 1998 w 3896"/>
                <a:gd name="T55" fmla="*/ 1707 h 1780"/>
                <a:gd name="T56" fmla="*/ 2378 w 3896"/>
                <a:gd name="T57" fmla="*/ 1780 h 1780"/>
                <a:gd name="T58" fmla="*/ 2378 w 3896"/>
                <a:gd name="T59" fmla="*/ 1707 h 1780"/>
                <a:gd name="T60" fmla="*/ 2752 w 3896"/>
                <a:gd name="T61" fmla="*/ 1780 h 1780"/>
                <a:gd name="T62" fmla="*/ 2752 w 3896"/>
                <a:gd name="T63" fmla="*/ 1707 h 1780"/>
                <a:gd name="T64" fmla="*/ 3137 w 3896"/>
                <a:gd name="T65" fmla="*/ 1780 h 1780"/>
                <a:gd name="T66" fmla="*/ 3137 w 3896"/>
                <a:gd name="T67" fmla="*/ 1707 h 1780"/>
                <a:gd name="T68" fmla="*/ 3511 w 3896"/>
                <a:gd name="T69" fmla="*/ 1780 h 1780"/>
                <a:gd name="T70" fmla="*/ 3511 w 3896"/>
                <a:gd name="T71" fmla="*/ 1707 h 1780"/>
                <a:gd name="T72" fmla="*/ 3895 w 3896"/>
                <a:gd name="T73" fmla="*/ 1780 h 1780"/>
                <a:gd name="T74" fmla="*/ 3895 w 3896"/>
                <a:gd name="T75" fmla="*/ 1707 h 1780"/>
                <a:gd name="T76" fmla="*/ 111 w 3896"/>
                <a:gd name="T77" fmla="*/ 1707 h 1780"/>
                <a:gd name="T78" fmla="*/ 111 w 3896"/>
                <a:gd name="T79" fmla="*/ 1780 h 17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96"/>
                <a:gd name="T121" fmla="*/ 0 h 1780"/>
                <a:gd name="T122" fmla="*/ 3896 w 3896"/>
                <a:gd name="T123" fmla="*/ 1780 h 178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96" h="1780" extrusionOk="0">
                  <a:moveTo>
                    <a:pt x="0" y="207"/>
                  </a:moveTo>
                  <a:lnTo>
                    <a:pt x="73" y="207"/>
                  </a:lnTo>
                  <a:moveTo>
                    <a:pt x="0" y="414"/>
                  </a:moveTo>
                  <a:lnTo>
                    <a:pt x="73" y="414"/>
                  </a:lnTo>
                  <a:moveTo>
                    <a:pt x="0" y="621"/>
                  </a:moveTo>
                  <a:lnTo>
                    <a:pt x="73" y="621"/>
                  </a:lnTo>
                  <a:moveTo>
                    <a:pt x="0" y="828"/>
                  </a:moveTo>
                  <a:lnTo>
                    <a:pt x="73" y="828"/>
                  </a:lnTo>
                  <a:moveTo>
                    <a:pt x="0" y="1035"/>
                  </a:moveTo>
                  <a:lnTo>
                    <a:pt x="73" y="1035"/>
                  </a:lnTo>
                  <a:moveTo>
                    <a:pt x="0" y="1242"/>
                  </a:moveTo>
                  <a:lnTo>
                    <a:pt x="73" y="1242"/>
                  </a:lnTo>
                  <a:moveTo>
                    <a:pt x="0" y="1449"/>
                  </a:moveTo>
                  <a:lnTo>
                    <a:pt x="73" y="1449"/>
                  </a:lnTo>
                  <a:moveTo>
                    <a:pt x="0" y="1656"/>
                  </a:moveTo>
                  <a:lnTo>
                    <a:pt x="73" y="1656"/>
                  </a:lnTo>
                  <a:lnTo>
                    <a:pt x="73" y="0"/>
                  </a:lnTo>
                  <a:lnTo>
                    <a:pt x="0" y="0"/>
                  </a:lnTo>
                  <a:moveTo>
                    <a:pt x="483" y="1780"/>
                  </a:moveTo>
                  <a:lnTo>
                    <a:pt x="483" y="1707"/>
                  </a:lnTo>
                  <a:moveTo>
                    <a:pt x="865" y="1780"/>
                  </a:moveTo>
                  <a:lnTo>
                    <a:pt x="865" y="1707"/>
                  </a:lnTo>
                  <a:moveTo>
                    <a:pt x="1239" y="1780"/>
                  </a:moveTo>
                  <a:lnTo>
                    <a:pt x="1239" y="1707"/>
                  </a:lnTo>
                  <a:moveTo>
                    <a:pt x="1624" y="1780"/>
                  </a:moveTo>
                  <a:lnTo>
                    <a:pt x="1624" y="1707"/>
                  </a:lnTo>
                  <a:moveTo>
                    <a:pt x="1998" y="1780"/>
                  </a:moveTo>
                  <a:lnTo>
                    <a:pt x="1998" y="1707"/>
                  </a:lnTo>
                  <a:moveTo>
                    <a:pt x="2378" y="1780"/>
                  </a:moveTo>
                  <a:lnTo>
                    <a:pt x="2378" y="1707"/>
                  </a:lnTo>
                  <a:moveTo>
                    <a:pt x="2752" y="1780"/>
                  </a:moveTo>
                  <a:lnTo>
                    <a:pt x="2752" y="1707"/>
                  </a:lnTo>
                  <a:moveTo>
                    <a:pt x="3137" y="1780"/>
                  </a:moveTo>
                  <a:lnTo>
                    <a:pt x="3137" y="1707"/>
                  </a:lnTo>
                  <a:moveTo>
                    <a:pt x="3511" y="1780"/>
                  </a:moveTo>
                  <a:lnTo>
                    <a:pt x="3511" y="1707"/>
                  </a:lnTo>
                  <a:moveTo>
                    <a:pt x="3895" y="1780"/>
                  </a:moveTo>
                  <a:lnTo>
                    <a:pt x="3895" y="1707"/>
                  </a:lnTo>
                  <a:lnTo>
                    <a:pt x="111" y="1707"/>
                  </a:lnTo>
                  <a:lnTo>
                    <a:pt x="111" y="178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0" name="Google Shape;322;p12">
              <a:extLst>
                <a:ext uri="{FF2B5EF4-FFF2-40B4-BE49-F238E27FC236}">
                  <a16:creationId xmlns:a16="http://schemas.microsoft.com/office/drawing/2014/main" id="{655F9ACB-2FB9-4443-906A-36BA6B12F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" y="449"/>
              <a:ext cx="3583" cy="796"/>
            </a:xfrm>
            <a:custGeom>
              <a:avLst/>
              <a:gdLst>
                <a:gd name="T0" fmla="*/ 0 w 3583"/>
                <a:gd name="T1" fmla="*/ 0 h 796"/>
                <a:gd name="T2" fmla="*/ 106 w 3583"/>
                <a:gd name="T3" fmla="*/ 57 h 796"/>
                <a:gd name="T4" fmla="*/ 162 w 3583"/>
                <a:gd name="T5" fmla="*/ 85 h 796"/>
                <a:gd name="T6" fmla="*/ 220 w 3583"/>
                <a:gd name="T7" fmla="*/ 113 h 796"/>
                <a:gd name="T8" fmla="*/ 280 w 3583"/>
                <a:gd name="T9" fmla="*/ 140 h 796"/>
                <a:gd name="T10" fmla="*/ 342 w 3583"/>
                <a:gd name="T11" fmla="*/ 167 h 796"/>
                <a:gd name="T12" fmla="*/ 406 w 3583"/>
                <a:gd name="T13" fmla="*/ 194 h 796"/>
                <a:gd name="T14" fmla="*/ 472 w 3583"/>
                <a:gd name="T15" fmla="*/ 220 h 796"/>
                <a:gd name="T16" fmla="*/ 539 w 3583"/>
                <a:gd name="T17" fmla="*/ 246 h 796"/>
                <a:gd name="T18" fmla="*/ 608 w 3583"/>
                <a:gd name="T19" fmla="*/ 271 h 796"/>
                <a:gd name="T20" fmla="*/ 679 w 3583"/>
                <a:gd name="T21" fmla="*/ 296 h 796"/>
                <a:gd name="T22" fmla="*/ 751 w 3583"/>
                <a:gd name="T23" fmla="*/ 321 h 796"/>
                <a:gd name="T24" fmla="*/ 824 w 3583"/>
                <a:gd name="T25" fmla="*/ 345 h 796"/>
                <a:gd name="T26" fmla="*/ 899 w 3583"/>
                <a:gd name="T27" fmla="*/ 368 h 796"/>
                <a:gd name="T28" fmla="*/ 974 w 3583"/>
                <a:gd name="T29" fmla="*/ 392 h 796"/>
                <a:gd name="T30" fmla="*/ 1051 w 3583"/>
                <a:gd name="T31" fmla="*/ 414 h 796"/>
                <a:gd name="T32" fmla="*/ 1129 w 3583"/>
                <a:gd name="T33" fmla="*/ 436 h 796"/>
                <a:gd name="T34" fmla="*/ 1209 w 3583"/>
                <a:gd name="T35" fmla="*/ 458 h 796"/>
                <a:gd name="T36" fmla="*/ 1288 w 3583"/>
                <a:gd name="T37" fmla="*/ 479 h 796"/>
                <a:gd name="T38" fmla="*/ 1369 w 3583"/>
                <a:gd name="T39" fmla="*/ 500 h 796"/>
                <a:gd name="T40" fmla="*/ 1451 w 3583"/>
                <a:gd name="T41" fmla="*/ 520 h 796"/>
                <a:gd name="T42" fmla="*/ 1533 w 3583"/>
                <a:gd name="T43" fmla="*/ 539 h 796"/>
                <a:gd name="T44" fmla="*/ 1616 w 3583"/>
                <a:gd name="T45" fmla="*/ 558 h 796"/>
                <a:gd name="T46" fmla="*/ 1699 w 3583"/>
                <a:gd name="T47" fmla="*/ 576 h 796"/>
                <a:gd name="T48" fmla="*/ 1783 w 3583"/>
                <a:gd name="T49" fmla="*/ 594 h 796"/>
                <a:gd name="T50" fmla="*/ 1867 w 3583"/>
                <a:gd name="T51" fmla="*/ 611 h 796"/>
                <a:gd name="T52" fmla="*/ 1951 w 3583"/>
                <a:gd name="T53" fmla="*/ 627 h 796"/>
                <a:gd name="T54" fmla="*/ 2036 w 3583"/>
                <a:gd name="T55" fmla="*/ 642 h 796"/>
                <a:gd name="T56" fmla="*/ 2121 w 3583"/>
                <a:gd name="T57" fmla="*/ 657 h 796"/>
                <a:gd name="T58" fmla="*/ 2206 w 3583"/>
                <a:gd name="T59" fmla="*/ 672 h 796"/>
                <a:gd name="T60" fmla="*/ 2290 w 3583"/>
                <a:gd name="T61" fmla="*/ 685 h 796"/>
                <a:gd name="T62" fmla="*/ 2375 w 3583"/>
                <a:gd name="T63" fmla="*/ 698 h 796"/>
                <a:gd name="T64" fmla="*/ 2460 w 3583"/>
                <a:gd name="T65" fmla="*/ 710 h 796"/>
                <a:gd name="T66" fmla="*/ 2544 w 3583"/>
                <a:gd name="T67" fmla="*/ 722 h 796"/>
                <a:gd name="T68" fmla="*/ 2628 w 3583"/>
                <a:gd name="T69" fmla="*/ 732 h 796"/>
                <a:gd name="T70" fmla="*/ 2711 w 3583"/>
                <a:gd name="T71" fmla="*/ 742 h 796"/>
                <a:gd name="T72" fmla="*/ 2795 w 3583"/>
                <a:gd name="T73" fmla="*/ 751 h 796"/>
                <a:gd name="T74" fmla="*/ 2877 w 3583"/>
                <a:gd name="T75" fmla="*/ 760 h 796"/>
                <a:gd name="T76" fmla="*/ 2959 w 3583"/>
                <a:gd name="T77" fmla="*/ 767 h 796"/>
                <a:gd name="T78" fmla="*/ 3040 w 3583"/>
                <a:gd name="T79" fmla="*/ 774 h 796"/>
                <a:gd name="T80" fmla="*/ 3121 w 3583"/>
                <a:gd name="T81" fmla="*/ 779 h 796"/>
                <a:gd name="T82" fmla="*/ 3200 w 3583"/>
                <a:gd name="T83" fmla="*/ 784 h 796"/>
                <a:gd name="T84" fmla="*/ 3279 w 3583"/>
                <a:gd name="T85" fmla="*/ 788 h 796"/>
                <a:gd name="T86" fmla="*/ 3356 w 3583"/>
                <a:gd name="T87" fmla="*/ 792 h 796"/>
                <a:gd name="T88" fmla="*/ 3433 w 3583"/>
                <a:gd name="T89" fmla="*/ 794 h 796"/>
                <a:gd name="T90" fmla="*/ 3508 w 3583"/>
                <a:gd name="T91" fmla="*/ 795 h 796"/>
                <a:gd name="T92" fmla="*/ 3582 w 3583"/>
                <a:gd name="T93" fmla="*/ 796 h 79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83"/>
                <a:gd name="T142" fmla="*/ 0 h 796"/>
                <a:gd name="T143" fmla="*/ 3583 w 3583"/>
                <a:gd name="T144" fmla="*/ 796 h 79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83" h="796" extrusionOk="0">
                  <a:moveTo>
                    <a:pt x="0" y="0"/>
                  </a:moveTo>
                  <a:lnTo>
                    <a:pt x="106" y="57"/>
                  </a:lnTo>
                  <a:lnTo>
                    <a:pt x="162" y="85"/>
                  </a:lnTo>
                  <a:lnTo>
                    <a:pt x="220" y="113"/>
                  </a:lnTo>
                  <a:lnTo>
                    <a:pt x="280" y="140"/>
                  </a:lnTo>
                  <a:lnTo>
                    <a:pt x="342" y="167"/>
                  </a:lnTo>
                  <a:lnTo>
                    <a:pt x="406" y="194"/>
                  </a:lnTo>
                  <a:lnTo>
                    <a:pt x="472" y="220"/>
                  </a:lnTo>
                  <a:lnTo>
                    <a:pt x="539" y="246"/>
                  </a:lnTo>
                  <a:lnTo>
                    <a:pt x="608" y="271"/>
                  </a:lnTo>
                  <a:lnTo>
                    <a:pt x="679" y="296"/>
                  </a:lnTo>
                  <a:lnTo>
                    <a:pt x="751" y="321"/>
                  </a:lnTo>
                  <a:lnTo>
                    <a:pt x="824" y="345"/>
                  </a:lnTo>
                  <a:lnTo>
                    <a:pt x="899" y="368"/>
                  </a:lnTo>
                  <a:lnTo>
                    <a:pt x="974" y="392"/>
                  </a:lnTo>
                  <a:lnTo>
                    <a:pt x="1051" y="414"/>
                  </a:lnTo>
                  <a:lnTo>
                    <a:pt x="1129" y="436"/>
                  </a:lnTo>
                  <a:lnTo>
                    <a:pt x="1209" y="458"/>
                  </a:lnTo>
                  <a:lnTo>
                    <a:pt x="1288" y="479"/>
                  </a:lnTo>
                  <a:lnTo>
                    <a:pt x="1369" y="500"/>
                  </a:lnTo>
                  <a:lnTo>
                    <a:pt x="1451" y="520"/>
                  </a:lnTo>
                  <a:lnTo>
                    <a:pt x="1533" y="539"/>
                  </a:lnTo>
                  <a:lnTo>
                    <a:pt x="1616" y="558"/>
                  </a:lnTo>
                  <a:lnTo>
                    <a:pt x="1699" y="576"/>
                  </a:lnTo>
                  <a:lnTo>
                    <a:pt x="1783" y="594"/>
                  </a:lnTo>
                  <a:lnTo>
                    <a:pt x="1867" y="611"/>
                  </a:lnTo>
                  <a:lnTo>
                    <a:pt x="1951" y="627"/>
                  </a:lnTo>
                  <a:lnTo>
                    <a:pt x="2036" y="642"/>
                  </a:lnTo>
                  <a:lnTo>
                    <a:pt x="2121" y="657"/>
                  </a:lnTo>
                  <a:lnTo>
                    <a:pt x="2206" y="672"/>
                  </a:lnTo>
                  <a:lnTo>
                    <a:pt x="2290" y="685"/>
                  </a:lnTo>
                  <a:lnTo>
                    <a:pt x="2375" y="698"/>
                  </a:lnTo>
                  <a:lnTo>
                    <a:pt x="2460" y="710"/>
                  </a:lnTo>
                  <a:lnTo>
                    <a:pt x="2544" y="722"/>
                  </a:lnTo>
                  <a:lnTo>
                    <a:pt x="2628" y="732"/>
                  </a:lnTo>
                  <a:lnTo>
                    <a:pt x="2711" y="742"/>
                  </a:lnTo>
                  <a:lnTo>
                    <a:pt x="2795" y="751"/>
                  </a:lnTo>
                  <a:lnTo>
                    <a:pt x="2877" y="760"/>
                  </a:lnTo>
                  <a:lnTo>
                    <a:pt x="2959" y="767"/>
                  </a:lnTo>
                  <a:lnTo>
                    <a:pt x="3040" y="774"/>
                  </a:lnTo>
                  <a:lnTo>
                    <a:pt x="3121" y="779"/>
                  </a:lnTo>
                  <a:lnTo>
                    <a:pt x="3200" y="784"/>
                  </a:lnTo>
                  <a:lnTo>
                    <a:pt x="3279" y="788"/>
                  </a:lnTo>
                  <a:lnTo>
                    <a:pt x="3356" y="792"/>
                  </a:lnTo>
                  <a:lnTo>
                    <a:pt x="3433" y="794"/>
                  </a:lnTo>
                  <a:lnTo>
                    <a:pt x="3508" y="795"/>
                  </a:lnTo>
                  <a:lnTo>
                    <a:pt x="3582" y="796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" name="Google Shape;323;p12">
              <a:extLst>
                <a:ext uri="{FF2B5EF4-FFF2-40B4-BE49-F238E27FC236}">
                  <a16:creationId xmlns:a16="http://schemas.microsoft.com/office/drawing/2014/main" id="{18369780-A513-42A9-B921-D66BECC6C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" y="858"/>
              <a:ext cx="3773" cy="520"/>
            </a:xfrm>
            <a:custGeom>
              <a:avLst/>
              <a:gdLst>
                <a:gd name="T0" fmla="*/ 0 w 3773"/>
                <a:gd name="T1" fmla="*/ 0 h 520"/>
                <a:gd name="T2" fmla="*/ 70 w 3773"/>
                <a:gd name="T3" fmla="*/ 15 h 520"/>
                <a:gd name="T4" fmla="*/ 158 w 3773"/>
                <a:gd name="T5" fmla="*/ 32 h 520"/>
                <a:gd name="T6" fmla="*/ 261 w 3773"/>
                <a:gd name="T7" fmla="*/ 52 h 520"/>
                <a:gd name="T8" fmla="*/ 379 w 3773"/>
                <a:gd name="T9" fmla="*/ 73 h 520"/>
                <a:gd name="T10" fmla="*/ 442 w 3773"/>
                <a:gd name="T11" fmla="*/ 85 h 520"/>
                <a:gd name="T12" fmla="*/ 509 w 3773"/>
                <a:gd name="T13" fmla="*/ 96 h 520"/>
                <a:gd name="T14" fmla="*/ 579 w 3773"/>
                <a:gd name="T15" fmla="*/ 109 h 520"/>
                <a:gd name="T16" fmla="*/ 651 w 3773"/>
                <a:gd name="T17" fmla="*/ 121 h 520"/>
                <a:gd name="T18" fmla="*/ 727 w 3773"/>
                <a:gd name="T19" fmla="*/ 134 h 520"/>
                <a:gd name="T20" fmla="*/ 804 w 3773"/>
                <a:gd name="T21" fmla="*/ 147 h 520"/>
                <a:gd name="T22" fmla="*/ 884 w 3773"/>
                <a:gd name="T23" fmla="*/ 161 h 520"/>
                <a:gd name="T24" fmla="*/ 966 w 3773"/>
                <a:gd name="T25" fmla="*/ 174 h 520"/>
                <a:gd name="T26" fmla="*/ 1050 w 3773"/>
                <a:gd name="T27" fmla="*/ 188 h 520"/>
                <a:gd name="T28" fmla="*/ 1136 w 3773"/>
                <a:gd name="T29" fmla="*/ 202 h 520"/>
                <a:gd name="T30" fmla="*/ 1224 w 3773"/>
                <a:gd name="T31" fmla="*/ 216 h 520"/>
                <a:gd name="T32" fmla="*/ 1313 w 3773"/>
                <a:gd name="T33" fmla="*/ 230 h 520"/>
                <a:gd name="T34" fmla="*/ 1403 w 3773"/>
                <a:gd name="T35" fmla="*/ 244 h 520"/>
                <a:gd name="T36" fmla="*/ 1495 w 3773"/>
                <a:gd name="T37" fmla="*/ 259 h 520"/>
                <a:gd name="T38" fmla="*/ 1587 w 3773"/>
                <a:gd name="T39" fmla="*/ 273 h 520"/>
                <a:gd name="T40" fmla="*/ 1681 w 3773"/>
                <a:gd name="T41" fmla="*/ 287 h 520"/>
                <a:gd name="T42" fmla="*/ 1775 w 3773"/>
                <a:gd name="T43" fmla="*/ 301 h 520"/>
                <a:gd name="T44" fmla="*/ 1870 w 3773"/>
                <a:gd name="T45" fmla="*/ 315 h 520"/>
                <a:gd name="T46" fmla="*/ 1965 w 3773"/>
                <a:gd name="T47" fmla="*/ 329 h 520"/>
                <a:gd name="T48" fmla="*/ 2061 w 3773"/>
                <a:gd name="T49" fmla="*/ 342 h 520"/>
                <a:gd name="T50" fmla="*/ 2156 w 3773"/>
                <a:gd name="T51" fmla="*/ 355 h 520"/>
                <a:gd name="T52" fmla="*/ 2251 w 3773"/>
                <a:gd name="T53" fmla="*/ 368 h 520"/>
                <a:gd name="T54" fmla="*/ 2347 w 3773"/>
                <a:gd name="T55" fmla="*/ 381 h 520"/>
                <a:gd name="T56" fmla="*/ 2441 w 3773"/>
                <a:gd name="T57" fmla="*/ 394 h 520"/>
                <a:gd name="T58" fmla="*/ 2535 w 3773"/>
                <a:gd name="T59" fmla="*/ 406 h 520"/>
                <a:gd name="T60" fmla="*/ 2629 w 3773"/>
                <a:gd name="T61" fmla="*/ 417 h 520"/>
                <a:gd name="T62" fmla="*/ 2721 w 3773"/>
                <a:gd name="T63" fmla="*/ 428 h 520"/>
                <a:gd name="T64" fmla="*/ 2813 w 3773"/>
                <a:gd name="T65" fmla="*/ 439 h 520"/>
                <a:gd name="T66" fmla="*/ 2903 w 3773"/>
                <a:gd name="T67" fmla="*/ 449 h 520"/>
                <a:gd name="T68" fmla="*/ 2992 w 3773"/>
                <a:gd name="T69" fmla="*/ 459 h 520"/>
                <a:gd name="T70" fmla="*/ 3080 w 3773"/>
                <a:gd name="T71" fmla="*/ 468 h 520"/>
                <a:gd name="T72" fmla="*/ 3165 w 3773"/>
                <a:gd name="T73" fmla="*/ 477 h 520"/>
                <a:gd name="T74" fmla="*/ 3249 w 3773"/>
                <a:gd name="T75" fmla="*/ 485 h 520"/>
                <a:gd name="T76" fmla="*/ 3331 w 3773"/>
                <a:gd name="T77" fmla="*/ 492 h 520"/>
                <a:gd name="T78" fmla="*/ 3411 w 3773"/>
                <a:gd name="T79" fmla="*/ 499 h 520"/>
                <a:gd name="T80" fmla="*/ 3488 w 3773"/>
                <a:gd name="T81" fmla="*/ 505 h 520"/>
                <a:gd name="T82" fmla="*/ 3563 w 3773"/>
                <a:gd name="T83" fmla="*/ 510 h 520"/>
                <a:gd name="T84" fmla="*/ 3636 w 3773"/>
                <a:gd name="T85" fmla="*/ 514 h 520"/>
                <a:gd name="T86" fmla="*/ 3705 w 3773"/>
                <a:gd name="T87" fmla="*/ 518 h 520"/>
                <a:gd name="T88" fmla="*/ 3772 w 3773"/>
                <a:gd name="T89" fmla="*/ 520 h 5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773"/>
                <a:gd name="T136" fmla="*/ 0 h 520"/>
                <a:gd name="T137" fmla="*/ 3773 w 3773"/>
                <a:gd name="T138" fmla="*/ 520 h 5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773" h="520" extrusionOk="0">
                  <a:moveTo>
                    <a:pt x="0" y="0"/>
                  </a:moveTo>
                  <a:lnTo>
                    <a:pt x="70" y="15"/>
                  </a:lnTo>
                  <a:lnTo>
                    <a:pt x="158" y="32"/>
                  </a:lnTo>
                  <a:lnTo>
                    <a:pt x="261" y="52"/>
                  </a:lnTo>
                  <a:lnTo>
                    <a:pt x="379" y="73"/>
                  </a:lnTo>
                  <a:lnTo>
                    <a:pt x="442" y="85"/>
                  </a:lnTo>
                  <a:lnTo>
                    <a:pt x="509" y="96"/>
                  </a:lnTo>
                  <a:lnTo>
                    <a:pt x="579" y="109"/>
                  </a:lnTo>
                  <a:lnTo>
                    <a:pt x="651" y="121"/>
                  </a:lnTo>
                  <a:lnTo>
                    <a:pt x="727" y="134"/>
                  </a:lnTo>
                  <a:lnTo>
                    <a:pt x="804" y="147"/>
                  </a:lnTo>
                  <a:lnTo>
                    <a:pt x="884" y="161"/>
                  </a:lnTo>
                  <a:lnTo>
                    <a:pt x="966" y="174"/>
                  </a:lnTo>
                  <a:lnTo>
                    <a:pt x="1050" y="188"/>
                  </a:lnTo>
                  <a:lnTo>
                    <a:pt x="1136" y="202"/>
                  </a:lnTo>
                  <a:lnTo>
                    <a:pt x="1224" y="216"/>
                  </a:lnTo>
                  <a:lnTo>
                    <a:pt x="1313" y="230"/>
                  </a:lnTo>
                  <a:lnTo>
                    <a:pt x="1403" y="244"/>
                  </a:lnTo>
                  <a:lnTo>
                    <a:pt x="1495" y="259"/>
                  </a:lnTo>
                  <a:lnTo>
                    <a:pt x="1587" y="273"/>
                  </a:lnTo>
                  <a:lnTo>
                    <a:pt x="1681" y="287"/>
                  </a:lnTo>
                  <a:lnTo>
                    <a:pt x="1775" y="301"/>
                  </a:lnTo>
                  <a:lnTo>
                    <a:pt x="1870" y="315"/>
                  </a:lnTo>
                  <a:lnTo>
                    <a:pt x="1965" y="329"/>
                  </a:lnTo>
                  <a:lnTo>
                    <a:pt x="2061" y="342"/>
                  </a:lnTo>
                  <a:lnTo>
                    <a:pt x="2156" y="355"/>
                  </a:lnTo>
                  <a:lnTo>
                    <a:pt x="2251" y="368"/>
                  </a:lnTo>
                  <a:lnTo>
                    <a:pt x="2347" y="381"/>
                  </a:lnTo>
                  <a:lnTo>
                    <a:pt x="2441" y="394"/>
                  </a:lnTo>
                  <a:lnTo>
                    <a:pt x="2535" y="406"/>
                  </a:lnTo>
                  <a:lnTo>
                    <a:pt x="2629" y="417"/>
                  </a:lnTo>
                  <a:lnTo>
                    <a:pt x="2721" y="428"/>
                  </a:lnTo>
                  <a:lnTo>
                    <a:pt x="2813" y="439"/>
                  </a:lnTo>
                  <a:lnTo>
                    <a:pt x="2903" y="449"/>
                  </a:lnTo>
                  <a:lnTo>
                    <a:pt x="2992" y="459"/>
                  </a:lnTo>
                  <a:lnTo>
                    <a:pt x="3080" y="468"/>
                  </a:lnTo>
                  <a:lnTo>
                    <a:pt x="3165" y="477"/>
                  </a:lnTo>
                  <a:lnTo>
                    <a:pt x="3249" y="485"/>
                  </a:lnTo>
                  <a:lnTo>
                    <a:pt x="3331" y="492"/>
                  </a:lnTo>
                  <a:lnTo>
                    <a:pt x="3411" y="499"/>
                  </a:lnTo>
                  <a:lnTo>
                    <a:pt x="3488" y="505"/>
                  </a:lnTo>
                  <a:lnTo>
                    <a:pt x="3563" y="510"/>
                  </a:lnTo>
                  <a:lnTo>
                    <a:pt x="3636" y="514"/>
                  </a:lnTo>
                  <a:lnTo>
                    <a:pt x="3705" y="518"/>
                  </a:lnTo>
                  <a:lnTo>
                    <a:pt x="3772" y="52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2" name="Google Shape;324;p12">
              <a:extLst>
                <a:ext uri="{FF2B5EF4-FFF2-40B4-BE49-F238E27FC236}">
                  <a16:creationId xmlns:a16="http://schemas.microsoft.com/office/drawing/2014/main" id="{D79122C8-3DDC-4197-9FED-4F7CD5D0A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" y="1145"/>
              <a:ext cx="3773" cy="337"/>
            </a:xfrm>
            <a:custGeom>
              <a:avLst/>
              <a:gdLst>
                <a:gd name="T0" fmla="*/ 0 w 3773"/>
                <a:gd name="T1" fmla="*/ 0 h 337"/>
                <a:gd name="T2" fmla="*/ 92 w 3773"/>
                <a:gd name="T3" fmla="*/ 0 h 337"/>
                <a:gd name="T4" fmla="*/ 205 w 3773"/>
                <a:gd name="T5" fmla="*/ 3 h 337"/>
                <a:gd name="T6" fmla="*/ 270 w 3773"/>
                <a:gd name="T7" fmla="*/ 6 h 337"/>
                <a:gd name="T8" fmla="*/ 339 w 3773"/>
                <a:gd name="T9" fmla="*/ 9 h 337"/>
                <a:gd name="T10" fmla="*/ 412 w 3773"/>
                <a:gd name="T11" fmla="*/ 13 h 337"/>
                <a:gd name="T12" fmla="*/ 490 w 3773"/>
                <a:gd name="T13" fmla="*/ 18 h 337"/>
                <a:gd name="T14" fmla="*/ 572 w 3773"/>
                <a:gd name="T15" fmla="*/ 23 h 337"/>
                <a:gd name="T16" fmla="*/ 657 w 3773"/>
                <a:gd name="T17" fmla="*/ 28 h 337"/>
                <a:gd name="T18" fmla="*/ 745 w 3773"/>
                <a:gd name="T19" fmla="*/ 35 h 337"/>
                <a:gd name="T20" fmla="*/ 836 w 3773"/>
                <a:gd name="T21" fmla="*/ 41 h 337"/>
                <a:gd name="T22" fmla="*/ 930 w 3773"/>
                <a:gd name="T23" fmla="*/ 48 h 337"/>
                <a:gd name="T24" fmla="*/ 1027 w 3773"/>
                <a:gd name="T25" fmla="*/ 56 h 337"/>
                <a:gd name="T26" fmla="*/ 1126 w 3773"/>
                <a:gd name="T27" fmla="*/ 63 h 337"/>
                <a:gd name="T28" fmla="*/ 1226 w 3773"/>
                <a:gd name="T29" fmla="*/ 71 h 337"/>
                <a:gd name="T30" fmla="*/ 1328 w 3773"/>
                <a:gd name="T31" fmla="*/ 80 h 337"/>
                <a:gd name="T32" fmla="*/ 1432 w 3773"/>
                <a:gd name="T33" fmla="*/ 89 h 337"/>
                <a:gd name="T34" fmla="*/ 1537 w 3773"/>
                <a:gd name="T35" fmla="*/ 98 h 337"/>
                <a:gd name="T36" fmla="*/ 1642 w 3773"/>
                <a:gd name="T37" fmla="*/ 107 h 337"/>
                <a:gd name="T38" fmla="*/ 1748 w 3773"/>
                <a:gd name="T39" fmla="*/ 116 h 337"/>
                <a:gd name="T40" fmla="*/ 1854 w 3773"/>
                <a:gd name="T41" fmla="*/ 126 h 337"/>
                <a:gd name="T42" fmla="*/ 1960 w 3773"/>
                <a:gd name="T43" fmla="*/ 136 h 337"/>
                <a:gd name="T44" fmla="*/ 2066 w 3773"/>
                <a:gd name="T45" fmla="*/ 145 h 337"/>
                <a:gd name="T46" fmla="*/ 2171 w 3773"/>
                <a:gd name="T47" fmla="*/ 155 h 337"/>
                <a:gd name="T48" fmla="*/ 2275 w 3773"/>
                <a:gd name="T49" fmla="*/ 165 h 337"/>
                <a:gd name="T50" fmla="*/ 2379 w 3773"/>
                <a:gd name="T51" fmla="*/ 175 h 337"/>
                <a:gd name="T52" fmla="*/ 2480 w 3773"/>
                <a:gd name="T53" fmla="*/ 185 h 337"/>
                <a:gd name="T54" fmla="*/ 2580 w 3773"/>
                <a:gd name="T55" fmla="*/ 195 h 337"/>
                <a:gd name="T56" fmla="*/ 2678 w 3773"/>
                <a:gd name="T57" fmla="*/ 205 h 337"/>
                <a:gd name="T58" fmla="*/ 2774 w 3773"/>
                <a:gd name="T59" fmla="*/ 215 h 337"/>
                <a:gd name="T60" fmla="*/ 2867 w 3773"/>
                <a:gd name="T61" fmla="*/ 225 h 337"/>
                <a:gd name="T62" fmla="*/ 2958 w 3773"/>
                <a:gd name="T63" fmla="*/ 234 h 337"/>
                <a:gd name="T64" fmla="*/ 3045 w 3773"/>
                <a:gd name="T65" fmla="*/ 244 h 337"/>
                <a:gd name="T66" fmla="*/ 3129 w 3773"/>
                <a:gd name="T67" fmla="*/ 253 h 337"/>
                <a:gd name="T68" fmla="*/ 3209 w 3773"/>
                <a:gd name="T69" fmla="*/ 262 h 337"/>
                <a:gd name="T70" fmla="*/ 3286 w 3773"/>
                <a:gd name="T71" fmla="*/ 270 h 337"/>
                <a:gd name="T72" fmla="*/ 3358 w 3773"/>
                <a:gd name="T73" fmla="*/ 279 h 337"/>
                <a:gd name="T74" fmla="*/ 3425 w 3773"/>
                <a:gd name="T75" fmla="*/ 287 h 337"/>
                <a:gd name="T76" fmla="*/ 3488 w 3773"/>
                <a:gd name="T77" fmla="*/ 294 h 337"/>
                <a:gd name="T78" fmla="*/ 3599 w 3773"/>
                <a:gd name="T79" fmla="*/ 309 h 337"/>
                <a:gd name="T80" fmla="*/ 3687 w 3773"/>
                <a:gd name="T81" fmla="*/ 321 h 337"/>
                <a:gd name="T82" fmla="*/ 3750 w 3773"/>
                <a:gd name="T83" fmla="*/ 331 h 337"/>
                <a:gd name="T84" fmla="*/ 3772 w 3773"/>
                <a:gd name="T85" fmla="*/ 336 h 3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773"/>
                <a:gd name="T130" fmla="*/ 0 h 337"/>
                <a:gd name="T131" fmla="*/ 3773 w 3773"/>
                <a:gd name="T132" fmla="*/ 337 h 3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773" h="337" extrusionOk="0">
                  <a:moveTo>
                    <a:pt x="0" y="0"/>
                  </a:moveTo>
                  <a:lnTo>
                    <a:pt x="92" y="0"/>
                  </a:lnTo>
                  <a:lnTo>
                    <a:pt x="205" y="3"/>
                  </a:lnTo>
                  <a:lnTo>
                    <a:pt x="270" y="6"/>
                  </a:lnTo>
                  <a:lnTo>
                    <a:pt x="339" y="9"/>
                  </a:lnTo>
                  <a:lnTo>
                    <a:pt x="412" y="13"/>
                  </a:lnTo>
                  <a:lnTo>
                    <a:pt x="490" y="18"/>
                  </a:lnTo>
                  <a:lnTo>
                    <a:pt x="572" y="23"/>
                  </a:lnTo>
                  <a:lnTo>
                    <a:pt x="657" y="28"/>
                  </a:lnTo>
                  <a:lnTo>
                    <a:pt x="745" y="35"/>
                  </a:lnTo>
                  <a:lnTo>
                    <a:pt x="836" y="41"/>
                  </a:lnTo>
                  <a:lnTo>
                    <a:pt x="930" y="48"/>
                  </a:lnTo>
                  <a:lnTo>
                    <a:pt x="1027" y="56"/>
                  </a:lnTo>
                  <a:lnTo>
                    <a:pt x="1126" y="63"/>
                  </a:lnTo>
                  <a:lnTo>
                    <a:pt x="1226" y="71"/>
                  </a:lnTo>
                  <a:lnTo>
                    <a:pt x="1328" y="80"/>
                  </a:lnTo>
                  <a:lnTo>
                    <a:pt x="1432" y="89"/>
                  </a:lnTo>
                  <a:lnTo>
                    <a:pt x="1537" y="98"/>
                  </a:lnTo>
                  <a:lnTo>
                    <a:pt x="1642" y="107"/>
                  </a:lnTo>
                  <a:lnTo>
                    <a:pt x="1748" y="116"/>
                  </a:lnTo>
                  <a:lnTo>
                    <a:pt x="1854" y="126"/>
                  </a:lnTo>
                  <a:lnTo>
                    <a:pt x="1960" y="136"/>
                  </a:lnTo>
                  <a:lnTo>
                    <a:pt x="2066" y="145"/>
                  </a:lnTo>
                  <a:lnTo>
                    <a:pt x="2171" y="155"/>
                  </a:lnTo>
                  <a:lnTo>
                    <a:pt x="2275" y="165"/>
                  </a:lnTo>
                  <a:lnTo>
                    <a:pt x="2379" y="175"/>
                  </a:lnTo>
                  <a:lnTo>
                    <a:pt x="2480" y="185"/>
                  </a:lnTo>
                  <a:lnTo>
                    <a:pt x="2580" y="195"/>
                  </a:lnTo>
                  <a:lnTo>
                    <a:pt x="2678" y="205"/>
                  </a:lnTo>
                  <a:lnTo>
                    <a:pt x="2774" y="215"/>
                  </a:lnTo>
                  <a:lnTo>
                    <a:pt x="2867" y="225"/>
                  </a:lnTo>
                  <a:lnTo>
                    <a:pt x="2958" y="234"/>
                  </a:lnTo>
                  <a:lnTo>
                    <a:pt x="3045" y="244"/>
                  </a:lnTo>
                  <a:lnTo>
                    <a:pt x="3129" y="253"/>
                  </a:lnTo>
                  <a:lnTo>
                    <a:pt x="3209" y="262"/>
                  </a:lnTo>
                  <a:lnTo>
                    <a:pt x="3286" y="270"/>
                  </a:lnTo>
                  <a:lnTo>
                    <a:pt x="3358" y="279"/>
                  </a:lnTo>
                  <a:lnTo>
                    <a:pt x="3425" y="287"/>
                  </a:lnTo>
                  <a:lnTo>
                    <a:pt x="3488" y="294"/>
                  </a:lnTo>
                  <a:lnTo>
                    <a:pt x="3599" y="309"/>
                  </a:lnTo>
                  <a:lnTo>
                    <a:pt x="3687" y="321"/>
                  </a:lnTo>
                  <a:lnTo>
                    <a:pt x="3750" y="331"/>
                  </a:lnTo>
                  <a:lnTo>
                    <a:pt x="3772" y="336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45700" rIns="91425" bIns="4570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endParaRPr lang="el-GR" altLang="el-GR"/>
            </a:p>
          </p:txBody>
        </p:sp>
        <p:cxnSp>
          <p:nvCxnSpPr>
            <p:cNvPr id="13" name="Google Shape;325;p12">
              <a:extLst>
                <a:ext uri="{FF2B5EF4-FFF2-40B4-BE49-F238E27FC236}">
                  <a16:creationId xmlns:a16="http://schemas.microsoft.com/office/drawing/2014/main" id="{6E441A60-F2E8-4E68-B32B-C8B0F4686C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64" y="1376"/>
              <a:ext cx="377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326;p12">
              <a:extLst>
                <a:ext uri="{FF2B5EF4-FFF2-40B4-BE49-F238E27FC236}">
                  <a16:creationId xmlns:a16="http://schemas.microsoft.com/office/drawing/2014/main" id="{DDF6C043-648B-478D-90BA-AF0450758D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882" y="103"/>
              <a:ext cx="241" cy="0"/>
            </a:xfrm>
            <a:prstGeom prst="straightConnector1">
              <a:avLst/>
            </a:pr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Google Shape;327;p12">
              <a:extLst>
                <a:ext uri="{FF2B5EF4-FFF2-40B4-BE49-F238E27FC236}">
                  <a16:creationId xmlns:a16="http://schemas.microsoft.com/office/drawing/2014/main" id="{4A687C9B-68E6-42EA-9F94-1BFA5D848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202"/>
              <a:ext cx="186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63000"/>
                </a:lnSpc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el-GR" sz="700">
                  <a:latin typeface="Trebuchet MS" panose="020B0603020202020204" pitchFamily="34" charset="0"/>
                  <a:sym typeface="Trebuchet MS" panose="020B0603020202020204" pitchFamily="34" charset="0"/>
                </a:rPr>
                <a:t>OR estimated by model</a:t>
              </a:r>
              <a:endParaRPr lang="el-GR" altLang="el-GR"/>
            </a:p>
            <a:p>
              <a:pPr algn="r" eaLnBrk="1" hangingPunct="1">
                <a:spcBef>
                  <a:spcPts val="100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el-GR" sz="700">
                  <a:latin typeface="Trebuchet MS" panose="020B0603020202020204" pitchFamily="34" charset="0"/>
                  <a:sym typeface="Trebuchet MS" panose="020B0603020202020204" pitchFamily="34" charset="0"/>
                </a:rPr>
                <a:t>        95% CI for estimated OR</a:t>
              </a:r>
              <a:endParaRPr lang="el-GR" altLang="el-GR" sz="1800">
                <a:latin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16" name="Google Shape;328;p12">
              <a:extLst>
                <a:ext uri="{FF2B5EF4-FFF2-40B4-BE49-F238E27FC236}">
                  <a16:creationId xmlns:a16="http://schemas.microsoft.com/office/drawing/2014/main" id="{469CE54E-BC26-4FAB-9760-3799EF3352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" y="1076"/>
              <a:ext cx="63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el-GR" sz="700">
                  <a:latin typeface="Trebuchet MS" panose="020B0603020202020204" pitchFamily="34" charset="0"/>
                  <a:sym typeface="Trebuchet MS" panose="020B0603020202020204" pitchFamily="34" charset="0"/>
                </a:rPr>
                <a:t> 	</a:t>
              </a:r>
              <a:endParaRPr lang="el-GR" altLang="el-GR" sz="1800">
                <a:latin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sp>
        <p:nvSpPr>
          <p:cNvPr id="17" name="Google Shape;329;p12">
            <a:extLst>
              <a:ext uri="{FF2B5EF4-FFF2-40B4-BE49-F238E27FC236}">
                <a16:creationId xmlns:a16="http://schemas.microsoft.com/office/drawing/2014/main" id="{4E7A51C3-4A79-4291-A690-5427B0E0C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703" y="6593741"/>
            <a:ext cx="2970933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90  120 150 180 210 240 270 300 330 360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20" name="Google Shape;332;p12">
            <a:extLst>
              <a:ext uri="{FF2B5EF4-FFF2-40B4-BE49-F238E27FC236}">
                <a16:creationId xmlns:a16="http://schemas.microsoft.com/office/drawing/2014/main" id="{92DCFC93-0C6A-4697-90BF-7F1E269A3B8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71297" y="4906629"/>
            <a:ext cx="472020" cy="167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ctr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l-GR" altLang="el-GR" sz="700" dirty="0">
              <a:latin typeface="Trebuchet MS" panose="020B0603020202020204" pitchFamily="34" charset="0"/>
              <a:sym typeface="Trebuchet MS" panose="020B0603020202020204" pitchFamily="34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3·5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3·0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2·5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2·0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1·5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1·0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0·5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Trebuchet MS" panose="020B0603020202020204" pitchFamily="34" charset="0"/>
                <a:sym typeface="Trebuchet MS" panose="020B0603020202020204" pitchFamily="34" charset="0"/>
              </a:rPr>
              <a:t>0</a:t>
            </a:r>
            <a:endParaRPr lang="el-GR" altLang="el-GR" sz="12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22" name="Google Shape;330;p12">
            <a:extLst>
              <a:ext uri="{FF2B5EF4-FFF2-40B4-BE49-F238E27FC236}">
                <a16:creationId xmlns:a16="http://schemas.microsoft.com/office/drawing/2014/main" id="{DF92BECA-9A60-4CAD-8549-79B2CBAA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7393" y="6556031"/>
            <a:ext cx="730972" cy="2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OTT min</a:t>
            </a:r>
            <a:endParaRPr lang="el-GR" altLang="el-GR" sz="1200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3" name="Google Shape;331;p12">
            <a:extLst>
              <a:ext uri="{FF2B5EF4-FFF2-40B4-BE49-F238E27FC236}">
                <a16:creationId xmlns:a16="http://schemas.microsoft.com/office/drawing/2014/main" id="{8DB0B3DA-6146-4DB1-950C-48CDBF134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338" y="5173800"/>
            <a:ext cx="428625" cy="41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l-GR" sz="800" dirty="0">
                <a:latin typeface="Trebuchet MS" panose="020B0603020202020204" pitchFamily="34" charset="0"/>
                <a:sym typeface="Trebuchet MS" panose="020B0603020202020204" pitchFamily="34" charset="0"/>
              </a:rPr>
              <a:t>Adjusted odds ratio</a:t>
            </a: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24" name="Google Shape;334;p12">
            <a:extLst>
              <a:ext uri="{FF2B5EF4-FFF2-40B4-BE49-F238E27FC236}">
                <a16:creationId xmlns:a16="http://schemas.microsoft.com/office/drawing/2014/main" id="{CF62090E-03BA-4B9D-A589-2C5F7FAD880B}"/>
              </a:ext>
            </a:extLst>
          </p:cNvPr>
          <p:cNvSpPr txBox="1"/>
          <p:nvPr/>
        </p:nvSpPr>
        <p:spPr>
          <a:xfrm>
            <a:off x="9831449" y="5079480"/>
            <a:ext cx="2118026" cy="646290"/>
          </a:xfrm>
          <a:prstGeom prst="rect">
            <a:avLst/>
          </a:prstGeom>
          <a:solidFill>
            <a:srgbClr val="D9E3C9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en-US" sz="1200" dirty="0">
                <a:latin typeface="Georgia" pitchFamily="18" charset="0"/>
                <a:sym typeface="Georgia" pitchFamily="18" charset="0"/>
              </a:rPr>
              <a:t>OR 2.8 αν </a:t>
            </a:r>
            <a:r>
              <a:rPr lang="en-US" sz="1200" dirty="0" err="1">
                <a:latin typeface="Georgia" pitchFamily="18" charset="0"/>
                <a:sym typeface="Georgia" pitchFamily="18" charset="0"/>
              </a:rPr>
              <a:t>εντός</a:t>
            </a:r>
            <a:r>
              <a:rPr lang="en-US" sz="1200" dirty="0">
                <a:latin typeface="Georgia" pitchFamily="18" charset="0"/>
                <a:sym typeface="Georgia" pitchFamily="18" charset="0"/>
              </a:rPr>
              <a:t> 90λεπ</a:t>
            </a:r>
            <a:r>
              <a:rPr lang="en-US" sz="1200" dirty="0" err="1">
                <a:latin typeface="Georgia" pitchFamily="18" charset="0"/>
                <a:sym typeface="Georgia" pitchFamily="18" charset="0"/>
              </a:rPr>
              <a:t>τών</a:t>
            </a:r>
            <a:br>
              <a:rPr lang="en-US" sz="1200" dirty="0">
                <a:latin typeface="Georgia" pitchFamily="18" charset="0"/>
                <a:sym typeface="Georgia" pitchFamily="18" charset="0"/>
              </a:rPr>
            </a:br>
            <a:r>
              <a:rPr lang="en-US" sz="1200" dirty="0">
                <a:latin typeface="Georgia" pitchFamily="18" charset="0"/>
                <a:sym typeface="Georgia" pitchFamily="18" charset="0"/>
              </a:rPr>
              <a:t>OR 1.55 αν </a:t>
            </a:r>
            <a:r>
              <a:rPr lang="en-US" sz="1200" dirty="0" err="1">
                <a:latin typeface="Georgia" pitchFamily="18" charset="0"/>
                <a:sym typeface="Georgia" pitchFamily="18" charset="0"/>
              </a:rPr>
              <a:t>εντός</a:t>
            </a:r>
            <a:r>
              <a:rPr lang="en-US" sz="1200" dirty="0">
                <a:latin typeface="Georgia" pitchFamily="18" charset="0"/>
                <a:sym typeface="Georgia" pitchFamily="18" charset="0"/>
              </a:rPr>
              <a:t> 1.5-3 </a:t>
            </a:r>
            <a:r>
              <a:rPr lang="en-US" sz="1200" dirty="0" err="1">
                <a:latin typeface="Georgia" pitchFamily="18" charset="0"/>
                <a:sym typeface="Georgia" pitchFamily="18" charset="0"/>
              </a:rPr>
              <a:t>ώρες</a:t>
            </a:r>
            <a:br>
              <a:rPr lang="en-US" sz="1200" dirty="0">
                <a:latin typeface="Georgia" pitchFamily="18" charset="0"/>
                <a:sym typeface="Georgia" pitchFamily="18" charset="0"/>
              </a:rPr>
            </a:br>
            <a:r>
              <a:rPr lang="en-US" sz="1200" dirty="0">
                <a:latin typeface="Georgia" pitchFamily="18" charset="0"/>
                <a:sym typeface="Georgia" pitchFamily="18" charset="0"/>
              </a:rPr>
              <a:t>OR 1.1&gt;4ώρες</a:t>
            </a:r>
            <a:endParaRPr lang="el-GR" sz="12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D767DF-3AE8-49C9-AB91-22C347ADF5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6968" b="35518"/>
          <a:stretch/>
        </p:blipFill>
        <p:spPr>
          <a:xfrm>
            <a:off x="4891911" y="5165700"/>
            <a:ext cx="1867161" cy="13760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3152B1-48EF-4667-89B9-FAA034A0564B}"/>
              </a:ext>
            </a:extLst>
          </p:cNvPr>
          <p:cNvSpPr txBox="1"/>
          <p:nvPr/>
        </p:nvSpPr>
        <p:spPr>
          <a:xfrm>
            <a:off x="377372" y="1109481"/>
            <a:ext cx="273432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800" b="1" i="1" dirty="0">
                <a:solidFill>
                  <a:schemeClr val="accent2"/>
                </a:solidFill>
              </a:rPr>
              <a:t>ΘΡΟΜΒΟΛΥΣΗ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27283A-1404-4017-8E19-E2325B782A98}"/>
              </a:ext>
            </a:extLst>
          </p:cNvPr>
          <p:cNvSpPr txBox="1"/>
          <p:nvPr/>
        </p:nvSpPr>
        <p:spPr>
          <a:xfrm>
            <a:off x="7561943" y="1424378"/>
            <a:ext cx="4441371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/>
              <a:t>Αντενδείξεις</a:t>
            </a:r>
            <a:r>
              <a:rPr lang="en-US" b="1" dirty="0"/>
              <a:t>:</a:t>
            </a:r>
          </a:p>
          <a:p>
            <a:pPr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l-GR" altLang="el-GR" b="1" dirty="0">
                <a:solidFill>
                  <a:srgbClr val="C00000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Αντιπηκτικά</a:t>
            </a:r>
            <a:endParaRPr lang="en-US" altLang="el-GR" b="1" dirty="0">
              <a:solidFill>
                <a:srgbClr val="C00000"/>
              </a:solidFill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  <a:p>
            <a:pPr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Πρόσφατο χ/γ/τραύμα</a:t>
            </a:r>
            <a:endParaRPr lang="en-US" altLang="el-GR" dirty="0"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  <a:p>
            <a:pPr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Ιστορικό συστηματικής/ενδοκράνιας αιμορραγίας</a:t>
            </a:r>
            <a:endParaRPr lang="en-US" altLang="el-GR" dirty="0"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  <a:p>
            <a:pPr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Σοβαρές συννοσηρότητες (κίρρωση, ΧΝΑ τελικού σταδίου, αιματολογικό νόσημα)</a:t>
            </a:r>
          </a:p>
        </p:txBody>
      </p:sp>
    </p:spTree>
    <p:extLst>
      <p:ext uri="{BB962C8B-B14F-4D97-AF65-F5344CB8AC3E}">
        <p14:creationId xmlns:p14="http://schemas.microsoft.com/office/powerpoint/2010/main" val="27695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/>
      <p:bldP spid="20" grpId="0"/>
      <p:bldP spid="22" grpId="0"/>
      <p:bldP spid="23" grpId="0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6;p20">
            <a:extLst>
              <a:ext uri="{FF2B5EF4-FFF2-40B4-BE49-F238E27FC236}">
                <a16:creationId xmlns:a16="http://schemas.microsoft.com/office/drawing/2014/main" id="{681DFB80-680F-4F69-9516-32F23F3A8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5625" y="228601"/>
            <a:ext cx="8534400" cy="7588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SzPts val="3300"/>
              <a:buFont typeface="Georgia" panose="02040502050405020303" pitchFamily="18" charset="0"/>
              <a:buNone/>
            </a:pPr>
            <a:r>
              <a:rPr lang="en-US" altLang="el-GR" sz="4000" dirty="0" err="1">
                <a:sym typeface="Georgia" panose="02040502050405020303" pitchFamily="18" charset="0"/>
              </a:rPr>
              <a:t>Μηχ</a:t>
            </a:r>
            <a:r>
              <a:rPr lang="en-US" altLang="el-GR" sz="4000" dirty="0">
                <a:sym typeface="Georgia" panose="02040502050405020303" pitchFamily="18" charset="0"/>
              </a:rPr>
              <a:t>ανικ</a:t>
            </a:r>
            <a:r>
              <a:rPr lang="el-GR" altLang="el-GR" sz="4000" dirty="0">
                <a:sym typeface="Georgia" panose="02040502050405020303" pitchFamily="18" charset="0"/>
              </a:rPr>
              <a:t>η</a:t>
            </a:r>
            <a:r>
              <a:rPr lang="en-US" altLang="el-GR" sz="3300" dirty="0">
                <a:solidFill>
                  <a:srgbClr val="88A44E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 </a:t>
            </a:r>
            <a:r>
              <a:rPr lang="en-US" altLang="el-GR" sz="4000" dirty="0" err="1">
                <a:sym typeface="Georgia" panose="02040502050405020303" pitchFamily="18" charset="0"/>
              </a:rPr>
              <a:t>θρομ</a:t>
            </a:r>
            <a:r>
              <a:rPr lang="en-US" altLang="el-GR" sz="4000" dirty="0">
                <a:sym typeface="Georgia" panose="02040502050405020303" pitchFamily="18" charset="0"/>
              </a:rPr>
              <a:t>βεκτομ</a:t>
            </a:r>
            <a:r>
              <a:rPr lang="el-GR" altLang="el-GR" sz="4000" dirty="0">
                <a:sym typeface="Georgia" panose="02040502050405020303" pitchFamily="18" charset="0"/>
              </a:rPr>
              <a:t>η</a:t>
            </a:r>
          </a:p>
        </p:txBody>
      </p:sp>
      <p:pic>
        <p:nvPicPr>
          <p:cNvPr id="30723" name="Google Shape;747;p20" descr="stent retriever.jpg">
            <a:extLst>
              <a:ext uri="{FF2B5EF4-FFF2-40B4-BE49-F238E27FC236}">
                <a16:creationId xmlns:a16="http://schemas.microsoft.com/office/drawing/2014/main" id="{E2308668-E05C-47BE-AB03-D7A19EE413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0" r="47037" b="15266"/>
          <a:stretch>
            <a:fillRect/>
          </a:stretch>
        </p:blipFill>
        <p:spPr bwMode="auto">
          <a:xfrm>
            <a:off x="413145" y="2899570"/>
            <a:ext cx="174728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Google Shape;748;p20" descr="thrombectomy.jpg">
            <a:extLst>
              <a:ext uri="{FF2B5EF4-FFF2-40B4-BE49-F238E27FC236}">
                <a16:creationId xmlns:a16="http://schemas.microsoft.com/office/drawing/2014/main" id="{0D4866EB-34FB-41A0-A949-52BE6B02D9F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14691" r="5405" b="12256"/>
          <a:stretch>
            <a:fillRect/>
          </a:stretch>
        </p:blipFill>
        <p:spPr bwMode="auto">
          <a:xfrm>
            <a:off x="2287307" y="3018194"/>
            <a:ext cx="4646750" cy="258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" name="Google Shape;749;p20">
            <a:extLst>
              <a:ext uri="{FF2B5EF4-FFF2-40B4-BE49-F238E27FC236}">
                <a16:creationId xmlns:a16="http://schemas.microsoft.com/office/drawing/2014/main" id="{86BA8C4D-8CE5-424A-8033-0BCE665D2DA1}"/>
              </a:ext>
            </a:extLst>
          </p:cNvPr>
          <p:cNvSpPr txBox="1"/>
          <p:nvPr/>
        </p:nvSpPr>
        <p:spPr>
          <a:xfrm>
            <a:off x="193000" y="1071756"/>
            <a:ext cx="7240009" cy="1477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 rotWithShape="0">
              <a:srgbClr val="000000">
                <a:alpha val="34901"/>
              </a:srgbClr>
            </a:outerShdw>
          </a:effectLst>
        </p:spPr>
        <p:txBody>
          <a:bodyPr wrap="square" lIns="91425" tIns="45700" rIns="91425" bIns="45700">
            <a:spAutoFit/>
          </a:bodyPr>
          <a:lstStyle/>
          <a:p>
            <a:pPr indent="-114300">
              <a:buClr>
                <a:srgbClr val="000000"/>
              </a:buClr>
              <a:buSzPts val="1800"/>
              <a:buFont typeface="Noto Sans Symbols"/>
              <a:buChar char="⮚"/>
              <a:defRPr/>
            </a:pPr>
            <a:r>
              <a:rPr lang="en-US" dirty="0" err="1">
                <a:latin typeface="Georgia" pitchFamily="18" charset="0"/>
                <a:sym typeface="Georgia" pitchFamily="18" charset="0"/>
              </a:rPr>
              <a:t>Oδηγός</a:t>
            </a:r>
            <a:r>
              <a:rPr lang="en-US" dirty="0">
                <a:latin typeface="Georgia" pitchFamily="18" charset="0"/>
                <a:sym typeface="Georgia" pitchFamily="18" charset="0"/>
              </a:rPr>
              <a:t> κα</a:t>
            </a:r>
            <a:r>
              <a:rPr lang="en-US" dirty="0" err="1">
                <a:latin typeface="Georgia" pitchFamily="18" charset="0"/>
                <a:sym typeface="Georgia" pitchFamily="18" charset="0"/>
              </a:rPr>
              <a:t>θετήρ</a:t>
            </a:r>
            <a:r>
              <a:rPr lang="en-US" dirty="0">
                <a:latin typeface="Georgia" pitchFamily="18" charset="0"/>
                <a:sym typeface="Georgia" pitchFamily="18" charset="0"/>
              </a:rPr>
              <a:t>ας με αποφρακτικό μπαλόνι</a:t>
            </a:r>
            <a:endParaRPr lang="el-GR" dirty="0"/>
          </a:p>
          <a:p>
            <a:pPr indent="-114300">
              <a:buClr>
                <a:srgbClr val="000000"/>
              </a:buClr>
              <a:buSzPts val="1800"/>
              <a:buFont typeface="Noto Sans Symbols"/>
              <a:buChar char="⮚"/>
              <a:defRPr/>
            </a:pPr>
            <a:r>
              <a:rPr lang="en-US" dirty="0" err="1">
                <a:latin typeface="Georgia" pitchFamily="18" charset="0"/>
                <a:sym typeface="Georgia" pitchFamily="18" charset="0"/>
              </a:rPr>
              <a:t>Προώθηση</a:t>
            </a:r>
            <a:r>
              <a:rPr lang="en-US" dirty="0">
                <a:latin typeface="Georgia" pitchFamily="18" charset="0"/>
                <a:sym typeface="Georgia" pitchFamily="18" charset="0"/>
              </a:rPr>
              <a:t> </a:t>
            </a:r>
            <a:r>
              <a:rPr lang="en-US" dirty="0" err="1">
                <a:latin typeface="Georgia" pitchFamily="18" charset="0"/>
                <a:sym typeface="Georgia" pitchFamily="18" charset="0"/>
              </a:rPr>
              <a:t>μικροκ</a:t>
            </a:r>
            <a:r>
              <a:rPr lang="en-US" dirty="0">
                <a:latin typeface="Georgia" pitchFamily="18" charset="0"/>
                <a:sym typeface="Georgia" pitchFamily="18" charset="0"/>
              </a:rPr>
              <a:t>αθετήρα περιφερικά της απόφραξης</a:t>
            </a:r>
            <a:endParaRPr lang="el-GR" dirty="0"/>
          </a:p>
          <a:p>
            <a:pPr indent="-114300">
              <a:buClr>
                <a:srgbClr val="000000"/>
              </a:buClr>
              <a:buSzPts val="1800"/>
              <a:buFont typeface="Noto Sans Symbols"/>
              <a:buChar char="⮚"/>
              <a:defRPr/>
            </a:pPr>
            <a:r>
              <a:rPr lang="en-US" dirty="0" err="1">
                <a:latin typeface="Georgia" pitchFamily="18" charset="0"/>
                <a:sym typeface="Georgia" pitchFamily="18" charset="0"/>
              </a:rPr>
              <a:t>Προώθηση</a:t>
            </a:r>
            <a:r>
              <a:rPr lang="en-US" dirty="0">
                <a:latin typeface="Georgia" pitchFamily="18" charset="0"/>
                <a:sym typeface="Georgia" pitchFamily="18" charset="0"/>
              </a:rPr>
              <a:t> stent retriever/</a:t>
            </a:r>
            <a:r>
              <a:rPr lang="en-US" dirty="0" err="1">
                <a:latin typeface="Georgia" pitchFamily="18" charset="0"/>
                <a:sym typeface="Georgia" pitchFamily="18" charset="0"/>
              </a:rPr>
              <a:t>εκ</a:t>
            </a:r>
            <a:r>
              <a:rPr lang="en-US" dirty="0">
                <a:latin typeface="Georgia" pitchFamily="18" charset="0"/>
                <a:sym typeface="Georgia" pitchFamily="18" charset="0"/>
              </a:rPr>
              <a:t>πτύσσεται κατά μήκος θρόμβου/5min</a:t>
            </a:r>
            <a:endParaRPr lang="el-GR" dirty="0"/>
          </a:p>
          <a:p>
            <a:pPr indent="-114300">
              <a:buClr>
                <a:srgbClr val="000000"/>
              </a:buClr>
              <a:buSzPts val="1800"/>
              <a:buFont typeface="Noto Sans Symbols"/>
              <a:buChar char="⮚"/>
              <a:defRPr/>
            </a:pPr>
            <a:r>
              <a:rPr lang="en-US" dirty="0">
                <a:latin typeface="Georgia" pitchFamily="18" charset="0"/>
                <a:sym typeface="Georgia" pitchFamily="18" charset="0"/>
              </a:rPr>
              <a:t>Απ</a:t>
            </a:r>
            <a:r>
              <a:rPr lang="en-US" dirty="0" err="1">
                <a:latin typeface="Georgia" pitchFamily="18" charset="0"/>
                <a:sym typeface="Georgia" pitchFamily="18" charset="0"/>
              </a:rPr>
              <a:t>οφρ</a:t>
            </a:r>
            <a:r>
              <a:rPr lang="en-US" dirty="0">
                <a:latin typeface="Georgia" pitchFamily="18" charset="0"/>
                <a:sym typeface="Georgia" pitchFamily="18" charset="0"/>
              </a:rPr>
              <a:t>ακτικό μπαλόνι/αρνητική αναρρόφηση/ανάκτηση μικροκαθετήρα/stent retriever</a:t>
            </a:r>
            <a:endParaRPr lang="el-GR" dirty="0">
              <a:latin typeface="Georgia" pitchFamily="18" charset="0"/>
              <a:sym typeface="Georgia" pitchFamily="18" charset="0"/>
            </a:endParaRPr>
          </a:p>
        </p:txBody>
      </p:sp>
      <p:pic>
        <p:nvPicPr>
          <p:cNvPr id="750" name="Google Shape;750;p20" descr="thrombus.jpg">
            <a:extLst>
              <a:ext uri="{FF2B5EF4-FFF2-40B4-BE49-F238E27FC236}">
                <a16:creationId xmlns:a16="http://schemas.microsoft.com/office/drawing/2014/main" id="{AA0CD28D-D95C-4997-B0B4-A2A350E971E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07" y="2959118"/>
            <a:ext cx="4771694" cy="283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758;p21" descr="th (1).jpg">
            <a:extLst>
              <a:ext uri="{FF2B5EF4-FFF2-40B4-BE49-F238E27FC236}">
                <a16:creationId xmlns:a16="http://schemas.microsoft.com/office/drawing/2014/main" id="{C99B6758-8593-4284-8D25-1DEC94CE184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7" r="4332" b="9091"/>
          <a:stretch>
            <a:fillRect/>
          </a:stretch>
        </p:blipFill>
        <p:spPr bwMode="auto">
          <a:xfrm>
            <a:off x="7854273" y="4451854"/>
            <a:ext cx="38909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880D8EB-FE09-4391-B290-37AE7B13DC58}"/>
              </a:ext>
            </a:extLst>
          </p:cNvPr>
          <p:cNvSpPr/>
          <p:nvPr/>
        </p:nvSpPr>
        <p:spPr>
          <a:xfrm>
            <a:off x="7314704" y="3733781"/>
            <a:ext cx="468429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Georgia" pitchFamily="18" charset="0"/>
                <a:cs typeface="Arial" pitchFamily="34" charset="0"/>
                <a:sym typeface="Arial" pitchFamily="34" charset="0"/>
              </a:rPr>
              <a:t>71vs 40% </a:t>
            </a:r>
            <a:r>
              <a:rPr lang="el-GR" dirty="0">
                <a:solidFill>
                  <a:srgbClr val="000000"/>
                </a:solidFill>
                <a:latin typeface="Georgia" pitchFamily="18" charset="0"/>
                <a:cs typeface="Arial" pitchFamily="34" charset="0"/>
                <a:sym typeface="Arial" pitchFamily="34" charset="0"/>
              </a:rPr>
              <a:t>πιθανότητα για </a:t>
            </a:r>
            <a:r>
              <a:rPr lang="en-US" dirty="0">
                <a:solidFill>
                  <a:srgbClr val="000000"/>
                </a:solidFill>
                <a:latin typeface="Georgia" pitchFamily="18" charset="0"/>
                <a:cs typeface="Arial" pitchFamily="34" charset="0"/>
                <a:sym typeface="Arial" pitchFamily="34" charset="0"/>
              </a:rPr>
              <a:t>Mrs:0-2 </a:t>
            </a:r>
            <a:r>
              <a:rPr lang="el-GR" dirty="0">
                <a:solidFill>
                  <a:srgbClr val="000000"/>
                </a:solidFill>
                <a:latin typeface="Georgia" pitchFamily="18" charset="0"/>
                <a:cs typeface="Arial" pitchFamily="34" charset="0"/>
                <a:sym typeface="Arial" pitchFamily="34" charset="0"/>
              </a:rPr>
              <a:t>στους 3</a:t>
            </a:r>
            <a:r>
              <a:rPr lang="en-US" dirty="0">
                <a:solidFill>
                  <a:srgbClr val="000000"/>
                </a:solidFill>
                <a:latin typeface="Georgia" pitchFamily="18" charset="0"/>
                <a:cs typeface="Arial" pitchFamily="34" charset="0"/>
                <a:sym typeface="Arial" pitchFamily="34" charset="0"/>
              </a:rPr>
              <a:t>m</a:t>
            </a:r>
            <a:endParaRPr lang="el-GR" dirty="0">
              <a:solidFill>
                <a:srgbClr val="000000"/>
              </a:solidFill>
              <a:latin typeface="Georgia" pitchFamily="18" charset="0"/>
              <a:cs typeface="Arial" pitchFamily="34" charset="0"/>
              <a:sym typeface="Arial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l-GR" dirty="0">
                <a:solidFill>
                  <a:srgbClr val="000000"/>
                </a:solidFill>
                <a:latin typeface="Georgia" pitchFamily="18" charset="0"/>
                <a:cs typeface="Arial" pitchFamily="34" charset="0"/>
                <a:sym typeface="Arial" pitchFamily="34" charset="0"/>
              </a:rPr>
              <a:t>ΝΝΤ</a:t>
            </a:r>
            <a:r>
              <a:rPr lang="en-US" dirty="0">
                <a:solidFill>
                  <a:srgbClr val="000000"/>
                </a:solidFill>
                <a:latin typeface="Georgia" pitchFamily="18" charset="0"/>
                <a:cs typeface="Arial" pitchFamily="34" charset="0"/>
                <a:sym typeface="Arial" pitchFamily="34" charset="0"/>
              </a:rPr>
              <a:t>:3</a:t>
            </a:r>
            <a:endParaRPr lang="el-GR" dirty="0">
              <a:solidFill>
                <a:srgbClr val="000000"/>
              </a:solidFill>
              <a:latin typeface="Georgia" pitchFamily="18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88BA8-E99B-46B7-8EE2-B0DEAA8DCE84}"/>
              </a:ext>
            </a:extLst>
          </p:cNvPr>
          <p:cNvSpPr txBox="1"/>
          <p:nvPr/>
        </p:nvSpPr>
        <p:spPr>
          <a:xfrm>
            <a:off x="7881257" y="987426"/>
            <a:ext cx="4093029" cy="20313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2000"/>
              <a:defRPr/>
            </a:pPr>
            <a:r>
              <a:rPr lang="el-GR" b="1" dirty="0"/>
              <a:t>Ενδείξεις</a:t>
            </a:r>
          </a:p>
          <a:p>
            <a:pPr indent="-127000">
              <a:buClr>
                <a:srgbClr val="000000"/>
              </a:buClr>
              <a:buSzPts val="2000"/>
              <a:buFont typeface="Wingdings" pitchFamily="2" charset="2"/>
              <a:buChar char="Ø"/>
              <a:defRPr/>
            </a:pPr>
            <a:r>
              <a:rPr lang="en-US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Aπόφραξη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μεγάλου </a:t>
            </a:r>
            <a:r>
              <a:rPr lang="en-US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αγγείου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</a:t>
            </a:r>
            <a:endParaRPr lang="el-GR" dirty="0">
              <a:solidFill>
                <a:srgbClr val="C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indent="-127000">
              <a:buClr>
                <a:srgbClr val="000000"/>
              </a:buClr>
              <a:buSzPts val="2000"/>
              <a:defRPr/>
            </a:pPr>
            <a:r>
              <a:rPr lang="el-GR" dirty="0">
                <a:latin typeface="Calibri" pitchFamily="34" charset="0"/>
                <a:cs typeface="Calibri" pitchFamily="34" charset="0"/>
                <a:sym typeface="Calibri" pitchFamily="34" charset="0"/>
              </a:rPr>
              <a:t>   </a:t>
            </a:r>
            <a:r>
              <a:rPr lang="en-US" dirty="0">
                <a:latin typeface="Calibri" pitchFamily="34" charset="0"/>
                <a:cs typeface="Calibri" pitchFamily="34" charset="0"/>
                <a:sym typeface="Calibri" pitchFamily="34" charset="0"/>
              </a:rPr>
              <a:t>(ICA, MCA</a:t>
            </a:r>
            <a:r>
              <a:rPr lang="el-GR" dirty="0">
                <a:latin typeface="Calibri" pitchFamily="34" charset="0"/>
                <a:cs typeface="Calibri" pitchFamily="34" charset="0"/>
                <a:sym typeface="Calibri" pitchFamily="34" charset="0"/>
              </a:rPr>
              <a:t>, </a:t>
            </a:r>
            <a:r>
              <a:rPr lang="en-US" dirty="0">
                <a:latin typeface="Calibri" pitchFamily="34" charset="0"/>
                <a:cs typeface="Calibri" pitchFamily="34" charset="0"/>
                <a:sym typeface="Calibri" pitchFamily="34" charset="0"/>
              </a:rPr>
              <a:t>BA)</a:t>
            </a:r>
            <a:endParaRPr lang="el-GR" dirty="0">
              <a:latin typeface="Georgia" pitchFamily="18" charset="0"/>
              <a:sym typeface="Georgia" pitchFamily="18" charset="0"/>
            </a:endParaRPr>
          </a:p>
          <a:p>
            <a:pPr indent="-127000">
              <a:buClr>
                <a:srgbClr val="000000"/>
              </a:buClr>
              <a:buSzPts val="2000"/>
              <a:buFont typeface="Wingdings" pitchFamily="2" charset="2"/>
              <a:buChar char="Ø"/>
              <a:defRPr/>
            </a:pPr>
            <a:r>
              <a:rPr lang="en-US" dirty="0">
                <a:latin typeface="Calibri" pitchFamily="34" charset="0"/>
                <a:cs typeface="Calibri" pitchFamily="34" charset="0"/>
                <a:sym typeface="Calibri" pitchFamily="34" charset="0"/>
              </a:rPr>
              <a:t>ΝΙΗSS&gt;5</a:t>
            </a:r>
            <a:endParaRPr lang="el-GR" dirty="0">
              <a:latin typeface="Georgia" pitchFamily="18" charset="0"/>
              <a:sym typeface="Georgia" pitchFamily="18" charset="0"/>
            </a:endParaRPr>
          </a:p>
          <a:p>
            <a:pPr indent="-127000">
              <a:buClr>
                <a:srgbClr val="000000"/>
              </a:buClr>
              <a:buSzPts val="2000"/>
              <a:buFont typeface="Wingdings" pitchFamily="2" charset="2"/>
              <a:buChar char="Ø"/>
              <a:defRPr/>
            </a:pPr>
            <a:r>
              <a:rPr lang="en-US" dirty="0" err="1">
                <a:latin typeface="Calibri" pitchFamily="34" charset="0"/>
                <a:cs typeface="Calibri" pitchFamily="34" charset="0"/>
                <a:sym typeface="Calibri" pitchFamily="34" charset="0"/>
              </a:rPr>
              <a:t>Ηλικί</a:t>
            </a:r>
            <a:r>
              <a:rPr lang="en-US" dirty="0">
                <a:latin typeface="Calibri" pitchFamily="34" charset="0"/>
                <a:cs typeface="Calibri" pitchFamily="34" charset="0"/>
                <a:sym typeface="Calibri" pitchFamily="34" charset="0"/>
              </a:rPr>
              <a:t>α&gt;18y</a:t>
            </a:r>
            <a:endParaRPr lang="el-GR" dirty="0">
              <a:latin typeface="Georgia" pitchFamily="18" charset="0"/>
              <a:sym typeface="Georgia" pitchFamily="18" charset="0"/>
            </a:endParaRPr>
          </a:p>
          <a:p>
            <a:pPr indent="-127000">
              <a:buClr>
                <a:srgbClr val="000000"/>
              </a:buClr>
              <a:buSzPts val="2000"/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&lt;6h από </a:t>
            </a:r>
            <a:r>
              <a:rPr lang="en-US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την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έν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αρξη των συμπτωμάτων</a:t>
            </a:r>
          </a:p>
          <a:p>
            <a:pPr indent="-127000">
              <a:buClr>
                <a:srgbClr val="000000"/>
              </a:buClr>
              <a:buSzPts val="2000"/>
              <a:buFont typeface="Wingdings" pitchFamily="2" charset="2"/>
              <a:buChar char="Ø"/>
              <a:defRPr/>
            </a:pPr>
            <a:r>
              <a:rPr lang="en-US" dirty="0">
                <a:latin typeface="Calibri" pitchFamily="34" charset="0"/>
                <a:cs typeface="Calibri" pitchFamily="34" charset="0"/>
                <a:sym typeface="Calibri" pitchFamily="34" charset="0"/>
              </a:rPr>
              <a:t>CT </a:t>
            </a:r>
            <a:r>
              <a:rPr lang="el-GR" dirty="0" err="1">
                <a:latin typeface="Calibri" pitchFamily="34" charset="0"/>
                <a:cs typeface="Calibri" pitchFamily="34" charset="0"/>
                <a:sym typeface="Calibri" pitchFamily="34" charset="0"/>
              </a:rPr>
              <a:t>εγκ</a:t>
            </a:r>
            <a:r>
              <a:rPr lang="el-GR" dirty="0">
                <a:latin typeface="Calibri" pitchFamily="34" charset="0"/>
                <a:cs typeface="Calibri" pitchFamily="34" charset="0"/>
                <a:sym typeface="Calibri" pitchFamily="34" charset="0"/>
              </a:rPr>
              <a:t>. Χωρίς εγκατεστημένη ισχαιμία</a:t>
            </a:r>
            <a:endParaRPr lang="el-GR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02366" y="2191581"/>
            <a:ext cx="10893081" cy="437648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l-GR" dirty="0">
                <a:solidFill>
                  <a:schemeClr val="tx1"/>
                </a:solidFill>
              </a:rPr>
              <a:t>Η </a:t>
            </a:r>
            <a:r>
              <a:rPr lang="el-GR" b="1" dirty="0">
                <a:solidFill>
                  <a:srgbClr val="C00000"/>
                </a:solidFill>
              </a:rPr>
              <a:t>2</a:t>
            </a:r>
            <a:r>
              <a:rPr lang="el-GR" b="1" baseline="30000" dirty="0">
                <a:solidFill>
                  <a:srgbClr val="C00000"/>
                </a:solidFill>
              </a:rPr>
              <a:t>η</a:t>
            </a:r>
            <a:r>
              <a:rPr lang="el-GR" b="1" dirty="0">
                <a:solidFill>
                  <a:srgbClr val="C00000"/>
                </a:solidFill>
              </a:rPr>
              <a:t> πιο συχνή αιτία θανάτου</a:t>
            </a:r>
            <a:r>
              <a:rPr lang="en-US" altLang="el-GR" b="1" dirty="0">
                <a:solidFill>
                  <a:srgbClr val="C00000"/>
                </a:solidFill>
              </a:rPr>
              <a:t> </a:t>
            </a:r>
            <a:r>
              <a:rPr lang="el-GR" altLang="el-GR" b="1" dirty="0">
                <a:solidFill>
                  <a:srgbClr val="C00000"/>
                </a:solidFill>
              </a:rPr>
              <a:t>παγκοσμίως </a:t>
            </a:r>
            <a:r>
              <a:rPr lang="el-GR" altLang="el-GR" b="1" dirty="0">
                <a:solidFill>
                  <a:schemeClr val="tx1"/>
                </a:solidFill>
              </a:rPr>
              <a:t>(μετά τη ΣΝ)</a:t>
            </a:r>
            <a:r>
              <a:rPr lang="en-US" altLang="el-GR" b="1" dirty="0">
                <a:solidFill>
                  <a:schemeClr val="tx1"/>
                </a:solidFill>
              </a:rPr>
              <a:t> </a:t>
            </a:r>
            <a:r>
              <a:rPr lang="el-GR" altLang="el-GR" dirty="0">
                <a:solidFill>
                  <a:schemeClr val="tx1"/>
                </a:solidFill>
              </a:rPr>
              <a:t>με</a:t>
            </a:r>
            <a:r>
              <a:rPr lang="el-GR" altLang="el-GR" b="1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  <a:sym typeface="+mn-ea"/>
              </a:rPr>
              <a:t>20% θνητότητα τον πρώτο μήνα</a:t>
            </a:r>
            <a:endParaRPr lang="el-GR" dirty="0">
              <a:sym typeface="+mn-ea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l-GR" b="1" dirty="0">
                <a:solidFill>
                  <a:srgbClr val="C00000"/>
                </a:solidFill>
              </a:rPr>
              <a:t>3</a:t>
            </a:r>
            <a:r>
              <a:rPr lang="el-GR" altLang="el-GR" b="1" dirty="0">
                <a:solidFill>
                  <a:srgbClr val="C00000"/>
                </a:solidFill>
              </a:rPr>
              <a:t>η αιτία φορτίου νόσου </a:t>
            </a:r>
            <a:r>
              <a:rPr lang="el-GR" altLang="el-GR" b="1" dirty="0">
                <a:solidFill>
                  <a:schemeClr val="tx1"/>
                </a:solidFill>
              </a:rPr>
              <a:t>(</a:t>
            </a:r>
            <a:r>
              <a:rPr lang="en-US" altLang="el-GR" b="1" dirty="0">
                <a:solidFill>
                  <a:schemeClr val="tx1"/>
                </a:solidFill>
              </a:rPr>
              <a:t>DALYs/</a:t>
            </a:r>
            <a:r>
              <a:rPr lang="en-US" dirty="0"/>
              <a:t>Disability-Adjusted Life Years</a:t>
            </a:r>
            <a:r>
              <a:rPr lang="en-US" altLang="el-GR" b="1" dirty="0">
                <a:solidFill>
                  <a:schemeClr val="tx1"/>
                </a:solidFill>
              </a:rPr>
              <a:t>) </a:t>
            </a:r>
            <a:r>
              <a:rPr lang="el-GR" b="1" dirty="0">
                <a:solidFill>
                  <a:schemeClr val="tx1"/>
                </a:solidFill>
              </a:rPr>
              <a:t>παγκοσμίως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/>
              <a:t>    I</a:t>
            </a:r>
            <a:r>
              <a:rPr lang="el-GR" dirty="0" err="1">
                <a:solidFill>
                  <a:schemeClr val="tx1"/>
                </a:solidFill>
              </a:rPr>
              <a:t>διαίτερα</a:t>
            </a:r>
            <a:r>
              <a:rPr lang="el-GR" dirty="0">
                <a:solidFill>
                  <a:schemeClr val="tx1"/>
                </a:solidFill>
              </a:rPr>
              <a:t> στις χώρες χαμηλού εισοδήματος (θνητότητα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  <a:sym typeface="+mn-ea"/>
              </a:rPr>
              <a:t>3.5 φορές μεγαλύτερη)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dirty="0">
                <a:solidFill>
                  <a:schemeClr val="tx1"/>
                </a:solidFill>
              </a:rPr>
              <a:t>Από τις κύριες </a:t>
            </a:r>
            <a:r>
              <a:rPr lang="el-GR" b="1" dirty="0">
                <a:solidFill>
                  <a:srgbClr val="C00000"/>
                </a:solidFill>
              </a:rPr>
              <a:t>αιτίες άνοιας</a:t>
            </a: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rgbClr val="C0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l-GR" b="1" dirty="0">
                <a:solidFill>
                  <a:schemeClr val="tx1"/>
                </a:solidFill>
              </a:rPr>
              <a:t>1</a:t>
            </a:r>
            <a:r>
              <a:rPr lang="el-GR" altLang="en-US" b="1" dirty="0">
                <a:solidFill>
                  <a:schemeClr val="tx1"/>
                </a:solidFill>
              </a:rPr>
              <a:t>/4 θα νοσήσουν από ΑΕΕ 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l-GR" altLang="en-US" b="1" dirty="0">
                <a:solidFill>
                  <a:schemeClr val="tx1"/>
                </a:solidFill>
              </a:rPr>
              <a:t>5</a:t>
            </a:r>
            <a:r>
              <a:rPr lang="en-US" altLang="en-US" b="1" dirty="0">
                <a:solidFill>
                  <a:schemeClr val="tx1"/>
                </a:solidFill>
              </a:rPr>
              <a:t>3</a:t>
            </a:r>
            <a:r>
              <a:rPr lang="el-GR" altLang="en-US" b="1" dirty="0">
                <a:solidFill>
                  <a:schemeClr val="tx1"/>
                </a:solidFill>
              </a:rPr>
              <a:t>% σε ηλικία &lt;70 ετών</a:t>
            </a:r>
            <a:r>
              <a:rPr lang="en-US" altLang="en-US" b="1" dirty="0">
                <a:solidFill>
                  <a:schemeClr val="tx1"/>
                </a:solidFill>
              </a:rPr>
              <a:t> (15%&lt;49y)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 dirty="0"/>
              <a:t>53%</a:t>
            </a:r>
            <a:r>
              <a:rPr lang="el-GR" altLang="en-US" b="1" dirty="0"/>
              <a:t> άντρες, 48% γυναίκες</a:t>
            </a:r>
            <a:endParaRPr lang="el-GR" alt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l-GR" sz="1800" dirty="0">
              <a:solidFill>
                <a:schemeClr val="tx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553" y="1038895"/>
            <a:ext cx="7154273" cy="1152686"/>
          </a:xfrm>
          <a:prstGeom prst="rect">
            <a:avLst/>
          </a:prstGeom>
        </p:spPr>
      </p:pic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896553" y="328682"/>
            <a:ext cx="10058400" cy="997939"/>
          </a:xfrm>
        </p:spPr>
        <p:txBody>
          <a:bodyPr>
            <a:normAutofit/>
          </a:bodyPr>
          <a:lstStyle/>
          <a:p>
            <a:r>
              <a:rPr lang="el-GR" altLang="en-US" sz="400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Eπιδημιολογικα στοιχεια αεε</a:t>
            </a:r>
          </a:p>
        </p:txBody>
      </p:sp>
      <p:pic>
        <p:nvPicPr>
          <p:cNvPr id="5" name="Picture 4" descr="10.1177_17474930241308142-fig1"/>
          <p:cNvPicPr>
            <a:picLocks noChangeAspect="1"/>
          </p:cNvPicPr>
          <p:nvPr/>
        </p:nvPicPr>
        <p:blipFill>
          <a:blip r:embed="rId5" cstate="print"/>
          <a:srcRect b="38001"/>
          <a:stretch>
            <a:fillRect/>
          </a:stretch>
        </p:blipFill>
        <p:spPr>
          <a:xfrm>
            <a:off x="4973293" y="3962399"/>
            <a:ext cx="7077279" cy="248194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7E077C-D9A7-4856-BF02-8F462ACB8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42832"/>
          </a:xfrm>
        </p:spPr>
        <p:txBody>
          <a:bodyPr>
            <a:normAutofit/>
          </a:bodyPr>
          <a:lstStyle/>
          <a:p>
            <a:r>
              <a:rPr lang="el-GR" sz="4000" dirty="0"/>
              <a:t>ΟΞΕΙΑ ΦΑΣΗ-ΠΡΟΝΟΣΟΚΟΜΕΙΑΚΟ ΕΠΙΠΕΔΟ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A3215A1-B647-4D49-9262-3C09F40293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2793" r="3277" b="13200"/>
          <a:stretch/>
        </p:blipFill>
        <p:spPr>
          <a:xfrm>
            <a:off x="4615136" y="1224986"/>
            <a:ext cx="5509614" cy="2766443"/>
          </a:xfrm>
          <a:prstGeom prst="rect">
            <a:avLst/>
          </a:prstGeom>
        </p:spPr>
      </p:pic>
      <p:pic>
        <p:nvPicPr>
          <p:cNvPr id="4" name="Picture 1" descr="ΧΟΠΑ.jpg">
            <a:extLst>
              <a:ext uri="{FF2B5EF4-FFF2-40B4-BE49-F238E27FC236}">
                <a16:creationId xmlns:a16="http://schemas.microsoft.com/office/drawing/2014/main" id="{104CD5BE-62A0-4789-B3F2-D42FAD6E45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61699" r="34250" b="8180"/>
          <a:stretch/>
        </p:blipFill>
        <p:spPr bwMode="auto">
          <a:xfrm>
            <a:off x="4340653" y="4394314"/>
            <a:ext cx="6457912" cy="210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8319" y="1973217"/>
            <a:ext cx="3564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Αναγώριση συμπτωμάτων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Άμεση ειδοποίηση ΕΚΑΒ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Μεταφορά στο πλησιέστερο κατάλληλο νοσοκομείο</a:t>
            </a:r>
          </a:p>
        </p:txBody>
      </p:sp>
    </p:spTree>
    <p:extLst>
      <p:ext uri="{BB962C8B-B14F-4D97-AF65-F5344CB8AC3E}">
        <p14:creationId xmlns:p14="http://schemas.microsoft.com/office/powerpoint/2010/main" val="3157143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EBD9145-717D-4910-AB40-16FBEAAC2344}"/>
              </a:ext>
            </a:extLst>
          </p:cNvPr>
          <p:cNvSpPr txBox="1"/>
          <p:nvPr/>
        </p:nvSpPr>
        <p:spPr>
          <a:xfrm>
            <a:off x="2537012" y="1766908"/>
            <a:ext cx="9654988" cy="1267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25438">
              <a:lnSpc>
                <a:spcPct val="70000"/>
              </a:lnSpc>
              <a:spcBef>
                <a:spcPts val="363"/>
              </a:spcBef>
              <a:spcAft>
                <a:spcPct val="0"/>
              </a:spcAft>
              <a:buClr>
                <a:schemeClr val="accent1"/>
              </a:buClr>
              <a:buSzPts val="1500"/>
              <a:buFont typeface="Wingdings" panose="05000000000000000000" pitchFamily="2" charset="2"/>
              <a:buChar char="v"/>
            </a:pP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ΖΣ, </a:t>
            </a:r>
            <a:r>
              <a:rPr lang="en-US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Stick </a:t>
            </a: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σακχάρου, ε/ε</a:t>
            </a:r>
          </a:p>
          <a:p>
            <a:pPr indent="-325438">
              <a:lnSpc>
                <a:spcPct val="70000"/>
              </a:lnSpc>
              <a:spcBef>
                <a:spcPts val="363"/>
              </a:spcBef>
              <a:spcAft>
                <a:spcPct val="0"/>
              </a:spcAft>
              <a:buClr>
                <a:schemeClr val="accent1"/>
              </a:buClr>
              <a:buSzPts val="1500"/>
              <a:buFont typeface="Wingdings" panose="05000000000000000000" pitchFamily="2" charset="2"/>
              <a:buChar char="v"/>
            </a:pP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Αδρή κλινική εξέταση </a:t>
            </a:r>
          </a:p>
          <a:p>
            <a:pPr indent="-325438">
              <a:lnSpc>
                <a:spcPct val="70000"/>
              </a:lnSpc>
              <a:spcBef>
                <a:spcPts val="363"/>
              </a:spcBef>
              <a:spcAft>
                <a:spcPct val="0"/>
              </a:spcAft>
              <a:buClr>
                <a:schemeClr val="accent1"/>
              </a:buClr>
              <a:buSzPts val="1500"/>
              <a:buFont typeface="Wingdings" panose="05000000000000000000" pitchFamily="2" charset="2"/>
              <a:buChar char="v"/>
            </a:pP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Επιβεβαίωση ώρας εγκατάστασης</a:t>
            </a:r>
            <a:r>
              <a:rPr lang="en-US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 </a:t>
            </a:r>
            <a:r>
              <a:rPr lang="en-US" altLang="el-GR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(LTSW</a:t>
            </a:r>
            <a:r>
              <a:rPr lang="el-GR" altLang="el-GR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&lt;</a:t>
            </a:r>
            <a:r>
              <a:rPr lang="en-US" altLang="el-GR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4.5h </a:t>
            </a:r>
            <a:r>
              <a:rPr lang="el-GR" altLang="el-GR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για θρομβόλυση, &lt;6</a:t>
            </a:r>
            <a:r>
              <a:rPr lang="en-US" altLang="el-GR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h </a:t>
            </a:r>
            <a:r>
              <a:rPr lang="el-GR" altLang="el-GR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για θρομβεκτομή</a:t>
            </a:r>
            <a:r>
              <a:rPr lang="en-US" altLang="el-GR" dirty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)</a:t>
            </a:r>
            <a:endParaRPr lang="el-GR" altLang="el-GR" dirty="0">
              <a:solidFill>
                <a:schemeClr val="accent1"/>
              </a:solidFill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  <a:p>
            <a:pPr indent="-325438">
              <a:lnSpc>
                <a:spcPct val="70000"/>
              </a:lnSpc>
              <a:spcBef>
                <a:spcPts val="363"/>
              </a:spcBef>
              <a:spcAft>
                <a:spcPct val="0"/>
              </a:spcAft>
              <a:buClr>
                <a:schemeClr val="accent1"/>
              </a:buClr>
              <a:buSzPts val="1500"/>
              <a:buFont typeface="Wingdings" panose="05000000000000000000" pitchFamily="2" charset="2"/>
              <a:buChar char="v"/>
            </a:pP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Προηγούμενο </a:t>
            </a:r>
            <a:r>
              <a:rPr lang="en-US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status </a:t>
            </a: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(επίπεδο αυτοεξυπηρέτησης)</a:t>
            </a:r>
          </a:p>
          <a:p>
            <a:pPr indent="-325438">
              <a:lnSpc>
                <a:spcPct val="70000"/>
              </a:lnSpc>
              <a:spcBef>
                <a:spcPts val="363"/>
              </a:spcBef>
              <a:spcAft>
                <a:spcPct val="0"/>
              </a:spcAft>
              <a:buClr>
                <a:schemeClr val="accent1"/>
              </a:buClr>
              <a:buSzPts val="1500"/>
              <a:buFont typeface="Wingdings" panose="05000000000000000000" pitchFamily="2" charset="2"/>
              <a:buChar char="v"/>
            </a:pPr>
            <a:r>
              <a:rPr lang="el-GR" altLang="el-GR" dirty="0"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Σύντομο ιστορικό</a:t>
            </a:r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9B53FA95-7927-45A3-AC4E-664AE67AEAB2}"/>
              </a:ext>
            </a:extLst>
          </p:cNvPr>
          <p:cNvSpPr/>
          <p:nvPr/>
        </p:nvSpPr>
        <p:spPr>
          <a:xfrm>
            <a:off x="5742301" y="2836829"/>
            <a:ext cx="5893887" cy="1609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l-GR" altLang="el-GR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Αντιπηκτικά</a:t>
            </a:r>
            <a:endParaRPr lang="en-US" altLang="el-GR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  <a:p>
            <a:pPr eaLnBrk="1" hangingPunct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l-GR" altLang="el-GR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Πρόσφατο χ/γ/τραύμα</a:t>
            </a:r>
            <a:endParaRPr lang="en-US" altLang="el-GR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  <a:p>
            <a:pPr eaLnBrk="1" hangingPunct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l-GR" altLang="el-GR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Ιστορικό συστηματικής/</a:t>
            </a:r>
            <a:r>
              <a:rPr lang="el-GR" altLang="el-GR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ενδοκράνιας</a:t>
            </a:r>
            <a:r>
              <a:rPr lang="el-GR" altLang="el-GR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 αιμορραγίας</a:t>
            </a:r>
            <a:endParaRPr lang="en-US" altLang="el-GR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  <a:p>
            <a:pPr eaLnBrk="1" hangingPunct="1">
              <a:buClr>
                <a:schemeClr val="bg2">
                  <a:lumMod val="60000"/>
                  <a:lumOff val="40000"/>
                </a:schemeClr>
              </a:buClr>
              <a:defRPr/>
            </a:pPr>
            <a:r>
              <a:rPr lang="el-GR" altLang="el-GR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Σοβαρές </a:t>
            </a:r>
            <a:r>
              <a:rPr lang="el-GR" altLang="el-GR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συννοσηρότητες</a:t>
            </a:r>
            <a:r>
              <a:rPr lang="el-GR" altLang="el-GR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Georgia" panose="02040502050405020303" pitchFamily="18" charset="0"/>
              </a:rPr>
              <a:t> (κίρρωση, ΧΝΑ τελικού σταδίου, αιματολογικό νόσημα)</a:t>
            </a: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E2A15E1-2CFD-4BC5-ACCD-33184C58145A}"/>
              </a:ext>
            </a:extLst>
          </p:cNvPr>
          <p:cNvSpPr/>
          <p:nvPr/>
        </p:nvSpPr>
        <p:spPr>
          <a:xfrm>
            <a:off x="3913094" y="1062463"/>
            <a:ext cx="3856664" cy="5859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Αναγνώριση υποψήφιου ασθενή για ΘΡΟΜΒΟΛΥΣΗ/ΘΡΟΜΒΕΚΤΟΜΗ</a:t>
            </a:r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3BC17904-6D92-4527-836D-EAD2CB29B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134" y="418584"/>
            <a:ext cx="10058400" cy="483034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ΝΟΣΟΚΟΜΕΙΑΚΟ ΕΠΙΠΕΔΟ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D246B39-F798-436C-9B99-CC263CECE5B5}"/>
              </a:ext>
            </a:extLst>
          </p:cNvPr>
          <p:cNvSpPr/>
          <p:nvPr/>
        </p:nvSpPr>
        <p:spPr>
          <a:xfrm>
            <a:off x="3514164" y="3146208"/>
            <a:ext cx="2148396" cy="3589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ΑΝΤΕΝΔΕΙΞΕΙΣ?</a:t>
            </a:r>
          </a:p>
        </p:txBody>
      </p:sp>
      <p:cxnSp>
        <p:nvCxnSpPr>
          <p:cNvPr id="9" name="8 - Ευθύγραμμο βέλος σύνδεσης"/>
          <p:cNvCxnSpPr/>
          <p:nvPr/>
        </p:nvCxnSpPr>
        <p:spPr>
          <a:xfrm flipH="1">
            <a:off x="4437529" y="3514165"/>
            <a:ext cx="8965" cy="1568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- TextBox"/>
          <p:cNvSpPr txBox="1"/>
          <p:nvPr/>
        </p:nvSpPr>
        <p:spPr>
          <a:xfrm>
            <a:off x="4572000" y="4159624"/>
            <a:ext cx="5558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ΟΧΙ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3388659" y="5118847"/>
            <a:ext cx="3899647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25438">
              <a:lnSpc>
                <a:spcPct val="70000"/>
              </a:lnSpc>
              <a:spcBef>
                <a:spcPts val="363"/>
              </a:spcBef>
              <a:spcAft>
                <a:spcPct val="0"/>
              </a:spcAft>
              <a:buClr>
                <a:schemeClr val="accent1"/>
              </a:buClr>
              <a:buSzPts val="1500"/>
              <a:buFont typeface="Wingdings" panose="05000000000000000000" pitchFamily="2" charset="2"/>
              <a:buChar char="v"/>
            </a:pPr>
            <a:r>
              <a:rPr lang="en-US" altLang="el-GR" dirty="0">
                <a:latin typeface="Georgia" pitchFamily="18" charset="0"/>
                <a:cs typeface="Arial" panose="020B0604020202020204" pitchFamily="34" charset="0"/>
                <a:sym typeface="Georgia" pitchFamily="18" charset="0"/>
              </a:rPr>
              <a:t>E</a:t>
            </a:r>
            <a:r>
              <a:rPr lang="el-GR" altLang="el-GR" dirty="0" err="1">
                <a:latin typeface="Georgia" pitchFamily="18" charset="0"/>
                <a:cs typeface="Arial" panose="020B0604020202020204" pitchFamily="34" charset="0"/>
                <a:sym typeface="Georgia" pitchFamily="18" charset="0"/>
              </a:rPr>
              <a:t>πείγουσα</a:t>
            </a:r>
            <a:r>
              <a:rPr lang="el-GR" altLang="el-GR" dirty="0">
                <a:latin typeface="Georgia" pitchFamily="18" charset="0"/>
                <a:cs typeface="Arial" panose="020B0604020202020204" pitchFamily="34" charset="0"/>
                <a:sym typeface="Georgia" pitchFamily="18" charset="0"/>
              </a:rPr>
              <a:t> </a:t>
            </a:r>
            <a:r>
              <a:rPr lang="en-US" altLang="el-GR" dirty="0">
                <a:latin typeface="Georgia" pitchFamily="18" charset="0"/>
                <a:cs typeface="Arial" panose="020B0604020202020204" pitchFamily="34" charset="0"/>
                <a:sym typeface="Georgia" pitchFamily="18" charset="0"/>
              </a:rPr>
              <a:t>CT/CTA</a:t>
            </a:r>
            <a:endParaRPr lang="el-GR" altLang="el-GR" dirty="0">
              <a:latin typeface="Georgia" panose="02040502050405020303" pitchFamily="18" charset="0"/>
              <a:cs typeface="Arial" panose="020B0604020202020204" pitchFamily="34" charset="0"/>
              <a:sym typeface="Georgia" panose="02040502050405020303" pitchFamily="18" charset="0"/>
            </a:endParaRPr>
          </a:p>
        </p:txBody>
      </p:sp>
      <p:sp>
        <p:nvSpPr>
          <p:cNvPr id="14" name="13 - Στρογγυλεμένο ορθογώνιο"/>
          <p:cNvSpPr/>
          <p:nvPr/>
        </p:nvSpPr>
        <p:spPr>
          <a:xfrm>
            <a:off x="3612776" y="5773272"/>
            <a:ext cx="3334871" cy="457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Θρομβόλυση/θρομβεκτομή</a:t>
            </a:r>
          </a:p>
        </p:txBody>
      </p:sp>
      <p:cxnSp>
        <p:nvCxnSpPr>
          <p:cNvPr id="19" name="18 - Ευθύγραμμο βέλος σύνδεσης"/>
          <p:cNvCxnSpPr/>
          <p:nvPr/>
        </p:nvCxnSpPr>
        <p:spPr>
          <a:xfrm rot="10800000" flipV="1">
            <a:off x="2956560" y="3514896"/>
            <a:ext cx="1498898" cy="752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- TextBox"/>
          <p:cNvSpPr txBox="1"/>
          <p:nvPr/>
        </p:nvSpPr>
        <p:spPr>
          <a:xfrm>
            <a:off x="3136750" y="3602019"/>
            <a:ext cx="55581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ΝΑΙ</a:t>
            </a:r>
          </a:p>
        </p:txBody>
      </p:sp>
      <p:sp>
        <p:nvSpPr>
          <p:cNvPr id="22" name="21 - TextBox"/>
          <p:cNvSpPr txBox="1"/>
          <p:nvPr/>
        </p:nvSpPr>
        <p:spPr>
          <a:xfrm>
            <a:off x="2100431" y="4331746"/>
            <a:ext cx="1918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Συντηρητική αντιμετώπιση</a:t>
            </a:r>
          </a:p>
        </p:txBody>
      </p:sp>
      <p:sp>
        <p:nvSpPr>
          <p:cNvPr id="23" name="22 - TextBox"/>
          <p:cNvSpPr txBox="1"/>
          <p:nvPr/>
        </p:nvSpPr>
        <p:spPr>
          <a:xfrm>
            <a:off x="8247529" y="762000"/>
            <a:ext cx="3012142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LTSW</a:t>
            </a:r>
          </a:p>
          <a:p>
            <a:r>
              <a:rPr lang="en-US" dirty="0"/>
              <a:t>H </a:t>
            </a:r>
            <a:r>
              <a:rPr lang="el-GR" dirty="0"/>
              <a:t>τελευταία φορά που είδε τον ασθενή κάποιος καλά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1005840"/>
            <a:ext cx="3215640" cy="646331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l-GR" dirty="0"/>
              <a:t>Άμεση διαλογή/εξέταση κατά προτεραιότητα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120" y="3108960"/>
            <a:ext cx="2834640" cy="646331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l-GR" dirty="0"/>
              <a:t>Αμεση εκτίμηση ΤΕΠ</a:t>
            </a:r>
          </a:p>
          <a:p>
            <a:r>
              <a:rPr lang="el-GR" dirty="0"/>
              <a:t>Ενεργοποίηση ομάδας ΑΕΕ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2920" y="5425440"/>
            <a:ext cx="1844040" cy="36933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l-GR" dirty="0"/>
              <a:t>Μονάδα ΑΕΕ</a:t>
            </a:r>
          </a:p>
        </p:txBody>
      </p:sp>
    </p:spTree>
    <p:extLst>
      <p:ext uri="{BB962C8B-B14F-4D97-AF65-F5344CB8AC3E}">
        <p14:creationId xmlns:p14="http://schemas.microsoft.com/office/powerpoint/2010/main" val="410877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" grpId="0" animBg="1"/>
      <p:bldP spid="8" grpId="0" animBg="1"/>
      <p:bldP spid="11" grpId="0" animBg="1"/>
      <p:bldP spid="12" grpId="0"/>
      <p:bldP spid="14" grpId="0" animBg="1"/>
      <p:bldP spid="21" grpId="0" animBg="1"/>
      <p:bldP spid="22" grpId="0"/>
      <p:bldP spid="23" grpId="0" animBg="1"/>
      <p:bldP spid="18" grpId="0" animBg="1"/>
      <p:bldP spid="2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95528"/>
          </a:xfrm>
        </p:spPr>
        <p:txBody>
          <a:bodyPr>
            <a:normAutofit/>
          </a:bodyPr>
          <a:lstStyle/>
          <a:p>
            <a:r>
              <a:rPr lang="el-GR" sz="4000" dirty="0"/>
              <a:t>Αντιμετωπιση στην οξεια φαση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360" y="1828800"/>
            <a:ext cx="413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Υπεργλυκαιμία </a:t>
            </a:r>
            <a:r>
              <a:rPr lang="el-GR" sz="2000" dirty="0"/>
              <a:t>(20-50% ασθενών)</a:t>
            </a:r>
          </a:p>
          <a:p>
            <a:r>
              <a:rPr lang="el-GR" sz="2000" dirty="0"/>
              <a:t>(ΣΔ, </a:t>
            </a:r>
            <a:r>
              <a:rPr lang="en-US" sz="2000" dirty="0"/>
              <a:t>stress </a:t>
            </a:r>
            <a:r>
              <a:rPr lang="el-GR" sz="2000" dirty="0"/>
              <a:t>υπεργλυκαιμία)</a:t>
            </a:r>
          </a:p>
          <a:p>
            <a:r>
              <a:rPr lang="el-GR" sz="2000" dirty="0"/>
              <a:t>Συνδέεται με χειρότερη πρόγνωση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8840" y="1752600"/>
            <a:ext cx="387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Όχι επιθετική ινσουλινοθεραπεία</a:t>
            </a:r>
          </a:p>
          <a:p>
            <a:r>
              <a:rPr lang="el-GR" sz="2000" dirty="0"/>
              <a:t>Διατήρηση </a:t>
            </a:r>
            <a:r>
              <a:rPr lang="en-US" sz="2000" dirty="0" err="1">
                <a:solidFill>
                  <a:srgbClr val="C00000"/>
                </a:solidFill>
              </a:rPr>
              <a:t>Glu</a:t>
            </a:r>
            <a:r>
              <a:rPr lang="en-US" sz="2000" dirty="0">
                <a:solidFill>
                  <a:srgbClr val="C00000"/>
                </a:solidFill>
              </a:rPr>
              <a:t> 140-180mg/dl</a:t>
            </a:r>
            <a:r>
              <a:rPr lang="el-GR" sz="2000" dirty="0">
                <a:solidFill>
                  <a:srgbClr val="C00000"/>
                </a:solidFill>
              </a:rPr>
              <a:t> </a:t>
            </a:r>
            <a:r>
              <a:rPr lang="el-GR" sz="2000" dirty="0"/>
              <a:t>Αποφυγή υπογλυκαιμίας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1" y="3002280"/>
            <a:ext cx="483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Αρτηριακή πίεση</a:t>
            </a:r>
            <a:r>
              <a:rPr lang="en-US" sz="2000" dirty="0"/>
              <a:t>: 80% </a:t>
            </a:r>
            <a:r>
              <a:rPr lang="en-US" sz="2000" dirty="0">
                <a:latin typeface="Arial"/>
                <a:cs typeface="Arial"/>
              </a:rPr>
              <a:t>↑ </a:t>
            </a:r>
            <a:r>
              <a:rPr lang="el-GR" sz="2000" dirty="0"/>
              <a:t>στην οξεία φάση</a:t>
            </a:r>
            <a:endParaRPr lang="en-US" sz="2000" dirty="0"/>
          </a:p>
          <a:p>
            <a:r>
              <a:rPr lang="en-US" sz="2000" dirty="0"/>
              <a:t>AY, </a:t>
            </a:r>
            <a:r>
              <a:rPr lang="el-GR" sz="2000" dirty="0"/>
              <a:t>ενεργοποίηση νευροενδοκρινούς συστήματος, </a:t>
            </a:r>
            <a:r>
              <a:rPr lang="en-US" sz="2000" dirty="0"/>
              <a:t>stress, Cushing</a:t>
            </a:r>
            <a:endParaRPr lang="el-G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378" y="4277679"/>
            <a:ext cx="3372723" cy="238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55771" y="2910840"/>
            <a:ext cx="6653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sz="2000" dirty="0"/>
              <a:t>Βραδεία και προσεκτική ελάττωση της ΑΠ (15%</a:t>
            </a:r>
            <a:r>
              <a:rPr lang="en-US" sz="2000" dirty="0"/>
              <a:t>/24h</a:t>
            </a:r>
            <a:r>
              <a:rPr lang="el-GR" sz="2000" dirty="0"/>
              <a:t>) σε</a:t>
            </a:r>
            <a:r>
              <a:rPr lang="en-US" sz="2000" dirty="0"/>
              <a:t>:</a:t>
            </a:r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Ιδιαίτερα υψηλές τιμές </a:t>
            </a:r>
            <a:r>
              <a:rPr lang="el-GR" sz="2000" dirty="0">
                <a:solidFill>
                  <a:srgbClr val="C00000"/>
                </a:solidFill>
              </a:rPr>
              <a:t>(&gt;220/120mmHg)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Προσβολή άλλου οργάνου στόχου (Βαριά καρδιακή ανεπάρκεια</a:t>
            </a:r>
            <a:r>
              <a:rPr lang="en-US" sz="2000" dirty="0"/>
              <a:t>, </a:t>
            </a:r>
            <a:r>
              <a:rPr lang="el-GR" sz="2000" dirty="0"/>
              <a:t>ΟΕΜ, ΟΝΑ, διαχωρισμός, υπερτασική  εγκεφαλοπάθεια)</a:t>
            </a:r>
          </a:p>
          <a:p>
            <a:endParaRPr lang="el-GR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525589" y="4537166"/>
            <a:ext cx="585216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Σε θρομβόλυση διατήρηση&lt;180/1</a:t>
            </a:r>
            <a:r>
              <a:rPr lang="en-US" sz="2000" dirty="0"/>
              <a:t>05</a:t>
            </a:r>
            <a:r>
              <a:rPr lang="el-GR" sz="2000" dirty="0"/>
              <a:t> το πρώτο 24</a:t>
            </a:r>
            <a:r>
              <a:rPr lang="en-US" sz="2000" dirty="0"/>
              <a:t>h</a:t>
            </a:r>
            <a:endParaRPr lang="el-GR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707675" y="5244737"/>
            <a:ext cx="298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Y</a:t>
            </a:r>
            <a:r>
              <a:rPr lang="el-GR" sz="2000" dirty="0">
                <a:solidFill>
                  <a:srgbClr val="C00000"/>
                </a:solidFill>
              </a:rPr>
              <a:t>περθερμία</a:t>
            </a:r>
            <a:r>
              <a:rPr lang="en-US" sz="2000" dirty="0"/>
              <a:t>: </a:t>
            </a:r>
            <a:r>
              <a:rPr lang="el-GR" sz="2000" dirty="0"/>
              <a:t>συνδέεται με χειρότερη πρόγνωση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0697" y="5262155"/>
            <a:ext cx="4519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Δε συστήνεται πρόκληση υποθερμίας</a:t>
            </a:r>
          </a:p>
          <a:p>
            <a:r>
              <a:rPr lang="el-GR" sz="2000" dirty="0"/>
              <a:t>Αντιμετώπιση με αντιπυρετικά σε θ&gt;37.5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 animBg="1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.jpeg"/>
          <p:cNvPicPr>
            <a:picLocks/>
          </p:cNvPicPr>
          <p:nvPr/>
        </p:nvPicPr>
        <p:blipFill>
          <a:blip r:embed="rId3" cstate="print"/>
          <a:srcRect b="46078"/>
          <a:stretch>
            <a:fillRect/>
          </a:stretch>
        </p:blipFill>
        <p:spPr>
          <a:xfrm>
            <a:off x="3018973" y="2032002"/>
            <a:ext cx="8302170" cy="2394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94336" y="4927768"/>
            <a:ext cx="3550920" cy="10156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/>
              <a:t>Ωσμοτική θεραπεία</a:t>
            </a:r>
          </a:p>
          <a:p>
            <a:r>
              <a:rPr lang="el-GR" sz="2000" dirty="0"/>
              <a:t>Κλίση κεφαλής 30</a:t>
            </a:r>
          </a:p>
          <a:p>
            <a:r>
              <a:rPr lang="el-GR" sz="2000" dirty="0"/>
              <a:t>Αποσυμπιεστική κρανιεκτομή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17448"/>
          </a:xfrm>
        </p:spPr>
        <p:txBody>
          <a:bodyPr>
            <a:normAutofit/>
          </a:bodyPr>
          <a:lstStyle/>
          <a:p>
            <a:r>
              <a:rPr lang="el-GR" sz="4000" dirty="0"/>
              <a:t>Επιπλοκεσ-Εγκεφαλικο οιδημα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87966" y="4950097"/>
            <a:ext cx="2910840" cy="1143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dirty="0">
                <a:solidFill>
                  <a:schemeClr val="tx1"/>
                </a:solidFill>
              </a:rPr>
              <a:t>Θνητότητα 30%</a:t>
            </a:r>
          </a:p>
          <a:p>
            <a:r>
              <a:rPr lang="el-GR" sz="2000" dirty="0">
                <a:solidFill>
                  <a:schemeClr val="tx1"/>
                </a:solidFill>
              </a:rPr>
              <a:t>1/3 κλινήρης-μόνιμη νοσηλευτική φροντίδα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2978" y="1422400"/>
            <a:ext cx="6141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κυτταροτοξικό +αγγειογενές λόγω διαταραχής </a:t>
            </a:r>
            <a:r>
              <a:rPr lang="en-US" sz="2000" dirty="0">
                <a:solidFill>
                  <a:srgbClr val="C00000"/>
                </a:solidFill>
              </a:rPr>
              <a:t>RBBB </a:t>
            </a:r>
            <a:endParaRPr lang="el-GR" sz="2000" dirty="0">
              <a:solidFill>
                <a:srgbClr val="C00000"/>
              </a:solidFill>
            </a:endParaRPr>
          </a:p>
        </p:txBody>
      </p:sp>
      <p:pic>
        <p:nvPicPr>
          <p:cNvPr id="6" name="Picture 5" descr="cerebral edema.jpg"/>
          <p:cNvPicPr>
            <a:picLocks noChangeAspect="1"/>
          </p:cNvPicPr>
          <p:nvPr/>
        </p:nvPicPr>
        <p:blipFill>
          <a:blip r:embed="rId4"/>
          <a:srcRect l="22553" r="22182"/>
          <a:stretch>
            <a:fillRect/>
          </a:stretch>
        </p:blipFill>
        <p:spPr>
          <a:xfrm>
            <a:off x="329475" y="1980185"/>
            <a:ext cx="2026919" cy="25729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199" y="4673600"/>
            <a:ext cx="390434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Σε ημισφαιρικά μεγάλα έμφρακτα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284" y="5050972"/>
            <a:ext cx="3730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Πιεστικά φαινόμενα σε δομές μέσης γραμμής/στέλεχος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Πτώση </a:t>
            </a:r>
            <a:r>
              <a:rPr lang="en-US" sz="2000" dirty="0"/>
              <a:t>GCS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57496" y="5010332"/>
            <a:ext cx="101991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Δυσφαγία/τεστ κατάποσης-πρόληψη πνευμονίας εξ’ εισροφήσεως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Πρόληψη άλλων λοιμώξεων </a:t>
            </a:r>
          </a:p>
          <a:p>
            <a:r>
              <a:rPr lang="el-GR" sz="2000" dirty="0"/>
              <a:t>(αποφυγή ουροκαθετήρων, κατακλίσεων, φλεβοκεντήσεων σε παρετικό άκρο) 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Πρόληψη </a:t>
            </a:r>
            <a:r>
              <a:rPr lang="en-US" sz="2000" dirty="0" err="1"/>
              <a:t>dvt</a:t>
            </a:r>
            <a:r>
              <a:rPr lang="en-US" sz="2000" dirty="0"/>
              <a:t>-LMWH </a:t>
            </a:r>
            <a:r>
              <a:rPr lang="el-GR" sz="2000" dirty="0"/>
              <a:t>σε προφυλακτική δόση όταν ο ασθενής είναι κλινήρης</a:t>
            </a:r>
          </a:p>
          <a:p>
            <a:pPr>
              <a:buFont typeface="Wingdings" pitchFamily="2" charset="2"/>
              <a:buChar char="Ø"/>
            </a:pPr>
            <a:endParaRPr lang="el-GR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51543" y="1175656"/>
            <a:ext cx="590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ΑΙΜΟΡΡΑΓΙΚΗ ΜΕΤΑΤΡΟΠΗ</a:t>
            </a:r>
          </a:p>
          <a:p>
            <a:r>
              <a:rPr lang="el-GR" sz="2000" dirty="0">
                <a:solidFill>
                  <a:srgbClr val="C00000"/>
                </a:solidFill>
              </a:rPr>
              <a:t>Εγκεφαλικό αιμάτωμα στο πλαίσιο ισχαιμικού ΑΕΕ</a:t>
            </a:r>
          </a:p>
        </p:txBody>
      </p:sp>
      <p:pic>
        <p:nvPicPr>
          <p:cNvPr id="9" name="Picture 8" descr="ht.png"/>
          <p:cNvPicPr>
            <a:picLocks noChangeAspect="1"/>
          </p:cNvPicPr>
          <p:nvPr/>
        </p:nvPicPr>
        <p:blipFill>
          <a:blip r:embed="rId3"/>
          <a:srcRect b="48682"/>
          <a:stretch>
            <a:fillRect/>
          </a:stretch>
        </p:blipFill>
        <p:spPr>
          <a:xfrm>
            <a:off x="464458" y="2088697"/>
            <a:ext cx="6834922" cy="217850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74911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ΕΠΙΠΛΟΚΕΣ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4000" y="1103086"/>
            <a:ext cx="322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Ρήξη</a:t>
            </a:r>
            <a:r>
              <a:rPr lang="en-US" sz="2000" dirty="0"/>
              <a:t> RBBB</a:t>
            </a:r>
          </a:p>
          <a:p>
            <a:r>
              <a:rPr lang="el-GR" sz="2000" dirty="0"/>
              <a:t>Επαναιμάτωση εμφράκτου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692571" y="2119086"/>
            <a:ext cx="301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Σε συμπτωματική </a:t>
            </a:r>
            <a:r>
              <a:rPr lang="en-US" sz="2000" dirty="0"/>
              <a:t>HT: </a:t>
            </a:r>
          </a:p>
          <a:p>
            <a:r>
              <a:rPr lang="el-GR" sz="2000" dirty="0"/>
              <a:t>Αντιμετώπιση ως </a:t>
            </a:r>
            <a:r>
              <a:rPr lang="en-US" sz="2000" dirty="0"/>
              <a:t>ICH</a:t>
            </a:r>
            <a:endParaRPr lang="el-GR" sz="2000" dirty="0"/>
          </a:p>
        </p:txBody>
      </p:sp>
      <p:sp>
        <p:nvSpPr>
          <p:cNvPr id="13" name="Rounded Rectangle 12"/>
          <p:cNvSpPr/>
          <p:nvPr/>
        </p:nvSpPr>
        <p:spPr>
          <a:xfrm>
            <a:off x="7547428" y="2888343"/>
            <a:ext cx="4122058" cy="1320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000" dirty="0">
                <a:solidFill>
                  <a:schemeClr val="tx1"/>
                </a:solidFill>
              </a:rPr>
              <a:t>Σε ΗΤ από θρομβόλυση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r>
              <a:rPr lang="el-GR" sz="2000" dirty="0">
                <a:solidFill>
                  <a:schemeClr val="tx1"/>
                </a:solidFill>
              </a:rPr>
              <a:t>αναστροφή ινωδολυτικής δράσης </a:t>
            </a:r>
            <a:r>
              <a:rPr lang="en-US" sz="2000" dirty="0" err="1">
                <a:solidFill>
                  <a:schemeClr val="tx1"/>
                </a:solidFill>
              </a:rPr>
              <a:t>rtPA</a:t>
            </a:r>
            <a:r>
              <a:rPr lang="en-US" sz="2000" dirty="0">
                <a:solidFill>
                  <a:schemeClr val="tx1"/>
                </a:solidFill>
              </a:rPr>
              <a:t>-TNK</a:t>
            </a:r>
            <a:endParaRPr lang="el-GR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l-GR" sz="2000" dirty="0">
                <a:solidFill>
                  <a:schemeClr val="tx1"/>
                </a:solidFill>
              </a:rPr>
              <a:t>Κρυοίζημα, </a:t>
            </a:r>
            <a:r>
              <a:rPr lang="en-US" sz="2000" dirty="0" err="1">
                <a:solidFill>
                  <a:schemeClr val="tx1"/>
                </a:solidFill>
              </a:rPr>
              <a:t>tranexamic</a:t>
            </a:r>
            <a:r>
              <a:rPr lang="en-US" sz="2000" dirty="0">
                <a:solidFill>
                  <a:schemeClr val="tx1"/>
                </a:solidFill>
              </a:rPr>
              <a:t> acid)</a:t>
            </a:r>
            <a:endParaRPr lang="el-GR" sz="20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0056" y="4521199"/>
            <a:ext cx="1168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ΑΛΛΕΣ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47531C-B922-4986-80AD-F0BA77A9E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07050"/>
          </a:xfrm>
        </p:spPr>
        <p:txBody>
          <a:bodyPr>
            <a:normAutofit fontScale="90000"/>
          </a:bodyPr>
          <a:lstStyle/>
          <a:p>
            <a:r>
              <a:rPr lang="el-GR" sz="4000" dirty="0"/>
              <a:t>ΠΡΟΛΗΨΗ ΥΠΟΤΡΟΠΗΣ ΙΣΧΑΙΜΙΚΟΥ ΑΕΕ</a:t>
            </a:r>
          </a:p>
        </p:txBody>
      </p:sp>
      <p:sp>
        <p:nvSpPr>
          <p:cNvPr id="4" name="Text Box 8"/>
          <p:cNvSpPr txBox="1">
            <a:spLocks noGrp="1"/>
          </p:cNvSpPr>
          <p:nvPr>
            <p:ph idx="1"/>
          </p:nvPr>
        </p:nvSpPr>
        <p:spPr>
          <a:xfrm>
            <a:off x="1107628" y="1336041"/>
            <a:ext cx="2444190" cy="369332"/>
          </a:xfrm>
          <a:prstGeom prst="rect">
            <a:avLst/>
          </a:prstGeom>
          <a:ln w="57150"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marL="285750" indent="-285750">
              <a:buNone/>
            </a:pPr>
            <a:r>
              <a:rPr lang="el-GR" b="1" dirty="0" err="1">
                <a:solidFill>
                  <a:schemeClr val="accent2"/>
                </a:solidFill>
              </a:rPr>
              <a:t>Αθηροσκληρωτικά</a:t>
            </a:r>
            <a:endParaRPr lang="en-US" altLang="el-GR" b="1" dirty="0">
              <a:solidFill>
                <a:schemeClr val="accent2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495748" y="1879002"/>
            <a:ext cx="369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err="1"/>
              <a:t>Τρίπλεξ</a:t>
            </a:r>
            <a:r>
              <a:rPr lang="el-GR" dirty="0"/>
              <a:t> αγγείων τραχήλου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MRA</a:t>
            </a:r>
            <a:r>
              <a:rPr lang="el-GR" dirty="0"/>
              <a:t>/</a:t>
            </a:r>
            <a:r>
              <a:rPr lang="en-US" dirty="0"/>
              <a:t>CTA </a:t>
            </a:r>
            <a:r>
              <a:rPr lang="el-GR" dirty="0"/>
              <a:t>ενδοκράνιων</a:t>
            </a:r>
            <a:r>
              <a:rPr lang="en-US" dirty="0"/>
              <a:t> </a:t>
            </a:r>
            <a:r>
              <a:rPr lang="el-GR" dirty="0"/>
              <a:t>αγγείων</a:t>
            </a:r>
          </a:p>
        </p:txBody>
      </p:sp>
      <p:sp>
        <p:nvSpPr>
          <p:cNvPr id="6" name="Text Box 6"/>
          <p:cNvSpPr txBox="1"/>
          <p:nvPr/>
        </p:nvSpPr>
        <p:spPr>
          <a:xfrm>
            <a:off x="6826697" y="1220096"/>
            <a:ext cx="2292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l-GR" sz="2000" b="1" dirty="0" err="1">
                <a:solidFill>
                  <a:schemeClr val="accent2"/>
                </a:solidFill>
              </a:rPr>
              <a:t>Καρδιοεμβολικά</a:t>
            </a:r>
            <a:r>
              <a:rPr lang="en-US" altLang="el-GR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625814" y="1811767"/>
            <a:ext cx="5002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 err="1"/>
              <a:t>Διαθωρακικό</a:t>
            </a:r>
            <a:r>
              <a:rPr lang="el-GR" dirty="0"/>
              <a:t> U/S καρδιάς </a:t>
            </a:r>
            <a:endParaRPr lang="en-US" dirty="0"/>
          </a:p>
          <a:p>
            <a:r>
              <a:rPr lang="el-GR" dirty="0"/>
              <a:t>(σε υποψία ενδοκαρδίτιδας, </a:t>
            </a:r>
            <a:r>
              <a:rPr lang="en-US" dirty="0" err="1"/>
              <a:t>pfo</a:t>
            </a:r>
            <a:r>
              <a:rPr lang="en-US" dirty="0"/>
              <a:t> </a:t>
            </a:r>
            <a:r>
              <a:rPr lang="el-GR" dirty="0" err="1"/>
              <a:t>διοισοφάγειο</a:t>
            </a:r>
            <a:r>
              <a:rPr lang="el-GR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l-GR" dirty="0" err="1"/>
              <a:t>Holter</a:t>
            </a:r>
            <a:r>
              <a:rPr lang="el-GR" dirty="0"/>
              <a:t> ρυθμού</a:t>
            </a:r>
            <a:r>
              <a:rPr lang="en-US" dirty="0"/>
              <a:t>, </a:t>
            </a:r>
            <a:r>
              <a:rPr lang="el-GR" dirty="0" err="1"/>
              <a:t>εμφυτεύσιμος</a:t>
            </a:r>
            <a:r>
              <a:rPr lang="el-GR" dirty="0"/>
              <a:t> καταγραφέας καρδιακού ρυθμού/</a:t>
            </a:r>
            <a:r>
              <a:rPr lang="en-US" dirty="0"/>
              <a:t>loop recorder</a:t>
            </a:r>
            <a:endParaRPr lang="el-GR" dirty="0"/>
          </a:p>
        </p:txBody>
      </p:sp>
      <p:sp>
        <p:nvSpPr>
          <p:cNvPr id="9" name="Text Box 8"/>
          <p:cNvSpPr txBox="1">
            <a:spLocks/>
          </p:cNvSpPr>
          <p:nvPr/>
        </p:nvSpPr>
        <p:spPr>
          <a:xfrm>
            <a:off x="1063701" y="4619813"/>
            <a:ext cx="3071718" cy="369332"/>
          </a:xfrm>
          <a:prstGeom prst="rect">
            <a:avLst/>
          </a:prstGeom>
          <a:ln w="57150" cap="flat" cmpd="sng" algn="ctr">
            <a:noFill/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l-GR" altLang="el-GR" sz="2000" b="1" dirty="0" err="1">
                <a:solidFill>
                  <a:schemeClr val="accent2"/>
                </a:solidFill>
              </a:rPr>
              <a:t>Κενοχωριώδη</a:t>
            </a:r>
            <a:r>
              <a:rPr lang="el-GR" altLang="el-GR" sz="2000" b="1" dirty="0">
                <a:solidFill>
                  <a:schemeClr val="accent2"/>
                </a:solidFill>
              </a:rPr>
              <a:t>/</a:t>
            </a:r>
            <a:r>
              <a:rPr lang="en-US" altLang="el-GR" sz="2000" b="1" dirty="0" err="1">
                <a:solidFill>
                  <a:schemeClr val="accent2"/>
                </a:solidFill>
              </a:rPr>
              <a:t>lacunar</a:t>
            </a:r>
            <a:endParaRPr kumimoji="0" lang="en-US" altLang="el-GR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929640" y="5217459"/>
            <a:ext cx="336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Έλεγχος ανεύρεσης &amp; ρύθμισης </a:t>
            </a:r>
            <a:r>
              <a:rPr lang="el-GR" b="1" dirty="0"/>
              <a:t>παραγόντων καρδιαγγειακού κινδύνου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920318" y="4000052"/>
            <a:ext cx="33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2"/>
                </a:solidFill>
              </a:rPr>
              <a:t>Άλλα σπάνια αίτια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7984863" y="4494904"/>
            <a:ext cx="2492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Ανοσολογικός έλεγχος</a:t>
            </a:r>
          </a:p>
          <a:p>
            <a:r>
              <a:rPr lang="el-GR" dirty="0"/>
              <a:t>Έλεγχος θρομβοφιλίας</a:t>
            </a:r>
          </a:p>
          <a:p>
            <a:r>
              <a:rPr lang="el-GR" dirty="0"/>
              <a:t>Γενετικός έλεγχος</a:t>
            </a:r>
          </a:p>
          <a:p>
            <a:endParaRPr lang="el-GR" dirty="0"/>
          </a:p>
        </p:txBody>
      </p:sp>
      <p:sp>
        <p:nvSpPr>
          <p:cNvPr id="13" name="Oval 12"/>
          <p:cNvSpPr/>
          <p:nvPr/>
        </p:nvSpPr>
        <p:spPr>
          <a:xfrm>
            <a:off x="4114800" y="3048000"/>
            <a:ext cx="2407920" cy="1082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WHY??</a:t>
            </a:r>
            <a:endParaRPr lang="el-GR" sz="3200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rot="16200000" flipV="1">
            <a:off x="3823266" y="2562295"/>
            <a:ext cx="569941" cy="718392"/>
          </a:xfrm>
          <a:prstGeom prst="straightConnector1">
            <a:avLst/>
          </a:prstGeom>
          <a:ln w="571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309360" y="2971800"/>
            <a:ext cx="411480" cy="320040"/>
          </a:xfrm>
          <a:prstGeom prst="straightConnector1">
            <a:avLst/>
          </a:prstGeom>
          <a:ln w="571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00800" y="3855720"/>
            <a:ext cx="1371600" cy="350520"/>
          </a:xfrm>
          <a:prstGeom prst="straightConnector1">
            <a:avLst/>
          </a:prstGeom>
          <a:ln w="571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3825240" y="3947160"/>
            <a:ext cx="533400" cy="518160"/>
          </a:xfrm>
          <a:prstGeom prst="straightConnector1">
            <a:avLst/>
          </a:prstGeom>
          <a:ln w="5715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838200" y="2621280"/>
            <a:ext cx="2590800" cy="975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Ενδαρτηρεκτομή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&gt;50% </a:t>
            </a:r>
            <a:r>
              <a:rPr lang="el-GR" dirty="0">
                <a:solidFill>
                  <a:schemeClr val="tx1"/>
                </a:solidFill>
              </a:rPr>
              <a:t>συμπτωματική στένωση </a:t>
            </a:r>
            <a:r>
              <a:rPr lang="en-US" dirty="0">
                <a:solidFill>
                  <a:schemeClr val="tx1"/>
                </a:solidFill>
              </a:rPr>
              <a:t>ICA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452360" y="3032760"/>
            <a:ext cx="329184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Ανάδειξη ΚΜ </a:t>
            </a:r>
            <a:r>
              <a:rPr lang="el-GR" dirty="0">
                <a:solidFill>
                  <a:schemeClr val="tx1"/>
                </a:solidFill>
              </a:rPr>
              <a:t>έναρξη αντιπηκτικής αγωγής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738360" y="1584960"/>
            <a:ext cx="1783080" cy="4724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Σύγκλειση </a:t>
            </a:r>
            <a:r>
              <a:rPr lang="en-US" dirty="0">
                <a:solidFill>
                  <a:schemeClr val="tx1"/>
                </a:solidFill>
              </a:rPr>
              <a:t>PFO</a:t>
            </a:r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0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/>
      <p:bldP spid="9" grpId="0"/>
      <p:bldP spid="10" grpId="0"/>
      <p:bldP spid="11" grpId="0"/>
      <p:bldP spid="12" grpId="0"/>
      <p:bldP spid="25" grpId="0" animBg="1"/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10768"/>
          </a:xfrm>
        </p:spPr>
        <p:txBody>
          <a:bodyPr>
            <a:normAutofit/>
          </a:bodyPr>
          <a:lstStyle/>
          <a:p>
            <a:r>
              <a:rPr lang="el-GR" sz="4000" dirty="0"/>
              <a:t>ΠΡΟΛΗΨΗ ΥΠΟΤΡΟΠΗΣ ΙΣΧΑΙΜΙΚΟΥ ΑΕΕ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" y="1905001"/>
            <a:ext cx="10957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latin typeface="Cambria" pitchFamily="18" charset="0"/>
              </a:rPr>
              <a:t>Salospir</a:t>
            </a:r>
            <a:r>
              <a:rPr lang="en-US" sz="2000" dirty="0">
                <a:latin typeface="Cambria" pitchFamily="18" charset="0"/>
              </a:rPr>
              <a:t> 160-325mg </a:t>
            </a:r>
            <a:r>
              <a:rPr lang="el-GR" sz="2000" dirty="0">
                <a:latin typeface="Cambria" pitchFamily="18" charset="0"/>
              </a:rPr>
              <a:t>τις πρώτες 48</a:t>
            </a:r>
            <a:r>
              <a:rPr lang="en-US" sz="2000" dirty="0">
                <a:latin typeface="Cambria" pitchFamily="18" charset="0"/>
              </a:rPr>
              <a:t>h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>
                <a:latin typeface="Cambria" pitchFamily="18" charset="0"/>
              </a:rPr>
              <a:t>Διπλή αντιαιμεταλιακή αγωγή </a:t>
            </a:r>
            <a:r>
              <a:rPr lang="el-GR" sz="2000" dirty="0">
                <a:solidFill>
                  <a:schemeClr val="accent1"/>
                </a:solidFill>
                <a:latin typeface="Cambria" pitchFamily="18" charset="0"/>
              </a:rPr>
              <a:t>σε </a:t>
            </a:r>
            <a:r>
              <a:rPr lang="en-US" sz="2000" dirty="0">
                <a:solidFill>
                  <a:schemeClr val="accent1"/>
                </a:solidFill>
                <a:latin typeface="Cambria" pitchFamily="18" charset="0"/>
              </a:rPr>
              <a:t>TIA-Minor </a:t>
            </a:r>
            <a:r>
              <a:rPr lang="el-GR" sz="2000" dirty="0">
                <a:solidFill>
                  <a:schemeClr val="accent1"/>
                </a:solidFill>
                <a:latin typeface="Cambria" pitchFamily="18" charset="0"/>
              </a:rPr>
              <a:t>ΑΕΕ (</a:t>
            </a:r>
            <a:r>
              <a:rPr lang="en-US" sz="2000" dirty="0" err="1">
                <a:solidFill>
                  <a:schemeClr val="accent1"/>
                </a:solidFill>
                <a:latin typeface="Cambria" pitchFamily="18" charset="0"/>
              </a:rPr>
              <a:t>Salospir+plavix</a:t>
            </a:r>
            <a:r>
              <a:rPr lang="en-US" sz="2000" dirty="0">
                <a:solidFill>
                  <a:schemeClr val="accent1"/>
                </a:solidFill>
                <a:latin typeface="Cambria" pitchFamily="18" charset="0"/>
              </a:rPr>
              <a:t>)</a:t>
            </a:r>
            <a:r>
              <a:rPr lang="en-US" sz="2000" dirty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l-GR" sz="2000" dirty="0">
                <a:latin typeface="Cambria" pitchFamily="18" charset="0"/>
              </a:rPr>
              <a:t>για 21 ημέρες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>
                <a:latin typeface="Cambria" pitchFamily="18" charset="0"/>
              </a:rPr>
              <a:t>Αντιπηκτική αγωγή (</a:t>
            </a:r>
            <a:r>
              <a:rPr lang="en-US" sz="2000" dirty="0">
                <a:latin typeface="Cambria" pitchFamily="18" charset="0"/>
              </a:rPr>
              <a:t>NOAC) </a:t>
            </a:r>
            <a:r>
              <a:rPr lang="el-GR" sz="2000" dirty="0">
                <a:latin typeface="Cambria" pitchFamily="18" charset="0"/>
              </a:rPr>
              <a:t>σε καρδιοεμβολικό λόγω </a:t>
            </a:r>
            <a:r>
              <a:rPr lang="el-GR" sz="2000" dirty="0">
                <a:solidFill>
                  <a:schemeClr val="accent1"/>
                </a:solidFill>
                <a:latin typeface="Cambria" pitchFamily="18" charset="0"/>
              </a:rPr>
              <a:t>Κολπικής Μαρμαρυγής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77937" y="3187820"/>
          <a:ext cx="4658360" cy="736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5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608">
                <a:tc>
                  <a:txBody>
                    <a:bodyPr/>
                    <a:lstStyle/>
                    <a:p>
                      <a:r>
                        <a:rPr lang="el-GR" dirty="0"/>
                        <a:t>ΤΙΑ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μικρό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μέτριο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μεγάλο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1</a:t>
                      </a:r>
                      <a:r>
                        <a:rPr lang="el-GR" baseline="30000" dirty="0"/>
                        <a:t>η</a:t>
                      </a:r>
                      <a:r>
                        <a:rPr lang="el-GR" dirty="0"/>
                        <a:t> ημέρα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l-GR" baseline="30000" dirty="0"/>
                        <a:t>η</a:t>
                      </a:r>
                      <a:r>
                        <a:rPr lang="el-GR" baseline="0" dirty="0"/>
                        <a:t> ημέρα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r>
                        <a:rPr lang="el-GR" baseline="30000" dirty="0"/>
                        <a:t>η</a:t>
                      </a:r>
                      <a:r>
                        <a:rPr lang="el-GR" baseline="0" dirty="0"/>
                        <a:t> ημέρα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  <a:r>
                        <a:rPr lang="el-GR" baseline="30000" dirty="0"/>
                        <a:t>η</a:t>
                      </a:r>
                      <a:r>
                        <a:rPr lang="el-GR" baseline="0" dirty="0"/>
                        <a:t> ημέρα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57943" y="3988526"/>
            <a:ext cx="3246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>
                <a:solidFill>
                  <a:schemeClr val="accent1"/>
                </a:solidFill>
              </a:rPr>
              <a:t>Έναρξη ανάλογα με το μέγεθος του εμφράκτου-</a:t>
            </a:r>
          </a:p>
          <a:p>
            <a:r>
              <a:rPr lang="el-GR" sz="2000" b="1" i="1" dirty="0">
                <a:solidFill>
                  <a:schemeClr val="accent1"/>
                </a:solidFill>
              </a:rPr>
              <a:t>έως τότε </a:t>
            </a:r>
            <a:r>
              <a:rPr lang="en-US" sz="2000" b="1" i="1" dirty="0" err="1">
                <a:solidFill>
                  <a:schemeClr val="accent1"/>
                </a:solidFill>
              </a:rPr>
              <a:t>salospir</a:t>
            </a:r>
            <a:endParaRPr lang="el-GR" sz="2000" b="1" i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23251" y="3182983"/>
            <a:ext cx="231648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Πριν την έναρξη κάνω </a:t>
            </a:r>
            <a:r>
              <a:rPr lang="en-US" dirty="0"/>
              <a:t>CT </a:t>
            </a:r>
          </a:p>
          <a:p>
            <a:r>
              <a:rPr lang="el-GR" dirty="0"/>
              <a:t>για αποκλεισμό </a:t>
            </a:r>
            <a:r>
              <a:rPr lang="en-US" dirty="0"/>
              <a:t>HT</a:t>
            </a:r>
            <a:endParaRPr lang="el-GR" dirty="0"/>
          </a:p>
        </p:txBody>
      </p:sp>
      <p:sp>
        <p:nvSpPr>
          <p:cNvPr id="10" name="TextBox 9"/>
          <p:cNvSpPr txBox="1"/>
          <p:nvPr/>
        </p:nvSpPr>
        <p:spPr>
          <a:xfrm>
            <a:off x="1203960" y="1493520"/>
            <a:ext cx="3444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A</a:t>
            </a:r>
            <a:r>
              <a:rPr lang="el-GR" sz="2000" b="1" i="1" dirty="0">
                <a:solidFill>
                  <a:schemeClr val="accent1"/>
                </a:solidFill>
              </a:rPr>
              <a:t>ντιθρομβωτική αγωγή</a:t>
            </a:r>
            <a:r>
              <a:rPr lang="en-US" sz="2000" b="1" i="1" dirty="0">
                <a:solidFill>
                  <a:schemeClr val="accent1"/>
                </a:solidFill>
              </a:rPr>
              <a:t>:</a:t>
            </a:r>
            <a:endParaRPr lang="el-GR" sz="2000" b="1" i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611" y="5318035"/>
            <a:ext cx="104241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>
                <a:latin typeface="Cambria" pitchFamily="18" charset="0"/>
              </a:rPr>
              <a:t>Υψηλής δραστικότητας </a:t>
            </a:r>
            <a:r>
              <a:rPr lang="el-GR" sz="2000" dirty="0">
                <a:solidFill>
                  <a:schemeClr val="accent1"/>
                </a:solidFill>
                <a:latin typeface="Cambria" pitchFamily="18" charset="0"/>
              </a:rPr>
              <a:t>στατίνη</a:t>
            </a:r>
            <a:r>
              <a:rPr lang="el-GR" sz="2000" dirty="0">
                <a:latin typeface="Cambria" pitchFamily="18" charset="0"/>
              </a:rPr>
              <a:t> (ειδικά σε αθηροθρομβωτικά ΑΕΕ) με στόχο </a:t>
            </a:r>
            <a:r>
              <a:rPr lang="en-US" sz="2000" dirty="0" err="1">
                <a:latin typeface="Cambria" pitchFamily="18" charset="0"/>
              </a:rPr>
              <a:t>ldl</a:t>
            </a:r>
            <a:r>
              <a:rPr lang="en-US" sz="2000" dirty="0">
                <a:latin typeface="Cambria" pitchFamily="18" charset="0"/>
              </a:rPr>
              <a:t>&lt;70mg/dl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>
                <a:latin typeface="Cambria" pitchFamily="18" charset="0"/>
              </a:rPr>
              <a:t>Αντιδιαβητική αγωγή (στόχος </a:t>
            </a:r>
            <a:r>
              <a:rPr lang="en-US" sz="2000" dirty="0">
                <a:latin typeface="Cambria" pitchFamily="18" charset="0"/>
              </a:rPr>
              <a:t>hba1c&lt;7%) 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>
                <a:latin typeface="Cambria" pitchFamily="18" charset="0"/>
              </a:rPr>
              <a:t>Αντιυπερτασική αγωγή (στόχος ΑΠ&lt;140/80)</a:t>
            </a:r>
            <a:endParaRPr lang="en-US" sz="2000" dirty="0">
              <a:latin typeface="Cambria" pitchFamily="18" charset="0"/>
            </a:endParaRPr>
          </a:p>
          <a:p>
            <a:endParaRPr lang="el-GR" dirty="0"/>
          </a:p>
        </p:txBody>
      </p:sp>
      <p:pic>
        <p:nvPicPr>
          <p:cNvPr id="12" name="Picture 11" descr="LARGE INFARC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703" y="3943577"/>
            <a:ext cx="1173480" cy="1389698"/>
          </a:xfrm>
          <a:prstGeom prst="rect">
            <a:avLst/>
          </a:prstGeom>
        </p:spPr>
      </p:pic>
      <p:pic>
        <p:nvPicPr>
          <p:cNvPr id="13" name="Picture 12" descr="MEDIUM SMALL INFARC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136" y="3941446"/>
            <a:ext cx="2262295" cy="136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476" y="1399032"/>
            <a:ext cx="10058400" cy="1609344"/>
          </a:xfrm>
        </p:spPr>
        <p:txBody>
          <a:bodyPr/>
          <a:lstStyle/>
          <a:p>
            <a:r>
              <a:rPr lang="el-GR" dirty="0"/>
              <a:t>2. Αιμορραγικα αεε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3087" y="3149599"/>
            <a:ext cx="77506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57200">
              <a:buFont typeface="Wingdings" pitchFamily="2" charset="2"/>
              <a:buChar char="Ø"/>
            </a:pPr>
            <a:r>
              <a:rPr lang="el-GR" sz="2400" b="1" dirty="0">
                <a:solidFill>
                  <a:srgbClr val="C00000"/>
                </a:solidFill>
              </a:rPr>
              <a:t>Ενδοπαρεγχυματική</a:t>
            </a:r>
            <a:r>
              <a:rPr lang="el-GR" sz="2400" dirty="0">
                <a:solidFill>
                  <a:srgbClr val="C00000"/>
                </a:solidFill>
              </a:rPr>
              <a:t> αιμορραγία (</a:t>
            </a:r>
            <a:r>
              <a:rPr lang="en-US" sz="2400" dirty="0">
                <a:solidFill>
                  <a:srgbClr val="C00000"/>
                </a:solidFill>
              </a:rPr>
              <a:t>ICH)</a:t>
            </a:r>
            <a:r>
              <a:rPr lang="el-GR" sz="2400" dirty="0">
                <a:solidFill>
                  <a:srgbClr val="C00000"/>
                </a:solidFill>
              </a:rPr>
              <a:t> (8.3%)</a:t>
            </a:r>
          </a:p>
          <a:p>
            <a:pPr marL="857250" lvl="1" indent="-457200">
              <a:buNone/>
            </a:pPr>
            <a:r>
              <a:rPr lang="el-GR" sz="2400" dirty="0"/>
              <a:t>       Συγκέντρωση αίματος ενδοπαρεγχυματικά  ή ενδοκοιλιακά η οποία </a:t>
            </a:r>
            <a:r>
              <a:rPr lang="el-GR" sz="2400" u="sng" dirty="0"/>
              <a:t>δεν</a:t>
            </a:r>
            <a:r>
              <a:rPr lang="el-GR" sz="2400" dirty="0"/>
              <a:t> οφείλεται σε τραύμα </a:t>
            </a:r>
          </a:p>
          <a:p>
            <a:endParaRPr lang="el-GR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30659" y="249501"/>
            <a:ext cx="10058400" cy="638774"/>
          </a:xfrm>
        </p:spPr>
        <p:txBody>
          <a:bodyPr>
            <a:noAutofit/>
          </a:bodyPr>
          <a:lstStyle/>
          <a:p>
            <a:r>
              <a:rPr lang="el-GR" sz="4000" dirty="0"/>
              <a:t>Ενδοπαρεγχυματικη</a:t>
            </a:r>
            <a:r>
              <a:rPr lang="el-GR" sz="4000" dirty="0">
                <a:solidFill>
                  <a:srgbClr val="C00000"/>
                </a:solidFill>
              </a:rPr>
              <a:t> </a:t>
            </a:r>
            <a:r>
              <a:rPr lang="el-GR" sz="4000" dirty="0"/>
              <a:t>αιμορραγια</a:t>
            </a:r>
            <a:r>
              <a:rPr lang="el-GR" sz="4000" dirty="0">
                <a:solidFill>
                  <a:srgbClr val="C00000"/>
                </a:solidFill>
              </a:rPr>
              <a:t> </a:t>
            </a:r>
            <a:r>
              <a:rPr lang="el-GR" sz="4000" dirty="0"/>
              <a:t>(</a:t>
            </a:r>
            <a:r>
              <a:rPr lang="en-US" sz="4000" dirty="0"/>
              <a:t>ICH)</a:t>
            </a:r>
            <a:endParaRPr lang="el-GR" sz="4000" dirty="0"/>
          </a:p>
        </p:txBody>
      </p:sp>
      <p:sp>
        <p:nvSpPr>
          <p:cNvPr id="4" name="Rounded Rectangle 3"/>
          <p:cNvSpPr/>
          <p:nvPr/>
        </p:nvSpPr>
        <p:spPr>
          <a:xfrm>
            <a:off x="809897" y="2664821"/>
            <a:ext cx="4689566" cy="5486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</a:rPr>
              <a:t>Ο ισχυρότερος παράγοντας κινδύνου</a:t>
            </a:r>
          </a:p>
          <a:p>
            <a:pPr algn="ctr"/>
            <a:r>
              <a:rPr lang="el-GR" sz="2000" dirty="0">
                <a:solidFill>
                  <a:schemeClr val="tx1"/>
                </a:solidFill>
              </a:rPr>
              <a:t>50-70% των ασθενών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5815" y="3487782"/>
            <a:ext cx="340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Λιπουαλίνωση από χρόνια ΑΥ</a:t>
            </a:r>
          </a:p>
          <a:p>
            <a:r>
              <a:rPr lang="el-GR" sz="2000" dirty="0"/>
              <a:t>Μείωση ελαστικότητας/ρήξη μικρών αγγείων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085" y="2194559"/>
            <a:ext cx="3344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l-GR" sz="2400" b="1" u="sng" dirty="0">
                <a:solidFill>
                  <a:srgbClr val="C00000"/>
                </a:solidFill>
              </a:rPr>
              <a:t>Αρτηριακή Υπέρταση </a:t>
            </a:r>
          </a:p>
        </p:txBody>
      </p:sp>
      <p:pic>
        <p:nvPicPr>
          <p:cNvPr id="8" name="Picture 7" descr="ich BG.jpg"/>
          <p:cNvPicPr>
            <a:picLocks noChangeAspect="1"/>
          </p:cNvPicPr>
          <p:nvPr/>
        </p:nvPicPr>
        <p:blipFill>
          <a:blip r:embed="rId3"/>
          <a:srcRect r="46909"/>
          <a:stretch>
            <a:fillRect/>
          </a:stretch>
        </p:blipFill>
        <p:spPr>
          <a:xfrm>
            <a:off x="992777" y="812688"/>
            <a:ext cx="1162595" cy="1394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2787" y="2281647"/>
            <a:ext cx="5804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l-GR" sz="2400" b="1" u="sng" dirty="0">
                <a:solidFill>
                  <a:srgbClr val="C00000"/>
                </a:solidFill>
              </a:rPr>
              <a:t>Εγκεφαλική αμυλοειδική αγγειοπάθεια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9062" y="2725784"/>
            <a:ext cx="5712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&gt;60 ετών</a:t>
            </a:r>
          </a:p>
          <a:p>
            <a:r>
              <a:rPr lang="el-GR" sz="2000" dirty="0"/>
              <a:t>Εναπόθεση β-αμυλοειδούς σε φλοιικά αρτηριόλια</a:t>
            </a:r>
          </a:p>
        </p:txBody>
      </p:sp>
      <p:pic>
        <p:nvPicPr>
          <p:cNvPr id="14" name="Picture 13" descr="ich locations hypertensive.jpg"/>
          <p:cNvPicPr>
            <a:picLocks noChangeAspect="1"/>
          </p:cNvPicPr>
          <p:nvPr/>
        </p:nvPicPr>
        <p:blipFill>
          <a:blip r:embed="rId4"/>
          <a:srcRect l="25751"/>
          <a:stretch>
            <a:fillRect/>
          </a:stretch>
        </p:blipFill>
        <p:spPr>
          <a:xfrm>
            <a:off x="174923" y="3331028"/>
            <a:ext cx="2163100" cy="3291840"/>
          </a:xfrm>
          <a:prstGeom prst="rect">
            <a:avLst/>
          </a:prstGeom>
        </p:spPr>
      </p:pic>
      <p:pic>
        <p:nvPicPr>
          <p:cNvPr id="15" name="Picture 14" descr="lobar ich.jpeg"/>
          <p:cNvPicPr>
            <a:picLocks noChangeAspect="1"/>
          </p:cNvPicPr>
          <p:nvPr/>
        </p:nvPicPr>
        <p:blipFill>
          <a:blip r:embed="rId5" cstate="print"/>
          <a:srcRect l="22644" t="7483" r="16839" b="10563"/>
          <a:stretch>
            <a:fillRect/>
          </a:stretch>
        </p:blipFill>
        <p:spPr>
          <a:xfrm>
            <a:off x="8164286" y="896452"/>
            <a:ext cx="1032493" cy="12850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50918" y="3423367"/>
            <a:ext cx="5804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l-GR" sz="2400" b="1" u="sng" dirty="0">
                <a:solidFill>
                  <a:srgbClr val="C00000"/>
                </a:solidFill>
              </a:rPr>
              <a:t>Διαταραχή πηκτικού μηχανισμού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3557" y="3836767"/>
            <a:ext cx="5895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αντιθρομβωτικά, διαταραχές πήξης συγγενείς ή σε έδαφος υποκείμενου συστηματικού νοσήματος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4101738" y="1005839"/>
            <a:ext cx="653145" cy="31350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68985" y="1040673"/>
            <a:ext cx="696684" cy="21336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390503" y="1162593"/>
            <a:ext cx="1580606" cy="431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Εν τω βάθει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291943" y="1119051"/>
            <a:ext cx="1580606" cy="4310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Λοβώδης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437735" y="4609725"/>
            <a:ext cx="6527074" cy="1938992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857250" lvl="1" indent="-457200">
              <a:buFont typeface="Wingdings" pitchFamily="2" charset="2"/>
              <a:buChar char="Ø"/>
              <a:defRPr/>
            </a:pPr>
            <a:r>
              <a:rPr lang="el-GR" sz="2000" dirty="0"/>
              <a:t>ανευρύσματα, αρτηριοφλεβικές δυσπλασίες</a:t>
            </a:r>
          </a:p>
          <a:p>
            <a:pPr marL="857250" lvl="1" indent="-457200">
              <a:buFont typeface="Wingdings" pitchFamily="2" charset="2"/>
              <a:buChar char="Ø"/>
              <a:defRPr/>
            </a:pPr>
            <a:r>
              <a:rPr lang="el-GR" sz="2000" dirty="0"/>
              <a:t>Θρόμβωση φλεβωδών κόλπων</a:t>
            </a:r>
          </a:p>
          <a:p>
            <a:pPr marL="857250" lvl="1" indent="-457200">
              <a:buFont typeface="Wingdings" pitchFamily="2" charset="2"/>
              <a:buChar char="Ø"/>
              <a:defRPr/>
            </a:pPr>
            <a:r>
              <a:rPr lang="el-GR" sz="2000" dirty="0"/>
              <a:t>Κατάχρηση ουσιών/αλκοόλ </a:t>
            </a:r>
          </a:p>
          <a:p>
            <a:pPr marL="857250" lvl="1" indent="-457200">
              <a:buFont typeface="Wingdings" pitchFamily="2" charset="2"/>
              <a:buChar char="Ø"/>
              <a:defRPr/>
            </a:pPr>
            <a:r>
              <a:rPr lang="el-GR" sz="2000" dirty="0"/>
              <a:t>Αιμορραγική μετατροπή ισχαιμικού ΑΕΕ</a:t>
            </a:r>
          </a:p>
          <a:p>
            <a:pPr marL="857250" lvl="1" indent="-457200">
              <a:buFont typeface="Wingdings" pitchFamily="2" charset="2"/>
              <a:buChar char="Ø"/>
              <a:defRPr/>
            </a:pPr>
            <a:r>
              <a:rPr lang="el-GR" sz="2000" dirty="0"/>
              <a:t>Πρωτοπαθείς όγκοι εγκεφάλου </a:t>
            </a:r>
          </a:p>
          <a:p>
            <a:pPr marL="857250" lvl="1" indent="-457200">
              <a:buFont typeface="Wingdings" pitchFamily="2" charset="2"/>
              <a:buChar char="Ø"/>
              <a:defRPr/>
            </a:pPr>
            <a:r>
              <a:rPr lang="el-GR" sz="2000" dirty="0"/>
              <a:t>Αιμορραγικές εγκεφαλικές μεταστάσεις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10" grpId="0"/>
      <p:bldP spid="12" grpId="0"/>
      <p:bldP spid="17" grpId="0"/>
      <p:bldP spid="18" grpId="0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96359" y="600075"/>
            <a:ext cx="8596668" cy="714375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Κλινικη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sz="4400" dirty="0"/>
              <a:t>εικονα</a:t>
            </a:r>
            <a:r>
              <a:rPr lang="en-US" sz="4400" dirty="0"/>
              <a:t>/</a:t>
            </a:r>
            <a:r>
              <a:rPr lang="el-GR" sz="4400" dirty="0"/>
              <a:t>απεικονιση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31075" y="1489439"/>
            <a:ext cx="5016136" cy="1802402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l-GR" dirty="0"/>
              <a:t>Εστιακή νευρολογική σημειολογία ανάλογα της εντόπισης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b="1" dirty="0"/>
              <a:t>Αιφνίδια </a:t>
            </a:r>
            <a:r>
              <a:rPr lang="el-GR" dirty="0"/>
              <a:t>εισβολή/επιδεινούμενη πορεία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l-GR" dirty="0"/>
              <a:t>Συχνά συμπτώματα αυξημένης </a:t>
            </a:r>
            <a:r>
              <a:rPr lang="en-US" dirty="0"/>
              <a:t>ICP</a:t>
            </a:r>
            <a:r>
              <a:rPr lang="el-GR" dirty="0"/>
              <a:t>/βαριά κλινική εικόνα</a:t>
            </a:r>
          </a:p>
          <a:p>
            <a:pPr>
              <a:buNone/>
            </a:pPr>
            <a:endParaRPr lang="el-GR" sz="1600" dirty="0"/>
          </a:p>
          <a:p>
            <a:pPr>
              <a:spcBef>
                <a:spcPts val="600"/>
              </a:spcBef>
              <a:buNone/>
            </a:pPr>
            <a:endParaRPr lang="el-GR" sz="1600" b="1" dirty="0"/>
          </a:p>
          <a:p>
            <a:pPr>
              <a:spcBef>
                <a:spcPts val="600"/>
              </a:spcBef>
              <a:buNone/>
            </a:pPr>
            <a:endParaRPr lang="el-GR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735873" y="3349897"/>
            <a:ext cx="3997234" cy="11495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None/>
            </a:pPr>
            <a:endParaRPr lang="el-GR" sz="2000" dirty="0"/>
          </a:p>
          <a:p>
            <a:pPr>
              <a:spcBef>
                <a:spcPts val="600"/>
              </a:spcBef>
              <a:buNone/>
            </a:pPr>
            <a:r>
              <a:rPr lang="el-GR" sz="2000" dirty="0"/>
              <a:t>έμετοι, έντονη κεφαλαλγία</a:t>
            </a:r>
            <a:endParaRPr lang="en-US" sz="2000" dirty="0"/>
          </a:p>
          <a:p>
            <a:pPr>
              <a:spcBef>
                <a:spcPts val="600"/>
              </a:spcBef>
              <a:buNone/>
            </a:pPr>
            <a:r>
              <a:rPr lang="el-GR" sz="2000" dirty="0"/>
              <a:t>Υπέρταση, βραδυκαρδία, διαταραχή  επιπέδου συνείδησης</a:t>
            </a:r>
          </a:p>
          <a:p>
            <a:pPr algn="ctr"/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541417" y="4911634"/>
            <a:ext cx="2573383" cy="92333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None/>
            </a:pPr>
            <a:r>
              <a:rPr lang="el-GR" dirty="0"/>
              <a:t>Δε μπορεί να διακριθεί από ένα ΙΑΕΕ  χωρίς </a:t>
            </a:r>
            <a:r>
              <a:rPr lang="en-US" dirty="0"/>
              <a:t>CT </a:t>
            </a:r>
            <a:r>
              <a:rPr lang="el-GR" dirty="0"/>
              <a:t>εγκεφάλου!!</a:t>
            </a:r>
          </a:p>
        </p:txBody>
      </p:sp>
      <p:pic>
        <p:nvPicPr>
          <p:cNvPr id="10" name="22 - Εικόνα" descr="ΠΡΟΣΟΧ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730" y="5012552"/>
            <a:ext cx="821001" cy="740988"/>
          </a:xfrm>
          <a:prstGeom prst="rect">
            <a:avLst/>
          </a:prstGeom>
        </p:spPr>
      </p:pic>
      <p:pic>
        <p:nvPicPr>
          <p:cNvPr id="11" name="Picture 10" descr="ich μετατοπιση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21" y="1409336"/>
            <a:ext cx="1500053" cy="15000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16800" y="5460273"/>
            <a:ext cx="431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solidFill>
                  <a:srgbClr val="C00000"/>
                </a:solidFill>
              </a:rPr>
              <a:t>CTA/CTV </a:t>
            </a:r>
            <a:r>
              <a:rPr lang="el-GR" sz="2000" b="1" dirty="0">
                <a:solidFill>
                  <a:srgbClr val="C00000"/>
                </a:solidFill>
              </a:rPr>
              <a:t>σε υποψία υποκείμενης αγγειακής βλάβης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4353" y="3400697"/>
            <a:ext cx="4206240" cy="163121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</a:rPr>
              <a:t>Εντόπιση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  <a:endParaRPr lang="el-GR" sz="2000" b="1" dirty="0">
              <a:solidFill>
                <a:srgbClr val="C00000"/>
              </a:solidFill>
            </a:endParaRPr>
          </a:p>
          <a:p>
            <a:r>
              <a:rPr lang="el-GR" sz="2000" dirty="0"/>
              <a:t>30-40% βασικά γάγγλια</a:t>
            </a:r>
          </a:p>
          <a:p>
            <a:r>
              <a:rPr lang="el-GR" sz="2000" dirty="0"/>
              <a:t>20-30% θάλαμος</a:t>
            </a:r>
          </a:p>
          <a:p>
            <a:r>
              <a:rPr lang="el-GR" sz="2000" dirty="0"/>
              <a:t>10% γέφυρα/παρεγκεφαλίδα</a:t>
            </a:r>
          </a:p>
          <a:p>
            <a:r>
              <a:rPr lang="el-GR" sz="2000" dirty="0"/>
              <a:t>35-45% λοβώδης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8115" y="1248229"/>
            <a:ext cx="4746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l-GR" b="1" dirty="0">
                <a:solidFill>
                  <a:srgbClr val="C00000"/>
                </a:solidFill>
              </a:rPr>
              <a:t>           </a:t>
            </a:r>
            <a:r>
              <a:rPr lang="el-GR" sz="2000" b="1" dirty="0">
                <a:solidFill>
                  <a:srgbClr val="C00000"/>
                </a:solidFill>
              </a:rPr>
              <a:t>Επείγουσα </a:t>
            </a:r>
            <a:r>
              <a:rPr lang="en-US" sz="2000" b="1" dirty="0">
                <a:solidFill>
                  <a:srgbClr val="C00000"/>
                </a:solidFill>
              </a:rPr>
              <a:t>C</a:t>
            </a:r>
            <a:r>
              <a:rPr lang="el-GR" sz="2000" b="1" dirty="0">
                <a:solidFill>
                  <a:srgbClr val="C00000"/>
                </a:solidFill>
              </a:rPr>
              <a:t>Τ εγκεφάλου</a:t>
            </a:r>
            <a:endParaRPr lang="el-GR" sz="2000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el-GR" sz="2000" dirty="0">
                <a:solidFill>
                  <a:srgbClr val="C00000"/>
                </a:solidFill>
              </a:rPr>
              <a:t>Υπέρπυκνη </a:t>
            </a:r>
            <a:r>
              <a:rPr lang="el-GR" sz="2000" dirty="0"/>
              <a:t>συγκριτικά με το φυσιολογικό εγκ. παρέγχυμα</a:t>
            </a:r>
          </a:p>
          <a:p>
            <a:pPr lvl="1">
              <a:buFont typeface="Wingdings" pitchFamily="2" charset="2"/>
              <a:buChar char="Ø"/>
            </a:pPr>
            <a:r>
              <a:rPr lang="el-GR" sz="2000" dirty="0"/>
              <a:t>Συχνά περιεστιακό οίδημα</a:t>
            </a:r>
          </a:p>
          <a:p>
            <a:pPr lvl="1">
              <a:buFont typeface="Wingdings" pitchFamily="2" charset="2"/>
              <a:buChar char="Ø"/>
            </a:pPr>
            <a:r>
              <a:rPr lang="el-GR" sz="2000" dirty="0"/>
              <a:t>±συμπίεση κοιλιών, παρεκτόπιση δομών μέσης γραμμής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975" y="484505"/>
            <a:ext cx="10058400" cy="880110"/>
          </a:xfrm>
        </p:spPr>
        <p:txBody>
          <a:bodyPr>
            <a:normAutofit fontScale="90000"/>
          </a:bodyPr>
          <a:lstStyle/>
          <a:p>
            <a:r>
              <a:rPr lang="el-GR" altLang="en-US" sz="4445"/>
              <a:t>ΚΥΡΙΕΣ ΑΙΤΙΕΣ </a:t>
            </a:r>
            <a:r>
              <a:rPr lang="en-US" sz="4445"/>
              <a:t>dALYs </a:t>
            </a:r>
            <a:r>
              <a:rPr lang="el-GR" altLang="en-US" sz="4445"/>
              <a:t>ΣΤΗΝ ΕΛΛΑΔΑ</a:t>
            </a:r>
            <a:r>
              <a:rPr lang="en-US" altLang="el-GR" sz="4445"/>
              <a:t> (2021)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7425" y="1306830"/>
            <a:ext cx="9777095" cy="5201920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2743199" y="3074894"/>
            <a:ext cx="475129" cy="3128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723" y="445443"/>
            <a:ext cx="10058400" cy="782465"/>
          </a:xfrm>
        </p:spPr>
        <p:txBody>
          <a:bodyPr>
            <a:normAutofit/>
          </a:bodyPr>
          <a:lstStyle/>
          <a:p>
            <a:r>
              <a:rPr lang="el-GR" sz="4000" dirty="0"/>
              <a:t>ΠΑΡΑΓΟΝΤΕΣ ΚΙΝΔΥΝΟΥ/ προγνωση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1571898"/>
            <a:ext cx="442830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ΠΑΡΑΓΟΝΤΕΣ ΚΙΝΔΥΝΟΥ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Υπέρταση (70-80%)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Ηλικία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 εθνικότητα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Κάπνισμα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Κατάχρηση αλκοόλ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Λήψη αντιπηκτικών (ρίσκο</a:t>
            </a:r>
            <a:r>
              <a:rPr lang="en-US" sz="2000" dirty="0"/>
              <a:t>x10)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Χρήση ουσιών (κοκαίνη/αμφεταμίνες)</a:t>
            </a:r>
          </a:p>
          <a:p>
            <a:endParaRPr lang="el-GR" sz="2000" b="1" dirty="0"/>
          </a:p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5079999" y="1596572"/>
            <a:ext cx="57766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           ΘΝΗΤΟΤΗΤΑ </a:t>
            </a:r>
            <a:endParaRPr lang="el-GR" sz="2000" dirty="0"/>
          </a:p>
          <a:p>
            <a:pPr lvl="1">
              <a:buFont typeface="Wingdings" pitchFamily="2" charset="2"/>
              <a:buChar char="Ø"/>
            </a:pPr>
            <a:r>
              <a:rPr lang="el-GR" sz="2000" dirty="0"/>
              <a:t>Έως 50% τον πρώτο μήνα με </a:t>
            </a:r>
          </a:p>
          <a:p>
            <a:pPr lvl="1">
              <a:buFont typeface="Wingdings" pitchFamily="2" charset="2"/>
              <a:buChar char="Ø"/>
            </a:pPr>
            <a:r>
              <a:rPr lang="el-GR" sz="2000" dirty="0"/>
              <a:t> 50% των θανάτων τις πρώτες 2 ημέρες</a:t>
            </a:r>
          </a:p>
          <a:p>
            <a:pPr lvl="1">
              <a:buFont typeface="Wingdings" pitchFamily="2" charset="2"/>
              <a:buChar char="Ø"/>
            </a:pPr>
            <a:r>
              <a:rPr lang="el-GR" sz="2000" dirty="0"/>
              <a:t>1/3 επιτυγχάνει λειτουργική αυτονομία</a:t>
            </a:r>
          </a:p>
          <a:p>
            <a:endParaRPr lang="el-GR" dirty="0"/>
          </a:p>
        </p:txBody>
      </p:sp>
      <p:sp>
        <p:nvSpPr>
          <p:cNvPr id="8" name="TextBox 7"/>
          <p:cNvSpPr txBox="1"/>
          <p:nvPr/>
        </p:nvSpPr>
        <p:spPr>
          <a:xfrm>
            <a:off x="4898570" y="3476172"/>
            <a:ext cx="604520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     ΚΑΚΟΙ ΠΡΟΓΝΩΣΤΙΚΟΙ ΠΑΡΑΓΟΝΤΕΣ</a:t>
            </a:r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Διαταραχή επιπέδου συνείδησης (</a:t>
            </a:r>
            <a:r>
              <a:rPr lang="en-US" sz="2000" dirty="0"/>
              <a:t>GCS</a:t>
            </a:r>
            <a:r>
              <a:rPr lang="el-GR" sz="2000" dirty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Όγκος αιματώματος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Ενδοκοιλιακή επέκταση, υποσκηνιδιακή εντόπιση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↑ ηλικία (&gt;80</a:t>
            </a:r>
            <a:r>
              <a:rPr lang="en-US" sz="2000" dirty="0"/>
              <a:t>y)</a:t>
            </a:r>
            <a:endParaRPr lang="el-GR" sz="2000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77962"/>
          </a:xfrm>
        </p:spPr>
        <p:txBody>
          <a:bodyPr>
            <a:normAutofit/>
          </a:bodyPr>
          <a:lstStyle/>
          <a:p>
            <a:r>
              <a:rPr lang="el-GR" sz="4000" dirty="0"/>
              <a:t>ΕΠΙΠΛΟΚΕΣ/ αντιμετωπιση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702" y="3082834"/>
            <a:ext cx="927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Έλεγχος ΑΠ με </a:t>
            </a:r>
            <a:r>
              <a:rPr lang="el-GR" sz="2000" dirty="0">
                <a:solidFill>
                  <a:srgbClr val="C00000"/>
                </a:solidFill>
              </a:rPr>
              <a:t>επιτευξη ΣΑΠ&lt;140 εντός 1 ώρας </a:t>
            </a:r>
            <a:r>
              <a:rPr lang="el-GR" sz="2000" dirty="0"/>
              <a:t>(λαβεταλόλη, νικαρδιπίνη </a:t>
            </a:r>
            <a:r>
              <a:rPr lang="en-US" sz="2000" dirty="0"/>
              <a:t>iv)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Διόρθωση πηκτικού μηχανισμού σε λήψη αντιπηκτικών ή διαταραχές πήξης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Συσκευή διαλείπουσας διαβαθμισμένης συμπίεσης για πρόληψη </a:t>
            </a:r>
            <a:r>
              <a:rPr lang="en-US" sz="2000" dirty="0" err="1"/>
              <a:t>dvt</a:t>
            </a:r>
            <a:endParaRPr lang="el-GR" sz="2000" dirty="0"/>
          </a:p>
        </p:txBody>
      </p:sp>
      <p:pic>
        <p:nvPicPr>
          <p:cNvPr id="7" name="Picture 6" descr="συσκευη διαλειπουσας συμπιεσης.jpg"/>
          <p:cNvPicPr>
            <a:picLocks noChangeAspect="1"/>
          </p:cNvPicPr>
          <p:nvPr/>
        </p:nvPicPr>
        <p:blipFill>
          <a:blip r:embed="rId3"/>
          <a:srcRect t="9455" r="10694" b="26240"/>
          <a:stretch>
            <a:fillRect/>
          </a:stretch>
        </p:blipFill>
        <p:spPr>
          <a:xfrm>
            <a:off x="6875281" y="1084217"/>
            <a:ext cx="3718696" cy="18954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140" y="1201784"/>
            <a:ext cx="4415248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000" b="1" dirty="0"/>
              <a:t>ΕΠΙΠΛΟΚΕΣ</a:t>
            </a:r>
          </a:p>
          <a:p>
            <a:r>
              <a:rPr lang="el-GR" sz="2000" dirty="0"/>
              <a:t>Επέκταση αιματώματος </a:t>
            </a:r>
          </a:p>
          <a:p>
            <a:r>
              <a:rPr lang="el-GR" sz="2000" dirty="0"/>
              <a:t>(συνήθως τις πρώτες 4 ώρες)</a:t>
            </a:r>
          </a:p>
          <a:p>
            <a:r>
              <a:rPr lang="el-GR" sz="2000" dirty="0"/>
              <a:t>Ενδοκοιλιακή επέκταση-υδροκέφαλος</a:t>
            </a:r>
          </a:p>
          <a:p>
            <a:r>
              <a:rPr lang="el-GR" sz="2000" dirty="0"/>
              <a:t>Εγκεφαλικό οίδημα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4532812"/>
            <a:ext cx="5381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ΧΕΙΡΟΥΡΓΙΚΗ ΑΝΤΙΜΕΤΩΠΙΣΗ</a:t>
            </a:r>
          </a:p>
          <a:p>
            <a:r>
              <a:rPr lang="el-GR" dirty="0"/>
              <a:t>Εξωτερική κοιλιοστομία σε υδροκέφαλο</a:t>
            </a:r>
          </a:p>
          <a:p>
            <a:r>
              <a:rPr lang="el-GR" b="1" dirty="0"/>
              <a:t>Αφαίρεση αιματώματος σε</a:t>
            </a:r>
            <a:r>
              <a:rPr lang="en-US" b="1" dirty="0"/>
              <a:t>:</a:t>
            </a:r>
            <a:endParaRPr lang="el-GR" b="1" dirty="0"/>
          </a:p>
          <a:p>
            <a:r>
              <a:rPr lang="el-GR" dirty="0"/>
              <a:t>Παρεγκεφαλιδική </a:t>
            </a:r>
            <a:r>
              <a:rPr lang="en-US" dirty="0" err="1"/>
              <a:t>ich</a:t>
            </a:r>
            <a:r>
              <a:rPr lang="el-GR" dirty="0"/>
              <a:t> με συμπίεση στελέχους</a:t>
            </a:r>
          </a:p>
          <a:p>
            <a:r>
              <a:rPr lang="el-GR" dirty="0"/>
              <a:t>Υπερσκηνιδιακό αιμάτωμα με επιδεινούμενη κλινική εικόνα </a:t>
            </a:r>
          </a:p>
        </p:txBody>
      </p:sp>
      <p:pic>
        <p:nvPicPr>
          <p:cNvPr id="10" name="Picture 9" descr="ich evacuation.png"/>
          <p:cNvPicPr>
            <a:picLocks noChangeAspect="1"/>
          </p:cNvPicPr>
          <p:nvPr/>
        </p:nvPicPr>
        <p:blipFill>
          <a:blip r:embed="rId4"/>
          <a:srcRect t="8089" r="25754"/>
          <a:stretch>
            <a:fillRect/>
          </a:stretch>
        </p:blipFill>
        <p:spPr>
          <a:xfrm>
            <a:off x="6257108" y="4237308"/>
            <a:ext cx="3435532" cy="21741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476" y="1399032"/>
            <a:ext cx="10058400" cy="1609344"/>
          </a:xfrm>
        </p:spPr>
        <p:txBody>
          <a:bodyPr/>
          <a:lstStyle/>
          <a:p>
            <a:r>
              <a:rPr lang="el-GR" dirty="0"/>
              <a:t>2. Αιμορραγικα αεε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3087" y="3149599"/>
            <a:ext cx="7750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2400" b="1" dirty="0">
                <a:solidFill>
                  <a:srgbClr val="C00000"/>
                </a:solidFill>
              </a:rPr>
              <a:t>Υπαραχνοειδής</a:t>
            </a:r>
            <a:r>
              <a:rPr lang="el-GR" sz="2400" dirty="0">
                <a:solidFill>
                  <a:srgbClr val="C00000"/>
                </a:solidFill>
              </a:rPr>
              <a:t> αιμορραγία (</a:t>
            </a:r>
            <a:r>
              <a:rPr lang="en-US" sz="2400" dirty="0">
                <a:solidFill>
                  <a:srgbClr val="C00000"/>
                </a:solidFill>
              </a:rPr>
              <a:t>SAH)</a:t>
            </a:r>
            <a:r>
              <a:rPr lang="el-GR" sz="2400" dirty="0">
                <a:solidFill>
                  <a:srgbClr val="C00000"/>
                </a:solidFill>
              </a:rPr>
              <a:t> – </a:t>
            </a:r>
            <a:r>
              <a:rPr lang="en-US" altLang="el-GR" sz="2400" dirty="0">
                <a:solidFill>
                  <a:srgbClr val="C00000"/>
                </a:solidFill>
              </a:rPr>
              <a:t>5.4%</a:t>
            </a:r>
            <a:endParaRPr lang="el-GR" sz="2400" dirty="0">
              <a:solidFill>
                <a:srgbClr val="C00000"/>
              </a:solidFill>
            </a:endParaRPr>
          </a:p>
          <a:p>
            <a:endParaRPr lang="el-GR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ah location.jpg"/>
          <p:cNvPicPr>
            <a:picLocks noChangeAspect="1"/>
          </p:cNvPicPr>
          <p:nvPr/>
        </p:nvPicPr>
        <p:blipFill>
          <a:blip r:embed="rId3"/>
          <a:srcRect r="1091" b="1106"/>
          <a:stretch>
            <a:fillRect/>
          </a:stretch>
        </p:blipFill>
        <p:spPr>
          <a:xfrm>
            <a:off x="8366065" y="3747589"/>
            <a:ext cx="3288906" cy="2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95528"/>
          </a:xfrm>
        </p:spPr>
        <p:txBody>
          <a:bodyPr>
            <a:normAutofit/>
          </a:bodyPr>
          <a:lstStyle/>
          <a:p>
            <a:r>
              <a:rPr lang="el-GR" sz="4000" dirty="0"/>
              <a:t>Υπαραχνοειδησ αιμορραγια </a:t>
            </a:r>
            <a:r>
              <a:rPr lang="en-US" sz="4000" dirty="0" err="1"/>
              <a:t>sah</a:t>
            </a:r>
            <a:endParaRPr lang="el-GR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26572" y="2886891"/>
            <a:ext cx="81512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Μέση ηλικία 50-60 ετών</a:t>
            </a:r>
          </a:p>
          <a:p>
            <a:endParaRPr lang="el-GR" sz="2000" dirty="0"/>
          </a:p>
          <a:p>
            <a:r>
              <a:rPr lang="el-GR" sz="2000" dirty="0">
                <a:solidFill>
                  <a:srgbClr val="C00000"/>
                </a:solidFill>
              </a:rPr>
              <a:t>1</a:t>
            </a:r>
            <a:r>
              <a:rPr lang="el-GR" sz="2000" baseline="30000" dirty="0">
                <a:solidFill>
                  <a:srgbClr val="C00000"/>
                </a:solidFill>
              </a:rPr>
              <a:t>ου</a:t>
            </a:r>
            <a:r>
              <a:rPr lang="el-GR" sz="2000" dirty="0">
                <a:solidFill>
                  <a:srgbClr val="C00000"/>
                </a:solidFill>
              </a:rPr>
              <a:t> βαθμού συγγενείς 3-5 φορές μεγαλύτερη πιθανότητα ανευρύσματος</a:t>
            </a:r>
          </a:p>
          <a:p>
            <a:r>
              <a:rPr lang="el-GR" sz="2000" dirty="0"/>
              <a:t>Συσχέτιση με πολυκυστική νόσο νεφρών, νοσήματα κολλαγόνου</a:t>
            </a:r>
          </a:p>
          <a:p>
            <a:r>
              <a:rPr lang="el-GR" sz="2000" dirty="0"/>
              <a:t>Τροποιήσιμοι παράγοντες κινδύνου</a:t>
            </a:r>
            <a:r>
              <a:rPr lang="en-US" sz="2000" dirty="0"/>
              <a:t>:</a:t>
            </a:r>
            <a:r>
              <a:rPr lang="el-GR" sz="2000" dirty="0"/>
              <a:t> (ΑΥ, κάπνισμα, κατάχρηση αλκοόλ)</a:t>
            </a:r>
            <a:br>
              <a:rPr lang="el-GR" dirty="0"/>
            </a:b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326571" y="1489166"/>
            <a:ext cx="6884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Οξεία ρήξη αρτηρίας κάτωθεν της αραχνοειδούς μήνιγγας με επέκταση της αιμορραγίας στον υπαραχνοειδή χώρο</a:t>
            </a:r>
          </a:p>
        </p:txBody>
      </p:sp>
      <p:pic>
        <p:nvPicPr>
          <p:cNvPr id="7" name="Picture 6" descr="Early-pathophysiology-of-subarachnoid-haemorrhage-Acute-haemorrhage-from-an-aneurysm-can.png"/>
          <p:cNvPicPr>
            <a:picLocks noChangeAspect="1"/>
          </p:cNvPicPr>
          <p:nvPr/>
        </p:nvPicPr>
        <p:blipFill>
          <a:blip r:embed="rId4"/>
          <a:srcRect l="4877" t="33140" r="71728" b="27190"/>
          <a:stretch>
            <a:fillRect/>
          </a:stretch>
        </p:blipFill>
        <p:spPr>
          <a:xfrm>
            <a:off x="7312297" y="1304834"/>
            <a:ext cx="1894114" cy="1828800"/>
          </a:xfrm>
          <a:prstGeom prst="rect">
            <a:avLst/>
          </a:prstGeom>
        </p:spPr>
      </p:pic>
      <p:pic>
        <p:nvPicPr>
          <p:cNvPr id="8" name="Picture 7" descr="menienges layers.jpg"/>
          <p:cNvPicPr>
            <a:picLocks noChangeAspect="1"/>
          </p:cNvPicPr>
          <p:nvPr/>
        </p:nvPicPr>
        <p:blipFill>
          <a:blip r:embed="rId5" cstate="print"/>
          <a:srcRect l="30402" t="19463" r="27472" b="30152"/>
          <a:stretch>
            <a:fillRect/>
          </a:stretch>
        </p:blipFill>
        <p:spPr>
          <a:xfrm>
            <a:off x="9295145" y="1031966"/>
            <a:ext cx="2487552" cy="208860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10404566" y="3037115"/>
            <a:ext cx="1045029" cy="24819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35577" y="4611189"/>
            <a:ext cx="6230983" cy="4049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80% </a:t>
            </a:r>
            <a:r>
              <a:rPr lang="el-GR" sz="2000" dirty="0">
                <a:solidFill>
                  <a:schemeClr val="tx1"/>
                </a:solidFill>
              </a:rPr>
              <a:t>μη τραυματικής </a:t>
            </a:r>
            <a:r>
              <a:rPr lang="en-US" sz="2000" dirty="0">
                <a:solidFill>
                  <a:schemeClr val="tx1"/>
                </a:solidFill>
              </a:rPr>
              <a:t>SAH </a:t>
            </a:r>
            <a:r>
              <a:rPr lang="el-GR" sz="2000" dirty="0">
                <a:solidFill>
                  <a:schemeClr val="tx1"/>
                </a:solidFill>
              </a:rPr>
              <a:t>ρήξη ανευρύσματος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4765" y="5630091"/>
            <a:ext cx="5930537" cy="10156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1/5 </a:t>
            </a:r>
            <a:r>
              <a:rPr lang="el-GR" sz="2000" dirty="0"/>
              <a:t>πεθαίνει πριν φτάσει στο νοσοκομείο</a:t>
            </a:r>
          </a:p>
          <a:p>
            <a:r>
              <a:rPr lang="el-GR" sz="2000" dirty="0"/>
              <a:t>Στη συνέχεια 20% θνητότητα στο τρίμηνο</a:t>
            </a:r>
          </a:p>
          <a:p>
            <a:r>
              <a:rPr lang="el-GR" sz="2000" dirty="0"/>
              <a:t>Από τους επιβιώσαντες 50% μόνιμη αναπηρία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2332" y="5212080"/>
            <a:ext cx="158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ΠΡΟΓΝΩΣΗ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63034" y="361950"/>
            <a:ext cx="8596668" cy="742950"/>
          </a:xfrm>
        </p:spPr>
        <p:txBody>
          <a:bodyPr>
            <a:normAutofit/>
          </a:bodyPr>
          <a:lstStyle/>
          <a:p>
            <a:r>
              <a:rPr lang="el-GR" sz="4000" dirty="0"/>
              <a:t>Υπαραχνοειδησ αιμορραγια </a:t>
            </a:r>
            <a:r>
              <a:rPr lang="en-US" sz="4000" dirty="0"/>
              <a:t>(SAH)</a:t>
            </a:r>
            <a:endParaRPr lang="el-GR" sz="40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492" y="962389"/>
            <a:ext cx="23241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 descr="Xanthochromia - Wikipedia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1124425" y="5225144"/>
            <a:ext cx="878889" cy="13588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1257" y="1554480"/>
            <a:ext cx="7910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l-GR" sz="2000" dirty="0"/>
              <a:t>Αιφνίδια εμφάνιση ινιακής </a:t>
            </a:r>
            <a:r>
              <a:rPr lang="en-US" sz="2000" b="1" dirty="0"/>
              <a:t>“</a:t>
            </a:r>
            <a:r>
              <a:rPr lang="el-GR" sz="2000" b="1" dirty="0"/>
              <a:t>κεραυνοβόλου’’ κεφαλαλγίας</a:t>
            </a:r>
            <a:endParaRPr lang="el-GR" sz="2000" dirty="0"/>
          </a:p>
          <a:p>
            <a:pPr marL="457200" indent="-457200">
              <a:buFont typeface="Wingdings" pitchFamily="2" charset="2"/>
              <a:buChar char="Ø"/>
            </a:pPr>
            <a:r>
              <a:rPr lang="el-GR" sz="2000" b="1" dirty="0"/>
              <a:t>±Διαταραχή επιπέδου συνείδησης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l-GR" sz="2000" b="1" dirty="0"/>
              <a:t>± </a:t>
            </a:r>
            <a:r>
              <a:rPr lang="en-US" sz="2000" b="1" dirty="0"/>
              <a:t> </a:t>
            </a:r>
            <a:r>
              <a:rPr lang="el-GR" sz="2000" b="1" dirty="0"/>
              <a:t>εστιακή νευρολογική σημειολογία </a:t>
            </a:r>
            <a:r>
              <a:rPr lang="el-GR" sz="2000" b="1" dirty="0">
                <a:solidFill>
                  <a:srgbClr val="C00000"/>
                </a:solidFill>
              </a:rPr>
              <a:t>(1/3 μόνο κεφαλαλγία)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l-GR" sz="2000" dirty="0"/>
              <a:t>αυχενική δυσκαμψία, έμετοι, ναυτία, φωτοφοβία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l-GR" sz="2000" dirty="0"/>
              <a:t>Επιληπτικές κρίσεις 20%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l-GR" sz="2000" dirty="0"/>
              <a:t>33% αρρυθμία, ΟΠΟ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6427" y="3557794"/>
            <a:ext cx="4650377" cy="6662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/>
              <a:t>Συχνά σχετίζεται με εργώδη σωματική δραστηριότητα, σεξουαλική επαφή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2148" y="1110343"/>
            <a:ext cx="225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</a:rPr>
              <a:t>Κλινική εικόνα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863" y="4790739"/>
            <a:ext cx="4718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l-GR" sz="2000" b="1" dirty="0">
                <a:solidFill>
                  <a:srgbClr val="C00000"/>
                </a:solidFill>
              </a:rPr>
              <a:t>Ρήξη ανευρύσματος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l-GR" sz="2000" dirty="0"/>
              <a:t>Ρήξη </a:t>
            </a:r>
            <a:r>
              <a:rPr lang="en-US" sz="2000" dirty="0"/>
              <a:t>AVM</a:t>
            </a:r>
            <a:endParaRPr lang="el-GR" sz="2000" dirty="0"/>
          </a:p>
          <a:p>
            <a:pPr marL="457200" indent="-457200">
              <a:buFont typeface="Wingdings" pitchFamily="2" charset="2"/>
              <a:buChar char="Ø"/>
            </a:pPr>
            <a:r>
              <a:rPr lang="el-GR" sz="2000" dirty="0"/>
              <a:t>Τραυματική από ΚΕΚ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l-GR" sz="2000" dirty="0"/>
              <a:t>Αιμορραγική διάθεση, τοξικές ουσίες (κοκαίνη/αμφεταμίνες)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947314" y="4367094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C00000"/>
                </a:solidFill>
              </a:rPr>
              <a:t>Αίτια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09921" y="4696824"/>
            <a:ext cx="6119222" cy="4847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None/>
            </a:pPr>
            <a:r>
              <a:rPr lang="el-GR" sz="2000" dirty="0">
                <a:solidFill>
                  <a:schemeClr val="tx1"/>
                </a:solidFill>
              </a:rPr>
              <a:t>Αν </a:t>
            </a:r>
            <a:r>
              <a:rPr lang="en-US" sz="2000" dirty="0">
                <a:solidFill>
                  <a:schemeClr val="tx1"/>
                </a:solidFill>
              </a:rPr>
              <a:t>CT </a:t>
            </a:r>
            <a:r>
              <a:rPr lang="el-GR" sz="2000" dirty="0">
                <a:solidFill>
                  <a:schemeClr val="tx1"/>
                </a:solidFill>
              </a:rPr>
              <a:t>εγκεφάλου κφ και υψηλή υποψία </a:t>
            </a:r>
            <a:r>
              <a:rPr lang="en-US" sz="2000" dirty="0">
                <a:solidFill>
                  <a:schemeClr val="tx1"/>
                </a:solidFill>
              </a:rPr>
              <a:t>SAH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el-GR" sz="2000" dirty="0">
                <a:solidFill>
                  <a:schemeClr val="tx1"/>
                </a:solidFill>
              </a:rPr>
              <a:t>ΟΝΠ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5130" y="5345611"/>
            <a:ext cx="574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↑ </a:t>
            </a:r>
            <a:r>
              <a:rPr lang="en-US" sz="2000" dirty="0"/>
              <a:t>RBCs</a:t>
            </a:r>
            <a:r>
              <a:rPr lang="el-GR" sz="2000" dirty="0"/>
              <a:t> , </a:t>
            </a:r>
            <a:r>
              <a:rPr lang="el-GR" sz="2000" u="sng" dirty="0"/>
              <a:t>ξανθοχρωμία</a:t>
            </a:r>
            <a:r>
              <a:rPr lang="el-GR" sz="2000" dirty="0"/>
              <a:t> ΕΝΥ μετά τη φυγοκέντρηση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02284" y="3466011"/>
            <a:ext cx="4499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Εξέταση εκλογής </a:t>
            </a:r>
            <a:r>
              <a:rPr lang="en-US" sz="2000" dirty="0">
                <a:solidFill>
                  <a:srgbClr val="C00000"/>
                </a:solidFill>
              </a:rPr>
              <a:t>CT </a:t>
            </a:r>
            <a:r>
              <a:rPr lang="el-GR" sz="2000" dirty="0">
                <a:solidFill>
                  <a:srgbClr val="C00000"/>
                </a:solidFill>
              </a:rPr>
              <a:t>εγκεφάλου </a:t>
            </a:r>
            <a:r>
              <a:rPr lang="el-GR" sz="2000" dirty="0"/>
              <a:t>(ευαισθησία &gt;95% το πρώτο 24</a:t>
            </a:r>
            <a:r>
              <a:rPr lang="en-US" sz="2000" dirty="0"/>
              <a:t>h</a:t>
            </a:r>
            <a:r>
              <a:rPr lang="el-GR" sz="2000" dirty="0"/>
              <a:t>)</a:t>
            </a:r>
          </a:p>
          <a:p>
            <a:r>
              <a:rPr lang="en-US" sz="2000" dirty="0">
                <a:solidFill>
                  <a:srgbClr val="C00000"/>
                </a:solidFill>
              </a:rPr>
              <a:t>CTA/DSA</a:t>
            </a:r>
            <a:r>
              <a:rPr lang="en-US" sz="2000" dirty="0"/>
              <a:t> </a:t>
            </a:r>
            <a:r>
              <a:rPr lang="el-GR" sz="2000" dirty="0"/>
              <a:t>για ανάδειξη ανευρύσματος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4" grpId="0" animBg="1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848" y="484633"/>
            <a:ext cx="10058400" cy="704087"/>
          </a:xfrm>
        </p:spPr>
        <p:txBody>
          <a:bodyPr>
            <a:normAutofit/>
          </a:bodyPr>
          <a:lstStyle/>
          <a:p>
            <a:r>
              <a:rPr lang="el-GR" sz="4000" dirty="0"/>
              <a:t>Αντιμετωπιση/επιπλοκεσ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49178" y="1097281"/>
            <a:ext cx="4232366" cy="9143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</a:rPr>
              <a:t>Άμεση χειρουργική/ενδαγγειακή αντιμετώπιση ανευρύσματος</a:t>
            </a:r>
          </a:p>
        </p:txBody>
      </p:sp>
      <p:pic>
        <p:nvPicPr>
          <p:cNvPr id="6" name="22 - Εικόνα" descr="ΠΡΟΣΟΧ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415" y="1224323"/>
            <a:ext cx="821001" cy="7409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7542" y="1219200"/>
            <a:ext cx="6361612" cy="6792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rgbClr val="C00000"/>
                </a:solidFill>
              </a:rPr>
              <a:t>Κίνδυνος νέας ρήξης </a:t>
            </a:r>
            <a:r>
              <a:rPr lang="el-GR" sz="2000" dirty="0">
                <a:solidFill>
                  <a:schemeClr val="tx1"/>
                </a:solidFill>
              </a:rPr>
              <a:t>έως 35-40% τις πρώτες 15ημέρες</a:t>
            </a:r>
          </a:p>
          <a:p>
            <a:pPr algn="ctr"/>
            <a:r>
              <a:rPr lang="el-GR" sz="2000" dirty="0">
                <a:solidFill>
                  <a:schemeClr val="tx1"/>
                </a:solidFill>
              </a:rPr>
              <a:t>Υψηλότερος τις πρώτες 24ώρες!!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643" y="3907246"/>
            <a:ext cx="10099042" cy="132343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Γενικά μέτρα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Αναλγητική αγωγή/αντιεμετικά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Υπακτικά για αποφυγή δυσκοιλιότητας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Συσκευή διαλείπουσας διαβαθμισμένης συμπίεσης για πρόληψη </a:t>
            </a:r>
            <a:r>
              <a:rPr lang="en-US" sz="2000" dirty="0" err="1"/>
              <a:t>dvt</a:t>
            </a:r>
            <a:endParaRPr lang="el-GR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46742" y="2249714"/>
            <a:ext cx="9332687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>
                <a:solidFill>
                  <a:srgbClr val="C00000"/>
                </a:solidFill>
              </a:rPr>
              <a:t>Υδροκέφαλος</a:t>
            </a:r>
            <a:r>
              <a:rPr lang="el-GR" sz="2000" dirty="0"/>
              <a:t>-ν/χ αντιμετώπιση με τοποθέτηση παροχέτευσης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>
                <a:solidFill>
                  <a:srgbClr val="C00000"/>
                </a:solidFill>
              </a:rPr>
              <a:t>Όψιμη εγκεφαλική ισχαιμία </a:t>
            </a:r>
            <a:r>
              <a:rPr lang="el-GR" sz="2000" dirty="0"/>
              <a:t>(αγγειόσπασμος, υπογκαιμία,  μετακινούμενη καταστολή)-χορήγηση νιμοδιπίνης, Διατήρηση ΑΠ στα ανώτερα φυσιολογικά όρια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Επιληπτικές κρίσεις (αντιεπιληπτική αγωγή)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219" y="2197318"/>
            <a:ext cx="10058400" cy="1609344"/>
          </a:xfrm>
        </p:spPr>
        <p:txBody>
          <a:bodyPr/>
          <a:lstStyle/>
          <a:p>
            <a:r>
              <a:rPr lang="el-GR" dirty="0"/>
              <a:t>3. Φλεβικα εμφρακτα 1%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296175" cy="746162"/>
          </a:xfrm>
        </p:spPr>
        <p:txBody>
          <a:bodyPr>
            <a:normAutofit/>
          </a:bodyPr>
          <a:lstStyle/>
          <a:p>
            <a:r>
              <a:rPr lang="el-GR" sz="4000" dirty="0"/>
              <a:t>Φλεβικα εμφρακτα</a:t>
            </a:r>
          </a:p>
        </p:txBody>
      </p:sp>
      <p:pic>
        <p:nvPicPr>
          <p:cNvPr id="9" name="Picture 8" descr="cvt.png"/>
          <p:cNvPicPr>
            <a:picLocks noChangeAspect="1"/>
          </p:cNvPicPr>
          <p:nvPr/>
        </p:nvPicPr>
        <p:blipFill>
          <a:blip r:embed="rId3"/>
          <a:srcRect b="53651"/>
          <a:stretch>
            <a:fillRect/>
          </a:stretch>
        </p:blipFill>
        <p:spPr>
          <a:xfrm>
            <a:off x="7105216" y="3178628"/>
            <a:ext cx="4164654" cy="317862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765144" y="3033484"/>
            <a:ext cx="2032000" cy="3193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Ανω οβελιαίος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631716" y="4434115"/>
            <a:ext cx="1226456" cy="2830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ευθύς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45488" y="5646058"/>
            <a:ext cx="1226456" cy="2830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εγκάρσιος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257" y="1262742"/>
            <a:ext cx="7460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u="sng" dirty="0">
                <a:solidFill>
                  <a:srgbClr val="C00000"/>
                </a:solidFill>
              </a:rPr>
              <a:t>θρόμβωση φλεβώδους κόλπου</a:t>
            </a:r>
            <a:r>
              <a:rPr lang="el-GR" sz="2000" dirty="0">
                <a:solidFill>
                  <a:srgbClr val="C00000"/>
                </a:solidFill>
              </a:rPr>
              <a:t> ή επιπολής φλέβας του εγκεφάλου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endParaRPr lang="el-GR" sz="2000" dirty="0"/>
          </a:p>
        </p:txBody>
      </p:sp>
      <p:sp>
        <p:nvSpPr>
          <p:cNvPr id="16" name="Rounded Rectangle 15"/>
          <p:cNvSpPr/>
          <p:nvPr/>
        </p:nvSpPr>
        <p:spPr>
          <a:xfrm>
            <a:off x="9223830" y="6175831"/>
            <a:ext cx="1516740" cy="253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σιγμοειδής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086" y="2402113"/>
            <a:ext cx="787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Σηπτική </a:t>
            </a:r>
            <a:r>
              <a:rPr lang="el-GR" sz="2000" dirty="0"/>
              <a:t>(ωτίτιδα, κολπίτιδα, μαστοειδίτιδα, βακτηριακή μηνιγγίτιδα)</a:t>
            </a:r>
          </a:p>
          <a:p>
            <a:r>
              <a:rPr lang="el-GR" sz="2000" dirty="0">
                <a:solidFill>
                  <a:srgbClr val="C00000"/>
                </a:solidFill>
              </a:rPr>
              <a:t>Άσηπτη</a:t>
            </a:r>
            <a:r>
              <a:rPr lang="en-US" sz="2000" dirty="0">
                <a:solidFill>
                  <a:srgbClr val="C00000"/>
                </a:solidFill>
              </a:rPr>
              <a:t>:</a:t>
            </a:r>
            <a:r>
              <a:rPr lang="el-GR" sz="2000" dirty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γενετική θρομβοφιλία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Επίκτητη υπερπηκτική κατάσταση από υποκείμενο αντιφωσφολιπιδικό/αυτοάνοσο/κακόηθες/φλεγμονώδες νόσημα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>
                <a:solidFill>
                  <a:srgbClr val="C00000"/>
                </a:solidFill>
              </a:rPr>
              <a:t>εγκυμοσύνη/λοχεία</a:t>
            </a:r>
            <a:r>
              <a:rPr lang="el-GR" sz="2000" dirty="0"/>
              <a:t>, φάρμακα (αντισυλληπτικά)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τραύμα/μηχανικά αίτια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αφυδάτωση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086" y="1828800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ΑΙΤΙΑ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09373" y="1857829"/>
            <a:ext cx="3323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Πιο συχνά στις γυναίκες </a:t>
            </a:r>
            <a:r>
              <a:rPr lang="en-US" sz="2000" dirty="0"/>
              <a:t>3:1</a:t>
            </a:r>
            <a:endParaRPr lang="el-GR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20913" y="5500914"/>
            <a:ext cx="5588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80% αναρρώνουν χωρίς νευρολογικά ελλείμματα</a:t>
            </a:r>
          </a:p>
          <a:p>
            <a:r>
              <a:rPr lang="el-GR" sz="2000" dirty="0"/>
              <a:t>Θνητότητα 10%</a:t>
            </a:r>
          </a:p>
          <a:p>
            <a:r>
              <a:rPr lang="el-GR" sz="2000" dirty="0"/>
              <a:t>10% επιβιώνει με αναπηρία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7658" y="5036457"/>
            <a:ext cx="1915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ΠΡΟΓΝΩΣΗ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442685" y="1178562"/>
            <a:ext cx="5842000" cy="29144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marR="0" lvl="1" indent="-18288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ΚΛΙΝΙΚΗ ΕΙΚΟΝΑ: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l-GR" sz="2000" b="1" dirty="0"/>
              <a:t>Υποξεία εγκατάσταση/κυμαινόμενη πορεία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Κεφαλαλγία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(90%)  μπορεί</a:t>
            </a:r>
            <a:r>
              <a:rPr kumimoji="0" lang="el-GR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το μόνο σύμπτωμα!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l-GR" sz="2000" dirty="0"/>
              <a:t>Διαταραχή επιπέδου συνείδησης/εγκεφαλοπάθεια</a:t>
            </a:r>
          </a:p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l-GR" sz="2000" dirty="0"/>
              <a:t>επιληπτικές κρίσεις σε 40-50%</a:t>
            </a:r>
          </a:p>
          <a:p>
            <a:pPr marL="182880" indent="-182880" defTabSz="914400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l-GR" sz="2000" dirty="0"/>
              <a:t>Εστιακή σημειολογία σε 30-50%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20054"/>
          </a:xfrm>
        </p:spPr>
        <p:txBody>
          <a:bodyPr>
            <a:normAutofit/>
          </a:bodyPr>
          <a:lstStyle/>
          <a:p>
            <a:r>
              <a:rPr lang="el-GR" sz="4000" dirty="0"/>
              <a:t>ΚΛΙΝΙΚΗ ΕΙΚΟΝΑ/ΑΠΕΙΚΟΝΙΣΗ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3485" y="4252687"/>
            <a:ext cx="2699658" cy="1422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/>
            <a:r>
              <a:rPr lang="el-GR" b="1" dirty="0">
                <a:solidFill>
                  <a:srgbClr val="C00000"/>
                </a:solidFill>
                <a:latin typeface="Arial"/>
                <a:cs typeface="Arial"/>
              </a:rPr>
              <a:t>↑</a:t>
            </a:r>
            <a:r>
              <a:rPr lang="en-US" b="1" dirty="0">
                <a:solidFill>
                  <a:srgbClr val="C00000"/>
                </a:solidFill>
                <a:latin typeface="Arial"/>
                <a:cs typeface="Arial"/>
              </a:rPr>
              <a:t>ICP:</a:t>
            </a:r>
          </a:p>
          <a:p>
            <a:r>
              <a:rPr lang="el-GR" dirty="0">
                <a:solidFill>
                  <a:schemeClr val="tx1"/>
                </a:solidFill>
                <a:latin typeface="Arial"/>
                <a:cs typeface="Arial"/>
              </a:rPr>
              <a:t>Οίδημα οπτικών θήλών</a:t>
            </a:r>
          </a:p>
          <a:p>
            <a:r>
              <a:rPr lang="el-GR" dirty="0">
                <a:solidFill>
                  <a:schemeClr val="tx1"/>
                </a:solidFill>
                <a:latin typeface="Arial"/>
                <a:cs typeface="Arial"/>
              </a:rPr>
              <a:t>Ναυτία</a:t>
            </a:r>
          </a:p>
          <a:p>
            <a:r>
              <a:rPr lang="el-GR" dirty="0">
                <a:solidFill>
                  <a:schemeClr val="tx1"/>
                </a:solidFill>
                <a:latin typeface="Arial"/>
                <a:cs typeface="Arial"/>
              </a:rPr>
              <a:t>Διαταραχές όρασης</a:t>
            </a:r>
          </a:p>
          <a:p>
            <a:r>
              <a:rPr lang="el-GR" dirty="0">
                <a:solidFill>
                  <a:schemeClr val="tx1"/>
                </a:solidFill>
                <a:latin typeface="Arial"/>
                <a:cs typeface="Arial"/>
              </a:rPr>
              <a:t>πάρεση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VI</a:t>
            </a:r>
            <a:endParaRPr lang="el-GR" dirty="0">
              <a:solidFill>
                <a:schemeClr val="tx1"/>
              </a:solidFill>
            </a:endParaRPr>
          </a:p>
          <a:p>
            <a:pPr algn="ctr"/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4673600" y="4339770"/>
            <a:ext cx="4804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Φλεβική συμφόρησή, αύξηση </a:t>
            </a:r>
            <a:r>
              <a:rPr lang="en-US" sz="2000" dirty="0"/>
              <a:t>ICP-</a:t>
            </a:r>
            <a:r>
              <a:rPr lang="el-GR" sz="2000" dirty="0"/>
              <a:t>μείωση αιματικής ροής/κυτταροτοξικό οίδημα</a:t>
            </a:r>
            <a:endParaRPr lang="en-US" sz="2000" dirty="0"/>
          </a:p>
          <a:p>
            <a:r>
              <a:rPr lang="el-GR" sz="2000" dirty="0"/>
              <a:t>Διαταραχή </a:t>
            </a:r>
            <a:r>
              <a:rPr lang="en-US" sz="2000" dirty="0"/>
              <a:t>RBBB</a:t>
            </a:r>
            <a:r>
              <a:rPr lang="el-GR" sz="2000" dirty="0"/>
              <a:t>- αγγειογενές οίδημα</a:t>
            </a:r>
          </a:p>
        </p:txBody>
      </p:sp>
      <p:sp>
        <p:nvSpPr>
          <p:cNvPr id="10" name="Down Arrow 9"/>
          <p:cNvSpPr/>
          <p:nvPr/>
        </p:nvSpPr>
        <p:spPr>
          <a:xfrm>
            <a:off x="6894283" y="5500914"/>
            <a:ext cx="420914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733143" y="5892801"/>
            <a:ext cx="38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Φλεβικό έμφρακτο</a:t>
            </a:r>
            <a:r>
              <a:rPr lang="en-US" sz="2000" dirty="0"/>
              <a:t> </a:t>
            </a:r>
            <a:r>
              <a:rPr lang="el-GR" sz="2000" dirty="0"/>
              <a:t>συχνά με αιμορραγικά στοιχεία</a:t>
            </a:r>
          </a:p>
        </p:txBody>
      </p:sp>
      <p:pic>
        <p:nvPicPr>
          <p:cNvPr id="12" name="Picture 11" descr="cerebral-venous-thrombosis-hemorrhagic-transformation.png"/>
          <p:cNvPicPr>
            <a:picLocks noChangeAspect="1"/>
          </p:cNvPicPr>
          <p:nvPr/>
        </p:nvPicPr>
        <p:blipFill>
          <a:blip r:embed="rId3" cstate="print"/>
          <a:srcRect l="2143" t="11896" r="65357" b="21755"/>
          <a:stretch>
            <a:fillRect/>
          </a:stretch>
        </p:blipFill>
        <p:spPr>
          <a:xfrm>
            <a:off x="9935686" y="4441370"/>
            <a:ext cx="1995055" cy="20900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8631" y="1045028"/>
            <a:ext cx="3468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CT/CTV </a:t>
            </a:r>
            <a:r>
              <a:rPr lang="el-GR" sz="2000" b="1" dirty="0">
                <a:solidFill>
                  <a:srgbClr val="C00000"/>
                </a:solidFill>
              </a:rPr>
              <a:t>ή </a:t>
            </a:r>
            <a:r>
              <a:rPr lang="en-US" sz="2000" b="1" dirty="0">
                <a:solidFill>
                  <a:srgbClr val="C00000"/>
                </a:solidFill>
              </a:rPr>
              <a:t>MRI/MRV</a:t>
            </a:r>
            <a:endParaRPr lang="el-GR" sz="2000" b="1" dirty="0">
              <a:solidFill>
                <a:srgbClr val="C00000"/>
              </a:solidFill>
            </a:endParaRPr>
          </a:p>
        </p:txBody>
      </p:sp>
      <p:pic>
        <p:nvPicPr>
          <p:cNvPr id="14" name="Picture 13" descr="cv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058" y="1600200"/>
            <a:ext cx="2057400" cy="2057400"/>
          </a:xfrm>
          <a:prstGeom prst="rect">
            <a:avLst/>
          </a:prstGeom>
        </p:spPr>
      </p:pic>
      <p:pic>
        <p:nvPicPr>
          <p:cNvPr id="15" name="Picture 14" descr="delta sign.jpg"/>
          <p:cNvPicPr>
            <a:picLocks noChangeAspect="1"/>
          </p:cNvPicPr>
          <p:nvPr/>
        </p:nvPicPr>
        <p:blipFill>
          <a:blip r:embed="rId5"/>
          <a:srcRect l="17891" r="29320"/>
          <a:stretch>
            <a:fillRect/>
          </a:stretch>
        </p:blipFill>
        <p:spPr>
          <a:xfrm>
            <a:off x="9739084" y="1584779"/>
            <a:ext cx="1698172" cy="20680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52343" y="3773714"/>
            <a:ext cx="25254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Θρόμβος/υπέρπυκνος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56057" y="3751944"/>
            <a:ext cx="27359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Έλλειμμα σκιαγράφισης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13" grpId="0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50681"/>
          </a:xfrm>
        </p:spPr>
        <p:txBody>
          <a:bodyPr>
            <a:normAutofit/>
          </a:bodyPr>
          <a:lstStyle/>
          <a:p>
            <a:r>
              <a:rPr lang="el-GR" sz="4000" dirty="0"/>
              <a:t>αντιμετωπιση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0571" y="1480457"/>
            <a:ext cx="6284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Χορήγηση αντιπηκτικής αγωγής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57485" y="1388049"/>
          <a:ext cx="5471886" cy="19202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9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8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329">
                <a:tc>
                  <a:txBody>
                    <a:bodyPr/>
                    <a:lstStyle/>
                    <a:p>
                      <a:r>
                        <a:rPr lang="el-GR" dirty="0"/>
                        <a:t>3-6 μήνες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Σε παροδικό προδιαθεσικό παράγοντα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r>
                        <a:rPr lang="el-GR" dirty="0"/>
                        <a:t>6-12 μήνες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Σε μη ανέυρεση προδιαθεσικού παράγοντα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329">
                <a:tc>
                  <a:txBody>
                    <a:bodyPr/>
                    <a:lstStyle/>
                    <a:p>
                      <a:r>
                        <a:rPr lang="el-GR" dirty="0"/>
                        <a:t>χρόνια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Σοβαρή</a:t>
                      </a:r>
                      <a:r>
                        <a:rPr lang="el-GR" baseline="0" dirty="0"/>
                        <a:t> θρομβοφιλία</a:t>
                      </a:r>
                    </a:p>
                    <a:p>
                      <a:r>
                        <a:rPr lang="el-GR" baseline="0" dirty="0"/>
                        <a:t>υποτροπή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93371" y="3381828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ΕΠΙΠΛΟΚΕΣ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628" y="3802743"/>
            <a:ext cx="354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Αυξημένη ενδοκράνια πίεση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1714" y="3788228"/>
            <a:ext cx="7605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000" b="1" dirty="0"/>
              <a:t>Σε μεμονωμένη αυξημένη </a:t>
            </a:r>
            <a:r>
              <a:rPr lang="en-US" sz="2000" b="1" dirty="0"/>
              <a:t>ICP </a:t>
            </a:r>
            <a:r>
              <a:rPr lang="el-GR" sz="2000" b="1" dirty="0"/>
              <a:t>με διαταραχή της όρασης</a:t>
            </a:r>
            <a:r>
              <a:rPr lang="el-GR" sz="2000" b="1" dirty="0">
                <a:latin typeface="Arial"/>
                <a:cs typeface="Arial"/>
              </a:rPr>
              <a:t>→</a:t>
            </a:r>
            <a:r>
              <a:rPr lang="el-GR" sz="2000" b="1" dirty="0"/>
              <a:t> </a:t>
            </a:r>
            <a:r>
              <a:rPr lang="el-GR" sz="2000" dirty="0"/>
              <a:t>Εκκενωτική ΟΝΠ, ακεταζολαμίδη</a:t>
            </a:r>
          </a:p>
          <a:p>
            <a:pPr>
              <a:buFont typeface="Wingdings" pitchFamily="2" charset="2"/>
              <a:buChar char="v"/>
            </a:pPr>
            <a:r>
              <a:rPr lang="el-GR" sz="2000" b="1" dirty="0"/>
              <a:t>Σε εκτεταμένο εγκεφαλικό οίδημα</a:t>
            </a:r>
            <a:r>
              <a:rPr lang="el-GR" sz="2000" b="1" dirty="0">
                <a:latin typeface="Arial"/>
                <a:cs typeface="Arial"/>
              </a:rPr>
              <a:t> →</a:t>
            </a:r>
            <a:endParaRPr lang="el-GR" sz="2000" b="1" dirty="0"/>
          </a:p>
          <a:p>
            <a:pPr>
              <a:buFont typeface="Wingdings" pitchFamily="2" charset="2"/>
              <a:buChar char="ü"/>
            </a:pPr>
            <a:r>
              <a:rPr lang="el-GR" sz="2000" dirty="0"/>
              <a:t>Κλιση κεφαλής 30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/>
              <a:t>Υπεραερισμός 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/>
              <a:t>Αποσυμπιεστική κρανιεκτομή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9429" y="5769429"/>
            <a:ext cx="2735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Επιληπτικές κρίσεις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3372" y="5820229"/>
            <a:ext cx="629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Προφυλακτική αντιεπιληπτική αγωγή κατά περίπτωση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TRENDS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l-GR" altLang="en-US" dirty="0"/>
          </a:p>
          <a:p>
            <a:pPr marL="0" indent="0">
              <a:buNone/>
            </a:pPr>
            <a:r>
              <a:rPr lang="el-GR" altLang="en-US" dirty="0"/>
              <a:t>Μείωση επίπτωσης, επιπολασμού, θνητότητας και </a:t>
            </a:r>
            <a:r>
              <a:rPr lang="en-US" altLang="en-US" dirty="0"/>
              <a:t>DALYs (GBD 2021)</a:t>
            </a:r>
          </a:p>
          <a:p>
            <a:pPr marL="0" indent="0">
              <a:buNone/>
            </a:pPr>
            <a:r>
              <a:rPr lang="en-US" altLang="el-GR" dirty="0">
                <a:sym typeface="+mn-ea"/>
              </a:rPr>
              <a:t>A</a:t>
            </a:r>
            <a:r>
              <a:rPr lang="el-GR" altLang="en-US" dirty="0">
                <a:sym typeface="+mn-ea"/>
              </a:rPr>
              <a:t>ύξηση του φορτίου της νόσου σε απόλυτους αριθμούς</a:t>
            </a:r>
          </a:p>
          <a:p>
            <a:pPr marL="0" indent="0">
              <a:buNone/>
            </a:pPr>
            <a:r>
              <a:rPr lang="el-GR" dirty="0">
                <a:solidFill>
                  <a:srgbClr val="C00000"/>
                </a:solidFill>
                <a:sym typeface="+mn-ea"/>
              </a:rPr>
              <a:t>Μεταξύ 2020-2050 υπολογίζεται αύξηση στους θανάτους από ΑΕΕ 50%/9.7εκ.το </a:t>
            </a:r>
            <a:r>
              <a:rPr lang="el-GR" dirty="0" err="1">
                <a:solidFill>
                  <a:srgbClr val="C00000"/>
                </a:solidFill>
                <a:sym typeface="+mn-ea"/>
              </a:rPr>
              <a:t>χρονο</a:t>
            </a:r>
            <a:endParaRPr lang="el-GR" altLang="el-GR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l-GR" altLang="en-US" dirty="0"/>
          </a:p>
          <a:p>
            <a:r>
              <a:rPr lang="el-GR" altLang="en-US" dirty="0"/>
              <a:t>η γήρανση και αύξηση του πληθυσμού</a:t>
            </a:r>
          </a:p>
          <a:p>
            <a:r>
              <a:rPr lang="el-GR" altLang="en-US" dirty="0"/>
              <a:t>το αυξανόμενο κλάσμα επιβάρυνσης πληθυσμού για  μείζονες παράγοντες καρδιαγγειακού κινδύνου αυξάνουν το φορτίο της νόσου</a:t>
            </a:r>
          </a:p>
          <a:p>
            <a:r>
              <a:rPr lang="el-GR" altLang="en-US" dirty="0"/>
              <a:t>Μεγάλες ανισότητες μεταξύ των χωρών. Σοβαρή ανεπάρκεια σε υπηρεσίες πρόληψης, αντιμετώπισης οξείας φάσης και αποκατάστασης σε χώρες χαμηλού και μέσου εισοδήματος</a:t>
            </a:r>
          </a:p>
          <a:p>
            <a:pPr marL="0" indent="0">
              <a:buNone/>
            </a:pPr>
            <a:endParaRPr lang="el-GR" altLang="en-US" dirty="0"/>
          </a:p>
          <a:p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 l="1395" t="60898"/>
          <a:stretch>
            <a:fillRect/>
          </a:stretch>
        </p:blipFill>
        <p:spPr>
          <a:xfrm>
            <a:off x="3514725" y="484505"/>
            <a:ext cx="3861435" cy="197040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49082"/>
          </a:xfrm>
        </p:spPr>
        <p:txBody>
          <a:bodyPr>
            <a:normAutofit/>
          </a:bodyPr>
          <a:lstStyle/>
          <a:p>
            <a:r>
              <a:rPr lang="el-GR" sz="4000" dirty="0"/>
              <a:t>ΑΝΑΤΟΜΙΑ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770" y="2525485"/>
            <a:ext cx="4194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Δεξιά ημιανοψία και ημιυπαισθησία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6855" y="1676399"/>
            <a:ext cx="4753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Ημιπάρεση επικρατούσα στο κάτω άκρο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655" y="4862286"/>
            <a:ext cx="557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Αφασία, δεξιά ημιπληγία/ημιυπαισθησία, στροφή βλέμματος αριστερά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312" y="3302001"/>
            <a:ext cx="557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Ίλιγγος, κεντρικού τύπου νυσταγμός, δυσαρθρία, αστάθεια/αταξία αριστερών άκρων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3314" y="420914"/>
            <a:ext cx="3889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Οπίσθια εγκεφαλική αρτηρία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5085" y="1734455"/>
            <a:ext cx="4201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Πρόσθια  εγκεφαλική αρτηρία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5374" y="3795485"/>
            <a:ext cx="3171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Μέση εγκεφαλική αρτηρία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0687" y="5297713"/>
            <a:ext cx="3178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Σπονδυλοβασικό σύστημα</a:t>
            </a:r>
          </a:p>
        </p:txBody>
      </p:sp>
      <p:pic>
        <p:nvPicPr>
          <p:cNvPr id="11" name="Picture 10" descr="pca stroke"/>
          <p:cNvPicPr>
            <a:picLocks noChangeAspect="1"/>
          </p:cNvPicPr>
          <p:nvPr/>
        </p:nvPicPr>
        <p:blipFill>
          <a:blip r:embed="rId2" cstate="print"/>
          <a:srcRect r="49312"/>
          <a:stretch>
            <a:fillRect/>
          </a:stretch>
        </p:blipFill>
        <p:spPr>
          <a:xfrm>
            <a:off x="10484304" y="192587"/>
            <a:ext cx="1257754" cy="1515620"/>
          </a:xfrm>
          <a:prstGeom prst="rect">
            <a:avLst/>
          </a:prstGeom>
        </p:spPr>
      </p:pic>
      <p:pic>
        <p:nvPicPr>
          <p:cNvPr id="12" name="Picture 11" descr="aca stroke"/>
          <p:cNvPicPr>
            <a:picLocks noChangeAspect="1"/>
          </p:cNvPicPr>
          <p:nvPr/>
        </p:nvPicPr>
        <p:blipFill>
          <a:blip r:embed="rId3" cstate="print"/>
          <a:srcRect l="9267" t="24251" r="58700" b="11178"/>
          <a:stretch>
            <a:fillRect/>
          </a:stretch>
        </p:blipFill>
        <p:spPr>
          <a:xfrm>
            <a:off x="10482581" y="1860641"/>
            <a:ext cx="1311910" cy="1473200"/>
          </a:xfrm>
          <a:prstGeom prst="rect">
            <a:avLst/>
          </a:prstGeom>
        </p:spPr>
      </p:pic>
      <p:pic>
        <p:nvPicPr>
          <p:cNvPr id="13" name="Picture 12" descr="mca strok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84394" y="3450046"/>
            <a:ext cx="1298575" cy="1401445"/>
          </a:xfrm>
          <a:prstGeom prst="rect">
            <a:avLst/>
          </a:prstGeom>
        </p:spPr>
      </p:pic>
      <p:pic>
        <p:nvPicPr>
          <p:cNvPr id="14" name="Picture 13" descr="PICA STROK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98216" y="5024302"/>
            <a:ext cx="1534160" cy="1445260"/>
          </a:xfrm>
          <a:prstGeom prst="rect">
            <a:avLst/>
          </a:prstGeom>
        </p:spPr>
      </p:pic>
      <p:cxnSp>
        <p:nvCxnSpPr>
          <p:cNvPr id="16" name="Straight Connector 15"/>
          <p:cNvCxnSpPr>
            <a:endCxn id="8" idx="1"/>
          </p:cNvCxnSpPr>
          <p:nvPr/>
        </p:nvCxnSpPr>
        <p:spPr>
          <a:xfrm>
            <a:off x="5225143" y="1872344"/>
            <a:ext cx="1719942" cy="621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029199" y="812800"/>
            <a:ext cx="1908630" cy="1836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0" idx="1"/>
          </p:cNvCxnSpPr>
          <p:nvPr/>
        </p:nvCxnSpPr>
        <p:spPr>
          <a:xfrm>
            <a:off x="5370285" y="3846289"/>
            <a:ext cx="1930402" cy="16514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35600" y="4151086"/>
            <a:ext cx="1690914" cy="10554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37004E35-5949-4CC6-B543-3AF11933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913863"/>
          </a:xfrm>
        </p:spPr>
        <p:txBody>
          <a:bodyPr>
            <a:normAutofit/>
          </a:bodyPr>
          <a:lstStyle/>
          <a:p>
            <a:r>
              <a:rPr lang="el-GR" sz="4000" dirty="0" err="1"/>
              <a:t>Κλινικεσ</a:t>
            </a:r>
            <a:r>
              <a:rPr lang="el-GR" sz="4000" dirty="0"/>
              <a:t> </a:t>
            </a:r>
            <a:r>
              <a:rPr lang="el-GR" sz="4000" dirty="0" err="1"/>
              <a:t>περιπτωσεισ</a:t>
            </a:r>
            <a:endParaRPr lang="el-GR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E99D8-6BEB-4FBC-851C-1C290C13B93A}"/>
              </a:ext>
            </a:extLst>
          </p:cNvPr>
          <p:cNvSpPr txBox="1"/>
          <p:nvPr/>
        </p:nvSpPr>
        <p:spPr>
          <a:xfrm>
            <a:off x="439269" y="1524000"/>
            <a:ext cx="51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Αιφνίδιας εγκατάστασης δεξιά ημιπληγία/αφασία/στροφή </a:t>
            </a:r>
            <a:r>
              <a:rPr lang="el-GR" dirty="0"/>
              <a:t>βλέμματος αριστερά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B197E-7262-4310-BF32-AD0707C8495F}"/>
              </a:ext>
            </a:extLst>
          </p:cNvPr>
          <p:cNvSpPr txBox="1"/>
          <p:nvPr/>
        </p:nvSpPr>
        <p:spPr>
          <a:xfrm>
            <a:off x="439268" y="2483224"/>
            <a:ext cx="51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Κεραυνοβόλος κεφαλαλγία/έμετοι, χωρίς εστιακή νευρολογική σημειολογία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C98B1-095F-438D-A1E5-771E5F97064B}"/>
              </a:ext>
            </a:extLst>
          </p:cNvPr>
          <p:cNvSpPr txBox="1"/>
          <p:nvPr/>
        </p:nvSpPr>
        <p:spPr>
          <a:xfrm>
            <a:off x="439268" y="3442448"/>
            <a:ext cx="5181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Επιδεινούμενη αριστερή </a:t>
            </a:r>
            <a:r>
              <a:rPr lang="el-GR" dirty="0" err="1"/>
              <a:t>ημιπάρεση</a:t>
            </a:r>
            <a:endParaRPr lang="el-GR" dirty="0"/>
          </a:p>
          <a:p>
            <a:r>
              <a:rPr lang="el-GR" dirty="0"/>
              <a:t>Έμετοι</a:t>
            </a:r>
            <a:r>
              <a:rPr lang="en-US" dirty="0"/>
              <a:t>, </a:t>
            </a:r>
            <a:r>
              <a:rPr lang="el-GR" dirty="0"/>
              <a:t>ΑΠ</a:t>
            </a:r>
            <a:r>
              <a:rPr lang="en-US" dirty="0"/>
              <a:t>:200/110, </a:t>
            </a:r>
            <a:r>
              <a:rPr lang="el-GR" dirty="0"/>
              <a:t>διαταραχή επιπέδου συνείδησης </a:t>
            </a:r>
            <a:r>
              <a:rPr lang="en-US" dirty="0"/>
              <a:t>GCS 10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A96F02-6ECD-4B63-A7A6-70860148D792}"/>
              </a:ext>
            </a:extLst>
          </p:cNvPr>
          <p:cNvSpPr txBox="1"/>
          <p:nvPr/>
        </p:nvSpPr>
        <p:spPr>
          <a:xfrm>
            <a:off x="502021" y="4687670"/>
            <a:ext cx="4320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Γυναίκα στην περίοδο της λοχείας</a:t>
            </a:r>
          </a:p>
          <a:p>
            <a:r>
              <a:rPr lang="en-US" dirty="0"/>
              <a:t>E</a:t>
            </a:r>
            <a:r>
              <a:rPr lang="el-GR" dirty="0" err="1"/>
              <a:t>μμένουσα</a:t>
            </a:r>
            <a:r>
              <a:rPr lang="el-GR" dirty="0"/>
              <a:t> κεφαλαλγία από ημερών</a:t>
            </a:r>
          </a:p>
          <a:p>
            <a:r>
              <a:rPr lang="el-GR" dirty="0"/>
              <a:t>Προσέρχεται λόγω επιληπτικής κρίσης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C359C-9A87-4AB9-813B-36C3480956D4}"/>
              </a:ext>
            </a:extLst>
          </p:cNvPr>
          <p:cNvSpPr txBox="1"/>
          <p:nvPr/>
        </p:nvSpPr>
        <p:spPr>
          <a:xfrm>
            <a:off x="6875929" y="1398494"/>
            <a:ext cx="397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Θρόμβωση φλεβωδών κόλπων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752312-2893-4A4A-AC05-BB7143F5195A}"/>
              </a:ext>
            </a:extLst>
          </p:cNvPr>
          <p:cNvSpPr txBox="1"/>
          <p:nvPr/>
        </p:nvSpPr>
        <p:spPr>
          <a:xfrm>
            <a:off x="6875929" y="2497023"/>
            <a:ext cx="3971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Ισχαιμικό ΑΕΕ </a:t>
            </a:r>
            <a:r>
              <a:rPr lang="en-US" dirty="0"/>
              <a:t>LMCA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B8AA9-2874-41CE-BC2A-7E03E960DF4E}"/>
              </a:ext>
            </a:extLst>
          </p:cNvPr>
          <p:cNvSpPr txBox="1"/>
          <p:nvPr/>
        </p:nvSpPr>
        <p:spPr>
          <a:xfrm>
            <a:off x="6938682" y="3622314"/>
            <a:ext cx="2949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Υπαραχνοειδής</a:t>
            </a:r>
            <a:r>
              <a:rPr lang="el-GR" dirty="0"/>
              <a:t> αιμορραγία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55797-CC83-4BC4-9CAC-E098EF0E2791}"/>
              </a:ext>
            </a:extLst>
          </p:cNvPr>
          <p:cNvSpPr txBox="1"/>
          <p:nvPr/>
        </p:nvSpPr>
        <p:spPr>
          <a:xfrm>
            <a:off x="6938682" y="4698987"/>
            <a:ext cx="2949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ενδοπαρεγχυματική</a:t>
            </a:r>
            <a:r>
              <a:rPr lang="el-GR" dirty="0"/>
              <a:t> εγκεφαλική αιμορραγία</a:t>
            </a:r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F8AAB14C-86B1-4615-AB8B-EFC05A79094E}"/>
              </a:ext>
            </a:extLst>
          </p:cNvPr>
          <p:cNvCxnSpPr/>
          <p:nvPr/>
        </p:nvCxnSpPr>
        <p:spPr>
          <a:xfrm>
            <a:off x="5620869" y="1963271"/>
            <a:ext cx="1156449" cy="6454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22251E63-5755-47B2-B1D1-6AD97D81A9C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522258" y="2761129"/>
            <a:ext cx="1416424" cy="10458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87F722EE-1B21-4C19-9EC3-AE394FD5B71E}"/>
              </a:ext>
            </a:extLst>
          </p:cNvPr>
          <p:cNvCxnSpPr>
            <a:cxnSpLocks/>
          </p:cNvCxnSpPr>
          <p:nvPr/>
        </p:nvCxnSpPr>
        <p:spPr>
          <a:xfrm>
            <a:off x="4966444" y="3754432"/>
            <a:ext cx="1909485" cy="115822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8EF233A7-DA89-42B1-B0EF-DC2B971CEDE2}"/>
              </a:ext>
            </a:extLst>
          </p:cNvPr>
          <p:cNvCxnSpPr>
            <a:cxnSpLocks/>
          </p:cNvCxnSpPr>
          <p:nvPr/>
        </p:nvCxnSpPr>
        <p:spPr>
          <a:xfrm flipV="1">
            <a:off x="4823012" y="1710478"/>
            <a:ext cx="2052917" cy="34591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54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AD4CE7-B836-4DFA-80CE-35AB33D1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07674"/>
          </a:xfrm>
        </p:spPr>
        <p:txBody>
          <a:bodyPr>
            <a:normAutofit/>
          </a:bodyPr>
          <a:lstStyle/>
          <a:p>
            <a:r>
              <a:rPr lang="el-GR" sz="4000" dirty="0" err="1"/>
              <a:t>Κλινικεσ</a:t>
            </a:r>
            <a:r>
              <a:rPr lang="el-GR" sz="4000" dirty="0"/>
              <a:t> </a:t>
            </a:r>
            <a:r>
              <a:rPr lang="el-GR" sz="4000" dirty="0" err="1"/>
              <a:t>περιπτωσεισ</a:t>
            </a:r>
            <a:endParaRPr lang="el-GR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AC3E0-999A-4769-A36D-9405764FDB52}"/>
              </a:ext>
            </a:extLst>
          </p:cNvPr>
          <p:cNvSpPr txBox="1"/>
          <p:nvPr/>
        </p:nvSpPr>
        <p:spPr>
          <a:xfrm>
            <a:off x="181076" y="5110783"/>
            <a:ext cx="3251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Θρόμβωση φλεβωδών κόλπων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B78924-5034-408B-A912-BCBEBAEBC430}"/>
              </a:ext>
            </a:extLst>
          </p:cNvPr>
          <p:cNvSpPr txBox="1"/>
          <p:nvPr/>
        </p:nvSpPr>
        <p:spPr>
          <a:xfrm>
            <a:off x="3514165" y="5046898"/>
            <a:ext cx="2082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Οξύ Ισχαιμικό ΑΕΕ </a:t>
            </a:r>
            <a:endParaRPr lang="en-US" dirty="0"/>
          </a:p>
          <a:p>
            <a:r>
              <a:rPr lang="en-US" dirty="0"/>
              <a:t>RMCA</a:t>
            </a:r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288D9-613A-453B-891B-B20855480730}"/>
              </a:ext>
            </a:extLst>
          </p:cNvPr>
          <p:cNvSpPr txBox="1"/>
          <p:nvPr/>
        </p:nvSpPr>
        <p:spPr>
          <a:xfrm>
            <a:off x="6275210" y="504689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Υπαραχνοειδής</a:t>
            </a:r>
            <a:r>
              <a:rPr lang="el-GR" dirty="0"/>
              <a:t> </a:t>
            </a:r>
          </a:p>
          <a:p>
            <a:r>
              <a:rPr lang="el-GR" dirty="0"/>
              <a:t>αιμορραγία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E97A3-F9A5-40DF-851B-1BE0356BDBA1}"/>
              </a:ext>
            </a:extLst>
          </p:cNvPr>
          <p:cNvSpPr txBox="1"/>
          <p:nvPr/>
        </p:nvSpPr>
        <p:spPr>
          <a:xfrm>
            <a:off x="8414970" y="5046897"/>
            <a:ext cx="2587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l-GR" dirty="0" err="1"/>
              <a:t>νδοπαρεγχυματική</a:t>
            </a:r>
            <a:r>
              <a:rPr lang="el-GR" dirty="0"/>
              <a:t> εγκεφαλική αιμορραγία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763EE38-7024-45A1-8B1A-0D5C4A71B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0917" y="1562551"/>
            <a:ext cx="2461634" cy="230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E40D217-378A-4FA9-B512-D742861FE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8203" y="1539690"/>
            <a:ext cx="1936748" cy="2324098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46B7563-01DB-4712-A447-EAA10DEF80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9681" r="15281" b="12910"/>
          <a:stretch/>
        </p:blipFill>
        <p:spPr>
          <a:xfrm>
            <a:off x="5985067" y="1562551"/>
            <a:ext cx="2082533" cy="230123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B3FBD083-2FD7-455D-8BD9-0DE88162E3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t="3500" r="12353"/>
          <a:stretch/>
        </p:blipFill>
        <p:spPr>
          <a:xfrm>
            <a:off x="8516203" y="1539690"/>
            <a:ext cx="1854979" cy="2301238"/>
          </a:xfrm>
          <a:prstGeom prst="rect">
            <a:avLst/>
          </a:prstGeom>
        </p:spPr>
      </p:pic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14F3C581-B121-40F9-B17C-9E2A1AA71850}"/>
              </a:ext>
            </a:extLst>
          </p:cNvPr>
          <p:cNvCxnSpPr/>
          <p:nvPr/>
        </p:nvCxnSpPr>
        <p:spPr>
          <a:xfrm flipV="1">
            <a:off x="2052918" y="3944471"/>
            <a:ext cx="7207623" cy="11024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εία γραμμή σύνδεσης 18">
            <a:extLst>
              <a:ext uri="{FF2B5EF4-FFF2-40B4-BE49-F238E27FC236}">
                <a16:creationId xmlns:a16="http://schemas.microsoft.com/office/drawing/2014/main" id="{616FE3EE-19B1-48BB-87E4-F72D3B437CAA}"/>
              </a:ext>
            </a:extLst>
          </p:cNvPr>
          <p:cNvCxnSpPr>
            <a:cxnSpLocks/>
          </p:cNvCxnSpPr>
          <p:nvPr/>
        </p:nvCxnSpPr>
        <p:spPr>
          <a:xfrm>
            <a:off x="1918447" y="3927674"/>
            <a:ext cx="5107886" cy="11420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D961F879-C8FB-4558-9BA4-8D58E3391F65}"/>
              </a:ext>
            </a:extLst>
          </p:cNvPr>
          <p:cNvCxnSpPr>
            <a:cxnSpLocks/>
          </p:cNvCxnSpPr>
          <p:nvPr/>
        </p:nvCxnSpPr>
        <p:spPr>
          <a:xfrm>
            <a:off x="7109012" y="3944470"/>
            <a:ext cx="2462489" cy="1119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Ευθεία γραμμή σύνδεσης 25">
            <a:extLst>
              <a:ext uri="{FF2B5EF4-FFF2-40B4-BE49-F238E27FC236}">
                <a16:creationId xmlns:a16="http://schemas.microsoft.com/office/drawing/2014/main" id="{12C9AC1C-E5D4-42C5-857A-E10A162F2051}"/>
              </a:ext>
            </a:extLst>
          </p:cNvPr>
          <p:cNvCxnSpPr>
            <a:cxnSpLocks/>
          </p:cNvCxnSpPr>
          <p:nvPr/>
        </p:nvCxnSpPr>
        <p:spPr>
          <a:xfrm>
            <a:off x="4411041" y="3927672"/>
            <a:ext cx="0" cy="1119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Τόξο 27">
            <a:extLst>
              <a:ext uri="{FF2B5EF4-FFF2-40B4-BE49-F238E27FC236}">
                <a16:creationId xmlns:a16="http://schemas.microsoft.com/office/drawing/2014/main" id="{DF5E1B91-8698-4A26-959F-14B4627493F2}"/>
              </a:ext>
            </a:extLst>
          </p:cNvPr>
          <p:cNvSpPr/>
          <p:nvPr/>
        </p:nvSpPr>
        <p:spPr>
          <a:xfrm>
            <a:off x="9242611" y="2913529"/>
            <a:ext cx="977154" cy="677071"/>
          </a:xfrm>
          <a:prstGeom prst="arc">
            <a:avLst>
              <a:gd name="adj1" fmla="val 273097"/>
              <a:gd name="adj2" fmla="val 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Τόξο 28">
            <a:extLst>
              <a:ext uri="{FF2B5EF4-FFF2-40B4-BE49-F238E27FC236}">
                <a16:creationId xmlns:a16="http://schemas.microsoft.com/office/drawing/2014/main" id="{236167BB-6C68-4A64-974E-B5231CAEBDDF}"/>
              </a:ext>
            </a:extLst>
          </p:cNvPr>
          <p:cNvSpPr/>
          <p:nvPr/>
        </p:nvSpPr>
        <p:spPr>
          <a:xfrm>
            <a:off x="3863788" y="2312895"/>
            <a:ext cx="547254" cy="349624"/>
          </a:xfrm>
          <a:prstGeom prst="arc">
            <a:avLst>
              <a:gd name="adj1" fmla="val 273097"/>
              <a:gd name="adj2" fmla="val 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800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8C518A-E1FB-4948-B414-C9EE32A2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18027"/>
          </a:xfrm>
        </p:spPr>
        <p:txBody>
          <a:bodyPr>
            <a:normAutofit fontScale="90000"/>
          </a:bodyPr>
          <a:lstStyle/>
          <a:p>
            <a:r>
              <a:rPr lang="el-GR" sz="4000" dirty="0" err="1"/>
              <a:t>Κλινικεσ</a:t>
            </a:r>
            <a:r>
              <a:rPr lang="el-GR" sz="4000" dirty="0"/>
              <a:t> </a:t>
            </a:r>
            <a:r>
              <a:rPr lang="el-GR" sz="4000" dirty="0" err="1"/>
              <a:t>περιπτωσεισ</a:t>
            </a:r>
            <a:endParaRPr lang="el-GR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B94A37-5DD1-42FA-858A-66A436C0853C}"/>
              </a:ext>
            </a:extLst>
          </p:cNvPr>
          <p:cNvSpPr txBox="1"/>
          <p:nvPr/>
        </p:nvSpPr>
        <p:spPr>
          <a:xfrm>
            <a:off x="367552" y="1434891"/>
            <a:ext cx="52981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Ποιο είναι το χρονικό παράθυρο της </a:t>
            </a:r>
            <a:r>
              <a:rPr lang="el-GR" dirty="0" err="1">
                <a:solidFill>
                  <a:srgbClr val="C00000"/>
                </a:solidFill>
              </a:rPr>
              <a:t>θρομβόλυσης</a:t>
            </a:r>
            <a:r>
              <a:rPr lang="el-GR" dirty="0">
                <a:solidFill>
                  <a:srgbClr val="C00000"/>
                </a:solidFill>
              </a:rPr>
              <a:t>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4.5 ώρες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12ώρες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24 ώρες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Δεν υπάρχει, εξαρτάται από την κλινική εικόνα</a:t>
            </a: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63438E42-243A-4B96-A15A-C4D314E0FC0D}"/>
              </a:ext>
            </a:extLst>
          </p:cNvPr>
          <p:cNvCxnSpPr>
            <a:cxnSpLocks/>
          </p:cNvCxnSpPr>
          <p:nvPr/>
        </p:nvCxnSpPr>
        <p:spPr>
          <a:xfrm>
            <a:off x="717176" y="2025485"/>
            <a:ext cx="9681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A24B20-FC5D-44B6-B9AC-9F43EC6E881B}"/>
              </a:ext>
            </a:extLst>
          </p:cNvPr>
          <p:cNvSpPr txBox="1"/>
          <p:nvPr/>
        </p:nvSpPr>
        <p:spPr>
          <a:xfrm>
            <a:off x="242046" y="3189727"/>
            <a:ext cx="5728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Επεισόδιο απώλειας συνείδησης με πρόδρομη ζάλη, ωχρότητα απώλεια </a:t>
            </a:r>
            <a:r>
              <a:rPr lang="el-GR" dirty="0" err="1">
                <a:solidFill>
                  <a:srgbClr val="C00000"/>
                </a:solidFill>
              </a:rPr>
              <a:t>μυικού</a:t>
            </a:r>
            <a:r>
              <a:rPr lang="el-GR" dirty="0">
                <a:solidFill>
                  <a:srgbClr val="C00000"/>
                </a:solidFill>
              </a:rPr>
              <a:t> τόνου και άμεση ανάκτηση επικοινωνίας. Εν συνεχεία ναυτία/καταβολή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Ισχαιμικό αγγειακό </a:t>
            </a:r>
            <a:r>
              <a:rPr lang="el-GR" dirty="0" err="1"/>
              <a:t>εγκεφάλικό</a:t>
            </a:r>
            <a:r>
              <a:rPr lang="el-GR" dirty="0"/>
              <a:t> επεισόδιο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Εγκεφαλική αιμορραγία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 err="1"/>
              <a:t>Υπαραχνοειδής</a:t>
            </a:r>
            <a:r>
              <a:rPr lang="el-GR" dirty="0"/>
              <a:t> αιμορραγία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Επιληπτική κρίση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 err="1"/>
              <a:t>Συγκοπτικό</a:t>
            </a:r>
            <a:r>
              <a:rPr lang="el-GR" dirty="0"/>
              <a:t> επεισόδιο</a:t>
            </a: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680E8553-3886-4458-B875-F01D069E6D87}"/>
              </a:ext>
            </a:extLst>
          </p:cNvPr>
          <p:cNvCxnSpPr>
            <a:cxnSpLocks/>
          </p:cNvCxnSpPr>
          <p:nvPr/>
        </p:nvCxnSpPr>
        <p:spPr>
          <a:xfrm>
            <a:off x="575265" y="5432072"/>
            <a:ext cx="22201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1EA3C4-6287-456C-9001-3626CCB3F4A9}"/>
              </a:ext>
            </a:extLst>
          </p:cNvPr>
          <p:cNvSpPr txBox="1"/>
          <p:nvPr/>
        </p:nvSpPr>
        <p:spPr>
          <a:xfrm>
            <a:off x="6167717" y="1435401"/>
            <a:ext cx="5728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Ποιο είναι η σωστή σειρά ενεργειών σε ασθενή με οξείας εγκατάστασης σημειολογία στο ΤΕΠ από </a:t>
            </a:r>
            <a:r>
              <a:rPr lang="el-GR" dirty="0" err="1">
                <a:solidFill>
                  <a:srgbClr val="C00000"/>
                </a:solidFill>
              </a:rPr>
              <a:t>διώρου</a:t>
            </a:r>
            <a:endParaRPr lang="el-GR" dirty="0">
              <a:solidFill>
                <a:srgbClr val="C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ΖΣ, </a:t>
            </a:r>
            <a:r>
              <a:rPr lang="en-US" dirty="0"/>
              <a:t>stick </a:t>
            </a:r>
            <a:r>
              <a:rPr lang="el-GR" dirty="0"/>
              <a:t>σακχάρου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 err="1"/>
              <a:t>Θρομβόλυση</a:t>
            </a:r>
            <a:endParaRPr lang="el-G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CT </a:t>
            </a:r>
            <a:r>
              <a:rPr lang="el-GR" dirty="0"/>
              <a:t>εγκεφάλου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ΗΚΓ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salospir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1EF30-8A4E-4363-B786-B07E9A22E6B9}"/>
              </a:ext>
            </a:extLst>
          </p:cNvPr>
          <p:cNvSpPr txBox="1"/>
          <p:nvPr/>
        </p:nvSpPr>
        <p:spPr>
          <a:xfrm>
            <a:off x="8382005" y="1988889"/>
            <a:ext cx="25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92E68-D90F-4CAB-8239-6D137BB8F2BD}"/>
              </a:ext>
            </a:extLst>
          </p:cNvPr>
          <p:cNvSpPr txBox="1"/>
          <p:nvPr/>
        </p:nvSpPr>
        <p:spPr>
          <a:xfrm>
            <a:off x="7996521" y="2542887"/>
            <a:ext cx="25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8AD37-3DB2-43B5-A645-EA1581644A73}"/>
              </a:ext>
            </a:extLst>
          </p:cNvPr>
          <p:cNvSpPr txBox="1"/>
          <p:nvPr/>
        </p:nvSpPr>
        <p:spPr>
          <a:xfrm>
            <a:off x="7772405" y="2266397"/>
            <a:ext cx="25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35E75-3A50-476B-956C-13ECD2CC36D3}"/>
              </a:ext>
            </a:extLst>
          </p:cNvPr>
          <p:cNvSpPr txBox="1"/>
          <p:nvPr/>
        </p:nvSpPr>
        <p:spPr>
          <a:xfrm>
            <a:off x="7028333" y="2820395"/>
            <a:ext cx="25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FBDD67-BC03-4C2C-AD71-82BDB1D39E6E}"/>
              </a:ext>
            </a:extLst>
          </p:cNvPr>
          <p:cNvSpPr txBox="1"/>
          <p:nvPr/>
        </p:nvSpPr>
        <p:spPr>
          <a:xfrm>
            <a:off x="7386922" y="3097394"/>
            <a:ext cx="25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46687A-08B6-43FE-AF49-7211D6384126}"/>
              </a:ext>
            </a:extLst>
          </p:cNvPr>
          <p:cNvSpPr txBox="1"/>
          <p:nvPr/>
        </p:nvSpPr>
        <p:spPr>
          <a:xfrm>
            <a:off x="6131856" y="3558549"/>
            <a:ext cx="5298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Ασθενής με οξείας εγκατάστασης δεξιά ημιπληγία, αφασία, στροφή βλέμματος αριστερά. Που είναι η βλάβη?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LMCA</a:t>
            </a:r>
            <a:endParaRPr lang="el-G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RMCA</a:t>
            </a:r>
            <a:endParaRPr lang="el-G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Οπίσθια κυκλοφορία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dirty="0"/>
              <a:t>Πρόσθια εγκεφαλική αρτηρία</a:t>
            </a:r>
          </a:p>
        </p:txBody>
      </p: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BCE1514A-8F58-4D1D-AC11-C9DD682BE053}"/>
              </a:ext>
            </a:extLst>
          </p:cNvPr>
          <p:cNvCxnSpPr>
            <a:cxnSpLocks/>
          </p:cNvCxnSpPr>
          <p:nvPr/>
        </p:nvCxnSpPr>
        <p:spPr>
          <a:xfrm>
            <a:off x="6400803" y="4688002"/>
            <a:ext cx="9681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F1816C-A329-4B0F-B065-EE434595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43533"/>
          </a:xfrm>
        </p:spPr>
        <p:txBody>
          <a:bodyPr>
            <a:normAutofit/>
          </a:bodyPr>
          <a:lstStyle/>
          <a:p>
            <a:r>
              <a:rPr lang="el-GR" sz="4000" dirty="0" err="1"/>
              <a:t>Κλινικεσ</a:t>
            </a:r>
            <a:r>
              <a:rPr lang="el-GR" sz="4000" dirty="0"/>
              <a:t> </a:t>
            </a:r>
            <a:r>
              <a:rPr lang="el-GR" sz="4000" dirty="0" err="1"/>
              <a:t>περιπτωσεισ</a:t>
            </a:r>
            <a:endParaRPr lang="el-GR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FCEFD-2C30-4338-8CA5-AECB634B761F}"/>
              </a:ext>
            </a:extLst>
          </p:cNvPr>
          <p:cNvSpPr txBox="1"/>
          <p:nvPr/>
        </p:nvSpPr>
        <p:spPr>
          <a:xfrm>
            <a:off x="325763" y="3057390"/>
            <a:ext cx="3845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Ασθενής 60 ετών, ΑΥ, ΣΔ</a:t>
            </a:r>
          </a:p>
          <a:p>
            <a:r>
              <a:rPr lang="el-GR" dirty="0"/>
              <a:t>ομότιμη δεξιά </a:t>
            </a:r>
            <a:r>
              <a:rPr lang="el-GR" dirty="0" err="1"/>
              <a:t>ημιπάρεση</a:t>
            </a:r>
            <a:r>
              <a:rPr lang="el-GR" dirty="0"/>
              <a:t> από διημέρου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420ACE3-CE76-4D5A-AFF0-17C402206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58"/>
          <a:stretch/>
        </p:blipFill>
        <p:spPr>
          <a:xfrm>
            <a:off x="4326694" y="2813177"/>
            <a:ext cx="1258104" cy="1579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D05C6-1B95-4298-9447-304F2BE054A3}"/>
              </a:ext>
            </a:extLst>
          </p:cNvPr>
          <p:cNvSpPr txBox="1"/>
          <p:nvPr/>
        </p:nvSpPr>
        <p:spPr>
          <a:xfrm>
            <a:off x="277907" y="1407791"/>
            <a:ext cx="384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Ασθενής 75 ετών με ΚΜ υπό </a:t>
            </a:r>
            <a:r>
              <a:rPr lang="en-US" dirty="0" err="1"/>
              <a:t>salospir</a:t>
            </a:r>
            <a:endParaRPr lang="en-US" dirty="0"/>
          </a:p>
          <a:p>
            <a:r>
              <a:rPr lang="el-GR" dirty="0" err="1"/>
              <a:t>ημιανοψία</a:t>
            </a:r>
            <a:r>
              <a:rPr lang="el-GR" dirty="0"/>
              <a:t> και αριστερή </a:t>
            </a:r>
            <a:r>
              <a:rPr lang="el-GR" dirty="0" err="1"/>
              <a:t>ημιπάρεση</a:t>
            </a:r>
            <a:endParaRPr lang="el-GR" dirty="0"/>
          </a:p>
        </p:txBody>
      </p:sp>
      <p:pic>
        <p:nvPicPr>
          <p:cNvPr id="7" name="Picture 12" descr="ct cardioembolic">
            <a:extLst>
              <a:ext uri="{FF2B5EF4-FFF2-40B4-BE49-F238E27FC236}">
                <a16:creationId xmlns:a16="http://schemas.microsoft.com/office/drawing/2014/main" id="{B13A0BDF-AA22-43B6-87C0-141C7D0483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3489" r="32598" b="50000"/>
          <a:stretch>
            <a:fillRect/>
          </a:stretch>
        </p:blipFill>
        <p:spPr>
          <a:xfrm>
            <a:off x="4326694" y="1250396"/>
            <a:ext cx="1330037" cy="1474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156814-BD23-41D4-B98D-5E6EF15F3D2C}"/>
              </a:ext>
            </a:extLst>
          </p:cNvPr>
          <p:cNvSpPr txBox="1"/>
          <p:nvPr/>
        </p:nvSpPr>
        <p:spPr>
          <a:xfrm>
            <a:off x="367552" y="5099943"/>
            <a:ext cx="417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Ασθενής 63 ετών με ΑΥ, </a:t>
            </a:r>
            <a:r>
              <a:rPr lang="el-GR" dirty="0" err="1"/>
              <a:t>δλδ</a:t>
            </a:r>
            <a:r>
              <a:rPr lang="el-GR" dirty="0"/>
              <a:t>, καπνίστρια</a:t>
            </a:r>
          </a:p>
          <a:p>
            <a:r>
              <a:rPr lang="el-GR" dirty="0"/>
              <a:t>Επεισόδιο </a:t>
            </a:r>
            <a:r>
              <a:rPr lang="el-GR" dirty="0" err="1"/>
              <a:t>αμάυρωσης</a:t>
            </a:r>
            <a:r>
              <a:rPr lang="el-GR" dirty="0"/>
              <a:t> </a:t>
            </a:r>
            <a:r>
              <a:rPr lang="en-US" dirty="0" err="1"/>
              <a:t>fungax</a:t>
            </a:r>
            <a:r>
              <a:rPr lang="el-GR" dirty="0"/>
              <a:t> δεξιά</a:t>
            </a:r>
          </a:p>
        </p:txBody>
      </p:sp>
      <p:pic>
        <p:nvPicPr>
          <p:cNvPr id="9" name="Picture 25" descr="optic fields.jpg">
            <a:extLst>
              <a:ext uri="{FF2B5EF4-FFF2-40B4-BE49-F238E27FC236}">
                <a16:creationId xmlns:a16="http://schemas.microsoft.com/office/drawing/2014/main" id="{C568F815-AAE9-4DB1-BC08-A0E05A6F1F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905" t="6655" b="74394"/>
          <a:stretch>
            <a:fillRect/>
          </a:stretch>
        </p:blipFill>
        <p:spPr>
          <a:xfrm>
            <a:off x="519953" y="5746274"/>
            <a:ext cx="1398495" cy="70161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5BA0F3E-22C1-485B-B34D-2AE96DB299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r="12353" b="3778"/>
          <a:stretch/>
        </p:blipFill>
        <p:spPr>
          <a:xfrm>
            <a:off x="4398627" y="4515627"/>
            <a:ext cx="1258104" cy="1616777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865AC1D5-D600-4F93-B27C-10FD8CF9C132}"/>
              </a:ext>
            </a:extLst>
          </p:cNvPr>
          <p:cNvSpPr txBox="1"/>
          <p:nvPr/>
        </p:nvSpPr>
        <p:spPr>
          <a:xfrm>
            <a:off x="7694481" y="1355531"/>
            <a:ext cx="3977565" cy="923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 dirty="0" err="1"/>
              <a:t>Καρδιοεμβολικό</a:t>
            </a:r>
            <a:endParaRPr lang="el-GR" b="1" dirty="0"/>
          </a:p>
          <a:p>
            <a:pPr marL="285750" indent="-285750">
              <a:buFont typeface="Wingdings" panose="05000000000000000000" charset="0"/>
              <a:buChar char="v"/>
            </a:pPr>
            <a:r>
              <a:rPr lang="el-GR" altLang="el-GR" b="1" dirty="0"/>
              <a:t>Μικρών αγγείων/</a:t>
            </a:r>
            <a:r>
              <a:rPr lang="el-GR" altLang="el-GR" b="1" dirty="0" err="1"/>
              <a:t>κενοχωριώδες</a:t>
            </a:r>
            <a:endParaRPr lang="el-GR" altLang="el-GR" b="1" dirty="0"/>
          </a:p>
          <a:p>
            <a:pPr marL="285750" indent="-285750">
              <a:buFont typeface="Wingdings" panose="05000000000000000000" charset="0"/>
              <a:buChar char="v"/>
            </a:pPr>
            <a:r>
              <a:rPr lang="el-GR" altLang="el-GR" b="1" dirty="0" err="1"/>
              <a:t>Αθηροσκληρωτικό</a:t>
            </a:r>
            <a:endParaRPr lang="en-US" altLang="el-GR" b="1" dirty="0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CF0843E5-B351-44C7-A083-1B37A7DEDF4A}"/>
              </a:ext>
            </a:extLst>
          </p:cNvPr>
          <p:cNvSpPr txBox="1"/>
          <p:nvPr/>
        </p:nvSpPr>
        <p:spPr>
          <a:xfrm>
            <a:off x="7694481" y="3198167"/>
            <a:ext cx="3977565" cy="923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 dirty="0" err="1"/>
              <a:t>Καρδιοεμβολικό</a:t>
            </a:r>
            <a:endParaRPr lang="el-GR" b="1" dirty="0"/>
          </a:p>
          <a:p>
            <a:pPr marL="285750" indent="-285750">
              <a:buFont typeface="Wingdings" panose="05000000000000000000" charset="0"/>
              <a:buChar char="v"/>
            </a:pPr>
            <a:r>
              <a:rPr lang="el-GR" altLang="el-GR" b="1" dirty="0"/>
              <a:t>Μικρών αγγείων/</a:t>
            </a:r>
            <a:r>
              <a:rPr lang="el-GR" altLang="el-GR" b="1" dirty="0" err="1"/>
              <a:t>κενοχωριώδες</a:t>
            </a:r>
            <a:endParaRPr lang="el-GR" altLang="el-GR" b="1" dirty="0"/>
          </a:p>
          <a:p>
            <a:pPr marL="285750" indent="-285750">
              <a:buFont typeface="Wingdings" panose="05000000000000000000" charset="0"/>
              <a:buChar char="v"/>
            </a:pPr>
            <a:r>
              <a:rPr lang="el-GR" altLang="el-GR" b="1" dirty="0" err="1"/>
              <a:t>Αθηροσκληρωτικό</a:t>
            </a:r>
            <a:endParaRPr lang="en-US" altLang="el-GR" b="1" dirty="0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BC65109F-4EA3-448A-9931-DDBB998CFE1C}"/>
              </a:ext>
            </a:extLst>
          </p:cNvPr>
          <p:cNvSpPr txBox="1"/>
          <p:nvPr/>
        </p:nvSpPr>
        <p:spPr>
          <a:xfrm>
            <a:off x="7694482" y="5040804"/>
            <a:ext cx="3977565" cy="923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v"/>
            </a:pPr>
            <a:r>
              <a:rPr lang="el-GR" b="1" dirty="0" err="1"/>
              <a:t>Καρδιοεμβολικό</a:t>
            </a:r>
            <a:endParaRPr lang="el-GR" b="1" dirty="0"/>
          </a:p>
          <a:p>
            <a:pPr marL="285750" indent="-285750">
              <a:buFont typeface="Wingdings" panose="05000000000000000000" charset="0"/>
              <a:buChar char="v"/>
            </a:pPr>
            <a:r>
              <a:rPr lang="el-GR" altLang="el-GR" b="1" dirty="0"/>
              <a:t>Μικρών αγγείων/</a:t>
            </a:r>
            <a:r>
              <a:rPr lang="el-GR" altLang="el-GR" b="1" dirty="0" err="1"/>
              <a:t>κενοχωριώδες</a:t>
            </a:r>
            <a:endParaRPr lang="el-GR" altLang="el-GR" b="1" dirty="0"/>
          </a:p>
          <a:p>
            <a:pPr marL="285750" indent="-285750">
              <a:buFont typeface="Wingdings" panose="05000000000000000000" charset="0"/>
              <a:buChar char="v"/>
            </a:pPr>
            <a:r>
              <a:rPr lang="el-GR" altLang="el-GR" b="1" dirty="0" err="1"/>
              <a:t>Αθηροσκληρωτικό</a:t>
            </a:r>
            <a:endParaRPr lang="en-US" altLang="el-GR" b="1" dirty="0"/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970B4092-CEE3-42BA-A96D-9E1F59A92525}"/>
              </a:ext>
            </a:extLst>
          </p:cNvPr>
          <p:cNvCxnSpPr>
            <a:cxnSpLocks/>
          </p:cNvCxnSpPr>
          <p:nvPr/>
        </p:nvCxnSpPr>
        <p:spPr>
          <a:xfrm>
            <a:off x="8047453" y="1657065"/>
            <a:ext cx="35231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20B72B5-7E03-4EC2-9950-8CD5224FEB5E}"/>
              </a:ext>
            </a:extLst>
          </p:cNvPr>
          <p:cNvCxnSpPr>
            <a:cxnSpLocks/>
          </p:cNvCxnSpPr>
          <p:nvPr/>
        </p:nvCxnSpPr>
        <p:spPr>
          <a:xfrm>
            <a:off x="8077199" y="3814618"/>
            <a:ext cx="34933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1562A1B-F0B9-4FBB-9104-986992F085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6" t="16397" r="15755" b="25903"/>
          <a:stretch/>
        </p:blipFill>
        <p:spPr>
          <a:xfrm>
            <a:off x="5853570" y="4499777"/>
            <a:ext cx="1644073" cy="923331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BFE4B869-3738-405A-953C-32ADC964CD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4"/>
          <a:stretch/>
        </p:blipFill>
        <p:spPr>
          <a:xfrm>
            <a:off x="5853570" y="5548498"/>
            <a:ext cx="1787301" cy="743533"/>
          </a:xfrm>
          <a:prstGeom prst="rect">
            <a:avLst/>
          </a:prstGeom>
        </p:spPr>
      </p:pic>
      <p:cxnSp>
        <p:nvCxnSpPr>
          <p:cNvPr id="21" name="Ευθεία γραμμή σύνδεσης 20">
            <a:extLst>
              <a:ext uri="{FF2B5EF4-FFF2-40B4-BE49-F238E27FC236}">
                <a16:creationId xmlns:a16="http://schemas.microsoft.com/office/drawing/2014/main" id="{9E78FA54-A9CA-4BDB-B9E1-8F71DCED88F9}"/>
              </a:ext>
            </a:extLst>
          </p:cNvPr>
          <p:cNvCxnSpPr>
            <a:cxnSpLocks/>
          </p:cNvCxnSpPr>
          <p:nvPr/>
        </p:nvCxnSpPr>
        <p:spPr>
          <a:xfrm flipV="1">
            <a:off x="8047453" y="5920264"/>
            <a:ext cx="2066365" cy="138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4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848" y="484631"/>
            <a:ext cx="5748963" cy="691025"/>
          </a:xfrm>
        </p:spPr>
        <p:txBody>
          <a:bodyPr>
            <a:normAutofit/>
          </a:bodyPr>
          <a:lstStyle/>
          <a:p>
            <a:r>
              <a:rPr lang="el-GR" sz="4000" dirty="0"/>
              <a:t>Κλινικη περιπτωση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771" y="1666240"/>
            <a:ext cx="95866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Ασθενής 54 ετών με αιφνίδιας εγκατάστασης  κεραυνοβόλο κεφαλαλγία κατά τη σεξουαλική επαφή. Δεν αναφέρεται τραυματισμός</a:t>
            </a:r>
          </a:p>
          <a:p>
            <a:r>
              <a:rPr lang="el-GR" sz="2000" dirty="0"/>
              <a:t>Χωρίς εστιακή σημειολογία-ναυτία/φωτοφοβία/έμετοι</a:t>
            </a:r>
          </a:p>
          <a:p>
            <a:r>
              <a:rPr lang="en-US" sz="2000" dirty="0"/>
              <a:t>CT </a:t>
            </a:r>
            <a:r>
              <a:rPr lang="el-GR" sz="2000" dirty="0"/>
              <a:t>εγκεφάλου χωρίς παθολογικά ευρήματα. Τι κάνω?</a:t>
            </a:r>
          </a:p>
          <a:p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 αποδεσμεύω τον ασθενή με οδηγία για αναλγητικά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Προγραμματίζω </a:t>
            </a:r>
            <a:r>
              <a:rPr lang="en-US" sz="2000" dirty="0" err="1"/>
              <a:t>mri</a:t>
            </a:r>
            <a:r>
              <a:rPr lang="en-US" sz="2000" dirty="0"/>
              <a:t> </a:t>
            </a:r>
            <a:r>
              <a:rPr lang="el-GR" sz="2000" dirty="0"/>
              <a:t>εγκεφάλου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Επείγουσα ΟΝΠ</a:t>
            </a:r>
            <a:endParaRPr lang="el-GR" sz="2000" dirty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Παρακολούθηση και επαναληπτική </a:t>
            </a:r>
            <a:r>
              <a:rPr lang="en-US" sz="2000" dirty="0"/>
              <a:t>CT </a:t>
            </a:r>
            <a:r>
              <a:rPr lang="el-GR" sz="2000" dirty="0"/>
              <a:t>την επόμενη ημέρα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60697" y="4146732"/>
            <a:ext cx="1567543" cy="15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682171" y="5326743"/>
            <a:ext cx="508000" cy="45719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1538513" y="4963886"/>
            <a:ext cx="9811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Επείγουσα </a:t>
            </a:r>
            <a:r>
              <a:rPr lang="en-US" sz="2000" dirty="0"/>
              <a:t>CTA</a:t>
            </a:r>
            <a:r>
              <a:rPr lang="el-GR" sz="2000" dirty="0"/>
              <a:t>+άμεση νευροχειρουργική εκτίμηση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Παρακολούθηση εφόσον κλινικά σταθερός και προγραμματισμός </a:t>
            </a:r>
            <a:r>
              <a:rPr lang="en-US" sz="2000" dirty="0"/>
              <a:t>MRI </a:t>
            </a:r>
            <a:r>
              <a:rPr lang="el-GR" sz="2000" dirty="0"/>
              <a:t>εγκεφάλου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01259" y="3773714"/>
            <a:ext cx="4920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C00000"/>
                </a:solidFill>
              </a:rPr>
              <a:t>αιμορραγικό ΕΝΥ, παρουσία ξανθοχρωμίας</a:t>
            </a:r>
            <a:endParaRPr lang="el-GR" sz="2000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70742" y="5297715"/>
            <a:ext cx="5573486" cy="145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headache.png"/>
          <p:cNvPicPr>
            <a:picLocks noChangeAspect="1"/>
          </p:cNvPicPr>
          <p:nvPr/>
        </p:nvPicPr>
        <p:blipFill>
          <a:blip r:embed="rId2"/>
          <a:srcRect l="36041" r="38202"/>
          <a:stretch>
            <a:fillRect/>
          </a:stretch>
        </p:blipFill>
        <p:spPr>
          <a:xfrm>
            <a:off x="8374743" y="2133599"/>
            <a:ext cx="1785257" cy="2654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9809" y="545910"/>
            <a:ext cx="4599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</a:rPr>
              <a:t>Ευχαριστώ τους νευρώνες σας για την προσοχή!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LYS MAP.jpg"/>
          <p:cNvPicPr>
            <a:picLocks noChangeAspect="1"/>
          </p:cNvPicPr>
          <p:nvPr/>
        </p:nvPicPr>
        <p:blipFill>
          <a:blip r:embed="rId2"/>
          <a:srcRect b="64656"/>
          <a:stretch>
            <a:fillRect/>
          </a:stretch>
        </p:blipFill>
        <p:spPr>
          <a:xfrm>
            <a:off x="482775" y="827314"/>
            <a:ext cx="11032058" cy="55444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77333" y="461332"/>
            <a:ext cx="8596668" cy="746760"/>
          </a:xfrm>
        </p:spPr>
        <p:txBody>
          <a:bodyPr>
            <a:normAutofit/>
          </a:bodyPr>
          <a:lstStyle/>
          <a:p>
            <a:r>
              <a:rPr lang="en-US" sz="400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ΑΕΕ: </a:t>
            </a:r>
            <a:r>
              <a:rPr lang="el-GR" sz="400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</a:rPr>
              <a:t>ορισμοσ, τυποι</a:t>
            </a:r>
            <a:endParaRPr lang="el-GR" dirty="0">
              <a:solidFill>
                <a:srgbClr val="0070C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77333" y="1352869"/>
            <a:ext cx="8596668" cy="5505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altLang="en-US" b="1" dirty="0">
                <a:solidFill>
                  <a:schemeClr val="accent2"/>
                </a:solidFill>
              </a:rPr>
              <a:t>ΑΕΕ</a:t>
            </a:r>
            <a:r>
              <a:rPr lang="en-US" altLang="en-US" b="1" dirty="0">
                <a:solidFill>
                  <a:schemeClr val="accent2"/>
                </a:solidFill>
              </a:rPr>
              <a:t>: </a:t>
            </a:r>
            <a:r>
              <a:rPr lang="en-US" altLang="el-GR" b="1" dirty="0">
                <a:solidFill>
                  <a:schemeClr val="accent2"/>
                </a:solidFill>
              </a:rPr>
              <a:t>O</a:t>
            </a:r>
            <a:r>
              <a:rPr lang="el-GR" altLang="el-GR" b="1" dirty="0">
                <a:solidFill>
                  <a:schemeClr val="accent2"/>
                </a:solidFill>
              </a:rPr>
              <a:t>ξύ νευρολογικό έλλειμμα </a:t>
            </a:r>
            <a:r>
              <a:rPr lang="el-GR" b="1" dirty="0">
                <a:solidFill>
                  <a:schemeClr val="accent2"/>
                </a:solidFill>
              </a:rPr>
              <a:t>οφειλόμενο σε εστιακή βλάβη του ΚΝΣ αγγειακής αιτιολογίας</a:t>
            </a:r>
          </a:p>
          <a:p>
            <a:pPr marL="0" indent="0">
              <a:buNone/>
            </a:pPr>
            <a:endParaRPr lang="el-GR" b="1" dirty="0">
              <a:solidFill>
                <a:schemeClr val="accent2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b="1" dirty="0">
                <a:solidFill>
                  <a:schemeClr val="tx1"/>
                </a:solidFill>
              </a:rPr>
              <a:t>ΤΥΠΟΙ: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l-GR" b="1" dirty="0">
                <a:solidFill>
                  <a:schemeClr val="tx1"/>
                </a:solidFill>
              </a:rPr>
              <a:t>Ισχαιμικά</a:t>
            </a:r>
            <a:r>
              <a:rPr lang="el-GR" dirty="0">
                <a:solidFill>
                  <a:schemeClr val="tx1"/>
                </a:solidFill>
              </a:rPr>
              <a:t> ΑΕΕ </a:t>
            </a:r>
            <a:r>
              <a:rPr lang="el-GR" dirty="0">
                <a:solidFill>
                  <a:srgbClr val="C00000"/>
                </a:solidFill>
              </a:rPr>
              <a:t>(~8</a:t>
            </a:r>
            <a:r>
              <a:rPr lang="en-US" altLang="el-GR" dirty="0">
                <a:solidFill>
                  <a:srgbClr val="C00000"/>
                </a:solidFill>
              </a:rPr>
              <a:t>5</a:t>
            </a:r>
            <a:r>
              <a:rPr lang="el-GR" dirty="0">
                <a:solidFill>
                  <a:srgbClr val="C00000"/>
                </a:solidFill>
              </a:rPr>
              <a:t>%)</a:t>
            </a:r>
            <a:r>
              <a:rPr lang="el-GR" dirty="0">
                <a:solidFill>
                  <a:schemeClr val="tx1"/>
                </a:solidFill>
              </a:rPr>
              <a:t>: παροδικά ή εγκατεστημένα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l-GR" b="1" dirty="0">
                <a:solidFill>
                  <a:schemeClr val="tx1"/>
                </a:solidFill>
              </a:rPr>
              <a:t>Αιμορραγικά</a:t>
            </a:r>
            <a:r>
              <a:rPr lang="el-GR" dirty="0">
                <a:solidFill>
                  <a:schemeClr val="tx1"/>
                </a:solidFill>
              </a:rPr>
              <a:t> ΑΕΕ </a:t>
            </a:r>
            <a:r>
              <a:rPr lang="el-GR" dirty="0">
                <a:solidFill>
                  <a:srgbClr val="C00000"/>
                </a:solidFill>
              </a:rPr>
              <a:t>(~</a:t>
            </a:r>
            <a:r>
              <a:rPr lang="en-US" altLang="el-GR" dirty="0">
                <a:solidFill>
                  <a:srgbClr val="C00000"/>
                </a:solidFill>
              </a:rPr>
              <a:t>14</a:t>
            </a:r>
            <a:r>
              <a:rPr lang="el-GR" dirty="0">
                <a:solidFill>
                  <a:srgbClr val="C00000"/>
                </a:solidFill>
              </a:rPr>
              <a:t>%)</a:t>
            </a:r>
          </a:p>
          <a:p>
            <a:pPr marL="857250" lvl="1" indent="-457200">
              <a:buFont typeface="Wingdings" pitchFamily="2" charset="2"/>
              <a:buChar char="Ø"/>
            </a:pPr>
            <a:r>
              <a:rPr lang="el-GR" sz="2000" b="1" dirty="0">
                <a:solidFill>
                  <a:schemeClr val="tx1"/>
                </a:solidFill>
              </a:rPr>
              <a:t>Ενδοπαρεγχυματική</a:t>
            </a:r>
            <a:r>
              <a:rPr lang="el-GR" sz="2000" dirty="0">
                <a:solidFill>
                  <a:schemeClr val="tx1"/>
                </a:solidFill>
              </a:rPr>
              <a:t> αιμορραγία (</a:t>
            </a:r>
            <a:r>
              <a:rPr lang="en-US" sz="2000" dirty="0">
                <a:solidFill>
                  <a:schemeClr val="tx1"/>
                </a:solidFill>
              </a:rPr>
              <a:t>ICH): </a:t>
            </a:r>
            <a:endParaRPr lang="el-GR" sz="2000" dirty="0">
              <a:solidFill>
                <a:schemeClr val="tx1"/>
              </a:solidFill>
            </a:endParaRPr>
          </a:p>
          <a:p>
            <a:pPr marL="857250" lvl="1" indent="-457200">
              <a:buNone/>
            </a:pPr>
            <a:r>
              <a:rPr lang="el-GR" sz="2000" dirty="0">
                <a:solidFill>
                  <a:schemeClr val="tx1"/>
                </a:solidFill>
              </a:rPr>
              <a:t>συγκέντρωση αίματος ενδοπαρεγχυματικά </a:t>
            </a:r>
          </a:p>
          <a:p>
            <a:pPr marL="400050" lvl="1" indent="0">
              <a:buNone/>
            </a:pPr>
            <a:r>
              <a:rPr lang="el-GR" sz="2000" dirty="0">
                <a:solidFill>
                  <a:schemeClr val="tx1"/>
                </a:solidFill>
              </a:rPr>
              <a:t>ή ενδοκοιλιακά η οποία </a:t>
            </a:r>
            <a:r>
              <a:rPr lang="el-GR" sz="2000" u="sng" dirty="0">
                <a:solidFill>
                  <a:schemeClr val="tx1"/>
                </a:solidFill>
              </a:rPr>
              <a:t>δεν</a:t>
            </a:r>
            <a:r>
              <a:rPr lang="el-GR" sz="2000" dirty="0">
                <a:solidFill>
                  <a:schemeClr val="tx1"/>
                </a:solidFill>
              </a:rPr>
              <a:t> οφείλεται σε τραύμα – </a:t>
            </a:r>
            <a:r>
              <a:rPr lang="en-US" altLang="el-GR" sz="2000" dirty="0">
                <a:solidFill>
                  <a:schemeClr val="tx1"/>
                </a:solidFill>
              </a:rPr>
              <a:t>8.3%</a:t>
            </a:r>
            <a:endParaRPr lang="el-GR" sz="2000" dirty="0">
              <a:solidFill>
                <a:schemeClr val="tx1"/>
              </a:solidFill>
            </a:endParaRPr>
          </a:p>
          <a:p>
            <a:pPr marL="85725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2000" b="1" dirty="0">
                <a:solidFill>
                  <a:schemeClr val="tx1"/>
                </a:solidFill>
              </a:rPr>
              <a:t>Υπαραχνοειδής</a:t>
            </a:r>
            <a:r>
              <a:rPr lang="el-GR" sz="2000" dirty="0">
                <a:solidFill>
                  <a:schemeClr val="tx1"/>
                </a:solidFill>
              </a:rPr>
              <a:t> αιμορραγία (</a:t>
            </a:r>
            <a:r>
              <a:rPr lang="en-US" sz="2000" dirty="0">
                <a:solidFill>
                  <a:schemeClr val="tx1"/>
                </a:solidFill>
              </a:rPr>
              <a:t>SAH)</a:t>
            </a:r>
            <a:r>
              <a:rPr lang="el-GR" sz="2000" dirty="0">
                <a:solidFill>
                  <a:schemeClr val="tx1"/>
                </a:solidFill>
              </a:rPr>
              <a:t> – </a:t>
            </a:r>
            <a:r>
              <a:rPr lang="en-US" altLang="el-GR" sz="2000" dirty="0">
                <a:solidFill>
                  <a:schemeClr val="tx1"/>
                </a:solidFill>
              </a:rPr>
              <a:t>5.4%</a:t>
            </a:r>
            <a:endParaRPr lang="el-GR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l-GR" b="1" dirty="0">
                <a:solidFill>
                  <a:schemeClr val="tx1"/>
                </a:solidFill>
              </a:rPr>
              <a:t>Θρομβωση Φλεβωδών κόλπων εγκεφάλου </a:t>
            </a:r>
            <a:r>
              <a:rPr lang="el-GR" dirty="0">
                <a:solidFill>
                  <a:srgbClr val="C00000"/>
                </a:solidFill>
              </a:rPr>
              <a:t>(1%)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68114" y="4630057"/>
            <a:ext cx="1582059" cy="14369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8" descr="ich ischemic.jpg"/>
          <p:cNvPicPr>
            <a:picLocks noChangeAspect="1"/>
          </p:cNvPicPr>
          <p:nvPr/>
        </p:nvPicPr>
        <p:blipFill>
          <a:blip r:embed="rId4"/>
          <a:srcRect r="64357"/>
          <a:stretch>
            <a:fillRect/>
          </a:stretch>
        </p:blipFill>
        <p:spPr>
          <a:xfrm>
            <a:off x="8162127" y="1741714"/>
            <a:ext cx="1925302" cy="2351315"/>
          </a:xfrm>
          <a:prstGeom prst="rect">
            <a:avLst/>
          </a:prstGeom>
        </p:spPr>
      </p:pic>
      <p:pic>
        <p:nvPicPr>
          <p:cNvPr id="10" name="Picture 9" descr="ich ischemic.jpg"/>
          <p:cNvPicPr>
            <a:picLocks noChangeAspect="1"/>
          </p:cNvPicPr>
          <p:nvPr/>
        </p:nvPicPr>
        <p:blipFill>
          <a:blip r:embed="rId4"/>
          <a:srcRect l="51362" r="15051"/>
          <a:stretch>
            <a:fillRect/>
          </a:stretch>
        </p:blipFill>
        <p:spPr>
          <a:xfrm>
            <a:off x="8186058" y="4143829"/>
            <a:ext cx="1814285" cy="23513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7277" y="2386004"/>
            <a:ext cx="10058400" cy="1609344"/>
          </a:xfrm>
        </p:spPr>
        <p:txBody>
          <a:bodyPr>
            <a:normAutofit/>
          </a:bodyPr>
          <a:lstStyle/>
          <a:p>
            <a:r>
              <a:rPr lang="el-GR" dirty="0"/>
              <a:t>1. </a:t>
            </a:r>
            <a:r>
              <a:rPr lang="el-GR" b="1" dirty="0">
                <a:solidFill>
                  <a:schemeClr val="tx1"/>
                </a:solidFill>
              </a:rPr>
              <a:t>Ισχαιμικα</a:t>
            </a:r>
            <a:r>
              <a:rPr lang="el-GR" dirty="0">
                <a:solidFill>
                  <a:schemeClr val="tx1"/>
                </a:solidFill>
              </a:rPr>
              <a:t> ΑΕΕ </a:t>
            </a:r>
            <a:r>
              <a:rPr lang="el-GR" dirty="0">
                <a:solidFill>
                  <a:srgbClr val="C00000"/>
                </a:solidFill>
              </a:rPr>
              <a:t>(~85%)</a:t>
            </a:r>
            <a:endParaRPr lang="el-G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229;p5"/>
          <p:cNvSpPr/>
          <p:nvPr>
            <p:custDataLst>
              <p:tags r:id="rId2"/>
            </p:custDataLst>
          </p:nvPr>
        </p:nvSpPr>
        <p:spPr>
          <a:xfrm>
            <a:off x="2667000" y="2357438"/>
            <a:ext cx="3929063" cy="1643062"/>
          </a:xfrm>
          <a:custGeom>
            <a:avLst/>
            <a:gdLst>
              <a:gd name="txL" fmla="*/ 0 w 3017079"/>
              <a:gd name="txT" fmla="*/ 0 h 1638852"/>
              <a:gd name="txR" fmla="*/ 3017079 w 3017079"/>
              <a:gd name="txB" fmla="*/ 1638852 h 1638852"/>
            </a:gdLst>
            <a:ahLst/>
            <a:cxnLst>
              <a:cxn ang="0">
                <a:pos x="0" y="1664275"/>
              </a:cxn>
              <a:cxn ang="0">
                <a:pos x="5300485" y="493450"/>
              </a:cxn>
              <a:cxn ang="0">
                <a:pos x="13251204" y="76260"/>
              </a:cxn>
              <a:cxn ang="0">
                <a:pos x="14091514" y="35887"/>
              </a:cxn>
              <a:cxn ang="0">
                <a:pos x="13962235" y="35887"/>
              </a:cxn>
              <a:cxn ang="0">
                <a:pos x="14091514" y="1650817"/>
              </a:cxn>
              <a:cxn ang="0">
                <a:pos x="0" y="1664275"/>
              </a:cxn>
            </a:cxnLst>
            <a:rect l="txL" t="txT" r="txR" b="txB"/>
            <a:pathLst>
              <a:path w="3017079" h="1638852">
                <a:moveTo>
                  <a:pt x="0" y="1638852"/>
                </a:moveTo>
                <a:cubicBezTo>
                  <a:pt x="316948" y="1192695"/>
                  <a:pt x="633896" y="746539"/>
                  <a:pt x="1086679" y="485913"/>
                </a:cubicBezTo>
                <a:cubicBezTo>
                  <a:pt x="1539462" y="225287"/>
                  <a:pt x="2416314" y="150192"/>
                  <a:pt x="2716696" y="75096"/>
                </a:cubicBezTo>
                <a:cubicBezTo>
                  <a:pt x="3017079" y="0"/>
                  <a:pt x="2864678" y="41965"/>
                  <a:pt x="2888974" y="35339"/>
                </a:cubicBezTo>
                <a:cubicBezTo>
                  <a:pt x="2913270" y="28713"/>
                  <a:pt x="2862470" y="35339"/>
                  <a:pt x="2862470" y="35339"/>
                </a:cubicBezTo>
                <a:lnTo>
                  <a:pt x="2888974" y="1625600"/>
                </a:lnTo>
                <a:lnTo>
                  <a:pt x="0" y="1638852"/>
                </a:lnTo>
                <a:close/>
              </a:path>
            </a:pathLst>
          </a:custGeom>
          <a:solidFill>
            <a:srgbClr val="C4BD97"/>
          </a:solidFill>
          <a:ln w="11425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7411" name="Google Shape;230;p5"/>
          <p:cNvSpPr/>
          <p:nvPr>
            <p:custDataLst>
              <p:tags r:id="rId3"/>
            </p:custDataLst>
          </p:nvPr>
        </p:nvSpPr>
        <p:spPr>
          <a:xfrm>
            <a:off x="6720113" y="3193143"/>
            <a:ext cx="4644572" cy="575491"/>
          </a:xfrm>
          <a:prstGeom prst="rect">
            <a:avLst/>
          </a:prstGeom>
          <a:solidFill>
            <a:schemeClr val="bg1"/>
          </a:solidFill>
          <a:ln w="114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pPr algn="ctr" eaLnBrk="1" hangingPunct="1">
              <a:buClr>
                <a:srgbClr val="000000"/>
              </a:buClr>
            </a:pPr>
            <a:r>
              <a:rPr lang="en-US" altLang="el-GR" sz="1800" b="1" dirty="0" err="1">
                <a:latin typeface="Georgia" panose="02040502050405020303" pitchFamily="18" charset="0"/>
                <a:sym typeface="Georgia" panose="02040502050405020303" pitchFamily="18" charset="0"/>
              </a:rPr>
              <a:t>Πυρήνας</a:t>
            </a:r>
            <a:r>
              <a:rPr lang="en-US" altLang="el-GR" sz="18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en-US" altLang="el-GR" sz="1800" b="1" dirty="0" err="1">
                <a:latin typeface="Georgia" panose="02040502050405020303" pitchFamily="18" charset="0"/>
                <a:sym typeface="Georgia" panose="02040502050405020303" pitchFamily="18" charset="0"/>
              </a:rPr>
              <a:t>εμφράκτου</a:t>
            </a:r>
            <a:r>
              <a:rPr lang="el-GR" altLang="el-GR" sz="1800" b="1" dirty="0">
                <a:latin typeface="Georgia" panose="02040502050405020303" pitchFamily="18" charset="0"/>
                <a:sym typeface="Georgia" panose="02040502050405020303" pitchFamily="18" charset="0"/>
              </a:rPr>
              <a:t>-μη αναστρέψιμη ισχαιμία</a:t>
            </a:r>
            <a:r>
              <a:rPr lang="el-GR" altLang="el-GR" b="1" dirty="0">
                <a:latin typeface="Georgia" panose="02040502050405020303" pitchFamily="18" charset="0"/>
                <a:sym typeface="Georgia" panose="02040502050405020303" pitchFamily="18" charset="0"/>
              </a:rPr>
              <a:t>/ιστική νέκρωση</a:t>
            </a:r>
            <a:r>
              <a:rPr lang="en-US" altLang="el-GR" sz="1800" b="1" dirty="0">
                <a:latin typeface="Georgia" panose="02040502050405020303" pitchFamily="18" charset="0"/>
                <a:sym typeface="Georgia" panose="02040502050405020303" pitchFamily="18" charset="0"/>
              </a:rPr>
              <a:t> </a:t>
            </a:r>
            <a:endParaRPr lang="el-GR" altLang="el-GR" sz="1800" b="1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7412" name="Google Shape;231;p5"/>
          <p:cNvSpPr/>
          <p:nvPr>
            <p:custDataLst>
              <p:tags r:id="rId4"/>
            </p:custDataLst>
          </p:nvPr>
        </p:nvSpPr>
        <p:spPr>
          <a:xfrm>
            <a:off x="7120618" y="2286000"/>
            <a:ext cx="2000250" cy="285750"/>
          </a:xfrm>
          <a:prstGeom prst="rect">
            <a:avLst/>
          </a:prstGeom>
          <a:solidFill>
            <a:schemeClr val="bg1"/>
          </a:solidFill>
          <a:ln w="114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b="1" dirty="0">
                <a:latin typeface="Georgia" panose="02040502050405020303" pitchFamily="18" charset="0"/>
                <a:sym typeface="Georgia" panose="02040502050405020303" pitchFamily="18" charset="0"/>
              </a:rPr>
              <a:t>Penumbra</a:t>
            </a:r>
            <a:endParaRPr lang="el-GR" altLang="el-GR" dirty="0">
              <a:latin typeface="Arial" panose="020B0604020202020204" pitchFamily="34" charset="0"/>
            </a:endParaRPr>
          </a:p>
        </p:txBody>
      </p:sp>
      <p:sp>
        <p:nvSpPr>
          <p:cNvPr id="17413" name="Google Shape;232;p5"/>
          <p:cNvSpPr/>
          <p:nvPr>
            <p:custDataLst>
              <p:tags r:id="rId5"/>
            </p:custDataLst>
          </p:nvPr>
        </p:nvSpPr>
        <p:spPr>
          <a:xfrm>
            <a:off x="6596380" y="1499870"/>
            <a:ext cx="3214688" cy="357188"/>
          </a:xfrm>
          <a:prstGeom prst="rect">
            <a:avLst/>
          </a:prstGeom>
          <a:solidFill>
            <a:schemeClr val="bg1"/>
          </a:solidFill>
          <a:ln w="114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lIns="91425" tIns="45700" rIns="91425" bIns="45700" anchor="ctr" anchorCtr="0"/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b="1" dirty="0">
                <a:latin typeface="Georgia" panose="02040502050405020303" pitchFamily="18" charset="0"/>
                <a:sym typeface="Georgia" panose="02040502050405020303" pitchFamily="18" charset="0"/>
              </a:rPr>
              <a:t>Καλοήθης ολιγαιμία</a:t>
            </a:r>
            <a:endParaRPr lang="el-GR" altLang="el-GR" dirty="0">
              <a:latin typeface="Arial" panose="020B0604020202020204" pitchFamily="34" charset="0"/>
            </a:endParaRPr>
          </a:p>
        </p:txBody>
      </p:sp>
      <p:pic>
        <p:nvPicPr>
          <p:cNvPr id="17414" name="Google Shape;233;p5" descr="http://stroke.ahajournals.org/content/strokeaha/37/5/1334/F1.large.jpg?width=800&amp;height=600&amp;carousel=1"/>
          <p:cNvPicPr preferRelativeResize="0">
            <a:picLocks noChangeAspect="1"/>
          </p:cNvPicPr>
          <p:nvPr/>
        </p:nvPicPr>
        <p:blipFill>
          <a:blip r:embed="rId17" cstate="print"/>
          <a:srcRect l="39301"/>
          <a:stretch>
            <a:fillRect/>
          </a:stretch>
        </p:blipFill>
        <p:spPr>
          <a:xfrm>
            <a:off x="8683943" y="4197350"/>
            <a:ext cx="1700212" cy="201771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415" name="Google Shape;234;p5"/>
          <p:cNvCxnSpPr/>
          <p:nvPr>
            <p:custDataLst>
              <p:tags r:id="rId6"/>
            </p:custDataLst>
          </p:nvPr>
        </p:nvCxnSpPr>
        <p:spPr>
          <a:xfrm>
            <a:off x="2667000" y="2071688"/>
            <a:ext cx="3786188" cy="1587"/>
          </a:xfrm>
          <a:prstGeom prst="straightConnector1">
            <a:avLst/>
          </a:prstGeom>
          <a:ln w="38100" cap="flat" cmpd="sng">
            <a:solidFill>
              <a:schemeClr val="accent1"/>
            </a:solidFill>
            <a:prstDash val="dash"/>
            <a:headEnd type="none" w="sm" len="sm"/>
            <a:tailEnd type="none" w="sm" len="sm"/>
          </a:ln>
        </p:spPr>
      </p:cxnSp>
      <p:cxnSp>
        <p:nvCxnSpPr>
          <p:cNvPr id="17416" name="Google Shape;235;p5"/>
          <p:cNvCxnSpPr/>
          <p:nvPr>
            <p:custDataLst>
              <p:tags r:id="rId7"/>
            </p:custDataLst>
          </p:nvPr>
        </p:nvCxnSpPr>
        <p:spPr>
          <a:xfrm>
            <a:off x="2667000" y="2857500"/>
            <a:ext cx="3714750" cy="1588"/>
          </a:xfrm>
          <a:prstGeom prst="straightConnector1">
            <a:avLst/>
          </a:prstGeom>
          <a:ln w="38100" cap="flat" cmpd="sng">
            <a:solidFill>
              <a:schemeClr val="accent1"/>
            </a:solidFill>
            <a:prstDash val="dash"/>
            <a:headEnd type="none" w="sm" len="sm"/>
            <a:tailEnd type="none" w="sm" len="sm"/>
          </a:ln>
        </p:spPr>
      </p:cxnSp>
      <p:cxnSp>
        <p:nvCxnSpPr>
          <p:cNvPr id="17417" name="Google Shape;236;p5"/>
          <p:cNvCxnSpPr/>
          <p:nvPr>
            <p:custDataLst>
              <p:tags r:id="rId8"/>
            </p:custDataLst>
          </p:nvPr>
        </p:nvCxnSpPr>
        <p:spPr>
          <a:xfrm rot="-5400000">
            <a:off x="1346200" y="2678113"/>
            <a:ext cx="2643188" cy="0"/>
          </a:xfrm>
          <a:prstGeom prst="straightConnector1">
            <a:avLst/>
          </a:prstGeom>
          <a:ln w="38100" cap="flat" cmpd="sng">
            <a:solidFill>
              <a:schemeClr val="accent1"/>
            </a:solidFill>
            <a:prstDash val="solid"/>
            <a:headEnd type="none" w="sm" len="sm"/>
            <a:tailEnd type="stealth" w="med" len="med"/>
          </a:ln>
        </p:spPr>
      </p:cxnSp>
      <p:sp>
        <p:nvSpPr>
          <p:cNvPr id="17418" name="Google Shape;237;p5"/>
          <p:cNvSpPr txBox="1"/>
          <p:nvPr>
            <p:custDataLst>
              <p:tags r:id="rId9"/>
            </p:custDataLst>
          </p:nvPr>
        </p:nvSpPr>
        <p:spPr>
          <a:xfrm>
            <a:off x="6596380" y="1857375"/>
            <a:ext cx="4737100" cy="36703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b="1" dirty="0">
                <a:solidFill>
                  <a:srgbClr val="C0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A. Λειτουργική διαταραχή νευρώνων</a:t>
            </a:r>
            <a:endParaRPr lang="el-GR" altLang="el-GR" sz="1800" b="1" dirty="0">
              <a:solidFill>
                <a:srgbClr val="C0000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7419" name="Google Shape;238;p5"/>
          <p:cNvSpPr txBox="1"/>
          <p:nvPr>
            <p:custDataLst>
              <p:tags r:id="rId10"/>
            </p:custDataLst>
          </p:nvPr>
        </p:nvSpPr>
        <p:spPr>
          <a:xfrm>
            <a:off x="6524625" y="2571750"/>
            <a:ext cx="5009515" cy="36703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b="1" dirty="0">
                <a:solidFill>
                  <a:srgbClr val="C0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B. Μορφολογική ακεραιότητα νευρώνων </a:t>
            </a:r>
            <a:endParaRPr lang="el-GR" altLang="el-GR" sz="1800" b="1" dirty="0">
              <a:solidFill>
                <a:srgbClr val="C00000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7420" name="Google Shape;239;p5"/>
          <p:cNvSpPr txBox="1"/>
          <p:nvPr/>
        </p:nvSpPr>
        <p:spPr>
          <a:xfrm rot="-5400000">
            <a:off x="458788" y="2708275"/>
            <a:ext cx="2928937" cy="36703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dirty="0">
                <a:latin typeface="Georgia" panose="02040502050405020303" pitchFamily="18" charset="0"/>
                <a:sym typeface="Georgia" panose="02040502050405020303" pitchFamily="18" charset="0"/>
              </a:rPr>
              <a:t>CBF (ml/100g/min)</a:t>
            </a: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7421" name="Google Shape;240;p5"/>
          <p:cNvSpPr txBox="1"/>
          <p:nvPr>
            <p:custDataLst>
              <p:tags r:id="rId11"/>
            </p:custDataLst>
          </p:nvPr>
        </p:nvSpPr>
        <p:spPr>
          <a:xfrm>
            <a:off x="2095500" y="3429000"/>
            <a:ext cx="500063" cy="36703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dirty="0">
                <a:latin typeface="Georgia" panose="02040502050405020303" pitchFamily="18" charset="0"/>
                <a:sym typeface="Georgia" panose="02040502050405020303" pitchFamily="18" charset="0"/>
              </a:rPr>
              <a:t>10</a:t>
            </a: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7422" name="Google Shape;241;p5"/>
          <p:cNvSpPr txBox="1"/>
          <p:nvPr>
            <p:custDataLst>
              <p:tags r:id="rId12"/>
            </p:custDataLst>
          </p:nvPr>
        </p:nvSpPr>
        <p:spPr>
          <a:xfrm>
            <a:off x="2095500" y="2714625"/>
            <a:ext cx="500063" cy="36703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dirty="0">
                <a:latin typeface="Georgia" panose="02040502050405020303" pitchFamily="18" charset="0"/>
                <a:sym typeface="Georgia" panose="02040502050405020303" pitchFamily="18" charset="0"/>
              </a:rPr>
              <a:t>20</a:t>
            </a: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17423" name="Google Shape;242;p5" descr="cartoon-alarm-clock-vector-482029.jpg"/>
          <p:cNvPicPr preferRelativeResize="0">
            <a:picLocks noChangeAspect="1"/>
          </p:cNvPicPr>
          <p:nvPr/>
        </p:nvPicPr>
        <p:blipFill>
          <a:blip r:embed="rId18" cstate="print"/>
          <a:srcRect b="11458"/>
          <a:stretch>
            <a:fillRect/>
          </a:stretch>
        </p:blipFill>
        <p:spPr>
          <a:xfrm>
            <a:off x="3238500" y="5143500"/>
            <a:ext cx="1060450" cy="107156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424" name="Google Shape;243;p5"/>
          <p:cNvCxnSpPr/>
          <p:nvPr>
            <p:custDataLst>
              <p:tags r:id="rId13"/>
            </p:custDataLst>
          </p:nvPr>
        </p:nvCxnSpPr>
        <p:spPr>
          <a:xfrm>
            <a:off x="2667000" y="4000500"/>
            <a:ext cx="3714750" cy="1588"/>
          </a:xfrm>
          <a:prstGeom prst="straightConnector1">
            <a:avLst/>
          </a:prstGeom>
          <a:ln w="38100" cap="flat" cmpd="sng">
            <a:solidFill>
              <a:schemeClr val="accent1"/>
            </a:solidFill>
            <a:prstDash val="solid"/>
            <a:headEnd type="none" w="sm" len="sm"/>
            <a:tailEnd type="stealth" w="med" len="med"/>
          </a:ln>
        </p:spPr>
      </p:cxnSp>
      <p:sp>
        <p:nvSpPr>
          <p:cNvPr id="17425" name="Google Shape;244;p5"/>
          <p:cNvSpPr txBox="1"/>
          <p:nvPr>
            <p:custDataLst>
              <p:tags r:id="rId14"/>
            </p:custDataLst>
          </p:nvPr>
        </p:nvSpPr>
        <p:spPr>
          <a:xfrm>
            <a:off x="2381250" y="4143375"/>
            <a:ext cx="4714875" cy="367030"/>
          </a:xfrm>
          <a:prstGeom prst="rect">
            <a:avLst/>
          </a:prstGeom>
          <a:noFill/>
          <a:ln w="9525">
            <a:noFill/>
          </a:ln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n-US" altLang="el-GR" sz="1800" dirty="0">
                <a:latin typeface="Georgia" panose="02040502050405020303" pitchFamily="18" charset="0"/>
                <a:sym typeface="Georgia" panose="02040502050405020303" pitchFamily="18" charset="0"/>
              </a:rPr>
              <a:t>   0  30  60  90  </a:t>
            </a:r>
            <a:r>
              <a:rPr lang="en-US" altLang="el-GR" sz="1800" b="1" dirty="0">
                <a:solidFill>
                  <a:srgbClr val="C0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120min </a:t>
            </a:r>
            <a:r>
              <a:rPr lang="en-US" altLang="el-GR" sz="1800" dirty="0">
                <a:latin typeface="Georgia" panose="02040502050405020303" pitchFamily="18" charset="0"/>
                <a:sym typeface="Georgia" panose="02040502050405020303" pitchFamily="18" charset="0"/>
              </a:rPr>
              <a:t>   4     6    24    48h</a:t>
            </a:r>
            <a:endParaRPr lang="el-GR" altLang="el-GR" sz="1800" dirty="0"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245" name="Google Shape;245;p5"/>
          <p:cNvSpPr txBox="1"/>
          <p:nvPr/>
        </p:nvSpPr>
        <p:spPr>
          <a:xfrm>
            <a:off x="4738688" y="4929188"/>
            <a:ext cx="3214688" cy="705485"/>
          </a:xfrm>
          <a:prstGeom prst="rect">
            <a:avLst/>
          </a:prstGeom>
          <a:solidFill>
            <a:schemeClr val="accent2"/>
          </a:solidFill>
          <a:ln w="20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  <a:buNone/>
            </a:pPr>
            <a:r>
              <a:rPr lang="en-US" altLang="x-none" sz="2000" dirty="0">
                <a:solidFill>
                  <a:srgbClr val="FFFFFF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Κάθε 1 λεπτό χάνονται 1.9 εκατομμύρια νευρώνες!!</a:t>
            </a:r>
            <a:endParaRPr sz="2000" dirty="0">
              <a:solidFill>
                <a:srgbClr val="FFFFFF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17427" name="Google Shape;246;p5"/>
          <p:cNvSpPr txBox="1"/>
          <p:nvPr/>
        </p:nvSpPr>
        <p:spPr>
          <a:xfrm>
            <a:off x="914399" y="500063"/>
            <a:ext cx="10493829" cy="639365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00" rIns="91425" bIns="45700">
            <a:spAutoFit/>
          </a:bodyPr>
          <a:lstStyle/>
          <a:p>
            <a:pPr eaLnBrk="1" hangingPunct="1">
              <a:buClr>
                <a:srgbClr val="000000"/>
              </a:buClr>
            </a:pPr>
            <a:r>
              <a:rPr lang="el-GR" altLang="en-US" sz="3555" cap="all" dirty="0">
                <a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  <a:sym typeface="Georgia" panose="02040502050405020303" pitchFamily="18" charset="0"/>
              </a:rPr>
              <a:t>παθοφυσιολογια/ ισχαιμικη ζωνη(penumbra)</a:t>
            </a:r>
            <a:endParaRPr lang="el-GR" altLang="el-GR" sz="3300" dirty="0">
              <a:solidFill>
                <a:srgbClr val="9BBB59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bbe1ae4a-1dac-4654-9765-944db5d5728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542*267"/>
  <p:tag name="TABLE_ENDDRAG_RECT" val="144*135*542*2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1.5|1.2|0.7|1.4|5.1|21.7|12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8.33748031496066,&quot;left&quot;:165,&quot;top&quot;:106.81251968503935,&quot;width&quot;:743.2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Ξυλογραφία">
  <a:themeElements>
    <a:clrScheme name="Ξυλογραφί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Ξυλογραφία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Ξυλογραφί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Ξυλογραφία</Template>
  <TotalTime>2199</TotalTime>
  <Words>4179</Words>
  <Application>Microsoft Office PowerPoint</Application>
  <PresentationFormat>Ευρεία οθόνη</PresentationFormat>
  <Paragraphs>817</Paragraphs>
  <Slides>56</Slides>
  <Notes>30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67" baseType="lpstr">
      <vt:lpstr>Arial</vt:lpstr>
      <vt:lpstr>Calibri</vt:lpstr>
      <vt:lpstr>Cambria</vt:lpstr>
      <vt:lpstr>Courier New</vt:lpstr>
      <vt:lpstr>Georgia</vt:lpstr>
      <vt:lpstr>Noto Sans Symbols</vt:lpstr>
      <vt:lpstr>Rockwell</vt:lpstr>
      <vt:lpstr>Rockwell Condensed</vt:lpstr>
      <vt:lpstr>Trebuchet MS</vt:lpstr>
      <vt:lpstr>Wingdings</vt:lpstr>
      <vt:lpstr>Ξυλογραφία</vt:lpstr>
      <vt:lpstr>Παρουσίαση του PowerPoint</vt:lpstr>
      <vt:lpstr>ΣΤΟΧΟΙ ΔΙΑΛΕΞΗΣ</vt:lpstr>
      <vt:lpstr>Eπιδημιολογικα στοιχεια αεε</vt:lpstr>
      <vt:lpstr>ΚΥΡΙΕΣ ΑΙΤΙΕΣ dALYs ΣΤΗΝ ΕΛΛΑΔΑ (2021)</vt:lpstr>
      <vt:lpstr>TRENDS</vt:lpstr>
      <vt:lpstr>Παρουσίαση του PowerPoint</vt:lpstr>
      <vt:lpstr>ΑΕΕ: ορισμοσ, τυποι</vt:lpstr>
      <vt:lpstr>1. Ισχαιμικα ΑΕΕ (~85%)</vt:lpstr>
      <vt:lpstr>Παρουσίαση του PowerPoint</vt:lpstr>
      <vt:lpstr>ΕξΕλιξη εμφρΑκτου στο οξΥ ΑΕΕ</vt:lpstr>
      <vt:lpstr>ΚΥΡΙΟΙ ΠΑΡΑΓΟΝΤΕΣ ΚΙΝΔΥΝΟΥ</vt:lpstr>
      <vt:lpstr>Παρουσίαση του PowerPoint</vt:lpstr>
      <vt:lpstr>ισχαιμικα αεε τυποι</vt:lpstr>
      <vt:lpstr>ισχαιμικα αεε τυποι</vt:lpstr>
      <vt:lpstr>ΙΣΧΑΙΜΙΚΑ ΑΕΕ-τυποι</vt:lpstr>
      <vt:lpstr>αλλα αιτια</vt:lpstr>
      <vt:lpstr>αλλα αιτια 5%</vt:lpstr>
      <vt:lpstr>αρτηριακοσ διαχωρισμοσ</vt:lpstr>
      <vt:lpstr>ανατομια αγγειακου δικτυου εγκεφαλου</vt:lpstr>
      <vt:lpstr>Παρουσίαση του PowerPoint</vt:lpstr>
      <vt:lpstr>Συνδρομα προσθιασ κυκλοφοριασ</vt:lpstr>
      <vt:lpstr>Συνδρομα οπισθιασ κυκλοφοριασ</vt:lpstr>
      <vt:lpstr>ΚΛΙΜΑΚΑ NIHSS (National institutes of health stroke scale)</vt:lpstr>
      <vt:lpstr>Παρουσίαση του PowerPoint</vt:lpstr>
      <vt:lpstr>Παροδικο ισχαιμικο αεε/τια</vt:lpstr>
      <vt:lpstr>ΑπεικΟνιση στο οξΥ ΑΕΕ </vt:lpstr>
      <vt:lpstr>απεικονιση</vt:lpstr>
      <vt:lpstr>οξειεσ θεραπειεσ επαναιματωσησ</vt:lpstr>
      <vt:lpstr>Μηχανικη θρομβεκτομη</vt:lpstr>
      <vt:lpstr>ΟΞΕΙΑ ΦΑΣΗ-ΠΡΟΝΟΣΟΚΟΜΕΙΑΚΟ ΕΠΙΠΕΔΟ</vt:lpstr>
      <vt:lpstr>ΝΟΣΟΚΟΜΕΙΑΚΟ ΕΠΙΠΕΔΟ</vt:lpstr>
      <vt:lpstr>Αντιμετωπιση στην οξεια φαση</vt:lpstr>
      <vt:lpstr>Επιπλοκεσ-Εγκεφαλικο οιδημα</vt:lpstr>
      <vt:lpstr>ΕΠΙΠΛΟΚΕΣ</vt:lpstr>
      <vt:lpstr>ΠΡΟΛΗΨΗ ΥΠΟΤΡΟΠΗΣ ΙΣΧΑΙΜΙΚΟΥ ΑΕΕ</vt:lpstr>
      <vt:lpstr>ΠΡΟΛΗΨΗ ΥΠΟΤΡΟΠΗΣ ΙΣΧΑΙΜΙΚΟΥ ΑΕΕ</vt:lpstr>
      <vt:lpstr>2. Αιμορραγικα αεε</vt:lpstr>
      <vt:lpstr>Ενδοπαρεγχυματικη αιμορραγια (ICH)</vt:lpstr>
      <vt:lpstr>Κλινικη εικονα/απεικονιση</vt:lpstr>
      <vt:lpstr>ΠΑΡΑΓΟΝΤΕΣ ΚΙΝΔΥΝΟΥ/ προγνωση</vt:lpstr>
      <vt:lpstr>ΕΠΙΠΛΟΚΕΣ/ αντιμετωπιση</vt:lpstr>
      <vt:lpstr>2. Αιμορραγικα αεε</vt:lpstr>
      <vt:lpstr>Υπαραχνοειδησ αιμορραγια sah</vt:lpstr>
      <vt:lpstr>Υπαραχνοειδησ αιμορραγια (SAH)</vt:lpstr>
      <vt:lpstr>Αντιμετωπιση/επιπλοκεσ</vt:lpstr>
      <vt:lpstr>3. Φλεβικα εμφρακτα 1%</vt:lpstr>
      <vt:lpstr>Φλεβικα εμφρακτα</vt:lpstr>
      <vt:lpstr>ΚΛΙΝΙΚΗ ΕΙΚΟΝΑ/ΑΠΕΙΚΟΝΙΣΗ</vt:lpstr>
      <vt:lpstr>αντιμετωπιση</vt:lpstr>
      <vt:lpstr>ΑΝΑΤΟΜΙΑ</vt:lpstr>
      <vt:lpstr>Κλινικεσ περιπτωσεισ</vt:lpstr>
      <vt:lpstr>Κλινικεσ περιπτωσεισ</vt:lpstr>
      <vt:lpstr>Κλινικεσ περιπτωσεισ</vt:lpstr>
      <vt:lpstr>Κλινικεσ περιπτωσεισ</vt:lpstr>
      <vt:lpstr>Κλινικη περιπτωση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Αγγειακά Εγκεφαλικά Επεισόδια</dc:title>
  <dc:creator>Αστερία Ηλέκτρα</dc:creator>
  <cp:lastModifiedBy>Helen Gogas</cp:lastModifiedBy>
  <cp:revision>737</cp:revision>
  <dcterms:created xsi:type="dcterms:W3CDTF">2021-09-11T06:39:00Z</dcterms:created>
  <dcterms:modified xsi:type="dcterms:W3CDTF">2025-09-17T11:55:08Z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83FB65C8D19F49C2ACEA83D4FAA9F2B9_13</vt:lpwstr>
  </property>
  <property fmtid="{D5CDD505-2E9C-101B-9397-08002B2CF9AE}" pid="3" name="KSOProductBuildVer">
    <vt:lpwstr>1033-12.2.0.21931</vt:lpwstr>
  </property>
</Properties>
</file>