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Default Extension="m4a" ContentType="audio/mp4"/>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72"/>
  </p:notesMasterIdLst>
  <p:sldIdLst>
    <p:sldId id="372" r:id="rId2"/>
    <p:sldId id="343" r:id="rId3"/>
    <p:sldId id="256" r:id="rId4"/>
    <p:sldId id="373" r:id="rId5"/>
    <p:sldId id="257" r:id="rId6"/>
    <p:sldId id="331" r:id="rId7"/>
    <p:sldId id="312" r:id="rId8"/>
    <p:sldId id="313" r:id="rId9"/>
    <p:sldId id="332" r:id="rId10"/>
    <p:sldId id="314" r:id="rId11"/>
    <p:sldId id="305" r:id="rId12"/>
    <p:sldId id="315" r:id="rId13"/>
    <p:sldId id="351" r:id="rId14"/>
    <p:sldId id="316" r:id="rId15"/>
    <p:sldId id="260" r:id="rId16"/>
    <p:sldId id="342" r:id="rId17"/>
    <p:sldId id="265" r:id="rId18"/>
    <p:sldId id="353" r:id="rId19"/>
    <p:sldId id="333" r:id="rId20"/>
    <p:sldId id="346" r:id="rId21"/>
    <p:sldId id="268" r:id="rId22"/>
    <p:sldId id="347" r:id="rId23"/>
    <p:sldId id="269" r:id="rId24"/>
    <p:sldId id="338" r:id="rId25"/>
    <p:sldId id="270" r:id="rId26"/>
    <p:sldId id="334" r:id="rId27"/>
    <p:sldId id="348" r:id="rId28"/>
    <p:sldId id="335" r:id="rId29"/>
    <p:sldId id="336" r:id="rId30"/>
    <p:sldId id="337" r:id="rId31"/>
    <p:sldId id="370" r:id="rId32"/>
    <p:sldId id="369" r:id="rId33"/>
    <p:sldId id="374" r:id="rId34"/>
    <p:sldId id="309" r:id="rId35"/>
    <p:sldId id="356" r:id="rId36"/>
    <p:sldId id="340" r:id="rId37"/>
    <p:sldId id="306" r:id="rId38"/>
    <p:sldId id="307" r:id="rId39"/>
    <p:sldId id="327" r:id="rId40"/>
    <p:sldId id="308" r:id="rId41"/>
    <p:sldId id="344" r:id="rId42"/>
    <p:sldId id="345" r:id="rId43"/>
    <p:sldId id="324" r:id="rId44"/>
    <p:sldId id="276" r:id="rId45"/>
    <p:sldId id="279" r:id="rId46"/>
    <p:sldId id="318" r:id="rId47"/>
    <p:sldId id="319" r:id="rId48"/>
    <p:sldId id="320" r:id="rId49"/>
    <p:sldId id="321" r:id="rId50"/>
    <p:sldId id="322" r:id="rId51"/>
    <p:sldId id="323" r:id="rId52"/>
    <p:sldId id="286" r:id="rId53"/>
    <p:sldId id="287" r:id="rId54"/>
    <p:sldId id="288" r:id="rId55"/>
    <p:sldId id="365" r:id="rId56"/>
    <p:sldId id="366" r:id="rId57"/>
    <p:sldId id="367" r:id="rId58"/>
    <p:sldId id="361" r:id="rId59"/>
    <p:sldId id="368" r:id="rId60"/>
    <p:sldId id="363" r:id="rId61"/>
    <p:sldId id="364" r:id="rId62"/>
    <p:sldId id="293" r:id="rId63"/>
    <p:sldId id="358" r:id="rId64"/>
    <p:sldId id="359" r:id="rId65"/>
    <p:sldId id="295" r:id="rId66"/>
    <p:sldId id="296" r:id="rId67"/>
    <p:sldId id="297" r:id="rId68"/>
    <p:sldId id="354" r:id="rId69"/>
    <p:sldId id="299" r:id="rId70"/>
    <p:sldId id="349" r:id="rId71"/>
  </p:sldIdLst>
  <p:sldSz cx="9144000" cy="5715000" type="screen16x10"/>
  <p:notesSz cx="6858000" cy="9144000"/>
  <p:custDataLst>
    <p:tags r:id="rId73"/>
  </p:custDataLst>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p:cViewPr varScale="1">
        <p:scale>
          <a:sx n="36" d="100"/>
          <a:sy n="36" d="100"/>
        </p:scale>
        <p:origin x="-84" y="-28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68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amarkos" userId="242bed026ae1b729" providerId="LiveId" clId="{EDC30CE6-9552-494B-B90B-CA843D2A8E0B}"/>
    <pc:docChg chg="modSld">
      <pc:chgData name="Michael Samarkos" userId="242bed026ae1b729" providerId="LiveId" clId="{EDC30CE6-9552-494B-B90B-CA843D2A8E0B}" dt="2020-05-25T06:15:33.293" v="0"/>
      <pc:docMkLst>
        <pc:docMk/>
      </pc:docMkLst>
      <pc:sldChg chg="addSp modSp">
        <pc:chgData name="Michael Samarkos" userId="242bed026ae1b729" providerId="LiveId" clId="{EDC30CE6-9552-494B-B90B-CA843D2A8E0B}" dt="2020-05-25T06:15:33.293" v="0"/>
        <pc:sldMkLst>
          <pc:docMk/>
          <pc:sldMk cId="0" sldId="256"/>
        </pc:sldMkLst>
        <pc:picChg chg="add mod">
          <ac:chgData name="Michael Samarkos" userId="242bed026ae1b729" providerId="LiveId" clId="{EDC30CE6-9552-494B-B90B-CA843D2A8E0B}" dt="2020-05-25T06:15:33.293" v="0"/>
          <ac:picMkLst>
            <pc:docMk/>
            <pc:sldMk cId="0" sldId="256"/>
            <ac:picMk id="3" creationId="{7AEF54EE-4CB7-4AA6-B951-3BB914F1CA05}"/>
          </ac:picMkLst>
        </pc:picChg>
      </pc:sldChg>
      <pc:sldChg chg="addSp modSp">
        <pc:chgData name="Michael Samarkos" userId="242bed026ae1b729" providerId="LiveId" clId="{EDC30CE6-9552-494B-B90B-CA843D2A8E0B}" dt="2020-05-25T06:15:33.293" v="0"/>
        <pc:sldMkLst>
          <pc:docMk/>
          <pc:sldMk cId="0" sldId="343"/>
        </pc:sldMkLst>
        <pc:picChg chg="add mod">
          <ac:chgData name="Michael Samarkos" userId="242bed026ae1b729" providerId="LiveId" clId="{EDC30CE6-9552-494B-B90B-CA843D2A8E0B}" dt="2020-05-25T06:15:33.293" v="0"/>
          <ac:picMkLst>
            <pc:docMk/>
            <pc:sldMk cId="0" sldId="343"/>
            <ac:picMk id="2" creationId="{E4E8999D-B30F-433F-A3C6-2ED6A1CBE011}"/>
          </ac:picMkLst>
        </pc:picChg>
      </pc:sldChg>
      <pc:sldChg chg="addSp modSp">
        <pc:chgData name="Michael Samarkos" userId="242bed026ae1b729" providerId="LiveId" clId="{EDC30CE6-9552-494B-B90B-CA843D2A8E0B}" dt="2020-05-25T06:15:33.293" v="0"/>
        <pc:sldMkLst>
          <pc:docMk/>
          <pc:sldMk cId="1452010972" sldId="372"/>
        </pc:sldMkLst>
        <pc:picChg chg="add mod">
          <ac:chgData name="Michael Samarkos" userId="242bed026ae1b729" providerId="LiveId" clId="{EDC30CE6-9552-494B-B90B-CA843D2A8E0B}" dt="2020-05-25T06:15:33.293" v="0"/>
          <ac:picMkLst>
            <pc:docMk/>
            <pc:sldMk cId="1452010972" sldId="372"/>
            <ac:picMk id="4" creationId="{212859BC-39B2-4A2C-8E4F-CBA0EE15EA66}"/>
          </ac:picMkLst>
        </pc:picChg>
      </pc:sldChg>
    </pc:docChg>
  </pc:docChgLst>
  <pc:docChgLst>
    <pc:chgData name="Michael Samarkos" userId="242bed026ae1b729" providerId="LiveId" clId="{5643E29D-1312-4DCE-B9E4-DD90F9869AB1}"/>
    <pc:docChg chg="undo custSel modSld">
      <pc:chgData name="Michael Samarkos" userId="242bed026ae1b729" providerId="LiveId" clId="{5643E29D-1312-4DCE-B9E4-DD90F9869AB1}" dt="2019-12-16T09:39:53.923" v="31" actId="2711"/>
      <pc:docMkLst>
        <pc:docMk/>
      </pc:docMkLst>
      <pc:sldChg chg="modSp">
        <pc:chgData name="Michael Samarkos" userId="242bed026ae1b729" providerId="LiveId" clId="{5643E29D-1312-4DCE-B9E4-DD90F9869AB1}" dt="2019-12-16T09:38:50.623" v="21" actId="1037"/>
        <pc:sldMkLst>
          <pc:docMk/>
          <pc:sldMk cId="0" sldId="260"/>
        </pc:sldMkLst>
        <pc:picChg chg="mod">
          <ac:chgData name="Michael Samarkos" userId="242bed026ae1b729" providerId="LiveId" clId="{5643E29D-1312-4DCE-B9E4-DD90F9869AB1}" dt="2019-12-16T09:38:50.623" v="21" actId="1037"/>
          <ac:picMkLst>
            <pc:docMk/>
            <pc:sldMk cId="0" sldId="260"/>
            <ac:picMk id="6149" creationId="{00000000-0000-0000-0000-000000000000}"/>
          </ac:picMkLst>
        </pc:picChg>
      </pc:sldChg>
      <pc:sldChg chg="modSp">
        <pc:chgData name="Michael Samarkos" userId="242bed026ae1b729" providerId="LiveId" clId="{5643E29D-1312-4DCE-B9E4-DD90F9869AB1}" dt="2019-12-16T09:39:53.923" v="31" actId="2711"/>
        <pc:sldMkLst>
          <pc:docMk/>
          <pc:sldMk cId="0" sldId="342"/>
        </pc:sldMkLst>
        <pc:spChg chg="mod">
          <ac:chgData name="Michael Samarkos" userId="242bed026ae1b729" providerId="LiveId" clId="{5643E29D-1312-4DCE-B9E4-DD90F9869AB1}" dt="2019-12-16T09:39:53.923" v="31" actId="2711"/>
          <ac:spMkLst>
            <pc:docMk/>
            <pc:sldMk cId="0" sldId="34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ichael\Desktop\Audit's%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4"/>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l-GR"/>
              <a:t> ΣΥΜΜΟΡΦΩΣΗ (%) ΜΕ ΤΗΝ ΥΓΙΕΙΝΗ ΤΩΝ ΧΕΡΙΩΝ ΑΝΑ  ΕΠΑΓΓΕΛΜΑΤΙΚΗ ΚΑΤΗΓΟΡΙΑ</a:t>
            </a:r>
          </a:p>
          <a:p>
            <a:pPr>
              <a:defRPr sz="1862" b="0" i="0" u="none" strike="noStrike" kern="1200" cap="none" spc="20" baseline="0">
                <a:solidFill>
                  <a:schemeClr val="tx1">
                    <a:lumMod val="50000"/>
                    <a:lumOff val="50000"/>
                  </a:schemeClr>
                </a:solidFill>
                <a:latin typeface="+mn-lt"/>
                <a:ea typeface="+mn-ea"/>
                <a:cs typeface="+mn-cs"/>
              </a:defRPr>
            </a:pPr>
            <a:r>
              <a:rPr lang="en-GB"/>
              <a:t>A’ </a:t>
            </a:r>
            <a:r>
              <a:rPr lang="el-GR"/>
              <a:t>ΠΚ 2011</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dPt>
            <c:idx val="1"/>
            <c:extLst xmlns:c16r2="http://schemas.microsoft.com/office/drawing/2015/06/chart">
              <c:ext xmlns:c16="http://schemas.microsoft.com/office/drawing/2014/chart" uri="{C3380CC4-5D6E-409C-BE32-E72D297353CC}">
                <c16:uniqueId val="{00000001-B2BA-43AA-965D-F47292070DA7}"/>
              </c:ext>
            </c:extLst>
          </c:dPt>
          <c:dPt>
            <c:idx val="2"/>
            <c:extLst xmlns:c16r2="http://schemas.microsoft.com/office/drawing/2015/06/chart">
              <c:ext xmlns:c16="http://schemas.microsoft.com/office/drawing/2014/chart" uri="{C3380CC4-5D6E-409C-BE32-E72D297353CC}">
                <c16:uniqueId val="{00000003-B2BA-43AA-965D-F47292070DA7}"/>
              </c:ext>
            </c:extLst>
          </c:dPt>
          <c:dPt>
            <c:idx val="3"/>
            <c:extLst xmlns:c16r2="http://schemas.microsoft.com/office/drawing/2015/06/chart">
              <c:ext xmlns:c16="http://schemas.microsoft.com/office/drawing/2014/chart" uri="{C3380CC4-5D6E-409C-BE32-E72D297353CC}">
                <c16:uniqueId val="{00000005-B2BA-43AA-965D-F47292070DA7}"/>
              </c:ext>
            </c:extLst>
          </c:dPt>
          <c:dLbls>
            <c:dLbl>
              <c:idx val="0"/>
              <c:layout>
                <c:manualLayout>
                  <c:x val="1.5607901973527043E-3"/>
                  <c:y val="6.0889398532438244E-2"/>
                </c:manualLayout>
              </c:layout>
              <c:tx>
                <c:rich>
                  <a:bodyPr/>
                  <a:lstStyle/>
                  <a:p>
                    <a:r>
                      <a:rPr lang="en-US" dirty="0"/>
                      <a:t>11%</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B2BA-43AA-965D-F47292070DA7}"/>
                </c:ext>
              </c:extLst>
            </c:dLbl>
            <c:dLbl>
              <c:idx val="1"/>
              <c:layout>
                <c:manualLayout>
                  <c:x val="-1.5607901973527043E-3"/>
                  <c:y val="5.2490860803826117E-2"/>
                </c:manualLayout>
              </c:layout>
              <c:tx>
                <c:rich>
                  <a:bodyPr/>
                  <a:lstStyle/>
                  <a:p>
                    <a:r>
                      <a:rPr lang="en-US" dirty="0"/>
                      <a:t>4%</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B2BA-43AA-965D-F47292070DA7}"/>
                </c:ext>
              </c:extLst>
            </c:dLbl>
            <c:dLbl>
              <c:idx val="2"/>
              <c:layout>
                <c:manualLayout>
                  <c:x val="0"/>
                  <c:y val="7.9786108421815646E-2"/>
                </c:manualLayout>
              </c:layout>
              <c:tx>
                <c:rich>
                  <a:bodyPr/>
                  <a:lstStyle/>
                  <a:p>
                    <a:r>
                      <a:rPr lang="en-US" dirty="0"/>
                      <a:t>25%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B2BA-43AA-965D-F47292070DA7}"/>
                </c:ext>
              </c:extLst>
            </c:dLbl>
            <c:dLbl>
              <c:idx val="3"/>
              <c:layout>
                <c:manualLayout>
                  <c:x val="3.12158039470541E-3"/>
                  <c:y val="8.1885742853968643E-2"/>
                </c:manualLayout>
              </c:layout>
              <c:tx>
                <c:rich>
                  <a:bodyPr/>
                  <a:lstStyle/>
                  <a:p>
                    <a:r>
                      <a:rPr lang="en-US" dirty="0"/>
                      <a:t>47%</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B2BA-43AA-965D-F47292070D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0"/>
              </c:ext>
            </c:extLst>
          </c:dLbls>
          <c:cat>
            <c:strRef>
              <c:f>Sheet1!$A$56:$A$59</c:f>
              <c:strCache>
                <c:ptCount val="4"/>
                <c:pt idx="0">
                  <c:v>Νοσηλεύτριες</c:v>
                </c:pt>
                <c:pt idx="1">
                  <c:v>Βοηθητικό προσωπικό</c:v>
                </c:pt>
                <c:pt idx="2">
                  <c:v>Ιατροί</c:v>
                </c:pt>
                <c:pt idx="3">
                  <c:v>Φοιτητές Ιατρικής</c:v>
                </c:pt>
              </c:strCache>
            </c:strRef>
          </c:cat>
          <c:val>
            <c:numRef>
              <c:f>Sheet1!$B$56:$B$59</c:f>
              <c:numCache>
                <c:formatCode>General</c:formatCode>
                <c:ptCount val="4"/>
                <c:pt idx="0">
                  <c:v>11</c:v>
                </c:pt>
                <c:pt idx="1">
                  <c:v>4</c:v>
                </c:pt>
                <c:pt idx="2">
                  <c:v>25</c:v>
                </c:pt>
                <c:pt idx="3">
                  <c:v>47</c:v>
                </c:pt>
              </c:numCache>
            </c:numRef>
          </c:val>
          <c:extLst xmlns:c16r2="http://schemas.microsoft.com/office/drawing/2015/06/chart">
            <c:ext xmlns:c16="http://schemas.microsoft.com/office/drawing/2014/chart" uri="{C3380CC4-5D6E-409C-BE32-E72D297353CC}">
              <c16:uniqueId val="{00000007-B2BA-43AA-965D-F47292070DA7}"/>
            </c:ext>
          </c:extLst>
        </c:ser>
        <c:dLbls/>
        <c:shape val="box"/>
        <c:axId val="101989376"/>
        <c:axId val="102245120"/>
        <c:axId val="0"/>
      </c:bar3DChart>
      <c:catAx>
        <c:axId val="101989376"/>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102245120"/>
        <c:crosses val="autoZero"/>
        <c:auto val="1"/>
        <c:lblAlgn val="ctr"/>
        <c:lblOffset val="100"/>
      </c:catAx>
      <c:valAx>
        <c:axId val="1022451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101989376"/>
        <c:crosses val="autoZero"/>
        <c:crossBetween val="between"/>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38EED-F1CE-4EF1-9F1C-51FC01556D64}" type="doc">
      <dgm:prSet loTypeId="urn:microsoft.com/office/officeart/2005/8/layout/arrow5" loCatId="relationship" qsTypeId="urn:microsoft.com/office/officeart/2005/8/quickstyle/3d9" qsCatId="3D" csTypeId="urn:microsoft.com/office/officeart/2005/8/colors/colorful1#1" csCatId="colorful" phldr="1"/>
      <dgm:spPr>
        <a:scene3d>
          <a:camera prst="perspectiveRelaxed">
            <a:rot lat="19560765" lon="20753522" rev="1232339"/>
          </a:camera>
          <a:lightRig rig="soft" dir="t"/>
          <a:backdrop>
            <a:anchor x="0" y="0" z="-210000"/>
            <a:norm dx="0" dy="0" dz="914400"/>
            <a:up dx="0" dy="914400" dz="0"/>
          </a:backdrop>
        </a:scene3d>
      </dgm:spPr>
      <dgm:t>
        <a:bodyPr/>
        <a:lstStyle/>
        <a:p>
          <a:endParaRPr lang="el-GR"/>
        </a:p>
      </dgm:t>
    </dgm:pt>
    <dgm:pt modelId="{83D9BB89-5EED-4D7A-8928-20BA3465C05D}">
      <dgm:prSet phldrT="[Text]" custT="1"/>
      <dgm:spPr>
        <a:sp3d extrusionH="152250" prstMaterial="matte">
          <a:bevelT w="165100" prst="coolSlant"/>
        </a:sp3d>
      </dgm:spPr>
      <dgm:t>
        <a:bodyPr/>
        <a:lstStyle/>
        <a:p>
          <a:r>
            <a:rPr lang="el-GR" sz="1800" dirty="0"/>
            <a:t>Το σύνολο μέτρων που πρέπει να παίρνει ο επαγγελματίας υγείας για να μην εκτεθεί σε κίνδυνο μετάδοσης μολυσματικών ασθενειών από τους ασθενείς που φροντίζει</a:t>
          </a:r>
        </a:p>
      </dgm:t>
    </dgm:pt>
    <dgm:pt modelId="{19D7D29B-A251-48BB-B052-62BB99C99853}" type="parTrans" cxnId="{51F6E3A2-3851-4575-B2BD-71BA9E2E1521}">
      <dgm:prSet/>
      <dgm:spPr/>
      <dgm:t>
        <a:bodyPr/>
        <a:lstStyle/>
        <a:p>
          <a:endParaRPr lang="el-GR"/>
        </a:p>
      </dgm:t>
    </dgm:pt>
    <dgm:pt modelId="{4EBA33EE-A06A-4DB2-8511-5D28406AA283}" type="sibTrans" cxnId="{51F6E3A2-3851-4575-B2BD-71BA9E2E1521}">
      <dgm:prSet/>
      <dgm:spPr/>
      <dgm:t>
        <a:bodyPr/>
        <a:lstStyle/>
        <a:p>
          <a:endParaRPr lang="el-GR"/>
        </a:p>
      </dgm:t>
    </dgm:pt>
    <dgm:pt modelId="{63899F79-4078-43E7-9B48-864958D63D92}">
      <dgm:prSet custT="1"/>
      <dgm:spPr>
        <a:sp3d extrusionH="152250" prstMaterial="matte">
          <a:bevelT w="165100" prst="coolSlant"/>
        </a:sp3d>
      </dgm:spPr>
      <dgm:t>
        <a:bodyPr/>
        <a:lstStyle/>
        <a:p>
          <a:r>
            <a:rPr lang="el-GR" sz="1800" dirty="0"/>
            <a:t>Το σύνολο των πολιτικών που πρέπει να έχει κάθε εργοδότης που απασχολεί επαγγελματίες υγείας ως μέτρα ασφάλειας για τον επαγγελματικό κίνδυνο που αντιμετωπίζει το προσωπικό του</a:t>
          </a:r>
        </a:p>
      </dgm:t>
    </dgm:pt>
    <dgm:pt modelId="{47BEAEB8-49B5-4861-83AA-FBEE10AE78D0}" type="parTrans" cxnId="{6D7CF197-99E7-4546-B16D-4DEBF4607AEB}">
      <dgm:prSet/>
      <dgm:spPr/>
      <dgm:t>
        <a:bodyPr/>
        <a:lstStyle/>
        <a:p>
          <a:endParaRPr lang="el-GR"/>
        </a:p>
      </dgm:t>
    </dgm:pt>
    <dgm:pt modelId="{224DFA0B-66E8-4BEB-9A1E-055F96642CFF}" type="sibTrans" cxnId="{6D7CF197-99E7-4546-B16D-4DEBF4607AEB}">
      <dgm:prSet/>
      <dgm:spPr/>
      <dgm:t>
        <a:bodyPr/>
        <a:lstStyle/>
        <a:p>
          <a:endParaRPr lang="el-GR"/>
        </a:p>
      </dgm:t>
    </dgm:pt>
    <dgm:pt modelId="{2EB61DCA-DFD7-493F-ADD1-513E01E49544}" type="pres">
      <dgm:prSet presAssocID="{45B38EED-F1CE-4EF1-9F1C-51FC01556D64}" presName="diagram" presStyleCnt="0">
        <dgm:presLayoutVars>
          <dgm:dir/>
          <dgm:resizeHandles val="exact"/>
        </dgm:presLayoutVars>
      </dgm:prSet>
      <dgm:spPr/>
      <dgm:t>
        <a:bodyPr/>
        <a:lstStyle/>
        <a:p>
          <a:endParaRPr lang="el-GR"/>
        </a:p>
      </dgm:t>
    </dgm:pt>
    <dgm:pt modelId="{A11073B4-E38A-41EA-8C5D-DA4FD72668B1}" type="pres">
      <dgm:prSet presAssocID="{83D9BB89-5EED-4D7A-8928-20BA3465C05D}" presName="arrow" presStyleLbl="node1" presStyleIdx="0" presStyleCnt="2" custScaleX="124303">
        <dgm:presLayoutVars>
          <dgm:bulletEnabled val="1"/>
        </dgm:presLayoutVars>
      </dgm:prSet>
      <dgm:spPr/>
      <dgm:t>
        <a:bodyPr/>
        <a:lstStyle/>
        <a:p>
          <a:endParaRPr lang="el-GR"/>
        </a:p>
      </dgm:t>
    </dgm:pt>
    <dgm:pt modelId="{68C241AF-9F85-4451-9CB1-5381F097A8A0}" type="pres">
      <dgm:prSet presAssocID="{63899F79-4078-43E7-9B48-864958D63D92}" presName="arrow" presStyleLbl="node1" presStyleIdx="1" presStyleCnt="2" custScaleX="124303">
        <dgm:presLayoutVars>
          <dgm:bulletEnabled val="1"/>
        </dgm:presLayoutVars>
      </dgm:prSet>
      <dgm:spPr/>
      <dgm:t>
        <a:bodyPr/>
        <a:lstStyle/>
        <a:p>
          <a:endParaRPr lang="el-GR"/>
        </a:p>
      </dgm:t>
    </dgm:pt>
  </dgm:ptLst>
  <dgm:cxnLst>
    <dgm:cxn modelId="{6D7CF197-99E7-4546-B16D-4DEBF4607AEB}" srcId="{45B38EED-F1CE-4EF1-9F1C-51FC01556D64}" destId="{63899F79-4078-43E7-9B48-864958D63D92}" srcOrd="1" destOrd="0" parTransId="{47BEAEB8-49B5-4861-83AA-FBEE10AE78D0}" sibTransId="{224DFA0B-66E8-4BEB-9A1E-055F96642CFF}"/>
    <dgm:cxn modelId="{D0E9DE72-F1FE-4D60-8203-AB9265556575}" type="presOf" srcId="{83D9BB89-5EED-4D7A-8928-20BA3465C05D}" destId="{A11073B4-E38A-41EA-8C5D-DA4FD72668B1}" srcOrd="0" destOrd="0" presId="urn:microsoft.com/office/officeart/2005/8/layout/arrow5"/>
    <dgm:cxn modelId="{DCBA2FE7-2BC0-4449-9C9F-900CBE963EDA}" type="presOf" srcId="{63899F79-4078-43E7-9B48-864958D63D92}" destId="{68C241AF-9F85-4451-9CB1-5381F097A8A0}" srcOrd="0" destOrd="0" presId="urn:microsoft.com/office/officeart/2005/8/layout/arrow5"/>
    <dgm:cxn modelId="{A9A5AC2B-7C40-49CF-85E5-FBEA64526235}" type="presOf" srcId="{45B38EED-F1CE-4EF1-9F1C-51FC01556D64}" destId="{2EB61DCA-DFD7-493F-ADD1-513E01E49544}" srcOrd="0" destOrd="0" presId="urn:microsoft.com/office/officeart/2005/8/layout/arrow5"/>
    <dgm:cxn modelId="{51F6E3A2-3851-4575-B2BD-71BA9E2E1521}" srcId="{45B38EED-F1CE-4EF1-9F1C-51FC01556D64}" destId="{83D9BB89-5EED-4D7A-8928-20BA3465C05D}" srcOrd="0" destOrd="0" parTransId="{19D7D29B-A251-48BB-B052-62BB99C99853}" sibTransId="{4EBA33EE-A06A-4DB2-8511-5D28406AA283}"/>
    <dgm:cxn modelId="{70E25552-B028-4C73-AFE0-BCB280F493CD}" type="presParOf" srcId="{2EB61DCA-DFD7-493F-ADD1-513E01E49544}" destId="{A11073B4-E38A-41EA-8C5D-DA4FD72668B1}" srcOrd="0" destOrd="0" presId="urn:microsoft.com/office/officeart/2005/8/layout/arrow5"/>
    <dgm:cxn modelId="{2DF23AA7-268F-4360-8707-10312FA85F61}" type="presParOf" srcId="{2EB61DCA-DFD7-493F-ADD1-513E01E49544}" destId="{68C241AF-9F85-4451-9CB1-5381F097A8A0}"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1073B4-E38A-41EA-8C5D-DA4FD72668B1}">
      <dsp:nvSpPr>
        <dsp:cNvPr id="0" name=""/>
        <dsp:cNvSpPr/>
      </dsp:nvSpPr>
      <dsp:spPr>
        <a:xfrm rot="16200000">
          <a:off x="-415747" y="1093439"/>
          <a:ext cx="4264746" cy="3430927"/>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perspectiveRelaxed">
            <a:rot lat="19560765" lon="20753522" rev="12323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Το σύνολο μέτρων που πρέπει να παίρνει ο επαγγελματίας υγείας για να μην εκτεθεί σε κίνδυνο μετάδοσης μολυσματικών ασθενειών από τους ασθενείς που φροντίζει</a:t>
          </a:r>
        </a:p>
      </dsp:txBody>
      <dsp:txXfrm rot="16200000">
        <a:off x="-415747" y="1093439"/>
        <a:ext cx="4264746" cy="3430927"/>
      </dsp:txXfrm>
    </dsp:sp>
    <dsp:sp modelId="{68C241AF-9F85-4451-9CB1-5381F097A8A0}">
      <dsp:nvSpPr>
        <dsp:cNvPr id="0" name=""/>
        <dsp:cNvSpPr/>
      </dsp:nvSpPr>
      <dsp:spPr>
        <a:xfrm rot="5400000">
          <a:off x="3291794" y="1093439"/>
          <a:ext cx="4264746" cy="3430927"/>
        </a:xfrm>
        <a:prstGeom prst="downArrow">
          <a:avLst>
            <a:gd name="adj1" fmla="val 50000"/>
            <a:gd name="adj2" fmla="val 35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perspectiveRelaxed">
            <a:rot lat="19560765" lon="20753522" rev="1232339"/>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lvl="0" algn="ctr" defTabSz="800100">
            <a:lnSpc>
              <a:spcPct val="90000"/>
            </a:lnSpc>
            <a:spcBef>
              <a:spcPct val="0"/>
            </a:spcBef>
            <a:spcAft>
              <a:spcPct val="35000"/>
            </a:spcAft>
          </a:pPr>
          <a:r>
            <a:rPr lang="el-GR" sz="1800" kern="1200" dirty="0"/>
            <a:t>Το σύνολο των πολιτικών που πρέπει να έχει κάθε εργοδότης που απασχολεί επαγγελματίες υγείας ως μέτρα ασφάλειας για τον επαγγελματικό κίνδυνο που αντιμετωπίζει το προσωπικό του</a:t>
          </a:r>
        </a:p>
      </dsp:txBody>
      <dsp:txXfrm rot="5400000">
        <a:off x="3291794" y="1093439"/>
        <a:ext cx="4264746" cy="343092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1402F-CB32-4496-9B77-7A5252A77DC3}" type="datetimeFigureOut">
              <a:rPr lang="el-GR" smtClean="0"/>
              <a:pPr/>
              <a:t>7/8/2020</a:t>
            </a:fld>
            <a:endParaRPr lang="el-GR"/>
          </a:p>
        </p:txBody>
      </p:sp>
      <p:sp>
        <p:nvSpPr>
          <p:cNvPr id="4" name="3 - Θέση εικόνας διαφάνειας"/>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E6571-2660-476A-AAE9-E3797429C9CB}" type="slidenum">
              <a:rPr lang="el-GR" smtClean="0"/>
              <a:pPr/>
              <a:t>‹#›</a:t>
            </a:fld>
            <a:endParaRPr lang="el-GR"/>
          </a:p>
        </p:txBody>
      </p:sp>
    </p:spTree>
    <p:extLst>
      <p:ext uri="{BB962C8B-B14F-4D97-AF65-F5344CB8AC3E}">
        <p14:creationId xmlns:p14="http://schemas.microsoft.com/office/powerpoint/2010/main" xmlns="" val="14031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26E6571-2660-476A-AAE9-E3797429C9CB}" type="slidenum">
              <a:rPr lang="el-GR" smtClean="0"/>
              <a:pPr/>
              <a:t>12</a:t>
            </a:fld>
            <a:endParaRPr lang="el-GR"/>
          </a:p>
        </p:txBody>
      </p:sp>
    </p:spTree>
    <p:extLst>
      <p:ext uri="{BB962C8B-B14F-4D97-AF65-F5344CB8AC3E}">
        <p14:creationId xmlns:p14="http://schemas.microsoft.com/office/powerpoint/2010/main" xmlns="" val="33733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9AF219E-D696-42D0-BCE3-8B4719C9A7BA}" type="slidenum">
              <a:rPr lang="en-US" smtClean="0"/>
              <a:pPr/>
              <a:t>62</a:t>
            </a:fld>
            <a:endParaRPr lang="en-US"/>
          </a:p>
        </p:txBody>
      </p:sp>
      <p:sp>
        <p:nvSpPr>
          <p:cNvPr id="98307" name="Rectangle 2"/>
          <p:cNvSpPr>
            <a:spLocks noGrp="1" noRot="1" noChangeAspect="1" noChangeArrowheads="1" noTextEdit="1"/>
          </p:cNvSpPr>
          <p:nvPr>
            <p:ph type="sldImg"/>
          </p:nvPr>
        </p:nvSpPr>
        <p:spPr>
          <a:xfrm>
            <a:off x="687388" y="685800"/>
            <a:ext cx="5484812" cy="3429000"/>
          </a:xfrm>
          <a:ln/>
        </p:spPr>
      </p:sp>
      <p:sp>
        <p:nvSpPr>
          <p:cNvPr id="98308" name="Rectangle 4"/>
          <p:cNvSpPr>
            <a:spLocks noGrp="1" noChangeArrowheads="1"/>
          </p:cNvSpPr>
          <p:nvPr>
            <p:ph type="body" idx="1"/>
          </p:nvPr>
        </p:nvSpPr>
        <p:spPr>
          <a:noFill/>
          <a:ln/>
        </p:spPr>
        <p:txBody>
          <a:bodyPr/>
          <a:lstStyle/>
          <a:p>
            <a:pPr eaLnBrk="1" hangingPunct="1">
              <a:buFontTx/>
              <a:buChar char="•"/>
            </a:pPr>
            <a:r>
              <a:rPr lang="en-US" sz="1800"/>
              <a:t> </a:t>
            </a:r>
            <a:r>
              <a:rPr lang="en-US" sz="1600"/>
              <a:t>These recommendations will improve hand hygiene practices of HCWs and reduce transmission of pathogenic microorganisms to patients and personnel in healthcare settings.  </a:t>
            </a:r>
          </a:p>
          <a:p>
            <a:pPr eaLnBrk="1" hangingPunct="1">
              <a:buFontTx/>
              <a:buChar char="•"/>
            </a:pPr>
            <a:r>
              <a:rPr lang="en-US" sz="1600"/>
              <a:t> When decontaminating hands with an alcohol-based handrub, apply product to palm of one hand and rub hands together, covering all surfaces of hands and fingers, until hands are dry.</a:t>
            </a:r>
          </a:p>
          <a:p>
            <a:pPr eaLnBrk="1" hangingPunct="1">
              <a:buFontTx/>
              <a:buChar char="•"/>
            </a:pPr>
            <a:r>
              <a:rPr lang="en-US" sz="1600"/>
              <a:t> When washing hands with soap and water, wet hands first with water, apply the amount of soap recommended by the manufacturer, and rub hands together for at least 15 seconds, covering all surfaces of the hands and fingers.  Rinse hands with water, dry thoroughly with a disposable towel, and use the towel to turn off the faucet.  </a:t>
            </a:r>
          </a:p>
          <a:p>
            <a:pPr eaLnBrk="1" hangingPunct="1">
              <a:buFontTx/>
              <a:buChar char="•"/>
            </a:pPr>
            <a:endParaRPr lang="en-US" sz="1600"/>
          </a:p>
          <a:p>
            <a:pPr eaLnBrk="1" hangingPunct="1">
              <a:buFontTx/>
              <a:buChar char="•"/>
            </a:pPr>
            <a:endParaRPr lang="en-US" sz="1600"/>
          </a:p>
        </p:txBody>
      </p:sp>
    </p:spTree>
    <p:extLst>
      <p:ext uri="{BB962C8B-B14F-4D97-AF65-F5344CB8AC3E}">
        <p14:creationId xmlns:p14="http://schemas.microsoft.com/office/powerpoint/2010/main" xmlns="" val="50213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069E9B6-4C74-4BDF-8B6E-3D2BED6E8B6D}" type="slidenum">
              <a:rPr lang="en-US" smtClean="0"/>
              <a:pPr/>
              <a:t>67</a:t>
            </a:fld>
            <a:endParaRPr lang="en-US"/>
          </a:p>
        </p:txBody>
      </p:sp>
      <p:sp>
        <p:nvSpPr>
          <p:cNvPr id="104451" name="Rectangle 2"/>
          <p:cNvSpPr>
            <a:spLocks noGrp="1" noRot="1" noChangeAspect="1" noChangeArrowheads="1" noTextEdit="1"/>
          </p:cNvSpPr>
          <p:nvPr>
            <p:ph type="sldImg"/>
          </p:nvPr>
        </p:nvSpPr>
        <p:spPr>
          <a:xfrm>
            <a:off x="687388" y="685800"/>
            <a:ext cx="5484812" cy="3429000"/>
          </a:xfrm>
          <a:ln/>
        </p:spPr>
      </p:sp>
      <p:sp>
        <p:nvSpPr>
          <p:cNvPr id="104452" name="Rectangle 3"/>
          <p:cNvSpPr>
            <a:spLocks noGrp="1" noChangeArrowheads="1"/>
          </p:cNvSpPr>
          <p:nvPr>
            <p:ph type="body" idx="1"/>
          </p:nvPr>
        </p:nvSpPr>
        <p:spPr>
          <a:xfrm>
            <a:off x="914400" y="4343520"/>
            <a:ext cx="5029200" cy="4114246"/>
          </a:xfrm>
          <a:noFill/>
          <a:ln/>
        </p:spPr>
        <p:txBody>
          <a:bodyPr/>
          <a:lstStyle/>
          <a:p>
            <a:pPr eaLnBrk="1" hangingPunct="1">
              <a:buFontTx/>
              <a:buChar char="•"/>
            </a:pPr>
            <a:r>
              <a:rPr lang="en-US" sz="1600" dirty="0"/>
              <a:t> Wearing gloves reduces the risk of healthcare workers acquiring infections from patients, prevents flora from being transmitted from healthcare workers to patients, and reduces contamination of the hands of healthcare workers by flora that can be transmitted from one patient to another. </a:t>
            </a:r>
          </a:p>
          <a:p>
            <a:pPr eaLnBrk="1" hangingPunct="1">
              <a:buFontTx/>
              <a:buChar char="•"/>
            </a:pPr>
            <a:r>
              <a:rPr lang="en-US" sz="1600" dirty="0">
                <a:solidFill>
                  <a:srgbClr val="000000"/>
                </a:solidFill>
                <a:cs typeface="Arial" pitchFamily="34" charset="0"/>
              </a:rPr>
              <a:t> Gloves should be used when HCWs have contact with blood or other body fluids.</a:t>
            </a:r>
          </a:p>
          <a:p>
            <a:pPr eaLnBrk="1" hangingPunct="1">
              <a:buFontTx/>
              <a:buChar char="•"/>
            </a:pPr>
            <a:r>
              <a:rPr lang="en-US" sz="1600" dirty="0"/>
              <a:t> Gloves should be removed after caring for a patient.    </a:t>
            </a:r>
          </a:p>
          <a:p>
            <a:pPr eaLnBrk="1" hangingPunct="1">
              <a:buFontTx/>
              <a:buChar char="•"/>
            </a:pPr>
            <a:r>
              <a:rPr lang="en-US" sz="1600" dirty="0"/>
              <a:t> The same pair of gloves should not be worn for the care of more than one patient.</a:t>
            </a:r>
          </a:p>
          <a:p>
            <a:pPr eaLnBrk="1" hangingPunct="1">
              <a:buFontTx/>
              <a:buChar char="•"/>
            </a:pPr>
            <a:r>
              <a:rPr lang="en-US" sz="1600" dirty="0"/>
              <a:t> Gloves should not be washed or reused. </a:t>
            </a:r>
          </a:p>
          <a:p>
            <a:pPr eaLnBrk="1" hangingPunct="1"/>
            <a:endParaRPr lang="en-US" sz="1600" dirty="0"/>
          </a:p>
        </p:txBody>
      </p:sp>
    </p:spTree>
    <p:extLst>
      <p:ext uri="{BB962C8B-B14F-4D97-AF65-F5344CB8AC3E}">
        <p14:creationId xmlns:p14="http://schemas.microsoft.com/office/powerpoint/2010/main" xmlns="" val="2404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E6571-2660-476A-AAE9-E3797429C9CB}" type="slidenum">
              <a:rPr lang="el-GR" smtClean="0"/>
              <a:pPr/>
              <a:t>14</a:t>
            </a:fld>
            <a:endParaRPr lang="el-GR"/>
          </a:p>
        </p:txBody>
      </p:sp>
    </p:spTree>
    <p:extLst>
      <p:ext uri="{BB962C8B-B14F-4D97-AF65-F5344CB8AC3E}">
        <p14:creationId xmlns:p14="http://schemas.microsoft.com/office/powerpoint/2010/main" xmlns="" val="293055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26E6571-2660-476A-AAE9-E3797429C9CB}" type="slidenum">
              <a:rPr lang="el-GR" smtClean="0"/>
              <a:pPr/>
              <a:t>31</a:t>
            </a:fld>
            <a:endParaRPr lang="el-GR"/>
          </a:p>
        </p:txBody>
      </p:sp>
    </p:spTree>
    <p:extLst>
      <p:ext uri="{BB962C8B-B14F-4D97-AF65-F5344CB8AC3E}">
        <p14:creationId xmlns:p14="http://schemas.microsoft.com/office/powerpoint/2010/main" xmlns="" val="56989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E6D8591-6C02-41A6-B5A8-802D846CE8E2}" type="slidenum">
              <a:rPr lang="en-US" smtClean="0"/>
              <a:pPr/>
              <a:t>53</a:t>
            </a:fld>
            <a:endParaRPr lang="en-US"/>
          </a:p>
        </p:txBody>
      </p:sp>
      <p:sp>
        <p:nvSpPr>
          <p:cNvPr id="90115" name="Rectangle 2"/>
          <p:cNvSpPr>
            <a:spLocks noGrp="1" noRot="1" noChangeAspect="1" noChangeArrowheads="1" noTextEdit="1"/>
          </p:cNvSpPr>
          <p:nvPr>
            <p:ph type="sldImg"/>
          </p:nvPr>
        </p:nvSpPr>
        <p:spPr>
          <a:xfrm>
            <a:off x="671513" y="674688"/>
            <a:ext cx="5514975" cy="3448050"/>
          </a:xfrm>
          <a:ln/>
        </p:spPr>
      </p:sp>
      <p:sp>
        <p:nvSpPr>
          <p:cNvPr id="90116" name="Rectangle 4"/>
          <p:cNvSpPr>
            <a:spLocks noGrp="1" noChangeArrowheads="1"/>
          </p:cNvSpPr>
          <p:nvPr>
            <p:ph type="body" idx="1"/>
          </p:nvPr>
        </p:nvSpPr>
        <p:spPr>
          <a:noFill/>
          <a:ln/>
        </p:spPr>
        <p:txBody>
          <a:bodyPr>
            <a:normAutofit lnSpcReduction="10000"/>
          </a:bodyPr>
          <a:lstStyle/>
          <a:p>
            <a:pPr eaLnBrk="1" hangingPunct="1">
              <a:buFontTx/>
              <a:buChar char="•"/>
            </a:pPr>
            <a:r>
              <a:rPr lang="en-US" sz="1600"/>
              <a:t> Hand hygiene is a general term that applies to either handwashing, antiseptic handwash, alcohol-based handrub, or surgical hand hygiene/antisepsis.</a:t>
            </a:r>
            <a:endParaRPr lang="en-US" sz="1600">
              <a:solidFill>
                <a:srgbClr val="000000"/>
              </a:solidFill>
              <a:cs typeface="Arial" pitchFamily="34" charset="0"/>
            </a:endParaRPr>
          </a:p>
          <a:p>
            <a:pPr eaLnBrk="1" hangingPunct="1">
              <a:buFontTx/>
              <a:buChar char="•"/>
            </a:pPr>
            <a:r>
              <a:rPr lang="en-US" sz="1600">
                <a:solidFill>
                  <a:srgbClr val="000000"/>
                </a:solidFill>
                <a:cs typeface="Arial" pitchFamily="34" charset="0"/>
              </a:rPr>
              <a:t> Handwashing refers to washing hands with plain soap and water.  Handwashing with soap and water remains a sensible strategy for hand hygiene in non-healthcare settings and is recommended by CDC and other experts.  </a:t>
            </a:r>
          </a:p>
          <a:p>
            <a:pPr eaLnBrk="1" hangingPunct="1">
              <a:buFontTx/>
              <a:buChar char="•"/>
            </a:pPr>
            <a:r>
              <a:rPr lang="en-US" sz="1600">
                <a:solidFill>
                  <a:srgbClr val="000000"/>
                </a:solidFill>
                <a:cs typeface="Arial" pitchFamily="34" charset="0"/>
              </a:rPr>
              <a:t>Antiseptic handwash refers to washing hands with water and soap or other detergents containing an antiseptic agent.</a:t>
            </a:r>
          </a:p>
          <a:p>
            <a:pPr eaLnBrk="1" hangingPunct="1">
              <a:buFontTx/>
              <a:buChar char="•"/>
            </a:pPr>
            <a:r>
              <a:rPr lang="en-US" sz="1600">
                <a:solidFill>
                  <a:srgbClr val="000000"/>
                </a:solidFill>
                <a:cs typeface="Arial" pitchFamily="34" charset="0"/>
              </a:rPr>
              <a:t> Alcohol-based handrub refers to the alcohol-containing preparation applied to the hands to reduce the number of viable microorganisms.  </a:t>
            </a:r>
          </a:p>
          <a:p>
            <a:pPr eaLnBrk="1" hangingPunct="1">
              <a:buFontTx/>
              <a:buChar char="•"/>
            </a:pPr>
            <a:r>
              <a:rPr lang="en-US" sz="1600"/>
              <a:t> Surgical hand hygiene/antisepsis refers to an antiseptic handwash or antiseptic handrub performed preoperatively by surgical personnel to eliminate transient and reduce resident hand flora. Antiseptic detergent preparations often have persistent antimicrobial activity.</a:t>
            </a:r>
            <a:endParaRPr lang="en-US" sz="1600">
              <a:solidFill>
                <a:srgbClr val="000000"/>
              </a:solidFill>
              <a:cs typeface="Arial" pitchFamily="34" charset="0"/>
            </a:endParaRPr>
          </a:p>
          <a:p>
            <a:pPr eaLnBrk="1" hangingPunct="1">
              <a:buFont typeface="Wingdings" pitchFamily="2" charset="2"/>
              <a:buNone/>
            </a:pPr>
            <a:endParaRPr lang="en-US" sz="1600">
              <a:solidFill>
                <a:srgbClr val="000000"/>
              </a:solidFill>
              <a:cs typeface="Arial" pitchFamily="34" charset="0"/>
            </a:endParaRPr>
          </a:p>
          <a:p>
            <a:pPr eaLnBrk="1" hangingPunct="1">
              <a:buFont typeface="Wingdings" pitchFamily="2" charset="2"/>
              <a:buChar char="§"/>
            </a:pPr>
            <a:endParaRPr lang="en-US" sz="1600">
              <a:solidFill>
                <a:srgbClr val="000000"/>
              </a:solidFill>
              <a:latin typeface="Arial" pitchFamily="34" charset="0"/>
              <a:cs typeface="Arial" pitchFamily="34" charset="0"/>
            </a:endParaRPr>
          </a:p>
          <a:p>
            <a:pPr eaLnBrk="1" hangingPunct="1">
              <a:buFont typeface="Wingdings" pitchFamily="2" charset="2"/>
              <a:buChar char="§"/>
            </a:pPr>
            <a:endParaRPr lang="en-US" sz="16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41798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A57D4B7-7C86-4783-B8F4-B5D6B326EE5E}" type="slidenum">
              <a:rPr lang="en-US" smtClean="0"/>
              <a:pPr/>
              <a:t>54</a:t>
            </a:fld>
            <a:endParaRPr lang="en-US"/>
          </a:p>
        </p:txBody>
      </p:sp>
      <p:sp>
        <p:nvSpPr>
          <p:cNvPr id="91139" name="Rectangle 2"/>
          <p:cNvSpPr>
            <a:spLocks noGrp="1" noRot="1" noChangeAspect="1" noChangeArrowheads="1" noTextEdit="1"/>
          </p:cNvSpPr>
          <p:nvPr>
            <p:ph type="sldImg"/>
          </p:nvPr>
        </p:nvSpPr>
        <p:spPr>
          <a:xfrm>
            <a:off x="687388" y="685800"/>
            <a:ext cx="5484812" cy="3429000"/>
          </a:xfrm>
          <a:ln/>
        </p:spPr>
      </p:sp>
      <p:sp>
        <p:nvSpPr>
          <p:cNvPr id="91140" name="Rectangle 4"/>
          <p:cNvSpPr>
            <a:spLocks noGrp="1" noChangeArrowheads="1"/>
          </p:cNvSpPr>
          <p:nvPr>
            <p:ph type="body" idx="1"/>
          </p:nvPr>
        </p:nvSpPr>
        <p:spPr>
          <a:noFill/>
          <a:ln/>
        </p:spPr>
        <p:txBody>
          <a:bodyPr/>
          <a:lstStyle/>
          <a:p>
            <a:pPr eaLnBrk="1" hangingPunct="1">
              <a:buFontTx/>
              <a:buChar char="•"/>
            </a:pPr>
            <a:r>
              <a:rPr lang="en-US" sz="1600">
                <a:solidFill>
                  <a:srgbClr val="000000"/>
                </a:solidFill>
                <a:cs typeface="Arial" pitchFamily="34" charset="0"/>
              </a:rPr>
              <a:t> Healthcare workers should wash hands with soap and water when hands are visibly dirty, contaminated or soiled and use an alcohol-based handrub when hands are not visibly soiled to reduce bacterial counts.</a:t>
            </a:r>
            <a:endParaRPr lang="en-US" sz="1600"/>
          </a:p>
        </p:txBody>
      </p:sp>
    </p:spTree>
    <p:extLst>
      <p:ext uri="{BB962C8B-B14F-4D97-AF65-F5344CB8AC3E}">
        <p14:creationId xmlns:p14="http://schemas.microsoft.com/office/powerpoint/2010/main" xmlns="" val="169719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t>Ο Παγκόσμιος Οργανισμός Υγείας παρουσιάζει συγκεκριμένες ενδείξεις για την εφαρμογή της υγιεινής των χεριών που είναι «Τα 5 βήματα της υγιεινής των χεριών». Αυτά ορίζουν τις στιγμές που η υγιεινή των χεριών είναι απαραίτητη και  αποτελεσματική  ώστε  να διακόψει την μετάδοση μικροβίων κατά τη διάρκεια της φροντίδας των ασθενών. «Τα 5 βήματα της υγιεινής των χεριών» είναι μια  εννοιολογική προσέγγιση  που θέτει το πλαίσιο χρόνου και χώρου που μπορεί να βοηθήσει το προσωπικό να καταλάβει το «</a:t>
            </a:r>
            <a:r>
              <a:rPr lang="en-GB" b="1"/>
              <a:t>ΠΟΤΕ</a:t>
            </a:r>
            <a:r>
              <a:rPr lang="en-GB"/>
              <a:t>» και «</a:t>
            </a:r>
            <a:r>
              <a:rPr lang="en-GB" b="1"/>
              <a:t>ΠΟΥ»</a:t>
            </a:r>
            <a:r>
              <a:rPr lang="en-GB"/>
              <a:t> πρέπει να απολυμαίνει τα χέρια του. Μέσω του ίδιου πλαισίου «Τα 5 βήματα της υγιεινής των χεριών» μειώνουν τις περιττές φορές που το προσωπικό απολυμαίνει τα χέρια του. </a:t>
            </a:r>
            <a:endParaRPr lang="el-GR"/>
          </a:p>
          <a:p>
            <a:endParaRPr lang="el-GR"/>
          </a:p>
        </p:txBody>
      </p:sp>
      <p:sp>
        <p:nvSpPr>
          <p:cNvPr id="4" name="Slide Number Placeholder 3"/>
          <p:cNvSpPr>
            <a:spLocks noGrp="1"/>
          </p:cNvSpPr>
          <p:nvPr>
            <p:ph type="sldNum" sz="quarter" idx="5"/>
          </p:nvPr>
        </p:nvSpPr>
        <p:spPr/>
        <p:txBody>
          <a:bodyPr/>
          <a:lstStyle/>
          <a:p>
            <a:pPr>
              <a:defRPr/>
            </a:pPr>
            <a:fld id="{B4AB90BA-D2C4-4BE5-8800-132EDD4A498D}"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xmlns="" val="52443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28355E-90EA-43F9-85C6-AB0424EB04B0}" type="slidenum">
              <a:rPr lang="it-IT">
                <a:solidFill>
                  <a:prstClr val="black"/>
                </a:solidFill>
              </a:rPr>
              <a:pPr>
                <a:defRPr/>
              </a:pPr>
              <a:t>58</a:t>
            </a:fld>
            <a:endParaRPr lang="it-IT">
              <a:solidFill>
                <a:prstClr val="black"/>
              </a:solidFill>
            </a:endParaRPr>
          </a:p>
        </p:txBody>
      </p:sp>
      <p:sp>
        <p:nvSpPr>
          <p:cNvPr id="121859"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xmlns="" val="49430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DB0DC0-514C-4714-99D8-7B537D867366}" type="slidenum">
              <a:rPr lang="it-IT">
                <a:solidFill>
                  <a:prstClr val="black"/>
                </a:solidFill>
              </a:rPr>
              <a:pPr>
                <a:defRPr/>
              </a:pPr>
              <a:t>60</a:t>
            </a:fld>
            <a:endParaRPr lang="it-IT">
              <a:solidFill>
                <a:prstClr val="black"/>
              </a:solidFill>
            </a:endParaRPr>
          </a:p>
        </p:txBody>
      </p:sp>
      <p:sp>
        <p:nvSpPr>
          <p:cNvPr id="123907"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p>
        </p:txBody>
      </p:sp>
    </p:spTree>
    <p:extLst>
      <p:ext uri="{BB962C8B-B14F-4D97-AF65-F5344CB8AC3E}">
        <p14:creationId xmlns:p14="http://schemas.microsoft.com/office/powerpoint/2010/main" xmlns="" val="550173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p>
        </p:txBody>
      </p:sp>
      <p:sp>
        <p:nvSpPr>
          <p:cNvPr id="4" name="Slide Number Placeholder 3"/>
          <p:cNvSpPr>
            <a:spLocks noGrp="1"/>
          </p:cNvSpPr>
          <p:nvPr>
            <p:ph type="sldNum" sz="quarter" idx="5"/>
          </p:nvPr>
        </p:nvSpPr>
        <p:spPr/>
        <p:txBody>
          <a:bodyPr/>
          <a:lstStyle/>
          <a:p>
            <a:pPr>
              <a:defRPr/>
            </a:pPr>
            <a:fld id="{09BC04C9-5949-4048-AA73-009F66531DE6}" type="slidenum">
              <a:rPr lang="el-GR" smtClean="0"/>
              <a:pPr>
                <a:defRPr/>
              </a:pPr>
              <a:t>61</a:t>
            </a:fld>
            <a:endParaRPr lang="el-GR"/>
          </a:p>
        </p:txBody>
      </p:sp>
    </p:spTree>
    <p:extLst>
      <p:ext uri="{BB962C8B-B14F-4D97-AF65-F5344CB8AC3E}">
        <p14:creationId xmlns:p14="http://schemas.microsoft.com/office/powerpoint/2010/main" xmlns="" val="2194288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59352" y="121196"/>
            <a:ext cx="5976938" cy="1705372"/>
          </a:xfrm>
          <a:prstGeom prst="rect">
            <a:avLst/>
          </a:prstGeom>
          <a:noFill/>
          <a:ln w="9525">
            <a:noFill/>
            <a:miter lim="800000"/>
            <a:headEnd/>
            <a:tailEnd/>
          </a:ln>
        </p:spPr>
        <p:txBody>
          <a:bodyPr tIns="82296" bIns="82296">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l-GR" sz="1620" b="1" spc="45" dirty="0">
                <a:ln w="11430"/>
                <a:solidFill>
                  <a:srgbClr val="002060"/>
                </a:solidFill>
                <a:effectLst>
                  <a:outerShdw blurRad="76200" dist="50800" dir="5400000" algn="tl" rotWithShape="0">
                    <a:srgbClr val="000000">
                      <a:alpha val="65000"/>
                    </a:srgbClr>
                  </a:outerShdw>
                </a:effectLst>
                <a:latin typeface="+mj-lt"/>
              </a:rPr>
              <a:t>ΕΘΝΙΚΟ ΚΑΙ ΚΑΠΟΔΙΣΤΡΙΑΚΟ ΠΑΝΕΠΙΣΤΗΜΙΟ ΑΘΗΝΩΝ</a:t>
            </a:r>
          </a:p>
          <a:p>
            <a:pPr algn="ctr" eaLnBrk="1" fontAlgn="auto" hangingPunct="1">
              <a:spcBef>
                <a:spcPts val="0"/>
              </a:spcBef>
              <a:spcAft>
                <a:spcPts val="0"/>
              </a:spcAft>
              <a:defRPr/>
            </a:pPr>
            <a:r>
              <a:rPr lang="el-GR" sz="1620" b="1" spc="45" dirty="0">
                <a:ln w="11430"/>
                <a:solidFill>
                  <a:srgbClr val="002060"/>
                </a:solidFill>
                <a:effectLst>
                  <a:outerShdw blurRad="76200" dist="50800" dir="5400000" algn="tl" rotWithShape="0">
                    <a:srgbClr val="000000">
                      <a:alpha val="65000"/>
                    </a:srgbClr>
                  </a:outerShdw>
                </a:effectLst>
                <a:latin typeface="+mj-lt"/>
              </a:rPr>
              <a:t>ΙΑΤΡΙΚΗ ΣΧΟΛΗ</a:t>
            </a:r>
          </a:p>
          <a:p>
            <a:pPr algn="ctr" eaLnBrk="1" fontAlgn="auto" hangingPunct="1">
              <a:spcBef>
                <a:spcPts val="0"/>
              </a:spcBef>
              <a:spcAft>
                <a:spcPts val="0"/>
              </a:spcAft>
              <a:defRPr/>
            </a:pPr>
            <a:r>
              <a:rPr lang="el-GR" sz="1620" b="1" spc="45" dirty="0">
                <a:ln w="11430"/>
                <a:solidFill>
                  <a:srgbClr val="002060"/>
                </a:solidFill>
                <a:effectLst>
                  <a:outerShdw blurRad="76200" dist="50800" dir="5400000" algn="tl" rotWithShape="0">
                    <a:srgbClr val="000000">
                      <a:alpha val="65000"/>
                    </a:srgbClr>
                  </a:outerShdw>
                </a:effectLst>
                <a:latin typeface="+mj-lt"/>
              </a:rPr>
              <a:t>Α' ΠΑΘΟΛΟΓΙΚΗ ΚΛΙΝΙΚΗ</a:t>
            </a:r>
          </a:p>
          <a:p>
            <a:pPr algn="ctr" eaLnBrk="1" fontAlgn="auto" hangingPunct="1">
              <a:spcBef>
                <a:spcPts val="0"/>
              </a:spcBef>
              <a:spcAft>
                <a:spcPts val="0"/>
              </a:spcAft>
              <a:defRPr/>
            </a:pPr>
            <a:endParaRPr lang="el-GR" sz="1620" b="1" spc="45" dirty="0">
              <a:ln w="11430"/>
              <a:solidFill>
                <a:srgbClr val="002060"/>
              </a:solidFill>
              <a:effectLst>
                <a:outerShdw blurRad="76200" dist="50800" dir="5400000" algn="tl" rotWithShape="0">
                  <a:srgbClr val="000000">
                    <a:alpha val="65000"/>
                  </a:srgbClr>
                </a:outerShdw>
              </a:effectLst>
              <a:latin typeface="+mj-lt"/>
            </a:endParaRPr>
          </a:p>
          <a:p>
            <a:pPr algn="ctr" eaLnBrk="1" fontAlgn="auto" hangingPunct="1">
              <a:spcBef>
                <a:spcPts val="0"/>
              </a:spcBef>
              <a:spcAft>
                <a:spcPts val="0"/>
              </a:spcAft>
              <a:defRPr/>
            </a:pPr>
            <a:r>
              <a:rPr lang="el-GR" sz="1620" b="1" spc="45" dirty="0">
                <a:ln w="11430"/>
                <a:solidFill>
                  <a:srgbClr val="002060"/>
                </a:solidFill>
                <a:effectLst>
                  <a:outerShdw blurRad="76200" dist="50800" dir="5400000" algn="tl" rotWithShape="0">
                    <a:srgbClr val="000000">
                      <a:alpha val="65000"/>
                    </a:srgbClr>
                  </a:outerShdw>
                </a:effectLst>
                <a:latin typeface="+mj-lt"/>
              </a:rPr>
              <a:t>Διευθυντής: Καθηγήτρια</a:t>
            </a:r>
            <a:r>
              <a:rPr lang="el-GR" sz="1620" b="1" spc="45" baseline="0" dirty="0">
                <a:ln w="11430"/>
                <a:solidFill>
                  <a:srgbClr val="002060"/>
                </a:solidFill>
                <a:effectLst>
                  <a:outerShdw blurRad="76200" dist="50800" dir="5400000" algn="tl" rotWithShape="0">
                    <a:srgbClr val="000000">
                      <a:alpha val="65000"/>
                    </a:srgbClr>
                  </a:outerShdw>
                </a:effectLst>
                <a:latin typeface="+mj-lt"/>
              </a:rPr>
              <a:t> Ε.Ι. Γκόγκα</a:t>
            </a:r>
            <a:endParaRPr lang="el-GR" sz="1620" b="1" spc="45" dirty="0">
              <a:ln w="11430"/>
              <a:solidFill>
                <a:srgbClr val="002060"/>
              </a:solidFill>
              <a:effectLst>
                <a:outerShdw blurRad="76200" dist="50800" dir="5400000" algn="tl" rotWithShape="0">
                  <a:srgbClr val="000000">
                    <a:alpha val="65000"/>
                  </a:srgbClr>
                </a:outerShdw>
              </a:effectLst>
              <a:latin typeface="+mj-l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551" y="469900"/>
            <a:ext cx="10080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51" y="398463"/>
            <a:ext cx="863600" cy="115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ctrTitle"/>
          </p:nvPr>
        </p:nvSpPr>
        <p:spPr>
          <a:xfrm>
            <a:off x="685800" y="1992520"/>
            <a:ext cx="7772400" cy="1225021"/>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45">
                <a:ln w="11430"/>
                <a:solidFill>
                  <a:srgbClr val="002060"/>
                </a:solidFill>
                <a:effectLst>
                  <a:outerShdw blurRad="76200" dist="50800" dir="5400000" algn="tl" rotWithShape="0">
                    <a:srgbClr val="000000">
                      <a:alpha val="65000"/>
                    </a:srgbClr>
                  </a:outerShdw>
                </a:effectLst>
              </a:defRPr>
            </a:lvl1pPr>
          </a:lstStyle>
          <a:p>
            <a:r>
              <a:rPr lang="en-US"/>
              <a:t>Click to edit Master title style</a:t>
            </a:r>
            <a:endParaRPr lang="el-GR" dirty="0"/>
          </a:p>
        </p:txBody>
      </p:sp>
      <p:sp>
        <p:nvSpPr>
          <p:cNvPr id="3" name="2 - Υπότιτλος"/>
          <p:cNvSpPr>
            <a:spLocks noGrp="1"/>
          </p:cNvSpPr>
          <p:nvPr>
            <p:ph type="subTitle" idx="1"/>
          </p:nvPr>
        </p:nvSpPr>
        <p:spPr>
          <a:xfrm>
            <a:off x="1371600" y="3721596"/>
            <a:ext cx="6400800" cy="1460500"/>
          </a:xfrm>
          <a:prstGeom prst="rect">
            <a:avLst/>
          </a:prstGeom>
        </p:spPr>
        <p:txBody>
          <a:bodyPr anchor="b"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a:buNone/>
              <a:defRPr b="1" cap="none" spc="45">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l-GR" dirty="0"/>
          </a:p>
        </p:txBody>
      </p:sp>
      <p:sp>
        <p:nvSpPr>
          <p:cNvPr id="7" name="3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8" name="4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9" name="5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259459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title"/>
          </p:nvPr>
        </p:nvSpPr>
        <p:spPr>
          <a:xfrm>
            <a:off x="457200" y="121196"/>
            <a:ext cx="8229600" cy="9525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45">
                <a:ln w="11430"/>
                <a:solidFill>
                  <a:srgbClr val="000066"/>
                </a:solidFill>
                <a:effectLst>
                  <a:outerShdw blurRad="76200" dist="50800" dir="5400000" algn="tl" rotWithShape="0">
                    <a:srgbClr val="000000">
                      <a:alpha val="65000"/>
                    </a:srgbClr>
                  </a:outerShdw>
                </a:effectLst>
              </a:defRPr>
            </a:lvl1pPr>
          </a:lstStyle>
          <a:p>
            <a:r>
              <a:rPr lang="en-US"/>
              <a:t>Click to edit Master title style</a:t>
            </a:r>
            <a:endParaRPr lang="el-GR" dirty="0"/>
          </a:p>
        </p:txBody>
      </p:sp>
      <p:sp>
        <p:nvSpPr>
          <p:cNvPr id="3" name="2 - Θέση περιεχομένου"/>
          <p:cNvSpPr>
            <a:spLocks noGrp="1"/>
          </p:cNvSpPr>
          <p:nvPr>
            <p:ph idx="1"/>
          </p:nvPr>
        </p:nvSpPr>
        <p:spPr>
          <a:xfrm>
            <a:off x="457200" y="1333500"/>
            <a:ext cx="8229600" cy="3771636"/>
          </a:xfrm>
          <a:prstGeom prst="rect">
            <a:avLst/>
          </a:prstGeom>
        </p:spPr>
        <p:txBody>
          <a:bodyPr>
            <a:normAutofit/>
          </a:bodyPr>
          <a:lstStyle>
            <a:lvl1pPr>
              <a:buClr>
                <a:srgbClr val="000066"/>
              </a:buClr>
              <a:buSzPct val="115000"/>
              <a:buFont typeface="Wingdings" pitchFamily="2" charset="2"/>
              <a:buChar char="§"/>
              <a:defRPr/>
            </a:lvl1pPr>
            <a:lvl2pPr>
              <a:buClr>
                <a:srgbClr val="FF0000"/>
              </a:buClr>
              <a:buSzPct val="125000"/>
              <a:buFont typeface="Arial"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5" name="3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6" name="4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7" name="5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310653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title"/>
          </p:nvPr>
        </p:nvSpPr>
        <p:spPr>
          <a:xfrm>
            <a:off x="722313" y="3672419"/>
            <a:ext cx="7772400" cy="1135063"/>
          </a:xfrm>
          <a:prstGeom prst="rect">
            <a:avLst/>
          </a:prstGeo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sz="3600" b="1" cap="none" spc="45">
                <a:ln w="11430"/>
                <a:solidFill>
                  <a:srgbClr val="000066"/>
                </a:solidFill>
                <a:effectLst>
                  <a:outerShdw blurRad="76200" dist="50800" dir="5400000" algn="tl" rotWithShape="0">
                    <a:srgbClr val="000000">
                      <a:alpha val="65000"/>
                    </a:srgbClr>
                  </a:outerShdw>
                </a:effectLst>
                <a:latin typeface="+mj-lt"/>
              </a:defRPr>
            </a:lvl1pPr>
          </a:lstStyle>
          <a:p>
            <a:r>
              <a:rPr lang="en-US"/>
              <a:t>Click to edit Master title style</a:t>
            </a:r>
            <a:endParaRPr lang="el-GR" dirty="0"/>
          </a:p>
        </p:txBody>
      </p:sp>
      <p:sp>
        <p:nvSpPr>
          <p:cNvPr id="3" name="2 - Θέση κειμένου"/>
          <p:cNvSpPr>
            <a:spLocks noGrp="1"/>
          </p:cNvSpPr>
          <p:nvPr>
            <p:ph type="body" idx="1"/>
          </p:nvPr>
        </p:nvSpPr>
        <p:spPr>
          <a:xfrm>
            <a:off x="722313" y="2422261"/>
            <a:ext cx="7772400" cy="1250156"/>
          </a:xfrm>
          <a:prstGeom prst="rect">
            <a:avLst/>
          </a:prstGeo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
        <p:nvSpPr>
          <p:cNvPr id="5" name="3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6" name="4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7" name="5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233392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title"/>
          </p:nvPr>
        </p:nvSpPr>
        <p:spPr>
          <a:xfrm>
            <a:off x="457200" y="121196"/>
            <a:ext cx="8229600" cy="9525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45">
                <a:ln w="11430"/>
                <a:solidFill>
                  <a:srgbClr val="000066"/>
                </a:solidFill>
                <a:effectLst>
                  <a:outerShdw blurRad="76200" dist="50800" dir="5400000" algn="tl" rotWithShape="0">
                    <a:srgbClr val="000000">
                      <a:alpha val="65000"/>
                    </a:srgbClr>
                  </a:outerShdw>
                </a:effectLst>
              </a:defRPr>
            </a:lvl1pPr>
          </a:lstStyle>
          <a:p>
            <a:r>
              <a:rPr lang="en-US"/>
              <a:t>Click to edit Master title style</a:t>
            </a:r>
            <a:endParaRPr lang="el-GR" dirty="0"/>
          </a:p>
        </p:txBody>
      </p:sp>
      <p:sp>
        <p:nvSpPr>
          <p:cNvPr id="3" name="2 - Θέση περιεχομένου"/>
          <p:cNvSpPr>
            <a:spLocks noGrp="1"/>
          </p:cNvSpPr>
          <p:nvPr>
            <p:ph sz="half" idx="1"/>
          </p:nvPr>
        </p:nvSpPr>
        <p:spPr>
          <a:xfrm>
            <a:off x="457200" y="1333500"/>
            <a:ext cx="4038600" cy="3771636"/>
          </a:xfrm>
          <a:prstGeom prst="rect">
            <a:avLst/>
          </a:prstGeom>
        </p:spPr>
        <p:txBody>
          <a:bodyPr>
            <a:normAutofit/>
          </a:bodyPr>
          <a:lstStyle>
            <a:lvl1pPr marL="308610" indent="-308610">
              <a:buClr>
                <a:srgbClr val="000066"/>
              </a:buClr>
              <a:buSzPct val="110000"/>
              <a:buFont typeface="Wingdings" pitchFamily="2" charset="2"/>
              <a:buChar char="§"/>
              <a:defRPr sz="2520"/>
            </a:lvl1pPr>
            <a:lvl2pPr marL="668655" indent="-257175">
              <a:buClr>
                <a:srgbClr val="FF0000"/>
              </a:buClr>
              <a:buSzPct val="110000"/>
              <a:buFont typeface="Arial" pitchFamily="34" charset="0"/>
              <a:buChar char="•"/>
              <a:defRPr sz="2160"/>
            </a:lvl2pPr>
            <a:lvl3pPr>
              <a:buSzPct val="110000"/>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10" name="2 - Θέση περιεχομένου"/>
          <p:cNvSpPr>
            <a:spLocks noGrp="1"/>
          </p:cNvSpPr>
          <p:nvPr>
            <p:ph sz="half" idx="13"/>
          </p:nvPr>
        </p:nvSpPr>
        <p:spPr>
          <a:xfrm>
            <a:off x="4644008" y="1345333"/>
            <a:ext cx="4038600" cy="3771636"/>
          </a:xfrm>
          <a:prstGeom prst="rect">
            <a:avLst/>
          </a:prstGeom>
        </p:spPr>
        <p:txBody>
          <a:bodyPr>
            <a:normAutofit/>
          </a:bodyPr>
          <a:lstStyle>
            <a:lvl1pPr marL="308610" indent="-308610">
              <a:buClr>
                <a:srgbClr val="000066"/>
              </a:buClr>
              <a:buSzPct val="110000"/>
              <a:buFont typeface="Wingdings" pitchFamily="2" charset="2"/>
              <a:buChar char="§"/>
              <a:defRPr sz="2520"/>
            </a:lvl1pPr>
            <a:lvl2pPr marL="668655" indent="-257175">
              <a:buClr>
                <a:srgbClr val="FF0000"/>
              </a:buClr>
              <a:buSzPct val="110000"/>
              <a:buFont typeface="Arial" pitchFamily="34" charset="0"/>
              <a:buChar char="•"/>
              <a:defRPr sz="2160"/>
            </a:lvl2pPr>
            <a:lvl3pPr>
              <a:buSzPct val="110000"/>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6" name="4 - Θέση ημερομηνίας"/>
          <p:cNvSpPr>
            <a:spLocks noGrp="1"/>
          </p:cNvSpPr>
          <p:nvPr>
            <p:ph type="dt" sz="half" idx="14"/>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7" name="5 - Θέση υποσέλιδου"/>
          <p:cNvSpPr>
            <a:spLocks noGrp="1"/>
          </p:cNvSpPr>
          <p:nvPr>
            <p:ph type="ftr" sz="quarter" idx="15"/>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8" name="6 - Θέση αριθμού διαφάνειας"/>
          <p:cNvSpPr>
            <a:spLocks noGrp="1"/>
          </p:cNvSpPr>
          <p:nvPr>
            <p:ph type="sldNum" sz="quarter" idx="16"/>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34294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title"/>
          </p:nvPr>
        </p:nvSpPr>
        <p:spPr>
          <a:xfrm>
            <a:off x="457200" y="121196"/>
            <a:ext cx="8229600" cy="9525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45">
                <a:ln w="11430"/>
                <a:solidFill>
                  <a:srgbClr val="000066"/>
                </a:solidFill>
                <a:effectLst>
                  <a:outerShdw blurRad="76200" dist="50800" dir="5400000" algn="tl" rotWithShape="0">
                    <a:srgbClr val="000000">
                      <a:alpha val="65000"/>
                    </a:srgbClr>
                  </a:outerShdw>
                </a:effectLst>
              </a:defRPr>
            </a:lvl1pPr>
          </a:lstStyle>
          <a:p>
            <a:r>
              <a:rPr lang="en-US"/>
              <a:t>Click to edit Master title style</a:t>
            </a:r>
            <a:endParaRPr lang="el-GR" dirty="0"/>
          </a:p>
        </p:txBody>
      </p:sp>
      <p:sp>
        <p:nvSpPr>
          <p:cNvPr id="3" name="2 - Θέση κειμένου"/>
          <p:cNvSpPr>
            <a:spLocks noGrp="1"/>
          </p:cNvSpPr>
          <p:nvPr>
            <p:ph type="body" idx="1"/>
          </p:nvPr>
        </p:nvSpPr>
        <p:spPr>
          <a:xfrm>
            <a:off x="457200" y="1279261"/>
            <a:ext cx="4040188" cy="533136"/>
          </a:xfrm>
          <a:prstGeom prst="rect">
            <a:avLst/>
          </a:prstGeom>
        </p:spPr>
        <p:txBody>
          <a:bodyPr anchor="b"/>
          <a:lstStyle>
            <a:lvl1pPr marL="0" indent="0">
              <a:buNone/>
              <a:defRPr sz="2160" b="1" cap="all" spc="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3 - Θέση περιεχομένου"/>
          <p:cNvSpPr>
            <a:spLocks noGrp="1"/>
          </p:cNvSpPr>
          <p:nvPr>
            <p:ph sz="half" idx="2"/>
          </p:nvPr>
        </p:nvSpPr>
        <p:spPr>
          <a:xfrm>
            <a:off x="457200" y="1812396"/>
            <a:ext cx="4040188" cy="3292740"/>
          </a:xfrm>
          <a:prstGeom prst="rect">
            <a:avLst/>
          </a:prstGeom>
        </p:spPr>
        <p:txBody>
          <a:bodyPr>
            <a:normAutofit/>
          </a:bodyPr>
          <a:lstStyle>
            <a:lvl1pPr>
              <a:buClr>
                <a:srgbClr val="000066"/>
              </a:buClr>
              <a:buSzPct val="110000"/>
              <a:buFont typeface="Wingdings" pitchFamily="2" charset="2"/>
              <a:buChar char="§"/>
              <a:defRPr sz="2160"/>
            </a:lvl1pPr>
            <a:lvl2pPr>
              <a:buClr>
                <a:srgbClr val="FF0000"/>
              </a:buClr>
              <a:buSzPct val="115000"/>
              <a:buFont typeface="Arial" pitchFamily="34" charset="0"/>
              <a:buChar char="•"/>
              <a:defRPr sz="1800"/>
            </a:lvl2pPr>
            <a:lvl3pPr>
              <a:defRPr sz="1620"/>
            </a:lvl3pPr>
            <a:lvl4pPr>
              <a:buNone/>
              <a:defRPr sz="1440"/>
            </a:lvl4pPr>
            <a:lvl5pPr>
              <a:buNone/>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p:txBody>
      </p:sp>
      <p:sp>
        <p:nvSpPr>
          <p:cNvPr id="5" name="4 - Θέση κειμένου"/>
          <p:cNvSpPr>
            <a:spLocks noGrp="1"/>
          </p:cNvSpPr>
          <p:nvPr>
            <p:ph type="body" sz="quarter" idx="3"/>
          </p:nvPr>
        </p:nvSpPr>
        <p:spPr>
          <a:xfrm>
            <a:off x="4645029" y="1279261"/>
            <a:ext cx="4041775" cy="533136"/>
          </a:xfrm>
          <a:prstGeom prst="rect">
            <a:avLst/>
          </a:prstGeom>
        </p:spPr>
        <p:txBody>
          <a:bodyPr anchor="b"/>
          <a:lstStyle>
            <a:lvl1pPr marL="0" indent="0">
              <a:buNone/>
              <a:defRPr sz="2160" b="1" cap="all" spc="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5 - Θέση περιεχομένου"/>
          <p:cNvSpPr>
            <a:spLocks noGrp="1"/>
          </p:cNvSpPr>
          <p:nvPr>
            <p:ph sz="quarter" idx="4"/>
          </p:nvPr>
        </p:nvSpPr>
        <p:spPr>
          <a:xfrm>
            <a:off x="4645029" y="1812396"/>
            <a:ext cx="4041775" cy="3292740"/>
          </a:xfrm>
          <a:prstGeom prst="rect">
            <a:avLst/>
          </a:prstGeom>
        </p:spPr>
        <p:txBody>
          <a:bodyPr>
            <a:normAutofit/>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p:txBody>
      </p:sp>
      <p:sp>
        <p:nvSpPr>
          <p:cNvPr id="8" name="6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9" name="7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10" name="8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391818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 Τίτλος"/>
          <p:cNvSpPr>
            <a:spLocks noGrp="1"/>
          </p:cNvSpPr>
          <p:nvPr>
            <p:ph type="title"/>
          </p:nvPr>
        </p:nvSpPr>
        <p:spPr>
          <a:xfrm>
            <a:off x="457200" y="121196"/>
            <a:ext cx="8229600" cy="9525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45">
                <a:ln w="11430"/>
                <a:solidFill>
                  <a:srgbClr val="000066"/>
                </a:solidFill>
                <a:effectLst>
                  <a:outerShdw blurRad="76200" dist="50800" dir="5400000" algn="tl" rotWithShape="0">
                    <a:srgbClr val="000000">
                      <a:alpha val="65000"/>
                    </a:srgbClr>
                  </a:outerShdw>
                </a:effectLst>
              </a:defRPr>
            </a:lvl1pPr>
          </a:lstStyle>
          <a:p>
            <a:r>
              <a:rPr lang="en-US"/>
              <a:t>Click to edit Master title style</a:t>
            </a:r>
            <a:endParaRPr lang="el-GR"/>
          </a:p>
        </p:txBody>
      </p:sp>
      <p:sp>
        <p:nvSpPr>
          <p:cNvPr id="4" name="2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5" name="3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6" name="4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3259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0389" y="193675"/>
            <a:ext cx="7842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1 - Θέση ημερομηνίας"/>
          <p:cNvSpPr>
            <a:spLocks noGrp="1"/>
          </p:cNvSpPr>
          <p:nvPr>
            <p:ph type="dt" sz="half" idx="10"/>
          </p:nvPr>
        </p:nvSpPr>
        <p:spPr>
          <a:xfrm>
            <a:off x="457200" y="5297488"/>
            <a:ext cx="2133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4" name="2 - Θέση υποσέλιδου"/>
          <p:cNvSpPr>
            <a:spLocks noGrp="1"/>
          </p:cNvSpPr>
          <p:nvPr>
            <p:ph type="ftr" sz="quarter" idx="11"/>
          </p:nvPr>
        </p:nvSpPr>
        <p:spPr>
          <a:xfrm>
            <a:off x="3124200" y="5297488"/>
            <a:ext cx="2895600" cy="303212"/>
          </a:xfrm>
          <a:prstGeom prst="rect">
            <a:avLst/>
          </a:prstGeom>
        </p:spPr>
        <p:txBody>
          <a:bodyPr/>
          <a:lstStyle>
            <a:lvl1pPr eaLnBrk="1" fontAlgn="auto" hangingPunct="1">
              <a:spcBef>
                <a:spcPts val="0"/>
              </a:spcBef>
              <a:spcAft>
                <a:spcPts val="0"/>
              </a:spcAft>
              <a:defRPr>
                <a:latin typeface="+mn-lt"/>
              </a:defRPr>
            </a:lvl1pPr>
          </a:lstStyle>
          <a:p>
            <a:endParaRPr lang="el-GR"/>
          </a:p>
        </p:txBody>
      </p:sp>
      <p:sp>
        <p:nvSpPr>
          <p:cNvPr id="5" name="3 - Θέση αριθμού διαφάνειας"/>
          <p:cNvSpPr>
            <a:spLocks noGrp="1"/>
          </p:cNvSpPr>
          <p:nvPr>
            <p:ph type="sldNum" sz="quarter" idx="12"/>
          </p:nvPr>
        </p:nvSpPr>
        <p:spPr>
          <a:xfrm>
            <a:off x="6553200" y="5297488"/>
            <a:ext cx="2133600" cy="303212"/>
          </a:xfrm>
          <a:prstGeom prst="rect">
            <a:avLst/>
          </a:prstGeom>
        </p:spPr>
        <p:txBody>
          <a:bodyPr/>
          <a:lstStyle>
            <a:lvl1pPr eaLnBrk="1" fontAlgn="auto" hangingPunct="1">
              <a:spcBef>
                <a:spcPts val="0"/>
              </a:spcBef>
              <a:spcAft>
                <a:spcPts val="0"/>
              </a:spcAft>
              <a:defRPr>
                <a:latin typeface="+mn-lt"/>
              </a:defRPr>
            </a:lvl1pPr>
          </a:lstStyle>
          <a:p>
            <a:fld id="{DF3CC2EE-704C-4C3A-B1CC-CDB732DF8005}" type="slidenum">
              <a:rPr lang="el-GR" smtClean="0"/>
              <a:pPr/>
              <a:t>‹#›</a:t>
            </a:fld>
            <a:endParaRPr lang="el-GR"/>
          </a:p>
        </p:txBody>
      </p:sp>
    </p:spTree>
    <p:extLst>
      <p:ext uri="{BB962C8B-B14F-4D97-AF65-F5344CB8AC3E}">
        <p14:creationId xmlns:p14="http://schemas.microsoft.com/office/powerpoint/2010/main" xmlns="" val="284128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05563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txStyles>
    <p:titleStyle>
      <a:lvl1pPr algn="ctr" rtl="0" eaLnBrk="1" fontAlgn="base" hangingPunct="1">
        <a:spcBef>
          <a:spcPct val="0"/>
        </a:spcBef>
        <a:spcAft>
          <a:spcPct val="0"/>
        </a:spcAft>
        <a:defRPr sz="3960" kern="1200">
          <a:solidFill>
            <a:schemeClr val="tx1"/>
          </a:solidFill>
          <a:latin typeface="+mj-lt"/>
          <a:ea typeface="+mj-ea"/>
          <a:cs typeface="+mj-cs"/>
        </a:defRPr>
      </a:lvl1pPr>
      <a:lvl2pPr algn="ctr" rtl="0" eaLnBrk="1" fontAlgn="base" hangingPunct="1">
        <a:spcBef>
          <a:spcPct val="0"/>
        </a:spcBef>
        <a:spcAft>
          <a:spcPct val="0"/>
        </a:spcAft>
        <a:defRPr sz="3960">
          <a:solidFill>
            <a:schemeClr val="tx1"/>
          </a:solidFill>
          <a:latin typeface="Calibri" panose="020F0502020204030204" pitchFamily="34" charset="0"/>
        </a:defRPr>
      </a:lvl2pPr>
      <a:lvl3pPr algn="ctr" rtl="0" eaLnBrk="1" fontAlgn="base" hangingPunct="1">
        <a:spcBef>
          <a:spcPct val="0"/>
        </a:spcBef>
        <a:spcAft>
          <a:spcPct val="0"/>
        </a:spcAft>
        <a:defRPr sz="3960">
          <a:solidFill>
            <a:schemeClr val="tx1"/>
          </a:solidFill>
          <a:latin typeface="Calibri" panose="020F0502020204030204" pitchFamily="34" charset="0"/>
        </a:defRPr>
      </a:lvl3pPr>
      <a:lvl4pPr algn="ctr" rtl="0" eaLnBrk="1" fontAlgn="base" hangingPunct="1">
        <a:spcBef>
          <a:spcPct val="0"/>
        </a:spcBef>
        <a:spcAft>
          <a:spcPct val="0"/>
        </a:spcAft>
        <a:defRPr sz="3960">
          <a:solidFill>
            <a:schemeClr val="tx1"/>
          </a:solidFill>
          <a:latin typeface="Calibri" panose="020F0502020204030204" pitchFamily="34" charset="0"/>
        </a:defRPr>
      </a:lvl4pPr>
      <a:lvl5pPr algn="ctr" rtl="0" eaLnBrk="1" fontAlgn="base" hangingPunct="1">
        <a:spcBef>
          <a:spcPct val="0"/>
        </a:spcBef>
        <a:spcAft>
          <a:spcPct val="0"/>
        </a:spcAft>
        <a:defRPr sz="3960">
          <a:solidFill>
            <a:schemeClr val="tx1"/>
          </a:solidFill>
          <a:latin typeface="Calibri" panose="020F0502020204030204" pitchFamily="34" charset="0"/>
        </a:defRPr>
      </a:lvl5pPr>
      <a:lvl6pPr marL="411480" algn="ctr" rtl="0" eaLnBrk="1" fontAlgn="base" hangingPunct="1">
        <a:spcBef>
          <a:spcPct val="0"/>
        </a:spcBef>
        <a:spcAft>
          <a:spcPct val="0"/>
        </a:spcAft>
        <a:defRPr sz="3960">
          <a:solidFill>
            <a:schemeClr val="tx1"/>
          </a:solidFill>
          <a:latin typeface="Calibri" panose="020F0502020204030204" pitchFamily="34" charset="0"/>
        </a:defRPr>
      </a:lvl6pPr>
      <a:lvl7pPr marL="822960" algn="ctr" rtl="0" eaLnBrk="1" fontAlgn="base" hangingPunct="1">
        <a:spcBef>
          <a:spcPct val="0"/>
        </a:spcBef>
        <a:spcAft>
          <a:spcPct val="0"/>
        </a:spcAft>
        <a:defRPr sz="3960">
          <a:solidFill>
            <a:schemeClr val="tx1"/>
          </a:solidFill>
          <a:latin typeface="Calibri" panose="020F0502020204030204" pitchFamily="34" charset="0"/>
        </a:defRPr>
      </a:lvl7pPr>
      <a:lvl8pPr marL="1234440" algn="ctr" rtl="0" eaLnBrk="1" fontAlgn="base" hangingPunct="1">
        <a:spcBef>
          <a:spcPct val="0"/>
        </a:spcBef>
        <a:spcAft>
          <a:spcPct val="0"/>
        </a:spcAft>
        <a:defRPr sz="3960">
          <a:solidFill>
            <a:schemeClr val="tx1"/>
          </a:solidFill>
          <a:latin typeface="Calibri" panose="020F0502020204030204" pitchFamily="34" charset="0"/>
        </a:defRPr>
      </a:lvl8pPr>
      <a:lvl9pPr marL="1645920" algn="ctr" rtl="0" eaLnBrk="1" fontAlgn="base" hangingPunct="1">
        <a:spcBef>
          <a:spcPct val="0"/>
        </a:spcBef>
        <a:spcAft>
          <a:spcPct val="0"/>
        </a:spcAft>
        <a:defRPr sz="3960">
          <a:solidFill>
            <a:schemeClr val="tx1"/>
          </a:solidFill>
          <a:latin typeface="Calibri" panose="020F0502020204030204" pitchFamily="34" charset="0"/>
        </a:defRPr>
      </a:lvl9pPr>
    </p:titleStyle>
    <p:bodyStyle>
      <a:lvl1pPr marL="308610" indent="-308610" algn="l" rtl="0" eaLnBrk="1" fontAlgn="base" hangingPunct="1">
        <a:spcBef>
          <a:spcPct val="20000"/>
        </a:spcBef>
        <a:spcAft>
          <a:spcPct val="0"/>
        </a:spcAft>
        <a:buFont typeface="Arial" panose="020B0604020202020204" pitchFamily="34" charset="0"/>
        <a:buChar char="•"/>
        <a:defRPr sz="2880" kern="1200">
          <a:solidFill>
            <a:schemeClr val="tx1"/>
          </a:solidFill>
          <a:latin typeface="+mn-lt"/>
          <a:ea typeface="+mn-ea"/>
          <a:cs typeface="+mn-cs"/>
        </a:defRPr>
      </a:lvl1pPr>
      <a:lvl2pPr marL="668655" indent="-257175" algn="l" rtl="0" eaLnBrk="1" fontAlgn="base" hangingPunct="1">
        <a:spcBef>
          <a:spcPct val="20000"/>
        </a:spcBef>
        <a:spcAft>
          <a:spcPct val="0"/>
        </a:spcAft>
        <a:buFont typeface="Arial" panose="020B0604020202020204" pitchFamily="34" charset="0"/>
        <a:buChar char="–"/>
        <a:defRPr sz="2520" kern="1200">
          <a:solidFill>
            <a:schemeClr val="tx1"/>
          </a:solidFill>
          <a:latin typeface="+mn-lt"/>
          <a:ea typeface="+mn-ea"/>
          <a:cs typeface="+mn-cs"/>
        </a:defRPr>
      </a:lvl2pPr>
      <a:lvl3pPr marL="1028700" indent="-205740" algn="l" rtl="0" eaLnBrk="1" fontAlgn="base" hangingPunct="1">
        <a:spcBef>
          <a:spcPct val="20000"/>
        </a:spcBef>
        <a:spcAft>
          <a:spcPct val="0"/>
        </a:spcAft>
        <a:buFont typeface="Arial" panose="020B0604020202020204" pitchFamily="34" charset="0"/>
        <a:buChar char="•"/>
        <a:defRPr sz="2160" kern="1200">
          <a:solidFill>
            <a:schemeClr val="tx1"/>
          </a:solidFill>
          <a:latin typeface="+mn-lt"/>
          <a:ea typeface="+mn-ea"/>
          <a:cs typeface="+mn-cs"/>
        </a:defRPr>
      </a:lvl3pPr>
      <a:lvl4pPr marL="1440180" indent="-20574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851660" indent="-20574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l-GR"/>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openxmlformats.org/officeDocument/2006/relationships/tags" Target="../tags/tag2.xml"/><Relationship Id="rId5" Type="http://schemas.openxmlformats.org/officeDocument/2006/relationships/image" Target="../media/image4.png"/><Relationship Id="rId4" Type="http://schemas.microsoft.com/office/2007/relationships/media"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slideLayout" Target="../slideLayouts/slideLayout3.xml"/><Relationship Id="rId1" Type="http://schemas.openxmlformats.org/officeDocument/2006/relationships/audio" Target="../media/media2.m4a"/><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media" Target="../media/media3.m4a"/><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latin typeface="Calibri" pitchFamily="34" charset="0"/>
                <a:cs typeface="Calibri" pitchFamily="34" charset="0"/>
              </a:rPr>
              <a:t>ΕΙΣΑΓΩΓΙΚΟ ΜΑΘΗΜΑ ΦΟΙΤΗΤΩΝ ΙΑΤΡΙΚΗΣ 6</a:t>
            </a:r>
            <a:r>
              <a:rPr lang="el-GR" baseline="30000" dirty="0">
                <a:latin typeface="Calibri" pitchFamily="34" charset="0"/>
                <a:cs typeface="Calibri" pitchFamily="34" charset="0"/>
              </a:rPr>
              <a:t>ου</a:t>
            </a:r>
            <a:r>
              <a:rPr lang="el-GR" dirty="0">
                <a:latin typeface="Calibri" pitchFamily="34" charset="0"/>
                <a:cs typeface="Calibri" pitchFamily="34" charset="0"/>
              </a:rPr>
              <a:t> ΕΤΟΥΣ</a:t>
            </a:r>
            <a:endParaRPr lang="el-GR" dirty="0"/>
          </a:p>
        </p:txBody>
      </p:sp>
      <p:sp>
        <p:nvSpPr>
          <p:cNvPr id="3" name="Subtitle 2"/>
          <p:cNvSpPr>
            <a:spLocks noGrp="1"/>
          </p:cNvSpPr>
          <p:nvPr>
            <p:ph type="subTitle" idx="1"/>
          </p:nvPr>
        </p:nvSpPr>
        <p:spPr/>
        <p:txBody>
          <a:bodyPr/>
          <a:lstStyle/>
          <a:p>
            <a:r>
              <a:rPr lang="el-GR" dirty="0">
                <a:solidFill>
                  <a:schemeClr val="accent4">
                    <a:lumMod val="75000"/>
                  </a:schemeClr>
                </a:solidFill>
                <a:latin typeface="Calibri" pitchFamily="34" charset="0"/>
              </a:rPr>
              <a:t>Μ. Σαμάρκος</a:t>
            </a:r>
          </a:p>
          <a:p>
            <a:endParaRPr lang="el-GR" dirty="0"/>
          </a:p>
        </p:txBody>
      </p:sp>
      <p:pic>
        <p:nvPicPr>
          <p:cNvPr id="4" name="Audio 3">
            <a:hlinkClick r:id="" action="ppaction://media"/>
            <a:extLst>
              <a:ext uri="{FF2B5EF4-FFF2-40B4-BE49-F238E27FC236}">
                <a16:creationId xmlns:a16="http://schemas.microsoft.com/office/drawing/2014/main" xmlns="" id="{212859BC-39B2-4A2C-8E4F-CBA0EE15EA66}"/>
              </a:ext>
            </a:extLst>
          </p:cNvPr>
          <p:cNvPicPr>
            <a:picLocks noChangeAspect="1"/>
          </p:cNvPicPr>
          <p:nvPr>
            <a:audioFile r:link="rId2"/>
            <p:extLst>
              <p:ext uri="{DAA4B4D4-6D71-4841-9C94-3DE7FCFB9230}">
                <p14:media xmlns:p14="http://schemas.microsoft.com/office/powerpoint/2010/main" xmlns="" r:embed="rId4"/>
              </p:ext>
            </p:extLst>
          </p:nvPr>
        </p:nvPicPr>
        <p:blipFill>
          <a:blip r:embed="rId5" cstate="print"/>
          <a:stretch>
            <a:fillRect/>
          </a:stretch>
        </p:blipFill>
        <p:spPr>
          <a:xfrm>
            <a:off x="8440738" y="5011738"/>
            <a:ext cx="487362" cy="487362"/>
          </a:xfrm>
          <a:prstGeom prst="rect">
            <a:avLst/>
          </a:prstGeom>
        </p:spPr>
      </p:pic>
    </p:spTree>
    <p:custDataLst>
      <p:tags r:id="rId1"/>
    </p:custDataLst>
    <p:extLst>
      <p:ext uri="{BB962C8B-B14F-4D97-AF65-F5344CB8AC3E}">
        <p14:creationId xmlns:p14="http://schemas.microsoft.com/office/powerpoint/2010/main" xmlns="" val="1452010972"/>
      </p:ext>
    </p:extLst>
  </p:cSld>
  <p:clrMapOvr>
    <a:masterClrMapping/>
  </p:clrMapOvr>
  <mc:AlternateContent xmlns:mc="http://schemas.openxmlformats.org/markup-compatibility/2006">
    <mc:Choice xmlns:p14="http://schemas.microsoft.com/office/powerpoint/2010/main" xmlns="" Requires="p14">
      <p:transition spd="slow" p14:dur="2000" advTm="6751"/>
    </mc:Choice>
    <mc:Fallback>
      <p:transition spd="slow" advTm="6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67" dirty="0"/>
              <a:t>Τα δικαιώματα του νοσοκομειακού ασθενούς</a:t>
            </a:r>
          </a:p>
        </p:txBody>
      </p:sp>
      <p:sp>
        <p:nvSpPr>
          <p:cNvPr id="3" name="2 - Θέση περιεχομένου"/>
          <p:cNvSpPr>
            <a:spLocks noGrp="1"/>
          </p:cNvSpPr>
          <p:nvPr>
            <p:ph idx="1"/>
          </p:nvPr>
        </p:nvSpPr>
        <p:spPr/>
        <p:txBody>
          <a:bodyPr>
            <a:normAutofit fontScale="85000" lnSpcReduction="10000"/>
          </a:bodyPr>
          <a:lstStyle/>
          <a:p>
            <a:pPr marL="449774" indent="-301613">
              <a:lnSpc>
                <a:spcPct val="120000"/>
              </a:lnSpc>
              <a:buFont typeface="+mj-lt"/>
              <a:buAutoNum type="arabicPeriod" startAt="6"/>
            </a:pPr>
            <a:r>
              <a:rPr lang="el-GR" sz="2333" dirty="0"/>
              <a:t>Ο ασθενής έχει το δικαίωμα στο μέτρο και στις πραγματικές συνθήκες που είναι δυνατόν, </a:t>
            </a:r>
            <a:r>
              <a:rPr lang="el-GR" sz="2333" b="1" dirty="0">
                <a:solidFill>
                  <a:srgbClr val="C00000"/>
                </a:solidFill>
              </a:rPr>
              <a:t>προστασίας της ιδιωτικής του ζωής</a:t>
            </a:r>
            <a:r>
              <a:rPr lang="el-GR" sz="2333" dirty="0"/>
              <a:t>. Ο απόρρητος χαρακτήρας των πληροφοριών και του περιεχομένου των εγγράφων που τον αφορούν, του φακέλου των ιατρικών σημειώσεων και ευρημάτων, πρέπει να είναι εγγυημένος</a:t>
            </a:r>
            <a:r>
              <a:rPr lang="en-GB" sz="2333" dirty="0"/>
              <a:t> </a:t>
            </a:r>
            <a:r>
              <a:rPr lang="en-GB" sz="2333" b="1" dirty="0">
                <a:solidFill>
                  <a:srgbClr val="C00000"/>
                </a:solidFill>
              </a:rPr>
              <a:t>(</a:t>
            </a:r>
            <a:r>
              <a:rPr lang="el-GR" sz="2333" b="1" dirty="0">
                <a:solidFill>
                  <a:srgbClr val="C00000"/>
                </a:solidFill>
              </a:rPr>
              <a:t>Ιατρικό απόρρητο).</a:t>
            </a:r>
          </a:p>
          <a:p>
            <a:pPr marL="449774" indent="-301613">
              <a:lnSpc>
                <a:spcPct val="120000"/>
              </a:lnSpc>
              <a:buFont typeface="+mj-lt"/>
              <a:buAutoNum type="arabicPeriod" startAt="6"/>
            </a:pPr>
            <a:r>
              <a:rPr lang="el-GR" sz="2333" dirty="0"/>
              <a:t>Ο ασθενής έχει το δικαίωμα του σεβασμού και της αναγνωρίσεως σε αυτόν των θρησκευτικών και ιδεολογικών του πεποιθήσεων.</a:t>
            </a:r>
          </a:p>
          <a:p>
            <a:pPr marL="449774" indent="-301613">
              <a:lnSpc>
                <a:spcPct val="120000"/>
              </a:lnSpc>
              <a:buFont typeface="+mj-lt"/>
              <a:buAutoNum type="arabicPeriod" startAt="6"/>
            </a:pPr>
            <a:r>
              <a:rPr lang="el-GR" sz="2333" dirty="0"/>
              <a:t>Ο ασθενής έχει το δικαίωμα να παρουσιάσει ή να καταθέσει αρμοδίως διαμαρτυρίες και ενστάσεις και να λάβει πλήρη γνώση των επ' αυτών ενεργειών και αποτελεσμάτων.</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976659" y="1357335"/>
            <a:ext cx="7170373" cy="3871037"/>
          </a:xfrm>
          <a:prstGeom prst="rect">
            <a:avLst/>
          </a:prstGeom>
          <a:ln>
            <a:noFill/>
          </a:ln>
          <a:effectLst>
            <a:outerShdw blurRad="292100" dist="139700" dir="2700000" algn="tl" rotWithShape="0">
              <a:srgbClr val="333333">
                <a:alpha val="65000"/>
              </a:srgbClr>
            </a:outerShdw>
          </a:effectLst>
        </p:spPr>
      </p:pic>
      <p:sp>
        <p:nvSpPr>
          <p:cNvPr id="4" name="3 - Τίτλος"/>
          <p:cNvSpPr>
            <a:spLocks noGrp="1"/>
          </p:cNvSpPr>
          <p:nvPr>
            <p:ph type="title"/>
          </p:nvPr>
        </p:nvSpPr>
        <p:spPr/>
        <p:txBody>
          <a:bodyPr>
            <a:normAutofit/>
          </a:bodyPr>
          <a:lstStyle/>
          <a:p>
            <a:r>
              <a:rPr lang="el-GR" dirty="0"/>
              <a:t>Κώδικας Ιατρικής Δεοντολογίας</a:t>
            </a:r>
          </a:p>
        </p:txBody>
      </p:sp>
      <p:sp>
        <p:nvSpPr>
          <p:cNvPr id="5" name="4 - TextBox"/>
          <p:cNvSpPr txBox="1"/>
          <p:nvPr/>
        </p:nvSpPr>
        <p:spPr>
          <a:xfrm>
            <a:off x="3745734" y="1038011"/>
            <a:ext cx="1614929" cy="323165"/>
          </a:xfrm>
          <a:prstGeom prst="rect">
            <a:avLst/>
          </a:prstGeom>
          <a:noFill/>
        </p:spPr>
        <p:txBody>
          <a:bodyPr wrap="none" rtlCol="0">
            <a:spAutoFit/>
          </a:bodyPr>
          <a:lstStyle/>
          <a:p>
            <a:r>
              <a:rPr lang="el-GR" sz="1500" b="1" dirty="0"/>
              <a:t>Νόμος 3418/2005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Κώδικας Ιατρικής Δεοντολογίας</a:t>
            </a:r>
            <a:br>
              <a:rPr lang="el-GR" dirty="0"/>
            </a:br>
            <a:endParaRPr lang="el-GR" dirty="0"/>
          </a:p>
        </p:txBody>
      </p:sp>
      <p:grpSp>
        <p:nvGrpSpPr>
          <p:cNvPr id="3" name="2 - Ομάδα"/>
          <p:cNvGrpSpPr/>
          <p:nvPr/>
        </p:nvGrpSpPr>
        <p:grpSpPr>
          <a:xfrm>
            <a:off x="801667" y="817275"/>
            <a:ext cx="7490747" cy="4477409"/>
            <a:chOff x="47600" y="980728"/>
            <a:chExt cx="8988896" cy="5372890"/>
          </a:xfrm>
        </p:grpSpPr>
        <p:grpSp>
          <p:nvGrpSpPr>
            <p:cNvPr id="4" name="12 - Ομάδα"/>
            <p:cNvGrpSpPr/>
            <p:nvPr/>
          </p:nvGrpSpPr>
          <p:grpSpPr>
            <a:xfrm>
              <a:off x="4639066" y="1088645"/>
              <a:ext cx="4397430" cy="5264973"/>
              <a:chOff x="4529400" y="548680"/>
              <a:chExt cx="4397430" cy="5264973"/>
            </a:xfrm>
          </p:grpSpPr>
          <p:pic>
            <p:nvPicPr>
              <p:cNvPr id="8" name="Picture 6"/>
              <p:cNvPicPr>
                <a:picLocks noChangeAspect="1" noChangeArrowheads="1"/>
              </p:cNvPicPr>
              <p:nvPr/>
            </p:nvPicPr>
            <p:blipFill>
              <a:blip r:embed="rId3" cstate="print"/>
              <a:srcRect/>
              <a:stretch>
                <a:fillRect/>
              </a:stretch>
            </p:blipFill>
            <p:spPr bwMode="auto">
              <a:xfrm>
                <a:off x="4529400" y="1932025"/>
                <a:ext cx="4368546" cy="3881628"/>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4572000" y="548680"/>
                <a:ext cx="4354830" cy="1357884"/>
              </a:xfrm>
              <a:prstGeom prst="rect">
                <a:avLst/>
              </a:prstGeom>
              <a:noFill/>
              <a:ln w="9525">
                <a:noFill/>
                <a:miter lim="800000"/>
                <a:headEnd/>
                <a:tailEnd/>
              </a:ln>
            </p:spPr>
          </p:pic>
        </p:grpSp>
        <p:grpSp>
          <p:nvGrpSpPr>
            <p:cNvPr id="5" name="11 - Ομάδα"/>
            <p:cNvGrpSpPr/>
            <p:nvPr/>
          </p:nvGrpSpPr>
          <p:grpSpPr>
            <a:xfrm>
              <a:off x="47600" y="980728"/>
              <a:ext cx="4524400" cy="5314773"/>
              <a:chOff x="47600" y="-27384"/>
              <a:chExt cx="4524400" cy="5314773"/>
            </a:xfrm>
          </p:grpSpPr>
          <p:pic>
            <p:nvPicPr>
              <p:cNvPr id="6" name="Picture 4"/>
              <p:cNvPicPr>
                <a:picLocks noChangeAspect="1" noChangeArrowheads="1"/>
              </p:cNvPicPr>
              <p:nvPr/>
            </p:nvPicPr>
            <p:blipFill>
              <a:blip r:embed="rId5" cstate="print"/>
              <a:srcRect/>
              <a:stretch>
                <a:fillRect/>
              </a:stretch>
            </p:blipFill>
            <p:spPr bwMode="auto">
              <a:xfrm>
                <a:off x="47600" y="-27384"/>
                <a:ext cx="4524400" cy="2834564"/>
              </a:xfrm>
              <a:prstGeom prst="rect">
                <a:avLst/>
              </a:prstGeom>
              <a:noFill/>
              <a:ln w="9525">
                <a:noFill/>
                <a:miter lim="800000"/>
                <a:headEnd/>
                <a:tailEnd/>
              </a:ln>
            </p:spPr>
          </p:pic>
          <p:pic>
            <p:nvPicPr>
              <p:cNvPr id="7" name="Picture 8"/>
              <p:cNvPicPr>
                <a:picLocks noChangeAspect="1" noChangeArrowheads="1"/>
              </p:cNvPicPr>
              <p:nvPr/>
            </p:nvPicPr>
            <p:blipFill>
              <a:blip r:embed="rId6" cstate="print"/>
              <a:srcRect/>
              <a:stretch>
                <a:fillRect/>
              </a:stretch>
            </p:blipFill>
            <p:spPr bwMode="auto">
              <a:xfrm>
                <a:off x="237665" y="2695065"/>
                <a:ext cx="4265676" cy="2592324"/>
              </a:xfrm>
              <a:prstGeom prst="rect">
                <a:avLst/>
              </a:prstGeom>
              <a:noFill/>
              <a:ln w="9525">
                <a:noFill/>
                <a:miter lim="800000"/>
                <a:headEnd/>
                <a:tailEnd/>
              </a:ln>
            </p:spPr>
          </p:pic>
        </p:grpSp>
      </p:grpSp>
      <p:sp>
        <p:nvSpPr>
          <p:cNvPr id="10" name="Rounded Rectangle 9"/>
          <p:cNvSpPr/>
          <p:nvPr/>
        </p:nvSpPr>
        <p:spPr>
          <a:xfrm>
            <a:off x="4526331" y="3001516"/>
            <a:ext cx="3777629" cy="2340260"/>
          </a:xfrm>
          <a:prstGeom prst="roundRect">
            <a:avLst>
              <a:gd name="adj" fmla="val 8271"/>
            </a:avLst>
          </a:prstGeom>
          <a:noFill/>
          <a:ln w="5715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1383" y="34638"/>
            <a:ext cx="4230851" cy="5617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851587" y="1291010"/>
            <a:ext cx="7440827" cy="313298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stretch>
            <a:fillRect/>
          </a:stretch>
        </p:blipFill>
        <p:spPr>
          <a:xfrm>
            <a:off x="961074" y="1294943"/>
            <a:ext cx="7331340" cy="3662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792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Κώδικας Ιατρικής Δεοντολογίας</a:t>
            </a:r>
            <a:br>
              <a:rPr lang="el-GR" dirty="0"/>
            </a:br>
            <a:endParaRPr lang="el-GR" dirty="0"/>
          </a:p>
        </p:txBody>
      </p:sp>
      <p:grpSp>
        <p:nvGrpSpPr>
          <p:cNvPr id="10" name="9 - Ομάδα"/>
          <p:cNvGrpSpPr/>
          <p:nvPr/>
        </p:nvGrpSpPr>
        <p:grpSpPr>
          <a:xfrm>
            <a:off x="911594" y="824863"/>
            <a:ext cx="7309433" cy="4148973"/>
            <a:chOff x="179512" y="980728"/>
            <a:chExt cx="8771320" cy="4978767"/>
          </a:xfrm>
        </p:grpSpPr>
        <p:pic>
          <p:nvPicPr>
            <p:cNvPr id="11" name="Picture 2"/>
            <p:cNvPicPr>
              <a:picLocks noChangeAspect="1" noChangeArrowheads="1"/>
            </p:cNvPicPr>
            <p:nvPr/>
          </p:nvPicPr>
          <p:blipFill>
            <a:blip r:embed="rId3" cstate="print"/>
            <a:srcRect/>
            <a:stretch>
              <a:fillRect/>
            </a:stretch>
          </p:blipFill>
          <p:spPr bwMode="auto">
            <a:xfrm>
              <a:off x="179512" y="980728"/>
              <a:ext cx="4293108" cy="493776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4644008" y="1110889"/>
              <a:ext cx="4306824" cy="4848606"/>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3000" dirty="0">
                <a:latin typeface="Calibri" pitchFamily="34" charset="0"/>
              </a:rPr>
              <a:t>Προστασία δικαιωμάτων των ασθενών</a:t>
            </a:r>
            <a:r>
              <a:rPr lang="el-GR" dirty="0"/>
              <a:t> </a:t>
            </a:r>
          </a:p>
        </p:txBody>
      </p:sp>
      <p:pic>
        <p:nvPicPr>
          <p:cNvPr id="6149" name="Picture 5"/>
          <p:cNvPicPr>
            <a:picLocks noGrp="1" noChangeAspect="1" noChangeArrowheads="1"/>
          </p:cNvPicPr>
          <p:nvPr>
            <p:ph type="body" idx="4294967295"/>
          </p:nvPr>
        </p:nvPicPr>
        <p:blipFill>
          <a:blip r:embed="rId2" cstate="print"/>
          <a:srcRect/>
          <a:stretch>
            <a:fillRect/>
          </a:stretch>
        </p:blipFill>
        <p:spPr>
          <a:xfrm>
            <a:off x="1475656" y="1352550"/>
            <a:ext cx="2647950" cy="3771900"/>
          </a:xfrm>
          <a:prstGeom prst="rect">
            <a:avLst/>
          </a:prstGeom>
          <a:ln>
            <a:noFill/>
          </a:ln>
          <a:effectLst>
            <a:outerShdw blurRad="292100" dist="139700" dir="2700000" algn="tl" rotWithShape="0">
              <a:srgbClr val="333333">
                <a:alpha val="65000"/>
              </a:srgbClr>
            </a:outerShdw>
          </a:effectLst>
        </p:spPr>
      </p:pic>
      <p:pic>
        <p:nvPicPr>
          <p:cNvPr id="6148" name="Picture 4" descr="synigoros"/>
          <p:cNvPicPr>
            <a:picLocks noChangeAspect="1" noChangeArrowheads="1"/>
          </p:cNvPicPr>
          <p:nvPr/>
        </p:nvPicPr>
        <p:blipFill>
          <a:blip r:embed="rId3" cstate="print"/>
          <a:srcRect/>
          <a:stretch>
            <a:fillRect/>
          </a:stretch>
        </p:blipFill>
        <p:spPr bwMode="auto">
          <a:xfrm>
            <a:off x="5161274" y="1357335"/>
            <a:ext cx="2265677" cy="37790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Θέση περιεχομένου"/>
          <p:cNvSpPr txBox="1">
            <a:spLocks/>
          </p:cNvSpPr>
          <p:nvPr/>
        </p:nvSpPr>
        <p:spPr>
          <a:xfrm>
            <a:off x="683568" y="913284"/>
            <a:ext cx="7776864" cy="3600400"/>
          </a:xfrm>
          <a:prstGeom prst="rect">
            <a:avLst/>
          </a:prstGeom>
        </p:spPr>
        <p:txBody>
          <a:bodyPr vert="horz" lIns="76200" tIns="38100" rIns="76200" bIns="38100" rtlCol="0">
            <a:noAutofit/>
          </a:bodyPr>
          <a:lstStyle/>
          <a:p>
            <a:pPr marL="79372" algn="ctr" defTabSz="761970">
              <a:spcBef>
                <a:spcPct val="20000"/>
              </a:spcBef>
              <a:buClr>
                <a:srgbClr val="C00000"/>
              </a:buClr>
              <a:defRPr/>
            </a:pPr>
            <a:r>
              <a:rPr lang="en-US" sz="3200" dirty="0">
                <a:latin typeface="Gabriola" panose="04040605051002020D02" pitchFamily="82" charset="0"/>
              </a:rPr>
              <a:t>“</a:t>
            </a:r>
            <a:r>
              <a:rPr lang="en-US" sz="3200" i="1" dirty="0">
                <a:latin typeface="Gabriola" panose="04040605051002020D02" pitchFamily="82" charset="0"/>
              </a:rPr>
              <a:t>Illness is the night side of life, a more onerous citizenship. Everyone who is born holds dual citizenship, in the kingdom of the well and in the kingdom of the sick. Although we all prefer to use only the good passport, sooner or later each of us is obliged, at least for a spell, to identify ourselves as citizens of that other place.”</a:t>
            </a:r>
          </a:p>
          <a:p>
            <a:pPr marL="79372" algn="ctr" defTabSz="761970">
              <a:spcBef>
                <a:spcPct val="20000"/>
              </a:spcBef>
              <a:buClr>
                <a:srgbClr val="C00000"/>
              </a:buClr>
              <a:defRPr/>
            </a:pPr>
            <a:endParaRPr lang="en-US" sz="2800" dirty="0"/>
          </a:p>
          <a:p>
            <a:pPr marL="79372" algn="ctr" defTabSz="761970">
              <a:spcBef>
                <a:spcPct val="20000"/>
              </a:spcBef>
              <a:buClr>
                <a:srgbClr val="C00000"/>
              </a:buClr>
              <a:defRPr/>
            </a:pPr>
            <a:r>
              <a:rPr lang="en-US" sz="2800" i="1" dirty="0"/>
              <a:t>“Illness as a metaphor”</a:t>
            </a:r>
          </a:p>
          <a:p>
            <a:pPr marL="79372" algn="ctr">
              <a:spcBef>
                <a:spcPct val="20000"/>
              </a:spcBef>
              <a:buClr>
                <a:srgbClr val="C00000"/>
              </a:buClr>
            </a:pPr>
            <a:r>
              <a:rPr lang="en-US" sz="2800" dirty="0"/>
              <a:t>Susan Sontag</a:t>
            </a:r>
          </a:p>
          <a:p>
            <a:pPr marL="79372" algn="ctr" defTabSz="761970">
              <a:spcBef>
                <a:spcPct val="20000"/>
              </a:spcBef>
              <a:buClr>
                <a:srgbClr val="C00000"/>
              </a:buClr>
              <a:defRPr/>
            </a:pPr>
            <a:endParaRPr lang="el-GR" sz="2800" i="1" dirty="0"/>
          </a:p>
        </p:txBody>
      </p:sp>
      <p:pic>
        <p:nvPicPr>
          <p:cNvPr id="3" name="Picture 2"/>
          <p:cNvPicPr>
            <a:picLocks noChangeAspect="1"/>
          </p:cNvPicPr>
          <p:nvPr/>
        </p:nvPicPr>
        <p:blipFill>
          <a:blip r:embed="rId2" cstate="print"/>
          <a:stretch>
            <a:fillRect/>
          </a:stretch>
        </p:blipFill>
        <p:spPr>
          <a:xfrm>
            <a:off x="7550472" y="3649588"/>
            <a:ext cx="1270000" cy="18653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l-GR" dirty="0">
                <a:latin typeface="Calibri" pitchFamily="34" charset="0"/>
              </a:rPr>
              <a:t>ΜΕΤΡΑ ΑΣΦΑΛΕΙΑΣ ΣΤΟ ΝΟΣΟΚΟΜΕΙΟ</a:t>
            </a:r>
            <a:endParaRPr lang="el-GR" sz="1667" dirty="0">
              <a:latin typeface="Calibri" pitchFamily="34" charset="0"/>
            </a:endParaRPr>
          </a:p>
        </p:txBody>
      </p:sp>
      <p:sp>
        <p:nvSpPr>
          <p:cNvPr id="5" name="4 - Θέση κειμένου"/>
          <p:cNvSpPr>
            <a:spLocks noGrp="1"/>
          </p:cNvSpPr>
          <p:nvPr>
            <p:ph type="body" idx="1"/>
          </p:nvPr>
        </p:nvSpPr>
        <p:spPr/>
        <p:txBody>
          <a:bodyPr/>
          <a:lstStyle/>
          <a:p>
            <a:endParaRPr lang="el-GR"/>
          </a:p>
        </p:txBody>
      </p:sp>
      <p:pic>
        <p:nvPicPr>
          <p:cNvPr id="2052" name="Picture 6" descr="images (9)"/>
          <p:cNvPicPr>
            <a:picLocks noChangeArrowheads="1"/>
          </p:cNvPicPr>
          <p:nvPr/>
        </p:nvPicPr>
        <p:blipFill>
          <a:blip r:embed="rId2" cstate="print"/>
          <a:srcRect/>
          <a:stretch>
            <a:fillRect/>
          </a:stretch>
        </p:blipFill>
        <p:spPr bwMode="auto">
          <a:xfrm>
            <a:off x="755576" y="2074533"/>
            <a:ext cx="2095500" cy="1609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rPr>
              <a:t>Μέτρα ασφαλείας</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37366278"/>
              </p:ext>
            </p:extLst>
          </p:nvPr>
        </p:nvGraphicFramePr>
        <p:xfrm>
          <a:off x="1151620" y="0"/>
          <a:ext cx="7140793" cy="5617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14339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Επαγγελματικοί κίνδυνοι υγειονομικών</a:t>
            </a:r>
          </a:p>
        </p:txBody>
      </p:sp>
      <p:sp>
        <p:nvSpPr>
          <p:cNvPr id="3" name="2 - Θέση περιεχομένου"/>
          <p:cNvSpPr>
            <a:spLocks noGrp="1"/>
          </p:cNvSpPr>
          <p:nvPr>
            <p:ph idx="1"/>
          </p:nvPr>
        </p:nvSpPr>
        <p:spPr/>
        <p:txBody>
          <a:bodyPr>
            <a:normAutofit/>
          </a:bodyPr>
          <a:lstStyle/>
          <a:p>
            <a:pPr eaLnBrk="1" hangingPunct="1">
              <a:lnSpc>
                <a:spcPct val="90000"/>
              </a:lnSpc>
            </a:pPr>
            <a:r>
              <a:rPr lang="el-GR" dirty="0"/>
              <a:t>Μετάδοση μολυσματικών ασθενειών μέσω έκθεσης σε μολυσματικά βιολογικά υγρά (π.χ. </a:t>
            </a:r>
            <a:r>
              <a:rPr lang="en-US" dirty="0"/>
              <a:t>HBV, HCV, HIV)</a:t>
            </a:r>
            <a:r>
              <a:rPr lang="el-GR" dirty="0"/>
              <a:t> </a:t>
            </a:r>
          </a:p>
          <a:p>
            <a:pPr eaLnBrk="1" hangingPunct="1">
              <a:lnSpc>
                <a:spcPct val="90000"/>
              </a:lnSpc>
            </a:pPr>
            <a:r>
              <a:rPr lang="el-GR" dirty="0"/>
              <a:t>Μετάδοση </a:t>
            </a:r>
            <a:r>
              <a:rPr lang="el-GR" dirty="0" err="1"/>
              <a:t>αερογενών</a:t>
            </a:r>
            <a:r>
              <a:rPr lang="el-GR" dirty="0"/>
              <a:t> λοιμώξεων</a:t>
            </a:r>
            <a:r>
              <a:rPr lang="en-US" dirty="0"/>
              <a:t> (</a:t>
            </a:r>
            <a:r>
              <a:rPr lang="el-GR" dirty="0"/>
              <a:t>π.χ. φυματίωση)</a:t>
            </a:r>
          </a:p>
          <a:p>
            <a:pPr eaLnBrk="1" hangingPunct="1">
              <a:lnSpc>
                <a:spcPct val="90000"/>
              </a:lnSpc>
            </a:pPr>
            <a:r>
              <a:rPr lang="el-GR" dirty="0"/>
              <a:t>Ψυχολογικές διαταραχές (</a:t>
            </a:r>
            <a:r>
              <a:rPr lang="en-US" dirty="0"/>
              <a:t>burn-out syndrome, </a:t>
            </a:r>
            <a:r>
              <a:rPr lang="el-GR" dirty="0"/>
              <a:t>κατάθλιψη κτλ)</a:t>
            </a:r>
          </a:p>
          <a:p>
            <a:pPr eaLnBrk="1" hangingPunct="1">
              <a:lnSpc>
                <a:spcPct val="90000"/>
              </a:lnSpc>
            </a:pPr>
            <a:r>
              <a:rPr lang="el-GR" dirty="0"/>
              <a:t>Διάφοροι άλλοι κίνδυνοι (ορθοπεδικές παθήσεις, φλεβική ανεπάρκεια, τροχαία κτλ)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363928" y="1357336"/>
            <a:ext cx="6477000" cy="3450146"/>
          </a:xfrm>
        </p:spPr>
        <p:txBody>
          <a:bodyPr>
            <a:normAutofit/>
          </a:bodyPr>
          <a:lstStyle/>
          <a:p>
            <a:pPr algn="ctr"/>
            <a:r>
              <a:rPr lang="el-GR" dirty="0">
                <a:latin typeface="Calibri" pitchFamily="34" charset="0"/>
              </a:rPr>
              <a:t>ΔΙΚΑΙΩΜΑΤΑ ΑΣΘΕΝΩΝ</a:t>
            </a:r>
            <a:r>
              <a:rPr lang="en-US" dirty="0">
                <a:latin typeface="Calibri" pitchFamily="34" charset="0"/>
              </a:rPr>
              <a:t/>
            </a:r>
            <a:br>
              <a:rPr lang="en-US" dirty="0">
                <a:latin typeface="Calibri" pitchFamily="34" charset="0"/>
              </a:rPr>
            </a:br>
            <a:r>
              <a:rPr lang="en-US" dirty="0">
                <a:latin typeface="Calibri" pitchFamily="34" charset="0"/>
              </a:rPr>
              <a:t/>
            </a:r>
            <a:br>
              <a:rPr lang="en-US" dirty="0">
                <a:latin typeface="Calibri" pitchFamily="34" charset="0"/>
              </a:rPr>
            </a:br>
            <a:r>
              <a:rPr lang="el-GR" dirty="0">
                <a:latin typeface="Calibri" pitchFamily="34" charset="0"/>
              </a:rPr>
              <a:t>ΜΕΤΡΑ ΑΣΦΑΛΕΙΑΣ ΣΤΟ ΝΟΣΟΚΟΜΕΙΟ</a:t>
            </a:r>
            <a:r>
              <a:rPr lang="en-US" dirty="0">
                <a:latin typeface="Calibri" pitchFamily="34" charset="0"/>
              </a:rPr>
              <a:t/>
            </a:r>
            <a:br>
              <a:rPr lang="en-US" dirty="0">
                <a:latin typeface="Calibri" pitchFamily="34" charset="0"/>
              </a:rPr>
            </a:br>
            <a:r>
              <a:rPr lang="en-US" dirty="0">
                <a:latin typeface="Calibri" pitchFamily="34" charset="0"/>
              </a:rPr>
              <a:t/>
            </a:r>
            <a:br>
              <a:rPr lang="en-US" dirty="0">
                <a:latin typeface="Calibri" pitchFamily="34" charset="0"/>
              </a:rPr>
            </a:br>
            <a:r>
              <a:rPr lang="el-GR" dirty="0">
                <a:latin typeface="Calibri" pitchFamily="34" charset="0"/>
              </a:rPr>
              <a:t>ΥΓΙΕΙΝΗ ΧΕΡΙΩΝ</a:t>
            </a:r>
            <a:endParaRPr lang="el-GR" dirty="0"/>
          </a:p>
        </p:txBody>
      </p:sp>
      <p:pic>
        <p:nvPicPr>
          <p:cNvPr id="2" name="Audio 1">
            <a:hlinkClick r:id="" action="ppaction://media"/>
            <a:extLst>
              <a:ext uri="{FF2B5EF4-FFF2-40B4-BE49-F238E27FC236}">
                <a16:creationId xmlns:a16="http://schemas.microsoft.com/office/drawing/2014/main" xmlns="" id="{E4E8999D-B30F-433F-A3C6-2ED6A1CBE011}"/>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440738" y="5011738"/>
            <a:ext cx="487362" cy="4873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658"/>
    </mc:Choice>
    <mc:Fallback>
      <p:transition spd="slow" advTm="1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Λοιμώδη βιολογικά υγρά</a:t>
            </a:r>
          </a:p>
        </p:txBody>
      </p:sp>
      <p:sp>
        <p:nvSpPr>
          <p:cNvPr id="3" name="2 - Θέση περιεχομένου"/>
          <p:cNvSpPr>
            <a:spLocks noGrp="1"/>
          </p:cNvSpPr>
          <p:nvPr>
            <p:ph idx="1"/>
          </p:nvPr>
        </p:nvSpPr>
        <p:spPr/>
        <p:txBody>
          <a:bodyPr>
            <a:normAutofit lnSpcReduction="10000"/>
          </a:bodyPr>
          <a:lstStyle/>
          <a:p>
            <a:r>
              <a:rPr lang="el-GR" dirty="0"/>
              <a:t>Αίμα</a:t>
            </a:r>
          </a:p>
          <a:p>
            <a:r>
              <a:rPr lang="el-GR" dirty="0"/>
              <a:t>Οποιοδήποτε υγρό περιέχει ορατό αίμα</a:t>
            </a:r>
          </a:p>
          <a:p>
            <a:r>
              <a:rPr lang="el-GR" dirty="0"/>
              <a:t>ΕΝΥ, περιτοναϊκό, πλευριτικό, περικαρδιακό, αρθρικό και αμνιακό υγρό, σπέρμα, κολπικές εκκρίσεις, σίελος (στην  οδοντιατρική)</a:t>
            </a:r>
          </a:p>
          <a:p>
            <a:r>
              <a:rPr lang="el-GR" dirty="0"/>
              <a:t>Δεν είναι λοιμώδη (εκτός αν περιέχουν ορατό αίμα): </a:t>
            </a:r>
            <a:r>
              <a:rPr lang="el-GR" i="1" dirty="0">
                <a:solidFill>
                  <a:srgbClr val="FF0000"/>
                </a:solidFill>
              </a:rPr>
              <a:t>κόπρανα, ούρα, πτύελα, </a:t>
            </a:r>
            <a:r>
              <a:rPr lang="el-GR" dirty="0"/>
              <a:t>εμέσματα, ρινικές εκκρίσεις, ιδρώτας και δάκρυα.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dirty="0">
                <a:latin typeface="Calibri" pitchFamily="34" charset="0"/>
              </a:rPr>
              <a:t>Έκθεση σε βιολογικά υγρά</a:t>
            </a:r>
            <a:r>
              <a:rPr lang="el-GR" dirty="0"/>
              <a:t> </a:t>
            </a:r>
          </a:p>
        </p:txBody>
      </p:sp>
      <p:sp>
        <p:nvSpPr>
          <p:cNvPr id="5123" name="Rectangle 3"/>
          <p:cNvSpPr>
            <a:spLocks noGrp="1" noChangeArrowheads="1"/>
          </p:cNvSpPr>
          <p:nvPr>
            <p:ph idx="1"/>
          </p:nvPr>
        </p:nvSpPr>
        <p:spPr/>
        <p:txBody>
          <a:bodyPr>
            <a:normAutofit/>
          </a:bodyPr>
          <a:lstStyle/>
          <a:p>
            <a:pPr eaLnBrk="1" hangingPunct="1">
              <a:lnSpc>
                <a:spcPct val="90000"/>
              </a:lnSpc>
            </a:pPr>
            <a:r>
              <a:rPr lang="el-GR" sz="2000" dirty="0"/>
              <a:t>Τ</a:t>
            </a:r>
            <a:r>
              <a:rPr lang="el-GR" sz="2000" dirty="0">
                <a:latin typeface="Calibri" pitchFamily="34" charset="0"/>
              </a:rPr>
              <a:t>ρύπημα από μολυσμένη με αίμα βελόνα  ή άλλο αιχμηρό αντικείμενο </a:t>
            </a:r>
          </a:p>
          <a:p>
            <a:pPr eaLnBrk="1" hangingPunct="1">
              <a:lnSpc>
                <a:spcPct val="90000"/>
              </a:lnSpc>
            </a:pPr>
            <a:r>
              <a:rPr lang="el-GR" sz="2000" dirty="0"/>
              <a:t>Έ</a:t>
            </a:r>
            <a:r>
              <a:rPr lang="el-GR" sz="2000" dirty="0">
                <a:latin typeface="Calibri" pitchFamily="34" charset="0"/>
              </a:rPr>
              <a:t>κθεση βλεννογόνων (οφθαλμού, στόματος, ρινός) σε αίμα ή βιολογικά υγρά (</a:t>
            </a:r>
            <a:r>
              <a:rPr lang="en-US" sz="2000" dirty="0">
                <a:latin typeface="Calibri" pitchFamily="34" charset="0"/>
              </a:rPr>
              <a:t>splash)</a:t>
            </a:r>
          </a:p>
          <a:p>
            <a:pPr eaLnBrk="1" hangingPunct="1">
              <a:lnSpc>
                <a:spcPct val="90000"/>
              </a:lnSpc>
            </a:pPr>
            <a:r>
              <a:rPr lang="el-GR" sz="2000" dirty="0"/>
              <a:t>Ε</a:t>
            </a:r>
            <a:r>
              <a:rPr lang="el-GR" sz="2000" dirty="0">
                <a:latin typeface="Calibri" pitchFamily="34" charset="0"/>
              </a:rPr>
              <a:t>παφή μη ακέραιου δέρματος με αίμα</a:t>
            </a:r>
          </a:p>
          <a:p>
            <a:pPr eaLnBrk="1" hangingPunct="1">
              <a:lnSpc>
                <a:spcPct val="90000"/>
              </a:lnSpc>
            </a:pPr>
            <a:endParaRPr lang="el-GR" sz="2000" dirty="0">
              <a:latin typeface="Calibri" pitchFamily="34" charset="0"/>
            </a:endParaRPr>
          </a:p>
          <a:p>
            <a:pPr eaLnBrk="1" hangingPunct="1">
              <a:lnSpc>
                <a:spcPct val="90000"/>
              </a:lnSpc>
            </a:pPr>
            <a:r>
              <a:rPr lang="el-GR" sz="2000" dirty="0">
                <a:latin typeface="Calibri" pitchFamily="34" charset="0"/>
              </a:rPr>
              <a:t>3 εκ ατυχήματα ετησίως σε 35 εκ υγειονομικούς στον κόσμο</a:t>
            </a:r>
            <a:r>
              <a:rPr lang="en-US" sz="2000" dirty="0">
                <a:latin typeface="Calibri" pitchFamily="34" charset="0"/>
              </a:rPr>
              <a:t>*</a:t>
            </a:r>
            <a:endParaRPr lang="el-GR" sz="2000" dirty="0">
              <a:latin typeface="Calibri" pitchFamily="34" charset="0"/>
            </a:endParaRPr>
          </a:p>
          <a:p>
            <a:pPr eaLnBrk="1" hangingPunct="1">
              <a:lnSpc>
                <a:spcPct val="90000"/>
              </a:lnSpc>
            </a:pPr>
            <a:r>
              <a:rPr lang="el-GR" sz="2000" dirty="0">
                <a:latin typeface="Calibri" pitchFamily="34" charset="0"/>
              </a:rPr>
              <a:t>2 εκ εκτίθενται σε </a:t>
            </a:r>
            <a:r>
              <a:rPr lang="en-US" sz="2000" dirty="0">
                <a:latin typeface="Calibri" pitchFamily="34" charset="0"/>
              </a:rPr>
              <a:t>HBV</a:t>
            </a:r>
            <a:r>
              <a:rPr lang="el-GR" sz="2000" dirty="0">
                <a:latin typeface="Calibri" pitchFamily="34" charset="0"/>
              </a:rPr>
              <a:t>, </a:t>
            </a:r>
            <a:r>
              <a:rPr lang="en-US" sz="2000" dirty="0">
                <a:latin typeface="Calibri" pitchFamily="34" charset="0"/>
              </a:rPr>
              <a:t>70,000 </a:t>
            </a:r>
            <a:r>
              <a:rPr lang="el-GR" sz="2000" dirty="0">
                <a:latin typeface="Calibri" pitchFamily="34" charset="0"/>
              </a:rPr>
              <a:t>λοιμώξεις με ιό </a:t>
            </a:r>
            <a:r>
              <a:rPr lang="en-US" sz="2000" dirty="0">
                <a:latin typeface="Calibri" pitchFamily="34" charset="0"/>
              </a:rPr>
              <a:t>HBV</a:t>
            </a:r>
            <a:r>
              <a:rPr lang="el-GR" sz="2000" dirty="0">
                <a:latin typeface="Calibri" pitchFamily="34" charset="0"/>
              </a:rPr>
              <a:t> (~ ως 30%)</a:t>
            </a:r>
            <a:endParaRPr lang="en-US" sz="2000" dirty="0">
              <a:latin typeface="Calibri" pitchFamily="34" charset="0"/>
            </a:endParaRPr>
          </a:p>
          <a:p>
            <a:pPr eaLnBrk="1" hangingPunct="1">
              <a:lnSpc>
                <a:spcPct val="90000"/>
              </a:lnSpc>
            </a:pPr>
            <a:r>
              <a:rPr lang="en-US" sz="2000" dirty="0">
                <a:latin typeface="Calibri" pitchFamily="34" charset="0"/>
              </a:rPr>
              <a:t>0,9 </a:t>
            </a:r>
            <a:r>
              <a:rPr lang="el-GR" sz="2000" dirty="0">
                <a:latin typeface="Calibri" pitchFamily="34" charset="0"/>
              </a:rPr>
              <a:t>εκ εκτίθενται σε </a:t>
            </a:r>
            <a:r>
              <a:rPr lang="en-US" sz="2000" dirty="0">
                <a:latin typeface="Calibri" pitchFamily="34" charset="0"/>
              </a:rPr>
              <a:t>HCV</a:t>
            </a:r>
            <a:r>
              <a:rPr lang="el-GR" sz="2000" dirty="0">
                <a:latin typeface="Calibri" pitchFamily="34" charset="0"/>
              </a:rPr>
              <a:t>, </a:t>
            </a:r>
            <a:r>
              <a:rPr lang="en-US" sz="2000" dirty="0">
                <a:latin typeface="Calibri" pitchFamily="34" charset="0"/>
              </a:rPr>
              <a:t>15,000 </a:t>
            </a:r>
            <a:r>
              <a:rPr lang="el-GR" sz="2000" dirty="0">
                <a:latin typeface="Calibri" pitchFamily="34" charset="0"/>
              </a:rPr>
              <a:t>λοιμώξεις</a:t>
            </a:r>
            <a:r>
              <a:rPr lang="en-US" sz="2000" dirty="0">
                <a:latin typeface="Calibri" pitchFamily="34" charset="0"/>
              </a:rPr>
              <a:t> </a:t>
            </a:r>
            <a:r>
              <a:rPr lang="el-GR" sz="2000" dirty="0">
                <a:latin typeface="Calibri" pitchFamily="34" charset="0"/>
              </a:rPr>
              <a:t>με ιό </a:t>
            </a:r>
            <a:r>
              <a:rPr lang="en-US" sz="2000" dirty="0">
                <a:latin typeface="Calibri" pitchFamily="34" charset="0"/>
              </a:rPr>
              <a:t>HCV</a:t>
            </a:r>
            <a:r>
              <a:rPr lang="el-GR" sz="2000" dirty="0">
                <a:latin typeface="Calibri" pitchFamily="34" charset="0"/>
              </a:rPr>
              <a:t> (~ ως 10%)</a:t>
            </a:r>
            <a:endParaRPr lang="en-US" sz="2000" dirty="0">
              <a:latin typeface="Calibri" pitchFamily="34" charset="0"/>
            </a:endParaRPr>
          </a:p>
          <a:p>
            <a:pPr eaLnBrk="1" hangingPunct="1">
              <a:lnSpc>
                <a:spcPct val="90000"/>
              </a:lnSpc>
            </a:pPr>
            <a:r>
              <a:rPr lang="en-US" sz="2000" dirty="0">
                <a:latin typeface="Calibri" pitchFamily="34" charset="0"/>
              </a:rPr>
              <a:t>170 </a:t>
            </a:r>
            <a:r>
              <a:rPr lang="el-GR" sz="2000" dirty="0">
                <a:latin typeface="Calibri" pitchFamily="34" charset="0"/>
              </a:rPr>
              <a:t>χιλ εκτίθενται σε </a:t>
            </a:r>
            <a:r>
              <a:rPr lang="en-US" sz="2000" dirty="0">
                <a:latin typeface="Calibri" pitchFamily="34" charset="0"/>
              </a:rPr>
              <a:t>HIV</a:t>
            </a:r>
            <a:r>
              <a:rPr lang="el-GR" sz="2000" dirty="0">
                <a:latin typeface="Calibri" pitchFamily="34" charset="0"/>
              </a:rPr>
              <a:t>, 1,000 λοιμώξεις</a:t>
            </a:r>
            <a:r>
              <a:rPr lang="en-US" sz="2000" dirty="0">
                <a:latin typeface="Calibri" pitchFamily="34" charset="0"/>
              </a:rPr>
              <a:t> </a:t>
            </a:r>
            <a:r>
              <a:rPr lang="el-GR" sz="2000" dirty="0">
                <a:latin typeface="Calibri" pitchFamily="34" charset="0"/>
              </a:rPr>
              <a:t>με ιό </a:t>
            </a:r>
            <a:r>
              <a:rPr lang="en-US" sz="2000" dirty="0">
                <a:latin typeface="Calibri" pitchFamily="34" charset="0"/>
              </a:rPr>
              <a:t>HIV</a:t>
            </a:r>
            <a:r>
              <a:rPr lang="el-GR" sz="2000" dirty="0">
                <a:latin typeface="Calibri" pitchFamily="34" charset="0"/>
              </a:rPr>
              <a:t> (~ ως 0,33%)</a:t>
            </a:r>
          </a:p>
          <a:p>
            <a:pPr algn="r">
              <a:lnSpc>
                <a:spcPct val="90000"/>
              </a:lnSpc>
              <a:buNone/>
            </a:pPr>
            <a:r>
              <a:rPr lang="en-US" sz="1333" dirty="0">
                <a:latin typeface="Calibri" pitchFamily="34" charset="0"/>
              </a:rPr>
              <a:t>* </a:t>
            </a:r>
            <a:r>
              <a:rPr lang="el-GR" sz="1333" dirty="0">
                <a:latin typeface="Calibri" pitchFamily="34" charset="0"/>
              </a:rPr>
              <a:t>από τρύπημα με κοίλη βελόνα</a:t>
            </a:r>
            <a:r>
              <a:rPr lang="el-GR" sz="2000" dirty="0">
                <a:latin typeface="Calibri"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Πιθανότητα μετάδοσης </a:t>
            </a:r>
            <a:r>
              <a:rPr lang="el-GR" dirty="0" err="1"/>
              <a:t>αιματογενούς</a:t>
            </a:r>
            <a:r>
              <a:rPr lang="el-GR" dirty="0"/>
              <a:t> νοσήματος</a:t>
            </a:r>
          </a:p>
        </p:txBody>
      </p:sp>
      <p:sp>
        <p:nvSpPr>
          <p:cNvPr id="3" name="2 - Θέση περιεχομένου"/>
          <p:cNvSpPr>
            <a:spLocks noGrp="1"/>
          </p:cNvSpPr>
          <p:nvPr>
            <p:ph idx="1"/>
          </p:nvPr>
        </p:nvSpPr>
        <p:spPr/>
        <p:txBody>
          <a:bodyPr/>
          <a:lstStyle/>
          <a:p>
            <a:r>
              <a:rPr lang="el-GR" dirty="0" err="1"/>
              <a:t>Διαδερμική</a:t>
            </a:r>
            <a:r>
              <a:rPr lang="el-GR" dirty="0"/>
              <a:t> έκθεση</a:t>
            </a:r>
            <a:r>
              <a:rPr lang="en-US" dirty="0"/>
              <a:t> </a:t>
            </a:r>
            <a:r>
              <a:rPr lang="el-GR" dirty="0"/>
              <a:t>με κοίλη βελόνα σε αίμα θετικό για το αντίστοιχο παθογόνο:</a:t>
            </a:r>
          </a:p>
          <a:p>
            <a:pPr lvl="1"/>
            <a:r>
              <a:rPr lang="en-US" dirty="0"/>
              <a:t>HIV</a:t>
            </a:r>
            <a:r>
              <a:rPr lang="el-GR" dirty="0"/>
              <a:t>: 1 στις 300</a:t>
            </a:r>
          </a:p>
          <a:p>
            <a:pPr lvl="2"/>
            <a:r>
              <a:rPr lang="el-GR" dirty="0"/>
              <a:t>Ανάλογα με το </a:t>
            </a:r>
            <a:r>
              <a:rPr lang="en-US" dirty="0"/>
              <a:t>HIV-RNA</a:t>
            </a:r>
          </a:p>
          <a:p>
            <a:pPr lvl="1"/>
            <a:r>
              <a:rPr lang="en-US" dirty="0"/>
              <a:t>HCV</a:t>
            </a:r>
            <a:r>
              <a:rPr lang="el-GR" dirty="0"/>
              <a:t>: 1 στις 30</a:t>
            </a:r>
          </a:p>
          <a:p>
            <a:pPr lvl="1"/>
            <a:r>
              <a:rPr lang="en-US" dirty="0"/>
              <a:t>HBV</a:t>
            </a:r>
            <a:r>
              <a:rPr lang="el-GR" dirty="0"/>
              <a:t>: 1 στις 3</a:t>
            </a:r>
            <a:endParaRPr lang="en-US" dirty="0"/>
          </a:p>
          <a:p>
            <a:pPr lvl="2"/>
            <a:r>
              <a:rPr lang="el-GR" dirty="0"/>
              <a:t>Ανάλογα με αν ο ασθενής είναι </a:t>
            </a:r>
            <a:r>
              <a:rPr lang="en-US" dirty="0" err="1"/>
              <a:t>HbeAg</a:t>
            </a:r>
            <a:r>
              <a:rPr lang="en-US" dirty="0"/>
              <a:t>(+)</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l-GR" sz="3333">
                <a:latin typeface="Calibri" pitchFamily="34" charset="0"/>
              </a:rPr>
              <a:t>Πώς προστατεύουμε το προσωπικό υγείας;</a:t>
            </a:r>
            <a:r>
              <a:rPr lang="el-GR" sz="3333"/>
              <a:t> </a:t>
            </a:r>
          </a:p>
        </p:txBody>
      </p:sp>
      <p:sp>
        <p:nvSpPr>
          <p:cNvPr id="6147" name="Rectangle 3"/>
          <p:cNvSpPr>
            <a:spLocks noGrp="1" noChangeArrowheads="1"/>
          </p:cNvSpPr>
          <p:nvPr>
            <p:ph idx="1"/>
          </p:nvPr>
        </p:nvSpPr>
        <p:spPr/>
        <p:txBody>
          <a:bodyPr/>
          <a:lstStyle/>
          <a:p>
            <a:pPr algn="ctr" eaLnBrk="1" hangingPunct="1">
              <a:buFontTx/>
              <a:buNone/>
            </a:pPr>
            <a:r>
              <a:rPr lang="el-GR"/>
              <a:t>???</a:t>
            </a:r>
          </a:p>
        </p:txBody>
      </p:sp>
      <p:pic>
        <p:nvPicPr>
          <p:cNvPr id="6148" name="Picture 4" descr="images (25)"/>
          <p:cNvPicPr>
            <a:picLocks noChangeAspect="1" noChangeArrowheads="1"/>
          </p:cNvPicPr>
          <p:nvPr/>
        </p:nvPicPr>
        <p:blipFill>
          <a:blip r:embed="rId2" cstate="print"/>
          <a:srcRect/>
          <a:stretch>
            <a:fillRect/>
          </a:stretch>
        </p:blipFill>
        <p:spPr bwMode="auto">
          <a:xfrm>
            <a:off x="1992313" y="2017449"/>
            <a:ext cx="2159000" cy="3180293"/>
          </a:xfrm>
          <a:prstGeom prst="rect">
            <a:avLst/>
          </a:prstGeom>
          <a:noFill/>
          <a:ln w="9525">
            <a:noFill/>
            <a:miter lim="800000"/>
            <a:headEnd/>
            <a:tailEnd/>
          </a:ln>
        </p:spPr>
      </p:pic>
      <p:pic>
        <p:nvPicPr>
          <p:cNvPr id="6149" name="Picture 5" descr="images (7)"/>
          <p:cNvPicPr>
            <a:picLocks noChangeAspect="1" noChangeArrowheads="1"/>
          </p:cNvPicPr>
          <p:nvPr/>
        </p:nvPicPr>
        <p:blipFill>
          <a:blip r:embed="rId3" cstate="print"/>
          <a:srcRect/>
          <a:stretch>
            <a:fillRect/>
          </a:stretch>
        </p:blipFill>
        <p:spPr bwMode="auto">
          <a:xfrm>
            <a:off x="4992693" y="2557199"/>
            <a:ext cx="2579688" cy="216032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atin typeface="Calibri" pitchFamily="34" charset="0"/>
              </a:rPr>
              <a:t>Εφαρμογή μέτρων προστασίας</a:t>
            </a:r>
          </a:p>
        </p:txBody>
      </p:sp>
      <p:sp>
        <p:nvSpPr>
          <p:cNvPr id="8195" name="Rectangle 3"/>
          <p:cNvSpPr>
            <a:spLocks noGrp="1" noChangeArrowheads="1"/>
          </p:cNvSpPr>
          <p:nvPr>
            <p:ph idx="1"/>
          </p:nvPr>
        </p:nvSpPr>
        <p:spPr/>
        <p:txBody>
          <a:bodyPr>
            <a:normAutofit/>
          </a:bodyPr>
          <a:lstStyle/>
          <a:p>
            <a:pPr eaLnBrk="1" hangingPunct="1">
              <a:lnSpc>
                <a:spcPct val="90000"/>
              </a:lnSpc>
            </a:pPr>
            <a:r>
              <a:rPr lang="el-GR" sz="2000" dirty="0">
                <a:latin typeface="Calibri" pitchFamily="34" charset="0"/>
              </a:rPr>
              <a:t>Κανόνες ασφαλείας</a:t>
            </a:r>
            <a:r>
              <a:rPr lang="en-US" sz="2000" dirty="0">
                <a:latin typeface="Calibri" pitchFamily="34" charset="0"/>
              </a:rPr>
              <a:t> </a:t>
            </a:r>
            <a:r>
              <a:rPr lang="el-GR" sz="2000" dirty="0">
                <a:latin typeface="Calibri" pitchFamily="34" charset="0"/>
              </a:rPr>
              <a:t>και συμπεριφοράς</a:t>
            </a:r>
          </a:p>
          <a:p>
            <a:pPr eaLnBrk="1" hangingPunct="1">
              <a:lnSpc>
                <a:spcPct val="90000"/>
              </a:lnSpc>
            </a:pPr>
            <a:r>
              <a:rPr lang="el-GR" sz="2000" dirty="0">
                <a:latin typeface="Calibri" pitchFamily="34" charset="0"/>
              </a:rPr>
              <a:t>Χρήση τεχνικών μέσων προφύλαξης (μάσκες, γάντια κλπ)</a:t>
            </a:r>
          </a:p>
          <a:p>
            <a:pPr eaLnBrk="1" hangingPunct="1">
              <a:lnSpc>
                <a:spcPct val="90000"/>
              </a:lnSpc>
            </a:pPr>
            <a:r>
              <a:rPr lang="el-GR" sz="2000" dirty="0">
                <a:latin typeface="Calibri" pitchFamily="34" charset="0"/>
              </a:rPr>
              <a:t>Εμβολιασμοί (</a:t>
            </a:r>
            <a:r>
              <a:rPr lang="en-US" sz="2000" dirty="0">
                <a:latin typeface="Calibri" pitchFamily="34" charset="0"/>
              </a:rPr>
              <a:t>HBV)</a:t>
            </a:r>
            <a:endParaRPr lang="el-GR" sz="2000" dirty="0">
              <a:latin typeface="Calibri" pitchFamily="34" charset="0"/>
            </a:endParaRPr>
          </a:p>
          <a:p>
            <a:pPr eaLnBrk="1" hangingPunct="1">
              <a:lnSpc>
                <a:spcPct val="90000"/>
              </a:lnSpc>
            </a:pPr>
            <a:r>
              <a:rPr lang="el-GR" sz="2000" dirty="0">
                <a:latin typeface="Calibri" pitchFamily="34" charset="0"/>
              </a:rPr>
              <a:t>Δράση μετά την έκθεση (άμεσες ενέργειες, αναφορά ατυχήματος, αξιολόγηση συμβάντος και πιθανού κινδύνου, πλάνο δράσης, αξιολόγηση, καταγραφή και αναφορά)</a:t>
            </a:r>
          </a:p>
          <a:p>
            <a:pPr eaLnBrk="1" hangingPunct="1">
              <a:lnSpc>
                <a:spcPct val="90000"/>
              </a:lnSpc>
            </a:pPr>
            <a:r>
              <a:rPr lang="el-GR" sz="2000" dirty="0">
                <a:latin typeface="Calibri" pitchFamily="34" charset="0"/>
              </a:rPr>
              <a:t>Χορήγηση άνοσης σφαιρίνης για </a:t>
            </a:r>
            <a:r>
              <a:rPr lang="en-US" sz="2000" dirty="0">
                <a:latin typeface="Calibri" pitchFamily="34" charset="0"/>
              </a:rPr>
              <a:t>HBV</a:t>
            </a:r>
            <a:r>
              <a:rPr lang="el-GR" sz="2000" dirty="0">
                <a:latin typeface="Calibri" pitchFamily="34" charset="0"/>
              </a:rPr>
              <a:t> ή </a:t>
            </a:r>
            <a:r>
              <a:rPr lang="en-US" sz="2000" dirty="0">
                <a:latin typeface="Calibri" pitchFamily="34" charset="0"/>
              </a:rPr>
              <a:t>PEP</a:t>
            </a:r>
            <a:r>
              <a:rPr lang="el-GR" sz="2000" dirty="0"/>
              <a:t> (</a:t>
            </a:r>
            <a:r>
              <a:rPr lang="en-US" sz="2000" dirty="0"/>
              <a:t>Post exposure prophylaxis)</a:t>
            </a:r>
            <a:r>
              <a:rPr lang="en-US" sz="2000" dirty="0">
                <a:latin typeface="Calibri" pitchFamily="34" charset="0"/>
              </a:rPr>
              <a:t> </a:t>
            </a:r>
            <a:r>
              <a:rPr lang="el-GR" sz="2000" dirty="0">
                <a:latin typeface="Calibri" pitchFamily="34" charset="0"/>
              </a:rPr>
              <a:t>για έκθεση σε </a:t>
            </a:r>
            <a:r>
              <a:rPr lang="en-US" sz="2000" dirty="0">
                <a:latin typeface="Calibri" pitchFamily="34" charset="0"/>
              </a:rPr>
              <a:t>HIV</a:t>
            </a:r>
          </a:p>
          <a:p>
            <a:pPr eaLnBrk="1" hangingPunct="1">
              <a:lnSpc>
                <a:spcPct val="90000"/>
              </a:lnSpc>
            </a:pPr>
            <a:r>
              <a:rPr lang="el-GR" sz="2000" dirty="0">
                <a:latin typeface="Calibri" pitchFamily="34" charset="0"/>
              </a:rPr>
              <a:t>Χρήση πρωτοκόλλων πρωτογενούς (πριν το συμβάν) και δευτερογενούς (μετά το συμβάν) πρόληψης και αντιμετώπισης</a:t>
            </a:r>
          </a:p>
          <a:p>
            <a:pPr eaLnBrk="1" hangingPunct="1">
              <a:lnSpc>
                <a:spcPct val="90000"/>
              </a:lnSpc>
            </a:pPr>
            <a:r>
              <a:rPr lang="el-GR" sz="2000" dirty="0">
                <a:latin typeface="Calibri" pitchFamily="34" charset="0"/>
              </a:rPr>
              <a:t>Συνεχής θεωρητική και πρακτική εκπαίδευση προσωπικού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t>Είδη μέτρων προφύλαξης</a:t>
            </a:r>
          </a:p>
        </p:txBody>
      </p:sp>
      <p:sp>
        <p:nvSpPr>
          <p:cNvPr id="7171" name="Rectangle 3"/>
          <p:cNvSpPr>
            <a:spLocks noGrp="1" noChangeArrowheads="1"/>
          </p:cNvSpPr>
          <p:nvPr>
            <p:ph idx="1"/>
          </p:nvPr>
        </p:nvSpPr>
        <p:spPr/>
        <p:txBody>
          <a:bodyPr/>
          <a:lstStyle/>
          <a:p>
            <a:pPr eaLnBrk="1" hangingPunct="1"/>
            <a:r>
              <a:rPr lang="el-GR" dirty="0"/>
              <a:t>Τυπικές προφυλάξεις (</a:t>
            </a:r>
            <a:r>
              <a:rPr lang="en-US" dirty="0"/>
              <a:t>Standard</a:t>
            </a:r>
            <a:r>
              <a:rPr lang="el-GR" dirty="0"/>
              <a:t>/</a:t>
            </a:r>
            <a:r>
              <a:rPr lang="en-US" dirty="0"/>
              <a:t>Universal precautions</a:t>
            </a:r>
            <a:r>
              <a:rPr lang="el-GR" dirty="0"/>
              <a:t>)</a:t>
            </a:r>
          </a:p>
          <a:p>
            <a:pPr eaLnBrk="1" hangingPunct="1"/>
            <a:r>
              <a:rPr lang="el-GR" dirty="0"/>
              <a:t>Προφυλάξεις επαφής (</a:t>
            </a:r>
            <a:r>
              <a:rPr lang="en-US" dirty="0"/>
              <a:t>Contact precautions)</a:t>
            </a:r>
            <a:endParaRPr lang="el-GR" dirty="0"/>
          </a:p>
          <a:p>
            <a:pPr eaLnBrk="1" hangingPunct="1"/>
            <a:r>
              <a:rPr lang="el-GR" dirty="0"/>
              <a:t>Προφυλάξεις σταγονιδίων</a:t>
            </a:r>
            <a:r>
              <a:rPr lang="en-US" dirty="0"/>
              <a:t> (Droplets precautions)</a:t>
            </a:r>
            <a:endParaRPr lang="el-GR" dirty="0"/>
          </a:p>
          <a:p>
            <a:pPr eaLnBrk="1" hangingPunct="1"/>
            <a:r>
              <a:rPr lang="el-GR" dirty="0"/>
              <a:t>Προφυλάξεις αερογενούς μετάδοσης</a:t>
            </a:r>
            <a:r>
              <a:rPr lang="en-US" dirty="0"/>
              <a:t> (Airborne)</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Τυπικές προφυλάξεις</a:t>
            </a:r>
          </a:p>
        </p:txBody>
      </p:sp>
      <p:sp>
        <p:nvSpPr>
          <p:cNvPr id="3" name="2 - Θέση περιεχομένου"/>
          <p:cNvSpPr>
            <a:spLocks noGrp="1"/>
          </p:cNvSpPr>
          <p:nvPr>
            <p:ph idx="1"/>
          </p:nvPr>
        </p:nvSpPr>
        <p:spPr/>
        <p:txBody>
          <a:bodyPr>
            <a:normAutofit fontScale="92500" lnSpcReduction="20000"/>
          </a:bodyPr>
          <a:lstStyle/>
          <a:p>
            <a:r>
              <a:rPr lang="el-GR" dirty="0"/>
              <a:t>Στοχεύουν στην αποφυγή επαφής με αίμα, άλλα βιολογικά υγρά και εκκρίσεις (εκτός του ιδρώτα) του ασθενούς</a:t>
            </a:r>
          </a:p>
          <a:p>
            <a:r>
              <a:rPr lang="el-GR" dirty="0"/>
              <a:t>Περιλαμβάνουν:</a:t>
            </a:r>
          </a:p>
          <a:p>
            <a:pPr lvl="1"/>
            <a:r>
              <a:rPr lang="el-GR" dirty="0"/>
              <a:t>Υγιεινή χεριών</a:t>
            </a:r>
          </a:p>
          <a:p>
            <a:pPr lvl="1"/>
            <a:r>
              <a:rPr lang="el-GR" dirty="0"/>
              <a:t>Γάντια όταν υπάρχει πιθανότητα επαφής με αίμα, άλλα βιολογικά υγρά ή εκκρίσεις </a:t>
            </a:r>
          </a:p>
          <a:p>
            <a:pPr lvl="1"/>
            <a:r>
              <a:rPr lang="el-GR" dirty="0"/>
              <a:t>Μάσκα/</a:t>
            </a:r>
            <a:r>
              <a:rPr lang="el-GR" dirty="0" err="1"/>
              <a:t>γιαλιά</a:t>
            </a:r>
            <a:r>
              <a:rPr lang="el-GR" dirty="0"/>
              <a:t> όταν υπάρχει πιθανότητα δημιουργίας σταγόνων ή αερολύματος βιολογικών υγρών</a:t>
            </a:r>
          </a:p>
          <a:p>
            <a:pPr lvl="1"/>
            <a:r>
              <a:rPr lang="el-GR" dirty="0"/>
              <a:t>Ποδιά μιας χρήσεως όταν υπάρχει πιθανότητα επαφής με βιολογικά υγρά</a:t>
            </a:r>
          </a:p>
          <a:p>
            <a:pPr lvl="1"/>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Τυπικές προφυλάξεις</a:t>
            </a:r>
          </a:p>
        </p:txBody>
      </p:sp>
      <p:sp>
        <p:nvSpPr>
          <p:cNvPr id="3" name="2 - Θέση περιεχομένου"/>
          <p:cNvSpPr>
            <a:spLocks noGrp="1"/>
          </p:cNvSpPr>
          <p:nvPr>
            <p:ph idx="1"/>
          </p:nvPr>
        </p:nvSpPr>
        <p:spPr/>
        <p:txBody>
          <a:bodyPr>
            <a:normAutofit/>
          </a:bodyPr>
          <a:lstStyle/>
          <a:p>
            <a:r>
              <a:rPr lang="el-GR" dirty="0"/>
              <a:t>Εκτός των παραπάνω στις τυπικές  προφυλάξεις περιλαμβάνονται:</a:t>
            </a:r>
          </a:p>
          <a:p>
            <a:pPr lvl="1"/>
            <a:r>
              <a:rPr lang="el-GR" dirty="0"/>
              <a:t>Διαχείριση αιχμηρών αντικειμένων</a:t>
            </a:r>
          </a:p>
          <a:p>
            <a:pPr lvl="1"/>
            <a:r>
              <a:rPr lang="el-GR" dirty="0"/>
              <a:t>Διαχείριση κλινοσκεπασμάτων ασθενών</a:t>
            </a:r>
          </a:p>
          <a:p>
            <a:pPr lvl="1"/>
            <a:r>
              <a:rPr lang="el-GR" dirty="0"/>
              <a:t>Διαχείριση βιολογικών υγρών, ιστών και απορριμμάτων </a:t>
            </a:r>
          </a:p>
          <a:p>
            <a:pPr lvl="1"/>
            <a:r>
              <a:rPr lang="el-GR" dirty="0"/>
              <a:t>Περιβαλλοντικός καθαρισμός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Προφυλάξεις επαφής</a:t>
            </a:r>
          </a:p>
        </p:txBody>
      </p:sp>
      <p:sp>
        <p:nvSpPr>
          <p:cNvPr id="3" name="2 - Θέση περιεχομένου"/>
          <p:cNvSpPr>
            <a:spLocks noGrp="1"/>
          </p:cNvSpPr>
          <p:nvPr>
            <p:ph idx="1"/>
          </p:nvPr>
        </p:nvSpPr>
        <p:spPr/>
        <p:txBody>
          <a:bodyPr>
            <a:normAutofit fontScale="77500" lnSpcReduction="20000"/>
          </a:bodyPr>
          <a:lstStyle/>
          <a:p>
            <a:r>
              <a:rPr lang="el-GR" dirty="0"/>
              <a:t>Στοχεύουν στην αποφυγή μετάδοσης νοσημάτων που μεταδίδονται με άμεση επαφή  (</a:t>
            </a:r>
            <a:r>
              <a:rPr lang="el-GR" dirty="0" err="1"/>
              <a:t>πολυανθεκτικά</a:t>
            </a:r>
            <a:r>
              <a:rPr lang="el-GR" dirty="0"/>
              <a:t> βακτήρια πχ </a:t>
            </a:r>
            <a:r>
              <a:rPr lang="en-US" dirty="0"/>
              <a:t>Methicillin-resistant Staph </a:t>
            </a:r>
            <a:r>
              <a:rPr lang="en-US" dirty="0" err="1"/>
              <a:t>aureus</a:t>
            </a:r>
            <a:r>
              <a:rPr lang="en-US" dirty="0"/>
              <a:t>, </a:t>
            </a:r>
            <a:r>
              <a:rPr lang="en-US" dirty="0" err="1"/>
              <a:t>Vancomycin-resistan</a:t>
            </a:r>
            <a:r>
              <a:rPr lang="en-GB" dirty="0"/>
              <a:t>t</a:t>
            </a:r>
            <a:r>
              <a:rPr lang="en-US" dirty="0"/>
              <a:t> enterococci, </a:t>
            </a:r>
            <a:r>
              <a:rPr lang="el-GR" dirty="0"/>
              <a:t>λοιμώδης διάρροια</a:t>
            </a:r>
            <a:r>
              <a:rPr lang="en-US" dirty="0"/>
              <a:t>, </a:t>
            </a:r>
            <a:r>
              <a:rPr lang="el-GR" dirty="0"/>
              <a:t>ψώρα, γενικευμένος έρπης ζωστήρας, ιογενείς αιμορραγικοί πυρετοί</a:t>
            </a:r>
            <a:r>
              <a:rPr lang="en-GB" dirty="0"/>
              <a:t>)</a:t>
            </a:r>
            <a:endParaRPr lang="el-GR" dirty="0"/>
          </a:p>
          <a:p>
            <a:r>
              <a:rPr lang="el-GR" dirty="0"/>
              <a:t>Ο ασθενής φιλοξενείται σε επισημασμένο μονόκλινο δωμάτιο ή σε δωμάτιο με άλλους ασθενείς με το ίδιο πρόβλημα (</a:t>
            </a:r>
            <a:r>
              <a:rPr lang="en-US" dirty="0" err="1"/>
              <a:t>cohorting</a:t>
            </a:r>
            <a:r>
              <a:rPr lang="en-US" dirty="0"/>
              <a:t>)</a:t>
            </a:r>
          </a:p>
          <a:p>
            <a:r>
              <a:rPr lang="el-GR" dirty="0"/>
              <a:t>Επιπλέον των τυπικών προφυλάξεων πρέπει:</a:t>
            </a:r>
          </a:p>
          <a:p>
            <a:pPr lvl="1"/>
            <a:r>
              <a:rPr lang="el-GR" dirty="0"/>
              <a:t>Να χρησιμοποιούνται γάντια και ποδιά μιας χρήσεως για ΚΆΘΕ επαφή με τον ασθενή</a:t>
            </a:r>
          </a:p>
          <a:p>
            <a:pPr lvl="1"/>
            <a:r>
              <a:rPr lang="el-GR" dirty="0"/>
              <a:t>Ακουστικά, πιεσόμετρα κλπ δεν πρέπει να χρησιμοποιούνται σε άλλον ασθενή πριν απολυμανθούν.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Προφυλάξεις σταγονιδίων</a:t>
            </a:r>
          </a:p>
        </p:txBody>
      </p:sp>
      <p:sp>
        <p:nvSpPr>
          <p:cNvPr id="3" name="2 - Θέση περιεχομένου"/>
          <p:cNvSpPr>
            <a:spLocks noGrp="1"/>
          </p:cNvSpPr>
          <p:nvPr>
            <p:ph idx="1"/>
          </p:nvPr>
        </p:nvSpPr>
        <p:spPr/>
        <p:txBody>
          <a:bodyPr>
            <a:normAutofit fontScale="92500" lnSpcReduction="10000"/>
          </a:bodyPr>
          <a:lstStyle/>
          <a:p>
            <a:r>
              <a:rPr lang="el-GR" dirty="0"/>
              <a:t>Στοχεύουν στην αποφυγή μετάδοσης νοσημάτων που μεταδίδονται με σταγονίδια (πχ γρίπη, </a:t>
            </a:r>
            <a:r>
              <a:rPr lang="el-GR" dirty="0" err="1"/>
              <a:t>μηνιγγιτιδοκοκκική</a:t>
            </a:r>
            <a:r>
              <a:rPr lang="el-GR" dirty="0"/>
              <a:t> νόσος, ερυθρά, </a:t>
            </a:r>
            <a:r>
              <a:rPr lang="el-GR" dirty="0" err="1"/>
              <a:t>κοκκύτης</a:t>
            </a:r>
            <a:r>
              <a:rPr lang="el-GR" dirty="0"/>
              <a:t>)</a:t>
            </a:r>
            <a:r>
              <a:rPr lang="en-US" dirty="0"/>
              <a:t>.</a:t>
            </a:r>
            <a:endParaRPr lang="el-GR" dirty="0"/>
          </a:p>
          <a:p>
            <a:r>
              <a:rPr lang="el-GR" dirty="0"/>
              <a:t>Ο ασθενής φιλοξενείται σε επισημασμένο μονόκλινο δωμάτιο ή σε δωμάτιο με άλλους ασθενείς με το ίδιο πρόβλημα (</a:t>
            </a:r>
            <a:r>
              <a:rPr lang="en-US" dirty="0" err="1"/>
              <a:t>cohorting</a:t>
            </a:r>
            <a:r>
              <a:rPr lang="en-US" dirty="0"/>
              <a:t>).</a:t>
            </a:r>
          </a:p>
          <a:p>
            <a:r>
              <a:rPr lang="el-GR" dirty="0"/>
              <a:t>Επιπλέον των τυπικών προφυλάξεων, χρησιμοποιείται απλή (χειρουργική) μάσκα για την στενή επαφή (</a:t>
            </a:r>
            <a:r>
              <a:rPr lang="en-US" dirty="0"/>
              <a:t>&lt;</a:t>
            </a:r>
            <a:r>
              <a:rPr lang="el-GR" dirty="0"/>
              <a:t>2</a:t>
            </a:r>
            <a:r>
              <a:rPr lang="en-US" dirty="0"/>
              <a:t> m)</a:t>
            </a:r>
            <a:r>
              <a:rPr lang="el-GR" dirty="0"/>
              <a:t> με τον ασθενή</a:t>
            </a:r>
            <a:r>
              <a:rPr lang="en-US" dirty="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l-GR" b="1" dirty="0">
                <a:latin typeface="Calibri" pitchFamily="34" charset="0"/>
              </a:rPr>
              <a:t>ΔΙΚΑΙΩΜΑΤΑ ΑΣΘΕΝΩΝ</a:t>
            </a:r>
            <a:endParaRPr lang="el-GR" b="1" dirty="0"/>
          </a:p>
        </p:txBody>
      </p:sp>
      <p:sp>
        <p:nvSpPr>
          <p:cNvPr id="2" name="Text Placeholder 1"/>
          <p:cNvSpPr>
            <a:spLocks noGrp="1"/>
          </p:cNvSpPr>
          <p:nvPr>
            <p:ph type="body" idx="1"/>
          </p:nvPr>
        </p:nvSpPr>
        <p:spPr/>
        <p:txBody>
          <a:bodyPr/>
          <a:lstStyle/>
          <a:p>
            <a:endParaRPr lang="el-GR"/>
          </a:p>
        </p:txBody>
      </p:sp>
      <p:pic>
        <p:nvPicPr>
          <p:cNvPr id="2052" name="Picture 4" descr="doctornurse"/>
          <p:cNvPicPr>
            <a:picLocks noChangeAspect="1" noChangeArrowheads="1"/>
          </p:cNvPicPr>
          <p:nvPr/>
        </p:nvPicPr>
        <p:blipFill>
          <a:blip r:embed="rId4" cstate="print"/>
          <a:srcRect/>
          <a:stretch>
            <a:fillRect/>
          </a:stretch>
        </p:blipFill>
        <p:spPr bwMode="auto">
          <a:xfrm>
            <a:off x="827584" y="625252"/>
            <a:ext cx="1980220" cy="2996386"/>
          </a:xfrm>
          <a:prstGeom prst="rect">
            <a:avLst/>
          </a:prstGeom>
          <a:noFill/>
        </p:spPr>
      </p:pic>
      <p:pic>
        <p:nvPicPr>
          <p:cNvPr id="3" name="Audio 2">
            <a:hlinkClick r:id="" action="ppaction://media"/>
            <a:extLst>
              <a:ext uri="{FF2B5EF4-FFF2-40B4-BE49-F238E27FC236}">
                <a16:creationId xmlns:a16="http://schemas.microsoft.com/office/drawing/2014/main" xmlns="" id="{7AEF54EE-4CB7-4AA6-B951-3BB914F1CA05}"/>
              </a:ext>
            </a:extLst>
          </p:cNvPr>
          <p:cNvPicPr>
            <a:picLocks noChangeAspect="1"/>
          </p:cNvPicPr>
          <p:nvPr>
            <a:audioFile r:link="rId2"/>
            <p:extLst>
              <p:ext uri="{DAA4B4D4-6D71-4841-9C94-3DE7FCFB9230}">
                <p14:media xmlns:p14="http://schemas.microsoft.com/office/powerpoint/2010/main" xmlns="" r:embed="rId5"/>
              </p:ext>
            </p:extLst>
          </p:nvPr>
        </p:nvPicPr>
        <p:blipFill>
          <a:blip r:embed="rId6" cstate="print"/>
          <a:stretch>
            <a:fillRect/>
          </a:stretch>
        </p:blipFill>
        <p:spPr>
          <a:xfrm>
            <a:off x="8440738" y="5011738"/>
            <a:ext cx="487362" cy="487362"/>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377"/>
    </mc:Choice>
    <mc:Fallback>
      <p:transition spd="slow" advTm="3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Προφυλάξεις </a:t>
            </a:r>
            <a:r>
              <a:rPr lang="el-GR" dirty="0" err="1"/>
              <a:t>αερογενούς</a:t>
            </a:r>
            <a:r>
              <a:rPr lang="el-GR" dirty="0"/>
              <a:t> μετάδοσης</a:t>
            </a:r>
          </a:p>
        </p:txBody>
      </p:sp>
      <p:sp>
        <p:nvSpPr>
          <p:cNvPr id="3" name="2 - Θέση περιεχομένου"/>
          <p:cNvSpPr>
            <a:spLocks noGrp="1"/>
          </p:cNvSpPr>
          <p:nvPr>
            <p:ph idx="1"/>
          </p:nvPr>
        </p:nvSpPr>
        <p:spPr/>
        <p:txBody>
          <a:bodyPr>
            <a:normAutofit fontScale="85000" lnSpcReduction="20000"/>
          </a:bodyPr>
          <a:lstStyle/>
          <a:p>
            <a:r>
              <a:rPr lang="el-GR" dirty="0"/>
              <a:t>Στοχεύουν στην αποφυγή μετάδοσης νοσημάτων που μεταδίδονται </a:t>
            </a:r>
            <a:r>
              <a:rPr lang="el-GR" dirty="0" err="1"/>
              <a:t>αερογενώς</a:t>
            </a:r>
            <a:r>
              <a:rPr lang="el-GR" dirty="0"/>
              <a:t> όπως φυματίωση, ιλαρά, </a:t>
            </a:r>
            <a:r>
              <a:rPr lang="el-GR" dirty="0" err="1"/>
              <a:t>ανευμευλογιά</a:t>
            </a:r>
            <a:r>
              <a:rPr lang="el-GR" dirty="0"/>
              <a:t>.</a:t>
            </a:r>
          </a:p>
          <a:p>
            <a:r>
              <a:rPr lang="el-GR" dirty="0"/>
              <a:t>Ο ασθενής πρέπει να φιλοξενείται σε δωμάτιο αρνητικής πίεσης με κλειστή πόρτα.</a:t>
            </a:r>
          </a:p>
          <a:p>
            <a:r>
              <a:rPr lang="el-GR" dirty="0"/>
              <a:t>Εκτός των τυπικών προφυλάξεων πρέπει:</a:t>
            </a:r>
          </a:p>
          <a:p>
            <a:pPr lvl="1"/>
            <a:r>
              <a:rPr lang="el-GR" dirty="0"/>
              <a:t>Στην περίπτωση της φυματίωσης κάθε υγειονομικός που εισέρχεται στο δωμάτιο να φοράει μάσκα υψηλής προστασιας (</a:t>
            </a:r>
            <a:r>
              <a:rPr lang="en-US" dirty="0"/>
              <a:t>N95</a:t>
            </a:r>
            <a:r>
              <a:rPr lang="el-GR" dirty="0"/>
              <a:t> / </a:t>
            </a:r>
            <a:r>
              <a:rPr lang="en-GB" dirty="0"/>
              <a:t>FFP2</a:t>
            </a:r>
            <a:r>
              <a:rPr lang="el-GR" dirty="0"/>
              <a:t>-3</a:t>
            </a:r>
            <a:r>
              <a:rPr lang="en-US" dirty="0"/>
              <a:t>)</a:t>
            </a:r>
          </a:p>
          <a:p>
            <a:pPr lvl="1"/>
            <a:r>
              <a:rPr lang="el-GR" dirty="0"/>
              <a:t>Στην περίπτωση των ιογενών νοσημάτων η φροντίδα του ασθενούς πρέπει να γίνεται από άνοσα άτομα.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Μάσκες υψηλής προστασίας</a:t>
            </a:r>
          </a:p>
        </p:txBody>
      </p:sp>
      <p:pic>
        <p:nvPicPr>
          <p:cNvPr id="1026" name="Picture 2" descr="http://www.1stbiotech.co.uk/wp-content/uploads/2011/10/3m-9322-facemas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547" y="1777380"/>
            <a:ext cx="3977897" cy="29878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cdn.65emall.com/Content/Image/Product/x/2494/0620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1173" y="1470295"/>
            <a:ext cx="3634841" cy="363484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575833" y="1302967"/>
            <a:ext cx="1620180" cy="776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6" name="TextBox 5"/>
          <p:cNvSpPr txBox="1"/>
          <p:nvPr/>
        </p:nvSpPr>
        <p:spPr>
          <a:xfrm>
            <a:off x="1980905" y="5117573"/>
            <a:ext cx="1585690" cy="400110"/>
          </a:xfrm>
          <a:prstGeom prst="rect">
            <a:avLst/>
          </a:prstGeom>
          <a:noFill/>
        </p:spPr>
        <p:txBody>
          <a:bodyPr wrap="none" rtlCol="0">
            <a:spAutoFit/>
          </a:bodyPr>
          <a:lstStyle/>
          <a:p>
            <a:r>
              <a:rPr lang="en-GB" sz="2000" b="1" dirty="0"/>
              <a:t>FFP3 (EN149)</a:t>
            </a:r>
            <a:endParaRPr lang="el-GR" sz="2000" b="1" dirty="0"/>
          </a:p>
        </p:txBody>
      </p:sp>
      <p:sp>
        <p:nvSpPr>
          <p:cNvPr id="9" name="TextBox 8"/>
          <p:cNvSpPr txBox="1"/>
          <p:nvPr/>
        </p:nvSpPr>
        <p:spPr>
          <a:xfrm>
            <a:off x="5632395" y="5117573"/>
            <a:ext cx="1524776" cy="400110"/>
          </a:xfrm>
          <a:prstGeom prst="rect">
            <a:avLst/>
          </a:prstGeom>
          <a:noFill/>
        </p:spPr>
        <p:txBody>
          <a:bodyPr wrap="none" rtlCol="0">
            <a:spAutoFit/>
          </a:bodyPr>
          <a:lstStyle/>
          <a:p>
            <a:r>
              <a:rPr lang="en-GB" sz="2000" b="1" dirty="0"/>
              <a:t>N95 (NIOSH)</a:t>
            </a:r>
            <a:endParaRPr lang="el-GR" sz="2000" b="1" dirty="0"/>
          </a:p>
        </p:txBody>
      </p:sp>
    </p:spTree>
    <p:extLst>
      <p:ext uri="{BB962C8B-B14F-4D97-AF65-F5344CB8AC3E}">
        <p14:creationId xmlns:p14="http://schemas.microsoft.com/office/powerpoint/2010/main" xmlns="" val="103517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Θάλαμος αρνητικής πίεσης</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9795" y="800990"/>
            <a:ext cx="6230857" cy="47283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4759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Ενδείξεις ανά τύπο μέτρων προφύλαξης </a:t>
            </a:r>
            <a:endParaRPr lang="en-GB" dirty="0"/>
          </a:p>
        </p:txBody>
      </p:sp>
      <p:pic>
        <p:nvPicPr>
          <p:cNvPr id="4" name="Content Placeholder 3"/>
          <p:cNvPicPr>
            <a:picLocks noGrp="1" noChangeAspect="1"/>
          </p:cNvPicPr>
          <p:nvPr>
            <p:ph idx="1"/>
          </p:nvPr>
        </p:nvPicPr>
        <p:blipFill>
          <a:blip r:embed="rId2" cstate="print"/>
          <a:stretch>
            <a:fillRect/>
          </a:stretch>
        </p:blipFill>
        <p:spPr>
          <a:xfrm>
            <a:off x="1115616" y="769268"/>
            <a:ext cx="6756357" cy="4808275"/>
          </a:xfrm>
          <a:prstGeom prst="rect">
            <a:avLst/>
          </a:prstGeom>
        </p:spPr>
      </p:pic>
    </p:spTree>
    <p:extLst>
      <p:ext uri="{BB962C8B-B14F-4D97-AF65-F5344CB8AC3E}">
        <p14:creationId xmlns:p14="http://schemas.microsoft.com/office/powerpoint/2010/main" xmlns="" val="1684001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Απορρίμματα και αιχμηρά αντικείμενα</a:t>
            </a:r>
          </a:p>
        </p:txBody>
      </p:sp>
      <p:sp>
        <p:nvSpPr>
          <p:cNvPr id="3" name="2 - Θέση περιεχομένου"/>
          <p:cNvSpPr>
            <a:spLocks noGrp="1"/>
          </p:cNvSpPr>
          <p:nvPr>
            <p:ph idx="1"/>
          </p:nvPr>
        </p:nvSpPr>
        <p:spPr/>
        <p:txBody>
          <a:bodyPr>
            <a:normAutofit fontScale="77500" lnSpcReduction="20000"/>
          </a:bodyPr>
          <a:lstStyle/>
          <a:p>
            <a:r>
              <a:rPr lang="el-GR" dirty="0"/>
              <a:t>Κοινά απορρίμματα: μαύρη σακούλα</a:t>
            </a:r>
          </a:p>
          <a:p>
            <a:r>
              <a:rPr lang="el-GR" dirty="0"/>
              <a:t>Μολυσματικά μη αιχμηρά απορρίμματα (κίτρινη σακούλα): σύριγγες (χωρίς τις βελόνες), συσκευές ορών, λερωμένες γάζες και βαμβάκια, </a:t>
            </a:r>
            <a:r>
              <a:rPr lang="el-GR" dirty="0" err="1"/>
              <a:t>ουροκαθετήρες</a:t>
            </a:r>
            <a:r>
              <a:rPr lang="el-GR" dirty="0"/>
              <a:t>, </a:t>
            </a:r>
            <a:r>
              <a:rPr lang="el-GR" dirty="0" err="1"/>
              <a:t>ουροσυλλέκτες</a:t>
            </a:r>
            <a:endParaRPr lang="el-GR" dirty="0"/>
          </a:p>
          <a:p>
            <a:r>
              <a:rPr lang="el-GR" dirty="0"/>
              <a:t>Αιχμηρά αντικείμενα (κίτρινο δοχείο από σκληρό πλαστικό): όλες οι βελόνες (ακόμα και οι μη χρησιμοποιημένες), πεταλούδες, οδηγοί φλεβοκαθετήρων, σύρματα κεντρικών φλεβικών καθετήρων, νυστέρια, αντικειμενοφόρα πλακίδια</a:t>
            </a:r>
            <a:endParaRPr lang="en-GB" dirty="0"/>
          </a:p>
          <a:p>
            <a:r>
              <a:rPr lang="el-GR" dirty="0"/>
              <a:t>Μικτά - τοξικά απόβλητα (κόκκινη σακούλα): Φάρμακα, συσκευές ορού και περιέκτες φαρμάκων με υπολείμματα φαρμάκου, απόβλητα από χημειοθεραπείες, εργαστηριακά αντιδραστήρια και παθολογοανατομικά απόβλητα</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0512" y="3923487"/>
            <a:ext cx="1242908" cy="1390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211627" y="619006"/>
            <a:ext cx="1680187" cy="328845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marL="144193" indent="-144193">
              <a:buFont typeface="Arial" panose="020B0604020202020204" pitchFamily="34" charset="0"/>
              <a:buChar char="•"/>
            </a:pPr>
            <a:r>
              <a:rPr lang="el-GR" sz="1500" dirty="0"/>
              <a:t>Ποτήρια καφέ – μπουκάλια νερού και αναψυκτικών</a:t>
            </a:r>
          </a:p>
          <a:p>
            <a:pPr marL="144193" indent="-144193">
              <a:buFont typeface="Arial" panose="020B0604020202020204" pitchFamily="34" charset="0"/>
              <a:buChar char="•"/>
            </a:pPr>
            <a:r>
              <a:rPr lang="el-GR" sz="1500" dirty="0"/>
              <a:t>Χαρτικα – πλαστικά – μέταλλα – γιαλιά</a:t>
            </a:r>
          </a:p>
          <a:p>
            <a:pPr marL="144193" indent="-144193">
              <a:buFont typeface="Arial" panose="020B0604020202020204" pitchFamily="34" charset="0"/>
              <a:buChar char="•"/>
            </a:pPr>
            <a:r>
              <a:rPr lang="el-GR" sz="1500" dirty="0"/>
              <a:t>Υπολείμματα τροφίμων</a:t>
            </a:r>
          </a:p>
          <a:p>
            <a:pPr marL="144193" indent="-144193">
              <a:buFont typeface="Arial" panose="020B0604020202020204" pitchFamily="34" charset="0"/>
              <a:buChar char="•"/>
            </a:pPr>
            <a:r>
              <a:rPr lang="el-GR" sz="1500" dirty="0"/>
              <a:t>Πάνες ενηλίκων – σερβιέττες</a:t>
            </a:r>
          </a:p>
          <a:p>
            <a:pPr marL="144193" indent="-144193">
              <a:buFont typeface="Arial" panose="020B0604020202020204" pitchFamily="34" charset="0"/>
              <a:buChar char="•"/>
            </a:pPr>
            <a:r>
              <a:rPr lang="el-GR" sz="1500" dirty="0"/>
              <a:t>Γύψινα εκμαγεία</a:t>
            </a:r>
          </a:p>
          <a:p>
            <a:pPr marL="144193" indent="-144193">
              <a:buFont typeface="Arial" panose="020B0604020202020204" pitchFamily="34" charset="0"/>
              <a:buChar char="•"/>
            </a:pPr>
            <a:r>
              <a:rPr lang="el-GR" sz="1500" dirty="0"/>
              <a:t>Κενές συσκευασίες φαρμάκων</a:t>
            </a:r>
          </a:p>
          <a:p>
            <a:pPr marL="144193" indent="-144193">
              <a:buFont typeface="Arial" panose="020B0604020202020204" pitchFamily="34" charset="0"/>
              <a:buChar char="•"/>
            </a:pPr>
            <a:r>
              <a:rPr lang="el-GR" sz="1500" dirty="0"/>
              <a:t>Γάντια μιας χρήσης, χωρίς αίμα ή άλλα βιολογικά υλικά</a:t>
            </a:r>
          </a:p>
          <a:p>
            <a:pPr marL="238115" indent="-238115">
              <a:buFont typeface="Arial" panose="020B0604020202020204" pitchFamily="34" charset="0"/>
              <a:buChar char="•"/>
            </a:pPr>
            <a:endParaRPr lang="el-GR" sz="1500" dirty="0"/>
          </a:p>
          <a:p>
            <a:pPr marL="238115" indent="-238115">
              <a:buFont typeface="Arial" panose="020B0604020202020204" pitchFamily="34" charset="0"/>
              <a:buChar char="•"/>
            </a:pPr>
            <a:endParaRPr lang="el-GR" sz="1500" dirty="0"/>
          </a:p>
        </p:txBody>
      </p:sp>
      <p:sp>
        <p:nvSpPr>
          <p:cNvPr id="5" name="Rectangle 4"/>
          <p:cNvSpPr/>
          <p:nvPr/>
        </p:nvSpPr>
        <p:spPr>
          <a:xfrm>
            <a:off x="3015042" y="619006"/>
            <a:ext cx="1680187" cy="32884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marL="144193" indent="-144193">
              <a:buFont typeface="Arial" panose="020B0604020202020204" pitchFamily="34" charset="0"/>
              <a:buChar char="•"/>
            </a:pPr>
            <a:r>
              <a:rPr lang="el-GR" sz="1250" dirty="0">
                <a:solidFill>
                  <a:schemeClr val="tx2">
                    <a:lumMod val="75000"/>
                  </a:schemeClr>
                </a:solidFill>
              </a:rPr>
              <a:t>Βελόνες (χρησιμοποιημένες και μη)</a:t>
            </a:r>
          </a:p>
          <a:p>
            <a:pPr marL="144193" indent="-144193">
              <a:buFont typeface="Arial" panose="020B0604020202020204" pitchFamily="34" charset="0"/>
              <a:buChar char="•"/>
            </a:pPr>
            <a:r>
              <a:rPr lang="el-GR" sz="1250" dirty="0">
                <a:solidFill>
                  <a:schemeClr val="tx2">
                    <a:lumMod val="75000"/>
                  </a:schemeClr>
                </a:solidFill>
              </a:rPr>
              <a:t>Λάμες νυστεριών</a:t>
            </a:r>
          </a:p>
          <a:p>
            <a:pPr marL="144193" indent="-144193">
              <a:buFont typeface="Arial" panose="020B0604020202020204" pitchFamily="34" charset="0"/>
              <a:buChar char="•"/>
            </a:pPr>
            <a:r>
              <a:rPr lang="el-GR" sz="1250" dirty="0">
                <a:solidFill>
                  <a:schemeClr val="tx2">
                    <a:lumMod val="75000"/>
                  </a:schemeClr>
                </a:solidFill>
              </a:rPr>
              <a:t>Ράμματα</a:t>
            </a:r>
          </a:p>
          <a:p>
            <a:pPr marL="144193" indent="-144193">
              <a:buFont typeface="Arial" panose="020B0604020202020204" pitchFamily="34" charset="0"/>
              <a:buChar char="•"/>
            </a:pPr>
            <a:r>
              <a:rPr lang="el-GR" sz="1250" dirty="0">
                <a:solidFill>
                  <a:schemeClr val="tx2">
                    <a:lumMod val="75000"/>
                  </a:schemeClr>
                </a:solidFill>
              </a:rPr>
              <a:t>Σύριγγες με ενσωματωμένη βελόνα</a:t>
            </a:r>
          </a:p>
          <a:p>
            <a:pPr marL="144193" indent="-144193">
              <a:buFont typeface="Arial" panose="020B0604020202020204" pitchFamily="34" charset="0"/>
              <a:buChar char="•"/>
            </a:pPr>
            <a:r>
              <a:rPr lang="el-GR" sz="1250" dirty="0">
                <a:solidFill>
                  <a:schemeClr val="tx2">
                    <a:lumMod val="75000"/>
                  </a:schemeClr>
                </a:solidFill>
              </a:rPr>
              <a:t>Χειρουργικά εργαλεία</a:t>
            </a:r>
          </a:p>
        </p:txBody>
      </p:sp>
      <p:sp>
        <p:nvSpPr>
          <p:cNvPr id="6" name="Rectangle 5"/>
          <p:cNvSpPr/>
          <p:nvPr/>
        </p:nvSpPr>
        <p:spPr>
          <a:xfrm>
            <a:off x="4818457" y="619006"/>
            <a:ext cx="1680187" cy="32884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144193" indent="-144193">
              <a:buFont typeface="Arial" panose="020B0604020202020204" pitchFamily="34" charset="0"/>
              <a:buChar char="•"/>
            </a:pPr>
            <a:r>
              <a:rPr lang="el-GR" sz="1250" dirty="0">
                <a:solidFill>
                  <a:schemeClr val="tx2">
                    <a:lumMod val="75000"/>
                  </a:schemeClr>
                </a:solidFill>
              </a:rPr>
              <a:t>Υλικά που προέρχονται από ασθενείς με μεταδοτικό νόσημα</a:t>
            </a:r>
          </a:p>
          <a:p>
            <a:pPr marL="144193" indent="-144193">
              <a:buFont typeface="Arial" panose="020B0604020202020204" pitchFamily="34" charset="0"/>
              <a:buChar char="•"/>
            </a:pPr>
            <a:r>
              <a:rPr lang="el-GR" sz="1250" dirty="0">
                <a:solidFill>
                  <a:schemeClr val="tx2">
                    <a:lumMod val="75000"/>
                  </a:schemeClr>
                </a:solidFill>
              </a:rPr>
              <a:t>Αίμα &amp; παράγωγα αίματος</a:t>
            </a:r>
          </a:p>
          <a:p>
            <a:pPr marL="144193" indent="-144193">
              <a:buFont typeface="Arial" panose="020B0604020202020204" pitchFamily="34" charset="0"/>
              <a:buChar char="•"/>
            </a:pPr>
            <a:r>
              <a:rPr lang="el-GR" sz="1250" dirty="0">
                <a:solidFill>
                  <a:schemeClr val="tx2">
                    <a:lumMod val="75000"/>
                  </a:schemeClr>
                </a:solidFill>
              </a:rPr>
              <a:t>Ιστοί &amp; όργανα</a:t>
            </a:r>
          </a:p>
          <a:p>
            <a:pPr marL="144193" indent="-144193">
              <a:buFont typeface="Arial" panose="020B0604020202020204" pitchFamily="34" charset="0"/>
              <a:buChar char="•"/>
            </a:pPr>
            <a:r>
              <a:rPr lang="el-GR" sz="1250" dirty="0">
                <a:solidFill>
                  <a:schemeClr val="tx2">
                    <a:lumMod val="75000"/>
                  </a:schemeClr>
                </a:solidFill>
              </a:rPr>
              <a:t>Απόβλητα με αίμα &amp; βιολογικά υγρά με ορατή ποσότητα αίματος (γάντια, γάζες κλπ)</a:t>
            </a:r>
          </a:p>
          <a:p>
            <a:pPr marL="144193" indent="-144193">
              <a:buFont typeface="Arial" panose="020B0604020202020204" pitchFamily="34" charset="0"/>
              <a:buChar char="•"/>
            </a:pPr>
            <a:r>
              <a:rPr lang="el-GR" sz="1250" dirty="0">
                <a:solidFill>
                  <a:schemeClr val="tx2">
                    <a:lumMod val="75000"/>
                  </a:schemeClr>
                </a:solidFill>
              </a:rPr>
              <a:t>Μικροβιολογικές καλλιέργειες</a:t>
            </a:r>
          </a:p>
        </p:txBody>
      </p:sp>
      <p:sp>
        <p:nvSpPr>
          <p:cNvPr id="7" name="Rectangle 6"/>
          <p:cNvSpPr/>
          <p:nvPr/>
        </p:nvSpPr>
        <p:spPr>
          <a:xfrm>
            <a:off x="6621872" y="619006"/>
            <a:ext cx="1680187" cy="32884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p>
            <a:pPr marL="144193" indent="-144193">
              <a:buFont typeface="Arial" panose="020B0604020202020204" pitchFamily="34" charset="0"/>
              <a:buChar char="•"/>
            </a:pPr>
            <a:r>
              <a:rPr lang="el-GR" sz="1500" dirty="0">
                <a:effectLst>
                  <a:outerShdw blurRad="38100" dist="38100" dir="2700000" algn="tl">
                    <a:srgbClr val="000000">
                      <a:alpha val="43137"/>
                    </a:srgbClr>
                  </a:outerShdw>
                </a:effectLst>
              </a:rPr>
              <a:t>Φάρμακα</a:t>
            </a:r>
          </a:p>
          <a:p>
            <a:pPr marL="144193" indent="-144193">
              <a:buFont typeface="Arial" panose="020B0604020202020204" pitchFamily="34" charset="0"/>
              <a:buChar char="•"/>
            </a:pPr>
            <a:r>
              <a:rPr lang="el-GR" sz="1500" dirty="0">
                <a:effectLst>
                  <a:outerShdw blurRad="38100" dist="38100" dir="2700000" algn="tl">
                    <a:srgbClr val="000000">
                      <a:alpha val="43137"/>
                    </a:srgbClr>
                  </a:outerShdw>
                </a:effectLst>
              </a:rPr>
              <a:t>Συσκευές ορού και περιέκτες φαρμάκων με υπολείμματα φαρμάκου</a:t>
            </a:r>
          </a:p>
          <a:p>
            <a:pPr marL="144193" indent="-144193">
              <a:buFont typeface="Arial" panose="020B0604020202020204" pitchFamily="34" charset="0"/>
              <a:buChar char="•"/>
            </a:pPr>
            <a:r>
              <a:rPr lang="el-GR" sz="1500" dirty="0">
                <a:effectLst>
                  <a:outerShdw blurRad="38100" dist="38100" dir="2700000" algn="tl">
                    <a:srgbClr val="000000">
                      <a:alpha val="43137"/>
                    </a:srgbClr>
                  </a:outerShdw>
                </a:effectLst>
              </a:rPr>
              <a:t>Απόβλητα από χημειοθεραπείες</a:t>
            </a:r>
          </a:p>
          <a:p>
            <a:pPr marL="144193" indent="-144193">
              <a:buFont typeface="Arial" panose="020B0604020202020204" pitchFamily="34" charset="0"/>
              <a:buChar char="•"/>
            </a:pPr>
            <a:r>
              <a:rPr lang="el-GR" sz="1500" dirty="0">
                <a:effectLst>
                  <a:outerShdw blurRad="38100" dist="38100" dir="2700000" algn="tl">
                    <a:srgbClr val="000000">
                      <a:alpha val="43137"/>
                    </a:srgbClr>
                  </a:outerShdw>
                </a:effectLst>
              </a:rPr>
              <a:t>Εργαστηριακά αντιδραστήρια και παθολογοανατομικά απόβλητα</a:t>
            </a:r>
          </a:p>
          <a:p>
            <a:pPr marL="144193" indent="-144193">
              <a:buFont typeface="Arial" panose="020B0604020202020204" pitchFamily="34" charset="0"/>
              <a:buChar char="•"/>
            </a:pPr>
            <a:r>
              <a:rPr lang="el-GR" sz="1500" dirty="0">
                <a:effectLst>
                  <a:outerShdw blurRad="38100" dist="38100" dir="2700000" algn="tl">
                    <a:srgbClr val="000000">
                      <a:alpha val="43137"/>
                    </a:srgbClr>
                  </a:outerShdw>
                </a:effectLst>
              </a:rPr>
              <a:t>Απόβλητα με υψηλή περιεκτικότητα σε βαρέα μέταλλα (πχ υδράργυρος)</a:t>
            </a:r>
          </a:p>
        </p:txBody>
      </p:sp>
      <p:sp>
        <p:nvSpPr>
          <p:cNvPr id="11" name="AutoShape 2" descr="data:image/jpeg;base64,/9j/4AAQSkZJRgABAQAAAQABAAD/2wCEAAkGBxAQDw8QEBEVEBAQEA8QDw8QEBAUEA8QFBEXFhQRFBQYHSggGBonHBQVITEhJSksLi8uFx8zODYtOCgtLiwBCgoKDg0OGhAQGiwkHCQsLywsLCwsLCwsLC4sLCwsLCwsLCwsLCwsLCwsLCwsLCwsLCwsLCwsLCwsLCwsLCwsLP/AABEIAOEA4QMBEQACEQEDEQH/xAAbAAEBAAMBAQEAAAAAAAAAAAAAAQIDBQQGB//EAD4QAAEDAgMEBQoFBAEFAAAAAAEAAhEDEgQhURMxYZEFIkFScQYUMoGSobHB0fAWI0LS4WJygsIzFSSisuL/xAAbAQEBAAMBAQEAAAAAAAAAAAAAAQIDBAUGB//EADgRAAIBAgMFBQcEAgIDAQAAAAABAgMREiFRBBMxQWEFUnGRoRQVIjKB0fBCscHhBvFyglNikhb/2gAMAwEAAhEDEQA/AP3FAEAQBAEAQELhqOaAoKAxvGo5hALxqOYQC8ajmEAvGo5hALxqOYQC8ajmEA2g1HMIBtBqOYQDaN1HMICbRuo5hANq3vDmEA2re8OYQFFQHcQfWEBSUADhqOaAqAIAgCAIAgCAIAgCAIDw9IYq3qNPWO890fVQHMDZQhvZVc1paDkZnLPPRUHnMfYWNwTLjyTECiOPJLgzLRA+iXKY9X7AS4Et48glwJbx5BXESwlvHkEuB1ePIKXBXtHHkrcGMDj7KXBLRx9lLgzpCCCJBG4wiBsrvc4dYzHhkqDzxBkZEbiFLg7+Fq3sa7UZ+PaqU2oAgCAIAgCAIAgCA8+MxFg/qPoj5oDkbzJzJ3nVYgzaFlbIhUBFLAIDIIAfBGkCWjRSyAtGiYUUWjRMKILBorZARwSyBlKoMVAAqAgCA0uCxyKe3omtBLD29Zvj2hVA6ioCAIAgCAIAgCA116oY0uPZzJ0CA4tSoXEudvPIDRY3BnTaqiGZHJUGMcQsboEjiFMSBY4q4kCwNUugMtUxIoy1UxLUEy1THEgkapjjqC5d5XEgIGqXQEcVboEjiFLoCOIVugLfBUFDY3pwBqfvUdgYh1pDhvaZUB3qbw4AjcQCFUUyVAQBAEAQBARzgAScgMyUBxMXib3T+keiPn4rFsGDVAZuMBRyQJdktcpWKkefaDvD2guB7TTXGa80Z2ZNqO8PaasPaqXfXmhhehNq3vN9pv1U9rpd+Pmi4WZsxDc+s3d3gtkduoJZ1I+aI4PQxNYd5vtN+q1vbaT/AFrzRcLJtB3m+236qe2Ue+vNDC9BtW95vttT2yj34+aGF6E2re8322/VPbKPfj5oYWNqO8322/VX2ul315omF6GQrDvN9pv1Wa2ykv1rzQwvQyqVmk5Oaf8ANv1Wc9rpN5TXmiKLMNoO8Pab9VFtNPvLzRbdDOm/PePUQVupVoylZST+qI1kXzgXW3CdIMq+1U99usXxaWJhdr2My/NdV7cTEyKzBhKXB0eiauRYf05jwP8APxRcQdBZAIAgCAIAgOZ0liMyzsEes781i3YHhDhotTqJFsZioFd9HUWYuBRTg3kLCAq1F8UQxNNndHILV7PRX6F5IyxMljO63kE3FHuLyRLstjO63kFdzS7q8l9hd6ixvdbyCKjS7q8l9i4mUMZ3RyCu5pd1eS+xMTJa3ujkFNzS7q8kLsWN7reQTdUu6vJC7AazujkruqXdXkhdlLGD9I5BNzSX6V5L7C7JazujkE3VLuryQuxazujkE3NHuryX2F2LafcbyCm5o9xeSF2VgZOTQPALKNOlF3UUvoG2QupgyQJ17VHKipYnbFrzGdhtqfDmrv6WqGFmQrs+yrv4akszV5wzujmVr9phexcLNtDEhr2uAgbiBod63KaauSx3gtgCAIAgCAIDg46oHVHEbshOsCFzSqxkrotjxuevOqVszYkS5aHVMrGyi7NdGzVViMZI3BwXoKpHU12I5wUdWOpbCQm8jqLEuCm8jqLFDhqrvI6ksVrxqm9guZbMlw1TeR1JYlw1U3kdS2Fw1Tex1JYr3gnesnVi+YsS4aqbyOpbMlwTeR1FmLgm8jqLMtwCOpFEseOu+XHxXlV6qc2zakaZXNiMhcmOwKHLZGZLHoYcl6NOd6craGtrM+g6Lr30xq3I/JdGx1t5ST5oxkrM9i6yBAEAQHh6XxBZTy3vNs6ZE/JcW3VnTotrjwMoq7OEDlG9eVTrQp0lFSuzZa7NcLklVuZFWvGUQin1AIP2Vnja/UvMmRjafsrGVRrn6lFp+yFjvXqUWn7IU33/ALAWn7ITfLvCwDPDmFjvV3gLfDmFd+u96gW8RzCOuu8CW8RzCx3y73qBHEcws1tC73qQRxHMJ7RHvAkcRzCb9d4WBbxHMJv13hYhbxHMKb9d4GJbxHNTfRfNAWcRzCm+jqgLOI5hVVY6oFtGo5hZqtHvIG6hUa3eRzXbs+204fNIwlFs6PQlYGq5rTLS0u94+pXV2bUjKtPB8vExmnbM7q9s1hAEAQHh6YwrqtItb6QIcJ7Y7PeuXbKDrUXBcTKLs7nyWJo1qRh7C2d2h8CF8ftOyVKDW8VrnTGSfA07V2i5HYzLtXaKX6iw2rtFjdaixdqdEuSxNs7RY36lsUVnaKX6iyLtnaJfqWyMds7RW61FkNq/RMiZE2rtFMtRYbZ2iuWpbE2r9EyuLE2r9EutRZDaP0S6GRC9/wBwl46jIl70utRkW9/BMtRZCXplqTIkvTIuRJcl0CEuVugbMOx73NY0CXGBJ7VvoUnWqKEeLJJpK59V0F0U+iS+o4FxbaGt3ATJz9QX13Z2wvZk3J3bOWcsR2V6hrCAIAgCA4nlQz8tjtHEcx/C8Ht+N6MZaM3UeJ81K+TbOgSoBKmQKgCAKAIAgKgCgCoIgCAIAgIUAVBUAhQEQGJVKe7yfZOJp8L3f+JHzXr9iwxbVHomzXVfwn2i+1OQIAgCAIAgOb5QMnDu/pLT74+a8vtiGLZJdLP1NlJ2kfIL4g6hCgEKAqAoRAQqAoAgKoUQhBCAQgEICIAgMSqAgKoBKAhKqKYFUHZ8lGTWedKZ97h9F9B2BG9aT0X7mmtwPq19YcwQBAEAQBAebpKndRqj+h3MCfkuXboY9nnHozKLs0fDlfnh2lQBCFUBQsgbNk7TnAWDmik2J+yFMX5Yl1qNk77ITF+WF1qXZH7ITELrUbI/ZCX/ACwyGyP2QmL8sLjZH7ITEMtRsj9kJi/LC61JsnfZCYvywuhsXfZCYl+IXRNg7T3hMSF0ayI3rIpEBFQQoDFUH0Xkiz/mdxY34n5r6n/H4/DOXgjnr8j6NfRmgIAgCAIAgI8SCNRCxkrpoHwNRsEjQkcivzipDDJx0O5GIK12KVAFAbaB6w4SeQSTyIaulnFtJrg4tc4iajaTarotLndV24QCfUtmy/HUaayXK9v2N2y04yd5JPLmzmOxlSxo2tQOFznVPM6JlvYLZgZC7LeDwXbuIYm3FW0xP8/0dioU8TeBW0uZU61SoabW13MJaAbsJQ6zpPW38Nw3KSpQgm3BP/syOlSgm3BP6s3Go/ziNsbL2jZ+bUIgkC24m4HOYiYk9i1qEN1fDnbvMw3dLd/Ir63Zpw9eqSRtnuLgGtBwuHaWOfEOicwJidy2Tp00r4Uv+zf0M50qWXwLzefT6m/DVy3aMq1SXHKm91CjTDfzNncAD1s88+wLTUpKWGVOOXNYm+V7dPuYVKUHaUYrzbPOcRUaX0ziHOcXWtf5pQAbac3ZmC05iTutJW9UoySlgSWmJ8/56Ge6pO0sCtpdmVKpVfawVnB/XdccLhxIDZsiYmIMjvBYzhTj8TirZL5pef5oHTpLPArcLXZHV6rnUmCs9hcGtcThKBBcahbdv4bhKqpwtKWFNLP5noFSpJN4E/q9A/GuFQO2zjTmkdmMNQLYc2bDUmQR2/OEjQTjbCk/+T87BUYYPlV9bv8AY9mEY/zgMdXFdtlRxDaNBoYQ5oALmm4O62nYVzVWlRclDC7pcX+zNNSFJ07qFs9WevEdnbBcJ7YByXNFnHHgaFkZEVBiVQYlVIH1nkqyKLj3qjvcAF9j2FC2zt6t/Y5az+I7S9o1BAEAQBAEAQHxXSlO2tUH9bveZ+a+D7Qhh2ia6nZB/CjyALiMjJQBCmyjv9R+BWE+BGczysxT6dHDWVHUr69Jj3NdBsLHTn6p9S6OzacZ1amKN7Jv63PQ7NpxnixK9o3OXU6dqURj6ba5rtZsmYaqS1ztpUGYuaIdHWP+K7Y7FCq6U3DC83JcrI7VskajpyccN7trojX/ANbqjB41m3e6rRdSdTrdZr3Un1GDcROWY/yCyex03tFOSisMk7rldJl9lg69OWFJO91yurm2h0zivOKNJ920pUcRewHqYgii59J8dswPXyGM9jobqU4/K2rdM7NGMtmo7uU48G1bVZ5o14XpVzWYWu/E1qjqtSKrWVKGzBL4FM0jBGXaByyWU9li3UpqnFJLK6d+F73MqlBOU6agkksr3v43WRcLjaz6+IDqzw1mJqMH/eUqIawPIix7SXADTwSpSpwpwairuPdbztqhUpQjTi1FZrut5+K4Hn6Q6UxIdiyKtVoZizSZU2g2NEXmA9kEkQPvcttHZqLjTTis43atm/BmynQpNQTis43tbN+HI+ur9KCmHBwLrNmC4RDi5syAvEjsbnmna9zyI0HJ5czOr0mGvcy1xLQCYLdxt7J/q9ywjskpRTuYqg2r3JT6VaS6GuycG8yR8lk9jkkncroNcwOlATTFpF7g0SRlu+qj2OVm8XAbh2b0LiP9n/FSn/CORc/E0rYUhVSKYlWyBiqkD7PyfZGHp8bjzcV9t2TDDssPq/NnHV+ZnSXpGAQBAEAQBAEB8p5QsiuT3g0+6Pkvje2YYdpfVJnVS+U5YXkM2lUIRAbKO/1H4FYz4AyxtBr6dNrmMfmIFVrHC6wxk7jllnBK10J4JyabXh68DdQm4pNNrLkeZuGYLRZRDGOD2Q2h1TeBeOwGO0do8F0uo3fOV3k+Ohv3jzd3d+IrUNo4mpSouuAY8ubSc4ta4ktk7wAGmOwhSM8EbRlLLPmIzwKyb9TYKTi9jnMp7RoAFQCne0X2kN7QLS7LXLNY3iotJu2men3McSs1d2/PU0swYa41djSbVsk1LKIdfdmbhuynP4rN1bpQxSw34XfAydWTWG7tpdmNXAM6zjh6BcXON7mUe3MOJ1mZ8VlGs8kpyt9fqjJVpcMTt9TaMOIqTTpW1HONUW0us4GZfmQ528581rc1dWcrrhx9DDG7ppu68fQzpscAAG04tAYGilkLSN07g6N2qknFu9314/nAxbT5v1N2KYRSlgbf1ZJDAIkTmcoWmk06lpN2+pjFpys+BorkgvzpiKjJkMBDIcADPbkIW6Fmlx4PXiZxs7ceBvwDDNW8NkVTbkyQ3K3ctO0NLDgb4Z8TCo1lbQmI/wBn/FWn/COZc/E0LYUxKqKQqgiqB950cy2jSGlNnOF+gbJDBQhHojilxZ6F0GIQBAEAQBAEB875UU+sx2rSOR/lfL9vQtOEuljoos4S+eZuKoAgM6Hpep3wKxlwHI9JpBzWTOUHKM8og81zRqunJ2M6cmoq2hhTwTRGZMNtzjcDImAs5bVN+dzY6jNdenSpNL3m1sy65wtJyyJPZIGi2U6lWq8MVdmLqtLM00xSL2scRc6k0MZulgIO5wkkEjP3ArZJ1YwcorK+fj9BvnwPW/BsLrsw7IyCN4MjLxK547TOMcPIqqNKxi7AMOeYOWYInJ1w7I3/ABKq2uayyKqsinAsknOSXH0jvd6X0U9qna2X+hvZGvHUAGOcGmoZaRTDg24l+pGXpFbNnrSlJRvbjna/Im9kuB4auPmlbswQG9mIpz1A0gExGf3vXXDZVGrixZ/8XzNaqtPFYY+pa542VxfaT+dSbNkWwHcXEdu7ilCniSeK1uj5mW/lGy0Orh7JeWODpMuALTBzHZ4HkvOrY7JSVrcOIc8SXQ8+I/2f8Vtp/wAI1R5+JoW0yIqCFAGNkgakDms6ccUkiM/QmiABoIX6LFWSRwlVAQBAEAQBAEBxvKZk02HR0cx/C8Lt6F6UZaM3UeJ8yvlDoKoAoDOj6XqPwWM+A5Htpei3wHwXFP5n4lj8qD3x68gBvJ0CRjiKfCeV/S+J84w3m2HdXGGxLtoSWtpVa4ouIoUgSHVHM6zjA9Jmoy+m7N2WkqM1UnhxR+qV/mfJX4eBpnJ3R5umumMdV8zaMMKr2YnC4ltVjNgHMfTeTh2iq8/mOZeCAd0yAt2zbHs1FVHjsnFppu/BrPJcE7GMpSdsj7jonpBtekyoA4B8iKgipTe1xa+lUHY8OBHGOfzu1bM6c3F8Vpwa5NdGb4yuj3LjMggNWKpF7C0EAktIJExDgd3qW2hUVOakyNXRy6vRNQsa0OpBzXFzXmiDBIAyHYcjmM816MdvpKWK0v8A6MMLNlToyo4Nl1O9oFrjRabSH3SB2ZZQsFttNcE7PlfpYuFnvw+GYySxjWF0XWjecz6955riq1p1PmbelzJJI8+J/wBn/ELdS/hGEefiaFtMiKoGJQHo6NZdWpDWoz4rs2KOOvBdUYz4Nn3i+9OIIAgCAIAgCAIDn9Osmg7gWn3x815na8MWyy6WZspP4j5FfEnUEAUBnR9L1H4FYT4DkesPtYCexo3eC5cOKbXUsflQaAOs4i45DPIDfa3l645ZSu/hisl+Zl8TidO4Qmi6lToGp+aa1F9LE06VWliXVDUvl+Teu45i6Q4gjX0tlqreKpOVsrNOLacUrcunhqYNcjheTXQuMw1W/E0WV/zq2Iouo4ljaVGtiB+YXscAS6CQHCYBMBehtu1bPXhhpScckneLu1Hha3LUwipJ5n2dFrGtIcWgvN7xdIudvgmJGWnYvAqY5STinlksuSNuRtpvztm7K5rt/V4/XtWE43WK1uVvsVPkbFpKEAQBAEB4MT/s/wCK7KX8Iwjz8TQtxSFARUHQ8n2TiafC48mlen2TDFtUel36Guq/hPtF9qcgQBAEAQBAEAQHn6QZNKoP6He4SuXbYY9nnHozKLs0fFFfAM7CKAIDOjv9R+BWE+A5Htpei3wHwXHP5n4lj8qPPiMKw+m2WQ4byLA4Q4ZfpOXhA9XTRrzXyuz/AH/v9w0j5ejUq7OrX8zG3FRolrarS6WuJfN8u/SJ4r25Yccae9+G3TplwNXWx7xS/Mo4c4UbF7WveIfZTqCidxLobAAaI1Gi5cbUZVd58SyXDNX9bmXSxs6Jw4e17KmGbTda1oANS0tc11xIJyEueMj2+tNqquGGUKjaz04q350EVfkd7DYXqua0wQwm6LjkABvPhyWvs7Y32hWkpStbPh1+gnLAjIYCoA6a0yGgHZBtpc4Nnfnv3L2Kn+OQik1Pnp/ZrVdgdG1Zjb+vYCN/itn/AOap3+b9/uTfslTBvimdvbcAI2N1zoPH3LXS/wAbhKN3Pj0/srrmbsC+ANrBBaC4UpuuPdnKFI/43DG1jy8P7G/IMM5gl1Tada0fl2RAmd5lcHavZEdjpKopXu7GdOpidjnYns/uf8QvLpfwjOPPxNC3GRCqQiA7PkqyazjpTPMkfyvc7Cheu5aL9zTWeR9WvrDmCAIAgCAIAgCAjhII1UkrqwPharYJGhI5L85qRwza0Z2rgYLWUtpiYMTE9k6LLC8N7ZAyoDreo/ArCSbyQfA9tP0R4D4Lin8z8Sx4IyWJkavQ/s/9P/n4eG7d8+X6v3/v9ycDJ7+wZuPIDU8PisYQvnLh+ZC+hWNjtkneTvJ1Uk3LlkWxvwtYNcSRILSDEdsH5L2Oxdtp7HVlKrezVuHU11YOSyNzsY2073G4OEhgyDw63LSIX0FTt/ZJRssXkaVQnc3edAOuh+bR1crYBm4CeO9bn29sq5S4X+Xlr4GO6kam4kBrA4PbaQRaYDo11HDgtUe3tlhCOLEstC7qTZTjGm/JwuAAIiRkRIzUj/kOx4m8/IbmRhiqwLWNh2UGXRmIieK8ztvtOjtNCMIJ3vfNWyszOlBxd2cbFdn9z/iF4lL+EbY8/E863GRFLECyB9F5JM/5Xf2D4lfSdgQ+eXgjnrcj6JfRmgIAgCAIAgCAIAgPlcbQDXVnW3uFSADMNac5gcl8ZtdBQnVko4mpdck+eR0xeSNdCkyKcsBL6jmnN2Q5rVRpU3GDlHOUmjJt5kZTBY1pyb5yW+q2EjTjKnGD4by3oxfO/Q2U6bBVpgAg3ua6A8CIMZntWW6p76CirO9nxWts3zJd2ZsZTaWNDm3XVCwkExGpzlaKNKisM3G7c2s7lU5R8jzVejg9j2m901msJIk2NjIx2ZHPiVlSpxWcIq6qW58DbHaHFp25GdLBNpOqVGtc83NpBkGGta3I5HPdGateEMMsME7TtbRPPkSVdyiky1sCwv2YaQzaCTEibfRnsPYNIWmNBLa7N/Be3HpexIVcKvbM1U+jWGrS6uQL7xs3AEgSIJM9mq7E6UqsIW43T4pevMy9oeF5M04jotrqbLGlpde3qtJJA3Eid655tTpwlCObbyvoWO0uLzVzazopuzdLGzYXscGOuEnK4zB8AtsYJ0XKSzw4sr/6z05D2n4uZ7qQgNbDjbhhnrA7VrnFVKl3/wCLXoaXO+duZsbB2QLCQWZug9WJRUY1FSjON045vPL86mOK17GFOmLCS3OwvEB08J7PUtFPYYui20r4W1a9/HT6GTqZmeTtmCwwaQJecg2ATr9yt+4hU3cZxywLPPKy5ciYrXseGrhwaRkC4UzUBbfkSddxSjsq3DbWeG643+vL6ciptM8tGhDHucy57S0BhnIH9RA3pTo4acpSjeStl0fOyMm8zOjRbbTOzuL6jmvHW6gn0Rnlrms6VKLjF4LuUrPjkv4I2Z0sPTEdUPnEGnJJ9GOC2wo0lZWv8bV+hG36He8n2NFN9rbfzHt3kzblJle/2VCMaUsKt8TXkaKjzOovUNYQBAEAQBAEAQBAfK9Py2uSCRc1pkEjsj5L47tlShtLlF2ukdNLOJzNocszkZGZyOq8jHLV+bNtiFxiJMTMTlOqxcm1ZgpquyNxy3ZnLwWW8m3fE8urFkS86nfIzO/XxUxy1ZbAPOeZz35nPxRTkuDeYsBUcCSCZO8gmT60U5J3Td/EWJcYiTEzE5TqpidrXyBTVdINxkbjJkeCrqTbvid/EWIKhEQSI3QTlO+EU5Lg3kUgqOH6jwzO5FUkuDfmLDaHU7rd53aeCY5avT6aeHQWJtHRFxiIiTEaK45Wtd28RYCq4bnERugnJFOSyTfmLENR0RJiAIkxA3BXFK1rvzFgKjh+o7iN5yB3hVTmuDfmLDaumbjOsmeaqnJO93fxZLIgqOEwSJ3wTn46qqUlwbzFkGvPYSIMjM5HXxVjKS4Mh9l5PtjDs1NzjxlxX2fZcbbNG/PPzOSp8x0V6BgEAQBAEAQBAEAQHznlQzrU3atI5H+V8v2/D4oS8ToovicNfOm4hUZURChCCUAQpEAUAQEJVBJQElAJVKSUAlZASqQqyAWaRD7zo1ltGkNKbPgF9zskcNGC6I4pO7Z6V0mIQBAEAQBAEAQBAcbynZNNjtHRzH8Lw+3oXoxlo/3NtHifML5FnUFAYoUIAgJKgEqghKAShTGUAlUElASVSklEQsrIAFWwKskiGTWyQNTC2wjdpGLP0RogAaCF99FWVjhKqAgCAIAgCAIAgCA5/TzJw7+Fp9/8rze1oYtll0zM6btI+OJXxD4nYFiCIUiAkoCICShRKAxlC2Eq2BCVQSVQSVbAKohkFUgUKkLKLiD09HMurUhrUZ8ZXbskMVaC6ownwZ98vtziCAIAgCAIAgCAIAgPPj2XUqg1Y7nC0bTDHRlHVMseJ8M7evz5o7iLApJQGJKAlyFISgISliklWwMSVQJSxQsiEQFVAVIWUuBKgAK2RRGdTydZdiafC53JpXq9mQvtEel36Gqr8p9svrTkCAIAgCAIAgCAIAgIRKjVwfOYryccXE03iOwPmR6xvXzdfsKUpN05K2jOiNZWzNB8m63fZzd9Fze4K/eXqZb9E/DdfvU+bvonuCv3l6jfx0IfJqv3qfN30T3BX7y9fsN/En4Yrd+nzd9E9wbR3o+v2Lv46E/DFfvU+b/onuHaO9H1G/iT8L1+9T5u/anuHaO8vUe0RB8l6/ep83/tT3FtGqHtESfhfEd6n7Tv2q+4to1j6l9ojoT8LYjvU/af+1PcW0axJ7REo8mMR3qftO/ap7i2nWP59C7+JPwxiNaftO/anuLadY+f9DfxH4YxGtP2nftT3HtOsfP+hv4k/DGI1p+079qvuTadY+f9E38SfhjE60/bd+1Pcm0ax8/6G/iPwzidaftu/aquxNo1Xn/Q38SfhjE60/bd+1Zrsauua8/6JvonY6B6FfQcX1HAuttDWyQJ3kk+C9TYez3Qljm8zVUqYskd1eqaggCAIAgCAIAgCAIAgCAIAgCAIAgCAIAgCAIAgCAIAgCAIAgCAIAgCAIAgCAIAgCAIAgCAIAgCAIAgCAIAgCAIAgCAIAgCAIAgCAIAgCAID//2Q=="/>
          <p:cNvSpPr>
            <a:spLocks noChangeAspect="1" noChangeArrowheads="1"/>
          </p:cNvSpPr>
          <p:nvPr/>
        </p:nvSpPr>
        <p:spPr bwMode="auto">
          <a:xfrm>
            <a:off x="891646" y="-144462"/>
            <a:ext cx="2540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76200" tIns="38100" rIns="76200" bIns="38100" numCol="1" anchor="t" anchorCtr="0" compatLnSpc="1">
            <a:prstTxWarp prst="textNoShape">
              <a:avLst/>
            </a:prstTxWarp>
          </a:bodyPr>
          <a:lstStyle/>
          <a:p>
            <a:endParaRPr lang="el-GR" sz="1500"/>
          </a:p>
        </p:txBody>
      </p:sp>
      <p:pic>
        <p:nvPicPr>
          <p:cNvPr id="3076" name="Picture 4" descr="http://i00.i.aliimg.com/img/pb/849/156/407/407156849_2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4313" y="4131837"/>
            <a:ext cx="981645" cy="117797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img.leadong-web.com/html-en/image/25-qUKpVdzZTWkN-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5115" y="3935062"/>
            <a:ext cx="1486874" cy="1496024"/>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www.hce-uk.com/WebRoot/ePagesForSAPlarge/Shops/Healthcare/4F31/0CDD/1235/F857/192D/0A0C/05E7/C29E/HCF1008_m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02273" y="3935062"/>
            <a:ext cx="698898"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1211627" y="134782"/>
            <a:ext cx="1680187" cy="43204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l-GR" sz="1333" b="1" dirty="0"/>
              <a:t>ΑΣΤΙΚΟΥ ΧΑΡΑΚΤΗΡΑ</a:t>
            </a:r>
          </a:p>
        </p:txBody>
      </p:sp>
      <p:sp>
        <p:nvSpPr>
          <p:cNvPr id="18" name="Rectangle 17"/>
          <p:cNvSpPr/>
          <p:nvPr/>
        </p:nvSpPr>
        <p:spPr>
          <a:xfrm>
            <a:off x="3015042" y="134782"/>
            <a:ext cx="1680187" cy="4320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a:r>
              <a:rPr lang="el-GR" sz="1417" b="1" dirty="0">
                <a:solidFill>
                  <a:schemeClr val="tx2">
                    <a:lumMod val="75000"/>
                  </a:schemeClr>
                </a:solidFill>
              </a:rPr>
              <a:t>ΑΙΧΜΗΡΑ</a:t>
            </a:r>
          </a:p>
        </p:txBody>
      </p:sp>
      <p:sp>
        <p:nvSpPr>
          <p:cNvPr id="19" name="Rectangle 18"/>
          <p:cNvSpPr/>
          <p:nvPr/>
        </p:nvSpPr>
        <p:spPr>
          <a:xfrm>
            <a:off x="4818457" y="134782"/>
            <a:ext cx="1680187" cy="4320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l-GR" sz="1417" b="1" dirty="0">
                <a:solidFill>
                  <a:schemeClr val="tx2">
                    <a:lumMod val="75000"/>
                  </a:schemeClr>
                </a:solidFill>
              </a:rPr>
              <a:t>ΜΟΛΥΣΜΑΤΙΚΑ</a:t>
            </a:r>
          </a:p>
        </p:txBody>
      </p:sp>
      <p:sp>
        <p:nvSpPr>
          <p:cNvPr id="20" name="Rectangle 19"/>
          <p:cNvSpPr/>
          <p:nvPr/>
        </p:nvSpPr>
        <p:spPr>
          <a:xfrm>
            <a:off x="6621872" y="134782"/>
            <a:ext cx="1680187" cy="43204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algn="ctr"/>
            <a:r>
              <a:rPr lang="el-GR" sz="1417" b="1" dirty="0">
                <a:effectLst>
                  <a:outerShdw blurRad="38100" dist="38100" dir="2700000" algn="tl">
                    <a:srgbClr val="000000">
                      <a:alpha val="43137"/>
                    </a:srgbClr>
                  </a:outerShdw>
                </a:effectLst>
              </a:rPr>
              <a:t>ΜΙΚΤΑ - ΤΟΞΙΚΑ</a:t>
            </a:r>
          </a:p>
        </p:txBody>
      </p:sp>
    </p:spTree>
    <p:extLst>
      <p:ext uri="{BB962C8B-B14F-4D97-AF65-F5344CB8AC3E}">
        <p14:creationId xmlns:p14="http://schemas.microsoft.com/office/powerpoint/2010/main" xmlns="" val="136621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Δοχείο αιχμηρών αντικειμένων</a:t>
            </a:r>
          </a:p>
        </p:txBody>
      </p:sp>
      <p:pic>
        <p:nvPicPr>
          <p:cNvPr id="3074" name="Picture 2"/>
          <p:cNvPicPr>
            <a:picLocks noChangeAspect="1" noChangeArrowheads="1"/>
          </p:cNvPicPr>
          <p:nvPr/>
        </p:nvPicPr>
        <p:blipFill>
          <a:blip r:embed="rId2" cstate="print"/>
          <a:srcRect/>
          <a:stretch>
            <a:fillRect/>
          </a:stretch>
        </p:blipFill>
        <p:spPr bwMode="auto">
          <a:xfrm>
            <a:off x="791580" y="1177316"/>
            <a:ext cx="3814320" cy="4393724"/>
          </a:xfrm>
          <a:prstGeom prst="rect">
            <a:avLst/>
          </a:prstGeom>
          <a:noFill/>
          <a:ln w="9525">
            <a:noFill/>
            <a:miter lim="800000"/>
            <a:headEnd/>
            <a:tailEnd/>
          </a:ln>
        </p:spPr>
      </p:pic>
      <p:pic>
        <p:nvPicPr>
          <p:cNvPr id="5" name="Picture 2" descr="http://www.allsafemedical.com/images/sharps_containers_medical_waste_removal.jpg"/>
          <p:cNvPicPr>
            <a:picLocks noChangeAspect="1" noChangeArrowheads="1"/>
          </p:cNvPicPr>
          <p:nvPr/>
        </p:nvPicPr>
        <p:blipFill>
          <a:blip r:embed="rId3" cstate="print"/>
          <a:srcRect/>
          <a:stretch>
            <a:fillRect/>
          </a:stretch>
        </p:blipFill>
        <p:spPr bwMode="auto">
          <a:xfrm>
            <a:off x="4992052" y="1303242"/>
            <a:ext cx="2802369" cy="40376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Αιμοληψίες</a:t>
            </a:r>
          </a:p>
        </p:txBody>
      </p:sp>
      <p:sp>
        <p:nvSpPr>
          <p:cNvPr id="3" name="2 - Θέση περιεχομένου"/>
          <p:cNvSpPr>
            <a:spLocks noGrp="1"/>
          </p:cNvSpPr>
          <p:nvPr>
            <p:ph idx="1"/>
          </p:nvPr>
        </p:nvSpPr>
        <p:spPr/>
        <p:txBody>
          <a:bodyPr>
            <a:normAutofit fontScale="77500" lnSpcReduction="20000"/>
          </a:bodyPr>
          <a:lstStyle/>
          <a:p>
            <a:r>
              <a:rPr lang="el-GR" dirty="0"/>
              <a:t>Προετοιμάζουμε τα φιαλίδια ΠΡΙΝ αρχίσουμε την αιμοληψία</a:t>
            </a:r>
          </a:p>
          <a:p>
            <a:r>
              <a:rPr lang="el-GR" dirty="0"/>
              <a:t>Χρησιμοποιούμε γάντια κατά τη διάρκεια της αιμοληψίας</a:t>
            </a:r>
          </a:p>
          <a:p>
            <a:pPr lvl="1"/>
            <a:r>
              <a:rPr lang="el-GR" dirty="0"/>
              <a:t>Η χρήση γαντιών </a:t>
            </a:r>
            <a:r>
              <a:rPr lang="el-GR" b="1" dirty="0">
                <a:solidFill>
                  <a:srgbClr val="C00000"/>
                </a:solidFill>
                <a:effectLst>
                  <a:outerShdw blurRad="38100" dist="38100" dir="2700000" algn="tl">
                    <a:srgbClr val="000000">
                      <a:alpha val="43137"/>
                    </a:srgbClr>
                  </a:outerShdw>
                </a:effectLst>
              </a:rPr>
              <a:t>ΜΕΙΩΝΕΙ</a:t>
            </a:r>
            <a:r>
              <a:rPr lang="en-US" dirty="0"/>
              <a:t> </a:t>
            </a:r>
            <a:r>
              <a:rPr lang="el-GR" dirty="0"/>
              <a:t>την πιθανότητα μετάδοσης </a:t>
            </a:r>
            <a:r>
              <a:rPr lang="el-GR" dirty="0" err="1"/>
              <a:t>αιματογενούς</a:t>
            </a:r>
            <a:r>
              <a:rPr lang="el-GR" dirty="0"/>
              <a:t> νοσήματος ακόμα και σε περίπτωση τρυπήματος</a:t>
            </a:r>
          </a:p>
          <a:p>
            <a:r>
              <a:rPr lang="el-GR" dirty="0"/>
              <a:t>Προσοχή κατά την έγχυση του αίματος στα αντίστοιχα φιαλίδια:</a:t>
            </a:r>
          </a:p>
          <a:p>
            <a:pPr lvl="1"/>
            <a:r>
              <a:rPr lang="el-GR" dirty="0"/>
              <a:t>Ελέγχουμε την ετικέτα (είναι ο σωστός ασθενής?)</a:t>
            </a:r>
          </a:p>
          <a:p>
            <a:pPr lvl="1"/>
            <a:r>
              <a:rPr lang="el-GR" dirty="0"/>
              <a:t>Έγχυση με τη βελόνα κατευθείαν στο φιαλίδιο</a:t>
            </a:r>
          </a:p>
          <a:p>
            <a:pPr lvl="2"/>
            <a:r>
              <a:rPr lang="el-GR" dirty="0"/>
              <a:t>Αφήνουμε να τραβήξει όσο μπορεί (υπάρχει κενό αέρος)</a:t>
            </a:r>
          </a:p>
          <a:p>
            <a:pPr lvl="2"/>
            <a:r>
              <a:rPr lang="el-GR" dirty="0"/>
              <a:t>Αν τραβήξει λίγο, ΔΕΝ πιέζουμε περαιτέρω το έμβολο της σύριγγας</a:t>
            </a:r>
          </a:p>
          <a:p>
            <a:pPr lvl="1"/>
            <a:r>
              <a:rPr lang="el-GR" dirty="0"/>
              <a:t>Έγχυση χωρίς βελόνα με άνοιγμα φιαλιδίων</a:t>
            </a:r>
          </a:p>
          <a:p>
            <a:pPr lvl="2"/>
            <a:r>
              <a:rPr lang="el-GR" dirty="0"/>
              <a:t>Προσοχή στο αντιπηκτικό</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Βελόνες και αιχμηρά αντικείμενα</a:t>
            </a:r>
          </a:p>
        </p:txBody>
      </p:sp>
      <p:sp>
        <p:nvSpPr>
          <p:cNvPr id="3" name="2 - Θέση περιεχομένου"/>
          <p:cNvSpPr>
            <a:spLocks noGrp="1"/>
          </p:cNvSpPr>
          <p:nvPr>
            <p:ph idx="1"/>
          </p:nvPr>
        </p:nvSpPr>
        <p:spPr/>
        <p:txBody>
          <a:bodyPr>
            <a:normAutofit fontScale="85000" lnSpcReduction="20000"/>
          </a:bodyPr>
          <a:lstStyle/>
          <a:p>
            <a:r>
              <a:rPr lang="el-GR" dirty="0"/>
              <a:t>Μετά από αιμοληψίες, ενέσεις κλπ απορρίπτουμε τη βελόνα στα ειδικά δοχεία αιχμηρών αντικειμένων (από σκληρό κίτρινο πλαστικό)</a:t>
            </a:r>
          </a:p>
          <a:p>
            <a:r>
              <a:rPr lang="el-GR" dirty="0"/>
              <a:t>Η βελόνα πρέπει να αφαιρείται χρησιμοποιώντας τις ειδικές εγκοπές που έχουν τα δοχεία.</a:t>
            </a:r>
            <a:endParaRPr lang="en-US" dirty="0"/>
          </a:p>
          <a:p>
            <a:pPr lvl="1"/>
            <a:r>
              <a:rPr lang="el-GR" b="1" dirty="0">
                <a:solidFill>
                  <a:srgbClr val="C00000"/>
                </a:solidFill>
                <a:effectLst>
                  <a:outerShdw blurRad="38100" dist="38100" dir="2700000" algn="tl">
                    <a:srgbClr val="000000">
                      <a:alpha val="43137"/>
                    </a:srgbClr>
                  </a:outerShdw>
                </a:effectLst>
              </a:rPr>
              <a:t>ΔΕΝ</a:t>
            </a:r>
            <a:r>
              <a:rPr lang="el-GR" dirty="0"/>
              <a:t> αφαιρούμε τη βελόνα με το χέρι μας</a:t>
            </a:r>
          </a:p>
          <a:p>
            <a:r>
              <a:rPr lang="el-GR" dirty="0"/>
              <a:t>Δεν καλύπτουμε </a:t>
            </a:r>
            <a:r>
              <a:rPr lang="el-GR" b="1" dirty="0">
                <a:solidFill>
                  <a:srgbClr val="C00000"/>
                </a:solidFill>
                <a:effectLst>
                  <a:outerShdw blurRad="38100" dist="38100" dir="2700000" algn="tl">
                    <a:srgbClr val="000000">
                      <a:alpha val="43137"/>
                    </a:srgbClr>
                  </a:outerShdw>
                </a:effectLst>
              </a:rPr>
              <a:t>ΠΟΤΕ</a:t>
            </a:r>
            <a:r>
              <a:rPr lang="el-GR" dirty="0"/>
              <a:t> τη βελόνα με το κάλυμμά της – υπάρχει κίνδυνος να τρυπηθούμε</a:t>
            </a:r>
          </a:p>
          <a:p>
            <a:pPr lvl="1"/>
            <a:r>
              <a:rPr lang="el-GR" dirty="0"/>
              <a:t>Αν πρέπει οπωσδήποτε να καλύψουμε την βελόνα (πχ για να την απορρίψουμε σε άλλο χώρο) τότε χρησιμοποιούμε την τεχνική του ενός χεριού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Τεχνική κάλυψης της βελόνας</a:t>
            </a:r>
          </a:p>
        </p:txBody>
      </p:sp>
      <p:pic>
        <p:nvPicPr>
          <p:cNvPr id="72707" name="Picture 3"/>
          <p:cNvPicPr>
            <a:picLocks noChangeAspect="1" noChangeArrowheads="1"/>
          </p:cNvPicPr>
          <p:nvPr/>
        </p:nvPicPr>
        <p:blipFill>
          <a:blip r:embed="rId2" cstate="print"/>
          <a:srcRect/>
          <a:stretch>
            <a:fillRect/>
          </a:stretch>
        </p:blipFill>
        <p:spPr bwMode="auto">
          <a:xfrm>
            <a:off x="776059" y="1755059"/>
            <a:ext cx="7587908" cy="236258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κάνουμε;</a:t>
            </a:r>
          </a:p>
        </p:txBody>
      </p:sp>
      <p:sp>
        <p:nvSpPr>
          <p:cNvPr id="3" name="Content Placeholder 2"/>
          <p:cNvSpPr>
            <a:spLocks noGrp="1"/>
          </p:cNvSpPr>
          <p:nvPr>
            <p:ph idx="1"/>
          </p:nvPr>
        </p:nvSpPr>
        <p:spPr/>
        <p:txBody>
          <a:bodyPr>
            <a:normAutofit fontScale="70000" lnSpcReduction="20000"/>
          </a:bodyPr>
          <a:lstStyle/>
          <a:p>
            <a:r>
              <a:rPr lang="el-GR" dirty="0"/>
              <a:t>Άνδρας 52 ετών διαγιγνώσκεται με σιδηροπενική αναιμία. Προγραμματίζεται γαστροσκόπηση και κολονοσκόπηση αλλά ο ασθενής δεν θέλει να υποβληθεί σε κολονοσκόπηση. Τι θα κάνετε;</a:t>
            </a:r>
          </a:p>
          <a:p>
            <a:pPr marL="600580" lvl="1" indent="-380985">
              <a:buFont typeface="+mj-lt"/>
              <a:buAutoNum type="arabicPeriod"/>
            </a:pPr>
            <a:r>
              <a:rPr lang="el-GR" dirty="0"/>
              <a:t>Θα πείτε στον ασθενή ότι εσείς πιστεύετε ότι η κολονοσκόπηση πρέπει να γίνει οποσδήποτε. Αν δεν συμφωνεί θα πρέπει να τον αναλάβει άλλος γιατρός.</a:t>
            </a:r>
          </a:p>
          <a:p>
            <a:pPr marL="600580" lvl="1" indent="-380985">
              <a:buFont typeface="+mj-lt"/>
              <a:buAutoNum type="arabicPeriod"/>
            </a:pPr>
            <a:r>
              <a:rPr lang="el-GR" dirty="0"/>
              <a:t>Θα εξηγήσετε στον ασθενή ότι μια πιθανή αιτία της σιδηροπενίας του είναι ο καρκίνος του παχέος εντέρου. Μπορεί να υποβληθεί σε βαριούχο υποκλυσμό ή εικονική κολονοσκόπηση, αλλά αυτές οι εξετάσεις υστερούν της κολονοσκόπησης σε διαγνωστική αξία για τον καρκίνο του παχέος εντέρου.</a:t>
            </a:r>
          </a:p>
          <a:p>
            <a:pPr marL="600580" lvl="1" indent="-380985">
              <a:buFont typeface="+mj-lt"/>
              <a:buAutoNum type="arabicPeriod"/>
            </a:pPr>
            <a:r>
              <a:rPr lang="el-GR" dirty="0"/>
              <a:t>Θα ενημερώσετε τον ασθενή ότι εφοσον δεν επιθυμεί να υποβληθεί σε κολονοσκόπηση, μπορεί να υποβληθεί σε βαριούχο υποκλυσμό.</a:t>
            </a:r>
          </a:p>
          <a:p>
            <a:pPr marL="600580" lvl="1" indent="-380985">
              <a:buFont typeface="+mj-lt"/>
              <a:buAutoNum type="arabicPeriod"/>
            </a:pPr>
            <a:r>
              <a:rPr lang="el-GR" dirty="0"/>
              <a:t>Θα ζητήσετε από τον ασθενή να δηλώσει εγγράφως ότι δεν επιθυμεί να υποβληθεί σε κολονοσκόπηση και θα κάνετε τον υπόλοιπο έλεγχο.</a:t>
            </a:r>
          </a:p>
        </p:txBody>
      </p:sp>
    </p:spTree>
    <p:extLst>
      <p:ext uri="{BB962C8B-B14F-4D97-AF65-F5344CB8AC3E}">
        <p14:creationId xmlns:p14="http://schemas.microsoft.com/office/powerpoint/2010/main" xmlns="" val="37041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Βελόνες και αιχμηρά αντικείμενα</a:t>
            </a:r>
          </a:p>
        </p:txBody>
      </p:sp>
      <p:sp>
        <p:nvSpPr>
          <p:cNvPr id="3" name="2 - Θέση περιεχομένου"/>
          <p:cNvSpPr>
            <a:spLocks noGrp="1"/>
          </p:cNvSpPr>
          <p:nvPr>
            <p:ph idx="1"/>
          </p:nvPr>
        </p:nvSpPr>
        <p:spPr/>
        <p:txBody>
          <a:bodyPr>
            <a:normAutofit fontScale="85000" lnSpcReduction="20000"/>
          </a:bodyPr>
          <a:lstStyle/>
          <a:p>
            <a:r>
              <a:rPr lang="el-GR" dirty="0"/>
              <a:t>Αν ο κάδος των αιχμηρών είναι γεμάτος &gt;3/4 τότε </a:t>
            </a:r>
            <a:r>
              <a:rPr lang="el-GR" b="1" dirty="0">
                <a:solidFill>
                  <a:srgbClr val="C00000"/>
                </a:solidFill>
                <a:effectLst>
                  <a:outerShdw blurRad="38100" dist="38100" dir="2700000" algn="tl">
                    <a:srgbClr val="000000">
                      <a:alpha val="43137"/>
                    </a:srgbClr>
                  </a:outerShdw>
                </a:effectLst>
              </a:rPr>
              <a:t>ΔΕΝ </a:t>
            </a:r>
            <a:r>
              <a:rPr lang="el-GR" dirty="0"/>
              <a:t>απορρίπτουμε τη βελόνα στον κάδο αυτό</a:t>
            </a:r>
          </a:p>
          <a:p>
            <a:pPr lvl="1"/>
            <a:r>
              <a:rPr lang="el-GR" dirty="0"/>
              <a:t>Ενημερώνουμε την προϊσταμένη του τμήματος ότι ο κάδος έχει γεμίσει</a:t>
            </a:r>
          </a:p>
          <a:p>
            <a:pPr lvl="1"/>
            <a:r>
              <a:rPr lang="el-GR" dirty="0"/>
              <a:t>Απορρίπτουμε τη βελόνα σε άλλο κάδο</a:t>
            </a:r>
          </a:p>
          <a:p>
            <a:r>
              <a:rPr lang="el-GR" b="1" dirty="0">
                <a:solidFill>
                  <a:srgbClr val="C00000"/>
                </a:solidFill>
                <a:effectLst>
                  <a:outerShdw blurRad="38100" dist="38100" dir="2700000" algn="tl">
                    <a:srgbClr val="000000">
                      <a:alpha val="43137"/>
                    </a:srgbClr>
                  </a:outerShdw>
                </a:effectLst>
              </a:rPr>
              <a:t>ΠΟΤΕ</a:t>
            </a:r>
            <a:r>
              <a:rPr lang="el-GR" dirty="0"/>
              <a:t> δεν σπρώχνουμε με δύναμη κάποιο αιχμηρό αντικείμενο μέσα στο δοχείο</a:t>
            </a:r>
          </a:p>
          <a:p>
            <a:r>
              <a:rPr lang="el-GR" b="1" dirty="0">
                <a:solidFill>
                  <a:srgbClr val="C00000"/>
                </a:solidFill>
                <a:effectLst>
                  <a:outerShdw blurRad="38100" dist="38100" dir="2700000" algn="tl">
                    <a:srgbClr val="000000">
                      <a:alpha val="43137"/>
                    </a:srgbClr>
                  </a:outerShdw>
                </a:effectLst>
              </a:rPr>
              <a:t>ΠΟΤΕ</a:t>
            </a:r>
            <a:r>
              <a:rPr lang="el-GR" dirty="0"/>
              <a:t> δεν βάζουμε τα χέρια μας μέσα στον κάδο των αιχμηρών αντικειμένων.</a:t>
            </a:r>
          </a:p>
          <a:p>
            <a:r>
              <a:rPr lang="el-GR" b="1" dirty="0">
                <a:solidFill>
                  <a:srgbClr val="C00000"/>
                </a:solidFill>
                <a:effectLst>
                  <a:outerShdw blurRad="38100" dist="38100" dir="2700000" algn="tl">
                    <a:srgbClr val="000000">
                      <a:alpha val="43137"/>
                    </a:srgbClr>
                  </a:outerShdw>
                </a:effectLst>
              </a:rPr>
              <a:t>ΠΑΝΤΑ</a:t>
            </a:r>
            <a:r>
              <a:rPr lang="el-GR" dirty="0"/>
              <a:t> απορρίπτουμε εμείς οι ίδιοι τα αιχμηρά αντικείμενα που χρησιμοποιήσαμε </a:t>
            </a:r>
            <a:r>
              <a:rPr lang="el-GR" b="1" dirty="0">
                <a:solidFill>
                  <a:srgbClr val="C00000"/>
                </a:solidFill>
                <a:effectLst>
                  <a:outerShdw blurRad="38100" dist="38100" dir="2700000" algn="tl">
                    <a:srgbClr val="000000">
                      <a:alpha val="43137"/>
                    </a:srgbClr>
                  </a:outerShdw>
                </a:effectLst>
              </a:rPr>
              <a:t>– ΕΙΝΑΙ ΔΙΚΗ ΜΑΣ ΕΥΘΥΝΗ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 Θέση περιεχομένου"/>
          <p:cNvGraphicFramePr>
            <a:graphicFrameLocks/>
          </p:cNvGraphicFramePr>
          <p:nvPr/>
        </p:nvGraphicFramePr>
        <p:xfrm>
          <a:off x="1331640" y="277215"/>
          <a:ext cx="6480720" cy="4645526"/>
        </p:xfrm>
        <a:graphic>
          <a:graphicData uri="http://schemas.openxmlformats.org/drawingml/2006/table">
            <a:tbl>
              <a:tblPr firstRow="1" bandRow="1">
                <a:tableStyleId>{85BE263C-DBD7-4A20-BB59-AAB30ACAA65A}</a:tableStyleId>
              </a:tblPr>
              <a:tblGrid>
                <a:gridCol w="5460607">
                  <a:extLst>
                    <a:ext uri="{9D8B030D-6E8A-4147-A177-3AD203B41FA5}">
                      <a16:colId xmlns:a16="http://schemas.microsoft.com/office/drawing/2014/main" xmlns="" val="20000"/>
                    </a:ext>
                  </a:extLst>
                </a:gridCol>
                <a:gridCol w="1020113">
                  <a:extLst>
                    <a:ext uri="{9D8B030D-6E8A-4147-A177-3AD203B41FA5}">
                      <a16:colId xmlns:a16="http://schemas.microsoft.com/office/drawing/2014/main" xmlns="" val="20001"/>
                    </a:ext>
                  </a:extLst>
                </a:gridCol>
              </a:tblGrid>
              <a:tr h="506403">
                <a:tc gridSpan="2">
                  <a:txBody>
                    <a:bodyPr/>
                    <a:lstStyle/>
                    <a:p>
                      <a:pPr algn="ctr"/>
                      <a:r>
                        <a:rPr lang="el-GR" sz="2000" dirty="0">
                          <a:effectLst>
                            <a:outerShdw blurRad="38100" dist="38100" dir="2700000" algn="tl">
                              <a:srgbClr val="000000">
                                <a:alpha val="43137"/>
                              </a:srgbClr>
                            </a:outerShdw>
                          </a:effectLst>
                        </a:rPr>
                        <a:t>ΣΥΝΘΗΚΕΣ</a:t>
                      </a:r>
                      <a:r>
                        <a:rPr lang="el-GR" sz="2000" baseline="0" dirty="0">
                          <a:effectLst>
                            <a:outerShdw blurRad="38100" dist="38100" dir="2700000" algn="tl">
                              <a:srgbClr val="000000">
                                <a:alpha val="43137"/>
                              </a:srgbClr>
                            </a:outerShdw>
                          </a:effectLst>
                        </a:rPr>
                        <a:t> ΕΚΘΕΣΗΣ ΣΕ ΑΙΜΑ*</a:t>
                      </a:r>
                      <a:endParaRPr lang="el-GR" sz="2000" dirty="0">
                        <a:effectLst>
                          <a:outerShdw blurRad="38100" dist="38100" dir="2700000" algn="tl">
                            <a:srgbClr val="000000">
                              <a:alpha val="43137"/>
                            </a:srgbClr>
                          </a:outerShdw>
                        </a:effectLst>
                      </a:endParaRPr>
                    </a:p>
                  </a:txBody>
                  <a:tcPr marL="76200" marR="76200" marT="38100" marB="38100" anchor="ctr"/>
                </a:tc>
                <a:tc hMerge="1">
                  <a:txBody>
                    <a:bodyPr/>
                    <a:lstStyle/>
                    <a:p>
                      <a:endParaRPr lang="el-GR" sz="2400" dirty="0"/>
                    </a:p>
                  </a:txBody>
                  <a:tcPr/>
                </a:tc>
                <a:extLst>
                  <a:ext uri="{0D108BD9-81ED-4DB2-BD59-A6C34878D82A}">
                    <a16:rowId xmlns:a16="http://schemas.microsoft.com/office/drawing/2014/main" xmlns="" val="10000"/>
                  </a:ext>
                </a:extLst>
              </a:tr>
              <a:tr h="453699">
                <a:tc>
                  <a:txBody>
                    <a:bodyPr/>
                    <a:lstStyle/>
                    <a:p>
                      <a:pPr algn="l" fontAlgn="b"/>
                      <a:r>
                        <a:rPr lang="el-GR" sz="1700" u="none" strike="noStrike" dirty="0" err="1"/>
                        <a:t>Επανακάλυψη</a:t>
                      </a:r>
                      <a:r>
                        <a:rPr lang="el-GR" sz="1700" u="none" strike="noStrike" baseline="0" dirty="0"/>
                        <a:t> βελόνας</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17,9 %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1"/>
                  </a:ext>
                </a:extLst>
              </a:tr>
              <a:tr h="360040">
                <a:tc>
                  <a:txBody>
                    <a:bodyPr/>
                    <a:lstStyle/>
                    <a:p>
                      <a:pPr algn="l" fontAlgn="b"/>
                      <a:r>
                        <a:rPr lang="el-GR" sz="1700" u="none" strike="noStrike" dirty="0"/>
                        <a:t>Χρήση αιχμηρού αντικειμένου</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17,4 %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2"/>
                  </a:ext>
                </a:extLst>
              </a:tr>
              <a:tr h="415673">
                <a:tc>
                  <a:txBody>
                    <a:bodyPr/>
                    <a:lstStyle/>
                    <a:p>
                      <a:pPr algn="l" fontAlgn="b"/>
                      <a:r>
                        <a:rPr lang="el-GR" sz="1700" u="none" strike="noStrike" dirty="0"/>
                        <a:t>Τοποθέτηση </a:t>
                      </a:r>
                      <a:r>
                        <a:rPr lang="el-GR" sz="1700" u="none" strike="noStrike" dirty="0" err="1"/>
                        <a:t>ενδαγγειακού</a:t>
                      </a:r>
                      <a:r>
                        <a:rPr lang="el-GR" sz="1700" u="none" strike="noStrike" dirty="0"/>
                        <a:t> </a:t>
                      </a:r>
                      <a:r>
                        <a:rPr lang="el-GR" sz="1700" u="none" strike="noStrike" baseline="0" dirty="0"/>
                        <a:t>καθετήρα</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15,0 %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3"/>
                  </a:ext>
                </a:extLst>
              </a:tr>
              <a:tr h="415673">
                <a:tc>
                  <a:txBody>
                    <a:bodyPr/>
                    <a:lstStyle/>
                    <a:p>
                      <a:pPr algn="l" fontAlgn="b"/>
                      <a:r>
                        <a:rPr lang="el-GR" sz="1700" u="none" strike="noStrike" dirty="0"/>
                        <a:t>Αιμοληψία</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14,2 %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4"/>
                  </a:ext>
                </a:extLst>
              </a:tr>
              <a:tr h="415673">
                <a:tc>
                  <a:txBody>
                    <a:bodyPr/>
                    <a:lstStyle/>
                    <a:p>
                      <a:pPr algn="l" fontAlgn="b"/>
                      <a:r>
                        <a:rPr lang="el-GR" sz="1700" u="none" strike="noStrike" dirty="0"/>
                        <a:t>Αιχμηρά αντικείμενα</a:t>
                      </a:r>
                      <a:r>
                        <a:rPr lang="el-GR" sz="1700" u="none" strike="noStrike" baseline="0" dirty="0"/>
                        <a:t> σε δοχείο μη αιχμηρών</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12,3 %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5"/>
                  </a:ext>
                </a:extLst>
              </a:tr>
              <a:tr h="415673">
                <a:tc>
                  <a:txBody>
                    <a:bodyPr/>
                    <a:lstStyle/>
                    <a:p>
                      <a:pPr algn="l" fontAlgn="b"/>
                      <a:r>
                        <a:rPr lang="el-GR" sz="1700" u="none" strike="noStrike" dirty="0"/>
                        <a:t>Μέτρηση</a:t>
                      </a:r>
                      <a:r>
                        <a:rPr lang="el-GR" sz="1700" u="none" strike="noStrike" baseline="0" dirty="0"/>
                        <a:t> γλυκόζης τριχοειδικού αίματος </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7,8 %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6"/>
                  </a:ext>
                </a:extLst>
              </a:tr>
              <a:tr h="415673">
                <a:tc>
                  <a:txBody>
                    <a:bodyPr/>
                    <a:lstStyle/>
                    <a:p>
                      <a:pPr algn="l" fontAlgn="b"/>
                      <a:r>
                        <a:rPr lang="el-GR" sz="1700" u="none" strike="noStrike" dirty="0"/>
                        <a:t>Υποδόρια ένεση</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5,1 %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7"/>
                  </a:ext>
                </a:extLst>
              </a:tr>
              <a:tr h="415673">
                <a:tc>
                  <a:txBody>
                    <a:bodyPr/>
                    <a:lstStyle/>
                    <a:p>
                      <a:pPr algn="l" fontAlgn="b"/>
                      <a:r>
                        <a:rPr lang="el-GR" sz="1700" u="none" strike="noStrike" dirty="0"/>
                        <a:t>Αιχμηρά αντικείμενα</a:t>
                      </a:r>
                      <a:r>
                        <a:rPr lang="el-GR" sz="1700" u="none" strike="noStrike" baseline="0" dirty="0"/>
                        <a:t> σε κάδο </a:t>
                      </a:r>
                      <a:r>
                        <a:rPr lang="el-GR" sz="1700" u="none" strike="noStrike" baseline="0" dirty="0" err="1"/>
                        <a:t>απορριμάτων</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4,0 %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8"/>
                  </a:ext>
                </a:extLst>
              </a:tr>
              <a:tr h="415673">
                <a:tc>
                  <a:txBody>
                    <a:bodyPr/>
                    <a:lstStyle/>
                    <a:p>
                      <a:pPr algn="l" fontAlgn="b"/>
                      <a:r>
                        <a:rPr lang="el-GR" sz="1700" u="none" strike="noStrike" dirty="0"/>
                        <a:t>Έγχυση</a:t>
                      </a:r>
                      <a:r>
                        <a:rPr lang="el-GR" sz="1700" u="none" strike="noStrike" baseline="0" dirty="0"/>
                        <a:t> αίματος σε σωληνάριο αιμοληψίας</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2,7 %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09"/>
                  </a:ext>
                </a:extLst>
              </a:tr>
              <a:tr h="415673">
                <a:tc>
                  <a:txBody>
                    <a:bodyPr/>
                    <a:lstStyle/>
                    <a:p>
                      <a:pPr algn="l" fontAlgn="b"/>
                      <a:r>
                        <a:rPr lang="el-GR" sz="1700" u="none" strike="noStrike" dirty="0"/>
                        <a:t>Υπερχείλιση δοχείου</a:t>
                      </a:r>
                      <a:r>
                        <a:rPr lang="el-GR" sz="1700" u="none" strike="noStrike" baseline="0" dirty="0"/>
                        <a:t> αιχμηρών</a:t>
                      </a:r>
                      <a:endParaRPr lang="en-US" sz="1700" b="0" i="0" u="none" strike="noStrike" dirty="0">
                        <a:solidFill>
                          <a:srgbClr val="000000"/>
                        </a:solidFill>
                        <a:latin typeface="+mj-lt"/>
                      </a:endParaRPr>
                    </a:p>
                  </a:txBody>
                  <a:tcPr marL="7938" marR="7938" marT="7939" marB="0" anchor="b"/>
                </a:tc>
                <a:tc>
                  <a:txBody>
                    <a:bodyPr/>
                    <a:lstStyle/>
                    <a:p>
                      <a:pPr algn="l" fontAlgn="b"/>
                      <a:r>
                        <a:rPr lang="el-GR" sz="1700" u="none" strike="noStrike" dirty="0"/>
                        <a:t>2,4 %</a:t>
                      </a:r>
                      <a:endParaRPr lang="el-GR" sz="1700" b="0" i="0" u="none" strike="noStrike" dirty="0">
                        <a:solidFill>
                          <a:srgbClr val="000000"/>
                        </a:solidFill>
                        <a:latin typeface="+mj-lt"/>
                      </a:endParaRPr>
                    </a:p>
                  </a:txBody>
                  <a:tcPr marL="7938" marR="7938" marT="7939" marB="0" anchor="b"/>
                </a:tc>
                <a:extLst>
                  <a:ext uri="{0D108BD9-81ED-4DB2-BD59-A6C34878D82A}">
                    <a16:rowId xmlns:a16="http://schemas.microsoft.com/office/drawing/2014/main" xmlns="" val="10010"/>
                  </a:ext>
                </a:extLst>
              </a:tr>
            </a:tbl>
          </a:graphicData>
        </a:graphic>
      </p:graphicFrame>
      <p:sp>
        <p:nvSpPr>
          <p:cNvPr id="5" name="4 - TextBox"/>
          <p:cNvSpPr txBox="1"/>
          <p:nvPr/>
        </p:nvSpPr>
        <p:spPr>
          <a:xfrm>
            <a:off x="3071836" y="5317774"/>
            <a:ext cx="4835234" cy="323165"/>
          </a:xfrm>
          <a:prstGeom prst="rect">
            <a:avLst/>
          </a:prstGeom>
          <a:solidFill>
            <a:schemeClr val="bg1">
              <a:lumMod val="75000"/>
            </a:schemeClr>
          </a:solidFill>
        </p:spPr>
        <p:txBody>
          <a:bodyPr wrap="none" rtlCol="0">
            <a:spAutoFit/>
          </a:bodyPr>
          <a:lstStyle/>
          <a:p>
            <a:r>
              <a:rPr lang="el-GR" sz="1500" dirty="0"/>
              <a:t>* ΓΝ «Ο Ευαγγελισμός», 392 επεισόδια έκθεσης 2008-2010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91647" y="1117309"/>
            <a:ext cx="6420713" cy="348038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2667" dirty="0">
                <a:effectLst>
                  <a:outerShdw blurRad="38100" dist="38100" dir="2700000" algn="tl">
                    <a:srgbClr val="000000">
                      <a:alpha val="43137"/>
                    </a:srgbClr>
                  </a:outerShdw>
                </a:effectLst>
              </a:rPr>
              <a:t>Μόνο στο </a:t>
            </a:r>
            <a:r>
              <a:rPr lang="el-GR" sz="2667" b="1" dirty="0">
                <a:effectLst>
                  <a:outerShdw blurRad="38100" dist="38100" dir="2700000" algn="tl">
                    <a:srgbClr val="000000">
                      <a:alpha val="43137"/>
                    </a:srgbClr>
                  </a:outerShdw>
                </a:effectLst>
              </a:rPr>
              <a:t>59,4 %</a:t>
            </a:r>
            <a:r>
              <a:rPr lang="el-GR" sz="2667" dirty="0">
                <a:effectLst>
                  <a:outerShdw blurRad="38100" dist="38100" dir="2700000" algn="tl">
                    <a:srgbClr val="000000">
                      <a:alpha val="43137"/>
                    </a:srgbClr>
                  </a:outerShdw>
                </a:effectLst>
              </a:rPr>
              <a:t> των επεισοδίων η έκθεση έγινε κατά τη διάρκεια κάποιας ιατρικής ή νοσηλευτικής πράξης</a:t>
            </a:r>
          </a:p>
          <a:p>
            <a:pPr algn="ctr"/>
            <a:endParaRPr lang="el-GR" sz="2667" dirty="0">
              <a:effectLst>
                <a:outerShdw blurRad="38100" dist="38100" dir="2700000" algn="tl">
                  <a:srgbClr val="000000">
                    <a:alpha val="43137"/>
                  </a:srgbClr>
                </a:outerShdw>
              </a:effectLst>
            </a:endParaRPr>
          </a:p>
          <a:p>
            <a:pPr algn="ctr"/>
            <a:r>
              <a:rPr lang="el-GR" sz="2667" dirty="0">
                <a:effectLst>
                  <a:outerShdw blurRad="38100" dist="38100" dir="2700000" algn="tl">
                    <a:srgbClr val="000000">
                      <a:alpha val="43137"/>
                    </a:srgbClr>
                  </a:outerShdw>
                </a:effectLst>
              </a:rPr>
              <a:t>Στο </a:t>
            </a:r>
            <a:r>
              <a:rPr lang="el-GR" sz="2667" b="1" dirty="0">
                <a:effectLst>
                  <a:outerShdw blurRad="38100" dist="38100" dir="2700000" algn="tl">
                    <a:srgbClr val="000000">
                      <a:alpha val="43137"/>
                    </a:srgbClr>
                  </a:outerShdw>
                </a:effectLst>
              </a:rPr>
              <a:t>39,3%</a:t>
            </a:r>
            <a:r>
              <a:rPr lang="el-GR" sz="2667" dirty="0">
                <a:effectLst>
                  <a:outerShdw blurRad="38100" dist="38100" dir="2700000" algn="tl">
                    <a:srgbClr val="000000">
                      <a:alpha val="43137"/>
                    </a:srgbClr>
                  </a:outerShdw>
                </a:effectLst>
              </a:rPr>
              <a:t> των επεισοδίων η έκθεση έγινε μετά την πράξη ή χωρίς ο υγειονομικός να έχει χρησιμοποιήσει κάποιο εργαλείο κλπ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Τι κάνουμε μετά από έκθεση σε βιολογικά υγρά;</a:t>
            </a:r>
          </a:p>
        </p:txBody>
      </p:sp>
      <p:sp>
        <p:nvSpPr>
          <p:cNvPr id="3" name="2 - Θέση περιεχομένου"/>
          <p:cNvSpPr>
            <a:spLocks noGrp="1"/>
          </p:cNvSpPr>
          <p:nvPr>
            <p:ph idx="1"/>
          </p:nvPr>
        </p:nvSpPr>
        <p:spPr/>
        <p:txBody>
          <a:bodyPr>
            <a:normAutofit fontScale="70000" lnSpcReduction="20000"/>
          </a:bodyPr>
          <a:lstStyle/>
          <a:p>
            <a:r>
              <a:rPr lang="el-GR" dirty="0"/>
              <a:t>Καθαρισμός της περιοχής</a:t>
            </a:r>
          </a:p>
          <a:p>
            <a:pPr lvl="1"/>
            <a:r>
              <a:rPr lang="el-GR" dirty="0"/>
              <a:t>Πλύσιμο (νερό ή στείρος φυσιολογικός ορός)</a:t>
            </a:r>
          </a:p>
          <a:p>
            <a:pPr lvl="1"/>
            <a:r>
              <a:rPr lang="el-GR" dirty="0"/>
              <a:t>Αντισηψία</a:t>
            </a:r>
            <a:endParaRPr lang="en-US" dirty="0"/>
          </a:p>
          <a:p>
            <a:pPr lvl="1"/>
            <a:r>
              <a:rPr lang="el-GR" dirty="0"/>
              <a:t>Πρόκληση αιμορραγίας σε τρυπήματα</a:t>
            </a:r>
            <a:r>
              <a:rPr lang="en-GB" dirty="0"/>
              <a:t> (?)</a:t>
            </a:r>
            <a:r>
              <a:rPr lang="el-GR" dirty="0"/>
              <a:t>  </a:t>
            </a:r>
          </a:p>
          <a:p>
            <a:r>
              <a:rPr lang="el-GR" dirty="0"/>
              <a:t>Ενημέρωση του άμεσα ανώτερού μας και του Τμήματος Ελέγχου Λοιμώξεων (ή Ιατρικής Εργασίας).</a:t>
            </a:r>
          </a:p>
          <a:p>
            <a:r>
              <a:rPr lang="el-GR" dirty="0"/>
              <a:t>Έλεγχος του ασθενούς (χρειάζεται ενημερωμένη συγκατάθεση) για </a:t>
            </a:r>
            <a:r>
              <a:rPr lang="en-US" dirty="0"/>
              <a:t>HBV, HCV, HIV</a:t>
            </a:r>
            <a:endParaRPr lang="el-GR" dirty="0"/>
          </a:p>
          <a:p>
            <a:r>
              <a:rPr lang="el-GR" dirty="0"/>
              <a:t>Έλεγχος του υγειονομικού για </a:t>
            </a:r>
            <a:r>
              <a:rPr lang="en-US" dirty="0"/>
              <a:t>HBV, HCV, HIV</a:t>
            </a:r>
            <a:endParaRPr lang="el-GR" dirty="0"/>
          </a:p>
          <a:p>
            <a:r>
              <a:rPr lang="el-GR" dirty="0"/>
              <a:t>Αξιολόγηση κινδύνου (</a:t>
            </a:r>
            <a:r>
              <a:rPr lang="en-US" dirty="0"/>
              <a:t>Risk assessment)</a:t>
            </a:r>
            <a:endParaRPr lang="el-GR" dirty="0"/>
          </a:p>
          <a:p>
            <a:r>
              <a:rPr lang="el-GR" dirty="0"/>
              <a:t>Ανάλογα με την περίπτωση χορήγηση </a:t>
            </a:r>
            <a:r>
              <a:rPr lang="el-GR" dirty="0" err="1"/>
              <a:t>υπερανόσου</a:t>
            </a:r>
            <a:r>
              <a:rPr lang="el-GR" dirty="0"/>
              <a:t> γ-σφαιρίνης έναντι του </a:t>
            </a:r>
            <a:r>
              <a:rPr lang="en-US" dirty="0"/>
              <a:t>HBV</a:t>
            </a:r>
            <a:r>
              <a:rPr lang="el-GR" dirty="0"/>
              <a:t> σε συνδυασμό με έναρξη εμβολιασμού ή χορήγηση </a:t>
            </a:r>
            <a:r>
              <a:rPr lang="el-GR" dirty="0" err="1"/>
              <a:t>αντιρετροϊκής</a:t>
            </a:r>
            <a:r>
              <a:rPr lang="el-GR" dirty="0"/>
              <a:t> αγωγής έναντι του </a:t>
            </a:r>
            <a:r>
              <a:rPr lang="en-US" dirty="0"/>
              <a:t>HIV (Post-exposure prophylaxis – PEP)</a:t>
            </a:r>
            <a:r>
              <a:rPr lang="el-GR"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a:latin typeface="Calibri" pitchFamily="34" charset="0"/>
              </a:rPr>
              <a:t>Υγιές προσωπικό</a:t>
            </a:r>
            <a:r>
              <a:rPr lang="el-GR"/>
              <a:t> </a:t>
            </a:r>
          </a:p>
        </p:txBody>
      </p:sp>
      <p:sp>
        <p:nvSpPr>
          <p:cNvPr id="13315" name="Rectangle 3"/>
          <p:cNvSpPr>
            <a:spLocks noGrp="1" noChangeArrowheads="1"/>
          </p:cNvSpPr>
          <p:nvPr>
            <p:ph idx="1"/>
          </p:nvPr>
        </p:nvSpPr>
        <p:spPr/>
        <p:txBody>
          <a:bodyPr/>
          <a:lstStyle/>
          <a:p>
            <a:pPr eaLnBrk="1" hangingPunct="1"/>
            <a:r>
              <a:rPr lang="el-GR" dirty="0"/>
              <a:t>Όταν είμαστε ασθενείς εμείς αποφεύγουμε να ερχόμαστε σε επαφή με τους ασθενείς μας!</a:t>
            </a:r>
          </a:p>
        </p:txBody>
      </p:sp>
      <p:pic>
        <p:nvPicPr>
          <p:cNvPr id="13316" name="Picture 5" descr="images (17)"/>
          <p:cNvPicPr>
            <a:picLocks noChangeAspect="1" noChangeArrowheads="1"/>
          </p:cNvPicPr>
          <p:nvPr/>
        </p:nvPicPr>
        <p:blipFill>
          <a:blip r:embed="rId2" cstate="print"/>
          <a:srcRect/>
          <a:stretch>
            <a:fillRect/>
          </a:stretch>
        </p:blipFill>
        <p:spPr bwMode="auto">
          <a:xfrm>
            <a:off x="2914905" y="2466606"/>
            <a:ext cx="3300367" cy="2911176"/>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eaLnBrk="1" hangingPunct="1"/>
            <a:r>
              <a:rPr lang="el-GR" b="1" dirty="0">
                <a:latin typeface="Calibri" pitchFamily="34" charset="0"/>
              </a:rPr>
              <a:t>ΥΓΙΕΙΝΗ ΧΕΡΙΩΝ: ΒΑΣΙΚΕΣ ΑΡΧΕΣ</a:t>
            </a:r>
            <a:endParaRPr lang="el-GR" b="1" dirty="0"/>
          </a:p>
        </p:txBody>
      </p:sp>
      <p:sp>
        <p:nvSpPr>
          <p:cNvPr id="4" name="3 - Θέση κειμένου"/>
          <p:cNvSpPr>
            <a:spLocks noGrp="1"/>
          </p:cNvSpPr>
          <p:nvPr>
            <p:ph type="body" idx="1"/>
          </p:nvPr>
        </p:nvSpPr>
        <p:spPr/>
        <p:txBody>
          <a:bodyPr/>
          <a:lstStyle/>
          <a:p>
            <a:endParaRPr lang="el-GR"/>
          </a:p>
        </p:txBody>
      </p:sp>
      <p:pic>
        <p:nvPicPr>
          <p:cNvPr id="2052" name="Picture 5"/>
          <p:cNvPicPr>
            <a:picLocks noChangeAspect="1" noChangeArrowheads="1"/>
          </p:cNvPicPr>
          <p:nvPr/>
        </p:nvPicPr>
        <p:blipFill>
          <a:blip r:embed="rId2" cstate="print"/>
          <a:srcRect/>
          <a:stretch>
            <a:fillRect/>
          </a:stretch>
        </p:blipFill>
        <p:spPr bwMode="auto">
          <a:xfrm>
            <a:off x="722313" y="672209"/>
            <a:ext cx="2929382" cy="300020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dirty="0"/>
              <a:t>Hand transmission: Step 1</a:t>
            </a:r>
            <a:br>
              <a:rPr lang="it-IT" dirty="0"/>
            </a:br>
            <a:endParaRPr lang="el-GR" dirty="0"/>
          </a:p>
        </p:txBody>
      </p:sp>
      <p:pic>
        <p:nvPicPr>
          <p:cNvPr id="3" name="Picture 7"/>
          <p:cNvPicPr>
            <a:picLocks noChangeAspect="1" noChangeArrowheads="1"/>
          </p:cNvPicPr>
          <p:nvPr/>
        </p:nvPicPr>
        <p:blipFill>
          <a:blip r:embed="rId2" cstate="print"/>
          <a:srcRect/>
          <a:stretch>
            <a:fillRect/>
          </a:stretch>
        </p:blipFill>
        <p:spPr bwMode="auto">
          <a:xfrm>
            <a:off x="251520" y="152709"/>
            <a:ext cx="734218" cy="758031"/>
          </a:xfrm>
          <a:prstGeom prst="rect">
            <a:avLst/>
          </a:prstGeom>
          <a:noFill/>
          <a:ln w="9525">
            <a:noFill/>
            <a:miter lim="800000"/>
            <a:headEnd/>
            <a:tailEnd/>
          </a:ln>
        </p:spPr>
      </p:pic>
      <p:sp>
        <p:nvSpPr>
          <p:cNvPr id="4" name="Rectangle 7"/>
          <p:cNvSpPr>
            <a:spLocks noChangeArrowheads="1"/>
          </p:cNvSpPr>
          <p:nvPr/>
        </p:nvSpPr>
        <p:spPr bwMode="auto">
          <a:xfrm>
            <a:off x="1400984" y="1056266"/>
            <a:ext cx="5593262" cy="269304"/>
          </a:xfrm>
          <a:prstGeom prst="rect">
            <a:avLst/>
          </a:prstGeom>
          <a:noFill/>
          <a:ln w="9525" algn="ctr">
            <a:noFill/>
            <a:miter lim="800000"/>
            <a:headEnd/>
            <a:tailEnd/>
          </a:ln>
        </p:spPr>
        <p:txBody>
          <a:bodyPr wrap="none" lIns="0" tIns="0" rIns="0" bIns="0" anchor="ctr">
            <a:spAutoFit/>
          </a:bodyPr>
          <a:lstStyle/>
          <a:p>
            <a:pPr algn="ctr"/>
            <a:r>
              <a:rPr kumimoji="1" lang="en-GB" sz="1750" dirty="0">
                <a:latin typeface="Calibri" pitchFamily="34" charset="0"/>
              </a:rPr>
              <a:t>Organisms present on patient skin and environment surfaces</a:t>
            </a:r>
            <a:r>
              <a:rPr kumimoji="1" lang="en-GB" sz="1750" u="sng" dirty="0">
                <a:latin typeface="Calibri" pitchFamily="34" charset="0"/>
              </a:rPr>
              <a:t> </a:t>
            </a:r>
            <a:endParaRPr lang="en-GB" sz="1750" dirty="0">
              <a:latin typeface="Calibri"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1991714" y="1406389"/>
            <a:ext cx="5135117" cy="3840007"/>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1414739" y="5332584"/>
            <a:ext cx="6960773" cy="420500"/>
          </a:xfrm>
          <a:prstGeom prst="rect">
            <a:avLst/>
          </a:prstGeom>
          <a:noFill/>
          <a:ln w="9525">
            <a:noFill/>
            <a:miter lim="800000"/>
            <a:headEnd/>
            <a:tailEnd/>
          </a:ln>
        </p:spPr>
        <p:txBody>
          <a:bodyPr wrap="square">
            <a:spAutoFit/>
          </a:bodyPr>
          <a:lstStyle/>
          <a:p>
            <a:pPr algn="r" eaLnBrk="0" hangingPunct="0">
              <a:lnSpc>
                <a:spcPct val="80000"/>
              </a:lnSpc>
            </a:pPr>
            <a:r>
              <a:rPr lang="en-US" sz="1333" dirty="0">
                <a:solidFill>
                  <a:schemeClr val="bg1">
                    <a:lumMod val="50000"/>
                  </a:schemeClr>
                </a:solidFill>
                <a:latin typeface="Calibri" pitchFamily="34" charset="0"/>
              </a:rPr>
              <a:t>Evidence-based model for hand transmission during patient </a:t>
            </a:r>
          </a:p>
          <a:p>
            <a:pPr algn="r" eaLnBrk="0" hangingPunct="0">
              <a:lnSpc>
                <a:spcPct val="80000"/>
              </a:lnSpc>
            </a:pPr>
            <a:r>
              <a:rPr lang="en-US" sz="1333" dirty="0">
                <a:solidFill>
                  <a:schemeClr val="bg1">
                    <a:lumMod val="50000"/>
                  </a:schemeClr>
                </a:solidFill>
                <a:latin typeface="Calibri" pitchFamily="34" charset="0"/>
              </a:rPr>
              <a:t>care and the role of improved practices.  </a:t>
            </a:r>
            <a:r>
              <a:rPr lang="en-US" sz="1333" i="1" dirty="0">
                <a:solidFill>
                  <a:schemeClr val="bg1">
                    <a:lumMod val="50000"/>
                  </a:schemeClr>
                </a:solidFill>
                <a:latin typeface="Calibri" pitchFamily="34" charset="0"/>
              </a:rPr>
              <a:t>Lancet Infectious Diseases 2006</a:t>
            </a:r>
            <a:r>
              <a:rPr lang="en-US" sz="1333" dirty="0">
                <a:solidFill>
                  <a:schemeClr val="bg1">
                    <a:lumMod val="50000"/>
                  </a:schemeClr>
                </a:solidFill>
                <a:latin typeface="Calibri" pitchFamily="34" charset="0"/>
              </a:rPr>
              <a:t>; 6:641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dirty="0"/>
              <a:t>Hand transmission: Step </a:t>
            </a:r>
            <a:r>
              <a:rPr lang="el-GR" dirty="0"/>
              <a:t>2</a:t>
            </a:r>
            <a:r>
              <a:rPr lang="it-IT" dirty="0"/>
              <a:t/>
            </a:r>
            <a:br>
              <a:rPr lang="it-IT" dirty="0"/>
            </a:br>
            <a:endParaRPr lang="el-GR" dirty="0"/>
          </a:p>
        </p:txBody>
      </p:sp>
      <p:sp>
        <p:nvSpPr>
          <p:cNvPr id="6" name="Text Box 4"/>
          <p:cNvSpPr txBox="1">
            <a:spLocks noChangeArrowheads="1"/>
          </p:cNvSpPr>
          <p:nvPr/>
        </p:nvSpPr>
        <p:spPr bwMode="auto">
          <a:xfrm>
            <a:off x="1414739" y="5332584"/>
            <a:ext cx="6960773" cy="420500"/>
          </a:xfrm>
          <a:prstGeom prst="rect">
            <a:avLst/>
          </a:prstGeom>
          <a:noFill/>
          <a:ln w="9525">
            <a:noFill/>
            <a:miter lim="800000"/>
            <a:headEnd/>
            <a:tailEnd/>
          </a:ln>
        </p:spPr>
        <p:txBody>
          <a:bodyPr wrap="square">
            <a:spAutoFit/>
          </a:bodyPr>
          <a:lstStyle/>
          <a:p>
            <a:pPr algn="r" eaLnBrk="0" hangingPunct="0">
              <a:lnSpc>
                <a:spcPct val="80000"/>
              </a:lnSpc>
            </a:pPr>
            <a:r>
              <a:rPr lang="en-US" sz="1333" dirty="0">
                <a:solidFill>
                  <a:schemeClr val="bg1">
                    <a:lumMod val="50000"/>
                  </a:schemeClr>
                </a:solidFill>
                <a:latin typeface="Calibri" pitchFamily="34" charset="0"/>
              </a:rPr>
              <a:t>Evidence-based model for hand transmission during patient </a:t>
            </a:r>
          </a:p>
          <a:p>
            <a:pPr algn="r" eaLnBrk="0" hangingPunct="0">
              <a:lnSpc>
                <a:spcPct val="80000"/>
              </a:lnSpc>
            </a:pPr>
            <a:r>
              <a:rPr lang="en-US" sz="1333" dirty="0">
                <a:solidFill>
                  <a:schemeClr val="bg1">
                    <a:lumMod val="50000"/>
                  </a:schemeClr>
                </a:solidFill>
                <a:latin typeface="Calibri" pitchFamily="34" charset="0"/>
              </a:rPr>
              <a:t>care and the role of improved practices.  </a:t>
            </a:r>
            <a:r>
              <a:rPr lang="en-US" sz="1333" i="1" dirty="0">
                <a:solidFill>
                  <a:schemeClr val="bg1">
                    <a:lumMod val="50000"/>
                  </a:schemeClr>
                </a:solidFill>
                <a:latin typeface="Calibri" pitchFamily="34" charset="0"/>
              </a:rPr>
              <a:t>Lancet Infectious Diseases 2006</a:t>
            </a:r>
            <a:r>
              <a:rPr lang="en-US" sz="1333" dirty="0">
                <a:solidFill>
                  <a:schemeClr val="bg1">
                    <a:lumMod val="50000"/>
                  </a:schemeClr>
                </a:solidFill>
                <a:latin typeface="Calibri" pitchFamily="34" charset="0"/>
              </a:rPr>
              <a:t>; 6:641</a:t>
            </a:r>
          </a:p>
        </p:txBody>
      </p:sp>
      <p:sp>
        <p:nvSpPr>
          <p:cNvPr id="7" name="Rectangle 3"/>
          <p:cNvSpPr>
            <a:spLocks noChangeArrowheads="1"/>
          </p:cNvSpPr>
          <p:nvPr/>
        </p:nvSpPr>
        <p:spPr bwMode="auto">
          <a:xfrm>
            <a:off x="1451240" y="970094"/>
            <a:ext cx="6121135" cy="269304"/>
          </a:xfrm>
          <a:prstGeom prst="rect">
            <a:avLst/>
          </a:prstGeom>
          <a:noFill/>
          <a:ln w="9525" algn="ctr">
            <a:noFill/>
            <a:miter lim="800000"/>
            <a:headEnd/>
            <a:tailEnd/>
          </a:ln>
        </p:spPr>
        <p:txBody>
          <a:bodyPr lIns="0" tIns="0" rIns="0" bIns="0">
            <a:spAutoFit/>
          </a:bodyPr>
          <a:lstStyle/>
          <a:p>
            <a:pPr>
              <a:spcBef>
                <a:spcPct val="20000"/>
              </a:spcBef>
              <a:buFont typeface="Times" pitchFamily="18" charset="0"/>
              <a:buNone/>
            </a:pPr>
            <a:r>
              <a:rPr kumimoji="1" lang="en-GB" sz="1750" dirty="0">
                <a:latin typeface="Calibri" pitchFamily="34" charset="0"/>
              </a:rPr>
              <a:t>Organisms transfer on health care providers’ hands</a:t>
            </a:r>
            <a:endParaRPr kumimoji="1" lang="en-US" sz="1750" dirty="0">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1857187" y="1345960"/>
            <a:ext cx="5426996" cy="3902333"/>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noChangeArrowheads="1"/>
          </p:cNvPicPr>
          <p:nvPr/>
        </p:nvPicPr>
        <p:blipFill>
          <a:blip r:embed="rId3" cstate="print"/>
          <a:srcRect/>
          <a:stretch>
            <a:fillRect/>
          </a:stretch>
        </p:blipFill>
        <p:spPr bwMode="auto">
          <a:xfrm>
            <a:off x="251520" y="152709"/>
            <a:ext cx="734218" cy="75803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dirty="0"/>
              <a:t>Hand transmission: Step </a:t>
            </a:r>
            <a:r>
              <a:rPr lang="el-GR" dirty="0"/>
              <a:t>3</a:t>
            </a:r>
            <a:r>
              <a:rPr lang="it-IT" dirty="0"/>
              <a:t/>
            </a:r>
            <a:br>
              <a:rPr lang="it-IT" dirty="0"/>
            </a:br>
            <a:endParaRPr lang="el-GR" dirty="0"/>
          </a:p>
        </p:txBody>
      </p:sp>
      <p:sp>
        <p:nvSpPr>
          <p:cNvPr id="6" name="Text Box 4"/>
          <p:cNvSpPr txBox="1">
            <a:spLocks noChangeArrowheads="1"/>
          </p:cNvSpPr>
          <p:nvPr/>
        </p:nvSpPr>
        <p:spPr bwMode="auto">
          <a:xfrm>
            <a:off x="1414739" y="5332584"/>
            <a:ext cx="6960773" cy="420500"/>
          </a:xfrm>
          <a:prstGeom prst="rect">
            <a:avLst/>
          </a:prstGeom>
          <a:noFill/>
          <a:ln w="9525">
            <a:noFill/>
            <a:miter lim="800000"/>
            <a:headEnd/>
            <a:tailEnd/>
          </a:ln>
        </p:spPr>
        <p:txBody>
          <a:bodyPr wrap="square">
            <a:spAutoFit/>
          </a:bodyPr>
          <a:lstStyle/>
          <a:p>
            <a:pPr algn="r" eaLnBrk="0" hangingPunct="0">
              <a:lnSpc>
                <a:spcPct val="80000"/>
              </a:lnSpc>
            </a:pPr>
            <a:r>
              <a:rPr lang="en-US" sz="1333" dirty="0">
                <a:solidFill>
                  <a:schemeClr val="bg1">
                    <a:lumMod val="50000"/>
                  </a:schemeClr>
                </a:solidFill>
                <a:latin typeface="Calibri" pitchFamily="34" charset="0"/>
              </a:rPr>
              <a:t>Evidence-based model for hand transmission during patient </a:t>
            </a:r>
          </a:p>
          <a:p>
            <a:pPr algn="r" eaLnBrk="0" hangingPunct="0">
              <a:lnSpc>
                <a:spcPct val="80000"/>
              </a:lnSpc>
            </a:pPr>
            <a:r>
              <a:rPr lang="en-US" sz="1333" dirty="0">
                <a:solidFill>
                  <a:schemeClr val="bg1">
                    <a:lumMod val="50000"/>
                  </a:schemeClr>
                </a:solidFill>
                <a:latin typeface="Calibri" pitchFamily="34" charset="0"/>
              </a:rPr>
              <a:t>care and the role of improved practices.  </a:t>
            </a:r>
            <a:r>
              <a:rPr lang="en-US" sz="1333" i="1" dirty="0">
                <a:solidFill>
                  <a:schemeClr val="bg1">
                    <a:lumMod val="50000"/>
                  </a:schemeClr>
                </a:solidFill>
                <a:latin typeface="Calibri" pitchFamily="34" charset="0"/>
              </a:rPr>
              <a:t>Lancet Infectious Diseases 2006</a:t>
            </a:r>
            <a:r>
              <a:rPr lang="en-US" sz="1333" dirty="0">
                <a:solidFill>
                  <a:schemeClr val="bg1">
                    <a:lumMod val="50000"/>
                  </a:schemeClr>
                </a:solidFill>
                <a:latin typeface="Calibri" pitchFamily="34" charset="0"/>
              </a:rPr>
              <a:t>; 6:641</a:t>
            </a:r>
          </a:p>
        </p:txBody>
      </p:sp>
      <p:sp>
        <p:nvSpPr>
          <p:cNvPr id="7" name="Text Box 2"/>
          <p:cNvSpPr txBox="1">
            <a:spLocks noChangeArrowheads="1"/>
          </p:cNvSpPr>
          <p:nvPr/>
        </p:nvSpPr>
        <p:spPr bwMode="auto">
          <a:xfrm>
            <a:off x="1391710" y="1116795"/>
            <a:ext cx="6301053" cy="1862433"/>
          </a:xfrm>
          <a:prstGeom prst="rect">
            <a:avLst/>
          </a:prstGeom>
          <a:noFill/>
          <a:ln w="9525">
            <a:noFill/>
            <a:miter lim="800000"/>
            <a:headEnd/>
            <a:tailEnd/>
          </a:ln>
        </p:spPr>
        <p:txBody>
          <a:bodyPr>
            <a:spAutoFit/>
          </a:bodyPr>
          <a:lstStyle/>
          <a:p>
            <a:pPr marL="227533" indent="-227533" eaLnBrk="0" hangingPunct="0">
              <a:spcAft>
                <a:spcPct val="45000"/>
              </a:spcAft>
            </a:pPr>
            <a:r>
              <a:rPr kumimoji="1" lang="en-GB" sz="1667" dirty="0">
                <a:latin typeface="Calibri" pitchFamily="34" charset="0"/>
              </a:rPr>
              <a:t>Organisms survival on hands</a:t>
            </a:r>
            <a:r>
              <a:rPr kumimoji="1" lang="it-IT" sz="1667" dirty="0">
                <a:solidFill>
                  <a:schemeClr val="accent2"/>
                </a:solidFill>
                <a:latin typeface="Calibri" pitchFamily="34" charset="0"/>
              </a:rPr>
              <a:t> </a:t>
            </a:r>
          </a:p>
          <a:p>
            <a:pPr marL="227533" indent="-227533" eaLnBrk="0" hangingPunct="0">
              <a:spcAft>
                <a:spcPct val="45000"/>
              </a:spcAft>
              <a:buFontTx/>
              <a:buChar char="•"/>
            </a:pPr>
            <a:r>
              <a:rPr kumimoji="1" lang="en-GB" sz="1667" dirty="0">
                <a:latin typeface="Calibri" pitchFamily="34" charset="0"/>
              </a:rPr>
              <a:t>Following contact with patients and/or contaminated environment, organisms can survive on hands for differing lengths of time (2-60 minutes) </a:t>
            </a:r>
          </a:p>
          <a:p>
            <a:pPr marL="227533" indent="-227533" eaLnBrk="0" hangingPunct="0">
              <a:spcAft>
                <a:spcPct val="45000"/>
              </a:spcAft>
              <a:buFontTx/>
              <a:buChar char="•"/>
            </a:pPr>
            <a:r>
              <a:rPr kumimoji="1" lang="en-GB" sz="1667" dirty="0">
                <a:latin typeface="Calibri" pitchFamily="34" charset="0"/>
              </a:rPr>
              <a:t>In the absence of hand hygiene, the longer the duration of care, the higher the degree of hand contamination</a:t>
            </a:r>
            <a:r>
              <a:rPr kumimoji="1" lang="it-IT" sz="1667" dirty="0">
                <a:latin typeface="Calibri" pitchFamily="34" charset="0"/>
              </a:rPr>
              <a:t> </a:t>
            </a:r>
            <a:endParaRPr lang="it-IT" sz="1667" i="1" dirty="0">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1073407" y="2977515"/>
            <a:ext cx="6990353" cy="2093609"/>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noChangeArrowheads="1"/>
          </p:cNvPicPr>
          <p:nvPr/>
        </p:nvPicPr>
        <p:blipFill>
          <a:blip r:embed="rId3" cstate="print"/>
          <a:srcRect/>
          <a:stretch>
            <a:fillRect/>
          </a:stretch>
        </p:blipFill>
        <p:spPr bwMode="auto">
          <a:xfrm>
            <a:off x="251520" y="152709"/>
            <a:ext cx="734218" cy="75803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dirty="0"/>
              <a:t>Hand transmission: Step </a:t>
            </a:r>
            <a:r>
              <a:rPr lang="el-GR" dirty="0"/>
              <a:t>4</a:t>
            </a:r>
            <a:r>
              <a:rPr lang="it-IT" dirty="0"/>
              <a:t/>
            </a:r>
            <a:br>
              <a:rPr lang="it-IT" dirty="0"/>
            </a:br>
            <a:endParaRPr lang="el-GR" dirty="0"/>
          </a:p>
        </p:txBody>
      </p:sp>
      <p:sp>
        <p:nvSpPr>
          <p:cNvPr id="6" name="Text Box 4"/>
          <p:cNvSpPr txBox="1">
            <a:spLocks noChangeArrowheads="1"/>
          </p:cNvSpPr>
          <p:nvPr/>
        </p:nvSpPr>
        <p:spPr bwMode="auto">
          <a:xfrm>
            <a:off x="1414739" y="5332584"/>
            <a:ext cx="6960773" cy="420500"/>
          </a:xfrm>
          <a:prstGeom prst="rect">
            <a:avLst/>
          </a:prstGeom>
          <a:noFill/>
          <a:ln w="9525">
            <a:noFill/>
            <a:miter lim="800000"/>
            <a:headEnd/>
            <a:tailEnd/>
          </a:ln>
        </p:spPr>
        <p:txBody>
          <a:bodyPr wrap="square">
            <a:spAutoFit/>
          </a:bodyPr>
          <a:lstStyle/>
          <a:p>
            <a:pPr algn="r" eaLnBrk="0" hangingPunct="0">
              <a:lnSpc>
                <a:spcPct val="80000"/>
              </a:lnSpc>
            </a:pPr>
            <a:r>
              <a:rPr lang="en-US" sz="1333" dirty="0">
                <a:solidFill>
                  <a:schemeClr val="bg1">
                    <a:lumMod val="50000"/>
                  </a:schemeClr>
                </a:solidFill>
                <a:latin typeface="Calibri" pitchFamily="34" charset="0"/>
              </a:rPr>
              <a:t>Evidence-based model for hand transmission during patient </a:t>
            </a:r>
          </a:p>
          <a:p>
            <a:pPr algn="r" eaLnBrk="0" hangingPunct="0">
              <a:lnSpc>
                <a:spcPct val="80000"/>
              </a:lnSpc>
            </a:pPr>
            <a:r>
              <a:rPr lang="en-US" sz="1333" dirty="0">
                <a:solidFill>
                  <a:schemeClr val="bg1">
                    <a:lumMod val="50000"/>
                  </a:schemeClr>
                </a:solidFill>
                <a:latin typeface="Calibri" pitchFamily="34" charset="0"/>
              </a:rPr>
              <a:t>care and the role of improved practices.  </a:t>
            </a:r>
            <a:r>
              <a:rPr lang="en-US" sz="1333" i="1" dirty="0">
                <a:solidFill>
                  <a:schemeClr val="bg1">
                    <a:lumMod val="50000"/>
                  </a:schemeClr>
                </a:solidFill>
                <a:latin typeface="Calibri" pitchFamily="34" charset="0"/>
              </a:rPr>
              <a:t>Lancet Infectious Diseases 2006</a:t>
            </a:r>
            <a:r>
              <a:rPr lang="en-US" sz="1333" dirty="0">
                <a:solidFill>
                  <a:schemeClr val="bg1">
                    <a:lumMod val="50000"/>
                  </a:schemeClr>
                </a:solidFill>
                <a:latin typeface="Calibri" pitchFamily="34" charset="0"/>
              </a:rPr>
              <a:t>; 6:641</a:t>
            </a:r>
          </a:p>
        </p:txBody>
      </p:sp>
      <p:sp>
        <p:nvSpPr>
          <p:cNvPr id="5" name="Rectangle 4"/>
          <p:cNvSpPr>
            <a:spLocks noChangeArrowheads="1"/>
          </p:cNvSpPr>
          <p:nvPr/>
        </p:nvSpPr>
        <p:spPr bwMode="auto">
          <a:xfrm>
            <a:off x="1451241" y="1150114"/>
            <a:ext cx="6240198" cy="269304"/>
          </a:xfrm>
          <a:prstGeom prst="rect">
            <a:avLst/>
          </a:prstGeom>
          <a:noFill/>
          <a:ln w="9525" algn="ctr">
            <a:noFill/>
            <a:miter lim="800000"/>
            <a:headEnd/>
            <a:tailEnd/>
          </a:ln>
        </p:spPr>
        <p:txBody>
          <a:bodyPr lIns="0" tIns="0" rIns="0" bIns="0">
            <a:spAutoFit/>
          </a:bodyPr>
          <a:lstStyle/>
          <a:p>
            <a:pPr eaLnBrk="0" hangingPunct="0"/>
            <a:r>
              <a:rPr kumimoji="1" lang="en-GB" sz="1750" dirty="0">
                <a:latin typeface="Calibri" pitchFamily="34" charset="0"/>
              </a:rPr>
              <a:t>Defective hand cleansing results in hands remaining contaminated</a:t>
            </a:r>
          </a:p>
        </p:txBody>
      </p:sp>
      <p:pic>
        <p:nvPicPr>
          <p:cNvPr id="7" name="Picture 2"/>
          <p:cNvPicPr>
            <a:picLocks noChangeAspect="1" noChangeArrowheads="1"/>
          </p:cNvPicPr>
          <p:nvPr/>
        </p:nvPicPr>
        <p:blipFill>
          <a:blip r:embed="rId2" cstate="print"/>
          <a:srcRect/>
          <a:stretch>
            <a:fillRect/>
          </a:stretch>
        </p:blipFill>
        <p:spPr bwMode="auto">
          <a:xfrm>
            <a:off x="2163149" y="1645995"/>
            <a:ext cx="4809118" cy="360550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noChangeArrowheads="1"/>
          </p:cNvPicPr>
          <p:nvPr/>
        </p:nvPicPr>
        <p:blipFill>
          <a:blip r:embed="rId3" cstate="print"/>
          <a:srcRect/>
          <a:stretch>
            <a:fillRect/>
          </a:stretch>
        </p:blipFill>
        <p:spPr bwMode="auto">
          <a:xfrm>
            <a:off x="251520" y="152709"/>
            <a:ext cx="734218" cy="75803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a:p>
        </p:txBody>
      </p:sp>
      <p:sp>
        <p:nvSpPr>
          <p:cNvPr id="3075" name="Rectangle 3"/>
          <p:cNvSpPr>
            <a:spLocks noGrp="1" noChangeArrowheads="1"/>
          </p:cNvSpPr>
          <p:nvPr>
            <p:ph idx="1"/>
          </p:nvPr>
        </p:nvSpPr>
        <p:spPr/>
        <p:txBody>
          <a:bodyPr>
            <a:normAutofit/>
          </a:bodyPr>
          <a:lstStyle/>
          <a:p>
            <a:pPr algn="ctr">
              <a:buFontTx/>
              <a:buNone/>
            </a:pPr>
            <a:r>
              <a:rPr lang="el-GR" dirty="0"/>
              <a:t>   </a:t>
            </a:r>
            <a:r>
              <a:rPr lang="el-GR" sz="2333" dirty="0">
                <a:latin typeface="Calibri" pitchFamily="34" charset="0"/>
              </a:rPr>
              <a:t>Η χώρα μας το 1992 διατυπώνει </a:t>
            </a:r>
          </a:p>
          <a:p>
            <a:pPr algn="ctr">
              <a:buFontTx/>
              <a:buNone/>
            </a:pPr>
            <a:r>
              <a:rPr lang="el-GR" sz="2333" dirty="0">
                <a:latin typeface="Calibri" pitchFamily="34" charset="0"/>
              </a:rPr>
              <a:t>σε Νόμο (</a:t>
            </a:r>
            <a:r>
              <a:rPr lang="el-GR" sz="2333" b="1" dirty="0">
                <a:latin typeface="Calibri" pitchFamily="34" charset="0"/>
              </a:rPr>
              <a:t>Ν.2071/ΦΕΚ</a:t>
            </a:r>
            <a:r>
              <a:rPr lang="en-US" sz="2333" b="1" dirty="0">
                <a:latin typeface="Calibri" pitchFamily="34" charset="0"/>
              </a:rPr>
              <a:t> A’</a:t>
            </a:r>
            <a:r>
              <a:rPr lang="el-GR" sz="2333" b="1" dirty="0">
                <a:latin typeface="Calibri" pitchFamily="34" charset="0"/>
              </a:rPr>
              <a:t> 123/</a:t>
            </a:r>
            <a:r>
              <a:rPr lang="en-US" sz="2333" b="1" dirty="0">
                <a:latin typeface="Calibri" pitchFamily="34" charset="0"/>
              </a:rPr>
              <a:t>19</a:t>
            </a:r>
            <a:r>
              <a:rPr lang="el-GR" sz="2333" b="1" dirty="0">
                <a:latin typeface="Calibri" pitchFamily="34" charset="0"/>
              </a:rPr>
              <a:t>92/άρθρο 47</a:t>
            </a:r>
            <a:r>
              <a:rPr lang="el-GR" sz="2333" dirty="0">
                <a:latin typeface="Calibri" pitchFamily="34" charset="0"/>
              </a:rPr>
              <a:t>), </a:t>
            </a:r>
          </a:p>
          <a:p>
            <a:pPr algn="ctr">
              <a:buFontTx/>
              <a:buNone/>
            </a:pPr>
            <a:r>
              <a:rPr lang="el-GR" sz="2333" dirty="0">
                <a:latin typeface="Calibri" pitchFamily="34" charset="0"/>
              </a:rPr>
              <a:t>"τα Δικαιώματα του Νοσοκομειακού Ασθενούς". </a:t>
            </a:r>
          </a:p>
          <a:p>
            <a:pPr algn="ctr">
              <a:buFontTx/>
              <a:buNone/>
            </a:pPr>
            <a:r>
              <a:rPr lang="el-GR" sz="2333" dirty="0">
                <a:latin typeface="Calibri" pitchFamily="34" charset="0"/>
              </a:rPr>
              <a:t>Από τον Απρίλιο του 2006 κατοχυρώνει τα δικαιώματα των νοσοκομειακών ασθενών ενεργοποιώντας το νόμο 2071/1992(ΦΕΚ Α΄123) σε μια προσπάθεια προστασίας του πολίτη σε συνδυασμό με καλύτερη παροχή υγείας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dirty="0"/>
              <a:t>Hand transmission: Step </a:t>
            </a:r>
            <a:r>
              <a:rPr lang="el-GR" dirty="0"/>
              <a:t>5</a:t>
            </a:r>
            <a:r>
              <a:rPr lang="it-IT" dirty="0"/>
              <a:t/>
            </a:r>
            <a:br>
              <a:rPr lang="it-IT" dirty="0"/>
            </a:br>
            <a:endParaRPr lang="el-GR" dirty="0"/>
          </a:p>
        </p:txBody>
      </p:sp>
      <p:sp>
        <p:nvSpPr>
          <p:cNvPr id="6" name="Text Box 4"/>
          <p:cNvSpPr txBox="1">
            <a:spLocks noChangeArrowheads="1"/>
          </p:cNvSpPr>
          <p:nvPr/>
        </p:nvSpPr>
        <p:spPr bwMode="auto">
          <a:xfrm>
            <a:off x="1414739" y="5332584"/>
            <a:ext cx="6960773" cy="420500"/>
          </a:xfrm>
          <a:prstGeom prst="rect">
            <a:avLst/>
          </a:prstGeom>
          <a:noFill/>
          <a:ln w="9525">
            <a:noFill/>
            <a:miter lim="800000"/>
            <a:headEnd/>
            <a:tailEnd/>
          </a:ln>
        </p:spPr>
        <p:txBody>
          <a:bodyPr wrap="square">
            <a:spAutoFit/>
          </a:bodyPr>
          <a:lstStyle/>
          <a:p>
            <a:pPr algn="r" eaLnBrk="0" hangingPunct="0">
              <a:lnSpc>
                <a:spcPct val="80000"/>
              </a:lnSpc>
            </a:pPr>
            <a:r>
              <a:rPr lang="en-US" sz="1333" dirty="0">
                <a:solidFill>
                  <a:schemeClr val="bg1">
                    <a:lumMod val="50000"/>
                  </a:schemeClr>
                </a:solidFill>
                <a:latin typeface="Calibri" pitchFamily="34" charset="0"/>
              </a:rPr>
              <a:t>Evidence-based model for hand transmission during patient </a:t>
            </a:r>
          </a:p>
          <a:p>
            <a:pPr algn="r" eaLnBrk="0" hangingPunct="0">
              <a:lnSpc>
                <a:spcPct val="80000"/>
              </a:lnSpc>
            </a:pPr>
            <a:r>
              <a:rPr lang="en-US" sz="1333" dirty="0">
                <a:solidFill>
                  <a:schemeClr val="bg1">
                    <a:lumMod val="50000"/>
                  </a:schemeClr>
                </a:solidFill>
                <a:latin typeface="Calibri" pitchFamily="34" charset="0"/>
              </a:rPr>
              <a:t>care and the role of improved practices.  </a:t>
            </a:r>
            <a:r>
              <a:rPr lang="en-US" sz="1333" i="1" dirty="0">
                <a:solidFill>
                  <a:schemeClr val="bg1">
                    <a:lumMod val="50000"/>
                  </a:schemeClr>
                </a:solidFill>
                <a:latin typeface="Calibri" pitchFamily="34" charset="0"/>
              </a:rPr>
              <a:t>Lancet Infectious Diseases 2006</a:t>
            </a:r>
            <a:r>
              <a:rPr lang="en-US" sz="1333" dirty="0">
                <a:solidFill>
                  <a:schemeClr val="bg1">
                    <a:lumMod val="50000"/>
                  </a:schemeClr>
                </a:solidFill>
                <a:latin typeface="Calibri" pitchFamily="34" charset="0"/>
              </a:rPr>
              <a:t>; 6:641</a:t>
            </a:r>
          </a:p>
        </p:txBody>
      </p:sp>
      <p:sp>
        <p:nvSpPr>
          <p:cNvPr id="5" name="Rectangle 4"/>
          <p:cNvSpPr>
            <a:spLocks noChangeArrowheads="1"/>
          </p:cNvSpPr>
          <p:nvPr/>
        </p:nvSpPr>
        <p:spPr bwMode="auto">
          <a:xfrm>
            <a:off x="971600" y="1177319"/>
            <a:ext cx="3300367" cy="538609"/>
          </a:xfrm>
          <a:prstGeom prst="rect">
            <a:avLst/>
          </a:prstGeom>
          <a:noFill/>
          <a:ln w="9525" algn="ctr">
            <a:noFill/>
            <a:miter lim="800000"/>
            <a:headEnd/>
            <a:tailEnd/>
          </a:ln>
        </p:spPr>
        <p:txBody>
          <a:bodyPr wrap="square" lIns="0" tIns="0" rIns="0" bIns="0">
            <a:spAutoFit/>
          </a:bodyPr>
          <a:lstStyle/>
          <a:p>
            <a:pPr>
              <a:spcBef>
                <a:spcPct val="20000"/>
              </a:spcBef>
              <a:buFont typeface="Times" pitchFamily="18" charset="0"/>
              <a:buNone/>
            </a:pPr>
            <a:r>
              <a:rPr lang="en-GB" sz="1750" dirty="0">
                <a:latin typeface="Calibri" pitchFamily="34" charset="0"/>
              </a:rPr>
              <a:t>Contaminated hands cross-transmit organisms</a:t>
            </a:r>
            <a:endParaRPr lang="it-IT" sz="1750" dirty="0">
              <a:latin typeface="Calibri"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4298827" y="760138"/>
            <a:ext cx="2920135" cy="437761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noChangeArrowheads="1"/>
          </p:cNvPicPr>
          <p:nvPr/>
        </p:nvPicPr>
        <p:blipFill>
          <a:blip r:embed="rId3" cstate="print"/>
          <a:srcRect/>
          <a:stretch>
            <a:fillRect/>
          </a:stretch>
        </p:blipFill>
        <p:spPr bwMode="auto">
          <a:xfrm>
            <a:off x="251520" y="152709"/>
            <a:ext cx="734218" cy="758031"/>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 προσωπικό δεν συνειδητοποιεί το πότε έχει μικρόβια στα χέρια του!</a:t>
            </a:r>
          </a:p>
        </p:txBody>
      </p:sp>
      <p:sp>
        <p:nvSpPr>
          <p:cNvPr id="3" name="2 - Θέση περιεχομένου"/>
          <p:cNvSpPr>
            <a:spLocks noGrp="1"/>
          </p:cNvSpPr>
          <p:nvPr>
            <p:ph idx="1"/>
          </p:nvPr>
        </p:nvSpPr>
        <p:spPr/>
        <p:txBody>
          <a:bodyPr>
            <a:normAutofit fontScale="77500" lnSpcReduction="20000"/>
          </a:bodyPr>
          <a:lstStyle/>
          <a:p>
            <a:pPr>
              <a:defRPr/>
            </a:pPr>
            <a:r>
              <a:rPr lang="el-GR" dirty="0"/>
              <a:t>Οι νοσηλεύτριες, οι γιατροί και το υπόλοιπο προσωπικό μπορούν να αποκτήσουν μικρόβια κάνοντας </a:t>
            </a:r>
            <a:r>
              <a:rPr lang="el-GR" b="1" dirty="0"/>
              <a:t>απλές εργασίες </a:t>
            </a:r>
            <a:r>
              <a:rPr lang="el-GR" dirty="0"/>
              <a:t>όπως:</a:t>
            </a:r>
          </a:p>
          <a:p>
            <a:pPr indent="296321">
              <a:lnSpc>
                <a:spcPct val="150000"/>
              </a:lnSpc>
              <a:buClr>
                <a:srgbClr val="FF0000"/>
              </a:buClr>
              <a:defRPr/>
            </a:pPr>
            <a:r>
              <a:rPr lang="el-GR" dirty="0">
                <a:sym typeface="Monotype Sorts" pitchFamily="2" charset="2"/>
              </a:rPr>
              <a:t>Μετακινώντας ασθενείς στο κρεβάτι τους</a:t>
            </a:r>
          </a:p>
          <a:p>
            <a:pPr indent="296321">
              <a:lnSpc>
                <a:spcPct val="150000"/>
              </a:lnSpc>
              <a:buClr>
                <a:srgbClr val="FF0000"/>
              </a:buClr>
              <a:defRPr/>
            </a:pPr>
            <a:r>
              <a:rPr lang="el-GR" dirty="0">
                <a:sym typeface="Monotype Sorts" pitchFamily="2" charset="2"/>
              </a:rPr>
              <a:t>Αγγίζοντας το χέρι του ασθενούς</a:t>
            </a:r>
          </a:p>
          <a:p>
            <a:pPr indent="296321">
              <a:lnSpc>
                <a:spcPct val="150000"/>
              </a:lnSpc>
              <a:buClr>
                <a:srgbClr val="FF0000"/>
              </a:buClr>
              <a:defRPr/>
            </a:pPr>
            <a:r>
              <a:rPr lang="el-GR" dirty="0">
                <a:sym typeface="Monotype Sorts" pitchFamily="2" charset="2"/>
              </a:rPr>
              <a:t>Ακουμπώντας στα ρούχα ή στα σεντόνια του ασθενούς</a:t>
            </a:r>
          </a:p>
          <a:p>
            <a:pPr indent="296321">
              <a:lnSpc>
                <a:spcPct val="150000"/>
              </a:lnSpc>
              <a:buClr>
                <a:srgbClr val="FF0000"/>
              </a:buClr>
              <a:defRPr/>
            </a:pPr>
            <a:r>
              <a:rPr lang="el-GR" dirty="0">
                <a:sym typeface="Monotype Sorts" pitchFamily="2" charset="2"/>
              </a:rPr>
              <a:t>Κάνοντας αιμοληψία ή παίρνοντας πίεση και </a:t>
            </a:r>
            <a:r>
              <a:rPr lang="el-GR" dirty="0" err="1">
                <a:sym typeface="Monotype Sorts" pitchFamily="2" charset="2"/>
              </a:rPr>
              <a:t>σφύξεις</a:t>
            </a:r>
            <a:endParaRPr lang="el-GR" dirty="0">
              <a:sym typeface="Monotype Sorts" pitchFamily="2" charset="2"/>
            </a:endParaRPr>
          </a:p>
          <a:p>
            <a:pPr indent="296321">
              <a:lnSpc>
                <a:spcPct val="150000"/>
              </a:lnSpc>
              <a:buClr>
                <a:srgbClr val="FF0000"/>
              </a:buClr>
              <a:defRPr/>
            </a:pPr>
            <a:r>
              <a:rPr lang="el-GR" dirty="0">
                <a:sym typeface="Monotype Sorts" pitchFamily="2" charset="2"/>
              </a:rPr>
              <a:t>Ακουμπώντας τα κάγκελα του κρεβατιού, το κομοδίνο, και τις συσκευές ορού</a:t>
            </a:r>
            <a:endParaRPr lang="en-US" dirty="0">
              <a:sym typeface="Monotype Sorts" pitchFamily="2" charset="2"/>
            </a:endParaRPr>
          </a:p>
          <a:p>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231740" y="4537688"/>
            <a:ext cx="4652238" cy="400110"/>
          </a:xfrm>
          <a:prstGeom prst="rect">
            <a:avLst/>
          </a:prstGeom>
          <a:noFill/>
          <a:ln w="12700">
            <a:noFill/>
            <a:miter lim="800000"/>
            <a:headEnd/>
            <a:tailEnd/>
          </a:ln>
          <a:effectLst/>
        </p:spPr>
        <p:txBody>
          <a:bodyPr wrap="square">
            <a:spAutoFit/>
          </a:bodyPr>
          <a:lstStyle/>
          <a:p>
            <a:pPr algn="ctr">
              <a:defRPr/>
            </a:pPr>
            <a:endParaRPr lang="en-US" sz="2000" dirty="0">
              <a:latin typeface="Calibri" pitchFamily="34" charset="0"/>
            </a:endParaRPr>
          </a:p>
        </p:txBody>
      </p:sp>
      <p:sp>
        <p:nvSpPr>
          <p:cNvPr id="5" name="4 - Τίτλος"/>
          <p:cNvSpPr>
            <a:spLocks noGrp="1"/>
          </p:cNvSpPr>
          <p:nvPr>
            <p:ph type="title"/>
          </p:nvPr>
        </p:nvSpPr>
        <p:spPr>
          <a:xfrm>
            <a:off x="1143000" y="4425280"/>
            <a:ext cx="6858000" cy="952500"/>
          </a:xfrm>
        </p:spPr>
        <p:txBody>
          <a:bodyPr/>
          <a:lstStyle/>
          <a:p>
            <a:r>
              <a:rPr lang="el-GR" sz="2667" dirty="0"/>
              <a:t>Καλλιέργεια από παλάμη νοσηλεύτριας μετά από επώαση 24 ωρών</a:t>
            </a:r>
          </a:p>
        </p:txBody>
      </p:sp>
      <p:pic>
        <p:nvPicPr>
          <p:cNvPr id="6" name="Picture 9" descr="hand8before"/>
          <p:cNvPicPr>
            <a:picLocks noChangeAspect="1" noChangeArrowheads="1"/>
          </p:cNvPicPr>
          <p:nvPr/>
        </p:nvPicPr>
        <p:blipFill>
          <a:blip r:embed="rId2" cstate="print"/>
          <a:srcRect/>
          <a:stretch>
            <a:fillRect/>
          </a:stretch>
        </p:blipFill>
        <p:spPr bwMode="auto">
          <a:xfrm>
            <a:off x="1974507" y="547369"/>
            <a:ext cx="5177780" cy="3881525"/>
          </a:xfrm>
          <a:prstGeom prst="rect">
            <a:avLst/>
          </a:prstGeom>
          <a:noFill/>
          <a:ln w="9525">
            <a:noFill/>
            <a:miter lim="800000"/>
            <a:headEnd/>
            <a:tailEnd/>
          </a:ln>
        </p:spPr>
      </p:pic>
      <p:sp>
        <p:nvSpPr>
          <p:cNvPr id="7" name="3 - Ελεύθερη σχεδίαση"/>
          <p:cNvSpPr/>
          <p:nvPr/>
        </p:nvSpPr>
        <p:spPr>
          <a:xfrm>
            <a:off x="3208717" y="1067086"/>
            <a:ext cx="2846580" cy="2732912"/>
          </a:xfrm>
          <a:custGeom>
            <a:avLst/>
            <a:gdLst>
              <a:gd name="connsiteX0" fmla="*/ 1034307 w 3565127"/>
              <a:gd name="connsiteY0" fmla="*/ 3446584 h 3671667"/>
              <a:gd name="connsiteX1" fmla="*/ 963968 w 3565127"/>
              <a:gd name="connsiteY1" fmla="*/ 3404381 h 3671667"/>
              <a:gd name="connsiteX2" fmla="*/ 893630 w 3565127"/>
              <a:gd name="connsiteY2" fmla="*/ 3319975 h 3671667"/>
              <a:gd name="connsiteX3" fmla="*/ 879562 w 3565127"/>
              <a:gd name="connsiteY3" fmla="*/ 3277772 h 3671667"/>
              <a:gd name="connsiteX4" fmla="*/ 837359 w 3565127"/>
              <a:gd name="connsiteY4" fmla="*/ 3249637 h 3671667"/>
              <a:gd name="connsiteX5" fmla="*/ 781088 w 3565127"/>
              <a:gd name="connsiteY5" fmla="*/ 3193366 h 3671667"/>
              <a:gd name="connsiteX6" fmla="*/ 752953 w 3565127"/>
              <a:gd name="connsiteY6" fmla="*/ 3151163 h 3671667"/>
              <a:gd name="connsiteX7" fmla="*/ 738885 w 3565127"/>
              <a:gd name="connsiteY7" fmla="*/ 3108960 h 3671667"/>
              <a:gd name="connsiteX8" fmla="*/ 696682 w 3565127"/>
              <a:gd name="connsiteY8" fmla="*/ 3094892 h 3671667"/>
              <a:gd name="connsiteX9" fmla="*/ 668547 w 3565127"/>
              <a:gd name="connsiteY9" fmla="*/ 3052689 h 3671667"/>
              <a:gd name="connsiteX10" fmla="*/ 570073 w 3565127"/>
              <a:gd name="connsiteY10" fmla="*/ 2968283 h 3671667"/>
              <a:gd name="connsiteX11" fmla="*/ 556005 w 3565127"/>
              <a:gd name="connsiteY11" fmla="*/ 2926080 h 3671667"/>
              <a:gd name="connsiteX12" fmla="*/ 527870 w 3565127"/>
              <a:gd name="connsiteY12" fmla="*/ 2897944 h 3671667"/>
              <a:gd name="connsiteX13" fmla="*/ 499735 w 3565127"/>
              <a:gd name="connsiteY13" fmla="*/ 2855741 h 3671667"/>
              <a:gd name="connsiteX14" fmla="*/ 471599 w 3565127"/>
              <a:gd name="connsiteY14" fmla="*/ 2827606 h 3671667"/>
              <a:gd name="connsiteX15" fmla="*/ 429396 w 3565127"/>
              <a:gd name="connsiteY15" fmla="*/ 2771335 h 3671667"/>
              <a:gd name="connsiteX16" fmla="*/ 387193 w 3565127"/>
              <a:gd name="connsiteY16" fmla="*/ 2686929 h 3671667"/>
              <a:gd name="connsiteX17" fmla="*/ 373125 w 3565127"/>
              <a:gd name="connsiteY17" fmla="*/ 2644726 h 3671667"/>
              <a:gd name="connsiteX18" fmla="*/ 344990 w 3565127"/>
              <a:gd name="connsiteY18" fmla="*/ 2602523 h 3671667"/>
              <a:gd name="connsiteX19" fmla="*/ 302787 w 3565127"/>
              <a:gd name="connsiteY19" fmla="*/ 2532184 h 3671667"/>
              <a:gd name="connsiteX20" fmla="*/ 246516 w 3565127"/>
              <a:gd name="connsiteY20" fmla="*/ 2447778 h 3671667"/>
              <a:gd name="connsiteX21" fmla="*/ 176178 w 3565127"/>
              <a:gd name="connsiteY21" fmla="*/ 2349304 h 3671667"/>
              <a:gd name="connsiteX22" fmla="*/ 148042 w 3565127"/>
              <a:gd name="connsiteY22" fmla="*/ 2321169 h 3671667"/>
              <a:gd name="connsiteX23" fmla="*/ 119907 w 3565127"/>
              <a:gd name="connsiteY23" fmla="*/ 2264898 h 3671667"/>
              <a:gd name="connsiteX24" fmla="*/ 63636 w 3565127"/>
              <a:gd name="connsiteY24" fmla="*/ 2194560 h 3671667"/>
              <a:gd name="connsiteX25" fmla="*/ 21433 w 3565127"/>
              <a:gd name="connsiteY25" fmla="*/ 2124221 h 3671667"/>
              <a:gd name="connsiteX26" fmla="*/ 21433 w 3565127"/>
              <a:gd name="connsiteY26" fmla="*/ 1927274 h 3671667"/>
              <a:gd name="connsiteX27" fmla="*/ 35501 w 3565127"/>
              <a:gd name="connsiteY27" fmla="*/ 1885071 h 3671667"/>
              <a:gd name="connsiteX28" fmla="*/ 77704 w 3565127"/>
              <a:gd name="connsiteY28" fmla="*/ 1871003 h 3671667"/>
              <a:gd name="connsiteX29" fmla="*/ 119907 w 3565127"/>
              <a:gd name="connsiteY29" fmla="*/ 1800664 h 3671667"/>
              <a:gd name="connsiteX30" fmla="*/ 204313 w 3565127"/>
              <a:gd name="connsiteY30" fmla="*/ 1772529 h 3671667"/>
              <a:gd name="connsiteX31" fmla="*/ 302787 w 3565127"/>
              <a:gd name="connsiteY31" fmla="*/ 1786597 h 3671667"/>
              <a:gd name="connsiteX32" fmla="*/ 387193 w 3565127"/>
              <a:gd name="connsiteY32" fmla="*/ 1814732 h 3671667"/>
              <a:gd name="connsiteX33" fmla="*/ 401261 w 3565127"/>
              <a:gd name="connsiteY33" fmla="*/ 1856935 h 3671667"/>
              <a:gd name="connsiteX34" fmla="*/ 471599 w 3565127"/>
              <a:gd name="connsiteY34" fmla="*/ 1913206 h 3671667"/>
              <a:gd name="connsiteX35" fmla="*/ 527870 w 3565127"/>
              <a:gd name="connsiteY35" fmla="*/ 1969477 h 3671667"/>
              <a:gd name="connsiteX36" fmla="*/ 541938 w 3565127"/>
              <a:gd name="connsiteY36" fmla="*/ 2011680 h 3671667"/>
              <a:gd name="connsiteX37" fmla="*/ 598208 w 3565127"/>
              <a:gd name="connsiteY37" fmla="*/ 2096086 h 3671667"/>
              <a:gd name="connsiteX38" fmla="*/ 626344 w 3565127"/>
              <a:gd name="connsiteY38" fmla="*/ 2124221 h 3671667"/>
              <a:gd name="connsiteX39" fmla="*/ 752953 w 3565127"/>
              <a:gd name="connsiteY39" fmla="*/ 2166424 h 3671667"/>
              <a:gd name="connsiteX40" fmla="*/ 795156 w 3565127"/>
              <a:gd name="connsiteY40" fmla="*/ 2180492 h 3671667"/>
              <a:gd name="connsiteX41" fmla="*/ 879562 w 3565127"/>
              <a:gd name="connsiteY41" fmla="*/ 2166424 h 3671667"/>
              <a:gd name="connsiteX42" fmla="*/ 921765 w 3565127"/>
              <a:gd name="connsiteY42" fmla="*/ 2138289 h 3671667"/>
              <a:gd name="connsiteX43" fmla="*/ 1006171 w 3565127"/>
              <a:gd name="connsiteY43" fmla="*/ 2039815 h 3671667"/>
              <a:gd name="connsiteX44" fmla="*/ 1020239 w 3565127"/>
              <a:gd name="connsiteY44" fmla="*/ 1969477 h 3671667"/>
              <a:gd name="connsiteX45" fmla="*/ 1048375 w 3565127"/>
              <a:gd name="connsiteY45" fmla="*/ 1828800 h 3671667"/>
              <a:gd name="connsiteX46" fmla="*/ 1076510 w 3565127"/>
              <a:gd name="connsiteY46" fmla="*/ 1800664 h 3671667"/>
              <a:gd name="connsiteX47" fmla="*/ 1062442 w 3565127"/>
              <a:gd name="connsiteY47" fmla="*/ 1505243 h 3671667"/>
              <a:gd name="connsiteX48" fmla="*/ 1048375 w 3565127"/>
              <a:gd name="connsiteY48" fmla="*/ 1434904 h 3671667"/>
              <a:gd name="connsiteX49" fmla="*/ 1020239 w 3565127"/>
              <a:gd name="connsiteY49" fmla="*/ 1209821 h 3671667"/>
              <a:gd name="connsiteX50" fmla="*/ 1006171 w 3565127"/>
              <a:gd name="connsiteY50" fmla="*/ 1167618 h 3671667"/>
              <a:gd name="connsiteX51" fmla="*/ 1020239 w 3565127"/>
              <a:gd name="connsiteY51" fmla="*/ 745587 h 3671667"/>
              <a:gd name="connsiteX52" fmla="*/ 1034307 w 3565127"/>
              <a:gd name="connsiteY52" fmla="*/ 703384 h 3671667"/>
              <a:gd name="connsiteX53" fmla="*/ 1048375 w 3565127"/>
              <a:gd name="connsiteY53" fmla="*/ 633046 h 3671667"/>
              <a:gd name="connsiteX54" fmla="*/ 1076510 w 3565127"/>
              <a:gd name="connsiteY54" fmla="*/ 548640 h 3671667"/>
              <a:gd name="connsiteX55" fmla="*/ 1104645 w 3565127"/>
              <a:gd name="connsiteY55" fmla="*/ 393895 h 3671667"/>
              <a:gd name="connsiteX56" fmla="*/ 1132781 w 3565127"/>
              <a:gd name="connsiteY56" fmla="*/ 309489 h 3671667"/>
              <a:gd name="connsiteX57" fmla="*/ 1146848 w 3565127"/>
              <a:gd name="connsiteY57" fmla="*/ 267286 h 3671667"/>
              <a:gd name="connsiteX58" fmla="*/ 1203119 w 3565127"/>
              <a:gd name="connsiteY58" fmla="*/ 211015 h 3671667"/>
              <a:gd name="connsiteX59" fmla="*/ 1231255 w 3565127"/>
              <a:gd name="connsiteY59" fmla="*/ 182880 h 3671667"/>
              <a:gd name="connsiteX60" fmla="*/ 1273458 w 3565127"/>
              <a:gd name="connsiteY60" fmla="*/ 168812 h 3671667"/>
              <a:gd name="connsiteX61" fmla="*/ 1442270 w 3565127"/>
              <a:gd name="connsiteY61" fmla="*/ 211015 h 3671667"/>
              <a:gd name="connsiteX62" fmla="*/ 1470405 w 3565127"/>
              <a:gd name="connsiteY62" fmla="*/ 295421 h 3671667"/>
              <a:gd name="connsiteX63" fmla="*/ 1498541 w 3565127"/>
              <a:gd name="connsiteY63" fmla="*/ 548640 h 3671667"/>
              <a:gd name="connsiteX64" fmla="*/ 1512608 w 3565127"/>
              <a:gd name="connsiteY64" fmla="*/ 829994 h 3671667"/>
              <a:gd name="connsiteX65" fmla="*/ 1540744 w 3565127"/>
              <a:gd name="connsiteY65" fmla="*/ 1097280 h 3671667"/>
              <a:gd name="connsiteX66" fmla="*/ 1568879 w 3565127"/>
              <a:gd name="connsiteY66" fmla="*/ 1181686 h 3671667"/>
              <a:gd name="connsiteX67" fmla="*/ 1582947 w 3565127"/>
              <a:gd name="connsiteY67" fmla="*/ 1223889 h 3671667"/>
              <a:gd name="connsiteX68" fmla="*/ 1625150 w 3565127"/>
              <a:gd name="connsiteY68" fmla="*/ 1308295 h 3671667"/>
              <a:gd name="connsiteX69" fmla="*/ 1667353 w 3565127"/>
              <a:gd name="connsiteY69" fmla="*/ 1322363 h 3671667"/>
              <a:gd name="connsiteX70" fmla="*/ 1779895 w 3565127"/>
              <a:gd name="connsiteY70" fmla="*/ 1266092 h 3671667"/>
              <a:gd name="connsiteX71" fmla="*/ 1793962 w 3565127"/>
              <a:gd name="connsiteY71" fmla="*/ 1223889 h 3671667"/>
              <a:gd name="connsiteX72" fmla="*/ 1822098 w 3565127"/>
              <a:gd name="connsiteY72" fmla="*/ 1195754 h 3671667"/>
              <a:gd name="connsiteX73" fmla="*/ 1836165 w 3565127"/>
              <a:gd name="connsiteY73" fmla="*/ 1111347 h 3671667"/>
              <a:gd name="connsiteX74" fmla="*/ 1864301 w 3565127"/>
              <a:gd name="connsiteY74" fmla="*/ 1012874 h 3671667"/>
              <a:gd name="connsiteX75" fmla="*/ 1878368 w 3565127"/>
              <a:gd name="connsiteY75" fmla="*/ 942535 h 3671667"/>
              <a:gd name="connsiteX76" fmla="*/ 1892436 w 3565127"/>
              <a:gd name="connsiteY76" fmla="*/ 689317 h 3671667"/>
              <a:gd name="connsiteX77" fmla="*/ 1934639 w 3565127"/>
              <a:gd name="connsiteY77" fmla="*/ 534572 h 3671667"/>
              <a:gd name="connsiteX78" fmla="*/ 1962775 w 3565127"/>
              <a:gd name="connsiteY78" fmla="*/ 422031 h 3671667"/>
              <a:gd name="connsiteX79" fmla="*/ 1990910 w 3565127"/>
              <a:gd name="connsiteY79" fmla="*/ 267286 h 3671667"/>
              <a:gd name="connsiteX80" fmla="*/ 2019045 w 3565127"/>
              <a:gd name="connsiteY80" fmla="*/ 154744 h 3671667"/>
              <a:gd name="connsiteX81" fmla="*/ 2061248 w 3565127"/>
              <a:gd name="connsiteY81" fmla="*/ 70338 h 3671667"/>
              <a:gd name="connsiteX82" fmla="*/ 2117519 w 3565127"/>
              <a:gd name="connsiteY82" fmla="*/ 14067 h 3671667"/>
              <a:gd name="connsiteX83" fmla="*/ 2159722 w 3565127"/>
              <a:gd name="connsiteY83" fmla="*/ 0 h 3671667"/>
              <a:gd name="connsiteX84" fmla="*/ 2230061 w 3565127"/>
              <a:gd name="connsiteY84" fmla="*/ 14067 h 3671667"/>
              <a:gd name="connsiteX85" fmla="*/ 2272264 w 3565127"/>
              <a:gd name="connsiteY85" fmla="*/ 28135 h 3671667"/>
              <a:gd name="connsiteX86" fmla="*/ 2300399 w 3565127"/>
              <a:gd name="connsiteY86" fmla="*/ 112541 h 3671667"/>
              <a:gd name="connsiteX87" fmla="*/ 2286331 w 3565127"/>
              <a:gd name="connsiteY87" fmla="*/ 196947 h 3671667"/>
              <a:gd name="connsiteX88" fmla="*/ 2244128 w 3565127"/>
              <a:gd name="connsiteY88" fmla="*/ 351692 h 3671667"/>
              <a:gd name="connsiteX89" fmla="*/ 2244128 w 3565127"/>
              <a:gd name="connsiteY89" fmla="*/ 984738 h 3671667"/>
              <a:gd name="connsiteX90" fmla="*/ 2258196 w 3565127"/>
              <a:gd name="connsiteY90" fmla="*/ 1055077 h 3671667"/>
              <a:gd name="connsiteX91" fmla="*/ 2272264 w 3565127"/>
              <a:gd name="connsiteY91" fmla="*/ 1350498 h 3671667"/>
              <a:gd name="connsiteX92" fmla="*/ 2286331 w 3565127"/>
              <a:gd name="connsiteY92" fmla="*/ 1519311 h 3671667"/>
              <a:gd name="connsiteX93" fmla="*/ 2314467 w 3565127"/>
              <a:gd name="connsiteY93" fmla="*/ 1547446 h 3671667"/>
              <a:gd name="connsiteX94" fmla="*/ 2412941 w 3565127"/>
              <a:gd name="connsiteY94" fmla="*/ 1617784 h 3671667"/>
              <a:gd name="connsiteX95" fmla="*/ 2455144 w 3565127"/>
              <a:gd name="connsiteY95" fmla="*/ 1631852 h 3671667"/>
              <a:gd name="connsiteX96" fmla="*/ 2511415 w 3565127"/>
              <a:gd name="connsiteY96" fmla="*/ 1547446 h 3671667"/>
              <a:gd name="connsiteX97" fmla="*/ 2553618 w 3565127"/>
              <a:gd name="connsiteY97" fmla="*/ 1505243 h 3671667"/>
              <a:gd name="connsiteX98" fmla="*/ 2567685 w 3565127"/>
              <a:gd name="connsiteY98" fmla="*/ 1378634 h 3671667"/>
              <a:gd name="connsiteX99" fmla="*/ 2595821 w 3565127"/>
              <a:gd name="connsiteY99" fmla="*/ 1252024 h 3671667"/>
              <a:gd name="connsiteX100" fmla="*/ 2623956 w 3565127"/>
              <a:gd name="connsiteY100" fmla="*/ 1167618 h 3671667"/>
              <a:gd name="connsiteX101" fmla="*/ 2609888 w 3565127"/>
              <a:gd name="connsiteY101" fmla="*/ 886264 h 3671667"/>
              <a:gd name="connsiteX102" fmla="*/ 2595821 w 3565127"/>
              <a:gd name="connsiteY102" fmla="*/ 844061 h 3671667"/>
              <a:gd name="connsiteX103" fmla="*/ 2609888 w 3565127"/>
              <a:gd name="connsiteY103" fmla="*/ 731520 h 3671667"/>
              <a:gd name="connsiteX104" fmla="*/ 2638024 w 3565127"/>
              <a:gd name="connsiteY104" fmla="*/ 534572 h 3671667"/>
              <a:gd name="connsiteX105" fmla="*/ 2666159 w 3565127"/>
              <a:gd name="connsiteY105" fmla="*/ 492369 h 3671667"/>
              <a:gd name="connsiteX106" fmla="*/ 2722430 w 3565127"/>
              <a:gd name="connsiteY106" fmla="*/ 436098 h 3671667"/>
              <a:gd name="connsiteX107" fmla="*/ 2764633 w 3565127"/>
              <a:gd name="connsiteY107" fmla="*/ 422031 h 3671667"/>
              <a:gd name="connsiteX108" fmla="*/ 2806836 w 3565127"/>
              <a:gd name="connsiteY108" fmla="*/ 436098 h 3671667"/>
              <a:gd name="connsiteX109" fmla="*/ 2863107 w 3565127"/>
              <a:gd name="connsiteY109" fmla="*/ 492369 h 3671667"/>
              <a:gd name="connsiteX110" fmla="*/ 2905310 w 3565127"/>
              <a:gd name="connsiteY110" fmla="*/ 633046 h 3671667"/>
              <a:gd name="connsiteX111" fmla="*/ 2919378 w 3565127"/>
              <a:gd name="connsiteY111" fmla="*/ 675249 h 3671667"/>
              <a:gd name="connsiteX112" fmla="*/ 2905310 w 3565127"/>
              <a:gd name="connsiteY112" fmla="*/ 970671 h 3671667"/>
              <a:gd name="connsiteX113" fmla="*/ 2891242 w 3565127"/>
              <a:gd name="connsiteY113" fmla="*/ 1012874 h 3671667"/>
              <a:gd name="connsiteX114" fmla="*/ 2877175 w 3565127"/>
              <a:gd name="connsiteY114" fmla="*/ 1111347 h 3671667"/>
              <a:gd name="connsiteX115" fmla="*/ 2905310 w 3565127"/>
              <a:gd name="connsiteY115" fmla="*/ 1223889 h 3671667"/>
              <a:gd name="connsiteX116" fmla="*/ 2919378 w 3565127"/>
              <a:gd name="connsiteY116" fmla="*/ 1280160 h 3671667"/>
              <a:gd name="connsiteX117" fmla="*/ 2933445 w 3565127"/>
              <a:gd name="connsiteY117" fmla="*/ 1322363 h 3671667"/>
              <a:gd name="connsiteX118" fmla="*/ 2947513 w 3565127"/>
              <a:gd name="connsiteY118" fmla="*/ 1688123 h 3671667"/>
              <a:gd name="connsiteX119" fmla="*/ 2989716 w 3565127"/>
              <a:gd name="connsiteY119" fmla="*/ 1786597 h 3671667"/>
              <a:gd name="connsiteX120" fmla="*/ 3031919 w 3565127"/>
              <a:gd name="connsiteY120" fmla="*/ 1800664 h 3671667"/>
              <a:gd name="connsiteX121" fmla="*/ 3060055 w 3565127"/>
              <a:gd name="connsiteY121" fmla="*/ 1828800 h 3671667"/>
              <a:gd name="connsiteX122" fmla="*/ 3130393 w 3565127"/>
              <a:gd name="connsiteY122" fmla="*/ 1758461 h 3671667"/>
              <a:gd name="connsiteX123" fmla="*/ 3144461 w 3565127"/>
              <a:gd name="connsiteY123" fmla="*/ 1716258 h 3671667"/>
              <a:gd name="connsiteX124" fmla="*/ 3158528 w 3565127"/>
              <a:gd name="connsiteY124" fmla="*/ 1659987 h 3671667"/>
              <a:gd name="connsiteX125" fmla="*/ 3172596 w 3565127"/>
              <a:gd name="connsiteY125" fmla="*/ 1589649 h 3671667"/>
              <a:gd name="connsiteX126" fmla="*/ 3200731 w 3565127"/>
              <a:gd name="connsiteY126" fmla="*/ 1505243 h 3671667"/>
              <a:gd name="connsiteX127" fmla="*/ 3228867 w 3565127"/>
              <a:gd name="connsiteY127" fmla="*/ 1477107 h 3671667"/>
              <a:gd name="connsiteX128" fmla="*/ 3285138 w 3565127"/>
              <a:gd name="connsiteY128" fmla="*/ 1406769 h 3671667"/>
              <a:gd name="connsiteX129" fmla="*/ 3327341 w 3565127"/>
              <a:gd name="connsiteY129" fmla="*/ 1392701 h 3671667"/>
              <a:gd name="connsiteX130" fmla="*/ 3411747 w 3565127"/>
              <a:gd name="connsiteY130" fmla="*/ 1322363 h 3671667"/>
              <a:gd name="connsiteX131" fmla="*/ 3510221 w 3565127"/>
              <a:gd name="connsiteY131" fmla="*/ 1336431 h 3671667"/>
              <a:gd name="connsiteX132" fmla="*/ 3524288 w 3565127"/>
              <a:gd name="connsiteY132" fmla="*/ 1491175 h 3671667"/>
              <a:gd name="connsiteX133" fmla="*/ 3496153 w 3565127"/>
              <a:gd name="connsiteY133" fmla="*/ 1589649 h 3671667"/>
              <a:gd name="connsiteX134" fmla="*/ 3468018 w 3565127"/>
              <a:gd name="connsiteY134" fmla="*/ 1631852 h 3671667"/>
              <a:gd name="connsiteX135" fmla="*/ 3425815 w 3565127"/>
              <a:gd name="connsiteY135" fmla="*/ 1702191 h 3671667"/>
              <a:gd name="connsiteX136" fmla="*/ 3383611 w 3565127"/>
              <a:gd name="connsiteY136" fmla="*/ 1786597 h 3671667"/>
              <a:gd name="connsiteX137" fmla="*/ 3341408 w 3565127"/>
              <a:gd name="connsiteY137" fmla="*/ 1856935 h 3671667"/>
              <a:gd name="connsiteX138" fmla="*/ 3299205 w 3565127"/>
              <a:gd name="connsiteY138" fmla="*/ 1983544 h 3671667"/>
              <a:gd name="connsiteX139" fmla="*/ 3285138 w 3565127"/>
              <a:gd name="connsiteY139" fmla="*/ 2025747 h 3671667"/>
              <a:gd name="connsiteX140" fmla="*/ 3257002 w 3565127"/>
              <a:gd name="connsiteY140" fmla="*/ 2067951 h 3671667"/>
              <a:gd name="connsiteX141" fmla="*/ 3242935 w 3565127"/>
              <a:gd name="connsiteY141" fmla="*/ 2110154 h 3671667"/>
              <a:gd name="connsiteX142" fmla="*/ 3214799 w 3565127"/>
              <a:gd name="connsiteY142" fmla="*/ 2138289 h 3671667"/>
              <a:gd name="connsiteX143" fmla="*/ 3186664 w 3565127"/>
              <a:gd name="connsiteY143" fmla="*/ 2222695 h 3671667"/>
              <a:gd name="connsiteX144" fmla="*/ 3172596 w 3565127"/>
              <a:gd name="connsiteY144" fmla="*/ 2264898 h 3671667"/>
              <a:gd name="connsiteX145" fmla="*/ 3144461 w 3565127"/>
              <a:gd name="connsiteY145" fmla="*/ 2293034 h 3671667"/>
              <a:gd name="connsiteX146" fmla="*/ 3116325 w 3565127"/>
              <a:gd name="connsiteY146" fmla="*/ 2377440 h 3671667"/>
              <a:gd name="connsiteX147" fmla="*/ 3102258 w 3565127"/>
              <a:gd name="connsiteY147" fmla="*/ 2419643 h 3671667"/>
              <a:gd name="connsiteX148" fmla="*/ 3074122 w 3565127"/>
              <a:gd name="connsiteY148" fmla="*/ 2447778 h 3671667"/>
              <a:gd name="connsiteX149" fmla="*/ 3045987 w 3565127"/>
              <a:gd name="connsiteY149" fmla="*/ 2532184 h 3671667"/>
              <a:gd name="connsiteX150" fmla="*/ 3031919 w 3565127"/>
              <a:gd name="connsiteY150" fmla="*/ 2574387 h 3671667"/>
              <a:gd name="connsiteX151" fmla="*/ 3003784 w 3565127"/>
              <a:gd name="connsiteY151" fmla="*/ 2602523 h 3671667"/>
              <a:gd name="connsiteX152" fmla="*/ 2975648 w 3565127"/>
              <a:gd name="connsiteY152" fmla="*/ 2686929 h 3671667"/>
              <a:gd name="connsiteX153" fmla="*/ 2919378 w 3565127"/>
              <a:gd name="connsiteY153" fmla="*/ 2771335 h 3671667"/>
              <a:gd name="connsiteX154" fmla="*/ 2891242 w 3565127"/>
              <a:gd name="connsiteY154" fmla="*/ 2799471 h 3671667"/>
              <a:gd name="connsiteX155" fmla="*/ 2834971 w 3565127"/>
              <a:gd name="connsiteY155" fmla="*/ 2869809 h 3671667"/>
              <a:gd name="connsiteX156" fmla="*/ 2778701 w 3565127"/>
              <a:gd name="connsiteY156" fmla="*/ 2968283 h 3671667"/>
              <a:gd name="connsiteX157" fmla="*/ 2722430 w 3565127"/>
              <a:gd name="connsiteY157" fmla="*/ 3024554 h 3671667"/>
              <a:gd name="connsiteX158" fmla="*/ 2666159 w 3565127"/>
              <a:gd name="connsiteY158" fmla="*/ 3094892 h 3671667"/>
              <a:gd name="connsiteX159" fmla="*/ 2609888 w 3565127"/>
              <a:gd name="connsiteY159" fmla="*/ 3165231 h 3671667"/>
              <a:gd name="connsiteX160" fmla="*/ 2553618 w 3565127"/>
              <a:gd name="connsiteY160" fmla="*/ 3179298 h 3671667"/>
              <a:gd name="connsiteX161" fmla="*/ 2525482 w 3565127"/>
              <a:gd name="connsiteY161" fmla="*/ 3221501 h 3671667"/>
              <a:gd name="connsiteX162" fmla="*/ 2497347 w 3565127"/>
              <a:gd name="connsiteY162" fmla="*/ 3249637 h 3671667"/>
              <a:gd name="connsiteX163" fmla="*/ 2483279 w 3565127"/>
              <a:gd name="connsiteY163" fmla="*/ 3291840 h 3671667"/>
              <a:gd name="connsiteX164" fmla="*/ 2427008 w 3565127"/>
              <a:gd name="connsiteY164" fmla="*/ 3362178 h 3671667"/>
              <a:gd name="connsiteX165" fmla="*/ 2427008 w 3565127"/>
              <a:gd name="connsiteY165" fmla="*/ 3573194 h 3671667"/>
              <a:gd name="connsiteX166" fmla="*/ 2384805 w 3565127"/>
              <a:gd name="connsiteY166" fmla="*/ 3643532 h 3671667"/>
              <a:gd name="connsiteX167" fmla="*/ 2328535 w 3565127"/>
              <a:gd name="connsiteY167" fmla="*/ 3657600 h 3671667"/>
              <a:gd name="connsiteX168" fmla="*/ 2286331 w 3565127"/>
              <a:gd name="connsiteY168" fmla="*/ 3671667 h 3671667"/>
              <a:gd name="connsiteX169" fmla="*/ 1779895 w 3565127"/>
              <a:gd name="connsiteY169" fmla="*/ 3657600 h 3671667"/>
              <a:gd name="connsiteX170" fmla="*/ 1681421 w 3565127"/>
              <a:gd name="connsiteY170" fmla="*/ 3643532 h 3671667"/>
              <a:gd name="connsiteX171" fmla="*/ 1385999 w 3565127"/>
              <a:gd name="connsiteY171" fmla="*/ 3629464 h 3671667"/>
              <a:gd name="connsiteX172" fmla="*/ 1301593 w 3565127"/>
              <a:gd name="connsiteY172" fmla="*/ 3601329 h 3671667"/>
              <a:gd name="connsiteX173" fmla="*/ 1273458 w 3565127"/>
              <a:gd name="connsiteY173" fmla="*/ 3559126 h 3671667"/>
              <a:gd name="connsiteX174" fmla="*/ 1189051 w 3565127"/>
              <a:gd name="connsiteY174" fmla="*/ 3530991 h 3671667"/>
              <a:gd name="connsiteX175" fmla="*/ 1146848 w 3565127"/>
              <a:gd name="connsiteY175" fmla="*/ 3502855 h 3671667"/>
              <a:gd name="connsiteX176" fmla="*/ 1062442 w 3565127"/>
              <a:gd name="connsiteY176" fmla="*/ 3474720 h 3671667"/>
              <a:gd name="connsiteX177" fmla="*/ 1020239 w 3565127"/>
              <a:gd name="connsiteY177" fmla="*/ 3460652 h 3671667"/>
              <a:gd name="connsiteX178" fmla="*/ 1034307 w 3565127"/>
              <a:gd name="connsiteY178" fmla="*/ 3446584 h 367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565127" h="3671667">
                <a:moveTo>
                  <a:pt x="1034307" y="3446584"/>
                </a:moveTo>
                <a:cubicBezTo>
                  <a:pt x="1010861" y="3432516"/>
                  <a:pt x="985842" y="3420787"/>
                  <a:pt x="963968" y="3404381"/>
                </a:cubicBezTo>
                <a:cubicBezTo>
                  <a:pt x="939078" y="3385713"/>
                  <a:pt x="907928" y="3348570"/>
                  <a:pt x="893630" y="3319975"/>
                </a:cubicBezTo>
                <a:cubicBezTo>
                  <a:pt x="886998" y="3306712"/>
                  <a:pt x="888825" y="3289351"/>
                  <a:pt x="879562" y="3277772"/>
                </a:cubicBezTo>
                <a:cubicBezTo>
                  <a:pt x="869000" y="3264570"/>
                  <a:pt x="850196" y="3260640"/>
                  <a:pt x="837359" y="3249637"/>
                </a:cubicBezTo>
                <a:cubicBezTo>
                  <a:pt x="817219" y="3232374"/>
                  <a:pt x="795802" y="3215437"/>
                  <a:pt x="781088" y="3193366"/>
                </a:cubicBezTo>
                <a:cubicBezTo>
                  <a:pt x="771710" y="3179298"/>
                  <a:pt x="760514" y="3166285"/>
                  <a:pt x="752953" y="3151163"/>
                </a:cubicBezTo>
                <a:cubicBezTo>
                  <a:pt x="746321" y="3137900"/>
                  <a:pt x="749370" y="3119445"/>
                  <a:pt x="738885" y="3108960"/>
                </a:cubicBezTo>
                <a:cubicBezTo>
                  <a:pt x="728400" y="3098475"/>
                  <a:pt x="710750" y="3099581"/>
                  <a:pt x="696682" y="3094892"/>
                </a:cubicBezTo>
                <a:cubicBezTo>
                  <a:pt x="687304" y="3080824"/>
                  <a:pt x="679550" y="3065526"/>
                  <a:pt x="668547" y="3052689"/>
                </a:cubicBezTo>
                <a:cubicBezTo>
                  <a:pt x="623063" y="2999624"/>
                  <a:pt x="619852" y="3001469"/>
                  <a:pt x="570073" y="2968283"/>
                </a:cubicBezTo>
                <a:cubicBezTo>
                  <a:pt x="565384" y="2954215"/>
                  <a:pt x="563634" y="2938796"/>
                  <a:pt x="556005" y="2926080"/>
                </a:cubicBezTo>
                <a:cubicBezTo>
                  <a:pt x="549181" y="2914707"/>
                  <a:pt x="536155" y="2908301"/>
                  <a:pt x="527870" y="2897944"/>
                </a:cubicBezTo>
                <a:cubicBezTo>
                  <a:pt x="517308" y="2884742"/>
                  <a:pt x="510297" y="2868943"/>
                  <a:pt x="499735" y="2855741"/>
                </a:cubicBezTo>
                <a:cubicBezTo>
                  <a:pt x="491449" y="2845384"/>
                  <a:pt x="480090" y="2837795"/>
                  <a:pt x="471599" y="2827606"/>
                </a:cubicBezTo>
                <a:cubicBezTo>
                  <a:pt x="456589" y="2809594"/>
                  <a:pt x="443464" y="2790092"/>
                  <a:pt x="429396" y="2771335"/>
                </a:cubicBezTo>
                <a:cubicBezTo>
                  <a:pt x="394036" y="2665256"/>
                  <a:pt x="441734" y="2796011"/>
                  <a:pt x="387193" y="2686929"/>
                </a:cubicBezTo>
                <a:cubicBezTo>
                  <a:pt x="380561" y="2673666"/>
                  <a:pt x="379757" y="2657989"/>
                  <a:pt x="373125" y="2644726"/>
                </a:cubicBezTo>
                <a:cubicBezTo>
                  <a:pt x="365564" y="2629604"/>
                  <a:pt x="352551" y="2617645"/>
                  <a:pt x="344990" y="2602523"/>
                </a:cubicBezTo>
                <a:cubicBezTo>
                  <a:pt x="308466" y="2529475"/>
                  <a:pt x="357741" y="2587140"/>
                  <a:pt x="302787" y="2532184"/>
                </a:cubicBezTo>
                <a:cubicBezTo>
                  <a:pt x="278857" y="2460396"/>
                  <a:pt x="303995" y="2514837"/>
                  <a:pt x="246516" y="2447778"/>
                </a:cubicBezTo>
                <a:cubicBezTo>
                  <a:pt x="127675" y="2309129"/>
                  <a:pt x="265268" y="2460665"/>
                  <a:pt x="176178" y="2349304"/>
                </a:cubicBezTo>
                <a:cubicBezTo>
                  <a:pt x="167892" y="2338947"/>
                  <a:pt x="157421" y="2330547"/>
                  <a:pt x="148042" y="2321169"/>
                </a:cubicBezTo>
                <a:cubicBezTo>
                  <a:pt x="138664" y="2302412"/>
                  <a:pt x="131540" y="2282347"/>
                  <a:pt x="119907" y="2264898"/>
                </a:cubicBezTo>
                <a:cubicBezTo>
                  <a:pt x="67564" y="2186384"/>
                  <a:pt x="114746" y="2296780"/>
                  <a:pt x="63636" y="2194560"/>
                </a:cubicBezTo>
                <a:cubicBezTo>
                  <a:pt x="27112" y="2121512"/>
                  <a:pt x="76387" y="2179177"/>
                  <a:pt x="21433" y="2124221"/>
                </a:cubicBezTo>
                <a:cubicBezTo>
                  <a:pt x="4037" y="2019849"/>
                  <a:pt x="0" y="2045154"/>
                  <a:pt x="21433" y="1927274"/>
                </a:cubicBezTo>
                <a:cubicBezTo>
                  <a:pt x="24086" y="1912685"/>
                  <a:pt x="25016" y="1895556"/>
                  <a:pt x="35501" y="1885071"/>
                </a:cubicBezTo>
                <a:cubicBezTo>
                  <a:pt x="45986" y="1874586"/>
                  <a:pt x="63636" y="1875692"/>
                  <a:pt x="77704" y="1871003"/>
                </a:cubicBezTo>
                <a:cubicBezTo>
                  <a:pt x="87330" y="1842124"/>
                  <a:pt x="89009" y="1816113"/>
                  <a:pt x="119907" y="1800664"/>
                </a:cubicBezTo>
                <a:cubicBezTo>
                  <a:pt x="146433" y="1787401"/>
                  <a:pt x="204313" y="1772529"/>
                  <a:pt x="204313" y="1772529"/>
                </a:cubicBezTo>
                <a:cubicBezTo>
                  <a:pt x="237138" y="1777218"/>
                  <a:pt x="270478" y="1779141"/>
                  <a:pt x="302787" y="1786597"/>
                </a:cubicBezTo>
                <a:cubicBezTo>
                  <a:pt x="331685" y="1793266"/>
                  <a:pt x="387193" y="1814732"/>
                  <a:pt x="387193" y="1814732"/>
                </a:cubicBezTo>
                <a:cubicBezTo>
                  <a:pt x="391882" y="1828800"/>
                  <a:pt x="393632" y="1844219"/>
                  <a:pt x="401261" y="1856935"/>
                </a:cubicBezTo>
                <a:cubicBezTo>
                  <a:pt x="414626" y="1879210"/>
                  <a:pt x="452428" y="1900426"/>
                  <a:pt x="471599" y="1913206"/>
                </a:cubicBezTo>
                <a:cubicBezTo>
                  <a:pt x="509114" y="2025747"/>
                  <a:pt x="452842" y="1894449"/>
                  <a:pt x="527870" y="1969477"/>
                </a:cubicBezTo>
                <a:cubicBezTo>
                  <a:pt x="538355" y="1979962"/>
                  <a:pt x="534737" y="1998717"/>
                  <a:pt x="541938" y="2011680"/>
                </a:cubicBezTo>
                <a:cubicBezTo>
                  <a:pt x="558360" y="2041239"/>
                  <a:pt x="574297" y="2072176"/>
                  <a:pt x="598208" y="2096086"/>
                </a:cubicBezTo>
                <a:cubicBezTo>
                  <a:pt x="607587" y="2105464"/>
                  <a:pt x="614481" y="2118290"/>
                  <a:pt x="626344" y="2124221"/>
                </a:cubicBezTo>
                <a:cubicBezTo>
                  <a:pt x="626361" y="2124229"/>
                  <a:pt x="731842" y="2159387"/>
                  <a:pt x="752953" y="2166424"/>
                </a:cubicBezTo>
                <a:lnTo>
                  <a:pt x="795156" y="2180492"/>
                </a:lnTo>
                <a:cubicBezTo>
                  <a:pt x="823291" y="2175803"/>
                  <a:pt x="852502" y="2175444"/>
                  <a:pt x="879562" y="2166424"/>
                </a:cubicBezTo>
                <a:cubicBezTo>
                  <a:pt x="895602" y="2161077"/>
                  <a:pt x="908928" y="2149292"/>
                  <a:pt x="921765" y="2138289"/>
                </a:cubicBezTo>
                <a:cubicBezTo>
                  <a:pt x="974830" y="2092805"/>
                  <a:pt x="972985" y="2089594"/>
                  <a:pt x="1006171" y="2039815"/>
                </a:cubicBezTo>
                <a:cubicBezTo>
                  <a:pt x="1010860" y="2016369"/>
                  <a:pt x="1016308" y="1993062"/>
                  <a:pt x="1020239" y="1969477"/>
                </a:cubicBezTo>
                <a:cubicBezTo>
                  <a:pt x="1023242" y="1951461"/>
                  <a:pt x="1029708" y="1859912"/>
                  <a:pt x="1048375" y="1828800"/>
                </a:cubicBezTo>
                <a:cubicBezTo>
                  <a:pt x="1055199" y="1817427"/>
                  <a:pt x="1067132" y="1810043"/>
                  <a:pt x="1076510" y="1800664"/>
                </a:cubicBezTo>
                <a:cubicBezTo>
                  <a:pt x="1071821" y="1702190"/>
                  <a:pt x="1070003" y="1603538"/>
                  <a:pt x="1062442" y="1505243"/>
                </a:cubicBezTo>
                <a:cubicBezTo>
                  <a:pt x="1060608" y="1481403"/>
                  <a:pt x="1051535" y="1458605"/>
                  <a:pt x="1048375" y="1434904"/>
                </a:cubicBezTo>
                <a:cubicBezTo>
                  <a:pt x="1035403" y="1337614"/>
                  <a:pt x="1039673" y="1297273"/>
                  <a:pt x="1020239" y="1209821"/>
                </a:cubicBezTo>
                <a:cubicBezTo>
                  <a:pt x="1017022" y="1195345"/>
                  <a:pt x="1010860" y="1181686"/>
                  <a:pt x="1006171" y="1167618"/>
                </a:cubicBezTo>
                <a:cubicBezTo>
                  <a:pt x="1010860" y="1026941"/>
                  <a:pt x="1011724" y="886084"/>
                  <a:pt x="1020239" y="745587"/>
                </a:cubicBezTo>
                <a:cubicBezTo>
                  <a:pt x="1021136" y="730786"/>
                  <a:pt x="1030710" y="717770"/>
                  <a:pt x="1034307" y="703384"/>
                </a:cubicBezTo>
                <a:cubicBezTo>
                  <a:pt x="1040106" y="680188"/>
                  <a:pt x="1042084" y="656114"/>
                  <a:pt x="1048375" y="633046"/>
                </a:cubicBezTo>
                <a:cubicBezTo>
                  <a:pt x="1056178" y="604434"/>
                  <a:pt x="1071634" y="577894"/>
                  <a:pt x="1076510" y="548640"/>
                </a:cubicBezTo>
                <a:cubicBezTo>
                  <a:pt x="1081103" y="521081"/>
                  <a:pt x="1096222" y="424779"/>
                  <a:pt x="1104645" y="393895"/>
                </a:cubicBezTo>
                <a:cubicBezTo>
                  <a:pt x="1112448" y="365283"/>
                  <a:pt x="1123403" y="337624"/>
                  <a:pt x="1132781" y="309489"/>
                </a:cubicBezTo>
                <a:cubicBezTo>
                  <a:pt x="1137470" y="295421"/>
                  <a:pt x="1136363" y="277771"/>
                  <a:pt x="1146848" y="267286"/>
                </a:cubicBezTo>
                <a:lnTo>
                  <a:pt x="1203119" y="211015"/>
                </a:lnTo>
                <a:cubicBezTo>
                  <a:pt x="1212498" y="201637"/>
                  <a:pt x="1218672" y="187074"/>
                  <a:pt x="1231255" y="182880"/>
                </a:cubicBezTo>
                <a:lnTo>
                  <a:pt x="1273458" y="168812"/>
                </a:lnTo>
                <a:cubicBezTo>
                  <a:pt x="1294800" y="171183"/>
                  <a:pt x="1413340" y="164727"/>
                  <a:pt x="1442270" y="211015"/>
                </a:cubicBezTo>
                <a:cubicBezTo>
                  <a:pt x="1457988" y="236164"/>
                  <a:pt x="1470405" y="295421"/>
                  <a:pt x="1470405" y="295421"/>
                </a:cubicBezTo>
                <a:cubicBezTo>
                  <a:pt x="1480101" y="372989"/>
                  <a:pt x="1493447" y="472232"/>
                  <a:pt x="1498541" y="548640"/>
                </a:cubicBezTo>
                <a:cubicBezTo>
                  <a:pt x="1504787" y="642334"/>
                  <a:pt x="1507094" y="736254"/>
                  <a:pt x="1512608" y="829994"/>
                </a:cubicBezTo>
                <a:cubicBezTo>
                  <a:pt x="1517406" y="911555"/>
                  <a:pt x="1517755" y="1012987"/>
                  <a:pt x="1540744" y="1097280"/>
                </a:cubicBezTo>
                <a:cubicBezTo>
                  <a:pt x="1548547" y="1125892"/>
                  <a:pt x="1559501" y="1153551"/>
                  <a:pt x="1568879" y="1181686"/>
                </a:cubicBezTo>
                <a:lnTo>
                  <a:pt x="1582947" y="1223889"/>
                </a:lnTo>
                <a:cubicBezTo>
                  <a:pt x="1592214" y="1251690"/>
                  <a:pt x="1600359" y="1288462"/>
                  <a:pt x="1625150" y="1308295"/>
                </a:cubicBezTo>
                <a:cubicBezTo>
                  <a:pt x="1636729" y="1317558"/>
                  <a:pt x="1653285" y="1317674"/>
                  <a:pt x="1667353" y="1322363"/>
                </a:cubicBezTo>
                <a:cubicBezTo>
                  <a:pt x="1764342" y="1290033"/>
                  <a:pt x="1730788" y="1315198"/>
                  <a:pt x="1779895" y="1266092"/>
                </a:cubicBezTo>
                <a:cubicBezTo>
                  <a:pt x="1784584" y="1252024"/>
                  <a:pt x="1786333" y="1236604"/>
                  <a:pt x="1793962" y="1223889"/>
                </a:cubicBezTo>
                <a:cubicBezTo>
                  <a:pt x="1800786" y="1212516"/>
                  <a:pt x="1817441" y="1208173"/>
                  <a:pt x="1822098" y="1195754"/>
                </a:cubicBezTo>
                <a:cubicBezTo>
                  <a:pt x="1832113" y="1169046"/>
                  <a:pt x="1830571" y="1139317"/>
                  <a:pt x="1836165" y="1111347"/>
                </a:cubicBezTo>
                <a:cubicBezTo>
                  <a:pt x="1862479" y="979776"/>
                  <a:pt x="1837485" y="1120139"/>
                  <a:pt x="1864301" y="1012874"/>
                </a:cubicBezTo>
                <a:cubicBezTo>
                  <a:pt x="1870100" y="989677"/>
                  <a:pt x="1873679" y="965981"/>
                  <a:pt x="1878368" y="942535"/>
                </a:cubicBezTo>
                <a:cubicBezTo>
                  <a:pt x="1883057" y="858129"/>
                  <a:pt x="1885113" y="773535"/>
                  <a:pt x="1892436" y="689317"/>
                </a:cubicBezTo>
                <a:cubicBezTo>
                  <a:pt x="1901291" y="587489"/>
                  <a:pt x="1912623" y="644648"/>
                  <a:pt x="1934639" y="534572"/>
                </a:cubicBezTo>
                <a:cubicBezTo>
                  <a:pt x="1951615" y="449693"/>
                  <a:pt x="1941146" y="486917"/>
                  <a:pt x="1962775" y="422031"/>
                </a:cubicBezTo>
                <a:cubicBezTo>
                  <a:pt x="1971394" y="370312"/>
                  <a:pt x="1979109" y="318422"/>
                  <a:pt x="1990910" y="267286"/>
                </a:cubicBezTo>
                <a:cubicBezTo>
                  <a:pt x="1999605" y="229608"/>
                  <a:pt x="2006817" y="191428"/>
                  <a:pt x="2019045" y="154744"/>
                </a:cubicBezTo>
                <a:cubicBezTo>
                  <a:pt x="2032661" y="113897"/>
                  <a:pt x="2031499" y="105045"/>
                  <a:pt x="2061248" y="70338"/>
                </a:cubicBezTo>
                <a:cubicBezTo>
                  <a:pt x="2078511" y="50198"/>
                  <a:pt x="2092354" y="22455"/>
                  <a:pt x="2117519" y="14067"/>
                </a:cubicBezTo>
                <a:lnTo>
                  <a:pt x="2159722" y="0"/>
                </a:lnTo>
                <a:cubicBezTo>
                  <a:pt x="2183168" y="4689"/>
                  <a:pt x="2206864" y="8268"/>
                  <a:pt x="2230061" y="14067"/>
                </a:cubicBezTo>
                <a:cubicBezTo>
                  <a:pt x="2244447" y="17663"/>
                  <a:pt x="2263645" y="16068"/>
                  <a:pt x="2272264" y="28135"/>
                </a:cubicBezTo>
                <a:cubicBezTo>
                  <a:pt x="2289502" y="52268"/>
                  <a:pt x="2300399" y="112541"/>
                  <a:pt x="2300399" y="112541"/>
                </a:cubicBezTo>
                <a:cubicBezTo>
                  <a:pt x="2295710" y="140676"/>
                  <a:pt x="2292307" y="169057"/>
                  <a:pt x="2286331" y="196947"/>
                </a:cubicBezTo>
                <a:cubicBezTo>
                  <a:pt x="2267290" y="285803"/>
                  <a:pt x="2265558" y="287405"/>
                  <a:pt x="2244128" y="351692"/>
                </a:cubicBezTo>
                <a:cubicBezTo>
                  <a:pt x="2234577" y="666896"/>
                  <a:pt x="2214934" y="736586"/>
                  <a:pt x="2244128" y="984738"/>
                </a:cubicBezTo>
                <a:cubicBezTo>
                  <a:pt x="2246922" y="1008485"/>
                  <a:pt x="2253507" y="1031631"/>
                  <a:pt x="2258196" y="1055077"/>
                </a:cubicBezTo>
                <a:cubicBezTo>
                  <a:pt x="2262885" y="1153551"/>
                  <a:pt x="2266300" y="1252093"/>
                  <a:pt x="2272264" y="1350498"/>
                </a:cubicBezTo>
                <a:cubicBezTo>
                  <a:pt x="2275680" y="1406861"/>
                  <a:pt x="2274500" y="1464098"/>
                  <a:pt x="2286331" y="1519311"/>
                </a:cubicBezTo>
                <a:cubicBezTo>
                  <a:pt x="2289110" y="1532280"/>
                  <a:pt x="2305088" y="1538068"/>
                  <a:pt x="2314467" y="1547446"/>
                </a:cubicBezTo>
                <a:cubicBezTo>
                  <a:pt x="2337914" y="1617784"/>
                  <a:pt x="2314467" y="1584959"/>
                  <a:pt x="2412941" y="1617784"/>
                </a:cubicBezTo>
                <a:lnTo>
                  <a:pt x="2455144" y="1631852"/>
                </a:lnTo>
                <a:cubicBezTo>
                  <a:pt x="2589775" y="1497221"/>
                  <a:pt x="2429979" y="1669599"/>
                  <a:pt x="2511415" y="1547446"/>
                </a:cubicBezTo>
                <a:cubicBezTo>
                  <a:pt x="2522451" y="1530893"/>
                  <a:pt x="2539550" y="1519311"/>
                  <a:pt x="2553618" y="1505243"/>
                </a:cubicBezTo>
                <a:cubicBezTo>
                  <a:pt x="2558307" y="1463040"/>
                  <a:pt x="2561680" y="1420670"/>
                  <a:pt x="2567685" y="1378634"/>
                </a:cubicBezTo>
                <a:cubicBezTo>
                  <a:pt x="2571336" y="1353077"/>
                  <a:pt x="2587443" y="1279950"/>
                  <a:pt x="2595821" y="1252024"/>
                </a:cubicBezTo>
                <a:cubicBezTo>
                  <a:pt x="2604343" y="1223618"/>
                  <a:pt x="2623956" y="1167618"/>
                  <a:pt x="2623956" y="1167618"/>
                </a:cubicBezTo>
                <a:cubicBezTo>
                  <a:pt x="2619267" y="1073833"/>
                  <a:pt x="2618023" y="979813"/>
                  <a:pt x="2609888" y="886264"/>
                </a:cubicBezTo>
                <a:cubicBezTo>
                  <a:pt x="2608603" y="871491"/>
                  <a:pt x="2595821" y="858890"/>
                  <a:pt x="2595821" y="844061"/>
                </a:cubicBezTo>
                <a:cubicBezTo>
                  <a:pt x="2595821" y="806255"/>
                  <a:pt x="2605930" y="769118"/>
                  <a:pt x="2609888" y="731520"/>
                </a:cubicBezTo>
                <a:cubicBezTo>
                  <a:pt x="2614201" y="690541"/>
                  <a:pt x="2610754" y="589112"/>
                  <a:pt x="2638024" y="534572"/>
                </a:cubicBezTo>
                <a:cubicBezTo>
                  <a:pt x="2645585" y="519450"/>
                  <a:pt x="2655156" y="505206"/>
                  <a:pt x="2666159" y="492369"/>
                </a:cubicBezTo>
                <a:cubicBezTo>
                  <a:pt x="2683422" y="472229"/>
                  <a:pt x="2697265" y="444486"/>
                  <a:pt x="2722430" y="436098"/>
                </a:cubicBezTo>
                <a:lnTo>
                  <a:pt x="2764633" y="422031"/>
                </a:lnTo>
                <a:cubicBezTo>
                  <a:pt x="2778701" y="426720"/>
                  <a:pt x="2794769" y="427479"/>
                  <a:pt x="2806836" y="436098"/>
                </a:cubicBezTo>
                <a:cubicBezTo>
                  <a:pt x="2828421" y="451516"/>
                  <a:pt x="2863107" y="492369"/>
                  <a:pt x="2863107" y="492369"/>
                </a:cubicBezTo>
                <a:cubicBezTo>
                  <a:pt x="2884367" y="577409"/>
                  <a:pt x="2871062" y="530303"/>
                  <a:pt x="2905310" y="633046"/>
                </a:cubicBezTo>
                <a:lnTo>
                  <a:pt x="2919378" y="675249"/>
                </a:lnTo>
                <a:cubicBezTo>
                  <a:pt x="2914689" y="773723"/>
                  <a:pt x="2913497" y="872426"/>
                  <a:pt x="2905310" y="970671"/>
                </a:cubicBezTo>
                <a:cubicBezTo>
                  <a:pt x="2904079" y="985448"/>
                  <a:pt x="2894150" y="998333"/>
                  <a:pt x="2891242" y="1012874"/>
                </a:cubicBezTo>
                <a:cubicBezTo>
                  <a:pt x="2884739" y="1045388"/>
                  <a:pt x="2881864" y="1078523"/>
                  <a:pt x="2877175" y="1111347"/>
                </a:cubicBezTo>
                <a:lnTo>
                  <a:pt x="2905310" y="1223889"/>
                </a:lnTo>
                <a:cubicBezTo>
                  <a:pt x="2909999" y="1242646"/>
                  <a:pt x="2913264" y="1261818"/>
                  <a:pt x="2919378" y="1280160"/>
                </a:cubicBezTo>
                <a:lnTo>
                  <a:pt x="2933445" y="1322363"/>
                </a:lnTo>
                <a:cubicBezTo>
                  <a:pt x="2938134" y="1444283"/>
                  <a:pt x="2939397" y="1566383"/>
                  <a:pt x="2947513" y="1688123"/>
                </a:cubicBezTo>
                <a:cubicBezTo>
                  <a:pt x="2949417" y="1716677"/>
                  <a:pt x="2965080" y="1766888"/>
                  <a:pt x="2989716" y="1786597"/>
                </a:cubicBezTo>
                <a:cubicBezTo>
                  <a:pt x="3001295" y="1795860"/>
                  <a:pt x="3017851" y="1795975"/>
                  <a:pt x="3031919" y="1800664"/>
                </a:cubicBezTo>
                <a:cubicBezTo>
                  <a:pt x="3041298" y="1810043"/>
                  <a:pt x="3046792" y="1828800"/>
                  <a:pt x="3060055" y="1828800"/>
                </a:cubicBezTo>
                <a:cubicBezTo>
                  <a:pt x="3088190" y="1828800"/>
                  <a:pt x="3121015" y="1777218"/>
                  <a:pt x="3130393" y="1758461"/>
                </a:cubicBezTo>
                <a:cubicBezTo>
                  <a:pt x="3137025" y="1745198"/>
                  <a:pt x="3140387" y="1730516"/>
                  <a:pt x="3144461" y="1716258"/>
                </a:cubicBezTo>
                <a:cubicBezTo>
                  <a:pt x="3149772" y="1697668"/>
                  <a:pt x="3154334" y="1678861"/>
                  <a:pt x="3158528" y="1659987"/>
                </a:cubicBezTo>
                <a:cubicBezTo>
                  <a:pt x="3163715" y="1636646"/>
                  <a:pt x="3166305" y="1612717"/>
                  <a:pt x="3172596" y="1589649"/>
                </a:cubicBezTo>
                <a:cubicBezTo>
                  <a:pt x="3180399" y="1561037"/>
                  <a:pt x="3179760" y="1526214"/>
                  <a:pt x="3200731" y="1505243"/>
                </a:cubicBezTo>
                <a:cubicBezTo>
                  <a:pt x="3210110" y="1495864"/>
                  <a:pt x="3220581" y="1487464"/>
                  <a:pt x="3228867" y="1477107"/>
                </a:cubicBezTo>
                <a:cubicBezTo>
                  <a:pt x="3246563" y="1454987"/>
                  <a:pt x="3259007" y="1422447"/>
                  <a:pt x="3285138" y="1406769"/>
                </a:cubicBezTo>
                <a:cubicBezTo>
                  <a:pt x="3297854" y="1399140"/>
                  <a:pt x="3314078" y="1399333"/>
                  <a:pt x="3327341" y="1392701"/>
                </a:cubicBezTo>
                <a:cubicBezTo>
                  <a:pt x="3366513" y="1373115"/>
                  <a:pt x="3380634" y="1353476"/>
                  <a:pt x="3411747" y="1322363"/>
                </a:cubicBezTo>
                <a:cubicBezTo>
                  <a:pt x="3444572" y="1327052"/>
                  <a:pt x="3479921" y="1322964"/>
                  <a:pt x="3510221" y="1336431"/>
                </a:cubicBezTo>
                <a:cubicBezTo>
                  <a:pt x="3565127" y="1360834"/>
                  <a:pt x="3527484" y="1471999"/>
                  <a:pt x="3524288" y="1491175"/>
                </a:cubicBezTo>
                <a:cubicBezTo>
                  <a:pt x="3522034" y="1504702"/>
                  <a:pt x="3504517" y="1572921"/>
                  <a:pt x="3496153" y="1589649"/>
                </a:cubicBezTo>
                <a:cubicBezTo>
                  <a:pt x="3488592" y="1604771"/>
                  <a:pt x="3475579" y="1616730"/>
                  <a:pt x="3468018" y="1631852"/>
                </a:cubicBezTo>
                <a:cubicBezTo>
                  <a:pt x="3431494" y="1704900"/>
                  <a:pt x="3480769" y="1647235"/>
                  <a:pt x="3425815" y="1702191"/>
                </a:cubicBezTo>
                <a:cubicBezTo>
                  <a:pt x="3390453" y="1808276"/>
                  <a:pt x="3438156" y="1677507"/>
                  <a:pt x="3383611" y="1786597"/>
                </a:cubicBezTo>
                <a:cubicBezTo>
                  <a:pt x="3347087" y="1859645"/>
                  <a:pt x="3396365" y="1801980"/>
                  <a:pt x="3341408" y="1856935"/>
                </a:cubicBezTo>
                <a:lnTo>
                  <a:pt x="3299205" y="1983544"/>
                </a:lnTo>
                <a:cubicBezTo>
                  <a:pt x="3294516" y="1997612"/>
                  <a:pt x="3293363" y="2013409"/>
                  <a:pt x="3285138" y="2025747"/>
                </a:cubicBezTo>
                <a:lnTo>
                  <a:pt x="3257002" y="2067951"/>
                </a:lnTo>
                <a:cubicBezTo>
                  <a:pt x="3252313" y="2082019"/>
                  <a:pt x="3250564" y="2097439"/>
                  <a:pt x="3242935" y="2110154"/>
                </a:cubicBezTo>
                <a:cubicBezTo>
                  <a:pt x="3236111" y="2121527"/>
                  <a:pt x="3220731" y="2126426"/>
                  <a:pt x="3214799" y="2138289"/>
                </a:cubicBezTo>
                <a:cubicBezTo>
                  <a:pt x="3201536" y="2164815"/>
                  <a:pt x="3196042" y="2194560"/>
                  <a:pt x="3186664" y="2222695"/>
                </a:cubicBezTo>
                <a:cubicBezTo>
                  <a:pt x="3181975" y="2236763"/>
                  <a:pt x="3183081" y="2254412"/>
                  <a:pt x="3172596" y="2264898"/>
                </a:cubicBezTo>
                <a:lnTo>
                  <a:pt x="3144461" y="2293034"/>
                </a:lnTo>
                <a:lnTo>
                  <a:pt x="3116325" y="2377440"/>
                </a:lnTo>
                <a:cubicBezTo>
                  <a:pt x="3111636" y="2391508"/>
                  <a:pt x="3112744" y="2409158"/>
                  <a:pt x="3102258" y="2419643"/>
                </a:cubicBezTo>
                <a:lnTo>
                  <a:pt x="3074122" y="2447778"/>
                </a:lnTo>
                <a:lnTo>
                  <a:pt x="3045987" y="2532184"/>
                </a:lnTo>
                <a:cubicBezTo>
                  <a:pt x="3041298" y="2546252"/>
                  <a:pt x="3042404" y="2563901"/>
                  <a:pt x="3031919" y="2574387"/>
                </a:cubicBezTo>
                <a:lnTo>
                  <a:pt x="3003784" y="2602523"/>
                </a:lnTo>
                <a:cubicBezTo>
                  <a:pt x="2994405" y="2630658"/>
                  <a:pt x="2992099" y="2662253"/>
                  <a:pt x="2975648" y="2686929"/>
                </a:cubicBezTo>
                <a:cubicBezTo>
                  <a:pt x="2956891" y="2715064"/>
                  <a:pt x="2943288" y="2747425"/>
                  <a:pt x="2919378" y="2771335"/>
                </a:cubicBezTo>
                <a:cubicBezTo>
                  <a:pt x="2909999" y="2780714"/>
                  <a:pt x="2899528" y="2789114"/>
                  <a:pt x="2891242" y="2799471"/>
                </a:cubicBezTo>
                <a:cubicBezTo>
                  <a:pt x="2820262" y="2888197"/>
                  <a:pt x="2902902" y="2801880"/>
                  <a:pt x="2834971" y="2869809"/>
                </a:cubicBezTo>
                <a:cubicBezTo>
                  <a:pt x="2819005" y="2901741"/>
                  <a:pt x="2802561" y="2940446"/>
                  <a:pt x="2778701" y="2968283"/>
                </a:cubicBezTo>
                <a:cubicBezTo>
                  <a:pt x="2761438" y="2988423"/>
                  <a:pt x="2722430" y="3024554"/>
                  <a:pt x="2722430" y="3024554"/>
                </a:cubicBezTo>
                <a:cubicBezTo>
                  <a:pt x="2695042" y="3106715"/>
                  <a:pt x="2729791" y="3031260"/>
                  <a:pt x="2666159" y="3094892"/>
                </a:cubicBezTo>
                <a:cubicBezTo>
                  <a:pt x="2646278" y="3114773"/>
                  <a:pt x="2637732" y="3151309"/>
                  <a:pt x="2609888" y="3165231"/>
                </a:cubicBezTo>
                <a:cubicBezTo>
                  <a:pt x="2592595" y="3173877"/>
                  <a:pt x="2572375" y="3174609"/>
                  <a:pt x="2553618" y="3179298"/>
                </a:cubicBezTo>
                <a:cubicBezTo>
                  <a:pt x="2544239" y="3193366"/>
                  <a:pt x="2536044" y="3208299"/>
                  <a:pt x="2525482" y="3221501"/>
                </a:cubicBezTo>
                <a:cubicBezTo>
                  <a:pt x="2517197" y="3231858"/>
                  <a:pt x="2504171" y="3238264"/>
                  <a:pt x="2497347" y="3249637"/>
                </a:cubicBezTo>
                <a:cubicBezTo>
                  <a:pt x="2489718" y="3262353"/>
                  <a:pt x="2489911" y="3278577"/>
                  <a:pt x="2483279" y="3291840"/>
                </a:cubicBezTo>
                <a:cubicBezTo>
                  <a:pt x="2465532" y="3327335"/>
                  <a:pt x="2453179" y="3336008"/>
                  <a:pt x="2427008" y="3362178"/>
                </a:cubicBezTo>
                <a:cubicBezTo>
                  <a:pt x="2447779" y="3466031"/>
                  <a:pt x="2448460" y="3433751"/>
                  <a:pt x="2427008" y="3573194"/>
                </a:cubicBezTo>
                <a:cubicBezTo>
                  <a:pt x="2422997" y="3599266"/>
                  <a:pt x="2410681" y="3630594"/>
                  <a:pt x="2384805" y="3643532"/>
                </a:cubicBezTo>
                <a:cubicBezTo>
                  <a:pt x="2367512" y="3652178"/>
                  <a:pt x="2347125" y="3652289"/>
                  <a:pt x="2328535" y="3657600"/>
                </a:cubicBezTo>
                <a:cubicBezTo>
                  <a:pt x="2314277" y="3661674"/>
                  <a:pt x="2300399" y="3666978"/>
                  <a:pt x="2286331" y="3671667"/>
                </a:cubicBezTo>
                <a:lnTo>
                  <a:pt x="1779895" y="3657600"/>
                </a:lnTo>
                <a:cubicBezTo>
                  <a:pt x="1746773" y="3656059"/>
                  <a:pt x="1714495" y="3645894"/>
                  <a:pt x="1681421" y="3643532"/>
                </a:cubicBezTo>
                <a:cubicBezTo>
                  <a:pt x="1583086" y="3636508"/>
                  <a:pt x="1484473" y="3634153"/>
                  <a:pt x="1385999" y="3629464"/>
                </a:cubicBezTo>
                <a:cubicBezTo>
                  <a:pt x="1357864" y="3620086"/>
                  <a:pt x="1318044" y="3626005"/>
                  <a:pt x="1301593" y="3601329"/>
                </a:cubicBezTo>
                <a:cubicBezTo>
                  <a:pt x="1292215" y="3587261"/>
                  <a:pt x="1287795" y="3568087"/>
                  <a:pt x="1273458" y="3559126"/>
                </a:cubicBezTo>
                <a:cubicBezTo>
                  <a:pt x="1248308" y="3543408"/>
                  <a:pt x="1189051" y="3530991"/>
                  <a:pt x="1189051" y="3530991"/>
                </a:cubicBezTo>
                <a:cubicBezTo>
                  <a:pt x="1174983" y="3521612"/>
                  <a:pt x="1162298" y="3509722"/>
                  <a:pt x="1146848" y="3502855"/>
                </a:cubicBezTo>
                <a:cubicBezTo>
                  <a:pt x="1119747" y="3490810"/>
                  <a:pt x="1090577" y="3484098"/>
                  <a:pt x="1062442" y="3474720"/>
                </a:cubicBezTo>
                <a:cubicBezTo>
                  <a:pt x="1048374" y="3470031"/>
                  <a:pt x="1033502" y="3467284"/>
                  <a:pt x="1020239" y="3460652"/>
                </a:cubicBezTo>
                <a:lnTo>
                  <a:pt x="1034307" y="3446584"/>
                </a:lnTo>
                <a:close/>
              </a:path>
            </a:pathLst>
          </a:custGeom>
          <a:no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t>Ορισμοί</a:t>
            </a:r>
            <a:endParaRPr lang="en-US" dirty="0"/>
          </a:p>
        </p:txBody>
      </p:sp>
      <p:sp>
        <p:nvSpPr>
          <p:cNvPr id="95235" name="Rectangle 3"/>
          <p:cNvSpPr>
            <a:spLocks noGrp="1" noChangeArrowheads="1"/>
          </p:cNvSpPr>
          <p:nvPr>
            <p:ph idx="1"/>
          </p:nvPr>
        </p:nvSpPr>
        <p:spPr/>
        <p:txBody>
          <a:bodyPr>
            <a:normAutofit fontScale="70000" lnSpcReduction="20000"/>
          </a:bodyPr>
          <a:lstStyle/>
          <a:p>
            <a:r>
              <a:rPr lang="el-GR"/>
              <a:t>Υγιεινή χεριών</a:t>
            </a:r>
            <a:endParaRPr lang="en-US"/>
          </a:p>
          <a:p>
            <a:pPr lvl="1"/>
            <a:r>
              <a:rPr lang="el-GR"/>
              <a:t>Πλύσιμο χεριών, πλύσιμο με αντισηπτικό, καθάρισμα με αλκοολούχο διάλυμα, χειρουργική αντισηψία</a:t>
            </a:r>
            <a:endParaRPr lang="en-US"/>
          </a:p>
          <a:p>
            <a:r>
              <a:rPr lang="el-GR"/>
              <a:t>Πλύσιμο χεριών</a:t>
            </a:r>
            <a:r>
              <a:rPr lang="en-US"/>
              <a:t> (Handwashing)</a:t>
            </a:r>
          </a:p>
          <a:p>
            <a:pPr lvl="1"/>
            <a:r>
              <a:rPr lang="el-GR"/>
              <a:t>Πλύσιμο με απλό σαπούνι και νερό</a:t>
            </a:r>
            <a:endParaRPr lang="en-US"/>
          </a:p>
          <a:p>
            <a:r>
              <a:rPr lang="el-GR"/>
              <a:t>Πλύσιμο με αντισηπτικό</a:t>
            </a:r>
            <a:r>
              <a:rPr lang="en-US"/>
              <a:t> (Antiseptic handwashing)</a:t>
            </a:r>
          </a:p>
          <a:p>
            <a:pPr lvl="1"/>
            <a:r>
              <a:rPr lang="el-GR"/>
              <a:t>Πλύσιμο των χεριών με νερό και σαπούνι ή άλλο καθαριστικό πού περιέχει αντισηπτικό</a:t>
            </a:r>
            <a:endParaRPr lang="en-US"/>
          </a:p>
          <a:p>
            <a:r>
              <a:rPr lang="el-GR"/>
              <a:t>Καθάρισμα με Αλκοολούχο διάλυμα</a:t>
            </a:r>
            <a:r>
              <a:rPr lang="en-US"/>
              <a:t> (Alcohol handrub)</a:t>
            </a:r>
          </a:p>
          <a:p>
            <a:pPr lvl="1"/>
            <a:r>
              <a:rPr lang="el-GR"/>
              <a:t>Επάλειψη των χεριών με αλκοολούχο διάλυμα</a:t>
            </a:r>
            <a:endParaRPr lang="en-US"/>
          </a:p>
          <a:p>
            <a:r>
              <a:rPr lang="el-GR"/>
              <a:t>Χειρουργική αντισηψία</a:t>
            </a:r>
            <a:endParaRPr lang="en-US"/>
          </a:p>
          <a:p>
            <a:pPr lvl="1"/>
            <a:r>
              <a:rPr lang="el-GR"/>
              <a:t>Πλύσιμο με αντισηπτικό ή καθάρισμα με αλκοολούχο διάλυμα πριν από τη χειρουργική επέμβαση</a:t>
            </a:r>
            <a:endParaRPr lang="en-US" dirty="0"/>
          </a:p>
        </p:txBody>
      </p:sp>
      <p:sp>
        <p:nvSpPr>
          <p:cNvPr id="5" name="Text Box 4"/>
          <p:cNvSpPr txBox="1">
            <a:spLocks noChangeArrowheads="1"/>
          </p:cNvSpPr>
          <p:nvPr/>
        </p:nvSpPr>
        <p:spPr bwMode="auto">
          <a:xfrm>
            <a:off x="1091614" y="5296190"/>
            <a:ext cx="6960773" cy="276999"/>
          </a:xfrm>
          <a:prstGeom prst="rect">
            <a:avLst/>
          </a:prstGeom>
          <a:noFill/>
          <a:ln w="9525">
            <a:noFill/>
            <a:miter lim="800000"/>
            <a:headEnd/>
            <a:tailEnd/>
          </a:ln>
        </p:spPr>
        <p:txBody>
          <a:bodyPr wrap="square">
            <a:spAutoFit/>
          </a:bodyPr>
          <a:lstStyle/>
          <a:p>
            <a:pPr eaLnBrk="0" hangingPunct="0">
              <a:lnSpc>
                <a:spcPct val="80000"/>
              </a:lnSpc>
            </a:pPr>
            <a:r>
              <a:rPr lang="en-US" sz="1500" dirty="0">
                <a:solidFill>
                  <a:schemeClr val="bg1">
                    <a:lumMod val="50000"/>
                  </a:schemeClr>
                </a:solidFill>
                <a:latin typeface="Calibri" pitchFamily="34" charset="0"/>
              </a:rPr>
              <a:t>Guideline for Hand Hygiene in Health-care Settings.  </a:t>
            </a:r>
            <a:r>
              <a:rPr lang="en-US" sz="1500" i="1" dirty="0">
                <a:solidFill>
                  <a:schemeClr val="bg1">
                    <a:lumMod val="50000"/>
                  </a:schemeClr>
                </a:solidFill>
                <a:latin typeface="Calibri" pitchFamily="34" charset="0"/>
              </a:rPr>
              <a:t>MMWR 2002</a:t>
            </a:r>
            <a:r>
              <a:rPr lang="en-US" sz="1500" dirty="0">
                <a:solidFill>
                  <a:schemeClr val="bg1">
                    <a:lumMod val="50000"/>
                  </a:schemeClr>
                </a:solidFill>
                <a:latin typeface="Calibri" pitchFamily="34" charset="0"/>
              </a:rPr>
              <a:t>;  vol. 51, no. RR-16.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235">
                                            <p:txEl>
                                              <p:pRg st="1" end="1"/>
                                            </p:txEl>
                                          </p:spTgt>
                                        </p:tgtEl>
                                        <p:attrNameLst>
                                          <p:attrName>style.visibility</p:attrName>
                                        </p:attrNameLst>
                                      </p:cBhvr>
                                      <p:to>
                                        <p:strVal val="visible"/>
                                      </p:to>
                                    </p:set>
                                    <p:animEffect transition="in" filter="fade">
                                      <p:cBhvr>
                                        <p:cTn id="10" dur="500"/>
                                        <p:tgtEl>
                                          <p:spTgt spid="952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animEffect transition="in" filter="fade">
                                      <p:cBhvr>
                                        <p:cTn id="15" dur="500"/>
                                        <p:tgtEl>
                                          <p:spTgt spid="95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5235">
                                            <p:txEl>
                                              <p:pRg st="3" end="3"/>
                                            </p:txEl>
                                          </p:spTgt>
                                        </p:tgtEl>
                                        <p:attrNameLst>
                                          <p:attrName>style.visibility</p:attrName>
                                        </p:attrNameLst>
                                      </p:cBhvr>
                                      <p:to>
                                        <p:strVal val="visible"/>
                                      </p:to>
                                    </p:set>
                                    <p:animEffect transition="in" filter="fade">
                                      <p:cBhvr>
                                        <p:cTn id="18" dur="500"/>
                                        <p:tgtEl>
                                          <p:spTgt spid="952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animEffect transition="in" filter="fade">
                                      <p:cBhvr>
                                        <p:cTn id="23" dur="500"/>
                                        <p:tgtEl>
                                          <p:spTgt spid="9523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5235">
                                            <p:txEl>
                                              <p:pRg st="5" end="5"/>
                                            </p:txEl>
                                          </p:spTgt>
                                        </p:tgtEl>
                                        <p:attrNameLst>
                                          <p:attrName>style.visibility</p:attrName>
                                        </p:attrNameLst>
                                      </p:cBhvr>
                                      <p:to>
                                        <p:strVal val="visible"/>
                                      </p:to>
                                    </p:set>
                                    <p:animEffect transition="in" filter="fade">
                                      <p:cBhvr>
                                        <p:cTn id="26" dur="500"/>
                                        <p:tgtEl>
                                          <p:spTgt spid="9523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5235">
                                            <p:txEl>
                                              <p:pRg st="6" end="6"/>
                                            </p:txEl>
                                          </p:spTgt>
                                        </p:tgtEl>
                                        <p:attrNameLst>
                                          <p:attrName>style.visibility</p:attrName>
                                        </p:attrNameLst>
                                      </p:cBhvr>
                                      <p:to>
                                        <p:strVal val="visible"/>
                                      </p:to>
                                    </p:set>
                                    <p:animEffect transition="in" filter="fade">
                                      <p:cBhvr>
                                        <p:cTn id="31" dur="500"/>
                                        <p:tgtEl>
                                          <p:spTgt spid="9523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5235">
                                            <p:txEl>
                                              <p:pRg st="7" end="7"/>
                                            </p:txEl>
                                          </p:spTgt>
                                        </p:tgtEl>
                                        <p:attrNameLst>
                                          <p:attrName>style.visibility</p:attrName>
                                        </p:attrNameLst>
                                      </p:cBhvr>
                                      <p:to>
                                        <p:strVal val="visible"/>
                                      </p:to>
                                    </p:set>
                                    <p:animEffect transition="in" filter="fade">
                                      <p:cBhvr>
                                        <p:cTn id="34" dur="500"/>
                                        <p:tgtEl>
                                          <p:spTgt spid="9523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5235">
                                            <p:txEl>
                                              <p:pRg st="8" end="8"/>
                                            </p:txEl>
                                          </p:spTgt>
                                        </p:tgtEl>
                                        <p:attrNameLst>
                                          <p:attrName>style.visibility</p:attrName>
                                        </p:attrNameLst>
                                      </p:cBhvr>
                                      <p:to>
                                        <p:strVal val="visible"/>
                                      </p:to>
                                    </p:set>
                                    <p:animEffect transition="in" filter="fade">
                                      <p:cBhvr>
                                        <p:cTn id="39" dur="500"/>
                                        <p:tgtEl>
                                          <p:spTgt spid="95235">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5235">
                                            <p:txEl>
                                              <p:pRg st="9" end="9"/>
                                            </p:txEl>
                                          </p:spTgt>
                                        </p:tgtEl>
                                        <p:attrNameLst>
                                          <p:attrName>style.visibility</p:attrName>
                                        </p:attrNameLst>
                                      </p:cBhvr>
                                      <p:to>
                                        <p:strVal val="visible"/>
                                      </p:to>
                                    </p:set>
                                    <p:animEffect transition="in" filter="fade">
                                      <p:cBhvr>
                                        <p:cTn id="42" dur="500"/>
                                        <p:tgtEl>
                                          <p:spTgt spid="952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algn="ctr" eaLnBrk="1" hangingPunct="1">
              <a:lnSpc>
                <a:spcPct val="80000"/>
              </a:lnSpc>
            </a:pPr>
            <a:r>
              <a:rPr lang="el-GR" dirty="0">
                <a:latin typeface="Calibri" pitchFamily="34" charset="0"/>
              </a:rPr>
              <a:t>Γενικές ενδείξεις για υγιεινή των χεριών</a:t>
            </a:r>
            <a:endParaRPr lang="en-US" dirty="0">
              <a:latin typeface="Calibri" pitchFamily="34" charset="0"/>
            </a:endParaRPr>
          </a:p>
        </p:txBody>
      </p:sp>
      <p:sp>
        <p:nvSpPr>
          <p:cNvPr id="33795" name="Rectangle 3"/>
          <p:cNvSpPr>
            <a:spLocks noGrp="1" noChangeArrowheads="1"/>
          </p:cNvSpPr>
          <p:nvPr>
            <p:ph idx="1"/>
          </p:nvPr>
        </p:nvSpPr>
        <p:spPr/>
        <p:txBody>
          <a:bodyPr>
            <a:normAutofit/>
          </a:bodyPr>
          <a:lstStyle/>
          <a:p>
            <a:pPr eaLnBrk="1" hangingPunct="1">
              <a:lnSpc>
                <a:spcPct val="85000"/>
              </a:lnSpc>
              <a:spcBef>
                <a:spcPct val="50000"/>
              </a:spcBef>
              <a:buSzTx/>
              <a:buFont typeface="Wingdings" pitchFamily="2" charset="2"/>
              <a:buChar char="§"/>
            </a:pPr>
            <a:r>
              <a:rPr lang="el-GR" dirty="0">
                <a:latin typeface="Calibri" pitchFamily="34" charset="0"/>
              </a:rPr>
              <a:t>Όταν τα χέρια είναι μακροσκοπικά ακάθαρτα τα πλένουμε με νερό και σαπούνι, </a:t>
            </a:r>
            <a:r>
              <a:rPr lang="el-GR" dirty="0" err="1">
                <a:latin typeface="Calibri" pitchFamily="34" charset="0"/>
              </a:rPr>
              <a:t>αντιμικροβιακό</a:t>
            </a:r>
            <a:r>
              <a:rPr lang="el-GR" dirty="0">
                <a:latin typeface="Calibri" pitchFamily="34" charset="0"/>
              </a:rPr>
              <a:t> ή όχι.</a:t>
            </a:r>
          </a:p>
          <a:p>
            <a:pPr eaLnBrk="1" hangingPunct="1">
              <a:lnSpc>
                <a:spcPct val="85000"/>
              </a:lnSpc>
              <a:spcBef>
                <a:spcPct val="50000"/>
              </a:spcBef>
              <a:buSzTx/>
              <a:buFont typeface="Wingdings" pitchFamily="2" charset="2"/>
              <a:buChar char="§"/>
            </a:pPr>
            <a:r>
              <a:rPr lang="el-GR" dirty="0">
                <a:latin typeface="Calibri" pitchFamily="34" charset="0"/>
              </a:rPr>
              <a:t>Αν τα χέρια δεν είναι μακροσκοπικά ακάθαρτα χρησιμοποιούμε αλκοολούχο διάλυμα για την τακτική απολύμανση των χεριών.</a:t>
            </a:r>
          </a:p>
          <a:p>
            <a:pPr lvl="1" eaLnBrk="1" hangingPunct="1">
              <a:lnSpc>
                <a:spcPct val="85000"/>
              </a:lnSpc>
              <a:spcBef>
                <a:spcPct val="50000"/>
              </a:spcBef>
              <a:buFont typeface="Wingdings" pitchFamily="2" charset="2"/>
              <a:buChar char="§"/>
            </a:pPr>
            <a:r>
              <a:rPr lang="el-GR" b="1" dirty="0">
                <a:solidFill>
                  <a:srgbClr val="FF0000"/>
                </a:solidFill>
                <a:effectLst>
                  <a:outerShdw blurRad="38100" dist="38100" dir="2700000" algn="tl">
                    <a:srgbClr val="000000">
                      <a:alpha val="43137"/>
                    </a:srgbClr>
                  </a:outerShdw>
                </a:effectLst>
                <a:latin typeface="Calibri" pitchFamily="34" charset="0"/>
              </a:rPr>
              <a:t>ΕΞΑΙΡΕΣΗ</a:t>
            </a:r>
            <a:r>
              <a:rPr lang="el-GR" dirty="0">
                <a:latin typeface="Calibri" pitchFamily="34" charset="0"/>
              </a:rPr>
              <a:t>: Μετά από επαφή με ασθενή με διάρροια, ΠΑΝΤΑ πλένουμε τα χέρια με νερό και σαπούνι </a:t>
            </a:r>
            <a:endParaRPr lang="en-US" dirty="0">
              <a:latin typeface="Calibri" pitchFamily="34" charset="0"/>
            </a:endParaRPr>
          </a:p>
        </p:txBody>
      </p:sp>
      <p:sp>
        <p:nvSpPr>
          <p:cNvPr id="5" name="Text Box 4"/>
          <p:cNvSpPr txBox="1">
            <a:spLocks noChangeArrowheads="1"/>
          </p:cNvSpPr>
          <p:nvPr/>
        </p:nvSpPr>
        <p:spPr bwMode="auto">
          <a:xfrm>
            <a:off x="1091614" y="5296190"/>
            <a:ext cx="6960773" cy="276999"/>
          </a:xfrm>
          <a:prstGeom prst="rect">
            <a:avLst/>
          </a:prstGeom>
          <a:noFill/>
          <a:ln w="9525">
            <a:noFill/>
            <a:miter lim="800000"/>
            <a:headEnd/>
            <a:tailEnd/>
          </a:ln>
        </p:spPr>
        <p:txBody>
          <a:bodyPr wrap="square">
            <a:spAutoFit/>
          </a:bodyPr>
          <a:lstStyle/>
          <a:p>
            <a:pPr eaLnBrk="0" hangingPunct="0">
              <a:lnSpc>
                <a:spcPct val="80000"/>
              </a:lnSpc>
            </a:pPr>
            <a:r>
              <a:rPr lang="en-US" sz="1500" dirty="0">
                <a:solidFill>
                  <a:schemeClr val="bg1">
                    <a:lumMod val="50000"/>
                  </a:schemeClr>
                </a:solidFill>
                <a:latin typeface="Calibri" pitchFamily="34" charset="0"/>
              </a:rPr>
              <a:t>Guideline for Hand Hygiene in Health-care Settings.  </a:t>
            </a:r>
            <a:r>
              <a:rPr lang="en-US" sz="1500" i="1" dirty="0">
                <a:solidFill>
                  <a:schemeClr val="bg1">
                    <a:lumMod val="50000"/>
                  </a:schemeClr>
                </a:solidFill>
                <a:latin typeface="Calibri" pitchFamily="34" charset="0"/>
              </a:rPr>
              <a:t>MMWR 2002</a:t>
            </a:r>
            <a:r>
              <a:rPr lang="en-US" sz="1500" dirty="0">
                <a:solidFill>
                  <a:schemeClr val="bg1">
                    <a:lumMod val="50000"/>
                  </a:schemeClr>
                </a:solidFill>
                <a:latin typeface="Calibri" pitchFamily="34" charset="0"/>
              </a:rPr>
              <a:t>;  vol. 51, no. RR-16.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l-GR" dirty="0">
                <a:latin typeface="Calibri" pitchFamily="34" charset="0"/>
                <a:cs typeface="Arial" pitchFamily="34" charset="0"/>
              </a:rPr>
              <a:t>Οι 5 στιγμές  της  υγιεινής των χεριών</a:t>
            </a:r>
            <a:endParaRPr lang="el-GR" dirty="0"/>
          </a:p>
        </p:txBody>
      </p:sp>
      <p:pic>
        <p:nvPicPr>
          <p:cNvPr id="3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3316" y="1717376"/>
            <a:ext cx="3428179" cy="31890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7" name="TextBox 36"/>
          <p:cNvSpPr txBox="1">
            <a:spLocks noChangeAspect="1"/>
          </p:cNvSpPr>
          <p:nvPr/>
        </p:nvSpPr>
        <p:spPr>
          <a:xfrm>
            <a:off x="3971934" y="5377780"/>
            <a:ext cx="4251571" cy="271934"/>
          </a:xfrm>
          <a:prstGeom prst="rect">
            <a:avLst/>
          </a:prstGeom>
          <a:noFill/>
        </p:spPr>
        <p:txBody>
          <a:bodyPr wrap="square">
            <a:spAutoFit/>
          </a:bodyPr>
          <a:lstStyle/>
          <a:p>
            <a:pPr algn="r">
              <a:defRPr/>
            </a:pPr>
            <a:r>
              <a:rPr lang="en-US" sz="1167" b="1" dirty="0">
                <a:solidFill>
                  <a:schemeClr val="accent1">
                    <a:lumMod val="75000"/>
                  </a:schemeClr>
                </a:solidFill>
              </a:rPr>
              <a:t>*Adapted from the WHO Alliance for Patient Safety 2006</a:t>
            </a:r>
            <a:endParaRPr lang="en-GB" sz="1167" b="1" dirty="0">
              <a:solidFill>
                <a:schemeClr val="accent1">
                  <a:lumMod val="75000"/>
                </a:schemeClr>
              </a:solidFill>
              <a:latin typeface="Arial" pitchFamily="34" charset="0"/>
              <a:cs typeface="Arial" pitchFamily="34" charset="0"/>
            </a:endParaRPr>
          </a:p>
        </p:txBody>
      </p:sp>
      <p:grpSp>
        <p:nvGrpSpPr>
          <p:cNvPr id="2" name="Group 1"/>
          <p:cNvGrpSpPr/>
          <p:nvPr/>
        </p:nvGrpSpPr>
        <p:grpSpPr>
          <a:xfrm>
            <a:off x="2051720" y="2722437"/>
            <a:ext cx="1417212" cy="1049866"/>
            <a:chOff x="1547664" y="3266924"/>
            <a:chExt cx="1700654" cy="1259839"/>
          </a:xfrm>
        </p:grpSpPr>
        <p:sp>
          <p:nvSpPr>
            <p:cNvPr id="39" name="AutoShape 28"/>
            <p:cNvSpPr>
              <a:spLocks noChangeAspect="1" noChangeArrowheads="1" noTextEdit="1"/>
            </p:cNvSpPr>
            <p:nvPr/>
          </p:nvSpPr>
          <p:spPr bwMode="auto">
            <a:xfrm>
              <a:off x="1547664" y="3266924"/>
              <a:ext cx="1700654" cy="1259839"/>
            </a:xfrm>
            <a:prstGeom prst="rect">
              <a:avLst/>
            </a:prstGeom>
            <a:noFill/>
            <a:ln w="9525">
              <a:noFill/>
              <a:miter lim="800000"/>
              <a:headEnd/>
              <a:tailEnd/>
            </a:ln>
          </p:spPr>
          <p:txBody>
            <a:bodyPr/>
            <a:lstStyle/>
            <a:p>
              <a:endParaRPr lang="el-GR" sz="1500"/>
            </a:p>
          </p:txBody>
        </p:sp>
        <p:sp>
          <p:nvSpPr>
            <p:cNvPr id="40" name="Freeform 30"/>
            <p:cNvSpPr>
              <a:spLocks/>
            </p:cNvSpPr>
            <p:nvPr/>
          </p:nvSpPr>
          <p:spPr bwMode="auto">
            <a:xfrm>
              <a:off x="1550574" y="3269464"/>
              <a:ext cx="1687561" cy="1254759"/>
            </a:xfrm>
            <a:custGeom>
              <a:avLst/>
              <a:gdLst>
                <a:gd name="T0" fmla="*/ 758 w 1160"/>
                <a:gd name="T1" fmla="*/ 988 h 988"/>
                <a:gd name="T2" fmla="*/ 758 w 1160"/>
                <a:gd name="T3" fmla="*/ 790 h 988"/>
                <a:gd name="T4" fmla="*/ 0 w 1160"/>
                <a:gd name="T5" fmla="*/ 790 h 988"/>
                <a:gd name="T6" fmla="*/ 0 w 1160"/>
                <a:gd name="T7" fmla="*/ 198 h 988"/>
                <a:gd name="T8" fmla="*/ 758 w 1160"/>
                <a:gd name="T9" fmla="*/ 198 h 988"/>
                <a:gd name="T10" fmla="*/ 758 w 1160"/>
                <a:gd name="T11" fmla="*/ 0 h 988"/>
                <a:gd name="T12" fmla="*/ 1160 w 1160"/>
                <a:gd name="T13" fmla="*/ 493 h 988"/>
                <a:gd name="T14" fmla="*/ 758 w 1160"/>
                <a:gd name="T15" fmla="*/ 988 h 988"/>
                <a:gd name="T16" fmla="*/ 0 60000 65536"/>
                <a:gd name="T17" fmla="*/ 0 60000 65536"/>
                <a:gd name="T18" fmla="*/ 0 60000 65536"/>
                <a:gd name="T19" fmla="*/ 0 60000 65536"/>
                <a:gd name="T20" fmla="*/ 0 60000 65536"/>
                <a:gd name="T21" fmla="*/ 0 60000 65536"/>
                <a:gd name="T22" fmla="*/ 0 60000 65536"/>
                <a:gd name="T23" fmla="*/ 0 60000 65536"/>
                <a:gd name="T24" fmla="*/ 0 w 1160"/>
                <a:gd name="T25" fmla="*/ 0 h 988"/>
                <a:gd name="T26" fmla="*/ 1160 w 1160"/>
                <a:gd name="T27" fmla="*/ 988 h 9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0" h="988">
                  <a:moveTo>
                    <a:pt x="758" y="988"/>
                  </a:moveTo>
                  <a:lnTo>
                    <a:pt x="758" y="790"/>
                  </a:lnTo>
                  <a:lnTo>
                    <a:pt x="0" y="790"/>
                  </a:lnTo>
                  <a:lnTo>
                    <a:pt x="0" y="198"/>
                  </a:lnTo>
                  <a:lnTo>
                    <a:pt x="758" y="198"/>
                  </a:lnTo>
                  <a:lnTo>
                    <a:pt x="758" y="0"/>
                  </a:lnTo>
                  <a:lnTo>
                    <a:pt x="1160" y="493"/>
                  </a:lnTo>
                  <a:lnTo>
                    <a:pt x="758" y="988"/>
                  </a:lnTo>
                  <a:close/>
                </a:path>
              </a:pathLst>
            </a:custGeom>
            <a:solidFill>
              <a:srgbClr val="0099FF"/>
            </a:solidFill>
            <a:ln w="9525">
              <a:noFill/>
              <a:round/>
              <a:headEnd/>
              <a:tailEnd/>
            </a:ln>
          </p:spPr>
          <p:txBody>
            <a:bodyPr/>
            <a:lstStyle/>
            <a:p>
              <a:endParaRPr lang="el-GR" sz="1500"/>
            </a:p>
          </p:txBody>
        </p:sp>
        <p:sp>
          <p:nvSpPr>
            <p:cNvPr id="41" name="Freeform 31"/>
            <p:cNvSpPr>
              <a:spLocks/>
            </p:cNvSpPr>
            <p:nvPr/>
          </p:nvSpPr>
          <p:spPr bwMode="auto">
            <a:xfrm>
              <a:off x="1682960" y="3731744"/>
              <a:ext cx="138205" cy="359410"/>
            </a:xfrm>
            <a:custGeom>
              <a:avLst/>
              <a:gdLst>
                <a:gd name="T0" fmla="*/ 57 w 95"/>
                <a:gd name="T1" fmla="*/ 36 h 283"/>
                <a:gd name="T2" fmla="*/ 57 w 95"/>
                <a:gd name="T3" fmla="*/ 36 h 283"/>
                <a:gd name="T4" fmla="*/ 7 w 95"/>
                <a:gd name="T5" fmla="*/ 62 h 283"/>
                <a:gd name="T6" fmla="*/ 0 w 95"/>
                <a:gd name="T7" fmla="*/ 34 h 283"/>
                <a:gd name="T8" fmla="*/ 61 w 95"/>
                <a:gd name="T9" fmla="*/ 0 h 283"/>
                <a:gd name="T10" fmla="*/ 95 w 95"/>
                <a:gd name="T11" fmla="*/ 0 h 283"/>
                <a:gd name="T12" fmla="*/ 95 w 95"/>
                <a:gd name="T13" fmla="*/ 283 h 283"/>
                <a:gd name="T14" fmla="*/ 57 w 95"/>
                <a:gd name="T15" fmla="*/ 283 h 283"/>
                <a:gd name="T16" fmla="*/ 57 w 95"/>
                <a:gd name="T17" fmla="*/ 3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283"/>
                <a:gd name="T29" fmla="*/ 95 w 95"/>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283">
                  <a:moveTo>
                    <a:pt x="57" y="36"/>
                  </a:moveTo>
                  <a:lnTo>
                    <a:pt x="57" y="36"/>
                  </a:lnTo>
                  <a:lnTo>
                    <a:pt x="7" y="62"/>
                  </a:lnTo>
                  <a:lnTo>
                    <a:pt x="0" y="34"/>
                  </a:lnTo>
                  <a:lnTo>
                    <a:pt x="61" y="0"/>
                  </a:lnTo>
                  <a:lnTo>
                    <a:pt x="95" y="0"/>
                  </a:lnTo>
                  <a:lnTo>
                    <a:pt x="95" y="283"/>
                  </a:lnTo>
                  <a:lnTo>
                    <a:pt x="57" y="283"/>
                  </a:lnTo>
                  <a:lnTo>
                    <a:pt x="57" y="36"/>
                  </a:lnTo>
                  <a:close/>
                </a:path>
              </a:pathLst>
            </a:custGeom>
            <a:solidFill>
              <a:srgbClr val="FFFFFF"/>
            </a:solidFill>
            <a:ln w="9525">
              <a:noFill/>
              <a:round/>
              <a:headEnd/>
              <a:tailEnd/>
            </a:ln>
          </p:spPr>
          <p:txBody>
            <a:bodyPr/>
            <a:lstStyle/>
            <a:p>
              <a:endParaRPr lang="el-GR" sz="1500"/>
            </a:p>
          </p:txBody>
        </p:sp>
        <p:sp>
          <p:nvSpPr>
            <p:cNvPr id="42" name="TextBox 41"/>
            <p:cNvSpPr txBox="1"/>
            <p:nvPr/>
          </p:nvSpPr>
          <p:spPr>
            <a:xfrm>
              <a:off x="1808380" y="3586202"/>
              <a:ext cx="1405166" cy="618863"/>
            </a:xfrm>
            <a:prstGeom prst="rect">
              <a:avLst/>
            </a:prstGeom>
            <a:noFill/>
          </p:spPr>
          <p:txBody>
            <a:bodyPr wrap="square" rtlCol="0">
              <a:spAutoFit/>
            </a:bodyPr>
            <a:lstStyle/>
            <a:p>
              <a:r>
                <a:rPr lang="el-GR" sz="917" b="1" dirty="0">
                  <a:solidFill>
                    <a:schemeClr val="bg1"/>
                  </a:solidFill>
                  <a:effectLst>
                    <a:outerShdw blurRad="38100" dist="38100" dir="2700000" algn="tl">
                      <a:srgbClr val="000000">
                        <a:alpha val="43137"/>
                      </a:srgbClr>
                    </a:outerShdw>
                  </a:effectLst>
                </a:rPr>
                <a:t>ΠΡΙΝ ΑΠΟ ΤΗΝ ΕΠΑΦΗ ΜΕ ΤΟΝ ΑΣΘΕΝΗ</a:t>
              </a:r>
            </a:p>
          </p:txBody>
        </p:sp>
      </p:grpSp>
      <p:grpSp>
        <p:nvGrpSpPr>
          <p:cNvPr id="43" name="Group 42"/>
          <p:cNvGrpSpPr/>
          <p:nvPr/>
        </p:nvGrpSpPr>
        <p:grpSpPr>
          <a:xfrm>
            <a:off x="5832140" y="2722436"/>
            <a:ext cx="1440160" cy="1049867"/>
            <a:chOff x="6084168" y="2695420"/>
            <a:chExt cx="1512168" cy="1259840"/>
          </a:xfrm>
        </p:grpSpPr>
        <p:sp>
          <p:nvSpPr>
            <p:cNvPr id="44" name="AutoShape 106"/>
            <p:cNvSpPr>
              <a:spLocks noChangeAspect="1" noChangeArrowheads="1" noTextEdit="1"/>
            </p:cNvSpPr>
            <p:nvPr/>
          </p:nvSpPr>
          <p:spPr bwMode="auto">
            <a:xfrm>
              <a:off x="6084168" y="2695420"/>
              <a:ext cx="1485900" cy="1259840"/>
            </a:xfrm>
            <a:prstGeom prst="rect">
              <a:avLst/>
            </a:prstGeom>
            <a:noFill/>
            <a:ln w="9525">
              <a:noFill/>
              <a:miter lim="800000"/>
              <a:headEnd/>
              <a:tailEnd/>
            </a:ln>
          </p:spPr>
          <p:txBody>
            <a:bodyPr/>
            <a:lstStyle/>
            <a:p>
              <a:endParaRPr lang="el-GR" sz="1500"/>
            </a:p>
          </p:txBody>
        </p:sp>
        <p:sp>
          <p:nvSpPr>
            <p:cNvPr id="45" name="Freeform 108"/>
            <p:cNvSpPr>
              <a:spLocks/>
            </p:cNvSpPr>
            <p:nvPr/>
          </p:nvSpPr>
          <p:spPr bwMode="auto">
            <a:xfrm>
              <a:off x="6093058" y="2697960"/>
              <a:ext cx="1474470" cy="1254760"/>
            </a:xfrm>
            <a:custGeom>
              <a:avLst/>
              <a:gdLst>
                <a:gd name="T0" fmla="*/ 759 w 1161"/>
                <a:gd name="T1" fmla="*/ 988 h 988"/>
                <a:gd name="T2" fmla="*/ 759 w 1161"/>
                <a:gd name="T3" fmla="*/ 790 h 988"/>
                <a:gd name="T4" fmla="*/ 0 w 1161"/>
                <a:gd name="T5" fmla="*/ 790 h 988"/>
                <a:gd name="T6" fmla="*/ 0 w 1161"/>
                <a:gd name="T7" fmla="*/ 198 h 988"/>
                <a:gd name="T8" fmla="*/ 759 w 1161"/>
                <a:gd name="T9" fmla="*/ 198 h 988"/>
                <a:gd name="T10" fmla="*/ 759 w 1161"/>
                <a:gd name="T11" fmla="*/ 0 h 988"/>
                <a:gd name="T12" fmla="*/ 1161 w 1161"/>
                <a:gd name="T13" fmla="*/ 493 h 988"/>
                <a:gd name="T14" fmla="*/ 759 w 1161"/>
                <a:gd name="T15" fmla="*/ 988 h 988"/>
                <a:gd name="T16" fmla="*/ 0 60000 65536"/>
                <a:gd name="T17" fmla="*/ 0 60000 65536"/>
                <a:gd name="T18" fmla="*/ 0 60000 65536"/>
                <a:gd name="T19" fmla="*/ 0 60000 65536"/>
                <a:gd name="T20" fmla="*/ 0 60000 65536"/>
                <a:gd name="T21" fmla="*/ 0 60000 65536"/>
                <a:gd name="T22" fmla="*/ 0 60000 65536"/>
                <a:gd name="T23" fmla="*/ 0 60000 65536"/>
                <a:gd name="T24" fmla="*/ 0 w 1161"/>
                <a:gd name="T25" fmla="*/ 0 h 988"/>
                <a:gd name="T26" fmla="*/ 1161 w 1161"/>
                <a:gd name="T27" fmla="*/ 988 h 9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1" h="988">
                  <a:moveTo>
                    <a:pt x="759" y="988"/>
                  </a:moveTo>
                  <a:lnTo>
                    <a:pt x="759" y="790"/>
                  </a:lnTo>
                  <a:lnTo>
                    <a:pt x="0" y="790"/>
                  </a:lnTo>
                  <a:lnTo>
                    <a:pt x="0" y="198"/>
                  </a:lnTo>
                  <a:lnTo>
                    <a:pt x="759" y="198"/>
                  </a:lnTo>
                  <a:lnTo>
                    <a:pt x="759" y="0"/>
                  </a:lnTo>
                  <a:lnTo>
                    <a:pt x="1161" y="493"/>
                  </a:lnTo>
                  <a:lnTo>
                    <a:pt x="759" y="988"/>
                  </a:lnTo>
                  <a:close/>
                </a:path>
              </a:pathLst>
            </a:custGeom>
            <a:solidFill>
              <a:srgbClr val="0099FF"/>
            </a:solidFill>
            <a:ln w="9525">
              <a:noFill/>
              <a:round/>
              <a:headEnd/>
              <a:tailEnd/>
            </a:ln>
          </p:spPr>
          <p:txBody>
            <a:bodyPr/>
            <a:lstStyle/>
            <a:p>
              <a:endParaRPr lang="el-GR" sz="1500"/>
            </a:p>
          </p:txBody>
        </p:sp>
        <p:sp>
          <p:nvSpPr>
            <p:cNvPr id="46" name="Freeform 109"/>
            <p:cNvSpPr>
              <a:spLocks noEditPoints="1"/>
            </p:cNvSpPr>
            <p:nvPr/>
          </p:nvSpPr>
          <p:spPr bwMode="auto">
            <a:xfrm>
              <a:off x="6162908" y="3175480"/>
              <a:ext cx="262890" cy="359410"/>
            </a:xfrm>
            <a:custGeom>
              <a:avLst/>
              <a:gdLst>
                <a:gd name="T0" fmla="*/ 9991 w 87"/>
                <a:gd name="T1" fmla="*/ 21520 h 119"/>
                <a:gd name="T2" fmla="*/ 9991 w 87"/>
                <a:gd name="T3" fmla="*/ 15734 h 119"/>
                <a:gd name="T4" fmla="*/ 0 w 87"/>
                <a:gd name="T5" fmla="*/ 15734 h 119"/>
                <a:gd name="T6" fmla="*/ 0 w 87"/>
                <a:gd name="T7" fmla="*/ 13760 h 119"/>
                <a:gd name="T8" fmla="*/ 9617 w 87"/>
                <a:gd name="T9" fmla="*/ 0 h 119"/>
                <a:gd name="T10" fmla="*/ 12879 w 87"/>
                <a:gd name="T11" fmla="*/ 0 h 119"/>
                <a:gd name="T12" fmla="*/ 12879 w 87"/>
                <a:gd name="T13" fmla="*/ 13399 h 119"/>
                <a:gd name="T14" fmla="*/ 15801 w 87"/>
                <a:gd name="T15" fmla="*/ 13399 h 119"/>
                <a:gd name="T16" fmla="*/ 15801 w 87"/>
                <a:gd name="T17" fmla="*/ 15734 h 119"/>
                <a:gd name="T18" fmla="*/ 12879 w 87"/>
                <a:gd name="T19" fmla="*/ 15734 h 119"/>
                <a:gd name="T20" fmla="*/ 12879 w 87"/>
                <a:gd name="T21" fmla="*/ 21520 h 119"/>
                <a:gd name="T22" fmla="*/ 9991 w 87"/>
                <a:gd name="T23" fmla="*/ 21520 h 119"/>
                <a:gd name="T24" fmla="*/ 9991 w 87"/>
                <a:gd name="T25" fmla="*/ 13399 h 119"/>
                <a:gd name="T26" fmla="*/ 9991 w 87"/>
                <a:gd name="T27" fmla="*/ 6176 h 119"/>
                <a:gd name="T28" fmla="*/ 10129 w 87"/>
                <a:gd name="T29" fmla="*/ 2878 h 119"/>
                <a:gd name="T30" fmla="*/ 9991 w 87"/>
                <a:gd name="T31" fmla="*/ 2878 h 119"/>
                <a:gd name="T32" fmla="*/ 8299 w 87"/>
                <a:gd name="T33" fmla="*/ 5917 h 119"/>
                <a:gd name="T34" fmla="*/ 3046 w 87"/>
                <a:gd name="T35" fmla="*/ 13399 h 119"/>
                <a:gd name="T36" fmla="*/ 3046 w 87"/>
                <a:gd name="T37" fmla="*/ 13399 h 119"/>
                <a:gd name="T38" fmla="*/ 9991 w 87"/>
                <a:gd name="T39" fmla="*/ 13399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9"/>
                <a:gd name="T62" fmla="*/ 87 w 87"/>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9">
                  <a:moveTo>
                    <a:pt x="55" y="119"/>
                  </a:moveTo>
                  <a:cubicBezTo>
                    <a:pt x="55" y="87"/>
                    <a:pt x="55" y="87"/>
                    <a:pt x="55" y="87"/>
                  </a:cubicBezTo>
                  <a:cubicBezTo>
                    <a:pt x="0" y="87"/>
                    <a:pt x="0" y="87"/>
                    <a:pt x="0" y="87"/>
                  </a:cubicBezTo>
                  <a:cubicBezTo>
                    <a:pt x="0" y="76"/>
                    <a:pt x="0" y="76"/>
                    <a:pt x="0" y="76"/>
                  </a:cubicBezTo>
                  <a:cubicBezTo>
                    <a:pt x="53" y="0"/>
                    <a:pt x="53" y="0"/>
                    <a:pt x="53" y="0"/>
                  </a:cubicBezTo>
                  <a:cubicBezTo>
                    <a:pt x="71" y="0"/>
                    <a:pt x="71" y="0"/>
                    <a:pt x="71" y="0"/>
                  </a:cubicBezTo>
                  <a:cubicBezTo>
                    <a:pt x="71" y="74"/>
                    <a:pt x="71" y="74"/>
                    <a:pt x="71" y="74"/>
                  </a:cubicBezTo>
                  <a:cubicBezTo>
                    <a:pt x="87" y="74"/>
                    <a:pt x="87" y="74"/>
                    <a:pt x="87" y="74"/>
                  </a:cubicBezTo>
                  <a:cubicBezTo>
                    <a:pt x="87" y="87"/>
                    <a:pt x="87" y="87"/>
                    <a:pt x="87" y="87"/>
                  </a:cubicBezTo>
                  <a:cubicBezTo>
                    <a:pt x="71" y="87"/>
                    <a:pt x="71" y="87"/>
                    <a:pt x="71" y="87"/>
                  </a:cubicBezTo>
                  <a:cubicBezTo>
                    <a:pt x="71" y="119"/>
                    <a:pt x="71" y="119"/>
                    <a:pt x="71" y="119"/>
                  </a:cubicBezTo>
                  <a:lnTo>
                    <a:pt x="55" y="119"/>
                  </a:lnTo>
                  <a:close/>
                  <a:moveTo>
                    <a:pt x="55" y="74"/>
                  </a:moveTo>
                  <a:cubicBezTo>
                    <a:pt x="55" y="34"/>
                    <a:pt x="55" y="34"/>
                    <a:pt x="55" y="34"/>
                  </a:cubicBezTo>
                  <a:cubicBezTo>
                    <a:pt x="55" y="28"/>
                    <a:pt x="56" y="22"/>
                    <a:pt x="56" y="16"/>
                  </a:cubicBezTo>
                  <a:cubicBezTo>
                    <a:pt x="55" y="16"/>
                    <a:pt x="55" y="16"/>
                    <a:pt x="55" y="16"/>
                  </a:cubicBezTo>
                  <a:cubicBezTo>
                    <a:pt x="52" y="23"/>
                    <a:pt x="49" y="28"/>
                    <a:pt x="46" y="33"/>
                  </a:cubicBezTo>
                  <a:cubicBezTo>
                    <a:pt x="17" y="74"/>
                    <a:pt x="17" y="74"/>
                    <a:pt x="17" y="74"/>
                  </a:cubicBezTo>
                  <a:cubicBezTo>
                    <a:pt x="17" y="74"/>
                    <a:pt x="17" y="74"/>
                    <a:pt x="17" y="74"/>
                  </a:cubicBezTo>
                  <a:lnTo>
                    <a:pt x="55" y="74"/>
                  </a:lnTo>
                  <a:close/>
                </a:path>
              </a:pathLst>
            </a:custGeom>
            <a:solidFill>
              <a:srgbClr val="FFFFFF"/>
            </a:solidFill>
            <a:ln w="9525">
              <a:noFill/>
              <a:round/>
              <a:headEnd/>
              <a:tailEnd/>
            </a:ln>
          </p:spPr>
          <p:txBody>
            <a:bodyPr/>
            <a:lstStyle/>
            <a:p>
              <a:endParaRPr lang="el-GR" sz="1500"/>
            </a:p>
          </p:txBody>
        </p:sp>
        <p:sp>
          <p:nvSpPr>
            <p:cNvPr id="47" name="TextBox 46"/>
            <p:cNvSpPr txBox="1"/>
            <p:nvPr/>
          </p:nvSpPr>
          <p:spPr>
            <a:xfrm>
              <a:off x="6369660" y="3047815"/>
              <a:ext cx="1226676" cy="449508"/>
            </a:xfrm>
            <a:prstGeom prst="rect">
              <a:avLst/>
            </a:prstGeom>
            <a:noFill/>
          </p:spPr>
          <p:txBody>
            <a:bodyPr wrap="square" rtlCol="0">
              <a:spAutoFit/>
            </a:bodyPr>
            <a:lstStyle/>
            <a:p>
              <a:r>
                <a:rPr lang="el-GR" sz="917" b="1" dirty="0">
                  <a:solidFill>
                    <a:schemeClr val="bg1"/>
                  </a:solidFill>
                  <a:effectLst>
                    <a:outerShdw blurRad="38100" dist="38100" dir="2700000" algn="tl">
                      <a:srgbClr val="000000">
                        <a:alpha val="43137"/>
                      </a:srgbClr>
                    </a:outerShdw>
                  </a:effectLst>
                </a:rPr>
                <a:t>ΜΕΤΑ ΤΗΝ ΕΠΑΦΗ ΜΕ ΤΟΝ ΑΣΘΕΝΗ</a:t>
              </a:r>
            </a:p>
          </p:txBody>
        </p:sp>
      </p:grpSp>
      <p:grpSp>
        <p:nvGrpSpPr>
          <p:cNvPr id="48" name="Group 47"/>
          <p:cNvGrpSpPr/>
          <p:nvPr/>
        </p:nvGrpSpPr>
        <p:grpSpPr>
          <a:xfrm>
            <a:off x="5076829" y="3847003"/>
            <a:ext cx="2615518" cy="1142766"/>
            <a:chOff x="5177795" y="4044900"/>
            <a:chExt cx="2915883" cy="1371319"/>
          </a:xfrm>
        </p:grpSpPr>
        <p:sp>
          <p:nvSpPr>
            <p:cNvPr id="49" name="AutoShape 130"/>
            <p:cNvSpPr>
              <a:spLocks noChangeAspect="1" noChangeArrowheads="1" noTextEdit="1"/>
            </p:cNvSpPr>
            <p:nvPr/>
          </p:nvSpPr>
          <p:spPr bwMode="auto">
            <a:xfrm>
              <a:off x="6397828" y="4107683"/>
              <a:ext cx="1567301" cy="1259655"/>
            </a:xfrm>
            <a:prstGeom prst="rect">
              <a:avLst/>
            </a:prstGeom>
            <a:noFill/>
            <a:ln w="9525">
              <a:noFill/>
              <a:miter lim="800000"/>
              <a:headEnd/>
              <a:tailEnd/>
            </a:ln>
          </p:spPr>
          <p:txBody>
            <a:bodyPr/>
            <a:lstStyle/>
            <a:p>
              <a:endParaRPr lang="el-GR" sz="1500"/>
            </a:p>
          </p:txBody>
        </p:sp>
        <p:pic>
          <p:nvPicPr>
            <p:cNvPr id="50" name="Picture 151" descr="Diagram 2b.emf"/>
            <p:cNvPicPr>
              <a:picLocks noChangeAspect="1"/>
            </p:cNvPicPr>
            <p:nvPr/>
          </p:nvPicPr>
          <p:blipFill>
            <a:blip r:embed="rId3" cstate="print"/>
            <a:srcRect/>
            <a:stretch>
              <a:fillRect/>
            </a:stretch>
          </p:blipFill>
          <p:spPr bwMode="auto">
            <a:xfrm>
              <a:off x="5195575" y="4044900"/>
              <a:ext cx="1351350" cy="1351350"/>
            </a:xfrm>
            <a:prstGeom prst="rect">
              <a:avLst/>
            </a:prstGeom>
            <a:noFill/>
            <a:ln w="9525">
              <a:noFill/>
              <a:miter lim="800000"/>
              <a:headEnd/>
              <a:tailEnd/>
            </a:ln>
          </p:spPr>
        </p:pic>
        <p:pic>
          <p:nvPicPr>
            <p:cNvPr id="5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7795" y="4047090"/>
              <a:ext cx="1369129" cy="1369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2" name="Moon 51"/>
            <p:cNvSpPr/>
            <p:nvPr/>
          </p:nvSpPr>
          <p:spPr>
            <a:xfrm rot="10800000">
              <a:off x="6444208" y="4371959"/>
              <a:ext cx="538790" cy="731919"/>
            </a:xfrm>
            <a:prstGeom prst="moon">
              <a:avLst>
                <a:gd name="adj" fmla="val 85398"/>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500"/>
            </a:p>
          </p:txBody>
        </p:sp>
        <p:sp>
          <p:nvSpPr>
            <p:cNvPr id="53" name="Freeform 132"/>
            <p:cNvSpPr>
              <a:spLocks/>
            </p:cNvSpPr>
            <p:nvPr/>
          </p:nvSpPr>
          <p:spPr bwMode="auto">
            <a:xfrm>
              <a:off x="6535268" y="4113678"/>
              <a:ext cx="1558410" cy="1254576"/>
            </a:xfrm>
            <a:custGeom>
              <a:avLst/>
              <a:gdLst>
                <a:gd name="T0" fmla="*/ 825 w 1227"/>
                <a:gd name="T1" fmla="*/ 988 h 988"/>
                <a:gd name="T2" fmla="*/ 825 w 1227"/>
                <a:gd name="T3" fmla="*/ 790 h 988"/>
                <a:gd name="T4" fmla="*/ 0 w 1227"/>
                <a:gd name="T5" fmla="*/ 790 h 988"/>
                <a:gd name="T6" fmla="*/ 0 w 1227"/>
                <a:gd name="T7" fmla="*/ 198 h 988"/>
                <a:gd name="T8" fmla="*/ 825 w 1227"/>
                <a:gd name="T9" fmla="*/ 198 h 988"/>
                <a:gd name="T10" fmla="*/ 825 w 1227"/>
                <a:gd name="T11" fmla="*/ 0 h 988"/>
                <a:gd name="T12" fmla="*/ 1227 w 1227"/>
                <a:gd name="T13" fmla="*/ 493 h 988"/>
                <a:gd name="T14" fmla="*/ 825 w 1227"/>
                <a:gd name="T15" fmla="*/ 988 h 988"/>
                <a:gd name="T16" fmla="*/ 0 60000 65536"/>
                <a:gd name="T17" fmla="*/ 0 60000 65536"/>
                <a:gd name="T18" fmla="*/ 0 60000 65536"/>
                <a:gd name="T19" fmla="*/ 0 60000 65536"/>
                <a:gd name="T20" fmla="*/ 0 60000 65536"/>
                <a:gd name="T21" fmla="*/ 0 60000 65536"/>
                <a:gd name="T22" fmla="*/ 0 60000 65536"/>
                <a:gd name="T23" fmla="*/ 0 60000 65536"/>
                <a:gd name="T24" fmla="*/ 0 w 1227"/>
                <a:gd name="T25" fmla="*/ 0 h 988"/>
                <a:gd name="T26" fmla="*/ 1227 w 1227"/>
                <a:gd name="T27" fmla="*/ 988 h 9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7" h="988">
                  <a:moveTo>
                    <a:pt x="825" y="988"/>
                  </a:moveTo>
                  <a:lnTo>
                    <a:pt x="825" y="790"/>
                  </a:lnTo>
                  <a:lnTo>
                    <a:pt x="0" y="790"/>
                  </a:lnTo>
                  <a:lnTo>
                    <a:pt x="0" y="198"/>
                  </a:lnTo>
                  <a:lnTo>
                    <a:pt x="825" y="198"/>
                  </a:lnTo>
                  <a:lnTo>
                    <a:pt x="825" y="0"/>
                  </a:lnTo>
                  <a:lnTo>
                    <a:pt x="1227" y="493"/>
                  </a:lnTo>
                  <a:lnTo>
                    <a:pt x="825" y="988"/>
                  </a:lnTo>
                  <a:close/>
                </a:path>
              </a:pathLst>
            </a:custGeom>
            <a:solidFill>
              <a:srgbClr val="0099FF"/>
            </a:solidFill>
            <a:ln w="9525">
              <a:noFill/>
              <a:round/>
              <a:headEnd/>
              <a:tailEnd/>
            </a:ln>
          </p:spPr>
          <p:txBody>
            <a:bodyPr/>
            <a:lstStyle/>
            <a:p>
              <a:endParaRPr lang="el-GR" sz="1500"/>
            </a:p>
          </p:txBody>
        </p:sp>
        <p:sp>
          <p:nvSpPr>
            <p:cNvPr id="54" name="Freeform 133"/>
            <p:cNvSpPr>
              <a:spLocks/>
            </p:cNvSpPr>
            <p:nvPr/>
          </p:nvSpPr>
          <p:spPr bwMode="auto">
            <a:xfrm>
              <a:off x="6579106" y="4580026"/>
              <a:ext cx="201946" cy="365706"/>
            </a:xfrm>
            <a:custGeom>
              <a:avLst/>
              <a:gdLst>
                <a:gd name="T0" fmla="*/ 11574 w 67"/>
                <a:gd name="T1" fmla="*/ 2532 h 121"/>
                <a:gd name="T2" fmla="*/ 4274 w 67"/>
                <a:gd name="T3" fmla="*/ 2532 h 121"/>
                <a:gd name="T4" fmla="*/ 3396 w 67"/>
                <a:gd name="T5" fmla="*/ 8021 h 121"/>
                <a:gd name="T6" fmla="*/ 4984 w 67"/>
                <a:gd name="T7" fmla="*/ 8021 h 121"/>
                <a:gd name="T8" fmla="*/ 9265 w 67"/>
                <a:gd name="T9" fmla="*/ 9087 h 121"/>
                <a:gd name="T10" fmla="*/ 11963 w 67"/>
                <a:gd name="T11" fmla="*/ 14509 h 121"/>
                <a:gd name="T12" fmla="*/ 4827 w 67"/>
                <a:gd name="T13" fmla="*/ 21981 h 121"/>
                <a:gd name="T14" fmla="*/ 0 w 67"/>
                <a:gd name="T15" fmla="*/ 20700 h 121"/>
                <a:gd name="T16" fmla="*/ 534 w 67"/>
                <a:gd name="T17" fmla="*/ 18327 h 121"/>
                <a:gd name="T18" fmla="*/ 4827 w 67"/>
                <a:gd name="T19" fmla="*/ 19646 h 121"/>
                <a:gd name="T20" fmla="*/ 9265 w 67"/>
                <a:gd name="T21" fmla="*/ 14888 h 121"/>
                <a:gd name="T22" fmla="*/ 3769 w 67"/>
                <a:gd name="T23" fmla="*/ 10180 h 121"/>
                <a:gd name="T24" fmla="*/ 1042 w 67"/>
                <a:gd name="T25" fmla="*/ 10397 h 121"/>
                <a:gd name="T26" fmla="*/ 2354 w 67"/>
                <a:gd name="T27" fmla="*/ 0 h 121"/>
                <a:gd name="T28" fmla="*/ 11574 w 67"/>
                <a:gd name="T29" fmla="*/ 0 h 121"/>
                <a:gd name="T30" fmla="*/ 11574 w 67"/>
                <a:gd name="T31" fmla="*/ 2532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21"/>
                <a:gd name="T50" fmla="*/ 67 w 67"/>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21">
                  <a:moveTo>
                    <a:pt x="65" y="14"/>
                  </a:moveTo>
                  <a:cubicBezTo>
                    <a:pt x="24" y="14"/>
                    <a:pt x="24" y="14"/>
                    <a:pt x="24" y="14"/>
                  </a:cubicBezTo>
                  <a:cubicBezTo>
                    <a:pt x="19" y="44"/>
                    <a:pt x="19" y="44"/>
                    <a:pt x="19" y="44"/>
                  </a:cubicBezTo>
                  <a:cubicBezTo>
                    <a:pt x="22" y="44"/>
                    <a:pt x="24" y="44"/>
                    <a:pt x="28" y="44"/>
                  </a:cubicBezTo>
                  <a:cubicBezTo>
                    <a:pt x="37" y="44"/>
                    <a:pt x="45" y="46"/>
                    <a:pt x="52" y="50"/>
                  </a:cubicBezTo>
                  <a:cubicBezTo>
                    <a:pt x="60" y="55"/>
                    <a:pt x="67" y="65"/>
                    <a:pt x="67" y="80"/>
                  </a:cubicBezTo>
                  <a:cubicBezTo>
                    <a:pt x="67" y="104"/>
                    <a:pt x="50" y="121"/>
                    <a:pt x="27" y="121"/>
                  </a:cubicBezTo>
                  <a:cubicBezTo>
                    <a:pt x="15" y="121"/>
                    <a:pt x="5" y="117"/>
                    <a:pt x="0" y="114"/>
                  </a:cubicBezTo>
                  <a:cubicBezTo>
                    <a:pt x="3" y="101"/>
                    <a:pt x="3" y="101"/>
                    <a:pt x="3" y="101"/>
                  </a:cubicBezTo>
                  <a:cubicBezTo>
                    <a:pt x="8" y="104"/>
                    <a:pt x="17" y="108"/>
                    <a:pt x="27" y="108"/>
                  </a:cubicBezTo>
                  <a:cubicBezTo>
                    <a:pt x="40" y="108"/>
                    <a:pt x="52" y="98"/>
                    <a:pt x="52" y="82"/>
                  </a:cubicBezTo>
                  <a:cubicBezTo>
                    <a:pt x="52" y="67"/>
                    <a:pt x="43" y="56"/>
                    <a:pt x="21" y="56"/>
                  </a:cubicBezTo>
                  <a:cubicBezTo>
                    <a:pt x="15" y="56"/>
                    <a:pt x="10" y="57"/>
                    <a:pt x="6" y="57"/>
                  </a:cubicBezTo>
                  <a:cubicBezTo>
                    <a:pt x="13" y="0"/>
                    <a:pt x="13" y="0"/>
                    <a:pt x="13" y="0"/>
                  </a:cubicBezTo>
                  <a:cubicBezTo>
                    <a:pt x="65" y="0"/>
                    <a:pt x="65" y="0"/>
                    <a:pt x="65" y="0"/>
                  </a:cubicBezTo>
                  <a:lnTo>
                    <a:pt x="65" y="14"/>
                  </a:lnTo>
                  <a:close/>
                </a:path>
              </a:pathLst>
            </a:custGeom>
            <a:solidFill>
              <a:srgbClr val="FFFFFF"/>
            </a:solidFill>
            <a:ln w="9525">
              <a:noFill/>
              <a:round/>
              <a:headEnd/>
              <a:tailEnd/>
            </a:ln>
          </p:spPr>
          <p:txBody>
            <a:bodyPr/>
            <a:lstStyle/>
            <a:p>
              <a:endParaRPr lang="el-GR" sz="1500">
                <a:effectLst>
                  <a:outerShdw blurRad="38100" dist="38100" dir="2700000" algn="tl">
                    <a:srgbClr val="000000">
                      <a:alpha val="43137"/>
                    </a:srgbClr>
                  </a:outerShdw>
                </a:effectLst>
              </a:endParaRPr>
            </a:p>
          </p:txBody>
        </p:sp>
        <p:sp>
          <p:nvSpPr>
            <p:cNvPr id="55" name="TextBox 54"/>
            <p:cNvSpPr txBox="1"/>
            <p:nvPr/>
          </p:nvSpPr>
          <p:spPr>
            <a:xfrm>
              <a:off x="6799375" y="4363159"/>
              <a:ext cx="1226676" cy="788215"/>
            </a:xfrm>
            <a:prstGeom prst="rect">
              <a:avLst/>
            </a:prstGeom>
            <a:noFill/>
          </p:spPr>
          <p:txBody>
            <a:bodyPr wrap="square" rtlCol="0">
              <a:spAutoFit/>
            </a:bodyPr>
            <a:lstStyle/>
            <a:p>
              <a:r>
                <a:rPr lang="el-GR" sz="917" b="1" dirty="0">
                  <a:solidFill>
                    <a:schemeClr val="bg1"/>
                  </a:solidFill>
                  <a:effectLst>
                    <a:outerShdw blurRad="38100" dist="38100" dir="2700000" algn="tl">
                      <a:srgbClr val="000000">
                        <a:alpha val="43137"/>
                      </a:srgbClr>
                    </a:outerShdw>
                  </a:effectLst>
                </a:rPr>
                <a:t>ΜΕΤΑ ΤΗΝ ΕΠΑΦΗ ΜΕ ΤΟ ΠΕΡΙΒΑΛΛΟΝ ΤΟΥ ΑΣΘΕΝΗ</a:t>
              </a:r>
            </a:p>
          </p:txBody>
        </p:sp>
      </p:grpSp>
      <p:grpSp>
        <p:nvGrpSpPr>
          <p:cNvPr id="6" name="Group 5"/>
          <p:cNvGrpSpPr/>
          <p:nvPr/>
        </p:nvGrpSpPr>
        <p:grpSpPr>
          <a:xfrm>
            <a:off x="4271967" y="1297327"/>
            <a:ext cx="1634067" cy="1680430"/>
            <a:chOff x="4211960" y="1556792"/>
            <a:chExt cx="1960880" cy="2016516"/>
          </a:xfrm>
        </p:grpSpPr>
        <p:grpSp>
          <p:nvGrpSpPr>
            <p:cNvPr id="57" name="Group 54"/>
            <p:cNvGrpSpPr>
              <a:grpSpLocks noChangeAspect="1"/>
            </p:cNvGrpSpPr>
            <p:nvPr/>
          </p:nvGrpSpPr>
          <p:grpSpPr bwMode="auto">
            <a:xfrm>
              <a:off x="4211960" y="1556792"/>
              <a:ext cx="1960880" cy="1826260"/>
              <a:chOff x="2108" y="1441"/>
              <a:chExt cx="1544" cy="1438"/>
            </a:xfrm>
          </p:grpSpPr>
          <p:sp>
            <p:nvSpPr>
              <p:cNvPr id="59" name="AutoShape 53"/>
              <p:cNvSpPr>
                <a:spLocks noChangeAspect="1" noChangeArrowheads="1" noTextEdit="1"/>
              </p:cNvSpPr>
              <p:nvPr/>
            </p:nvSpPr>
            <p:spPr bwMode="auto">
              <a:xfrm>
                <a:off x="2108" y="1441"/>
                <a:ext cx="1544" cy="1438"/>
              </a:xfrm>
              <a:prstGeom prst="rect">
                <a:avLst/>
              </a:prstGeom>
              <a:noFill/>
              <a:ln w="9525">
                <a:noFill/>
                <a:miter lim="800000"/>
                <a:headEnd/>
                <a:tailEnd/>
              </a:ln>
            </p:spPr>
            <p:txBody>
              <a:bodyPr/>
              <a:lstStyle/>
              <a:p>
                <a:endParaRPr lang="el-GR" sz="1500"/>
              </a:p>
            </p:txBody>
          </p:sp>
          <p:sp>
            <p:nvSpPr>
              <p:cNvPr id="60" name="Freeform 55"/>
              <p:cNvSpPr>
                <a:spLocks/>
              </p:cNvSpPr>
              <p:nvPr/>
            </p:nvSpPr>
            <p:spPr bwMode="auto">
              <a:xfrm>
                <a:off x="2115" y="1446"/>
                <a:ext cx="1535" cy="1428"/>
              </a:xfrm>
              <a:custGeom>
                <a:avLst/>
                <a:gdLst>
                  <a:gd name="T0" fmla="*/ 87723 w 647"/>
                  <a:gd name="T1" fmla="*/ 90479 h 602"/>
                  <a:gd name="T2" fmla="*/ 39609 w 647"/>
                  <a:gd name="T3" fmla="*/ 88398 h 602"/>
                  <a:gd name="T4" fmla="*/ 49611 w 647"/>
                  <a:gd name="T5" fmla="*/ 95301 h 602"/>
                  <a:gd name="T6" fmla="*/ 4437 w 647"/>
                  <a:gd name="T7" fmla="*/ 107230 h 602"/>
                  <a:gd name="T8" fmla="*/ 0 w 647"/>
                  <a:gd name="T9" fmla="*/ 60915 h 602"/>
                  <a:gd name="T10" fmla="*/ 10014 w 647"/>
                  <a:gd name="T11" fmla="*/ 67882 h 602"/>
                  <a:gd name="T12" fmla="*/ 115393 w 647"/>
                  <a:gd name="T13" fmla="*/ 64815 h 602"/>
                  <a:gd name="T14" fmla="*/ 87723 w 647"/>
                  <a:gd name="T15" fmla="*/ 90479 h 602"/>
                  <a:gd name="T16" fmla="*/ 0 60000 65536"/>
                  <a:gd name="T17" fmla="*/ 0 60000 65536"/>
                  <a:gd name="T18" fmla="*/ 0 60000 65536"/>
                  <a:gd name="T19" fmla="*/ 0 60000 65536"/>
                  <a:gd name="T20" fmla="*/ 0 60000 65536"/>
                  <a:gd name="T21" fmla="*/ 0 60000 65536"/>
                  <a:gd name="T22" fmla="*/ 0 60000 65536"/>
                  <a:gd name="T23" fmla="*/ 0 60000 65536"/>
                  <a:gd name="T24" fmla="*/ 0 w 647"/>
                  <a:gd name="T25" fmla="*/ 0 h 602"/>
                  <a:gd name="T26" fmla="*/ 647 w 647"/>
                  <a:gd name="T27" fmla="*/ 602 h 6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7" h="602">
                    <a:moveTo>
                      <a:pt x="492" y="508"/>
                    </a:moveTo>
                    <a:cubicBezTo>
                      <a:pt x="318" y="323"/>
                      <a:pt x="222" y="496"/>
                      <a:pt x="222" y="496"/>
                    </a:cubicBezTo>
                    <a:cubicBezTo>
                      <a:pt x="278" y="535"/>
                      <a:pt x="278" y="535"/>
                      <a:pt x="278" y="535"/>
                    </a:cubicBezTo>
                    <a:cubicBezTo>
                      <a:pt x="25" y="602"/>
                      <a:pt x="25" y="602"/>
                      <a:pt x="25" y="602"/>
                    </a:cubicBezTo>
                    <a:cubicBezTo>
                      <a:pt x="0" y="342"/>
                      <a:pt x="0" y="342"/>
                      <a:pt x="0" y="342"/>
                    </a:cubicBezTo>
                    <a:cubicBezTo>
                      <a:pt x="56" y="381"/>
                      <a:pt x="56" y="381"/>
                      <a:pt x="56" y="381"/>
                    </a:cubicBezTo>
                    <a:cubicBezTo>
                      <a:pt x="56" y="381"/>
                      <a:pt x="331" y="0"/>
                      <a:pt x="647" y="364"/>
                    </a:cubicBezTo>
                    <a:lnTo>
                      <a:pt x="492" y="508"/>
                    </a:lnTo>
                    <a:close/>
                  </a:path>
                </a:pathLst>
              </a:custGeom>
              <a:solidFill>
                <a:srgbClr val="0099FF"/>
              </a:solidFill>
              <a:ln w="9525">
                <a:noFill/>
                <a:round/>
                <a:headEnd/>
                <a:tailEnd/>
              </a:ln>
            </p:spPr>
            <p:txBody>
              <a:bodyPr/>
              <a:lstStyle/>
              <a:p>
                <a:endParaRPr lang="el-GR" sz="1500"/>
              </a:p>
            </p:txBody>
          </p:sp>
          <p:sp>
            <p:nvSpPr>
              <p:cNvPr id="61" name="Freeform 56"/>
              <p:cNvSpPr>
                <a:spLocks/>
              </p:cNvSpPr>
              <p:nvPr/>
            </p:nvSpPr>
            <p:spPr bwMode="auto">
              <a:xfrm>
                <a:off x="2260" y="2431"/>
                <a:ext cx="180" cy="287"/>
              </a:xfrm>
              <a:custGeom>
                <a:avLst/>
                <a:gdLst>
                  <a:gd name="T0" fmla="*/ 0 w 76"/>
                  <a:gd name="T1" fmla="*/ 21553 h 121"/>
                  <a:gd name="T2" fmla="*/ 0 w 76"/>
                  <a:gd name="T3" fmla="*/ 19746 h 121"/>
                  <a:gd name="T4" fmla="*/ 2300 w 76"/>
                  <a:gd name="T5" fmla="*/ 17626 h 121"/>
                  <a:gd name="T6" fmla="*/ 10068 w 76"/>
                  <a:gd name="T7" fmla="*/ 6615 h 121"/>
                  <a:gd name="T8" fmla="*/ 6047 w 76"/>
                  <a:gd name="T9" fmla="*/ 2469 h 121"/>
                  <a:gd name="T10" fmla="*/ 1419 w 76"/>
                  <a:gd name="T11" fmla="*/ 4269 h 121"/>
                  <a:gd name="T12" fmla="*/ 533 w 76"/>
                  <a:gd name="T13" fmla="*/ 2092 h 121"/>
                  <a:gd name="T14" fmla="*/ 6551 w 76"/>
                  <a:gd name="T15" fmla="*/ 0 h 121"/>
                  <a:gd name="T16" fmla="*/ 12901 w 76"/>
                  <a:gd name="T17" fmla="*/ 6233 h 121"/>
                  <a:gd name="T18" fmla="*/ 5661 w 76"/>
                  <a:gd name="T19" fmla="*/ 17412 h 121"/>
                  <a:gd name="T20" fmla="*/ 4029 w 76"/>
                  <a:gd name="T21" fmla="*/ 19056 h 121"/>
                  <a:gd name="T22" fmla="*/ 4029 w 76"/>
                  <a:gd name="T23" fmla="*/ 19056 h 121"/>
                  <a:gd name="T24" fmla="*/ 13408 w 76"/>
                  <a:gd name="T25" fmla="*/ 19056 h 121"/>
                  <a:gd name="T26" fmla="*/ 13408 w 76"/>
                  <a:gd name="T27" fmla="*/ 21553 h 121"/>
                  <a:gd name="T28" fmla="*/ 0 w 76"/>
                  <a:gd name="T29" fmla="*/ 21553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21"/>
                  <a:gd name="T47" fmla="*/ 76 w 76"/>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21">
                    <a:moveTo>
                      <a:pt x="0" y="121"/>
                    </a:moveTo>
                    <a:cubicBezTo>
                      <a:pt x="0" y="111"/>
                      <a:pt x="0" y="111"/>
                      <a:pt x="0" y="111"/>
                    </a:cubicBezTo>
                    <a:cubicBezTo>
                      <a:pt x="13" y="99"/>
                      <a:pt x="13" y="99"/>
                      <a:pt x="13" y="99"/>
                    </a:cubicBezTo>
                    <a:cubicBezTo>
                      <a:pt x="43" y="70"/>
                      <a:pt x="57" y="55"/>
                      <a:pt x="57" y="37"/>
                    </a:cubicBezTo>
                    <a:cubicBezTo>
                      <a:pt x="57" y="25"/>
                      <a:pt x="51" y="14"/>
                      <a:pt x="34" y="14"/>
                    </a:cubicBezTo>
                    <a:cubicBezTo>
                      <a:pt x="23" y="14"/>
                      <a:pt x="14" y="19"/>
                      <a:pt x="8" y="24"/>
                    </a:cubicBezTo>
                    <a:cubicBezTo>
                      <a:pt x="3" y="12"/>
                      <a:pt x="3" y="12"/>
                      <a:pt x="3" y="12"/>
                    </a:cubicBezTo>
                    <a:cubicBezTo>
                      <a:pt x="12" y="5"/>
                      <a:pt x="23" y="0"/>
                      <a:pt x="37" y="0"/>
                    </a:cubicBezTo>
                    <a:cubicBezTo>
                      <a:pt x="62" y="0"/>
                      <a:pt x="73" y="18"/>
                      <a:pt x="73" y="35"/>
                    </a:cubicBezTo>
                    <a:cubicBezTo>
                      <a:pt x="73" y="57"/>
                      <a:pt x="57" y="74"/>
                      <a:pt x="32" y="98"/>
                    </a:cubicBezTo>
                    <a:cubicBezTo>
                      <a:pt x="23" y="107"/>
                      <a:pt x="23" y="107"/>
                      <a:pt x="23" y="107"/>
                    </a:cubicBezTo>
                    <a:cubicBezTo>
                      <a:pt x="23" y="107"/>
                      <a:pt x="23" y="107"/>
                      <a:pt x="23" y="107"/>
                    </a:cubicBezTo>
                    <a:cubicBezTo>
                      <a:pt x="76" y="107"/>
                      <a:pt x="76" y="107"/>
                      <a:pt x="76" y="107"/>
                    </a:cubicBezTo>
                    <a:cubicBezTo>
                      <a:pt x="76" y="121"/>
                      <a:pt x="76" y="121"/>
                      <a:pt x="76" y="121"/>
                    </a:cubicBezTo>
                    <a:lnTo>
                      <a:pt x="0" y="121"/>
                    </a:lnTo>
                    <a:close/>
                  </a:path>
                </a:pathLst>
              </a:custGeom>
              <a:solidFill>
                <a:srgbClr val="FFFFFF"/>
              </a:solidFill>
              <a:ln w="9525">
                <a:noFill/>
                <a:round/>
                <a:headEnd/>
                <a:tailEnd/>
              </a:ln>
            </p:spPr>
            <p:txBody>
              <a:bodyPr/>
              <a:lstStyle/>
              <a:p>
                <a:endParaRPr lang="el-GR" sz="1500"/>
              </a:p>
            </p:txBody>
          </p:sp>
        </p:grpSp>
        <p:pic>
          <p:nvPicPr>
            <p:cNvPr id="5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94365" y="2360458"/>
              <a:ext cx="1176337" cy="121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62" name="Group 61"/>
          <p:cNvGrpSpPr/>
          <p:nvPr/>
        </p:nvGrpSpPr>
        <p:grpSpPr>
          <a:xfrm>
            <a:off x="3151132" y="3327899"/>
            <a:ext cx="1679575" cy="1780138"/>
            <a:chOff x="2866958" y="3421975"/>
            <a:chExt cx="2015490" cy="2136165"/>
          </a:xfrm>
        </p:grpSpPr>
        <p:grpSp>
          <p:nvGrpSpPr>
            <p:cNvPr id="63" name="Group 76"/>
            <p:cNvGrpSpPr>
              <a:grpSpLocks noChangeAspect="1"/>
            </p:cNvGrpSpPr>
            <p:nvPr/>
          </p:nvGrpSpPr>
          <p:grpSpPr bwMode="auto">
            <a:xfrm>
              <a:off x="2866958" y="3937620"/>
              <a:ext cx="2015490" cy="1620520"/>
              <a:chOff x="3870" y="2655"/>
              <a:chExt cx="1587" cy="1276"/>
            </a:xfrm>
          </p:grpSpPr>
          <p:sp>
            <p:nvSpPr>
              <p:cNvPr id="65" name="AutoShape 75"/>
              <p:cNvSpPr>
                <a:spLocks noChangeAspect="1" noChangeArrowheads="1" noTextEdit="1"/>
              </p:cNvSpPr>
              <p:nvPr/>
            </p:nvSpPr>
            <p:spPr bwMode="auto">
              <a:xfrm>
                <a:off x="3870" y="2655"/>
                <a:ext cx="1587" cy="1276"/>
              </a:xfrm>
              <a:prstGeom prst="rect">
                <a:avLst/>
              </a:prstGeom>
              <a:noFill/>
              <a:ln w="9525">
                <a:noFill/>
                <a:miter lim="800000"/>
                <a:headEnd/>
                <a:tailEnd/>
              </a:ln>
            </p:spPr>
            <p:txBody>
              <a:bodyPr/>
              <a:lstStyle/>
              <a:p>
                <a:endParaRPr lang="el-GR" sz="1500"/>
              </a:p>
            </p:txBody>
          </p:sp>
          <p:sp>
            <p:nvSpPr>
              <p:cNvPr id="66" name="Freeform 77"/>
              <p:cNvSpPr>
                <a:spLocks/>
              </p:cNvSpPr>
              <p:nvPr/>
            </p:nvSpPr>
            <p:spPr bwMode="auto">
              <a:xfrm>
                <a:off x="3870" y="2660"/>
                <a:ext cx="1578" cy="1266"/>
              </a:xfrm>
              <a:custGeom>
                <a:avLst/>
                <a:gdLst>
                  <a:gd name="T0" fmla="*/ 118704 w 665"/>
                  <a:gd name="T1" fmla="*/ 15667 h 533"/>
                  <a:gd name="T2" fmla="*/ 17821 w 665"/>
                  <a:gd name="T3" fmla="*/ 46726 h 533"/>
                  <a:gd name="T4" fmla="*/ 10529 w 665"/>
                  <a:gd name="T5" fmla="*/ 56400 h 533"/>
                  <a:gd name="T6" fmla="*/ 0 w 665"/>
                  <a:gd name="T7" fmla="*/ 10826 h 533"/>
                  <a:gd name="T8" fmla="*/ 46578 w 665"/>
                  <a:gd name="T9" fmla="*/ 7708 h 533"/>
                  <a:gd name="T10" fmla="*/ 39282 w 665"/>
                  <a:gd name="T11" fmla="*/ 17382 h 533"/>
                  <a:gd name="T12" fmla="*/ 84405 w 665"/>
                  <a:gd name="T13" fmla="*/ 0 h 533"/>
                  <a:gd name="T14" fmla="*/ 118704 w 665"/>
                  <a:gd name="T15" fmla="*/ 15667 h 533"/>
                  <a:gd name="T16" fmla="*/ 0 60000 65536"/>
                  <a:gd name="T17" fmla="*/ 0 60000 65536"/>
                  <a:gd name="T18" fmla="*/ 0 60000 65536"/>
                  <a:gd name="T19" fmla="*/ 0 60000 65536"/>
                  <a:gd name="T20" fmla="*/ 0 60000 65536"/>
                  <a:gd name="T21" fmla="*/ 0 60000 65536"/>
                  <a:gd name="T22" fmla="*/ 0 60000 65536"/>
                  <a:gd name="T23" fmla="*/ 0 60000 65536"/>
                  <a:gd name="T24" fmla="*/ 0 w 665"/>
                  <a:gd name="T25" fmla="*/ 0 h 533"/>
                  <a:gd name="T26" fmla="*/ 665 w 665"/>
                  <a:gd name="T27" fmla="*/ 533 h 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5" h="533">
                    <a:moveTo>
                      <a:pt x="665" y="87"/>
                    </a:moveTo>
                    <a:cubicBezTo>
                      <a:pt x="481" y="533"/>
                      <a:pt x="100" y="260"/>
                      <a:pt x="100" y="260"/>
                    </a:cubicBezTo>
                    <a:cubicBezTo>
                      <a:pt x="59" y="314"/>
                      <a:pt x="59" y="314"/>
                      <a:pt x="59" y="314"/>
                    </a:cubicBezTo>
                    <a:cubicBezTo>
                      <a:pt x="0" y="60"/>
                      <a:pt x="0" y="60"/>
                      <a:pt x="0" y="60"/>
                    </a:cubicBezTo>
                    <a:cubicBezTo>
                      <a:pt x="261" y="43"/>
                      <a:pt x="261" y="43"/>
                      <a:pt x="261" y="43"/>
                    </a:cubicBezTo>
                    <a:cubicBezTo>
                      <a:pt x="220" y="97"/>
                      <a:pt x="220" y="97"/>
                      <a:pt x="220" y="97"/>
                    </a:cubicBezTo>
                    <a:cubicBezTo>
                      <a:pt x="220" y="97"/>
                      <a:pt x="366" y="231"/>
                      <a:pt x="473" y="0"/>
                    </a:cubicBezTo>
                    <a:lnTo>
                      <a:pt x="665" y="87"/>
                    </a:lnTo>
                    <a:close/>
                  </a:path>
                </a:pathLst>
              </a:custGeom>
              <a:solidFill>
                <a:srgbClr val="0099FF"/>
              </a:solidFill>
              <a:ln w="9525">
                <a:noFill/>
                <a:round/>
                <a:headEnd/>
                <a:tailEnd/>
              </a:ln>
            </p:spPr>
            <p:txBody>
              <a:bodyPr/>
              <a:lstStyle/>
              <a:p>
                <a:endParaRPr lang="el-GR" sz="1500"/>
              </a:p>
            </p:txBody>
          </p:sp>
          <p:sp>
            <p:nvSpPr>
              <p:cNvPr id="67" name="Freeform 104"/>
              <p:cNvSpPr>
                <a:spLocks/>
              </p:cNvSpPr>
              <p:nvPr/>
            </p:nvSpPr>
            <p:spPr bwMode="auto">
              <a:xfrm>
                <a:off x="4064" y="2893"/>
                <a:ext cx="176" cy="290"/>
              </a:xfrm>
              <a:custGeom>
                <a:avLst/>
                <a:gdLst>
                  <a:gd name="T0" fmla="*/ 768 w 74"/>
                  <a:gd name="T1" fmla="*/ 18358 h 122"/>
                  <a:gd name="T2" fmla="*/ 5639 w 74"/>
                  <a:gd name="T3" fmla="*/ 19663 h 122"/>
                  <a:gd name="T4" fmla="*/ 10334 w 74"/>
                  <a:gd name="T5" fmla="*/ 15486 h 122"/>
                  <a:gd name="T6" fmla="*/ 4871 w 74"/>
                  <a:gd name="T7" fmla="*/ 11403 h 122"/>
                  <a:gd name="T8" fmla="*/ 3270 w 74"/>
                  <a:gd name="T9" fmla="*/ 11403 h 122"/>
                  <a:gd name="T10" fmla="*/ 3270 w 74"/>
                  <a:gd name="T11" fmla="*/ 9199 h 122"/>
                  <a:gd name="T12" fmla="*/ 4871 w 74"/>
                  <a:gd name="T13" fmla="*/ 9199 h 122"/>
                  <a:gd name="T14" fmla="*/ 9604 w 74"/>
                  <a:gd name="T15" fmla="*/ 5617 h 122"/>
                  <a:gd name="T16" fmla="*/ 5787 w 74"/>
                  <a:gd name="T17" fmla="*/ 2363 h 122"/>
                  <a:gd name="T18" fmla="*/ 1601 w 74"/>
                  <a:gd name="T19" fmla="*/ 3803 h 122"/>
                  <a:gd name="T20" fmla="*/ 928 w 74"/>
                  <a:gd name="T21" fmla="*/ 1600 h 122"/>
                  <a:gd name="T22" fmla="*/ 6567 w 74"/>
                  <a:gd name="T23" fmla="*/ 0 h 122"/>
                  <a:gd name="T24" fmla="*/ 12484 w 74"/>
                  <a:gd name="T25" fmla="*/ 5080 h 122"/>
                  <a:gd name="T26" fmla="*/ 8676 w 74"/>
                  <a:gd name="T27" fmla="*/ 10086 h 122"/>
                  <a:gd name="T28" fmla="*/ 8676 w 74"/>
                  <a:gd name="T29" fmla="*/ 10086 h 122"/>
                  <a:gd name="T30" fmla="*/ 13412 w 74"/>
                  <a:gd name="T31" fmla="*/ 15715 h 122"/>
                  <a:gd name="T32" fmla="*/ 5639 w 74"/>
                  <a:gd name="T33" fmla="*/ 22002 h 122"/>
                  <a:gd name="T34" fmla="*/ 0 w 74"/>
                  <a:gd name="T35" fmla="*/ 20561 h 122"/>
                  <a:gd name="T36" fmla="*/ 768 w 74"/>
                  <a:gd name="T37" fmla="*/ 18358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122"/>
                  <a:gd name="T59" fmla="*/ 74 w 74"/>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122">
                    <a:moveTo>
                      <a:pt x="4" y="102"/>
                    </a:moveTo>
                    <a:cubicBezTo>
                      <a:pt x="9" y="105"/>
                      <a:pt x="19" y="109"/>
                      <a:pt x="31" y="109"/>
                    </a:cubicBezTo>
                    <a:cubicBezTo>
                      <a:pt x="51" y="109"/>
                      <a:pt x="58" y="96"/>
                      <a:pt x="57" y="86"/>
                    </a:cubicBezTo>
                    <a:cubicBezTo>
                      <a:pt x="57" y="70"/>
                      <a:pt x="42" y="63"/>
                      <a:pt x="27" y="63"/>
                    </a:cubicBezTo>
                    <a:cubicBezTo>
                      <a:pt x="18" y="63"/>
                      <a:pt x="18" y="63"/>
                      <a:pt x="18" y="63"/>
                    </a:cubicBezTo>
                    <a:cubicBezTo>
                      <a:pt x="18" y="51"/>
                      <a:pt x="18" y="51"/>
                      <a:pt x="18" y="51"/>
                    </a:cubicBezTo>
                    <a:cubicBezTo>
                      <a:pt x="27" y="51"/>
                      <a:pt x="27" y="51"/>
                      <a:pt x="27" y="51"/>
                    </a:cubicBezTo>
                    <a:cubicBezTo>
                      <a:pt x="38" y="51"/>
                      <a:pt x="53" y="45"/>
                      <a:pt x="53" y="31"/>
                    </a:cubicBezTo>
                    <a:cubicBezTo>
                      <a:pt x="53" y="21"/>
                      <a:pt x="47" y="13"/>
                      <a:pt x="32" y="13"/>
                    </a:cubicBezTo>
                    <a:cubicBezTo>
                      <a:pt x="23" y="13"/>
                      <a:pt x="14" y="17"/>
                      <a:pt x="9" y="21"/>
                    </a:cubicBezTo>
                    <a:cubicBezTo>
                      <a:pt x="5" y="9"/>
                      <a:pt x="5" y="9"/>
                      <a:pt x="5" y="9"/>
                    </a:cubicBezTo>
                    <a:cubicBezTo>
                      <a:pt x="11" y="4"/>
                      <a:pt x="23" y="0"/>
                      <a:pt x="36" y="0"/>
                    </a:cubicBezTo>
                    <a:cubicBezTo>
                      <a:pt x="59" y="0"/>
                      <a:pt x="69" y="14"/>
                      <a:pt x="69" y="28"/>
                    </a:cubicBezTo>
                    <a:cubicBezTo>
                      <a:pt x="69" y="40"/>
                      <a:pt x="62" y="51"/>
                      <a:pt x="48" y="56"/>
                    </a:cubicBezTo>
                    <a:cubicBezTo>
                      <a:pt x="48" y="56"/>
                      <a:pt x="48" y="56"/>
                      <a:pt x="48" y="56"/>
                    </a:cubicBezTo>
                    <a:cubicBezTo>
                      <a:pt x="62" y="59"/>
                      <a:pt x="74" y="70"/>
                      <a:pt x="74" y="87"/>
                    </a:cubicBezTo>
                    <a:cubicBezTo>
                      <a:pt x="74" y="106"/>
                      <a:pt x="59" y="122"/>
                      <a:pt x="31" y="122"/>
                    </a:cubicBezTo>
                    <a:cubicBezTo>
                      <a:pt x="17" y="122"/>
                      <a:pt x="6" y="118"/>
                      <a:pt x="0" y="114"/>
                    </a:cubicBezTo>
                    <a:lnTo>
                      <a:pt x="4" y="102"/>
                    </a:lnTo>
                    <a:close/>
                  </a:path>
                </a:pathLst>
              </a:custGeom>
              <a:solidFill>
                <a:srgbClr val="FFFFFF"/>
              </a:solidFill>
              <a:ln w="9525">
                <a:noFill/>
                <a:round/>
                <a:headEnd/>
                <a:tailEnd/>
              </a:ln>
            </p:spPr>
            <p:txBody>
              <a:bodyPr/>
              <a:lstStyle/>
              <a:p>
                <a:endParaRPr lang="el-GR" sz="1500"/>
              </a:p>
            </p:txBody>
          </p:sp>
        </p:grpSp>
        <p:pic>
          <p:nvPicPr>
            <p:cNvPr id="64"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995462">
              <a:off x="3276584" y="3421975"/>
              <a:ext cx="1344274" cy="140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68" name="Picture 67" descr="Diagram 1 no line.emf"/>
          <p:cNvPicPr>
            <a:picLocks noChangeAspect="1"/>
          </p:cNvPicPr>
          <p:nvPr/>
        </p:nvPicPr>
        <p:blipFill>
          <a:blip r:embed="rId7" cstate="print"/>
          <a:srcRect/>
          <a:stretch>
            <a:fillRect/>
          </a:stretch>
        </p:blipFill>
        <p:spPr bwMode="auto">
          <a:xfrm>
            <a:off x="3429742" y="1984487"/>
            <a:ext cx="2235000" cy="2745000"/>
          </a:xfrm>
          <a:prstGeom prst="rect">
            <a:avLst/>
          </a:prstGeom>
          <a:noFill/>
          <a:ln w="9525">
            <a:noFill/>
            <a:miter lim="800000"/>
            <a:headEnd/>
            <a:tailEnd/>
          </a:ln>
        </p:spPr>
      </p:pic>
    </p:spTree>
    <p:extLst>
      <p:ext uri="{BB962C8B-B14F-4D97-AF65-F5344CB8AC3E}">
        <p14:creationId xmlns:p14="http://schemas.microsoft.com/office/powerpoint/2010/main" xmlns="" val="21822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Title 1"/>
          <p:cNvSpPr>
            <a:spLocks noGrp="1"/>
          </p:cNvSpPr>
          <p:nvPr>
            <p:ph type="title"/>
          </p:nvPr>
        </p:nvSpPr>
        <p:spPr>
          <a:ln w="38100">
            <a:noFill/>
          </a:ln>
        </p:spPr>
        <p:txBody>
          <a:bodyPr rtlCol="0">
            <a:normAutofit/>
          </a:bodyPr>
          <a:lstStyle/>
          <a:p>
            <a:pPr>
              <a:defRPr/>
            </a:pPr>
            <a:r>
              <a:rPr lang="el-GR" sz="3333" dirty="0"/>
              <a:t>ΤΑ 5 ΒΗΜΑΤΑ ΓΙΑ ΤΗΝ ΥΓΙΕΙΝΗ ΤΩΝ ΧΕΡΙΩΝ</a:t>
            </a:r>
          </a:p>
        </p:txBody>
      </p:sp>
      <p:graphicFrame>
        <p:nvGraphicFramePr>
          <p:cNvPr id="3" name="Content Placeholder 2"/>
          <p:cNvGraphicFramePr>
            <a:graphicFrameLocks noGrp="1"/>
          </p:cNvGraphicFramePr>
          <p:nvPr>
            <p:ph sz="half" idx="4294967295"/>
            <p:extLst>
              <p:ext uri="{D42A27DB-BD31-4B8C-83A1-F6EECF244321}">
                <p14:modId xmlns:p14="http://schemas.microsoft.com/office/powerpoint/2010/main" xmlns="" val="2921180542"/>
              </p:ext>
            </p:extLst>
          </p:nvPr>
        </p:nvGraphicFramePr>
        <p:xfrm>
          <a:off x="533737" y="913284"/>
          <a:ext cx="7782679" cy="4693920"/>
        </p:xfrm>
        <a:graphic>
          <a:graphicData uri="http://schemas.openxmlformats.org/drawingml/2006/table">
            <a:tbl>
              <a:tblPr firstRow="1" firstCol="1" bandRow="1"/>
              <a:tblGrid>
                <a:gridCol w="2298817">
                  <a:extLst>
                    <a:ext uri="{9D8B030D-6E8A-4147-A177-3AD203B41FA5}">
                      <a16:colId xmlns:a16="http://schemas.microsoft.com/office/drawing/2014/main" xmlns="" val="20000"/>
                    </a:ext>
                  </a:extLst>
                </a:gridCol>
                <a:gridCol w="5483862">
                  <a:extLst>
                    <a:ext uri="{9D8B030D-6E8A-4147-A177-3AD203B41FA5}">
                      <a16:colId xmlns:a16="http://schemas.microsoft.com/office/drawing/2014/main" xmlns="" val="20001"/>
                    </a:ext>
                  </a:extLst>
                </a:gridCol>
              </a:tblGrid>
              <a:tr h="608795">
                <a:tc>
                  <a:txBody>
                    <a:bodyPr/>
                    <a:lstStyle/>
                    <a:p>
                      <a:pPr>
                        <a:spcAft>
                          <a:spcPts val="0"/>
                        </a:spcAft>
                      </a:pPr>
                      <a:r>
                        <a:rPr lang="el-GR" sz="1400" b="1" dirty="0">
                          <a:solidFill>
                            <a:srgbClr val="FF0000"/>
                          </a:solidFill>
                          <a:effectLst/>
                          <a:latin typeface="Calibri"/>
                          <a:ea typeface="Calibri"/>
                          <a:cs typeface="Times New Roman"/>
                        </a:rPr>
                        <a:t>1 </a:t>
                      </a:r>
                      <a:r>
                        <a:rPr lang="el-GR" sz="1400" b="1" dirty="0">
                          <a:effectLst/>
                          <a:latin typeface="Calibri"/>
                          <a:ea typeface="Calibri"/>
                          <a:cs typeface="Times New Roman"/>
                        </a:rPr>
                        <a:t>Πριν από την επαφή με τον ασθενή  </a:t>
                      </a:r>
                      <a:r>
                        <a:rPr lang="el-GR" sz="1400" b="1" dirty="0">
                          <a:solidFill>
                            <a:srgbClr val="595959"/>
                          </a:solidFill>
                          <a:effectLst/>
                          <a:latin typeface="Calibri"/>
                          <a:ea typeface="Calibri"/>
                          <a:cs typeface="Times New Roman"/>
                        </a:rPr>
                        <a:t>(</a:t>
                      </a:r>
                      <a:r>
                        <a:rPr lang="el-GR" sz="1400" b="1" dirty="0">
                          <a:solidFill>
                            <a:schemeClr val="accent2"/>
                          </a:solidFill>
                          <a:effectLst/>
                          <a:latin typeface="Calibri"/>
                          <a:ea typeface="Calibri"/>
                          <a:cs typeface="Times New Roman"/>
                        </a:rPr>
                        <a:t>1Β</a:t>
                      </a:r>
                      <a:r>
                        <a:rPr lang="el-GR" sz="1400" b="1" dirty="0">
                          <a:solidFill>
                            <a:srgbClr val="595959"/>
                          </a:solidFill>
                          <a:effectLst/>
                          <a:latin typeface="Calibri"/>
                          <a:ea typeface="Calibri"/>
                          <a:cs typeface="Times New Roman"/>
                        </a:rPr>
                        <a:t>)</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spcAft>
                          <a:spcPts val="0"/>
                        </a:spcAft>
                      </a:pPr>
                      <a:r>
                        <a:rPr lang="el-GR" sz="1400" b="1" dirty="0">
                          <a:solidFill>
                            <a:srgbClr val="FF0000"/>
                          </a:solidFill>
                          <a:effectLst/>
                          <a:latin typeface="Calibri"/>
                          <a:ea typeface="Calibri"/>
                          <a:cs typeface="Times New Roman"/>
                        </a:rPr>
                        <a:t>ΠΟΤΕ; </a:t>
                      </a:r>
                      <a:r>
                        <a:rPr lang="el-GR" sz="1400" b="1" dirty="0">
                          <a:effectLst/>
                          <a:latin typeface="Calibri"/>
                          <a:ea typeface="Calibri"/>
                          <a:cs typeface="Times New Roman"/>
                        </a:rPr>
                        <a:t>Εφάρμοσε την υγιεινή των χεριών πριν αγγίξεις τον ασθενή.</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ΓΙΑΤΙ; </a:t>
                      </a:r>
                      <a:r>
                        <a:rPr lang="el-GR" sz="1400" b="1" dirty="0">
                          <a:effectLst/>
                          <a:latin typeface="Calibri"/>
                          <a:ea typeface="Calibri"/>
                          <a:cs typeface="Times New Roman"/>
                        </a:rPr>
                        <a:t>Για να τον προστατεύεις από τα παθογόνα  μικρόβια που μεταφέρονται με τα χέρια σου.</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1014658">
                <a:tc>
                  <a:txBody>
                    <a:bodyPr/>
                    <a:lstStyle/>
                    <a:p>
                      <a:pPr>
                        <a:spcAft>
                          <a:spcPts val="0"/>
                        </a:spcAft>
                      </a:pPr>
                      <a:r>
                        <a:rPr lang="el-GR" sz="1400" b="1" dirty="0">
                          <a:solidFill>
                            <a:srgbClr val="FF0000"/>
                          </a:solidFill>
                          <a:effectLst/>
                          <a:latin typeface="Calibri"/>
                          <a:ea typeface="Calibri"/>
                          <a:cs typeface="Times New Roman"/>
                        </a:rPr>
                        <a:t>2 </a:t>
                      </a:r>
                      <a:r>
                        <a:rPr lang="el-GR" sz="1400" b="1" dirty="0">
                          <a:effectLst/>
                          <a:latin typeface="Calibri"/>
                          <a:ea typeface="Calibri"/>
                          <a:cs typeface="Times New Roman"/>
                        </a:rPr>
                        <a:t>Πριν από κάθε καθαρό ή άσηπτο χειρισμό  </a:t>
                      </a:r>
                      <a:r>
                        <a:rPr lang="el-GR" sz="1400" b="1" dirty="0">
                          <a:solidFill>
                            <a:srgbClr val="595959"/>
                          </a:solidFill>
                          <a:effectLst/>
                          <a:latin typeface="Calibri"/>
                          <a:ea typeface="Calibri"/>
                          <a:cs typeface="Times New Roman"/>
                        </a:rPr>
                        <a:t>(</a:t>
                      </a:r>
                      <a:r>
                        <a:rPr lang="el-GR" sz="1400" b="1" dirty="0">
                          <a:solidFill>
                            <a:schemeClr val="accent2"/>
                          </a:solidFill>
                          <a:effectLst/>
                          <a:latin typeface="Calibri"/>
                          <a:ea typeface="Calibri"/>
                          <a:cs typeface="Times New Roman"/>
                        </a:rPr>
                        <a:t>1Β</a:t>
                      </a:r>
                      <a:r>
                        <a:rPr lang="el-GR" sz="1400" b="1" dirty="0">
                          <a:solidFill>
                            <a:srgbClr val="595959"/>
                          </a:solidFill>
                          <a:effectLst/>
                          <a:latin typeface="Calibri"/>
                          <a:ea typeface="Calibri"/>
                          <a:cs typeface="Times New Roman"/>
                        </a:rPr>
                        <a:t>)</a:t>
                      </a:r>
                      <a:r>
                        <a:rPr lang="el-GR" sz="1400" b="1" dirty="0">
                          <a:solidFill>
                            <a:srgbClr val="FF0000"/>
                          </a:solidFill>
                          <a:effectLst/>
                          <a:latin typeface="Calibri"/>
                          <a:ea typeface="Calibri"/>
                          <a:cs typeface="Times New Roman"/>
                        </a:rPr>
                        <a:t> </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spcAft>
                          <a:spcPts val="0"/>
                        </a:spcAft>
                      </a:pPr>
                      <a:r>
                        <a:rPr lang="el-GR" sz="1400" b="1" dirty="0">
                          <a:solidFill>
                            <a:srgbClr val="FF0000"/>
                          </a:solidFill>
                          <a:effectLst/>
                          <a:latin typeface="Calibri"/>
                          <a:ea typeface="Calibri"/>
                          <a:cs typeface="Times New Roman"/>
                        </a:rPr>
                        <a:t>ΠΟΤΕ;</a:t>
                      </a:r>
                      <a:r>
                        <a:rPr lang="el-GR" sz="1400" b="1" kern="1200" dirty="0">
                          <a:solidFill>
                            <a:srgbClr val="000000"/>
                          </a:solidFill>
                          <a:effectLst/>
                          <a:latin typeface="Calibri"/>
                          <a:ea typeface="+mn-ea"/>
                          <a:cs typeface="Arial"/>
                        </a:rPr>
                        <a:t> </a:t>
                      </a:r>
                      <a:r>
                        <a:rPr lang="el-GR" sz="1400" b="1" dirty="0">
                          <a:effectLst/>
                          <a:latin typeface="Calibri"/>
                          <a:ea typeface="Calibri"/>
                          <a:cs typeface="Times New Roman"/>
                        </a:rPr>
                        <a:t>Εφάρμοσε την υγιεινή των χεριών αμέσως ΠΡΙΝ από κάθε καθαρή ή άσηπτη διαδικασία. </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ΓΙΑΤΙ; </a:t>
                      </a:r>
                      <a:r>
                        <a:rPr lang="el-GR" sz="1400" b="1" dirty="0">
                          <a:effectLst/>
                          <a:latin typeface="Calibri"/>
                          <a:ea typeface="Calibri"/>
                          <a:cs typeface="Times New Roman"/>
                        </a:rPr>
                        <a:t>Για να προστατεύσεις τον ασθενή από μεταφορά μικροβίων που αποικίζουν εσένα και τον ίδιο και μπορούν να γίνουν παθογόνα εάν εισέλθουν στην κυκλοφορία του. </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1"/>
                  </a:ext>
                </a:extLst>
              </a:tr>
              <a:tr h="1014658">
                <a:tc>
                  <a:txBody>
                    <a:bodyPr/>
                    <a:lstStyle/>
                    <a:p>
                      <a:pPr>
                        <a:spcAft>
                          <a:spcPts val="0"/>
                        </a:spcAft>
                      </a:pPr>
                      <a:r>
                        <a:rPr lang="el-GR" sz="1400" b="1" dirty="0">
                          <a:solidFill>
                            <a:srgbClr val="FF0000"/>
                          </a:solidFill>
                          <a:effectLst/>
                          <a:latin typeface="Calibri"/>
                          <a:ea typeface="Calibri"/>
                          <a:cs typeface="Times New Roman"/>
                        </a:rPr>
                        <a:t>3 </a:t>
                      </a:r>
                      <a:r>
                        <a:rPr lang="el-GR" sz="1400" b="1" dirty="0">
                          <a:effectLst/>
                          <a:latin typeface="Calibri"/>
                          <a:ea typeface="Calibri"/>
                          <a:cs typeface="Times New Roman"/>
                        </a:rPr>
                        <a:t>Μετά την έκθεση σε σωματικά υγρά του  ασθενή  </a:t>
                      </a:r>
                      <a:r>
                        <a:rPr lang="el-GR" sz="1400" b="1" dirty="0">
                          <a:solidFill>
                            <a:srgbClr val="595959"/>
                          </a:solidFill>
                          <a:effectLst/>
                          <a:latin typeface="Calibri"/>
                          <a:ea typeface="Calibri"/>
                          <a:cs typeface="Times New Roman"/>
                        </a:rPr>
                        <a:t>(</a:t>
                      </a:r>
                      <a:r>
                        <a:rPr lang="el-GR" sz="1400" b="1" dirty="0">
                          <a:solidFill>
                            <a:schemeClr val="accent2"/>
                          </a:solidFill>
                          <a:effectLst/>
                          <a:latin typeface="Calibri"/>
                          <a:ea typeface="Calibri"/>
                          <a:cs typeface="Times New Roman"/>
                        </a:rPr>
                        <a:t>1Α</a:t>
                      </a:r>
                      <a:r>
                        <a:rPr lang="el-GR" sz="1400" b="1" dirty="0">
                          <a:solidFill>
                            <a:srgbClr val="595959"/>
                          </a:solidFill>
                          <a:effectLst/>
                          <a:latin typeface="Calibri"/>
                          <a:ea typeface="Calibri"/>
                          <a:cs typeface="Times New Roman"/>
                        </a:rPr>
                        <a:t>)</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 </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spcAft>
                          <a:spcPts val="0"/>
                        </a:spcAft>
                      </a:pPr>
                      <a:r>
                        <a:rPr lang="el-GR" sz="1400" b="1" dirty="0">
                          <a:solidFill>
                            <a:srgbClr val="FF0000"/>
                          </a:solidFill>
                          <a:effectLst/>
                          <a:latin typeface="Calibri"/>
                          <a:ea typeface="Calibri"/>
                          <a:cs typeface="Times New Roman"/>
                        </a:rPr>
                        <a:t>ΠΟΤΕ;</a:t>
                      </a:r>
                      <a:r>
                        <a:rPr lang="el-GR" sz="1400" b="1" kern="1200" dirty="0">
                          <a:solidFill>
                            <a:srgbClr val="000000"/>
                          </a:solidFill>
                          <a:effectLst/>
                          <a:latin typeface="Calibri"/>
                          <a:ea typeface="+mn-ea"/>
                          <a:cs typeface="Arial"/>
                        </a:rPr>
                        <a:t> </a:t>
                      </a:r>
                      <a:r>
                        <a:rPr lang="el-GR" sz="1400" b="1" dirty="0">
                          <a:effectLst/>
                          <a:latin typeface="Calibri"/>
                          <a:ea typeface="Calibri"/>
                          <a:cs typeface="Times New Roman"/>
                        </a:rPr>
                        <a:t>Εφάρμοσε την υγιεινή των χεριών αμέσως ΜΕΤΑ από κίνδυνο έκθεσης σε σωματικά υγρά του ασθενή (και αμέσως μετά την απόρριψη των γαντιών).</a:t>
                      </a:r>
                      <a:r>
                        <a:rPr lang="el-GR" sz="1400" b="1" dirty="0">
                          <a:solidFill>
                            <a:srgbClr val="FF0000"/>
                          </a:solidFill>
                          <a:effectLst/>
                          <a:latin typeface="Calibri"/>
                          <a:ea typeface="Calibri"/>
                          <a:cs typeface="Times New Roman"/>
                        </a:rPr>
                        <a:t> </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ΓΙΑΤΙ; </a:t>
                      </a:r>
                      <a:r>
                        <a:rPr lang="el-GR" sz="1400" b="1" dirty="0">
                          <a:effectLst/>
                          <a:latin typeface="Calibri"/>
                          <a:ea typeface="Calibri"/>
                          <a:cs typeface="Times New Roman"/>
                        </a:rPr>
                        <a:t>Για να προστατεύσεις τον εαυτό σου και το επαγγελματικό σου περιβάλλον από τα παθογόνα μικρόβια του ασθενή.</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2"/>
                  </a:ext>
                </a:extLst>
              </a:tr>
              <a:tr h="811727">
                <a:tc>
                  <a:txBody>
                    <a:bodyPr/>
                    <a:lstStyle/>
                    <a:p>
                      <a:pPr>
                        <a:spcAft>
                          <a:spcPts val="0"/>
                        </a:spcAft>
                      </a:pPr>
                      <a:r>
                        <a:rPr lang="el-GR" sz="1400" b="1" dirty="0">
                          <a:solidFill>
                            <a:srgbClr val="FF0000"/>
                          </a:solidFill>
                          <a:effectLst/>
                          <a:latin typeface="Calibri"/>
                          <a:ea typeface="Calibri"/>
                          <a:cs typeface="Times New Roman"/>
                        </a:rPr>
                        <a:t>4 </a:t>
                      </a:r>
                      <a:r>
                        <a:rPr lang="el-GR" sz="1400" b="1" dirty="0">
                          <a:effectLst/>
                          <a:latin typeface="Calibri"/>
                          <a:ea typeface="Calibri"/>
                          <a:cs typeface="Times New Roman"/>
                        </a:rPr>
                        <a:t>Μετά την επαφή με τον ασθενή </a:t>
                      </a:r>
                      <a:r>
                        <a:rPr lang="el-GR" sz="1400" b="1" dirty="0">
                          <a:solidFill>
                            <a:srgbClr val="FF0000"/>
                          </a:solidFill>
                          <a:effectLst/>
                          <a:latin typeface="Calibri"/>
                          <a:ea typeface="Calibri"/>
                          <a:cs typeface="Times New Roman"/>
                        </a:rPr>
                        <a:t> </a:t>
                      </a:r>
                      <a:r>
                        <a:rPr lang="el-GR" sz="1400" b="1" dirty="0">
                          <a:solidFill>
                            <a:srgbClr val="595959"/>
                          </a:solidFill>
                          <a:effectLst/>
                          <a:latin typeface="Calibri"/>
                          <a:ea typeface="Calibri"/>
                          <a:cs typeface="Times New Roman"/>
                        </a:rPr>
                        <a:t>(</a:t>
                      </a:r>
                      <a:r>
                        <a:rPr lang="el-GR" sz="1400" b="1" dirty="0">
                          <a:solidFill>
                            <a:schemeClr val="accent2"/>
                          </a:solidFill>
                          <a:effectLst/>
                          <a:latin typeface="Calibri"/>
                          <a:ea typeface="Calibri"/>
                          <a:cs typeface="Times New Roman"/>
                        </a:rPr>
                        <a:t>1Β</a:t>
                      </a:r>
                      <a:r>
                        <a:rPr lang="el-GR" sz="1400" b="1" dirty="0">
                          <a:solidFill>
                            <a:srgbClr val="595959"/>
                          </a:solidFill>
                          <a:effectLst/>
                          <a:latin typeface="Calibri"/>
                          <a:ea typeface="Calibri"/>
                          <a:cs typeface="Times New Roman"/>
                        </a:rPr>
                        <a:t>)</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 </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spcAft>
                          <a:spcPts val="0"/>
                        </a:spcAft>
                      </a:pPr>
                      <a:r>
                        <a:rPr lang="el-GR" sz="1400" b="1" dirty="0">
                          <a:solidFill>
                            <a:srgbClr val="FF0000"/>
                          </a:solidFill>
                          <a:effectLst/>
                          <a:latin typeface="Calibri"/>
                          <a:ea typeface="Calibri"/>
                          <a:cs typeface="Times New Roman"/>
                        </a:rPr>
                        <a:t>ΠΟΤΕ;</a:t>
                      </a:r>
                      <a:r>
                        <a:rPr lang="el-GR" sz="1400" b="1" kern="1200" dirty="0">
                          <a:solidFill>
                            <a:srgbClr val="000000"/>
                          </a:solidFill>
                          <a:effectLst/>
                          <a:latin typeface="Calibri"/>
                          <a:ea typeface="+mn-ea"/>
                          <a:cs typeface="Arial"/>
                        </a:rPr>
                        <a:t> </a:t>
                      </a:r>
                      <a:r>
                        <a:rPr lang="el-GR" sz="1400" b="1" dirty="0">
                          <a:effectLst/>
                          <a:latin typeface="Calibri"/>
                          <a:ea typeface="Calibri"/>
                          <a:cs typeface="Times New Roman"/>
                        </a:rPr>
                        <a:t>Εφάρμοσε την υγιεινή των χεριών μετά την επαφή με τον ασθενή και το άμεσο περιβάλλον του.</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ΓΙΑΤΙ; </a:t>
                      </a:r>
                      <a:r>
                        <a:rPr lang="el-GR" sz="1400" b="1" dirty="0">
                          <a:effectLst/>
                          <a:latin typeface="Calibri"/>
                          <a:ea typeface="Calibri"/>
                          <a:cs typeface="Times New Roman"/>
                        </a:rPr>
                        <a:t>Για να προστατεύσεις τον εαυτό σου και το επαγγελματικό σου περιβάλλον από τα παθογόνα μικρόβια του ασθενή.</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3"/>
                  </a:ext>
                </a:extLst>
              </a:tr>
              <a:tr h="1014658">
                <a:tc>
                  <a:txBody>
                    <a:bodyPr/>
                    <a:lstStyle/>
                    <a:p>
                      <a:pPr>
                        <a:spcAft>
                          <a:spcPts val="0"/>
                        </a:spcAft>
                      </a:pPr>
                      <a:r>
                        <a:rPr lang="el-GR" sz="1400" b="1" dirty="0">
                          <a:solidFill>
                            <a:srgbClr val="FF0000"/>
                          </a:solidFill>
                          <a:effectLst/>
                          <a:latin typeface="Calibri"/>
                          <a:ea typeface="Calibri"/>
                          <a:cs typeface="Times New Roman"/>
                        </a:rPr>
                        <a:t>5 </a:t>
                      </a:r>
                      <a:r>
                        <a:rPr lang="el-GR" sz="1400" b="1" dirty="0">
                          <a:effectLst/>
                          <a:latin typeface="Calibri"/>
                          <a:ea typeface="Calibri"/>
                          <a:cs typeface="Times New Roman"/>
                        </a:rPr>
                        <a:t>Μετά την επαφή με το άμεσο άψυχο περιβάλλον του ασθενή   </a:t>
                      </a:r>
                      <a:r>
                        <a:rPr lang="el-GR" sz="1400" b="1" dirty="0">
                          <a:solidFill>
                            <a:srgbClr val="595959"/>
                          </a:solidFill>
                          <a:effectLst/>
                          <a:latin typeface="Calibri"/>
                          <a:ea typeface="Calibri"/>
                          <a:cs typeface="Times New Roman"/>
                        </a:rPr>
                        <a:t>(</a:t>
                      </a:r>
                      <a:r>
                        <a:rPr lang="el-GR" sz="1400" b="1" dirty="0">
                          <a:solidFill>
                            <a:schemeClr val="accent2"/>
                          </a:solidFill>
                          <a:effectLst/>
                          <a:latin typeface="Calibri"/>
                          <a:ea typeface="Calibri"/>
                          <a:cs typeface="Times New Roman"/>
                        </a:rPr>
                        <a:t>1Β</a:t>
                      </a:r>
                      <a:r>
                        <a:rPr lang="el-GR" sz="1400" b="1" dirty="0">
                          <a:solidFill>
                            <a:srgbClr val="595959"/>
                          </a:solidFill>
                          <a:effectLst/>
                          <a:latin typeface="Calibri"/>
                          <a:ea typeface="Calibri"/>
                          <a:cs typeface="Times New Roman"/>
                        </a:rPr>
                        <a:t>)</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spcAft>
                          <a:spcPts val="0"/>
                        </a:spcAft>
                      </a:pPr>
                      <a:r>
                        <a:rPr lang="el-GR" sz="1400" b="1" dirty="0">
                          <a:solidFill>
                            <a:srgbClr val="FF0000"/>
                          </a:solidFill>
                          <a:effectLst/>
                          <a:latin typeface="Calibri"/>
                          <a:ea typeface="Calibri"/>
                          <a:cs typeface="Times New Roman"/>
                        </a:rPr>
                        <a:t>ΠΟΤΕ;</a:t>
                      </a:r>
                      <a:r>
                        <a:rPr lang="el-GR" sz="1400" b="1" kern="1200" dirty="0">
                          <a:solidFill>
                            <a:srgbClr val="000000"/>
                          </a:solidFill>
                          <a:effectLst/>
                          <a:latin typeface="Calibri"/>
                          <a:ea typeface="+mn-ea"/>
                          <a:cs typeface="Arial"/>
                        </a:rPr>
                        <a:t> </a:t>
                      </a:r>
                      <a:r>
                        <a:rPr lang="el-GR" sz="1400" b="1" dirty="0">
                          <a:effectLst/>
                          <a:latin typeface="Calibri"/>
                          <a:ea typeface="Calibri"/>
                          <a:cs typeface="Times New Roman"/>
                        </a:rPr>
                        <a:t>Εφάρμοσε την υγιεινή των χεριών εφόσον αγγίξεις αντικείμενα ή έπιπλα που βρίσκονται στο άμεσο άψυχο περιβάλλον του ασθενή, ακόμα και αν δεν έχεις αγγίξει τον ίδιο. </a:t>
                      </a:r>
                      <a:endParaRPr lang="el-GR" sz="1400" dirty="0">
                        <a:effectLst/>
                        <a:latin typeface="Calibri"/>
                        <a:ea typeface="Calibri"/>
                        <a:cs typeface="Times New Roman"/>
                      </a:endParaRPr>
                    </a:p>
                    <a:p>
                      <a:pPr>
                        <a:spcAft>
                          <a:spcPts val="0"/>
                        </a:spcAft>
                      </a:pPr>
                      <a:r>
                        <a:rPr lang="el-GR" sz="1400" b="1" dirty="0">
                          <a:solidFill>
                            <a:srgbClr val="FF0000"/>
                          </a:solidFill>
                          <a:effectLst/>
                          <a:latin typeface="Calibri"/>
                          <a:ea typeface="Calibri"/>
                          <a:cs typeface="Times New Roman"/>
                        </a:rPr>
                        <a:t>ΓΙΑΤΙ;</a:t>
                      </a:r>
                      <a:r>
                        <a:rPr lang="el-GR" sz="1400" b="1" dirty="0">
                          <a:effectLst/>
                          <a:latin typeface="Calibri"/>
                          <a:ea typeface="Calibri"/>
                          <a:cs typeface="Times New Roman"/>
                        </a:rPr>
                        <a:t> Για να προστατεύσεις τον εαυτό σου και το επαγγελματικό σου περιβάλλον από τα παθογόνα μικρόβια του ασθενή.</a:t>
                      </a:r>
                      <a:endParaRPr lang="el-GR" sz="1400" dirty="0">
                        <a:effectLst/>
                        <a:latin typeface="Calibri"/>
                        <a:ea typeface="Calibri"/>
                        <a:cs typeface="Times New Roman"/>
                      </a:endParaRPr>
                    </a:p>
                  </a:txBody>
                  <a:tcPr marL="39453" marR="394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414980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ΒΗΜΑ 1</a:t>
            </a:r>
          </a:p>
        </p:txBody>
      </p:sp>
      <p:sp>
        <p:nvSpPr>
          <p:cNvPr id="3" name="Text Box 4"/>
          <p:cNvSpPr txBox="1">
            <a:spLocks noChangeArrowheads="1"/>
          </p:cNvSpPr>
          <p:nvPr/>
        </p:nvSpPr>
        <p:spPr bwMode="auto">
          <a:xfrm>
            <a:off x="4883733" y="1765834"/>
            <a:ext cx="3468688" cy="2246769"/>
          </a:xfrm>
          <a:prstGeom prst="rect">
            <a:avLst/>
          </a:prstGeom>
          <a:noFill/>
          <a:ln>
            <a:noFill/>
          </a:ln>
          <a:effectLst/>
        </p:spPr>
        <p:txBody>
          <a:bodyPr>
            <a:spAutoFit/>
          </a:bodyPr>
          <a:lstStyle>
            <a:lvl1pPr marL="180975" indent="-1809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l-GR" sz="2000" dirty="0">
                <a:solidFill>
                  <a:srgbClr val="000000"/>
                </a:solidFill>
              </a:rPr>
              <a:t>Χειραψία </a:t>
            </a:r>
          </a:p>
          <a:p>
            <a:pPr>
              <a:buFont typeface="Arial" pitchFamily="34" charset="0"/>
              <a:buChar char="•"/>
            </a:pPr>
            <a:r>
              <a:rPr lang="el-GR" sz="2000" dirty="0">
                <a:solidFill>
                  <a:srgbClr val="000000"/>
                </a:solidFill>
              </a:rPr>
              <a:t>Βοήθεια στον ασθενή να μετακινηθεί, να πλυθεί </a:t>
            </a:r>
          </a:p>
          <a:p>
            <a:pPr>
              <a:buFont typeface="Arial" pitchFamily="34" charset="0"/>
              <a:buChar char="•"/>
            </a:pPr>
            <a:r>
              <a:rPr lang="el-GR" sz="2000" dirty="0">
                <a:solidFill>
                  <a:srgbClr val="000000"/>
                </a:solidFill>
              </a:rPr>
              <a:t>Τοποθέτηση μάσκας οξυγόνου, μασάζ </a:t>
            </a:r>
          </a:p>
          <a:p>
            <a:pPr>
              <a:buFont typeface="Arial" pitchFamily="34" charset="0"/>
              <a:buChar char="•"/>
            </a:pPr>
            <a:r>
              <a:rPr lang="el-GR" sz="2000" dirty="0">
                <a:solidFill>
                  <a:srgbClr val="000000"/>
                </a:solidFill>
              </a:rPr>
              <a:t>Σφυγμομέτρηση, μέτρηση πίεσης, στηθοσκόπηση, κτλ. </a:t>
            </a:r>
            <a:endParaRPr lang="en-US" sz="2000" dirty="0">
              <a:solidFill>
                <a:srgbClr val="000000"/>
              </a:solidFill>
            </a:endParaRPr>
          </a:p>
        </p:txBody>
      </p:sp>
      <p:pic>
        <p:nvPicPr>
          <p:cNvPr id="4" name="Picture 6" descr="C:\Users\LEMONIA\Documents\Transcend\ΠΕΡΙΕΧΟΜΕΝΟ CD ΓΙΑ ΥΓΙΕΙΝΗ ΧΕΡΙΩΝ\Φωτογραφίες (Τεχνική πλυσίματος-Τεχνική αντισηπτικού διαλύματος-\τα 5 βηματα της υγιεινής των χεριών-φωτογραφίες\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237320"/>
            <a:ext cx="3960440" cy="3256733"/>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44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9" name="Text Box 11"/>
          <p:cNvSpPr txBox="1">
            <a:spLocks noChangeArrowheads="1"/>
          </p:cNvSpPr>
          <p:nvPr/>
        </p:nvSpPr>
        <p:spPr bwMode="auto">
          <a:xfrm>
            <a:off x="4881390" y="1597361"/>
            <a:ext cx="3723058" cy="2657779"/>
          </a:xfrm>
          <a:prstGeom prst="rect">
            <a:avLst/>
          </a:prstGeom>
          <a:noFill/>
          <a:ln>
            <a:noFill/>
          </a:ln>
          <a:effectLst/>
        </p:spPr>
        <p:txBody>
          <a:bodyPr wrap="square">
            <a:spAutoFit/>
          </a:bodyPr>
          <a:lstStyle>
            <a:lvl1pPr marL="180975" indent="-1809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l-GR" sz="1667" dirty="0">
                <a:solidFill>
                  <a:srgbClr val="000000"/>
                </a:solidFill>
              </a:rPr>
              <a:t>Επαφή με βλεννογόνο στόματος </a:t>
            </a:r>
          </a:p>
          <a:p>
            <a:pPr>
              <a:buFont typeface="Arial" pitchFamily="34" charset="0"/>
              <a:buChar char="•"/>
            </a:pPr>
            <a:r>
              <a:rPr lang="el-GR" sz="1667" dirty="0">
                <a:solidFill>
                  <a:srgbClr val="000000"/>
                </a:solidFill>
              </a:rPr>
              <a:t>Επαφή με οφθαλμούς (τοποθέτηση κολλύριου) </a:t>
            </a:r>
          </a:p>
          <a:p>
            <a:pPr>
              <a:buFont typeface="Arial" pitchFamily="34" charset="0"/>
              <a:buChar char="•"/>
            </a:pPr>
            <a:r>
              <a:rPr lang="el-GR" sz="1667" dirty="0">
                <a:solidFill>
                  <a:srgbClr val="000000"/>
                </a:solidFill>
              </a:rPr>
              <a:t>Τοποθέτηση καθετήρων</a:t>
            </a:r>
          </a:p>
          <a:p>
            <a:pPr>
              <a:buFont typeface="Arial" pitchFamily="34" charset="0"/>
              <a:buChar char="•"/>
            </a:pPr>
            <a:r>
              <a:rPr lang="el-GR" sz="1667" dirty="0">
                <a:solidFill>
                  <a:srgbClr val="000000"/>
                </a:solidFill>
              </a:rPr>
              <a:t>Ενδοφλέβια χορήγηση φαρμάκου</a:t>
            </a:r>
          </a:p>
          <a:p>
            <a:pPr>
              <a:buFont typeface="Arial" pitchFamily="34" charset="0"/>
              <a:buChar char="•"/>
            </a:pPr>
            <a:r>
              <a:rPr lang="el-GR" sz="1667" dirty="0">
                <a:solidFill>
                  <a:srgbClr val="000000"/>
                </a:solidFill>
              </a:rPr>
              <a:t>Αναρρόφηση εκκρίσεων αναπνευστικού συστήματος</a:t>
            </a:r>
          </a:p>
          <a:p>
            <a:pPr>
              <a:buFont typeface="Arial" pitchFamily="34" charset="0"/>
              <a:buChar char="•"/>
            </a:pPr>
            <a:r>
              <a:rPr lang="el-GR" sz="1667" dirty="0">
                <a:solidFill>
                  <a:srgbClr val="000000"/>
                </a:solidFill>
              </a:rPr>
              <a:t>Περιποίηση τραχειοστομίας</a:t>
            </a:r>
          </a:p>
          <a:p>
            <a:pPr>
              <a:buFont typeface="Arial" pitchFamily="34" charset="0"/>
              <a:buChar char="•"/>
            </a:pPr>
            <a:r>
              <a:rPr lang="el-GR" sz="1667" dirty="0">
                <a:solidFill>
                  <a:srgbClr val="000000"/>
                </a:solidFill>
              </a:rPr>
              <a:t>Φροντίδα κεντρικού φλεβικού καθετήρα, κτλ</a:t>
            </a:r>
            <a:r>
              <a:rPr lang="en-GB" sz="1667" dirty="0">
                <a:solidFill>
                  <a:srgbClr val="000000"/>
                </a:solidFill>
                <a:latin typeface="Arial" pitchFamily="34" charset="0"/>
              </a:rPr>
              <a:t>. </a:t>
            </a:r>
          </a:p>
        </p:txBody>
      </p:sp>
      <p:pic>
        <p:nvPicPr>
          <p:cNvPr id="56324" name="Picture 6" descr="C:\Users\LEMONIA\Documents\Transcend\ΠΕΡΙΕΧΟΜΕΝΟ CD ΓΙΑ ΥΓΙΕΙΝΗ ΧΕΡΙΩΝ\Φωτογραφίες (Τεχνική πλυσίματος-Τεχνική αντισηπτικού διαλύματος-\τα 5 βηματα της υγιεινής των χεριών-φωτογραφίες\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175832"/>
            <a:ext cx="3480387" cy="3361855"/>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l-GR" dirty="0"/>
              <a:t>ΒΗΜΑ 2</a:t>
            </a:r>
          </a:p>
        </p:txBody>
      </p:sp>
    </p:spTree>
    <p:extLst>
      <p:ext uri="{BB962C8B-B14F-4D97-AF65-F5344CB8AC3E}">
        <p14:creationId xmlns:p14="http://schemas.microsoft.com/office/powerpoint/2010/main" xmlns="" val="35766632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9659"/>
                                        </p:tgtEl>
                                        <p:attrNameLst>
                                          <p:attrName>style.visibility</p:attrName>
                                        </p:attrNameLst>
                                      </p:cBhvr>
                                      <p:to>
                                        <p:strVal val="visible"/>
                                      </p:to>
                                    </p:set>
                                    <p:animEffect transition="in" filter="fade">
                                      <p:cBhvr>
                                        <p:cTn id="7" dur="500"/>
                                        <p:tgtEl>
                                          <p:spTgt spid="539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ΒΗΜΑ 3</a:t>
            </a:r>
          </a:p>
        </p:txBody>
      </p:sp>
      <p:sp>
        <p:nvSpPr>
          <p:cNvPr id="3" name="Text Box 13"/>
          <p:cNvSpPr txBox="1">
            <a:spLocks noChangeArrowheads="1"/>
          </p:cNvSpPr>
          <p:nvPr/>
        </p:nvSpPr>
        <p:spPr bwMode="auto">
          <a:xfrm>
            <a:off x="4860032" y="1271325"/>
            <a:ext cx="3722688" cy="2914324"/>
          </a:xfrm>
          <a:prstGeom prst="rect">
            <a:avLst/>
          </a:prstGeom>
          <a:noFill/>
          <a:ln>
            <a:noFill/>
          </a:ln>
          <a:effectLst/>
        </p:spPr>
        <p:txBody>
          <a:bodyPr>
            <a:spAutoFit/>
          </a:bodyPr>
          <a:lstStyle>
            <a:lvl1pPr marL="180975" indent="-1809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l-GR" sz="1667" dirty="0">
                <a:solidFill>
                  <a:srgbClr val="000000"/>
                </a:solidFill>
              </a:rPr>
              <a:t>Μετά την επαφή με βλεννογόνους του ασθενή </a:t>
            </a:r>
          </a:p>
          <a:p>
            <a:pPr>
              <a:buFont typeface="Arial" pitchFamily="34" charset="0"/>
              <a:buChar char="•"/>
            </a:pPr>
            <a:r>
              <a:rPr lang="el-GR" sz="1667" dirty="0">
                <a:solidFill>
                  <a:srgbClr val="000000"/>
                </a:solidFill>
              </a:rPr>
              <a:t>Μετά την φροντίδα τραυμάτων </a:t>
            </a:r>
          </a:p>
          <a:p>
            <a:pPr>
              <a:buFont typeface="Arial" pitchFamily="34" charset="0"/>
              <a:buChar char="•"/>
            </a:pPr>
            <a:r>
              <a:rPr lang="el-GR" sz="1667" dirty="0">
                <a:solidFill>
                  <a:srgbClr val="000000"/>
                </a:solidFill>
              </a:rPr>
              <a:t>Μετά την τοποθέτηση ενδοτραχιακού καθετήρα</a:t>
            </a:r>
          </a:p>
          <a:p>
            <a:pPr>
              <a:buFont typeface="Arial" pitchFamily="34" charset="0"/>
              <a:buChar char="•"/>
            </a:pPr>
            <a:r>
              <a:rPr lang="el-GR" sz="1667" dirty="0">
                <a:solidFill>
                  <a:srgbClr val="000000"/>
                </a:solidFill>
              </a:rPr>
              <a:t>Μετά την αιμοληψία</a:t>
            </a:r>
          </a:p>
          <a:p>
            <a:pPr>
              <a:buFont typeface="Arial" pitchFamily="34" charset="0"/>
              <a:buChar char="•"/>
            </a:pPr>
            <a:r>
              <a:rPr lang="el-GR" sz="1667" dirty="0">
                <a:solidFill>
                  <a:srgbClr val="000000"/>
                </a:solidFill>
              </a:rPr>
              <a:t>Μετά την λήψη δείγματος ούρων</a:t>
            </a:r>
          </a:p>
          <a:p>
            <a:pPr>
              <a:buFont typeface="Arial" pitchFamily="34" charset="0"/>
              <a:buChar char="•"/>
            </a:pPr>
            <a:r>
              <a:rPr lang="el-GR" sz="1667" dirty="0">
                <a:solidFill>
                  <a:srgbClr val="000000"/>
                </a:solidFill>
              </a:rPr>
              <a:t>Μετά την επαφή με σωματικά υγρά του ασθενή(εκκρίσεις αναπνευστικού, γαστρικά υγρά, εντερικό περιεχόμενο, ούρα), κτλ</a:t>
            </a:r>
          </a:p>
        </p:txBody>
      </p:sp>
      <p:pic>
        <p:nvPicPr>
          <p:cNvPr id="4" name="Picture 6" descr="C:\Users\LEMONIA\Documents\Transcend\ΠΕΡΙΕΧΟΜΕΝΟ CD ΓΙΑ ΥΓΙΕΙΝΗ ΧΕΡΙΩΝ\Φωτογραφίες (Τεχνική πλυσίματος-Τεχνική αντισηπτικού διαλύματος-\τα 5 βηματα της υγιεινής των χεριών-φωτογραφίες\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77314"/>
            <a:ext cx="3420380" cy="3309173"/>
          </a:xfrm>
          <a:prstGeom prst="rect">
            <a:avLst/>
          </a:prstGeom>
          <a:noFill/>
          <a:ln w="38100">
            <a:noFill/>
            <a:miter lim="800000"/>
            <a:headEnd/>
            <a:tailEnd/>
          </a:ln>
        </p:spPr>
      </p:pic>
    </p:spTree>
    <p:extLst>
      <p:ext uri="{BB962C8B-B14F-4D97-AF65-F5344CB8AC3E}">
        <p14:creationId xmlns:p14="http://schemas.microsoft.com/office/powerpoint/2010/main" xmlns="" val="22023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7504" y="-22820"/>
            <a:ext cx="8928996" cy="567784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742283" y="908846"/>
            <a:ext cx="5659438" cy="3897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708" name="Text Box 12"/>
          <p:cNvSpPr txBox="1">
            <a:spLocks noChangeArrowheads="1"/>
          </p:cNvSpPr>
          <p:nvPr/>
        </p:nvSpPr>
        <p:spPr bwMode="auto">
          <a:xfrm>
            <a:off x="5580112" y="1808428"/>
            <a:ext cx="3384376" cy="1888146"/>
          </a:xfrm>
          <a:prstGeom prst="rect">
            <a:avLst/>
          </a:prstGeom>
          <a:noFill/>
          <a:ln>
            <a:noFill/>
          </a:ln>
          <a:effectLst/>
        </p:spPr>
        <p:txBody>
          <a:bodyPr wrap="square">
            <a:spAutoFit/>
          </a:bodyPr>
          <a:lstStyle>
            <a:lvl1pPr marL="180975" indent="-1809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l-GR" sz="1667" dirty="0">
                <a:solidFill>
                  <a:srgbClr val="000000"/>
                </a:solidFill>
              </a:rPr>
              <a:t>Χειραψία </a:t>
            </a:r>
          </a:p>
          <a:p>
            <a:pPr>
              <a:buFont typeface="Arial" pitchFamily="34" charset="0"/>
              <a:buChar char="•"/>
            </a:pPr>
            <a:r>
              <a:rPr lang="el-GR" sz="1667" dirty="0">
                <a:solidFill>
                  <a:srgbClr val="000000"/>
                </a:solidFill>
              </a:rPr>
              <a:t>Βοήθεια στον ασθενή να μετακινηθεί, να πλυθεί </a:t>
            </a:r>
          </a:p>
          <a:p>
            <a:pPr>
              <a:buFont typeface="Arial" pitchFamily="34" charset="0"/>
              <a:buChar char="•"/>
            </a:pPr>
            <a:r>
              <a:rPr lang="el-GR" sz="1667" dirty="0">
                <a:solidFill>
                  <a:srgbClr val="000000"/>
                </a:solidFill>
              </a:rPr>
              <a:t>Τοποθέτηση μάσκας οξυγόνου, μασάζ </a:t>
            </a:r>
          </a:p>
          <a:p>
            <a:pPr>
              <a:buFont typeface="Arial" pitchFamily="34" charset="0"/>
              <a:buChar char="•"/>
            </a:pPr>
            <a:r>
              <a:rPr lang="el-GR" sz="1667" dirty="0">
                <a:solidFill>
                  <a:srgbClr val="000000"/>
                </a:solidFill>
              </a:rPr>
              <a:t>Σφυγμομέτρηση, μέτρηση πίεσης, στηθοσκόπηση, κτλ. </a:t>
            </a:r>
          </a:p>
        </p:txBody>
      </p:sp>
      <p:sp>
        <p:nvSpPr>
          <p:cNvPr id="2" name="Title 1"/>
          <p:cNvSpPr>
            <a:spLocks noGrp="1"/>
          </p:cNvSpPr>
          <p:nvPr>
            <p:ph type="title"/>
          </p:nvPr>
        </p:nvSpPr>
        <p:spPr/>
        <p:txBody>
          <a:bodyPr/>
          <a:lstStyle/>
          <a:p>
            <a:r>
              <a:rPr lang="el-GR" dirty="0"/>
              <a:t>ΒΗΜΑ 4</a:t>
            </a:r>
          </a:p>
        </p:txBody>
      </p:sp>
      <p:pic>
        <p:nvPicPr>
          <p:cNvPr id="58372" name="Picture 6" descr="C:\Users\LEMONIA\Documents\Transcend\ΠΕΡΙΕΧΟΜΕΝΟ CD ΓΙΑ ΥΓΙΕΙΝΗ ΧΕΡΙΩΝ\Φωτογραφίες (Τεχνική πλυσίματος-Τεχνική αντισηπτικού διαλύματος-\τα 5 βηματα της υγιεινής των χεριών-φωτογραφίες\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1177313"/>
            <a:ext cx="4186018" cy="3302950"/>
          </a:xfrm>
          <a:prstGeom prst="rect">
            <a:avLst/>
          </a:prstGeom>
          <a:noFill/>
          <a:ln w="38100">
            <a:noFill/>
            <a:miter lim="800000"/>
            <a:headEnd/>
            <a:tailEnd/>
          </a:ln>
        </p:spPr>
      </p:pic>
    </p:spTree>
    <p:extLst>
      <p:ext uri="{BB962C8B-B14F-4D97-AF65-F5344CB8AC3E}">
        <p14:creationId xmlns:p14="http://schemas.microsoft.com/office/powerpoint/2010/main" xmlns="" val="14644897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708"/>
                                        </p:tgtEl>
                                        <p:attrNameLst>
                                          <p:attrName>style.visibility</p:attrName>
                                        </p:attrNameLst>
                                      </p:cBhvr>
                                      <p:to>
                                        <p:strVal val="visible"/>
                                      </p:to>
                                    </p:set>
                                    <p:animEffect transition="in" filter="fade">
                                      <p:cBhvr>
                                        <p:cTn id="7" dur="500"/>
                                        <p:tgtEl>
                                          <p:spTgt spid="54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descr="G:\Documents\Transcend\ΠΕΡΙΕΧΟΜΕΝΟ CD ΓΙΑ ΥΓΙΕΙΝΗ ΧΕΡΙΩΝ\Φωτογραφίες (Τεχνική πλυσίματος-Τεχνική αντισηπτικού διαλύματος-\τα 5 βηματα της υγιεινής των χεριών-φωτογραφίες\5.jpg"/>
          <p:cNvPicPr>
            <a:picLocks noGrp="1" noChangeAspect="1" noChangeArrowheads="1"/>
          </p:cNvPicPr>
          <p:nvPr>
            <p:ph sz="half"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1331640" y="1137123"/>
            <a:ext cx="4752528" cy="3743994"/>
          </a:xfrm>
          <a:prstGeom prst="rect">
            <a:avLst/>
          </a:prstGeom>
          <a:noFill/>
          <a:ln w="38100">
            <a:noFill/>
            <a:miter lim="800000"/>
            <a:headEnd/>
            <a:tailEnd/>
          </a:ln>
        </p:spPr>
      </p:pic>
      <p:sp>
        <p:nvSpPr>
          <p:cNvPr id="2" name="Title 1"/>
          <p:cNvSpPr>
            <a:spLocks noGrp="1"/>
          </p:cNvSpPr>
          <p:nvPr>
            <p:ph type="title"/>
          </p:nvPr>
        </p:nvSpPr>
        <p:spPr/>
        <p:txBody>
          <a:bodyPr/>
          <a:lstStyle/>
          <a:p>
            <a:r>
              <a:rPr lang="el-GR" dirty="0"/>
              <a:t>ΒΗΜΑ 5</a:t>
            </a:r>
          </a:p>
        </p:txBody>
      </p:sp>
      <p:sp>
        <p:nvSpPr>
          <p:cNvPr id="66564" name="Content Placeholder 3"/>
          <p:cNvSpPr>
            <a:spLocks noGrp="1"/>
          </p:cNvSpPr>
          <p:nvPr>
            <p:ph sz="half" idx="4294967295"/>
          </p:nvPr>
        </p:nvSpPr>
        <p:spPr>
          <a:xfrm>
            <a:off x="4787900" y="1298575"/>
            <a:ext cx="4356100" cy="2543175"/>
          </a:xfrm>
          <a:prstGeom prst="rect">
            <a:avLst/>
          </a:prstGeom>
          <a:noFill/>
          <a:ln>
            <a:noFill/>
          </a:ln>
        </p:spPr>
        <p:txBody>
          <a:bodyPr>
            <a:normAutofit/>
          </a:bodyPr>
          <a:lstStyle/>
          <a:p>
            <a:pPr eaLnBrk="1" hangingPunct="1"/>
            <a:r>
              <a:rPr lang="el-GR" sz="1667" dirty="0">
                <a:solidFill>
                  <a:srgbClr val="000000"/>
                </a:solidFill>
              </a:rPr>
              <a:t>Αλλαγή κλινοσκεπασμάτων (ο ασθενής δεν βρίσκεται στο κρεβάτι) </a:t>
            </a:r>
          </a:p>
          <a:p>
            <a:pPr eaLnBrk="1" hangingPunct="1"/>
            <a:r>
              <a:rPr lang="el-GR" sz="1667" dirty="0">
                <a:solidFill>
                  <a:srgbClr val="000000"/>
                </a:solidFill>
              </a:rPr>
              <a:t>Ρύθμιση συσκευής έγχυσης ορού </a:t>
            </a:r>
          </a:p>
          <a:p>
            <a:pPr eaLnBrk="1" hangingPunct="1"/>
            <a:r>
              <a:rPr lang="el-GR" sz="1667" dirty="0">
                <a:solidFill>
                  <a:srgbClr val="000000"/>
                </a:solidFill>
              </a:rPr>
              <a:t>Επαφή με το κομοδίνο, το κρεβάτι, το τραπέζι φαγητού, διάγραμμα ασθενή, κουδούνι έκκλησης, διακόπτες, πιεσόμετρο τοίχου, μάσκες οξυγόνου κτλ</a:t>
            </a:r>
            <a:endParaRPr lang="el-GR" sz="1667" dirty="0"/>
          </a:p>
        </p:txBody>
      </p:sp>
    </p:spTree>
    <p:extLst>
      <p:ext uri="{BB962C8B-B14F-4D97-AF65-F5344CB8AC3E}">
        <p14:creationId xmlns:p14="http://schemas.microsoft.com/office/powerpoint/2010/main" xmlns="" val="10540803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eaLnBrk="1" hangingPunct="1">
              <a:lnSpc>
                <a:spcPct val="80000"/>
              </a:lnSpc>
            </a:pPr>
            <a:r>
              <a:rPr lang="el-GR" dirty="0">
                <a:latin typeface="Calibri" pitchFamily="34" charset="0"/>
              </a:rPr>
              <a:t>Συνιστώμενη τεχνική υγιεινής χεριών</a:t>
            </a:r>
            <a:endParaRPr lang="en-US" dirty="0">
              <a:latin typeface="Calibri" pitchFamily="34" charset="0"/>
            </a:endParaRPr>
          </a:p>
        </p:txBody>
      </p:sp>
      <p:sp>
        <p:nvSpPr>
          <p:cNvPr id="138243" name="Rectangle 3"/>
          <p:cNvSpPr>
            <a:spLocks noGrp="1" noChangeArrowheads="1"/>
          </p:cNvSpPr>
          <p:nvPr>
            <p:ph idx="1"/>
          </p:nvPr>
        </p:nvSpPr>
        <p:spPr/>
        <p:txBody>
          <a:bodyPr/>
          <a:lstStyle/>
          <a:p>
            <a:pPr eaLnBrk="1" hangingPunct="1">
              <a:lnSpc>
                <a:spcPct val="85000"/>
              </a:lnSpc>
              <a:spcBef>
                <a:spcPct val="50000"/>
              </a:spcBef>
              <a:defRPr/>
            </a:pPr>
            <a:r>
              <a:rPr lang="el-GR" dirty="0">
                <a:latin typeface="Calibri" pitchFamily="34" charset="0"/>
              </a:rPr>
              <a:t>Αλκοολούχα διαλύματα</a:t>
            </a:r>
            <a:endParaRPr lang="en-US" dirty="0">
              <a:latin typeface="Calibri" pitchFamily="34" charset="0"/>
            </a:endParaRPr>
          </a:p>
          <a:p>
            <a:pPr lvl="1" eaLnBrk="1" hangingPunct="1">
              <a:lnSpc>
                <a:spcPct val="85000"/>
              </a:lnSpc>
              <a:spcBef>
                <a:spcPct val="50000"/>
              </a:spcBef>
              <a:defRPr/>
            </a:pPr>
            <a:r>
              <a:rPr lang="el-GR" sz="1667" dirty="0">
                <a:latin typeface="Calibri" pitchFamily="34" charset="0"/>
              </a:rPr>
              <a:t>Εφαρμόζουμε στην παλάμη του ενός χεριού και τρίβουμε τα χέρια μεταξύ τους καλύπτοντας όλες τις επιφάνειες μέχρι να στεγνώσει</a:t>
            </a:r>
            <a:r>
              <a:rPr lang="en-US" sz="1667" dirty="0">
                <a:latin typeface="Calibri" pitchFamily="34" charset="0"/>
              </a:rPr>
              <a:t> </a:t>
            </a:r>
          </a:p>
          <a:p>
            <a:pPr lvl="1" eaLnBrk="1" hangingPunct="1">
              <a:lnSpc>
                <a:spcPct val="85000"/>
              </a:lnSpc>
              <a:spcBef>
                <a:spcPct val="50000"/>
              </a:spcBef>
              <a:defRPr/>
            </a:pPr>
            <a:r>
              <a:rPr lang="el-GR" sz="1667" dirty="0">
                <a:latin typeface="Calibri" pitchFamily="34" charset="0"/>
              </a:rPr>
              <a:t>Όγκος: ανάλογα με τις οδηγίες του κατασκευαστή</a:t>
            </a:r>
            <a:endParaRPr lang="en-US" sz="1667" dirty="0">
              <a:latin typeface="Calibri" pitchFamily="34" charset="0"/>
            </a:endParaRPr>
          </a:p>
          <a:p>
            <a:pPr eaLnBrk="1" hangingPunct="1">
              <a:lnSpc>
                <a:spcPct val="85000"/>
              </a:lnSpc>
              <a:spcBef>
                <a:spcPct val="50000"/>
              </a:spcBef>
              <a:defRPr/>
            </a:pPr>
            <a:r>
              <a:rPr lang="el-GR" dirty="0">
                <a:latin typeface="Calibri" pitchFamily="34" charset="0"/>
              </a:rPr>
              <a:t>Πλύσιμο</a:t>
            </a:r>
            <a:r>
              <a:rPr lang="en-US" sz="2000" dirty="0">
                <a:latin typeface="Calibri" pitchFamily="34" charset="0"/>
              </a:rPr>
              <a:t>  </a:t>
            </a:r>
          </a:p>
          <a:p>
            <a:pPr lvl="1" eaLnBrk="1" hangingPunct="1">
              <a:lnSpc>
                <a:spcPct val="85000"/>
              </a:lnSpc>
              <a:spcBef>
                <a:spcPct val="50000"/>
              </a:spcBef>
              <a:defRPr/>
            </a:pPr>
            <a:r>
              <a:rPr lang="el-GR" sz="1667" dirty="0">
                <a:latin typeface="Calibri" pitchFamily="34" charset="0"/>
              </a:rPr>
              <a:t>Βρέχουμε τα χέρια με νερό, εφαρμόζουμε το σαπούνι και τρίβουμε τα χέρια για τουλάχιστον 15</a:t>
            </a:r>
            <a:r>
              <a:rPr lang="en-US" sz="1667" dirty="0">
                <a:latin typeface="Calibri" pitchFamily="34" charset="0"/>
              </a:rPr>
              <a:t> sec</a:t>
            </a:r>
          </a:p>
          <a:p>
            <a:pPr lvl="1" eaLnBrk="1" hangingPunct="1">
              <a:lnSpc>
                <a:spcPct val="85000"/>
              </a:lnSpc>
              <a:spcBef>
                <a:spcPct val="50000"/>
              </a:spcBef>
              <a:defRPr/>
            </a:pPr>
            <a:r>
              <a:rPr lang="el-GR" sz="1667" dirty="0">
                <a:latin typeface="Calibri" pitchFamily="34" charset="0"/>
              </a:rPr>
              <a:t>Ξεπλένουμε τα χέρια και τα στεγνώνουμε με </a:t>
            </a:r>
            <a:r>
              <a:rPr lang="el-GR" sz="1667" dirty="0" err="1">
                <a:latin typeface="Calibri" pitchFamily="34" charset="0"/>
              </a:rPr>
              <a:t>χειροπετσέτα</a:t>
            </a:r>
            <a:r>
              <a:rPr lang="el-GR" sz="1667" dirty="0">
                <a:latin typeface="Calibri" pitchFamily="34" charset="0"/>
              </a:rPr>
              <a:t> μιας χρήσεως</a:t>
            </a:r>
          </a:p>
          <a:p>
            <a:pPr lvl="1" eaLnBrk="1" hangingPunct="1">
              <a:lnSpc>
                <a:spcPct val="85000"/>
              </a:lnSpc>
              <a:spcBef>
                <a:spcPct val="50000"/>
              </a:spcBef>
              <a:defRPr/>
            </a:pPr>
            <a:r>
              <a:rPr lang="el-GR" sz="1667" dirty="0">
                <a:latin typeface="Calibri" pitchFamily="34" charset="0"/>
              </a:rPr>
              <a:t>Χρησιμοποιούμε τη </a:t>
            </a:r>
            <a:r>
              <a:rPr lang="el-GR" sz="1667" dirty="0" err="1">
                <a:latin typeface="Calibri" pitchFamily="34" charset="0"/>
              </a:rPr>
              <a:t>χειροπετσέτα</a:t>
            </a:r>
            <a:r>
              <a:rPr lang="el-GR" sz="1667" dirty="0">
                <a:latin typeface="Calibri" pitchFamily="34" charset="0"/>
              </a:rPr>
              <a:t> για να κλείσουμε τη βρύση</a:t>
            </a:r>
            <a:endParaRPr lang="en-US" sz="1667" dirty="0">
              <a:latin typeface="Calibri" pitchFamily="34" charset="0"/>
            </a:endParaRPr>
          </a:p>
        </p:txBody>
      </p:sp>
      <p:sp>
        <p:nvSpPr>
          <p:cNvPr id="44036" name="Text Box 4"/>
          <p:cNvSpPr txBox="1">
            <a:spLocks noChangeArrowheads="1"/>
          </p:cNvSpPr>
          <p:nvPr/>
        </p:nvSpPr>
        <p:spPr bwMode="auto">
          <a:xfrm>
            <a:off x="1091614" y="5296190"/>
            <a:ext cx="6960773" cy="276999"/>
          </a:xfrm>
          <a:prstGeom prst="rect">
            <a:avLst/>
          </a:prstGeom>
          <a:noFill/>
          <a:ln w="9525">
            <a:noFill/>
            <a:miter lim="800000"/>
            <a:headEnd/>
            <a:tailEnd/>
          </a:ln>
        </p:spPr>
        <p:txBody>
          <a:bodyPr wrap="square">
            <a:spAutoFit/>
          </a:bodyPr>
          <a:lstStyle/>
          <a:p>
            <a:pPr eaLnBrk="0" hangingPunct="0">
              <a:lnSpc>
                <a:spcPct val="80000"/>
              </a:lnSpc>
            </a:pPr>
            <a:r>
              <a:rPr lang="en-US" sz="1500" dirty="0">
                <a:solidFill>
                  <a:schemeClr val="bg1">
                    <a:lumMod val="50000"/>
                  </a:schemeClr>
                </a:solidFill>
                <a:latin typeface="Calibri" pitchFamily="34" charset="0"/>
              </a:rPr>
              <a:t>Guideline for Hand Hygiene in Health-care Settings.  </a:t>
            </a:r>
            <a:r>
              <a:rPr lang="en-US" sz="1500" i="1" dirty="0">
                <a:solidFill>
                  <a:schemeClr val="bg1">
                    <a:lumMod val="50000"/>
                  </a:schemeClr>
                </a:solidFill>
                <a:latin typeface="Calibri" pitchFamily="34" charset="0"/>
              </a:rPr>
              <a:t>MMWR 2002</a:t>
            </a:r>
            <a:r>
              <a:rPr lang="en-US" sz="1500" dirty="0">
                <a:solidFill>
                  <a:schemeClr val="bg1">
                    <a:lumMod val="50000"/>
                  </a:schemeClr>
                </a:solidFill>
                <a:latin typeface="Calibri" pitchFamily="34" charset="0"/>
              </a:rPr>
              <a:t>;  vol. 51, no. RR-16.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5200897"/>
            <a:ext cx="6727032" cy="392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1628" y="218051"/>
            <a:ext cx="6720748" cy="9275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3455" y="1705375"/>
            <a:ext cx="7163594" cy="2024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83453" y="1705376"/>
            <a:ext cx="7191375" cy="2397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3453" y="1705375"/>
            <a:ext cx="7151688" cy="2254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43653" y="4684948"/>
            <a:ext cx="2049372" cy="479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01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500"/>
                                        <p:tgtEl>
                                          <p:spTgt spid="717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175"/>
                                        </p:tgtEl>
                                        <p:attrNameLst>
                                          <p:attrName>style.visibility</p:attrName>
                                        </p:attrNameLst>
                                      </p:cBhvr>
                                      <p:to>
                                        <p:strVal val="visible"/>
                                      </p:to>
                                    </p:set>
                                    <p:animEffect transition="in" filter="fade">
                                      <p:cBhvr>
                                        <p:cTn id="21"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0303" y="229259"/>
            <a:ext cx="4964445" cy="917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9"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1372" y="1502142"/>
            <a:ext cx="6800929" cy="33799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0" name="Picture 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1648" y="1467112"/>
            <a:ext cx="6730048" cy="3282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1" name="Picture 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90625" y="5231364"/>
            <a:ext cx="6762750" cy="373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43653" y="4684948"/>
            <a:ext cx="2049372" cy="479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213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l-GR" dirty="0">
                <a:latin typeface="Calibri" pitchFamily="34" charset="0"/>
              </a:rPr>
              <a:t>«Δύσκολες» περιοχές</a:t>
            </a:r>
          </a:p>
        </p:txBody>
      </p:sp>
      <p:pic>
        <p:nvPicPr>
          <p:cNvPr id="46083" name="Picture 5" descr="nhsu_200150"/>
          <p:cNvPicPr>
            <a:picLocks noChangeAspect="1" noChangeArrowheads="1"/>
          </p:cNvPicPr>
          <p:nvPr/>
        </p:nvPicPr>
        <p:blipFill>
          <a:blip r:embed="rId2" cstate="print"/>
          <a:srcRect/>
          <a:stretch>
            <a:fillRect/>
          </a:stretch>
        </p:blipFill>
        <p:spPr bwMode="auto">
          <a:xfrm>
            <a:off x="1083469" y="1324800"/>
            <a:ext cx="3643313" cy="3272896"/>
          </a:xfrm>
          <a:prstGeom prst="rect">
            <a:avLst/>
          </a:prstGeom>
          <a:noFill/>
          <a:ln w="9525">
            <a:noFill/>
            <a:miter lim="800000"/>
            <a:headEnd/>
            <a:tailEnd/>
          </a:ln>
        </p:spPr>
      </p:pic>
      <p:grpSp>
        <p:nvGrpSpPr>
          <p:cNvPr id="11" name="10 - Ομάδα"/>
          <p:cNvGrpSpPr/>
          <p:nvPr/>
        </p:nvGrpSpPr>
        <p:grpSpPr>
          <a:xfrm>
            <a:off x="4572000" y="2137420"/>
            <a:ext cx="2820458" cy="1609018"/>
            <a:chOff x="5609431" y="2555612"/>
            <a:chExt cx="3384550" cy="1930820"/>
          </a:xfrm>
        </p:grpSpPr>
        <p:sp>
          <p:nvSpPr>
            <p:cNvPr id="217098" name="Text Box 10"/>
            <p:cNvSpPr txBox="1">
              <a:spLocks noChangeArrowheads="1"/>
            </p:cNvSpPr>
            <p:nvPr/>
          </p:nvSpPr>
          <p:spPr bwMode="auto">
            <a:xfrm>
              <a:off x="5609431" y="2555612"/>
              <a:ext cx="3384550" cy="418653"/>
            </a:xfrm>
            <a:prstGeom prst="rect">
              <a:avLst/>
            </a:prstGeom>
            <a:noFill/>
            <a:ln w="0">
              <a:noFill/>
              <a:miter lim="800000"/>
              <a:headEnd/>
              <a:tailEnd/>
            </a:ln>
            <a:effectLst/>
          </p:spPr>
          <p:txBody>
            <a:bodyPr>
              <a:spAutoFit/>
            </a:bodyPr>
            <a:lstStyle/>
            <a:p>
              <a:pPr algn="ctr">
                <a:defRPr/>
              </a:pPr>
              <a:r>
                <a:rPr lang="el-GR" sz="1667" b="1" dirty="0">
                  <a:latin typeface="Calibri" pitchFamily="34" charset="0"/>
                </a:rPr>
                <a:t>Χειρότερο καθάρισμα</a:t>
              </a:r>
            </a:p>
          </p:txBody>
        </p:sp>
        <p:grpSp>
          <p:nvGrpSpPr>
            <p:cNvPr id="10" name="9 - Ομάδα"/>
            <p:cNvGrpSpPr/>
            <p:nvPr/>
          </p:nvGrpSpPr>
          <p:grpSpPr>
            <a:xfrm>
              <a:off x="7159625" y="2883920"/>
              <a:ext cx="221678" cy="1218753"/>
              <a:chOff x="6607175" y="2883920"/>
              <a:chExt cx="221678" cy="1218753"/>
            </a:xfrm>
          </p:grpSpPr>
          <p:sp>
            <p:nvSpPr>
              <p:cNvPr id="46084" name="Rectangle 9"/>
              <p:cNvSpPr>
                <a:spLocks noChangeArrowheads="1"/>
              </p:cNvSpPr>
              <p:nvPr/>
            </p:nvSpPr>
            <p:spPr bwMode="auto">
              <a:xfrm>
                <a:off x="6607175" y="2883920"/>
                <a:ext cx="221678" cy="418653"/>
              </a:xfrm>
              <a:prstGeom prst="rect">
                <a:avLst/>
              </a:prstGeom>
              <a:solidFill>
                <a:srgbClr val="DE0000"/>
              </a:solidFill>
              <a:ln w="0">
                <a:noFill/>
                <a:miter lim="800000"/>
                <a:headEnd/>
                <a:tailEnd/>
              </a:ln>
            </p:spPr>
            <p:txBody>
              <a:bodyPr wrap="none" anchor="ctr">
                <a:spAutoFit/>
              </a:bodyPr>
              <a:lstStyle/>
              <a:p>
                <a:endParaRPr lang="el-GR" sz="1667"/>
              </a:p>
            </p:txBody>
          </p:sp>
          <p:sp>
            <p:nvSpPr>
              <p:cNvPr id="46086" name="Rectangle 11"/>
              <p:cNvSpPr>
                <a:spLocks noChangeArrowheads="1"/>
              </p:cNvSpPr>
              <p:nvPr/>
            </p:nvSpPr>
            <p:spPr bwMode="auto">
              <a:xfrm>
                <a:off x="6607175" y="3156969"/>
                <a:ext cx="221677" cy="418653"/>
              </a:xfrm>
              <a:prstGeom prst="rect">
                <a:avLst/>
              </a:prstGeom>
              <a:solidFill>
                <a:srgbClr val="CCCCFF"/>
              </a:solidFill>
              <a:ln w="0">
                <a:noFill/>
                <a:miter lim="800000"/>
                <a:headEnd/>
                <a:tailEnd/>
              </a:ln>
            </p:spPr>
            <p:txBody>
              <a:bodyPr wrap="none" anchor="ctr">
                <a:spAutoFit/>
              </a:bodyPr>
              <a:lstStyle/>
              <a:p>
                <a:endParaRPr lang="el-GR" sz="1667"/>
              </a:p>
            </p:txBody>
          </p:sp>
          <p:sp>
            <p:nvSpPr>
              <p:cNvPr id="46087" name="Rectangle 12"/>
              <p:cNvSpPr>
                <a:spLocks noChangeArrowheads="1"/>
              </p:cNvSpPr>
              <p:nvPr/>
            </p:nvSpPr>
            <p:spPr bwMode="auto">
              <a:xfrm>
                <a:off x="6607175" y="3417321"/>
                <a:ext cx="221677" cy="418653"/>
              </a:xfrm>
              <a:prstGeom prst="rect">
                <a:avLst/>
              </a:prstGeom>
              <a:solidFill>
                <a:srgbClr val="592ED2"/>
              </a:solidFill>
              <a:ln w="0">
                <a:noFill/>
                <a:miter lim="800000"/>
                <a:headEnd/>
                <a:tailEnd/>
              </a:ln>
            </p:spPr>
            <p:txBody>
              <a:bodyPr wrap="none" anchor="ctr">
                <a:spAutoFit/>
              </a:bodyPr>
              <a:lstStyle/>
              <a:p>
                <a:endParaRPr lang="el-GR" sz="1667"/>
              </a:p>
            </p:txBody>
          </p:sp>
          <p:sp>
            <p:nvSpPr>
              <p:cNvPr id="46088" name="Rectangle 13"/>
              <p:cNvSpPr>
                <a:spLocks noChangeArrowheads="1"/>
              </p:cNvSpPr>
              <p:nvPr/>
            </p:nvSpPr>
            <p:spPr bwMode="auto">
              <a:xfrm>
                <a:off x="6607175" y="3684020"/>
                <a:ext cx="221677" cy="418653"/>
              </a:xfrm>
              <a:prstGeom prst="rect">
                <a:avLst/>
              </a:prstGeom>
              <a:solidFill>
                <a:srgbClr val="660066"/>
              </a:solidFill>
              <a:ln w="0">
                <a:noFill/>
                <a:miter lim="800000"/>
                <a:headEnd/>
                <a:tailEnd/>
              </a:ln>
            </p:spPr>
            <p:txBody>
              <a:bodyPr wrap="none" anchor="ctr">
                <a:spAutoFit/>
              </a:bodyPr>
              <a:lstStyle/>
              <a:p>
                <a:endParaRPr lang="el-GR" sz="1667"/>
              </a:p>
            </p:txBody>
          </p:sp>
        </p:grpSp>
        <p:sp>
          <p:nvSpPr>
            <p:cNvPr id="217102" name="Text Box 14"/>
            <p:cNvSpPr txBox="1">
              <a:spLocks noChangeArrowheads="1"/>
            </p:cNvSpPr>
            <p:nvPr/>
          </p:nvSpPr>
          <p:spPr bwMode="auto">
            <a:xfrm>
              <a:off x="5609431" y="4067779"/>
              <a:ext cx="3384550" cy="418653"/>
            </a:xfrm>
            <a:prstGeom prst="rect">
              <a:avLst/>
            </a:prstGeom>
            <a:noFill/>
            <a:ln w="0">
              <a:noFill/>
              <a:miter lim="800000"/>
              <a:headEnd/>
              <a:tailEnd/>
            </a:ln>
            <a:effectLst/>
          </p:spPr>
          <p:txBody>
            <a:bodyPr>
              <a:spAutoFit/>
            </a:bodyPr>
            <a:lstStyle/>
            <a:p>
              <a:pPr algn="ctr">
                <a:defRPr/>
              </a:pPr>
              <a:r>
                <a:rPr lang="el-GR" sz="1667" b="1" dirty="0">
                  <a:latin typeface="Calibri" pitchFamily="34" charset="0"/>
                </a:rPr>
                <a:t>Καλύτερο καθάρισμα</a:t>
              </a: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l-GR" dirty="0">
                <a:latin typeface="Calibri" pitchFamily="34" charset="0"/>
              </a:rPr>
              <a:t>Πρόσθετα μέτρα καθαριότητας</a:t>
            </a:r>
          </a:p>
        </p:txBody>
      </p:sp>
      <p:pic>
        <p:nvPicPr>
          <p:cNvPr id="53251" name="Picture 3" descr="nhsu_200151"/>
          <p:cNvPicPr>
            <a:picLocks noChangeAspect="1" noChangeArrowheads="1"/>
          </p:cNvPicPr>
          <p:nvPr/>
        </p:nvPicPr>
        <p:blipFill>
          <a:blip r:embed="rId2" cstate="print"/>
          <a:srcRect/>
          <a:stretch>
            <a:fillRect/>
          </a:stretch>
        </p:blipFill>
        <p:spPr bwMode="auto">
          <a:xfrm>
            <a:off x="1075533" y="1722441"/>
            <a:ext cx="6954573" cy="3442229"/>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lnSpc>
                <a:spcPct val="80000"/>
              </a:lnSpc>
            </a:pPr>
            <a:r>
              <a:rPr lang="el-GR" dirty="0">
                <a:latin typeface="Calibri" pitchFamily="34" charset="0"/>
              </a:rPr>
              <a:t>Χρήση γαντιών</a:t>
            </a:r>
            <a:endParaRPr lang="en-US" dirty="0">
              <a:latin typeface="Calibri" pitchFamily="34" charset="0"/>
            </a:endParaRPr>
          </a:p>
        </p:txBody>
      </p:sp>
      <p:sp>
        <p:nvSpPr>
          <p:cNvPr id="128003" name="Rectangle 3"/>
          <p:cNvSpPr>
            <a:spLocks noGrp="1" noChangeArrowheads="1"/>
          </p:cNvSpPr>
          <p:nvPr>
            <p:ph idx="1"/>
          </p:nvPr>
        </p:nvSpPr>
        <p:spPr/>
        <p:txBody>
          <a:bodyPr>
            <a:normAutofit fontScale="92500" lnSpcReduction="20000"/>
          </a:bodyPr>
          <a:lstStyle/>
          <a:p>
            <a:pPr eaLnBrk="1" hangingPunct="1">
              <a:lnSpc>
                <a:spcPct val="85000"/>
              </a:lnSpc>
              <a:spcBef>
                <a:spcPct val="50000"/>
              </a:spcBef>
              <a:defRPr/>
            </a:pPr>
            <a:r>
              <a:rPr lang="el-GR" dirty="0">
                <a:latin typeface="Calibri" pitchFamily="34" charset="0"/>
              </a:rPr>
              <a:t>Φοράτε γάντια όταν έρχεστε σε επαφή με αίμα ή άλλα δυνητικά μολυσματικά υλικά</a:t>
            </a:r>
          </a:p>
          <a:p>
            <a:pPr eaLnBrk="1" hangingPunct="1">
              <a:lnSpc>
                <a:spcPct val="85000"/>
              </a:lnSpc>
              <a:spcBef>
                <a:spcPct val="50000"/>
              </a:spcBef>
              <a:defRPr/>
            </a:pPr>
            <a:r>
              <a:rPr lang="el-GR" dirty="0">
                <a:latin typeface="Calibri" pitchFamily="34" charset="0"/>
              </a:rPr>
              <a:t>Βγάλτε τα γάντια μόλις τελειώσετε τη  φροντίδα του ασθενούς</a:t>
            </a:r>
          </a:p>
          <a:p>
            <a:pPr eaLnBrk="1" hangingPunct="1">
              <a:lnSpc>
                <a:spcPct val="85000"/>
              </a:lnSpc>
              <a:spcBef>
                <a:spcPct val="50000"/>
              </a:spcBef>
              <a:defRPr/>
            </a:pPr>
            <a:r>
              <a:rPr lang="el-GR" dirty="0">
                <a:latin typeface="Calibri" pitchFamily="34" charset="0"/>
              </a:rPr>
              <a:t>Μη φοράτε το ίδιο ζευγάρι γάντια για τη φροντίδα περισσότερων από ένα ασθενή</a:t>
            </a:r>
          </a:p>
          <a:p>
            <a:pPr eaLnBrk="1" hangingPunct="1">
              <a:lnSpc>
                <a:spcPct val="85000"/>
              </a:lnSpc>
              <a:spcBef>
                <a:spcPct val="50000"/>
              </a:spcBef>
              <a:defRPr/>
            </a:pPr>
            <a:r>
              <a:rPr lang="el-GR" dirty="0">
                <a:latin typeface="Calibri" pitchFamily="34" charset="0"/>
              </a:rPr>
              <a:t>Υγιεινή χεριών πριν (πλύσιμο ή επάλειψη με αλκοόλ) και μετά (πάντα πλύσιμο) τη χρήση των γαντιών. </a:t>
            </a:r>
            <a:endParaRPr lang="el-GR" sz="2333" dirty="0">
              <a:latin typeface="Calibri" pitchFamily="34" charset="0"/>
            </a:endParaRPr>
          </a:p>
          <a:p>
            <a:pPr eaLnBrk="1" hangingPunct="1">
              <a:lnSpc>
                <a:spcPct val="85000"/>
              </a:lnSpc>
              <a:spcBef>
                <a:spcPct val="50000"/>
              </a:spcBef>
              <a:defRPr/>
            </a:pPr>
            <a:r>
              <a:rPr lang="el-GR" sz="3583" b="1" i="1" dirty="0">
                <a:solidFill>
                  <a:srgbClr val="C00000"/>
                </a:solidFill>
                <a:effectLst>
                  <a:outerShdw blurRad="38100" dist="38100" dir="2700000" algn="tl">
                    <a:srgbClr val="000000">
                      <a:alpha val="43137"/>
                    </a:srgbClr>
                  </a:outerShdw>
                </a:effectLst>
                <a:latin typeface="Calibri" pitchFamily="34" charset="0"/>
              </a:rPr>
              <a:t>Μην πλένετε τα γάντια !</a:t>
            </a:r>
            <a:endParaRPr lang="en-US" sz="3583" b="1" i="1" dirty="0">
              <a:solidFill>
                <a:srgbClr val="C00000"/>
              </a:solidFill>
              <a:effectLst>
                <a:outerShdw blurRad="38100" dist="38100" dir="2700000" algn="tl">
                  <a:srgbClr val="000000">
                    <a:alpha val="43137"/>
                  </a:srgbClr>
                </a:outerShdw>
              </a:effectLst>
              <a:latin typeface="Calibri" pitchFamily="34" charset="0"/>
            </a:endParaRPr>
          </a:p>
        </p:txBody>
      </p:sp>
      <p:sp>
        <p:nvSpPr>
          <p:cNvPr id="5" name="Text Box 4"/>
          <p:cNvSpPr txBox="1">
            <a:spLocks noChangeArrowheads="1"/>
          </p:cNvSpPr>
          <p:nvPr/>
        </p:nvSpPr>
        <p:spPr bwMode="auto">
          <a:xfrm>
            <a:off x="1091614" y="5296190"/>
            <a:ext cx="6960773" cy="276999"/>
          </a:xfrm>
          <a:prstGeom prst="rect">
            <a:avLst/>
          </a:prstGeom>
          <a:noFill/>
          <a:ln w="9525">
            <a:noFill/>
            <a:miter lim="800000"/>
            <a:headEnd/>
            <a:tailEnd/>
          </a:ln>
        </p:spPr>
        <p:txBody>
          <a:bodyPr wrap="square">
            <a:spAutoFit/>
          </a:bodyPr>
          <a:lstStyle/>
          <a:p>
            <a:pPr eaLnBrk="0" hangingPunct="0">
              <a:lnSpc>
                <a:spcPct val="80000"/>
              </a:lnSpc>
            </a:pPr>
            <a:r>
              <a:rPr lang="en-US" sz="1500" dirty="0">
                <a:solidFill>
                  <a:schemeClr val="bg1">
                    <a:lumMod val="50000"/>
                  </a:schemeClr>
                </a:solidFill>
                <a:latin typeface="Calibri" pitchFamily="34" charset="0"/>
              </a:rPr>
              <a:t>Guideline for Hand Hygiene in Health-care Settings.  </a:t>
            </a:r>
            <a:r>
              <a:rPr lang="en-US" sz="1500" i="1" dirty="0">
                <a:solidFill>
                  <a:schemeClr val="bg1">
                    <a:lumMod val="50000"/>
                  </a:schemeClr>
                </a:solidFill>
                <a:latin typeface="Calibri" pitchFamily="34" charset="0"/>
              </a:rPr>
              <a:t>MMWR 2002</a:t>
            </a:r>
            <a:r>
              <a:rPr lang="en-US" sz="1500" dirty="0">
                <a:solidFill>
                  <a:schemeClr val="bg1">
                    <a:lumMod val="50000"/>
                  </a:schemeClr>
                </a:solidFill>
                <a:latin typeface="Calibri" pitchFamily="34" charset="0"/>
              </a:rPr>
              <a:t>;  vol. 51, no. RR-16.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2 - Γράφημα"/>
          <p:cNvGraphicFramePr/>
          <p:nvPr>
            <p:extLst>
              <p:ext uri="{D42A27DB-BD31-4B8C-83A1-F6EECF244321}">
                <p14:modId xmlns:p14="http://schemas.microsoft.com/office/powerpoint/2010/main" xmlns="" val="1156249321"/>
              </p:ext>
            </p:extLst>
          </p:nvPr>
        </p:nvGraphicFramePr>
        <p:xfrm>
          <a:off x="1331640" y="337220"/>
          <a:ext cx="6780753"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09085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2 low res copy"/>
          <p:cNvPicPr>
            <a:picLocks noChangeAspect="1" noChangeArrowheads="1"/>
          </p:cNvPicPr>
          <p:nvPr/>
        </p:nvPicPr>
        <p:blipFill>
          <a:blip r:embed="rId2" cstate="print"/>
          <a:srcRect/>
          <a:stretch>
            <a:fillRect/>
          </a:stretch>
        </p:blipFill>
        <p:spPr bwMode="auto">
          <a:xfrm>
            <a:off x="1811695" y="382761"/>
            <a:ext cx="2740921" cy="2474743"/>
          </a:xfrm>
          <a:prstGeom prst="rect">
            <a:avLst/>
          </a:prstGeom>
          <a:ln>
            <a:noFill/>
          </a:ln>
          <a:effectLst>
            <a:outerShdw blurRad="292100" dist="139700" dir="2700000" algn="tl" rotWithShape="0">
              <a:srgbClr val="333333">
                <a:alpha val="65000"/>
              </a:srgbClr>
            </a:outerShdw>
          </a:effectLst>
        </p:spPr>
      </p:pic>
      <p:pic>
        <p:nvPicPr>
          <p:cNvPr id="3" name="Picture 3"/>
          <p:cNvPicPr>
            <a:picLocks noChangeAspect="1" noChangeArrowheads="1"/>
          </p:cNvPicPr>
          <p:nvPr/>
        </p:nvPicPr>
        <p:blipFill>
          <a:blip r:embed="rId3" cstate="print"/>
          <a:srcRect/>
          <a:stretch>
            <a:fillRect/>
          </a:stretch>
        </p:blipFill>
        <p:spPr bwMode="auto">
          <a:xfrm>
            <a:off x="4972844" y="397229"/>
            <a:ext cx="2384350" cy="2460273"/>
          </a:xfrm>
          <a:prstGeom prst="rect">
            <a:avLst/>
          </a:prstGeom>
          <a:ln>
            <a:noFill/>
          </a:ln>
          <a:effectLst>
            <a:outerShdw blurRad="292100" dist="139700" dir="2700000" algn="tl" rotWithShape="0">
              <a:srgbClr val="333333">
                <a:alpha val="65000"/>
              </a:srgbClr>
            </a:outerShdw>
          </a:effectLst>
        </p:spPr>
      </p:pic>
      <p:pic>
        <p:nvPicPr>
          <p:cNvPr id="4" name="Picture 6"/>
          <p:cNvPicPr>
            <a:picLocks noChangeAspect="1" noChangeArrowheads="1"/>
          </p:cNvPicPr>
          <p:nvPr/>
        </p:nvPicPr>
        <p:blipFill>
          <a:blip r:embed="rId4" cstate="print"/>
          <a:srcRect/>
          <a:stretch>
            <a:fillRect/>
          </a:stretch>
        </p:blipFill>
        <p:spPr bwMode="auto">
          <a:xfrm>
            <a:off x="1711382" y="3305769"/>
            <a:ext cx="2832964" cy="1351933"/>
          </a:xfrm>
          <a:prstGeom prst="rect">
            <a:avLst/>
          </a:prstGeom>
          <a:ln>
            <a:noFill/>
          </a:ln>
          <a:effectLst>
            <a:outerShdw blurRad="292100" dist="139700" dir="2700000" algn="tl" rotWithShape="0">
              <a:srgbClr val="333333">
                <a:alpha val="65000"/>
              </a:srgbClr>
            </a:outerShdw>
          </a:effectLst>
        </p:spPr>
      </p:pic>
      <p:pic>
        <p:nvPicPr>
          <p:cNvPr id="5" name="Picture 7" descr="clip_image001"/>
          <p:cNvPicPr>
            <a:picLocks noChangeAspect="1" noChangeArrowheads="1"/>
          </p:cNvPicPr>
          <p:nvPr/>
        </p:nvPicPr>
        <p:blipFill>
          <a:blip r:embed="rId5" cstate="print"/>
          <a:srcRect/>
          <a:stretch>
            <a:fillRect/>
          </a:stretch>
        </p:blipFill>
        <p:spPr bwMode="auto">
          <a:xfrm>
            <a:off x="4986079" y="3305971"/>
            <a:ext cx="2028446" cy="21318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667" dirty="0"/>
              <a:t>Τα δικαιώματα του νοσοκομειακού ασθενούς</a:t>
            </a:r>
          </a:p>
        </p:txBody>
      </p:sp>
      <p:sp>
        <p:nvSpPr>
          <p:cNvPr id="3" name="2 - Θέση περιεχομένου"/>
          <p:cNvSpPr>
            <a:spLocks noGrp="1"/>
          </p:cNvSpPr>
          <p:nvPr>
            <p:ph idx="1"/>
          </p:nvPr>
        </p:nvSpPr>
        <p:spPr/>
        <p:txBody>
          <a:bodyPr>
            <a:normAutofit fontScale="62500" lnSpcReduction="20000"/>
          </a:bodyPr>
          <a:lstStyle/>
          <a:p>
            <a:pPr marL="449774" indent="-300290">
              <a:lnSpc>
                <a:spcPct val="110000"/>
              </a:lnSpc>
              <a:buFont typeface="+mj-lt"/>
              <a:buAutoNum type="arabicPeriod"/>
            </a:pPr>
            <a:r>
              <a:rPr lang="el-GR" dirty="0"/>
              <a:t>Ο ασθενής έχει το δικαίωμα προσεγγίσεως στις υπηρεσίες του νοσοκομείου, τις πλέον κατάλληλες για τη φύση της ασθένειας του.</a:t>
            </a:r>
          </a:p>
          <a:p>
            <a:pPr marL="449774" indent="-300290">
              <a:lnSpc>
                <a:spcPct val="110000"/>
              </a:lnSpc>
              <a:buFont typeface="+mj-lt"/>
              <a:buAutoNum type="arabicPeriod"/>
            </a:pPr>
            <a:r>
              <a:rPr lang="el-GR" dirty="0"/>
              <a:t>Ο ασθενής έχει το δικαίωμα της παροχής φροντίδας σ’ αυτόν </a:t>
            </a:r>
            <a:r>
              <a:rPr lang="el-GR" b="1" dirty="0">
                <a:solidFill>
                  <a:srgbClr val="C00000"/>
                </a:solidFill>
              </a:rPr>
              <a:t>με τον οφειλόμενο σεβασμό στην ανθρώπινη αξιοπρέπεια του</a:t>
            </a:r>
            <a:r>
              <a:rPr lang="el-GR" dirty="0"/>
              <a:t>. Αυτή η φροντίδα περιλαμβάνει όχι μόνο την εν γένει άσκηση της ιατρικής και της νοσηλευτικής, αλλά και τις παραϊατρικές υπηρεσίες, την κατάλληλη διαμονή, την κατάλληλη μεταχείριση και την αποτελεσματική διοικητική και τεχνική εξυπηρέτηση.</a:t>
            </a:r>
          </a:p>
          <a:p>
            <a:pPr marL="449774" indent="-300290">
              <a:lnSpc>
                <a:spcPct val="110000"/>
              </a:lnSpc>
              <a:buFont typeface="+mj-lt"/>
              <a:buAutoNum type="arabicPeriod"/>
            </a:pPr>
            <a:r>
              <a:rPr lang="el-GR" dirty="0"/>
              <a:t>Ο ασθενής έχει το δικαίωμα </a:t>
            </a:r>
            <a:r>
              <a:rPr lang="el-GR" b="1" dirty="0">
                <a:solidFill>
                  <a:srgbClr val="C00000"/>
                </a:solidFill>
              </a:rPr>
              <a:t>να συγκατατεθεί ή να αρνηθεί κάθε διαγνωστική ή θεραπευτική πράξη </a:t>
            </a:r>
            <a:r>
              <a:rPr lang="el-GR" dirty="0"/>
              <a:t>που πρόκειται να διενεργηθεί σε αυτόν. Σε περίπτωση ασθενούς με μερική ή πλήρη διανοητική ανικανότητα, η άσκηση αυτού του δικαιώματος γίνεται από το πρόσωπο που κατά νόμο ενεργεί για λογαριασμό του.</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0" y="1992313"/>
            <a:ext cx="7772400" cy="1225550"/>
          </a:xfrm>
          <a:prstGeom prst="rect">
            <a:avLst/>
          </a:prstGeom>
        </p:spPr>
        <p:txBody>
          <a:bodyPr>
            <a:noAutofit/>
          </a:bodyPr>
          <a:lstStyle/>
          <a:p>
            <a:r>
              <a:rPr lang="en-US" sz="8800" dirty="0"/>
              <a:t>	</a:t>
            </a:r>
            <a:r>
              <a:rPr lang="el-GR" sz="8800" b="1" dirty="0">
                <a:ln w="9525">
                  <a:solidFill>
                    <a:sysClr val="windowText" lastClr="000000"/>
                  </a:solidFill>
                  <a:prstDash val="solid"/>
                </a:ln>
                <a:solidFill>
                  <a:schemeClr val="accent1"/>
                </a:solidFill>
                <a:effectLst>
                  <a:outerShdw blurRad="12700" dist="38100" dir="2700000" algn="tl" rotWithShape="0">
                    <a:schemeClr val="bg1">
                      <a:lumMod val="65000"/>
                    </a:schemeClr>
                  </a:outerShdw>
                </a:effectLst>
              </a:rPr>
              <a:t>ΕΥΧΑΡΙΣΤΩ</a:t>
            </a:r>
            <a:r>
              <a:rPr lang="en-GB" sz="8800" b="1" dirty="0">
                <a:ln w="9525">
                  <a:solidFill>
                    <a:sysClr val="windowText" lastClr="000000"/>
                  </a:solidFill>
                  <a:prstDash val="solid"/>
                </a:ln>
                <a:solidFill>
                  <a:schemeClr val="accent1"/>
                </a:solidFill>
                <a:effectLst>
                  <a:outerShdw blurRad="12700" dist="38100" dir="2700000" algn="tl" rotWithShape="0">
                    <a:schemeClr val="bg1">
                      <a:lumMod val="65000"/>
                    </a:schemeClr>
                  </a:outerShdw>
                </a:effectLst>
              </a:rPr>
              <a:t>!</a:t>
            </a:r>
            <a:endParaRPr lang="el-GR" sz="8800" dirty="0">
              <a:ln w="9525">
                <a:solidFill>
                  <a:sysClr val="windowText" lastClr="000000"/>
                </a:solidFill>
                <a:prstDash val="solid"/>
              </a:ln>
              <a:solidFill>
                <a:schemeClr val="accent1"/>
              </a:solidFill>
              <a:effectLst>
                <a:outerShdw blurRad="12700" dist="38100" dir="2700000" algn="tl" rotWithShape="0">
                  <a:schemeClr val="bg1">
                    <a:lumMod val="65000"/>
                  </a:scheme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67" dirty="0"/>
              <a:t>Τα δικαιώματα του νοσοκομειακού ασθενούς</a:t>
            </a:r>
          </a:p>
        </p:txBody>
      </p:sp>
      <p:sp>
        <p:nvSpPr>
          <p:cNvPr id="3" name="2 - Θέση περιεχομένου"/>
          <p:cNvSpPr>
            <a:spLocks noGrp="1"/>
          </p:cNvSpPr>
          <p:nvPr>
            <p:ph idx="1"/>
          </p:nvPr>
        </p:nvSpPr>
        <p:spPr/>
        <p:txBody>
          <a:bodyPr>
            <a:noAutofit/>
          </a:bodyPr>
          <a:lstStyle/>
          <a:p>
            <a:pPr marL="449774" indent="-300290">
              <a:buFont typeface="+mj-lt"/>
              <a:buAutoNum type="arabicPeriod" startAt="4"/>
            </a:pPr>
            <a:r>
              <a:rPr lang="el-GR" sz="1833" dirty="0"/>
              <a:t>Ο ασθενής δικαιούται να ζητήσει </a:t>
            </a:r>
            <a:r>
              <a:rPr lang="el-GR" sz="1833" b="1" dirty="0">
                <a:solidFill>
                  <a:srgbClr val="C00000"/>
                </a:solidFill>
              </a:rPr>
              <a:t>να πληροφορηθεί ότι αφορά στην κατάστασή του</a:t>
            </a:r>
            <a:r>
              <a:rPr lang="el-GR" sz="1833" dirty="0"/>
              <a:t>.</a:t>
            </a:r>
            <a:r>
              <a:rPr lang="en-US" sz="1833" dirty="0"/>
              <a:t> </a:t>
            </a:r>
            <a:r>
              <a:rPr lang="el-GR" sz="1833" dirty="0"/>
              <a:t>Το συμφέρον του ασθενούς είναι καθοριστικό και εξαρτάται από την πληρότητα και την ακρίβεια των πληροφοριών που του δίνονται. Η πληροφόρηση του ασθενούς πρέπει να του επιτρέψει να σχηματίσει πλήρη εικόνα των ιατρικών, κοινωνικών και οικονομικών παραμέτρων της καταστάσεως του </a:t>
            </a:r>
            <a:r>
              <a:rPr lang="el-GR" sz="1833" b="1" dirty="0">
                <a:solidFill>
                  <a:srgbClr val="C00000"/>
                </a:solidFill>
              </a:rPr>
              <a:t>και να λαμβάνει αποφάσεις ο ίδιος ή να μετέχει στη λήψη αποφάσεων, που είναι δυνατόν να προδικάσουν τη μετέπειτα ζωή του</a:t>
            </a:r>
            <a:r>
              <a:rPr lang="el-GR" sz="1667"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67" dirty="0"/>
              <a:t>Τα δικαιώματα του νοσοκομειακού ασθενούς</a:t>
            </a:r>
          </a:p>
        </p:txBody>
      </p:sp>
      <p:sp>
        <p:nvSpPr>
          <p:cNvPr id="3" name="2 - Θέση περιεχομένου"/>
          <p:cNvSpPr>
            <a:spLocks noGrp="1"/>
          </p:cNvSpPr>
          <p:nvPr>
            <p:ph idx="1"/>
          </p:nvPr>
        </p:nvSpPr>
        <p:spPr/>
        <p:txBody>
          <a:bodyPr>
            <a:noAutofit/>
          </a:bodyPr>
          <a:lstStyle/>
          <a:p>
            <a:pPr marL="530468" indent="-380985">
              <a:buFont typeface="+mj-lt"/>
              <a:buAutoNum type="arabicPeriod" startAt="5"/>
            </a:pPr>
            <a:r>
              <a:rPr lang="el-GR" sz="1833" dirty="0"/>
              <a:t>Ο ασθενής ή ο εκπρόσωπός του σε περίπτωση εφαρμογής της παρ. 3, έχει το Δικαίωμα να πληροφορηθεί, πλήρως και εκ των προτέρων, για τους κινδύνους που ενδέχεται να παρουσιασθούν ή να προκύψουν εξ αφορμής εφαρμογής σε αυτόν </a:t>
            </a:r>
            <a:r>
              <a:rPr lang="el-GR" sz="1833" b="1" dirty="0" err="1">
                <a:solidFill>
                  <a:srgbClr val="C00000"/>
                </a:solidFill>
              </a:rPr>
              <a:t>ασυνήθων</a:t>
            </a:r>
            <a:r>
              <a:rPr lang="el-GR" sz="1833" b="1" dirty="0">
                <a:solidFill>
                  <a:srgbClr val="C00000"/>
                </a:solidFill>
              </a:rPr>
              <a:t> ή πειραματικών διαγνωστικών και θεραπευτικών πράξεων</a:t>
            </a:r>
            <a:r>
              <a:rPr lang="el-GR" sz="1833" dirty="0"/>
              <a:t>. Η εφαρμογή των πράξεων αυτών στον ασθενή λαμβάνει χώρα </a:t>
            </a:r>
            <a:r>
              <a:rPr lang="el-GR" sz="1833" b="1" dirty="0">
                <a:solidFill>
                  <a:srgbClr val="C00000"/>
                </a:solidFill>
              </a:rPr>
              <a:t>μόνο ύστερα από συγκεκριμένη συγκατάθεση του ίδιου</a:t>
            </a:r>
            <a:r>
              <a:rPr lang="el-GR" sz="1833" dirty="0"/>
              <a:t>. Η συγκατάθεση αυτή μπορεί να ανακληθεί από τον ασθενή ανά πάσα στιγμή.</a:t>
            </a:r>
            <a:r>
              <a:rPr lang="en-US" sz="1833" dirty="0"/>
              <a:t> </a:t>
            </a:r>
            <a:r>
              <a:rPr lang="el-GR" sz="1833" dirty="0"/>
              <a:t>Ο ασθενής πρέπει να αισθάνεται τελείως ελεύθερος στην απόφαση του, να δεχθεί ή να απορρίψει, κάθε συνεργασία του με σκοπό την έρευνα ή την εκπαίδευσή. Η συγκατάθεσή του για τυχόν συμμετοχή του, είναι δικαίωμά του και μπορεί να ανακληθεί ανά πάσα στιγμή</a:t>
            </a:r>
            <a:r>
              <a:rPr lang="en-US" sz="1833" dirty="0"/>
              <a:t>.</a:t>
            </a:r>
            <a:endParaRPr lang="el-GR" sz="1833"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PK_GR_Nov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PK_GR_Nov2018" id="{F409E788-BB8D-4AD9-B12E-4F6984EDE382}" vid="{69EB08D0-38DB-4EE1-854D-24C2E189472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APK_GR_Nov2018</Template>
  <TotalTime>1585</TotalTime>
  <Words>3871</Words>
  <Application>Microsoft Office PowerPoint</Application>
  <PresentationFormat>Προβολή στην οθόνη (16:10)</PresentationFormat>
  <Paragraphs>363</Paragraphs>
  <Slides>70</Slides>
  <Notes>11</Notes>
  <HiddenSlides>1</HiddenSlides>
  <MMClips>3</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APK_GR_Nov2018</vt:lpstr>
      <vt:lpstr>ΕΙΣΑΓΩΓΙΚΟ ΜΑΘΗΜΑ ΦΟΙΤΗΤΩΝ ΙΑΤΡΙΚΗΣ 6ου ΕΤΟΥΣ</vt:lpstr>
      <vt:lpstr>ΔΙΚΑΙΩΜΑΤΑ ΑΣΘΕΝΩΝ  ΜΕΤΡΑ ΑΣΦΑΛΕΙΑΣ ΣΤΟ ΝΟΣΟΚΟΜΕΙΟ  ΥΓΙΕΙΝΗ ΧΕΡΙΩΝ</vt:lpstr>
      <vt:lpstr>ΔΙΚΑΙΩΜΑΤΑ ΑΣΘΕΝΩΝ</vt:lpstr>
      <vt:lpstr>Τι κάνουμε;</vt:lpstr>
      <vt:lpstr>Διαφάνεια 5</vt:lpstr>
      <vt:lpstr>Διαφάνεια 6</vt:lpstr>
      <vt:lpstr>Τα δικαιώματα του νοσοκομειακού ασθενούς</vt:lpstr>
      <vt:lpstr>Τα δικαιώματα του νοσοκομειακού ασθενούς</vt:lpstr>
      <vt:lpstr>Τα δικαιώματα του νοσοκομειακού ασθενούς</vt:lpstr>
      <vt:lpstr>Τα δικαιώματα του νοσοκομειακού ασθενούς</vt:lpstr>
      <vt:lpstr>Κώδικας Ιατρικής Δεοντολογίας</vt:lpstr>
      <vt:lpstr>Κώδικας Ιατρικής Δεοντολογίας </vt:lpstr>
      <vt:lpstr>Διαφάνεια 13</vt:lpstr>
      <vt:lpstr>Κώδικας Ιατρικής Δεοντολογίας </vt:lpstr>
      <vt:lpstr>Προστασία δικαιωμάτων των ασθενών </vt:lpstr>
      <vt:lpstr>Διαφάνεια 16</vt:lpstr>
      <vt:lpstr>ΜΕΤΡΑ ΑΣΦΑΛΕΙΑΣ ΣΤΟ ΝΟΣΟΚΟΜΕΙΟ</vt:lpstr>
      <vt:lpstr>Μέτρα ασφαλείας</vt:lpstr>
      <vt:lpstr>Επαγγελματικοί κίνδυνοι υγειονομικών</vt:lpstr>
      <vt:lpstr>Λοιμώδη βιολογικά υγρά</vt:lpstr>
      <vt:lpstr>Έκθεση σε βιολογικά υγρά </vt:lpstr>
      <vt:lpstr>Πιθανότητα μετάδοσης αιματογενούς νοσήματος</vt:lpstr>
      <vt:lpstr>Πώς προστατεύουμε το προσωπικό υγείας; </vt:lpstr>
      <vt:lpstr>Εφαρμογή μέτρων προστασίας</vt:lpstr>
      <vt:lpstr>Είδη μέτρων προφύλαξης</vt:lpstr>
      <vt:lpstr>Τυπικές προφυλάξεις</vt:lpstr>
      <vt:lpstr>Τυπικές προφυλάξεις</vt:lpstr>
      <vt:lpstr>Προφυλάξεις επαφής</vt:lpstr>
      <vt:lpstr>Προφυλάξεις σταγονιδίων</vt:lpstr>
      <vt:lpstr>Προφυλάξεις αερογενούς μετάδοσης</vt:lpstr>
      <vt:lpstr>Μάσκες υψηλής προστασίας</vt:lpstr>
      <vt:lpstr>Θάλαμος αρνητικής πίεσης</vt:lpstr>
      <vt:lpstr>Ενδείξεις ανά τύπο μέτρων προφύλαξης </vt:lpstr>
      <vt:lpstr>Απορρίμματα και αιχμηρά αντικείμενα</vt:lpstr>
      <vt:lpstr>Διαφάνεια 35</vt:lpstr>
      <vt:lpstr>Δοχείο αιχμηρών αντικειμένων</vt:lpstr>
      <vt:lpstr>Αιμοληψίες</vt:lpstr>
      <vt:lpstr>Βελόνες και αιχμηρά αντικείμενα</vt:lpstr>
      <vt:lpstr>Τεχνική κάλυψης της βελόνας</vt:lpstr>
      <vt:lpstr>Βελόνες και αιχμηρά αντικείμενα</vt:lpstr>
      <vt:lpstr>Διαφάνεια 41</vt:lpstr>
      <vt:lpstr>Διαφάνεια 42</vt:lpstr>
      <vt:lpstr>Τι κάνουμε μετά από έκθεση σε βιολογικά υγρά;</vt:lpstr>
      <vt:lpstr>Υγιές προσωπικό </vt:lpstr>
      <vt:lpstr>ΥΓΙΕΙΝΗ ΧΕΡΙΩΝ: ΒΑΣΙΚΕΣ ΑΡΧΕΣ</vt:lpstr>
      <vt:lpstr>Hand transmission: Step 1 </vt:lpstr>
      <vt:lpstr>Hand transmission: Step 2 </vt:lpstr>
      <vt:lpstr>Hand transmission: Step 3 </vt:lpstr>
      <vt:lpstr>Hand transmission: Step 4 </vt:lpstr>
      <vt:lpstr>Hand transmission: Step 5 </vt:lpstr>
      <vt:lpstr>Το προσωπικό δεν συνειδητοποιεί το πότε έχει μικρόβια στα χέρια του!</vt:lpstr>
      <vt:lpstr>Καλλιέργεια από παλάμη νοσηλεύτριας μετά από επώαση 24 ωρών</vt:lpstr>
      <vt:lpstr>Ορισμοί</vt:lpstr>
      <vt:lpstr>Γενικές ενδείξεις για υγιεινή των χεριών</vt:lpstr>
      <vt:lpstr>Οι 5 στιγμές  της  υγιεινής των χεριών</vt:lpstr>
      <vt:lpstr>ΤΑ 5 ΒΗΜΑΤΑ ΓΙΑ ΤΗΝ ΥΓΙΕΙΝΗ ΤΩΝ ΧΕΡΙΩΝ</vt:lpstr>
      <vt:lpstr>ΒΗΜΑ 1</vt:lpstr>
      <vt:lpstr>ΒΗΜΑ 2</vt:lpstr>
      <vt:lpstr>ΒΗΜΑ 3</vt:lpstr>
      <vt:lpstr>ΒΗΜΑ 4</vt:lpstr>
      <vt:lpstr>ΒΗΜΑ 5</vt:lpstr>
      <vt:lpstr>Συνιστώμενη τεχνική υγιεινής χεριών</vt:lpstr>
      <vt:lpstr>Διαφάνεια 63</vt:lpstr>
      <vt:lpstr>Διαφάνεια 64</vt:lpstr>
      <vt:lpstr>«Δύσκολες» περιοχές</vt:lpstr>
      <vt:lpstr>Πρόσθετα μέτρα καθαριότητας</vt:lpstr>
      <vt:lpstr>Χρήση γαντιών</vt:lpstr>
      <vt:lpstr>Διαφάνεια 68</vt:lpstr>
      <vt:lpstr>Διαφάνεια 69</vt:lpstr>
      <vt:lpstr> ΕΥΧΑΡΙΣΤΩ!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Kakalou</dc:creator>
  <cp:lastModifiedBy>Μαρίνα Ματζουράνη</cp:lastModifiedBy>
  <cp:revision>133</cp:revision>
  <dcterms:created xsi:type="dcterms:W3CDTF">2010-10-20T12:52:05Z</dcterms:created>
  <dcterms:modified xsi:type="dcterms:W3CDTF">2020-08-06T21:24:45Z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A1D2B7D9-DB2B-4329-9428-650853A02624</vt:lpwstr>
  </property>
  <property fmtid="{D5CDD505-2E9C-101B-9397-08002B2CF9AE}" pid="3" name="ArticulatePath">
    <vt:lpwstr>https://d.docs.live.net/242bed026ae1b729/A' Παθολογική Κλινική/Μαθήματα/Διάφορα μαθήματα/Εισαγωγικό μάθημα φοιτητών Ιατρικής v5</vt:lpwstr>
  </property>
</Properties>
</file>