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5.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6.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7.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8.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1.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2.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3.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5.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6.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7.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28.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29.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0.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1.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notesSlides/notesSlide22.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 id="2147484061" r:id="rId2"/>
    <p:sldMasterId id="2147484135" r:id="rId3"/>
    <p:sldMasterId id="2147484239" r:id="rId4"/>
    <p:sldMasterId id="2147484251" r:id="rId5"/>
    <p:sldMasterId id="2147484268" r:id="rId6"/>
    <p:sldMasterId id="2147484307" r:id="rId7"/>
    <p:sldMasterId id="2147484343" r:id="rId8"/>
    <p:sldMasterId id="2147484370" r:id="rId9"/>
    <p:sldMasterId id="2147484424" r:id="rId10"/>
    <p:sldMasterId id="2147484436" r:id="rId11"/>
    <p:sldMasterId id="2147484448" r:id="rId12"/>
    <p:sldMasterId id="2147484468" r:id="rId13"/>
    <p:sldMasterId id="2147484557" r:id="rId14"/>
    <p:sldMasterId id="2147484572" r:id="rId15"/>
    <p:sldMasterId id="2147484584" r:id="rId16"/>
    <p:sldMasterId id="2147484596" r:id="rId17"/>
    <p:sldMasterId id="2147484615" r:id="rId18"/>
    <p:sldMasterId id="2147484628" r:id="rId19"/>
    <p:sldMasterId id="2147484643" r:id="rId20"/>
    <p:sldMasterId id="2147484670" r:id="rId21"/>
    <p:sldMasterId id="2147484683" r:id="rId22"/>
    <p:sldMasterId id="2147484694" r:id="rId23"/>
    <p:sldMasterId id="2147484701" r:id="rId24"/>
    <p:sldMasterId id="2147484728" r:id="rId25"/>
    <p:sldMasterId id="2147484740" r:id="rId26"/>
    <p:sldMasterId id="2147484753" r:id="rId27"/>
    <p:sldMasterId id="2147484767" r:id="rId28"/>
    <p:sldMasterId id="2147484786" r:id="rId29"/>
    <p:sldMasterId id="2147484798" r:id="rId30"/>
    <p:sldMasterId id="2147484811" r:id="rId31"/>
    <p:sldMasterId id="2147484826" r:id="rId32"/>
  </p:sldMasterIdLst>
  <p:notesMasterIdLst>
    <p:notesMasterId r:id="rId124"/>
  </p:notesMasterIdLst>
  <p:sldIdLst>
    <p:sldId id="515" r:id="rId33"/>
    <p:sldId id="10199" r:id="rId34"/>
    <p:sldId id="371" r:id="rId35"/>
    <p:sldId id="438" r:id="rId36"/>
    <p:sldId id="868" r:id="rId37"/>
    <p:sldId id="1379" r:id="rId38"/>
    <p:sldId id="1837" r:id="rId39"/>
    <p:sldId id="1833" r:id="rId40"/>
    <p:sldId id="488" r:id="rId41"/>
    <p:sldId id="871" r:id="rId42"/>
    <p:sldId id="368" r:id="rId43"/>
    <p:sldId id="376" r:id="rId44"/>
    <p:sldId id="490" r:id="rId45"/>
    <p:sldId id="14086" r:id="rId46"/>
    <p:sldId id="14087" r:id="rId47"/>
    <p:sldId id="870" r:id="rId48"/>
    <p:sldId id="453" r:id="rId49"/>
    <p:sldId id="454" r:id="rId50"/>
    <p:sldId id="455" r:id="rId51"/>
    <p:sldId id="875" r:id="rId52"/>
    <p:sldId id="883" r:id="rId53"/>
    <p:sldId id="14080" r:id="rId54"/>
    <p:sldId id="885" r:id="rId55"/>
    <p:sldId id="886" r:id="rId56"/>
    <p:sldId id="887" r:id="rId57"/>
    <p:sldId id="889" r:id="rId58"/>
    <p:sldId id="890" r:id="rId59"/>
    <p:sldId id="891" r:id="rId60"/>
    <p:sldId id="892" r:id="rId61"/>
    <p:sldId id="893" r:id="rId62"/>
    <p:sldId id="898" r:id="rId63"/>
    <p:sldId id="900" r:id="rId64"/>
    <p:sldId id="899" r:id="rId65"/>
    <p:sldId id="902" r:id="rId66"/>
    <p:sldId id="14081" r:id="rId67"/>
    <p:sldId id="903" r:id="rId68"/>
    <p:sldId id="876" r:id="rId69"/>
    <p:sldId id="14082" r:id="rId70"/>
    <p:sldId id="877" r:id="rId71"/>
    <p:sldId id="878" r:id="rId72"/>
    <p:sldId id="879" r:id="rId73"/>
    <p:sldId id="880" r:id="rId74"/>
    <p:sldId id="881" r:id="rId75"/>
    <p:sldId id="14083" r:id="rId76"/>
    <p:sldId id="904" r:id="rId77"/>
    <p:sldId id="928" r:id="rId78"/>
    <p:sldId id="929" r:id="rId79"/>
    <p:sldId id="930" r:id="rId80"/>
    <p:sldId id="344" r:id="rId81"/>
    <p:sldId id="408" r:id="rId82"/>
    <p:sldId id="862" r:id="rId83"/>
    <p:sldId id="926" r:id="rId84"/>
    <p:sldId id="820" r:id="rId85"/>
    <p:sldId id="313" r:id="rId86"/>
    <p:sldId id="413" r:id="rId87"/>
    <p:sldId id="444" r:id="rId88"/>
    <p:sldId id="447" r:id="rId89"/>
    <p:sldId id="398" r:id="rId90"/>
    <p:sldId id="399" r:id="rId91"/>
    <p:sldId id="908" r:id="rId92"/>
    <p:sldId id="906" r:id="rId93"/>
    <p:sldId id="850" r:id="rId94"/>
    <p:sldId id="852" r:id="rId95"/>
    <p:sldId id="855" r:id="rId96"/>
    <p:sldId id="859" r:id="rId97"/>
    <p:sldId id="909" r:id="rId98"/>
    <p:sldId id="343" r:id="rId99"/>
    <p:sldId id="907" r:id="rId100"/>
    <p:sldId id="493" r:id="rId101"/>
    <p:sldId id="434" r:id="rId102"/>
    <p:sldId id="435" r:id="rId103"/>
    <p:sldId id="14079" r:id="rId104"/>
    <p:sldId id="14035" r:id="rId105"/>
    <p:sldId id="905" r:id="rId106"/>
    <p:sldId id="915" r:id="rId107"/>
    <p:sldId id="14084" r:id="rId108"/>
    <p:sldId id="916" r:id="rId109"/>
    <p:sldId id="477" r:id="rId110"/>
    <p:sldId id="712" r:id="rId111"/>
    <p:sldId id="429" r:id="rId112"/>
    <p:sldId id="321" r:id="rId113"/>
    <p:sldId id="652" r:id="rId114"/>
    <p:sldId id="520" r:id="rId115"/>
    <p:sldId id="605" r:id="rId116"/>
    <p:sldId id="324" r:id="rId117"/>
    <p:sldId id="14085" r:id="rId118"/>
    <p:sldId id="427" r:id="rId119"/>
    <p:sldId id="431" r:id="rId120"/>
    <p:sldId id="680" r:id="rId121"/>
    <p:sldId id="14088" r:id="rId122"/>
    <p:sldId id="642" r:id="rId12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048"/>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slide" Target="slides/slide80.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13" Type="http://schemas.openxmlformats.org/officeDocument/2006/relationships/slide" Target="slides/slide81.xml"/><Relationship Id="rId118" Type="http://schemas.openxmlformats.org/officeDocument/2006/relationships/slide" Target="slides/slide86.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103" Type="http://schemas.openxmlformats.org/officeDocument/2006/relationships/slide" Target="slides/slide71.xml"/><Relationship Id="rId108" Type="http://schemas.openxmlformats.org/officeDocument/2006/relationships/slide" Target="slides/slide76.xml"/><Relationship Id="rId116" Type="http://schemas.openxmlformats.org/officeDocument/2006/relationships/slide" Target="slides/slide84.xml"/><Relationship Id="rId124"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11"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14" Type="http://schemas.openxmlformats.org/officeDocument/2006/relationships/slide" Target="slides/slide82.xml"/><Relationship Id="rId119" Type="http://schemas.openxmlformats.org/officeDocument/2006/relationships/slide" Target="slides/slide87.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61" Type="http://schemas.openxmlformats.org/officeDocument/2006/relationships/slide" Target="slides/slide29.xml"/><Relationship Id="rId8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1A-4140-ADCC-1E5D6495AB3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1A-4140-ADCC-1E5D6495AB3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1A-4140-ADCC-1E5D6495AB35}"/>
            </c:ext>
          </c:extLst>
        </c:ser>
        <c:dLbls>
          <c:dLblPos val="outEnd"/>
          <c:showLegendKey val="0"/>
          <c:showVal val="1"/>
          <c:showCatName val="0"/>
          <c:showSerName val="0"/>
          <c:showPercent val="0"/>
          <c:showBubbleSize val="0"/>
        </c:dLbls>
        <c:gapWidth val="219"/>
        <c:overlap val="-27"/>
        <c:axId val="1357195055"/>
        <c:axId val="1276349791"/>
      </c:barChart>
      <c:catAx>
        <c:axId val="135719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276349791"/>
        <c:crosses val="autoZero"/>
        <c:auto val="1"/>
        <c:lblAlgn val="ctr"/>
        <c:lblOffset val="100"/>
        <c:noMultiLvlLbl val="0"/>
      </c:catAx>
      <c:valAx>
        <c:axId val="1276349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57195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58D-964C-8144-A1364EE815CF}"/>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1-A58D-964C-8144-A1364EE815CF}"/>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2-A58D-964C-8144-A1364EE815CF}"/>
            </c:ext>
          </c:extLst>
        </c:ser>
        <c:dLbls>
          <c:showLegendKey val="0"/>
          <c:showVal val="0"/>
          <c:showCatName val="0"/>
          <c:showSerName val="0"/>
          <c:showPercent val="0"/>
          <c:showBubbleSize val="0"/>
        </c:dLbls>
        <c:gapWidth val="75"/>
        <c:overlap val="100"/>
        <c:axId val="1357195055"/>
        <c:axId val="1276349791"/>
      </c:barChart>
      <c:catAx>
        <c:axId val="1357195055"/>
        <c:scaling>
          <c:orientation val="minMax"/>
        </c:scaling>
        <c:delete val="0"/>
        <c:axPos val="l"/>
        <c:title>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276349791"/>
        <c:crosses val="autoZero"/>
        <c:auto val="1"/>
        <c:lblAlgn val="ctr"/>
        <c:lblOffset val="100"/>
        <c:noMultiLvlLbl val="0"/>
      </c:catAx>
      <c:valAx>
        <c:axId val="127634979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571950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9099216668824"/>
          <c:y val="0.1214091284025297"/>
          <c:w val="0.68379513634271283"/>
          <c:h val="0.70011410503161819"/>
        </c:manualLayout>
      </c:layout>
      <c:scatterChart>
        <c:scatterStyle val="lineMarker"/>
        <c:varyColors val="0"/>
        <c:ser>
          <c:idx val="0"/>
          <c:order val="0"/>
          <c:tx>
            <c:strRef>
              <c:f>Sheet1!$B$1</c:f>
              <c:strCache>
                <c:ptCount val="1"/>
                <c:pt idx="0">
                  <c:v>Placebo</c:v>
                </c:pt>
              </c:strCache>
            </c:strRef>
          </c:tx>
          <c:spPr>
            <a:ln w="28575" cap="rnd">
              <a:solidFill>
                <a:schemeClr val="tx2"/>
              </a:solidFill>
              <a:round/>
            </a:ln>
            <a:effectLst/>
          </c:spPr>
          <c:marker>
            <c:symbol val="triangle"/>
            <c:size val="5"/>
            <c:spPr>
              <a:solidFill>
                <a:schemeClr val="tx2"/>
              </a:solidFill>
              <a:ln w="9525">
                <a:solidFill>
                  <a:schemeClr val="tx2"/>
                </a:solidFill>
              </a:ln>
              <a:effectLst/>
            </c:spPr>
          </c:marker>
          <c:dPt>
            <c:idx val="15"/>
            <c:bubble3D val="0"/>
            <c:spPr>
              <a:ln w="28575" cap="rnd">
                <a:noFill/>
                <a:round/>
              </a:ln>
              <a:effectLst/>
            </c:spPr>
            <c:extLst>
              <c:ext xmlns:c16="http://schemas.microsoft.com/office/drawing/2014/chart" uri="{C3380CC4-5D6E-409C-BE32-E72D297353CC}">
                <c16:uniqueId val="{00000001-5982-40C4-A042-067B4C98672C}"/>
              </c:ext>
            </c:extLst>
          </c:dPt>
          <c:errBars>
            <c:errDir val="y"/>
            <c:errBarType val="both"/>
            <c:errValType val="cust"/>
            <c:noEndCap val="0"/>
            <c:plus>
              <c:numRef>
                <c:f>Sheet1!$G$2:$G$17</c:f>
                <c:numCache>
                  <c:formatCode>General</c:formatCode>
                  <c:ptCount val="16"/>
                  <c:pt idx="0">
                    <c:v>0.41000000000000031</c:v>
                  </c:pt>
                  <c:pt idx="1">
                    <c:v>0.17</c:v>
                  </c:pt>
                  <c:pt idx="2">
                    <c:v>0.18000000000000024</c:v>
                  </c:pt>
                  <c:pt idx="3">
                    <c:v>0.2</c:v>
                  </c:pt>
                  <c:pt idx="4">
                    <c:v>0.21000000000000021</c:v>
                  </c:pt>
                  <c:pt idx="5">
                    <c:v>0.22000000000000003</c:v>
                  </c:pt>
                  <c:pt idx="6">
                    <c:v>0.23</c:v>
                  </c:pt>
                  <c:pt idx="7">
                    <c:v>0.23</c:v>
                  </c:pt>
                  <c:pt idx="8">
                    <c:v>0.25</c:v>
                  </c:pt>
                  <c:pt idx="9">
                    <c:v>0.27</c:v>
                  </c:pt>
                  <c:pt idx="10">
                    <c:v>0.28000000000000008</c:v>
                  </c:pt>
                  <c:pt idx="11">
                    <c:v>0.29000000000000031</c:v>
                  </c:pt>
                  <c:pt idx="12">
                    <c:v>0.31000000000000055</c:v>
                  </c:pt>
                  <c:pt idx="13">
                    <c:v>0.36000000000000032</c:v>
                  </c:pt>
                  <c:pt idx="14">
                    <c:v>0.41000000000000031</c:v>
                  </c:pt>
                  <c:pt idx="15">
                    <c:v>0.59000000000000008</c:v>
                  </c:pt>
                </c:numCache>
              </c:numRef>
            </c:plus>
            <c:minus>
              <c:numRef>
                <c:f>Sheet1!$G$2:$G$17</c:f>
                <c:numCache>
                  <c:formatCode>General</c:formatCode>
                  <c:ptCount val="16"/>
                  <c:pt idx="0">
                    <c:v>0.41000000000000031</c:v>
                  </c:pt>
                  <c:pt idx="1">
                    <c:v>0.17</c:v>
                  </c:pt>
                  <c:pt idx="2">
                    <c:v>0.18000000000000024</c:v>
                  </c:pt>
                  <c:pt idx="3">
                    <c:v>0.2</c:v>
                  </c:pt>
                  <c:pt idx="4">
                    <c:v>0.21000000000000021</c:v>
                  </c:pt>
                  <c:pt idx="5">
                    <c:v>0.22000000000000003</c:v>
                  </c:pt>
                  <c:pt idx="6">
                    <c:v>0.23</c:v>
                  </c:pt>
                  <c:pt idx="7">
                    <c:v>0.23</c:v>
                  </c:pt>
                  <c:pt idx="8">
                    <c:v>0.25</c:v>
                  </c:pt>
                  <c:pt idx="9">
                    <c:v>0.27</c:v>
                  </c:pt>
                  <c:pt idx="10">
                    <c:v>0.28000000000000008</c:v>
                  </c:pt>
                  <c:pt idx="11">
                    <c:v>0.29000000000000031</c:v>
                  </c:pt>
                  <c:pt idx="12">
                    <c:v>0.31000000000000055</c:v>
                  </c:pt>
                  <c:pt idx="13">
                    <c:v>0.36000000000000032</c:v>
                  </c:pt>
                  <c:pt idx="14">
                    <c:v>0.41000000000000031</c:v>
                  </c:pt>
                  <c:pt idx="15">
                    <c:v>0.59000000000000008</c:v>
                  </c:pt>
                </c:numCache>
              </c:numRef>
            </c:minus>
            <c:spPr>
              <a:ln w="6350"/>
            </c:spPr>
          </c:errBars>
          <c:xVal>
            <c:numRef>
              <c:f>Sheet1!$A$2:$A$17</c:f>
              <c:numCache>
                <c:formatCode>0</c:formatCode>
                <c:ptCount val="16"/>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pt idx="15">
                  <c:v>206</c:v>
                </c:pt>
              </c:numCache>
            </c:numRef>
          </c:xVal>
          <c:yVal>
            <c:numRef>
              <c:f>Sheet1!$B$2:$B$18</c:f>
              <c:numCache>
                <c:formatCode>0.00</c:formatCode>
                <c:ptCount val="17"/>
                <c:pt idx="0">
                  <c:v>75.45</c:v>
                </c:pt>
                <c:pt idx="1">
                  <c:v>76.06</c:v>
                </c:pt>
                <c:pt idx="2">
                  <c:v>75.23</c:v>
                </c:pt>
                <c:pt idx="3">
                  <c:v>74.59</c:v>
                </c:pt>
                <c:pt idx="4">
                  <c:v>74.25</c:v>
                </c:pt>
                <c:pt idx="5">
                  <c:v>73.61</c:v>
                </c:pt>
                <c:pt idx="6">
                  <c:v>73.069999999999993</c:v>
                </c:pt>
                <c:pt idx="7">
                  <c:v>72.64</c:v>
                </c:pt>
                <c:pt idx="8">
                  <c:v>71.849999999999994</c:v>
                </c:pt>
                <c:pt idx="9">
                  <c:v>71.31</c:v>
                </c:pt>
                <c:pt idx="10">
                  <c:v>70.73</c:v>
                </c:pt>
                <c:pt idx="11">
                  <c:v>70.03</c:v>
                </c:pt>
                <c:pt idx="12">
                  <c:v>69.66</c:v>
                </c:pt>
                <c:pt idx="13">
                  <c:v>69.319999999999993</c:v>
                </c:pt>
                <c:pt idx="14">
                  <c:v>69.19</c:v>
                </c:pt>
                <c:pt idx="15">
                  <c:v>67.940000000000026</c:v>
                </c:pt>
              </c:numCache>
            </c:numRef>
          </c:yVal>
          <c:smooth val="0"/>
          <c:extLst>
            <c:ext xmlns:c16="http://schemas.microsoft.com/office/drawing/2014/chart" uri="{C3380CC4-5D6E-409C-BE32-E72D297353CC}">
              <c16:uniqueId val="{00000002-5982-40C4-A042-067B4C98672C}"/>
            </c:ext>
          </c:extLst>
        </c:ser>
        <c:ser>
          <c:idx val="1"/>
          <c:order val="1"/>
          <c:tx>
            <c:strRef>
              <c:f>Sheet1!$C$1</c:f>
              <c:strCache>
                <c:ptCount val="1"/>
                <c:pt idx="0">
                  <c:v>Empagliflozin 10 mg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15"/>
            <c:bubble3D val="0"/>
            <c:spPr>
              <a:ln w="28575" cap="rnd">
                <a:noFill/>
                <a:round/>
              </a:ln>
              <a:effectLst/>
            </c:spPr>
            <c:extLst>
              <c:ext xmlns:c16="http://schemas.microsoft.com/office/drawing/2014/chart" uri="{C3380CC4-5D6E-409C-BE32-E72D297353CC}">
                <c16:uniqueId val="{00000004-5982-40C4-A042-067B4C98672C}"/>
              </c:ext>
            </c:extLst>
          </c:dPt>
          <c:errBars>
            <c:errDir val="y"/>
            <c:errBarType val="both"/>
            <c:errValType val="cust"/>
            <c:noEndCap val="0"/>
            <c:plus>
              <c:numRef>
                <c:f>Sheet1!$H$2:$H$17</c:f>
                <c:numCache>
                  <c:formatCode>General</c:formatCode>
                  <c:ptCount val="16"/>
                  <c:pt idx="0">
                    <c:v>0.41000000000000031</c:v>
                  </c:pt>
                  <c:pt idx="1">
                    <c:v>0.17</c:v>
                  </c:pt>
                  <c:pt idx="2">
                    <c:v>0.18000000000000024</c:v>
                  </c:pt>
                  <c:pt idx="3">
                    <c:v>0.2</c:v>
                  </c:pt>
                  <c:pt idx="4">
                    <c:v>0.21000000000000021</c:v>
                  </c:pt>
                  <c:pt idx="5">
                    <c:v>0.22000000000000003</c:v>
                  </c:pt>
                  <c:pt idx="6">
                    <c:v>0.23</c:v>
                  </c:pt>
                  <c:pt idx="7">
                    <c:v>0.23</c:v>
                  </c:pt>
                  <c:pt idx="8">
                    <c:v>0.24000000000000021</c:v>
                  </c:pt>
                  <c:pt idx="9">
                    <c:v>0.26</c:v>
                  </c:pt>
                  <c:pt idx="10">
                    <c:v>0.27</c:v>
                  </c:pt>
                  <c:pt idx="11">
                    <c:v>0.29000000000000031</c:v>
                  </c:pt>
                  <c:pt idx="12">
                    <c:v>0.31000000000000055</c:v>
                  </c:pt>
                  <c:pt idx="13">
                    <c:v>0.35000000000000031</c:v>
                  </c:pt>
                  <c:pt idx="14">
                    <c:v>0.39000000000000062</c:v>
                  </c:pt>
                  <c:pt idx="15">
                    <c:v>0.56000000000000005</c:v>
                  </c:pt>
                </c:numCache>
              </c:numRef>
            </c:plus>
            <c:minus>
              <c:numRef>
                <c:f>Sheet1!$H$2:$H$17</c:f>
                <c:numCache>
                  <c:formatCode>General</c:formatCode>
                  <c:ptCount val="16"/>
                  <c:pt idx="0">
                    <c:v>0.41000000000000031</c:v>
                  </c:pt>
                  <c:pt idx="1">
                    <c:v>0.17</c:v>
                  </c:pt>
                  <c:pt idx="2">
                    <c:v>0.18000000000000024</c:v>
                  </c:pt>
                  <c:pt idx="3">
                    <c:v>0.2</c:v>
                  </c:pt>
                  <c:pt idx="4">
                    <c:v>0.21000000000000021</c:v>
                  </c:pt>
                  <c:pt idx="5">
                    <c:v>0.22000000000000003</c:v>
                  </c:pt>
                  <c:pt idx="6">
                    <c:v>0.23</c:v>
                  </c:pt>
                  <c:pt idx="7">
                    <c:v>0.23</c:v>
                  </c:pt>
                  <c:pt idx="8">
                    <c:v>0.24000000000000021</c:v>
                  </c:pt>
                  <c:pt idx="9">
                    <c:v>0.26</c:v>
                  </c:pt>
                  <c:pt idx="10">
                    <c:v>0.27</c:v>
                  </c:pt>
                  <c:pt idx="11">
                    <c:v>0.29000000000000031</c:v>
                  </c:pt>
                  <c:pt idx="12">
                    <c:v>0.31000000000000055</c:v>
                  </c:pt>
                  <c:pt idx="13">
                    <c:v>0.35000000000000031</c:v>
                  </c:pt>
                  <c:pt idx="14">
                    <c:v>0.39000000000000062</c:v>
                  </c:pt>
                  <c:pt idx="15">
                    <c:v>0.56000000000000005</c:v>
                  </c:pt>
                </c:numCache>
              </c:numRef>
            </c:minus>
            <c:spPr>
              <a:ln w="6350"/>
            </c:spPr>
          </c:errBars>
          <c:xVal>
            <c:numRef>
              <c:f>Sheet1!$A$2:$A$17</c:f>
              <c:numCache>
                <c:formatCode>0</c:formatCode>
                <c:ptCount val="16"/>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pt idx="15">
                  <c:v>206</c:v>
                </c:pt>
              </c:numCache>
            </c:numRef>
          </c:xVal>
          <c:yVal>
            <c:numRef>
              <c:f>Sheet1!$C$2:$C$18</c:f>
              <c:numCache>
                <c:formatCode>0.00</c:formatCode>
                <c:ptCount val="17"/>
                <c:pt idx="0">
                  <c:v>75.89</c:v>
                </c:pt>
                <c:pt idx="1">
                  <c:v>73.25</c:v>
                </c:pt>
                <c:pt idx="2">
                  <c:v>73.58</c:v>
                </c:pt>
                <c:pt idx="3">
                  <c:v>73.84</c:v>
                </c:pt>
                <c:pt idx="4">
                  <c:v>74.099999999999994</c:v>
                </c:pt>
                <c:pt idx="5">
                  <c:v>73.89</c:v>
                </c:pt>
                <c:pt idx="6">
                  <c:v>73.849999999999994</c:v>
                </c:pt>
                <c:pt idx="7">
                  <c:v>73.739999999999995</c:v>
                </c:pt>
                <c:pt idx="8">
                  <c:v>72.930000000000007</c:v>
                </c:pt>
                <c:pt idx="9">
                  <c:v>72.84</c:v>
                </c:pt>
                <c:pt idx="10">
                  <c:v>72.669999999999987</c:v>
                </c:pt>
                <c:pt idx="11">
                  <c:v>72.45</c:v>
                </c:pt>
                <c:pt idx="12">
                  <c:v>72.149999999999991</c:v>
                </c:pt>
                <c:pt idx="13">
                  <c:v>72.13</c:v>
                </c:pt>
                <c:pt idx="14">
                  <c:v>72.78</c:v>
                </c:pt>
                <c:pt idx="15">
                  <c:v>71.440000000000026</c:v>
                </c:pt>
              </c:numCache>
            </c:numRef>
          </c:yVal>
          <c:smooth val="0"/>
          <c:extLst>
            <c:ext xmlns:c16="http://schemas.microsoft.com/office/drawing/2014/chart" uri="{C3380CC4-5D6E-409C-BE32-E72D297353CC}">
              <c16:uniqueId val="{00000005-5982-40C4-A042-067B4C98672C}"/>
            </c:ext>
          </c:extLst>
        </c:ser>
        <c:ser>
          <c:idx val="2"/>
          <c:order val="2"/>
          <c:tx>
            <c:strRef>
              <c:f>Sheet1!$D$1</c:f>
              <c:strCache>
                <c:ptCount val="1"/>
                <c:pt idx="0">
                  <c:v>Empagliflozin 25 mg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5"/>
            <c:bubble3D val="0"/>
            <c:spPr>
              <a:ln w="28575" cap="rnd">
                <a:noFill/>
                <a:round/>
              </a:ln>
              <a:effectLst/>
            </c:spPr>
            <c:extLst>
              <c:ext xmlns:c16="http://schemas.microsoft.com/office/drawing/2014/chart" uri="{C3380CC4-5D6E-409C-BE32-E72D297353CC}">
                <c16:uniqueId val="{00000007-5982-40C4-A042-067B4C98672C}"/>
              </c:ext>
            </c:extLst>
          </c:dPt>
          <c:errBars>
            <c:errDir val="y"/>
            <c:errBarType val="both"/>
            <c:errValType val="cust"/>
            <c:noEndCap val="0"/>
            <c:plus>
              <c:numRef>
                <c:f>Sheet1!$I$2:$I$17</c:f>
                <c:numCache>
                  <c:formatCode>General</c:formatCode>
                  <c:ptCount val="16"/>
                  <c:pt idx="0">
                    <c:v>0.41000000000000031</c:v>
                  </c:pt>
                  <c:pt idx="1">
                    <c:v>0.17</c:v>
                  </c:pt>
                  <c:pt idx="2">
                    <c:v>0.18000000000000024</c:v>
                  </c:pt>
                  <c:pt idx="3">
                    <c:v>0.2</c:v>
                  </c:pt>
                  <c:pt idx="4">
                    <c:v>0.21000000000000021</c:v>
                  </c:pt>
                  <c:pt idx="5">
                    <c:v>0.22000000000000003</c:v>
                  </c:pt>
                  <c:pt idx="6">
                    <c:v>0.23</c:v>
                  </c:pt>
                  <c:pt idx="7">
                    <c:v>0.23</c:v>
                  </c:pt>
                  <c:pt idx="8">
                    <c:v>0.24000000000000021</c:v>
                  </c:pt>
                  <c:pt idx="9">
                    <c:v>0.26</c:v>
                  </c:pt>
                  <c:pt idx="10">
                    <c:v>0.27</c:v>
                  </c:pt>
                  <c:pt idx="11">
                    <c:v>0.29000000000000031</c:v>
                  </c:pt>
                  <c:pt idx="12">
                    <c:v>0.30000000000000032</c:v>
                  </c:pt>
                  <c:pt idx="13">
                    <c:v>0.34000000000000008</c:v>
                  </c:pt>
                  <c:pt idx="14">
                    <c:v>0.39000000000000062</c:v>
                  </c:pt>
                  <c:pt idx="15">
                    <c:v>0.53</c:v>
                  </c:pt>
                </c:numCache>
              </c:numRef>
            </c:plus>
            <c:minus>
              <c:numRef>
                <c:f>Sheet1!$I$2:$I$17</c:f>
                <c:numCache>
                  <c:formatCode>General</c:formatCode>
                  <c:ptCount val="16"/>
                  <c:pt idx="0">
                    <c:v>0.41000000000000031</c:v>
                  </c:pt>
                  <c:pt idx="1">
                    <c:v>0.17</c:v>
                  </c:pt>
                  <c:pt idx="2">
                    <c:v>0.18000000000000024</c:v>
                  </c:pt>
                  <c:pt idx="3">
                    <c:v>0.2</c:v>
                  </c:pt>
                  <c:pt idx="4">
                    <c:v>0.21000000000000021</c:v>
                  </c:pt>
                  <c:pt idx="5">
                    <c:v>0.22000000000000003</c:v>
                  </c:pt>
                  <c:pt idx="6">
                    <c:v>0.23</c:v>
                  </c:pt>
                  <c:pt idx="7">
                    <c:v>0.23</c:v>
                  </c:pt>
                  <c:pt idx="8">
                    <c:v>0.24000000000000021</c:v>
                  </c:pt>
                  <c:pt idx="9">
                    <c:v>0.26</c:v>
                  </c:pt>
                  <c:pt idx="10">
                    <c:v>0.27</c:v>
                  </c:pt>
                  <c:pt idx="11">
                    <c:v>0.29000000000000031</c:v>
                  </c:pt>
                  <c:pt idx="12">
                    <c:v>0.30000000000000032</c:v>
                  </c:pt>
                  <c:pt idx="13">
                    <c:v>0.34000000000000008</c:v>
                  </c:pt>
                  <c:pt idx="14">
                    <c:v>0.39000000000000062</c:v>
                  </c:pt>
                  <c:pt idx="15">
                    <c:v>0.53</c:v>
                  </c:pt>
                </c:numCache>
              </c:numRef>
            </c:minus>
            <c:spPr>
              <a:ln w="6350"/>
            </c:spPr>
          </c:errBars>
          <c:xVal>
            <c:numRef>
              <c:f>Sheet1!$A$2:$A$17</c:f>
              <c:numCache>
                <c:formatCode>0</c:formatCode>
                <c:ptCount val="16"/>
                <c:pt idx="0">
                  <c:v>0</c:v>
                </c:pt>
                <c:pt idx="1">
                  <c:v>4</c:v>
                </c:pt>
                <c:pt idx="2">
                  <c:v>12</c:v>
                </c:pt>
                <c:pt idx="3">
                  <c:v>28</c:v>
                </c:pt>
                <c:pt idx="4">
                  <c:v>52</c:v>
                </c:pt>
                <c:pt idx="5">
                  <c:v>66</c:v>
                </c:pt>
                <c:pt idx="6">
                  <c:v>80</c:v>
                </c:pt>
                <c:pt idx="7">
                  <c:v>94</c:v>
                </c:pt>
                <c:pt idx="8">
                  <c:v>108</c:v>
                </c:pt>
                <c:pt idx="9">
                  <c:v>122</c:v>
                </c:pt>
                <c:pt idx="10">
                  <c:v>136</c:v>
                </c:pt>
                <c:pt idx="11">
                  <c:v>150</c:v>
                </c:pt>
                <c:pt idx="12">
                  <c:v>164</c:v>
                </c:pt>
                <c:pt idx="13">
                  <c:v>178</c:v>
                </c:pt>
                <c:pt idx="14">
                  <c:v>192</c:v>
                </c:pt>
                <c:pt idx="15">
                  <c:v>206</c:v>
                </c:pt>
              </c:numCache>
            </c:numRef>
          </c:xVal>
          <c:yVal>
            <c:numRef>
              <c:f>Sheet1!$D$2:$D$18</c:f>
              <c:numCache>
                <c:formatCode>0.00</c:formatCode>
                <c:ptCount val="17"/>
                <c:pt idx="0">
                  <c:v>75.679999999999978</c:v>
                </c:pt>
                <c:pt idx="1">
                  <c:v>72.36</c:v>
                </c:pt>
                <c:pt idx="2">
                  <c:v>73.27</c:v>
                </c:pt>
                <c:pt idx="3">
                  <c:v>73.56</c:v>
                </c:pt>
                <c:pt idx="4">
                  <c:v>73.73</c:v>
                </c:pt>
                <c:pt idx="5">
                  <c:v>73.649999999999991</c:v>
                </c:pt>
                <c:pt idx="6">
                  <c:v>73.38</c:v>
                </c:pt>
                <c:pt idx="7">
                  <c:v>73.45</c:v>
                </c:pt>
                <c:pt idx="8">
                  <c:v>73.040000000000006</c:v>
                </c:pt>
                <c:pt idx="9">
                  <c:v>72.27</c:v>
                </c:pt>
                <c:pt idx="10">
                  <c:v>71.88</c:v>
                </c:pt>
                <c:pt idx="11">
                  <c:v>72.27</c:v>
                </c:pt>
                <c:pt idx="12">
                  <c:v>72.040000000000006</c:v>
                </c:pt>
                <c:pt idx="13">
                  <c:v>72.040000000000006</c:v>
                </c:pt>
                <c:pt idx="14">
                  <c:v>72.16</c:v>
                </c:pt>
                <c:pt idx="15">
                  <c:v>71.66</c:v>
                </c:pt>
              </c:numCache>
            </c:numRef>
          </c:yVal>
          <c:smooth val="0"/>
          <c:extLst>
            <c:ext xmlns:c16="http://schemas.microsoft.com/office/drawing/2014/chart" uri="{C3380CC4-5D6E-409C-BE32-E72D297353CC}">
              <c16:uniqueId val="{00000008-5982-40C4-A042-067B4C98672C}"/>
            </c:ext>
          </c:extLst>
        </c:ser>
        <c:dLbls>
          <c:showLegendKey val="0"/>
          <c:showVal val="0"/>
          <c:showCatName val="0"/>
          <c:showSerName val="0"/>
          <c:showPercent val="0"/>
          <c:showBubbleSize val="0"/>
        </c:dLbls>
        <c:axId val="121160448"/>
        <c:axId val="121162368"/>
      </c:scatterChart>
      <c:valAx>
        <c:axId val="121160448"/>
        <c:scaling>
          <c:orientation val="minMax"/>
          <c:max val="200"/>
          <c:min val="-10"/>
        </c:scaling>
        <c:delete val="0"/>
        <c:axPos val="b"/>
        <c:title>
          <c:tx>
            <c:rich>
              <a:bodyPr rot="0" spcFirstLastPara="1" vertOverflow="ellipsis" vert="horz" wrap="square" anchor="ctr" anchorCtr="1"/>
              <a:lstStyle/>
              <a:p>
                <a:pP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r>
                  <a:rPr lang="en-GB" sz="1000" dirty="0">
                    <a:latin typeface="Arial" panose="020B0604020202020204" pitchFamily="34" charset="0"/>
                    <a:cs typeface="Arial" panose="020B0604020202020204" pitchFamily="34" charset="0"/>
                  </a:rPr>
                  <a:t>Week</a:t>
                </a:r>
              </a:p>
            </c:rich>
          </c:tx>
          <c:layout>
            <c:manualLayout>
              <c:xMode val="edge"/>
              <c:yMode val="edge"/>
              <c:x val="0.43607758787709638"/>
              <c:y val="0.89206924204930826"/>
            </c:manualLayout>
          </c:layout>
          <c:overlay val="0"/>
          <c:spPr>
            <a:noFill/>
            <a:ln>
              <a:noFill/>
            </a:ln>
            <a:effectLst/>
          </c:spPr>
        </c:title>
        <c:numFmt formatCode="0" sourceLinked="1"/>
        <c:majorTickMark val="none"/>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l-GR"/>
          </a:p>
        </c:txPr>
        <c:crossAx val="121162368"/>
        <c:crosses val="autoZero"/>
        <c:crossBetween val="midCat"/>
        <c:majorUnit val="20"/>
      </c:valAx>
      <c:valAx>
        <c:axId val="121162368"/>
        <c:scaling>
          <c:orientation val="minMax"/>
          <c:max val="78"/>
          <c:min val="66"/>
        </c:scaling>
        <c:delete val="0"/>
        <c:axPos val="l"/>
        <c:title>
          <c:tx>
            <c:rich>
              <a:bodyPr rot="-5400000" spcFirstLastPara="1" vertOverflow="ellipsis" vert="horz" wrap="square" anchor="ctr" anchorCtr="1"/>
              <a:lstStyle/>
              <a:p>
                <a:pPr>
                  <a:defRPr lang="en-US" sz="1100" b="0" i="0" u="none" strike="noStrike" kern="1200" baseline="0">
                    <a:solidFill>
                      <a:schemeClr val="tx1"/>
                    </a:solidFill>
                    <a:latin typeface="+mn-lt"/>
                    <a:ea typeface="+mn-ea"/>
                    <a:cs typeface="Arial" panose="020B0604020202020204" pitchFamily="34" charset="0"/>
                  </a:defRPr>
                </a:pPr>
                <a:r>
                  <a:rPr lang="en-GB" sz="1100" dirty="0">
                    <a:latin typeface="+mn-lt"/>
                    <a:cs typeface="Arial" panose="020B0604020202020204" pitchFamily="34" charset="0"/>
                  </a:rPr>
                  <a:t>Adjusted</a:t>
                </a:r>
                <a:r>
                  <a:rPr lang="en-GB" sz="1100" baseline="0" dirty="0">
                    <a:latin typeface="+mn-lt"/>
                    <a:cs typeface="Arial" panose="020B0604020202020204" pitchFamily="34" charset="0"/>
                  </a:rPr>
                  <a:t> m</a:t>
                </a:r>
                <a:r>
                  <a:rPr lang="en-GB" sz="1100" dirty="0">
                    <a:latin typeface="+mn-lt"/>
                    <a:cs typeface="Arial" panose="020B0604020202020204" pitchFamily="34" charset="0"/>
                  </a:rPr>
                  <a:t>ean (SE) eGFR (ml/min/1.73m</a:t>
                </a:r>
                <a:r>
                  <a:rPr lang="en-GB" sz="1100" baseline="30000" dirty="0">
                    <a:latin typeface="+mn-lt"/>
                    <a:cs typeface="Arial" panose="020B0604020202020204" pitchFamily="34" charset="0"/>
                  </a:rPr>
                  <a:t>2</a:t>
                </a:r>
                <a:r>
                  <a:rPr lang="en-GB" sz="1100" dirty="0">
                    <a:latin typeface="+mn-lt"/>
                    <a:cs typeface="Arial" panose="020B0604020202020204" pitchFamily="34" charset="0"/>
                  </a:rPr>
                  <a:t>)</a:t>
                </a:r>
              </a:p>
            </c:rich>
          </c:tx>
          <c:layout>
            <c:manualLayout>
              <c:xMode val="edge"/>
              <c:yMode val="edge"/>
              <c:x val="3.7331239446182489E-2"/>
              <c:y val="0.14523027220236495"/>
            </c:manualLayout>
          </c:layout>
          <c:overlay val="0"/>
          <c:spPr>
            <a:noFill/>
            <a:ln>
              <a:noFill/>
            </a:ln>
            <a:effectLst/>
          </c:spPr>
        </c:title>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Arial" panose="020B0604020202020204" pitchFamily="34" charset="0"/>
              </a:defRPr>
            </a:pPr>
            <a:endParaRPr lang="el-GR"/>
          </a:p>
        </c:txPr>
        <c:crossAx val="121160448"/>
        <c:crossesAt val="-10"/>
        <c:crossBetween val="midCat"/>
        <c:majorUnit val="2"/>
      </c:valAx>
      <c:spPr>
        <a:noFill/>
        <a:ln w="25400">
          <a:noFill/>
        </a:ln>
        <a:effectLst/>
      </c:spPr>
    </c:plotArea>
    <c:legend>
      <c:legendPos val="t"/>
      <c:layout>
        <c:manualLayout>
          <c:xMode val="edge"/>
          <c:yMode val="edge"/>
          <c:x val="0.18908407790371468"/>
          <c:y val="0.10766657501603927"/>
          <c:w val="0.5351713090669542"/>
          <c:h val="4.9652414994042923E-2"/>
        </c:manualLayout>
      </c:layout>
      <c:overlay val="0"/>
      <c:txPr>
        <a:bodyPr/>
        <a:lstStyle/>
        <a:p>
          <a:pPr>
            <a:defRPr lang="en-US" sz="1000">
              <a:latin typeface="+mn-lt"/>
              <a:cs typeface="Arial" panose="020B0604020202020204" pitchFamily="34" charset="0"/>
            </a:defRPr>
          </a:pPr>
          <a:endParaRPr lang="el-GR"/>
        </a:p>
      </c:txPr>
    </c:legend>
    <c:plotVisOnly val="1"/>
    <c:dispBlanksAs val="gap"/>
    <c:showDLblsOverMax val="0"/>
  </c:chart>
  <c:spPr>
    <a:noFill/>
    <a:ln>
      <a:noFill/>
    </a:ln>
    <a:effectLst/>
  </c:spPr>
  <c:txPr>
    <a:bodyPr/>
    <a:lstStyle/>
    <a:p>
      <a:pPr>
        <a:defRPr sz="1400">
          <a:solidFill>
            <a:schemeClr val="tx1"/>
          </a:solidFill>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51130380174891"/>
          <c:y val="0.25964988976866132"/>
          <c:w val="0.42905342737065943"/>
          <c:h val="0.53085127242541619"/>
        </c:manualLayout>
      </c:layout>
      <c:barChart>
        <c:barDir val="col"/>
        <c:grouping val="clustered"/>
        <c:varyColors val="0"/>
        <c:ser>
          <c:idx val="0"/>
          <c:order val="0"/>
          <c:spPr>
            <a:solidFill>
              <a:schemeClr val="accent1"/>
            </a:solidFill>
          </c:spPr>
          <c:invertIfNegative val="0"/>
          <c:dPt>
            <c:idx val="0"/>
            <c:invertIfNegative val="0"/>
            <c:bubble3D val="0"/>
            <c:spPr>
              <a:solidFill>
                <a:schemeClr val="accent4"/>
              </a:solidFill>
            </c:spPr>
            <c:extLst>
              <c:ext xmlns:c16="http://schemas.microsoft.com/office/drawing/2014/chart" uri="{C3380CC4-5D6E-409C-BE32-E72D297353CC}">
                <c16:uniqueId val="{00000001-D5A5-4ED1-9AB4-00FE5DAB04D5}"/>
              </c:ext>
            </c:extLst>
          </c:dPt>
          <c:dPt>
            <c:idx val="1"/>
            <c:invertIfNegative val="0"/>
            <c:bubble3D val="0"/>
            <c:spPr>
              <a:solidFill>
                <a:schemeClr val="accent3"/>
              </a:solidFill>
            </c:spPr>
            <c:extLst>
              <c:ext xmlns:c16="http://schemas.microsoft.com/office/drawing/2014/chart" uri="{C3380CC4-5D6E-409C-BE32-E72D297353CC}">
                <c16:uniqueId val="{00000003-D5A5-4ED1-9AB4-00FE5DAB04D5}"/>
              </c:ext>
            </c:extLst>
          </c:dPt>
          <c:dLbls>
            <c:dLbl>
              <c:idx val="0"/>
              <c:layout>
                <c:manualLayout>
                  <c:x val="-2.7877772970916462E-17"/>
                  <c:y val="-4.4734393938978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5-4ED1-9AB4-00FE5DAB04D5}"/>
                </c:ext>
              </c:extLst>
            </c:dLbl>
            <c:dLbl>
              <c:idx val="1"/>
              <c:layout>
                <c:manualLayout>
                  <c:x val="0"/>
                  <c:y val="-4.2249149831257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A5-4ED1-9AB4-00FE5DAB04D5}"/>
                </c:ext>
              </c:extLst>
            </c:dLbl>
            <c:dLbl>
              <c:idx val="2"/>
              <c:layout>
                <c:manualLayout>
                  <c:x val="0"/>
                  <c:y val="-5.219012626214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A5-4ED1-9AB4-00FE5DAB04D5}"/>
                </c:ext>
              </c:extLst>
            </c:dLbl>
            <c:numFmt formatCode="#,##0.0" sourceLinked="0"/>
            <c:spPr>
              <a:noFill/>
              <a:ln>
                <a:noFill/>
              </a:ln>
              <a:effectLst/>
            </c:spPr>
            <c:txPr>
              <a:bodyPr/>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Sheet1!$A$5:$C$5</c:f>
                <c:numCache>
                  <c:formatCode>General</c:formatCode>
                  <c:ptCount val="3"/>
                  <c:pt idx="0">
                    <c:v>0.2</c:v>
                  </c:pt>
                  <c:pt idx="1">
                    <c:v>0.2</c:v>
                  </c:pt>
                  <c:pt idx="2">
                    <c:v>0.2</c:v>
                  </c:pt>
                </c:numCache>
              </c:numRef>
            </c:plus>
            <c:minus>
              <c:numRef>
                <c:f>Sheet1!$A$5:$C$5</c:f>
                <c:numCache>
                  <c:formatCode>General</c:formatCode>
                  <c:ptCount val="3"/>
                  <c:pt idx="0">
                    <c:v>0.2</c:v>
                  </c:pt>
                  <c:pt idx="1">
                    <c:v>0.2</c:v>
                  </c:pt>
                  <c:pt idx="2">
                    <c:v>0.2</c:v>
                  </c:pt>
                </c:numCache>
              </c:numRef>
            </c:minus>
            <c:spPr>
              <a:ln w="12700">
                <a:solidFill>
                  <a:schemeClr val="tx1"/>
                </a:solidFill>
              </a:ln>
            </c:spPr>
          </c:errBars>
          <c:cat>
            <c:strRef>
              <c:f>Sheet1!$A$1:$C$1</c:f>
              <c:strCache>
                <c:ptCount val="3"/>
                <c:pt idx="0">
                  <c:v>Placebo
(n=207)</c:v>
                </c:pt>
                <c:pt idx="1">
                  <c:v>10 mg qd 
(n=217)</c:v>
                </c:pt>
                <c:pt idx="2">
                  <c:v>25 mg qd 
(n=213)</c:v>
                </c:pt>
              </c:strCache>
            </c:strRef>
          </c:cat>
          <c:val>
            <c:numRef>
              <c:f>Sheet1!$A$2:$C$2</c:f>
              <c:numCache>
                <c:formatCode>0.00</c:formatCode>
                <c:ptCount val="3"/>
                <c:pt idx="0">
                  <c:v>-0.5</c:v>
                </c:pt>
                <c:pt idx="1">
                  <c:v>-2.4</c:v>
                </c:pt>
                <c:pt idx="2">
                  <c:v>-2.7</c:v>
                </c:pt>
              </c:numCache>
            </c:numRef>
          </c:val>
          <c:extLst>
            <c:ext xmlns:c16="http://schemas.microsoft.com/office/drawing/2014/chart" uri="{C3380CC4-5D6E-409C-BE32-E72D297353CC}">
              <c16:uniqueId val="{00000005-D5A5-4ED1-9AB4-00FE5DAB04D5}"/>
            </c:ext>
          </c:extLst>
        </c:ser>
        <c:dLbls>
          <c:showLegendKey val="0"/>
          <c:showVal val="0"/>
          <c:showCatName val="0"/>
          <c:showSerName val="0"/>
          <c:showPercent val="0"/>
          <c:showBubbleSize val="0"/>
        </c:dLbls>
        <c:gapWidth val="105"/>
        <c:overlap val="-40"/>
        <c:axId val="121767808"/>
        <c:axId val="121769344"/>
      </c:barChart>
      <c:catAx>
        <c:axId val="121767808"/>
        <c:scaling>
          <c:orientation val="minMax"/>
        </c:scaling>
        <c:delete val="0"/>
        <c:axPos val="b"/>
        <c:numFmt formatCode="General" sourceLinked="1"/>
        <c:majorTickMark val="none"/>
        <c:minorTickMark val="none"/>
        <c:tickLblPos val="none"/>
        <c:spPr>
          <a:ln w="19050">
            <a:solidFill>
              <a:schemeClr val="accent4"/>
            </a:solidFill>
          </a:ln>
        </c:spPr>
        <c:txPr>
          <a:bodyPr/>
          <a:lstStyle/>
          <a:p>
            <a:pPr>
              <a:defRPr lang="en-US">
                <a:solidFill>
                  <a:schemeClr val="bg1"/>
                </a:solidFill>
              </a:defRPr>
            </a:pPr>
            <a:endParaRPr lang="el-GR"/>
          </a:p>
        </c:txPr>
        <c:crossAx val="121769344"/>
        <c:crosses val="autoZero"/>
        <c:auto val="1"/>
        <c:lblAlgn val="ctr"/>
        <c:lblOffset val="100"/>
        <c:noMultiLvlLbl val="0"/>
      </c:catAx>
      <c:valAx>
        <c:axId val="121769344"/>
        <c:scaling>
          <c:orientation val="minMax"/>
        </c:scaling>
        <c:delete val="0"/>
        <c:axPos val="l"/>
        <c:numFmt formatCode="General" sourceLinked="0"/>
        <c:majorTickMark val="out"/>
        <c:minorTickMark val="none"/>
        <c:tickLblPos val="nextTo"/>
        <c:spPr>
          <a:ln w="19050">
            <a:solidFill>
              <a:schemeClr val="accent4"/>
            </a:solidFill>
          </a:ln>
        </c:spPr>
        <c:txPr>
          <a:bodyPr/>
          <a:lstStyle/>
          <a:p>
            <a:pPr>
              <a:defRPr lang="en-US" sz="1400"/>
            </a:pPr>
            <a:endParaRPr lang="el-GR"/>
          </a:p>
        </c:txPr>
        <c:crossAx val="121767808"/>
        <c:crosses val="autoZero"/>
        <c:crossBetween val="between"/>
      </c:valAx>
    </c:plotArea>
    <c:plotVisOnly val="1"/>
    <c:dispBlanksAs val="gap"/>
    <c:showDLblsOverMax val="0"/>
  </c:chart>
  <c:txPr>
    <a:bodyPr/>
    <a:lstStyle/>
    <a:p>
      <a:pPr>
        <a:defRPr sz="1400"/>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08245305566974"/>
          <c:y val="0.26213513387638138"/>
          <c:w val="0.42381519747553981"/>
          <c:h val="0.52836602831769208"/>
        </c:manualLayout>
      </c:layout>
      <c:barChart>
        <c:barDir val="col"/>
        <c:grouping val="clustered"/>
        <c:varyColors val="0"/>
        <c:ser>
          <c:idx val="0"/>
          <c:order val="0"/>
          <c:spPr>
            <a:solidFill>
              <a:srgbClr val="444F51"/>
            </a:solidFill>
          </c:spPr>
          <c:invertIfNegative val="0"/>
          <c:dPt>
            <c:idx val="0"/>
            <c:invertIfNegative val="0"/>
            <c:bubble3D val="0"/>
            <c:spPr>
              <a:solidFill>
                <a:schemeClr val="accent4"/>
              </a:solidFill>
            </c:spPr>
            <c:extLst>
              <c:ext xmlns:c16="http://schemas.microsoft.com/office/drawing/2014/chart" uri="{C3380CC4-5D6E-409C-BE32-E72D297353CC}">
                <c16:uniqueId val="{00000001-8398-4F0E-801B-FA0D0FCB12B5}"/>
              </c:ext>
            </c:extLst>
          </c:dPt>
          <c:dPt>
            <c:idx val="1"/>
            <c:invertIfNegative val="0"/>
            <c:bubble3D val="0"/>
            <c:spPr>
              <a:solidFill>
                <a:schemeClr val="accent3"/>
              </a:solidFill>
            </c:spPr>
            <c:extLst>
              <c:ext xmlns:c16="http://schemas.microsoft.com/office/drawing/2014/chart" uri="{C3380CC4-5D6E-409C-BE32-E72D297353CC}">
                <c16:uniqueId val="{00000003-8398-4F0E-801B-FA0D0FCB12B5}"/>
              </c:ext>
            </c:extLst>
          </c:dPt>
          <c:dPt>
            <c:idx val="2"/>
            <c:invertIfNegative val="0"/>
            <c:bubble3D val="0"/>
            <c:spPr>
              <a:solidFill>
                <a:schemeClr val="accent1"/>
              </a:solidFill>
            </c:spPr>
            <c:extLst>
              <c:ext xmlns:c16="http://schemas.microsoft.com/office/drawing/2014/chart" uri="{C3380CC4-5D6E-409C-BE32-E72D297353CC}">
                <c16:uniqueId val="{00000005-8398-4F0E-801B-FA0D0FCB12B5}"/>
              </c:ext>
            </c:extLst>
          </c:dPt>
          <c:dLbls>
            <c:dLbl>
              <c:idx val="0"/>
              <c:layout>
                <c:manualLayout>
                  <c:x val="0"/>
                  <c:y val="-6.9586639327677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98-4F0E-801B-FA0D0FCB12B5}"/>
                </c:ext>
              </c:extLst>
            </c:dLbl>
            <c:dLbl>
              <c:idx val="1"/>
              <c:layout>
                <c:manualLayout>
                  <c:x val="0"/>
                  <c:y val="-7.7042371650839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98-4F0E-801B-FA0D0FCB12B5}"/>
                </c:ext>
              </c:extLst>
            </c:dLbl>
            <c:dLbl>
              <c:idx val="2"/>
              <c:layout>
                <c:manualLayout>
                  <c:x val="0"/>
                  <c:y val="-9.1954031985678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98-4F0E-801B-FA0D0FCB12B5}"/>
                </c:ext>
              </c:extLst>
            </c:dLbl>
            <c:numFmt formatCode="#,##0.0" sourceLinked="0"/>
            <c:spPr>
              <a:noFill/>
              <a:ln>
                <a:noFill/>
              </a:ln>
              <a:effectLst/>
            </c:spPr>
            <c:txPr>
              <a:bodyPr/>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Sheet1!$A$5:$C$5</c:f>
                <c:numCache>
                  <c:formatCode>General</c:formatCode>
                  <c:ptCount val="3"/>
                  <c:pt idx="0">
                    <c:v>0.8</c:v>
                  </c:pt>
                  <c:pt idx="1">
                    <c:v>0.8</c:v>
                  </c:pt>
                  <c:pt idx="2">
                    <c:v>0.8</c:v>
                  </c:pt>
                </c:numCache>
              </c:numRef>
            </c:plus>
            <c:minus>
              <c:numRef>
                <c:f>Sheet1!$A$5:$C$5</c:f>
                <c:numCache>
                  <c:formatCode>General</c:formatCode>
                  <c:ptCount val="3"/>
                  <c:pt idx="0">
                    <c:v>0.8</c:v>
                  </c:pt>
                  <c:pt idx="1">
                    <c:v>0.8</c:v>
                  </c:pt>
                  <c:pt idx="2">
                    <c:v>0.8</c:v>
                  </c:pt>
                </c:numCache>
              </c:numRef>
            </c:minus>
            <c:spPr>
              <a:ln w="12700">
                <a:solidFill>
                  <a:schemeClr val="tx1"/>
                </a:solidFill>
              </a:ln>
            </c:spPr>
          </c:errBars>
          <c:cat>
            <c:strRef>
              <c:f>Sheet1!$A$1:$C$1</c:f>
              <c:strCache>
                <c:ptCount val="3"/>
                <c:pt idx="0">
                  <c:v>Placebo 
(n=207)</c:v>
                </c:pt>
                <c:pt idx="1">
                  <c:v>10 mg qd
(n=217)</c:v>
                </c:pt>
                <c:pt idx="2">
                  <c:v>25 mg qd
(n=213)</c:v>
                </c:pt>
              </c:strCache>
            </c:strRef>
          </c:cat>
          <c:val>
            <c:numRef>
              <c:f>Sheet1!$A$2:$C$2</c:f>
              <c:numCache>
                <c:formatCode>0.00</c:formatCode>
                <c:ptCount val="3"/>
                <c:pt idx="0" formatCode="General">
                  <c:v>-0.8</c:v>
                </c:pt>
                <c:pt idx="1">
                  <c:v>-5.2</c:v>
                </c:pt>
                <c:pt idx="2" formatCode="General">
                  <c:v>-4.5</c:v>
                </c:pt>
              </c:numCache>
            </c:numRef>
          </c:val>
          <c:extLst>
            <c:ext xmlns:c16="http://schemas.microsoft.com/office/drawing/2014/chart" uri="{C3380CC4-5D6E-409C-BE32-E72D297353CC}">
              <c16:uniqueId val="{00000006-8398-4F0E-801B-FA0D0FCB12B5}"/>
            </c:ext>
          </c:extLst>
        </c:ser>
        <c:dLbls>
          <c:showLegendKey val="0"/>
          <c:showVal val="0"/>
          <c:showCatName val="0"/>
          <c:showSerName val="0"/>
          <c:showPercent val="0"/>
          <c:showBubbleSize val="0"/>
        </c:dLbls>
        <c:gapWidth val="105"/>
        <c:overlap val="-40"/>
        <c:axId val="122231424"/>
        <c:axId val="122249600"/>
      </c:barChart>
      <c:catAx>
        <c:axId val="122231424"/>
        <c:scaling>
          <c:orientation val="minMax"/>
        </c:scaling>
        <c:delete val="0"/>
        <c:axPos val="b"/>
        <c:numFmt formatCode="General" sourceLinked="1"/>
        <c:majorTickMark val="none"/>
        <c:minorTickMark val="none"/>
        <c:tickLblPos val="none"/>
        <c:spPr>
          <a:ln w="19050">
            <a:solidFill>
              <a:schemeClr val="accent4"/>
            </a:solidFill>
          </a:ln>
        </c:spPr>
        <c:txPr>
          <a:bodyPr/>
          <a:lstStyle/>
          <a:p>
            <a:pPr>
              <a:defRPr lang="en-US">
                <a:solidFill>
                  <a:schemeClr val="bg1"/>
                </a:solidFill>
              </a:defRPr>
            </a:pPr>
            <a:endParaRPr lang="el-GR"/>
          </a:p>
        </c:txPr>
        <c:crossAx val="122249600"/>
        <c:crosses val="autoZero"/>
        <c:auto val="1"/>
        <c:lblAlgn val="ctr"/>
        <c:lblOffset val="100"/>
        <c:noMultiLvlLbl val="0"/>
      </c:catAx>
      <c:valAx>
        <c:axId val="122249600"/>
        <c:scaling>
          <c:orientation val="minMax"/>
        </c:scaling>
        <c:delete val="0"/>
        <c:axPos val="l"/>
        <c:numFmt formatCode="#,##0" sourceLinked="0"/>
        <c:majorTickMark val="out"/>
        <c:minorTickMark val="none"/>
        <c:tickLblPos val="nextTo"/>
        <c:spPr>
          <a:ln w="19050">
            <a:solidFill>
              <a:schemeClr val="accent4"/>
            </a:solidFill>
          </a:ln>
        </c:spPr>
        <c:txPr>
          <a:bodyPr/>
          <a:lstStyle/>
          <a:p>
            <a:pPr>
              <a:defRPr lang="en-US" sz="1400"/>
            </a:pPr>
            <a:endParaRPr lang="el-GR"/>
          </a:p>
        </c:txPr>
        <c:crossAx val="122231424"/>
        <c:crosses val="autoZero"/>
        <c:crossBetween val="between"/>
      </c:valAx>
    </c:plotArea>
    <c:plotVisOnly val="1"/>
    <c:dispBlanksAs val="gap"/>
    <c:showDLblsOverMax val="0"/>
  </c:chart>
  <c:txPr>
    <a:bodyPr/>
    <a:lstStyle/>
    <a:p>
      <a:pPr>
        <a:defRPr sz="1400"/>
      </a:pPr>
      <a:endParaRPr lang="el-G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62209013153802"/>
          <c:y val="0.12605682985278996"/>
          <c:w val="0.45376802088354701"/>
          <c:h val="0.6608728908886401"/>
        </c:manualLayout>
      </c:layout>
      <c:barChart>
        <c:barDir val="col"/>
        <c:grouping val="clustered"/>
        <c:varyColors val="0"/>
        <c:dLbls>
          <c:showLegendKey val="0"/>
          <c:showVal val="1"/>
          <c:showCatName val="0"/>
          <c:showSerName val="0"/>
          <c:showPercent val="0"/>
          <c:showBubbleSize val="0"/>
        </c:dLbls>
        <c:gapWidth val="105"/>
        <c:overlap val="-40"/>
        <c:axId val="122391552"/>
        <c:axId val="109935616"/>
      </c:barChart>
      <c:catAx>
        <c:axId val="122391552"/>
        <c:scaling>
          <c:orientation val="minMax"/>
        </c:scaling>
        <c:delete val="0"/>
        <c:axPos val="b"/>
        <c:numFmt formatCode="General" sourceLinked="1"/>
        <c:majorTickMark val="out"/>
        <c:minorTickMark val="none"/>
        <c:tickLblPos val="high"/>
        <c:crossAx val="109935616"/>
        <c:crosses val="autoZero"/>
        <c:auto val="1"/>
        <c:lblAlgn val="ctr"/>
        <c:lblOffset val="100"/>
        <c:noMultiLvlLbl val="0"/>
      </c:catAx>
      <c:valAx>
        <c:axId val="109935616"/>
        <c:scaling>
          <c:orientation val="minMax"/>
          <c:max val="0"/>
          <c:min val="-0.5"/>
        </c:scaling>
        <c:delete val="0"/>
        <c:axPos val="l"/>
        <c:title>
          <c:tx>
            <c:rich>
              <a:bodyPr rot="-5400000" vert="horz"/>
              <a:lstStyle/>
              <a:p>
                <a:pPr>
                  <a:defRPr/>
                </a:pPr>
                <a:r>
                  <a:rPr lang="en-GB" baseline="0" dirty="0"/>
                  <a:t>Change from baseline in </a:t>
                </a:r>
                <a:br>
                  <a:rPr lang="en-GB" baseline="0" dirty="0"/>
                </a:br>
                <a:r>
                  <a:rPr lang="en-GB" baseline="0" dirty="0"/>
                  <a:t>gMean UACR versus placebo (%)</a:t>
                </a:r>
                <a:endParaRPr lang="en-GB" dirty="0"/>
              </a:p>
            </c:rich>
          </c:tx>
          <c:layout>
            <c:manualLayout>
              <c:xMode val="edge"/>
              <c:yMode val="edge"/>
              <c:x val="1.1031104769991902E-3"/>
              <c:y val="0.220466767740989"/>
            </c:manualLayout>
          </c:layout>
          <c:overlay val="0"/>
        </c:title>
        <c:numFmt formatCode="0%" sourceLinked="1"/>
        <c:majorTickMark val="out"/>
        <c:minorTickMark val="none"/>
        <c:tickLblPos val="nextTo"/>
        <c:crossAx val="122391552"/>
        <c:crosses val="autoZero"/>
        <c:crossBetween val="between"/>
        <c:majorUnit val="0.1"/>
        <c:minorUnit val="0.1"/>
      </c:valAx>
    </c:plotArea>
    <c:plotVisOnly val="1"/>
    <c:dispBlanksAs val="gap"/>
    <c:showDLblsOverMax val="0"/>
  </c:chart>
  <c:txPr>
    <a:bodyPr/>
    <a:lstStyle/>
    <a:p>
      <a:pPr>
        <a:defRPr sz="1400" b="0"/>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38120423826102"/>
          <c:y val="0.17581884304292905"/>
          <c:w val="0.5858294516955822"/>
          <c:h val="0.72829745217589326"/>
        </c:manualLayout>
      </c:layout>
      <c:barChart>
        <c:barDir val="col"/>
        <c:grouping val="clustered"/>
        <c:varyColors val="0"/>
        <c:ser>
          <c:idx val="0"/>
          <c:order val="0"/>
          <c:tx>
            <c:strRef>
              <c:f>Sheet1!$B$1</c:f>
              <c:strCache>
                <c:ptCount val="1"/>
                <c:pt idx="0">
                  <c:v>10 mg (n = 141)</c:v>
                </c:pt>
              </c:strCache>
            </c:strRef>
          </c:tx>
          <c:spPr>
            <a:solidFill>
              <a:srgbClr val="79AA38"/>
            </a:solidFill>
          </c:spPr>
          <c:invertIfNegative val="0"/>
          <c:dLbls>
            <c:dLbl>
              <c:idx val="0"/>
              <c:layout>
                <c:manualLayout>
                  <c:x val="0"/>
                  <c:y val="-0.18561312619218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90-4691-B6F1-8AE851A8BAFE}"/>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Sheet1!$B$14</c:f>
                <c:numCache>
                  <c:formatCode>General</c:formatCode>
                  <c:ptCount val="1"/>
                  <c:pt idx="0">
                    <c:v>0.16</c:v>
                  </c:pt>
                </c:numCache>
              </c:numRef>
            </c:plus>
            <c:minus>
              <c:numRef>
                <c:f>Sheet1!$B$15</c:f>
                <c:numCache>
                  <c:formatCode>General</c:formatCode>
                  <c:ptCount val="1"/>
                  <c:pt idx="0">
                    <c:v>0.13</c:v>
                  </c:pt>
                </c:numCache>
              </c:numRef>
            </c:minus>
          </c:errBars>
          <c:cat>
            <c:strRef>
              <c:f>Sheet1!$A$2</c:f>
              <c:strCache>
                <c:ptCount val="1"/>
                <c:pt idx="0">
                  <c:v>Ratio of relative change</c:v>
                </c:pt>
              </c:strCache>
            </c:strRef>
          </c:cat>
          <c:val>
            <c:numRef>
              <c:f>Sheet1!$B$2</c:f>
              <c:numCache>
                <c:formatCode>0%</c:formatCode>
                <c:ptCount val="1"/>
                <c:pt idx="0">
                  <c:v>-0.30000000000000004</c:v>
                </c:pt>
              </c:numCache>
            </c:numRef>
          </c:val>
          <c:extLst>
            <c:ext xmlns:c16="http://schemas.microsoft.com/office/drawing/2014/chart" uri="{C3380CC4-5D6E-409C-BE32-E72D297353CC}">
              <c16:uniqueId val="{00000001-CD90-4691-B6F1-8AE851A8BAFE}"/>
            </c:ext>
          </c:extLst>
        </c:ser>
        <c:ser>
          <c:idx val="1"/>
          <c:order val="1"/>
          <c:tx>
            <c:strRef>
              <c:f>Sheet1!$C$1</c:f>
              <c:strCache>
                <c:ptCount val="1"/>
                <c:pt idx="0">
                  <c:v>25 mg (n = 150)</c:v>
                </c:pt>
              </c:strCache>
            </c:strRef>
          </c:tx>
          <c:spPr>
            <a:solidFill>
              <a:srgbClr val="267836"/>
            </a:solidFill>
          </c:spPr>
          <c:invertIfNegative val="0"/>
          <c:dLbls>
            <c:dLbl>
              <c:idx val="0"/>
              <c:layout>
                <c:manualLayout>
                  <c:x val="0"/>
                  <c:y val="-0.199664243347503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90-4691-B6F1-8AE851A8BAFE}"/>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Sheet1!$C$14</c:f>
                <c:numCache>
                  <c:formatCode>General</c:formatCode>
                  <c:ptCount val="1"/>
                  <c:pt idx="0">
                    <c:v>0.16</c:v>
                  </c:pt>
                </c:numCache>
              </c:numRef>
            </c:plus>
            <c:minus>
              <c:numRef>
                <c:f>Sheet1!$C$15</c:f>
                <c:numCache>
                  <c:formatCode>General</c:formatCode>
                  <c:ptCount val="1"/>
                  <c:pt idx="0">
                    <c:v>0.14000000000000001</c:v>
                  </c:pt>
                </c:numCache>
              </c:numRef>
            </c:minus>
          </c:errBars>
          <c:cat>
            <c:strRef>
              <c:f>Sheet1!$A$2</c:f>
              <c:strCache>
                <c:ptCount val="1"/>
                <c:pt idx="0">
                  <c:v>Ratio of relative change</c:v>
                </c:pt>
              </c:strCache>
            </c:strRef>
          </c:cat>
          <c:val>
            <c:numRef>
              <c:f>Sheet1!$C$2</c:f>
              <c:numCache>
                <c:formatCode>0%</c:formatCode>
                <c:ptCount val="1"/>
                <c:pt idx="0">
                  <c:v>-0.25</c:v>
                </c:pt>
              </c:numCache>
            </c:numRef>
          </c:val>
          <c:extLst>
            <c:ext xmlns:c16="http://schemas.microsoft.com/office/drawing/2014/chart" uri="{C3380CC4-5D6E-409C-BE32-E72D297353CC}">
              <c16:uniqueId val="{00000003-CD90-4691-B6F1-8AE851A8BAFE}"/>
            </c:ext>
          </c:extLst>
        </c:ser>
        <c:dLbls>
          <c:showLegendKey val="0"/>
          <c:showVal val="1"/>
          <c:showCatName val="0"/>
          <c:showSerName val="0"/>
          <c:showPercent val="0"/>
          <c:showBubbleSize val="0"/>
        </c:dLbls>
        <c:gapWidth val="100"/>
        <c:overlap val="-100"/>
        <c:axId val="123451648"/>
        <c:axId val="123473920"/>
      </c:barChart>
      <c:catAx>
        <c:axId val="123451648"/>
        <c:scaling>
          <c:orientation val="minMax"/>
        </c:scaling>
        <c:delete val="0"/>
        <c:axPos val="b"/>
        <c:numFmt formatCode="General" sourceLinked="1"/>
        <c:majorTickMark val="out"/>
        <c:minorTickMark val="none"/>
        <c:tickLblPos val="none"/>
        <c:crossAx val="123473920"/>
        <c:crosses val="autoZero"/>
        <c:auto val="1"/>
        <c:lblAlgn val="ctr"/>
        <c:lblOffset val="100"/>
        <c:noMultiLvlLbl val="0"/>
      </c:catAx>
      <c:valAx>
        <c:axId val="123473920"/>
        <c:scaling>
          <c:orientation val="minMax"/>
          <c:min val="-0.5"/>
        </c:scaling>
        <c:delete val="0"/>
        <c:axPos val="l"/>
        <c:numFmt formatCode="0%" sourceLinked="0"/>
        <c:majorTickMark val="out"/>
        <c:minorTickMark val="none"/>
        <c:tickLblPos val="nextTo"/>
        <c:txPr>
          <a:bodyPr/>
          <a:lstStyle/>
          <a:p>
            <a:pPr>
              <a:defRPr sz="1400">
                <a:solidFill>
                  <a:schemeClr val="tx1"/>
                </a:solidFill>
                <a:latin typeface="+mn-lt"/>
                <a:cs typeface="Arial" panose="020B0604020202020204" pitchFamily="34" charset="0"/>
              </a:defRPr>
            </a:pPr>
            <a:endParaRPr lang="el-GR"/>
          </a:p>
        </c:txPr>
        <c:crossAx val="123451648"/>
        <c:crosses val="autoZero"/>
        <c:crossBetween val="between"/>
        <c:majorUnit val="0.1"/>
      </c:valAx>
    </c:plotArea>
    <c:plotVisOnly val="1"/>
    <c:dispBlanksAs val="gap"/>
    <c:showDLblsOverMax val="0"/>
  </c:chart>
  <c:spPr>
    <a:solidFill>
      <a:srgbClr val="FFFFFF"/>
    </a:solidFill>
  </c:spPr>
  <c:txPr>
    <a:bodyPr/>
    <a:lstStyle/>
    <a:p>
      <a:pPr>
        <a:defRPr sz="1400"/>
      </a:pPr>
      <a:endParaRPr lang="el-G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03157788370096"/>
          <c:y val="0.22214355323957893"/>
          <c:w val="0.73144285273159615"/>
          <c:h val="0.71046609053636389"/>
        </c:manualLayout>
      </c:layout>
      <c:barChart>
        <c:barDir val="col"/>
        <c:grouping val="clustered"/>
        <c:varyColors val="0"/>
        <c:ser>
          <c:idx val="0"/>
          <c:order val="0"/>
          <c:spPr>
            <a:solidFill>
              <a:schemeClr val="tx2"/>
            </a:solidFill>
          </c:spPr>
          <c:invertIfNegative val="0"/>
          <c:dPt>
            <c:idx val="1"/>
            <c:invertIfNegative val="0"/>
            <c:bubble3D val="0"/>
            <c:spPr>
              <a:solidFill>
                <a:schemeClr val="accent4"/>
              </a:solidFill>
            </c:spPr>
            <c:extLst>
              <c:ext xmlns:c16="http://schemas.microsoft.com/office/drawing/2014/chart" uri="{C3380CC4-5D6E-409C-BE32-E72D297353CC}">
                <c16:uniqueId val="{00000000-3937-48F1-BD8B-0FA44446B6BF}"/>
              </c:ext>
            </c:extLst>
          </c:dPt>
          <c:dPt>
            <c:idx val="2"/>
            <c:invertIfNegative val="0"/>
            <c:bubble3D val="0"/>
            <c:spPr>
              <a:solidFill>
                <a:schemeClr val="accent1"/>
              </a:solidFill>
            </c:spPr>
            <c:extLst>
              <c:ext xmlns:c16="http://schemas.microsoft.com/office/drawing/2014/chart" uri="{C3380CC4-5D6E-409C-BE32-E72D297353CC}">
                <c16:uniqueId val="{00000001-3937-48F1-BD8B-0FA44446B6BF}"/>
              </c:ext>
            </c:extLst>
          </c:dPt>
          <c:dLbls>
            <c:dLbl>
              <c:idx val="1"/>
              <c:numFmt formatCode="0.0" sourceLinked="0"/>
              <c:spPr/>
              <c:txPr>
                <a:bodyPr/>
                <a:lstStyle/>
                <a:p>
                  <a:pPr>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0-3937-48F1-BD8B-0FA44446B6BF}"/>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Sheet1!$A$5:$C$5</c:f>
                <c:numCache>
                  <c:formatCode>General</c:formatCode>
                  <c:ptCount val="3"/>
                </c:numCache>
              </c:numRef>
            </c:plus>
            <c:minus>
              <c:numRef>
                <c:f>Sheet1!$A$5:$C$5</c:f>
                <c:numCache>
                  <c:formatCode>General</c:formatCode>
                  <c:ptCount val="3"/>
                </c:numCache>
              </c:numRef>
            </c:minus>
          </c:errBars>
          <c:cat>
            <c:strRef>
              <c:f>Sheet1!$A$1:$C$1</c:f>
              <c:strCache>
                <c:ptCount val="3"/>
                <c:pt idx="0">
                  <c:v>Placebo (n = 147)</c:v>
                </c:pt>
                <c:pt idx="1">
                  <c:v>10 mg (n = 141)</c:v>
                </c:pt>
                <c:pt idx="2">
                  <c:v>25 mg (n = 150)</c:v>
                </c:pt>
              </c:strCache>
            </c:strRef>
          </c:cat>
          <c:val>
            <c:numRef>
              <c:f>Sheet1!$A$2:$C$2</c:f>
              <c:numCache>
                <c:formatCode>0.00</c:formatCode>
                <c:ptCount val="3"/>
                <c:pt idx="0" formatCode="General">
                  <c:v>-14.6</c:v>
                </c:pt>
                <c:pt idx="1">
                  <c:v>-27</c:v>
                </c:pt>
                <c:pt idx="2" formatCode="General">
                  <c:v>-29.3</c:v>
                </c:pt>
              </c:numCache>
            </c:numRef>
          </c:val>
          <c:extLst>
            <c:ext xmlns:c16="http://schemas.microsoft.com/office/drawing/2014/chart" uri="{C3380CC4-5D6E-409C-BE32-E72D297353CC}">
              <c16:uniqueId val="{00000002-3937-48F1-BD8B-0FA44446B6BF}"/>
            </c:ext>
          </c:extLst>
        </c:ser>
        <c:dLbls>
          <c:showLegendKey val="0"/>
          <c:showVal val="1"/>
          <c:showCatName val="0"/>
          <c:showSerName val="0"/>
          <c:showPercent val="0"/>
          <c:showBubbleSize val="0"/>
        </c:dLbls>
        <c:gapWidth val="105"/>
        <c:overlap val="-40"/>
        <c:axId val="124014592"/>
        <c:axId val="124016128"/>
      </c:barChart>
      <c:catAx>
        <c:axId val="124014592"/>
        <c:scaling>
          <c:orientation val="minMax"/>
        </c:scaling>
        <c:delete val="0"/>
        <c:axPos val="b"/>
        <c:numFmt formatCode="General" sourceLinked="1"/>
        <c:majorTickMark val="out"/>
        <c:minorTickMark val="none"/>
        <c:tickLblPos val="none"/>
        <c:crossAx val="124016128"/>
        <c:crosses val="autoZero"/>
        <c:auto val="1"/>
        <c:lblAlgn val="ctr"/>
        <c:lblOffset val="100"/>
        <c:noMultiLvlLbl val="0"/>
      </c:catAx>
      <c:valAx>
        <c:axId val="124016128"/>
        <c:scaling>
          <c:orientation val="minMax"/>
        </c:scaling>
        <c:delete val="0"/>
        <c:axPos val="l"/>
        <c:numFmt formatCode="General" sourceLinked="1"/>
        <c:majorTickMark val="out"/>
        <c:minorTickMark val="none"/>
        <c:tickLblPos val="nextTo"/>
        <c:crossAx val="124014592"/>
        <c:crosses val="autoZero"/>
        <c:crossBetween val="between"/>
      </c:valAx>
    </c:plotArea>
    <c:plotVisOnly val="1"/>
    <c:dispBlanksAs val="gap"/>
    <c:showDLblsOverMax val="0"/>
  </c:chart>
  <c:txPr>
    <a:bodyPr/>
    <a:lstStyle/>
    <a:p>
      <a:pPr>
        <a:defRPr sz="1400" b="0"/>
      </a:pPr>
      <a:endParaRPr lang="el-G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C0B5361-87ED-4FAD-A057-D52B4D6EB5F1}" type="datetimeFigureOut">
              <a:rPr lang="el-GR"/>
              <a:pPr>
                <a:defRPr/>
              </a:pPr>
              <a:t>19/2/2024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ED4CAB-296C-4C04-B1C8-1359BC3FA80D}" type="slidenum">
              <a:rPr lang="el-GR"/>
              <a:pPr>
                <a:defRPr/>
              </a:pPr>
              <a:t>‹#›</a:t>
            </a:fld>
            <a:endParaRPr lang="el-GR"/>
          </a:p>
        </p:txBody>
      </p:sp>
    </p:spTree>
    <p:extLst>
      <p:ext uri="{BB962C8B-B14F-4D97-AF65-F5344CB8AC3E}">
        <p14:creationId xmlns:p14="http://schemas.microsoft.com/office/powerpoint/2010/main" val="3321265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E037D-1439-4CF4-BC9B-523EE47E79E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2405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ChangeArrowheads="1" noTextEdit="1"/>
          </p:cNvSpPr>
          <p:nvPr>
            <p:ph type="sldImg"/>
          </p:nvPr>
        </p:nvSpPr>
        <p:spPr>
          <a:xfrm>
            <a:off x="1071463" y="405004"/>
            <a:ext cx="4585346" cy="3139137"/>
          </a:xfrm>
          <a:ln/>
        </p:spPr>
      </p:sp>
      <p:sp>
        <p:nvSpPr>
          <p:cNvPr id="145411" name="Notes Placeholder 2"/>
          <p:cNvSpPr>
            <a:spLocks noGrp="1" noChangeArrowheads="1"/>
          </p:cNvSpPr>
          <p:nvPr>
            <p:ph type="body" idx="1"/>
          </p:nvPr>
        </p:nvSpPr>
        <p:spPr>
          <a:noFill/>
          <a:ln/>
        </p:spPr>
        <p:txBody>
          <a:bodyPr/>
          <a:lstStyle/>
          <a:p>
            <a:endParaRPr lang="en-GB" altLang="el-GR">
              <a:latin typeface="Arial" pitchFamily="34" charset="0"/>
            </a:endParaRPr>
          </a:p>
        </p:txBody>
      </p:sp>
      <p:sp>
        <p:nvSpPr>
          <p:cNvPr id="145412" name="Slide Number Placeholder 3"/>
          <p:cNvSpPr>
            <a:spLocks noGrp="1" noChangeArrowheads="1"/>
          </p:cNvSpPr>
          <p:nvPr>
            <p:ph type="sldNum" sz="quarter" idx="5"/>
          </p:nvPr>
        </p:nvSpPr>
        <p:spPr>
          <a:noFill/>
        </p:spPr>
        <p:txBody>
          <a:bodyPr/>
          <a:lstStyle/>
          <a:p>
            <a:pPr marL="0" marR="0" lvl="0" indent="0" algn="r" defTabSz="1217613" rtl="0" eaLnBrk="1" fontAlgn="base" latinLnBrk="0" hangingPunct="1">
              <a:lnSpc>
                <a:spcPct val="100000"/>
              </a:lnSpc>
              <a:spcBef>
                <a:spcPct val="0"/>
              </a:spcBef>
              <a:spcAft>
                <a:spcPct val="0"/>
              </a:spcAft>
              <a:buClrTx/>
              <a:buSzTx/>
              <a:buFontTx/>
              <a:buNone/>
              <a:tabLst/>
              <a:defRPr/>
            </a:pPr>
            <a:fld id="{2FFD1CC9-3F98-4847-9415-8C632C6CD428}" type="slidenum">
              <a:rPr kumimoji="0" lang="en-GB" altLang="el-GR" sz="1200" b="0" i="0" u="none" strike="noStrike" kern="1200" cap="none" spc="0" normalizeH="0" baseline="0" noProof="0">
                <a:ln>
                  <a:noFill/>
                </a:ln>
                <a:solidFill>
                  <a:srgbClr val="000000"/>
                </a:solidFill>
                <a:effectLst/>
                <a:uLnTx/>
                <a:uFillTx/>
                <a:latin typeface="Arial" charset="0"/>
                <a:ea typeface="+mn-ea"/>
                <a:cs typeface="Arial" pitchFamily="34" charset="0"/>
              </a:rPr>
              <a:pPr marL="0" marR="0" lvl="0" indent="0" algn="r" defTabSz="1217613" rtl="0" eaLnBrk="1" fontAlgn="base" latinLnBrk="0" hangingPunct="1">
                <a:lnSpc>
                  <a:spcPct val="100000"/>
                </a:lnSpc>
                <a:spcBef>
                  <a:spcPct val="0"/>
                </a:spcBef>
                <a:spcAft>
                  <a:spcPct val="0"/>
                </a:spcAft>
                <a:buClrTx/>
                <a:buSzTx/>
                <a:buFontTx/>
                <a:buNone/>
                <a:tabLst/>
                <a:defRPr/>
              </a:pPr>
              <a:t>48</a:t>
            </a:fld>
            <a:endParaRPr kumimoji="0" lang="en-GB" altLang="el-GR" sz="1200" b="0" i="0" u="none" strike="noStrike" kern="1200" cap="none" spc="0" normalizeH="0" baseline="0" noProof="0">
              <a:ln>
                <a:noFill/>
              </a:ln>
              <a:solidFill>
                <a:srgbClr val="000000"/>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258523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44" indent="-168244">
              <a:buFontTx/>
              <a:buChar char="•"/>
            </a:pPr>
            <a:r>
              <a:rPr lang="en-US" dirty="0">
                <a:ea typeface="ＭＳ Ｐゴシック"/>
              </a:rPr>
              <a:t>The kidneys filter 180 g of glucose per day, and virtually all of this is normally reabsorbed back into the blood in the proximal tubules.</a:t>
            </a:r>
            <a:r>
              <a:rPr lang="en-US" baseline="30000" dirty="0">
                <a:ea typeface="ＭＳ Ｐゴシック"/>
              </a:rPr>
              <a:t>1</a:t>
            </a:r>
            <a:endParaRPr lang="en-US" dirty="0">
              <a:ea typeface="ＭＳ Ｐゴシック"/>
            </a:endParaRPr>
          </a:p>
          <a:p>
            <a:pPr marL="168244" indent="-168244">
              <a:buFontTx/>
              <a:buChar char="•"/>
            </a:pPr>
            <a:r>
              <a:rPr lang="en-US" dirty="0">
                <a:ea typeface="ＭＳ Ｐゴシック"/>
              </a:rPr>
              <a:t>Secondary active transport of glucose occurs in the intestine and renal proximal tubules, where glucose is co-transported with sodium ions ensuring efficient uptake of dietary glucose and minimal urinary loss.</a:t>
            </a:r>
            <a:r>
              <a:rPr lang="en-US" baseline="30000" dirty="0">
                <a:ea typeface="ＭＳ Ｐゴシック"/>
              </a:rPr>
              <a:t>2</a:t>
            </a:r>
            <a:endParaRPr lang="en-US" dirty="0">
              <a:ea typeface="ＭＳ Ｐゴシック"/>
            </a:endParaRPr>
          </a:p>
          <a:p>
            <a:pPr marL="168244" indent="-168244">
              <a:buFontTx/>
              <a:buChar char="•"/>
            </a:pPr>
            <a:r>
              <a:rPr lang="en-US" dirty="0">
                <a:ea typeface="ＭＳ Ｐゴシック"/>
              </a:rPr>
              <a:t>SGLT1 and SGLT2 are the two Na</a:t>
            </a:r>
            <a:r>
              <a:rPr lang="en-US" baseline="30000" dirty="0">
                <a:ea typeface="ＭＳ Ｐゴシック"/>
              </a:rPr>
              <a:t>+</a:t>
            </a:r>
            <a:r>
              <a:rPr lang="en-US" dirty="0">
                <a:ea typeface="ＭＳ Ｐゴシック"/>
              </a:rPr>
              <a:t> -glucose co-transporters. Intestinal glucose absorption is mediated by SGLT1, a high-affinity, low-capacity co-transporter. </a:t>
            </a:r>
            <a:r>
              <a:rPr lang="en-US" dirty="0" err="1">
                <a:ea typeface="ＭＳ Ｐゴシック"/>
              </a:rPr>
              <a:t>Reabsorption</a:t>
            </a:r>
            <a:r>
              <a:rPr lang="en-US" dirty="0">
                <a:ea typeface="ＭＳ Ｐゴシック"/>
              </a:rPr>
              <a:t> of glucose by the kidney is shared between SGLT1 and SGLT2.</a:t>
            </a:r>
            <a:r>
              <a:rPr lang="en-US" baseline="30000" dirty="0">
                <a:ea typeface="ＭＳ Ｐゴシック"/>
              </a:rPr>
              <a:t>2</a:t>
            </a:r>
            <a:endParaRPr lang="en-US" dirty="0">
              <a:ea typeface="ＭＳ Ｐゴシック"/>
            </a:endParaRPr>
          </a:p>
          <a:p>
            <a:pPr marL="168244" indent="-168244">
              <a:buFontTx/>
              <a:buChar char="•"/>
            </a:pPr>
            <a:r>
              <a:rPr lang="en-US" dirty="0">
                <a:ea typeface="ＭＳ Ｐゴシック"/>
              </a:rPr>
              <a:t>The major fraction of filtered glucose is reabsorbed in the first part of the proximal tubule (S1/S2 segments) by SGLT2, a low-affinity, high-capacity co-transporter. Any glucose remaining after passage of the filtrate through the first part of the proximal tubule is reabsorbed by SGLT1 in the luminal surface of the epithelial cells of the pars recta (S3 segment).</a:t>
            </a:r>
            <a:r>
              <a:rPr lang="en-US" baseline="30000" dirty="0">
                <a:ea typeface="ＭＳ Ｐゴシック"/>
              </a:rPr>
              <a:t>2</a:t>
            </a:r>
            <a:r>
              <a:rPr lang="en-US" dirty="0">
                <a:ea typeface="ＭＳ Ｐゴシック"/>
              </a:rPr>
              <a:t> </a:t>
            </a:r>
            <a:endParaRPr lang="en-GB" dirty="0">
              <a:ea typeface="ＭＳ Ｐゴシック"/>
            </a:endParaRPr>
          </a:p>
          <a:p>
            <a:pPr marL="168244" indent="-168244">
              <a:buFontTx/>
              <a:buChar char="•"/>
            </a:pPr>
            <a:r>
              <a:rPr lang="en-GB" dirty="0">
                <a:ea typeface="ＭＳ Ｐゴシック"/>
              </a:rPr>
              <a:t>However, quite surprisingly, a recent study demonstrated that </a:t>
            </a:r>
            <a:r>
              <a:rPr lang="en-US" dirty="0">
                <a:ea typeface="ＭＳ Ｐゴシック"/>
              </a:rPr>
              <a:t>the apparent affinity for D-glucose is similar for the two co-transporters under physiological conditions (5 </a:t>
            </a:r>
            <a:r>
              <a:rPr lang="en-US" dirty="0" err="1">
                <a:ea typeface="ＭＳ Ｐゴシック"/>
              </a:rPr>
              <a:t>mM</a:t>
            </a:r>
            <a:r>
              <a:rPr lang="en-US" dirty="0">
                <a:ea typeface="ＭＳ Ｐゴシック"/>
              </a:rPr>
              <a:t> for hSGLT2 and 2 </a:t>
            </a:r>
            <a:r>
              <a:rPr lang="en-US" dirty="0" err="1">
                <a:ea typeface="ＭＳ Ｐゴシック"/>
              </a:rPr>
              <a:t>mM</a:t>
            </a:r>
            <a:r>
              <a:rPr lang="en-US" dirty="0">
                <a:ea typeface="ＭＳ Ｐゴシック"/>
              </a:rPr>
              <a:t> for hSGLT1)</a:t>
            </a:r>
            <a:r>
              <a:rPr lang="en-US" baseline="30000" dirty="0">
                <a:ea typeface="ＭＳ Ｐゴシック"/>
              </a:rPr>
              <a:t>3</a:t>
            </a:r>
            <a:r>
              <a:rPr lang="en-US" dirty="0">
                <a:ea typeface="ＭＳ Ｐゴシック"/>
              </a:rPr>
              <a:t>.</a:t>
            </a:r>
            <a:endParaRPr lang="en-US" baseline="30000" dirty="0">
              <a:ea typeface="ＭＳ Ｐゴシック"/>
            </a:endParaRPr>
          </a:p>
          <a:p>
            <a:pPr marL="168244" indent="-168244">
              <a:buFontTx/>
              <a:buChar char="•"/>
            </a:pPr>
            <a:endParaRPr lang="en-US" baseline="30000" dirty="0">
              <a:ea typeface="ＭＳ Ｐゴシック"/>
            </a:endParaRPr>
          </a:p>
          <a:p>
            <a:pPr marL="168244" indent="-168244"/>
            <a:r>
              <a:rPr lang="en-US" b="1" dirty="0">
                <a:ea typeface="ＭＳ Ｐゴシック"/>
              </a:rPr>
              <a:t>Reference:</a:t>
            </a:r>
          </a:p>
          <a:p>
            <a:pPr marL="168244" indent="-168244">
              <a:buFontTx/>
              <a:buAutoNum type="arabicPeriod"/>
            </a:pPr>
            <a:r>
              <a:rPr lang="en-US" dirty="0">
                <a:ea typeface="ＭＳ Ｐゴシック"/>
              </a:rPr>
              <a:t>Wright EM. Am J </a:t>
            </a:r>
            <a:r>
              <a:rPr lang="en-US" dirty="0" err="1">
                <a:ea typeface="ＭＳ Ｐゴシック"/>
              </a:rPr>
              <a:t>Physiol</a:t>
            </a:r>
            <a:r>
              <a:rPr lang="en-US" dirty="0">
                <a:ea typeface="ＭＳ Ｐゴシック"/>
              </a:rPr>
              <a:t> Renal Physiol. 2001;280:F10–8.</a:t>
            </a:r>
          </a:p>
          <a:p>
            <a:pPr marL="168244" indent="-168244">
              <a:buFontTx/>
              <a:buAutoNum type="arabicPeriod"/>
            </a:pPr>
            <a:r>
              <a:rPr lang="en-US" dirty="0">
                <a:ea typeface="ＭＳ Ｐゴシック"/>
              </a:rPr>
              <a:t>Lee YJ, et al. Kidney </a:t>
            </a:r>
            <a:r>
              <a:rPr lang="en-US" dirty="0" err="1">
                <a:ea typeface="ＭＳ Ｐゴシック"/>
              </a:rPr>
              <a:t>Int</a:t>
            </a:r>
            <a:r>
              <a:rPr lang="en-US" dirty="0">
                <a:ea typeface="ＭＳ Ｐゴシック"/>
              </a:rPr>
              <a:t> Suppl. 2007;106:S27–35.</a:t>
            </a:r>
          </a:p>
          <a:p>
            <a:pPr marL="168244" indent="-168244">
              <a:buFontTx/>
              <a:buAutoNum type="arabicPeriod"/>
            </a:pPr>
            <a:r>
              <a:rPr lang="en-GB" dirty="0">
                <a:solidFill>
                  <a:srgbClr val="000000"/>
                </a:solidFill>
                <a:ea typeface="ヒラギノ角ゴ Pro W3"/>
                <a:cs typeface="ヒラギノ角ゴ Pro W3"/>
              </a:rPr>
              <a:t>Brown GK. </a:t>
            </a:r>
            <a:r>
              <a:rPr lang="de-DE" dirty="0">
                <a:solidFill>
                  <a:srgbClr val="000000"/>
                </a:solidFill>
                <a:ea typeface="ヒラギノ角ゴ Pro W3"/>
                <a:cs typeface="ヒラギノ角ゴ Pro W3"/>
              </a:rPr>
              <a:t>J </a:t>
            </a:r>
            <a:r>
              <a:rPr lang="de-DE" dirty="0" err="1">
                <a:solidFill>
                  <a:srgbClr val="000000"/>
                </a:solidFill>
                <a:ea typeface="ヒラギノ角ゴ Pro W3"/>
                <a:cs typeface="ヒラギノ角ゴ Pro W3"/>
              </a:rPr>
              <a:t>Inherit</a:t>
            </a:r>
            <a:r>
              <a:rPr lang="de-DE" dirty="0">
                <a:solidFill>
                  <a:srgbClr val="000000"/>
                </a:solidFill>
                <a:ea typeface="ヒラギノ角ゴ Pro W3"/>
                <a:cs typeface="ヒラギノ角ゴ Pro W3"/>
              </a:rPr>
              <a:t> </a:t>
            </a:r>
            <a:r>
              <a:rPr lang="de-DE" dirty="0" err="1">
                <a:solidFill>
                  <a:srgbClr val="000000"/>
                </a:solidFill>
                <a:ea typeface="ヒラギノ角ゴ Pro W3"/>
                <a:cs typeface="ヒラギノ角ゴ Pro W3"/>
              </a:rPr>
              <a:t>Metab</a:t>
            </a:r>
            <a:r>
              <a:rPr lang="de-DE" dirty="0">
                <a:solidFill>
                  <a:srgbClr val="000000"/>
                </a:solidFill>
                <a:ea typeface="ヒラギノ角ゴ Pro W3"/>
                <a:cs typeface="ヒラギノ角ゴ Pro W3"/>
              </a:rPr>
              <a:t> Dis 2000;23:237–46.</a:t>
            </a:r>
            <a:endParaRPr lang="en-US" dirty="0">
              <a:ea typeface="ＭＳ Ｐゴシック"/>
            </a:endParaRPr>
          </a:p>
        </p:txBody>
      </p:sp>
      <p:sp>
        <p:nvSpPr>
          <p:cNvPr id="634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Arial" pitchFamily="34" charset="0"/>
                <a:ea typeface="ＭＳ Ｐゴシック"/>
                <a:cs typeface="ＭＳ Ｐゴシック"/>
              </a:defRPr>
            </a:lvl1pPr>
            <a:lvl2pPr marL="729057" indent="-280406" defTabSz="914437">
              <a:defRPr>
                <a:solidFill>
                  <a:schemeClr val="tx1"/>
                </a:solidFill>
                <a:latin typeface="Arial" pitchFamily="34" charset="0"/>
                <a:ea typeface="ＭＳ Ｐゴシック"/>
                <a:cs typeface="ＭＳ Ｐゴシック"/>
              </a:defRPr>
            </a:lvl2pPr>
            <a:lvl3pPr marL="1121626" indent="-224325" defTabSz="914437">
              <a:defRPr>
                <a:solidFill>
                  <a:schemeClr val="tx1"/>
                </a:solidFill>
                <a:latin typeface="Arial" pitchFamily="34" charset="0"/>
                <a:ea typeface="ＭＳ Ｐゴシック"/>
                <a:cs typeface="ＭＳ Ｐゴシック"/>
              </a:defRPr>
            </a:lvl3pPr>
            <a:lvl4pPr marL="1570276" indent="-224325" defTabSz="914437">
              <a:defRPr>
                <a:solidFill>
                  <a:schemeClr val="tx1"/>
                </a:solidFill>
                <a:latin typeface="Arial" pitchFamily="34" charset="0"/>
                <a:ea typeface="ＭＳ Ｐゴシック"/>
                <a:cs typeface="ＭＳ Ｐゴシック"/>
              </a:defRPr>
            </a:lvl4pPr>
            <a:lvl5pPr marL="2018927" indent="-224325" defTabSz="914437">
              <a:defRPr>
                <a:solidFill>
                  <a:schemeClr val="tx1"/>
                </a:solidFill>
                <a:latin typeface="Arial" pitchFamily="34" charset="0"/>
                <a:ea typeface="ＭＳ Ｐゴシック"/>
                <a:cs typeface="ＭＳ Ｐゴシック"/>
              </a:defRPr>
            </a:lvl5pPr>
            <a:lvl6pPr marL="2467577" indent="-224325" defTabSz="914437" fontAlgn="base">
              <a:spcBef>
                <a:spcPct val="0"/>
              </a:spcBef>
              <a:spcAft>
                <a:spcPct val="0"/>
              </a:spcAft>
              <a:defRPr>
                <a:solidFill>
                  <a:schemeClr val="tx1"/>
                </a:solidFill>
                <a:latin typeface="Arial" pitchFamily="34" charset="0"/>
                <a:ea typeface="ＭＳ Ｐゴシック"/>
                <a:cs typeface="ＭＳ Ｐゴシック"/>
              </a:defRPr>
            </a:lvl6pPr>
            <a:lvl7pPr marL="2916227" indent="-224325" defTabSz="914437" fontAlgn="base">
              <a:spcBef>
                <a:spcPct val="0"/>
              </a:spcBef>
              <a:spcAft>
                <a:spcPct val="0"/>
              </a:spcAft>
              <a:defRPr>
                <a:solidFill>
                  <a:schemeClr val="tx1"/>
                </a:solidFill>
                <a:latin typeface="Arial" pitchFamily="34" charset="0"/>
                <a:ea typeface="ＭＳ Ｐゴシック"/>
                <a:cs typeface="ＭＳ Ｐゴシック"/>
              </a:defRPr>
            </a:lvl7pPr>
            <a:lvl8pPr marL="3364878" indent="-224325" defTabSz="914437" fontAlgn="base">
              <a:spcBef>
                <a:spcPct val="0"/>
              </a:spcBef>
              <a:spcAft>
                <a:spcPct val="0"/>
              </a:spcAft>
              <a:defRPr>
                <a:solidFill>
                  <a:schemeClr val="tx1"/>
                </a:solidFill>
                <a:latin typeface="Arial" pitchFamily="34" charset="0"/>
                <a:ea typeface="ＭＳ Ｐゴシック"/>
                <a:cs typeface="ＭＳ Ｐゴシック"/>
              </a:defRPr>
            </a:lvl8pPr>
            <a:lvl9pPr marL="3813528" indent="-224325" defTabSz="914437"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r" defTabSz="914437" rtl="0" eaLnBrk="1" fontAlgn="auto" latinLnBrk="0" hangingPunct="1">
              <a:lnSpc>
                <a:spcPct val="100000"/>
              </a:lnSpc>
              <a:spcBef>
                <a:spcPts val="0"/>
              </a:spcBef>
              <a:spcAft>
                <a:spcPts val="0"/>
              </a:spcAft>
              <a:buClrTx/>
              <a:buSzTx/>
              <a:buFontTx/>
              <a:buNone/>
              <a:tabLst/>
              <a:defRPr/>
            </a:pPr>
            <a:fld id="{8BA0419B-A529-47EC-AD17-DB9BAF83F60E}"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a:rPr>
              <a:pPr marL="0" marR="0" lvl="0" indent="0" algn="r" defTabSz="914437"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a:endParaRPr>
          </a:p>
        </p:txBody>
      </p:sp>
    </p:spTree>
    <p:extLst>
      <p:ext uri="{BB962C8B-B14F-4D97-AF65-F5344CB8AC3E}">
        <p14:creationId xmlns:p14="http://schemas.microsoft.com/office/powerpoint/2010/main" val="52171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79F47-0327-44E6-8E69-7969505E29EF}" type="slidenum">
              <a:rPr kumimoji="0" lang="el-GR"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l-GR"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11099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US" sz="1200" b="0" i="0" u="none" strike="noStrike" baseline="0" dirty="0">
                <a:solidFill>
                  <a:srgbClr val="000000"/>
                </a:solidFill>
                <a:latin typeface="Times New Roman" panose="02020603050405020304" pitchFamily="18" charset="0"/>
              </a:rPr>
              <a:t>Although not measured in the present study, the basal rate of hepatic glucose production (HGP)</a:t>
            </a:r>
          </a:p>
          <a:p>
            <a:pPr algn="l"/>
            <a:r>
              <a:rPr lang="en-US" sz="1200" b="0" i="0" u="none" strike="noStrike" baseline="0" dirty="0">
                <a:solidFill>
                  <a:srgbClr val="000000"/>
                </a:solidFill>
                <a:latin typeface="Times New Roman" panose="02020603050405020304" pitchFamily="18" charset="0"/>
              </a:rPr>
              <a:t>has to increase following empagliflozin administration to compensate for the large urinary</a:t>
            </a:r>
          </a:p>
          <a:p>
            <a:pPr algn="l"/>
            <a:r>
              <a:rPr lang="en-US" sz="1200" b="0" i="0" u="none" strike="noStrike" baseline="0" dirty="0">
                <a:solidFill>
                  <a:srgbClr val="000000"/>
                </a:solidFill>
                <a:latin typeface="Times New Roman" panose="02020603050405020304" pitchFamily="18" charset="0"/>
              </a:rPr>
              <a:t>glucose loss in non-diabetic individuals and maintain the FPG concentration at euglycemia. A</a:t>
            </a:r>
          </a:p>
          <a:p>
            <a:pPr algn="l"/>
            <a:r>
              <a:rPr lang="en-US" sz="1200" b="0" i="0" u="none" strike="noStrike" baseline="0" dirty="0">
                <a:solidFill>
                  <a:srgbClr val="000000"/>
                </a:solidFill>
                <a:latin typeface="Times New Roman" panose="02020603050405020304" pitchFamily="18" charset="0"/>
              </a:rPr>
              <a:t>recent study (11) has reported even greater increase (32%) in </a:t>
            </a:r>
            <a:r>
              <a:rPr lang="en-US" sz="1200" b="0" i="0" u="none" strike="noStrike" baseline="0" dirty="0" err="1">
                <a:solidFill>
                  <a:srgbClr val="000000"/>
                </a:solidFill>
                <a:latin typeface="Times New Roman" panose="02020603050405020304" pitchFamily="18" charset="0"/>
              </a:rPr>
              <a:t>bHGP</a:t>
            </a:r>
            <a:r>
              <a:rPr lang="en-US" sz="1200" b="0" i="0" u="none" strike="noStrike" baseline="0" dirty="0">
                <a:solidFill>
                  <a:srgbClr val="000000"/>
                </a:solidFill>
                <a:latin typeface="Times New Roman" panose="02020603050405020304" pitchFamily="18" charset="0"/>
              </a:rPr>
              <a:t> in non-diabetic than in</a:t>
            </a:r>
          </a:p>
          <a:p>
            <a:pPr algn="l"/>
            <a:r>
              <a:rPr lang="en-US" sz="1200" b="0" i="0" u="none" strike="noStrike" baseline="0" dirty="0">
                <a:solidFill>
                  <a:srgbClr val="000000"/>
                </a:solidFill>
                <a:latin typeface="Times New Roman" panose="02020603050405020304" pitchFamily="18" charset="0"/>
              </a:rPr>
              <a:t>diabetic (24%) individuals following 4-week empagliflozin treatment. Nonetheless, unlike in</a:t>
            </a:r>
          </a:p>
          <a:p>
            <a:pPr algn="l"/>
            <a:r>
              <a:rPr lang="en-US" sz="1200" b="0" i="0" u="none" strike="noStrike" baseline="0" dirty="0">
                <a:solidFill>
                  <a:srgbClr val="000000"/>
                </a:solidFill>
                <a:latin typeface="Times New Roman" panose="02020603050405020304" pitchFamily="18" charset="0"/>
              </a:rPr>
              <a:t>T2DM patients, empagliflozin did not significantly affect the FPI or fasting plasma glucagon</a:t>
            </a:r>
          </a:p>
          <a:p>
            <a:pPr algn="l"/>
            <a:r>
              <a:rPr lang="en-US" sz="1200" b="0" i="0" u="none" strike="noStrike" baseline="0" dirty="0">
                <a:solidFill>
                  <a:srgbClr val="000000"/>
                </a:solidFill>
                <a:latin typeface="Times New Roman" panose="02020603050405020304" pitchFamily="18" charset="0"/>
              </a:rPr>
              <a:t>concentration in non-diabetic individuals. This finding is surprising and argues against an</a:t>
            </a:r>
          </a:p>
          <a:p>
            <a:pPr algn="l"/>
            <a:r>
              <a:rPr lang="en-US" sz="1200" b="0" i="0" u="none" strike="noStrike" baseline="0" dirty="0">
                <a:solidFill>
                  <a:srgbClr val="000000"/>
                </a:solidFill>
                <a:latin typeface="Times New Roman" panose="02020603050405020304" pitchFamily="18" charset="0"/>
              </a:rPr>
              <a:t>important role of increase in plasma glucagon concentration in the stimulation of </a:t>
            </a:r>
            <a:r>
              <a:rPr lang="en-US" sz="1200" b="0" i="0" u="none" strike="noStrike" baseline="0" dirty="0" err="1">
                <a:solidFill>
                  <a:srgbClr val="000000"/>
                </a:solidFill>
                <a:latin typeface="Times New Roman" panose="02020603050405020304" pitchFamily="18" charset="0"/>
              </a:rPr>
              <a:t>bHGP</a:t>
            </a:r>
            <a:r>
              <a:rPr lang="en-US" sz="1200" b="0" i="0" u="none" strike="noStrike" baseline="0" dirty="0">
                <a:solidFill>
                  <a:srgbClr val="000000"/>
                </a:solidFill>
                <a:latin typeface="Times New Roman" panose="02020603050405020304" pitchFamily="18" charset="0"/>
              </a:rPr>
              <a:t> in</a:t>
            </a:r>
          </a:p>
          <a:p>
            <a:pPr algn="l"/>
            <a:r>
              <a:rPr lang="en-US" sz="1200" b="0" i="0" u="none" strike="noStrike" baseline="0" dirty="0">
                <a:solidFill>
                  <a:srgbClr val="000000"/>
                </a:solidFill>
                <a:latin typeface="Times New Roman" panose="02020603050405020304" pitchFamily="18" charset="0"/>
              </a:rPr>
              <a:t>T2DM following SGLT2 administration in T2DM patients (7,9). Recent study (15) reported the</a:t>
            </a:r>
          </a:p>
          <a:p>
            <a:pPr algn="l"/>
            <a:r>
              <a:rPr lang="en-US" sz="1200" b="0" i="0" u="none" strike="noStrike" baseline="0" dirty="0">
                <a:solidFill>
                  <a:srgbClr val="000000"/>
                </a:solidFill>
                <a:latin typeface="Times New Roman" panose="02020603050405020304" pitchFamily="18" charset="0"/>
              </a:rPr>
              <a:t>presence of SGLT2 in alpha cell and suggested that inhibition of SGLT2 in the alpha cell with</a:t>
            </a:r>
          </a:p>
          <a:p>
            <a:pPr algn="l"/>
            <a:r>
              <a:rPr lang="en-US" sz="1200" b="0" i="0" u="none" strike="noStrike" baseline="0" dirty="0">
                <a:solidFill>
                  <a:srgbClr val="000000"/>
                </a:solidFill>
                <a:latin typeface="Times New Roman" panose="02020603050405020304" pitchFamily="18" charset="0"/>
              </a:rPr>
              <a:t>dapagliflozin strongly stimulates glucagon secretion. The results of the present study</a:t>
            </a:r>
          </a:p>
          <a:p>
            <a:pPr algn="l"/>
            <a:r>
              <a:rPr lang="en-US" sz="1200" b="0" i="0" u="none" strike="noStrike" baseline="0" dirty="0">
                <a:solidFill>
                  <a:srgbClr val="000000"/>
                </a:solidFill>
                <a:latin typeface="Times New Roman" panose="02020603050405020304" pitchFamily="18" charset="0"/>
              </a:rPr>
              <a:t>demonstrate that in the absence of change in the fasting plasma glucose concentration, e.g. in</a:t>
            </a:r>
          </a:p>
          <a:p>
            <a:pPr algn="l"/>
            <a:r>
              <a:rPr lang="en-US" sz="1200" b="0" i="0" u="none" strike="noStrike" baseline="0" dirty="0">
                <a:solidFill>
                  <a:srgbClr val="000000"/>
                </a:solidFill>
                <a:latin typeface="Times New Roman" panose="02020603050405020304" pitchFamily="18" charset="0"/>
              </a:rPr>
              <a:t>NGT individuals, empagliflozin did not affect glucagon secretion, suggesting that, at least in</a:t>
            </a:r>
          </a:p>
          <a:p>
            <a:pPr algn="l"/>
            <a:r>
              <a:rPr lang="en-US" sz="1200" b="0" i="0" u="none" strike="noStrike" baseline="0" dirty="0">
                <a:solidFill>
                  <a:srgbClr val="000000"/>
                </a:solidFill>
                <a:latin typeface="Times New Roman" panose="02020603050405020304" pitchFamily="18" charset="0"/>
              </a:rPr>
              <a:t>vivo in man, the decrease in the FPG concentration subsequent to urinary glucose loss plays</a:t>
            </a:r>
          </a:p>
          <a:p>
            <a:pPr algn="l"/>
            <a:r>
              <a:rPr lang="en-US" sz="1200" b="0" i="0" u="none" strike="noStrike" baseline="0" dirty="0">
                <a:solidFill>
                  <a:srgbClr val="000000"/>
                </a:solidFill>
                <a:latin typeface="Times New Roman" panose="02020603050405020304" pitchFamily="18" charset="0"/>
              </a:rPr>
              <a:t>more important role in simulating glucagon secretion than direct effect of the drug on the alpha</a:t>
            </a:r>
          </a:p>
          <a:p>
            <a:pPr algn="l"/>
            <a:r>
              <a:rPr lang="en-US" sz="1200" b="0" i="0" u="none" strike="noStrike" baseline="0" dirty="0">
                <a:solidFill>
                  <a:srgbClr val="000000"/>
                </a:solidFill>
                <a:latin typeface="Times New Roman" panose="02020603050405020304" pitchFamily="18" charset="0"/>
              </a:rPr>
              <a:t>cell.</a:t>
            </a:r>
          </a:p>
          <a:p>
            <a:pPr algn="l"/>
            <a:r>
              <a:rPr lang="en-US" sz="1200" b="0" i="0" u="none" strike="noStrike" baseline="0" dirty="0">
                <a:latin typeface="Times New Roman" panose="02020603050405020304" pitchFamily="18" charset="0"/>
              </a:rPr>
              <a:t>In summary, the results of the present study demonstrate that it is likely that the change in</a:t>
            </a:r>
          </a:p>
          <a:p>
            <a:pPr algn="l"/>
            <a:r>
              <a:rPr lang="en-US" sz="1200" b="0" i="0" u="none" strike="noStrike" baseline="0" dirty="0">
                <a:latin typeface="Times New Roman" panose="02020603050405020304" pitchFamily="18" charset="0"/>
              </a:rPr>
              <a:t>plasma insulin and glucagon concentrations after SGLT2 is secondary to the decrease in FPG,</a:t>
            </a:r>
          </a:p>
          <a:p>
            <a:pPr algn="l"/>
            <a:r>
              <a:rPr lang="en-US" sz="1200" b="0" i="0" u="none" strike="noStrike" baseline="0" dirty="0">
                <a:latin typeface="Times New Roman" panose="02020603050405020304" pitchFamily="18" charset="0"/>
              </a:rPr>
              <a:t>and it does not play important role in stimulating HGP, but result in increase in FFA and</a:t>
            </a:r>
          </a:p>
          <a:p>
            <a:pPr algn="l"/>
            <a:r>
              <a:rPr lang="en-US" sz="1200" b="0" i="0" u="none" strike="noStrike" baseline="0" dirty="0">
                <a:latin typeface="Times New Roman" panose="02020603050405020304" pitchFamily="18" charset="0"/>
              </a:rPr>
              <a:t>stimulation of ketone production.</a:t>
            </a:r>
          </a:p>
          <a:p>
            <a:pPr algn="l"/>
            <a:endParaRPr lang="en-US" sz="1200" b="0" i="0" u="none" strike="noStrike" baseline="0" dirty="0">
              <a:latin typeface="Times New Roman" panose="02020603050405020304" pitchFamily="18" charset="0"/>
            </a:endParaRPr>
          </a:p>
          <a:p>
            <a:pPr algn="l"/>
            <a:r>
              <a:rPr lang="en-US" dirty="0"/>
              <a:t>We have compared the effect of empagliflozin treatment on plasma glucose, insulin, glucagon, free</a:t>
            </a:r>
          </a:p>
          <a:p>
            <a:pPr algn="l"/>
            <a:r>
              <a:rPr lang="en-US" dirty="0"/>
              <a:t>fatty acid (FFA) and ketone concentration in T2DM and non-diabetic individuals before and 1</a:t>
            </a:r>
          </a:p>
          <a:p>
            <a:pPr algn="l"/>
            <a:r>
              <a:rPr lang="en-US" dirty="0"/>
              <a:t>and 14 days after treatment with empagliflozin.</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265D9-5F4F-43CE-8A55-D643CB46940F}"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62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439738"/>
            <a:ext cx="4545012"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A55CF5D-EFED-4911-972C-905BD70294F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262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688975"/>
            <a:ext cx="4562475" cy="3422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32771-112F-4852-8F69-781120FDF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544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AA31E-EB2D-4E95-AFA0-062F3BD3A22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95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AA31E-EB2D-4E95-AFA0-062F3BD3A22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64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B2A28-4996-47B4-AC2C-288A394EC0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56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00C7E2-A03D-4128-8320-8EE272C16181}" type="slidenum">
              <a:rPr kumimoji="0" lang="el-GR"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1124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1139825" y="692150"/>
            <a:ext cx="4589463" cy="3441700"/>
          </a:xfrm>
          <a:noFill/>
          <a:ln>
            <a:solidFill>
              <a:srgbClr val="000000"/>
            </a:solidFill>
            <a:miter lim="800000"/>
            <a:headEnd/>
            <a:tailEnd/>
          </a:ln>
        </p:spPr>
      </p:sp>
      <p:sp>
        <p:nvSpPr>
          <p:cNvPr id="220163" name="Rectangle 3"/>
          <p:cNvSpPr>
            <a:spLocks noGrp="1" noChangeArrowheads="1"/>
          </p:cNvSpPr>
          <p:nvPr>
            <p:ph type="body" idx="1"/>
          </p:nvPr>
        </p:nvSpPr>
        <p:spPr bwMode="auto">
          <a:xfrm>
            <a:off x="987425" y="4360863"/>
            <a:ext cx="4883150" cy="4073525"/>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79018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00C7E2-A03D-4128-8320-8EE272C16181}" type="slidenum">
              <a:rPr kumimoji="0" lang="el-GR"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6756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6125"/>
            <a:ext cx="4962525" cy="3722688"/>
          </a:xfrm>
        </p:spPr>
      </p:sp>
      <p:sp>
        <p:nvSpPr>
          <p:cNvPr id="3" name="Notizenplatzhalter 2"/>
          <p:cNvSpPr>
            <a:spLocks noGrp="1"/>
          </p:cNvSpPr>
          <p:nvPr>
            <p:ph type="body" idx="1"/>
          </p:nvPr>
        </p:nvSpPr>
        <p:spPr/>
        <p:txBody>
          <a:bodyPr>
            <a:normAutofit/>
          </a:bodyPr>
          <a:lstStyle/>
          <a:p>
            <a:endParaRPr lang="en-US"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8284D-EED3-4215-8CAF-C6FE2AA5FA1B}" type="slidenum">
              <a:rPr kumimoji="0" lang="de-D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993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normAutofit/>
          </a:bodyPr>
          <a:lstStyle/>
          <a:p>
            <a:endParaRPr lang="en-US"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8284D-EED3-4215-8CAF-C6FE2AA5FA1B}" type="slidenum">
              <a:rPr kumimoji="0" lang="de-D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66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sz="1000" b="1" dirty="0"/>
              <a:t>Notes</a:t>
            </a:r>
          </a:p>
          <a:p>
            <a:r>
              <a:rPr lang="en-GB" sz="1000" dirty="0"/>
              <a:t>Several AEs of special interest were predefined and included:</a:t>
            </a:r>
            <a:r>
              <a:rPr lang="en-GB" sz="1000" baseline="30000" dirty="0"/>
              <a:t>1,2</a:t>
            </a:r>
          </a:p>
          <a:p>
            <a:pPr lvl="1"/>
            <a:r>
              <a:rPr lang="en-GB" sz="1000" dirty="0"/>
              <a:t>Diabetic ketoacidosis </a:t>
            </a:r>
          </a:p>
          <a:p>
            <a:pPr lvl="2"/>
            <a:r>
              <a:rPr lang="en-GB" sz="1000" dirty="0"/>
              <a:t>Incidence of diabetic ketoacidosis occurred rarely and in similar rates in all three groups</a:t>
            </a:r>
          </a:p>
          <a:p>
            <a:pPr lvl="1"/>
            <a:r>
              <a:rPr lang="en-GB" sz="1000" dirty="0"/>
              <a:t>Urinary tract infection</a:t>
            </a:r>
          </a:p>
          <a:p>
            <a:pPr lvl="2"/>
            <a:r>
              <a:rPr lang="en-GB" sz="1000" dirty="0"/>
              <a:t>There was no difference between the placebo and the empagliflozin groups in overall incidence of urinary tract infections (18.1% vs 18.2% and 17.8%) </a:t>
            </a:r>
          </a:p>
          <a:p>
            <a:pPr lvl="2"/>
            <a:r>
              <a:rPr lang="en-GB" sz="1000" dirty="0"/>
              <a:t>Complicated urinary tract infections included pyelonephritis and urosepsis </a:t>
            </a:r>
          </a:p>
          <a:p>
            <a:pPr lvl="2"/>
            <a:r>
              <a:rPr lang="en-GB" sz="1000" dirty="0"/>
              <a:t>Urosepsis occurred infrequently but was numerically slightly higher with empagliflozin compared with placebo (0.4 vs 0.1%)</a:t>
            </a:r>
          </a:p>
          <a:p>
            <a:pPr lvl="1"/>
            <a:r>
              <a:rPr lang="en-GB" sz="1000" dirty="0"/>
              <a:t>Genital infections </a:t>
            </a:r>
          </a:p>
          <a:p>
            <a:pPr lvl="2"/>
            <a:r>
              <a:rPr lang="en-GB" sz="1000" dirty="0"/>
              <a:t>These were more frequently reported in the empagliflozin group than in the placebo group (6.5% and 6.3% vs 1.8%)</a:t>
            </a:r>
          </a:p>
          <a:p>
            <a:pPr lvl="2"/>
            <a:r>
              <a:rPr lang="en-GB" sz="1000" dirty="0"/>
              <a:t>Increased incidence of genital infections is an established labelled AE associated with the class of SGLT2 inhibitors</a:t>
            </a:r>
            <a:r>
              <a:rPr lang="en-GB" sz="1000" baseline="30000" dirty="0"/>
              <a:t>3</a:t>
            </a:r>
          </a:p>
          <a:p>
            <a:pPr lvl="2"/>
            <a:r>
              <a:rPr lang="en-GB" sz="1000" dirty="0"/>
              <a:t>Genital infection events with empagliflozin were generally mild to moderate in intensity and rarely led to discontinuation of the treatment</a:t>
            </a:r>
          </a:p>
          <a:p>
            <a:pPr lvl="1"/>
            <a:r>
              <a:rPr lang="en-GB" sz="1000" dirty="0"/>
              <a:t>Confirmed hypoglycaemic AEs (</a:t>
            </a:r>
            <a:r>
              <a:rPr lang="en-US" sz="1000" dirty="0"/>
              <a:t>i.e. measured blood glucose levels ≤70 mg/dl or ≤3.9 mmol/l)</a:t>
            </a:r>
            <a:r>
              <a:rPr lang="en-GB" sz="1000" dirty="0"/>
              <a:t> </a:t>
            </a:r>
          </a:p>
          <a:p>
            <a:pPr lvl="2"/>
            <a:r>
              <a:rPr lang="en-GB" sz="1000" dirty="0"/>
              <a:t>These occurred at similar frequencies in all three groups affecting 27.6–28.0% of patients</a:t>
            </a:r>
          </a:p>
          <a:p>
            <a:pPr lvl="2"/>
            <a:r>
              <a:rPr lang="en-GB" sz="1000" dirty="0"/>
              <a:t>&lt;1.5% of patients experienced a severe hypoglycaemic episode (requiring assistance of another person) in all treatment groups</a:t>
            </a:r>
          </a:p>
          <a:p>
            <a:pPr lvl="1"/>
            <a:r>
              <a:rPr lang="en-GB" sz="1000" dirty="0"/>
              <a:t>Renal safety </a:t>
            </a:r>
          </a:p>
          <a:p>
            <a:pPr lvl="2"/>
            <a:r>
              <a:rPr lang="en-GB" sz="1000" dirty="0"/>
              <a:t>Comparable between the empagliflozin and placebo groups (5.2%, 5.3% and 6.6%)</a:t>
            </a:r>
          </a:p>
          <a:p>
            <a:pPr lvl="0"/>
            <a:r>
              <a:rPr lang="en-GB" sz="1000" dirty="0"/>
              <a:t>The proportions of patients with volume depletion, thromboembolic events and bone fracture were uncommon and comparable between empagliflozin and placebo groups</a:t>
            </a:r>
          </a:p>
          <a:p>
            <a:endParaRPr lang="en-US" sz="1000" dirty="0"/>
          </a:p>
          <a:p>
            <a:pPr marL="0" indent="0">
              <a:buNone/>
            </a:pPr>
            <a:r>
              <a:rPr lang="en-US" sz="1000" b="1" dirty="0"/>
              <a:t>Abbreviation</a:t>
            </a:r>
          </a:p>
          <a:p>
            <a:pPr marL="0" indent="0">
              <a:buNone/>
            </a:pPr>
            <a:r>
              <a:rPr lang="en-GB" sz="1000" dirty="0"/>
              <a:t>SGLT2, sodium-glucose co-transporter-2</a:t>
            </a:r>
          </a:p>
          <a:p>
            <a:endParaRPr lang="en-GB" sz="1000" dirty="0"/>
          </a:p>
          <a:p>
            <a:pPr marL="0" indent="0">
              <a:buNone/>
            </a:pPr>
            <a:r>
              <a:rPr lang="en-GB" sz="1000" b="1" dirty="0"/>
              <a:t>References</a:t>
            </a:r>
          </a:p>
          <a:p>
            <a:pPr marL="228600" indent="-228600">
              <a:buFont typeface="+mj-lt"/>
              <a:buAutoNum type="arabicPeriod"/>
            </a:pPr>
            <a:r>
              <a:rPr lang="en-GB" sz="1000" dirty="0"/>
              <a:t>Zinman B. </a:t>
            </a:r>
            <a:r>
              <a:rPr lang="en-GB" sz="1000" i="1" dirty="0"/>
              <a:t>EASD</a:t>
            </a:r>
            <a:r>
              <a:rPr lang="en-GB" sz="1000" dirty="0"/>
              <a:t> 2015; oral presentation</a:t>
            </a:r>
          </a:p>
          <a:p>
            <a:pPr marL="228600" indent="-228600">
              <a:buFont typeface="+mj-lt"/>
              <a:buAutoNum type="arabicPeriod"/>
            </a:pPr>
            <a:r>
              <a:rPr lang="da-DK" sz="1000" dirty="0"/>
              <a:t>Zinman B </a:t>
            </a:r>
            <a:r>
              <a:rPr lang="da-DK" sz="1000" i="1" dirty="0"/>
              <a:t>et al. N Engl J Med </a:t>
            </a:r>
            <a:r>
              <a:rPr lang="da-DK" sz="1000" dirty="0"/>
              <a:t>2015;373:2117</a:t>
            </a:r>
          </a:p>
          <a:p>
            <a:pPr marL="228600" indent="-228600">
              <a:buFont typeface="+mj-lt"/>
              <a:buAutoNum type="arabicPeriod"/>
            </a:pPr>
            <a:r>
              <a:rPr lang="da-DK" sz="1000" dirty="0"/>
              <a:t>Boehringer Ingelheim International. JARDIANCE</a:t>
            </a:r>
            <a:r>
              <a:rPr lang="da-DK" sz="1000" baseline="30000" dirty="0"/>
              <a:t>®</a:t>
            </a:r>
            <a:r>
              <a:rPr lang="da-DK" sz="1000" dirty="0"/>
              <a:t>. Summary of Product Characteristics. 2014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1BB8B-1BBC-441B-887C-4793EA8456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Image Placeholder 6"/>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D4AB0-DA56-AC40-9592-4E955E6D45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DDAD9CBA-2B23-48DE-8DCE-FFFCFA59828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CDD0157-4B7B-445E-94EC-CE333B9BFE7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017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066D4-ACD8-3042-98C9-AE958848822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721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63697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D2565D-746D-47EC-9615-D9A4B5C7C861}" type="slidenum">
              <a:rPr kumimoji="0" lang="en-GB"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
        <p:nvSpPr>
          <p:cNvPr id="229379" name="Rectangle 2"/>
          <p:cNvSpPr>
            <a:spLocks noGrp="1" noRot="1" noChangeAspect="1" noChangeArrowheads="1" noTextEdit="1"/>
          </p:cNvSpPr>
          <p:nvPr>
            <p:ph type="sldImg"/>
          </p:nvPr>
        </p:nvSpPr>
        <p:spPr bwMode="auto">
          <a:xfrm>
            <a:off x="703263" y="735013"/>
            <a:ext cx="5478462" cy="4108450"/>
          </a:xfrm>
          <a:noFill/>
          <a:ln>
            <a:solidFill>
              <a:srgbClr val="000000"/>
            </a:solidFill>
            <a:miter lim="800000"/>
            <a:headEnd/>
            <a:tailEnd/>
          </a:ln>
        </p:spPr>
      </p:sp>
      <p:sp>
        <p:nvSpPr>
          <p:cNvPr id="229380" name="Rectangle 4"/>
          <p:cNvSpPr>
            <a:spLocks noGrp="1" noChangeArrowheads="1"/>
          </p:cNvSpPr>
          <p:nvPr>
            <p:ph type="body" idx="1"/>
          </p:nvPr>
        </p:nvSpPr>
        <p:spPr bwMode="auto">
          <a:xfrm>
            <a:off x="622300" y="5080000"/>
            <a:ext cx="5753100" cy="4113213"/>
          </a:xfrm>
          <a:noFill/>
        </p:spPr>
        <p:txBody>
          <a:bodyPr wrap="square" numCol="1" anchor="t" anchorCtr="0" compatLnSpc="1">
            <a:prstTxWarp prst="textNoShape">
              <a:avLst/>
            </a:prstTxWarp>
          </a:bodyPr>
          <a:lstStyle/>
          <a:p>
            <a:pPr>
              <a:spcBef>
                <a:spcPct val="0"/>
              </a:spcBef>
            </a:pPr>
            <a:r>
              <a:rPr lang="en-GB">
                <a:solidFill>
                  <a:srgbClr val="000000"/>
                </a:solidFill>
                <a:cs typeface="Arial" pitchFamily="34" charset="0"/>
                <a:sym typeface="Arial" pitchFamily="34" charset="0"/>
              </a:rPr>
              <a:t>Οι καμπύλες στο γράφημα δείχνουν τα </a:t>
            </a:r>
            <a:r>
              <a:rPr lang="el-GR">
                <a:solidFill>
                  <a:srgbClr val="000000"/>
                </a:solidFill>
                <a:cs typeface="Arial" pitchFamily="34" charset="0"/>
                <a:sym typeface="Arial" pitchFamily="34" charset="0"/>
              </a:rPr>
              <a:t>24ωρα </a:t>
            </a:r>
            <a:r>
              <a:rPr lang="en-GB">
                <a:solidFill>
                  <a:srgbClr val="000000"/>
                </a:solidFill>
                <a:cs typeface="Arial" pitchFamily="34" charset="0"/>
                <a:sym typeface="Arial" pitchFamily="34" charset="0"/>
              </a:rPr>
              <a:t>προφίλ γλυκόζης πλάσματος για μη διαβητικά άτομα και για εκείνα με ήπιο και σοβαρό ΣΔΤ2.</a:t>
            </a:r>
          </a:p>
          <a:p>
            <a:pPr>
              <a:spcBef>
                <a:spcPct val="0"/>
              </a:spcBef>
            </a:pPr>
            <a:r>
              <a:rPr lang="en-GB">
                <a:solidFill>
                  <a:srgbClr val="000000"/>
                </a:solidFill>
                <a:cs typeface="Arial" pitchFamily="34" charset="0"/>
                <a:sym typeface="Arial" pitchFamily="34" charset="0"/>
              </a:rPr>
              <a:t>Η περιοχή ανάμεσα στις καμπύλες τονίζει την υπερβολική γλυκαιμική </a:t>
            </a:r>
            <a:r>
              <a:rPr lang="el-GR">
                <a:solidFill>
                  <a:srgbClr val="000000"/>
                </a:solidFill>
                <a:cs typeface="Arial" pitchFamily="34" charset="0"/>
                <a:sym typeface="Arial" pitchFamily="34" charset="0"/>
              </a:rPr>
              <a:t>μεταγευματική </a:t>
            </a:r>
            <a:r>
              <a:rPr lang="en-GB">
                <a:solidFill>
                  <a:srgbClr val="FF0000"/>
                </a:solidFill>
                <a:cs typeface="Arial" pitchFamily="34" charset="0"/>
                <a:sym typeface="Arial" pitchFamily="34" charset="0"/>
              </a:rPr>
              <a:t>απόκλιση και</a:t>
            </a:r>
            <a:r>
              <a:rPr lang="en-GB">
                <a:solidFill>
                  <a:srgbClr val="000000"/>
                </a:solidFill>
                <a:cs typeface="Arial" pitchFamily="34" charset="0"/>
                <a:sym typeface="Arial" pitchFamily="34" charset="0"/>
              </a:rPr>
              <a:t> μια αύξηση της γλυκαιμίας νηστείας.</a:t>
            </a:r>
          </a:p>
          <a:p>
            <a:pPr>
              <a:spcBef>
                <a:spcPct val="0"/>
              </a:spcBef>
            </a:pPr>
            <a:r>
              <a:rPr lang="en-GB">
                <a:solidFill>
                  <a:srgbClr val="000000"/>
                </a:solidFill>
                <a:cs typeface="Arial" pitchFamily="34" charset="0"/>
                <a:sym typeface="Arial" pitchFamily="34" charset="0"/>
              </a:rPr>
              <a:t>Ο στόχος της θεραπείας για το ΣΔΤ2 είναι η μείωση ολόκληρου του </a:t>
            </a:r>
            <a:r>
              <a:rPr lang="el-GR">
                <a:solidFill>
                  <a:srgbClr val="000000"/>
                </a:solidFill>
                <a:cs typeface="Arial" pitchFamily="34" charset="0"/>
                <a:sym typeface="Arial" pitchFamily="34" charset="0"/>
              </a:rPr>
              <a:t>24ωρου </a:t>
            </a:r>
            <a:r>
              <a:rPr lang="en-GB">
                <a:solidFill>
                  <a:srgbClr val="000000"/>
                </a:solidFill>
                <a:cs typeface="Arial" pitchFamily="34" charset="0"/>
                <a:sym typeface="Arial" pitchFamily="34" charset="0"/>
              </a:rPr>
              <a:t>προφίλ γλυκόζης πλάσματος, ώστε να πλησιάσει κατά το δυνατόν περισσότερο στο προφίλ ενός μη διαβητικού ατόμου.</a:t>
            </a:r>
          </a:p>
          <a:p>
            <a:pPr>
              <a:spcBef>
                <a:spcPct val="0"/>
              </a:spcBef>
            </a:pPr>
            <a:endParaRPr lang="en-GB">
              <a:solidFill>
                <a:srgbClr val="000000"/>
              </a:solidFill>
              <a:cs typeface="Arial" pitchFamily="34" charset="0"/>
              <a:sym typeface="Arial" pitchFamily="34" charset="0"/>
            </a:endParaRPr>
          </a:p>
          <a:p>
            <a:pPr>
              <a:spcBef>
                <a:spcPct val="0"/>
              </a:spcBef>
            </a:pPr>
            <a:r>
              <a:rPr lang="en-GB" b="1">
                <a:solidFill>
                  <a:srgbClr val="000000"/>
                </a:solidFill>
                <a:cs typeface="Arial" pitchFamily="34" charset="0"/>
                <a:sym typeface="Arial" pitchFamily="34" charset="0"/>
              </a:rPr>
              <a:t>Βιβλιογραφία</a:t>
            </a:r>
          </a:p>
          <a:p>
            <a:pPr>
              <a:spcBef>
                <a:spcPct val="0"/>
              </a:spcBef>
            </a:pPr>
            <a:r>
              <a:rPr lang="en-GB">
                <a:solidFill>
                  <a:srgbClr val="000000"/>
                </a:solidFill>
                <a:cs typeface="Arial" pitchFamily="34" charset="0"/>
                <a:sym typeface="Arial" pitchFamily="34" charset="0"/>
              </a:rPr>
              <a:t>Reaven GM, et al. Diabetes 1988;37:1020–1024.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10736-E3B9-4131-8C82-8C674B83FE45}" type="slidenum">
              <a:rPr kumimoji="0" lang="en-GB" sz="1200" b="0" i="0" u="none" strike="noStrike" kern="1200" cap="none" spc="0" normalizeH="0" baseline="0" noProof="0">
                <a:ln>
                  <a:noFill/>
                </a:ln>
                <a:solidFill>
                  <a:prstClr val="white"/>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white"/>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uLnTx/>
              <a:uFillTx/>
              <a:latin typeface="Calibri"/>
              <a:ea typeface="+mn-ea"/>
              <a:cs typeface="+mn-cs"/>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EB6B561-4669-4B54-AFC8-9D21E595F275}" type="slidenum">
              <a:rPr kumimoji="0" lang="el-GR" sz="1200" b="0" i="0"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l-GR" sz="1200" b="0" i="0"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endParaRPr>
          </a:p>
        </p:txBody>
      </p:sp>
      <p:sp>
        <p:nvSpPr>
          <p:cNvPr id="233475" name="Rectangle 7"/>
          <p:cNvSpPr txBox="1">
            <a:spLocks noGrp="1" noChangeArrowheads="1"/>
          </p:cNvSpPr>
          <p:nvPr/>
        </p:nvSpPr>
        <p:spPr bwMode="auto">
          <a:xfrm>
            <a:off x="3794125" y="8602663"/>
            <a:ext cx="2971800" cy="457200"/>
          </a:xfrm>
          <a:prstGeom prst="rect">
            <a:avLst/>
          </a:prstGeom>
          <a:noFill/>
          <a:ln w="9525">
            <a:noFill/>
            <a:miter lim="800000"/>
            <a:headEnd/>
            <a:tailEnd/>
          </a:ln>
        </p:spPr>
        <p:txBody>
          <a:bodyPr lIns="91422" tIns="45710" rIns="91422" bIns="4571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E582C51-FE7A-4CC0-8987-BE28629C71DC}" type="slidenum">
              <a:rPr kumimoji="0" lang="en-GB" sz="1100" b="0" i="0"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GB" sz="1100" b="0" i="0"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endParaRPr>
          </a:p>
        </p:txBody>
      </p:sp>
      <p:sp>
        <p:nvSpPr>
          <p:cNvPr id="2334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3477" name="Rectangle 3"/>
          <p:cNvSpPr>
            <a:spLocks noGrp="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a:spcBef>
                <a:spcPct val="0"/>
              </a:spcBef>
            </a:pPr>
            <a:r>
              <a:rPr lang="en-GB"/>
              <a:t>This slide shows four of the key causes of the weight gain that may occur with insulin therapy.</a:t>
            </a:r>
          </a:p>
          <a:p>
            <a:pPr>
              <a:spcBef>
                <a:spcPct val="0"/>
              </a:spcBef>
            </a:pPr>
            <a:r>
              <a:rPr lang="en-GB"/>
              <a:t>If calorie intake is not controlled as glycaemic control is improved, then weight gain will result.</a:t>
            </a:r>
          </a:p>
          <a:p>
            <a:pPr>
              <a:spcBef>
                <a:spcPct val="0"/>
              </a:spcBef>
            </a:pPr>
            <a:r>
              <a:rPr lang="en-GB"/>
              <a:t>Insulin has lipogenic effects, promoting effective fat storage.</a:t>
            </a:r>
          </a:p>
          <a:p>
            <a:pPr>
              <a:spcBef>
                <a:spcPct val="0"/>
              </a:spcBef>
            </a:pPr>
            <a:r>
              <a:rPr lang="en-GB"/>
              <a:t>Patients who fear hypoglycaemia or who experience it may over-eat or snack defensively to avoid it. Thus they will avoid hypoglycaemia, but will also gain weight.</a:t>
            </a:r>
          </a:p>
          <a:p>
            <a:pPr>
              <a:spcBef>
                <a:spcPct val="0"/>
              </a:spcBef>
            </a:pPr>
            <a:r>
              <a:rPr lang="en-GB"/>
              <a:t>Patients who have good glycaemic control have been shown to have a decreased basal metabolism, so energy requirements are decreased.</a:t>
            </a:r>
          </a:p>
        </p:txBody>
      </p:sp>
    </p:spTree>
    <p:extLst>
      <p:ext uri="{BB962C8B-B14F-4D97-AF65-F5344CB8AC3E}">
        <p14:creationId xmlns:p14="http://schemas.microsoft.com/office/powerpoint/2010/main" val="324529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BE3426DB-E0A1-44B8-8BD9-BF0D0B5B394F}" type="slidenum">
              <a:rPr lang="de-DE" altLang="en-US"/>
              <a:pPr>
                <a:spcBef>
                  <a:spcPct val="0"/>
                </a:spcBef>
              </a:pPr>
              <a:t>4</a:t>
            </a:fld>
            <a:endParaRPr lang="de-DE" altLang="en-US"/>
          </a:p>
        </p:txBody>
      </p:sp>
      <p:sp>
        <p:nvSpPr>
          <p:cNvPr id="131075" name="Rectangle 7"/>
          <p:cNvSpPr txBox="1">
            <a:spLocks noGrp="1" noChangeArrowheads="1"/>
          </p:cNvSpPr>
          <p:nvPr/>
        </p:nvSpPr>
        <p:spPr bwMode="auto">
          <a:xfrm>
            <a:off x="3883852" y="8684826"/>
            <a:ext cx="2972547" cy="457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EE3EED93-ED29-4C00-9824-B596B65AA67B}" type="slidenum">
              <a:rPr lang="de-DE" altLang="en-US"/>
              <a:pPr algn="r" eaLnBrk="1" hangingPunct="1">
                <a:spcBef>
                  <a:spcPct val="0"/>
                </a:spcBef>
              </a:pPr>
              <a:t>4</a:t>
            </a:fld>
            <a:endParaRPr lang="de-DE" altLang="en-US"/>
          </a:p>
        </p:txBody>
      </p:sp>
      <p:sp>
        <p:nvSpPr>
          <p:cNvPr id="131076" name="Rectangle 2"/>
          <p:cNvSpPr>
            <a:spLocks noGrp="1" noRot="1" noChangeAspect="1" noChangeArrowheads="1" noTextEdit="1"/>
          </p:cNvSpPr>
          <p:nvPr>
            <p:ph type="sldImg"/>
          </p:nvPr>
        </p:nvSpPr>
        <p:spPr>
          <a:xfrm>
            <a:off x="1438226" y="532291"/>
            <a:ext cx="3837405" cy="2629284"/>
          </a:xfrm>
          <a:ln/>
        </p:spPr>
      </p:sp>
      <p:sp>
        <p:nvSpPr>
          <p:cNvPr id="131077" name="Text Box 3"/>
          <p:cNvSpPr txBox="1">
            <a:spLocks noChangeArrowheads="1"/>
          </p:cNvSpPr>
          <p:nvPr/>
        </p:nvSpPr>
        <p:spPr bwMode="auto">
          <a:xfrm flipH="1">
            <a:off x="248247" y="965143"/>
            <a:ext cx="185784" cy="48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4619" tIns="47309" rIns="94619" bIns="47309">
            <a:spAutoFit/>
          </a:bodyPr>
          <a:lstStyle>
            <a:lvl1pPr defTabSz="946150">
              <a:spcBef>
                <a:spcPct val="30000"/>
              </a:spcBef>
              <a:defRPr sz="1200">
                <a:solidFill>
                  <a:schemeClr val="tx1"/>
                </a:solidFill>
                <a:latin typeface="Arial" pitchFamily="34" charset="0"/>
              </a:defRPr>
            </a:lvl1pPr>
            <a:lvl2pPr marL="742950" indent="-285750" defTabSz="946150">
              <a:spcBef>
                <a:spcPct val="30000"/>
              </a:spcBef>
              <a:defRPr sz="1200">
                <a:solidFill>
                  <a:schemeClr val="tx1"/>
                </a:solidFill>
                <a:latin typeface="Arial" pitchFamily="34" charset="0"/>
              </a:defRPr>
            </a:lvl2pPr>
            <a:lvl3pPr marL="1143000" indent="-228600" defTabSz="946150">
              <a:spcBef>
                <a:spcPct val="30000"/>
              </a:spcBef>
              <a:defRPr sz="1200">
                <a:solidFill>
                  <a:schemeClr val="tx1"/>
                </a:solidFill>
                <a:latin typeface="Arial" pitchFamily="34" charset="0"/>
              </a:defRPr>
            </a:lvl3pPr>
            <a:lvl4pPr marL="1600200" indent="-228600" defTabSz="946150">
              <a:spcBef>
                <a:spcPct val="30000"/>
              </a:spcBef>
              <a:defRPr sz="1200">
                <a:solidFill>
                  <a:schemeClr val="tx1"/>
                </a:solidFill>
                <a:latin typeface="Arial" pitchFamily="34" charset="0"/>
              </a:defRPr>
            </a:lvl4pPr>
            <a:lvl5pPr marL="2057400" indent="-228600" defTabSz="94615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2500">
              <a:latin typeface="Times New Roman" pitchFamily="18" charset="0"/>
              <a:ea typeface="MS PGothic" pitchFamily="34" charset="-128"/>
            </a:endParaRPr>
          </a:p>
        </p:txBody>
      </p:sp>
      <p:sp>
        <p:nvSpPr>
          <p:cNvPr id="131078" name="Rectangle 4"/>
          <p:cNvSpPr>
            <a:spLocks noGrp="1" noChangeArrowheads="1"/>
          </p:cNvSpPr>
          <p:nvPr>
            <p:ph type="body" idx="1"/>
          </p:nvPr>
        </p:nvSpPr>
        <p:spPr>
          <a:xfrm>
            <a:off x="687082" y="3277100"/>
            <a:ext cx="5483837" cy="5179601"/>
          </a:xfrm>
          <a:noFill/>
        </p:spPr>
        <p:txBody>
          <a:bodyPr/>
          <a:lstStyle/>
          <a:p>
            <a:pPr eaLnBrk="1" hangingPunct="1"/>
            <a:endParaRPr lang="en-US" altLang="en-US" dirty="0"/>
          </a:p>
        </p:txBody>
      </p:sp>
    </p:spTree>
    <p:extLst>
      <p:ext uri="{BB962C8B-B14F-4D97-AF65-F5344CB8AC3E}">
        <p14:creationId xmlns:p14="http://schemas.microsoft.com/office/powerpoint/2010/main" val="391682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1C39A2-7DCF-4CAE-8D73-DDE81C124B17}" type="slidenum">
              <a:rPr kumimoji="0" lang="fr-FR"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fr-FR" sz="1200" b="0" i="0" u="none" strike="noStrike" kern="1200" cap="none" spc="0" normalizeH="0" baseline="0" noProof="0">
              <a:ln>
                <a:noFill/>
              </a:ln>
              <a:solidFill>
                <a:srgbClr val="000000"/>
              </a:solidFill>
              <a:effectLst/>
              <a:uLnTx/>
              <a:uFillTx/>
              <a:latin typeface="Calibri"/>
              <a:ea typeface="+mn-ea"/>
              <a:cs typeface="+mn-cs"/>
            </a:endParaRPr>
          </a:p>
        </p:txBody>
      </p:sp>
      <p:sp>
        <p:nvSpPr>
          <p:cNvPr id="234499" name="Rectangle 2"/>
          <p:cNvSpPr>
            <a:spLocks noGrp="1" noRot="1" noChangeAspect="1" noChangeArrowheads="1" noTextEdit="1"/>
          </p:cNvSpPr>
          <p:nvPr>
            <p:ph type="sldImg"/>
          </p:nvPr>
        </p:nvSpPr>
        <p:spPr bwMode="auto">
          <a:xfrm>
            <a:off x="698500" y="735013"/>
            <a:ext cx="5497513" cy="4122737"/>
          </a:xfrm>
          <a:noFill/>
          <a:ln>
            <a:solidFill>
              <a:srgbClr val="000000"/>
            </a:solidFill>
            <a:miter lim="800000"/>
            <a:headEnd/>
            <a:tailEnd/>
          </a:ln>
        </p:spPr>
      </p:sp>
      <p:sp>
        <p:nvSpPr>
          <p:cNvPr id="234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Clr>
                <a:srgbClr val="000000"/>
              </a:buClr>
            </a:pPr>
            <a:r>
              <a:rPr lang="el-GR"/>
              <a:t>Καθώς η δόση βασικής ινσουλίνης αυξήθηκε με τιτλοποίηση, παρατηρήθηκε αντίστοιχη μείωση στα επίπεδα ΓΠΝ και HbA1c.</a:t>
            </a:r>
          </a:p>
          <a:p>
            <a:pPr>
              <a:spcBef>
                <a:spcPct val="0"/>
              </a:spcBef>
              <a:buClr>
                <a:srgbClr val="000000"/>
              </a:buClr>
            </a:pPr>
            <a:r>
              <a:rPr lang="el-GR"/>
              <a:t>Το μέσο επίπεδο ΓΠΝ μειώθηκε σε οριακή τιμή στις 12 εβδομάδες και δεν διέφερε μεταξύ των ομάδων στο τελικό σημείο (ινσουλίνη glargine 117mg/dl, NPH </a:t>
            </a:r>
            <a:br>
              <a:rPr lang="el-GR"/>
            </a:br>
            <a:r>
              <a:rPr lang="el-GR"/>
              <a:t>120,6mg/dl).</a:t>
            </a:r>
          </a:p>
          <a:p>
            <a:pPr>
              <a:spcBef>
                <a:spcPct val="0"/>
              </a:spcBef>
              <a:buClr>
                <a:srgbClr val="000000"/>
              </a:buClr>
            </a:pPr>
            <a:r>
              <a:rPr lang="el-GR"/>
              <a:t>Το μέσο επίπεδο HbA1c βελτιώθηκε και στις δύο ομάδες θεραπείας και ο στόχος ≤7% επιτεύχθηκε στις 24 εβδομάδες (ινσουλίνη glargine 6,96%, NPH 6,97%). </a:t>
            </a:r>
            <a:endParaRPr lang="el-GR">
              <a:solidFill>
                <a:srgbClr val="000000"/>
              </a:solidFill>
              <a:sym typeface="Wingdings" pitchFamily="2" charset="2"/>
            </a:endParaRPr>
          </a:p>
          <a:p>
            <a:pPr>
              <a:spcBef>
                <a:spcPct val="0"/>
              </a:spcBef>
              <a:buClr>
                <a:srgbClr val="000000"/>
              </a:buClr>
            </a:pPr>
            <a:endParaRPr lang="el-GR">
              <a:solidFill>
                <a:srgbClr val="000000"/>
              </a:solidFill>
              <a:sym typeface="Wingdings" pitchFamily="2" charset="2"/>
            </a:endParaRPr>
          </a:p>
          <a:p>
            <a:pPr>
              <a:spcBef>
                <a:spcPct val="0"/>
              </a:spcBef>
              <a:buClr>
                <a:srgbClr val="000000"/>
              </a:buClr>
            </a:pPr>
            <a:endParaRPr lang="el-GR">
              <a:solidFill>
                <a:srgbClr val="000000"/>
              </a:solidFill>
              <a:sym typeface="Wingdings" pitchFamily="2" charset="2"/>
            </a:endParaRPr>
          </a:p>
          <a:p>
            <a:pPr>
              <a:spcBef>
                <a:spcPct val="0"/>
              </a:spcBef>
            </a:pPr>
            <a:r>
              <a:rPr lang="da-DK" sz="800">
                <a:solidFill>
                  <a:srgbClr val="000000"/>
                </a:solidFill>
                <a:sym typeface="Wingdings" pitchFamily="2" charset="2"/>
              </a:rPr>
              <a:t>Riddle M, et al. Diabetes Care 2003;26:3080−6.</a:t>
            </a:r>
            <a:endParaRPr lang="el-GR" sz="800">
              <a:solidFill>
                <a:srgbClr val="000000"/>
              </a:solidFill>
              <a:sym typeface="Wingdings" pitchFamily="2" charset="2"/>
            </a:endParaRPr>
          </a:p>
        </p:txBody>
      </p:sp>
    </p:spTree>
    <p:extLst>
      <p:ext uri="{BB962C8B-B14F-4D97-AF65-F5344CB8AC3E}">
        <p14:creationId xmlns:p14="http://schemas.microsoft.com/office/powerpoint/2010/main" val="267073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B7965D-4B5D-4249-817B-BD0189CE3106}" type="slidenum">
              <a:rPr kumimoji="0" lang="fr-FR"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5523" name="Rectangle 2"/>
          <p:cNvSpPr>
            <a:spLocks noGrp="1" noRot="1" noChangeAspect="1" noChangeArrowheads="1" noTextEdit="1"/>
          </p:cNvSpPr>
          <p:nvPr>
            <p:ph type="sldImg"/>
          </p:nvPr>
        </p:nvSpPr>
        <p:spPr bwMode="auto">
          <a:xfrm>
            <a:off x="681038" y="723900"/>
            <a:ext cx="5511800" cy="4133850"/>
          </a:xfrm>
          <a:noFill/>
          <a:ln>
            <a:solidFill>
              <a:srgbClr val="000000"/>
            </a:solidFill>
            <a:miter lim="800000"/>
            <a:headEnd/>
            <a:tailEnd/>
          </a:ln>
        </p:spPr>
      </p:sp>
      <p:sp>
        <p:nvSpPr>
          <p:cNvPr id="235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Clr>
                <a:srgbClr val="000000"/>
              </a:buClr>
            </a:pPr>
            <a:r>
              <a:rPr lang="el-GR">
                <a:latin typeface="Arial" pitchFamily="34" charset="0"/>
              </a:rPr>
              <a:t>Η δόση ινσουλίνης στο τέλος της μελέτης ήταν παραπλήσια και στις δύο ομάδες. Ωστόσο, στην ομάδα ινσουλίνης NPH παρατηρήθηκε σημαντικά υψηλότερη συχνότητα επεισοδίων υπογλυκαιμίας και τάση για μεγαλύτερη αύξηση του βάρους σε σύγκριση με την ομάδα της ινσουλίνης glargine. </a:t>
            </a:r>
            <a:endParaRPr lang="en-GB">
              <a:solidFill>
                <a:srgbClr val="000000"/>
              </a:solidFill>
              <a:latin typeface="Arial" pitchFamily="34" charset="0"/>
            </a:endParaRPr>
          </a:p>
          <a:p>
            <a:pPr>
              <a:spcBef>
                <a:spcPct val="0"/>
              </a:spcBef>
              <a:buClr>
                <a:srgbClr val="000000"/>
              </a:buClr>
            </a:pPr>
            <a:endParaRPr lang="en-GB">
              <a:solidFill>
                <a:srgbClr val="000000"/>
              </a:solidFill>
              <a:latin typeface="Arial" pitchFamily="34" charset="0"/>
            </a:endParaRPr>
          </a:p>
          <a:p>
            <a:pPr>
              <a:spcBef>
                <a:spcPct val="0"/>
              </a:spcBef>
              <a:buClr>
                <a:srgbClr val="000000"/>
              </a:buClr>
            </a:pPr>
            <a:endParaRPr lang="en-GB">
              <a:solidFill>
                <a:srgbClr val="000000"/>
              </a:solidFill>
              <a:latin typeface="Arial" pitchFamily="34" charset="0"/>
            </a:endParaRPr>
          </a:p>
          <a:p>
            <a:pPr>
              <a:spcBef>
                <a:spcPct val="0"/>
              </a:spcBef>
            </a:pPr>
            <a:r>
              <a:rPr lang="en-GB" sz="800">
                <a:solidFill>
                  <a:srgbClr val="000000"/>
                </a:solidFill>
                <a:latin typeface="Arial" pitchFamily="34" charset="0"/>
              </a:rPr>
              <a:t>Yki-Järvinen H, et al. Diabetes 2004;53(suppl 2). Abstract 2181-PO.</a:t>
            </a:r>
          </a:p>
          <a:p>
            <a:pPr>
              <a:spcBef>
                <a:spcPct val="0"/>
              </a:spcBef>
            </a:pPr>
            <a:endParaRPr lang="en-GB" sz="800">
              <a:solidFill>
                <a:srgbClr val="000000"/>
              </a:solidFill>
              <a:latin typeface="Arial" pitchFamily="34" charset="0"/>
            </a:endParaRPr>
          </a:p>
        </p:txBody>
      </p:sp>
    </p:spTree>
    <p:extLst>
      <p:ext uri="{BB962C8B-B14F-4D97-AF65-F5344CB8AC3E}">
        <p14:creationId xmlns:p14="http://schemas.microsoft.com/office/powerpoint/2010/main" val="2644079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Note: slide presented with the purpose of identifying and recruiting investigators for upcoming clinical trials.</a:t>
            </a:r>
          </a:p>
        </p:txBody>
      </p:sp>
      <p:sp>
        <p:nvSpPr>
          <p:cNvPr id="16282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71C939-7531-46E8-B156-F025944FB82B}" type="slidenum">
              <a:rPr kumimoji="0" lang="en-GB"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076521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rtlCol="0"/>
          <a:lstStyle/>
          <a:p>
            <a:pPr rtl="0"/>
            <a:r>
              <a:rPr lang="el-GR" dirty="0"/>
              <a:t>H </a:t>
            </a:r>
            <a:r>
              <a:rPr lang="el-GR" dirty="0" err="1"/>
              <a:t>Gla</a:t>
            </a:r>
            <a:r>
              <a:rPr lang="el-GR" dirty="0"/>
              <a:t> - 300 παρέχει προβλέψιμη, ομοιόμορφα κατανεμημένη στο εικοσιτετράωρο δράση, ως αποτέλεσμα της χαμηλής διακύμανσης και της υψηλής </a:t>
            </a:r>
            <a:r>
              <a:rPr lang="el-GR" dirty="0" err="1"/>
              <a:t>επαναληψιμότητας</a:t>
            </a:r>
            <a:r>
              <a:rPr lang="el-GR" dirty="0"/>
              <a:t> στην έκθεση στην ινσουλίνη</a:t>
            </a:r>
            <a:endParaRPr lang="en-GB" dirty="0"/>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8CACAA8-1FBC-4A9C-BFE8-4005C67F70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853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10736-E3B9-4131-8C82-8C674B83FE45}" type="slidenum">
              <a:rPr kumimoji="0" lang="en-GB" sz="1200" b="0" i="0" u="none" strike="noStrike" kern="1200" cap="none" spc="0" normalizeH="0" baseline="0" noProof="0">
                <a:ln>
                  <a:noFill/>
                </a:ln>
                <a:solidFill>
                  <a:prstClr val="white"/>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white"/>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uLnTx/>
              <a:uFillTx/>
              <a:latin typeface="Calibri"/>
              <a:ea typeface="+mn-ea"/>
              <a:cs typeface="+mn-cs"/>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2257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7666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p:txBody>
          <a:bodyPr/>
          <a:lstStyle/>
          <a:p>
            <a:r>
              <a:rPr lang="en-US" dirty="0"/>
              <a:t>This slide shows the correlation between A1C and mean plasma glucose levels based on data from the international A1C-Derived Average Glucose (ADAG) trial. The trial used frequent SMBG and continuous glucose monitoring in 507 adults with type 1, type 2, and no diabetes.</a:t>
            </a:r>
          </a:p>
          <a:p>
            <a:r>
              <a:rPr lang="en-US" dirty="0"/>
              <a:t>The Association and the American Association for Clinical Chemistry have determined that the correlation (</a:t>
            </a:r>
            <a:r>
              <a:rPr lang="en-US" i="1" dirty="0"/>
              <a:t>r</a:t>
            </a:r>
            <a:r>
              <a:rPr lang="en-US" dirty="0"/>
              <a:t> = 0.92) is strong enough to justify reporting both an A1C result and an estimated average glucose (</a:t>
            </a:r>
            <a:r>
              <a:rPr lang="en-US" dirty="0" err="1"/>
              <a:t>eAG</a:t>
            </a:r>
            <a:r>
              <a:rPr lang="en-US" dirty="0"/>
              <a:t>) results when a clinician orders the A1C test</a:t>
            </a:r>
            <a:r>
              <a:rPr lang="en-US" baseline="30000" dirty="0"/>
              <a:t>2</a:t>
            </a:r>
          </a:p>
          <a:p>
            <a:pPr>
              <a:buFontTx/>
              <a:buChar char="•"/>
            </a:pPr>
            <a:r>
              <a:rPr lang="en-US" dirty="0"/>
              <a:t>For patients in whom A1C/</a:t>
            </a:r>
            <a:r>
              <a:rPr lang="en-US" dirty="0" err="1"/>
              <a:t>eAG</a:t>
            </a:r>
            <a:r>
              <a:rPr lang="en-US" dirty="0"/>
              <a:t> and measured blood glucose appear discrepant, clinicians should consider the possibilities of </a:t>
            </a:r>
            <a:r>
              <a:rPr lang="en-US" dirty="0" err="1"/>
              <a:t>hemoglobinopathy</a:t>
            </a:r>
            <a:r>
              <a:rPr lang="en-US" dirty="0"/>
              <a:t> or altered red cell turnover, and the options of more frequent and/or different timing of SMBG or use of CGM</a:t>
            </a:r>
          </a:p>
          <a:p>
            <a:pPr>
              <a:buFontTx/>
              <a:buChar char="•"/>
            </a:pPr>
            <a:r>
              <a:rPr lang="en-US" dirty="0"/>
              <a:t>Other measures of chronic glycemia such as </a:t>
            </a:r>
            <a:r>
              <a:rPr lang="en-US" dirty="0" err="1"/>
              <a:t>fructosamine</a:t>
            </a:r>
            <a:r>
              <a:rPr lang="en-US" dirty="0"/>
              <a:t> are available, but their linkage to average glucose and their prognostic significance are not as clear as is the case for A1C  </a:t>
            </a:r>
          </a:p>
          <a:p>
            <a:endParaRPr lang="en-US" b="1" dirty="0"/>
          </a:p>
          <a:p>
            <a:r>
              <a:rPr lang="en-US" b="1" dirty="0"/>
              <a:t>[CLICK]</a:t>
            </a:r>
          </a:p>
          <a:p>
            <a:endParaRPr lang="en-US" b="1" dirty="0"/>
          </a:p>
          <a:p>
            <a:pPr>
              <a:buFontTx/>
              <a:buChar char="•"/>
            </a:pPr>
            <a:r>
              <a:rPr lang="en-US" dirty="0"/>
              <a:t>You can access a calculator for converting A1C results into </a:t>
            </a:r>
            <a:r>
              <a:rPr lang="en-US" dirty="0" err="1"/>
              <a:t>eAG</a:t>
            </a:r>
            <a:r>
              <a:rPr lang="en-US" dirty="0"/>
              <a:t>, in either mg/</a:t>
            </a:r>
            <a:r>
              <a:rPr lang="en-US" dirty="0" err="1"/>
              <a:t>dL</a:t>
            </a:r>
            <a:r>
              <a:rPr lang="en-US" dirty="0"/>
              <a:t> or </a:t>
            </a:r>
            <a:r>
              <a:rPr lang="en-US" dirty="0" err="1"/>
              <a:t>mmol</a:t>
            </a:r>
            <a:r>
              <a:rPr lang="en-US" dirty="0"/>
              <a:t>/L, at professional.diabetes.org/</a:t>
            </a:r>
            <a:r>
              <a:rPr lang="en-US" dirty="0" err="1"/>
              <a:t>eAG</a:t>
            </a:r>
            <a:endParaRPr lang="en-US" dirty="0"/>
          </a:p>
          <a:p>
            <a:endParaRPr lang="en-US" dirty="0"/>
          </a:p>
          <a:p>
            <a:r>
              <a:rPr lang="en-US" b="1" dirty="0"/>
              <a:t>[SLIDE]</a:t>
            </a:r>
          </a:p>
          <a:p>
            <a:pPr>
              <a:buFontTx/>
              <a:buChar char="•"/>
            </a:pPr>
            <a:endParaRPr lang="en-US" b="1" dirty="0"/>
          </a:p>
        </p:txBody>
      </p:sp>
      <p:sp>
        <p:nvSpPr>
          <p:cNvPr id="3369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D0FCC62-F850-4F8C-BCE8-C498663F8429}" type="slidenum">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36901"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marL="111125" marR="0" lvl="0" indent="-111125" algn="l" defTabSz="914400" rtl="0" eaLnBrk="1" fontAlgn="auto" latinLnBrk="0" hangingPunct="1">
              <a:lnSpc>
                <a:spcPct val="100000"/>
              </a:lnSpc>
              <a:spcBef>
                <a:spcPts val="589"/>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itchFamily="34" charset="0"/>
                <a:ea typeface="+mn-ea"/>
                <a:cs typeface="+mn-cs"/>
              </a:rPr>
              <a:t>References</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Nathan DM, Kuenen J, Borg R, et al for the A1C-Derived Average Glucose Study Group. Translating the A1C assay into estimated average glucose values. Diabetes Care 2008;31:1473–1478</a:t>
            </a:r>
          </a:p>
          <a:p>
            <a:pPr marL="111125" marR="0" lvl="0" indent="-111125" algn="l" defTabSz="914400" rtl="0" eaLnBrk="1" fontAlgn="auto" latinLnBrk="0" hangingPunct="1">
              <a:lnSpc>
                <a:spcPct val="100000"/>
              </a:lnSpc>
              <a:spcBef>
                <a:spcPts val="0"/>
              </a:spcBef>
              <a:spcAft>
                <a:spcPts val="0"/>
              </a:spcAft>
              <a:buClrTx/>
              <a:buSzTx/>
              <a:buFont typeface="Calibri" pitchFamily="34" charset="0"/>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American Diabetes Association. Standards of medical care in diabetes—2014. Diabetes Care 2014;37(suppl 1):S23; Table 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the short-acting sulfonylurea, glipizide, is the preferred agent among </a:t>
            </a:r>
            <a:r>
              <a:rPr lang="en-US" dirty="0" err="1"/>
              <a:t>nondialysis</a:t>
            </a:r>
            <a:r>
              <a:rPr lang="en-US" dirty="0"/>
              <a:t> CKD patients who have an estimated glomerular filtration rate (</a:t>
            </a:r>
            <a:r>
              <a:rPr lang="en-US" dirty="0" err="1"/>
              <a:t>eGFR</a:t>
            </a:r>
            <a:r>
              <a:rPr lang="en-US" dirty="0"/>
              <a:t>) &lt;30 mL/min per 1.73. The dose for glipizide is 2.5 to 10 mg/day. Glyburide and other long-acting sulfonylureas are generally not recommended. </a:t>
            </a:r>
            <a:r>
              <a:rPr lang="en-US" dirty="0" err="1"/>
              <a:t>repaglinide</a:t>
            </a:r>
            <a:r>
              <a:rPr lang="en-US" dirty="0"/>
              <a:t> (starting with a dose of 0.5 mg) for </a:t>
            </a:r>
            <a:r>
              <a:rPr lang="en-US" dirty="0" err="1"/>
              <a:t>nondialysis</a:t>
            </a:r>
            <a:r>
              <a:rPr lang="en-US" dirty="0"/>
              <a:t> CKD patients since these agents are not </a:t>
            </a:r>
            <a:r>
              <a:rPr lang="en-US" dirty="0" err="1"/>
              <a:t>renally</a:t>
            </a:r>
            <a:r>
              <a:rPr lang="en-US" dirty="0"/>
              <a:t> cleared.</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15AA30-B366-4734-A43A-52E6C89F8E73}" type="slidenum">
              <a:rPr kumimoji="0" lang="el-GR"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4276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C6944-2733-4669-A8A8-EBEFF4E9DCFE}" type="slidenum">
              <a:rPr kumimoji="0" lang="el-GR" sz="1200" b="0" i="0" u="none" strike="noStrike" kern="1200" cap="none" spc="0" normalizeH="0" baseline="0" noProof="0" smtClean="0">
                <a:ln>
                  <a:noFill/>
                </a:ln>
                <a:solidFill>
                  <a:srgbClr val="000000"/>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220606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70A83-E47C-482B-BECF-7029B06EA699}" type="slidenum">
              <a:rPr kumimoji="0" lang="de-DE"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00355" name="Rectangle 2"/>
          <p:cNvSpPr>
            <a:spLocks noGrp="1" noRot="1" noChangeAspect="1" noChangeArrowheads="1" noTextEdit="1"/>
          </p:cNvSpPr>
          <p:nvPr>
            <p:ph type="sldImg"/>
          </p:nvPr>
        </p:nvSpPr>
        <p:spPr>
          <a:xfrm>
            <a:off x="1143000" y="687388"/>
            <a:ext cx="4573588" cy="3430587"/>
          </a:xfrm>
          <a:ln/>
        </p:spPr>
      </p:sp>
      <p:sp>
        <p:nvSpPr>
          <p:cNvPr id="100356" name="Rectangle 3"/>
          <p:cNvSpPr>
            <a:spLocks noGrp="1" noChangeArrowheads="1"/>
          </p:cNvSpPr>
          <p:nvPr>
            <p:ph type="body" idx="1"/>
          </p:nvPr>
        </p:nvSpPr>
        <p:spPr>
          <a:xfrm>
            <a:off x="914400" y="4343400"/>
            <a:ext cx="5029200" cy="4113213"/>
          </a:xfrm>
          <a:noFill/>
          <a:ln/>
        </p:spPr>
        <p:txBody>
          <a:bodyPr/>
          <a:lstStyle/>
          <a:p>
            <a:pPr eaLnBrk="1" hangingPunct="1"/>
            <a:endParaRPr lang="da-DK"/>
          </a:p>
          <a:p>
            <a:pPr eaLnBrk="1" hangingPunct="1"/>
            <a:endParaRPr lang="da-DK"/>
          </a:p>
        </p:txBody>
      </p:sp>
    </p:spTree>
    <p:extLst>
      <p:ext uri="{BB962C8B-B14F-4D97-AF65-F5344CB8AC3E}">
        <p14:creationId xmlns:p14="http://schemas.microsoft.com/office/powerpoint/2010/main" val="307995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2895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18498" name="Rectangle 2"/>
          <p:cNvSpPr>
            <a:spLocks noGrp="1" noChangeArrowheads="1"/>
          </p:cNvSpPr>
          <p:nvPr>
            <p:ph type="ctrTitle"/>
          </p:nvPr>
        </p:nvSpPr>
        <p:spPr>
          <a:xfrm>
            <a:off x="685800" y="2286000"/>
            <a:ext cx="7772400" cy="1143000"/>
          </a:xfrm>
        </p:spPr>
        <p:txBody>
          <a:bodyPr/>
          <a:lstStyle>
            <a:lvl1pPr>
              <a:defRPr sz="4400"/>
            </a:lvl1pPr>
          </a:lstStyle>
          <a:p>
            <a:r>
              <a:rPr lang="en-US" altLang="en-US"/>
              <a:t>Click to edit Master title style</a:t>
            </a:r>
          </a:p>
        </p:txBody>
      </p:sp>
      <p:sp>
        <p:nvSpPr>
          <p:cNvPr id="618499" name="Rectangle 3"/>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ltLang="en-US"/>
              <a:t>Click to edit Master subtitle style</a:t>
            </a:r>
          </a:p>
        </p:txBody>
      </p:sp>
      <p:sp>
        <p:nvSpPr>
          <p:cNvPr id="618500" name="Rectangle 4"/>
          <p:cNvSpPr>
            <a:spLocks noGrp="1" noChangeArrowheads="1"/>
          </p:cNvSpPr>
          <p:nvPr>
            <p:ph type="dt" sz="half" idx="2"/>
          </p:nvPr>
        </p:nvSpPr>
        <p:spPr/>
        <p:txBody>
          <a:bodyPr/>
          <a:lstStyle>
            <a:lvl1pPr>
              <a:defRPr b="1"/>
            </a:lvl1pPr>
          </a:lstStyle>
          <a:p>
            <a:endParaRPr lang="en-US" altLang="en-US">
              <a:solidFill>
                <a:srgbClr val="FFFFFF"/>
              </a:solidFill>
            </a:endParaRPr>
          </a:p>
        </p:txBody>
      </p:sp>
      <p:sp>
        <p:nvSpPr>
          <p:cNvPr id="618501" name="Rectangle 5"/>
          <p:cNvSpPr>
            <a:spLocks noGrp="1" noChangeArrowheads="1"/>
          </p:cNvSpPr>
          <p:nvPr>
            <p:ph type="ftr" sz="quarter" idx="3"/>
          </p:nvPr>
        </p:nvSpPr>
        <p:spPr/>
        <p:txBody>
          <a:bodyPr/>
          <a:lstStyle>
            <a:lvl1pPr>
              <a:defRPr b="1"/>
            </a:lvl1pPr>
          </a:lstStyle>
          <a:p>
            <a:endParaRPr lang="en-US" altLang="en-US">
              <a:solidFill>
                <a:srgbClr val="FFFFFF"/>
              </a:solidFill>
            </a:endParaRPr>
          </a:p>
        </p:txBody>
      </p:sp>
      <p:sp>
        <p:nvSpPr>
          <p:cNvPr id="618502" name="Rectangle 6"/>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1"/>
            </a:lvl1pPr>
          </a:lstStyle>
          <a:p>
            <a:fld id="{E4F2D1A6-05B3-4858-B289-51FC044B1E1C}" type="slidenum">
              <a:rPr lang="en-US" altLang="en-US" smtClean="0">
                <a:solidFill>
                  <a:srgbClr val="FFFFFF"/>
                </a:solidFill>
                <a:cs typeface="+mn-cs"/>
              </a:rPr>
              <a:pPr/>
              <a:t>‹#›</a:t>
            </a:fld>
            <a:endParaRPr lang="en-US" altLang="en-US">
              <a:solidFill>
                <a:srgbClr val="FFFFFF"/>
              </a:solidFill>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2650185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3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1567219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1841853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3092348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39938127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13611571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25230692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33987226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11906736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56171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3813"/>
            <a:ext cx="2286000" cy="611981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0" y="-23813"/>
            <a:ext cx="6705600" cy="611981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155A217A-EB72-4519-A0FA-B1B859BF1815}" type="datetimeFigureOut">
              <a:rPr lang="el-GR" smtClean="0"/>
              <a:pPr/>
              <a:t>19/2/2024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13900198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55A217A-EB72-4519-A0FA-B1B859BF1815}" type="datetimeFigureOut">
              <a:rPr lang="el-GR" smtClean="0"/>
              <a:pPr/>
              <a:t>19/2/2024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420803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155A217A-EB72-4519-A0FA-B1B859BF1815}" type="datetimeFigureOut">
              <a:rPr lang="el-GR" smtClean="0"/>
              <a:pPr/>
              <a:t>19/2/2024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15567454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55A217A-EB72-4519-A0FA-B1B859BF1815}" type="datetimeFigureOut">
              <a:rPr lang="el-GR" smtClean="0"/>
              <a:pPr/>
              <a:t>19/2/2024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38862391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55A217A-EB72-4519-A0FA-B1B859BF1815}" type="datetimeFigureOut">
              <a:rPr lang="el-GR" smtClean="0"/>
              <a:pPr/>
              <a:t>19/2/2024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24450735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55A217A-EB72-4519-A0FA-B1B859BF1815}" type="datetimeFigureOut">
              <a:rPr lang="el-GR" smtClean="0"/>
              <a:pPr/>
              <a:t>19/2/2024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8971448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55A217A-EB72-4519-A0FA-B1B859BF1815}" type="datetimeFigureOut">
              <a:rPr lang="el-GR" smtClean="0"/>
              <a:pPr/>
              <a:t>19/2/2024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27313777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55A217A-EB72-4519-A0FA-B1B859BF1815}" type="datetimeFigureOut">
              <a:rPr lang="el-GR" smtClean="0"/>
              <a:pPr/>
              <a:t>19/2/2024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22571392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55A217A-EB72-4519-A0FA-B1B859BF1815}" type="datetimeFigureOut">
              <a:rPr lang="el-GR" smtClean="0"/>
              <a:pPr/>
              <a:t>19/2/2024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39091462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55A217A-EB72-4519-A0FA-B1B859BF1815}" type="datetimeFigureOut">
              <a:rPr lang="el-GR" smtClean="0"/>
              <a:pPr/>
              <a:t>19/2/2024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323782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5" indent="0" algn="ctr">
              <a:buNone/>
              <a:defRPr/>
            </a:lvl2pPr>
            <a:lvl3pPr marL="914070" indent="0" algn="ctr">
              <a:buNone/>
              <a:defRPr/>
            </a:lvl3pPr>
            <a:lvl4pPr marL="1371105" indent="0" algn="ctr">
              <a:buNone/>
              <a:defRPr/>
            </a:lvl4pPr>
            <a:lvl5pPr marL="1828141" indent="0" algn="ctr">
              <a:buNone/>
              <a:defRPr/>
            </a:lvl5pPr>
            <a:lvl6pPr marL="2285176" indent="0" algn="ctr">
              <a:buNone/>
              <a:defRPr/>
            </a:lvl6pPr>
            <a:lvl7pPr marL="2742213" indent="0" algn="ctr">
              <a:buNone/>
              <a:defRPr/>
            </a:lvl7pPr>
            <a:lvl8pPr marL="3199248" indent="0" algn="ctr">
              <a:buNone/>
              <a:defRPr/>
            </a:lvl8pPr>
            <a:lvl9pPr marL="3656283" indent="0" algn="ctr">
              <a:buNone/>
              <a:defRPr/>
            </a:lvl9pPr>
          </a:lstStyle>
          <a:p>
            <a:r>
              <a:rPr lang="en-US"/>
              <a:t>Click to edit Master subtitle style</a:t>
            </a:r>
            <a:endParaRPr lang="en-GB"/>
          </a:p>
        </p:txBody>
      </p:sp>
      <p:sp>
        <p:nvSpPr>
          <p:cNvPr id="4" name="Rectangle 10"/>
          <p:cNvSpPr>
            <a:spLocks noGrp="1" noChangeArrowheads="1"/>
          </p:cNvSpPr>
          <p:nvPr>
            <p:ph type="sldNum" sz="quarter" idx="10"/>
          </p:nvPr>
        </p:nvSpPr>
        <p:spPr>
          <a:ln/>
        </p:spPr>
        <p:txBody>
          <a:bodyPr/>
          <a:lstStyle>
            <a:lvl1pPr>
              <a:defRPr/>
            </a:lvl1pPr>
          </a:lstStyle>
          <a:p>
            <a:pPr>
              <a:defRPr/>
            </a:pPr>
            <a:fld id="{96ACC03F-51A9-48EB-9E2D-006BD0123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2480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55A217A-EB72-4519-A0FA-B1B859BF1815}" type="datetimeFigureOut">
              <a:rPr lang="el-GR" smtClean="0"/>
              <a:pPr/>
              <a:t>19/2/2024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3F4D1-06B1-4EA1-8F85-15B0E9584CA1}" type="slidenum">
              <a:rPr lang="el-GR" smtClean="0"/>
              <a:pPr/>
              <a:t>‹#›</a:t>
            </a:fld>
            <a:endParaRPr lang="el-GR"/>
          </a:p>
        </p:txBody>
      </p:sp>
    </p:spTree>
    <p:extLst>
      <p:ext uri="{BB962C8B-B14F-4D97-AF65-F5344CB8AC3E}">
        <p14:creationId xmlns:p14="http://schemas.microsoft.com/office/powerpoint/2010/main" val="10885504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B3E3AE3-33E4-4871-97D7-600458757FAF}"/>
              </a:ext>
            </a:extLst>
          </p:cNvPr>
          <p:cNvSpPr txBox="1">
            <a:spLocks noGrp="1"/>
          </p:cNvSpPr>
          <p:nvPr>
            <p:ph type="ctrTitle"/>
          </p:nvPr>
        </p:nvSpPr>
        <p:spPr>
          <a:xfrm>
            <a:off x="685800" y="2130423"/>
            <a:ext cx="7772397" cy="1470026"/>
          </a:xfrm>
        </p:spPr>
        <p:txBody>
          <a:bodyPr/>
          <a:lstStyle>
            <a:lvl1pPr>
              <a:defRPr/>
            </a:lvl1pPr>
          </a:lstStyle>
          <a:p>
            <a:pPr lvl="0"/>
            <a:r>
              <a:rPr lang="el-GR"/>
              <a:t>Kλικ για επεξεργασία του τίτλου</a:t>
            </a:r>
          </a:p>
        </p:txBody>
      </p:sp>
      <p:sp>
        <p:nvSpPr>
          <p:cNvPr id="3" name="2 - Υπότιτλος">
            <a:extLst>
              <a:ext uri="{FF2B5EF4-FFF2-40B4-BE49-F238E27FC236}">
                <a16:creationId xmlns:a16="http://schemas.microsoft.com/office/drawing/2014/main" id="{38284828-AA59-46B4-952E-7CE9C76721AE}"/>
              </a:ext>
            </a:extLst>
          </p:cNvPr>
          <p:cNvSpPr txBox="1">
            <a:spLocks noGrp="1"/>
          </p:cNvSpPr>
          <p:nvPr>
            <p:ph type="subTitle" idx="1"/>
          </p:nvPr>
        </p:nvSpPr>
        <p:spPr>
          <a:xfrm>
            <a:off x="1371600" y="3886201"/>
            <a:ext cx="6400797" cy="1752603"/>
          </a:xfrm>
        </p:spPr>
        <p:txBody>
          <a:bodyPr anchorCtr="1"/>
          <a:lstStyle>
            <a:lvl1pPr marL="0" indent="0" algn="ctr">
              <a:buNone/>
              <a:defRPr>
                <a:solidFill>
                  <a:srgbClr val="898989"/>
                </a:solidFill>
              </a:defRPr>
            </a:lvl1pPr>
          </a:lstStyle>
          <a:p>
            <a:pPr lvl="0"/>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429FB0C0-9A08-450F-B378-F469DB9986E9}"/>
              </a:ext>
            </a:extLst>
          </p:cNvPr>
          <p:cNvSpPr txBox="1">
            <a:spLocks noGrp="1"/>
          </p:cNvSpPr>
          <p:nvPr>
            <p:ph type="dt" sz="half" idx="7"/>
          </p:nvPr>
        </p:nvSpPr>
        <p:spPr/>
        <p:txBody>
          <a:bodyPr/>
          <a:lstStyle>
            <a:lvl1pPr>
              <a:defRPr/>
            </a:lvl1pPr>
          </a:lstStyle>
          <a:p>
            <a:pPr lvl="0"/>
            <a:fld id="{EE251C56-68AA-4DA4-879C-AAB20777E491}" type="datetime1">
              <a:rPr lang="el-GR"/>
              <a:pPr lvl="0"/>
              <a:t>19/2/2024</a:t>
            </a:fld>
            <a:endParaRPr lang="el-GR"/>
          </a:p>
        </p:txBody>
      </p:sp>
      <p:sp>
        <p:nvSpPr>
          <p:cNvPr id="5" name="4 - Θέση υποσέλιδου">
            <a:extLst>
              <a:ext uri="{FF2B5EF4-FFF2-40B4-BE49-F238E27FC236}">
                <a16:creationId xmlns:a16="http://schemas.microsoft.com/office/drawing/2014/main" id="{8BA31AD7-781D-4B27-A035-F049CAE54AE4}"/>
              </a:ext>
            </a:extLst>
          </p:cNvPr>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a:extLst>
              <a:ext uri="{FF2B5EF4-FFF2-40B4-BE49-F238E27FC236}">
                <a16:creationId xmlns:a16="http://schemas.microsoft.com/office/drawing/2014/main" id="{742119C1-D3E1-49AB-9861-BA1B2515CEED}"/>
              </a:ext>
            </a:extLst>
          </p:cNvPr>
          <p:cNvSpPr txBox="1">
            <a:spLocks noGrp="1"/>
          </p:cNvSpPr>
          <p:nvPr>
            <p:ph type="sldNum" sz="quarter" idx="8"/>
          </p:nvPr>
        </p:nvSpPr>
        <p:spPr/>
        <p:txBody>
          <a:bodyPr/>
          <a:lstStyle>
            <a:lvl1pPr>
              <a:defRPr/>
            </a:lvl1pPr>
          </a:lstStyle>
          <a:p>
            <a:pPr lvl="0"/>
            <a:fld id="{5D915A95-093A-49CF-9E86-1683A6C1D9E7}" type="slidenum">
              <a:rPr/>
              <a:pPr lvl="0"/>
              <a:t>‹#›</a:t>
            </a:fld>
            <a:endParaRPr lang="el-GR"/>
          </a:p>
        </p:txBody>
      </p:sp>
    </p:spTree>
    <p:extLst>
      <p:ext uri="{BB962C8B-B14F-4D97-AF65-F5344CB8AC3E}">
        <p14:creationId xmlns:p14="http://schemas.microsoft.com/office/powerpoint/2010/main" val="42894852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9DEA0DC-EA12-4992-8B74-8E6D6205988D}"/>
              </a:ext>
            </a:extLst>
          </p:cNvPr>
          <p:cNvSpPr txBox="1">
            <a:spLocks noGrp="1"/>
          </p:cNvSpPr>
          <p:nvPr>
            <p:ph type="title"/>
          </p:nvPr>
        </p:nvSpPr>
        <p:spPr/>
        <p:txBody>
          <a:bodyPr/>
          <a:lstStyle>
            <a:lvl1pPr>
              <a:defRPr/>
            </a:lvl1pPr>
          </a:lstStyle>
          <a:p>
            <a:pPr lvl="0"/>
            <a:r>
              <a:rPr lang="el-GR"/>
              <a:t>Kλικ για επεξεργασία του τίτλου</a:t>
            </a:r>
          </a:p>
        </p:txBody>
      </p:sp>
      <p:sp>
        <p:nvSpPr>
          <p:cNvPr id="3" name="2 - Θέση περιεχομένου">
            <a:extLst>
              <a:ext uri="{FF2B5EF4-FFF2-40B4-BE49-F238E27FC236}">
                <a16:creationId xmlns:a16="http://schemas.microsoft.com/office/drawing/2014/main" id="{2727B4E3-98BD-438C-830E-AA06060BCA7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B6E83BA0-C0D5-473D-A90B-FEA8C2B88788}"/>
              </a:ext>
            </a:extLst>
          </p:cNvPr>
          <p:cNvSpPr txBox="1">
            <a:spLocks noGrp="1"/>
          </p:cNvSpPr>
          <p:nvPr>
            <p:ph type="dt" sz="half" idx="7"/>
          </p:nvPr>
        </p:nvSpPr>
        <p:spPr/>
        <p:txBody>
          <a:bodyPr/>
          <a:lstStyle>
            <a:lvl1pPr>
              <a:defRPr/>
            </a:lvl1pPr>
          </a:lstStyle>
          <a:p>
            <a:pPr lvl="0"/>
            <a:fld id="{9A0733F2-C206-48FC-85B7-02B0203C53D1}" type="datetime1">
              <a:rPr lang="el-GR"/>
              <a:pPr lvl="0"/>
              <a:t>19/2/2024</a:t>
            </a:fld>
            <a:endParaRPr lang="el-GR"/>
          </a:p>
        </p:txBody>
      </p:sp>
      <p:sp>
        <p:nvSpPr>
          <p:cNvPr id="5" name="4 - Θέση υποσέλιδου">
            <a:extLst>
              <a:ext uri="{FF2B5EF4-FFF2-40B4-BE49-F238E27FC236}">
                <a16:creationId xmlns:a16="http://schemas.microsoft.com/office/drawing/2014/main" id="{F9D8D510-39C6-4A4E-A5D1-EC3AD90CF07A}"/>
              </a:ext>
            </a:extLst>
          </p:cNvPr>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a:extLst>
              <a:ext uri="{FF2B5EF4-FFF2-40B4-BE49-F238E27FC236}">
                <a16:creationId xmlns:a16="http://schemas.microsoft.com/office/drawing/2014/main" id="{A3CFDC8C-1ED1-4264-9CF9-3ABD7EB96F94}"/>
              </a:ext>
            </a:extLst>
          </p:cNvPr>
          <p:cNvSpPr txBox="1">
            <a:spLocks noGrp="1"/>
          </p:cNvSpPr>
          <p:nvPr>
            <p:ph type="sldNum" sz="quarter" idx="8"/>
          </p:nvPr>
        </p:nvSpPr>
        <p:spPr/>
        <p:txBody>
          <a:bodyPr/>
          <a:lstStyle>
            <a:lvl1pPr>
              <a:defRPr/>
            </a:lvl1pPr>
          </a:lstStyle>
          <a:p>
            <a:pPr lvl="0"/>
            <a:fld id="{3A9591CA-1857-4C23-99E3-5B00718BD34A}" type="slidenum">
              <a:rPr/>
              <a:pPr lvl="0"/>
              <a:t>‹#›</a:t>
            </a:fld>
            <a:endParaRPr lang="el-GR"/>
          </a:p>
        </p:txBody>
      </p:sp>
    </p:spTree>
    <p:extLst>
      <p:ext uri="{BB962C8B-B14F-4D97-AF65-F5344CB8AC3E}">
        <p14:creationId xmlns:p14="http://schemas.microsoft.com/office/powerpoint/2010/main" val="2581766499"/>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FF37693D-653F-416B-B7D6-92823560E9EB}"/>
              </a:ext>
            </a:extLst>
          </p:cNvPr>
          <p:cNvSpPr txBox="1">
            <a:spLocks noGrp="1"/>
          </p:cNvSpPr>
          <p:nvPr>
            <p:ph type="title"/>
          </p:nvPr>
        </p:nvSpPr>
        <p:spPr>
          <a:xfrm>
            <a:off x="722312" y="4406906"/>
            <a:ext cx="7772397" cy="1362071"/>
          </a:xfrm>
        </p:spPr>
        <p:txBody>
          <a:bodyPr anchor="t" anchorCtr="0"/>
          <a:lstStyle>
            <a:lvl1pPr algn="l">
              <a:defRPr sz="3000" b="1" cap="all"/>
            </a:lvl1pPr>
          </a:lstStyle>
          <a:p>
            <a:pPr lvl="0"/>
            <a:r>
              <a:rPr lang="el-GR"/>
              <a:t>Kλικ για επεξεργασία του τίτλου</a:t>
            </a:r>
          </a:p>
        </p:txBody>
      </p:sp>
      <p:sp>
        <p:nvSpPr>
          <p:cNvPr id="3" name="2 - Θέση κειμένου">
            <a:extLst>
              <a:ext uri="{FF2B5EF4-FFF2-40B4-BE49-F238E27FC236}">
                <a16:creationId xmlns:a16="http://schemas.microsoft.com/office/drawing/2014/main" id="{521AD6F0-F66E-49A3-B3EE-CB34AF6A59C6}"/>
              </a:ext>
            </a:extLst>
          </p:cNvPr>
          <p:cNvSpPr txBox="1">
            <a:spLocks noGrp="1"/>
          </p:cNvSpPr>
          <p:nvPr>
            <p:ph type="body" idx="1"/>
          </p:nvPr>
        </p:nvSpPr>
        <p:spPr>
          <a:xfrm>
            <a:off x="722312" y="2906713"/>
            <a:ext cx="7772397" cy="1500182"/>
          </a:xfrm>
        </p:spPr>
        <p:txBody>
          <a:bodyPr anchor="b"/>
          <a:lstStyle>
            <a:lvl1pPr marL="0" indent="0">
              <a:spcBef>
                <a:spcPts val="375"/>
              </a:spcBef>
              <a:buNone/>
              <a:defRPr sz="1500">
                <a:solidFill>
                  <a:srgbClr val="898989"/>
                </a:solidFill>
              </a:defRPr>
            </a:lvl1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2992756D-8873-4AC8-93AC-10DCD23EEAEB}"/>
              </a:ext>
            </a:extLst>
          </p:cNvPr>
          <p:cNvSpPr txBox="1">
            <a:spLocks noGrp="1"/>
          </p:cNvSpPr>
          <p:nvPr>
            <p:ph type="dt" sz="half" idx="7"/>
          </p:nvPr>
        </p:nvSpPr>
        <p:spPr/>
        <p:txBody>
          <a:bodyPr/>
          <a:lstStyle>
            <a:lvl1pPr>
              <a:defRPr/>
            </a:lvl1pPr>
          </a:lstStyle>
          <a:p>
            <a:pPr lvl="0"/>
            <a:fld id="{A7BCF21C-2F19-491C-A5FE-0011C34813EF}" type="datetime1">
              <a:rPr lang="el-GR"/>
              <a:pPr lvl="0"/>
              <a:t>19/2/2024</a:t>
            </a:fld>
            <a:endParaRPr lang="el-GR"/>
          </a:p>
        </p:txBody>
      </p:sp>
      <p:sp>
        <p:nvSpPr>
          <p:cNvPr id="5" name="4 - Θέση υποσέλιδου">
            <a:extLst>
              <a:ext uri="{FF2B5EF4-FFF2-40B4-BE49-F238E27FC236}">
                <a16:creationId xmlns:a16="http://schemas.microsoft.com/office/drawing/2014/main" id="{804ABFCE-E9A3-4072-967C-789E2AA3008A}"/>
              </a:ext>
            </a:extLst>
          </p:cNvPr>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a:extLst>
              <a:ext uri="{FF2B5EF4-FFF2-40B4-BE49-F238E27FC236}">
                <a16:creationId xmlns:a16="http://schemas.microsoft.com/office/drawing/2014/main" id="{BF533862-A31D-475E-830A-6ED8CD2F8970}"/>
              </a:ext>
            </a:extLst>
          </p:cNvPr>
          <p:cNvSpPr txBox="1">
            <a:spLocks noGrp="1"/>
          </p:cNvSpPr>
          <p:nvPr>
            <p:ph type="sldNum" sz="quarter" idx="8"/>
          </p:nvPr>
        </p:nvSpPr>
        <p:spPr/>
        <p:txBody>
          <a:bodyPr/>
          <a:lstStyle>
            <a:lvl1pPr>
              <a:defRPr/>
            </a:lvl1pPr>
          </a:lstStyle>
          <a:p>
            <a:pPr lvl="0"/>
            <a:fld id="{8119A5B0-8945-4BDB-AF62-B025DD910129}" type="slidenum">
              <a:rPr/>
              <a:pPr lvl="0"/>
              <a:t>‹#›</a:t>
            </a:fld>
            <a:endParaRPr lang="el-GR"/>
          </a:p>
        </p:txBody>
      </p:sp>
    </p:spTree>
    <p:extLst>
      <p:ext uri="{BB962C8B-B14F-4D97-AF65-F5344CB8AC3E}">
        <p14:creationId xmlns:p14="http://schemas.microsoft.com/office/powerpoint/2010/main" val="26210746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15248B70-F493-42FC-BDF1-4A72C66E7FD2}"/>
              </a:ext>
            </a:extLst>
          </p:cNvPr>
          <p:cNvSpPr txBox="1">
            <a:spLocks noGrp="1"/>
          </p:cNvSpPr>
          <p:nvPr>
            <p:ph type="title"/>
          </p:nvPr>
        </p:nvSpPr>
        <p:spPr/>
        <p:txBody>
          <a:bodyPr/>
          <a:lstStyle>
            <a:lvl1pPr>
              <a:defRPr/>
            </a:lvl1pPr>
          </a:lstStyle>
          <a:p>
            <a:pPr lvl="0"/>
            <a:r>
              <a:rPr lang="el-GR"/>
              <a:t>Kλικ για επεξεργασία του τίτλου</a:t>
            </a:r>
          </a:p>
        </p:txBody>
      </p:sp>
      <p:sp>
        <p:nvSpPr>
          <p:cNvPr id="3" name="2 - Θέση περιεχομένου">
            <a:extLst>
              <a:ext uri="{FF2B5EF4-FFF2-40B4-BE49-F238E27FC236}">
                <a16:creationId xmlns:a16="http://schemas.microsoft.com/office/drawing/2014/main" id="{CA67D386-650B-415E-A381-076438CDB97C}"/>
              </a:ext>
            </a:extLst>
          </p:cNvPr>
          <p:cNvSpPr txBox="1">
            <a:spLocks noGrp="1"/>
          </p:cNvSpPr>
          <p:nvPr>
            <p:ph idx="1"/>
          </p:nvPr>
        </p:nvSpPr>
        <p:spPr>
          <a:xfrm>
            <a:off x="457203" y="1600201"/>
            <a:ext cx="4038601" cy="4525959"/>
          </a:xfrm>
        </p:spPr>
        <p:txBody>
          <a:bodyPr/>
          <a:lstStyle>
            <a:lvl1pPr>
              <a:spcBef>
                <a:spcPts val="525"/>
              </a:spcBef>
              <a:defRPr sz="2100"/>
            </a:lvl1pPr>
            <a:lvl2pPr>
              <a:spcBef>
                <a:spcPts val="450"/>
              </a:spcBef>
              <a:defRPr sz="1800"/>
            </a:lvl2pPr>
            <a:lvl3pPr>
              <a:spcBef>
                <a:spcPts val="375"/>
              </a:spcBef>
              <a:defRPr sz="1500"/>
            </a:lvl3pPr>
            <a:lvl4pPr>
              <a:spcBef>
                <a:spcPts val="300"/>
              </a:spcBef>
              <a:defRPr sz="1350"/>
            </a:lvl4pPr>
            <a:lvl5pPr>
              <a:spcBef>
                <a:spcPts val="300"/>
              </a:spcBef>
              <a:defRPr sz="135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a:extLst>
              <a:ext uri="{FF2B5EF4-FFF2-40B4-BE49-F238E27FC236}">
                <a16:creationId xmlns:a16="http://schemas.microsoft.com/office/drawing/2014/main" id="{5062BE18-9075-4893-8AA4-0F933D46731F}"/>
              </a:ext>
            </a:extLst>
          </p:cNvPr>
          <p:cNvSpPr txBox="1">
            <a:spLocks noGrp="1"/>
          </p:cNvSpPr>
          <p:nvPr>
            <p:ph idx="2"/>
          </p:nvPr>
        </p:nvSpPr>
        <p:spPr>
          <a:xfrm>
            <a:off x="4648202" y="1600201"/>
            <a:ext cx="4038601" cy="4525959"/>
          </a:xfrm>
        </p:spPr>
        <p:txBody>
          <a:bodyPr/>
          <a:lstStyle>
            <a:lvl1pPr>
              <a:spcBef>
                <a:spcPts val="525"/>
              </a:spcBef>
              <a:defRPr sz="2100"/>
            </a:lvl1pPr>
            <a:lvl2pPr>
              <a:spcBef>
                <a:spcPts val="450"/>
              </a:spcBef>
              <a:defRPr sz="1800"/>
            </a:lvl2pPr>
            <a:lvl3pPr>
              <a:spcBef>
                <a:spcPts val="375"/>
              </a:spcBef>
              <a:defRPr sz="1500"/>
            </a:lvl3pPr>
            <a:lvl4pPr>
              <a:spcBef>
                <a:spcPts val="300"/>
              </a:spcBef>
              <a:defRPr sz="1350"/>
            </a:lvl4pPr>
            <a:lvl5pPr>
              <a:spcBef>
                <a:spcPts val="300"/>
              </a:spcBef>
              <a:defRPr sz="135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a:extLst>
              <a:ext uri="{FF2B5EF4-FFF2-40B4-BE49-F238E27FC236}">
                <a16:creationId xmlns:a16="http://schemas.microsoft.com/office/drawing/2014/main" id="{1AC013EA-4A27-429F-8841-5C8F0E85C6DD}"/>
              </a:ext>
            </a:extLst>
          </p:cNvPr>
          <p:cNvSpPr txBox="1">
            <a:spLocks noGrp="1"/>
          </p:cNvSpPr>
          <p:nvPr>
            <p:ph type="dt" sz="half" idx="7"/>
          </p:nvPr>
        </p:nvSpPr>
        <p:spPr/>
        <p:txBody>
          <a:bodyPr/>
          <a:lstStyle>
            <a:lvl1pPr>
              <a:defRPr/>
            </a:lvl1pPr>
          </a:lstStyle>
          <a:p>
            <a:pPr lvl="0"/>
            <a:fld id="{9424DBBE-3A28-4CA6-AF64-1439E61895A2}" type="datetime1">
              <a:rPr lang="el-GR"/>
              <a:pPr lvl="0"/>
              <a:t>19/2/2024</a:t>
            </a:fld>
            <a:endParaRPr lang="el-GR"/>
          </a:p>
        </p:txBody>
      </p:sp>
      <p:sp>
        <p:nvSpPr>
          <p:cNvPr id="6" name="5 - Θέση υποσέλιδου">
            <a:extLst>
              <a:ext uri="{FF2B5EF4-FFF2-40B4-BE49-F238E27FC236}">
                <a16:creationId xmlns:a16="http://schemas.microsoft.com/office/drawing/2014/main" id="{12AB052D-1447-40CE-BA88-19AEC1C974FC}"/>
              </a:ext>
            </a:extLst>
          </p:cNvPr>
          <p:cNvSpPr txBox="1">
            <a:spLocks noGrp="1"/>
          </p:cNvSpPr>
          <p:nvPr>
            <p:ph type="ftr" sz="quarter" idx="9"/>
          </p:nvPr>
        </p:nvSpPr>
        <p:spPr/>
        <p:txBody>
          <a:bodyPr/>
          <a:lstStyle>
            <a:lvl1pPr>
              <a:defRPr/>
            </a:lvl1pPr>
          </a:lstStyle>
          <a:p>
            <a:pPr lvl="0"/>
            <a:endParaRPr lang="el-GR"/>
          </a:p>
        </p:txBody>
      </p:sp>
      <p:sp>
        <p:nvSpPr>
          <p:cNvPr id="7" name="6 - Θέση αριθμού διαφάνειας">
            <a:extLst>
              <a:ext uri="{FF2B5EF4-FFF2-40B4-BE49-F238E27FC236}">
                <a16:creationId xmlns:a16="http://schemas.microsoft.com/office/drawing/2014/main" id="{48AAC903-6CD0-47CE-9FA6-724BFDCB5249}"/>
              </a:ext>
            </a:extLst>
          </p:cNvPr>
          <p:cNvSpPr txBox="1">
            <a:spLocks noGrp="1"/>
          </p:cNvSpPr>
          <p:nvPr>
            <p:ph type="sldNum" sz="quarter" idx="8"/>
          </p:nvPr>
        </p:nvSpPr>
        <p:spPr/>
        <p:txBody>
          <a:bodyPr/>
          <a:lstStyle>
            <a:lvl1pPr>
              <a:defRPr/>
            </a:lvl1pPr>
          </a:lstStyle>
          <a:p>
            <a:pPr lvl="0"/>
            <a:fld id="{84BE167E-E294-468F-B11D-6EBF5819668C}" type="slidenum">
              <a:rPr/>
              <a:pPr lvl="0"/>
              <a:t>‹#›</a:t>
            </a:fld>
            <a:endParaRPr lang="el-GR"/>
          </a:p>
        </p:txBody>
      </p:sp>
    </p:spTree>
    <p:extLst>
      <p:ext uri="{BB962C8B-B14F-4D97-AF65-F5344CB8AC3E}">
        <p14:creationId xmlns:p14="http://schemas.microsoft.com/office/powerpoint/2010/main" val="6407703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3F013261-76E3-476E-A53B-797359D05A8D}"/>
              </a:ext>
            </a:extLst>
          </p:cNvPr>
          <p:cNvSpPr txBox="1">
            <a:spLocks noGrp="1"/>
          </p:cNvSpPr>
          <p:nvPr>
            <p:ph type="title"/>
          </p:nvPr>
        </p:nvSpPr>
        <p:spPr/>
        <p:txBody>
          <a:bodyPr/>
          <a:lstStyle>
            <a:lvl1pPr>
              <a:defRPr/>
            </a:lvl1pPr>
          </a:lstStyle>
          <a:p>
            <a:pPr lvl="0"/>
            <a:r>
              <a:rPr lang="el-GR"/>
              <a:t>Kλικ για επεξεργασία του τίτλου</a:t>
            </a:r>
          </a:p>
        </p:txBody>
      </p:sp>
      <p:sp>
        <p:nvSpPr>
          <p:cNvPr id="3" name="2 - Θέση κειμένου">
            <a:extLst>
              <a:ext uri="{FF2B5EF4-FFF2-40B4-BE49-F238E27FC236}">
                <a16:creationId xmlns:a16="http://schemas.microsoft.com/office/drawing/2014/main" id="{8A292A2E-5402-43FC-A531-80ED11B1AD47}"/>
              </a:ext>
            </a:extLst>
          </p:cNvPr>
          <p:cNvSpPr txBox="1">
            <a:spLocks noGrp="1"/>
          </p:cNvSpPr>
          <p:nvPr>
            <p:ph type="body" idx="1"/>
          </p:nvPr>
        </p:nvSpPr>
        <p:spPr>
          <a:xfrm>
            <a:off x="457203" y="1535114"/>
            <a:ext cx="4040185" cy="639759"/>
          </a:xfrm>
        </p:spPr>
        <p:txBody>
          <a:bodyPr anchor="b"/>
          <a:lstStyle>
            <a:lvl1pPr marL="0" indent="0">
              <a:spcBef>
                <a:spcPts val="450"/>
              </a:spcBef>
              <a:buNone/>
              <a:defRPr sz="1800" b="1"/>
            </a:lvl1pPr>
          </a:lstStyle>
          <a:p>
            <a:pPr lvl="0"/>
            <a:r>
              <a:rPr lang="el-GR"/>
              <a:t>Kλικ για επεξεργασία των στυλ του υποδείγματος</a:t>
            </a:r>
          </a:p>
        </p:txBody>
      </p:sp>
      <p:sp>
        <p:nvSpPr>
          <p:cNvPr id="4" name="3 - Θέση περιεχομένου">
            <a:extLst>
              <a:ext uri="{FF2B5EF4-FFF2-40B4-BE49-F238E27FC236}">
                <a16:creationId xmlns:a16="http://schemas.microsoft.com/office/drawing/2014/main" id="{367FDDB5-74B0-49AE-9C3A-2C1C73A5BBE0}"/>
              </a:ext>
            </a:extLst>
          </p:cNvPr>
          <p:cNvSpPr txBox="1">
            <a:spLocks noGrp="1"/>
          </p:cNvSpPr>
          <p:nvPr>
            <p:ph idx="2"/>
          </p:nvPr>
        </p:nvSpPr>
        <p:spPr>
          <a:xfrm>
            <a:off x="457203" y="2174872"/>
            <a:ext cx="4040185" cy="3951286"/>
          </a:xfrm>
        </p:spPr>
        <p:txBody>
          <a:bodyPr/>
          <a:lstStyle>
            <a:lvl1pPr>
              <a:spcBef>
                <a:spcPts val="450"/>
              </a:spcBef>
              <a:defRPr sz="1800"/>
            </a:lvl1pPr>
            <a:lvl2pPr>
              <a:spcBef>
                <a:spcPts val="375"/>
              </a:spcBef>
              <a:defRPr sz="1500"/>
            </a:lvl2pPr>
            <a:lvl3pPr>
              <a:spcBef>
                <a:spcPts val="300"/>
              </a:spcBef>
              <a:defRPr sz="1350"/>
            </a:lvl3pPr>
            <a:lvl4pPr>
              <a:spcBef>
                <a:spcPts val="300"/>
              </a:spcBef>
              <a:defRPr sz="1200"/>
            </a:lvl4pPr>
            <a:lvl5pPr>
              <a:spcBef>
                <a:spcPts val="300"/>
              </a:spcBef>
              <a:defRPr sz="12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a:extLst>
              <a:ext uri="{FF2B5EF4-FFF2-40B4-BE49-F238E27FC236}">
                <a16:creationId xmlns:a16="http://schemas.microsoft.com/office/drawing/2014/main" id="{95F1819D-51B5-4C64-8C9B-C9B8737FFD4F}"/>
              </a:ext>
            </a:extLst>
          </p:cNvPr>
          <p:cNvSpPr txBox="1">
            <a:spLocks noGrp="1"/>
          </p:cNvSpPr>
          <p:nvPr>
            <p:ph type="body" idx="3"/>
          </p:nvPr>
        </p:nvSpPr>
        <p:spPr>
          <a:xfrm>
            <a:off x="4645026" y="1535114"/>
            <a:ext cx="4041776" cy="639759"/>
          </a:xfrm>
        </p:spPr>
        <p:txBody>
          <a:bodyPr anchor="b"/>
          <a:lstStyle>
            <a:lvl1pPr marL="0" indent="0">
              <a:spcBef>
                <a:spcPts val="450"/>
              </a:spcBef>
              <a:buNone/>
              <a:defRPr sz="1800" b="1"/>
            </a:lvl1pPr>
          </a:lstStyle>
          <a:p>
            <a:pPr lvl="0"/>
            <a:r>
              <a:rPr lang="el-GR"/>
              <a:t>Kλικ για επεξεργασία των στυλ του υποδείγματος</a:t>
            </a:r>
          </a:p>
        </p:txBody>
      </p:sp>
      <p:sp>
        <p:nvSpPr>
          <p:cNvPr id="6" name="5 - Θέση περιεχομένου">
            <a:extLst>
              <a:ext uri="{FF2B5EF4-FFF2-40B4-BE49-F238E27FC236}">
                <a16:creationId xmlns:a16="http://schemas.microsoft.com/office/drawing/2014/main" id="{E86F0DA4-45E1-4129-AC69-7C9BB0A97BAF}"/>
              </a:ext>
            </a:extLst>
          </p:cNvPr>
          <p:cNvSpPr txBox="1">
            <a:spLocks noGrp="1"/>
          </p:cNvSpPr>
          <p:nvPr>
            <p:ph idx="4"/>
          </p:nvPr>
        </p:nvSpPr>
        <p:spPr>
          <a:xfrm>
            <a:off x="4645026" y="2174872"/>
            <a:ext cx="4041776" cy="3951286"/>
          </a:xfrm>
        </p:spPr>
        <p:txBody>
          <a:bodyPr/>
          <a:lstStyle>
            <a:lvl1pPr>
              <a:spcBef>
                <a:spcPts val="450"/>
              </a:spcBef>
              <a:defRPr sz="1800"/>
            </a:lvl1pPr>
            <a:lvl2pPr>
              <a:spcBef>
                <a:spcPts val="375"/>
              </a:spcBef>
              <a:defRPr sz="1500"/>
            </a:lvl2pPr>
            <a:lvl3pPr>
              <a:spcBef>
                <a:spcPts val="300"/>
              </a:spcBef>
              <a:defRPr sz="1350"/>
            </a:lvl3pPr>
            <a:lvl4pPr>
              <a:spcBef>
                <a:spcPts val="300"/>
              </a:spcBef>
              <a:defRPr sz="1200"/>
            </a:lvl4pPr>
            <a:lvl5pPr>
              <a:spcBef>
                <a:spcPts val="300"/>
              </a:spcBef>
              <a:defRPr sz="12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a:extLst>
              <a:ext uri="{FF2B5EF4-FFF2-40B4-BE49-F238E27FC236}">
                <a16:creationId xmlns:a16="http://schemas.microsoft.com/office/drawing/2014/main" id="{80CC3DCD-9BF5-43C7-8138-63089378AAF0}"/>
              </a:ext>
            </a:extLst>
          </p:cNvPr>
          <p:cNvSpPr txBox="1">
            <a:spLocks noGrp="1"/>
          </p:cNvSpPr>
          <p:nvPr>
            <p:ph type="dt" sz="half" idx="7"/>
          </p:nvPr>
        </p:nvSpPr>
        <p:spPr/>
        <p:txBody>
          <a:bodyPr/>
          <a:lstStyle>
            <a:lvl1pPr>
              <a:defRPr/>
            </a:lvl1pPr>
          </a:lstStyle>
          <a:p>
            <a:pPr lvl="0"/>
            <a:fld id="{21312C14-84C3-4E93-BC7B-B18875AEEA27}" type="datetime1">
              <a:rPr lang="el-GR"/>
              <a:pPr lvl="0"/>
              <a:t>19/2/2024</a:t>
            </a:fld>
            <a:endParaRPr lang="el-GR"/>
          </a:p>
        </p:txBody>
      </p:sp>
      <p:sp>
        <p:nvSpPr>
          <p:cNvPr id="8" name="7 - Θέση υποσέλιδου">
            <a:extLst>
              <a:ext uri="{FF2B5EF4-FFF2-40B4-BE49-F238E27FC236}">
                <a16:creationId xmlns:a16="http://schemas.microsoft.com/office/drawing/2014/main" id="{3FF5DC16-4E34-4812-8190-9E4801FD071B}"/>
              </a:ext>
            </a:extLst>
          </p:cNvPr>
          <p:cNvSpPr txBox="1">
            <a:spLocks noGrp="1"/>
          </p:cNvSpPr>
          <p:nvPr>
            <p:ph type="ftr" sz="quarter" idx="9"/>
          </p:nvPr>
        </p:nvSpPr>
        <p:spPr/>
        <p:txBody>
          <a:bodyPr/>
          <a:lstStyle>
            <a:lvl1pPr>
              <a:defRPr/>
            </a:lvl1pPr>
          </a:lstStyle>
          <a:p>
            <a:pPr lvl="0"/>
            <a:endParaRPr lang="el-GR"/>
          </a:p>
        </p:txBody>
      </p:sp>
      <p:sp>
        <p:nvSpPr>
          <p:cNvPr id="9" name="8 - Θέση αριθμού διαφάνειας">
            <a:extLst>
              <a:ext uri="{FF2B5EF4-FFF2-40B4-BE49-F238E27FC236}">
                <a16:creationId xmlns:a16="http://schemas.microsoft.com/office/drawing/2014/main" id="{771C96D3-2B05-4A54-A034-DF0E9FAE3B7C}"/>
              </a:ext>
            </a:extLst>
          </p:cNvPr>
          <p:cNvSpPr txBox="1">
            <a:spLocks noGrp="1"/>
          </p:cNvSpPr>
          <p:nvPr>
            <p:ph type="sldNum" sz="quarter" idx="8"/>
          </p:nvPr>
        </p:nvSpPr>
        <p:spPr/>
        <p:txBody>
          <a:bodyPr/>
          <a:lstStyle>
            <a:lvl1pPr>
              <a:defRPr/>
            </a:lvl1pPr>
          </a:lstStyle>
          <a:p>
            <a:pPr lvl="0"/>
            <a:fld id="{3F70DA26-2358-410B-B610-3EE2037EB528}" type="slidenum">
              <a:rPr/>
              <a:pPr lvl="0"/>
              <a:t>‹#›</a:t>
            </a:fld>
            <a:endParaRPr lang="el-GR"/>
          </a:p>
        </p:txBody>
      </p:sp>
    </p:spTree>
    <p:extLst>
      <p:ext uri="{BB962C8B-B14F-4D97-AF65-F5344CB8AC3E}">
        <p14:creationId xmlns:p14="http://schemas.microsoft.com/office/powerpoint/2010/main" val="23951473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471BB07-6530-4200-BF0D-3657BDED5E67}"/>
              </a:ext>
            </a:extLst>
          </p:cNvPr>
          <p:cNvSpPr txBox="1">
            <a:spLocks noGrp="1"/>
          </p:cNvSpPr>
          <p:nvPr>
            <p:ph type="title"/>
          </p:nvPr>
        </p:nvSpPr>
        <p:spPr/>
        <p:txBody>
          <a:bodyPr/>
          <a:lstStyle>
            <a:lvl1pPr>
              <a:defRPr/>
            </a:lvl1pPr>
          </a:lstStyle>
          <a:p>
            <a:pPr lvl="0"/>
            <a:r>
              <a:rPr lang="el-GR"/>
              <a:t>Kλικ για επεξεργασία του τίτλου</a:t>
            </a:r>
          </a:p>
        </p:txBody>
      </p:sp>
      <p:sp>
        <p:nvSpPr>
          <p:cNvPr id="3" name="2 - Θέση ημερομηνίας">
            <a:extLst>
              <a:ext uri="{FF2B5EF4-FFF2-40B4-BE49-F238E27FC236}">
                <a16:creationId xmlns:a16="http://schemas.microsoft.com/office/drawing/2014/main" id="{CB57BF48-30AD-4596-8634-9061692DC902}"/>
              </a:ext>
            </a:extLst>
          </p:cNvPr>
          <p:cNvSpPr txBox="1">
            <a:spLocks noGrp="1"/>
          </p:cNvSpPr>
          <p:nvPr>
            <p:ph type="dt" sz="half" idx="7"/>
          </p:nvPr>
        </p:nvSpPr>
        <p:spPr/>
        <p:txBody>
          <a:bodyPr/>
          <a:lstStyle>
            <a:lvl1pPr>
              <a:defRPr/>
            </a:lvl1pPr>
          </a:lstStyle>
          <a:p>
            <a:pPr lvl="0"/>
            <a:fld id="{A740F914-DC2B-4DD5-A60F-A3026F0A4C2E}" type="datetime1">
              <a:rPr lang="el-GR"/>
              <a:pPr lvl="0"/>
              <a:t>19/2/2024</a:t>
            </a:fld>
            <a:endParaRPr lang="el-GR"/>
          </a:p>
        </p:txBody>
      </p:sp>
      <p:sp>
        <p:nvSpPr>
          <p:cNvPr id="4" name="3 - Θέση υποσέλιδου">
            <a:extLst>
              <a:ext uri="{FF2B5EF4-FFF2-40B4-BE49-F238E27FC236}">
                <a16:creationId xmlns:a16="http://schemas.microsoft.com/office/drawing/2014/main" id="{58BFCDF2-825D-4E4C-B0CE-24C6C8AE1B27}"/>
              </a:ext>
            </a:extLst>
          </p:cNvPr>
          <p:cNvSpPr txBox="1">
            <a:spLocks noGrp="1"/>
          </p:cNvSpPr>
          <p:nvPr>
            <p:ph type="ftr" sz="quarter" idx="9"/>
          </p:nvPr>
        </p:nvSpPr>
        <p:spPr/>
        <p:txBody>
          <a:bodyPr/>
          <a:lstStyle>
            <a:lvl1pPr>
              <a:defRPr/>
            </a:lvl1pPr>
          </a:lstStyle>
          <a:p>
            <a:pPr lvl="0"/>
            <a:endParaRPr lang="el-GR"/>
          </a:p>
        </p:txBody>
      </p:sp>
      <p:sp>
        <p:nvSpPr>
          <p:cNvPr id="5" name="4 - Θέση αριθμού διαφάνειας">
            <a:extLst>
              <a:ext uri="{FF2B5EF4-FFF2-40B4-BE49-F238E27FC236}">
                <a16:creationId xmlns:a16="http://schemas.microsoft.com/office/drawing/2014/main" id="{06EB4DBC-9269-4358-BEDA-8A964E59F6FA}"/>
              </a:ext>
            </a:extLst>
          </p:cNvPr>
          <p:cNvSpPr txBox="1">
            <a:spLocks noGrp="1"/>
          </p:cNvSpPr>
          <p:nvPr>
            <p:ph type="sldNum" sz="quarter" idx="8"/>
          </p:nvPr>
        </p:nvSpPr>
        <p:spPr/>
        <p:txBody>
          <a:bodyPr/>
          <a:lstStyle>
            <a:lvl1pPr>
              <a:defRPr/>
            </a:lvl1pPr>
          </a:lstStyle>
          <a:p>
            <a:pPr lvl="0"/>
            <a:fld id="{052140FC-6985-4EC9-8EF6-AAE981DAECD5}" type="slidenum">
              <a:rPr/>
              <a:pPr lvl="0"/>
              <a:t>‹#›</a:t>
            </a:fld>
            <a:endParaRPr lang="el-GR"/>
          </a:p>
        </p:txBody>
      </p:sp>
    </p:spTree>
    <p:extLst>
      <p:ext uri="{BB962C8B-B14F-4D97-AF65-F5344CB8AC3E}">
        <p14:creationId xmlns:p14="http://schemas.microsoft.com/office/powerpoint/2010/main" val="3149776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B91D41A0-3F8D-41F6-AD65-D1D75F31D2A3}"/>
              </a:ext>
            </a:extLst>
          </p:cNvPr>
          <p:cNvSpPr txBox="1">
            <a:spLocks noGrp="1"/>
          </p:cNvSpPr>
          <p:nvPr>
            <p:ph type="dt" sz="half" idx="7"/>
          </p:nvPr>
        </p:nvSpPr>
        <p:spPr/>
        <p:txBody>
          <a:bodyPr/>
          <a:lstStyle>
            <a:lvl1pPr>
              <a:defRPr/>
            </a:lvl1pPr>
          </a:lstStyle>
          <a:p>
            <a:pPr lvl="0"/>
            <a:fld id="{7BB3DAE5-330A-4662-8987-2508BACE2AAE}" type="datetime1">
              <a:rPr lang="el-GR"/>
              <a:pPr lvl="0"/>
              <a:t>19/2/2024</a:t>
            </a:fld>
            <a:endParaRPr lang="el-GR"/>
          </a:p>
        </p:txBody>
      </p:sp>
      <p:sp>
        <p:nvSpPr>
          <p:cNvPr id="3" name="2 - Θέση υποσέλιδου">
            <a:extLst>
              <a:ext uri="{FF2B5EF4-FFF2-40B4-BE49-F238E27FC236}">
                <a16:creationId xmlns:a16="http://schemas.microsoft.com/office/drawing/2014/main" id="{2FF54FA5-7024-4F97-A809-1A18E47CBECC}"/>
              </a:ext>
            </a:extLst>
          </p:cNvPr>
          <p:cNvSpPr txBox="1">
            <a:spLocks noGrp="1"/>
          </p:cNvSpPr>
          <p:nvPr>
            <p:ph type="ftr" sz="quarter" idx="9"/>
          </p:nvPr>
        </p:nvSpPr>
        <p:spPr/>
        <p:txBody>
          <a:bodyPr/>
          <a:lstStyle>
            <a:lvl1pPr>
              <a:defRPr/>
            </a:lvl1pPr>
          </a:lstStyle>
          <a:p>
            <a:pPr lvl="0"/>
            <a:endParaRPr lang="el-GR"/>
          </a:p>
        </p:txBody>
      </p:sp>
      <p:sp>
        <p:nvSpPr>
          <p:cNvPr id="4" name="3 - Θέση αριθμού διαφάνειας">
            <a:extLst>
              <a:ext uri="{FF2B5EF4-FFF2-40B4-BE49-F238E27FC236}">
                <a16:creationId xmlns:a16="http://schemas.microsoft.com/office/drawing/2014/main" id="{4B25BE64-57BD-49DD-8B3B-5A5FFBF8F748}"/>
              </a:ext>
            </a:extLst>
          </p:cNvPr>
          <p:cNvSpPr txBox="1">
            <a:spLocks noGrp="1"/>
          </p:cNvSpPr>
          <p:nvPr>
            <p:ph type="sldNum" sz="quarter" idx="8"/>
          </p:nvPr>
        </p:nvSpPr>
        <p:spPr/>
        <p:txBody>
          <a:bodyPr/>
          <a:lstStyle>
            <a:lvl1pPr>
              <a:defRPr/>
            </a:lvl1pPr>
          </a:lstStyle>
          <a:p>
            <a:pPr lvl="0"/>
            <a:fld id="{D226CFED-332D-4E84-886B-CBE7EDDC7D38}" type="slidenum">
              <a:rPr/>
              <a:pPr lvl="0"/>
              <a:t>‹#›</a:t>
            </a:fld>
            <a:endParaRPr lang="el-GR"/>
          </a:p>
        </p:txBody>
      </p:sp>
    </p:spTree>
    <p:extLst>
      <p:ext uri="{BB962C8B-B14F-4D97-AF65-F5344CB8AC3E}">
        <p14:creationId xmlns:p14="http://schemas.microsoft.com/office/powerpoint/2010/main" val="24740538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5F2DAA80-6053-49E4-937B-05DEB8E9F303}"/>
              </a:ext>
            </a:extLst>
          </p:cNvPr>
          <p:cNvSpPr txBox="1">
            <a:spLocks noGrp="1"/>
          </p:cNvSpPr>
          <p:nvPr>
            <p:ph type="title"/>
          </p:nvPr>
        </p:nvSpPr>
        <p:spPr>
          <a:xfrm>
            <a:off x="457203" y="273048"/>
            <a:ext cx="3008309" cy="1162046"/>
          </a:xfrm>
        </p:spPr>
        <p:txBody>
          <a:bodyPr anchor="b" anchorCtr="0"/>
          <a:lstStyle>
            <a:lvl1pPr algn="l">
              <a:defRPr sz="1500" b="1"/>
            </a:lvl1pPr>
          </a:lstStyle>
          <a:p>
            <a:pPr lvl="0"/>
            <a:r>
              <a:rPr lang="el-GR"/>
              <a:t>Kλικ για επεξεργασία του τίτλου</a:t>
            </a:r>
          </a:p>
        </p:txBody>
      </p:sp>
      <p:sp>
        <p:nvSpPr>
          <p:cNvPr id="3" name="2 - Θέση περιεχομένου">
            <a:extLst>
              <a:ext uri="{FF2B5EF4-FFF2-40B4-BE49-F238E27FC236}">
                <a16:creationId xmlns:a16="http://schemas.microsoft.com/office/drawing/2014/main" id="{6AC14CC6-6717-4EE4-9F51-F43E7ED660F2}"/>
              </a:ext>
            </a:extLst>
          </p:cNvPr>
          <p:cNvSpPr txBox="1">
            <a:spLocks noGrp="1"/>
          </p:cNvSpPr>
          <p:nvPr>
            <p:ph idx="1"/>
          </p:nvPr>
        </p:nvSpPr>
        <p:spPr>
          <a:xfrm>
            <a:off x="3575048" y="273048"/>
            <a:ext cx="5111747" cy="5853110"/>
          </a:xfrm>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a:extLst>
              <a:ext uri="{FF2B5EF4-FFF2-40B4-BE49-F238E27FC236}">
                <a16:creationId xmlns:a16="http://schemas.microsoft.com/office/drawing/2014/main" id="{D3C4F647-C227-4D01-AACB-722DEF4E3D86}"/>
              </a:ext>
            </a:extLst>
          </p:cNvPr>
          <p:cNvSpPr txBox="1">
            <a:spLocks noGrp="1"/>
          </p:cNvSpPr>
          <p:nvPr>
            <p:ph type="body" idx="2"/>
          </p:nvPr>
        </p:nvSpPr>
        <p:spPr>
          <a:xfrm>
            <a:off x="457203" y="1435105"/>
            <a:ext cx="3008309" cy="4691064"/>
          </a:xfrm>
        </p:spPr>
        <p:txBody>
          <a:bodyPr/>
          <a:lstStyle>
            <a:lvl1pPr marL="0" indent="0">
              <a:spcBef>
                <a:spcPts val="225"/>
              </a:spcBef>
              <a:buNone/>
              <a:defRPr sz="1050"/>
            </a:lvl1pPr>
          </a:lstStyle>
          <a:p>
            <a:pPr lvl="0"/>
            <a:r>
              <a:rPr lang="el-GR"/>
              <a:t>Kλικ για επεξεργασία των στυλ του υποδείγματος</a:t>
            </a:r>
          </a:p>
        </p:txBody>
      </p:sp>
      <p:sp>
        <p:nvSpPr>
          <p:cNvPr id="5" name="4 - Θέση ημερομηνίας">
            <a:extLst>
              <a:ext uri="{FF2B5EF4-FFF2-40B4-BE49-F238E27FC236}">
                <a16:creationId xmlns:a16="http://schemas.microsoft.com/office/drawing/2014/main" id="{AC6C7D24-3D16-4DB6-AC86-D40D4756B23A}"/>
              </a:ext>
            </a:extLst>
          </p:cNvPr>
          <p:cNvSpPr txBox="1">
            <a:spLocks noGrp="1"/>
          </p:cNvSpPr>
          <p:nvPr>
            <p:ph type="dt" sz="half" idx="7"/>
          </p:nvPr>
        </p:nvSpPr>
        <p:spPr/>
        <p:txBody>
          <a:bodyPr/>
          <a:lstStyle>
            <a:lvl1pPr>
              <a:defRPr/>
            </a:lvl1pPr>
          </a:lstStyle>
          <a:p>
            <a:pPr lvl="0"/>
            <a:fld id="{C449F97E-1B35-4AA5-8038-A1A2CD489CF1}" type="datetime1">
              <a:rPr lang="el-GR"/>
              <a:pPr lvl="0"/>
              <a:t>19/2/2024</a:t>
            </a:fld>
            <a:endParaRPr lang="el-GR"/>
          </a:p>
        </p:txBody>
      </p:sp>
      <p:sp>
        <p:nvSpPr>
          <p:cNvPr id="6" name="5 - Θέση υποσέλιδου">
            <a:extLst>
              <a:ext uri="{FF2B5EF4-FFF2-40B4-BE49-F238E27FC236}">
                <a16:creationId xmlns:a16="http://schemas.microsoft.com/office/drawing/2014/main" id="{CF0DE616-6233-4745-B596-022B520AEFC3}"/>
              </a:ext>
            </a:extLst>
          </p:cNvPr>
          <p:cNvSpPr txBox="1">
            <a:spLocks noGrp="1"/>
          </p:cNvSpPr>
          <p:nvPr>
            <p:ph type="ftr" sz="quarter" idx="9"/>
          </p:nvPr>
        </p:nvSpPr>
        <p:spPr/>
        <p:txBody>
          <a:bodyPr/>
          <a:lstStyle>
            <a:lvl1pPr>
              <a:defRPr/>
            </a:lvl1pPr>
          </a:lstStyle>
          <a:p>
            <a:pPr lvl="0"/>
            <a:endParaRPr lang="el-GR"/>
          </a:p>
        </p:txBody>
      </p:sp>
      <p:sp>
        <p:nvSpPr>
          <p:cNvPr id="7" name="6 - Θέση αριθμού διαφάνειας">
            <a:extLst>
              <a:ext uri="{FF2B5EF4-FFF2-40B4-BE49-F238E27FC236}">
                <a16:creationId xmlns:a16="http://schemas.microsoft.com/office/drawing/2014/main" id="{70EDD96C-00E9-43CB-A7E3-C792D325D9D8}"/>
              </a:ext>
            </a:extLst>
          </p:cNvPr>
          <p:cNvSpPr txBox="1">
            <a:spLocks noGrp="1"/>
          </p:cNvSpPr>
          <p:nvPr>
            <p:ph type="sldNum" sz="quarter" idx="8"/>
          </p:nvPr>
        </p:nvSpPr>
        <p:spPr/>
        <p:txBody>
          <a:bodyPr/>
          <a:lstStyle>
            <a:lvl1pPr>
              <a:defRPr/>
            </a:lvl1pPr>
          </a:lstStyle>
          <a:p>
            <a:pPr lvl="0"/>
            <a:fld id="{4ADC8809-74BC-4C5B-9C95-6E48661C6CAF}" type="slidenum">
              <a:rPr/>
              <a:pPr lvl="0"/>
              <a:t>‹#›</a:t>
            </a:fld>
            <a:endParaRPr lang="el-GR"/>
          </a:p>
        </p:txBody>
      </p:sp>
    </p:spTree>
    <p:extLst>
      <p:ext uri="{BB962C8B-B14F-4D97-AF65-F5344CB8AC3E}">
        <p14:creationId xmlns:p14="http://schemas.microsoft.com/office/powerpoint/2010/main" val="11656715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9E960620-FE6C-4DCD-9555-EB3427B42985}"/>
              </a:ext>
            </a:extLst>
          </p:cNvPr>
          <p:cNvSpPr txBox="1">
            <a:spLocks noGrp="1"/>
          </p:cNvSpPr>
          <p:nvPr>
            <p:ph type="title"/>
          </p:nvPr>
        </p:nvSpPr>
        <p:spPr>
          <a:xfrm>
            <a:off x="1792290" y="4800601"/>
            <a:ext cx="5486400" cy="566735"/>
          </a:xfrm>
        </p:spPr>
        <p:txBody>
          <a:bodyPr anchor="b" anchorCtr="0"/>
          <a:lstStyle>
            <a:lvl1pPr algn="l">
              <a:defRPr sz="1500" b="1"/>
            </a:lvl1pPr>
          </a:lstStyle>
          <a:p>
            <a:pPr lvl="0"/>
            <a:r>
              <a:rPr lang="el-GR"/>
              <a:t>Kλικ για επεξεργασία του τίτλου</a:t>
            </a:r>
          </a:p>
        </p:txBody>
      </p:sp>
      <p:sp>
        <p:nvSpPr>
          <p:cNvPr id="3" name="2 - Θέση εικόνας">
            <a:extLst>
              <a:ext uri="{FF2B5EF4-FFF2-40B4-BE49-F238E27FC236}">
                <a16:creationId xmlns:a16="http://schemas.microsoft.com/office/drawing/2014/main" id="{E54605BD-558F-49E1-9EB8-E82B87F841B9}"/>
              </a:ext>
            </a:extLst>
          </p:cNvPr>
          <p:cNvSpPr txBox="1">
            <a:spLocks noGrp="1"/>
          </p:cNvSpPr>
          <p:nvPr>
            <p:ph type="pic" idx="1"/>
          </p:nvPr>
        </p:nvSpPr>
        <p:spPr>
          <a:xfrm>
            <a:off x="1792290" y="612776"/>
            <a:ext cx="5486400" cy="4114800"/>
          </a:xfrm>
        </p:spPr>
        <p:txBody>
          <a:bodyPr/>
          <a:lstStyle>
            <a:lvl1pPr marL="0" indent="0">
              <a:buNone/>
              <a:defRPr/>
            </a:lvl1pPr>
          </a:lstStyle>
          <a:p>
            <a:pPr lvl="0"/>
            <a:endParaRPr lang="el-GR"/>
          </a:p>
        </p:txBody>
      </p:sp>
      <p:sp>
        <p:nvSpPr>
          <p:cNvPr id="4" name="3 - Θέση κειμένου">
            <a:extLst>
              <a:ext uri="{FF2B5EF4-FFF2-40B4-BE49-F238E27FC236}">
                <a16:creationId xmlns:a16="http://schemas.microsoft.com/office/drawing/2014/main" id="{DB5836FA-A41C-4AA7-9B7C-445D12485412}"/>
              </a:ext>
            </a:extLst>
          </p:cNvPr>
          <p:cNvSpPr txBox="1">
            <a:spLocks noGrp="1"/>
          </p:cNvSpPr>
          <p:nvPr>
            <p:ph type="body" idx="2"/>
          </p:nvPr>
        </p:nvSpPr>
        <p:spPr>
          <a:xfrm>
            <a:off x="1792290" y="5367335"/>
            <a:ext cx="5486400" cy="804864"/>
          </a:xfrm>
        </p:spPr>
        <p:txBody>
          <a:bodyPr/>
          <a:lstStyle>
            <a:lvl1pPr marL="0" indent="0">
              <a:spcBef>
                <a:spcPts val="225"/>
              </a:spcBef>
              <a:buNone/>
              <a:defRPr sz="1050"/>
            </a:lvl1pPr>
          </a:lstStyle>
          <a:p>
            <a:pPr lvl="0"/>
            <a:r>
              <a:rPr lang="el-GR"/>
              <a:t>Kλικ για επεξεργασία των στυλ του υποδείγματος</a:t>
            </a:r>
          </a:p>
        </p:txBody>
      </p:sp>
      <p:sp>
        <p:nvSpPr>
          <p:cNvPr id="5" name="4 - Θέση ημερομηνίας">
            <a:extLst>
              <a:ext uri="{FF2B5EF4-FFF2-40B4-BE49-F238E27FC236}">
                <a16:creationId xmlns:a16="http://schemas.microsoft.com/office/drawing/2014/main" id="{A106BDBC-CC2A-4CE6-9E04-977B767F1CAE}"/>
              </a:ext>
            </a:extLst>
          </p:cNvPr>
          <p:cNvSpPr txBox="1">
            <a:spLocks noGrp="1"/>
          </p:cNvSpPr>
          <p:nvPr>
            <p:ph type="dt" sz="half" idx="7"/>
          </p:nvPr>
        </p:nvSpPr>
        <p:spPr/>
        <p:txBody>
          <a:bodyPr/>
          <a:lstStyle>
            <a:lvl1pPr>
              <a:defRPr/>
            </a:lvl1pPr>
          </a:lstStyle>
          <a:p>
            <a:pPr lvl="0"/>
            <a:fld id="{58C5CCF9-D458-411A-91E7-2A506B7FFF05}" type="datetime1">
              <a:rPr lang="el-GR"/>
              <a:pPr lvl="0"/>
              <a:t>19/2/2024</a:t>
            </a:fld>
            <a:endParaRPr lang="el-GR"/>
          </a:p>
        </p:txBody>
      </p:sp>
      <p:sp>
        <p:nvSpPr>
          <p:cNvPr id="6" name="5 - Θέση υποσέλιδου">
            <a:extLst>
              <a:ext uri="{FF2B5EF4-FFF2-40B4-BE49-F238E27FC236}">
                <a16:creationId xmlns:a16="http://schemas.microsoft.com/office/drawing/2014/main" id="{42A98958-357C-4E8B-9E20-EFADAF933138}"/>
              </a:ext>
            </a:extLst>
          </p:cNvPr>
          <p:cNvSpPr txBox="1">
            <a:spLocks noGrp="1"/>
          </p:cNvSpPr>
          <p:nvPr>
            <p:ph type="ftr" sz="quarter" idx="9"/>
          </p:nvPr>
        </p:nvSpPr>
        <p:spPr/>
        <p:txBody>
          <a:bodyPr/>
          <a:lstStyle>
            <a:lvl1pPr>
              <a:defRPr/>
            </a:lvl1pPr>
          </a:lstStyle>
          <a:p>
            <a:pPr lvl="0"/>
            <a:endParaRPr lang="el-GR"/>
          </a:p>
        </p:txBody>
      </p:sp>
      <p:sp>
        <p:nvSpPr>
          <p:cNvPr id="7" name="6 - Θέση αριθμού διαφάνειας">
            <a:extLst>
              <a:ext uri="{FF2B5EF4-FFF2-40B4-BE49-F238E27FC236}">
                <a16:creationId xmlns:a16="http://schemas.microsoft.com/office/drawing/2014/main" id="{F2FB29E7-3AFB-444D-A23C-1B18A12A5C9D}"/>
              </a:ext>
            </a:extLst>
          </p:cNvPr>
          <p:cNvSpPr txBox="1">
            <a:spLocks noGrp="1"/>
          </p:cNvSpPr>
          <p:nvPr>
            <p:ph type="sldNum" sz="quarter" idx="8"/>
          </p:nvPr>
        </p:nvSpPr>
        <p:spPr/>
        <p:txBody>
          <a:bodyPr/>
          <a:lstStyle>
            <a:lvl1pPr>
              <a:defRPr/>
            </a:lvl1pPr>
          </a:lstStyle>
          <a:p>
            <a:pPr lvl="0"/>
            <a:fld id="{2E4A58E1-DE69-46EF-943F-610C1F9C48B7}" type="slidenum">
              <a:rPr/>
              <a:pPr lvl="0"/>
              <a:t>‹#›</a:t>
            </a:fld>
            <a:endParaRPr lang="el-GR"/>
          </a:p>
        </p:txBody>
      </p:sp>
    </p:spTree>
    <p:extLst>
      <p:ext uri="{BB962C8B-B14F-4D97-AF65-F5344CB8AC3E}">
        <p14:creationId xmlns:p14="http://schemas.microsoft.com/office/powerpoint/2010/main" val="369935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pPr>
              <a:defRPr/>
            </a:pPr>
            <a:fld id="{1DBD3CEE-9097-4B10-9AD7-70667115C9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9067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0D26126-A654-4327-8DE0-7BFD49F60654}"/>
              </a:ext>
            </a:extLst>
          </p:cNvPr>
          <p:cNvSpPr txBox="1">
            <a:spLocks noGrp="1"/>
          </p:cNvSpPr>
          <p:nvPr>
            <p:ph type="title"/>
          </p:nvPr>
        </p:nvSpPr>
        <p:spPr/>
        <p:txBody>
          <a:bodyPr/>
          <a:lstStyle>
            <a:lvl1pPr>
              <a:defRPr/>
            </a:lvl1pPr>
          </a:lstStyle>
          <a:p>
            <a:pPr lvl="0"/>
            <a:r>
              <a:rPr lang="el-GR"/>
              <a:t>Kλικ για επεξεργασία του τίτλου</a:t>
            </a:r>
          </a:p>
        </p:txBody>
      </p:sp>
      <p:sp>
        <p:nvSpPr>
          <p:cNvPr id="3" name="2 - Θέση κατακόρυφου κειμένου">
            <a:extLst>
              <a:ext uri="{FF2B5EF4-FFF2-40B4-BE49-F238E27FC236}">
                <a16:creationId xmlns:a16="http://schemas.microsoft.com/office/drawing/2014/main" id="{2EB3A83F-785D-42BE-B562-1E70078CBF1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FA137742-D029-4BD1-A4F8-E95920FA8454}"/>
              </a:ext>
            </a:extLst>
          </p:cNvPr>
          <p:cNvSpPr txBox="1">
            <a:spLocks noGrp="1"/>
          </p:cNvSpPr>
          <p:nvPr>
            <p:ph type="dt" sz="half" idx="7"/>
          </p:nvPr>
        </p:nvSpPr>
        <p:spPr/>
        <p:txBody>
          <a:bodyPr/>
          <a:lstStyle>
            <a:lvl1pPr>
              <a:defRPr/>
            </a:lvl1pPr>
          </a:lstStyle>
          <a:p>
            <a:pPr lvl="0"/>
            <a:fld id="{AB6D267D-3E4D-4982-8F7B-BA1A0E261020}" type="datetime1">
              <a:rPr lang="el-GR"/>
              <a:pPr lvl="0"/>
              <a:t>19/2/2024</a:t>
            </a:fld>
            <a:endParaRPr lang="el-GR"/>
          </a:p>
        </p:txBody>
      </p:sp>
      <p:sp>
        <p:nvSpPr>
          <p:cNvPr id="5" name="4 - Θέση υποσέλιδου">
            <a:extLst>
              <a:ext uri="{FF2B5EF4-FFF2-40B4-BE49-F238E27FC236}">
                <a16:creationId xmlns:a16="http://schemas.microsoft.com/office/drawing/2014/main" id="{2E83BB93-D901-4204-9B72-5E4986B77F7A}"/>
              </a:ext>
            </a:extLst>
          </p:cNvPr>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a:extLst>
              <a:ext uri="{FF2B5EF4-FFF2-40B4-BE49-F238E27FC236}">
                <a16:creationId xmlns:a16="http://schemas.microsoft.com/office/drawing/2014/main" id="{6F4885F7-E807-4B5B-9736-38DFFCBAFF68}"/>
              </a:ext>
            </a:extLst>
          </p:cNvPr>
          <p:cNvSpPr txBox="1">
            <a:spLocks noGrp="1"/>
          </p:cNvSpPr>
          <p:nvPr>
            <p:ph type="sldNum" sz="quarter" idx="8"/>
          </p:nvPr>
        </p:nvSpPr>
        <p:spPr/>
        <p:txBody>
          <a:bodyPr/>
          <a:lstStyle>
            <a:lvl1pPr>
              <a:defRPr/>
            </a:lvl1pPr>
          </a:lstStyle>
          <a:p>
            <a:pPr lvl="0"/>
            <a:fld id="{F051E801-A4AE-4E62-9986-0EF3BA3949A6}" type="slidenum">
              <a:rPr/>
              <a:pPr lvl="0"/>
              <a:t>‹#›</a:t>
            </a:fld>
            <a:endParaRPr lang="el-GR"/>
          </a:p>
        </p:txBody>
      </p:sp>
    </p:spTree>
    <p:extLst>
      <p:ext uri="{BB962C8B-B14F-4D97-AF65-F5344CB8AC3E}">
        <p14:creationId xmlns:p14="http://schemas.microsoft.com/office/powerpoint/2010/main" val="1726396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a:extLst>
              <a:ext uri="{FF2B5EF4-FFF2-40B4-BE49-F238E27FC236}">
                <a16:creationId xmlns:a16="http://schemas.microsoft.com/office/drawing/2014/main" id="{E6B9F70C-1D27-48F7-8F4B-44EE4C928B58}"/>
              </a:ext>
            </a:extLst>
          </p:cNvPr>
          <p:cNvSpPr txBox="1">
            <a:spLocks noGrp="1"/>
          </p:cNvSpPr>
          <p:nvPr>
            <p:ph type="title" orient="vert"/>
          </p:nvPr>
        </p:nvSpPr>
        <p:spPr>
          <a:xfrm>
            <a:off x="6629402" y="274641"/>
            <a:ext cx="2057400" cy="5851529"/>
          </a:xfrm>
        </p:spPr>
        <p:txBody>
          <a:bodyPr vert="eaVert"/>
          <a:lstStyle>
            <a:lvl1pPr>
              <a:defRPr/>
            </a:lvl1pPr>
          </a:lstStyle>
          <a:p>
            <a:pPr lvl="0"/>
            <a:r>
              <a:rPr lang="el-GR"/>
              <a:t>Kλικ για επεξεργασία του τίτλου</a:t>
            </a:r>
          </a:p>
        </p:txBody>
      </p:sp>
      <p:sp>
        <p:nvSpPr>
          <p:cNvPr id="3" name="2 - Θέση κατακόρυφου κειμένου">
            <a:extLst>
              <a:ext uri="{FF2B5EF4-FFF2-40B4-BE49-F238E27FC236}">
                <a16:creationId xmlns:a16="http://schemas.microsoft.com/office/drawing/2014/main" id="{6D646152-36B6-4D61-A98D-14EE1B86EA5A}"/>
              </a:ext>
            </a:extLst>
          </p:cNvPr>
          <p:cNvSpPr txBox="1">
            <a:spLocks noGrp="1"/>
          </p:cNvSpPr>
          <p:nvPr>
            <p:ph type="body" orient="vert" idx="1"/>
          </p:nvPr>
        </p:nvSpPr>
        <p:spPr>
          <a:xfrm>
            <a:off x="457202" y="274641"/>
            <a:ext cx="6019802" cy="5851529"/>
          </a:xfrm>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7F96A4BD-557E-4CA2-859A-AF01C03B6A71}"/>
              </a:ext>
            </a:extLst>
          </p:cNvPr>
          <p:cNvSpPr txBox="1">
            <a:spLocks noGrp="1"/>
          </p:cNvSpPr>
          <p:nvPr>
            <p:ph type="dt" sz="half" idx="7"/>
          </p:nvPr>
        </p:nvSpPr>
        <p:spPr/>
        <p:txBody>
          <a:bodyPr/>
          <a:lstStyle>
            <a:lvl1pPr>
              <a:defRPr/>
            </a:lvl1pPr>
          </a:lstStyle>
          <a:p>
            <a:pPr lvl="0"/>
            <a:fld id="{9890E544-EE27-4B1F-B7A6-57BDF578997D}" type="datetime1">
              <a:rPr lang="el-GR"/>
              <a:pPr lvl="0"/>
              <a:t>19/2/2024</a:t>
            </a:fld>
            <a:endParaRPr lang="el-GR"/>
          </a:p>
        </p:txBody>
      </p:sp>
      <p:sp>
        <p:nvSpPr>
          <p:cNvPr id="5" name="4 - Θέση υποσέλιδου">
            <a:extLst>
              <a:ext uri="{FF2B5EF4-FFF2-40B4-BE49-F238E27FC236}">
                <a16:creationId xmlns:a16="http://schemas.microsoft.com/office/drawing/2014/main" id="{9CAB1D6D-BE4B-4296-8292-9429F510B3E0}"/>
              </a:ext>
            </a:extLst>
          </p:cNvPr>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a:extLst>
              <a:ext uri="{FF2B5EF4-FFF2-40B4-BE49-F238E27FC236}">
                <a16:creationId xmlns:a16="http://schemas.microsoft.com/office/drawing/2014/main" id="{D9D37F90-01DF-413B-B9B9-5A90FC82E36A}"/>
              </a:ext>
            </a:extLst>
          </p:cNvPr>
          <p:cNvSpPr txBox="1">
            <a:spLocks noGrp="1"/>
          </p:cNvSpPr>
          <p:nvPr>
            <p:ph type="sldNum" sz="quarter" idx="8"/>
          </p:nvPr>
        </p:nvSpPr>
        <p:spPr/>
        <p:txBody>
          <a:bodyPr/>
          <a:lstStyle>
            <a:lvl1pPr>
              <a:defRPr/>
            </a:lvl1pPr>
          </a:lstStyle>
          <a:p>
            <a:pPr lvl="0"/>
            <a:fld id="{477F18BE-4B4B-4927-88FA-6453AF85AEE8}" type="slidenum">
              <a:rPr/>
              <a:pPr lvl="0"/>
              <a:t>‹#›</a:t>
            </a:fld>
            <a:endParaRPr lang="el-GR"/>
          </a:p>
        </p:txBody>
      </p:sp>
    </p:spTree>
    <p:extLst>
      <p:ext uri="{BB962C8B-B14F-4D97-AF65-F5344CB8AC3E}">
        <p14:creationId xmlns:p14="http://schemas.microsoft.com/office/powerpoint/2010/main" val="119543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455788" y="3412800"/>
            <a:ext cx="3900189" cy="1036800"/>
          </a:xfr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350">
                <a:solidFill>
                  <a:schemeClr val="accent2"/>
                </a:solidFill>
              </a:defRPr>
            </a:lvl1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55788" y="2164800"/>
            <a:ext cx="3900189" cy="1166400"/>
          </a:xfrm>
        </p:spPr>
        <p:txBody>
          <a:bodyPr anchor="b" anchorCtr="0"/>
          <a:lstStyle>
            <a:lvl1pPr>
              <a:defRPr sz="21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5347307" y="5494156"/>
            <a:ext cx="3509169" cy="383116"/>
          </a:xfrm>
        </p:spPr>
        <p:txBody>
          <a:bodyPr anchor="b" anchorCtr="0"/>
          <a:lstStyle>
            <a:lvl1pPr marL="0" indent="0" algn="r">
              <a:buNone/>
              <a:defRPr sz="1050" baseline="0">
                <a:solidFill>
                  <a:schemeClr val="bg1"/>
                </a:solidFill>
              </a:defRPr>
            </a:lvl1pPr>
          </a:lstStyle>
          <a:p>
            <a:pPr lvl="0"/>
            <a:r>
              <a:rPr lang="en-GB" sz="1050" dirty="0"/>
              <a:t>Date of prep goes here if required</a:t>
            </a:r>
            <a:endParaRPr lang="en-GB" dirty="0"/>
          </a:p>
        </p:txBody>
      </p:sp>
    </p:spTree>
    <p:extLst>
      <p:ext uri="{BB962C8B-B14F-4D97-AF65-F5344CB8AC3E}">
        <p14:creationId xmlns:p14="http://schemas.microsoft.com/office/powerpoint/2010/main" val="1907289678"/>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61606"/>
            <a:ext cx="8254800" cy="4203700"/>
          </a:xfrm>
        </p:spPr>
        <p:txBody>
          <a:bodyPr/>
          <a:lstStyle>
            <a:lvl1pPr marL="133350" indent="-133350">
              <a:defRPr>
                <a:solidFill>
                  <a:srgbClr val="5A5A5A"/>
                </a:solidFill>
              </a:defRPr>
            </a:lvl1pPr>
            <a:lvl2pPr marL="338138" indent="-204788">
              <a:defRPr sz="1350">
                <a:solidFill>
                  <a:srgbClr val="5A5A5A"/>
                </a:solidFill>
              </a:defRPr>
            </a:lvl2pPr>
            <a:lvl3pPr marL="471488" indent="-133350">
              <a:defRPr>
                <a:solidFill>
                  <a:srgbClr val="5A5A5A"/>
                </a:solidFill>
              </a:defRPr>
            </a:lvl3pPr>
            <a:lvl4pPr marL="671513" indent="-200025">
              <a:defRPr>
                <a:solidFill>
                  <a:srgbClr val="5A5A5A"/>
                </a:solidFill>
              </a:defRPr>
            </a:lvl4pPr>
            <a:lvl5pPr marL="809625" indent="-138113">
              <a:defRPr>
                <a:solidFill>
                  <a:srgbClr val="5A5A5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p>
        </p:txBody>
      </p:sp>
      <p:sp>
        <p:nvSpPr>
          <p:cNvPr id="5" name="Text Placeholder 4"/>
          <p:cNvSpPr>
            <a:spLocks noGrp="1"/>
          </p:cNvSpPr>
          <p:nvPr>
            <p:ph type="body" sz="quarter" idx="11" hasCustomPrompt="1"/>
          </p:nvPr>
        </p:nvSpPr>
        <p:spPr>
          <a:xfrm>
            <a:off x="457199" y="1331384"/>
            <a:ext cx="8254800" cy="604800"/>
          </a:xfrm>
        </p:spPr>
        <p:txBody>
          <a:bodyPr/>
          <a:lstStyle>
            <a:lvl1pPr marL="0" indent="0">
              <a:buNone/>
              <a:defRPr sz="1350" b="0" i="0" baseline="0">
                <a:solidFill>
                  <a:schemeClr val="accent2"/>
                </a:solidFill>
              </a:defRPr>
            </a:lvl1pPr>
          </a:lstStyle>
          <a:p>
            <a:pPr lvl="0"/>
            <a:r>
              <a:rPr lang="en-GB" b="1" dirty="0"/>
              <a:t>Click to edit subtitle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93623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44600" y="3645024"/>
            <a:ext cx="8254800" cy="604800"/>
          </a:xfrm>
        </p:spPr>
        <p:txBody>
          <a:bodyPr/>
          <a:lstStyle>
            <a:lvl1pPr marL="0" indent="0">
              <a:buNone/>
              <a:defRPr sz="1350" b="0" i="0" baseline="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0851" y="2698750"/>
            <a:ext cx="7678738" cy="914400"/>
          </a:xfrm>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3773821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372800"/>
            <a:ext cx="8229600" cy="417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1017117044"/>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22418092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Only_No Module Titl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42178230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18757014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3977640" cy="4195233"/>
          </a:xfrm>
        </p:spPr>
        <p:txBody>
          <a:bodyPr/>
          <a:lstStyle>
            <a:lvl1pPr marL="133350" indent="-133350">
              <a:defRPr sz="1350">
                <a:solidFill>
                  <a:srgbClr val="5A5A5A"/>
                </a:solidFill>
              </a:defRPr>
            </a:lvl1pPr>
            <a:lvl2pPr>
              <a:defRPr sz="1350">
                <a:solidFill>
                  <a:srgbClr val="5A5A5A"/>
                </a:solidFill>
              </a:defRPr>
            </a:lvl2pPr>
            <a:lvl3pPr marL="471488" indent="-133350">
              <a:defRPr sz="1200">
                <a:solidFill>
                  <a:srgbClr val="5A5A5A"/>
                </a:solidFill>
              </a:defRPr>
            </a:lvl3pPr>
            <a:lvl4pPr marL="604838" indent="-133350">
              <a:tabLst/>
              <a:defRPr sz="1200">
                <a:solidFill>
                  <a:srgbClr val="5A5A5A"/>
                </a:solidFill>
              </a:defRPr>
            </a:lvl4pPr>
            <a:lvl5pPr marL="738188" indent="-133350">
              <a:defRPr sz="1050">
                <a:solidFill>
                  <a:srgbClr val="5A5A5A"/>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371600"/>
            <a:ext cx="3977640" cy="4195233"/>
          </a:xfrm>
        </p:spPr>
        <p:txBody>
          <a:bodyPr/>
          <a:lstStyle>
            <a:lvl1pPr>
              <a:defRPr sz="1350">
                <a:solidFill>
                  <a:srgbClr val="5A5A5A"/>
                </a:solidFill>
              </a:defRPr>
            </a:lvl1pPr>
            <a:lvl2pPr>
              <a:defRPr sz="1350">
                <a:solidFill>
                  <a:srgbClr val="5A5A5A"/>
                </a:solidFill>
              </a:defRPr>
            </a:lvl2pPr>
            <a:lvl3pPr marL="470297" indent="-132160">
              <a:defRPr sz="1200">
                <a:solidFill>
                  <a:srgbClr val="5A5A5A"/>
                </a:solidFill>
              </a:defRPr>
            </a:lvl3pPr>
            <a:lvl4pPr marL="604838" indent="-133350">
              <a:defRPr sz="1200">
                <a:solidFill>
                  <a:srgbClr val="5A5A5A"/>
                </a:solidFill>
              </a:defRPr>
            </a:lvl4pPr>
            <a:lvl5pPr marL="738188" indent="-133350">
              <a:defRPr sz="1050">
                <a:solidFill>
                  <a:srgbClr val="5A5A5A"/>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169688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35" indent="0">
              <a:buNone/>
              <a:defRPr sz="1800"/>
            </a:lvl2pPr>
            <a:lvl3pPr marL="914070" indent="0">
              <a:buNone/>
              <a:defRPr sz="1600"/>
            </a:lvl3pPr>
            <a:lvl4pPr marL="1371105" indent="0">
              <a:buNone/>
              <a:defRPr sz="1400"/>
            </a:lvl4pPr>
            <a:lvl5pPr marL="1828141" indent="0">
              <a:buNone/>
              <a:defRPr sz="1400"/>
            </a:lvl5pPr>
            <a:lvl6pPr marL="2285176" indent="0">
              <a:buNone/>
              <a:defRPr sz="1400"/>
            </a:lvl6pPr>
            <a:lvl7pPr marL="2742213" indent="0">
              <a:buNone/>
              <a:defRPr sz="1400"/>
            </a:lvl7pPr>
            <a:lvl8pPr marL="3199248" indent="0">
              <a:buNone/>
              <a:defRPr sz="1400"/>
            </a:lvl8pPr>
            <a:lvl9pPr marL="3656283"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7E8B6243-0E04-46D8-BEB3-B38DA2023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29347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332000"/>
            <a:ext cx="3977640" cy="604800"/>
          </a:xfrm>
        </p:spPr>
        <p:txBody>
          <a:bodyPr anchor="t"/>
          <a:lstStyle>
            <a:lvl1pPr marL="0" indent="0">
              <a:buNone/>
              <a:defRPr sz="135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962002"/>
            <a:ext cx="3977640" cy="3563939"/>
          </a:xfrm>
        </p:spPr>
        <p:txBody>
          <a:bodyPr/>
          <a:lstStyle>
            <a:lvl1pPr>
              <a:defRPr sz="1350">
                <a:solidFill>
                  <a:srgbClr val="5A5A5A"/>
                </a:solidFill>
              </a:defRPr>
            </a:lvl1pPr>
            <a:lvl2pPr>
              <a:defRPr sz="1350">
                <a:solidFill>
                  <a:srgbClr val="5A5A5A"/>
                </a:solidFill>
              </a:defRPr>
            </a:lvl2pPr>
            <a:lvl3pPr marL="471488" indent="-130969">
              <a:defRPr sz="1200">
                <a:solidFill>
                  <a:srgbClr val="5A5A5A"/>
                </a:solidFill>
              </a:defRPr>
            </a:lvl3pPr>
            <a:lvl4pPr marL="671513" indent="-200025">
              <a:defRPr sz="1200">
                <a:solidFill>
                  <a:srgbClr val="5A5A5A"/>
                </a:solidFill>
              </a:defRPr>
            </a:lvl4pPr>
            <a:lvl5pPr marL="809625" indent="-138113">
              <a:tabLst>
                <a:tab pos="809625" algn="l"/>
                <a:tab pos="1009650" algn="l"/>
              </a:tabLst>
              <a:defRPr sz="1050">
                <a:solidFill>
                  <a:srgbClr val="5A5A5A"/>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332000"/>
            <a:ext cx="3977640" cy="604800"/>
          </a:xfrm>
        </p:spPr>
        <p:txBody>
          <a:bodyPr anchor="t"/>
          <a:lstStyle>
            <a:lvl1pPr marL="0" indent="0">
              <a:buNone/>
              <a:defRPr sz="135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09160" y="1962002"/>
            <a:ext cx="3977640" cy="3563939"/>
          </a:xfrm>
        </p:spPr>
        <p:txBody>
          <a:bodyPr/>
          <a:lstStyle>
            <a:lvl1pPr>
              <a:defRPr sz="1350">
                <a:solidFill>
                  <a:srgbClr val="5A5A5A"/>
                </a:solidFill>
              </a:defRPr>
            </a:lvl1pPr>
            <a:lvl2pPr>
              <a:defRPr sz="1350">
                <a:solidFill>
                  <a:srgbClr val="5A5A5A"/>
                </a:solidFill>
              </a:defRPr>
            </a:lvl2pPr>
            <a:lvl3pPr marL="470297" indent="-132160">
              <a:defRPr sz="1200">
                <a:solidFill>
                  <a:srgbClr val="5A5A5A"/>
                </a:solidFill>
              </a:defRPr>
            </a:lvl3pPr>
            <a:lvl4pPr marL="671513" indent="-200025">
              <a:defRPr sz="1200">
                <a:solidFill>
                  <a:srgbClr val="5A5A5A"/>
                </a:solidFill>
              </a:defRPr>
            </a:lvl4pPr>
            <a:lvl5pPr marL="809625" indent="-138113">
              <a:defRPr sz="1050">
                <a:solidFill>
                  <a:srgbClr val="5A5A5A"/>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p>
        </p:txBody>
      </p:sp>
      <p:sp>
        <p:nvSpPr>
          <p:cNvPr id="9" name="Title 8"/>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40714992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962000"/>
            <a:ext cx="8229600" cy="42048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39233186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3CE978CD-8200-452B-A882-54D258D61118}" type="slidenum">
              <a:rPr lang="en-GB" smtClean="0"/>
              <a:pPr/>
              <a:t>‹#›</a:t>
            </a:fld>
            <a:endParaRPr lang="en-GB" dirty="0"/>
          </a:p>
        </p:txBody>
      </p:sp>
      <p:sp>
        <p:nvSpPr>
          <p:cNvPr id="6" name="Picture Placeholder 5"/>
          <p:cNvSpPr>
            <a:spLocks noGrp="1"/>
          </p:cNvSpPr>
          <p:nvPr>
            <p:ph type="pic" sz="quarter" idx="12"/>
          </p:nvPr>
        </p:nvSpPr>
        <p:spPr>
          <a:xfrm>
            <a:off x="457201" y="1962000"/>
            <a:ext cx="8236226" cy="4204800"/>
          </a:xfrm>
        </p:spPr>
        <p:txBody>
          <a:bodyPr/>
          <a:lstStyle/>
          <a:p>
            <a:r>
              <a:rPr lang="en-US" dirty="0"/>
              <a:t>Click icon to add picture</a:t>
            </a:r>
            <a:endParaRPr lang="en-GB" dirty="0"/>
          </a:p>
        </p:txBody>
      </p:sp>
    </p:spTree>
    <p:extLst>
      <p:ext uri="{BB962C8B-B14F-4D97-AF65-F5344CB8AC3E}">
        <p14:creationId xmlns:p14="http://schemas.microsoft.com/office/powerpoint/2010/main" val="795048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igure (no watermark)">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457200" y="1960504"/>
            <a:ext cx="8254800" cy="4204800"/>
          </a:xfrm>
        </p:spPr>
        <p:txBody>
          <a:bodyPr/>
          <a:lstStyle/>
          <a:p>
            <a:r>
              <a:rPr lang="en-US" dirty="0"/>
              <a:t>Click icon to add chart</a:t>
            </a:r>
            <a:endParaRPr lang="en-GB" dirty="0"/>
          </a:p>
        </p:txBody>
      </p:sp>
      <p:sp>
        <p:nvSpPr>
          <p:cNvPr id="5" name="Footer Placeholder 4"/>
          <p:cNvSpPr>
            <a:spLocks noGrp="1"/>
          </p:cNvSpPr>
          <p:nvPr>
            <p:ph type="ftr" sz="quarter" idx="12"/>
          </p:nvPr>
        </p:nvSpPr>
        <p:spPr/>
        <p:txBody>
          <a:bodyPr/>
          <a:lstStyle/>
          <a:p>
            <a:endParaRPr lang="en-GB" dirty="0"/>
          </a:p>
        </p:txBody>
      </p:sp>
      <p:sp>
        <p:nvSpPr>
          <p:cNvPr id="6" name="Title 5"/>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pPr/>
              <a:t>‹#›</a:t>
            </a:fld>
            <a:endParaRPr lang="en-GB" dirty="0"/>
          </a:p>
        </p:txBody>
      </p:sp>
      <p:sp>
        <p:nvSpPr>
          <p:cNvPr id="10" name="Text Placeholder 4"/>
          <p:cNvSpPr>
            <a:spLocks noGrp="1"/>
          </p:cNvSpPr>
          <p:nvPr>
            <p:ph type="body" sz="quarter" idx="14" hasCustomPrompt="1"/>
          </p:nvPr>
        </p:nvSpPr>
        <p:spPr>
          <a:xfrm>
            <a:off x="457200" y="1331384"/>
            <a:ext cx="8254800" cy="604800"/>
          </a:xfrm>
        </p:spPr>
        <p:txBody>
          <a:bodyPr/>
          <a:lstStyle>
            <a:lvl1pPr marL="0" indent="0">
              <a:buNone/>
              <a:defRPr sz="1350" b="0">
                <a:solidFill>
                  <a:schemeClr val="accent2"/>
                </a:solidFill>
              </a:defRPr>
            </a:lvl1pPr>
          </a:lstStyle>
          <a:p>
            <a:pPr lvl="0"/>
            <a:r>
              <a:rPr lang="en-GB" b="1" dirty="0"/>
              <a:t>Click to edit subtitle</a:t>
            </a:r>
            <a:endParaRPr lang="en-GB" dirty="0"/>
          </a:p>
        </p:txBody>
      </p:sp>
    </p:spTree>
    <p:extLst>
      <p:ext uri="{BB962C8B-B14F-4D97-AF65-F5344CB8AC3E}">
        <p14:creationId xmlns:p14="http://schemas.microsoft.com/office/powerpoint/2010/main" val="4132838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7378510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ubtitle and Content Waterm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62000"/>
            <a:ext cx="8254801" cy="4203700"/>
          </a:xfrm>
        </p:spPr>
        <p:txBody>
          <a:bodyPr/>
          <a:lstStyle>
            <a:lvl1pPr marL="133350" indent="-133350">
              <a:defRPr>
                <a:solidFill>
                  <a:srgbClr val="5A5A5A"/>
                </a:solidFill>
              </a:defRPr>
            </a:lvl1pPr>
            <a:lvl2pPr marL="338138" indent="-204788">
              <a:defRPr sz="1350">
                <a:solidFill>
                  <a:srgbClr val="5A5A5A"/>
                </a:solidFill>
              </a:defRPr>
            </a:lvl2pPr>
            <a:lvl3pPr marL="471488" indent="-133350">
              <a:defRPr>
                <a:solidFill>
                  <a:srgbClr val="5A5A5A"/>
                </a:solidFill>
              </a:defRPr>
            </a:lvl3pPr>
            <a:lvl4pPr marL="671513" indent="-200025">
              <a:defRPr>
                <a:solidFill>
                  <a:srgbClr val="5A5A5A"/>
                </a:solidFill>
              </a:defRPr>
            </a:lvl4pPr>
            <a:lvl5pPr marL="809625" indent="-138113">
              <a:defRPr>
                <a:solidFill>
                  <a:srgbClr val="5A5A5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p>
        </p:txBody>
      </p:sp>
      <p:sp>
        <p:nvSpPr>
          <p:cNvPr id="5" name="Text Placeholder 4"/>
          <p:cNvSpPr>
            <a:spLocks noGrp="1"/>
          </p:cNvSpPr>
          <p:nvPr>
            <p:ph type="body" sz="quarter" idx="11" hasCustomPrompt="1"/>
          </p:nvPr>
        </p:nvSpPr>
        <p:spPr>
          <a:xfrm>
            <a:off x="457200" y="1331384"/>
            <a:ext cx="8254800" cy="604800"/>
          </a:xfrm>
        </p:spPr>
        <p:txBody>
          <a:bodyPr/>
          <a:lstStyle>
            <a:lvl1pPr marL="0" indent="0">
              <a:buNone/>
              <a:defRPr sz="135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37710501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5" name="Text Placeholder 4"/>
          <p:cNvSpPr>
            <a:spLocks noGrp="1"/>
          </p:cNvSpPr>
          <p:nvPr>
            <p:ph type="body" sz="quarter" idx="11" hasCustomPrompt="1"/>
          </p:nvPr>
        </p:nvSpPr>
        <p:spPr>
          <a:xfrm>
            <a:off x="474662" y="1331384"/>
            <a:ext cx="8254800" cy="604800"/>
          </a:xfrm>
        </p:spPr>
        <p:txBody>
          <a:bodyPr/>
          <a:lstStyle>
            <a:lvl1pPr marL="0" indent="0">
              <a:buNone/>
              <a:defRPr sz="135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1" y="163200"/>
            <a:ext cx="8435975" cy="9144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Tree>
    <p:extLst>
      <p:ext uri="{BB962C8B-B14F-4D97-AF65-F5344CB8AC3E}">
        <p14:creationId xmlns:p14="http://schemas.microsoft.com/office/powerpoint/2010/main" val="36549704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1525" y="6512142"/>
            <a:ext cx="6842125"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a:t>Click to edit Master text styles</a:t>
            </a:r>
            <a:endParaRPr lang="en-GB" dirty="0"/>
          </a:p>
        </p:txBody>
      </p:sp>
      <p:sp>
        <p:nvSpPr>
          <p:cNvPr id="5" name="Footer Placeholder 4"/>
          <p:cNvSpPr>
            <a:spLocks noGrp="1"/>
          </p:cNvSpPr>
          <p:nvPr>
            <p:ph type="ftr" sz="quarter" idx="14"/>
          </p:nvPr>
        </p:nvSpPr>
        <p:spPr/>
        <p:txBody>
          <a:bodyPr/>
          <a:lstStyle>
            <a:lvl1pPr fontAlgn="base">
              <a:spcBef>
                <a:spcPct val="0"/>
              </a:spcBef>
              <a:spcAft>
                <a:spcPct val="0"/>
              </a:spcAft>
              <a:defRPr>
                <a:solidFill>
                  <a:prstClr val="black">
                    <a:tint val="75000"/>
                  </a:prstClr>
                </a:solidFill>
                <a:latin typeface="Arial" charset="0"/>
                <a:cs typeface="Arial" charset="0"/>
              </a:defRPr>
            </a:lvl1pPr>
          </a:lstStyle>
          <a:p>
            <a:pPr>
              <a:defRPr/>
            </a:pPr>
            <a:endParaRPr lang="en-GB"/>
          </a:p>
        </p:txBody>
      </p:sp>
      <p:sp>
        <p:nvSpPr>
          <p:cNvPr id="6" name="Slide Number Placeholder 5"/>
          <p:cNvSpPr>
            <a:spLocks noGrp="1"/>
          </p:cNvSpPr>
          <p:nvPr>
            <p:ph type="sldNum" sz="quarter" idx="15"/>
          </p:nvPr>
        </p:nvSpPr>
        <p:spPr/>
        <p:txBody>
          <a:bodyPr/>
          <a:lstStyle>
            <a:lvl1pPr fontAlgn="base">
              <a:spcBef>
                <a:spcPct val="0"/>
              </a:spcBef>
              <a:spcAft>
                <a:spcPct val="0"/>
              </a:spcAft>
              <a:defRPr>
                <a:latin typeface="Arial" charset="0"/>
                <a:cs typeface="Arial" charset="0"/>
              </a:defRPr>
            </a:lvl1pPr>
          </a:lstStyle>
          <a:p>
            <a:pPr>
              <a:defRPr/>
            </a:pPr>
            <a:fld id="{3A448C2E-77AC-4E85-9FC5-30982B70C4F6}" type="slidenum">
              <a:rPr lang="en-GB"/>
              <a:pPr>
                <a:defRPr/>
              </a:pPr>
              <a:t>‹#›</a:t>
            </a:fld>
            <a:endParaRPr lang="en-GB"/>
          </a:p>
        </p:txBody>
      </p:sp>
    </p:spTree>
    <p:extLst>
      <p:ext uri="{BB962C8B-B14F-4D97-AF65-F5344CB8AC3E}">
        <p14:creationId xmlns:p14="http://schemas.microsoft.com/office/powerpoint/2010/main" val="2567809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p:nvPr>
        </p:nvSpPr>
        <p:spPr>
          <a:xfrm>
            <a:off x="251523" y="6512134"/>
            <a:ext cx="6842125"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a:t>Click to edit Master text styles</a:t>
            </a:r>
          </a:p>
        </p:txBody>
      </p:sp>
      <p:sp>
        <p:nvSpPr>
          <p:cNvPr id="7" name="Slide Number Placeholder 3"/>
          <p:cNvSpPr>
            <a:spLocks noGrp="1"/>
          </p:cNvSpPr>
          <p:nvPr>
            <p:ph type="sldNum" sz="quarter" idx="12"/>
          </p:nvPr>
        </p:nvSpPr>
        <p:spPr>
          <a:xfrm>
            <a:off x="8208624" y="6597352"/>
            <a:ext cx="935376" cy="260648"/>
          </a:xfrm>
        </p:spPr>
        <p:txBody>
          <a:bodyPr/>
          <a:lstStyle/>
          <a:p>
            <a:fld id="{4AD7133C-5F9C-4F7F-9637-3E296898A784}" type="slidenum">
              <a:rPr lang="en-GB" smtClean="0"/>
              <a:pPr/>
              <a:t>‹#›</a:t>
            </a:fld>
            <a:endParaRPr lang="en-GB"/>
          </a:p>
        </p:txBody>
      </p:sp>
    </p:spTree>
    <p:extLst>
      <p:ext uri="{BB962C8B-B14F-4D97-AF65-F5344CB8AC3E}">
        <p14:creationId xmlns:p14="http://schemas.microsoft.com/office/powerpoint/2010/main" val="26921846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04788" indent="-204788">
              <a:defRPr/>
            </a:lvl1pPr>
            <a:lvl2pPr marL="401241" indent="-196454">
              <a:defRPr/>
            </a:lvl2pPr>
            <a:lvl3pPr marL="606029" indent="-204788">
              <a:defRPr/>
            </a:lvl3pPr>
            <a:lvl4pPr marL="810816" indent="-204788">
              <a:defRPr/>
            </a:lvl4pPr>
            <a:lvl5pPr marL="1006079" indent="-19526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pPr/>
              <a:t>‹#›</a:t>
            </a:fld>
            <a:endParaRPr lang="en-GB" dirty="0"/>
          </a:p>
        </p:txBody>
      </p:sp>
      <p:sp>
        <p:nvSpPr>
          <p:cNvPr id="8" name="Text Placeholder 7"/>
          <p:cNvSpPr>
            <a:spLocks noGrp="1"/>
          </p:cNvSpPr>
          <p:nvPr>
            <p:ph type="body" sz="quarter" idx="13"/>
          </p:nvPr>
        </p:nvSpPr>
        <p:spPr>
          <a:xfrm>
            <a:off x="251523" y="6512134"/>
            <a:ext cx="6842125"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a:t>Click to edit Master text styles</a:t>
            </a:r>
          </a:p>
        </p:txBody>
      </p:sp>
    </p:spTree>
    <p:extLst>
      <p:ext uri="{BB962C8B-B14F-4D97-AF65-F5344CB8AC3E}">
        <p14:creationId xmlns:p14="http://schemas.microsoft.com/office/powerpoint/2010/main" val="7613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2264" y="1455738"/>
            <a:ext cx="4173537"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55738"/>
            <a:ext cx="4173538"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sldNum" sz="quarter" idx="10"/>
          </p:nvPr>
        </p:nvSpPr>
        <p:spPr>
          <a:ln/>
        </p:spPr>
        <p:txBody>
          <a:bodyPr/>
          <a:lstStyle>
            <a:lvl1pPr>
              <a:defRPr/>
            </a:lvl1pPr>
          </a:lstStyle>
          <a:p>
            <a:pPr>
              <a:defRPr/>
            </a:pPr>
            <a:fld id="{40B8538F-7A56-4CCA-90CC-9E83CDC53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3755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248" y="188641"/>
            <a:ext cx="8639504" cy="2140173"/>
          </a:xfrm>
        </p:spPr>
        <p:txBody>
          <a:bodyPr anchor="b">
            <a:normAutofit/>
          </a:bodyPr>
          <a:lstStyle>
            <a:lvl1pPr algn="ctr">
              <a:defRPr sz="40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60454" y="2420893"/>
            <a:ext cx="7623092" cy="1655763"/>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6818" y="4483169"/>
            <a:ext cx="5230368" cy="1645920"/>
          </a:xfrm>
          <a:prstGeom prst="rect">
            <a:avLst/>
          </a:prstGeom>
        </p:spPr>
      </p:pic>
    </p:spTree>
    <p:extLst>
      <p:ext uri="{BB962C8B-B14F-4D97-AF65-F5344CB8AC3E}">
        <p14:creationId xmlns:p14="http://schemas.microsoft.com/office/powerpoint/2010/main" val="2643900515"/>
      </p:ext>
    </p:extLst>
  </p:cSld>
  <p:clrMapOvr>
    <a:masterClrMapping/>
  </p:clrMapOvr>
  <p:transition spd="slow"/>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24" y="6381357"/>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214746439"/>
      </p:ext>
    </p:extLst>
  </p:cSld>
  <p:clrMapOvr>
    <a:masterClrMapping/>
  </p:clrMapOvr>
  <p:transition spd="slow"/>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normAutofit/>
          </a:bodyPr>
          <a:lstStyle>
            <a:lvl1pPr>
              <a:defRPr sz="40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4183422"/>
      </p:ext>
    </p:extLst>
  </p:cSld>
  <p:clrMapOvr>
    <a:masterClrMapping/>
  </p:clrMapOvr>
  <p:transition spd="slow"/>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249" y="1340772"/>
            <a:ext cx="4262602" cy="4836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40772"/>
            <a:ext cx="4262602" cy="4836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24" y="6381357"/>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371510464"/>
      </p:ext>
    </p:extLst>
  </p:cSld>
  <p:clrMapOvr>
    <a:masterClrMapping/>
  </p:clrMapOvr>
  <p:transition spd="slow"/>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208624" y="6492880"/>
            <a:ext cx="935376" cy="365125"/>
          </a:xfrm>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6" name="Text Placeholder 7"/>
          <p:cNvSpPr>
            <a:spLocks noGrp="1"/>
          </p:cNvSpPr>
          <p:nvPr>
            <p:ph type="body" sz="quarter" idx="13"/>
          </p:nvPr>
        </p:nvSpPr>
        <p:spPr>
          <a:xfrm>
            <a:off x="251524" y="6381357"/>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055222089"/>
      </p:ext>
    </p:extLst>
  </p:cSld>
  <p:clrMapOvr>
    <a:masterClrMapping/>
  </p:clrMapOvr>
  <p:transition spd="slow"/>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620DF-943D-4D1A-A720-0EBD34A198B9}" type="datetime1">
              <a:rPr lang="en-GB" smtClean="0">
                <a:solidFill>
                  <a:prstClr val="black">
                    <a:tint val="75000"/>
                  </a:prstClr>
                </a:solidFill>
              </a:rPr>
              <a:pPr/>
              <a:t>19/02/2024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6392303"/>
      </p:ext>
    </p:extLst>
  </p:cSld>
  <p:clrMapOvr>
    <a:masterClrMapping/>
  </p:clrMapOvr>
  <p:transition spd="slow"/>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250" y="457200"/>
            <a:ext cx="3671679" cy="1600200"/>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66906" y="2"/>
            <a:ext cx="5077097" cy="58610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2250" y="2057402"/>
            <a:ext cx="36716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0898501"/>
      </p:ext>
    </p:extLst>
  </p:cSld>
  <p:clrMapOvr>
    <a:masterClrMapping/>
  </p:clrMapOvr>
  <p:transition spd="slow"/>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idx="1"/>
          </p:nvPr>
        </p:nvSpPr>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umsplatzhalter 3"/>
          <p:cNvSpPr>
            <a:spLocks noGrp="1"/>
          </p:cNvSpPr>
          <p:nvPr>
            <p:ph type="dt" sz="half" idx="10"/>
          </p:nvPr>
        </p:nvSpPr>
        <p:spPr/>
        <p:txBody>
          <a:bodyPr/>
          <a:lstStyle>
            <a:lvl1pPr>
              <a:defRPr/>
            </a:lvl1pPr>
          </a:lstStyle>
          <a:p>
            <a:endParaRPr lang="en-GB" dirty="0">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2485944"/>
      </p:ext>
    </p:extLst>
  </p:cSld>
  <p:clrMapOvr>
    <a:masterClrMapping/>
  </p:clrMapOvr>
  <p:transition spd="slow"/>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cSld name="Empty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Datumsplatzhalter 2"/>
          <p:cNvSpPr>
            <a:spLocks noGrp="1"/>
          </p:cNvSpPr>
          <p:nvPr>
            <p:ph type="dt" sz="half" idx="10"/>
          </p:nvPr>
        </p:nvSpPr>
        <p:spPr/>
        <p:txBody>
          <a:bodyPr/>
          <a:lstStyle>
            <a:lvl1pPr>
              <a:defRPr/>
            </a:lvl1pPr>
          </a:lstStyle>
          <a:p>
            <a:endParaRPr lang="en-GB" dirty="0">
              <a:solidFill>
                <a:prstClr val="black">
                  <a:tint val="75000"/>
                </a:prstClr>
              </a:solidFill>
            </a:endParaRPr>
          </a:p>
        </p:txBody>
      </p:sp>
      <p:sp>
        <p:nvSpPr>
          <p:cNvPr id="4" name="Fußzeilenplatzhalter 3"/>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5" name="Foliennummernplatzhalter 4"/>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578764"/>
      </p:ext>
    </p:extLst>
  </p:cSld>
  <p:clrMapOvr>
    <a:masterClrMapping/>
  </p:clrMapOvr>
  <p:transition spd="slow"/>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with leading picture">
    <p:bg>
      <p:bgPr>
        <a:solidFill>
          <a:schemeClr val="tx1"/>
        </a:solidFill>
        <a:effectLst/>
      </p:bgPr>
    </p:bg>
    <p:spTree>
      <p:nvGrpSpPr>
        <p:cNvPr id="1" name=""/>
        <p:cNvGrpSpPr/>
        <p:nvPr/>
      </p:nvGrpSpPr>
      <p:grpSpPr>
        <a:xfrm>
          <a:off x="0" y="0"/>
          <a:ext cx="0" cy="0"/>
          <a:chOff x="0" y="0"/>
          <a:chExt cx="0" cy="0"/>
        </a:xfrm>
      </p:grpSpPr>
      <p:pic>
        <p:nvPicPr>
          <p:cNvPr id="64539" name="Picture 10" descr="BI-Logo_36pt_blue_neg"/>
          <p:cNvPicPr>
            <a:picLocks noChangeAspect="1" noChangeArrowheads="1"/>
          </p:cNvPicPr>
          <p:nvPr/>
        </p:nvPicPr>
        <p:blipFill>
          <a:blip r:embed="rId2" cstate="print"/>
          <a:srcRect/>
          <a:stretch>
            <a:fillRect/>
          </a:stretch>
        </p:blipFill>
        <p:spPr bwMode="black">
          <a:xfrm>
            <a:off x="6737350" y="5937257"/>
            <a:ext cx="2159000" cy="665163"/>
          </a:xfrm>
          <a:prstGeom prst="rect">
            <a:avLst/>
          </a:prstGeom>
          <a:noFill/>
          <a:ln w="9525">
            <a:noFill/>
            <a:miter lim="800000"/>
            <a:headEnd/>
            <a:tailEnd/>
          </a:ln>
        </p:spPr>
      </p:pic>
      <p:sp>
        <p:nvSpPr>
          <p:cNvPr id="64530" name="Rectangle 18"/>
          <p:cNvSpPr>
            <a:spLocks noChangeArrowheads="1"/>
          </p:cNvSpPr>
          <p:nvPr/>
        </p:nvSpPr>
        <p:spPr bwMode="auto">
          <a:xfrm>
            <a:off x="0" y="1785929"/>
            <a:ext cx="9144000" cy="2500331"/>
          </a:xfrm>
          <a:prstGeom prst="rect">
            <a:avLst/>
          </a:prstGeom>
          <a:solidFill>
            <a:schemeClr val="accent4"/>
          </a:solidFill>
          <a:ln w="12700">
            <a:noFill/>
            <a:miter lim="800000"/>
            <a:headEnd/>
            <a:tailEnd/>
          </a:ln>
          <a:effectLst/>
        </p:spPr>
        <p:txBody>
          <a:bodyPr wrap="none" anchor="ctr"/>
          <a:lstStyle/>
          <a:p>
            <a:endParaRPr lang="en-GB">
              <a:solidFill>
                <a:srgbClr val="003366"/>
              </a:solidFill>
            </a:endParaRPr>
          </a:p>
        </p:txBody>
      </p:sp>
      <p:grpSp>
        <p:nvGrpSpPr>
          <p:cNvPr id="2" name="Group 8"/>
          <p:cNvGrpSpPr>
            <a:grpSpLocks/>
          </p:cNvGrpSpPr>
          <p:nvPr/>
        </p:nvGrpSpPr>
        <p:grpSpPr bwMode="auto">
          <a:xfrm>
            <a:off x="0" y="0"/>
            <a:ext cx="9144000" cy="6858000"/>
            <a:chOff x="0" y="0"/>
            <a:chExt cx="5760" cy="4320"/>
          </a:xfrm>
        </p:grpSpPr>
        <p:sp>
          <p:nvSpPr>
            <p:cNvPr id="64521" name="Line 9"/>
            <p:cNvSpPr>
              <a:spLocks noChangeShapeType="1"/>
            </p:cNvSpPr>
            <p:nvPr/>
          </p:nvSpPr>
          <p:spPr bwMode="auto">
            <a:xfrm flipH="1">
              <a:off x="0" y="3978"/>
              <a:ext cx="5760" cy="0"/>
            </a:xfrm>
            <a:prstGeom prst="line">
              <a:avLst/>
            </a:prstGeom>
            <a:noFill/>
            <a:ln w="12700">
              <a:noFill/>
              <a:prstDash val="dash"/>
              <a:round/>
              <a:headEnd/>
              <a:tailEnd/>
            </a:ln>
            <a:effectLst/>
          </p:spPr>
          <p:txBody>
            <a:bodyPr wrap="none" anchor="ctr"/>
            <a:lstStyle/>
            <a:p>
              <a:endParaRPr lang="en-GB">
                <a:solidFill>
                  <a:srgbClr val="003366"/>
                </a:solidFill>
              </a:endParaRPr>
            </a:p>
          </p:txBody>
        </p:sp>
        <p:sp>
          <p:nvSpPr>
            <p:cNvPr id="64522" name="Line 10"/>
            <p:cNvSpPr>
              <a:spLocks noChangeShapeType="1"/>
            </p:cNvSpPr>
            <p:nvPr/>
          </p:nvSpPr>
          <p:spPr bwMode="auto">
            <a:xfrm>
              <a:off x="222" y="0"/>
              <a:ext cx="0" cy="4320"/>
            </a:xfrm>
            <a:prstGeom prst="line">
              <a:avLst/>
            </a:prstGeom>
            <a:noFill/>
            <a:ln w="12700">
              <a:noFill/>
              <a:prstDash val="dash"/>
              <a:round/>
              <a:headEnd/>
              <a:tailEnd/>
            </a:ln>
            <a:effectLst/>
          </p:spPr>
          <p:txBody>
            <a:bodyPr wrap="none" anchor="ctr"/>
            <a:lstStyle/>
            <a:p>
              <a:endParaRPr lang="en-GB">
                <a:solidFill>
                  <a:srgbClr val="003366"/>
                </a:solidFill>
              </a:endParaRPr>
            </a:p>
          </p:txBody>
        </p:sp>
        <p:sp>
          <p:nvSpPr>
            <p:cNvPr id="64523" name="Line 11"/>
            <p:cNvSpPr>
              <a:spLocks noChangeShapeType="1"/>
            </p:cNvSpPr>
            <p:nvPr/>
          </p:nvSpPr>
          <p:spPr bwMode="auto">
            <a:xfrm>
              <a:off x="5538" y="0"/>
              <a:ext cx="0" cy="4320"/>
            </a:xfrm>
            <a:prstGeom prst="line">
              <a:avLst/>
            </a:prstGeom>
            <a:noFill/>
            <a:ln w="12700">
              <a:noFill/>
              <a:prstDash val="dash"/>
              <a:round/>
              <a:headEnd/>
              <a:tailEnd/>
            </a:ln>
            <a:effectLst/>
          </p:spPr>
          <p:txBody>
            <a:bodyPr wrap="none" anchor="ctr"/>
            <a:lstStyle/>
            <a:p>
              <a:endParaRPr lang="en-GB">
                <a:solidFill>
                  <a:srgbClr val="003366"/>
                </a:solidFill>
              </a:endParaRPr>
            </a:p>
          </p:txBody>
        </p:sp>
        <p:sp>
          <p:nvSpPr>
            <p:cNvPr id="64524" name="Line 12"/>
            <p:cNvSpPr>
              <a:spLocks noChangeShapeType="1"/>
            </p:cNvSpPr>
            <p:nvPr/>
          </p:nvSpPr>
          <p:spPr bwMode="auto">
            <a:xfrm flipH="1">
              <a:off x="0" y="874"/>
              <a:ext cx="5760" cy="0"/>
            </a:xfrm>
            <a:prstGeom prst="line">
              <a:avLst/>
            </a:prstGeom>
            <a:noFill/>
            <a:ln w="12700">
              <a:noFill/>
              <a:prstDash val="dash"/>
              <a:round/>
              <a:headEnd/>
              <a:tailEnd/>
            </a:ln>
            <a:effectLst/>
          </p:spPr>
          <p:txBody>
            <a:bodyPr wrap="none" anchor="ctr"/>
            <a:lstStyle/>
            <a:p>
              <a:endParaRPr lang="en-GB">
                <a:solidFill>
                  <a:srgbClr val="003366"/>
                </a:solidFill>
              </a:endParaRPr>
            </a:p>
          </p:txBody>
        </p:sp>
      </p:grpSp>
      <p:sp>
        <p:nvSpPr>
          <p:cNvPr id="12" name="Rectangle 4"/>
          <p:cNvSpPr>
            <a:spLocks noGrp="1" noChangeArrowheads="1"/>
          </p:cNvSpPr>
          <p:nvPr>
            <p:ph type="subTitle" idx="1"/>
          </p:nvPr>
        </p:nvSpPr>
        <p:spPr bwMode="white">
          <a:xfrm>
            <a:off x="3571869" y="2857520"/>
            <a:ext cx="4786346" cy="1015663"/>
          </a:xfrm>
        </p:spPr>
        <p:txBody>
          <a:bodyPr wrap="square">
            <a:spAutoFit/>
          </a:bodyPr>
          <a:lstStyle>
            <a:lvl1pPr>
              <a:spcBef>
                <a:spcPct val="0"/>
              </a:spcBef>
              <a:defRPr>
                <a:solidFill>
                  <a:schemeClr val="bg1"/>
                </a:solidFill>
                <a:sym typeface="Symbol" pitchFamily="18" charset="2"/>
              </a:defRPr>
            </a:lvl1pPr>
          </a:lstStyle>
          <a:p>
            <a:r>
              <a:rPr lang="de-DE" noProof="0">
                <a:sym typeface="Symbol" pitchFamily="18" charset="2"/>
              </a:rPr>
              <a:t>Formatvorlage des Untertitelmasters durch Klicken bearbeiten</a:t>
            </a:r>
            <a:endParaRPr lang="en-GB" noProof="0" dirty="0">
              <a:sym typeface="Symbol" pitchFamily="18" charset="2"/>
            </a:endParaRPr>
          </a:p>
        </p:txBody>
      </p:sp>
      <p:sp>
        <p:nvSpPr>
          <p:cNvPr id="13" name="Rectangle 5"/>
          <p:cNvSpPr>
            <a:spLocks noGrp="1" noChangeArrowheads="1"/>
          </p:cNvSpPr>
          <p:nvPr>
            <p:ph type="ctrTitle"/>
          </p:nvPr>
        </p:nvSpPr>
        <p:spPr>
          <a:xfrm>
            <a:off x="3571869" y="1765053"/>
            <a:ext cx="4714908" cy="954107"/>
          </a:xfrm>
          <a:noFill/>
        </p:spPr>
        <p:txBody>
          <a:bodyPr wrap="square" anchor="b">
            <a:spAutoFit/>
          </a:bodyPr>
          <a:lstStyle>
            <a:lvl1pPr>
              <a:defRPr sz="2800"/>
            </a:lvl1pPr>
          </a:lstStyle>
          <a:p>
            <a:r>
              <a:rPr lang="de-DE" noProof="0"/>
              <a:t>Titelmasterformat durch Klicken bearbeiten</a:t>
            </a:r>
            <a:endParaRPr lang="en-GB" noProof="0" dirty="0"/>
          </a:p>
        </p:txBody>
      </p:sp>
      <p:sp>
        <p:nvSpPr>
          <p:cNvPr id="15" name="Bildplatzhalter 14"/>
          <p:cNvSpPr>
            <a:spLocks noGrp="1"/>
          </p:cNvSpPr>
          <p:nvPr>
            <p:ph type="pic" sz="quarter" idx="10"/>
          </p:nvPr>
        </p:nvSpPr>
        <p:spPr>
          <a:xfrm>
            <a:off x="0" y="1785927"/>
            <a:ext cx="3143240" cy="2500324"/>
          </a:xfrm>
        </p:spPr>
        <p:txBody>
          <a:bodyPr/>
          <a:lstStyle/>
          <a:p>
            <a:r>
              <a:rPr lang="de-DE" noProof="0"/>
              <a:t>Bild durch Klicken auf Symbol hinzufügen</a:t>
            </a:r>
            <a:endParaRPr lang="en-GB" noProof="0"/>
          </a:p>
        </p:txBody>
      </p:sp>
    </p:spTree>
    <p:extLst>
      <p:ext uri="{BB962C8B-B14F-4D97-AF65-F5344CB8AC3E}">
        <p14:creationId xmlns:p14="http://schemas.microsoft.com/office/powerpoint/2010/main" val="75976610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pPr>
              <a:defRPr/>
            </a:pPr>
            <a:fld id="{12B76DB1-22A1-4C31-A04F-7E3602D111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20159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with leading color and picture">
    <p:bg>
      <p:bgPr>
        <a:solidFill>
          <a:schemeClr val="tx1"/>
        </a:solidFill>
        <a:effectLst/>
      </p:bgPr>
    </p:bg>
    <p:spTree>
      <p:nvGrpSpPr>
        <p:cNvPr id="1" name=""/>
        <p:cNvGrpSpPr/>
        <p:nvPr/>
      </p:nvGrpSpPr>
      <p:grpSpPr>
        <a:xfrm>
          <a:off x="0" y="0"/>
          <a:ext cx="0" cy="0"/>
          <a:chOff x="0" y="0"/>
          <a:chExt cx="0" cy="0"/>
        </a:xfrm>
      </p:grpSpPr>
      <p:pic>
        <p:nvPicPr>
          <p:cNvPr id="64539" name="Picture 10" descr="BI-Logo_36pt_blue_neg"/>
          <p:cNvPicPr>
            <a:picLocks noChangeAspect="1" noChangeArrowheads="1"/>
          </p:cNvPicPr>
          <p:nvPr/>
        </p:nvPicPr>
        <p:blipFill>
          <a:blip r:embed="rId2" cstate="print"/>
          <a:srcRect/>
          <a:stretch>
            <a:fillRect/>
          </a:stretch>
        </p:blipFill>
        <p:spPr bwMode="black">
          <a:xfrm>
            <a:off x="6737350" y="5937257"/>
            <a:ext cx="2159000" cy="665163"/>
          </a:xfrm>
          <a:prstGeom prst="rect">
            <a:avLst/>
          </a:prstGeom>
          <a:noFill/>
          <a:ln w="9525">
            <a:noFill/>
            <a:miter lim="800000"/>
            <a:headEnd/>
            <a:tailEnd/>
          </a:ln>
        </p:spPr>
      </p:pic>
      <p:sp>
        <p:nvSpPr>
          <p:cNvPr id="64530" name="Rectangle 18"/>
          <p:cNvSpPr>
            <a:spLocks noChangeArrowheads="1"/>
          </p:cNvSpPr>
          <p:nvPr/>
        </p:nvSpPr>
        <p:spPr bwMode="auto">
          <a:xfrm>
            <a:off x="0" y="1285863"/>
            <a:ext cx="9144000" cy="4143404"/>
          </a:xfrm>
          <a:prstGeom prst="rect">
            <a:avLst/>
          </a:prstGeom>
          <a:solidFill>
            <a:schemeClr val="accent1"/>
          </a:solidFill>
          <a:ln w="12700">
            <a:noFill/>
            <a:miter lim="800000"/>
            <a:headEnd/>
            <a:tailEnd/>
          </a:ln>
          <a:effectLst/>
        </p:spPr>
        <p:txBody>
          <a:bodyPr wrap="none" anchor="ctr"/>
          <a:lstStyle/>
          <a:p>
            <a:endParaRPr lang="en-GB">
              <a:solidFill>
                <a:srgbClr val="003366"/>
              </a:solidFill>
            </a:endParaRPr>
          </a:p>
        </p:txBody>
      </p:sp>
      <p:sp>
        <p:nvSpPr>
          <p:cNvPr id="64516" name="Rectangle 4"/>
          <p:cNvSpPr>
            <a:spLocks noGrp="1" noChangeArrowheads="1"/>
          </p:cNvSpPr>
          <p:nvPr>
            <p:ph type="subTitle" idx="1"/>
          </p:nvPr>
        </p:nvSpPr>
        <p:spPr bwMode="white">
          <a:xfrm>
            <a:off x="3571869" y="2857520"/>
            <a:ext cx="4786346" cy="1015663"/>
          </a:xfrm>
        </p:spPr>
        <p:txBody>
          <a:bodyPr wrap="square">
            <a:spAutoFit/>
          </a:bodyPr>
          <a:lstStyle>
            <a:lvl1pPr>
              <a:spcBef>
                <a:spcPct val="0"/>
              </a:spcBef>
              <a:defRPr>
                <a:solidFill>
                  <a:schemeClr val="bg1"/>
                </a:solidFill>
                <a:sym typeface="Symbol" pitchFamily="18" charset="2"/>
              </a:defRPr>
            </a:lvl1pPr>
          </a:lstStyle>
          <a:p>
            <a:r>
              <a:rPr lang="de-DE" noProof="0">
                <a:sym typeface="Symbol" pitchFamily="18" charset="2"/>
              </a:rPr>
              <a:t>Formatvorlage des Untertitelmasters durch Klicken bearbeiten</a:t>
            </a:r>
            <a:endParaRPr lang="en-GB" noProof="0" dirty="0">
              <a:sym typeface="Symbol" pitchFamily="18" charset="2"/>
            </a:endParaRPr>
          </a:p>
        </p:txBody>
      </p:sp>
      <p:sp>
        <p:nvSpPr>
          <p:cNvPr id="64517" name="Rectangle 5"/>
          <p:cNvSpPr>
            <a:spLocks noGrp="1" noChangeArrowheads="1"/>
          </p:cNvSpPr>
          <p:nvPr>
            <p:ph type="ctrTitle"/>
          </p:nvPr>
        </p:nvSpPr>
        <p:spPr>
          <a:xfrm>
            <a:off x="3571869" y="1857382"/>
            <a:ext cx="4714908" cy="861775"/>
          </a:xfrm>
          <a:noFill/>
        </p:spPr>
        <p:txBody>
          <a:bodyPr wrap="square" anchor="b">
            <a:noAutofit/>
          </a:bodyPr>
          <a:lstStyle>
            <a:lvl1pPr>
              <a:defRPr sz="2800"/>
            </a:lvl1pPr>
          </a:lstStyle>
          <a:p>
            <a:r>
              <a:rPr lang="de-DE" noProof="0"/>
              <a:t>Titelmasterformat durch Klicken bearbeiten</a:t>
            </a:r>
            <a:endParaRPr lang="en-GB" noProof="0" dirty="0"/>
          </a:p>
        </p:txBody>
      </p:sp>
      <p:grpSp>
        <p:nvGrpSpPr>
          <p:cNvPr id="2" name="Group 8"/>
          <p:cNvGrpSpPr>
            <a:grpSpLocks/>
          </p:cNvGrpSpPr>
          <p:nvPr/>
        </p:nvGrpSpPr>
        <p:grpSpPr bwMode="auto">
          <a:xfrm>
            <a:off x="0" y="0"/>
            <a:ext cx="9144000" cy="6858000"/>
            <a:chOff x="0" y="0"/>
            <a:chExt cx="5760" cy="4320"/>
          </a:xfrm>
        </p:grpSpPr>
        <p:sp>
          <p:nvSpPr>
            <p:cNvPr id="64521" name="Line 9"/>
            <p:cNvSpPr>
              <a:spLocks noChangeShapeType="1"/>
            </p:cNvSpPr>
            <p:nvPr/>
          </p:nvSpPr>
          <p:spPr bwMode="auto">
            <a:xfrm flipH="1">
              <a:off x="0" y="3978"/>
              <a:ext cx="5760" cy="0"/>
            </a:xfrm>
            <a:prstGeom prst="line">
              <a:avLst/>
            </a:prstGeom>
            <a:noFill/>
            <a:ln w="12700">
              <a:noFill/>
              <a:prstDash val="dash"/>
              <a:round/>
              <a:headEnd/>
              <a:tailEnd/>
            </a:ln>
            <a:effectLst/>
          </p:spPr>
          <p:txBody>
            <a:bodyPr wrap="none" anchor="ctr"/>
            <a:lstStyle/>
            <a:p>
              <a:endParaRPr lang="en-GB">
                <a:solidFill>
                  <a:srgbClr val="003366"/>
                </a:solidFill>
              </a:endParaRPr>
            </a:p>
          </p:txBody>
        </p:sp>
        <p:sp>
          <p:nvSpPr>
            <p:cNvPr id="64522" name="Line 10"/>
            <p:cNvSpPr>
              <a:spLocks noChangeShapeType="1"/>
            </p:cNvSpPr>
            <p:nvPr/>
          </p:nvSpPr>
          <p:spPr bwMode="auto">
            <a:xfrm>
              <a:off x="222" y="0"/>
              <a:ext cx="0" cy="4320"/>
            </a:xfrm>
            <a:prstGeom prst="line">
              <a:avLst/>
            </a:prstGeom>
            <a:noFill/>
            <a:ln w="12700">
              <a:noFill/>
              <a:prstDash val="dash"/>
              <a:round/>
              <a:headEnd/>
              <a:tailEnd/>
            </a:ln>
            <a:effectLst/>
          </p:spPr>
          <p:txBody>
            <a:bodyPr wrap="none" anchor="ctr"/>
            <a:lstStyle/>
            <a:p>
              <a:endParaRPr lang="en-GB">
                <a:solidFill>
                  <a:srgbClr val="003366"/>
                </a:solidFill>
              </a:endParaRPr>
            </a:p>
          </p:txBody>
        </p:sp>
        <p:sp>
          <p:nvSpPr>
            <p:cNvPr id="64523" name="Line 11"/>
            <p:cNvSpPr>
              <a:spLocks noChangeShapeType="1"/>
            </p:cNvSpPr>
            <p:nvPr/>
          </p:nvSpPr>
          <p:spPr bwMode="auto">
            <a:xfrm>
              <a:off x="5538" y="0"/>
              <a:ext cx="0" cy="4320"/>
            </a:xfrm>
            <a:prstGeom prst="line">
              <a:avLst/>
            </a:prstGeom>
            <a:noFill/>
            <a:ln w="12700">
              <a:noFill/>
              <a:prstDash val="dash"/>
              <a:round/>
              <a:headEnd/>
              <a:tailEnd/>
            </a:ln>
            <a:effectLst/>
          </p:spPr>
          <p:txBody>
            <a:bodyPr wrap="none" anchor="ctr"/>
            <a:lstStyle/>
            <a:p>
              <a:endParaRPr lang="en-GB">
                <a:solidFill>
                  <a:srgbClr val="003366"/>
                </a:solidFill>
              </a:endParaRPr>
            </a:p>
          </p:txBody>
        </p:sp>
        <p:sp>
          <p:nvSpPr>
            <p:cNvPr id="64524" name="Line 12"/>
            <p:cNvSpPr>
              <a:spLocks noChangeShapeType="1"/>
            </p:cNvSpPr>
            <p:nvPr/>
          </p:nvSpPr>
          <p:spPr bwMode="auto">
            <a:xfrm flipH="1">
              <a:off x="0" y="874"/>
              <a:ext cx="5760" cy="0"/>
            </a:xfrm>
            <a:prstGeom prst="line">
              <a:avLst/>
            </a:prstGeom>
            <a:noFill/>
            <a:ln w="12700">
              <a:noFill/>
              <a:prstDash val="dash"/>
              <a:round/>
              <a:headEnd/>
              <a:tailEnd/>
            </a:ln>
            <a:effectLst/>
          </p:spPr>
          <p:txBody>
            <a:bodyPr wrap="none" anchor="ctr"/>
            <a:lstStyle/>
            <a:p>
              <a:endParaRPr lang="en-GB">
                <a:solidFill>
                  <a:srgbClr val="003366"/>
                </a:solidFill>
              </a:endParaRPr>
            </a:p>
          </p:txBody>
        </p:sp>
      </p:grpSp>
      <p:sp>
        <p:nvSpPr>
          <p:cNvPr id="13" name="Bildplatzhalter 12"/>
          <p:cNvSpPr>
            <a:spLocks noGrp="1"/>
          </p:cNvSpPr>
          <p:nvPr>
            <p:ph type="pic" sz="quarter" idx="10"/>
          </p:nvPr>
        </p:nvSpPr>
        <p:spPr>
          <a:xfrm>
            <a:off x="0" y="1285874"/>
            <a:ext cx="3214678" cy="4143391"/>
          </a:xfrm>
          <a:ln>
            <a:noFill/>
          </a:ln>
        </p:spPr>
        <p:txBody>
          <a:bodyPr/>
          <a:lstStyle/>
          <a:p>
            <a:r>
              <a:rPr lang="de-DE" noProof="0"/>
              <a:t>Bild durch Klicken auf Symbol hinzufügen</a:t>
            </a:r>
            <a:endParaRPr lang="en-GB" noProof="0"/>
          </a:p>
        </p:txBody>
      </p:sp>
    </p:spTree>
    <p:extLst>
      <p:ext uri="{BB962C8B-B14F-4D97-AF65-F5344CB8AC3E}">
        <p14:creationId xmlns:p14="http://schemas.microsoft.com/office/powerpoint/2010/main" val="2326198770"/>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el 1"/>
          <p:cNvSpPr>
            <a:spLocks noGrp="1"/>
          </p:cNvSpPr>
          <p:nvPr>
            <p:ph type="title"/>
          </p:nvPr>
        </p:nvSpPr>
        <p:spPr>
          <a:xfrm>
            <a:off x="358777" y="107950"/>
            <a:ext cx="6780213" cy="676275"/>
          </a:xfrm>
        </p:spPr>
        <p:txBody>
          <a:bodyPr/>
          <a:lstStyle/>
          <a:p>
            <a:r>
              <a:rPr lang="de-DE" noProof="0"/>
              <a:t>Titelmasterformat durch Klicken bearbeiten</a:t>
            </a:r>
            <a:endParaRPr lang="en-GB" noProof="0" dirty="0"/>
          </a:p>
        </p:txBody>
      </p:sp>
      <p:sp>
        <p:nvSpPr>
          <p:cNvPr id="4" name="Inhaltsplatzhalter 3"/>
          <p:cNvSpPr>
            <a:spLocks noGrp="1"/>
          </p:cNvSpPr>
          <p:nvPr>
            <p:ph sz="half" idx="2"/>
          </p:nvPr>
        </p:nvSpPr>
        <p:spPr>
          <a:xfrm>
            <a:off x="4651375" y="1258892"/>
            <a:ext cx="4141788" cy="4865687"/>
          </a:xfrm>
          <a:noFill/>
        </p:spPr>
        <p:txBody>
          <a:bodyPr lIns="0" tIns="0" rIns="0" bIns="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Datumsplatzhalter 4"/>
          <p:cNvSpPr>
            <a:spLocks noGrp="1"/>
          </p:cNvSpPr>
          <p:nvPr>
            <p:ph type="dt" sz="half" idx="10"/>
          </p:nvPr>
        </p:nvSpPr>
        <p:spPr/>
        <p:txBody>
          <a:bodyPr/>
          <a:lstStyle>
            <a:lvl1pPr>
              <a:defRPr/>
            </a:lvl1pPr>
          </a:lstStyle>
          <a:p>
            <a:endParaRPr lang="en-GB" dirty="0">
              <a:solidFill>
                <a:prstClr val="black">
                  <a:tint val="75000"/>
                </a:prstClr>
              </a:solidFill>
            </a:endParaRPr>
          </a:p>
        </p:txBody>
      </p:sp>
      <p:sp>
        <p:nvSpPr>
          <p:cNvPr id="6" name="Fußzeilenplatzhalter 5"/>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7" name="Foliennummernplatzhalter 6"/>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dirty="0">
              <a:solidFill>
                <a:prstClr val="black">
                  <a:tint val="75000"/>
                </a:prstClr>
              </a:solidFill>
            </a:endParaRPr>
          </a:p>
        </p:txBody>
      </p:sp>
      <p:sp>
        <p:nvSpPr>
          <p:cNvPr id="10" name="Inhaltsplatzhalter 3"/>
          <p:cNvSpPr>
            <a:spLocks noGrp="1"/>
          </p:cNvSpPr>
          <p:nvPr>
            <p:ph sz="half" idx="13"/>
          </p:nvPr>
        </p:nvSpPr>
        <p:spPr>
          <a:xfrm>
            <a:off x="358777" y="1258892"/>
            <a:ext cx="4141788" cy="4865687"/>
          </a:xfrm>
          <a:noFill/>
        </p:spPr>
        <p:txBody>
          <a:bodyPr lIns="0" tIns="0" rIns="0" bIns="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1934586366"/>
      </p:ext>
    </p:extLst>
  </p:cSld>
  <p:clrMapOvr>
    <a:masterClrMapping/>
  </p:clrMapOvr>
  <p:transition spd="slow"/>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terlink with 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4" name="Datumsplatzhalter 3"/>
          <p:cNvSpPr>
            <a:spLocks noGrp="1"/>
          </p:cNvSpPr>
          <p:nvPr>
            <p:ph type="dt" sz="half" idx="10"/>
          </p:nvPr>
        </p:nvSpPr>
        <p:spPr/>
        <p:txBody>
          <a:bodyPr/>
          <a:lstStyle>
            <a:lvl1pPr>
              <a:defRPr/>
            </a:lvl1pPr>
          </a:lstStyle>
          <a:p>
            <a:endParaRPr lang="en-GB">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8" name="Bildplatzhalter 7"/>
          <p:cNvSpPr>
            <a:spLocks noGrp="1"/>
          </p:cNvSpPr>
          <p:nvPr>
            <p:ph type="pic" sz="quarter" idx="13"/>
          </p:nvPr>
        </p:nvSpPr>
        <p:spPr>
          <a:xfrm>
            <a:off x="0" y="1000132"/>
            <a:ext cx="9144000" cy="5143519"/>
          </a:xfrm>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2149465199"/>
      </p:ext>
    </p:extLst>
  </p:cSld>
  <p:clrMapOvr>
    <a:masterClrMapping/>
  </p:clrMapOvr>
  <p:transition spd="slow"/>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phic with text">
    <p:spTree>
      <p:nvGrpSpPr>
        <p:cNvPr id="1" name=""/>
        <p:cNvGrpSpPr/>
        <p:nvPr/>
      </p:nvGrpSpPr>
      <p:grpSpPr>
        <a:xfrm>
          <a:off x="0" y="0"/>
          <a:ext cx="0" cy="0"/>
          <a:chOff x="0" y="0"/>
          <a:chExt cx="0" cy="0"/>
        </a:xfrm>
      </p:grpSpPr>
      <p:sp>
        <p:nvSpPr>
          <p:cNvPr id="14" name="Rechteck 13"/>
          <p:cNvSpPr/>
          <p:nvPr userDrawn="1"/>
        </p:nvSpPr>
        <p:spPr bwMode="auto">
          <a:xfrm>
            <a:off x="357158" y="5715019"/>
            <a:ext cx="4143404" cy="428628"/>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GB" sz="1400">
              <a:solidFill>
                <a:srgbClr val="003366"/>
              </a:solidFill>
            </a:endParaRPr>
          </a:p>
        </p:txBody>
      </p:sp>
      <p:sp>
        <p:nvSpPr>
          <p:cNvPr id="2" name="Titel 1"/>
          <p:cNvSpPr>
            <a:spLocks noGrp="1"/>
          </p:cNvSpPr>
          <p:nvPr>
            <p:ph type="title"/>
          </p:nvPr>
        </p:nvSpPr>
        <p:spPr/>
        <p:txBody>
          <a:bodyPr/>
          <a:lstStyle/>
          <a:p>
            <a:r>
              <a:rPr lang="de-DE" noProof="0"/>
              <a:t>Titelmasterformat durch Klicken bearbeiten</a:t>
            </a:r>
            <a:endParaRPr lang="en-GB" noProof="0"/>
          </a:p>
        </p:txBody>
      </p:sp>
      <p:sp>
        <p:nvSpPr>
          <p:cNvPr id="4" name="Inhaltsplatzhalter 3"/>
          <p:cNvSpPr>
            <a:spLocks noGrp="1"/>
          </p:cNvSpPr>
          <p:nvPr>
            <p:ph sz="half" idx="2"/>
          </p:nvPr>
        </p:nvSpPr>
        <p:spPr>
          <a:xfrm>
            <a:off x="4651375" y="1258892"/>
            <a:ext cx="4141788" cy="48656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Datumsplatzhalter 4"/>
          <p:cNvSpPr>
            <a:spLocks noGrp="1"/>
          </p:cNvSpPr>
          <p:nvPr>
            <p:ph type="dt" sz="half" idx="10"/>
          </p:nvPr>
        </p:nvSpPr>
        <p:spPr/>
        <p:txBody>
          <a:bodyPr/>
          <a:lstStyle>
            <a:lvl1pPr>
              <a:defRPr/>
            </a:lvl1pPr>
          </a:lstStyle>
          <a:p>
            <a:endParaRPr lang="en-GB">
              <a:solidFill>
                <a:prstClr val="black">
                  <a:tint val="75000"/>
                </a:prstClr>
              </a:solidFill>
            </a:endParaRPr>
          </a:p>
        </p:txBody>
      </p:sp>
      <p:sp>
        <p:nvSpPr>
          <p:cNvPr id="6" name="Fußzeilenplatzhalter 5"/>
          <p:cNvSpPr>
            <a:spLocks noGrp="1"/>
          </p:cNvSpPr>
          <p:nvPr>
            <p:ph type="ftr" sz="quarter" idx="11"/>
          </p:nvPr>
        </p:nvSpPr>
        <p:spPr/>
        <p:txBody>
          <a:bodyPr/>
          <a:lstStyle>
            <a:lvl1pPr>
              <a:defRPr/>
            </a:lvl1p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dirty="0">
              <a:solidFill>
                <a:prstClr val="black">
                  <a:tint val="75000"/>
                </a:prstClr>
              </a:solidFill>
            </a:endParaRPr>
          </a:p>
        </p:txBody>
      </p:sp>
      <p:sp>
        <p:nvSpPr>
          <p:cNvPr id="11" name="Textplatzhalter 10"/>
          <p:cNvSpPr>
            <a:spLocks noGrp="1"/>
          </p:cNvSpPr>
          <p:nvPr>
            <p:ph type="body" sz="quarter" idx="14"/>
          </p:nvPr>
        </p:nvSpPr>
        <p:spPr>
          <a:xfrm>
            <a:off x="357190" y="5786477"/>
            <a:ext cx="4143375" cy="357171"/>
          </a:xfrm>
          <a:noFill/>
        </p:spPr>
        <p:txBody>
          <a:bodyPr/>
          <a:lstStyle>
            <a:lvl1pPr marL="269875" indent="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3" name="Inhaltsplatzhalter 12"/>
          <p:cNvSpPr>
            <a:spLocks noGrp="1"/>
          </p:cNvSpPr>
          <p:nvPr>
            <p:ph sz="quarter" idx="15"/>
          </p:nvPr>
        </p:nvSpPr>
        <p:spPr>
          <a:xfrm>
            <a:off x="357189" y="1272213"/>
            <a:ext cx="4143374" cy="444279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3897904379"/>
      </p:ext>
    </p:extLst>
  </p:cSld>
  <p:clrMapOvr>
    <a:masterClrMapping/>
  </p:clrMapOvr>
  <p:transition spd="slow"/>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ic with white text">
    <p:spTree>
      <p:nvGrpSpPr>
        <p:cNvPr id="1" name=""/>
        <p:cNvGrpSpPr/>
        <p:nvPr/>
      </p:nvGrpSpPr>
      <p:grpSpPr>
        <a:xfrm>
          <a:off x="0" y="0"/>
          <a:ext cx="0" cy="0"/>
          <a:chOff x="0" y="0"/>
          <a:chExt cx="0" cy="0"/>
        </a:xfrm>
      </p:grpSpPr>
      <p:sp>
        <p:nvSpPr>
          <p:cNvPr id="14" name="Rechteck 13"/>
          <p:cNvSpPr/>
          <p:nvPr userDrawn="1"/>
        </p:nvSpPr>
        <p:spPr bwMode="auto">
          <a:xfrm>
            <a:off x="357158" y="5715019"/>
            <a:ext cx="4143404" cy="428628"/>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GB" sz="1400">
              <a:solidFill>
                <a:srgbClr val="003366"/>
              </a:solidFill>
            </a:endParaRPr>
          </a:p>
        </p:txBody>
      </p:sp>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4" name="Inhaltsplatzhalter 3"/>
          <p:cNvSpPr>
            <a:spLocks noGrp="1"/>
          </p:cNvSpPr>
          <p:nvPr>
            <p:ph sz="half" idx="2"/>
          </p:nvPr>
        </p:nvSpPr>
        <p:spPr>
          <a:xfrm>
            <a:off x="4651375" y="1258892"/>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Datumsplatzhalter 4"/>
          <p:cNvSpPr>
            <a:spLocks noGrp="1"/>
          </p:cNvSpPr>
          <p:nvPr>
            <p:ph type="dt" sz="half" idx="10"/>
          </p:nvPr>
        </p:nvSpPr>
        <p:spPr/>
        <p:txBody>
          <a:bodyPr/>
          <a:lstStyle>
            <a:lvl1pPr>
              <a:defRPr/>
            </a:lvl1pPr>
          </a:lstStyle>
          <a:p>
            <a:endParaRPr lang="en-GB" dirty="0">
              <a:solidFill>
                <a:prstClr val="black">
                  <a:tint val="75000"/>
                </a:prstClr>
              </a:solidFill>
            </a:endParaRPr>
          </a:p>
        </p:txBody>
      </p:sp>
      <p:sp>
        <p:nvSpPr>
          <p:cNvPr id="6" name="Fußzeilenplatzhalter 5"/>
          <p:cNvSpPr>
            <a:spLocks noGrp="1"/>
          </p:cNvSpPr>
          <p:nvPr>
            <p:ph type="ftr" sz="quarter" idx="11"/>
          </p:nvPr>
        </p:nvSpPr>
        <p:spPr/>
        <p:txBody>
          <a:bodyPr/>
          <a:lstStyle>
            <a:lvl1pPr>
              <a:defRPr/>
            </a:lvl1p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11" name="Textplatzhalter 10"/>
          <p:cNvSpPr>
            <a:spLocks noGrp="1"/>
          </p:cNvSpPr>
          <p:nvPr>
            <p:ph type="body" sz="quarter" idx="14"/>
          </p:nvPr>
        </p:nvSpPr>
        <p:spPr>
          <a:xfrm>
            <a:off x="357190" y="5786477"/>
            <a:ext cx="4143375" cy="357171"/>
          </a:xfrm>
          <a:noFill/>
        </p:spPr>
        <p:txBody>
          <a:bodyPr/>
          <a:lstStyle>
            <a:lvl1pPr marL="269875" indent="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3" name="Inhaltsplatzhalter 12"/>
          <p:cNvSpPr>
            <a:spLocks noGrp="1"/>
          </p:cNvSpPr>
          <p:nvPr>
            <p:ph sz="quarter" idx="15"/>
          </p:nvPr>
        </p:nvSpPr>
        <p:spPr>
          <a:xfrm>
            <a:off x="357189" y="1272213"/>
            <a:ext cx="4143374" cy="444279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3418626852"/>
      </p:ext>
    </p:extLst>
  </p:cSld>
  <p:clrMapOvr>
    <a:masterClrMapping/>
  </p:clrMapOvr>
  <p:transition spd="slow"/>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2" name="Titel 1"/>
          <p:cNvSpPr>
            <a:spLocks noGrp="1"/>
          </p:cNvSpPr>
          <p:nvPr>
            <p:ph type="title"/>
          </p:nvPr>
        </p:nvSpPr>
        <p:spPr>
          <a:xfrm>
            <a:off x="358777" y="107950"/>
            <a:ext cx="6780213" cy="676275"/>
          </a:xfrm>
        </p:spPr>
        <p:txBody>
          <a:bodyPr/>
          <a:lstStyle/>
          <a:p>
            <a:r>
              <a:rPr lang="de-DE" noProof="0"/>
              <a:t>Titelmasterformat durch Klicken bearbeiten</a:t>
            </a:r>
            <a:endParaRPr lang="en-GB" noProof="0" dirty="0"/>
          </a:p>
        </p:txBody>
      </p:sp>
      <p:sp>
        <p:nvSpPr>
          <p:cNvPr id="4" name="Inhaltsplatzhalter 3"/>
          <p:cNvSpPr>
            <a:spLocks noGrp="1"/>
          </p:cNvSpPr>
          <p:nvPr>
            <p:ph sz="half" idx="2"/>
          </p:nvPr>
        </p:nvSpPr>
        <p:spPr>
          <a:xfrm>
            <a:off x="4651375" y="1258892"/>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Datumsplatzhalter 4"/>
          <p:cNvSpPr>
            <a:spLocks noGrp="1"/>
          </p:cNvSpPr>
          <p:nvPr>
            <p:ph type="dt" sz="half" idx="10"/>
          </p:nvPr>
        </p:nvSpPr>
        <p:spPr/>
        <p:txBody>
          <a:bodyPr/>
          <a:lstStyle>
            <a:lvl1pPr>
              <a:defRPr/>
            </a:lvl1pPr>
          </a:lstStyle>
          <a:p>
            <a:endParaRPr lang="en-GB">
              <a:solidFill>
                <a:prstClr val="black">
                  <a:tint val="75000"/>
                </a:prstClr>
              </a:solidFill>
            </a:endParaRPr>
          </a:p>
        </p:txBody>
      </p:sp>
      <p:sp>
        <p:nvSpPr>
          <p:cNvPr id="6" name="Fußzeilenplatzhalter 5"/>
          <p:cNvSpPr>
            <a:spLocks noGrp="1"/>
          </p:cNvSpPr>
          <p:nvPr>
            <p:ph type="ftr" sz="quarter" idx="11"/>
          </p:nvPr>
        </p:nvSpPr>
        <p:spPr/>
        <p:txBody>
          <a:bodyPr/>
          <a:lstStyle>
            <a:lvl1pPr>
              <a:defRPr/>
            </a:lvl1pPr>
          </a:lstStyle>
          <a:p>
            <a:endParaRPr lang="en-GB" dirty="0">
              <a:solidFill>
                <a:prstClr val="black">
                  <a:tint val="75000"/>
                </a:prstClr>
              </a:solidFill>
            </a:endParaRPr>
          </a:p>
        </p:txBody>
      </p:sp>
      <p:sp>
        <p:nvSpPr>
          <p:cNvPr id="7" name="Foliennummernplatzhalter 6"/>
          <p:cNvSpPr>
            <a:spLocks noGrp="1"/>
          </p:cNvSpPr>
          <p:nvPr>
            <p:ph type="sldNum" sz="quarter" idx="12"/>
          </p:nvPr>
        </p:nvSpPr>
        <p:spPr/>
        <p:txBody>
          <a:bodyPr/>
          <a:lstStyle>
            <a:lvl1pPr>
              <a:defRPr/>
            </a:lvl1p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sp>
        <p:nvSpPr>
          <p:cNvPr id="10" name="Inhaltsplatzhalter 3"/>
          <p:cNvSpPr>
            <a:spLocks noGrp="1"/>
          </p:cNvSpPr>
          <p:nvPr>
            <p:ph sz="half" idx="13"/>
          </p:nvPr>
        </p:nvSpPr>
        <p:spPr>
          <a:xfrm>
            <a:off x="358777" y="1258892"/>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1537473193"/>
      </p:ext>
    </p:extLst>
  </p:cSld>
  <p:clrMapOvr>
    <a:masterClrMapping/>
  </p:clrMapOvr>
  <p:transition spd="slow"/>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12"/>
          <p:cNvSpPr>
            <a:spLocks noGrp="1"/>
          </p:cNvSpPr>
          <p:nvPr>
            <p:ph type="body" sz="quarter" idx="11"/>
          </p:nvPr>
        </p:nvSpPr>
        <p:spPr>
          <a:xfrm>
            <a:off x="447477" y="6196027"/>
            <a:ext cx="6887183" cy="357716"/>
          </a:xfrm>
        </p:spPr>
        <p:txBody>
          <a:bodyPr lIns="36000" tIns="36000" rIns="36000" bIns="0" anchor="b">
            <a:normAutofit/>
          </a:bodyPr>
          <a:lstStyle>
            <a:lvl1pPr marL="0" indent="0" algn="l">
              <a:buNone/>
              <a:defRPr sz="700"/>
            </a:lvl1pPr>
          </a:lstStyle>
          <a:p>
            <a:pPr lvl="0"/>
            <a:r>
              <a:rPr lang="en-US" dirty="0"/>
              <a:t>Click to edit Master text styles</a:t>
            </a:r>
            <a:endParaRPr lang="en-GB" dirty="0"/>
          </a:p>
        </p:txBody>
      </p:sp>
    </p:spTree>
    <p:extLst>
      <p:ext uri="{BB962C8B-B14F-4D97-AF65-F5344CB8AC3E}">
        <p14:creationId xmlns:p14="http://schemas.microsoft.com/office/powerpoint/2010/main" val="3682296713"/>
      </p:ext>
    </p:extLst>
  </p:cSld>
  <p:clrMapOvr>
    <a:masterClrMapping/>
  </p:clrMapOvr>
  <p:transition spd="slow"/>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866B8-AE82-4DBC-950A-A312097EDDB0}" type="datetime1">
              <a:rPr lang="en-GB" smtClean="0">
                <a:solidFill>
                  <a:prstClr val="black">
                    <a:tint val="75000"/>
                  </a:prstClr>
                </a:solidFill>
              </a:rPr>
              <a:pPr/>
              <a:t>19/02/2024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24" y="6381363"/>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3666698543"/>
      </p:ext>
    </p:extLst>
  </p:cSld>
  <p:clrMapOvr>
    <a:masterClrMapping/>
  </p:clrMapOvr>
  <p:transition spd="slow"/>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249" y="1340772"/>
            <a:ext cx="4262602" cy="4836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40772"/>
            <a:ext cx="4262602" cy="4836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47697A-6838-4E37-96BB-C96143A849E5}" type="datetime1">
              <a:rPr lang="en-GB" smtClean="0">
                <a:solidFill>
                  <a:prstClr val="black">
                    <a:tint val="75000"/>
                  </a:prstClr>
                </a:solidFill>
              </a:rPr>
              <a:pPr/>
              <a:t>19/02/2024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24" y="6381363"/>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2997773545"/>
      </p:ext>
    </p:extLst>
  </p:cSld>
  <p:clrMapOvr>
    <a:masterClrMapping/>
  </p:clrMapOvr>
  <p:transition spd="slow"/>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D948A1-18E4-4C21-984B-417D3634B588}" type="datetime1">
              <a:rPr lang="en-GB" smtClean="0">
                <a:solidFill>
                  <a:prstClr val="black">
                    <a:tint val="75000"/>
                  </a:prstClr>
                </a:solidFill>
              </a:rPr>
              <a:pPr/>
              <a:t>19/02/2024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208624" y="6492880"/>
            <a:ext cx="935376" cy="365125"/>
          </a:xfrm>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6" name="Text Placeholder 7"/>
          <p:cNvSpPr>
            <a:spLocks noGrp="1"/>
          </p:cNvSpPr>
          <p:nvPr>
            <p:ph type="body" sz="quarter" idx="13"/>
          </p:nvPr>
        </p:nvSpPr>
        <p:spPr>
          <a:xfrm>
            <a:off x="251524" y="6381363"/>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293245737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p:cNvSpPr>
            <a:spLocks noGrp="1" noChangeArrowheads="1"/>
          </p:cNvSpPr>
          <p:nvPr>
            <p:ph type="sldNum" sz="quarter" idx="10"/>
          </p:nvPr>
        </p:nvSpPr>
        <p:spPr>
          <a:ln/>
        </p:spPr>
        <p:txBody>
          <a:bodyPr/>
          <a:lstStyle>
            <a:lvl1pPr>
              <a:defRPr/>
            </a:lvl1pPr>
          </a:lstStyle>
          <a:p>
            <a:pPr>
              <a:defRPr/>
            </a:pPr>
            <a:fld id="{F37A6279-7F21-47B4-A02C-ED94224B24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87856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989512910"/>
      </p:ext>
    </p:extLst>
  </p:cSld>
  <p:clrMapOvr>
    <a:masterClrMapping/>
  </p:clrMapOvr>
  <p:transition spd="slow"/>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8208624" y="6597352"/>
            <a:ext cx="935376" cy="260648"/>
          </a:xfrm>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073620"/>
      </p:ext>
    </p:extLst>
  </p:cSld>
  <p:clrMapOvr>
    <a:masterClrMapping/>
  </p:clrMapOvr>
  <p:transition spd="slow"/>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GB">
                <a:solidFill>
                  <a:prstClr val="black">
                    <a:tint val="75000"/>
                  </a:prstClr>
                </a:solidFill>
              </a:rPr>
              <a:t>New Engl J Med September 17, 2015</a:t>
            </a:r>
            <a:endParaRPr lang="en-GB" dirty="0">
              <a:solidFill>
                <a:prstClr val="black">
                  <a:tint val="75000"/>
                </a:prstClr>
              </a:solidFill>
            </a:endParaRPr>
          </a:p>
        </p:txBody>
      </p:sp>
      <p:sp>
        <p:nvSpPr>
          <p:cNvPr id="7" name="Slide Number Placeholder 3"/>
          <p:cNvSpPr>
            <a:spLocks noGrp="1"/>
          </p:cNvSpPr>
          <p:nvPr>
            <p:ph type="sldNum" sz="quarter" idx="12"/>
          </p:nvPr>
        </p:nvSpPr>
        <p:spPr>
          <a:xfrm>
            <a:off x="8208625" y="6597352"/>
            <a:ext cx="935376" cy="260648"/>
          </a:xfrm>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90148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5810175"/>
      </p:ext>
    </p:extLst>
  </p:cSld>
  <p:clrMapOvr>
    <a:masterClrMapping/>
  </p:clrMapOvr>
  <p:transition spd="slow"/>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6398324"/>
      </p:ext>
    </p:extLst>
  </p:cSld>
  <p:clrMapOvr>
    <a:masterClrMapping/>
  </p:clrMapOvr>
  <p:transition spd="slow"/>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31017786"/>
      </p:ext>
    </p:extLst>
  </p:cSld>
  <p:clrMapOvr>
    <a:masterClrMapping/>
  </p:clrMapOvr>
  <p:transition spd="slow"/>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18437244"/>
      </p:ext>
    </p:extLst>
  </p:cSld>
  <p:clrMapOvr>
    <a:masterClrMapping/>
  </p:clrMapOvr>
  <p:transition spd="slow"/>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53350159"/>
      </p:ext>
    </p:extLst>
  </p:cSld>
  <p:clrMapOvr>
    <a:masterClrMapping/>
  </p:clrMapOvr>
  <p:transition spd="slow"/>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40869286"/>
      </p:ext>
    </p:extLst>
  </p:cSld>
  <p:clrMapOvr>
    <a:masterClrMapping/>
  </p:clrMapOvr>
  <p:transition spd="slow"/>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9469122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8966656E-4414-4494-973B-7AB755A135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193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1"/>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93673202"/>
      </p:ext>
    </p:extLst>
  </p:cSld>
  <p:clrMapOvr>
    <a:masterClrMapping/>
  </p:clrMapOvr>
  <p:transition spd="slow"/>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90" y="536735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51748255"/>
      </p:ext>
    </p:extLst>
  </p:cSld>
  <p:clrMapOvr>
    <a:masterClrMapping/>
  </p:clrMapOvr>
  <p:transition spd="slow"/>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5718762"/>
      </p:ext>
    </p:extLst>
  </p:cSld>
  <p:clrMapOvr>
    <a:masterClrMapping/>
  </p:clrMapOvr>
  <p:transition spd="slow"/>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1028345"/>
      </p:ext>
    </p:extLst>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Standard page_03">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Titel 3"/>
          <p:cNvSpPr>
            <a:spLocks noGrp="1"/>
          </p:cNvSpPr>
          <p:nvPr>
            <p:ph type="title"/>
          </p:nvPr>
        </p:nvSpPr>
        <p:spPr/>
        <p:txBody>
          <a:bodyPr/>
          <a:lstStyle/>
          <a:p>
            <a:r>
              <a:rPr lang="de-DE" noProof="0"/>
              <a:t>Mastertitelformat bearbeiten</a:t>
            </a:r>
            <a:endParaRPr lang="en-GB" noProof="0" dirty="0"/>
          </a:p>
        </p:txBody>
      </p:sp>
      <p:sp>
        <p:nvSpPr>
          <p:cNvPr id="6" name="Datumsplatzhalter 5"/>
          <p:cNvSpPr>
            <a:spLocks noGrp="1"/>
          </p:cNvSpPr>
          <p:nvPr>
            <p:ph type="dt" sz="half" idx="10"/>
          </p:nvPr>
        </p:nvSpPr>
        <p:spPr/>
        <p:txBody>
          <a:bodyPr/>
          <a:lstStyle/>
          <a:p>
            <a:fld id="{1C661359-A780-4E12-A6C3-DC4E2163D090}" type="datetime1">
              <a:rPr lang="en-GB" smtClean="0">
                <a:solidFill>
                  <a:prstClr val="black">
                    <a:tint val="75000"/>
                  </a:prstClr>
                </a:solidFill>
              </a:rPr>
              <a:pPr/>
              <a:t>19/02/2024</a:t>
            </a:fld>
            <a:endParaRPr lang="en-GB" dirty="0">
              <a:solidFill>
                <a:prstClr val="black">
                  <a:tint val="75000"/>
                </a:prstClr>
              </a:solidFill>
            </a:endParaRPr>
          </a:p>
        </p:txBody>
      </p:sp>
      <p:sp>
        <p:nvSpPr>
          <p:cNvPr id="7" name="Fußzeilenplatzhalter 6"/>
          <p:cNvSpPr>
            <a:spLocks noGrp="1"/>
          </p:cNvSpPr>
          <p:nvPr>
            <p:ph type="ftr" sz="quarter" idx="11"/>
          </p:nvPr>
        </p:nvSpPr>
        <p:spPr/>
        <p:txBody>
          <a:bodyPr/>
          <a:lstStyle/>
          <a:p>
            <a:r>
              <a:rPr lang="en-GB" dirty="0">
                <a:solidFill>
                  <a:prstClr val="black">
                    <a:tint val="75000"/>
                  </a:prstClr>
                </a:solidFill>
              </a:rPr>
              <a:t>Presentation title, date, author</a:t>
            </a: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97195503"/>
      </p:ext>
    </p:extLst>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2" y="1372800"/>
            <a:ext cx="8229600" cy="4171200"/>
          </a:xfrm>
        </p:spPr>
        <p:txBody>
          <a:bodyPr/>
          <a:lstStyle>
            <a:lvl1pPr>
              <a:defRPr sz="1600" baseline="0"/>
            </a:lvl1pPr>
            <a:lvl2pPr>
              <a:defRPr sz="1600" baseline="0"/>
            </a:lvl2pPr>
            <a:lvl3pPr>
              <a:defRPr sz="14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4" name="Title 3"/>
          <p:cNvSpPr>
            <a:spLocks noGrp="1"/>
          </p:cNvSpPr>
          <p:nvPr>
            <p:ph type="title"/>
          </p:nvPr>
        </p:nvSpPr>
        <p:spPr/>
        <p:txBody>
          <a:bodyPr/>
          <a:lstStyle>
            <a:lvl1pPr>
              <a:defRPr sz="2000" baseline="0">
                <a:solidFill>
                  <a:schemeClr val="accent1"/>
                </a:solidFill>
              </a:defRPr>
            </a:lvl1pPr>
          </a:lstStyle>
          <a:p>
            <a:r>
              <a:rPr lang="en-US" dirty="0"/>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Tree>
    <p:extLst>
      <p:ext uri="{BB962C8B-B14F-4D97-AF65-F5344CB8AC3E}">
        <p14:creationId xmlns:p14="http://schemas.microsoft.com/office/powerpoint/2010/main" val="2897145997"/>
      </p:ext>
    </p:extLst>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962000"/>
            <a:ext cx="8229600" cy="42048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solidFill>
            </a:endParaRPr>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cxnSp>
        <p:nvCxnSpPr>
          <p:cNvPr id="18" name="Straight Connector 17"/>
          <p:cNvCxnSpPr/>
          <p:nvPr userDrawn="1"/>
        </p:nvCxnSpPr>
        <p:spPr>
          <a:xfrm>
            <a:off x="0" y="1147204"/>
            <a:ext cx="9144000" cy="1"/>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22105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9"/>
            <a:ext cx="7772400" cy="1470025"/>
          </a:xfrm>
          <a:solidFill>
            <a:schemeClr val="accent3">
              <a:lumMod val="60000"/>
              <a:lumOff val="40000"/>
            </a:schemeClr>
          </a:solidFill>
        </p:spPr>
        <p:style>
          <a:lnRef idx="2">
            <a:schemeClr val="accent3">
              <a:shade val="50000"/>
            </a:schemeClr>
          </a:lnRef>
          <a:fillRef idx="1">
            <a:schemeClr val="accent3"/>
          </a:fillRef>
          <a:effectRef idx="0">
            <a:schemeClr val="accent3"/>
          </a:effectRef>
          <a:fontRef idx="none"/>
        </p:style>
        <p:txBody>
          <a:bodyPr/>
          <a:lstStyle/>
          <a:p>
            <a:r>
              <a:rPr lang="el-GR"/>
              <a:t>Kλικ για επεξεργασία του τίτλου</a:t>
            </a:r>
          </a:p>
        </p:txBody>
      </p:sp>
      <p:sp>
        <p:nvSpPr>
          <p:cNvPr id="3" name="2 - Υπότιτλος"/>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D8EFD2B-DC4E-4249-ABEF-9B0F0BBD1106}"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54F7586-D90E-4AD1-8D38-4095D4B19333}" type="slidenum">
              <a:rPr lang="el-GR"/>
              <a:pPr>
                <a:defRPr/>
              </a:pPr>
              <a:t>‹#›</a:t>
            </a:fld>
            <a:endParaRPr lang="el-GR"/>
          </a:p>
        </p:txBody>
      </p:sp>
    </p:spTree>
    <p:extLst>
      <p:ext uri="{BB962C8B-B14F-4D97-AF65-F5344CB8AC3E}">
        <p14:creationId xmlns:p14="http://schemas.microsoft.com/office/powerpoint/2010/main" val="1936247269"/>
      </p:ext>
    </p:extLst>
  </p:cSld>
  <p:clrMapOvr>
    <a:masterClrMapping/>
  </p:clrMapOvr>
  <p:transition spd="slow"/>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a:xfrm>
            <a:off x="251524" y="1772816"/>
            <a:ext cx="8640960" cy="4824536"/>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CE976BFE-C239-4FC6-BB72-052788B1708C}"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84EB52B-6E71-4971-AA48-08B36FAAAE8D}" type="slidenum">
              <a:rPr lang="el-GR"/>
              <a:pPr>
                <a:defRPr/>
              </a:pPr>
              <a:t>‹#›</a:t>
            </a:fld>
            <a:endParaRPr lang="el-GR"/>
          </a:p>
        </p:txBody>
      </p:sp>
    </p:spTree>
    <p:extLst>
      <p:ext uri="{BB962C8B-B14F-4D97-AF65-F5344CB8AC3E}">
        <p14:creationId xmlns:p14="http://schemas.microsoft.com/office/powerpoint/2010/main" val="688862351"/>
      </p:ext>
    </p:extLst>
  </p:cSld>
  <p:clrMapOvr>
    <a:masterClrMapping/>
  </p:clrMapOvr>
  <p:transition spd="slow"/>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14"/>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C838EA72-A184-4A24-9217-99CF02CD0502}"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1C0DDF2-384B-4A93-8F35-697AC0058194}" type="slidenum">
              <a:rPr lang="el-GR"/>
              <a:pPr>
                <a:defRPr/>
              </a:pPr>
              <a:t>‹#›</a:t>
            </a:fld>
            <a:endParaRPr lang="el-GR"/>
          </a:p>
        </p:txBody>
      </p:sp>
    </p:spTree>
    <p:extLst>
      <p:ext uri="{BB962C8B-B14F-4D97-AF65-F5344CB8AC3E}">
        <p14:creationId xmlns:p14="http://schemas.microsoft.com/office/powerpoint/2010/main" val="399203754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240580E2-715B-4280-B2E4-14990D9325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48161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CF646ADB-47F7-412A-8084-EB779D552559}"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D89561F-7BB2-4DC6-AD6E-FB8E0E746C73}" type="slidenum">
              <a:rPr lang="el-GR"/>
              <a:pPr>
                <a:defRPr/>
              </a:pPr>
              <a:t>‹#›</a:t>
            </a:fld>
            <a:endParaRPr lang="el-GR"/>
          </a:p>
        </p:txBody>
      </p:sp>
    </p:spTree>
    <p:extLst>
      <p:ext uri="{BB962C8B-B14F-4D97-AF65-F5344CB8AC3E}">
        <p14:creationId xmlns:p14="http://schemas.microsoft.com/office/powerpoint/2010/main" val="552847722"/>
      </p:ext>
    </p:extLst>
  </p:cSld>
  <p:clrMapOvr>
    <a:masterClrMapping/>
  </p:clrMapOvr>
  <p:transition spd="slow"/>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3" name="12 - Τίτλος"/>
          <p:cNvSpPr>
            <a:spLocks noGrp="1"/>
          </p:cNvSpPr>
          <p:nvPr>
            <p:ph type="title"/>
          </p:nvPr>
        </p:nvSpPr>
        <p:spPr/>
        <p:txBody>
          <a:bodyPr/>
          <a:lstStyle/>
          <a:p>
            <a:r>
              <a:rPr lang="el-GR"/>
              <a:t>Kλικ για επεξεργασία του τίτλου</a:t>
            </a:r>
          </a:p>
        </p:txBody>
      </p:sp>
      <p:sp>
        <p:nvSpPr>
          <p:cNvPr id="7" name="3 - Θέση ημερομηνίας"/>
          <p:cNvSpPr>
            <a:spLocks noGrp="1"/>
          </p:cNvSpPr>
          <p:nvPr>
            <p:ph type="dt" sz="half" idx="10"/>
          </p:nvPr>
        </p:nvSpPr>
        <p:spPr/>
        <p:txBody>
          <a:bodyPr/>
          <a:lstStyle>
            <a:lvl1pPr>
              <a:defRPr/>
            </a:lvl1pPr>
          </a:lstStyle>
          <a:p>
            <a:pPr>
              <a:defRPr/>
            </a:pPr>
            <a:fld id="{518F8139-34BC-4FC6-8B61-B8A0ECF45E91}" type="datetimeFigureOut">
              <a:rPr lang="el-GR"/>
              <a:pPr>
                <a:defRPr/>
              </a:pPr>
              <a:t>19/2/2024</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AFE49A40-82F0-48CF-B558-1FDA26E74C6B}" type="slidenum">
              <a:rPr lang="el-GR"/>
              <a:pPr>
                <a:defRPr/>
              </a:pPr>
              <a:t>‹#›</a:t>
            </a:fld>
            <a:endParaRPr lang="el-GR"/>
          </a:p>
        </p:txBody>
      </p:sp>
    </p:spTree>
    <p:extLst>
      <p:ext uri="{BB962C8B-B14F-4D97-AF65-F5344CB8AC3E}">
        <p14:creationId xmlns:p14="http://schemas.microsoft.com/office/powerpoint/2010/main" val="916972"/>
      </p:ext>
    </p:extLst>
  </p:cSld>
  <p:clrMapOvr>
    <a:masterClrMapping/>
  </p:clrMapOvr>
  <p:transition spd="slow"/>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Kλικ</a:t>
            </a:r>
            <a:r>
              <a:rPr lang="el-GR" dirty="0"/>
              <a:t>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A92EEA9F-766A-4D07-8491-B63453CEDB18}" type="datetimeFigureOut">
              <a:rPr lang="el-GR"/>
              <a:pPr>
                <a:defRPr/>
              </a:pPr>
              <a:t>19/2/2024</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14205EE0-8AEB-401F-993C-D9DB4A53A084}" type="slidenum">
              <a:rPr lang="el-GR"/>
              <a:pPr>
                <a:defRPr/>
              </a:pPr>
              <a:t>‹#›</a:t>
            </a:fld>
            <a:endParaRPr lang="el-GR"/>
          </a:p>
        </p:txBody>
      </p:sp>
    </p:spTree>
    <p:extLst>
      <p:ext uri="{BB962C8B-B14F-4D97-AF65-F5344CB8AC3E}">
        <p14:creationId xmlns:p14="http://schemas.microsoft.com/office/powerpoint/2010/main" val="3093793490"/>
      </p:ext>
    </p:extLst>
  </p:cSld>
  <p:clrMapOvr>
    <a:masterClrMapping/>
  </p:clrMapOvr>
  <p:transition spd="slow"/>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C702C64C-118D-463D-954C-37171E23162C}" type="datetimeFigureOut">
              <a:rPr lang="el-GR"/>
              <a:pPr>
                <a:defRPr/>
              </a:pPr>
              <a:t>19/2/2024</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A88183F5-8577-4194-8D5D-52565868BCD3}" type="slidenum">
              <a:rPr lang="el-GR"/>
              <a:pPr>
                <a:defRPr/>
              </a:pPr>
              <a:t>‹#›</a:t>
            </a:fld>
            <a:endParaRPr lang="el-GR"/>
          </a:p>
        </p:txBody>
      </p:sp>
    </p:spTree>
    <p:extLst>
      <p:ext uri="{BB962C8B-B14F-4D97-AF65-F5344CB8AC3E}">
        <p14:creationId xmlns:p14="http://schemas.microsoft.com/office/powerpoint/2010/main" val="3842675172"/>
      </p:ext>
    </p:extLst>
  </p:cSld>
  <p:clrMapOvr>
    <a:masterClrMapping/>
  </p:clrMapOvr>
  <p:transition spd="slow"/>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6"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6542C38-A2AA-48FD-987F-473431909839}"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5DA82C6-C7A7-43EF-98A5-427B0A7608D1}" type="slidenum">
              <a:rPr lang="el-GR"/>
              <a:pPr>
                <a:defRPr/>
              </a:pPr>
              <a:t>‹#›</a:t>
            </a:fld>
            <a:endParaRPr lang="el-GR"/>
          </a:p>
        </p:txBody>
      </p:sp>
    </p:spTree>
    <p:extLst>
      <p:ext uri="{BB962C8B-B14F-4D97-AF65-F5344CB8AC3E}">
        <p14:creationId xmlns:p14="http://schemas.microsoft.com/office/powerpoint/2010/main" val="2203690105"/>
      </p:ext>
    </p:extLst>
  </p:cSld>
  <p:clrMapOvr>
    <a:masterClrMapping/>
  </p:clrMapOvr>
  <p:transition spd="slow"/>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91"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91"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1F19E99-F535-4129-A70C-DEDB61969833}"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FE9791A-60E6-4F65-BB4A-6D96293F7FDC}" type="slidenum">
              <a:rPr lang="el-GR"/>
              <a:pPr>
                <a:defRPr/>
              </a:pPr>
              <a:t>‹#›</a:t>
            </a:fld>
            <a:endParaRPr lang="el-GR"/>
          </a:p>
        </p:txBody>
      </p:sp>
    </p:spTree>
    <p:extLst>
      <p:ext uri="{BB962C8B-B14F-4D97-AF65-F5344CB8AC3E}">
        <p14:creationId xmlns:p14="http://schemas.microsoft.com/office/powerpoint/2010/main" val="3977984800"/>
      </p:ext>
    </p:extLst>
  </p:cSld>
  <p:clrMapOvr>
    <a:masterClrMapping/>
  </p:clrMapOvr>
  <p:transition spd="slow"/>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BCA0C515-B959-4CDE-AF38-E65C3FB5192C}"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099E3CB-C39D-48EE-96F8-28F7DC399699}" type="slidenum">
              <a:rPr lang="el-GR"/>
              <a:pPr>
                <a:defRPr/>
              </a:pPr>
              <a:t>‹#›</a:t>
            </a:fld>
            <a:endParaRPr lang="el-GR"/>
          </a:p>
        </p:txBody>
      </p:sp>
    </p:spTree>
    <p:extLst>
      <p:ext uri="{BB962C8B-B14F-4D97-AF65-F5344CB8AC3E}">
        <p14:creationId xmlns:p14="http://schemas.microsoft.com/office/powerpoint/2010/main" val="4034568419"/>
      </p:ext>
    </p:extLst>
  </p:cSld>
  <p:clrMapOvr>
    <a:masterClrMapping/>
  </p:clrMapOvr>
  <p:transition spd="slow"/>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50"/>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50"/>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C1AC60B8-CEE8-425A-BB23-792F282579CE}"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43B13A9-1071-4FA0-81F8-18ABBB3A9AA7}" type="slidenum">
              <a:rPr lang="el-GR"/>
              <a:pPr>
                <a:defRPr/>
              </a:pPr>
              <a:t>‹#›</a:t>
            </a:fld>
            <a:endParaRPr lang="el-GR"/>
          </a:p>
        </p:txBody>
      </p:sp>
    </p:spTree>
    <p:extLst>
      <p:ext uri="{BB962C8B-B14F-4D97-AF65-F5344CB8AC3E}">
        <p14:creationId xmlns:p14="http://schemas.microsoft.com/office/powerpoint/2010/main" val="1045536393"/>
      </p:ext>
    </p:extLst>
  </p:cSld>
  <p:clrMapOvr>
    <a:masterClrMapping/>
  </p:clrMapOvr>
  <p:transition spd="slow"/>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248" y="188639"/>
            <a:ext cx="8639504" cy="2140173"/>
          </a:xfrm>
        </p:spPr>
        <p:txBody>
          <a:bodyPr anchor="b">
            <a:normAutofit/>
          </a:bodyPr>
          <a:lstStyle>
            <a:lvl1pPr algn="ctr">
              <a:defRPr sz="4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760454" y="2420888"/>
            <a:ext cx="7623092"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6816" y="4483169"/>
            <a:ext cx="5230368" cy="1645920"/>
          </a:xfrm>
          <a:prstGeom prst="rect">
            <a:avLst/>
          </a:prstGeom>
        </p:spPr>
      </p:pic>
    </p:spTree>
    <p:extLst>
      <p:ext uri="{BB962C8B-B14F-4D97-AF65-F5344CB8AC3E}">
        <p14:creationId xmlns:p14="http://schemas.microsoft.com/office/powerpoint/2010/main" val="42132644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40271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4112C43-4E1C-44F7-B378-02465D115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2319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20598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248" y="1340768"/>
            <a:ext cx="4262602" cy="4836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40768"/>
            <a:ext cx="4262602" cy="48361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357124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8208624" y="6597352"/>
            <a:ext cx="935376" cy="260648"/>
          </a:xfrm>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67209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13854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248" y="457200"/>
            <a:ext cx="3671679" cy="1600200"/>
          </a:xfrm>
        </p:spPr>
        <p:txBody>
          <a:bodyPr anchor="b"/>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4066903" y="0"/>
            <a:ext cx="5077097" cy="58610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2248" y="2057400"/>
            <a:ext cx="36716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35788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5916491" y="3167643"/>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Footer Placeholder 3"/>
          <p:cNvSpPr>
            <a:spLocks noGrp="1"/>
          </p:cNvSpPr>
          <p:nvPr>
            <p:ph type="ftr" sz="quarter" idx="15"/>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5892101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65304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252248" y="6597352"/>
            <a:ext cx="935376" cy="260648"/>
          </a:xfrm>
          <a:prstGeom prst="rect">
            <a:avLst/>
          </a:prstGeom>
        </p:spPr>
        <p:txBody>
          <a:bodyPr/>
          <a:lstStyle/>
          <a:p>
            <a:fld id="{E40A1D56-7378-4644-83B1-E9C0F7F72516}" type="datetime1">
              <a:rPr lang="en-GB" smtClean="0">
                <a:solidFill>
                  <a:prstClr val="black">
                    <a:tint val="75000"/>
                  </a:prstClr>
                </a:solidFill>
              </a:rPr>
              <a:pPr/>
              <a:t>19/02/2024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208624" y="6492875"/>
            <a:ext cx="935376" cy="365125"/>
          </a:xfrm>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6" name="Text Placeholder 7"/>
          <p:cNvSpPr>
            <a:spLocks noGrp="1"/>
          </p:cNvSpPr>
          <p:nvPr>
            <p:ph type="body" sz="quarter" idx="13"/>
          </p:nvPr>
        </p:nvSpPr>
        <p:spPr>
          <a:xfrm>
            <a:off x="251520" y="6381328"/>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20863094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r>
              <a:rPr lang="en-US"/>
              <a:t>New Engl J Med September 17, 2015</a:t>
            </a:r>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3693723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r>
              <a:rPr lang="en-US"/>
              <a:t>New Engl J Med September 17, 2015</a:t>
            </a:r>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339353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pPr>
              <a:defRPr/>
            </a:pPr>
            <a:fld id="{AADA4EB3-AC95-497B-842F-72837EF8D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075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3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r>
              <a:rPr lang="en-US"/>
              <a:t>New Engl J Med September 17, 2015</a:t>
            </a:r>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13582017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r>
              <a:rPr lang="en-US"/>
              <a:t>New Engl J Med September 17, 2015</a:t>
            </a:r>
            <a:endParaRPr lang="el-GR"/>
          </a:p>
        </p:txBody>
      </p:sp>
      <p:sp>
        <p:nvSpPr>
          <p:cNvPr id="7" name="6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30386722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endParaRPr lang="el-GR"/>
          </a:p>
        </p:txBody>
      </p:sp>
      <p:sp>
        <p:nvSpPr>
          <p:cNvPr id="8" name="7 - Θέση υποσέλιδου"/>
          <p:cNvSpPr>
            <a:spLocks noGrp="1"/>
          </p:cNvSpPr>
          <p:nvPr>
            <p:ph type="ftr" sz="quarter" idx="11"/>
          </p:nvPr>
        </p:nvSpPr>
        <p:spPr/>
        <p:txBody>
          <a:bodyPr/>
          <a:lstStyle/>
          <a:p>
            <a:r>
              <a:rPr lang="en-US"/>
              <a:t>New Engl J Med September 17, 2015</a:t>
            </a:r>
            <a:endParaRPr lang="el-GR"/>
          </a:p>
        </p:txBody>
      </p:sp>
      <p:sp>
        <p:nvSpPr>
          <p:cNvPr id="9" name="8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26380754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endParaRPr lang="el-GR"/>
          </a:p>
        </p:txBody>
      </p:sp>
      <p:sp>
        <p:nvSpPr>
          <p:cNvPr id="4" name="3 - Θέση υποσέλιδου"/>
          <p:cNvSpPr>
            <a:spLocks noGrp="1"/>
          </p:cNvSpPr>
          <p:nvPr>
            <p:ph type="ftr" sz="quarter" idx="11"/>
          </p:nvPr>
        </p:nvSpPr>
        <p:spPr/>
        <p:txBody>
          <a:bodyPr/>
          <a:lstStyle/>
          <a:p>
            <a:r>
              <a:rPr lang="en-US"/>
              <a:t>New Engl J Med September 17, 2015</a:t>
            </a:r>
            <a:endParaRPr lang="el-GR"/>
          </a:p>
        </p:txBody>
      </p:sp>
      <p:sp>
        <p:nvSpPr>
          <p:cNvPr id="5" name="4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42456201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a:p>
        </p:txBody>
      </p:sp>
      <p:sp>
        <p:nvSpPr>
          <p:cNvPr id="3" name="2 - Θέση υποσέλιδου"/>
          <p:cNvSpPr>
            <a:spLocks noGrp="1"/>
          </p:cNvSpPr>
          <p:nvPr>
            <p:ph type="ftr" sz="quarter" idx="11"/>
          </p:nvPr>
        </p:nvSpPr>
        <p:spPr/>
        <p:txBody>
          <a:bodyPr/>
          <a:lstStyle/>
          <a:p>
            <a:r>
              <a:rPr lang="en-US"/>
              <a:t>New Engl J Med September 17, 2015</a:t>
            </a:r>
            <a:endParaRPr lang="el-GR"/>
          </a:p>
        </p:txBody>
      </p:sp>
      <p:sp>
        <p:nvSpPr>
          <p:cNvPr id="4" name="3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41931611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r>
              <a:rPr lang="en-US"/>
              <a:t>New Engl J Med September 17, 2015</a:t>
            </a:r>
            <a:endParaRPr lang="el-GR"/>
          </a:p>
        </p:txBody>
      </p:sp>
      <p:sp>
        <p:nvSpPr>
          <p:cNvPr id="7" name="6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7031829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r>
              <a:rPr lang="en-US"/>
              <a:t>New Engl J Med September 17, 2015</a:t>
            </a:r>
            <a:endParaRPr lang="el-GR"/>
          </a:p>
        </p:txBody>
      </p:sp>
      <p:sp>
        <p:nvSpPr>
          <p:cNvPr id="7" name="6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23764896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r>
              <a:rPr lang="en-US"/>
              <a:t>New Engl J Med September 17, 2015</a:t>
            </a:r>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22498570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r>
              <a:rPr lang="en-US"/>
              <a:t>New Engl J Med September 17, 2015</a:t>
            </a:r>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16866640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r>
              <a:rPr lang="en-GB">
                <a:solidFill>
                  <a:prstClr val="black">
                    <a:tint val="75000"/>
                  </a:prstClr>
                </a:solidFill>
              </a:rPr>
              <a:t>New Engl J Med September 17, 2015</a:t>
            </a:r>
            <a:endParaRPr lang="en-GB" dirty="0">
              <a:solidFill>
                <a:prstClr val="black">
                  <a:tint val="75000"/>
                </a:prstClr>
              </a:solidFill>
            </a:endParaRPr>
          </a:p>
        </p:txBody>
      </p:sp>
    </p:spTree>
    <p:extLst>
      <p:ext uri="{BB962C8B-B14F-4D97-AF65-F5344CB8AC3E}">
        <p14:creationId xmlns:p14="http://schemas.microsoft.com/office/powerpoint/2010/main" val="105081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6" y="381000"/>
            <a:ext cx="2124075" cy="56276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2263" y="381000"/>
            <a:ext cx="6223000" cy="5627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pPr>
              <a:defRPr/>
            </a:pPr>
            <a:fld id="{BB7ABE85-E5B9-4FBD-9BE7-0088D5DD0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21627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GB">
                <a:solidFill>
                  <a:prstClr val="black">
                    <a:tint val="75000"/>
                  </a:prstClr>
                </a:solidFill>
              </a:rPr>
              <a:t>New Engl J Med September 17, 2015</a:t>
            </a:r>
            <a:endParaRPr lang="en-GB" dirty="0">
              <a:solidFill>
                <a:prstClr val="black">
                  <a:tint val="75000"/>
                </a:prstClr>
              </a:solidFill>
            </a:endParaRPr>
          </a:p>
        </p:txBody>
      </p:sp>
      <p:sp>
        <p:nvSpPr>
          <p:cNvPr id="7" name="Slide Number Placeholder 3"/>
          <p:cNvSpPr>
            <a:spLocks noGrp="1"/>
          </p:cNvSpPr>
          <p:nvPr>
            <p:ph type="sldNum" sz="quarter" idx="12"/>
          </p:nvPr>
        </p:nvSpPr>
        <p:spPr>
          <a:xfrm>
            <a:off x="8208624" y="6597352"/>
            <a:ext cx="935376" cy="260648"/>
          </a:xfrm>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2718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8"/>
            <a:ext cx="8208962"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dirty="0"/>
          </a:p>
        </p:txBody>
      </p:sp>
      <p:sp>
        <p:nvSpPr>
          <p:cNvPr id="8" name="Text Placeholder 9"/>
          <p:cNvSpPr>
            <a:spLocks noGrp="1"/>
          </p:cNvSpPr>
          <p:nvPr>
            <p:ph type="body" sz="quarter" idx="14"/>
          </p:nvPr>
        </p:nvSpPr>
        <p:spPr>
          <a:xfrm rot="5400000">
            <a:off x="5916491" y="3167645"/>
            <a:ext cx="5899380" cy="32385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556617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8"/>
            <a:ext cx="8208962"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dirty="0"/>
          </a:p>
        </p:txBody>
      </p:sp>
      <p:sp>
        <p:nvSpPr>
          <p:cNvPr id="8" name="Text Placeholder 9"/>
          <p:cNvSpPr>
            <a:spLocks noGrp="1"/>
          </p:cNvSpPr>
          <p:nvPr>
            <p:ph type="body" sz="quarter" idx="14"/>
          </p:nvPr>
        </p:nvSpPr>
        <p:spPr>
          <a:xfrm rot="5400000">
            <a:off x="5916491" y="3167645"/>
            <a:ext cx="5899380" cy="32385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Master text styles</a:t>
            </a:r>
          </a:p>
        </p:txBody>
      </p:sp>
    </p:spTree>
    <p:extLst>
      <p:ext uri="{BB962C8B-B14F-4D97-AF65-F5344CB8AC3E}">
        <p14:creationId xmlns:p14="http://schemas.microsoft.com/office/powerpoint/2010/main" val="18082431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8"/>
            <a:ext cx="8208962"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dirty="0"/>
          </a:p>
        </p:txBody>
      </p:sp>
      <p:sp>
        <p:nvSpPr>
          <p:cNvPr id="8" name="Text Placeholder 9"/>
          <p:cNvSpPr>
            <a:spLocks noGrp="1"/>
          </p:cNvSpPr>
          <p:nvPr>
            <p:ph type="body" sz="quarter" idx="14"/>
          </p:nvPr>
        </p:nvSpPr>
        <p:spPr>
          <a:xfrm rot="5400000">
            <a:off x="5916491" y="3167645"/>
            <a:ext cx="5899380" cy="32385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Master text styles</a:t>
            </a:r>
          </a:p>
        </p:txBody>
      </p:sp>
    </p:spTree>
    <p:extLst>
      <p:ext uri="{BB962C8B-B14F-4D97-AF65-F5344CB8AC3E}">
        <p14:creationId xmlns:p14="http://schemas.microsoft.com/office/powerpoint/2010/main" val="16769594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40972543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36351601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3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8206820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278371471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81982246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377280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6" y="381003"/>
            <a:ext cx="8499475" cy="771525"/>
          </a:xfrm>
        </p:spPr>
        <p:txBody>
          <a:bodyPr/>
          <a:lstStyle/>
          <a:p>
            <a:r>
              <a:rPr lang="en-US"/>
              <a:t>Click to edit Master title style</a:t>
            </a:r>
            <a:endParaRPr lang="en-GB"/>
          </a:p>
        </p:txBody>
      </p:sp>
      <p:sp>
        <p:nvSpPr>
          <p:cNvPr id="3" name="Table Placeholder 2"/>
          <p:cNvSpPr>
            <a:spLocks noGrp="1"/>
          </p:cNvSpPr>
          <p:nvPr>
            <p:ph type="tbl" idx="1"/>
          </p:nvPr>
        </p:nvSpPr>
        <p:spPr>
          <a:xfrm>
            <a:off x="322266" y="1455738"/>
            <a:ext cx="8499475" cy="4552950"/>
          </a:xfrm>
        </p:spPr>
        <p:txBody>
          <a:bodyPr/>
          <a:lstStyle/>
          <a:p>
            <a:pPr lvl="0"/>
            <a:endParaRPr lang="en-GB" noProof="0"/>
          </a:p>
        </p:txBody>
      </p:sp>
      <p:sp>
        <p:nvSpPr>
          <p:cNvPr id="4" name="Rectangle 10"/>
          <p:cNvSpPr>
            <a:spLocks noGrp="1" noChangeArrowheads="1"/>
          </p:cNvSpPr>
          <p:nvPr>
            <p:ph type="sldNum" sz="quarter" idx="10"/>
          </p:nvPr>
        </p:nvSpPr>
        <p:spPr>
          <a:ln/>
        </p:spPr>
        <p:txBody>
          <a:bodyPr/>
          <a:lstStyle>
            <a:lvl1pPr>
              <a:defRPr/>
            </a:lvl1pPr>
          </a:lstStyle>
          <a:p>
            <a:pPr>
              <a:defRPr/>
            </a:pPr>
            <a:fld id="{E3126AA3-FAC7-4F40-B823-0C4856CCEC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36885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229432200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1277752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19542384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38895707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4A8FD37-5EEB-4009-AE70-4B6866B08A10}"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B8A19C-3A5C-41A8-9433-90414845A93E}" type="slidenum">
              <a:rPr lang="el-GR" smtClean="0"/>
              <a:pPr/>
              <a:t>‹#›</a:t>
            </a:fld>
            <a:endParaRPr lang="el-GR"/>
          </a:p>
        </p:txBody>
      </p:sp>
    </p:spTree>
    <p:extLst>
      <p:ext uri="{BB962C8B-B14F-4D97-AF65-F5344CB8AC3E}">
        <p14:creationId xmlns:p14="http://schemas.microsoft.com/office/powerpoint/2010/main" val="8819878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8208624" y="6597352"/>
            <a:ext cx="935376" cy="260648"/>
          </a:xfrm>
        </p:spPr>
        <p:txBody>
          <a:body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287325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3392584"/>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444622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7102476"/>
            <a:ext cx="2133600" cy="365125"/>
          </a:xfrm>
          <a:prstGeom prst="rect">
            <a:avLst/>
          </a:prstGeom>
        </p:spPr>
        <p:txBody>
          <a:bodyPr/>
          <a:lstStyle/>
          <a:p>
            <a:fld id="{1D658F4A-F559-427B-ACB8-D0F8F2C5DABF}" type="datetimeFigureOut">
              <a:rPr lang="en-US" smtClean="0"/>
              <a:pPr/>
              <a:t>2/19/2024</a:t>
            </a:fld>
            <a:endParaRPr lang="en-US"/>
          </a:p>
        </p:txBody>
      </p:sp>
      <p:sp>
        <p:nvSpPr>
          <p:cNvPr id="5" name="Footer Placeholder 4"/>
          <p:cNvSpPr>
            <a:spLocks noGrp="1"/>
          </p:cNvSpPr>
          <p:nvPr>
            <p:ph type="ftr" sz="quarter" idx="11"/>
          </p:nvPr>
        </p:nvSpPr>
        <p:spPr>
          <a:xfrm>
            <a:off x="3124200" y="710247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7102476"/>
            <a:ext cx="2133600" cy="365125"/>
          </a:xfrm>
          <a:prstGeom prst="rect">
            <a:avLst/>
          </a:prstGeom>
        </p:spPr>
        <p:txBody>
          <a:bodyPr/>
          <a:lstStyle/>
          <a:p>
            <a:fld id="{264C6CBA-D564-40B2-AEAD-9022215C60D6}"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6736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3384933"/>
            <a:ext cx="7772400" cy="1470025"/>
          </a:xfrm>
        </p:spPr>
        <p:txBody>
          <a:bodyPr/>
          <a:lstStyle/>
          <a:p>
            <a:r>
              <a:rPr lang="en-US" dirty="0"/>
              <a:t>Click to edit Master title style</a:t>
            </a:r>
          </a:p>
        </p:txBody>
      </p:sp>
      <p:sp>
        <p:nvSpPr>
          <p:cNvPr id="3" name="Subtitle 2"/>
          <p:cNvSpPr>
            <a:spLocks noGrp="1"/>
          </p:cNvSpPr>
          <p:nvPr>
            <p:ph type="subTitle" idx="1"/>
          </p:nvPr>
        </p:nvSpPr>
        <p:spPr>
          <a:xfrm>
            <a:off x="553596" y="444745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1362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Click to edit Master title style</a:t>
            </a:r>
          </a:p>
        </p:txBody>
      </p:sp>
      <p:sp>
        <p:nvSpPr>
          <p:cNvPr id="3" name="Content Placeholder 2"/>
          <p:cNvSpPr>
            <a:spLocks noGrp="1"/>
          </p:cNvSpPr>
          <p:nvPr>
            <p:ph idx="1"/>
          </p:nvPr>
        </p:nvSpPr>
        <p:spPr>
          <a:xfrm>
            <a:off x="457200" y="1024179"/>
            <a:ext cx="8229600" cy="510540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524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8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027113"/>
            <a:ext cx="8496300" cy="2401887"/>
          </a:xfrm>
        </p:spPr>
        <p:txBody>
          <a:bodyPr anchor="b"/>
          <a:lstStyle>
            <a:lvl1pPr algn="ctr">
              <a:defRPr sz="4400" b="1"/>
            </a:lvl1pPr>
          </a:lstStyle>
          <a:p>
            <a:r>
              <a:rPr lang="en-US"/>
              <a:t>Click to edit Master title style</a:t>
            </a:r>
            <a:endParaRPr lang="en-GB"/>
          </a:p>
        </p:txBody>
      </p:sp>
      <p:sp>
        <p:nvSpPr>
          <p:cNvPr id="3" name="Subtitle 2"/>
          <p:cNvSpPr>
            <a:spLocks noGrp="1"/>
          </p:cNvSpPr>
          <p:nvPr>
            <p:ph type="subTitle" idx="1"/>
          </p:nvPr>
        </p:nvSpPr>
        <p:spPr>
          <a:xfrm>
            <a:off x="323850" y="3602038"/>
            <a:ext cx="84963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622609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10098" y="760165"/>
            <a:ext cx="8807355" cy="230436"/>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63545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098" y="760165"/>
            <a:ext cx="8807355" cy="230436"/>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12855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52400"/>
            <a:ext cx="9154098" cy="114300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0098" y="760165"/>
            <a:ext cx="8807355" cy="230436"/>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963325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0098" y="760165"/>
            <a:ext cx="8807355" cy="230436"/>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767374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1286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531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020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198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2881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2" y="6526210"/>
            <a:ext cx="2110993" cy="2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00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56482870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B6AD6E8-D28D-D44D-8A11-2E632A24E115}"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42334517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AD6E8-D28D-D44D-8A11-2E632A24E115}"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235955288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D6E8-D28D-D44D-8A11-2E632A24E115}"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39178619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AD6E8-D28D-D44D-8A11-2E632A24E115}"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37330847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AD6E8-D28D-D44D-8A11-2E632A24E115}" type="datetimeFigureOut">
              <a:rPr lang="en-US" smtClean="0"/>
              <a:pPr/>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22786945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AD6E8-D28D-D44D-8A11-2E632A24E115}"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18825005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AD6E8-D28D-D44D-8A11-2E632A24E115}" type="datetimeFigureOut">
              <a:rPr lang="en-US" smtClean="0"/>
              <a:pPr/>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323204175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6AD6E8-D28D-D44D-8A11-2E632A24E115}"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31260928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6AD6E8-D28D-D44D-8A11-2E632A24E115}"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6482781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AD6E8-D28D-D44D-8A11-2E632A24E115}"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3479008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Rectangle 5"/>
          <p:cNvSpPr>
            <a:spLocks noGrp="1" noChangeArrowheads="1"/>
          </p:cNvSpPr>
          <p:nvPr>
            <p:ph type="ftr" sz="quarter" idx="11"/>
          </p:nvPr>
        </p:nvSpPr>
        <p:spPr>
          <a:xfrm>
            <a:off x="323850" y="6308725"/>
            <a:ext cx="8496300" cy="360363"/>
          </a:xfrm>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830098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AD6E8-D28D-D44D-8A11-2E632A24E115}"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6F8DC-7932-414D-AB21-B5A1AEF9606A}" type="slidenum">
              <a:rPr lang="en-US" smtClean="0"/>
              <a:pPr/>
              <a:t>‹#›</a:t>
            </a:fld>
            <a:endParaRPr lang="en-US"/>
          </a:p>
        </p:txBody>
      </p:sp>
    </p:spTree>
    <p:extLst>
      <p:ext uri="{BB962C8B-B14F-4D97-AF65-F5344CB8AC3E}">
        <p14:creationId xmlns:p14="http://schemas.microsoft.com/office/powerpoint/2010/main" val="1521759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027115"/>
            <a:ext cx="8496300" cy="2401887"/>
          </a:xfrm>
        </p:spPr>
        <p:txBody>
          <a:bodyPr anchor="b"/>
          <a:lstStyle>
            <a:lvl1pPr algn="ctr">
              <a:defRPr sz="3300" b="1"/>
            </a:lvl1pPr>
          </a:lstStyle>
          <a:p>
            <a:r>
              <a:rPr lang="en-US"/>
              <a:t>Click to edit Master title style</a:t>
            </a:r>
            <a:endParaRPr lang="en-GB"/>
          </a:p>
        </p:txBody>
      </p:sp>
      <p:sp>
        <p:nvSpPr>
          <p:cNvPr id="3" name="Subtitle 2"/>
          <p:cNvSpPr>
            <a:spLocks noGrp="1"/>
          </p:cNvSpPr>
          <p:nvPr>
            <p:ph type="subTitle" idx="1"/>
          </p:nvPr>
        </p:nvSpPr>
        <p:spPr>
          <a:xfrm>
            <a:off x="323850" y="3602038"/>
            <a:ext cx="84963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32850348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48480572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5" name="Rectangle 5"/>
          <p:cNvSpPr>
            <a:spLocks noGrp="1" noChangeArrowheads="1"/>
          </p:cNvSpPr>
          <p:nvPr>
            <p:ph type="ftr" sz="quarter" idx="11"/>
          </p:nvPr>
        </p:nvSpPr>
        <p:spPr>
          <a:xfrm>
            <a:off x="323850" y="6308727"/>
            <a:ext cx="8496300" cy="360363"/>
          </a:xfrm>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432365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341439"/>
            <a:ext cx="4171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1439"/>
            <a:ext cx="4171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7940015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1" y="1341438"/>
            <a:ext cx="41751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3851" y="2165350"/>
            <a:ext cx="41751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341438"/>
            <a:ext cx="41910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165350"/>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4434059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168526566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105353299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349797" y="6379536"/>
            <a:ext cx="6352078" cy="478465"/>
          </a:xfrm>
        </p:spPr>
        <p:txBody>
          <a:bodyPr anchor="b"/>
          <a:lstStyle>
            <a:lvl1pPr marL="407194" indent="127397" algn="r">
              <a:spcBef>
                <a:spcPts val="0"/>
              </a:spcBef>
              <a:spcAft>
                <a:spcPts val="0"/>
              </a:spcAft>
              <a:buClr>
                <a:schemeClr val="bg1"/>
              </a:buClr>
              <a:buFont typeface="+mj-lt"/>
              <a:buAutoNum type="arabicPeriod"/>
              <a:defRPr sz="750" b="0" i="1" baseline="0"/>
            </a:lvl1pPr>
          </a:lstStyle>
          <a:p>
            <a:pPr lvl="0"/>
            <a:r>
              <a:rPr lang="en-US"/>
              <a:t>Click to edit Master text styles</a:t>
            </a:r>
          </a:p>
        </p:txBody>
      </p:sp>
      <p:sp>
        <p:nvSpPr>
          <p:cNvPr id="11" name="Text Placeholder 10"/>
          <p:cNvSpPr>
            <a:spLocks noGrp="1"/>
          </p:cNvSpPr>
          <p:nvPr>
            <p:ph type="body" sz="quarter" idx="12"/>
          </p:nvPr>
        </p:nvSpPr>
        <p:spPr>
          <a:xfrm>
            <a:off x="7123814" y="2"/>
            <a:ext cx="2020186" cy="542925"/>
          </a:xfrm>
          <a:effectLst/>
        </p:spPr>
        <p:txBody>
          <a:bodyPr/>
          <a:lstStyle>
            <a:lvl1pPr>
              <a:buNone/>
              <a:defRPr sz="1350" baseline="0"/>
            </a:lvl1pPr>
          </a:lstStyle>
          <a:p>
            <a:pPr lvl="0"/>
            <a:r>
              <a:rPr lang="en-US"/>
              <a:t>Click to edit Master text styles</a:t>
            </a:r>
          </a:p>
        </p:txBody>
      </p:sp>
      <p:sp>
        <p:nvSpPr>
          <p:cNvPr id="5" name="Title 1"/>
          <p:cNvSpPr>
            <a:spLocks noGrp="1"/>
          </p:cNvSpPr>
          <p:nvPr>
            <p:ph type="title"/>
          </p:nvPr>
        </p:nvSpPr>
        <p:spPr>
          <a:xfrm>
            <a:off x="306390" y="63799"/>
            <a:ext cx="6785527" cy="879578"/>
          </a:xfrm>
        </p:spPr>
        <p:txBody>
          <a:bodyPr anchor="ctr"/>
          <a:lstStyle>
            <a:lvl1pPr>
              <a:defRPr sz="1500" baseline="0">
                <a:solidFill>
                  <a:srgbClr val="FFFF00"/>
                </a:solidFill>
              </a:defRPr>
            </a:lvl1pPr>
          </a:lstStyle>
          <a:p>
            <a:r>
              <a:rPr lang="en-US" dirty="0"/>
              <a:t>Click to edit Master title style</a:t>
            </a:r>
          </a:p>
        </p:txBody>
      </p:sp>
    </p:spTree>
    <p:extLst>
      <p:ext uri="{BB962C8B-B14F-4D97-AF65-F5344CB8AC3E}">
        <p14:creationId xmlns:p14="http://schemas.microsoft.com/office/powerpoint/2010/main" val="1678365270"/>
      </p:ext>
    </p:extLst>
  </p:cSld>
  <p:clrMapOvr>
    <a:masterClrMapping/>
  </p:clrMapOvr>
  <p:transition spd="slow" advClick="0"/>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Line 3"/>
          <p:cNvSpPr>
            <a:spLocks noChangeShapeType="1"/>
          </p:cNvSpPr>
          <p:nvPr/>
        </p:nvSpPr>
        <p:spPr bwMode="auto">
          <a:xfrm>
            <a:off x="1" y="1243013"/>
            <a:ext cx="8818563" cy="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685800" eaLnBrk="0" fontAlgn="base" hangingPunct="0">
              <a:spcBef>
                <a:spcPct val="0"/>
              </a:spcBef>
              <a:spcAft>
                <a:spcPct val="0"/>
              </a:spcAft>
            </a:pPr>
            <a:endParaRPr lang="en-GB" sz="1350">
              <a:solidFill>
                <a:srgbClr val="FFFFFF"/>
              </a:solidFill>
              <a:latin typeface="News Gothic MT" pitchFamily="34" charset="0"/>
              <a:cs typeface="Arial" charset="0"/>
            </a:endParaRPr>
          </a:p>
        </p:txBody>
      </p:sp>
      <p:sp>
        <p:nvSpPr>
          <p:cNvPr id="5" name="TextBox 11"/>
          <p:cNvSpPr txBox="1">
            <a:spLocks noChangeArrowheads="1"/>
          </p:cNvSpPr>
          <p:nvPr userDrawn="1"/>
        </p:nvSpPr>
        <p:spPr bwMode="auto">
          <a:xfrm>
            <a:off x="8680390" y="6597652"/>
            <a:ext cx="301686" cy="207749"/>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685800" eaLnBrk="1" fontAlgn="base" hangingPunct="1">
              <a:spcBef>
                <a:spcPct val="0"/>
              </a:spcBef>
              <a:spcAft>
                <a:spcPct val="0"/>
              </a:spcAft>
              <a:defRPr/>
            </a:pPr>
            <a:fld id="{7FC0F8ED-E76B-4503-AF30-42AFFDE9BD03}" type="slidenum">
              <a:rPr lang="en-GB" sz="750" smtClean="0">
                <a:solidFill>
                  <a:srgbClr val="FFFFFF"/>
                </a:solidFill>
              </a:rPr>
              <a:pPr algn="r" defTabSz="685800" eaLnBrk="1" fontAlgn="base" hangingPunct="1">
                <a:spcBef>
                  <a:spcPct val="0"/>
                </a:spcBef>
                <a:spcAft>
                  <a:spcPct val="0"/>
                </a:spcAft>
                <a:defRPr/>
              </a:pPr>
              <a:t>‹#›</a:t>
            </a:fld>
            <a:endParaRPr lang="en-GB" sz="750">
              <a:solidFill>
                <a:srgbClr val="FFFFFF"/>
              </a:solidFill>
            </a:endParaRPr>
          </a:p>
        </p:txBody>
      </p:sp>
      <p:sp>
        <p:nvSpPr>
          <p:cNvPr id="2" name="Title 1"/>
          <p:cNvSpPr>
            <a:spLocks noGrp="1"/>
          </p:cNvSpPr>
          <p:nvPr>
            <p:ph type="title"/>
          </p:nvPr>
        </p:nvSpPr>
        <p:spPr/>
        <p:txBody>
          <a:bodyPr/>
          <a:lstStyle>
            <a:lvl1pPr algn="l">
              <a:defRPr sz="1800"/>
            </a:lvl1pPr>
          </a:lstStyle>
          <a:p>
            <a:r>
              <a:rPr lang="en-US" dirty="0"/>
              <a:t>Click to edit Master title style</a:t>
            </a:r>
          </a:p>
        </p:txBody>
      </p:sp>
      <p:sp>
        <p:nvSpPr>
          <p:cNvPr id="7" name="Content Placeholder 5"/>
          <p:cNvSpPr>
            <a:spLocks noGrp="1"/>
          </p:cNvSpPr>
          <p:nvPr>
            <p:ph sz="quarter" idx="11"/>
          </p:nvPr>
        </p:nvSpPr>
        <p:spPr>
          <a:xfrm>
            <a:off x="323852" y="1339986"/>
            <a:ext cx="8494713" cy="5249863"/>
          </a:xfrm>
        </p:spPr>
        <p:txBody>
          <a:bodyPr/>
          <a:lstStyle>
            <a:lvl1pPr>
              <a:spcAft>
                <a:spcPts val="450"/>
              </a:spcAft>
              <a:defRPr/>
            </a:lvl1pPr>
            <a:lvl2pPr>
              <a:spcAft>
                <a:spcPts val="450"/>
              </a:spcAft>
              <a:defRPr/>
            </a:lvl2pPr>
            <a:lvl3pPr>
              <a:spcAft>
                <a:spcPts val="450"/>
              </a:spcAft>
              <a:defRPr/>
            </a:lvl3pPr>
            <a:lvl4pPr>
              <a:spcAft>
                <a:spcPts val="450"/>
              </a:spcAft>
              <a:defRPr/>
            </a:lvl4pPr>
            <a:lvl5pPr marL="1006079" indent="-217885">
              <a:spcAft>
                <a:spcPts val="450"/>
              </a:spcAft>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5315699"/>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341438"/>
            <a:ext cx="4171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1438"/>
            <a:ext cx="41719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84505754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Line 3"/>
          <p:cNvSpPr>
            <a:spLocks noChangeShapeType="1"/>
          </p:cNvSpPr>
          <p:nvPr/>
        </p:nvSpPr>
        <p:spPr bwMode="auto">
          <a:xfrm>
            <a:off x="1" y="1243013"/>
            <a:ext cx="8818563" cy="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685800" eaLnBrk="0" fontAlgn="base" hangingPunct="0">
              <a:spcBef>
                <a:spcPct val="0"/>
              </a:spcBef>
              <a:spcAft>
                <a:spcPct val="0"/>
              </a:spcAft>
            </a:pPr>
            <a:endParaRPr lang="en-GB" sz="1350">
              <a:solidFill>
                <a:srgbClr val="FFFFFF"/>
              </a:solidFill>
              <a:latin typeface="Arial"/>
              <a:cs typeface="Arial"/>
            </a:endParaRPr>
          </a:p>
        </p:txBody>
      </p:sp>
      <p:sp>
        <p:nvSpPr>
          <p:cNvPr id="5" name="TextBox 11"/>
          <p:cNvSpPr txBox="1">
            <a:spLocks noChangeArrowheads="1"/>
          </p:cNvSpPr>
          <p:nvPr userDrawn="1"/>
        </p:nvSpPr>
        <p:spPr bwMode="auto">
          <a:xfrm>
            <a:off x="8680390" y="6597652"/>
            <a:ext cx="301686" cy="207749"/>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685800" eaLnBrk="1" fontAlgn="base" hangingPunct="1">
              <a:spcBef>
                <a:spcPct val="0"/>
              </a:spcBef>
              <a:spcAft>
                <a:spcPct val="0"/>
              </a:spcAft>
              <a:defRPr/>
            </a:pPr>
            <a:fld id="{172D15AE-27BE-4C59-98CE-0537F7DEC76E}" type="slidenum">
              <a:rPr lang="en-GB" sz="750" smtClean="0">
                <a:solidFill>
                  <a:srgbClr val="FFFFFF"/>
                </a:solidFill>
              </a:rPr>
              <a:pPr algn="r" defTabSz="685800" eaLnBrk="1" fontAlgn="base" hangingPunct="1">
                <a:spcBef>
                  <a:spcPct val="0"/>
                </a:spcBef>
                <a:spcAft>
                  <a:spcPct val="0"/>
                </a:spcAft>
                <a:defRPr/>
              </a:pPr>
              <a:t>‹#›</a:t>
            </a:fld>
            <a:endParaRPr lang="en-GB" sz="750">
              <a:solidFill>
                <a:srgbClr val="FFFFFF"/>
              </a:solidFill>
            </a:endParaRPr>
          </a:p>
        </p:txBody>
      </p:sp>
      <p:sp>
        <p:nvSpPr>
          <p:cNvPr id="2" name="Title 1"/>
          <p:cNvSpPr>
            <a:spLocks noGrp="1"/>
          </p:cNvSpPr>
          <p:nvPr>
            <p:ph type="title"/>
          </p:nvPr>
        </p:nvSpPr>
        <p:spPr/>
        <p:txBody>
          <a:bodyPr/>
          <a:lstStyle>
            <a:lvl1pPr algn="l">
              <a:defRPr sz="1800"/>
            </a:lvl1pPr>
          </a:lstStyle>
          <a:p>
            <a:r>
              <a:rPr lang="en-US" dirty="0"/>
              <a:t>Click to edit Master title style</a:t>
            </a:r>
          </a:p>
        </p:txBody>
      </p:sp>
      <p:sp>
        <p:nvSpPr>
          <p:cNvPr id="7" name="Content Placeholder 5"/>
          <p:cNvSpPr>
            <a:spLocks noGrp="1"/>
          </p:cNvSpPr>
          <p:nvPr>
            <p:ph sz="quarter" idx="11"/>
          </p:nvPr>
        </p:nvSpPr>
        <p:spPr>
          <a:xfrm>
            <a:off x="323852" y="1339986"/>
            <a:ext cx="8494713" cy="5249863"/>
          </a:xfrm>
        </p:spPr>
        <p:txBody>
          <a:bodyPr/>
          <a:lstStyle>
            <a:lvl1pPr>
              <a:spcAft>
                <a:spcPts val="450"/>
              </a:spcAft>
              <a:defRPr/>
            </a:lvl1pPr>
            <a:lvl2pPr>
              <a:spcAft>
                <a:spcPts val="450"/>
              </a:spcAft>
              <a:defRPr/>
            </a:lvl2pPr>
            <a:lvl3pPr>
              <a:spcAft>
                <a:spcPts val="450"/>
              </a:spcAft>
              <a:defRPr/>
            </a:lvl3pPr>
            <a:lvl4pPr>
              <a:spcAft>
                <a:spcPts val="450"/>
              </a:spcAft>
              <a:defRPr/>
            </a:lvl4pPr>
            <a:lvl5pPr marL="1006079" indent="-217885">
              <a:spcAft>
                <a:spcPts val="450"/>
              </a:spcAft>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5893228"/>
      </p:ext>
    </p:extLst>
  </p:cSld>
  <p:clrMapOvr>
    <a:masterClrMapping/>
  </p:clrMapOvr>
  <p:transition spd="med">
    <p:wipe dir="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26927" y="1352048"/>
            <a:ext cx="8170862" cy="4287839"/>
          </a:xfrm>
        </p:spPr>
        <p:txBody>
          <a:bodyPr/>
          <a:lstStyle>
            <a:lvl1pPr marL="333375" indent="-333375">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542440" y="6550219"/>
            <a:ext cx="8128487" cy="115416"/>
          </a:xfrm>
        </p:spPr>
        <p:txBody>
          <a:bodyPr wrap="square" lIns="0" tIns="0" rIns="0" bIns="0" anchor="b" anchorCtr="0">
            <a:spAutoFit/>
          </a:bodyPr>
          <a:lstStyle>
            <a:lvl1pPr marL="0" indent="0">
              <a:buFontTx/>
              <a:buNone/>
              <a:defRPr sz="750">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200272611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43434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600">
                <a:solidFill>
                  <a:schemeClr val="tx1"/>
                </a:solidFill>
              </a:defRPr>
            </a:lvl1pPr>
            <a:lvl5pPr>
              <a:defRPr/>
            </a:lvl5pPr>
          </a:lstStyle>
          <a:p>
            <a:pPr lvl="0"/>
            <a:r>
              <a:rPr lang="en-US" dirty="0"/>
              <a:t>References</a:t>
            </a:r>
            <a:endParaRPr lang="en-GB" dirty="0"/>
          </a:p>
        </p:txBody>
      </p:sp>
    </p:spTree>
    <p:extLst>
      <p:ext uri="{BB962C8B-B14F-4D97-AF65-F5344CB8AC3E}">
        <p14:creationId xmlns:p14="http://schemas.microsoft.com/office/powerpoint/2010/main" val="3009981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600200"/>
            <a:ext cx="6858000" cy="1909763"/>
          </a:xfrm>
          <a:prstGeom prst="rect">
            <a:avLst/>
          </a:prstGeom>
        </p:spPr>
        <p:txBody>
          <a:bodyPr anchor="b">
            <a:noAutofit/>
          </a:bodyPr>
          <a:lstStyle>
            <a:lvl1pPr algn="l">
              <a:defRPr sz="405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3602039"/>
            <a:ext cx="6858000" cy="1201911"/>
          </a:xfr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983411"/>
            <a:ext cx="1006394" cy="52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4808587"/>
            <a:ext cx="6872573" cy="1022350"/>
          </a:xfrm>
        </p:spPr>
        <p:txBody>
          <a:bodyPr>
            <a:noAutofit/>
          </a:bodyPr>
          <a:lstStyle>
            <a:lvl1pPr marL="0" indent="0">
              <a:buNone/>
              <a:defRPr sz="1800"/>
            </a:lvl1pPr>
          </a:lstStyle>
          <a:p>
            <a:pPr lvl="0"/>
            <a:r>
              <a:rPr lang="en-US" dirty="0"/>
              <a:t>Click to 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50" t="28500"/>
          <a:stretch/>
        </p:blipFill>
        <p:spPr>
          <a:xfrm>
            <a:off x="6443091" y="2690050"/>
            <a:ext cx="2700909" cy="4167950"/>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6156960"/>
            <a:ext cx="9144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dirty="0">
                <a:solidFill>
                  <a:srgbClr val="515151"/>
                </a:solidFill>
              </a:rPr>
              <a:t> </a:t>
            </a:r>
          </a:p>
        </p:txBody>
      </p:sp>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615232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562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600200"/>
            <a:ext cx="6858000" cy="1909763"/>
          </a:xfrm>
          <a:prstGeom prst="rect">
            <a:avLst/>
          </a:prstGeom>
        </p:spPr>
        <p:txBody>
          <a:bodyPr anchor="b">
            <a:noAutofit/>
          </a:bodyPr>
          <a:lstStyle>
            <a:lvl1pPr algn="l">
              <a:defRPr sz="36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3602038"/>
            <a:ext cx="6858000" cy="1655762"/>
          </a:xfrm>
        </p:spPr>
        <p:txBody>
          <a:bodyPr>
            <a:noAutofit/>
          </a:bodyPr>
          <a:lstStyle>
            <a:lvl1pPr marL="0" indent="0" algn="l">
              <a:buNone/>
              <a:defRPr sz="21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3D3ED92E-99A5-3749-BE7B-F0BA8BCE0195}"/>
              </a:ext>
            </a:extLst>
          </p:cNvPr>
          <p:cNvSpPr/>
          <p:nvPr userDrawn="1"/>
        </p:nvSpPr>
        <p:spPr>
          <a:xfrm>
            <a:off x="628650" y="6156960"/>
            <a:ext cx="7207758" cy="70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25" b="1" dirty="0">
                <a:solidFill>
                  <a:srgbClr val="515151"/>
                </a:solidFill>
              </a:rPr>
              <a:t> </a:t>
            </a:r>
          </a:p>
        </p:txBody>
      </p:sp>
      <p:sp>
        <p:nvSpPr>
          <p:cNvPr id="7" name="Rectangle 6">
            <a:extLst>
              <a:ext uri="{FF2B5EF4-FFF2-40B4-BE49-F238E27FC236}">
                <a16:creationId xmlns:a16="http://schemas.microsoft.com/office/drawing/2014/main" id="{404ABB2E-9AC1-432E-B37E-301BD69E0FCE}"/>
              </a:ext>
            </a:extLst>
          </p:cNvPr>
          <p:cNvSpPr/>
          <p:nvPr userDrawn="1"/>
        </p:nvSpPr>
        <p:spPr>
          <a:xfrm>
            <a:off x="992778" y="983411"/>
            <a:ext cx="1006394" cy="52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C09B6AED-8C7A-4DE9-BB86-BD7150C2F50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50" t="28500"/>
          <a:stretch/>
        </p:blipFill>
        <p:spPr>
          <a:xfrm>
            <a:off x="6443091" y="2690050"/>
            <a:ext cx="2700909" cy="4167950"/>
          </a:xfrm>
          <a:prstGeom prst="rect">
            <a:avLst/>
          </a:prstGeom>
        </p:spPr>
      </p:pic>
    </p:spTree>
    <p:extLst>
      <p:ext uri="{BB962C8B-B14F-4D97-AF65-F5344CB8AC3E}">
        <p14:creationId xmlns:p14="http://schemas.microsoft.com/office/powerpoint/2010/main" val="1034344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1">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61606"/>
            <a:ext cx="8003286" cy="3953098"/>
          </a:xfrm>
        </p:spPr>
        <p:txBody>
          <a:bodyPr/>
          <a:lstStyle>
            <a:lvl1pPr marL="177796" indent="-177796">
              <a:defRPr>
                <a:solidFill>
                  <a:schemeClr val="tx2"/>
                </a:solidFill>
              </a:defRPr>
            </a:lvl1pPr>
            <a:lvl2pPr marL="450839" indent="-273044">
              <a:defRPr sz="1800">
                <a:solidFill>
                  <a:schemeClr val="tx2"/>
                </a:solidFill>
              </a:defRPr>
            </a:lvl2pPr>
            <a:lvl3pPr marL="628634" indent="-177796">
              <a:defRPr>
                <a:solidFill>
                  <a:schemeClr val="tx2"/>
                </a:solidFill>
              </a:defRPr>
            </a:lvl3pPr>
            <a:lvl4pPr marL="895328" indent="-266693">
              <a:defRPr>
                <a:solidFill>
                  <a:schemeClr val="tx2"/>
                </a:solidFill>
              </a:defRPr>
            </a:lvl4pPr>
            <a:lvl5pPr marL="1079473" indent="-184145">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457200" y="163200"/>
            <a:ext cx="8003286" cy="1024128"/>
          </a:xfrm>
        </p:spPr>
        <p:txBody>
          <a:bodyPr anchor="b"/>
          <a:lstStyle>
            <a:lvl1pPr>
              <a:defRPr>
                <a:solidFill>
                  <a:schemeClr val="accent1"/>
                </a:solidFill>
              </a:defRPr>
            </a:lvl1pPr>
          </a:lstStyle>
          <a:p>
            <a:r>
              <a:rPr lang="en-US"/>
              <a:t>Click to edit Master title style</a:t>
            </a:r>
            <a:endParaRPr lang="en-GB" dirty="0"/>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334061"/>
            <a:ext cx="8003286" cy="611473"/>
          </a:xfrm>
        </p:spPr>
        <p:txBody>
          <a:bodyPr/>
          <a:lstStyle>
            <a:lvl1pPr marL="0" indent="0">
              <a:buNone/>
              <a:defRPr b="1">
                <a:solidFill>
                  <a:srgbClr val="91278F"/>
                </a:solidFill>
              </a:defRPr>
            </a:lvl1pPr>
          </a:lstStyle>
          <a:p>
            <a:pPr lvl="0"/>
            <a:r>
              <a:rPr lang="en-US" dirty="0"/>
              <a:t>Click to edit subtitle</a:t>
            </a:r>
            <a:endParaRPr lang="en-GB" dirty="0"/>
          </a:p>
        </p:txBody>
      </p:sp>
      <p:sp>
        <p:nvSpPr>
          <p:cNvPr id="6" name="Footer Placeholder 1">
            <a:extLst>
              <a:ext uri="{FF2B5EF4-FFF2-40B4-BE49-F238E27FC236}">
                <a16:creationId xmlns:a16="http://schemas.microsoft.com/office/drawing/2014/main" id="{4B15E15C-4A02-4352-88D0-3B5297A6B3D7}"/>
              </a:ext>
            </a:extLst>
          </p:cNvPr>
          <p:cNvSpPr>
            <a:spLocks noGrp="1"/>
          </p:cNvSpPr>
          <p:nvPr>
            <p:ph type="ftr" sz="quarter" idx="3"/>
          </p:nvPr>
        </p:nvSpPr>
        <p:spPr>
          <a:xfrm>
            <a:off x="419345" y="6319096"/>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9" name="Slide Number Placeholder 5">
            <a:extLst>
              <a:ext uri="{FF2B5EF4-FFF2-40B4-BE49-F238E27FC236}">
                <a16:creationId xmlns:a16="http://schemas.microsoft.com/office/drawing/2014/main" id="{09E88590-BD06-402A-814E-A1B0C3C7C373}"/>
              </a:ext>
            </a:extLst>
          </p:cNvPr>
          <p:cNvSpPr>
            <a:spLocks noGrp="1"/>
          </p:cNvSpPr>
          <p:nvPr>
            <p:ph type="sldNum" sz="quarter" idx="4"/>
          </p:nvPr>
        </p:nvSpPr>
        <p:spPr>
          <a:xfrm>
            <a:off x="81804" y="641321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228817589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CD7F-033B-D241-B61B-15A9AC703F7D}"/>
              </a:ext>
            </a:extLst>
          </p:cNvPr>
          <p:cNvSpPr>
            <a:spLocks noGrp="1"/>
          </p:cNvSpPr>
          <p:nvPr>
            <p:ph type="title"/>
          </p:nvPr>
        </p:nvSpPr>
        <p:spPr>
          <a:xfrm>
            <a:off x="459485" y="166252"/>
            <a:ext cx="8003286" cy="1024128"/>
          </a:xfrm>
          <a:prstGeom prst="rect">
            <a:avLst/>
          </a:prstGeom>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F50CA9-06F6-D64B-83F0-53FFB22B55DF}"/>
              </a:ext>
            </a:extLst>
          </p:cNvPr>
          <p:cNvSpPr>
            <a:spLocks noGrp="1"/>
          </p:cNvSpPr>
          <p:nvPr>
            <p:ph idx="1"/>
          </p:nvPr>
        </p:nvSpPr>
        <p:spPr>
          <a:xfrm>
            <a:off x="459486" y="1371600"/>
            <a:ext cx="8001004" cy="4584334"/>
          </a:xfrm>
        </p:spPr>
        <p:txBody>
          <a:bodyPr/>
          <a:lstStyle>
            <a:lvl1pPr>
              <a:buClr>
                <a:schemeClr val="accent2"/>
              </a:buClr>
              <a:defRPr/>
            </a:lvl1pPr>
            <a:lvl2pPr marL="450900" indent="-272700">
              <a:buClr>
                <a:schemeClr val="accent2"/>
              </a:buClr>
              <a:buFont typeface="Calibri" panose="020F0502020204030204" pitchFamily="34" charset="0"/>
              <a:buChar char="‒"/>
              <a:defRPr/>
            </a:lvl2pPr>
            <a:lvl3pPr>
              <a:buClr>
                <a:schemeClr val="accent2"/>
              </a:buClr>
              <a:defRPr/>
            </a:lvl3pPr>
            <a:lvl4pPr marL="896400" indent="-267300">
              <a:buClr>
                <a:schemeClr val="accent2"/>
              </a:buClr>
              <a:buFont typeface="Calibri" panose="020F0502020204030204" pitchFamily="34" charset="0"/>
              <a:buChar cha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a:extLst>
              <a:ext uri="{FF2B5EF4-FFF2-40B4-BE49-F238E27FC236}">
                <a16:creationId xmlns:a16="http://schemas.microsoft.com/office/drawing/2014/main" id="{A9D9D13A-61A0-473E-AC92-D674805E4760}"/>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3AA0BABF-2430-4951-ACCE-C28BCF9C2A9B}"/>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18117288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66253"/>
            <a:ext cx="8003286" cy="1019693"/>
          </a:xfrm>
          <a:prstGeom prst="rect">
            <a:avLst/>
          </a:prstGeom>
        </p:spPr>
        <p:txBody>
          <a:bodyPr anchor="b"/>
          <a:lstStyle/>
          <a:p>
            <a:r>
              <a:rPr lang="en-US"/>
              <a:t>Click to edit Master title style</a:t>
            </a:r>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334061"/>
            <a:ext cx="8003286" cy="611473"/>
          </a:xfrm>
        </p:spPr>
        <p:txBody>
          <a:bodyPr/>
          <a:lstStyle>
            <a:lvl1pPr marL="0" indent="0">
              <a:buNone/>
              <a:defRPr b="1">
                <a:solidFill>
                  <a:srgbClr val="91278F"/>
                </a:solidFill>
              </a:defRPr>
            </a:lvl1pPr>
          </a:lstStyle>
          <a:p>
            <a:pPr lvl="0"/>
            <a:r>
              <a:rPr lang="en-US" dirty="0"/>
              <a:t>Click to edit subtitle</a:t>
            </a:r>
            <a:endParaRPr lang="en-GB" dirty="0"/>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132967391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64593"/>
            <a:ext cx="8003286" cy="1019693"/>
          </a:xfrm>
          <a:prstGeom prst="rect">
            <a:avLst/>
          </a:prstGeom>
        </p:spPr>
        <p:txBody>
          <a:bodyPr anchor="b"/>
          <a:lstStyle/>
          <a:p>
            <a:r>
              <a:rPr lang="en-US"/>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125091535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AD4A6C9-F7CF-4952-A21C-F4277E866849}"/>
              </a:ext>
            </a:extLst>
          </p:cNvPr>
          <p:cNvSpPr>
            <a:spLocks noGrp="1"/>
          </p:cNvSpPr>
          <p:nvPr>
            <p:ph sz="quarter" idx="13"/>
          </p:nvPr>
        </p:nvSpPr>
        <p:spPr>
          <a:xfrm>
            <a:off x="4631242" y="1377629"/>
            <a:ext cx="3831530" cy="4438972"/>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2">
            <a:extLst>
              <a:ext uri="{FF2B5EF4-FFF2-40B4-BE49-F238E27FC236}">
                <a16:creationId xmlns:a16="http://schemas.microsoft.com/office/drawing/2014/main" id="{61FB7B71-EE75-4B69-B7BB-1D4DDC6897FA}"/>
              </a:ext>
            </a:extLst>
          </p:cNvPr>
          <p:cNvSpPr>
            <a:spLocks noGrp="1"/>
          </p:cNvSpPr>
          <p:nvPr>
            <p:ph sz="quarter" idx="14"/>
          </p:nvPr>
        </p:nvSpPr>
        <p:spPr>
          <a:xfrm>
            <a:off x="459487" y="1377629"/>
            <a:ext cx="3831530" cy="4438972"/>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itle 6"/>
          <p:cNvSpPr>
            <a:spLocks noGrp="1"/>
          </p:cNvSpPr>
          <p:nvPr>
            <p:ph type="title"/>
          </p:nvPr>
        </p:nvSpPr>
        <p:spPr>
          <a:xfrm>
            <a:off x="459486" y="164592"/>
            <a:ext cx="8003286" cy="1024128"/>
          </a:xfrm>
          <a:prstGeom prst="rect">
            <a:avLst/>
          </a:prstGeom>
        </p:spPr>
        <p:txBody>
          <a:bodyPr anchor="b"/>
          <a:lstStyle>
            <a:lvl1pPr>
              <a:defRPr>
                <a:solidFill>
                  <a:schemeClr val="accent1"/>
                </a:solidFill>
              </a:defRPr>
            </a:lvl1pPr>
          </a:lstStyle>
          <a:p>
            <a:r>
              <a:rPr lang="en-US"/>
              <a:t>Click to edit Master title style</a:t>
            </a:r>
            <a:endParaRPr lang="en-GB" dirty="0"/>
          </a:p>
        </p:txBody>
      </p:sp>
      <p:sp>
        <p:nvSpPr>
          <p:cNvPr id="6" name="Footer Placeholder 1">
            <a:extLst>
              <a:ext uri="{FF2B5EF4-FFF2-40B4-BE49-F238E27FC236}">
                <a16:creationId xmlns:a16="http://schemas.microsoft.com/office/drawing/2014/main" id="{B83DC446-A822-403A-89CE-D64991D81EE0}"/>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4F23A24B-2638-4B54-8D9F-0BF9857B35B2}"/>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1260517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1341438"/>
            <a:ext cx="4175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3850" y="2165350"/>
            <a:ext cx="41751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341438"/>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65350"/>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683842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8616513-6C02-46AC-BAC3-4160547A1CEE}"/>
              </a:ext>
            </a:extLst>
          </p:cNvPr>
          <p:cNvSpPr>
            <a:spLocks noGrp="1"/>
          </p:cNvSpPr>
          <p:nvPr>
            <p:ph type="body" sz="quarter" idx="13" hasCustomPrompt="1"/>
          </p:nvPr>
        </p:nvSpPr>
        <p:spPr>
          <a:xfrm>
            <a:off x="459487" y="1334061"/>
            <a:ext cx="3830436" cy="611473"/>
          </a:xfrm>
        </p:spPr>
        <p:txBody>
          <a:bodyPr/>
          <a:lstStyle>
            <a:lvl1pPr marL="0" indent="0">
              <a:buNone/>
              <a:defRPr b="1">
                <a:solidFill>
                  <a:srgbClr val="91278F"/>
                </a:solidFill>
              </a:defRPr>
            </a:lvl1pPr>
          </a:lstStyle>
          <a:p>
            <a:pPr lvl="0"/>
            <a:r>
              <a:rPr lang="en-US" dirty="0"/>
              <a:t>Click to edit subtitle</a:t>
            </a:r>
            <a:endParaRPr lang="en-GB" dirty="0"/>
          </a:p>
        </p:txBody>
      </p:sp>
      <p:sp>
        <p:nvSpPr>
          <p:cNvPr id="9" name="Title 8"/>
          <p:cNvSpPr>
            <a:spLocks noGrp="1"/>
          </p:cNvSpPr>
          <p:nvPr>
            <p:ph type="title"/>
          </p:nvPr>
        </p:nvSpPr>
        <p:spPr>
          <a:xfrm>
            <a:off x="457199" y="163200"/>
            <a:ext cx="8003286" cy="1024128"/>
          </a:xfrm>
          <a:prstGeom prst="rect">
            <a:avLst/>
          </a:prstGeom>
        </p:spPr>
        <p:txBody>
          <a:bodyPr anchor="b"/>
          <a:lstStyle>
            <a:lvl1pPr>
              <a:defRPr>
                <a:solidFill>
                  <a:schemeClr val="accent1"/>
                </a:solidFill>
              </a:defRPr>
            </a:lvl1p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572D1CA-4F1E-4F49-B3B0-50CD7425119F}"/>
              </a:ext>
            </a:extLst>
          </p:cNvPr>
          <p:cNvSpPr>
            <a:spLocks noGrp="1"/>
          </p:cNvSpPr>
          <p:nvPr>
            <p:ph type="body" sz="quarter" idx="14" hasCustomPrompt="1"/>
          </p:nvPr>
        </p:nvSpPr>
        <p:spPr>
          <a:xfrm>
            <a:off x="4628056" y="1334061"/>
            <a:ext cx="3833622" cy="611473"/>
          </a:xfrm>
        </p:spPr>
        <p:txBody>
          <a:bodyPr/>
          <a:lstStyle>
            <a:lvl1pPr marL="0" indent="0">
              <a:buNone/>
              <a:defRPr b="1">
                <a:solidFill>
                  <a:srgbClr val="91278F"/>
                </a:solidFill>
              </a:defRPr>
            </a:lvl1pPr>
          </a:lstStyle>
          <a:p>
            <a:pPr lvl="0"/>
            <a:r>
              <a:rPr lang="en-US" dirty="0"/>
              <a:t>Click to edit subtitle</a:t>
            </a:r>
            <a:endParaRPr lang="en-GB" dirty="0"/>
          </a:p>
        </p:txBody>
      </p:sp>
      <p:sp>
        <p:nvSpPr>
          <p:cNvPr id="12" name="Content Placeholder 12">
            <a:extLst>
              <a:ext uri="{FF2B5EF4-FFF2-40B4-BE49-F238E27FC236}">
                <a16:creationId xmlns:a16="http://schemas.microsoft.com/office/drawing/2014/main" id="{AD640246-5EFC-41F2-B4C9-9291006652FF}"/>
              </a:ext>
            </a:extLst>
          </p:cNvPr>
          <p:cNvSpPr>
            <a:spLocks noGrp="1"/>
          </p:cNvSpPr>
          <p:nvPr>
            <p:ph sz="quarter" idx="17"/>
          </p:nvPr>
        </p:nvSpPr>
        <p:spPr>
          <a:xfrm>
            <a:off x="456300" y="1958233"/>
            <a:ext cx="3833622" cy="387106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2">
            <a:extLst>
              <a:ext uri="{FF2B5EF4-FFF2-40B4-BE49-F238E27FC236}">
                <a16:creationId xmlns:a16="http://schemas.microsoft.com/office/drawing/2014/main" id="{7EF73570-F19A-404D-864A-1CB504092A6A}"/>
              </a:ext>
            </a:extLst>
          </p:cNvPr>
          <p:cNvSpPr>
            <a:spLocks noGrp="1"/>
          </p:cNvSpPr>
          <p:nvPr>
            <p:ph sz="quarter" idx="18"/>
          </p:nvPr>
        </p:nvSpPr>
        <p:spPr>
          <a:xfrm>
            <a:off x="4637581" y="1958233"/>
            <a:ext cx="3833622" cy="387106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1">
            <a:extLst>
              <a:ext uri="{FF2B5EF4-FFF2-40B4-BE49-F238E27FC236}">
                <a16:creationId xmlns:a16="http://schemas.microsoft.com/office/drawing/2014/main" id="{095FCD02-1E95-4657-816E-B229AB82E4BC}"/>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10" name="Slide Number Placeholder 5">
            <a:extLst>
              <a:ext uri="{FF2B5EF4-FFF2-40B4-BE49-F238E27FC236}">
                <a16:creationId xmlns:a16="http://schemas.microsoft.com/office/drawing/2014/main" id="{F47815E3-863C-4A92-B29B-D99CDAB578AD}"/>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69828694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371600"/>
            <a:ext cx="8003286" cy="4204800"/>
          </a:xfrm>
        </p:spPr>
        <p:txBody>
          <a:bodyPr/>
          <a:lstStyle>
            <a:lvl1pPr marL="0" indent="0">
              <a:buNone/>
              <a:defRPr/>
            </a:lvl1pPr>
          </a:lstStyle>
          <a:p>
            <a:r>
              <a:rPr lang="en-US" dirty="0"/>
              <a:t>Click icon to add table</a:t>
            </a:r>
            <a:endParaRPr lang="en-GB" dirty="0"/>
          </a:p>
        </p:txBody>
      </p:sp>
      <p:sp>
        <p:nvSpPr>
          <p:cNvPr id="15" name="Title 8"/>
          <p:cNvSpPr>
            <a:spLocks noGrp="1"/>
          </p:cNvSpPr>
          <p:nvPr>
            <p:ph type="title"/>
          </p:nvPr>
        </p:nvSpPr>
        <p:spPr>
          <a:xfrm>
            <a:off x="457199" y="163200"/>
            <a:ext cx="8003286" cy="1024128"/>
          </a:xfrm>
          <a:prstGeom prst="rect">
            <a:avLst/>
          </a:prstGeom>
        </p:spPr>
        <p:txBody>
          <a:bodyPr anchor="b"/>
          <a:lstStyle>
            <a:lvl1pPr>
              <a:defRPr>
                <a:solidFill>
                  <a:schemeClr val="accent1"/>
                </a:solidFill>
              </a:defRPr>
            </a:lvl1pPr>
          </a:lstStyle>
          <a:p>
            <a:r>
              <a:rPr lang="en-US"/>
              <a:t>Click to edit Master title style</a:t>
            </a:r>
            <a:endParaRPr lang="en-GB" dirty="0"/>
          </a:p>
        </p:txBody>
      </p:sp>
      <p:sp>
        <p:nvSpPr>
          <p:cNvPr id="5" name="Footer Placeholder 1">
            <a:extLst>
              <a:ext uri="{FF2B5EF4-FFF2-40B4-BE49-F238E27FC236}">
                <a16:creationId xmlns:a16="http://schemas.microsoft.com/office/drawing/2014/main" id="{75422E2F-F973-4CF4-ACF3-14DE74A038F7}"/>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7" name="Slide Number Placeholder 5">
            <a:extLst>
              <a:ext uri="{FF2B5EF4-FFF2-40B4-BE49-F238E27FC236}">
                <a16:creationId xmlns:a16="http://schemas.microsoft.com/office/drawing/2014/main" id="{578CFD61-B563-47B7-B95B-84B732185A63}"/>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39963881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to be avoide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03FA6444-B07E-47FF-92CF-3A6D74A1E748}"/>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sp>
        <p:nvSpPr>
          <p:cNvPr id="5" name="Slide Number Placeholder 5">
            <a:extLst>
              <a:ext uri="{FF2B5EF4-FFF2-40B4-BE49-F238E27FC236}">
                <a16:creationId xmlns:a16="http://schemas.microsoft.com/office/drawing/2014/main" id="{C0756466-E970-43A9-9523-B5F815E77239}"/>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Tree>
    <p:extLst>
      <p:ext uri="{BB962C8B-B14F-4D97-AF65-F5344CB8AC3E}">
        <p14:creationId xmlns:p14="http://schemas.microsoft.com/office/powerpoint/2010/main" val="340520934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600200"/>
            <a:ext cx="6858000" cy="1909763"/>
          </a:xfrm>
          <a:prstGeom prst="rect">
            <a:avLst/>
          </a:prstGeom>
        </p:spPr>
        <p:txBody>
          <a:bodyPr anchor="b">
            <a:noAutofit/>
          </a:bodyPr>
          <a:lstStyle>
            <a:lvl1pPr algn="l">
              <a:defRPr sz="405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3602039"/>
            <a:ext cx="6858000" cy="1201911"/>
          </a:xfrm>
          <a:prstGeom prst="rect">
            <a:avLst/>
          </a:prstGeom>
        </p:spPr>
        <p:txBody>
          <a:bodyPr>
            <a:noAutofit/>
          </a:bodyPr>
          <a:lstStyle>
            <a:lvl1pPr marL="0" indent="0" algn="l">
              <a:buNone/>
              <a:defRPr sz="24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6FE9EACC-ACF7-4FC7-93F2-9ED087C636BF}"/>
              </a:ext>
            </a:extLst>
          </p:cNvPr>
          <p:cNvSpPr/>
          <p:nvPr userDrawn="1"/>
        </p:nvSpPr>
        <p:spPr>
          <a:xfrm>
            <a:off x="992778" y="983411"/>
            <a:ext cx="1006394" cy="52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DCB8784D-C391-4117-9826-A994EA0F2F54}"/>
              </a:ext>
            </a:extLst>
          </p:cNvPr>
          <p:cNvSpPr>
            <a:spLocks noGrp="1"/>
          </p:cNvSpPr>
          <p:nvPr>
            <p:ph type="body" sz="quarter" idx="10"/>
          </p:nvPr>
        </p:nvSpPr>
        <p:spPr>
          <a:xfrm>
            <a:off x="978409" y="4808587"/>
            <a:ext cx="6872573" cy="1022350"/>
          </a:xfrm>
          <a:prstGeom prst="rect">
            <a:avLst/>
          </a:prstGeom>
        </p:spPr>
        <p:txBody>
          <a:bodyPr>
            <a:noAutofit/>
          </a:bodyPr>
          <a:lstStyle>
            <a:lvl1pPr marL="0" indent="0">
              <a:buNone/>
              <a:defRPr sz="1800"/>
            </a:lvl1pPr>
          </a:lstStyle>
          <a:p>
            <a:pPr lvl="0"/>
            <a:r>
              <a:rPr lang="en-US"/>
              <a:t>Edit Master text styles</a:t>
            </a:r>
          </a:p>
        </p:txBody>
      </p:sp>
      <p:pic>
        <p:nvPicPr>
          <p:cNvPr id="12" name="Picture 11">
            <a:extLst>
              <a:ext uri="{FF2B5EF4-FFF2-40B4-BE49-F238E27FC236}">
                <a16:creationId xmlns:a16="http://schemas.microsoft.com/office/drawing/2014/main" id="{75FD4890-D132-4469-B1F7-903DED567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50" t="28500"/>
          <a:stretch/>
        </p:blipFill>
        <p:spPr>
          <a:xfrm>
            <a:off x="6443091" y="2690050"/>
            <a:ext cx="2700909" cy="4167950"/>
          </a:xfrm>
          <a:prstGeom prst="rect">
            <a:avLst/>
          </a:prstGeom>
        </p:spPr>
      </p:pic>
      <p:sp>
        <p:nvSpPr>
          <p:cNvPr id="13" name="Rectangle 12">
            <a:extLst>
              <a:ext uri="{FF2B5EF4-FFF2-40B4-BE49-F238E27FC236}">
                <a16:creationId xmlns:a16="http://schemas.microsoft.com/office/drawing/2014/main" id="{7404896E-53A5-4129-AF51-14D597C6505F}"/>
              </a:ext>
            </a:extLst>
          </p:cNvPr>
          <p:cNvSpPr/>
          <p:nvPr userDrawn="1"/>
        </p:nvSpPr>
        <p:spPr>
          <a:xfrm>
            <a:off x="0" y="6156960"/>
            <a:ext cx="9144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rPr>
              <a:t>FOR INTERNAL USE ONLY. STRICTLY CONFIDENTIAL. DO NOT COPY, DETAIL OR DISTRIBUTE EXTERNALLY.</a:t>
            </a:r>
          </a:p>
        </p:txBody>
      </p:sp>
      <p:cxnSp>
        <p:nvCxnSpPr>
          <p:cNvPr id="16" name="Straight Connector 15">
            <a:extLst>
              <a:ext uri="{FF2B5EF4-FFF2-40B4-BE49-F238E27FC236}">
                <a16:creationId xmlns:a16="http://schemas.microsoft.com/office/drawing/2014/main" id="{DB4EBE51-5455-4109-94D3-6664683F7ED8}"/>
              </a:ext>
            </a:extLst>
          </p:cNvPr>
          <p:cNvCxnSpPr>
            <a:cxnSpLocks/>
          </p:cNvCxnSpPr>
          <p:nvPr userDrawn="1"/>
        </p:nvCxnSpPr>
        <p:spPr>
          <a:xfrm>
            <a:off x="0" y="6152321"/>
            <a:ext cx="9144000" cy="0"/>
          </a:xfrm>
          <a:prstGeom prst="line">
            <a:avLst/>
          </a:prstGeom>
          <a:ln>
            <a:solidFill>
              <a:srgbClr val="5151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7285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78A-470B-8845-B276-CBD3D521F2D1}"/>
              </a:ext>
            </a:extLst>
          </p:cNvPr>
          <p:cNvSpPr>
            <a:spLocks noGrp="1"/>
          </p:cNvSpPr>
          <p:nvPr>
            <p:ph type="ctrTitle"/>
          </p:nvPr>
        </p:nvSpPr>
        <p:spPr>
          <a:xfrm>
            <a:off x="978408" y="1600200"/>
            <a:ext cx="6858000" cy="1909763"/>
          </a:xfrm>
          <a:prstGeom prst="rect">
            <a:avLst/>
          </a:prstGeom>
        </p:spPr>
        <p:txBody>
          <a:bodyPr anchor="b">
            <a:noAutofit/>
          </a:bodyPr>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DBAB40-075F-8340-BBFA-CBE169E472DC}"/>
              </a:ext>
            </a:extLst>
          </p:cNvPr>
          <p:cNvSpPr>
            <a:spLocks noGrp="1"/>
          </p:cNvSpPr>
          <p:nvPr>
            <p:ph type="subTitle" idx="1"/>
          </p:nvPr>
        </p:nvSpPr>
        <p:spPr>
          <a:xfrm>
            <a:off x="978408" y="3602038"/>
            <a:ext cx="6858000" cy="1655762"/>
          </a:xfrm>
          <a:prstGeom prst="rect">
            <a:avLst/>
          </a:prstGeom>
        </p:spPr>
        <p:txBody>
          <a:bodyPr>
            <a:noAutofit/>
          </a:bodyPr>
          <a:lstStyle>
            <a:lvl1pPr marL="0" indent="0" algn="l">
              <a:buNone/>
              <a:defRPr sz="2100" b="1">
                <a:solidFill>
                  <a:srgbClr val="91278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404ABB2E-9AC1-432E-B37E-301BD69E0FCE}"/>
              </a:ext>
            </a:extLst>
          </p:cNvPr>
          <p:cNvSpPr/>
          <p:nvPr userDrawn="1"/>
        </p:nvSpPr>
        <p:spPr>
          <a:xfrm>
            <a:off x="992778" y="983411"/>
            <a:ext cx="1006394" cy="52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09B6AED-8C7A-4DE9-BB86-BD7150C2F50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50" t="28500"/>
          <a:stretch/>
        </p:blipFill>
        <p:spPr>
          <a:xfrm>
            <a:off x="6443091" y="2690050"/>
            <a:ext cx="2700909" cy="4167950"/>
          </a:xfrm>
          <a:prstGeom prst="rect">
            <a:avLst/>
          </a:prstGeom>
        </p:spPr>
      </p:pic>
      <p:sp>
        <p:nvSpPr>
          <p:cNvPr id="9" name="Rectangle 8">
            <a:extLst>
              <a:ext uri="{FF2B5EF4-FFF2-40B4-BE49-F238E27FC236}">
                <a16:creationId xmlns:a16="http://schemas.microsoft.com/office/drawing/2014/main" id="{84772CC7-C333-41F3-AFDC-0460C1E7C079}"/>
              </a:ext>
            </a:extLst>
          </p:cNvPr>
          <p:cNvSpPr/>
          <p:nvPr userDrawn="1"/>
        </p:nvSpPr>
        <p:spPr>
          <a:xfrm>
            <a:off x="652462" y="6156960"/>
            <a:ext cx="5829300" cy="70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25" b="1">
                <a:solidFill>
                  <a:schemeClr val="bg1"/>
                </a:solidFill>
              </a:rPr>
              <a:t>FOR INTERNAL USE ONLY. STRICTLY CONFIDENTIAL. DO NOT COPY, DETAIL OR DISTRIBUTE EXTERNALLY.</a:t>
            </a:r>
          </a:p>
        </p:txBody>
      </p:sp>
    </p:spTree>
    <p:extLst>
      <p:ext uri="{BB962C8B-B14F-4D97-AF65-F5344CB8AC3E}">
        <p14:creationId xmlns:p14="http://schemas.microsoft.com/office/powerpoint/2010/main" val="2931084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11">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61606"/>
            <a:ext cx="8003286" cy="3953098"/>
          </a:xfrm>
          <a:prstGeom prst="rect">
            <a:avLst/>
          </a:prstGeom>
        </p:spPr>
        <p:txBody>
          <a:bodyPr/>
          <a:lstStyle>
            <a:lvl1pPr marL="177796" indent="-177796">
              <a:defRPr sz="1500">
                <a:solidFill>
                  <a:schemeClr val="tx2"/>
                </a:solidFill>
              </a:defRPr>
            </a:lvl1pPr>
            <a:lvl2pPr marL="432197" indent="-171450">
              <a:spcBef>
                <a:spcPts val="300"/>
              </a:spcBef>
              <a:defRPr sz="1350">
                <a:solidFill>
                  <a:schemeClr val="tx2"/>
                </a:solidFill>
              </a:defRPr>
            </a:lvl2pPr>
            <a:lvl3pPr marL="685800" indent="-177404">
              <a:spcBef>
                <a:spcPts val="300"/>
              </a:spcBef>
              <a:buFont typeface="Wingdings" panose="05000000000000000000" pitchFamily="2" charset="2"/>
              <a:buChar char="§"/>
              <a:defRPr sz="1200">
                <a:solidFill>
                  <a:schemeClr val="tx2"/>
                </a:solidFill>
              </a:defRPr>
            </a:lvl3pPr>
            <a:lvl4pPr marL="946547" indent="-171450">
              <a:spcBef>
                <a:spcPts val="300"/>
              </a:spcBef>
              <a:buFont typeface="Century Gothic" panose="020B0502020202020204" pitchFamily="34" charset="0"/>
              <a:buChar char="»"/>
              <a:defRPr sz="1050">
                <a:solidFill>
                  <a:schemeClr val="tx2"/>
                </a:solidFill>
              </a:defRPr>
            </a:lvl4pPr>
            <a:lvl5pPr marL="1200150" indent="-171450">
              <a:spcBef>
                <a:spcPts val="300"/>
              </a:spcBef>
              <a:buFont typeface="Wingdings" panose="05000000000000000000" pitchFamily="2" charset="2"/>
              <a:buChar char="Ø"/>
              <a:defRPr sz="9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163200"/>
            <a:ext cx="8003286" cy="1024128"/>
          </a:xfrm>
        </p:spPr>
        <p:txBody>
          <a:bodyPr anchor="b"/>
          <a:lstStyle>
            <a:lvl1pPr>
              <a:defRPr>
                <a:solidFill>
                  <a:schemeClr val="accent1"/>
                </a:solidFill>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334061"/>
            <a:ext cx="8003286" cy="611473"/>
          </a:xfrm>
          <a:prstGeom prst="rect">
            <a:avLst/>
          </a:prstGeom>
        </p:spPr>
        <p:txBody>
          <a:bodyPr tIns="0" bIns="0"/>
          <a:lstStyle>
            <a:lvl1pPr marL="0" indent="0">
              <a:buNone/>
              <a:defRPr b="1">
                <a:solidFill>
                  <a:srgbClr val="91278F"/>
                </a:solidFill>
              </a:defRPr>
            </a:lvl1pPr>
          </a:lstStyle>
          <a:p>
            <a:pPr lvl="0"/>
            <a:r>
              <a:rPr lang="en-US"/>
              <a:t>Click to edit subtitle</a:t>
            </a:r>
            <a:endParaRPr lang="en-GB"/>
          </a:p>
        </p:txBody>
      </p:sp>
      <p:sp>
        <p:nvSpPr>
          <p:cNvPr id="2" name="Footer Placeholder 1">
            <a:extLst>
              <a:ext uri="{FF2B5EF4-FFF2-40B4-BE49-F238E27FC236}">
                <a16:creationId xmlns:a16="http://schemas.microsoft.com/office/drawing/2014/main" id="{EC045221-544B-46B6-AA9C-E37207473D8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63182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7" name="Title 6"/>
          <p:cNvSpPr>
            <a:spLocks noGrp="1"/>
          </p:cNvSpPr>
          <p:nvPr>
            <p:ph type="title"/>
          </p:nvPr>
        </p:nvSpPr>
        <p:spPr>
          <a:xfrm>
            <a:off x="457200" y="163200"/>
            <a:ext cx="8003286" cy="1024128"/>
          </a:xfrm>
        </p:spPr>
        <p:txBody>
          <a:bodyPr anchor="b"/>
          <a:lstStyle>
            <a:lvl1pPr>
              <a:defRPr>
                <a:solidFill>
                  <a:schemeClr val="accent1"/>
                </a:solidFill>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334061"/>
            <a:ext cx="8003286" cy="611473"/>
          </a:xfrm>
          <a:prstGeom prst="rect">
            <a:avLst/>
          </a:prstGeom>
        </p:spPr>
        <p:txBody>
          <a:bodyPr tIns="0" bIns="0"/>
          <a:lstStyle>
            <a:lvl1pPr marL="0" indent="0">
              <a:buNone/>
              <a:defRPr sz="1800" b="1">
                <a:solidFill>
                  <a:srgbClr val="91278F"/>
                </a:solidFill>
              </a:defRPr>
            </a:lvl1pPr>
          </a:lstStyle>
          <a:p>
            <a:pPr lvl="0"/>
            <a:r>
              <a:rPr lang="en-US"/>
              <a:t>Click to edit subtitle</a:t>
            </a:r>
            <a:endParaRPr lang="en-GB"/>
          </a:p>
        </p:txBody>
      </p:sp>
      <p:sp>
        <p:nvSpPr>
          <p:cNvPr id="2" name="Footer Placeholder 1">
            <a:extLst>
              <a:ext uri="{FF2B5EF4-FFF2-40B4-BE49-F238E27FC236}">
                <a16:creationId xmlns:a16="http://schemas.microsoft.com/office/drawing/2014/main" id="{EC045221-544B-46B6-AA9C-E37207473D8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77653673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50CA9-06F6-D64B-83F0-53FFB22B55DF}"/>
              </a:ext>
            </a:extLst>
          </p:cNvPr>
          <p:cNvSpPr>
            <a:spLocks noGrp="1"/>
          </p:cNvSpPr>
          <p:nvPr>
            <p:ph idx="1"/>
          </p:nvPr>
        </p:nvSpPr>
        <p:spPr>
          <a:xfrm>
            <a:off x="459486" y="1371600"/>
            <a:ext cx="8001004" cy="4584334"/>
          </a:xfrm>
          <a:prstGeom prst="rect">
            <a:avLst/>
          </a:prstGeom>
        </p:spPr>
        <p:txBody>
          <a:bodyPr/>
          <a:lstStyle>
            <a:lvl1pPr>
              <a:buClr>
                <a:schemeClr val="accent2"/>
              </a:buClr>
              <a:defRPr sz="1500"/>
            </a:lvl1pPr>
            <a:lvl2pPr marL="432197" indent="-171450">
              <a:spcBef>
                <a:spcPts val="300"/>
              </a:spcBef>
              <a:buClr>
                <a:schemeClr val="accent2"/>
              </a:buClr>
              <a:buFont typeface="Calibri" panose="020F0502020204030204" pitchFamily="34" charset="0"/>
              <a:buChar char="‒"/>
              <a:defRPr sz="1350"/>
            </a:lvl2pPr>
            <a:lvl3pPr marL="685800" indent="-171450">
              <a:spcBef>
                <a:spcPts val="300"/>
              </a:spcBef>
              <a:buClr>
                <a:schemeClr val="accent2"/>
              </a:buClr>
              <a:buFont typeface="Wingdings" panose="05000000000000000000" pitchFamily="2" charset="2"/>
              <a:buChar char="§"/>
              <a:defRPr sz="1200"/>
            </a:lvl3pPr>
            <a:lvl4pPr marL="946547" indent="-171450">
              <a:spcBef>
                <a:spcPts val="300"/>
              </a:spcBef>
              <a:buClr>
                <a:schemeClr val="accent2"/>
              </a:buClr>
              <a:buFont typeface="Century Gothic" panose="020B0502020202020204" pitchFamily="34" charset="0"/>
              <a:buChar char="»"/>
              <a:defRPr sz="1050"/>
            </a:lvl4pPr>
            <a:lvl5pPr marL="1200150" indent="-171450">
              <a:spcBef>
                <a:spcPts val="300"/>
              </a:spcBef>
              <a:buClr>
                <a:schemeClr val="accent2"/>
              </a:buClr>
              <a:buFont typeface="Wingdings" panose="05000000000000000000" pitchFamily="2" charset="2"/>
              <a:buChar char="Ø"/>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6B1D69C-2B68-4244-970B-F259A6273897}"/>
              </a:ext>
            </a:extLst>
          </p:cNvPr>
          <p:cNvSpPr>
            <a:spLocks noGrp="1"/>
          </p:cNvSpPr>
          <p:nvPr>
            <p:ph type="ftr" sz="quarter" idx="10"/>
          </p:nvPr>
        </p:nvSpPr>
        <p:spPr>
          <a:xfrm>
            <a:off x="759956" y="6415923"/>
            <a:ext cx="7904801" cy="336450"/>
          </a:xfrm>
        </p:spPr>
        <p:txBody>
          <a:bodyPr/>
          <a:lstStyle/>
          <a:p>
            <a:endParaRPr lang="en-GB"/>
          </a:p>
        </p:txBody>
      </p:sp>
      <p:sp>
        <p:nvSpPr>
          <p:cNvPr id="5" name="Title 4">
            <a:extLst>
              <a:ext uri="{FF2B5EF4-FFF2-40B4-BE49-F238E27FC236}">
                <a16:creationId xmlns:a16="http://schemas.microsoft.com/office/drawing/2014/main" id="{86B4A1D5-57E6-401D-B109-A4B3B1D63A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92398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64593"/>
            <a:ext cx="8003286" cy="1019693"/>
          </a:xfrm>
          <a:prstGeom prst="rect">
            <a:avLst/>
          </a:prstGeom>
        </p:spPr>
        <p:txBody>
          <a:bodyPr anchor="b"/>
          <a:lstStyle/>
          <a:p>
            <a:r>
              <a:rPr lang="en-US"/>
              <a:t>Click to edit Master title style</a:t>
            </a:r>
          </a:p>
        </p:txBody>
      </p:sp>
      <p:sp>
        <p:nvSpPr>
          <p:cNvPr id="4" name="Footer Placeholder 3">
            <a:extLst>
              <a:ext uri="{FF2B5EF4-FFF2-40B4-BE49-F238E27FC236}">
                <a16:creationId xmlns:a16="http://schemas.microsoft.com/office/drawing/2014/main" id="{37D56E76-5F4A-4ECF-B39F-ACA7CB3C9C8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75844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08701-383F-486F-874F-307DE4460D2E}"/>
              </a:ext>
            </a:extLst>
          </p:cNvPr>
          <p:cNvSpPr/>
          <p:nvPr userDrawn="1"/>
        </p:nvSpPr>
        <p:spPr>
          <a:xfrm>
            <a:off x="1209042" y="2258461"/>
            <a:ext cx="1185204" cy="1030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Title Placeholder 12">
            <a:extLst>
              <a:ext uri="{FF2B5EF4-FFF2-40B4-BE49-F238E27FC236}">
                <a16:creationId xmlns:a16="http://schemas.microsoft.com/office/drawing/2014/main" id="{9EA1BE43-2435-4E2E-AA48-BBAFCEEE31BC}"/>
              </a:ext>
            </a:extLst>
          </p:cNvPr>
          <p:cNvSpPr>
            <a:spLocks noGrp="1"/>
          </p:cNvSpPr>
          <p:nvPr>
            <p:ph type="title" hasCustomPrompt="1"/>
          </p:nvPr>
        </p:nvSpPr>
        <p:spPr>
          <a:xfrm>
            <a:off x="1209041" y="2544843"/>
            <a:ext cx="6725918" cy="886397"/>
          </a:xfrm>
          <a:prstGeom prst="rect">
            <a:avLst/>
          </a:prstGeom>
        </p:spPr>
        <p:txBody>
          <a:bodyPr vert="horz" wrap="square" lIns="0" tIns="0" rIns="0" bIns="0" rtlCol="0" anchor="t" anchorCtr="0">
            <a:spAutoFit/>
          </a:bodyPr>
          <a:lstStyle>
            <a:lvl1pPr>
              <a:defRPr sz="3200"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Text Placeholder 7">
            <a:extLst>
              <a:ext uri="{FF2B5EF4-FFF2-40B4-BE49-F238E27FC236}">
                <a16:creationId xmlns:a16="http://schemas.microsoft.com/office/drawing/2014/main" id="{F377AB72-C902-FD44-8FD0-36E49F6EB1C9}"/>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323202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254413786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hteck 38">
            <a:extLst>
              <a:ext uri="{FF2B5EF4-FFF2-40B4-BE49-F238E27FC236}">
                <a16:creationId xmlns:a16="http://schemas.microsoft.com/office/drawing/2014/main" id="{EAE18E4C-BFC0-7949-97D8-DC177349A1DA}"/>
              </a:ext>
            </a:extLst>
          </p:cNvPr>
          <p:cNvSpPr/>
          <p:nvPr userDrawn="1"/>
        </p:nvSpPr>
        <p:spPr>
          <a:xfrm>
            <a:off x="2094395" y="2644571"/>
            <a:ext cx="4955213" cy="156886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 Placeholder 7">
            <a:extLst>
              <a:ext uri="{FF2B5EF4-FFF2-40B4-BE49-F238E27FC236}">
                <a16:creationId xmlns:a16="http://schemas.microsoft.com/office/drawing/2014/main" id="{80E9DA35-E004-664C-858D-089BD8AD88D4}"/>
              </a:ext>
            </a:extLst>
          </p:cNvPr>
          <p:cNvSpPr>
            <a:spLocks noGrp="1"/>
          </p:cNvSpPr>
          <p:nvPr>
            <p:ph type="body" sz="quarter" idx="10" hasCustomPrompt="1"/>
          </p:nvPr>
        </p:nvSpPr>
        <p:spPr>
          <a:xfrm>
            <a:off x="1935368" y="3161739"/>
            <a:ext cx="5273267" cy="534524"/>
          </a:xfrm>
          <a:prstGeom prst="rect">
            <a:avLst/>
          </a:prstGeom>
        </p:spPr>
        <p:txBody>
          <a:bodyPr lIns="0" tIns="0" rIns="0" bIns="0"/>
          <a:lstStyle>
            <a:lvl1pPr marL="0" indent="0" algn="ctr">
              <a:buNone/>
              <a:defRPr sz="2800" b="1" i="0">
                <a:solidFill>
                  <a:schemeClr val="tx1"/>
                </a:solidFill>
                <a:latin typeface="Arial" panose="020B0604020202020204" pitchFamily="34" charset="0"/>
                <a:cs typeface="Arial" panose="020B0604020202020204" pitchFamily="34" charset="0"/>
              </a:defRPr>
            </a:lvl1pPr>
            <a:lvl2pPr marL="457200" indent="0">
              <a:buNone/>
              <a:defRPr sz="6000" b="1"/>
            </a:lvl2pPr>
            <a:lvl3pPr marL="914400" indent="0">
              <a:buNone/>
              <a:defRPr sz="6000" b="1"/>
            </a:lvl3pPr>
            <a:lvl4pPr marL="1371600" indent="0">
              <a:buNone/>
              <a:defRPr sz="6000" b="1"/>
            </a:lvl4pPr>
            <a:lvl5pPr marL="1828800" indent="0">
              <a:buNone/>
              <a:defRPr sz="6000" b="1"/>
            </a:lvl5pPr>
          </a:lstStyle>
          <a:p>
            <a:pPr lvl="0"/>
            <a:r>
              <a:rPr lang="en-US" dirty="0"/>
              <a:t>#01 SECTION TITLE</a:t>
            </a:r>
          </a:p>
        </p:txBody>
      </p:sp>
      <p:sp>
        <p:nvSpPr>
          <p:cNvPr id="6" name="Text Placeholder 7">
            <a:extLst>
              <a:ext uri="{FF2B5EF4-FFF2-40B4-BE49-F238E27FC236}">
                <a16:creationId xmlns:a16="http://schemas.microsoft.com/office/drawing/2014/main" id="{8EC6E158-335B-3E4B-9468-7007D3C58DE6}"/>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155223660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5122019" y="1050581"/>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5018890" y="1307202"/>
            <a:ext cx="3795101" cy="16470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5122018" y="3119220"/>
            <a:ext cx="3162447" cy="215444"/>
          </a:xfrm>
          <a:prstGeom prst="rect">
            <a:avLst/>
          </a:prstGeom>
        </p:spPr>
        <p:txBody>
          <a:bodyPr wrap="square" lIns="0" tIns="0" rIns="0" bIns="0">
            <a:spAutoFit/>
          </a:bodyPr>
          <a:lstStyle>
            <a:lvl1pPr marL="0" indent="0">
              <a:lnSpc>
                <a:spcPct val="100000"/>
              </a:lnSpc>
              <a:spcBef>
                <a:spcPts val="100"/>
              </a:spcBef>
              <a:buNone/>
              <a:defRPr sz="1400">
                <a:latin typeface="Arial" panose="020B0604020202020204" pitchFamily="34" charset="0"/>
                <a:cs typeface="Arial" panose="020B0604020202020204" pitchFamily="34" charset="0"/>
              </a:defRPr>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US" dirty="0"/>
              <a:t>Lorem Ipsum Dolor</a:t>
            </a:r>
          </a:p>
        </p:txBody>
      </p:sp>
      <p:sp>
        <p:nvSpPr>
          <p:cNvPr id="9" name="Text Placeholder 7">
            <a:extLst>
              <a:ext uri="{FF2B5EF4-FFF2-40B4-BE49-F238E27FC236}">
                <a16:creationId xmlns:a16="http://schemas.microsoft.com/office/drawing/2014/main" id="{2321476E-22A0-DD49-8A1F-384093DFF442}"/>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103490969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1C0A8FCB-4814-4316-9464-8FA00C75FABB}"/>
              </a:ext>
            </a:extLst>
          </p:cNvPr>
          <p:cNvSpPr>
            <a:spLocks noGrp="1"/>
          </p:cNvSpPr>
          <p:nvPr>
            <p:ph type="body" sz="quarter" idx="12" hasCustomPrompt="1"/>
          </p:nvPr>
        </p:nvSpPr>
        <p:spPr>
          <a:xfrm>
            <a:off x="3368234" y="3429001"/>
            <a:ext cx="4852885" cy="1575881"/>
          </a:xfrm>
          <a:prstGeom prst="rect">
            <a:avLst/>
          </a:prstGeom>
        </p:spPr>
        <p:txBody>
          <a:bodyPr wrap="square" lIns="0" tIns="0" rIns="0" bIns="0" anchor="t" anchorCtr="0">
            <a:spAutoFit/>
          </a:bodyPr>
          <a:lstStyle>
            <a:lvl1pPr marL="0" indent="0">
              <a:lnSpc>
                <a:spcPct val="150000"/>
              </a:lnSpc>
              <a:spcBef>
                <a:spcPts val="0"/>
              </a:spcBef>
              <a:buNone/>
              <a:defRPr sz="1400">
                <a:latin typeface="Arial" panose="020B0604020202020204" pitchFamily="34" charset="0"/>
                <a:cs typeface="Arial" panose="020B0604020202020204" pitchFamily="34" charset="0"/>
              </a:defRPr>
            </a:lvl1pPr>
            <a:lvl2pPr>
              <a:defRPr sz="3500"/>
            </a:lvl2pPr>
            <a:lvl3pPr>
              <a:defRPr sz="3500"/>
            </a:lvl3pPr>
            <a:lvl4pPr>
              <a:defRPr sz="3500"/>
            </a:lvl4pPr>
            <a:lvl5pPr>
              <a:defRPr sz="3500"/>
            </a:lvl5pPr>
          </a:lstStyle>
          <a:p>
            <a:pPr lvl="0"/>
            <a:r>
              <a:rPr lang="en-US" dirty="0"/>
              <a:t>A brief bit of copy would go here to introduce the next section or punctuate a point made in a previous section. Copy is designed to fill this space, however, the synopsis is optional. Use it to give people a key word to remember from this section. </a:t>
            </a:r>
          </a:p>
        </p:txBody>
      </p:sp>
      <p:sp>
        <p:nvSpPr>
          <p:cNvPr id="7" name="Text Placeholder 10">
            <a:extLst>
              <a:ext uri="{FF2B5EF4-FFF2-40B4-BE49-F238E27FC236}">
                <a16:creationId xmlns:a16="http://schemas.microsoft.com/office/drawing/2014/main" id="{48C29581-D59C-4A72-AFA0-3DF1AE159C47}"/>
              </a:ext>
            </a:extLst>
          </p:cNvPr>
          <p:cNvSpPr>
            <a:spLocks noGrp="1"/>
          </p:cNvSpPr>
          <p:nvPr>
            <p:ph type="body" sz="quarter" idx="10" hasCustomPrompt="1"/>
          </p:nvPr>
        </p:nvSpPr>
        <p:spPr>
          <a:xfrm>
            <a:off x="922881" y="3429000"/>
            <a:ext cx="2156598" cy="2093963"/>
          </a:xfrm>
          <a:prstGeom prst="rect">
            <a:avLst/>
          </a:prstGeom>
        </p:spPr>
        <p:txBody>
          <a:bodyPr lIns="0" tIns="0" rIns="0" bIns="0"/>
          <a:lstStyle>
            <a:lvl1pPr marL="0" indent="0">
              <a:buNone/>
              <a:defRPr sz="2400" b="1">
                <a:latin typeface="Arial" panose="020B0604020202020204" pitchFamily="34" charset="0"/>
                <a:cs typeface="Arial" panose="020B0604020202020204" pitchFamily="34" charset="0"/>
              </a:defRPr>
            </a:lvl1pPr>
            <a:lvl2pPr marL="457200" indent="0">
              <a:buNone/>
              <a:defRPr sz="5000" b="1"/>
            </a:lvl2pPr>
            <a:lvl3pPr marL="914400" indent="0">
              <a:buNone/>
              <a:defRPr sz="5000" b="1"/>
            </a:lvl3pPr>
            <a:lvl4pPr marL="1371600" indent="0">
              <a:buNone/>
              <a:defRPr sz="5000" b="1"/>
            </a:lvl4pPr>
            <a:lvl5pPr marL="1828800" indent="0">
              <a:buNone/>
              <a:defRPr sz="5000" b="1"/>
            </a:lvl5pPr>
          </a:lstStyle>
          <a:p>
            <a:pPr lvl="0"/>
            <a:r>
              <a:rPr lang="en-US" dirty="0"/>
              <a:t>Synopsis</a:t>
            </a:r>
            <a:br>
              <a:rPr lang="en-US" dirty="0"/>
            </a:br>
            <a:r>
              <a:rPr lang="en-US" dirty="0"/>
              <a:t>Here</a:t>
            </a:r>
          </a:p>
        </p:txBody>
      </p:sp>
      <p:sp>
        <p:nvSpPr>
          <p:cNvPr id="8" name="Title 14">
            <a:extLst>
              <a:ext uri="{FF2B5EF4-FFF2-40B4-BE49-F238E27FC236}">
                <a16:creationId xmlns:a16="http://schemas.microsoft.com/office/drawing/2014/main" id="{47099867-B82F-491E-B04A-8691E74B8933}"/>
              </a:ext>
            </a:extLst>
          </p:cNvPr>
          <p:cNvSpPr>
            <a:spLocks noGrp="1"/>
          </p:cNvSpPr>
          <p:nvPr>
            <p:ph type="title" hasCustomPrompt="1"/>
          </p:nvPr>
        </p:nvSpPr>
        <p:spPr>
          <a:xfrm>
            <a:off x="922882" y="1977518"/>
            <a:ext cx="7298237" cy="619909"/>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lang="de-DE" sz="3200" b="1" dirty="0">
                <a:solidFill>
                  <a:srgbClr val="C00000"/>
                </a:solidFill>
                <a:latin typeface="Arial" panose="020B0604020202020204" pitchFamily="34" charset="0"/>
                <a:cs typeface="Arial" panose="020B0604020202020204" pitchFamily="34" charset="0"/>
              </a:defRPr>
            </a:lvl1pPr>
          </a:lstStyle>
          <a:p>
            <a:r>
              <a:rPr lang="en-US" dirty="0"/>
              <a:t>ALTERNATE SECTION DIVIDER</a:t>
            </a:r>
          </a:p>
        </p:txBody>
      </p:sp>
      <p:sp>
        <p:nvSpPr>
          <p:cNvPr id="10" name="Text Placeholder 7">
            <a:extLst>
              <a:ext uri="{FF2B5EF4-FFF2-40B4-BE49-F238E27FC236}">
                <a16:creationId xmlns:a16="http://schemas.microsoft.com/office/drawing/2014/main" id="{C5DCAF1B-A44E-8A4C-A175-A31889C6BE77}"/>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51142356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A792AC7-3501-470C-9145-8EDDCB809A40}"/>
              </a:ext>
            </a:extLst>
          </p:cNvPr>
          <p:cNvSpPr>
            <a:spLocks noGrp="1"/>
          </p:cNvSpPr>
          <p:nvPr>
            <p:ph type="body" sz="quarter" idx="11" hasCustomPrompt="1"/>
          </p:nvPr>
        </p:nvSpPr>
        <p:spPr>
          <a:xfrm>
            <a:off x="788362" y="3241265"/>
            <a:ext cx="2156545" cy="646331"/>
          </a:xfrm>
          <a:prstGeom prst="rect">
            <a:avLst/>
          </a:prstGeom>
        </p:spPr>
        <p:txBody>
          <a:bodyPr wrap="square" lIns="0" tIns="0" rIns="0" bIns="0">
            <a:spAutoFit/>
          </a:bodyPr>
          <a:lstStyle>
            <a:lvl1pPr marL="0" indent="0" algn="ctr">
              <a:lnSpc>
                <a:spcPct val="100000"/>
              </a:lnSpc>
              <a:buNone/>
              <a:defRPr lang="de-DE" sz="1400" dirty="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 name="Text Placeholder 22">
            <a:extLst>
              <a:ext uri="{FF2B5EF4-FFF2-40B4-BE49-F238E27FC236}">
                <a16:creationId xmlns:a16="http://schemas.microsoft.com/office/drawing/2014/main" id="{5B7CFD2D-F6B0-4614-979E-0563A16D017B}"/>
              </a:ext>
            </a:extLst>
          </p:cNvPr>
          <p:cNvSpPr>
            <a:spLocks noGrp="1"/>
          </p:cNvSpPr>
          <p:nvPr>
            <p:ph type="body" sz="quarter" idx="12" hasCustomPrompt="1"/>
          </p:nvPr>
        </p:nvSpPr>
        <p:spPr>
          <a:xfrm>
            <a:off x="788362" y="1881023"/>
            <a:ext cx="2156545" cy="249299"/>
          </a:xfrm>
          <a:prstGeom prst="rect">
            <a:avLst/>
          </a:prstGeom>
        </p:spPr>
        <p:txBody>
          <a:bodyPr wrap="square" lIns="0" tIns="0" rIns="0" bIns="0">
            <a:spAutoFit/>
          </a:bodyPr>
          <a:lstStyle>
            <a:lvl1pPr marL="0" indent="0" algn="ctr">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6" name="Text Placeholder 2">
            <a:extLst>
              <a:ext uri="{FF2B5EF4-FFF2-40B4-BE49-F238E27FC236}">
                <a16:creationId xmlns:a16="http://schemas.microsoft.com/office/drawing/2014/main" id="{C7225CCF-EACA-4232-B219-764BD8285FBA}"/>
              </a:ext>
            </a:extLst>
          </p:cNvPr>
          <p:cNvSpPr>
            <a:spLocks noGrp="1"/>
          </p:cNvSpPr>
          <p:nvPr>
            <p:ph type="body" sz="quarter" idx="13" hasCustomPrompt="1"/>
          </p:nvPr>
        </p:nvSpPr>
        <p:spPr>
          <a:xfrm>
            <a:off x="788362" y="4685100"/>
            <a:ext cx="2156545" cy="250903"/>
          </a:xfrm>
          <a:prstGeom prst="rect">
            <a:avLst/>
          </a:prstGeom>
        </p:spPr>
        <p:txBody>
          <a:bodyPr wrap="square" lIns="0" tIns="0" rIns="0" bIns="0">
            <a:spAutoFit/>
          </a:bodyPr>
          <a:lstStyle>
            <a:lvl1pPr marL="0" indent="0" algn="ctr">
              <a:lnSpc>
                <a:spcPct val="130000"/>
              </a:lnSpc>
              <a:buSzPct val="25000"/>
              <a:buNone/>
              <a:defRPr lang="de-DE" sz="1400" b="0" dirty="0">
                <a:latin typeface="Arial" panose="020B0604020202020204" pitchFamily="34" charset="0"/>
                <a:ea typeface="Arial" panose="020B0604020202020204" pitchFamily="34" charset="0"/>
                <a:cs typeface="Arial" panose="020B0604020202020204" pitchFamily="34" charset="0"/>
                <a:sym typeface="Roboto"/>
              </a:defRPr>
            </a:lvl1pPr>
          </a:lstStyle>
          <a:p>
            <a:pPr lvl="0"/>
            <a:r>
              <a:rPr lang="en-US" dirty="0"/>
              <a:t>$3,483 | 27%</a:t>
            </a:r>
          </a:p>
        </p:txBody>
      </p:sp>
      <p:sp>
        <p:nvSpPr>
          <p:cNvPr id="7" name="Text Placeholder 22">
            <a:extLst>
              <a:ext uri="{FF2B5EF4-FFF2-40B4-BE49-F238E27FC236}">
                <a16:creationId xmlns:a16="http://schemas.microsoft.com/office/drawing/2014/main" id="{473B1E44-2B74-4E2D-B345-5225A852DE61}"/>
              </a:ext>
            </a:extLst>
          </p:cNvPr>
          <p:cNvSpPr>
            <a:spLocks noGrp="1"/>
          </p:cNvSpPr>
          <p:nvPr>
            <p:ph type="body" sz="quarter" idx="23" hasCustomPrompt="1"/>
          </p:nvPr>
        </p:nvSpPr>
        <p:spPr>
          <a:xfrm>
            <a:off x="3493729" y="1881023"/>
            <a:ext cx="2156545" cy="249299"/>
          </a:xfrm>
          <a:prstGeom prst="rect">
            <a:avLst/>
          </a:prstGeom>
        </p:spPr>
        <p:txBody>
          <a:bodyPr wrap="square" lIns="0" tIns="0" rIns="0" bIns="0">
            <a:spAutoFit/>
          </a:bodyPr>
          <a:lstStyle>
            <a:lvl1pPr marL="0" indent="0" algn="ctr">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8" name="Text Placeholder 22">
            <a:extLst>
              <a:ext uri="{FF2B5EF4-FFF2-40B4-BE49-F238E27FC236}">
                <a16:creationId xmlns:a16="http://schemas.microsoft.com/office/drawing/2014/main" id="{C26E950C-C0D3-4F5C-B7C0-B16D5D96A925}"/>
              </a:ext>
            </a:extLst>
          </p:cNvPr>
          <p:cNvSpPr>
            <a:spLocks noGrp="1"/>
          </p:cNvSpPr>
          <p:nvPr>
            <p:ph type="body" sz="quarter" idx="24" hasCustomPrompt="1"/>
          </p:nvPr>
        </p:nvSpPr>
        <p:spPr>
          <a:xfrm>
            <a:off x="6227004" y="1881023"/>
            <a:ext cx="2156545" cy="249299"/>
          </a:xfrm>
          <a:prstGeom prst="rect">
            <a:avLst/>
          </a:prstGeom>
        </p:spPr>
        <p:txBody>
          <a:bodyPr wrap="square" lIns="0" tIns="0" rIns="0" bIns="0">
            <a:spAutoFit/>
          </a:bodyPr>
          <a:lstStyle>
            <a:lvl1pPr marL="0" indent="0" algn="ctr">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5D53A1A8-BB2E-4BA2-9406-0B90A1A11F07}"/>
              </a:ext>
            </a:extLst>
          </p:cNvPr>
          <p:cNvSpPr>
            <a:spLocks noGrp="1"/>
          </p:cNvSpPr>
          <p:nvPr>
            <p:ph type="body" sz="quarter" idx="25" hasCustomPrompt="1"/>
          </p:nvPr>
        </p:nvSpPr>
        <p:spPr>
          <a:xfrm>
            <a:off x="3493729" y="3241265"/>
            <a:ext cx="2156545" cy="646331"/>
          </a:xfrm>
          <a:prstGeom prst="rect">
            <a:avLst/>
          </a:prstGeom>
        </p:spPr>
        <p:txBody>
          <a:bodyPr wrap="square" lIns="0" tIns="0" rIns="0" bIns="0">
            <a:spAutoFit/>
          </a:bodyPr>
          <a:lstStyle>
            <a:lvl1pPr marL="0" indent="0" algn="ctr">
              <a:lnSpc>
                <a:spcPct val="100000"/>
              </a:lnSpc>
              <a:buNone/>
              <a:defRPr lang="de-DE" sz="1400" dirty="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
            <a:extLst>
              <a:ext uri="{FF2B5EF4-FFF2-40B4-BE49-F238E27FC236}">
                <a16:creationId xmlns:a16="http://schemas.microsoft.com/office/drawing/2014/main" id="{375D0C56-310F-4043-B754-B658F892B528}"/>
              </a:ext>
            </a:extLst>
          </p:cNvPr>
          <p:cNvSpPr>
            <a:spLocks noGrp="1"/>
          </p:cNvSpPr>
          <p:nvPr>
            <p:ph type="body" sz="quarter" idx="26" hasCustomPrompt="1"/>
          </p:nvPr>
        </p:nvSpPr>
        <p:spPr>
          <a:xfrm>
            <a:off x="6199095" y="3241265"/>
            <a:ext cx="2156545" cy="646331"/>
          </a:xfrm>
          <a:prstGeom prst="rect">
            <a:avLst/>
          </a:prstGeom>
        </p:spPr>
        <p:txBody>
          <a:bodyPr wrap="square" lIns="0" tIns="0" rIns="0" bIns="0">
            <a:spAutoFit/>
          </a:bodyPr>
          <a:lstStyle>
            <a:lvl1pPr marL="0" indent="0" algn="ctr">
              <a:lnSpc>
                <a:spcPct val="100000"/>
              </a:lnSpc>
              <a:buNone/>
              <a:defRPr lang="de-DE" sz="1400" dirty="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1" name="Text Placeholder 2">
            <a:extLst>
              <a:ext uri="{FF2B5EF4-FFF2-40B4-BE49-F238E27FC236}">
                <a16:creationId xmlns:a16="http://schemas.microsoft.com/office/drawing/2014/main" id="{402890B2-940F-4EEB-9952-3C0B9813F61F}"/>
              </a:ext>
            </a:extLst>
          </p:cNvPr>
          <p:cNvSpPr>
            <a:spLocks noGrp="1"/>
          </p:cNvSpPr>
          <p:nvPr>
            <p:ph type="body" sz="quarter" idx="27" hasCustomPrompt="1"/>
          </p:nvPr>
        </p:nvSpPr>
        <p:spPr>
          <a:xfrm>
            <a:off x="3493729" y="4685100"/>
            <a:ext cx="2156545" cy="250903"/>
          </a:xfrm>
          <a:prstGeom prst="rect">
            <a:avLst/>
          </a:prstGeom>
        </p:spPr>
        <p:txBody>
          <a:bodyPr wrap="square" lIns="0" tIns="0" rIns="0" bIns="0">
            <a:spAutoFit/>
          </a:bodyPr>
          <a:lstStyle>
            <a:lvl1pPr marL="0" indent="0" algn="ctr">
              <a:lnSpc>
                <a:spcPct val="130000"/>
              </a:lnSpc>
              <a:buSzPct val="25000"/>
              <a:buNone/>
              <a:defRPr lang="de-DE" sz="1400" b="0" dirty="0">
                <a:latin typeface="Arial" panose="020B0604020202020204" pitchFamily="34" charset="0"/>
                <a:ea typeface="Arial" panose="020B0604020202020204" pitchFamily="34" charset="0"/>
                <a:cs typeface="Arial" panose="020B0604020202020204" pitchFamily="34" charset="0"/>
                <a:sym typeface="Roboto"/>
              </a:defRPr>
            </a:lvl1pPr>
          </a:lstStyle>
          <a:p>
            <a:pPr lvl="0"/>
            <a:r>
              <a:rPr lang="en-US" dirty="0"/>
              <a:t>$3,483 | 27%</a:t>
            </a:r>
          </a:p>
        </p:txBody>
      </p:sp>
      <p:sp>
        <p:nvSpPr>
          <p:cNvPr id="12" name="Text Placeholder 2">
            <a:extLst>
              <a:ext uri="{FF2B5EF4-FFF2-40B4-BE49-F238E27FC236}">
                <a16:creationId xmlns:a16="http://schemas.microsoft.com/office/drawing/2014/main" id="{2C7D53B6-8B7A-4B65-ADC3-C5D0A606DC21}"/>
              </a:ext>
            </a:extLst>
          </p:cNvPr>
          <p:cNvSpPr>
            <a:spLocks noGrp="1"/>
          </p:cNvSpPr>
          <p:nvPr>
            <p:ph type="body" sz="quarter" idx="28" hasCustomPrompt="1"/>
          </p:nvPr>
        </p:nvSpPr>
        <p:spPr>
          <a:xfrm>
            <a:off x="6199094" y="4685100"/>
            <a:ext cx="2156545" cy="250903"/>
          </a:xfrm>
          <a:prstGeom prst="rect">
            <a:avLst/>
          </a:prstGeom>
        </p:spPr>
        <p:txBody>
          <a:bodyPr wrap="square" lIns="0" tIns="0" rIns="0" bIns="0">
            <a:spAutoFit/>
          </a:bodyPr>
          <a:lstStyle>
            <a:lvl1pPr marL="0" indent="0" algn="ctr">
              <a:lnSpc>
                <a:spcPct val="130000"/>
              </a:lnSpc>
              <a:buSzPct val="25000"/>
              <a:buNone/>
              <a:defRPr lang="de-DE" sz="1400" b="0" dirty="0">
                <a:latin typeface="Arial" panose="020B0604020202020204" pitchFamily="34" charset="0"/>
                <a:ea typeface="Arial" panose="020B0604020202020204" pitchFamily="34" charset="0"/>
                <a:cs typeface="Arial" panose="020B0604020202020204" pitchFamily="34" charset="0"/>
                <a:sym typeface="Roboto"/>
              </a:defRPr>
            </a:lvl1pPr>
          </a:lstStyle>
          <a:p>
            <a:pPr lvl="0"/>
            <a:r>
              <a:rPr lang="en-US" dirty="0"/>
              <a:t>$3,483 | 27%</a:t>
            </a:r>
          </a:p>
        </p:txBody>
      </p:sp>
      <p:sp>
        <p:nvSpPr>
          <p:cNvPr id="13" name="Text Placeholder 7">
            <a:extLst>
              <a:ext uri="{FF2B5EF4-FFF2-40B4-BE49-F238E27FC236}">
                <a16:creationId xmlns:a16="http://schemas.microsoft.com/office/drawing/2014/main" id="{77172984-6A06-D349-AB06-489EED7D44A4}"/>
              </a:ext>
            </a:extLst>
          </p:cNvPr>
          <p:cNvSpPr>
            <a:spLocks noGrp="1"/>
          </p:cNvSpPr>
          <p:nvPr>
            <p:ph type="body" sz="quarter" idx="29"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12993082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2516914"/>
            <a:ext cx="2156546"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2516914"/>
            <a:ext cx="2156546"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2516914"/>
            <a:ext cx="2156546"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859277"/>
            <a:ext cx="18240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4146210"/>
            <a:ext cx="1824038"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859277"/>
            <a:ext cx="18240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4146210"/>
            <a:ext cx="1824038"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859277"/>
            <a:ext cx="18240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4146210"/>
            <a:ext cx="1824038"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9" y="767485"/>
            <a:ext cx="844325"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1053866"/>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223002812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2516914"/>
            <a:ext cx="2156546" cy="3258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2516914"/>
            <a:ext cx="2156546" cy="3258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2516914"/>
            <a:ext cx="2156546" cy="3258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859277"/>
            <a:ext cx="18240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4146210"/>
            <a:ext cx="1824038"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859277"/>
            <a:ext cx="18240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4146210"/>
            <a:ext cx="1824038"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859277"/>
            <a:ext cx="18240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4146210"/>
            <a:ext cx="1824038"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9" y="767485"/>
            <a:ext cx="844325"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1053866"/>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20825937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2376238"/>
            <a:ext cx="2577487"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39" y="2778073"/>
            <a:ext cx="21661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4005534"/>
            <a:ext cx="2166137"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9" y="767485"/>
            <a:ext cx="844325"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1053866"/>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850441" y="2586849"/>
            <a:ext cx="844325"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427387" y="2376238"/>
            <a:ext cx="2577487"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170587" y="2376238"/>
            <a:ext cx="2577487"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621920" y="2778073"/>
            <a:ext cx="21661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621921" y="4005534"/>
            <a:ext cx="2166137"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621922" y="2586849"/>
            <a:ext cx="844325"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336840" y="2778073"/>
            <a:ext cx="21661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336841" y="4005534"/>
            <a:ext cx="2166137"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336842" y="2586849"/>
            <a:ext cx="844325"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6592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2376238"/>
            <a:ext cx="2577487" cy="3532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39" y="2778073"/>
            <a:ext cx="21661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4005534"/>
            <a:ext cx="2166137"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9" y="767485"/>
            <a:ext cx="844325"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1053866"/>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850441" y="2586849"/>
            <a:ext cx="844325"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427387" y="2376238"/>
            <a:ext cx="2577487" cy="3532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170587" y="2376238"/>
            <a:ext cx="2577487" cy="3532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621920" y="2778073"/>
            <a:ext cx="21661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621921" y="4005534"/>
            <a:ext cx="2166137"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621922" y="2586849"/>
            <a:ext cx="844325"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336840" y="2778073"/>
            <a:ext cx="2166138" cy="840316"/>
          </a:xfrm>
          <a:prstGeom prst="rect">
            <a:avLst/>
          </a:prstGeom>
        </p:spPr>
        <p:txBody>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336841" y="4005534"/>
            <a:ext cx="2166137" cy="840316"/>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336842" y="2586849"/>
            <a:ext cx="844325"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56443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684187" y="2516914"/>
            <a:ext cx="2156546"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93469" y="2516914"/>
            <a:ext cx="2156546"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302751" y="2516914"/>
            <a:ext cx="2156546"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850440" y="2859277"/>
            <a:ext cx="1824038" cy="840316"/>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850440" y="4146210"/>
            <a:ext cx="1824038" cy="840316"/>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654600" y="2859277"/>
            <a:ext cx="1824038" cy="840316"/>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654600" y="4146210"/>
            <a:ext cx="1824038" cy="840316"/>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468920" y="2859277"/>
            <a:ext cx="1824038" cy="840316"/>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468920" y="4146210"/>
            <a:ext cx="1824038" cy="840316"/>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684189" y="767485"/>
            <a:ext cx="844325"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1053866"/>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32759804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489552" y="2819910"/>
            <a:ext cx="6577488" cy="2621230"/>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Wingdings" pitchFamily="2" charset="2"/>
              <a:buChar char="§"/>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605709" y="996394"/>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02580" y="1253016"/>
            <a:ext cx="7564461" cy="11885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9" name="Text Placeholder 7">
            <a:extLst>
              <a:ext uri="{FF2B5EF4-FFF2-40B4-BE49-F238E27FC236}">
                <a16:creationId xmlns:a16="http://schemas.microsoft.com/office/drawing/2014/main" id="{291ABD86-7985-D749-A3D2-5F78F0E4CDA2}"/>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192220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de-DE" altLang="en-US">
              <a:solidFill>
                <a:srgbClr val="000000"/>
              </a:solidFill>
              <a:latin typeface="Arial"/>
            </a:endParaRPr>
          </a:p>
        </p:txBody>
      </p:sp>
    </p:spTree>
    <p:extLst>
      <p:ext uri="{BB962C8B-B14F-4D97-AF65-F5344CB8AC3E}">
        <p14:creationId xmlns:p14="http://schemas.microsoft.com/office/powerpoint/2010/main" val="102103634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489553" y="314174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05709" y="996394"/>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02580" y="1253016"/>
            <a:ext cx="7564461" cy="11885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489553" y="272337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489553" y="501118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489553" y="459281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5309713" y="314174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5309713" y="272337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5309713" y="501118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5309713" y="459281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pic>
        <p:nvPicPr>
          <p:cNvPr id="15" name="Picture 2">
            <a:extLst>
              <a:ext uri="{FF2B5EF4-FFF2-40B4-BE49-F238E27FC236}">
                <a16:creationId xmlns:a16="http://schemas.microsoft.com/office/drawing/2014/main" id="{DF5C18C9-7C8B-C248-A1B9-0840763CE5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05709" y="2723375"/>
            <a:ext cx="550739" cy="73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BA22E2F9-EC4E-084D-93E3-E2A337D45BB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05709" y="4592815"/>
            <a:ext cx="550739" cy="73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99531FE3-FC04-8E4D-ABB7-B20A40092961}"/>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442529" y="2723375"/>
            <a:ext cx="550739" cy="73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a16="http://schemas.microsoft.com/office/drawing/2014/main" id="{094629F9-7738-8B4E-BDE4-0797018B6C8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442529" y="4592814"/>
            <a:ext cx="550739" cy="73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7">
            <a:extLst>
              <a:ext uri="{FF2B5EF4-FFF2-40B4-BE49-F238E27FC236}">
                <a16:creationId xmlns:a16="http://schemas.microsoft.com/office/drawing/2014/main" id="{F0A2594E-E893-2442-B3D5-2979CD6817C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384711822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489553" y="314174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05709" y="996394"/>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02580" y="1253016"/>
            <a:ext cx="7564461" cy="11885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489553" y="272337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489553" y="501118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489553" y="459281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5309713" y="314174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5309713" y="272337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5309713" y="5011182"/>
            <a:ext cx="2156545"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5309713" y="4592815"/>
            <a:ext cx="2156545"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7">
            <a:extLst>
              <a:ext uri="{FF2B5EF4-FFF2-40B4-BE49-F238E27FC236}">
                <a16:creationId xmlns:a16="http://schemas.microsoft.com/office/drawing/2014/main" id="{4C7A10A9-557D-0748-8F81-C3DE4B2F9470}"/>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255153519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872752" y="133898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514651" y="1458553"/>
            <a:ext cx="777484"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411523" y="1715175"/>
            <a:ext cx="2224103" cy="11885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3872752" y="920618"/>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6508376" y="133898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6508376" y="920618"/>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3872752" y="314985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3872752" y="273148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3872752" y="4960726"/>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3872752" y="454235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6494929" y="314985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6494929" y="273148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6494929" y="4960726"/>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6494929" y="454235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pic>
        <p:nvPicPr>
          <p:cNvPr id="29" name="Picture 2">
            <a:extLst>
              <a:ext uri="{FF2B5EF4-FFF2-40B4-BE49-F238E27FC236}">
                <a16:creationId xmlns:a16="http://schemas.microsoft.com/office/drawing/2014/main" id="{B27A7935-86A5-804A-9BB7-DD2C96B53B5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359541" y="920617"/>
            <a:ext cx="395894" cy="5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3206B3BE-CD42-3F4B-ADFA-44FF93E009E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59541" y="2731488"/>
            <a:ext cx="395894" cy="5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1121C4AE-FECF-DE44-9854-210222B62CDB}"/>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359541" y="4542359"/>
            <a:ext cx="395894" cy="5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5A96B55D-5AAD-4A4F-987D-BE1355194614}"/>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009475" y="920617"/>
            <a:ext cx="395894" cy="5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a:extLst>
              <a:ext uri="{FF2B5EF4-FFF2-40B4-BE49-F238E27FC236}">
                <a16:creationId xmlns:a16="http://schemas.microsoft.com/office/drawing/2014/main" id="{38C656FA-40D0-0745-970E-04FF09B5D58B}"/>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009475" y="2731488"/>
            <a:ext cx="395894" cy="5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a:extLst>
              <a:ext uri="{FF2B5EF4-FFF2-40B4-BE49-F238E27FC236}">
                <a16:creationId xmlns:a16="http://schemas.microsoft.com/office/drawing/2014/main" id="{0A82F045-CE11-404F-B3B4-90B2B912B48F}"/>
              </a:ext>
            </a:extLst>
          </p:cNvPr>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009475" y="4542359"/>
            <a:ext cx="395894" cy="5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Placeholder 7">
            <a:extLst>
              <a:ext uri="{FF2B5EF4-FFF2-40B4-BE49-F238E27FC236}">
                <a16:creationId xmlns:a16="http://schemas.microsoft.com/office/drawing/2014/main" id="{882F6FFA-2A16-BF4D-BD00-AAF288459ADF}"/>
              </a:ext>
            </a:extLst>
          </p:cNvPr>
          <p:cNvSpPr>
            <a:spLocks noGrp="1"/>
          </p:cNvSpPr>
          <p:nvPr>
            <p:ph type="body" sz="quarter" idx="25"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159779357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872752" y="133898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514651" y="1458553"/>
            <a:ext cx="777484"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411523" y="1715175"/>
            <a:ext cx="2224103" cy="11885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3872752" y="920618"/>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6508376" y="133898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6508376" y="920618"/>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3872752" y="314985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3872752" y="273148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3872752" y="4960726"/>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3872752" y="454235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6494929" y="3149855"/>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6494929" y="273148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6494929" y="4960726"/>
            <a:ext cx="1858766"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6494929" y="4542359"/>
            <a:ext cx="1858766" cy="249299"/>
          </a:xfrm>
          <a:prstGeom prst="rect">
            <a:avLst/>
          </a:prstGeom>
        </p:spPr>
        <p:txBody>
          <a:bodyPr wrap="square" lIns="0" tIns="0" rIns="0" bIns="0">
            <a:spAutoFit/>
          </a:bodyPr>
          <a:lstStyle>
            <a:lvl1pPr marL="0" indent="0" algn="l">
              <a:buNone/>
              <a:defRPr sz="1800" b="1" i="0">
                <a:latin typeface="Arial" panose="020B0604020202020204" pitchFamily="34" charset="0"/>
                <a:cs typeface="Arial" panose="020B0604020202020204" pitchFamily="34" charset="0"/>
              </a:defRPr>
            </a:lvl1pPr>
          </a:lstStyle>
          <a:p>
            <a:pPr lvl="0"/>
            <a:r>
              <a:rPr lang="en-US" dirty="0"/>
              <a:t>Lorem ipsum</a:t>
            </a:r>
          </a:p>
        </p:txBody>
      </p:sp>
      <p:sp>
        <p:nvSpPr>
          <p:cNvPr id="35" name="Text Placeholder 7">
            <a:extLst>
              <a:ext uri="{FF2B5EF4-FFF2-40B4-BE49-F238E27FC236}">
                <a16:creationId xmlns:a16="http://schemas.microsoft.com/office/drawing/2014/main" id="{882F6FFA-2A16-BF4D-BD00-AAF288459ADF}"/>
              </a:ext>
            </a:extLst>
          </p:cNvPr>
          <p:cNvSpPr>
            <a:spLocks noGrp="1"/>
          </p:cNvSpPr>
          <p:nvPr>
            <p:ph type="body" sz="quarter" idx="25"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305009624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684189" y="767485"/>
            <a:ext cx="844325"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684187" y="1053866"/>
            <a:ext cx="7775110" cy="775597"/>
          </a:xfrm>
          <a:prstGeom prst="rect">
            <a:avLst/>
          </a:prstGeom>
        </p:spPr>
        <p:txBody>
          <a:bodyPr vert="horz" wrap="square" lIns="0" tIns="0" rIns="0" bIns="0" rtlCol="0" anchor="t" anchorCtr="0">
            <a:spAutoFit/>
          </a:bodyPr>
          <a:lstStyle>
            <a:lvl1pPr>
              <a:defRPr sz="28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684187" y="3167699"/>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684187" y="2749333"/>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684187" y="5188373"/>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684187" y="4770008"/>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2708059" y="5188373"/>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2708059" y="4770008"/>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4731931" y="5188373"/>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4731931" y="4770008"/>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2708059" y="3167699"/>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2708059" y="2749333"/>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4731931" y="3167699"/>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4731931" y="2749333"/>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6755803" y="3167699"/>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6755803" y="2749333"/>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6755803" y="5188373"/>
            <a:ext cx="1858766" cy="55399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2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6755803" y="4770008"/>
            <a:ext cx="1858766" cy="221599"/>
          </a:xfrm>
          <a:prstGeom prst="rect">
            <a:avLst/>
          </a:prstGeom>
        </p:spPr>
        <p:txBody>
          <a:bodyPr wrap="square" lIns="0" tIns="0" rIns="0" bIns="0">
            <a:spAutoFit/>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249477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787059" y="3285371"/>
            <a:ext cx="7777820" cy="215444"/>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4614838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73EC980-7A2A-5949-A3B6-7FA10A244F83}"/>
              </a:ext>
            </a:extLst>
          </p:cNvPr>
          <p:cNvSpPr>
            <a:spLocks noGrp="1"/>
          </p:cNvSpPr>
          <p:nvPr>
            <p:ph type="body" sz="quarter" idx="10" hasCustomPrompt="1"/>
          </p:nvPr>
        </p:nvSpPr>
        <p:spPr>
          <a:xfrm>
            <a:off x="678715" y="945122"/>
            <a:ext cx="2006941"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Bar Chart</a:t>
            </a:r>
          </a:p>
        </p:txBody>
      </p:sp>
      <p:sp>
        <p:nvSpPr>
          <p:cNvPr id="5" name="Rectangle 4">
            <a:extLst>
              <a:ext uri="{FF2B5EF4-FFF2-40B4-BE49-F238E27FC236}">
                <a16:creationId xmlns:a16="http://schemas.microsoft.com/office/drawing/2014/main" id="{EDB7D2D1-F044-7B43-AEC6-E3723D8AC43E}"/>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 name="Text Placeholder 2">
            <a:extLst>
              <a:ext uri="{FF2B5EF4-FFF2-40B4-BE49-F238E27FC236}">
                <a16:creationId xmlns:a16="http://schemas.microsoft.com/office/drawing/2014/main" id="{38115545-9D3C-E94C-A0E2-D6BE9A18FDD6}"/>
              </a:ext>
            </a:extLst>
          </p:cNvPr>
          <p:cNvSpPr>
            <a:spLocks noGrp="1"/>
          </p:cNvSpPr>
          <p:nvPr>
            <p:ph type="body" sz="quarter" idx="11" hasCustomPrompt="1"/>
          </p:nvPr>
        </p:nvSpPr>
        <p:spPr>
          <a:xfrm>
            <a:off x="787060" y="2005599"/>
            <a:ext cx="1722461" cy="6463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graphicFrame>
        <p:nvGraphicFramePr>
          <p:cNvPr id="7" name="Chart 6">
            <a:extLst>
              <a:ext uri="{FF2B5EF4-FFF2-40B4-BE49-F238E27FC236}">
                <a16:creationId xmlns:a16="http://schemas.microsoft.com/office/drawing/2014/main" id="{D0027CF0-E8FF-B642-ADEA-7B2D19AD28B4}"/>
              </a:ext>
            </a:extLst>
          </p:cNvPr>
          <p:cNvGraphicFramePr/>
          <p:nvPr userDrawn="1">
            <p:extLst>
              <p:ext uri="{D42A27DB-BD31-4B8C-83A1-F6EECF244321}">
                <p14:modId xmlns:p14="http://schemas.microsoft.com/office/powerpoint/2010/main" val="2290582719"/>
              </p:ext>
            </p:extLst>
          </p:nvPr>
        </p:nvGraphicFramePr>
        <p:xfrm>
          <a:off x="3200400" y="957347"/>
          <a:ext cx="5561220" cy="49433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B51435AC-BED8-7249-969D-7DBE41FA1BC4}"/>
              </a:ext>
            </a:extLst>
          </p:cNvPr>
          <p:cNvSpPr>
            <a:spLocks noGrp="1"/>
          </p:cNvSpPr>
          <p:nvPr>
            <p:ph type="body" sz="quarter" idx="24" hasCustomPrompt="1"/>
          </p:nvPr>
        </p:nvSpPr>
        <p:spPr>
          <a:xfrm>
            <a:off x="136780" y="215576"/>
            <a:ext cx="7540625" cy="258233"/>
          </a:xfrm>
          <a:prstGeom prst="rect">
            <a:avLst/>
          </a:prstGeom>
        </p:spPr>
        <p:txBody>
          <a:bodyPr/>
          <a:lstStyle>
            <a:lvl1pPr marL="0" indent="0">
              <a:buNone/>
              <a:defRPr sz="1400" b="1" i="0" cap="all" baseline="0">
                <a:solidFill>
                  <a:schemeClr val="bg1">
                    <a:lumMod val="50000"/>
                  </a:schemeClr>
                </a:solidFill>
                <a:latin typeface="Arial" panose="020B0604020202020204" pitchFamily="34" charset="0"/>
                <a:cs typeface="Arial" panose="020B0604020202020204" pitchFamily="34" charset="0"/>
              </a:defRPr>
            </a:lvl1pPr>
            <a:lvl5pPr marL="1828800" indent="0">
              <a:buNone/>
              <a:defRPr/>
            </a:lvl5pPr>
          </a:lstStyle>
          <a:p>
            <a:pPr lvl="0"/>
            <a:r>
              <a:rPr lang="en-US" dirty="0"/>
              <a:t>Kicker text HERE</a:t>
            </a:r>
          </a:p>
        </p:txBody>
      </p:sp>
    </p:spTree>
    <p:extLst>
      <p:ext uri="{BB962C8B-B14F-4D97-AF65-F5344CB8AC3E}">
        <p14:creationId xmlns:p14="http://schemas.microsoft.com/office/powerpoint/2010/main" val="29270547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A075E37-1AF8-9B4B-9DC2-0ED6348DF004}"/>
              </a:ext>
            </a:extLst>
          </p:cNvPr>
          <p:cNvSpPr txBox="1">
            <a:spLocks/>
          </p:cNvSpPr>
          <p:nvPr userDrawn="1"/>
        </p:nvSpPr>
        <p:spPr>
          <a:xfrm>
            <a:off x="678715" y="945122"/>
            <a:ext cx="2006941"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a:ea typeface="+mj-ea"/>
              </a:rPr>
              <a:t>Bar Chart</a:t>
            </a:r>
            <a:endParaRPr lang="en-US" sz="2800" dirty="0">
              <a:ea typeface="+mj-ea"/>
            </a:endParaRPr>
          </a:p>
        </p:txBody>
      </p:sp>
      <p:sp>
        <p:nvSpPr>
          <p:cNvPr id="10" name="Rectangle 9">
            <a:extLst>
              <a:ext uri="{FF2B5EF4-FFF2-40B4-BE49-F238E27FC236}">
                <a16:creationId xmlns:a16="http://schemas.microsoft.com/office/drawing/2014/main" id="{6A45A059-EFED-5441-82EE-66CFE87CEF04}"/>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91BD5CD8-B91E-4349-876E-05DDC6670C8B}"/>
              </a:ext>
            </a:extLst>
          </p:cNvPr>
          <p:cNvGraphicFramePr/>
          <p:nvPr userDrawn="1">
            <p:extLst>
              <p:ext uri="{D42A27DB-BD31-4B8C-83A1-F6EECF244321}">
                <p14:modId xmlns:p14="http://schemas.microsoft.com/office/powerpoint/2010/main" val="916086429"/>
              </p:ext>
            </p:extLst>
          </p:nvPr>
        </p:nvGraphicFramePr>
        <p:xfrm>
          <a:off x="787060" y="1663767"/>
          <a:ext cx="7804357" cy="353046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7">
            <a:extLst>
              <a:ext uri="{FF2B5EF4-FFF2-40B4-BE49-F238E27FC236}">
                <a16:creationId xmlns:a16="http://schemas.microsoft.com/office/drawing/2014/main" id="{AA7B4522-C2EC-1E41-ACDF-B6D855A44C40}"/>
              </a:ext>
            </a:extLst>
          </p:cNvPr>
          <p:cNvSpPr txBox="1">
            <a:spLocks/>
          </p:cNvSpPr>
          <p:nvPr userDrawn="1"/>
        </p:nvSpPr>
        <p:spPr>
          <a:xfrm>
            <a:off x="136780" y="215576"/>
            <a:ext cx="7540625" cy="2582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Kicker text HERE</a:t>
            </a:r>
            <a:endParaRPr lang="en-US" sz="1400" dirty="0"/>
          </a:p>
        </p:txBody>
      </p:sp>
      <p:sp>
        <p:nvSpPr>
          <p:cNvPr id="13" name="Text Placeholder 22">
            <a:extLst>
              <a:ext uri="{FF2B5EF4-FFF2-40B4-BE49-F238E27FC236}">
                <a16:creationId xmlns:a16="http://schemas.microsoft.com/office/drawing/2014/main" id="{59203146-734C-474E-BB7A-CFFFB58F6717}"/>
              </a:ext>
            </a:extLst>
          </p:cNvPr>
          <p:cNvSpPr txBox="1">
            <a:spLocks/>
          </p:cNvSpPr>
          <p:nvPr userDrawn="1"/>
        </p:nvSpPr>
        <p:spPr>
          <a:xfrm>
            <a:off x="787060" y="5481325"/>
            <a:ext cx="2156545" cy="2492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LOREM IPSUM</a:t>
            </a:r>
          </a:p>
        </p:txBody>
      </p:sp>
      <p:sp>
        <p:nvSpPr>
          <p:cNvPr id="14" name="Text Placeholder 2">
            <a:extLst>
              <a:ext uri="{FF2B5EF4-FFF2-40B4-BE49-F238E27FC236}">
                <a16:creationId xmlns:a16="http://schemas.microsoft.com/office/drawing/2014/main" id="{FE72479C-B44B-F846-B4B6-6BFA5CCA1A8F}"/>
              </a:ext>
            </a:extLst>
          </p:cNvPr>
          <p:cNvSpPr txBox="1">
            <a:spLocks/>
          </p:cNvSpPr>
          <p:nvPr userDrawn="1"/>
        </p:nvSpPr>
        <p:spPr>
          <a:xfrm>
            <a:off x="787060" y="5813723"/>
            <a:ext cx="2535261" cy="43088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Lorem ipsum dolor sit amet, consetetur sadipscing.</a:t>
            </a:r>
            <a:endParaRPr lang="en-US" sz="1400" dirty="0"/>
          </a:p>
        </p:txBody>
      </p:sp>
    </p:spTree>
    <p:extLst>
      <p:ext uri="{BB962C8B-B14F-4D97-AF65-F5344CB8AC3E}">
        <p14:creationId xmlns:p14="http://schemas.microsoft.com/office/powerpoint/2010/main" val="124106474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9792AE6-EF57-294C-9CC7-9ECAD30A28F3}"/>
              </a:ext>
            </a:extLst>
          </p:cNvPr>
          <p:cNvSpPr>
            <a:spLocks noGrp="1"/>
          </p:cNvSpPr>
          <p:nvPr>
            <p:ph type="body" sz="quarter" idx="11" hasCustomPrompt="1"/>
          </p:nvPr>
        </p:nvSpPr>
        <p:spPr>
          <a:xfrm>
            <a:off x="787060" y="5813723"/>
            <a:ext cx="2535261" cy="43088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Brief commentary (if needed to explain an anomaly).</a:t>
            </a:r>
          </a:p>
        </p:txBody>
      </p:sp>
      <p:graphicFrame>
        <p:nvGraphicFramePr>
          <p:cNvPr id="5" name="Table 4">
            <a:extLst>
              <a:ext uri="{FF2B5EF4-FFF2-40B4-BE49-F238E27FC236}">
                <a16:creationId xmlns:a16="http://schemas.microsoft.com/office/drawing/2014/main" id="{049A787D-6591-6843-ABE5-68AD4D26D75B}"/>
              </a:ext>
            </a:extLst>
          </p:cNvPr>
          <p:cNvGraphicFramePr>
            <a:graphicFrameLocks noGrp="1"/>
          </p:cNvGraphicFramePr>
          <p:nvPr userDrawn="1">
            <p:extLst>
              <p:ext uri="{D42A27DB-BD31-4B8C-83A1-F6EECF244321}">
                <p14:modId xmlns:p14="http://schemas.microsoft.com/office/powerpoint/2010/main" val="996180078"/>
              </p:ext>
            </p:extLst>
          </p:nvPr>
        </p:nvGraphicFramePr>
        <p:xfrm>
          <a:off x="787059" y="2037124"/>
          <a:ext cx="8021272" cy="2406933"/>
        </p:xfrm>
        <a:graphic>
          <a:graphicData uri="http://schemas.openxmlformats.org/drawingml/2006/table">
            <a:tbl>
              <a:tblPr firstRow="1" bandRow="1"/>
              <a:tblGrid>
                <a:gridCol w="868122">
                  <a:extLst>
                    <a:ext uri="{9D8B030D-6E8A-4147-A177-3AD203B41FA5}">
                      <a16:colId xmlns:a16="http://schemas.microsoft.com/office/drawing/2014/main" val="3783739888"/>
                    </a:ext>
                  </a:extLst>
                </a:gridCol>
                <a:gridCol w="1430630">
                  <a:extLst>
                    <a:ext uri="{9D8B030D-6E8A-4147-A177-3AD203B41FA5}">
                      <a16:colId xmlns:a16="http://schemas.microsoft.com/office/drawing/2014/main" val="2802813869"/>
                    </a:ext>
                  </a:extLst>
                </a:gridCol>
                <a:gridCol w="1430630">
                  <a:extLst>
                    <a:ext uri="{9D8B030D-6E8A-4147-A177-3AD203B41FA5}">
                      <a16:colId xmlns:a16="http://schemas.microsoft.com/office/drawing/2014/main" val="936675683"/>
                    </a:ext>
                  </a:extLst>
                </a:gridCol>
                <a:gridCol w="1430630">
                  <a:extLst>
                    <a:ext uri="{9D8B030D-6E8A-4147-A177-3AD203B41FA5}">
                      <a16:colId xmlns:a16="http://schemas.microsoft.com/office/drawing/2014/main" val="2568296159"/>
                    </a:ext>
                  </a:extLst>
                </a:gridCol>
                <a:gridCol w="1430630">
                  <a:extLst>
                    <a:ext uri="{9D8B030D-6E8A-4147-A177-3AD203B41FA5}">
                      <a16:colId xmlns:a16="http://schemas.microsoft.com/office/drawing/2014/main" val="577102865"/>
                    </a:ext>
                  </a:extLst>
                </a:gridCol>
                <a:gridCol w="1430630">
                  <a:extLst>
                    <a:ext uri="{9D8B030D-6E8A-4147-A177-3AD203B41FA5}">
                      <a16:colId xmlns:a16="http://schemas.microsoft.com/office/drawing/2014/main" val="1272076906"/>
                    </a:ext>
                  </a:extLst>
                </a:gridCol>
              </a:tblGrid>
              <a:tr h="690880">
                <a:tc>
                  <a:txBody>
                    <a:bodyPr/>
                    <a:lstStyle/>
                    <a:p>
                      <a:pPr algn="l"/>
                      <a:endParaRPr lang="en-US" sz="1900" b="1"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Actuals</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Budget</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Variance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Active Pipeline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Adjusted Variance</a:t>
                      </a:r>
                    </a:p>
                  </a:txBody>
                  <a:tcPr marT="60960" marB="6096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609600">
                <a:tc>
                  <a:txBody>
                    <a:bodyPr/>
                    <a:lstStyle/>
                    <a:p>
                      <a:r>
                        <a:rPr lang="en-US" sz="1600" b="0" i="0" dirty="0">
                          <a:solidFill>
                            <a:schemeClr val="tx1"/>
                          </a:solidFill>
                          <a:highlight>
                            <a:srgbClr val="00FF00"/>
                          </a:highlight>
                          <a:latin typeface="Arial" panose="020B0604020202020204" pitchFamily="34" charset="0"/>
                          <a:cs typeface="Arial" panose="020B0604020202020204" pitchFamily="34" charset="0"/>
                        </a:rPr>
                        <a:t>Current Month</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(MTD)</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(Full Month)</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(Budget—Actuals)</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(Variance—Active Pipeline)</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highlight>
                            <a:srgbClr val="00FF00"/>
                          </a:highlight>
                          <a:latin typeface="Arial" panose="020B0604020202020204" pitchFamily="34" charset="0"/>
                          <a:cs typeface="Arial" panose="020B0604020202020204" pitchFamily="34" charset="0"/>
                        </a:rPr>
                        <a:t>Previous Months</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849336"/>
                  </a:ext>
                </a:extLst>
              </a:tr>
              <a:tr h="496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bl>
          </a:graphicData>
        </a:graphic>
      </p:graphicFrame>
      <p:sp>
        <p:nvSpPr>
          <p:cNvPr id="6" name="Text Placeholder 2">
            <a:extLst>
              <a:ext uri="{FF2B5EF4-FFF2-40B4-BE49-F238E27FC236}">
                <a16:creationId xmlns:a16="http://schemas.microsoft.com/office/drawing/2014/main" id="{76AA6F93-1688-D746-BE24-41F2E15EB27F}"/>
              </a:ext>
            </a:extLst>
          </p:cNvPr>
          <p:cNvSpPr txBox="1">
            <a:spLocks/>
          </p:cNvSpPr>
          <p:nvPr userDrawn="1"/>
        </p:nvSpPr>
        <p:spPr>
          <a:xfrm>
            <a:off x="678714" y="945122"/>
            <a:ext cx="7365691"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ea typeface="+mj-ea"/>
              </a:rPr>
              <a:t>Financial Snapshot—Full Division</a:t>
            </a:r>
          </a:p>
        </p:txBody>
      </p:sp>
      <p:sp>
        <p:nvSpPr>
          <p:cNvPr id="7" name="Rectangle 6">
            <a:extLst>
              <a:ext uri="{FF2B5EF4-FFF2-40B4-BE49-F238E27FC236}">
                <a16:creationId xmlns:a16="http://schemas.microsoft.com/office/drawing/2014/main" id="{D4DE42B4-48E4-B746-9674-1A4860D460E3}"/>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63962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6BB6D83-C399-2946-A299-E9DC0D8F95C7}"/>
              </a:ext>
            </a:extLst>
          </p:cNvPr>
          <p:cNvSpPr>
            <a:spLocks noGrp="1"/>
          </p:cNvSpPr>
          <p:nvPr>
            <p:ph type="body" sz="quarter" idx="11" hasCustomPrompt="1"/>
          </p:nvPr>
        </p:nvSpPr>
        <p:spPr>
          <a:xfrm>
            <a:off x="787060" y="5813723"/>
            <a:ext cx="2535261" cy="43088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Brief commentary (if needed to explain an anomaly).</a:t>
            </a:r>
          </a:p>
        </p:txBody>
      </p:sp>
      <p:graphicFrame>
        <p:nvGraphicFramePr>
          <p:cNvPr id="9" name="Table 8">
            <a:extLst>
              <a:ext uri="{FF2B5EF4-FFF2-40B4-BE49-F238E27FC236}">
                <a16:creationId xmlns:a16="http://schemas.microsoft.com/office/drawing/2014/main" id="{B6C5FE1F-47A0-9F4C-9796-03C34E3490BC}"/>
              </a:ext>
            </a:extLst>
          </p:cNvPr>
          <p:cNvGraphicFramePr>
            <a:graphicFrameLocks noGrp="1"/>
          </p:cNvGraphicFramePr>
          <p:nvPr userDrawn="1">
            <p:extLst>
              <p:ext uri="{D42A27DB-BD31-4B8C-83A1-F6EECF244321}">
                <p14:modId xmlns:p14="http://schemas.microsoft.com/office/powerpoint/2010/main" val="1462624284"/>
              </p:ext>
            </p:extLst>
          </p:nvPr>
        </p:nvGraphicFramePr>
        <p:xfrm>
          <a:off x="787059" y="1669919"/>
          <a:ext cx="8021272" cy="3870496"/>
        </p:xfrm>
        <a:graphic>
          <a:graphicData uri="http://schemas.openxmlformats.org/drawingml/2006/table">
            <a:tbl>
              <a:tblPr firstRow="1" bandRow="1"/>
              <a:tblGrid>
                <a:gridCol w="1435280">
                  <a:extLst>
                    <a:ext uri="{9D8B030D-6E8A-4147-A177-3AD203B41FA5}">
                      <a16:colId xmlns:a16="http://schemas.microsoft.com/office/drawing/2014/main" val="3783739888"/>
                    </a:ext>
                  </a:extLst>
                </a:gridCol>
                <a:gridCol w="1400537">
                  <a:extLst>
                    <a:ext uri="{9D8B030D-6E8A-4147-A177-3AD203B41FA5}">
                      <a16:colId xmlns:a16="http://schemas.microsoft.com/office/drawing/2014/main" val="2802813869"/>
                    </a:ext>
                  </a:extLst>
                </a:gridCol>
                <a:gridCol w="1875099">
                  <a:extLst>
                    <a:ext uri="{9D8B030D-6E8A-4147-A177-3AD203B41FA5}">
                      <a16:colId xmlns:a16="http://schemas.microsoft.com/office/drawing/2014/main" val="936675683"/>
                    </a:ext>
                  </a:extLst>
                </a:gridCol>
                <a:gridCol w="949124">
                  <a:extLst>
                    <a:ext uri="{9D8B030D-6E8A-4147-A177-3AD203B41FA5}">
                      <a16:colId xmlns:a16="http://schemas.microsoft.com/office/drawing/2014/main" val="2568296159"/>
                    </a:ext>
                  </a:extLst>
                </a:gridCol>
                <a:gridCol w="995423">
                  <a:extLst>
                    <a:ext uri="{9D8B030D-6E8A-4147-A177-3AD203B41FA5}">
                      <a16:colId xmlns:a16="http://schemas.microsoft.com/office/drawing/2014/main" val="577102865"/>
                    </a:ext>
                  </a:extLst>
                </a:gridCol>
                <a:gridCol w="1365809">
                  <a:extLst>
                    <a:ext uri="{9D8B030D-6E8A-4147-A177-3AD203B41FA5}">
                      <a16:colId xmlns:a16="http://schemas.microsoft.com/office/drawing/2014/main" val="1272076906"/>
                    </a:ext>
                  </a:extLst>
                </a:gridCol>
              </a:tblGrid>
              <a:tr h="690880">
                <a:tc>
                  <a:txBody>
                    <a:bodyPr/>
                    <a:lstStyle/>
                    <a:p>
                      <a:pPr algn="l"/>
                      <a:endParaRPr lang="en-US" sz="1900" b="1"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Actuals </a:t>
                      </a:r>
                      <a:br>
                        <a:rPr lang="en-US" sz="1900" b="1" i="0" dirty="0">
                          <a:solidFill>
                            <a:schemeClr val="bg1"/>
                          </a:solidFill>
                          <a:latin typeface="Arial" panose="020B0604020202020204" pitchFamily="34" charset="0"/>
                          <a:cs typeface="Arial" panose="020B0604020202020204" pitchFamily="34" charset="0"/>
                        </a:rPr>
                      </a:br>
                      <a:r>
                        <a:rPr lang="en-US" sz="1900" b="1" i="0" dirty="0">
                          <a:solidFill>
                            <a:schemeClr val="bg1"/>
                          </a:solidFill>
                          <a:latin typeface="Arial" panose="020B0604020202020204" pitchFamily="34" charset="0"/>
                          <a:cs typeface="Arial" panose="020B0604020202020204" pitchFamily="34" charset="0"/>
                        </a:rPr>
                        <a:t>(MTD)</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Budget </a:t>
                      </a:r>
                      <a:br>
                        <a:rPr lang="en-US" sz="1900" b="1" i="0" dirty="0">
                          <a:solidFill>
                            <a:schemeClr val="bg1"/>
                          </a:solidFill>
                          <a:latin typeface="Arial" panose="020B0604020202020204" pitchFamily="34" charset="0"/>
                          <a:cs typeface="Arial" panose="020B0604020202020204" pitchFamily="34" charset="0"/>
                        </a:rPr>
                      </a:br>
                      <a:r>
                        <a:rPr lang="en-US" sz="1900" b="1" i="0" dirty="0">
                          <a:solidFill>
                            <a:schemeClr val="bg1"/>
                          </a:solidFill>
                          <a:latin typeface="Arial" panose="020B0604020202020204" pitchFamily="34" charset="0"/>
                          <a:cs typeface="Arial" panose="020B0604020202020204" pitchFamily="34" charset="0"/>
                        </a:rPr>
                        <a:t>(Full Month)</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Variance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Active Pipeline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Adjusted Variance</a:t>
                      </a:r>
                    </a:p>
                  </a:txBody>
                  <a:tcPr marT="60960" marB="6096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365760">
                <a:tc>
                  <a:txBody>
                    <a:bodyPr/>
                    <a:lstStyle/>
                    <a:p>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#1</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365760">
                <a:tc>
                  <a:txBody>
                    <a:bodyPr/>
                    <a:lstStyle/>
                    <a:p>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#2</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84933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#3</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90057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#4</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60161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#5</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6508920"/>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#6</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122093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highlight>
                            <a:srgbClr val="00FF00"/>
                          </a:highlight>
                          <a:latin typeface="Arial" panose="020B0604020202020204" pitchFamily="34" charset="0"/>
                          <a:cs typeface="Arial" panose="020B0604020202020204" pitchFamily="34" charset="0"/>
                        </a:rPr>
                        <a:t>Reporting Area #7</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1855684"/>
                  </a:ext>
                </a:extLst>
              </a:tr>
              <a:tr h="619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bl>
          </a:graphicData>
        </a:graphic>
      </p:graphicFrame>
      <p:sp>
        <p:nvSpPr>
          <p:cNvPr id="10" name="Text Placeholder 2">
            <a:extLst>
              <a:ext uri="{FF2B5EF4-FFF2-40B4-BE49-F238E27FC236}">
                <a16:creationId xmlns:a16="http://schemas.microsoft.com/office/drawing/2014/main" id="{7D43A5E4-6B70-334D-AEF3-2F889D55161B}"/>
              </a:ext>
            </a:extLst>
          </p:cNvPr>
          <p:cNvSpPr txBox="1">
            <a:spLocks/>
          </p:cNvSpPr>
          <p:nvPr userDrawn="1"/>
        </p:nvSpPr>
        <p:spPr>
          <a:xfrm>
            <a:off x="678714" y="945122"/>
            <a:ext cx="7365691"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highlight>
                  <a:srgbClr val="00FF00"/>
                </a:highlight>
                <a:ea typeface="+mj-ea"/>
              </a:rPr>
              <a:t>Month</a:t>
            </a:r>
            <a:r>
              <a:rPr lang="en-US" sz="2800" dirty="0">
                <a:ea typeface="+mj-ea"/>
              </a:rPr>
              <a:t> Financial Details</a:t>
            </a:r>
          </a:p>
        </p:txBody>
      </p:sp>
      <p:sp>
        <p:nvSpPr>
          <p:cNvPr id="11" name="Rectangle 10">
            <a:extLst>
              <a:ext uri="{FF2B5EF4-FFF2-40B4-BE49-F238E27FC236}">
                <a16:creationId xmlns:a16="http://schemas.microsoft.com/office/drawing/2014/main" id="{68B88EE4-22F6-454A-AFE3-5539148F7C13}"/>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51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349796" y="6379534"/>
            <a:ext cx="6352078" cy="478465"/>
          </a:xfrm>
        </p:spPr>
        <p:txBody>
          <a:bodyPr anchor="b"/>
          <a:lstStyle>
            <a:lvl1pPr marL="542925" indent="169863" algn="r">
              <a:spcBef>
                <a:spcPts val="0"/>
              </a:spcBef>
              <a:spcAft>
                <a:spcPts val="0"/>
              </a:spcAft>
              <a:buClr>
                <a:schemeClr val="bg1"/>
              </a:buClr>
              <a:buFont typeface="+mj-lt"/>
              <a:buAutoNum type="arabicPeriod"/>
              <a:defRPr sz="1000" b="0" i="1" baseline="0"/>
            </a:lvl1pPr>
          </a:lstStyle>
          <a:p>
            <a:pPr lvl="0"/>
            <a:r>
              <a:rPr lang="en-US"/>
              <a:t>Click to edit Master text styles</a:t>
            </a:r>
          </a:p>
        </p:txBody>
      </p:sp>
      <p:sp>
        <p:nvSpPr>
          <p:cNvPr id="11" name="Text Placeholder 10"/>
          <p:cNvSpPr>
            <a:spLocks noGrp="1"/>
          </p:cNvSpPr>
          <p:nvPr>
            <p:ph type="body" sz="quarter" idx="12"/>
          </p:nvPr>
        </p:nvSpPr>
        <p:spPr>
          <a:xfrm>
            <a:off x="7123814" y="0"/>
            <a:ext cx="2020186" cy="542925"/>
          </a:xfrm>
          <a:effectLst/>
        </p:spPr>
        <p:txBody>
          <a:bodyPr/>
          <a:lstStyle>
            <a:lvl1pPr>
              <a:buNone/>
              <a:defRPr sz="1800" baseline="0"/>
            </a:lvl1pPr>
          </a:lstStyle>
          <a:p>
            <a:pPr lvl="0"/>
            <a:r>
              <a:rPr lang="en-US"/>
              <a:t>Click to edit Master text styles</a:t>
            </a:r>
          </a:p>
        </p:txBody>
      </p:sp>
      <p:sp>
        <p:nvSpPr>
          <p:cNvPr id="5" name="Title 1"/>
          <p:cNvSpPr>
            <a:spLocks noGrp="1"/>
          </p:cNvSpPr>
          <p:nvPr>
            <p:ph type="title"/>
          </p:nvPr>
        </p:nvSpPr>
        <p:spPr>
          <a:xfrm>
            <a:off x="306389" y="63799"/>
            <a:ext cx="6785527" cy="879578"/>
          </a:xfrm>
        </p:spPr>
        <p:txBody>
          <a:bodyPr anchor="ctr"/>
          <a:lstStyle>
            <a:lvl1pPr>
              <a:defRPr sz="2000" baseline="0">
                <a:solidFill>
                  <a:srgbClr val="FFFF00"/>
                </a:solidFill>
              </a:defRPr>
            </a:lvl1pPr>
          </a:lstStyle>
          <a:p>
            <a:r>
              <a:rPr lang="en-US" dirty="0"/>
              <a:t>Click to edit Master title style</a:t>
            </a:r>
          </a:p>
        </p:txBody>
      </p:sp>
    </p:spTree>
    <p:extLst>
      <p:ext uri="{BB962C8B-B14F-4D97-AF65-F5344CB8AC3E}">
        <p14:creationId xmlns:p14="http://schemas.microsoft.com/office/powerpoint/2010/main" val="2967930670"/>
      </p:ext>
    </p:extLst>
  </p:cSld>
  <p:clrMapOvr>
    <a:masterClrMapping/>
  </p:clrMapOvr>
  <p:transition spd="slow" advClick="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8484FC2-6870-664E-9865-44D7531F84F1}"/>
              </a:ext>
            </a:extLst>
          </p:cNvPr>
          <p:cNvSpPr>
            <a:spLocks noGrp="1"/>
          </p:cNvSpPr>
          <p:nvPr>
            <p:ph type="body" sz="quarter" idx="11" hasCustomPrompt="1"/>
          </p:nvPr>
        </p:nvSpPr>
        <p:spPr>
          <a:xfrm>
            <a:off x="787059" y="1634249"/>
            <a:ext cx="7777820" cy="43088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What will you do in the remaining days of this month to achieve (or exceed) your monthly budget? List out the highest value or most critical opportunities and group all others in the final line.</a:t>
            </a:r>
          </a:p>
        </p:txBody>
      </p:sp>
      <p:graphicFrame>
        <p:nvGraphicFramePr>
          <p:cNvPr id="7" name="Table 6">
            <a:extLst>
              <a:ext uri="{FF2B5EF4-FFF2-40B4-BE49-F238E27FC236}">
                <a16:creationId xmlns:a16="http://schemas.microsoft.com/office/drawing/2014/main" id="{E3277298-0869-B44C-8C31-D378B42E7884}"/>
              </a:ext>
            </a:extLst>
          </p:cNvPr>
          <p:cNvGraphicFramePr>
            <a:graphicFrameLocks noGrp="1"/>
          </p:cNvGraphicFramePr>
          <p:nvPr userDrawn="1">
            <p:extLst>
              <p:ext uri="{D42A27DB-BD31-4B8C-83A1-F6EECF244321}">
                <p14:modId xmlns:p14="http://schemas.microsoft.com/office/powerpoint/2010/main" val="69252145"/>
              </p:ext>
            </p:extLst>
          </p:nvPr>
        </p:nvGraphicFramePr>
        <p:xfrm>
          <a:off x="787060" y="2548205"/>
          <a:ext cx="7928679" cy="3129280"/>
        </p:xfrm>
        <a:graphic>
          <a:graphicData uri="http://schemas.openxmlformats.org/drawingml/2006/table">
            <a:tbl>
              <a:tblPr firstRow="1" bandRow="1"/>
              <a:tblGrid>
                <a:gridCol w="1982170">
                  <a:extLst>
                    <a:ext uri="{9D8B030D-6E8A-4147-A177-3AD203B41FA5}">
                      <a16:colId xmlns:a16="http://schemas.microsoft.com/office/drawing/2014/main" val="3783739888"/>
                    </a:ext>
                  </a:extLst>
                </a:gridCol>
                <a:gridCol w="2295060">
                  <a:extLst>
                    <a:ext uri="{9D8B030D-6E8A-4147-A177-3AD203B41FA5}">
                      <a16:colId xmlns:a16="http://schemas.microsoft.com/office/drawing/2014/main" val="2802813869"/>
                    </a:ext>
                  </a:extLst>
                </a:gridCol>
                <a:gridCol w="1669279">
                  <a:extLst>
                    <a:ext uri="{9D8B030D-6E8A-4147-A177-3AD203B41FA5}">
                      <a16:colId xmlns:a16="http://schemas.microsoft.com/office/drawing/2014/main" val="936675683"/>
                    </a:ext>
                  </a:extLst>
                </a:gridCol>
                <a:gridCol w="1982170">
                  <a:extLst>
                    <a:ext uri="{9D8B030D-6E8A-4147-A177-3AD203B41FA5}">
                      <a16:colId xmlns:a16="http://schemas.microsoft.com/office/drawing/2014/main" val="2568296159"/>
                    </a:ext>
                  </a:extLst>
                </a:gridCol>
              </a:tblGrid>
              <a:tr h="690880">
                <a:tc>
                  <a:txBody>
                    <a:bodyPr/>
                    <a:lstStyle/>
                    <a:p>
                      <a:pPr algn="l"/>
                      <a:r>
                        <a:rPr lang="en-US" sz="1900" b="1" i="0" dirty="0">
                          <a:solidFill>
                            <a:schemeClr val="bg1"/>
                          </a:solidFill>
                          <a:latin typeface="Arial" panose="020B0604020202020204" pitchFamily="34" charset="0"/>
                          <a:cs typeface="Arial" panose="020B0604020202020204" pitchFamily="34" charset="0"/>
                        </a:rPr>
                        <a:t>Pipeline Item or Reporting Area</a:t>
                      </a:r>
                    </a:p>
                  </a:txBody>
                  <a:tcPr marT="60960" marB="6096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Value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Expected Book Date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Help/Support Needed to Close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365760">
                <a:tc>
                  <a:txBody>
                    <a:bodyPr/>
                    <a:lstStyle/>
                    <a:p>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770262"/>
                  </a:ext>
                </a:extLst>
              </a:tr>
              <a:tr h="365760">
                <a:tc>
                  <a:txBody>
                    <a:bodyPr/>
                    <a:lstStyle/>
                    <a:p>
                      <a:endParaRPr lang="en-US" sz="1600" b="1"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Varies</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663138"/>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Arial" panose="020B0604020202020204" pitchFamily="34" charset="0"/>
                          <a:cs typeface="Arial" panose="020B0604020202020204" pitchFamily="34" charset="0"/>
                        </a:rPr>
                        <a:t>Total</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Arial" panose="020B0604020202020204" pitchFamily="34" charset="0"/>
                          <a:cs typeface="Arial" panose="020B0604020202020204" pitchFamily="34" charset="0"/>
                        </a:rPr>
                        <a:t>(should equal slide 4 Current Month Active Pipeline)</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31837987"/>
                  </a:ext>
                </a:extLst>
              </a:tr>
            </a:tbl>
          </a:graphicData>
        </a:graphic>
      </p:graphicFrame>
      <p:sp>
        <p:nvSpPr>
          <p:cNvPr id="12" name="Text Placeholder 2">
            <a:extLst>
              <a:ext uri="{FF2B5EF4-FFF2-40B4-BE49-F238E27FC236}">
                <a16:creationId xmlns:a16="http://schemas.microsoft.com/office/drawing/2014/main" id="{6B0C7408-B491-C346-BE17-5B4E791F6452}"/>
              </a:ext>
            </a:extLst>
          </p:cNvPr>
          <p:cNvSpPr txBox="1">
            <a:spLocks/>
          </p:cNvSpPr>
          <p:nvPr userDrawn="1"/>
        </p:nvSpPr>
        <p:spPr>
          <a:xfrm>
            <a:off x="678714" y="945122"/>
            <a:ext cx="7423564"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highlight>
                  <a:srgbClr val="00FF00"/>
                </a:highlight>
              </a:rPr>
              <a:t>Month</a:t>
            </a:r>
            <a:r>
              <a:rPr lang="en-US" sz="2800" dirty="0"/>
              <a:t> Pipeline Details</a:t>
            </a:r>
          </a:p>
        </p:txBody>
      </p:sp>
      <p:sp>
        <p:nvSpPr>
          <p:cNvPr id="13" name="Rectangle 12">
            <a:extLst>
              <a:ext uri="{FF2B5EF4-FFF2-40B4-BE49-F238E27FC236}">
                <a16:creationId xmlns:a16="http://schemas.microsoft.com/office/drawing/2014/main" id="{4C15893F-8D46-D042-9182-1AF39B365C5D}"/>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43517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CF9F1E8-F7FC-B140-B673-72E316C65C66}"/>
              </a:ext>
            </a:extLst>
          </p:cNvPr>
          <p:cNvSpPr>
            <a:spLocks noGrp="1"/>
          </p:cNvSpPr>
          <p:nvPr>
            <p:ph type="body" sz="quarter" idx="11" hasCustomPrompt="1"/>
          </p:nvPr>
        </p:nvSpPr>
        <p:spPr>
          <a:xfrm>
            <a:off x="787059" y="1634249"/>
            <a:ext cx="7777820" cy="43088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r>
              <a:rPr lang="en-US" dirty="0">
                <a:latin typeface="Helvetica Neue" panose="02000503000000020004" pitchFamily="2" charset="0"/>
                <a:ea typeface="Helvetica Neue" panose="02000503000000020004" pitchFamily="2" charset="0"/>
                <a:cs typeface="Helvetica Neue" panose="02000503000000020004" pitchFamily="2" charset="0"/>
              </a:rPr>
              <a:t>If your Actuals + Pipeline do not achieve your budget for this month, how are you working to address the remaining gap?</a:t>
            </a:r>
            <a:endParaRPr lang="en-US" dirty="0">
              <a:highlight>
                <a:srgbClr val="00FF00"/>
              </a:highlight>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9" name="Table 8">
            <a:extLst>
              <a:ext uri="{FF2B5EF4-FFF2-40B4-BE49-F238E27FC236}">
                <a16:creationId xmlns:a16="http://schemas.microsoft.com/office/drawing/2014/main" id="{1242C673-97A6-8B49-95C1-B2A579EFFF86}"/>
              </a:ext>
            </a:extLst>
          </p:cNvPr>
          <p:cNvGraphicFramePr>
            <a:graphicFrameLocks noGrp="1"/>
          </p:cNvGraphicFramePr>
          <p:nvPr userDrawn="1">
            <p:extLst>
              <p:ext uri="{D42A27DB-BD31-4B8C-83A1-F6EECF244321}">
                <p14:modId xmlns:p14="http://schemas.microsoft.com/office/powerpoint/2010/main" val="3330970217"/>
              </p:ext>
            </p:extLst>
          </p:nvPr>
        </p:nvGraphicFramePr>
        <p:xfrm>
          <a:off x="787060" y="2548206"/>
          <a:ext cx="7928679" cy="3036753"/>
        </p:xfrm>
        <a:graphic>
          <a:graphicData uri="http://schemas.openxmlformats.org/drawingml/2006/table">
            <a:tbl>
              <a:tblPr firstRow="1" bandRow="1"/>
              <a:tblGrid>
                <a:gridCol w="1982170">
                  <a:extLst>
                    <a:ext uri="{9D8B030D-6E8A-4147-A177-3AD203B41FA5}">
                      <a16:colId xmlns:a16="http://schemas.microsoft.com/office/drawing/2014/main" val="3783739888"/>
                    </a:ext>
                  </a:extLst>
                </a:gridCol>
                <a:gridCol w="2295060">
                  <a:extLst>
                    <a:ext uri="{9D8B030D-6E8A-4147-A177-3AD203B41FA5}">
                      <a16:colId xmlns:a16="http://schemas.microsoft.com/office/drawing/2014/main" val="2802813869"/>
                    </a:ext>
                  </a:extLst>
                </a:gridCol>
                <a:gridCol w="1669279">
                  <a:extLst>
                    <a:ext uri="{9D8B030D-6E8A-4147-A177-3AD203B41FA5}">
                      <a16:colId xmlns:a16="http://schemas.microsoft.com/office/drawing/2014/main" val="936675683"/>
                    </a:ext>
                  </a:extLst>
                </a:gridCol>
                <a:gridCol w="1982170">
                  <a:extLst>
                    <a:ext uri="{9D8B030D-6E8A-4147-A177-3AD203B41FA5}">
                      <a16:colId xmlns:a16="http://schemas.microsoft.com/office/drawing/2014/main" val="2568296159"/>
                    </a:ext>
                  </a:extLst>
                </a:gridCol>
              </a:tblGrid>
              <a:tr h="690880">
                <a:tc>
                  <a:txBody>
                    <a:bodyPr/>
                    <a:lstStyle/>
                    <a:p>
                      <a:pPr algn="l"/>
                      <a:r>
                        <a:rPr lang="en-US" sz="1900" b="1" i="0" dirty="0">
                          <a:solidFill>
                            <a:schemeClr val="bg1"/>
                          </a:solidFill>
                          <a:latin typeface="Arial" panose="020B0604020202020204" pitchFamily="34" charset="0"/>
                          <a:cs typeface="Arial" panose="020B0604020202020204" pitchFamily="34" charset="0"/>
                        </a:rPr>
                        <a:t>Plans/Tactics</a:t>
                      </a:r>
                    </a:p>
                  </a:txBody>
                  <a:tcPr marT="60960" marB="6096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Value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Expected Book Date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Help/Support Needed</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365760">
                <a:tc>
                  <a:txBody>
                    <a:bodyPr/>
                    <a:lstStyle/>
                    <a:p>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770262"/>
                  </a:ext>
                </a:extLst>
              </a:tr>
              <a:tr h="365760">
                <a:tc>
                  <a:txBody>
                    <a:bodyPr/>
                    <a:lstStyle/>
                    <a:p>
                      <a:endParaRPr lang="en-US" sz="1600" b="1"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663138"/>
                  </a:ext>
                </a:extLst>
              </a:tr>
              <a:tr h="517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Arial" panose="020B0604020202020204" pitchFamily="34" charset="0"/>
                          <a:cs typeface="Arial" panose="020B0604020202020204" pitchFamily="34" charset="0"/>
                        </a:rPr>
                        <a:t>Total</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0" dirty="0">
                        <a:solidFill>
                          <a:schemeClr val="tx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31837987"/>
                  </a:ext>
                </a:extLst>
              </a:tr>
            </a:tbl>
          </a:graphicData>
        </a:graphic>
      </p:graphicFrame>
      <p:sp>
        <p:nvSpPr>
          <p:cNvPr id="10" name="Text Placeholder 2">
            <a:extLst>
              <a:ext uri="{FF2B5EF4-FFF2-40B4-BE49-F238E27FC236}">
                <a16:creationId xmlns:a16="http://schemas.microsoft.com/office/drawing/2014/main" id="{50E418A5-B80D-BC4A-909E-1B94BC8CCB3C}"/>
              </a:ext>
            </a:extLst>
          </p:cNvPr>
          <p:cNvSpPr txBox="1">
            <a:spLocks/>
          </p:cNvSpPr>
          <p:nvPr userDrawn="1"/>
        </p:nvSpPr>
        <p:spPr>
          <a:xfrm>
            <a:off x="678714" y="945122"/>
            <a:ext cx="7423564"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t>Addressing Gaps—</a:t>
            </a:r>
            <a:r>
              <a:rPr lang="en-US" sz="2800" dirty="0">
                <a:highlight>
                  <a:srgbClr val="00FF00"/>
                </a:highlight>
              </a:rPr>
              <a:t>Month</a:t>
            </a:r>
            <a:endParaRPr lang="en-US" sz="2800" dirty="0"/>
          </a:p>
        </p:txBody>
      </p:sp>
      <p:sp>
        <p:nvSpPr>
          <p:cNvPr id="11" name="Rectangle 10">
            <a:extLst>
              <a:ext uri="{FF2B5EF4-FFF2-40B4-BE49-F238E27FC236}">
                <a16:creationId xmlns:a16="http://schemas.microsoft.com/office/drawing/2014/main" id="{9F5879FE-CAE6-9741-AFA3-DDF01C2E0465}"/>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6985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E00B012-D31C-F441-A3D0-B4CAD2AACC6A}"/>
              </a:ext>
            </a:extLst>
          </p:cNvPr>
          <p:cNvSpPr>
            <a:spLocks noGrp="1"/>
          </p:cNvSpPr>
          <p:nvPr>
            <p:ph type="body" sz="quarter" idx="11" hasCustomPrompt="1"/>
          </p:nvPr>
        </p:nvSpPr>
        <p:spPr>
          <a:xfrm>
            <a:off x="787060" y="5813723"/>
            <a:ext cx="2535261" cy="43088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7" name="Text Placeholder 22">
            <a:extLst>
              <a:ext uri="{FF2B5EF4-FFF2-40B4-BE49-F238E27FC236}">
                <a16:creationId xmlns:a16="http://schemas.microsoft.com/office/drawing/2014/main" id="{F373DBF5-0D64-9340-AF57-E767FACA0218}"/>
              </a:ext>
            </a:extLst>
          </p:cNvPr>
          <p:cNvSpPr txBox="1">
            <a:spLocks/>
          </p:cNvSpPr>
          <p:nvPr userDrawn="1"/>
        </p:nvSpPr>
        <p:spPr>
          <a:xfrm>
            <a:off x="787060" y="5481325"/>
            <a:ext cx="2156545" cy="2492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LOREM IPSUM</a:t>
            </a:r>
            <a:endParaRPr lang="en-US" sz="1800" dirty="0"/>
          </a:p>
        </p:txBody>
      </p:sp>
      <p:graphicFrame>
        <p:nvGraphicFramePr>
          <p:cNvPr id="12" name="Table 11">
            <a:extLst>
              <a:ext uri="{FF2B5EF4-FFF2-40B4-BE49-F238E27FC236}">
                <a16:creationId xmlns:a16="http://schemas.microsoft.com/office/drawing/2014/main" id="{661E82EF-8167-C448-BB97-BAA550D68310}"/>
              </a:ext>
            </a:extLst>
          </p:cNvPr>
          <p:cNvGraphicFramePr>
            <a:graphicFrameLocks noGrp="1"/>
          </p:cNvGraphicFramePr>
          <p:nvPr userDrawn="1"/>
        </p:nvGraphicFramePr>
        <p:xfrm>
          <a:off x="787059" y="1841286"/>
          <a:ext cx="7909900" cy="3316395"/>
        </p:xfrm>
        <a:graphic>
          <a:graphicData uri="http://schemas.openxmlformats.org/drawingml/2006/table">
            <a:tbl>
              <a:tblPr firstRow="1" bandRow="1"/>
              <a:tblGrid>
                <a:gridCol w="1581980">
                  <a:extLst>
                    <a:ext uri="{9D8B030D-6E8A-4147-A177-3AD203B41FA5}">
                      <a16:colId xmlns:a16="http://schemas.microsoft.com/office/drawing/2014/main" val="3783739888"/>
                    </a:ext>
                  </a:extLst>
                </a:gridCol>
                <a:gridCol w="1581980">
                  <a:extLst>
                    <a:ext uri="{9D8B030D-6E8A-4147-A177-3AD203B41FA5}">
                      <a16:colId xmlns:a16="http://schemas.microsoft.com/office/drawing/2014/main" val="2802813869"/>
                    </a:ext>
                  </a:extLst>
                </a:gridCol>
                <a:gridCol w="1581980">
                  <a:extLst>
                    <a:ext uri="{9D8B030D-6E8A-4147-A177-3AD203B41FA5}">
                      <a16:colId xmlns:a16="http://schemas.microsoft.com/office/drawing/2014/main" val="936675683"/>
                    </a:ext>
                  </a:extLst>
                </a:gridCol>
                <a:gridCol w="1581980">
                  <a:extLst>
                    <a:ext uri="{9D8B030D-6E8A-4147-A177-3AD203B41FA5}">
                      <a16:colId xmlns:a16="http://schemas.microsoft.com/office/drawing/2014/main" val="2568296159"/>
                    </a:ext>
                  </a:extLst>
                </a:gridCol>
                <a:gridCol w="1581980">
                  <a:extLst>
                    <a:ext uri="{9D8B030D-6E8A-4147-A177-3AD203B41FA5}">
                      <a16:colId xmlns:a16="http://schemas.microsoft.com/office/drawing/2014/main" val="577102865"/>
                    </a:ext>
                  </a:extLst>
                </a:gridCol>
              </a:tblGrid>
              <a:tr h="606635">
                <a:tc>
                  <a:txBody>
                    <a:bodyPr/>
                    <a:lstStyle/>
                    <a:p>
                      <a:pPr algn="l"/>
                      <a:r>
                        <a:rPr lang="en-US" sz="1900" b="1" i="0" dirty="0">
                          <a:solidFill>
                            <a:schemeClr val="bg1"/>
                          </a:solidFill>
                          <a:latin typeface="Arial" panose="020B0604020202020204" pitchFamily="34" charset="0"/>
                          <a:cs typeface="Arial" panose="020B0604020202020204" pitchFamily="34" charset="0"/>
                        </a:rPr>
                        <a:t>Name</a:t>
                      </a:r>
                    </a:p>
                  </a:txBody>
                  <a:tcPr marT="60960" marB="6096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Name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Name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Name</a:t>
                      </a: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0" dirty="0">
                          <a:solidFill>
                            <a:schemeClr val="bg1"/>
                          </a:solidFill>
                          <a:latin typeface="Arial" panose="020B0604020202020204" pitchFamily="34" charset="0"/>
                          <a:cs typeface="Arial" panose="020B0604020202020204" pitchFamily="34" charset="0"/>
                        </a:rPr>
                        <a:t>Name</a:t>
                      </a:r>
                    </a:p>
                  </a:txBody>
                  <a:tcPr marT="60960" marB="6096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609600">
                <a:tc>
                  <a:txBody>
                    <a:bodyPr/>
                    <a:lstStyle/>
                    <a:p>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p>
                      <a:endParaRPr lang="en-US" sz="1600" b="0" i="0" dirty="0">
                        <a:solidFill>
                          <a:schemeClr val="bg1"/>
                        </a:solidFill>
                        <a:latin typeface="Arial" panose="020B0604020202020204" pitchFamily="34" charset="0"/>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849336"/>
                  </a:ext>
                </a:extLst>
              </a:tr>
              <a:tr h="496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03909"/>
                  </a:ext>
                </a:extLst>
              </a:tr>
              <a:tr h="496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496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bl>
          </a:graphicData>
        </a:graphic>
      </p:graphicFrame>
      <p:sp>
        <p:nvSpPr>
          <p:cNvPr id="13" name="Text Placeholder 2">
            <a:extLst>
              <a:ext uri="{FF2B5EF4-FFF2-40B4-BE49-F238E27FC236}">
                <a16:creationId xmlns:a16="http://schemas.microsoft.com/office/drawing/2014/main" id="{4D35CBEC-7A9A-094A-8E82-374541AE808F}"/>
              </a:ext>
            </a:extLst>
          </p:cNvPr>
          <p:cNvSpPr txBox="1">
            <a:spLocks/>
          </p:cNvSpPr>
          <p:nvPr userDrawn="1"/>
        </p:nvSpPr>
        <p:spPr>
          <a:xfrm>
            <a:off x="678714" y="945122"/>
            <a:ext cx="2420086"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ea typeface="+mj-ea"/>
              </a:rPr>
              <a:t>Table 1</a:t>
            </a:r>
          </a:p>
        </p:txBody>
      </p:sp>
      <p:sp>
        <p:nvSpPr>
          <p:cNvPr id="14" name="Rectangle 13">
            <a:extLst>
              <a:ext uri="{FF2B5EF4-FFF2-40B4-BE49-F238E27FC236}">
                <a16:creationId xmlns:a16="http://schemas.microsoft.com/office/drawing/2014/main" id="{A85039D8-8279-9E4B-9D4A-A73C3CC08B85}"/>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5" name="Text Placeholder 7">
            <a:extLst>
              <a:ext uri="{FF2B5EF4-FFF2-40B4-BE49-F238E27FC236}">
                <a16:creationId xmlns:a16="http://schemas.microsoft.com/office/drawing/2014/main" id="{AF38D356-9884-8341-9471-A636E2485436}"/>
              </a:ext>
            </a:extLst>
          </p:cNvPr>
          <p:cNvSpPr txBox="1">
            <a:spLocks/>
          </p:cNvSpPr>
          <p:nvPr userDrawn="1"/>
        </p:nvSpPr>
        <p:spPr>
          <a:xfrm>
            <a:off x="136780" y="215576"/>
            <a:ext cx="7540625" cy="2582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Kicker text HERE</a:t>
            </a:r>
            <a:endParaRPr lang="en-US" sz="1400" dirty="0"/>
          </a:p>
        </p:txBody>
      </p:sp>
    </p:spTree>
    <p:extLst>
      <p:ext uri="{BB962C8B-B14F-4D97-AF65-F5344CB8AC3E}">
        <p14:creationId xmlns:p14="http://schemas.microsoft.com/office/powerpoint/2010/main" val="62178790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D0D57AC-DF83-FD41-A92A-BFD61BFC7F00}"/>
              </a:ext>
            </a:extLst>
          </p:cNvPr>
          <p:cNvSpPr>
            <a:spLocks noGrp="1"/>
          </p:cNvSpPr>
          <p:nvPr>
            <p:ph type="body" sz="quarter" idx="11" hasCustomPrompt="1"/>
          </p:nvPr>
        </p:nvSpPr>
        <p:spPr>
          <a:xfrm>
            <a:off x="787059" y="1634248"/>
            <a:ext cx="7777820" cy="215444"/>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graphicFrame>
        <p:nvGraphicFramePr>
          <p:cNvPr id="9" name="Table 8">
            <a:extLst>
              <a:ext uri="{FF2B5EF4-FFF2-40B4-BE49-F238E27FC236}">
                <a16:creationId xmlns:a16="http://schemas.microsoft.com/office/drawing/2014/main" id="{32FF6481-CF50-9F49-A553-5A83115CF10F}"/>
              </a:ext>
            </a:extLst>
          </p:cNvPr>
          <p:cNvGraphicFramePr>
            <a:graphicFrameLocks noGrp="1"/>
          </p:cNvGraphicFramePr>
          <p:nvPr userDrawn="1">
            <p:extLst>
              <p:ext uri="{D42A27DB-BD31-4B8C-83A1-F6EECF244321}">
                <p14:modId xmlns:p14="http://schemas.microsoft.com/office/powerpoint/2010/main" val="1491638840"/>
              </p:ext>
            </p:extLst>
          </p:nvPr>
        </p:nvGraphicFramePr>
        <p:xfrm>
          <a:off x="787059" y="2239549"/>
          <a:ext cx="7777820" cy="3619513"/>
        </p:xfrm>
        <a:graphic>
          <a:graphicData uri="http://schemas.openxmlformats.org/drawingml/2006/table">
            <a:tbl>
              <a:tblPr firstRow="1" bandRow="1"/>
              <a:tblGrid>
                <a:gridCol w="1555564">
                  <a:extLst>
                    <a:ext uri="{9D8B030D-6E8A-4147-A177-3AD203B41FA5}">
                      <a16:colId xmlns:a16="http://schemas.microsoft.com/office/drawing/2014/main" val="3783739888"/>
                    </a:ext>
                  </a:extLst>
                </a:gridCol>
                <a:gridCol w="1555564">
                  <a:extLst>
                    <a:ext uri="{9D8B030D-6E8A-4147-A177-3AD203B41FA5}">
                      <a16:colId xmlns:a16="http://schemas.microsoft.com/office/drawing/2014/main" val="2802813869"/>
                    </a:ext>
                  </a:extLst>
                </a:gridCol>
                <a:gridCol w="1555564">
                  <a:extLst>
                    <a:ext uri="{9D8B030D-6E8A-4147-A177-3AD203B41FA5}">
                      <a16:colId xmlns:a16="http://schemas.microsoft.com/office/drawing/2014/main" val="936675683"/>
                    </a:ext>
                  </a:extLst>
                </a:gridCol>
                <a:gridCol w="1555564">
                  <a:extLst>
                    <a:ext uri="{9D8B030D-6E8A-4147-A177-3AD203B41FA5}">
                      <a16:colId xmlns:a16="http://schemas.microsoft.com/office/drawing/2014/main" val="2568296159"/>
                    </a:ext>
                  </a:extLst>
                </a:gridCol>
                <a:gridCol w="1555564">
                  <a:extLst>
                    <a:ext uri="{9D8B030D-6E8A-4147-A177-3AD203B41FA5}">
                      <a16:colId xmlns:a16="http://schemas.microsoft.com/office/drawing/2014/main" val="577102865"/>
                    </a:ext>
                  </a:extLst>
                </a:gridCol>
              </a:tblGrid>
              <a:tr h="517073">
                <a:tc>
                  <a:txBody>
                    <a:bodyPr/>
                    <a:lstStyle/>
                    <a:p>
                      <a:pPr algn="l"/>
                      <a:r>
                        <a:rPr lang="en-US" sz="1900" b="1" i="0" dirty="0">
                          <a:solidFill>
                            <a:schemeClr val="bg1"/>
                          </a:solidFill>
                          <a:latin typeface="Arial" panose="020B0604020202020204" pitchFamily="34" charset="0"/>
                          <a:cs typeface="Arial" panose="020B0604020202020204" pitchFamily="34" charset="0"/>
                        </a:rPr>
                        <a:t>Name</a:t>
                      </a:r>
                    </a:p>
                  </a:txBody>
                  <a:tcPr marT="60960" marB="6096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endPar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Name</a:t>
                      </a:r>
                    </a:p>
                  </a:txBody>
                  <a:tcPr marT="60960" marB="6096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517073">
                <a:tc>
                  <a:txBody>
                    <a:bodyPr/>
                    <a:lstStyle/>
                    <a:p>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517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517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r h="517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770262"/>
                  </a:ext>
                </a:extLst>
              </a:tr>
              <a:tr h="517073">
                <a:tc>
                  <a:txBody>
                    <a:bodyPr/>
                    <a:lstStyle/>
                    <a:p>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663138"/>
                  </a:ext>
                </a:extLst>
              </a:tr>
              <a:tr h="517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Arial" panose="020B0604020202020204" pitchFamily="34" charset="0"/>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XXX</a:t>
                      </a:r>
                    </a:p>
                  </a:txBody>
                  <a:tcPr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31837987"/>
                  </a:ext>
                </a:extLst>
              </a:tr>
            </a:tbl>
          </a:graphicData>
        </a:graphic>
      </p:graphicFrame>
      <p:sp>
        <p:nvSpPr>
          <p:cNvPr id="10" name="Text Placeholder 2">
            <a:extLst>
              <a:ext uri="{FF2B5EF4-FFF2-40B4-BE49-F238E27FC236}">
                <a16:creationId xmlns:a16="http://schemas.microsoft.com/office/drawing/2014/main" id="{821EC2D7-C808-4F49-9D1D-5EA4CABDE1FA}"/>
              </a:ext>
            </a:extLst>
          </p:cNvPr>
          <p:cNvSpPr txBox="1">
            <a:spLocks/>
          </p:cNvSpPr>
          <p:nvPr userDrawn="1"/>
        </p:nvSpPr>
        <p:spPr>
          <a:xfrm>
            <a:off x="678714" y="945122"/>
            <a:ext cx="2338806" cy="7247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a:ea typeface="+mj-ea"/>
              </a:rPr>
              <a:t>Table 2</a:t>
            </a:r>
            <a:endParaRPr lang="en-US" sz="2800" dirty="0">
              <a:ea typeface="+mj-ea"/>
            </a:endParaRPr>
          </a:p>
        </p:txBody>
      </p:sp>
      <p:sp>
        <p:nvSpPr>
          <p:cNvPr id="11" name="Rectangle 10">
            <a:extLst>
              <a:ext uri="{FF2B5EF4-FFF2-40B4-BE49-F238E27FC236}">
                <a16:creationId xmlns:a16="http://schemas.microsoft.com/office/drawing/2014/main" id="{F9722EA7-E1B3-9446-890B-7D7CEF1DF16C}"/>
              </a:ext>
            </a:extLst>
          </p:cNvPr>
          <p:cNvSpPr/>
          <p:nvPr userDrawn="1"/>
        </p:nvSpPr>
        <p:spPr>
          <a:xfrm>
            <a:off x="787060" y="682137"/>
            <a:ext cx="84432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6" name="Text Placeholder 7">
            <a:extLst>
              <a:ext uri="{FF2B5EF4-FFF2-40B4-BE49-F238E27FC236}">
                <a16:creationId xmlns:a16="http://schemas.microsoft.com/office/drawing/2014/main" id="{CACAF07E-2CB0-C948-86A2-ED310C49AFAA}"/>
              </a:ext>
            </a:extLst>
          </p:cNvPr>
          <p:cNvSpPr txBox="1">
            <a:spLocks/>
          </p:cNvSpPr>
          <p:nvPr userDrawn="1"/>
        </p:nvSpPr>
        <p:spPr>
          <a:xfrm>
            <a:off x="136780" y="215576"/>
            <a:ext cx="7540625" cy="2582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Kicker text HERE</a:t>
            </a:r>
            <a:endParaRPr lang="en-US" sz="1400" dirty="0"/>
          </a:p>
        </p:txBody>
      </p:sp>
    </p:spTree>
    <p:extLst>
      <p:ext uri="{BB962C8B-B14F-4D97-AF65-F5344CB8AC3E}">
        <p14:creationId xmlns:p14="http://schemas.microsoft.com/office/powerpoint/2010/main" val="339697872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400176" y="2618191"/>
            <a:ext cx="3171825" cy="1621619"/>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80158224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034FCF9-797A-41D8-A72B-9E0190CED6F4}" type="slidenum">
              <a:rPr lang="el-GR"/>
              <a:pPr>
                <a:defRPr/>
              </a:pPr>
              <a:t>‹#›</a:t>
            </a:fld>
            <a:endParaRPr lang="el-GR"/>
          </a:p>
        </p:txBody>
      </p:sp>
    </p:spTree>
    <p:extLst>
      <p:ext uri="{BB962C8B-B14F-4D97-AF65-F5344CB8AC3E}">
        <p14:creationId xmlns:p14="http://schemas.microsoft.com/office/powerpoint/2010/main" val="201670845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4E5B67D-C0C8-40C5-ABBD-AC4717964EEF}" type="slidenum">
              <a:rPr lang="el-GR"/>
              <a:pPr>
                <a:defRPr/>
              </a:pPr>
              <a:t>‹#›</a:t>
            </a:fld>
            <a:endParaRPr lang="el-GR"/>
          </a:p>
        </p:txBody>
      </p:sp>
    </p:spTree>
    <p:extLst>
      <p:ext uri="{BB962C8B-B14F-4D97-AF65-F5344CB8AC3E}">
        <p14:creationId xmlns:p14="http://schemas.microsoft.com/office/powerpoint/2010/main" val="223076255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971E3B9-6020-40ED-8260-F3A38E7EF8BA}" type="slidenum">
              <a:rPr lang="el-GR"/>
              <a:pPr>
                <a:defRPr/>
              </a:pPr>
              <a:t>‹#›</a:t>
            </a:fld>
            <a:endParaRPr lang="el-GR"/>
          </a:p>
        </p:txBody>
      </p:sp>
    </p:spTree>
    <p:extLst>
      <p:ext uri="{BB962C8B-B14F-4D97-AF65-F5344CB8AC3E}">
        <p14:creationId xmlns:p14="http://schemas.microsoft.com/office/powerpoint/2010/main" val="396223209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EE18BDA-5FFC-4F75-AB99-DF7CA964EFC7}" type="slidenum">
              <a:rPr lang="el-GR"/>
              <a:pPr>
                <a:defRPr/>
              </a:pPr>
              <a:t>‹#›</a:t>
            </a:fld>
            <a:endParaRPr lang="el-GR"/>
          </a:p>
        </p:txBody>
      </p:sp>
    </p:spTree>
    <p:extLst>
      <p:ext uri="{BB962C8B-B14F-4D97-AF65-F5344CB8AC3E}">
        <p14:creationId xmlns:p14="http://schemas.microsoft.com/office/powerpoint/2010/main" val="317912511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3E0486B7-92AB-437D-9F4B-B2B277D524EB}" type="slidenum">
              <a:rPr lang="el-GR"/>
              <a:pPr>
                <a:defRPr/>
              </a:pPr>
              <a:t>‹#›</a:t>
            </a:fld>
            <a:endParaRPr lang="el-GR"/>
          </a:p>
        </p:txBody>
      </p:sp>
    </p:spTree>
    <p:extLst>
      <p:ext uri="{BB962C8B-B14F-4D97-AF65-F5344CB8AC3E}">
        <p14:creationId xmlns:p14="http://schemas.microsoft.com/office/powerpoint/2010/main" val="314610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Line 3"/>
          <p:cNvSpPr>
            <a:spLocks noChangeShapeType="1"/>
          </p:cNvSpPr>
          <p:nvPr/>
        </p:nvSpPr>
        <p:spPr bwMode="auto">
          <a:xfrm>
            <a:off x="0" y="1243013"/>
            <a:ext cx="8818563" cy="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GB">
              <a:solidFill>
                <a:srgbClr val="FFFFFF"/>
              </a:solidFill>
              <a:latin typeface="News Gothic MT" pitchFamily="34" charset="0"/>
              <a:cs typeface="Arial" charset="0"/>
            </a:endParaRPr>
          </a:p>
        </p:txBody>
      </p:sp>
      <p:sp>
        <p:nvSpPr>
          <p:cNvPr id="5" name="TextBox 11"/>
          <p:cNvSpPr txBox="1">
            <a:spLocks noChangeArrowheads="1"/>
          </p:cNvSpPr>
          <p:nvPr userDrawn="1"/>
        </p:nvSpPr>
        <p:spPr bwMode="auto">
          <a:xfrm>
            <a:off x="8640763" y="6597650"/>
            <a:ext cx="341312" cy="246063"/>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eaLnBrk="1" fontAlgn="base" hangingPunct="1">
              <a:spcBef>
                <a:spcPct val="0"/>
              </a:spcBef>
              <a:spcAft>
                <a:spcPct val="0"/>
              </a:spcAft>
              <a:defRPr/>
            </a:pPr>
            <a:fld id="{7FC0F8ED-E76B-4503-AF30-42AFFDE9BD03}" type="slidenum">
              <a:rPr lang="en-GB" sz="1000" smtClean="0">
                <a:solidFill>
                  <a:srgbClr val="FFFFFF"/>
                </a:solidFill>
              </a:rPr>
              <a:pPr algn="r" defTabSz="914400" eaLnBrk="1" fontAlgn="base" hangingPunct="1">
                <a:spcBef>
                  <a:spcPct val="0"/>
                </a:spcBef>
                <a:spcAft>
                  <a:spcPct val="0"/>
                </a:spcAft>
                <a:defRPr/>
              </a:pPr>
              <a:t>‹#›</a:t>
            </a:fld>
            <a:endParaRPr lang="en-GB" sz="1000">
              <a:solidFill>
                <a:srgbClr val="FFFFFF"/>
              </a:solidFill>
            </a:endParaRPr>
          </a:p>
        </p:txBody>
      </p:sp>
      <p:sp>
        <p:nvSpPr>
          <p:cNvPr id="2" name="Title 1"/>
          <p:cNvSpPr>
            <a:spLocks noGrp="1"/>
          </p:cNvSpPr>
          <p:nvPr>
            <p:ph type="title"/>
          </p:nvPr>
        </p:nvSpPr>
        <p:spPr/>
        <p:txBody>
          <a:bodyPr/>
          <a:lstStyle>
            <a:lvl1pPr algn="l">
              <a:defRPr sz="2400"/>
            </a:lvl1pPr>
          </a:lstStyle>
          <a:p>
            <a:r>
              <a:rPr lang="en-US" dirty="0"/>
              <a:t>Click to edit Master title style</a:t>
            </a:r>
          </a:p>
        </p:txBody>
      </p:sp>
      <p:sp>
        <p:nvSpPr>
          <p:cNvPr id="7" name="Content Placeholder 5"/>
          <p:cNvSpPr>
            <a:spLocks noGrp="1"/>
          </p:cNvSpPr>
          <p:nvPr>
            <p:ph sz="quarter" idx="11"/>
          </p:nvPr>
        </p:nvSpPr>
        <p:spPr>
          <a:xfrm>
            <a:off x="323851" y="1339984"/>
            <a:ext cx="8494713" cy="5249863"/>
          </a:xfrm>
        </p:spPr>
        <p:txBody>
          <a:bodyPr/>
          <a:lstStyle>
            <a:lvl1pPr>
              <a:spcAft>
                <a:spcPts val="600"/>
              </a:spcAft>
              <a:defRPr/>
            </a:lvl1pPr>
            <a:lvl2pPr>
              <a:spcAft>
                <a:spcPts val="600"/>
              </a:spcAft>
              <a:defRPr/>
            </a:lvl2pPr>
            <a:lvl3pPr>
              <a:spcAft>
                <a:spcPts val="600"/>
              </a:spcAft>
              <a:defRPr/>
            </a:lvl3pPr>
            <a:lvl4pPr>
              <a:spcAft>
                <a:spcPts val="600"/>
              </a:spcAft>
              <a:defRPr/>
            </a:lvl4pPr>
            <a:lvl5pPr marL="1341438" indent="-290513">
              <a:spcAft>
                <a:spcPts val="600"/>
              </a:spcAft>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0511973"/>
      </p:ext>
    </p:extLst>
  </p:cSld>
  <p:clrMapOvr>
    <a:masterClrMapping/>
  </p:clrMapOvr>
  <p:transition spd="med">
    <p:wipe dir="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E07CEDF-3F90-410B-8588-1DD680ED86F1}" type="slidenum">
              <a:rPr lang="el-GR"/>
              <a:pPr>
                <a:defRPr/>
              </a:pPr>
              <a:t>‹#›</a:t>
            </a:fld>
            <a:endParaRPr lang="el-GR"/>
          </a:p>
        </p:txBody>
      </p:sp>
    </p:spTree>
    <p:extLst>
      <p:ext uri="{BB962C8B-B14F-4D97-AF65-F5344CB8AC3E}">
        <p14:creationId xmlns:p14="http://schemas.microsoft.com/office/powerpoint/2010/main" val="207278647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25EDF76-C196-4A7B-9749-A2DAC0283869}" type="slidenum">
              <a:rPr lang="el-GR"/>
              <a:pPr>
                <a:defRPr/>
              </a:pPr>
              <a:t>‹#›</a:t>
            </a:fld>
            <a:endParaRPr lang="el-GR"/>
          </a:p>
        </p:txBody>
      </p:sp>
    </p:spTree>
    <p:extLst>
      <p:ext uri="{BB962C8B-B14F-4D97-AF65-F5344CB8AC3E}">
        <p14:creationId xmlns:p14="http://schemas.microsoft.com/office/powerpoint/2010/main" val="9840831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0CDAD15-2EB5-45C4-A661-10B0CFC5DD76}" type="slidenum">
              <a:rPr lang="el-GR"/>
              <a:pPr>
                <a:defRPr/>
              </a:pPr>
              <a:t>‹#›</a:t>
            </a:fld>
            <a:endParaRPr lang="el-GR"/>
          </a:p>
        </p:txBody>
      </p:sp>
    </p:spTree>
    <p:extLst>
      <p:ext uri="{BB962C8B-B14F-4D97-AF65-F5344CB8AC3E}">
        <p14:creationId xmlns:p14="http://schemas.microsoft.com/office/powerpoint/2010/main" val="79513697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6778043-0630-479C-A6AF-CA7618E48096}" type="slidenum">
              <a:rPr lang="el-GR"/>
              <a:pPr>
                <a:defRPr/>
              </a:pPr>
              <a:t>‹#›</a:t>
            </a:fld>
            <a:endParaRPr lang="el-GR"/>
          </a:p>
        </p:txBody>
      </p:sp>
    </p:spTree>
    <p:extLst>
      <p:ext uri="{BB962C8B-B14F-4D97-AF65-F5344CB8AC3E}">
        <p14:creationId xmlns:p14="http://schemas.microsoft.com/office/powerpoint/2010/main" val="171913462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C5BC338-89D8-4A84-A0A6-6626A47BD87F}" type="slidenum">
              <a:rPr lang="el-GR"/>
              <a:pPr>
                <a:defRPr/>
              </a:pPr>
              <a:t>‹#›</a:t>
            </a:fld>
            <a:endParaRPr lang="el-GR"/>
          </a:p>
        </p:txBody>
      </p:sp>
    </p:spTree>
    <p:extLst>
      <p:ext uri="{BB962C8B-B14F-4D97-AF65-F5344CB8AC3E}">
        <p14:creationId xmlns:p14="http://schemas.microsoft.com/office/powerpoint/2010/main" val="264182734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0EEE8FB-0934-4EF8-A6F2-009664F57655}" type="slidenum">
              <a:rPr lang="el-GR"/>
              <a:pPr>
                <a:defRPr/>
              </a:pPr>
              <a:t>‹#›</a:t>
            </a:fld>
            <a:endParaRPr lang="el-GR"/>
          </a:p>
        </p:txBody>
      </p:sp>
    </p:spTree>
    <p:extLst>
      <p:ext uri="{BB962C8B-B14F-4D97-AF65-F5344CB8AC3E}">
        <p14:creationId xmlns:p14="http://schemas.microsoft.com/office/powerpoint/2010/main" val="10134265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12450" name="Rectangle 2"/>
          <p:cNvSpPr>
            <a:spLocks noGrp="1" noChangeArrowheads="1"/>
          </p:cNvSpPr>
          <p:nvPr>
            <p:ph type="ctrTitle"/>
          </p:nvPr>
        </p:nvSpPr>
        <p:spPr>
          <a:xfrm>
            <a:off x="280989" y="2555875"/>
            <a:ext cx="8569325" cy="1728788"/>
          </a:xfrm>
        </p:spPr>
        <p:txBody>
          <a:bodyPr anchor="ctr"/>
          <a:lstStyle>
            <a:lvl1pPr algn="ctr">
              <a:defRPr sz="3300"/>
            </a:lvl1pPr>
          </a:lstStyle>
          <a:p>
            <a:r>
              <a:rPr lang="en-GB"/>
              <a:t>Click to edit Master title style</a:t>
            </a:r>
          </a:p>
        </p:txBody>
      </p:sp>
    </p:spTree>
    <p:extLst>
      <p:ext uri="{BB962C8B-B14F-4D97-AF65-F5344CB8AC3E}">
        <p14:creationId xmlns:p14="http://schemas.microsoft.com/office/powerpoint/2010/main" val="4237573068"/>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535363332"/>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lstStyle>
            <a:lvl1pPr algn="l">
              <a:defRPr sz="3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661874829"/>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68314" y="1484313"/>
            <a:ext cx="3990975" cy="4737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11688" y="1484313"/>
            <a:ext cx="3992562" cy="4737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2804260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Line 3"/>
          <p:cNvSpPr>
            <a:spLocks noChangeShapeType="1"/>
          </p:cNvSpPr>
          <p:nvPr/>
        </p:nvSpPr>
        <p:spPr bwMode="auto">
          <a:xfrm>
            <a:off x="0" y="1243013"/>
            <a:ext cx="8818563" cy="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GB">
              <a:solidFill>
                <a:srgbClr val="FFFFFF"/>
              </a:solidFill>
              <a:latin typeface="Arial"/>
              <a:cs typeface="Arial"/>
            </a:endParaRPr>
          </a:p>
        </p:txBody>
      </p:sp>
      <p:sp>
        <p:nvSpPr>
          <p:cNvPr id="5" name="TextBox 11"/>
          <p:cNvSpPr txBox="1">
            <a:spLocks noChangeArrowheads="1"/>
          </p:cNvSpPr>
          <p:nvPr userDrawn="1"/>
        </p:nvSpPr>
        <p:spPr bwMode="auto">
          <a:xfrm>
            <a:off x="8640763" y="6597650"/>
            <a:ext cx="341312" cy="246063"/>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eaLnBrk="1" fontAlgn="base" hangingPunct="1">
              <a:spcBef>
                <a:spcPct val="0"/>
              </a:spcBef>
              <a:spcAft>
                <a:spcPct val="0"/>
              </a:spcAft>
              <a:defRPr/>
            </a:pPr>
            <a:fld id="{172D15AE-27BE-4C59-98CE-0537F7DEC76E}" type="slidenum">
              <a:rPr lang="en-GB" sz="1000" smtClean="0">
                <a:solidFill>
                  <a:srgbClr val="FFFFFF"/>
                </a:solidFill>
              </a:rPr>
              <a:pPr algn="r" defTabSz="914400" eaLnBrk="1" fontAlgn="base" hangingPunct="1">
                <a:spcBef>
                  <a:spcPct val="0"/>
                </a:spcBef>
                <a:spcAft>
                  <a:spcPct val="0"/>
                </a:spcAft>
                <a:defRPr/>
              </a:pPr>
              <a:t>‹#›</a:t>
            </a:fld>
            <a:endParaRPr lang="en-GB" sz="1000">
              <a:solidFill>
                <a:srgbClr val="FFFFFF"/>
              </a:solidFill>
            </a:endParaRPr>
          </a:p>
        </p:txBody>
      </p:sp>
      <p:sp>
        <p:nvSpPr>
          <p:cNvPr id="2" name="Title 1"/>
          <p:cNvSpPr>
            <a:spLocks noGrp="1"/>
          </p:cNvSpPr>
          <p:nvPr>
            <p:ph type="title"/>
          </p:nvPr>
        </p:nvSpPr>
        <p:spPr/>
        <p:txBody>
          <a:bodyPr/>
          <a:lstStyle>
            <a:lvl1pPr algn="l">
              <a:defRPr sz="2400"/>
            </a:lvl1pPr>
          </a:lstStyle>
          <a:p>
            <a:r>
              <a:rPr lang="en-US" dirty="0"/>
              <a:t>Click to edit Master title style</a:t>
            </a:r>
          </a:p>
        </p:txBody>
      </p:sp>
      <p:sp>
        <p:nvSpPr>
          <p:cNvPr id="7" name="Content Placeholder 5"/>
          <p:cNvSpPr>
            <a:spLocks noGrp="1"/>
          </p:cNvSpPr>
          <p:nvPr>
            <p:ph sz="quarter" idx="11"/>
          </p:nvPr>
        </p:nvSpPr>
        <p:spPr>
          <a:xfrm>
            <a:off x="323851" y="1339984"/>
            <a:ext cx="8494713" cy="5249863"/>
          </a:xfrm>
        </p:spPr>
        <p:txBody>
          <a:bodyPr/>
          <a:lstStyle>
            <a:lvl1pPr>
              <a:spcAft>
                <a:spcPts val="600"/>
              </a:spcAft>
              <a:defRPr/>
            </a:lvl1pPr>
            <a:lvl2pPr>
              <a:spcAft>
                <a:spcPts val="600"/>
              </a:spcAft>
              <a:defRPr/>
            </a:lvl2pPr>
            <a:lvl3pPr>
              <a:spcAft>
                <a:spcPts val="600"/>
              </a:spcAft>
              <a:defRPr/>
            </a:lvl3pPr>
            <a:lvl4pPr>
              <a:spcAft>
                <a:spcPts val="600"/>
              </a:spcAft>
              <a:defRPr/>
            </a:lvl4pPr>
            <a:lvl5pPr marL="1341438" indent="-290513">
              <a:spcAft>
                <a:spcPts val="600"/>
              </a:spcAft>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5031464"/>
      </p:ext>
    </p:extLst>
  </p:cSld>
  <p:clrMapOvr>
    <a:masterClrMapping/>
  </p:clrMapOvr>
  <p:transition spd="med">
    <p:wipe dir="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88480004"/>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extLst>
      <p:ext uri="{BB962C8B-B14F-4D97-AF65-F5344CB8AC3E}">
        <p14:creationId xmlns:p14="http://schemas.microsoft.com/office/powerpoint/2010/main" val="3415820360"/>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89212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87953965"/>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546037331"/>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599510410"/>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51639" y="260352"/>
            <a:ext cx="2141537" cy="5961063"/>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23850" y="260352"/>
            <a:ext cx="6275388" cy="59610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633450974"/>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1" y="260352"/>
            <a:ext cx="8569325" cy="968375"/>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468314" y="1484313"/>
            <a:ext cx="8135937" cy="4737100"/>
          </a:xfrm>
        </p:spPr>
        <p:txBody>
          <a:bodyPr/>
          <a:lstStyle/>
          <a:p>
            <a:pPr lvl="0"/>
            <a:endParaRPr lang="el-GR" noProof="0"/>
          </a:p>
        </p:txBody>
      </p:sp>
    </p:spTree>
    <p:extLst>
      <p:ext uri="{BB962C8B-B14F-4D97-AF65-F5344CB8AC3E}">
        <p14:creationId xmlns:p14="http://schemas.microsoft.com/office/powerpoint/2010/main" val="4053333597"/>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12450" name="Rectangle 2"/>
          <p:cNvSpPr>
            <a:spLocks noGrp="1" noChangeArrowheads="1"/>
          </p:cNvSpPr>
          <p:nvPr>
            <p:ph type="ctrTitle"/>
          </p:nvPr>
        </p:nvSpPr>
        <p:spPr>
          <a:xfrm>
            <a:off x="280989" y="2555875"/>
            <a:ext cx="8569325" cy="1728788"/>
          </a:xfrm>
        </p:spPr>
        <p:txBody>
          <a:bodyPr anchor="ctr"/>
          <a:lstStyle>
            <a:lvl1pPr algn="ctr">
              <a:defRPr sz="3300"/>
            </a:lvl1pPr>
          </a:lstStyle>
          <a:p>
            <a:r>
              <a:rPr lang="en-GB"/>
              <a:t>Click to edit Master title style</a:t>
            </a:r>
          </a:p>
        </p:txBody>
      </p:sp>
    </p:spTree>
    <p:extLst>
      <p:ext uri="{BB962C8B-B14F-4D97-AF65-F5344CB8AC3E}">
        <p14:creationId xmlns:p14="http://schemas.microsoft.com/office/powerpoint/2010/main" val="642437916"/>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12289818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26926" y="1352046"/>
            <a:ext cx="8170862" cy="4287839"/>
          </a:xfrm>
        </p:spPr>
        <p:txBody>
          <a:bodyPr/>
          <a:lstStyle>
            <a:lvl1pPr marL="444500" indent="-4445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542439" y="6511747"/>
            <a:ext cx="8128487" cy="153888"/>
          </a:xfrm>
        </p:spPr>
        <p:txBody>
          <a:bodyPr wrap="square" lIns="0" tIns="0" rIns="0" bIns="0" anchor="b" anchorCtr="0">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82069972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lstStyle>
            <a:lvl1pPr algn="l">
              <a:defRPr sz="3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597680892"/>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68314" y="1484313"/>
            <a:ext cx="3990975" cy="4737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11688" y="1484313"/>
            <a:ext cx="3992562" cy="4737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20514721"/>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725081578"/>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extLst>
      <p:ext uri="{BB962C8B-B14F-4D97-AF65-F5344CB8AC3E}">
        <p14:creationId xmlns:p14="http://schemas.microsoft.com/office/powerpoint/2010/main" val="2930062150"/>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140708"/>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540249738"/>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847926322"/>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104485920"/>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51639" y="260352"/>
            <a:ext cx="2141537" cy="5961063"/>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23850" y="260352"/>
            <a:ext cx="6275388" cy="59610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943865001"/>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1" y="260352"/>
            <a:ext cx="8569325" cy="968375"/>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468314" y="1484313"/>
            <a:ext cx="8135937" cy="4737100"/>
          </a:xfrm>
        </p:spPr>
        <p:txBody>
          <a:bodyPr/>
          <a:lstStyle/>
          <a:p>
            <a:pPr lvl="0"/>
            <a:endParaRPr lang="el-GR" noProof="0"/>
          </a:p>
        </p:txBody>
      </p:sp>
    </p:spTree>
    <p:extLst>
      <p:ext uri="{BB962C8B-B14F-4D97-AF65-F5344CB8AC3E}">
        <p14:creationId xmlns:p14="http://schemas.microsoft.com/office/powerpoint/2010/main" val="18200823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43434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Tree>
    <p:extLst>
      <p:ext uri="{BB962C8B-B14F-4D97-AF65-F5344CB8AC3E}">
        <p14:creationId xmlns:p14="http://schemas.microsoft.com/office/powerpoint/2010/main" val="29221225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44450"/>
            <a:ext cx="8353425" cy="4318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135063"/>
            <a:ext cx="8229600" cy="4525962"/>
          </a:xfrm>
        </p:spPr>
        <p:txBody>
          <a:bodyPr/>
          <a:lstStyle/>
          <a:p>
            <a:pPr lvl="0"/>
            <a:endParaRPr lang="el-GR" noProof="0"/>
          </a:p>
        </p:txBody>
      </p:sp>
      <p:sp>
        <p:nvSpPr>
          <p:cNvPr id="4" name="Rectangle 7"/>
          <p:cNvSpPr>
            <a:spLocks noGrp="1" noChangeArrowheads="1"/>
          </p:cNvSpPr>
          <p:nvPr>
            <p:ph type="sldNum" sz="quarter" idx="10"/>
          </p:nvPr>
        </p:nvSpPr>
        <p:spPr>
          <a:xfrm>
            <a:off x="6867525" y="6415088"/>
            <a:ext cx="2133600" cy="476250"/>
          </a:xfrm>
          <a:prstGeom prst="rect">
            <a:avLst/>
          </a:prstGeom>
        </p:spPr>
        <p:txBody>
          <a:bodyPr/>
          <a:lstStyle>
            <a:lvl1pPr>
              <a:defRPr>
                <a:latin typeface="Arial" charset="0"/>
              </a:defRPr>
            </a:lvl1pPr>
          </a:lstStyle>
          <a:p>
            <a:pPr>
              <a:defRPr/>
            </a:pPr>
            <a:fld id="{19533362-92DA-4AFC-AD4B-5371DB198F76}" type="slidenum">
              <a:rPr lang="en-GB"/>
              <a:pPr>
                <a:defRPr/>
              </a:pPr>
              <a:t>‹#›</a:t>
            </a:fld>
            <a:endParaRPr lang="en-GB"/>
          </a:p>
        </p:txBody>
      </p:sp>
    </p:spTree>
    <p:extLst>
      <p:ext uri="{BB962C8B-B14F-4D97-AF65-F5344CB8AC3E}">
        <p14:creationId xmlns:p14="http://schemas.microsoft.com/office/powerpoint/2010/main" val="298949719"/>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72"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794" y="2654885"/>
            <a:ext cx="5884369" cy="1477328"/>
          </a:xfrm>
        </p:spPr>
        <p:txBody>
          <a:bodyPr wrap="square" lIns="0">
            <a:spAutoFit/>
          </a:bodyPr>
          <a:lstStyle>
            <a:lvl1pPr>
              <a:defRPr sz="4800">
                <a:solidFill>
                  <a:srgbClr val="003366"/>
                </a:solidFill>
              </a:defRPr>
            </a:lvl1pPr>
          </a:lstStyle>
          <a:p>
            <a:r>
              <a:rPr lang="en-GB" noProof="0" dirty="0" err="1"/>
              <a:t>Titel</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Untertitel 2"/>
          <p:cNvSpPr>
            <a:spLocks noGrp="1"/>
          </p:cNvSpPr>
          <p:nvPr>
            <p:ph type="subTitle" idx="1" hasCustomPrompt="1"/>
          </p:nvPr>
        </p:nvSpPr>
        <p:spPr>
          <a:xfrm>
            <a:off x="367794" y="4763673"/>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4945" indent="0" algn="ctr">
              <a:buNone/>
              <a:defRPr>
                <a:solidFill>
                  <a:schemeClr val="tx1">
                    <a:tint val="75000"/>
                  </a:schemeClr>
                </a:solidFill>
              </a:defRPr>
            </a:lvl2pPr>
            <a:lvl3pPr marL="910077" indent="0" algn="ctr">
              <a:buNone/>
              <a:defRPr>
                <a:solidFill>
                  <a:schemeClr val="tx1">
                    <a:tint val="75000"/>
                  </a:schemeClr>
                </a:solidFill>
              </a:defRPr>
            </a:lvl3pPr>
            <a:lvl4pPr marL="1365083" indent="0" algn="ctr">
              <a:buNone/>
              <a:defRPr>
                <a:solidFill>
                  <a:schemeClr val="tx1">
                    <a:tint val="75000"/>
                  </a:schemeClr>
                </a:solidFill>
              </a:defRPr>
            </a:lvl4pPr>
            <a:lvl5pPr marL="1820162" indent="0" algn="ctr">
              <a:buNone/>
              <a:defRPr>
                <a:solidFill>
                  <a:schemeClr val="tx1">
                    <a:tint val="75000"/>
                  </a:schemeClr>
                </a:solidFill>
              </a:defRPr>
            </a:lvl5pPr>
            <a:lvl6pPr marL="2275105" indent="0" algn="ctr">
              <a:buNone/>
              <a:defRPr>
                <a:solidFill>
                  <a:schemeClr val="tx1">
                    <a:tint val="75000"/>
                  </a:schemeClr>
                </a:solidFill>
              </a:defRPr>
            </a:lvl6pPr>
            <a:lvl7pPr marL="2730106" indent="0" algn="ctr">
              <a:buNone/>
              <a:defRPr>
                <a:solidFill>
                  <a:schemeClr val="tx1">
                    <a:tint val="75000"/>
                  </a:schemeClr>
                </a:solidFill>
              </a:defRPr>
            </a:lvl7pPr>
            <a:lvl8pPr marL="3185175" indent="0" algn="ctr">
              <a:buNone/>
              <a:defRPr>
                <a:solidFill>
                  <a:schemeClr val="tx1">
                    <a:tint val="75000"/>
                  </a:schemeClr>
                </a:solidFill>
              </a:defRPr>
            </a:lvl8pPr>
            <a:lvl9pPr marL="3640182" indent="0" algn="ctr">
              <a:buNone/>
              <a:defRPr>
                <a:solidFill>
                  <a:schemeClr val="tx1">
                    <a:tint val="75000"/>
                  </a:schemeClr>
                </a:solidFill>
              </a:defRPr>
            </a:lvl9pPr>
          </a:lstStyle>
          <a:p>
            <a:r>
              <a:rPr lang="en-GB" noProof="0" dirty="0" err="1"/>
              <a:t>Untertitel</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cxnSp>
        <p:nvCxnSpPr>
          <p:cNvPr id="10" name="Gerade Verbindung 9"/>
          <p:cNvCxnSpPr/>
          <p:nvPr userDrawn="1"/>
        </p:nvCxnSpPr>
        <p:spPr>
          <a:xfrm>
            <a:off x="72"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5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72"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2654885"/>
            <a:ext cx="5374856" cy="1477328"/>
          </a:xfrm>
        </p:spPr>
        <p:txBody>
          <a:bodyPr wrap="square">
            <a:spAutoFit/>
          </a:bodyPr>
          <a:lstStyle>
            <a:lvl1pPr>
              <a:defRPr sz="4800">
                <a:solidFill>
                  <a:srgbClr val="003366"/>
                </a:solidFill>
              </a:defRPr>
            </a:lvl1pPr>
          </a:lstStyle>
          <a:p>
            <a:r>
              <a:rPr lang="en-GB" noProof="0" dirty="0" err="1"/>
              <a:t>Titel</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Untertitel 2"/>
          <p:cNvSpPr>
            <a:spLocks noGrp="1"/>
          </p:cNvSpPr>
          <p:nvPr>
            <p:ph type="subTitle" idx="1" hasCustomPrompt="1"/>
          </p:nvPr>
        </p:nvSpPr>
        <p:spPr>
          <a:xfrm>
            <a:off x="367576" y="4763673"/>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4945" indent="0" algn="ctr">
              <a:buNone/>
              <a:defRPr>
                <a:solidFill>
                  <a:schemeClr val="tx1">
                    <a:tint val="75000"/>
                  </a:schemeClr>
                </a:solidFill>
              </a:defRPr>
            </a:lvl2pPr>
            <a:lvl3pPr marL="910077" indent="0" algn="ctr">
              <a:buNone/>
              <a:defRPr>
                <a:solidFill>
                  <a:schemeClr val="tx1">
                    <a:tint val="75000"/>
                  </a:schemeClr>
                </a:solidFill>
              </a:defRPr>
            </a:lvl3pPr>
            <a:lvl4pPr marL="1365083" indent="0" algn="ctr">
              <a:buNone/>
              <a:defRPr>
                <a:solidFill>
                  <a:schemeClr val="tx1">
                    <a:tint val="75000"/>
                  </a:schemeClr>
                </a:solidFill>
              </a:defRPr>
            </a:lvl4pPr>
            <a:lvl5pPr marL="1820162" indent="0" algn="ctr">
              <a:buNone/>
              <a:defRPr>
                <a:solidFill>
                  <a:schemeClr val="tx1">
                    <a:tint val="75000"/>
                  </a:schemeClr>
                </a:solidFill>
              </a:defRPr>
            </a:lvl5pPr>
            <a:lvl6pPr marL="2275105" indent="0" algn="ctr">
              <a:buNone/>
              <a:defRPr>
                <a:solidFill>
                  <a:schemeClr val="tx1">
                    <a:tint val="75000"/>
                  </a:schemeClr>
                </a:solidFill>
              </a:defRPr>
            </a:lvl6pPr>
            <a:lvl7pPr marL="2730106" indent="0" algn="ctr">
              <a:buNone/>
              <a:defRPr>
                <a:solidFill>
                  <a:schemeClr val="tx1">
                    <a:tint val="75000"/>
                  </a:schemeClr>
                </a:solidFill>
              </a:defRPr>
            </a:lvl7pPr>
            <a:lvl8pPr marL="3185175" indent="0" algn="ctr">
              <a:buNone/>
              <a:defRPr>
                <a:solidFill>
                  <a:schemeClr val="tx1">
                    <a:tint val="75000"/>
                  </a:schemeClr>
                </a:solidFill>
              </a:defRPr>
            </a:lvl8pPr>
            <a:lvl9pPr marL="3640182" indent="0" algn="ctr">
              <a:buNone/>
              <a:defRPr>
                <a:solidFill>
                  <a:schemeClr val="tx1">
                    <a:tint val="75000"/>
                  </a:schemeClr>
                </a:solidFill>
              </a:defRPr>
            </a:lvl9pPr>
          </a:lstStyle>
          <a:p>
            <a:r>
              <a:rPr lang="en-GB" noProof="0" dirty="0" err="1"/>
              <a:t>Untertitel</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cxnSp>
        <p:nvCxnSpPr>
          <p:cNvPr id="11" name="Gerade Verbindung 10"/>
          <p:cNvCxnSpPr/>
          <p:nvPr userDrawn="1"/>
        </p:nvCxnSpPr>
        <p:spPr>
          <a:xfrm>
            <a:off x="72"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372716"/>
            <a:ext cx="2260800" cy="30144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820" tIns="35820" rIns="35820" bIns="35820" rtlCol="0" anchor="ctr">
            <a:normAutofit/>
          </a:bodyPr>
          <a:lstStyle>
            <a:lvl1pPr marL="0" indent="0" algn="ctr">
              <a:buNone/>
              <a:defRPr lang="de-DE" sz="3000" dirty="0">
                <a:solidFill>
                  <a:schemeClr val="bg1"/>
                </a:solidFill>
                <a:latin typeface="+mj-lt"/>
              </a:defRPr>
            </a:lvl1pPr>
          </a:lstStyle>
          <a:p>
            <a:pPr marL="0" lvl="0" algn="ctr"/>
            <a:r>
              <a:rPr lang="en-GB" noProof="0" dirty="0"/>
              <a:t>Add. info [font size variable]</a:t>
            </a:r>
          </a:p>
        </p:txBody>
      </p:sp>
    </p:spTree>
    <p:extLst>
      <p:ext uri="{BB962C8B-B14F-4D97-AF65-F5344CB8AC3E}">
        <p14:creationId xmlns:p14="http://schemas.microsoft.com/office/powerpoint/2010/main" val="207255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039" tIns="45524" rIns="91039" bIns="45524" rtlCol="0" anchor="ctr"/>
          <a:lstStyle/>
          <a:p>
            <a:pPr algn="ctr"/>
            <a:endParaRPr lang="en-GB" dirty="0">
              <a:solidFill>
                <a:prstClr val="white"/>
              </a:solidFill>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2640180"/>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de-DE" noProof="0"/>
              <a:t>Mastertextformat bearbeiten</a:t>
            </a:r>
          </a:p>
        </p:txBody>
      </p:sp>
      <p:sp>
        <p:nvSpPr>
          <p:cNvPr id="20" name="Textplatzhalter 18"/>
          <p:cNvSpPr>
            <a:spLocks noGrp="1"/>
          </p:cNvSpPr>
          <p:nvPr>
            <p:ph type="body" sz="quarter" idx="12"/>
          </p:nvPr>
        </p:nvSpPr>
        <p:spPr>
          <a:xfrm>
            <a:off x="351829" y="3718149"/>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de-DE" noProof="0"/>
              <a:t>Mastertextformat bearbeiten</a:t>
            </a:r>
          </a:p>
        </p:txBody>
      </p:sp>
      <p:cxnSp>
        <p:nvCxnSpPr>
          <p:cNvPr id="10" name="Gerade Verbindung 9"/>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039" tIns="45524" rIns="91039" bIns="45524" rtlCol="0" anchor="ctr"/>
          <a:lstStyle/>
          <a:p>
            <a:pPr algn="ctr"/>
            <a:endParaRPr lang="en-GB" dirty="0">
              <a:solidFill>
                <a:prstClr val="white"/>
              </a:solidFill>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2640180"/>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de-DE" noProof="0"/>
              <a:t>Mastertextformat bearbeiten</a:t>
            </a:r>
          </a:p>
        </p:txBody>
      </p:sp>
      <p:sp>
        <p:nvSpPr>
          <p:cNvPr id="20" name="Textplatzhalter 18"/>
          <p:cNvSpPr>
            <a:spLocks noGrp="1"/>
          </p:cNvSpPr>
          <p:nvPr>
            <p:ph type="body" sz="quarter" idx="12"/>
          </p:nvPr>
        </p:nvSpPr>
        <p:spPr>
          <a:xfrm>
            <a:off x="351829" y="3718149"/>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de-DE" noProof="0"/>
              <a:t>Mastertextformat bearbeiten</a:t>
            </a:r>
          </a:p>
        </p:txBody>
      </p:sp>
      <p:cxnSp>
        <p:nvCxnSpPr>
          <p:cNvPr id="10" name="Gerade Verbindung 9"/>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508775"/>
            <a:ext cx="2768400" cy="36912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de-DE" noProof="0"/>
              <a:t>Mastertextformat bearbeiten</a:t>
            </a:r>
          </a:p>
        </p:txBody>
      </p:sp>
    </p:spTree>
    <p:extLst>
      <p:ext uri="{BB962C8B-B14F-4D97-AF65-F5344CB8AC3E}">
        <p14:creationId xmlns:p14="http://schemas.microsoft.com/office/powerpoint/2010/main" val="36661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039" tIns="45524" rIns="91039" bIns="45524" rtlCol="0" anchor="ctr"/>
          <a:lstStyle/>
          <a:p>
            <a:pPr algn="ctr"/>
            <a:endParaRPr lang="en-GB" dirty="0">
              <a:solidFill>
                <a:prstClr val="white"/>
              </a:solidFill>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2640180"/>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de-DE" noProof="0"/>
              <a:t>Mastertextformat bearbeiten</a:t>
            </a:r>
          </a:p>
        </p:txBody>
      </p:sp>
      <p:sp>
        <p:nvSpPr>
          <p:cNvPr id="20" name="Textplatzhalter 18"/>
          <p:cNvSpPr>
            <a:spLocks noGrp="1"/>
          </p:cNvSpPr>
          <p:nvPr>
            <p:ph type="body" sz="quarter" idx="12"/>
          </p:nvPr>
        </p:nvSpPr>
        <p:spPr>
          <a:xfrm>
            <a:off x="351829" y="3718148"/>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de-DE" noProof="0"/>
              <a:t>Mastertextformat bearbeiten</a:t>
            </a:r>
          </a:p>
        </p:txBody>
      </p:sp>
      <p:cxnSp>
        <p:nvCxnSpPr>
          <p:cNvPr id="13" name="Gerade Verbindung 12"/>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508775"/>
            <a:ext cx="2768400" cy="36912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de-DE" noProof="0"/>
              <a:t>Mastertextformat bearbeiten</a:t>
            </a:r>
          </a:p>
        </p:txBody>
      </p:sp>
      <p:sp>
        <p:nvSpPr>
          <p:cNvPr id="23" name="Bildplatzhalter 22"/>
          <p:cNvSpPr>
            <a:spLocks noGrp="1"/>
          </p:cNvSpPr>
          <p:nvPr>
            <p:ph type="pic" sz="quarter" idx="13"/>
          </p:nvPr>
        </p:nvSpPr>
        <p:spPr>
          <a:xfrm>
            <a:off x="3359168" y="3123733"/>
            <a:ext cx="2260800" cy="3014400"/>
          </a:xfrm>
          <a:prstGeom prst="ellipse">
            <a:avLst/>
          </a:prstGeom>
        </p:spPr>
        <p:txBody>
          <a:bodyPr/>
          <a:lstStyle>
            <a:lvl1pPr marL="0" indent="0">
              <a:buNone/>
              <a:defRPr sz="900"/>
            </a:lvl1pPr>
          </a:lstStyle>
          <a:p>
            <a:r>
              <a:rPr lang="de-DE" noProof="0"/>
              <a:t>Bild auf Platzhalter ziehen oder durch Klicken auf Symbol hinzufügen</a:t>
            </a:r>
            <a:endParaRPr lang="en-GB" noProof="0" dirty="0"/>
          </a:p>
        </p:txBody>
      </p:sp>
    </p:spTree>
    <p:extLst>
      <p:ext uri="{BB962C8B-B14F-4D97-AF65-F5344CB8AC3E}">
        <p14:creationId xmlns:p14="http://schemas.microsoft.com/office/powerpoint/2010/main" val="19303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19/02/2024</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303503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19/02/2024</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104585"/>
            <a:ext cx="8408850" cy="553998"/>
          </a:xfrm>
        </p:spPr>
        <p:txBody>
          <a:bodyPr/>
          <a:lstStyle>
            <a:lvl1pPr>
              <a:defRPr sz="3600"/>
            </a:lvl1pPr>
          </a:lstStyle>
          <a:p>
            <a:r>
              <a:rPr lang="de-DE" noProof="0"/>
              <a:t>Mastertitelformat bearbeiten</a:t>
            </a:r>
            <a:endParaRPr lang="en-GB" noProof="0" dirty="0"/>
          </a:p>
        </p:txBody>
      </p:sp>
    </p:spTree>
    <p:extLst>
      <p:ext uri="{BB962C8B-B14F-4D97-AF65-F5344CB8AC3E}">
        <p14:creationId xmlns:p14="http://schemas.microsoft.com/office/powerpoint/2010/main" val="185159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p:nvPr>
        </p:nvSpPr>
        <p:spPr/>
        <p:txBody>
          <a:bodyPr/>
          <a:lstStyle/>
          <a:p>
            <a:r>
              <a:rPr lang="de-DE" noProof="0"/>
              <a:t>Mastertitelformat bearbeiten</a:t>
            </a:r>
            <a:endParaRPr lang="en-GB" noProof="0" dirty="0"/>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19/02/2024</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36351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67" y="1600201"/>
            <a:ext cx="5616001" cy="4525963"/>
          </a:xfrm>
        </p:spPr>
        <p:txBody>
          <a:bodyPr/>
          <a:lstStyle>
            <a:lvl1pPr marL="0" indent="0">
              <a:spcBef>
                <a:spcPts val="600"/>
              </a:spcBef>
              <a:buNone/>
              <a:defRPr/>
            </a:lvl1pPr>
            <a:lvl2pPr marL="181694" indent="-181694">
              <a:spcBef>
                <a:spcPts val="600"/>
              </a:spcBef>
              <a:buFont typeface="BISans" panose="02000503040000020004" pitchFamily="2" charset="0"/>
              <a:buChar char="•"/>
              <a:defRPr/>
            </a:lvl2pPr>
            <a:lvl3pPr marL="357041" indent="-175360">
              <a:buFont typeface="Arial" panose="020B0604020202020204" pitchFamily="34" charset="0"/>
              <a:buChar char="–"/>
              <a:defRPr/>
            </a:lvl3pPr>
          </a:lstStyle>
          <a:p>
            <a:pPr lvl="0"/>
            <a:r>
              <a:rPr lang="de-DE" noProof="0"/>
              <a:t>Mastertextformat bearbeiten</a:t>
            </a:r>
          </a:p>
          <a:p>
            <a:pPr lvl="1"/>
            <a:r>
              <a:rPr lang="de-DE" noProof="0"/>
              <a:t>Zweite Ebene</a:t>
            </a:r>
          </a:p>
          <a:p>
            <a:pPr lvl="2"/>
            <a:r>
              <a:rPr lang="de-DE" noProof="0"/>
              <a:t>Dritte Ebene</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19/02/2024</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246718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6"/>
          <p:cNvSpPr>
            <a:spLocks noGrp="1"/>
          </p:cNvSpPr>
          <p:nvPr>
            <p:ph type="ftr" sz="quarter" idx="10"/>
          </p:nvPr>
        </p:nvSpPr>
        <p:spPr/>
        <p:txBody>
          <a:bodyPr/>
          <a:lstStyle>
            <a:lvl1pPr>
              <a:defRPr/>
            </a:lvl1pPr>
          </a:lstStyle>
          <a:p>
            <a:pPr>
              <a:defRPr/>
            </a:pPr>
            <a:endParaRPr lang="en-GB"/>
          </a:p>
        </p:txBody>
      </p:sp>
      <p:sp>
        <p:nvSpPr>
          <p:cNvPr id="4" name="Slide Number Placeholder 3"/>
          <p:cNvSpPr>
            <a:spLocks noGrp="1"/>
          </p:cNvSpPr>
          <p:nvPr>
            <p:ph type="sldNum" sz="quarter" idx="11"/>
          </p:nvPr>
        </p:nvSpPr>
        <p:spPr>
          <a:xfrm>
            <a:off x="8243888" y="6308725"/>
            <a:ext cx="442912" cy="365125"/>
          </a:xfrm>
          <a:prstGeom prst="rect">
            <a:avLst/>
          </a:prstGeom>
        </p:spPr>
        <p:txBody>
          <a:bodyPr/>
          <a:lstStyle>
            <a:lvl1pPr>
              <a:defRPr/>
            </a:lvl1pPr>
          </a:lstStyle>
          <a:p>
            <a:fld id="{E87D55ED-7226-4C20-B354-28949D80DB96}" type="slidenum">
              <a:rPr lang="en-GB" altLang="el-GR"/>
              <a:pPr/>
              <a:t>‹#›</a:t>
            </a:fld>
            <a:endParaRPr lang="en-GB" altLang="el-G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sp>
        <p:nvSpPr>
          <p:cNvPr id="15" name="Rechteck 14"/>
          <p:cNvSpPr/>
          <p:nvPr userDrawn="1"/>
        </p:nvSpPr>
        <p:spPr>
          <a:xfrm>
            <a:off x="0" y="1380789"/>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sp>
        <p:nvSpPr>
          <p:cNvPr id="3" name="Inhaltsplatzhalter 2"/>
          <p:cNvSpPr>
            <a:spLocks noGrp="1"/>
          </p:cNvSpPr>
          <p:nvPr>
            <p:ph idx="1"/>
          </p:nvPr>
        </p:nvSpPr>
        <p:spPr>
          <a:xfrm>
            <a:off x="367769" y="1600203"/>
            <a:ext cx="2934425" cy="3710092"/>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19/02/2024</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285687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sp>
        <p:nvSpPr>
          <p:cNvPr id="3" name="Inhaltsplatzhalter 2"/>
          <p:cNvSpPr>
            <a:spLocks noGrp="1"/>
          </p:cNvSpPr>
          <p:nvPr>
            <p:ph idx="1"/>
          </p:nvPr>
        </p:nvSpPr>
        <p:spPr>
          <a:xfrm>
            <a:off x="1771937" y="1935253"/>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5" name="Textplatzhalter 4"/>
          <p:cNvSpPr>
            <a:spLocks noGrp="1"/>
          </p:cNvSpPr>
          <p:nvPr>
            <p:ph type="body" sz="quarter" idx="10" hasCustomPrompt="1"/>
          </p:nvPr>
        </p:nvSpPr>
        <p:spPr>
          <a:xfrm>
            <a:off x="-169856" y="1038415"/>
            <a:ext cx="1738800" cy="23184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820" tIns="35820" rIns="35820" bIns="35820" rtlCol="0" anchor="ctr"/>
          <a:lstStyle>
            <a:lvl1pPr marL="0" indent="0" algn="ctr">
              <a:buNone/>
              <a:defRPr lang="en-US" sz="2000" dirty="0" smtClean="0">
                <a:solidFill>
                  <a:schemeClr val="bg1"/>
                </a:solidFill>
                <a:latin typeface="+mj-lt"/>
              </a:defRPr>
            </a:lvl1pPr>
          </a:lstStyle>
          <a:p>
            <a:pPr marL="0" lvl="0" algn="ctr"/>
            <a:r>
              <a:rPr lang="en-GB" noProof="0" dirty="0"/>
              <a:t>Add. info [font size variable]</a:t>
            </a:r>
          </a:p>
        </p:txBody>
      </p:sp>
      <p:cxnSp>
        <p:nvCxnSpPr>
          <p:cNvPr id="6" name="Gerade Verbindung 5"/>
          <p:cNvCxnSpPr/>
          <p:nvPr/>
        </p:nvCxnSpPr>
        <p:spPr>
          <a:xfrm>
            <a:off x="0" y="1691647"/>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691647"/>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2"/>
          </p:nvPr>
        </p:nvSpPr>
        <p:spPr>
          <a:xfrm>
            <a:off x="7579196" y="6573259"/>
            <a:ext cx="625171" cy="153888"/>
          </a:xfrm>
        </p:spPr>
        <p:txBody>
          <a:bodyPr/>
          <a:lstStyle/>
          <a:p>
            <a:fld id="{EC17428A-2D47-45E0-A069-3589CCCD6CCB}" type="datetime1">
              <a:rPr lang="en-GB" smtClean="0">
                <a:solidFill>
                  <a:prstClr val="white">
                    <a:lumMod val="50000"/>
                  </a:prstClr>
                </a:solidFill>
              </a:rPr>
              <a:pPr/>
              <a:t>19/02/2024</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dirty="0">
                <a:solidFill>
                  <a:prstClr val="white">
                    <a:lumMod val="50000"/>
                  </a:prstClr>
                </a:solidFill>
              </a:rPr>
              <a:t>Presentation title, date, author</a:t>
            </a:r>
          </a:p>
        </p:txBody>
      </p:sp>
      <p:sp>
        <p:nvSpPr>
          <p:cNvPr id="7" name="Foliennummernplatzhalter 6"/>
          <p:cNvSpPr>
            <a:spLocks noGrp="1"/>
          </p:cNvSpPr>
          <p:nvPr>
            <p:ph type="sldNum" sz="quarter" idx="14"/>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879873"/>
            <a:ext cx="5065660" cy="369332"/>
          </a:xfrm>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211364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693" tIns="71693" rIns="71693" bIns="71693" rtlCol="0" anchor="ctr"/>
          <a:lstStyle/>
          <a:p>
            <a:pPr algn="ctr"/>
            <a:endParaRPr lang="en-GB" sz="1400" dirty="0">
              <a:solidFill>
                <a:prstClr val="black"/>
              </a:solidFill>
            </a:endParaRPr>
          </a:p>
        </p:txBody>
      </p:sp>
      <p:cxnSp>
        <p:nvCxnSpPr>
          <p:cNvPr id="5" name="Gerade Verbindung 4"/>
          <p:cNvCxnSpPr/>
          <p:nvPr/>
        </p:nvCxnSpPr>
        <p:spPr>
          <a:xfrm>
            <a:off x="0" y="2492389"/>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2492389"/>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10"/>
          </p:nvPr>
        </p:nvSpPr>
        <p:spPr>
          <a:xfrm>
            <a:off x="7579196" y="6573259"/>
            <a:ext cx="625171" cy="153888"/>
          </a:xfrm>
        </p:spPr>
        <p:txBody>
          <a:bodyPr/>
          <a:lstStyle/>
          <a:p>
            <a:fld id="{1EC6BB9B-C051-45A6-8B80-D4145CF47D8A}" type="datetime1">
              <a:rPr lang="en-GB" smtClean="0">
                <a:solidFill>
                  <a:prstClr val="white">
                    <a:lumMod val="50000"/>
                  </a:prstClr>
                </a:solidFill>
              </a:rPr>
              <a:pPr/>
              <a:t>19/02/2024</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18381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7579196" y="6573259"/>
            <a:ext cx="625171" cy="153888"/>
          </a:xfrm>
        </p:spPr>
        <p:txBody>
          <a:bodyPr/>
          <a:lstStyle/>
          <a:p>
            <a:fld id="{74E185D7-72A7-4578-96CD-5EF608923CBF}" type="datetime1">
              <a:rPr lang="en-GB" smtClean="0">
                <a:solidFill>
                  <a:prstClr val="white">
                    <a:lumMod val="50000"/>
                  </a:prstClr>
                </a:solidFill>
              </a:rPr>
              <a:pPr/>
              <a:t>19/02/2024</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04585"/>
            <a:ext cx="8408850" cy="553998"/>
          </a:xfrm>
        </p:spPr>
        <p:txBody>
          <a:bodyPr/>
          <a:lstStyle>
            <a:lvl1pPr>
              <a:defRPr sz="3600">
                <a:solidFill>
                  <a:srgbClr val="003366"/>
                </a:solidFill>
              </a:defRPr>
            </a:lvl1pPr>
          </a:lstStyle>
          <a:p>
            <a:r>
              <a:rPr lang="de-DE" noProof="0"/>
              <a:t>Mastertitelformat bearbeiten</a:t>
            </a:r>
            <a:endParaRPr lang="en-GB" noProof="0" dirty="0"/>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umsplatzhalter 3"/>
          <p:cNvSpPr>
            <a:spLocks noGrp="1"/>
          </p:cNvSpPr>
          <p:nvPr>
            <p:ph type="dt" sz="half" idx="10"/>
          </p:nvPr>
        </p:nvSpPr>
        <p:spPr>
          <a:xfrm>
            <a:off x="7579196" y="6573259"/>
            <a:ext cx="625171" cy="153888"/>
          </a:xfrm>
        </p:spPr>
        <p:txBody>
          <a:bodyPr/>
          <a:lstStyle/>
          <a:p>
            <a:fld id="{B97B442D-D596-4A22-B59F-2B4C559DB2B8}" type="datetime1">
              <a:rPr lang="en-GB" smtClean="0">
                <a:solidFill>
                  <a:prstClr val="white">
                    <a:lumMod val="50000"/>
                  </a:prstClr>
                </a:solidFill>
              </a:rPr>
              <a:pPr/>
              <a:t>19/02/2024</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16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53349"/>
            <a:ext cx="8408850" cy="369332"/>
          </a:xfrm>
        </p:spPr>
        <p:txBody>
          <a:bodyPr/>
          <a:lstStyle>
            <a:lvl1pPr>
              <a:defRPr sz="2400">
                <a:solidFill>
                  <a:srgbClr val="003366"/>
                </a:solidFill>
              </a:defRPr>
            </a:lvl1pPr>
          </a:lstStyle>
          <a:p>
            <a:r>
              <a:rPr lang="de-DE" noProof="0"/>
              <a:t>Mastertitelformat bearbeiten</a:t>
            </a:r>
            <a:endParaRPr lang="en-GB" noProof="0" dirty="0"/>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umsplatzhalter 3"/>
          <p:cNvSpPr>
            <a:spLocks noGrp="1"/>
          </p:cNvSpPr>
          <p:nvPr>
            <p:ph type="dt" sz="half" idx="10"/>
          </p:nvPr>
        </p:nvSpPr>
        <p:spPr>
          <a:xfrm>
            <a:off x="7579196" y="6573259"/>
            <a:ext cx="625171" cy="153888"/>
          </a:xfrm>
        </p:spPr>
        <p:txBody>
          <a:bodyPr/>
          <a:lstStyle/>
          <a:p>
            <a:fld id="{98F3AA7F-89C7-4646-B972-BDD77134FD4C}" type="datetime1">
              <a:rPr lang="en-GB" smtClean="0">
                <a:solidFill>
                  <a:prstClr val="white">
                    <a:lumMod val="50000"/>
                  </a:prstClr>
                </a:solidFill>
              </a:rPr>
              <a:pPr/>
              <a:t>19/02/2024</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12"/>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4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67" y="1600201"/>
            <a:ext cx="5616001" cy="4525963"/>
          </a:xfrm>
        </p:spPr>
        <p:txBody>
          <a:bodyPr/>
          <a:lstStyle>
            <a:lvl1pPr marL="0" indent="0">
              <a:spcBef>
                <a:spcPts val="600"/>
              </a:spcBef>
              <a:buNone/>
              <a:defRPr/>
            </a:lvl1pPr>
            <a:lvl2pPr marL="181694" indent="-181694">
              <a:spcBef>
                <a:spcPts val="600"/>
              </a:spcBef>
              <a:buFont typeface="BISans" panose="02000503040000020004" pitchFamily="2" charset="0"/>
              <a:buChar char="•"/>
              <a:defRPr/>
            </a:lvl2pPr>
            <a:lvl3pPr marL="357041" indent="-175360">
              <a:buFont typeface="Arial" panose="020B0604020202020204" pitchFamily="34" charset="0"/>
              <a:buChar char="–"/>
              <a:defRPr/>
            </a:lvl3pPr>
          </a:lstStyle>
          <a:p>
            <a:pPr lvl="0"/>
            <a:r>
              <a:rPr lang="de-DE" noProof="0"/>
              <a:t>Mastertextformat bearbeiten</a:t>
            </a:r>
          </a:p>
          <a:p>
            <a:pPr lvl="1"/>
            <a:r>
              <a:rPr lang="de-DE" noProof="0"/>
              <a:t>Zweite Ebene</a:t>
            </a:r>
          </a:p>
          <a:p>
            <a:pPr lvl="2"/>
            <a:r>
              <a:rPr lang="de-DE" noProof="0"/>
              <a:t>Dritte Ebene</a:t>
            </a:r>
          </a:p>
        </p:txBody>
      </p:sp>
      <p:sp>
        <p:nvSpPr>
          <p:cNvPr id="4" name="Datumsplatzhalter 3"/>
          <p:cNvSpPr>
            <a:spLocks noGrp="1"/>
          </p:cNvSpPr>
          <p:nvPr>
            <p:ph type="dt" sz="half" idx="12"/>
          </p:nvPr>
        </p:nvSpPr>
        <p:spPr>
          <a:xfrm>
            <a:off x="7579196" y="6573259"/>
            <a:ext cx="625171" cy="153888"/>
          </a:xfrm>
        </p:spPr>
        <p:txBody>
          <a:bodyPr/>
          <a:lstStyle/>
          <a:p>
            <a:fld id="{9C15FEBD-85B6-4A0B-9BA4-99E119B10886}" type="datetime1">
              <a:rPr lang="en-GB" smtClean="0">
                <a:solidFill>
                  <a:prstClr val="white">
                    <a:lumMod val="50000"/>
                  </a:prstClr>
                </a:solidFill>
              </a:rPr>
              <a:pPr/>
              <a:t>19/02/2024</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dirty="0">
                <a:solidFill>
                  <a:prstClr val="white">
                    <a:lumMod val="50000"/>
                  </a:prstClr>
                </a:solidFill>
              </a:rPr>
              <a:t>Presentation title, date, author</a:t>
            </a:r>
          </a:p>
        </p:txBody>
      </p:sp>
      <p:sp>
        <p:nvSpPr>
          <p:cNvPr id="7" name="Foliennummernplatzhalter 6"/>
          <p:cNvSpPr>
            <a:spLocks noGrp="1"/>
          </p:cNvSpPr>
          <p:nvPr>
            <p:ph type="sldNum" sz="quarter" idx="14"/>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53349"/>
            <a:ext cx="8408850" cy="369332"/>
          </a:xfrm>
        </p:spPr>
        <p:txBody>
          <a:bodyPr/>
          <a:lstStyle>
            <a:lvl1pPr>
              <a:defRPr sz="2400">
                <a:solidFill>
                  <a:srgbClr val="003366"/>
                </a:solidFill>
              </a:defRPr>
            </a:lvl1pPr>
          </a:lstStyle>
          <a:p>
            <a:r>
              <a:rPr lang="de-DE" noProof="0"/>
              <a:t>Mastertitelformat bearbeiten</a:t>
            </a:r>
            <a:endParaRPr lang="en-GB" noProof="0" dirty="0"/>
          </a:p>
        </p:txBody>
      </p:sp>
      <p:cxnSp>
        <p:nvCxnSpPr>
          <p:cNvPr id="8" name="Gerade Verbindung 7"/>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9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769" y="1600203"/>
            <a:ext cx="2934425" cy="3710092"/>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umsplatzhalter 3"/>
          <p:cNvSpPr>
            <a:spLocks noGrp="1"/>
          </p:cNvSpPr>
          <p:nvPr>
            <p:ph type="dt" sz="half" idx="12"/>
          </p:nvPr>
        </p:nvSpPr>
        <p:spPr>
          <a:xfrm>
            <a:off x="7579196" y="6573259"/>
            <a:ext cx="625171" cy="153888"/>
          </a:xfrm>
        </p:spPr>
        <p:txBody>
          <a:bodyPr/>
          <a:lstStyle/>
          <a:p>
            <a:fld id="{C7B72EF1-134D-476C-B146-ED8DB9215F2F}" type="datetime1">
              <a:rPr lang="en-GB" smtClean="0">
                <a:solidFill>
                  <a:prstClr val="white">
                    <a:lumMod val="50000"/>
                  </a:prstClr>
                </a:solidFill>
              </a:rPr>
              <a:pPr/>
              <a:t>19/02/2024</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dirty="0">
                <a:solidFill>
                  <a:prstClr val="white">
                    <a:lumMod val="50000"/>
                  </a:prstClr>
                </a:solidFill>
              </a:rPr>
              <a:t>Presentation title, date, author</a:t>
            </a:r>
          </a:p>
        </p:txBody>
      </p:sp>
      <p:sp>
        <p:nvSpPr>
          <p:cNvPr id="7" name="Foliennummernplatzhalter 6"/>
          <p:cNvSpPr>
            <a:spLocks noGrp="1"/>
          </p:cNvSpPr>
          <p:nvPr>
            <p:ph type="sldNum" sz="quarter" idx="14"/>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53349"/>
            <a:ext cx="8408850" cy="369332"/>
          </a:xfrm>
        </p:spPr>
        <p:txBody>
          <a:bodyPr/>
          <a:lstStyle>
            <a:lvl1pPr>
              <a:defRPr sz="2400">
                <a:solidFill>
                  <a:srgbClr val="003366"/>
                </a:solidFill>
              </a:defRPr>
            </a:lvl1pPr>
          </a:lstStyle>
          <a:p>
            <a:r>
              <a:rPr lang="de-DE" noProof="0"/>
              <a:t>Mastertitelformat bearbeiten</a:t>
            </a:r>
            <a:endParaRPr lang="en-GB" noProof="0" dirty="0"/>
          </a:p>
        </p:txBody>
      </p:sp>
      <p:cxnSp>
        <p:nvCxnSpPr>
          <p:cNvPr id="8" name="Gerade Verbindung 7"/>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00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579196" y="6573259"/>
            <a:ext cx="625171" cy="153888"/>
          </a:xfrm>
        </p:spPr>
        <p:txBody>
          <a:bodyPr/>
          <a:lstStyle/>
          <a:p>
            <a:fld id="{BA5CE2E9-12A2-427C-965D-EA946F81C33E}" type="datetime1">
              <a:rPr lang="en-GB" smtClean="0">
                <a:solidFill>
                  <a:prstClr val="white">
                    <a:lumMod val="50000"/>
                  </a:prstClr>
                </a:solidFill>
              </a:rPr>
              <a:pPr/>
              <a:t>19/02/2024</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dirty="0">
                <a:solidFill>
                  <a:prstClr val="white">
                    <a:lumMod val="50000"/>
                  </a:prstClr>
                </a:solidFill>
              </a:rPr>
              <a:t>Presentation title, date, author</a:t>
            </a:r>
          </a:p>
        </p:txBody>
      </p:sp>
      <p:sp>
        <p:nvSpPr>
          <p:cNvPr id="4" name="Foliennummernplatzhalter 3"/>
          <p:cNvSpPr>
            <a:spLocks noGrp="1"/>
          </p:cNvSpPr>
          <p:nvPr>
            <p:ph type="sldNum" sz="quarter" idx="12"/>
          </p:nvPr>
        </p:nvSpPr>
        <p:spPr>
          <a:xfrm>
            <a:off x="8626460" y="6573259"/>
            <a:ext cx="150682" cy="153888"/>
          </a:xfrm>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146771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46B2DC2-ACD2-43BD-B778-DB29B37457AE}"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15C1851-8658-4D08-AF61-1C59C29121A4}" type="slidenum">
              <a:rPr lang="el-GR"/>
              <a:pPr>
                <a:defRPr/>
              </a:pPr>
              <a:t>‹#›</a:t>
            </a:fld>
            <a:endParaRPr lang="el-GR"/>
          </a:p>
        </p:txBody>
      </p:sp>
    </p:spTree>
    <p:extLst>
      <p:ext uri="{BB962C8B-B14F-4D97-AF65-F5344CB8AC3E}">
        <p14:creationId xmlns:p14="http://schemas.microsoft.com/office/powerpoint/2010/main" val="2138605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999CCFE6-4D38-4C59-A39E-4D172D805A43}"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C53954C-FE6B-49A5-B992-338727E46945}" type="slidenum">
              <a:rPr lang="el-GR"/>
              <a:pPr>
                <a:defRPr/>
              </a:pPr>
              <a:t>‹#›</a:t>
            </a:fld>
            <a:endParaRPr lang="el-GR"/>
          </a:p>
        </p:txBody>
      </p:sp>
    </p:spTree>
    <p:extLst>
      <p:ext uri="{BB962C8B-B14F-4D97-AF65-F5344CB8AC3E}">
        <p14:creationId xmlns:p14="http://schemas.microsoft.com/office/powerpoint/2010/main" val="224784692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78B103A-78E8-4D2B-847B-4BA5AB63994C}"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0B81244-7581-40AE-8639-DB141D397933}" type="slidenum">
              <a:rPr lang="el-GR"/>
              <a:pPr>
                <a:defRPr/>
              </a:pPr>
              <a:t>‹#›</a:t>
            </a:fld>
            <a:endParaRPr lang="el-GR"/>
          </a:p>
        </p:txBody>
      </p:sp>
    </p:spTree>
    <p:extLst>
      <p:ext uri="{BB962C8B-B14F-4D97-AF65-F5344CB8AC3E}">
        <p14:creationId xmlns:p14="http://schemas.microsoft.com/office/powerpoint/2010/main" val="219872699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E9C03556-CAE3-4358-8C85-913814908374}"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731954E-51F1-484C-80BD-DCA6D1A12522}" type="slidenum">
              <a:rPr lang="el-GR"/>
              <a:pPr>
                <a:defRPr/>
              </a:pPr>
              <a:t>‹#›</a:t>
            </a:fld>
            <a:endParaRPr lang="el-GR"/>
          </a:p>
        </p:txBody>
      </p:sp>
    </p:spTree>
    <p:extLst>
      <p:ext uri="{BB962C8B-B14F-4D97-AF65-F5344CB8AC3E}">
        <p14:creationId xmlns:p14="http://schemas.microsoft.com/office/powerpoint/2010/main" val="196282688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F21760BE-1568-4656-91D6-7160D33800F3}" type="datetimeFigureOut">
              <a:rPr lang="el-GR"/>
              <a:pPr>
                <a:defRPr/>
              </a:pPr>
              <a:t>19/2/2024</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BA147673-70A1-4783-850C-C99653D05B23}" type="slidenum">
              <a:rPr lang="el-GR"/>
              <a:pPr>
                <a:defRPr/>
              </a:pPr>
              <a:t>‹#›</a:t>
            </a:fld>
            <a:endParaRPr lang="el-GR"/>
          </a:p>
        </p:txBody>
      </p:sp>
    </p:spTree>
    <p:extLst>
      <p:ext uri="{BB962C8B-B14F-4D97-AF65-F5344CB8AC3E}">
        <p14:creationId xmlns:p14="http://schemas.microsoft.com/office/powerpoint/2010/main" val="268556177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4F04EAB7-91C8-45B0-B4B7-4800003D7912}" type="datetimeFigureOut">
              <a:rPr lang="el-GR"/>
              <a:pPr>
                <a:defRPr/>
              </a:pPr>
              <a:t>19/2/2024</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5622750C-D52E-40DC-99E4-036ED2DDE007}" type="slidenum">
              <a:rPr lang="el-GR"/>
              <a:pPr>
                <a:defRPr/>
              </a:pPr>
              <a:t>‹#›</a:t>
            </a:fld>
            <a:endParaRPr lang="el-GR"/>
          </a:p>
        </p:txBody>
      </p:sp>
    </p:spTree>
    <p:extLst>
      <p:ext uri="{BB962C8B-B14F-4D97-AF65-F5344CB8AC3E}">
        <p14:creationId xmlns:p14="http://schemas.microsoft.com/office/powerpoint/2010/main" val="41786092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AEA9080D-71CF-488A-A198-A081D8DCE3D8}" type="datetimeFigureOut">
              <a:rPr lang="el-GR"/>
              <a:pPr>
                <a:defRPr/>
              </a:pPr>
              <a:t>19/2/2024</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5AD6049-03DB-4694-8C2D-F4BEBEFE482B}" type="slidenum">
              <a:rPr lang="el-GR"/>
              <a:pPr>
                <a:defRPr/>
              </a:pPr>
              <a:t>‹#›</a:t>
            </a:fld>
            <a:endParaRPr lang="el-GR"/>
          </a:p>
        </p:txBody>
      </p:sp>
    </p:spTree>
    <p:extLst>
      <p:ext uri="{BB962C8B-B14F-4D97-AF65-F5344CB8AC3E}">
        <p14:creationId xmlns:p14="http://schemas.microsoft.com/office/powerpoint/2010/main" val="393667108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FDCED60-A883-4523-873C-D5F09A979D71}"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7BF37D3-435D-4CA1-A476-D78F28DB49E7}" type="slidenum">
              <a:rPr lang="el-GR"/>
              <a:pPr>
                <a:defRPr/>
              </a:pPr>
              <a:t>‹#›</a:t>
            </a:fld>
            <a:endParaRPr lang="el-GR"/>
          </a:p>
        </p:txBody>
      </p:sp>
    </p:spTree>
    <p:extLst>
      <p:ext uri="{BB962C8B-B14F-4D97-AF65-F5344CB8AC3E}">
        <p14:creationId xmlns:p14="http://schemas.microsoft.com/office/powerpoint/2010/main" val="261483553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C13E85B-48A3-4652-B999-ABCF22F12937}"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8D42575-82F8-42E4-9A58-73FBBBA7AE38}" type="slidenum">
              <a:rPr lang="el-GR"/>
              <a:pPr>
                <a:defRPr/>
              </a:pPr>
              <a:t>‹#›</a:t>
            </a:fld>
            <a:endParaRPr lang="el-GR"/>
          </a:p>
        </p:txBody>
      </p:sp>
    </p:spTree>
    <p:extLst>
      <p:ext uri="{BB962C8B-B14F-4D97-AF65-F5344CB8AC3E}">
        <p14:creationId xmlns:p14="http://schemas.microsoft.com/office/powerpoint/2010/main" val="214989171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FCC9E567-007C-4DBF-8B06-63796B8BC508}"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24E28D9-A522-402C-ABCB-B82C774B68BF}" type="slidenum">
              <a:rPr lang="el-GR"/>
              <a:pPr>
                <a:defRPr/>
              </a:pPr>
              <a:t>‹#›</a:t>
            </a:fld>
            <a:endParaRPr lang="el-GR"/>
          </a:p>
        </p:txBody>
      </p:sp>
    </p:spTree>
    <p:extLst>
      <p:ext uri="{BB962C8B-B14F-4D97-AF65-F5344CB8AC3E}">
        <p14:creationId xmlns:p14="http://schemas.microsoft.com/office/powerpoint/2010/main" val="7621284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A5166B69-10CF-47C7-BCB8-D534CE8EDFE7}"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E19C2D9-4919-4F7D-9C25-5A414D85C560}" type="slidenum">
              <a:rPr lang="el-GR"/>
              <a:pPr>
                <a:defRPr/>
              </a:pPr>
              <a:t>‹#›</a:t>
            </a:fld>
            <a:endParaRPr lang="el-GR"/>
          </a:p>
        </p:txBody>
      </p:sp>
    </p:spTree>
    <p:extLst>
      <p:ext uri="{BB962C8B-B14F-4D97-AF65-F5344CB8AC3E}">
        <p14:creationId xmlns:p14="http://schemas.microsoft.com/office/powerpoint/2010/main" val="952998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A243CA9A-703E-426F-8AE7-EABE0CCCDF1C}" type="slidenum">
              <a:rPr lang="el-GR"/>
              <a:pPr>
                <a:defRPr/>
              </a:pPr>
              <a:t>‹#›</a:t>
            </a:fld>
            <a:endParaRPr lang="el-GR"/>
          </a:p>
        </p:txBody>
      </p:sp>
    </p:spTree>
    <p:extLst>
      <p:ext uri="{BB962C8B-B14F-4D97-AF65-F5344CB8AC3E}">
        <p14:creationId xmlns:p14="http://schemas.microsoft.com/office/powerpoint/2010/main" val="151317809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69B21501-AA58-4419-835D-6ADFDCE8776A}" type="slidenum">
              <a:rPr lang="el-GR"/>
              <a:pPr>
                <a:defRPr/>
              </a:pPr>
              <a:t>‹#›</a:t>
            </a:fld>
            <a:endParaRPr lang="el-GR"/>
          </a:p>
        </p:txBody>
      </p:sp>
    </p:spTree>
    <p:extLst>
      <p:ext uri="{BB962C8B-B14F-4D97-AF65-F5344CB8AC3E}">
        <p14:creationId xmlns:p14="http://schemas.microsoft.com/office/powerpoint/2010/main" val="276335689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B4AE1DC0-62B7-4F18-BB83-200253DD91D8}" type="slidenum">
              <a:rPr lang="el-GR"/>
              <a:pPr>
                <a:defRPr/>
              </a:pPr>
              <a:t>‹#›</a:t>
            </a:fld>
            <a:endParaRPr lang="el-GR"/>
          </a:p>
        </p:txBody>
      </p:sp>
    </p:spTree>
    <p:extLst>
      <p:ext uri="{BB962C8B-B14F-4D97-AF65-F5344CB8AC3E}">
        <p14:creationId xmlns:p14="http://schemas.microsoft.com/office/powerpoint/2010/main" val="266195526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942BC088-7A84-41EB-B1D4-B467F599B45E}" type="slidenum">
              <a:rPr lang="el-GR"/>
              <a:pPr>
                <a:defRPr/>
              </a:pPr>
              <a:t>‹#›</a:t>
            </a:fld>
            <a:endParaRPr lang="el-GR"/>
          </a:p>
        </p:txBody>
      </p:sp>
    </p:spTree>
    <p:extLst>
      <p:ext uri="{BB962C8B-B14F-4D97-AF65-F5344CB8AC3E}">
        <p14:creationId xmlns:p14="http://schemas.microsoft.com/office/powerpoint/2010/main" val="129202362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8"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FAAA4FCC-991C-42EB-A89A-A5543DCA7196}" type="slidenum">
              <a:rPr lang="el-GR"/>
              <a:pPr>
                <a:defRPr/>
              </a:pPr>
              <a:t>‹#›</a:t>
            </a:fld>
            <a:endParaRPr lang="el-GR"/>
          </a:p>
        </p:txBody>
      </p:sp>
    </p:spTree>
    <p:extLst>
      <p:ext uri="{BB962C8B-B14F-4D97-AF65-F5344CB8AC3E}">
        <p14:creationId xmlns:p14="http://schemas.microsoft.com/office/powerpoint/2010/main" val="195956908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4"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C4F7A43A-CC67-42FD-B855-C3D3AEA178F2}" type="slidenum">
              <a:rPr lang="el-GR"/>
              <a:pPr>
                <a:defRPr/>
              </a:pPr>
              <a:t>‹#›</a:t>
            </a:fld>
            <a:endParaRPr lang="el-GR"/>
          </a:p>
        </p:txBody>
      </p:sp>
    </p:spTree>
    <p:extLst>
      <p:ext uri="{BB962C8B-B14F-4D97-AF65-F5344CB8AC3E}">
        <p14:creationId xmlns:p14="http://schemas.microsoft.com/office/powerpoint/2010/main" val="280945876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3"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739660BC-9DD4-494A-9C7E-99D36D920C97}" type="slidenum">
              <a:rPr lang="el-GR"/>
              <a:pPr>
                <a:defRPr/>
              </a:pPr>
              <a:t>‹#›</a:t>
            </a:fld>
            <a:endParaRPr lang="el-GR"/>
          </a:p>
        </p:txBody>
      </p:sp>
    </p:spTree>
    <p:extLst>
      <p:ext uri="{BB962C8B-B14F-4D97-AF65-F5344CB8AC3E}">
        <p14:creationId xmlns:p14="http://schemas.microsoft.com/office/powerpoint/2010/main" val="95649953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402621DB-68D1-441C-9FFE-62D1E65798E2}" type="slidenum">
              <a:rPr lang="el-GR"/>
              <a:pPr>
                <a:defRPr/>
              </a:pPr>
              <a:t>‹#›</a:t>
            </a:fld>
            <a:endParaRPr lang="el-GR"/>
          </a:p>
        </p:txBody>
      </p:sp>
    </p:spTree>
    <p:extLst>
      <p:ext uri="{BB962C8B-B14F-4D97-AF65-F5344CB8AC3E}">
        <p14:creationId xmlns:p14="http://schemas.microsoft.com/office/powerpoint/2010/main" val="335721003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44F0FEE5-FC7B-4562-8FB7-A3739F83F4E2}" type="slidenum">
              <a:rPr lang="el-GR"/>
              <a:pPr>
                <a:defRPr/>
              </a:pPr>
              <a:t>‹#›</a:t>
            </a:fld>
            <a:endParaRPr lang="el-GR"/>
          </a:p>
        </p:txBody>
      </p:sp>
    </p:spTree>
    <p:extLst>
      <p:ext uri="{BB962C8B-B14F-4D97-AF65-F5344CB8AC3E}">
        <p14:creationId xmlns:p14="http://schemas.microsoft.com/office/powerpoint/2010/main" val="427685311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12F767FD-FE4C-40D8-8218-6B84ECEF03DD}" type="slidenum">
              <a:rPr lang="el-GR"/>
              <a:pPr>
                <a:defRPr/>
              </a:pPr>
              <a:t>‹#›</a:t>
            </a:fld>
            <a:endParaRPr lang="el-GR"/>
          </a:p>
        </p:txBody>
      </p:sp>
    </p:spTree>
    <p:extLst>
      <p:ext uri="{BB962C8B-B14F-4D97-AF65-F5344CB8AC3E}">
        <p14:creationId xmlns:p14="http://schemas.microsoft.com/office/powerpoint/2010/main" val="65012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BF89906C-CCCC-4FD2-96D6-5DBF216E122A}" type="slidenum">
              <a:rPr lang="el-GR"/>
              <a:pPr>
                <a:defRPr/>
              </a:pPr>
              <a:t>‹#›</a:t>
            </a:fld>
            <a:endParaRPr lang="el-GR"/>
          </a:p>
        </p:txBody>
      </p:sp>
    </p:spTree>
    <p:extLst>
      <p:ext uri="{BB962C8B-B14F-4D97-AF65-F5344CB8AC3E}">
        <p14:creationId xmlns:p14="http://schemas.microsoft.com/office/powerpoint/2010/main" val="154928370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a:t>Kλικ για επεξεργασία του τίτλου</a:t>
            </a:r>
            <a:endParaRPr lang="en-US"/>
          </a:p>
        </p:txBody>
      </p:sp>
      <p:sp>
        <p:nvSpPr>
          <p:cNvPr id="3" name="2 - Θέση πίνακα"/>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l-G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l-G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ea typeface="+mn-ea"/>
                <a:cs typeface="+mn-cs"/>
              </a:defRPr>
            </a:lvl1pPr>
          </a:lstStyle>
          <a:p>
            <a:pPr>
              <a:defRPr/>
            </a:pPr>
            <a:fld id="{1AC10558-33AB-461E-8251-6BEA9450653D}" type="slidenum">
              <a:rPr lang="el-GR"/>
              <a:pPr>
                <a:defRPr/>
              </a:pPr>
              <a:t>‹#›</a:t>
            </a:fld>
            <a:endParaRPr lang="el-GR"/>
          </a:p>
        </p:txBody>
      </p:sp>
    </p:spTree>
    <p:extLst>
      <p:ext uri="{BB962C8B-B14F-4D97-AF65-F5344CB8AC3E}">
        <p14:creationId xmlns:p14="http://schemas.microsoft.com/office/powerpoint/2010/main" val="42048341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8" descr="SlideA_1"/>
          <p:cNvPicPr>
            <a:picLocks noChangeAspect="1" noChangeArrowheads="1"/>
          </p:cNvPicPr>
          <p:nvPr userDrawn="1"/>
        </p:nvPicPr>
        <p:blipFill>
          <a:blip r:embed="rId2" cstate="print"/>
          <a:srcRect/>
          <a:stretch>
            <a:fillRect/>
          </a:stretch>
        </p:blipFill>
        <p:spPr bwMode="auto">
          <a:xfrm>
            <a:off x="0" y="0"/>
            <a:ext cx="9144000" cy="6851650"/>
          </a:xfrm>
          <a:prstGeom prst="rect">
            <a:avLst/>
          </a:prstGeom>
          <a:noFill/>
          <a:ln w="9525">
            <a:noFill/>
            <a:miter lim="800000"/>
            <a:headEnd/>
            <a:tailEnd/>
          </a:ln>
        </p:spPr>
      </p:pic>
      <p:sp>
        <p:nvSpPr>
          <p:cNvPr id="1201161" name="Rectangle 9"/>
          <p:cNvSpPr>
            <a:spLocks noGrp="1" noChangeArrowheads="1"/>
          </p:cNvSpPr>
          <p:nvPr>
            <p:ph type="ctrTitle"/>
          </p:nvPr>
        </p:nvSpPr>
        <p:spPr>
          <a:xfrm>
            <a:off x="685800" y="2130425"/>
            <a:ext cx="7772400" cy="1470025"/>
          </a:xfrm>
          <a:ln algn="ctr"/>
        </p:spPr>
        <p:txBody>
          <a:bodyPr/>
          <a:lstStyle>
            <a:lvl1pPr algn="ctr">
              <a:lnSpc>
                <a:spcPct val="100000"/>
              </a:lnSpc>
              <a:defRPr sz="4200">
                <a:solidFill>
                  <a:srgbClr val="FFFFFF"/>
                </a:solidFill>
                <a:effectLst>
                  <a:outerShdw blurRad="38100" dist="38100" dir="2700000" algn="tl">
                    <a:srgbClr val="000000"/>
                  </a:outerShdw>
                </a:effectLst>
                <a:latin typeface="Arial" charset="0"/>
              </a:defRPr>
            </a:lvl1pPr>
          </a:lstStyle>
          <a:p>
            <a:r>
              <a:rPr lang="fr-FR"/>
              <a:t>Cliquez pour modifier le style du titre</a:t>
            </a:r>
          </a:p>
        </p:txBody>
      </p:sp>
      <p:sp>
        <p:nvSpPr>
          <p:cNvPr id="1201162" name="Rectangle 10"/>
          <p:cNvSpPr>
            <a:spLocks noGrp="1" noChangeArrowheads="1"/>
          </p:cNvSpPr>
          <p:nvPr>
            <p:ph type="subTitle" idx="1"/>
          </p:nvPr>
        </p:nvSpPr>
        <p:spPr>
          <a:xfrm>
            <a:off x="1371600" y="3886200"/>
            <a:ext cx="6400800" cy="1752600"/>
          </a:xfrm>
          <a:ln algn="ctr"/>
        </p:spPr>
        <p:txBody>
          <a:bodyPr/>
          <a:lstStyle>
            <a:lvl1pPr marL="0" indent="0" algn="ctr">
              <a:buClr>
                <a:srgbClr val="9900FF"/>
              </a:buClr>
              <a:buFont typeface="Webdings" pitchFamily="18" charset="2"/>
              <a:buNone/>
              <a:defRPr sz="3200">
                <a:latin typeface="Arial" charset="0"/>
              </a:defRPr>
            </a:lvl1pPr>
          </a:lstStyle>
          <a:p>
            <a:r>
              <a:rPr lang="fr-FR"/>
              <a:t>Cliquez pour modifier le style des sous-titres du masque</a:t>
            </a:r>
          </a:p>
        </p:txBody>
      </p:sp>
      <p:sp>
        <p:nvSpPr>
          <p:cNvPr id="5" name="Rectangle 7"/>
          <p:cNvSpPr>
            <a:spLocks noGrp="1" noChangeArrowheads="1"/>
          </p:cNvSpPr>
          <p:nvPr>
            <p:ph type="sldNum" sz="quarter" idx="10"/>
          </p:nvPr>
        </p:nvSpPr>
        <p:spPr>
          <a:xfrm>
            <a:off x="6931025" y="6108700"/>
            <a:ext cx="2133600" cy="476250"/>
          </a:xfrm>
        </p:spPr>
        <p:txBody>
          <a:bodyPr/>
          <a:lstStyle>
            <a:lvl1pPr fontAlgn="auto">
              <a:spcBef>
                <a:spcPts val="0"/>
              </a:spcBef>
              <a:spcAft>
                <a:spcPts val="0"/>
              </a:spcAft>
              <a:defRPr/>
            </a:lvl1pPr>
          </a:lstStyle>
          <a:p>
            <a:pPr>
              <a:defRPr/>
            </a:pPr>
            <a:fld id="{C606BC31-C841-41F8-9CD0-94F097978401}" type="slidenum">
              <a:rPr lang="en-GB"/>
              <a:pPr>
                <a:defRPr/>
              </a:pPr>
              <a:t>‹#›</a:t>
            </a:fld>
            <a:endParaRPr lang="en-GB"/>
          </a:p>
        </p:txBody>
      </p:sp>
    </p:spTree>
    <p:extLst>
      <p:ext uri="{BB962C8B-B14F-4D97-AF65-F5344CB8AC3E}">
        <p14:creationId xmlns:p14="http://schemas.microsoft.com/office/powerpoint/2010/main" val="935563918"/>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EF76BDA5-7138-4A34-9431-8F3198E1AC73}" type="slidenum">
              <a:rPr lang="en-GB"/>
              <a:pPr>
                <a:defRPr/>
              </a:pPr>
              <a:t>‹#›</a:t>
            </a:fld>
            <a:endParaRPr lang="en-GB"/>
          </a:p>
        </p:txBody>
      </p:sp>
    </p:spTree>
    <p:extLst>
      <p:ext uri="{BB962C8B-B14F-4D97-AF65-F5344CB8AC3E}">
        <p14:creationId xmlns:p14="http://schemas.microsoft.com/office/powerpoint/2010/main" val="501952090"/>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04C58834-1B9E-4197-A842-6813280DACB3}" type="slidenum">
              <a:rPr lang="en-GB"/>
              <a:pPr>
                <a:defRPr/>
              </a:pPr>
              <a:t>‹#›</a:t>
            </a:fld>
            <a:endParaRPr lang="en-GB"/>
          </a:p>
        </p:txBody>
      </p:sp>
    </p:spTree>
    <p:extLst>
      <p:ext uri="{BB962C8B-B14F-4D97-AF65-F5344CB8AC3E}">
        <p14:creationId xmlns:p14="http://schemas.microsoft.com/office/powerpoint/2010/main" val="4064429360"/>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1350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1350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8555A580-5A1A-4B46-A8F2-5ED2BF06FAD5}" type="slidenum">
              <a:rPr lang="en-GB"/>
              <a:pPr>
                <a:defRPr/>
              </a:pPr>
              <a:t>‹#›</a:t>
            </a:fld>
            <a:endParaRPr lang="en-GB"/>
          </a:p>
        </p:txBody>
      </p:sp>
    </p:spTree>
    <p:extLst>
      <p:ext uri="{BB962C8B-B14F-4D97-AF65-F5344CB8AC3E}">
        <p14:creationId xmlns:p14="http://schemas.microsoft.com/office/powerpoint/2010/main" val="806440636"/>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13FEF2DA-3BDD-4110-BD83-D4345CD96C3B}" type="slidenum">
              <a:rPr lang="en-GB"/>
              <a:pPr>
                <a:defRPr/>
              </a:pPr>
              <a:t>‹#›</a:t>
            </a:fld>
            <a:endParaRPr lang="en-GB"/>
          </a:p>
        </p:txBody>
      </p:sp>
    </p:spTree>
    <p:extLst>
      <p:ext uri="{BB962C8B-B14F-4D97-AF65-F5344CB8AC3E}">
        <p14:creationId xmlns:p14="http://schemas.microsoft.com/office/powerpoint/2010/main" val="357414428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83C0AAC1-4E71-460C-A0E1-A8F59D75B3B4}" type="slidenum">
              <a:rPr lang="en-GB"/>
              <a:pPr>
                <a:defRPr/>
              </a:pPr>
              <a:t>‹#›</a:t>
            </a:fld>
            <a:endParaRPr lang="en-GB"/>
          </a:p>
        </p:txBody>
      </p:sp>
    </p:spTree>
    <p:extLst>
      <p:ext uri="{BB962C8B-B14F-4D97-AF65-F5344CB8AC3E}">
        <p14:creationId xmlns:p14="http://schemas.microsoft.com/office/powerpoint/2010/main" val="258030211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77292551-A773-44D9-A3D9-3F2D3D0584CC}" type="slidenum">
              <a:rPr lang="en-GB"/>
              <a:pPr>
                <a:defRPr/>
              </a:pPr>
              <a:t>‹#›</a:t>
            </a:fld>
            <a:endParaRPr lang="en-GB"/>
          </a:p>
        </p:txBody>
      </p:sp>
    </p:spTree>
    <p:extLst>
      <p:ext uri="{BB962C8B-B14F-4D97-AF65-F5344CB8AC3E}">
        <p14:creationId xmlns:p14="http://schemas.microsoft.com/office/powerpoint/2010/main" val="1630951212"/>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E2D3D412-4F81-4A67-B387-DFFF13B77D18}" type="slidenum">
              <a:rPr lang="en-GB"/>
              <a:pPr>
                <a:defRPr/>
              </a:pPr>
              <a:t>‹#›</a:t>
            </a:fld>
            <a:endParaRPr lang="en-GB"/>
          </a:p>
        </p:txBody>
      </p:sp>
    </p:spTree>
    <p:extLst>
      <p:ext uri="{BB962C8B-B14F-4D97-AF65-F5344CB8AC3E}">
        <p14:creationId xmlns:p14="http://schemas.microsoft.com/office/powerpoint/2010/main" val="7463162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3810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5720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28B1B4AE-A0AE-4616-AA17-0AE97DB98BD2}" type="slidenum">
              <a:rPr lang="en-GB"/>
              <a:pPr>
                <a:defRPr/>
              </a:pPr>
              <a:t>‹#›</a:t>
            </a:fld>
            <a:endParaRPr lang="en-GB"/>
          </a:p>
        </p:txBody>
      </p:sp>
    </p:spTree>
    <p:extLst>
      <p:ext uri="{BB962C8B-B14F-4D97-AF65-F5344CB8AC3E}">
        <p14:creationId xmlns:p14="http://schemas.microsoft.com/office/powerpoint/2010/main" val="2582229491"/>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10160029-2CC3-4940-BF3A-A1B565AF83CC}" type="slidenum">
              <a:rPr lang="en-GB"/>
              <a:pPr>
                <a:defRPr/>
              </a:pPr>
              <a:t>‹#›</a:t>
            </a:fld>
            <a:endParaRPr lang="en-GB"/>
          </a:p>
        </p:txBody>
      </p:sp>
    </p:spTree>
    <p:extLst>
      <p:ext uri="{BB962C8B-B14F-4D97-AF65-F5344CB8AC3E}">
        <p14:creationId xmlns:p14="http://schemas.microsoft.com/office/powerpoint/2010/main" val="3888412881"/>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43688" y="44450"/>
            <a:ext cx="2087562" cy="561657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77825" y="44450"/>
            <a:ext cx="6113463" cy="561657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B3A8D4D3-19CA-4587-A127-C63CA306267E}" type="slidenum">
              <a:rPr lang="en-GB"/>
              <a:pPr>
                <a:defRPr/>
              </a:pPr>
              <a:t>‹#›</a:t>
            </a:fld>
            <a:endParaRPr lang="en-GB"/>
          </a:p>
        </p:txBody>
      </p:sp>
    </p:spTree>
    <p:extLst>
      <p:ext uri="{BB962C8B-B14F-4D97-AF65-F5344CB8AC3E}">
        <p14:creationId xmlns:p14="http://schemas.microsoft.com/office/powerpoint/2010/main" val="2704920051"/>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44450"/>
            <a:ext cx="8353425" cy="431800"/>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457200" y="1135063"/>
            <a:ext cx="8229600" cy="4525962"/>
          </a:xfrm>
        </p:spPr>
        <p:txBody>
          <a:bodyPr/>
          <a:lstStyle/>
          <a:p>
            <a:pPr lvl="0"/>
            <a:endParaRPr lang="el-GR" noProof="0"/>
          </a:p>
        </p:txBody>
      </p:sp>
      <p:sp>
        <p:nvSpPr>
          <p:cNvPr id="4"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B4117D09-49F4-4BD3-AFBC-593D9ABAC509}" type="slidenum">
              <a:rPr lang="en-GB"/>
              <a:pPr>
                <a:defRPr/>
              </a:pPr>
              <a:t>‹#›</a:t>
            </a:fld>
            <a:endParaRPr lang="en-GB"/>
          </a:p>
        </p:txBody>
      </p:sp>
    </p:spTree>
    <p:extLst>
      <p:ext uri="{BB962C8B-B14F-4D97-AF65-F5344CB8AC3E}">
        <p14:creationId xmlns:p14="http://schemas.microsoft.com/office/powerpoint/2010/main" val="3349335474"/>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44450"/>
            <a:ext cx="8353425" cy="4318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135063"/>
            <a:ext cx="4038600" cy="45259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135063"/>
            <a:ext cx="4038600" cy="45259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13DD6AD8-6987-4EFC-8E62-69F5DE906D80}" type="slidenum">
              <a:rPr lang="en-GB"/>
              <a:pPr>
                <a:defRPr/>
              </a:pPr>
              <a:t>‹#›</a:t>
            </a:fld>
            <a:endParaRPr lang="en-GB"/>
          </a:p>
        </p:txBody>
      </p:sp>
    </p:spTree>
    <p:extLst>
      <p:ext uri="{BB962C8B-B14F-4D97-AF65-F5344CB8AC3E}">
        <p14:creationId xmlns:p14="http://schemas.microsoft.com/office/powerpoint/2010/main" val="1593130322"/>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44450"/>
            <a:ext cx="8353425" cy="4318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135063"/>
            <a:ext cx="8229600" cy="4525962"/>
          </a:xfrm>
        </p:spPr>
        <p:txBody>
          <a:bodyPr/>
          <a:lstStyle/>
          <a:p>
            <a:pPr lvl="0"/>
            <a:endParaRPr lang="el-GR" noProof="0"/>
          </a:p>
        </p:txBody>
      </p:sp>
      <p:sp>
        <p:nvSpPr>
          <p:cNvPr id="4" name="Rectangle 7"/>
          <p:cNvSpPr>
            <a:spLocks noGrp="1" noChangeArrowheads="1"/>
          </p:cNvSpPr>
          <p:nvPr>
            <p:ph type="sldNum" sz="quarter" idx="10"/>
          </p:nvPr>
        </p:nvSpPr>
        <p:spPr/>
        <p:txBody>
          <a:bodyPr/>
          <a:lstStyle>
            <a:lvl1pPr fontAlgn="auto">
              <a:spcBef>
                <a:spcPts val="0"/>
              </a:spcBef>
              <a:spcAft>
                <a:spcPts val="0"/>
              </a:spcAft>
              <a:defRPr/>
            </a:lvl1pPr>
          </a:lstStyle>
          <a:p>
            <a:pPr>
              <a:defRPr/>
            </a:pPr>
            <a:fld id="{4AE3D7BF-3939-4669-AF93-D60687616A1C}" type="slidenum">
              <a:rPr lang="en-GB"/>
              <a:pPr>
                <a:defRPr/>
              </a:pPr>
              <a:t>‹#›</a:t>
            </a:fld>
            <a:endParaRPr lang="en-GB"/>
          </a:p>
        </p:txBody>
      </p:sp>
    </p:spTree>
    <p:extLst>
      <p:ext uri="{BB962C8B-B14F-4D97-AF65-F5344CB8AC3E}">
        <p14:creationId xmlns:p14="http://schemas.microsoft.com/office/powerpoint/2010/main" val="35489330"/>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DD904-338B-4EB3-BB58-3DB336F3FCE2}"/>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62A99CC-9CA5-5A9F-46DA-0976E8A68A4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5598E3F-6D83-1E7A-B931-6246B1DEFCAA}"/>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5" name="Θέση υποσέλιδου 4">
            <a:extLst>
              <a:ext uri="{FF2B5EF4-FFF2-40B4-BE49-F238E27FC236}">
                <a16:creationId xmlns:a16="http://schemas.microsoft.com/office/drawing/2014/main" id="{143CFABA-C9A3-4934-43FD-57EA56F819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D34A83C-A206-B564-47AB-B6178EA00343}"/>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5504192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B40BB8-0098-2DCB-F223-2010C74C8D2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E0FBDE8-E751-A84F-CCA8-EDCA076F75E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5C9F10F-F758-3A6C-D84A-268D217C9F38}"/>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5" name="Θέση υποσέλιδου 4">
            <a:extLst>
              <a:ext uri="{FF2B5EF4-FFF2-40B4-BE49-F238E27FC236}">
                <a16:creationId xmlns:a16="http://schemas.microsoft.com/office/drawing/2014/main" id="{AD28293E-FC0F-FE70-2CD5-14F026433A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62F2B7-25A3-BE60-FF1B-7AD433360B8A}"/>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19236587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DF8C6-9A83-6C86-1AAD-8D8D21090144}"/>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EAE1FF9-E30C-E709-9145-9BAD0E4AF4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61F7855-0844-C07B-EA9F-B32819564914}"/>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5" name="Θέση υποσέλιδου 4">
            <a:extLst>
              <a:ext uri="{FF2B5EF4-FFF2-40B4-BE49-F238E27FC236}">
                <a16:creationId xmlns:a16="http://schemas.microsoft.com/office/drawing/2014/main" id="{719E42E1-F755-2A3A-50C5-DFC20A609F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968580-116C-0D8D-4940-E41A274CA944}"/>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35573659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6F5B5C-8392-AAB4-818F-96E8315DD0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E78FE9-D458-176F-656D-5FDBFBEBF218}"/>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33F94BE-B288-FD4F-2E48-EC151E1196BB}"/>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B01634A-9722-1D0F-453D-417BB19CC895}"/>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6" name="Θέση υποσέλιδου 5">
            <a:extLst>
              <a:ext uri="{FF2B5EF4-FFF2-40B4-BE49-F238E27FC236}">
                <a16:creationId xmlns:a16="http://schemas.microsoft.com/office/drawing/2014/main" id="{4E9D5417-5AA7-6974-DEB5-74159FD25AC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AC5E378-B431-B41E-022A-DF67C44E84B2}"/>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406331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A6B6BF-9DAB-3196-C98A-A95C66C9B58F}"/>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FDC1C7-7FB9-CE7A-6381-5F9CF76FAE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2AE2B81-9DFD-C49B-B335-203D13D941FC}"/>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365DC55-311A-577B-E9B0-1EEE96B2ACB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DFDDF8E-6B16-B359-A177-16E618B25FE9}"/>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D8936A3-1949-3C1A-B5DB-92CD4310382E}"/>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8" name="Θέση υποσέλιδου 7">
            <a:extLst>
              <a:ext uri="{FF2B5EF4-FFF2-40B4-BE49-F238E27FC236}">
                <a16:creationId xmlns:a16="http://schemas.microsoft.com/office/drawing/2014/main" id="{DF5902FB-8852-72B3-C0CD-7CE872CFB99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6167FD6-9F84-3E45-82B4-B5701895E442}"/>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192511264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441D4A-4A29-CAE5-277B-EED114641A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5B398C6-ADA1-7FA3-2AB7-D574454B1103}"/>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4" name="Θέση υποσέλιδου 3">
            <a:extLst>
              <a:ext uri="{FF2B5EF4-FFF2-40B4-BE49-F238E27FC236}">
                <a16:creationId xmlns:a16="http://schemas.microsoft.com/office/drawing/2014/main" id="{7E4CBDE9-B618-C451-D857-BECCC8670EF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FE70769-ADAD-CBDE-26B2-685883C22ADD}"/>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80909858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A1B7C8F-C552-DB28-FBEF-8EF44F7AF4E8}"/>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3" name="Θέση υποσέλιδου 2">
            <a:extLst>
              <a:ext uri="{FF2B5EF4-FFF2-40B4-BE49-F238E27FC236}">
                <a16:creationId xmlns:a16="http://schemas.microsoft.com/office/drawing/2014/main" id="{81D6E57F-F758-7F16-0D6C-B935C05951B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DB449C7-CF48-1F95-E1C6-3B50D062BC39}"/>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47410720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36A51-B616-20CC-4C84-054331C168F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5B24C7-0C20-89E9-F952-E553318CE5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0F505C8-9480-DBE3-7A90-034F18534C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13FA8F8-8AC4-C819-AA4E-4DD3BE202150}"/>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6" name="Θέση υποσέλιδου 5">
            <a:extLst>
              <a:ext uri="{FF2B5EF4-FFF2-40B4-BE49-F238E27FC236}">
                <a16:creationId xmlns:a16="http://schemas.microsoft.com/office/drawing/2014/main" id="{1231FD6C-C172-1F6C-127D-4E1E5F15C0E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E7BF830-114A-0E1A-C7EC-F6719ABE80FC}"/>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46165508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4BD0B7-9C6E-F452-1667-6F1254886E93}"/>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0D325CC-40F2-31BD-F88B-E65D97FB162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955965C9-896E-AB31-AF74-1930C16A60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5A1D5FE-5F91-FF8E-6D56-121C9DFC1DD6}"/>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6" name="Θέση υποσέλιδου 5">
            <a:extLst>
              <a:ext uri="{FF2B5EF4-FFF2-40B4-BE49-F238E27FC236}">
                <a16:creationId xmlns:a16="http://schemas.microsoft.com/office/drawing/2014/main" id="{132BB36B-1E02-AFF7-2AFD-B2EDA51E6A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744FDE0-7235-9394-9AEB-67595105937C}"/>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234468281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F7F2C8-1EF0-0C58-CE9A-A9F21640FC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02E070F-9BBE-84D4-A199-A94F6A6CA29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B70B199-5DC5-A334-89E0-1C1A588D695D}"/>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5" name="Θέση υποσέλιδου 4">
            <a:extLst>
              <a:ext uri="{FF2B5EF4-FFF2-40B4-BE49-F238E27FC236}">
                <a16:creationId xmlns:a16="http://schemas.microsoft.com/office/drawing/2014/main" id="{A751E7B5-009A-2CDD-710C-F5C96AC55E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02967AC-53E6-35FF-3C77-D89A4DBB56B8}"/>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242176450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A0EF22A-A19F-B28D-0139-53826C0A3B16}"/>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9E4B4F1-558E-F399-E122-906E81C57640}"/>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7701235-181F-3610-997C-93CDDD989750}"/>
              </a:ext>
            </a:extLst>
          </p:cNvPr>
          <p:cNvSpPr>
            <a:spLocks noGrp="1"/>
          </p:cNvSpPr>
          <p:nvPr>
            <p:ph type="dt" sz="half" idx="10"/>
          </p:nvPr>
        </p:nvSpPr>
        <p:spPr/>
        <p:txBody>
          <a:bodyPr/>
          <a:lstStyle/>
          <a:p>
            <a:fld id="{B2D6A5AD-3174-4459-8C99-531A463B7C4F}" type="datetimeFigureOut">
              <a:rPr lang="el-GR" smtClean="0"/>
              <a:t>19/2/2024</a:t>
            </a:fld>
            <a:endParaRPr lang="el-GR"/>
          </a:p>
        </p:txBody>
      </p:sp>
      <p:sp>
        <p:nvSpPr>
          <p:cNvPr id="5" name="Θέση υποσέλιδου 4">
            <a:extLst>
              <a:ext uri="{FF2B5EF4-FFF2-40B4-BE49-F238E27FC236}">
                <a16:creationId xmlns:a16="http://schemas.microsoft.com/office/drawing/2014/main" id="{5D9CAE24-086C-EF12-A122-46E59022017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A7C2E7-228C-8814-19D1-2B444BBB472E}"/>
              </a:ext>
            </a:extLst>
          </p:cNvPr>
          <p:cNvSpPr>
            <a:spLocks noGrp="1"/>
          </p:cNvSpPr>
          <p:nvPr>
            <p:ph type="sldNum" sz="quarter" idx="12"/>
          </p:nvPr>
        </p:nvSpPr>
        <p:spPr/>
        <p:txBody>
          <a:bodyPr/>
          <a:lstStyle/>
          <a:p>
            <a:fld id="{4DD0382D-9295-4105-9CA4-A8B9A2AAD116}" type="slidenum">
              <a:rPr lang="el-GR" smtClean="0"/>
              <a:t>‹#›</a:t>
            </a:fld>
            <a:endParaRPr lang="el-GR"/>
          </a:p>
        </p:txBody>
      </p:sp>
    </p:spTree>
    <p:extLst>
      <p:ext uri="{BB962C8B-B14F-4D97-AF65-F5344CB8AC3E}">
        <p14:creationId xmlns:p14="http://schemas.microsoft.com/office/powerpoint/2010/main" val="1251131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B5DB23F-E02C-4A22-9AA3-1BC0C1917C38}"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cs typeface="+mn-cs"/>
              </a:endParaRPr>
            </a:p>
          </p:txBody>
        </p:sp>
        <p:grpSp>
          <p:nvGrpSpPr>
            <p:cNvPr id="3"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grpSp>
            <p:nvGrpSpPr>
              <p:cNvPr id="4"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grpSp>
          <p:grpSp>
            <p:nvGrpSpPr>
              <p:cNvPr id="6"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cs typeface="+mn-cs"/>
                  </a:endParaRPr>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cs typeface="+mn-cs"/>
                  </a:endParaRPr>
                </a:p>
              </p:txBody>
            </p:sp>
          </p:grpSp>
          <p:grpSp>
            <p:nvGrpSpPr>
              <p:cNvPr id="4614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cs typeface="+mn-cs"/>
                </a:endParaRPr>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cs typeface="+mn-cs"/>
                </a:endParaRPr>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cs typeface="+mn-cs"/>
                </a:endParaRPr>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cs typeface="+mn-cs"/>
                </a:endParaRPr>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cs typeface="+mn-cs"/>
                </a:endParaRPr>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cs typeface="+mn-cs"/>
                </a:endParaRPr>
              </a:p>
            </p:txBody>
          </p:sp>
        </p:grpSp>
      </p:grpSp>
      <p:sp>
        <p:nvSpPr>
          <p:cNvPr id="46147"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US"/>
              <a:t>Click to edit Master title style</a:t>
            </a:r>
          </a:p>
        </p:txBody>
      </p:sp>
      <p:sp>
        <p:nvSpPr>
          <p:cNvPr id="46148"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10"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F2E771BA-768E-43B3-AF86-3B323304DCD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FBB347C2-C920-4B5D-95E5-39962F65D0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8" name="7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907A7B6C-8117-46BC-96DF-AEFEF762268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14100493-ACEC-4515-B795-ADEAD1FD0756}"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424EC3BD-87DC-47EA-AC14-8192BC71FE7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0AE58CED-FAE4-45BA-BA90-E43B8DE9A718}"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B1969390-6EB4-4BCA-9F3D-990AC083BBA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7B7D6B01-6BAB-4304-9E6E-CC2F23C8DC1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6543EB45-2083-4D58-B77C-16894CA8F4A0}"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BACFADB2-CB3C-47F5-B54C-84DE2F73D7B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D3B839DD-1A4A-4C9E-83DB-9C26E17DC41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p:cNvSpPr>
            <a:spLocks noGrp="1"/>
          </p:cNvSpPr>
          <p:nvPr>
            <p:ph type="body"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BD4CBCF6-390E-4790-8E32-F388930CEB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4" name="3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hart Placeholder 2"/>
          <p:cNvSpPr>
            <a:spLocks noGrp="1"/>
          </p:cNvSpPr>
          <p:nvPr>
            <p:ph type="chart" idx="1"/>
          </p:nvPr>
        </p:nvSpPr>
        <p:spPr>
          <a:xfrm>
            <a:off x="455613" y="1598613"/>
            <a:ext cx="8226425" cy="4497387"/>
          </a:xfrm>
        </p:spPr>
        <p:txBody>
          <a:bodyPr/>
          <a:lstStyle/>
          <a:p>
            <a:pPr lvl="0"/>
            <a:endParaRPr lang="en-US" noProof="0"/>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6763CC41-1FAE-40BE-8377-19EA2F8DCD0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hart Placeholder 2"/>
          <p:cNvSpPr>
            <a:spLocks noGrp="1"/>
          </p:cNvSpPr>
          <p:nvPr>
            <p:ph type="chart" sz="half" idx="1"/>
          </p:nvPr>
        </p:nvSpPr>
        <p:spPr>
          <a:xfrm>
            <a:off x="455613" y="1598613"/>
            <a:ext cx="4037012" cy="4497387"/>
          </a:xfrm>
        </p:spPr>
        <p:txBody>
          <a:bodyPr/>
          <a:lstStyle/>
          <a:p>
            <a:pPr lvl="0"/>
            <a:endParaRPr lang="en-US" noProof="0"/>
          </a:p>
        </p:txBody>
      </p:sp>
      <p:sp>
        <p:nvSpPr>
          <p:cNvPr id="4" name="Text Placeholder 3"/>
          <p:cNvSpPr>
            <a:spLocks noGrp="1"/>
          </p:cNvSpPr>
          <p:nvPr>
            <p:ph type="body" sz="half" idx="2"/>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C75BA2D8-A720-49F2-BF43-11D9214C6D4E}"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8"/>
          <p:cNvSpPr>
            <a:spLocks noGrp="1" noChangeArrowheads="1"/>
          </p:cNvSpPr>
          <p:nvPr>
            <p:ph type="dt" sz="half" idx="10"/>
          </p:nvPr>
        </p:nvSpPr>
        <p:spPr>
          <a:ln/>
        </p:spPr>
        <p:txBody>
          <a:bodyPr/>
          <a:lstStyle>
            <a:lvl1pPr>
              <a:defRPr/>
            </a:lvl1pPr>
          </a:lstStyle>
          <a:p>
            <a:pPr>
              <a:defRPr/>
            </a:pPr>
            <a:endParaRPr lang="en-US"/>
          </a:p>
        </p:txBody>
      </p:sp>
      <p:sp>
        <p:nvSpPr>
          <p:cNvPr id="7" name="Rectangle 69"/>
          <p:cNvSpPr>
            <a:spLocks noGrp="1" noChangeArrowheads="1"/>
          </p:cNvSpPr>
          <p:nvPr>
            <p:ph type="ftr" sz="quarter" idx="11"/>
          </p:nvPr>
        </p:nvSpPr>
        <p:spPr>
          <a:ln/>
        </p:spPr>
        <p:txBody>
          <a:bodyPr/>
          <a:lstStyle>
            <a:lvl1pPr>
              <a:defRPr/>
            </a:lvl1pPr>
          </a:lstStyle>
          <a:p>
            <a:pPr>
              <a:defRPr/>
            </a:pPr>
            <a:endParaRPr lang="en-US"/>
          </a:p>
        </p:txBody>
      </p:sp>
      <p:sp>
        <p:nvSpPr>
          <p:cNvPr id="8" name="Rectangle 70"/>
          <p:cNvSpPr>
            <a:spLocks noGrp="1" noChangeArrowheads="1"/>
          </p:cNvSpPr>
          <p:nvPr>
            <p:ph type="sldNum" sz="quarter" idx="12"/>
          </p:nvPr>
        </p:nvSpPr>
        <p:spPr>
          <a:ln/>
        </p:spPr>
        <p:txBody>
          <a:bodyPr/>
          <a:lstStyle>
            <a:lvl1pPr>
              <a:defRPr/>
            </a:lvl1pPr>
          </a:lstStyle>
          <a:p>
            <a:pPr>
              <a:defRPr/>
            </a:pPr>
            <a:fld id="{3C664F1A-BFFD-4908-8F4B-CD28E5EEFC8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26425"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2A457791-F329-4D80-A6AB-1AFEF44780E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12450" name="Rectangle 2"/>
          <p:cNvSpPr>
            <a:spLocks noGrp="1" noChangeArrowheads="1"/>
          </p:cNvSpPr>
          <p:nvPr>
            <p:ph type="ctrTitle"/>
          </p:nvPr>
        </p:nvSpPr>
        <p:spPr>
          <a:xfrm>
            <a:off x="280992" y="2555875"/>
            <a:ext cx="8569325" cy="1728788"/>
          </a:xfrm>
        </p:spPr>
        <p:txBody>
          <a:bodyPr anchor="ctr"/>
          <a:lstStyle>
            <a:lvl1pPr algn="ctr">
              <a:defRPr sz="4400"/>
            </a:lvl1pPr>
          </a:lstStyle>
          <a:p>
            <a:r>
              <a:rPr lang="en-GB"/>
              <a:t>Click to edit Master title style</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8"/>
            <a:ext cx="7772400" cy="1362075"/>
          </a:xfrm>
        </p:spPr>
        <p:txBody>
          <a:bodyPr/>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68317" y="1484313"/>
            <a:ext cx="3990975"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11688" y="1484313"/>
            <a:ext cx="3992562"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3" name="2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3"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51641" y="260358"/>
            <a:ext cx="2141537" cy="5961063"/>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23851" y="260358"/>
            <a:ext cx="6275388" cy="59610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4" y="260358"/>
            <a:ext cx="8569325" cy="968375"/>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468317" y="1484313"/>
            <a:ext cx="8135937" cy="4737100"/>
          </a:xfrm>
        </p:spPr>
        <p:txBody>
          <a:bodyPr/>
          <a:lstStyle/>
          <a:p>
            <a:pPr lvl="0"/>
            <a:endParaRPr lang="el-GR" noProof="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9" y="44450"/>
            <a:ext cx="8353425" cy="4318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135063"/>
            <a:ext cx="4038600" cy="45259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135063"/>
            <a:ext cx="4038600" cy="45259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7"/>
          <p:cNvSpPr>
            <a:spLocks noGrp="1" noChangeArrowheads="1"/>
          </p:cNvSpPr>
          <p:nvPr>
            <p:ph type="sldNum" sz="quarter" idx="10"/>
          </p:nvPr>
        </p:nvSpPr>
        <p:spPr>
          <a:xfrm>
            <a:off x="6867525" y="6415088"/>
            <a:ext cx="2133600" cy="476250"/>
          </a:xfrm>
          <a:prstGeom prst="rect">
            <a:avLst/>
          </a:prstGeom>
        </p:spPr>
        <p:txBody>
          <a:bodyPr/>
          <a:lstStyle>
            <a:lvl1pPr>
              <a:defRPr>
                <a:latin typeface="Arial" charset="0"/>
              </a:defRPr>
            </a:lvl1pPr>
          </a:lstStyle>
          <a:p>
            <a:pPr fontAlgn="base">
              <a:spcBef>
                <a:spcPct val="0"/>
              </a:spcBef>
              <a:spcAft>
                <a:spcPct val="0"/>
              </a:spcAft>
              <a:defRPr/>
            </a:pPr>
            <a:fld id="{1EC5B69A-1E8D-4DF6-B9A0-F8F853C83C94}" type="slidenum">
              <a:rPr lang="en-GB" sz="2000">
                <a:solidFill>
                  <a:srgbClr val="FFFFFF"/>
                </a:solidFill>
                <a:ea typeface="Arial Unicode MS" pitchFamily="34" charset="-128"/>
                <a:cs typeface="Arial Unicode MS" pitchFamily="34" charset="-128"/>
                <a:sym typeface="Gill Sans"/>
              </a:rPr>
              <a:pPr fontAlgn="base">
                <a:spcBef>
                  <a:spcPct val="0"/>
                </a:spcBef>
                <a:spcAft>
                  <a:spcPct val="0"/>
                </a:spcAft>
                <a:defRPr/>
              </a:pPr>
              <a:t>‹#›</a:t>
            </a:fld>
            <a:endParaRPr lang="en-GB" sz="2000">
              <a:solidFill>
                <a:srgbClr val="FFFFFF"/>
              </a:solidFill>
              <a:ea typeface="Arial Unicode MS" pitchFamily="34" charset="-128"/>
              <a:cs typeface="Arial Unicode MS" pitchFamily="34" charset="-128"/>
              <a:sym typeface="Gill Sans"/>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3 - Θέση ημερομηνίας"/>
          <p:cNvSpPr>
            <a:spLocks noGrp="1"/>
          </p:cNvSpPr>
          <p:nvPr>
            <p:ph type="dt" sz="half" idx="10"/>
          </p:nvPr>
        </p:nvSpPr>
        <p:spPr/>
        <p:txBody>
          <a:bodyPr/>
          <a:lstStyle>
            <a:lvl1pPr>
              <a:defRPr/>
            </a:lvl1pPr>
          </a:lstStyle>
          <a:p>
            <a:pPr>
              <a:defRPr/>
            </a:pPr>
            <a:fld id="{587DC158-210D-4176-AC70-219BF5D08A34}"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3523557-F8E5-409A-86CD-B4C8D400093A}" type="slidenum">
              <a:rPr lang="el-GR"/>
              <a:pPr>
                <a:defRPr/>
              </a:pPr>
              <a:t>‹#›</a:t>
            </a:fld>
            <a:endParaRPr lang="el-G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 Θέση ημερομηνίας"/>
          <p:cNvSpPr>
            <a:spLocks noGrp="1"/>
          </p:cNvSpPr>
          <p:nvPr>
            <p:ph type="dt" sz="half" idx="10"/>
          </p:nvPr>
        </p:nvSpPr>
        <p:spPr/>
        <p:txBody>
          <a:bodyPr/>
          <a:lstStyle>
            <a:lvl1pPr>
              <a:defRPr/>
            </a:lvl1pPr>
          </a:lstStyle>
          <a:p>
            <a:pPr>
              <a:defRPr/>
            </a:pPr>
            <a:fld id="{49FA793D-9B51-4E39-B744-32B5E77C4C58}"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65C0DB8-783C-48F7-952B-0A47BE2482FB}" type="slidenum">
              <a:rPr lang="el-GR"/>
              <a:pPr>
                <a:defRPr/>
              </a:pPr>
              <a:t>‹#›</a:t>
            </a:fld>
            <a:endParaRPr lang="el-G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3 - Θέση ημερομηνίας"/>
          <p:cNvSpPr>
            <a:spLocks noGrp="1"/>
          </p:cNvSpPr>
          <p:nvPr>
            <p:ph type="dt" sz="half" idx="10"/>
          </p:nvPr>
        </p:nvSpPr>
        <p:spPr/>
        <p:txBody>
          <a:bodyPr/>
          <a:lstStyle>
            <a:lvl1pPr>
              <a:defRPr/>
            </a:lvl1pPr>
          </a:lstStyle>
          <a:p>
            <a:pPr>
              <a:defRPr/>
            </a:pPr>
            <a:fld id="{4EEC8F31-2519-471E-96F6-0D331C825F4C}"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3A21509-B7D6-4CCA-BDCD-B2873CE32B2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68" y="1782763"/>
            <a:ext cx="4244975" cy="474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36" y="1782763"/>
            <a:ext cx="4244975" cy="474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3 - Θέση ημερομηνίας"/>
          <p:cNvSpPr>
            <a:spLocks noGrp="1"/>
          </p:cNvSpPr>
          <p:nvPr>
            <p:ph type="dt" sz="half" idx="10"/>
          </p:nvPr>
        </p:nvSpPr>
        <p:spPr/>
        <p:txBody>
          <a:bodyPr/>
          <a:lstStyle>
            <a:lvl1pPr>
              <a:defRPr/>
            </a:lvl1pPr>
          </a:lstStyle>
          <a:p>
            <a:pPr>
              <a:defRPr/>
            </a:pPr>
            <a:fld id="{9894D614-D9C8-41C5-A0A3-306850128884}"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ACCFFD0-4F8E-4A25-9372-24324011E4EC}" type="slidenum">
              <a:rPr lang="el-GR"/>
              <a:pPr>
                <a:defRPr/>
              </a:pPr>
              <a:t>‹#›</a:t>
            </a:fld>
            <a:endParaRPr lang="el-G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3 - Θέση ημερομηνίας"/>
          <p:cNvSpPr>
            <a:spLocks noGrp="1"/>
          </p:cNvSpPr>
          <p:nvPr>
            <p:ph type="dt" sz="half" idx="10"/>
          </p:nvPr>
        </p:nvSpPr>
        <p:spPr/>
        <p:txBody>
          <a:bodyPr/>
          <a:lstStyle>
            <a:lvl1pPr>
              <a:defRPr/>
            </a:lvl1pPr>
          </a:lstStyle>
          <a:p>
            <a:pPr>
              <a:defRPr/>
            </a:pPr>
            <a:fld id="{111939B0-6963-4A18-9E71-B2701E75C9FC}" type="datetimeFigureOut">
              <a:rPr lang="el-GR"/>
              <a:pPr>
                <a:defRPr/>
              </a:pPr>
              <a:t>19/2/2024</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3331A588-898F-4B38-A283-41C8AED5CF61}" type="slidenum">
              <a:rPr lang="el-GR"/>
              <a:pPr>
                <a:defRPr/>
              </a:pPr>
              <a:t>‹#›</a:t>
            </a:fld>
            <a:endParaRPr lang="el-G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3 - Θέση ημερομηνίας"/>
          <p:cNvSpPr>
            <a:spLocks noGrp="1"/>
          </p:cNvSpPr>
          <p:nvPr>
            <p:ph type="dt" sz="half" idx="10"/>
          </p:nvPr>
        </p:nvSpPr>
        <p:spPr/>
        <p:txBody>
          <a:bodyPr/>
          <a:lstStyle>
            <a:lvl1pPr>
              <a:defRPr/>
            </a:lvl1pPr>
          </a:lstStyle>
          <a:p>
            <a:pPr>
              <a:defRPr/>
            </a:pPr>
            <a:fld id="{FDDCB849-33C3-4606-80F2-FF13BC028E5B}" type="datetimeFigureOut">
              <a:rPr lang="el-GR"/>
              <a:pPr>
                <a:defRPr/>
              </a:pPr>
              <a:t>19/2/2024</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690E7C08-ECC2-4ED7-9ABE-B8FF7A7DD9C4}" type="slidenum">
              <a:rPr lang="el-GR"/>
              <a:pPr>
                <a:defRPr/>
              </a:pPr>
              <a:t>‹#›</a:t>
            </a:fld>
            <a:endParaRPr lang="el-G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782BFF61-FF0E-478B-9D5F-608C0E3EE79F}" type="datetimeFigureOut">
              <a:rPr lang="el-GR"/>
              <a:pPr>
                <a:defRPr/>
              </a:pPr>
              <a:t>19/2/2024</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A34EA856-17A8-4980-8644-CB0D5D360DFE}" type="slidenum">
              <a:rPr lang="el-GR"/>
              <a:pPr>
                <a:defRPr/>
              </a:pPr>
              <a:t>‹#›</a:t>
            </a:fld>
            <a:endParaRPr 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13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3 - Θέση ημερομηνίας"/>
          <p:cNvSpPr>
            <a:spLocks noGrp="1"/>
          </p:cNvSpPr>
          <p:nvPr>
            <p:ph type="dt" sz="half" idx="10"/>
          </p:nvPr>
        </p:nvSpPr>
        <p:spPr/>
        <p:txBody>
          <a:bodyPr/>
          <a:lstStyle>
            <a:lvl1pPr>
              <a:defRPr/>
            </a:lvl1pPr>
          </a:lstStyle>
          <a:p>
            <a:pPr>
              <a:defRPr/>
            </a:pPr>
            <a:fld id="{30030834-9060-4212-B13A-21B18FEEA70C}"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4E8D30E-7934-4A5B-BFB6-C015A567ACD7}" type="slidenum">
              <a:rPr lang="el-GR"/>
              <a:pPr>
                <a:defRPr/>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3 - Θέση ημερομηνίας"/>
          <p:cNvSpPr>
            <a:spLocks noGrp="1"/>
          </p:cNvSpPr>
          <p:nvPr>
            <p:ph type="dt" sz="half" idx="10"/>
          </p:nvPr>
        </p:nvSpPr>
        <p:spPr/>
        <p:txBody>
          <a:bodyPr/>
          <a:lstStyle>
            <a:lvl1pPr>
              <a:defRPr/>
            </a:lvl1pPr>
          </a:lstStyle>
          <a:p>
            <a:pPr>
              <a:defRPr/>
            </a:pPr>
            <a:fld id="{668E5BCF-D9C8-4116-A3D5-F8D91AF89857}" type="datetimeFigureOut">
              <a:rPr lang="el-GR"/>
              <a:pPr>
                <a:defRPr/>
              </a:pPr>
              <a:t>19/2/2024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75DBA02-2B85-4B47-9B8B-76B502F9382C}" type="slidenum">
              <a:rPr lang="el-GR"/>
              <a:pPr>
                <a:defRPr/>
              </a:pPr>
              <a:t>‹#›</a:t>
            </a:fld>
            <a:endParaRPr lang="el-G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 Θέση ημερομηνίας"/>
          <p:cNvSpPr>
            <a:spLocks noGrp="1"/>
          </p:cNvSpPr>
          <p:nvPr>
            <p:ph type="dt" sz="half" idx="10"/>
          </p:nvPr>
        </p:nvSpPr>
        <p:spPr/>
        <p:txBody>
          <a:bodyPr/>
          <a:lstStyle>
            <a:lvl1pPr>
              <a:defRPr/>
            </a:lvl1pPr>
          </a:lstStyle>
          <a:p>
            <a:pPr>
              <a:defRPr/>
            </a:pPr>
            <a:fld id="{B7DB57E1-06DC-4589-A2DC-5A7BF1E8DB0F}"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B34AE9B-B927-4FE3-BD47-F0897500BADD}" type="slidenum">
              <a:rPr lang="el-GR"/>
              <a:pPr>
                <a:defRPr/>
              </a:pPr>
              <a:t>‹#›</a:t>
            </a:fld>
            <a:endParaRPr lang="el-G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6"/>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6"/>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 Θέση ημερομηνίας"/>
          <p:cNvSpPr>
            <a:spLocks noGrp="1"/>
          </p:cNvSpPr>
          <p:nvPr>
            <p:ph type="dt" sz="half" idx="10"/>
          </p:nvPr>
        </p:nvSpPr>
        <p:spPr/>
        <p:txBody>
          <a:bodyPr/>
          <a:lstStyle>
            <a:lvl1pPr>
              <a:defRPr/>
            </a:lvl1pPr>
          </a:lstStyle>
          <a:p>
            <a:pPr>
              <a:defRPr/>
            </a:pPr>
            <a:fld id="{59B460E5-CE01-437A-8FA9-1A7A8934BC3A}" type="datetimeFigureOut">
              <a:rPr lang="el-GR"/>
              <a:pPr>
                <a:defRPr/>
              </a:pPr>
              <a:t>19/2/2024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15B89CB-A2BC-49DC-B873-FD1523D8E2B5}" type="slidenum">
              <a:rPr lang="el-GR"/>
              <a:pPr>
                <a:defRPr/>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pPr/>
              <a:t>19/2/2024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1642069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pPr/>
              <a:t>19/2/2024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330371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ltLang="en-US">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endParaRPr lang="en-US" altLang="en-US">
              <a:solidFill>
                <a:srgbClr val="FFFFFF"/>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B4154-A335-4A96-A674-956166986D4E}" type="datetimeFigureOut">
              <a:rPr lang="el-GR" smtClean="0"/>
              <a:pPr/>
              <a:t>19/2/2024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1455643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C3B4154-A335-4A96-A674-956166986D4E}" type="datetimeFigureOut">
              <a:rPr lang="el-GR" smtClean="0"/>
              <a:pPr/>
              <a:t>19/2/2024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21313056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C3B4154-A335-4A96-A674-956166986D4E}" type="datetimeFigureOut">
              <a:rPr lang="el-GR" smtClean="0"/>
              <a:pPr/>
              <a:t>19/2/2024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8803201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C3B4154-A335-4A96-A674-956166986D4E}" type="datetimeFigureOut">
              <a:rPr lang="el-GR" smtClean="0"/>
              <a:pPr/>
              <a:t>19/2/2024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3735452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B4154-A335-4A96-A674-956166986D4E}" type="datetimeFigureOut">
              <a:rPr lang="el-GR" smtClean="0"/>
              <a:pPr/>
              <a:t>19/2/2024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3850935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B4154-A335-4A96-A674-956166986D4E}" type="datetimeFigureOut">
              <a:rPr lang="el-GR" smtClean="0"/>
              <a:pPr/>
              <a:t>19/2/2024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913897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B4154-A335-4A96-A674-956166986D4E}" type="datetimeFigureOut">
              <a:rPr lang="el-GR" smtClean="0"/>
              <a:pPr/>
              <a:t>19/2/2024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2118989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pPr/>
              <a:t>19/2/2024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1921774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C3B4154-A335-4A96-A674-956166986D4E}" type="datetimeFigureOut">
              <a:rPr lang="el-GR" smtClean="0"/>
              <a:pPr/>
              <a:t>19/2/2024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5DB23F-E02C-4A22-9AA3-1BC0C1917C38}" type="slidenum">
              <a:rPr lang="el-GR" smtClean="0"/>
              <a:pPr/>
              <a:t>‹#›</a:t>
            </a:fld>
            <a:endParaRPr lang="el-GR"/>
          </a:p>
        </p:txBody>
      </p:sp>
    </p:spTree>
    <p:extLst>
      <p:ext uri="{BB962C8B-B14F-4D97-AF65-F5344CB8AC3E}">
        <p14:creationId xmlns:p14="http://schemas.microsoft.com/office/powerpoint/2010/main" val="35747471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5F1A3470-6C1C-4D68-A074-0C12E09144F2}" type="datetimeFigureOut">
              <a:rPr lang="en-US" smtClean="0"/>
              <a:pPr/>
              <a:t>2/19/2024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97FD23B-1DE9-45CD-9AC4-D842CB5DFCDB}" type="slidenum">
              <a:rPr lang="en-US" smtClean="0"/>
              <a:pPr/>
              <a:t>‹#›</a:t>
            </a:fld>
            <a:endParaRPr lang="en-US"/>
          </a:p>
        </p:txBody>
      </p:sp>
    </p:spTree>
    <p:extLst>
      <p:ext uri="{BB962C8B-B14F-4D97-AF65-F5344CB8AC3E}">
        <p14:creationId xmlns:p14="http://schemas.microsoft.com/office/powerpoint/2010/main" val="402288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theme" Target="../theme/theme1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image" Target="../media/image2.jpeg"/><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theme" Target="../theme/theme13.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theme" Target="../theme/theme14.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5.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image" Target="../media/image2.jpeg"/><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theme" Target="../theme/theme16.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heme" Target="../theme/theme17.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18.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6" Type="http://schemas.openxmlformats.org/officeDocument/2006/relationships/image" Target="../media/image5.png"/><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theme" Target="../theme/theme19.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0.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heme" Target="../theme/theme21.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0.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image" Target="../media/image7.png"/><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heme" Target="../theme/theme22.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85.xml"/><Relationship Id="rId7" Type="http://schemas.openxmlformats.org/officeDocument/2006/relationships/theme" Target="../theme/theme23.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5" Type="http://schemas.openxmlformats.org/officeDocument/2006/relationships/slideLayout" Target="../slideLayouts/slideLayout287.xml"/><Relationship Id="rId4" Type="http://schemas.openxmlformats.org/officeDocument/2006/relationships/slideLayout" Target="../slideLayouts/slideLayout28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image" Target="../media/image9.png"/><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5.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6.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18" Type="http://schemas.openxmlformats.org/officeDocument/2006/relationships/slideLayout" Target="../slideLayouts/slideLayout368.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17" Type="http://schemas.openxmlformats.org/officeDocument/2006/relationships/slideLayout" Target="../slideLayouts/slideLayout367.xml"/><Relationship Id="rId2" Type="http://schemas.openxmlformats.org/officeDocument/2006/relationships/slideLayout" Target="../slideLayouts/slideLayout352.xml"/><Relationship Id="rId16" Type="http://schemas.openxmlformats.org/officeDocument/2006/relationships/slideLayout" Target="../slideLayouts/slideLayout366.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slideLayout" Target="../slideLayouts/slideLayout365.xml"/><Relationship Id="rId10" Type="http://schemas.openxmlformats.org/officeDocument/2006/relationships/slideLayout" Target="../slideLayouts/slideLayout360.xml"/><Relationship Id="rId19" Type="http://schemas.openxmlformats.org/officeDocument/2006/relationships/theme" Target="../theme/theme28.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slideLayout" Target="../slideLayouts/slideLayout36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76.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theme" Target="../theme/theme29.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theme" Target="../theme/theme30.xml"/><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slideLayout" Target="../slideLayouts/slideLayout391.xml"/><Relationship Id="rId2" Type="http://schemas.openxmlformats.org/officeDocument/2006/relationships/slideLayout" Target="../slideLayouts/slideLayout381.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slideLayout" Target="../slideLayouts/slideLayout404.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slideLayout" Target="../slideLayouts/slideLayout403.xml"/><Relationship Id="rId2" Type="http://schemas.openxmlformats.org/officeDocument/2006/relationships/slideLayout" Target="../slideLayouts/slideLayout393.xml"/><Relationship Id="rId16" Type="http://schemas.openxmlformats.org/officeDocument/2006/relationships/image" Target="../media/image21.jpeg"/><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5" Type="http://schemas.openxmlformats.org/officeDocument/2006/relationships/theme" Target="../theme/theme31.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 Id="rId14" Type="http://schemas.openxmlformats.org/officeDocument/2006/relationships/slideLayout" Target="../slideLayouts/slideLayout40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13.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2.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1D86"/>
        </a:solidFill>
        <a:effectLst/>
      </p:bgPr>
    </p:bg>
    <p:spTree>
      <p:nvGrpSpPr>
        <p:cNvPr id="1" name=""/>
        <p:cNvGrpSpPr/>
        <p:nvPr/>
      </p:nvGrpSpPr>
      <p:grpSpPr>
        <a:xfrm>
          <a:off x="0" y="0"/>
          <a:ext cx="0" cy="0"/>
          <a:chOff x="0" y="0"/>
          <a:chExt cx="0" cy="0"/>
        </a:xfrm>
      </p:grpSpPr>
      <p:pic>
        <p:nvPicPr>
          <p:cNvPr id="617474" name="Picture 2" descr="Lan swoosh 272"/>
          <p:cNvPicPr>
            <a:picLocks noChangeAspect="1" noChangeArrowheads="1"/>
          </p:cNvPicPr>
          <p:nvPr userDrawn="1"/>
        </p:nvPicPr>
        <p:blipFill>
          <a:blip r:embed="rId13" cstate="print"/>
          <a:srcRect/>
          <a:stretch>
            <a:fillRect/>
          </a:stretch>
        </p:blipFill>
        <p:spPr bwMode="auto">
          <a:xfrm>
            <a:off x="485775" y="952500"/>
            <a:ext cx="8158163" cy="673100"/>
          </a:xfrm>
          <a:prstGeom prst="rect">
            <a:avLst/>
          </a:prstGeom>
          <a:noFill/>
        </p:spPr>
      </p:pic>
      <p:sp>
        <p:nvSpPr>
          <p:cNvPr id="617475" name="Rectangle 3"/>
          <p:cNvSpPr>
            <a:spLocks noGrp="1" noChangeArrowheads="1"/>
          </p:cNvSpPr>
          <p:nvPr>
            <p:ph type="title"/>
          </p:nvPr>
        </p:nvSpPr>
        <p:spPr bwMode="auto">
          <a:xfrm>
            <a:off x="0" y="-23813"/>
            <a:ext cx="9144000" cy="1090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7476" name="Rectangle 4"/>
          <p:cNvSpPr>
            <a:spLocks noGrp="1" noChangeArrowheads="1"/>
          </p:cNvSpPr>
          <p:nvPr>
            <p:ph type="body" idx="1"/>
          </p:nvPr>
        </p:nvSpPr>
        <p:spPr bwMode="auto">
          <a:xfrm>
            <a:off x="3810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747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solidFill>
                <a:srgbClr val="FFFFFF"/>
              </a:solidFill>
              <a:cs typeface="+mn-cs"/>
            </a:endParaRPr>
          </a:p>
        </p:txBody>
      </p:sp>
      <p:sp>
        <p:nvSpPr>
          <p:cNvPr id="6174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solidFill>
                <a:srgbClr val="FFFFFF"/>
              </a:solidFill>
              <a:cs typeface="+mn-cs"/>
            </a:endParaRPr>
          </a:p>
        </p:txBody>
      </p:sp>
    </p:spTree>
  </p:cSld>
  <p:clrMap bg1="dk2" tx1="lt1" bg2="dk1"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2pPr>
      <a:lvl3pPr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3pPr>
      <a:lvl4pPr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4pPr>
      <a:lvl5pPr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5pPr>
      <a:lvl6pPr marL="457200"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6pPr>
      <a:lvl7pPr marL="914400"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85000"/>
        </a:lnSpc>
        <a:spcBef>
          <a:spcPct val="0"/>
        </a:spcBef>
        <a:spcAft>
          <a:spcPct val="0"/>
        </a:spcAft>
        <a:defRPr sz="32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50000"/>
        </a:spcBef>
        <a:spcAft>
          <a:spcPct val="0"/>
        </a:spcAft>
        <a:buClr>
          <a:srgbClr val="A4A3CB"/>
        </a:buClr>
        <a:buSzPct val="75000"/>
        <a:buFont typeface="Monotype Sorts" charset="2"/>
        <a:buChar char="u"/>
        <a:defRPr sz="28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0000"/>
        </a:lnSpc>
        <a:spcBef>
          <a:spcPct val="50000"/>
        </a:spcBef>
        <a:spcAft>
          <a:spcPct val="0"/>
        </a:spcAft>
        <a:buClr>
          <a:srgbClr val="A4A3CB"/>
        </a:buClr>
        <a:buChar char="–"/>
        <a:defRPr sz="24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0000"/>
        </a:lnSpc>
        <a:spcBef>
          <a:spcPct val="50000"/>
        </a:spcBef>
        <a:spcAft>
          <a:spcPct val="0"/>
        </a:spcAft>
        <a:buClr>
          <a:srgbClr val="A4A3CB"/>
        </a:buClr>
        <a:buChar char="•"/>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90000"/>
        </a:lnSpc>
        <a:spcBef>
          <a:spcPct val="50000"/>
        </a:spcBef>
        <a:spcAft>
          <a:spcPct val="0"/>
        </a:spcAft>
        <a:buClr>
          <a:srgbClr val="A4A3CB"/>
        </a:buClr>
        <a:buChar char="–"/>
        <a:defRPr b="1">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90000"/>
        </a:lnSpc>
        <a:spcBef>
          <a:spcPct val="50000"/>
        </a:spcBef>
        <a:spcAft>
          <a:spcPct val="0"/>
        </a:spcAft>
        <a:buClr>
          <a:srgbClr val="A4A3CB"/>
        </a:buClr>
        <a:buChar char="»"/>
        <a:defRPr b="1">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90000"/>
        </a:lnSpc>
        <a:spcBef>
          <a:spcPct val="50000"/>
        </a:spcBef>
        <a:spcAft>
          <a:spcPct val="0"/>
        </a:spcAft>
        <a:buClr>
          <a:srgbClr val="A4A3CB"/>
        </a:buClr>
        <a:buChar char="»"/>
        <a:defRPr b="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90000"/>
        </a:lnSpc>
        <a:spcBef>
          <a:spcPct val="50000"/>
        </a:spcBef>
        <a:spcAft>
          <a:spcPct val="0"/>
        </a:spcAft>
        <a:buClr>
          <a:srgbClr val="A4A3CB"/>
        </a:buClr>
        <a:buChar char="»"/>
        <a:defRPr b="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90000"/>
        </a:lnSpc>
        <a:spcBef>
          <a:spcPct val="50000"/>
        </a:spcBef>
        <a:spcAft>
          <a:spcPct val="0"/>
        </a:spcAft>
        <a:buClr>
          <a:srgbClr val="A4A3CB"/>
        </a:buClr>
        <a:buChar char="»"/>
        <a:defRPr b="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90000"/>
        </a:lnSpc>
        <a:spcBef>
          <a:spcPct val="50000"/>
        </a:spcBef>
        <a:spcAft>
          <a:spcPct val="0"/>
        </a:spcAft>
        <a:buClr>
          <a:srgbClr val="A4A3CB"/>
        </a:buClr>
        <a:buChar char="»"/>
        <a:defRPr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A217A-EB72-4519-A0FA-B1B859BF1815}" type="datetimeFigureOut">
              <a:rPr lang="el-GR" smtClean="0"/>
              <a:pPr/>
              <a:t>19/2/2024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3F4D1-06B1-4EA1-8F85-15B0E9584CA1}" type="slidenum">
              <a:rPr lang="el-GR" smtClean="0"/>
              <a:pPr/>
              <a:t>‹#›</a:t>
            </a:fld>
            <a:endParaRPr lang="el-GR"/>
          </a:p>
        </p:txBody>
      </p:sp>
    </p:spTree>
    <p:extLst>
      <p:ext uri="{BB962C8B-B14F-4D97-AF65-F5344CB8AC3E}">
        <p14:creationId xmlns:p14="http://schemas.microsoft.com/office/powerpoint/2010/main" val="3521485253"/>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 Θέση τίτλου">
            <a:extLst>
              <a:ext uri="{FF2B5EF4-FFF2-40B4-BE49-F238E27FC236}">
                <a16:creationId xmlns:a16="http://schemas.microsoft.com/office/drawing/2014/main" id="{4A85371E-5D47-4324-A7B6-F72285458542}"/>
              </a:ext>
            </a:extLst>
          </p:cNvPr>
          <p:cNvSpPr txBox="1">
            <a:spLocks noGrp="1"/>
          </p:cNvSpPr>
          <p:nvPr>
            <p:ph type="title"/>
          </p:nvPr>
        </p:nvSpPr>
        <p:spPr>
          <a:xfrm>
            <a:off x="457202" y="274640"/>
            <a:ext cx="8229600" cy="1143000"/>
          </a:xfrm>
          <a:prstGeom prst="rect">
            <a:avLst/>
          </a:prstGeom>
          <a:noFill/>
          <a:ln>
            <a:noFill/>
          </a:ln>
        </p:spPr>
        <p:txBody>
          <a:bodyPr vert="horz" wrap="square" lIns="91440" tIns="45720" rIns="91440" bIns="45720" anchor="ctr" anchorCtr="1" compatLnSpc="1">
            <a:normAutofit/>
          </a:bodyPr>
          <a:lstStyle/>
          <a:p>
            <a:pPr lvl="0"/>
            <a:r>
              <a:rPr lang="el-GR"/>
              <a:t>Kλικ για επεξεργασία του τίτλου</a:t>
            </a:r>
          </a:p>
        </p:txBody>
      </p:sp>
      <p:sp>
        <p:nvSpPr>
          <p:cNvPr id="3" name="2 - Θέση κειμένου">
            <a:extLst>
              <a:ext uri="{FF2B5EF4-FFF2-40B4-BE49-F238E27FC236}">
                <a16:creationId xmlns:a16="http://schemas.microsoft.com/office/drawing/2014/main" id="{B0F38C01-51F3-4E53-9057-17747F75D389}"/>
              </a:ext>
            </a:extLst>
          </p:cNvPr>
          <p:cNvSpPr txBox="1">
            <a:spLocks noGrp="1"/>
          </p:cNvSpPr>
          <p:nvPr>
            <p:ph type="body" idx="1"/>
          </p:nvPr>
        </p:nvSpPr>
        <p:spPr>
          <a:xfrm>
            <a:off x="457202" y="1600201"/>
            <a:ext cx="8229600" cy="4525959"/>
          </a:xfrm>
          <a:prstGeom prst="rect">
            <a:avLst/>
          </a:prstGeom>
          <a:noFill/>
          <a:ln>
            <a:noFill/>
          </a:ln>
        </p:spPr>
        <p:txBody>
          <a:bodyPr vert="horz" wrap="square" lIns="91440" tIns="45720" rIns="91440" bIns="45720" anchor="t" anchorCtr="0" compatLnSpc="1">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416B2D73-6CC9-41FF-B688-E459BDAF0321}"/>
              </a:ext>
            </a:extLst>
          </p:cNvPr>
          <p:cNvSpPr txBox="1">
            <a:spLocks noGrp="1"/>
          </p:cNvSpPr>
          <p:nvPr>
            <p:ph type="dt" sz="half" idx="2"/>
          </p:nvPr>
        </p:nvSpPr>
        <p:spPr>
          <a:xfrm>
            <a:off x="457202" y="6356352"/>
            <a:ext cx="2133599"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el-GR" sz="900" b="0" i="0" u="none" strike="noStrike" kern="1200" cap="none" spc="0" baseline="0">
                <a:solidFill>
                  <a:srgbClr val="898989"/>
                </a:solidFill>
                <a:uFillTx/>
                <a:latin typeface="Calibri"/>
              </a:defRPr>
            </a:lvl1pPr>
          </a:lstStyle>
          <a:p>
            <a:pPr lvl="0"/>
            <a:fld id="{9911EE70-F19E-40EE-AE67-76857EEFE3F9}" type="datetime1">
              <a:rPr lang="el-GR"/>
              <a:pPr lvl="0"/>
              <a:t>19/2/2024</a:t>
            </a:fld>
            <a:endParaRPr lang="el-GR"/>
          </a:p>
        </p:txBody>
      </p:sp>
      <p:sp>
        <p:nvSpPr>
          <p:cNvPr id="5" name="4 - Θέση υποσέλιδου">
            <a:extLst>
              <a:ext uri="{FF2B5EF4-FFF2-40B4-BE49-F238E27FC236}">
                <a16:creationId xmlns:a16="http://schemas.microsoft.com/office/drawing/2014/main" id="{D0BD78FE-D9D8-4DB5-BD5A-5ED8D9BE6E49}"/>
              </a:ext>
            </a:extLst>
          </p:cNvPr>
          <p:cNvSpPr txBox="1">
            <a:spLocks noGrp="1"/>
          </p:cNvSpPr>
          <p:nvPr>
            <p:ph type="ftr" sz="quarter" idx="3"/>
          </p:nvPr>
        </p:nvSpPr>
        <p:spPr>
          <a:xfrm>
            <a:off x="3124203" y="6356352"/>
            <a:ext cx="2895598"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el-GR" sz="900" b="0" i="0" u="none" strike="noStrike" kern="1200" cap="none" spc="0" baseline="0">
                <a:solidFill>
                  <a:srgbClr val="898989"/>
                </a:solidFill>
                <a:uFillTx/>
                <a:latin typeface="Calibri"/>
              </a:defRPr>
            </a:lvl1pPr>
          </a:lstStyle>
          <a:p>
            <a:pPr lvl="0"/>
            <a:endParaRPr lang="el-GR"/>
          </a:p>
        </p:txBody>
      </p:sp>
      <p:sp>
        <p:nvSpPr>
          <p:cNvPr id="6" name="5 - Θέση αριθμού διαφάνειας">
            <a:extLst>
              <a:ext uri="{FF2B5EF4-FFF2-40B4-BE49-F238E27FC236}">
                <a16:creationId xmlns:a16="http://schemas.microsoft.com/office/drawing/2014/main" id="{ECC9BD49-ED84-41AA-A713-A1D8BA9F403C}"/>
              </a:ext>
            </a:extLst>
          </p:cNvPr>
          <p:cNvSpPr txBox="1">
            <a:spLocks noGrp="1"/>
          </p:cNvSpPr>
          <p:nvPr>
            <p:ph type="sldNum" sz="quarter" idx="4"/>
          </p:nvPr>
        </p:nvSpPr>
        <p:spPr>
          <a:xfrm>
            <a:off x="6553203" y="6356352"/>
            <a:ext cx="2133599"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el-GR" sz="900" b="0" i="0" u="none" strike="noStrike" kern="1200" cap="none" spc="0" baseline="0">
                <a:solidFill>
                  <a:srgbClr val="898989"/>
                </a:solidFill>
                <a:uFillTx/>
                <a:latin typeface="Calibri"/>
              </a:defRPr>
            </a:lvl1pPr>
          </a:lstStyle>
          <a:p>
            <a:pPr lvl="0"/>
            <a:fld id="{C0639C1A-E44C-4A4F-81F5-329E96EB9900}" type="slidenum">
              <a:rPr/>
              <a:pPr lvl="0"/>
              <a:t>‹#›</a:t>
            </a:fld>
            <a:endParaRPr lang="el-GR"/>
          </a:p>
        </p:txBody>
      </p:sp>
    </p:spTree>
    <p:extLst>
      <p:ext uri="{BB962C8B-B14F-4D97-AF65-F5344CB8AC3E}">
        <p14:creationId xmlns:p14="http://schemas.microsoft.com/office/powerpoint/2010/main" val="402374603"/>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marL="0" marR="0" lvl="0" indent="0" algn="ctr" defTabSz="685800" rtl="0" fontAlgn="auto" hangingPunct="1">
        <a:lnSpc>
          <a:spcPct val="100000"/>
        </a:lnSpc>
        <a:spcBef>
          <a:spcPts val="0"/>
        </a:spcBef>
        <a:spcAft>
          <a:spcPts val="0"/>
        </a:spcAft>
        <a:buNone/>
        <a:tabLst/>
        <a:defRPr lang="el-GR" sz="3300" b="0" i="0" u="none" strike="noStrike" kern="1200" cap="none" spc="0" baseline="0">
          <a:solidFill>
            <a:srgbClr val="000000"/>
          </a:solidFill>
          <a:uFillTx/>
          <a:latin typeface="Calibri"/>
        </a:defRPr>
      </a:lvl1pPr>
    </p:titleStyle>
    <p:bodyStyle>
      <a:lvl1pPr marL="257175" marR="0" lvl="0" indent="-257175" algn="l" defTabSz="6858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1pPr>
      <a:lvl2pPr marL="557213" marR="0" lvl="1" indent="-214313" algn="l" defTabSz="685800" rtl="0" fontAlgn="auto" hangingPunct="1">
        <a:lnSpc>
          <a:spcPct val="100000"/>
        </a:lnSpc>
        <a:spcBef>
          <a:spcPts val="525"/>
        </a:spcBef>
        <a:spcAft>
          <a:spcPts val="0"/>
        </a:spcAft>
        <a:buSzPct val="100000"/>
        <a:buFont typeface="Arial" pitchFamily="34"/>
        <a:buChar char="–"/>
        <a:tabLst/>
        <a:defRPr lang="el-GR" sz="2100" b="0" i="0" u="none" strike="noStrike" kern="1200" cap="none" spc="0" baseline="0">
          <a:solidFill>
            <a:srgbClr val="000000"/>
          </a:solidFill>
          <a:uFillTx/>
          <a:latin typeface="Calibri"/>
        </a:defRPr>
      </a:lvl2pPr>
      <a:lvl3pPr marL="857250" marR="0" lvl="2" indent="-171450" algn="l" defTabSz="685800" rtl="0" fontAlgn="auto" hangingPunct="1">
        <a:lnSpc>
          <a:spcPct val="100000"/>
        </a:lnSpc>
        <a:spcBef>
          <a:spcPts val="45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3pPr>
      <a:lvl4pPr marL="1200150" marR="0" lvl="3" indent="-171450" algn="l" defTabSz="685800" rtl="0" fontAlgn="auto" hangingPunct="1">
        <a:lnSpc>
          <a:spcPct val="100000"/>
        </a:lnSpc>
        <a:spcBef>
          <a:spcPts val="375"/>
        </a:spcBef>
        <a:spcAft>
          <a:spcPts val="0"/>
        </a:spcAft>
        <a:buSzPct val="100000"/>
        <a:buFont typeface="Arial" pitchFamily="34"/>
        <a:buChar char="–"/>
        <a:tabLst/>
        <a:defRPr lang="el-GR" sz="1500" b="0" i="0" u="none" strike="noStrike" kern="1200" cap="none" spc="0" baseline="0">
          <a:solidFill>
            <a:srgbClr val="000000"/>
          </a:solidFill>
          <a:uFillTx/>
          <a:latin typeface="Calibri"/>
        </a:defRPr>
      </a:lvl4pPr>
      <a:lvl5pPr marL="1543050" marR="0" lvl="4" indent="-171450" algn="l" defTabSz="685800" rtl="0" fontAlgn="auto" hangingPunct="1">
        <a:lnSpc>
          <a:spcPct val="100000"/>
        </a:lnSpc>
        <a:spcBef>
          <a:spcPts val="375"/>
        </a:spcBef>
        <a:spcAft>
          <a:spcPts val="0"/>
        </a:spcAft>
        <a:buSzPct val="100000"/>
        <a:buFont typeface="Arial" pitchFamily="34"/>
        <a:buChar char="»"/>
        <a:tabLst/>
        <a:defRPr lang="el-GR" sz="150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200"/>
            <a:ext cx="7678738" cy="9144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603"/>
            <a:ext cx="8218488" cy="4171507"/>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57200" y="6201600"/>
            <a:ext cx="7099200" cy="484800"/>
          </a:xfrm>
          <a:prstGeom prst="rect">
            <a:avLst/>
          </a:prstGeom>
        </p:spPr>
        <p:txBody>
          <a:bodyPr vert="horz" lIns="0" tIns="0" rIns="0" bIns="0" rtlCol="0" anchor="b" anchorCtr="0"/>
          <a:lstStyle>
            <a:lvl1pPr algn="l">
              <a:defRPr sz="600">
                <a:solidFill>
                  <a:schemeClr val="tx2"/>
                </a:solidFill>
              </a:defRPr>
            </a:lvl1pPr>
          </a:lstStyle>
          <a:p>
            <a:endParaRPr lang="en-GB" dirty="0"/>
          </a:p>
        </p:txBody>
      </p:sp>
      <p:sp>
        <p:nvSpPr>
          <p:cNvPr id="4" name="Slide Number Placeholder 3"/>
          <p:cNvSpPr>
            <a:spLocks noGrp="1"/>
          </p:cNvSpPr>
          <p:nvPr>
            <p:ph type="sldNum" sz="quarter" idx="4"/>
          </p:nvPr>
        </p:nvSpPr>
        <p:spPr>
          <a:xfrm>
            <a:off x="8244408" y="6309320"/>
            <a:ext cx="442392" cy="365208"/>
          </a:xfrm>
          <a:prstGeom prst="rect">
            <a:avLst/>
          </a:prstGeom>
        </p:spPr>
        <p:txBody>
          <a:bodyPr vert="horz" lIns="0" tIns="0" rIns="0" bIns="0" rtlCol="0" anchor="b" anchorCtr="0"/>
          <a:lstStyle>
            <a:lvl1pPr algn="r">
              <a:defRPr sz="600">
                <a:solidFill>
                  <a:schemeClr val="tx1"/>
                </a:solidFill>
              </a:defRPr>
            </a:lvl1pPr>
          </a:lstStyle>
          <a:p>
            <a:fld id="{3CE978CD-8200-452B-A882-54D258D61118}" type="slidenum">
              <a:rPr lang="en-GB" smtClean="0"/>
              <a:pPr/>
              <a:t>‹#›</a:t>
            </a:fld>
            <a:endParaRPr lang="en-GB" dirty="0"/>
          </a:p>
        </p:txBody>
      </p:sp>
    </p:spTree>
    <p:extLst>
      <p:ext uri="{BB962C8B-B14F-4D97-AF65-F5344CB8AC3E}">
        <p14:creationId xmlns:p14="http://schemas.microsoft.com/office/powerpoint/2010/main" val="3722126179"/>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Lst>
  <p:hf hdr="0" dt="0"/>
  <p:txStyles>
    <p:titleStyle>
      <a:lvl1pPr algn="l" defTabSz="342900" rtl="0" eaLnBrk="1" latinLnBrk="0" hangingPunct="1">
        <a:spcBef>
          <a:spcPct val="0"/>
        </a:spcBef>
        <a:buNone/>
        <a:defRPr sz="1800" kern="1200">
          <a:solidFill>
            <a:schemeClr val="accent1"/>
          </a:solidFill>
          <a:latin typeface="Arial"/>
          <a:ea typeface="+mj-ea"/>
          <a:cs typeface="+mj-cs"/>
        </a:defRPr>
      </a:lvl1pPr>
    </p:titleStyle>
    <p:bodyStyle>
      <a:lvl1pPr marL="133350" indent="-133350" algn="l" defTabSz="342900" rtl="0" eaLnBrk="1" latinLnBrk="0" hangingPunct="1">
        <a:spcBef>
          <a:spcPts val="450"/>
        </a:spcBef>
        <a:buClr>
          <a:schemeClr val="accent1"/>
        </a:buClr>
        <a:buFont typeface="Arial"/>
        <a:buChar char="•"/>
        <a:defRPr sz="1350" kern="1200">
          <a:solidFill>
            <a:srgbClr val="5A5A5A"/>
          </a:solidFill>
          <a:latin typeface="Arial"/>
          <a:ea typeface="+mn-ea"/>
          <a:cs typeface="+mn-cs"/>
        </a:defRPr>
      </a:lvl1pPr>
      <a:lvl2pPr marL="338138" indent="-204788" algn="l" defTabSz="271463" rtl="0" eaLnBrk="1" latinLnBrk="0" hangingPunct="1">
        <a:spcBef>
          <a:spcPts val="300"/>
        </a:spcBef>
        <a:buClr>
          <a:schemeClr val="accent1"/>
        </a:buClr>
        <a:buFont typeface="Arial"/>
        <a:buChar char="–"/>
        <a:tabLst>
          <a:tab pos="338138" algn="l"/>
        </a:tabLst>
        <a:defRPr sz="1350" kern="1200">
          <a:solidFill>
            <a:srgbClr val="5A5A5A"/>
          </a:solidFill>
          <a:latin typeface="Arial"/>
          <a:ea typeface="+mn-ea"/>
          <a:cs typeface="+mn-cs"/>
        </a:defRPr>
      </a:lvl2pPr>
      <a:lvl3pPr marL="471488" indent="-133350" algn="l" defTabSz="342900" rtl="0" eaLnBrk="1" latinLnBrk="0" hangingPunct="1">
        <a:spcBef>
          <a:spcPts val="225"/>
        </a:spcBef>
        <a:buClr>
          <a:schemeClr val="accent1"/>
        </a:buClr>
        <a:buFont typeface="Arial"/>
        <a:buChar char="•"/>
        <a:tabLst>
          <a:tab pos="471488" algn="l"/>
        </a:tabLst>
        <a:defRPr sz="1200" kern="1200">
          <a:solidFill>
            <a:srgbClr val="5A5A5A"/>
          </a:solidFill>
          <a:latin typeface="Arial"/>
          <a:ea typeface="+mn-ea"/>
          <a:cs typeface="+mn-cs"/>
        </a:defRPr>
      </a:lvl3pPr>
      <a:lvl4pPr marL="671513" indent="-200025" algn="l" defTabSz="342900" rtl="0" eaLnBrk="1" latinLnBrk="0" hangingPunct="1">
        <a:spcBef>
          <a:spcPts val="225"/>
        </a:spcBef>
        <a:buClr>
          <a:schemeClr val="accent1"/>
        </a:buClr>
        <a:buFont typeface="Arial"/>
        <a:buChar char="–"/>
        <a:defRPr sz="1200" kern="1200">
          <a:solidFill>
            <a:srgbClr val="5A5A5A"/>
          </a:solidFill>
          <a:latin typeface="Arial"/>
          <a:ea typeface="+mn-ea"/>
          <a:cs typeface="+mn-cs"/>
        </a:defRPr>
      </a:lvl4pPr>
      <a:lvl5pPr marL="809625" indent="-138113" algn="l" defTabSz="342900" rtl="0" eaLnBrk="1" latinLnBrk="0" hangingPunct="1">
        <a:spcBef>
          <a:spcPts val="225"/>
        </a:spcBef>
        <a:buClr>
          <a:schemeClr val="accent1"/>
        </a:buClr>
        <a:buFont typeface="Arial"/>
        <a:buChar char="»"/>
        <a:tabLst>
          <a:tab pos="1009650" algn="l"/>
        </a:tabLst>
        <a:defRPr sz="1050" kern="1200">
          <a:solidFill>
            <a:srgbClr val="5A5A5A"/>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248" y="188658"/>
            <a:ext cx="8639504" cy="1008111"/>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52248" y="1340772"/>
            <a:ext cx="8639504" cy="483619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2248" y="6597352"/>
            <a:ext cx="935376" cy="26064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1331642" y="6597352"/>
            <a:ext cx="6480720" cy="260648"/>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208624" y="6597352"/>
            <a:ext cx="935376" cy="260648"/>
          </a:xfrm>
          <a:prstGeom prst="rect">
            <a:avLst/>
          </a:prstGeom>
        </p:spPr>
        <p:txBody>
          <a:bodyPr vert="horz" lIns="91440" tIns="45720" rIns="91440" bIns="45720" rtlCol="0" anchor="ctr"/>
          <a:lstStyle>
            <a:lvl1pPr algn="r">
              <a:defRPr sz="1000">
                <a:solidFill>
                  <a:schemeClr val="tx1">
                    <a:tint val="75000"/>
                  </a:schemeClr>
                </a:solidFill>
              </a:defRPr>
            </a:lvl1pPr>
          </a:lstStyle>
          <a:p>
            <a:fld id="{D446586B-FF75-47A1-A069-ED9CC9CD5B58}"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163561" y="6165307"/>
            <a:ext cx="1728192" cy="543836"/>
          </a:xfrm>
          <a:prstGeom prst="rect">
            <a:avLst/>
          </a:prstGeom>
        </p:spPr>
      </p:pic>
    </p:spTree>
    <p:extLst>
      <p:ext uri="{BB962C8B-B14F-4D97-AF65-F5344CB8AC3E}">
        <p14:creationId xmlns:p14="http://schemas.microsoft.com/office/powerpoint/2010/main" val="1714521928"/>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 id="2147484482" r:id="rId14"/>
    <p:sldLayoutId id="2147484483" r:id="rId15"/>
    <p:sldLayoutId id="2147484484" r:id="rId16"/>
    <p:sldLayoutId id="2147484485" r:id="rId17"/>
    <p:sldLayoutId id="2147484487" r:id="rId18"/>
    <p:sldLayoutId id="2147484488" r:id="rId19"/>
    <p:sldLayoutId id="2147484489" r:id="rId20"/>
    <p:sldLayoutId id="2147484490" r:id="rId21"/>
    <p:sldLayoutId id="2147484491" r:id="rId22"/>
    <p:sldLayoutId id="2147484614" r:id="rId23"/>
  </p:sldLayoutIdLst>
  <p:transition spd="slow"/>
  <p:hf hdr="0" ft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Font typeface="Calibri" panose="020F050202020403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7"/>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2"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102CD-C81A-469F-885C-B78B7B327BB7}" type="datetimeFigureOut">
              <a:rPr lang="el-GR" smtClean="0">
                <a:solidFill>
                  <a:prstClr val="black">
                    <a:tint val="75000"/>
                  </a:prstClr>
                </a:solidFill>
              </a:rPr>
              <a:pPr/>
              <a:t>19/2/2024</a:t>
            </a:fld>
            <a:endParaRPr lang="el-GR">
              <a:solidFill>
                <a:prstClr val="black">
                  <a:tint val="75000"/>
                </a:prstClr>
              </a:solidFill>
            </a:endParaRPr>
          </a:p>
        </p:txBody>
      </p:sp>
      <p:sp>
        <p:nvSpPr>
          <p:cNvPr id="5" name="Footer Placeholder 4"/>
          <p:cNvSpPr>
            <a:spLocks noGrp="1"/>
          </p:cNvSpPr>
          <p:nvPr>
            <p:ph type="ftr" sz="quarter" idx="3"/>
          </p:nvPr>
        </p:nvSpPr>
        <p:spPr>
          <a:xfrm>
            <a:off x="3124202"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1"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A125-3803-4678-863E-9CF9715639E0}"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4135795"/>
      </p:ext>
    </p:extLst>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 id="2147484571" r:id="rId14"/>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0" y="0"/>
            <a:ext cx="9144000" cy="1557338"/>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none"/>
        </p:style>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1027" name="2 - Θέση κειμένου"/>
          <p:cNvSpPr>
            <a:spLocks noGrp="1"/>
          </p:cNvSpPr>
          <p:nvPr>
            <p:ph type="body" idx="1"/>
          </p:nvPr>
        </p:nvSpPr>
        <p:spPr bwMode="auto">
          <a:xfrm>
            <a:off x="0" y="1628779"/>
            <a:ext cx="91440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2"/>
          </p:nvPr>
        </p:nvSpPr>
        <p:spPr>
          <a:xfrm>
            <a:off x="457201" y="635636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81A86C-383E-485F-8F2F-D3C0BED89848}" type="datetimeFigureOut">
              <a:rPr lang="el-GR"/>
              <a:pPr>
                <a:defRPr/>
              </a:pPr>
              <a:t>19/2/2024</a:t>
            </a:fld>
            <a:endParaRPr lang="el-GR"/>
          </a:p>
        </p:txBody>
      </p:sp>
      <p:sp>
        <p:nvSpPr>
          <p:cNvPr id="5" name="4 - Θέση υποσέλιδου"/>
          <p:cNvSpPr>
            <a:spLocks noGrp="1"/>
          </p:cNvSpPr>
          <p:nvPr>
            <p:ph type="ftr" sz="quarter" idx="3"/>
          </p:nvPr>
        </p:nvSpPr>
        <p:spPr>
          <a:xfrm>
            <a:off x="3124204" y="635636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1" y="635636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C435C0-28A7-4D12-B55B-59EB9A44B3DD}" type="slidenum">
              <a:rPr lang="el-GR"/>
              <a:pPr>
                <a:defRPr/>
              </a:pPr>
              <a:t>‹#›</a:t>
            </a:fld>
            <a:endParaRPr lang="el-GR"/>
          </a:p>
        </p:txBody>
      </p:sp>
    </p:spTree>
    <p:extLst>
      <p:ext uri="{BB962C8B-B14F-4D97-AF65-F5344CB8AC3E}">
        <p14:creationId xmlns:p14="http://schemas.microsoft.com/office/powerpoint/2010/main" val="1122905706"/>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ransition spd="slow"/>
  <p:txStyles>
    <p:titleStyle>
      <a:lvl1pPr algn="ctr" rtl="0" eaLnBrk="0" fontAlgn="base" hangingPunct="0">
        <a:spcBef>
          <a:spcPct val="0"/>
        </a:spcBef>
        <a:spcAft>
          <a:spcPct val="0"/>
        </a:spcAft>
        <a:defRPr sz="3200" kern="1200">
          <a:solidFill>
            <a:srgbClr val="990000"/>
          </a:solidFill>
          <a:latin typeface="+mn-lt"/>
          <a:ea typeface="+mj-ea"/>
          <a:cs typeface="Arial" pitchFamily="34" charset="0"/>
        </a:defRPr>
      </a:lvl1pPr>
      <a:lvl2pPr algn="ctr" rtl="0" eaLnBrk="0" fontAlgn="base" hangingPunct="0">
        <a:spcBef>
          <a:spcPct val="0"/>
        </a:spcBef>
        <a:spcAft>
          <a:spcPct val="0"/>
        </a:spcAft>
        <a:defRPr sz="3200">
          <a:solidFill>
            <a:srgbClr val="990000"/>
          </a:solidFill>
          <a:latin typeface="Arial" charset="0"/>
          <a:cs typeface="Arial" charset="0"/>
        </a:defRPr>
      </a:lvl2pPr>
      <a:lvl3pPr algn="ctr" rtl="0" eaLnBrk="0" fontAlgn="base" hangingPunct="0">
        <a:spcBef>
          <a:spcPct val="0"/>
        </a:spcBef>
        <a:spcAft>
          <a:spcPct val="0"/>
        </a:spcAft>
        <a:defRPr sz="3200">
          <a:solidFill>
            <a:srgbClr val="990000"/>
          </a:solidFill>
          <a:latin typeface="Arial" charset="0"/>
          <a:cs typeface="Arial" charset="0"/>
        </a:defRPr>
      </a:lvl3pPr>
      <a:lvl4pPr algn="ctr" rtl="0" eaLnBrk="0" fontAlgn="base" hangingPunct="0">
        <a:spcBef>
          <a:spcPct val="0"/>
        </a:spcBef>
        <a:spcAft>
          <a:spcPct val="0"/>
        </a:spcAft>
        <a:defRPr sz="3200">
          <a:solidFill>
            <a:srgbClr val="990000"/>
          </a:solidFill>
          <a:latin typeface="Arial" charset="0"/>
          <a:cs typeface="Arial" charset="0"/>
        </a:defRPr>
      </a:lvl4pPr>
      <a:lvl5pPr algn="ctr" rtl="0" eaLnBrk="0" fontAlgn="base" hangingPunct="0">
        <a:spcBef>
          <a:spcPct val="0"/>
        </a:spcBef>
        <a:spcAft>
          <a:spcPct val="0"/>
        </a:spcAft>
        <a:defRPr sz="3200">
          <a:solidFill>
            <a:srgbClr val="990000"/>
          </a:solidFill>
          <a:latin typeface="Arial" charset="0"/>
          <a:cs typeface="Arial" charset="0"/>
        </a:defRPr>
      </a:lvl5pPr>
      <a:lvl6pPr marL="457200" algn="ctr" rtl="0" fontAlgn="base">
        <a:spcBef>
          <a:spcPct val="0"/>
        </a:spcBef>
        <a:spcAft>
          <a:spcPct val="0"/>
        </a:spcAft>
        <a:defRPr sz="3200">
          <a:solidFill>
            <a:srgbClr val="990000"/>
          </a:solidFill>
          <a:latin typeface="Arial" charset="0"/>
          <a:cs typeface="Arial" charset="0"/>
        </a:defRPr>
      </a:lvl6pPr>
      <a:lvl7pPr marL="914400" algn="ctr" rtl="0" fontAlgn="base">
        <a:spcBef>
          <a:spcPct val="0"/>
        </a:spcBef>
        <a:spcAft>
          <a:spcPct val="0"/>
        </a:spcAft>
        <a:defRPr sz="3200">
          <a:solidFill>
            <a:srgbClr val="990000"/>
          </a:solidFill>
          <a:latin typeface="Arial" charset="0"/>
          <a:cs typeface="Arial" charset="0"/>
        </a:defRPr>
      </a:lvl7pPr>
      <a:lvl8pPr marL="1371600" algn="ctr" rtl="0" fontAlgn="base">
        <a:spcBef>
          <a:spcPct val="0"/>
        </a:spcBef>
        <a:spcAft>
          <a:spcPct val="0"/>
        </a:spcAft>
        <a:defRPr sz="3200">
          <a:solidFill>
            <a:srgbClr val="990000"/>
          </a:solidFill>
          <a:latin typeface="Arial" charset="0"/>
          <a:cs typeface="Arial" charset="0"/>
        </a:defRPr>
      </a:lvl8pPr>
      <a:lvl9pPr marL="1828800" algn="ctr" rtl="0" fontAlgn="base">
        <a:spcBef>
          <a:spcPct val="0"/>
        </a:spcBef>
        <a:spcAft>
          <a:spcPct val="0"/>
        </a:spcAft>
        <a:defRPr sz="3200">
          <a:solidFill>
            <a:srgbClr val="99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63560" y="6165304"/>
            <a:ext cx="1728192" cy="543836"/>
          </a:xfrm>
          <a:prstGeom prst="rect">
            <a:avLst/>
          </a:prstGeom>
        </p:spPr>
      </p:pic>
      <p:sp>
        <p:nvSpPr>
          <p:cNvPr id="2" name="Title Placeholder 1"/>
          <p:cNvSpPr>
            <a:spLocks noGrp="1"/>
          </p:cNvSpPr>
          <p:nvPr>
            <p:ph type="title"/>
          </p:nvPr>
        </p:nvSpPr>
        <p:spPr>
          <a:xfrm>
            <a:off x="252248" y="188641"/>
            <a:ext cx="8639504" cy="1008111"/>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52248" y="1340768"/>
            <a:ext cx="8639504" cy="483619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2000" y="6382800"/>
            <a:ext cx="6843600" cy="244800"/>
          </a:xfrm>
          <a:prstGeom prst="rect">
            <a:avLst/>
          </a:prstGeom>
        </p:spPr>
        <p:txBody>
          <a:bodyPr vert="horz" lIns="91440" tIns="45720" rIns="91440" bIns="45720" rtlCol="0" anchor="b" anchorCtr="0"/>
          <a:lstStyle>
            <a:lvl1pPr algn="l">
              <a:defRPr sz="1000">
                <a:solidFill>
                  <a:schemeClr val="tx2"/>
                </a:solidFill>
              </a:defRPr>
            </a:lvl1pPr>
          </a:lstStyle>
          <a:p>
            <a:endParaRPr lang="en-GB" dirty="0"/>
          </a:p>
        </p:txBody>
      </p:sp>
      <p:sp>
        <p:nvSpPr>
          <p:cNvPr id="6" name="Slide Number Placeholder 5"/>
          <p:cNvSpPr>
            <a:spLocks noGrp="1"/>
          </p:cNvSpPr>
          <p:nvPr>
            <p:ph type="sldNum" sz="quarter" idx="4"/>
          </p:nvPr>
        </p:nvSpPr>
        <p:spPr>
          <a:xfrm>
            <a:off x="8208624" y="6597352"/>
            <a:ext cx="935376" cy="260648"/>
          </a:xfrm>
          <a:prstGeom prst="rect">
            <a:avLst/>
          </a:prstGeom>
        </p:spPr>
        <p:txBody>
          <a:bodyPr vert="horz" lIns="91440" tIns="45720" rIns="91440" bIns="45720" rtlCol="0" anchor="ctr"/>
          <a:lstStyle>
            <a:lvl1pPr algn="r">
              <a:defRPr sz="1000">
                <a:solidFill>
                  <a:schemeClr val="tx1">
                    <a:tint val="75000"/>
                  </a:schemeClr>
                </a:solidFill>
              </a:defRPr>
            </a:lvl1pPr>
          </a:lstStyle>
          <a:p>
            <a:fld id="{4AD7133C-5F9C-4F7F-9637-3E296898A7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8198196"/>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5" r:id="rId10"/>
  </p:sldLayoutIdLst>
  <p:hf hdr="0" ft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Font typeface="Calibri" panose="020F050202020403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5" name="4 - Θέση υποσέλιδου"/>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New Engl J Med September 17, 2015</a:t>
            </a:r>
            <a:endParaRPr lang="el-GR"/>
          </a:p>
        </p:txBody>
      </p:sp>
      <p:sp>
        <p:nvSpPr>
          <p:cNvPr id="6" name="5 - Θέση αριθμού διαφάνειας"/>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B8A19C-3A5C-41A8-9433-90414845A93E}" type="slidenum">
              <a:rPr lang="el-GR" smtClean="0"/>
              <a:pPr/>
              <a:t>‹#›</a:t>
            </a:fld>
            <a:endParaRPr lang="el-GR"/>
          </a:p>
        </p:txBody>
      </p:sp>
    </p:spTree>
    <p:extLst>
      <p:ext uri="{BB962C8B-B14F-4D97-AF65-F5344CB8AC3E}">
        <p14:creationId xmlns:p14="http://schemas.microsoft.com/office/powerpoint/2010/main" val="2185767697"/>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 id="2147484609" r:id="rId13"/>
    <p:sldLayoutId id="2147484610" r:id="rId14"/>
    <p:sldLayoutId id="2147484612" r:id="rId15"/>
    <p:sldLayoutId id="2147484613" r:id="rId16"/>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A8FD37-5EEB-4009-AE70-4B6866B08A10}" type="datetimeFigureOut">
              <a:rPr lang="el-GR" smtClean="0"/>
              <a:pPr/>
              <a:t>19/2/2024</a:t>
            </a:fld>
            <a:endParaRPr lang="el-GR"/>
          </a:p>
        </p:txBody>
      </p:sp>
      <p:sp>
        <p:nvSpPr>
          <p:cNvPr id="5" name="4 - Θέση υποσέλιδου"/>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B8A19C-3A5C-41A8-9433-90414845A93E}" type="slidenum">
              <a:rPr lang="el-GR" smtClean="0"/>
              <a:pPr/>
              <a:t>‹#›</a:t>
            </a:fld>
            <a:endParaRPr lang="el-GR"/>
          </a:p>
        </p:txBody>
      </p:sp>
    </p:spTree>
    <p:extLst>
      <p:ext uri="{BB962C8B-B14F-4D97-AF65-F5344CB8AC3E}">
        <p14:creationId xmlns:p14="http://schemas.microsoft.com/office/powerpoint/2010/main" val="4137825369"/>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986576"/>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 id="2147484641" r:id="rId13"/>
    <p:sldLayoutId id="2147484642"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8"/>
          <p:cNvSpPr>
            <a:spLocks noChangeShapeType="1"/>
          </p:cNvSpPr>
          <p:nvPr/>
        </p:nvSpPr>
        <p:spPr bwMode="auto">
          <a:xfrm>
            <a:off x="322266" y="1152525"/>
            <a:ext cx="8499475" cy="0"/>
          </a:xfrm>
          <a:prstGeom prst="line">
            <a:avLst/>
          </a:prstGeom>
          <a:noFill/>
          <a:ln w="38100">
            <a:solidFill>
              <a:schemeClr val="accent1"/>
            </a:solidFill>
            <a:round/>
            <a:headEnd/>
            <a:tailEnd/>
          </a:ln>
        </p:spPr>
        <p:txBody>
          <a:bodyPr lIns="91407" tIns="45705" rIns="91407" bIns="45705"/>
          <a:lstStyle/>
          <a:p>
            <a:pPr fontAlgn="auto">
              <a:spcBef>
                <a:spcPts val="0"/>
              </a:spcBef>
              <a:spcAft>
                <a:spcPts val="0"/>
              </a:spcAft>
              <a:defRPr/>
            </a:pPr>
            <a:endParaRPr lang="en-US" sz="1300">
              <a:solidFill>
                <a:srgbClr val="000000"/>
              </a:solidFill>
              <a:latin typeface="Arial" pitchFamily="34" charset="0"/>
              <a:cs typeface="Arial" pitchFamily="34" charset="0"/>
            </a:endParaRPr>
          </a:p>
        </p:txBody>
      </p:sp>
      <p:sp>
        <p:nvSpPr>
          <p:cNvPr id="2051" name="Line 9"/>
          <p:cNvSpPr>
            <a:spLocks noChangeShapeType="1"/>
          </p:cNvSpPr>
          <p:nvPr/>
        </p:nvSpPr>
        <p:spPr bwMode="auto">
          <a:xfrm>
            <a:off x="322266" y="6464300"/>
            <a:ext cx="8499475" cy="0"/>
          </a:xfrm>
          <a:prstGeom prst="line">
            <a:avLst/>
          </a:prstGeom>
          <a:noFill/>
          <a:ln w="12700">
            <a:solidFill>
              <a:schemeClr val="tx1"/>
            </a:solidFill>
            <a:round/>
            <a:headEnd/>
            <a:tailEnd/>
          </a:ln>
        </p:spPr>
        <p:txBody>
          <a:bodyPr lIns="91407" tIns="45705" rIns="91407" bIns="45705"/>
          <a:lstStyle/>
          <a:p>
            <a:pPr fontAlgn="auto">
              <a:spcBef>
                <a:spcPts val="0"/>
              </a:spcBef>
              <a:spcAft>
                <a:spcPts val="0"/>
              </a:spcAft>
              <a:defRPr/>
            </a:pPr>
            <a:endParaRPr lang="en-US" sz="1300">
              <a:solidFill>
                <a:srgbClr val="000000"/>
              </a:solidFill>
              <a:latin typeface="Arial" pitchFamily="34" charset="0"/>
              <a:cs typeface="Arial" pitchFamily="34" charset="0"/>
            </a:endParaRPr>
          </a:p>
        </p:txBody>
      </p:sp>
      <p:sp>
        <p:nvSpPr>
          <p:cNvPr id="13316" name="Rectangle 2"/>
          <p:cNvSpPr>
            <a:spLocks noGrp="1" noChangeArrowheads="1"/>
          </p:cNvSpPr>
          <p:nvPr>
            <p:ph type="title"/>
          </p:nvPr>
        </p:nvSpPr>
        <p:spPr bwMode="auto">
          <a:xfrm>
            <a:off x="322266" y="381003"/>
            <a:ext cx="8499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5" rIns="0" bIns="45705" numCol="1" anchor="b" anchorCtr="0" compatLnSpc="1">
            <a:prstTxWarp prst="textNoShape">
              <a:avLst/>
            </a:prstTxWarp>
          </a:bodyPr>
          <a:lstStyle/>
          <a:p>
            <a:pPr lvl="0"/>
            <a:r>
              <a:rPr lang="en-US" altLang="zh-CN"/>
              <a:t>Click to edit Master title style</a:t>
            </a:r>
          </a:p>
        </p:txBody>
      </p:sp>
      <p:sp>
        <p:nvSpPr>
          <p:cNvPr id="13317" name="Rectangle 3"/>
          <p:cNvSpPr>
            <a:spLocks noGrp="1" noChangeArrowheads="1"/>
          </p:cNvSpPr>
          <p:nvPr>
            <p:ph type="body" idx="1"/>
          </p:nvPr>
        </p:nvSpPr>
        <p:spPr bwMode="auto">
          <a:xfrm>
            <a:off x="322266" y="1455738"/>
            <a:ext cx="849947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p:txBody>
      </p:sp>
      <p:sp>
        <p:nvSpPr>
          <p:cNvPr id="7" name="Rectangle 10"/>
          <p:cNvSpPr>
            <a:spLocks noGrp="1" noChangeArrowheads="1"/>
          </p:cNvSpPr>
          <p:nvPr>
            <p:ph type="sldNum" sz="quarter" idx="4"/>
          </p:nvPr>
        </p:nvSpPr>
        <p:spPr bwMode="auto">
          <a:xfrm>
            <a:off x="4411663" y="6552820"/>
            <a:ext cx="322262" cy="219841"/>
          </a:xfrm>
          <a:prstGeom prst="rect">
            <a:avLst/>
          </a:prstGeom>
          <a:noFill/>
          <a:ln>
            <a:miter lim="800000"/>
            <a:headEnd/>
            <a:tailEnd/>
          </a:ln>
        </p:spPr>
        <p:txBody>
          <a:bodyPr vert="horz" wrap="square" lIns="0" tIns="0" rIns="0" bIns="0" numCol="1" anchor="ctr" anchorCtr="0" compatLnSpc="1">
            <a:prstTxWarp prst="textNoShape">
              <a:avLst/>
            </a:prstTxWarp>
            <a:spAutoFit/>
          </a:bodyPr>
          <a:lstStyle>
            <a:lvl1pPr algn="ctr" eaLnBrk="0" hangingPunct="0">
              <a:defRPr sz="1400" b="1">
                <a:ea typeface="ＭＳ Ｐゴシック" charset="-128"/>
                <a:cs typeface="+mn-cs"/>
              </a:defRPr>
            </a:lvl1pPr>
          </a:lstStyle>
          <a:p>
            <a:pPr fontAlgn="auto">
              <a:spcBef>
                <a:spcPts val="0"/>
              </a:spcBef>
              <a:spcAft>
                <a:spcPts val="0"/>
              </a:spcAft>
              <a:defRPr/>
            </a:pPr>
            <a:fld id="{3D2A001E-B2B1-4EB6-B203-D87F3E2F7CEF}" type="slidenum">
              <a:rPr lang="en-US">
                <a:solidFill>
                  <a:srgbClr val="000000"/>
                </a:solidFill>
                <a:latin typeface="Arial" pitchFamily="34" charset="0"/>
              </a:rPr>
              <a:pPr fontAlgn="auto">
                <a:spcBef>
                  <a:spcPts val="0"/>
                </a:spcBef>
                <a:spcAft>
                  <a:spcPts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243581081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txStyles>
    <p:titleStyle>
      <a:lvl1pPr algn="l" rtl="0" eaLnBrk="0" fontAlgn="base" hangingPunct="0">
        <a:lnSpc>
          <a:spcPts val="2800"/>
        </a:lnSpc>
        <a:spcBef>
          <a:spcPct val="0"/>
        </a:spcBef>
        <a:spcAft>
          <a:spcPct val="0"/>
        </a:spcAft>
        <a:defRPr sz="2600" b="1">
          <a:solidFill>
            <a:schemeClr val="tx1"/>
          </a:solidFill>
          <a:latin typeface="+mj-lt"/>
          <a:ea typeface="ＭＳ Ｐゴシック" charset="-128"/>
          <a:cs typeface="ＭＳ Ｐゴシック"/>
        </a:defRPr>
      </a:lvl1pPr>
      <a:lvl2pPr algn="l" rtl="0" eaLnBrk="0" fontAlgn="base" hangingPunct="0">
        <a:lnSpc>
          <a:spcPts val="2800"/>
        </a:lnSpc>
        <a:spcBef>
          <a:spcPct val="0"/>
        </a:spcBef>
        <a:spcAft>
          <a:spcPct val="0"/>
        </a:spcAft>
        <a:defRPr sz="2600" b="1">
          <a:solidFill>
            <a:schemeClr val="tx1"/>
          </a:solidFill>
          <a:latin typeface="Arial" pitchFamily="34" charset="0"/>
          <a:ea typeface="ＭＳ Ｐゴシック" charset="-128"/>
          <a:cs typeface="ＭＳ Ｐゴシック"/>
        </a:defRPr>
      </a:lvl2pPr>
      <a:lvl3pPr algn="l" rtl="0" eaLnBrk="0" fontAlgn="base" hangingPunct="0">
        <a:lnSpc>
          <a:spcPts val="2800"/>
        </a:lnSpc>
        <a:spcBef>
          <a:spcPct val="0"/>
        </a:spcBef>
        <a:spcAft>
          <a:spcPct val="0"/>
        </a:spcAft>
        <a:defRPr sz="2600" b="1">
          <a:solidFill>
            <a:schemeClr val="tx1"/>
          </a:solidFill>
          <a:latin typeface="Arial" pitchFamily="34" charset="0"/>
          <a:ea typeface="ＭＳ Ｐゴシック" charset="-128"/>
          <a:cs typeface="ＭＳ Ｐゴシック"/>
        </a:defRPr>
      </a:lvl3pPr>
      <a:lvl4pPr algn="l" rtl="0" eaLnBrk="0" fontAlgn="base" hangingPunct="0">
        <a:lnSpc>
          <a:spcPts val="2800"/>
        </a:lnSpc>
        <a:spcBef>
          <a:spcPct val="0"/>
        </a:spcBef>
        <a:spcAft>
          <a:spcPct val="0"/>
        </a:spcAft>
        <a:defRPr sz="2600" b="1">
          <a:solidFill>
            <a:schemeClr val="tx1"/>
          </a:solidFill>
          <a:latin typeface="Arial" pitchFamily="34" charset="0"/>
          <a:ea typeface="ＭＳ Ｐゴシック" charset="-128"/>
          <a:cs typeface="ＭＳ Ｐゴシック"/>
        </a:defRPr>
      </a:lvl4pPr>
      <a:lvl5pPr algn="l" rtl="0" eaLnBrk="0" fontAlgn="base" hangingPunct="0">
        <a:lnSpc>
          <a:spcPts val="2800"/>
        </a:lnSpc>
        <a:spcBef>
          <a:spcPct val="0"/>
        </a:spcBef>
        <a:spcAft>
          <a:spcPct val="0"/>
        </a:spcAft>
        <a:defRPr sz="2600" b="1">
          <a:solidFill>
            <a:schemeClr val="tx1"/>
          </a:solidFill>
          <a:latin typeface="Arial" pitchFamily="34" charset="0"/>
          <a:ea typeface="ＭＳ Ｐゴシック" charset="-128"/>
          <a:cs typeface="ＭＳ Ｐゴシック"/>
        </a:defRPr>
      </a:lvl5pPr>
      <a:lvl6pPr marL="457035" algn="l" rtl="0" fontAlgn="base">
        <a:lnSpc>
          <a:spcPts val="2800"/>
        </a:lnSpc>
        <a:spcBef>
          <a:spcPct val="0"/>
        </a:spcBef>
        <a:spcAft>
          <a:spcPct val="0"/>
        </a:spcAft>
        <a:defRPr sz="2600" b="1">
          <a:solidFill>
            <a:schemeClr val="tx1"/>
          </a:solidFill>
          <a:latin typeface="Arial" pitchFamily="34" charset="0"/>
          <a:ea typeface="MS PGothic" charset="-128"/>
        </a:defRPr>
      </a:lvl6pPr>
      <a:lvl7pPr marL="914070" algn="l" rtl="0" fontAlgn="base">
        <a:lnSpc>
          <a:spcPts val="2800"/>
        </a:lnSpc>
        <a:spcBef>
          <a:spcPct val="0"/>
        </a:spcBef>
        <a:spcAft>
          <a:spcPct val="0"/>
        </a:spcAft>
        <a:defRPr sz="2600" b="1">
          <a:solidFill>
            <a:schemeClr val="tx1"/>
          </a:solidFill>
          <a:latin typeface="Arial" pitchFamily="34" charset="0"/>
          <a:ea typeface="MS PGothic" charset="-128"/>
        </a:defRPr>
      </a:lvl7pPr>
      <a:lvl8pPr marL="1371105" algn="l" rtl="0" fontAlgn="base">
        <a:lnSpc>
          <a:spcPts val="2800"/>
        </a:lnSpc>
        <a:spcBef>
          <a:spcPct val="0"/>
        </a:spcBef>
        <a:spcAft>
          <a:spcPct val="0"/>
        </a:spcAft>
        <a:defRPr sz="2600" b="1">
          <a:solidFill>
            <a:schemeClr val="tx1"/>
          </a:solidFill>
          <a:latin typeface="Arial" pitchFamily="34" charset="0"/>
          <a:ea typeface="MS PGothic" charset="-128"/>
        </a:defRPr>
      </a:lvl8pPr>
      <a:lvl9pPr marL="1828141" algn="l" rtl="0" fontAlgn="base">
        <a:lnSpc>
          <a:spcPts val="2800"/>
        </a:lnSpc>
        <a:spcBef>
          <a:spcPct val="0"/>
        </a:spcBef>
        <a:spcAft>
          <a:spcPct val="0"/>
        </a:spcAft>
        <a:defRPr sz="2600" b="1">
          <a:solidFill>
            <a:schemeClr val="tx1"/>
          </a:solidFill>
          <a:latin typeface="Arial" pitchFamily="34" charset="0"/>
          <a:ea typeface="MS PGothic" charset="-128"/>
        </a:defRPr>
      </a:lvl9pPr>
    </p:titleStyle>
    <p:bodyStyle>
      <a:lvl1pPr marL="228518" indent="-228518" algn="l" rtl="0" eaLnBrk="0" fontAlgn="base" hangingPunct="0">
        <a:spcBef>
          <a:spcPct val="50000"/>
        </a:spcBef>
        <a:spcAft>
          <a:spcPct val="0"/>
        </a:spcAft>
        <a:buClr>
          <a:schemeClr val="accent1"/>
        </a:buClr>
        <a:buFont typeface="Wingdings" pitchFamily="2" charset="2"/>
        <a:buChar char="§"/>
        <a:defRPr sz="2400">
          <a:solidFill>
            <a:schemeClr val="tx1"/>
          </a:solidFill>
          <a:latin typeface="+mn-lt"/>
          <a:ea typeface="ＭＳ Ｐゴシック" charset="-128"/>
          <a:cs typeface="ＭＳ Ｐゴシック"/>
        </a:defRPr>
      </a:lvl1pPr>
      <a:lvl2pPr marL="455448" indent="-225344" algn="l" rtl="0" eaLnBrk="0" fontAlgn="base" hangingPunct="0">
        <a:spcBef>
          <a:spcPct val="0"/>
        </a:spcBef>
        <a:spcAft>
          <a:spcPct val="0"/>
        </a:spcAft>
        <a:buClr>
          <a:schemeClr val="accent1"/>
        </a:buClr>
        <a:buChar char="–"/>
        <a:defRPr sz="2000">
          <a:solidFill>
            <a:schemeClr val="tx1"/>
          </a:solidFill>
          <a:latin typeface="+mn-lt"/>
          <a:ea typeface="ＭＳ Ｐゴシック" charset="-128"/>
          <a:cs typeface="ＭＳ Ｐゴシック"/>
        </a:defRPr>
      </a:lvl2pPr>
      <a:lvl3pPr marL="683967" indent="-226931" algn="l" rtl="0" eaLnBrk="0" fontAlgn="base" hangingPunct="0">
        <a:spcBef>
          <a:spcPct val="0"/>
        </a:spcBef>
        <a:spcAft>
          <a:spcPct val="0"/>
        </a:spcAft>
        <a:buClr>
          <a:schemeClr val="accent1"/>
        </a:buClr>
        <a:buChar char="•"/>
        <a:defRPr sz="2400">
          <a:solidFill>
            <a:schemeClr val="tx1"/>
          </a:solidFill>
          <a:latin typeface="+mn-lt"/>
          <a:ea typeface="ＭＳ Ｐゴシック" charset="-128"/>
          <a:cs typeface="ＭＳ Ｐゴシック"/>
        </a:defRPr>
      </a:lvl3pPr>
      <a:lvl4pPr marL="912483" indent="-226931" algn="l" rtl="0" eaLnBrk="0" fontAlgn="base" hangingPunct="0">
        <a:spcBef>
          <a:spcPct val="0"/>
        </a:spcBef>
        <a:spcAft>
          <a:spcPct val="0"/>
        </a:spcAft>
        <a:buClr>
          <a:schemeClr val="accent1"/>
        </a:buClr>
        <a:buChar char="–"/>
        <a:defRPr sz="1600">
          <a:solidFill>
            <a:schemeClr val="tx1"/>
          </a:solidFill>
          <a:latin typeface="+mn-lt"/>
          <a:ea typeface="ＭＳ Ｐゴシック" charset="-128"/>
          <a:cs typeface="ＭＳ Ｐゴシック"/>
        </a:defRPr>
      </a:lvl4pPr>
      <a:lvl5pPr marL="1141002" indent="-226931" algn="l" rtl="0" eaLnBrk="0" fontAlgn="base" hangingPunct="0">
        <a:spcBef>
          <a:spcPct val="0"/>
        </a:spcBef>
        <a:spcAft>
          <a:spcPct val="0"/>
        </a:spcAft>
        <a:buClr>
          <a:schemeClr val="accent1"/>
        </a:buClr>
        <a:buChar char="»"/>
        <a:defRPr sz="1600">
          <a:solidFill>
            <a:schemeClr val="tx1"/>
          </a:solidFill>
          <a:latin typeface="+mn-lt"/>
          <a:ea typeface="ＭＳ Ｐゴシック" charset="-128"/>
          <a:cs typeface="ＭＳ Ｐゴシック"/>
        </a:defRPr>
      </a:lvl5pPr>
      <a:lvl6pPr marL="1598037" indent="-226931" algn="l" rtl="0" fontAlgn="base">
        <a:spcBef>
          <a:spcPct val="0"/>
        </a:spcBef>
        <a:spcAft>
          <a:spcPct val="0"/>
        </a:spcAft>
        <a:buClr>
          <a:schemeClr val="accent1"/>
        </a:buClr>
        <a:buChar char="»"/>
        <a:defRPr sz="1600">
          <a:solidFill>
            <a:schemeClr val="tx1"/>
          </a:solidFill>
          <a:latin typeface="+mn-lt"/>
          <a:ea typeface="+mn-ea"/>
        </a:defRPr>
      </a:lvl6pPr>
      <a:lvl7pPr marL="2055073" indent="-226931" algn="l" rtl="0" fontAlgn="base">
        <a:spcBef>
          <a:spcPct val="0"/>
        </a:spcBef>
        <a:spcAft>
          <a:spcPct val="0"/>
        </a:spcAft>
        <a:buClr>
          <a:schemeClr val="accent1"/>
        </a:buClr>
        <a:buChar char="»"/>
        <a:defRPr sz="1600">
          <a:solidFill>
            <a:schemeClr val="tx1"/>
          </a:solidFill>
          <a:latin typeface="+mn-lt"/>
          <a:ea typeface="+mn-ea"/>
        </a:defRPr>
      </a:lvl7pPr>
      <a:lvl8pPr marL="2512108" indent="-226931" algn="l" rtl="0" fontAlgn="base">
        <a:spcBef>
          <a:spcPct val="0"/>
        </a:spcBef>
        <a:spcAft>
          <a:spcPct val="0"/>
        </a:spcAft>
        <a:buClr>
          <a:schemeClr val="accent1"/>
        </a:buClr>
        <a:buChar char="»"/>
        <a:defRPr sz="1600">
          <a:solidFill>
            <a:schemeClr val="tx1"/>
          </a:solidFill>
          <a:latin typeface="+mn-lt"/>
          <a:ea typeface="+mn-ea"/>
        </a:defRPr>
      </a:lvl8pPr>
      <a:lvl9pPr marL="2969143" indent="-226931" algn="l" rtl="0" fontAlgn="base">
        <a:spcBef>
          <a:spcPct val="0"/>
        </a:spcBef>
        <a:spcAft>
          <a:spcPct val="0"/>
        </a:spcAft>
        <a:buClr>
          <a:schemeClr val="accent1"/>
        </a:buClr>
        <a:buChar char="»"/>
        <a:defRPr sz="1600">
          <a:solidFill>
            <a:schemeClr val="tx1"/>
          </a:solidFill>
          <a:latin typeface="+mn-lt"/>
          <a:ea typeface="+mn-ea"/>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6AD6E8-D28D-D44D-8A11-2E632A24E115}" type="datetimeFigureOut">
              <a:rPr lang="en-US" smtClean="0"/>
              <a:pPr/>
              <a:t>2/19/2024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E6F8DC-7932-414D-AB21-B5A1AEF9606A}" type="slidenum">
              <a:rPr lang="en-US" smtClean="0"/>
              <a:pPr/>
              <a:t>‹#›</a:t>
            </a:fld>
            <a:endParaRPr lang="en-US"/>
          </a:p>
        </p:txBody>
      </p:sp>
    </p:spTree>
    <p:extLst>
      <p:ext uri="{BB962C8B-B14F-4D97-AF65-F5344CB8AC3E}">
        <p14:creationId xmlns:p14="http://schemas.microsoft.com/office/powerpoint/2010/main" val="3044537184"/>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41290"/>
            <a:ext cx="84963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Rectangle 3"/>
          <p:cNvSpPr>
            <a:spLocks noGrp="1" noChangeArrowheads="1"/>
          </p:cNvSpPr>
          <p:nvPr>
            <p:ph type="body" idx="1"/>
          </p:nvPr>
        </p:nvSpPr>
        <p:spPr bwMode="auto">
          <a:xfrm>
            <a:off x="323850" y="1341440"/>
            <a:ext cx="8496300" cy="478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9" name="Rectangle 5"/>
          <p:cNvSpPr>
            <a:spLocks noGrp="1" noChangeArrowheads="1"/>
          </p:cNvSpPr>
          <p:nvPr>
            <p:ph type="ftr" sz="quarter" idx="3"/>
          </p:nvPr>
        </p:nvSpPr>
        <p:spPr bwMode="auto">
          <a:xfrm>
            <a:off x="323850" y="6309320"/>
            <a:ext cx="8496300" cy="359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eaLnBrk="1" hangingPunct="1">
              <a:defRPr sz="900">
                <a:cs typeface="+mn-cs"/>
              </a:defRPr>
            </a:lvl1pPr>
          </a:lstStyle>
          <a:p>
            <a:pPr fontAlgn="base">
              <a:spcBef>
                <a:spcPct val="0"/>
              </a:spcBef>
              <a:spcAft>
                <a:spcPct val="0"/>
              </a:spcAft>
              <a:defRPr/>
            </a:pPr>
            <a:endParaRPr lang="de-DE" altLang="en-US">
              <a:solidFill>
                <a:srgbClr val="000000"/>
              </a:solidFill>
            </a:endParaRPr>
          </a:p>
        </p:txBody>
      </p:sp>
    </p:spTree>
    <p:extLst>
      <p:ext uri="{BB962C8B-B14F-4D97-AF65-F5344CB8AC3E}">
        <p14:creationId xmlns:p14="http://schemas.microsoft.com/office/powerpoint/2010/main" val="812998052"/>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Lst>
  <p:hf sldNum="0" hdr="0" dt="0"/>
  <p:txStyles>
    <p:titleStyle>
      <a:lvl1pPr algn="l" rtl="0" eaLnBrk="0" fontAlgn="base" hangingPunct="0">
        <a:spcBef>
          <a:spcPct val="0"/>
        </a:spcBef>
        <a:spcAft>
          <a:spcPct val="0"/>
        </a:spcAft>
        <a:defRPr sz="2100" b="1"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ts val="0"/>
        </a:spcBef>
        <a:spcAft>
          <a:spcPts val="450"/>
        </a:spcAft>
        <a:buChar char="•"/>
        <a:defRPr sz="1800" kern="1200">
          <a:solidFill>
            <a:schemeClr val="tx1"/>
          </a:solidFill>
          <a:latin typeface="+mn-lt"/>
          <a:ea typeface="+mn-ea"/>
          <a:cs typeface="+mn-cs"/>
        </a:defRPr>
      </a:lvl1pPr>
      <a:lvl2pPr marL="557213" indent="-214313" algn="l" rtl="0" eaLnBrk="0" fontAlgn="base" hangingPunct="0">
        <a:spcBef>
          <a:spcPts val="0"/>
        </a:spcBef>
        <a:spcAft>
          <a:spcPts val="450"/>
        </a:spcAft>
        <a:buChar char="–"/>
        <a:defRPr sz="1500" kern="1200">
          <a:solidFill>
            <a:schemeClr val="tx1"/>
          </a:solidFill>
          <a:latin typeface="+mn-lt"/>
          <a:ea typeface="+mn-ea"/>
          <a:cs typeface="+mn-cs"/>
        </a:defRPr>
      </a:lvl2pPr>
      <a:lvl3pPr marL="857250" indent="-171450" algn="l" rtl="0" eaLnBrk="0" fontAlgn="base" hangingPunct="0">
        <a:spcBef>
          <a:spcPts val="0"/>
        </a:spcBef>
        <a:spcAft>
          <a:spcPts val="450"/>
        </a:spcAft>
        <a:buChar char="•"/>
        <a:defRPr sz="1350" kern="1200">
          <a:solidFill>
            <a:schemeClr val="tx1"/>
          </a:solidFill>
          <a:latin typeface="+mn-lt"/>
          <a:ea typeface="+mn-ea"/>
          <a:cs typeface="+mn-cs"/>
        </a:defRPr>
      </a:lvl3pPr>
      <a:lvl4pPr marL="1200150" indent="-171450" algn="l" rtl="0" eaLnBrk="0" fontAlgn="base" hangingPunct="0">
        <a:spcBef>
          <a:spcPts val="0"/>
        </a:spcBef>
        <a:spcAft>
          <a:spcPts val="450"/>
        </a:spcAft>
        <a:buChar char="–"/>
        <a:defRPr sz="1200" kern="1200">
          <a:solidFill>
            <a:schemeClr val="tx1"/>
          </a:solidFill>
          <a:latin typeface="+mn-lt"/>
          <a:ea typeface="+mn-ea"/>
          <a:cs typeface="+mn-cs"/>
        </a:defRPr>
      </a:lvl4pPr>
      <a:lvl5pPr marL="1543050" indent="-171450" algn="l" rtl="0" eaLnBrk="0" fontAlgn="base" hangingPunct="0">
        <a:spcBef>
          <a:spcPts val="0"/>
        </a:spcBef>
        <a:spcAft>
          <a:spcPts val="450"/>
        </a:spcAft>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D42C0-8672-7240-B3E9-38923A193925}"/>
              </a:ext>
            </a:extLst>
          </p:cNvPr>
          <p:cNvSpPr>
            <a:spLocks noGrp="1"/>
          </p:cNvSpPr>
          <p:nvPr>
            <p:ph type="body" idx="1"/>
          </p:nvPr>
        </p:nvSpPr>
        <p:spPr>
          <a:xfrm>
            <a:off x="459486" y="1382968"/>
            <a:ext cx="8001004" cy="444238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C81231B8-417D-224B-A601-BE0A0C04ECFB}"/>
              </a:ext>
            </a:extLst>
          </p:cNvPr>
          <p:cNvSpPr>
            <a:spLocks noGrp="1"/>
          </p:cNvSpPr>
          <p:nvPr>
            <p:ph type="sldNum" sz="quarter" idx="4"/>
          </p:nvPr>
        </p:nvSpPr>
        <p:spPr>
          <a:xfrm>
            <a:off x="81000" y="6411600"/>
            <a:ext cx="311743" cy="275772"/>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a:t>
            </a:fld>
            <a:endParaRPr lang="en-US" dirty="0"/>
          </a:p>
        </p:txBody>
      </p:sp>
      <p:sp>
        <p:nvSpPr>
          <p:cNvPr id="16" name="Title Placeholder 1">
            <a:extLst>
              <a:ext uri="{FF2B5EF4-FFF2-40B4-BE49-F238E27FC236}">
                <a16:creationId xmlns:a16="http://schemas.microsoft.com/office/drawing/2014/main" id="{4CA8B776-8AD0-CE49-AE1B-EF3D608FF8A0}"/>
              </a:ext>
            </a:extLst>
          </p:cNvPr>
          <p:cNvSpPr>
            <a:spLocks noGrp="1"/>
          </p:cNvSpPr>
          <p:nvPr>
            <p:ph type="title"/>
          </p:nvPr>
        </p:nvSpPr>
        <p:spPr>
          <a:xfrm>
            <a:off x="459486" y="166253"/>
            <a:ext cx="8001004" cy="1019693"/>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D1C45AD3-073A-468C-A520-2853ABA8A4F9}"/>
              </a:ext>
            </a:extLst>
          </p:cNvPr>
          <p:cNvSpPr>
            <a:spLocks noGrp="1"/>
          </p:cNvSpPr>
          <p:nvPr>
            <p:ph type="ftr" sz="quarter" idx="3"/>
          </p:nvPr>
        </p:nvSpPr>
        <p:spPr>
          <a:xfrm>
            <a:off x="419345" y="6318001"/>
            <a:ext cx="8041145" cy="365125"/>
          </a:xfrm>
          <a:prstGeom prst="rect">
            <a:avLst/>
          </a:prstGeom>
        </p:spPr>
        <p:txBody>
          <a:bodyPr vert="horz" lIns="91440" tIns="45720" rIns="91440" bIns="45720" rtlCol="0" anchor="b" anchorCtr="0"/>
          <a:lstStyle>
            <a:lvl1pPr algn="l">
              <a:defRPr sz="675">
                <a:solidFill>
                  <a:schemeClr val="tx2"/>
                </a:solidFill>
              </a:defRPr>
            </a:lvl1pPr>
          </a:lstStyle>
          <a:p>
            <a:endParaRPr lang="en-GB" dirty="0"/>
          </a:p>
        </p:txBody>
      </p:sp>
      <p:pic>
        <p:nvPicPr>
          <p:cNvPr id="7" name="Picture 6">
            <a:extLst>
              <a:ext uri="{FF2B5EF4-FFF2-40B4-BE49-F238E27FC236}">
                <a16:creationId xmlns:a16="http://schemas.microsoft.com/office/drawing/2014/main" id="{42694B16-7A92-47A8-9C2B-E0C114130859}"/>
              </a:ext>
            </a:extLst>
          </p:cNvPr>
          <p:cNvPicPr>
            <a:picLocks noChangeAspect="1"/>
          </p:cNvPicPr>
          <p:nvPr userDrawn="1"/>
        </p:nvPicPr>
        <p:blipFill>
          <a:blip r:embed="rId12"/>
          <a:stretch>
            <a:fillRect/>
          </a:stretch>
        </p:blipFill>
        <p:spPr>
          <a:xfrm>
            <a:off x="5435125" y="4076343"/>
            <a:ext cx="3708875" cy="2781656"/>
          </a:xfrm>
          <a:prstGeom prst="rect">
            <a:avLst/>
          </a:prstGeom>
        </p:spPr>
      </p:pic>
    </p:spTree>
    <p:extLst>
      <p:ext uri="{BB962C8B-B14F-4D97-AF65-F5344CB8AC3E}">
        <p14:creationId xmlns:p14="http://schemas.microsoft.com/office/powerpoint/2010/main" val="2090134615"/>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Lst>
  <p:hf hdr="0" dt="0"/>
  <p:txStyles>
    <p:titleStyle>
      <a:lvl1pPr algn="l" defTabSz="685800" rtl="0" eaLnBrk="1" latinLnBrk="0" hangingPunct="1">
        <a:lnSpc>
          <a:spcPct val="90000"/>
        </a:lnSpc>
        <a:spcBef>
          <a:spcPct val="0"/>
        </a:spcBef>
        <a:buNone/>
        <a:defRPr sz="2700" b="1" kern="1200">
          <a:solidFill>
            <a:srgbClr val="498BCA"/>
          </a:solidFill>
          <a:latin typeface="Century Gothic" panose="020B0502020202020204" pitchFamily="34" charset="0"/>
          <a:ea typeface="+mj-ea"/>
          <a:cs typeface="+mj-cs"/>
        </a:defRPr>
      </a:lvl1pPr>
    </p:titleStyle>
    <p:body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Century Gothic" panose="020B0502020202020204" pitchFamily="34" charset="0"/>
          <a:ea typeface="+mn-ea"/>
          <a:cs typeface="+mn-cs"/>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3FD0CC-0D71-E141-A4C8-90142A176DCF}"/>
              </a:ext>
            </a:extLst>
          </p:cNvPr>
          <p:cNvSpPr/>
          <p:nvPr userDrawn="1"/>
        </p:nvSpPr>
        <p:spPr>
          <a:xfrm>
            <a:off x="652462" y="6156960"/>
            <a:ext cx="5829300" cy="70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25" b="1">
                <a:solidFill>
                  <a:schemeClr val="bg1"/>
                </a:solidFill>
              </a:rPr>
              <a:t>FOR INTERNAL USE ONLY. STRICTLY CONFIDENTIAL. DO NOT COPY, DETAIL OR DISTRIBUTE EXTERNALLY.</a:t>
            </a:r>
          </a:p>
        </p:txBody>
      </p:sp>
      <p:sp>
        <p:nvSpPr>
          <p:cNvPr id="16" name="Title Placeholder 1">
            <a:extLst>
              <a:ext uri="{FF2B5EF4-FFF2-40B4-BE49-F238E27FC236}">
                <a16:creationId xmlns:a16="http://schemas.microsoft.com/office/drawing/2014/main" id="{4CA8B776-8AD0-CE49-AE1B-EF3D608FF8A0}"/>
              </a:ext>
            </a:extLst>
          </p:cNvPr>
          <p:cNvSpPr>
            <a:spLocks noGrp="1"/>
          </p:cNvSpPr>
          <p:nvPr>
            <p:ph type="title"/>
          </p:nvPr>
        </p:nvSpPr>
        <p:spPr>
          <a:xfrm>
            <a:off x="459486" y="166253"/>
            <a:ext cx="8341614" cy="1019693"/>
          </a:xfrm>
          <a:prstGeom prst="rect">
            <a:avLst/>
          </a:prstGeom>
        </p:spPr>
        <p:txBody>
          <a:bodyPr vert="horz" lIns="91440" tIns="45720" rIns="91440" bIns="45720" rtlCol="0" anchor="b" anchorCtr="0">
            <a:noAutofit/>
          </a:bodyPr>
          <a:lstStyle/>
          <a:p>
            <a:r>
              <a:rPr lang="en-US"/>
              <a:t>Click to edit Master title style</a:t>
            </a:r>
          </a:p>
        </p:txBody>
      </p:sp>
      <p:sp>
        <p:nvSpPr>
          <p:cNvPr id="2" name="Footer Placeholder 1">
            <a:extLst>
              <a:ext uri="{FF2B5EF4-FFF2-40B4-BE49-F238E27FC236}">
                <a16:creationId xmlns:a16="http://schemas.microsoft.com/office/drawing/2014/main" id="{D1C45AD3-073A-468C-A520-2853ABA8A4F9}"/>
              </a:ext>
            </a:extLst>
          </p:cNvPr>
          <p:cNvSpPr>
            <a:spLocks noGrp="1"/>
          </p:cNvSpPr>
          <p:nvPr>
            <p:ph type="ftr" sz="quarter" idx="3"/>
          </p:nvPr>
        </p:nvSpPr>
        <p:spPr>
          <a:xfrm>
            <a:off x="459486" y="6415923"/>
            <a:ext cx="8205271" cy="336450"/>
          </a:xfrm>
          <a:prstGeom prst="rect">
            <a:avLst/>
          </a:prstGeom>
        </p:spPr>
        <p:txBody>
          <a:bodyPr vert="horz" lIns="0" tIns="0" rIns="0" bIns="0" rtlCol="0" anchor="b" anchorCtr="0"/>
          <a:lstStyle>
            <a:lvl1pPr algn="l">
              <a:defRPr sz="675">
                <a:solidFill>
                  <a:schemeClr val="tx2"/>
                </a:solidFill>
              </a:defRPr>
            </a:lvl1pPr>
          </a:lstStyle>
          <a:p>
            <a:endParaRPr lang="en-GB"/>
          </a:p>
        </p:txBody>
      </p:sp>
      <p:pic>
        <p:nvPicPr>
          <p:cNvPr id="10" name="Picture 9">
            <a:extLst>
              <a:ext uri="{FF2B5EF4-FFF2-40B4-BE49-F238E27FC236}">
                <a16:creationId xmlns:a16="http://schemas.microsoft.com/office/drawing/2014/main" id="{42694B16-7A92-47A8-9C2B-E0C114130859}"/>
              </a:ext>
            </a:extLst>
          </p:cNvPr>
          <p:cNvPicPr>
            <a:picLocks noChangeAspect="1"/>
          </p:cNvPicPr>
          <p:nvPr userDrawn="1"/>
        </p:nvPicPr>
        <p:blipFill>
          <a:blip r:embed="rId8"/>
          <a:stretch>
            <a:fillRect/>
          </a:stretch>
        </p:blipFill>
        <p:spPr>
          <a:xfrm>
            <a:off x="5435125" y="4076343"/>
            <a:ext cx="3708875" cy="2781656"/>
          </a:xfrm>
          <a:prstGeom prst="rect">
            <a:avLst/>
          </a:prstGeom>
        </p:spPr>
      </p:pic>
      <p:sp>
        <p:nvSpPr>
          <p:cNvPr id="4" name="TextBox 3">
            <a:extLst>
              <a:ext uri="{FF2B5EF4-FFF2-40B4-BE49-F238E27FC236}">
                <a16:creationId xmlns:a16="http://schemas.microsoft.com/office/drawing/2014/main" id="{F05FF95A-C233-461E-933E-77F77861BB6B}"/>
              </a:ext>
            </a:extLst>
          </p:cNvPr>
          <p:cNvSpPr txBox="1"/>
          <p:nvPr userDrawn="1"/>
        </p:nvSpPr>
        <p:spPr>
          <a:xfrm>
            <a:off x="104639" y="6596355"/>
            <a:ext cx="137160" cy="115416"/>
          </a:xfrm>
          <a:prstGeom prst="rect">
            <a:avLst/>
          </a:prstGeom>
          <a:noFill/>
        </p:spPr>
        <p:txBody>
          <a:bodyPr wrap="square" lIns="0" tIns="0" rIns="0" bIns="0" rtlCol="0">
            <a:spAutoFit/>
          </a:bodyPr>
          <a:lstStyle/>
          <a:p>
            <a:fld id="{05824052-A4E8-4C96-ADD5-B6DD34B74985}" type="slidenum">
              <a:rPr lang="en-US" sz="750" smtClean="0">
                <a:solidFill>
                  <a:schemeClr val="tx1"/>
                </a:solidFill>
              </a:rPr>
              <a:t>‹#›</a:t>
            </a:fld>
            <a:endParaRPr lang="en-US" sz="750">
              <a:solidFill>
                <a:schemeClr val="tx1"/>
              </a:solidFill>
            </a:endParaRPr>
          </a:p>
        </p:txBody>
      </p:sp>
    </p:spTree>
    <p:extLst>
      <p:ext uri="{BB962C8B-B14F-4D97-AF65-F5344CB8AC3E}">
        <p14:creationId xmlns:p14="http://schemas.microsoft.com/office/powerpoint/2010/main" val="244019688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Lst>
  <p:hf hdr="0" dt="0"/>
  <p:txStyles>
    <p:titleStyle>
      <a:lvl1pPr algn="l" defTabSz="685800" rtl="0" eaLnBrk="1" latinLnBrk="0" hangingPunct="1">
        <a:lnSpc>
          <a:spcPct val="90000"/>
        </a:lnSpc>
        <a:spcBef>
          <a:spcPct val="0"/>
        </a:spcBef>
        <a:buNone/>
        <a:defRPr sz="2400" b="1" kern="1200">
          <a:solidFill>
            <a:srgbClr val="498BCA"/>
          </a:solidFill>
          <a:latin typeface="Century Gothic" panose="020B0502020202020204" pitchFamily="34" charset="0"/>
          <a:ea typeface="+mj-ea"/>
          <a:cs typeface="+mj-cs"/>
        </a:defRPr>
      </a:lvl1pPr>
    </p:titleStyle>
    <p:bodyStyle>
      <a:lvl1pPr marL="178200" indent="-178200" algn="l" defTabSz="685800" rtl="0" eaLnBrk="1" latinLnBrk="0" hangingPunct="1">
        <a:lnSpc>
          <a:spcPct val="100000"/>
        </a:lnSpc>
        <a:spcBef>
          <a:spcPts val="750"/>
        </a:spcBef>
        <a:buClr>
          <a:schemeClr val="accent2"/>
        </a:buClr>
        <a:buFont typeface="Arial" panose="020B0604020202020204" pitchFamily="34" charset="0"/>
        <a:buChar char="•"/>
        <a:defRPr sz="2100" kern="1200">
          <a:solidFill>
            <a:srgbClr val="515151"/>
          </a:solidFill>
          <a:latin typeface="Century Gothic" panose="020B0502020202020204" pitchFamily="34" charset="0"/>
          <a:ea typeface="+mn-ea"/>
          <a:cs typeface="+mn-cs"/>
        </a:defRPr>
      </a:lvl1pPr>
      <a:lvl2pPr marL="450900" indent="-272700" algn="l" defTabSz="685800" rtl="0" eaLnBrk="1" latinLnBrk="0" hangingPunct="1">
        <a:lnSpc>
          <a:spcPct val="100000"/>
        </a:lnSpc>
        <a:spcBef>
          <a:spcPts val="375"/>
        </a:spcBef>
        <a:buClr>
          <a:schemeClr val="accent2"/>
        </a:buClr>
        <a:buFont typeface="Calibri" panose="020F0502020204030204" pitchFamily="34" charset="0"/>
        <a:buChar char="‒"/>
        <a:defRPr sz="1800" kern="1200">
          <a:solidFill>
            <a:srgbClr val="515151"/>
          </a:solidFill>
          <a:latin typeface="Century Gothic" panose="020B0502020202020204" pitchFamily="34" charset="0"/>
          <a:ea typeface="+mn-ea"/>
          <a:cs typeface="+mn-cs"/>
        </a:defRPr>
      </a:lvl2pPr>
      <a:lvl3pPr marL="629100" indent="-178200" algn="l" defTabSz="685800" rtl="0" eaLnBrk="1" latinLnBrk="0" hangingPunct="1">
        <a:lnSpc>
          <a:spcPct val="100000"/>
        </a:lnSpc>
        <a:spcBef>
          <a:spcPts val="375"/>
        </a:spcBef>
        <a:buClr>
          <a:schemeClr val="accent2"/>
        </a:buClr>
        <a:buFont typeface="Arial" panose="020B0604020202020204" pitchFamily="34" charset="0"/>
        <a:buChar char="•"/>
        <a:defRPr sz="1500" kern="1200">
          <a:solidFill>
            <a:srgbClr val="515151"/>
          </a:solidFill>
          <a:latin typeface="Century Gothic" panose="020B0502020202020204" pitchFamily="34" charset="0"/>
          <a:ea typeface="+mn-ea"/>
          <a:cs typeface="+mn-cs"/>
        </a:defRPr>
      </a:lvl3pPr>
      <a:lvl4pPr marL="896400" indent="-267300" algn="l" defTabSz="685800" rtl="0" eaLnBrk="1" latinLnBrk="0" hangingPunct="1">
        <a:lnSpc>
          <a:spcPct val="100000"/>
        </a:lnSpc>
        <a:spcBef>
          <a:spcPts val="375"/>
        </a:spcBef>
        <a:buClr>
          <a:schemeClr val="accent2"/>
        </a:buClr>
        <a:buFont typeface="Calibri" panose="020F0502020204030204" pitchFamily="34" charset="0"/>
        <a:buChar char="‒"/>
        <a:defRPr sz="1350" kern="1200">
          <a:solidFill>
            <a:srgbClr val="515151"/>
          </a:solidFill>
          <a:latin typeface="Century Gothic" panose="020B0502020202020204" pitchFamily="34" charset="0"/>
          <a:ea typeface="+mn-ea"/>
          <a:cs typeface="+mn-cs"/>
        </a:defRPr>
      </a:lvl4pPr>
      <a:lvl5pPr marL="1080000" indent="-183600" algn="l" defTabSz="685800" rtl="0" eaLnBrk="1" latinLnBrk="0" hangingPunct="1">
        <a:lnSpc>
          <a:spcPct val="100000"/>
        </a:lnSpc>
        <a:spcBef>
          <a:spcPts val="375"/>
        </a:spcBef>
        <a:buClr>
          <a:schemeClr val="accent2"/>
        </a:buClr>
        <a:buFont typeface="Arial" panose="020B0604020202020204" pitchFamily="34" charset="0"/>
        <a:buChar char="•"/>
        <a:defRPr sz="1350" kern="1200">
          <a:solidFill>
            <a:srgbClr val="51515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guide id="2" pos="408">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826393" y="6246228"/>
            <a:ext cx="6921070" cy="215444"/>
          </a:xfrm>
          <a:prstGeom prst="rect">
            <a:avLst/>
          </a:prstGeom>
          <a:noFill/>
        </p:spPr>
        <p:txBody>
          <a:bodyPr wrap="square">
            <a:spAutoFit/>
          </a:bodyPr>
          <a:lstStyle/>
          <a:p>
            <a:pPr algn="r" defTabSz="914400" fontAlgn="base">
              <a:spcBef>
                <a:spcPct val="0"/>
              </a:spcBef>
              <a:spcAft>
                <a:spcPct val="0"/>
              </a:spcAft>
              <a:defRPr/>
            </a:pPr>
            <a:r>
              <a:rPr lang="en-US" sz="800" b="1" i="0" dirty="0">
                <a:solidFill>
                  <a:schemeClr val="tx1">
                    <a:lumMod val="50000"/>
                    <a:lumOff val="50000"/>
                  </a:schemeClr>
                </a:solidFill>
                <a:latin typeface="Arial"/>
                <a:ea typeface="ＭＳ Ｐゴシック"/>
                <a:cs typeface="Arial"/>
              </a:rPr>
              <a:t>|  </a:t>
            </a:r>
            <a:fld id="{DE87642C-B7C1-4B57-8C95-0170592CB734}" type="slidenum">
              <a:rPr lang="en-US" sz="800" b="1" i="0" smtClean="0">
                <a:solidFill>
                  <a:schemeClr val="tx1">
                    <a:lumMod val="50000"/>
                    <a:lumOff val="50000"/>
                  </a:schemeClr>
                </a:solidFill>
                <a:latin typeface="Arial"/>
                <a:ea typeface="ＭＳ Ｐゴシック"/>
                <a:cs typeface="Arial"/>
              </a:rPr>
              <a:pPr algn="r" defTabSz="914400" fontAlgn="base">
                <a:spcBef>
                  <a:spcPct val="0"/>
                </a:spcBef>
                <a:spcAft>
                  <a:spcPct val="0"/>
                </a:spcAft>
                <a:defRPr/>
              </a:pPr>
              <a:t>‹#›</a:t>
            </a:fld>
            <a:endParaRPr lang="en-US" sz="800" b="1" dirty="0">
              <a:solidFill>
                <a:schemeClr val="tx1">
                  <a:lumMod val="50000"/>
                  <a:lumOff val="50000"/>
                </a:schemeClr>
              </a:solidFill>
              <a:latin typeface="Arial"/>
              <a:ea typeface="ＭＳ Ｐゴシック"/>
              <a:cs typeface="Arial"/>
            </a:endParaRPr>
          </a:p>
        </p:txBody>
      </p:sp>
      <p:pic>
        <p:nvPicPr>
          <p:cNvPr id="5" name="Picture 4">
            <a:extLst>
              <a:ext uri="{FF2B5EF4-FFF2-40B4-BE49-F238E27FC236}">
                <a16:creationId xmlns:a16="http://schemas.microsoft.com/office/drawing/2014/main" id="{A221EA8F-680D-4359-984A-658EE5CBF7E1}"/>
              </a:ext>
            </a:extLst>
          </p:cNvPr>
          <p:cNvPicPr>
            <a:picLocks noChangeAspect="1" noChangeArrowheads="1"/>
          </p:cNvPicPr>
          <p:nvPr userDrawn="1"/>
        </p:nvPicPr>
        <p:blipFill>
          <a:blip r:embed="rId28"/>
          <a:stretch>
            <a:fillRect/>
          </a:stretch>
        </p:blipFill>
        <p:spPr bwMode="auto">
          <a:xfrm>
            <a:off x="7787484" y="6117389"/>
            <a:ext cx="942070" cy="51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13497"/>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 id="2147484714" r:id="rId13"/>
    <p:sldLayoutId id="2147484715" r:id="rId14"/>
    <p:sldLayoutId id="2147484716" r:id="rId15"/>
    <p:sldLayoutId id="2147484717" r:id="rId16"/>
    <p:sldLayoutId id="2147484718" r:id="rId17"/>
    <p:sldLayoutId id="2147484719" r:id="rId18"/>
    <p:sldLayoutId id="2147484720" r:id="rId19"/>
    <p:sldLayoutId id="2147484721" r:id="rId20"/>
    <p:sldLayoutId id="2147484722" r:id="rId21"/>
    <p:sldLayoutId id="2147484723" r:id="rId22"/>
    <p:sldLayoutId id="2147484724" r:id="rId23"/>
    <p:sldLayoutId id="2147484725" r:id="rId24"/>
    <p:sldLayoutId id="2147484726" r:id="rId25"/>
    <p:sldLayoutId id="214748472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l-G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l-G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9456E343-2180-4FA8-99B2-8125C70AA8D8}" type="slidenum">
              <a:rPr lang="el-GR"/>
              <a:pPr>
                <a:defRPr/>
              </a:pPr>
              <a:t>‹#›</a:t>
            </a:fld>
            <a:endParaRPr lang="el-GR"/>
          </a:p>
        </p:txBody>
      </p:sp>
    </p:spTree>
    <p:extLst>
      <p:ext uri="{BB962C8B-B14F-4D97-AF65-F5344CB8AC3E}">
        <p14:creationId xmlns:p14="http://schemas.microsoft.com/office/powerpoint/2010/main" val="2157190288"/>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3B"/>
            </a:gs>
            <a:gs pos="100000">
              <a:srgbClr val="000099"/>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1" y="260352"/>
            <a:ext cx="8569325" cy="968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a:t>
            </a:r>
            <a:br>
              <a:rPr lang="en-US" altLang="en-US"/>
            </a:br>
            <a:r>
              <a:rPr lang="en-US" altLang="en-US"/>
              <a:t>Master title style</a:t>
            </a:r>
          </a:p>
        </p:txBody>
      </p:sp>
      <p:sp>
        <p:nvSpPr>
          <p:cNvPr id="11267" name="Rectangle 3"/>
          <p:cNvSpPr>
            <a:spLocks noGrp="1" noChangeArrowheads="1"/>
          </p:cNvSpPr>
          <p:nvPr>
            <p:ph type="body" idx="1"/>
          </p:nvPr>
        </p:nvSpPr>
        <p:spPr bwMode="auto">
          <a:xfrm>
            <a:off x="468314" y="1484313"/>
            <a:ext cx="8135937" cy="4737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Bullet 1 (28pt/not bold, no full stop, white)</a:t>
            </a:r>
          </a:p>
          <a:p>
            <a:pPr lvl="1"/>
            <a:r>
              <a:rPr lang="en-GB"/>
              <a:t>Bullet 2 (24pt/not bold, no full stop, white)</a:t>
            </a:r>
          </a:p>
          <a:p>
            <a:pPr lvl="2"/>
            <a:r>
              <a:rPr lang="en-GB"/>
              <a:t>Bullet 3 (24pt/not bold, no full stop, white)</a:t>
            </a:r>
            <a:endParaRPr lang="en-US" altLang="en-US"/>
          </a:p>
        </p:txBody>
      </p:sp>
    </p:spTree>
    <p:extLst>
      <p:ext uri="{BB962C8B-B14F-4D97-AF65-F5344CB8AC3E}">
        <p14:creationId xmlns:p14="http://schemas.microsoft.com/office/powerpoint/2010/main" val="3187256918"/>
      </p:ext>
    </p:extLst>
  </p:cSld>
  <p:clrMap bg1="dk2" tx1="lt1" bg2="dk1" tx2="lt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transition/>
  <p:txStyles>
    <p:titleStyle>
      <a:lvl1pPr algn="l" rtl="0" eaLnBrk="0" fontAlgn="base" hangingPunct="0">
        <a:lnSpc>
          <a:spcPct val="90000"/>
        </a:lnSpc>
        <a:spcBef>
          <a:spcPct val="0"/>
        </a:spcBef>
        <a:spcAft>
          <a:spcPct val="0"/>
        </a:spcAft>
        <a:defRPr sz="2700" b="1">
          <a:solidFill>
            <a:srgbClr val="FFFF00"/>
          </a:solidFill>
          <a:latin typeface="+mj-lt"/>
          <a:ea typeface="+mj-ea"/>
          <a:cs typeface="+mj-cs"/>
        </a:defRPr>
      </a:lvl1pPr>
      <a:lvl2pPr algn="l" rtl="0" eaLnBrk="0" fontAlgn="base" hangingPunct="0">
        <a:lnSpc>
          <a:spcPct val="90000"/>
        </a:lnSpc>
        <a:spcBef>
          <a:spcPct val="0"/>
        </a:spcBef>
        <a:spcAft>
          <a:spcPct val="0"/>
        </a:spcAft>
        <a:defRPr sz="2700" b="1">
          <a:solidFill>
            <a:srgbClr val="FFFF00"/>
          </a:solidFill>
          <a:latin typeface="Arial" charset="0"/>
        </a:defRPr>
      </a:lvl2pPr>
      <a:lvl3pPr algn="l" rtl="0" eaLnBrk="0" fontAlgn="base" hangingPunct="0">
        <a:lnSpc>
          <a:spcPct val="90000"/>
        </a:lnSpc>
        <a:spcBef>
          <a:spcPct val="0"/>
        </a:spcBef>
        <a:spcAft>
          <a:spcPct val="0"/>
        </a:spcAft>
        <a:defRPr sz="2700" b="1">
          <a:solidFill>
            <a:srgbClr val="FFFF00"/>
          </a:solidFill>
          <a:latin typeface="Arial" charset="0"/>
        </a:defRPr>
      </a:lvl3pPr>
      <a:lvl4pPr algn="l" rtl="0" eaLnBrk="0" fontAlgn="base" hangingPunct="0">
        <a:lnSpc>
          <a:spcPct val="90000"/>
        </a:lnSpc>
        <a:spcBef>
          <a:spcPct val="0"/>
        </a:spcBef>
        <a:spcAft>
          <a:spcPct val="0"/>
        </a:spcAft>
        <a:defRPr sz="2700" b="1">
          <a:solidFill>
            <a:srgbClr val="FFFF00"/>
          </a:solidFill>
          <a:latin typeface="Arial" charset="0"/>
        </a:defRPr>
      </a:lvl4pPr>
      <a:lvl5pPr algn="l" rtl="0" eaLnBrk="0" fontAlgn="base" hangingPunct="0">
        <a:lnSpc>
          <a:spcPct val="90000"/>
        </a:lnSpc>
        <a:spcBef>
          <a:spcPct val="0"/>
        </a:spcBef>
        <a:spcAft>
          <a:spcPct val="0"/>
        </a:spcAft>
        <a:defRPr sz="2700" b="1">
          <a:solidFill>
            <a:srgbClr val="FFFF00"/>
          </a:solidFill>
          <a:latin typeface="Arial" charset="0"/>
        </a:defRPr>
      </a:lvl5pPr>
      <a:lvl6pPr marL="342900" algn="l" rtl="0" fontAlgn="base">
        <a:lnSpc>
          <a:spcPct val="90000"/>
        </a:lnSpc>
        <a:spcBef>
          <a:spcPct val="0"/>
        </a:spcBef>
        <a:spcAft>
          <a:spcPct val="0"/>
        </a:spcAft>
        <a:defRPr sz="2700" b="1">
          <a:solidFill>
            <a:srgbClr val="FFFF00"/>
          </a:solidFill>
          <a:latin typeface="Arial" charset="0"/>
        </a:defRPr>
      </a:lvl6pPr>
      <a:lvl7pPr marL="685800" algn="l" rtl="0" fontAlgn="base">
        <a:lnSpc>
          <a:spcPct val="90000"/>
        </a:lnSpc>
        <a:spcBef>
          <a:spcPct val="0"/>
        </a:spcBef>
        <a:spcAft>
          <a:spcPct val="0"/>
        </a:spcAft>
        <a:defRPr sz="2700" b="1">
          <a:solidFill>
            <a:srgbClr val="FFFF00"/>
          </a:solidFill>
          <a:latin typeface="Arial" charset="0"/>
        </a:defRPr>
      </a:lvl7pPr>
      <a:lvl8pPr marL="1028700" algn="l" rtl="0" fontAlgn="base">
        <a:lnSpc>
          <a:spcPct val="90000"/>
        </a:lnSpc>
        <a:spcBef>
          <a:spcPct val="0"/>
        </a:spcBef>
        <a:spcAft>
          <a:spcPct val="0"/>
        </a:spcAft>
        <a:defRPr sz="2700" b="1">
          <a:solidFill>
            <a:srgbClr val="FFFF00"/>
          </a:solidFill>
          <a:latin typeface="Arial" charset="0"/>
        </a:defRPr>
      </a:lvl8pPr>
      <a:lvl9pPr marL="1371600" algn="l" rtl="0" fontAlgn="base">
        <a:lnSpc>
          <a:spcPct val="90000"/>
        </a:lnSpc>
        <a:spcBef>
          <a:spcPct val="0"/>
        </a:spcBef>
        <a:spcAft>
          <a:spcPct val="0"/>
        </a:spcAft>
        <a:defRPr sz="2700" b="1">
          <a:solidFill>
            <a:srgbClr val="FFFF00"/>
          </a:solidFill>
          <a:latin typeface="Arial" charset="0"/>
        </a:defRPr>
      </a:lvl9pPr>
    </p:titleStyle>
    <p:bodyStyle>
      <a:lvl1pPr marL="203597" indent="-203597" algn="l" rtl="0" eaLnBrk="0" fontAlgn="base" hangingPunct="0">
        <a:spcBef>
          <a:spcPct val="0"/>
        </a:spcBef>
        <a:spcAft>
          <a:spcPct val="50000"/>
        </a:spcAft>
        <a:buClr>
          <a:srgbClr val="FFFF00"/>
        </a:buClr>
        <a:buChar char="•"/>
        <a:defRPr sz="2100" b="1">
          <a:solidFill>
            <a:schemeClr val="tx1"/>
          </a:solidFill>
          <a:latin typeface="+mn-lt"/>
          <a:ea typeface="+mn-ea"/>
          <a:cs typeface="+mn-cs"/>
        </a:defRPr>
      </a:lvl1pPr>
      <a:lvl2pPr marL="670322" indent="-241697" algn="l" rtl="0" eaLnBrk="0" fontAlgn="base" hangingPunct="0">
        <a:spcBef>
          <a:spcPct val="0"/>
        </a:spcBef>
        <a:spcAft>
          <a:spcPct val="50000"/>
        </a:spcAft>
        <a:buClr>
          <a:srgbClr val="FFFF00"/>
        </a:buClr>
        <a:buFont typeface="Arial" pitchFamily="34" charset="0"/>
        <a:buChar char="−"/>
        <a:defRPr sz="1800">
          <a:solidFill>
            <a:schemeClr val="tx1"/>
          </a:solidFill>
          <a:latin typeface="+mn-lt"/>
        </a:defRPr>
      </a:lvl2pPr>
      <a:lvl3pPr marL="1009650" indent="-204788" algn="l" rtl="0" eaLnBrk="0" fontAlgn="base" hangingPunct="0">
        <a:spcBef>
          <a:spcPct val="0"/>
        </a:spcBef>
        <a:spcAft>
          <a:spcPct val="50000"/>
        </a:spcAft>
        <a:buClr>
          <a:srgbClr val="FFFF00"/>
        </a:buClr>
        <a:buFont typeface="Arial" pitchFamily="34" charset="0"/>
        <a:buChar char="~"/>
        <a:defRPr sz="1800">
          <a:solidFill>
            <a:schemeClr val="tx1"/>
          </a:solidFill>
          <a:latin typeface="+mn-lt"/>
        </a:defRPr>
      </a:lvl3pPr>
      <a:lvl4pPr marL="1315641" indent="-171450" algn="l" rtl="0" eaLnBrk="0" fontAlgn="base" hangingPunct="0">
        <a:spcBef>
          <a:spcPct val="50000"/>
        </a:spcBef>
        <a:spcAft>
          <a:spcPct val="0"/>
        </a:spcAft>
        <a:buClr>
          <a:srgbClr val="F9FC72"/>
        </a:buClr>
        <a:buChar char="–"/>
        <a:defRPr sz="1800">
          <a:solidFill>
            <a:schemeClr val="tx1"/>
          </a:solidFill>
          <a:latin typeface="+mn-lt"/>
        </a:defRPr>
      </a:lvl4pPr>
      <a:lvl5pPr marL="1621631" indent="-171450" algn="l" rtl="0" eaLnBrk="0" fontAlgn="base" hangingPunct="0">
        <a:spcBef>
          <a:spcPct val="50000"/>
        </a:spcBef>
        <a:spcAft>
          <a:spcPct val="0"/>
        </a:spcAft>
        <a:buClr>
          <a:srgbClr val="F9FC72"/>
        </a:buClr>
        <a:buSzPct val="56000"/>
        <a:buFont typeface="Monotype Sorts"/>
        <a:buChar char="l"/>
        <a:defRPr sz="1200">
          <a:solidFill>
            <a:schemeClr val="tx1"/>
          </a:solidFill>
          <a:latin typeface="+mn-lt"/>
        </a:defRPr>
      </a:lvl5pPr>
      <a:lvl6pPr marL="19645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6pPr>
      <a:lvl7pPr marL="23074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7pPr>
      <a:lvl8pPr marL="26503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8pPr>
      <a:lvl9pPr marL="29932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3B"/>
            </a:gs>
            <a:gs pos="100000">
              <a:srgbClr val="000099"/>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23851" y="260352"/>
            <a:ext cx="8569325" cy="968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a:t>
            </a:r>
            <a:br>
              <a:rPr lang="en-US" altLang="en-US"/>
            </a:br>
            <a:r>
              <a:rPr lang="en-US" altLang="en-US"/>
              <a:t>Master title style</a:t>
            </a:r>
          </a:p>
        </p:txBody>
      </p:sp>
      <p:sp>
        <p:nvSpPr>
          <p:cNvPr id="4099" name="Rectangle 3"/>
          <p:cNvSpPr>
            <a:spLocks noGrp="1" noChangeArrowheads="1"/>
          </p:cNvSpPr>
          <p:nvPr>
            <p:ph type="body" idx="1"/>
          </p:nvPr>
        </p:nvSpPr>
        <p:spPr bwMode="auto">
          <a:xfrm>
            <a:off x="468314" y="1484313"/>
            <a:ext cx="8135937" cy="4737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Bullet 1 (28pt/not bold, no full stop, white)</a:t>
            </a:r>
          </a:p>
          <a:p>
            <a:pPr lvl="1"/>
            <a:r>
              <a:rPr lang="en-GB"/>
              <a:t>Bullet 2 (24pt/not bold, no full stop, white)</a:t>
            </a:r>
          </a:p>
          <a:p>
            <a:pPr lvl="2"/>
            <a:r>
              <a:rPr lang="en-GB"/>
              <a:t>Bullet 3 (24pt/not bold, no full stop, white)</a:t>
            </a:r>
            <a:endParaRPr lang="en-US" altLang="en-US"/>
          </a:p>
        </p:txBody>
      </p:sp>
    </p:spTree>
    <p:extLst>
      <p:ext uri="{BB962C8B-B14F-4D97-AF65-F5344CB8AC3E}">
        <p14:creationId xmlns:p14="http://schemas.microsoft.com/office/powerpoint/2010/main" val="2179639432"/>
      </p:ext>
    </p:extLst>
  </p:cSld>
  <p:clrMap bg1="dk2" tx1="lt1" bg2="dk1" tx2="lt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 id="2147484765" r:id="rId12"/>
    <p:sldLayoutId id="2147484766" r:id="rId13"/>
  </p:sldLayoutIdLst>
  <p:transition/>
  <p:txStyles>
    <p:titleStyle>
      <a:lvl1pPr algn="l" rtl="0" eaLnBrk="0" fontAlgn="base" hangingPunct="0">
        <a:lnSpc>
          <a:spcPct val="90000"/>
        </a:lnSpc>
        <a:spcBef>
          <a:spcPct val="0"/>
        </a:spcBef>
        <a:spcAft>
          <a:spcPct val="0"/>
        </a:spcAft>
        <a:defRPr sz="2700" b="1">
          <a:solidFill>
            <a:srgbClr val="FFFF00"/>
          </a:solidFill>
          <a:latin typeface="+mj-lt"/>
          <a:ea typeface="+mj-ea"/>
          <a:cs typeface="+mj-cs"/>
        </a:defRPr>
      </a:lvl1pPr>
      <a:lvl2pPr algn="l" rtl="0" eaLnBrk="0" fontAlgn="base" hangingPunct="0">
        <a:lnSpc>
          <a:spcPct val="90000"/>
        </a:lnSpc>
        <a:spcBef>
          <a:spcPct val="0"/>
        </a:spcBef>
        <a:spcAft>
          <a:spcPct val="0"/>
        </a:spcAft>
        <a:defRPr sz="2700" b="1">
          <a:solidFill>
            <a:srgbClr val="FFFF00"/>
          </a:solidFill>
          <a:latin typeface="Arial" charset="0"/>
        </a:defRPr>
      </a:lvl2pPr>
      <a:lvl3pPr algn="l" rtl="0" eaLnBrk="0" fontAlgn="base" hangingPunct="0">
        <a:lnSpc>
          <a:spcPct val="90000"/>
        </a:lnSpc>
        <a:spcBef>
          <a:spcPct val="0"/>
        </a:spcBef>
        <a:spcAft>
          <a:spcPct val="0"/>
        </a:spcAft>
        <a:defRPr sz="2700" b="1">
          <a:solidFill>
            <a:srgbClr val="FFFF00"/>
          </a:solidFill>
          <a:latin typeface="Arial" charset="0"/>
        </a:defRPr>
      </a:lvl3pPr>
      <a:lvl4pPr algn="l" rtl="0" eaLnBrk="0" fontAlgn="base" hangingPunct="0">
        <a:lnSpc>
          <a:spcPct val="90000"/>
        </a:lnSpc>
        <a:spcBef>
          <a:spcPct val="0"/>
        </a:spcBef>
        <a:spcAft>
          <a:spcPct val="0"/>
        </a:spcAft>
        <a:defRPr sz="2700" b="1">
          <a:solidFill>
            <a:srgbClr val="FFFF00"/>
          </a:solidFill>
          <a:latin typeface="Arial" charset="0"/>
        </a:defRPr>
      </a:lvl4pPr>
      <a:lvl5pPr algn="l" rtl="0" eaLnBrk="0" fontAlgn="base" hangingPunct="0">
        <a:lnSpc>
          <a:spcPct val="90000"/>
        </a:lnSpc>
        <a:spcBef>
          <a:spcPct val="0"/>
        </a:spcBef>
        <a:spcAft>
          <a:spcPct val="0"/>
        </a:spcAft>
        <a:defRPr sz="2700" b="1">
          <a:solidFill>
            <a:srgbClr val="FFFF00"/>
          </a:solidFill>
          <a:latin typeface="Arial" charset="0"/>
        </a:defRPr>
      </a:lvl5pPr>
      <a:lvl6pPr marL="342900" algn="l" rtl="0" fontAlgn="base">
        <a:lnSpc>
          <a:spcPct val="90000"/>
        </a:lnSpc>
        <a:spcBef>
          <a:spcPct val="0"/>
        </a:spcBef>
        <a:spcAft>
          <a:spcPct val="0"/>
        </a:spcAft>
        <a:defRPr sz="2700" b="1">
          <a:solidFill>
            <a:srgbClr val="FFFF00"/>
          </a:solidFill>
          <a:latin typeface="Arial" charset="0"/>
        </a:defRPr>
      </a:lvl6pPr>
      <a:lvl7pPr marL="685800" algn="l" rtl="0" fontAlgn="base">
        <a:lnSpc>
          <a:spcPct val="90000"/>
        </a:lnSpc>
        <a:spcBef>
          <a:spcPct val="0"/>
        </a:spcBef>
        <a:spcAft>
          <a:spcPct val="0"/>
        </a:spcAft>
        <a:defRPr sz="2700" b="1">
          <a:solidFill>
            <a:srgbClr val="FFFF00"/>
          </a:solidFill>
          <a:latin typeface="Arial" charset="0"/>
        </a:defRPr>
      </a:lvl7pPr>
      <a:lvl8pPr marL="1028700" algn="l" rtl="0" fontAlgn="base">
        <a:lnSpc>
          <a:spcPct val="90000"/>
        </a:lnSpc>
        <a:spcBef>
          <a:spcPct val="0"/>
        </a:spcBef>
        <a:spcAft>
          <a:spcPct val="0"/>
        </a:spcAft>
        <a:defRPr sz="2700" b="1">
          <a:solidFill>
            <a:srgbClr val="FFFF00"/>
          </a:solidFill>
          <a:latin typeface="Arial" charset="0"/>
        </a:defRPr>
      </a:lvl8pPr>
      <a:lvl9pPr marL="1371600" algn="l" rtl="0" fontAlgn="base">
        <a:lnSpc>
          <a:spcPct val="90000"/>
        </a:lnSpc>
        <a:spcBef>
          <a:spcPct val="0"/>
        </a:spcBef>
        <a:spcAft>
          <a:spcPct val="0"/>
        </a:spcAft>
        <a:defRPr sz="2700" b="1">
          <a:solidFill>
            <a:srgbClr val="FFFF00"/>
          </a:solidFill>
          <a:latin typeface="Arial" charset="0"/>
        </a:defRPr>
      </a:lvl9pPr>
    </p:titleStyle>
    <p:bodyStyle>
      <a:lvl1pPr marL="203597" indent="-203597" algn="l" rtl="0" eaLnBrk="0" fontAlgn="base" hangingPunct="0">
        <a:spcBef>
          <a:spcPct val="0"/>
        </a:spcBef>
        <a:spcAft>
          <a:spcPct val="50000"/>
        </a:spcAft>
        <a:buClr>
          <a:srgbClr val="FFFF00"/>
        </a:buClr>
        <a:buChar char="•"/>
        <a:defRPr sz="2100" b="1">
          <a:solidFill>
            <a:schemeClr val="tx1"/>
          </a:solidFill>
          <a:latin typeface="+mn-lt"/>
          <a:ea typeface="+mn-ea"/>
          <a:cs typeface="+mn-cs"/>
        </a:defRPr>
      </a:lvl1pPr>
      <a:lvl2pPr marL="670322" indent="-241697" algn="l" rtl="0" eaLnBrk="0" fontAlgn="base" hangingPunct="0">
        <a:spcBef>
          <a:spcPct val="0"/>
        </a:spcBef>
        <a:spcAft>
          <a:spcPct val="50000"/>
        </a:spcAft>
        <a:buClr>
          <a:srgbClr val="FFFF00"/>
        </a:buClr>
        <a:buFont typeface="Arial" charset="0"/>
        <a:buChar char="−"/>
        <a:defRPr sz="1800">
          <a:solidFill>
            <a:schemeClr val="tx1"/>
          </a:solidFill>
          <a:latin typeface="+mn-lt"/>
        </a:defRPr>
      </a:lvl2pPr>
      <a:lvl3pPr marL="1009650" indent="-204788" algn="l" rtl="0" eaLnBrk="0" fontAlgn="base" hangingPunct="0">
        <a:spcBef>
          <a:spcPct val="0"/>
        </a:spcBef>
        <a:spcAft>
          <a:spcPct val="50000"/>
        </a:spcAft>
        <a:buClr>
          <a:srgbClr val="FFFF00"/>
        </a:buClr>
        <a:buFont typeface="Arial" charset="0"/>
        <a:buChar char="~"/>
        <a:defRPr sz="1800">
          <a:solidFill>
            <a:schemeClr val="tx1"/>
          </a:solidFill>
          <a:latin typeface="+mn-lt"/>
        </a:defRPr>
      </a:lvl3pPr>
      <a:lvl4pPr marL="1315641" indent="-171450" algn="l" rtl="0" eaLnBrk="0" fontAlgn="base" hangingPunct="0">
        <a:spcBef>
          <a:spcPct val="50000"/>
        </a:spcBef>
        <a:spcAft>
          <a:spcPct val="0"/>
        </a:spcAft>
        <a:buClr>
          <a:srgbClr val="F9FC72"/>
        </a:buClr>
        <a:buChar char="–"/>
        <a:defRPr sz="1800">
          <a:solidFill>
            <a:schemeClr val="tx1"/>
          </a:solidFill>
          <a:latin typeface="+mn-lt"/>
        </a:defRPr>
      </a:lvl4pPr>
      <a:lvl5pPr marL="1621631" indent="-171450" algn="l" rtl="0" eaLnBrk="0" fontAlgn="base" hangingPunct="0">
        <a:spcBef>
          <a:spcPct val="50000"/>
        </a:spcBef>
        <a:spcAft>
          <a:spcPct val="0"/>
        </a:spcAft>
        <a:buClr>
          <a:srgbClr val="F9FC72"/>
        </a:buClr>
        <a:buSzPct val="56000"/>
        <a:buFont typeface="Monotype Sorts" pitchFamily="2" charset="2"/>
        <a:buChar char="l"/>
        <a:defRPr sz="1200">
          <a:solidFill>
            <a:schemeClr val="tx1"/>
          </a:solidFill>
          <a:latin typeface="+mn-lt"/>
        </a:defRPr>
      </a:lvl5pPr>
      <a:lvl6pPr marL="19645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6pPr>
      <a:lvl7pPr marL="23074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7pPr>
      <a:lvl8pPr marL="26503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8pPr>
      <a:lvl9pPr marL="2993231" indent="-171450" algn="l" rtl="0" fontAlgn="base">
        <a:spcBef>
          <a:spcPct val="50000"/>
        </a:spcBef>
        <a:spcAft>
          <a:spcPct val="0"/>
        </a:spcAft>
        <a:buClr>
          <a:srgbClr val="F9FC72"/>
        </a:buClr>
        <a:buSzPct val="56000"/>
        <a:buFont typeface="Monotype Sorts" pitchFamily="2" charset="2"/>
        <a:buChar char="l"/>
        <a:defRPr sz="1200">
          <a:solidFill>
            <a:schemeClr val="tx1"/>
          </a:solidFill>
          <a:latin typeface="+mn-lt"/>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41" y="48996"/>
            <a:ext cx="8782685" cy="6809055"/>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387429"/>
            <a:ext cx="8408850" cy="369332"/>
          </a:xfrm>
          <a:prstGeom prst="rect">
            <a:avLst/>
          </a:prstGeom>
        </p:spPr>
        <p:txBody>
          <a:bodyPr vert="horz" wrap="square" lIns="0" tIns="0" rIns="0" bIns="0" rtlCol="0" anchor="t" anchorCtr="0">
            <a:sp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367575" y="1600201"/>
            <a:ext cx="8408850" cy="4525963"/>
          </a:xfrm>
          <a:prstGeom prst="rect">
            <a:avLst/>
          </a:prstGeom>
        </p:spPr>
        <p:txBody>
          <a:bodyPr vert="horz" lIns="0" tIns="0" rIns="0" bIns="0" rtlCol="0">
            <a:noAutofit/>
          </a:body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7579255" y="6573259"/>
            <a:ext cx="625171"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19/02/2024</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6573259"/>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dirty="0">
                <a:solidFill>
                  <a:prstClr val="white">
                    <a:lumMod val="50000"/>
                  </a:prstClr>
                </a:solidFill>
              </a:rPr>
              <a:t>Presentation title, date, author</a:t>
            </a:r>
          </a:p>
        </p:txBody>
      </p:sp>
      <p:sp>
        <p:nvSpPr>
          <p:cNvPr id="6" name="Foliennummernplatzhalter 5"/>
          <p:cNvSpPr>
            <a:spLocks noGrp="1"/>
          </p:cNvSpPr>
          <p:nvPr>
            <p:ph type="sldNum" sz="quarter" idx="4"/>
          </p:nvPr>
        </p:nvSpPr>
        <p:spPr>
          <a:xfrm>
            <a:off x="8625999" y="6573259"/>
            <a:ext cx="150682"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48996"/>
            <a:ext cx="8782685" cy="6809055"/>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29195366"/>
      </p:ext>
    </p:extLst>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 id="2147484780" r:id="rId13"/>
    <p:sldLayoutId id="2147484781" r:id="rId14"/>
    <p:sldLayoutId id="2147484782" r:id="rId15"/>
    <p:sldLayoutId id="2147484783" r:id="rId16"/>
    <p:sldLayoutId id="2147484784" r:id="rId17"/>
    <p:sldLayoutId id="214748478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0077" rtl="0" eaLnBrk="1" latinLnBrk="0" hangingPunct="1">
        <a:spcBef>
          <a:spcPct val="0"/>
        </a:spcBef>
        <a:buNone/>
        <a:defRPr sz="2400" kern="1200">
          <a:solidFill>
            <a:srgbClr val="003366"/>
          </a:solidFill>
          <a:latin typeface="+mj-lt"/>
          <a:ea typeface="+mj-ea"/>
          <a:cs typeface="+mj-cs"/>
        </a:defRPr>
      </a:lvl1pPr>
    </p:titleStyle>
    <p:bodyStyle>
      <a:lvl1pPr marL="265535" indent="-265535" algn="l" defTabSz="910077"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48732" indent="-183280" algn="l" defTabSz="910077"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5745" indent="-176947" algn="l" defTabSz="910077"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2612" indent="-176947" algn="l" defTabSz="910077"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79610" indent="-176947" algn="l" defTabSz="910077"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02587" indent="-227474" algn="l" defTabSz="910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7645" indent="-227474" algn="l" defTabSz="910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2667" indent="-227474" algn="l" defTabSz="910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7740" indent="-227474" algn="l" defTabSz="910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0077" rtl="0" eaLnBrk="1" latinLnBrk="0" hangingPunct="1">
        <a:defRPr sz="1800" kern="1200">
          <a:solidFill>
            <a:schemeClr val="tx1"/>
          </a:solidFill>
          <a:latin typeface="+mn-lt"/>
          <a:ea typeface="+mn-ea"/>
          <a:cs typeface="+mn-cs"/>
        </a:defRPr>
      </a:lvl1pPr>
      <a:lvl2pPr marL="454945" algn="l" defTabSz="910077" rtl="0" eaLnBrk="1" latinLnBrk="0" hangingPunct="1">
        <a:defRPr sz="1800" kern="1200">
          <a:solidFill>
            <a:schemeClr val="tx1"/>
          </a:solidFill>
          <a:latin typeface="+mn-lt"/>
          <a:ea typeface="+mn-ea"/>
          <a:cs typeface="+mn-cs"/>
        </a:defRPr>
      </a:lvl2pPr>
      <a:lvl3pPr marL="910077" algn="l" defTabSz="910077" rtl="0" eaLnBrk="1" latinLnBrk="0" hangingPunct="1">
        <a:defRPr sz="1800" kern="1200">
          <a:solidFill>
            <a:schemeClr val="tx1"/>
          </a:solidFill>
          <a:latin typeface="+mn-lt"/>
          <a:ea typeface="+mn-ea"/>
          <a:cs typeface="+mn-cs"/>
        </a:defRPr>
      </a:lvl3pPr>
      <a:lvl4pPr marL="1365083" algn="l" defTabSz="910077" rtl="0" eaLnBrk="1" latinLnBrk="0" hangingPunct="1">
        <a:defRPr sz="1800" kern="1200">
          <a:solidFill>
            <a:schemeClr val="tx1"/>
          </a:solidFill>
          <a:latin typeface="+mn-lt"/>
          <a:ea typeface="+mn-ea"/>
          <a:cs typeface="+mn-cs"/>
        </a:defRPr>
      </a:lvl4pPr>
      <a:lvl5pPr marL="1820162" algn="l" defTabSz="910077" rtl="0" eaLnBrk="1" latinLnBrk="0" hangingPunct="1">
        <a:defRPr sz="1800" kern="1200">
          <a:solidFill>
            <a:schemeClr val="tx1"/>
          </a:solidFill>
          <a:latin typeface="+mn-lt"/>
          <a:ea typeface="+mn-ea"/>
          <a:cs typeface="+mn-cs"/>
        </a:defRPr>
      </a:lvl5pPr>
      <a:lvl6pPr marL="2275105" algn="l" defTabSz="910077" rtl="0" eaLnBrk="1" latinLnBrk="0" hangingPunct="1">
        <a:defRPr sz="1800" kern="1200">
          <a:solidFill>
            <a:schemeClr val="tx1"/>
          </a:solidFill>
          <a:latin typeface="+mn-lt"/>
          <a:ea typeface="+mn-ea"/>
          <a:cs typeface="+mn-cs"/>
        </a:defRPr>
      </a:lvl6pPr>
      <a:lvl7pPr marL="2730106" algn="l" defTabSz="910077" rtl="0" eaLnBrk="1" latinLnBrk="0" hangingPunct="1">
        <a:defRPr sz="1800" kern="1200">
          <a:solidFill>
            <a:schemeClr val="tx1"/>
          </a:solidFill>
          <a:latin typeface="+mn-lt"/>
          <a:ea typeface="+mn-ea"/>
          <a:cs typeface="+mn-cs"/>
        </a:defRPr>
      </a:lvl7pPr>
      <a:lvl8pPr marL="3185175" algn="l" defTabSz="910077" rtl="0" eaLnBrk="1" latinLnBrk="0" hangingPunct="1">
        <a:defRPr sz="1800" kern="1200">
          <a:solidFill>
            <a:schemeClr val="tx1"/>
          </a:solidFill>
          <a:latin typeface="+mn-lt"/>
          <a:ea typeface="+mn-ea"/>
          <a:cs typeface="+mn-cs"/>
        </a:defRPr>
      </a:lvl8pPr>
      <a:lvl9pPr marL="3640182" algn="l" defTabSz="91007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3075"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4023EF-EB42-4907-83C4-A53C1C4EFCA4}" type="datetimeFigureOut">
              <a:rPr lang="el-GR"/>
              <a:pPr>
                <a:defRPr/>
              </a:pPr>
              <a:t>19/2/2024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D52C3DB-4CCD-4EE3-99DD-84DC0E7C957D}" type="slidenum">
              <a:rPr lang="el-GR"/>
              <a:pPr>
                <a:defRPr/>
              </a:pPr>
              <a:t>‹#›</a:t>
            </a:fld>
            <a:endParaRPr lang="el-GR"/>
          </a:p>
        </p:txBody>
      </p:sp>
    </p:spTree>
    <p:extLst>
      <p:ext uri="{BB962C8B-B14F-4D97-AF65-F5344CB8AC3E}">
        <p14:creationId xmlns:p14="http://schemas.microsoft.com/office/powerpoint/2010/main" val="215275332"/>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41288"/>
            <a:ext cx="84963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Rectangle 3"/>
          <p:cNvSpPr>
            <a:spLocks noGrp="1" noChangeArrowheads="1"/>
          </p:cNvSpPr>
          <p:nvPr>
            <p:ph type="body" idx="1"/>
          </p:nvPr>
        </p:nvSpPr>
        <p:spPr bwMode="auto">
          <a:xfrm>
            <a:off x="323850" y="1341438"/>
            <a:ext cx="8496300" cy="478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9" name="Rectangle 5"/>
          <p:cNvSpPr>
            <a:spLocks noGrp="1" noChangeArrowheads="1"/>
          </p:cNvSpPr>
          <p:nvPr>
            <p:ph type="ftr" sz="quarter" idx="3"/>
          </p:nvPr>
        </p:nvSpPr>
        <p:spPr bwMode="auto">
          <a:xfrm>
            <a:off x="323850" y="6309320"/>
            <a:ext cx="8496300" cy="359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eaLnBrk="1" hangingPunct="1">
              <a:defRPr sz="1200">
                <a:cs typeface="+mn-cs"/>
              </a:defRPr>
            </a:lvl1pPr>
          </a:lstStyle>
          <a:p>
            <a:pPr defTabSz="914400" fontAlgn="base">
              <a:spcBef>
                <a:spcPct val="0"/>
              </a:spcBef>
              <a:spcAft>
                <a:spcPct val="0"/>
              </a:spcAft>
              <a:defRPr/>
            </a:pPr>
            <a:endParaRPr lang="de-DE" altLang="en-US">
              <a:solidFill>
                <a:srgbClr val="000000"/>
              </a:solidFill>
              <a:latin typeface="Arial" pitchFamily="34" charset="0"/>
            </a:endParaRPr>
          </a:p>
        </p:txBody>
      </p:sp>
    </p:spTree>
    <p:extLst>
      <p:ext uri="{BB962C8B-B14F-4D97-AF65-F5344CB8AC3E}">
        <p14:creationId xmlns:p14="http://schemas.microsoft.com/office/powerpoint/2010/main" val="85166230"/>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656" r:id="rId12"/>
    <p:sldLayoutId id="2147484669" r:id="rId13"/>
  </p:sldLayoutIdLst>
  <p:hf sldNum="0" hdr="0" dt="0"/>
  <p:txStyles>
    <p:titleStyle>
      <a:lvl1pPr algn="l" rtl="0" eaLnBrk="0" fontAlgn="base" hangingPunct="0">
        <a:spcBef>
          <a:spcPct val="0"/>
        </a:spcBef>
        <a:spcAft>
          <a:spcPct val="0"/>
        </a:spcAft>
        <a:defRPr sz="28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ts val="0"/>
        </a:spcBef>
        <a:spcAft>
          <a:spcPts val="600"/>
        </a:spcAft>
        <a:buChar char="•"/>
        <a:defRPr sz="2400" kern="1200">
          <a:solidFill>
            <a:schemeClr val="tx1"/>
          </a:solidFill>
          <a:latin typeface="+mn-lt"/>
          <a:ea typeface="+mn-ea"/>
          <a:cs typeface="+mn-cs"/>
        </a:defRPr>
      </a:lvl1pPr>
      <a:lvl2pPr marL="742950" indent="-285750" algn="l" rtl="0" eaLnBrk="0" fontAlgn="base" hangingPunct="0">
        <a:spcBef>
          <a:spcPts val="0"/>
        </a:spcBef>
        <a:spcAft>
          <a:spcPts val="600"/>
        </a:spcAft>
        <a:buChar char="–"/>
        <a:defRPr sz="2000" kern="1200">
          <a:solidFill>
            <a:schemeClr val="tx1"/>
          </a:solidFill>
          <a:latin typeface="+mn-lt"/>
          <a:ea typeface="+mn-ea"/>
          <a:cs typeface="+mn-cs"/>
        </a:defRPr>
      </a:lvl2pPr>
      <a:lvl3pPr marL="1143000" indent="-228600" algn="l" rtl="0" eaLnBrk="0" fontAlgn="base" hangingPunct="0">
        <a:spcBef>
          <a:spcPts val="0"/>
        </a:spcBef>
        <a:spcAft>
          <a:spcPts val="600"/>
        </a:spcAft>
        <a:buChar char="•"/>
        <a:defRPr sz="1800" kern="1200">
          <a:solidFill>
            <a:schemeClr val="tx1"/>
          </a:solidFill>
          <a:latin typeface="+mn-lt"/>
          <a:ea typeface="+mn-ea"/>
          <a:cs typeface="+mn-cs"/>
        </a:defRPr>
      </a:lvl3pPr>
      <a:lvl4pPr marL="1600200" indent="-228600" algn="l" rtl="0" eaLnBrk="0" fontAlgn="base" hangingPunct="0">
        <a:spcBef>
          <a:spcPts val="0"/>
        </a:spcBef>
        <a:spcAft>
          <a:spcPts val="600"/>
        </a:spcAft>
        <a:buChar char="–"/>
        <a:defRPr sz="1600" kern="1200">
          <a:solidFill>
            <a:schemeClr val="tx1"/>
          </a:solidFill>
          <a:latin typeface="+mn-lt"/>
          <a:ea typeface="+mn-ea"/>
          <a:cs typeface="+mn-cs"/>
        </a:defRPr>
      </a:lvl4pPr>
      <a:lvl5pPr marL="2057400" indent="-228600" algn="l" rtl="0" eaLnBrk="0" fontAlgn="base" hangingPunct="0">
        <a:spcBef>
          <a:spcPts val="0"/>
        </a:spcBef>
        <a:spcAft>
          <a:spcPts val="60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41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Arial Unicode MS" pitchFamily="34" charset="-128"/>
                <a:cs typeface="Arial Unicode MS" pitchFamily="34" charset="-128"/>
              </a:defRPr>
            </a:lvl1pPr>
          </a:lstStyle>
          <a:p>
            <a:pPr>
              <a:defRPr/>
            </a:pPr>
            <a:endParaRPr lang="el-GR"/>
          </a:p>
        </p:txBody>
      </p:sp>
      <p:sp>
        <p:nvSpPr>
          <p:cNvPr id="1441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Arial Unicode MS" pitchFamily="34" charset="-128"/>
                <a:cs typeface="Arial Unicode MS" pitchFamily="34" charset="-128"/>
              </a:defRPr>
            </a:lvl1pPr>
          </a:lstStyle>
          <a:p>
            <a:pPr>
              <a:defRPr/>
            </a:pPr>
            <a:endParaRPr lang="el-GR"/>
          </a:p>
        </p:txBody>
      </p:sp>
      <p:sp>
        <p:nvSpPr>
          <p:cNvPr id="1441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Arial Unicode MS" pitchFamily="34" charset="-128"/>
                <a:cs typeface="Arial Unicode MS" pitchFamily="34" charset="-128"/>
              </a:defRPr>
            </a:lvl1pPr>
          </a:lstStyle>
          <a:p>
            <a:pPr>
              <a:defRPr/>
            </a:pPr>
            <a:fld id="{3D292D58-39DA-413E-BF8E-C4C39DA0EAAB}" type="slidenum">
              <a:rPr lang="el-GR"/>
              <a:pPr>
                <a:defRPr/>
              </a:pPr>
              <a:t>‹#›</a:t>
            </a:fld>
            <a:endParaRPr lang="el-GR"/>
          </a:p>
        </p:txBody>
      </p:sp>
    </p:spTree>
    <p:extLst>
      <p:ext uri="{BB962C8B-B14F-4D97-AF65-F5344CB8AC3E}">
        <p14:creationId xmlns:p14="http://schemas.microsoft.com/office/powerpoint/2010/main" val="2611333386"/>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 id="214748481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8" descr="SlideA_2"/>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200135" name="Rectangle 7"/>
          <p:cNvSpPr>
            <a:spLocks noGrp="1" noChangeArrowheads="1"/>
          </p:cNvSpPr>
          <p:nvPr>
            <p:ph type="sldNum" sz="quarter" idx="4"/>
          </p:nvPr>
        </p:nvSpPr>
        <p:spPr bwMode="auto">
          <a:xfrm>
            <a:off x="6934200" y="6286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FFFFFF"/>
                </a:solidFill>
                <a:latin typeface="Trebuchet MS" pitchFamily="34" charset="0"/>
                <a:cs typeface="+mn-cs"/>
              </a:defRPr>
            </a:lvl1pPr>
          </a:lstStyle>
          <a:p>
            <a:pPr>
              <a:defRPr/>
            </a:pPr>
            <a:fld id="{14D48DA7-1D59-4AF4-B837-6205330E6D56}" type="slidenum">
              <a:rPr lang="en-GB"/>
              <a:pPr>
                <a:defRPr/>
              </a:pPr>
              <a:t>‹#›</a:t>
            </a:fld>
            <a:endParaRPr lang="en-GB"/>
          </a:p>
        </p:txBody>
      </p:sp>
      <p:sp>
        <p:nvSpPr>
          <p:cNvPr id="12292" name="Rectangle 9"/>
          <p:cNvSpPr>
            <a:spLocks noGrp="1" noChangeArrowheads="1"/>
          </p:cNvSpPr>
          <p:nvPr>
            <p:ph type="title"/>
          </p:nvPr>
        </p:nvSpPr>
        <p:spPr bwMode="auto">
          <a:xfrm>
            <a:off x="377825" y="44450"/>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2293" name="Rectangle 10"/>
          <p:cNvSpPr>
            <a:spLocks noGrp="1" noChangeArrowheads="1"/>
          </p:cNvSpPr>
          <p:nvPr>
            <p:ph type="body" idx="1"/>
          </p:nvPr>
        </p:nvSpPr>
        <p:spPr bwMode="auto">
          <a:xfrm>
            <a:off x="457200" y="11350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17885648"/>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3" r:id="rId12"/>
    <p:sldLayoutId id="2147484824" r:id="rId13"/>
    <p:sldLayoutId id="2147484825" r:id="rId14"/>
  </p:sldLayoutIdLst>
  <p:transition/>
  <p:hf hdr="0" ftr="0" dt="0"/>
  <p:txStyles>
    <p:titleStyle>
      <a:lvl1pPr algn="l" rtl="0" eaLnBrk="0" fontAlgn="base" hangingPunct="0">
        <a:lnSpc>
          <a:spcPct val="90000"/>
        </a:lnSpc>
        <a:spcBef>
          <a:spcPct val="0"/>
        </a:spcBef>
        <a:spcAft>
          <a:spcPct val="0"/>
        </a:spcAft>
        <a:defRPr sz="2800">
          <a:solidFill>
            <a:schemeClr val="accent2"/>
          </a:solidFill>
          <a:latin typeface="+mj-lt"/>
          <a:ea typeface="+mj-ea"/>
          <a:cs typeface="+mj-cs"/>
        </a:defRPr>
      </a:lvl1pPr>
      <a:lvl2pPr algn="l" rtl="0" eaLnBrk="0" fontAlgn="base" hangingPunct="0">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2pPr>
      <a:lvl3pPr algn="l" rtl="0" eaLnBrk="0" fontAlgn="base" hangingPunct="0">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3pPr>
      <a:lvl4pPr algn="l" rtl="0" eaLnBrk="0" fontAlgn="base" hangingPunct="0">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4pPr>
      <a:lvl5pPr algn="l" rtl="0" eaLnBrk="0" fontAlgn="base" hangingPunct="0">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5pPr>
      <a:lvl6pPr marL="457200" algn="l" rtl="0" fontAlgn="base">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6pPr>
      <a:lvl7pPr marL="914400" algn="l" rtl="0" fontAlgn="base">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7pPr>
      <a:lvl8pPr marL="1371600" algn="l" rtl="0" fontAlgn="base">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8pPr>
      <a:lvl9pPr marL="1828800" algn="l" rtl="0" fontAlgn="base">
        <a:lnSpc>
          <a:spcPct val="90000"/>
        </a:lnSpc>
        <a:spcBef>
          <a:spcPct val="0"/>
        </a:spcBef>
        <a:spcAft>
          <a:spcPct val="0"/>
        </a:spcAft>
        <a:defRPr sz="2800">
          <a:solidFill>
            <a:schemeClr val="accent2"/>
          </a:solidFill>
          <a:latin typeface="Arial Unicode MS" pitchFamily="34" charset="-128"/>
          <a:ea typeface="Arial Unicode MS" pitchFamily="34" charset="-128"/>
          <a:cs typeface="Arial Unicode MS" pitchFamily="34" charset="-128"/>
        </a:defRPr>
      </a:lvl9pPr>
    </p:titleStyle>
    <p:bodyStyle>
      <a:lvl1pPr marL="530225" indent="-530225" algn="l" rtl="0" eaLnBrk="0" fontAlgn="base" hangingPunct="0">
        <a:spcBef>
          <a:spcPct val="20000"/>
        </a:spcBef>
        <a:spcAft>
          <a:spcPct val="0"/>
        </a:spcAft>
        <a:buClr>
          <a:srgbClr val="9933FF"/>
        </a:buClr>
        <a:buFont typeface="Wingdings" pitchFamily="2" charset="2"/>
        <a:buChar char="l"/>
        <a:defRPr sz="2800">
          <a:solidFill>
            <a:srgbClr val="FFFFFF"/>
          </a:solidFill>
          <a:latin typeface="+mn-lt"/>
          <a:ea typeface="+mn-ea"/>
          <a:cs typeface="+mn-cs"/>
        </a:defRPr>
      </a:lvl1pPr>
      <a:lvl2pPr marL="877888" indent="-346075" algn="l" rtl="0" eaLnBrk="0" fontAlgn="base" hangingPunct="0">
        <a:spcBef>
          <a:spcPct val="20000"/>
        </a:spcBef>
        <a:spcAft>
          <a:spcPct val="0"/>
        </a:spcAft>
        <a:buClr>
          <a:srgbClr val="94D900"/>
        </a:buClr>
        <a:buFont typeface="Wingdings" pitchFamily="2" charset="2"/>
        <a:buChar char="§"/>
        <a:defRPr sz="2400" b="1">
          <a:solidFill>
            <a:srgbClr val="FFFFFF"/>
          </a:solidFill>
          <a:latin typeface="+mn-lt"/>
          <a:ea typeface="+mn-ea"/>
          <a:cs typeface="+mn-cs"/>
        </a:defRPr>
      </a:lvl2pPr>
      <a:lvl3pPr marL="1262063" indent="-382588" algn="l" rtl="0" eaLnBrk="0" fontAlgn="base" hangingPunct="0">
        <a:spcBef>
          <a:spcPct val="20000"/>
        </a:spcBef>
        <a:spcAft>
          <a:spcPct val="0"/>
        </a:spcAft>
        <a:buClr>
          <a:srgbClr val="94D900"/>
        </a:buClr>
        <a:buFont typeface="Wingdings" pitchFamily="2" charset="2"/>
        <a:buChar char="§"/>
        <a:defRPr sz="2200">
          <a:solidFill>
            <a:srgbClr val="FFFFFF"/>
          </a:solidFill>
          <a:latin typeface="+mn-lt"/>
          <a:ea typeface="+mn-ea"/>
          <a:cs typeface="+mn-cs"/>
        </a:defRPr>
      </a:lvl3pPr>
      <a:lvl4pPr marL="1646238" indent="-382588" algn="l" rtl="0" eaLnBrk="0" fontAlgn="base" hangingPunct="0">
        <a:spcBef>
          <a:spcPct val="20000"/>
        </a:spcBef>
        <a:spcAft>
          <a:spcPct val="0"/>
        </a:spcAft>
        <a:buClr>
          <a:srgbClr val="94D900"/>
        </a:buClr>
        <a:buFont typeface="Wingdings" pitchFamily="2" charset="2"/>
        <a:buChar char="§"/>
        <a:defRPr sz="2000">
          <a:solidFill>
            <a:srgbClr val="FFFFFF"/>
          </a:solidFill>
          <a:latin typeface="+mn-lt"/>
          <a:ea typeface="+mn-ea"/>
          <a:cs typeface="+mn-cs"/>
        </a:defRPr>
      </a:lvl4pPr>
      <a:lvl5pPr marL="1974850" indent="-327025" algn="l" rtl="0" eaLnBrk="0" fontAlgn="base" hangingPunct="0">
        <a:spcBef>
          <a:spcPct val="20000"/>
        </a:spcBef>
        <a:spcAft>
          <a:spcPct val="0"/>
        </a:spcAft>
        <a:buClr>
          <a:srgbClr val="94D900"/>
        </a:buClr>
        <a:buFont typeface="Wingdings" pitchFamily="2" charset="2"/>
        <a:buChar char="§"/>
        <a:defRPr sz="1900">
          <a:solidFill>
            <a:srgbClr val="FFFFFF"/>
          </a:solidFill>
          <a:latin typeface="+mn-lt"/>
          <a:ea typeface="+mn-ea"/>
          <a:cs typeface="+mn-cs"/>
        </a:defRPr>
      </a:lvl5pPr>
      <a:lvl6pPr marL="2432050" indent="-327025" algn="l" rtl="0" fontAlgn="base">
        <a:spcBef>
          <a:spcPct val="20000"/>
        </a:spcBef>
        <a:spcAft>
          <a:spcPct val="0"/>
        </a:spcAft>
        <a:buClr>
          <a:srgbClr val="94D900"/>
        </a:buClr>
        <a:buFont typeface="Wingdings" pitchFamily="2" charset="2"/>
        <a:buChar char="§"/>
        <a:defRPr sz="1900">
          <a:solidFill>
            <a:srgbClr val="FFFFFF"/>
          </a:solidFill>
          <a:latin typeface="+mn-lt"/>
          <a:ea typeface="+mn-ea"/>
          <a:cs typeface="+mn-cs"/>
        </a:defRPr>
      </a:lvl6pPr>
      <a:lvl7pPr marL="2889250" indent="-327025" algn="l" rtl="0" fontAlgn="base">
        <a:spcBef>
          <a:spcPct val="20000"/>
        </a:spcBef>
        <a:spcAft>
          <a:spcPct val="0"/>
        </a:spcAft>
        <a:buClr>
          <a:srgbClr val="94D900"/>
        </a:buClr>
        <a:buFont typeface="Wingdings" pitchFamily="2" charset="2"/>
        <a:buChar char="§"/>
        <a:defRPr sz="1900">
          <a:solidFill>
            <a:srgbClr val="FFFFFF"/>
          </a:solidFill>
          <a:latin typeface="+mn-lt"/>
          <a:ea typeface="+mn-ea"/>
          <a:cs typeface="+mn-cs"/>
        </a:defRPr>
      </a:lvl7pPr>
      <a:lvl8pPr marL="3346450" indent="-327025" algn="l" rtl="0" fontAlgn="base">
        <a:spcBef>
          <a:spcPct val="20000"/>
        </a:spcBef>
        <a:spcAft>
          <a:spcPct val="0"/>
        </a:spcAft>
        <a:buClr>
          <a:srgbClr val="94D900"/>
        </a:buClr>
        <a:buFont typeface="Wingdings" pitchFamily="2" charset="2"/>
        <a:buChar char="§"/>
        <a:defRPr sz="1900">
          <a:solidFill>
            <a:srgbClr val="FFFFFF"/>
          </a:solidFill>
          <a:latin typeface="+mn-lt"/>
          <a:ea typeface="+mn-ea"/>
          <a:cs typeface="+mn-cs"/>
        </a:defRPr>
      </a:lvl8pPr>
      <a:lvl9pPr marL="3803650" indent="-327025" algn="l" rtl="0" fontAlgn="base">
        <a:spcBef>
          <a:spcPct val="20000"/>
        </a:spcBef>
        <a:spcAft>
          <a:spcPct val="0"/>
        </a:spcAft>
        <a:buClr>
          <a:srgbClr val="94D900"/>
        </a:buClr>
        <a:buFont typeface="Wingdings" pitchFamily="2" charset="2"/>
        <a:buChar char="§"/>
        <a:defRPr sz="1900">
          <a:solidFill>
            <a:srgbClr val="FFFFFF"/>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8EDF8E8-35CA-DE80-672E-2DD8BA447D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C5FDE4-5DC9-5C4E-F7E2-1959AAB3A8B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9047570-E160-2328-2B2E-B224BE6621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D6A5AD-3174-4459-8C99-531A463B7C4F}" type="datetimeFigureOut">
              <a:rPr lang="el-GR" smtClean="0"/>
              <a:t>19/2/2024</a:t>
            </a:fld>
            <a:endParaRPr lang="el-GR"/>
          </a:p>
        </p:txBody>
      </p:sp>
      <p:sp>
        <p:nvSpPr>
          <p:cNvPr id="5" name="Θέση υποσέλιδου 4">
            <a:extLst>
              <a:ext uri="{FF2B5EF4-FFF2-40B4-BE49-F238E27FC236}">
                <a16:creationId xmlns:a16="http://schemas.microsoft.com/office/drawing/2014/main" id="{572DB406-019C-6913-822B-74ADCA7EF9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8D8FA35-A7B0-F986-7C62-2C750F5403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0382D-9295-4105-9CA4-A8B9A2AAD116}" type="slidenum">
              <a:rPr lang="el-GR" smtClean="0"/>
              <a:t>‹#›</a:t>
            </a:fld>
            <a:endParaRPr lang="el-GR"/>
          </a:p>
        </p:txBody>
      </p:sp>
    </p:spTree>
    <p:extLst>
      <p:ext uri="{BB962C8B-B14F-4D97-AF65-F5344CB8AC3E}">
        <p14:creationId xmlns:p14="http://schemas.microsoft.com/office/powerpoint/2010/main" val="3151727961"/>
      </p:ext>
    </p:extLst>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 id="2147484832" r:id="rId6"/>
    <p:sldLayoutId id="2147484833" r:id="rId7"/>
    <p:sldLayoutId id="2147484834" r:id="rId8"/>
    <p:sldLayoutId id="2147484835" r:id="rId9"/>
    <p:sldLayoutId id="2147484836" r:id="rId10"/>
    <p:sldLayoutId id="21474848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5" rIns="91407" bIns="45705"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1"/>
            <a:ext cx="8229600" cy="4525963"/>
          </a:xfrm>
          <a:prstGeom prst="rect">
            <a:avLst/>
          </a:prstGeom>
        </p:spPr>
        <p:txBody>
          <a:bodyPr vert="horz" lIns="91407" tIns="45705" rIns="91407" bIns="45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fontAlgn="auto">
              <a:spcBef>
                <a:spcPts val="0"/>
              </a:spcBef>
              <a:spcAft>
                <a:spcPts val="0"/>
              </a:spcAft>
              <a:defRPr sz="1200">
                <a:solidFill>
                  <a:schemeClr val="tx1">
                    <a:tint val="75000"/>
                  </a:schemeClr>
                </a:solidFill>
              </a:defRPr>
            </a:lvl1pPr>
          </a:lstStyle>
          <a:p>
            <a:fld id="{FC3B4154-A335-4A96-A674-956166986D4E}" type="datetimeFigureOut">
              <a:rPr lang="el-GR" smtClean="0">
                <a:solidFill>
                  <a:prstClr val="black">
                    <a:tint val="75000"/>
                  </a:prstClr>
                </a:solidFill>
                <a:latin typeface="Calibri"/>
                <a:cs typeface="+mn-cs"/>
              </a:rPr>
              <a:pPr/>
              <a:t>19/2/2024</a:t>
            </a:fld>
            <a:endParaRPr lang="el-GR"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07" tIns="45705" rIns="91407" bIns="45705" rtlCol="0" anchor="ctr"/>
          <a:lstStyle>
            <a:lvl1pPr algn="ctr" fontAlgn="auto">
              <a:spcBef>
                <a:spcPts val="0"/>
              </a:spcBef>
              <a:spcAft>
                <a:spcPts val="0"/>
              </a:spcAft>
              <a:defRPr sz="1200">
                <a:solidFill>
                  <a:schemeClr val="tx1">
                    <a:tint val="75000"/>
                  </a:schemeClr>
                </a:solidFill>
              </a:defRPr>
            </a:lvl1pPr>
          </a:lstStyle>
          <a:p>
            <a:endParaRPr lang="el-GR"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07" tIns="45705" rIns="91407" bIns="45705" rtlCol="0" anchor="ctr"/>
          <a:lstStyle>
            <a:lvl1pPr algn="r" fontAlgn="auto">
              <a:spcBef>
                <a:spcPts val="0"/>
              </a:spcBef>
              <a:spcAft>
                <a:spcPts val="0"/>
              </a:spcAft>
              <a:defRPr sz="1200">
                <a:solidFill>
                  <a:schemeClr val="tx1">
                    <a:tint val="75000"/>
                  </a:schemeClr>
                </a:solidFill>
              </a:defRPr>
            </a:lvl1pPr>
          </a:lstStyle>
          <a:p>
            <a:fld id="{5B5DB23F-E02C-4A22-9AA3-1BC0C1917C38}" type="slidenum">
              <a:rPr lang="el-GR" smtClean="0">
                <a:solidFill>
                  <a:prstClr val="black">
                    <a:tint val="75000"/>
                  </a:prstClr>
                </a:solidFill>
                <a:latin typeface="Calibri"/>
                <a:cs typeface="+mn-cs"/>
              </a:rPr>
              <a:pPr/>
              <a:t>‹#›</a:t>
            </a:fld>
            <a:endParaRPr lang="el-GR"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ctr" defTabSz="914070" rtl="0" eaLnBrk="1" latinLnBrk="0" hangingPunct="1">
        <a:spcBef>
          <a:spcPct val="0"/>
        </a:spcBef>
        <a:buNone/>
        <a:defRPr sz="4400" kern="1200">
          <a:solidFill>
            <a:schemeClr val="tx1"/>
          </a:solidFill>
          <a:latin typeface="+mj-lt"/>
          <a:ea typeface="+mj-ea"/>
          <a:cs typeface="+mj-cs"/>
        </a:defRPr>
      </a:lvl1pPr>
    </p:titleStyle>
    <p:bodyStyle>
      <a:lvl1pPr marL="342777" indent="-342777" algn="l" defTabSz="9140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3" indent="-285646" algn="l" defTabSz="9140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89" indent="-228518" algn="l" defTabSz="9140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24"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59"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5759" cy="4319"/>
          </a:xfrm>
        </p:grpSpPr>
        <p:sp>
          <p:nvSpPr>
            <p:cNvPr id="45059"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cs typeface="+mn-cs"/>
              </a:endParaRPr>
            </a:p>
          </p:txBody>
        </p:sp>
        <p:grpSp>
          <p:nvGrpSpPr>
            <p:cNvPr id="3" name="Group 4"/>
            <p:cNvGrpSpPr>
              <a:grpSpLocks/>
            </p:cNvGrpSpPr>
            <p:nvPr userDrawn="1"/>
          </p:nvGrpSpPr>
          <p:grpSpPr bwMode="auto">
            <a:xfrm>
              <a:off x="0" y="0"/>
              <a:ext cx="5759" cy="4319"/>
              <a:chOff x="0" y="0"/>
              <a:chExt cx="5759" cy="4319"/>
            </a:xfrm>
          </p:grpSpPr>
          <p:sp>
            <p:nvSpPr>
              <p:cNvPr id="45061"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2"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3"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4"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5"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6"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7"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8"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69"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0"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1"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2"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3"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4"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5"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6"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7"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8"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79"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80"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81"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82"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83"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84"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085"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cs typeface="+mn-cs"/>
                </a:endParaRPr>
              </a:p>
            </p:txBody>
          </p:sp>
          <p:grpSp>
            <p:nvGrpSpPr>
              <p:cNvPr id="4" name="Group 30"/>
              <p:cNvGrpSpPr>
                <a:grpSpLocks/>
              </p:cNvGrpSpPr>
              <p:nvPr userDrawn="1"/>
            </p:nvGrpSpPr>
            <p:grpSpPr bwMode="auto">
              <a:xfrm>
                <a:off x="0" y="0"/>
                <a:ext cx="5758" cy="1045"/>
                <a:chOff x="0" y="0"/>
                <a:chExt cx="5758" cy="1045"/>
              </a:xfrm>
            </p:grpSpPr>
            <p:sp>
              <p:nvSpPr>
                <p:cNvPr id="45087"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88"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89"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0"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1"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2"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3"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4"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5"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6"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7"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8"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099"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100"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sp>
              <p:nvSpPr>
                <p:cNvPr id="45101"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cs typeface="+mn-cs"/>
                  </a:endParaRPr>
                </a:p>
              </p:txBody>
            </p:sp>
          </p:grpSp>
          <p:grpSp>
            <p:nvGrpSpPr>
              <p:cNvPr id="5" name="Group 46"/>
              <p:cNvGrpSpPr>
                <a:grpSpLocks/>
              </p:cNvGrpSpPr>
              <p:nvPr userDrawn="1"/>
            </p:nvGrpSpPr>
            <p:grpSpPr bwMode="auto">
              <a:xfrm>
                <a:off x="0" y="558"/>
                <a:ext cx="5758" cy="487"/>
                <a:chOff x="0" y="558"/>
                <a:chExt cx="5758" cy="487"/>
              </a:xfrm>
            </p:grpSpPr>
            <p:sp>
              <p:nvSpPr>
                <p:cNvPr id="45103"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cs typeface="+mn-cs"/>
                  </a:endParaRPr>
                </a:p>
              </p:txBody>
            </p:sp>
            <p:sp>
              <p:nvSpPr>
                <p:cNvPr id="45104"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cs typeface="+mn-cs"/>
                  </a:endParaRPr>
                </a:p>
              </p:txBody>
            </p:sp>
          </p:grpSp>
          <p:grpSp>
            <p:nvGrpSpPr>
              <p:cNvPr id="6" name="Group 49"/>
              <p:cNvGrpSpPr>
                <a:grpSpLocks/>
              </p:cNvGrpSpPr>
              <p:nvPr userDrawn="1"/>
            </p:nvGrpSpPr>
            <p:grpSpPr bwMode="auto">
              <a:xfrm>
                <a:off x="264" y="1039"/>
                <a:ext cx="5200" cy="3280"/>
                <a:chOff x="264" y="1039"/>
                <a:chExt cx="5200" cy="3280"/>
              </a:xfrm>
            </p:grpSpPr>
            <p:sp>
              <p:nvSpPr>
                <p:cNvPr id="45106"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07"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08"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09"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10"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11"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12"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13"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14"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grpSp>
          <p:sp>
            <p:nvSpPr>
              <p:cNvPr id="45115"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16"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cs typeface="+mn-cs"/>
                </a:endParaRPr>
              </a:p>
            </p:txBody>
          </p:sp>
          <p:sp>
            <p:nvSpPr>
              <p:cNvPr id="45117"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cs typeface="+mn-cs"/>
                </a:endParaRPr>
              </a:p>
            </p:txBody>
          </p:sp>
          <p:sp>
            <p:nvSpPr>
              <p:cNvPr id="45118"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cs typeface="+mn-cs"/>
                </a:endParaRPr>
              </a:p>
            </p:txBody>
          </p:sp>
          <p:sp>
            <p:nvSpPr>
              <p:cNvPr id="45119"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cs typeface="+mn-cs"/>
                </a:endParaRPr>
              </a:p>
            </p:txBody>
          </p:sp>
          <p:sp>
            <p:nvSpPr>
              <p:cNvPr id="45120"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cs typeface="+mn-cs"/>
                </a:endParaRPr>
              </a:p>
            </p:txBody>
          </p:sp>
          <p:sp>
            <p:nvSpPr>
              <p:cNvPr id="45121"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cs typeface="+mn-cs"/>
                </a:endParaRPr>
              </a:p>
            </p:txBody>
          </p:sp>
          <p:sp>
            <p:nvSpPr>
              <p:cNvPr id="45122"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cs typeface="+mn-cs"/>
                </a:endParaRPr>
              </a:p>
            </p:txBody>
          </p:sp>
        </p:grpSp>
      </p:grpSp>
      <p:sp>
        <p:nvSpPr>
          <p:cNvPr id="45123"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5124"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cs typeface="+mn-cs"/>
              </a:defRPr>
            </a:lvl1pPr>
          </a:lstStyle>
          <a:p>
            <a:pPr>
              <a:defRPr/>
            </a:pPr>
            <a:endParaRPr lang="en-US"/>
          </a:p>
        </p:txBody>
      </p:sp>
      <p:sp>
        <p:nvSpPr>
          <p:cNvPr id="45125"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cs typeface="+mn-cs"/>
              </a:defRPr>
            </a:lvl1pPr>
          </a:lstStyle>
          <a:p>
            <a:pPr>
              <a:defRPr/>
            </a:pPr>
            <a:endParaRPr lang="en-US"/>
          </a:p>
        </p:txBody>
      </p:sp>
      <p:sp>
        <p:nvSpPr>
          <p:cNvPr id="45126"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cs typeface="+mn-cs"/>
              </a:defRPr>
            </a:lvl1pPr>
          </a:lstStyle>
          <a:p>
            <a:pPr>
              <a:defRPr/>
            </a:pPr>
            <a:fld id="{C0AD80DF-918B-42BD-BB0B-A057B047223C}" type="slidenum">
              <a:rPr lang="en-US"/>
              <a:pPr>
                <a:defRPr/>
              </a:pPr>
              <a:t>‹#›</a:t>
            </a:fld>
            <a:endParaRPr lang="en-US"/>
          </a:p>
        </p:txBody>
      </p:sp>
      <p:sp>
        <p:nvSpPr>
          <p:cNvPr id="45127"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10"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10"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10"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10"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3B"/>
            </a:gs>
            <a:gs pos="100000">
              <a:srgbClr val="000099"/>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23854" y="260358"/>
            <a:ext cx="8569325" cy="968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a:t>
            </a:r>
            <a:br>
              <a:rPr lang="en-US" altLang="en-US"/>
            </a:br>
            <a:r>
              <a:rPr lang="en-US" altLang="en-US"/>
              <a:t>Master title style</a:t>
            </a:r>
          </a:p>
        </p:txBody>
      </p:sp>
      <p:sp>
        <p:nvSpPr>
          <p:cNvPr id="7171" name="Rectangle 3"/>
          <p:cNvSpPr>
            <a:spLocks noGrp="1" noChangeArrowheads="1"/>
          </p:cNvSpPr>
          <p:nvPr>
            <p:ph type="body" idx="1"/>
          </p:nvPr>
        </p:nvSpPr>
        <p:spPr bwMode="auto">
          <a:xfrm>
            <a:off x="468317" y="1484313"/>
            <a:ext cx="8135937" cy="4737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Bullet 1 (28pt/not bold, no full stop, white)</a:t>
            </a:r>
          </a:p>
          <a:p>
            <a:pPr lvl="1"/>
            <a:r>
              <a:rPr lang="en-GB"/>
              <a:t>Bullet 2 (24pt/not bold, no full stop, white)</a:t>
            </a:r>
          </a:p>
          <a:p>
            <a:pPr lvl="2"/>
            <a:r>
              <a:rPr lang="en-GB"/>
              <a:t>Bullet 3 (24pt/not bold, no full stop, white)</a:t>
            </a:r>
            <a:endParaRPr lang="en-US" altLang="en-US"/>
          </a:p>
        </p:txBody>
      </p:sp>
    </p:spTree>
  </p:cSld>
  <p:clrMap bg1="dk2" tx1="lt1" bg2="dk1"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Lst>
  <p:transition/>
  <p:txStyles>
    <p:titleStyle>
      <a:lvl1pPr algn="l" rtl="0" eaLnBrk="0" fontAlgn="base" hangingPunct="0">
        <a:lnSpc>
          <a:spcPct val="90000"/>
        </a:lnSpc>
        <a:spcBef>
          <a:spcPct val="0"/>
        </a:spcBef>
        <a:spcAft>
          <a:spcPct val="0"/>
        </a:spcAft>
        <a:defRPr sz="3600" b="1">
          <a:solidFill>
            <a:srgbClr val="FFFF00"/>
          </a:solidFill>
          <a:latin typeface="+mj-lt"/>
          <a:ea typeface="+mj-ea"/>
          <a:cs typeface="+mj-cs"/>
        </a:defRPr>
      </a:lvl1pPr>
      <a:lvl2pPr algn="l" rtl="0" eaLnBrk="0" fontAlgn="base" hangingPunct="0">
        <a:lnSpc>
          <a:spcPct val="90000"/>
        </a:lnSpc>
        <a:spcBef>
          <a:spcPct val="0"/>
        </a:spcBef>
        <a:spcAft>
          <a:spcPct val="0"/>
        </a:spcAft>
        <a:defRPr sz="3600" b="1">
          <a:solidFill>
            <a:srgbClr val="FFFF00"/>
          </a:solidFill>
          <a:latin typeface="Arial" charset="0"/>
        </a:defRPr>
      </a:lvl2pPr>
      <a:lvl3pPr algn="l" rtl="0" eaLnBrk="0" fontAlgn="base" hangingPunct="0">
        <a:lnSpc>
          <a:spcPct val="90000"/>
        </a:lnSpc>
        <a:spcBef>
          <a:spcPct val="0"/>
        </a:spcBef>
        <a:spcAft>
          <a:spcPct val="0"/>
        </a:spcAft>
        <a:defRPr sz="3600" b="1">
          <a:solidFill>
            <a:srgbClr val="FFFF00"/>
          </a:solidFill>
          <a:latin typeface="Arial" charset="0"/>
        </a:defRPr>
      </a:lvl3pPr>
      <a:lvl4pPr algn="l" rtl="0" eaLnBrk="0" fontAlgn="base" hangingPunct="0">
        <a:lnSpc>
          <a:spcPct val="90000"/>
        </a:lnSpc>
        <a:spcBef>
          <a:spcPct val="0"/>
        </a:spcBef>
        <a:spcAft>
          <a:spcPct val="0"/>
        </a:spcAft>
        <a:defRPr sz="3600" b="1">
          <a:solidFill>
            <a:srgbClr val="FFFF00"/>
          </a:solidFill>
          <a:latin typeface="Arial" charset="0"/>
        </a:defRPr>
      </a:lvl4pPr>
      <a:lvl5pPr algn="l" rtl="0" eaLnBrk="0" fontAlgn="base" hangingPunct="0">
        <a:lnSpc>
          <a:spcPct val="90000"/>
        </a:lnSpc>
        <a:spcBef>
          <a:spcPct val="0"/>
        </a:spcBef>
        <a:spcAft>
          <a:spcPct val="0"/>
        </a:spcAft>
        <a:defRPr sz="3600" b="1">
          <a:solidFill>
            <a:srgbClr val="FFFF00"/>
          </a:solidFill>
          <a:latin typeface="Arial" charset="0"/>
        </a:defRPr>
      </a:lvl5pPr>
      <a:lvl6pPr marL="457200" algn="l" rtl="0" fontAlgn="base">
        <a:lnSpc>
          <a:spcPct val="90000"/>
        </a:lnSpc>
        <a:spcBef>
          <a:spcPct val="0"/>
        </a:spcBef>
        <a:spcAft>
          <a:spcPct val="0"/>
        </a:spcAft>
        <a:defRPr sz="3600" b="1">
          <a:solidFill>
            <a:srgbClr val="FFFF00"/>
          </a:solidFill>
          <a:latin typeface="Arial" charset="0"/>
        </a:defRPr>
      </a:lvl6pPr>
      <a:lvl7pPr marL="914400" algn="l" rtl="0" fontAlgn="base">
        <a:lnSpc>
          <a:spcPct val="90000"/>
        </a:lnSpc>
        <a:spcBef>
          <a:spcPct val="0"/>
        </a:spcBef>
        <a:spcAft>
          <a:spcPct val="0"/>
        </a:spcAft>
        <a:defRPr sz="3600" b="1">
          <a:solidFill>
            <a:srgbClr val="FFFF00"/>
          </a:solidFill>
          <a:latin typeface="Arial" charset="0"/>
        </a:defRPr>
      </a:lvl7pPr>
      <a:lvl8pPr marL="1371600" algn="l" rtl="0" fontAlgn="base">
        <a:lnSpc>
          <a:spcPct val="90000"/>
        </a:lnSpc>
        <a:spcBef>
          <a:spcPct val="0"/>
        </a:spcBef>
        <a:spcAft>
          <a:spcPct val="0"/>
        </a:spcAft>
        <a:defRPr sz="3600" b="1">
          <a:solidFill>
            <a:srgbClr val="FFFF00"/>
          </a:solidFill>
          <a:latin typeface="Arial" charset="0"/>
        </a:defRPr>
      </a:lvl8pPr>
      <a:lvl9pPr marL="1828800" algn="l" rtl="0" fontAlgn="base">
        <a:lnSpc>
          <a:spcPct val="90000"/>
        </a:lnSpc>
        <a:spcBef>
          <a:spcPct val="0"/>
        </a:spcBef>
        <a:spcAft>
          <a:spcPct val="0"/>
        </a:spcAft>
        <a:defRPr sz="3600" b="1">
          <a:solidFill>
            <a:srgbClr val="FFFF00"/>
          </a:solidFill>
          <a:latin typeface="Arial" charset="0"/>
        </a:defRPr>
      </a:lvl9pPr>
    </p:titleStyle>
    <p:bodyStyle>
      <a:lvl1pPr marL="271463" indent="-271463" algn="l" rtl="0" eaLnBrk="0" fontAlgn="base" hangingPunct="0">
        <a:spcBef>
          <a:spcPct val="0"/>
        </a:spcBef>
        <a:spcAft>
          <a:spcPct val="50000"/>
        </a:spcAft>
        <a:buClr>
          <a:srgbClr val="FFFF00"/>
        </a:buClr>
        <a:buChar char="•"/>
        <a:defRPr sz="2800" b="1">
          <a:solidFill>
            <a:schemeClr val="tx1"/>
          </a:solidFill>
          <a:latin typeface="+mn-lt"/>
          <a:ea typeface="+mn-ea"/>
          <a:cs typeface="+mn-cs"/>
        </a:defRPr>
      </a:lvl1pPr>
      <a:lvl2pPr marL="893763" indent="-322263" algn="l" rtl="0" eaLnBrk="0" fontAlgn="base" hangingPunct="0">
        <a:spcBef>
          <a:spcPct val="0"/>
        </a:spcBef>
        <a:spcAft>
          <a:spcPct val="50000"/>
        </a:spcAft>
        <a:buClr>
          <a:srgbClr val="FFFF00"/>
        </a:buClr>
        <a:buFont typeface="Arial" charset="0"/>
        <a:buChar char="−"/>
        <a:defRPr sz="2400">
          <a:solidFill>
            <a:schemeClr val="tx1"/>
          </a:solidFill>
          <a:latin typeface="+mn-lt"/>
        </a:defRPr>
      </a:lvl2pPr>
      <a:lvl3pPr marL="1346200" indent="-273050" algn="l" rtl="0" eaLnBrk="0" fontAlgn="base" hangingPunct="0">
        <a:spcBef>
          <a:spcPct val="0"/>
        </a:spcBef>
        <a:spcAft>
          <a:spcPct val="50000"/>
        </a:spcAft>
        <a:buClr>
          <a:srgbClr val="FFFF00"/>
        </a:buClr>
        <a:buFont typeface="Arial" charset="0"/>
        <a:buChar char="~"/>
        <a:defRPr sz="2400">
          <a:solidFill>
            <a:schemeClr val="tx1"/>
          </a:solidFill>
          <a:latin typeface="+mn-lt"/>
        </a:defRPr>
      </a:lvl3pPr>
      <a:lvl4pPr marL="1754188" indent="-228600" algn="l" rtl="0" eaLnBrk="0" fontAlgn="base" hangingPunct="0">
        <a:spcBef>
          <a:spcPct val="50000"/>
        </a:spcBef>
        <a:spcAft>
          <a:spcPct val="0"/>
        </a:spcAft>
        <a:buClr>
          <a:srgbClr val="F9FC72"/>
        </a:buClr>
        <a:buChar char="–"/>
        <a:defRPr sz="2400">
          <a:solidFill>
            <a:schemeClr val="tx1"/>
          </a:solidFill>
          <a:latin typeface="+mn-lt"/>
        </a:defRPr>
      </a:lvl4pPr>
      <a:lvl5pPr marL="2162175" indent="-228600" algn="l" rtl="0" eaLnBrk="0" fontAlgn="base" hangingPunct="0">
        <a:spcBef>
          <a:spcPct val="50000"/>
        </a:spcBef>
        <a:spcAft>
          <a:spcPct val="0"/>
        </a:spcAft>
        <a:buClr>
          <a:srgbClr val="F9FC72"/>
        </a:buClr>
        <a:buSzPct val="56000"/>
        <a:buFont typeface="Monotype Sorts" pitchFamily="2" charset="2"/>
        <a:buChar char="l"/>
        <a:defRPr sz="1600">
          <a:solidFill>
            <a:schemeClr val="tx1"/>
          </a:solidFill>
          <a:latin typeface="+mn-lt"/>
        </a:defRPr>
      </a:lvl5pPr>
      <a:lvl6pPr marL="2619375" indent="-228600" algn="l" rtl="0" fontAlgn="base">
        <a:spcBef>
          <a:spcPct val="50000"/>
        </a:spcBef>
        <a:spcAft>
          <a:spcPct val="0"/>
        </a:spcAft>
        <a:buClr>
          <a:srgbClr val="F9FC72"/>
        </a:buClr>
        <a:buSzPct val="56000"/>
        <a:buFont typeface="Monotype Sorts" pitchFamily="2" charset="2"/>
        <a:buChar char="l"/>
        <a:defRPr sz="1600">
          <a:solidFill>
            <a:schemeClr val="tx1"/>
          </a:solidFill>
          <a:latin typeface="+mn-lt"/>
        </a:defRPr>
      </a:lvl6pPr>
      <a:lvl7pPr marL="3076575" indent="-228600" algn="l" rtl="0" fontAlgn="base">
        <a:spcBef>
          <a:spcPct val="50000"/>
        </a:spcBef>
        <a:spcAft>
          <a:spcPct val="0"/>
        </a:spcAft>
        <a:buClr>
          <a:srgbClr val="F9FC72"/>
        </a:buClr>
        <a:buSzPct val="56000"/>
        <a:buFont typeface="Monotype Sorts" pitchFamily="2" charset="2"/>
        <a:buChar char="l"/>
        <a:defRPr sz="1600">
          <a:solidFill>
            <a:schemeClr val="tx1"/>
          </a:solidFill>
          <a:latin typeface="+mn-lt"/>
        </a:defRPr>
      </a:lvl7pPr>
      <a:lvl8pPr marL="3533775" indent="-228600" algn="l" rtl="0" fontAlgn="base">
        <a:spcBef>
          <a:spcPct val="50000"/>
        </a:spcBef>
        <a:spcAft>
          <a:spcPct val="0"/>
        </a:spcAft>
        <a:buClr>
          <a:srgbClr val="F9FC72"/>
        </a:buClr>
        <a:buSzPct val="56000"/>
        <a:buFont typeface="Monotype Sorts" pitchFamily="2" charset="2"/>
        <a:buChar char="l"/>
        <a:defRPr sz="1600">
          <a:solidFill>
            <a:schemeClr val="tx1"/>
          </a:solidFill>
          <a:latin typeface="+mn-lt"/>
        </a:defRPr>
      </a:lvl8pPr>
      <a:lvl9pPr marL="3990975" indent="-228600" algn="l" rtl="0" fontAlgn="base">
        <a:spcBef>
          <a:spcPct val="50000"/>
        </a:spcBef>
        <a:spcAft>
          <a:spcPct val="0"/>
        </a:spcAft>
        <a:buClr>
          <a:srgbClr val="F9FC72"/>
        </a:buClr>
        <a:buSzPct val="56000"/>
        <a:buFont typeface="Monotype Sorts" pitchFamily="2" charset="2"/>
        <a:buChar char="l"/>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50000">
              <a:srgbClr val="003366"/>
            </a:gs>
            <a:gs pos="100000">
              <a:srgbClr val="00182F"/>
            </a:gs>
          </a:gsLst>
          <a:lin ang="5400000" scaled="1"/>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0" y="0"/>
            <a:ext cx="9144000" cy="1412875"/>
          </a:xfrm>
          <a:prstGeom prst="rect">
            <a:avLst/>
          </a:prstGeom>
          <a:ln/>
        </p:spPr>
        <p:style>
          <a:lnRef idx="1">
            <a:schemeClr val="accent2"/>
          </a:lnRef>
          <a:fillRef idx="3">
            <a:schemeClr val="accent2"/>
          </a:fillRef>
          <a:effectRef idx="2">
            <a:schemeClr val="accent2"/>
          </a:effectRef>
          <a:fontRef idx="none"/>
        </p:style>
        <p:txBody>
          <a:bodyPr vert="horz" wrap="square" lIns="91440" tIns="45720" rIns="91440" bIns="45720" numCol="1" anchor="ctr" anchorCtr="0" compatLnSpc="1">
            <a:prstTxWarp prst="textNoShape">
              <a:avLst/>
            </a:prstTxWarp>
            <a:normAutofit/>
          </a:bodyPr>
          <a:lstStyle/>
          <a:p>
            <a:pPr lvl="0"/>
            <a:r>
              <a:rPr lang="el-GR"/>
              <a:t>Kλικ για επεξεργασία του τίτλου</a:t>
            </a:r>
          </a:p>
        </p:txBody>
      </p:sp>
      <p:sp>
        <p:nvSpPr>
          <p:cNvPr id="9219" name="2 - Θέση κειμένου"/>
          <p:cNvSpPr>
            <a:spLocks noGrp="1"/>
          </p:cNvSpPr>
          <p:nvPr>
            <p:ph type="body" idx="1"/>
          </p:nvPr>
        </p:nvSpPr>
        <p:spPr bwMode="auto">
          <a:xfrm>
            <a:off x="250825" y="1782763"/>
            <a:ext cx="8642350" cy="4741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6ECBE0-8866-41AE-8B70-862E60F05852}" type="datetimeFigureOut">
              <a:rPr lang="el-GR"/>
              <a:pPr>
                <a:defRPr/>
              </a:pPr>
              <a:t>19/2/2024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D9598DC-2D82-4FCF-AE42-5CA9870E0921}" type="slidenum">
              <a:rPr lang="el-GR"/>
              <a:pPr>
                <a:defRPr/>
              </a:pPr>
              <a:t>‹#›</a:t>
            </a:fld>
            <a:endParaRPr lang="el-GR"/>
          </a:p>
        </p:txBody>
      </p:sp>
      <p:sp>
        <p:nvSpPr>
          <p:cNvPr id="7" name="6 - Ορθογώνιο"/>
          <p:cNvSpPr/>
          <p:nvPr/>
        </p:nvSpPr>
        <p:spPr>
          <a:xfrm>
            <a:off x="2" y="1412776"/>
            <a:ext cx="5724128" cy="144016"/>
          </a:xfrm>
          <a:prstGeom prst="rect">
            <a:avLst/>
          </a:prstGeom>
          <a:solidFill>
            <a:srgbClr val="001746"/>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l-GR"/>
          </a:p>
        </p:txBody>
      </p:sp>
      <p:sp>
        <p:nvSpPr>
          <p:cNvPr id="8" name="7 - Ορθογώνιο"/>
          <p:cNvSpPr/>
          <p:nvPr/>
        </p:nvSpPr>
        <p:spPr>
          <a:xfrm>
            <a:off x="7991872" y="1412776"/>
            <a:ext cx="1152128" cy="144016"/>
          </a:xfrm>
          <a:prstGeom prst="rect">
            <a:avLst/>
          </a:prstGeom>
          <a:solidFill>
            <a:srgbClr val="001746"/>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l-GR"/>
          </a:p>
        </p:txBody>
      </p:sp>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ctr" rtl="0" eaLnBrk="0" fontAlgn="base" hangingPunct="0">
        <a:spcBef>
          <a:spcPct val="0"/>
        </a:spcBef>
        <a:spcAft>
          <a:spcPct val="0"/>
        </a:spcAft>
        <a:defRPr sz="3600">
          <a:solidFill>
            <a:srgbClr val="FFFF99"/>
          </a:solidFill>
          <a:latin typeface="+mj-lt"/>
          <a:ea typeface="+mj-ea"/>
          <a:cs typeface="+mj-cs"/>
        </a:defRPr>
      </a:lvl1pPr>
      <a:lvl2pPr algn="ctr" rtl="0" eaLnBrk="0" fontAlgn="base" hangingPunct="0">
        <a:spcBef>
          <a:spcPct val="0"/>
        </a:spcBef>
        <a:spcAft>
          <a:spcPct val="0"/>
        </a:spcAft>
        <a:defRPr sz="3600">
          <a:solidFill>
            <a:srgbClr val="FFFF99"/>
          </a:solidFill>
          <a:latin typeface="Calibri" pitchFamily="34" charset="0"/>
        </a:defRPr>
      </a:lvl2pPr>
      <a:lvl3pPr algn="ctr" rtl="0" eaLnBrk="0" fontAlgn="base" hangingPunct="0">
        <a:spcBef>
          <a:spcPct val="0"/>
        </a:spcBef>
        <a:spcAft>
          <a:spcPct val="0"/>
        </a:spcAft>
        <a:defRPr sz="3600">
          <a:solidFill>
            <a:srgbClr val="FFFF99"/>
          </a:solidFill>
          <a:latin typeface="Calibri" pitchFamily="34" charset="0"/>
        </a:defRPr>
      </a:lvl3pPr>
      <a:lvl4pPr algn="ctr" rtl="0" eaLnBrk="0" fontAlgn="base" hangingPunct="0">
        <a:spcBef>
          <a:spcPct val="0"/>
        </a:spcBef>
        <a:spcAft>
          <a:spcPct val="0"/>
        </a:spcAft>
        <a:defRPr sz="3600">
          <a:solidFill>
            <a:srgbClr val="FFFF99"/>
          </a:solidFill>
          <a:latin typeface="Calibri" pitchFamily="34" charset="0"/>
        </a:defRPr>
      </a:lvl4pPr>
      <a:lvl5pPr algn="ctr" rtl="0" eaLnBrk="0" fontAlgn="base" hangingPunct="0">
        <a:spcBef>
          <a:spcPct val="0"/>
        </a:spcBef>
        <a:spcAft>
          <a:spcPct val="0"/>
        </a:spcAft>
        <a:defRPr sz="3600">
          <a:solidFill>
            <a:srgbClr val="FFFF99"/>
          </a:solidFill>
          <a:latin typeface="Calibri" pitchFamily="34" charset="0"/>
        </a:defRPr>
      </a:lvl5pPr>
      <a:lvl6pPr marL="457200" algn="ctr" rtl="0" fontAlgn="base">
        <a:spcBef>
          <a:spcPct val="0"/>
        </a:spcBef>
        <a:spcAft>
          <a:spcPct val="0"/>
        </a:spcAft>
        <a:defRPr sz="3600">
          <a:solidFill>
            <a:srgbClr val="FFFF99"/>
          </a:solidFill>
          <a:latin typeface="Calibri" pitchFamily="34" charset="0"/>
        </a:defRPr>
      </a:lvl6pPr>
      <a:lvl7pPr marL="914400" algn="ctr" rtl="0" fontAlgn="base">
        <a:spcBef>
          <a:spcPct val="0"/>
        </a:spcBef>
        <a:spcAft>
          <a:spcPct val="0"/>
        </a:spcAft>
        <a:defRPr sz="3600">
          <a:solidFill>
            <a:srgbClr val="FFFF99"/>
          </a:solidFill>
          <a:latin typeface="Calibri" pitchFamily="34" charset="0"/>
        </a:defRPr>
      </a:lvl7pPr>
      <a:lvl8pPr marL="1371600" algn="ctr" rtl="0" fontAlgn="base">
        <a:spcBef>
          <a:spcPct val="0"/>
        </a:spcBef>
        <a:spcAft>
          <a:spcPct val="0"/>
        </a:spcAft>
        <a:defRPr sz="3600">
          <a:solidFill>
            <a:srgbClr val="FFFF99"/>
          </a:solidFill>
          <a:latin typeface="Calibri" pitchFamily="34" charset="0"/>
        </a:defRPr>
      </a:lvl8pPr>
      <a:lvl9pPr marL="1828800" algn="ctr" rtl="0" fontAlgn="base">
        <a:spcBef>
          <a:spcPct val="0"/>
        </a:spcBef>
        <a:spcAft>
          <a:spcPct val="0"/>
        </a:spcAft>
        <a:defRPr sz="3600">
          <a:solidFill>
            <a:srgbClr val="FFFF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rgbClr val="002060"/>
          </a:solidFill>
          <a:latin typeface="+mn-lt"/>
        </a:defRPr>
      </a:lvl2pPr>
      <a:lvl3pPr marL="1143000" indent="-228600" algn="l" rtl="0" eaLnBrk="0" fontAlgn="base" hangingPunct="0">
        <a:spcBef>
          <a:spcPct val="20000"/>
        </a:spcBef>
        <a:spcAft>
          <a:spcPct val="0"/>
        </a:spcAft>
        <a:buFont typeface="Arial" pitchFamily="34" charset="0"/>
        <a:buChar char="•"/>
        <a:defRPr sz="2400">
          <a:solidFill>
            <a:srgbClr val="002060"/>
          </a:solidFill>
          <a:latin typeface="+mn-lt"/>
        </a:defRPr>
      </a:lvl3pPr>
      <a:lvl4pPr marL="1600200" indent="-228600" algn="l" rtl="0" eaLnBrk="0" fontAlgn="base" hangingPunct="0">
        <a:spcBef>
          <a:spcPct val="20000"/>
        </a:spcBef>
        <a:spcAft>
          <a:spcPct val="0"/>
        </a:spcAft>
        <a:buFont typeface="Arial" pitchFamily="34" charset="0"/>
        <a:buChar char="–"/>
        <a:defRPr sz="2400">
          <a:solidFill>
            <a:srgbClr val="002060"/>
          </a:solidFill>
          <a:latin typeface="+mn-lt"/>
        </a:defRPr>
      </a:lvl4pPr>
      <a:lvl5pPr marL="2057400" indent="-228600" algn="l" rtl="0" eaLnBrk="0" fontAlgn="base" hangingPunct="0">
        <a:spcBef>
          <a:spcPct val="20000"/>
        </a:spcBef>
        <a:spcAft>
          <a:spcPct val="0"/>
        </a:spcAft>
        <a:buFont typeface="Arial" pitchFamily="34" charset="0"/>
        <a:buChar char="»"/>
        <a:defRPr sz="2400">
          <a:solidFill>
            <a:srgbClr val="002060"/>
          </a:solidFill>
          <a:latin typeface="+mn-lt"/>
        </a:defRPr>
      </a:lvl5pPr>
      <a:lvl6pPr marL="2514600" indent="-228600" algn="l" rtl="0" fontAlgn="base">
        <a:spcBef>
          <a:spcPct val="20000"/>
        </a:spcBef>
        <a:spcAft>
          <a:spcPct val="0"/>
        </a:spcAft>
        <a:buFont typeface="Arial" pitchFamily="34" charset="0"/>
        <a:buChar char="»"/>
        <a:defRPr sz="2400">
          <a:solidFill>
            <a:srgbClr val="002060"/>
          </a:solidFill>
          <a:latin typeface="+mn-lt"/>
        </a:defRPr>
      </a:lvl6pPr>
      <a:lvl7pPr marL="2971800" indent="-228600" algn="l" rtl="0" fontAlgn="base">
        <a:spcBef>
          <a:spcPct val="20000"/>
        </a:spcBef>
        <a:spcAft>
          <a:spcPct val="0"/>
        </a:spcAft>
        <a:buFont typeface="Arial" pitchFamily="34" charset="0"/>
        <a:buChar char="»"/>
        <a:defRPr sz="2400">
          <a:solidFill>
            <a:srgbClr val="002060"/>
          </a:solidFill>
          <a:latin typeface="+mn-lt"/>
        </a:defRPr>
      </a:lvl7pPr>
      <a:lvl8pPr marL="3429000" indent="-228600" algn="l" rtl="0" fontAlgn="base">
        <a:spcBef>
          <a:spcPct val="20000"/>
        </a:spcBef>
        <a:spcAft>
          <a:spcPct val="0"/>
        </a:spcAft>
        <a:buFont typeface="Arial" pitchFamily="34" charset="0"/>
        <a:buChar char="»"/>
        <a:defRPr sz="2400">
          <a:solidFill>
            <a:srgbClr val="002060"/>
          </a:solidFill>
          <a:latin typeface="+mn-lt"/>
        </a:defRPr>
      </a:lvl8pPr>
      <a:lvl9pPr marL="3886200" indent="-228600" algn="l" rtl="0" fontAlgn="base">
        <a:spcBef>
          <a:spcPct val="20000"/>
        </a:spcBef>
        <a:spcAft>
          <a:spcPct val="0"/>
        </a:spcAft>
        <a:buFont typeface="Arial" pitchFamily="34" charset="0"/>
        <a:buChar char="»"/>
        <a:defRPr sz="2400">
          <a:solidFill>
            <a:srgbClr val="0020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B4154-A335-4A96-A674-956166986D4E}" type="datetimeFigureOut">
              <a:rPr lang="el-GR" smtClean="0"/>
              <a:pPr/>
              <a:t>19/2/2024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DB23F-E02C-4A22-9AA3-1BC0C1917C38}" type="slidenum">
              <a:rPr lang="el-GR" smtClean="0"/>
              <a:pPr/>
              <a:t>‹#›</a:t>
            </a:fld>
            <a:endParaRPr lang="el-GR"/>
          </a:p>
        </p:txBody>
      </p:sp>
    </p:spTree>
    <p:extLst>
      <p:ext uri="{BB962C8B-B14F-4D97-AF65-F5344CB8AC3E}">
        <p14:creationId xmlns:p14="http://schemas.microsoft.com/office/powerpoint/2010/main" val="3675620903"/>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1A3470-6C1C-4D68-A074-0C12E09144F2}" type="datetimeFigureOut">
              <a:rPr lang="en-US" smtClean="0"/>
              <a:pPr/>
              <a:t>2/19/2024</a:t>
            </a:fld>
            <a:endParaRPr lang="en-US"/>
          </a:p>
        </p:txBody>
      </p:sp>
      <p:sp>
        <p:nvSpPr>
          <p:cNvPr id="5" name="4 - Θέση υποσέλιδου"/>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7FD23B-1DE9-45CD-9AC4-D842CB5DFCDB}" type="slidenum">
              <a:rPr lang="en-US" smtClean="0"/>
              <a:pPr/>
              <a:t>‹#›</a:t>
            </a:fld>
            <a:endParaRPr lang="en-US"/>
          </a:p>
        </p:txBody>
      </p:sp>
    </p:spTree>
    <p:extLst>
      <p:ext uri="{BB962C8B-B14F-4D97-AF65-F5344CB8AC3E}">
        <p14:creationId xmlns:p14="http://schemas.microsoft.com/office/powerpoint/2010/main" val="2330676960"/>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entrez/eutils/elink.fcgi?dbfrom=pubmed&amp;retmode=ref&amp;cmd=prlinks&amp;id=21403054" TargetMode="External"/><Relationship Id="rId1" Type="http://schemas.openxmlformats.org/officeDocument/2006/relationships/slideLayout" Target="../slideLayouts/slideLayout4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8.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8.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8.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68.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5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225.xml"/><Relationship Id="rId5" Type="http://schemas.openxmlformats.org/officeDocument/2006/relationships/hyperlink" Target="https://www.ncbi.nlm.nih.gov/pubmed/?term=Diabetes+Obes+Metab+2017+Daniele+G" TargetMode="Externa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8.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6.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51.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7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85.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85.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9.xml"/></Relationships>
</file>

<file path=ppt/slides/_rels/slide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85.xml"/><Relationship Id="rId4" Type="http://schemas.openxmlformats.org/officeDocument/2006/relationships/image" Target="../media/image5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6.xml"/></Relationships>
</file>

<file path=ppt/slides/_rels/slide6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9.xml"/><Relationship Id="rId1" Type="http://schemas.openxmlformats.org/officeDocument/2006/relationships/slideLayout" Target="../slideLayouts/slideLayout225.xml"/></Relationships>
</file>

<file path=ppt/slides/_rels/slide6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0.xml"/><Relationship Id="rId1" Type="http://schemas.openxmlformats.org/officeDocument/2006/relationships/slideLayout" Target="../slideLayouts/slideLayout2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2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notesSlide" Target="../notesSlides/notesSlide21.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2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8.xml"/><Relationship Id="rId5" Type="http://schemas.openxmlformats.org/officeDocument/2006/relationships/oleObject" Target="../embeddings/oleObject2.bin"/><Relationship Id="rId4" Type="http://schemas.openxmlformats.org/officeDocument/2006/relationships/notesSlide" Target="../notesSlides/notesSlide22.xml"/></Relationships>
</file>

<file path=ppt/slides/_rels/slide6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8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8.xml"/><Relationship Id="rId5" Type="http://schemas.openxmlformats.org/officeDocument/2006/relationships/image" Target="../media/image36.png"/><Relationship Id="rId4" Type="http://schemas.openxmlformats.org/officeDocument/2006/relationships/image" Target="../media/image35.png"/></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1.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6.xml"/></Relationships>
</file>

<file path=ppt/slides/_rels/slide7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87.xml"/><Relationship Id="rId6" Type="http://schemas.microsoft.com/office/2007/relationships/hdphoto" Target="../media/hdphoto2.wdp"/><Relationship Id="rId5" Type="http://schemas.openxmlformats.org/officeDocument/2006/relationships/image" Target="../media/image5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68.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0.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68.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0.xml"/></Relationships>
</file>

<file path=ppt/slides/_rels/slide8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370.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9.xml"/><Relationship Id="rId1" Type="http://schemas.openxmlformats.org/officeDocument/2006/relationships/slideLayout" Target="../slideLayouts/slideLayout386.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8.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64.png"/></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C9EE91-DD99-4784-BFA7-90F1786AD220}"/>
              </a:ext>
            </a:extLst>
          </p:cNvPr>
          <p:cNvSpPr>
            <a:spLocks noGrp="1"/>
          </p:cNvSpPr>
          <p:nvPr>
            <p:ph type="title"/>
          </p:nvPr>
        </p:nvSpPr>
        <p:spPr>
          <a:xfrm>
            <a:off x="1295400" y="685800"/>
            <a:ext cx="6172200" cy="857250"/>
          </a:xfrm>
        </p:spPr>
        <p:txBody>
          <a:bodyPr>
            <a:normAutofit fontScale="90000"/>
          </a:bodyPr>
          <a:lstStyle/>
          <a:p>
            <a:pPr>
              <a:spcBef>
                <a:spcPts val="0"/>
              </a:spcBef>
            </a:pPr>
            <a:r>
              <a:rPr lang="el-GR" sz="4000" dirty="0">
                <a:solidFill>
                  <a:srgbClr val="FF0000"/>
                </a:solidFill>
                <a:latin typeface="PFDinText"/>
                <a:ea typeface="+mn-ea"/>
                <a:cs typeface="+mn-cs"/>
              </a:rPr>
              <a:t>Θεραπεία του ΣΔτ2</a:t>
            </a:r>
            <a:br>
              <a:rPr lang="el-GR" sz="2700" dirty="0">
                <a:solidFill>
                  <a:srgbClr val="FF0000"/>
                </a:solidFill>
                <a:ea typeface="+mn-ea"/>
                <a:cs typeface="+mn-cs"/>
              </a:rPr>
            </a:br>
            <a:endParaRPr lang="el-GR" dirty="0"/>
          </a:p>
        </p:txBody>
      </p:sp>
      <p:pic>
        <p:nvPicPr>
          <p:cNvPr id="4" name="Θέση περιεχομένου 3">
            <a:extLst>
              <a:ext uri="{FF2B5EF4-FFF2-40B4-BE49-F238E27FC236}">
                <a16:creationId xmlns:a16="http://schemas.microsoft.com/office/drawing/2014/main" id="{B07C35FD-020D-4A6F-90F0-89558E0141F8}"/>
              </a:ext>
            </a:extLst>
          </p:cNvPr>
          <p:cNvPicPr>
            <a:picLocks noGrp="1" noChangeAspect="1"/>
          </p:cNvPicPr>
          <p:nvPr>
            <p:ph idx="1"/>
          </p:nvPr>
        </p:nvPicPr>
        <p:blipFill>
          <a:blip r:embed="rId3" cstate="print"/>
          <a:stretch>
            <a:fillRect/>
          </a:stretch>
        </p:blipFill>
        <p:spPr>
          <a:xfrm>
            <a:off x="228600" y="3448050"/>
            <a:ext cx="2894327" cy="914480"/>
          </a:xfrm>
          <a:prstGeom prst="rect">
            <a:avLst/>
          </a:prstGeom>
        </p:spPr>
      </p:pic>
      <p:sp>
        <p:nvSpPr>
          <p:cNvPr id="6" name="Ορθογώνιο 5">
            <a:extLst>
              <a:ext uri="{FF2B5EF4-FFF2-40B4-BE49-F238E27FC236}">
                <a16:creationId xmlns:a16="http://schemas.microsoft.com/office/drawing/2014/main" id="{E4890FFC-8579-460C-B989-6DACB3C257F5}"/>
              </a:ext>
            </a:extLst>
          </p:cNvPr>
          <p:cNvSpPr/>
          <p:nvPr/>
        </p:nvSpPr>
        <p:spPr>
          <a:xfrm>
            <a:off x="4114800" y="3485367"/>
            <a:ext cx="4572000" cy="1754326"/>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Ν. Τεντολούρης</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Καθηγητής Παθολογίας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Α' Προπαιδευτική Παθολογική Κλινική και Ειδική Νοσολογία  Πανεπιστημίου Αθηνών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&amp;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Calibri"/>
                <a:ea typeface="+mn-ea"/>
                <a:cs typeface="+mn-cs"/>
              </a:rPr>
              <a:t>Διαβητολογικό Κέντρο</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Γ. Ν. Α. Λαϊκό</a:t>
            </a:r>
          </a:p>
        </p:txBody>
      </p:sp>
    </p:spTree>
    <p:extLst>
      <p:ext uri="{BB962C8B-B14F-4D97-AF65-F5344CB8AC3E}">
        <p14:creationId xmlns:p14="http://schemas.microsoft.com/office/powerpoint/2010/main" val="47665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Κριτήρια επιλογής αντιδιαβητικής αγωγής</a:t>
            </a:r>
          </a:p>
        </p:txBody>
      </p:sp>
      <p:sp>
        <p:nvSpPr>
          <p:cNvPr id="3" name="2 - Θέση περιεχομένου"/>
          <p:cNvSpPr>
            <a:spLocks noGrp="1"/>
          </p:cNvSpPr>
          <p:nvPr>
            <p:ph sz="quarter" idx="11"/>
          </p:nvPr>
        </p:nvSpPr>
        <p:spPr>
          <a:xfrm>
            <a:off x="323851" y="1643050"/>
            <a:ext cx="8494713" cy="4946797"/>
          </a:xfrm>
        </p:spPr>
        <p:txBody>
          <a:bodyPr/>
          <a:lstStyle/>
          <a:p>
            <a:r>
              <a:rPr lang="el-GR" sz="3200" dirty="0"/>
              <a:t>Αποτελεσματικότητα</a:t>
            </a:r>
          </a:p>
          <a:p>
            <a:r>
              <a:rPr lang="el-GR" sz="3200" dirty="0"/>
              <a:t>Υπογλυκαιμίες</a:t>
            </a:r>
          </a:p>
          <a:p>
            <a:r>
              <a:rPr lang="el-GR" sz="3200" dirty="0"/>
              <a:t>Επίδραση στο σωματικό βάρος</a:t>
            </a:r>
          </a:p>
          <a:p>
            <a:r>
              <a:rPr lang="el-GR" sz="3200" dirty="0"/>
              <a:t>Ανεπιθύμητες ενέργειες</a:t>
            </a:r>
          </a:p>
          <a:p>
            <a:r>
              <a:rPr lang="el-GR" sz="3200" dirty="0"/>
              <a:t>Κόστος</a:t>
            </a:r>
            <a:endParaRPr lang="en-US" sz="3200" dirty="0"/>
          </a:p>
          <a:p>
            <a:r>
              <a:rPr lang="el-GR" sz="3200" dirty="0"/>
              <a:t>Ιστορικό καρδιαγγειακής νόσου (στεφανιαία νόσος, ΑΕΕ, περιφερική αρτηριοπάθεια)</a:t>
            </a:r>
            <a:r>
              <a:rPr lang="en-US" sz="3200" dirty="0"/>
              <a:t> </a:t>
            </a:r>
            <a:r>
              <a:rPr lang="el-GR" sz="3200" dirty="0"/>
              <a:t>ή παράγοντες ΚΑΚ ή νεφρική νόσος</a:t>
            </a:r>
          </a:p>
          <a:p>
            <a:endParaRPr lang="el-GR" dirty="0"/>
          </a:p>
        </p:txBody>
      </p:sp>
    </p:spTree>
    <p:extLst>
      <p:ext uri="{BB962C8B-B14F-4D97-AF65-F5344CB8AC3E}">
        <p14:creationId xmlns:p14="http://schemas.microsoft.com/office/powerpoint/2010/main" val="176410507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685800" y="0"/>
            <a:ext cx="7772400" cy="914400"/>
          </a:xfrm>
        </p:spPr>
        <p:txBody>
          <a:bodyPr/>
          <a:lstStyle/>
          <a:p>
            <a:r>
              <a:rPr lang="el-GR" sz="3600"/>
              <a:t>Στόχοι γλυκαιμικού ελέγχου</a:t>
            </a:r>
          </a:p>
        </p:txBody>
      </p:sp>
      <p:graphicFrame>
        <p:nvGraphicFramePr>
          <p:cNvPr id="621571" name="Group 3"/>
          <p:cNvGraphicFramePr>
            <a:graphicFrameLocks noGrp="1"/>
          </p:cNvGraphicFramePr>
          <p:nvPr>
            <p:extLst>
              <p:ext uri="{D42A27DB-BD31-4B8C-83A1-F6EECF244321}">
                <p14:modId xmlns:p14="http://schemas.microsoft.com/office/powerpoint/2010/main" val="1565547306"/>
              </p:ext>
            </p:extLst>
          </p:nvPr>
        </p:nvGraphicFramePr>
        <p:xfrm>
          <a:off x="533400" y="1066800"/>
          <a:ext cx="8305800" cy="4064000"/>
        </p:xfrm>
        <a:graphic>
          <a:graphicData uri="http://schemas.openxmlformats.org/drawingml/2006/table">
            <a:tbl>
              <a:tblPr/>
              <a:tblGrid>
                <a:gridCol w="3962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016000">
                <a:tc>
                  <a:txBody>
                    <a:bodyPr/>
                    <a:lstStyle/>
                    <a:p>
                      <a:pPr marL="0" marR="0" lvl="0" indent="0" algn="l" defTabSz="914400" rtl="0" eaLnBrk="0" fontAlgn="base" latinLnBrk="0" hangingPunct="0">
                        <a:lnSpc>
                          <a:spcPct val="90000"/>
                        </a:lnSpc>
                        <a:spcBef>
                          <a:spcPct val="50000"/>
                        </a:spcBef>
                        <a:spcAft>
                          <a:spcPct val="0"/>
                        </a:spcAft>
                        <a:buClr>
                          <a:srgbClr val="A4A3CB"/>
                        </a:buClr>
                        <a:buSzPct val="75000"/>
                        <a:buFont typeface="Monotype Sorts"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a:ln>
                            <a:noFill/>
                          </a:ln>
                          <a:solidFill>
                            <a:srgbClr val="FFFF00"/>
                          </a:solidFill>
                          <a:effectLst>
                            <a:outerShdw blurRad="38100" dist="38100" dir="2700000" algn="tl">
                              <a:srgbClr val="000000"/>
                            </a:outerShdw>
                          </a:effectLst>
                          <a:latin typeface="Arial" charset="0"/>
                        </a:rPr>
                        <a:t>ADA</a:t>
                      </a:r>
                      <a:endParaRPr kumimoji="0" lang="el-GR" sz="2400" b="0" i="0" u="none" strike="noStrike" cap="none" normalizeH="0" baseline="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a:ln>
                            <a:noFill/>
                          </a:ln>
                          <a:solidFill>
                            <a:srgbClr val="FFFF00"/>
                          </a:solidFill>
                          <a:effectLst>
                            <a:outerShdw blurRad="38100" dist="38100" dir="2700000" algn="tl">
                              <a:srgbClr val="000000"/>
                            </a:outerShdw>
                          </a:effectLst>
                          <a:latin typeface="Arial" charset="0"/>
                        </a:rPr>
                        <a:t>IDF</a:t>
                      </a:r>
                      <a:endParaRPr kumimoji="0" lang="el-GR" sz="2400" b="0" i="0" u="none" strike="noStrike" cap="none" normalizeH="0" baseline="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a:ln>
                            <a:noFill/>
                          </a:ln>
                          <a:solidFill>
                            <a:srgbClr val="FFFF00"/>
                          </a:solidFill>
                          <a:effectLst>
                            <a:outerShdw blurRad="38100" dist="38100" dir="2700000" algn="tl">
                              <a:srgbClr val="000000"/>
                            </a:outerShdw>
                          </a:effectLst>
                          <a:latin typeface="Arial" charset="0"/>
                        </a:rPr>
                        <a:t>ACE</a:t>
                      </a:r>
                      <a:endParaRPr kumimoji="0" lang="el-GR" sz="2400" b="0" i="0" u="none" strike="noStrike" cap="none" normalizeH="0" baseline="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HbA1c (%)</a:t>
                      </a:r>
                      <a:endParaRPr kumimoji="0" lang="el-GR"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&lt;7.0</a:t>
                      </a:r>
                      <a:endParaRPr kumimoji="0" lang="el-GR"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&lt;6.5</a:t>
                      </a:r>
                      <a:endParaRPr kumimoji="0" lang="el-GR" sz="2400" b="1"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&lt;6.5</a:t>
                      </a:r>
                      <a:endParaRPr kumimoji="0" lang="el-GR" sz="2400" b="1"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l-GR" sz="2400" b="0" i="0" u="none" strike="noStrike" cap="none" normalizeH="0" baseline="0">
                          <a:ln>
                            <a:noFill/>
                          </a:ln>
                          <a:solidFill>
                            <a:schemeClr val="tx1"/>
                          </a:solidFill>
                          <a:effectLst>
                            <a:outerShdw blurRad="38100" dist="38100" dir="2700000" algn="tl">
                              <a:srgbClr val="000000"/>
                            </a:outerShdw>
                          </a:effectLst>
                          <a:latin typeface="Arial" charset="0"/>
                        </a:rPr>
                        <a:t>Γλυκόζη προγευματικά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(mg/dl)</a:t>
                      </a:r>
                      <a:r>
                        <a:rPr kumimoji="0" lang="el-GR" sz="24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8</a:t>
                      </a:r>
                      <a:r>
                        <a:rPr kumimoji="0" lang="el-GR" sz="2400" b="0" i="0" u="none" strike="noStrike" cap="none" normalizeH="0" baseline="0" dirty="0">
                          <a:ln>
                            <a:noFill/>
                          </a:ln>
                          <a:solidFill>
                            <a:schemeClr val="tx1"/>
                          </a:solidFill>
                          <a:effectLst>
                            <a:outerShdw blurRad="38100" dist="38100" dir="2700000" algn="tl">
                              <a:srgbClr val="000000"/>
                            </a:outerShdw>
                          </a:effectLst>
                          <a:latin typeface="Arial" charset="0"/>
                        </a:rPr>
                        <a:t>0-130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l-GR" sz="2400" b="1" i="0" u="none" strike="noStrike" cap="none" normalizeH="0" baseline="0">
                          <a:ln>
                            <a:noFill/>
                          </a:ln>
                          <a:solidFill>
                            <a:schemeClr val="tx1"/>
                          </a:solidFill>
                          <a:effectLst>
                            <a:outerShdw blurRad="38100" dist="38100" dir="2700000" algn="tl">
                              <a:srgbClr val="000000"/>
                            </a:outerShdw>
                          </a:effectLst>
                          <a:latin typeface="Arial" charset="0"/>
                        </a:rPr>
                        <a:t>&lt;100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l-GR" sz="2400" b="1" i="0" u="none" strike="noStrike" cap="none" normalizeH="0" baseline="0">
                          <a:ln>
                            <a:noFill/>
                          </a:ln>
                          <a:solidFill>
                            <a:schemeClr val="tx1"/>
                          </a:solidFill>
                          <a:effectLst>
                            <a:outerShdw blurRad="38100" dist="38100" dir="2700000" algn="tl">
                              <a:srgbClr val="000000"/>
                            </a:outerShdw>
                          </a:effectLst>
                          <a:latin typeface="Arial" charset="0"/>
                        </a:rPr>
                        <a:t>&lt;110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l-GR" sz="2400" b="0" i="0" u="none" strike="noStrike" cap="none" normalizeH="0" baseline="0" dirty="0">
                          <a:ln>
                            <a:noFill/>
                          </a:ln>
                          <a:solidFill>
                            <a:schemeClr val="tx1"/>
                          </a:solidFill>
                          <a:effectLst>
                            <a:outerShdw blurRad="38100" dist="38100" dir="2700000" algn="tl">
                              <a:srgbClr val="000000"/>
                            </a:outerShdw>
                          </a:effectLst>
                          <a:latin typeface="Arial" charset="0"/>
                        </a:rPr>
                        <a:t>Αιχμή 1-2 ώρες μετά την έναρξη του γεύματος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180</a:t>
                      </a:r>
                      <a:endParaRPr kumimoji="0" lang="el-GR"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l-GR" sz="2400" b="1" i="0" u="none" strike="noStrike" cap="none" normalizeH="0" baseline="0">
                          <a:ln>
                            <a:noFill/>
                          </a:ln>
                          <a:solidFill>
                            <a:schemeClr val="tx1"/>
                          </a:solidFill>
                          <a:effectLst>
                            <a:outerShdw blurRad="38100" dist="38100" dir="2700000" algn="tl">
                              <a:srgbClr val="000000"/>
                            </a:outerShdw>
                          </a:effectLst>
                          <a:latin typeface="Arial" charset="0"/>
                        </a:rPr>
                        <a:t>&lt;135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A4A3CB"/>
                        </a:buClr>
                        <a:buSzPct val="75000"/>
                        <a:buFont typeface="Monotype Sorts" charset="2"/>
                        <a:buNone/>
                        <a:tabLst/>
                      </a:pPr>
                      <a:r>
                        <a:rPr kumimoji="0" lang="el-GR" sz="2400" b="1" i="0" u="none" strike="noStrike" cap="none" normalizeH="0" baseline="0" dirty="0">
                          <a:ln>
                            <a:noFill/>
                          </a:ln>
                          <a:solidFill>
                            <a:schemeClr val="tx1"/>
                          </a:solidFill>
                          <a:effectLst>
                            <a:outerShdw blurRad="38100" dist="38100" dir="2700000" algn="tl">
                              <a:srgbClr val="000000"/>
                            </a:outerShdw>
                          </a:effectLst>
                          <a:latin typeface="Arial" charset="0"/>
                        </a:rPr>
                        <a:t>&lt;140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21598" name="Text Box 30"/>
          <p:cNvSpPr txBox="1">
            <a:spLocks noChangeArrowheads="1"/>
          </p:cNvSpPr>
          <p:nvPr/>
        </p:nvSpPr>
        <p:spPr bwMode="auto">
          <a:xfrm>
            <a:off x="365125" y="5299075"/>
            <a:ext cx="5392738" cy="1187450"/>
          </a:xfrm>
          <a:prstGeom prst="rect">
            <a:avLst/>
          </a:prstGeom>
          <a:noFill/>
          <a:ln w="9525">
            <a:noFill/>
            <a:miter lim="800000"/>
            <a:headEnd/>
            <a:tailEnd/>
          </a:ln>
          <a:effectLst/>
        </p:spPr>
        <p:txBody>
          <a:bodyPr wrap="none">
            <a:spAutoFit/>
          </a:bodyPr>
          <a:lstStyle/>
          <a:p>
            <a:r>
              <a:rPr lang="en-US" sz="2400" dirty="0">
                <a:solidFill>
                  <a:srgbClr val="FFFF00"/>
                </a:solidFill>
                <a:latin typeface="Times New Roman" pitchFamily="18" charset="0"/>
                <a:cs typeface="+mn-cs"/>
              </a:rPr>
              <a:t>ADA: American Diabetes Association</a:t>
            </a:r>
          </a:p>
          <a:p>
            <a:r>
              <a:rPr lang="en-US" sz="2400" dirty="0">
                <a:solidFill>
                  <a:srgbClr val="FFFF00"/>
                </a:solidFill>
                <a:latin typeface="Times New Roman" pitchFamily="18" charset="0"/>
                <a:cs typeface="+mn-cs"/>
              </a:rPr>
              <a:t>IDF: International Diabetes Federation</a:t>
            </a:r>
          </a:p>
          <a:p>
            <a:r>
              <a:rPr lang="en-US" sz="2400" dirty="0">
                <a:solidFill>
                  <a:srgbClr val="FFFF00"/>
                </a:solidFill>
                <a:latin typeface="Times New Roman" pitchFamily="18" charset="0"/>
                <a:cs typeface="+mn-cs"/>
              </a:rPr>
              <a:t>ACE: American College of Endocrinology</a:t>
            </a:r>
            <a:endParaRPr lang="el-GR" sz="2400" dirty="0">
              <a:solidFill>
                <a:srgbClr val="FFFF00"/>
              </a:solidFill>
              <a:latin typeface="Times New Roman" pitchFamily="18" charset="0"/>
              <a:cs typeface="+mn-cs"/>
            </a:endParaRPr>
          </a:p>
        </p:txBody>
      </p:sp>
      <p:sp>
        <p:nvSpPr>
          <p:cNvPr id="621599" name="Rectangle 31"/>
          <p:cNvSpPr>
            <a:spLocks noChangeArrowheads="1"/>
          </p:cNvSpPr>
          <p:nvPr/>
        </p:nvSpPr>
        <p:spPr bwMode="auto">
          <a:xfrm>
            <a:off x="4643438" y="1125538"/>
            <a:ext cx="1368425" cy="3887787"/>
          </a:xfrm>
          <a:prstGeom prst="rect">
            <a:avLst/>
          </a:prstGeom>
          <a:noFill/>
          <a:ln w="57150">
            <a:solidFill>
              <a:srgbClr val="FF3300"/>
            </a:solidFill>
            <a:miter lim="800000"/>
            <a:headEnd/>
            <a:tailEnd/>
          </a:ln>
          <a:effectLst/>
        </p:spPr>
        <p:txBody>
          <a:bodyPr wrap="none" anchor="ctr"/>
          <a:lstStyle/>
          <a:p>
            <a:endParaRPr lang="en-US">
              <a:solidFill>
                <a:srgbClr val="FFFFFF"/>
              </a:solidFill>
              <a:cs typeface="+mn-cs"/>
            </a:endParaRPr>
          </a:p>
        </p:txBody>
      </p:sp>
      <p:sp>
        <p:nvSpPr>
          <p:cNvPr id="621600" name="Rectangle 32"/>
          <p:cNvSpPr>
            <a:spLocks noChangeArrowheads="1"/>
          </p:cNvSpPr>
          <p:nvPr/>
        </p:nvSpPr>
        <p:spPr bwMode="auto">
          <a:xfrm>
            <a:off x="6156325" y="2060575"/>
            <a:ext cx="2592388" cy="1008063"/>
          </a:xfrm>
          <a:prstGeom prst="rect">
            <a:avLst/>
          </a:prstGeom>
          <a:noFill/>
          <a:ln w="38100">
            <a:solidFill>
              <a:srgbClr val="FF3300"/>
            </a:solidFill>
            <a:miter lim="800000"/>
            <a:headEnd/>
            <a:tailEnd/>
          </a:ln>
          <a:effectLst/>
        </p:spPr>
        <p:txBody>
          <a:bodyPr wrap="none" anchor="ctr"/>
          <a:lstStyle/>
          <a:p>
            <a:endParaRPr lang="en-US">
              <a:solidFill>
                <a:srgbClr val="FFFFFF"/>
              </a:solidFill>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77" name="Title 1"/>
          <p:cNvSpPr>
            <a:spLocks noGrp="1"/>
          </p:cNvSpPr>
          <p:nvPr>
            <p:ph type="title"/>
          </p:nvPr>
        </p:nvSpPr>
        <p:spPr/>
        <p:txBody>
          <a:bodyPr>
            <a:normAutofit/>
          </a:bodyPr>
          <a:lstStyle/>
          <a:p>
            <a:pPr>
              <a:lnSpc>
                <a:spcPts val="4000"/>
              </a:lnSpc>
            </a:pPr>
            <a:r>
              <a:rPr lang="en-US" sz="3200" dirty="0"/>
              <a:t>Mean Glucose Levels for Specified A1C Levels</a:t>
            </a:r>
          </a:p>
        </p:txBody>
      </p:sp>
      <p:graphicFrame>
        <p:nvGraphicFramePr>
          <p:cNvPr id="100354" name="Content Placeholder 7"/>
          <p:cNvGraphicFramePr>
            <a:graphicFrameLocks noGrp="1"/>
          </p:cNvGraphicFramePr>
          <p:nvPr>
            <p:ph idx="1"/>
            <p:extLst>
              <p:ext uri="{D42A27DB-BD31-4B8C-83A1-F6EECF244321}">
                <p14:modId xmlns:p14="http://schemas.microsoft.com/office/powerpoint/2010/main" val="3474519357"/>
              </p:ext>
            </p:extLst>
          </p:nvPr>
        </p:nvGraphicFramePr>
        <p:xfrm>
          <a:off x="457200" y="1750818"/>
          <a:ext cx="8229600" cy="3639312"/>
        </p:xfrm>
        <a:graphic>
          <a:graphicData uri="http://schemas.openxmlformats.org/drawingml/2006/table">
            <a:tbl>
              <a:tblPr/>
              <a:tblGrid>
                <a:gridCol w="1290449">
                  <a:extLst>
                    <a:ext uri="{9D8B030D-6E8A-4147-A177-3AD203B41FA5}">
                      <a16:colId xmlns:a16="http://schemas.microsoft.com/office/drawing/2014/main" val="20000"/>
                    </a:ext>
                  </a:extLst>
                </a:gridCol>
                <a:gridCol w="1608581">
                  <a:extLst>
                    <a:ext uri="{9D8B030D-6E8A-4147-A177-3AD203B41FA5}">
                      <a16:colId xmlns:a16="http://schemas.microsoft.com/office/drawing/2014/main" val="20001"/>
                    </a:ext>
                  </a:extLst>
                </a:gridCol>
                <a:gridCol w="1115700">
                  <a:extLst>
                    <a:ext uri="{9D8B030D-6E8A-4147-A177-3AD203B41FA5}">
                      <a16:colId xmlns:a16="http://schemas.microsoft.com/office/drawing/2014/main" val="20002"/>
                    </a:ext>
                  </a:extLst>
                </a:gridCol>
                <a:gridCol w="957382">
                  <a:extLst>
                    <a:ext uri="{9D8B030D-6E8A-4147-A177-3AD203B41FA5}">
                      <a16:colId xmlns:a16="http://schemas.microsoft.com/office/drawing/2014/main" val="20003"/>
                    </a:ext>
                  </a:extLst>
                </a:gridCol>
                <a:gridCol w="1052970">
                  <a:extLst>
                    <a:ext uri="{9D8B030D-6E8A-4147-A177-3AD203B41FA5}">
                      <a16:colId xmlns:a16="http://schemas.microsoft.com/office/drawing/2014/main" val="20004"/>
                    </a:ext>
                  </a:extLst>
                </a:gridCol>
                <a:gridCol w="1163496">
                  <a:extLst>
                    <a:ext uri="{9D8B030D-6E8A-4147-A177-3AD203B41FA5}">
                      <a16:colId xmlns:a16="http://schemas.microsoft.com/office/drawing/2014/main" val="20005"/>
                    </a:ext>
                  </a:extLst>
                </a:gridCol>
                <a:gridCol w="1041022">
                  <a:extLst>
                    <a:ext uri="{9D8B030D-6E8A-4147-A177-3AD203B41FA5}">
                      <a16:colId xmlns:a16="http://schemas.microsoft.com/office/drawing/2014/main" val="20006"/>
                    </a:ext>
                  </a:extLst>
                </a:gridCol>
              </a:tblGrid>
              <a:tr h="285750">
                <a:tc row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100" b="1" i="0" u="none" strike="noStrike" cap="none" normalizeH="0" baseline="0" dirty="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500" b="1" i="0" u="none" strike="noStrike" cap="none" normalizeH="0" baseline="0" dirty="0">
                          <a:ln>
                            <a:noFill/>
                          </a:ln>
                          <a:solidFill>
                            <a:schemeClr val="bg1"/>
                          </a:solidFill>
                          <a:effectLst/>
                          <a:latin typeface="Verdana" pitchFamily="34" charset="0"/>
                          <a:cs typeface="Arial" pitchFamily="34" charset="0"/>
                        </a:rPr>
                        <a:t>Mean Glucose</a:t>
                      </a: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vMerge="1">
                  <a:txBody>
                    <a:bodyPr/>
                    <a:lstStyle/>
                    <a:p>
                      <a:endParaRPr lang="en-US"/>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Verdana" pitchFamily="34" charset="0"/>
                          <a:cs typeface="Arial" pitchFamily="34" charset="0"/>
                        </a:rPr>
                        <a:t>Mean Plasma Glucose* </a:t>
                      </a: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Verdana" pitchFamily="34" charset="0"/>
                          <a:cs typeface="Arial" pitchFamily="34" charset="0"/>
                        </a:rPr>
                        <a:t>Fasting</a:t>
                      </a: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err="1">
                          <a:ln>
                            <a:noFill/>
                          </a:ln>
                          <a:solidFill>
                            <a:schemeClr val="bg1"/>
                          </a:solidFill>
                          <a:effectLst/>
                          <a:latin typeface="Verdana" pitchFamily="34" charset="0"/>
                          <a:cs typeface="Arial" pitchFamily="34" charset="0"/>
                        </a:rPr>
                        <a:t>Premeal</a:t>
                      </a:r>
                      <a:endParaRPr kumimoji="0" lang="en-US" sz="1200" b="1"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err="1">
                          <a:ln>
                            <a:noFill/>
                          </a:ln>
                          <a:solidFill>
                            <a:schemeClr val="bg1"/>
                          </a:solidFill>
                          <a:effectLst/>
                          <a:latin typeface="Verdana" pitchFamily="34" charset="0"/>
                          <a:cs typeface="Arial" pitchFamily="34" charset="0"/>
                        </a:rPr>
                        <a:t>Postmeal</a:t>
                      </a:r>
                      <a:endParaRPr kumimoji="0" lang="en-US" sz="1200" b="1"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Verdana" pitchFamily="34" charset="0"/>
                          <a:cs typeface="Arial" pitchFamily="34" charset="0"/>
                        </a:rPr>
                        <a:t>Bedtime</a:t>
                      </a: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0001"/>
                  </a:ext>
                </a:extLst>
              </a:tr>
              <a:tr h="2857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A1C%</a:t>
                      </a: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chemeClr val="bg1"/>
                          </a:solidFill>
                          <a:effectLst/>
                          <a:latin typeface="Verdana" pitchFamily="34" charset="0"/>
                          <a:cs typeface="Arial" pitchFamily="34" charset="0"/>
                        </a:rPr>
                        <a:t>mg/</a:t>
                      </a:r>
                      <a:r>
                        <a:rPr kumimoji="0" lang="en-US" sz="1400" b="0" i="0" u="none" strike="noStrike" cap="none" normalizeH="0" baseline="0" dirty="0" err="1">
                          <a:ln>
                            <a:noFill/>
                          </a:ln>
                          <a:solidFill>
                            <a:schemeClr val="bg1"/>
                          </a:solidFill>
                          <a:effectLst/>
                          <a:latin typeface="Verdana" pitchFamily="34" charset="0"/>
                          <a:cs typeface="Arial" pitchFamily="34" charset="0"/>
                        </a:rPr>
                        <a:t>dL</a:t>
                      </a:r>
                      <a:endParaRPr kumimoji="0" lang="en-US" sz="1400" b="0"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err="1">
                          <a:ln>
                            <a:noFill/>
                          </a:ln>
                          <a:solidFill>
                            <a:schemeClr val="bg1"/>
                          </a:solidFill>
                          <a:effectLst/>
                          <a:latin typeface="Verdana" pitchFamily="34" charset="0"/>
                          <a:cs typeface="Arial" pitchFamily="34" charset="0"/>
                        </a:rPr>
                        <a:t>mmol</a:t>
                      </a:r>
                      <a:r>
                        <a:rPr kumimoji="0" lang="en-US" sz="1400" b="0" i="0" u="none" strike="noStrike" cap="none" normalizeH="0" baseline="0" dirty="0">
                          <a:ln>
                            <a:noFill/>
                          </a:ln>
                          <a:solidFill>
                            <a:schemeClr val="bg1"/>
                          </a:solidFill>
                          <a:effectLst/>
                          <a:latin typeface="Verdana" pitchFamily="34" charset="0"/>
                          <a:cs typeface="Arial" pitchFamily="34" charset="0"/>
                        </a:rPr>
                        <a:t>/L</a:t>
                      </a: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chemeClr val="bg1"/>
                          </a:solidFill>
                          <a:effectLst/>
                          <a:latin typeface="Verdana" pitchFamily="34" charset="0"/>
                          <a:cs typeface="Arial" pitchFamily="34" charset="0"/>
                        </a:rPr>
                        <a:t>mg/</a:t>
                      </a:r>
                      <a:r>
                        <a:rPr kumimoji="0" lang="en-US" sz="1400" b="0" i="0" u="none" strike="noStrike" cap="none" normalizeH="0" baseline="0" dirty="0" err="1">
                          <a:ln>
                            <a:noFill/>
                          </a:ln>
                          <a:solidFill>
                            <a:schemeClr val="bg1"/>
                          </a:solidFill>
                          <a:effectLst/>
                          <a:latin typeface="Verdana" pitchFamily="34" charset="0"/>
                          <a:cs typeface="Arial" pitchFamily="34" charset="0"/>
                        </a:rPr>
                        <a:t>dL</a:t>
                      </a:r>
                      <a:endParaRPr kumimoji="0" lang="en-US" sz="1400" b="0"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chemeClr val="bg1"/>
                          </a:solidFill>
                          <a:effectLst/>
                          <a:latin typeface="Verdana" pitchFamily="34" charset="0"/>
                          <a:cs typeface="Arial" pitchFamily="34" charset="0"/>
                        </a:rPr>
                        <a:t>mg/</a:t>
                      </a:r>
                      <a:r>
                        <a:rPr kumimoji="0" lang="en-US" sz="1400" b="0" i="0" u="none" strike="noStrike" cap="none" normalizeH="0" baseline="0" dirty="0" err="1">
                          <a:ln>
                            <a:noFill/>
                          </a:ln>
                          <a:solidFill>
                            <a:schemeClr val="bg1"/>
                          </a:solidFill>
                          <a:effectLst/>
                          <a:latin typeface="Verdana" pitchFamily="34" charset="0"/>
                          <a:cs typeface="Arial" pitchFamily="34" charset="0"/>
                        </a:rPr>
                        <a:t>dL</a:t>
                      </a:r>
                      <a:endParaRPr kumimoji="0" lang="en-US" sz="1400" b="0"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chemeClr val="bg1"/>
                          </a:solidFill>
                          <a:effectLst/>
                          <a:latin typeface="Verdana" pitchFamily="34" charset="0"/>
                          <a:cs typeface="Arial" pitchFamily="34" charset="0"/>
                        </a:rPr>
                        <a:t>mg/</a:t>
                      </a:r>
                      <a:r>
                        <a:rPr kumimoji="0" lang="en-US" sz="1400" b="0" i="0" u="none" strike="noStrike" cap="none" normalizeH="0" baseline="0" dirty="0" err="1">
                          <a:ln>
                            <a:noFill/>
                          </a:ln>
                          <a:solidFill>
                            <a:schemeClr val="bg1"/>
                          </a:solidFill>
                          <a:effectLst/>
                          <a:latin typeface="Verdana" pitchFamily="34" charset="0"/>
                          <a:cs typeface="Arial" pitchFamily="34" charset="0"/>
                        </a:rPr>
                        <a:t>dL</a:t>
                      </a:r>
                      <a:endParaRPr kumimoji="0" lang="en-US" sz="1400" b="0"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chemeClr val="bg1"/>
                          </a:solidFill>
                          <a:effectLst/>
                          <a:latin typeface="Verdana" pitchFamily="34" charset="0"/>
                          <a:cs typeface="Arial" pitchFamily="34" charset="0"/>
                        </a:rPr>
                        <a:t>mg/</a:t>
                      </a:r>
                      <a:r>
                        <a:rPr kumimoji="0" lang="en-US" sz="1400" b="0" i="0" u="none" strike="noStrike" cap="none" normalizeH="0" baseline="0" dirty="0" err="1">
                          <a:ln>
                            <a:noFill/>
                          </a:ln>
                          <a:solidFill>
                            <a:schemeClr val="bg1"/>
                          </a:solidFill>
                          <a:effectLst/>
                          <a:latin typeface="Verdana" pitchFamily="34" charset="0"/>
                          <a:cs typeface="Arial" pitchFamily="34" charset="0"/>
                        </a:rPr>
                        <a:t>dL</a:t>
                      </a:r>
                      <a:endParaRPr kumimoji="0" lang="en-US" sz="1400" b="0" i="0" u="none" strike="noStrike" cap="none" normalizeH="0" baseline="0" dirty="0">
                        <a:ln>
                          <a:noFill/>
                        </a:ln>
                        <a:solidFill>
                          <a:schemeClr val="bg1"/>
                        </a:solidFill>
                        <a:effectLst/>
                        <a:latin typeface="Verdana" pitchFamily="34" charset="0"/>
                        <a:cs typeface="Arial" pitchFamily="34" charset="0"/>
                      </a:endParaRPr>
                    </a:p>
                  </a:txBody>
                  <a:tcPr marL="51237" marR="512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2"/>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rgbClr val="FFFF00"/>
                          </a:solidFill>
                          <a:effectLst/>
                          <a:latin typeface="Verdana" pitchFamily="34" charset="0"/>
                          <a:cs typeface="Arial" pitchFamily="34" charset="0"/>
                        </a:rPr>
                        <a:t>6</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rgbClr val="FFFF00"/>
                          </a:solidFill>
                          <a:effectLst/>
                          <a:latin typeface="Verdana" pitchFamily="34" charset="0"/>
                          <a:cs typeface="Arial" pitchFamily="34" charset="0"/>
                        </a:rPr>
                        <a:t>126</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7.0</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&lt;6.5</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Calibri" pitchFamily="34" charset="0"/>
                        <a:cs typeface="Arial" pitchFamily="34" charset="0"/>
                      </a:endParaRP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122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118</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144</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136</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6.5-6.99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142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139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164</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153</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rgbClr val="FFC000"/>
                          </a:solidFill>
                          <a:effectLst/>
                          <a:latin typeface="Verdana" pitchFamily="34" charset="0"/>
                          <a:cs typeface="Arial" pitchFamily="34" charset="0"/>
                        </a:rPr>
                        <a:t>7</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rgbClr val="FFC000"/>
                          </a:solidFill>
                          <a:effectLst/>
                          <a:latin typeface="Verdana" pitchFamily="34" charset="0"/>
                          <a:cs typeface="Arial" pitchFamily="34" charset="0"/>
                        </a:rPr>
                        <a:t>154</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8.6</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7.0-7.49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152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152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176</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177</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7.5-7.99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167</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155</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189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175</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8</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183</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10.2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8-8.5</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178</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179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206</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222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212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11.8</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10</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240</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13.4</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11</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269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14.9</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6601">
                <a:tc>
                  <a:txBody>
                    <a:bodyPr/>
                    <a:lstStyle/>
                    <a:p>
                      <a:pPr marL="0" marR="0" lvl="0" indent="0" algn="l" defTabSz="914400" rtl="0" eaLnBrk="1" fontAlgn="base" latinLnBrk="0" hangingPunct="1">
                        <a:lnSpc>
                          <a:spcPct val="115000"/>
                        </a:lnSpc>
                        <a:spcBef>
                          <a:spcPts val="1200"/>
                        </a:spcBef>
                        <a:spcAft>
                          <a:spcPts val="1200"/>
                        </a:spcAft>
                        <a:buClrTx/>
                        <a:buSzTx/>
                        <a:buFontTx/>
                        <a:buNone/>
                        <a:tabLst/>
                      </a:pPr>
                      <a:r>
                        <a:rPr kumimoji="0" lang="en-US" sz="1400" b="1" i="0" u="none" strike="noStrike" cap="none" normalizeH="0" baseline="0" dirty="0">
                          <a:ln>
                            <a:noFill/>
                          </a:ln>
                          <a:solidFill>
                            <a:schemeClr val="bg1"/>
                          </a:solidFill>
                          <a:effectLst/>
                          <a:latin typeface="Verdana" pitchFamily="34" charset="0"/>
                          <a:cs typeface="Arial" pitchFamily="34" charset="0"/>
                        </a:rPr>
                        <a:t>12</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298</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381000" algn="l"/>
                        </a:tabLst>
                      </a:pPr>
                      <a:r>
                        <a:rPr kumimoji="0" lang="en-US" sz="1400" b="0" i="0" u="none" strike="noStrike" cap="none" normalizeH="0" baseline="0">
                          <a:ln>
                            <a:noFill/>
                          </a:ln>
                          <a:solidFill>
                            <a:schemeClr val="bg1"/>
                          </a:solidFill>
                          <a:effectLst/>
                          <a:latin typeface="Verdana" pitchFamily="34" charset="0"/>
                          <a:cs typeface="Arial" pitchFamily="34" charset="0"/>
                        </a:rPr>
                        <a:t>16.5</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chemeClr val="bg1"/>
                          </a:solidFill>
                          <a:effectLst/>
                          <a:latin typeface="Verdana" pitchFamily="34" charset="0"/>
                          <a:cs typeface="Arial" pitchFamily="34" charset="0"/>
                        </a:rPr>
                        <a:t> </a:t>
                      </a:r>
                    </a:p>
                  </a:txBody>
                  <a:tcPr marL="51237" marR="512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grpSp>
        <p:nvGrpSpPr>
          <p:cNvPr id="3" name="Group 2"/>
          <p:cNvGrpSpPr/>
          <p:nvPr/>
        </p:nvGrpSpPr>
        <p:grpSpPr>
          <a:xfrm>
            <a:off x="4425043" y="4544986"/>
            <a:ext cx="4232210" cy="990600"/>
            <a:chOff x="4395730" y="3581996"/>
            <a:chExt cx="4443470" cy="914400"/>
          </a:xfrm>
        </p:grpSpPr>
        <p:grpSp>
          <p:nvGrpSpPr>
            <p:cNvPr id="100478" name="Group 4"/>
            <p:cNvGrpSpPr>
              <a:grpSpLocks/>
            </p:cNvGrpSpPr>
            <p:nvPr/>
          </p:nvGrpSpPr>
          <p:grpSpPr bwMode="auto">
            <a:xfrm>
              <a:off x="4395730" y="3581996"/>
              <a:ext cx="4443470" cy="914400"/>
              <a:chOff x="2832" y="2993"/>
              <a:chExt cx="2832" cy="768"/>
            </a:xfrm>
          </p:grpSpPr>
          <p:sp>
            <p:nvSpPr>
              <p:cNvPr id="100480" name="Rectangle 3"/>
              <p:cNvSpPr>
                <a:spLocks noChangeArrowheads="1"/>
              </p:cNvSpPr>
              <p:nvPr/>
            </p:nvSpPr>
            <p:spPr bwMode="auto">
              <a:xfrm>
                <a:off x="2832" y="2993"/>
                <a:ext cx="2832" cy="768"/>
              </a:xfrm>
              <a:prstGeom prst="rect">
                <a:avLst/>
              </a:prstGeom>
              <a:solidFill>
                <a:schemeClr val="tx2">
                  <a:lumMod val="50000"/>
                </a:schemeClr>
              </a:solidFill>
              <a:ln w="12700" algn="ctr">
                <a:solidFill>
                  <a:srgbClr val="385D8A"/>
                </a:solidFill>
                <a:miter lim="800000"/>
                <a:headEnd/>
                <a:tailEnd/>
              </a:ln>
            </p:spPr>
            <p:txBody>
              <a:bodyPr anchor="ctr"/>
              <a:lstStyle/>
              <a:p>
                <a:pPr algn="ctr" eaLnBrk="0" fontAlgn="auto" hangingPunct="0">
                  <a:spcBef>
                    <a:spcPts val="0"/>
                  </a:spcBef>
                  <a:spcAft>
                    <a:spcPts val="0"/>
                  </a:spcAft>
                </a:pPr>
                <a:endParaRPr lang="en-US">
                  <a:solidFill>
                    <a:srgbClr val="FFFFFF"/>
                  </a:solidFill>
                  <a:latin typeface="Verdana" pitchFamily="34" charset="0"/>
                  <a:cs typeface="+mn-cs"/>
                </a:endParaRPr>
              </a:p>
            </p:txBody>
          </p:sp>
          <p:sp>
            <p:nvSpPr>
              <p:cNvPr id="100676" name="Line 324"/>
              <p:cNvSpPr>
                <a:spLocks noChangeShapeType="1"/>
              </p:cNvSpPr>
              <p:nvPr/>
            </p:nvSpPr>
            <p:spPr bwMode="auto">
              <a:xfrm>
                <a:off x="2832" y="2993"/>
                <a:ext cx="0" cy="7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77" name="Line 325"/>
              <p:cNvSpPr>
                <a:spLocks noChangeShapeType="1"/>
              </p:cNvSpPr>
              <p:nvPr/>
            </p:nvSpPr>
            <p:spPr bwMode="auto">
              <a:xfrm>
                <a:off x="5664" y="2993"/>
                <a:ext cx="0" cy="7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78" name="Line 326"/>
              <p:cNvSpPr>
                <a:spLocks noChangeShapeType="1"/>
              </p:cNvSpPr>
              <p:nvPr/>
            </p:nvSpPr>
            <p:spPr bwMode="auto">
              <a:xfrm>
                <a:off x="2832" y="2993"/>
                <a:ext cx="283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79" name="Line 327"/>
              <p:cNvSpPr>
                <a:spLocks noChangeShapeType="1"/>
              </p:cNvSpPr>
              <p:nvPr/>
            </p:nvSpPr>
            <p:spPr bwMode="auto">
              <a:xfrm>
                <a:off x="2832" y="3761"/>
                <a:ext cx="283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80" name="Line 328"/>
              <p:cNvSpPr>
                <a:spLocks noChangeShapeType="1"/>
              </p:cNvSpPr>
              <p:nvPr/>
            </p:nvSpPr>
            <p:spPr bwMode="auto">
              <a:xfrm>
                <a:off x="2856" y="3271"/>
                <a:ext cx="0" cy="24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81" name="Line 329"/>
              <p:cNvSpPr>
                <a:spLocks noChangeShapeType="1"/>
              </p:cNvSpPr>
              <p:nvPr/>
            </p:nvSpPr>
            <p:spPr bwMode="auto">
              <a:xfrm>
                <a:off x="5640" y="3271"/>
                <a:ext cx="0" cy="24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82" name="Line 330"/>
              <p:cNvSpPr>
                <a:spLocks noChangeShapeType="1"/>
              </p:cNvSpPr>
              <p:nvPr/>
            </p:nvSpPr>
            <p:spPr bwMode="auto">
              <a:xfrm>
                <a:off x="2856" y="3271"/>
                <a:ext cx="2784"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sp>
            <p:nvSpPr>
              <p:cNvPr id="100683" name="Line 331"/>
              <p:cNvSpPr>
                <a:spLocks noChangeShapeType="1"/>
              </p:cNvSpPr>
              <p:nvPr/>
            </p:nvSpPr>
            <p:spPr bwMode="auto">
              <a:xfrm>
                <a:off x="2856" y="3514"/>
                <a:ext cx="278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cs typeface="+mn-cs"/>
                </a:endParaRPr>
              </a:p>
            </p:txBody>
          </p:sp>
        </p:grpSp>
        <p:sp>
          <p:nvSpPr>
            <p:cNvPr id="2" name="Rectangle 1"/>
            <p:cNvSpPr/>
            <p:nvPr/>
          </p:nvSpPr>
          <p:spPr>
            <a:xfrm>
              <a:off x="4788653" y="3854530"/>
              <a:ext cx="3708030" cy="340922"/>
            </a:xfrm>
            <a:prstGeom prst="rect">
              <a:avLst/>
            </a:prstGeom>
          </p:spPr>
          <p:txBody>
            <a:bodyPr wrap="none">
              <a:spAutoFit/>
            </a:bodyPr>
            <a:lstStyle/>
            <a:p>
              <a:pPr algn="ctr" fontAlgn="auto">
                <a:spcBef>
                  <a:spcPts val="0"/>
                </a:spcBef>
                <a:spcAft>
                  <a:spcPts val="0"/>
                </a:spcAft>
              </a:pPr>
              <a:r>
                <a:rPr lang="en-US" b="1" dirty="0">
                  <a:solidFill>
                    <a:srgbClr val="F79646"/>
                  </a:solidFill>
                  <a:latin typeface="Helvetica" pitchFamily="34" charset="0"/>
                  <a:cs typeface="+mn-cs"/>
                </a:rPr>
                <a:t>professional.diabetes.org/</a:t>
              </a:r>
              <a:r>
                <a:rPr lang="en-US" b="1" dirty="0" err="1">
                  <a:solidFill>
                    <a:srgbClr val="F79646"/>
                  </a:solidFill>
                  <a:latin typeface="Helvetica" pitchFamily="34" charset="0"/>
                  <a:cs typeface="+mn-cs"/>
                </a:rPr>
                <a:t>eAG</a:t>
              </a:r>
              <a:endParaRPr lang="en-US" b="1" dirty="0">
                <a:solidFill>
                  <a:srgbClr val="F79646"/>
                </a:solidFill>
                <a:latin typeface="Helvetica" pitchFamily="34" charset="0"/>
                <a:cs typeface="+mn-cs"/>
              </a:endParaRPr>
            </a:p>
          </p:txBody>
        </p:sp>
      </p:grpSp>
      <p:sp>
        <p:nvSpPr>
          <p:cNvPr id="17" name="TextBox 16"/>
          <p:cNvSpPr txBox="1">
            <a:spLocks noChangeArrowheads="1"/>
          </p:cNvSpPr>
          <p:nvPr/>
        </p:nvSpPr>
        <p:spPr bwMode="auto">
          <a:xfrm>
            <a:off x="-6427" y="5539086"/>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pPr>
            <a:r>
              <a:rPr lang="en-US" sz="1200" dirty="0">
                <a:solidFill>
                  <a:prstClr val="white"/>
                </a:solidFill>
                <a:latin typeface="Helvetica" pitchFamily="34" charset="0"/>
              </a:rPr>
              <a:t>American Diabetes Association Standards of Medical Care in Diabetes. </a:t>
            </a:r>
            <a:br>
              <a:rPr lang="en-US" sz="1200" dirty="0">
                <a:solidFill>
                  <a:prstClr val="white"/>
                </a:solidFill>
                <a:latin typeface="Helvetica" pitchFamily="34" charset="0"/>
              </a:rPr>
            </a:br>
            <a:r>
              <a:rPr lang="en-US" sz="1200" dirty="0">
                <a:solidFill>
                  <a:prstClr val="white"/>
                </a:solidFill>
                <a:latin typeface="Helvetica" pitchFamily="34" charset="0"/>
              </a:rPr>
              <a:t>Glycemic targets. Diabetes Care 2017; 40 (Suppl. 1): S48-S56</a:t>
            </a:r>
          </a:p>
        </p:txBody>
      </p:sp>
    </p:spTree>
    <p:extLst>
      <p:ext uri="{BB962C8B-B14F-4D97-AF65-F5344CB8AC3E}">
        <p14:creationId xmlns:p14="http://schemas.microsoft.com/office/powerpoint/2010/main" val="9952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3 - Δεξιό βέλος"/>
          <p:cNvSpPr>
            <a:spLocks noChangeArrowheads="1"/>
          </p:cNvSpPr>
          <p:nvPr/>
        </p:nvSpPr>
        <p:spPr bwMode="auto">
          <a:xfrm>
            <a:off x="250825" y="1125538"/>
            <a:ext cx="8497888" cy="792162"/>
          </a:xfrm>
          <a:prstGeom prst="rightArrow">
            <a:avLst>
              <a:gd name="adj1" fmla="val 50000"/>
              <a:gd name="adj2" fmla="val 50012"/>
            </a:avLst>
          </a:prstGeom>
          <a:gradFill rotWithShape="1">
            <a:gsLst>
              <a:gs pos="0">
                <a:srgbClr val="3795AF"/>
              </a:gs>
              <a:gs pos="100000">
                <a:srgbClr val="E4F9FF"/>
              </a:gs>
            </a:gsLst>
            <a:lin ang="0" scaled="1"/>
          </a:gradFill>
          <a:ln w="38100" algn="ctr">
            <a:solidFill>
              <a:srgbClr val="FF3300"/>
            </a:solidFill>
            <a:miter lim="800000"/>
            <a:headEnd/>
            <a:tailEnd/>
          </a:ln>
          <a:effectLst>
            <a:outerShdw dist="20000" dir="5400000" rotWithShape="0">
              <a:srgbClr val="000000">
                <a:alpha val="37999"/>
              </a:srgbClr>
            </a:outerShdw>
          </a:effectLst>
        </p:spPr>
        <p:txBody>
          <a:bodyPr anchor="ctr"/>
          <a:lstStyle/>
          <a:p>
            <a:pPr algn="ctr">
              <a:defRPr/>
            </a:pPr>
            <a:r>
              <a:rPr lang="el-GR" sz="2000" b="1">
                <a:solidFill>
                  <a:schemeClr val="bg1"/>
                </a:solidFill>
                <a:latin typeface="Arial Narrow" pitchFamily="34" charset="0"/>
              </a:rPr>
              <a:t>…</a:t>
            </a:r>
            <a:r>
              <a:rPr lang="el-GR" sz="2000" b="1">
                <a:solidFill>
                  <a:schemeClr val="bg1"/>
                </a:solidFill>
                <a:effectLst>
                  <a:outerShdw blurRad="38100" dist="38100" dir="2700000" algn="tl">
                    <a:srgbClr val="000000"/>
                  </a:outerShdw>
                </a:effectLst>
                <a:latin typeface="Arial Narrow" pitchFamily="34" charset="0"/>
              </a:rPr>
              <a:t>6.0%				</a:t>
            </a:r>
            <a:r>
              <a:rPr lang="el-GR" sz="2000" b="1">
                <a:effectLst>
                  <a:outerShdw blurRad="38100" dist="38100" dir="2700000" algn="tl">
                    <a:srgbClr val="FFFFFF"/>
                  </a:outerShdw>
                </a:effectLst>
                <a:latin typeface="Arial Narrow" pitchFamily="34" charset="0"/>
              </a:rPr>
              <a:t>7.0%	</a:t>
            </a:r>
            <a:r>
              <a:rPr lang="el-GR" sz="2000" b="1">
                <a:solidFill>
                  <a:schemeClr val="bg1"/>
                </a:solidFill>
                <a:effectLst>
                  <a:outerShdw blurRad="38100" dist="38100" dir="2700000" algn="tl">
                    <a:srgbClr val="000000"/>
                  </a:outerShdw>
                </a:effectLst>
                <a:latin typeface="Arial Narrow" pitchFamily="34" charset="0"/>
              </a:rPr>
              <a:t>			</a:t>
            </a:r>
            <a:r>
              <a:rPr lang="el-GR" sz="2000" b="1">
                <a:effectLst>
                  <a:outerShdw blurRad="38100" dist="38100" dir="2700000" algn="tl">
                    <a:srgbClr val="FFFFFF"/>
                  </a:outerShdw>
                </a:effectLst>
                <a:latin typeface="Arial Narrow" pitchFamily="34" charset="0"/>
              </a:rPr>
              <a:t>8.0%...</a:t>
            </a:r>
          </a:p>
        </p:txBody>
      </p:sp>
      <p:sp>
        <p:nvSpPr>
          <p:cNvPr id="75779" name="4 - Ελεύθερη σχεδίαση"/>
          <p:cNvSpPr>
            <a:spLocks noChangeArrowheads="1"/>
          </p:cNvSpPr>
          <p:nvPr/>
        </p:nvSpPr>
        <p:spPr bwMode="auto">
          <a:xfrm>
            <a:off x="485775" y="1989138"/>
            <a:ext cx="7962900" cy="438150"/>
          </a:xfrm>
          <a:custGeom>
            <a:avLst/>
            <a:gdLst>
              <a:gd name="T0" fmla="*/ 7943848 w 7962900"/>
              <a:gd name="T1" fmla="*/ 0 h 438150"/>
              <a:gd name="T2" fmla="*/ 7943848 w 7962900"/>
              <a:gd name="T3" fmla="*/ 0 h 438150"/>
              <a:gd name="T4" fmla="*/ 7962900 w 7962900"/>
              <a:gd name="T5" fmla="*/ 438150 h 438150"/>
              <a:gd name="T6" fmla="*/ 0 w 7962900"/>
              <a:gd name="T7" fmla="*/ 419100 h 438150"/>
              <a:gd name="T8" fmla="*/ 7943848 w 7962900"/>
              <a:gd name="T9" fmla="*/ 0 h 438150"/>
              <a:gd name="T10" fmla="*/ 0 60000 65536"/>
              <a:gd name="T11" fmla="*/ 0 60000 65536"/>
              <a:gd name="T12" fmla="*/ 0 60000 65536"/>
              <a:gd name="T13" fmla="*/ 0 60000 65536"/>
              <a:gd name="T14" fmla="*/ 0 60000 65536"/>
              <a:gd name="T15" fmla="*/ 0 w 7962900"/>
              <a:gd name="T16" fmla="*/ 0 h 438150"/>
              <a:gd name="T17" fmla="*/ 7962900 w 7962900"/>
              <a:gd name="T18" fmla="*/ 438150 h 438150"/>
            </a:gdLst>
            <a:ahLst/>
            <a:cxnLst>
              <a:cxn ang="T10">
                <a:pos x="T0" y="T1"/>
              </a:cxn>
              <a:cxn ang="T11">
                <a:pos x="T2" y="T3"/>
              </a:cxn>
              <a:cxn ang="T12">
                <a:pos x="T4" y="T5"/>
              </a:cxn>
              <a:cxn ang="T13">
                <a:pos x="T6" y="T7"/>
              </a:cxn>
              <a:cxn ang="T14">
                <a:pos x="T8" y="T9"/>
              </a:cxn>
            </a:cxnLst>
            <a:rect l="T15" t="T16" r="T17" b="T18"/>
            <a:pathLst>
              <a:path w="7962900" h="438150">
                <a:moveTo>
                  <a:pt x="7943850" y="0"/>
                </a:moveTo>
                <a:lnTo>
                  <a:pt x="7943850" y="0"/>
                </a:lnTo>
                <a:lnTo>
                  <a:pt x="7962900" y="438150"/>
                </a:lnTo>
                <a:lnTo>
                  <a:pt x="0" y="419100"/>
                </a:lnTo>
                <a:lnTo>
                  <a:pt x="7943850" y="0"/>
                </a:lnTo>
                <a:close/>
              </a:path>
            </a:pathLst>
          </a:custGeom>
          <a:solidFill>
            <a:srgbClr val="3795AF"/>
          </a:solidFill>
          <a:ln w="25400" algn="ctr">
            <a:solidFill>
              <a:srgbClr val="385D8A"/>
            </a:solidFill>
            <a:miter lim="800000"/>
            <a:headEnd/>
            <a:tailEnd/>
          </a:ln>
        </p:spPr>
        <p:txBody>
          <a:bodyPr anchor="ctr"/>
          <a:lstStyle/>
          <a:p>
            <a:pPr algn="ctr">
              <a:lnSpc>
                <a:spcPts val="1600"/>
              </a:lnSpc>
            </a:pPr>
            <a:r>
              <a:rPr lang="el-GR" sz="1400" b="1">
                <a:solidFill>
                  <a:srgbClr val="FFFFCC"/>
                </a:solidFill>
                <a:latin typeface="Arial Narrow" pitchFamily="34" charset="0"/>
              </a:rPr>
              <a:t>                                                                                                                       	                             </a:t>
            </a:r>
            <a:r>
              <a:rPr lang="el-GR" sz="1200" b="1">
                <a:solidFill>
                  <a:srgbClr val="FFFFCC"/>
                </a:solidFill>
                <a:latin typeface="Arial Narrow" pitchFamily="34" charset="0"/>
              </a:rPr>
              <a:t>Ψυχο-κοινωνικο-</a:t>
            </a:r>
            <a:br>
              <a:rPr lang="el-GR" sz="1200" b="1">
                <a:solidFill>
                  <a:srgbClr val="FFFFCC"/>
                </a:solidFill>
                <a:latin typeface="Arial Narrow" pitchFamily="34" charset="0"/>
              </a:rPr>
            </a:br>
            <a:r>
              <a:rPr lang="el-GR" sz="1200" b="1">
                <a:solidFill>
                  <a:srgbClr val="FFFFCC"/>
                </a:solidFill>
                <a:latin typeface="Arial Narrow" pitchFamily="34" charset="0"/>
              </a:rPr>
              <a:t>                                                                                                             		                       οικονομικά προβλήματα</a:t>
            </a:r>
          </a:p>
        </p:txBody>
      </p:sp>
      <p:sp>
        <p:nvSpPr>
          <p:cNvPr id="75780" name="8 - TextBox"/>
          <p:cNvSpPr txBox="1">
            <a:spLocks noChangeArrowheads="1"/>
          </p:cNvSpPr>
          <p:nvPr/>
        </p:nvSpPr>
        <p:spPr bwMode="auto">
          <a:xfrm>
            <a:off x="466725" y="2359025"/>
            <a:ext cx="2663825" cy="604838"/>
          </a:xfrm>
          <a:prstGeom prst="rect">
            <a:avLst/>
          </a:prstGeom>
          <a:noFill/>
          <a:ln w="9525">
            <a:noFill/>
            <a:miter lim="800000"/>
            <a:headEnd/>
            <a:tailEnd/>
          </a:ln>
        </p:spPr>
        <p:txBody>
          <a:bodyPr>
            <a:spAutoFit/>
          </a:bodyPr>
          <a:lstStyle/>
          <a:p>
            <a:pPr>
              <a:lnSpc>
                <a:spcPts val="2000"/>
              </a:lnSpc>
            </a:pPr>
            <a:r>
              <a:rPr lang="el-GR" sz="1400" b="1">
                <a:latin typeface="Arial Narrow" pitchFamily="34" charset="0"/>
              </a:rPr>
              <a:t>Έντονο κίνητρο, συνειδητοποίηση, καλή αυτοδιαχείριση, υποστήριξη </a:t>
            </a:r>
          </a:p>
        </p:txBody>
      </p:sp>
      <p:sp>
        <p:nvSpPr>
          <p:cNvPr id="75781" name="9 - TextBox"/>
          <p:cNvSpPr txBox="1">
            <a:spLocks noChangeArrowheads="1"/>
          </p:cNvSpPr>
          <p:nvPr/>
        </p:nvSpPr>
        <p:spPr bwMode="auto">
          <a:xfrm>
            <a:off x="5435600" y="2351088"/>
            <a:ext cx="3240088" cy="862012"/>
          </a:xfrm>
          <a:prstGeom prst="rect">
            <a:avLst/>
          </a:prstGeom>
          <a:noFill/>
          <a:ln w="9525">
            <a:noFill/>
            <a:miter lim="800000"/>
            <a:headEnd/>
            <a:tailEnd/>
          </a:ln>
        </p:spPr>
        <p:txBody>
          <a:bodyPr>
            <a:spAutoFit/>
          </a:bodyPr>
          <a:lstStyle/>
          <a:p>
            <a:pPr>
              <a:lnSpc>
                <a:spcPts val="2000"/>
              </a:lnSpc>
            </a:pPr>
            <a:r>
              <a:rPr lang="el-GR" sz="1400" b="1">
                <a:latin typeface="Arial Narrow" pitchFamily="34" charset="0"/>
              </a:rPr>
              <a:t>Μικρότερο κίνητρο, κακή συμμόρφωση, μικρή ικανότητα αυτοδιαχείρισης, μικρή υποστήριξη </a:t>
            </a:r>
          </a:p>
        </p:txBody>
      </p:sp>
      <p:sp>
        <p:nvSpPr>
          <p:cNvPr id="75782" name="7 - Ελεύθερη σχεδίαση"/>
          <p:cNvSpPr>
            <a:spLocks noChangeArrowheads="1"/>
          </p:cNvSpPr>
          <p:nvPr/>
        </p:nvSpPr>
        <p:spPr bwMode="auto">
          <a:xfrm>
            <a:off x="501650" y="3860800"/>
            <a:ext cx="7962900" cy="438150"/>
          </a:xfrm>
          <a:custGeom>
            <a:avLst/>
            <a:gdLst>
              <a:gd name="T0" fmla="*/ 7943848 w 7962900"/>
              <a:gd name="T1" fmla="*/ 0 h 438150"/>
              <a:gd name="T2" fmla="*/ 7943848 w 7962900"/>
              <a:gd name="T3" fmla="*/ 0 h 438150"/>
              <a:gd name="T4" fmla="*/ 7962900 w 7962900"/>
              <a:gd name="T5" fmla="*/ 438150 h 438150"/>
              <a:gd name="T6" fmla="*/ 0 w 7962900"/>
              <a:gd name="T7" fmla="*/ 419100 h 438150"/>
              <a:gd name="T8" fmla="*/ 7943848 w 7962900"/>
              <a:gd name="T9" fmla="*/ 0 h 438150"/>
              <a:gd name="T10" fmla="*/ 0 60000 65536"/>
              <a:gd name="T11" fmla="*/ 0 60000 65536"/>
              <a:gd name="T12" fmla="*/ 0 60000 65536"/>
              <a:gd name="T13" fmla="*/ 0 60000 65536"/>
              <a:gd name="T14" fmla="*/ 0 60000 65536"/>
              <a:gd name="T15" fmla="*/ 0 w 7962900"/>
              <a:gd name="T16" fmla="*/ 0 h 438150"/>
              <a:gd name="T17" fmla="*/ 7962900 w 7962900"/>
              <a:gd name="T18" fmla="*/ 438150 h 438150"/>
            </a:gdLst>
            <a:ahLst/>
            <a:cxnLst>
              <a:cxn ang="T10">
                <a:pos x="T0" y="T1"/>
              </a:cxn>
              <a:cxn ang="T11">
                <a:pos x="T2" y="T3"/>
              </a:cxn>
              <a:cxn ang="T12">
                <a:pos x="T4" y="T5"/>
              </a:cxn>
              <a:cxn ang="T13">
                <a:pos x="T6" y="T7"/>
              </a:cxn>
              <a:cxn ang="T14">
                <a:pos x="T8" y="T9"/>
              </a:cxn>
            </a:cxnLst>
            <a:rect l="T15" t="T16" r="T17" b="T18"/>
            <a:pathLst>
              <a:path w="7962900" h="438150">
                <a:moveTo>
                  <a:pt x="7943850" y="0"/>
                </a:moveTo>
                <a:lnTo>
                  <a:pt x="7943850" y="0"/>
                </a:lnTo>
                <a:lnTo>
                  <a:pt x="7962900" y="438150"/>
                </a:lnTo>
                <a:lnTo>
                  <a:pt x="0" y="419100"/>
                </a:lnTo>
                <a:lnTo>
                  <a:pt x="7943850" y="0"/>
                </a:lnTo>
                <a:close/>
              </a:path>
            </a:pathLst>
          </a:custGeom>
          <a:solidFill>
            <a:srgbClr val="3795AF"/>
          </a:solidFill>
          <a:ln w="25400" algn="ctr">
            <a:solidFill>
              <a:srgbClr val="385D8A"/>
            </a:solidFill>
            <a:miter lim="800000"/>
            <a:headEnd/>
            <a:tailEnd/>
          </a:ln>
        </p:spPr>
        <p:txBody>
          <a:bodyPr anchor="ctr"/>
          <a:lstStyle/>
          <a:p>
            <a:pPr algn="ctr"/>
            <a:r>
              <a:rPr lang="el-GR" sz="1400" b="1">
                <a:latin typeface="Arial Narrow" pitchFamily="34" charset="0"/>
              </a:rPr>
              <a:t>                                                                                                         		</a:t>
            </a:r>
            <a:r>
              <a:rPr lang="el-GR" sz="1400" b="1">
                <a:solidFill>
                  <a:srgbClr val="F9FBBB"/>
                </a:solidFill>
                <a:latin typeface="Arial Narrow" pitchFamily="34" charset="0"/>
              </a:rPr>
              <a:t>Κίνδυνος υπογλυκαιμίας</a:t>
            </a:r>
          </a:p>
        </p:txBody>
      </p:sp>
      <p:sp>
        <p:nvSpPr>
          <p:cNvPr id="75783" name="11 - TextBox"/>
          <p:cNvSpPr txBox="1">
            <a:spLocks noChangeArrowheads="1"/>
          </p:cNvSpPr>
          <p:nvPr/>
        </p:nvSpPr>
        <p:spPr bwMode="auto">
          <a:xfrm>
            <a:off x="482600" y="4273550"/>
            <a:ext cx="8050213" cy="307975"/>
          </a:xfrm>
          <a:prstGeom prst="rect">
            <a:avLst/>
          </a:prstGeom>
          <a:noFill/>
          <a:ln w="9525">
            <a:noFill/>
            <a:miter lim="800000"/>
            <a:headEnd/>
            <a:tailEnd/>
          </a:ln>
        </p:spPr>
        <p:txBody>
          <a:bodyPr>
            <a:spAutoFit/>
          </a:bodyPr>
          <a:lstStyle/>
          <a:p>
            <a:r>
              <a:rPr lang="el-GR" sz="1400" b="1">
                <a:latin typeface="Arial Narrow" pitchFamily="34" charset="0"/>
              </a:rPr>
              <a:t>Μικρός					Μέτριος		        Μεγάλος</a:t>
            </a:r>
          </a:p>
        </p:txBody>
      </p:sp>
      <p:sp>
        <p:nvSpPr>
          <p:cNvPr id="75784" name="9 - Ελεύθερη σχεδίαση"/>
          <p:cNvSpPr>
            <a:spLocks noChangeArrowheads="1"/>
          </p:cNvSpPr>
          <p:nvPr/>
        </p:nvSpPr>
        <p:spPr bwMode="auto">
          <a:xfrm>
            <a:off x="485775" y="3068638"/>
            <a:ext cx="7962900" cy="438150"/>
          </a:xfrm>
          <a:custGeom>
            <a:avLst/>
            <a:gdLst>
              <a:gd name="T0" fmla="*/ 7943848 w 7962900"/>
              <a:gd name="T1" fmla="*/ 0 h 438150"/>
              <a:gd name="T2" fmla="*/ 7943848 w 7962900"/>
              <a:gd name="T3" fmla="*/ 0 h 438150"/>
              <a:gd name="T4" fmla="*/ 7962900 w 7962900"/>
              <a:gd name="T5" fmla="*/ 438150 h 438150"/>
              <a:gd name="T6" fmla="*/ 0 w 7962900"/>
              <a:gd name="T7" fmla="*/ 419100 h 438150"/>
              <a:gd name="T8" fmla="*/ 7943848 w 7962900"/>
              <a:gd name="T9" fmla="*/ 0 h 438150"/>
              <a:gd name="T10" fmla="*/ 0 60000 65536"/>
              <a:gd name="T11" fmla="*/ 0 60000 65536"/>
              <a:gd name="T12" fmla="*/ 0 60000 65536"/>
              <a:gd name="T13" fmla="*/ 0 60000 65536"/>
              <a:gd name="T14" fmla="*/ 0 60000 65536"/>
              <a:gd name="T15" fmla="*/ 0 w 7962900"/>
              <a:gd name="T16" fmla="*/ 0 h 438150"/>
              <a:gd name="T17" fmla="*/ 7962900 w 7962900"/>
              <a:gd name="T18" fmla="*/ 438150 h 438150"/>
            </a:gdLst>
            <a:ahLst/>
            <a:cxnLst>
              <a:cxn ang="T10">
                <a:pos x="T0" y="T1"/>
              </a:cxn>
              <a:cxn ang="T11">
                <a:pos x="T2" y="T3"/>
              </a:cxn>
              <a:cxn ang="T12">
                <a:pos x="T4" y="T5"/>
              </a:cxn>
              <a:cxn ang="T13">
                <a:pos x="T6" y="T7"/>
              </a:cxn>
              <a:cxn ang="T14">
                <a:pos x="T8" y="T9"/>
              </a:cxn>
            </a:cxnLst>
            <a:rect l="T15" t="T16" r="T17" b="T18"/>
            <a:pathLst>
              <a:path w="7962900" h="438150">
                <a:moveTo>
                  <a:pt x="7943850" y="0"/>
                </a:moveTo>
                <a:lnTo>
                  <a:pt x="7943850" y="0"/>
                </a:lnTo>
                <a:lnTo>
                  <a:pt x="7962900" y="438150"/>
                </a:lnTo>
                <a:lnTo>
                  <a:pt x="0" y="419100"/>
                </a:lnTo>
                <a:lnTo>
                  <a:pt x="7943850" y="0"/>
                </a:lnTo>
                <a:close/>
              </a:path>
            </a:pathLst>
          </a:custGeom>
          <a:solidFill>
            <a:srgbClr val="3795AF"/>
          </a:solidFill>
          <a:ln w="25400" algn="ctr">
            <a:solidFill>
              <a:srgbClr val="385D8A"/>
            </a:solidFill>
            <a:miter lim="800000"/>
            <a:headEnd/>
            <a:tailEnd/>
          </a:ln>
        </p:spPr>
        <p:txBody>
          <a:bodyPr anchor="ctr"/>
          <a:lstStyle/>
          <a:p>
            <a:pPr algn="ctr"/>
            <a:r>
              <a:rPr lang="el-GR" sz="1400" b="1">
                <a:solidFill>
                  <a:srgbClr val="FFFFCC"/>
                </a:solidFill>
                <a:latin typeface="Arial Narrow" pitchFamily="34" charset="0"/>
              </a:rPr>
              <a:t>                                                                                                                      		Ηλικία ασθενούς</a:t>
            </a:r>
          </a:p>
        </p:txBody>
      </p:sp>
      <p:sp>
        <p:nvSpPr>
          <p:cNvPr id="75785" name="13 - TextBox"/>
          <p:cNvSpPr txBox="1">
            <a:spLocks noChangeArrowheads="1"/>
          </p:cNvSpPr>
          <p:nvPr/>
        </p:nvSpPr>
        <p:spPr bwMode="auto">
          <a:xfrm>
            <a:off x="682625" y="3506788"/>
            <a:ext cx="7734300" cy="307975"/>
          </a:xfrm>
          <a:prstGeom prst="rect">
            <a:avLst/>
          </a:prstGeom>
          <a:noFill/>
          <a:ln w="9525">
            <a:noFill/>
            <a:miter lim="800000"/>
            <a:headEnd/>
            <a:tailEnd/>
          </a:ln>
        </p:spPr>
        <p:txBody>
          <a:bodyPr wrap="none">
            <a:spAutoFit/>
          </a:bodyPr>
          <a:lstStyle/>
          <a:p>
            <a:r>
              <a:rPr lang="el-GR" sz="1400" b="1">
                <a:latin typeface="Arial Narrow" pitchFamily="34" charset="0"/>
              </a:rPr>
              <a:t>40	45	50	55	60	65	70	75	80</a:t>
            </a:r>
          </a:p>
        </p:txBody>
      </p:sp>
      <p:sp>
        <p:nvSpPr>
          <p:cNvPr id="75786" name="11 - Ελεύθερη σχεδίαση"/>
          <p:cNvSpPr>
            <a:spLocks noChangeArrowheads="1"/>
          </p:cNvSpPr>
          <p:nvPr/>
        </p:nvSpPr>
        <p:spPr bwMode="auto">
          <a:xfrm>
            <a:off x="485775" y="4597400"/>
            <a:ext cx="7962900" cy="438150"/>
          </a:xfrm>
          <a:custGeom>
            <a:avLst/>
            <a:gdLst>
              <a:gd name="T0" fmla="*/ 7943848 w 7962900"/>
              <a:gd name="T1" fmla="*/ 0 h 438150"/>
              <a:gd name="T2" fmla="*/ 7943848 w 7962900"/>
              <a:gd name="T3" fmla="*/ 0 h 438150"/>
              <a:gd name="T4" fmla="*/ 7962900 w 7962900"/>
              <a:gd name="T5" fmla="*/ 438150 h 438150"/>
              <a:gd name="T6" fmla="*/ 0 w 7962900"/>
              <a:gd name="T7" fmla="*/ 419100 h 438150"/>
              <a:gd name="T8" fmla="*/ 7943848 w 7962900"/>
              <a:gd name="T9" fmla="*/ 0 h 438150"/>
              <a:gd name="T10" fmla="*/ 0 60000 65536"/>
              <a:gd name="T11" fmla="*/ 0 60000 65536"/>
              <a:gd name="T12" fmla="*/ 0 60000 65536"/>
              <a:gd name="T13" fmla="*/ 0 60000 65536"/>
              <a:gd name="T14" fmla="*/ 0 60000 65536"/>
              <a:gd name="T15" fmla="*/ 0 w 7962900"/>
              <a:gd name="T16" fmla="*/ 0 h 438150"/>
              <a:gd name="T17" fmla="*/ 7962900 w 7962900"/>
              <a:gd name="T18" fmla="*/ 438150 h 438150"/>
            </a:gdLst>
            <a:ahLst/>
            <a:cxnLst>
              <a:cxn ang="T10">
                <a:pos x="T0" y="T1"/>
              </a:cxn>
              <a:cxn ang="T11">
                <a:pos x="T2" y="T3"/>
              </a:cxn>
              <a:cxn ang="T12">
                <a:pos x="T4" y="T5"/>
              </a:cxn>
              <a:cxn ang="T13">
                <a:pos x="T6" y="T7"/>
              </a:cxn>
              <a:cxn ang="T14">
                <a:pos x="T8" y="T9"/>
              </a:cxn>
            </a:cxnLst>
            <a:rect l="T15" t="T16" r="T17" b="T18"/>
            <a:pathLst>
              <a:path w="7962900" h="438150">
                <a:moveTo>
                  <a:pt x="7943850" y="0"/>
                </a:moveTo>
                <a:lnTo>
                  <a:pt x="7943850" y="0"/>
                </a:lnTo>
                <a:lnTo>
                  <a:pt x="7962900" y="438150"/>
                </a:lnTo>
                <a:lnTo>
                  <a:pt x="0" y="419100"/>
                </a:lnTo>
                <a:lnTo>
                  <a:pt x="7943850" y="0"/>
                </a:lnTo>
                <a:close/>
              </a:path>
            </a:pathLst>
          </a:custGeom>
          <a:solidFill>
            <a:srgbClr val="3795AF"/>
          </a:solidFill>
          <a:ln w="25400" algn="ctr">
            <a:solidFill>
              <a:srgbClr val="385D8A"/>
            </a:solidFill>
            <a:miter lim="800000"/>
            <a:headEnd/>
            <a:tailEnd/>
          </a:ln>
        </p:spPr>
        <p:txBody>
          <a:bodyPr anchor="ctr"/>
          <a:lstStyle/>
          <a:p>
            <a:pPr algn="ctr"/>
            <a:r>
              <a:rPr lang="el-GR" sz="1400" b="1">
                <a:solidFill>
                  <a:srgbClr val="FFFFCC"/>
                </a:solidFill>
                <a:latin typeface="Arial Narrow" pitchFamily="34" charset="0"/>
              </a:rPr>
              <a:t>                                                                                                                      		Διάρκεια διαβήτη</a:t>
            </a:r>
          </a:p>
        </p:txBody>
      </p:sp>
      <p:sp>
        <p:nvSpPr>
          <p:cNvPr id="75787" name="15 - TextBox"/>
          <p:cNvSpPr txBox="1">
            <a:spLocks noChangeArrowheads="1"/>
          </p:cNvSpPr>
          <p:nvPr/>
        </p:nvSpPr>
        <p:spPr bwMode="auto">
          <a:xfrm>
            <a:off x="684213" y="5013325"/>
            <a:ext cx="7559675" cy="307975"/>
          </a:xfrm>
          <a:prstGeom prst="rect">
            <a:avLst/>
          </a:prstGeom>
          <a:noFill/>
          <a:ln w="9525">
            <a:noFill/>
            <a:miter lim="800000"/>
            <a:headEnd/>
            <a:tailEnd/>
          </a:ln>
        </p:spPr>
        <p:txBody>
          <a:bodyPr>
            <a:spAutoFit/>
          </a:bodyPr>
          <a:lstStyle/>
          <a:p>
            <a:r>
              <a:rPr lang="el-GR" sz="1400" b="1">
                <a:latin typeface="Arial Narrow" pitchFamily="34" charset="0"/>
              </a:rPr>
              <a:t>5		          10		                     15		         20</a:t>
            </a:r>
          </a:p>
        </p:txBody>
      </p:sp>
      <p:sp>
        <p:nvSpPr>
          <p:cNvPr id="75788" name="13 - Ελεύθερη σχεδίαση"/>
          <p:cNvSpPr>
            <a:spLocks noChangeArrowheads="1"/>
          </p:cNvSpPr>
          <p:nvPr/>
        </p:nvSpPr>
        <p:spPr bwMode="auto">
          <a:xfrm>
            <a:off x="485775" y="5251450"/>
            <a:ext cx="7962900" cy="438150"/>
          </a:xfrm>
          <a:custGeom>
            <a:avLst/>
            <a:gdLst>
              <a:gd name="T0" fmla="*/ 7943848 w 7962900"/>
              <a:gd name="T1" fmla="*/ 0 h 438150"/>
              <a:gd name="T2" fmla="*/ 7943848 w 7962900"/>
              <a:gd name="T3" fmla="*/ 0 h 438150"/>
              <a:gd name="T4" fmla="*/ 7962900 w 7962900"/>
              <a:gd name="T5" fmla="*/ 438150 h 438150"/>
              <a:gd name="T6" fmla="*/ 0 w 7962900"/>
              <a:gd name="T7" fmla="*/ 419100 h 438150"/>
              <a:gd name="T8" fmla="*/ 7943848 w 7962900"/>
              <a:gd name="T9" fmla="*/ 0 h 438150"/>
              <a:gd name="T10" fmla="*/ 0 60000 65536"/>
              <a:gd name="T11" fmla="*/ 0 60000 65536"/>
              <a:gd name="T12" fmla="*/ 0 60000 65536"/>
              <a:gd name="T13" fmla="*/ 0 60000 65536"/>
              <a:gd name="T14" fmla="*/ 0 60000 65536"/>
              <a:gd name="T15" fmla="*/ 0 w 7962900"/>
              <a:gd name="T16" fmla="*/ 0 h 438150"/>
              <a:gd name="T17" fmla="*/ 7962900 w 7962900"/>
              <a:gd name="T18" fmla="*/ 438150 h 438150"/>
            </a:gdLst>
            <a:ahLst/>
            <a:cxnLst>
              <a:cxn ang="T10">
                <a:pos x="T0" y="T1"/>
              </a:cxn>
              <a:cxn ang="T11">
                <a:pos x="T2" y="T3"/>
              </a:cxn>
              <a:cxn ang="T12">
                <a:pos x="T4" y="T5"/>
              </a:cxn>
              <a:cxn ang="T13">
                <a:pos x="T6" y="T7"/>
              </a:cxn>
              <a:cxn ang="T14">
                <a:pos x="T8" y="T9"/>
              </a:cxn>
            </a:cxnLst>
            <a:rect l="T15" t="T16" r="T17" b="T18"/>
            <a:pathLst>
              <a:path w="7962900" h="438150">
                <a:moveTo>
                  <a:pt x="7943850" y="0"/>
                </a:moveTo>
                <a:lnTo>
                  <a:pt x="7943850" y="0"/>
                </a:lnTo>
                <a:lnTo>
                  <a:pt x="7962900" y="438150"/>
                </a:lnTo>
                <a:lnTo>
                  <a:pt x="0" y="419100"/>
                </a:lnTo>
                <a:lnTo>
                  <a:pt x="7943850" y="0"/>
                </a:lnTo>
                <a:close/>
              </a:path>
            </a:pathLst>
          </a:custGeom>
          <a:solidFill>
            <a:srgbClr val="3795AF"/>
          </a:solidFill>
          <a:ln w="25400" algn="ctr">
            <a:solidFill>
              <a:srgbClr val="385D8A"/>
            </a:solidFill>
            <a:miter lim="800000"/>
            <a:headEnd/>
            <a:tailEnd/>
          </a:ln>
        </p:spPr>
        <p:txBody>
          <a:bodyPr anchor="ctr"/>
          <a:lstStyle/>
          <a:p>
            <a:pPr algn="ctr"/>
            <a:r>
              <a:rPr lang="el-GR" sz="1400" b="1">
                <a:solidFill>
                  <a:srgbClr val="FFFFCC"/>
                </a:solidFill>
                <a:latin typeface="Arial Narrow" pitchFamily="34" charset="0"/>
              </a:rPr>
              <a:t>                                                                                                                      		Συν-νοσηρότητες</a:t>
            </a:r>
          </a:p>
        </p:txBody>
      </p:sp>
      <p:sp>
        <p:nvSpPr>
          <p:cNvPr id="75789" name="17 - TextBox"/>
          <p:cNvSpPr txBox="1">
            <a:spLocks noChangeArrowheads="1"/>
          </p:cNvSpPr>
          <p:nvPr/>
        </p:nvSpPr>
        <p:spPr bwMode="auto">
          <a:xfrm>
            <a:off x="322263" y="5683250"/>
            <a:ext cx="7780337" cy="307975"/>
          </a:xfrm>
          <a:prstGeom prst="rect">
            <a:avLst/>
          </a:prstGeom>
          <a:noFill/>
          <a:ln w="9525">
            <a:noFill/>
            <a:miter lim="800000"/>
            <a:headEnd/>
            <a:tailEnd/>
          </a:ln>
        </p:spPr>
        <p:txBody>
          <a:bodyPr wrap="none">
            <a:spAutoFit/>
          </a:bodyPr>
          <a:lstStyle/>
          <a:p>
            <a:r>
              <a:rPr lang="el-GR" sz="1400" b="1">
                <a:latin typeface="Arial Narrow" pitchFamily="34" charset="0"/>
              </a:rPr>
              <a:t>    Καμία		  	                Ήπιες		                   Πολλ/λές ή βαριές</a:t>
            </a:r>
          </a:p>
        </p:txBody>
      </p:sp>
      <p:sp>
        <p:nvSpPr>
          <p:cNvPr id="16" name="15 - Ελεύθερη σχεδίαση"/>
          <p:cNvSpPr>
            <a:spLocks noChangeArrowheads="1"/>
          </p:cNvSpPr>
          <p:nvPr/>
        </p:nvSpPr>
        <p:spPr bwMode="auto">
          <a:xfrm>
            <a:off x="485775" y="5943600"/>
            <a:ext cx="7962900" cy="438150"/>
          </a:xfrm>
          <a:custGeom>
            <a:avLst/>
            <a:gdLst>
              <a:gd name="T0" fmla="*/ 7943848 w 7962900"/>
              <a:gd name="T1" fmla="*/ 0 h 438150"/>
              <a:gd name="T2" fmla="*/ 7943848 w 7962900"/>
              <a:gd name="T3" fmla="*/ 0 h 438150"/>
              <a:gd name="T4" fmla="*/ 7962900 w 7962900"/>
              <a:gd name="T5" fmla="*/ 438150 h 438150"/>
              <a:gd name="T6" fmla="*/ 0 w 7962900"/>
              <a:gd name="T7" fmla="*/ 419100 h 438150"/>
              <a:gd name="T8" fmla="*/ 7943848 w 7962900"/>
              <a:gd name="T9" fmla="*/ 0 h 438150"/>
              <a:gd name="T10" fmla="*/ 0 60000 65536"/>
              <a:gd name="T11" fmla="*/ 0 60000 65536"/>
              <a:gd name="T12" fmla="*/ 0 60000 65536"/>
              <a:gd name="T13" fmla="*/ 0 60000 65536"/>
              <a:gd name="T14" fmla="*/ 0 60000 65536"/>
              <a:gd name="T15" fmla="*/ 0 w 7962900"/>
              <a:gd name="T16" fmla="*/ 0 h 438150"/>
              <a:gd name="T17" fmla="*/ 7962900 w 7962900"/>
              <a:gd name="T18" fmla="*/ 438150 h 438150"/>
            </a:gdLst>
            <a:ahLst/>
            <a:cxnLst>
              <a:cxn ang="T10">
                <a:pos x="T0" y="T1"/>
              </a:cxn>
              <a:cxn ang="T11">
                <a:pos x="T2" y="T3"/>
              </a:cxn>
              <a:cxn ang="T12">
                <a:pos x="T4" y="T5"/>
              </a:cxn>
              <a:cxn ang="T13">
                <a:pos x="T6" y="T7"/>
              </a:cxn>
              <a:cxn ang="T14">
                <a:pos x="T8" y="T9"/>
              </a:cxn>
            </a:cxnLst>
            <a:rect l="T15" t="T16" r="T17" b="T18"/>
            <a:pathLst>
              <a:path w="7962900" h="438150">
                <a:moveTo>
                  <a:pt x="7943850" y="0"/>
                </a:moveTo>
                <a:lnTo>
                  <a:pt x="7943850" y="0"/>
                </a:lnTo>
                <a:lnTo>
                  <a:pt x="7962900" y="438150"/>
                </a:lnTo>
                <a:lnTo>
                  <a:pt x="0" y="419100"/>
                </a:lnTo>
                <a:lnTo>
                  <a:pt x="7943850" y="0"/>
                </a:lnTo>
                <a:close/>
              </a:path>
            </a:pathLst>
          </a:custGeom>
          <a:solidFill>
            <a:srgbClr val="3795AF"/>
          </a:solidFill>
          <a:ln w="25400" algn="ctr">
            <a:solidFill>
              <a:srgbClr val="385D8A"/>
            </a:solidFill>
            <a:miter lim="800000"/>
            <a:headEnd/>
            <a:tailEnd/>
          </a:ln>
        </p:spPr>
        <p:txBody>
          <a:bodyPr anchor="ctr"/>
          <a:lstStyle/>
          <a:p>
            <a:pPr algn="ctr">
              <a:defRPr/>
            </a:pPr>
            <a:r>
              <a:rPr lang="el-GR" sz="1400" b="1" dirty="0">
                <a:solidFill>
                  <a:srgbClr val="FFFFCC"/>
                </a:solidFill>
                <a:latin typeface="+mn-lt"/>
              </a:rPr>
              <a:t>                                                                                                                		                   </a:t>
            </a:r>
            <a:r>
              <a:rPr lang="el-GR" sz="1400" b="1" dirty="0">
                <a:solidFill>
                  <a:srgbClr val="FFFFCC"/>
                </a:solidFill>
                <a:latin typeface="Arial Narrow" pitchFamily="34" charset="0"/>
              </a:rPr>
              <a:t>Αγγειακές επιπλοκές</a:t>
            </a:r>
          </a:p>
        </p:txBody>
      </p:sp>
      <p:sp>
        <p:nvSpPr>
          <p:cNvPr id="75791" name="19 - TextBox"/>
          <p:cNvSpPr txBox="1">
            <a:spLocks noChangeArrowheads="1"/>
          </p:cNvSpPr>
          <p:nvPr/>
        </p:nvSpPr>
        <p:spPr bwMode="auto">
          <a:xfrm>
            <a:off x="538163" y="6381750"/>
            <a:ext cx="7808912" cy="307975"/>
          </a:xfrm>
          <a:prstGeom prst="rect">
            <a:avLst/>
          </a:prstGeom>
          <a:noFill/>
          <a:ln w="9525">
            <a:noFill/>
            <a:miter lim="800000"/>
            <a:headEnd/>
            <a:tailEnd/>
          </a:ln>
        </p:spPr>
        <p:txBody>
          <a:bodyPr wrap="none">
            <a:spAutoFit/>
          </a:bodyPr>
          <a:lstStyle/>
          <a:p>
            <a:r>
              <a:rPr lang="el-GR" sz="1400" b="1">
                <a:latin typeface="Arial Narrow" pitchFamily="34" charset="0"/>
              </a:rPr>
              <a:t>Όχι			Πρώιμες μικροαγγειακές			Μακροαγγειακές</a:t>
            </a:r>
          </a:p>
        </p:txBody>
      </p:sp>
      <p:sp>
        <p:nvSpPr>
          <p:cNvPr id="18" name="17 - Ορθογώνιο"/>
          <p:cNvSpPr/>
          <p:nvPr/>
        </p:nvSpPr>
        <p:spPr>
          <a:xfrm>
            <a:off x="4498975" y="2133600"/>
            <a:ext cx="144463"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600" b="1"/>
          </a:p>
        </p:txBody>
      </p:sp>
      <p:sp>
        <p:nvSpPr>
          <p:cNvPr id="19" name="18 - Ορθογώνιο"/>
          <p:cNvSpPr/>
          <p:nvPr/>
        </p:nvSpPr>
        <p:spPr>
          <a:xfrm>
            <a:off x="4154488" y="3933825"/>
            <a:ext cx="144462"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0" name="19 - Ορθογώνιο"/>
          <p:cNvSpPr/>
          <p:nvPr/>
        </p:nvSpPr>
        <p:spPr>
          <a:xfrm>
            <a:off x="3922713" y="3213100"/>
            <a:ext cx="144462"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1" name="20 - Ορθογώνιο"/>
          <p:cNvSpPr/>
          <p:nvPr/>
        </p:nvSpPr>
        <p:spPr>
          <a:xfrm>
            <a:off x="4283075" y="4654550"/>
            <a:ext cx="144463"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2" name="21 - Ορθογώνιο"/>
          <p:cNvSpPr/>
          <p:nvPr/>
        </p:nvSpPr>
        <p:spPr>
          <a:xfrm>
            <a:off x="3994150" y="5373688"/>
            <a:ext cx="1444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3" name="22 - Ορθογώνιο"/>
          <p:cNvSpPr/>
          <p:nvPr/>
        </p:nvSpPr>
        <p:spPr>
          <a:xfrm>
            <a:off x="4498975" y="6022975"/>
            <a:ext cx="144463"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80950" name="Rectangle 22"/>
          <p:cNvSpPr>
            <a:spLocks noChangeArrowheads="1"/>
          </p:cNvSpPr>
          <p:nvPr/>
        </p:nvSpPr>
        <p:spPr bwMode="auto">
          <a:xfrm>
            <a:off x="0" y="44450"/>
            <a:ext cx="9144000" cy="1136650"/>
          </a:xfrm>
          <a:prstGeom prst="rect">
            <a:avLst/>
          </a:prstGeom>
          <a:gradFill rotWithShape="1">
            <a:gsLst>
              <a:gs pos="0">
                <a:schemeClr val="tx2">
                  <a:gamma/>
                  <a:shade val="46275"/>
                  <a:invGamma/>
                </a:schemeClr>
              </a:gs>
              <a:gs pos="50000">
                <a:schemeClr val="tx2"/>
              </a:gs>
              <a:gs pos="100000">
                <a:schemeClr val="tx2">
                  <a:gamma/>
                  <a:shade val="46275"/>
                  <a:invGamma/>
                </a:schemeClr>
              </a:gs>
            </a:gsLst>
            <a:lin ang="5400000" scaled="1"/>
          </a:gradFill>
          <a:ln w="9525">
            <a:solidFill>
              <a:srgbClr val="CC3300"/>
            </a:solidFill>
            <a:miter lim="800000"/>
            <a:headEnd/>
            <a:tailEnd/>
          </a:ln>
          <a:effectLst/>
        </p:spPr>
        <p:txBody>
          <a:bodyPr>
            <a:spAutoFit/>
          </a:bodyPr>
          <a:lstStyle/>
          <a:p>
            <a:pPr>
              <a:lnSpc>
                <a:spcPct val="60000"/>
              </a:lnSpc>
              <a:defRPr/>
            </a:pPr>
            <a:endParaRPr lang="el-GR" sz="3600" dirty="0">
              <a:solidFill>
                <a:srgbClr val="FFFF66"/>
              </a:solidFill>
              <a:latin typeface="Comic Sans MS" pitchFamily="66" charset="0"/>
            </a:endParaRPr>
          </a:p>
          <a:p>
            <a:pPr algn="ctr">
              <a:defRPr/>
            </a:pPr>
            <a:r>
              <a:rPr lang="el-GR" sz="3600" dirty="0">
                <a:solidFill>
                  <a:srgbClr val="FFFF66"/>
                </a:solidFill>
                <a:latin typeface="Comic Sans MS" pitchFamily="66" charset="0"/>
              </a:rPr>
              <a:t>Εξατομίκευση </a:t>
            </a:r>
            <a:r>
              <a:rPr lang="el-GR" sz="3600" dirty="0" err="1">
                <a:solidFill>
                  <a:srgbClr val="FFFF66"/>
                </a:solidFill>
                <a:latin typeface="Comic Sans MS" pitchFamily="66" charset="0"/>
              </a:rPr>
              <a:t>γλυκαιμικών</a:t>
            </a:r>
            <a:r>
              <a:rPr lang="el-GR" sz="3600" dirty="0">
                <a:solidFill>
                  <a:srgbClr val="FFFF66"/>
                </a:solidFill>
                <a:latin typeface="Comic Sans MS" pitchFamily="66" charset="0"/>
              </a:rPr>
              <a:t> στόχων</a:t>
            </a:r>
          </a:p>
          <a:p>
            <a:pPr>
              <a:lnSpc>
                <a:spcPct val="10000"/>
              </a:lnSpc>
              <a:defRPr/>
            </a:pPr>
            <a:endParaRPr lang="el-GR" sz="3600" dirty="0">
              <a:solidFill>
                <a:srgbClr val="FFFF66"/>
              </a:solidFill>
              <a:latin typeface="Comic Sans MS" pitchFamily="66" charset="0"/>
            </a:endParaRPr>
          </a:p>
        </p:txBody>
      </p:sp>
      <p:sp>
        <p:nvSpPr>
          <p:cNvPr id="75799" name="Text Box 23"/>
          <p:cNvSpPr txBox="1">
            <a:spLocks noChangeArrowheads="1"/>
          </p:cNvSpPr>
          <p:nvPr/>
        </p:nvSpPr>
        <p:spPr bwMode="auto">
          <a:xfrm>
            <a:off x="0" y="0"/>
            <a:ext cx="2109788" cy="369888"/>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b="1">
                <a:solidFill>
                  <a:srgbClr val="FF9900"/>
                </a:solidFill>
                <a:latin typeface="Comic Sans MS" pitchFamily="66" charset="0"/>
                <a:cs typeface="Arial" pitchFamily="34" charset="0"/>
              </a:rPr>
              <a:t>ADA/EASD 2012</a:t>
            </a:r>
            <a:endParaRPr lang="el-GR" b="1">
              <a:solidFill>
                <a:srgbClr val="FF9900"/>
              </a:solidFill>
              <a:latin typeface="Comic Sans MS" pitchFamily="66" charset="0"/>
              <a:cs typeface="Arial" pitchFamily="34" charset="0"/>
            </a:endParaRPr>
          </a:p>
        </p:txBody>
      </p:sp>
      <p:sp>
        <p:nvSpPr>
          <p:cNvPr id="24" name="Oval 23"/>
          <p:cNvSpPr/>
          <p:nvPr/>
        </p:nvSpPr>
        <p:spPr>
          <a:xfrm>
            <a:off x="6227763" y="3860800"/>
            <a:ext cx="2089150" cy="504825"/>
          </a:xfrm>
          <a:prstGeom prst="ellipse">
            <a:avLst/>
          </a:prstGeom>
          <a:noFill/>
          <a:ln w="349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5" name="Oval 24"/>
          <p:cNvSpPr/>
          <p:nvPr/>
        </p:nvSpPr>
        <p:spPr>
          <a:xfrm>
            <a:off x="6659563" y="5229225"/>
            <a:ext cx="2089150" cy="503238"/>
          </a:xfrm>
          <a:prstGeom prst="ellipse">
            <a:avLst/>
          </a:prstGeom>
          <a:noFill/>
          <a:ln w="349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325" b="1" spc="225" dirty="0">
                <a:ln w="11430"/>
                <a:solidFill>
                  <a:srgbClr val="C00000"/>
                </a:solidFill>
                <a:effectLst>
                  <a:outerShdw blurRad="50800" dist="39000" dir="5460000" algn="tl">
                    <a:srgbClr val="000000">
                      <a:alpha val="38000"/>
                    </a:srgbClr>
                  </a:outerShdw>
                </a:effectLst>
                <a:latin typeface="+mn-lt"/>
              </a:rPr>
              <a:t>Αποτελεσματικότητα αντιδιαβητικών φαρμάκων</a:t>
            </a:r>
            <a:r>
              <a:rPr lang="en-US" sz="2325" b="1" spc="225" dirty="0">
                <a:ln w="11430"/>
                <a:solidFill>
                  <a:srgbClr val="C00000"/>
                </a:solidFill>
                <a:effectLst>
                  <a:outerShdw blurRad="50800" dist="39000" dir="5460000" algn="tl">
                    <a:srgbClr val="000000">
                      <a:alpha val="38000"/>
                    </a:srgbClr>
                  </a:outerShdw>
                </a:effectLst>
                <a:latin typeface="+mn-lt"/>
              </a:rPr>
              <a:t> </a:t>
            </a:r>
            <a:r>
              <a:rPr lang="el-GR" sz="2325" b="1" spc="225" dirty="0">
                <a:ln w="11430"/>
                <a:solidFill>
                  <a:srgbClr val="C00000"/>
                </a:solidFill>
                <a:effectLst>
                  <a:outerShdw blurRad="50800" dist="39000" dir="5460000" algn="tl">
                    <a:srgbClr val="000000">
                      <a:alpha val="38000"/>
                    </a:srgbClr>
                  </a:outerShdw>
                </a:effectLst>
                <a:latin typeface="+mn-lt"/>
              </a:rPr>
              <a:t>ως μονοθεραπεία</a:t>
            </a:r>
            <a:br>
              <a:rPr lang="el-GR" spc="225" dirty="0">
                <a:ln w="11430"/>
                <a:solidFill>
                  <a:schemeClr val="accent2"/>
                </a:solidFill>
                <a:effectLst>
                  <a:outerShdw blurRad="50800" dist="39000" dir="5460000" algn="tl">
                    <a:srgbClr val="000000">
                      <a:alpha val="38000"/>
                    </a:srgbClr>
                  </a:outerShdw>
                </a:effectLst>
                <a:latin typeface="Comic Sans MS" pitchFamily="66" charset="0"/>
              </a:rPr>
            </a:br>
            <a:endParaRPr lang="en-US" dirty="0"/>
          </a:p>
        </p:txBody>
      </p:sp>
      <p:graphicFrame>
        <p:nvGraphicFramePr>
          <p:cNvPr id="5" name="4 - Θέση περιεχομένου"/>
          <p:cNvGraphicFramePr>
            <a:graphicFrameLocks noGrp="1"/>
          </p:cNvGraphicFramePr>
          <p:nvPr>
            <p:ph idx="1"/>
          </p:nvPr>
        </p:nvGraphicFramePr>
        <p:xfrm>
          <a:off x="537677" y="1855577"/>
          <a:ext cx="7886700" cy="3775133"/>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414314">
                <a:tc>
                  <a:txBody>
                    <a:bodyPr/>
                    <a:lstStyle/>
                    <a:p>
                      <a:r>
                        <a:rPr lang="el-GR" sz="1000" dirty="0">
                          <a:solidFill>
                            <a:schemeClr val="tx1"/>
                          </a:solidFill>
                        </a:rPr>
                        <a:t>Παρεμβάσεις</a:t>
                      </a:r>
                      <a:endParaRPr lang="en-US" sz="1000" dirty="0">
                        <a:solidFill>
                          <a:schemeClr val="tx1"/>
                        </a:solidFill>
                      </a:endParaRPr>
                    </a:p>
                  </a:txBody>
                  <a:tcPr marL="68580" marR="68580" marT="34290" marB="34290"/>
                </a:tc>
                <a:tc>
                  <a:txBody>
                    <a:bodyPr/>
                    <a:lstStyle/>
                    <a:p>
                      <a:r>
                        <a:rPr lang="en-US" sz="1000" dirty="0">
                          <a:solidFill>
                            <a:schemeClr val="tx1"/>
                          </a:solidFill>
                        </a:rPr>
                        <a:t>               </a:t>
                      </a:r>
                      <a:r>
                        <a:rPr lang="el-GR" sz="1000" dirty="0">
                          <a:solidFill>
                            <a:schemeClr val="tx1"/>
                          </a:solidFill>
                        </a:rPr>
                        <a:t>Αναμενόμενη </a:t>
                      </a:r>
                      <a:r>
                        <a:rPr lang="el-GR" sz="1000" dirty="0">
                          <a:solidFill>
                            <a:schemeClr val="tx1"/>
                          </a:solidFill>
                          <a:sym typeface="Symbol"/>
                        </a:rPr>
                        <a:t></a:t>
                      </a:r>
                      <a:r>
                        <a:rPr lang="en-US" sz="1000" dirty="0">
                          <a:solidFill>
                            <a:schemeClr val="tx1"/>
                          </a:solidFill>
                          <a:sym typeface="Symbol"/>
                        </a:rPr>
                        <a:t> </a:t>
                      </a:r>
                      <a:r>
                        <a:rPr lang="el-GR" sz="1000" dirty="0">
                          <a:solidFill>
                            <a:schemeClr val="tx1"/>
                          </a:solidFill>
                        </a:rPr>
                        <a:t>της </a:t>
                      </a:r>
                      <a:r>
                        <a:rPr lang="en-US" sz="1000" dirty="0">
                          <a:solidFill>
                            <a:schemeClr val="tx1"/>
                          </a:solidFill>
                        </a:rPr>
                        <a:t>HbA1c</a:t>
                      </a:r>
                    </a:p>
                  </a:txBody>
                  <a:tcPr marL="68580" marR="68580" marT="34290" marB="34290"/>
                </a:tc>
                <a:extLst>
                  <a:ext uri="{0D108BD9-81ED-4DB2-BD59-A6C34878D82A}">
                    <a16:rowId xmlns:a16="http://schemas.microsoft.com/office/drawing/2014/main" val="10000"/>
                  </a:ext>
                </a:extLst>
              </a:tr>
              <a:tr h="510921">
                <a:tc>
                  <a:txBody>
                    <a:bodyPr/>
                    <a:lstStyle/>
                    <a:p>
                      <a:r>
                        <a:rPr lang="el-GR" sz="1400" dirty="0">
                          <a:solidFill>
                            <a:schemeClr val="tx1"/>
                          </a:solidFill>
                          <a:latin typeface="+mn-lt"/>
                        </a:rPr>
                        <a:t>Δίαιτα και άσκηση</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l-GR" sz="1400" b="0" i="0" u="none" strike="noStrike" kern="1200" cap="none" spc="0" normalizeH="0" baseline="0" noProof="0" dirty="0">
                          <a:ln>
                            <a:noFill/>
                          </a:ln>
                          <a:solidFill>
                            <a:schemeClr val="tx1"/>
                          </a:solidFill>
                          <a:effectLst/>
                          <a:uLnTx/>
                          <a:uFillTx/>
                          <a:latin typeface="+mn-lt"/>
                          <a:ea typeface="Calibri" pitchFamily="34" charset="0"/>
                          <a:cs typeface="Times New Roman" pitchFamily="18" charset="0"/>
                        </a:rPr>
                        <a:t>1.0-2.0</a:t>
                      </a:r>
                    </a:p>
                    <a:p>
                      <a:endParaRPr lang="en-US" sz="1400" dirty="0">
                        <a:solidFill>
                          <a:schemeClr val="tx1"/>
                        </a:solidFill>
                        <a:latin typeface="+mn-lt"/>
                      </a:endParaRPr>
                    </a:p>
                  </a:txBody>
                  <a:tcPr marL="68580" marR="68580" marT="34290" marB="34290"/>
                </a:tc>
                <a:extLst>
                  <a:ext uri="{0D108BD9-81ED-4DB2-BD59-A6C34878D82A}">
                    <a16:rowId xmlns:a16="http://schemas.microsoft.com/office/drawing/2014/main" val="10001"/>
                  </a:ext>
                </a:extLst>
              </a:tr>
              <a:tr h="316655">
                <a:tc>
                  <a:txBody>
                    <a:bodyPr/>
                    <a:lstStyle/>
                    <a:p>
                      <a:r>
                        <a:rPr lang="el-GR" sz="1400" dirty="0">
                          <a:solidFill>
                            <a:schemeClr val="tx1"/>
                          </a:solidFill>
                          <a:latin typeface="+mn-lt"/>
                        </a:rPr>
                        <a:t>Μετφορμίνη</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Times New Roman" pitchFamily="18" charset="0"/>
                        </a:rPr>
                        <a:t>1.0</a:t>
                      </a:r>
                    </a:p>
                  </a:txBody>
                  <a:tcPr marL="51435" marR="51435" marT="0" marB="0" anchor="ctr" horzOverflow="overflow"/>
                </a:tc>
                <a:extLst>
                  <a:ext uri="{0D108BD9-81ED-4DB2-BD59-A6C34878D82A}">
                    <a16:rowId xmlns:a16="http://schemas.microsoft.com/office/drawing/2014/main" val="10002"/>
                  </a:ext>
                </a:extLst>
              </a:tr>
              <a:tr h="316655">
                <a:tc>
                  <a:txBody>
                    <a:bodyPr/>
                    <a:lstStyle/>
                    <a:p>
                      <a:r>
                        <a:rPr lang="el-GR" sz="1400" dirty="0">
                          <a:solidFill>
                            <a:schemeClr val="tx1"/>
                          </a:solidFill>
                          <a:latin typeface="+mn-lt"/>
                        </a:rPr>
                        <a:t>Σουλφονυλουρίες</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Times New Roman" pitchFamily="18" charset="0"/>
                        </a:rPr>
                        <a:t>1.0</a:t>
                      </a:r>
                    </a:p>
                  </a:txBody>
                  <a:tcPr marL="51435" marR="51435" marT="0" marB="0" anchor="ctr" horzOverflow="overflow"/>
                </a:tc>
                <a:extLst>
                  <a:ext uri="{0D108BD9-81ED-4DB2-BD59-A6C34878D82A}">
                    <a16:rowId xmlns:a16="http://schemas.microsoft.com/office/drawing/2014/main" val="10003"/>
                  </a:ext>
                </a:extLst>
              </a:tr>
              <a:tr h="316655">
                <a:tc>
                  <a:txBody>
                    <a:bodyPr/>
                    <a:lstStyle/>
                    <a:p>
                      <a:r>
                        <a:rPr lang="el-GR" sz="1400" dirty="0">
                          <a:solidFill>
                            <a:schemeClr val="tx1"/>
                          </a:solidFill>
                          <a:latin typeface="+mn-lt"/>
                        </a:rPr>
                        <a:t>Αναστολείς α-</a:t>
                      </a:r>
                      <a:r>
                        <a:rPr lang="el-GR" sz="1400" dirty="0" err="1">
                          <a:solidFill>
                            <a:schemeClr val="tx1"/>
                          </a:solidFill>
                          <a:latin typeface="+mn-lt"/>
                        </a:rPr>
                        <a:t>γλυκοσιδασών</a:t>
                      </a:r>
                      <a:r>
                        <a:rPr lang="el-GR" sz="1400" dirty="0">
                          <a:solidFill>
                            <a:schemeClr val="tx1"/>
                          </a:solidFill>
                          <a:latin typeface="+mn-lt"/>
                        </a:rPr>
                        <a:t> </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Times New Roman" pitchFamily="18" charset="0"/>
                        </a:rPr>
                        <a:t>0.5-0.8</a:t>
                      </a:r>
                    </a:p>
                  </a:txBody>
                  <a:tcPr marL="51435" marR="51435" marT="0" marB="0" anchor="ctr" horzOverflow="overflow"/>
                </a:tc>
                <a:extLst>
                  <a:ext uri="{0D108BD9-81ED-4DB2-BD59-A6C34878D82A}">
                    <a16:rowId xmlns:a16="http://schemas.microsoft.com/office/drawing/2014/main" val="10004"/>
                  </a:ext>
                </a:extLst>
              </a:tr>
              <a:tr h="316655">
                <a:tc>
                  <a:txBody>
                    <a:bodyPr/>
                    <a:lstStyle/>
                    <a:p>
                      <a:r>
                        <a:rPr lang="el-GR" sz="1400" dirty="0">
                          <a:solidFill>
                            <a:schemeClr val="tx1"/>
                          </a:solidFill>
                          <a:latin typeface="+mn-lt"/>
                        </a:rPr>
                        <a:t>Γλινίδες</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Times New Roman" pitchFamily="18" charset="0"/>
                        </a:rPr>
                        <a:t>0.5-1.5</a:t>
                      </a:r>
                    </a:p>
                  </a:txBody>
                  <a:tcPr marL="51435" marR="51435" marT="0" marB="0" anchor="ctr" horzOverflow="overflow"/>
                </a:tc>
                <a:extLst>
                  <a:ext uri="{0D108BD9-81ED-4DB2-BD59-A6C34878D82A}">
                    <a16:rowId xmlns:a16="http://schemas.microsoft.com/office/drawing/2014/main" val="10005"/>
                  </a:ext>
                </a:extLst>
              </a:tr>
              <a:tr h="316655">
                <a:tc>
                  <a:txBody>
                    <a:bodyPr/>
                    <a:lstStyle/>
                    <a:p>
                      <a:r>
                        <a:rPr lang="el-GR" sz="1400" dirty="0">
                          <a:solidFill>
                            <a:schemeClr val="tx1"/>
                          </a:solidFill>
                          <a:latin typeface="+mn-lt"/>
                        </a:rPr>
                        <a:t>Γλιταζόνες</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Times New Roman" pitchFamily="18" charset="0"/>
                        </a:rPr>
                        <a:t>0.5-1.4</a:t>
                      </a:r>
                    </a:p>
                  </a:txBody>
                  <a:tcPr marL="51435" marR="51435" marT="0" marB="0" anchor="ctr" horzOverflow="overflow"/>
                </a:tc>
                <a:extLst>
                  <a:ext uri="{0D108BD9-81ED-4DB2-BD59-A6C34878D82A}">
                    <a16:rowId xmlns:a16="http://schemas.microsoft.com/office/drawing/2014/main" val="10006"/>
                  </a:ext>
                </a:extLst>
              </a:tr>
              <a:tr h="316655">
                <a:tc>
                  <a:txBody>
                    <a:bodyPr/>
                    <a:lstStyle/>
                    <a:p>
                      <a:r>
                        <a:rPr lang="en-US" sz="1400" b="1" dirty="0">
                          <a:solidFill>
                            <a:schemeClr val="tx1"/>
                          </a:solidFill>
                          <a:latin typeface="+mn-lt"/>
                        </a:rPr>
                        <a:t>DPP-4</a:t>
                      </a: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mn-lt"/>
                          <a:ea typeface="Calibri" pitchFamily="34" charset="0"/>
                          <a:cs typeface="Times New Roman" pitchFamily="18" charset="0"/>
                        </a:rPr>
                        <a:t>0.5-0.8</a:t>
                      </a:r>
                    </a:p>
                  </a:txBody>
                  <a:tcPr marL="51435" marR="51435" marT="0" marB="0" anchor="ctr" horzOverflow="overflow"/>
                </a:tc>
                <a:extLst>
                  <a:ext uri="{0D108BD9-81ED-4DB2-BD59-A6C34878D82A}">
                    <a16:rowId xmlns:a16="http://schemas.microsoft.com/office/drawing/2014/main" val="10007"/>
                  </a:ext>
                </a:extLst>
              </a:tr>
              <a:tr h="316655">
                <a:tc>
                  <a:txBody>
                    <a:bodyPr/>
                    <a:lstStyle/>
                    <a:p>
                      <a:r>
                        <a:rPr lang="en-US" sz="1400" dirty="0">
                          <a:solidFill>
                            <a:schemeClr val="tx1"/>
                          </a:solidFill>
                          <a:latin typeface="+mn-lt"/>
                        </a:rPr>
                        <a:t>GLP-1 </a:t>
                      </a:r>
                      <a:r>
                        <a:rPr lang="el-GR" sz="1400" dirty="0">
                          <a:solidFill>
                            <a:schemeClr val="tx1"/>
                          </a:solidFill>
                          <a:latin typeface="+mn-lt"/>
                        </a:rPr>
                        <a:t>ανάλογα</a:t>
                      </a:r>
                      <a:endParaRPr lang="en-US" sz="1400" dirty="0">
                        <a:solidFill>
                          <a:schemeClr val="tx1"/>
                        </a:solidFill>
                        <a:latin typeface="+mn-lt"/>
                      </a:endParaRP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Times New Roman" pitchFamily="18" charset="0"/>
                        </a:rPr>
                        <a:t>1.0-1.5</a:t>
                      </a:r>
                    </a:p>
                  </a:txBody>
                  <a:tcPr marL="51435" marR="51435" marT="0" marB="0" anchor="ctr" horzOverflow="overflow"/>
                </a:tc>
                <a:extLst>
                  <a:ext uri="{0D108BD9-81ED-4DB2-BD59-A6C34878D82A}">
                    <a16:rowId xmlns:a16="http://schemas.microsoft.com/office/drawing/2014/main" val="10008"/>
                  </a:ext>
                </a:extLst>
              </a:tr>
              <a:tr h="316655">
                <a:tc>
                  <a:txBody>
                    <a:bodyPr/>
                    <a:lstStyle/>
                    <a:p>
                      <a:r>
                        <a:rPr lang="el-GR" sz="1400" dirty="0">
                          <a:solidFill>
                            <a:schemeClr val="tx1"/>
                          </a:solidFill>
                          <a:latin typeface="+mn-lt"/>
                        </a:rPr>
                        <a:t>Αναστολείς </a:t>
                      </a:r>
                      <a:r>
                        <a:rPr lang="en-US" sz="1400" dirty="0">
                          <a:solidFill>
                            <a:schemeClr val="tx1"/>
                          </a:solidFill>
                          <a:latin typeface="+mn-lt"/>
                        </a:rPr>
                        <a:t>SGLT2</a:t>
                      </a:r>
                    </a:p>
                  </a:txBody>
                  <a:tcPr marL="68580" marR="68580" marT="34290" marB="34290"/>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mn-lt"/>
                          <a:ea typeface="Calibri" pitchFamily="34" charset="0"/>
                          <a:cs typeface="Arial" pitchFamily="34" charset="0"/>
                        </a:rPr>
                        <a:t>0.6-1.0</a:t>
                      </a:r>
                    </a:p>
                  </a:txBody>
                  <a:tcPr marL="51435" marR="51435" marT="0" marB="0" anchor="ctr" horzOverflow="overflow"/>
                </a:tc>
                <a:extLst>
                  <a:ext uri="{0D108BD9-81ED-4DB2-BD59-A6C34878D82A}">
                    <a16:rowId xmlns:a16="http://schemas.microsoft.com/office/drawing/2014/main" val="10009"/>
                  </a:ext>
                </a:extLst>
              </a:tr>
              <a:tr h="316655">
                <a:tc>
                  <a:txBody>
                    <a:bodyPr/>
                    <a:lstStyle/>
                    <a:p>
                      <a:r>
                        <a:rPr lang="el-GR" sz="1000" dirty="0">
                          <a:solidFill>
                            <a:schemeClr val="tx1"/>
                          </a:solidFill>
                        </a:rPr>
                        <a:t>Ινσουλίνη</a:t>
                      </a:r>
                      <a:endParaRPr lang="en-US" sz="1000" dirty="0">
                        <a:solidFill>
                          <a:schemeClr val="tx1"/>
                        </a:solidFill>
                      </a:endParaRPr>
                    </a:p>
                  </a:txBody>
                  <a:tcPr marL="68580" marR="68580" marT="34290" marB="34290"/>
                </a:tc>
                <a:tc>
                  <a:txBody>
                    <a:bodyPr/>
                    <a:lstStyle/>
                    <a:p>
                      <a:pPr algn="ctr"/>
                      <a:r>
                        <a:rPr lang="el-GR" sz="1000" dirty="0">
                          <a:solidFill>
                            <a:schemeClr val="tx1"/>
                          </a:solidFill>
                        </a:rPr>
                        <a:t>1-3.6</a:t>
                      </a:r>
                      <a:endParaRPr lang="en-US" sz="1000" dirty="0">
                        <a:solidFill>
                          <a:schemeClr val="tx1"/>
                        </a:solidFill>
                      </a:endParaRPr>
                    </a:p>
                  </a:txBody>
                  <a:tcPr marL="68580" marR="68580" marT="34290" marB="34290"/>
                </a:tc>
                <a:extLst>
                  <a:ext uri="{0D108BD9-81ED-4DB2-BD59-A6C34878D82A}">
                    <a16:rowId xmlns:a16="http://schemas.microsoft.com/office/drawing/2014/main" val="10010"/>
                  </a:ext>
                </a:extLst>
              </a:tr>
            </a:tbl>
          </a:graphicData>
        </a:graphic>
      </p:graphicFrame>
      <p:sp>
        <p:nvSpPr>
          <p:cNvPr id="6" name="5 - TextBox"/>
          <p:cNvSpPr txBox="1"/>
          <p:nvPr/>
        </p:nvSpPr>
        <p:spPr>
          <a:xfrm>
            <a:off x="5930692" y="5726906"/>
            <a:ext cx="2382383" cy="253916"/>
          </a:xfrm>
          <a:prstGeom prst="rect">
            <a:avLst/>
          </a:prstGeom>
          <a:noFill/>
        </p:spPr>
        <p:txBody>
          <a:bodyPr wrap="none" rtlCol="0">
            <a:spAutoFit/>
          </a:bodyPr>
          <a:lstStyle/>
          <a:p>
            <a:pPr defTabSz="685800">
              <a:defRPr/>
            </a:pPr>
            <a:r>
              <a:rPr lang="sv-SE" sz="1050" dirty="0">
                <a:solidFill>
                  <a:prstClr val="black"/>
                </a:solidFill>
                <a:hlinkClick r:id="rId2">
                  <a:extLst>
                    <a:ext uri="{A12FA001-AC4F-418D-AE19-62706E023703}">
                      <ahyp:hlinkClr xmlns:ahyp="http://schemas.microsoft.com/office/drawing/2018/hyperlinkcolor" val="tx"/>
                    </a:ext>
                  </a:extLst>
                </a:hlinkClick>
              </a:rPr>
              <a:t>Ann Intern Med 2011; 154: 602–613 </a:t>
            </a:r>
            <a:endParaRPr lang="en-US" sz="1050" dirty="0">
              <a:solidFill>
                <a:prstClr val="black"/>
              </a:solidFill>
            </a:endParaRPr>
          </a:p>
        </p:txBody>
      </p:sp>
    </p:spTree>
    <p:extLst>
      <p:ext uri="{BB962C8B-B14F-4D97-AF65-F5344CB8AC3E}">
        <p14:creationId xmlns:p14="http://schemas.microsoft.com/office/powerpoint/2010/main" val="359381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2 - Τίτλος"/>
          <p:cNvSpPr>
            <a:spLocks noGrp="1"/>
          </p:cNvSpPr>
          <p:nvPr>
            <p:ph type="title"/>
          </p:nvPr>
        </p:nvSpPr>
        <p:spPr>
          <a:xfrm>
            <a:off x="628650" y="928153"/>
            <a:ext cx="7886700" cy="994172"/>
          </a:xfrm>
        </p:spPr>
        <p:txBody>
          <a:bodyPr/>
          <a:lstStyle/>
          <a:p>
            <a:pPr algn="ctr"/>
            <a:r>
              <a:rPr lang="en-US" sz="1800" dirty="0">
                <a:solidFill>
                  <a:srgbClr val="C00000"/>
                </a:solidFill>
                <a:latin typeface="+mn-lt"/>
              </a:rPr>
              <a:t>Effect of noninsulin antidiabetic drugs added to metformin therapy on glycemic control, weight gain, and hypoglycemia in type 2 diabetes</a:t>
            </a:r>
            <a:br>
              <a:rPr lang="en-US" sz="1800" dirty="0"/>
            </a:br>
            <a:endParaRPr lang="en-US" sz="1800" dirty="0"/>
          </a:p>
        </p:txBody>
      </p:sp>
      <p:graphicFrame>
        <p:nvGraphicFramePr>
          <p:cNvPr id="7" name="6 - Θέση περιεχομένου"/>
          <p:cNvGraphicFramePr>
            <a:graphicFrameLocks noGrp="1"/>
          </p:cNvGraphicFramePr>
          <p:nvPr>
            <p:ph idx="1"/>
          </p:nvPr>
        </p:nvGraphicFramePr>
        <p:xfrm>
          <a:off x="628651" y="1820587"/>
          <a:ext cx="7886699" cy="339484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1489424">
                  <a:extLst>
                    <a:ext uri="{9D8B030D-6E8A-4147-A177-3AD203B41FA5}">
                      <a16:colId xmlns:a16="http://schemas.microsoft.com/office/drawing/2014/main" val="20001"/>
                    </a:ext>
                  </a:extLst>
                </a:gridCol>
                <a:gridCol w="3768376">
                  <a:extLst>
                    <a:ext uri="{9D8B030D-6E8A-4147-A177-3AD203B41FA5}">
                      <a16:colId xmlns:a16="http://schemas.microsoft.com/office/drawing/2014/main" val="20002"/>
                    </a:ext>
                  </a:extLst>
                </a:gridCol>
              </a:tblGrid>
              <a:tr h="546297">
                <a:tc>
                  <a:txBody>
                    <a:bodyPr/>
                    <a:lstStyle/>
                    <a:p>
                      <a:endParaRPr lang="en-US" sz="1000" dirty="0"/>
                    </a:p>
                  </a:txBody>
                  <a:tcPr marL="68580" marR="68580" marT="34290" marB="34290"/>
                </a:tc>
                <a:tc>
                  <a:txBody>
                    <a:bodyPr/>
                    <a:lstStyle/>
                    <a:p>
                      <a:r>
                        <a:rPr lang="en-US" sz="1000" dirty="0"/>
                        <a:t>%</a:t>
                      </a:r>
                      <a:r>
                        <a:rPr lang="en-US" sz="1000" baseline="0" dirty="0"/>
                        <a:t> change in HbA1c</a:t>
                      </a:r>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0000"/>
                  </a:ext>
                </a:extLst>
              </a:tr>
              <a:tr h="316505">
                <a:tc>
                  <a:txBody>
                    <a:bodyPr/>
                    <a:lstStyle/>
                    <a:p>
                      <a:endParaRPr lang="en-US" sz="1000" dirty="0">
                        <a:solidFill>
                          <a:schemeClr val="tx1"/>
                        </a:solidFill>
                      </a:endParaRPr>
                    </a:p>
                  </a:txBody>
                  <a:tcPr marL="68580" marR="68580" marT="34290" marB="34290"/>
                </a:tc>
                <a:tc>
                  <a:txBody>
                    <a:bodyPr/>
                    <a:lstStyle/>
                    <a:p>
                      <a:pPr algn="ctr"/>
                      <a:r>
                        <a:rPr lang="en-US" sz="1000" b="1" dirty="0">
                          <a:solidFill>
                            <a:schemeClr val="tx1"/>
                          </a:solidFill>
                        </a:rPr>
                        <a:t>No. of trials</a:t>
                      </a:r>
                    </a:p>
                  </a:txBody>
                  <a:tcPr marL="68580" marR="68580" marT="34290" marB="34290"/>
                </a:tc>
                <a:tc>
                  <a:txBody>
                    <a:bodyPr/>
                    <a:lstStyle/>
                    <a:p>
                      <a:pPr algn="ctr"/>
                      <a:r>
                        <a:rPr lang="en-US" sz="1000" b="1" dirty="0">
                          <a:solidFill>
                            <a:schemeClr val="tx1"/>
                          </a:solidFill>
                        </a:rPr>
                        <a:t>WMD (95% CI)</a:t>
                      </a:r>
                    </a:p>
                  </a:txBody>
                  <a:tcPr marL="68580" marR="68580" marT="34290" marB="34290"/>
                </a:tc>
                <a:extLst>
                  <a:ext uri="{0D108BD9-81ED-4DB2-BD59-A6C34878D82A}">
                    <a16:rowId xmlns:a16="http://schemas.microsoft.com/office/drawing/2014/main" val="10001"/>
                  </a:ext>
                </a:extLst>
              </a:tr>
              <a:tr h="316505">
                <a:tc>
                  <a:txBody>
                    <a:bodyPr/>
                    <a:lstStyle/>
                    <a:p>
                      <a:r>
                        <a:rPr lang="en-US" sz="1000" dirty="0">
                          <a:solidFill>
                            <a:schemeClr val="tx1"/>
                          </a:solidFill>
                        </a:rPr>
                        <a:t>All groups</a:t>
                      </a:r>
                    </a:p>
                  </a:txBody>
                  <a:tcPr marL="68580" marR="68580" marT="34290" marB="34290"/>
                </a:tc>
                <a:tc>
                  <a:txBody>
                    <a:bodyPr/>
                    <a:lstStyle/>
                    <a:p>
                      <a:pPr algn="ctr"/>
                      <a:r>
                        <a:rPr lang="en-US" sz="1000" dirty="0">
                          <a:solidFill>
                            <a:schemeClr val="tx1"/>
                          </a:solidFill>
                        </a:rPr>
                        <a:t>20</a:t>
                      </a:r>
                    </a:p>
                  </a:txBody>
                  <a:tcPr marL="68580" marR="68580" marT="34290" marB="34290"/>
                </a:tc>
                <a:tc>
                  <a:txBody>
                    <a:bodyPr/>
                    <a:lstStyle/>
                    <a:p>
                      <a:pPr algn="ctr"/>
                      <a:r>
                        <a:rPr lang="en-US" sz="1000" dirty="0">
                          <a:solidFill>
                            <a:schemeClr val="tx1"/>
                          </a:solidFill>
                        </a:rPr>
                        <a:t>  -0.79  (-0.90</a:t>
                      </a:r>
                      <a:r>
                        <a:rPr lang="en-US" sz="1000" baseline="0" dirty="0">
                          <a:solidFill>
                            <a:schemeClr val="tx1"/>
                          </a:solidFill>
                        </a:rPr>
                        <a:t> to -0.68)</a:t>
                      </a:r>
                      <a:endParaRPr lang="en-US" sz="1000" dirty="0">
                        <a:solidFill>
                          <a:schemeClr val="tx1"/>
                        </a:solidFill>
                      </a:endParaRPr>
                    </a:p>
                  </a:txBody>
                  <a:tcPr marL="68580" marR="68580" marT="34290" marB="34290"/>
                </a:tc>
                <a:extLst>
                  <a:ext uri="{0D108BD9-81ED-4DB2-BD59-A6C34878D82A}">
                    <a16:rowId xmlns:a16="http://schemas.microsoft.com/office/drawing/2014/main" val="10002"/>
                  </a:ext>
                </a:extLst>
              </a:tr>
              <a:tr h="316505">
                <a:tc>
                  <a:txBody>
                    <a:bodyPr/>
                    <a:lstStyle/>
                    <a:p>
                      <a:r>
                        <a:rPr lang="en-US" sz="1000" dirty="0">
                          <a:solidFill>
                            <a:schemeClr val="tx1"/>
                          </a:solidFill>
                        </a:rPr>
                        <a:t>Sulfonylureas</a:t>
                      </a:r>
                    </a:p>
                  </a:txBody>
                  <a:tcPr marL="68580" marR="68580" marT="34290" marB="34290"/>
                </a:tc>
                <a:tc>
                  <a:txBody>
                    <a:bodyPr/>
                    <a:lstStyle/>
                    <a:p>
                      <a:pPr algn="ctr"/>
                      <a:r>
                        <a:rPr lang="en-US" sz="1000" dirty="0">
                          <a:solidFill>
                            <a:schemeClr val="tx1"/>
                          </a:solidFill>
                        </a:rPr>
                        <a:t>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-0.79  (-1.15</a:t>
                      </a:r>
                      <a:r>
                        <a:rPr lang="en-US" sz="1000" baseline="0" dirty="0">
                          <a:solidFill>
                            <a:schemeClr val="tx1"/>
                          </a:solidFill>
                        </a:rPr>
                        <a:t> to -0.43)</a:t>
                      </a:r>
                      <a:endParaRPr lang="en-US" sz="1000" dirty="0">
                        <a:solidFill>
                          <a:schemeClr val="tx1"/>
                        </a:solidFill>
                      </a:endParaRPr>
                    </a:p>
                  </a:txBody>
                  <a:tcPr marL="68580" marR="68580" marT="34290" marB="34290"/>
                </a:tc>
                <a:extLst>
                  <a:ext uri="{0D108BD9-81ED-4DB2-BD59-A6C34878D82A}">
                    <a16:rowId xmlns:a16="http://schemas.microsoft.com/office/drawing/2014/main" val="10003"/>
                  </a:ext>
                </a:extLst>
              </a:tr>
              <a:tr h="316505">
                <a:tc>
                  <a:txBody>
                    <a:bodyPr/>
                    <a:lstStyle/>
                    <a:p>
                      <a:r>
                        <a:rPr lang="en-US" sz="1000" dirty="0" err="1">
                          <a:solidFill>
                            <a:schemeClr val="tx1"/>
                          </a:solidFill>
                        </a:rPr>
                        <a:t>Glinides</a:t>
                      </a:r>
                      <a:endParaRPr lang="en-US" sz="1000" dirty="0">
                        <a:solidFill>
                          <a:schemeClr val="tx1"/>
                        </a:solidFill>
                      </a:endParaRPr>
                    </a:p>
                  </a:txBody>
                  <a:tcPr marL="68580" marR="68580" marT="34290" marB="34290"/>
                </a:tc>
                <a:tc>
                  <a:txBody>
                    <a:bodyPr/>
                    <a:lstStyle/>
                    <a:p>
                      <a:pPr algn="ctr"/>
                      <a:r>
                        <a:rPr lang="en-US" sz="1000" dirty="0">
                          <a:solidFill>
                            <a:schemeClr val="tx1"/>
                          </a:solidFill>
                        </a:rPr>
                        <a:t>2</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-0.71  (-1.24</a:t>
                      </a:r>
                      <a:r>
                        <a:rPr lang="en-US" sz="1000" baseline="0" dirty="0">
                          <a:solidFill>
                            <a:schemeClr val="tx1"/>
                          </a:solidFill>
                        </a:rPr>
                        <a:t> to -0.18)</a:t>
                      </a:r>
                      <a:endParaRPr lang="en-US" sz="1000" dirty="0">
                        <a:solidFill>
                          <a:schemeClr val="tx1"/>
                        </a:solidFill>
                      </a:endParaRPr>
                    </a:p>
                  </a:txBody>
                  <a:tcPr marL="68580" marR="68580" marT="34290" marB="34290"/>
                </a:tc>
                <a:extLst>
                  <a:ext uri="{0D108BD9-81ED-4DB2-BD59-A6C34878D82A}">
                    <a16:rowId xmlns:a16="http://schemas.microsoft.com/office/drawing/2014/main" val="10004"/>
                  </a:ext>
                </a:extLst>
              </a:tr>
              <a:tr h="316505">
                <a:tc>
                  <a:txBody>
                    <a:bodyPr/>
                    <a:lstStyle/>
                    <a:p>
                      <a:r>
                        <a:rPr lang="en-US" sz="1000" dirty="0">
                          <a:solidFill>
                            <a:schemeClr val="tx1"/>
                          </a:solidFill>
                        </a:rPr>
                        <a:t>TZDs</a:t>
                      </a:r>
                    </a:p>
                  </a:txBody>
                  <a:tcPr marL="68580" marR="68580" marT="34290" marB="34290"/>
                </a:tc>
                <a:tc>
                  <a:txBody>
                    <a:bodyPr/>
                    <a:lstStyle/>
                    <a:p>
                      <a:pPr algn="ctr"/>
                      <a:r>
                        <a:rPr lang="en-US" sz="1000" dirty="0">
                          <a:solidFill>
                            <a:schemeClr val="tx1"/>
                          </a:solidFill>
                        </a:rPr>
                        <a:t>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-1.0  (-1.62</a:t>
                      </a:r>
                      <a:r>
                        <a:rPr lang="en-US" sz="1000" baseline="0" dirty="0">
                          <a:solidFill>
                            <a:schemeClr val="tx1"/>
                          </a:solidFill>
                        </a:rPr>
                        <a:t> to -0.38)</a:t>
                      </a:r>
                      <a:endParaRPr lang="en-US" sz="1000" dirty="0">
                        <a:solidFill>
                          <a:schemeClr val="tx1"/>
                        </a:solidFill>
                      </a:endParaRPr>
                    </a:p>
                  </a:txBody>
                  <a:tcPr marL="68580" marR="68580" marT="34290" marB="34290"/>
                </a:tc>
                <a:extLst>
                  <a:ext uri="{0D108BD9-81ED-4DB2-BD59-A6C34878D82A}">
                    <a16:rowId xmlns:a16="http://schemas.microsoft.com/office/drawing/2014/main" val="10005"/>
                  </a:ext>
                </a:extLst>
              </a:tr>
              <a:tr h="316505">
                <a:tc>
                  <a:txBody>
                    <a:bodyPr/>
                    <a:lstStyle/>
                    <a:p>
                      <a:r>
                        <a:rPr lang="en-US" sz="1000" dirty="0">
                          <a:solidFill>
                            <a:schemeClr val="tx1"/>
                          </a:solidFill>
                        </a:rPr>
                        <a:t>AGIs</a:t>
                      </a:r>
                    </a:p>
                  </a:txBody>
                  <a:tcPr marL="68580" marR="68580" marT="34290" marB="34290"/>
                </a:tc>
                <a:tc>
                  <a:txBody>
                    <a:bodyPr/>
                    <a:lstStyle/>
                    <a:p>
                      <a:pPr algn="ctr"/>
                      <a:r>
                        <a:rPr lang="en-US" sz="1000" dirty="0">
                          <a:solidFill>
                            <a:schemeClr val="tx1"/>
                          </a:solidFill>
                        </a:rPr>
                        <a:t>2</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-0.65  (-0.11</a:t>
                      </a:r>
                      <a:r>
                        <a:rPr lang="en-US" sz="1000" baseline="0" dirty="0">
                          <a:solidFill>
                            <a:schemeClr val="tx1"/>
                          </a:solidFill>
                        </a:rPr>
                        <a:t>to -0.19)</a:t>
                      </a:r>
                      <a:endParaRPr lang="en-US" sz="1000" dirty="0">
                        <a:solidFill>
                          <a:schemeClr val="tx1"/>
                        </a:solidFill>
                      </a:endParaRPr>
                    </a:p>
                  </a:txBody>
                  <a:tcPr marL="68580" marR="68580" marT="34290" marB="34290"/>
                </a:tc>
                <a:extLst>
                  <a:ext uri="{0D108BD9-81ED-4DB2-BD59-A6C34878D82A}">
                    <a16:rowId xmlns:a16="http://schemas.microsoft.com/office/drawing/2014/main" val="10006"/>
                  </a:ext>
                </a:extLst>
              </a:tr>
              <a:tr h="316505">
                <a:tc>
                  <a:txBody>
                    <a:bodyPr/>
                    <a:lstStyle/>
                    <a:p>
                      <a:r>
                        <a:rPr lang="en-US" sz="1000" b="1" dirty="0">
                          <a:solidFill>
                            <a:schemeClr val="tx1"/>
                          </a:solidFill>
                        </a:rPr>
                        <a:t>DPP-4 inhibitors</a:t>
                      </a:r>
                    </a:p>
                  </a:txBody>
                  <a:tcPr marL="68580" marR="68580" marT="34290" marB="34290"/>
                </a:tc>
                <a:tc>
                  <a:txBody>
                    <a:bodyPr/>
                    <a:lstStyle/>
                    <a:p>
                      <a:pPr algn="ctr"/>
                      <a:r>
                        <a:rPr lang="en-US" sz="1000" b="1" dirty="0">
                          <a:solidFill>
                            <a:schemeClr val="tx1"/>
                          </a:solidFill>
                        </a:rPr>
                        <a:t>8</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  -0.79  (-0.94</a:t>
                      </a:r>
                      <a:r>
                        <a:rPr lang="en-US" sz="1000" b="1" baseline="0" dirty="0">
                          <a:solidFill>
                            <a:schemeClr val="tx1"/>
                          </a:solidFill>
                        </a:rPr>
                        <a:t> to -0.63)</a:t>
                      </a:r>
                      <a:endParaRPr lang="en-US" sz="1000" b="1" dirty="0">
                        <a:solidFill>
                          <a:schemeClr val="tx1"/>
                        </a:solidFill>
                      </a:endParaRPr>
                    </a:p>
                  </a:txBody>
                  <a:tcPr marL="68580" marR="68580" marT="34290" marB="34290"/>
                </a:tc>
                <a:extLst>
                  <a:ext uri="{0D108BD9-81ED-4DB2-BD59-A6C34878D82A}">
                    <a16:rowId xmlns:a16="http://schemas.microsoft.com/office/drawing/2014/main" val="10007"/>
                  </a:ext>
                </a:extLst>
              </a:tr>
              <a:tr h="316505">
                <a:tc>
                  <a:txBody>
                    <a:bodyPr/>
                    <a:lstStyle/>
                    <a:p>
                      <a:r>
                        <a:rPr lang="en-US" sz="1000" dirty="0">
                          <a:solidFill>
                            <a:schemeClr val="tx1"/>
                          </a:solidFill>
                        </a:rPr>
                        <a:t>GLP-1 analogs</a:t>
                      </a:r>
                    </a:p>
                  </a:txBody>
                  <a:tcPr marL="68580" marR="68580" marT="34290" marB="34290"/>
                </a:tc>
                <a:tc>
                  <a:txBody>
                    <a:bodyPr/>
                    <a:lstStyle/>
                    <a:p>
                      <a:pPr algn="ctr"/>
                      <a:r>
                        <a:rPr lang="en-US" sz="1000" dirty="0">
                          <a:solidFill>
                            <a:schemeClr val="tx1"/>
                          </a:solidFill>
                        </a:rPr>
                        <a:t>2</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-0.99  (-1.19</a:t>
                      </a:r>
                      <a:r>
                        <a:rPr lang="en-US" sz="1000" baseline="0" dirty="0">
                          <a:solidFill>
                            <a:schemeClr val="tx1"/>
                          </a:solidFill>
                        </a:rPr>
                        <a:t> to -0.78)</a:t>
                      </a:r>
                      <a:endParaRPr lang="en-US" sz="1000" dirty="0">
                        <a:solidFill>
                          <a:schemeClr val="tx1"/>
                        </a:solidFill>
                      </a:endParaRPr>
                    </a:p>
                  </a:txBody>
                  <a:tcPr marL="68580" marR="68580" marT="34290" marB="34290"/>
                </a:tc>
                <a:extLst>
                  <a:ext uri="{0D108BD9-81ED-4DB2-BD59-A6C34878D82A}">
                    <a16:rowId xmlns:a16="http://schemas.microsoft.com/office/drawing/2014/main" val="10008"/>
                  </a:ext>
                </a:extLst>
              </a:tr>
              <a:tr h="316505">
                <a:tc>
                  <a:txBody>
                    <a:bodyPr/>
                    <a:lstStyle/>
                    <a:p>
                      <a:endParaRPr lang="en-US" sz="1000" dirty="0">
                        <a:solidFill>
                          <a:schemeClr val="tx1"/>
                        </a:solidFill>
                      </a:endParaRPr>
                    </a:p>
                  </a:txBody>
                  <a:tcPr marL="68580" marR="68580" marT="34290" marB="34290"/>
                </a:tc>
                <a:tc>
                  <a:txBody>
                    <a:bodyPr/>
                    <a:lstStyle/>
                    <a:p>
                      <a:pPr algn="ctr"/>
                      <a:r>
                        <a:rPr lang="en-US" sz="1000" dirty="0">
                          <a:solidFill>
                            <a:schemeClr val="tx1"/>
                          </a:solidFill>
                        </a:rPr>
                        <a:t>n=11.198</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marL="68580" marR="68580" marT="34290" marB="34290"/>
                </a:tc>
                <a:extLst>
                  <a:ext uri="{0D108BD9-81ED-4DB2-BD59-A6C34878D82A}">
                    <a16:rowId xmlns:a16="http://schemas.microsoft.com/office/drawing/2014/main" val="10009"/>
                  </a:ext>
                </a:extLst>
              </a:tr>
            </a:tbl>
          </a:graphicData>
        </a:graphic>
      </p:graphicFrame>
      <p:sp>
        <p:nvSpPr>
          <p:cNvPr id="141361" name="4 - TextBox"/>
          <p:cNvSpPr txBox="1">
            <a:spLocks noChangeArrowheads="1"/>
          </p:cNvSpPr>
          <p:nvPr/>
        </p:nvSpPr>
        <p:spPr bwMode="auto">
          <a:xfrm>
            <a:off x="1385888" y="5481637"/>
            <a:ext cx="6515100" cy="415498"/>
          </a:xfrm>
          <a:prstGeom prst="rect">
            <a:avLst/>
          </a:prstGeom>
          <a:noFill/>
          <a:ln w="9525">
            <a:noFill/>
            <a:miter lim="800000"/>
            <a:headEnd/>
            <a:tailEnd/>
          </a:ln>
        </p:spPr>
        <p:txBody>
          <a:bodyPr>
            <a:spAutoFit/>
          </a:bodyPr>
          <a:lstStyle/>
          <a:p>
            <a:pPr algn="just" defTabSz="685800">
              <a:defRPr/>
            </a:pPr>
            <a:r>
              <a:rPr lang="en-US" sz="1050" dirty="0">
                <a:solidFill>
                  <a:prstClr val="black"/>
                </a:solidFill>
                <a:latin typeface="Arial" pitchFamily="34" charset="0"/>
                <a:cs typeface="Arial" pitchFamily="34" charset="0"/>
              </a:rPr>
              <a:t>Phung QJ </a:t>
            </a:r>
            <a:r>
              <a:rPr lang="en-US" sz="1050" dirty="0" err="1">
                <a:solidFill>
                  <a:prstClr val="black"/>
                </a:solidFill>
                <a:latin typeface="Arial" pitchFamily="34" charset="0"/>
                <a:cs typeface="Arial" pitchFamily="34" charset="0"/>
              </a:rPr>
              <a:t>wt</a:t>
            </a:r>
            <a:r>
              <a:rPr lang="en-US" sz="1050" dirty="0">
                <a:solidFill>
                  <a:prstClr val="black"/>
                </a:solidFill>
                <a:latin typeface="Arial" pitchFamily="34" charset="0"/>
                <a:cs typeface="Arial" pitchFamily="34" charset="0"/>
              </a:rPr>
              <a:t> al. Effect of noninsulin antidiabetic drugs added to metformin  therapy on glycemic control, weight gain, and hypoglycemia in type 2 diabetes. JAMA</a:t>
            </a:r>
            <a:r>
              <a:rPr lang="el-GR" sz="1050" dirty="0">
                <a:solidFill>
                  <a:prstClr val="black"/>
                </a:solidFill>
                <a:latin typeface="Arial" pitchFamily="34" charset="0"/>
                <a:cs typeface="Arial" pitchFamily="34" charset="0"/>
              </a:rPr>
              <a:t> </a:t>
            </a:r>
            <a:r>
              <a:rPr lang="en-US" sz="1050" dirty="0">
                <a:solidFill>
                  <a:prstClr val="black"/>
                </a:solidFill>
                <a:latin typeface="Arial" pitchFamily="34" charset="0"/>
                <a:cs typeface="Arial" pitchFamily="34" charset="0"/>
              </a:rPr>
              <a:t>2010;</a:t>
            </a:r>
            <a:r>
              <a:rPr lang="el-GR" sz="1050" dirty="0">
                <a:solidFill>
                  <a:prstClr val="black"/>
                </a:solidFill>
                <a:latin typeface="Arial" pitchFamily="34" charset="0"/>
                <a:cs typeface="Arial" pitchFamily="34" charset="0"/>
              </a:rPr>
              <a:t> </a:t>
            </a:r>
            <a:r>
              <a:rPr lang="en-US" sz="1050" dirty="0">
                <a:solidFill>
                  <a:prstClr val="black"/>
                </a:solidFill>
                <a:latin typeface="Arial" pitchFamily="34" charset="0"/>
                <a:cs typeface="Arial" pitchFamily="34" charset="0"/>
              </a:rPr>
              <a:t>303:</a:t>
            </a:r>
            <a:r>
              <a:rPr lang="el-GR" sz="1050" dirty="0">
                <a:solidFill>
                  <a:prstClr val="black"/>
                </a:solidFill>
                <a:latin typeface="Arial" pitchFamily="34" charset="0"/>
                <a:cs typeface="Arial" pitchFamily="34" charset="0"/>
              </a:rPr>
              <a:t> </a:t>
            </a:r>
            <a:r>
              <a:rPr lang="en-US" sz="1050" dirty="0">
                <a:solidFill>
                  <a:prstClr val="black"/>
                </a:solidFill>
                <a:latin typeface="Arial" pitchFamily="34" charset="0"/>
                <a:cs typeface="Arial" pitchFamily="34" charset="0"/>
              </a:rPr>
              <a:t>1410-8</a:t>
            </a:r>
          </a:p>
        </p:txBody>
      </p:sp>
    </p:spTree>
    <p:extLst>
      <p:ext uri="{BB962C8B-B14F-4D97-AF65-F5344CB8AC3E}">
        <p14:creationId xmlns:p14="http://schemas.microsoft.com/office/powerpoint/2010/main" val="370792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a:xfrm>
            <a:off x="-76200" y="160337"/>
            <a:ext cx="4800600" cy="1143000"/>
          </a:xfrm>
        </p:spPr>
        <p:txBody>
          <a:bodyPr/>
          <a:lstStyle/>
          <a:p>
            <a:r>
              <a:rPr lang="el-GR" dirty="0">
                <a:solidFill>
                  <a:srgbClr val="0070C0"/>
                </a:solidFill>
              </a:rPr>
              <a:t>Περιστατικό #1</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lstStyle/>
          <a:p>
            <a:pPr marL="0" indent="0">
              <a:buNone/>
            </a:pPr>
            <a:r>
              <a:rPr lang="el-GR" sz="2800" dirty="0"/>
              <a:t>Θεραπευτικές επιλογές</a:t>
            </a:r>
          </a:p>
          <a:p>
            <a:r>
              <a:rPr lang="el-GR" sz="2800" dirty="0">
                <a:solidFill>
                  <a:srgbClr val="0070C0"/>
                </a:solidFill>
              </a:rPr>
              <a:t>Μετφορμίνη</a:t>
            </a:r>
          </a:p>
          <a:p>
            <a:r>
              <a:rPr lang="el-GR" sz="2800" dirty="0"/>
              <a:t>Μετφορμίνη +</a:t>
            </a:r>
            <a:r>
              <a:rPr lang="en-US" sz="2800" dirty="0"/>
              <a:t> SU</a:t>
            </a:r>
          </a:p>
          <a:p>
            <a:r>
              <a:rPr lang="el-GR" sz="2800" dirty="0"/>
              <a:t>Μετφορμίνη +</a:t>
            </a:r>
            <a:r>
              <a:rPr lang="en-US" sz="2800" dirty="0"/>
              <a:t>DPP4-i</a:t>
            </a:r>
          </a:p>
          <a:p>
            <a:r>
              <a:rPr lang="el-GR" sz="2800" dirty="0"/>
              <a:t>Μετφορμίνη +</a:t>
            </a:r>
            <a:r>
              <a:rPr lang="en-US" sz="2800" dirty="0"/>
              <a:t>SGLT2 –</a:t>
            </a:r>
            <a:r>
              <a:rPr lang="en-US" sz="2800" dirty="0" err="1"/>
              <a:t>i</a:t>
            </a:r>
            <a:endParaRPr lang="en-US" sz="2800" dirty="0"/>
          </a:p>
          <a:p>
            <a:r>
              <a:rPr lang="el-GR" sz="2800" dirty="0"/>
              <a:t>Μετφορμίνη + </a:t>
            </a:r>
            <a:r>
              <a:rPr lang="en-US" sz="2800" dirty="0"/>
              <a:t>GLP-1 </a:t>
            </a:r>
            <a:r>
              <a:rPr lang="el-GR" sz="2800" dirty="0"/>
              <a:t>αγωνιστή</a:t>
            </a:r>
            <a:endParaRPr lang="en-US" sz="2800" dirty="0"/>
          </a:p>
          <a:p>
            <a:r>
              <a:rPr lang="el-GR" sz="2800" dirty="0"/>
              <a:t>Μετφορμίνη + </a:t>
            </a:r>
            <a:r>
              <a:rPr lang="el-GR" sz="2800" dirty="0" err="1"/>
              <a:t>πιογλιταζόνη</a:t>
            </a:r>
            <a:endParaRPr lang="el-GR" sz="2800" dirty="0"/>
          </a:p>
          <a:p>
            <a:endParaRPr lang="el-GR" dirty="0"/>
          </a:p>
        </p:txBody>
      </p:sp>
      <p:pic>
        <p:nvPicPr>
          <p:cNvPr id="4" name="Εικόνα 3">
            <a:extLst>
              <a:ext uri="{FF2B5EF4-FFF2-40B4-BE49-F238E27FC236}">
                <a16:creationId xmlns:a16="http://schemas.microsoft.com/office/drawing/2014/main" id="{7F746980-3C3B-4353-A554-DDE6E79C6B1B}"/>
              </a:ext>
            </a:extLst>
          </p:cNvPr>
          <p:cNvPicPr>
            <a:picLocks noChangeAspect="1"/>
          </p:cNvPicPr>
          <p:nvPr/>
        </p:nvPicPr>
        <p:blipFill>
          <a:blip r:embed="rId2"/>
          <a:stretch>
            <a:fillRect/>
          </a:stretch>
        </p:blipFill>
        <p:spPr>
          <a:xfrm>
            <a:off x="4724400" y="731837"/>
            <a:ext cx="4267200" cy="3429297"/>
          </a:xfrm>
          <a:prstGeom prst="rect">
            <a:avLst/>
          </a:prstGeom>
        </p:spPr>
      </p:pic>
    </p:spTree>
    <p:extLst>
      <p:ext uri="{BB962C8B-B14F-4D97-AF65-F5344CB8AC3E}">
        <p14:creationId xmlns:p14="http://schemas.microsoft.com/office/powerpoint/2010/main" val="395077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Μετφορμίνη</a:t>
            </a:r>
          </a:p>
        </p:txBody>
      </p:sp>
      <p:sp>
        <p:nvSpPr>
          <p:cNvPr id="3" name="2 - Θέση περιεχομένου"/>
          <p:cNvSpPr>
            <a:spLocks noGrp="1"/>
          </p:cNvSpPr>
          <p:nvPr>
            <p:ph sz="quarter" idx="11"/>
          </p:nvPr>
        </p:nvSpPr>
        <p:spPr>
          <a:xfrm>
            <a:off x="357158" y="1428736"/>
            <a:ext cx="8494713" cy="4946797"/>
          </a:xfrm>
        </p:spPr>
        <p:txBody>
          <a:bodyPr/>
          <a:lstStyle/>
          <a:p>
            <a:pPr>
              <a:buNone/>
            </a:pPr>
            <a:r>
              <a:rPr lang="el-GR" b="1" dirty="0"/>
              <a:t>Πλεονεκτήματα:</a:t>
            </a:r>
          </a:p>
          <a:p>
            <a:r>
              <a:rPr lang="el-GR" dirty="0"/>
              <a:t>Αποτελεσματικότητα</a:t>
            </a:r>
          </a:p>
          <a:p>
            <a:r>
              <a:rPr lang="el-GR" dirty="0"/>
              <a:t>Δεν προκαλεί υπογλυκαιμίες</a:t>
            </a:r>
          </a:p>
          <a:p>
            <a:r>
              <a:rPr lang="el-GR" dirty="0"/>
              <a:t>Ουδέτερη επίδραση στο σωματικό βάρος</a:t>
            </a:r>
          </a:p>
          <a:p>
            <a:r>
              <a:rPr lang="el-GR" dirty="0"/>
              <a:t>Χαμηλό κόστος</a:t>
            </a:r>
          </a:p>
          <a:p>
            <a:r>
              <a:rPr lang="el-GR" dirty="0"/>
              <a:t>Ασφάλεια</a:t>
            </a:r>
          </a:p>
          <a:p>
            <a:r>
              <a:rPr lang="el-GR" dirty="0"/>
              <a:t>Μεγάλη εμπειρία</a:t>
            </a:r>
          </a:p>
          <a:p>
            <a:r>
              <a:rPr lang="el-GR" dirty="0"/>
              <a:t>Ίσως </a:t>
            </a:r>
            <a:r>
              <a:rPr lang="el-GR" dirty="0">
                <a:sym typeface="Symbol"/>
              </a:rPr>
              <a:t> </a:t>
            </a:r>
            <a:r>
              <a:rPr lang="el-GR" dirty="0"/>
              <a:t>των καρδιαγγειακών συμβαμάτων </a:t>
            </a:r>
          </a:p>
          <a:p>
            <a:pPr>
              <a:buNone/>
            </a:pPr>
            <a:r>
              <a:rPr lang="el-GR" b="1" dirty="0"/>
              <a:t>Μειονεκτήματα</a:t>
            </a:r>
          </a:p>
          <a:p>
            <a:r>
              <a:rPr lang="el-GR" dirty="0"/>
              <a:t>Διαταραχές από το ΓΕΣ</a:t>
            </a:r>
          </a:p>
          <a:p>
            <a:r>
              <a:rPr lang="el-GR" dirty="0"/>
              <a:t>Απώλεια της δράσης στο χρόνο</a:t>
            </a:r>
            <a:endParaRPr lang="en-US" dirty="0"/>
          </a:p>
          <a:p>
            <a:endParaRPr lang="el-GR" sz="3200" dirty="0"/>
          </a:p>
          <a:p>
            <a:endParaRPr lang="el-GR" dirty="0"/>
          </a:p>
        </p:txBody>
      </p:sp>
    </p:spTree>
    <p:extLst>
      <p:ext uri="{BB962C8B-B14F-4D97-AF65-F5344CB8AC3E}">
        <p14:creationId xmlns:p14="http://schemas.microsoft.com/office/powerpoint/2010/main" val="3182783608"/>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Μετφορμίνη</a:t>
            </a:r>
            <a:endParaRPr lang="el-GR" sz="3200" dirty="0"/>
          </a:p>
        </p:txBody>
      </p:sp>
      <p:sp>
        <p:nvSpPr>
          <p:cNvPr id="3" name="2 - Θέση περιεχομένου"/>
          <p:cNvSpPr>
            <a:spLocks noGrp="1"/>
          </p:cNvSpPr>
          <p:nvPr>
            <p:ph sz="quarter" idx="11"/>
          </p:nvPr>
        </p:nvSpPr>
        <p:spPr/>
        <p:txBody>
          <a:bodyPr/>
          <a:lstStyle/>
          <a:p>
            <a:pPr marL="0" indent="0" eaLnBrk="1" hangingPunct="1">
              <a:buNone/>
              <a:defRPr/>
            </a:pPr>
            <a:r>
              <a:rPr lang="el-GR" sz="2000" b="1" dirty="0"/>
              <a:t>Αντενδείξεις</a:t>
            </a:r>
            <a:endParaRPr lang="en-US" sz="2000" dirty="0"/>
          </a:p>
          <a:p>
            <a:pPr eaLnBrk="1" hangingPunct="1">
              <a:defRPr/>
            </a:pPr>
            <a:r>
              <a:rPr lang="en-US" sz="2000" dirty="0" err="1"/>
              <a:t>ClCr</a:t>
            </a:r>
            <a:r>
              <a:rPr lang="en-US" sz="2000" dirty="0"/>
              <a:t> &lt; 30 ml/min</a:t>
            </a:r>
          </a:p>
          <a:p>
            <a:pPr eaLnBrk="1" hangingPunct="1">
              <a:defRPr/>
            </a:pPr>
            <a:r>
              <a:rPr lang="el-GR" sz="2000" dirty="0"/>
              <a:t>Αύξηση της τιμής της κρεατινίνης λόγω </a:t>
            </a:r>
            <a:r>
              <a:rPr lang="en-US" sz="2000" dirty="0"/>
              <a:t>shock</a:t>
            </a:r>
            <a:r>
              <a:rPr lang="el-GR" sz="2000" dirty="0"/>
              <a:t> ή σε καταστάσεις με δυνατότητα καταπληξίας (οξύ έμφραγμα μυοκαρδίου, σήψη, αιμοδυναμική αστάθεια άλλης αιτιολογίας)</a:t>
            </a:r>
            <a:endParaRPr lang="en-US" sz="2000" dirty="0"/>
          </a:p>
          <a:p>
            <a:pPr eaLnBrk="1" hangingPunct="1">
              <a:defRPr/>
            </a:pPr>
            <a:r>
              <a:rPr lang="el-GR" sz="2000" dirty="0"/>
              <a:t>Μεταβολική οξέωση οιασδήποτε αιτιολογίας</a:t>
            </a:r>
            <a:endParaRPr lang="en-US" sz="2000" dirty="0"/>
          </a:p>
          <a:p>
            <a:pPr eaLnBrk="1" hangingPunct="1">
              <a:defRPr/>
            </a:pPr>
            <a:r>
              <a:rPr lang="el-GR" sz="2000" dirty="0"/>
              <a:t>Καρδιακή ανεπάρκεια με επιρρέπεια προς ΟΠΟ, μέτριου ή σοβαρού βαθμού ηπατική ανεπάρκεια</a:t>
            </a:r>
          </a:p>
          <a:p>
            <a:pPr eaLnBrk="1" hangingPunct="1">
              <a:defRPr/>
            </a:pPr>
            <a:r>
              <a:rPr lang="el-GR" sz="2000" dirty="0"/>
              <a:t>Διακοπή πριν και μετά τη διενέργεια διαγνωστικών εξετάσεων και χειρισμών όπου απαιτείται χορήγηση σκιαγραφικών</a:t>
            </a:r>
          </a:p>
          <a:p>
            <a:pPr eaLnBrk="1" hangingPunct="1">
              <a:defRPr/>
            </a:pPr>
            <a:endParaRPr lang="en-US" sz="2000" dirty="0"/>
          </a:p>
          <a:p>
            <a:r>
              <a:rPr lang="el-GR" sz="2000" b="1" dirty="0"/>
              <a:t>Τρίτη ηλικία</a:t>
            </a:r>
            <a:r>
              <a:rPr lang="en-US" sz="2000" b="1" dirty="0"/>
              <a:t>:</a:t>
            </a:r>
            <a:r>
              <a:rPr lang="en-US" sz="2000" dirty="0"/>
              <a:t> </a:t>
            </a:r>
            <a:r>
              <a:rPr lang="el-GR" sz="2000" dirty="0"/>
              <a:t>Χορήγηση του 30% της πλήρους δόσης</a:t>
            </a:r>
          </a:p>
          <a:p>
            <a:endParaRPr lang="el-GR" dirty="0"/>
          </a:p>
          <a:p>
            <a:endParaRPr lang="el-GR" dirty="0"/>
          </a:p>
          <a:p>
            <a:endParaRPr lang="el-GR" dirty="0"/>
          </a:p>
        </p:txBody>
      </p:sp>
    </p:spTree>
    <p:extLst>
      <p:ext uri="{BB962C8B-B14F-4D97-AF65-F5344CB8AC3E}">
        <p14:creationId xmlns:p14="http://schemas.microsoft.com/office/powerpoint/2010/main" val="2956567301"/>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7158" y="428604"/>
            <a:ext cx="7313612" cy="1143000"/>
          </a:xfrm>
        </p:spPr>
        <p:txBody>
          <a:bodyPr/>
          <a:lstStyle/>
          <a:p>
            <a:r>
              <a:rPr lang="el-GR" dirty="0">
                <a:solidFill>
                  <a:srgbClr val="FF0000"/>
                </a:solidFill>
              </a:rPr>
              <a:t>Μετφορμίνη σε νεφρική βλάβη</a:t>
            </a:r>
            <a:endParaRPr lang="el-GR" dirty="0"/>
          </a:p>
        </p:txBody>
      </p:sp>
      <p:pic>
        <p:nvPicPr>
          <p:cNvPr id="604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44" y="2076680"/>
            <a:ext cx="8858312" cy="316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62093" y="6595120"/>
            <a:ext cx="2981907"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err="1">
                <a:ln>
                  <a:noFill/>
                </a:ln>
                <a:solidFill>
                  <a:srgbClr val="000000"/>
                </a:solidFill>
                <a:effectLst/>
                <a:uLnTx/>
                <a:uFillTx/>
                <a:latin typeface="Arial" charset="0"/>
                <a:ea typeface="+mn-ea"/>
                <a:cs typeface="Arial" charset="0"/>
              </a:rPr>
              <a:t>Inzucchi</a:t>
            </a:r>
            <a:r>
              <a:rPr kumimoji="0" lang="en-GB" sz="1100" b="1" i="0" u="none" strike="noStrike" kern="1200" cap="none" spc="0" normalizeH="0" baseline="0" noProof="0" dirty="0">
                <a:ln>
                  <a:noFill/>
                </a:ln>
                <a:solidFill>
                  <a:srgbClr val="000000"/>
                </a:solidFill>
                <a:effectLst/>
                <a:uLnTx/>
                <a:uFillTx/>
                <a:latin typeface="Arial" charset="0"/>
                <a:ea typeface="+mn-ea"/>
                <a:cs typeface="Arial" charset="0"/>
              </a:rPr>
              <a:t>. JAMA 2014;312:2668-75</a:t>
            </a:r>
            <a:endParaRPr kumimoji="0" lang="el-GR" sz="1100" b="1"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2775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DB38D22-7CC7-496D-B55D-96B31480CF5F}"/>
              </a:ext>
            </a:extLst>
          </p:cNvPr>
          <p:cNvPicPr>
            <a:picLocks noChangeAspect="1"/>
          </p:cNvPicPr>
          <p:nvPr/>
        </p:nvPicPr>
        <p:blipFill>
          <a:blip r:embed="rId2"/>
          <a:stretch>
            <a:fillRect/>
          </a:stretch>
        </p:blipFill>
        <p:spPr>
          <a:xfrm>
            <a:off x="383383" y="457200"/>
            <a:ext cx="7823200" cy="5867400"/>
          </a:xfrm>
          <a:prstGeom prst="rect">
            <a:avLst/>
          </a:prstGeom>
        </p:spPr>
      </p:pic>
    </p:spTree>
    <p:extLst>
      <p:ext uri="{BB962C8B-B14F-4D97-AF65-F5344CB8AC3E}">
        <p14:creationId xmlns:p14="http://schemas.microsoft.com/office/powerpoint/2010/main" val="29480265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#1</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lnSpcReduction="10000"/>
          </a:bodyPr>
          <a:lstStyle/>
          <a:p>
            <a:pPr marL="0" indent="0">
              <a:buNone/>
            </a:pPr>
            <a:r>
              <a:rPr lang="el-GR" dirty="0">
                <a:solidFill>
                  <a:srgbClr val="0070C0"/>
                </a:solidFill>
              </a:rPr>
              <a:t>Βέλτιστη επιλογή</a:t>
            </a:r>
            <a:endParaRPr lang="en-US" dirty="0">
              <a:solidFill>
                <a:srgbClr val="0070C0"/>
              </a:solidFill>
            </a:endParaRPr>
          </a:p>
          <a:p>
            <a:r>
              <a:rPr lang="el-GR" dirty="0">
                <a:solidFill>
                  <a:srgbClr val="0070C0"/>
                </a:solidFill>
              </a:rPr>
              <a:t>Μετφορμίνη</a:t>
            </a:r>
          </a:p>
          <a:p>
            <a:r>
              <a:rPr lang="el-GR" dirty="0"/>
              <a:t>Έναρξη 500 </a:t>
            </a:r>
            <a:r>
              <a:rPr lang="en-US" dirty="0"/>
              <a:t>mg </a:t>
            </a:r>
            <a:r>
              <a:rPr lang="el-GR" dirty="0"/>
              <a:t>βράδυ</a:t>
            </a:r>
            <a:endParaRPr lang="en-US" dirty="0"/>
          </a:p>
          <a:p>
            <a:r>
              <a:rPr lang="el-GR" dirty="0"/>
              <a:t>Τιτλοποίηση 500 </a:t>
            </a:r>
            <a:r>
              <a:rPr lang="en-US" dirty="0"/>
              <a:t>mg/</a:t>
            </a:r>
            <a:r>
              <a:rPr lang="en-US" dirty="0" err="1"/>
              <a:t>wk</a:t>
            </a:r>
            <a:endParaRPr lang="en-US" dirty="0"/>
          </a:p>
          <a:p>
            <a:r>
              <a:rPr lang="el-GR" dirty="0"/>
              <a:t>Μέγιστη δόση 2,550 </a:t>
            </a:r>
            <a:r>
              <a:rPr lang="en-US" dirty="0"/>
              <a:t>g/d</a:t>
            </a:r>
            <a:endParaRPr lang="el-GR" dirty="0"/>
          </a:p>
          <a:p>
            <a:endParaRPr lang="el-GR" dirty="0"/>
          </a:p>
          <a:p>
            <a:pPr marL="0" indent="0">
              <a:buNone/>
            </a:pPr>
            <a:r>
              <a:rPr lang="el-GR" dirty="0"/>
              <a:t>Σε δυσανεξία:</a:t>
            </a:r>
          </a:p>
          <a:p>
            <a:r>
              <a:rPr lang="el-GR" dirty="0"/>
              <a:t>Άλλο φάρμακο 2</a:t>
            </a:r>
            <a:r>
              <a:rPr lang="el-GR" baseline="30000" dirty="0"/>
              <a:t>ης</a:t>
            </a:r>
            <a:r>
              <a:rPr lang="el-GR" dirty="0"/>
              <a:t> γραμμής</a:t>
            </a:r>
            <a:endParaRPr lang="en-US" dirty="0"/>
          </a:p>
          <a:p>
            <a:pPr algn="ctr"/>
            <a:endParaRPr lang="el-GR" dirty="0"/>
          </a:p>
          <a:p>
            <a:endParaRPr lang="el-GR" dirty="0"/>
          </a:p>
        </p:txBody>
      </p:sp>
    </p:spTree>
    <p:extLst>
      <p:ext uri="{BB962C8B-B14F-4D97-AF65-F5344CB8AC3E}">
        <p14:creationId xmlns:p14="http://schemas.microsoft.com/office/powerpoint/2010/main" val="116905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#2</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fontScale="92500" lnSpcReduction="10000"/>
          </a:bodyPr>
          <a:lstStyle/>
          <a:p>
            <a:r>
              <a:rPr lang="el-GR" dirty="0"/>
              <a:t>Άνδρας 62 ετών </a:t>
            </a:r>
          </a:p>
          <a:p>
            <a:r>
              <a:rPr lang="el-GR" dirty="0"/>
              <a:t>Ιστορικό ΣΔτ2 από την ηλικία των 52 ετών</a:t>
            </a:r>
          </a:p>
          <a:p>
            <a:r>
              <a:rPr lang="el-GR" dirty="0"/>
              <a:t>Αγωγή με </a:t>
            </a:r>
            <a:r>
              <a:rPr lang="el-GR" b="1" dirty="0"/>
              <a:t>μετφορμίνη 2 </a:t>
            </a:r>
            <a:r>
              <a:rPr lang="en-US" b="1" dirty="0"/>
              <a:t>g/d </a:t>
            </a:r>
          </a:p>
          <a:p>
            <a:r>
              <a:rPr lang="el-GR" dirty="0"/>
              <a:t>ΒΜΙ 27 </a:t>
            </a:r>
            <a:r>
              <a:rPr lang="en-US" dirty="0"/>
              <a:t>Kg/m</a:t>
            </a:r>
            <a:r>
              <a:rPr lang="en-US" baseline="30000" dirty="0"/>
              <a:t>2</a:t>
            </a:r>
            <a:r>
              <a:rPr lang="en-US" dirty="0"/>
              <a:t>, </a:t>
            </a:r>
            <a:r>
              <a:rPr lang="el-GR" dirty="0"/>
              <a:t>κρεατινίνη 0,9 </a:t>
            </a:r>
            <a:r>
              <a:rPr lang="en-US" dirty="0"/>
              <a:t>mg/dl</a:t>
            </a:r>
            <a:r>
              <a:rPr lang="el-GR" dirty="0"/>
              <a:t>, </a:t>
            </a:r>
            <a:r>
              <a:rPr lang="en-US" dirty="0"/>
              <a:t>eGFR </a:t>
            </a:r>
            <a:r>
              <a:rPr lang="el-GR" dirty="0"/>
              <a:t>91</a:t>
            </a:r>
            <a:r>
              <a:rPr lang="en-US" dirty="0"/>
              <a:t> ml/min/1,73 m</a:t>
            </a:r>
            <a:r>
              <a:rPr lang="en-US" baseline="30000" dirty="0"/>
              <a:t>2</a:t>
            </a:r>
          </a:p>
          <a:p>
            <a:r>
              <a:rPr lang="el-GR" dirty="0"/>
              <a:t>Σάκχαρο νηστείας </a:t>
            </a:r>
            <a:r>
              <a:rPr lang="en-US" dirty="0"/>
              <a:t>&gt;</a:t>
            </a:r>
            <a:r>
              <a:rPr lang="el-GR" dirty="0"/>
              <a:t>1</a:t>
            </a:r>
            <a:r>
              <a:rPr lang="en-US" dirty="0"/>
              <a:t>3</a:t>
            </a:r>
            <a:r>
              <a:rPr lang="el-GR" dirty="0"/>
              <a:t>0 </a:t>
            </a:r>
            <a:r>
              <a:rPr lang="en-US" dirty="0"/>
              <a:t>mg/dl, </a:t>
            </a:r>
            <a:r>
              <a:rPr lang="el-GR" dirty="0"/>
              <a:t>μεταγευματικά &gt; 160</a:t>
            </a:r>
            <a:r>
              <a:rPr lang="en-US" dirty="0"/>
              <a:t> mg/dl </a:t>
            </a:r>
            <a:r>
              <a:rPr lang="en-US" b="1" dirty="0"/>
              <a:t>HbA1c </a:t>
            </a:r>
            <a:r>
              <a:rPr lang="el-GR" b="1" dirty="0"/>
              <a:t>7,6</a:t>
            </a:r>
            <a:r>
              <a:rPr lang="en-US" b="1" dirty="0"/>
              <a:t>%</a:t>
            </a:r>
          </a:p>
          <a:p>
            <a:r>
              <a:rPr lang="el-GR" dirty="0"/>
              <a:t>Αρτηριακή υπέρταση, αγωγή με</a:t>
            </a:r>
            <a:r>
              <a:rPr lang="en-US" dirty="0"/>
              <a:t> </a:t>
            </a:r>
            <a:r>
              <a:rPr lang="el-GR" dirty="0" err="1"/>
              <a:t>βαλσαρτάνη+αμλοδιπίνη</a:t>
            </a:r>
            <a:endParaRPr lang="el-GR" dirty="0"/>
          </a:p>
        </p:txBody>
      </p:sp>
    </p:spTree>
    <p:extLst>
      <p:ext uri="{BB962C8B-B14F-4D97-AF65-F5344CB8AC3E}">
        <p14:creationId xmlns:p14="http://schemas.microsoft.com/office/powerpoint/2010/main" val="192278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a:xfrm>
            <a:off x="8711420" y="8287759"/>
            <a:ext cx="65723" cy="153888"/>
          </a:xfrm>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143B55C4-4F5A-416B-997D-6CE47EB0A945}" type="slidenum">
              <a:rPr kumimoji="0" lang="en-GB" sz="1000" b="0" i="0" u="none" strike="noStrike" kern="1200" cap="none" spc="0" normalizeH="0" baseline="0" noProof="0">
                <a:ln>
                  <a:noFill/>
                </a:ln>
                <a:solidFill>
                  <a:prstClr val="white">
                    <a:lumMod val="50000"/>
                  </a:prstClr>
                </a:solidFill>
                <a:effectLst/>
                <a:uLnTx/>
                <a:uFillTx/>
                <a:latin typeface="BISansCond" panose="02000006050000020004" pitchFamily="2" charset="0"/>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prstClr val="white">
                  <a:lumMod val="50000"/>
                </a:prstClr>
              </a:solidFill>
              <a:effectLst/>
              <a:uLnTx/>
              <a:uFillTx/>
              <a:latin typeface="BISansCond" panose="02000006050000020004" pitchFamily="2" charset="0"/>
              <a:ea typeface="+mn-ea"/>
              <a:cs typeface="Arial" charset="0"/>
            </a:endParaRPr>
          </a:p>
        </p:txBody>
      </p:sp>
      <p:sp>
        <p:nvSpPr>
          <p:cNvPr id="4" name="Ορθογώνιο 3"/>
          <p:cNvSpPr/>
          <p:nvPr/>
        </p:nvSpPr>
        <p:spPr>
          <a:xfrm>
            <a:off x="457200" y="891953"/>
            <a:ext cx="6621780" cy="346247"/>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ΧΩΡΙΣ ΕΓΚΑΤΕΣΤΗΜΕΝΗ ΑΘΗΡΟΣΚΛΗΡΥΝΤΙΚΗ ΚΑΡΔΙΑΓΓΕΙΑΚΗ ΝΟΣΟΣ /</a:t>
            </a:r>
            <a:r>
              <a:rPr kumimoji="0" 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ΑΝΕΠΑΡΚΕΙΑ, ΧΡΟΝΙΑ ΝΕΦΡΙΚΗ ΝΟΣΟΣ </a:t>
            </a:r>
          </a:p>
        </p:txBody>
      </p:sp>
      <p:sp>
        <p:nvSpPr>
          <p:cNvPr id="5" name="Ορθογώνιο 4"/>
          <p:cNvSpPr/>
          <p:nvPr/>
        </p:nvSpPr>
        <p:spPr>
          <a:xfrm>
            <a:off x="1496740" y="1268370"/>
            <a:ext cx="4824165" cy="192358"/>
          </a:xfrm>
          <a:prstGeom prst="rect">
            <a:avLst/>
          </a:prstGeom>
          <a:solidFill>
            <a:srgbClr val="CCFF33"/>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Επίτευξη και διατήρηση των στόχων ( γλυκαιμίας και διαχείρισης βάρους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1324351"/>
            <a:ext cx="1981200"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98"/>
          <p:cNvSpPr/>
          <p:nvPr/>
        </p:nvSpPr>
        <p:spPr>
          <a:xfrm>
            <a:off x="929403" y="1921798"/>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21437"/>
            <a:ext cx="190500" cy="404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16" y="5489352"/>
            <a:ext cx="2293144"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Ορθογώνιο 98"/>
          <p:cNvSpPr/>
          <p:nvPr/>
        </p:nvSpPr>
        <p:spPr>
          <a:xfrm>
            <a:off x="4427218" y="1931608"/>
            <a:ext cx="2209800"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με τις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υγιεινοδιαιτητικές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οδηγίες: δεν επιτυγχάνεται η αναμενόμενη απώλεια βάρους</a:t>
            </a:r>
          </a:p>
        </p:txBody>
      </p:sp>
      <p:sp>
        <p:nvSpPr>
          <p:cNvPr id="15" name="Ορθογώνιο 10"/>
          <p:cNvSpPr/>
          <p:nvPr/>
        </p:nvSpPr>
        <p:spPr>
          <a:xfrm>
            <a:off x="4069080" y="3116416"/>
            <a:ext cx="2926080" cy="1361909"/>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φάρμακα που μειώνουν το βάρος </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Λιραγλουτίδη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1" i="0" u="none" strike="noStrike" kern="0" cap="none" spc="0" normalizeH="0" baseline="0" noProof="0" dirty="0">
                <a:ln>
                  <a:noFill/>
                </a:ln>
                <a:solidFill>
                  <a:srgbClr val="000000"/>
                </a:solidFill>
                <a:effectLst/>
                <a:uLnTx/>
                <a:uFillTx/>
                <a:latin typeface="BISans"/>
                <a:ea typeface="+mn-ea"/>
                <a:cs typeface="Arial" charset="0"/>
              </a:rPr>
              <a:t>M</a:t>
            </a:r>
            <a:r>
              <a:rPr kumimoji="0" lang="el-GR" sz="800" b="1" i="0" u="none" strike="noStrike" kern="0" cap="none" spc="0" normalizeH="0" baseline="0" noProof="0" dirty="0" err="1">
                <a:ln>
                  <a:noFill/>
                </a:ln>
                <a:solidFill>
                  <a:srgbClr val="000000"/>
                </a:solidFill>
                <a:effectLst/>
                <a:uLnTx/>
                <a:uFillTx/>
                <a:latin typeface="BISans"/>
                <a:ea typeface="+mn-ea"/>
                <a:cs typeface="Arial" charset="0"/>
              </a:rPr>
              <a:t>έση</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Εξενατίδη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Ουδέτερη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Μετφορμίνη</a:t>
            </a:r>
          </a:p>
        </p:txBody>
      </p:sp>
      <p:sp>
        <p:nvSpPr>
          <p:cNvPr id="16" name="Ορθογώνιο 10"/>
          <p:cNvSpPr/>
          <p:nvPr/>
        </p:nvSpPr>
        <p:spPr>
          <a:xfrm>
            <a:off x="4351020" y="4945164"/>
            <a:ext cx="2644140"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Εξετάζεται το ενδεχόμενο μεταβολικής χειρουργικής</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27" y="475464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7" y="446660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22260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221396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Ευθεία γραμμή σύνδεσης 21"/>
          <p:cNvCxnSpPr/>
          <p:nvPr/>
        </p:nvCxnSpPr>
        <p:spPr>
          <a:xfrm>
            <a:off x="2091689" y="281631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5532118" y="284666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Ορθογώνιο 10"/>
          <p:cNvSpPr/>
          <p:nvPr/>
        </p:nvSpPr>
        <p:spPr>
          <a:xfrm>
            <a:off x="4069080" y="2390629"/>
            <a:ext cx="29260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εξατομικευμένο – τεκμηριωμένο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πρόγραμ</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-μα διαχείρισης βάρους και επιλογή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αντιϋπεργλυκαιμικής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αγωγής με υψηλή ή πολύ </a:t>
            </a:r>
            <a:r>
              <a:rPr kumimoji="0" lang="el-GR" sz="800" b="0" i="0" u="none" strike="noStrike" kern="0" cap="none" spc="0" normalizeH="0" baseline="0" noProof="0">
                <a:ln>
                  <a:noFill/>
                </a:ln>
                <a:solidFill>
                  <a:srgbClr val="000000"/>
                </a:solidFill>
                <a:effectLst/>
                <a:uLnTx/>
                <a:uFillTx/>
                <a:latin typeface="BISans"/>
                <a:ea typeface="+mn-ea"/>
                <a:cs typeface="Arial" charset="0"/>
              </a:rPr>
              <a:t>υψηλή αποτελεσματικότητα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στη ρύθμιση υπεργλυκαιμίας αλλά και του βάρους.</a:t>
            </a:r>
          </a:p>
        </p:txBody>
      </p:sp>
      <p:sp>
        <p:nvSpPr>
          <p:cNvPr id="23" name="Ορθογώνιο 22"/>
          <p:cNvSpPr/>
          <p:nvPr/>
        </p:nvSpPr>
        <p:spPr>
          <a:xfrm>
            <a:off x="7225146" y="2312312"/>
            <a:ext cx="1863402" cy="646331"/>
          </a:xfrm>
          <a:prstGeom prst="rect">
            <a:avLst/>
          </a:prstGeom>
        </p:spPr>
        <p:txBody>
          <a:bodyPr wrap="square">
            <a:spAutoFit/>
          </a:bodyPr>
          <a:lstStyle/>
          <a:p>
            <a:pPr marL="171450" marR="0" lvl="0" indent="-171450" algn="l" defTabSz="685426" rtl="0" eaLnBrk="1" fontAlgn="auto" latinLnBrk="0" hangingPunct="1">
              <a:lnSpc>
                <a:spcPct val="100000"/>
              </a:lnSpc>
              <a:spcBef>
                <a:spcPts val="0"/>
              </a:spcBef>
              <a:spcAft>
                <a:spcPts val="0"/>
              </a:spcAft>
              <a:buClrTx/>
              <a:buSzTx/>
              <a:buFont typeface="Arial" charset="0"/>
              <a:buChar char="•"/>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Δεν 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Calibri"/>
                <a:ea typeface="+mn-ea"/>
                <a:cs typeface="Calibri"/>
              </a:rPr>
              <a:t>***</a:t>
            </a: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1,5</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 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ντουλαγλουτίδη</a:t>
            </a:r>
            <a:r>
              <a:rPr kumimoji="0" lang="el-GR" sz="600" b="0" i="0" u="none" strike="noStrike" kern="0" cap="none" spc="0" normalizeH="0" baseline="0" noProof="0" dirty="0">
                <a:ln>
                  <a:noFill/>
                </a:ln>
                <a:solidFill>
                  <a:srgbClr val="000000"/>
                </a:solidFill>
                <a:effectLst/>
                <a:uLnTx/>
                <a:uFillTx/>
                <a:latin typeface="Calibri"/>
                <a:ea typeface="+mn-ea"/>
                <a:cs typeface="Calibri"/>
              </a:rPr>
              <a:t> έδειξε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καρδιαγγειιακό</a:t>
            </a: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όφε</a:t>
            </a:r>
            <a:r>
              <a:rPr kumimoji="0" lang="el-GR" sz="600" b="0" i="0" u="none" strike="noStrike" kern="0" cap="none" spc="0" normalizeH="0" baseline="0" noProof="0" dirty="0">
                <a:ln>
                  <a:noFill/>
                </a:ln>
                <a:solidFill>
                  <a:srgbClr val="000000"/>
                </a:solidFill>
                <a:effectLst/>
                <a:uLnTx/>
                <a:uFillTx/>
                <a:latin typeface="Calibri"/>
                <a:ea typeface="+mn-ea"/>
                <a:cs typeface="Calibri"/>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λος σε άτομα με ΣΔ και παράγοντες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Calibri"/>
              <a:ea typeface="+mn-ea"/>
              <a:cs typeface="Calibri"/>
            </a:endParaRPr>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140" y="4630592"/>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177378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177471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822486" y="1489627"/>
            <a:ext cx="6172675" cy="315469"/>
          </a:xfrm>
          <a:prstGeom prst="rect">
            <a:avLst/>
          </a:prstGeom>
          <a:solidFill>
            <a:schemeClr val="accent3">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Έναρξη αγωγής: </a:t>
            </a: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Αλλαγή τρόπου ζωής  (Δίαιτα, Άσκηση, Ρύθμιση βάρους) – Εκπαίδευση – Υποστήριξη στην αυτοδιαχείριση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Μετφορμίνη</a:t>
            </a:r>
          </a:p>
        </p:txBody>
      </p:sp>
      <p:sp>
        <p:nvSpPr>
          <p:cNvPr id="6" name="Ορθογώνιο 10"/>
          <p:cNvSpPr/>
          <p:nvPr/>
        </p:nvSpPr>
        <p:spPr>
          <a:xfrm>
            <a:off x="266700" y="2389453"/>
            <a:ext cx="36499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η</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επιλογή στην προσθήκη φαρμάκου καθοδηγείται κυρίως από την  αποτελεσματικότητά για βέλτιστη ρύθμιση γλυκαιμίας και βάρους, τις ανεπιθύμητες ενέργειες π.χ. η αποφυγή</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υπογλυκαιμίας αποτελεί προτεραιότητα σε άτομα υψηλού κινδύνου και τις προτιμήσεις του ατόμου με διαβήτη</a:t>
            </a:r>
          </a:p>
        </p:txBody>
      </p:sp>
      <p:sp>
        <p:nvSpPr>
          <p:cNvPr id="17" name="Ορθογώνιο 98"/>
          <p:cNvSpPr/>
          <p:nvPr/>
        </p:nvSpPr>
        <p:spPr>
          <a:xfrm>
            <a:off x="4580791" y="4613007"/>
            <a:ext cx="1933134" cy="184561"/>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Σε αποτυχία επίτευξης και διατήρησης των στόχων</a:t>
            </a:r>
          </a:p>
        </p:txBody>
      </p:sp>
      <p:sp>
        <p:nvSpPr>
          <p:cNvPr id="11" name="Ορθογώνιο 10"/>
          <p:cNvSpPr/>
          <p:nvPr/>
        </p:nvSpPr>
        <p:spPr>
          <a:xfrm>
            <a:off x="266700" y="3094273"/>
            <a:ext cx="3649980" cy="1454242"/>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φαρμάκων</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3</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,4,5</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αντιδιαβητικών δισκίων</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I</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νσουλίνη</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ινσουλίνης</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Μετφορμίνη,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Ενδιάμεση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990" y="5029724"/>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Ορθογώνιο 98"/>
          <p:cNvSpPr/>
          <p:nvPr/>
        </p:nvSpPr>
        <p:spPr>
          <a:xfrm>
            <a:off x="993915" y="4795273"/>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sp>
        <p:nvSpPr>
          <p:cNvPr id="32" name="Ορθογώνιο 10"/>
          <p:cNvSpPr/>
          <p:nvPr/>
        </p:nvSpPr>
        <p:spPr>
          <a:xfrm>
            <a:off x="287808" y="5181088"/>
            <a:ext cx="3723083"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μετφορμίνη, αγωνιστής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αναστολέας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SGLT2.</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4" name="Ορθογώνιο 8"/>
          <p:cNvSpPr/>
          <p:nvPr/>
        </p:nvSpPr>
        <p:spPr>
          <a:xfrm>
            <a:off x="7164117" y="2955295"/>
            <a:ext cx="1924431" cy="2408350"/>
          </a:xfrm>
          <a:prstGeom prst="rect">
            <a:avLst/>
          </a:prstGeom>
          <a:noFill/>
          <a:ln>
            <a:noFill/>
            <a:prstDash val="solid"/>
          </a:ln>
        </p:spPr>
        <p:txBody>
          <a:bodyPr vert="horz" wrap="square" lIns="68570" tIns="34289" rIns="68570" bIns="34289" anchor="t" anchorCtr="0" compatLnSpc="1">
            <a:spAutoFit/>
          </a:bodyPr>
          <a:lstStyle/>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¹. Η αποτελεσματικότητα των SGLT2 στη μείωση της γλυκόζης μειώνεται σε e-GFR&lt; 45 και θα πρέπει να εξεταστεί το ενδεχόμενο  επιπρόσθετης θεραπείας όταν απαιτείται περαιτέρω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γλυκαιμικός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έλεγχος.</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².</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 Γλιμεπιρίδη &lt; Γλιβενκλαμίδη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³.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Χαμηλός κίνδυνος υπογλυκαιμίας: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Degludec/ Glargine U300  &lt;  Glargine U100</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NPH</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Σεμαγλουτίδη&gt;Λιραγλουτίδη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&gt; Ντου-</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λαγλουτίδη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&gt;  Εξενατίδη &gt; Λιξισενατίδη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⁵.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NPH &lt; Glargine 100 &lt;  Glargine 300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Deglutec</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ΠΙΟ: Πιογλιταζόνη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5" name="Ορθογώνιο 10"/>
          <p:cNvSpPr/>
          <p:nvPr/>
        </p:nvSpPr>
        <p:spPr>
          <a:xfrm>
            <a:off x="300510" y="5461644"/>
            <a:ext cx="3848926" cy="561690"/>
          </a:xfrm>
          <a:prstGeom prst="rect">
            <a:avLst/>
          </a:prstGeom>
          <a:no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 δυσανεξία ή αντένδειξη, η αγωγή να περιλαμβάνει αναστολέα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(όταν δε λαμβάνει αγωνιστή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Σε χορήγηση βασικής ινσουλίνης</a:t>
            </a:r>
            <a:r>
              <a:rPr kumimoji="0" lang="el-GR" sz="800" b="0" i="0" u="none" strike="noStrike" kern="0" cap="none" spc="0" normalizeH="0" baseline="0" noProof="0" dirty="0">
                <a:ln>
                  <a:noFill/>
                </a:ln>
                <a:solidFill>
                  <a:srgbClr val="000000"/>
                </a:solidFill>
                <a:effectLst/>
                <a:uLnTx/>
                <a:uFillTx/>
                <a:latin typeface="Calibri"/>
                <a:ea typeface="+mn-ea"/>
                <a:cs typeface="Calibri"/>
              </a:rPr>
              <a:t>³</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ρίας</a:t>
            </a:r>
            <a:r>
              <a:rPr kumimoji="0" lang="el-GR" sz="800" b="0" i="0" u="none" strike="noStrike" kern="0" cap="none" spc="0" normalizeH="0" baseline="0" noProof="0" dirty="0">
                <a:ln>
                  <a:noFill/>
                </a:ln>
                <a:solidFill>
                  <a:srgbClr val="000000"/>
                </a:solidFill>
                <a:effectLst/>
                <a:uLnTx/>
                <a:uFillTx/>
                <a:latin typeface="Calibri"/>
                <a:ea typeface="+mn-ea"/>
                <a:cs typeface="Calibri"/>
              </a:rPr>
              <a:t>²</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επιλογή με το μικρότερο κίνδυνο υπογλυκαιμίας. Για περιορισμό κόστους επιλέγεται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σουλφονυλουρία</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 ή βασική ινσουλίνη ⁵ με χαμηλό κόστος  </a:t>
            </a:r>
          </a:p>
        </p:txBody>
      </p:sp>
    </p:spTree>
    <p:extLst>
      <p:ext uri="{BB962C8B-B14F-4D97-AF65-F5344CB8AC3E}">
        <p14:creationId xmlns:p14="http://schemas.microsoft.com/office/powerpoint/2010/main" val="373705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#2</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lstStyle/>
          <a:p>
            <a:pPr marL="0" indent="0">
              <a:buNone/>
            </a:pPr>
            <a:r>
              <a:rPr lang="el-GR" sz="2000" dirty="0"/>
              <a:t>Θεραπευτικές επιλογές</a:t>
            </a:r>
          </a:p>
          <a:p>
            <a:r>
              <a:rPr lang="el-GR" sz="2000" dirty="0"/>
              <a:t>Μετφορμίνη +</a:t>
            </a:r>
            <a:r>
              <a:rPr lang="en-US" sz="2000" dirty="0"/>
              <a:t> SU</a:t>
            </a:r>
          </a:p>
          <a:p>
            <a:r>
              <a:rPr lang="el-GR" sz="2000" dirty="0"/>
              <a:t>Μετφορμίνη +</a:t>
            </a:r>
            <a:r>
              <a:rPr lang="en-US" sz="2000" dirty="0"/>
              <a:t>DPP4-i</a:t>
            </a:r>
          </a:p>
          <a:p>
            <a:r>
              <a:rPr lang="el-GR" sz="2000" dirty="0"/>
              <a:t>Μετφορμίνη +</a:t>
            </a:r>
            <a:r>
              <a:rPr lang="en-US" sz="2000" dirty="0"/>
              <a:t>SGLT2 –</a:t>
            </a:r>
            <a:r>
              <a:rPr lang="en-US" sz="2000" dirty="0" err="1"/>
              <a:t>i</a:t>
            </a:r>
            <a:endParaRPr lang="en-US" sz="2000" dirty="0"/>
          </a:p>
          <a:p>
            <a:r>
              <a:rPr lang="el-GR" sz="2000" dirty="0"/>
              <a:t>Μετφορμίνη + </a:t>
            </a:r>
            <a:r>
              <a:rPr lang="en-US" sz="2000" dirty="0"/>
              <a:t>GLP-1 </a:t>
            </a:r>
            <a:r>
              <a:rPr lang="el-GR" sz="2000" dirty="0"/>
              <a:t>αγωνιστή</a:t>
            </a:r>
            <a:endParaRPr lang="en-US" sz="2000" dirty="0"/>
          </a:p>
          <a:p>
            <a:r>
              <a:rPr lang="el-GR" sz="2000" dirty="0"/>
              <a:t>Μετφορμίνη + </a:t>
            </a:r>
            <a:r>
              <a:rPr lang="el-GR" sz="2000" dirty="0" err="1"/>
              <a:t>πιογλιταζόνη</a:t>
            </a:r>
            <a:endParaRPr lang="el-GR" sz="2000" dirty="0"/>
          </a:p>
          <a:p>
            <a:endParaRPr lang="el-GR" dirty="0"/>
          </a:p>
        </p:txBody>
      </p:sp>
      <p:pic>
        <p:nvPicPr>
          <p:cNvPr id="4" name="Εικόνα 3">
            <a:extLst>
              <a:ext uri="{FF2B5EF4-FFF2-40B4-BE49-F238E27FC236}">
                <a16:creationId xmlns:a16="http://schemas.microsoft.com/office/drawing/2014/main" id="{FC0B241C-A678-40DC-81E1-C9575F74DC37}"/>
              </a:ext>
            </a:extLst>
          </p:cNvPr>
          <p:cNvPicPr>
            <a:picLocks noChangeAspect="1"/>
          </p:cNvPicPr>
          <p:nvPr/>
        </p:nvPicPr>
        <p:blipFill>
          <a:blip r:embed="rId2"/>
          <a:stretch>
            <a:fillRect/>
          </a:stretch>
        </p:blipFill>
        <p:spPr>
          <a:xfrm>
            <a:off x="4114800" y="1417638"/>
            <a:ext cx="4713816" cy="3535362"/>
          </a:xfrm>
          <a:prstGeom prst="rect">
            <a:avLst/>
          </a:prstGeom>
        </p:spPr>
      </p:pic>
    </p:spTree>
    <p:extLst>
      <p:ext uri="{BB962C8B-B14F-4D97-AF65-F5344CB8AC3E}">
        <p14:creationId xmlns:p14="http://schemas.microsoft.com/office/powerpoint/2010/main" val="292637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err="1">
                <a:solidFill>
                  <a:srgbClr val="FF0000"/>
                </a:solidFill>
              </a:rPr>
              <a:t>Σουλφονυλουρίες</a:t>
            </a:r>
            <a:endParaRPr lang="el-GR" sz="3200" dirty="0"/>
          </a:p>
        </p:txBody>
      </p:sp>
      <p:sp>
        <p:nvSpPr>
          <p:cNvPr id="3" name="2 - Θέση περιεχομένου"/>
          <p:cNvSpPr>
            <a:spLocks noGrp="1"/>
          </p:cNvSpPr>
          <p:nvPr>
            <p:ph sz="quarter" idx="11"/>
          </p:nvPr>
        </p:nvSpPr>
        <p:spPr>
          <a:xfrm>
            <a:off x="323851" y="1500174"/>
            <a:ext cx="8494713" cy="5089673"/>
          </a:xfrm>
        </p:spPr>
        <p:txBody>
          <a:bodyPr/>
          <a:lstStyle/>
          <a:p>
            <a:pPr eaLnBrk="1" hangingPunct="1">
              <a:buNone/>
              <a:defRPr/>
            </a:pPr>
            <a:r>
              <a:rPr lang="el-GR" sz="2000" b="1" dirty="0"/>
              <a:t>Πλεονεκτήματα</a:t>
            </a:r>
          </a:p>
          <a:p>
            <a:pPr eaLnBrk="1" hangingPunct="1">
              <a:defRPr/>
            </a:pPr>
            <a:r>
              <a:rPr lang="el-GR" sz="2000" dirty="0"/>
              <a:t>Αποτελεσματικότητα</a:t>
            </a:r>
          </a:p>
          <a:p>
            <a:pPr eaLnBrk="1" hangingPunct="1">
              <a:defRPr/>
            </a:pPr>
            <a:r>
              <a:rPr lang="el-GR" sz="2000" dirty="0"/>
              <a:t>Χαμηλό κόστος</a:t>
            </a:r>
          </a:p>
          <a:p>
            <a:pPr eaLnBrk="1" hangingPunct="1">
              <a:defRPr/>
            </a:pPr>
            <a:r>
              <a:rPr lang="el-GR" sz="2000" dirty="0"/>
              <a:t>Μεγάλη εμπειρία</a:t>
            </a:r>
          </a:p>
          <a:p>
            <a:pPr eaLnBrk="1" hangingPunct="1">
              <a:buNone/>
              <a:defRPr/>
            </a:pPr>
            <a:endParaRPr lang="el-GR" sz="2000" dirty="0"/>
          </a:p>
          <a:p>
            <a:pPr eaLnBrk="1" hangingPunct="1">
              <a:buNone/>
              <a:defRPr/>
            </a:pPr>
            <a:r>
              <a:rPr lang="el-GR" sz="2000" b="1" dirty="0"/>
              <a:t>Μειονεκτήματα</a:t>
            </a:r>
          </a:p>
          <a:p>
            <a:pPr eaLnBrk="1" hangingPunct="1">
              <a:defRPr/>
            </a:pPr>
            <a:r>
              <a:rPr lang="el-GR" sz="2000" dirty="0"/>
              <a:t>Υπογλυκαιμία</a:t>
            </a:r>
            <a:endParaRPr lang="en-US" sz="2000" dirty="0"/>
          </a:p>
          <a:p>
            <a:pPr eaLnBrk="1" hangingPunct="1">
              <a:defRPr/>
            </a:pPr>
            <a:r>
              <a:rPr lang="el-GR" sz="2000" dirty="0"/>
              <a:t>Αύξηση βάρους</a:t>
            </a:r>
          </a:p>
          <a:p>
            <a:pPr eaLnBrk="1" hangingPunct="1">
              <a:defRPr/>
            </a:pPr>
            <a:r>
              <a:rPr lang="el-GR" sz="2000" dirty="0"/>
              <a:t>Μικρή διατηρησιμότητα</a:t>
            </a:r>
          </a:p>
          <a:p>
            <a:pPr eaLnBrk="1" hangingPunct="1">
              <a:defRPr/>
            </a:pPr>
            <a:r>
              <a:rPr lang="el-GR" sz="2000" dirty="0"/>
              <a:t>Πιθανή μείωση της ισχαιμικής προπόνησης στο μυοκάρδιο</a:t>
            </a:r>
            <a:endParaRPr lang="en-US" sz="2000" dirty="0"/>
          </a:p>
          <a:p>
            <a:r>
              <a:rPr lang="el-GR" sz="2000" dirty="0"/>
              <a:t>Με προσοχή και σε μειωμένη δόση σε ηπατική και νεφρική βλάβη</a:t>
            </a:r>
          </a:p>
          <a:p>
            <a:endParaRPr lang="el-GR" dirty="0"/>
          </a:p>
          <a:p>
            <a:endParaRPr lang="el-GR" dirty="0"/>
          </a:p>
        </p:txBody>
      </p:sp>
    </p:spTree>
    <p:extLst>
      <p:ext uri="{BB962C8B-B14F-4D97-AF65-F5344CB8AC3E}">
        <p14:creationId xmlns:p14="http://schemas.microsoft.com/office/powerpoint/2010/main" val="149098650"/>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0694" y="116632"/>
            <a:ext cx="7313612" cy="1080120"/>
          </a:xfrm>
        </p:spPr>
        <p:txBody>
          <a:bodyPr/>
          <a:lstStyle/>
          <a:p>
            <a:r>
              <a:rPr lang="el-GR" b="1" dirty="0" err="1"/>
              <a:t>Σουλφονυλουρίες</a:t>
            </a:r>
            <a:r>
              <a:rPr lang="el-GR" b="1" dirty="0"/>
              <a:t>-</a:t>
            </a:r>
            <a:r>
              <a:rPr lang="el-GR" b="1" dirty="0" err="1"/>
              <a:t>γλινίδες</a:t>
            </a:r>
            <a:endParaRPr lang="el-GR" b="1" dirty="0"/>
          </a:p>
        </p:txBody>
      </p:sp>
      <p:graphicFrame>
        <p:nvGraphicFramePr>
          <p:cNvPr id="4" name="Θέση περιεχομένου 3"/>
          <p:cNvGraphicFramePr>
            <a:graphicFrameLocks noGrp="1"/>
          </p:cNvGraphicFramePr>
          <p:nvPr>
            <p:ph idx="1"/>
          </p:nvPr>
        </p:nvGraphicFramePr>
        <p:xfrm>
          <a:off x="31981" y="1578381"/>
          <a:ext cx="8965599" cy="4784879"/>
        </p:xfrm>
        <a:graphic>
          <a:graphicData uri="http://schemas.openxmlformats.org/drawingml/2006/table">
            <a:tbl>
              <a:tblPr firstRow="1" bandRow="1">
                <a:tableStyleId>{5C22544A-7EE6-4342-B048-85BDC9FD1C3A}</a:tableStyleId>
              </a:tblPr>
              <a:tblGrid>
                <a:gridCol w="2916927">
                  <a:extLst>
                    <a:ext uri="{9D8B030D-6E8A-4147-A177-3AD203B41FA5}">
                      <a16:colId xmlns:a16="http://schemas.microsoft.com/office/drawing/2014/main" val="20000"/>
                    </a:ext>
                  </a:extLst>
                </a:gridCol>
                <a:gridCol w="236416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244350">
                  <a:extLst>
                    <a:ext uri="{9D8B030D-6E8A-4147-A177-3AD203B41FA5}">
                      <a16:colId xmlns:a16="http://schemas.microsoft.com/office/drawing/2014/main" val="20003"/>
                    </a:ext>
                  </a:extLst>
                </a:gridCol>
              </a:tblGrid>
              <a:tr h="937089">
                <a:tc>
                  <a:txBody>
                    <a:bodyPr/>
                    <a:lstStyle/>
                    <a:p>
                      <a:pPr algn="ctr"/>
                      <a:r>
                        <a:rPr lang="en-GB" sz="2000" dirty="0">
                          <a:solidFill>
                            <a:schemeClr val="tx1">
                              <a:lumMod val="95000"/>
                              <a:lumOff val="5000"/>
                            </a:schemeClr>
                          </a:solidFill>
                        </a:rPr>
                        <a:t>GFR </a:t>
                      </a:r>
                    </a:p>
                    <a:p>
                      <a:pPr algn="ctr"/>
                      <a:r>
                        <a:rPr lang="en-GB" sz="2000" dirty="0">
                          <a:solidFill>
                            <a:schemeClr val="tx1">
                              <a:lumMod val="95000"/>
                              <a:lumOff val="5000"/>
                            </a:schemeClr>
                          </a:solidFill>
                        </a:rPr>
                        <a:t>(ml/min/m</a:t>
                      </a:r>
                      <a:r>
                        <a:rPr lang="en-GB" sz="2000" baseline="30000" dirty="0">
                          <a:solidFill>
                            <a:schemeClr val="tx1">
                              <a:lumMod val="95000"/>
                              <a:lumOff val="5000"/>
                            </a:schemeClr>
                          </a:solidFill>
                        </a:rPr>
                        <a:t>2</a:t>
                      </a:r>
                      <a:r>
                        <a:rPr lang="en-GB" sz="2000" dirty="0">
                          <a:solidFill>
                            <a:schemeClr val="tx1">
                              <a:lumMod val="95000"/>
                              <a:lumOff val="5000"/>
                            </a:schemeClr>
                          </a:solidFill>
                        </a:rPr>
                        <a:t>)</a:t>
                      </a:r>
                      <a:endParaRPr lang="el-GR" sz="2000" dirty="0">
                        <a:solidFill>
                          <a:schemeClr val="tx1">
                            <a:lumMod val="95000"/>
                            <a:lumOff val="5000"/>
                          </a:schemeClr>
                        </a:solidFill>
                      </a:endParaRPr>
                    </a:p>
                  </a:txBody>
                  <a:tcPr/>
                </a:tc>
                <a:tc>
                  <a:txBody>
                    <a:bodyPr/>
                    <a:lstStyle/>
                    <a:p>
                      <a:pPr algn="ctr"/>
                      <a:r>
                        <a:rPr lang="en-US" sz="2000" dirty="0">
                          <a:solidFill>
                            <a:schemeClr val="tx1">
                              <a:lumMod val="95000"/>
                              <a:lumOff val="5000"/>
                            </a:schemeClr>
                          </a:solidFill>
                        </a:rPr>
                        <a:t>Comments</a:t>
                      </a:r>
                      <a:endParaRPr lang="el-GR" sz="2000" dirty="0">
                        <a:solidFill>
                          <a:schemeClr val="tx1">
                            <a:lumMod val="95000"/>
                            <a:lumOff val="5000"/>
                          </a:schemeClr>
                        </a:solidFill>
                      </a:endParaRPr>
                    </a:p>
                  </a:txBody>
                  <a:tcPr/>
                </a:tc>
                <a:tc>
                  <a:txBody>
                    <a:bodyPr/>
                    <a:lstStyle/>
                    <a:p>
                      <a:pPr algn="ctr"/>
                      <a:r>
                        <a:rPr lang="en-GB" sz="2000" dirty="0">
                          <a:solidFill>
                            <a:schemeClr val="tx2">
                              <a:lumMod val="60000"/>
                              <a:lumOff val="40000"/>
                            </a:schemeClr>
                          </a:solidFill>
                        </a:rPr>
                        <a:t>Reduce dose</a:t>
                      </a:r>
                      <a:endParaRPr lang="el-GR" sz="2000" dirty="0">
                        <a:solidFill>
                          <a:schemeClr val="tx2">
                            <a:lumMod val="60000"/>
                            <a:lumOff val="40000"/>
                          </a:schemeClr>
                        </a:solidFill>
                      </a:endParaRPr>
                    </a:p>
                  </a:txBody>
                  <a:tcPr/>
                </a:tc>
                <a:tc>
                  <a:txBody>
                    <a:bodyPr/>
                    <a:lstStyle/>
                    <a:p>
                      <a:pPr algn="ctr"/>
                      <a:r>
                        <a:rPr lang="en-GB" sz="2000" dirty="0">
                          <a:solidFill>
                            <a:srgbClr val="FF0000"/>
                          </a:solidFill>
                        </a:rPr>
                        <a:t>Not recommended</a:t>
                      </a:r>
                      <a:endParaRPr lang="el-GR" sz="2000" dirty="0">
                        <a:solidFill>
                          <a:srgbClr val="FF0000"/>
                        </a:solidFill>
                      </a:endParaRPr>
                    </a:p>
                  </a:txBody>
                  <a:tcPr/>
                </a:tc>
                <a:extLst>
                  <a:ext uri="{0D108BD9-81ED-4DB2-BD59-A6C34878D82A}">
                    <a16:rowId xmlns:a16="http://schemas.microsoft.com/office/drawing/2014/main" val="10000"/>
                  </a:ext>
                </a:extLst>
              </a:tr>
              <a:tr h="788846">
                <a:tc>
                  <a:txBody>
                    <a:bodyPr/>
                    <a:lstStyle/>
                    <a:p>
                      <a:r>
                        <a:rPr lang="en-GB" sz="2400" b="1" dirty="0" err="1">
                          <a:solidFill>
                            <a:schemeClr val="bg1">
                              <a:lumMod val="85000"/>
                            </a:schemeClr>
                          </a:solidFill>
                        </a:rPr>
                        <a:t>Glibenclamide</a:t>
                      </a:r>
                      <a:endParaRPr lang="el-GR" sz="2400" b="1" dirty="0">
                        <a:solidFill>
                          <a:schemeClr val="bg1">
                            <a:lumMod val="8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lumMod val="85000"/>
                            </a:schemeClr>
                          </a:solidFill>
                        </a:rPr>
                        <a:t>Urine excretion of active metabolites</a:t>
                      </a:r>
                      <a:endParaRPr lang="el-GR" b="1" dirty="0">
                        <a:solidFill>
                          <a:schemeClr val="bg1">
                            <a:lumMod val="85000"/>
                          </a:schemeClr>
                        </a:solidFill>
                      </a:endParaRPr>
                    </a:p>
                  </a:txBody>
                  <a:tcPr/>
                </a:tc>
                <a:tc>
                  <a:txBody>
                    <a:bodyPr/>
                    <a:lstStyle/>
                    <a:p>
                      <a:pPr algn="ctr"/>
                      <a:endParaRPr lang="el-GR" b="1" dirty="0">
                        <a:solidFill>
                          <a:schemeClr val="bg1">
                            <a:lumMod val="85000"/>
                          </a:schemeClr>
                        </a:solidFill>
                      </a:endParaRPr>
                    </a:p>
                  </a:txBody>
                  <a:tcPr/>
                </a:tc>
                <a:tc>
                  <a:txBody>
                    <a:bodyPr/>
                    <a:lstStyle/>
                    <a:p>
                      <a:pPr algn="ctr"/>
                      <a:r>
                        <a:rPr lang="en-GB" b="1" dirty="0">
                          <a:solidFill>
                            <a:schemeClr val="bg1">
                              <a:lumMod val="85000"/>
                            </a:schemeClr>
                          </a:solidFill>
                        </a:rPr>
                        <a:t>&lt;60</a:t>
                      </a:r>
                      <a:endParaRPr lang="el-GR" b="1" dirty="0">
                        <a:solidFill>
                          <a:schemeClr val="bg1">
                            <a:lumMod val="85000"/>
                          </a:schemeClr>
                        </a:solidFill>
                      </a:endParaRPr>
                    </a:p>
                  </a:txBody>
                  <a:tcPr/>
                </a:tc>
                <a:extLst>
                  <a:ext uri="{0D108BD9-81ED-4DB2-BD59-A6C34878D82A}">
                    <a16:rowId xmlns:a16="http://schemas.microsoft.com/office/drawing/2014/main" val="10001"/>
                  </a:ext>
                </a:extLst>
              </a:tr>
              <a:tr h="660792">
                <a:tc>
                  <a:txBody>
                    <a:bodyPr/>
                    <a:lstStyle/>
                    <a:p>
                      <a:r>
                        <a:rPr lang="en-GB" sz="2400" b="1" dirty="0" err="1">
                          <a:solidFill>
                            <a:srgbClr val="0000CC"/>
                          </a:solidFill>
                        </a:rPr>
                        <a:t>Gliclazide</a:t>
                      </a:r>
                      <a:endParaRPr lang="el-GR" sz="2400" b="1" dirty="0">
                        <a:solidFill>
                          <a:srgbClr val="0000CC"/>
                        </a:solidFill>
                      </a:endParaRPr>
                    </a:p>
                  </a:txBody>
                  <a:tcPr/>
                </a:tc>
                <a:tc>
                  <a:txBody>
                    <a:bodyPr/>
                    <a:lstStyle/>
                    <a:p>
                      <a:pPr algn="ctr"/>
                      <a:r>
                        <a:rPr lang="en-GB" b="1" dirty="0"/>
                        <a:t>Long-acting</a:t>
                      </a:r>
                      <a:endParaRPr lang="el-GR" b="1" dirty="0"/>
                    </a:p>
                  </a:txBody>
                  <a:tcPr/>
                </a:tc>
                <a:tc>
                  <a:txBody>
                    <a:bodyPr/>
                    <a:lstStyle/>
                    <a:p>
                      <a:pPr algn="ctr"/>
                      <a:r>
                        <a:rPr lang="en-GB" b="1" dirty="0"/>
                        <a:t>&lt;30</a:t>
                      </a:r>
                      <a:endParaRPr lang="el-GR" b="1" dirty="0"/>
                    </a:p>
                  </a:txBody>
                  <a:tcPr/>
                </a:tc>
                <a:tc>
                  <a:txBody>
                    <a:bodyPr/>
                    <a:lstStyle/>
                    <a:p>
                      <a:pPr algn="ctr"/>
                      <a:r>
                        <a:rPr lang="en-GB" b="1" dirty="0">
                          <a:solidFill>
                            <a:srgbClr val="FF0000"/>
                          </a:solidFill>
                        </a:rPr>
                        <a:t>&lt;15</a:t>
                      </a:r>
                      <a:endParaRPr lang="el-GR" b="1" dirty="0">
                        <a:solidFill>
                          <a:srgbClr val="FF0000"/>
                        </a:solidFill>
                      </a:endParaRPr>
                    </a:p>
                  </a:txBody>
                  <a:tcPr/>
                </a:tc>
                <a:extLst>
                  <a:ext uri="{0D108BD9-81ED-4DB2-BD59-A6C34878D82A}">
                    <a16:rowId xmlns:a16="http://schemas.microsoft.com/office/drawing/2014/main" val="10002"/>
                  </a:ext>
                </a:extLst>
              </a:tr>
              <a:tr h="660792">
                <a:tc>
                  <a:txBody>
                    <a:bodyPr/>
                    <a:lstStyle/>
                    <a:p>
                      <a:r>
                        <a:rPr lang="en-GB" sz="2400" b="1" dirty="0">
                          <a:solidFill>
                            <a:srgbClr val="0000CC"/>
                          </a:solidFill>
                        </a:rPr>
                        <a:t>Glimepiride</a:t>
                      </a:r>
                      <a:endParaRPr lang="el-GR" sz="2400" b="1" dirty="0">
                        <a:solidFill>
                          <a:srgbClr val="0000CC"/>
                        </a:solidFill>
                      </a:endParaRPr>
                    </a:p>
                  </a:txBody>
                  <a:tcPr/>
                </a:tc>
                <a:tc>
                  <a:txBody>
                    <a:bodyPr/>
                    <a:lstStyle/>
                    <a:p>
                      <a:pPr algn="ctr"/>
                      <a:r>
                        <a:rPr lang="en-GB" b="1" dirty="0"/>
                        <a:t>Urine excretion of active metabolites</a:t>
                      </a:r>
                      <a:endParaRPr lang="el-GR" b="1" dirty="0"/>
                    </a:p>
                  </a:txBody>
                  <a:tcPr/>
                </a:tc>
                <a:tc>
                  <a:txBody>
                    <a:bodyPr/>
                    <a:lstStyle/>
                    <a:p>
                      <a:pPr algn="ctr"/>
                      <a:r>
                        <a:rPr lang="en-GB" b="1" dirty="0"/>
                        <a:t>&lt;30</a:t>
                      </a:r>
                      <a:endParaRPr lang="el-GR" b="1" dirty="0"/>
                    </a:p>
                  </a:txBody>
                  <a:tcPr/>
                </a:tc>
                <a:tc>
                  <a:txBody>
                    <a:bodyPr/>
                    <a:lstStyle/>
                    <a:p>
                      <a:pPr algn="ctr"/>
                      <a:r>
                        <a:rPr lang="en-GB" b="1" dirty="0">
                          <a:solidFill>
                            <a:srgbClr val="FF0000"/>
                          </a:solidFill>
                        </a:rPr>
                        <a:t>&lt;15</a:t>
                      </a:r>
                      <a:endParaRPr lang="el-GR" b="1" dirty="0">
                        <a:solidFill>
                          <a:srgbClr val="FF0000"/>
                        </a:solidFill>
                      </a:endParaRPr>
                    </a:p>
                  </a:txBody>
                  <a:tcPr/>
                </a:tc>
                <a:extLst>
                  <a:ext uri="{0D108BD9-81ED-4DB2-BD59-A6C34878D82A}">
                    <a16:rowId xmlns:a16="http://schemas.microsoft.com/office/drawing/2014/main" val="10003"/>
                  </a:ext>
                </a:extLst>
              </a:tr>
              <a:tr h="876496">
                <a:tc>
                  <a:txBody>
                    <a:bodyPr/>
                    <a:lstStyle/>
                    <a:p>
                      <a:r>
                        <a:rPr lang="en-US" sz="2400" b="1" dirty="0">
                          <a:solidFill>
                            <a:srgbClr val="0000CC"/>
                          </a:solidFill>
                        </a:rPr>
                        <a:t>Glipizide</a:t>
                      </a:r>
                      <a:endParaRPr lang="el-GR" sz="2400" b="1" dirty="0">
                        <a:solidFill>
                          <a:srgbClr val="0000CC"/>
                        </a:solidFill>
                      </a:endParaRPr>
                    </a:p>
                  </a:txBody>
                  <a:tcPr/>
                </a:tc>
                <a:tc>
                  <a:txBody>
                    <a:bodyPr/>
                    <a:lstStyle/>
                    <a:p>
                      <a:pPr algn="ctr"/>
                      <a:r>
                        <a:rPr lang="en-US" b="1" dirty="0"/>
                        <a:t>all stages of CKD with caution </a:t>
                      </a:r>
                    </a:p>
                    <a:p>
                      <a:pPr algn="ctr"/>
                      <a:r>
                        <a:rPr lang="en-US" b="1" i="1" dirty="0">
                          <a:solidFill>
                            <a:srgbClr val="7030A0"/>
                          </a:solidFill>
                        </a:rPr>
                        <a:t>-Preferred-</a:t>
                      </a:r>
                      <a:endParaRPr lang="el-GR" b="1" i="1" dirty="0">
                        <a:solidFill>
                          <a:srgbClr val="7030A0"/>
                        </a:solidFill>
                      </a:endParaRPr>
                    </a:p>
                  </a:txBody>
                  <a:tcPr/>
                </a:tc>
                <a:tc>
                  <a:txBody>
                    <a:bodyPr/>
                    <a:lstStyle/>
                    <a:p>
                      <a:pPr algn="ctr"/>
                      <a:endParaRPr lang="el-GR" b="1" dirty="0"/>
                    </a:p>
                  </a:txBody>
                  <a:tcPr/>
                </a:tc>
                <a:tc>
                  <a:txBody>
                    <a:bodyPr/>
                    <a:lstStyle/>
                    <a:p>
                      <a:pPr algn="ctr"/>
                      <a:endParaRPr lang="el-GR" b="1" dirty="0">
                        <a:solidFill>
                          <a:srgbClr val="FF0000"/>
                        </a:solidFill>
                      </a:endParaRPr>
                    </a:p>
                  </a:txBody>
                  <a:tcPr/>
                </a:tc>
                <a:extLst>
                  <a:ext uri="{0D108BD9-81ED-4DB2-BD59-A6C34878D82A}">
                    <a16:rowId xmlns:a16="http://schemas.microsoft.com/office/drawing/2014/main" val="10004"/>
                  </a:ext>
                </a:extLst>
              </a:tr>
              <a:tr h="660792">
                <a:tc>
                  <a:txBody>
                    <a:bodyPr/>
                    <a:lstStyle/>
                    <a:p>
                      <a:r>
                        <a:rPr lang="en-US" sz="2400" b="1" dirty="0" err="1">
                          <a:solidFill>
                            <a:srgbClr val="0000CC"/>
                          </a:solidFill>
                        </a:rPr>
                        <a:t>Repaglinide</a:t>
                      </a:r>
                      <a:r>
                        <a:rPr lang="el-GR" sz="2400" b="1" dirty="0">
                          <a:solidFill>
                            <a:srgbClr val="0000CC"/>
                          </a:solidFill>
                        </a:rPr>
                        <a:t>, </a:t>
                      </a:r>
                      <a:r>
                        <a:rPr lang="en-US" sz="2400" b="1" dirty="0" err="1">
                          <a:solidFill>
                            <a:srgbClr val="0000CC"/>
                          </a:solidFill>
                        </a:rPr>
                        <a:t>nateglinide</a:t>
                      </a:r>
                      <a:endParaRPr lang="el-GR" sz="2400" b="1" dirty="0">
                        <a:solidFill>
                          <a:srgbClr val="0000CC"/>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7030A0"/>
                          </a:solidFill>
                        </a:rPr>
                        <a:t>-Preferred-</a:t>
                      </a:r>
                      <a:endParaRPr lang="el-GR" b="1" i="1" dirty="0">
                        <a:solidFill>
                          <a:srgbClr val="7030A0"/>
                        </a:solidFill>
                      </a:endParaRPr>
                    </a:p>
                  </a:txBody>
                  <a:tcPr/>
                </a:tc>
                <a:tc>
                  <a:txBody>
                    <a:bodyPr/>
                    <a:lstStyle/>
                    <a:p>
                      <a:pPr algn="ctr"/>
                      <a:endParaRPr lang="el-GR" b="1" dirty="0"/>
                    </a:p>
                  </a:txBody>
                  <a:tcPr/>
                </a:tc>
                <a:tc>
                  <a:txBody>
                    <a:bodyPr/>
                    <a:lstStyle/>
                    <a:p>
                      <a:pPr algn="ctr"/>
                      <a:endParaRPr lang="el-GR" b="1" dirty="0">
                        <a:solidFill>
                          <a:srgbClr val="FF0000"/>
                        </a:solidFill>
                      </a:endParaRPr>
                    </a:p>
                  </a:txBody>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E4D78FDD-A09B-4BB4-AC0B-B05372DB5181}"/>
              </a:ext>
            </a:extLst>
          </p:cNvPr>
          <p:cNvSpPr txBox="1"/>
          <p:nvPr/>
        </p:nvSpPr>
        <p:spPr>
          <a:xfrm>
            <a:off x="4114800" y="5901595"/>
            <a:ext cx="4646528" cy="830997"/>
          </a:xfrm>
          <a:prstGeom prst="rect">
            <a:avLst/>
          </a:prstGeom>
          <a:noFill/>
        </p:spPr>
        <p:txBody>
          <a:bodyPr wrap="none" rtlCol="0">
            <a:spAutoFit/>
          </a:bodyPr>
          <a:lstStyle/>
          <a:p>
            <a:r>
              <a:rPr lang="el-GR" sz="1600" dirty="0"/>
              <a:t>Δόσεις </a:t>
            </a:r>
            <a:r>
              <a:rPr lang="el-GR" sz="1600" dirty="0" err="1"/>
              <a:t>γλιμεπιρίδης</a:t>
            </a:r>
            <a:r>
              <a:rPr lang="el-GR" sz="1600" dirty="0"/>
              <a:t>: 1, 2, 3 και 4 </a:t>
            </a:r>
            <a:r>
              <a:rPr lang="en-US" sz="1600" dirty="0"/>
              <a:t>mg</a:t>
            </a:r>
            <a:r>
              <a:rPr lang="el-GR" sz="1600" dirty="0"/>
              <a:t>, </a:t>
            </a:r>
            <a:r>
              <a:rPr lang="en-US" sz="1600" b="1" dirty="0"/>
              <a:t>max: 6 mg</a:t>
            </a:r>
          </a:p>
          <a:p>
            <a:r>
              <a:rPr lang="el-GR" sz="1600" dirty="0"/>
              <a:t>Δόσεις </a:t>
            </a:r>
            <a:r>
              <a:rPr lang="el-GR" sz="1600" dirty="0" err="1"/>
              <a:t>γλικλαζίδης</a:t>
            </a:r>
            <a:r>
              <a:rPr lang="el-GR" sz="1600" dirty="0"/>
              <a:t>: 30 και 60 </a:t>
            </a:r>
            <a:r>
              <a:rPr lang="en-US" sz="1600" dirty="0"/>
              <a:t>mg, </a:t>
            </a:r>
            <a:r>
              <a:rPr lang="en-US" sz="1600" b="1" dirty="0"/>
              <a:t>max: 120 mg</a:t>
            </a:r>
          </a:p>
          <a:p>
            <a:r>
              <a:rPr lang="el-GR" sz="1600" b="1" dirty="0"/>
              <a:t>Μια φορά την ημέρα</a:t>
            </a:r>
          </a:p>
        </p:txBody>
      </p:sp>
    </p:spTree>
    <p:extLst>
      <p:ext uri="{BB962C8B-B14F-4D97-AF65-F5344CB8AC3E}">
        <p14:creationId xmlns:p14="http://schemas.microsoft.com/office/powerpoint/2010/main" val="125642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algn="l"/>
            <a:r>
              <a:rPr lang="el-GR" dirty="0">
                <a:solidFill>
                  <a:srgbClr val="FF0000"/>
                </a:solidFill>
              </a:rPr>
              <a:t>Πιογλιταζόνη</a:t>
            </a:r>
          </a:p>
        </p:txBody>
      </p:sp>
      <p:pic>
        <p:nvPicPr>
          <p:cNvPr id="5" name="Picture 2"/>
          <p:cNvPicPr>
            <a:picLocks noChangeAspect="1" noChangeArrowheads="1"/>
          </p:cNvPicPr>
          <p:nvPr/>
        </p:nvPicPr>
        <p:blipFill>
          <a:blip r:embed="rId2" cstate="print"/>
          <a:srcRect t="10286"/>
          <a:stretch>
            <a:fillRect/>
          </a:stretch>
        </p:blipFill>
        <p:spPr bwMode="auto">
          <a:xfrm>
            <a:off x="971600" y="1285860"/>
            <a:ext cx="7740000" cy="3929090"/>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857224" y="5500702"/>
            <a:ext cx="7848872" cy="584745"/>
          </a:xfrm>
          <a:prstGeom prst="rect">
            <a:avLst/>
          </a:prstGeom>
        </p:spPr>
        <p:txBody>
          <a:bodyPr wrap="square" lIns="91407" tIns="45705" rIns="91407" bIns="45705">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600" b="1" i="0" u="none" strike="noStrike" kern="1200" cap="none" spc="0" normalizeH="0" baseline="0" noProof="0" dirty="0">
                <a:ln>
                  <a:noFill/>
                </a:ln>
                <a:solidFill>
                  <a:srgbClr val="003366"/>
                </a:solidFill>
                <a:effectLst/>
                <a:uLnTx/>
                <a:uFillTx/>
                <a:latin typeface="Arial" charset="0"/>
                <a:ea typeface="+mn-ea"/>
                <a:cs typeface="Arial" charset="0"/>
              </a:rPr>
              <a:t>Αύξηση της ευαισθησίας των ιστών (</a:t>
            </a:r>
            <a:r>
              <a:rPr kumimoji="0" lang="el-GR" sz="1600" b="1" i="0" u="none" strike="noStrike" kern="1200" cap="none" spc="0" normalizeH="0" baseline="0" noProof="0" dirty="0" err="1">
                <a:ln>
                  <a:noFill/>
                </a:ln>
                <a:solidFill>
                  <a:srgbClr val="003366"/>
                </a:solidFill>
                <a:effectLst/>
                <a:uLnTx/>
                <a:uFillTx/>
                <a:latin typeface="Arial" charset="0"/>
                <a:ea typeface="+mn-ea"/>
                <a:cs typeface="Arial" charset="0"/>
              </a:rPr>
              <a:t>μυικός</a:t>
            </a:r>
            <a:r>
              <a:rPr kumimoji="0" lang="el-GR" sz="1600" b="1" i="0" u="none" strike="noStrike" kern="1200" cap="none" spc="0" normalizeH="0" baseline="0" noProof="0" dirty="0">
                <a:ln>
                  <a:noFill/>
                </a:ln>
                <a:solidFill>
                  <a:srgbClr val="003366"/>
                </a:solidFill>
                <a:effectLst/>
                <a:uLnTx/>
                <a:uFillTx/>
                <a:latin typeface="Arial" charset="0"/>
                <a:ea typeface="+mn-ea"/>
                <a:cs typeface="Arial" charset="0"/>
              </a:rPr>
              <a:t> και λιπώδης ιστός, ήπαρ) στην ινσουλίνη (αγωνιστές </a:t>
            </a:r>
            <a:r>
              <a:rPr kumimoji="0" lang="en-US" sz="1600" b="0" i="0" u="none" strike="noStrike" kern="1200" cap="none" spc="0" normalizeH="0" baseline="0" noProof="0" dirty="0">
                <a:ln>
                  <a:noFill/>
                </a:ln>
                <a:solidFill>
                  <a:srgbClr val="003366"/>
                </a:solidFill>
                <a:effectLst/>
                <a:uLnTx/>
                <a:uFillTx/>
                <a:latin typeface="Arial" charset="0"/>
                <a:ea typeface="+mn-ea"/>
                <a:cs typeface="Arial" charset="0"/>
              </a:rPr>
              <a:t>PPAR-γ</a:t>
            </a:r>
            <a:r>
              <a:rPr kumimoji="0" lang="el-GR" sz="1600" b="0" i="0" u="none" strike="noStrike" kern="1200" cap="none" spc="0" normalizeH="0" baseline="0" noProof="0" dirty="0">
                <a:ln>
                  <a:noFill/>
                </a:ln>
                <a:solidFill>
                  <a:srgbClr val="003366"/>
                </a:solidFill>
                <a:effectLst/>
                <a:uLnTx/>
                <a:uFillTx/>
                <a:latin typeface="Arial" charset="0"/>
                <a:ea typeface="+mn-ea"/>
                <a:cs typeface="Arial" charset="0"/>
              </a:rPr>
              <a:t>)</a:t>
            </a:r>
            <a:endParaRPr kumimoji="0" lang="en-US" sz="1600" b="0" i="0" u="none" strike="noStrike" kern="1200" cap="none" spc="0" normalizeH="0" baseline="0" noProof="0" dirty="0">
              <a:ln>
                <a:noFill/>
              </a:ln>
              <a:solidFill>
                <a:srgbClr val="003366"/>
              </a:solidFill>
              <a:effectLst/>
              <a:uLnTx/>
              <a:uFillTx/>
              <a:latin typeface="Arial" charset="0"/>
              <a:ea typeface="+mn-ea"/>
              <a:cs typeface="Arial" charset="0"/>
            </a:endParaRPr>
          </a:p>
        </p:txBody>
      </p:sp>
    </p:spTree>
    <p:extLst>
      <p:ext uri="{BB962C8B-B14F-4D97-AF65-F5344CB8AC3E}">
        <p14:creationId xmlns:p14="http://schemas.microsoft.com/office/powerpoint/2010/main" val="23026491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Πιογλιταζόνη</a:t>
            </a:r>
          </a:p>
        </p:txBody>
      </p:sp>
      <p:sp>
        <p:nvSpPr>
          <p:cNvPr id="3" name="2 - Θέση περιεχομένου"/>
          <p:cNvSpPr>
            <a:spLocks noGrp="1"/>
          </p:cNvSpPr>
          <p:nvPr>
            <p:ph sz="quarter" idx="11"/>
          </p:nvPr>
        </p:nvSpPr>
        <p:spPr/>
        <p:txBody>
          <a:bodyPr/>
          <a:lstStyle/>
          <a:p>
            <a:pPr eaLnBrk="1" hangingPunct="1">
              <a:buNone/>
              <a:defRPr/>
            </a:pPr>
            <a:r>
              <a:rPr lang="el-GR" sz="1800" b="1" dirty="0"/>
              <a:t>Πλεονεκτήματα</a:t>
            </a:r>
          </a:p>
          <a:p>
            <a:pPr eaLnBrk="1" hangingPunct="1">
              <a:buFont typeface="Arial" pitchFamily="34" charset="0"/>
              <a:buChar char="•"/>
              <a:defRPr/>
            </a:pPr>
            <a:r>
              <a:rPr lang="el-GR" sz="1600" dirty="0"/>
              <a:t>Αποτελεσματικότητα</a:t>
            </a:r>
          </a:p>
          <a:p>
            <a:pPr eaLnBrk="1" hangingPunct="1">
              <a:buFont typeface="Arial" pitchFamily="34" charset="0"/>
              <a:buChar char="•"/>
              <a:defRPr/>
            </a:pPr>
            <a:r>
              <a:rPr lang="el-GR" sz="1600" dirty="0"/>
              <a:t>Δεν προκαλεί υπογλυκαιμίες</a:t>
            </a:r>
          </a:p>
          <a:p>
            <a:pPr eaLnBrk="1" hangingPunct="1">
              <a:buFont typeface="Arial" pitchFamily="34" charset="0"/>
              <a:buChar char="•"/>
              <a:defRPr/>
            </a:pPr>
            <a:r>
              <a:rPr lang="el-GR" sz="1600" dirty="0"/>
              <a:t>Διατηρησιμότητα του αποτελέσματος</a:t>
            </a:r>
          </a:p>
          <a:p>
            <a:pPr eaLnBrk="1" hangingPunct="1">
              <a:buFont typeface="Arial" pitchFamily="34" charset="0"/>
              <a:buChar char="•"/>
              <a:defRPr/>
            </a:pPr>
            <a:r>
              <a:rPr lang="el-GR" sz="1600" dirty="0"/>
              <a:t>Πιθανώς </a:t>
            </a:r>
            <a:r>
              <a:rPr lang="el-GR" sz="1600" dirty="0">
                <a:sym typeface="Symbol"/>
              </a:rPr>
              <a:t> </a:t>
            </a:r>
            <a:r>
              <a:rPr lang="el-GR" sz="1600" dirty="0"/>
              <a:t>των καρδιαγγειακών συμβαμάτων</a:t>
            </a:r>
          </a:p>
          <a:p>
            <a:pPr eaLnBrk="1" hangingPunct="1">
              <a:buFont typeface="Arial" pitchFamily="34" charset="0"/>
              <a:buChar char="•"/>
              <a:defRPr/>
            </a:pPr>
            <a:r>
              <a:rPr lang="el-GR" sz="1600" dirty="0"/>
              <a:t>Βελτίωση του </a:t>
            </a:r>
            <a:r>
              <a:rPr lang="el-GR" sz="1600" dirty="0" err="1"/>
              <a:t>λιπιδαιμικού</a:t>
            </a:r>
            <a:r>
              <a:rPr lang="el-GR" sz="1600" dirty="0"/>
              <a:t> προφίλ</a:t>
            </a:r>
          </a:p>
          <a:p>
            <a:pPr eaLnBrk="1" hangingPunct="1">
              <a:buFont typeface="Arial" pitchFamily="34" charset="0"/>
              <a:buChar char="•"/>
              <a:defRPr/>
            </a:pPr>
            <a:r>
              <a:rPr lang="el-GR" sz="1600" dirty="0"/>
              <a:t>Βελτίωση της λιπώδους διήθησης</a:t>
            </a:r>
          </a:p>
          <a:p>
            <a:pPr eaLnBrk="1" hangingPunct="1">
              <a:buNone/>
              <a:defRPr/>
            </a:pPr>
            <a:r>
              <a:rPr lang="el-GR" sz="1600" b="1" dirty="0"/>
              <a:t>Μειονεκτήματα</a:t>
            </a:r>
          </a:p>
          <a:p>
            <a:pPr eaLnBrk="1" hangingPunct="1">
              <a:defRPr/>
            </a:pPr>
            <a:r>
              <a:rPr lang="el-GR" sz="1600" dirty="0"/>
              <a:t>Αύξηση βάρους</a:t>
            </a:r>
            <a:endParaRPr lang="en-US" sz="1600" dirty="0"/>
          </a:p>
          <a:p>
            <a:pPr eaLnBrk="1" hangingPunct="1">
              <a:defRPr/>
            </a:pPr>
            <a:r>
              <a:rPr lang="el-GR" sz="1600" dirty="0"/>
              <a:t>Οίδημα</a:t>
            </a:r>
            <a:endParaRPr lang="en-US" sz="1600" dirty="0"/>
          </a:p>
          <a:p>
            <a:pPr eaLnBrk="1" hangingPunct="1">
              <a:defRPr/>
            </a:pPr>
            <a:r>
              <a:rPr lang="el-GR" sz="1600" dirty="0"/>
              <a:t>Αναιμία</a:t>
            </a:r>
            <a:endParaRPr lang="en-US" sz="1600" dirty="0"/>
          </a:p>
          <a:p>
            <a:pPr eaLnBrk="1" hangingPunct="1">
              <a:defRPr/>
            </a:pPr>
            <a:r>
              <a:rPr lang="el-GR" sz="1600" dirty="0"/>
              <a:t>Απώλεια οστικής μάζας</a:t>
            </a:r>
          </a:p>
          <a:p>
            <a:pPr eaLnBrk="1" hangingPunct="1">
              <a:defRPr/>
            </a:pPr>
            <a:r>
              <a:rPr lang="el-GR" sz="1600" dirty="0"/>
              <a:t>Αντενδείκνυται στην </a:t>
            </a:r>
            <a:r>
              <a:rPr lang="el-GR" sz="1600" b="1" dirty="0"/>
              <a:t>καρδιακή ανεπάρκεια</a:t>
            </a:r>
            <a:r>
              <a:rPr lang="el-GR" sz="1600" dirty="0"/>
              <a:t>, απόλυτη αντένδειξη η καρδιακή ανεπάρκεια σταδίου ΙΙΙ και </a:t>
            </a:r>
            <a:r>
              <a:rPr lang="en-US" sz="1600" dirty="0"/>
              <a:t>IV</a:t>
            </a:r>
            <a:endParaRPr lang="el-GR" sz="1600" dirty="0"/>
          </a:p>
          <a:p>
            <a:pPr eaLnBrk="1" hangingPunct="1">
              <a:defRPr/>
            </a:pPr>
            <a:r>
              <a:rPr lang="el-GR" sz="1600" dirty="0"/>
              <a:t>Αντενδείκνυται σε ενεργό ηπατική νόσο </a:t>
            </a:r>
            <a:r>
              <a:rPr lang="en-US" sz="1600" dirty="0"/>
              <a:t>(ALT &gt; 2.5 upper limit of normal)</a:t>
            </a:r>
            <a:endParaRPr lang="en-US" dirty="0"/>
          </a:p>
          <a:p>
            <a:endParaRPr lang="el-GR" dirty="0"/>
          </a:p>
        </p:txBody>
      </p:sp>
    </p:spTree>
    <p:extLst>
      <p:ext uri="{BB962C8B-B14F-4D97-AF65-F5344CB8AC3E}">
        <p14:creationId xmlns:p14="http://schemas.microsoft.com/office/powerpoint/2010/main" val="648208301"/>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Πιογλιταζόνη</a:t>
            </a:r>
          </a:p>
        </p:txBody>
      </p:sp>
      <p:graphicFrame>
        <p:nvGraphicFramePr>
          <p:cNvPr id="4" name="Θέση περιεχομένου 3"/>
          <p:cNvGraphicFramePr>
            <a:graphicFrameLocks noGrp="1"/>
          </p:cNvGraphicFramePr>
          <p:nvPr>
            <p:ph idx="1"/>
          </p:nvPr>
        </p:nvGraphicFramePr>
        <p:xfrm>
          <a:off x="323850" y="1341438"/>
          <a:ext cx="8495974" cy="1925765"/>
        </p:xfrm>
        <a:graphic>
          <a:graphicData uri="http://schemas.openxmlformats.org/drawingml/2006/table">
            <a:tbl>
              <a:tblPr firstRow="1" bandRow="1">
                <a:tableStyleId>{5C22544A-7EE6-4342-B048-85BDC9FD1C3A}</a:tableStyleId>
              </a:tblPr>
              <a:tblGrid>
                <a:gridCol w="3054732">
                  <a:extLst>
                    <a:ext uri="{9D8B030D-6E8A-4147-A177-3AD203B41FA5}">
                      <a16:colId xmlns:a16="http://schemas.microsoft.com/office/drawing/2014/main" val="20000"/>
                    </a:ext>
                  </a:extLst>
                </a:gridCol>
                <a:gridCol w="2672891">
                  <a:extLst>
                    <a:ext uri="{9D8B030D-6E8A-4147-A177-3AD203B41FA5}">
                      <a16:colId xmlns:a16="http://schemas.microsoft.com/office/drawing/2014/main" val="20001"/>
                    </a:ext>
                  </a:extLst>
                </a:gridCol>
                <a:gridCol w="2768351">
                  <a:extLst>
                    <a:ext uri="{9D8B030D-6E8A-4147-A177-3AD203B41FA5}">
                      <a16:colId xmlns:a16="http://schemas.microsoft.com/office/drawing/2014/main" val="20002"/>
                    </a:ext>
                  </a:extLst>
                </a:gridCol>
              </a:tblGrid>
              <a:tr h="1188720">
                <a:tc>
                  <a:txBody>
                    <a:bodyPr/>
                    <a:lstStyle/>
                    <a:p>
                      <a:pPr algn="ctr"/>
                      <a:endParaRPr lang="el-GR" dirty="0"/>
                    </a:p>
                  </a:txBody>
                  <a:tcPr marL="99895" marR="99895"/>
                </a:tc>
                <a:tc>
                  <a:txBody>
                    <a:bodyPr/>
                    <a:lstStyle/>
                    <a:p>
                      <a:pPr algn="ctr"/>
                      <a:r>
                        <a:rPr lang="en-GB" sz="1800" b="1" kern="1200" dirty="0">
                          <a:solidFill>
                            <a:srgbClr val="FF0000"/>
                          </a:solidFill>
                          <a:latin typeface="+mn-lt"/>
                          <a:ea typeface="+mn-ea"/>
                          <a:cs typeface="+mn-cs"/>
                        </a:rPr>
                        <a:t>GFR</a:t>
                      </a:r>
                      <a:r>
                        <a:rPr lang="el-GR" sz="1800" b="1" kern="1200" dirty="0">
                          <a:solidFill>
                            <a:srgbClr val="FF0000"/>
                          </a:solidFill>
                          <a:latin typeface="+mn-lt"/>
                          <a:ea typeface="+mn-ea"/>
                          <a:cs typeface="+mn-cs"/>
                        </a:rPr>
                        <a:t> </a:t>
                      </a:r>
                      <a:r>
                        <a:rPr lang="en-GB" sz="1800" b="1" kern="1200" dirty="0">
                          <a:solidFill>
                            <a:srgbClr val="FF0000"/>
                          </a:solidFill>
                          <a:latin typeface="+mn-lt"/>
                          <a:ea typeface="+mn-ea"/>
                          <a:cs typeface="+mn-cs"/>
                        </a:rPr>
                        <a:t>Not</a:t>
                      </a:r>
                      <a:r>
                        <a:rPr lang="en-GB" dirty="0">
                          <a:solidFill>
                            <a:srgbClr val="FF0000"/>
                          </a:solidFill>
                        </a:rPr>
                        <a:t> recommended</a:t>
                      </a:r>
                      <a:endParaRPr lang="en-GB" sz="1800" dirty="0">
                        <a:solidFill>
                          <a:schemeClr val="tx1">
                            <a:lumMod val="95000"/>
                            <a:lumOff val="5000"/>
                          </a:schemeClr>
                        </a:solidFill>
                      </a:endParaRPr>
                    </a:p>
                    <a:p>
                      <a:pPr algn="ctr"/>
                      <a:r>
                        <a:rPr lang="en-GB" sz="1800" dirty="0">
                          <a:solidFill>
                            <a:schemeClr val="tx1">
                              <a:lumMod val="95000"/>
                              <a:lumOff val="5000"/>
                            </a:schemeClr>
                          </a:solidFill>
                        </a:rPr>
                        <a:t>(ml/min/m</a:t>
                      </a:r>
                      <a:r>
                        <a:rPr lang="en-GB" sz="1800" baseline="30000" dirty="0">
                          <a:solidFill>
                            <a:schemeClr val="tx1">
                              <a:lumMod val="95000"/>
                              <a:lumOff val="5000"/>
                            </a:schemeClr>
                          </a:solidFill>
                        </a:rPr>
                        <a:t>2</a:t>
                      </a:r>
                      <a:r>
                        <a:rPr lang="en-GB" sz="1800" dirty="0">
                          <a:solidFill>
                            <a:schemeClr val="tx1">
                              <a:lumMod val="95000"/>
                              <a:lumOff val="5000"/>
                            </a:schemeClr>
                          </a:solidFill>
                        </a:rPr>
                        <a:t>)</a:t>
                      </a:r>
                      <a:endParaRPr lang="el-GR" sz="1800" dirty="0">
                        <a:solidFill>
                          <a:schemeClr val="tx1">
                            <a:lumMod val="95000"/>
                            <a:lumOff val="5000"/>
                          </a:schemeClr>
                        </a:solidFill>
                      </a:endParaRPr>
                    </a:p>
                    <a:p>
                      <a:pPr algn="ctr"/>
                      <a:endParaRPr lang="el-GR" dirty="0">
                        <a:solidFill>
                          <a:srgbClr val="FF0000"/>
                        </a:solidFill>
                      </a:endParaRPr>
                    </a:p>
                  </a:txBody>
                  <a:tcPr marL="99895" marR="99895"/>
                </a:tc>
                <a:tc>
                  <a:txBody>
                    <a:bodyPr/>
                    <a:lstStyle/>
                    <a:p>
                      <a:pPr algn="ctr"/>
                      <a:r>
                        <a:rPr lang="en-GB" dirty="0"/>
                        <a:t>Comments</a:t>
                      </a:r>
                      <a:endParaRPr lang="el-GR" dirty="0"/>
                    </a:p>
                  </a:txBody>
                  <a:tcPr marL="99895" marR="99895"/>
                </a:tc>
                <a:extLst>
                  <a:ext uri="{0D108BD9-81ED-4DB2-BD59-A6C34878D82A}">
                    <a16:rowId xmlns:a16="http://schemas.microsoft.com/office/drawing/2014/main" val="10000"/>
                  </a:ext>
                </a:extLst>
              </a:tr>
              <a:tr h="737045">
                <a:tc>
                  <a:txBody>
                    <a:bodyPr/>
                    <a:lstStyle/>
                    <a:p>
                      <a:r>
                        <a:rPr lang="en-GB" sz="2400" b="1" kern="1200" dirty="0">
                          <a:solidFill>
                            <a:srgbClr val="0000CC"/>
                          </a:solidFill>
                          <a:latin typeface="+mn-lt"/>
                          <a:ea typeface="+mn-ea"/>
                          <a:cs typeface="+mn-cs"/>
                        </a:rPr>
                        <a:t>Pioglitazone</a:t>
                      </a:r>
                      <a:endParaRPr lang="el-GR" sz="2400" b="1" kern="1200" dirty="0">
                        <a:solidFill>
                          <a:srgbClr val="0000CC"/>
                        </a:solidFill>
                        <a:latin typeface="+mn-lt"/>
                        <a:ea typeface="+mn-ea"/>
                        <a:cs typeface="+mn-cs"/>
                      </a:endParaRPr>
                    </a:p>
                  </a:txBody>
                  <a:tcPr marL="99895" marR="99895"/>
                </a:tc>
                <a:tc>
                  <a:txBody>
                    <a:bodyPr/>
                    <a:lstStyle/>
                    <a:p>
                      <a:pPr algn="ctr"/>
                      <a:r>
                        <a:rPr lang="en-GB" dirty="0"/>
                        <a:t>&lt;5</a:t>
                      </a:r>
                      <a:endParaRPr lang="el-GR" dirty="0"/>
                    </a:p>
                  </a:txBody>
                  <a:tcPr marL="99895" marR="99895"/>
                </a:tc>
                <a:tc>
                  <a:txBody>
                    <a:bodyPr/>
                    <a:lstStyle/>
                    <a:p>
                      <a:pPr algn="ctr"/>
                      <a:r>
                        <a:rPr lang="el-GR" dirty="0"/>
                        <a:t>Κατακράτηση</a:t>
                      </a:r>
                      <a:r>
                        <a:rPr lang="el-GR" baseline="0" dirty="0"/>
                        <a:t> υγρών-</a:t>
                      </a:r>
                    </a:p>
                    <a:p>
                      <a:pPr algn="ctr"/>
                      <a:r>
                        <a:rPr lang="el-GR" baseline="0" dirty="0"/>
                        <a:t>Επίταση ΚΑ</a:t>
                      </a:r>
                      <a:endParaRPr lang="el-GR" dirty="0"/>
                    </a:p>
                  </a:txBody>
                  <a:tcPr marL="99895" marR="99895"/>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2A47121A-2A78-415D-893F-236C4FDD79E2}"/>
              </a:ext>
            </a:extLst>
          </p:cNvPr>
          <p:cNvSpPr txBox="1"/>
          <p:nvPr/>
        </p:nvSpPr>
        <p:spPr>
          <a:xfrm>
            <a:off x="685800" y="3962400"/>
            <a:ext cx="6320385" cy="2308324"/>
          </a:xfrm>
          <a:prstGeom prst="rect">
            <a:avLst/>
          </a:prstGeom>
          <a:noFill/>
        </p:spPr>
        <p:txBody>
          <a:bodyPr wrap="none" rtlCol="0">
            <a:spAutoFit/>
          </a:bodyPr>
          <a:lstStyle/>
          <a:p>
            <a:r>
              <a:rPr lang="el-GR" sz="2400" dirty="0"/>
              <a:t>Δόσεις </a:t>
            </a:r>
            <a:r>
              <a:rPr lang="el-GR" sz="2400" b="1" dirty="0"/>
              <a:t>15, 30 και 45 </a:t>
            </a:r>
            <a:r>
              <a:rPr lang="en-US" sz="2400" b="1" dirty="0"/>
              <a:t>mg </a:t>
            </a:r>
            <a:r>
              <a:rPr lang="el-GR" sz="2400" dirty="0"/>
              <a:t>μια φορά την ημέρα</a:t>
            </a:r>
            <a:endParaRPr lang="en-US" sz="2400" dirty="0"/>
          </a:p>
          <a:p>
            <a:endParaRPr lang="el-GR" sz="2400" dirty="0"/>
          </a:p>
          <a:p>
            <a:r>
              <a:rPr lang="el-GR" sz="2400" dirty="0"/>
              <a:t>Συνδυασμοί </a:t>
            </a:r>
          </a:p>
          <a:p>
            <a:r>
              <a:rPr lang="el-GR" sz="2400" dirty="0"/>
              <a:t>μετφορμίνης + </a:t>
            </a:r>
            <a:r>
              <a:rPr lang="el-GR" sz="2400" dirty="0" err="1"/>
              <a:t>πιογλιταζόνη</a:t>
            </a:r>
            <a:r>
              <a:rPr lang="el-GR" sz="2400" dirty="0"/>
              <a:t> (15/850)</a:t>
            </a:r>
          </a:p>
          <a:p>
            <a:r>
              <a:rPr lang="el-GR" sz="2400" dirty="0" err="1"/>
              <a:t>αλογλιπτίνης</a:t>
            </a:r>
            <a:r>
              <a:rPr lang="el-GR" sz="2400" dirty="0"/>
              <a:t> + </a:t>
            </a:r>
            <a:r>
              <a:rPr lang="el-GR" sz="2400" dirty="0" err="1"/>
              <a:t>πιογλιταζόνη</a:t>
            </a:r>
            <a:r>
              <a:rPr lang="el-GR" sz="2400" dirty="0"/>
              <a:t> (15/30)</a:t>
            </a:r>
          </a:p>
          <a:p>
            <a:endParaRPr lang="el-GR" sz="2400" dirty="0"/>
          </a:p>
        </p:txBody>
      </p:sp>
    </p:spTree>
    <p:extLst>
      <p:ext uri="{BB962C8B-B14F-4D97-AF65-F5344CB8AC3E}">
        <p14:creationId xmlns:p14="http://schemas.microsoft.com/office/powerpoint/2010/main" val="23955842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4"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FB2F823B-7A64-4F91-B33A-863777F0563E}"/>
              </a:ext>
            </a:extLst>
          </p:cNvPr>
          <p:cNvSpPr>
            <a:spLocks noGrp="1"/>
          </p:cNvSpPr>
          <p:nvPr>
            <p:ph type="title"/>
          </p:nvPr>
        </p:nvSpPr>
        <p:spPr>
          <a:xfrm>
            <a:off x="628652" y="1580158"/>
            <a:ext cx="2620772" cy="3697685"/>
          </a:xfrm>
        </p:spPr>
        <p:txBody>
          <a:bodyPr>
            <a:normAutofit/>
          </a:bodyPr>
          <a:lstStyle/>
          <a:p>
            <a:pPr algn="r"/>
            <a:r>
              <a:rPr lang="en-US">
                <a:solidFill>
                  <a:schemeClr val="accent1"/>
                </a:solidFill>
              </a:rPr>
              <a:t>DPP-4 i</a:t>
            </a:r>
            <a:endParaRPr lang="el-GR">
              <a:solidFill>
                <a:schemeClr val="accent1"/>
              </a:solidFill>
            </a:endParaRPr>
          </a:p>
        </p:txBody>
      </p:sp>
      <p:sp>
        <p:nvSpPr>
          <p:cNvPr id="3" name="Θέση περιεχομένου 2">
            <a:extLst>
              <a:ext uri="{FF2B5EF4-FFF2-40B4-BE49-F238E27FC236}">
                <a16:creationId xmlns:a16="http://schemas.microsoft.com/office/drawing/2014/main" id="{B4BE911E-6BDD-4BDE-9435-B84238DD9545}"/>
              </a:ext>
            </a:extLst>
          </p:cNvPr>
          <p:cNvSpPr>
            <a:spLocks noGrp="1"/>
          </p:cNvSpPr>
          <p:nvPr>
            <p:ph idx="1"/>
          </p:nvPr>
        </p:nvSpPr>
        <p:spPr>
          <a:xfrm>
            <a:off x="3732036" y="1580158"/>
            <a:ext cx="4783328" cy="3697685"/>
          </a:xfrm>
        </p:spPr>
        <p:txBody>
          <a:bodyPr anchor="ctr">
            <a:normAutofit/>
          </a:bodyPr>
          <a:lstStyle/>
          <a:p>
            <a:r>
              <a:rPr lang="el-GR" sz="1800" dirty="0" err="1"/>
              <a:t>Σαξαγλιπτίνη</a:t>
            </a:r>
            <a:r>
              <a:rPr lang="el-GR" sz="1800" dirty="0"/>
              <a:t>  </a:t>
            </a:r>
            <a:r>
              <a:rPr lang="el-GR" sz="1800" dirty="0">
                <a:sym typeface="Symbol" panose="05050102010706020507" pitchFamily="18" charset="2"/>
              </a:rPr>
              <a:t> </a:t>
            </a:r>
            <a:endParaRPr lang="el-GR" sz="1800" dirty="0"/>
          </a:p>
          <a:p>
            <a:r>
              <a:rPr lang="el-GR" sz="1800" dirty="0" err="1"/>
              <a:t>Βιλδαγλιπτίνη</a:t>
            </a:r>
            <a:endParaRPr lang="el-GR" sz="1800" dirty="0"/>
          </a:p>
          <a:p>
            <a:pPr lvl="0"/>
            <a:r>
              <a:rPr lang="el-GR" sz="1800" dirty="0"/>
              <a:t>Σιταγλιπτίνη </a:t>
            </a:r>
            <a:r>
              <a:rPr lang="el-GR" sz="1800" dirty="0">
                <a:sym typeface="Symbol" panose="05050102010706020507" pitchFamily="18" charset="2"/>
              </a:rPr>
              <a:t> </a:t>
            </a:r>
            <a:endParaRPr lang="el-GR" sz="1800" dirty="0"/>
          </a:p>
          <a:p>
            <a:r>
              <a:rPr lang="el-GR" sz="1800" dirty="0" err="1"/>
              <a:t>Λιναγλιπτίνη</a:t>
            </a:r>
            <a:r>
              <a:rPr lang="el-GR" sz="1800" dirty="0"/>
              <a:t> </a:t>
            </a:r>
            <a:r>
              <a:rPr lang="el-GR" sz="1800" dirty="0">
                <a:sym typeface="Symbol" panose="05050102010706020507" pitchFamily="18" charset="2"/>
              </a:rPr>
              <a:t> </a:t>
            </a:r>
            <a:endParaRPr lang="el-GR" sz="1800" dirty="0"/>
          </a:p>
          <a:p>
            <a:r>
              <a:rPr lang="el-GR" sz="1800" dirty="0" err="1"/>
              <a:t>Αλογλιπτίνη</a:t>
            </a:r>
            <a:r>
              <a:rPr lang="el-GR" sz="1800" dirty="0"/>
              <a:t>  </a:t>
            </a:r>
            <a:r>
              <a:rPr lang="el-GR" sz="1800" dirty="0">
                <a:sym typeface="Symbol" panose="05050102010706020507" pitchFamily="18" charset="2"/>
              </a:rPr>
              <a:t> </a:t>
            </a:r>
            <a:endParaRPr lang="el-GR" sz="1800" dirty="0"/>
          </a:p>
          <a:p>
            <a:endParaRPr lang="el-GR" sz="1800" dirty="0"/>
          </a:p>
          <a:p>
            <a:r>
              <a:rPr lang="el-GR" sz="1800" dirty="0"/>
              <a:t>Απλό </a:t>
            </a:r>
            <a:r>
              <a:rPr lang="el-GR" sz="1800" dirty="0" err="1"/>
              <a:t>δοσολογικό</a:t>
            </a:r>
            <a:r>
              <a:rPr lang="el-GR" sz="1800" dirty="0"/>
              <a:t> σχήμα</a:t>
            </a:r>
          </a:p>
          <a:p>
            <a:r>
              <a:rPr lang="el-GR" sz="1800" dirty="0"/>
              <a:t>Ουδέτερη επίδραση στο βάρος</a:t>
            </a:r>
          </a:p>
          <a:p>
            <a:r>
              <a:rPr lang="el-GR" sz="1800" dirty="0"/>
              <a:t>Δεν προκαλούν υπογλυκαιμίες</a:t>
            </a:r>
          </a:p>
          <a:p>
            <a:r>
              <a:rPr lang="el-GR" sz="1800" dirty="0"/>
              <a:t>Σταθεροί συνδυασμοί με μετφορμίνη</a:t>
            </a:r>
          </a:p>
        </p:txBody>
      </p:sp>
    </p:spTree>
    <p:extLst>
      <p:ext uri="{BB962C8B-B14F-4D97-AF65-F5344CB8AC3E}">
        <p14:creationId xmlns:p14="http://schemas.microsoft.com/office/powerpoint/2010/main" val="97796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a:t>The UKPDS demonstrated progressive decline of </a:t>
            </a:r>
            <a:r>
              <a:rPr lang="en-US" altLang="en-US">
                <a:sym typeface="Symbol" pitchFamily="18" charset="2"/>
              </a:rPr>
              <a:t></a:t>
            </a:r>
            <a:r>
              <a:rPr lang="en-US" altLang="en-US"/>
              <a:t>-cell function over time</a:t>
            </a:r>
            <a:endParaRPr lang="en-GB">
              <a:sym typeface="Symbol" pitchFamily="18" charset="2"/>
            </a:endParaRPr>
          </a:p>
        </p:txBody>
      </p:sp>
      <p:sp>
        <p:nvSpPr>
          <p:cNvPr id="133123" name="Line 3"/>
          <p:cNvSpPr>
            <a:spLocks noChangeShapeType="1"/>
          </p:cNvSpPr>
          <p:nvPr/>
        </p:nvSpPr>
        <p:spPr bwMode="auto">
          <a:xfrm>
            <a:off x="2405064" y="4631531"/>
            <a:ext cx="4780360" cy="1191"/>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24" name="Line 4"/>
          <p:cNvSpPr>
            <a:spLocks noChangeShapeType="1"/>
          </p:cNvSpPr>
          <p:nvPr/>
        </p:nvSpPr>
        <p:spPr bwMode="auto">
          <a:xfrm flipV="1">
            <a:off x="2733675" y="4627961"/>
            <a:ext cx="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25" name="Line 5"/>
          <p:cNvSpPr>
            <a:spLocks noChangeShapeType="1"/>
          </p:cNvSpPr>
          <p:nvPr/>
        </p:nvSpPr>
        <p:spPr bwMode="auto">
          <a:xfrm flipV="1">
            <a:off x="3919538" y="4627961"/>
            <a:ext cx="1191"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26" name="Line 6"/>
          <p:cNvSpPr>
            <a:spLocks noChangeShapeType="1"/>
          </p:cNvSpPr>
          <p:nvPr/>
        </p:nvSpPr>
        <p:spPr bwMode="auto">
          <a:xfrm flipV="1">
            <a:off x="5410200" y="4627961"/>
            <a:ext cx="5954" cy="26789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27" name="Line 7"/>
          <p:cNvSpPr>
            <a:spLocks noChangeShapeType="1"/>
          </p:cNvSpPr>
          <p:nvPr/>
        </p:nvSpPr>
        <p:spPr bwMode="auto">
          <a:xfrm flipV="1">
            <a:off x="6300788" y="4627961"/>
            <a:ext cx="1191"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309256" name="Rectangle 8"/>
          <p:cNvSpPr>
            <a:spLocks noChangeArrowheads="1"/>
          </p:cNvSpPr>
          <p:nvPr/>
        </p:nvSpPr>
        <p:spPr bwMode="auto">
          <a:xfrm>
            <a:off x="2025254" y="2078832"/>
            <a:ext cx="288541" cy="207749"/>
          </a:xfrm>
          <a:prstGeom prst="rect">
            <a:avLst/>
          </a:prstGeom>
          <a:noFill/>
          <a:ln w="9525">
            <a:noFill/>
            <a:miter lim="800000"/>
            <a:headEnd/>
            <a:tailEnd/>
          </a:ln>
        </p:spPr>
        <p:txBody>
          <a:bodyPr wrap="none" lIns="0" tIns="0" rIns="0" bIns="0">
            <a:spAutoFit/>
          </a:bodyPr>
          <a:lstStyle/>
          <a:p>
            <a:pPr defTabSz="685800" eaLnBrk="0" hangingPunct="0">
              <a:defRPr/>
            </a:pPr>
            <a:r>
              <a:rPr lang="en-US" altLang="en-GB" sz="1350">
                <a:solidFill>
                  <a:srgbClr val="FFFFFF"/>
                </a:solidFill>
                <a:latin typeface="Arial"/>
                <a:ea typeface="Arial Unicode MS" pitchFamily="34" charset="-128"/>
              </a:rPr>
              <a:t>100</a:t>
            </a:r>
            <a:endParaRPr lang="en-US" altLang="en-GB" sz="1350">
              <a:solidFill>
                <a:srgbClr val="000066"/>
              </a:solidFill>
              <a:effectLst>
                <a:outerShdw blurRad="38100" dist="38100" dir="2700000" algn="tl">
                  <a:srgbClr val="000000"/>
                </a:outerShdw>
              </a:effectLst>
              <a:latin typeface="Arial"/>
              <a:ea typeface="Arial Unicode MS" pitchFamily="34" charset="-128"/>
            </a:endParaRPr>
          </a:p>
        </p:txBody>
      </p:sp>
      <p:sp>
        <p:nvSpPr>
          <p:cNvPr id="133129" name="Line 9"/>
          <p:cNvSpPr>
            <a:spLocks noChangeShapeType="1"/>
          </p:cNvSpPr>
          <p:nvPr/>
        </p:nvSpPr>
        <p:spPr bwMode="auto">
          <a:xfrm flipV="1">
            <a:off x="3031331" y="4627961"/>
            <a:ext cx="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0" name="Line 10"/>
          <p:cNvSpPr>
            <a:spLocks noChangeShapeType="1"/>
          </p:cNvSpPr>
          <p:nvPr/>
        </p:nvSpPr>
        <p:spPr bwMode="auto">
          <a:xfrm flipV="1">
            <a:off x="3325417" y="4627961"/>
            <a:ext cx="119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1" name="Line 11"/>
          <p:cNvSpPr>
            <a:spLocks noChangeShapeType="1"/>
          </p:cNvSpPr>
          <p:nvPr/>
        </p:nvSpPr>
        <p:spPr bwMode="auto">
          <a:xfrm flipH="1" flipV="1">
            <a:off x="3621881" y="4627961"/>
            <a:ext cx="1191"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2" name="Line 12"/>
          <p:cNvSpPr>
            <a:spLocks noChangeShapeType="1"/>
          </p:cNvSpPr>
          <p:nvPr/>
        </p:nvSpPr>
        <p:spPr bwMode="auto">
          <a:xfrm flipH="1" flipV="1">
            <a:off x="4236244" y="4627961"/>
            <a:ext cx="1191"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3" name="Line 13"/>
          <p:cNvSpPr>
            <a:spLocks noChangeShapeType="1"/>
          </p:cNvSpPr>
          <p:nvPr/>
        </p:nvSpPr>
        <p:spPr bwMode="auto">
          <a:xfrm flipV="1">
            <a:off x="4532711" y="4627961"/>
            <a:ext cx="119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4" name="Line 14"/>
          <p:cNvSpPr>
            <a:spLocks noChangeShapeType="1"/>
          </p:cNvSpPr>
          <p:nvPr/>
        </p:nvSpPr>
        <p:spPr bwMode="auto">
          <a:xfrm flipV="1">
            <a:off x="4822031" y="4627961"/>
            <a:ext cx="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5" name="Line 15"/>
          <p:cNvSpPr>
            <a:spLocks noChangeShapeType="1"/>
          </p:cNvSpPr>
          <p:nvPr/>
        </p:nvSpPr>
        <p:spPr bwMode="auto">
          <a:xfrm flipV="1">
            <a:off x="5118499" y="4627961"/>
            <a:ext cx="119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6" name="Line 16"/>
          <p:cNvSpPr>
            <a:spLocks noChangeShapeType="1"/>
          </p:cNvSpPr>
          <p:nvPr/>
        </p:nvSpPr>
        <p:spPr bwMode="auto">
          <a:xfrm flipV="1">
            <a:off x="5706667" y="4627961"/>
            <a:ext cx="119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7" name="Line 17"/>
          <p:cNvSpPr>
            <a:spLocks noChangeShapeType="1"/>
          </p:cNvSpPr>
          <p:nvPr/>
        </p:nvSpPr>
        <p:spPr bwMode="auto">
          <a:xfrm flipV="1">
            <a:off x="6017419" y="4627961"/>
            <a:ext cx="1191"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8" name="Line 18"/>
          <p:cNvSpPr>
            <a:spLocks noChangeShapeType="1"/>
          </p:cNvSpPr>
          <p:nvPr/>
        </p:nvSpPr>
        <p:spPr bwMode="auto">
          <a:xfrm flipV="1">
            <a:off x="6600825" y="4627961"/>
            <a:ext cx="1191"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39" name="Line 19"/>
          <p:cNvSpPr>
            <a:spLocks noChangeShapeType="1"/>
          </p:cNvSpPr>
          <p:nvPr/>
        </p:nvSpPr>
        <p:spPr bwMode="auto">
          <a:xfrm flipH="1" flipV="1">
            <a:off x="6897292" y="4627961"/>
            <a:ext cx="1190" cy="58340"/>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40" name="Line 20"/>
          <p:cNvSpPr>
            <a:spLocks noChangeShapeType="1"/>
          </p:cNvSpPr>
          <p:nvPr/>
        </p:nvSpPr>
        <p:spPr bwMode="auto">
          <a:xfrm flipH="1" flipV="1">
            <a:off x="7185422" y="4627961"/>
            <a:ext cx="0" cy="64294"/>
          </a:xfrm>
          <a:prstGeom prst="line">
            <a:avLst/>
          </a:prstGeom>
          <a:noFill/>
          <a:ln w="28575">
            <a:solidFill>
              <a:srgbClr val="FFFFFF"/>
            </a:solidFill>
            <a:round/>
            <a:headEnd/>
            <a:tailEnd/>
          </a:ln>
        </p:spPr>
        <p:txBody>
          <a:bodyPr/>
          <a:lstStyle/>
          <a:p>
            <a:pPr defTabSz="685800">
              <a:defRPr/>
            </a:pPr>
            <a:endParaRPr lang="en-US" sz="1350">
              <a:solidFill>
                <a:srgbClr val="FFFFFF"/>
              </a:solidFill>
              <a:latin typeface="Arial" pitchFamily="34" charset="0"/>
              <a:cs typeface="Arial" pitchFamily="34" charset="0"/>
            </a:endParaRPr>
          </a:p>
        </p:txBody>
      </p:sp>
      <p:sp>
        <p:nvSpPr>
          <p:cNvPr id="133141" name="Line 21"/>
          <p:cNvSpPr>
            <a:spLocks noChangeShapeType="1"/>
          </p:cNvSpPr>
          <p:nvPr/>
        </p:nvSpPr>
        <p:spPr bwMode="auto">
          <a:xfrm>
            <a:off x="2370536" y="3648075"/>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42" name="Line 22"/>
          <p:cNvSpPr>
            <a:spLocks noChangeShapeType="1"/>
          </p:cNvSpPr>
          <p:nvPr/>
        </p:nvSpPr>
        <p:spPr bwMode="auto">
          <a:xfrm>
            <a:off x="2370536" y="3152775"/>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43" name="Line 23"/>
          <p:cNvSpPr>
            <a:spLocks noChangeShapeType="1"/>
          </p:cNvSpPr>
          <p:nvPr/>
        </p:nvSpPr>
        <p:spPr bwMode="auto">
          <a:xfrm>
            <a:off x="2365773" y="2667000"/>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44" name="Line 24"/>
          <p:cNvSpPr>
            <a:spLocks noChangeShapeType="1"/>
          </p:cNvSpPr>
          <p:nvPr/>
        </p:nvSpPr>
        <p:spPr bwMode="auto">
          <a:xfrm>
            <a:off x="2387205" y="2190750"/>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309273" name="Rectangle 25"/>
          <p:cNvSpPr>
            <a:spLocks noChangeArrowheads="1"/>
          </p:cNvSpPr>
          <p:nvPr/>
        </p:nvSpPr>
        <p:spPr bwMode="auto">
          <a:xfrm>
            <a:off x="2106216" y="2555082"/>
            <a:ext cx="192360" cy="207749"/>
          </a:xfrm>
          <a:prstGeom prst="rect">
            <a:avLst/>
          </a:prstGeom>
          <a:noFill/>
          <a:ln w="9525">
            <a:noFill/>
            <a:miter lim="800000"/>
            <a:headEnd/>
            <a:tailEnd/>
          </a:ln>
        </p:spPr>
        <p:txBody>
          <a:bodyPr wrap="none" lIns="0" tIns="0" rIns="0" bIns="0">
            <a:spAutoFit/>
          </a:bodyPr>
          <a:lstStyle/>
          <a:p>
            <a:pPr defTabSz="685800" eaLnBrk="0" hangingPunct="0">
              <a:defRPr/>
            </a:pPr>
            <a:r>
              <a:rPr lang="en-US" altLang="en-GB" sz="1350">
                <a:solidFill>
                  <a:srgbClr val="FFFFFF"/>
                </a:solidFill>
                <a:latin typeface="Arial"/>
                <a:ea typeface="Arial Unicode MS" pitchFamily="34" charset="-128"/>
              </a:rPr>
              <a:t>80</a:t>
            </a:r>
            <a:endParaRPr lang="en-US" altLang="en-GB" sz="1350">
              <a:solidFill>
                <a:srgbClr val="000066"/>
              </a:solidFill>
              <a:effectLst>
                <a:outerShdw blurRad="38100" dist="38100" dir="2700000" algn="tl">
                  <a:srgbClr val="000000"/>
                </a:outerShdw>
              </a:effectLst>
              <a:latin typeface="Arial"/>
              <a:ea typeface="Arial Unicode MS" pitchFamily="34" charset="-128"/>
            </a:endParaRPr>
          </a:p>
        </p:txBody>
      </p:sp>
      <p:sp>
        <p:nvSpPr>
          <p:cNvPr id="309274" name="Rectangle 26"/>
          <p:cNvSpPr>
            <a:spLocks noChangeArrowheads="1"/>
          </p:cNvSpPr>
          <p:nvPr/>
        </p:nvSpPr>
        <p:spPr bwMode="auto">
          <a:xfrm>
            <a:off x="2115741" y="3045619"/>
            <a:ext cx="192360" cy="207749"/>
          </a:xfrm>
          <a:prstGeom prst="rect">
            <a:avLst/>
          </a:prstGeom>
          <a:noFill/>
          <a:ln w="9525">
            <a:noFill/>
            <a:miter lim="800000"/>
            <a:headEnd/>
            <a:tailEnd/>
          </a:ln>
        </p:spPr>
        <p:txBody>
          <a:bodyPr wrap="none" lIns="0" tIns="0" rIns="0" bIns="0">
            <a:spAutoFit/>
          </a:bodyPr>
          <a:lstStyle/>
          <a:p>
            <a:pPr defTabSz="685800" eaLnBrk="0" hangingPunct="0">
              <a:defRPr/>
            </a:pPr>
            <a:r>
              <a:rPr lang="en-US" altLang="en-GB" sz="1350">
                <a:solidFill>
                  <a:srgbClr val="FFFFFF"/>
                </a:solidFill>
                <a:latin typeface="Arial"/>
                <a:ea typeface="Arial Unicode MS" pitchFamily="34" charset="-128"/>
              </a:rPr>
              <a:t>60</a:t>
            </a:r>
            <a:endParaRPr lang="en-US" altLang="en-GB" sz="1350">
              <a:solidFill>
                <a:srgbClr val="000066"/>
              </a:solidFill>
              <a:effectLst>
                <a:outerShdw blurRad="38100" dist="38100" dir="2700000" algn="tl">
                  <a:srgbClr val="000000"/>
                </a:outerShdw>
              </a:effectLst>
              <a:latin typeface="Arial"/>
              <a:ea typeface="Arial Unicode MS" pitchFamily="34" charset="-128"/>
            </a:endParaRPr>
          </a:p>
        </p:txBody>
      </p:sp>
      <p:sp>
        <p:nvSpPr>
          <p:cNvPr id="309275" name="Rectangle 27"/>
          <p:cNvSpPr>
            <a:spLocks noChangeArrowheads="1"/>
          </p:cNvSpPr>
          <p:nvPr/>
        </p:nvSpPr>
        <p:spPr bwMode="auto">
          <a:xfrm>
            <a:off x="2115741" y="3540919"/>
            <a:ext cx="192360" cy="207749"/>
          </a:xfrm>
          <a:prstGeom prst="rect">
            <a:avLst/>
          </a:prstGeom>
          <a:noFill/>
          <a:ln w="9525">
            <a:noFill/>
            <a:miter lim="800000"/>
            <a:headEnd/>
            <a:tailEnd/>
          </a:ln>
        </p:spPr>
        <p:txBody>
          <a:bodyPr wrap="none" lIns="0" tIns="0" rIns="0" bIns="0">
            <a:spAutoFit/>
          </a:bodyPr>
          <a:lstStyle/>
          <a:p>
            <a:pPr defTabSz="685800" eaLnBrk="0" hangingPunct="0">
              <a:defRPr/>
            </a:pPr>
            <a:r>
              <a:rPr lang="en-US" altLang="en-GB" sz="1350">
                <a:solidFill>
                  <a:srgbClr val="FFFFFF"/>
                </a:solidFill>
                <a:latin typeface="Arial"/>
                <a:ea typeface="Arial Unicode MS" pitchFamily="34" charset="-128"/>
              </a:rPr>
              <a:t>40</a:t>
            </a:r>
            <a:endParaRPr lang="en-US" altLang="en-GB" sz="1350">
              <a:solidFill>
                <a:srgbClr val="000066"/>
              </a:solidFill>
              <a:effectLst>
                <a:outerShdw blurRad="38100" dist="38100" dir="2700000" algn="tl">
                  <a:srgbClr val="000000"/>
                </a:outerShdw>
              </a:effectLst>
              <a:latin typeface="Arial"/>
              <a:ea typeface="Arial Unicode MS" pitchFamily="34" charset="-128"/>
            </a:endParaRPr>
          </a:p>
        </p:txBody>
      </p:sp>
      <p:sp>
        <p:nvSpPr>
          <p:cNvPr id="133148" name="Line 28"/>
          <p:cNvSpPr>
            <a:spLocks noChangeShapeType="1"/>
          </p:cNvSpPr>
          <p:nvPr/>
        </p:nvSpPr>
        <p:spPr bwMode="auto">
          <a:xfrm>
            <a:off x="2839641" y="2231231"/>
            <a:ext cx="4486275" cy="1828800"/>
          </a:xfrm>
          <a:prstGeom prst="line">
            <a:avLst/>
          </a:prstGeom>
          <a:noFill/>
          <a:ln w="38100" cap="rnd">
            <a:solidFill>
              <a:schemeClr val="tx1"/>
            </a:solidFill>
            <a:prstDash val="sysDot"/>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49" name="Line 29"/>
          <p:cNvSpPr>
            <a:spLocks noChangeShapeType="1"/>
          </p:cNvSpPr>
          <p:nvPr/>
        </p:nvSpPr>
        <p:spPr bwMode="auto">
          <a:xfrm flipV="1">
            <a:off x="5468541" y="3293269"/>
            <a:ext cx="219075" cy="23813"/>
          </a:xfrm>
          <a:prstGeom prst="line">
            <a:avLst/>
          </a:prstGeom>
          <a:noFill/>
          <a:ln w="38100">
            <a:solidFill>
              <a:srgbClr val="FFFF99"/>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50" name="Line 30"/>
          <p:cNvSpPr>
            <a:spLocks noChangeShapeType="1"/>
          </p:cNvSpPr>
          <p:nvPr/>
        </p:nvSpPr>
        <p:spPr bwMode="auto">
          <a:xfrm>
            <a:off x="5737623" y="3302794"/>
            <a:ext cx="254794" cy="219075"/>
          </a:xfrm>
          <a:prstGeom prst="line">
            <a:avLst/>
          </a:prstGeom>
          <a:noFill/>
          <a:ln w="38100">
            <a:solidFill>
              <a:srgbClr val="FFFF99"/>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51" name="Line 31"/>
          <p:cNvSpPr>
            <a:spLocks noChangeShapeType="1"/>
          </p:cNvSpPr>
          <p:nvPr/>
        </p:nvSpPr>
        <p:spPr bwMode="auto">
          <a:xfrm>
            <a:off x="6040041" y="3545681"/>
            <a:ext cx="276225" cy="90488"/>
          </a:xfrm>
          <a:prstGeom prst="line">
            <a:avLst/>
          </a:prstGeom>
          <a:noFill/>
          <a:ln w="38100">
            <a:solidFill>
              <a:schemeClr val="tx2"/>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52" name="Line 32"/>
          <p:cNvSpPr>
            <a:spLocks noChangeShapeType="1"/>
          </p:cNvSpPr>
          <p:nvPr/>
        </p:nvSpPr>
        <p:spPr bwMode="auto">
          <a:xfrm>
            <a:off x="6337698" y="3640931"/>
            <a:ext cx="569119" cy="233363"/>
          </a:xfrm>
          <a:prstGeom prst="line">
            <a:avLst/>
          </a:prstGeom>
          <a:noFill/>
          <a:ln w="38100">
            <a:solidFill>
              <a:srgbClr val="FFFF99"/>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53" name="Line 33"/>
          <p:cNvSpPr>
            <a:spLocks noChangeShapeType="1"/>
          </p:cNvSpPr>
          <p:nvPr/>
        </p:nvSpPr>
        <p:spPr bwMode="auto">
          <a:xfrm>
            <a:off x="6963966" y="3869531"/>
            <a:ext cx="257175" cy="47625"/>
          </a:xfrm>
          <a:prstGeom prst="line">
            <a:avLst/>
          </a:prstGeom>
          <a:noFill/>
          <a:ln w="38100">
            <a:solidFill>
              <a:srgbClr val="FFFF99"/>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54" name="AutoShape 34"/>
          <p:cNvSpPr>
            <a:spLocks noChangeArrowheads="1"/>
          </p:cNvSpPr>
          <p:nvPr/>
        </p:nvSpPr>
        <p:spPr bwMode="black">
          <a:xfrm>
            <a:off x="5354242" y="3255170"/>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55" name="AutoShape 35"/>
          <p:cNvSpPr>
            <a:spLocks noChangeArrowheads="1"/>
          </p:cNvSpPr>
          <p:nvPr/>
        </p:nvSpPr>
        <p:spPr bwMode="black">
          <a:xfrm>
            <a:off x="5654280" y="3217070"/>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56" name="AutoShape 36"/>
          <p:cNvSpPr>
            <a:spLocks noChangeArrowheads="1"/>
          </p:cNvSpPr>
          <p:nvPr/>
        </p:nvSpPr>
        <p:spPr bwMode="black">
          <a:xfrm>
            <a:off x="5949555" y="3483770"/>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57" name="AutoShape 37"/>
          <p:cNvSpPr>
            <a:spLocks noChangeArrowheads="1"/>
          </p:cNvSpPr>
          <p:nvPr/>
        </p:nvSpPr>
        <p:spPr bwMode="black">
          <a:xfrm>
            <a:off x="6249592" y="3559970"/>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58" name="AutoShape 38"/>
          <p:cNvSpPr>
            <a:spLocks noChangeArrowheads="1"/>
          </p:cNvSpPr>
          <p:nvPr/>
        </p:nvSpPr>
        <p:spPr bwMode="black">
          <a:xfrm>
            <a:off x="6540105" y="3669507"/>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59" name="AutoShape 39"/>
          <p:cNvSpPr>
            <a:spLocks noChangeArrowheads="1"/>
          </p:cNvSpPr>
          <p:nvPr/>
        </p:nvSpPr>
        <p:spPr bwMode="black">
          <a:xfrm>
            <a:off x="6859192" y="3812382"/>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60" name="AutoShape 40"/>
          <p:cNvSpPr>
            <a:spLocks noChangeArrowheads="1"/>
          </p:cNvSpPr>
          <p:nvPr/>
        </p:nvSpPr>
        <p:spPr bwMode="black">
          <a:xfrm>
            <a:off x="7140180" y="3836195"/>
            <a:ext cx="102394" cy="102394"/>
          </a:xfrm>
          <a:prstGeom prst="flowChartConnector">
            <a:avLst/>
          </a:prstGeom>
          <a:solidFill>
            <a:srgbClr val="FFFF99"/>
          </a:solidFill>
          <a:ln w="9525">
            <a:solidFill>
              <a:schemeClr val="tx2"/>
            </a:solidFill>
            <a:round/>
            <a:headEnd/>
            <a:tailEnd/>
          </a:ln>
        </p:spPr>
        <p:txBody>
          <a:bodyPr/>
          <a:lstStyle/>
          <a:p>
            <a:pPr defTabSz="685800">
              <a:defRPr/>
            </a:pPr>
            <a:endParaRPr lang="en-US" sz="1500">
              <a:solidFill>
                <a:srgbClr val="FFFFFF"/>
              </a:solidFill>
              <a:latin typeface="Arial" pitchFamily="34" charset="0"/>
              <a:ea typeface="Arial Unicode MS" pitchFamily="34" charset="-128"/>
              <a:cs typeface="Arial Unicode MS" pitchFamily="34" charset="-128"/>
            </a:endParaRPr>
          </a:p>
        </p:txBody>
      </p:sp>
      <p:sp>
        <p:nvSpPr>
          <p:cNvPr id="133161" name="Text Box 41"/>
          <p:cNvSpPr txBox="1">
            <a:spLocks noChangeArrowheads="1"/>
          </p:cNvSpPr>
          <p:nvPr/>
        </p:nvSpPr>
        <p:spPr bwMode="auto">
          <a:xfrm>
            <a:off x="6394350" y="4028250"/>
            <a:ext cx="841577" cy="235013"/>
          </a:xfrm>
          <a:prstGeom prst="rect">
            <a:avLst/>
          </a:prstGeom>
          <a:noFill/>
          <a:ln w="19050">
            <a:noFill/>
            <a:miter lim="800000"/>
            <a:headEnd/>
            <a:tailEnd/>
          </a:ln>
        </p:spPr>
        <p:txBody>
          <a:bodyPr wrap="none" lIns="0" tIns="0" rIns="0" bIns="27000" anchor="ctr">
            <a:spAutoFit/>
          </a:bodyPr>
          <a:lstStyle/>
          <a:p>
            <a:pPr algn="ctr" defTabSz="685800" eaLnBrk="0" hangingPunct="0">
              <a:defRPr/>
            </a:pPr>
            <a:r>
              <a:rPr lang="en-US" altLang="en-GB" sz="1350" b="1" i="1">
                <a:solidFill>
                  <a:srgbClr val="FFFFFF"/>
                </a:solidFill>
                <a:latin typeface="Arial" pitchFamily="34" charset="0"/>
                <a:ea typeface="Arial Unicode MS" pitchFamily="34" charset="-128"/>
                <a:cs typeface="Arial" pitchFamily="34" charset="0"/>
              </a:rPr>
              <a:t>P</a:t>
            </a:r>
            <a:r>
              <a:rPr lang="en-US" altLang="en-GB" sz="1350" b="1">
                <a:solidFill>
                  <a:srgbClr val="FFFFFF"/>
                </a:solidFill>
                <a:latin typeface="Arial" pitchFamily="34" charset="0"/>
                <a:ea typeface="Arial Unicode MS" pitchFamily="34" charset="-128"/>
                <a:cs typeface="Arial" pitchFamily="34" charset="0"/>
              </a:rPr>
              <a:t> &lt; 0.0001</a:t>
            </a:r>
            <a:endParaRPr lang="en-US" sz="1350" b="1">
              <a:solidFill>
                <a:srgbClr val="FFFFFF"/>
              </a:solidFill>
              <a:latin typeface="Arial" pitchFamily="34" charset="0"/>
              <a:ea typeface="Arial Unicode MS" pitchFamily="34" charset="-128"/>
              <a:cs typeface="Arial" pitchFamily="34" charset="0"/>
            </a:endParaRPr>
          </a:p>
        </p:txBody>
      </p:sp>
      <p:sp>
        <p:nvSpPr>
          <p:cNvPr id="133162" name="Text Box 42"/>
          <p:cNvSpPr txBox="1">
            <a:spLocks noChangeArrowheads="1"/>
          </p:cNvSpPr>
          <p:nvPr/>
        </p:nvSpPr>
        <p:spPr bwMode="auto">
          <a:xfrm>
            <a:off x="1400175" y="5547123"/>
            <a:ext cx="1682354" cy="323165"/>
          </a:xfrm>
          <a:prstGeom prst="rect">
            <a:avLst/>
          </a:prstGeom>
          <a:noFill/>
          <a:ln w="12700" cap="sq">
            <a:noFill/>
            <a:miter lim="800000"/>
            <a:headEnd type="none" w="sm" len="sm"/>
            <a:tailEnd type="none" w="sm" len="sm"/>
          </a:ln>
        </p:spPr>
        <p:txBody>
          <a:bodyPr lIns="0" tIns="0" rIns="0" bIns="0">
            <a:spAutoFit/>
          </a:bodyPr>
          <a:lstStyle/>
          <a:p>
            <a:pPr defTabSz="685800" eaLnBrk="0" hangingPunct="0">
              <a:spcBef>
                <a:spcPct val="50000"/>
              </a:spcBef>
              <a:defRPr/>
            </a:pPr>
            <a:r>
              <a:rPr lang="en-US" altLang="en-GB" sz="1050">
                <a:solidFill>
                  <a:srgbClr val="FFFFFF"/>
                </a:solidFill>
                <a:latin typeface="Arial" pitchFamily="34" charset="0"/>
                <a:ea typeface="Arial Unicode MS" pitchFamily="34" charset="-128"/>
                <a:cs typeface="Arial" pitchFamily="34" charset="0"/>
              </a:rPr>
              <a:t>H</a:t>
            </a:r>
            <a:r>
              <a:rPr lang="en-GB" altLang="en-GB" sz="1050">
                <a:solidFill>
                  <a:srgbClr val="FFFFFF"/>
                </a:solidFill>
                <a:latin typeface="Arial" pitchFamily="34" charset="0"/>
                <a:ea typeface="Arial Unicode MS" pitchFamily="34" charset="-128"/>
                <a:cs typeface="Arial" pitchFamily="34" charset="0"/>
              </a:rPr>
              <a:t>OMA model, diet-treated</a:t>
            </a:r>
            <a:br>
              <a:rPr lang="en-GB" altLang="en-GB" sz="1050">
                <a:solidFill>
                  <a:srgbClr val="FFFFFF"/>
                </a:solidFill>
                <a:latin typeface="Arial" pitchFamily="34" charset="0"/>
                <a:ea typeface="Arial Unicode MS" pitchFamily="34" charset="-128"/>
                <a:cs typeface="Arial" pitchFamily="34" charset="0"/>
              </a:rPr>
            </a:br>
            <a:r>
              <a:rPr lang="en-GB" altLang="en-GB" sz="1050">
                <a:solidFill>
                  <a:srgbClr val="FFFFFF"/>
                </a:solidFill>
                <a:latin typeface="Arial" pitchFamily="34" charset="0"/>
                <a:ea typeface="Arial Unicode MS" pitchFamily="34" charset="-128"/>
                <a:cs typeface="Arial" pitchFamily="34" charset="0"/>
              </a:rPr>
              <a:t>n = 376</a:t>
            </a:r>
            <a:endParaRPr lang="en-GB" sz="1050">
              <a:solidFill>
                <a:srgbClr val="FFFFFF"/>
              </a:solidFill>
              <a:latin typeface="Arial" pitchFamily="34" charset="0"/>
              <a:ea typeface="Arial Unicode MS" pitchFamily="34" charset="-128"/>
              <a:cs typeface="Arial" pitchFamily="34" charset="0"/>
            </a:endParaRPr>
          </a:p>
        </p:txBody>
      </p:sp>
      <p:sp>
        <p:nvSpPr>
          <p:cNvPr id="133163" name="Rectangle 43"/>
          <p:cNvSpPr>
            <a:spLocks noChangeArrowheads="1"/>
          </p:cNvSpPr>
          <p:nvPr/>
        </p:nvSpPr>
        <p:spPr bwMode="auto">
          <a:xfrm>
            <a:off x="3592050" y="5017294"/>
            <a:ext cx="2305183"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Time from diagnosis (years)</a:t>
            </a:r>
          </a:p>
        </p:txBody>
      </p:sp>
      <p:sp>
        <p:nvSpPr>
          <p:cNvPr id="133164" name="Rectangle 44"/>
          <p:cNvSpPr>
            <a:spLocks noChangeArrowheads="1"/>
          </p:cNvSpPr>
          <p:nvPr/>
        </p:nvSpPr>
        <p:spPr bwMode="auto">
          <a:xfrm>
            <a:off x="2023859" y="2084786"/>
            <a:ext cx="288541"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100</a:t>
            </a:r>
          </a:p>
        </p:txBody>
      </p:sp>
      <p:sp>
        <p:nvSpPr>
          <p:cNvPr id="133165" name="Rectangle 45"/>
          <p:cNvSpPr>
            <a:spLocks noChangeArrowheads="1"/>
          </p:cNvSpPr>
          <p:nvPr/>
        </p:nvSpPr>
        <p:spPr bwMode="auto">
          <a:xfrm rot="-5400000">
            <a:off x="1113377" y="3287623"/>
            <a:ext cx="1489190"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GB" altLang="en-GB" sz="1350" b="1">
                <a:solidFill>
                  <a:srgbClr val="FFFFFF"/>
                </a:solidFill>
                <a:latin typeface="Arial" pitchFamily="34" charset="0"/>
                <a:ea typeface="Arial Unicode MS" pitchFamily="34" charset="-128"/>
                <a:cs typeface="Arial" pitchFamily="34" charset="0"/>
                <a:sym typeface="Symbol" pitchFamily="18" charset="2"/>
              </a:rPr>
              <a:t></a:t>
            </a:r>
            <a:r>
              <a:rPr lang="en-US" altLang="en-GB" sz="1350" b="1">
                <a:solidFill>
                  <a:srgbClr val="FFFFFF"/>
                </a:solidFill>
                <a:latin typeface="Arial" pitchFamily="34" charset="0"/>
                <a:ea typeface="Arial Unicode MS" pitchFamily="34" charset="-128"/>
                <a:cs typeface="Arial" pitchFamily="34" charset="0"/>
              </a:rPr>
              <a:t>-cell </a:t>
            </a:r>
            <a:r>
              <a:rPr lang="en-GB" altLang="en-GB" sz="1350" b="1">
                <a:solidFill>
                  <a:srgbClr val="FFFFFF"/>
                </a:solidFill>
                <a:latin typeface="Arial" pitchFamily="34" charset="0"/>
                <a:ea typeface="Arial Unicode MS" pitchFamily="34" charset="-128"/>
                <a:cs typeface="Arial" pitchFamily="34" charset="0"/>
              </a:rPr>
              <a:t>f</a:t>
            </a:r>
            <a:r>
              <a:rPr lang="en-US" altLang="en-GB" sz="1350" b="1">
                <a:solidFill>
                  <a:srgbClr val="FFFFFF"/>
                </a:solidFill>
                <a:latin typeface="Arial" pitchFamily="34" charset="0"/>
                <a:ea typeface="Arial Unicode MS" pitchFamily="34" charset="-128"/>
                <a:cs typeface="Arial" pitchFamily="34" charset="0"/>
              </a:rPr>
              <a:t>unction (%)</a:t>
            </a:r>
          </a:p>
        </p:txBody>
      </p:sp>
      <p:sp>
        <p:nvSpPr>
          <p:cNvPr id="133166" name="Line 46"/>
          <p:cNvSpPr>
            <a:spLocks noChangeShapeType="1"/>
          </p:cNvSpPr>
          <p:nvPr/>
        </p:nvSpPr>
        <p:spPr bwMode="auto">
          <a:xfrm flipV="1">
            <a:off x="2430066" y="2189560"/>
            <a:ext cx="0" cy="2505075"/>
          </a:xfrm>
          <a:prstGeom prst="line">
            <a:avLst/>
          </a:prstGeom>
          <a:noFill/>
          <a:ln w="28575">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67" name="Line 47"/>
          <p:cNvSpPr>
            <a:spLocks noChangeShapeType="1"/>
          </p:cNvSpPr>
          <p:nvPr/>
        </p:nvSpPr>
        <p:spPr bwMode="auto">
          <a:xfrm>
            <a:off x="2377680" y="4144566"/>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68" name="Line 48"/>
          <p:cNvSpPr>
            <a:spLocks noChangeShapeType="1"/>
          </p:cNvSpPr>
          <p:nvPr/>
        </p:nvSpPr>
        <p:spPr bwMode="auto">
          <a:xfrm>
            <a:off x="2370536" y="3158729"/>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69" name="Line 49"/>
          <p:cNvSpPr>
            <a:spLocks noChangeShapeType="1"/>
          </p:cNvSpPr>
          <p:nvPr/>
        </p:nvSpPr>
        <p:spPr bwMode="auto">
          <a:xfrm>
            <a:off x="2365773" y="2672954"/>
            <a:ext cx="54769" cy="0"/>
          </a:xfrm>
          <a:prstGeom prst="line">
            <a:avLst/>
          </a:prstGeom>
          <a:noFill/>
          <a:ln w="38100">
            <a:solidFill>
              <a:schemeClr val="tx1"/>
            </a:solidFill>
            <a:round/>
            <a:headEnd/>
            <a:tailEnd/>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70" name="Rectangle 50"/>
          <p:cNvSpPr>
            <a:spLocks noChangeArrowheads="1"/>
          </p:cNvSpPr>
          <p:nvPr/>
        </p:nvSpPr>
        <p:spPr bwMode="auto">
          <a:xfrm>
            <a:off x="2105286" y="2561036"/>
            <a:ext cx="192361"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80</a:t>
            </a:r>
          </a:p>
        </p:txBody>
      </p:sp>
      <p:sp>
        <p:nvSpPr>
          <p:cNvPr id="133171" name="Rectangle 51"/>
          <p:cNvSpPr>
            <a:spLocks noChangeArrowheads="1"/>
          </p:cNvSpPr>
          <p:nvPr/>
        </p:nvSpPr>
        <p:spPr bwMode="auto">
          <a:xfrm>
            <a:off x="2114811" y="3051573"/>
            <a:ext cx="192361"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60</a:t>
            </a:r>
          </a:p>
        </p:txBody>
      </p:sp>
      <p:sp>
        <p:nvSpPr>
          <p:cNvPr id="133172" name="Rectangle 52"/>
          <p:cNvSpPr>
            <a:spLocks noChangeArrowheads="1"/>
          </p:cNvSpPr>
          <p:nvPr/>
        </p:nvSpPr>
        <p:spPr bwMode="auto">
          <a:xfrm>
            <a:off x="2114811" y="3546873"/>
            <a:ext cx="192361"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40</a:t>
            </a:r>
          </a:p>
        </p:txBody>
      </p:sp>
      <p:sp>
        <p:nvSpPr>
          <p:cNvPr id="133173" name="Rectangle 53"/>
          <p:cNvSpPr>
            <a:spLocks noChangeArrowheads="1"/>
          </p:cNvSpPr>
          <p:nvPr/>
        </p:nvSpPr>
        <p:spPr bwMode="auto">
          <a:xfrm>
            <a:off x="2110049" y="4027886"/>
            <a:ext cx="192361"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20</a:t>
            </a:r>
          </a:p>
        </p:txBody>
      </p:sp>
      <p:sp>
        <p:nvSpPr>
          <p:cNvPr id="133174" name="Rectangle 54"/>
          <p:cNvSpPr>
            <a:spLocks noChangeArrowheads="1"/>
          </p:cNvSpPr>
          <p:nvPr/>
        </p:nvSpPr>
        <p:spPr bwMode="auto">
          <a:xfrm>
            <a:off x="2215288" y="4523186"/>
            <a:ext cx="96181" cy="207749"/>
          </a:xfrm>
          <a:prstGeom prst="rect">
            <a:avLst/>
          </a:prstGeom>
          <a:noFill/>
          <a:ln w="9525">
            <a:noFill/>
            <a:miter lim="800000"/>
            <a:headEnd/>
            <a:tailEnd/>
          </a:ln>
        </p:spPr>
        <p:txBody>
          <a:bodyPr wrap="none" lIns="0" tIns="0" rIns="0" bIns="0">
            <a:spAutoFit/>
          </a:bodyPr>
          <a:lstStyle/>
          <a:p>
            <a:pPr algn="ctr" defTabSz="685800" eaLnBrk="0" hangingPunct="0">
              <a:defRPr/>
            </a:pPr>
            <a:r>
              <a:rPr lang="en-US" altLang="en-GB" sz="1350" b="1">
                <a:solidFill>
                  <a:srgbClr val="FFFFFF"/>
                </a:solidFill>
                <a:latin typeface="Arial" pitchFamily="34" charset="0"/>
                <a:ea typeface="Arial Unicode MS" pitchFamily="34" charset="-128"/>
                <a:cs typeface="Arial" pitchFamily="34" charset="0"/>
              </a:rPr>
              <a:t>0</a:t>
            </a:r>
          </a:p>
        </p:txBody>
      </p:sp>
      <p:sp>
        <p:nvSpPr>
          <p:cNvPr id="133175" name="Text Box 55"/>
          <p:cNvSpPr txBox="1">
            <a:spLocks noChangeArrowheads="1"/>
          </p:cNvSpPr>
          <p:nvPr/>
        </p:nvSpPr>
        <p:spPr bwMode="auto">
          <a:xfrm>
            <a:off x="7933191" y="5051096"/>
            <a:ext cx="27328" cy="165763"/>
          </a:xfrm>
          <a:prstGeom prst="rect">
            <a:avLst/>
          </a:prstGeom>
          <a:noFill/>
          <a:ln w="19050">
            <a:noFill/>
            <a:miter lim="800000"/>
            <a:headEnd/>
            <a:tailEnd/>
          </a:ln>
        </p:spPr>
        <p:txBody>
          <a:bodyPr wrap="none" lIns="27000" tIns="0" rIns="0" bIns="27000" anchor="ctr">
            <a:spAutoFit/>
          </a:bodyPr>
          <a:lstStyle/>
          <a:p>
            <a:pPr algn="r" defTabSz="685800" eaLnBrk="0" hangingPunct="0">
              <a:defRPr/>
            </a:pPr>
            <a:endParaRPr lang="en-US" sz="900">
              <a:solidFill>
                <a:srgbClr val="FFFFFF"/>
              </a:solidFill>
              <a:latin typeface="Arial" pitchFamily="34" charset="0"/>
              <a:ea typeface="Arial Unicode MS" pitchFamily="34" charset="-128"/>
              <a:cs typeface="Arial" pitchFamily="34" charset="0"/>
            </a:endParaRPr>
          </a:p>
        </p:txBody>
      </p:sp>
      <p:sp>
        <p:nvSpPr>
          <p:cNvPr id="133176" name="Line 56"/>
          <p:cNvSpPr>
            <a:spLocks noChangeShapeType="1"/>
          </p:cNvSpPr>
          <p:nvPr/>
        </p:nvSpPr>
        <p:spPr bwMode="auto">
          <a:xfrm>
            <a:off x="5407819" y="2794397"/>
            <a:ext cx="0" cy="347663"/>
          </a:xfrm>
          <a:prstGeom prst="line">
            <a:avLst/>
          </a:prstGeom>
          <a:noFill/>
          <a:ln w="57150">
            <a:solidFill>
              <a:schemeClr val="tx1"/>
            </a:solidFill>
            <a:round/>
            <a:headEnd type="none" w="sm" len="sm"/>
            <a:tailEnd type="triangle" w="sm" len="sm"/>
          </a:ln>
        </p:spPr>
        <p:txBody>
          <a:bodyPr wrap="none" anchor="ctr"/>
          <a:lstStyle/>
          <a:p>
            <a:pPr defTabSz="685800">
              <a:defRPr/>
            </a:pPr>
            <a:endParaRPr lang="en-US" sz="1350">
              <a:solidFill>
                <a:srgbClr val="FFFFFF"/>
              </a:solidFill>
              <a:latin typeface="Arial" pitchFamily="34" charset="0"/>
              <a:cs typeface="Arial" pitchFamily="34" charset="0"/>
            </a:endParaRPr>
          </a:p>
        </p:txBody>
      </p:sp>
      <p:sp>
        <p:nvSpPr>
          <p:cNvPr id="133177" name="Text Box 57"/>
          <p:cNvSpPr txBox="1">
            <a:spLocks noChangeArrowheads="1"/>
          </p:cNvSpPr>
          <p:nvPr/>
        </p:nvSpPr>
        <p:spPr bwMode="auto">
          <a:xfrm>
            <a:off x="5225166" y="2506266"/>
            <a:ext cx="1627370" cy="300082"/>
          </a:xfrm>
          <a:prstGeom prst="rect">
            <a:avLst/>
          </a:prstGeom>
          <a:noFill/>
          <a:ln w="12700">
            <a:noFill/>
            <a:miter lim="800000"/>
            <a:headEnd type="none" w="sm" len="sm"/>
            <a:tailEnd type="none" w="sm" len="sm"/>
          </a:ln>
        </p:spPr>
        <p:txBody>
          <a:bodyPr wrap="none">
            <a:spAutoFit/>
          </a:bodyPr>
          <a:lstStyle/>
          <a:p>
            <a:pPr algn="ctr" defTabSz="685800" eaLnBrk="0" hangingPunct="0">
              <a:defRPr/>
            </a:pPr>
            <a:r>
              <a:rPr lang="en-US" sz="1350" b="1">
                <a:solidFill>
                  <a:srgbClr val="FFFFFF"/>
                </a:solidFill>
                <a:latin typeface="Arial" pitchFamily="34" charset="0"/>
                <a:ea typeface="Arial Unicode MS" pitchFamily="34" charset="-128"/>
                <a:cs typeface="Arial" pitchFamily="34" charset="0"/>
              </a:rPr>
              <a:t>Start of treatment</a:t>
            </a:r>
          </a:p>
        </p:txBody>
      </p:sp>
      <p:sp>
        <p:nvSpPr>
          <p:cNvPr id="133178" name="Text Box 58"/>
          <p:cNvSpPr txBox="1">
            <a:spLocks noChangeArrowheads="1"/>
          </p:cNvSpPr>
          <p:nvPr/>
        </p:nvSpPr>
        <p:spPr bwMode="auto">
          <a:xfrm>
            <a:off x="1282305" y="5796767"/>
            <a:ext cx="6578203" cy="138499"/>
          </a:xfrm>
          <a:prstGeom prst="rect">
            <a:avLst/>
          </a:prstGeom>
          <a:noFill/>
          <a:ln w="12700" cap="sq">
            <a:noFill/>
            <a:miter lim="800000"/>
            <a:headEnd type="none" w="sm" len="sm"/>
            <a:tailEnd type="none" w="sm" len="sm"/>
          </a:ln>
        </p:spPr>
        <p:txBody>
          <a:bodyPr lIns="0" tIns="0" rIns="0" bIns="0" anchor="b">
            <a:spAutoFit/>
          </a:bodyPr>
          <a:lstStyle/>
          <a:p>
            <a:pPr algn="r" defTabSz="685800" eaLnBrk="0" hangingPunct="0">
              <a:defRPr/>
            </a:pPr>
            <a:r>
              <a:rPr lang="en-GB" sz="900" b="1">
                <a:solidFill>
                  <a:srgbClr val="FFFFFF"/>
                </a:solidFill>
                <a:latin typeface="Arial" pitchFamily="34" charset="0"/>
                <a:ea typeface="Arial Unicode MS" pitchFamily="34" charset="-128"/>
                <a:cs typeface="Arial" pitchFamily="34" charset="0"/>
              </a:rPr>
              <a:t>Adapted from Holman RR. </a:t>
            </a:r>
            <a:r>
              <a:rPr lang="en-GB" sz="900" b="1" i="1">
                <a:solidFill>
                  <a:srgbClr val="FFFFFF"/>
                </a:solidFill>
                <a:latin typeface="Arial" pitchFamily="34" charset="0"/>
                <a:ea typeface="Arial Unicode MS" pitchFamily="34" charset="-128"/>
                <a:cs typeface="Arial" pitchFamily="34" charset="0"/>
              </a:rPr>
              <a:t>Diabetes Res Clin Pract </a:t>
            </a:r>
            <a:r>
              <a:rPr lang="en-GB" sz="900" b="1">
                <a:solidFill>
                  <a:srgbClr val="FFFFFF"/>
                </a:solidFill>
                <a:latin typeface="Arial" pitchFamily="34" charset="0"/>
                <a:ea typeface="Arial Unicode MS" pitchFamily="34" charset="-128"/>
                <a:cs typeface="Arial" pitchFamily="34" charset="0"/>
              </a:rPr>
              <a:t>1998;40(Suppl.):S21–S25.</a:t>
            </a:r>
          </a:p>
        </p:txBody>
      </p:sp>
      <p:sp>
        <p:nvSpPr>
          <p:cNvPr id="133179" name="Rectangle 59"/>
          <p:cNvSpPr>
            <a:spLocks noChangeArrowheads="1"/>
          </p:cNvSpPr>
          <p:nvPr/>
        </p:nvSpPr>
        <p:spPr bwMode="auto">
          <a:xfrm>
            <a:off x="2117594" y="4719638"/>
            <a:ext cx="47320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–10</a:t>
            </a:r>
            <a:endParaRPr lang="en-GB" sz="1350" b="1">
              <a:solidFill>
                <a:srgbClr val="FFFFFF"/>
              </a:solidFill>
              <a:latin typeface="Arial" pitchFamily="34" charset="0"/>
              <a:ea typeface="Arial Unicode MS" pitchFamily="34" charset="-128"/>
              <a:cs typeface="Arial" pitchFamily="34" charset="0"/>
            </a:endParaRPr>
          </a:p>
        </p:txBody>
      </p:sp>
      <p:sp>
        <p:nvSpPr>
          <p:cNvPr id="133180" name="Rectangle 60"/>
          <p:cNvSpPr>
            <a:spLocks noChangeArrowheads="1"/>
          </p:cNvSpPr>
          <p:nvPr/>
        </p:nvSpPr>
        <p:spPr bwMode="auto">
          <a:xfrm>
            <a:off x="2484047"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–9</a:t>
            </a:r>
            <a:endParaRPr lang="en-GB" sz="1350" b="1">
              <a:solidFill>
                <a:srgbClr val="FFFFFF"/>
              </a:solidFill>
              <a:latin typeface="Arial" pitchFamily="34" charset="0"/>
              <a:ea typeface="Arial Unicode MS" pitchFamily="34" charset="-128"/>
              <a:cs typeface="Arial" pitchFamily="34" charset="0"/>
            </a:endParaRPr>
          </a:p>
        </p:txBody>
      </p:sp>
      <p:sp>
        <p:nvSpPr>
          <p:cNvPr id="133181" name="Rectangle 61"/>
          <p:cNvSpPr>
            <a:spLocks noChangeArrowheads="1"/>
          </p:cNvSpPr>
          <p:nvPr/>
        </p:nvSpPr>
        <p:spPr bwMode="auto">
          <a:xfrm>
            <a:off x="2786465"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–8</a:t>
            </a:r>
            <a:endParaRPr lang="en-GB" sz="1350" b="1">
              <a:solidFill>
                <a:srgbClr val="FFFFFF"/>
              </a:solidFill>
              <a:latin typeface="Arial" pitchFamily="34" charset="0"/>
              <a:ea typeface="Arial Unicode MS" pitchFamily="34" charset="-128"/>
              <a:cs typeface="Arial" pitchFamily="34" charset="0"/>
            </a:endParaRPr>
          </a:p>
        </p:txBody>
      </p:sp>
      <p:sp>
        <p:nvSpPr>
          <p:cNvPr id="133182" name="Rectangle 62"/>
          <p:cNvSpPr>
            <a:spLocks noChangeArrowheads="1"/>
          </p:cNvSpPr>
          <p:nvPr/>
        </p:nvSpPr>
        <p:spPr bwMode="auto">
          <a:xfrm>
            <a:off x="3068643"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–7</a:t>
            </a:r>
            <a:endParaRPr lang="en-GB" sz="1350" b="1">
              <a:solidFill>
                <a:srgbClr val="FFFFFF"/>
              </a:solidFill>
              <a:latin typeface="Arial" pitchFamily="34" charset="0"/>
              <a:ea typeface="Arial Unicode MS" pitchFamily="34" charset="-128"/>
              <a:cs typeface="Arial" pitchFamily="34" charset="0"/>
            </a:endParaRPr>
          </a:p>
        </p:txBody>
      </p:sp>
      <p:sp>
        <p:nvSpPr>
          <p:cNvPr id="133183" name="Rectangle 63"/>
          <p:cNvSpPr>
            <a:spLocks noChangeArrowheads="1"/>
          </p:cNvSpPr>
          <p:nvPr/>
        </p:nvSpPr>
        <p:spPr bwMode="auto">
          <a:xfrm>
            <a:off x="3371062"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–6</a:t>
            </a:r>
            <a:endParaRPr lang="en-GB" sz="1350" b="1">
              <a:solidFill>
                <a:srgbClr val="FFFFFF"/>
              </a:solidFill>
              <a:latin typeface="Arial" pitchFamily="34" charset="0"/>
              <a:ea typeface="Arial Unicode MS" pitchFamily="34" charset="-128"/>
              <a:cs typeface="Arial" pitchFamily="34" charset="0"/>
            </a:endParaRPr>
          </a:p>
        </p:txBody>
      </p:sp>
      <p:sp>
        <p:nvSpPr>
          <p:cNvPr id="133184" name="Rectangle 64"/>
          <p:cNvSpPr>
            <a:spLocks noChangeArrowheads="1"/>
          </p:cNvSpPr>
          <p:nvPr/>
        </p:nvSpPr>
        <p:spPr bwMode="auto">
          <a:xfrm>
            <a:off x="3663956"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–5</a:t>
            </a:r>
            <a:endParaRPr lang="en-GB" sz="1350" b="1">
              <a:solidFill>
                <a:srgbClr val="FFFFFF"/>
              </a:solidFill>
              <a:latin typeface="Arial" pitchFamily="34" charset="0"/>
              <a:ea typeface="Arial Unicode MS" pitchFamily="34" charset="-128"/>
              <a:cs typeface="Arial" pitchFamily="34" charset="0"/>
            </a:endParaRPr>
          </a:p>
        </p:txBody>
      </p:sp>
      <p:sp>
        <p:nvSpPr>
          <p:cNvPr id="133185" name="Rectangle 65"/>
          <p:cNvSpPr>
            <a:spLocks noChangeArrowheads="1"/>
          </p:cNvSpPr>
          <p:nvPr/>
        </p:nvSpPr>
        <p:spPr bwMode="auto">
          <a:xfrm>
            <a:off x="3955659"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–4</a:t>
            </a:r>
            <a:endParaRPr lang="en-GB" sz="1350" b="1">
              <a:solidFill>
                <a:srgbClr val="FFFFFF"/>
              </a:solidFill>
              <a:latin typeface="Arial" pitchFamily="34" charset="0"/>
              <a:ea typeface="Arial Unicode MS" pitchFamily="34" charset="-128"/>
              <a:cs typeface="Arial" pitchFamily="34" charset="0"/>
            </a:endParaRPr>
          </a:p>
        </p:txBody>
      </p:sp>
      <p:sp>
        <p:nvSpPr>
          <p:cNvPr id="133186" name="Rectangle 66"/>
          <p:cNvSpPr>
            <a:spLocks noChangeArrowheads="1"/>
          </p:cNvSpPr>
          <p:nvPr/>
        </p:nvSpPr>
        <p:spPr bwMode="auto">
          <a:xfrm>
            <a:off x="4247362"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–3</a:t>
            </a:r>
            <a:endParaRPr lang="en-GB" sz="1350" b="1">
              <a:solidFill>
                <a:srgbClr val="FFFFFF"/>
              </a:solidFill>
              <a:latin typeface="Arial" pitchFamily="34" charset="0"/>
              <a:ea typeface="Arial Unicode MS" pitchFamily="34" charset="-128"/>
              <a:cs typeface="Arial" pitchFamily="34" charset="0"/>
            </a:endParaRPr>
          </a:p>
        </p:txBody>
      </p:sp>
      <p:sp>
        <p:nvSpPr>
          <p:cNvPr id="133187" name="Rectangle 67"/>
          <p:cNvSpPr>
            <a:spLocks noChangeArrowheads="1"/>
          </p:cNvSpPr>
          <p:nvPr/>
        </p:nvSpPr>
        <p:spPr bwMode="auto">
          <a:xfrm>
            <a:off x="4562878"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–2</a:t>
            </a:r>
            <a:endParaRPr lang="en-GB" sz="1350" b="1">
              <a:solidFill>
                <a:srgbClr val="FFFFFF"/>
              </a:solidFill>
              <a:latin typeface="Arial" pitchFamily="34" charset="0"/>
              <a:ea typeface="Arial Unicode MS" pitchFamily="34" charset="-128"/>
              <a:cs typeface="Arial" pitchFamily="34" charset="0"/>
            </a:endParaRPr>
          </a:p>
        </p:txBody>
      </p:sp>
      <p:sp>
        <p:nvSpPr>
          <p:cNvPr id="133188" name="Rectangle 68"/>
          <p:cNvSpPr>
            <a:spLocks noChangeArrowheads="1"/>
          </p:cNvSpPr>
          <p:nvPr/>
        </p:nvSpPr>
        <p:spPr bwMode="auto">
          <a:xfrm>
            <a:off x="4864106" y="4719638"/>
            <a:ext cx="377026"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–1</a:t>
            </a:r>
            <a:endParaRPr lang="en-GB" sz="1350" b="1">
              <a:solidFill>
                <a:srgbClr val="FFFFFF"/>
              </a:solidFill>
              <a:latin typeface="Arial" pitchFamily="34" charset="0"/>
              <a:ea typeface="Arial Unicode MS" pitchFamily="34" charset="-128"/>
              <a:cs typeface="Arial" pitchFamily="34" charset="0"/>
            </a:endParaRPr>
          </a:p>
        </p:txBody>
      </p:sp>
      <p:sp>
        <p:nvSpPr>
          <p:cNvPr id="133189" name="Rectangle 69"/>
          <p:cNvSpPr>
            <a:spLocks noChangeArrowheads="1"/>
          </p:cNvSpPr>
          <p:nvPr/>
        </p:nvSpPr>
        <p:spPr bwMode="auto">
          <a:xfrm>
            <a:off x="5525832" y="4719638"/>
            <a:ext cx="280847"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1</a:t>
            </a:r>
            <a:endParaRPr lang="en-GB" sz="1350" b="1">
              <a:solidFill>
                <a:srgbClr val="FFFFFF"/>
              </a:solidFill>
              <a:latin typeface="Arial" pitchFamily="34" charset="0"/>
              <a:ea typeface="Arial Unicode MS" pitchFamily="34" charset="-128"/>
              <a:cs typeface="Arial" pitchFamily="34" charset="0"/>
            </a:endParaRPr>
          </a:p>
        </p:txBody>
      </p:sp>
      <p:sp>
        <p:nvSpPr>
          <p:cNvPr id="133190" name="Rectangle 70"/>
          <p:cNvSpPr>
            <a:spLocks noChangeArrowheads="1"/>
          </p:cNvSpPr>
          <p:nvPr/>
        </p:nvSpPr>
        <p:spPr bwMode="auto">
          <a:xfrm>
            <a:off x="5824678" y="4719638"/>
            <a:ext cx="280847"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2</a:t>
            </a:r>
            <a:endParaRPr lang="en-GB" sz="1350" b="1">
              <a:solidFill>
                <a:srgbClr val="FFFFFF"/>
              </a:solidFill>
              <a:latin typeface="Arial" pitchFamily="34" charset="0"/>
              <a:ea typeface="Arial Unicode MS" pitchFamily="34" charset="-128"/>
              <a:cs typeface="Arial" pitchFamily="34" charset="0"/>
            </a:endParaRPr>
          </a:p>
        </p:txBody>
      </p:sp>
      <p:sp>
        <p:nvSpPr>
          <p:cNvPr id="133191" name="Rectangle 71"/>
          <p:cNvSpPr>
            <a:spLocks noChangeArrowheads="1"/>
          </p:cNvSpPr>
          <p:nvPr/>
        </p:nvSpPr>
        <p:spPr bwMode="auto">
          <a:xfrm>
            <a:off x="6127097" y="4719638"/>
            <a:ext cx="280847"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3</a:t>
            </a:r>
            <a:endParaRPr lang="en-GB" sz="1350" b="1">
              <a:solidFill>
                <a:srgbClr val="FFFFFF"/>
              </a:solidFill>
              <a:latin typeface="Arial" pitchFamily="34" charset="0"/>
              <a:ea typeface="Arial Unicode MS" pitchFamily="34" charset="-128"/>
              <a:cs typeface="Arial" pitchFamily="34" charset="0"/>
            </a:endParaRPr>
          </a:p>
        </p:txBody>
      </p:sp>
      <p:sp>
        <p:nvSpPr>
          <p:cNvPr id="133192" name="Rectangle 72"/>
          <p:cNvSpPr>
            <a:spLocks noChangeArrowheads="1"/>
          </p:cNvSpPr>
          <p:nvPr/>
        </p:nvSpPr>
        <p:spPr bwMode="auto">
          <a:xfrm>
            <a:off x="6424753" y="4719638"/>
            <a:ext cx="280847"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4</a:t>
            </a:r>
            <a:endParaRPr lang="en-GB" sz="1350" b="1">
              <a:solidFill>
                <a:srgbClr val="FFFFFF"/>
              </a:solidFill>
              <a:latin typeface="Arial" pitchFamily="34" charset="0"/>
              <a:ea typeface="Arial Unicode MS" pitchFamily="34" charset="-128"/>
              <a:cs typeface="Arial" pitchFamily="34" charset="0"/>
            </a:endParaRPr>
          </a:p>
        </p:txBody>
      </p:sp>
      <p:sp>
        <p:nvSpPr>
          <p:cNvPr id="133193" name="Rectangle 73"/>
          <p:cNvSpPr>
            <a:spLocks noChangeArrowheads="1"/>
          </p:cNvSpPr>
          <p:nvPr/>
        </p:nvSpPr>
        <p:spPr bwMode="auto">
          <a:xfrm>
            <a:off x="6733126" y="4719638"/>
            <a:ext cx="280847"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5</a:t>
            </a:r>
            <a:endParaRPr lang="en-GB" sz="1350" b="1">
              <a:solidFill>
                <a:srgbClr val="FFFFFF"/>
              </a:solidFill>
              <a:latin typeface="Arial" pitchFamily="34" charset="0"/>
              <a:ea typeface="Arial Unicode MS" pitchFamily="34" charset="-128"/>
              <a:cs typeface="Arial" pitchFamily="34" charset="0"/>
            </a:endParaRPr>
          </a:p>
        </p:txBody>
      </p:sp>
      <p:sp>
        <p:nvSpPr>
          <p:cNvPr id="133194" name="Rectangle 74"/>
          <p:cNvSpPr>
            <a:spLocks noChangeArrowheads="1"/>
          </p:cNvSpPr>
          <p:nvPr/>
        </p:nvSpPr>
        <p:spPr bwMode="auto">
          <a:xfrm>
            <a:off x="7014113" y="4719638"/>
            <a:ext cx="280847" cy="300082"/>
          </a:xfrm>
          <a:prstGeom prst="rect">
            <a:avLst/>
          </a:prstGeom>
          <a:noFill/>
          <a:ln w="12700">
            <a:noFill/>
            <a:miter lim="800000"/>
            <a:headEnd type="none" w="sm" len="sm"/>
            <a:tailEnd type="none" w="sm" len="sm"/>
          </a:ln>
        </p:spPr>
        <p:txBody>
          <a:bodyPr wrap="none">
            <a:spAutoFit/>
          </a:bodyPr>
          <a:lstStyle/>
          <a:p>
            <a:pPr algn="r" defTabSz="685800" eaLnBrk="0" hangingPunct="0">
              <a:defRPr/>
            </a:pPr>
            <a:r>
              <a:rPr lang="en-US" altLang="en-GB" sz="1350" b="1">
                <a:solidFill>
                  <a:srgbClr val="FFFFFF"/>
                </a:solidFill>
                <a:latin typeface="Arial" pitchFamily="34" charset="0"/>
                <a:ea typeface="Arial Unicode MS" pitchFamily="34" charset="-128"/>
                <a:cs typeface="Arial" pitchFamily="34" charset="0"/>
              </a:rPr>
              <a:t>6</a:t>
            </a:r>
            <a:endParaRPr lang="en-GB" sz="1350" b="1">
              <a:solidFill>
                <a:srgbClr val="FFFFFF"/>
              </a:solidFill>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38609554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85D4D-4AB4-4A75-894F-053DDB20DD72}" type="slidenum">
              <a:rPr kumimoji="0" lang="en-US" sz="1000" b="0" i="0" u="none" strike="noStrike" kern="1200" cap="none" spc="0" normalizeH="0" baseline="0" noProof="0">
                <a:ln>
                  <a:noFill/>
                </a:ln>
                <a:solidFill>
                  <a:srgbClr val="EAEAEA"/>
                </a:solidFill>
                <a:effectLst>
                  <a:outerShdw blurRad="38100" dist="38100" dir="2700000" algn="tl">
                    <a:srgbClr val="000000"/>
                  </a:outerShdw>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EAEAEA"/>
              </a:solidFill>
              <a:effectLst>
                <a:outerShdw blurRad="38100" dist="38100" dir="2700000" algn="tl">
                  <a:srgbClr val="000000"/>
                </a:outerShdw>
              </a:effectLst>
              <a:uLnTx/>
              <a:uFillTx/>
              <a:latin typeface="Arial"/>
              <a:ea typeface="+mn-ea"/>
              <a:cs typeface="Arial"/>
            </a:endParaRPr>
          </a:p>
        </p:txBody>
      </p:sp>
      <p:sp>
        <p:nvSpPr>
          <p:cNvPr id="144386" name="Rectangle 2"/>
          <p:cNvSpPr>
            <a:spLocks noGrp="1" noChangeArrowheads="1"/>
          </p:cNvSpPr>
          <p:nvPr>
            <p:ph type="title"/>
          </p:nvPr>
        </p:nvSpPr>
        <p:spPr/>
        <p:txBody>
          <a:bodyPr/>
          <a:lstStyle/>
          <a:p>
            <a:pPr eaLnBrk="1" hangingPunct="1">
              <a:defRPr/>
            </a:pPr>
            <a:r>
              <a:rPr lang="el-GR" sz="4100"/>
              <a:t>Το GLP-1 διασπάται γρήγορα από το ένζυμο DPP-4</a:t>
            </a:r>
            <a:endParaRPr lang="en-US" sz="4100"/>
          </a:p>
        </p:txBody>
      </p:sp>
      <p:sp>
        <p:nvSpPr>
          <p:cNvPr id="44036" name="Oval 3"/>
          <p:cNvSpPr>
            <a:spLocks noChangeArrowheads="1"/>
          </p:cNvSpPr>
          <p:nvPr/>
        </p:nvSpPr>
        <p:spPr bwMode="blackWhite">
          <a:xfrm>
            <a:off x="1195388" y="2959103"/>
            <a:ext cx="393700" cy="331788"/>
          </a:xfrm>
          <a:prstGeom prst="ellipse">
            <a:avLst/>
          </a:prstGeom>
          <a:solidFill>
            <a:srgbClr val="FF00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A</a:t>
            </a:r>
          </a:p>
        </p:txBody>
      </p:sp>
      <p:sp>
        <p:nvSpPr>
          <p:cNvPr id="44037" name="Oval 4"/>
          <p:cNvSpPr>
            <a:spLocks noChangeArrowheads="1"/>
          </p:cNvSpPr>
          <p:nvPr/>
        </p:nvSpPr>
        <p:spPr bwMode="blackWhite">
          <a:xfrm>
            <a:off x="1624013" y="3109913"/>
            <a:ext cx="393700" cy="330200"/>
          </a:xfrm>
          <a:prstGeom prst="ellipse">
            <a:avLst/>
          </a:prstGeom>
          <a:solidFill>
            <a:srgbClr val="FF00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E</a:t>
            </a:r>
          </a:p>
        </p:txBody>
      </p:sp>
      <p:sp>
        <p:nvSpPr>
          <p:cNvPr id="44038" name="Text Box 5"/>
          <p:cNvSpPr txBox="1">
            <a:spLocks noChangeArrowheads="1"/>
          </p:cNvSpPr>
          <p:nvPr/>
        </p:nvSpPr>
        <p:spPr bwMode="auto">
          <a:xfrm rot="5400000">
            <a:off x="1187450" y="1836739"/>
            <a:ext cx="903288" cy="82391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FF00"/>
                </a:solidFill>
                <a:effectLst/>
                <a:uLnTx/>
                <a:uFillTx/>
                <a:latin typeface="Arial" charset="0"/>
                <a:ea typeface="+mn-ea"/>
                <a:cs typeface="Arial"/>
                <a:sym typeface="Wingdings" pitchFamily="2" charset="2"/>
              </a:rPr>
              <a:t></a:t>
            </a:r>
          </a:p>
        </p:txBody>
      </p:sp>
      <p:sp>
        <p:nvSpPr>
          <p:cNvPr id="44039" name="Text Box 6"/>
          <p:cNvSpPr txBox="1">
            <a:spLocks noChangeArrowheads="1"/>
          </p:cNvSpPr>
          <p:nvPr/>
        </p:nvSpPr>
        <p:spPr bwMode="auto">
          <a:xfrm>
            <a:off x="3152776" y="4149725"/>
            <a:ext cx="479618"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TrueFrutiger" pitchFamily="2" charset="0"/>
                <a:ea typeface="+mn-ea"/>
                <a:cs typeface="Arial"/>
              </a:rPr>
              <a:t>37</a:t>
            </a:r>
          </a:p>
        </p:txBody>
      </p:sp>
      <p:sp>
        <p:nvSpPr>
          <p:cNvPr id="44040" name="Text Box 7"/>
          <p:cNvSpPr txBox="1">
            <a:spLocks noChangeArrowheads="1"/>
          </p:cNvSpPr>
          <p:nvPr/>
        </p:nvSpPr>
        <p:spPr bwMode="auto">
          <a:xfrm>
            <a:off x="688975" y="3468689"/>
            <a:ext cx="332142"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TrueFrutiger" pitchFamily="2" charset="0"/>
                <a:ea typeface="+mn-ea"/>
                <a:cs typeface="Arial"/>
              </a:rPr>
              <a:t>7</a:t>
            </a:r>
          </a:p>
        </p:txBody>
      </p:sp>
      <p:sp>
        <p:nvSpPr>
          <p:cNvPr id="44041" name="Text Box 8"/>
          <p:cNvSpPr txBox="1">
            <a:spLocks noChangeArrowheads="1"/>
          </p:cNvSpPr>
          <p:nvPr/>
        </p:nvSpPr>
        <p:spPr bwMode="auto">
          <a:xfrm>
            <a:off x="1693864" y="3468689"/>
            <a:ext cx="332142"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TrueFrutiger" pitchFamily="2" charset="0"/>
                <a:ea typeface="+mn-ea"/>
                <a:cs typeface="Arial"/>
              </a:rPr>
              <a:t>9</a:t>
            </a:r>
          </a:p>
        </p:txBody>
      </p:sp>
      <p:sp>
        <p:nvSpPr>
          <p:cNvPr id="144393" name="Text Box 9"/>
          <p:cNvSpPr txBox="1">
            <a:spLocks noChangeArrowheads="1"/>
          </p:cNvSpPr>
          <p:nvPr/>
        </p:nvSpPr>
        <p:spPr bwMode="auto">
          <a:xfrm>
            <a:off x="1138243" y="1428751"/>
            <a:ext cx="941283" cy="40011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FF00"/>
                </a:solidFill>
                <a:effectLst>
                  <a:outerShdw blurRad="38100" dist="38100" dir="2700000" algn="tl">
                    <a:srgbClr val="000000"/>
                  </a:outerShdw>
                </a:effectLst>
                <a:uLnTx/>
                <a:uFillTx/>
                <a:latin typeface="Arial" charset="0"/>
                <a:ea typeface="+mn-ea"/>
                <a:cs typeface="Arial"/>
              </a:rPr>
              <a:t>DPP-4</a:t>
            </a:r>
          </a:p>
        </p:txBody>
      </p:sp>
      <p:sp>
        <p:nvSpPr>
          <p:cNvPr id="44043" name="Oval 10"/>
          <p:cNvSpPr>
            <a:spLocks noChangeArrowheads="1"/>
          </p:cNvSpPr>
          <p:nvPr/>
        </p:nvSpPr>
        <p:spPr bwMode="auto">
          <a:xfrm>
            <a:off x="768356" y="3109913"/>
            <a:ext cx="392113" cy="330200"/>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H</a:t>
            </a:r>
          </a:p>
        </p:txBody>
      </p:sp>
      <p:sp>
        <p:nvSpPr>
          <p:cNvPr id="44044" name="Oval 11"/>
          <p:cNvSpPr>
            <a:spLocks noChangeArrowheads="1"/>
          </p:cNvSpPr>
          <p:nvPr/>
        </p:nvSpPr>
        <p:spPr bwMode="auto">
          <a:xfrm>
            <a:off x="2465388" y="3154365"/>
            <a:ext cx="392112" cy="331787"/>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T</a:t>
            </a:r>
          </a:p>
        </p:txBody>
      </p:sp>
      <p:sp>
        <p:nvSpPr>
          <p:cNvPr id="44045" name="Oval 12"/>
          <p:cNvSpPr>
            <a:spLocks noChangeArrowheads="1"/>
          </p:cNvSpPr>
          <p:nvPr/>
        </p:nvSpPr>
        <p:spPr bwMode="auto">
          <a:xfrm>
            <a:off x="2894013" y="2989265"/>
            <a:ext cx="393700" cy="331787"/>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F</a:t>
            </a:r>
          </a:p>
        </p:txBody>
      </p:sp>
      <p:sp>
        <p:nvSpPr>
          <p:cNvPr id="44046" name="Oval 13"/>
          <p:cNvSpPr>
            <a:spLocks noChangeArrowheads="1"/>
          </p:cNvSpPr>
          <p:nvPr/>
        </p:nvSpPr>
        <p:spPr bwMode="auto">
          <a:xfrm>
            <a:off x="3303588" y="3154365"/>
            <a:ext cx="393700" cy="331787"/>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T</a:t>
            </a:r>
          </a:p>
        </p:txBody>
      </p:sp>
      <p:sp>
        <p:nvSpPr>
          <p:cNvPr id="44047" name="Oval 14"/>
          <p:cNvSpPr>
            <a:spLocks noChangeArrowheads="1"/>
          </p:cNvSpPr>
          <p:nvPr/>
        </p:nvSpPr>
        <p:spPr bwMode="auto">
          <a:xfrm>
            <a:off x="3733800" y="3003551"/>
            <a:ext cx="393700" cy="331788"/>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S</a:t>
            </a:r>
          </a:p>
        </p:txBody>
      </p:sp>
      <p:sp>
        <p:nvSpPr>
          <p:cNvPr id="44048" name="Oval 15"/>
          <p:cNvSpPr>
            <a:spLocks noChangeArrowheads="1"/>
          </p:cNvSpPr>
          <p:nvPr/>
        </p:nvSpPr>
        <p:spPr bwMode="auto">
          <a:xfrm>
            <a:off x="4162425" y="3154365"/>
            <a:ext cx="393700" cy="331787"/>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D</a:t>
            </a:r>
          </a:p>
        </p:txBody>
      </p:sp>
      <p:sp>
        <p:nvSpPr>
          <p:cNvPr id="44049" name="Oval 16"/>
          <p:cNvSpPr>
            <a:spLocks noChangeArrowheads="1"/>
          </p:cNvSpPr>
          <p:nvPr/>
        </p:nvSpPr>
        <p:spPr bwMode="auto">
          <a:xfrm>
            <a:off x="4591050" y="3019427"/>
            <a:ext cx="393700" cy="331788"/>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V</a:t>
            </a:r>
          </a:p>
        </p:txBody>
      </p:sp>
      <p:sp>
        <p:nvSpPr>
          <p:cNvPr id="44050" name="Oval 17"/>
          <p:cNvSpPr>
            <a:spLocks noChangeArrowheads="1"/>
          </p:cNvSpPr>
          <p:nvPr/>
        </p:nvSpPr>
        <p:spPr bwMode="auto">
          <a:xfrm>
            <a:off x="5003800" y="3200400"/>
            <a:ext cx="393700" cy="328613"/>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S</a:t>
            </a:r>
          </a:p>
        </p:txBody>
      </p:sp>
      <p:sp>
        <p:nvSpPr>
          <p:cNvPr id="44051" name="Oval 18"/>
          <p:cNvSpPr>
            <a:spLocks noChangeArrowheads="1"/>
          </p:cNvSpPr>
          <p:nvPr/>
        </p:nvSpPr>
        <p:spPr bwMode="auto">
          <a:xfrm>
            <a:off x="5432428" y="3003551"/>
            <a:ext cx="390525" cy="331788"/>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S</a:t>
            </a:r>
          </a:p>
        </p:txBody>
      </p:sp>
      <p:sp>
        <p:nvSpPr>
          <p:cNvPr id="44052" name="Oval 19"/>
          <p:cNvSpPr>
            <a:spLocks noChangeArrowheads="1"/>
          </p:cNvSpPr>
          <p:nvPr/>
        </p:nvSpPr>
        <p:spPr bwMode="auto">
          <a:xfrm>
            <a:off x="5842000" y="3170239"/>
            <a:ext cx="393700" cy="330200"/>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Y</a:t>
            </a:r>
          </a:p>
        </p:txBody>
      </p:sp>
      <p:sp>
        <p:nvSpPr>
          <p:cNvPr id="44053" name="Oval 20"/>
          <p:cNvSpPr>
            <a:spLocks noChangeArrowheads="1"/>
          </p:cNvSpPr>
          <p:nvPr/>
        </p:nvSpPr>
        <p:spPr bwMode="auto">
          <a:xfrm>
            <a:off x="6272213" y="3019427"/>
            <a:ext cx="392112" cy="331788"/>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L</a:t>
            </a:r>
          </a:p>
        </p:txBody>
      </p:sp>
      <p:sp>
        <p:nvSpPr>
          <p:cNvPr id="44054" name="Oval 21"/>
          <p:cNvSpPr>
            <a:spLocks noChangeArrowheads="1"/>
          </p:cNvSpPr>
          <p:nvPr/>
        </p:nvSpPr>
        <p:spPr bwMode="auto">
          <a:xfrm>
            <a:off x="6699250" y="3170239"/>
            <a:ext cx="393700" cy="330200"/>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E</a:t>
            </a:r>
          </a:p>
        </p:txBody>
      </p:sp>
      <p:sp>
        <p:nvSpPr>
          <p:cNvPr id="44055" name="Oval 22"/>
          <p:cNvSpPr>
            <a:spLocks noChangeArrowheads="1"/>
          </p:cNvSpPr>
          <p:nvPr/>
        </p:nvSpPr>
        <p:spPr bwMode="auto">
          <a:xfrm>
            <a:off x="7129463" y="3035300"/>
            <a:ext cx="393700" cy="330200"/>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G</a:t>
            </a:r>
          </a:p>
        </p:txBody>
      </p:sp>
      <p:sp>
        <p:nvSpPr>
          <p:cNvPr id="44056" name="Oval 23"/>
          <p:cNvSpPr>
            <a:spLocks noChangeArrowheads="1"/>
          </p:cNvSpPr>
          <p:nvPr/>
        </p:nvSpPr>
        <p:spPr bwMode="auto">
          <a:xfrm>
            <a:off x="7539038" y="3214689"/>
            <a:ext cx="393700" cy="331787"/>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Q</a:t>
            </a:r>
          </a:p>
        </p:txBody>
      </p:sp>
      <p:sp>
        <p:nvSpPr>
          <p:cNvPr id="44057" name="Oval 24"/>
          <p:cNvSpPr>
            <a:spLocks noChangeArrowheads="1"/>
          </p:cNvSpPr>
          <p:nvPr/>
        </p:nvSpPr>
        <p:spPr bwMode="auto">
          <a:xfrm>
            <a:off x="7967663" y="3049591"/>
            <a:ext cx="393700" cy="328612"/>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A</a:t>
            </a:r>
          </a:p>
        </p:txBody>
      </p:sp>
      <p:sp>
        <p:nvSpPr>
          <p:cNvPr id="44058" name="Oval 25"/>
          <p:cNvSpPr>
            <a:spLocks noChangeArrowheads="1"/>
          </p:cNvSpPr>
          <p:nvPr/>
        </p:nvSpPr>
        <p:spPr bwMode="auto">
          <a:xfrm>
            <a:off x="8289925" y="3305175"/>
            <a:ext cx="393700" cy="331788"/>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A</a:t>
            </a:r>
          </a:p>
        </p:txBody>
      </p:sp>
      <p:sp>
        <p:nvSpPr>
          <p:cNvPr id="44059" name="Oval 26"/>
          <p:cNvSpPr>
            <a:spLocks noChangeArrowheads="1"/>
          </p:cNvSpPr>
          <p:nvPr/>
        </p:nvSpPr>
        <p:spPr bwMode="auto">
          <a:xfrm>
            <a:off x="7951788" y="3575050"/>
            <a:ext cx="392112" cy="331788"/>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K</a:t>
            </a:r>
          </a:p>
        </p:txBody>
      </p:sp>
      <p:sp>
        <p:nvSpPr>
          <p:cNvPr id="44060" name="Oval 27"/>
          <p:cNvSpPr>
            <a:spLocks noChangeArrowheads="1"/>
          </p:cNvSpPr>
          <p:nvPr/>
        </p:nvSpPr>
        <p:spPr bwMode="auto">
          <a:xfrm>
            <a:off x="7523163" y="3741739"/>
            <a:ext cx="392112" cy="330200"/>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E</a:t>
            </a:r>
          </a:p>
        </p:txBody>
      </p:sp>
      <p:sp>
        <p:nvSpPr>
          <p:cNvPr id="44061" name="Oval 28"/>
          <p:cNvSpPr>
            <a:spLocks noChangeArrowheads="1"/>
          </p:cNvSpPr>
          <p:nvPr/>
        </p:nvSpPr>
        <p:spPr bwMode="auto">
          <a:xfrm>
            <a:off x="7075488" y="3636963"/>
            <a:ext cx="393700" cy="328612"/>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F</a:t>
            </a:r>
          </a:p>
        </p:txBody>
      </p:sp>
      <p:sp>
        <p:nvSpPr>
          <p:cNvPr id="44062" name="Oval 29"/>
          <p:cNvSpPr>
            <a:spLocks noChangeArrowheads="1"/>
          </p:cNvSpPr>
          <p:nvPr/>
        </p:nvSpPr>
        <p:spPr bwMode="auto">
          <a:xfrm>
            <a:off x="6645275" y="3725863"/>
            <a:ext cx="393700" cy="330200"/>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I</a:t>
            </a:r>
          </a:p>
        </p:txBody>
      </p:sp>
      <p:sp>
        <p:nvSpPr>
          <p:cNvPr id="44063" name="Oval 30"/>
          <p:cNvSpPr>
            <a:spLocks noChangeArrowheads="1"/>
          </p:cNvSpPr>
          <p:nvPr/>
        </p:nvSpPr>
        <p:spPr bwMode="auto">
          <a:xfrm>
            <a:off x="6216650" y="3619505"/>
            <a:ext cx="393700" cy="333375"/>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A</a:t>
            </a:r>
          </a:p>
        </p:txBody>
      </p:sp>
      <p:sp>
        <p:nvSpPr>
          <p:cNvPr id="44064" name="Oval 31"/>
          <p:cNvSpPr>
            <a:spLocks noChangeArrowheads="1"/>
          </p:cNvSpPr>
          <p:nvPr/>
        </p:nvSpPr>
        <p:spPr bwMode="auto">
          <a:xfrm>
            <a:off x="5807075" y="3770313"/>
            <a:ext cx="393700" cy="331787"/>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W</a:t>
            </a:r>
          </a:p>
        </p:txBody>
      </p:sp>
      <p:sp>
        <p:nvSpPr>
          <p:cNvPr id="44065" name="Oval 32"/>
          <p:cNvSpPr>
            <a:spLocks noChangeArrowheads="1"/>
          </p:cNvSpPr>
          <p:nvPr/>
        </p:nvSpPr>
        <p:spPr bwMode="auto">
          <a:xfrm>
            <a:off x="5359400" y="3679827"/>
            <a:ext cx="393700" cy="331788"/>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L</a:t>
            </a:r>
          </a:p>
        </p:txBody>
      </p:sp>
      <p:sp>
        <p:nvSpPr>
          <p:cNvPr id="44066" name="Oval 33"/>
          <p:cNvSpPr>
            <a:spLocks noChangeArrowheads="1"/>
          </p:cNvSpPr>
          <p:nvPr/>
        </p:nvSpPr>
        <p:spPr bwMode="auto">
          <a:xfrm>
            <a:off x="4913313" y="3741739"/>
            <a:ext cx="393700" cy="330200"/>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V</a:t>
            </a:r>
          </a:p>
        </p:txBody>
      </p:sp>
      <p:sp>
        <p:nvSpPr>
          <p:cNvPr id="44067" name="Oval 34"/>
          <p:cNvSpPr>
            <a:spLocks noChangeArrowheads="1"/>
          </p:cNvSpPr>
          <p:nvPr/>
        </p:nvSpPr>
        <p:spPr bwMode="auto">
          <a:xfrm>
            <a:off x="4484688" y="3636963"/>
            <a:ext cx="393700" cy="328612"/>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K</a:t>
            </a:r>
          </a:p>
        </p:txBody>
      </p:sp>
      <p:sp>
        <p:nvSpPr>
          <p:cNvPr id="44068" name="Oval 35"/>
          <p:cNvSpPr>
            <a:spLocks noChangeArrowheads="1"/>
          </p:cNvSpPr>
          <p:nvPr/>
        </p:nvSpPr>
        <p:spPr bwMode="auto">
          <a:xfrm>
            <a:off x="4075116" y="3784603"/>
            <a:ext cx="390525" cy="331788"/>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G</a:t>
            </a:r>
          </a:p>
        </p:txBody>
      </p:sp>
      <p:sp>
        <p:nvSpPr>
          <p:cNvPr id="44069" name="Oval 36"/>
          <p:cNvSpPr>
            <a:spLocks noChangeArrowheads="1"/>
          </p:cNvSpPr>
          <p:nvPr/>
        </p:nvSpPr>
        <p:spPr bwMode="auto">
          <a:xfrm>
            <a:off x="3627438" y="3697291"/>
            <a:ext cx="392112" cy="328612"/>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R</a:t>
            </a:r>
          </a:p>
        </p:txBody>
      </p:sp>
      <p:sp>
        <p:nvSpPr>
          <p:cNvPr id="44070" name="Oval 37"/>
          <p:cNvSpPr>
            <a:spLocks noChangeArrowheads="1"/>
          </p:cNvSpPr>
          <p:nvPr/>
        </p:nvSpPr>
        <p:spPr bwMode="auto">
          <a:xfrm>
            <a:off x="3198813" y="3846513"/>
            <a:ext cx="392112" cy="330200"/>
          </a:xfrm>
          <a:prstGeom prst="ellipse">
            <a:avLst/>
          </a:prstGeom>
          <a:solidFill>
            <a:srgbClr val="FFCC0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EAEAEA"/>
                </a:solidFill>
                <a:effectLst/>
                <a:uLnTx/>
                <a:uFillTx/>
                <a:latin typeface="Arial" charset="0"/>
                <a:ea typeface="+mn-ea"/>
                <a:cs typeface="Arial"/>
              </a:rPr>
              <a:t>G</a:t>
            </a:r>
          </a:p>
        </p:txBody>
      </p:sp>
      <p:sp>
        <p:nvSpPr>
          <p:cNvPr id="44071" name="Oval 38"/>
          <p:cNvSpPr>
            <a:spLocks noChangeArrowheads="1"/>
          </p:cNvSpPr>
          <p:nvPr/>
        </p:nvSpPr>
        <p:spPr bwMode="auto">
          <a:xfrm>
            <a:off x="2052638" y="2973389"/>
            <a:ext cx="393700" cy="331787"/>
          </a:xfrm>
          <a:prstGeom prst="ellipse">
            <a:avLst/>
          </a:prstGeom>
          <a:solidFill>
            <a:srgbClr val="C0C0C0"/>
          </a:solidFill>
          <a:ln w="12700" cap="sq">
            <a:solidFill>
              <a:schemeClr val="tx1"/>
            </a:solidFill>
            <a:round/>
            <a:headEnd type="none" w="sm" len="sm"/>
            <a:tailEnd type="none" w="sm" len="sm"/>
          </a:ln>
        </p:spPr>
        <p:txBody>
          <a:bodyPr wrap="none" anchor="ctr"/>
          <a:lstStyle/>
          <a:p>
            <a:pPr marL="0" marR="0" lvl="0" indent="0" algn="ctr" defTabSz="914400" rtl="0" eaLnBrk="0" fontAlgn="auto" latinLnBrk="0" hangingPunct="0">
              <a:lnSpc>
                <a:spcPct val="110000"/>
              </a:lnSpc>
              <a:spcBef>
                <a:spcPts val="0"/>
              </a:spcBef>
              <a:spcAft>
                <a:spcPts val="0"/>
              </a:spcAft>
              <a:buClrTx/>
              <a:buSzTx/>
              <a:buFontTx/>
              <a:buNone/>
              <a:tabLst/>
              <a:defRPr/>
            </a:pPr>
            <a:r>
              <a:rPr kumimoji="1" lang="en-US" sz="2000" b="1" i="0" u="none" strike="noStrike" kern="1200" cap="none" spc="0" normalizeH="0" baseline="0" noProof="0">
                <a:ln>
                  <a:noFill/>
                </a:ln>
                <a:solidFill>
                  <a:srgbClr val="666699"/>
                </a:solidFill>
                <a:effectLst/>
                <a:uLnTx/>
                <a:uFillTx/>
                <a:latin typeface="Arial" charset="0"/>
                <a:ea typeface="+mn-ea"/>
                <a:cs typeface="Arial"/>
              </a:rPr>
              <a:t>G</a:t>
            </a:r>
          </a:p>
        </p:txBody>
      </p:sp>
      <p:sp>
        <p:nvSpPr>
          <p:cNvPr id="44072" name="Line 39"/>
          <p:cNvSpPr>
            <a:spLocks noChangeShapeType="1"/>
          </p:cNvSpPr>
          <p:nvPr/>
        </p:nvSpPr>
        <p:spPr bwMode="auto">
          <a:xfrm>
            <a:off x="1604963" y="2479675"/>
            <a:ext cx="0" cy="1930400"/>
          </a:xfrm>
          <a:prstGeom prst="line">
            <a:avLst/>
          </a:prstGeom>
          <a:noFill/>
          <a:ln w="57150">
            <a:solidFill>
              <a:srgbClr val="00FF00"/>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AEA"/>
              </a:solidFill>
              <a:effectLst/>
              <a:uLnTx/>
              <a:uFillTx/>
              <a:latin typeface="Arial"/>
              <a:ea typeface="+mn-ea"/>
              <a:cs typeface="Arial"/>
            </a:endParaRPr>
          </a:p>
        </p:txBody>
      </p:sp>
      <p:sp>
        <p:nvSpPr>
          <p:cNvPr id="44073" name="Text Box 40"/>
          <p:cNvSpPr txBox="1">
            <a:spLocks noChangeArrowheads="1"/>
          </p:cNvSpPr>
          <p:nvPr/>
        </p:nvSpPr>
        <p:spPr bwMode="auto">
          <a:xfrm>
            <a:off x="228601" y="6370642"/>
            <a:ext cx="5408853" cy="246221"/>
          </a:xfrm>
          <a:prstGeom prst="rect">
            <a:avLst/>
          </a:prstGeom>
          <a:noFill/>
          <a:ln w="12700" cap="sq">
            <a:noFill/>
            <a:miter lim="800000"/>
            <a:headEnd type="none" w="sm" len="sm"/>
            <a:tailEnd type="none" w="sm" len="sm"/>
          </a:ln>
        </p:spPr>
        <p:txBody>
          <a:bodyPr wrap="non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EAEAEA"/>
                </a:solidFill>
                <a:effectLst/>
                <a:uLnTx/>
                <a:uFillTx/>
                <a:latin typeface="Arial" charset="0"/>
                <a:ea typeface="+mn-ea"/>
                <a:cs typeface="Arial"/>
              </a:rPr>
              <a:t>*Τα αμινοξέα που απεικονίζονται με χρυσό χρώμα είναι ομόλογα με τη δομή της γλυκαγόνης</a:t>
            </a:r>
            <a:endParaRPr kumimoji="0" lang="en-US" sz="1000" b="0" i="0" u="none" strike="noStrike" kern="1200" cap="none" spc="0" normalizeH="0" baseline="0" noProof="0">
              <a:ln>
                <a:noFill/>
              </a:ln>
              <a:solidFill>
                <a:srgbClr val="EAEAEA"/>
              </a:solidFill>
              <a:effectLst/>
              <a:uLnTx/>
              <a:uFillTx/>
              <a:latin typeface="Arial" charset="0"/>
              <a:ea typeface="+mn-ea"/>
              <a:cs typeface="Arial"/>
            </a:endParaRPr>
          </a:p>
        </p:txBody>
      </p:sp>
      <p:sp>
        <p:nvSpPr>
          <p:cNvPr id="144425" name="AutoShape 41"/>
          <p:cNvSpPr>
            <a:spLocks noChangeArrowheads="1"/>
          </p:cNvSpPr>
          <p:nvPr/>
        </p:nvSpPr>
        <p:spPr bwMode="auto">
          <a:xfrm>
            <a:off x="3998234" y="5162554"/>
            <a:ext cx="1853293" cy="408623"/>
          </a:xfrm>
          <a:prstGeom prst="roundRect">
            <a:avLst>
              <a:gd name="adj" fmla="val 16667"/>
            </a:avLst>
          </a:prstGeom>
          <a:solidFill>
            <a:srgbClr val="79A6FF">
              <a:alpha val="50000"/>
            </a:srgbClr>
          </a:solidFill>
          <a:ln w="31750" algn="ctr">
            <a:solidFill>
              <a:schemeClr val="hlink"/>
            </a:solidFill>
            <a:round/>
            <a:headEnd/>
            <a:tailEnd/>
          </a:ln>
          <a:effec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66"/>
                </a:solidFill>
                <a:effectLst>
                  <a:outerShdw blurRad="38100" dist="38100" dir="2700000" algn="tl">
                    <a:srgbClr val="000000"/>
                  </a:outerShdw>
                </a:effectLst>
                <a:uLnTx/>
                <a:uFillTx/>
                <a:latin typeface="Arial"/>
                <a:ea typeface="+mn-ea"/>
                <a:cs typeface="Arial"/>
              </a:rPr>
              <a:t>T</a:t>
            </a:r>
            <a:r>
              <a:rPr kumimoji="0" lang="en-US" sz="1800" b="1" i="0" u="none" strike="noStrike" kern="1200" cap="none" spc="0" normalizeH="0" baseline="-25000" noProof="0">
                <a:ln>
                  <a:noFill/>
                </a:ln>
                <a:solidFill>
                  <a:srgbClr val="FFFF66"/>
                </a:solidFill>
                <a:effectLst>
                  <a:outerShdw blurRad="38100" dist="38100" dir="2700000" algn="tl">
                    <a:srgbClr val="000000"/>
                  </a:outerShdw>
                </a:effectLst>
                <a:uLnTx/>
                <a:uFillTx/>
                <a:latin typeface="Arial"/>
                <a:ea typeface="+mn-ea"/>
                <a:cs typeface="Arial"/>
              </a:rPr>
              <a:t>½</a:t>
            </a:r>
            <a:r>
              <a:rPr kumimoji="0" lang="en-US" sz="1800" b="1" i="0" u="none" strike="noStrike" kern="1200" cap="none" spc="0" normalizeH="0" baseline="0" noProof="0">
                <a:ln>
                  <a:noFill/>
                </a:ln>
                <a:solidFill>
                  <a:srgbClr val="FFFF66"/>
                </a:solidFill>
                <a:effectLst>
                  <a:outerShdw blurRad="38100" dist="38100" dir="2700000" algn="tl">
                    <a:srgbClr val="000000"/>
                  </a:outerShdw>
                </a:effectLst>
                <a:uLnTx/>
                <a:uFillTx/>
                <a:latin typeface="Arial"/>
                <a:ea typeface="+mn-ea"/>
                <a:cs typeface="Arial"/>
              </a:rPr>
              <a:t> = 1–2 λεπτά</a:t>
            </a:r>
          </a:p>
        </p:txBody>
      </p:sp>
    </p:spTree>
    <p:extLst>
      <p:ext uri="{BB962C8B-B14F-4D97-AF65-F5344CB8AC3E}">
        <p14:creationId xmlns:p14="http://schemas.microsoft.com/office/powerpoint/2010/main" val="10960861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Αναστολείς του </a:t>
            </a:r>
            <a:r>
              <a:rPr lang="en-US" sz="3200" dirty="0">
                <a:solidFill>
                  <a:srgbClr val="FF0000"/>
                </a:solidFill>
              </a:rPr>
              <a:t>DPP-4</a:t>
            </a:r>
            <a:endParaRPr lang="el-GR" sz="3200" dirty="0">
              <a:solidFill>
                <a:srgbClr val="FF0000"/>
              </a:solidFill>
            </a:endParaRPr>
          </a:p>
        </p:txBody>
      </p:sp>
      <p:sp>
        <p:nvSpPr>
          <p:cNvPr id="3" name="2 - Θέση περιεχομένου"/>
          <p:cNvSpPr>
            <a:spLocks noGrp="1"/>
          </p:cNvSpPr>
          <p:nvPr>
            <p:ph sz="quarter" idx="11"/>
          </p:nvPr>
        </p:nvSpPr>
        <p:spPr/>
        <p:txBody>
          <a:bodyPr/>
          <a:lstStyle/>
          <a:p>
            <a:pPr>
              <a:buNone/>
            </a:pPr>
            <a:r>
              <a:rPr lang="el-GR" sz="1800" b="1" dirty="0"/>
              <a:t>Πλεονεκτήματα</a:t>
            </a:r>
          </a:p>
          <a:p>
            <a:r>
              <a:rPr lang="el-GR" sz="1800" dirty="0"/>
              <a:t>Ουδέτερη επίδραση στο σωματικό βάρος</a:t>
            </a:r>
          </a:p>
          <a:p>
            <a:r>
              <a:rPr lang="el-GR" sz="1800" dirty="0"/>
              <a:t>Δεν προκαλούν υπογλυκαιμίες</a:t>
            </a:r>
          </a:p>
          <a:p>
            <a:r>
              <a:rPr lang="el-GR" sz="1800" dirty="0"/>
              <a:t>Καλά ανεκτά</a:t>
            </a:r>
          </a:p>
          <a:p>
            <a:r>
              <a:rPr lang="el-GR" sz="1800" dirty="0"/>
              <a:t>Καρδιαγγειακή ασφάλεια σε ασθενείς αυξημένου καρδιαγγειακού κινδύνου</a:t>
            </a:r>
          </a:p>
          <a:p>
            <a:endParaRPr lang="el-GR" sz="1800" dirty="0"/>
          </a:p>
          <a:p>
            <a:pPr>
              <a:buNone/>
            </a:pPr>
            <a:r>
              <a:rPr lang="el-GR" sz="1800" b="1" dirty="0"/>
              <a:t>Μειονεκτήματα</a:t>
            </a:r>
            <a:endParaRPr lang="en-US" sz="1800" b="1" dirty="0"/>
          </a:p>
          <a:p>
            <a:r>
              <a:rPr lang="el-GR" sz="1800" dirty="0"/>
              <a:t>Μέτρια αποτελεσματικότητα</a:t>
            </a:r>
          </a:p>
          <a:p>
            <a:r>
              <a:rPr lang="el-GR" sz="1800" dirty="0"/>
              <a:t>Αυξημένο κόστος</a:t>
            </a:r>
          </a:p>
          <a:p>
            <a:r>
              <a:rPr lang="el-GR" sz="1800" dirty="0"/>
              <a:t>Κίνδυνος καρδιακής ανεπάρκειας (σε ασθενείς υψηλού καρδιαγγειακού κινδύνου-</a:t>
            </a:r>
            <a:r>
              <a:rPr lang="el-GR" sz="1800" dirty="0" err="1"/>
              <a:t>σαξαγλιπτίνη</a:t>
            </a:r>
            <a:r>
              <a:rPr lang="el-GR" sz="1800" dirty="0"/>
              <a:t>)</a:t>
            </a:r>
          </a:p>
          <a:p>
            <a:r>
              <a:rPr lang="el-GR" sz="1800" dirty="0"/>
              <a:t>Τροποποίηση με βάση τη νεφρική λειτουργία (σε όλα, εκτός της </a:t>
            </a:r>
            <a:r>
              <a:rPr lang="el-GR" sz="1800" dirty="0" err="1"/>
              <a:t>λιναγλιπτίνης</a:t>
            </a:r>
            <a:r>
              <a:rPr lang="el-GR" sz="1800" dirty="0"/>
              <a:t>)</a:t>
            </a:r>
          </a:p>
          <a:p>
            <a:r>
              <a:rPr lang="el-GR" sz="1800" dirty="0"/>
              <a:t>Αντένδειξη: ιστορικό παγκρεατίτιδας</a:t>
            </a:r>
          </a:p>
          <a:p>
            <a:r>
              <a:rPr lang="el-GR" sz="1800" dirty="0"/>
              <a:t>Διατηρησιμότητα (?)</a:t>
            </a:r>
          </a:p>
          <a:p>
            <a:endParaRPr lang="el-GR" dirty="0"/>
          </a:p>
        </p:txBody>
      </p:sp>
    </p:spTree>
    <p:extLst>
      <p:ext uri="{BB962C8B-B14F-4D97-AF65-F5344CB8AC3E}">
        <p14:creationId xmlns:p14="http://schemas.microsoft.com/office/powerpoint/2010/main" val="1649576149"/>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5174E-4AB5-4C7E-982B-95D194867319}"/>
              </a:ext>
            </a:extLst>
          </p:cNvPr>
          <p:cNvSpPr>
            <a:spLocks noGrp="1"/>
          </p:cNvSpPr>
          <p:nvPr>
            <p:ph type="title"/>
          </p:nvPr>
        </p:nvSpPr>
        <p:spPr/>
        <p:txBody>
          <a:bodyPr/>
          <a:lstStyle/>
          <a:p>
            <a:r>
              <a:rPr lang="el-GR" dirty="0">
                <a:solidFill>
                  <a:srgbClr val="0070C0"/>
                </a:solidFill>
              </a:rPr>
              <a:t>Αναστολείς </a:t>
            </a:r>
            <a:r>
              <a:rPr lang="en-US" dirty="0">
                <a:solidFill>
                  <a:srgbClr val="0070C0"/>
                </a:solidFill>
              </a:rPr>
              <a:t>DPP-4</a:t>
            </a:r>
            <a:endParaRPr lang="el-GR" dirty="0">
              <a:solidFill>
                <a:srgbClr val="0070C0"/>
              </a:solidFill>
            </a:endParaRPr>
          </a:p>
        </p:txBody>
      </p:sp>
      <p:sp>
        <p:nvSpPr>
          <p:cNvPr id="3" name="Θέση περιεχομένου 2">
            <a:extLst>
              <a:ext uri="{FF2B5EF4-FFF2-40B4-BE49-F238E27FC236}">
                <a16:creationId xmlns:a16="http://schemas.microsoft.com/office/drawing/2014/main" id="{C6A00D8E-8E37-4551-89B6-52D3F61781DB}"/>
              </a:ext>
            </a:extLst>
          </p:cNvPr>
          <p:cNvSpPr>
            <a:spLocks noGrp="1"/>
          </p:cNvSpPr>
          <p:nvPr>
            <p:ph sz="quarter" idx="11"/>
          </p:nvPr>
        </p:nvSpPr>
        <p:spPr/>
        <p:txBody>
          <a:bodyPr/>
          <a:lstStyle/>
          <a:p>
            <a:pPr marL="0" indent="0">
              <a:buNone/>
            </a:pPr>
            <a:endParaRPr lang="en-US" dirty="0"/>
          </a:p>
          <a:p>
            <a:r>
              <a:rPr lang="el-GR" dirty="0" err="1"/>
              <a:t>Βιλδαγλιπτίνη</a:t>
            </a:r>
            <a:r>
              <a:rPr lang="el-GR" dirty="0"/>
              <a:t> 50 </a:t>
            </a:r>
            <a:r>
              <a:rPr lang="en-US" dirty="0"/>
              <a:t>mg X2</a:t>
            </a:r>
          </a:p>
          <a:p>
            <a:r>
              <a:rPr lang="el-GR" dirty="0"/>
              <a:t>Σιταγλιπτίνη 100 </a:t>
            </a:r>
            <a:r>
              <a:rPr lang="en-US" dirty="0"/>
              <a:t>mg X1</a:t>
            </a:r>
          </a:p>
          <a:p>
            <a:r>
              <a:rPr lang="el-GR" dirty="0" err="1"/>
              <a:t>Σαξαγλιπτίνη</a:t>
            </a:r>
            <a:r>
              <a:rPr lang="el-GR" dirty="0"/>
              <a:t> </a:t>
            </a:r>
            <a:r>
              <a:rPr lang="en-US" dirty="0"/>
              <a:t>5 mg X1</a:t>
            </a:r>
          </a:p>
          <a:p>
            <a:r>
              <a:rPr lang="el-GR" dirty="0" err="1"/>
              <a:t>Λιναγλιπτίνη</a:t>
            </a:r>
            <a:r>
              <a:rPr lang="el-GR" dirty="0"/>
              <a:t> </a:t>
            </a:r>
            <a:r>
              <a:rPr lang="en-US" dirty="0"/>
              <a:t>5 mg X1</a:t>
            </a:r>
          </a:p>
          <a:p>
            <a:r>
              <a:rPr lang="el-GR" dirty="0" err="1"/>
              <a:t>Αλογλιπτίνη</a:t>
            </a:r>
            <a:r>
              <a:rPr lang="el-GR" dirty="0"/>
              <a:t> </a:t>
            </a:r>
            <a:r>
              <a:rPr lang="en-US" dirty="0"/>
              <a:t>2</a:t>
            </a:r>
            <a:r>
              <a:rPr lang="el-GR" dirty="0"/>
              <a:t>5 </a:t>
            </a:r>
            <a:r>
              <a:rPr lang="en-US" dirty="0"/>
              <a:t>mg X1</a:t>
            </a:r>
          </a:p>
          <a:p>
            <a:endParaRPr lang="en-US" dirty="0"/>
          </a:p>
          <a:p>
            <a:r>
              <a:rPr lang="el-GR" dirty="0"/>
              <a:t>Σταθεροί συνδυασμοί με </a:t>
            </a:r>
            <a:r>
              <a:rPr lang="el-GR" b="1" dirty="0"/>
              <a:t>μετφορμίνη</a:t>
            </a:r>
            <a:r>
              <a:rPr lang="el-GR" dirty="0"/>
              <a:t> στις δόσεις των 850 </a:t>
            </a:r>
            <a:r>
              <a:rPr lang="en-US" dirty="0"/>
              <a:t>mg/1000 mg </a:t>
            </a:r>
            <a:r>
              <a:rPr lang="el-GR" dirty="0"/>
              <a:t>δύο φορές την ημέρα</a:t>
            </a:r>
          </a:p>
          <a:p>
            <a:r>
              <a:rPr lang="el-GR" dirty="0"/>
              <a:t>Σταθερός συνδυασμός </a:t>
            </a:r>
            <a:r>
              <a:rPr lang="el-GR" b="1" dirty="0"/>
              <a:t>εμπαγλιφλοζίνης + </a:t>
            </a:r>
            <a:r>
              <a:rPr lang="el-GR" b="1" dirty="0" err="1"/>
              <a:t>λιναγλιπτίνης</a:t>
            </a:r>
            <a:endParaRPr lang="el-GR" b="1" dirty="0"/>
          </a:p>
          <a:p>
            <a:r>
              <a:rPr lang="el-GR" dirty="0"/>
              <a:t>Σταθερός συνδυασμός </a:t>
            </a:r>
            <a:r>
              <a:rPr lang="el-GR" b="1" dirty="0" err="1"/>
              <a:t>αλογλιπτίνης</a:t>
            </a:r>
            <a:r>
              <a:rPr lang="el-GR" b="1" dirty="0"/>
              <a:t> + </a:t>
            </a:r>
            <a:r>
              <a:rPr lang="el-GR" b="1" dirty="0" err="1"/>
              <a:t>πιογλιταζόνη</a:t>
            </a:r>
            <a:endParaRPr lang="el-GR" b="1" dirty="0"/>
          </a:p>
        </p:txBody>
      </p:sp>
    </p:spTree>
    <p:extLst>
      <p:ext uri="{BB962C8B-B14F-4D97-AF65-F5344CB8AC3E}">
        <p14:creationId xmlns:p14="http://schemas.microsoft.com/office/powerpoint/2010/main" val="3775314818"/>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t>Ενδείξεις χορήγησης</a:t>
            </a:r>
            <a:r>
              <a:rPr lang="en-US" sz="3200" dirty="0"/>
              <a:t> </a:t>
            </a:r>
            <a:r>
              <a:rPr lang="el-GR" sz="3200" dirty="0"/>
              <a:t>αναστολέων </a:t>
            </a:r>
            <a:r>
              <a:rPr lang="en-US" sz="3200" dirty="0"/>
              <a:t>DPP-4</a:t>
            </a:r>
          </a:p>
        </p:txBody>
      </p:sp>
      <p:graphicFrame>
        <p:nvGraphicFramePr>
          <p:cNvPr id="4" name="3 - Θέση περιεχομένου"/>
          <p:cNvGraphicFramePr>
            <a:graphicFrameLocks noGrp="1"/>
          </p:cNvGraphicFramePr>
          <p:nvPr>
            <p:ph idx="1"/>
          </p:nvPr>
        </p:nvGraphicFramePr>
        <p:xfrm>
          <a:off x="214282" y="928670"/>
          <a:ext cx="8417816" cy="5811928"/>
        </p:xfrm>
        <a:graphic>
          <a:graphicData uri="http://schemas.openxmlformats.org/drawingml/2006/table">
            <a:tbl>
              <a:tblPr firstRow="1" bandRow="1">
                <a:tableStyleId>{5C22544A-7EE6-4342-B048-85BDC9FD1C3A}</a:tableStyleId>
              </a:tblPr>
              <a:tblGrid>
                <a:gridCol w="1683563">
                  <a:extLst>
                    <a:ext uri="{9D8B030D-6E8A-4147-A177-3AD203B41FA5}">
                      <a16:colId xmlns:a16="http://schemas.microsoft.com/office/drawing/2014/main" val="20000"/>
                    </a:ext>
                  </a:extLst>
                </a:gridCol>
                <a:gridCol w="1873409">
                  <a:extLst>
                    <a:ext uri="{9D8B030D-6E8A-4147-A177-3AD203B41FA5}">
                      <a16:colId xmlns:a16="http://schemas.microsoft.com/office/drawing/2014/main" val="20001"/>
                    </a:ext>
                  </a:extLst>
                </a:gridCol>
                <a:gridCol w="1493718">
                  <a:extLst>
                    <a:ext uri="{9D8B030D-6E8A-4147-A177-3AD203B41FA5}">
                      <a16:colId xmlns:a16="http://schemas.microsoft.com/office/drawing/2014/main" val="20002"/>
                    </a:ext>
                  </a:extLst>
                </a:gridCol>
                <a:gridCol w="1683563">
                  <a:extLst>
                    <a:ext uri="{9D8B030D-6E8A-4147-A177-3AD203B41FA5}">
                      <a16:colId xmlns:a16="http://schemas.microsoft.com/office/drawing/2014/main" val="20003"/>
                    </a:ext>
                  </a:extLst>
                </a:gridCol>
                <a:gridCol w="1683563">
                  <a:extLst>
                    <a:ext uri="{9D8B030D-6E8A-4147-A177-3AD203B41FA5}">
                      <a16:colId xmlns:a16="http://schemas.microsoft.com/office/drawing/2014/main" val="20004"/>
                    </a:ext>
                  </a:extLst>
                </a:gridCol>
              </a:tblGrid>
              <a:tr h="470168">
                <a:tc>
                  <a:txBody>
                    <a:bodyPr/>
                    <a:lstStyle/>
                    <a:p>
                      <a:endParaRPr lang="en-US" dirty="0"/>
                    </a:p>
                  </a:txBody>
                  <a:tcPr/>
                </a:tc>
                <a:tc>
                  <a:txBody>
                    <a:bodyPr/>
                    <a:lstStyle/>
                    <a:p>
                      <a:r>
                        <a:rPr lang="el-GR" dirty="0"/>
                        <a:t>Μονοθεραπεία</a:t>
                      </a:r>
                      <a:endParaRPr lang="en-US" dirty="0"/>
                    </a:p>
                  </a:txBody>
                  <a:tcPr/>
                </a:tc>
                <a:tc>
                  <a:txBody>
                    <a:bodyPr/>
                    <a:lstStyle/>
                    <a:p>
                      <a:r>
                        <a:rPr lang="el-GR" dirty="0"/>
                        <a:t>Διπλός</a:t>
                      </a:r>
                      <a:endParaRPr lang="en-US" dirty="0"/>
                    </a:p>
                  </a:txBody>
                  <a:tcPr/>
                </a:tc>
                <a:tc>
                  <a:txBody>
                    <a:bodyPr/>
                    <a:lstStyle/>
                    <a:p>
                      <a:r>
                        <a:rPr lang="el-GR" dirty="0"/>
                        <a:t>Τριπλός</a:t>
                      </a:r>
                      <a:endParaRPr lang="en-US" dirty="0"/>
                    </a:p>
                  </a:txBody>
                  <a:tcPr/>
                </a:tc>
                <a:tc>
                  <a:txBody>
                    <a:bodyPr/>
                    <a:lstStyle/>
                    <a:p>
                      <a:r>
                        <a:rPr lang="el-GR" dirty="0"/>
                        <a:t>Ινσουλίνη</a:t>
                      </a:r>
                      <a:endParaRPr lang="en-US" dirty="0"/>
                    </a:p>
                  </a:txBody>
                  <a:tcPr/>
                </a:tc>
                <a:extLst>
                  <a:ext uri="{0D108BD9-81ED-4DB2-BD59-A6C34878D82A}">
                    <a16:rowId xmlns:a16="http://schemas.microsoft.com/office/drawing/2014/main" val="10000"/>
                  </a:ext>
                </a:extLst>
              </a:tr>
              <a:tr h="470168">
                <a:tc>
                  <a:txBody>
                    <a:bodyPr/>
                    <a:lstStyle/>
                    <a:p>
                      <a:r>
                        <a:rPr lang="el-GR" dirty="0">
                          <a:solidFill>
                            <a:schemeClr val="bg1">
                              <a:lumMod val="50000"/>
                            </a:schemeClr>
                          </a:solidFill>
                        </a:rPr>
                        <a:t>Σιταγλιπτίνη</a:t>
                      </a:r>
                      <a:endParaRPr lang="en-US" dirty="0">
                        <a:solidFill>
                          <a:schemeClr val="bg1">
                            <a:lumMod val="50000"/>
                          </a:schemeClr>
                        </a:solidFill>
                      </a:endParaRPr>
                    </a:p>
                  </a:txBody>
                  <a:tcPr/>
                </a:tc>
                <a:tc>
                  <a:txBody>
                    <a:bodyPr/>
                    <a:lstStyle/>
                    <a:p>
                      <a:pPr algn="ctr"/>
                      <a:r>
                        <a:rPr lang="el-GR" dirty="0">
                          <a:solidFill>
                            <a:schemeClr val="bg1">
                              <a:lumMod val="50000"/>
                            </a:schemeClr>
                          </a:solidFill>
                          <a:sym typeface="Symbo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extLst>
                  <a:ext uri="{0D108BD9-81ED-4DB2-BD59-A6C34878D82A}">
                    <a16:rowId xmlns:a16="http://schemas.microsoft.com/office/drawing/2014/main" val="10001"/>
                  </a:ext>
                </a:extLst>
              </a:tr>
              <a:tr h="470168">
                <a:tc>
                  <a:txBody>
                    <a:bodyPr/>
                    <a:lstStyle/>
                    <a:p>
                      <a:r>
                        <a:rPr lang="el-GR" dirty="0">
                          <a:solidFill>
                            <a:schemeClr val="bg1">
                              <a:lumMod val="50000"/>
                            </a:schemeClr>
                          </a:solidFill>
                        </a:rPr>
                        <a:t>Βιλδαγλιπτίνη</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extLst>
                  <a:ext uri="{0D108BD9-81ED-4DB2-BD59-A6C34878D82A}">
                    <a16:rowId xmlns:a16="http://schemas.microsoft.com/office/drawing/2014/main" val="10002"/>
                  </a:ext>
                </a:extLst>
              </a:tr>
              <a:tr h="470168">
                <a:tc>
                  <a:txBody>
                    <a:bodyPr/>
                    <a:lstStyle/>
                    <a:p>
                      <a:r>
                        <a:rPr lang="el-GR" dirty="0">
                          <a:solidFill>
                            <a:schemeClr val="bg1">
                              <a:lumMod val="50000"/>
                            </a:schemeClr>
                          </a:solidFill>
                        </a:rPr>
                        <a:t>Σαξαγλιπτίνη</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extLst>
                  <a:ext uri="{0D108BD9-81ED-4DB2-BD59-A6C34878D82A}">
                    <a16:rowId xmlns:a16="http://schemas.microsoft.com/office/drawing/2014/main" val="10003"/>
                  </a:ext>
                </a:extLst>
              </a:tr>
              <a:tr h="470168">
                <a:tc>
                  <a:txBody>
                    <a:bodyPr/>
                    <a:lstStyle/>
                    <a:p>
                      <a:r>
                        <a:rPr lang="el-GR" dirty="0">
                          <a:solidFill>
                            <a:schemeClr val="bg1">
                              <a:lumMod val="50000"/>
                            </a:schemeClr>
                          </a:solidFill>
                        </a:rPr>
                        <a:t>Λιναγλιπτίνη</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extLst>
                  <a:ext uri="{0D108BD9-81ED-4DB2-BD59-A6C34878D82A}">
                    <a16:rowId xmlns:a16="http://schemas.microsoft.com/office/drawing/2014/main" val="10004"/>
                  </a:ext>
                </a:extLst>
              </a:tr>
              <a:tr h="470168">
                <a:tc>
                  <a:txBody>
                    <a:bodyPr/>
                    <a:lstStyle/>
                    <a:p>
                      <a:r>
                        <a:rPr lang="el-GR" dirty="0" err="1">
                          <a:solidFill>
                            <a:schemeClr val="bg1">
                              <a:lumMod val="50000"/>
                            </a:schemeClr>
                          </a:solidFill>
                        </a:rPr>
                        <a:t>Αλογλιπτίνη</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tc>
                  <a:txBody>
                    <a:bodyPr/>
                    <a:lstStyle/>
                    <a:p>
                      <a:pPr algn="ctr"/>
                      <a:r>
                        <a:rPr lang="el-GR" dirty="0">
                          <a:solidFill>
                            <a:schemeClr val="bg1">
                              <a:lumMod val="50000"/>
                            </a:schemeClr>
                          </a:solidFill>
                        </a:rPr>
                        <a:t>+</a:t>
                      </a:r>
                      <a:endParaRPr lang="en-US" dirty="0">
                        <a:solidFill>
                          <a:schemeClr val="bg1">
                            <a:lumMod val="50000"/>
                          </a:schemeClr>
                        </a:solidFill>
                      </a:endParaRPr>
                    </a:p>
                  </a:txBody>
                  <a:tcPr/>
                </a:tc>
                <a:extLst>
                  <a:ext uri="{0D108BD9-81ED-4DB2-BD59-A6C34878D82A}">
                    <a16:rowId xmlns:a16="http://schemas.microsoft.com/office/drawing/2014/main" val="10005"/>
                  </a:ext>
                </a:extLst>
              </a:tr>
              <a:tr h="470168">
                <a:tc gridSpan="5">
                  <a:txBody>
                    <a:bodyPr/>
                    <a:lstStyle/>
                    <a:p>
                      <a:pPr algn="ctr"/>
                      <a:r>
                        <a:rPr lang="el-GR" sz="2400" dirty="0">
                          <a:solidFill>
                            <a:srgbClr val="FF0000"/>
                          </a:solidFill>
                        </a:rPr>
                        <a:t>Νεφρική λειτουργία</a:t>
                      </a:r>
                      <a:r>
                        <a:rPr lang="en-US" sz="2400" dirty="0">
                          <a:solidFill>
                            <a:srgbClr val="FF0000"/>
                          </a:solidFill>
                        </a:rPr>
                        <a:t> </a:t>
                      </a:r>
                      <a:r>
                        <a:rPr lang="en-US" sz="2400" dirty="0" err="1">
                          <a:solidFill>
                            <a:srgbClr val="FF0000"/>
                          </a:solidFill>
                        </a:rPr>
                        <a:t>eGFR</a:t>
                      </a:r>
                      <a:r>
                        <a:rPr lang="en-US" sz="2400" dirty="0">
                          <a:solidFill>
                            <a:srgbClr val="FF0000"/>
                          </a:solidFill>
                        </a:rPr>
                        <a:t> (ml/min</a:t>
                      </a:r>
                      <a:r>
                        <a:rPr lang="en-US" sz="2400" baseline="0" dirty="0">
                          <a:solidFill>
                            <a:srgbClr val="FF0000"/>
                          </a:solidFill>
                        </a:rPr>
                        <a:t> </a:t>
                      </a:r>
                      <a:r>
                        <a:rPr lang="el-GR" sz="2400" dirty="0">
                          <a:solidFill>
                            <a:srgbClr val="FF0000"/>
                          </a:solidFill>
                        </a:rPr>
                        <a:t>ή</a:t>
                      </a:r>
                      <a:r>
                        <a:rPr lang="el-GR" sz="2400" baseline="0" dirty="0">
                          <a:solidFill>
                            <a:srgbClr val="FF0000"/>
                          </a:solidFill>
                        </a:rPr>
                        <a:t> </a:t>
                      </a:r>
                      <a:r>
                        <a:rPr lang="en-US" sz="2400" baseline="0" dirty="0">
                          <a:solidFill>
                            <a:srgbClr val="FF0000"/>
                          </a:solidFill>
                        </a:rPr>
                        <a:t>ml/min/1,73m</a:t>
                      </a:r>
                      <a:r>
                        <a:rPr lang="en-US" sz="2400" baseline="30000" dirty="0">
                          <a:solidFill>
                            <a:srgbClr val="FF0000"/>
                          </a:solidFill>
                        </a:rPr>
                        <a:t>2</a:t>
                      </a:r>
                      <a:r>
                        <a:rPr lang="en-US" sz="2400" baseline="0" dirty="0">
                          <a:solidFill>
                            <a:srgbClr val="FF0000"/>
                          </a:solidFill>
                        </a:rPr>
                        <a:t>)</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6"/>
                  </a:ext>
                </a:extLst>
              </a:tr>
              <a:tr h="470168">
                <a:tc>
                  <a:txBody>
                    <a:bodyPr/>
                    <a:lstStyle/>
                    <a:p>
                      <a:endParaRPr lang="en-US" dirty="0">
                        <a:solidFill>
                          <a:srgbClr val="002060"/>
                        </a:solidFill>
                      </a:endParaRPr>
                    </a:p>
                  </a:txBody>
                  <a:tcPr/>
                </a:tc>
                <a:tc>
                  <a:txBody>
                    <a:bodyPr/>
                    <a:lstStyle/>
                    <a:p>
                      <a:pPr algn="ctr"/>
                      <a:r>
                        <a:rPr lang="en-US" b="1" dirty="0">
                          <a:solidFill>
                            <a:srgbClr val="002060"/>
                          </a:solidFill>
                        </a:rPr>
                        <a:t>&gt; 50</a:t>
                      </a:r>
                    </a:p>
                  </a:txBody>
                  <a:tcPr/>
                </a:tc>
                <a:tc>
                  <a:txBody>
                    <a:bodyPr/>
                    <a:lstStyle/>
                    <a:p>
                      <a:pPr algn="ctr"/>
                      <a:r>
                        <a:rPr lang="en-US" b="1" dirty="0">
                          <a:solidFill>
                            <a:srgbClr val="002060"/>
                          </a:solidFill>
                        </a:rPr>
                        <a:t>30-50</a:t>
                      </a:r>
                    </a:p>
                  </a:txBody>
                  <a:tcPr/>
                </a:tc>
                <a:tc>
                  <a:txBody>
                    <a:bodyPr/>
                    <a:lstStyle/>
                    <a:p>
                      <a:pPr algn="ctr"/>
                      <a:r>
                        <a:rPr lang="en-US" b="1" dirty="0">
                          <a:solidFill>
                            <a:srgbClr val="002060"/>
                          </a:solidFill>
                        </a:rPr>
                        <a:t>15-30</a:t>
                      </a:r>
                    </a:p>
                  </a:txBody>
                  <a:tcPr/>
                </a:tc>
                <a:tc>
                  <a:txBody>
                    <a:bodyPr/>
                    <a:lstStyle/>
                    <a:p>
                      <a:pPr algn="ctr"/>
                      <a:r>
                        <a:rPr lang="en-US" b="1" dirty="0">
                          <a:solidFill>
                            <a:srgbClr val="002060"/>
                          </a:solidFill>
                        </a:rPr>
                        <a:t>&lt; 15</a:t>
                      </a:r>
                    </a:p>
                  </a:txBody>
                  <a:tcPr/>
                </a:tc>
                <a:extLst>
                  <a:ext uri="{0D108BD9-81ED-4DB2-BD59-A6C34878D82A}">
                    <a16:rowId xmlns:a16="http://schemas.microsoft.com/office/drawing/2014/main" val="10007"/>
                  </a:ext>
                </a:extLst>
              </a:tr>
              <a:tr h="470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solidFill>
                            <a:srgbClr val="002060"/>
                          </a:solidFill>
                        </a:rPr>
                        <a:t>Σιταγλιπτίνη</a:t>
                      </a:r>
                      <a:endParaRPr lang="en-US" dirty="0">
                        <a:solidFill>
                          <a:srgbClr val="002060"/>
                        </a:solidFill>
                      </a:endParaRPr>
                    </a:p>
                    <a:p>
                      <a:endParaRPr lang="en-US" dirty="0">
                        <a:solidFill>
                          <a:srgbClr val="002060"/>
                        </a:solidFill>
                      </a:endParaRPr>
                    </a:p>
                  </a:txBody>
                  <a:tcPr/>
                </a:tc>
                <a:tc>
                  <a:txBody>
                    <a:bodyPr/>
                    <a:lstStyle/>
                    <a:p>
                      <a:pPr algn="ctr"/>
                      <a:r>
                        <a:rPr lang="el-GR" dirty="0">
                          <a:solidFill>
                            <a:srgbClr val="002060"/>
                          </a:solidFill>
                        </a:rPr>
                        <a:t>100 </a:t>
                      </a:r>
                      <a:r>
                        <a:rPr lang="en-US" dirty="0">
                          <a:solidFill>
                            <a:srgbClr val="002060"/>
                          </a:solidFill>
                        </a:rPr>
                        <a:t>mg</a:t>
                      </a:r>
                    </a:p>
                  </a:txBody>
                  <a:tcPr/>
                </a:tc>
                <a:tc>
                  <a:txBody>
                    <a:bodyPr/>
                    <a:lstStyle/>
                    <a:p>
                      <a:pPr algn="ctr"/>
                      <a:r>
                        <a:rPr lang="en-US" dirty="0">
                          <a:solidFill>
                            <a:srgbClr val="002060"/>
                          </a:solidFill>
                        </a:rPr>
                        <a:t>50 mg</a:t>
                      </a:r>
                    </a:p>
                  </a:txBody>
                  <a:tcPr/>
                </a:tc>
                <a:tc>
                  <a:txBody>
                    <a:bodyPr/>
                    <a:lstStyle/>
                    <a:p>
                      <a:pPr algn="ctr"/>
                      <a:r>
                        <a:rPr lang="en-US" dirty="0">
                          <a:solidFill>
                            <a:srgbClr val="002060"/>
                          </a:solidFill>
                        </a:rPr>
                        <a:t>25 mg</a:t>
                      </a:r>
                    </a:p>
                  </a:txBody>
                  <a:tcPr/>
                </a:tc>
                <a:tc>
                  <a:txBody>
                    <a:bodyPr/>
                    <a:lstStyle/>
                    <a:p>
                      <a:pPr algn="ctr"/>
                      <a:r>
                        <a:rPr lang="en-US" dirty="0">
                          <a:solidFill>
                            <a:srgbClr val="002060"/>
                          </a:solidFill>
                        </a:rPr>
                        <a:t>25</a:t>
                      </a:r>
                      <a:r>
                        <a:rPr lang="en-US" baseline="0" dirty="0">
                          <a:solidFill>
                            <a:srgbClr val="002060"/>
                          </a:solidFill>
                        </a:rPr>
                        <a:t> mg</a:t>
                      </a:r>
                      <a:endParaRPr lang="en-US" dirty="0">
                        <a:solidFill>
                          <a:srgbClr val="002060"/>
                        </a:solidFill>
                      </a:endParaRPr>
                    </a:p>
                  </a:txBody>
                  <a:tcPr/>
                </a:tc>
                <a:extLst>
                  <a:ext uri="{0D108BD9-81ED-4DB2-BD59-A6C34878D82A}">
                    <a16:rowId xmlns:a16="http://schemas.microsoft.com/office/drawing/2014/main" val="10008"/>
                  </a:ext>
                </a:extLst>
              </a:tr>
              <a:tr h="470168">
                <a:tc>
                  <a:txBody>
                    <a:bodyPr/>
                    <a:lstStyle/>
                    <a:p>
                      <a:r>
                        <a:rPr lang="el-GR" dirty="0">
                          <a:solidFill>
                            <a:srgbClr val="002060"/>
                          </a:solidFill>
                        </a:rPr>
                        <a:t>Βιλδαγλιπτίνη</a:t>
                      </a:r>
                      <a:endParaRPr lang="en-US" dirty="0">
                        <a:solidFill>
                          <a:srgbClr val="002060"/>
                        </a:solidFill>
                      </a:endParaRPr>
                    </a:p>
                  </a:txBody>
                  <a:tcPr/>
                </a:tc>
                <a:tc>
                  <a:txBody>
                    <a:bodyPr/>
                    <a:lstStyle/>
                    <a:p>
                      <a:pPr algn="ctr"/>
                      <a:r>
                        <a:rPr lang="en-US" dirty="0">
                          <a:solidFill>
                            <a:srgbClr val="002060"/>
                          </a:solidFill>
                        </a:rPr>
                        <a:t>100 mg</a:t>
                      </a:r>
                    </a:p>
                  </a:txBody>
                  <a:tcPr/>
                </a:tc>
                <a:tc>
                  <a:txBody>
                    <a:bodyPr/>
                    <a:lstStyle/>
                    <a:p>
                      <a:pPr algn="ctr"/>
                      <a:r>
                        <a:rPr lang="en-US" dirty="0">
                          <a:solidFill>
                            <a:srgbClr val="002060"/>
                          </a:solidFill>
                        </a:rPr>
                        <a:t>50 mg</a:t>
                      </a:r>
                    </a:p>
                  </a:txBody>
                  <a:tcPr/>
                </a:tc>
                <a:tc>
                  <a:txBody>
                    <a:bodyPr/>
                    <a:lstStyle/>
                    <a:p>
                      <a:pPr algn="ctr"/>
                      <a:r>
                        <a:rPr lang="en-US" dirty="0">
                          <a:solidFill>
                            <a:srgbClr val="002060"/>
                          </a:solidFill>
                        </a:rPr>
                        <a:t>50</a:t>
                      </a:r>
                      <a:r>
                        <a:rPr lang="en-US" baseline="0" dirty="0">
                          <a:solidFill>
                            <a:srgbClr val="002060"/>
                          </a:solidFill>
                        </a:rPr>
                        <a:t> mg</a:t>
                      </a:r>
                      <a:endParaRPr lang="en-US" dirty="0">
                        <a:solidFill>
                          <a:srgbClr val="002060"/>
                        </a:solidFill>
                      </a:endParaRPr>
                    </a:p>
                  </a:txBody>
                  <a:tcPr/>
                </a:tc>
                <a:tc>
                  <a:txBody>
                    <a:bodyPr/>
                    <a:lstStyle/>
                    <a:p>
                      <a:pPr algn="ctr"/>
                      <a:r>
                        <a:rPr lang="en-US" dirty="0">
                          <a:solidFill>
                            <a:srgbClr val="002060"/>
                          </a:solidFill>
                        </a:rPr>
                        <a:t>50 mg</a:t>
                      </a:r>
                    </a:p>
                  </a:txBody>
                  <a:tcPr/>
                </a:tc>
                <a:extLst>
                  <a:ext uri="{0D108BD9-81ED-4DB2-BD59-A6C34878D82A}">
                    <a16:rowId xmlns:a16="http://schemas.microsoft.com/office/drawing/2014/main" val="10009"/>
                  </a:ext>
                </a:extLst>
              </a:tr>
              <a:tr h="470168">
                <a:tc>
                  <a:txBody>
                    <a:bodyPr/>
                    <a:lstStyle/>
                    <a:p>
                      <a:r>
                        <a:rPr lang="el-GR" dirty="0">
                          <a:solidFill>
                            <a:srgbClr val="002060"/>
                          </a:solidFill>
                        </a:rPr>
                        <a:t>Σαξαγλιπτίνη</a:t>
                      </a:r>
                      <a:endParaRPr lang="en-US" dirty="0">
                        <a:solidFill>
                          <a:srgbClr val="002060"/>
                        </a:solidFill>
                      </a:endParaRPr>
                    </a:p>
                  </a:txBody>
                  <a:tcPr/>
                </a:tc>
                <a:tc>
                  <a:txBody>
                    <a:bodyPr/>
                    <a:lstStyle/>
                    <a:p>
                      <a:pPr algn="ctr"/>
                      <a:r>
                        <a:rPr lang="en-US" dirty="0">
                          <a:solidFill>
                            <a:srgbClr val="002060"/>
                          </a:solidFill>
                        </a:rPr>
                        <a:t>5 mg</a:t>
                      </a:r>
                    </a:p>
                  </a:txBody>
                  <a:tcPr/>
                </a:tc>
                <a:tc>
                  <a:txBody>
                    <a:bodyPr/>
                    <a:lstStyle/>
                    <a:p>
                      <a:pPr algn="ctr"/>
                      <a:r>
                        <a:rPr lang="en-US" dirty="0">
                          <a:solidFill>
                            <a:srgbClr val="002060"/>
                          </a:solidFill>
                        </a:rPr>
                        <a:t>2,5</a:t>
                      </a:r>
                      <a:r>
                        <a:rPr lang="en-US" baseline="0" dirty="0">
                          <a:solidFill>
                            <a:srgbClr val="002060"/>
                          </a:solidFill>
                        </a:rPr>
                        <a:t> mg</a:t>
                      </a:r>
                      <a:endParaRPr lang="en-US" dirty="0">
                        <a:solidFill>
                          <a:srgbClr val="002060"/>
                        </a:solidFill>
                      </a:endParaRPr>
                    </a:p>
                  </a:txBody>
                  <a:tcPr/>
                </a:tc>
                <a:tc>
                  <a:txBody>
                    <a:bodyPr/>
                    <a:lstStyle/>
                    <a:p>
                      <a:pPr algn="ctr"/>
                      <a:r>
                        <a:rPr lang="en-US" dirty="0">
                          <a:solidFill>
                            <a:srgbClr val="002060"/>
                          </a:solidFill>
                        </a:rPr>
                        <a:t>2,5 mg</a:t>
                      </a:r>
                    </a:p>
                  </a:txBody>
                  <a:tcPr/>
                </a:tc>
                <a:tc>
                  <a:txBody>
                    <a:bodyPr/>
                    <a:lstStyle/>
                    <a:p>
                      <a:pPr algn="ctr"/>
                      <a:r>
                        <a:rPr lang="en-US" dirty="0">
                          <a:solidFill>
                            <a:srgbClr val="002060"/>
                          </a:solidFill>
                        </a:rPr>
                        <a:t>-</a:t>
                      </a:r>
                    </a:p>
                  </a:txBody>
                  <a:tcPr/>
                </a:tc>
                <a:extLst>
                  <a:ext uri="{0D108BD9-81ED-4DB2-BD59-A6C34878D82A}">
                    <a16:rowId xmlns:a16="http://schemas.microsoft.com/office/drawing/2014/main" val="10010"/>
                  </a:ext>
                </a:extLst>
              </a:tr>
              <a:tr h="470168">
                <a:tc>
                  <a:txBody>
                    <a:bodyPr/>
                    <a:lstStyle/>
                    <a:p>
                      <a:r>
                        <a:rPr lang="el-GR" dirty="0">
                          <a:solidFill>
                            <a:srgbClr val="002060"/>
                          </a:solidFill>
                        </a:rPr>
                        <a:t>Λιναγλιπτίνη</a:t>
                      </a:r>
                      <a:endParaRPr lang="en-US" dirty="0">
                        <a:solidFill>
                          <a:srgbClr val="002060"/>
                        </a:solidFill>
                      </a:endParaRPr>
                    </a:p>
                  </a:txBody>
                  <a:tcPr/>
                </a:tc>
                <a:tc>
                  <a:txBody>
                    <a:bodyPr/>
                    <a:lstStyle/>
                    <a:p>
                      <a:pPr algn="ctr"/>
                      <a:r>
                        <a:rPr lang="en-US" dirty="0">
                          <a:solidFill>
                            <a:srgbClr val="002060"/>
                          </a:solidFill>
                        </a:rPr>
                        <a:t>5 mg</a:t>
                      </a:r>
                    </a:p>
                  </a:txBody>
                  <a:tcPr/>
                </a:tc>
                <a:tc>
                  <a:txBody>
                    <a:bodyPr/>
                    <a:lstStyle/>
                    <a:p>
                      <a:pPr algn="ctr"/>
                      <a:r>
                        <a:rPr lang="en-US" dirty="0">
                          <a:solidFill>
                            <a:srgbClr val="002060"/>
                          </a:solidFill>
                        </a:rPr>
                        <a:t>+</a:t>
                      </a:r>
                    </a:p>
                  </a:txBody>
                  <a:tcPr/>
                </a:tc>
                <a:tc>
                  <a:txBody>
                    <a:bodyPr/>
                    <a:lstStyle/>
                    <a:p>
                      <a:pPr algn="ctr"/>
                      <a:r>
                        <a:rPr lang="en-US" dirty="0">
                          <a:solidFill>
                            <a:srgbClr val="002060"/>
                          </a:solidFill>
                        </a:rPr>
                        <a:t>+</a:t>
                      </a:r>
                    </a:p>
                  </a:txBody>
                  <a:tcPr/>
                </a:tc>
                <a:tc>
                  <a:txBody>
                    <a:bodyPr/>
                    <a:lstStyle/>
                    <a:p>
                      <a:pPr algn="ctr"/>
                      <a:r>
                        <a:rPr lang="en-US" dirty="0">
                          <a:solidFill>
                            <a:srgbClr val="002060"/>
                          </a:solidFill>
                        </a:rPr>
                        <a:t>+</a:t>
                      </a:r>
                    </a:p>
                  </a:txBody>
                  <a:tcPr/>
                </a:tc>
                <a:extLst>
                  <a:ext uri="{0D108BD9-81ED-4DB2-BD59-A6C34878D82A}">
                    <a16:rowId xmlns:a16="http://schemas.microsoft.com/office/drawing/2014/main" val="10011"/>
                  </a:ext>
                </a:extLst>
              </a:tr>
            </a:tbl>
          </a:graphicData>
        </a:graphic>
      </p:graphicFrame>
      <p:cxnSp>
        <p:nvCxnSpPr>
          <p:cNvPr id="9" name="8 - Ευθύγραμμο βέλος σύνδεσης"/>
          <p:cNvCxnSpPr/>
          <p:nvPr/>
        </p:nvCxnSpPr>
        <p:spPr>
          <a:xfrm>
            <a:off x="1928794" y="6643710"/>
            <a:ext cx="6643734" cy="1588"/>
          </a:xfrm>
          <a:prstGeom prst="straightConnector1">
            <a:avLst/>
          </a:prstGeom>
          <a:ln w="25400">
            <a:solidFill>
              <a:srgbClr val="1B11E9"/>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5400000">
            <a:off x="3715538" y="4999842"/>
            <a:ext cx="142876"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1928794" y="4929198"/>
            <a:ext cx="1857388"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3786182" y="5072074"/>
            <a:ext cx="1500198"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rot="5400000">
            <a:off x="5215736" y="5142718"/>
            <a:ext cx="142876"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5286380" y="5214950"/>
            <a:ext cx="1643074"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a:off x="6929454" y="5214950"/>
            <a:ext cx="1428760" cy="1588"/>
          </a:xfrm>
          <a:prstGeom prst="straightConnector1">
            <a:avLst/>
          </a:prstGeom>
          <a:ln w="25400">
            <a:solidFill>
              <a:srgbClr val="1B11E9"/>
            </a:solidFill>
            <a:tailEnd type="arrow"/>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a:off x="1928794" y="5572140"/>
            <a:ext cx="1857388"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rot="5400000">
            <a:off x="3715538" y="5642784"/>
            <a:ext cx="142876"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a:off x="3786182" y="5715016"/>
            <a:ext cx="4643470" cy="1588"/>
          </a:xfrm>
          <a:prstGeom prst="straightConnector1">
            <a:avLst/>
          </a:prstGeom>
          <a:ln w="25400">
            <a:solidFill>
              <a:srgbClr val="1B11E9"/>
            </a:solidFill>
            <a:tailEnd type="arrow"/>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1928794" y="6072206"/>
            <a:ext cx="1857388"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5400000">
            <a:off x="3715538" y="6142850"/>
            <a:ext cx="142876" cy="1588"/>
          </a:xfrm>
          <a:prstGeom prst="line">
            <a:avLst/>
          </a:prstGeom>
          <a:ln w="25400">
            <a:solidFill>
              <a:srgbClr val="1B11E9"/>
            </a:solidFill>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a:off x="3786182" y="6215082"/>
            <a:ext cx="3143272" cy="1588"/>
          </a:xfrm>
          <a:prstGeom prst="straightConnector1">
            <a:avLst/>
          </a:prstGeom>
          <a:ln w="25400">
            <a:solidFill>
              <a:srgbClr val="1B11E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6546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#2</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fontScale="92500" lnSpcReduction="10000"/>
          </a:bodyPr>
          <a:lstStyle/>
          <a:p>
            <a:r>
              <a:rPr lang="el-GR" dirty="0"/>
              <a:t>Άνδρας 62 ετών </a:t>
            </a:r>
          </a:p>
          <a:p>
            <a:r>
              <a:rPr lang="el-GR" dirty="0"/>
              <a:t>Ιστορικό ΣΔτ2 από την ηλικία των 52 ετών</a:t>
            </a:r>
          </a:p>
          <a:p>
            <a:r>
              <a:rPr lang="el-GR" b="1" dirty="0"/>
              <a:t>Αγωγή με μετφορμίνη 2 </a:t>
            </a:r>
            <a:r>
              <a:rPr lang="en-US" b="1" dirty="0"/>
              <a:t>g/d </a:t>
            </a:r>
          </a:p>
          <a:p>
            <a:r>
              <a:rPr lang="el-GR" dirty="0"/>
              <a:t>ΒΜΙ 27 </a:t>
            </a:r>
            <a:r>
              <a:rPr lang="en-US" dirty="0"/>
              <a:t>Kg/m</a:t>
            </a:r>
            <a:r>
              <a:rPr lang="en-US" baseline="30000" dirty="0"/>
              <a:t>2</a:t>
            </a:r>
            <a:r>
              <a:rPr lang="en-US" dirty="0"/>
              <a:t>, </a:t>
            </a:r>
            <a:r>
              <a:rPr lang="el-GR" dirty="0"/>
              <a:t>κρεατινίνη 0,9 </a:t>
            </a:r>
            <a:r>
              <a:rPr lang="en-US" dirty="0"/>
              <a:t>mg/dl</a:t>
            </a:r>
            <a:r>
              <a:rPr lang="el-GR" dirty="0"/>
              <a:t>, </a:t>
            </a:r>
            <a:r>
              <a:rPr lang="en-US" dirty="0"/>
              <a:t>eGFR </a:t>
            </a:r>
            <a:r>
              <a:rPr lang="el-GR" dirty="0"/>
              <a:t>91</a:t>
            </a:r>
            <a:r>
              <a:rPr lang="en-US" dirty="0"/>
              <a:t> ml/min/1,73 m</a:t>
            </a:r>
            <a:r>
              <a:rPr lang="en-US" baseline="30000" dirty="0"/>
              <a:t>2</a:t>
            </a:r>
          </a:p>
          <a:p>
            <a:r>
              <a:rPr lang="el-GR" dirty="0"/>
              <a:t>Σάκχαρο νηστείας </a:t>
            </a:r>
            <a:r>
              <a:rPr lang="en-US" dirty="0"/>
              <a:t>&gt;</a:t>
            </a:r>
            <a:r>
              <a:rPr lang="el-GR" dirty="0"/>
              <a:t>1</a:t>
            </a:r>
            <a:r>
              <a:rPr lang="en-US" dirty="0"/>
              <a:t>3</a:t>
            </a:r>
            <a:r>
              <a:rPr lang="el-GR" dirty="0"/>
              <a:t>0 </a:t>
            </a:r>
            <a:r>
              <a:rPr lang="en-US" dirty="0"/>
              <a:t>mg/dl, </a:t>
            </a:r>
            <a:r>
              <a:rPr lang="el-GR" dirty="0"/>
              <a:t>μεταγευματικά &gt; 160</a:t>
            </a:r>
            <a:r>
              <a:rPr lang="en-US" dirty="0"/>
              <a:t> mg/dl </a:t>
            </a:r>
            <a:r>
              <a:rPr lang="en-US" b="1" dirty="0"/>
              <a:t>HbA1c </a:t>
            </a:r>
            <a:r>
              <a:rPr lang="el-GR" b="1" dirty="0"/>
              <a:t>7,6</a:t>
            </a:r>
            <a:r>
              <a:rPr lang="en-US" b="1" dirty="0"/>
              <a:t>%</a:t>
            </a:r>
          </a:p>
          <a:p>
            <a:r>
              <a:rPr lang="el-GR" dirty="0"/>
              <a:t>Αρτηριακή υπέρταση, αγωγή με</a:t>
            </a:r>
            <a:r>
              <a:rPr lang="en-US" dirty="0"/>
              <a:t> </a:t>
            </a:r>
            <a:r>
              <a:rPr lang="el-GR" dirty="0" err="1"/>
              <a:t>βαλσαρτάνη+αμλοδιπίνη</a:t>
            </a:r>
            <a:endParaRPr lang="el-GR" dirty="0"/>
          </a:p>
        </p:txBody>
      </p:sp>
    </p:spTree>
    <p:extLst>
      <p:ext uri="{BB962C8B-B14F-4D97-AF65-F5344CB8AC3E}">
        <p14:creationId xmlns:p14="http://schemas.microsoft.com/office/powerpoint/2010/main" val="3897105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a:xfrm>
            <a:off x="8711420" y="8287759"/>
            <a:ext cx="65723" cy="153888"/>
          </a:xfrm>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143B55C4-4F5A-416B-997D-6CE47EB0A945}" type="slidenum">
              <a:rPr kumimoji="0" lang="en-GB" sz="1000" b="0" i="0" u="none" strike="noStrike" kern="1200" cap="none" spc="0" normalizeH="0" baseline="0" noProof="0">
                <a:ln>
                  <a:noFill/>
                </a:ln>
                <a:solidFill>
                  <a:prstClr val="white">
                    <a:lumMod val="50000"/>
                  </a:prstClr>
                </a:solidFill>
                <a:effectLst/>
                <a:uLnTx/>
                <a:uFillTx/>
                <a:latin typeface="BISansCond" panose="02000006050000020004" pitchFamily="2" charset="0"/>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dirty="0">
              <a:ln>
                <a:noFill/>
              </a:ln>
              <a:solidFill>
                <a:prstClr val="white">
                  <a:lumMod val="50000"/>
                </a:prstClr>
              </a:solidFill>
              <a:effectLst/>
              <a:uLnTx/>
              <a:uFillTx/>
              <a:latin typeface="BISansCond" panose="02000006050000020004" pitchFamily="2" charset="0"/>
              <a:ea typeface="+mn-ea"/>
              <a:cs typeface="Arial" charset="0"/>
            </a:endParaRPr>
          </a:p>
        </p:txBody>
      </p:sp>
      <p:sp>
        <p:nvSpPr>
          <p:cNvPr id="4" name="Ορθογώνιο 3"/>
          <p:cNvSpPr/>
          <p:nvPr/>
        </p:nvSpPr>
        <p:spPr>
          <a:xfrm>
            <a:off x="457200" y="891953"/>
            <a:ext cx="6621780" cy="346247"/>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ΧΩΡΙΣ ΕΓΚΑΤΕΣΤΗΜΕΝΗ ΑΘΗΡΟΣΚΛΗΡΥΝΤΙΚΗ ΚΑΡΔΙΑΓΓΕΙΑΚΗ ΝΟΣΟΣ /</a:t>
            </a:r>
            <a:r>
              <a:rPr kumimoji="0" 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ΑΝΕΠΑΡΚΕΙΑ, ΧΡΟΝΙΑ ΝΕΦΡΙΚΗ ΝΟΣΟΣ </a:t>
            </a:r>
          </a:p>
        </p:txBody>
      </p:sp>
      <p:sp>
        <p:nvSpPr>
          <p:cNvPr id="5" name="Ορθογώνιο 4"/>
          <p:cNvSpPr/>
          <p:nvPr/>
        </p:nvSpPr>
        <p:spPr>
          <a:xfrm>
            <a:off x="1496740" y="1268370"/>
            <a:ext cx="4824165" cy="192358"/>
          </a:xfrm>
          <a:prstGeom prst="rect">
            <a:avLst/>
          </a:prstGeom>
          <a:solidFill>
            <a:srgbClr val="CCFF33"/>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Επίτευξη και διατήρηση των στόχων ( γλυκαιμίας και διαχείρισης βάρους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1324351"/>
            <a:ext cx="1981200"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98"/>
          <p:cNvSpPr/>
          <p:nvPr/>
        </p:nvSpPr>
        <p:spPr>
          <a:xfrm>
            <a:off x="929403" y="1921798"/>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21437"/>
            <a:ext cx="190500" cy="404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16" y="5489352"/>
            <a:ext cx="2293144"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Ορθογώνιο 98"/>
          <p:cNvSpPr/>
          <p:nvPr/>
        </p:nvSpPr>
        <p:spPr>
          <a:xfrm>
            <a:off x="4427218" y="1931608"/>
            <a:ext cx="2209800"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με τις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υγιεινοδιαιτητικές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οδηγίες: δεν επιτυγχάνεται η αναμενόμενη απώλεια βάρους</a:t>
            </a:r>
          </a:p>
        </p:txBody>
      </p:sp>
      <p:sp>
        <p:nvSpPr>
          <p:cNvPr id="15" name="Ορθογώνιο 10"/>
          <p:cNvSpPr/>
          <p:nvPr/>
        </p:nvSpPr>
        <p:spPr>
          <a:xfrm>
            <a:off x="4069080" y="3116416"/>
            <a:ext cx="2926080" cy="1361909"/>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φάρμακα που μειώνουν το βάρος </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Λιραγλουτίδη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1" i="0" u="none" strike="noStrike" kern="0" cap="none" spc="0" normalizeH="0" baseline="0" noProof="0" dirty="0">
                <a:ln>
                  <a:noFill/>
                </a:ln>
                <a:solidFill>
                  <a:srgbClr val="000000"/>
                </a:solidFill>
                <a:effectLst/>
                <a:uLnTx/>
                <a:uFillTx/>
                <a:latin typeface="BISans"/>
                <a:ea typeface="+mn-ea"/>
                <a:cs typeface="Arial" charset="0"/>
              </a:rPr>
              <a:t>M</a:t>
            </a:r>
            <a:r>
              <a:rPr kumimoji="0" lang="el-GR" sz="800" b="1" i="0" u="none" strike="noStrike" kern="0" cap="none" spc="0" normalizeH="0" baseline="0" noProof="0" dirty="0" err="1">
                <a:ln>
                  <a:noFill/>
                </a:ln>
                <a:solidFill>
                  <a:srgbClr val="000000"/>
                </a:solidFill>
                <a:effectLst/>
                <a:uLnTx/>
                <a:uFillTx/>
                <a:latin typeface="BISans"/>
                <a:ea typeface="+mn-ea"/>
                <a:cs typeface="Arial" charset="0"/>
              </a:rPr>
              <a:t>έση</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Εξενατίδη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Ουδέτερη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Μετφορμίνη</a:t>
            </a:r>
          </a:p>
        </p:txBody>
      </p:sp>
      <p:sp>
        <p:nvSpPr>
          <p:cNvPr id="16" name="Ορθογώνιο 10"/>
          <p:cNvSpPr/>
          <p:nvPr/>
        </p:nvSpPr>
        <p:spPr>
          <a:xfrm>
            <a:off x="4351020" y="4945164"/>
            <a:ext cx="2644140"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Εξετάζεται το ενδεχόμενο μεταβολικής χειρουργικής</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27" y="475464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7" y="446660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22260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221396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Ευθεία γραμμή σύνδεσης 21"/>
          <p:cNvCxnSpPr/>
          <p:nvPr/>
        </p:nvCxnSpPr>
        <p:spPr>
          <a:xfrm>
            <a:off x="2091689" y="281631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5532118" y="284666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Ορθογώνιο 10"/>
          <p:cNvSpPr/>
          <p:nvPr/>
        </p:nvSpPr>
        <p:spPr>
          <a:xfrm>
            <a:off x="4069080" y="2390629"/>
            <a:ext cx="29260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εξατομικευμένο – τεκμηριωμένο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πρόγραμ</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-μα διαχείρισης βάρους και επιλογή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αντιϋπεργλυκαιμικής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αγωγής με υψηλή ή πολύ </a:t>
            </a:r>
            <a:r>
              <a:rPr kumimoji="0" lang="el-GR" sz="800" b="0" i="0" u="none" strike="noStrike" kern="0" cap="none" spc="0" normalizeH="0" baseline="0" noProof="0">
                <a:ln>
                  <a:noFill/>
                </a:ln>
                <a:solidFill>
                  <a:srgbClr val="000000"/>
                </a:solidFill>
                <a:effectLst/>
                <a:uLnTx/>
                <a:uFillTx/>
                <a:latin typeface="BISans"/>
                <a:ea typeface="+mn-ea"/>
                <a:cs typeface="Arial" charset="0"/>
              </a:rPr>
              <a:t>υψηλή αποτελεσματικότητα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στη ρύθμιση υπεργλυκαιμίας αλλά και του βάρους.</a:t>
            </a:r>
          </a:p>
        </p:txBody>
      </p:sp>
      <p:sp>
        <p:nvSpPr>
          <p:cNvPr id="23" name="Ορθογώνιο 22"/>
          <p:cNvSpPr/>
          <p:nvPr/>
        </p:nvSpPr>
        <p:spPr>
          <a:xfrm>
            <a:off x="7225146" y="2312312"/>
            <a:ext cx="1863402" cy="646331"/>
          </a:xfrm>
          <a:prstGeom prst="rect">
            <a:avLst/>
          </a:prstGeom>
        </p:spPr>
        <p:txBody>
          <a:bodyPr wrap="square">
            <a:spAutoFit/>
          </a:bodyPr>
          <a:lstStyle/>
          <a:p>
            <a:pPr marL="171450" marR="0" lvl="0" indent="-171450" algn="l" defTabSz="685426" rtl="0" eaLnBrk="1" fontAlgn="auto" latinLnBrk="0" hangingPunct="1">
              <a:lnSpc>
                <a:spcPct val="100000"/>
              </a:lnSpc>
              <a:spcBef>
                <a:spcPts val="0"/>
              </a:spcBef>
              <a:spcAft>
                <a:spcPts val="0"/>
              </a:spcAft>
              <a:buClrTx/>
              <a:buSzTx/>
              <a:buFont typeface="Arial" charset="0"/>
              <a:buChar char="•"/>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Δεν 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Calibri"/>
                <a:ea typeface="+mn-ea"/>
                <a:cs typeface="Calibri"/>
              </a:rPr>
              <a:t>***</a:t>
            </a: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1,5</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 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ντουλαγλουτίδη</a:t>
            </a:r>
            <a:r>
              <a:rPr kumimoji="0" lang="el-GR" sz="600" b="0" i="0" u="none" strike="noStrike" kern="0" cap="none" spc="0" normalizeH="0" baseline="0" noProof="0" dirty="0">
                <a:ln>
                  <a:noFill/>
                </a:ln>
                <a:solidFill>
                  <a:srgbClr val="000000"/>
                </a:solidFill>
                <a:effectLst/>
                <a:uLnTx/>
                <a:uFillTx/>
                <a:latin typeface="Calibri"/>
                <a:ea typeface="+mn-ea"/>
                <a:cs typeface="Calibri"/>
              </a:rPr>
              <a:t> έδειξε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καρδιαγγειιακό</a:t>
            </a: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όφε</a:t>
            </a:r>
            <a:r>
              <a:rPr kumimoji="0" lang="el-GR" sz="600" b="0" i="0" u="none" strike="noStrike" kern="0" cap="none" spc="0" normalizeH="0" baseline="0" noProof="0" dirty="0">
                <a:ln>
                  <a:noFill/>
                </a:ln>
                <a:solidFill>
                  <a:srgbClr val="000000"/>
                </a:solidFill>
                <a:effectLst/>
                <a:uLnTx/>
                <a:uFillTx/>
                <a:latin typeface="Calibri"/>
                <a:ea typeface="+mn-ea"/>
                <a:cs typeface="Calibri"/>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λος σε άτομα με ΣΔ και παράγοντες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Calibri"/>
              <a:ea typeface="+mn-ea"/>
              <a:cs typeface="Calibri"/>
            </a:endParaRPr>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140" y="4630592"/>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177378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177471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822486" y="1489627"/>
            <a:ext cx="6172675" cy="315469"/>
          </a:xfrm>
          <a:prstGeom prst="rect">
            <a:avLst/>
          </a:prstGeom>
          <a:solidFill>
            <a:schemeClr val="accent3">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Έναρξη αγωγής: </a:t>
            </a: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Αλλαγή τρόπου ζωής  (Δίαιτα, Άσκηση, Ρύθμιση βάρους) – Εκπαίδευση – Υποστήριξη στην αυτοδιαχείριση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Μετφορμίνη</a:t>
            </a:r>
          </a:p>
        </p:txBody>
      </p:sp>
      <p:sp>
        <p:nvSpPr>
          <p:cNvPr id="6" name="Ορθογώνιο 10"/>
          <p:cNvSpPr/>
          <p:nvPr/>
        </p:nvSpPr>
        <p:spPr>
          <a:xfrm>
            <a:off x="266700" y="2389453"/>
            <a:ext cx="36499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η</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επιλογή στην προσθήκη φαρμάκου καθοδηγείται κυρίως από την  αποτελεσματικότητά για βέλτιστη ρύθμιση γλυκαιμίας και βάρους, τις ανεπιθύμητες ενέργειες π.χ. η αποφυγή</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υπογλυκαιμίας αποτελεί προτεραιότητα σε άτομα υψηλού κινδύνου και τις προτιμήσεις του ατόμου με διαβήτη</a:t>
            </a:r>
          </a:p>
        </p:txBody>
      </p:sp>
      <p:sp>
        <p:nvSpPr>
          <p:cNvPr id="17" name="Ορθογώνιο 98"/>
          <p:cNvSpPr/>
          <p:nvPr/>
        </p:nvSpPr>
        <p:spPr>
          <a:xfrm>
            <a:off x="4580791" y="4613007"/>
            <a:ext cx="1933134" cy="184561"/>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Σε αποτυχία επίτευξης και διατήρησης των στόχων</a:t>
            </a:r>
          </a:p>
        </p:txBody>
      </p:sp>
      <p:sp>
        <p:nvSpPr>
          <p:cNvPr id="11" name="Ορθογώνιο 10"/>
          <p:cNvSpPr/>
          <p:nvPr/>
        </p:nvSpPr>
        <p:spPr>
          <a:xfrm>
            <a:off x="266700" y="3094273"/>
            <a:ext cx="3649980" cy="1454242"/>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φαρμάκων</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3</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,4,5</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αντιδιαβητικών δισκίων</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I</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νσουλίνη</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ινσουλίνης</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Μετφορμίνη,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Ενδιάμεση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990" y="5029724"/>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Ορθογώνιο 98"/>
          <p:cNvSpPr/>
          <p:nvPr/>
        </p:nvSpPr>
        <p:spPr>
          <a:xfrm>
            <a:off x="993915" y="4795273"/>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sp>
        <p:nvSpPr>
          <p:cNvPr id="32" name="Ορθογώνιο 10"/>
          <p:cNvSpPr/>
          <p:nvPr/>
        </p:nvSpPr>
        <p:spPr>
          <a:xfrm>
            <a:off x="287808" y="5181088"/>
            <a:ext cx="3723083"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μετφορμίνη, αγωνιστής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αναστολέας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SGLT2.</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4" name="Ορθογώνιο 8"/>
          <p:cNvSpPr/>
          <p:nvPr/>
        </p:nvSpPr>
        <p:spPr>
          <a:xfrm>
            <a:off x="7164117" y="2955295"/>
            <a:ext cx="1924431" cy="2408350"/>
          </a:xfrm>
          <a:prstGeom prst="rect">
            <a:avLst/>
          </a:prstGeom>
          <a:noFill/>
          <a:ln>
            <a:noFill/>
            <a:prstDash val="solid"/>
          </a:ln>
        </p:spPr>
        <p:txBody>
          <a:bodyPr vert="horz" wrap="square" lIns="68570" tIns="34289" rIns="68570" bIns="34289" anchor="t" anchorCtr="0" compatLnSpc="1">
            <a:spAutoFit/>
          </a:bodyPr>
          <a:lstStyle/>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¹. Η αποτελεσματικότητα των SGLT2 στη μείωση της γλυκόζης μειώνεται σε e-GFR&lt; 45 και θα πρέπει να εξεταστεί το ενδεχόμενο  επιπρόσθετης θεραπείας όταν απαιτείται περαιτέρω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γλυκαιμικός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έλεγχος.</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².</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 Γλιμεπιρίδη &lt; Γλιβενκλαμίδη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³.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Χαμηλός κίνδυνος υπογλυκαιμίας: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Degludec/ Glargine U300  &lt;  Glargine U100</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NPH</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Σεμαγλουτίδη&gt;Λιραγλουτίδη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&gt; Ντου-</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λαγλουτίδη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&gt;  Εξενατίδη &gt; Λιξισενατίδη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⁵.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NPH &lt; Glargine 100 &lt;  Glargine 300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Deglutec</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ΠΙΟ: Πιογλιταζόνη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5" name="Ορθογώνιο 10"/>
          <p:cNvSpPr/>
          <p:nvPr/>
        </p:nvSpPr>
        <p:spPr>
          <a:xfrm>
            <a:off x="300510" y="5461644"/>
            <a:ext cx="3848926" cy="561690"/>
          </a:xfrm>
          <a:prstGeom prst="rect">
            <a:avLst/>
          </a:prstGeom>
          <a:no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 δυσανεξία ή αντένδειξη, η αγωγή να περιλαμβάνει αναστολέα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(όταν δε λαμβάνει αγωνιστή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Σε χορήγηση βασικής ινσουλίνης</a:t>
            </a:r>
            <a:r>
              <a:rPr kumimoji="0" lang="el-GR" sz="800" b="0" i="0" u="none" strike="noStrike" kern="0" cap="none" spc="0" normalizeH="0" baseline="0" noProof="0" dirty="0">
                <a:ln>
                  <a:noFill/>
                </a:ln>
                <a:solidFill>
                  <a:srgbClr val="000000"/>
                </a:solidFill>
                <a:effectLst/>
                <a:uLnTx/>
                <a:uFillTx/>
                <a:latin typeface="Calibri"/>
                <a:ea typeface="+mn-ea"/>
                <a:cs typeface="Calibri"/>
              </a:rPr>
              <a:t>³</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ρίας</a:t>
            </a:r>
            <a:r>
              <a:rPr kumimoji="0" lang="el-GR" sz="800" b="0" i="0" u="none" strike="noStrike" kern="0" cap="none" spc="0" normalizeH="0" baseline="0" noProof="0" dirty="0">
                <a:ln>
                  <a:noFill/>
                </a:ln>
                <a:solidFill>
                  <a:srgbClr val="000000"/>
                </a:solidFill>
                <a:effectLst/>
                <a:uLnTx/>
                <a:uFillTx/>
                <a:latin typeface="Calibri"/>
                <a:ea typeface="+mn-ea"/>
                <a:cs typeface="Calibri"/>
              </a:rPr>
              <a:t>²</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επιλογή με το μικρότερο κίνδυνο υπογλυκαιμίας. Για περιορισμό κόστους επιλέγεται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σουλφονυλουρία</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 ή βασική ινσουλίνη ⁵ με χαμηλό κόστος  </a:t>
            </a:r>
          </a:p>
        </p:txBody>
      </p:sp>
    </p:spTree>
    <p:extLst>
      <p:ext uri="{BB962C8B-B14F-4D97-AF65-F5344CB8AC3E}">
        <p14:creationId xmlns:p14="http://schemas.microsoft.com/office/powerpoint/2010/main" val="25460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#2</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lstStyle/>
          <a:p>
            <a:pPr marL="0" indent="0">
              <a:buNone/>
            </a:pPr>
            <a:r>
              <a:rPr lang="el-GR" dirty="0"/>
              <a:t>Βέλτιστες θεραπευτικές επιλογές</a:t>
            </a:r>
          </a:p>
          <a:p>
            <a:r>
              <a:rPr lang="el-GR" strike="sngStrike" dirty="0"/>
              <a:t>Μετφορμίνη +</a:t>
            </a:r>
            <a:r>
              <a:rPr lang="en-US" strike="sngStrike" dirty="0"/>
              <a:t> SU</a:t>
            </a:r>
          </a:p>
          <a:p>
            <a:r>
              <a:rPr lang="el-GR" dirty="0"/>
              <a:t>Μετφορμίνη +</a:t>
            </a:r>
            <a:r>
              <a:rPr lang="en-US" dirty="0"/>
              <a:t>DPP4-i</a:t>
            </a:r>
          </a:p>
          <a:p>
            <a:r>
              <a:rPr lang="el-GR" dirty="0"/>
              <a:t>Μετφορμίνη +</a:t>
            </a:r>
            <a:r>
              <a:rPr lang="en-US" dirty="0"/>
              <a:t>SGLT2 –</a:t>
            </a:r>
            <a:r>
              <a:rPr lang="en-US" dirty="0" err="1"/>
              <a:t>i</a:t>
            </a:r>
            <a:endParaRPr lang="en-US" dirty="0"/>
          </a:p>
          <a:p>
            <a:r>
              <a:rPr lang="el-GR" dirty="0"/>
              <a:t>Μετφορμίνη + </a:t>
            </a:r>
            <a:r>
              <a:rPr lang="en-US" dirty="0"/>
              <a:t>GLP-1 </a:t>
            </a:r>
            <a:r>
              <a:rPr lang="el-GR" dirty="0"/>
              <a:t>αγωνιστή</a:t>
            </a:r>
            <a:endParaRPr lang="en-US" dirty="0"/>
          </a:p>
          <a:p>
            <a:r>
              <a:rPr lang="el-GR" dirty="0"/>
              <a:t>Μετφορμίνη + </a:t>
            </a:r>
            <a:r>
              <a:rPr lang="el-GR" dirty="0" err="1"/>
              <a:t>πιογλιταζόνη</a:t>
            </a:r>
            <a:endParaRPr lang="el-GR" dirty="0"/>
          </a:p>
          <a:p>
            <a:endParaRPr lang="el-GR" dirty="0"/>
          </a:p>
        </p:txBody>
      </p:sp>
    </p:spTree>
    <p:extLst>
      <p:ext uri="{BB962C8B-B14F-4D97-AF65-F5344CB8AC3E}">
        <p14:creationId xmlns:p14="http://schemas.microsoft.com/office/powerpoint/2010/main" val="997704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#3</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fontScale="85000" lnSpcReduction="10000"/>
          </a:bodyPr>
          <a:lstStyle/>
          <a:p>
            <a:r>
              <a:rPr lang="el-GR" dirty="0"/>
              <a:t>Γυναίκα 60 ετών </a:t>
            </a:r>
          </a:p>
          <a:p>
            <a:r>
              <a:rPr lang="el-GR" dirty="0"/>
              <a:t>Ιστορικό ΣΔτ2 από την ηλικία των 54 ετών</a:t>
            </a:r>
          </a:p>
          <a:p>
            <a:r>
              <a:rPr lang="el-GR" dirty="0"/>
              <a:t>Αγωγή με </a:t>
            </a:r>
            <a:r>
              <a:rPr lang="el-GR" b="1" dirty="0"/>
              <a:t>μετφορμίνη 2 </a:t>
            </a:r>
            <a:r>
              <a:rPr lang="en-US" b="1" dirty="0"/>
              <a:t>g/d +</a:t>
            </a:r>
            <a:r>
              <a:rPr lang="el-GR" b="1" dirty="0"/>
              <a:t>Σιταγλιπτίνη 100 </a:t>
            </a:r>
            <a:r>
              <a:rPr lang="en-US" b="1" dirty="0"/>
              <a:t>mg x1</a:t>
            </a:r>
          </a:p>
          <a:p>
            <a:r>
              <a:rPr lang="el-GR" dirty="0"/>
              <a:t>ΒΜΙ 28 </a:t>
            </a:r>
            <a:r>
              <a:rPr lang="en-US" dirty="0"/>
              <a:t>Kg/m</a:t>
            </a:r>
            <a:r>
              <a:rPr lang="en-US" baseline="30000" dirty="0"/>
              <a:t>2</a:t>
            </a:r>
            <a:r>
              <a:rPr lang="en-US" dirty="0"/>
              <a:t>, </a:t>
            </a:r>
            <a:r>
              <a:rPr lang="el-GR" dirty="0"/>
              <a:t>κρεατινίνη 0,8 </a:t>
            </a:r>
            <a:r>
              <a:rPr lang="en-US" dirty="0"/>
              <a:t>mg/dl</a:t>
            </a:r>
            <a:r>
              <a:rPr lang="el-GR" dirty="0"/>
              <a:t>, </a:t>
            </a:r>
            <a:r>
              <a:rPr lang="en-US" dirty="0"/>
              <a:t>eGFR 77,8 ml/min/1,73 m</a:t>
            </a:r>
            <a:r>
              <a:rPr lang="en-US" baseline="30000" dirty="0"/>
              <a:t>2</a:t>
            </a:r>
          </a:p>
          <a:p>
            <a:r>
              <a:rPr lang="el-GR" dirty="0"/>
              <a:t>Σάκχαρο νηστείας </a:t>
            </a:r>
            <a:r>
              <a:rPr lang="en-US" dirty="0"/>
              <a:t>&gt;</a:t>
            </a:r>
            <a:r>
              <a:rPr lang="el-GR" dirty="0"/>
              <a:t>1</a:t>
            </a:r>
            <a:r>
              <a:rPr lang="en-US" dirty="0"/>
              <a:t>3</a:t>
            </a:r>
            <a:r>
              <a:rPr lang="el-GR" dirty="0"/>
              <a:t>0 </a:t>
            </a:r>
            <a:r>
              <a:rPr lang="en-US" dirty="0"/>
              <a:t>mg/dl, </a:t>
            </a:r>
            <a:r>
              <a:rPr lang="el-GR" dirty="0"/>
              <a:t>μεταγευματικά &gt; 160</a:t>
            </a:r>
            <a:r>
              <a:rPr lang="en-US" dirty="0"/>
              <a:t> mg/dl </a:t>
            </a:r>
            <a:r>
              <a:rPr lang="en-US" b="1" dirty="0"/>
              <a:t>HbA1c 8%</a:t>
            </a:r>
          </a:p>
          <a:p>
            <a:r>
              <a:rPr lang="el-GR" dirty="0"/>
              <a:t>Αρτηριακή υπέρταση, αγωγή με</a:t>
            </a:r>
            <a:r>
              <a:rPr lang="en-US" dirty="0"/>
              <a:t> </a:t>
            </a:r>
            <a:r>
              <a:rPr lang="el-GR" dirty="0" err="1"/>
              <a:t>εναλαπρίλη</a:t>
            </a:r>
            <a:endParaRPr lang="el-GR" dirty="0"/>
          </a:p>
          <a:p>
            <a:r>
              <a:rPr lang="el-GR" dirty="0"/>
              <a:t>Δυσλιπιδαιμία, ατορβαστατίνη 20 </a:t>
            </a:r>
            <a:r>
              <a:rPr lang="en-US" dirty="0"/>
              <a:t>mg X1, LDL </a:t>
            </a:r>
            <a:r>
              <a:rPr lang="el-GR" dirty="0"/>
              <a:t>70 </a:t>
            </a:r>
            <a:r>
              <a:rPr lang="en-US" dirty="0"/>
              <a:t>mg/dl</a:t>
            </a:r>
            <a:endParaRPr lang="el-GR" dirty="0"/>
          </a:p>
        </p:txBody>
      </p:sp>
    </p:spTree>
    <p:extLst>
      <p:ext uri="{BB962C8B-B14F-4D97-AF65-F5344CB8AC3E}">
        <p14:creationId xmlns:p14="http://schemas.microsoft.com/office/powerpoint/2010/main" val="4165820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a:xfrm>
            <a:off x="8711420" y="8287759"/>
            <a:ext cx="65723" cy="153888"/>
          </a:xfrm>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143B55C4-4F5A-416B-997D-6CE47EB0A945}" type="slidenum">
              <a:rPr kumimoji="0" lang="en-GB" sz="1000" b="0" i="0" u="none" strike="noStrike" kern="1200" cap="none" spc="0" normalizeH="0" baseline="0" noProof="0">
                <a:ln>
                  <a:noFill/>
                </a:ln>
                <a:solidFill>
                  <a:prstClr val="white">
                    <a:lumMod val="50000"/>
                  </a:prstClr>
                </a:solidFill>
                <a:effectLst/>
                <a:uLnTx/>
                <a:uFillTx/>
                <a:latin typeface="BISansCond" panose="02000006050000020004" pitchFamily="2" charset="0"/>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dirty="0">
              <a:ln>
                <a:noFill/>
              </a:ln>
              <a:solidFill>
                <a:prstClr val="white">
                  <a:lumMod val="50000"/>
                </a:prstClr>
              </a:solidFill>
              <a:effectLst/>
              <a:uLnTx/>
              <a:uFillTx/>
              <a:latin typeface="BISansCond" panose="02000006050000020004" pitchFamily="2" charset="0"/>
              <a:ea typeface="+mn-ea"/>
              <a:cs typeface="Arial" charset="0"/>
            </a:endParaRPr>
          </a:p>
        </p:txBody>
      </p:sp>
      <p:sp>
        <p:nvSpPr>
          <p:cNvPr id="4" name="Ορθογώνιο 3"/>
          <p:cNvSpPr/>
          <p:nvPr/>
        </p:nvSpPr>
        <p:spPr>
          <a:xfrm>
            <a:off x="457200" y="891953"/>
            <a:ext cx="6621780" cy="346247"/>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ΧΩΡΙΣ ΕΓΚΑΤΕΣΤΗΜΕΝΗ ΑΘΗΡΟΣΚΛΗΡΥΝΤΙΚΗ ΚΑΡΔΙΑΓΓΕΙΑΚΗ ΝΟΣΟΣ /</a:t>
            </a:r>
            <a:r>
              <a:rPr kumimoji="0" 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ΑΝΕΠΑΡΚΕΙΑ, ΧΡΟΝΙΑ ΝΕΦΡΙΚΗ ΝΟΣΟΣ </a:t>
            </a:r>
          </a:p>
        </p:txBody>
      </p:sp>
      <p:sp>
        <p:nvSpPr>
          <p:cNvPr id="5" name="Ορθογώνιο 4"/>
          <p:cNvSpPr/>
          <p:nvPr/>
        </p:nvSpPr>
        <p:spPr>
          <a:xfrm>
            <a:off x="1496740" y="1268370"/>
            <a:ext cx="4824165" cy="192358"/>
          </a:xfrm>
          <a:prstGeom prst="rect">
            <a:avLst/>
          </a:prstGeom>
          <a:solidFill>
            <a:srgbClr val="CCFF33"/>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Επίτευξη και διατήρηση των στόχων ( γλυκαιμίας και διαχείρισης βάρους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1324351"/>
            <a:ext cx="1981200"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98"/>
          <p:cNvSpPr/>
          <p:nvPr/>
        </p:nvSpPr>
        <p:spPr>
          <a:xfrm>
            <a:off x="929403" y="1921798"/>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21437"/>
            <a:ext cx="190500" cy="404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16" y="5489352"/>
            <a:ext cx="2293144"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Ορθογώνιο 98"/>
          <p:cNvSpPr/>
          <p:nvPr/>
        </p:nvSpPr>
        <p:spPr>
          <a:xfrm>
            <a:off x="4427218" y="1931608"/>
            <a:ext cx="2209800"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με τις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υγιεινοδιαιτητικές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οδηγίες: δεν επιτυγχάνεται η αναμενόμενη απώλεια βάρους</a:t>
            </a:r>
          </a:p>
        </p:txBody>
      </p:sp>
      <p:sp>
        <p:nvSpPr>
          <p:cNvPr id="15" name="Ορθογώνιο 10"/>
          <p:cNvSpPr/>
          <p:nvPr/>
        </p:nvSpPr>
        <p:spPr>
          <a:xfrm>
            <a:off x="4069080" y="3116416"/>
            <a:ext cx="2926080" cy="1361909"/>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φάρμακα που μειώνουν το βάρος </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Λιραγλουτίδη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1" i="0" u="none" strike="noStrike" kern="0" cap="none" spc="0" normalizeH="0" baseline="0" noProof="0" dirty="0">
                <a:ln>
                  <a:noFill/>
                </a:ln>
                <a:solidFill>
                  <a:srgbClr val="000000"/>
                </a:solidFill>
                <a:effectLst/>
                <a:uLnTx/>
                <a:uFillTx/>
                <a:latin typeface="BISans"/>
                <a:ea typeface="+mn-ea"/>
                <a:cs typeface="Arial" charset="0"/>
              </a:rPr>
              <a:t>M</a:t>
            </a:r>
            <a:r>
              <a:rPr kumimoji="0" lang="el-GR" sz="800" b="1" i="0" u="none" strike="noStrike" kern="0" cap="none" spc="0" normalizeH="0" baseline="0" noProof="0" dirty="0" err="1">
                <a:ln>
                  <a:noFill/>
                </a:ln>
                <a:solidFill>
                  <a:srgbClr val="000000"/>
                </a:solidFill>
                <a:effectLst/>
                <a:uLnTx/>
                <a:uFillTx/>
                <a:latin typeface="BISans"/>
                <a:ea typeface="+mn-ea"/>
                <a:cs typeface="Arial" charset="0"/>
              </a:rPr>
              <a:t>έση</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Εξενατίδη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Ουδέτερη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Μετφορμίνη</a:t>
            </a:r>
          </a:p>
        </p:txBody>
      </p:sp>
      <p:sp>
        <p:nvSpPr>
          <p:cNvPr id="16" name="Ορθογώνιο 10"/>
          <p:cNvSpPr/>
          <p:nvPr/>
        </p:nvSpPr>
        <p:spPr>
          <a:xfrm>
            <a:off x="4351020" y="4945164"/>
            <a:ext cx="2644140"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Εξετάζεται το ενδεχόμενο μεταβολικής χειρουργικής</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27" y="475464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7" y="446660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22260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221396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Ευθεία γραμμή σύνδεσης 21"/>
          <p:cNvCxnSpPr/>
          <p:nvPr/>
        </p:nvCxnSpPr>
        <p:spPr>
          <a:xfrm>
            <a:off x="2091689" y="281631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5532118" y="284666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Ορθογώνιο 10"/>
          <p:cNvSpPr/>
          <p:nvPr/>
        </p:nvSpPr>
        <p:spPr>
          <a:xfrm>
            <a:off x="4069080" y="2390629"/>
            <a:ext cx="29260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εξατομικευμένο – τεκμηριωμένο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πρόγραμ</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-μα διαχείρισης βάρους και επιλογή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αντιϋπεργλυκαιμικής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αγωγής με υψηλή ή πολύ </a:t>
            </a:r>
            <a:r>
              <a:rPr kumimoji="0" lang="el-GR" sz="800" b="0" i="0" u="none" strike="noStrike" kern="0" cap="none" spc="0" normalizeH="0" baseline="0" noProof="0">
                <a:ln>
                  <a:noFill/>
                </a:ln>
                <a:solidFill>
                  <a:srgbClr val="000000"/>
                </a:solidFill>
                <a:effectLst/>
                <a:uLnTx/>
                <a:uFillTx/>
                <a:latin typeface="BISans"/>
                <a:ea typeface="+mn-ea"/>
                <a:cs typeface="Arial" charset="0"/>
              </a:rPr>
              <a:t>υψηλή αποτελεσματικότητα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στη ρύθμιση υπεργλυκαιμίας αλλά και του βάρους.</a:t>
            </a:r>
          </a:p>
        </p:txBody>
      </p:sp>
      <p:sp>
        <p:nvSpPr>
          <p:cNvPr id="23" name="Ορθογώνιο 22"/>
          <p:cNvSpPr/>
          <p:nvPr/>
        </p:nvSpPr>
        <p:spPr>
          <a:xfrm>
            <a:off x="7225146" y="2312312"/>
            <a:ext cx="1863402" cy="646331"/>
          </a:xfrm>
          <a:prstGeom prst="rect">
            <a:avLst/>
          </a:prstGeom>
        </p:spPr>
        <p:txBody>
          <a:bodyPr wrap="square">
            <a:spAutoFit/>
          </a:bodyPr>
          <a:lstStyle/>
          <a:p>
            <a:pPr marL="171450" marR="0" lvl="0" indent="-171450" algn="l" defTabSz="685426" rtl="0" eaLnBrk="1" fontAlgn="auto" latinLnBrk="0" hangingPunct="1">
              <a:lnSpc>
                <a:spcPct val="100000"/>
              </a:lnSpc>
              <a:spcBef>
                <a:spcPts val="0"/>
              </a:spcBef>
              <a:spcAft>
                <a:spcPts val="0"/>
              </a:spcAft>
              <a:buClrTx/>
              <a:buSzTx/>
              <a:buFont typeface="Arial" charset="0"/>
              <a:buChar char="•"/>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Δεν 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Calibri"/>
                <a:ea typeface="+mn-ea"/>
                <a:cs typeface="Calibri"/>
              </a:rPr>
              <a:t>***</a:t>
            </a: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1,5</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 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ντουλαγλουτίδη</a:t>
            </a:r>
            <a:r>
              <a:rPr kumimoji="0" lang="el-GR" sz="600" b="0" i="0" u="none" strike="noStrike" kern="0" cap="none" spc="0" normalizeH="0" baseline="0" noProof="0" dirty="0">
                <a:ln>
                  <a:noFill/>
                </a:ln>
                <a:solidFill>
                  <a:srgbClr val="000000"/>
                </a:solidFill>
                <a:effectLst/>
                <a:uLnTx/>
                <a:uFillTx/>
                <a:latin typeface="Calibri"/>
                <a:ea typeface="+mn-ea"/>
                <a:cs typeface="Calibri"/>
              </a:rPr>
              <a:t> έδειξε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καρδιαγγειιακό</a:t>
            </a: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όφε</a:t>
            </a:r>
            <a:r>
              <a:rPr kumimoji="0" lang="el-GR" sz="600" b="0" i="0" u="none" strike="noStrike" kern="0" cap="none" spc="0" normalizeH="0" baseline="0" noProof="0" dirty="0">
                <a:ln>
                  <a:noFill/>
                </a:ln>
                <a:solidFill>
                  <a:srgbClr val="000000"/>
                </a:solidFill>
                <a:effectLst/>
                <a:uLnTx/>
                <a:uFillTx/>
                <a:latin typeface="Calibri"/>
                <a:ea typeface="+mn-ea"/>
                <a:cs typeface="Calibri"/>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λος σε άτομα με ΣΔ και παράγοντες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Calibri"/>
              <a:ea typeface="+mn-ea"/>
              <a:cs typeface="Calibri"/>
            </a:endParaRPr>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140" y="4630592"/>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177378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177471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822486" y="1489627"/>
            <a:ext cx="6172675" cy="315469"/>
          </a:xfrm>
          <a:prstGeom prst="rect">
            <a:avLst/>
          </a:prstGeom>
          <a:solidFill>
            <a:schemeClr val="accent3">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Έναρξη αγωγής: </a:t>
            </a: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Αλλαγή τρόπου ζωής  (Δίαιτα, Άσκηση, Ρύθμιση βάρους) – Εκπαίδευση – Υποστήριξη στην αυτοδιαχείριση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Μετφορμίνη</a:t>
            </a:r>
          </a:p>
        </p:txBody>
      </p:sp>
      <p:sp>
        <p:nvSpPr>
          <p:cNvPr id="6" name="Ορθογώνιο 10"/>
          <p:cNvSpPr/>
          <p:nvPr/>
        </p:nvSpPr>
        <p:spPr>
          <a:xfrm>
            <a:off x="266700" y="2389453"/>
            <a:ext cx="36499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η</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επιλογή στην προσθήκη φαρμάκου καθοδηγείται κυρίως από την  αποτελεσματικότητά για βέλτιστη ρύθμιση γλυκαιμίας και βάρους, τις ανεπιθύμητες ενέργειες π.χ. η αποφυγή</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υπογλυκαιμίας αποτελεί προτεραιότητα σε άτομα υψηλού κινδύνου και τις προτιμήσεις του ατόμου με διαβήτη</a:t>
            </a:r>
          </a:p>
        </p:txBody>
      </p:sp>
      <p:sp>
        <p:nvSpPr>
          <p:cNvPr id="17" name="Ορθογώνιο 98"/>
          <p:cNvSpPr/>
          <p:nvPr/>
        </p:nvSpPr>
        <p:spPr>
          <a:xfrm>
            <a:off x="4580791" y="4613007"/>
            <a:ext cx="1933134" cy="184561"/>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Σε αποτυχία επίτευξης και διατήρησης των στόχων</a:t>
            </a:r>
          </a:p>
        </p:txBody>
      </p:sp>
      <p:sp>
        <p:nvSpPr>
          <p:cNvPr id="11" name="Ορθογώνιο 10"/>
          <p:cNvSpPr/>
          <p:nvPr/>
        </p:nvSpPr>
        <p:spPr>
          <a:xfrm>
            <a:off x="266700" y="3094273"/>
            <a:ext cx="3649980" cy="1454242"/>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φαρμάκων</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3</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,4,5</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αντιδιαβητικών δισκίων</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I</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νσουλίνη</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ινσουλίνης</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Μετφορμίνη,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Ενδιάμεση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990" y="5029724"/>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Ορθογώνιο 98"/>
          <p:cNvSpPr/>
          <p:nvPr/>
        </p:nvSpPr>
        <p:spPr>
          <a:xfrm>
            <a:off x="993915" y="4795273"/>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sp>
        <p:nvSpPr>
          <p:cNvPr id="32" name="Ορθογώνιο 10"/>
          <p:cNvSpPr/>
          <p:nvPr/>
        </p:nvSpPr>
        <p:spPr>
          <a:xfrm>
            <a:off x="287808" y="5181088"/>
            <a:ext cx="3723083"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μετφορμίνη, αγωνιστής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αναστολέας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SGLT2.</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4" name="Ορθογώνιο 8"/>
          <p:cNvSpPr/>
          <p:nvPr/>
        </p:nvSpPr>
        <p:spPr>
          <a:xfrm>
            <a:off x="7164117" y="2955295"/>
            <a:ext cx="1924431" cy="2408350"/>
          </a:xfrm>
          <a:prstGeom prst="rect">
            <a:avLst/>
          </a:prstGeom>
          <a:noFill/>
          <a:ln>
            <a:noFill/>
            <a:prstDash val="solid"/>
          </a:ln>
        </p:spPr>
        <p:txBody>
          <a:bodyPr vert="horz" wrap="square" lIns="68570" tIns="34289" rIns="68570" bIns="34289" anchor="t" anchorCtr="0" compatLnSpc="1">
            <a:spAutoFit/>
          </a:bodyPr>
          <a:lstStyle/>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¹. Η αποτελεσματικότητα των SGLT2 στη μείωση της γλυκόζης μειώνεται σε e-GFR&lt; 45 και θα πρέπει να εξεταστεί το ενδεχόμενο  επιπρόσθετης θεραπείας όταν απαιτείται περαιτέρω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γλυκαιμικός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έλεγχος.</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².</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 Γλιμεπιρίδη &lt; Γλιβενκλαμίδη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³.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Χαμηλός κίνδυνος υπογλυκαιμίας: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Degludec/ Glargine U300  &lt;  Glargine U100</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NPH</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Σεμαγλουτίδη&gt;Λιραγλουτίδη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&gt; Ντου-</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λαγλουτίδη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&gt;  Εξενατίδη &gt; Λιξισενατίδη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⁵.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NPH &lt; Glargine 100 &lt;  Glargine 300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Deglutec</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ΠΙΟ: Πιογλιταζόνη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5" name="Ορθογώνιο 10"/>
          <p:cNvSpPr/>
          <p:nvPr/>
        </p:nvSpPr>
        <p:spPr>
          <a:xfrm>
            <a:off x="300510" y="5461644"/>
            <a:ext cx="3848926" cy="561690"/>
          </a:xfrm>
          <a:prstGeom prst="rect">
            <a:avLst/>
          </a:prstGeom>
          <a:no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 δυσανεξία ή αντένδειξη, η αγωγή να περιλαμβάνει αναστολέα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(όταν δε λαμβάνει αγωνιστή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Σε χορήγηση βασικής ινσουλίνης</a:t>
            </a:r>
            <a:r>
              <a:rPr kumimoji="0" lang="el-GR" sz="800" b="0" i="0" u="none" strike="noStrike" kern="0" cap="none" spc="0" normalizeH="0" baseline="0" noProof="0" dirty="0">
                <a:ln>
                  <a:noFill/>
                </a:ln>
                <a:solidFill>
                  <a:srgbClr val="000000"/>
                </a:solidFill>
                <a:effectLst/>
                <a:uLnTx/>
                <a:uFillTx/>
                <a:latin typeface="Calibri"/>
                <a:ea typeface="+mn-ea"/>
                <a:cs typeface="Calibri"/>
              </a:rPr>
              <a:t>³</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ρίας</a:t>
            </a:r>
            <a:r>
              <a:rPr kumimoji="0" lang="el-GR" sz="800" b="0" i="0" u="none" strike="noStrike" kern="0" cap="none" spc="0" normalizeH="0" baseline="0" noProof="0" dirty="0">
                <a:ln>
                  <a:noFill/>
                </a:ln>
                <a:solidFill>
                  <a:srgbClr val="000000"/>
                </a:solidFill>
                <a:effectLst/>
                <a:uLnTx/>
                <a:uFillTx/>
                <a:latin typeface="Calibri"/>
                <a:ea typeface="+mn-ea"/>
                <a:cs typeface="Calibri"/>
              </a:rPr>
              <a:t>²</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επιλογή με το μικρότερο κίνδυνο υπογλυκαιμίας. Για περιορισμό κόστους επιλέγεται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σουλφονυλουρία</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 ή βασική ινσουλίνη ⁵ με χαμηλό κόστος  </a:t>
            </a:r>
          </a:p>
        </p:txBody>
      </p:sp>
    </p:spTree>
    <p:extLst>
      <p:ext uri="{BB962C8B-B14F-4D97-AF65-F5344CB8AC3E}">
        <p14:creationId xmlns:p14="http://schemas.microsoft.com/office/powerpoint/2010/main" val="353564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#3</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lnSpcReduction="10000"/>
          </a:bodyPr>
          <a:lstStyle/>
          <a:p>
            <a:r>
              <a:rPr lang="el-GR" dirty="0"/>
              <a:t>Θεραπευτικές επιλογές</a:t>
            </a:r>
            <a:endParaRPr lang="en-US" dirty="0"/>
          </a:p>
          <a:p>
            <a:endParaRPr lang="el-GR" dirty="0"/>
          </a:p>
          <a:p>
            <a:r>
              <a:rPr lang="el-GR" dirty="0"/>
              <a:t>Μετφορμίνη + Σιταγλιπτίνη + Πιογλιταζόνη</a:t>
            </a:r>
          </a:p>
          <a:p>
            <a:r>
              <a:rPr lang="el-GR" dirty="0"/>
              <a:t>Μετφορμίνη + Σιταγλιπτίνη + </a:t>
            </a:r>
            <a:r>
              <a:rPr lang="en-US" dirty="0"/>
              <a:t>SGLT-</a:t>
            </a:r>
            <a:r>
              <a:rPr lang="en-US" dirty="0" err="1"/>
              <a:t>i</a:t>
            </a:r>
            <a:endParaRPr lang="el-GR" dirty="0"/>
          </a:p>
          <a:p>
            <a:r>
              <a:rPr lang="el-GR" dirty="0"/>
              <a:t>Μετφορμίνη + Σιταγλιπτίνη + </a:t>
            </a:r>
            <a:r>
              <a:rPr lang="en-US" dirty="0"/>
              <a:t>SU</a:t>
            </a:r>
            <a:endParaRPr lang="el-GR" dirty="0"/>
          </a:p>
          <a:p>
            <a:r>
              <a:rPr lang="el-GR" dirty="0"/>
              <a:t>Μετφορμίνη + </a:t>
            </a:r>
            <a:r>
              <a:rPr lang="en-US" dirty="0"/>
              <a:t>GLP-1 </a:t>
            </a:r>
            <a:r>
              <a:rPr lang="el-GR" dirty="0"/>
              <a:t>αγωνιστή</a:t>
            </a:r>
          </a:p>
          <a:p>
            <a:r>
              <a:rPr lang="el-GR" dirty="0"/>
              <a:t>Μετφορμίνη + Σιταγλιπτίνη +</a:t>
            </a:r>
            <a:r>
              <a:rPr lang="en-US" dirty="0"/>
              <a:t> </a:t>
            </a:r>
            <a:r>
              <a:rPr lang="el-GR" dirty="0"/>
              <a:t>βασική ινσουλίνη</a:t>
            </a:r>
          </a:p>
        </p:txBody>
      </p:sp>
    </p:spTree>
    <p:extLst>
      <p:ext uri="{BB962C8B-B14F-4D97-AF65-F5344CB8AC3E}">
        <p14:creationId xmlns:p14="http://schemas.microsoft.com/office/powerpoint/2010/main" val="367491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850" y="158540"/>
            <a:ext cx="8496300" cy="885825"/>
          </a:xfrm>
        </p:spPr>
        <p:txBody>
          <a:bodyPr/>
          <a:lstStyle/>
          <a:p>
            <a:r>
              <a:rPr lang="en-US" altLang="en-US" dirty="0">
                <a:solidFill>
                  <a:srgbClr val="F10983"/>
                </a:solidFill>
                <a:latin typeface="+mn-lt"/>
                <a:ea typeface="+mn-ea"/>
                <a:cs typeface="+mn-cs"/>
              </a:rPr>
              <a:t>Current antidiabetic treatment options and </a:t>
            </a:r>
            <a:br>
              <a:rPr lang="en-US" altLang="en-US" dirty="0">
                <a:solidFill>
                  <a:srgbClr val="F10983"/>
                </a:solidFill>
                <a:latin typeface="+mn-lt"/>
                <a:ea typeface="+mn-ea"/>
                <a:cs typeface="+mn-cs"/>
              </a:rPr>
            </a:br>
            <a:r>
              <a:rPr lang="en-US" altLang="en-US" dirty="0">
                <a:solidFill>
                  <a:srgbClr val="F10983"/>
                </a:solidFill>
                <a:latin typeface="+mn-lt"/>
                <a:ea typeface="+mn-ea"/>
                <a:cs typeface="+mn-cs"/>
              </a:rPr>
              <a:t>mode of action</a:t>
            </a:r>
          </a:p>
        </p:txBody>
      </p:sp>
      <p:sp>
        <p:nvSpPr>
          <p:cNvPr id="130051" name="Oval 3"/>
          <p:cNvSpPr>
            <a:spLocks noChangeArrowheads="1"/>
          </p:cNvSpPr>
          <p:nvPr/>
        </p:nvSpPr>
        <p:spPr bwMode="auto">
          <a:xfrm>
            <a:off x="3124200" y="3026446"/>
            <a:ext cx="2362200" cy="990600"/>
          </a:xfrm>
          <a:prstGeom prst="ellipse">
            <a:avLst/>
          </a:prstGeom>
          <a:solidFill>
            <a:srgbClr val="008AC9"/>
          </a:solidFill>
          <a:ln w="9525">
            <a:solidFill>
              <a:srgbClr val="008AC9"/>
            </a:solidFill>
            <a:round/>
            <a:headEnd/>
            <a:tailEnd/>
          </a:ln>
          <a:effectLst/>
        </p:spPr>
        <p:txBody>
          <a:bodyPr wrap="none" lIns="91427" tIns="45714" rIns="91427" bIns="45714"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75000"/>
              </a:lnSpc>
            </a:pPr>
            <a:endParaRPr lang="en-US" altLang="en-US" sz="2000" b="1">
              <a:solidFill>
                <a:srgbClr val="FF0000"/>
              </a:solidFill>
              <a:ea typeface="MS PGothic" pitchFamily="34" charset="-128"/>
            </a:endParaRPr>
          </a:p>
        </p:txBody>
      </p:sp>
      <p:sp>
        <p:nvSpPr>
          <p:cNvPr id="130052" name="Text Box 4"/>
          <p:cNvSpPr txBox="1">
            <a:spLocks noChangeArrowheads="1"/>
          </p:cNvSpPr>
          <p:nvPr/>
        </p:nvSpPr>
        <p:spPr bwMode="auto">
          <a:xfrm>
            <a:off x="638175" y="2920084"/>
            <a:ext cx="1103313" cy="5270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dirty="0" err="1">
                <a:solidFill>
                  <a:schemeClr val="tx2"/>
                </a:solidFill>
                <a:ea typeface="MS PGothic" pitchFamily="34" charset="-128"/>
              </a:rPr>
              <a:t>Metformin</a:t>
            </a:r>
            <a:endParaRPr lang="en-US" altLang="en-US" sz="1400" b="1" dirty="0">
              <a:solidFill>
                <a:schemeClr val="tx2"/>
              </a:solidFill>
              <a:ea typeface="MS PGothic" pitchFamily="34" charset="-128"/>
            </a:endParaRPr>
          </a:p>
          <a:p>
            <a:r>
              <a:rPr lang="en-US" altLang="en-US" sz="1400" b="1" dirty="0">
                <a:solidFill>
                  <a:schemeClr val="tx2"/>
                </a:solidFill>
                <a:ea typeface="MS PGothic" pitchFamily="34" charset="-128"/>
              </a:rPr>
              <a:t>TZDs</a:t>
            </a:r>
            <a:endParaRPr lang="en-US" altLang="en-US" sz="1000" b="1" dirty="0">
              <a:solidFill>
                <a:schemeClr val="tx2"/>
              </a:solidFill>
              <a:ea typeface="MS PGothic" pitchFamily="34" charset="-128"/>
            </a:endParaRPr>
          </a:p>
        </p:txBody>
      </p:sp>
      <p:pic>
        <p:nvPicPr>
          <p:cNvPr id="130053" name="Picture 6" descr="DIGESTS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8664"/>
          <a:stretch>
            <a:fillRect/>
          </a:stretch>
        </p:blipFill>
        <p:spPr bwMode="auto">
          <a:xfrm>
            <a:off x="3717925" y="5072734"/>
            <a:ext cx="958850"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4" name="Text Box 7"/>
          <p:cNvSpPr txBox="1">
            <a:spLocks noChangeArrowheads="1"/>
          </p:cNvSpPr>
          <p:nvPr/>
        </p:nvSpPr>
        <p:spPr bwMode="auto">
          <a:xfrm>
            <a:off x="3592513" y="4429796"/>
            <a:ext cx="14366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a:ea typeface="MS PGothic" pitchFamily="34" charset="-128"/>
              </a:rPr>
              <a:t>Intestine</a:t>
            </a:r>
          </a:p>
        </p:txBody>
      </p:sp>
      <p:sp>
        <p:nvSpPr>
          <p:cNvPr id="130055" name="Text Box 8"/>
          <p:cNvSpPr txBox="1">
            <a:spLocks noChangeArrowheads="1"/>
          </p:cNvSpPr>
          <p:nvPr/>
        </p:nvSpPr>
        <p:spPr bwMode="auto">
          <a:xfrm>
            <a:off x="2915816" y="4636171"/>
            <a:ext cx="2651125" cy="461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a:solidFill>
                  <a:srgbClr val="008AC9"/>
                </a:solidFill>
                <a:ea typeface="MS PGothic" pitchFamily="34" charset="-128"/>
              </a:rPr>
              <a:t>Reduced carbohydrate</a:t>
            </a:r>
          </a:p>
          <a:p>
            <a:pPr algn="ctr"/>
            <a:r>
              <a:rPr lang="en-US" altLang="en-US" sz="1200" b="1" dirty="0">
                <a:solidFill>
                  <a:srgbClr val="008AC9"/>
                </a:solidFill>
                <a:ea typeface="MS PGothic" pitchFamily="34" charset="-128"/>
              </a:rPr>
              <a:t>absorption</a:t>
            </a:r>
          </a:p>
        </p:txBody>
      </p:sp>
      <p:sp>
        <p:nvSpPr>
          <p:cNvPr id="130056" name="Line 9"/>
          <p:cNvSpPr>
            <a:spLocks noChangeShapeType="1"/>
          </p:cNvSpPr>
          <p:nvPr/>
        </p:nvSpPr>
        <p:spPr bwMode="auto">
          <a:xfrm flipV="1">
            <a:off x="4297363" y="4128171"/>
            <a:ext cx="0" cy="3302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sp>
        <p:nvSpPr>
          <p:cNvPr id="130057" name="Text Box 10"/>
          <p:cNvSpPr txBox="1">
            <a:spLocks noChangeArrowheads="1"/>
          </p:cNvSpPr>
          <p:nvPr/>
        </p:nvSpPr>
        <p:spPr bwMode="auto">
          <a:xfrm>
            <a:off x="5791200" y="1388146"/>
            <a:ext cx="3028950" cy="9525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dirty="0" err="1">
                <a:solidFill>
                  <a:schemeClr val="tx2"/>
                </a:solidFill>
                <a:ea typeface="MS PGothic" pitchFamily="34" charset="-128"/>
              </a:rPr>
              <a:t>Sulfonylureas</a:t>
            </a:r>
            <a:endParaRPr lang="en-US" altLang="en-US" sz="1400" b="1" dirty="0">
              <a:solidFill>
                <a:schemeClr val="tx2"/>
              </a:solidFill>
              <a:ea typeface="MS PGothic" pitchFamily="34" charset="-128"/>
            </a:endParaRPr>
          </a:p>
          <a:p>
            <a:r>
              <a:rPr lang="en-US" altLang="en-US" sz="1400" b="1" dirty="0" err="1">
                <a:ea typeface="MS PGothic" pitchFamily="34" charset="-128"/>
              </a:rPr>
              <a:t>Glinides</a:t>
            </a:r>
            <a:endParaRPr lang="en-US" altLang="en-US" sz="1400" b="1" dirty="0">
              <a:ea typeface="MS PGothic" pitchFamily="34" charset="-128"/>
            </a:endParaRPr>
          </a:p>
          <a:p>
            <a:r>
              <a:rPr lang="en-US" altLang="en-US" sz="1400" b="1" dirty="0">
                <a:ea typeface="MS PGothic" pitchFamily="34" charset="-128"/>
              </a:rPr>
              <a:t>GLP-1 analogs </a:t>
            </a:r>
            <a:r>
              <a:rPr lang="en-US" altLang="en-US" sz="1000" b="1" dirty="0">
                <a:ea typeface="MS PGothic" pitchFamily="34" charset="-128"/>
              </a:rPr>
              <a:t>(Glucose dependent)</a:t>
            </a:r>
          </a:p>
          <a:p>
            <a:r>
              <a:rPr lang="en-US" altLang="en-US" sz="1400" b="1" dirty="0">
                <a:ea typeface="MS PGothic" pitchFamily="34" charset="-128"/>
              </a:rPr>
              <a:t>DPP-4 inhibitors </a:t>
            </a:r>
            <a:r>
              <a:rPr lang="en-US" altLang="en-US" sz="1000" b="1" dirty="0">
                <a:ea typeface="MS PGothic" pitchFamily="34" charset="-128"/>
              </a:rPr>
              <a:t>(Glucose dependent)</a:t>
            </a:r>
          </a:p>
        </p:txBody>
      </p:sp>
      <p:sp>
        <p:nvSpPr>
          <p:cNvPr id="130058" name="Line 11"/>
          <p:cNvSpPr>
            <a:spLocks noChangeShapeType="1"/>
          </p:cNvSpPr>
          <p:nvPr/>
        </p:nvSpPr>
        <p:spPr bwMode="auto">
          <a:xfrm>
            <a:off x="4292600" y="2632746"/>
            <a:ext cx="0" cy="36671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pic>
        <p:nvPicPr>
          <p:cNvPr id="130059" name="Picture 12" descr="PANCREA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1665959"/>
            <a:ext cx="14271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3"/>
          <p:cNvGrpSpPr>
            <a:grpSpLocks/>
          </p:cNvGrpSpPr>
          <p:nvPr/>
        </p:nvGrpSpPr>
        <p:grpSpPr bwMode="auto">
          <a:xfrm>
            <a:off x="3352800" y="1121446"/>
            <a:ext cx="2420938" cy="503238"/>
            <a:chOff x="2160" y="960"/>
            <a:chExt cx="1525" cy="317"/>
          </a:xfrm>
        </p:grpSpPr>
        <p:sp>
          <p:nvSpPr>
            <p:cNvPr id="130182" name="Text Box 14"/>
            <p:cNvSpPr txBox="1">
              <a:spLocks noChangeArrowheads="1"/>
            </p:cNvSpPr>
            <p:nvPr/>
          </p:nvSpPr>
          <p:spPr bwMode="auto">
            <a:xfrm>
              <a:off x="2160" y="960"/>
              <a:ext cx="152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a:ea typeface="MS PGothic" pitchFamily="34" charset="-128"/>
                </a:rPr>
                <a:t>Pancreatic </a:t>
              </a:r>
              <a:r>
                <a:rPr lang="el-GR" altLang="en-US" sz="1600" b="1">
                  <a:ea typeface="MS PGothic" pitchFamily="34" charset="-128"/>
                  <a:sym typeface="Symbol" pitchFamily="18" charset="2"/>
                </a:rPr>
                <a:t>β</a:t>
              </a:r>
              <a:r>
                <a:rPr lang="en-US" altLang="en-US" sz="1600" b="1">
                  <a:ea typeface="MS PGothic" pitchFamily="34" charset="-128"/>
                  <a:sym typeface="Symbol" pitchFamily="18" charset="2"/>
                </a:rPr>
                <a:t>-cells</a:t>
              </a:r>
              <a:r>
                <a:rPr lang="en-US" altLang="en-US" sz="1600">
                  <a:ea typeface="MS PGothic" pitchFamily="34" charset="-128"/>
                </a:rPr>
                <a:t> </a:t>
              </a:r>
              <a:r>
                <a:rPr lang="en-US" altLang="en-US" sz="1600" b="1">
                  <a:ea typeface="MS PGothic" pitchFamily="34" charset="-128"/>
                </a:rPr>
                <a:t> </a:t>
              </a:r>
            </a:p>
          </p:txBody>
        </p:sp>
        <p:sp>
          <p:nvSpPr>
            <p:cNvPr id="130183" name="Rectangle 15"/>
            <p:cNvSpPr>
              <a:spLocks noChangeArrowheads="1"/>
            </p:cNvSpPr>
            <p:nvPr/>
          </p:nvSpPr>
          <p:spPr bwMode="auto">
            <a:xfrm>
              <a:off x="2251" y="1104"/>
              <a:ext cx="138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200" b="1">
                  <a:solidFill>
                    <a:srgbClr val="008AC9"/>
                  </a:solidFill>
                  <a:ea typeface="MS PGothic" pitchFamily="34" charset="-128"/>
                </a:rPr>
                <a:t>Increased insulin secretion </a:t>
              </a:r>
            </a:p>
          </p:txBody>
        </p:sp>
      </p:grpSp>
      <p:sp>
        <p:nvSpPr>
          <p:cNvPr id="130061" name="Line 16"/>
          <p:cNvSpPr>
            <a:spLocks noChangeShapeType="1"/>
          </p:cNvSpPr>
          <p:nvPr/>
        </p:nvSpPr>
        <p:spPr bwMode="auto">
          <a:xfrm rot="5400000" flipV="1">
            <a:off x="2222501" y="2048546"/>
            <a:ext cx="722312" cy="123348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pSp>
        <p:nvGrpSpPr>
          <p:cNvPr id="3" name="Group 17"/>
          <p:cNvGrpSpPr>
            <a:grpSpLocks/>
          </p:cNvGrpSpPr>
          <p:nvPr/>
        </p:nvGrpSpPr>
        <p:grpSpPr bwMode="auto">
          <a:xfrm>
            <a:off x="254000" y="1450059"/>
            <a:ext cx="2287588" cy="1417637"/>
            <a:chOff x="244" y="1476"/>
            <a:chExt cx="1535" cy="951"/>
          </a:xfrm>
        </p:grpSpPr>
        <p:sp>
          <p:nvSpPr>
            <p:cNvPr id="130179" name="Text Box 18"/>
            <p:cNvSpPr txBox="1">
              <a:spLocks noChangeArrowheads="1"/>
            </p:cNvSpPr>
            <p:nvPr/>
          </p:nvSpPr>
          <p:spPr bwMode="auto">
            <a:xfrm>
              <a:off x="315" y="1476"/>
              <a:ext cx="1234" cy="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a:ea typeface="MS PGothic" pitchFamily="34" charset="-128"/>
                </a:rPr>
                <a:t>Liver</a:t>
              </a:r>
            </a:p>
          </p:txBody>
        </p:sp>
        <p:pic>
          <p:nvPicPr>
            <p:cNvPr id="130180"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 y="1743"/>
              <a:ext cx="934" cy="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181" name="Rectangle 20"/>
            <p:cNvSpPr>
              <a:spLocks noChangeArrowheads="1"/>
            </p:cNvSpPr>
            <p:nvPr/>
          </p:nvSpPr>
          <p:spPr bwMode="auto">
            <a:xfrm>
              <a:off x="244" y="1645"/>
              <a:ext cx="1535" cy="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a:solidFill>
                    <a:srgbClr val="008AC9"/>
                  </a:solidFill>
                  <a:ea typeface="MS PGothic" pitchFamily="34" charset="-128"/>
                </a:rPr>
                <a:t>Reduced glucose production</a:t>
              </a:r>
            </a:p>
          </p:txBody>
        </p:sp>
      </p:grpSp>
      <p:sp>
        <p:nvSpPr>
          <p:cNvPr id="130063" name="Rectangle 21"/>
          <p:cNvSpPr>
            <a:spLocks noChangeArrowheads="1"/>
          </p:cNvSpPr>
          <p:nvPr/>
        </p:nvSpPr>
        <p:spPr bwMode="auto">
          <a:xfrm>
            <a:off x="4476864" y="6084449"/>
            <a:ext cx="2663825"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l-GR" altLang="en-US" sz="1600" b="1" dirty="0">
                <a:solidFill>
                  <a:schemeClr val="tx2"/>
                </a:solidFill>
                <a:ea typeface="MS PGothic" pitchFamily="34" charset="-128"/>
              </a:rPr>
              <a:t>α</a:t>
            </a:r>
            <a:r>
              <a:rPr lang="en-US" altLang="en-US" sz="1600" b="1" dirty="0">
                <a:solidFill>
                  <a:schemeClr val="tx2"/>
                </a:solidFill>
                <a:ea typeface="MS PGothic" pitchFamily="34" charset="-128"/>
              </a:rPr>
              <a:t>-</a:t>
            </a:r>
            <a:r>
              <a:rPr lang="en-US" altLang="en-US" sz="1600" b="1" dirty="0" err="1">
                <a:solidFill>
                  <a:schemeClr val="tx2"/>
                </a:solidFill>
                <a:ea typeface="MS PGothic" pitchFamily="34" charset="-128"/>
              </a:rPr>
              <a:t>glu</a:t>
            </a:r>
            <a:r>
              <a:rPr lang="en-US" altLang="en-US" sz="1600" b="1" dirty="0" err="1">
                <a:ea typeface="MS PGothic" pitchFamily="34" charset="-128"/>
              </a:rPr>
              <a:t>c</a:t>
            </a:r>
            <a:r>
              <a:rPr lang="en-US" altLang="en-US" sz="1600" b="1" dirty="0" err="1">
                <a:solidFill>
                  <a:schemeClr val="tx2"/>
                </a:solidFill>
                <a:ea typeface="MS PGothic" pitchFamily="34" charset="-128"/>
              </a:rPr>
              <a:t>osidase</a:t>
            </a:r>
            <a:r>
              <a:rPr lang="en-US" altLang="en-US" sz="1600" b="1" dirty="0">
                <a:solidFill>
                  <a:schemeClr val="tx2"/>
                </a:solidFill>
                <a:ea typeface="MS PGothic" pitchFamily="34" charset="-128"/>
              </a:rPr>
              <a:t> inhibitors</a:t>
            </a:r>
          </a:p>
        </p:txBody>
      </p:sp>
      <p:sp>
        <p:nvSpPr>
          <p:cNvPr id="130064" name="Rectangle 22"/>
          <p:cNvSpPr>
            <a:spLocks noChangeArrowheads="1"/>
          </p:cNvSpPr>
          <p:nvPr/>
        </p:nvSpPr>
        <p:spPr bwMode="auto">
          <a:xfrm>
            <a:off x="229911" y="6066066"/>
            <a:ext cx="7086600" cy="646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nchor="b">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ea typeface="MS PGothic" pitchFamily="34" charset="-128"/>
              </a:rPr>
              <a:t>Adapted from:</a:t>
            </a:r>
          </a:p>
          <a:p>
            <a:pPr eaLnBrk="1" hangingPunct="1"/>
            <a:r>
              <a:rPr lang="en-US" altLang="en-US" sz="1200" dirty="0" err="1">
                <a:ea typeface="MS PGothic" pitchFamily="34" charset="-128"/>
              </a:rPr>
              <a:t>Inzucchi</a:t>
            </a:r>
            <a:r>
              <a:rPr lang="en-US" altLang="en-US" sz="1200" dirty="0">
                <a:ea typeface="MS PGothic" pitchFamily="34" charset="-128"/>
              </a:rPr>
              <a:t> SE. JAMA 2002;287:360–372</a:t>
            </a:r>
          </a:p>
          <a:p>
            <a:pPr eaLnBrk="1" hangingPunct="1"/>
            <a:r>
              <a:rPr lang="fr-FR" altLang="en-US" sz="1200" dirty="0" err="1">
                <a:solidFill>
                  <a:srgbClr val="292934"/>
                </a:solidFill>
              </a:rPr>
              <a:t>Inzucchi</a:t>
            </a:r>
            <a:r>
              <a:rPr lang="fr-FR" altLang="en-US" sz="1200" dirty="0">
                <a:solidFill>
                  <a:srgbClr val="292934"/>
                </a:solidFill>
              </a:rPr>
              <a:t> SE, et al. </a:t>
            </a:r>
            <a:r>
              <a:rPr lang="fr-FR" altLang="en-US" sz="1200" dirty="0" err="1">
                <a:solidFill>
                  <a:srgbClr val="292934"/>
                </a:solidFill>
              </a:rPr>
              <a:t>Diabetes</a:t>
            </a:r>
            <a:r>
              <a:rPr lang="fr-FR" altLang="en-US" sz="1200" dirty="0">
                <a:solidFill>
                  <a:srgbClr val="292934"/>
                </a:solidFill>
              </a:rPr>
              <a:t> Care 2012;35:1364–1379</a:t>
            </a:r>
          </a:p>
        </p:txBody>
      </p:sp>
      <p:sp>
        <p:nvSpPr>
          <p:cNvPr id="130065" name="Text Box 23"/>
          <p:cNvSpPr txBox="1">
            <a:spLocks noChangeArrowheads="1"/>
          </p:cNvSpPr>
          <p:nvPr/>
        </p:nvSpPr>
        <p:spPr bwMode="auto">
          <a:xfrm>
            <a:off x="6234113" y="2543846"/>
            <a:ext cx="29098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600" b="1">
                <a:ea typeface="MS PGothic" pitchFamily="34" charset="-128"/>
              </a:rPr>
              <a:t>Muscle and adipose tissue</a:t>
            </a:r>
          </a:p>
        </p:txBody>
      </p:sp>
      <p:sp>
        <p:nvSpPr>
          <p:cNvPr id="130066" name="Text Box 25"/>
          <p:cNvSpPr txBox="1">
            <a:spLocks noChangeArrowheads="1"/>
          </p:cNvSpPr>
          <p:nvPr/>
        </p:nvSpPr>
        <p:spPr bwMode="auto">
          <a:xfrm>
            <a:off x="7259524" y="3899571"/>
            <a:ext cx="1548051" cy="7386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dirty="0">
                <a:ea typeface="MS PGothic" pitchFamily="34" charset="-128"/>
              </a:rPr>
              <a:t>Exercise &amp; diet</a:t>
            </a:r>
          </a:p>
          <a:p>
            <a:r>
              <a:rPr lang="en-US" altLang="en-US" sz="1400" b="1" dirty="0">
                <a:ea typeface="MS PGothic" pitchFamily="34" charset="-128"/>
              </a:rPr>
              <a:t>TZDs </a:t>
            </a:r>
          </a:p>
          <a:p>
            <a:r>
              <a:rPr lang="en-US" altLang="en-US" sz="1400" b="1" dirty="0" err="1">
                <a:ea typeface="MS PGothic" pitchFamily="34" charset="-128"/>
              </a:rPr>
              <a:t>Metformin</a:t>
            </a:r>
            <a:endParaRPr lang="en-US" altLang="en-US" sz="1400" b="1" dirty="0">
              <a:ea typeface="MS PGothic" pitchFamily="34" charset="-128"/>
            </a:endParaRPr>
          </a:p>
        </p:txBody>
      </p:sp>
      <p:grpSp>
        <p:nvGrpSpPr>
          <p:cNvPr id="4" name="Group 26"/>
          <p:cNvGrpSpPr>
            <a:grpSpLocks/>
          </p:cNvGrpSpPr>
          <p:nvPr/>
        </p:nvGrpSpPr>
        <p:grpSpPr bwMode="auto">
          <a:xfrm>
            <a:off x="5740400" y="2815309"/>
            <a:ext cx="2990850" cy="1287462"/>
            <a:chOff x="3616" y="1931"/>
            <a:chExt cx="1884" cy="811"/>
          </a:xfrm>
        </p:grpSpPr>
        <p:sp>
          <p:nvSpPr>
            <p:cNvPr id="130078" name="Line 27"/>
            <p:cNvSpPr>
              <a:spLocks noChangeShapeType="1"/>
            </p:cNvSpPr>
            <p:nvPr/>
          </p:nvSpPr>
          <p:spPr bwMode="auto">
            <a:xfrm rot="-5400000" flipH="1" flipV="1">
              <a:off x="3891" y="2039"/>
              <a:ext cx="0" cy="549"/>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grpSp>
          <p:nvGrpSpPr>
            <p:cNvPr id="5" name="Group 28"/>
            <p:cNvGrpSpPr>
              <a:grpSpLocks/>
            </p:cNvGrpSpPr>
            <p:nvPr/>
          </p:nvGrpSpPr>
          <p:grpSpPr bwMode="auto">
            <a:xfrm rot="-1061671">
              <a:off x="4151" y="2029"/>
              <a:ext cx="812" cy="713"/>
              <a:chOff x="4107" y="1722"/>
              <a:chExt cx="863" cy="759"/>
            </a:xfrm>
          </p:grpSpPr>
          <p:sp>
            <p:nvSpPr>
              <p:cNvPr id="130088" name="Rectangle 29"/>
              <p:cNvSpPr>
                <a:spLocks noChangeArrowheads="1"/>
              </p:cNvSpPr>
              <p:nvPr/>
            </p:nvSpPr>
            <p:spPr bwMode="auto">
              <a:xfrm rot="2163528">
                <a:off x="4219" y="1722"/>
                <a:ext cx="637" cy="759"/>
              </a:xfrm>
              <a:prstGeom prst="rect">
                <a:avLst/>
              </a:prstGeom>
              <a:noFill/>
              <a:ln>
                <a:noFill/>
              </a:ln>
              <a:extLst>
                <a:ext uri="{909E8E84-426E-40dd-AFC4-6F175D3DCCD1}">
                  <a14:hiddenFill xmlns:a14="http://schemas.microsoft.com/office/drawing/2010/main" xmlns="">
                    <a:solidFill>
                      <a:srgbClr val="666699"/>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30089" name="Freeform 30"/>
              <p:cNvSpPr>
                <a:spLocks/>
              </p:cNvSpPr>
              <p:nvPr/>
            </p:nvSpPr>
            <p:spPr bwMode="auto">
              <a:xfrm rot="2163528">
                <a:off x="4240" y="1758"/>
                <a:ext cx="605" cy="672"/>
              </a:xfrm>
              <a:custGeom>
                <a:avLst/>
                <a:gdLst>
                  <a:gd name="T0" fmla="*/ 0 w 1078"/>
                  <a:gd name="T1" fmla="*/ 1 h 1193"/>
                  <a:gd name="T2" fmla="*/ 1 w 1078"/>
                  <a:gd name="T3" fmla="*/ 1 h 1193"/>
                  <a:gd name="T4" fmla="*/ 1 w 1078"/>
                  <a:gd name="T5" fmla="*/ 1 h 1193"/>
                  <a:gd name="T6" fmla="*/ 1 w 1078"/>
                  <a:gd name="T7" fmla="*/ 1 h 1193"/>
                  <a:gd name="T8" fmla="*/ 1 w 1078"/>
                  <a:gd name="T9" fmla="*/ 1 h 1193"/>
                  <a:gd name="T10" fmla="*/ 1 w 1078"/>
                  <a:gd name="T11" fmla="*/ 1 h 1193"/>
                  <a:gd name="T12" fmla="*/ 1 w 1078"/>
                  <a:gd name="T13" fmla="*/ 1 h 1193"/>
                  <a:gd name="T14" fmla="*/ 1 w 1078"/>
                  <a:gd name="T15" fmla="*/ 1 h 1193"/>
                  <a:gd name="T16" fmla="*/ 1 w 1078"/>
                  <a:gd name="T17" fmla="*/ 1 h 1193"/>
                  <a:gd name="T18" fmla="*/ 1 w 1078"/>
                  <a:gd name="T19" fmla="*/ 1 h 1193"/>
                  <a:gd name="T20" fmla="*/ 1 w 1078"/>
                  <a:gd name="T21" fmla="*/ 0 h 1193"/>
                  <a:gd name="T22" fmla="*/ 1 w 1078"/>
                  <a:gd name="T23" fmla="*/ 1 h 1193"/>
                  <a:gd name="T24" fmla="*/ 1 w 1078"/>
                  <a:gd name="T25" fmla="*/ 1 h 1193"/>
                  <a:gd name="T26" fmla="*/ 1 w 1078"/>
                  <a:gd name="T27" fmla="*/ 1 h 1193"/>
                  <a:gd name="T28" fmla="*/ 1 w 1078"/>
                  <a:gd name="T29" fmla="*/ 1 h 1193"/>
                  <a:gd name="T30" fmla="*/ 1 w 1078"/>
                  <a:gd name="T31" fmla="*/ 1 h 1193"/>
                  <a:gd name="T32" fmla="*/ 1 w 1078"/>
                  <a:gd name="T33" fmla="*/ 1 h 1193"/>
                  <a:gd name="T34" fmla="*/ 1 w 1078"/>
                  <a:gd name="T35" fmla="*/ 1 h 1193"/>
                  <a:gd name="T36" fmla="*/ 1 w 1078"/>
                  <a:gd name="T37" fmla="*/ 1 h 1193"/>
                  <a:gd name="T38" fmla="*/ 1 w 1078"/>
                  <a:gd name="T39" fmla="*/ 1 h 1193"/>
                  <a:gd name="T40" fmla="*/ 1 w 1078"/>
                  <a:gd name="T41" fmla="*/ 1 h 1193"/>
                  <a:gd name="T42" fmla="*/ 1 w 1078"/>
                  <a:gd name="T43" fmla="*/ 1 h 1193"/>
                  <a:gd name="T44" fmla="*/ 0 w 1078"/>
                  <a:gd name="T45" fmla="*/ 1 h 1193"/>
                  <a:gd name="T46" fmla="*/ 0 w 1078"/>
                  <a:gd name="T47" fmla="*/ 1 h 1193"/>
                  <a:gd name="T48" fmla="*/ 0 w 1078"/>
                  <a:gd name="T49" fmla="*/ 1 h 1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2"/>
                    </a:lnTo>
                    <a:close/>
                  </a:path>
                </a:pathLst>
              </a:custGeom>
              <a:solidFill>
                <a:srgbClr val="FF5E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0" name="Freeform 31"/>
              <p:cNvSpPr>
                <a:spLocks/>
              </p:cNvSpPr>
              <p:nvPr/>
            </p:nvSpPr>
            <p:spPr bwMode="auto">
              <a:xfrm rot="2163528">
                <a:off x="4241" y="1759"/>
                <a:ext cx="604" cy="668"/>
              </a:xfrm>
              <a:custGeom>
                <a:avLst/>
                <a:gdLst>
                  <a:gd name="T0" fmla="*/ 0 w 1072"/>
                  <a:gd name="T1" fmla="*/ 1 h 1186"/>
                  <a:gd name="T2" fmla="*/ 1 w 1072"/>
                  <a:gd name="T3" fmla="*/ 1 h 1186"/>
                  <a:gd name="T4" fmla="*/ 1 w 1072"/>
                  <a:gd name="T5" fmla="*/ 1 h 1186"/>
                  <a:gd name="T6" fmla="*/ 1 w 1072"/>
                  <a:gd name="T7" fmla="*/ 1 h 1186"/>
                  <a:gd name="T8" fmla="*/ 1 w 1072"/>
                  <a:gd name="T9" fmla="*/ 1 h 1186"/>
                  <a:gd name="T10" fmla="*/ 1 w 1072"/>
                  <a:gd name="T11" fmla="*/ 1 h 1186"/>
                  <a:gd name="T12" fmla="*/ 1 w 1072"/>
                  <a:gd name="T13" fmla="*/ 1 h 1186"/>
                  <a:gd name="T14" fmla="*/ 1 w 1072"/>
                  <a:gd name="T15" fmla="*/ 1 h 1186"/>
                  <a:gd name="T16" fmla="*/ 1 w 1072"/>
                  <a:gd name="T17" fmla="*/ 1 h 1186"/>
                  <a:gd name="T18" fmla="*/ 1 w 1072"/>
                  <a:gd name="T19" fmla="*/ 1 h 1186"/>
                  <a:gd name="T20" fmla="*/ 1 w 1072"/>
                  <a:gd name="T21" fmla="*/ 0 h 1186"/>
                  <a:gd name="T22" fmla="*/ 1 w 1072"/>
                  <a:gd name="T23" fmla="*/ 1 h 1186"/>
                  <a:gd name="T24" fmla="*/ 1 w 1072"/>
                  <a:gd name="T25" fmla="*/ 1 h 1186"/>
                  <a:gd name="T26" fmla="*/ 1 w 1072"/>
                  <a:gd name="T27" fmla="*/ 1 h 1186"/>
                  <a:gd name="T28" fmla="*/ 1 w 1072"/>
                  <a:gd name="T29" fmla="*/ 1 h 1186"/>
                  <a:gd name="T30" fmla="*/ 1 w 1072"/>
                  <a:gd name="T31" fmla="*/ 1 h 1186"/>
                  <a:gd name="T32" fmla="*/ 1 w 1072"/>
                  <a:gd name="T33" fmla="*/ 1 h 1186"/>
                  <a:gd name="T34" fmla="*/ 1 w 1072"/>
                  <a:gd name="T35" fmla="*/ 1 h 1186"/>
                  <a:gd name="T36" fmla="*/ 1 w 1072"/>
                  <a:gd name="T37" fmla="*/ 1 h 1186"/>
                  <a:gd name="T38" fmla="*/ 1 w 1072"/>
                  <a:gd name="T39" fmla="*/ 1 h 1186"/>
                  <a:gd name="T40" fmla="*/ 1 w 1072"/>
                  <a:gd name="T41" fmla="*/ 1 h 1186"/>
                  <a:gd name="T42" fmla="*/ 1 w 1072"/>
                  <a:gd name="T43" fmla="*/ 1 h 1186"/>
                  <a:gd name="T44" fmla="*/ 1 w 1072"/>
                  <a:gd name="T45" fmla="*/ 1 h 1186"/>
                  <a:gd name="T46" fmla="*/ 1 w 1072"/>
                  <a:gd name="T47" fmla="*/ 1 h 1186"/>
                  <a:gd name="T48" fmla="*/ 0 w 1072"/>
                  <a:gd name="T49" fmla="*/ 1 h 1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0" y="1098"/>
                    </a:lnTo>
                    <a:close/>
                  </a:path>
                </a:pathLst>
              </a:custGeom>
              <a:solidFill>
                <a:srgbClr val="FF61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1" name="Freeform 32"/>
              <p:cNvSpPr>
                <a:spLocks/>
              </p:cNvSpPr>
              <p:nvPr/>
            </p:nvSpPr>
            <p:spPr bwMode="auto">
              <a:xfrm rot="2163528">
                <a:off x="4242" y="1760"/>
                <a:ext cx="601" cy="663"/>
              </a:xfrm>
              <a:custGeom>
                <a:avLst/>
                <a:gdLst>
                  <a:gd name="T0" fmla="*/ 0 w 1068"/>
                  <a:gd name="T1" fmla="*/ 1 h 1178"/>
                  <a:gd name="T2" fmla="*/ 1 w 1068"/>
                  <a:gd name="T3" fmla="*/ 1 h 1178"/>
                  <a:gd name="T4" fmla="*/ 1 w 1068"/>
                  <a:gd name="T5" fmla="*/ 1 h 1178"/>
                  <a:gd name="T6" fmla="*/ 1 w 1068"/>
                  <a:gd name="T7" fmla="*/ 1 h 1178"/>
                  <a:gd name="T8" fmla="*/ 1 w 1068"/>
                  <a:gd name="T9" fmla="*/ 1 h 1178"/>
                  <a:gd name="T10" fmla="*/ 1 w 1068"/>
                  <a:gd name="T11" fmla="*/ 1 h 1178"/>
                  <a:gd name="T12" fmla="*/ 1 w 1068"/>
                  <a:gd name="T13" fmla="*/ 1 h 1178"/>
                  <a:gd name="T14" fmla="*/ 1 w 1068"/>
                  <a:gd name="T15" fmla="*/ 1 h 1178"/>
                  <a:gd name="T16" fmla="*/ 1 w 1068"/>
                  <a:gd name="T17" fmla="*/ 1 h 1178"/>
                  <a:gd name="T18" fmla="*/ 1 w 1068"/>
                  <a:gd name="T19" fmla="*/ 1 h 1178"/>
                  <a:gd name="T20" fmla="*/ 1 w 1068"/>
                  <a:gd name="T21" fmla="*/ 0 h 1178"/>
                  <a:gd name="T22" fmla="*/ 1 w 1068"/>
                  <a:gd name="T23" fmla="*/ 1 h 1178"/>
                  <a:gd name="T24" fmla="*/ 1 w 1068"/>
                  <a:gd name="T25" fmla="*/ 1 h 1178"/>
                  <a:gd name="T26" fmla="*/ 1 w 1068"/>
                  <a:gd name="T27" fmla="*/ 1 h 1178"/>
                  <a:gd name="T28" fmla="*/ 1 w 1068"/>
                  <a:gd name="T29" fmla="*/ 1 h 1178"/>
                  <a:gd name="T30" fmla="*/ 1 w 1068"/>
                  <a:gd name="T31" fmla="*/ 1 h 1178"/>
                  <a:gd name="T32" fmla="*/ 1 w 1068"/>
                  <a:gd name="T33" fmla="*/ 1 h 1178"/>
                  <a:gd name="T34" fmla="*/ 1 w 1068"/>
                  <a:gd name="T35" fmla="*/ 1 h 1178"/>
                  <a:gd name="T36" fmla="*/ 1 w 1068"/>
                  <a:gd name="T37" fmla="*/ 1 h 1178"/>
                  <a:gd name="T38" fmla="*/ 1 w 1068"/>
                  <a:gd name="T39" fmla="*/ 1 h 1178"/>
                  <a:gd name="T40" fmla="*/ 1 w 1068"/>
                  <a:gd name="T41" fmla="*/ 1 h 1178"/>
                  <a:gd name="T42" fmla="*/ 1 w 1068"/>
                  <a:gd name="T43" fmla="*/ 1 h 1178"/>
                  <a:gd name="T44" fmla="*/ 0 w 1068"/>
                  <a:gd name="T45" fmla="*/ 1 h 1178"/>
                  <a:gd name="T46" fmla="*/ 0 w 1068"/>
                  <a:gd name="T47" fmla="*/ 1 h 1178"/>
                  <a:gd name="T48" fmla="*/ 0 w 1068"/>
                  <a:gd name="T49" fmla="*/ 1 h 1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3"/>
                    </a:lnTo>
                    <a:close/>
                  </a:path>
                </a:pathLst>
              </a:custGeom>
              <a:solidFill>
                <a:srgbClr val="FF64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2" name="Freeform 33"/>
              <p:cNvSpPr>
                <a:spLocks/>
              </p:cNvSpPr>
              <p:nvPr/>
            </p:nvSpPr>
            <p:spPr bwMode="auto">
              <a:xfrm rot="2163528">
                <a:off x="4244" y="1761"/>
                <a:ext cx="599" cy="659"/>
              </a:xfrm>
              <a:custGeom>
                <a:avLst/>
                <a:gdLst>
                  <a:gd name="T0" fmla="*/ 0 w 1063"/>
                  <a:gd name="T1" fmla="*/ 1 h 1171"/>
                  <a:gd name="T2" fmla="*/ 1 w 1063"/>
                  <a:gd name="T3" fmla="*/ 1 h 1171"/>
                  <a:gd name="T4" fmla="*/ 1 w 1063"/>
                  <a:gd name="T5" fmla="*/ 1 h 1171"/>
                  <a:gd name="T6" fmla="*/ 1 w 1063"/>
                  <a:gd name="T7" fmla="*/ 1 h 1171"/>
                  <a:gd name="T8" fmla="*/ 1 w 1063"/>
                  <a:gd name="T9" fmla="*/ 1 h 1171"/>
                  <a:gd name="T10" fmla="*/ 1 w 1063"/>
                  <a:gd name="T11" fmla="*/ 1 h 1171"/>
                  <a:gd name="T12" fmla="*/ 1 w 1063"/>
                  <a:gd name="T13" fmla="*/ 1 h 1171"/>
                  <a:gd name="T14" fmla="*/ 1 w 1063"/>
                  <a:gd name="T15" fmla="*/ 1 h 1171"/>
                  <a:gd name="T16" fmla="*/ 1 w 1063"/>
                  <a:gd name="T17" fmla="*/ 1 h 1171"/>
                  <a:gd name="T18" fmla="*/ 1 w 1063"/>
                  <a:gd name="T19" fmla="*/ 1 h 1171"/>
                  <a:gd name="T20" fmla="*/ 1 w 1063"/>
                  <a:gd name="T21" fmla="*/ 0 h 1171"/>
                  <a:gd name="T22" fmla="*/ 1 w 1063"/>
                  <a:gd name="T23" fmla="*/ 1 h 1171"/>
                  <a:gd name="T24" fmla="*/ 1 w 1063"/>
                  <a:gd name="T25" fmla="*/ 1 h 1171"/>
                  <a:gd name="T26" fmla="*/ 1 w 1063"/>
                  <a:gd name="T27" fmla="*/ 1 h 1171"/>
                  <a:gd name="T28" fmla="*/ 1 w 1063"/>
                  <a:gd name="T29" fmla="*/ 1 h 1171"/>
                  <a:gd name="T30" fmla="*/ 1 w 1063"/>
                  <a:gd name="T31" fmla="*/ 1 h 1171"/>
                  <a:gd name="T32" fmla="*/ 1 w 1063"/>
                  <a:gd name="T33" fmla="*/ 1 h 1171"/>
                  <a:gd name="T34" fmla="*/ 1 w 1063"/>
                  <a:gd name="T35" fmla="*/ 1 h 1171"/>
                  <a:gd name="T36" fmla="*/ 1 w 1063"/>
                  <a:gd name="T37" fmla="*/ 1 h 1171"/>
                  <a:gd name="T38" fmla="*/ 1 w 1063"/>
                  <a:gd name="T39" fmla="*/ 1 h 1171"/>
                  <a:gd name="T40" fmla="*/ 1 w 1063"/>
                  <a:gd name="T41" fmla="*/ 1 h 1171"/>
                  <a:gd name="T42" fmla="*/ 1 w 1063"/>
                  <a:gd name="T43" fmla="*/ 1 h 1171"/>
                  <a:gd name="T44" fmla="*/ 0 w 1063"/>
                  <a:gd name="T45" fmla="*/ 1 h 1171"/>
                  <a:gd name="T46" fmla="*/ 0 w 1063"/>
                  <a:gd name="T47" fmla="*/ 1 h 1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close/>
                  </a:path>
                </a:pathLst>
              </a:custGeom>
              <a:solidFill>
                <a:srgbClr val="FF668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3" name="Freeform 34"/>
              <p:cNvSpPr>
                <a:spLocks/>
              </p:cNvSpPr>
              <p:nvPr/>
            </p:nvSpPr>
            <p:spPr bwMode="auto">
              <a:xfrm rot="2163528">
                <a:off x="4246" y="1761"/>
                <a:ext cx="594" cy="655"/>
              </a:xfrm>
              <a:custGeom>
                <a:avLst/>
                <a:gdLst>
                  <a:gd name="T0" fmla="*/ 0 w 1060"/>
                  <a:gd name="T1" fmla="*/ 1 h 1163"/>
                  <a:gd name="T2" fmla="*/ 1 w 1060"/>
                  <a:gd name="T3" fmla="*/ 1 h 1163"/>
                  <a:gd name="T4" fmla="*/ 1 w 1060"/>
                  <a:gd name="T5" fmla="*/ 1 h 1163"/>
                  <a:gd name="T6" fmla="*/ 1 w 1060"/>
                  <a:gd name="T7" fmla="*/ 1 h 1163"/>
                  <a:gd name="T8" fmla="*/ 1 w 1060"/>
                  <a:gd name="T9" fmla="*/ 1 h 1163"/>
                  <a:gd name="T10" fmla="*/ 1 w 1060"/>
                  <a:gd name="T11" fmla="*/ 1 h 1163"/>
                  <a:gd name="T12" fmla="*/ 1 w 1060"/>
                  <a:gd name="T13" fmla="*/ 1 h 1163"/>
                  <a:gd name="T14" fmla="*/ 1 w 1060"/>
                  <a:gd name="T15" fmla="*/ 1 h 1163"/>
                  <a:gd name="T16" fmla="*/ 1 w 1060"/>
                  <a:gd name="T17" fmla="*/ 1 h 1163"/>
                  <a:gd name="T18" fmla="*/ 1 w 1060"/>
                  <a:gd name="T19" fmla="*/ 1 h 1163"/>
                  <a:gd name="T20" fmla="*/ 1 w 1060"/>
                  <a:gd name="T21" fmla="*/ 0 h 1163"/>
                  <a:gd name="T22" fmla="*/ 1 w 1060"/>
                  <a:gd name="T23" fmla="*/ 1 h 1163"/>
                  <a:gd name="T24" fmla="*/ 1 w 1060"/>
                  <a:gd name="T25" fmla="*/ 1 h 1163"/>
                  <a:gd name="T26" fmla="*/ 1 w 1060"/>
                  <a:gd name="T27" fmla="*/ 1 h 1163"/>
                  <a:gd name="T28" fmla="*/ 1 w 1060"/>
                  <a:gd name="T29" fmla="*/ 1 h 1163"/>
                  <a:gd name="T30" fmla="*/ 1 w 1060"/>
                  <a:gd name="T31" fmla="*/ 1 h 1163"/>
                  <a:gd name="T32" fmla="*/ 1 w 1060"/>
                  <a:gd name="T33" fmla="*/ 1 h 1163"/>
                  <a:gd name="T34" fmla="*/ 1 w 1060"/>
                  <a:gd name="T35" fmla="*/ 1 h 1163"/>
                  <a:gd name="T36" fmla="*/ 1 w 1060"/>
                  <a:gd name="T37" fmla="*/ 1 h 1163"/>
                  <a:gd name="T38" fmla="*/ 1 w 1060"/>
                  <a:gd name="T39" fmla="*/ 1 h 1163"/>
                  <a:gd name="T40" fmla="*/ 1 w 1060"/>
                  <a:gd name="T41" fmla="*/ 1 h 1163"/>
                  <a:gd name="T42" fmla="*/ 1 w 1060"/>
                  <a:gd name="T43" fmla="*/ 1 h 1163"/>
                  <a:gd name="T44" fmla="*/ 0 w 1060"/>
                  <a:gd name="T45" fmla="*/ 1 h 1163"/>
                  <a:gd name="T46" fmla="*/ 0 w 1060"/>
                  <a:gd name="T47" fmla="*/ 1 h 1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close/>
                  </a:path>
                </a:pathLst>
              </a:custGeom>
              <a:solidFill>
                <a:srgbClr val="FF698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4" name="Freeform 35"/>
              <p:cNvSpPr>
                <a:spLocks/>
              </p:cNvSpPr>
              <p:nvPr/>
            </p:nvSpPr>
            <p:spPr bwMode="auto">
              <a:xfrm rot="2163528">
                <a:off x="4247" y="1764"/>
                <a:ext cx="592" cy="646"/>
              </a:xfrm>
              <a:custGeom>
                <a:avLst/>
                <a:gdLst>
                  <a:gd name="T0" fmla="*/ 0 w 1049"/>
                  <a:gd name="T1" fmla="*/ 1 h 1147"/>
                  <a:gd name="T2" fmla="*/ 1 w 1049"/>
                  <a:gd name="T3" fmla="*/ 1 h 1147"/>
                  <a:gd name="T4" fmla="*/ 1 w 1049"/>
                  <a:gd name="T5" fmla="*/ 1 h 1147"/>
                  <a:gd name="T6" fmla="*/ 1 w 1049"/>
                  <a:gd name="T7" fmla="*/ 1 h 1147"/>
                  <a:gd name="T8" fmla="*/ 1 w 1049"/>
                  <a:gd name="T9" fmla="*/ 1 h 1147"/>
                  <a:gd name="T10" fmla="*/ 1 w 1049"/>
                  <a:gd name="T11" fmla="*/ 1 h 1147"/>
                  <a:gd name="T12" fmla="*/ 1 w 1049"/>
                  <a:gd name="T13" fmla="*/ 1 h 1147"/>
                  <a:gd name="T14" fmla="*/ 1 w 1049"/>
                  <a:gd name="T15" fmla="*/ 1 h 1147"/>
                  <a:gd name="T16" fmla="*/ 1 w 1049"/>
                  <a:gd name="T17" fmla="*/ 1 h 1147"/>
                  <a:gd name="T18" fmla="*/ 1 w 1049"/>
                  <a:gd name="T19" fmla="*/ 1 h 1147"/>
                  <a:gd name="T20" fmla="*/ 1 w 1049"/>
                  <a:gd name="T21" fmla="*/ 0 h 1147"/>
                  <a:gd name="T22" fmla="*/ 1 w 1049"/>
                  <a:gd name="T23" fmla="*/ 1 h 1147"/>
                  <a:gd name="T24" fmla="*/ 1 w 1049"/>
                  <a:gd name="T25" fmla="*/ 1 h 1147"/>
                  <a:gd name="T26" fmla="*/ 1 w 1049"/>
                  <a:gd name="T27" fmla="*/ 1 h 1147"/>
                  <a:gd name="T28" fmla="*/ 1 w 1049"/>
                  <a:gd name="T29" fmla="*/ 1 h 1147"/>
                  <a:gd name="T30" fmla="*/ 1 w 1049"/>
                  <a:gd name="T31" fmla="*/ 1 h 1147"/>
                  <a:gd name="T32" fmla="*/ 1 w 1049"/>
                  <a:gd name="T33" fmla="*/ 1 h 1147"/>
                  <a:gd name="T34" fmla="*/ 1 w 1049"/>
                  <a:gd name="T35" fmla="*/ 1 h 1147"/>
                  <a:gd name="T36" fmla="*/ 1 w 1049"/>
                  <a:gd name="T37" fmla="*/ 1 h 1147"/>
                  <a:gd name="T38" fmla="*/ 1 w 1049"/>
                  <a:gd name="T39" fmla="*/ 1 h 1147"/>
                  <a:gd name="T40" fmla="*/ 1 w 1049"/>
                  <a:gd name="T41" fmla="*/ 1 h 1147"/>
                  <a:gd name="T42" fmla="*/ 1 w 1049"/>
                  <a:gd name="T43" fmla="*/ 1 h 1147"/>
                  <a:gd name="T44" fmla="*/ 0 w 1049"/>
                  <a:gd name="T45" fmla="*/ 1 h 1147"/>
                  <a:gd name="T46" fmla="*/ 0 w 1049"/>
                  <a:gd name="T47" fmla="*/ 1 h 1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close/>
                  </a:path>
                </a:pathLst>
              </a:custGeom>
              <a:solidFill>
                <a:srgbClr val="FF6F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5" name="Freeform 36"/>
              <p:cNvSpPr>
                <a:spLocks/>
              </p:cNvSpPr>
              <p:nvPr/>
            </p:nvSpPr>
            <p:spPr bwMode="auto">
              <a:xfrm rot="2163528">
                <a:off x="4248" y="1766"/>
                <a:ext cx="590" cy="641"/>
              </a:xfrm>
              <a:custGeom>
                <a:avLst/>
                <a:gdLst>
                  <a:gd name="T0" fmla="*/ 0 w 1045"/>
                  <a:gd name="T1" fmla="*/ 1 h 1139"/>
                  <a:gd name="T2" fmla="*/ 1 w 1045"/>
                  <a:gd name="T3" fmla="*/ 1 h 1139"/>
                  <a:gd name="T4" fmla="*/ 1 w 1045"/>
                  <a:gd name="T5" fmla="*/ 1 h 1139"/>
                  <a:gd name="T6" fmla="*/ 1 w 1045"/>
                  <a:gd name="T7" fmla="*/ 1 h 1139"/>
                  <a:gd name="T8" fmla="*/ 1 w 1045"/>
                  <a:gd name="T9" fmla="*/ 1 h 1139"/>
                  <a:gd name="T10" fmla="*/ 1 w 1045"/>
                  <a:gd name="T11" fmla="*/ 1 h 1139"/>
                  <a:gd name="T12" fmla="*/ 1 w 1045"/>
                  <a:gd name="T13" fmla="*/ 1 h 1139"/>
                  <a:gd name="T14" fmla="*/ 1 w 1045"/>
                  <a:gd name="T15" fmla="*/ 1 h 1139"/>
                  <a:gd name="T16" fmla="*/ 1 w 1045"/>
                  <a:gd name="T17" fmla="*/ 1 h 1139"/>
                  <a:gd name="T18" fmla="*/ 1 w 1045"/>
                  <a:gd name="T19" fmla="*/ 1 h 1139"/>
                  <a:gd name="T20" fmla="*/ 1 w 1045"/>
                  <a:gd name="T21" fmla="*/ 0 h 1139"/>
                  <a:gd name="T22" fmla="*/ 1 w 1045"/>
                  <a:gd name="T23" fmla="*/ 1 h 1139"/>
                  <a:gd name="T24" fmla="*/ 1 w 1045"/>
                  <a:gd name="T25" fmla="*/ 1 h 1139"/>
                  <a:gd name="T26" fmla="*/ 1 w 1045"/>
                  <a:gd name="T27" fmla="*/ 1 h 1139"/>
                  <a:gd name="T28" fmla="*/ 1 w 1045"/>
                  <a:gd name="T29" fmla="*/ 1 h 1139"/>
                  <a:gd name="T30" fmla="*/ 1 w 1045"/>
                  <a:gd name="T31" fmla="*/ 1 h 1139"/>
                  <a:gd name="T32" fmla="*/ 1 w 1045"/>
                  <a:gd name="T33" fmla="*/ 1 h 1139"/>
                  <a:gd name="T34" fmla="*/ 1 w 1045"/>
                  <a:gd name="T35" fmla="*/ 1 h 1139"/>
                  <a:gd name="T36" fmla="*/ 1 w 1045"/>
                  <a:gd name="T37" fmla="*/ 1 h 1139"/>
                  <a:gd name="T38" fmla="*/ 1 w 1045"/>
                  <a:gd name="T39" fmla="*/ 1 h 1139"/>
                  <a:gd name="T40" fmla="*/ 1 w 1045"/>
                  <a:gd name="T41" fmla="*/ 1 h 1139"/>
                  <a:gd name="T42" fmla="*/ 1 w 1045"/>
                  <a:gd name="T43" fmla="*/ 1 h 1139"/>
                  <a:gd name="T44" fmla="*/ 0 w 1045"/>
                  <a:gd name="T45" fmla="*/ 1 h 1139"/>
                  <a:gd name="T46" fmla="*/ 0 w 1045"/>
                  <a:gd name="T47" fmla="*/ 1 h 1139"/>
                  <a:gd name="T48" fmla="*/ 0 w 1045"/>
                  <a:gd name="T49" fmla="*/ 1 h 1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5"/>
                    </a:lnTo>
                    <a:close/>
                  </a:path>
                </a:pathLst>
              </a:custGeom>
              <a:solidFill>
                <a:srgbClr val="FF71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6" name="Freeform 37"/>
              <p:cNvSpPr>
                <a:spLocks/>
              </p:cNvSpPr>
              <p:nvPr/>
            </p:nvSpPr>
            <p:spPr bwMode="auto">
              <a:xfrm rot="2163528">
                <a:off x="4251" y="1768"/>
                <a:ext cx="585" cy="637"/>
              </a:xfrm>
              <a:custGeom>
                <a:avLst/>
                <a:gdLst>
                  <a:gd name="T0" fmla="*/ 0 w 1041"/>
                  <a:gd name="T1" fmla="*/ 1 h 1131"/>
                  <a:gd name="T2" fmla="*/ 1 w 1041"/>
                  <a:gd name="T3" fmla="*/ 1 h 1131"/>
                  <a:gd name="T4" fmla="*/ 1 w 1041"/>
                  <a:gd name="T5" fmla="*/ 1 h 1131"/>
                  <a:gd name="T6" fmla="*/ 1 w 1041"/>
                  <a:gd name="T7" fmla="*/ 1 h 1131"/>
                  <a:gd name="T8" fmla="*/ 1 w 1041"/>
                  <a:gd name="T9" fmla="*/ 1 h 1131"/>
                  <a:gd name="T10" fmla="*/ 1 w 1041"/>
                  <a:gd name="T11" fmla="*/ 1 h 1131"/>
                  <a:gd name="T12" fmla="*/ 1 w 1041"/>
                  <a:gd name="T13" fmla="*/ 1 h 1131"/>
                  <a:gd name="T14" fmla="*/ 1 w 1041"/>
                  <a:gd name="T15" fmla="*/ 1 h 1131"/>
                  <a:gd name="T16" fmla="*/ 1 w 1041"/>
                  <a:gd name="T17" fmla="*/ 1 h 1131"/>
                  <a:gd name="T18" fmla="*/ 1 w 1041"/>
                  <a:gd name="T19" fmla="*/ 1 h 1131"/>
                  <a:gd name="T20" fmla="*/ 1 w 1041"/>
                  <a:gd name="T21" fmla="*/ 0 h 1131"/>
                  <a:gd name="T22" fmla="*/ 1 w 1041"/>
                  <a:gd name="T23" fmla="*/ 1 h 1131"/>
                  <a:gd name="T24" fmla="*/ 1 w 1041"/>
                  <a:gd name="T25" fmla="*/ 1 h 1131"/>
                  <a:gd name="T26" fmla="*/ 1 w 1041"/>
                  <a:gd name="T27" fmla="*/ 1 h 1131"/>
                  <a:gd name="T28" fmla="*/ 1 w 1041"/>
                  <a:gd name="T29" fmla="*/ 1 h 1131"/>
                  <a:gd name="T30" fmla="*/ 1 w 1041"/>
                  <a:gd name="T31" fmla="*/ 1 h 1131"/>
                  <a:gd name="T32" fmla="*/ 1 w 1041"/>
                  <a:gd name="T33" fmla="*/ 1 h 1131"/>
                  <a:gd name="T34" fmla="*/ 1 w 1041"/>
                  <a:gd name="T35" fmla="*/ 1 h 1131"/>
                  <a:gd name="T36" fmla="*/ 1 w 1041"/>
                  <a:gd name="T37" fmla="*/ 1 h 1131"/>
                  <a:gd name="T38" fmla="*/ 1 w 1041"/>
                  <a:gd name="T39" fmla="*/ 1 h 1131"/>
                  <a:gd name="T40" fmla="*/ 1 w 1041"/>
                  <a:gd name="T41" fmla="*/ 1 h 1131"/>
                  <a:gd name="T42" fmla="*/ 1 w 1041"/>
                  <a:gd name="T43" fmla="*/ 1 h 1131"/>
                  <a:gd name="T44" fmla="*/ 0 w 1041"/>
                  <a:gd name="T45" fmla="*/ 1 h 1131"/>
                  <a:gd name="T46" fmla="*/ 0 w 1041"/>
                  <a:gd name="T47" fmla="*/ 1 h 1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close/>
                  </a:path>
                </a:pathLst>
              </a:custGeom>
              <a:solidFill>
                <a:srgbClr val="FF74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7" name="Freeform 38"/>
              <p:cNvSpPr>
                <a:spLocks/>
              </p:cNvSpPr>
              <p:nvPr/>
            </p:nvSpPr>
            <p:spPr bwMode="auto">
              <a:xfrm rot="2163528">
                <a:off x="4252" y="1768"/>
                <a:ext cx="582" cy="633"/>
              </a:xfrm>
              <a:custGeom>
                <a:avLst/>
                <a:gdLst>
                  <a:gd name="T0" fmla="*/ 0 w 1036"/>
                  <a:gd name="T1" fmla="*/ 1 h 1123"/>
                  <a:gd name="T2" fmla="*/ 1 w 1036"/>
                  <a:gd name="T3" fmla="*/ 1 h 1123"/>
                  <a:gd name="T4" fmla="*/ 1 w 1036"/>
                  <a:gd name="T5" fmla="*/ 1 h 1123"/>
                  <a:gd name="T6" fmla="*/ 1 w 1036"/>
                  <a:gd name="T7" fmla="*/ 1 h 1123"/>
                  <a:gd name="T8" fmla="*/ 1 w 1036"/>
                  <a:gd name="T9" fmla="*/ 1 h 1123"/>
                  <a:gd name="T10" fmla="*/ 1 w 1036"/>
                  <a:gd name="T11" fmla="*/ 1 h 1123"/>
                  <a:gd name="T12" fmla="*/ 1 w 1036"/>
                  <a:gd name="T13" fmla="*/ 1 h 1123"/>
                  <a:gd name="T14" fmla="*/ 1 w 1036"/>
                  <a:gd name="T15" fmla="*/ 1 h 1123"/>
                  <a:gd name="T16" fmla="*/ 1 w 1036"/>
                  <a:gd name="T17" fmla="*/ 1 h 1123"/>
                  <a:gd name="T18" fmla="*/ 1 w 1036"/>
                  <a:gd name="T19" fmla="*/ 1 h 1123"/>
                  <a:gd name="T20" fmla="*/ 1 w 1036"/>
                  <a:gd name="T21" fmla="*/ 0 h 1123"/>
                  <a:gd name="T22" fmla="*/ 1 w 1036"/>
                  <a:gd name="T23" fmla="*/ 1 h 1123"/>
                  <a:gd name="T24" fmla="*/ 1 w 1036"/>
                  <a:gd name="T25" fmla="*/ 1 h 1123"/>
                  <a:gd name="T26" fmla="*/ 1 w 1036"/>
                  <a:gd name="T27" fmla="*/ 1 h 1123"/>
                  <a:gd name="T28" fmla="*/ 1 w 1036"/>
                  <a:gd name="T29" fmla="*/ 1 h 1123"/>
                  <a:gd name="T30" fmla="*/ 1 w 1036"/>
                  <a:gd name="T31" fmla="*/ 1 h 1123"/>
                  <a:gd name="T32" fmla="*/ 1 w 1036"/>
                  <a:gd name="T33" fmla="*/ 1 h 1123"/>
                  <a:gd name="T34" fmla="*/ 1 w 1036"/>
                  <a:gd name="T35" fmla="*/ 1 h 1123"/>
                  <a:gd name="T36" fmla="*/ 1 w 1036"/>
                  <a:gd name="T37" fmla="*/ 1 h 1123"/>
                  <a:gd name="T38" fmla="*/ 1 w 1036"/>
                  <a:gd name="T39" fmla="*/ 1 h 1123"/>
                  <a:gd name="T40" fmla="*/ 1 w 1036"/>
                  <a:gd name="T41" fmla="*/ 1 h 1123"/>
                  <a:gd name="T42" fmla="*/ 1 w 1036"/>
                  <a:gd name="T43" fmla="*/ 1 h 1123"/>
                  <a:gd name="T44" fmla="*/ 1 w 1036"/>
                  <a:gd name="T45" fmla="*/ 1 h 1123"/>
                  <a:gd name="T46" fmla="*/ 1 w 1036"/>
                  <a:gd name="T47" fmla="*/ 1 h 1123"/>
                  <a:gd name="T48" fmla="*/ 0 w 1036"/>
                  <a:gd name="T49" fmla="*/ 1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0" y="1054"/>
                    </a:lnTo>
                    <a:close/>
                  </a:path>
                </a:pathLst>
              </a:custGeom>
              <a:solidFill>
                <a:srgbClr val="FF77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8" name="Freeform 39"/>
              <p:cNvSpPr>
                <a:spLocks/>
              </p:cNvSpPr>
              <p:nvPr/>
            </p:nvSpPr>
            <p:spPr bwMode="auto">
              <a:xfrm rot="2163528">
                <a:off x="4254" y="1769"/>
                <a:ext cx="580" cy="629"/>
              </a:xfrm>
              <a:custGeom>
                <a:avLst/>
                <a:gdLst>
                  <a:gd name="T0" fmla="*/ 0 w 1031"/>
                  <a:gd name="T1" fmla="*/ 1 h 1115"/>
                  <a:gd name="T2" fmla="*/ 1 w 1031"/>
                  <a:gd name="T3" fmla="*/ 1 h 1115"/>
                  <a:gd name="T4" fmla="*/ 1 w 1031"/>
                  <a:gd name="T5" fmla="*/ 1 h 1115"/>
                  <a:gd name="T6" fmla="*/ 1 w 1031"/>
                  <a:gd name="T7" fmla="*/ 1 h 1115"/>
                  <a:gd name="T8" fmla="*/ 1 w 1031"/>
                  <a:gd name="T9" fmla="*/ 1 h 1115"/>
                  <a:gd name="T10" fmla="*/ 1 w 1031"/>
                  <a:gd name="T11" fmla="*/ 1 h 1115"/>
                  <a:gd name="T12" fmla="*/ 1 w 1031"/>
                  <a:gd name="T13" fmla="*/ 1 h 1115"/>
                  <a:gd name="T14" fmla="*/ 1 w 1031"/>
                  <a:gd name="T15" fmla="*/ 1 h 1115"/>
                  <a:gd name="T16" fmla="*/ 1 w 1031"/>
                  <a:gd name="T17" fmla="*/ 1 h 1115"/>
                  <a:gd name="T18" fmla="*/ 1 w 1031"/>
                  <a:gd name="T19" fmla="*/ 1 h 1115"/>
                  <a:gd name="T20" fmla="*/ 1 w 1031"/>
                  <a:gd name="T21" fmla="*/ 0 h 1115"/>
                  <a:gd name="T22" fmla="*/ 1 w 1031"/>
                  <a:gd name="T23" fmla="*/ 1 h 1115"/>
                  <a:gd name="T24" fmla="*/ 1 w 1031"/>
                  <a:gd name="T25" fmla="*/ 1 h 1115"/>
                  <a:gd name="T26" fmla="*/ 1 w 1031"/>
                  <a:gd name="T27" fmla="*/ 1 h 1115"/>
                  <a:gd name="T28" fmla="*/ 1 w 1031"/>
                  <a:gd name="T29" fmla="*/ 1 h 1115"/>
                  <a:gd name="T30" fmla="*/ 1 w 1031"/>
                  <a:gd name="T31" fmla="*/ 1 h 1115"/>
                  <a:gd name="T32" fmla="*/ 1 w 1031"/>
                  <a:gd name="T33" fmla="*/ 1 h 1115"/>
                  <a:gd name="T34" fmla="*/ 1 w 1031"/>
                  <a:gd name="T35" fmla="*/ 1 h 1115"/>
                  <a:gd name="T36" fmla="*/ 1 w 1031"/>
                  <a:gd name="T37" fmla="*/ 1 h 1115"/>
                  <a:gd name="T38" fmla="*/ 1 w 1031"/>
                  <a:gd name="T39" fmla="*/ 1 h 1115"/>
                  <a:gd name="T40" fmla="*/ 1 w 1031"/>
                  <a:gd name="T41" fmla="*/ 1 h 1115"/>
                  <a:gd name="T42" fmla="*/ 1 w 1031"/>
                  <a:gd name="T43" fmla="*/ 1 h 1115"/>
                  <a:gd name="T44" fmla="*/ 0 w 1031"/>
                  <a:gd name="T45" fmla="*/ 1 h 1115"/>
                  <a:gd name="T46" fmla="*/ 0 w 1031"/>
                  <a:gd name="T47" fmla="*/ 1 h 1115"/>
                  <a:gd name="T48" fmla="*/ 0 w 1031"/>
                  <a:gd name="T49" fmla="*/ 1 h 1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49"/>
                    </a:lnTo>
                    <a:close/>
                  </a:path>
                </a:pathLst>
              </a:custGeom>
              <a:solidFill>
                <a:srgbClr val="FF7A9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099" name="Freeform 40"/>
              <p:cNvSpPr>
                <a:spLocks/>
              </p:cNvSpPr>
              <p:nvPr/>
            </p:nvSpPr>
            <p:spPr bwMode="auto">
              <a:xfrm rot="2163528">
                <a:off x="4256" y="1770"/>
                <a:ext cx="578" cy="624"/>
              </a:xfrm>
              <a:custGeom>
                <a:avLst/>
                <a:gdLst>
                  <a:gd name="T0" fmla="*/ 0 w 1027"/>
                  <a:gd name="T1" fmla="*/ 1 h 1109"/>
                  <a:gd name="T2" fmla="*/ 1 w 1027"/>
                  <a:gd name="T3" fmla="*/ 1 h 1109"/>
                  <a:gd name="T4" fmla="*/ 1 w 1027"/>
                  <a:gd name="T5" fmla="*/ 1 h 1109"/>
                  <a:gd name="T6" fmla="*/ 1 w 1027"/>
                  <a:gd name="T7" fmla="*/ 1 h 1109"/>
                  <a:gd name="T8" fmla="*/ 1 w 1027"/>
                  <a:gd name="T9" fmla="*/ 1 h 1109"/>
                  <a:gd name="T10" fmla="*/ 1 w 1027"/>
                  <a:gd name="T11" fmla="*/ 1 h 1109"/>
                  <a:gd name="T12" fmla="*/ 1 w 1027"/>
                  <a:gd name="T13" fmla="*/ 1 h 1109"/>
                  <a:gd name="T14" fmla="*/ 1 w 1027"/>
                  <a:gd name="T15" fmla="*/ 1 h 1109"/>
                  <a:gd name="T16" fmla="*/ 1 w 1027"/>
                  <a:gd name="T17" fmla="*/ 1 h 1109"/>
                  <a:gd name="T18" fmla="*/ 1 w 1027"/>
                  <a:gd name="T19" fmla="*/ 1 h 1109"/>
                  <a:gd name="T20" fmla="*/ 1 w 1027"/>
                  <a:gd name="T21" fmla="*/ 0 h 1109"/>
                  <a:gd name="T22" fmla="*/ 1 w 1027"/>
                  <a:gd name="T23" fmla="*/ 1 h 1109"/>
                  <a:gd name="T24" fmla="*/ 1 w 1027"/>
                  <a:gd name="T25" fmla="*/ 1 h 1109"/>
                  <a:gd name="T26" fmla="*/ 1 w 1027"/>
                  <a:gd name="T27" fmla="*/ 1 h 1109"/>
                  <a:gd name="T28" fmla="*/ 1 w 1027"/>
                  <a:gd name="T29" fmla="*/ 1 h 1109"/>
                  <a:gd name="T30" fmla="*/ 1 w 1027"/>
                  <a:gd name="T31" fmla="*/ 1 h 1109"/>
                  <a:gd name="T32" fmla="*/ 1 w 1027"/>
                  <a:gd name="T33" fmla="*/ 1 h 1109"/>
                  <a:gd name="T34" fmla="*/ 1 w 1027"/>
                  <a:gd name="T35" fmla="*/ 1 h 1109"/>
                  <a:gd name="T36" fmla="*/ 1 w 1027"/>
                  <a:gd name="T37" fmla="*/ 1 h 1109"/>
                  <a:gd name="T38" fmla="*/ 1 w 1027"/>
                  <a:gd name="T39" fmla="*/ 1 h 1109"/>
                  <a:gd name="T40" fmla="*/ 1 w 1027"/>
                  <a:gd name="T41" fmla="*/ 1 h 1109"/>
                  <a:gd name="T42" fmla="*/ 1 w 1027"/>
                  <a:gd name="T43" fmla="*/ 1 h 1109"/>
                  <a:gd name="T44" fmla="*/ 0 w 1027"/>
                  <a:gd name="T45" fmla="*/ 1 h 1109"/>
                  <a:gd name="T46" fmla="*/ 0 w 1027"/>
                  <a:gd name="T47" fmla="*/ 1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close/>
                  </a:path>
                </a:pathLst>
              </a:custGeom>
              <a:solidFill>
                <a:srgbClr val="FF7C9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0" name="Freeform 41"/>
              <p:cNvSpPr>
                <a:spLocks/>
              </p:cNvSpPr>
              <p:nvPr/>
            </p:nvSpPr>
            <p:spPr bwMode="auto">
              <a:xfrm rot="2163528">
                <a:off x="4257" y="1772"/>
                <a:ext cx="575" cy="619"/>
              </a:xfrm>
              <a:custGeom>
                <a:avLst/>
                <a:gdLst>
                  <a:gd name="T0" fmla="*/ 0 w 1023"/>
                  <a:gd name="T1" fmla="*/ 1 h 1101"/>
                  <a:gd name="T2" fmla="*/ 1 w 1023"/>
                  <a:gd name="T3" fmla="*/ 1 h 1101"/>
                  <a:gd name="T4" fmla="*/ 1 w 1023"/>
                  <a:gd name="T5" fmla="*/ 1 h 1101"/>
                  <a:gd name="T6" fmla="*/ 1 w 1023"/>
                  <a:gd name="T7" fmla="*/ 1 h 1101"/>
                  <a:gd name="T8" fmla="*/ 1 w 1023"/>
                  <a:gd name="T9" fmla="*/ 1 h 1101"/>
                  <a:gd name="T10" fmla="*/ 1 w 1023"/>
                  <a:gd name="T11" fmla="*/ 1 h 1101"/>
                  <a:gd name="T12" fmla="*/ 1 w 1023"/>
                  <a:gd name="T13" fmla="*/ 1 h 1101"/>
                  <a:gd name="T14" fmla="*/ 1 w 1023"/>
                  <a:gd name="T15" fmla="*/ 1 h 1101"/>
                  <a:gd name="T16" fmla="*/ 1 w 1023"/>
                  <a:gd name="T17" fmla="*/ 1 h 1101"/>
                  <a:gd name="T18" fmla="*/ 1 w 1023"/>
                  <a:gd name="T19" fmla="*/ 1 h 1101"/>
                  <a:gd name="T20" fmla="*/ 1 w 1023"/>
                  <a:gd name="T21" fmla="*/ 0 h 1101"/>
                  <a:gd name="T22" fmla="*/ 1 w 1023"/>
                  <a:gd name="T23" fmla="*/ 1 h 1101"/>
                  <a:gd name="T24" fmla="*/ 1 w 1023"/>
                  <a:gd name="T25" fmla="*/ 1 h 1101"/>
                  <a:gd name="T26" fmla="*/ 1 w 1023"/>
                  <a:gd name="T27" fmla="*/ 1 h 1101"/>
                  <a:gd name="T28" fmla="*/ 1 w 1023"/>
                  <a:gd name="T29" fmla="*/ 1 h 1101"/>
                  <a:gd name="T30" fmla="*/ 1 w 1023"/>
                  <a:gd name="T31" fmla="*/ 1 h 1101"/>
                  <a:gd name="T32" fmla="*/ 1 w 1023"/>
                  <a:gd name="T33" fmla="*/ 1 h 1101"/>
                  <a:gd name="T34" fmla="*/ 1 w 1023"/>
                  <a:gd name="T35" fmla="*/ 1 h 1101"/>
                  <a:gd name="T36" fmla="*/ 1 w 1023"/>
                  <a:gd name="T37" fmla="*/ 1 h 1101"/>
                  <a:gd name="T38" fmla="*/ 1 w 1023"/>
                  <a:gd name="T39" fmla="*/ 1 h 1101"/>
                  <a:gd name="T40" fmla="*/ 1 w 1023"/>
                  <a:gd name="T41" fmla="*/ 1 h 1101"/>
                  <a:gd name="T42" fmla="*/ 1 w 1023"/>
                  <a:gd name="T43" fmla="*/ 1 h 1101"/>
                  <a:gd name="T44" fmla="*/ 0 w 1023"/>
                  <a:gd name="T45" fmla="*/ 1 h 1101"/>
                  <a:gd name="T46" fmla="*/ 0 w 1023"/>
                  <a:gd name="T47" fmla="*/ 1 h 1101"/>
                  <a:gd name="T48" fmla="*/ 0 w 1023"/>
                  <a:gd name="T49" fmla="*/ 1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39"/>
                    </a:lnTo>
                    <a:close/>
                  </a:path>
                </a:pathLst>
              </a:custGeom>
              <a:solidFill>
                <a:srgbClr val="FF7F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1" name="Freeform 42"/>
              <p:cNvSpPr>
                <a:spLocks/>
              </p:cNvSpPr>
              <p:nvPr/>
            </p:nvSpPr>
            <p:spPr bwMode="auto">
              <a:xfrm rot="2163528">
                <a:off x="4258" y="1773"/>
                <a:ext cx="574" cy="616"/>
              </a:xfrm>
              <a:custGeom>
                <a:avLst/>
                <a:gdLst>
                  <a:gd name="T0" fmla="*/ 0 w 1019"/>
                  <a:gd name="T1" fmla="*/ 1 h 1094"/>
                  <a:gd name="T2" fmla="*/ 1 w 1019"/>
                  <a:gd name="T3" fmla="*/ 1 h 1094"/>
                  <a:gd name="T4" fmla="*/ 1 w 1019"/>
                  <a:gd name="T5" fmla="*/ 1 h 1094"/>
                  <a:gd name="T6" fmla="*/ 1 w 1019"/>
                  <a:gd name="T7" fmla="*/ 1 h 1094"/>
                  <a:gd name="T8" fmla="*/ 1 w 1019"/>
                  <a:gd name="T9" fmla="*/ 1 h 1094"/>
                  <a:gd name="T10" fmla="*/ 1 w 1019"/>
                  <a:gd name="T11" fmla="*/ 1 h 1094"/>
                  <a:gd name="T12" fmla="*/ 1 w 1019"/>
                  <a:gd name="T13" fmla="*/ 1 h 1094"/>
                  <a:gd name="T14" fmla="*/ 1 w 1019"/>
                  <a:gd name="T15" fmla="*/ 1 h 1094"/>
                  <a:gd name="T16" fmla="*/ 1 w 1019"/>
                  <a:gd name="T17" fmla="*/ 1 h 1094"/>
                  <a:gd name="T18" fmla="*/ 1 w 1019"/>
                  <a:gd name="T19" fmla="*/ 1 h 1094"/>
                  <a:gd name="T20" fmla="*/ 1 w 1019"/>
                  <a:gd name="T21" fmla="*/ 0 h 1094"/>
                  <a:gd name="T22" fmla="*/ 1 w 1019"/>
                  <a:gd name="T23" fmla="*/ 1 h 1094"/>
                  <a:gd name="T24" fmla="*/ 1 w 1019"/>
                  <a:gd name="T25" fmla="*/ 1 h 1094"/>
                  <a:gd name="T26" fmla="*/ 1 w 1019"/>
                  <a:gd name="T27" fmla="*/ 1 h 1094"/>
                  <a:gd name="T28" fmla="*/ 1 w 1019"/>
                  <a:gd name="T29" fmla="*/ 1 h 1094"/>
                  <a:gd name="T30" fmla="*/ 1 w 1019"/>
                  <a:gd name="T31" fmla="*/ 1 h 1094"/>
                  <a:gd name="T32" fmla="*/ 1 w 1019"/>
                  <a:gd name="T33" fmla="*/ 1 h 1094"/>
                  <a:gd name="T34" fmla="*/ 1 w 1019"/>
                  <a:gd name="T35" fmla="*/ 1 h 1094"/>
                  <a:gd name="T36" fmla="*/ 1 w 1019"/>
                  <a:gd name="T37" fmla="*/ 1 h 1094"/>
                  <a:gd name="T38" fmla="*/ 1 w 1019"/>
                  <a:gd name="T39" fmla="*/ 1 h 1094"/>
                  <a:gd name="T40" fmla="*/ 1 w 1019"/>
                  <a:gd name="T41" fmla="*/ 1 h 1094"/>
                  <a:gd name="T42" fmla="*/ 1 w 1019"/>
                  <a:gd name="T43" fmla="*/ 1 h 1094"/>
                  <a:gd name="T44" fmla="*/ 1 w 1019"/>
                  <a:gd name="T45" fmla="*/ 1 h 1094"/>
                  <a:gd name="T46" fmla="*/ 1 w 1019"/>
                  <a:gd name="T47" fmla="*/ 1 h 1094"/>
                  <a:gd name="T48" fmla="*/ 0 w 1019"/>
                  <a:gd name="T49" fmla="*/ 1 h 10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0" y="1035"/>
                    </a:lnTo>
                    <a:close/>
                  </a:path>
                </a:pathLst>
              </a:custGeom>
              <a:solidFill>
                <a:srgbClr val="FF82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2" name="Freeform 43"/>
              <p:cNvSpPr>
                <a:spLocks/>
              </p:cNvSpPr>
              <p:nvPr/>
            </p:nvSpPr>
            <p:spPr bwMode="auto">
              <a:xfrm rot="2163528">
                <a:off x="4260" y="1774"/>
                <a:ext cx="569" cy="611"/>
              </a:xfrm>
              <a:custGeom>
                <a:avLst/>
                <a:gdLst>
                  <a:gd name="T0" fmla="*/ 0 w 1014"/>
                  <a:gd name="T1" fmla="*/ 1 h 1085"/>
                  <a:gd name="T2" fmla="*/ 1 w 1014"/>
                  <a:gd name="T3" fmla="*/ 1 h 1085"/>
                  <a:gd name="T4" fmla="*/ 1 w 1014"/>
                  <a:gd name="T5" fmla="*/ 1 h 1085"/>
                  <a:gd name="T6" fmla="*/ 1 w 1014"/>
                  <a:gd name="T7" fmla="*/ 1 h 1085"/>
                  <a:gd name="T8" fmla="*/ 1 w 1014"/>
                  <a:gd name="T9" fmla="*/ 1 h 1085"/>
                  <a:gd name="T10" fmla="*/ 1 w 1014"/>
                  <a:gd name="T11" fmla="*/ 1 h 1085"/>
                  <a:gd name="T12" fmla="*/ 1 w 1014"/>
                  <a:gd name="T13" fmla="*/ 1 h 1085"/>
                  <a:gd name="T14" fmla="*/ 1 w 1014"/>
                  <a:gd name="T15" fmla="*/ 1 h 1085"/>
                  <a:gd name="T16" fmla="*/ 1 w 1014"/>
                  <a:gd name="T17" fmla="*/ 1 h 1085"/>
                  <a:gd name="T18" fmla="*/ 1 w 1014"/>
                  <a:gd name="T19" fmla="*/ 1 h 1085"/>
                  <a:gd name="T20" fmla="*/ 1 w 1014"/>
                  <a:gd name="T21" fmla="*/ 0 h 1085"/>
                  <a:gd name="T22" fmla="*/ 1 w 1014"/>
                  <a:gd name="T23" fmla="*/ 1 h 1085"/>
                  <a:gd name="T24" fmla="*/ 1 w 1014"/>
                  <a:gd name="T25" fmla="*/ 1 h 1085"/>
                  <a:gd name="T26" fmla="*/ 1 w 1014"/>
                  <a:gd name="T27" fmla="*/ 1 h 1085"/>
                  <a:gd name="T28" fmla="*/ 1 w 1014"/>
                  <a:gd name="T29" fmla="*/ 1 h 1085"/>
                  <a:gd name="T30" fmla="*/ 1 w 1014"/>
                  <a:gd name="T31" fmla="*/ 1 h 1085"/>
                  <a:gd name="T32" fmla="*/ 1 w 1014"/>
                  <a:gd name="T33" fmla="*/ 1 h 1085"/>
                  <a:gd name="T34" fmla="*/ 1 w 1014"/>
                  <a:gd name="T35" fmla="*/ 1 h 1085"/>
                  <a:gd name="T36" fmla="*/ 1 w 1014"/>
                  <a:gd name="T37" fmla="*/ 1 h 1085"/>
                  <a:gd name="T38" fmla="*/ 1 w 1014"/>
                  <a:gd name="T39" fmla="*/ 1 h 1085"/>
                  <a:gd name="T40" fmla="*/ 1 w 1014"/>
                  <a:gd name="T41" fmla="*/ 1 h 1085"/>
                  <a:gd name="T42" fmla="*/ 1 w 1014"/>
                  <a:gd name="T43" fmla="*/ 1 h 1085"/>
                  <a:gd name="T44" fmla="*/ 1 w 1014"/>
                  <a:gd name="T45" fmla="*/ 1 h 1085"/>
                  <a:gd name="T46" fmla="*/ 1 w 1014"/>
                  <a:gd name="T47" fmla="*/ 1 h 1085"/>
                  <a:gd name="T48" fmla="*/ 0 w 1014"/>
                  <a:gd name="T49" fmla="*/ 1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0" y="1028"/>
                    </a:lnTo>
                    <a:close/>
                  </a:path>
                </a:pathLst>
              </a:custGeom>
              <a:solidFill>
                <a:srgbClr val="FF84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3" name="Freeform 44"/>
              <p:cNvSpPr>
                <a:spLocks/>
              </p:cNvSpPr>
              <p:nvPr/>
            </p:nvSpPr>
            <p:spPr bwMode="auto">
              <a:xfrm rot="2163528">
                <a:off x="4261" y="1776"/>
                <a:ext cx="567" cy="606"/>
              </a:xfrm>
              <a:custGeom>
                <a:avLst/>
                <a:gdLst>
                  <a:gd name="T0" fmla="*/ 0 w 1008"/>
                  <a:gd name="T1" fmla="*/ 1 h 1077"/>
                  <a:gd name="T2" fmla="*/ 1 w 1008"/>
                  <a:gd name="T3" fmla="*/ 1 h 1077"/>
                  <a:gd name="T4" fmla="*/ 1 w 1008"/>
                  <a:gd name="T5" fmla="*/ 1 h 1077"/>
                  <a:gd name="T6" fmla="*/ 1 w 1008"/>
                  <a:gd name="T7" fmla="*/ 1 h 1077"/>
                  <a:gd name="T8" fmla="*/ 1 w 1008"/>
                  <a:gd name="T9" fmla="*/ 1 h 1077"/>
                  <a:gd name="T10" fmla="*/ 1 w 1008"/>
                  <a:gd name="T11" fmla="*/ 1 h 1077"/>
                  <a:gd name="T12" fmla="*/ 1 w 1008"/>
                  <a:gd name="T13" fmla="*/ 1 h 1077"/>
                  <a:gd name="T14" fmla="*/ 1 w 1008"/>
                  <a:gd name="T15" fmla="*/ 1 h 1077"/>
                  <a:gd name="T16" fmla="*/ 1 w 1008"/>
                  <a:gd name="T17" fmla="*/ 1 h 1077"/>
                  <a:gd name="T18" fmla="*/ 1 w 1008"/>
                  <a:gd name="T19" fmla="*/ 1 h 1077"/>
                  <a:gd name="T20" fmla="*/ 1 w 1008"/>
                  <a:gd name="T21" fmla="*/ 0 h 1077"/>
                  <a:gd name="T22" fmla="*/ 1 w 1008"/>
                  <a:gd name="T23" fmla="*/ 1 h 1077"/>
                  <a:gd name="T24" fmla="*/ 1 w 1008"/>
                  <a:gd name="T25" fmla="*/ 1 h 1077"/>
                  <a:gd name="T26" fmla="*/ 1 w 1008"/>
                  <a:gd name="T27" fmla="*/ 1 h 1077"/>
                  <a:gd name="T28" fmla="*/ 1 w 1008"/>
                  <a:gd name="T29" fmla="*/ 1 h 1077"/>
                  <a:gd name="T30" fmla="*/ 1 w 1008"/>
                  <a:gd name="T31" fmla="*/ 1 h 1077"/>
                  <a:gd name="T32" fmla="*/ 1 w 1008"/>
                  <a:gd name="T33" fmla="*/ 1 h 1077"/>
                  <a:gd name="T34" fmla="*/ 1 w 1008"/>
                  <a:gd name="T35" fmla="*/ 1 h 1077"/>
                  <a:gd name="T36" fmla="*/ 1 w 1008"/>
                  <a:gd name="T37" fmla="*/ 1 h 1077"/>
                  <a:gd name="T38" fmla="*/ 1 w 1008"/>
                  <a:gd name="T39" fmla="*/ 1 h 1077"/>
                  <a:gd name="T40" fmla="*/ 1 w 1008"/>
                  <a:gd name="T41" fmla="*/ 1 h 1077"/>
                  <a:gd name="T42" fmla="*/ 1 w 1008"/>
                  <a:gd name="T43" fmla="*/ 1 h 1077"/>
                  <a:gd name="T44" fmla="*/ 0 w 1008"/>
                  <a:gd name="T45" fmla="*/ 1 h 1077"/>
                  <a:gd name="T46" fmla="*/ 0 w 1008"/>
                  <a:gd name="T47" fmla="*/ 1 h 1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close/>
                  </a:path>
                </a:pathLst>
              </a:custGeom>
              <a:solidFill>
                <a:srgbClr val="FF87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4" name="Freeform 45"/>
              <p:cNvSpPr>
                <a:spLocks/>
              </p:cNvSpPr>
              <p:nvPr/>
            </p:nvSpPr>
            <p:spPr bwMode="auto">
              <a:xfrm rot="2163528">
                <a:off x="4262" y="1776"/>
                <a:ext cx="566" cy="603"/>
              </a:xfrm>
              <a:custGeom>
                <a:avLst/>
                <a:gdLst>
                  <a:gd name="T0" fmla="*/ 0 w 1005"/>
                  <a:gd name="T1" fmla="*/ 1 h 1070"/>
                  <a:gd name="T2" fmla="*/ 1 w 1005"/>
                  <a:gd name="T3" fmla="*/ 1 h 1070"/>
                  <a:gd name="T4" fmla="*/ 1 w 1005"/>
                  <a:gd name="T5" fmla="*/ 1 h 1070"/>
                  <a:gd name="T6" fmla="*/ 1 w 1005"/>
                  <a:gd name="T7" fmla="*/ 1 h 1070"/>
                  <a:gd name="T8" fmla="*/ 1 w 1005"/>
                  <a:gd name="T9" fmla="*/ 1 h 1070"/>
                  <a:gd name="T10" fmla="*/ 1 w 1005"/>
                  <a:gd name="T11" fmla="*/ 1 h 1070"/>
                  <a:gd name="T12" fmla="*/ 1 w 1005"/>
                  <a:gd name="T13" fmla="*/ 1 h 1070"/>
                  <a:gd name="T14" fmla="*/ 1 w 1005"/>
                  <a:gd name="T15" fmla="*/ 1 h 1070"/>
                  <a:gd name="T16" fmla="*/ 1 w 1005"/>
                  <a:gd name="T17" fmla="*/ 1 h 1070"/>
                  <a:gd name="T18" fmla="*/ 1 w 1005"/>
                  <a:gd name="T19" fmla="*/ 1 h 1070"/>
                  <a:gd name="T20" fmla="*/ 1 w 1005"/>
                  <a:gd name="T21" fmla="*/ 0 h 1070"/>
                  <a:gd name="T22" fmla="*/ 1 w 1005"/>
                  <a:gd name="T23" fmla="*/ 1 h 1070"/>
                  <a:gd name="T24" fmla="*/ 1 w 1005"/>
                  <a:gd name="T25" fmla="*/ 1 h 1070"/>
                  <a:gd name="T26" fmla="*/ 1 w 1005"/>
                  <a:gd name="T27" fmla="*/ 1 h 1070"/>
                  <a:gd name="T28" fmla="*/ 1 w 1005"/>
                  <a:gd name="T29" fmla="*/ 1 h 1070"/>
                  <a:gd name="T30" fmla="*/ 1 w 1005"/>
                  <a:gd name="T31" fmla="*/ 1 h 1070"/>
                  <a:gd name="T32" fmla="*/ 1 w 1005"/>
                  <a:gd name="T33" fmla="*/ 1 h 1070"/>
                  <a:gd name="T34" fmla="*/ 1 w 1005"/>
                  <a:gd name="T35" fmla="*/ 1 h 1070"/>
                  <a:gd name="T36" fmla="*/ 1 w 1005"/>
                  <a:gd name="T37" fmla="*/ 1 h 1070"/>
                  <a:gd name="T38" fmla="*/ 1 w 1005"/>
                  <a:gd name="T39" fmla="*/ 1 h 1070"/>
                  <a:gd name="T40" fmla="*/ 1 w 1005"/>
                  <a:gd name="T41" fmla="*/ 1 h 1070"/>
                  <a:gd name="T42" fmla="*/ 1 w 1005"/>
                  <a:gd name="T43" fmla="*/ 1 h 1070"/>
                  <a:gd name="T44" fmla="*/ 0 w 1005"/>
                  <a:gd name="T45" fmla="*/ 1 h 1070"/>
                  <a:gd name="T46" fmla="*/ 0 w 1005"/>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close/>
                  </a:path>
                </a:pathLst>
              </a:custGeom>
              <a:solidFill>
                <a:srgbClr val="FF8A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5" name="Freeform 46"/>
              <p:cNvSpPr>
                <a:spLocks/>
              </p:cNvSpPr>
              <p:nvPr/>
            </p:nvSpPr>
            <p:spPr bwMode="auto">
              <a:xfrm rot="2163528">
                <a:off x="4263" y="1777"/>
                <a:ext cx="564" cy="598"/>
              </a:xfrm>
              <a:custGeom>
                <a:avLst/>
                <a:gdLst>
                  <a:gd name="T0" fmla="*/ 0 w 1000"/>
                  <a:gd name="T1" fmla="*/ 1 h 1061"/>
                  <a:gd name="T2" fmla="*/ 1 w 1000"/>
                  <a:gd name="T3" fmla="*/ 1 h 1061"/>
                  <a:gd name="T4" fmla="*/ 1 w 1000"/>
                  <a:gd name="T5" fmla="*/ 1 h 1061"/>
                  <a:gd name="T6" fmla="*/ 1 w 1000"/>
                  <a:gd name="T7" fmla="*/ 1 h 1061"/>
                  <a:gd name="T8" fmla="*/ 1 w 1000"/>
                  <a:gd name="T9" fmla="*/ 1 h 1061"/>
                  <a:gd name="T10" fmla="*/ 1 w 1000"/>
                  <a:gd name="T11" fmla="*/ 1 h 1061"/>
                  <a:gd name="T12" fmla="*/ 1 w 1000"/>
                  <a:gd name="T13" fmla="*/ 1 h 1061"/>
                  <a:gd name="T14" fmla="*/ 1 w 1000"/>
                  <a:gd name="T15" fmla="*/ 1 h 1061"/>
                  <a:gd name="T16" fmla="*/ 1 w 1000"/>
                  <a:gd name="T17" fmla="*/ 1 h 1061"/>
                  <a:gd name="T18" fmla="*/ 1 w 1000"/>
                  <a:gd name="T19" fmla="*/ 1 h 1061"/>
                  <a:gd name="T20" fmla="*/ 1 w 1000"/>
                  <a:gd name="T21" fmla="*/ 0 h 1061"/>
                  <a:gd name="T22" fmla="*/ 1 w 1000"/>
                  <a:gd name="T23" fmla="*/ 1 h 1061"/>
                  <a:gd name="T24" fmla="*/ 1 w 1000"/>
                  <a:gd name="T25" fmla="*/ 1 h 1061"/>
                  <a:gd name="T26" fmla="*/ 1 w 1000"/>
                  <a:gd name="T27" fmla="*/ 1 h 1061"/>
                  <a:gd name="T28" fmla="*/ 1 w 1000"/>
                  <a:gd name="T29" fmla="*/ 1 h 1061"/>
                  <a:gd name="T30" fmla="*/ 1 w 1000"/>
                  <a:gd name="T31" fmla="*/ 1 h 1061"/>
                  <a:gd name="T32" fmla="*/ 1 w 1000"/>
                  <a:gd name="T33" fmla="*/ 1 h 1061"/>
                  <a:gd name="T34" fmla="*/ 1 w 1000"/>
                  <a:gd name="T35" fmla="*/ 1 h 1061"/>
                  <a:gd name="T36" fmla="*/ 1 w 1000"/>
                  <a:gd name="T37" fmla="*/ 1 h 1061"/>
                  <a:gd name="T38" fmla="*/ 1 w 1000"/>
                  <a:gd name="T39" fmla="*/ 1 h 1061"/>
                  <a:gd name="T40" fmla="*/ 1 w 1000"/>
                  <a:gd name="T41" fmla="*/ 1 h 1061"/>
                  <a:gd name="T42" fmla="*/ 1 w 1000"/>
                  <a:gd name="T43" fmla="*/ 1 h 1061"/>
                  <a:gd name="T44" fmla="*/ 1 w 1000"/>
                  <a:gd name="T45" fmla="*/ 1 h 1061"/>
                  <a:gd name="T46" fmla="*/ 1 w 1000"/>
                  <a:gd name="T47" fmla="*/ 1 h 1061"/>
                  <a:gd name="T48" fmla="*/ 0 w 1000"/>
                  <a:gd name="T49" fmla="*/ 1 h 10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0" y="1011"/>
                    </a:lnTo>
                    <a:close/>
                  </a:path>
                </a:pathLst>
              </a:custGeom>
              <a:solidFill>
                <a:srgbClr val="FF8D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6" name="Freeform 47"/>
              <p:cNvSpPr>
                <a:spLocks/>
              </p:cNvSpPr>
              <p:nvPr/>
            </p:nvSpPr>
            <p:spPr bwMode="auto">
              <a:xfrm rot="2163528">
                <a:off x="4265" y="1778"/>
                <a:ext cx="562" cy="594"/>
              </a:xfrm>
              <a:custGeom>
                <a:avLst/>
                <a:gdLst>
                  <a:gd name="T0" fmla="*/ 0 w 996"/>
                  <a:gd name="T1" fmla="*/ 1 h 1053"/>
                  <a:gd name="T2" fmla="*/ 1 w 996"/>
                  <a:gd name="T3" fmla="*/ 1 h 1053"/>
                  <a:gd name="T4" fmla="*/ 1 w 996"/>
                  <a:gd name="T5" fmla="*/ 1 h 1053"/>
                  <a:gd name="T6" fmla="*/ 1 w 996"/>
                  <a:gd name="T7" fmla="*/ 1 h 1053"/>
                  <a:gd name="T8" fmla="*/ 1 w 996"/>
                  <a:gd name="T9" fmla="*/ 1 h 1053"/>
                  <a:gd name="T10" fmla="*/ 1 w 996"/>
                  <a:gd name="T11" fmla="*/ 1 h 1053"/>
                  <a:gd name="T12" fmla="*/ 1 w 996"/>
                  <a:gd name="T13" fmla="*/ 1 h 1053"/>
                  <a:gd name="T14" fmla="*/ 1 w 996"/>
                  <a:gd name="T15" fmla="*/ 1 h 1053"/>
                  <a:gd name="T16" fmla="*/ 1 w 996"/>
                  <a:gd name="T17" fmla="*/ 1 h 1053"/>
                  <a:gd name="T18" fmla="*/ 1 w 996"/>
                  <a:gd name="T19" fmla="*/ 1 h 1053"/>
                  <a:gd name="T20" fmla="*/ 1 w 996"/>
                  <a:gd name="T21" fmla="*/ 0 h 1053"/>
                  <a:gd name="T22" fmla="*/ 1 w 996"/>
                  <a:gd name="T23" fmla="*/ 1 h 1053"/>
                  <a:gd name="T24" fmla="*/ 1 w 996"/>
                  <a:gd name="T25" fmla="*/ 1 h 1053"/>
                  <a:gd name="T26" fmla="*/ 1 w 996"/>
                  <a:gd name="T27" fmla="*/ 1 h 1053"/>
                  <a:gd name="T28" fmla="*/ 1 w 996"/>
                  <a:gd name="T29" fmla="*/ 1 h 1053"/>
                  <a:gd name="T30" fmla="*/ 1 w 996"/>
                  <a:gd name="T31" fmla="*/ 1 h 1053"/>
                  <a:gd name="T32" fmla="*/ 1 w 996"/>
                  <a:gd name="T33" fmla="*/ 1 h 1053"/>
                  <a:gd name="T34" fmla="*/ 1 w 996"/>
                  <a:gd name="T35" fmla="*/ 1 h 1053"/>
                  <a:gd name="T36" fmla="*/ 1 w 996"/>
                  <a:gd name="T37" fmla="*/ 1 h 1053"/>
                  <a:gd name="T38" fmla="*/ 1 w 996"/>
                  <a:gd name="T39" fmla="*/ 1 h 1053"/>
                  <a:gd name="T40" fmla="*/ 1 w 996"/>
                  <a:gd name="T41" fmla="*/ 1 h 1053"/>
                  <a:gd name="T42" fmla="*/ 1 w 996"/>
                  <a:gd name="T43" fmla="*/ 1 h 1053"/>
                  <a:gd name="T44" fmla="*/ 1 w 996"/>
                  <a:gd name="T45" fmla="*/ 1 h 1053"/>
                  <a:gd name="T46" fmla="*/ 1 w 996"/>
                  <a:gd name="T47" fmla="*/ 1 h 1053"/>
                  <a:gd name="T48" fmla="*/ 0 w 996"/>
                  <a:gd name="T49" fmla="*/ 1 h 10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0" y="1007"/>
                    </a:lnTo>
                    <a:close/>
                  </a:path>
                </a:pathLst>
              </a:custGeom>
              <a:solidFill>
                <a:srgbClr val="FF8F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7" name="Freeform 48"/>
              <p:cNvSpPr>
                <a:spLocks/>
              </p:cNvSpPr>
              <p:nvPr/>
            </p:nvSpPr>
            <p:spPr bwMode="auto">
              <a:xfrm rot="2163528">
                <a:off x="4268" y="1780"/>
                <a:ext cx="555" cy="589"/>
              </a:xfrm>
              <a:custGeom>
                <a:avLst/>
                <a:gdLst>
                  <a:gd name="T0" fmla="*/ 0 w 990"/>
                  <a:gd name="T1" fmla="*/ 1 h 1046"/>
                  <a:gd name="T2" fmla="*/ 1 w 990"/>
                  <a:gd name="T3" fmla="*/ 1 h 1046"/>
                  <a:gd name="T4" fmla="*/ 1 w 990"/>
                  <a:gd name="T5" fmla="*/ 1 h 1046"/>
                  <a:gd name="T6" fmla="*/ 1 w 990"/>
                  <a:gd name="T7" fmla="*/ 1 h 1046"/>
                  <a:gd name="T8" fmla="*/ 1 w 990"/>
                  <a:gd name="T9" fmla="*/ 1 h 1046"/>
                  <a:gd name="T10" fmla="*/ 1 w 990"/>
                  <a:gd name="T11" fmla="*/ 1 h 1046"/>
                  <a:gd name="T12" fmla="*/ 1 w 990"/>
                  <a:gd name="T13" fmla="*/ 1 h 1046"/>
                  <a:gd name="T14" fmla="*/ 1 w 990"/>
                  <a:gd name="T15" fmla="*/ 1 h 1046"/>
                  <a:gd name="T16" fmla="*/ 1 w 990"/>
                  <a:gd name="T17" fmla="*/ 1 h 1046"/>
                  <a:gd name="T18" fmla="*/ 1 w 990"/>
                  <a:gd name="T19" fmla="*/ 1 h 1046"/>
                  <a:gd name="T20" fmla="*/ 1 w 990"/>
                  <a:gd name="T21" fmla="*/ 0 h 1046"/>
                  <a:gd name="T22" fmla="*/ 1 w 990"/>
                  <a:gd name="T23" fmla="*/ 1 h 1046"/>
                  <a:gd name="T24" fmla="*/ 1 w 990"/>
                  <a:gd name="T25" fmla="*/ 1 h 1046"/>
                  <a:gd name="T26" fmla="*/ 1 w 990"/>
                  <a:gd name="T27" fmla="*/ 1 h 1046"/>
                  <a:gd name="T28" fmla="*/ 1 w 990"/>
                  <a:gd name="T29" fmla="*/ 1 h 1046"/>
                  <a:gd name="T30" fmla="*/ 1 w 990"/>
                  <a:gd name="T31" fmla="*/ 1 h 1046"/>
                  <a:gd name="T32" fmla="*/ 1 w 990"/>
                  <a:gd name="T33" fmla="*/ 1 h 1046"/>
                  <a:gd name="T34" fmla="*/ 1 w 990"/>
                  <a:gd name="T35" fmla="*/ 1 h 1046"/>
                  <a:gd name="T36" fmla="*/ 1 w 990"/>
                  <a:gd name="T37" fmla="*/ 1 h 1046"/>
                  <a:gd name="T38" fmla="*/ 1 w 990"/>
                  <a:gd name="T39" fmla="*/ 1 h 1046"/>
                  <a:gd name="T40" fmla="*/ 1 w 990"/>
                  <a:gd name="T41" fmla="*/ 1 h 1046"/>
                  <a:gd name="T42" fmla="*/ 1 w 990"/>
                  <a:gd name="T43" fmla="*/ 1 h 1046"/>
                  <a:gd name="T44" fmla="*/ 0 w 990"/>
                  <a:gd name="T45" fmla="*/ 1 h 1046"/>
                  <a:gd name="T46" fmla="*/ 0 w 990"/>
                  <a:gd name="T47" fmla="*/ 1 h 1046"/>
                  <a:gd name="T48" fmla="*/ 0 w 990"/>
                  <a:gd name="T49" fmla="*/ 1 h 10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1"/>
                    </a:lnTo>
                    <a:close/>
                  </a:path>
                </a:pathLst>
              </a:custGeom>
              <a:solidFill>
                <a:srgbClr val="FF92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8" name="Freeform 49"/>
              <p:cNvSpPr>
                <a:spLocks/>
              </p:cNvSpPr>
              <p:nvPr/>
            </p:nvSpPr>
            <p:spPr bwMode="auto">
              <a:xfrm rot="2163528">
                <a:off x="4270" y="1782"/>
                <a:ext cx="553" cy="584"/>
              </a:xfrm>
              <a:custGeom>
                <a:avLst/>
                <a:gdLst>
                  <a:gd name="T0" fmla="*/ 0 w 987"/>
                  <a:gd name="T1" fmla="*/ 1 h 1039"/>
                  <a:gd name="T2" fmla="*/ 1 w 987"/>
                  <a:gd name="T3" fmla="*/ 1 h 1039"/>
                  <a:gd name="T4" fmla="*/ 1 w 987"/>
                  <a:gd name="T5" fmla="*/ 1 h 1039"/>
                  <a:gd name="T6" fmla="*/ 1 w 987"/>
                  <a:gd name="T7" fmla="*/ 1 h 1039"/>
                  <a:gd name="T8" fmla="*/ 1 w 987"/>
                  <a:gd name="T9" fmla="*/ 1 h 1039"/>
                  <a:gd name="T10" fmla="*/ 1 w 987"/>
                  <a:gd name="T11" fmla="*/ 1 h 1039"/>
                  <a:gd name="T12" fmla="*/ 1 w 987"/>
                  <a:gd name="T13" fmla="*/ 1 h 1039"/>
                  <a:gd name="T14" fmla="*/ 1 w 987"/>
                  <a:gd name="T15" fmla="*/ 1 h 1039"/>
                  <a:gd name="T16" fmla="*/ 1 w 987"/>
                  <a:gd name="T17" fmla="*/ 1 h 1039"/>
                  <a:gd name="T18" fmla="*/ 1 w 987"/>
                  <a:gd name="T19" fmla="*/ 1 h 1039"/>
                  <a:gd name="T20" fmla="*/ 1 w 987"/>
                  <a:gd name="T21" fmla="*/ 0 h 1039"/>
                  <a:gd name="T22" fmla="*/ 1 w 987"/>
                  <a:gd name="T23" fmla="*/ 1 h 1039"/>
                  <a:gd name="T24" fmla="*/ 1 w 987"/>
                  <a:gd name="T25" fmla="*/ 1 h 1039"/>
                  <a:gd name="T26" fmla="*/ 1 w 987"/>
                  <a:gd name="T27" fmla="*/ 1 h 1039"/>
                  <a:gd name="T28" fmla="*/ 1 w 987"/>
                  <a:gd name="T29" fmla="*/ 1 h 1039"/>
                  <a:gd name="T30" fmla="*/ 1 w 987"/>
                  <a:gd name="T31" fmla="*/ 1 h 1039"/>
                  <a:gd name="T32" fmla="*/ 1 w 987"/>
                  <a:gd name="T33" fmla="*/ 1 h 1039"/>
                  <a:gd name="T34" fmla="*/ 1 w 987"/>
                  <a:gd name="T35" fmla="*/ 1 h 1039"/>
                  <a:gd name="T36" fmla="*/ 1 w 987"/>
                  <a:gd name="T37" fmla="*/ 1 h 1039"/>
                  <a:gd name="T38" fmla="*/ 1 w 987"/>
                  <a:gd name="T39" fmla="*/ 1 h 1039"/>
                  <a:gd name="T40" fmla="*/ 1 w 987"/>
                  <a:gd name="T41" fmla="*/ 1 h 1039"/>
                  <a:gd name="T42" fmla="*/ 1 w 987"/>
                  <a:gd name="T43" fmla="*/ 1 h 1039"/>
                  <a:gd name="T44" fmla="*/ 0 w 987"/>
                  <a:gd name="T45" fmla="*/ 1 h 1039"/>
                  <a:gd name="T46" fmla="*/ 0 w 987"/>
                  <a:gd name="T47" fmla="*/ 1 h 10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close/>
                  </a:path>
                </a:pathLst>
              </a:custGeom>
              <a:solidFill>
                <a:srgbClr val="FF95A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09" name="Freeform 50"/>
              <p:cNvSpPr>
                <a:spLocks/>
              </p:cNvSpPr>
              <p:nvPr/>
            </p:nvSpPr>
            <p:spPr bwMode="auto">
              <a:xfrm rot="2163528">
                <a:off x="4270" y="1782"/>
                <a:ext cx="552" cy="581"/>
              </a:xfrm>
              <a:custGeom>
                <a:avLst/>
                <a:gdLst>
                  <a:gd name="T0" fmla="*/ 0 w 982"/>
                  <a:gd name="T1" fmla="*/ 1 h 1032"/>
                  <a:gd name="T2" fmla="*/ 1 w 982"/>
                  <a:gd name="T3" fmla="*/ 1 h 1032"/>
                  <a:gd name="T4" fmla="*/ 1 w 982"/>
                  <a:gd name="T5" fmla="*/ 1 h 1032"/>
                  <a:gd name="T6" fmla="*/ 1 w 982"/>
                  <a:gd name="T7" fmla="*/ 1 h 1032"/>
                  <a:gd name="T8" fmla="*/ 1 w 982"/>
                  <a:gd name="T9" fmla="*/ 1 h 1032"/>
                  <a:gd name="T10" fmla="*/ 1 w 982"/>
                  <a:gd name="T11" fmla="*/ 1 h 1032"/>
                  <a:gd name="T12" fmla="*/ 1 w 982"/>
                  <a:gd name="T13" fmla="*/ 1 h 1032"/>
                  <a:gd name="T14" fmla="*/ 1 w 982"/>
                  <a:gd name="T15" fmla="*/ 1 h 1032"/>
                  <a:gd name="T16" fmla="*/ 1 w 982"/>
                  <a:gd name="T17" fmla="*/ 1 h 1032"/>
                  <a:gd name="T18" fmla="*/ 1 w 982"/>
                  <a:gd name="T19" fmla="*/ 1 h 1032"/>
                  <a:gd name="T20" fmla="*/ 1 w 982"/>
                  <a:gd name="T21" fmla="*/ 0 h 1032"/>
                  <a:gd name="T22" fmla="*/ 1 w 982"/>
                  <a:gd name="T23" fmla="*/ 1 h 1032"/>
                  <a:gd name="T24" fmla="*/ 1 w 982"/>
                  <a:gd name="T25" fmla="*/ 1 h 1032"/>
                  <a:gd name="T26" fmla="*/ 1 w 982"/>
                  <a:gd name="T27" fmla="*/ 1 h 1032"/>
                  <a:gd name="T28" fmla="*/ 1 w 982"/>
                  <a:gd name="T29" fmla="*/ 1 h 1032"/>
                  <a:gd name="T30" fmla="*/ 1 w 982"/>
                  <a:gd name="T31" fmla="*/ 1 h 1032"/>
                  <a:gd name="T32" fmla="*/ 1 w 982"/>
                  <a:gd name="T33" fmla="*/ 1 h 1032"/>
                  <a:gd name="T34" fmla="*/ 1 w 982"/>
                  <a:gd name="T35" fmla="*/ 1 h 1032"/>
                  <a:gd name="T36" fmla="*/ 1 w 982"/>
                  <a:gd name="T37" fmla="*/ 1 h 1032"/>
                  <a:gd name="T38" fmla="*/ 1 w 982"/>
                  <a:gd name="T39" fmla="*/ 1 h 1032"/>
                  <a:gd name="T40" fmla="*/ 1 w 982"/>
                  <a:gd name="T41" fmla="*/ 1 h 1032"/>
                  <a:gd name="T42" fmla="*/ 1 w 982"/>
                  <a:gd name="T43" fmla="*/ 1 h 1032"/>
                  <a:gd name="T44" fmla="*/ 1 w 982"/>
                  <a:gd name="T45" fmla="*/ 1 h 1032"/>
                  <a:gd name="T46" fmla="*/ 1 w 982"/>
                  <a:gd name="T47" fmla="*/ 1 h 1032"/>
                  <a:gd name="T48" fmla="*/ 0 w 982"/>
                  <a:gd name="T49" fmla="*/ 1 h 1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0" y="992"/>
                    </a:lnTo>
                    <a:close/>
                  </a:path>
                </a:pathLst>
              </a:custGeom>
              <a:solidFill>
                <a:srgbClr val="FF97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0" name="Freeform 51"/>
              <p:cNvSpPr>
                <a:spLocks/>
              </p:cNvSpPr>
              <p:nvPr/>
            </p:nvSpPr>
            <p:spPr bwMode="auto">
              <a:xfrm rot="2163528">
                <a:off x="4271" y="1783"/>
                <a:ext cx="549" cy="577"/>
              </a:xfrm>
              <a:custGeom>
                <a:avLst/>
                <a:gdLst>
                  <a:gd name="T0" fmla="*/ 0 w 977"/>
                  <a:gd name="T1" fmla="*/ 1 h 1023"/>
                  <a:gd name="T2" fmla="*/ 1 w 977"/>
                  <a:gd name="T3" fmla="*/ 1 h 1023"/>
                  <a:gd name="T4" fmla="*/ 1 w 977"/>
                  <a:gd name="T5" fmla="*/ 1 h 1023"/>
                  <a:gd name="T6" fmla="*/ 1 w 977"/>
                  <a:gd name="T7" fmla="*/ 1 h 1023"/>
                  <a:gd name="T8" fmla="*/ 1 w 977"/>
                  <a:gd name="T9" fmla="*/ 1 h 1023"/>
                  <a:gd name="T10" fmla="*/ 1 w 977"/>
                  <a:gd name="T11" fmla="*/ 1 h 1023"/>
                  <a:gd name="T12" fmla="*/ 1 w 977"/>
                  <a:gd name="T13" fmla="*/ 1 h 1023"/>
                  <a:gd name="T14" fmla="*/ 1 w 977"/>
                  <a:gd name="T15" fmla="*/ 1 h 1023"/>
                  <a:gd name="T16" fmla="*/ 1 w 977"/>
                  <a:gd name="T17" fmla="*/ 1 h 1023"/>
                  <a:gd name="T18" fmla="*/ 1 w 977"/>
                  <a:gd name="T19" fmla="*/ 1 h 1023"/>
                  <a:gd name="T20" fmla="*/ 1 w 977"/>
                  <a:gd name="T21" fmla="*/ 0 h 1023"/>
                  <a:gd name="T22" fmla="*/ 1 w 977"/>
                  <a:gd name="T23" fmla="*/ 1 h 1023"/>
                  <a:gd name="T24" fmla="*/ 1 w 977"/>
                  <a:gd name="T25" fmla="*/ 1 h 1023"/>
                  <a:gd name="T26" fmla="*/ 1 w 977"/>
                  <a:gd name="T27" fmla="*/ 1 h 1023"/>
                  <a:gd name="T28" fmla="*/ 1 w 977"/>
                  <a:gd name="T29" fmla="*/ 1 h 1023"/>
                  <a:gd name="T30" fmla="*/ 1 w 977"/>
                  <a:gd name="T31" fmla="*/ 1 h 1023"/>
                  <a:gd name="T32" fmla="*/ 1 w 977"/>
                  <a:gd name="T33" fmla="*/ 1 h 1023"/>
                  <a:gd name="T34" fmla="*/ 1 w 977"/>
                  <a:gd name="T35" fmla="*/ 1 h 1023"/>
                  <a:gd name="T36" fmla="*/ 1 w 977"/>
                  <a:gd name="T37" fmla="*/ 1 h 1023"/>
                  <a:gd name="T38" fmla="*/ 1 w 977"/>
                  <a:gd name="T39" fmla="*/ 1 h 1023"/>
                  <a:gd name="T40" fmla="*/ 1 w 977"/>
                  <a:gd name="T41" fmla="*/ 1 h 1023"/>
                  <a:gd name="T42" fmla="*/ 1 w 977"/>
                  <a:gd name="T43" fmla="*/ 1 h 1023"/>
                  <a:gd name="T44" fmla="*/ 1 w 977"/>
                  <a:gd name="T45" fmla="*/ 1 h 1023"/>
                  <a:gd name="T46" fmla="*/ 1 w 977"/>
                  <a:gd name="T47" fmla="*/ 1 h 1023"/>
                  <a:gd name="T48" fmla="*/ 0 w 977"/>
                  <a:gd name="T49" fmla="*/ 1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0" y="986"/>
                    </a:lnTo>
                    <a:close/>
                  </a:path>
                </a:pathLst>
              </a:custGeom>
              <a:solidFill>
                <a:srgbClr val="FF9A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1" name="Freeform 52"/>
              <p:cNvSpPr>
                <a:spLocks/>
              </p:cNvSpPr>
              <p:nvPr/>
            </p:nvSpPr>
            <p:spPr bwMode="auto">
              <a:xfrm rot="2163528">
                <a:off x="4274" y="1785"/>
                <a:ext cx="547" cy="572"/>
              </a:xfrm>
              <a:custGeom>
                <a:avLst/>
                <a:gdLst>
                  <a:gd name="T0" fmla="*/ 0 w 972"/>
                  <a:gd name="T1" fmla="*/ 1 h 1015"/>
                  <a:gd name="T2" fmla="*/ 1 w 972"/>
                  <a:gd name="T3" fmla="*/ 1 h 1015"/>
                  <a:gd name="T4" fmla="*/ 1 w 972"/>
                  <a:gd name="T5" fmla="*/ 1 h 1015"/>
                  <a:gd name="T6" fmla="*/ 1 w 972"/>
                  <a:gd name="T7" fmla="*/ 1 h 1015"/>
                  <a:gd name="T8" fmla="*/ 1 w 972"/>
                  <a:gd name="T9" fmla="*/ 1 h 1015"/>
                  <a:gd name="T10" fmla="*/ 1 w 972"/>
                  <a:gd name="T11" fmla="*/ 1 h 1015"/>
                  <a:gd name="T12" fmla="*/ 1 w 972"/>
                  <a:gd name="T13" fmla="*/ 1 h 1015"/>
                  <a:gd name="T14" fmla="*/ 1 w 972"/>
                  <a:gd name="T15" fmla="*/ 1 h 1015"/>
                  <a:gd name="T16" fmla="*/ 1 w 972"/>
                  <a:gd name="T17" fmla="*/ 1 h 1015"/>
                  <a:gd name="T18" fmla="*/ 1 w 972"/>
                  <a:gd name="T19" fmla="*/ 1 h 1015"/>
                  <a:gd name="T20" fmla="*/ 1 w 972"/>
                  <a:gd name="T21" fmla="*/ 0 h 1015"/>
                  <a:gd name="T22" fmla="*/ 1 w 972"/>
                  <a:gd name="T23" fmla="*/ 1 h 1015"/>
                  <a:gd name="T24" fmla="*/ 1 w 972"/>
                  <a:gd name="T25" fmla="*/ 1 h 1015"/>
                  <a:gd name="T26" fmla="*/ 1 w 972"/>
                  <a:gd name="T27" fmla="*/ 1 h 1015"/>
                  <a:gd name="T28" fmla="*/ 1 w 972"/>
                  <a:gd name="T29" fmla="*/ 1 h 1015"/>
                  <a:gd name="T30" fmla="*/ 1 w 972"/>
                  <a:gd name="T31" fmla="*/ 1 h 1015"/>
                  <a:gd name="T32" fmla="*/ 1 w 972"/>
                  <a:gd name="T33" fmla="*/ 1 h 1015"/>
                  <a:gd name="T34" fmla="*/ 1 w 972"/>
                  <a:gd name="T35" fmla="*/ 1 h 1015"/>
                  <a:gd name="T36" fmla="*/ 1 w 972"/>
                  <a:gd name="T37" fmla="*/ 1 h 1015"/>
                  <a:gd name="T38" fmla="*/ 1 w 972"/>
                  <a:gd name="T39" fmla="*/ 1 h 1015"/>
                  <a:gd name="T40" fmla="*/ 1 w 972"/>
                  <a:gd name="T41" fmla="*/ 1 h 1015"/>
                  <a:gd name="T42" fmla="*/ 1 w 972"/>
                  <a:gd name="T43" fmla="*/ 1 h 1015"/>
                  <a:gd name="T44" fmla="*/ 0 w 972"/>
                  <a:gd name="T45" fmla="*/ 1 h 1015"/>
                  <a:gd name="T46" fmla="*/ 0 w 972"/>
                  <a:gd name="T47" fmla="*/ 1 h 10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close/>
                  </a:path>
                </a:pathLst>
              </a:custGeom>
              <a:solidFill>
                <a:srgbClr val="FF9DA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2" name="Freeform 53"/>
              <p:cNvSpPr>
                <a:spLocks/>
              </p:cNvSpPr>
              <p:nvPr/>
            </p:nvSpPr>
            <p:spPr bwMode="auto">
              <a:xfrm rot="2163528">
                <a:off x="4275" y="1785"/>
                <a:ext cx="542" cy="568"/>
              </a:xfrm>
              <a:custGeom>
                <a:avLst/>
                <a:gdLst>
                  <a:gd name="T0" fmla="*/ 0 w 968"/>
                  <a:gd name="T1" fmla="*/ 1 h 1008"/>
                  <a:gd name="T2" fmla="*/ 1 w 968"/>
                  <a:gd name="T3" fmla="*/ 1 h 1008"/>
                  <a:gd name="T4" fmla="*/ 1 w 968"/>
                  <a:gd name="T5" fmla="*/ 1 h 1008"/>
                  <a:gd name="T6" fmla="*/ 1 w 968"/>
                  <a:gd name="T7" fmla="*/ 1 h 1008"/>
                  <a:gd name="T8" fmla="*/ 1 w 968"/>
                  <a:gd name="T9" fmla="*/ 1 h 1008"/>
                  <a:gd name="T10" fmla="*/ 1 w 968"/>
                  <a:gd name="T11" fmla="*/ 1 h 1008"/>
                  <a:gd name="T12" fmla="*/ 1 w 968"/>
                  <a:gd name="T13" fmla="*/ 1 h 1008"/>
                  <a:gd name="T14" fmla="*/ 1 w 968"/>
                  <a:gd name="T15" fmla="*/ 1 h 1008"/>
                  <a:gd name="T16" fmla="*/ 1 w 968"/>
                  <a:gd name="T17" fmla="*/ 1 h 1008"/>
                  <a:gd name="T18" fmla="*/ 1 w 968"/>
                  <a:gd name="T19" fmla="*/ 1 h 1008"/>
                  <a:gd name="T20" fmla="*/ 1 w 968"/>
                  <a:gd name="T21" fmla="*/ 0 h 1008"/>
                  <a:gd name="T22" fmla="*/ 1 w 968"/>
                  <a:gd name="T23" fmla="*/ 1 h 1008"/>
                  <a:gd name="T24" fmla="*/ 1 w 968"/>
                  <a:gd name="T25" fmla="*/ 1 h 1008"/>
                  <a:gd name="T26" fmla="*/ 1 w 968"/>
                  <a:gd name="T27" fmla="*/ 1 h 1008"/>
                  <a:gd name="T28" fmla="*/ 1 w 968"/>
                  <a:gd name="T29" fmla="*/ 1 h 1008"/>
                  <a:gd name="T30" fmla="*/ 1 w 968"/>
                  <a:gd name="T31" fmla="*/ 1 h 1008"/>
                  <a:gd name="T32" fmla="*/ 1 w 968"/>
                  <a:gd name="T33" fmla="*/ 1 h 1008"/>
                  <a:gd name="T34" fmla="*/ 1 w 968"/>
                  <a:gd name="T35" fmla="*/ 1 h 1008"/>
                  <a:gd name="T36" fmla="*/ 1 w 968"/>
                  <a:gd name="T37" fmla="*/ 1 h 1008"/>
                  <a:gd name="T38" fmla="*/ 1 w 968"/>
                  <a:gd name="T39" fmla="*/ 1 h 1008"/>
                  <a:gd name="T40" fmla="*/ 1 w 968"/>
                  <a:gd name="T41" fmla="*/ 1 h 1008"/>
                  <a:gd name="T42" fmla="*/ 1 w 968"/>
                  <a:gd name="T43" fmla="*/ 1 h 1008"/>
                  <a:gd name="T44" fmla="*/ 0 w 968"/>
                  <a:gd name="T45" fmla="*/ 1 h 1008"/>
                  <a:gd name="T46" fmla="*/ 0 w 968"/>
                  <a:gd name="T47" fmla="*/ 1 h 1008"/>
                  <a:gd name="T48" fmla="*/ 0 w 968"/>
                  <a:gd name="T49" fmla="*/ 1 h 10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5"/>
                    </a:lnTo>
                    <a:close/>
                  </a:path>
                </a:pathLst>
              </a:custGeom>
              <a:solidFill>
                <a:srgbClr val="FFA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3" name="Freeform 54"/>
              <p:cNvSpPr>
                <a:spLocks/>
              </p:cNvSpPr>
              <p:nvPr/>
            </p:nvSpPr>
            <p:spPr bwMode="auto">
              <a:xfrm rot="2163528">
                <a:off x="4276" y="1787"/>
                <a:ext cx="541" cy="563"/>
              </a:xfrm>
              <a:custGeom>
                <a:avLst/>
                <a:gdLst>
                  <a:gd name="T0" fmla="*/ 0 w 964"/>
                  <a:gd name="T1" fmla="*/ 1 h 999"/>
                  <a:gd name="T2" fmla="*/ 1 w 964"/>
                  <a:gd name="T3" fmla="*/ 1 h 999"/>
                  <a:gd name="T4" fmla="*/ 1 w 964"/>
                  <a:gd name="T5" fmla="*/ 1 h 999"/>
                  <a:gd name="T6" fmla="*/ 1 w 964"/>
                  <a:gd name="T7" fmla="*/ 1 h 999"/>
                  <a:gd name="T8" fmla="*/ 1 w 964"/>
                  <a:gd name="T9" fmla="*/ 1 h 999"/>
                  <a:gd name="T10" fmla="*/ 1 w 964"/>
                  <a:gd name="T11" fmla="*/ 1 h 999"/>
                  <a:gd name="T12" fmla="*/ 1 w 964"/>
                  <a:gd name="T13" fmla="*/ 1 h 999"/>
                  <a:gd name="T14" fmla="*/ 1 w 964"/>
                  <a:gd name="T15" fmla="*/ 1 h 999"/>
                  <a:gd name="T16" fmla="*/ 1 w 964"/>
                  <a:gd name="T17" fmla="*/ 1 h 999"/>
                  <a:gd name="T18" fmla="*/ 1 w 964"/>
                  <a:gd name="T19" fmla="*/ 1 h 999"/>
                  <a:gd name="T20" fmla="*/ 1 w 964"/>
                  <a:gd name="T21" fmla="*/ 0 h 999"/>
                  <a:gd name="T22" fmla="*/ 1 w 964"/>
                  <a:gd name="T23" fmla="*/ 1 h 999"/>
                  <a:gd name="T24" fmla="*/ 1 w 964"/>
                  <a:gd name="T25" fmla="*/ 1 h 999"/>
                  <a:gd name="T26" fmla="*/ 1 w 964"/>
                  <a:gd name="T27" fmla="*/ 1 h 999"/>
                  <a:gd name="T28" fmla="*/ 1 w 964"/>
                  <a:gd name="T29" fmla="*/ 1 h 999"/>
                  <a:gd name="T30" fmla="*/ 1 w 964"/>
                  <a:gd name="T31" fmla="*/ 1 h 999"/>
                  <a:gd name="T32" fmla="*/ 1 w 964"/>
                  <a:gd name="T33" fmla="*/ 1 h 999"/>
                  <a:gd name="T34" fmla="*/ 1 w 964"/>
                  <a:gd name="T35" fmla="*/ 1 h 999"/>
                  <a:gd name="T36" fmla="*/ 1 w 964"/>
                  <a:gd name="T37" fmla="*/ 1 h 999"/>
                  <a:gd name="T38" fmla="*/ 1 w 964"/>
                  <a:gd name="T39" fmla="*/ 1 h 999"/>
                  <a:gd name="T40" fmla="*/ 1 w 964"/>
                  <a:gd name="T41" fmla="*/ 1 h 999"/>
                  <a:gd name="T42" fmla="*/ 1 w 964"/>
                  <a:gd name="T43" fmla="*/ 1 h 999"/>
                  <a:gd name="T44" fmla="*/ 1 w 964"/>
                  <a:gd name="T45" fmla="*/ 1 h 999"/>
                  <a:gd name="T46" fmla="*/ 1 w 964"/>
                  <a:gd name="T47" fmla="*/ 1 h 999"/>
                  <a:gd name="T48" fmla="*/ 0 w 964"/>
                  <a:gd name="T49" fmla="*/ 1 h 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0" y="970"/>
                    </a:lnTo>
                    <a:close/>
                  </a:path>
                </a:pathLst>
              </a:custGeom>
              <a:solidFill>
                <a:srgbClr val="FFA2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4" name="Freeform 55"/>
              <p:cNvSpPr>
                <a:spLocks/>
              </p:cNvSpPr>
              <p:nvPr/>
            </p:nvSpPr>
            <p:spPr bwMode="auto">
              <a:xfrm rot="2163528">
                <a:off x="4277" y="1789"/>
                <a:ext cx="539" cy="558"/>
              </a:xfrm>
              <a:custGeom>
                <a:avLst/>
                <a:gdLst>
                  <a:gd name="T0" fmla="*/ 0 w 959"/>
                  <a:gd name="T1" fmla="*/ 1 h 991"/>
                  <a:gd name="T2" fmla="*/ 1 w 959"/>
                  <a:gd name="T3" fmla="*/ 1 h 991"/>
                  <a:gd name="T4" fmla="*/ 1 w 959"/>
                  <a:gd name="T5" fmla="*/ 1 h 991"/>
                  <a:gd name="T6" fmla="*/ 1 w 959"/>
                  <a:gd name="T7" fmla="*/ 1 h 991"/>
                  <a:gd name="T8" fmla="*/ 1 w 959"/>
                  <a:gd name="T9" fmla="*/ 1 h 991"/>
                  <a:gd name="T10" fmla="*/ 1 w 959"/>
                  <a:gd name="T11" fmla="*/ 1 h 991"/>
                  <a:gd name="T12" fmla="*/ 1 w 959"/>
                  <a:gd name="T13" fmla="*/ 1 h 991"/>
                  <a:gd name="T14" fmla="*/ 1 w 959"/>
                  <a:gd name="T15" fmla="*/ 1 h 991"/>
                  <a:gd name="T16" fmla="*/ 1 w 959"/>
                  <a:gd name="T17" fmla="*/ 1 h 991"/>
                  <a:gd name="T18" fmla="*/ 1 w 959"/>
                  <a:gd name="T19" fmla="*/ 1 h 991"/>
                  <a:gd name="T20" fmla="*/ 1 w 959"/>
                  <a:gd name="T21" fmla="*/ 0 h 991"/>
                  <a:gd name="T22" fmla="*/ 1 w 959"/>
                  <a:gd name="T23" fmla="*/ 1 h 991"/>
                  <a:gd name="T24" fmla="*/ 1 w 959"/>
                  <a:gd name="T25" fmla="*/ 1 h 991"/>
                  <a:gd name="T26" fmla="*/ 1 w 959"/>
                  <a:gd name="T27" fmla="*/ 1 h 991"/>
                  <a:gd name="T28" fmla="*/ 1 w 959"/>
                  <a:gd name="T29" fmla="*/ 1 h 991"/>
                  <a:gd name="T30" fmla="*/ 1 w 959"/>
                  <a:gd name="T31" fmla="*/ 1 h 991"/>
                  <a:gd name="T32" fmla="*/ 1 w 959"/>
                  <a:gd name="T33" fmla="*/ 1 h 991"/>
                  <a:gd name="T34" fmla="*/ 1 w 959"/>
                  <a:gd name="T35" fmla="*/ 1 h 991"/>
                  <a:gd name="T36" fmla="*/ 1 w 959"/>
                  <a:gd name="T37" fmla="*/ 1 h 991"/>
                  <a:gd name="T38" fmla="*/ 1 w 959"/>
                  <a:gd name="T39" fmla="*/ 1 h 991"/>
                  <a:gd name="T40" fmla="*/ 1 w 959"/>
                  <a:gd name="T41" fmla="*/ 1 h 991"/>
                  <a:gd name="T42" fmla="*/ 1 w 959"/>
                  <a:gd name="T43" fmla="*/ 1 h 991"/>
                  <a:gd name="T44" fmla="*/ 1 w 959"/>
                  <a:gd name="T45" fmla="*/ 1 h 991"/>
                  <a:gd name="T46" fmla="*/ 1 w 959"/>
                  <a:gd name="T47" fmla="*/ 1 h 991"/>
                  <a:gd name="T48" fmla="*/ 0 w 959"/>
                  <a:gd name="T49" fmla="*/ 1 h 9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0" y="964"/>
                    </a:lnTo>
                    <a:close/>
                  </a:path>
                </a:pathLst>
              </a:custGeom>
              <a:solidFill>
                <a:srgbClr val="FFA5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5" name="Freeform 56"/>
              <p:cNvSpPr>
                <a:spLocks/>
              </p:cNvSpPr>
              <p:nvPr/>
            </p:nvSpPr>
            <p:spPr bwMode="auto">
              <a:xfrm rot="2163528">
                <a:off x="4278" y="1789"/>
                <a:ext cx="538" cy="554"/>
              </a:xfrm>
              <a:custGeom>
                <a:avLst/>
                <a:gdLst>
                  <a:gd name="T0" fmla="*/ 0 w 954"/>
                  <a:gd name="T1" fmla="*/ 1 h 985"/>
                  <a:gd name="T2" fmla="*/ 1 w 954"/>
                  <a:gd name="T3" fmla="*/ 1 h 985"/>
                  <a:gd name="T4" fmla="*/ 1 w 954"/>
                  <a:gd name="T5" fmla="*/ 1 h 985"/>
                  <a:gd name="T6" fmla="*/ 1 w 954"/>
                  <a:gd name="T7" fmla="*/ 1 h 985"/>
                  <a:gd name="T8" fmla="*/ 1 w 954"/>
                  <a:gd name="T9" fmla="*/ 1 h 985"/>
                  <a:gd name="T10" fmla="*/ 1 w 954"/>
                  <a:gd name="T11" fmla="*/ 1 h 985"/>
                  <a:gd name="T12" fmla="*/ 1 w 954"/>
                  <a:gd name="T13" fmla="*/ 1 h 985"/>
                  <a:gd name="T14" fmla="*/ 1 w 954"/>
                  <a:gd name="T15" fmla="*/ 1 h 985"/>
                  <a:gd name="T16" fmla="*/ 1 w 954"/>
                  <a:gd name="T17" fmla="*/ 1 h 985"/>
                  <a:gd name="T18" fmla="*/ 1 w 954"/>
                  <a:gd name="T19" fmla="*/ 1 h 985"/>
                  <a:gd name="T20" fmla="*/ 1 w 954"/>
                  <a:gd name="T21" fmla="*/ 0 h 985"/>
                  <a:gd name="T22" fmla="*/ 1 w 954"/>
                  <a:gd name="T23" fmla="*/ 1 h 985"/>
                  <a:gd name="T24" fmla="*/ 1 w 954"/>
                  <a:gd name="T25" fmla="*/ 1 h 985"/>
                  <a:gd name="T26" fmla="*/ 1 w 954"/>
                  <a:gd name="T27" fmla="*/ 1 h 985"/>
                  <a:gd name="T28" fmla="*/ 1 w 954"/>
                  <a:gd name="T29" fmla="*/ 1 h 985"/>
                  <a:gd name="T30" fmla="*/ 1 w 954"/>
                  <a:gd name="T31" fmla="*/ 1 h 985"/>
                  <a:gd name="T32" fmla="*/ 1 w 954"/>
                  <a:gd name="T33" fmla="*/ 1 h 985"/>
                  <a:gd name="T34" fmla="*/ 1 w 954"/>
                  <a:gd name="T35" fmla="*/ 1 h 985"/>
                  <a:gd name="T36" fmla="*/ 1 w 954"/>
                  <a:gd name="T37" fmla="*/ 1 h 985"/>
                  <a:gd name="T38" fmla="*/ 1 w 954"/>
                  <a:gd name="T39" fmla="*/ 1 h 985"/>
                  <a:gd name="T40" fmla="*/ 1 w 954"/>
                  <a:gd name="T41" fmla="*/ 1 h 985"/>
                  <a:gd name="T42" fmla="*/ 1 w 954"/>
                  <a:gd name="T43" fmla="*/ 1 h 985"/>
                  <a:gd name="T44" fmla="*/ 0 w 954"/>
                  <a:gd name="T45" fmla="*/ 1 h 985"/>
                  <a:gd name="T46" fmla="*/ 0 w 954"/>
                  <a:gd name="T47" fmla="*/ 1 h 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close/>
                  </a:path>
                </a:pathLst>
              </a:custGeom>
              <a:solidFill>
                <a:srgbClr val="FFA8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6" name="Freeform 57"/>
              <p:cNvSpPr>
                <a:spLocks/>
              </p:cNvSpPr>
              <p:nvPr/>
            </p:nvSpPr>
            <p:spPr bwMode="auto">
              <a:xfrm rot="2163528">
                <a:off x="4280" y="1791"/>
                <a:ext cx="535" cy="549"/>
              </a:xfrm>
              <a:custGeom>
                <a:avLst/>
                <a:gdLst>
                  <a:gd name="T0" fmla="*/ 0 w 950"/>
                  <a:gd name="T1" fmla="*/ 1 h 976"/>
                  <a:gd name="T2" fmla="*/ 1 w 950"/>
                  <a:gd name="T3" fmla="*/ 1 h 976"/>
                  <a:gd name="T4" fmla="*/ 1 w 950"/>
                  <a:gd name="T5" fmla="*/ 1 h 976"/>
                  <a:gd name="T6" fmla="*/ 1 w 950"/>
                  <a:gd name="T7" fmla="*/ 1 h 976"/>
                  <a:gd name="T8" fmla="*/ 1 w 950"/>
                  <a:gd name="T9" fmla="*/ 1 h 976"/>
                  <a:gd name="T10" fmla="*/ 1 w 950"/>
                  <a:gd name="T11" fmla="*/ 1 h 976"/>
                  <a:gd name="T12" fmla="*/ 1 w 950"/>
                  <a:gd name="T13" fmla="*/ 1 h 976"/>
                  <a:gd name="T14" fmla="*/ 1 w 950"/>
                  <a:gd name="T15" fmla="*/ 1 h 976"/>
                  <a:gd name="T16" fmla="*/ 1 w 950"/>
                  <a:gd name="T17" fmla="*/ 1 h 976"/>
                  <a:gd name="T18" fmla="*/ 1 w 950"/>
                  <a:gd name="T19" fmla="*/ 1 h 976"/>
                  <a:gd name="T20" fmla="*/ 1 w 950"/>
                  <a:gd name="T21" fmla="*/ 0 h 976"/>
                  <a:gd name="T22" fmla="*/ 1 w 950"/>
                  <a:gd name="T23" fmla="*/ 1 h 976"/>
                  <a:gd name="T24" fmla="*/ 1 w 950"/>
                  <a:gd name="T25" fmla="*/ 1 h 976"/>
                  <a:gd name="T26" fmla="*/ 1 w 950"/>
                  <a:gd name="T27" fmla="*/ 1 h 976"/>
                  <a:gd name="T28" fmla="*/ 1 w 950"/>
                  <a:gd name="T29" fmla="*/ 1 h 976"/>
                  <a:gd name="T30" fmla="*/ 1 w 950"/>
                  <a:gd name="T31" fmla="*/ 1 h 976"/>
                  <a:gd name="T32" fmla="*/ 1 w 950"/>
                  <a:gd name="T33" fmla="*/ 1 h 976"/>
                  <a:gd name="T34" fmla="*/ 1 w 950"/>
                  <a:gd name="T35" fmla="*/ 1 h 976"/>
                  <a:gd name="T36" fmla="*/ 1 w 950"/>
                  <a:gd name="T37" fmla="*/ 1 h 976"/>
                  <a:gd name="T38" fmla="*/ 1 w 950"/>
                  <a:gd name="T39" fmla="*/ 1 h 976"/>
                  <a:gd name="T40" fmla="*/ 1 w 950"/>
                  <a:gd name="T41" fmla="*/ 1 h 976"/>
                  <a:gd name="T42" fmla="*/ 1 w 950"/>
                  <a:gd name="T43" fmla="*/ 1 h 976"/>
                  <a:gd name="T44" fmla="*/ 0 w 950"/>
                  <a:gd name="T45" fmla="*/ 1 h 976"/>
                  <a:gd name="T46" fmla="*/ 0 w 950"/>
                  <a:gd name="T47" fmla="*/ 1 h 9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close/>
                  </a:path>
                </a:pathLst>
              </a:custGeom>
              <a:solidFill>
                <a:srgbClr val="FFAA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7" name="Freeform 58"/>
              <p:cNvSpPr>
                <a:spLocks/>
              </p:cNvSpPr>
              <p:nvPr/>
            </p:nvSpPr>
            <p:spPr bwMode="auto">
              <a:xfrm rot="2163528">
                <a:off x="4280" y="1792"/>
                <a:ext cx="534" cy="545"/>
              </a:xfrm>
              <a:custGeom>
                <a:avLst/>
                <a:gdLst>
                  <a:gd name="T0" fmla="*/ 0 w 945"/>
                  <a:gd name="T1" fmla="*/ 1 h 969"/>
                  <a:gd name="T2" fmla="*/ 1 w 945"/>
                  <a:gd name="T3" fmla="*/ 1 h 969"/>
                  <a:gd name="T4" fmla="*/ 1 w 945"/>
                  <a:gd name="T5" fmla="*/ 1 h 969"/>
                  <a:gd name="T6" fmla="*/ 1 w 945"/>
                  <a:gd name="T7" fmla="*/ 1 h 969"/>
                  <a:gd name="T8" fmla="*/ 1 w 945"/>
                  <a:gd name="T9" fmla="*/ 1 h 969"/>
                  <a:gd name="T10" fmla="*/ 1 w 945"/>
                  <a:gd name="T11" fmla="*/ 1 h 969"/>
                  <a:gd name="T12" fmla="*/ 1 w 945"/>
                  <a:gd name="T13" fmla="*/ 1 h 969"/>
                  <a:gd name="T14" fmla="*/ 1 w 945"/>
                  <a:gd name="T15" fmla="*/ 1 h 969"/>
                  <a:gd name="T16" fmla="*/ 1 w 945"/>
                  <a:gd name="T17" fmla="*/ 1 h 969"/>
                  <a:gd name="T18" fmla="*/ 1 w 945"/>
                  <a:gd name="T19" fmla="*/ 1 h 969"/>
                  <a:gd name="T20" fmla="*/ 1 w 945"/>
                  <a:gd name="T21" fmla="*/ 0 h 969"/>
                  <a:gd name="T22" fmla="*/ 1 w 945"/>
                  <a:gd name="T23" fmla="*/ 1 h 969"/>
                  <a:gd name="T24" fmla="*/ 1 w 945"/>
                  <a:gd name="T25" fmla="*/ 1 h 969"/>
                  <a:gd name="T26" fmla="*/ 1 w 945"/>
                  <a:gd name="T27" fmla="*/ 1 h 969"/>
                  <a:gd name="T28" fmla="*/ 1 w 945"/>
                  <a:gd name="T29" fmla="*/ 1 h 969"/>
                  <a:gd name="T30" fmla="*/ 1 w 945"/>
                  <a:gd name="T31" fmla="*/ 1 h 969"/>
                  <a:gd name="T32" fmla="*/ 1 w 945"/>
                  <a:gd name="T33" fmla="*/ 1 h 969"/>
                  <a:gd name="T34" fmla="*/ 1 w 945"/>
                  <a:gd name="T35" fmla="*/ 1 h 969"/>
                  <a:gd name="T36" fmla="*/ 1 w 945"/>
                  <a:gd name="T37" fmla="*/ 1 h 969"/>
                  <a:gd name="T38" fmla="*/ 1 w 945"/>
                  <a:gd name="T39" fmla="*/ 1 h 969"/>
                  <a:gd name="T40" fmla="*/ 1 w 945"/>
                  <a:gd name="T41" fmla="*/ 1 h 969"/>
                  <a:gd name="T42" fmla="*/ 1 w 945"/>
                  <a:gd name="T43" fmla="*/ 1 h 969"/>
                  <a:gd name="T44" fmla="*/ 1 w 945"/>
                  <a:gd name="T45" fmla="*/ 1 h 969"/>
                  <a:gd name="T46" fmla="*/ 1 w 945"/>
                  <a:gd name="T47" fmla="*/ 1 h 969"/>
                  <a:gd name="T48" fmla="*/ 0 w 945"/>
                  <a:gd name="T49" fmla="*/ 1 h 9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0" y="948"/>
                    </a:lnTo>
                    <a:close/>
                  </a:path>
                </a:pathLst>
              </a:custGeom>
              <a:solidFill>
                <a:srgbClr val="FFAD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8" name="Freeform 59"/>
              <p:cNvSpPr>
                <a:spLocks/>
              </p:cNvSpPr>
              <p:nvPr/>
            </p:nvSpPr>
            <p:spPr bwMode="auto">
              <a:xfrm rot="2163528">
                <a:off x="4284" y="1792"/>
                <a:ext cx="527" cy="542"/>
              </a:xfrm>
              <a:custGeom>
                <a:avLst/>
                <a:gdLst>
                  <a:gd name="T0" fmla="*/ 0 w 942"/>
                  <a:gd name="T1" fmla="*/ 1 h 962"/>
                  <a:gd name="T2" fmla="*/ 1 w 942"/>
                  <a:gd name="T3" fmla="*/ 1 h 962"/>
                  <a:gd name="T4" fmla="*/ 1 w 942"/>
                  <a:gd name="T5" fmla="*/ 1 h 962"/>
                  <a:gd name="T6" fmla="*/ 1 w 942"/>
                  <a:gd name="T7" fmla="*/ 1 h 962"/>
                  <a:gd name="T8" fmla="*/ 1 w 942"/>
                  <a:gd name="T9" fmla="*/ 1 h 962"/>
                  <a:gd name="T10" fmla="*/ 1 w 942"/>
                  <a:gd name="T11" fmla="*/ 1 h 962"/>
                  <a:gd name="T12" fmla="*/ 1 w 942"/>
                  <a:gd name="T13" fmla="*/ 1 h 962"/>
                  <a:gd name="T14" fmla="*/ 1 w 942"/>
                  <a:gd name="T15" fmla="*/ 1 h 962"/>
                  <a:gd name="T16" fmla="*/ 1 w 942"/>
                  <a:gd name="T17" fmla="*/ 1 h 962"/>
                  <a:gd name="T18" fmla="*/ 1 w 942"/>
                  <a:gd name="T19" fmla="*/ 1 h 962"/>
                  <a:gd name="T20" fmla="*/ 1 w 942"/>
                  <a:gd name="T21" fmla="*/ 0 h 962"/>
                  <a:gd name="T22" fmla="*/ 1 w 942"/>
                  <a:gd name="T23" fmla="*/ 1 h 962"/>
                  <a:gd name="T24" fmla="*/ 1 w 942"/>
                  <a:gd name="T25" fmla="*/ 1 h 962"/>
                  <a:gd name="T26" fmla="*/ 1 w 942"/>
                  <a:gd name="T27" fmla="*/ 1 h 962"/>
                  <a:gd name="T28" fmla="*/ 1 w 942"/>
                  <a:gd name="T29" fmla="*/ 1 h 962"/>
                  <a:gd name="T30" fmla="*/ 1 w 942"/>
                  <a:gd name="T31" fmla="*/ 1 h 962"/>
                  <a:gd name="T32" fmla="*/ 1 w 942"/>
                  <a:gd name="T33" fmla="*/ 1 h 962"/>
                  <a:gd name="T34" fmla="*/ 1 w 942"/>
                  <a:gd name="T35" fmla="*/ 1 h 962"/>
                  <a:gd name="T36" fmla="*/ 1 w 942"/>
                  <a:gd name="T37" fmla="*/ 1 h 962"/>
                  <a:gd name="T38" fmla="*/ 1 w 942"/>
                  <a:gd name="T39" fmla="*/ 1 h 962"/>
                  <a:gd name="T40" fmla="*/ 1 w 942"/>
                  <a:gd name="T41" fmla="*/ 1 h 962"/>
                  <a:gd name="T42" fmla="*/ 1 w 942"/>
                  <a:gd name="T43" fmla="*/ 1 h 962"/>
                  <a:gd name="T44" fmla="*/ 1 w 942"/>
                  <a:gd name="T45" fmla="*/ 1 h 962"/>
                  <a:gd name="T46" fmla="*/ 1 w 942"/>
                  <a:gd name="T47" fmla="*/ 1 h 962"/>
                  <a:gd name="T48" fmla="*/ 0 w 942"/>
                  <a:gd name="T49" fmla="*/ 1 h 9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0" y="944"/>
                    </a:lnTo>
                    <a:close/>
                  </a:path>
                </a:pathLst>
              </a:custGeom>
              <a:solidFill>
                <a:srgbClr val="FFB0B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19" name="Freeform 60"/>
              <p:cNvSpPr>
                <a:spLocks/>
              </p:cNvSpPr>
              <p:nvPr/>
            </p:nvSpPr>
            <p:spPr bwMode="auto">
              <a:xfrm rot="2163528">
                <a:off x="4286" y="1794"/>
                <a:ext cx="526" cy="537"/>
              </a:xfrm>
              <a:custGeom>
                <a:avLst/>
                <a:gdLst>
                  <a:gd name="T0" fmla="*/ 0 w 935"/>
                  <a:gd name="T1" fmla="*/ 1 h 953"/>
                  <a:gd name="T2" fmla="*/ 1 w 935"/>
                  <a:gd name="T3" fmla="*/ 1 h 953"/>
                  <a:gd name="T4" fmla="*/ 1 w 935"/>
                  <a:gd name="T5" fmla="*/ 1 h 953"/>
                  <a:gd name="T6" fmla="*/ 1 w 935"/>
                  <a:gd name="T7" fmla="*/ 1 h 953"/>
                  <a:gd name="T8" fmla="*/ 1 w 935"/>
                  <a:gd name="T9" fmla="*/ 1 h 953"/>
                  <a:gd name="T10" fmla="*/ 1 w 935"/>
                  <a:gd name="T11" fmla="*/ 1 h 953"/>
                  <a:gd name="T12" fmla="*/ 1 w 935"/>
                  <a:gd name="T13" fmla="*/ 1 h 953"/>
                  <a:gd name="T14" fmla="*/ 1 w 935"/>
                  <a:gd name="T15" fmla="*/ 1 h 953"/>
                  <a:gd name="T16" fmla="*/ 1 w 935"/>
                  <a:gd name="T17" fmla="*/ 1 h 953"/>
                  <a:gd name="T18" fmla="*/ 1 w 935"/>
                  <a:gd name="T19" fmla="*/ 1 h 953"/>
                  <a:gd name="T20" fmla="*/ 1 w 935"/>
                  <a:gd name="T21" fmla="*/ 0 h 953"/>
                  <a:gd name="T22" fmla="*/ 1 w 935"/>
                  <a:gd name="T23" fmla="*/ 1 h 953"/>
                  <a:gd name="T24" fmla="*/ 1 w 935"/>
                  <a:gd name="T25" fmla="*/ 1 h 953"/>
                  <a:gd name="T26" fmla="*/ 1 w 935"/>
                  <a:gd name="T27" fmla="*/ 1 h 953"/>
                  <a:gd name="T28" fmla="*/ 1 w 935"/>
                  <a:gd name="T29" fmla="*/ 1 h 953"/>
                  <a:gd name="T30" fmla="*/ 1 w 935"/>
                  <a:gd name="T31" fmla="*/ 1 h 953"/>
                  <a:gd name="T32" fmla="*/ 1 w 935"/>
                  <a:gd name="T33" fmla="*/ 1 h 953"/>
                  <a:gd name="T34" fmla="*/ 1 w 935"/>
                  <a:gd name="T35" fmla="*/ 1 h 953"/>
                  <a:gd name="T36" fmla="*/ 1 w 935"/>
                  <a:gd name="T37" fmla="*/ 1 h 953"/>
                  <a:gd name="T38" fmla="*/ 1 w 935"/>
                  <a:gd name="T39" fmla="*/ 1 h 953"/>
                  <a:gd name="T40" fmla="*/ 1 w 935"/>
                  <a:gd name="T41" fmla="*/ 1 h 953"/>
                  <a:gd name="T42" fmla="*/ 1 w 935"/>
                  <a:gd name="T43" fmla="*/ 1 h 953"/>
                  <a:gd name="T44" fmla="*/ 0 w 935"/>
                  <a:gd name="T45" fmla="*/ 1 h 953"/>
                  <a:gd name="T46" fmla="*/ 0 w 935"/>
                  <a:gd name="T47" fmla="*/ 1 h 953"/>
                  <a:gd name="T48" fmla="*/ 0 w 935"/>
                  <a:gd name="T49" fmla="*/ 1 h 9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8"/>
                    </a:lnTo>
                    <a:close/>
                  </a:path>
                </a:pathLst>
              </a:custGeom>
              <a:solidFill>
                <a:srgbClr val="FFB3B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20" name="Freeform 61"/>
              <p:cNvSpPr>
                <a:spLocks/>
              </p:cNvSpPr>
              <p:nvPr/>
            </p:nvSpPr>
            <p:spPr bwMode="auto">
              <a:xfrm rot="2163528">
                <a:off x="4445" y="1813"/>
                <a:ext cx="443" cy="305"/>
              </a:xfrm>
              <a:custGeom>
                <a:avLst/>
                <a:gdLst>
                  <a:gd name="T0" fmla="*/ 1 w 789"/>
                  <a:gd name="T1" fmla="*/ 0 h 542"/>
                  <a:gd name="T2" fmla="*/ 1 w 789"/>
                  <a:gd name="T3" fmla="*/ 1 h 542"/>
                  <a:gd name="T4" fmla="*/ 1 w 789"/>
                  <a:gd name="T5" fmla="*/ 1 h 542"/>
                  <a:gd name="T6" fmla="*/ 1 w 789"/>
                  <a:gd name="T7" fmla="*/ 1 h 542"/>
                  <a:gd name="T8" fmla="*/ 1 w 789"/>
                  <a:gd name="T9" fmla="*/ 1 h 542"/>
                  <a:gd name="T10" fmla="*/ 1 w 789"/>
                  <a:gd name="T11" fmla="*/ 1 h 542"/>
                  <a:gd name="T12" fmla="*/ 1 w 789"/>
                  <a:gd name="T13" fmla="*/ 1 h 542"/>
                  <a:gd name="T14" fmla="*/ 1 w 789"/>
                  <a:gd name="T15" fmla="*/ 1 h 542"/>
                  <a:gd name="T16" fmla="*/ 1 w 789"/>
                  <a:gd name="T17" fmla="*/ 1 h 542"/>
                  <a:gd name="T18" fmla="*/ 1 w 789"/>
                  <a:gd name="T19" fmla="*/ 1 h 542"/>
                  <a:gd name="T20" fmla="*/ 0 w 789"/>
                  <a:gd name="T21" fmla="*/ 1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1" name="Freeform 62"/>
              <p:cNvSpPr>
                <a:spLocks/>
              </p:cNvSpPr>
              <p:nvPr/>
            </p:nvSpPr>
            <p:spPr bwMode="auto">
              <a:xfrm rot="2163528">
                <a:off x="4444" y="1816"/>
                <a:ext cx="443" cy="306"/>
              </a:xfrm>
              <a:custGeom>
                <a:avLst/>
                <a:gdLst>
                  <a:gd name="T0" fmla="*/ 1 w 788"/>
                  <a:gd name="T1" fmla="*/ 0 h 544"/>
                  <a:gd name="T2" fmla="*/ 1 w 788"/>
                  <a:gd name="T3" fmla="*/ 1 h 544"/>
                  <a:gd name="T4" fmla="*/ 1 w 788"/>
                  <a:gd name="T5" fmla="*/ 1 h 544"/>
                  <a:gd name="T6" fmla="*/ 1 w 788"/>
                  <a:gd name="T7" fmla="*/ 1 h 544"/>
                  <a:gd name="T8" fmla="*/ 1 w 788"/>
                  <a:gd name="T9" fmla="*/ 1 h 544"/>
                  <a:gd name="T10" fmla="*/ 1 w 788"/>
                  <a:gd name="T11" fmla="*/ 1 h 544"/>
                  <a:gd name="T12" fmla="*/ 1 w 788"/>
                  <a:gd name="T13" fmla="*/ 1 h 544"/>
                  <a:gd name="T14" fmla="*/ 1 w 788"/>
                  <a:gd name="T15" fmla="*/ 1 h 544"/>
                  <a:gd name="T16" fmla="*/ 1 w 788"/>
                  <a:gd name="T17" fmla="*/ 1 h 544"/>
                  <a:gd name="T18" fmla="*/ 1 w 788"/>
                  <a:gd name="T19" fmla="*/ 1 h 544"/>
                  <a:gd name="T20" fmla="*/ 0 w 788"/>
                  <a:gd name="T21" fmla="*/ 1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2" name="Freeform 63"/>
              <p:cNvSpPr>
                <a:spLocks/>
              </p:cNvSpPr>
              <p:nvPr/>
            </p:nvSpPr>
            <p:spPr bwMode="auto">
              <a:xfrm rot="2163528">
                <a:off x="4433" y="1818"/>
                <a:ext cx="461" cy="309"/>
              </a:xfrm>
              <a:custGeom>
                <a:avLst/>
                <a:gdLst>
                  <a:gd name="T0" fmla="*/ 0 w 819"/>
                  <a:gd name="T1" fmla="*/ 1 h 548"/>
                  <a:gd name="T2" fmla="*/ 1 w 819"/>
                  <a:gd name="T3" fmla="*/ 1 h 548"/>
                  <a:gd name="T4" fmla="*/ 1 w 819"/>
                  <a:gd name="T5" fmla="*/ 1 h 548"/>
                  <a:gd name="T6" fmla="*/ 1 w 819"/>
                  <a:gd name="T7" fmla="*/ 1 h 548"/>
                  <a:gd name="T8" fmla="*/ 1 w 819"/>
                  <a:gd name="T9" fmla="*/ 1 h 548"/>
                  <a:gd name="T10" fmla="*/ 1 w 819"/>
                  <a:gd name="T11" fmla="*/ 1 h 548"/>
                  <a:gd name="T12" fmla="*/ 1 w 819"/>
                  <a:gd name="T13" fmla="*/ 1 h 548"/>
                  <a:gd name="T14" fmla="*/ 1 w 819"/>
                  <a:gd name="T15" fmla="*/ 1 h 548"/>
                  <a:gd name="T16" fmla="*/ 1 w 819"/>
                  <a:gd name="T17" fmla="*/ 1 h 548"/>
                  <a:gd name="T18" fmla="*/ 1 w 819"/>
                  <a:gd name="T19" fmla="*/ 1 h 548"/>
                  <a:gd name="T20" fmla="*/ 1 w 819"/>
                  <a:gd name="T21" fmla="*/ 0 h 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3" name="Freeform 64"/>
              <p:cNvSpPr>
                <a:spLocks/>
              </p:cNvSpPr>
              <p:nvPr/>
            </p:nvSpPr>
            <p:spPr bwMode="auto">
              <a:xfrm rot="2163528">
                <a:off x="4410" y="1817"/>
                <a:ext cx="482" cy="331"/>
              </a:xfrm>
              <a:custGeom>
                <a:avLst/>
                <a:gdLst>
                  <a:gd name="T0" fmla="*/ 0 w 854"/>
                  <a:gd name="T1" fmla="*/ 1 h 589"/>
                  <a:gd name="T2" fmla="*/ 1 w 854"/>
                  <a:gd name="T3" fmla="*/ 1 h 589"/>
                  <a:gd name="T4" fmla="*/ 1 w 854"/>
                  <a:gd name="T5" fmla="*/ 1 h 589"/>
                  <a:gd name="T6" fmla="*/ 1 w 854"/>
                  <a:gd name="T7" fmla="*/ 1 h 589"/>
                  <a:gd name="T8" fmla="*/ 1 w 854"/>
                  <a:gd name="T9" fmla="*/ 1 h 589"/>
                  <a:gd name="T10" fmla="*/ 1 w 854"/>
                  <a:gd name="T11" fmla="*/ 1 h 589"/>
                  <a:gd name="T12" fmla="*/ 1 w 854"/>
                  <a:gd name="T13" fmla="*/ 1 h 589"/>
                  <a:gd name="T14" fmla="*/ 1 w 854"/>
                  <a:gd name="T15" fmla="*/ 1 h 589"/>
                  <a:gd name="T16" fmla="*/ 1 w 854"/>
                  <a:gd name="T17" fmla="*/ 1 h 589"/>
                  <a:gd name="T18" fmla="*/ 1 w 854"/>
                  <a:gd name="T19" fmla="*/ 1 h 589"/>
                  <a:gd name="T20" fmla="*/ 1 w 854"/>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4" name="Freeform 65"/>
              <p:cNvSpPr>
                <a:spLocks/>
              </p:cNvSpPr>
              <p:nvPr/>
            </p:nvSpPr>
            <p:spPr bwMode="auto">
              <a:xfrm rot="2163528">
                <a:off x="4368" y="1808"/>
                <a:ext cx="510" cy="381"/>
              </a:xfrm>
              <a:custGeom>
                <a:avLst/>
                <a:gdLst>
                  <a:gd name="T0" fmla="*/ 0 w 907"/>
                  <a:gd name="T1" fmla="*/ 1 h 676"/>
                  <a:gd name="T2" fmla="*/ 1 w 907"/>
                  <a:gd name="T3" fmla="*/ 1 h 676"/>
                  <a:gd name="T4" fmla="*/ 1 w 907"/>
                  <a:gd name="T5" fmla="*/ 1 h 676"/>
                  <a:gd name="T6" fmla="*/ 1 w 907"/>
                  <a:gd name="T7" fmla="*/ 1 h 676"/>
                  <a:gd name="T8" fmla="*/ 1 w 907"/>
                  <a:gd name="T9" fmla="*/ 1 h 676"/>
                  <a:gd name="T10" fmla="*/ 1 w 907"/>
                  <a:gd name="T11" fmla="*/ 1 h 676"/>
                  <a:gd name="T12" fmla="*/ 1 w 907"/>
                  <a:gd name="T13" fmla="*/ 1 h 676"/>
                  <a:gd name="T14" fmla="*/ 1 w 907"/>
                  <a:gd name="T15" fmla="*/ 1 h 676"/>
                  <a:gd name="T16" fmla="*/ 1 w 907"/>
                  <a:gd name="T17" fmla="*/ 1 h 676"/>
                  <a:gd name="T18" fmla="*/ 1 w 907"/>
                  <a:gd name="T19" fmla="*/ 1 h 676"/>
                  <a:gd name="T20" fmla="*/ 1 w 907"/>
                  <a:gd name="T21" fmla="*/ 0 h 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5" name="Freeform 66"/>
              <p:cNvSpPr>
                <a:spLocks/>
              </p:cNvSpPr>
              <p:nvPr/>
            </p:nvSpPr>
            <p:spPr bwMode="auto">
              <a:xfrm rot="2163528">
                <a:off x="4330" y="1807"/>
                <a:ext cx="544" cy="426"/>
              </a:xfrm>
              <a:custGeom>
                <a:avLst/>
                <a:gdLst>
                  <a:gd name="T0" fmla="*/ 0 w 970"/>
                  <a:gd name="T1" fmla="*/ 1 h 756"/>
                  <a:gd name="T2" fmla="*/ 1 w 970"/>
                  <a:gd name="T3" fmla="*/ 1 h 756"/>
                  <a:gd name="T4" fmla="*/ 1 w 970"/>
                  <a:gd name="T5" fmla="*/ 1 h 756"/>
                  <a:gd name="T6" fmla="*/ 1 w 970"/>
                  <a:gd name="T7" fmla="*/ 1 h 756"/>
                  <a:gd name="T8" fmla="*/ 1 w 970"/>
                  <a:gd name="T9" fmla="*/ 1 h 756"/>
                  <a:gd name="T10" fmla="*/ 1 w 970"/>
                  <a:gd name="T11" fmla="*/ 1 h 756"/>
                  <a:gd name="T12" fmla="*/ 1 w 970"/>
                  <a:gd name="T13" fmla="*/ 1 h 756"/>
                  <a:gd name="T14" fmla="*/ 1 w 970"/>
                  <a:gd name="T15" fmla="*/ 1 h 756"/>
                  <a:gd name="T16" fmla="*/ 1 w 970"/>
                  <a:gd name="T17" fmla="*/ 1 h 756"/>
                  <a:gd name="T18" fmla="*/ 1 w 970"/>
                  <a:gd name="T19" fmla="*/ 1 h 756"/>
                  <a:gd name="T20" fmla="*/ 1 w 970"/>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6" name="Freeform 67"/>
              <p:cNvSpPr>
                <a:spLocks/>
              </p:cNvSpPr>
              <p:nvPr/>
            </p:nvSpPr>
            <p:spPr bwMode="auto">
              <a:xfrm rot="2163528">
                <a:off x="4275" y="1800"/>
                <a:ext cx="577" cy="516"/>
              </a:xfrm>
              <a:custGeom>
                <a:avLst/>
                <a:gdLst>
                  <a:gd name="T0" fmla="*/ 1 w 1026"/>
                  <a:gd name="T1" fmla="*/ 0 h 915"/>
                  <a:gd name="T2" fmla="*/ 1 w 1026"/>
                  <a:gd name="T3" fmla="*/ 1 h 915"/>
                  <a:gd name="T4" fmla="*/ 1 w 1026"/>
                  <a:gd name="T5" fmla="*/ 1 h 915"/>
                  <a:gd name="T6" fmla="*/ 1 w 1026"/>
                  <a:gd name="T7" fmla="*/ 1 h 915"/>
                  <a:gd name="T8" fmla="*/ 1 w 1026"/>
                  <a:gd name="T9" fmla="*/ 1 h 915"/>
                  <a:gd name="T10" fmla="*/ 1 w 1026"/>
                  <a:gd name="T11" fmla="*/ 1 h 915"/>
                  <a:gd name="T12" fmla="*/ 1 w 1026"/>
                  <a:gd name="T13" fmla="*/ 1 h 915"/>
                  <a:gd name="T14" fmla="*/ 1 w 1026"/>
                  <a:gd name="T15" fmla="*/ 1 h 915"/>
                  <a:gd name="T16" fmla="*/ 1 w 1026"/>
                  <a:gd name="T17" fmla="*/ 1 h 915"/>
                  <a:gd name="T18" fmla="*/ 1 w 1026"/>
                  <a:gd name="T19" fmla="*/ 1 h 915"/>
                  <a:gd name="T20" fmla="*/ 0 w 1026"/>
                  <a:gd name="T21" fmla="*/ 1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7" name="Freeform 68"/>
              <p:cNvSpPr>
                <a:spLocks/>
              </p:cNvSpPr>
              <p:nvPr/>
            </p:nvSpPr>
            <p:spPr bwMode="auto">
              <a:xfrm rot="2163528">
                <a:off x="4261" y="1800"/>
                <a:ext cx="591" cy="536"/>
              </a:xfrm>
              <a:custGeom>
                <a:avLst/>
                <a:gdLst>
                  <a:gd name="T0" fmla="*/ 0 w 1046"/>
                  <a:gd name="T1" fmla="*/ 1 h 953"/>
                  <a:gd name="T2" fmla="*/ 1 w 1046"/>
                  <a:gd name="T3" fmla="*/ 1 h 953"/>
                  <a:gd name="T4" fmla="*/ 1 w 1046"/>
                  <a:gd name="T5" fmla="*/ 1 h 953"/>
                  <a:gd name="T6" fmla="*/ 1 w 1046"/>
                  <a:gd name="T7" fmla="*/ 1 h 953"/>
                  <a:gd name="T8" fmla="*/ 1 w 1046"/>
                  <a:gd name="T9" fmla="*/ 1 h 953"/>
                  <a:gd name="T10" fmla="*/ 1 w 1046"/>
                  <a:gd name="T11" fmla="*/ 1 h 953"/>
                  <a:gd name="T12" fmla="*/ 1 w 1046"/>
                  <a:gd name="T13" fmla="*/ 1 h 953"/>
                  <a:gd name="T14" fmla="*/ 1 w 1046"/>
                  <a:gd name="T15" fmla="*/ 1 h 953"/>
                  <a:gd name="T16" fmla="*/ 1 w 1046"/>
                  <a:gd name="T17" fmla="*/ 1 h 953"/>
                  <a:gd name="T18" fmla="*/ 1 w 1046"/>
                  <a:gd name="T19" fmla="*/ 1 h 953"/>
                  <a:gd name="T20" fmla="*/ 1 w 1046"/>
                  <a:gd name="T21" fmla="*/ 0 h 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8" name="Freeform 69"/>
              <p:cNvSpPr>
                <a:spLocks/>
              </p:cNvSpPr>
              <p:nvPr/>
            </p:nvSpPr>
            <p:spPr bwMode="auto">
              <a:xfrm rot="2163528">
                <a:off x="4206" y="1967"/>
                <a:ext cx="157" cy="286"/>
              </a:xfrm>
              <a:custGeom>
                <a:avLst/>
                <a:gdLst>
                  <a:gd name="T0" fmla="*/ 0 w 279"/>
                  <a:gd name="T1" fmla="*/ 1 h 507"/>
                  <a:gd name="T2" fmla="*/ 1 w 279"/>
                  <a:gd name="T3" fmla="*/ 1 h 507"/>
                  <a:gd name="T4" fmla="*/ 1 w 279"/>
                  <a:gd name="T5" fmla="*/ 1 h 507"/>
                  <a:gd name="T6" fmla="*/ 1 w 279"/>
                  <a:gd name="T7" fmla="*/ 1 h 507"/>
                  <a:gd name="T8" fmla="*/ 1 w 279"/>
                  <a:gd name="T9" fmla="*/ 1 h 507"/>
                  <a:gd name="T10" fmla="*/ 1 w 279"/>
                  <a:gd name="T11" fmla="*/ 1 h 507"/>
                  <a:gd name="T12" fmla="*/ 1 w 279"/>
                  <a:gd name="T13" fmla="*/ 1 h 507"/>
                  <a:gd name="T14" fmla="*/ 1 w 279"/>
                  <a:gd name="T15" fmla="*/ 1 h 507"/>
                  <a:gd name="T16" fmla="*/ 1 w 279"/>
                  <a:gd name="T17" fmla="*/ 1 h 507"/>
                  <a:gd name="T18" fmla="*/ 1 w 279"/>
                  <a:gd name="T19" fmla="*/ 1 h 507"/>
                  <a:gd name="T20" fmla="*/ 1 w 279"/>
                  <a:gd name="T21" fmla="*/ 0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29" name="Freeform 70"/>
              <p:cNvSpPr>
                <a:spLocks/>
              </p:cNvSpPr>
              <p:nvPr/>
            </p:nvSpPr>
            <p:spPr bwMode="auto">
              <a:xfrm rot="2163528">
                <a:off x="4240" y="1890"/>
                <a:ext cx="266" cy="428"/>
              </a:xfrm>
              <a:custGeom>
                <a:avLst/>
                <a:gdLst>
                  <a:gd name="T0" fmla="*/ 0 w 470"/>
                  <a:gd name="T1" fmla="*/ 1 h 759"/>
                  <a:gd name="T2" fmla="*/ 1 w 470"/>
                  <a:gd name="T3" fmla="*/ 1 h 759"/>
                  <a:gd name="T4" fmla="*/ 1 w 470"/>
                  <a:gd name="T5" fmla="*/ 1 h 759"/>
                  <a:gd name="T6" fmla="*/ 1 w 470"/>
                  <a:gd name="T7" fmla="*/ 1 h 759"/>
                  <a:gd name="T8" fmla="*/ 1 w 470"/>
                  <a:gd name="T9" fmla="*/ 1 h 759"/>
                  <a:gd name="T10" fmla="*/ 1 w 470"/>
                  <a:gd name="T11" fmla="*/ 1 h 759"/>
                  <a:gd name="T12" fmla="*/ 1 w 470"/>
                  <a:gd name="T13" fmla="*/ 1 h 759"/>
                  <a:gd name="T14" fmla="*/ 1 w 470"/>
                  <a:gd name="T15" fmla="*/ 1 h 759"/>
                  <a:gd name="T16" fmla="*/ 1 w 470"/>
                  <a:gd name="T17" fmla="*/ 1 h 759"/>
                  <a:gd name="T18" fmla="*/ 1 w 470"/>
                  <a:gd name="T19" fmla="*/ 1 h 759"/>
                  <a:gd name="T20" fmla="*/ 1 w 470"/>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30" name="Freeform 71"/>
              <p:cNvSpPr>
                <a:spLocks/>
              </p:cNvSpPr>
              <p:nvPr/>
            </p:nvSpPr>
            <p:spPr bwMode="auto">
              <a:xfrm rot="2163528">
                <a:off x="4298" y="1904"/>
                <a:ext cx="216" cy="427"/>
              </a:xfrm>
              <a:custGeom>
                <a:avLst/>
                <a:gdLst>
                  <a:gd name="T0" fmla="*/ 0 w 383"/>
                  <a:gd name="T1" fmla="*/ 1 h 759"/>
                  <a:gd name="T2" fmla="*/ 1 w 383"/>
                  <a:gd name="T3" fmla="*/ 1 h 759"/>
                  <a:gd name="T4" fmla="*/ 1 w 383"/>
                  <a:gd name="T5" fmla="*/ 1 h 759"/>
                  <a:gd name="T6" fmla="*/ 1 w 383"/>
                  <a:gd name="T7" fmla="*/ 1 h 759"/>
                  <a:gd name="T8" fmla="*/ 1 w 383"/>
                  <a:gd name="T9" fmla="*/ 1 h 759"/>
                  <a:gd name="T10" fmla="*/ 1 w 383"/>
                  <a:gd name="T11" fmla="*/ 1 h 759"/>
                  <a:gd name="T12" fmla="*/ 1 w 383"/>
                  <a:gd name="T13" fmla="*/ 1 h 759"/>
                  <a:gd name="T14" fmla="*/ 1 w 383"/>
                  <a:gd name="T15" fmla="*/ 1 h 759"/>
                  <a:gd name="T16" fmla="*/ 1 w 383"/>
                  <a:gd name="T17" fmla="*/ 1 h 759"/>
                  <a:gd name="T18" fmla="*/ 1 w 383"/>
                  <a:gd name="T19" fmla="*/ 1 h 759"/>
                  <a:gd name="T20" fmla="*/ 1 w 383"/>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31" name="Freeform 72"/>
              <p:cNvSpPr>
                <a:spLocks/>
              </p:cNvSpPr>
              <p:nvPr/>
            </p:nvSpPr>
            <p:spPr bwMode="auto">
              <a:xfrm rot="2163528">
                <a:off x="4374" y="1916"/>
                <a:ext cx="173" cy="422"/>
              </a:xfrm>
              <a:custGeom>
                <a:avLst/>
                <a:gdLst>
                  <a:gd name="T0" fmla="*/ 0 w 308"/>
                  <a:gd name="T1" fmla="*/ 1 h 749"/>
                  <a:gd name="T2" fmla="*/ 1 w 308"/>
                  <a:gd name="T3" fmla="*/ 1 h 749"/>
                  <a:gd name="T4" fmla="*/ 1 w 308"/>
                  <a:gd name="T5" fmla="*/ 1 h 749"/>
                  <a:gd name="T6" fmla="*/ 1 w 308"/>
                  <a:gd name="T7" fmla="*/ 1 h 749"/>
                  <a:gd name="T8" fmla="*/ 1 w 308"/>
                  <a:gd name="T9" fmla="*/ 1 h 749"/>
                  <a:gd name="T10" fmla="*/ 1 w 308"/>
                  <a:gd name="T11" fmla="*/ 1 h 749"/>
                  <a:gd name="T12" fmla="*/ 1 w 308"/>
                  <a:gd name="T13" fmla="*/ 1 h 749"/>
                  <a:gd name="T14" fmla="*/ 1 w 308"/>
                  <a:gd name="T15" fmla="*/ 1 h 749"/>
                  <a:gd name="T16" fmla="*/ 1 w 308"/>
                  <a:gd name="T17" fmla="*/ 1 h 749"/>
                  <a:gd name="T18" fmla="*/ 1 w 308"/>
                  <a:gd name="T19" fmla="*/ 1 h 749"/>
                  <a:gd name="T20" fmla="*/ 1 w 30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32" name="Freeform 73"/>
              <p:cNvSpPr>
                <a:spLocks/>
              </p:cNvSpPr>
              <p:nvPr/>
            </p:nvSpPr>
            <p:spPr bwMode="auto">
              <a:xfrm rot="2163528">
                <a:off x="4430" y="1893"/>
                <a:ext cx="212" cy="463"/>
              </a:xfrm>
              <a:custGeom>
                <a:avLst/>
                <a:gdLst>
                  <a:gd name="T0" fmla="*/ 0 w 374"/>
                  <a:gd name="T1" fmla="*/ 1 h 822"/>
                  <a:gd name="T2" fmla="*/ 1 w 374"/>
                  <a:gd name="T3" fmla="*/ 1 h 822"/>
                  <a:gd name="T4" fmla="*/ 1 w 374"/>
                  <a:gd name="T5" fmla="*/ 1 h 822"/>
                  <a:gd name="T6" fmla="*/ 1 w 374"/>
                  <a:gd name="T7" fmla="*/ 1 h 822"/>
                  <a:gd name="T8" fmla="*/ 1 w 374"/>
                  <a:gd name="T9" fmla="*/ 1 h 822"/>
                  <a:gd name="T10" fmla="*/ 1 w 374"/>
                  <a:gd name="T11" fmla="*/ 1 h 822"/>
                  <a:gd name="T12" fmla="*/ 1 w 374"/>
                  <a:gd name="T13" fmla="*/ 1 h 822"/>
                  <a:gd name="T14" fmla="*/ 1 w 374"/>
                  <a:gd name="T15" fmla="*/ 1 h 822"/>
                  <a:gd name="T16" fmla="*/ 1 w 374"/>
                  <a:gd name="T17" fmla="*/ 1 h 822"/>
                  <a:gd name="T18" fmla="*/ 1 w 374"/>
                  <a:gd name="T19" fmla="*/ 1 h 822"/>
                  <a:gd name="T20" fmla="*/ 1 w 374"/>
                  <a:gd name="T21" fmla="*/ 0 h 8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33" name="Freeform 74"/>
              <p:cNvSpPr>
                <a:spLocks/>
              </p:cNvSpPr>
              <p:nvPr/>
            </p:nvSpPr>
            <p:spPr bwMode="auto">
              <a:xfrm rot="2163528">
                <a:off x="4472" y="1880"/>
                <a:ext cx="359" cy="531"/>
              </a:xfrm>
              <a:custGeom>
                <a:avLst/>
                <a:gdLst>
                  <a:gd name="T0" fmla="*/ 1 w 637"/>
                  <a:gd name="T1" fmla="*/ 0 h 941"/>
                  <a:gd name="T2" fmla="*/ 1 w 637"/>
                  <a:gd name="T3" fmla="*/ 1 h 941"/>
                  <a:gd name="T4" fmla="*/ 1 w 637"/>
                  <a:gd name="T5" fmla="*/ 1 h 941"/>
                  <a:gd name="T6" fmla="*/ 1 w 637"/>
                  <a:gd name="T7" fmla="*/ 1 h 941"/>
                  <a:gd name="T8" fmla="*/ 1 w 637"/>
                  <a:gd name="T9" fmla="*/ 1 h 941"/>
                  <a:gd name="T10" fmla="*/ 1 w 637"/>
                  <a:gd name="T11" fmla="*/ 1 h 941"/>
                  <a:gd name="T12" fmla="*/ 1 w 637"/>
                  <a:gd name="T13" fmla="*/ 1 h 941"/>
                  <a:gd name="T14" fmla="*/ 1 w 637"/>
                  <a:gd name="T15" fmla="*/ 1 h 941"/>
                  <a:gd name="T16" fmla="*/ 1 w 637"/>
                  <a:gd name="T17" fmla="*/ 1 h 941"/>
                  <a:gd name="T18" fmla="*/ 1 w 637"/>
                  <a:gd name="T19" fmla="*/ 1 h 941"/>
                  <a:gd name="T20" fmla="*/ 0 w 637"/>
                  <a:gd name="T21" fmla="*/ 1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34" name="Freeform 75"/>
              <p:cNvSpPr>
                <a:spLocks/>
              </p:cNvSpPr>
              <p:nvPr/>
            </p:nvSpPr>
            <p:spPr bwMode="auto">
              <a:xfrm rot="2163528">
                <a:off x="4494" y="1911"/>
                <a:ext cx="325" cy="493"/>
              </a:xfrm>
              <a:custGeom>
                <a:avLst/>
                <a:gdLst>
                  <a:gd name="T0" fmla="*/ 1 w 578"/>
                  <a:gd name="T1" fmla="*/ 0 h 876"/>
                  <a:gd name="T2" fmla="*/ 1 w 578"/>
                  <a:gd name="T3" fmla="*/ 1 h 876"/>
                  <a:gd name="T4" fmla="*/ 1 w 578"/>
                  <a:gd name="T5" fmla="*/ 1 h 876"/>
                  <a:gd name="T6" fmla="*/ 1 w 578"/>
                  <a:gd name="T7" fmla="*/ 1 h 876"/>
                  <a:gd name="T8" fmla="*/ 1 w 578"/>
                  <a:gd name="T9" fmla="*/ 1 h 876"/>
                  <a:gd name="T10" fmla="*/ 1 w 578"/>
                  <a:gd name="T11" fmla="*/ 1 h 876"/>
                  <a:gd name="T12" fmla="*/ 1 w 578"/>
                  <a:gd name="T13" fmla="*/ 1 h 876"/>
                  <a:gd name="T14" fmla="*/ 1 w 578"/>
                  <a:gd name="T15" fmla="*/ 1 h 876"/>
                  <a:gd name="T16" fmla="*/ 1 w 578"/>
                  <a:gd name="T17" fmla="*/ 1 h 876"/>
                  <a:gd name="T18" fmla="*/ 1 w 578"/>
                  <a:gd name="T19" fmla="*/ 1 h 876"/>
                  <a:gd name="T20" fmla="*/ 0 w 578"/>
                  <a:gd name="T21" fmla="*/ 1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30135" name="Freeform 76"/>
              <p:cNvSpPr>
                <a:spLocks/>
              </p:cNvSpPr>
              <p:nvPr/>
            </p:nvSpPr>
            <p:spPr bwMode="auto">
              <a:xfrm rot="2163528">
                <a:off x="4107" y="2072"/>
                <a:ext cx="296" cy="261"/>
              </a:xfrm>
              <a:custGeom>
                <a:avLst/>
                <a:gdLst>
                  <a:gd name="T0" fmla="*/ 1 w 525"/>
                  <a:gd name="T1" fmla="*/ 0 h 464"/>
                  <a:gd name="T2" fmla="*/ 1 w 525"/>
                  <a:gd name="T3" fmla="*/ 1 h 464"/>
                  <a:gd name="T4" fmla="*/ 1 w 525"/>
                  <a:gd name="T5" fmla="*/ 1 h 464"/>
                  <a:gd name="T6" fmla="*/ 1 w 525"/>
                  <a:gd name="T7" fmla="*/ 1 h 464"/>
                  <a:gd name="T8" fmla="*/ 1 w 525"/>
                  <a:gd name="T9" fmla="*/ 1 h 464"/>
                  <a:gd name="T10" fmla="*/ 1 w 525"/>
                  <a:gd name="T11" fmla="*/ 1 h 464"/>
                  <a:gd name="T12" fmla="*/ 1 w 525"/>
                  <a:gd name="T13" fmla="*/ 1 h 464"/>
                  <a:gd name="T14" fmla="*/ 1 w 525"/>
                  <a:gd name="T15" fmla="*/ 1 h 464"/>
                  <a:gd name="T16" fmla="*/ 1 w 525"/>
                  <a:gd name="T17" fmla="*/ 1 h 464"/>
                  <a:gd name="T18" fmla="*/ 1 w 525"/>
                  <a:gd name="T19" fmla="*/ 1 h 464"/>
                  <a:gd name="T20" fmla="*/ 1 w 525"/>
                  <a:gd name="T21" fmla="*/ 1 h 464"/>
                  <a:gd name="T22" fmla="*/ 1 w 525"/>
                  <a:gd name="T23" fmla="*/ 1 h 464"/>
                  <a:gd name="T24" fmla="*/ 1 w 525"/>
                  <a:gd name="T25" fmla="*/ 1 h 464"/>
                  <a:gd name="T26" fmla="*/ 1 w 525"/>
                  <a:gd name="T27" fmla="*/ 1 h 464"/>
                  <a:gd name="T28" fmla="*/ 1 w 525"/>
                  <a:gd name="T29" fmla="*/ 1 h 464"/>
                  <a:gd name="T30" fmla="*/ 1 w 525"/>
                  <a:gd name="T31" fmla="*/ 1 h 464"/>
                  <a:gd name="T32" fmla="*/ 1 w 525"/>
                  <a:gd name="T33" fmla="*/ 1 h 464"/>
                  <a:gd name="T34" fmla="*/ 1 w 525"/>
                  <a:gd name="T35" fmla="*/ 1 h 464"/>
                  <a:gd name="T36" fmla="*/ 1 w 525"/>
                  <a:gd name="T37" fmla="*/ 1 h 464"/>
                  <a:gd name="T38" fmla="*/ 1 w 525"/>
                  <a:gd name="T39" fmla="*/ 1 h 464"/>
                  <a:gd name="T40" fmla="*/ 1 w 525"/>
                  <a:gd name="T41" fmla="*/ 1 h 464"/>
                  <a:gd name="T42" fmla="*/ 1 w 525"/>
                  <a:gd name="T43" fmla="*/ 1 h 464"/>
                  <a:gd name="T44" fmla="*/ 1 w 525"/>
                  <a:gd name="T45" fmla="*/ 1 h 464"/>
                  <a:gd name="T46" fmla="*/ 1 w 525"/>
                  <a:gd name="T47" fmla="*/ 1 h 464"/>
                  <a:gd name="T48" fmla="*/ 1 w 525"/>
                  <a:gd name="T49" fmla="*/ 1 h 464"/>
                  <a:gd name="T50" fmla="*/ 1 w 525"/>
                  <a:gd name="T51" fmla="*/ 1 h 464"/>
                  <a:gd name="T52" fmla="*/ 1 w 525"/>
                  <a:gd name="T53" fmla="*/ 1 h 464"/>
                  <a:gd name="T54" fmla="*/ 1 w 525"/>
                  <a:gd name="T55" fmla="*/ 1 h 464"/>
                  <a:gd name="T56" fmla="*/ 1 w 525"/>
                  <a:gd name="T57" fmla="*/ 1 h 464"/>
                  <a:gd name="T58" fmla="*/ 1 w 525"/>
                  <a:gd name="T59" fmla="*/ 1 h 464"/>
                  <a:gd name="T60" fmla="*/ 1 w 525"/>
                  <a:gd name="T61" fmla="*/ 1 h 464"/>
                  <a:gd name="T62" fmla="*/ 1 w 525"/>
                  <a:gd name="T63" fmla="*/ 1 h 464"/>
                  <a:gd name="T64" fmla="*/ 1 w 525"/>
                  <a:gd name="T65" fmla="*/ 1 h 464"/>
                  <a:gd name="T66" fmla="*/ 1 w 525"/>
                  <a:gd name="T67" fmla="*/ 1 h 464"/>
                  <a:gd name="T68" fmla="*/ 1 w 525"/>
                  <a:gd name="T69" fmla="*/ 1 h 464"/>
                  <a:gd name="T70" fmla="*/ 1 w 525"/>
                  <a:gd name="T71" fmla="*/ 1 h 464"/>
                  <a:gd name="T72" fmla="*/ 1 w 525"/>
                  <a:gd name="T73" fmla="*/ 1 h 464"/>
                  <a:gd name="T74" fmla="*/ 1 w 525"/>
                  <a:gd name="T75" fmla="*/ 1 h 464"/>
                  <a:gd name="T76" fmla="*/ 1 w 525"/>
                  <a:gd name="T77" fmla="*/ 1 h 464"/>
                  <a:gd name="T78" fmla="*/ 1 w 525"/>
                  <a:gd name="T79" fmla="*/ 1 h 464"/>
                  <a:gd name="T80" fmla="*/ 1 w 525"/>
                  <a:gd name="T81" fmla="*/ 1 h 464"/>
                  <a:gd name="T82" fmla="*/ 1 w 525"/>
                  <a:gd name="T83" fmla="*/ 1 h 464"/>
                  <a:gd name="T84" fmla="*/ 0 w 525"/>
                  <a:gd name="T85" fmla="*/ 1 h 464"/>
                  <a:gd name="T86" fmla="*/ 0 w 525"/>
                  <a:gd name="T87" fmla="*/ 1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2"/>
                    </a:lnTo>
                    <a:close/>
                  </a:path>
                </a:pathLst>
              </a:custGeom>
              <a:solidFill>
                <a:srgbClr val="FFC2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36" name="Freeform 77"/>
              <p:cNvSpPr>
                <a:spLocks/>
              </p:cNvSpPr>
              <p:nvPr/>
            </p:nvSpPr>
            <p:spPr bwMode="auto">
              <a:xfrm rot="2163528">
                <a:off x="4110" y="2074"/>
                <a:ext cx="292" cy="258"/>
              </a:xfrm>
              <a:custGeom>
                <a:avLst/>
                <a:gdLst>
                  <a:gd name="T0" fmla="*/ 1 w 521"/>
                  <a:gd name="T1" fmla="*/ 0 h 458"/>
                  <a:gd name="T2" fmla="*/ 1 w 521"/>
                  <a:gd name="T3" fmla="*/ 1 h 458"/>
                  <a:gd name="T4" fmla="*/ 1 w 521"/>
                  <a:gd name="T5" fmla="*/ 1 h 458"/>
                  <a:gd name="T6" fmla="*/ 1 w 521"/>
                  <a:gd name="T7" fmla="*/ 1 h 458"/>
                  <a:gd name="T8" fmla="*/ 1 w 521"/>
                  <a:gd name="T9" fmla="*/ 1 h 458"/>
                  <a:gd name="T10" fmla="*/ 1 w 521"/>
                  <a:gd name="T11" fmla="*/ 1 h 458"/>
                  <a:gd name="T12" fmla="*/ 1 w 521"/>
                  <a:gd name="T13" fmla="*/ 1 h 458"/>
                  <a:gd name="T14" fmla="*/ 1 w 521"/>
                  <a:gd name="T15" fmla="*/ 1 h 458"/>
                  <a:gd name="T16" fmla="*/ 1 w 521"/>
                  <a:gd name="T17" fmla="*/ 1 h 458"/>
                  <a:gd name="T18" fmla="*/ 1 w 521"/>
                  <a:gd name="T19" fmla="*/ 1 h 458"/>
                  <a:gd name="T20" fmla="*/ 1 w 521"/>
                  <a:gd name="T21" fmla="*/ 1 h 458"/>
                  <a:gd name="T22" fmla="*/ 1 w 521"/>
                  <a:gd name="T23" fmla="*/ 1 h 458"/>
                  <a:gd name="T24" fmla="*/ 1 w 521"/>
                  <a:gd name="T25" fmla="*/ 1 h 458"/>
                  <a:gd name="T26" fmla="*/ 1 w 521"/>
                  <a:gd name="T27" fmla="*/ 1 h 458"/>
                  <a:gd name="T28" fmla="*/ 1 w 521"/>
                  <a:gd name="T29" fmla="*/ 1 h 458"/>
                  <a:gd name="T30" fmla="*/ 1 w 521"/>
                  <a:gd name="T31" fmla="*/ 1 h 458"/>
                  <a:gd name="T32" fmla="*/ 1 w 521"/>
                  <a:gd name="T33" fmla="*/ 1 h 458"/>
                  <a:gd name="T34" fmla="*/ 1 w 521"/>
                  <a:gd name="T35" fmla="*/ 1 h 458"/>
                  <a:gd name="T36" fmla="*/ 1 w 521"/>
                  <a:gd name="T37" fmla="*/ 1 h 458"/>
                  <a:gd name="T38" fmla="*/ 1 w 521"/>
                  <a:gd name="T39" fmla="*/ 1 h 458"/>
                  <a:gd name="T40" fmla="*/ 1 w 521"/>
                  <a:gd name="T41" fmla="*/ 1 h 458"/>
                  <a:gd name="T42" fmla="*/ 1 w 521"/>
                  <a:gd name="T43" fmla="*/ 1 h 458"/>
                  <a:gd name="T44" fmla="*/ 1 w 521"/>
                  <a:gd name="T45" fmla="*/ 1 h 458"/>
                  <a:gd name="T46" fmla="*/ 1 w 521"/>
                  <a:gd name="T47" fmla="*/ 1 h 458"/>
                  <a:gd name="T48" fmla="*/ 1 w 521"/>
                  <a:gd name="T49" fmla="*/ 1 h 458"/>
                  <a:gd name="T50" fmla="*/ 1 w 521"/>
                  <a:gd name="T51" fmla="*/ 1 h 458"/>
                  <a:gd name="T52" fmla="*/ 1 w 521"/>
                  <a:gd name="T53" fmla="*/ 1 h 458"/>
                  <a:gd name="T54" fmla="*/ 1 w 521"/>
                  <a:gd name="T55" fmla="*/ 1 h 458"/>
                  <a:gd name="T56" fmla="*/ 1 w 521"/>
                  <a:gd name="T57" fmla="*/ 1 h 458"/>
                  <a:gd name="T58" fmla="*/ 1 w 521"/>
                  <a:gd name="T59" fmla="*/ 1 h 458"/>
                  <a:gd name="T60" fmla="*/ 1 w 521"/>
                  <a:gd name="T61" fmla="*/ 1 h 458"/>
                  <a:gd name="T62" fmla="*/ 1 w 521"/>
                  <a:gd name="T63" fmla="*/ 1 h 458"/>
                  <a:gd name="T64" fmla="*/ 1 w 521"/>
                  <a:gd name="T65" fmla="*/ 1 h 458"/>
                  <a:gd name="T66" fmla="*/ 1 w 521"/>
                  <a:gd name="T67" fmla="*/ 1 h 458"/>
                  <a:gd name="T68" fmla="*/ 1 w 521"/>
                  <a:gd name="T69" fmla="*/ 1 h 458"/>
                  <a:gd name="T70" fmla="*/ 1 w 521"/>
                  <a:gd name="T71" fmla="*/ 1 h 458"/>
                  <a:gd name="T72" fmla="*/ 1 w 521"/>
                  <a:gd name="T73" fmla="*/ 1 h 458"/>
                  <a:gd name="T74" fmla="*/ 1 w 521"/>
                  <a:gd name="T75" fmla="*/ 1 h 458"/>
                  <a:gd name="T76" fmla="*/ 1 w 521"/>
                  <a:gd name="T77" fmla="*/ 1 h 458"/>
                  <a:gd name="T78" fmla="*/ 1 w 521"/>
                  <a:gd name="T79" fmla="*/ 1 h 458"/>
                  <a:gd name="T80" fmla="*/ 1 w 521"/>
                  <a:gd name="T81" fmla="*/ 1 h 458"/>
                  <a:gd name="T82" fmla="*/ 1 w 521"/>
                  <a:gd name="T83" fmla="*/ 1 h 458"/>
                  <a:gd name="T84" fmla="*/ 0 w 521"/>
                  <a:gd name="T85" fmla="*/ 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close/>
                  </a:path>
                </a:pathLst>
              </a:custGeom>
              <a:solidFill>
                <a:srgbClr val="FFC5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37" name="Freeform 78"/>
              <p:cNvSpPr>
                <a:spLocks/>
              </p:cNvSpPr>
              <p:nvPr/>
            </p:nvSpPr>
            <p:spPr bwMode="auto">
              <a:xfrm rot="2163528">
                <a:off x="4109" y="2075"/>
                <a:ext cx="290" cy="256"/>
              </a:xfrm>
              <a:custGeom>
                <a:avLst/>
                <a:gdLst>
                  <a:gd name="T0" fmla="*/ 1 w 515"/>
                  <a:gd name="T1" fmla="*/ 0 h 454"/>
                  <a:gd name="T2" fmla="*/ 1 w 515"/>
                  <a:gd name="T3" fmla="*/ 1 h 454"/>
                  <a:gd name="T4" fmla="*/ 1 w 515"/>
                  <a:gd name="T5" fmla="*/ 1 h 454"/>
                  <a:gd name="T6" fmla="*/ 1 w 515"/>
                  <a:gd name="T7" fmla="*/ 1 h 454"/>
                  <a:gd name="T8" fmla="*/ 1 w 515"/>
                  <a:gd name="T9" fmla="*/ 1 h 454"/>
                  <a:gd name="T10" fmla="*/ 1 w 515"/>
                  <a:gd name="T11" fmla="*/ 1 h 454"/>
                  <a:gd name="T12" fmla="*/ 1 w 515"/>
                  <a:gd name="T13" fmla="*/ 1 h 454"/>
                  <a:gd name="T14" fmla="*/ 1 w 515"/>
                  <a:gd name="T15" fmla="*/ 1 h 454"/>
                  <a:gd name="T16" fmla="*/ 1 w 515"/>
                  <a:gd name="T17" fmla="*/ 1 h 454"/>
                  <a:gd name="T18" fmla="*/ 1 w 515"/>
                  <a:gd name="T19" fmla="*/ 1 h 454"/>
                  <a:gd name="T20" fmla="*/ 1 w 515"/>
                  <a:gd name="T21" fmla="*/ 1 h 454"/>
                  <a:gd name="T22" fmla="*/ 1 w 515"/>
                  <a:gd name="T23" fmla="*/ 1 h 454"/>
                  <a:gd name="T24" fmla="*/ 1 w 515"/>
                  <a:gd name="T25" fmla="*/ 1 h 454"/>
                  <a:gd name="T26" fmla="*/ 1 w 515"/>
                  <a:gd name="T27" fmla="*/ 1 h 454"/>
                  <a:gd name="T28" fmla="*/ 1 w 515"/>
                  <a:gd name="T29" fmla="*/ 1 h 454"/>
                  <a:gd name="T30" fmla="*/ 1 w 515"/>
                  <a:gd name="T31" fmla="*/ 1 h 454"/>
                  <a:gd name="T32" fmla="*/ 1 w 515"/>
                  <a:gd name="T33" fmla="*/ 1 h 454"/>
                  <a:gd name="T34" fmla="*/ 1 w 515"/>
                  <a:gd name="T35" fmla="*/ 1 h 454"/>
                  <a:gd name="T36" fmla="*/ 1 w 515"/>
                  <a:gd name="T37" fmla="*/ 1 h 454"/>
                  <a:gd name="T38" fmla="*/ 1 w 515"/>
                  <a:gd name="T39" fmla="*/ 1 h 454"/>
                  <a:gd name="T40" fmla="*/ 1 w 515"/>
                  <a:gd name="T41" fmla="*/ 1 h 454"/>
                  <a:gd name="T42" fmla="*/ 1 w 515"/>
                  <a:gd name="T43" fmla="*/ 1 h 454"/>
                  <a:gd name="T44" fmla="*/ 1 w 515"/>
                  <a:gd name="T45" fmla="*/ 1 h 454"/>
                  <a:gd name="T46" fmla="*/ 1 w 515"/>
                  <a:gd name="T47" fmla="*/ 1 h 454"/>
                  <a:gd name="T48" fmla="*/ 1 w 515"/>
                  <a:gd name="T49" fmla="*/ 1 h 454"/>
                  <a:gd name="T50" fmla="*/ 1 w 515"/>
                  <a:gd name="T51" fmla="*/ 1 h 454"/>
                  <a:gd name="T52" fmla="*/ 1 w 515"/>
                  <a:gd name="T53" fmla="*/ 1 h 454"/>
                  <a:gd name="T54" fmla="*/ 1 w 515"/>
                  <a:gd name="T55" fmla="*/ 1 h 454"/>
                  <a:gd name="T56" fmla="*/ 1 w 515"/>
                  <a:gd name="T57" fmla="*/ 1 h 454"/>
                  <a:gd name="T58" fmla="*/ 1 w 515"/>
                  <a:gd name="T59" fmla="*/ 1 h 454"/>
                  <a:gd name="T60" fmla="*/ 1 w 515"/>
                  <a:gd name="T61" fmla="*/ 1 h 454"/>
                  <a:gd name="T62" fmla="*/ 1 w 515"/>
                  <a:gd name="T63" fmla="*/ 1 h 454"/>
                  <a:gd name="T64" fmla="*/ 1 w 515"/>
                  <a:gd name="T65" fmla="*/ 1 h 454"/>
                  <a:gd name="T66" fmla="*/ 1 w 515"/>
                  <a:gd name="T67" fmla="*/ 1 h 454"/>
                  <a:gd name="T68" fmla="*/ 1 w 515"/>
                  <a:gd name="T69" fmla="*/ 1 h 454"/>
                  <a:gd name="T70" fmla="*/ 1 w 515"/>
                  <a:gd name="T71" fmla="*/ 1 h 454"/>
                  <a:gd name="T72" fmla="*/ 1 w 515"/>
                  <a:gd name="T73" fmla="*/ 1 h 454"/>
                  <a:gd name="T74" fmla="*/ 1 w 515"/>
                  <a:gd name="T75" fmla="*/ 1 h 454"/>
                  <a:gd name="T76" fmla="*/ 1 w 515"/>
                  <a:gd name="T77" fmla="*/ 1 h 454"/>
                  <a:gd name="T78" fmla="*/ 1 w 515"/>
                  <a:gd name="T79" fmla="*/ 1 h 454"/>
                  <a:gd name="T80" fmla="*/ 1 w 515"/>
                  <a:gd name="T81" fmla="*/ 1 h 454"/>
                  <a:gd name="T82" fmla="*/ 1 w 515"/>
                  <a:gd name="T83" fmla="*/ 1 h 454"/>
                  <a:gd name="T84" fmla="*/ 0 w 515"/>
                  <a:gd name="T85" fmla="*/ 1 h 454"/>
                  <a:gd name="T86" fmla="*/ 0 w 515"/>
                  <a:gd name="T87" fmla="*/ 1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4"/>
                    </a:lnTo>
                    <a:close/>
                  </a:path>
                </a:pathLst>
              </a:custGeom>
              <a:solidFill>
                <a:srgbClr val="FFC8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38" name="Freeform 79"/>
              <p:cNvSpPr>
                <a:spLocks/>
              </p:cNvSpPr>
              <p:nvPr/>
            </p:nvSpPr>
            <p:spPr bwMode="auto">
              <a:xfrm rot="2163528">
                <a:off x="4110" y="2076"/>
                <a:ext cx="287" cy="254"/>
              </a:xfrm>
              <a:custGeom>
                <a:avLst/>
                <a:gdLst>
                  <a:gd name="T0" fmla="*/ 1 w 510"/>
                  <a:gd name="T1" fmla="*/ 0 h 449"/>
                  <a:gd name="T2" fmla="*/ 1 w 510"/>
                  <a:gd name="T3" fmla="*/ 1 h 449"/>
                  <a:gd name="T4" fmla="*/ 1 w 510"/>
                  <a:gd name="T5" fmla="*/ 1 h 449"/>
                  <a:gd name="T6" fmla="*/ 1 w 510"/>
                  <a:gd name="T7" fmla="*/ 1 h 449"/>
                  <a:gd name="T8" fmla="*/ 1 w 510"/>
                  <a:gd name="T9" fmla="*/ 1 h 449"/>
                  <a:gd name="T10" fmla="*/ 1 w 510"/>
                  <a:gd name="T11" fmla="*/ 1 h 449"/>
                  <a:gd name="T12" fmla="*/ 1 w 510"/>
                  <a:gd name="T13" fmla="*/ 1 h 449"/>
                  <a:gd name="T14" fmla="*/ 1 w 510"/>
                  <a:gd name="T15" fmla="*/ 1 h 449"/>
                  <a:gd name="T16" fmla="*/ 1 w 510"/>
                  <a:gd name="T17" fmla="*/ 1 h 449"/>
                  <a:gd name="T18" fmla="*/ 1 w 510"/>
                  <a:gd name="T19" fmla="*/ 1 h 449"/>
                  <a:gd name="T20" fmla="*/ 1 w 510"/>
                  <a:gd name="T21" fmla="*/ 1 h 449"/>
                  <a:gd name="T22" fmla="*/ 1 w 510"/>
                  <a:gd name="T23" fmla="*/ 1 h 449"/>
                  <a:gd name="T24" fmla="*/ 1 w 510"/>
                  <a:gd name="T25" fmla="*/ 1 h 449"/>
                  <a:gd name="T26" fmla="*/ 1 w 510"/>
                  <a:gd name="T27" fmla="*/ 1 h 449"/>
                  <a:gd name="T28" fmla="*/ 1 w 510"/>
                  <a:gd name="T29" fmla="*/ 1 h 449"/>
                  <a:gd name="T30" fmla="*/ 1 w 510"/>
                  <a:gd name="T31" fmla="*/ 1 h 449"/>
                  <a:gd name="T32" fmla="*/ 1 w 510"/>
                  <a:gd name="T33" fmla="*/ 1 h 449"/>
                  <a:gd name="T34" fmla="*/ 1 w 510"/>
                  <a:gd name="T35" fmla="*/ 1 h 449"/>
                  <a:gd name="T36" fmla="*/ 1 w 510"/>
                  <a:gd name="T37" fmla="*/ 1 h 449"/>
                  <a:gd name="T38" fmla="*/ 1 w 510"/>
                  <a:gd name="T39" fmla="*/ 1 h 449"/>
                  <a:gd name="T40" fmla="*/ 1 w 510"/>
                  <a:gd name="T41" fmla="*/ 1 h 449"/>
                  <a:gd name="T42" fmla="*/ 1 w 510"/>
                  <a:gd name="T43" fmla="*/ 1 h 449"/>
                  <a:gd name="T44" fmla="*/ 1 w 510"/>
                  <a:gd name="T45" fmla="*/ 1 h 449"/>
                  <a:gd name="T46" fmla="*/ 1 w 510"/>
                  <a:gd name="T47" fmla="*/ 1 h 449"/>
                  <a:gd name="T48" fmla="*/ 1 w 510"/>
                  <a:gd name="T49" fmla="*/ 1 h 449"/>
                  <a:gd name="T50" fmla="*/ 1 w 510"/>
                  <a:gd name="T51" fmla="*/ 1 h 449"/>
                  <a:gd name="T52" fmla="*/ 1 w 510"/>
                  <a:gd name="T53" fmla="*/ 1 h 449"/>
                  <a:gd name="T54" fmla="*/ 1 w 510"/>
                  <a:gd name="T55" fmla="*/ 1 h 449"/>
                  <a:gd name="T56" fmla="*/ 1 w 510"/>
                  <a:gd name="T57" fmla="*/ 1 h 449"/>
                  <a:gd name="T58" fmla="*/ 1 w 510"/>
                  <a:gd name="T59" fmla="*/ 1 h 449"/>
                  <a:gd name="T60" fmla="*/ 1 w 510"/>
                  <a:gd name="T61" fmla="*/ 1 h 449"/>
                  <a:gd name="T62" fmla="*/ 1 w 510"/>
                  <a:gd name="T63" fmla="*/ 1 h 449"/>
                  <a:gd name="T64" fmla="*/ 1 w 510"/>
                  <a:gd name="T65" fmla="*/ 1 h 449"/>
                  <a:gd name="T66" fmla="*/ 1 w 510"/>
                  <a:gd name="T67" fmla="*/ 1 h 449"/>
                  <a:gd name="T68" fmla="*/ 1 w 510"/>
                  <a:gd name="T69" fmla="*/ 1 h 449"/>
                  <a:gd name="T70" fmla="*/ 1 w 510"/>
                  <a:gd name="T71" fmla="*/ 1 h 449"/>
                  <a:gd name="T72" fmla="*/ 1 w 510"/>
                  <a:gd name="T73" fmla="*/ 1 h 449"/>
                  <a:gd name="T74" fmla="*/ 1 w 510"/>
                  <a:gd name="T75" fmla="*/ 1 h 449"/>
                  <a:gd name="T76" fmla="*/ 1 w 510"/>
                  <a:gd name="T77" fmla="*/ 1 h 449"/>
                  <a:gd name="T78" fmla="*/ 1 w 510"/>
                  <a:gd name="T79" fmla="*/ 1 h 449"/>
                  <a:gd name="T80" fmla="*/ 1 w 510"/>
                  <a:gd name="T81" fmla="*/ 1 h 449"/>
                  <a:gd name="T82" fmla="*/ 1 w 510"/>
                  <a:gd name="T83" fmla="*/ 1 h 449"/>
                  <a:gd name="T84" fmla="*/ 0 w 510"/>
                  <a:gd name="T85" fmla="*/ 1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close/>
                  </a:path>
                </a:pathLst>
              </a:custGeom>
              <a:solidFill>
                <a:srgbClr val="FFCBD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39" name="Freeform 80"/>
              <p:cNvSpPr>
                <a:spLocks/>
              </p:cNvSpPr>
              <p:nvPr/>
            </p:nvSpPr>
            <p:spPr bwMode="auto">
              <a:xfrm rot="2163528">
                <a:off x="4111" y="2077"/>
                <a:ext cx="283" cy="250"/>
              </a:xfrm>
              <a:custGeom>
                <a:avLst/>
                <a:gdLst>
                  <a:gd name="T0" fmla="*/ 1 w 505"/>
                  <a:gd name="T1" fmla="*/ 0 h 445"/>
                  <a:gd name="T2" fmla="*/ 1 w 505"/>
                  <a:gd name="T3" fmla="*/ 1 h 445"/>
                  <a:gd name="T4" fmla="*/ 1 w 505"/>
                  <a:gd name="T5" fmla="*/ 1 h 445"/>
                  <a:gd name="T6" fmla="*/ 1 w 505"/>
                  <a:gd name="T7" fmla="*/ 1 h 445"/>
                  <a:gd name="T8" fmla="*/ 1 w 505"/>
                  <a:gd name="T9" fmla="*/ 1 h 445"/>
                  <a:gd name="T10" fmla="*/ 1 w 505"/>
                  <a:gd name="T11" fmla="*/ 1 h 445"/>
                  <a:gd name="T12" fmla="*/ 1 w 505"/>
                  <a:gd name="T13" fmla="*/ 1 h 445"/>
                  <a:gd name="T14" fmla="*/ 1 w 505"/>
                  <a:gd name="T15" fmla="*/ 1 h 445"/>
                  <a:gd name="T16" fmla="*/ 1 w 505"/>
                  <a:gd name="T17" fmla="*/ 1 h 445"/>
                  <a:gd name="T18" fmla="*/ 1 w 505"/>
                  <a:gd name="T19" fmla="*/ 1 h 445"/>
                  <a:gd name="T20" fmla="*/ 1 w 505"/>
                  <a:gd name="T21" fmla="*/ 1 h 445"/>
                  <a:gd name="T22" fmla="*/ 1 w 505"/>
                  <a:gd name="T23" fmla="*/ 1 h 445"/>
                  <a:gd name="T24" fmla="*/ 1 w 505"/>
                  <a:gd name="T25" fmla="*/ 1 h 445"/>
                  <a:gd name="T26" fmla="*/ 1 w 505"/>
                  <a:gd name="T27" fmla="*/ 1 h 445"/>
                  <a:gd name="T28" fmla="*/ 1 w 505"/>
                  <a:gd name="T29" fmla="*/ 1 h 445"/>
                  <a:gd name="T30" fmla="*/ 1 w 505"/>
                  <a:gd name="T31" fmla="*/ 1 h 445"/>
                  <a:gd name="T32" fmla="*/ 1 w 505"/>
                  <a:gd name="T33" fmla="*/ 1 h 445"/>
                  <a:gd name="T34" fmla="*/ 1 w 505"/>
                  <a:gd name="T35" fmla="*/ 1 h 445"/>
                  <a:gd name="T36" fmla="*/ 1 w 505"/>
                  <a:gd name="T37" fmla="*/ 1 h 445"/>
                  <a:gd name="T38" fmla="*/ 1 w 505"/>
                  <a:gd name="T39" fmla="*/ 1 h 445"/>
                  <a:gd name="T40" fmla="*/ 1 w 505"/>
                  <a:gd name="T41" fmla="*/ 1 h 445"/>
                  <a:gd name="T42" fmla="*/ 1 w 505"/>
                  <a:gd name="T43" fmla="*/ 1 h 445"/>
                  <a:gd name="T44" fmla="*/ 1 w 505"/>
                  <a:gd name="T45" fmla="*/ 1 h 445"/>
                  <a:gd name="T46" fmla="*/ 1 w 505"/>
                  <a:gd name="T47" fmla="*/ 1 h 445"/>
                  <a:gd name="T48" fmla="*/ 1 w 505"/>
                  <a:gd name="T49" fmla="*/ 1 h 445"/>
                  <a:gd name="T50" fmla="*/ 1 w 505"/>
                  <a:gd name="T51" fmla="*/ 1 h 445"/>
                  <a:gd name="T52" fmla="*/ 1 w 505"/>
                  <a:gd name="T53" fmla="*/ 1 h 445"/>
                  <a:gd name="T54" fmla="*/ 1 w 505"/>
                  <a:gd name="T55" fmla="*/ 1 h 445"/>
                  <a:gd name="T56" fmla="*/ 1 w 505"/>
                  <a:gd name="T57" fmla="*/ 1 h 445"/>
                  <a:gd name="T58" fmla="*/ 1 w 505"/>
                  <a:gd name="T59" fmla="*/ 1 h 445"/>
                  <a:gd name="T60" fmla="*/ 1 w 505"/>
                  <a:gd name="T61" fmla="*/ 1 h 445"/>
                  <a:gd name="T62" fmla="*/ 1 w 505"/>
                  <a:gd name="T63" fmla="*/ 1 h 445"/>
                  <a:gd name="T64" fmla="*/ 1 w 505"/>
                  <a:gd name="T65" fmla="*/ 1 h 445"/>
                  <a:gd name="T66" fmla="*/ 1 w 505"/>
                  <a:gd name="T67" fmla="*/ 1 h 445"/>
                  <a:gd name="T68" fmla="*/ 1 w 505"/>
                  <a:gd name="T69" fmla="*/ 1 h 445"/>
                  <a:gd name="T70" fmla="*/ 1 w 505"/>
                  <a:gd name="T71" fmla="*/ 1 h 445"/>
                  <a:gd name="T72" fmla="*/ 1 w 505"/>
                  <a:gd name="T73" fmla="*/ 1 h 445"/>
                  <a:gd name="T74" fmla="*/ 1 w 505"/>
                  <a:gd name="T75" fmla="*/ 1 h 445"/>
                  <a:gd name="T76" fmla="*/ 1 w 505"/>
                  <a:gd name="T77" fmla="*/ 1 h 445"/>
                  <a:gd name="T78" fmla="*/ 1 w 505"/>
                  <a:gd name="T79" fmla="*/ 1 h 445"/>
                  <a:gd name="T80" fmla="*/ 1 w 505"/>
                  <a:gd name="T81" fmla="*/ 1 h 445"/>
                  <a:gd name="T82" fmla="*/ 1 w 505"/>
                  <a:gd name="T83" fmla="*/ 1 h 445"/>
                  <a:gd name="T84" fmla="*/ 1 w 505"/>
                  <a:gd name="T85" fmla="*/ 1 h 445"/>
                  <a:gd name="T86" fmla="*/ 0 w 505"/>
                  <a:gd name="T87" fmla="*/ 1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0" y="336"/>
                    </a:lnTo>
                    <a:close/>
                  </a:path>
                </a:pathLst>
              </a:custGeom>
              <a:solidFill>
                <a:srgbClr val="FFC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0" name="Freeform 81"/>
              <p:cNvSpPr>
                <a:spLocks/>
              </p:cNvSpPr>
              <p:nvPr/>
            </p:nvSpPr>
            <p:spPr bwMode="auto">
              <a:xfrm rot="2163528">
                <a:off x="4111" y="2081"/>
                <a:ext cx="281" cy="246"/>
              </a:xfrm>
              <a:custGeom>
                <a:avLst/>
                <a:gdLst>
                  <a:gd name="T0" fmla="*/ 1 w 500"/>
                  <a:gd name="T1" fmla="*/ 0 h 439"/>
                  <a:gd name="T2" fmla="*/ 1 w 500"/>
                  <a:gd name="T3" fmla="*/ 1 h 439"/>
                  <a:gd name="T4" fmla="*/ 1 w 500"/>
                  <a:gd name="T5" fmla="*/ 1 h 439"/>
                  <a:gd name="T6" fmla="*/ 1 w 500"/>
                  <a:gd name="T7" fmla="*/ 1 h 439"/>
                  <a:gd name="T8" fmla="*/ 1 w 500"/>
                  <a:gd name="T9" fmla="*/ 1 h 439"/>
                  <a:gd name="T10" fmla="*/ 1 w 500"/>
                  <a:gd name="T11" fmla="*/ 1 h 439"/>
                  <a:gd name="T12" fmla="*/ 1 w 500"/>
                  <a:gd name="T13" fmla="*/ 1 h 439"/>
                  <a:gd name="T14" fmla="*/ 1 w 500"/>
                  <a:gd name="T15" fmla="*/ 1 h 439"/>
                  <a:gd name="T16" fmla="*/ 1 w 500"/>
                  <a:gd name="T17" fmla="*/ 1 h 439"/>
                  <a:gd name="T18" fmla="*/ 1 w 500"/>
                  <a:gd name="T19" fmla="*/ 1 h 439"/>
                  <a:gd name="T20" fmla="*/ 1 w 500"/>
                  <a:gd name="T21" fmla="*/ 1 h 439"/>
                  <a:gd name="T22" fmla="*/ 1 w 500"/>
                  <a:gd name="T23" fmla="*/ 1 h 439"/>
                  <a:gd name="T24" fmla="*/ 1 w 500"/>
                  <a:gd name="T25" fmla="*/ 1 h 439"/>
                  <a:gd name="T26" fmla="*/ 1 w 500"/>
                  <a:gd name="T27" fmla="*/ 1 h 439"/>
                  <a:gd name="T28" fmla="*/ 1 w 500"/>
                  <a:gd name="T29" fmla="*/ 1 h 439"/>
                  <a:gd name="T30" fmla="*/ 1 w 500"/>
                  <a:gd name="T31" fmla="*/ 1 h 439"/>
                  <a:gd name="T32" fmla="*/ 1 w 500"/>
                  <a:gd name="T33" fmla="*/ 1 h 439"/>
                  <a:gd name="T34" fmla="*/ 1 w 500"/>
                  <a:gd name="T35" fmla="*/ 1 h 439"/>
                  <a:gd name="T36" fmla="*/ 1 w 500"/>
                  <a:gd name="T37" fmla="*/ 1 h 439"/>
                  <a:gd name="T38" fmla="*/ 1 w 500"/>
                  <a:gd name="T39" fmla="*/ 1 h 439"/>
                  <a:gd name="T40" fmla="*/ 1 w 500"/>
                  <a:gd name="T41" fmla="*/ 1 h 439"/>
                  <a:gd name="T42" fmla="*/ 1 w 500"/>
                  <a:gd name="T43" fmla="*/ 1 h 439"/>
                  <a:gd name="T44" fmla="*/ 1 w 500"/>
                  <a:gd name="T45" fmla="*/ 1 h 439"/>
                  <a:gd name="T46" fmla="*/ 1 w 500"/>
                  <a:gd name="T47" fmla="*/ 1 h 439"/>
                  <a:gd name="T48" fmla="*/ 1 w 500"/>
                  <a:gd name="T49" fmla="*/ 1 h 439"/>
                  <a:gd name="T50" fmla="*/ 1 w 500"/>
                  <a:gd name="T51" fmla="*/ 1 h 439"/>
                  <a:gd name="T52" fmla="*/ 1 w 500"/>
                  <a:gd name="T53" fmla="*/ 1 h 439"/>
                  <a:gd name="T54" fmla="*/ 1 w 500"/>
                  <a:gd name="T55" fmla="*/ 1 h 439"/>
                  <a:gd name="T56" fmla="*/ 1 w 500"/>
                  <a:gd name="T57" fmla="*/ 1 h 439"/>
                  <a:gd name="T58" fmla="*/ 1 w 500"/>
                  <a:gd name="T59" fmla="*/ 1 h 439"/>
                  <a:gd name="T60" fmla="*/ 1 w 500"/>
                  <a:gd name="T61" fmla="*/ 1 h 439"/>
                  <a:gd name="T62" fmla="*/ 1 w 500"/>
                  <a:gd name="T63" fmla="*/ 1 h 439"/>
                  <a:gd name="T64" fmla="*/ 1 w 500"/>
                  <a:gd name="T65" fmla="*/ 1 h 439"/>
                  <a:gd name="T66" fmla="*/ 1 w 500"/>
                  <a:gd name="T67" fmla="*/ 1 h 439"/>
                  <a:gd name="T68" fmla="*/ 1 w 500"/>
                  <a:gd name="T69" fmla="*/ 1 h 439"/>
                  <a:gd name="T70" fmla="*/ 1 w 500"/>
                  <a:gd name="T71" fmla="*/ 1 h 439"/>
                  <a:gd name="T72" fmla="*/ 1 w 500"/>
                  <a:gd name="T73" fmla="*/ 1 h 439"/>
                  <a:gd name="T74" fmla="*/ 1 w 500"/>
                  <a:gd name="T75" fmla="*/ 1 h 439"/>
                  <a:gd name="T76" fmla="*/ 1 w 500"/>
                  <a:gd name="T77" fmla="*/ 1 h 439"/>
                  <a:gd name="T78" fmla="*/ 1 w 500"/>
                  <a:gd name="T79" fmla="*/ 1 h 439"/>
                  <a:gd name="T80" fmla="*/ 1 w 500"/>
                  <a:gd name="T81" fmla="*/ 1 h 439"/>
                  <a:gd name="T82" fmla="*/ 1 w 500"/>
                  <a:gd name="T83" fmla="*/ 1 h 439"/>
                  <a:gd name="T84" fmla="*/ 1 w 500"/>
                  <a:gd name="T85" fmla="*/ 1 h 439"/>
                  <a:gd name="T86" fmla="*/ 0 w 500"/>
                  <a:gd name="T87" fmla="*/ 1 h 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0" y="331"/>
                    </a:lnTo>
                    <a:close/>
                  </a:path>
                </a:pathLst>
              </a:custGeom>
              <a:solidFill>
                <a:srgbClr val="FFD0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1" name="Freeform 82"/>
              <p:cNvSpPr>
                <a:spLocks/>
              </p:cNvSpPr>
              <p:nvPr/>
            </p:nvSpPr>
            <p:spPr bwMode="auto">
              <a:xfrm rot="2163528">
                <a:off x="4112" y="2081"/>
                <a:ext cx="278" cy="244"/>
              </a:xfrm>
              <a:custGeom>
                <a:avLst/>
                <a:gdLst>
                  <a:gd name="T0" fmla="*/ 1 w 496"/>
                  <a:gd name="T1" fmla="*/ 0 h 433"/>
                  <a:gd name="T2" fmla="*/ 1 w 496"/>
                  <a:gd name="T3" fmla="*/ 1 h 433"/>
                  <a:gd name="T4" fmla="*/ 1 w 496"/>
                  <a:gd name="T5" fmla="*/ 1 h 433"/>
                  <a:gd name="T6" fmla="*/ 1 w 496"/>
                  <a:gd name="T7" fmla="*/ 1 h 433"/>
                  <a:gd name="T8" fmla="*/ 1 w 496"/>
                  <a:gd name="T9" fmla="*/ 1 h 433"/>
                  <a:gd name="T10" fmla="*/ 1 w 496"/>
                  <a:gd name="T11" fmla="*/ 1 h 433"/>
                  <a:gd name="T12" fmla="*/ 1 w 496"/>
                  <a:gd name="T13" fmla="*/ 1 h 433"/>
                  <a:gd name="T14" fmla="*/ 1 w 496"/>
                  <a:gd name="T15" fmla="*/ 1 h 433"/>
                  <a:gd name="T16" fmla="*/ 1 w 496"/>
                  <a:gd name="T17" fmla="*/ 1 h 433"/>
                  <a:gd name="T18" fmla="*/ 1 w 496"/>
                  <a:gd name="T19" fmla="*/ 1 h 433"/>
                  <a:gd name="T20" fmla="*/ 1 w 496"/>
                  <a:gd name="T21" fmla="*/ 1 h 433"/>
                  <a:gd name="T22" fmla="*/ 1 w 496"/>
                  <a:gd name="T23" fmla="*/ 1 h 433"/>
                  <a:gd name="T24" fmla="*/ 1 w 496"/>
                  <a:gd name="T25" fmla="*/ 1 h 433"/>
                  <a:gd name="T26" fmla="*/ 1 w 496"/>
                  <a:gd name="T27" fmla="*/ 1 h 433"/>
                  <a:gd name="T28" fmla="*/ 1 w 496"/>
                  <a:gd name="T29" fmla="*/ 1 h 433"/>
                  <a:gd name="T30" fmla="*/ 1 w 496"/>
                  <a:gd name="T31" fmla="*/ 1 h 433"/>
                  <a:gd name="T32" fmla="*/ 1 w 496"/>
                  <a:gd name="T33" fmla="*/ 1 h 433"/>
                  <a:gd name="T34" fmla="*/ 1 w 496"/>
                  <a:gd name="T35" fmla="*/ 1 h 433"/>
                  <a:gd name="T36" fmla="*/ 1 w 496"/>
                  <a:gd name="T37" fmla="*/ 1 h 433"/>
                  <a:gd name="T38" fmla="*/ 1 w 496"/>
                  <a:gd name="T39" fmla="*/ 1 h 433"/>
                  <a:gd name="T40" fmla="*/ 1 w 496"/>
                  <a:gd name="T41" fmla="*/ 1 h 433"/>
                  <a:gd name="T42" fmla="*/ 1 w 496"/>
                  <a:gd name="T43" fmla="*/ 1 h 433"/>
                  <a:gd name="T44" fmla="*/ 1 w 496"/>
                  <a:gd name="T45" fmla="*/ 1 h 433"/>
                  <a:gd name="T46" fmla="*/ 1 w 496"/>
                  <a:gd name="T47" fmla="*/ 1 h 433"/>
                  <a:gd name="T48" fmla="*/ 1 w 496"/>
                  <a:gd name="T49" fmla="*/ 1 h 433"/>
                  <a:gd name="T50" fmla="*/ 1 w 496"/>
                  <a:gd name="T51" fmla="*/ 1 h 433"/>
                  <a:gd name="T52" fmla="*/ 1 w 496"/>
                  <a:gd name="T53" fmla="*/ 1 h 433"/>
                  <a:gd name="T54" fmla="*/ 1 w 496"/>
                  <a:gd name="T55" fmla="*/ 1 h 433"/>
                  <a:gd name="T56" fmla="*/ 1 w 496"/>
                  <a:gd name="T57" fmla="*/ 1 h 433"/>
                  <a:gd name="T58" fmla="*/ 1 w 496"/>
                  <a:gd name="T59" fmla="*/ 1 h 433"/>
                  <a:gd name="T60" fmla="*/ 1 w 496"/>
                  <a:gd name="T61" fmla="*/ 1 h 433"/>
                  <a:gd name="T62" fmla="*/ 1 w 496"/>
                  <a:gd name="T63" fmla="*/ 1 h 433"/>
                  <a:gd name="T64" fmla="*/ 1 w 496"/>
                  <a:gd name="T65" fmla="*/ 1 h 433"/>
                  <a:gd name="T66" fmla="*/ 1 w 496"/>
                  <a:gd name="T67" fmla="*/ 1 h 433"/>
                  <a:gd name="T68" fmla="*/ 1 w 496"/>
                  <a:gd name="T69" fmla="*/ 1 h 433"/>
                  <a:gd name="T70" fmla="*/ 1 w 496"/>
                  <a:gd name="T71" fmla="*/ 1 h 433"/>
                  <a:gd name="T72" fmla="*/ 1 w 496"/>
                  <a:gd name="T73" fmla="*/ 1 h 433"/>
                  <a:gd name="T74" fmla="*/ 1 w 496"/>
                  <a:gd name="T75" fmla="*/ 1 h 433"/>
                  <a:gd name="T76" fmla="*/ 1 w 496"/>
                  <a:gd name="T77" fmla="*/ 1 h 433"/>
                  <a:gd name="T78" fmla="*/ 1 w 496"/>
                  <a:gd name="T79" fmla="*/ 1 h 433"/>
                  <a:gd name="T80" fmla="*/ 1 w 496"/>
                  <a:gd name="T81" fmla="*/ 1 h 433"/>
                  <a:gd name="T82" fmla="*/ 1 w 496"/>
                  <a:gd name="T83" fmla="*/ 1 h 433"/>
                  <a:gd name="T84" fmla="*/ 1 w 496"/>
                  <a:gd name="T85" fmla="*/ 1 h 433"/>
                  <a:gd name="T86" fmla="*/ 0 w 496"/>
                  <a:gd name="T87" fmla="*/ 1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0" y="325"/>
                    </a:lnTo>
                    <a:close/>
                  </a:path>
                </a:pathLst>
              </a:custGeom>
              <a:solidFill>
                <a:srgbClr val="FFD3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2" name="Freeform 83"/>
              <p:cNvSpPr>
                <a:spLocks/>
              </p:cNvSpPr>
              <p:nvPr/>
            </p:nvSpPr>
            <p:spPr bwMode="auto">
              <a:xfrm rot="2163528">
                <a:off x="4111" y="2082"/>
                <a:ext cx="276" cy="242"/>
              </a:xfrm>
              <a:custGeom>
                <a:avLst/>
                <a:gdLst>
                  <a:gd name="T0" fmla="*/ 1 w 490"/>
                  <a:gd name="T1" fmla="*/ 0 h 429"/>
                  <a:gd name="T2" fmla="*/ 1 w 490"/>
                  <a:gd name="T3" fmla="*/ 1 h 429"/>
                  <a:gd name="T4" fmla="*/ 1 w 490"/>
                  <a:gd name="T5" fmla="*/ 1 h 429"/>
                  <a:gd name="T6" fmla="*/ 1 w 490"/>
                  <a:gd name="T7" fmla="*/ 1 h 429"/>
                  <a:gd name="T8" fmla="*/ 1 w 490"/>
                  <a:gd name="T9" fmla="*/ 1 h 429"/>
                  <a:gd name="T10" fmla="*/ 1 w 490"/>
                  <a:gd name="T11" fmla="*/ 1 h 429"/>
                  <a:gd name="T12" fmla="*/ 1 w 490"/>
                  <a:gd name="T13" fmla="*/ 1 h 429"/>
                  <a:gd name="T14" fmla="*/ 1 w 490"/>
                  <a:gd name="T15" fmla="*/ 1 h 429"/>
                  <a:gd name="T16" fmla="*/ 1 w 490"/>
                  <a:gd name="T17" fmla="*/ 1 h 429"/>
                  <a:gd name="T18" fmla="*/ 1 w 490"/>
                  <a:gd name="T19" fmla="*/ 1 h 429"/>
                  <a:gd name="T20" fmla="*/ 1 w 490"/>
                  <a:gd name="T21" fmla="*/ 1 h 429"/>
                  <a:gd name="T22" fmla="*/ 1 w 490"/>
                  <a:gd name="T23" fmla="*/ 1 h 429"/>
                  <a:gd name="T24" fmla="*/ 1 w 490"/>
                  <a:gd name="T25" fmla="*/ 1 h 429"/>
                  <a:gd name="T26" fmla="*/ 1 w 490"/>
                  <a:gd name="T27" fmla="*/ 1 h 429"/>
                  <a:gd name="T28" fmla="*/ 1 w 490"/>
                  <a:gd name="T29" fmla="*/ 1 h 429"/>
                  <a:gd name="T30" fmla="*/ 1 w 490"/>
                  <a:gd name="T31" fmla="*/ 1 h 429"/>
                  <a:gd name="T32" fmla="*/ 1 w 490"/>
                  <a:gd name="T33" fmla="*/ 1 h 429"/>
                  <a:gd name="T34" fmla="*/ 1 w 490"/>
                  <a:gd name="T35" fmla="*/ 1 h 429"/>
                  <a:gd name="T36" fmla="*/ 1 w 490"/>
                  <a:gd name="T37" fmla="*/ 1 h 429"/>
                  <a:gd name="T38" fmla="*/ 1 w 490"/>
                  <a:gd name="T39" fmla="*/ 1 h 429"/>
                  <a:gd name="T40" fmla="*/ 1 w 490"/>
                  <a:gd name="T41" fmla="*/ 1 h 429"/>
                  <a:gd name="T42" fmla="*/ 1 w 490"/>
                  <a:gd name="T43" fmla="*/ 1 h 429"/>
                  <a:gd name="T44" fmla="*/ 1 w 490"/>
                  <a:gd name="T45" fmla="*/ 1 h 429"/>
                  <a:gd name="T46" fmla="*/ 1 w 490"/>
                  <a:gd name="T47" fmla="*/ 1 h 429"/>
                  <a:gd name="T48" fmla="*/ 1 w 490"/>
                  <a:gd name="T49" fmla="*/ 1 h 429"/>
                  <a:gd name="T50" fmla="*/ 1 w 490"/>
                  <a:gd name="T51" fmla="*/ 1 h 429"/>
                  <a:gd name="T52" fmla="*/ 1 w 490"/>
                  <a:gd name="T53" fmla="*/ 1 h 429"/>
                  <a:gd name="T54" fmla="*/ 1 w 490"/>
                  <a:gd name="T55" fmla="*/ 1 h 429"/>
                  <a:gd name="T56" fmla="*/ 1 w 490"/>
                  <a:gd name="T57" fmla="*/ 1 h 429"/>
                  <a:gd name="T58" fmla="*/ 1 w 490"/>
                  <a:gd name="T59" fmla="*/ 1 h 429"/>
                  <a:gd name="T60" fmla="*/ 1 w 490"/>
                  <a:gd name="T61" fmla="*/ 1 h 429"/>
                  <a:gd name="T62" fmla="*/ 1 w 490"/>
                  <a:gd name="T63" fmla="*/ 1 h 429"/>
                  <a:gd name="T64" fmla="*/ 1 w 490"/>
                  <a:gd name="T65" fmla="*/ 1 h 429"/>
                  <a:gd name="T66" fmla="*/ 1 w 490"/>
                  <a:gd name="T67" fmla="*/ 1 h 429"/>
                  <a:gd name="T68" fmla="*/ 1 w 490"/>
                  <a:gd name="T69" fmla="*/ 1 h 429"/>
                  <a:gd name="T70" fmla="*/ 1 w 490"/>
                  <a:gd name="T71" fmla="*/ 1 h 429"/>
                  <a:gd name="T72" fmla="*/ 1 w 490"/>
                  <a:gd name="T73" fmla="*/ 1 h 429"/>
                  <a:gd name="T74" fmla="*/ 1 w 490"/>
                  <a:gd name="T75" fmla="*/ 1 h 429"/>
                  <a:gd name="T76" fmla="*/ 1 w 490"/>
                  <a:gd name="T77" fmla="*/ 1 h 429"/>
                  <a:gd name="T78" fmla="*/ 1 w 490"/>
                  <a:gd name="T79" fmla="*/ 1 h 429"/>
                  <a:gd name="T80" fmla="*/ 1 w 490"/>
                  <a:gd name="T81" fmla="*/ 1 h 429"/>
                  <a:gd name="T82" fmla="*/ 1 w 490"/>
                  <a:gd name="T83" fmla="*/ 1 h 429"/>
                  <a:gd name="T84" fmla="*/ 1 w 490"/>
                  <a:gd name="T85" fmla="*/ 1 h 429"/>
                  <a:gd name="T86" fmla="*/ 0 w 490"/>
                  <a:gd name="T87" fmla="*/ 1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0" y="322"/>
                    </a:lnTo>
                    <a:close/>
                  </a:path>
                </a:pathLst>
              </a:custGeom>
              <a:solidFill>
                <a:srgbClr val="FFD6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3" name="Freeform 84"/>
              <p:cNvSpPr>
                <a:spLocks/>
              </p:cNvSpPr>
              <p:nvPr/>
            </p:nvSpPr>
            <p:spPr bwMode="auto">
              <a:xfrm rot="2163528">
                <a:off x="4112" y="2085"/>
                <a:ext cx="271" cy="238"/>
              </a:xfrm>
              <a:custGeom>
                <a:avLst/>
                <a:gdLst>
                  <a:gd name="T0" fmla="*/ 1 w 483"/>
                  <a:gd name="T1" fmla="*/ 0 h 424"/>
                  <a:gd name="T2" fmla="*/ 1 w 483"/>
                  <a:gd name="T3" fmla="*/ 1 h 424"/>
                  <a:gd name="T4" fmla="*/ 1 w 483"/>
                  <a:gd name="T5" fmla="*/ 1 h 424"/>
                  <a:gd name="T6" fmla="*/ 1 w 483"/>
                  <a:gd name="T7" fmla="*/ 1 h 424"/>
                  <a:gd name="T8" fmla="*/ 1 w 483"/>
                  <a:gd name="T9" fmla="*/ 1 h 424"/>
                  <a:gd name="T10" fmla="*/ 1 w 483"/>
                  <a:gd name="T11" fmla="*/ 1 h 424"/>
                  <a:gd name="T12" fmla="*/ 1 w 483"/>
                  <a:gd name="T13" fmla="*/ 1 h 424"/>
                  <a:gd name="T14" fmla="*/ 1 w 483"/>
                  <a:gd name="T15" fmla="*/ 1 h 424"/>
                  <a:gd name="T16" fmla="*/ 1 w 483"/>
                  <a:gd name="T17" fmla="*/ 1 h 424"/>
                  <a:gd name="T18" fmla="*/ 1 w 483"/>
                  <a:gd name="T19" fmla="*/ 1 h 424"/>
                  <a:gd name="T20" fmla="*/ 1 w 483"/>
                  <a:gd name="T21" fmla="*/ 1 h 424"/>
                  <a:gd name="T22" fmla="*/ 1 w 483"/>
                  <a:gd name="T23" fmla="*/ 1 h 424"/>
                  <a:gd name="T24" fmla="*/ 1 w 483"/>
                  <a:gd name="T25" fmla="*/ 1 h 424"/>
                  <a:gd name="T26" fmla="*/ 1 w 483"/>
                  <a:gd name="T27" fmla="*/ 1 h 424"/>
                  <a:gd name="T28" fmla="*/ 1 w 483"/>
                  <a:gd name="T29" fmla="*/ 1 h 424"/>
                  <a:gd name="T30" fmla="*/ 1 w 483"/>
                  <a:gd name="T31" fmla="*/ 1 h 424"/>
                  <a:gd name="T32" fmla="*/ 1 w 483"/>
                  <a:gd name="T33" fmla="*/ 1 h 424"/>
                  <a:gd name="T34" fmla="*/ 1 w 483"/>
                  <a:gd name="T35" fmla="*/ 1 h 424"/>
                  <a:gd name="T36" fmla="*/ 1 w 483"/>
                  <a:gd name="T37" fmla="*/ 1 h 424"/>
                  <a:gd name="T38" fmla="*/ 1 w 483"/>
                  <a:gd name="T39" fmla="*/ 1 h 424"/>
                  <a:gd name="T40" fmla="*/ 1 w 483"/>
                  <a:gd name="T41" fmla="*/ 1 h 424"/>
                  <a:gd name="T42" fmla="*/ 1 w 483"/>
                  <a:gd name="T43" fmla="*/ 1 h 424"/>
                  <a:gd name="T44" fmla="*/ 1 w 483"/>
                  <a:gd name="T45" fmla="*/ 1 h 424"/>
                  <a:gd name="T46" fmla="*/ 1 w 483"/>
                  <a:gd name="T47" fmla="*/ 1 h 424"/>
                  <a:gd name="T48" fmla="*/ 1 w 483"/>
                  <a:gd name="T49" fmla="*/ 1 h 424"/>
                  <a:gd name="T50" fmla="*/ 1 w 483"/>
                  <a:gd name="T51" fmla="*/ 1 h 424"/>
                  <a:gd name="T52" fmla="*/ 1 w 483"/>
                  <a:gd name="T53" fmla="*/ 1 h 424"/>
                  <a:gd name="T54" fmla="*/ 1 w 483"/>
                  <a:gd name="T55" fmla="*/ 1 h 424"/>
                  <a:gd name="T56" fmla="*/ 1 w 483"/>
                  <a:gd name="T57" fmla="*/ 1 h 424"/>
                  <a:gd name="T58" fmla="*/ 1 w 483"/>
                  <a:gd name="T59" fmla="*/ 1 h 424"/>
                  <a:gd name="T60" fmla="*/ 1 w 483"/>
                  <a:gd name="T61" fmla="*/ 1 h 424"/>
                  <a:gd name="T62" fmla="*/ 1 w 483"/>
                  <a:gd name="T63" fmla="*/ 1 h 424"/>
                  <a:gd name="T64" fmla="*/ 1 w 483"/>
                  <a:gd name="T65" fmla="*/ 1 h 424"/>
                  <a:gd name="T66" fmla="*/ 1 w 483"/>
                  <a:gd name="T67" fmla="*/ 1 h 424"/>
                  <a:gd name="T68" fmla="*/ 1 w 483"/>
                  <a:gd name="T69" fmla="*/ 1 h 424"/>
                  <a:gd name="T70" fmla="*/ 1 w 483"/>
                  <a:gd name="T71" fmla="*/ 1 h 424"/>
                  <a:gd name="T72" fmla="*/ 1 w 483"/>
                  <a:gd name="T73" fmla="*/ 1 h 424"/>
                  <a:gd name="T74" fmla="*/ 1 w 483"/>
                  <a:gd name="T75" fmla="*/ 1 h 424"/>
                  <a:gd name="T76" fmla="*/ 1 w 483"/>
                  <a:gd name="T77" fmla="*/ 1 h 424"/>
                  <a:gd name="T78" fmla="*/ 1 w 483"/>
                  <a:gd name="T79" fmla="*/ 1 h 424"/>
                  <a:gd name="T80" fmla="*/ 1 w 483"/>
                  <a:gd name="T81" fmla="*/ 1 h 424"/>
                  <a:gd name="T82" fmla="*/ 1 w 483"/>
                  <a:gd name="T83" fmla="*/ 1 h 424"/>
                  <a:gd name="T84" fmla="*/ 0 w 483"/>
                  <a:gd name="T85" fmla="*/ 1 h 424"/>
                  <a:gd name="T86" fmla="*/ 0 w 483"/>
                  <a:gd name="T87" fmla="*/ 1 h 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7"/>
                    </a:lnTo>
                    <a:close/>
                  </a:path>
                </a:pathLst>
              </a:custGeom>
              <a:solidFill>
                <a:srgbClr val="FFD9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4" name="Freeform 85"/>
              <p:cNvSpPr>
                <a:spLocks/>
              </p:cNvSpPr>
              <p:nvPr/>
            </p:nvSpPr>
            <p:spPr bwMode="auto">
              <a:xfrm rot="2163528">
                <a:off x="4112" y="2086"/>
                <a:ext cx="269" cy="235"/>
              </a:xfrm>
              <a:custGeom>
                <a:avLst/>
                <a:gdLst>
                  <a:gd name="T0" fmla="*/ 1 w 479"/>
                  <a:gd name="T1" fmla="*/ 0 h 420"/>
                  <a:gd name="T2" fmla="*/ 1 w 479"/>
                  <a:gd name="T3" fmla="*/ 1 h 420"/>
                  <a:gd name="T4" fmla="*/ 1 w 479"/>
                  <a:gd name="T5" fmla="*/ 1 h 420"/>
                  <a:gd name="T6" fmla="*/ 1 w 479"/>
                  <a:gd name="T7" fmla="*/ 1 h 420"/>
                  <a:gd name="T8" fmla="*/ 1 w 479"/>
                  <a:gd name="T9" fmla="*/ 1 h 420"/>
                  <a:gd name="T10" fmla="*/ 1 w 479"/>
                  <a:gd name="T11" fmla="*/ 1 h 420"/>
                  <a:gd name="T12" fmla="*/ 1 w 479"/>
                  <a:gd name="T13" fmla="*/ 1 h 420"/>
                  <a:gd name="T14" fmla="*/ 1 w 479"/>
                  <a:gd name="T15" fmla="*/ 1 h 420"/>
                  <a:gd name="T16" fmla="*/ 1 w 479"/>
                  <a:gd name="T17" fmla="*/ 1 h 420"/>
                  <a:gd name="T18" fmla="*/ 1 w 479"/>
                  <a:gd name="T19" fmla="*/ 1 h 420"/>
                  <a:gd name="T20" fmla="*/ 1 w 479"/>
                  <a:gd name="T21" fmla="*/ 1 h 420"/>
                  <a:gd name="T22" fmla="*/ 1 w 479"/>
                  <a:gd name="T23" fmla="*/ 1 h 420"/>
                  <a:gd name="T24" fmla="*/ 1 w 479"/>
                  <a:gd name="T25" fmla="*/ 1 h 420"/>
                  <a:gd name="T26" fmla="*/ 1 w 479"/>
                  <a:gd name="T27" fmla="*/ 1 h 420"/>
                  <a:gd name="T28" fmla="*/ 1 w 479"/>
                  <a:gd name="T29" fmla="*/ 1 h 420"/>
                  <a:gd name="T30" fmla="*/ 1 w 479"/>
                  <a:gd name="T31" fmla="*/ 1 h 420"/>
                  <a:gd name="T32" fmla="*/ 1 w 479"/>
                  <a:gd name="T33" fmla="*/ 1 h 420"/>
                  <a:gd name="T34" fmla="*/ 1 w 479"/>
                  <a:gd name="T35" fmla="*/ 1 h 420"/>
                  <a:gd name="T36" fmla="*/ 1 w 479"/>
                  <a:gd name="T37" fmla="*/ 1 h 420"/>
                  <a:gd name="T38" fmla="*/ 1 w 479"/>
                  <a:gd name="T39" fmla="*/ 1 h 420"/>
                  <a:gd name="T40" fmla="*/ 1 w 479"/>
                  <a:gd name="T41" fmla="*/ 1 h 420"/>
                  <a:gd name="T42" fmla="*/ 1 w 479"/>
                  <a:gd name="T43" fmla="*/ 1 h 420"/>
                  <a:gd name="T44" fmla="*/ 1 w 479"/>
                  <a:gd name="T45" fmla="*/ 1 h 420"/>
                  <a:gd name="T46" fmla="*/ 1 w 479"/>
                  <a:gd name="T47" fmla="*/ 1 h 420"/>
                  <a:gd name="T48" fmla="*/ 1 w 479"/>
                  <a:gd name="T49" fmla="*/ 1 h 420"/>
                  <a:gd name="T50" fmla="*/ 1 w 479"/>
                  <a:gd name="T51" fmla="*/ 1 h 420"/>
                  <a:gd name="T52" fmla="*/ 1 w 479"/>
                  <a:gd name="T53" fmla="*/ 1 h 420"/>
                  <a:gd name="T54" fmla="*/ 1 w 479"/>
                  <a:gd name="T55" fmla="*/ 1 h 420"/>
                  <a:gd name="T56" fmla="*/ 1 w 479"/>
                  <a:gd name="T57" fmla="*/ 1 h 420"/>
                  <a:gd name="T58" fmla="*/ 1 w 479"/>
                  <a:gd name="T59" fmla="*/ 1 h 420"/>
                  <a:gd name="T60" fmla="*/ 1 w 479"/>
                  <a:gd name="T61" fmla="*/ 1 h 420"/>
                  <a:gd name="T62" fmla="*/ 1 w 479"/>
                  <a:gd name="T63" fmla="*/ 1 h 420"/>
                  <a:gd name="T64" fmla="*/ 1 w 479"/>
                  <a:gd name="T65" fmla="*/ 1 h 420"/>
                  <a:gd name="T66" fmla="*/ 1 w 479"/>
                  <a:gd name="T67" fmla="*/ 1 h 420"/>
                  <a:gd name="T68" fmla="*/ 1 w 479"/>
                  <a:gd name="T69" fmla="*/ 1 h 420"/>
                  <a:gd name="T70" fmla="*/ 1 w 479"/>
                  <a:gd name="T71" fmla="*/ 1 h 420"/>
                  <a:gd name="T72" fmla="*/ 1 w 479"/>
                  <a:gd name="T73" fmla="*/ 1 h 420"/>
                  <a:gd name="T74" fmla="*/ 1 w 479"/>
                  <a:gd name="T75" fmla="*/ 1 h 420"/>
                  <a:gd name="T76" fmla="*/ 1 w 479"/>
                  <a:gd name="T77" fmla="*/ 1 h 420"/>
                  <a:gd name="T78" fmla="*/ 1 w 479"/>
                  <a:gd name="T79" fmla="*/ 1 h 420"/>
                  <a:gd name="T80" fmla="*/ 1 w 479"/>
                  <a:gd name="T81" fmla="*/ 1 h 420"/>
                  <a:gd name="T82" fmla="*/ 1 w 479"/>
                  <a:gd name="T83" fmla="*/ 1 h 420"/>
                  <a:gd name="T84" fmla="*/ 0 w 479"/>
                  <a:gd name="T85" fmla="*/ 1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close/>
                  </a:path>
                </a:pathLst>
              </a:custGeom>
              <a:solidFill>
                <a:srgbClr val="FFDCE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5" name="Freeform 86"/>
              <p:cNvSpPr>
                <a:spLocks/>
              </p:cNvSpPr>
              <p:nvPr/>
            </p:nvSpPr>
            <p:spPr bwMode="auto">
              <a:xfrm rot="2163528">
                <a:off x="4113" y="2087"/>
                <a:ext cx="268" cy="234"/>
              </a:xfrm>
              <a:custGeom>
                <a:avLst/>
                <a:gdLst>
                  <a:gd name="T0" fmla="*/ 1 w 474"/>
                  <a:gd name="T1" fmla="*/ 0 h 415"/>
                  <a:gd name="T2" fmla="*/ 1 w 474"/>
                  <a:gd name="T3" fmla="*/ 1 h 415"/>
                  <a:gd name="T4" fmla="*/ 1 w 474"/>
                  <a:gd name="T5" fmla="*/ 1 h 415"/>
                  <a:gd name="T6" fmla="*/ 1 w 474"/>
                  <a:gd name="T7" fmla="*/ 1 h 415"/>
                  <a:gd name="T8" fmla="*/ 1 w 474"/>
                  <a:gd name="T9" fmla="*/ 1 h 415"/>
                  <a:gd name="T10" fmla="*/ 1 w 474"/>
                  <a:gd name="T11" fmla="*/ 1 h 415"/>
                  <a:gd name="T12" fmla="*/ 1 w 474"/>
                  <a:gd name="T13" fmla="*/ 1 h 415"/>
                  <a:gd name="T14" fmla="*/ 1 w 474"/>
                  <a:gd name="T15" fmla="*/ 1 h 415"/>
                  <a:gd name="T16" fmla="*/ 1 w 474"/>
                  <a:gd name="T17" fmla="*/ 1 h 415"/>
                  <a:gd name="T18" fmla="*/ 1 w 474"/>
                  <a:gd name="T19" fmla="*/ 1 h 415"/>
                  <a:gd name="T20" fmla="*/ 1 w 474"/>
                  <a:gd name="T21" fmla="*/ 1 h 415"/>
                  <a:gd name="T22" fmla="*/ 1 w 474"/>
                  <a:gd name="T23" fmla="*/ 1 h 415"/>
                  <a:gd name="T24" fmla="*/ 1 w 474"/>
                  <a:gd name="T25" fmla="*/ 1 h 415"/>
                  <a:gd name="T26" fmla="*/ 1 w 474"/>
                  <a:gd name="T27" fmla="*/ 1 h 415"/>
                  <a:gd name="T28" fmla="*/ 1 w 474"/>
                  <a:gd name="T29" fmla="*/ 1 h 415"/>
                  <a:gd name="T30" fmla="*/ 1 w 474"/>
                  <a:gd name="T31" fmla="*/ 1 h 415"/>
                  <a:gd name="T32" fmla="*/ 1 w 474"/>
                  <a:gd name="T33" fmla="*/ 1 h 415"/>
                  <a:gd name="T34" fmla="*/ 1 w 474"/>
                  <a:gd name="T35" fmla="*/ 1 h 415"/>
                  <a:gd name="T36" fmla="*/ 1 w 474"/>
                  <a:gd name="T37" fmla="*/ 1 h 415"/>
                  <a:gd name="T38" fmla="*/ 1 w 474"/>
                  <a:gd name="T39" fmla="*/ 1 h 415"/>
                  <a:gd name="T40" fmla="*/ 1 w 474"/>
                  <a:gd name="T41" fmla="*/ 1 h 415"/>
                  <a:gd name="T42" fmla="*/ 1 w 474"/>
                  <a:gd name="T43" fmla="*/ 1 h 415"/>
                  <a:gd name="T44" fmla="*/ 1 w 474"/>
                  <a:gd name="T45" fmla="*/ 1 h 415"/>
                  <a:gd name="T46" fmla="*/ 1 w 474"/>
                  <a:gd name="T47" fmla="*/ 1 h 415"/>
                  <a:gd name="T48" fmla="*/ 1 w 474"/>
                  <a:gd name="T49" fmla="*/ 1 h 415"/>
                  <a:gd name="T50" fmla="*/ 1 w 474"/>
                  <a:gd name="T51" fmla="*/ 1 h 415"/>
                  <a:gd name="T52" fmla="*/ 1 w 474"/>
                  <a:gd name="T53" fmla="*/ 1 h 415"/>
                  <a:gd name="T54" fmla="*/ 1 w 474"/>
                  <a:gd name="T55" fmla="*/ 1 h 415"/>
                  <a:gd name="T56" fmla="*/ 1 w 474"/>
                  <a:gd name="T57" fmla="*/ 1 h 415"/>
                  <a:gd name="T58" fmla="*/ 1 w 474"/>
                  <a:gd name="T59" fmla="*/ 1 h 415"/>
                  <a:gd name="T60" fmla="*/ 1 w 474"/>
                  <a:gd name="T61" fmla="*/ 1 h 415"/>
                  <a:gd name="T62" fmla="*/ 1 w 474"/>
                  <a:gd name="T63" fmla="*/ 1 h 415"/>
                  <a:gd name="T64" fmla="*/ 1 w 474"/>
                  <a:gd name="T65" fmla="*/ 1 h 415"/>
                  <a:gd name="T66" fmla="*/ 1 w 474"/>
                  <a:gd name="T67" fmla="*/ 1 h 415"/>
                  <a:gd name="T68" fmla="*/ 1 w 474"/>
                  <a:gd name="T69" fmla="*/ 1 h 415"/>
                  <a:gd name="T70" fmla="*/ 1 w 474"/>
                  <a:gd name="T71" fmla="*/ 1 h 415"/>
                  <a:gd name="T72" fmla="*/ 1 w 474"/>
                  <a:gd name="T73" fmla="*/ 1 h 415"/>
                  <a:gd name="T74" fmla="*/ 1 w 474"/>
                  <a:gd name="T75" fmla="*/ 1 h 415"/>
                  <a:gd name="T76" fmla="*/ 1 w 474"/>
                  <a:gd name="T77" fmla="*/ 1 h 415"/>
                  <a:gd name="T78" fmla="*/ 1 w 474"/>
                  <a:gd name="T79" fmla="*/ 1 h 415"/>
                  <a:gd name="T80" fmla="*/ 1 w 474"/>
                  <a:gd name="T81" fmla="*/ 1 h 415"/>
                  <a:gd name="T82" fmla="*/ 1 w 474"/>
                  <a:gd name="T83" fmla="*/ 1 h 415"/>
                  <a:gd name="T84" fmla="*/ 0 w 474"/>
                  <a:gd name="T85" fmla="*/ 1 h 415"/>
                  <a:gd name="T86" fmla="*/ 0 w 474"/>
                  <a:gd name="T87" fmla="*/ 1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09"/>
                    </a:lnTo>
                    <a:close/>
                  </a:path>
                </a:pathLst>
              </a:custGeom>
              <a:solidFill>
                <a:srgbClr val="FFD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6" name="Freeform 87"/>
              <p:cNvSpPr>
                <a:spLocks/>
              </p:cNvSpPr>
              <p:nvPr/>
            </p:nvSpPr>
            <p:spPr bwMode="auto">
              <a:xfrm rot="2163528">
                <a:off x="4112" y="2089"/>
                <a:ext cx="265" cy="230"/>
              </a:xfrm>
              <a:custGeom>
                <a:avLst/>
                <a:gdLst>
                  <a:gd name="T0" fmla="*/ 1 w 469"/>
                  <a:gd name="T1" fmla="*/ 0 h 409"/>
                  <a:gd name="T2" fmla="*/ 1 w 469"/>
                  <a:gd name="T3" fmla="*/ 1 h 409"/>
                  <a:gd name="T4" fmla="*/ 1 w 469"/>
                  <a:gd name="T5" fmla="*/ 1 h 409"/>
                  <a:gd name="T6" fmla="*/ 1 w 469"/>
                  <a:gd name="T7" fmla="*/ 1 h 409"/>
                  <a:gd name="T8" fmla="*/ 1 w 469"/>
                  <a:gd name="T9" fmla="*/ 1 h 409"/>
                  <a:gd name="T10" fmla="*/ 1 w 469"/>
                  <a:gd name="T11" fmla="*/ 1 h 409"/>
                  <a:gd name="T12" fmla="*/ 1 w 469"/>
                  <a:gd name="T13" fmla="*/ 1 h 409"/>
                  <a:gd name="T14" fmla="*/ 1 w 469"/>
                  <a:gd name="T15" fmla="*/ 1 h 409"/>
                  <a:gd name="T16" fmla="*/ 1 w 469"/>
                  <a:gd name="T17" fmla="*/ 1 h 409"/>
                  <a:gd name="T18" fmla="*/ 1 w 469"/>
                  <a:gd name="T19" fmla="*/ 1 h 409"/>
                  <a:gd name="T20" fmla="*/ 1 w 469"/>
                  <a:gd name="T21" fmla="*/ 1 h 409"/>
                  <a:gd name="T22" fmla="*/ 1 w 469"/>
                  <a:gd name="T23" fmla="*/ 1 h 409"/>
                  <a:gd name="T24" fmla="*/ 1 w 469"/>
                  <a:gd name="T25" fmla="*/ 1 h 409"/>
                  <a:gd name="T26" fmla="*/ 1 w 469"/>
                  <a:gd name="T27" fmla="*/ 1 h 409"/>
                  <a:gd name="T28" fmla="*/ 1 w 469"/>
                  <a:gd name="T29" fmla="*/ 1 h 409"/>
                  <a:gd name="T30" fmla="*/ 1 w 469"/>
                  <a:gd name="T31" fmla="*/ 1 h 409"/>
                  <a:gd name="T32" fmla="*/ 1 w 469"/>
                  <a:gd name="T33" fmla="*/ 1 h 409"/>
                  <a:gd name="T34" fmla="*/ 1 w 469"/>
                  <a:gd name="T35" fmla="*/ 1 h 409"/>
                  <a:gd name="T36" fmla="*/ 1 w 469"/>
                  <a:gd name="T37" fmla="*/ 1 h 409"/>
                  <a:gd name="T38" fmla="*/ 1 w 469"/>
                  <a:gd name="T39" fmla="*/ 1 h 409"/>
                  <a:gd name="T40" fmla="*/ 1 w 469"/>
                  <a:gd name="T41" fmla="*/ 1 h 409"/>
                  <a:gd name="T42" fmla="*/ 1 w 469"/>
                  <a:gd name="T43" fmla="*/ 1 h 409"/>
                  <a:gd name="T44" fmla="*/ 1 w 469"/>
                  <a:gd name="T45" fmla="*/ 1 h 409"/>
                  <a:gd name="T46" fmla="*/ 1 w 469"/>
                  <a:gd name="T47" fmla="*/ 1 h 409"/>
                  <a:gd name="T48" fmla="*/ 1 w 469"/>
                  <a:gd name="T49" fmla="*/ 1 h 409"/>
                  <a:gd name="T50" fmla="*/ 1 w 469"/>
                  <a:gd name="T51" fmla="*/ 1 h 409"/>
                  <a:gd name="T52" fmla="*/ 1 w 469"/>
                  <a:gd name="T53" fmla="*/ 1 h 409"/>
                  <a:gd name="T54" fmla="*/ 1 w 469"/>
                  <a:gd name="T55" fmla="*/ 1 h 409"/>
                  <a:gd name="T56" fmla="*/ 1 w 469"/>
                  <a:gd name="T57" fmla="*/ 1 h 409"/>
                  <a:gd name="T58" fmla="*/ 1 w 469"/>
                  <a:gd name="T59" fmla="*/ 1 h 409"/>
                  <a:gd name="T60" fmla="*/ 1 w 469"/>
                  <a:gd name="T61" fmla="*/ 1 h 409"/>
                  <a:gd name="T62" fmla="*/ 1 w 469"/>
                  <a:gd name="T63" fmla="*/ 1 h 409"/>
                  <a:gd name="T64" fmla="*/ 1 w 469"/>
                  <a:gd name="T65" fmla="*/ 1 h 409"/>
                  <a:gd name="T66" fmla="*/ 1 w 469"/>
                  <a:gd name="T67" fmla="*/ 1 h 409"/>
                  <a:gd name="T68" fmla="*/ 1 w 469"/>
                  <a:gd name="T69" fmla="*/ 1 h 409"/>
                  <a:gd name="T70" fmla="*/ 1 w 469"/>
                  <a:gd name="T71" fmla="*/ 1 h 409"/>
                  <a:gd name="T72" fmla="*/ 1 w 469"/>
                  <a:gd name="T73" fmla="*/ 1 h 409"/>
                  <a:gd name="T74" fmla="*/ 1 w 469"/>
                  <a:gd name="T75" fmla="*/ 1 h 409"/>
                  <a:gd name="T76" fmla="*/ 1 w 469"/>
                  <a:gd name="T77" fmla="*/ 1 h 409"/>
                  <a:gd name="T78" fmla="*/ 1 w 469"/>
                  <a:gd name="T79" fmla="*/ 1 h 409"/>
                  <a:gd name="T80" fmla="*/ 1 w 469"/>
                  <a:gd name="T81" fmla="*/ 1 h 409"/>
                  <a:gd name="T82" fmla="*/ 1 w 469"/>
                  <a:gd name="T83" fmla="*/ 1 h 409"/>
                  <a:gd name="T84" fmla="*/ 0 w 469"/>
                  <a:gd name="T85" fmla="*/ 1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close/>
                  </a:path>
                </a:pathLst>
              </a:custGeom>
              <a:solidFill>
                <a:srgbClr val="FFE2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7" name="Freeform 88"/>
              <p:cNvSpPr>
                <a:spLocks/>
              </p:cNvSpPr>
              <p:nvPr/>
            </p:nvSpPr>
            <p:spPr bwMode="auto">
              <a:xfrm rot="2163528">
                <a:off x="4112" y="2090"/>
                <a:ext cx="260" cy="227"/>
              </a:xfrm>
              <a:custGeom>
                <a:avLst/>
                <a:gdLst>
                  <a:gd name="T0" fmla="*/ 1 w 464"/>
                  <a:gd name="T1" fmla="*/ 0 h 406"/>
                  <a:gd name="T2" fmla="*/ 1 w 464"/>
                  <a:gd name="T3" fmla="*/ 1 h 406"/>
                  <a:gd name="T4" fmla="*/ 1 w 464"/>
                  <a:gd name="T5" fmla="*/ 1 h 406"/>
                  <a:gd name="T6" fmla="*/ 1 w 464"/>
                  <a:gd name="T7" fmla="*/ 1 h 406"/>
                  <a:gd name="T8" fmla="*/ 1 w 464"/>
                  <a:gd name="T9" fmla="*/ 1 h 406"/>
                  <a:gd name="T10" fmla="*/ 1 w 464"/>
                  <a:gd name="T11" fmla="*/ 1 h 406"/>
                  <a:gd name="T12" fmla="*/ 1 w 464"/>
                  <a:gd name="T13" fmla="*/ 1 h 406"/>
                  <a:gd name="T14" fmla="*/ 1 w 464"/>
                  <a:gd name="T15" fmla="*/ 1 h 406"/>
                  <a:gd name="T16" fmla="*/ 1 w 464"/>
                  <a:gd name="T17" fmla="*/ 1 h 406"/>
                  <a:gd name="T18" fmla="*/ 1 w 464"/>
                  <a:gd name="T19" fmla="*/ 1 h 406"/>
                  <a:gd name="T20" fmla="*/ 1 w 464"/>
                  <a:gd name="T21" fmla="*/ 1 h 406"/>
                  <a:gd name="T22" fmla="*/ 1 w 464"/>
                  <a:gd name="T23" fmla="*/ 1 h 406"/>
                  <a:gd name="T24" fmla="*/ 1 w 464"/>
                  <a:gd name="T25" fmla="*/ 1 h 406"/>
                  <a:gd name="T26" fmla="*/ 1 w 464"/>
                  <a:gd name="T27" fmla="*/ 1 h 406"/>
                  <a:gd name="T28" fmla="*/ 1 w 464"/>
                  <a:gd name="T29" fmla="*/ 1 h 406"/>
                  <a:gd name="T30" fmla="*/ 1 w 464"/>
                  <a:gd name="T31" fmla="*/ 1 h 406"/>
                  <a:gd name="T32" fmla="*/ 1 w 464"/>
                  <a:gd name="T33" fmla="*/ 1 h 406"/>
                  <a:gd name="T34" fmla="*/ 1 w 464"/>
                  <a:gd name="T35" fmla="*/ 1 h 406"/>
                  <a:gd name="T36" fmla="*/ 1 w 464"/>
                  <a:gd name="T37" fmla="*/ 1 h 406"/>
                  <a:gd name="T38" fmla="*/ 1 w 464"/>
                  <a:gd name="T39" fmla="*/ 1 h 406"/>
                  <a:gd name="T40" fmla="*/ 1 w 464"/>
                  <a:gd name="T41" fmla="*/ 1 h 406"/>
                  <a:gd name="T42" fmla="*/ 1 w 464"/>
                  <a:gd name="T43" fmla="*/ 1 h 406"/>
                  <a:gd name="T44" fmla="*/ 1 w 464"/>
                  <a:gd name="T45" fmla="*/ 1 h 406"/>
                  <a:gd name="T46" fmla="*/ 1 w 464"/>
                  <a:gd name="T47" fmla="*/ 1 h 406"/>
                  <a:gd name="T48" fmla="*/ 1 w 464"/>
                  <a:gd name="T49" fmla="*/ 1 h 406"/>
                  <a:gd name="T50" fmla="*/ 1 w 464"/>
                  <a:gd name="T51" fmla="*/ 1 h 406"/>
                  <a:gd name="T52" fmla="*/ 1 w 464"/>
                  <a:gd name="T53" fmla="*/ 1 h 406"/>
                  <a:gd name="T54" fmla="*/ 1 w 464"/>
                  <a:gd name="T55" fmla="*/ 1 h 406"/>
                  <a:gd name="T56" fmla="*/ 1 w 464"/>
                  <a:gd name="T57" fmla="*/ 1 h 406"/>
                  <a:gd name="T58" fmla="*/ 1 w 464"/>
                  <a:gd name="T59" fmla="*/ 1 h 406"/>
                  <a:gd name="T60" fmla="*/ 1 w 464"/>
                  <a:gd name="T61" fmla="*/ 1 h 406"/>
                  <a:gd name="T62" fmla="*/ 1 w 464"/>
                  <a:gd name="T63" fmla="*/ 1 h 406"/>
                  <a:gd name="T64" fmla="*/ 1 w 464"/>
                  <a:gd name="T65" fmla="*/ 1 h 406"/>
                  <a:gd name="T66" fmla="*/ 1 w 464"/>
                  <a:gd name="T67" fmla="*/ 1 h 406"/>
                  <a:gd name="T68" fmla="*/ 1 w 464"/>
                  <a:gd name="T69" fmla="*/ 1 h 406"/>
                  <a:gd name="T70" fmla="*/ 1 w 464"/>
                  <a:gd name="T71" fmla="*/ 1 h 406"/>
                  <a:gd name="T72" fmla="*/ 1 w 464"/>
                  <a:gd name="T73" fmla="*/ 1 h 406"/>
                  <a:gd name="T74" fmla="*/ 1 w 464"/>
                  <a:gd name="T75" fmla="*/ 1 h 406"/>
                  <a:gd name="T76" fmla="*/ 1 w 464"/>
                  <a:gd name="T77" fmla="*/ 1 h 406"/>
                  <a:gd name="T78" fmla="*/ 1 w 464"/>
                  <a:gd name="T79" fmla="*/ 1 h 406"/>
                  <a:gd name="T80" fmla="*/ 1 w 464"/>
                  <a:gd name="T81" fmla="*/ 1 h 406"/>
                  <a:gd name="T82" fmla="*/ 1 w 464"/>
                  <a:gd name="T83" fmla="*/ 1 h 406"/>
                  <a:gd name="T84" fmla="*/ 0 w 464"/>
                  <a:gd name="T85" fmla="*/ 1 h 406"/>
                  <a:gd name="T86" fmla="*/ 0 w 464"/>
                  <a:gd name="T87" fmla="*/ 1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0"/>
                    </a:lnTo>
                    <a:close/>
                  </a:path>
                </a:pathLst>
              </a:custGeom>
              <a:solidFill>
                <a:srgbClr val="FFE5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8" name="Freeform 89"/>
              <p:cNvSpPr>
                <a:spLocks/>
              </p:cNvSpPr>
              <p:nvPr/>
            </p:nvSpPr>
            <p:spPr bwMode="auto">
              <a:xfrm rot="2163528">
                <a:off x="4112" y="2091"/>
                <a:ext cx="260" cy="226"/>
              </a:xfrm>
              <a:custGeom>
                <a:avLst/>
                <a:gdLst>
                  <a:gd name="T0" fmla="*/ 1 w 458"/>
                  <a:gd name="T1" fmla="*/ 0 h 400"/>
                  <a:gd name="T2" fmla="*/ 1 w 458"/>
                  <a:gd name="T3" fmla="*/ 1 h 400"/>
                  <a:gd name="T4" fmla="*/ 1 w 458"/>
                  <a:gd name="T5" fmla="*/ 1 h 400"/>
                  <a:gd name="T6" fmla="*/ 1 w 458"/>
                  <a:gd name="T7" fmla="*/ 1 h 400"/>
                  <a:gd name="T8" fmla="*/ 1 w 458"/>
                  <a:gd name="T9" fmla="*/ 1 h 400"/>
                  <a:gd name="T10" fmla="*/ 1 w 458"/>
                  <a:gd name="T11" fmla="*/ 1 h 400"/>
                  <a:gd name="T12" fmla="*/ 1 w 458"/>
                  <a:gd name="T13" fmla="*/ 1 h 400"/>
                  <a:gd name="T14" fmla="*/ 1 w 458"/>
                  <a:gd name="T15" fmla="*/ 1 h 400"/>
                  <a:gd name="T16" fmla="*/ 1 w 458"/>
                  <a:gd name="T17" fmla="*/ 1 h 400"/>
                  <a:gd name="T18" fmla="*/ 1 w 458"/>
                  <a:gd name="T19" fmla="*/ 1 h 400"/>
                  <a:gd name="T20" fmla="*/ 1 w 458"/>
                  <a:gd name="T21" fmla="*/ 1 h 400"/>
                  <a:gd name="T22" fmla="*/ 1 w 458"/>
                  <a:gd name="T23" fmla="*/ 1 h 400"/>
                  <a:gd name="T24" fmla="*/ 1 w 458"/>
                  <a:gd name="T25" fmla="*/ 1 h 400"/>
                  <a:gd name="T26" fmla="*/ 1 w 458"/>
                  <a:gd name="T27" fmla="*/ 1 h 400"/>
                  <a:gd name="T28" fmla="*/ 1 w 458"/>
                  <a:gd name="T29" fmla="*/ 1 h 400"/>
                  <a:gd name="T30" fmla="*/ 1 w 458"/>
                  <a:gd name="T31" fmla="*/ 1 h 400"/>
                  <a:gd name="T32" fmla="*/ 1 w 458"/>
                  <a:gd name="T33" fmla="*/ 1 h 400"/>
                  <a:gd name="T34" fmla="*/ 1 w 458"/>
                  <a:gd name="T35" fmla="*/ 1 h 400"/>
                  <a:gd name="T36" fmla="*/ 1 w 458"/>
                  <a:gd name="T37" fmla="*/ 1 h 400"/>
                  <a:gd name="T38" fmla="*/ 1 w 458"/>
                  <a:gd name="T39" fmla="*/ 1 h 400"/>
                  <a:gd name="T40" fmla="*/ 1 w 458"/>
                  <a:gd name="T41" fmla="*/ 1 h 400"/>
                  <a:gd name="T42" fmla="*/ 1 w 458"/>
                  <a:gd name="T43" fmla="*/ 1 h 400"/>
                  <a:gd name="T44" fmla="*/ 1 w 458"/>
                  <a:gd name="T45" fmla="*/ 1 h 400"/>
                  <a:gd name="T46" fmla="*/ 1 w 458"/>
                  <a:gd name="T47" fmla="*/ 1 h 400"/>
                  <a:gd name="T48" fmla="*/ 1 w 458"/>
                  <a:gd name="T49" fmla="*/ 1 h 400"/>
                  <a:gd name="T50" fmla="*/ 1 w 458"/>
                  <a:gd name="T51" fmla="*/ 1 h 400"/>
                  <a:gd name="T52" fmla="*/ 1 w 458"/>
                  <a:gd name="T53" fmla="*/ 1 h 400"/>
                  <a:gd name="T54" fmla="*/ 1 w 458"/>
                  <a:gd name="T55" fmla="*/ 1 h 400"/>
                  <a:gd name="T56" fmla="*/ 1 w 458"/>
                  <a:gd name="T57" fmla="*/ 1 h 400"/>
                  <a:gd name="T58" fmla="*/ 1 w 458"/>
                  <a:gd name="T59" fmla="*/ 1 h 400"/>
                  <a:gd name="T60" fmla="*/ 1 w 458"/>
                  <a:gd name="T61" fmla="*/ 1 h 400"/>
                  <a:gd name="T62" fmla="*/ 1 w 458"/>
                  <a:gd name="T63" fmla="*/ 1 h 400"/>
                  <a:gd name="T64" fmla="*/ 1 w 458"/>
                  <a:gd name="T65" fmla="*/ 1 h 400"/>
                  <a:gd name="T66" fmla="*/ 1 w 458"/>
                  <a:gd name="T67" fmla="*/ 1 h 400"/>
                  <a:gd name="T68" fmla="*/ 1 w 458"/>
                  <a:gd name="T69" fmla="*/ 1 h 400"/>
                  <a:gd name="T70" fmla="*/ 1 w 458"/>
                  <a:gd name="T71" fmla="*/ 1 h 400"/>
                  <a:gd name="T72" fmla="*/ 1 w 458"/>
                  <a:gd name="T73" fmla="*/ 1 h 400"/>
                  <a:gd name="T74" fmla="*/ 1 w 458"/>
                  <a:gd name="T75" fmla="*/ 1 h 400"/>
                  <a:gd name="T76" fmla="*/ 1 w 458"/>
                  <a:gd name="T77" fmla="*/ 1 h 400"/>
                  <a:gd name="T78" fmla="*/ 1 w 458"/>
                  <a:gd name="T79" fmla="*/ 1 h 400"/>
                  <a:gd name="T80" fmla="*/ 1 w 458"/>
                  <a:gd name="T81" fmla="*/ 1 h 400"/>
                  <a:gd name="T82" fmla="*/ 1 w 458"/>
                  <a:gd name="T83" fmla="*/ 1 h 400"/>
                  <a:gd name="T84" fmla="*/ 1 w 458"/>
                  <a:gd name="T85" fmla="*/ 1 h 400"/>
                  <a:gd name="T86" fmla="*/ 0 w 458"/>
                  <a:gd name="T87" fmla="*/ 1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0" y="296"/>
                    </a:lnTo>
                    <a:close/>
                  </a:path>
                </a:pathLst>
              </a:custGeom>
              <a:solidFill>
                <a:srgbClr val="FFE8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49" name="Freeform 90"/>
              <p:cNvSpPr>
                <a:spLocks/>
              </p:cNvSpPr>
              <p:nvPr/>
            </p:nvSpPr>
            <p:spPr bwMode="auto">
              <a:xfrm rot="2163528">
                <a:off x="4115" y="2094"/>
                <a:ext cx="255" cy="223"/>
              </a:xfrm>
              <a:custGeom>
                <a:avLst/>
                <a:gdLst>
                  <a:gd name="T0" fmla="*/ 1 w 454"/>
                  <a:gd name="T1" fmla="*/ 0 h 396"/>
                  <a:gd name="T2" fmla="*/ 1 w 454"/>
                  <a:gd name="T3" fmla="*/ 1 h 396"/>
                  <a:gd name="T4" fmla="*/ 1 w 454"/>
                  <a:gd name="T5" fmla="*/ 1 h 396"/>
                  <a:gd name="T6" fmla="*/ 1 w 454"/>
                  <a:gd name="T7" fmla="*/ 1 h 396"/>
                  <a:gd name="T8" fmla="*/ 1 w 454"/>
                  <a:gd name="T9" fmla="*/ 1 h 396"/>
                  <a:gd name="T10" fmla="*/ 1 w 454"/>
                  <a:gd name="T11" fmla="*/ 1 h 396"/>
                  <a:gd name="T12" fmla="*/ 1 w 454"/>
                  <a:gd name="T13" fmla="*/ 1 h 396"/>
                  <a:gd name="T14" fmla="*/ 1 w 454"/>
                  <a:gd name="T15" fmla="*/ 1 h 396"/>
                  <a:gd name="T16" fmla="*/ 1 w 454"/>
                  <a:gd name="T17" fmla="*/ 1 h 396"/>
                  <a:gd name="T18" fmla="*/ 1 w 454"/>
                  <a:gd name="T19" fmla="*/ 1 h 396"/>
                  <a:gd name="T20" fmla="*/ 1 w 454"/>
                  <a:gd name="T21" fmla="*/ 1 h 396"/>
                  <a:gd name="T22" fmla="*/ 1 w 454"/>
                  <a:gd name="T23" fmla="*/ 1 h 396"/>
                  <a:gd name="T24" fmla="*/ 1 w 454"/>
                  <a:gd name="T25" fmla="*/ 1 h 396"/>
                  <a:gd name="T26" fmla="*/ 1 w 454"/>
                  <a:gd name="T27" fmla="*/ 1 h 396"/>
                  <a:gd name="T28" fmla="*/ 1 w 454"/>
                  <a:gd name="T29" fmla="*/ 1 h 396"/>
                  <a:gd name="T30" fmla="*/ 1 w 454"/>
                  <a:gd name="T31" fmla="*/ 1 h 396"/>
                  <a:gd name="T32" fmla="*/ 1 w 454"/>
                  <a:gd name="T33" fmla="*/ 1 h 396"/>
                  <a:gd name="T34" fmla="*/ 1 w 454"/>
                  <a:gd name="T35" fmla="*/ 1 h 396"/>
                  <a:gd name="T36" fmla="*/ 1 w 454"/>
                  <a:gd name="T37" fmla="*/ 1 h 396"/>
                  <a:gd name="T38" fmla="*/ 1 w 454"/>
                  <a:gd name="T39" fmla="*/ 1 h 396"/>
                  <a:gd name="T40" fmla="*/ 1 w 454"/>
                  <a:gd name="T41" fmla="*/ 1 h 396"/>
                  <a:gd name="T42" fmla="*/ 1 w 454"/>
                  <a:gd name="T43" fmla="*/ 1 h 396"/>
                  <a:gd name="T44" fmla="*/ 1 w 454"/>
                  <a:gd name="T45" fmla="*/ 1 h 396"/>
                  <a:gd name="T46" fmla="*/ 1 w 454"/>
                  <a:gd name="T47" fmla="*/ 1 h 396"/>
                  <a:gd name="T48" fmla="*/ 1 w 454"/>
                  <a:gd name="T49" fmla="*/ 1 h 396"/>
                  <a:gd name="T50" fmla="*/ 1 w 454"/>
                  <a:gd name="T51" fmla="*/ 1 h 396"/>
                  <a:gd name="T52" fmla="*/ 1 w 454"/>
                  <a:gd name="T53" fmla="*/ 1 h 396"/>
                  <a:gd name="T54" fmla="*/ 1 w 454"/>
                  <a:gd name="T55" fmla="*/ 1 h 396"/>
                  <a:gd name="T56" fmla="*/ 1 w 454"/>
                  <a:gd name="T57" fmla="*/ 1 h 396"/>
                  <a:gd name="T58" fmla="*/ 1 w 454"/>
                  <a:gd name="T59" fmla="*/ 1 h 396"/>
                  <a:gd name="T60" fmla="*/ 1 w 454"/>
                  <a:gd name="T61" fmla="*/ 1 h 396"/>
                  <a:gd name="T62" fmla="*/ 1 w 454"/>
                  <a:gd name="T63" fmla="*/ 1 h 396"/>
                  <a:gd name="T64" fmla="*/ 1 w 454"/>
                  <a:gd name="T65" fmla="*/ 1 h 396"/>
                  <a:gd name="T66" fmla="*/ 1 w 454"/>
                  <a:gd name="T67" fmla="*/ 1 h 396"/>
                  <a:gd name="T68" fmla="*/ 1 w 454"/>
                  <a:gd name="T69" fmla="*/ 1 h 396"/>
                  <a:gd name="T70" fmla="*/ 1 w 454"/>
                  <a:gd name="T71" fmla="*/ 1 h 396"/>
                  <a:gd name="T72" fmla="*/ 1 w 454"/>
                  <a:gd name="T73" fmla="*/ 1 h 396"/>
                  <a:gd name="T74" fmla="*/ 1 w 454"/>
                  <a:gd name="T75" fmla="*/ 1 h 396"/>
                  <a:gd name="T76" fmla="*/ 1 w 454"/>
                  <a:gd name="T77" fmla="*/ 1 h 396"/>
                  <a:gd name="T78" fmla="*/ 1 w 454"/>
                  <a:gd name="T79" fmla="*/ 1 h 396"/>
                  <a:gd name="T80" fmla="*/ 1 w 454"/>
                  <a:gd name="T81" fmla="*/ 1 h 396"/>
                  <a:gd name="T82" fmla="*/ 1 w 454"/>
                  <a:gd name="T83" fmla="*/ 1 h 396"/>
                  <a:gd name="T84" fmla="*/ 1 w 454"/>
                  <a:gd name="T85" fmla="*/ 1 h 396"/>
                  <a:gd name="T86" fmla="*/ 0 w 454"/>
                  <a:gd name="T87" fmla="*/ 1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0" y="292"/>
                    </a:lnTo>
                    <a:close/>
                  </a:path>
                </a:pathLst>
              </a:custGeom>
              <a:solidFill>
                <a:srgbClr val="FFEB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0" name="Freeform 91"/>
              <p:cNvSpPr>
                <a:spLocks/>
              </p:cNvSpPr>
              <p:nvPr/>
            </p:nvSpPr>
            <p:spPr bwMode="auto">
              <a:xfrm rot="2163528">
                <a:off x="4116" y="2095"/>
                <a:ext cx="252" cy="220"/>
              </a:xfrm>
              <a:custGeom>
                <a:avLst/>
                <a:gdLst>
                  <a:gd name="T0" fmla="*/ 1 w 449"/>
                  <a:gd name="T1" fmla="*/ 0 h 391"/>
                  <a:gd name="T2" fmla="*/ 1 w 449"/>
                  <a:gd name="T3" fmla="*/ 1 h 391"/>
                  <a:gd name="T4" fmla="*/ 1 w 449"/>
                  <a:gd name="T5" fmla="*/ 1 h 391"/>
                  <a:gd name="T6" fmla="*/ 1 w 449"/>
                  <a:gd name="T7" fmla="*/ 1 h 391"/>
                  <a:gd name="T8" fmla="*/ 1 w 449"/>
                  <a:gd name="T9" fmla="*/ 1 h 391"/>
                  <a:gd name="T10" fmla="*/ 1 w 449"/>
                  <a:gd name="T11" fmla="*/ 1 h 391"/>
                  <a:gd name="T12" fmla="*/ 1 w 449"/>
                  <a:gd name="T13" fmla="*/ 1 h 391"/>
                  <a:gd name="T14" fmla="*/ 1 w 449"/>
                  <a:gd name="T15" fmla="*/ 1 h 391"/>
                  <a:gd name="T16" fmla="*/ 1 w 449"/>
                  <a:gd name="T17" fmla="*/ 1 h 391"/>
                  <a:gd name="T18" fmla="*/ 1 w 449"/>
                  <a:gd name="T19" fmla="*/ 1 h 391"/>
                  <a:gd name="T20" fmla="*/ 1 w 449"/>
                  <a:gd name="T21" fmla="*/ 1 h 391"/>
                  <a:gd name="T22" fmla="*/ 1 w 449"/>
                  <a:gd name="T23" fmla="*/ 1 h 391"/>
                  <a:gd name="T24" fmla="*/ 1 w 449"/>
                  <a:gd name="T25" fmla="*/ 1 h 391"/>
                  <a:gd name="T26" fmla="*/ 1 w 449"/>
                  <a:gd name="T27" fmla="*/ 1 h 391"/>
                  <a:gd name="T28" fmla="*/ 1 w 449"/>
                  <a:gd name="T29" fmla="*/ 1 h 391"/>
                  <a:gd name="T30" fmla="*/ 1 w 449"/>
                  <a:gd name="T31" fmla="*/ 1 h 391"/>
                  <a:gd name="T32" fmla="*/ 1 w 449"/>
                  <a:gd name="T33" fmla="*/ 1 h 391"/>
                  <a:gd name="T34" fmla="*/ 1 w 449"/>
                  <a:gd name="T35" fmla="*/ 1 h 391"/>
                  <a:gd name="T36" fmla="*/ 1 w 449"/>
                  <a:gd name="T37" fmla="*/ 1 h 391"/>
                  <a:gd name="T38" fmla="*/ 1 w 449"/>
                  <a:gd name="T39" fmla="*/ 1 h 391"/>
                  <a:gd name="T40" fmla="*/ 1 w 449"/>
                  <a:gd name="T41" fmla="*/ 1 h 391"/>
                  <a:gd name="T42" fmla="*/ 1 w 449"/>
                  <a:gd name="T43" fmla="*/ 1 h 391"/>
                  <a:gd name="T44" fmla="*/ 1 w 449"/>
                  <a:gd name="T45" fmla="*/ 1 h 391"/>
                  <a:gd name="T46" fmla="*/ 1 w 449"/>
                  <a:gd name="T47" fmla="*/ 1 h 391"/>
                  <a:gd name="T48" fmla="*/ 1 w 449"/>
                  <a:gd name="T49" fmla="*/ 1 h 391"/>
                  <a:gd name="T50" fmla="*/ 1 w 449"/>
                  <a:gd name="T51" fmla="*/ 1 h 391"/>
                  <a:gd name="T52" fmla="*/ 1 w 449"/>
                  <a:gd name="T53" fmla="*/ 1 h 391"/>
                  <a:gd name="T54" fmla="*/ 1 w 449"/>
                  <a:gd name="T55" fmla="*/ 1 h 391"/>
                  <a:gd name="T56" fmla="*/ 1 w 449"/>
                  <a:gd name="T57" fmla="*/ 1 h 391"/>
                  <a:gd name="T58" fmla="*/ 1 w 449"/>
                  <a:gd name="T59" fmla="*/ 1 h 391"/>
                  <a:gd name="T60" fmla="*/ 1 w 449"/>
                  <a:gd name="T61" fmla="*/ 1 h 391"/>
                  <a:gd name="T62" fmla="*/ 1 w 449"/>
                  <a:gd name="T63" fmla="*/ 1 h 391"/>
                  <a:gd name="T64" fmla="*/ 1 w 449"/>
                  <a:gd name="T65" fmla="*/ 1 h 391"/>
                  <a:gd name="T66" fmla="*/ 1 w 449"/>
                  <a:gd name="T67" fmla="*/ 1 h 391"/>
                  <a:gd name="T68" fmla="*/ 1 w 449"/>
                  <a:gd name="T69" fmla="*/ 1 h 391"/>
                  <a:gd name="T70" fmla="*/ 1 w 449"/>
                  <a:gd name="T71" fmla="*/ 1 h 391"/>
                  <a:gd name="T72" fmla="*/ 1 w 449"/>
                  <a:gd name="T73" fmla="*/ 1 h 391"/>
                  <a:gd name="T74" fmla="*/ 1 w 449"/>
                  <a:gd name="T75" fmla="*/ 1 h 391"/>
                  <a:gd name="T76" fmla="*/ 1 w 449"/>
                  <a:gd name="T77" fmla="*/ 1 h 391"/>
                  <a:gd name="T78" fmla="*/ 1 w 449"/>
                  <a:gd name="T79" fmla="*/ 1 h 391"/>
                  <a:gd name="T80" fmla="*/ 1 w 449"/>
                  <a:gd name="T81" fmla="*/ 1 h 391"/>
                  <a:gd name="T82" fmla="*/ 1 w 449"/>
                  <a:gd name="T83" fmla="*/ 1 h 391"/>
                  <a:gd name="T84" fmla="*/ 1 w 449"/>
                  <a:gd name="T85" fmla="*/ 1 h 391"/>
                  <a:gd name="T86" fmla="*/ 0 w 449"/>
                  <a:gd name="T87" fmla="*/ 1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0" y="288"/>
                    </a:lnTo>
                    <a:close/>
                  </a:path>
                </a:pathLst>
              </a:custGeom>
              <a:solidFill>
                <a:srgbClr val="FFEE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1" name="Freeform 92"/>
              <p:cNvSpPr>
                <a:spLocks/>
              </p:cNvSpPr>
              <p:nvPr/>
            </p:nvSpPr>
            <p:spPr bwMode="auto">
              <a:xfrm rot="2163528">
                <a:off x="4116" y="2096"/>
                <a:ext cx="248" cy="218"/>
              </a:xfrm>
              <a:custGeom>
                <a:avLst/>
                <a:gdLst>
                  <a:gd name="T0" fmla="*/ 1 w 443"/>
                  <a:gd name="T1" fmla="*/ 0 h 385"/>
                  <a:gd name="T2" fmla="*/ 1 w 443"/>
                  <a:gd name="T3" fmla="*/ 1 h 385"/>
                  <a:gd name="T4" fmla="*/ 1 w 443"/>
                  <a:gd name="T5" fmla="*/ 1 h 385"/>
                  <a:gd name="T6" fmla="*/ 1 w 443"/>
                  <a:gd name="T7" fmla="*/ 1 h 385"/>
                  <a:gd name="T8" fmla="*/ 1 w 443"/>
                  <a:gd name="T9" fmla="*/ 1 h 385"/>
                  <a:gd name="T10" fmla="*/ 1 w 443"/>
                  <a:gd name="T11" fmla="*/ 1 h 385"/>
                  <a:gd name="T12" fmla="*/ 1 w 443"/>
                  <a:gd name="T13" fmla="*/ 1 h 385"/>
                  <a:gd name="T14" fmla="*/ 1 w 443"/>
                  <a:gd name="T15" fmla="*/ 1 h 385"/>
                  <a:gd name="T16" fmla="*/ 1 w 443"/>
                  <a:gd name="T17" fmla="*/ 1 h 385"/>
                  <a:gd name="T18" fmla="*/ 1 w 443"/>
                  <a:gd name="T19" fmla="*/ 1 h 385"/>
                  <a:gd name="T20" fmla="*/ 1 w 443"/>
                  <a:gd name="T21" fmla="*/ 1 h 385"/>
                  <a:gd name="T22" fmla="*/ 1 w 443"/>
                  <a:gd name="T23" fmla="*/ 1 h 385"/>
                  <a:gd name="T24" fmla="*/ 1 w 443"/>
                  <a:gd name="T25" fmla="*/ 1 h 385"/>
                  <a:gd name="T26" fmla="*/ 1 w 443"/>
                  <a:gd name="T27" fmla="*/ 1 h 385"/>
                  <a:gd name="T28" fmla="*/ 1 w 443"/>
                  <a:gd name="T29" fmla="*/ 1 h 385"/>
                  <a:gd name="T30" fmla="*/ 1 w 443"/>
                  <a:gd name="T31" fmla="*/ 1 h 385"/>
                  <a:gd name="T32" fmla="*/ 1 w 443"/>
                  <a:gd name="T33" fmla="*/ 1 h 385"/>
                  <a:gd name="T34" fmla="*/ 1 w 443"/>
                  <a:gd name="T35" fmla="*/ 1 h 385"/>
                  <a:gd name="T36" fmla="*/ 1 w 443"/>
                  <a:gd name="T37" fmla="*/ 1 h 385"/>
                  <a:gd name="T38" fmla="*/ 1 w 443"/>
                  <a:gd name="T39" fmla="*/ 1 h 385"/>
                  <a:gd name="T40" fmla="*/ 1 w 443"/>
                  <a:gd name="T41" fmla="*/ 1 h 385"/>
                  <a:gd name="T42" fmla="*/ 1 w 443"/>
                  <a:gd name="T43" fmla="*/ 1 h 385"/>
                  <a:gd name="T44" fmla="*/ 1 w 443"/>
                  <a:gd name="T45" fmla="*/ 1 h 385"/>
                  <a:gd name="T46" fmla="*/ 1 w 443"/>
                  <a:gd name="T47" fmla="*/ 1 h 385"/>
                  <a:gd name="T48" fmla="*/ 1 w 443"/>
                  <a:gd name="T49" fmla="*/ 1 h 385"/>
                  <a:gd name="T50" fmla="*/ 1 w 443"/>
                  <a:gd name="T51" fmla="*/ 1 h 385"/>
                  <a:gd name="T52" fmla="*/ 1 w 443"/>
                  <a:gd name="T53" fmla="*/ 1 h 385"/>
                  <a:gd name="T54" fmla="*/ 1 w 443"/>
                  <a:gd name="T55" fmla="*/ 1 h 385"/>
                  <a:gd name="T56" fmla="*/ 1 w 443"/>
                  <a:gd name="T57" fmla="*/ 1 h 385"/>
                  <a:gd name="T58" fmla="*/ 1 w 443"/>
                  <a:gd name="T59" fmla="*/ 1 h 385"/>
                  <a:gd name="T60" fmla="*/ 1 w 443"/>
                  <a:gd name="T61" fmla="*/ 1 h 385"/>
                  <a:gd name="T62" fmla="*/ 1 w 443"/>
                  <a:gd name="T63" fmla="*/ 1 h 385"/>
                  <a:gd name="T64" fmla="*/ 1 w 443"/>
                  <a:gd name="T65" fmla="*/ 1 h 385"/>
                  <a:gd name="T66" fmla="*/ 1 w 443"/>
                  <a:gd name="T67" fmla="*/ 1 h 385"/>
                  <a:gd name="T68" fmla="*/ 1 w 443"/>
                  <a:gd name="T69" fmla="*/ 1 h 385"/>
                  <a:gd name="T70" fmla="*/ 1 w 443"/>
                  <a:gd name="T71" fmla="*/ 1 h 385"/>
                  <a:gd name="T72" fmla="*/ 1 w 443"/>
                  <a:gd name="T73" fmla="*/ 1 h 385"/>
                  <a:gd name="T74" fmla="*/ 1 w 443"/>
                  <a:gd name="T75" fmla="*/ 1 h 385"/>
                  <a:gd name="T76" fmla="*/ 1 w 443"/>
                  <a:gd name="T77" fmla="*/ 1 h 385"/>
                  <a:gd name="T78" fmla="*/ 1 w 443"/>
                  <a:gd name="T79" fmla="*/ 1 h 385"/>
                  <a:gd name="T80" fmla="*/ 1 w 443"/>
                  <a:gd name="T81" fmla="*/ 1 h 385"/>
                  <a:gd name="T82" fmla="*/ 1 w 443"/>
                  <a:gd name="T83" fmla="*/ 1 h 385"/>
                  <a:gd name="T84" fmla="*/ 1 w 443"/>
                  <a:gd name="T85" fmla="*/ 1 h 385"/>
                  <a:gd name="T86" fmla="*/ 0 w 443"/>
                  <a:gd name="T87" fmla="*/ 1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0" y="281"/>
                    </a:lnTo>
                    <a:close/>
                  </a:path>
                </a:pathLst>
              </a:custGeom>
              <a:solidFill>
                <a:srgbClr val="FFF0F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2" name="Freeform 93"/>
              <p:cNvSpPr>
                <a:spLocks/>
              </p:cNvSpPr>
              <p:nvPr/>
            </p:nvSpPr>
            <p:spPr bwMode="auto">
              <a:xfrm rot="2163528">
                <a:off x="4116" y="2099"/>
                <a:ext cx="246" cy="214"/>
              </a:xfrm>
              <a:custGeom>
                <a:avLst/>
                <a:gdLst>
                  <a:gd name="T0" fmla="*/ 1 w 437"/>
                  <a:gd name="T1" fmla="*/ 0 h 381"/>
                  <a:gd name="T2" fmla="*/ 1 w 437"/>
                  <a:gd name="T3" fmla="*/ 1 h 381"/>
                  <a:gd name="T4" fmla="*/ 1 w 437"/>
                  <a:gd name="T5" fmla="*/ 1 h 381"/>
                  <a:gd name="T6" fmla="*/ 1 w 437"/>
                  <a:gd name="T7" fmla="*/ 1 h 381"/>
                  <a:gd name="T8" fmla="*/ 1 w 437"/>
                  <a:gd name="T9" fmla="*/ 1 h 381"/>
                  <a:gd name="T10" fmla="*/ 1 w 437"/>
                  <a:gd name="T11" fmla="*/ 1 h 381"/>
                  <a:gd name="T12" fmla="*/ 1 w 437"/>
                  <a:gd name="T13" fmla="*/ 1 h 381"/>
                  <a:gd name="T14" fmla="*/ 1 w 437"/>
                  <a:gd name="T15" fmla="*/ 1 h 381"/>
                  <a:gd name="T16" fmla="*/ 1 w 437"/>
                  <a:gd name="T17" fmla="*/ 1 h 381"/>
                  <a:gd name="T18" fmla="*/ 1 w 437"/>
                  <a:gd name="T19" fmla="*/ 1 h 381"/>
                  <a:gd name="T20" fmla="*/ 1 w 437"/>
                  <a:gd name="T21" fmla="*/ 1 h 381"/>
                  <a:gd name="T22" fmla="*/ 1 w 437"/>
                  <a:gd name="T23" fmla="*/ 1 h 381"/>
                  <a:gd name="T24" fmla="*/ 1 w 437"/>
                  <a:gd name="T25" fmla="*/ 1 h 381"/>
                  <a:gd name="T26" fmla="*/ 1 w 437"/>
                  <a:gd name="T27" fmla="*/ 1 h 381"/>
                  <a:gd name="T28" fmla="*/ 1 w 437"/>
                  <a:gd name="T29" fmla="*/ 1 h 381"/>
                  <a:gd name="T30" fmla="*/ 1 w 437"/>
                  <a:gd name="T31" fmla="*/ 1 h 381"/>
                  <a:gd name="T32" fmla="*/ 1 w 437"/>
                  <a:gd name="T33" fmla="*/ 1 h 381"/>
                  <a:gd name="T34" fmla="*/ 1 w 437"/>
                  <a:gd name="T35" fmla="*/ 1 h 381"/>
                  <a:gd name="T36" fmla="*/ 1 w 437"/>
                  <a:gd name="T37" fmla="*/ 1 h 381"/>
                  <a:gd name="T38" fmla="*/ 1 w 437"/>
                  <a:gd name="T39" fmla="*/ 1 h 381"/>
                  <a:gd name="T40" fmla="*/ 1 w 437"/>
                  <a:gd name="T41" fmla="*/ 1 h 381"/>
                  <a:gd name="T42" fmla="*/ 1 w 437"/>
                  <a:gd name="T43" fmla="*/ 1 h 381"/>
                  <a:gd name="T44" fmla="*/ 1 w 437"/>
                  <a:gd name="T45" fmla="*/ 1 h 381"/>
                  <a:gd name="T46" fmla="*/ 1 w 437"/>
                  <a:gd name="T47" fmla="*/ 1 h 381"/>
                  <a:gd name="T48" fmla="*/ 1 w 437"/>
                  <a:gd name="T49" fmla="*/ 1 h 381"/>
                  <a:gd name="T50" fmla="*/ 1 w 437"/>
                  <a:gd name="T51" fmla="*/ 1 h 381"/>
                  <a:gd name="T52" fmla="*/ 1 w 437"/>
                  <a:gd name="T53" fmla="*/ 1 h 381"/>
                  <a:gd name="T54" fmla="*/ 1 w 437"/>
                  <a:gd name="T55" fmla="*/ 1 h 381"/>
                  <a:gd name="T56" fmla="*/ 1 w 437"/>
                  <a:gd name="T57" fmla="*/ 1 h 381"/>
                  <a:gd name="T58" fmla="*/ 1 w 437"/>
                  <a:gd name="T59" fmla="*/ 1 h 381"/>
                  <a:gd name="T60" fmla="*/ 1 w 437"/>
                  <a:gd name="T61" fmla="*/ 1 h 381"/>
                  <a:gd name="T62" fmla="*/ 1 w 437"/>
                  <a:gd name="T63" fmla="*/ 1 h 381"/>
                  <a:gd name="T64" fmla="*/ 1 w 437"/>
                  <a:gd name="T65" fmla="*/ 1 h 381"/>
                  <a:gd name="T66" fmla="*/ 1 w 437"/>
                  <a:gd name="T67" fmla="*/ 1 h 381"/>
                  <a:gd name="T68" fmla="*/ 1 w 437"/>
                  <a:gd name="T69" fmla="*/ 1 h 381"/>
                  <a:gd name="T70" fmla="*/ 1 w 437"/>
                  <a:gd name="T71" fmla="*/ 1 h 381"/>
                  <a:gd name="T72" fmla="*/ 1 w 437"/>
                  <a:gd name="T73" fmla="*/ 1 h 381"/>
                  <a:gd name="T74" fmla="*/ 1 w 437"/>
                  <a:gd name="T75" fmla="*/ 1 h 381"/>
                  <a:gd name="T76" fmla="*/ 1 w 437"/>
                  <a:gd name="T77" fmla="*/ 1 h 381"/>
                  <a:gd name="T78" fmla="*/ 1 w 437"/>
                  <a:gd name="T79" fmla="*/ 1 h 381"/>
                  <a:gd name="T80" fmla="*/ 1 w 437"/>
                  <a:gd name="T81" fmla="*/ 1 h 381"/>
                  <a:gd name="T82" fmla="*/ 1 w 437"/>
                  <a:gd name="T83" fmla="*/ 1 h 381"/>
                  <a:gd name="T84" fmla="*/ 0 w 437"/>
                  <a:gd name="T85" fmla="*/ 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close/>
                  </a:path>
                </a:pathLst>
              </a:custGeom>
              <a:solidFill>
                <a:srgbClr val="FFF3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3" name="Freeform 94"/>
              <p:cNvSpPr>
                <a:spLocks/>
              </p:cNvSpPr>
              <p:nvPr/>
            </p:nvSpPr>
            <p:spPr bwMode="auto">
              <a:xfrm rot="2163528">
                <a:off x="4116" y="2101"/>
                <a:ext cx="243" cy="212"/>
              </a:xfrm>
              <a:custGeom>
                <a:avLst/>
                <a:gdLst>
                  <a:gd name="T0" fmla="*/ 1 w 432"/>
                  <a:gd name="T1" fmla="*/ 0 h 375"/>
                  <a:gd name="T2" fmla="*/ 1 w 432"/>
                  <a:gd name="T3" fmla="*/ 1 h 375"/>
                  <a:gd name="T4" fmla="*/ 1 w 432"/>
                  <a:gd name="T5" fmla="*/ 1 h 375"/>
                  <a:gd name="T6" fmla="*/ 1 w 432"/>
                  <a:gd name="T7" fmla="*/ 1 h 375"/>
                  <a:gd name="T8" fmla="*/ 1 w 432"/>
                  <a:gd name="T9" fmla="*/ 1 h 375"/>
                  <a:gd name="T10" fmla="*/ 1 w 432"/>
                  <a:gd name="T11" fmla="*/ 1 h 375"/>
                  <a:gd name="T12" fmla="*/ 1 w 432"/>
                  <a:gd name="T13" fmla="*/ 1 h 375"/>
                  <a:gd name="T14" fmla="*/ 1 w 432"/>
                  <a:gd name="T15" fmla="*/ 1 h 375"/>
                  <a:gd name="T16" fmla="*/ 1 w 432"/>
                  <a:gd name="T17" fmla="*/ 1 h 375"/>
                  <a:gd name="T18" fmla="*/ 1 w 432"/>
                  <a:gd name="T19" fmla="*/ 1 h 375"/>
                  <a:gd name="T20" fmla="*/ 1 w 432"/>
                  <a:gd name="T21" fmla="*/ 1 h 375"/>
                  <a:gd name="T22" fmla="*/ 1 w 432"/>
                  <a:gd name="T23" fmla="*/ 1 h 375"/>
                  <a:gd name="T24" fmla="*/ 1 w 432"/>
                  <a:gd name="T25" fmla="*/ 1 h 375"/>
                  <a:gd name="T26" fmla="*/ 1 w 432"/>
                  <a:gd name="T27" fmla="*/ 1 h 375"/>
                  <a:gd name="T28" fmla="*/ 1 w 432"/>
                  <a:gd name="T29" fmla="*/ 1 h 375"/>
                  <a:gd name="T30" fmla="*/ 1 w 432"/>
                  <a:gd name="T31" fmla="*/ 1 h 375"/>
                  <a:gd name="T32" fmla="*/ 1 w 432"/>
                  <a:gd name="T33" fmla="*/ 1 h 375"/>
                  <a:gd name="T34" fmla="*/ 1 w 432"/>
                  <a:gd name="T35" fmla="*/ 1 h 375"/>
                  <a:gd name="T36" fmla="*/ 1 w 432"/>
                  <a:gd name="T37" fmla="*/ 1 h 375"/>
                  <a:gd name="T38" fmla="*/ 1 w 432"/>
                  <a:gd name="T39" fmla="*/ 1 h 375"/>
                  <a:gd name="T40" fmla="*/ 1 w 432"/>
                  <a:gd name="T41" fmla="*/ 1 h 375"/>
                  <a:gd name="T42" fmla="*/ 1 w 432"/>
                  <a:gd name="T43" fmla="*/ 1 h 375"/>
                  <a:gd name="T44" fmla="*/ 1 w 432"/>
                  <a:gd name="T45" fmla="*/ 1 h 375"/>
                  <a:gd name="T46" fmla="*/ 1 w 432"/>
                  <a:gd name="T47" fmla="*/ 1 h 375"/>
                  <a:gd name="T48" fmla="*/ 1 w 432"/>
                  <a:gd name="T49" fmla="*/ 1 h 375"/>
                  <a:gd name="T50" fmla="*/ 1 w 432"/>
                  <a:gd name="T51" fmla="*/ 1 h 375"/>
                  <a:gd name="T52" fmla="*/ 1 w 432"/>
                  <a:gd name="T53" fmla="*/ 1 h 375"/>
                  <a:gd name="T54" fmla="*/ 1 w 432"/>
                  <a:gd name="T55" fmla="*/ 1 h 375"/>
                  <a:gd name="T56" fmla="*/ 1 w 432"/>
                  <a:gd name="T57" fmla="*/ 1 h 375"/>
                  <a:gd name="T58" fmla="*/ 1 w 432"/>
                  <a:gd name="T59" fmla="*/ 1 h 375"/>
                  <a:gd name="T60" fmla="*/ 1 w 432"/>
                  <a:gd name="T61" fmla="*/ 1 h 375"/>
                  <a:gd name="T62" fmla="*/ 1 w 432"/>
                  <a:gd name="T63" fmla="*/ 1 h 375"/>
                  <a:gd name="T64" fmla="*/ 1 w 432"/>
                  <a:gd name="T65" fmla="*/ 1 h 375"/>
                  <a:gd name="T66" fmla="*/ 1 w 432"/>
                  <a:gd name="T67" fmla="*/ 1 h 375"/>
                  <a:gd name="T68" fmla="*/ 1 w 432"/>
                  <a:gd name="T69" fmla="*/ 1 h 375"/>
                  <a:gd name="T70" fmla="*/ 1 w 432"/>
                  <a:gd name="T71" fmla="*/ 1 h 375"/>
                  <a:gd name="T72" fmla="*/ 1 w 432"/>
                  <a:gd name="T73" fmla="*/ 1 h 375"/>
                  <a:gd name="T74" fmla="*/ 1 w 432"/>
                  <a:gd name="T75" fmla="*/ 1 h 375"/>
                  <a:gd name="T76" fmla="*/ 1 w 432"/>
                  <a:gd name="T77" fmla="*/ 1 h 375"/>
                  <a:gd name="T78" fmla="*/ 1 w 432"/>
                  <a:gd name="T79" fmla="*/ 1 h 375"/>
                  <a:gd name="T80" fmla="*/ 1 w 432"/>
                  <a:gd name="T81" fmla="*/ 1 h 375"/>
                  <a:gd name="T82" fmla="*/ 1 w 432"/>
                  <a:gd name="T83" fmla="*/ 1 h 375"/>
                  <a:gd name="T84" fmla="*/ 0 w 432"/>
                  <a:gd name="T85" fmla="*/ 1 h 375"/>
                  <a:gd name="T86" fmla="*/ 0 w 432"/>
                  <a:gd name="T87" fmla="*/ 1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3"/>
                    </a:lnTo>
                    <a:close/>
                  </a:path>
                </a:pathLst>
              </a:custGeom>
              <a:solidFill>
                <a:srgbClr val="FFF6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4" name="Freeform 95"/>
              <p:cNvSpPr>
                <a:spLocks/>
              </p:cNvSpPr>
              <p:nvPr/>
            </p:nvSpPr>
            <p:spPr bwMode="auto">
              <a:xfrm rot="2163528">
                <a:off x="4117" y="2102"/>
                <a:ext cx="241" cy="208"/>
              </a:xfrm>
              <a:custGeom>
                <a:avLst/>
                <a:gdLst>
                  <a:gd name="T0" fmla="*/ 1 w 428"/>
                  <a:gd name="T1" fmla="*/ 0 h 371"/>
                  <a:gd name="T2" fmla="*/ 1 w 428"/>
                  <a:gd name="T3" fmla="*/ 1 h 371"/>
                  <a:gd name="T4" fmla="*/ 1 w 428"/>
                  <a:gd name="T5" fmla="*/ 1 h 371"/>
                  <a:gd name="T6" fmla="*/ 1 w 428"/>
                  <a:gd name="T7" fmla="*/ 1 h 371"/>
                  <a:gd name="T8" fmla="*/ 1 w 428"/>
                  <a:gd name="T9" fmla="*/ 1 h 371"/>
                  <a:gd name="T10" fmla="*/ 1 w 428"/>
                  <a:gd name="T11" fmla="*/ 1 h 371"/>
                  <a:gd name="T12" fmla="*/ 1 w 428"/>
                  <a:gd name="T13" fmla="*/ 1 h 371"/>
                  <a:gd name="T14" fmla="*/ 1 w 428"/>
                  <a:gd name="T15" fmla="*/ 1 h 371"/>
                  <a:gd name="T16" fmla="*/ 1 w 428"/>
                  <a:gd name="T17" fmla="*/ 1 h 371"/>
                  <a:gd name="T18" fmla="*/ 1 w 428"/>
                  <a:gd name="T19" fmla="*/ 1 h 371"/>
                  <a:gd name="T20" fmla="*/ 1 w 428"/>
                  <a:gd name="T21" fmla="*/ 1 h 371"/>
                  <a:gd name="T22" fmla="*/ 1 w 428"/>
                  <a:gd name="T23" fmla="*/ 1 h 371"/>
                  <a:gd name="T24" fmla="*/ 1 w 428"/>
                  <a:gd name="T25" fmla="*/ 1 h 371"/>
                  <a:gd name="T26" fmla="*/ 1 w 428"/>
                  <a:gd name="T27" fmla="*/ 1 h 371"/>
                  <a:gd name="T28" fmla="*/ 1 w 428"/>
                  <a:gd name="T29" fmla="*/ 1 h 371"/>
                  <a:gd name="T30" fmla="*/ 1 w 428"/>
                  <a:gd name="T31" fmla="*/ 1 h 371"/>
                  <a:gd name="T32" fmla="*/ 1 w 428"/>
                  <a:gd name="T33" fmla="*/ 1 h 371"/>
                  <a:gd name="T34" fmla="*/ 1 w 428"/>
                  <a:gd name="T35" fmla="*/ 1 h 371"/>
                  <a:gd name="T36" fmla="*/ 1 w 428"/>
                  <a:gd name="T37" fmla="*/ 1 h 371"/>
                  <a:gd name="T38" fmla="*/ 1 w 428"/>
                  <a:gd name="T39" fmla="*/ 1 h 371"/>
                  <a:gd name="T40" fmla="*/ 1 w 428"/>
                  <a:gd name="T41" fmla="*/ 1 h 371"/>
                  <a:gd name="T42" fmla="*/ 1 w 428"/>
                  <a:gd name="T43" fmla="*/ 1 h 371"/>
                  <a:gd name="T44" fmla="*/ 1 w 428"/>
                  <a:gd name="T45" fmla="*/ 1 h 371"/>
                  <a:gd name="T46" fmla="*/ 1 w 428"/>
                  <a:gd name="T47" fmla="*/ 1 h 371"/>
                  <a:gd name="T48" fmla="*/ 1 w 428"/>
                  <a:gd name="T49" fmla="*/ 1 h 371"/>
                  <a:gd name="T50" fmla="*/ 1 w 428"/>
                  <a:gd name="T51" fmla="*/ 1 h 371"/>
                  <a:gd name="T52" fmla="*/ 1 w 428"/>
                  <a:gd name="T53" fmla="*/ 1 h 371"/>
                  <a:gd name="T54" fmla="*/ 1 w 428"/>
                  <a:gd name="T55" fmla="*/ 1 h 371"/>
                  <a:gd name="T56" fmla="*/ 1 w 428"/>
                  <a:gd name="T57" fmla="*/ 1 h 371"/>
                  <a:gd name="T58" fmla="*/ 1 w 428"/>
                  <a:gd name="T59" fmla="*/ 1 h 371"/>
                  <a:gd name="T60" fmla="*/ 1 w 428"/>
                  <a:gd name="T61" fmla="*/ 1 h 371"/>
                  <a:gd name="T62" fmla="*/ 1 w 428"/>
                  <a:gd name="T63" fmla="*/ 1 h 371"/>
                  <a:gd name="T64" fmla="*/ 1 w 428"/>
                  <a:gd name="T65" fmla="*/ 1 h 371"/>
                  <a:gd name="T66" fmla="*/ 1 w 428"/>
                  <a:gd name="T67" fmla="*/ 1 h 371"/>
                  <a:gd name="T68" fmla="*/ 1 w 428"/>
                  <a:gd name="T69" fmla="*/ 1 h 371"/>
                  <a:gd name="T70" fmla="*/ 1 w 428"/>
                  <a:gd name="T71" fmla="*/ 1 h 371"/>
                  <a:gd name="T72" fmla="*/ 1 w 428"/>
                  <a:gd name="T73" fmla="*/ 1 h 371"/>
                  <a:gd name="T74" fmla="*/ 1 w 428"/>
                  <a:gd name="T75" fmla="*/ 1 h 371"/>
                  <a:gd name="T76" fmla="*/ 1 w 428"/>
                  <a:gd name="T77" fmla="*/ 1 h 371"/>
                  <a:gd name="T78" fmla="*/ 1 w 428"/>
                  <a:gd name="T79" fmla="*/ 1 h 371"/>
                  <a:gd name="T80" fmla="*/ 1 w 428"/>
                  <a:gd name="T81" fmla="*/ 1 h 371"/>
                  <a:gd name="T82" fmla="*/ 1 w 428"/>
                  <a:gd name="T83" fmla="*/ 1 h 371"/>
                  <a:gd name="T84" fmla="*/ 0 w 428"/>
                  <a:gd name="T85" fmla="*/ 1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close/>
                  </a:path>
                </a:pathLst>
              </a:custGeom>
              <a:solidFill>
                <a:srgbClr val="FFF9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5" name="Freeform 96"/>
              <p:cNvSpPr>
                <a:spLocks/>
              </p:cNvSpPr>
              <p:nvPr/>
            </p:nvSpPr>
            <p:spPr bwMode="auto">
              <a:xfrm rot="2163528">
                <a:off x="4117" y="2103"/>
                <a:ext cx="239" cy="207"/>
              </a:xfrm>
              <a:custGeom>
                <a:avLst/>
                <a:gdLst>
                  <a:gd name="T0" fmla="*/ 1 w 423"/>
                  <a:gd name="T1" fmla="*/ 0 h 366"/>
                  <a:gd name="T2" fmla="*/ 1 w 423"/>
                  <a:gd name="T3" fmla="*/ 1 h 366"/>
                  <a:gd name="T4" fmla="*/ 1 w 423"/>
                  <a:gd name="T5" fmla="*/ 1 h 366"/>
                  <a:gd name="T6" fmla="*/ 1 w 423"/>
                  <a:gd name="T7" fmla="*/ 1 h 366"/>
                  <a:gd name="T8" fmla="*/ 1 w 423"/>
                  <a:gd name="T9" fmla="*/ 1 h 366"/>
                  <a:gd name="T10" fmla="*/ 1 w 423"/>
                  <a:gd name="T11" fmla="*/ 1 h 366"/>
                  <a:gd name="T12" fmla="*/ 1 w 423"/>
                  <a:gd name="T13" fmla="*/ 1 h 366"/>
                  <a:gd name="T14" fmla="*/ 1 w 423"/>
                  <a:gd name="T15" fmla="*/ 1 h 366"/>
                  <a:gd name="T16" fmla="*/ 1 w 423"/>
                  <a:gd name="T17" fmla="*/ 1 h 366"/>
                  <a:gd name="T18" fmla="*/ 1 w 423"/>
                  <a:gd name="T19" fmla="*/ 1 h 366"/>
                  <a:gd name="T20" fmla="*/ 1 w 423"/>
                  <a:gd name="T21" fmla="*/ 1 h 366"/>
                  <a:gd name="T22" fmla="*/ 1 w 423"/>
                  <a:gd name="T23" fmla="*/ 1 h 366"/>
                  <a:gd name="T24" fmla="*/ 1 w 423"/>
                  <a:gd name="T25" fmla="*/ 1 h 366"/>
                  <a:gd name="T26" fmla="*/ 1 w 423"/>
                  <a:gd name="T27" fmla="*/ 1 h 366"/>
                  <a:gd name="T28" fmla="*/ 1 w 423"/>
                  <a:gd name="T29" fmla="*/ 1 h 366"/>
                  <a:gd name="T30" fmla="*/ 1 w 423"/>
                  <a:gd name="T31" fmla="*/ 1 h 366"/>
                  <a:gd name="T32" fmla="*/ 1 w 423"/>
                  <a:gd name="T33" fmla="*/ 1 h 366"/>
                  <a:gd name="T34" fmla="*/ 1 w 423"/>
                  <a:gd name="T35" fmla="*/ 1 h 366"/>
                  <a:gd name="T36" fmla="*/ 1 w 423"/>
                  <a:gd name="T37" fmla="*/ 1 h 366"/>
                  <a:gd name="T38" fmla="*/ 1 w 423"/>
                  <a:gd name="T39" fmla="*/ 1 h 366"/>
                  <a:gd name="T40" fmla="*/ 1 w 423"/>
                  <a:gd name="T41" fmla="*/ 1 h 366"/>
                  <a:gd name="T42" fmla="*/ 1 w 423"/>
                  <a:gd name="T43" fmla="*/ 1 h 366"/>
                  <a:gd name="T44" fmla="*/ 1 w 423"/>
                  <a:gd name="T45" fmla="*/ 1 h 366"/>
                  <a:gd name="T46" fmla="*/ 1 w 423"/>
                  <a:gd name="T47" fmla="*/ 1 h 366"/>
                  <a:gd name="T48" fmla="*/ 1 w 423"/>
                  <a:gd name="T49" fmla="*/ 1 h 366"/>
                  <a:gd name="T50" fmla="*/ 1 w 423"/>
                  <a:gd name="T51" fmla="*/ 1 h 366"/>
                  <a:gd name="T52" fmla="*/ 1 w 423"/>
                  <a:gd name="T53" fmla="*/ 1 h 366"/>
                  <a:gd name="T54" fmla="*/ 1 w 423"/>
                  <a:gd name="T55" fmla="*/ 1 h 366"/>
                  <a:gd name="T56" fmla="*/ 1 w 423"/>
                  <a:gd name="T57" fmla="*/ 1 h 366"/>
                  <a:gd name="T58" fmla="*/ 1 w 423"/>
                  <a:gd name="T59" fmla="*/ 1 h 366"/>
                  <a:gd name="T60" fmla="*/ 1 w 423"/>
                  <a:gd name="T61" fmla="*/ 1 h 366"/>
                  <a:gd name="T62" fmla="*/ 1 w 423"/>
                  <a:gd name="T63" fmla="*/ 1 h 366"/>
                  <a:gd name="T64" fmla="*/ 1 w 423"/>
                  <a:gd name="T65" fmla="*/ 1 h 366"/>
                  <a:gd name="T66" fmla="*/ 1 w 423"/>
                  <a:gd name="T67" fmla="*/ 1 h 366"/>
                  <a:gd name="T68" fmla="*/ 1 w 423"/>
                  <a:gd name="T69" fmla="*/ 1 h 366"/>
                  <a:gd name="T70" fmla="*/ 1 w 423"/>
                  <a:gd name="T71" fmla="*/ 1 h 366"/>
                  <a:gd name="T72" fmla="*/ 1 w 423"/>
                  <a:gd name="T73" fmla="*/ 1 h 366"/>
                  <a:gd name="T74" fmla="*/ 1 w 423"/>
                  <a:gd name="T75" fmla="*/ 1 h 366"/>
                  <a:gd name="T76" fmla="*/ 1 w 423"/>
                  <a:gd name="T77" fmla="*/ 1 h 366"/>
                  <a:gd name="T78" fmla="*/ 1 w 423"/>
                  <a:gd name="T79" fmla="*/ 1 h 366"/>
                  <a:gd name="T80" fmla="*/ 1 w 423"/>
                  <a:gd name="T81" fmla="*/ 1 h 366"/>
                  <a:gd name="T82" fmla="*/ 1 w 423"/>
                  <a:gd name="T83" fmla="*/ 1 h 366"/>
                  <a:gd name="T84" fmla="*/ 0 w 423"/>
                  <a:gd name="T85" fmla="*/ 1 h 366"/>
                  <a:gd name="T86" fmla="*/ 0 w 423"/>
                  <a:gd name="T87" fmla="*/ 1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5"/>
                    </a:lnTo>
                    <a:close/>
                  </a:path>
                </a:pathLst>
              </a:custGeom>
              <a:solidFill>
                <a:srgbClr val="FFFC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6" name="Freeform 97"/>
              <p:cNvSpPr>
                <a:spLocks/>
              </p:cNvSpPr>
              <p:nvPr/>
            </p:nvSpPr>
            <p:spPr bwMode="auto">
              <a:xfrm rot="2163528">
                <a:off x="4118" y="2105"/>
                <a:ext cx="234" cy="202"/>
              </a:xfrm>
              <a:custGeom>
                <a:avLst/>
                <a:gdLst>
                  <a:gd name="T0" fmla="*/ 1 w 417"/>
                  <a:gd name="T1" fmla="*/ 0 h 360"/>
                  <a:gd name="T2" fmla="*/ 1 w 417"/>
                  <a:gd name="T3" fmla="*/ 1 h 360"/>
                  <a:gd name="T4" fmla="*/ 1 w 417"/>
                  <a:gd name="T5" fmla="*/ 1 h 360"/>
                  <a:gd name="T6" fmla="*/ 1 w 417"/>
                  <a:gd name="T7" fmla="*/ 1 h 360"/>
                  <a:gd name="T8" fmla="*/ 1 w 417"/>
                  <a:gd name="T9" fmla="*/ 1 h 360"/>
                  <a:gd name="T10" fmla="*/ 1 w 417"/>
                  <a:gd name="T11" fmla="*/ 1 h 360"/>
                  <a:gd name="T12" fmla="*/ 1 w 417"/>
                  <a:gd name="T13" fmla="*/ 1 h 360"/>
                  <a:gd name="T14" fmla="*/ 1 w 417"/>
                  <a:gd name="T15" fmla="*/ 1 h 360"/>
                  <a:gd name="T16" fmla="*/ 1 w 417"/>
                  <a:gd name="T17" fmla="*/ 1 h 360"/>
                  <a:gd name="T18" fmla="*/ 1 w 417"/>
                  <a:gd name="T19" fmla="*/ 1 h 360"/>
                  <a:gd name="T20" fmla="*/ 1 w 417"/>
                  <a:gd name="T21" fmla="*/ 1 h 360"/>
                  <a:gd name="T22" fmla="*/ 1 w 417"/>
                  <a:gd name="T23" fmla="*/ 1 h 360"/>
                  <a:gd name="T24" fmla="*/ 1 w 417"/>
                  <a:gd name="T25" fmla="*/ 1 h 360"/>
                  <a:gd name="T26" fmla="*/ 1 w 417"/>
                  <a:gd name="T27" fmla="*/ 1 h 360"/>
                  <a:gd name="T28" fmla="*/ 1 w 417"/>
                  <a:gd name="T29" fmla="*/ 1 h 360"/>
                  <a:gd name="T30" fmla="*/ 1 w 417"/>
                  <a:gd name="T31" fmla="*/ 1 h 360"/>
                  <a:gd name="T32" fmla="*/ 1 w 417"/>
                  <a:gd name="T33" fmla="*/ 1 h 360"/>
                  <a:gd name="T34" fmla="*/ 1 w 417"/>
                  <a:gd name="T35" fmla="*/ 1 h 360"/>
                  <a:gd name="T36" fmla="*/ 1 w 417"/>
                  <a:gd name="T37" fmla="*/ 1 h 360"/>
                  <a:gd name="T38" fmla="*/ 1 w 417"/>
                  <a:gd name="T39" fmla="*/ 1 h 360"/>
                  <a:gd name="T40" fmla="*/ 1 w 417"/>
                  <a:gd name="T41" fmla="*/ 1 h 360"/>
                  <a:gd name="T42" fmla="*/ 1 w 417"/>
                  <a:gd name="T43" fmla="*/ 1 h 360"/>
                  <a:gd name="T44" fmla="*/ 1 w 417"/>
                  <a:gd name="T45" fmla="*/ 1 h 360"/>
                  <a:gd name="T46" fmla="*/ 1 w 417"/>
                  <a:gd name="T47" fmla="*/ 1 h 360"/>
                  <a:gd name="T48" fmla="*/ 1 w 417"/>
                  <a:gd name="T49" fmla="*/ 1 h 360"/>
                  <a:gd name="T50" fmla="*/ 1 w 417"/>
                  <a:gd name="T51" fmla="*/ 1 h 360"/>
                  <a:gd name="T52" fmla="*/ 1 w 417"/>
                  <a:gd name="T53" fmla="*/ 1 h 360"/>
                  <a:gd name="T54" fmla="*/ 1 w 417"/>
                  <a:gd name="T55" fmla="*/ 1 h 360"/>
                  <a:gd name="T56" fmla="*/ 1 w 417"/>
                  <a:gd name="T57" fmla="*/ 1 h 360"/>
                  <a:gd name="T58" fmla="*/ 1 w 417"/>
                  <a:gd name="T59" fmla="*/ 1 h 360"/>
                  <a:gd name="T60" fmla="*/ 1 w 417"/>
                  <a:gd name="T61" fmla="*/ 1 h 360"/>
                  <a:gd name="T62" fmla="*/ 1 w 417"/>
                  <a:gd name="T63" fmla="*/ 1 h 360"/>
                  <a:gd name="T64" fmla="*/ 1 w 417"/>
                  <a:gd name="T65" fmla="*/ 1 h 360"/>
                  <a:gd name="T66" fmla="*/ 1 w 417"/>
                  <a:gd name="T67" fmla="*/ 1 h 360"/>
                  <a:gd name="T68" fmla="*/ 1 w 417"/>
                  <a:gd name="T69" fmla="*/ 1 h 360"/>
                  <a:gd name="T70" fmla="*/ 1 w 417"/>
                  <a:gd name="T71" fmla="*/ 1 h 360"/>
                  <a:gd name="T72" fmla="*/ 1 w 417"/>
                  <a:gd name="T73" fmla="*/ 1 h 360"/>
                  <a:gd name="T74" fmla="*/ 1 w 417"/>
                  <a:gd name="T75" fmla="*/ 1 h 360"/>
                  <a:gd name="T76" fmla="*/ 1 w 417"/>
                  <a:gd name="T77" fmla="*/ 1 h 360"/>
                  <a:gd name="T78" fmla="*/ 1 w 417"/>
                  <a:gd name="T79" fmla="*/ 1 h 360"/>
                  <a:gd name="T80" fmla="*/ 1 w 417"/>
                  <a:gd name="T81" fmla="*/ 1 h 360"/>
                  <a:gd name="T82" fmla="*/ 1 w 417"/>
                  <a:gd name="T83" fmla="*/ 1 h 360"/>
                  <a:gd name="T84" fmla="*/ 0 w 417"/>
                  <a:gd name="T85" fmla="*/ 1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7" name="Freeform 98"/>
              <p:cNvSpPr>
                <a:spLocks/>
              </p:cNvSpPr>
              <p:nvPr/>
            </p:nvSpPr>
            <p:spPr bwMode="auto">
              <a:xfrm rot="2163528">
                <a:off x="4656" y="1863"/>
                <a:ext cx="314" cy="260"/>
              </a:xfrm>
              <a:custGeom>
                <a:avLst/>
                <a:gdLst>
                  <a:gd name="T0" fmla="*/ 1 w 557"/>
                  <a:gd name="T1" fmla="*/ 1 h 462"/>
                  <a:gd name="T2" fmla="*/ 1 w 557"/>
                  <a:gd name="T3" fmla="*/ 1 h 462"/>
                  <a:gd name="T4" fmla="*/ 1 w 557"/>
                  <a:gd name="T5" fmla="*/ 1 h 462"/>
                  <a:gd name="T6" fmla="*/ 1 w 557"/>
                  <a:gd name="T7" fmla="*/ 1 h 462"/>
                  <a:gd name="T8" fmla="*/ 1 w 557"/>
                  <a:gd name="T9" fmla="*/ 1 h 462"/>
                  <a:gd name="T10" fmla="*/ 1 w 557"/>
                  <a:gd name="T11" fmla="*/ 1 h 462"/>
                  <a:gd name="T12" fmla="*/ 1 w 557"/>
                  <a:gd name="T13" fmla="*/ 1 h 462"/>
                  <a:gd name="T14" fmla="*/ 1 w 557"/>
                  <a:gd name="T15" fmla="*/ 1 h 462"/>
                  <a:gd name="T16" fmla="*/ 1 w 557"/>
                  <a:gd name="T17" fmla="*/ 1 h 462"/>
                  <a:gd name="T18" fmla="*/ 1 w 557"/>
                  <a:gd name="T19" fmla="*/ 1 h 462"/>
                  <a:gd name="T20" fmla="*/ 1 w 557"/>
                  <a:gd name="T21" fmla="*/ 1 h 462"/>
                  <a:gd name="T22" fmla="*/ 1 w 557"/>
                  <a:gd name="T23" fmla="*/ 1 h 462"/>
                  <a:gd name="T24" fmla="*/ 1 w 557"/>
                  <a:gd name="T25" fmla="*/ 1 h 462"/>
                  <a:gd name="T26" fmla="*/ 1 w 557"/>
                  <a:gd name="T27" fmla="*/ 1 h 462"/>
                  <a:gd name="T28" fmla="*/ 1 w 557"/>
                  <a:gd name="T29" fmla="*/ 1 h 462"/>
                  <a:gd name="T30" fmla="*/ 1 w 557"/>
                  <a:gd name="T31" fmla="*/ 1 h 462"/>
                  <a:gd name="T32" fmla="*/ 1 w 557"/>
                  <a:gd name="T33" fmla="*/ 1 h 462"/>
                  <a:gd name="T34" fmla="*/ 1 w 557"/>
                  <a:gd name="T35" fmla="*/ 1 h 462"/>
                  <a:gd name="T36" fmla="*/ 1 w 557"/>
                  <a:gd name="T37" fmla="*/ 1 h 462"/>
                  <a:gd name="T38" fmla="*/ 1 w 557"/>
                  <a:gd name="T39" fmla="*/ 1 h 462"/>
                  <a:gd name="T40" fmla="*/ 1 w 557"/>
                  <a:gd name="T41" fmla="*/ 1 h 462"/>
                  <a:gd name="T42" fmla="*/ 1 w 557"/>
                  <a:gd name="T43" fmla="*/ 1 h 462"/>
                  <a:gd name="T44" fmla="*/ 1 w 557"/>
                  <a:gd name="T45" fmla="*/ 1 h 462"/>
                  <a:gd name="T46" fmla="*/ 1 w 557"/>
                  <a:gd name="T47" fmla="*/ 1 h 462"/>
                  <a:gd name="T48" fmla="*/ 1 w 557"/>
                  <a:gd name="T49" fmla="*/ 1 h 462"/>
                  <a:gd name="T50" fmla="*/ 1 w 557"/>
                  <a:gd name="T51" fmla="*/ 1 h 462"/>
                  <a:gd name="T52" fmla="*/ 0 w 557"/>
                  <a:gd name="T53" fmla="*/ 1 h 462"/>
                  <a:gd name="T54" fmla="*/ 1 w 557"/>
                  <a:gd name="T55" fmla="*/ 1 h 462"/>
                  <a:gd name="T56" fmla="*/ 1 w 557"/>
                  <a:gd name="T57" fmla="*/ 1 h 462"/>
                  <a:gd name="T58" fmla="*/ 1 w 557"/>
                  <a:gd name="T59" fmla="*/ 1 h 462"/>
                  <a:gd name="T60" fmla="*/ 1 w 557"/>
                  <a:gd name="T61" fmla="*/ 1 h 462"/>
                  <a:gd name="T62" fmla="*/ 1 w 557"/>
                  <a:gd name="T63" fmla="*/ 1 h 462"/>
                  <a:gd name="T64" fmla="*/ 1 w 557"/>
                  <a:gd name="T65" fmla="*/ 1 h 462"/>
                  <a:gd name="T66" fmla="*/ 1 w 557"/>
                  <a:gd name="T67" fmla="*/ 1 h 462"/>
                  <a:gd name="T68" fmla="*/ 1 w 557"/>
                  <a:gd name="T69" fmla="*/ 0 h 462"/>
                  <a:gd name="T70" fmla="*/ 1 w 557"/>
                  <a:gd name="T71" fmla="*/ 1 h 462"/>
                  <a:gd name="T72" fmla="*/ 1 w 557"/>
                  <a:gd name="T73" fmla="*/ 1 h 462"/>
                  <a:gd name="T74" fmla="*/ 1 w 557"/>
                  <a:gd name="T75" fmla="*/ 1 h 462"/>
                  <a:gd name="T76" fmla="*/ 1 w 557"/>
                  <a:gd name="T77" fmla="*/ 1 h 462"/>
                  <a:gd name="T78" fmla="*/ 1 w 557"/>
                  <a:gd name="T79" fmla="*/ 1 h 462"/>
                  <a:gd name="T80" fmla="*/ 1 w 557"/>
                  <a:gd name="T81" fmla="*/ 1 h 462"/>
                  <a:gd name="T82" fmla="*/ 1 w 557"/>
                  <a:gd name="T83" fmla="*/ 1 h 462"/>
                  <a:gd name="T84" fmla="*/ 1 w 557"/>
                  <a:gd name="T85" fmla="*/ 1 h 462"/>
                  <a:gd name="T86" fmla="*/ 1 w 557"/>
                  <a:gd name="T87" fmla="*/ 1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6" y="119"/>
                    </a:lnTo>
                    <a:close/>
                  </a:path>
                </a:pathLst>
              </a:custGeom>
              <a:solidFill>
                <a:srgbClr val="FFC2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8" name="Freeform 99"/>
              <p:cNvSpPr>
                <a:spLocks/>
              </p:cNvSpPr>
              <p:nvPr/>
            </p:nvSpPr>
            <p:spPr bwMode="auto">
              <a:xfrm rot="2163528">
                <a:off x="4659" y="1865"/>
                <a:ext cx="311" cy="257"/>
              </a:xfrm>
              <a:custGeom>
                <a:avLst/>
                <a:gdLst>
                  <a:gd name="T0" fmla="*/ 1 w 551"/>
                  <a:gd name="T1" fmla="*/ 1 h 458"/>
                  <a:gd name="T2" fmla="*/ 1 w 551"/>
                  <a:gd name="T3" fmla="*/ 1 h 458"/>
                  <a:gd name="T4" fmla="*/ 1 w 551"/>
                  <a:gd name="T5" fmla="*/ 1 h 458"/>
                  <a:gd name="T6" fmla="*/ 1 w 551"/>
                  <a:gd name="T7" fmla="*/ 1 h 458"/>
                  <a:gd name="T8" fmla="*/ 1 w 551"/>
                  <a:gd name="T9" fmla="*/ 1 h 458"/>
                  <a:gd name="T10" fmla="*/ 1 w 551"/>
                  <a:gd name="T11" fmla="*/ 1 h 458"/>
                  <a:gd name="T12" fmla="*/ 1 w 551"/>
                  <a:gd name="T13" fmla="*/ 1 h 458"/>
                  <a:gd name="T14" fmla="*/ 1 w 551"/>
                  <a:gd name="T15" fmla="*/ 1 h 458"/>
                  <a:gd name="T16" fmla="*/ 1 w 551"/>
                  <a:gd name="T17" fmla="*/ 1 h 458"/>
                  <a:gd name="T18" fmla="*/ 1 w 551"/>
                  <a:gd name="T19" fmla="*/ 1 h 458"/>
                  <a:gd name="T20" fmla="*/ 1 w 551"/>
                  <a:gd name="T21" fmla="*/ 1 h 458"/>
                  <a:gd name="T22" fmla="*/ 1 w 551"/>
                  <a:gd name="T23" fmla="*/ 1 h 458"/>
                  <a:gd name="T24" fmla="*/ 1 w 551"/>
                  <a:gd name="T25" fmla="*/ 1 h 458"/>
                  <a:gd name="T26" fmla="*/ 1 w 551"/>
                  <a:gd name="T27" fmla="*/ 1 h 458"/>
                  <a:gd name="T28" fmla="*/ 1 w 551"/>
                  <a:gd name="T29" fmla="*/ 1 h 458"/>
                  <a:gd name="T30" fmla="*/ 1 w 551"/>
                  <a:gd name="T31" fmla="*/ 1 h 458"/>
                  <a:gd name="T32" fmla="*/ 1 w 551"/>
                  <a:gd name="T33" fmla="*/ 1 h 458"/>
                  <a:gd name="T34" fmla="*/ 1 w 551"/>
                  <a:gd name="T35" fmla="*/ 1 h 458"/>
                  <a:gd name="T36" fmla="*/ 1 w 551"/>
                  <a:gd name="T37" fmla="*/ 1 h 458"/>
                  <a:gd name="T38" fmla="*/ 1 w 551"/>
                  <a:gd name="T39" fmla="*/ 1 h 458"/>
                  <a:gd name="T40" fmla="*/ 1 w 551"/>
                  <a:gd name="T41" fmla="*/ 1 h 458"/>
                  <a:gd name="T42" fmla="*/ 1 w 551"/>
                  <a:gd name="T43" fmla="*/ 1 h 458"/>
                  <a:gd name="T44" fmla="*/ 1 w 551"/>
                  <a:gd name="T45" fmla="*/ 1 h 458"/>
                  <a:gd name="T46" fmla="*/ 1 w 551"/>
                  <a:gd name="T47" fmla="*/ 1 h 458"/>
                  <a:gd name="T48" fmla="*/ 1 w 551"/>
                  <a:gd name="T49" fmla="*/ 1 h 458"/>
                  <a:gd name="T50" fmla="*/ 1 w 551"/>
                  <a:gd name="T51" fmla="*/ 1 h 458"/>
                  <a:gd name="T52" fmla="*/ 0 w 551"/>
                  <a:gd name="T53" fmla="*/ 1 h 458"/>
                  <a:gd name="T54" fmla="*/ 1 w 551"/>
                  <a:gd name="T55" fmla="*/ 1 h 458"/>
                  <a:gd name="T56" fmla="*/ 1 w 551"/>
                  <a:gd name="T57" fmla="*/ 1 h 458"/>
                  <a:gd name="T58" fmla="*/ 1 w 551"/>
                  <a:gd name="T59" fmla="*/ 1 h 458"/>
                  <a:gd name="T60" fmla="*/ 1 w 551"/>
                  <a:gd name="T61" fmla="*/ 1 h 458"/>
                  <a:gd name="T62" fmla="*/ 1 w 551"/>
                  <a:gd name="T63" fmla="*/ 1 h 458"/>
                  <a:gd name="T64" fmla="*/ 1 w 551"/>
                  <a:gd name="T65" fmla="*/ 1 h 458"/>
                  <a:gd name="T66" fmla="*/ 1 w 551"/>
                  <a:gd name="T67" fmla="*/ 1 h 458"/>
                  <a:gd name="T68" fmla="*/ 1 w 551"/>
                  <a:gd name="T69" fmla="*/ 0 h 458"/>
                  <a:gd name="T70" fmla="*/ 1 w 551"/>
                  <a:gd name="T71" fmla="*/ 1 h 458"/>
                  <a:gd name="T72" fmla="*/ 1 w 551"/>
                  <a:gd name="T73" fmla="*/ 1 h 458"/>
                  <a:gd name="T74" fmla="*/ 1 w 551"/>
                  <a:gd name="T75" fmla="*/ 1 h 458"/>
                  <a:gd name="T76" fmla="*/ 1 w 551"/>
                  <a:gd name="T77" fmla="*/ 1 h 458"/>
                  <a:gd name="T78" fmla="*/ 1 w 551"/>
                  <a:gd name="T79" fmla="*/ 1 h 458"/>
                  <a:gd name="T80" fmla="*/ 1 w 551"/>
                  <a:gd name="T81" fmla="*/ 1 h 458"/>
                  <a:gd name="T82" fmla="*/ 1 w 551"/>
                  <a:gd name="T83" fmla="*/ 1 h 458"/>
                  <a:gd name="T84" fmla="*/ 1 w 551"/>
                  <a:gd name="T85" fmla="*/ 1 h 458"/>
                  <a:gd name="T86" fmla="*/ 1 w 551"/>
                  <a:gd name="T87" fmla="*/ 1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0" y="119"/>
                    </a:lnTo>
                    <a:close/>
                  </a:path>
                </a:pathLst>
              </a:custGeom>
              <a:solidFill>
                <a:srgbClr val="FFC5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59" name="Freeform 100"/>
              <p:cNvSpPr>
                <a:spLocks/>
              </p:cNvSpPr>
              <p:nvPr/>
            </p:nvSpPr>
            <p:spPr bwMode="auto">
              <a:xfrm rot="2163528">
                <a:off x="4661" y="1865"/>
                <a:ext cx="307" cy="256"/>
              </a:xfrm>
              <a:custGeom>
                <a:avLst/>
                <a:gdLst>
                  <a:gd name="T0" fmla="*/ 1 w 547"/>
                  <a:gd name="T1" fmla="*/ 1 h 453"/>
                  <a:gd name="T2" fmla="*/ 1 w 547"/>
                  <a:gd name="T3" fmla="*/ 1 h 453"/>
                  <a:gd name="T4" fmla="*/ 1 w 547"/>
                  <a:gd name="T5" fmla="*/ 1 h 453"/>
                  <a:gd name="T6" fmla="*/ 1 w 547"/>
                  <a:gd name="T7" fmla="*/ 1 h 453"/>
                  <a:gd name="T8" fmla="*/ 1 w 547"/>
                  <a:gd name="T9" fmla="*/ 1 h 453"/>
                  <a:gd name="T10" fmla="*/ 1 w 547"/>
                  <a:gd name="T11" fmla="*/ 1 h 453"/>
                  <a:gd name="T12" fmla="*/ 1 w 547"/>
                  <a:gd name="T13" fmla="*/ 1 h 453"/>
                  <a:gd name="T14" fmla="*/ 1 w 547"/>
                  <a:gd name="T15" fmla="*/ 1 h 453"/>
                  <a:gd name="T16" fmla="*/ 1 w 547"/>
                  <a:gd name="T17" fmla="*/ 1 h 453"/>
                  <a:gd name="T18" fmla="*/ 1 w 547"/>
                  <a:gd name="T19" fmla="*/ 1 h 453"/>
                  <a:gd name="T20" fmla="*/ 1 w 547"/>
                  <a:gd name="T21" fmla="*/ 1 h 453"/>
                  <a:gd name="T22" fmla="*/ 1 w 547"/>
                  <a:gd name="T23" fmla="*/ 1 h 453"/>
                  <a:gd name="T24" fmla="*/ 1 w 547"/>
                  <a:gd name="T25" fmla="*/ 1 h 453"/>
                  <a:gd name="T26" fmla="*/ 1 w 547"/>
                  <a:gd name="T27" fmla="*/ 1 h 453"/>
                  <a:gd name="T28" fmla="*/ 1 w 547"/>
                  <a:gd name="T29" fmla="*/ 1 h 453"/>
                  <a:gd name="T30" fmla="*/ 1 w 547"/>
                  <a:gd name="T31" fmla="*/ 1 h 453"/>
                  <a:gd name="T32" fmla="*/ 1 w 547"/>
                  <a:gd name="T33" fmla="*/ 1 h 453"/>
                  <a:gd name="T34" fmla="*/ 1 w 547"/>
                  <a:gd name="T35" fmla="*/ 1 h 453"/>
                  <a:gd name="T36" fmla="*/ 1 w 547"/>
                  <a:gd name="T37" fmla="*/ 1 h 453"/>
                  <a:gd name="T38" fmla="*/ 1 w 547"/>
                  <a:gd name="T39" fmla="*/ 1 h 453"/>
                  <a:gd name="T40" fmla="*/ 1 w 547"/>
                  <a:gd name="T41" fmla="*/ 1 h 453"/>
                  <a:gd name="T42" fmla="*/ 1 w 547"/>
                  <a:gd name="T43" fmla="*/ 1 h 453"/>
                  <a:gd name="T44" fmla="*/ 1 w 547"/>
                  <a:gd name="T45" fmla="*/ 1 h 453"/>
                  <a:gd name="T46" fmla="*/ 1 w 547"/>
                  <a:gd name="T47" fmla="*/ 1 h 453"/>
                  <a:gd name="T48" fmla="*/ 1 w 547"/>
                  <a:gd name="T49" fmla="*/ 1 h 453"/>
                  <a:gd name="T50" fmla="*/ 1 w 547"/>
                  <a:gd name="T51" fmla="*/ 1 h 453"/>
                  <a:gd name="T52" fmla="*/ 0 w 547"/>
                  <a:gd name="T53" fmla="*/ 1 h 453"/>
                  <a:gd name="T54" fmla="*/ 1 w 547"/>
                  <a:gd name="T55" fmla="*/ 1 h 453"/>
                  <a:gd name="T56" fmla="*/ 1 w 547"/>
                  <a:gd name="T57" fmla="*/ 1 h 453"/>
                  <a:gd name="T58" fmla="*/ 1 w 547"/>
                  <a:gd name="T59" fmla="*/ 1 h 453"/>
                  <a:gd name="T60" fmla="*/ 1 w 547"/>
                  <a:gd name="T61" fmla="*/ 1 h 453"/>
                  <a:gd name="T62" fmla="*/ 1 w 547"/>
                  <a:gd name="T63" fmla="*/ 1 h 453"/>
                  <a:gd name="T64" fmla="*/ 1 w 547"/>
                  <a:gd name="T65" fmla="*/ 1 h 453"/>
                  <a:gd name="T66" fmla="*/ 1 w 547"/>
                  <a:gd name="T67" fmla="*/ 1 h 453"/>
                  <a:gd name="T68" fmla="*/ 1 w 547"/>
                  <a:gd name="T69" fmla="*/ 0 h 453"/>
                  <a:gd name="T70" fmla="*/ 1 w 547"/>
                  <a:gd name="T71" fmla="*/ 1 h 453"/>
                  <a:gd name="T72" fmla="*/ 1 w 547"/>
                  <a:gd name="T73" fmla="*/ 1 h 453"/>
                  <a:gd name="T74" fmla="*/ 1 w 547"/>
                  <a:gd name="T75" fmla="*/ 1 h 453"/>
                  <a:gd name="T76" fmla="*/ 1 w 547"/>
                  <a:gd name="T77" fmla="*/ 1 h 453"/>
                  <a:gd name="T78" fmla="*/ 1 w 547"/>
                  <a:gd name="T79" fmla="*/ 1 h 453"/>
                  <a:gd name="T80" fmla="*/ 1 w 547"/>
                  <a:gd name="T81" fmla="*/ 1 h 453"/>
                  <a:gd name="T82" fmla="*/ 1 w 547"/>
                  <a:gd name="T83" fmla="*/ 1 h 453"/>
                  <a:gd name="T84" fmla="*/ 1 w 547"/>
                  <a:gd name="T85" fmla="*/ 1 h 453"/>
                  <a:gd name="T86" fmla="*/ 1 w 547"/>
                  <a:gd name="T87" fmla="*/ 1 h 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6" y="118"/>
                    </a:lnTo>
                    <a:close/>
                  </a:path>
                </a:pathLst>
              </a:custGeom>
              <a:solidFill>
                <a:srgbClr val="FFC8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0" name="Freeform 101"/>
              <p:cNvSpPr>
                <a:spLocks/>
              </p:cNvSpPr>
              <p:nvPr/>
            </p:nvSpPr>
            <p:spPr bwMode="auto">
              <a:xfrm rot="2163528">
                <a:off x="4665" y="1867"/>
                <a:ext cx="302" cy="251"/>
              </a:xfrm>
              <a:custGeom>
                <a:avLst/>
                <a:gdLst>
                  <a:gd name="T0" fmla="*/ 1 w 540"/>
                  <a:gd name="T1" fmla="*/ 1 h 447"/>
                  <a:gd name="T2" fmla="*/ 1 w 540"/>
                  <a:gd name="T3" fmla="*/ 1 h 447"/>
                  <a:gd name="T4" fmla="*/ 1 w 540"/>
                  <a:gd name="T5" fmla="*/ 1 h 447"/>
                  <a:gd name="T6" fmla="*/ 1 w 540"/>
                  <a:gd name="T7" fmla="*/ 1 h 447"/>
                  <a:gd name="T8" fmla="*/ 1 w 540"/>
                  <a:gd name="T9" fmla="*/ 1 h 447"/>
                  <a:gd name="T10" fmla="*/ 1 w 540"/>
                  <a:gd name="T11" fmla="*/ 1 h 447"/>
                  <a:gd name="T12" fmla="*/ 1 w 540"/>
                  <a:gd name="T13" fmla="*/ 1 h 447"/>
                  <a:gd name="T14" fmla="*/ 1 w 540"/>
                  <a:gd name="T15" fmla="*/ 1 h 447"/>
                  <a:gd name="T16" fmla="*/ 1 w 540"/>
                  <a:gd name="T17" fmla="*/ 1 h 447"/>
                  <a:gd name="T18" fmla="*/ 1 w 540"/>
                  <a:gd name="T19" fmla="*/ 1 h 447"/>
                  <a:gd name="T20" fmla="*/ 1 w 540"/>
                  <a:gd name="T21" fmla="*/ 1 h 447"/>
                  <a:gd name="T22" fmla="*/ 1 w 540"/>
                  <a:gd name="T23" fmla="*/ 1 h 447"/>
                  <a:gd name="T24" fmla="*/ 1 w 540"/>
                  <a:gd name="T25" fmla="*/ 1 h 447"/>
                  <a:gd name="T26" fmla="*/ 1 w 540"/>
                  <a:gd name="T27" fmla="*/ 1 h 447"/>
                  <a:gd name="T28" fmla="*/ 1 w 540"/>
                  <a:gd name="T29" fmla="*/ 1 h 447"/>
                  <a:gd name="T30" fmla="*/ 1 w 540"/>
                  <a:gd name="T31" fmla="*/ 1 h 447"/>
                  <a:gd name="T32" fmla="*/ 1 w 540"/>
                  <a:gd name="T33" fmla="*/ 1 h 447"/>
                  <a:gd name="T34" fmla="*/ 1 w 540"/>
                  <a:gd name="T35" fmla="*/ 1 h 447"/>
                  <a:gd name="T36" fmla="*/ 1 w 540"/>
                  <a:gd name="T37" fmla="*/ 1 h 447"/>
                  <a:gd name="T38" fmla="*/ 1 w 540"/>
                  <a:gd name="T39" fmla="*/ 1 h 447"/>
                  <a:gd name="T40" fmla="*/ 1 w 540"/>
                  <a:gd name="T41" fmla="*/ 1 h 447"/>
                  <a:gd name="T42" fmla="*/ 1 w 540"/>
                  <a:gd name="T43" fmla="*/ 1 h 447"/>
                  <a:gd name="T44" fmla="*/ 1 w 540"/>
                  <a:gd name="T45" fmla="*/ 1 h 447"/>
                  <a:gd name="T46" fmla="*/ 1 w 540"/>
                  <a:gd name="T47" fmla="*/ 1 h 447"/>
                  <a:gd name="T48" fmla="*/ 1 w 540"/>
                  <a:gd name="T49" fmla="*/ 1 h 447"/>
                  <a:gd name="T50" fmla="*/ 1 w 540"/>
                  <a:gd name="T51" fmla="*/ 1 h 447"/>
                  <a:gd name="T52" fmla="*/ 0 w 540"/>
                  <a:gd name="T53" fmla="*/ 1 h 447"/>
                  <a:gd name="T54" fmla="*/ 1 w 540"/>
                  <a:gd name="T55" fmla="*/ 1 h 447"/>
                  <a:gd name="T56" fmla="*/ 1 w 540"/>
                  <a:gd name="T57" fmla="*/ 1 h 447"/>
                  <a:gd name="T58" fmla="*/ 1 w 540"/>
                  <a:gd name="T59" fmla="*/ 1 h 447"/>
                  <a:gd name="T60" fmla="*/ 1 w 540"/>
                  <a:gd name="T61" fmla="*/ 1 h 447"/>
                  <a:gd name="T62" fmla="*/ 1 w 540"/>
                  <a:gd name="T63" fmla="*/ 1 h 447"/>
                  <a:gd name="T64" fmla="*/ 1 w 540"/>
                  <a:gd name="T65" fmla="*/ 1 h 447"/>
                  <a:gd name="T66" fmla="*/ 1 w 540"/>
                  <a:gd name="T67" fmla="*/ 1 h 447"/>
                  <a:gd name="T68" fmla="*/ 1 w 540"/>
                  <a:gd name="T69" fmla="*/ 0 h 447"/>
                  <a:gd name="T70" fmla="*/ 1 w 540"/>
                  <a:gd name="T71" fmla="*/ 1 h 447"/>
                  <a:gd name="T72" fmla="*/ 1 w 540"/>
                  <a:gd name="T73" fmla="*/ 1 h 447"/>
                  <a:gd name="T74" fmla="*/ 1 w 540"/>
                  <a:gd name="T75" fmla="*/ 1 h 447"/>
                  <a:gd name="T76" fmla="*/ 1 w 540"/>
                  <a:gd name="T77" fmla="*/ 1 h 447"/>
                  <a:gd name="T78" fmla="*/ 1 w 540"/>
                  <a:gd name="T79" fmla="*/ 1 h 447"/>
                  <a:gd name="T80" fmla="*/ 1 w 540"/>
                  <a:gd name="T81" fmla="*/ 1 h 447"/>
                  <a:gd name="T82" fmla="*/ 1 w 540"/>
                  <a:gd name="T83" fmla="*/ 1 h 447"/>
                  <a:gd name="T84" fmla="*/ 1 w 540"/>
                  <a:gd name="T85" fmla="*/ 1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close/>
                  </a:path>
                </a:pathLst>
              </a:custGeom>
              <a:solidFill>
                <a:srgbClr val="FFCBD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1" name="Freeform 102"/>
              <p:cNvSpPr>
                <a:spLocks/>
              </p:cNvSpPr>
              <p:nvPr/>
            </p:nvSpPr>
            <p:spPr bwMode="auto">
              <a:xfrm rot="2163528">
                <a:off x="4667" y="1867"/>
                <a:ext cx="300" cy="249"/>
              </a:xfrm>
              <a:custGeom>
                <a:avLst/>
                <a:gdLst>
                  <a:gd name="T0" fmla="*/ 1 w 535"/>
                  <a:gd name="T1" fmla="*/ 1 h 442"/>
                  <a:gd name="T2" fmla="*/ 1 w 535"/>
                  <a:gd name="T3" fmla="*/ 1 h 442"/>
                  <a:gd name="T4" fmla="*/ 1 w 535"/>
                  <a:gd name="T5" fmla="*/ 1 h 442"/>
                  <a:gd name="T6" fmla="*/ 1 w 535"/>
                  <a:gd name="T7" fmla="*/ 1 h 442"/>
                  <a:gd name="T8" fmla="*/ 1 w 535"/>
                  <a:gd name="T9" fmla="*/ 1 h 442"/>
                  <a:gd name="T10" fmla="*/ 1 w 535"/>
                  <a:gd name="T11" fmla="*/ 1 h 442"/>
                  <a:gd name="T12" fmla="*/ 1 w 535"/>
                  <a:gd name="T13" fmla="*/ 1 h 442"/>
                  <a:gd name="T14" fmla="*/ 1 w 535"/>
                  <a:gd name="T15" fmla="*/ 1 h 442"/>
                  <a:gd name="T16" fmla="*/ 1 w 535"/>
                  <a:gd name="T17" fmla="*/ 1 h 442"/>
                  <a:gd name="T18" fmla="*/ 1 w 535"/>
                  <a:gd name="T19" fmla="*/ 1 h 442"/>
                  <a:gd name="T20" fmla="*/ 1 w 535"/>
                  <a:gd name="T21" fmla="*/ 1 h 442"/>
                  <a:gd name="T22" fmla="*/ 1 w 535"/>
                  <a:gd name="T23" fmla="*/ 1 h 442"/>
                  <a:gd name="T24" fmla="*/ 1 w 535"/>
                  <a:gd name="T25" fmla="*/ 1 h 442"/>
                  <a:gd name="T26" fmla="*/ 1 w 535"/>
                  <a:gd name="T27" fmla="*/ 1 h 442"/>
                  <a:gd name="T28" fmla="*/ 1 w 535"/>
                  <a:gd name="T29" fmla="*/ 1 h 442"/>
                  <a:gd name="T30" fmla="*/ 1 w 535"/>
                  <a:gd name="T31" fmla="*/ 1 h 442"/>
                  <a:gd name="T32" fmla="*/ 1 w 535"/>
                  <a:gd name="T33" fmla="*/ 1 h 442"/>
                  <a:gd name="T34" fmla="*/ 1 w 535"/>
                  <a:gd name="T35" fmla="*/ 1 h 442"/>
                  <a:gd name="T36" fmla="*/ 1 w 535"/>
                  <a:gd name="T37" fmla="*/ 1 h 442"/>
                  <a:gd name="T38" fmla="*/ 1 w 535"/>
                  <a:gd name="T39" fmla="*/ 1 h 442"/>
                  <a:gd name="T40" fmla="*/ 1 w 535"/>
                  <a:gd name="T41" fmla="*/ 1 h 442"/>
                  <a:gd name="T42" fmla="*/ 1 w 535"/>
                  <a:gd name="T43" fmla="*/ 1 h 442"/>
                  <a:gd name="T44" fmla="*/ 1 w 535"/>
                  <a:gd name="T45" fmla="*/ 1 h 442"/>
                  <a:gd name="T46" fmla="*/ 1 w 535"/>
                  <a:gd name="T47" fmla="*/ 1 h 442"/>
                  <a:gd name="T48" fmla="*/ 1 w 535"/>
                  <a:gd name="T49" fmla="*/ 1 h 442"/>
                  <a:gd name="T50" fmla="*/ 1 w 535"/>
                  <a:gd name="T51" fmla="*/ 1 h 442"/>
                  <a:gd name="T52" fmla="*/ 0 w 535"/>
                  <a:gd name="T53" fmla="*/ 1 h 442"/>
                  <a:gd name="T54" fmla="*/ 1 w 535"/>
                  <a:gd name="T55" fmla="*/ 1 h 442"/>
                  <a:gd name="T56" fmla="*/ 1 w 535"/>
                  <a:gd name="T57" fmla="*/ 1 h 442"/>
                  <a:gd name="T58" fmla="*/ 1 w 535"/>
                  <a:gd name="T59" fmla="*/ 1 h 442"/>
                  <a:gd name="T60" fmla="*/ 1 w 535"/>
                  <a:gd name="T61" fmla="*/ 1 h 442"/>
                  <a:gd name="T62" fmla="*/ 1 w 535"/>
                  <a:gd name="T63" fmla="*/ 1 h 442"/>
                  <a:gd name="T64" fmla="*/ 1 w 535"/>
                  <a:gd name="T65" fmla="*/ 1 h 442"/>
                  <a:gd name="T66" fmla="*/ 1 w 535"/>
                  <a:gd name="T67" fmla="*/ 1 h 442"/>
                  <a:gd name="T68" fmla="*/ 1 w 535"/>
                  <a:gd name="T69" fmla="*/ 0 h 442"/>
                  <a:gd name="T70" fmla="*/ 1 w 535"/>
                  <a:gd name="T71" fmla="*/ 1 h 442"/>
                  <a:gd name="T72" fmla="*/ 1 w 535"/>
                  <a:gd name="T73" fmla="*/ 1 h 442"/>
                  <a:gd name="T74" fmla="*/ 1 w 535"/>
                  <a:gd name="T75" fmla="*/ 1 h 442"/>
                  <a:gd name="T76" fmla="*/ 1 w 535"/>
                  <a:gd name="T77" fmla="*/ 1 h 442"/>
                  <a:gd name="T78" fmla="*/ 1 w 535"/>
                  <a:gd name="T79" fmla="*/ 1 h 442"/>
                  <a:gd name="T80" fmla="*/ 1 w 535"/>
                  <a:gd name="T81" fmla="*/ 1 h 442"/>
                  <a:gd name="T82" fmla="*/ 1 w 535"/>
                  <a:gd name="T83" fmla="*/ 1 h 442"/>
                  <a:gd name="T84" fmla="*/ 1 w 535"/>
                  <a:gd name="T85" fmla="*/ 1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close/>
                  </a:path>
                </a:pathLst>
              </a:custGeom>
              <a:solidFill>
                <a:srgbClr val="FFC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2" name="Freeform 103"/>
              <p:cNvSpPr>
                <a:spLocks/>
              </p:cNvSpPr>
              <p:nvPr/>
            </p:nvSpPr>
            <p:spPr bwMode="auto">
              <a:xfrm rot="2163528">
                <a:off x="4669" y="1869"/>
                <a:ext cx="298" cy="247"/>
              </a:xfrm>
              <a:custGeom>
                <a:avLst/>
                <a:gdLst>
                  <a:gd name="T0" fmla="*/ 1 w 529"/>
                  <a:gd name="T1" fmla="*/ 1 h 437"/>
                  <a:gd name="T2" fmla="*/ 1 w 529"/>
                  <a:gd name="T3" fmla="*/ 1 h 437"/>
                  <a:gd name="T4" fmla="*/ 1 w 529"/>
                  <a:gd name="T5" fmla="*/ 1 h 437"/>
                  <a:gd name="T6" fmla="*/ 1 w 529"/>
                  <a:gd name="T7" fmla="*/ 1 h 437"/>
                  <a:gd name="T8" fmla="*/ 1 w 529"/>
                  <a:gd name="T9" fmla="*/ 1 h 437"/>
                  <a:gd name="T10" fmla="*/ 1 w 529"/>
                  <a:gd name="T11" fmla="*/ 1 h 437"/>
                  <a:gd name="T12" fmla="*/ 1 w 529"/>
                  <a:gd name="T13" fmla="*/ 1 h 437"/>
                  <a:gd name="T14" fmla="*/ 1 w 529"/>
                  <a:gd name="T15" fmla="*/ 1 h 437"/>
                  <a:gd name="T16" fmla="*/ 1 w 529"/>
                  <a:gd name="T17" fmla="*/ 1 h 437"/>
                  <a:gd name="T18" fmla="*/ 1 w 529"/>
                  <a:gd name="T19" fmla="*/ 1 h 437"/>
                  <a:gd name="T20" fmla="*/ 1 w 529"/>
                  <a:gd name="T21" fmla="*/ 1 h 437"/>
                  <a:gd name="T22" fmla="*/ 1 w 529"/>
                  <a:gd name="T23" fmla="*/ 1 h 437"/>
                  <a:gd name="T24" fmla="*/ 1 w 529"/>
                  <a:gd name="T25" fmla="*/ 1 h 437"/>
                  <a:gd name="T26" fmla="*/ 1 w 529"/>
                  <a:gd name="T27" fmla="*/ 1 h 437"/>
                  <a:gd name="T28" fmla="*/ 1 w 529"/>
                  <a:gd name="T29" fmla="*/ 1 h 437"/>
                  <a:gd name="T30" fmla="*/ 1 w 529"/>
                  <a:gd name="T31" fmla="*/ 1 h 437"/>
                  <a:gd name="T32" fmla="*/ 1 w 529"/>
                  <a:gd name="T33" fmla="*/ 1 h 437"/>
                  <a:gd name="T34" fmla="*/ 1 w 529"/>
                  <a:gd name="T35" fmla="*/ 1 h 437"/>
                  <a:gd name="T36" fmla="*/ 1 w 529"/>
                  <a:gd name="T37" fmla="*/ 1 h 437"/>
                  <a:gd name="T38" fmla="*/ 1 w 529"/>
                  <a:gd name="T39" fmla="*/ 1 h 437"/>
                  <a:gd name="T40" fmla="*/ 1 w 529"/>
                  <a:gd name="T41" fmla="*/ 1 h 437"/>
                  <a:gd name="T42" fmla="*/ 1 w 529"/>
                  <a:gd name="T43" fmla="*/ 1 h 437"/>
                  <a:gd name="T44" fmla="*/ 1 w 529"/>
                  <a:gd name="T45" fmla="*/ 1 h 437"/>
                  <a:gd name="T46" fmla="*/ 1 w 529"/>
                  <a:gd name="T47" fmla="*/ 1 h 437"/>
                  <a:gd name="T48" fmla="*/ 1 w 529"/>
                  <a:gd name="T49" fmla="*/ 1 h 437"/>
                  <a:gd name="T50" fmla="*/ 1 w 529"/>
                  <a:gd name="T51" fmla="*/ 1 h 437"/>
                  <a:gd name="T52" fmla="*/ 0 w 529"/>
                  <a:gd name="T53" fmla="*/ 1 h 437"/>
                  <a:gd name="T54" fmla="*/ 1 w 529"/>
                  <a:gd name="T55" fmla="*/ 1 h 437"/>
                  <a:gd name="T56" fmla="*/ 1 w 529"/>
                  <a:gd name="T57" fmla="*/ 1 h 437"/>
                  <a:gd name="T58" fmla="*/ 1 w 529"/>
                  <a:gd name="T59" fmla="*/ 1 h 437"/>
                  <a:gd name="T60" fmla="*/ 1 w 529"/>
                  <a:gd name="T61" fmla="*/ 1 h 437"/>
                  <a:gd name="T62" fmla="*/ 1 w 529"/>
                  <a:gd name="T63" fmla="*/ 1 h 437"/>
                  <a:gd name="T64" fmla="*/ 1 w 529"/>
                  <a:gd name="T65" fmla="*/ 1 h 437"/>
                  <a:gd name="T66" fmla="*/ 1 w 529"/>
                  <a:gd name="T67" fmla="*/ 1 h 437"/>
                  <a:gd name="T68" fmla="*/ 1 w 529"/>
                  <a:gd name="T69" fmla="*/ 0 h 437"/>
                  <a:gd name="T70" fmla="*/ 1 w 529"/>
                  <a:gd name="T71" fmla="*/ 1 h 437"/>
                  <a:gd name="T72" fmla="*/ 1 w 529"/>
                  <a:gd name="T73" fmla="*/ 1 h 437"/>
                  <a:gd name="T74" fmla="*/ 1 w 529"/>
                  <a:gd name="T75" fmla="*/ 1 h 437"/>
                  <a:gd name="T76" fmla="*/ 1 w 529"/>
                  <a:gd name="T77" fmla="*/ 1 h 437"/>
                  <a:gd name="T78" fmla="*/ 1 w 529"/>
                  <a:gd name="T79" fmla="*/ 1 h 437"/>
                  <a:gd name="T80" fmla="*/ 1 w 529"/>
                  <a:gd name="T81" fmla="*/ 1 h 437"/>
                  <a:gd name="T82" fmla="*/ 1 w 529"/>
                  <a:gd name="T83" fmla="*/ 1 h 437"/>
                  <a:gd name="T84" fmla="*/ 1 w 529"/>
                  <a:gd name="T85" fmla="*/ 1 h 437"/>
                  <a:gd name="T86" fmla="*/ 1 w 529"/>
                  <a:gd name="T87" fmla="*/ 1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5"/>
                    </a:lnTo>
                    <a:close/>
                  </a:path>
                </a:pathLst>
              </a:custGeom>
              <a:solidFill>
                <a:srgbClr val="FFD0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3" name="Freeform 104"/>
              <p:cNvSpPr>
                <a:spLocks/>
              </p:cNvSpPr>
              <p:nvPr/>
            </p:nvSpPr>
            <p:spPr bwMode="auto">
              <a:xfrm rot="2163528">
                <a:off x="4670" y="1871"/>
                <a:ext cx="296" cy="243"/>
              </a:xfrm>
              <a:custGeom>
                <a:avLst/>
                <a:gdLst>
                  <a:gd name="T0" fmla="*/ 1 w 524"/>
                  <a:gd name="T1" fmla="*/ 1 h 433"/>
                  <a:gd name="T2" fmla="*/ 1 w 524"/>
                  <a:gd name="T3" fmla="*/ 1 h 433"/>
                  <a:gd name="T4" fmla="*/ 1 w 524"/>
                  <a:gd name="T5" fmla="*/ 1 h 433"/>
                  <a:gd name="T6" fmla="*/ 1 w 524"/>
                  <a:gd name="T7" fmla="*/ 1 h 433"/>
                  <a:gd name="T8" fmla="*/ 1 w 524"/>
                  <a:gd name="T9" fmla="*/ 1 h 433"/>
                  <a:gd name="T10" fmla="*/ 1 w 524"/>
                  <a:gd name="T11" fmla="*/ 1 h 433"/>
                  <a:gd name="T12" fmla="*/ 1 w 524"/>
                  <a:gd name="T13" fmla="*/ 1 h 433"/>
                  <a:gd name="T14" fmla="*/ 1 w 524"/>
                  <a:gd name="T15" fmla="*/ 1 h 433"/>
                  <a:gd name="T16" fmla="*/ 1 w 524"/>
                  <a:gd name="T17" fmla="*/ 1 h 433"/>
                  <a:gd name="T18" fmla="*/ 1 w 524"/>
                  <a:gd name="T19" fmla="*/ 1 h 433"/>
                  <a:gd name="T20" fmla="*/ 1 w 524"/>
                  <a:gd name="T21" fmla="*/ 1 h 433"/>
                  <a:gd name="T22" fmla="*/ 1 w 524"/>
                  <a:gd name="T23" fmla="*/ 1 h 433"/>
                  <a:gd name="T24" fmla="*/ 1 w 524"/>
                  <a:gd name="T25" fmla="*/ 1 h 433"/>
                  <a:gd name="T26" fmla="*/ 1 w 524"/>
                  <a:gd name="T27" fmla="*/ 1 h 433"/>
                  <a:gd name="T28" fmla="*/ 1 w 524"/>
                  <a:gd name="T29" fmla="*/ 1 h 433"/>
                  <a:gd name="T30" fmla="*/ 1 w 524"/>
                  <a:gd name="T31" fmla="*/ 1 h 433"/>
                  <a:gd name="T32" fmla="*/ 1 w 524"/>
                  <a:gd name="T33" fmla="*/ 1 h 433"/>
                  <a:gd name="T34" fmla="*/ 1 w 524"/>
                  <a:gd name="T35" fmla="*/ 1 h 433"/>
                  <a:gd name="T36" fmla="*/ 1 w 524"/>
                  <a:gd name="T37" fmla="*/ 1 h 433"/>
                  <a:gd name="T38" fmla="*/ 1 w 524"/>
                  <a:gd name="T39" fmla="*/ 1 h 433"/>
                  <a:gd name="T40" fmla="*/ 1 w 524"/>
                  <a:gd name="T41" fmla="*/ 1 h 433"/>
                  <a:gd name="T42" fmla="*/ 1 w 524"/>
                  <a:gd name="T43" fmla="*/ 1 h 433"/>
                  <a:gd name="T44" fmla="*/ 1 w 524"/>
                  <a:gd name="T45" fmla="*/ 1 h 433"/>
                  <a:gd name="T46" fmla="*/ 1 w 524"/>
                  <a:gd name="T47" fmla="*/ 1 h 433"/>
                  <a:gd name="T48" fmla="*/ 1 w 524"/>
                  <a:gd name="T49" fmla="*/ 1 h 433"/>
                  <a:gd name="T50" fmla="*/ 1 w 524"/>
                  <a:gd name="T51" fmla="*/ 1 h 433"/>
                  <a:gd name="T52" fmla="*/ 0 w 524"/>
                  <a:gd name="T53" fmla="*/ 1 h 433"/>
                  <a:gd name="T54" fmla="*/ 1 w 524"/>
                  <a:gd name="T55" fmla="*/ 1 h 433"/>
                  <a:gd name="T56" fmla="*/ 1 w 524"/>
                  <a:gd name="T57" fmla="*/ 1 h 433"/>
                  <a:gd name="T58" fmla="*/ 1 w 524"/>
                  <a:gd name="T59" fmla="*/ 1 h 433"/>
                  <a:gd name="T60" fmla="*/ 1 w 524"/>
                  <a:gd name="T61" fmla="*/ 1 h 433"/>
                  <a:gd name="T62" fmla="*/ 1 w 524"/>
                  <a:gd name="T63" fmla="*/ 1 h 433"/>
                  <a:gd name="T64" fmla="*/ 1 w 524"/>
                  <a:gd name="T65" fmla="*/ 1 h 433"/>
                  <a:gd name="T66" fmla="*/ 1 w 524"/>
                  <a:gd name="T67" fmla="*/ 1 h 433"/>
                  <a:gd name="T68" fmla="*/ 1 w 524"/>
                  <a:gd name="T69" fmla="*/ 0 h 433"/>
                  <a:gd name="T70" fmla="*/ 1 w 524"/>
                  <a:gd name="T71" fmla="*/ 1 h 433"/>
                  <a:gd name="T72" fmla="*/ 1 w 524"/>
                  <a:gd name="T73" fmla="*/ 1 h 433"/>
                  <a:gd name="T74" fmla="*/ 1 w 524"/>
                  <a:gd name="T75" fmla="*/ 1 h 433"/>
                  <a:gd name="T76" fmla="*/ 1 w 524"/>
                  <a:gd name="T77" fmla="*/ 1 h 433"/>
                  <a:gd name="T78" fmla="*/ 1 w 524"/>
                  <a:gd name="T79" fmla="*/ 1 h 433"/>
                  <a:gd name="T80" fmla="*/ 1 w 524"/>
                  <a:gd name="T81" fmla="*/ 1 h 433"/>
                  <a:gd name="T82" fmla="*/ 1 w 524"/>
                  <a:gd name="T83" fmla="*/ 1 h 433"/>
                  <a:gd name="T84" fmla="*/ 1 w 524"/>
                  <a:gd name="T85" fmla="*/ 1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close/>
                  </a:path>
                </a:pathLst>
              </a:custGeom>
              <a:solidFill>
                <a:srgbClr val="FFD3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4" name="Freeform 105"/>
              <p:cNvSpPr>
                <a:spLocks/>
              </p:cNvSpPr>
              <p:nvPr/>
            </p:nvSpPr>
            <p:spPr bwMode="auto">
              <a:xfrm rot="2163528">
                <a:off x="4675" y="1872"/>
                <a:ext cx="291" cy="240"/>
              </a:xfrm>
              <a:custGeom>
                <a:avLst/>
                <a:gdLst>
                  <a:gd name="T0" fmla="*/ 1 w 518"/>
                  <a:gd name="T1" fmla="*/ 1 h 428"/>
                  <a:gd name="T2" fmla="*/ 1 w 518"/>
                  <a:gd name="T3" fmla="*/ 1 h 428"/>
                  <a:gd name="T4" fmla="*/ 1 w 518"/>
                  <a:gd name="T5" fmla="*/ 1 h 428"/>
                  <a:gd name="T6" fmla="*/ 1 w 518"/>
                  <a:gd name="T7" fmla="*/ 1 h 428"/>
                  <a:gd name="T8" fmla="*/ 1 w 518"/>
                  <a:gd name="T9" fmla="*/ 1 h 428"/>
                  <a:gd name="T10" fmla="*/ 1 w 518"/>
                  <a:gd name="T11" fmla="*/ 1 h 428"/>
                  <a:gd name="T12" fmla="*/ 1 w 518"/>
                  <a:gd name="T13" fmla="*/ 1 h 428"/>
                  <a:gd name="T14" fmla="*/ 1 w 518"/>
                  <a:gd name="T15" fmla="*/ 1 h 428"/>
                  <a:gd name="T16" fmla="*/ 1 w 518"/>
                  <a:gd name="T17" fmla="*/ 1 h 428"/>
                  <a:gd name="T18" fmla="*/ 1 w 518"/>
                  <a:gd name="T19" fmla="*/ 1 h 428"/>
                  <a:gd name="T20" fmla="*/ 1 w 518"/>
                  <a:gd name="T21" fmla="*/ 1 h 428"/>
                  <a:gd name="T22" fmla="*/ 1 w 518"/>
                  <a:gd name="T23" fmla="*/ 1 h 428"/>
                  <a:gd name="T24" fmla="*/ 1 w 518"/>
                  <a:gd name="T25" fmla="*/ 1 h 428"/>
                  <a:gd name="T26" fmla="*/ 1 w 518"/>
                  <a:gd name="T27" fmla="*/ 1 h 428"/>
                  <a:gd name="T28" fmla="*/ 1 w 518"/>
                  <a:gd name="T29" fmla="*/ 1 h 428"/>
                  <a:gd name="T30" fmla="*/ 1 w 518"/>
                  <a:gd name="T31" fmla="*/ 1 h 428"/>
                  <a:gd name="T32" fmla="*/ 1 w 518"/>
                  <a:gd name="T33" fmla="*/ 1 h 428"/>
                  <a:gd name="T34" fmla="*/ 1 w 518"/>
                  <a:gd name="T35" fmla="*/ 1 h 428"/>
                  <a:gd name="T36" fmla="*/ 1 w 518"/>
                  <a:gd name="T37" fmla="*/ 1 h 428"/>
                  <a:gd name="T38" fmla="*/ 1 w 518"/>
                  <a:gd name="T39" fmla="*/ 1 h 428"/>
                  <a:gd name="T40" fmla="*/ 1 w 518"/>
                  <a:gd name="T41" fmla="*/ 1 h 428"/>
                  <a:gd name="T42" fmla="*/ 1 w 518"/>
                  <a:gd name="T43" fmla="*/ 1 h 428"/>
                  <a:gd name="T44" fmla="*/ 1 w 518"/>
                  <a:gd name="T45" fmla="*/ 1 h 428"/>
                  <a:gd name="T46" fmla="*/ 1 w 518"/>
                  <a:gd name="T47" fmla="*/ 1 h 428"/>
                  <a:gd name="T48" fmla="*/ 1 w 518"/>
                  <a:gd name="T49" fmla="*/ 1 h 428"/>
                  <a:gd name="T50" fmla="*/ 1 w 518"/>
                  <a:gd name="T51" fmla="*/ 1 h 428"/>
                  <a:gd name="T52" fmla="*/ 0 w 518"/>
                  <a:gd name="T53" fmla="*/ 1 h 428"/>
                  <a:gd name="T54" fmla="*/ 1 w 518"/>
                  <a:gd name="T55" fmla="*/ 1 h 428"/>
                  <a:gd name="T56" fmla="*/ 1 w 518"/>
                  <a:gd name="T57" fmla="*/ 1 h 428"/>
                  <a:gd name="T58" fmla="*/ 1 w 518"/>
                  <a:gd name="T59" fmla="*/ 1 h 428"/>
                  <a:gd name="T60" fmla="*/ 1 w 518"/>
                  <a:gd name="T61" fmla="*/ 1 h 428"/>
                  <a:gd name="T62" fmla="*/ 1 w 518"/>
                  <a:gd name="T63" fmla="*/ 1 h 428"/>
                  <a:gd name="T64" fmla="*/ 1 w 518"/>
                  <a:gd name="T65" fmla="*/ 1 h 428"/>
                  <a:gd name="T66" fmla="*/ 1 w 518"/>
                  <a:gd name="T67" fmla="*/ 1 h 428"/>
                  <a:gd name="T68" fmla="*/ 1 w 518"/>
                  <a:gd name="T69" fmla="*/ 0 h 428"/>
                  <a:gd name="T70" fmla="*/ 1 w 518"/>
                  <a:gd name="T71" fmla="*/ 1 h 428"/>
                  <a:gd name="T72" fmla="*/ 1 w 518"/>
                  <a:gd name="T73" fmla="*/ 1 h 428"/>
                  <a:gd name="T74" fmla="*/ 1 w 518"/>
                  <a:gd name="T75" fmla="*/ 1 h 428"/>
                  <a:gd name="T76" fmla="*/ 1 w 518"/>
                  <a:gd name="T77" fmla="*/ 1 h 428"/>
                  <a:gd name="T78" fmla="*/ 1 w 518"/>
                  <a:gd name="T79" fmla="*/ 1 h 428"/>
                  <a:gd name="T80" fmla="*/ 1 w 518"/>
                  <a:gd name="T81" fmla="*/ 1 h 428"/>
                  <a:gd name="T82" fmla="*/ 1 w 518"/>
                  <a:gd name="T83" fmla="*/ 1 h 428"/>
                  <a:gd name="T84" fmla="*/ 1 w 518"/>
                  <a:gd name="T85" fmla="*/ 1 h 428"/>
                  <a:gd name="T86" fmla="*/ 1 w 518"/>
                  <a:gd name="T87" fmla="*/ 1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7" y="114"/>
                    </a:lnTo>
                    <a:close/>
                  </a:path>
                </a:pathLst>
              </a:custGeom>
              <a:solidFill>
                <a:srgbClr val="FFD6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5" name="Freeform 106"/>
              <p:cNvSpPr>
                <a:spLocks/>
              </p:cNvSpPr>
              <p:nvPr/>
            </p:nvSpPr>
            <p:spPr bwMode="auto">
              <a:xfrm rot="2163528">
                <a:off x="4677" y="1874"/>
                <a:ext cx="289" cy="237"/>
              </a:xfrm>
              <a:custGeom>
                <a:avLst/>
                <a:gdLst>
                  <a:gd name="T0" fmla="*/ 1 w 514"/>
                  <a:gd name="T1" fmla="*/ 1 h 423"/>
                  <a:gd name="T2" fmla="*/ 1 w 514"/>
                  <a:gd name="T3" fmla="*/ 1 h 423"/>
                  <a:gd name="T4" fmla="*/ 1 w 514"/>
                  <a:gd name="T5" fmla="*/ 1 h 423"/>
                  <a:gd name="T6" fmla="*/ 1 w 514"/>
                  <a:gd name="T7" fmla="*/ 1 h 423"/>
                  <a:gd name="T8" fmla="*/ 1 w 514"/>
                  <a:gd name="T9" fmla="*/ 1 h 423"/>
                  <a:gd name="T10" fmla="*/ 1 w 514"/>
                  <a:gd name="T11" fmla="*/ 1 h 423"/>
                  <a:gd name="T12" fmla="*/ 1 w 514"/>
                  <a:gd name="T13" fmla="*/ 1 h 423"/>
                  <a:gd name="T14" fmla="*/ 1 w 514"/>
                  <a:gd name="T15" fmla="*/ 1 h 423"/>
                  <a:gd name="T16" fmla="*/ 1 w 514"/>
                  <a:gd name="T17" fmla="*/ 1 h 423"/>
                  <a:gd name="T18" fmla="*/ 1 w 514"/>
                  <a:gd name="T19" fmla="*/ 1 h 423"/>
                  <a:gd name="T20" fmla="*/ 1 w 514"/>
                  <a:gd name="T21" fmla="*/ 1 h 423"/>
                  <a:gd name="T22" fmla="*/ 1 w 514"/>
                  <a:gd name="T23" fmla="*/ 1 h 423"/>
                  <a:gd name="T24" fmla="*/ 1 w 514"/>
                  <a:gd name="T25" fmla="*/ 1 h 423"/>
                  <a:gd name="T26" fmla="*/ 1 w 514"/>
                  <a:gd name="T27" fmla="*/ 1 h 423"/>
                  <a:gd name="T28" fmla="*/ 1 w 514"/>
                  <a:gd name="T29" fmla="*/ 1 h 423"/>
                  <a:gd name="T30" fmla="*/ 1 w 514"/>
                  <a:gd name="T31" fmla="*/ 1 h 423"/>
                  <a:gd name="T32" fmla="*/ 1 w 514"/>
                  <a:gd name="T33" fmla="*/ 1 h 423"/>
                  <a:gd name="T34" fmla="*/ 1 w 514"/>
                  <a:gd name="T35" fmla="*/ 1 h 423"/>
                  <a:gd name="T36" fmla="*/ 1 w 514"/>
                  <a:gd name="T37" fmla="*/ 1 h 423"/>
                  <a:gd name="T38" fmla="*/ 1 w 514"/>
                  <a:gd name="T39" fmla="*/ 1 h 423"/>
                  <a:gd name="T40" fmla="*/ 1 w 514"/>
                  <a:gd name="T41" fmla="*/ 1 h 423"/>
                  <a:gd name="T42" fmla="*/ 1 w 514"/>
                  <a:gd name="T43" fmla="*/ 1 h 423"/>
                  <a:gd name="T44" fmla="*/ 1 w 514"/>
                  <a:gd name="T45" fmla="*/ 1 h 423"/>
                  <a:gd name="T46" fmla="*/ 1 w 514"/>
                  <a:gd name="T47" fmla="*/ 1 h 423"/>
                  <a:gd name="T48" fmla="*/ 1 w 514"/>
                  <a:gd name="T49" fmla="*/ 1 h 423"/>
                  <a:gd name="T50" fmla="*/ 1 w 514"/>
                  <a:gd name="T51" fmla="*/ 1 h 423"/>
                  <a:gd name="T52" fmla="*/ 0 w 514"/>
                  <a:gd name="T53" fmla="*/ 1 h 423"/>
                  <a:gd name="T54" fmla="*/ 1 w 514"/>
                  <a:gd name="T55" fmla="*/ 1 h 423"/>
                  <a:gd name="T56" fmla="*/ 1 w 514"/>
                  <a:gd name="T57" fmla="*/ 1 h 423"/>
                  <a:gd name="T58" fmla="*/ 1 w 514"/>
                  <a:gd name="T59" fmla="*/ 1 h 423"/>
                  <a:gd name="T60" fmla="*/ 1 w 514"/>
                  <a:gd name="T61" fmla="*/ 1 h 423"/>
                  <a:gd name="T62" fmla="*/ 1 w 514"/>
                  <a:gd name="T63" fmla="*/ 1 h 423"/>
                  <a:gd name="T64" fmla="*/ 1 w 514"/>
                  <a:gd name="T65" fmla="*/ 1 h 423"/>
                  <a:gd name="T66" fmla="*/ 1 w 514"/>
                  <a:gd name="T67" fmla="*/ 1 h 423"/>
                  <a:gd name="T68" fmla="*/ 1 w 514"/>
                  <a:gd name="T69" fmla="*/ 0 h 423"/>
                  <a:gd name="T70" fmla="*/ 1 w 514"/>
                  <a:gd name="T71" fmla="*/ 1 h 423"/>
                  <a:gd name="T72" fmla="*/ 1 w 514"/>
                  <a:gd name="T73" fmla="*/ 1 h 423"/>
                  <a:gd name="T74" fmla="*/ 1 w 514"/>
                  <a:gd name="T75" fmla="*/ 1 h 423"/>
                  <a:gd name="T76" fmla="*/ 1 w 514"/>
                  <a:gd name="T77" fmla="*/ 1 h 423"/>
                  <a:gd name="T78" fmla="*/ 1 w 514"/>
                  <a:gd name="T79" fmla="*/ 1 h 423"/>
                  <a:gd name="T80" fmla="*/ 1 w 514"/>
                  <a:gd name="T81" fmla="*/ 1 h 423"/>
                  <a:gd name="T82" fmla="*/ 1 w 514"/>
                  <a:gd name="T83" fmla="*/ 1 h 423"/>
                  <a:gd name="T84" fmla="*/ 1 w 514"/>
                  <a:gd name="T85" fmla="*/ 1 h 423"/>
                  <a:gd name="T86" fmla="*/ 1 w 514"/>
                  <a:gd name="T87" fmla="*/ 1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3" y="112"/>
                    </a:lnTo>
                    <a:close/>
                  </a:path>
                </a:pathLst>
              </a:custGeom>
              <a:solidFill>
                <a:srgbClr val="FFD9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6" name="Freeform 107"/>
              <p:cNvSpPr>
                <a:spLocks/>
              </p:cNvSpPr>
              <p:nvPr/>
            </p:nvSpPr>
            <p:spPr bwMode="auto">
              <a:xfrm rot="2163528">
                <a:off x="4679" y="1874"/>
                <a:ext cx="286" cy="235"/>
              </a:xfrm>
              <a:custGeom>
                <a:avLst/>
                <a:gdLst>
                  <a:gd name="T0" fmla="*/ 1 w 506"/>
                  <a:gd name="T1" fmla="*/ 1 h 418"/>
                  <a:gd name="T2" fmla="*/ 1 w 506"/>
                  <a:gd name="T3" fmla="*/ 1 h 418"/>
                  <a:gd name="T4" fmla="*/ 1 w 506"/>
                  <a:gd name="T5" fmla="*/ 1 h 418"/>
                  <a:gd name="T6" fmla="*/ 1 w 506"/>
                  <a:gd name="T7" fmla="*/ 1 h 418"/>
                  <a:gd name="T8" fmla="*/ 1 w 506"/>
                  <a:gd name="T9" fmla="*/ 1 h 418"/>
                  <a:gd name="T10" fmla="*/ 1 w 506"/>
                  <a:gd name="T11" fmla="*/ 1 h 418"/>
                  <a:gd name="T12" fmla="*/ 1 w 506"/>
                  <a:gd name="T13" fmla="*/ 1 h 418"/>
                  <a:gd name="T14" fmla="*/ 1 w 506"/>
                  <a:gd name="T15" fmla="*/ 1 h 418"/>
                  <a:gd name="T16" fmla="*/ 1 w 506"/>
                  <a:gd name="T17" fmla="*/ 1 h 418"/>
                  <a:gd name="T18" fmla="*/ 1 w 506"/>
                  <a:gd name="T19" fmla="*/ 1 h 418"/>
                  <a:gd name="T20" fmla="*/ 1 w 506"/>
                  <a:gd name="T21" fmla="*/ 1 h 418"/>
                  <a:gd name="T22" fmla="*/ 1 w 506"/>
                  <a:gd name="T23" fmla="*/ 1 h 418"/>
                  <a:gd name="T24" fmla="*/ 1 w 506"/>
                  <a:gd name="T25" fmla="*/ 1 h 418"/>
                  <a:gd name="T26" fmla="*/ 1 w 506"/>
                  <a:gd name="T27" fmla="*/ 1 h 418"/>
                  <a:gd name="T28" fmla="*/ 1 w 506"/>
                  <a:gd name="T29" fmla="*/ 1 h 418"/>
                  <a:gd name="T30" fmla="*/ 1 w 506"/>
                  <a:gd name="T31" fmla="*/ 1 h 418"/>
                  <a:gd name="T32" fmla="*/ 1 w 506"/>
                  <a:gd name="T33" fmla="*/ 1 h 418"/>
                  <a:gd name="T34" fmla="*/ 1 w 506"/>
                  <a:gd name="T35" fmla="*/ 1 h 418"/>
                  <a:gd name="T36" fmla="*/ 1 w 506"/>
                  <a:gd name="T37" fmla="*/ 1 h 418"/>
                  <a:gd name="T38" fmla="*/ 1 w 506"/>
                  <a:gd name="T39" fmla="*/ 1 h 418"/>
                  <a:gd name="T40" fmla="*/ 1 w 506"/>
                  <a:gd name="T41" fmla="*/ 1 h 418"/>
                  <a:gd name="T42" fmla="*/ 1 w 506"/>
                  <a:gd name="T43" fmla="*/ 1 h 418"/>
                  <a:gd name="T44" fmla="*/ 1 w 506"/>
                  <a:gd name="T45" fmla="*/ 1 h 418"/>
                  <a:gd name="T46" fmla="*/ 1 w 506"/>
                  <a:gd name="T47" fmla="*/ 1 h 418"/>
                  <a:gd name="T48" fmla="*/ 1 w 506"/>
                  <a:gd name="T49" fmla="*/ 1 h 418"/>
                  <a:gd name="T50" fmla="*/ 1 w 506"/>
                  <a:gd name="T51" fmla="*/ 1 h 418"/>
                  <a:gd name="T52" fmla="*/ 0 w 506"/>
                  <a:gd name="T53" fmla="*/ 1 h 418"/>
                  <a:gd name="T54" fmla="*/ 1 w 506"/>
                  <a:gd name="T55" fmla="*/ 1 h 418"/>
                  <a:gd name="T56" fmla="*/ 1 w 506"/>
                  <a:gd name="T57" fmla="*/ 1 h 418"/>
                  <a:gd name="T58" fmla="*/ 1 w 506"/>
                  <a:gd name="T59" fmla="*/ 1 h 418"/>
                  <a:gd name="T60" fmla="*/ 1 w 506"/>
                  <a:gd name="T61" fmla="*/ 1 h 418"/>
                  <a:gd name="T62" fmla="*/ 1 w 506"/>
                  <a:gd name="T63" fmla="*/ 1 h 418"/>
                  <a:gd name="T64" fmla="*/ 1 w 506"/>
                  <a:gd name="T65" fmla="*/ 1 h 418"/>
                  <a:gd name="T66" fmla="*/ 1 w 506"/>
                  <a:gd name="T67" fmla="*/ 1 h 418"/>
                  <a:gd name="T68" fmla="*/ 1 w 506"/>
                  <a:gd name="T69" fmla="*/ 0 h 418"/>
                  <a:gd name="T70" fmla="*/ 1 w 506"/>
                  <a:gd name="T71" fmla="*/ 1 h 418"/>
                  <a:gd name="T72" fmla="*/ 1 w 506"/>
                  <a:gd name="T73" fmla="*/ 1 h 418"/>
                  <a:gd name="T74" fmla="*/ 1 w 506"/>
                  <a:gd name="T75" fmla="*/ 1 h 418"/>
                  <a:gd name="T76" fmla="*/ 1 w 506"/>
                  <a:gd name="T77" fmla="*/ 1 h 418"/>
                  <a:gd name="T78" fmla="*/ 1 w 506"/>
                  <a:gd name="T79" fmla="*/ 1 h 418"/>
                  <a:gd name="T80" fmla="*/ 1 w 506"/>
                  <a:gd name="T81" fmla="*/ 1 h 418"/>
                  <a:gd name="T82" fmla="*/ 1 w 506"/>
                  <a:gd name="T83" fmla="*/ 1 h 418"/>
                  <a:gd name="T84" fmla="*/ 1 w 506"/>
                  <a:gd name="T85" fmla="*/ 1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close/>
                  </a:path>
                </a:pathLst>
              </a:custGeom>
              <a:solidFill>
                <a:srgbClr val="FFDCE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7" name="Freeform 108"/>
              <p:cNvSpPr>
                <a:spLocks/>
              </p:cNvSpPr>
              <p:nvPr/>
            </p:nvSpPr>
            <p:spPr bwMode="auto">
              <a:xfrm rot="2163528">
                <a:off x="4682" y="1875"/>
                <a:ext cx="283" cy="233"/>
              </a:xfrm>
              <a:custGeom>
                <a:avLst/>
                <a:gdLst>
                  <a:gd name="T0" fmla="*/ 1 w 500"/>
                  <a:gd name="T1" fmla="*/ 1 h 413"/>
                  <a:gd name="T2" fmla="*/ 1 w 500"/>
                  <a:gd name="T3" fmla="*/ 1 h 413"/>
                  <a:gd name="T4" fmla="*/ 1 w 500"/>
                  <a:gd name="T5" fmla="*/ 1 h 413"/>
                  <a:gd name="T6" fmla="*/ 1 w 500"/>
                  <a:gd name="T7" fmla="*/ 1 h 413"/>
                  <a:gd name="T8" fmla="*/ 1 w 500"/>
                  <a:gd name="T9" fmla="*/ 1 h 413"/>
                  <a:gd name="T10" fmla="*/ 1 w 500"/>
                  <a:gd name="T11" fmla="*/ 1 h 413"/>
                  <a:gd name="T12" fmla="*/ 1 w 500"/>
                  <a:gd name="T13" fmla="*/ 1 h 413"/>
                  <a:gd name="T14" fmla="*/ 1 w 500"/>
                  <a:gd name="T15" fmla="*/ 1 h 413"/>
                  <a:gd name="T16" fmla="*/ 1 w 500"/>
                  <a:gd name="T17" fmla="*/ 1 h 413"/>
                  <a:gd name="T18" fmla="*/ 1 w 500"/>
                  <a:gd name="T19" fmla="*/ 1 h 413"/>
                  <a:gd name="T20" fmla="*/ 1 w 500"/>
                  <a:gd name="T21" fmla="*/ 1 h 413"/>
                  <a:gd name="T22" fmla="*/ 1 w 500"/>
                  <a:gd name="T23" fmla="*/ 1 h 413"/>
                  <a:gd name="T24" fmla="*/ 1 w 500"/>
                  <a:gd name="T25" fmla="*/ 1 h 413"/>
                  <a:gd name="T26" fmla="*/ 1 w 500"/>
                  <a:gd name="T27" fmla="*/ 1 h 413"/>
                  <a:gd name="T28" fmla="*/ 1 w 500"/>
                  <a:gd name="T29" fmla="*/ 1 h 413"/>
                  <a:gd name="T30" fmla="*/ 1 w 500"/>
                  <a:gd name="T31" fmla="*/ 1 h 413"/>
                  <a:gd name="T32" fmla="*/ 1 w 500"/>
                  <a:gd name="T33" fmla="*/ 1 h 413"/>
                  <a:gd name="T34" fmla="*/ 1 w 500"/>
                  <a:gd name="T35" fmla="*/ 1 h 413"/>
                  <a:gd name="T36" fmla="*/ 1 w 500"/>
                  <a:gd name="T37" fmla="*/ 1 h 413"/>
                  <a:gd name="T38" fmla="*/ 1 w 500"/>
                  <a:gd name="T39" fmla="*/ 1 h 413"/>
                  <a:gd name="T40" fmla="*/ 1 w 500"/>
                  <a:gd name="T41" fmla="*/ 1 h 413"/>
                  <a:gd name="T42" fmla="*/ 1 w 500"/>
                  <a:gd name="T43" fmla="*/ 1 h 413"/>
                  <a:gd name="T44" fmla="*/ 1 w 500"/>
                  <a:gd name="T45" fmla="*/ 1 h 413"/>
                  <a:gd name="T46" fmla="*/ 1 w 500"/>
                  <a:gd name="T47" fmla="*/ 1 h 413"/>
                  <a:gd name="T48" fmla="*/ 1 w 500"/>
                  <a:gd name="T49" fmla="*/ 1 h 413"/>
                  <a:gd name="T50" fmla="*/ 1 w 500"/>
                  <a:gd name="T51" fmla="*/ 1 h 413"/>
                  <a:gd name="T52" fmla="*/ 0 w 500"/>
                  <a:gd name="T53" fmla="*/ 1 h 413"/>
                  <a:gd name="T54" fmla="*/ 1 w 500"/>
                  <a:gd name="T55" fmla="*/ 1 h 413"/>
                  <a:gd name="T56" fmla="*/ 1 w 500"/>
                  <a:gd name="T57" fmla="*/ 1 h 413"/>
                  <a:gd name="T58" fmla="*/ 1 w 500"/>
                  <a:gd name="T59" fmla="*/ 1 h 413"/>
                  <a:gd name="T60" fmla="*/ 1 w 500"/>
                  <a:gd name="T61" fmla="*/ 1 h 413"/>
                  <a:gd name="T62" fmla="*/ 1 w 500"/>
                  <a:gd name="T63" fmla="*/ 1 h 413"/>
                  <a:gd name="T64" fmla="*/ 1 w 500"/>
                  <a:gd name="T65" fmla="*/ 1 h 413"/>
                  <a:gd name="T66" fmla="*/ 1 w 500"/>
                  <a:gd name="T67" fmla="*/ 1 h 413"/>
                  <a:gd name="T68" fmla="*/ 1 w 500"/>
                  <a:gd name="T69" fmla="*/ 0 h 413"/>
                  <a:gd name="T70" fmla="*/ 1 w 500"/>
                  <a:gd name="T71" fmla="*/ 1 h 413"/>
                  <a:gd name="T72" fmla="*/ 1 w 500"/>
                  <a:gd name="T73" fmla="*/ 1 h 413"/>
                  <a:gd name="T74" fmla="*/ 1 w 500"/>
                  <a:gd name="T75" fmla="*/ 1 h 413"/>
                  <a:gd name="T76" fmla="*/ 1 w 500"/>
                  <a:gd name="T77" fmla="*/ 1 h 413"/>
                  <a:gd name="T78" fmla="*/ 1 w 500"/>
                  <a:gd name="T79" fmla="*/ 1 h 413"/>
                  <a:gd name="T80" fmla="*/ 1 w 500"/>
                  <a:gd name="T81" fmla="*/ 1 h 413"/>
                  <a:gd name="T82" fmla="*/ 1 w 500"/>
                  <a:gd name="T83" fmla="*/ 1 h 413"/>
                  <a:gd name="T84" fmla="*/ 1 w 500"/>
                  <a:gd name="T85" fmla="*/ 1 h 4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close/>
                  </a:path>
                </a:pathLst>
              </a:custGeom>
              <a:solidFill>
                <a:srgbClr val="FFD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8" name="Freeform 109"/>
              <p:cNvSpPr>
                <a:spLocks/>
              </p:cNvSpPr>
              <p:nvPr/>
            </p:nvSpPr>
            <p:spPr bwMode="auto">
              <a:xfrm rot="2163528">
                <a:off x="4686" y="1877"/>
                <a:ext cx="278" cy="229"/>
              </a:xfrm>
              <a:custGeom>
                <a:avLst/>
                <a:gdLst>
                  <a:gd name="T0" fmla="*/ 1 w 496"/>
                  <a:gd name="T1" fmla="*/ 1 h 409"/>
                  <a:gd name="T2" fmla="*/ 1 w 496"/>
                  <a:gd name="T3" fmla="*/ 1 h 409"/>
                  <a:gd name="T4" fmla="*/ 1 w 496"/>
                  <a:gd name="T5" fmla="*/ 1 h 409"/>
                  <a:gd name="T6" fmla="*/ 1 w 496"/>
                  <a:gd name="T7" fmla="*/ 1 h 409"/>
                  <a:gd name="T8" fmla="*/ 1 w 496"/>
                  <a:gd name="T9" fmla="*/ 1 h 409"/>
                  <a:gd name="T10" fmla="*/ 1 w 496"/>
                  <a:gd name="T11" fmla="*/ 1 h 409"/>
                  <a:gd name="T12" fmla="*/ 1 w 496"/>
                  <a:gd name="T13" fmla="*/ 1 h 409"/>
                  <a:gd name="T14" fmla="*/ 1 w 496"/>
                  <a:gd name="T15" fmla="*/ 1 h 409"/>
                  <a:gd name="T16" fmla="*/ 1 w 496"/>
                  <a:gd name="T17" fmla="*/ 1 h 409"/>
                  <a:gd name="T18" fmla="*/ 1 w 496"/>
                  <a:gd name="T19" fmla="*/ 1 h 409"/>
                  <a:gd name="T20" fmla="*/ 1 w 496"/>
                  <a:gd name="T21" fmla="*/ 1 h 409"/>
                  <a:gd name="T22" fmla="*/ 1 w 496"/>
                  <a:gd name="T23" fmla="*/ 1 h 409"/>
                  <a:gd name="T24" fmla="*/ 1 w 496"/>
                  <a:gd name="T25" fmla="*/ 1 h 409"/>
                  <a:gd name="T26" fmla="*/ 1 w 496"/>
                  <a:gd name="T27" fmla="*/ 1 h 409"/>
                  <a:gd name="T28" fmla="*/ 1 w 496"/>
                  <a:gd name="T29" fmla="*/ 1 h 409"/>
                  <a:gd name="T30" fmla="*/ 1 w 496"/>
                  <a:gd name="T31" fmla="*/ 1 h 409"/>
                  <a:gd name="T32" fmla="*/ 1 w 496"/>
                  <a:gd name="T33" fmla="*/ 1 h 409"/>
                  <a:gd name="T34" fmla="*/ 1 w 496"/>
                  <a:gd name="T35" fmla="*/ 1 h 409"/>
                  <a:gd name="T36" fmla="*/ 1 w 496"/>
                  <a:gd name="T37" fmla="*/ 1 h 409"/>
                  <a:gd name="T38" fmla="*/ 1 w 496"/>
                  <a:gd name="T39" fmla="*/ 1 h 409"/>
                  <a:gd name="T40" fmla="*/ 1 w 496"/>
                  <a:gd name="T41" fmla="*/ 1 h 409"/>
                  <a:gd name="T42" fmla="*/ 1 w 496"/>
                  <a:gd name="T43" fmla="*/ 1 h 409"/>
                  <a:gd name="T44" fmla="*/ 1 w 496"/>
                  <a:gd name="T45" fmla="*/ 1 h 409"/>
                  <a:gd name="T46" fmla="*/ 1 w 496"/>
                  <a:gd name="T47" fmla="*/ 1 h 409"/>
                  <a:gd name="T48" fmla="*/ 1 w 496"/>
                  <a:gd name="T49" fmla="*/ 1 h 409"/>
                  <a:gd name="T50" fmla="*/ 1 w 496"/>
                  <a:gd name="T51" fmla="*/ 1 h 409"/>
                  <a:gd name="T52" fmla="*/ 0 w 496"/>
                  <a:gd name="T53" fmla="*/ 1 h 409"/>
                  <a:gd name="T54" fmla="*/ 1 w 496"/>
                  <a:gd name="T55" fmla="*/ 1 h 409"/>
                  <a:gd name="T56" fmla="*/ 1 w 496"/>
                  <a:gd name="T57" fmla="*/ 1 h 409"/>
                  <a:gd name="T58" fmla="*/ 1 w 496"/>
                  <a:gd name="T59" fmla="*/ 1 h 409"/>
                  <a:gd name="T60" fmla="*/ 1 w 496"/>
                  <a:gd name="T61" fmla="*/ 1 h 409"/>
                  <a:gd name="T62" fmla="*/ 1 w 496"/>
                  <a:gd name="T63" fmla="*/ 1 h 409"/>
                  <a:gd name="T64" fmla="*/ 1 w 496"/>
                  <a:gd name="T65" fmla="*/ 1 h 409"/>
                  <a:gd name="T66" fmla="*/ 1 w 496"/>
                  <a:gd name="T67" fmla="*/ 1 h 409"/>
                  <a:gd name="T68" fmla="*/ 1 w 496"/>
                  <a:gd name="T69" fmla="*/ 0 h 409"/>
                  <a:gd name="T70" fmla="*/ 1 w 496"/>
                  <a:gd name="T71" fmla="*/ 1 h 409"/>
                  <a:gd name="T72" fmla="*/ 1 w 496"/>
                  <a:gd name="T73" fmla="*/ 1 h 409"/>
                  <a:gd name="T74" fmla="*/ 1 w 496"/>
                  <a:gd name="T75" fmla="*/ 1 h 409"/>
                  <a:gd name="T76" fmla="*/ 1 w 496"/>
                  <a:gd name="T77" fmla="*/ 1 h 409"/>
                  <a:gd name="T78" fmla="*/ 1 w 496"/>
                  <a:gd name="T79" fmla="*/ 1 h 409"/>
                  <a:gd name="T80" fmla="*/ 1 w 496"/>
                  <a:gd name="T81" fmla="*/ 1 h 409"/>
                  <a:gd name="T82" fmla="*/ 1 w 496"/>
                  <a:gd name="T83" fmla="*/ 1 h 409"/>
                  <a:gd name="T84" fmla="*/ 1 w 496"/>
                  <a:gd name="T85" fmla="*/ 1 h 409"/>
                  <a:gd name="T86" fmla="*/ 1 w 496"/>
                  <a:gd name="T87" fmla="*/ 1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2"/>
                    </a:lnTo>
                    <a:close/>
                  </a:path>
                </a:pathLst>
              </a:custGeom>
              <a:solidFill>
                <a:srgbClr val="FFE2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69" name="Freeform 110"/>
              <p:cNvSpPr>
                <a:spLocks/>
              </p:cNvSpPr>
              <p:nvPr/>
            </p:nvSpPr>
            <p:spPr bwMode="auto">
              <a:xfrm rot="2163528">
                <a:off x="4688" y="1878"/>
                <a:ext cx="276" cy="227"/>
              </a:xfrm>
              <a:custGeom>
                <a:avLst/>
                <a:gdLst>
                  <a:gd name="T0" fmla="*/ 1 w 490"/>
                  <a:gd name="T1" fmla="*/ 1 h 404"/>
                  <a:gd name="T2" fmla="*/ 1 w 490"/>
                  <a:gd name="T3" fmla="*/ 1 h 404"/>
                  <a:gd name="T4" fmla="*/ 1 w 490"/>
                  <a:gd name="T5" fmla="*/ 1 h 404"/>
                  <a:gd name="T6" fmla="*/ 1 w 490"/>
                  <a:gd name="T7" fmla="*/ 1 h 404"/>
                  <a:gd name="T8" fmla="*/ 1 w 490"/>
                  <a:gd name="T9" fmla="*/ 1 h 404"/>
                  <a:gd name="T10" fmla="*/ 1 w 490"/>
                  <a:gd name="T11" fmla="*/ 1 h 404"/>
                  <a:gd name="T12" fmla="*/ 1 w 490"/>
                  <a:gd name="T13" fmla="*/ 1 h 404"/>
                  <a:gd name="T14" fmla="*/ 1 w 490"/>
                  <a:gd name="T15" fmla="*/ 1 h 404"/>
                  <a:gd name="T16" fmla="*/ 1 w 490"/>
                  <a:gd name="T17" fmla="*/ 1 h 404"/>
                  <a:gd name="T18" fmla="*/ 1 w 490"/>
                  <a:gd name="T19" fmla="*/ 1 h 404"/>
                  <a:gd name="T20" fmla="*/ 1 w 490"/>
                  <a:gd name="T21" fmla="*/ 1 h 404"/>
                  <a:gd name="T22" fmla="*/ 1 w 490"/>
                  <a:gd name="T23" fmla="*/ 1 h 404"/>
                  <a:gd name="T24" fmla="*/ 1 w 490"/>
                  <a:gd name="T25" fmla="*/ 1 h 404"/>
                  <a:gd name="T26" fmla="*/ 1 w 490"/>
                  <a:gd name="T27" fmla="*/ 1 h 404"/>
                  <a:gd name="T28" fmla="*/ 1 w 490"/>
                  <a:gd name="T29" fmla="*/ 1 h 404"/>
                  <a:gd name="T30" fmla="*/ 1 w 490"/>
                  <a:gd name="T31" fmla="*/ 1 h 404"/>
                  <a:gd name="T32" fmla="*/ 1 w 490"/>
                  <a:gd name="T33" fmla="*/ 1 h 404"/>
                  <a:gd name="T34" fmla="*/ 1 w 490"/>
                  <a:gd name="T35" fmla="*/ 1 h 404"/>
                  <a:gd name="T36" fmla="*/ 1 w 490"/>
                  <a:gd name="T37" fmla="*/ 1 h 404"/>
                  <a:gd name="T38" fmla="*/ 1 w 490"/>
                  <a:gd name="T39" fmla="*/ 1 h 404"/>
                  <a:gd name="T40" fmla="*/ 1 w 490"/>
                  <a:gd name="T41" fmla="*/ 1 h 404"/>
                  <a:gd name="T42" fmla="*/ 1 w 490"/>
                  <a:gd name="T43" fmla="*/ 1 h 404"/>
                  <a:gd name="T44" fmla="*/ 1 w 490"/>
                  <a:gd name="T45" fmla="*/ 1 h 404"/>
                  <a:gd name="T46" fmla="*/ 1 w 490"/>
                  <a:gd name="T47" fmla="*/ 1 h 404"/>
                  <a:gd name="T48" fmla="*/ 1 w 490"/>
                  <a:gd name="T49" fmla="*/ 1 h 404"/>
                  <a:gd name="T50" fmla="*/ 1 w 490"/>
                  <a:gd name="T51" fmla="*/ 1 h 404"/>
                  <a:gd name="T52" fmla="*/ 0 w 490"/>
                  <a:gd name="T53" fmla="*/ 1 h 404"/>
                  <a:gd name="T54" fmla="*/ 1 w 490"/>
                  <a:gd name="T55" fmla="*/ 1 h 404"/>
                  <a:gd name="T56" fmla="*/ 1 w 490"/>
                  <a:gd name="T57" fmla="*/ 1 h 404"/>
                  <a:gd name="T58" fmla="*/ 1 w 490"/>
                  <a:gd name="T59" fmla="*/ 1 h 404"/>
                  <a:gd name="T60" fmla="*/ 1 w 490"/>
                  <a:gd name="T61" fmla="*/ 1 h 404"/>
                  <a:gd name="T62" fmla="*/ 1 w 490"/>
                  <a:gd name="T63" fmla="*/ 1 h 404"/>
                  <a:gd name="T64" fmla="*/ 1 w 490"/>
                  <a:gd name="T65" fmla="*/ 1 h 404"/>
                  <a:gd name="T66" fmla="*/ 1 w 490"/>
                  <a:gd name="T67" fmla="*/ 1 h 404"/>
                  <a:gd name="T68" fmla="*/ 1 w 490"/>
                  <a:gd name="T69" fmla="*/ 0 h 404"/>
                  <a:gd name="T70" fmla="*/ 1 w 490"/>
                  <a:gd name="T71" fmla="*/ 1 h 404"/>
                  <a:gd name="T72" fmla="*/ 1 w 490"/>
                  <a:gd name="T73" fmla="*/ 1 h 404"/>
                  <a:gd name="T74" fmla="*/ 1 w 490"/>
                  <a:gd name="T75" fmla="*/ 1 h 404"/>
                  <a:gd name="T76" fmla="*/ 1 w 490"/>
                  <a:gd name="T77" fmla="*/ 1 h 404"/>
                  <a:gd name="T78" fmla="*/ 1 w 490"/>
                  <a:gd name="T79" fmla="*/ 1 h 404"/>
                  <a:gd name="T80" fmla="*/ 1 w 490"/>
                  <a:gd name="T81" fmla="*/ 1 h 404"/>
                  <a:gd name="T82" fmla="*/ 1 w 490"/>
                  <a:gd name="T83" fmla="*/ 1 h 404"/>
                  <a:gd name="T84" fmla="*/ 1 w 490"/>
                  <a:gd name="T85" fmla="*/ 1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close/>
                  </a:path>
                </a:pathLst>
              </a:custGeom>
              <a:solidFill>
                <a:srgbClr val="FFE5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0" name="Freeform 111"/>
              <p:cNvSpPr>
                <a:spLocks/>
              </p:cNvSpPr>
              <p:nvPr/>
            </p:nvSpPr>
            <p:spPr bwMode="auto">
              <a:xfrm rot="2163528">
                <a:off x="4691" y="1879"/>
                <a:ext cx="271" cy="225"/>
              </a:xfrm>
              <a:custGeom>
                <a:avLst/>
                <a:gdLst>
                  <a:gd name="T0" fmla="*/ 1 w 485"/>
                  <a:gd name="T1" fmla="*/ 1 h 400"/>
                  <a:gd name="T2" fmla="*/ 1 w 485"/>
                  <a:gd name="T3" fmla="*/ 1 h 400"/>
                  <a:gd name="T4" fmla="*/ 1 w 485"/>
                  <a:gd name="T5" fmla="*/ 1 h 400"/>
                  <a:gd name="T6" fmla="*/ 1 w 485"/>
                  <a:gd name="T7" fmla="*/ 1 h 400"/>
                  <a:gd name="T8" fmla="*/ 1 w 485"/>
                  <a:gd name="T9" fmla="*/ 1 h 400"/>
                  <a:gd name="T10" fmla="*/ 1 w 485"/>
                  <a:gd name="T11" fmla="*/ 1 h 400"/>
                  <a:gd name="T12" fmla="*/ 1 w 485"/>
                  <a:gd name="T13" fmla="*/ 1 h 400"/>
                  <a:gd name="T14" fmla="*/ 1 w 485"/>
                  <a:gd name="T15" fmla="*/ 1 h 400"/>
                  <a:gd name="T16" fmla="*/ 1 w 485"/>
                  <a:gd name="T17" fmla="*/ 1 h 400"/>
                  <a:gd name="T18" fmla="*/ 1 w 485"/>
                  <a:gd name="T19" fmla="*/ 1 h 400"/>
                  <a:gd name="T20" fmla="*/ 1 w 485"/>
                  <a:gd name="T21" fmla="*/ 1 h 400"/>
                  <a:gd name="T22" fmla="*/ 1 w 485"/>
                  <a:gd name="T23" fmla="*/ 1 h 400"/>
                  <a:gd name="T24" fmla="*/ 1 w 485"/>
                  <a:gd name="T25" fmla="*/ 1 h 400"/>
                  <a:gd name="T26" fmla="*/ 1 w 485"/>
                  <a:gd name="T27" fmla="*/ 1 h 400"/>
                  <a:gd name="T28" fmla="*/ 1 w 485"/>
                  <a:gd name="T29" fmla="*/ 1 h 400"/>
                  <a:gd name="T30" fmla="*/ 1 w 485"/>
                  <a:gd name="T31" fmla="*/ 1 h 400"/>
                  <a:gd name="T32" fmla="*/ 1 w 485"/>
                  <a:gd name="T33" fmla="*/ 1 h 400"/>
                  <a:gd name="T34" fmla="*/ 1 w 485"/>
                  <a:gd name="T35" fmla="*/ 1 h 400"/>
                  <a:gd name="T36" fmla="*/ 1 w 485"/>
                  <a:gd name="T37" fmla="*/ 1 h 400"/>
                  <a:gd name="T38" fmla="*/ 1 w 485"/>
                  <a:gd name="T39" fmla="*/ 1 h 400"/>
                  <a:gd name="T40" fmla="*/ 1 w 485"/>
                  <a:gd name="T41" fmla="*/ 1 h 400"/>
                  <a:gd name="T42" fmla="*/ 1 w 485"/>
                  <a:gd name="T43" fmla="*/ 1 h 400"/>
                  <a:gd name="T44" fmla="*/ 1 w 485"/>
                  <a:gd name="T45" fmla="*/ 1 h 400"/>
                  <a:gd name="T46" fmla="*/ 1 w 485"/>
                  <a:gd name="T47" fmla="*/ 1 h 400"/>
                  <a:gd name="T48" fmla="*/ 1 w 485"/>
                  <a:gd name="T49" fmla="*/ 1 h 400"/>
                  <a:gd name="T50" fmla="*/ 1 w 485"/>
                  <a:gd name="T51" fmla="*/ 1 h 400"/>
                  <a:gd name="T52" fmla="*/ 0 w 485"/>
                  <a:gd name="T53" fmla="*/ 1 h 400"/>
                  <a:gd name="T54" fmla="*/ 1 w 485"/>
                  <a:gd name="T55" fmla="*/ 1 h 400"/>
                  <a:gd name="T56" fmla="*/ 1 w 485"/>
                  <a:gd name="T57" fmla="*/ 1 h 400"/>
                  <a:gd name="T58" fmla="*/ 1 w 485"/>
                  <a:gd name="T59" fmla="*/ 1 h 400"/>
                  <a:gd name="T60" fmla="*/ 1 w 485"/>
                  <a:gd name="T61" fmla="*/ 1 h 400"/>
                  <a:gd name="T62" fmla="*/ 1 w 485"/>
                  <a:gd name="T63" fmla="*/ 1 h 400"/>
                  <a:gd name="T64" fmla="*/ 1 w 485"/>
                  <a:gd name="T65" fmla="*/ 1 h 400"/>
                  <a:gd name="T66" fmla="*/ 1 w 485"/>
                  <a:gd name="T67" fmla="*/ 1 h 400"/>
                  <a:gd name="T68" fmla="*/ 1 w 485"/>
                  <a:gd name="T69" fmla="*/ 0 h 400"/>
                  <a:gd name="T70" fmla="*/ 1 w 485"/>
                  <a:gd name="T71" fmla="*/ 1 h 400"/>
                  <a:gd name="T72" fmla="*/ 1 w 485"/>
                  <a:gd name="T73" fmla="*/ 1 h 400"/>
                  <a:gd name="T74" fmla="*/ 1 w 485"/>
                  <a:gd name="T75" fmla="*/ 1 h 400"/>
                  <a:gd name="T76" fmla="*/ 1 w 485"/>
                  <a:gd name="T77" fmla="*/ 1 h 400"/>
                  <a:gd name="T78" fmla="*/ 1 w 485"/>
                  <a:gd name="T79" fmla="*/ 1 h 400"/>
                  <a:gd name="T80" fmla="*/ 1 w 485"/>
                  <a:gd name="T81" fmla="*/ 1 h 400"/>
                  <a:gd name="T82" fmla="*/ 1 w 485"/>
                  <a:gd name="T83" fmla="*/ 1 h 400"/>
                  <a:gd name="T84" fmla="*/ 1 w 485"/>
                  <a:gd name="T85" fmla="*/ 1 h 400"/>
                  <a:gd name="T86" fmla="*/ 1 w 485"/>
                  <a:gd name="T87" fmla="*/ 1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3" y="111"/>
                    </a:lnTo>
                    <a:close/>
                  </a:path>
                </a:pathLst>
              </a:custGeom>
              <a:solidFill>
                <a:srgbClr val="FFE8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1" name="Freeform 112"/>
              <p:cNvSpPr>
                <a:spLocks/>
              </p:cNvSpPr>
              <p:nvPr/>
            </p:nvSpPr>
            <p:spPr bwMode="auto">
              <a:xfrm rot="2163528">
                <a:off x="4692" y="1880"/>
                <a:ext cx="270" cy="222"/>
              </a:xfrm>
              <a:custGeom>
                <a:avLst/>
                <a:gdLst>
                  <a:gd name="T0" fmla="*/ 1 w 479"/>
                  <a:gd name="T1" fmla="*/ 1 h 395"/>
                  <a:gd name="T2" fmla="*/ 1 w 479"/>
                  <a:gd name="T3" fmla="*/ 1 h 395"/>
                  <a:gd name="T4" fmla="*/ 1 w 479"/>
                  <a:gd name="T5" fmla="*/ 1 h 395"/>
                  <a:gd name="T6" fmla="*/ 1 w 479"/>
                  <a:gd name="T7" fmla="*/ 1 h 395"/>
                  <a:gd name="T8" fmla="*/ 1 w 479"/>
                  <a:gd name="T9" fmla="*/ 1 h 395"/>
                  <a:gd name="T10" fmla="*/ 1 w 479"/>
                  <a:gd name="T11" fmla="*/ 1 h 395"/>
                  <a:gd name="T12" fmla="*/ 1 w 479"/>
                  <a:gd name="T13" fmla="*/ 1 h 395"/>
                  <a:gd name="T14" fmla="*/ 1 w 479"/>
                  <a:gd name="T15" fmla="*/ 1 h 395"/>
                  <a:gd name="T16" fmla="*/ 1 w 479"/>
                  <a:gd name="T17" fmla="*/ 1 h 395"/>
                  <a:gd name="T18" fmla="*/ 1 w 479"/>
                  <a:gd name="T19" fmla="*/ 1 h 395"/>
                  <a:gd name="T20" fmla="*/ 1 w 479"/>
                  <a:gd name="T21" fmla="*/ 1 h 395"/>
                  <a:gd name="T22" fmla="*/ 1 w 479"/>
                  <a:gd name="T23" fmla="*/ 1 h 395"/>
                  <a:gd name="T24" fmla="*/ 1 w 479"/>
                  <a:gd name="T25" fmla="*/ 1 h 395"/>
                  <a:gd name="T26" fmla="*/ 1 w 479"/>
                  <a:gd name="T27" fmla="*/ 1 h 395"/>
                  <a:gd name="T28" fmla="*/ 1 w 479"/>
                  <a:gd name="T29" fmla="*/ 1 h 395"/>
                  <a:gd name="T30" fmla="*/ 1 w 479"/>
                  <a:gd name="T31" fmla="*/ 1 h 395"/>
                  <a:gd name="T32" fmla="*/ 1 w 479"/>
                  <a:gd name="T33" fmla="*/ 1 h 395"/>
                  <a:gd name="T34" fmla="*/ 1 w 479"/>
                  <a:gd name="T35" fmla="*/ 1 h 395"/>
                  <a:gd name="T36" fmla="*/ 1 w 479"/>
                  <a:gd name="T37" fmla="*/ 1 h 395"/>
                  <a:gd name="T38" fmla="*/ 1 w 479"/>
                  <a:gd name="T39" fmla="*/ 1 h 395"/>
                  <a:gd name="T40" fmla="*/ 1 w 479"/>
                  <a:gd name="T41" fmla="*/ 1 h 395"/>
                  <a:gd name="T42" fmla="*/ 1 w 479"/>
                  <a:gd name="T43" fmla="*/ 1 h 395"/>
                  <a:gd name="T44" fmla="*/ 1 w 479"/>
                  <a:gd name="T45" fmla="*/ 1 h 395"/>
                  <a:gd name="T46" fmla="*/ 1 w 479"/>
                  <a:gd name="T47" fmla="*/ 1 h 395"/>
                  <a:gd name="T48" fmla="*/ 1 w 479"/>
                  <a:gd name="T49" fmla="*/ 1 h 395"/>
                  <a:gd name="T50" fmla="*/ 1 w 479"/>
                  <a:gd name="T51" fmla="*/ 1 h 395"/>
                  <a:gd name="T52" fmla="*/ 0 w 479"/>
                  <a:gd name="T53" fmla="*/ 1 h 395"/>
                  <a:gd name="T54" fmla="*/ 1 w 479"/>
                  <a:gd name="T55" fmla="*/ 1 h 395"/>
                  <a:gd name="T56" fmla="*/ 1 w 479"/>
                  <a:gd name="T57" fmla="*/ 1 h 395"/>
                  <a:gd name="T58" fmla="*/ 1 w 479"/>
                  <a:gd name="T59" fmla="*/ 1 h 395"/>
                  <a:gd name="T60" fmla="*/ 1 w 479"/>
                  <a:gd name="T61" fmla="*/ 1 h 395"/>
                  <a:gd name="T62" fmla="*/ 1 w 479"/>
                  <a:gd name="T63" fmla="*/ 1 h 395"/>
                  <a:gd name="T64" fmla="*/ 1 w 479"/>
                  <a:gd name="T65" fmla="*/ 1 h 395"/>
                  <a:gd name="T66" fmla="*/ 1 w 479"/>
                  <a:gd name="T67" fmla="*/ 1 h 395"/>
                  <a:gd name="T68" fmla="*/ 1 w 479"/>
                  <a:gd name="T69" fmla="*/ 0 h 395"/>
                  <a:gd name="T70" fmla="*/ 1 w 479"/>
                  <a:gd name="T71" fmla="*/ 1 h 395"/>
                  <a:gd name="T72" fmla="*/ 1 w 479"/>
                  <a:gd name="T73" fmla="*/ 1 h 395"/>
                  <a:gd name="T74" fmla="*/ 1 w 479"/>
                  <a:gd name="T75" fmla="*/ 1 h 395"/>
                  <a:gd name="T76" fmla="*/ 1 w 479"/>
                  <a:gd name="T77" fmla="*/ 1 h 395"/>
                  <a:gd name="T78" fmla="*/ 1 w 479"/>
                  <a:gd name="T79" fmla="*/ 1 h 395"/>
                  <a:gd name="T80" fmla="*/ 1 w 479"/>
                  <a:gd name="T81" fmla="*/ 1 h 395"/>
                  <a:gd name="T82" fmla="*/ 1 w 479"/>
                  <a:gd name="T83" fmla="*/ 1 h 395"/>
                  <a:gd name="T84" fmla="*/ 1 w 479"/>
                  <a:gd name="T85" fmla="*/ 1 h 395"/>
                  <a:gd name="T86" fmla="*/ 1 w 479"/>
                  <a:gd name="T87" fmla="*/ 1 h 3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8" y="111"/>
                    </a:lnTo>
                    <a:close/>
                  </a:path>
                </a:pathLst>
              </a:custGeom>
              <a:solidFill>
                <a:srgbClr val="FFEB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2" name="Freeform 113"/>
              <p:cNvSpPr>
                <a:spLocks/>
              </p:cNvSpPr>
              <p:nvPr/>
            </p:nvSpPr>
            <p:spPr bwMode="auto">
              <a:xfrm rot="2163528">
                <a:off x="4696" y="1881"/>
                <a:ext cx="265" cy="220"/>
              </a:xfrm>
              <a:custGeom>
                <a:avLst/>
                <a:gdLst>
                  <a:gd name="T0" fmla="*/ 1 w 474"/>
                  <a:gd name="T1" fmla="*/ 1 h 390"/>
                  <a:gd name="T2" fmla="*/ 1 w 474"/>
                  <a:gd name="T3" fmla="*/ 1 h 390"/>
                  <a:gd name="T4" fmla="*/ 1 w 474"/>
                  <a:gd name="T5" fmla="*/ 1 h 390"/>
                  <a:gd name="T6" fmla="*/ 1 w 474"/>
                  <a:gd name="T7" fmla="*/ 1 h 390"/>
                  <a:gd name="T8" fmla="*/ 1 w 474"/>
                  <a:gd name="T9" fmla="*/ 1 h 390"/>
                  <a:gd name="T10" fmla="*/ 1 w 474"/>
                  <a:gd name="T11" fmla="*/ 1 h 390"/>
                  <a:gd name="T12" fmla="*/ 1 w 474"/>
                  <a:gd name="T13" fmla="*/ 1 h 390"/>
                  <a:gd name="T14" fmla="*/ 1 w 474"/>
                  <a:gd name="T15" fmla="*/ 1 h 390"/>
                  <a:gd name="T16" fmla="*/ 1 w 474"/>
                  <a:gd name="T17" fmla="*/ 1 h 390"/>
                  <a:gd name="T18" fmla="*/ 1 w 474"/>
                  <a:gd name="T19" fmla="*/ 1 h 390"/>
                  <a:gd name="T20" fmla="*/ 1 w 474"/>
                  <a:gd name="T21" fmla="*/ 1 h 390"/>
                  <a:gd name="T22" fmla="*/ 1 w 474"/>
                  <a:gd name="T23" fmla="*/ 1 h 390"/>
                  <a:gd name="T24" fmla="*/ 1 w 474"/>
                  <a:gd name="T25" fmla="*/ 1 h 390"/>
                  <a:gd name="T26" fmla="*/ 1 w 474"/>
                  <a:gd name="T27" fmla="*/ 1 h 390"/>
                  <a:gd name="T28" fmla="*/ 1 w 474"/>
                  <a:gd name="T29" fmla="*/ 1 h 390"/>
                  <a:gd name="T30" fmla="*/ 1 w 474"/>
                  <a:gd name="T31" fmla="*/ 1 h 390"/>
                  <a:gd name="T32" fmla="*/ 1 w 474"/>
                  <a:gd name="T33" fmla="*/ 1 h 390"/>
                  <a:gd name="T34" fmla="*/ 1 w 474"/>
                  <a:gd name="T35" fmla="*/ 1 h 390"/>
                  <a:gd name="T36" fmla="*/ 1 w 474"/>
                  <a:gd name="T37" fmla="*/ 1 h 390"/>
                  <a:gd name="T38" fmla="*/ 1 w 474"/>
                  <a:gd name="T39" fmla="*/ 1 h 390"/>
                  <a:gd name="T40" fmla="*/ 1 w 474"/>
                  <a:gd name="T41" fmla="*/ 1 h 390"/>
                  <a:gd name="T42" fmla="*/ 1 w 474"/>
                  <a:gd name="T43" fmla="*/ 1 h 390"/>
                  <a:gd name="T44" fmla="*/ 1 w 474"/>
                  <a:gd name="T45" fmla="*/ 1 h 390"/>
                  <a:gd name="T46" fmla="*/ 1 w 474"/>
                  <a:gd name="T47" fmla="*/ 1 h 390"/>
                  <a:gd name="T48" fmla="*/ 1 w 474"/>
                  <a:gd name="T49" fmla="*/ 1 h 390"/>
                  <a:gd name="T50" fmla="*/ 1 w 474"/>
                  <a:gd name="T51" fmla="*/ 1 h 390"/>
                  <a:gd name="T52" fmla="*/ 0 w 474"/>
                  <a:gd name="T53" fmla="*/ 1 h 390"/>
                  <a:gd name="T54" fmla="*/ 1 w 474"/>
                  <a:gd name="T55" fmla="*/ 1 h 390"/>
                  <a:gd name="T56" fmla="*/ 1 w 474"/>
                  <a:gd name="T57" fmla="*/ 1 h 390"/>
                  <a:gd name="T58" fmla="*/ 1 w 474"/>
                  <a:gd name="T59" fmla="*/ 1 h 390"/>
                  <a:gd name="T60" fmla="*/ 1 w 474"/>
                  <a:gd name="T61" fmla="*/ 1 h 390"/>
                  <a:gd name="T62" fmla="*/ 1 w 474"/>
                  <a:gd name="T63" fmla="*/ 1 h 390"/>
                  <a:gd name="T64" fmla="*/ 1 w 474"/>
                  <a:gd name="T65" fmla="*/ 1 h 390"/>
                  <a:gd name="T66" fmla="*/ 1 w 474"/>
                  <a:gd name="T67" fmla="*/ 1 h 390"/>
                  <a:gd name="T68" fmla="*/ 1 w 474"/>
                  <a:gd name="T69" fmla="*/ 0 h 390"/>
                  <a:gd name="T70" fmla="*/ 1 w 474"/>
                  <a:gd name="T71" fmla="*/ 1 h 390"/>
                  <a:gd name="T72" fmla="*/ 1 w 474"/>
                  <a:gd name="T73" fmla="*/ 1 h 390"/>
                  <a:gd name="T74" fmla="*/ 1 w 474"/>
                  <a:gd name="T75" fmla="*/ 1 h 390"/>
                  <a:gd name="T76" fmla="*/ 1 w 474"/>
                  <a:gd name="T77" fmla="*/ 1 h 390"/>
                  <a:gd name="T78" fmla="*/ 1 w 474"/>
                  <a:gd name="T79" fmla="*/ 1 h 390"/>
                  <a:gd name="T80" fmla="*/ 1 w 474"/>
                  <a:gd name="T81" fmla="*/ 1 h 390"/>
                  <a:gd name="T82" fmla="*/ 1 w 474"/>
                  <a:gd name="T83" fmla="*/ 1 h 390"/>
                  <a:gd name="T84" fmla="*/ 1 w 474"/>
                  <a:gd name="T85" fmla="*/ 1 h 390"/>
                  <a:gd name="T86" fmla="*/ 1 w 474"/>
                  <a:gd name="T87" fmla="*/ 1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3" y="109"/>
                    </a:lnTo>
                    <a:close/>
                  </a:path>
                </a:pathLst>
              </a:custGeom>
              <a:solidFill>
                <a:srgbClr val="FFEE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3" name="Freeform 114"/>
              <p:cNvSpPr>
                <a:spLocks/>
              </p:cNvSpPr>
              <p:nvPr/>
            </p:nvSpPr>
            <p:spPr bwMode="auto">
              <a:xfrm rot="2163528">
                <a:off x="4699" y="1883"/>
                <a:ext cx="263" cy="216"/>
              </a:xfrm>
              <a:custGeom>
                <a:avLst/>
                <a:gdLst>
                  <a:gd name="T0" fmla="*/ 1 w 467"/>
                  <a:gd name="T1" fmla="*/ 1 h 384"/>
                  <a:gd name="T2" fmla="*/ 1 w 467"/>
                  <a:gd name="T3" fmla="*/ 1 h 384"/>
                  <a:gd name="T4" fmla="*/ 1 w 467"/>
                  <a:gd name="T5" fmla="*/ 1 h 384"/>
                  <a:gd name="T6" fmla="*/ 1 w 467"/>
                  <a:gd name="T7" fmla="*/ 1 h 384"/>
                  <a:gd name="T8" fmla="*/ 1 w 467"/>
                  <a:gd name="T9" fmla="*/ 1 h 384"/>
                  <a:gd name="T10" fmla="*/ 1 w 467"/>
                  <a:gd name="T11" fmla="*/ 1 h 384"/>
                  <a:gd name="T12" fmla="*/ 1 w 467"/>
                  <a:gd name="T13" fmla="*/ 1 h 384"/>
                  <a:gd name="T14" fmla="*/ 1 w 467"/>
                  <a:gd name="T15" fmla="*/ 1 h 384"/>
                  <a:gd name="T16" fmla="*/ 1 w 467"/>
                  <a:gd name="T17" fmla="*/ 1 h 384"/>
                  <a:gd name="T18" fmla="*/ 1 w 467"/>
                  <a:gd name="T19" fmla="*/ 1 h 384"/>
                  <a:gd name="T20" fmla="*/ 1 w 467"/>
                  <a:gd name="T21" fmla="*/ 1 h 384"/>
                  <a:gd name="T22" fmla="*/ 1 w 467"/>
                  <a:gd name="T23" fmla="*/ 1 h 384"/>
                  <a:gd name="T24" fmla="*/ 1 w 467"/>
                  <a:gd name="T25" fmla="*/ 1 h 384"/>
                  <a:gd name="T26" fmla="*/ 1 w 467"/>
                  <a:gd name="T27" fmla="*/ 1 h 384"/>
                  <a:gd name="T28" fmla="*/ 1 w 467"/>
                  <a:gd name="T29" fmla="*/ 1 h 384"/>
                  <a:gd name="T30" fmla="*/ 1 w 467"/>
                  <a:gd name="T31" fmla="*/ 1 h 384"/>
                  <a:gd name="T32" fmla="*/ 1 w 467"/>
                  <a:gd name="T33" fmla="*/ 1 h 384"/>
                  <a:gd name="T34" fmla="*/ 1 w 467"/>
                  <a:gd name="T35" fmla="*/ 1 h 384"/>
                  <a:gd name="T36" fmla="*/ 1 w 467"/>
                  <a:gd name="T37" fmla="*/ 1 h 384"/>
                  <a:gd name="T38" fmla="*/ 1 w 467"/>
                  <a:gd name="T39" fmla="*/ 1 h 384"/>
                  <a:gd name="T40" fmla="*/ 1 w 467"/>
                  <a:gd name="T41" fmla="*/ 1 h 384"/>
                  <a:gd name="T42" fmla="*/ 1 w 467"/>
                  <a:gd name="T43" fmla="*/ 1 h 384"/>
                  <a:gd name="T44" fmla="*/ 1 w 467"/>
                  <a:gd name="T45" fmla="*/ 1 h 384"/>
                  <a:gd name="T46" fmla="*/ 1 w 467"/>
                  <a:gd name="T47" fmla="*/ 1 h 384"/>
                  <a:gd name="T48" fmla="*/ 1 w 467"/>
                  <a:gd name="T49" fmla="*/ 1 h 384"/>
                  <a:gd name="T50" fmla="*/ 1 w 467"/>
                  <a:gd name="T51" fmla="*/ 1 h 384"/>
                  <a:gd name="T52" fmla="*/ 0 w 467"/>
                  <a:gd name="T53" fmla="*/ 1 h 384"/>
                  <a:gd name="T54" fmla="*/ 1 w 467"/>
                  <a:gd name="T55" fmla="*/ 1 h 384"/>
                  <a:gd name="T56" fmla="*/ 1 w 467"/>
                  <a:gd name="T57" fmla="*/ 1 h 384"/>
                  <a:gd name="T58" fmla="*/ 1 w 467"/>
                  <a:gd name="T59" fmla="*/ 1 h 384"/>
                  <a:gd name="T60" fmla="*/ 1 w 467"/>
                  <a:gd name="T61" fmla="*/ 1 h 384"/>
                  <a:gd name="T62" fmla="*/ 1 w 467"/>
                  <a:gd name="T63" fmla="*/ 1 h 384"/>
                  <a:gd name="T64" fmla="*/ 1 w 467"/>
                  <a:gd name="T65" fmla="*/ 1 h 384"/>
                  <a:gd name="T66" fmla="*/ 1 w 467"/>
                  <a:gd name="T67" fmla="*/ 1 h 384"/>
                  <a:gd name="T68" fmla="*/ 1 w 467"/>
                  <a:gd name="T69" fmla="*/ 0 h 384"/>
                  <a:gd name="T70" fmla="*/ 1 w 467"/>
                  <a:gd name="T71" fmla="*/ 1 h 384"/>
                  <a:gd name="T72" fmla="*/ 1 w 467"/>
                  <a:gd name="T73" fmla="*/ 1 h 384"/>
                  <a:gd name="T74" fmla="*/ 1 w 467"/>
                  <a:gd name="T75" fmla="*/ 1 h 384"/>
                  <a:gd name="T76" fmla="*/ 1 w 467"/>
                  <a:gd name="T77" fmla="*/ 1 h 384"/>
                  <a:gd name="T78" fmla="*/ 1 w 467"/>
                  <a:gd name="T79" fmla="*/ 1 h 384"/>
                  <a:gd name="T80" fmla="*/ 1 w 467"/>
                  <a:gd name="T81" fmla="*/ 1 h 384"/>
                  <a:gd name="T82" fmla="*/ 1 w 467"/>
                  <a:gd name="T83" fmla="*/ 1 h 384"/>
                  <a:gd name="T84" fmla="*/ 1 w 467"/>
                  <a:gd name="T85" fmla="*/ 1 h 384"/>
                  <a:gd name="T86" fmla="*/ 1 w 467"/>
                  <a:gd name="T87" fmla="*/ 1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8"/>
                    </a:lnTo>
                    <a:close/>
                  </a:path>
                </a:pathLst>
              </a:custGeom>
              <a:solidFill>
                <a:srgbClr val="FFF0F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4" name="Freeform 115"/>
              <p:cNvSpPr>
                <a:spLocks/>
              </p:cNvSpPr>
              <p:nvPr/>
            </p:nvSpPr>
            <p:spPr bwMode="auto">
              <a:xfrm rot="2163528">
                <a:off x="4701" y="1883"/>
                <a:ext cx="260" cy="214"/>
              </a:xfrm>
              <a:custGeom>
                <a:avLst/>
                <a:gdLst>
                  <a:gd name="T0" fmla="*/ 1 w 463"/>
                  <a:gd name="T1" fmla="*/ 1 h 380"/>
                  <a:gd name="T2" fmla="*/ 1 w 463"/>
                  <a:gd name="T3" fmla="*/ 1 h 380"/>
                  <a:gd name="T4" fmla="*/ 1 w 463"/>
                  <a:gd name="T5" fmla="*/ 1 h 380"/>
                  <a:gd name="T6" fmla="*/ 1 w 463"/>
                  <a:gd name="T7" fmla="*/ 1 h 380"/>
                  <a:gd name="T8" fmla="*/ 1 w 463"/>
                  <a:gd name="T9" fmla="*/ 1 h 380"/>
                  <a:gd name="T10" fmla="*/ 1 w 463"/>
                  <a:gd name="T11" fmla="*/ 1 h 380"/>
                  <a:gd name="T12" fmla="*/ 1 w 463"/>
                  <a:gd name="T13" fmla="*/ 1 h 380"/>
                  <a:gd name="T14" fmla="*/ 1 w 463"/>
                  <a:gd name="T15" fmla="*/ 1 h 380"/>
                  <a:gd name="T16" fmla="*/ 1 w 463"/>
                  <a:gd name="T17" fmla="*/ 1 h 380"/>
                  <a:gd name="T18" fmla="*/ 1 w 463"/>
                  <a:gd name="T19" fmla="*/ 1 h 380"/>
                  <a:gd name="T20" fmla="*/ 1 w 463"/>
                  <a:gd name="T21" fmla="*/ 1 h 380"/>
                  <a:gd name="T22" fmla="*/ 1 w 463"/>
                  <a:gd name="T23" fmla="*/ 1 h 380"/>
                  <a:gd name="T24" fmla="*/ 1 w 463"/>
                  <a:gd name="T25" fmla="*/ 1 h 380"/>
                  <a:gd name="T26" fmla="*/ 1 w 463"/>
                  <a:gd name="T27" fmla="*/ 1 h 380"/>
                  <a:gd name="T28" fmla="*/ 1 w 463"/>
                  <a:gd name="T29" fmla="*/ 1 h 380"/>
                  <a:gd name="T30" fmla="*/ 1 w 463"/>
                  <a:gd name="T31" fmla="*/ 1 h 380"/>
                  <a:gd name="T32" fmla="*/ 1 w 463"/>
                  <a:gd name="T33" fmla="*/ 1 h 380"/>
                  <a:gd name="T34" fmla="*/ 1 w 463"/>
                  <a:gd name="T35" fmla="*/ 1 h 380"/>
                  <a:gd name="T36" fmla="*/ 1 w 463"/>
                  <a:gd name="T37" fmla="*/ 1 h 380"/>
                  <a:gd name="T38" fmla="*/ 1 w 463"/>
                  <a:gd name="T39" fmla="*/ 1 h 380"/>
                  <a:gd name="T40" fmla="*/ 1 w 463"/>
                  <a:gd name="T41" fmla="*/ 1 h 380"/>
                  <a:gd name="T42" fmla="*/ 1 w 463"/>
                  <a:gd name="T43" fmla="*/ 1 h 380"/>
                  <a:gd name="T44" fmla="*/ 1 w 463"/>
                  <a:gd name="T45" fmla="*/ 1 h 380"/>
                  <a:gd name="T46" fmla="*/ 1 w 463"/>
                  <a:gd name="T47" fmla="*/ 1 h 380"/>
                  <a:gd name="T48" fmla="*/ 1 w 463"/>
                  <a:gd name="T49" fmla="*/ 1 h 380"/>
                  <a:gd name="T50" fmla="*/ 1 w 463"/>
                  <a:gd name="T51" fmla="*/ 1 h 380"/>
                  <a:gd name="T52" fmla="*/ 0 w 463"/>
                  <a:gd name="T53" fmla="*/ 1 h 380"/>
                  <a:gd name="T54" fmla="*/ 1 w 463"/>
                  <a:gd name="T55" fmla="*/ 1 h 380"/>
                  <a:gd name="T56" fmla="*/ 1 w 463"/>
                  <a:gd name="T57" fmla="*/ 1 h 380"/>
                  <a:gd name="T58" fmla="*/ 1 w 463"/>
                  <a:gd name="T59" fmla="*/ 1 h 380"/>
                  <a:gd name="T60" fmla="*/ 1 w 463"/>
                  <a:gd name="T61" fmla="*/ 1 h 380"/>
                  <a:gd name="T62" fmla="*/ 1 w 463"/>
                  <a:gd name="T63" fmla="*/ 1 h 380"/>
                  <a:gd name="T64" fmla="*/ 1 w 463"/>
                  <a:gd name="T65" fmla="*/ 1 h 380"/>
                  <a:gd name="T66" fmla="*/ 1 w 463"/>
                  <a:gd name="T67" fmla="*/ 1 h 380"/>
                  <a:gd name="T68" fmla="*/ 1 w 463"/>
                  <a:gd name="T69" fmla="*/ 0 h 380"/>
                  <a:gd name="T70" fmla="*/ 1 w 463"/>
                  <a:gd name="T71" fmla="*/ 1 h 380"/>
                  <a:gd name="T72" fmla="*/ 1 w 463"/>
                  <a:gd name="T73" fmla="*/ 1 h 380"/>
                  <a:gd name="T74" fmla="*/ 1 w 463"/>
                  <a:gd name="T75" fmla="*/ 1 h 380"/>
                  <a:gd name="T76" fmla="*/ 1 w 463"/>
                  <a:gd name="T77" fmla="*/ 1 h 380"/>
                  <a:gd name="T78" fmla="*/ 1 w 463"/>
                  <a:gd name="T79" fmla="*/ 1 h 380"/>
                  <a:gd name="T80" fmla="*/ 1 w 463"/>
                  <a:gd name="T81" fmla="*/ 1 h 380"/>
                  <a:gd name="T82" fmla="*/ 1 w 463"/>
                  <a:gd name="T83" fmla="*/ 1 h 380"/>
                  <a:gd name="T84" fmla="*/ 1 w 463"/>
                  <a:gd name="T85" fmla="*/ 1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close/>
                  </a:path>
                </a:pathLst>
              </a:custGeom>
              <a:solidFill>
                <a:srgbClr val="FFF3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5" name="Freeform 116"/>
              <p:cNvSpPr>
                <a:spLocks/>
              </p:cNvSpPr>
              <p:nvPr/>
            </p:nvSpPr>
            <p:spPr bwMode="auto">
              <a:xfrm rot="2163528">
                <a:off x="4705" y="1885"/>
                <a:ext cx="256" cy="211"/>
              </a:xfrm>
              <a:custGeom>
                <a:avLst/>
                <a:gdLst>
                  <a:gd name="T0" fmla="*/ 1 w 456"/>
                  <a:gd name="T1" fmla="*/ 1 h 376"/>
                  <a:gd name="T2" fmla="*/ 1 w 456"/>
                  <a:gd name="T3" fmla="*/ 1 h 376"/>
                  <a:gd name="T4" fmla="*/ 1 w 456"/>
                  <a:gd name="T5" fmla="*/ 1 h 376"/>
                  <a:gd name="T6" fmla="*/ 1 w 456"/>
                  <a:gd name="T7" fmla="*/ 1 h 376"/>
                  <a:gd name="T8" fmla="*/ 1 w 456"/>
                  <a:gd name="T9" fmla="*/ 1 h 376"/>
                  <a:gd name="T10" fmla="*/ 1 w 456"/>
                  <a:gd name="T11" fmla="*/ 1 h 376"/>
                  <a:gd name="T12" fmla="*/ 1 w 456"/>
                  <a:gd name="T13" fmla="*/ 1 h 376"/>
                  <a:gd name="T14" fmla="*/ 1 w 456"/>
                  <a:gd name="T15" fmla="*/ 1 h 376"/>
                  <a:gd name="T16" fmla="*/ 1 w 456"/>
                  <a:gd name="T17" fmla="*/ 1 h 376"/>
                  <a:gd name="T18" fmla="*/ 1 w 456"/>
                  <a:gd name="T19" fmla="*/ 1 h 376"/>
                  <a:gd name="T20" fmla="*/ 1 w 456"/>
                  <a:gd name="T21" fmla="*/ 1 h 376"/>
                  <a:gd name="T22" fmla="*/ 1 w 456"/>
                  <a:gd name="T23" fmla="*/ 1 h 376"/>
                  <a:gd name="T24" fmla="*/ 1 w 456"/>
                  <a:gd name="T25" fmla="*/ 1 h 376"/>
                  <a:gd name="T26" fmla="*/ 1 w 456"/>
                  <a:gd name="T27" fmla="*/ 1 h 376"/>
                  <a:gd name="T28" fmla="*/ 1 w 456"/>
                  <a:gd name="T29" fmla="*/ 1 h 376"/>
                  <a:gd name="T30" fmla="*/ 1 w 456"/>
                  <a:gd name="T31" fmla="*/ 1 h 376"/>
                  <a:gd name="T32" fmla="*/ 1 w 456"/>
                  <a:gd name="T33" fmla="*/ 1 h 376"/>
                  <a:gd name="T34" fmla="*/ 1 w 456"/>
                  <a:gd name="T35" fmla="*/ 1 h 376"/>
                  <a:gd name="T36" fmla="*/ 1 w 456"/>
                  <a:gd name="T37" fmla="*/ 1 h 376"/>
                  <a:gd name="T38" fmla="*/ 1 w 456"/>
                  <a:gd name="T39" fmla="*/ 1 h 376"/>
                  <a:gd name="T40" fmla="*/ 1 w 456"/>
                  <a:gd name="T41" fmla="*/ 1 h 376"/>
                  <a:gd name="T42" fmla="*/ 1 w 456"/>
                  <a:gd name="T43" fmla="*/ 1 h 376"/>
                  <a:gd name="T44" fmla="*/ 1 w 456"/>
                  <a:gd name="T45" fmla="*/ 1 h 376"/>
                  <a:gd name="T46" fmla="*/ 1 w 456"/>
                  <a:gd name="T47" fmla="*/ 1 h 376"/>
                  <a:gd name="T48" fmla="*/ 1 w 456"/>
                  <a:gd name="T49" fmla="*/ 1 h 376"/>
                  <a:gd name="T50" fmla="*/ 1 w 456"/>
                  <a:gd name="T51" fmla="*/ 1 h 376"/>
                  <a:gd name="T52" fmla="*/ 0 w 456"/>
                  <a:gd name="T53" fmla="*/ 1 h 376"/>
                  <a:gd name="T54" fmla="*/ 1 w 456"/>
                  <a:gd name="T55" fmla="*/ 1 h 376"/>
                  <a:gd name="T56" fmla="*/ 1 w 456"/>
                  <a:gd name="T57" fmla="*/ 1 h 376"/>
                  <a:gd name="T58" fmla="*/ 1 w 456"/>
                  <a:gd name="T59" fmla="*/ 1 h 376"/>
                  <a:gd name="T60" fmla="*/ 1 w 456"/>
                  <a:gd name="T61" fmla="*/ 1 h 376"/>
                  <a:gd name="T62" fmla="*/ 1 w 456"/>
                  <a:gd name="T63" fmla="*/ 1 h 376"/>
                  <a:gd name="T64" fmla="*/ 1 w 456"/>
                  <a:gd name="T65" fmla="*/ 1 h 376"/>
                  <a:gd name="T66" fmla="*/ 1 w 456"/>
                  <a:gd name="T67" fmla="*/ 1 h 376"/>
                  <a:gd name="T68" fmla="*/ 1 w 456"/>
                  <a:gd name="T69" fmla="*/ 0 h 376"/>
                  <a:gd name="T70" fmla="*/ 1 w 456"/>
                  <a:gd name="T71" fmla="*/ 1 h 376"/>
                  <a:gd name="T72" fmla="*/ 1 w 456"/>
                  <a:gd name="T73" fmla="*/ 1 h 376"/>
                  <a:gd name="T74" fmla="*/ 1 w 456"/>
                  <a:gd name="T75" fmla="*/ 1 h 376"/>
                  <a:gd name="T76" fmla="*/ 1 w 456"/>
                  <a:gd name="T77" fmla="*/ 1 h 376"/>
                  <a:gd name="T78" fmla="*/ 1 w 456"/>
                  <a:gd name="T79" fmla="*/ 1 h 376"/>
                  <a:gd name="T80" fmla="*/ 1 w 456"/>
                  <a:gd name="T81" fmla="*/ 1 h 376"/>
                  <a:gd name="T82" fmla="*/ 1 w 456"/>
                  <a:gd name="T83" fmla="*/ 1 h 376"/>
                  <a:gd name="T84" fmla="*/ 1 w 456"/>
                  <a:gd name="T85" fmla="*/ 1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close/>
                  </a:path>
                </a:pathLst>
              </a:custGeom>
              <a:solidFill>
                <a:srgbClr val="FFF6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6" name="Freeform 117"/>
              <p:cNvSpPr>
                <a:spLocks/>
              </p:cNvSpPr>
              <p:nvPr/>
            </p:nvSpPr>
            <p:spPr bwMode="auto">
              <a:xfrm rot="2163528">
                <a:off x="4707" y="1885"/>
                <a:ext cx="254" cy="210"/>
              </a:xfrm>
              <a:custGeom>
                <a:avLst/>
                <a:gdLst>
                  <a:gd name="T0" fmla="*/ 1 w 451"/>
                  <a:gd name="T1" fmla="*/ 1 h 371"/>
                  <a:gd name="T2" fmla="*/ 1 w 451"/>
                  <a:gd name="T3" fmla="*/ 1 h 371"/>
                  <a:gd name="T4" fmla="*/ 1 w 451"/>
                  <a:gd name="T5" fmla="*/ 1 h 371"/>
                  <a:gd name="T6" fmla="*/ 1 w 451"/>
                  <a:gd name="T7" fmla="*/ 1 h 371"/>
                  <a:gd name="T8" fmla="*/ 1 w 451"/>
                  <a:gd name="T9" fmla="*/ 1 h 371"/>
                  <a:gd name="T10" fmla="*/ 1 w 451"/>
                  <a:gd name="T11" fmla="*/ 1 h 371"/>
                  <a:gd name="T12" fmla="*/ 1 w 451"/>
                  <a:gd name="T13" fmla="*/ 1 h 371"/>
                  <a:gd name="T14" fmla="*/ 1 w 451"/>
                  <a:gd name="T15" fmla="*/ 1 h 371"/>
                  <a:gd name="T16" fmla="*/ 1 w 451"/>
                  <a:gd name="T17" fmla="*/ 1 h 371"/>
                  <a:gd name="T18" fmla="*/ 1 w 451"/>
                  <a:gd name="T19" fmla="*/ 1 h 371"/>
                  <a:gd name="T20" fmla="*/ 1 w 451"/>
                  <a:gd name="T21" fmla="*/ 1 h 371"/>
                  <a:gd name="T22" fmla="*/ 1 w 451"/>
                  <a:gd name="T23" fmla="*/ 1 h 371"/>
                  <a:gd name="T24" fmla="*/ 1 w 451"/>
                  <a:gd name="T25" fmla="*/ 1 h 371"/>
                  <a:gd name="T26" fmla="*/ 1 w 451"/>
                  <a:gd name="T27" fmla="*/ 1 h 371"/>
                  <a:gd name="T28" fmla="*/ 1 w 451"/>
                  <a:gd name="T29" fmla="*/ 1 h 371"/>
                  <a:gd name="T30" fmla="*/ 1 w 451"/>
                  <a:gd name="T31" fmla="*/ 1 h 371"/>
                  <a:gd name="T32" fmla="*/ 1 w 451"/>
                  <a:gd name="T33" fmla="*/ 1 h 371"/>
                  <a:gd name="T34" fmla="*/ 1 w 451"/>
                  <a:gd name="T35" fmla="*/ 1 h 371"/>
                  <a:gd name="T36" fmla="*/ 1 w 451"/>
                  <a:gd name="T37" fmla="*/ 1 h 371"/>
                  <a:gd name="T38" fmla="*/ 1 w 451"/>
                  <a:gd name="T39" fmla="*/ 1 h 371"/>
                  <a:gd name="T40" fmla="*/ 1 w 451"/>
                  <a:gd name="T41" fmla="*/ 1 h 371"/>
                  <a:gd name="T42" fmla="*/ 1 w 451"/>
                  <a:gd name="T43" fmla="*/ 1 h 371"/>
                  <a:gd name="T44" fmla="*/ 1 w 451"/>
                  <a:gd name="T45" fmla="*/ 1 h 371"/>
                  <a:gd name="T46" fmla="*/ 1 w 451"/>
                  <a:gd name="T47" fmla="*/ 1 h 371"/>
                  <a:gd name="T48" fmla="*/ 1 w 451"/>
                  <a:gd name="T49" fmla="*/ 1 h 371"/>
                  <a:gd name="T50" fmla="*/ 1 w 451"/>
                  <a:gd name="T51" fmla="*/ 1 h 371"/>
                  <a:gd name="T52" fmla="*/ 0 w 451"/>
                  <a:gd name="T53" fmla="*/ 1 h 371"/>
                  <a:gd name="T54" fmla="*/ 1 w 451"/>
                  <a:gd name="T55" fmla="*/ 1 h 371"/>
                  <a:gd name="T56" fmla="*/ 1 w 451"/>
                  <a:gd name="T57" fmla="*/ 1 h 371"/>
                  <a:gd name="T58" fmla="*/ 1 w 451"/>
                  <a:gd name="T59" fmla="*/ 1 h 371"/>
                  <a:gd name="T60" fmla="*/ 1 w 451"/>
                  <a:gd name="T61" fmla="*/ 1 h 371"/>
                  <a:gd name="T62" fmla="*/ 1 w 451"/>
                  <a:gd name="T63" fmla="*/ 1 h 371"/>
                  <a:gd name="T64" fmla="*/ 1 w 451"/>
                  <a:gd name="T65" fmla="*/ 1 h 371"/>
                  <a:gd name="T66" fmla="*/ 1 w 451"/>
                  <a:gd name="T67" fmla="*/ 1 h 371"/>
                  <a:gd name="T68" fmla="*/ 1 w 451"/>
                  <a:gd name="T69" fmla="*/ 0 h 371"/>
                  <a:gd name="T70" fmla="*/ 1 w 451"/>
                  <a:gd name="T71" fmla="*/ 1 h 371"/>
                  <a:gd name="T72" fmla="*/ 1 w 451"/>
                  <a:gd name="T73" fmla="*/ 1 h 371"/>
                  <a:gd name="T74" fmla="*/ 1 w 451"/>
                  <a:gd name="T75" fmla="*/ 1 h 371"/>
                  <a:gd name="T76" fmla="*/ 1 w 451"/>
                  <a:gd name="T77" fmla="*/ 1 h 371"/>
                  <a:gd name="T78" fmla="*/ 1 w 451"/>
                  <a:gd name="T79" fmla="*/ 1 h 371"/>
                  <a:gd name="T80" fmla="*/ 1 w 451"/>
                  <a:gd name="T81" fmla="*/ 1 h 371"/>
                  <a:gd name="T82" fmla="*/ 1 w 451"/>
                  <a:gd name="T83" fmla="*/ 1 h 371"/>
                  <a:gd name="T84" fmla="*/ 1 w 451"/>
                  <a:gd name="T85" fmla="*/ 1 h 371"/>
                  <a:gd name="T86" fmla="*/ 1 w 451"/>
                  <a:gd name="T87" fmla="*/ 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0" y="107"/>
                    </a:lnTo>
                    <a:close/>
                  </a:path>
                </a:pathLst>
              </a:custGeom>
              <a:solidFill>
                <a:srgbClr val="FFF9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7" name="Freeform 118"/>
              <p:cNvSpPr>
                <a:spLocks/>
              </p:cNvSpPr>
              <p:nvPr/>
            </p:nvSpPr>
            <p:spPr bwMode="auto">
              <a:xfrm rot="2163528">
                <a:off x="4710" y="1888"/>
                <a:ext cx="251" cy="206"/>
              </a:xfrm>
              <a:custGeom>
                <a:avLst/>
                <a:gdLst>
                  <a:gd name="T0" fmla="*/ 1 w 446"/>
                  <a:gd name="T1" fmla="*/ 1 h 367"/>
                  <a:gd name="T2" fmla="*/ 1 w 446"/>
                  <a:gd name="T3" fmla="*/ 1 h 367"/>
                  <a:gd name="T4" fmla="*/ 1 w 446"/>
                  <a:gd name="T5" fmla="*/ 1 h 367"/>
                  <a:gd name="T6" fmla="*/ 1 w 446"/>
                  <a:gd name="T7" fmla="*/ 1 h 367"/>
                  <a:gd name="T8" fmla="*/ 1 w 446"/>
                  <a:gd name="T9" fmla="*/ 1 h 367"/>
                  <a:gd name="T10" fmla="*/ 1 w 446"/>
                  <a:gd name="T11" fmla="*/ 1 h 367"/>
                  <a:gd name="T12" fmla="*/ 1 w 446"/>
                  <a:gd name="T13" fmla="*/ 1 h 367"/>
                  <a:gd name="T14" fmla="*/ 1 w 446"/>
                  <a:gd name="T15" fmla="*/ 1 h 367"/>
                  <a:gd name="T16" fmla="*/ 1 w 446"/>
                  <a:gd name="T17" fmla="*/ 1 h 367"/>
                  <a:gd name="T18" fmla="*/ 1 w 446"/>
                  <a:gd name="T19" fmla="*/ 1 h 367"/>
                  <a:gd name="T20" fmla="*/ 1 w 446"/>
                  <a:gd name="T21" fmla="*/ 1 h 367"/>
                  <a:gd name="T22" fmla="*/ 1 w 446"/>
                  <a:gd name="T23" fmla="*/ 1 h 367"/>
                  <a:gd name="T24" fmla="*/ 1 w 446"/>
                  <a:gd name="T25" fmla="*/ 1 h 367"/>
                  <a:gd name="T26" fmla="*/ 1 w 446"/>
                  <a:gd name="T27" fmla="*/ 1 h 367"/>
                  <a:gd name="T28" fmla="*/ 1 w 446"/>
                  <a:gd name="T29" fmla="*/ 1 h 367"/>
                  <a:gd name="T30" fmla="*/ 1 w 446"/>
                  <a:gd name="T31" fmla="*/ 1 h 367"/>
                  <a:gd name="T32" fmla="*/ 1 w 446"/>
                  <a:gd name="T33" fmla="*/ 1 h 367"/>
                  <a:gd name="T34" fmla="*/ 1 w 446"/>
                  <a:gd name="T35" fmla="*/ 1 h 367"/>
                  <a:gd name="T36" fmla="*/ 1 w 446"/>
                  <a:gd name="T37" fmla="*/ 1 h 367"/>
                  <a:gd name="T38" fmla="*/ 1 w 446"/>
                  <a:gd name="T39" fmla="*/ 1 h 367"/>
                  <a:gd name="T40" fmla="*/ 1 w 446"/>
                  <a:gd name="T41" fmla="*/ 1 h 367"/>
                  <a:gd name="T42" fmla="*/ 1 w 446"/>
                  <a:gd name="T43" fmla="*/ 1 h 367"/>
                  <a:gd name="T44" fmla="*/ 1 w 446"/>
                  <a:gd name="T45" fmla="*/ 1 h 367"/>
                  <a:gd name="T46" fmla="*/ 1 w 446"/>
                  <a:gd name="T47" fmla="*/ 1 h 367"/>
                  <a:gd name="T48" fmla="*/ 1 w 446"/>
                  <a:gd name="T49" fmla="*/ 1 h 367"/>
                  <a:gd name="T50" fmla="*/ 1 w 446"/>
                  <a:gd name="T51" fmla="*/ 1 h 367"/>
                  <a:gd name="T52" fmla="*/ 0 w 446"/>
                  <a:gd name="T53" fmla="*/ 1 h 367"/>
                  <a:gd name="T54" fmla="*/ 1 w 446"/>
                  <a:gd name="T55" fmla="*/ 1 h 367"/>
                  <a:gd name="T56" fmla="*/ 1 w 446"/>
                  <a:gd name="T57" fmla="*/ 1 h 367"/>
                  <a:gd name="T58" fmla="*/ 1 w 446"/>
                  <a:gd name="T59" fmla="*/ 1 h 367"/>
                  <a:gd name="T60" fmla="*/ 1 w 446"/>
                  <a:gd name="T61" fmla="*/ 1 h 367"/>
                  <a:gd name="T62" fmla="*/ 1 w 446"/>
                  <a:gd name="T63" fmla="*/ 1 h 367"/>
                  <a:gd name="T64" fmla="*/ 1 w 446"/>
                  <a:gd name="T65" fmla="*/ 1 h 367"/>
                  <a:gd name="T66" fmla="*/ 1 w 446"/>
                  <a:gd name="T67" fmla="*/ 1 h 367"/>
                  <a:gd name="T68" fmla="*/ 1 w 446"/>
                  <a:gd name="T69" fmla="*/ 0 h 367"/>
                  <a:gd name="T70" fmla="*/ 1 w 446"/>
                  <a:gd name="T71" fmla="*/ 1 h 367"/>
                  <a:gd name="T72" fmla="*/ 1 w 446"/>
                  <a:gd name="T73" fmla="*/ 1 h 367"/>
                  <a:gd name="T74" fmla="*/ 1 w 446"/>
                  <a:gd name="T75" fmla="*/ 1 h 367"/>
                  <a:gd name="T76" fmla="*/ 1 w 446"/>
                  <a:gd name="T77" fmla="*/ 1 h 367"/>
                  <a:gd name="T78" fmla="*/ 1 w 446"/>
                  <a:gd name="T79" fmla="*/ 1 h 367"/>
                  <a:gd name="T80" fmla="*/ 1 w 446"/>
                  <a:gd name="T81" fmla="*/ 1 h 367"/>
                  <a:gd name="T82" fmla="*/ 1 w 446"/>
                  <a:gd name="T83" fmla="*/ 1 h 367"/>
                  <a:gd name="T84" fmla="*/ 1 w 446"/>
                  <a:gd name="T85" fmla="*/ 1 h 367"/>
                  <a:gd name="T86" fmla="*/ 1 w 446"/>
                  <a:gd name="T87" fmla="*/ 1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5" y="107"/>
                    </a:lnTo>
                    <a:close/>
                  </a:path>
                </a:pathLst>
              </a:custGeom>
              <a:solidFill>
                <a:srgbClr val="FFFC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178" name="Freeform 119"/>
              <p:cNvSpPr>
                <a:spLocks/>
              </p:cNvSpPr>
              <p:nvPr/>
            </p:nvSpPr>
            <p:spPr bwMode="auto">
              <a:xfrm rot="2163528">
                <a:off x="4711" y="1888"/>
                <a:ext cx="249" cy="204"/>
              </a:xfrm>
              <a:custGeom>
                <a:avLst/>
                <a:gdLst>
                  <a:gd name="T0" fmla="*/ 1 w 441"/>
                  <a:gd name="T1" fmla="*/ 1 h 361"/>
                  <a:gd name="T2" fmla="*/ 1 w 441"/>
                  <a:gd name="T3" fmla="*/ 1 h 361"/>
                  <a:gd name="T4" fmla="*/ 1 w 441"/>
                  <a:gd name="T5" fmla="*/ 1 h 361"/>
                  <a:gd name="T6" fmla="*/ 1 w 441"/>
                  <a:gd name="T7" fmla="*/ 1 h 361"/>
                  <a:gd name="T8" fmla="*/ 1 w 441"/>
                  <a:gd name="T9" fmla="*/ 1 h 361"/>
                  <a:gd name="T10" fmla="*/ 1 w 441"/>
                  <a:gd name="T11" fmla="*/ 1 h 361"/>
                  <a:gd name="T12" fmla="*/ 1 w 441"/>
                  <a:gd name="T13" fmla="*/ 1 h 361"/>
                  <a:gd name="T14" fmla="*/ 1 w 441"/>
                  <a:gd name="T15" fmla="*/ 1 h 361"/>
                  <a:gd name="T16" fmla="*/ 1 w 441"/>
                  <a:gd name="T17" fmla="*/ 1 h 361"/>
                  <a:gd name="T18" fmla="*/ 1 w 441"/>
                  <a:gd name="T19" fmla="*/ 1 h 361"/>
                  <a:gd name="T20" fmla="*/ 1 w 441"/>
                  <a:gd name="T21" fmla="*/ 1 h 361"/>
                  <a:gd name="T22" fmla="*/ 1 w 441"/>
                  <a:gd name="T23" fmla="*/ 1 h 361"/>
                  <a:gd name="T24" fmla="*/ 1 w 441"/>
                  <a:gd name="T25" fmla="*/ 1 h 361"/>
                  <a:gd name="T26" fmla="*/ 1 w 441"/>
                  <a:gd name="T27" fmla="*/ 1 h 361"/>
                  <a:gd name="T28" fmla="*/ 1 w 441"/>
                  <a:gd name="T29" fmla="*/ 1 h 361"/>
                  <a:gd name="T30" fmla="*/ 1 w 441"/>
                  <a:gd name="T31" fmla="*/ 1 h 361"/>
                  <a:gd name="T32" fmla="*/ 1 w 441"/>
                  <a:gd name="T33" fmla="*/ 1 h 361"/>
                  <a:gd name="T34" fmla="*/ 1 w 441"/>
                  <a:gd name="T35" fmla="*/ 1 h 361"/>
                  <a:gd name="T36" fmla="*/ 1 w 441"/>
                  <a:gd name="T37" fmla="*/ 1 h 361"/>
                  <a:gd name="T38" fmla="*/ 1 w 441"/>
                  <a:gd name="T39" fmla="*/ 1 h 361"/>
                  <a:gd name="T40" fmla="*/ 1 w 441"/>
                  <a:gd name="T41" fmla="*/ 1 h 361"/>
                  <a:gd name="T42" fmla="*/ 1 w 441"/>
                  <a:gd name="T43" fmla="*/ 1 h 361"/>
                  <a:gd name="T44" fmla="*/ 1 w 441"/>
                  <a:gd name="T45" fmla="*/ 1 h 361"/>
                  <a:gd name="T46" fmla="*/ 1 w 441"/>
                  <a:gd name="T47" fmla="*/ 1 h 361"/>
                  <a:gd name="T48" fmla="*/ 1 w 441"/>
                  <a:gd name="T49" fmla="*/ 1 h 361"/>
                  <a:gd name="T50" fmla="*/ 1 w 441"/>
                  <a:gd name="T51" fmla="*/ 1 h 361"/>
                  <a:gd name="T52" fmla="*/ 0 w 441"/>
                  <a:gd name="T53" fmla="*/ 1 h 361"/>
                  <a:gd name="T54" fmla="*/ 1 w 441"/>
                  <a:gd name="T55" fmla="*/ 1 h 361"/>
                  <a:gd name="T56" fmla="*/ 1 w 441"/>
                  <a:gd name="T57" fmla="*/ 1 h 361"/>
                  <a:gd name="T58" fmla="*/ 1 w 441"/>
                  <a:gd name="T59" fmla="*/ 1 h 361"/>
                  <a:gd name="T60" fmla="*/ 1 w 441"/>
                  <a:gd name="T61" fmla="*/ 1 h 361"/>
                  <a:gd name="T62" fmla="*/ 1 w 441"/>
                  <a:gd name="T63" fmla="*/ 1 h 361"/>
                  <a:gd name="T64" fmla="*/ 1 w 441"/>
                  <a:gd name="T65" fmla="*/ 1 h 361"/>
                  <a:gd name="T66" fmla="*/ 1 w 441"/>
                  <a:gd name="T67" fmla="*/ 1 h 361"/>
                  <a:gd name="T68" fmla="*/ 1 w 441"/>
                  <a:gd name="T69" fmla="*/ 0 h 361"/>
                  <a:gd name="T70" fmla="*/ 1 w 441"/>
                  <a:gd name="T71" fmla="*/ 1 h 361"/>
                  <a:gd name="T72" fmla="*/ 1 w 441"/>
                  <a:gd name="T73" fmla="*/ 1 h 361"/>
                  <a:gd name="T74" fmla="*/ 1 w 441"/>
                  <a:gd name="T75" fmla="*/ 1 h 361"/>
                  <a:gd name="T76" fmla="*/ 1 w 441"/>
                  <a:gd name="T77" fmla="*/ 1 h 361"/>
                  <a:gd name="T78" fmla="*/ 1 w 441"/>
                  <a:gd name="T79" fmla="*/ 1 h 361"/>
                  <a:gd name="T80" fmla="*/ 1 w 441"/>
                  <a:gd name="T81" fmla="*/ 1 h 361"/>
                  <a:gd name="T82" fmla="*/ 1 w 441"/>
                  <a:gd name="T83" fmla="*/ 1 h 361"/>
                  <a:gd name="T84" fmla="*/ 1 w 441"/>
                  <a:gd name="T85" fmla="*/ 1 h 361"/>
                  <a:gd name="T86" fmla="*/ 1 w 441"/>
                  <a:gd name="T87" fmla="*/ 1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0" y="10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130080" name="Rectangle 120"/>
            <p:cNvSpPr>
              <a:spLocks noChangeArrowheads="1"/>
            </p:cNvSpPr>
            <p:nvPr/>
          </p:nvSpPr>
          <p:spPr bwMode="auto">
            <a:xfrm>
              <a:off x="4211" y="1931"/>
              <a:ext cx="1289"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200" b="1">
                  <a:solidFill>
                    <a:srgbClr val="008AC9"/>
                  </a:solidFill>
                  <a:ea typeface="MS PGothic" pitchFamily="34" charset="-128"/>
                </a:rPr>
                <a:t>Increased glucose uptake</a:t>
              </a:r>
            </a:p>
          </p:txBody>
        </p:sp>
        <p:grpSp>
          <p:nvGrpSpPr>
            <p:cNvPr id="6" name="Group 121"/>
            <p:cNvGrpSpPr>
              <a:grpSpLocks/>
            </p:cNvGrpSpPr>
            <p:nvPr/>
          </p:nvGrpSpPr>
          <p:grpSpPr bwMode="auto">
            <a:xfrm>
              <a:off x="4978" y="2154"/>
              <a:ext cx="390" cy="400"/>
              <a:chOff x="4979" y="1215"/>
              <a:chExt cx="484" cy="496"/>
            </a:xfrm>
          </p:grpSpPr>
          <p:sp>
            <p:nvSpPr>
              <p:cNvPr id="130082" name="AutoShape 122"/>
              <p:cNvSpPr>
                <a:spLocks noChangeArrowheads="1"/>
              </p:cNvSpPr>
              <p:nvPr/>
            </p:nvSpPr>
            <p:spPr bwMode="gray">
              <a:xfrm>
                <a:off x="4979" y="1277"/>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xmlns="" w="12700">
                    <a:solidFill>
                      <a:srgbClr val="0000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30083" name="AutoShape 123"/>
              <p:cNvSpPr>
                <a:spLocks noChangeArrowheads="1"/>
              </p:cNvSpPr>
              <p:nvPr/>
            </p:nvSpPr>
            <p:spPr bwMode="gray">
              <a:xfrm>
                <a:off x="5087" y="1401"/>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xmlns="" w="12700">
                    <a:solidFill>
                      <a:srgbClr val="0000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30084" name="AutoShape 124"/>
              <p:cNvSpPr>
                <a:spLocks noChangeArrowheads="1"/>
              </p:cNvSpPr>
              <p:nvPr/>
            </p:nvSpPr>
            <p:spPr bwMode="gray">
              <a:xfrm>
                <a:off x="5194" y="1525"/>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xmlns="" w="12700">
                    <a:solidFill>
                      <a:srgbClr val="0000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30085" name="AutoShape 125"/>
              <p:cNvSpPr>
                <a:spLocks noChangeArrowheads="1"/>
              </p:cNvSpPr>
              <p:nvPr/>
            </p:nvSpPr>
            <p:spPr bwMode="gray">
              <a:xfrm>
                <a:off x="5248" y="1401"/>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xmlns="" w="12700">
                    <a:solidFill>
                      <a:srgbClr val="0000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30086" name="AutoShape 126"/>
              <p:cNvSpPr>
                <a:spLocks noChangeArrowheads="1"/>
              </p:cNvSpPr>
              <p:nvPr/>
            </p:nvSpPr>
            <p:spPr bwMode="gray">
              <a:xfrm>
                <a:off x="5248" y="1277"/>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xmlns="" w="12700">
                    <a:solidFill>
                      <a:srgbClr val="0000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30087" name="AutoShape 127"/>
              <p:cNvSpPr>
                <a:spLocks noChangeArrowheads="1"/>
              </p:cNvSpPr>
              <p:nvPr/>
            </p:nvSpPr>
            <p:spPr bwMode="gray">
              <a:xfrm>
                <a:off x="5140" y="1215"/>
                <a:ext cx="215" cy="186"/>
              </a:xfrm>
              <a:prstGeom prst="octagon">
                <a:avLst>
                  <a:gd name="adj" fmla="val 29287"/>
                </a:avLst>
              </a:prstGeom>
              <a:gradFill rotWithShape="0">
                <a:gsLst>
                  <a:gs pos="0">
                    <a:srgbClr val="FF9900"/>
                  </a:gs>
                  <a:gs pos="100000">
                    <a:srgbClr val="000000"/>
                  </a:gs>
                </a:gsLst>
                <a:path path="shape">
                  <a:fillToRect l="50000" t="50000" r="50000" b="50000"/>
                </a:path>
              </a:gradFill>
              <a:ln>
                <a:noFill/>
              </a:ln>
              <a:effectLst/>
              <a:extLst>
                <a:ext uri="{91240B29-F687-4f45-9708-019B960494DF}">
                  <a14:hiddenLine xmlns:a14="http://schemas.microsoft.com/office/drawing/2010/main" xmlns="" w="12700">
                    <a:solidFill>
                      <a:srgbClr val="0000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grpSp>
      <p:sp>
        <p:nvSpPr>
          <p:cNvPr id="53376" name="Text Box 128"/>
          <p:cNvSpPr txBox="1">
            <a:spLocks noChangeArrowheads="1"/>
          </p:cNvSpPr>
          <p:nvPr/>
        </p:nvSpPr>
        <p:spPr bwMode="auto">
          <a:xfrm>
            <a:off x="3556000" y="3178846"/>
            <a:ext cx="16637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p>
            <a:pPr eaLnBrk="1" hangingPunct="1">
              <a:defRPr/>
            </a:pPr>
            <a:r>
              <a:rPr lang="de-DE" b="1" dirty="0" err="1">
                <a:solidFill>
                  <a:schemeClr val="bg1"/>
                </a:solidFill>
                <a:ea typeface="MS PGothic" pitchFamily="34" charset="-128"/>
                <a:cs typeface="+mn-cs"/>
              </a:rPr>
              <a:t>Therapeutic</a:t>
            </a:r>
            <a:r>
              <a:rPr lang="de-DE" b="1" dirty="0">
                <a:solidFill>
                  <a:schemeClr val="bg1"/>
                </a:solidFill>
                <a:ea typeface="MS PGothic" pitchFamily="34" charset="-128"/>
                <a:cs typeface="+mn-cs"/>
              </a:rPr>
              <a:t> alternatives</a:t>
            </a:r>
          </a:p>
        </p:txBody>
      </p:sp>
      <p:sp>
        <p:nvSpPr>
          <p:cNvPr id="130069" name="Rectangle 129"/>
          <p:cNvSpPr>
            <a:spLocks noChangeArrowheads="1"/>
          </p:cNvSpPr>
          <p:nvPr/>
        </p:nvSpPr>
        <p:spPr bwMode="auto">
          <a:xfrm>
            <a:off x="900113" y="5266409"/>
            <a:ext cx="1682750" cy="527050"/>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a:solidFill>
                  <a:schemeClr val="tx2"/>
                </a:solidFill>
                <a:ea typeface="MS PGothic" pitchFamily="34" charset="-128"/>
              </a:rPr>
              <a:t>GLP-1 analogs </a:t>
            </a:r>
          </a:p>
          <a:p>
            <a:r>
              <a:rPr lang="en-US" altLang="en-US" sz="1400" b="1">
                <a:solidFill>
                  <a:schemeClr val="tx2"/>
                </a:solidFill>
                <a:ea typeface="MS PGothic" pitchFamily="34" charset="-128"/>
              </a:rPr>
              <a:t>DPP-4 inhibitors </a:t>
            </a:r>
            <a:endParaRPr lang="en-US" altLang="en-US" sz="1000" b="1">
              <a:solidFill>
                <a:schemeClr val="tx2"/>
              </a:solidFill>
              <a:ea typeface="MS PGothic" pitchFamily="34" charset="-128"/>
            </a:endParaRPr>
          </a:p>
        </p:txBody>
      </p:sp>
      <p:pic>
        <p:nvPicPr>
          <p:cNvPr id="130070" name="Picture 130" descr="Ziele_diabetis_3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169446"/>
            <a:ext cx="804863"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1" name="Picture 131" descr="Ziele_diabetis_3_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321846"/>
            <a:ext cx="793750"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72" name="Picture 132" descr="PANCREA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321846"/>
            <a:ext cx="990600"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73" name="Line 133"/>
          <p:cNvSpPr>
            <a:spLocks noChangeShapeType="1"/>
          </p:cNvSpPr>
          <p:nvPr/>
        </p:nvSpPr>
        <p:spPr bwMode="auto">
          <a:xfrm rot="-5400000">
            <a:off x="2247900" y="3521746"/>
            <a:ext cx="457200" cy="990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sp>
        <p:nvSpPr>
          <p:cNvPr id="130074" name="Text Box 134"/>
          <p:cNvSpPr txBox="1">
            <a:spLocks noChangeArrowheads="1"/>
          </p:cNvSpPr>
          <p:nvPr/>
        </p:nvSpPr>
        <p:spPr bwMode="auto">
          <a:xfrm>
            <a:off x="5834063" y="4331371"/>
            <a:ext cx="14366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ea typeface="MS PGothic" pitchFamily="34" charset="-128"/>
              </a:rPr>
              <a:t>Kidney</a:t>
            </a:r>
          </a:p>
        </p:txBody>
      </p:sp>
      <p:sp>
        <p:nvSpPr>
          <p:cNvPr id="130075" name="Text Box 135"/>
          <p:cNvSpPr txBox="1">
            <a:spLocks noChangeArrowheads="1"/>
          </p:cNvSpPr>
          <p:nvPr/>
        </p:nvSpPr>
        <p:spPr bwMode="auto">
          <a:xfrm>
            <a:off x="5292725" y="4907634"/>
            <a:ext cx="2651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solidFill>
                  <a:srgbClr val="008AC9"/>
                </a:solidFill>
                <a:ea typeface="MS PGothic" pitchFamily="34" charset="-128"/>
              </a:rPr>
              <a:t>Reduced glucose</a:t>
            </a:r>
          </a:p>
          <a:p>
            <a:pPr algn="ctr"/>
            <a:r>
              <a:rPr lang="en-US" altLang="en-US" sz="1200" b="1">
                <a:solidFill>
                  <a:srgbClr val="008AC9"/>
                </a:solidFill>
                <a:ea typeface="MS PGothic" pitchFamily="34" charset="-128"/>
              </a:rPr>
              <a:t>reabsorption</a:t>
            </a:r>
          </a:p>
        </p:txBody>
      </p:sp>
      <p:sp>
        <p:nvSpPr>
          <p:cNvPr id="130076" name="Rectangle 136"/>
          <p:cNvSpPr>
            <a:spLocks noChangeArrowheads="1"/>
          </p:cNvSpPr>
          <p:nvPr/>
        </p:nvSpPr>
        <p:spPr bwMode="auto">
          <a:xfrm>
            <a:off x="6026671" y="5339434"/>
            <a:ext cx="1188515" cy="590550"/>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altLang="en-US" sz="1600" b="1" dirty="0">
                <a:solidFill>
                  <a:schemeClr val="tx2"/>
                </a:solidFill>
                <a:ea typeface="MS PGothic" pitchFamily="34" charset="-128"/>
              </a:rPr>
              <a:t>SGLT-2 </a:t>
            </a:r>
            <a:r>
              <a:rPr lang="de-DE" altLang="en-US" sz="1600" b="1" dirty="0" err="1">
                <a:solidFill>
                  <a:schemeClr val="tx2"/>
                </a:solidFill>
                <a:ea typeface="MS PGothic" pitchFamily="34" charset="-128"/>
              </a:rPr>
              <a:t>inhibitors</a:t>
            </a:r>
            <a:endParaRPr lang="en-US" altLang="en-US" sz="1600" b="1" dirty="0">
              <a:solidFill>
                <a:schemeClr val="tx2"/>
              </a:solidFill>
              <a:ea typeface="MS PGothic" pitchFamily="34" charset="-128"/>
            </a:endParaRPr>
          </a:p>
        </p:txBody>
      </p:sp>
      <p:pic>
        <p:nvPicPr>
          <p:cNvPr id="130077" name="Picture 2" descr="Z:\Studio Drop\Karen\Organs Karen\kidne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1500" y="4186909"/>
            <a:ext cx="62230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58706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#3</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a:bodyPr>
          <a:lstStyle/>
          <a:p>
            <a:pPr marL="0" indent="0">
              <a:buNone/>
            </a:pPr>
            <a:r>
              <a:rPr lang="el-GR" dirty="0"/>
              <a:t>Βέλτιστες επιλογές</a:t>
            </a:r>
            <a:endParaRPr lang="en-US" dirty="0"/>
          </a:p>
          <a:p>
            <a:endParaRPr lang="el-GR" dirty="0"/>
          </a:p>
          <a:p>
            <a:r>
              <a:rPr lang="el-GR" dirty="0"/>
              <a:t>Μετφορμίνη + Σιταγλιπτίνη + </a:t>
            </a:r>
            <a:r>
              <a:rPr lang="en-US" dirty="0"/>
              <a:t>SGLT-</a:t>
            </a:r>
            <a:r>
              <a:rPr lang="en-US" dirty="0" err="1"/>
              <a:t>i</a:t>
            </a:r>
            <a:endParaRPr lang="el-GR" dirty="0"/>
          </a:p>
          <a:p>
            <a:r>
              <a:rPr lang="el-GR" strike="sngStrike" dirty="0"/>
              <a:t>Μετφορμίνη + Σιταγλιπτίνη + Πιογλιταζόνη</a:t>
            </a:r>
          </a:p>
          <a:p>
            <a:r>
              <a:rPr lang="el-GR" dirty="0"/>
              <a:t>Μετφορμίνη + </a:t>
            </a:r>
            <a:r>
              <a:rPr lang="en-US" dirty="0"/>
              <a:t>GLP-1 </a:t>
            </a:r>
            <a:r>
              <a:rPr lang="el-GR" dirty="0"/>
              <a:t>αγωνιστή</a:t>
            </a:r>
          </a:p>
          <a:p>
            <a:r>
              <a:rPr lang="el-GR" dirty="0"/>
              <a:t>Μετφορμίνη + Σιταγλιπτίνη + Βασική ινσουλίνη</a:t>
            </a:r>
          </a:p>
          <a:p>
            <a:endParaRPr lang="el-GR" dirty="0"/>
          </a:p>
          <a:p>
            <a:endParaRPr lang="el-GR" dirty="0"/>
          </a:p>
        </p:txBody>
      </p:sp>
    </p:spTree>
    <p:extLst>
      <p:ext uri="{BB962C8B-B14F-4D97-AF65-F5344CB8AC3E}">
        <p14:creationId xmlns:p14="http://schemas.microsoft.com/office/powerpoint/2010/main" val="1953020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#3</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fontScale="92500" lnSpcReduction="10000"/>
          </a:bodyPr>
          <a:lstStyle/>
          <a:p>
            <a:pPr marL="0" indent="0">
              <a:buNone/>
            </a:pPr>
            <a:r>
              <a:rPr lang="el-GR" dirty="0"/>
              <a:t>Βέλτιστες επιλογές</a:t>
            </a:r>
            <a:endParaRPr lang="en-US" dirty="0"/>
          </a:p>
          <a:p>
            <a:endParaRPr lang="el-GR" dirty="0"/>
          </a:p>
          <a:p>
            <a:r>
              <a:rPr lang="el-GR" dirty="0"/>
              <a:t>Μετφορμίνη + Σιταγλιπτίνη + </a:t>
            </a:r>
            <a:r>
              <a:rPr lang="en-US" dirty="0"/>
              <a:t>SGLT-</a:t>
            </a:r>
            <a:r>
              <a:rPr lang="en-US" dirty="0" err="1"/>
              <a:t>i</a:t>
            </a:r>
            <a:endParaRPr lang="el-GR" dirty="0"/>
          </a:p>
          <a:p>
            <a:r>
              <a:rPr lang="el-GR" dirty="0"/>
              <a:t>Μετά από 45 ημέρες: </a:t>
            </a:r>
          </a:p>
          <a:p>
            <a:r>
              <a:rPr lang="el-GR" dirty="0"/>
              <a:t>Σάκχαρα  </a:t>
            </a:r>
            <a:r>
              <a:rPr lang="el-GR" dirty="0" err="1"/>
              <a:t>προγευματικά</a:t>
            </a:r>
            <a:r>
              <a:rPr lang="el-GR" dirty="0"/>
              <a:t> &lt;130 </a:t>
            </a:r>
            <a:r>
              <a:rPr lang="en-US" dirty="0"/>
              <a:t>mg/dl, </a:t>
            </a:r>
            <a:r>
              <a:rPr lang="el-GR" dirty="0"/>
              <a:t>μεταγευματικά &lt; 150 </a:t>
            </a:r>
            <a:r>
              <a:rPr lang="en-US" dirty="0"/>
              <a:t>mg/dl</a:t>
            </a:r>
          </a:p>
          <a:p>
            <a:endParaRPr lang="el-GR" dirty="0"/>
          </a:p>
          <a:p>
            <a:r>
              <a:rPr lang="el-GR" dirty="0"/>
              <a:t>Υποτροπιάζουσες λοιμώξεις εξωτερικών γεννητικών οργάνων</a:t>
            </a:r>
          </a:p>
          <a:p>
            <a:endParaRPr lang="el-GR" dirty="0"/>
          </a:p>
          <a:p>
            <a:endParaRPr lang="el-GR" dirty="0"/>
          </a:p>
        </p:txBody>
      </p:sp>
    </p:spTree>
    <p:extLst>
      <p:ext uri="{BB962C8B-B14F-4D97-AF65-F5344CB8AC3E}">
        <p14:creationId xmlns:p14="http://schemas.microsoft.com/office/powerpoint/2010/main" val="3143432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#3</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a:bodyPr>
          <a:lstStyle/>
          <a:p>
            <a:pPr marL="0" indent="0">
              <a:buNone/>
            </a:pPr>
            <a:r>
              <a:rPr lang="el-GR" dirty="0"/>
              <a:t>Βέλτιστες επιλογές</a:t>
            </a:r>
            <a:endParaRPr lang="en-US" dirty="0"/>
          </a:p>
          <a:p>
            <a:endParaRPr lang="el-GR" dirty="0"/>
          </a:p>
          <a:p>
            <a:r>
              <a:rPr lang="el-GR" dirty="0"/>
              <a:t>Μετφορμίνη + </a:t>
            </a:r>
            <a:r>
              <a:rPr lang="en-US" dirty="0"/>
              <a:t>GLP-1 </a:t>
            </a:r>
            <a:r>
              <a:rPr lang="el-GR" dirty="0"/>
              <a:t>αγωνιστή</a:t>
            </a:r>
          </a:p>
          <a:p>
            <a:endParaRPr lang="en-US" dirty="0"/>
          </a:p>
          <a:p>
            <a:r>
              <a:rPr lang="el-GR" dirty="0"/>
              <a:t>Μετφορμίνη + Σιταγλιπτίνη + Βασική ινσουλίνη</a:t>
            </a:r>
          </a:p>
          <a:p>
            <a:endParaRPr lang="el-GR" dirty="0"/>
          </a:p>
          <a:p>
            <a:endParaRPr lang="el-GR" dirty="0"/>
          </a:p>
          <a:p>
            <a:endParaRPr lang="el-GR" dirty="0"/>
          </a:p>
        </p:txBody>
      </p:sp>
    </p:spTree>
    <p:extLst>
      <p:ext uri="{BB962C8B-B14F-4D97-AF65-F5344CB8AC3E}">
        <p14:creationId xmlns:p14="http://schemas.microsoft.com/office/powerpoint/2010/main" val="425775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#4</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fontScale="77500" lnSpcReduction="20000"/>
          </a:bodyPr>
          <a:lstStyle/>
          <a:p>
            <a:r>
              <a:rPr lang="el-GR" dirty="0"/>
              <a:t>Άνδρας 65 ετών </a:t>
            </a:r>
          </a:p>
          <a:p>
            <a:r>
              <a:rPr lang="el-GR" dirty="0"/>
              <a:t>Ιστορικό ΣΔτ2 από την ηλικία των 50 ετών και </a:t>
            </a:r>
            <a:r>
              <a:rPr lang="el-GR" b="1" dirty="0"/>
              <a:t>στεφανιαίας νόσου</a:t>
            </a:r>
          </a:p>
          <a:p>
            <a:r>
              <a:rPr lang="el-GR" dirty="0"/>
              <a:t>Αγωγή με </a:t>
            </a:r>
            <a:r>
              <a:rPr lang="el-GR" b="1" dirty="0"/>
              <a:t>μετφορμίνη 2 </a:t>
            </a:r>
            <a:r>
              <a:rPr lang="en-US" b="1" dirty="0"/>
              <a:t>g/d </a:t>
            </a:r>
            <a:endParaRPr lang="el-GR" b="1" dirty="0"/>
          </a:p>
          <a:p>
            <a:r>
              <a:rPr lang="el-GR" dirty="0"/>
              <a:t>ΒΜΙ 32 </a:t>
            </a:r>
            <a:r>
              <a:rPr lang="en-US" dirty="0"/>
              <a:t>Kg/m</a:t>
            </a:r>
            <a:r>
              <a:rPr lang="en-US" baseline="30000" dirty="0"/>
              <a:t>2</a:t>
            </a:r>
            <a:r>
              <a:rPr lang="en-US" dirty="0"/>
              <a:t>, </a:t>
            </a:r>
            <a:r>
              <a:rPr lang="el-GR" dirty="0"/>
              <a:t>κρεατινίνη 1,1 </a:t>
            </a:r>
            <a:r>
              <a:rPr lang="en-US" dirty="0"/>
              <a:t>mg/dl</a:t>
            </a:r>
            <a:r>
              <a:rPr lang="el-GR" dirty="0"/>
              <a:t>, </a:t>
            </a:r>
            <a:r>
              <a:rPr lang="en-US" dirty="0"/>
              <a:t>eGFR 7</a:t>
            </a:r>
            <a:r>
              <a:rPr lang="el-GR" dirty="0"/>
              <a:t>1</a:t>
            </a:r>
            <a:r>
              <a:rPr lang="en-US" dirty="0"/>
              <a:t>,</a:t>
            </a:r>
            <a:r>
              <a:rPr lang="el-GR" dirty="0"/>
              <a:t>4</a:t>
            </a:r>
            <a:r>
              <a:rPr lang="en-US" dirty="0"/>
              <a:t> ml/min/1,73 m</a:t>
            </a:r>
            <a:r>
              <a:rPr lang="en-US" baseline="30000" dirty="0"/>
              <a:t>2</a:t>
            </a:r>
          </a:p>
          <a:p>
            <a:r>
              <a:rPr lang="el-GR" dirty="0"/>
              <a:t>Σάκχαρο νηστείας </a:t>
            </a:r>
            <a:r>
              <a:rPr lang="en-US" dirty="0"/>
              <a:t>&gt;</a:t>
            </a:r>
            <a:r>
              <a:rPr lang="el-GR" dirty="0"/>
              <a:t>1</a:t>
            </a:r>
            <a:r>
              <a:rPr lang="en-US" dirty="0"/>
              <a:t>3</a:t>
            </a:r>
            <a:r>
              <a:rPr lang="el-GR" dirty="0"/>
              <a:t>0 </a:t>
            </a:r>
            <a:r>
              <a:rPr lang="en-US" dirty="0"/>
              <a:t>mg/dl, </a:t>
            </a:r>
            <a:r>
              <a:rPr lang="el-GR" dirty="0"/>
              <a:t>μεταγευματικά &gt; 180</a:t>
            </a:r>
            <a:r>
              <a:rPr lang="en-US" dirty="0"/>
              <a:t> mg/dl</a:t>
            </a:r>
            <a:r>
              <a:rPr lang="el-GR" dirty="0"/>
              <a:t>,</a:t>
            </a:r>
            <a:r>
              <a:rPr lang="en-US" dirty="0"/>
              <a:t> </a:t>
            </a:r>
            <a:r>
              <a:rPr lang="en-US" b="1" dirty="0"/>
              <a:t>HbA1c 6,5%</a:t>
            </a:r>
          </a:p>
          <a:p>
            <a:r>
              <a:rPr lang="el-GR" dirty="0"/>
              <a:t>Αρτηριακή υπέρταση, αγωγή με</a:t>
            </a:r>
            <a:r>
              <a:rPr lang="en-US" dirty="0"/>
              <a:t> </a:t>
            </a:r>
            <a:r>
              <a:rPr lang="el-GR" dirty="0" err="1"/>
              <a:t>ιρβεσαρτάνη+αμλοδιπίνη</a:t>
            </a:r>
            <a:r>
              <a:rPr lang="el-GR" dirty="0"/>
              <a:t>+ </a:t>
            </a:r>
            <a:r>
              <a:rPr lang="en-US" dirty="0"/>
              <a:t>HCT</a:t>
            </a:r>
            <a:endParaRPr lang="el-GR" dirty="0"/>
          </a:p>
          <a:p>
            <a:r>
              <a:rPr lang="el-GR" dirty="0"/>
              <a:t>Δυσλιπιδαιμία, </a:t>
            </a:r>
            <a:r>
              <a:rPr lang="el-GR" dirty="0" err="1"/>
              <a:t>ροσουβαστατίνη</a:t>
            </a:r>
            <a:r>
              <a:rPr lang="el-GR" dirty="0"/>
              <a:t> 20 </a:t>
            </a:r>
            <a:r>
              <a:rPr lang="en-US" dirty="0"/>
              <a:t>mg X1, </a:t>
            </a:r>
            <a:r>
              <a:rPr lang="en-US" b="1" dirty="0"/>
              <a:t>LDL </a:t>
            </a:r>
            <a:r>
              <a:rPr lang="el-GR" b="1" dirty="0"/>
              <a:t>52 </a:t>
            </a:r>
            <a:r>
              <a:rPr lang="en-US" b="1" dirty="0"/>
              <a:t>mg/dl</a:t>
            </a:r>
            <a:endParaRPr lang="el-GR" b="1" dirty="0"/>
          </a:p>
        </p:txBody>
      </p:sp>
    </p:spTree>
    <p:extLst>
      <p:ext uri="{BB962C8B-B14F-4D97-AF65-F5344CB8AC3E}">
        <p14:creationId xmlns:p14="http://schemas.microsoft.com/office/powerpoint/2010/main" val="1252561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266724" y="880134"/>
            <a:ext cx="7703796" cy="192358"/>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ΕΓΚΑΤΕΣΤΗΜΕΝΗ ΑΘΗΡΟΣΚΛΗΡΥΝΤΙΚΗ ΚΑΡΔΙΑΓΓΕΙΑΚΗ ΝΟΣΟΣ /</a:t>
            </a:r>
            <a:r>
              <a:rPr kumimoji="0" lang="en-US"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ΑΝΕΠΑΡΚΕΙΑ, ΧΡΟΝΙΑ ΝΕΦΡΙΚΗ ΝΟΣΟΣ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 y="1476657"/>
            <a:ext cx="144805" cy="380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9"/>
          <p:cNvSpPr/>
          <p:nvPr/>
        </p:nvSpPr>
        <p:spPr>
          <a:xfrm>
            <a:off x="1713796" y="1110729"/>
            <a:ext cx="4824165" cy="192358"/>
          </a:xfrm>
          <a:prstGeom prst="rect">
            <a:avLst/>
          </a:prstGeom>
          <a:solidFill>
            <a:schemeClr val="bg2">
              <a:lumMod val="85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Μείωση </a:t>
            </a:r>
            <a:r>
              <a:rPr kumimoji="0" lang="el-GR" sz="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ISans"/>
                <a:ea typeface="+mn-ea"/>
                <a:cs typeface="Arial" charset="0"/>
              </a:rPr>
              <a:t>καρδιονεφρικού</a:t>
            </a: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κινδύνου (επιπρόσθετα της ΚΑΓ διαχείρισης) </a:t>
            </a:r>
          </a:p>
        </p:txBody>
      </p:sp>
      <p:sp>
        <p:nvSpPr>
          <p:cNvPr id="12" name="Ορθογώνιο 18"/>
          <p:cNvSpPr/>
          <p:nvPr/>
        </p:nvSpPr>
        <p:spPr>
          <a:xfrm>
            <a:off x="2059656" y="3025924"/>
            <a:ext cx="1300638" cy="423191"/>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Αναστολέας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00" b="1" i="0" u="none" strike="noStrike" kern="0" cap="none" spc="0" normalizeH="0" baseline="0" noProof="0" dirty="0">
                <a:ln>
                  <a:noFill/>
                </a:ln>
                <a:solidFill>
                  <a:prstClr val="white"/>
                </a:solidFill>
                <a:effectLst/>
                <a:uLnTx/>
                <a:uFillTx/>
                <a:latin typeface="Calibri"/>
                <a:ea typeface="+mn-ea"/>
                <a:cs typeface="Calibri"/>
              </a:rPr>
              <a:t>¹</a:t>
            </a:r>
            <a:r>
              <a:rPr kumimoji="0" lang="he-IL" sz="700" b="1" i="0" u="none" strike="noStrike" kern="0" cap="none" spc="0" normalizeH="0" baseline="0" noProof="0" dirty="0">
                <a:ln>
                  <a:noFill/>
                </a:ln>
                <a:solidFill>
                  <a:prstClr val="white"/>
                </a:solidFill>
                <a:effectLst/>
                <a:uLnTx/>
                <a:uFillTx/>
                <a:latin typeface="Calibri"/>
                <a:ea typeface="+mn-ea"/>
                <a:cs typeface="Calibri"/>
              </a:rPr>
              <a:t>׳</a:t>
            </a:r>
            <a:r>
              <a:rPr kumimoji="0" lang="el-GR" sz="700" b="1" i="0" u="none" strike="noStrike" kern="0" cap="none" spc="0" normalizeH="0" baseline="0" noProof="0" dirty="0">
                <a:ln>
                  <a:noFill/>
                </a:ln>
                <a:solidFill>
                  <a:prstClr val="white"/>
                </a:solidFill>
                <a:effectLst/>
                <a:uLnTx/>
                <a:uFillTx/>
                <a:latin typeface="Calibri"/>
                <a:ea typeface="+mn-ea"/>
                <a:cs typeface="Calibri"/>
              </a:rPr>
              <a:t>²</a:t>
            </a:r>
            <a:r>
              <a:rPr kumimoji="0" lang="el-GR" sz="70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με αποδεδειγμένο                   ΚΑΓ όφελος</a:t>
            </a:r>
            <a:endParaRPr kumimoji="0" lang="el-GR" sz="750" b="0" i="0" u="none" strike="noStrike" kern="0" cap="none" spc="0" normalizeH="0" baseline="0" noProof="0" dirty="0">
              <a:ln>
                <a:noFill/>
              </a:ln>
              <a:solidFill>
                <a:prstClr val="white"/>
              </a:solidFill>
              <a:effectLst/>
              <a:uLnTx/>
              <a:uFillTx/>
              <a:latin typeface="BISans"/>
              <a:ea typeface="+mn-ea"/>
              <a:cs typeface="Arial" charset="0"/>
            </a:endParaRPr>
          </a:p>
        </p:txBody>
      </p:sp>
      <p:sp>
        <p:nvSpPr>
          <p:cNvPr id="13" name="Ορθογώνιο 12"/>
          <p:cNvSpPr/>
          <p:nvPr/>
        </p:nvSpPr>
        <p:spPr>
          <a:xfrm>
            <a:off x="388621" y="3021785"/>
            <a:ext cx="1237784" cy="415496"/>
          </a:xfrm>
          <a:prstGeom prst="rect">
            <a:avLst/>
          </a:prstGeom>
          <a:solidFill>
            <a:srgbClr val="336699"/>
          </a:solidFill>
          <a:ln>
            <a:noFill/>
            <a:prstDash val="solid"/>
          </a:ln>
        </p:spPr>
        <p:txBody>
          <a:bodyPr vert="horz" wrap="square" lIns="68547" tIns="34289" rIns="68547" bIns="34289" anchor="t" anchorCtr="1"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Αγωνιστής</a:t>
            </a:r>
            <a:r>
              <a:rPr kumimoji="0" lang="el-GR" sz="750" b="1" i="0" u="none" strike="noStrike" kern="0" cap="none" spc="0" normalizeH="0" baseline="0" noProof="0" dirty="0">
                <a:ln>
                  <a:noFill/>
                </a:ln>
                <a:solidFill>
                  <a:prstClr val="white"/>
                </a:solidFill>
                <a:effectLst/>
                <a:uLnTx/>
                <a:uFillTx/>
                <a:latin typeface="Calibri"/>
                <a:ea typeface="+mn-ea"/>
                <a:cs typeface="Calibri"/>
              </a:rPr>
              <a:t>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a:t>
            </a:r>
            <a:r>
              <a:rPr kumimoji="0" lang="el-GR" sz="750" b="1" i="0" u="none" strike="noStrike" kern="0" cap="none" spc="0" normalizeH="0" baseline="0" noProof="0" dirty="0">
                <a:ln>
                  <a:noFill/>
                </a:ln>
                <a:solidFill>
                  <a:prstClr val="white"/>
                </a:solidFill>
                <a:effectLst/>
                <a:uLnTx/>
                <a:uFillTx/>
                <a:latin typeface="BISans"/>
                <a:ea typeface="+mn-ea"/>
                <a:cs typeface="Arial" charset="0"/>
              </a:rPr>
              <a:t>-1</a:t>
            </a:r>
            <a:r>
              <a:rPr kumimoji="0" lang="el-GR" sz="750" b="1" i="0" u="none" strike="noStrike" kern="0" cap="none" spc="0" normalizeH="0" baseline="0" noProof="0" dirty="0">
                <a:ln>
                  <a:noFill/>
                </a:ln>
                <a:solidFill>
                  <a:prstClr val="white"/>
                </a:solidFill>
                <a:effectLst/>
                <a:uLnTx/>
                <a:uFillTx/>
                <a:latin typeface="Calibri"/>
                <a:ea typeface="+mn-ea"/>
                <a:cs typeface="Calibri"/>
              </a:rPr>
              <a:t>¹</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endParaRPr kumimoji="0" lang="el-GR" sz="750" b="1" i="0" u="none" strike="noStrike" kern="0" cap="none" spc="0" normalizeH="0" baseline="0" noProof="0" dirty="0">
              <a:ln>
                <a:noFill/>
              </a:ln>
              <a:solidFill>
                <a:prstClr val="white"/>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με αποδεδειγμένο</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ΚΑΓ όφελος</a:t>
            </a:r>
          </a:p>
        </p:txBody>
      </p:sp>
      <p:cxnSp>
        <p:nvCxnSpPr>
          <p:cNvPr id="14" name="Ευθύγραμμο βέλος σύνδεσης 79"/>
          <p:cNvCxnSpPr/>
          <p:nvPr/>
        </p:nvCxnSpPr>
        <p:spPr>
          <a:xfrm flipH="1">
            <a:off x="2754576" y="2514164"/>
            <a:ext cx="4498" cy="510486"/>
          </a:xfrm>
          <a:prstGeom prst="straightConnector1">
            <a:avLst/>
          </a:prstGeom>
          <a:noFill/>
          <a:ln w="12700">
            <a:solidFill>
              <a:srgbClr val="4A7EBB"/>
            </a:solidFill>
            <a:prstDash val="solid"/>
            <a:tailEnd type="arrow"/>
          </a:ln>
        </p:spPr>
      </p:cxn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405" y="3025923"/>
            <a:ext cx="396392" cy="415496"/>
          </a:xfrm>
          <a:prstGeom prst="rect">
            <a:avLst/>
          </a:prstGeom>
          <a:solidFill>
            <a:srgbClr val="336699"/>
          </a:solidFill>
          <a:ln>
            <a:noFill/>
          </a:ln>
          <a:effectLst/>
        </p:spPr>
      </p:pic>
      <p:sp>
        <p:nvSpPr>
          <p:cNvPr id="16" name="Ορθογώνιο 98"/>
          <p:cNvSpPr/>
          <p:nvPr/>
        </p:nvSpPr>
        <p:spPr>
          <a:xfrm>
            <a:off x="428858" y="3623318"/>
            <a:ext cx="2954296" cy="146192"/>
          </a:xfrm>
          <a:prstGeom prst="rect">
            <a:avLst/>
          </a:prstGeom>
          <a:solidFill>
            <a:srgbClr val="336699"/>
          </a:solidFill>
          <a:ln>
            <a:noFill/>
            <a:prstDash val="solid"/>
          </a:ln>
        </p:spPr>
        <p:txBody>
          <a:bodyPr vert="horz" wrap="square" lIns="68454" tIns="34289" rIns="68454" bIns="34289" anchor="t" anchorCtr="0" compatLnSpc="1">
            <a:spAutoFit/>
          </a:bodyPr>
          <a:lstStyle/>
          <a:p>
            <a:pPr marL="0" marR="0" lvl="0" indent="0" algn="l" defTabSz="68437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prstClr val="white"/>
                </a:solidFill>
                <a:effectLst/>
                <a:uLnTx/>
                <a:uFillTx/>
                <a:latin typeface="BISans"/>
                <a:ea typeface="+mn-ea"/>
                <a:cs typeface="Arial" charset="0"/>
              </a:rPr>
              <a:t> Αν μετά  ~3 μήνες η HbA1c &gt; στόχο ή αν οι μετρήσεις   αυτοελέγχου είναι υψηλότερες των στόχων</a:t>
            </a: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093" y="346036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052" y="347260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Ευθύγραμμο βέλος σύνδεσης 79"/>
          <p:cNvCxnSpPr/>
          <p:nvPr/>
        </p:nvCxnSpPr>
        <p:spPr>
          <a:xfrm>
            <a:off x="1055031" y="2535493"/>
            <a:ext cx="0" cy="481538"/>
          </a:xfrm>
          <a:prstGeom prst="straightConnector1">
            <a:avLst/>
          </a:prstGeom>
          <a:noFill/>
          <a:ln w="12700">
            <a:solidFill>
              <a:srgbClr val="4A7EBB"/>
            </a:solidFill>
            <a:prstDash val="solid"/>
            <a:tailEnd type="arrow"/>
          </a:ln>
        </p:spPr>
      </p:cxnSp>
      <p:sp>
        <p:nvSpPr>
          <p:cNvPr id="22" name="Ορθογώνιο 10"/>
          <p:cNvSpPr/>
          <p:nvPr/>
        </p:nvSpPr>
        <p:spPr>
          <a:xfrm>
            <a:off x="152400" y="1928538"/>
            <a:ext cx="1790700" cy="877161"/>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Αν προεξάρχει: </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Εγκατεστημένη Αθηροσκληρυντική Καρδιαγγειακή Νόσος (ΑΣΚΑΝ)    </a:t>
            </a:r>
            <a:r>
              <a:rPr kumimoji="0" lang="el-GR" sz="750" b="0" i="0" u="none" strike="noStrike" kern="0" cap="none" spc="0" normalizeH="0" baseline="0" noProof="0" dirty="0">
                <a:ln>
                  <a:noFill/>
                </a:ln>
                <a:solidFill>
                  <a:prstClr val="white"/>
                </a:solidFill>
                <a:effectLst/>
                <a:uLnTx/>
                <a:uFillTx/>
                <a:latin typeface="BISans"/>
                <a:ea typeface="+mn-ea"/>
                <a:cs typeface="Arial" charset="0"/>
              </a:rPr>
              <a:t>(π.χ. ΕΜ, ΑΕΕ, </a:t>
            </a:r>
            <a:r>
              <a:rPr kumimoji="0" lang="el-GR" sz="750" b="0" i="0" u="none" strike="noStrike" kern="0" cap="none" spc="0" normalizeH="0" baseline="0" noProof="0" dirty="0" err="1">
                <a:ln>
                  <a:noFill/>
                </a:ln>
                <a:solidFill>
                  <a:prstClr val="white"/>
                </a:solidFill>
                <a:effectLst/>
                <a:uLnTx/>
                <a:uFillTx/>
                <a:latin typeface="BISans"/>
                <a:ea typeface="+mn-ea"/>
                <a:cs typeface="Arial" charset="0"/>
              </a:rPr>
              <a:t>επαναγγείωση</a:t>
            </a:r>
            <a:r>
              <a:rPr kumimoji="0" lang="el-GR" sz="750" b="0" i="0" u="none" strike="noStrike" kern="0" cap="none" spc="0" normalizeH="0" baseline="0" noProof="0" dirty="0">
                <a:ln>
                  <a:noFill/>
                </a:ln>
                <a:solidFill>
                  <a:prstClr val="white"/>
                </a:solidFill>
                <a:effectLst/>
                <a:uLnTx/>
                <a:uFillTx/>
                <a:latin typeface="BISans"/>
                <a:ea typeface="+mn-ea"/>
                <a:cs typeface="Arial" charset="0"/>
              </a:rPr>
              <a:t>) Συμπεριλαμβάνονται επίσης: ΤΙΑ, ασταθή στηθάγχη, ακρωτηριασμός, συμπτωματική ή </a:t>
            </a:r>
            <a:r>
              <a:rPr kumimoji="0" lang="el-GR" sz="750" b="0" i="0" u="none" strike="noStrike" kern="0" cap="none" spc="0" normalizeH="0" baseline="0" noProof="0" dirty="0" err="1">
                <a:ln>
                  <a:noFill/>
                </a:ln>
                <a:solidFill>
                  <a:prstClr val="white"/>
                </a:solidFill>
                <a:effectLst/>
                <a:uLnTx/>
                <a:uFillTx/>
                <a:latin typeface="BISans"/>
                <a:ea typeface="+mn-ea"/>
                <a:cs typeface="Arial" charset="0"/>
              </a:rPr>
              <a:t>ασυμπτωματική</a:t>
            </a:r>
            <a:r>
              <a:rPr kumimoji="0" lang="el-GR" sz="750" b="0" i="0" u="none" strike="noStrike" kern="0" cap="none" spc="0" normalizeH="0" baseline="0" noProof="0" dirty="0">
                <a:ln>
                  <a:noFill/>
                </a:ln>
                <a:solidFill>
                  <a:prstClr val="white"/>
                </a:solidFill>
                <a:effectLst/>
                <a:uLnTx/>
                <a:uFillTx/>
                <a:latin typeface="BISans"/>
                <a:ea typeface="+mn-ea"/>
                <a:cs typeface="Arial" charset="0"/>
              </a:rPr>
              <a:t> ΣΝ</a:t>
            </a:r>
          </a:p>
        </p:txBody>
      </p:sp>
      <p:sp>
        <p:nvSpPr>
          <p:cNvPr id="23" name="Ορθογώνιο 12"/>
          <p:cNvSpPr/>
          <p:nvPr/>
        </p:nvSpPr>
        <p:spPr>
          <a:xfrm>
            <a:off x="342900" y="3938619"/>
            <a:ext cx="3063114" cy="430885"/>
          </a:xfrm>
          <a:prstGeom prst="rect">
            <a:avLst/>
          </a:prstGeom>
          <a:solidFill>
            <a:schemeClr val="tx2"/>
          </a:solidFill>
          <a:ln>
            <a:noFill/>
            <a:prstDash val="solid"/>
          </a:ln>
        </p:spPr>
        <p:txBody>
          <a:bodyPr vert="horz" wrap="square" lIns="68454" tIns="34289" rIns="68454" bIns="34289" anchor="t" anchorCtr="1" compatLnSpc="1">
            <a:spAutoFit/>
          </a:bodyPr>
          <a:lstStyle/>
          <a:p>
            <a:pPr marL="171450" marR="0" lvl="0" indent="-171450" algn="l" defTabSz="684372"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Για άτομα σε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Calibri"/>
                <a:ea typeface="+mn-ea"/>
                <a:cs typeface="Calibri"/>
              </a:rPr>
              <a:t>¹</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προσθήκη αναστολέα</a:t>
            </a:r>
            <a:r>
              <a:rPr kumimoji="0" lang="el-GR" sz="800" b="1" i="0" u="none" strike="noStrike" kern="0" cap="none" spc="0" normalizeH="0" baseline="0" noProof="0" dirty="0">
                <a:ln>
                  <a:noFill/>
                </a:ln>
                <a:solidFill>
                  <a:prstClr val="white"/>
                </a:solidFill>
                <a:effectLst/>
                <a:uLnTx/>
                <a:uFillTx/>
                <a:latin typeface="Calibri"/>
                <a:ea typeface="+mn-ea"/>
                <a:cs typeface="Calibri"/>
              </a:rPr>
              <a:t>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00" b="1" i="0" u="none" strike="noStrike" kern="0" cap="none" spc="0" normalizeH="0" baseline="0" noProof="0" dirty="0">
                <a:ln>
                  <a:noFill/>
                </a:ln>
                <a:solidFill>
                  <a:prstClr val="white"/>
                </a:solidFill>
                <a:effectLst/>
                <a:uLnTx/>
                <a:uFillTx/>
                <a:latin typeface="Calibri"/>
                <a:ea typeface="+mn-ea"/>
                <a:cs typeface="Calibri"/>
              </a:rPr>
              <a:t>¹</a:t>
            </a:r>
            <a:r>
              <a:rPr kumimoji="0" lang="he-IL" sz="700" b="1" i="0" u="none" strike="noStrike" kern="0" cap="none" spc="0" normalizeH="0" baseline="0" noProof="0" dirty="0">
                <a:ln>
                  <a:noFill/>
                </a:ln>
                <a:solidFill>
                  <a:prstClr val="white"/>
                </a:solidFill>
                <a:effectLst/>
                <a:uLnTx/>
                <a:uFillTx/>
                <a:latin typeface="Calibri"/>
                <a:ea typeface="+mn-ea"/>
                <a:cs typeface="Calibri"/>
              </a:rPr>
              <a:t>׳</a:t>
            </a:r>
            <a:r>
              <a:rPr kumimoji="0" lang="el-GR" sz="700" b="1" i="0" u="none" strike="noStrike" kern="0" cap="none" spc="0" normalizeH="0" baseline="0" noProof="0" dirty="0">
                <a:ln>
                  <a:noFill/>
                </a:ln>
                <a:solidFill>
                  <a:prstClr val="white"/>
                </a:solidFill>
                <a:effectLst/>
                <a:uLnTx/>
                <a:uFillTx/>
                <a:latin typeface="Calibri"/>
                <a:ea typeface="+mn-ea"/>
                <a:cs typeface="Calibri"/>
              </a:rPr>
              <a:t>²</a:t>
            </a:r>
            <a:r>
              <a:rPr kumimoji="0" lang="el-GR" sz="70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με αποδεδειγμένο ΚΑΓ όφελος ή το αντίστροφο</a:t>
            </a:r>
          </a:p>
          <a:p>
            <a:pPr marL="128336" marR="0" lvl="0" indent="-128336" algn="l" defTabSz="684372"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Πιογλιταζόνη</a:t>
            </a:r>
            <a:r>
              <a:rPr kumimoji="0" lang="el-GR" sz="750" b="1" i="0" u="none" strike="noStrike" kern="0" cap="none" spc="0" normalizeH="0" baseline="0" noProof="0" dirty="0">
                <a:ln>
                  <a:noFill/>
                </a:ln>
                <a:solidFill>
                  <a:prstClr val="white"/>
                </a:solidFill>
                <a:effectLst/>
                <a:uLnTx/>
                <a:uFillTx/>
                <a:latin typeface="Calibri"/>
                <a:ea typeface="+mn-ea"/>
                <a:cs typeface="Calibri"/>
              </a:rPr>
              <a:t>³</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(OXI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σε ΚΑ)</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44" y="175952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515461E7-1DDB-4734-BB79-656907C43E2B}"/>
              </a:ext>
            </a:extLst>
          </p:cNvPr>
          <p:cNvSpPr txBox="1"/>
          <p:nvPr/>
        </p:nvSpPr>
        <p:spPr>
          <a:xfrm>
            <a:off x="7231380" y="2735947"/>
            <a:ext cx="1727396" cy="553998"/>
          </a:xfrm>
          <a:prstGeom prst="rect">
            <a:avLst/>
          </a:prstGeom>
          <a:noFill/>
        </p:spPr>
        <p:txBody>
          <a:bodyPr wrap="square" lIns="0" tIns="0" rIns="0" bIns="0" rtlCol="0">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ΚΑΓ: καρδιαγγειακό, ΑΣΚΑΝ: αθηροσκληρυντική καρδιαγγειακή νόσος, ΚΑ: καρδιακή ανεπάρκεια, ΧΝΝ: χρόνια νεφρική νόσος, ΚΕ: κλάσμα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εξώθη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-σης, ΣΝ: στεφανιαία νόσος, ΕΜ: έμφραγμα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μυο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-καρδίου, ΑΕΕ: αγγειακό εγκεφαλικό επεισόδιο      </a:t>
            </a:r>
          </a:p>
          <a:p>
            <a:pPr marL="0" marR="0" lvl="0" indent="0" algn="l" defTabSz="685426"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497D"/>
              </a:solidFill>
              <a:effectLst/>
              <a:uLnTx/>
              <a:uFillTx/>
              <a:latin typeface="BISans"/>
              <a:ea typeface="+mn-ea"/>
              <a:cs typeface="Arial" charset="0"/>
            </a:endParaRPr>
          </a:p>
        </p:txBody>
      </p:sp>
      <p:sp>
        <p:nvSpPr>
          <p:cNvPr id="26" name="Ορθογώνιο 25"/>
          <p:cNvSpPr/>
          <p:nvPr/>
        </p:nvSpPr>
        <p:spPr>
          <a:xfrm>
            <a:off x="7231380" y="3408754"/>
            <a:ext cx="1850230" cy="2339070"/>
          </a:xfrm>
          <a:prstGeom prst="rect">
            <a:avLst/>
          </a:prstGeom>
        </p:spPr>
        <p:txBody>
          <a:bodyPr wrap="square" lIns="91408" tIns="45704" rIns="91408" bIns="45704">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000000"/>
                </a:solidFill>
                <a:effectLst/>
                <a:uLnTx/>
                <a:uFillTx/>
                <a:latin typeface="BISans"/>
                <a:ea typeface="+mn-ea"/>
                <a:cs typeface="Calibri"/>
              </a:rPr>
              <a:t> </a:t>
            </a:r>
            <a:r>
              <a:rPr kumimoji="0" lang="el-GR" sz="600" b="1" i="0" u="none" strike="noStrike" kern="0" cap="none" spc="0" normalizeH="0" baseline="0" noProof="0" dirty="0">
                <a:ln>
                  <a:noFill/>
                </a:ln>
                <a:solidFill>
                  <a:srgbClr val="000000"/>
                </a:solidFill>
                <a:effectLst/>
                <a:uLnTx/>
                <a:uFillTx/>
                <a:latin typeface="BISans"/>
                <a:ea typeface="+mn-ea"/>
                <a:cs typeface="Calibri"/>
              </a:rPr>
              <a:t>¹</a:t>
            </a:r>
            <a:r>
              <a:rPr kumimoji="0" lang="el-GR" sz="600" b="1" i="0" u="none" strike="noStrike" kern="0" cap="none" spc="0" normalizeH="0" baseline="0" noProof="0" dirty="0">
                <a:ln>
                  <a:noFill/>
                </a:ln>
                <a:solidFill>
                  <a:srgbClr val="000000"/>
                </a:solidFill>
                <a:effectLst/>
                <a:uLnTx/>
                <a:uFillTx/>
                <a:latin typeface="BISans"/>
                <a:ea typeface="+mn-ea"/>
                <a:cs typeface="Arial" charset="0"/>
              </a:rPr>
              <a:t>.</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Όταν υπάρχει επίσημη ένδειξη μείωσης ΚΑΓ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επεισοδίων</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(σε εγκατεστημένη ΑΣΚΑΝ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μείω</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ση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MACE:</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για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λιρα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ντουλα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σεμα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γλουτίδη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για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SGLT2: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εμπα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καναγλιφλο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ζίνη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Η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ντουλαγλουτίδη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έδειξε ΚΑΓ όφελος σε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άτομα με πολλαπλούς ΠΚ.</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black"/>
                </a:solidFill>
                <a:effectLst/>
                <a:uLnTx/>
                <a:uFillTx/>
                <a:latin typeface="Calibri"/>
                <a:ea typeface="+mn-ea"/>
                <a:cs typeface="Calibri"/>
              </a:rPr>
              <a:t>².</a:t>
            </a:r>
            <a:r>
              <a:rPr kumimoji="0" lang="el-GR" sz="800" b="1" i="0" u="none" strike="noStrike" kern="0" cap="none" spc="0" normalizeH="0" baseline="0" noProof="0" dirty="0">
                <a:ln>
                  <a:noFill/>
                </a:ln>
                <a:solidFill>
                  <a:prstClr val="black"/>
                </a:solidFill>
                <a:effectLst/>
                <a:uLnTx/>
                <a:uFillTx/>
                <a:latin typeface="Calibri"/>
                <a:ea typeface="+mn-ea"/>
                <a:cs typeface="Calibri"/>
              </a:rPr>
              <a:t> </a:t>
            </a:r>
            <a:r>
              <a:rPr kumimoji="0" lang="en-US" sz="800" b="1" i="0" u="none" strike="noStrike" kern="0" cap="none" spc="0" normalizeH="0" baseline="0" noProof="0" dirty="0">
                <a:ln>
                  <a:noFill/>
                </a:ln>
                <a:solidFill>
                  <a:prstClr val="black"/>
                </a:solidFill>
                <a:effectLst/>
                <a:uLnTx/>
                <a:uFillTx/>
                <a:latin typeface="Calibri"/>
                <a:ea typeface="+mn-ea"/>
                <a:cs typeface="Calibri"/>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Η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κανα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δαπα</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εμπαγλιφλοζίνη  έχουν 1γενή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δεδομένα νεφρικών εκβάσεων. Η δαπα- και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εμπαγλιφλοζίνη έχουν 1γενή δεδομένα σε ΚΑ.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Οι αναστολείς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SGLT2</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έδειξαν ΚΑΓ όφελος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μόνο σε εγκατεστημένη ΑΣΚΑΝ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³. Η PIO σε χαμηλότερη της μέγιστης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δοσολο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γίας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έχει καλύτερη ανοχή, όμως χωρίς ισχυρή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τεκμηρίωση σε μελέτες ΚΑΓ εκβάσεων</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⁴</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Η Degludec και η Glargine  100 έχουν μελέτη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ΚΑΓ</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ασφάλειας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⁵</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Γλιμε</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pi</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πιρίδη</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&lt; Γλιβενκλαμίδη.  Η γλιμεπιρίδη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έδειξε ίδια ΚΑΓ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ασφάλεια  με αναστολέα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DPP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λιναγλιπτίνη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27" name="Ορθογώνιο 10"/>
          <p:cNvSpPr/>
          <p:nvPr/>
        </p:nvSpPr>
        <p:spPr>
          <a:xfrm>
            <a:off x="1965960" y="1936170"/>
            <a:ext cx="1485774" cy="907939"/>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Αν προεξάρχει: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Δείκτες υψηλού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για ΑΣΚΑΝ: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π.χ. &gt;55 ετών και </a:t>
            </a:r>
            <a:r>
              <a:rPr kumimoji="0" lang="el-GR" sz="800" b="0" i="0" u="sng" strike="noStrike" kern="0" cap="none" spc="0" normalizeH="0" baseline="0" noProof="0" dirty="0">
                <a:ln>
                  <a:noFill/>
                </a:ln>
                <a:solidFill>
                  <a:prstClr val="white"/>
                </a:solidFill>
                <a:effectLst/>
                <a:uLnTx/>
                <a:uFillTx/>
                <a:latin typeface="BISans"/>
                <a:ea typeface="+mn-ea"/>
                <a:cs typeface="Arial" charset="0"/>
              </a:rPr>
              <a:t>&gt;</a:t>
            </a:r>
            <a:r>
              <a:rPr kumimoji="0" lang="el-GR" sz="800" b="0" i="0" u="none" strike="noStrike" kern="0" cap="none" spc="0" normalizeH="0" baseline="0" noProof="0" dirty="0">
                <a:ln>
                  <a:noFill/>
                </a:ln>
                <a:solidFill>
                  <a:prstClr val="white"/>
                </a:solidFill>
                <a:effectLst/>
                <a:uLnTx/>
                <a:uFillTx/>
                <a:latin typeface="BISans"/>
                <a:ea typeface="+mn-ea"/>
                <a:cs typeface="Arial" charset="0"/>
              </a:rPr>
              <a:t> 2 ΠΚ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(παχυσαρκία, υπέρταση,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κάπνισμα, δυσλιπιδαιμία,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λευκωματινουρία)  </a:t>
            </a:r>
          </a:p>
        </p:txBody>
      </p:sp>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784" y="177476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777242" y="1326444"/>
            <a:ext cx="6324599" cy="438580"/>
          </a:xfrm>
          <a:prstGeom prst="rect">
            <a:avLst/>
          </a:prstGeom>
          <a:solidFill>
            <a:schemeClr val="accent2">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BISans"/>
                <a:ea typeface="+mn-ea"/>
                <a:cs typeface="Arial" charset="0"/>
              </a:rPr>
              <a:t>Αλλαγή τρόπου ζωής  (Δίαιτα, Άσκηση, Ρύθμιση βάρους) – Εκπαίδευση – Υποστήριξη στην αυτοδιαχείριση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BISans"/>
                <a:ea typeface="+mn-ea"/>
                <a:cs typeface="Arial" charset="0"/>
              </a:rPr>
              <a:t>Αγωνιστής</a:t>
            </a:r>
            <a:r>
              <a:rPr kumimoji="0" lang="el-GR" sz="800" b="1" i="0" u="none" strike="noStrike" kern="1200" cap="none" spc="0" normalizeH="0" baseline="0" noProof="0" dirty="0">
                <a:ln>
                  <a:noFill/>
                </a:ln>
                <a:solidFill>
                  <a:prstClr val="black"/>
                </a:solidFill>
                <a:effectLst/>
                <a:uLnTx/>
                <a:uFillTx/>
                <a:latin typeface="BISans"/>
                <a:ea typeface="+mn-ea"/>
                <a:cs typeface="Calibri"/>
              </a:rPr>
              <a:t>¹</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GLP-1 </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είτε/ή αναστολέας</a:t>
            </a:r>
            <a:r>
              <a:rPr kumimoji="0" lang="el-GR" sz="800" b="1" i="0" u="none" strike="noStrike" kern="1200" cap="none" spc="0" normalizeH="0" baseline="0" noProof="0" dirty="0">
                <a:ln>
                  <a:noFill/>
                </a:ln>
                <a:solidFill>
                  <a:prstClr val="black"/>
                </a:solidFill>
                <a:effectLst/>
                <a:uLnTx/>
                <a:uFillTx/>
                <a:latin typeface="Calibri"/>
                <a:ea typeface="+mn-ea"/>
                <a:cs typeface="Calibri"/>
              </a:rPr>
              <a:t>¹</a:t>
            </a:r>
            <a:r>
              <a:rPr kumimoji="0" lang="he-IL" sz="800" b="1" i="0" u="none" strike="noStrike" kern="1200" cap="none" spc="0" normalizeH="0" baseline="0" noProof="0" dirty="0">
                <a:ln>
                  <a:noFill/>
                </a:ln>
                <a:solidFill>
                  <a:prstClr val="black"/>
                </a:solidFill>
                <a:effectLst/>
                <a:uLnTx/>
                <a:uFillTx/>
                <a:latin typeface="Calibri"/>
                <a:ea typeface="+mn-ea"/>
                <a:cs typeface="Calibri"/>
              </a:rPr>
              <a:t>׳</a:t>
            </a:r>
            <a:r>
              <a:rPr kumimoji="0" lang="el-GR" sz="800" b="1" i="0" u="none" strike="noStrike" kern="1200" cap="none" spc="0" normalizeH="0" baseline="0" noProof="0" dirty="0">
                <a:ln>
                  <a:noFill/>
                </a:ln>
                <a:solidFill>
                  <a:prstClr val="black"/>
                </a:solidFill>
                <a:effectLst/>
                <a:uLnTx/>
                <a:uFillTx/>
                <a:latin typeface="Calibri"/>
                <a:ea typeface="+mn-ea"/>
                <a:cs typeface="Calibri"/>
              </a:rPr>
              <a:t>²</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SGLT2</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με ή χωρίς </a:t>
            </a:r>
            <a:r>
              <a:rPr kumimoji="0" lang="el-GR" sz="800" b="0" i="0" u="none" strike="noStrike" kern="1200" cap="none" spc="0" normalizeH="0" baseline="0" noProof="0" dirty="0">
                <a:ln>
                  <a:noFill/>
                </a:ln>
                <a:solidFill>
                  <a:prstClr val="black"/>
                </a:solidFill>
                <a:effectLst/>
                <a:uLnTx/>
                <a:uFillTx/>
                <a:latin typeface="BISans"/>
                <a:ea typeface="+mn-ea"/>
                <a:cs typeface="Arial" charset="0"/>
              </a:rPr>
              <a:t>Μετφορμίνη</a:t>
            </a:r>
            <a:endParaRPr kumimoji="0" lang="en-US" sz="800" b="0" i="0" u="none" strike="noStrike" kern="1200" cap="none" spc="0" normalizeH="0" baseline="0" noProof="0" dirty="0">
              <a:ln>
                <a:noFill/>
              </a:ln>
              <a:solidFill>
                <a:prstClr val="black"/>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uLnTx/>
                <a:uFillTx/>
                <a:latin typeface="BISans"/>
                <a:ea typeface="+mn-ea"/>
                <a:cs typeface="Arial" charset="0"/>
              </a:rPr>
              <a:t>Ανεξάρτητα τιμής Η</a:t>
            </a:r>
            <a:r>
              <a:rPr kumimoji="0" lang="en-US" sz="800" b="0" i="0" u="none" strike="noStrike" kern="1200" cap="none" spc="0" normalizeH="0" baseline="0" noProof="0" dirty="0">
                <a:ln>
                  <a:noFill/>
                </a:ln>
                <a:solidFill>
                  <a:prstClr val="black"/>
                </a:solidFill>
                <a:effectLst/>
                <a:uLnTx/>
                <a:uFillTx/>
                <a:latin typeface="BISans"/>
                <a:ea typeface="+mn-ea"/>
                <a:cs typeface="Arial" charset="0"/>
              </a:rPr>
              <a:t>bA1c </a:t>
            </a:r>
            <a:r>
              <a:rPr kumimoji="0" lang="el-GR" sz="800" b="0" i="0" u="none" strike="noStrike" kern="1200" cap="none" spc="0" normalizeH="0" baseline="0" noProof="0" dirty="0">
                <a:ln>
                  <a:noFill/>
                </a:ln>
                <a:solidFill>
                  <a:prstClr val="black"/>
                </a:solidFill>
                <a:effectLst/>
                <a:uLnTx/>
                <a:uFillTx/>
                <a:latin typeface="BISans"/>
                <a:ea typeface="+mn-ea"/>
                <a:cs typeface="Arial" charset="0"/>
              </a:rPr>
              <a:t>ή επίτευξης γλυκαιμικού στόχου ή χορήγησης Μετφορμίνης</a:t>
            </a:r>
          </a:p>
        </p:txBody>
      </p:sp>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729" y="375754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672" y="376978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Ορθογώνιο 30"/>
          <p:cNvSpPr/>
          <p:nvPr/>
        </p:nvSpPr>
        <p:spPr>
          <a:xfrm>
            <a:off x="205741" y="4671974"/>
            <a:ext cx="3192652" cy="761745"/>
          </a:xfrm>
          <a:prstGeom prst="rect">
            <a:avLst/>
          </a:prstGeom>
          <a:solidFill>
            <a:schemeClr val="tx2"/>
          </a:solidFill>
          <a:ln w="28575">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Για περαιτέρω εντατικοποίηση ή σε δυσανεξία ή αντένδειξη  χορήγησης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ή/και  αναστολέα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επέλεξε φάρμακα με ΚΑΓ  ασφάλεια:</a:t>
            </a: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Αναστολέα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DPP-4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εάν δε λαμβάνει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a:t>
            </a:r>
            <a:endParaRPr kumimoji="0" lang="en-US" sz="750" b="1" i="0" u="none" strike="noStrike" kern="0" cap="none" spc="0" normalizeH="0" baseline="0" noProof="0" dirty="0">
              <a:ln>
                <a:noFill/>
              </a:ln>
              <a:solidFill>
                <a:prstClr val="white"/>
              </a:solidFill>
              <a:effectLst/>
              <a:uLnTx/>
              <a:uFillTx/>
              <a:latin typeface="BISans"/>
              <a:ea typeface="+mn-ea"/>
              <a:cs typeface="Arial" charset="0"/>
            </a:endParaRP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Βασική ινσουλίνη</a:t>
            </a:r>
            <a:r>
              <a:rPr kumimoji="0" lang="en-US" sz="750" b="1" i="0" u="none" strike="noStrike" kern="0" cap="none" spc="0" normalizeH="0" baseline="0" noProof="0" dirty="0">
                <a:ln>
                  <a:noFill/>
                </a:ln>
                <a:solidFill>
                  <a:prstClr val="white"/>
                </a:solidFill>
                <a:effectLst/>
                <a:uLnTx/>
                <a:uFillTx/>
                <a:latin typeface="BISans"/>
                <a:ea typeface="+mn-ea"/>
                <a:cs typeface="Arial" charset="0"/>
              </a:rPr>
              <a:t>⁴</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a:t>
            </a: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Σουλφονυλουρία</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n-US" sz="750" b="1" i="0" u="none" strike="noStrike" kern="0" cap="none" spc="0" normalizeH="0" baseline="0" noProof="0" dirty="0">
                <a:ln>
                  <a:noFill/>
                </a:ln>
                <a:solidFill>
                  <a:prstClr val="white"/>
                </a:solidFill>
                <a:effectLst/>
                <a:uLnTx/>
                <a:uFillTx/>
                <a:latin typeface="BISans"/>
                <a:ea typeface="+mn-ea"/>
                <a:cs typeface="Calibri"/>
              </a:rPr>
              <a:t>⁵</a:t>
            </a:r>
            <a:endParaRPr kumimoji="0" lang="el-GR" sz="750" b="1" i="0" u="none" strike="noStrike" kern="0" cap="none" spc="0" normalizeH="0" baseline="0" noProof="0" dirty="0">
              <a:ln>
                <a:noFill/>
              </a:ln>
              <a:solidFill>
                <a:prstClr val="white"/>
              </a:solidFill>
              <a:effectLst/>
              <a:uLnTx/>
              <a:uFillTx/>
              <a:latin typeface="BISans"/>
              <a:ea typeface="+mn-ea"/>
              <a:cs typeface="Arial" charset="0"/>
            </a:endParaRPr>
          </a:p>
        </p:txBody>
      </p:sp>
      <p:sp>
        <p:nvSpPr>
          <p:cNvPr id="37" name="Ορθογώνιο 45"/>
          <p:cNvSpPr/>
          <p:nvPr/>
        </p:nvSpPr>
        <p:spPr>
          <a:xfrm>
            <a:off x="3543198" y="1954241"/>
            <a:ext cx="1806043" cy="646329"/>
          </a:xfrm>
          <a:prstGeom prst="rect">
            <a:avLst/>
          </a:prstGeom>
          <a:solidFill>
            <a:schemeClr val="accent1">
              <a:lumMod val="20000"/>
              <a:lumOff val="80000"/>
            </a:schemeClr>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Αν προεξάρχει:  </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Καρδιακή Ανεπάρκεια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(παρουσία ή ιστορικό συμπτωμάτων ΚΑ και επιβεβαιωμένο μειωμένο  ή διατηρημένο ΚΕ) </a:t>
            </a:r>
          </a:p>
        </p:txBody>
      </p:sp>
      <p:cxnSp>
        <p:nvCxnSpPr>
          <p:cNvPr id="38" name="Ευθύγραμμο βέλος σύνδεσης 79"/>
          <p:cNvCxnSpPr/>
          <p:nvPr/>
        </p:nvCxnSpPr>
        <p:spPr>
          <a:xfrm>
            <a:off x="4362077" y="2611566"/>
            <a:ext cx="310" cy="283672"/>
          </a:xfrm>
          <a:prstGeom prst="straightConnector1">
            <a:avLst/>
          </a:prstGeom>
          <a:noFill/>
          <a:ln w="12700">
            <a:solidFill>
              <a:srgbClr val="4A7EBB"/>
            </a:solidFill>
            <a:prstDash val="solid"/>
            <a:tailEnd type="arrow"/>
          </a:ln>
        </p:spPr>
      </p:cxnSp>
      <p:sp>
        <p:nvSpPr>
          <p:cNvPr id="39" name="Ορθογώνιο 47"/>
          <p:cNvSpPr/>
          <p:nvPr/>
        </p:nvSpPr>
        <p:spPr>
          <a:xfrm>
            <a:off x="3543174" y="2932972"/>
            <a:ext cx="1806067" cy="300080"/>
          </a:xfrm>
          <a:prstGeom prst="rect">
            <a:avLst/>
          </a:prstGeom>
          <a:solidFill>
            <a:schemeClr val="accent1">
              <a:lumMod val="20000"/>
              <a:lumOff val="80000"/>
            </a:schemeClr>
          </a:solidFill>
          <a:ln>
            <a:noFill/>
            <a:prstDash val="solid"/>
          </a:ln>
        </p:spPr>
        <p:txBody>
          <a:bodyPr vert="horz" wrap="square" lIns="68547" tIns="34289" rIns="68547" bIns="34289" anchor="t" anchorCtr="1"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Αναστολέας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Calibri"/>
                <a:ea typeface="+mn-ea"/>
                <a:cs typeface="Calibri"/>
              </a:rPr>
              <a:t>²</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με</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αποδειδειγ</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μένο</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όφελος  στην  ΚΑ σε αυτό τον πληθυσμό </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40" name="Ορθογώνιο 98"/>
          <p:cNvSpPr/>
          <p:nvPr/>
        </p:nvSpPr>
        <p:spPr>
          <a:xfrm>
            <a:off x="3527957" y="3569484"/>
            <a:ext cx="1821284" cy="246116"/>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a:t>
            </a:r>
            <a:r>
              <a:rPr kumimoji="0" lang="el-GR" sz="500" b="0" i="0" u="none" strike="noStrike" kern="0" cap="none" spc="0" normalizeH="0" baseline="0" noProof="0" dirty="0" err="1">
                <a:ln>
                  <a:noFill/>
                </a:ln>
                <a:solidFill>
                  <a:srgbClr val="000000"/>
                </a:solidFill>
                <a:effectLst/>
                <a:uLnTx/>
                <a:uFillTx/>
                <a:latin typeface="BISans"/>
                <a:ea typeface="+mn-ea"/>
                <a:cs typeface="Arial" charset="0"/>
              </a:rPr>
              <a:t>μετρή</a:t>
            </a:r>
            <a:r>
              <a:rPr kumimoji="0" lang="el-GR" sz="500" b="0" i="0" u="none" strike="noStrike" kern="0" cap="none" spc="0" normalizeH="0" baseline="0" noProof="0" dirty="0">
                <a:ln>
                  <a:noFill/>
                </a:ln>
                <a:solidFill>
                  <a:srgbClr val="000000"/>
                </a:solidFill>
                <a:effectLst/>
                <a:uLnTx/>
                <a:uFillTx/>
                <a:latin typeface="BISans"/>
                <a:ea typeface="+mn-ea"/>
                <a:cs typeface="Arial" charset="0"/>
              </a:rPr>
              <a:t>-σεις   αυτοελέγχου είναι υψηλότερες των στόχων</a:t>
            </a:r>
          </a:p>
        </p:txBody>
      </p:sp>
      <p:sp>
        <p:nvSpPr>
          <p:cNvPr id="41" name="Ορθογώνιο 30"/>
          <p:cNvSpPr/>
          <p:nvPr/>
        </p:nvSpPr>
        <p:spPr>
          <a:xfrm>
            <a:off x="3504820" y="4356625"/>
            <a:ext cx="1821309" cy="1130974"/>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Για περαιτέρω εντατικοποίηση ή σε δυσανεξία ή αντένδειξη  χορήγησης 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 και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επέλεξε φάρμακα με ΚΑΓ ασφάλεια</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DPP-4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εάν δε λαμβάνει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Βασική ινσουλίνη</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a:ln>
                  <a:noFill/>
                </a:ln>
                <a:solidFill>
                  <a:srgbClr val="000000"/>
                </a:solidFill>
                <a:effectLst/>
                <a:uLnTx/>
                <a:uFillTx/>
                <a:latin typeface="BISans"/>
                <a:ea typeface="+mn-ea"/>
                <a:cs typeface="Arial" charset="0"/>
              </a:rPr>
              <a:t>Σουλφονυλουρία</a:t>
            </a:r>
            <a:r>
              <a:rPr kumimoji="0" lang="en-US" sz="750" b="0" i="0" u="none" strike="noStrike" kern="0" cap="none" spc="0" normalizeH="0" baseline="0" noProof="0">
                <a:ln>
                  <a:noFill/>
                </a:ln>
                <a:solidFill>
                  <a:srgbClr val="000000"/>
                </a:solidFill>
                <a:effectLst/>
                <a:uLnTx/>
                <a:uFillTx/>
                <a:latin typeface="BISans"/>
                <a:ea typeface="+mn-ea"/>
                <a:cs typeface="Calibri"/>
              </a:rPr>
              <a:t>⁵</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Όχι </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πιογλιταζόνη</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σε ΚΑ</a:t>
            </a:r>
            <a:endParaRPr kumimoji="0" lang="en-US" sz="75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7364" y="179000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412" y="338110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Ορθογώνιο 46"/>
          <p:cNvSpPr/>
          <p:nvPr/>
        </p:nvSpPr>
        <p:spPr>
          <a:xfrm>
            <a:off x="5417820" y="1953685"/>
            <a:ext cx="1744980" cy="530913"/>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 προεξάρχει:</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Χρόνια Νεφρική Νόσος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GFR &lt; 60 ml/min/</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1.73m</a:t>
            </a:r>
            <a:r>
              <a:rPr kumimoji="0" lang="en-US" sz="750" b="0" i="0" u="none" strike="noStrike" kern="0" cap="none" spc="0" normalizeH="0" baseline="0" noProof="0" dirty="0">
                <a:ln>
                  <a:noFill/>
                </a:ln>
                <a:solidFill>
                  <a:srgbClr val="000000"/>
                </a:solidFill>
                <a:effectLst/>
                <a:uLnTx/>
                <a:uFillTx/>
                <a:latin typeface="BISans"/>
                <a:ea typeface="+mn-ea"/>
                <a:cs typeface="Calibri"/>
              </a:rPr>
              <a:t>²</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ή/και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Α/</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C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&gt;30 </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mg</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δις επιβεβαιωμένα   </a:t>
            </a:r>
          </a:p>
        </p:txBody>
      </p:sp>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364" y="179000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Ορθογώνιο 62"/>
          <p:cNvSpPr/>
          <p:nvPr/>
        </p:nvSpPr>
        <p:spPr>
          <a:xfrm>
            <a:off x="5417820" y="2672413"/>
            <a:ext cx="1744980" cy="992577"/>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sng" strike="noStrike" kern="0" cap="none" spc="0" normalizeH="0" baseline="0" noProof="0" dirty="0">
                <a:ln>
                  <a:noFill/>
                </a:ln>
                <a:solidFill>
                  <a:srgbClr val="000000"/>
                </a:solidFill>
                <a:effectLst/>
                <a:uLnTx/>
                <a:uFillTx/>
                <a:latin typeface="BISans"/>
                <a:ea typeface="+mn-ea"/>
                <a:cs typeface="Arial" charset="0"/>
              </a:rPr>
              <a:t>Κατά προτίμηση</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Αναστολέα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1" i="0" u="none" strike="noStrike" kern="0" cap="none" spc="0" normalizeH="0" baseline="0" noProof="0" dirty="0">
                <a:ln>
                  <a:noFill/>
                </a:ln>
                <a:solidFill>
                  <a:srgbClr val="000000"/>
                </a:solidFill>
                <a:effectLst/>
                <a:uLnTx/>
                <a:uFillTx/>
                <a:latin typeface="Calibri"/>
                <a:ea typeface="+mn-ea"/>
                <a:cs typeface="Calibri"/>
              </a:rPr>
              <a:t>²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με ισχυρά δε-δομένα για μείωση εξέλιξης ΧΝΝ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(Έναρξη σε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GFR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&gt;2</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0 ml/min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και συ</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νέχιση</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έως διάλυση ή μεταμόσχευση)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Αγωνιστής GLP-1¹  με  </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αποδεδειγμέ</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νο</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ΚΑΓ όφελος</a:t>
            </a:r>
          </a:p>
        </p:txBody>
      </p:sp>
      <p:pic>
        <p:nvPicPr>
          <p:cNvPr id="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84" y="25062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Ορθογώνιο 30"/>
          <p:cNvSpPr/>
          <p:nvPr/>
        </p:nvSpPr>
        <p:spPr>
          <a:xfrm>
            <a:off x="5417820" y="4866281"/>
            <a:ext cx="1730082" cy="877161"/>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Σε μη επίτευξη των στόχων ή επί δυσανεξίας ή αντένδειξης στον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ή/και 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SGLT2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επέλεξε αναστολέα  DPP-4 (εάν δε λαμβάνει GLP-1) ή  με προσοχή την προσθήκη  βασικής ινσουλίνης</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  πιογλιταζόνης</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ᴲ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σουλφονυλουρίας</a:t>
            </a:r>
            <a:r>
              <a:rPr kumimoji="0" lang="en-US" sz="750" b="0" i="0" u="none" strike="noStrike" kern="0" cap="none" spc="0" normalizeH="0" baseline="0" noProof="0" dirty="0">
                <a:ln>
                  <a:noFill/>
                </a:ln>
                <a:solidFill>
                  <a:srgbClr val="000000"/>
                </a:solidFill>
                <a:effectLst/>
                <a:uLnTx/>
                <a:uFillTx/>
                <a:latin typeface="BISans"/>
                <a:ea typeface="+mn-ea"/>
                <a:cs typeface="Calibri"/>
              </a:rPr>
              <a:t>⁵</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50" name="Ορθογώνιο 30"/>
          <p:cNvSpPr/>
          <p:nvPr/>
        </p:nvSpPr>
        <p:spPr>
          <a:xfrm>
            <a:off x="5409905" y="4256112"/>
            <a:ext cx="1752895" cy="423191"/>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Για περαιτέρω εντατικοποίηση επέλεξε συνδυασμένη αγωγή (αγωνιστής</a:t>
            </a:r>
            <a:r>
              <a:rPr kumimoji="0" lang="el-GR" sz="750" b="0" i="0" u="none" strike="noStrike" kern="0" cap="none" spc="0" normalizeH="0" baseline="0" noProof="0" dirty="0">
                <a:ln>
                  <a:noFill/>
                </a:ln>
                <a:solidFill>
                  <a:srgbClr val="000000"/>
                </a:solidFill>
                <a:effectLst/>
                <a:uLnTx/>
                <a:uFillTx/>
                <a:latin typeface="BISans"/>
                <a:ea typeface="+mn-ea"/>
                <a:cs typeface="Calibri"/>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Calibri"/>
              </a:rPr>
              <a:t>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 αναστολέας</a:t>
            </a:r>
            <a:r>
              <a:rPr kumimoji="0" lang="el-GR" sz="750" b="0" i="0" u="none" strike="noStrike" kern="0" cap="none" spc="0" normalizeH="0" baseline="0" noProof="0" dirty="0">
                <a:ln>
                  <a:noFill/>
                </a:ln>
                <a:solidFill>
                  <a:srgbClr val="000000"/>
                </a:solidFill>
                <a:effectLst/>
                <a:uLnTx/>
                <a:uFillTx/>
                <a:latin typeface="BISans"/>
                <a:ea typeface="+mn-ea"/>
                <a:cs typeface="Calibri"/>
              </a:rPr>
              <a:t>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SGLT2</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1" i="0" u="none" strike="noStrike" kern="0" cap="none" spc="0" normalizeH="0" baseline="0" noProof="0" dirty="0">
                <a:ln>
                  <a:noFill/>
                </a:ln>
                <a:solidFill>
                  <a:srgbClr val="000000"/>
                </a:solidFill>
                <a:effectLst/>
                <a:uLnTx/>
                <a:uFillTx/>
                <a:latin typeface="Calibri"/>
                <a:ea typeface="+mn-ea"/>
                <a:cs typeface="Calibri"/>
              </a:rPr>
              <a:t>¹</a:t>
            </a:r>
            <a:r>
              <a:rPr kumimoji="0" lang="he-IL" sz="800" b="1" i="0" u="none" strike="noStrike" kern="0" cap="none" spc="0" normalizeH="0" baseline="0" noProof="0" dirty="0">
                <a:ln>
                  <a:noFill/>
                </a:ln>
                <a:solidFill>
                  <a:srgbClr val="000000"/>
                </a:solidFill>
                <a:effectLst/>
                <a:uLnTx/>
                <a:uFillTx/>
                <a:latin typeface="Calibri"/>
                <a:ea typeface="+mn-ea"/>
                <a:cs typeface="Calibri"/>
              </a:rPr>
              <a:t>׳</a:t>
            </a:r>
            <a:r>
              <a:rPr kumimoji="0" lang="el-GR" sz="800" b="1" i="0" u="none" strike="noStrike" kern="0" cap="none" spc="0" normalizeH="0" baseline="0" noProof="0" dirty="0">
                <a:ln>
                  <a:noFill/>
                </a:ln>
                <a:solidFill>
                  <a:srgbClr val="000000"/>
                </a:solidFill>
                <a:effectLst/>
                <a:uLnTx/>
                <a:uFillTx/>
                <a:latin typeface="Calibri"/>
                <a:ea typeface="+mn-ea"/>
                <a:cs typeface="Calibri"/>
              </a:rPr>
              <a:t>²</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p>
        </p:txBody>
      </p:sp>
      <p:sp>
        <p:nvSpPr>
          <p:cNvPr id="51" name="Ορθογώνιο 30"/>
          <p:cNvSpPr/>
          <p:nvPr/>
        </p:nvSpPr>
        <p:spPr>
          <a:xfrm>
            <a:off x="3543173" y="3981384"/>
            <a:ext cx="1806068" cy="323060"/>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Προσθήκη αγωνιστή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¹ με αποδεδειγμένο ΚΑΓ όφελος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a:t>
            </a:r>
          </a:p>
        </p:txBody>
      </p:sp>
      <p:pic>
        <p:nvPicPr>
          <p:cNvPr id="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412" y="3826699"/>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Ορθογώνιο 98"/>
          <p:cNvSpPr/>
          <p:nvPr/>
        </p:nvSpPr>
        <p:spPr>
          <a:xfrm>
            <a:off x="5417820" y="3820353"/>
            <a:ext cx="1730082" cy="246116"/>
          </a:xfrm>
          <a:prstGeom prst="rect">
            <a:avLst/>
          </a:prstGeom>
          <a:solidFill>
            <a:srgbClr val="CCFF33"/>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a:t>
            </a:r>
            <a:r>
              <a:rPr kumimoji="0" lang="el-GR" sz="500" b="0" i="0" u="none" strike="noStrike" kern="0" cap="none" spc="0" normalizeH="0" baseline="0" noProof="0" dirty="0" err="1">
                <a:ln>
                  <a:noFill/>
                </a:ln>
                <a:solidFill>
                  <a:srgbClr val="000000"/>
                </a:solidFill>
                <a:effectLst/>
                <a:uLnTx/>
                <a:uFillTx/>
                <a:latin typeface="BISans"/>
                <a:ea typeface="+mn-ea"/>
                <a:cs typeface="Arial" charset="0"/>
              </a:rPr>
              <a:t>μετρή</a:t>
            </a:r>
            <a:r>
              <a:rPr kumimoji="0" lang="el-GR" sz="500" b="0" i="0" u="none" strike="noStrike" kern="0" cap="none" spc="0" normalizeH="0" baseline="0" noProof="0" dirty="0">
                <a:ln>
                  <a:noFill/>
                </a:ln>
                <a:solidFill>
                  <a:srgbClr val="000000"/>
                </a:solidFill>
                <a:effectLst/>
                <a:uLnTx/>
                <a:uFillTx/>
                <a:latin typeface="BISans"/>
                <a:ea typeface="+mn-ea"/>
                <a:cs typeface="Arial" charset="0"/>
              </a:rPr>
              <a:t>-σεις   αυτοελέγχου είναι υψηλότερες των στόχων</a:t>
            </a:r>
          </a:p>
        </p:txBody>
      </p:sp>
      <p:pic>
        <p:nvPicPr>
          <p:cNvPr id="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892" y="3654835"/>
            <a:ext cx="101612"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70" y="4089271"/>
            <a:ext cx="101612"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184" y="1310410"/>
            <a:ext cx="1789787"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2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DAA09D-10C8-4EC2-A71D-188E33564857}"/>
              </a:ext>
            </a:extLst>
          </p:cNvPr>
          <p:cNvSpPr>
            <a:spLocks noGrp="1"/>
          </p:cNvSpPr>
          <p:nvPr>
            <p:ph type="title"/>
          </p:nvPr>
        </p:nvSpPr>
        <p:spPr/>
        <p:txBody>
          <a:bodyPr>
            <a:normAutofit/>
          </a:bodyPr>
          <a:lstStyle/>
          <a:p>
            <a:r>
              <a:rPr lang="el-GR" sz="3600" dirty="0">
                <a:solidFill>
                  <a:srgbClr val="0070C0"/>
                </a:solidFill>
              </a:rPr>
              <a:t>Θεραπευτικές επιλογές</a:t>
            </a:r>
          </a:p>
        </p:txBody>
      </p:sp>
      <p:sp>
        <p:nvSpPr>
          <p:cNvPr id="3" name="Θέση περιεχομένου 2">
            <a:extLst>
              <a:ext uri="{FF2B5EF4-FFF2-40B4-BE49-F238E27FC236}">
                <a16:creationId xmlns:a16="http://schemas.microsoft.com/office/drawing/2014/main" id="{EDB8B58E-5B8C-4B17-AF2A-3F70CB227BB8}"/>
              </a:ext>
            </a:extLst>
          </p:cNvPr>
          <p:cNvSpPr>
            <a:spLocks noGrp="1"/>
          </p:cNvSpPr>
          <p:nvPr>
            <p:ph idx="1"/>
          </p:nvPr>
        </p:nvSpPr>
        <p:spPr>
          <a:xfrm>
            <a:off x="457200" y="1905000"/>
            <a:ext cx="8229600" cy="4221163"/>
          </a:xfrm>
        </p:spPr>
        <p:txBody>
          <a:bodyPr/>
          <a:lstStyle/>
          <a:p>
            <a:r>
              <a:rPr lang="el-GR" dirty="0"/>
              <a:t>Μετφορμίνη + </a:t>
            </a:r>
            <a:r>
              <a:rPr lang="en-US" dirty="0"/>
              <a:t>GLP-1 </a:t>
            </a:r>
            <a:r>
              <a:rPr lang="el-GR" dirty="0"/>
              <a:t>αγωνιστή</a:t>
            </a:r>
          </a:p>
          <a:p>
            <a:r>
              <a:rPr lang="el-GR" dirty="0"/>
              <a:t>Μετφορμίνη + </a:t>
            </a:r>
            <a:r>
              <a:rPr lang="en-US" dirty="0"/>
              <a:t>SGLT-2 </a:t>
            </a:r>
            <a:r>
              <a:rPr lang="en-US" dirty="0" err="1"/>
              <a:t>i</a:t>
            </a:r>
            <a:endParaRPr lang="el-GR" dirty="0"/>
          </a:p>
        </p:txBody>
      </p:sp>
    </p:spTree>
    <p:extLst>
      <p:ext uri="{BB962C8B-B14F-4D97-AF65-F5344CB8AC3E}">
        <p14:creationId xmlns:p14="http://schemas.microsoft.com/office/powerpoint/2010/main" val="2706208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4"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Τίτλος 2">
            <a:extLst>
              <a:ext uri="{FF2B5EF4-FFF2-40B4-BE49-F238E27FC236}">
                <a16:creationId xmlns:a16="http://schemas.microsoft.com/office/drawing/2014/main" id="{18AF0025-9AF3-444E-90F9-16050AB74388}"/>
              </a:ext>
            </a:extLst>
          </p:cNvPr>
          <p:cNvSpPr>
            <a:spLocks noGrp="1"/>
          </p:cNvSpPr>
          <p:nvPr>
            <p:ph type="title"/>
          </p:nvPr>
        </p:nvSpPr>
        <p:spPr>
          <a:xfrm>
            <a:off x="628652" y="1580158"/>
            <a:ext cx="2620772" cy="3697685"/>
          </a:xfrm>
        </p:spPr>
        <p:txBody>
          <a:bodyPr>
            <a:normAutofit/>
          </a:bodyPr>
          <a:lstStyle/>
          <a:p>
            <a:pPr algn="r"/>
            <a:r>
              <a:rPr lang="en-US">
                <a:solidFill>
                  <a:schemeClr val="accent1"/>
                </a:solidFill>
              </a:rPr>
              <a:t>GLP-1 </a:t>
            </a:r>
            <a:r>
              <a:rPr lang="el-GR">
                <a:solidFill>
                  <a:schemeClr val="accent1"/>
                </a:solidFill>
              </a:rPr>
              <a:t>ανάλογα</a:t>
            </a:r>
          </a:p>
        </p:txBody>
      </p:sp>
      <p:sp>
        <p:nvSpPr>
          <p:cNvPr id="4" name="Θέση περιεχομένου 3">
            <a:extLst>
              <a:ext uri="{FF2B5EF4-FFF2-40B4-BE49-F238E27FC236}">
                <a16:creationId xmlns:a16="http://schemas.microsoft.com/office/drawing/2014/main" id="{98D6D847-6E8A-47D6-83D3-23586E6D4E40}"/>
              </a:ext>
            </a:extLst>
          </p:cNvPr>
          <p:cNvSpPr>
            <a:spLocks noGrp="1"/>
          </p:cNvSpPr>
          <p:nvPr>
            <p:ph idx="1"/>
          </p:nvPr>
        </p:nvSpPr>
        <p:spPr>
          <a:xfrm>
            <a:off x="3732036" y="1580158"/>
            <a:ext cx="4783328" cy="3697685"/>
          </a:xfrm>
        </p:spPr>
        <p:txBody>
          <a:bodyPr anchor="ctr">
            <a:normAutofit/>
          </a:bodyPr>
          <a:lstStyle/>
          <a:p>
            <a:r>
              <a:rPr lang="el-GR" sz="1800" dirty="0"/>
              <a:t>Λιραγλουτίδη </a:t>
            </a:r>
            <a:r>
              <a:rPr lang="el-GR" sz="1800" dirty="0">
                <a:sym typeface="Symbol" panose="05050102010706020507" pitchFamily="18" charset="2"/>
              </a:rPr>
              <a:t></a:t>
            </a:r>
            <a:endParaRPr lang="el-GR" sz="1800" dirty="0"/>
          </a:p>
          <a:p>
            <a:r>
              <a:rPr lang="el-GR" sz="1800" dirty="0" err="1"/>
              <a:t>Λιξισενατίδη</a:t>
            </a:r>
            <a:r>
              <a:rPr lang="el-GR" sz="1800" dirty="0"/>
              <a:t> </a:t>
            </a:r>
            <a:r>
              <a:rPr lang="el-GR" sz="1800" dirty="0">
                <a:sym typeface="Symbol" panose="05050102010706020507" pitchFamily="18" charset="2"/>
              </a:rPr>
              <a:t></a:t>
            </a:r>
            <a:endParaRPr lang="el-GR" sz="1800" dirty="0"/>
          </a:p>
          <a:p>
            <a:r>
              <a:rPr lang="el-GR" sz="1800" dirty="0" err="1"/>
              <a:t>Εξενατίδη</a:t>
            </a:r>
            <a:r>
              <a:rPr lang="el-GR" sz="1800" dirty="0"/>
              <a:t> (</a:t>
            </a:r>
            <a:r>
              <a:rPr lang="en-US" sz="1800" dirty="0" err="1"/>
              <a:t>wk</a:t>
            </a:r>
            <a:r>
              <a:rPr lang="en-US" sz="1800" dirty="0"/>
              <a:t>)</a:t>
            </a:r>
            <a:r>
              <a:rPr lang="el-GR" sz="1800" dirty="0"/>
              <a:t> </a:t>
            </a:r>
            <a:r>
              <a:rPr lang="el-GR" sz="1800" dirty="0">
                <a:sym typeface="Symbol" panose="05050102010706020507" pitchFamily="18" charset="2"/>
              </a:rPr>
              <a:t> </a:t>
            </a:r>
            <a:endParaRPr lang="en-US" sz="1800" dirty="0"/>
          </a:p>
          <a:p>
            <a:r>
              <a:rPr lang="el-GR" sz="1800" dirty="0" err="1"/>
              <a:t>Ντουλαγλουτίδη</a:t>
            </a:r>
            <a:endParaRPr lang="el-GR" sz="1800" dirty="0"/>
          </a:p>
          <a:p>
            <a:r>
              <a:rPr lang="el-GR" sz="1800" dirty="0" err="1"/>
              <a:t>Σεμαγλουτίδη</a:t>
            </a:r>
            <a:r>
              <a:rPr lang="el-GR" sz="1800" dirty="0"/>
              <a:t> </a:t>
            </a:r>
          </a:p>
          <a:p>
            <a:endParaRPr lang="el-GR" sz="1800" dirty="0"/>
          </a:p>
          <a:p>
            <a:r>
              <a:rPr lang="el-GR" sz="1800" dirty="0"/>
              <a:t>Ενέσιμα</a:t>
            </a:r>
          </a:p>
          <a:p>
            <a:r>
              <a:rPr lang="el-GR" sz="1800" dirty="0">
                <a:sym typeface="Symbol" panose="05050102010706020507" pitchFamily="18" charset="2"/>
              </a:rPr>
              <a:t> </a:t>
            </a:r>
            <a:r>
              <a:rPr lang="el-GR" sz="1800" dirty="0"/>
              <a:t>ΒΣ, ΑΠ</a:t>
            </a:r>
          </a:p>
          <a:p>
            <a:endParaRPr lang="el-GR" sz="1800" dirty="0"/>
          </a:p>
        </p:txBody>
      </p:sp>
    </p:spTree>
    <p:extLst>
      <p:ext uri="{BB962C8B-B14F-4D97-AF65-F5344CB8AC3E}">
        <p14:creationId xmlns:p14="http://schemas.microsoft.com/office/powerpoint/2010/main" val="377225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Αγωνιστές </a:t>
            </a:r>
            <a:r>
              <a:rPr lang="en-US" sz="3200" dirty="0">
                <a:solidFill>
                  <a:srgbClr val="FF0000"/>
                </a:solidFill>
              </a:rPr>
              <a:t>GLP-1</a:t>
            </a:r>
            <a:endParaRPr lang="el-GR" sz="3200" dirty="0">
              <a:solidFill>
                <a:srgbClr val="FF0000"/>
              </a:solidFill>
            </a:endParaRPr>
          </a:p>
        </p:txBody>
      </p:sp>
      <p:sp>
        <p:nvSpPr>
          <p:cNvPr id="3" name="2 - Θέση περιεχομένου"/>
          <p:cNvSpPr>
            <a:spLocks noGrp="1"/>
          </p:cNvSpPr>
          <p:nvPr>
            <p:ph sz="quarter" idx="11"/>
          </p:nvPr>
        </p:nvSpPr>
        <p:spPr/>
        <p:txBody>
          <a:bodyPr/>
          <a:lstStyle/>
          <a:p>
            <a:pPr>
              <a:buNone/>
            </a:pPr>
            <a:r>
              <a:rPr lang="el-GR" sz="1800" b="1" dirty="0"/>
              <a:t>Πλεονεκτήματα</a:t>
            </a:r>
          </a:p>
          <a:p>
            <a:r>
              <a:rPr lang="el-GR" sz="1800" dirty="0"/>
              <a:t>Αποτελεσματικότητα</a:t>
            </a:r>
          </a:p>
          <a:p>
            <a:r>
              <a:rPr lang="en-US" sz="1800" dirty="0"/>
              <a:t>A</a:t>
            </a:r>
            <a:r>
              <a:rPr lang="el-GR" sz="1800" dirty="0" err="1"/>
              <a:t>πώλεια</a:t>
            </a:r>
            <a:r>
              <a:rPr lang="el-GR" sz="1800" dirty="0"/>
              <a:t> σωματικού βάρους</a:t>
            </a:r>
          </a:p>
          <a:p>
            <a:r>
              <a:rPr lang="el-GR" sz="1800" dirty="0"/>
              <a:t>Δεν προκαλούν υπογλυκαιμίες</a:t>
            </a:r>
          </a:p>
          <a:p>
            <a:r>
              <a:rPr lang="el-GR" sz="1800" dirty="0"/>
              <a:t>Μείωση της αρτηριακής πίεσης</a:t>
            </a:r>
            <a:endParaRPr lang="en-US" sz="1800" dirty="0"/>
          </a:p>
          <a:p>
            <a:endParaRPr lang="el-GR" sz="1800" dirty="0"/>
          </a:p>
          <a:p>
            <a:pPr>
              <a:buNone/>
            </a:pPr>
            <a:r>
              <a:rPr lang="el-GR" sz="1800" b="1" dirty="0"/>
              <a:t>Μειονεκτήματα</a:t>
            </a:r>
          </a:p>
          <a:p>
            <a:r>
              <a:rPr lang="el-GR" sz="1800" dirty="0"/>
              <a:t>Αυξημένο κόστος</a:t>
            </a:r>
          </a:p>
          <a:p>
            <a:r>
              <a:rPr lang="el-GR" sz="1800" dirty="0"/>
              <a:t>Ενέσιμα, απαιτείται εκπαίδευση</a:t>
            </a:r>
          </a:p>
          <a:p>
            <a:r>
              <a:rPr lang="el-GR" sz="1800" dirty="0"/>
              <a:t>Διαταραχές από το ΓΕΣ</a:t>
            </a:r>
          </a:p>
          <a:p>
            <a:r>
              <a:rPr lang="el-GR" sz="1800" dirty="0"/>
              <a:t>Αντενδείκνυνται σε </a:t>
            </a:r>
            <a:r>
              <a:rPr lang="en-US" sz="1800" dirty="0"/>
              <a:t>GFR &lt; 15 ml/min (</a:t>
            </a:r>
            <a:r>
              <a:rPr lang="el-GR" sz="1800" dirty="0" err="1"/>
              <a:t>εξενατίδη</a:t>
            </a:r>
            <a:r>
              <a:rPr lang="el-GR" sz="1800" dirty="0"/>
              <a:t> και </a:t>
            </a:r>
            <a:r>
              <a:rPr lang="el-GR" sz="1800" dirty="0" err="1"/>
              <a:t>λιξισενατίδη</a:t>
            </a:r>
            <a:r>
              <a:rPr lang="el-GR" sz="1800" dirty="0"/>
              <a:t> &gt; 30 </a:t>
            </a:r>
            <a:r>
              <a:rPr lang="en-US" sz="1800" dirty="0"/>
              <a:t>ml/m</a:t>
            </a:r>
            <a:r>
              <a:rPr lang="el-GR" sz="1800" dirty="0"/>
              <a:t>ι</a:t>
            </a:r>
            <a:r>
              <a:rPr lang="en-US" sz="1800" dirty="0"/>
              <a:t>n, </a:t>
            </a:r>
            <a:r>
              <a:rPr lang="el-GR" sz="1800" dirty="0" err="1"/>
              <a:t>εξενατίδη</a:t>
            </a:r>
            <a:r>
              <a:rPr lang="el-GR" sz="1800" dirty="0"/>
              <a:t> </a:t>
            </a:r>
            <a:r>
              <a:rPr lang="en-US" sz="1800" dirty="0"/>
              <a:t>LAR&gt;50 ml/min)</a:t>
            </a:r>
          </a:p>
          <a:p>
            <a:r>
              <a:rPr lang="el-GR" sz="1800" dirty="0"/>
              <a:t>Αντενδείκνυνται σε ιστορικό παγκρεατίτιδας και σε μυελοειδές </a:t>
            </a:r>
            <a:r>
              <a:rPr lang="en-US" sz="1800" dirty="0"/>
              <a:t>Ca </a:t>
            </a:r>
            <a:r>
              <a:rPr lang="el-GR" sz="1800" dirty="0"/>
              <a:t>θυρεοειδούς</a:t>
            </a:r>
          </a:p>
        </p:txBody>
      </p:sp>
    </p:spTree>
    <p:extLst>
      <p:ext uri="{BB962C8B-B14F-4D97-AF65-F5344CB8AC3E}">
        <p14:creationId xmlns:p14="http://schemas.microsoft.com/office/powerpoint/2010/main" val="115447458"/>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4"/>
          <p:cNvSpPr>
            <a:spLocks noGrp="1" noChangeArrowheads="1"/>
          </p:cNvSpPr>
          <p:nvPr>
            <p:ph type="title"/>
          </p:nvPr>
        </p:nvSpPr>
        <p:spPr>
          <a:xfrm>
            <a:off x="611188" y="469900"/>
            <a:ext cx="7678737" cy="601663"/>
          </a:xfrm>
        </p:spPr>
        <p:txBody>
          <a:bodyPr/>
          <a:lstStyle/>
          <a:p>
            <a:pPr algn="ctr" eaLnBrk="1" hangingPunct="1"/>
            <a:r>
              <a:rPr lang="en-US" altLang="el-GR" sz="2200">
                <a:solidFill>
                  <a:srgbClr val="002060"/>
                </a:solidFill>
                <a:latin typeface="Arial" pitchFamily="34" charset="0"/>
              </a:rPr>
              <a:t>The effect of GLP-1 analogs on</a:t>
            </a:r>
            <a:r>
              <a:rPr lang="en-GB" altLang="el-GR" sz="2200">
                <a:solidFill>
                  <a:srgbClr val="002060"/>
                </a:solidFill>
                <a:latin typeface="Arial" pitchFamily="34" charset="0"/>
              </a:rPr>
              <a:t> risk reduction </a:t>
            </a:r>
            <a:r>
              <a:rPr lang="en-US" altLang="el-GR" sz="2200">
                <a:solidFill>
                  <a:srgbClr val="002060"/>
                </a:solidFill>
                <a:latin typeface="Arial" pitchFamily="34" charset="0"/>
              </a:rPr>
              <a:t>and</a:t>
            </a:r>
            <a:r>
              <a:rPr lang="en-GB" altLang="el-GR" sz="2200">
                <a:solidFill>
                  <a:srgbClr val="002060"/>
                </a:solidFill>
                <a:latin typeface="Arial" pitchFamily="34" charset="0"/>
              </a:rPr>
              <a:t> CV mortality</a:t>
            </a:r>
          </a:p>
        </p:txBody>
      </p:sp>
      <p:sp>
        <p:nvSpPr>
          <p:cNvPr id="8" name="Text Placeholder 7"/>
          <p:cNvSpPr>
            <a:spLocks noGrp="1"/>
          </p:cNvSpPr>
          <p:nvPr>
            <p:ph type="body" sz="quarter" idx="4294967295"/>
          </p:nvPr>
        </p:nvSpPr>
        <p:spPr>
          <a:xfrm>
            <a:off x="252413" y="1341438"/>
            <a:ext cx="8639175" cy="395287"/>
          </a:xfrm>
        </p:spPr>
        <p:txBody>
          <a:bodyPr rtlCol="0">
            <a:noAutofit/>
          </a:bodyPr>
          <a:lstStyle/>
          <a:p>
            <a:pPr eaLnBrk="1" fontAlgn="auto" hangingPunct="1">
              <a:spcAft>
                <a:spcPts val="0"/>
              </a:spcAft>
              <a:buFont typeface="Arial"/>
              <a:buChar char="•"/>
              <a:defRPr/>
            </a:pPr>
            <a:r>
              <a:rPr lang="en-GB" sz="1350" dirty="0"/>
              <a:t>Results were achieved </a:t>
            </a:r>
            <a:r>
              <a:rPr lang="en-GB" sz="1350" b="1" dirty="0">
                <a:solidFill>
                  <a:srgbClr val="FF0000"/>
                </a:solidFill>
              </a:rPr>
              <a:t>on top of standard of care</a:t>
            </a:r>
            <a:r>
              <a:rPr lang="en-GB" sz="1350" dirty="0">
                <a:solidFill>
                  <a:srgbClr val="FF0000"/>
                </a:solidFill>
              </a:rPr>
              <a:t> </a:t>
            </a:r>
            <a:r>
              <a:rPr lang="en-GB" sz="1350" dirty="0"/>
              <a:t>for CV risk reduction</a:t>
            </a:r>
            <a:r>
              <a:rPr lang="en-GB" sz="1350" baseline="30000" dirty="0"/>
              <a:t>1−3</a:t>
            </a:r>
          </a:p>
        </p:txBody>
      </p:sp>
      <p:graphicFrame>
        <p:nvGraphicFramePr>
          <p:cNvPr id="2" name="Πίνακας 1"/>
          <p:cNvGraphicFramePr>
            <a:graphicFrameLocks noGrp="1"/>
          </p:cNvGraphicFramePr>
          <p:nvPr/>
        </p:nvGraphicFramePr>
        <p:xfrm>
          <a:off x="252413" y="1736725"/>
          <a:ext cx="8639175" cy="3960814"/>
        </p:xfrm>
        <a:graphic>
          <a:graphicData uri="http://schemas.openxmlformats.org/drawingml/2006/table">
            <a:tbl>
              <a:tblPr firstRow="1" bandRow="1">
                <a:tableStyleId>{5C22544A-7EE6-4342-B048-85BDC9FD1C3A}</a:tableStyleId>
              </a:tblPr>
              <a:tblGrid>
                <a:gridCol w="1007943">
                  <a:extLst>
                    <a:ext uri="{9D8B030D-6E8A-4147-A177-3AD203B41FA5}">
                      <a16:colId xmlns:a16="http://schemas.microsoft.com/office/drawing/2014/main" val="20000"/>
                    </a:ext>
                  </a:extLst>
                </a:gridCol>
                <a:gridCol w="1687540">
                  <a:extLst>
                    <a:ext uri="{9D8B030D-6E8A-4147-A177-3AD203B41FA5}">
                      <a16:colId xmlns:a16="http://schemas.microsoft.com/office/drawing/2014/main" val="20001"/>
                    </a:ext>
                  </a:extLst>
                </a:gridCol>
                <a:gridCol w="1654648">
                  <a:extLst>
                    <a:ext uri="{9D8B030D-6E8A-4147-A177-3AD203B41FA5}">
                      <a16:colId xmlns:a16="http://schemas.microsoft.com/office/drawing/2014/main" val="20002"/>
                    </a:ext>
                  </a:extLst>
                </a:gridCol>
                <a:gridCol w="1577701">
                  <a:extLst>
                    <a:ext uri="{9D8B030D-6E8A-4147-A177-3AD203B41FA5}">
                      <a16:colId xmlns:a16="http://schemas.microsoft.com/office/drawing/2014/main" val="20003"/>
                    </a:ext>
                  </a:extLst>
                </a:gridCol>
                <a:gridCol w="1449065">
                  <a:extLst>
                    <a:ext uri="{9D8B030D-6E8A-4147-A177-3AD203B41FA5}">
                      <a16:colId xmlns:a16="http://schemas.microsoft.com/office/drawing/2014/main" val="20004"/>
                    </a:ext>
                  </a:extLst>
                </a:gridCol>
                <a:gridCol w="1262278">
                  <a:extLst>
                    <a:ext uri="{9D8B030D-6E8A-4147-A177-3AD203B41FA5}">
                      <a16:colId xmlns:a16="http://schemas.microsoft.com/office/drawing/2014/main" val="20005"/>
                    </a:ext>
                  </a:extLst>
                </a:gridCol>
              </a:tblGrid>
              <a:tr h="409108">
                <a:tc>
                  <a:txBody>
                    <a:bodyPr/>
                    <a:lstStyle/>
                    <a:p>
                      <a:pPr>
                        <a:lnSpc>
                          <a:spcPct val="107000"/>
                        </a:lnSpc>
                      </a:pPr>
                      <a:endParaRPr lang="el-GR" sz="1000">
                        <a:effectLst/>
                        <a:latin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a:effectLst/>
                        </a:rPr>
                        <a:t>ELIXA</a:t>
                      </a:r>
                      <a:r>
                        <a:rPr lang="en-GB" sz="1000" kern="1200" baseline="30000">
                          <a:effectLst/>
                        </a:rPr>
                        <a:t>1</a:t>
                      </a:r>
                      <a:endParaRPr lang="el-GR" sz="1000">
                        <a:effectLst/>
                      </a:endParaRPr>
                    </a:p>
                    <a:p>
                      <a:pPr algn="ctr">
                        <a:lnSpc>
                          <a:spcPct val="107000"/>
                        </a:lnSpc>
                        <a:spcAft>
                          <a:spcPts val="0"/>
                        </a:spcAft>
                      </a:pPr>
                      <a:r>
                        <a:rPr lang="en-GB" sz="1000" kern="1200">
                          <a:effectLst/>
                        </a:rPr>
                        <a:t>(lixisenatide)</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LEADER</a:t>
                      </a:r>
                      <a:r>
                        <a:rPr lang="en-GB" sz="1000" kern="1200" baseline="30000" dirty="0">
                          <a:effectLst/>
                        </a:rPr>
                        <a:t>2</a:t>
                      </a:r>
                      <a:endParaRPr lang="el-GR" sz="1000" dirty="0">
                        <a:effectLst/>
                      </a:endParaRPr>
                    </a:p>
                    <a:p>
                      <a:pPr algn="ctr">
                        <a:lnSpc>
                          <a:spcPct val="107000"/>
                        </a:lnSpc>
                        <a:spcAft>
                          <a:spcPts val="0"/>
                        </a:spcAft>
                      </a:pPr>
                      <a:r>
                        <a:rPr lang="en-GB" sz="1000" kern="1200" dirty="0">
                          <a:effectLst/>
                        </a:rPr>
                        <a:t>(liraglutide)</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SUSTAIN</a:t>
                      </a:r>
                      <a:r>
                        <a:rPr lang="en-GB" sz="1000" kern="1200" baseline="30000" dirty="0">
                          <a:effectLst/>
                        </a:rPr>
                        <a:t>3</a:t>
                      </a:r>
                      <a:br>
                        <a:rPr lang="en-GB" sz="1000" kern="1200" baseline="30000" dirty="0">
                          <a:effectLst/>
                        </a:rPr>
                      </a:br>
                      <a:r>
                        <a:rPr lang="en-GB" sz="1000" kern="1200" dirty="0">
                          <a:effectLst/>
                        </a:rPr>
                        <a:t>(</a:t>
                      </a:r>
                      <a:r>
                        <a:rPr lang="en-GB" sz="1000" kern="1200" dirty="0" err="1">
                          <a:effectLst/>
                        </a:rPr>
                        <a:t>semaglitide</a:t>
                      </a:r>
                      <a:r>
                        <a:rPr lang="en-GB" sz="1000" kern="12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a:effectLst/>
                        </a:rPr>
                        <a:t>EXCEL</a:t>
                      </a:r>
                      <a:r>
                        <a:rPr lang="en-GB" sz="1000" kern="1200" baseline="30000">
                          <a:effectLst/>
                        </a:rPr>
                        <a:t>4</a:t>
                      </a:r>
                      <a:endParaRPr lang="el-GR" sz="1000">
                        <a:effectLst/>
                      </a:endParaRPr>
                    </a:p>
                    <a:p>
                      <a:pPr algn="ctr">
                        <a:lnSpc>
                          <a:spcPct val="107000"/>
                        </a:lnSpc>
                        <a:spcAft>
                          <a:spcPts val="0"/>
                        </a:spcAft>
                      </a:pPr>
                      <a:r>
                        <a:rPr lang="en-GB" sz="1000" kern="1200">
                          <a:effectLst/>
                        </a:rPr>
                        <a:t>(exenatide)</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a:effectLst/>
                        </a:rPr>
                        <a:t>REWIND</a:t>
                      </a:r>
                      <a:r>
                        <a:rPr lang="en-GB" sz="1000" kern="1200" baseline="30000">
                          <a:effectLst/>
                        </a:rPr>
                        <a:t>5</a:t>
                      </a:r>
                      <a:endParaRPr lang="el-GR" sz="1000">
                        <a:effectLst/>
                      </a:endParaRPr>
                    </a:p>
                    <a:p>
                      <a:pPr algn="ctr">
                        <a:lnSpc>
                          <a:spcPct val="107000"/>
                        </a:lnSpc>
                        <a:spcAft>
                          <a:spcPts val="0"/>
                        </a:spcAft>
                      </a:pPr>
                      <a:r>
                        <a:rPr lang="en-GB" sz="1000" kern="1200">
                          <a:effectLst/>
                        </a:rPr>
                        <a:t>(dulaglutide)</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571251">
                <a:tc>
                  <a:txBody>
                    <a:bodyPr/>
                    <a:lstStyle/>
                    <a:p>
                      <a:pPr>
                        <a:lnSpc>
                          <a:spcPct val="107000"/>
                        </a:lnSpc>
                        <a:spcAft>
                          <a:spcPts val="0"/>
                        </a:spcAft>
                      </a:pPr>
                      <a:r>
                        <a:rPr lang="en-GB" sz="1000" kern="1200">
                          <a:effectLst/>
                        </a:rPr>
                        <a:t>3P-MACE</a:t>
                      </a:r>
                      <a:br>
                        <a:rPr lang="en-GB" sz="1000" kern="1200">
                          <a:effectLst/>
                        </a:rPr>
                      </a:br>
                      <a:r>
                        <a:rPr lang="en-GB" sz="800" kern="1200">
                          <a:effectLst/>
                        </a:rPr>
                        <a:t>(CV death, MI or stroke)</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0.81 (4P-MACE)</a:t>
                      </a:r>
                      <a:endParaRPr lang="el-GR" sz="1000" dirty="0">
                        <a:effectLst/>
                      </a:endParaRPr>
                    </a:p>
                    <a:p>
                      <a:pPr algn="ctr">
                        <a:lnSpc>
                          <a:spcPct val="107000"/>
                        </a:lnSpc>
                        <a:spcAft>
                          <a:spcPts val="0"/>
                        </a:spcAft>
                      </a:pPr>
                      <a:r>
                        <a:rPr lang="en-GB" sz="1000" kern="1200" dirty="0">
                          <a:effectLst/>
                        </a:rPr>
                        <a:t>(95% CI 0.89-1.17)</a:t>
                      </a:r>
                      <a:br>
                        <a:rPr lang="en-GB" sz="1000" kern="1200" dirty="0">
                          <a:effectLst/>
                        </a:rPr>
                      </a:br>
                      <a:r>
                        <a:rPr lang="en-GB" sz="1000" i="1" kern="1200" dirty="0">
                          <a:effectLst/>
                        </a:rPr>
                        <a:t>p=0.81</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solidFill>
                            <a:srgbClr val="FF0000"/>
                          </a:solidFill>
                          <a:effectLst/>
                        </a:rPr>
                        <a:t>HR 0.87</a:t>
                      </a:r>
                      <a:br>
                        <a:rPr lang="en-GB" sz="1000" kern="1200" dirty="0">
                          <a:solidFill>
                            <a:srgbClr val="FF0000"/>
                          </a:solidFill>
                          <a:effectLst/>
                        </a:rPr>
                      </a:br>
                      <a:r>
                        <a:rPr lang="en-GB" sz="1000" kern="1200" dirty="0">
                          <a:solidFill>
                            <a:srgbClr val="FF0000"/>
                          </a:solidFill>
                          <a:effectLst/>
                        </a:rPr>
                        <a:t>(95% CI 0.78-0.97)</a:t>
                      </a:r>
                      <a:endParaRPr lang="el-GR" sz="1000" dirty="0">
                        <a:solidFill>
                          <a:srgbClr val="FF0000"/>
                        </a:solidFill>
                        <a:effectLst/>
                      </a:endParaRPr>
                    </a:p>
                    <a:p>
                      <a:pPr algn="ctr">
                        <a:lnSpc>
                          <a:spcPct val="107000"/>
                        </a:lnSpc>
                        <a:spcAft>
                          <a:spcPts val="0"/>
                        </a:spcAft>
                      </a:pPr>
                      <a:r>
                        <a:rPr lang="en-GB" sz="1000" i="1" kern="1200" dirty="0">
                          <a:solidFill>
                            <a:srgbClr val="FF0000"/>
                          </a:solidFill>
                          <a:effectLst/>
                        </a:rPr>
                        <a:t>p=0.01</a:t>
                      </a:r>
                      <a:endParaRPr lang="el-GR" sz="1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solidFill>
                      <a:srgbClr val="00B0F0"/>
                    </a:solidFill>
                  </a:tcPr>
                </a:tc>
                <a:tc>
                  <a:txBody>
                    <a:bodyPr/>
                    <a:lstStyle/>
                    <a:p>
                      <a:pPr algn="ctr">
                        <a:lnSpc>
                          <a:spcPct val="107000"/>
                        </a:lnSpc>
                        <a:spcAft>
                          <a:spcPts val="0"/>
                        </a:spcAft>
                      </a:pPr>
                      <a:r>
                        <a:rPr lang="en-GB" sz="1000" kern="1200" dirty="0">
                          <a:solidFill>
                            <a:srgbClr val="C00000"/>
                          </a:solidFill>
                          <a:effectLst/>
                        </a:rPr>
                        <a:t>HR 0.74</a:t>
                      </a:r>
                      <a:endParaRPr lang="el-GR" sz="1000" dirty="0">
                        <a:solidFill>
                          <a:srgbClr val="C00000"/>
                        </a:solidFill>
                        <a:effectLst/>
                      </a:endParaRPr>
                    </a:p>
                    <a:p>
                      <a:pPr algn="ctr">
                        <a:lnSpc>
                          <a:spcPct val="107000"/>
                        </a:lnSpc>
                        <a:spcAft>
                          <a:spcPts val="0"/>
                        </a:spcAft>
                      </a:pPr>
                      <a:r>
                        <a:rPr lang="en-GB" sz="1000" kern="1200" dirty="0">
                          <a:solidFill>
                            <a:srgbClr val="C00000"/>
                          </a:solidFill>
                          <a:effectLst/>
                        </a:rPr>
                        <a:t>(95% CI 0.85-0.95)</a:t>
                      </a:r>
                      <a:endParaRPr lang="el-GR" sz="1000" dirty="0">
                        <a:solidFill>
                          <a:srgbClr val="C00000"/>
                        </a:solidFill>
                        <a:effectLst/>
                      </a:endParaRPr>
                    </a:p>
                    <a:p>
                      <a:pPr algn="ctr">
                        <a:lnSpc>
                          <a:spcPct val="107000"/>
                        </a:lnSpc>
                        <a:spcAft>
                          <a:spcPts val="0"/>
                        </a:spcAft>
                      </a:pPr>
                      <a:r>
                        <a:rPr lang="en-GB" sz="1000" i="1" kern="1200" dirty="0">
                          <a:solidFill>
                            <a:srgbClr val="C00000"/>
                          </a:solidFill>
                          <a:effectLst/>
                        </a:rPr>
                        <a:t>p=0.02</a:t>
                      </a:r>
                      <a:endParaRPr lang="el-GR" sz="1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solidFill>
                      <a:srgbClr val="00B0F0"/>
                    </a:solidFill>
                  </a:tcPr>
                </a:tc>
                <a:tc>
                  <a:txBody>
                    <a:bodyPr/>
                    <a:lstStyle/>
                    <a:p>
                      <a:pPr algn="ctr">
                        <a:lnSpc>
                          <a:spcPct val="107000"/>
                        </a:lnSpc>
                        <a:spcAft>
                          <a:spcPts val="0"/>
                        </a:spcAft>
                      </a:pPr>
                      <a:r>
                        <a:rPr lang="en-GB" sz="1000" kern="1200" dirty="0">
                          <a:effectLst/>
                        </a:rPr>
                        <a:t>HR 0.91</a:t>
                      </a:r>
                      <a:endParaRPr lang="el-GR" sz="1000" dirty="0">
                        <a:effectLst/>
                      </a:endParaRPr>
                    </a:p>
                    <a:p>
                      <a:pPr algn="ctr">
                        <a:lnSpc>
                          <a:spcPct val="107000"/>
                        </a:lnSpc>
                        <a:spcAft>
                          <a:spcPts val="0"/>
                        </a:spcAft>
                      </a:pPr>
                      <a:r>
                        <a:rPr lang="en-GB" sz="1000" kern="1200" dirty="0">
                          <a:effectLst/>
                        </a:rPr>
                        <a:t>(95% CI 0.83-1.00)</a:t>
                      </a:r>
                      <a:endParaRPr lang="el-GR" sz="1000" dirty="0">
                        <a:effectLst/>
                      </a:endParaRPr>
                    </a:p>
                    <a:p>
                      <a:pPr algn="ctr">
                        <a:lnSpc>
                          <a:spcPct val="107000"/>
                        </a:lnSpc>
                        <a:spcAft>
                          <a:spcPts val="0"/>
                        </a:spcAft>
                      </a:pPr>
                      <a:r>
                        <a:rPr lang="en-GB" sz="1000" i="1" kern="1200" dirty="0">
                          <a:effectLst/>
                        </a:rPr>
                        <a:t>p=0.06</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dirty="0">
                          <a:solidFill>
                            <a:srgbClr val="C00000"/>
                          </a:solidFill>
                          <a:effectLst/>
                        </a:rPr>
                        <a:t>HR 0.88</a:t>
                      </a:r>
                      <a:endParaRPr lang="el-GR" sz="1000" dirty="0">
                        <a:solidFill>
                          <a:srgbClr val="C00000"/>
                        </a:solidFill>
                        <a:effectLst/>
                      </a:endParaRPr>
                    </a:p>
                    <a:p>
                      <a:pPr algn="ctr">
                        <a:lnSpc>
                          <a:spcPct val="107000"/>
                        </a:lnSpc>
                        <a:spcAft>
                          <a:spcPts val="0"/>
                        </a:spcAft>
                      </a:pPr>
                      <a:r>
                        <a:rPr lang="en-GB" sz="1000" kern="1200" dirty="0">
                          <a:solidFill>
                            <a:srgbClr val="C00000"/>
                          </a:solidFill>
                          <a:effectLst/>
                        </a:rPr>
                        <a:t>(95% CI 0.79-0.99)</a:t>
                      </a:r>
                      <a:endParaRPr lang="el-GR" sz="1000" dirty="0">
                        <a:solidFill>
                          <a:srgbClr val="C00000"/>
                        </a:solidFill>
                        <a:effectLst/>
                      </a:endParaRPr>
                    </a:p>
                    <a:p>
                      <a:pPr algn="ctr">
                        <a:lnSpc>
                          <a:spcPct val="107000"/>
                        </a:lnSpc>
                        <a:spcAft>
                          <a:spcPts val="0"/>
                        </a:spcAft>
                      </a:pPr>
                      <a:r>
                        <a:rPr lang="en-GB" sz="1000" i="1" kern="1200" dirty="0">
                          <a:solidFill>
                            <a:srgbClr val="C00000"/>
                          </a:solidFill>
                          <a:effectLst/>
                        </a:rPr>
                        <a:t>p=0.026</a:t>
                      </a:r>
                      <a:endParaRPr lang="el-GR" sz="1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00B0F0"/>
                    </a:solidFill>
                  </a:tcPr>
                </a:tc>
                <a:extLst>
                  <a:ext uri="{0D108BD9-81ED-4DB2-BD59-A6C34878D82A}">
                    <a16:rowId xmlns:a16="http://schemas.microsoft.com/office/drawing/2014/main" val="10001"/>
                  </a:ext>
                </a:extLst>
              </a:tr>
              <a:tr h="571251">
                <a:tc>
                  <a:txBody>
                    <a:bodyPr/>
                    <a:lstStyle/>
                    <a:p>
                      <a:pPr>
                        <a:lnSpc>
                          <a:spcPct val="107000"/>
                        </a:lnSpc>
                        <a:spcAft>
                          <a:spcPts val="0"/>
                        </a:spcAft>
                      </a:pPr>
                      <a:r>
                        <a:rPr lang="en-GB" sz="1000" kern="1200">
                          <a:effectLst/>
                        </a:rPr>
                        <a:t>CV death</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0.98</a:t>
                      </a:r>
                      <a:endParaRPr lang="el-GR" sz="1000" dirty="0">
                        <a:effectLst/>
                      </a:endParaRPr>
                    </a:p>
                    <a:p>
                      <a:pPr algn="ctr">
                        <a:lnSpc>
                          <a:spcPct val="107000"/>
                        </a:lnSpc>
                        <a:spcAft>
                          <a:spcPts val="0"/>
                        </a:spcAft>
                      </a:pPr>
                      <a:r>
                        <a:rPr lang="en-GB" sz="1000" kern="1200" dirty="0">
                          <a:effectLst/>
                        </a:rPr>
                        <a:t>(95% CI 0.78-1.22)</a:t>
                      </a:r>
                      <a:endParaRPr lang="el-GR" sz="1000" dirty="0">
                        <a:effectLst/>
                      </a:endParaRPr>
                    </a:p>
                    <a:p>
                      <a:pPr algn="ctr">
                        <a:lnSpc>
                          <a:spcPct val="107000"/>
                        </a:lnSpc>
                        <a:spcAft>
                          <a:spcPts val="0"/>
                        </a:spcAft>
                      </a:pPr>
                      <a:r>
                        <a:rPr lang="en-GB" sz="1000" i="1" kern="1200" dirty="0">
                          <a:effectLst/>
                        </a:rPr>
                        <a:t>p=0.85</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solidFill>
                            <a:srgbClr val="C00000"/>
                          </a:solidFill>
                          <a:effectLst/>
                        </a:rPr>
                        <a:t>HR 0.78</a:t>
                      </a:r>
                      <a:br>
                        <a:rPr lang="en-GB" sz="1000" kern="1200" dirty="0">
                          <a:solidFill>
                            <a:srgbClr val="C00000"/>
                          </a:solidFill>
                          <a:effectLst/>
                        </a:rPr>
                      </a:br>
                      <a:r>
                        <a:rPr lang="en-GB" sz="1000" kern="1200" dirty="0">
                          <a:solidFill>
                            <a:srgbClr val="C00000"/>
                          </a:solidFill>
                          <a:effectLst/>
                        </a:rPr>
                        <a:t>(95% CI 0.66-0.93)</a:t>
                      </a:r>
                      <a:endParaRPr lang="el-GR" sz="1000" dirty="0">
                        <a:solidFill>
                          <a:srgbClr val="C00000"/>
                        </a:solidFill>
                        <a:effectLst/>
                      </a:endParaRPr>
                    </a:p>
                    <a:p>
                      <a:pPr algn="ctr">
                        <a:lnSpc>
                          <a:spcPct val="107000"/>
                        </a:lnSpc>
                        <a:spcAft>
                          <a:spcPts val="0"/>
                        </a:spcAft>
                      </a:pPr>
                      <a:r>
                        <a:rPr lang="en-US" sz="1000" i="1" dirty="0">
                          <a:solidFill>
                            <a:srgbClr val="C00000"/>
                          </a:solidFill>
                          <a:effectLst/>
                        </a:rPr>
                        <a:t>p</a:t>
                      </a:r>
                      <a:r>
                        <a:rPr lang="el-GR" sz="1000" i="1" dirty="0">
                          <a:solidFill>
                            <a:srgbClr val="C00000"/>
                          </a:solidFill>
                          <a:effectLst/>
                        </a:rPr>
                        <a:t>=0.007</a:t>
                      </a:r>
                      <a:endParaRPr lang="el-GR" sz="1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solidFill>
                      <a:srgbClr val="00B0F0"/>
                    </a:solidFill>
                  </a:tcPr>
                </a:tc>
                <a:tc>
                  <a:txBody>
                    <a:bodyPr/>
                    <a:lstStyle/>
                    <a:p>
                      <a:pPr algn="ctr">
                        <a:lnSpc>
                          <a:spcPct val="107000"/>
                        </a:lnSpc>
                        <a:spcAft>
                          <a:spcPts val="0"/>
                        </a:spcAft>
                      </a:pPr>
                      <a:r>
                        <a:rPr lang="en-GB" sz="1000" kern="1200" dirty="0">
                          <a:effectLst/>
                        </a:rPr>
                        <a:t>HR 0.98</a:t>
                      </a:r>
                      <a:br>
                        <a:rPr lang="en-GB" sz="1000" kern="1200" dirty="0">
                          <a:effectLst/>
                        </a:rPr>
                      </a:br>
                      <a:r>
                        <a:rPr lang="en-GB" sz="1000" kern="1200" dirty="0">
                          <a:effectLst/>
                        </a:rPr>
                        <a:t>(95% CI 0.65-1.48)</a:t>
                      </a:r>
                      <a:endParaRPr lang="el-GR" sz="1000" dirty="0">
                        <a:effectLst/>
                      </a:endParaRPr>
                    </a:p>
                    <a:p>
                      <a:pPr algn="ctr">
                        <a:lnSpc>
                          <a:spcPct val="107000"/>
                        </a:lnSpc>
                        <a:spcAft>
                          <a:spcPts val="0"/>
                        </a:spcAft>
                      </a:pPr>
                      <a:r>
                        <a:rPr lang="en-US" sz="1000" i="1" dirty="0">
                          <a:effectLst/>
                        </a:rPr>
                        <a:t>p</a:t>
                      </a:r>
                      <a:r>
                        <a:rPr lang="el-GR" sz="1000" i="1" dirty="0">
                          <a:effectLst/>
                        </a:rPr>
                        <a:t>=0.92</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0.88</a:t>
                      </a:r>
                      <a:endParaRPr lang="el-GR" sz="1000" dirty="0">
                        <a:effectLst/>
                      </a:endParaRPr>
                    </a:p>
                    <a:p>
                      <a:pPr algn="ctr">
                        <a:lnSpc>
                          <a:spcPct val="107000"/>
                        </a:lnSpc>
                        <a:spcAft>
                          <a:spcPts val="0"/>
                        </a:spcAft>
                      </a:pPr>
                      <a:r>
                        <a:rPr lang="en-GB" sz="1000" kern="1200" dirty="0">
                          <a:effectLst/>
                        </a:rPr>
                        <a:t>(95% CI 0.76-1.02)</a:t>
                      </a:r>
                      <a:endParaRPr lang="el-GR" sz="1000" dirty="0">
                        <a:effectLst/>
                      </a:endParaRPr>
                    </a:p>
                    <a:p>
                      <a:pPr algn="ctr">
                        <a:lnSpc>
                          <a:spcPct val="107000"/>
                        </a:lnSpc>
                        <a:spcAft>
                          <a:spcPts val="0"/>
                        </a:spcAft>
                      </a:pPr>
                      <a:r>
                        <a:rPr lang="en-GB" sz="1000" i="1" kern="1200" dirty="0">
                          <a:effectLst/>
                        </a:rPr>
                        <a:t>p=NS</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dirty="0">
                          <a:effectLst/>
                        </a:rPr>
                        <a:t>HR 0.91</a:t>
                      </a:r>
                      <a:endParaRPr lang="el-GR" sz="1000" dirty="0">
                        <a:effectLst/>
                      </a:endParaRPr>
                    </a:p>
                    <a:p>
                      <a:pPr algn="ctr">
                        <a:lnSpc>
                          <a:spcPct val="107000"/>
                        </a:lnSpc>
                        <a:spcAft>
                          <a:spcPts val="0"/>
                        </a:spcAft>
                      </a:pPr>
                      <a:r>
                        <a:rPr lang="en-GB" sz="1000" kern="1200" dirty="0">
                          <a:effectLst/>
                        </a:rPr>
                        <a:t>(95% CI 0.78-1.06)</a:t>
                      </a:r>
                      <a:endParaRPr lang="el-GR" sz="1000" dirty="0">
                        <a:effectLst/>
                      </a:endParaRPr>
                    </a:p>
                    <a:p>
                      <a:pPr algn="ctr">
                        <a:lnSpc>
                          <a:spcPct val="107000"/>
                        </a:lnSpc>
                        <a:spcAft>
                          <a:spcPts val="0"/>
                        </a:spcAft>
                      </a:pPr>
                      <a:r>
                        <a:rPr lang="en-GB" sz="1000" i="1" kern="1200" dirty="0">
                          <a:effectLst/>
                        </a:rPr>
                        <a:t>p=0.21</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571251">
                <a:tc>
                  <a:txBody>
                    <a:bodyPr/>
                    <a:lstStyle/>
                    <a:p>
                      <a:pPr>
                        <a:lnSpc>
                          <a:spcPct val="107000"/>
                        </a:lnSpc>
                        <a:spcAft>
                          <a:spcPts val="0"/>
                        </a:spcAft>
                      </a:pPr>
                      <a:r>
                        <a:rPr lang="en-GB" sz="1000" kern="1200">
                          <a:effectLst/>
                        </a:rPr>
                        <a:t>HHF</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0.94</a:t>
                      </a:r>
                      <a:endParaRPr lang="el-GR" sz="1000" dirty="0">
                        <a:effectLst/>
                      </a:endParaRPr>
                    </a:p>
                    <a:p>
                      <a:pPr algn="ctr">
                        <a:lnSpc>
                          <a:spcPct val="107000"/>
                        </a:lnSpc>
                        <a:spcAft>
                          <a:spcPts val="0"/>
                        </a:spcAft>
                      </a:pPr>
                      <a:r>
                        <a:rPr lang="en-GB" sz="1000" kern="1200" dirty="0">
                          <a:effectLst/>
                        </a:rPr>
                        <a:t>(95% CI 0.96-1.23)</a:t>
                      </a:r>
                      <a:endParaRPr lang="el-GR" sz="1000" dirty="0">
                        <a:effectLst/>
                      </a:endParaRPr>
                    </a:p>
                    <a:p>
                      <a:pPr algn="ctr">
                        <a:lnSpc>
                          <a:spcPct val="107000"/>
                        </a:lnSpc>
                        <a:spcAft>
                          <a:spcPts val="0"/>
                        </a:spcAft>
                      </a:pPr>
                      <a:r>
                        <a:rPr lang="en-GB" sz="1000" i="1" kern="1200" dirty="0">
                          <a:effectLst/>
                        </a:rPr>
                        <a:t>p=0.75</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0.87</a:t>
                      </a:r>
                      <a:endParaRPr lang="el-GR" sz="1000" dirty="0">
                        <a:effectLst/>
                      </a:endParaRPr>
                    </a:p>
                    <a:p>
                      <a:pPr algn="ctr">
                        <a:lnSpc>
                          <a:spcPct val="107000"/>
                        </a:lnSpc>
                        <a:spcAft>
                          <a:spcPts val="0"/>
                        </a:spcAft>
                      </a:pPr>
                      <a:r>
                        <a:rPr lang="en-GB" sz="1000" kern="1200" dirty="0">
                          <a:effectLst/>
                        </a:rPr>
                        <a:t>(95% CI 0.73-1.05)</a:t>
                      </a:r>
                      <a:endParaRPr lang="el-GR" sz="1000" dirty="0">
                        <a:effectLst/>
                      </a:endParaRPr>
                    </a:p>
                    <a:p>
                      <a:pPr algn="ctr">
                        <a:lnSpc>
                          <a:spcPct val="107000"/>
                        </a:lnSpc>
                        <a:spcAft>
                          <a:spcPts val="0"/>
                        </a:spcAft>
                      </a:pPr>
                      <a:r>
                        <a:rPr lang="en-GB" sz="1000" i="1" kern="1200" dirty="0">
                          <a:effectLst/>
                        </a:rPr>
                        <a:t>p=0.14</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1.11 </a:t>
                      </a:r>
                      <a:br>
                        <a:rPr lang="en-GB" sz="1000" kern="1200" dirty="0">
                          <a:effectLst/>
                        </a:rPr>
                      </a:br>
                      <a:r>
                        <a:rPr lang="en-GB" sz="1000" kern="1200" dirty="0">
                          <a:effectLst/>
                        </a:rPr>
                        <a:t>(95% CI 0.77-1.61)</a:t>
                      </a:r>
                      <a:endParaRPr lang="el-GR" sz="1000" dirty="0">
                        <a:effectLst/>
                      </a:endParaRPr>
                    </a:p>
                    <a:p>
                      <a:pPr algn="ctr">
                        <a:lnSpc>
                          <a:spcPct val="107000"/>
                        </a:lnSpc>
                        <a:spcAft>
                          <a:spcPts val="0"/>
                        </a:spcAft>
                      </a:pPr>
                      <a:r>
                        <a:rPr lang="en-US" sz="1000" i="1" dirty="0">
                          <a:effectLst/>
                        </a:rPr>
                        <a:t>p</a:t>
                      </a:r>
                      <a:r>
                        <a:rPr lang="el-GR" sz="1000" i="1" dirty="0">
                          <a:effectLst/>
                        </a:rPr>
                        <a:t>=0.57</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0.94</a:t>
                      </a:r>
                      <a:endParaRPr lang="el-GR" sz="1000" dirty="0">
                        <a:effectLst/>
                      </a:endParaRPr>
                    </a:p>
                    <a:p>
                      <a:pPr algn="ctr">
                        <a:lnSpc>
                          <a:spcPct val="107000"/>
                        </a:lnSpc>
                        <a:spcAft>
                          <a:spcPts val="0"/>
                        </a:spcAft>
                      </a:pPr>
                      <a:r>
                        <a:rPr lang="en-GB" sz="1000" kern="1200" dirty="0">
                          <a:effectLst/>
                        </a:rPr>
                        <a:t>(95% CI 0.78-1.13)</a:t>
                      </a:r>
                      <a:endParaRPr lang="el-GR" sz="1000" dirty="0">
                        <a:effectLst/>
                      </a:endParaRPr>
                    </a:p>
                    <a:p>
                      <a:pPr algn="ctr">
                        <a:lnSpc>
                          <a:spcPct val="107000"/>
                        </a:lnSpc>
                        <a:spcAft>
                          <a:spcPts val="0"/>
                        </a:spcAft>
                      </a:pPr>
                      <a:r>
                        <a:rPr lang="en-GB" sz="1000" i="1" kern="1200" dirty="0">
                          <a:effectLst/>
                        </a:rPr>
                        <a:t>p=NS</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a:effectLst/>
                        </a:rPr>
                        <a:t>HR 0.93</a:t>
                      </a:r>
                      <a:endParaRPr lang="el-GR" sz="1000">
                        <a:effectLst/>
                      </a:endParaRPr>
                    </a:p>
                    <a:p>
                      <a:pPr algn="ctr">
                        <a:lnSpc>
                          <a:spcPct val="107000"/>
                        </a:lnSpc>
                        <a:spcAft>
                          <a:spcPts val="0"/>
                        </a:spcAft>
                      </a:pPr>
                      <a:r>
                        <a:rPr lang="en-GB" sz="1000" kern="1200">
                          <a:effectLst/>
                        </a:rPr>
                        <a:t>(95% CI 0.77-1.12)</a:t>
                      </a:r>
                      <a:endParaRPr lang="el-GR" sz="1000">
                        <a:effectLst/>
                      </a:endParaRPr>
                    </a:p>
                    <a:p>
                      <a:pPr algn="ctr">
                        <a:lnSpc>
                          <a:spcPct val="107000"/>
                        </a:lnSpc>
                        <a:spcAft>
                          <a:spcPts val="0"/>
                        </a:spcAft>
                      </a:pPr>
                      <a:r>
                        <a:rPr lang="en-GB" sz="1000" kern="1200">
                          <a:effectLst/>
                        </a:rPr>
                        <a:t>p=0.46</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695451">
                <a:tc>
                  <a:txBody>
                    <a:bodyPr/>
                    <a:lstStyle/>
                    <a:p>
                      <a:pPr>
                        <a:lnSpc>
                          <a:spcPct val="107000"/>
                        </a:lnSpc>
                        <a:spcAft>
                          <a:spcPts val="0"/>
                        </a:spcAft>
                      </a:pPr>
                      <a:r>
                        <a:rPr lang="en-GB" sz="1000" kern="1200">
                          <a:effectLst/>
                        </a:rPr>
                        <a:t>Non-fatal stroke</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a:effectLst/>
                        </a:rPr>
                        <a:t>-</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0.88</a:t>
                      </a:r>
                      <a:endParaRPr lang="el-GR" sz="1000" dirty="0">
                        <a:effectLst/>
                      </a:endParaRPr>
                    </a:p>
                    <a:p>
                      <a:pPr algn="ctr">
                        <a:lnSpc>
                          <a:spcPct val="107000"/>
                        </a:lnSpc>
                        <a:spcAft>
                          <a:spcPts val="0"/>
                        </a:spcAft>
                      </a:pPr>
                      <a:r>
                        <a:rPr lang="en-GB" sz="1000" kern="1200" dirty="0">
                          <a:effectLst/>
                        </a:rPr>
                        <a:t>(95% CI 0.75-1.03)</a:t>
                      </a:r>
                      <a:endParaRPr lang="el-GR" sz="1000" dirty="0">
                        <a:effectLst/>
                      </a:endParaRPr>
                    </a:p>
                    <a:p>
                      <a:pPr algn="ctr">
                        <a:lnSpc>
                          <a:spcPct val="107000"/>
                        </a:lnSpc>
                        <a:spcAft>
                          <a:spcPts val="0"/>
                        </a:spcAft>
                      </a:pPr>
                      <a:r>
                        <a:rPr lang="en-GB" sz="1000" i="1" kern="1200" dirty="0">
                          <a:effectLst/>
                        </a:rPr>
                        <a:t>p=0.11</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solidFill>
                            <a:srgbClr val="0070C0"/>
                          </a:solidFill>
                          <a:effectLst/>
                        </a:rPr>
                        <a:t>HR 0.61</a:t>
                      </a:r>
                      <a:endParaRPr lang="el-GR" sz="1000" dirty="0">
                        <a:solidFill>
                          <a:srgbClr val="0070C0"/>
                        </a:solidFill>
                        <a:effectLst/>
                      </a:endParaRPr>
                    </a:p>
                    <a:p>
                      <a:pPr algn="ctr">
                        <a:lnSpc>
                          <a:spcPct val="107000"/>
                        </a:lnSpc>
                        <a:spcAft>
                          <a:spcPts val="0"/>
                        </a:spcAft>
                      </a:pPr>
                      <a:r>
                        <a:rPr lang="en-GB" sz="1000" kern="1200" dirty="0">
                          <a:solidFill>
                            <a:srgbClr val="0070C0"/>
                          </a:solidFill>
                          <a:effectLst/>
                        </a:rPr>
                        <a:t>(95% CI 0.38-0.99)</a:t>
                      </a:r>
                      <a:endParaRPr lang="el-GR" sz="1000" dirty="0">
                        <a:solidFill>
                          <a:srgbClr val="0070C0"/>
                        </a:solidFill>
                        <a:effectLst/>
                      </a:endParaRPr>
                    </a:p>
                    <a:p>
                      <a:pPr algn="ctr">
                        <a:lnSpc>
                          <a:spcPct val="107000"/>
                        </a:lnSpc>
                        <a:spcAft>
                          <a:spcPts val="0"/>
                        </a:spcAft>
                      </a:pPr>
                      <a:r>
                        <a:rPr lang="en-GB" sz="1000" i="1" kern="1200" dirty="0">
                          <a:solidFill>
                            <a:srgbClr val="0070C0"/>
                          </a:solidFill>
                          <a:effectLst/>
                        </a:rPr>
                        <a:t>p=0.04</a:t>
                      </a:r>
                      <a:endParaRPr lang="el-GR" sz="1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0.97*</a:t>
                      </a:r>
                      <a:endParaRPr lang="el-GR" sz="1000" dirty="0">
                        <a:effectLst/>
                      </a:endParaRPr>
                    </a:p>
                    <a:p>
                      <a:pPr algn="ctr">
                        <a:lnSpc>
                          <a:spcPct val="107000"/>
                        </a:lnSpc>
                        <a:spcAft>
                          <a:spcPts val="0"/>
                        </a:spcAft>
                      </a:pPr>
                      <a:r>
                        <a:rPr lang="en-GB" sz="1000" kern="1200" dirty="0">
                          <a:effectLst/>
                        </a:rPr>
                        <a:t>(95% CI 0.85-1.10)</a:t>
                      </a:r>
                      <a:endParaRPr lang="el-GR" sz="1000" dirty="0">
                        <a:effectLst/>
                      </a:endParaRPr>
                    </a:p>
                    <a:p>
                      <a:pPr algn="ctr">
                        <a:lnSpc>
                          <a:spcPct val="107000"/>
                        </a:lnSpc>
                        <a:spcAft>
                          <a:spcPts val="0"/>
                        </a:spcAft>
                      </a:pPr>
                      <a:r>
                        <a:rPr lang="en-GB" sz="1000" i="1" kern="1200" dirty="0">
                          <a:effectLst/>
                        </a:rPr>
                        <a:t>p=NS </a:t>
                      </a:r>
                      <a:endParaRPr lang="el-GR" sz="1000" i="1" dirty="0">
                        <a:effectLst/>
                      </a:endParaRPr>
                    </a:p>
                    <a:p>
                      <a:pPr algn="ctr">
                        <a:lnSpc>
                          <a:spcPct val="107000"/>
                        </a:lnSpc>
                        <a:spcAft>
                          <a:spcPts val="0"/>
                        </a:spcAft>
                      </a:pPr>
                      <a:r>
                        <a:rPr lang="en-GB" sz="1000" kern="1200" dirty="0">
                          <a:effectLst/>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dirty="0">
                          <a:solidFill>
                            <a:srgbClr val="0070C0"/>
                          </a:solidFill>
                          <a:effectLst/>
                        </a:rPr>
                        <a:t>HR 0.76</a:t>
                      </a:r>
                      <a:endParaRPr lang="el-GR" sz="1000" dirty="0">
                        <a:solidFill>
                          <a:srgbClr val="0070C0"/>
                        </a:solidFill>
                        <a:effectLst/>
                      </a:endParaRPr>
                    </a:p>
                    <a:p>
                      <a:pPr algn="ctr">
                        <a:lnSpc>
                          <a:spcPct val="107000"/>
                        </a:lnSpc>
                        <a:spcAft>
                          <a:spcPts val="0"/>
                        </a:spcAft>
                      </a:pPr>
                      <a:r>
                        <a:rPr lang="en-GB" sz="1000" kern="1200" dirty="0">
                          <a:solidFill>
                            <a:srgbClr val="0070C0"/>
                          </a:solidFill>
                          <a:effectLst/>
                        </a:rPr>
                        <a:t>(95% CI 0.61-0.95)</a:t>
                      </a:r>
                      <a:endParaRPr lang="el-GR" sz="1000" dirty="0">
                        <a:solidFill>
                          <a:srgbClr val="0070C0"/>
                        </a:solidFill>
                        <a:effectLst/>
                      </a:endParaRPr>
                    </a:p>
                    <a:p>
                      <a:pPr algn="ctr">
                        <a:lnSpc>
                          <a:spcPct val="107000"/>
                        </a:lnSpc>
                        <a:spcAft>
                          <a:spcPts val="0"/>
                        </a:spcAft>
                      </a:pPr>
                      <a:r>
                        <a:rPr lang="en-GB" sz="1000" i="1" kern="1200" dirty="0">
                          <a:solidFill>
                            <a:srgbClr val="0070C0"/>
                          </a:solidFill>
                          <a:effectLst/>
                        </a:rPr>
                        <a:t>p=0.017</a:t>
                      </a:r>
                      <a:endParaRPr lang="el-GR" sz="1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571251">
                <a:tc>
                  <a:txBody>
                    <a:bodyPr/>
                    <a:lstStyle/>
                    <a:p>
                      <a:pPr>
                        <a:lnSpc>
                          <a:spcPct val="107000"/>
                        </a:lnSpc>
                        <a:spcAft>
                          <a:spcPts val="0"/>
                        </a:spcAft>
                      </a:pPr>
                      <a:r>
                        <a:rPr lang="en-GB" sz="1000" kern="1200">
                          <a:effectLst/>
                        </a:rPr>
                        <a:t>Non-fatal MI</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a:effectLst/>
                        </a:rPr>
                        <a:t>-</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a:effectLst/>
                        </a:rPr>
                        <a:t>HR 0.89</a:t>
                      </a:r>
                      <a:endParaRPr lang="el-GR" sz="1000">
                        <a:effectLst/>
                      </a:endParaRPr>
                    </a:p>
                    <a:p>
                      <a:pPr algn="ctr">
                        <a:lnSpc>
                          <a:spcPct val="107000"/>
                        </a:lnSpc>
                        <a:spcAft>
                          <a:spcPts val="0"/>
                        </a:spcAft>
                      </a:pPr>
                      <a:r>
                        <a:rPr lang="en-GB" sz="1000" kern="1200">
                          <a:effectLst/>
                        </a:rPr>
                        <a:t>(95% CI 0.72-1.11)</a:t>
                      </a:r>
                      <a:endParaRPr lang="el-GR" sz="1000">
                        <a:effectLst/>
                      </a:endParaRPr>
                    </a:p>
                    <a:p>
                      <a:pPr algn="ctr">
                        <a:lnSpc>
                          <a:spcPct val="107000"/>
                        </a:lnSpc>
                        <a:spcAft>
                          <a:spcPts val="0"/>
                        </a:spcAft>
                      </a:pPr>
                      <a:r>
                        <a:rPr lang="en-GB" sz="1000" kern="1200">
                          <a:effectLst/>
                        </a:rPr>
                        <a:t>p=0.30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0.74</a:t>
                      </a:r>
                      <a:endParaRPr lang="el-GR" sz="1000" dirty="0">
                        <a:effectLst/>
                      </a:endParaRPr>
                    </a:p>
                    <a:p>
                      <a:pPr algn="ctr">
                        <a:lnSpc>
                          <a:spcPct val="107000"/>
                        </a:lnSpc>
                        <a:spcAft>
                          <a:spcPts val="0"/>
                        </a:spcAft>
                      </a:pPr>
                      <a:r>
                        <a:rPr lang="en-GB" sz="1000" kern="1200" dirty="0">
                          <a:effectLst/>
                        </a:rPr>
                        <a:t>(95% CI 0.51-1.08)</a:t>
                      </a:r>
                      <a:endParaRPr lang="el-GR" sz="1000" dirty="0">
                        <a:effectLst/>
                      </a:endParaRPr>
                    </a:p>
                    <a:p>
                      <a:pPr algn="ctr">
                        <a:lnSpc>
                          <a:spcPct val="107000"/>
                        </a:lnSpc>
                        <a:spcAft>
                          <a:spcPts val="0"/>
                        </a:spcAft>
                      </a:pPr>
                      <a:r>
                        <a:rPr lang="en-GB" sz="1000" i="1" kern="1200" dirty="0">
                          <a:effectLst/>
                        </a:rPr>
                        <a:t>p=0.12</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0.85*</a:t>
                      </a:r>
                      <a:endParaRPr lang="el-GR" sz="1000" dirty="0">
                        <a:effectLst/>
                      </a:endParaRPr>
                    </a:p>
                    <a:p>
                      <a:pPr algn="ctr">
                        <a:lnSpc>
                          <a:spcPct val="107000"/>
                        </a:lnSpc>
                        <a:spcAft>
                          <a:spcPts val="0"/>
                        </a:spcAft>
                      </a:pPr>
                      <a:r>
                        <a:rPr lang="en-GB" sz="1000" kern="1200" dirty="0">
                          <a:effectLst/>
                        </a:rPr>
                        <a:t>(95% CI 0.70-1.03)</a:t>
                      </a:r>
                      <a:endParaRPr lang="el-GR" sz="1000" dirty="0">
                        <a:effectLst/>
                      </a:endParaRPr>
                    </a:p>
                    <a:p>
                      <a:pPr algn="ctr">
                        <a:lnSpc>
                          <a:spcPct val="107000"/>
                        </a:lnSpc>
                        <a:spcAft>
                          <a:spcPts val="0"/>
                        </a:spcAft>
                      </a:pPr>
                      <a:r>
                        <a:rPr lang="en-GB" sz="1000" i="1" kern="1200" dirty="0">
                          <a:effectLst/>
                        </a:rPr>
                        <a:t>p=NS</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dirty="0">
                          <a:effectLst/>
                        </a:rPr>
                        <a:t>HR 0.96</a:t>
                      </a:r>
                      <a:endParaRPr lang="el-GR" sz="1000" dirty="0">
                        <a:effectLst/>
                      </a:endParaRPr>
                    </a:p>
                    <a:p>
                      <a:pPr algn="ctr">
                        <a:lnSpc>
                          <a:spcPct val="107000"/>
                        </a:lnSpc>
                        <a:spcAft>
                          <a:spcPts val="0"/>
                        </a:spcAft>
                      </a:pPr>
                      <a:r>
                        <a:rPr lang="en-GB" sz="1000" kern="1200" dirty="0">
                          <a:effectLst/>
                        </a:rPr>
                        <a:t>(95% CI 0.79-1.16)</a:t>
                      </a:r>
                      <a:endParaRPr lang="el-GR" sz="1000" dirty="0">
                        <a:effectLst/>
                      </a:endParaRPr>
                    </a:p>
                    <a:p>
                      <a:pPr algn="ctr">
                        <a:lnSpc>
                          <a:spcPct val="107000"/>
                        </a:lnSpc>
                        <a:spcAft>
                          <a:spcPts val="0"/>
                        </a:spcAft>
                      </a:pPr>
                      <a:r>
                        <a:rPr lang="en-GB" sz="1000" i="1" kern="1200" dirty="0">
                          <a:effectLst/>
                        </a:rPr>
                        <a:t>p=0.65</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571251">
                <a:tc>
                  <a:txBody>
                    <a:bodyPr/>
                    <a:lstStyle/>
                    <a:p>
                      <a:pPr>
                        <a:lnSpc>
                          <a:spcPct val="107000"/>
                        </a:lnSpc>
                        <a:spcAft>
                          <a:spcPts val="0"/>
                        </a:spcAft>
                      </a:pPr>
                      <a:r>
                        <a:rPr lang="en-GB" sz="1000" kern="1200">
                          <a:effectLst/>
                        </a:rPr>
                        <a:t>All-cause mortality</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a:effectLst/>
                        </a:rPr>
                        <a:t>-</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solidFill>
                            <a:srgbClr val="0070C0"/>
                          </a:solidFill>
                          <a:effectLst/>
                        </a:rPr>
                        <a:t>HR 0.85</a:t>
                      </a:r>
                      <a:endParaRPr lang="el-GR" sz="1000" dirty="0">
                        <a:solidFill>
                          <a:srgbClr val="0070C0"/>
                        </a:solidFill>
                        <a:effectLst/>
                      </a:endParaRPr>
                    </a:p>
                    <a:p>
                      <a:pPr algn="ctr">
                        <a:lnSpc>
                          <a:spcPct val="107000"/>
                        </a:lnSpc>
                        <a:spcAft>
                          <a:spcPts val="0"/>
                        </a:spcAft>
                      </a:pPr>
                      <a:r>
                        <a:rPr lang="en-GB" sz="1000" kern="1200" dirty="0">
                          <a:solidFill>
                            <a:srgbClr val="0070C0"/>
                          </a:solidFill>
                          <a:effectLst/>
                        </a:rPr>
                        <a:t>(95% CI 0.74-0.97)</a:t>
                      </a:r>
                      <a:endParaRPr lang="el-GR" sz="1000" dirty="0">
                        <a:solidFill>
                          <a:srgbClr val="0070C0"/>
                        </a:solidFill>
                        <a:effectLst/>
                      </a:endParaRPr>
                    </a:p>
                    <a:p>
                      <a:pPr algn="ctr">
                        <a:lnSpc>
                          <a:spcPct val="107000"/>
                        </a:lnSpc>
                        <a:spcAft>
                          <a:spcPts val="0"/>
                        </a:spcAft>
                      </a:pPr>
                      <a:r>
                        <a:rPr lang="en-GB" sz="1000" i="1" kern="1200" dirty="0">
                          <a:solidFill>
                            <a:srgbClr val="0070C0"/>
                          </a:solidFill>
                          <a:effectLst/>
                        </a:rPr>
                        <a:t>p=0.02</a:t>
                      </a:r>
                      <a:endParaRPr lang="el-GR" sz="1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effectLst/>
                        </a:rPr>
                        <a:t>HR 1.05</a:t>
                      </a:r>
                      <a:endParaRPr lang="el-GR" sz="1000" dirty="0">
                        <a:effectLst/>
                      </a:endParaRPr>
                    </a:p>
                    <a:p>
                      <a:pPr algn="ctr">
                        <a:lnSpc>
                          <a:spcPct val="107000"/>
                        </a:lnSpc>
                        <a:spcAft>
                          <a:spcPts val="0"/>
                        </a:spcAft>
                      </a:pPr>
                      <a:r>
                        <a:rPr lang="en-GB" sz="1000" kern="1200" dirty="0">
                          <a:effectLst/>
                        </a:rPr>
                        <a:t>(95% CI 0.74-1.50)</a:t>
                      </a:r>
                      <a:endParaRPr lang="el-GR" sz="1000" dirty="0">
                        <a:effectLst/>
                      </a:endParaRPr>
                    </a:p>
                    <a:p>
                      <a:pPr algn="ctr">
                        <a:lnSpc>
                          <a:spcPct val="107000"/>
                        </a:lnSpc>
                        <a:spcAft>
                          <a:spcPts val="0"/>
                        </a:spcAft>
                      </a:pPr>
                      <a:r>
                        <a:rPr lang="en-GB" sz="1000" i="1" kern="1200" dirty="0">
                          <a:effectLst/>
                        </a:rPr>
                        <a:t>p=0.79</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142" marR="63142" marT="24029" marB="24029" anchor="ctr"/>
                </a:tc>
                <a:tc>
                  <a:txBody>
                    <a:bodyPr/>
                    <a:lstStyle/>
                    <a:p>
                      <a:pPr algn="ctr">
                        <a:lnSpc>
                          <a:spcPct val="107000"/>
                        </a:lnSpc>
                        <a:spcAft>
                          <a:spcPts val="0"/>
                        </a:spcAft>
                      </a:pPr>
                      <a:r>
                        <a:rPr lang="en-GB" sz="1000" kern="1200" dirty="0">
                          <a:solidFill>
                            <a:srgbClr val="0070C0"/>
                          </a:solidFill>
                          <a:effectLst/>
                        </a:rPr>
                        <a:t>HR 0.86</a:t>
                      </a:r>
                      <a:endParaRPr lang="el-GR" sz="1000" dirty="0">
                        <a:solidFill>
                          <a:srgbClr val="0070C0"/>
                        </a:solidFill>
                        <a:effectLst/>
                      </a:endParaRPr>
                    </a:p>
                    <a:p>
                      <a:pPr algn="ctr">
                        <a:lnSpc>
                          <a:spcPct val="107000"/>
                        </a:lnSpc>
                        <a:spcAft>
                          <a:spcPts val="0"/>
                        </a:spcAft>
                      </a:pPr>
                      <a:r>
                        <a:rPr lang="en-GB" sz="1000" kern="1200" dirty="0">
                          <a:solidFill>
                            <a:srgbClr val="0070C0"/>
                          </a:solidFill>
                          <a:effectLst/>
                        </a:rPr>
                        <a:t>(95% CI 0.77-0.97)</a:t>
                      </a:r>
                      <a:endParaRPr lang="el-GR" sz="1000" dirty="0">
                        <a:solidFill>
                          <a:srgbClr val="0070C0"/>
                        </a:solidFill>
                        <a:effectLst/>
                      </a:endParaRPr>
                    </a:p>
                    <a:p>
                      <a:pPr algn="ctr">
                        <a:lnSpc>
                          <a:spcPct val="107000"/>
                        </a:lnSpc>
                        <a:spcAft>
                          <a:spcPts val="0"/>
                        </a:spcAft>
                      </a:pPr>
                      <a:r>
                        <a:rPr lang="en-GB" sz="1000" i="1" kern="1200" dirty="0">
                          <a:solidFill>
                            <a:srgbClr val="0070C0"/>
                          </a:solidFill>
                          <a:effectLst/>
                        </a:rPr>
                        <a:t>p&lt;0.05</a:t>
                      </a:r>
                      <a:endParaRPr lang="el-GR" sz="1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000" kern="1200" dirty="0">
                          <a:effectLst/>
                        </a:rPr>
                        <a:t>HR 0.90</a:t>
                      </a:r>
                      <a:endParaRPr lang="el-GR" sz="1000" dirty="0">
                        <a:effectLst/>
                      </a:endParaRPr>
                    </a:p>
                    <a:p>
                      <a:pPr algn="ctr">
                        <a:lnSpc>
                          <a:spcPct val="107000"/>
                        </a:lnSpc>
                        <a:spcAft>
                          <a:spcPts val="0"/>
                        </a:spcAft>
                      </a:pPr>
                      <a:r>
                        <a:rPr lang="en-GB" sz="1000" kern="1200" dirty="0">
                          <a:effectLst/>
                        </a:rPr>
                        <a:t>(95% CI 0.80-1.01)</a:t>
                      </a:r>
                      <a:endParaRPr lang="el-GR" sz="1000" dirty="0">
                        <a:effectLst/>
                      </a:endParaRPr>
                    </a:p>
                    <a:p>
                      <a:pPr algn="ctr">
                        <a:lnSpc>
                          <a:spcPct val="107000"/>
                        </a:lnSpc>
                        <a:spcAft>
                          <a:spcPts val="0"/>
                        </a:spcAft>
                      </a:pPr>
                      <a:r>
                        <a:rPr lang="en-GB" sz="1000" i="1" kern="1200" dirty="0">
                          <a:effectLst/>
                        </a:rPr>
                        <a:t>p=0.067</a:t>
                      </a:r>
                      <a:endParaRPr lang="el-GR"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bl>
          </a:graphicData>
        </a:graphic>
      </p:graphicFrame>
      <p:sp>
        <p:nvSpPr>
          <p:cNvPr id="144446" name="TextBox 5"/>
          <p:cNvSpPr txBox="1">
            <a:spLocks noChangeArrowheads="1"/>
          </p:cNvSpPr>
          <p:nvPr/>
        </p:nvSpPr>
        <p:spPr bwMode="auto">
          <a:xfrm>
            <a:off x="252413" y="5805488"/>
            <a:ext cx="4032250" cy="8620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000" b="0" i="0" u="none" strike="noStrike" kern="1200" cap="none" spc="0" normalizeH="0" baseline="30000" noProof="0">
                <a:ln>
                  <a:noFill/>
                </a:ln>
                <a:solidFill>
                  <a:srgbClr val="000000"/>
                </a:solidFill>
                <a:effectLst/>
                <a:uLnTx/>
                <a:uFillTx/>
                <a:latin typeface="Arial" charset="0"/>
                <a:ea typeface="+mn-ea"/>
                <a:cs typeface="Arial" charset="0"/>
              </a:rPr>
              <a:t>1</a:t>
            </a:r>
            <a:r>
              <a:rPr kumimoji="0" lang="en-US" altLang="el-GR" sz="1000" b="0" i="0" u="none" strike="noStrike" kern="1200" cap="none" spc="0" normalizeH="0" baseline="0" noProof="0">
                <a:ln>
                  <a:noFill/>
                </a:ln>
                <a:solidFill>
                  <a:srgbClr val="000000"/>
                </a:solidFill>
                <a:effectLst/>
                <a:uLnTx/>
                <a:uFillTx/>
                <a:latin typeface="Arial" charset="0"/>
                <a:ea typeface="+mn-ea"/>
                <a:cs typeface="Arial" charset="0"/>
              </a:rPr>
              <a:t>N Engl J Med. 2015 Dec 3;373(23):2247-57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000" b="0" i="0" u="none" strike="noStrike" kern="1200" cap="none" spc="0" normalizeH="0" baseline="30000" noProof="0">
                <a:ln>
                  <a:noFill/>
                </a:ln>
                <a:solidFill>
                  <a:srgbClr val="000000"/>
                </a:solidFill>
                <a:effectLst/>
                <a:uLnTx/>
                <a:uFillTx/>
                <a:latin typeface="Arial" charset="0"/>
                <a:ea typeface="+mn-ea"/>
                <a:cs typeface="Arial" charset="0"/>
              </a:rPr>
              <a:t>2</a:t>
            </a:r>
            <a:r>
              <a:rPr kumimoji="0" lang="en-US" altLang="el-GR" sz="1000" b="0" i="0" u="none" strike="noStrike" kern="1200" cap="none" spc="0" normalizeH="0" baseline="0" noProof="0">
                <a:ln>
                  <a:noFill/>
                </a:ln>
                <a:solidFill>
                  <a:srgbClr val="000000"/>
                </a:solidFill>
                <a:effectLst/>
                <a:uLnTx/>
                <a:uFillTx/>
                <a:latin typeface="Arial" charset="0"/>
                <a:ea typeface="+mn-ea"/>
                <a:cs typeface="Arial" charset="0"/>
              </a:rPr>
              <a:t>N Engl J Med. 2016 Nov 3;375(18):1798-9.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000" b="0" i="0" u="none" strike="noStrike" kern="1200" cap="none" spc="0" normalizeH="0" baseline="30000" noProof="0">
                <a:ln>
                  <a:noFill/>
                </a:ln>
                <a:solidFill>
                  <a:srgbClr val="000000"/>
                </a:solidFill>
                <a:effectLst/>
                <a:uLnTx/>
                <a:uFillTx/>
                <a:latin typeface="Arial" charset="0"/>
                <a:ea typeface="+mn-ea"/>
                <a:cs typeface="Arial" charset="0"/>
              </a:rPr>
              <a:t>3</a:t>
            </a:r>
            <a:r>
              <a:rPr kumimoji="0" lang="en-US" altLang="el-GR" sz="1000" b="0" i="0" u="none" strike="noStrike" kern="1200" cap="none" spc="0" normalizeH="0" baseline="0" noProof="0">
                <a:ln>
                  <a:noFill/>
                </a:ln>
                <a:solidFill>
                  <a:srgbClr val="000000"/>
                </a:solidFill>
                <a:effectLst/>
                <a:uLnTx/>
                <a:uFillTx/>
                <a:latin typeface="Arial" charset="0"/>
                <a:ea typeface="+mn-ea"/>
                <a:cs typeface="Arial" charset="0"/>
              </a:rPr>
              <a:t>N Engl J Med. 2019 Aug 29;381(9):841-851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000" b="0" i="0" u="none" strike="noStrike" kern="1200" cap="none" spc="0" normalizeH="0" baseline="30000" noProof="0">
                <a:ln>
                  <a:noFill/>
                </a:ln>
                <a:solidFill>
                  <a:srgbClr val="000000"/>
                </a:solidFill>
                <a:effectLst/>
                <a:uLnTx/>
                <a:uFillTx/>
                <a:latin typeface="Arial" charset="0"/>
                <a:ea typeface="+mn-ea"/>
                <a:cs typeface="Arial" charset="0"/>
              </a:rPr>
              <a:t>4</a:t>
            </a:r>
            <a:r>
              <a:rPr kumimoji="0" lang="en-US" altLang="el-GR" sz="1000" b="0" i="0" u="none" strike="noStrike" kern="1200" cap="none" spc="0" normalizeH="0" baseline="0" noProof="0">
                <a:ln>
                  <a:noFill/>
                </a:ln>
                <a:solidFill>
                  <a:srgbClr val="000000"/>
                </a:solidFill>
                <a:effectLst/>
                <a:uLnTx/>
                <a:uFillTx/>
                <a:latin typeface="Arial" charset="0"/>
                <a:ea typeface="+mn-ea"/>
                <a:cs typeface="Arial" charset="0"/>
              </a:rPr>
              <a:t>N Engl J Med. 2017 Sep 28;377(13):1228-1239.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000" b="0" i="0" u="none" strike="noStrike" kern="1200" cap="none" spc="0" normalizeH="0" baseline="30000" noProof="0">
                <a:ln>
                  <a:noFill/>
                </a:ln>
                <a:solidFill>
                  <a:srgbClr val="000000"/>
                </a:solidFill>
                <a:effectLst/>
                <a:uLnTx/>
                <a:uFillTx/>
                <a:latin typeface="Arial" charset="0"/>
                <a:ea typeface="+mn-ea"/>
                <a:cs typeface="Arial" charset="0"/>
              </a:rPr>
              <a:t>5</a:t>
            </a:r>
            <a:r>
              <a:rPr kumimoji="0" lang="en-US" altLang="el-GR" sz="1000" b="0" i="0" u="none" strike="noStrike" kern="1200" cap="none" spc="0" normalizeH="0" baseline="0" noProof="0">
                <a:ln>
                  <a:noFill/>
                </a:ln>
                <a:solidFill>
                  <a:srgbClr val="000000"/>
                </a:solidFill>
                <a:effectLst/>
                <a:uLnTx/>
                <a:uFillTx/>
                <a:latin typeface="Arial" charset="0"/>
                <a:ea typeface="+mn-ea"/>
                <a:cs typeface="Arial" charset="0"/>
              </a:rPr>
              <a:t>Lancet. 2019 Jul 13;394(10193):121-130</a:t>
            </a:r>
            <a:endParaRPr kumimoji="0" lang="el-GR" altLang="el-GR" sz="10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4447" name="Ορθογώνιο 6"/>
          <p:cNvSpPr>
            <a:spLocks noChangeArrowheads="1"/>
          </p:cNvSpPr>
          <p:nvPr/>
        </p:nvSpPr>
        <p:spPr bwMode="auto">
          <a:xfrm>
            <a:off x="5608638" y="6235700"/>
            <a:ext cx="2525712" cy="2667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l-GR" sz="1100" b="0" i="0" u="none" strike="noStrike" kern="1200" cap="none" spc="0" normalizeH="0" baseline="0" noProof="0">
                <a:ln>
                  <a:noFill/>
                </a:ln>
                <a:solidFill>
                  <a:srgbClr val="000000"/>
                </a:solidFill>
                <a:effectLst/>
                <a:uLnTx/>
                <a:uFillTx/>
                <a:latin typeface="Calibri" pitchFamily="34" charset="0"/>
                <a:ea typeface="Calibri" pitchFamily="34" charset="0"/>
                <a:cs typeface="Times New Roman" pitchFamily="18" charset="0"/>
              </a:rPr>
              <a:t>*includes both fatal and non-fatal events</a:t>
            </a:r>
            <a:endParaRPr kumimoji="0" lang="el-GR" altLang="el-GR" sz="1100" b="0" i="0" u="none" strike="noStrike" kern="1200" cap="none" spc="0" normalizeH="0" baseline="0" noProof="0">
              <a:ln>
                <a:noFill/>
              </a:ln>
              <a:solidFill>
                <a:srgbClr val="00000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030957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txBox="1">
            <a:spLocks noChangeArrowheads="1"/>
          </p:cNvSpPr>
          <p:nvPr/>
        </p:nvSpPr>
        <p:spPr bwMode="auto">
          <a:xfrm>
            <a:off x="357159" y="214294"/>
            <a:ext cx="8499475" cy="6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5" rIns="0" bIns="45695" anchor="b"/>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l" defTabSz="914400" rtl="0" eaLnBrk="0" fontAlgn="auto" latinLnBrk="0" hangingPunct="0">
              <a:lnSpc>
                <a:spcPts val="28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0000"/>
                </a:solidFill>
                <a:effectLst/>
                <a:uLnTx/>
                <a:uFillTx/>
                <a:latin typeface="Arial" pitchFamily="34" charset="0"/>
                <a:ea typeface="ＭＳ Ｐゴシック"/>
              </a:rPr>
              <a:t>Αναστολείς </a:t>
            </a:r>
            <a:r>
              <a:rPr kumimoji="0" lang="en-US" sz="2800" b="1" i="0" u="none" strike="noStrike" kern="1200" cap="none" spc="0" normalizeH="0" baseline="0" noProof="0" dirty="0">
                <a:ln>
                  <a:noFill/>
                </a:ln>
                <a:solidFill>
                  <a:srgbClr val="FF0000"/>
                </a:solidFill>
                <a:effectLst/>
                <a:uLnTx/>
                <a:uFillTx/>
                <a:latin typeface="Arial" pitchFamily="34" charset="0"/>
                <a:ea typeface="ＭＳ Ｐゴシック"/>
              </a:rPr>
              <a:t>SGLT2</a:t>
            </a:r>
            <a:endParaRPr kumimoji="0" lang="en-GB" sz="2600" b="1" i="0" u="none" strike="noStrike" kern="1200" cap="none" spc="0" normalizeH="0" baseline="0" noProof="0" dirty="0">
              <a:ln>
                <a:noFill/>
              </a:ln>
              <a:solidFill>
                <a:srgbClr val="000000"/>
              </a:solidFill>
              <a:effectLst/>
              <a:uLnTx/>
              <a:uFillTx/>
              <a:latin typeface="Arial" pitchFamily="34" charset="0"/>
              <a:ea typeface="ＭＳ Ｐゴシック"/>
            </a:endParaRPr>
          </a:p>
        </p:txBody>
      </p:sp>
      <p:sp>
        <p:nvSpPr>
          <p:cNvPr id="62466" name="TextBox 5"/>
          <p:cNvSpPr txBox="1">
            <a:spLocks noChangeArrowheads="1"/>
          </p:cNvSpPr>
          <p:nvPr/>
        </p:nvSpPr>
        <p:spPr bwMode="auto">
          <a:xfrm>
            <a:off x="467924" y="3662368"/>
            <a:ext cx="1797441" cy="63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Proximal tubule</a:t>
            </a:r>
          </a:p>
        </p:txBody>
      </p:sp>
      <p:pic>
        <p:nvPicPr>
          <p:cNvPr id="62467" name="Picture 4" descr="nephron_for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071" y="2522541"/>
            <a:ext cx="2714625" cy="3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5"/>
          <p:cNvSpPr txBox="1">
            <a:spLocks noChangeArrowheads="1"/>
          </p:cNvSpPr>
          <p:nvPr/>
        </p:nvSpPr>
        <p:spPr bwMode="auto">
          <a:xfrm>
            <a:off x="857862" y="2282833"/>
            <a:ext cx="1455131" cy="3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Glomerulus</a:t>
            </a:r>
            <a:endParaRPr kumimoji="0" lang="en-US" sz="1800" b="1"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62469" name="Text Box 7"/>
          <p:cNvSpPr txBox="1">
            <a:spLocks noChangeArrowheads="1"/>
          </p:cNvSpPr>
          <p:nvPr/>
        </p:nvSpPr>
        <p:spPr bwMode="auto">
          <a:xfrm>
            <a:off x="5033394" y="2180520"/>
            <a:ext cx="3796008" cy="909835"/>
          </a:xfrm>
          <a:prstGeom prst="rect">
            <a:avLst/>
          </a:prstGeom>
          <a:solidFill>
            <a:srgbClr val="ECCC75">
              <a:alpha val="90195"/>
            </a:srgbClr>
          </a:solidFill>
          <a:ln w="9525">
            <a:solidFill>
              <a:srgbClr val="5F5F5F"/>
            </a:solidFill>
            <a:miter lim="800000"/>
            <a:headEnd/>
            <a:tailEnd/>
          </a:ln>
        </p:spPr>
        <p:txBody>
          <a:bodyPr wrap="squar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SGLT2:</a:t>
            </a:r>
            <a:r>
              <a:rPr kumimoji="0" lang="el-GR" sz="1800" b="1" i="0" u="none" strike="noStrike" kern="1200" cap="none" spc="0" normalizeH="0" baseline="0" noProof="0" dirty="0">
                <a:ln>
                  <a:noFill/>
                </a:ln>
                <a:solidFill>
                  <a:srgbClr val="000000"/>
                </a:solidFill>
                <a:effectLst/>
                <a:uLnTx/>
                <a:uFillTx/>
                <a:latin typeface="Arial" pitchFamily="34" charset="0"/>
                <a:ea typeface="ＭＳ Ｐゴシック"/>
              </a:rPr>
              <a:t> το </a:t>
            </a: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~90%* </a:t>
            </a:r>
            <a:r>
              <a:rPr kumimoji="0" lang="el-GR" sz="1800" b="1" i="0" u="none" strike="noStrike" kern="1200" cap="none" spc="0" normalizeH="0" baseline="0" noProof="0" dirty="0">
                <a:ln>
                  <a:noFill/>
                </a:ln>
                <a:solidFill>
                  <a:srgbClr val="000000"/>
                </a:solidFill>
                <a:effectLst/>
                <a:uLnTx/>
                <a:uFillTx/>
                <a:latin typeface="Arial" pitchFamily="34" charset="0"/>
                <a:ea typeface="ＭＳ Ｐゴシック"/>
              </a:rPr>
              <a:t>της γλυκόζης επαναρροφάται στα τμήματα </a:t>
            </a:r>
            <a:endPar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S1/S2</a:t>
            </a:r>
          </a:p>
        </p:txBody>
      </p:sp>
      <p:sp>
        <p:nvSpPr>
          <p:cNvPr id="62470" name="Text Box 8"/>
          <p:cNvSpPr txBox="1">
            <a:spLocks noChangeArrowheads="1"/>
          </p:cNvSpPr>
          <p:nvPr/>
        </p:nvSpPr>
        <p:spPr bwMode="auto">
          <a:xfrm>
            <a:off x="317045" y="4889532"/>
            <a:ext cx="3298611" cy="1186834"/>
          </a:xfrm>
          <a:prstGeom prst="rect">
            <a:avLst/>
          </a:prstGeom>
          <a:solidFill>
            <a:srgbClr val="ECCC75">
              <a:alpha val="10196"/>
            </a:srgbClr>
          </a:solidFill>
          <a:ln w="9525">
            <a:solidFill>
              <a:srgbClr val="5F5F5F"/>
            </a:solidFill>
            <a:miter lim="800000"/>
            <a:headEnd/>
            <a:tailEnd/>
          </a:ln>
        </p:spPr>
        <p:txBody>
          <a:bodyPr wrap="squar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SGLT1:</a:t>
            </a:r>
            <a:b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b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~10%* </a:t>
            </a:r>
            <a:r>
              <a:rPr kumimoji="0" lang="el-GR" sz="1800" b="1" i="0" u="none" strike="noStrike" kern="1200" cap="none" spc="0" normalizeH="0" baseline="0" noProof="0" dirty="0">
                <a:ln>
                  <a:noFill/>
                </a:ln>
                <a:solidFill>
                  <a:srgbClr val="000000"/>
                </a:solidFill>
                <a:effectLst/>
                <a:uLnTx/>
                <a:uFillTx/>
                <a:latin typeface="Arial" pitchFamily="34" charset="0"/>
                <a:ea typeface="ＭＳ Ｐゴシック"/>
              </a:rPr>
              <a:t>της γλυκόζης επαναρροφάται </a:t>
            </a:r>
            <a:endPar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Arial" pitchFamily="34" charset="0"/>
                <a:ea typeface="ＭＳ Ｐゴシック"/>
              </a:rPr>
              <a:t>στο τμήμα </a:t>
            </a: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S3 </a:t>
            </a:r>
          </a:p>
        </p:txBody>
      </p:sp>
      <p:sp>
        <p:nvSpPr>
          <p:cNvPr id="62471" name="AutoShape 9"/>
          <p:cNvSpPr>
            <a:spLocks noChangeArrowheads="1"/>
          </p:cNvSpPr>
          <p:nvPr/>
        </p:nvSpPr>
        <p:spPr bwMode="auto">
          <a:xfrm>
            <a:off x="3554420" y="2181232"/>
            <a:ext cx="313387" cy="410911"/>
          </a:xfrm>
          <a:prstGeom prst="downArrow">
            <a:avLst>
              <a:gd name="adj1" fmla="val 50000"/>
              <a:gd name="adj2" fmla="val 36039"/>
            </a:avLst>
          </a:prstGeom>
          <a:solidFill>
            <a:srgbClr val="ECCC75"/>
          </a:solidFill>
          <a:ln w="9525">
            <a:solidFill>
              <a:srgbClr val="92D050"/>
            </a:solidFill>
            <a:miter lim="800000"/>
            <a:headEnd/>
            <a:tailEnd/>
          </a:ln>
        </p:spPr>
        <p:txBody>
          <a:bodyPr wrap="none" lIns="78086" tIns="39043" rIns="78086" bIns="390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34" charset="0"/>
              <a:ea typeface="ＭＳ Ｐゴシック"/>
              <a:cs typeface="Arial" charset="0"/>
            </a:endParaRPr>
          </a:p>
        </p:txBody>
      </p:sp>
      <p:sp>
        <p:nvSpPr>
          <p:cNvPr id="62472" name="Text Box 11"/>
          <p:cNvSpPr txBox="1">
            <a:spLocks noChangeArrowheads="1"/>
          </p:cNvSpPr>
          <p:nvPr/>
        </p:nvSpPr>
        <p:spPr bwMode="auto">
          <a:xfrm>
            <a:off x="5136848" y="5786443"/>
            <a:ext cx="1965868" cy="632836"/>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Excretion:</a:t>
            </a:r>
            <a:b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b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minimal glucose</a:t>
            </a:r>
          </a:p>
        </p:txBody>
      </p:sp>
      <p:sp>
        <p:nvSpPr>
          <p:cNvPr id="62473" name="AutoShape 13"/>
          <p:cNvSpPr>
            <a:spLocks noChangeArrowheads="1"/>
          </p:cNvSpPr>
          <p:nvPr/>
        </p:nvSpPr>
        <p:spPr bwMode="auto">
          <a:xfrm>
            <a:off x="4986340" y="5857880"/>
            <a:ext cx="313387" cy="455650"/>
          </a:xfrm>
          <a:prstGeom prst="downArrow">
            <a:avLst>
              <a:gd name="adj1" fmla="val 50000"/>
              <a:gd name="adj2" fmla="val 65375"/>
            </a:avLst>
          </a:prstGeom>
          <a:noFill/>
          <a:ln w="28575">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lIns="78086" tIns="39043" rIns="78086" bIns="390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34" charset="0"/>
              <a:ea typeface="ＭＳ Ｐゴシック"/>
              <a:cs typeface="Arial" charset="0"/>
            </a:endParaRPr>
          </a:p>
        </p:txBody>
      </p:sp>
      <p:sp>
        <p:nvSpPr>
          <p:cNvPr id="62474" name="Text Box 15"/>
          <p:cNvSpPr txBox="1">
            <a:spLocks noChangeArrowheads="1"/>
          </p:cNvSpPr>
          <p:nvPr/>
        </p:nvSpPr>
        <p:spPr bwMode="auto">
          <a:xfrm>
            <a:off x="1514581" y="1679584"/>
            <a:ext cx="4384479" cy="355837"/>
          </a:xfrm>
          <a:prstGeom prst="rect">
            <a:avLst/>
          </a:prstGeom>
          <a:solidFill>
            <a:srgbClr val="ECCC75"/>
          </a:solidFill>
          <a:ln w="9525">
            <a:solidFill>
              <a:srgbClr val="5F5F5F"/>
            </a:solidFill>
            <a:miter lim="800000"/>
            <a:headEnd/>
            <a:tailEnd/>
          </a:ln>
        </p:spPr>
        <p:txBody>
          <a:bodyPr wrap="non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rPr>
              <a:t>180 g </a:t>
            </a:r>
            <a:r>
              <a:rPr kumimoji="0" lang="el-GR" sz="1800" b="1" i="0" u="none" strike="noStrike" kern="1200" cap="none" spc="0" normalizeH="0" baseline="0" noProof="0" dirty="0">
                <a:ln>
                  <a:noFill/>
                </a:ln>
                <a:solidFill>
                  <a:srgbClr val="000000"/>
                </a:solidFill>
                <a:effectLst/>
                <a:uLnTx/>
                <a:uFillTx/>
                <a:latin typeface="Arial" pitchFamily="34" charset="0"/>
                <a:ea typeface="ＭＳ Ｐゴシック"/>
              </a:rPr>
              <a:t>γλυκόζης διηθούνται καθημερινά</a:t>
            </a:r>
            <a:endParaRPr kumimoji="0" lang="en-GB" sz="1800" b="1" i="0" u="none" strike="noStrike" kern="1200" cap="none" spc="0" normalizeH="0" baseline="0" noProof="0" dirty="0">
              <a:ln>
                <a:noFill/>
              </a:ln>
              <a:solidFill>
                <a:srgbClr val="000000"/>
              </a:solidFill>
              <a:effectLst/>
              <a:uLnTx/>
              <a:uFillTx/>
              <a:latin typeface="Arial" pitchFamily="34" charset="0"/>
              <a:ea typeface="ＭＳ Ｐゴシック"/>
            </a:endParaRPr>
          </a:p>
        </p:txBody>
      </p:sp>
      <p:sp>
        <p:nvSpPr>
          <p:cNvPr id="62475" name="Text Box 16"/>
          <p:cNvSpPr txBox="1">
            <a:spLocks noChangeArrowheads="1"/>
          </p:cNvSpPr>
          <p:nvPr/>
        </p:nvSpPr>
        <p:spPr bwMode="auto">
          <a:xfrm>
            <a:off x="7285045" y="5649915"/>
            <a:ext cx="1682137" cy="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78" tIns="39038" rIns="78078" bIns="39038">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itchFamily="34" charset="0"/>
                <a:ea typeface="ＭＳ Ｐゴシック"/>
              </a:rPr>
              <a:t>*based on animal data</a:t>
            </a:r>
          </a:p>
        </p:txBody>
      </p:sp>
      <p:sp>
        <p:nvSpPr>
          <p:cNvPr id="62476" name="Rectangle 17"/>
          <p:cNvSpPr>
            <a:spLocks noChangeArrowheads="1"/>
          </p:cNvSpPr>
          <p:nvPr/>
        </p:nvSpPr>
        <p:spPr bwMode="auto">
          <a:xfrm>
            <a:off x="8199440" y="6645279"/>
            <a:ext cx="915918" cy="2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86" tIns="39043" rIns="78086" bIns="39043"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itchFamily="34" charset="0"/>
                <a:ea typeface="ＭＳ Ｐゴシック"/>
                <a:cs typeface="Arial" charset="0"/>
              </a:rPr>
              <a:t>732HQ10NP027</a:t>
            </a:r>
          </a:p>
        </p:txBody>
      </p:sp>
      <p:cxnSp>
        <p:nvCxnSpPr>
          <p:cNvPr id="7" name="Straight Arrow Connector 6"/>
          <p:cNvCxnSpPr/>
          <p:nvPr/>
        </p:nvCxnSpPr>
        <p:spPr bwMode="auto">
          <a:xfrm flipV="1">
            <a:off x="2060575" y="3768729"/>
            <a:ext cx="2012950" cy="13335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2198688" y="2522537"/>
            <a:ext cx="1217612" cy="533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9" name="Striped Right Arrow 28"/>
          <p:cNvSpPr/>
          <p:nvPr/>
        </p:nvSpPr>
        <p:spPr bwMode="auto">
          <a:xfrm rot="8885858">
            <a:off x="2840045" y="4494217"/>
            <a:ext cx="1258887" cy="103187"/>
          </a:xfrm>
          <a:prstGeom prst="stripedRightArrow">
            <a:avLst/>
          </a:prstGeom>
          <a:solidFill>
            <a:srgbClr val="E7F4D8"/>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5" tIns="45695" rIns="91385" bIns="4569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480" name="Text Box 5"/>
          <p:cNvSpPr txBox="1">
            <a:spLocks noChangeArrowheads="1"/>
          </p:cNvSpPr>
          <p:nvPr/>
        </p:nvSpPr>
        <p:spPr bwMode="auto">
          <a:xfrm>
            <a:off x="-190499" y="6427793"/>
            <a:ext cx="9167813" cy="9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5" rIns="91385" bIns="45695">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Wright EM. </a:t>
            </a:r>
            <a:r>
              <a:rPr kumimoji="0" lang="en-GB"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Am J </a:t>
            </a:r>
            <a:r>
              <a:rPr kumimoji="0" lang="en-GB" sz="1800" b="0" i="1"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Physiol</a:t>
            </a:r>
            <a:r>
              <a:rPr kumimoji="0" lang="en-GB"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Renal </a:t>
            </a:r>
            <a:r>
              <a:rPr kumimoji="0" lang="en-GB" sz="1800" b="0" i="1"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Physiol</a:t>
            </a:r>
            <a:r>
              <a:rPr kumimoji="0" lang="en-GB"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a:t>
            </a:r>
            <a:r>
              <a:rPr kumimoji="0" lang="en-GB"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2001;280:F10–8; Lee YJ, et al. </a:t>
            </a:r>
            <a:r>
              <a:rPr kumimoji="0" lang="en-GB"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Kidney </a:t>
            </a:r>
            <a:r>
              <a:rPr kumimoji="0" lang="en-GB" sz="1800" b="0" i="1"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Int</a:t>
            </a:r>
            <a:r>
              <a:rPr kumimoji="0" lang="en-GB"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a:t>
            </a:r>
            <a:r>
              <a:rPr kumimoji="0" lang="en-GB" sz="1800" b="0" i="1"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Suppl</a:t>
            </a:r>
            <a:r>
              <a:rPr kumimoji="0" lang="en-GB"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a:t>
            </a:r>
            <a:r>
              <a:rPr kumimoji="0" lang="en-GB"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2007;106:S27–35; </a:t>
            </a:r>
            <a:br>
              <a:rPr kumimoji="0" lang="en-GB"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br>
            <a:r>
              <a:rPr kumimoji="0" lang="en-GB"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Brown GK. </a:t>
            </a:r>
            <a:r>
              <a:rPr kumimoji="0" lang="de-DE"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J </a:t>
            </a:r>
            <a:r>
              <a:rPr kumimoji="0" lang="de-DE" sz="1800" b="0" i="1"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Inherit</a:t>
            </a:r>
            <a:r>
              <a:rPr kumimoji="0" lang="de-DE"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a:t>
            </a:r>
            <a:r>
              <a:rPr kumimoji="0" lang="de-DE" sz="1800" b="0" i="1" u="none" strike="noStrike" kern="1200" cap="none" spc="0" normalizeH="0" baseline="0" noProof="0" dirty="0" err="1">
                <a:ln>
                  <a:noFill/>
                </a:ln>
                <a:solidFill>
                  <a:srgbClr val="000000"/>
                </a:solidFill>
                <a:effectLst/>
                <a:uLnTx/>
                <a:uFillTx/>
                <a:latin typeface="Arial" pitchFamily="34" charset="0"/>
                <a:ea typeface="ヒラギノ角ゴ Pro W3"/>
                <a:cs typeface="ヒラギノ角ゴ Pro W3"/>
              </a:rPr>
              <a:t>Metab</a:t>
            </a:r>
            <a:r>
              <a:rPr kumimoji="0" lang="de-DE" sz="1800" b="0" i="1"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 Dis </a:t>
            </a:r>
            <a:r>
              <a:rPr kumimoji="0" lang="de-DE"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rPr>
              <a:t>2000;23:237–46.</a:t>
            </a:r>
            <a:endParaRPr kumimoji="0" lang="en-US" sz="18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
        <p:nvSpPr>
          <p:cNvPr id="2" name="Notched Right Arrow 1"/>
          <p:cNvSpPr/>
          <p:nvPr/>
        </p:nvSpPr>
        <p:spPr bwMode="auto">
          <a:xfrm rot="18855329">
            <a:off x="3929857" y="2770987"/>
            <a:ext cx="1295400" cy="484187"/>
          </a:xfrm>
          <a:prstGeom prst="notchedRightArrow">
            <a:avLst/>
          </a:prstGeom>
          <a:solidFill>
            <a:srgbClr val="ECCC75"/>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385" tIns="45695" rIns="91385" bIns="4569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404731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#1</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lstStyle/>
          <a:p>
            <a:r>
              <a:rPr lang="el-GR" dirty="0"/>
              <a:t>Άνδρας 56 ετών </a:t>
            </a:r>
          </a:p>
          <a:p>
            <a:r>
              <a:rPr lang="el-GR" dirty="0"/>
              <a:t>ΒΜΙ 31 </a:t>
            </a:r>
            <a:r>
              <a:rPr lang="en-US" dirty="0"/>
              <a:t>Kg/m</a:t>
            </a:r>
            <a:r>
              <a:rPr lang="en-US" baseline="30000" dirty="0"/>
              <a:t>2</a:t>
            </a:r>
            <a:r>
              <a:rPr lang="en-US" dirty="0"/>
              <a:t>, </a:t>
            </a:r>
            <a:r>
              <a:rPr lang="el-GR" dirty="0"/>
              <a:t>κρεατινίνη 1 </a:t>
            </a:r>
            <a:r>
              <a:rPr lang="en-US" dirty="0"/>
              <a:t>mg/dl</a:t>
            </a:r>
            <a:r>
              <a:rPr lang="el-GR" dirty="0"/>
              <a:t>, </a:t>
            </a:r>
            <a:r>
              <a:rPr lang="en-US" dirty="0"/>
              <a:t>eGFR 82,2 ml/min/1,73 m</a:t>
            </a:r>
            <a:r>
              <a:rPr lang="en-US" baseline="30000" dirty="0"/>
              <a:t>2</a:t>
            </a:r>
          </a:p>
          <a:p>
            <a:r>
              <a:rPr lang="el-GR" dirty="0" err="1"/>
              <a:t>Πρωτοδιάγνωση</a:t>
            </a:r>
            <a:r>
              <a:rPr lang="el-GR" dirty="0"/>
              <a:t> ΣΔτ2 με σάκχαρο νηστείας 140 </a:t>
            </a:r>
            <a:r>
              <a:rPr lang="en-US" dirty="0"/>
              <a:t>mg/dl </a:t>
            </a:r>
            <a:r>
              <a:rPr lang="el-GR" dirty="0"/>
              <a:t>και 135 </a:t>
            </a:r>
            <a:r>
              <a:rPr lang="en-US" dirty="0"/>
              <a:t>mg/dl, HbA1c 7,4%</a:t>
            </a:r>
          </a:p>
          <a:p>
            <a:r>
              <a:rPr lang="el-GR" dirty="0"/>
              <a:t>Αρτηριακή υπέρταση, αγωγή με </a:t>
            </a:r>
            <a:r>
              <a:rPr lang="en-US" dirty="0" err="1"/>
              <a:t>irbesartan+amlodipine</a:t>
            </a:r>
            <a:endParaRPr lang="el-GR" dirty="0"/>
          </a:p>
        </p:txBody>
      </p:sp>
    </p:spTree>
    <p:extLst>
      <p:ext uri="{BB962C8B-B14F-4D97-AF65-F5344CB8AC3E}">
        <p14:creationId xmlns:p14="http://schemas.microsoft.com/office/powerpoint/2010/main" val="2809727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4"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Τίτλος 2">
            <a:extLst>
              <a:ext uri="{FF2B5EF4-FFF2-40B4-BE49-F238E27FC236}">
                <a16:creationId xmlns:a16="http://schemas.microsoft.com/office/drawing/2014/main" id="{184ACDF4-28B8-48CC-848C-99203F5CED4F}"/>
              </a:ext>
            </a:extLst>
          </p:cNvPr>
          <p:cNvSpPr>
            <a:spLocks noGrp="1"/>
          </p:cNvSpPr>
          <p:nvPr>
            <p:ph type="title"/>
          </p:nvPr>
        </p:nvSpPr>
        <p:spPr>
          <a:xfrm>
            <a:off x="628652" y="1580158"/>
            <a:ext cx="2620772" cy="3697685"/>
          </a:xfrm>
        </p:spPr>
        <p:txBody>
          <a:bodyPr>
            <a:normAutofit/>
          </a:bodyPr>
          <a:lstStyle/>
          <a:p>
            <a:pPr algn="r"/>
            <a:r>
              <a:rPr lang="en-US">
                <a:solidFill>
                  <a:schemeClr val="accent1"/>
                </a:solidFill>
              </a:rPr>
              <a:t>SGLT-2 i</a:t>
            </a:r>
            <a:endParaRPr lang="el-GR">
              <a:solidFill>
                <a:schemeClr val="accent1"/>
              </a:solidFill>
            </a:endParaRPr>
          </a:p>
        </p:txBody>
      </p:sp>
      <p:sp>
        <p:nvSpPr>
          <p:cNvPr id="4" name="Θέση περιεχομένου 3">
            <a:extLst>
              <a:ext uri="{FF2B5EF4-FFF2-40B4-BE49-F238E27FC236}">
                <a16:creationId xmlns:a16="http://schemas.microsoft.com/office/drawing/2014/main" id="{A78A99B5-5863-49A8-9BD8-C184473C450B}"/>
              </a:ext>
            </a:extLst>
          </p:cNvPr>
          <p:cNvSpPr>
            <a:spLocks noGrp="1"/>
          </p:cNvSpPr>
          <p:nvPr>
            <p:ph idx="1"/>
          </p:nvPr>
        </p:nvSpPr>
        <p:spPr>
          <a:xfrm>
            <a:off x="3732036" y="1580158"/>
            <a:ext cx="4783328" cy="3697685"/>
          </a:xfrm>
        </p:spPr>
        <p:txBody>
          <a:bodyPr anchor="ctr">
            <a:normAutofit/>
          </a:bodyPr>
          <a:lstStyle/>
          <a:p>
            <a:r>
              <a:rPr lang="el-GR" sz="1800" dirty="0" err="1"/>
              <a:t>Δαπαγλιφλοζίνη</a:t>
            </a:r>
            <a:r>
              <a:rPr lang="en-US" sz="1800" dirty="0"/>
              <a:t> </a:t>
            </a:r>
            <a:r>
              <a:rPr lang="el-GR" sz="1800" dirty="0"/>
              <a:t> (10 </a:t>
            </a:r>
            <a:r>
              <a:rPr lang="en-US" sz="1800" dirty="0"/>
              <a:t>mg X1)</a:t>
            </a:r>
          </a:p>
          <a:p>
            <a:r>
              <a:rPr lang="el-GR" sz="1800" dirty="0"/>
              <a:t>Εμπαγλιφλοζίνη</a:t>
            </a:r>
            <a:r>
              <a:rPr lang="en-US" sz="1800" dirty="0">
                <a:sym typeface="Symbol" panose="05050102010706020507" pitchFamily="18" charset="2"/>
              </a:rPr>
              <a:t> (10 </a:t>
            </a:r>
            <a:r>
              <a:rPr lang="el-GR" sz="1800" dirty="0">
                <a:sym typeface="Symbol" panose="05050102010706020507" pitchFamily="18" charset="2"/>
              </a:rPr>
              <a:t>και 25 </a:t>
            </a:r>
            <a:r>
              <a:rPr lang="en-US" sz="1800" dirty="0">
                <a:sym typeface="Symbol" panose="05050102010706020507" pitchFamily="18" charset="2"/>
              </a:rPr>
              <a:t>mg X1)</a:t>
            </a:r>
            <a:endParaRPr lang="el-GR" sz="1800" dirty="0"/>
          </a:p>
          <a:p>
            <a:r>
              <a:rPr lang="el-GR" sz="1800" dirty="0" err="1"/>
              <a:t>Καναγλιφλοζίνη</a:t>
            </a:r>
            <a:r>
              <a:rPr lang="en-US" sz="1800" dirty="0">
                <a:sym typeface="Symbol" panose="05050102010706020507" pitchFamily="18" charset="2"/>
              </a:rPr>
              <a:t> (100 </a:t>
            </a:r>
            <a:r>
              <a:rPr lang="el-GR" sz="1800" dirty="0">
                <a:sym typeface="Symbol" panose="05050102010706020507" pitchFamily="18" charset="2"/>
              </a:rPr>
              <a:t>και 300 </a:t>
            </a:r>
            <a:r>
              <a:rPr lang="en-US" sz="1800" dirty="0">
                <a:sym typeface="Symbol" panose="05050102010706020507" pitchFamily="18" charset="2"/>
              </a:rPr>
              <a:t>mg X1 )</a:t>
            </a:r>
            <a:endParaRPr lang="el-GR" sz="1800" dirty="0"/>
          </a:p>
          <a:p>
            <a:endParaRPr lang="el-GR" sz="1800" dirty="0"/>
          </a:p>
          <a:p>
            <a:endParaRPr lang="el-GR" sz="1800" dirty="0"/>
          </a:p>
          <a:p>
            <a:r>
              <a:rPr lang="el-GR" sz="1800" dirty="0"/>
              <a:t>Απλό </a:t>
            </a:r>
            <a:r>
              <a:rPr lang="el-GR" sz="1800" dirty="0" err="1"/>
              <a:t>δοσολογικό</a:t>
            </a:r>
            <a:r>
              <a:rPr lang="el-GR" sz="1800" dirty="0"/>
              <a:t> σχήμα</a:t>
            </a:r>
          </a:p>
          <a:p>
            <a:r>
              <a:rPr lang="el-GR" sz="1800" dirty="0"/>
              <a:t> </a:t>
            </a:r>
            <a:r>
              <a:rPr lang="el-GR" sz="1800" dirty="0">
                <a:sym typeface="Symbol" panose="05050102010706020507" pitchFamily="18" charset="2"/>
              </a:rPr>
              <a:t> </a:t>
            </a:r>
            <a:r>
              <a:rPr lang="el-GR" sz="1800" dirty="0"/>
              <a:t>ΒΣ, ΑΠ</a:t>
            </a:r>
          </a:p>
        </p:txBody>
      </p:sp>
    </p:spTree>
    <p:extLst>
      <p:ext uri="{BB962C8B-B14F-4D97-AF65-F5344CB8AC3E}">
        <p14:creationId xmlns:p14="http://schemas.microsoft.com/office/powerpoint/2010/main" val="914351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Αναστολείς </a:t>
            </a:r>
            <a:r>
              <a:rPr lang="en-US" sz="3200" dirty="0">
                <a:solidFill>
                  <a:srgbClr val="FF0000"/>
                </a:solidFill>
              </a:rPr>
              <a:t>SGLT2</a:t>
            </a:r>
            <a:endParaRPr lang="el-GR" sz="3200" dirty="0">
              <a:solidFill>
                <a:srgbClr val="FF0000"/>
              </a:solidFill>
            </a:endParaRPr>
          </a:p>
        </p:txBody>
      </p:sp>
      <p:sp>
        <p:nvSpPr>
          <p:cNvPr id="3" name="2 - Θέση περιεχομένου"/>
          <p:cNvSpPr>
            <a:spLocks noGrp="1"/>
          </p:cNvSpPr>
          <p:nvPr>
            <p:ph sz="quarter" idx="11"/>
          </p:nvPr>
        </p:nvSpPr>
        <p:spPr>
          <a:xfrm>
            <a:off x="285720" y="1285860"/>
            <a:ext cx="8494713" cy="5249863"/>
          </a:xfrm>
        </p:spPr>
        <p:txBody>
          <a:bodyPr/>
          <a:lstStyle/>
          <a:p>
            <a:pPr>
              <a:buNone/>
            </a:pPr>
            <a:r>
              <a:rPr lang="el-GR" sz="1600" b="1" dirty="0"/>
              <a:t>Πλεονεκτήματα</a:t>
            </a:r>
          </a:p>
          <a:p>
            <a:r>
              <a:rPr lang="el-GR" sz="1600" dirty="0"/>
              <a:t>Αποτελεσματικότητα</a:t>
            </a:r>
          </a:p>
          <a:p>
            <a:r>
              <a:rPr lang="el-GR" sz="1600" dirty="0"/>
              <a:t>Μικρή απώλεια σωματικού βάρους</a:t>
            </a:r>
          </a:p>
          <a:p>
            <a:r>
              <a:rPr lang="el-GR" sz="1600" dirty="0"/>
              <a:t>Δεν προκαλούν υπογλυκαιμίες</a:t>
            </a:r>
          </a:p>
          <a:p>
            <a:r>
              <a:rPr lang="el-GR" sz="1600" dirty="0"/>
              <a:t>Καλά ανεκτά</a:t>
            </a:r>
          </a:p>
          <a:p>
            <a:r>
              <a:rPr lang="el-GR" sz="1600" dirty="0"/>
              <a:t>Μείωση της αρτηριακής πίεσης</a:t>
            </a:r>
            <a:endParaRPr lang="en-US" sz="1600" dirty="0"/>
          </a:p>
          <a:p>
            <a:r>
              <a:rPr lang="el-GR" sz="1600" dirty="0"/>
              <a:t>Μηχανισμός δράσης ανεξάρτητος της ινσουλίνης</a:t>
            </a:r>
          </a:p>
          <a:p>
            <a:r>
              <a:rPr lang="el-GR" sz="1600" dirty="0"/>
              <a:t>Μείωση της καρδιοαγγειακής νοσηρότητας (</a:t>
            </a:r>
            <a:r>
              <a:rPr lang="el-GR" sz="1600" dirty="0" err="1"/>
              <a:t>εμπα</a:t>
            </a:r>
            <a:r>
              <a:rPr lang="el-GR" sz="1600" dirty="0"/>
              <a:t>-</a:t>
            </a:r>
            <a:r>
              <a:rPr lang="en-US" sz="1600" dirty="0"/>
              <a:t>, </a:t>
            </a:r>
            <a:r>
              <a:rPr lang="el-GR" sz="1600" dirty="0" err="1"/>
              <a:t>κανα</a:t>
            </a:r>
            <a:r>
              <a:rPr lang="el-GR" sz="1600" dirty="0"/>
              <a:t>)</a:t>
            </a:r>
          </a:p>
          <a:p>
            <a:r>
              <a:rPr lang="el-GR" sz="1600" dirty="0"/>
              <a:t>Μείωση της καρδιαγγειακής θνητότητας (εμπαγλιφλοζίνη)</a:t>
            </a:r>
            <a:endParaRPr lang="en-US" sz="1600" dirty="0"/>
          </a:p>
          <a:p>
            <a:r>
              <a:rPr lang="el-GR" sz="1600" dirty="0"/>
              <a:t>Νεφροπροστασία </a:t>
            </a:r>
            <a:r>
              <a:rPr lang="en-US" sz="1600" dirty="0"/>
              <a:t>(</a:t>
            </a:r>
            <a:r>
              <a:rPr lang="el-GR" sz="1600" dirty="0"/>
              <a:t>όλοι) </a:t>
            </a:r>
            <a:endParaRPr lang="en-US" sz="1600" dirty="0"/>
          </a:p>
          <a:p>
            <a:r>
              <a:rPr lang="el-GR" sz="1600" dirty="0"/>
              <a:t>Μείωση του κινδύνου νοσηλείας λόγω </a:t>
            </a:r>
            <a:r>
              <a:rPr lang="en-US" sz="1600" dirty="0"/>
              <a:t>CHF </a:t>
            </a:r>
            <a:r>
              <a:rPr lang="el-GR" sz="1600" dirty="0"/>
              <a:t>(όλοι)</a:t>
            </a:r>
          </a:p>
          <a:p>
            <a:pPr>
              <a:buNone/>
            </a:pPr>
            <a:r>
              <a:rPr lang="el-GR" sz="1600" b="1" dirty="0"/>
              <a:t>Μειονεκτήματα</a:t>
            </a:r>
          </a:p>
          <a:p>
            <a:r>
              <a:rPr lang="el-GR" sz="1600" dirty="0"/>
              <a:t>Αυξημένο κόστος</a:t>
            </a:r>
          </a:p>
          <a:p>
            <a:r>
              <a:rPr lang="el-GR" sz="1600" dirty="0"/>
              <a:t>Λοιμώξεις γεννητικού, ιδιαίτερα στις γυναίκες</a:t>
            </a:r>
          </a:p>
          <a:p>
            <a:r>
              <a:rPr lang="el-GR" sz="1600" dirty="0"/>
              <a:t>Μη αποτελεσματικά σε </a:t>
            </a:r>
            <a:r>
              <a:rPr lang="en-US" sz="1600" dirty="0"/>
              <a:t>GFR &lt; 45 ml/min</a:t>
            </a:r>
          </a:p>
          <a:p>
            <a:r>
              <a:rPr lang="el-GR" sz="1600" dirty="0"/>
              <a:t>Προσοχή σε αφυδάτωση</a:t>
            </a:r>
          </a:p>
          <a:p>
            <a:r>
              <a:rPr lang="el-GR" sz="1600" dirty="0" err="1"/>
              <a:t>Ευγλυκαιμική</a:t>
            </a:r>
            <a:r>
              <a:rPr lang="el-GR" sz="1600" dirty="0"/>
              <a:t> διαβητική κετοξέωση</a:t>
            </a:r>
          </a:p>
        </p:txBody>
      </p:sp>
    </p:spTree>
    <p:extLst>
      <p:ext uri="{BB962C8B-B14F-4D97-AF65-F5344CB8AC3E}">
        <p14:creationId xmlns:p14="http://schemas.microsoft.com/office/powerpoint/2010/main" val="1612514288"/>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9395" y="493015"/>
            <a:ext cx="5485209" cy="857250"/>
          </a:xfrm>
        </p:spPr>
        <p:txBody>
          <a:bodyPr/>
          <a:lstStyle/>
          <a:p>
            <a:r>
              <a:rPr lang="el-GR" b="1" dirty="0"/>
              <a:t>Αναστολείς </a:t>
            </a:r>
            <a:r>
              <a:rPr lang="en-US" b="1" dirty="0"/>
              <a:t>SGLT2</a:t>
            </a:r>
            <a:endParaRPr lang="el-GR"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9631745"/>
              </p:ext>
            </p:extLst>
          </p:nvPr>
        </p:nvGraphicFramePr>
        <p:xfrm>
          <a:off x="990600" y="1905000"/>
          <a:ext cx="7086599" cy="3355983"/>
        </p:xfrm>
        <a:graphic>
          <a:graphicData uri="http://schemas.openxmlformats.org/drawingml/2006/table">
            <a:tbl>
              <a:tblPr firstRow="1" bandRow="1">
                <a:tableStyleId>{5C22544A-7EE6-4342-B048-85BDC9FD1C3A}</a:tableStyleId>
              </a:tblPr>
              <a:tblGrid>
                <a:gridCol w="2305600">
                  <a:extLst>
                    <a:ext uri="{9D8B030D-6E8A-4147-A177-3AD203B41FA5}">
                      <a16:colId xmlns:a16="http://schemas.microsoft.com/office/drawing/2014/main" val="20000"/>
                    </a:ext>
                  </a:extLst>
                </a:gridCol>
                <a:gridCol w="1659950">
                  <a:extLst>
                    <a:ext uri="{9D8B030D-6E8A-4147-A177-3AD203B41FA5}">
                      <a16:colId xmlns:a16="http://schemas.microsoft.com/office/drawing/2014/main" val="20001"/>
                    </a:ext>
                  </a:extLst>
                </a:gridCol>
                <a:gridCol w="1370950">
                  <a:extLst>
                    <a:ext uri="{9D8B030D-6E8A-4147-A177-3AD203B41FA5}">
                      <a16:colId xmlns:a16="http://schemas.microsoft.com/office/drawing/2014/main" val="20002"/>
                    </a:ext>
                  </a:extLst>
                </a:gridCol>
                <a:gridCol w="1750099">
                  <a:extLst>
                    <a:ext uri="{9D8B030D-6E8A-4147-A177-3AD203B41FA5}">
                      <a16:colId xmlns:a16="http://schemas.microsoft.com/office/drawing/2014/main" val="20003"/>
                    </a:ext>
                  </a:extLst>
                </a:gridCol>
              </a:tblGrid>
              <a:tr h="1301811">
                <a:tc>
                  <a:txBody>
                    <a:bodyPr/>
                    <a:lstStyle/>
                    <a:p>
                      <a:pPr algn="ctr"/>
                      <a:endParaRPr lang="el-GR" sz="1500" dirty="0"/>
                    </a:p>
                  </a:txBody>
                  <a:tcPr marL="68580" marR="68580" marT="34290" marB="34290"/>
                </a:tc>
                <a:tc>
                  <a:txBody>
                    <a:bodyPr/>
                    <a:lstStyle/>
                    <a:p>
                      <a:pPr algn="ctr"/>
                      <a:r>
                        <a:rPr lang="en-GB" sz="1500" dirty="0" err="1"/>
                        <a:t>eGFR</a:t>
                      </a:r>
                      <a:r>
                        <a:rPr lang="en-GB" sz="1500" dirty="0"/>
                        <a:t> </a:t>
                      </a:r>
                    </a:p>
                    <a:p>
                      <a:pPr algn="ctr"/>
                      <a:r>
                        <a:rPr lang="en-GB" sz="1500" dirty="0"/>
                        <a:t>(ml/min/m</a:t>
                      </a:r>
                      <a:r>
                        <a:rPr lang="en-GB" sz="1500" baseline="30000" dirty="0"/>
                        <a:t>2</a:t>
                      </a:r>
                      <a:r>
                        <a:rPr lang="en-GB" sz="1500" dirty="0"/>
                        <a:t>)</a:t>
                      </a:r>
                    </a:p>
                    <a:p>
                      <a:pPr algn="ctr"/>
                      <a:r>
                        <a:rPr lang="en-GB" sz="1500" dirty="0"/>
                        <a:t>&gt;60</a:t>
                      </a:r>
                      <a:endParaRPr lang="el-GR" sz="1500" dirty="0"/>
                    </a:p>
                  </a:txBody>
                  <a:tcPr marL="68580" marR="68580" marT="34290" marB="34290"/>
                </a:tc>
                <a:tc>
                  <a:txBody>
                    <a:bodyPr/>
                    <a:lstStyle/>
                    <a:p>
                      <a:pPr algn="ctr"/>
                      <a:r>
                        <a:rPr lang="en-GB" sz="1200" dirty="0">
                          <a:solidFill>
                            <a:schemeClr val="tx2">
                              <a:lumMod val="60000"/>
                              <a:lumOff val="40000"/>
                            </a:schemeClr>
                          </a:solidFill>
                        </a:rPr>
                        <a:t>Recommended dose</a:t>
                      </a:r>
                    </a:p>
                    <a:p>
                      <a:pPr algn="ctr"/>
                      <a:r>
                        <a:rPr lang="en-GB" sz="1200" dirty="0">
                          <a:solidFill>
                            <a:schemeClr val="tx2">
                              <a:lumMod val="60000"/>
                              <a:lumOff val="40000"/>
                            </a:schemeClr>
                          </a:solidFill>
                        </a:rPr>
                        <a:t>if eGFR=45-60</a:t>
                      </a:r>
                    </a:p>
                    <a:p>
                      <a:pPr algn="ctr"/>
                      <a:r>
                        <a:rPr lang="en-GB" sz="1200" dirty="0">
                          <a:solidFill>
                            <a:schemeClr val="tx2">
                              <a:lumMod val="60000"/>
                              <a:lumOff val="40000"/>
                            </a:schemeClr>
                          </a:solidFill>
                        </a:rPr>
                        <a:t>and on treatment</a:t>
                      </a:r>
                      <a:endParaRPr lang="el-GR" sz="1200" dirty="0">
                        <a:solidFill>
                          <a:schemeClr val="tx2">
                            <a:lumMod val="60000"/>
                            <a:lumOff val="40000"/>
                          </a:schemeClr>
                        </a:solidFill>
                      </a:endParaRPr>
                    </a:p>
                  </a:txBody>
                  <a:tcPr marL="68580" marR="68580" marT="34290" marB="34290"/>
                </a:tc>
                <a:tc>
                  <a:txBody>
                    <a:bodyPr/>
                    <a:lstStyle/>
                    <a:p>
                      <a:pPr algn="ctr"/>
                      <a:r>
                        <a:rPr lang="en-GB" sz="1500" dirty="0">
                          <a:solidFill>
                            <a:srgbClr val="FF0000"/>
                          </a:solidFill>
                        </a:rPr>
                        <a:t>Not recommended</a:t>
                      </a:r>
                      <a:r>
                        <a:rPr lang="el-GR" sz="1500" dirty="0">
                          <a:solidFill>
                            <a:srgbClr val="FF0000"/>
                          </a:solidFill>
                        </a:rPr>
                        <a:t> </a:t>
                      </a:r>
                      <a:r>
                        <a:rPr lang="en-US" sz="1500" dirty="0">
                          <a:solidFill>
                            <a:srgbClr val="FF0000"/>
                          </a:solidFill>
                        </a:rPr>
                        <a:t>to start</a:t>
                      </a:r>
                      <a:endParaRPr lang="el-GR" sz="1500" dirty="0">
                        <a:solidFill>
                          <a:srgbClr val="FF0000"/>
                        </a:solidFill>
                      </a:endParaRPr>
                    </a:p>
                  </a:txBody>
                  <a:tcPr marL="68580" marR="68580" marT="34290" marB="34290"/>
                </a:tc>
                <a:extLst>
                  <a:ext uri="{0D108BD9-81ED-4DB2-BD59-A6C34878D82A}">
                    <a16:rowId xmlns:a16="http://schemas.microsoft.com/office/drawing/2014/main" val="10000"/>
                  </a:ext>
                </a:extLst>
              </a:tr>
              <a:tr h="684724">
                <a:tc>
                  <a:txBody>
                    <a:bodyPr/>
                    <a:lstStyle/>
                    <a:p>
                      <a:r>
                        <a:rPr lang="en-GB" sz="1800" b="1" dirty="0">
                          <a:solidFill>
                            <a:srgbClr val="0000CC"/>
                          </a:solidFill>
                        </a:rPr>
                        <a:t>Dapagliflozin*</a:t>
                      </a:r>
                      <a:endParaRPr lang="el-GR" sz="1800" b="1" dirty="0">
                        <a:solidFill>
                          <a:srgbClr val="0000CC"/>
                        </a:solidFill>
                      </a:endParaRPr>
                    </a:p>
                  </a:txBody>
                  <a:tcPr marL="68580" marR="68580" marT="34290" marB="34290"/>
                </a:tc>
                <a:tc>
                  <a:txBody>
                    <a:bodyPr/>
                    <a:lstStyle/>
                    <a:p>
                      <a:pPr algn="ctr"/>
                      <a:r>
                        <a:rPr lang="en-US" sz="1400" b="1" dirty="0"/>
                        <a:t>10 mg</a:t>
                      </a:r>
                      <a:endParaRPr lang="el-GR" sz="1400" b="1" dirty="0"/>
                    </a:p>
                  </a:txBody>
                  <a:tcPr marL="68580" marR="68580" marT="34290" marB="34290"/>
                </a:tc>
                <a:tc>
                  <a:txBody>
                    <a:bodyPr/>
                    <a:lstStyle/>
                    <a:p>
                      <a:pPr algn="ctr"/>
                      <a:r>
                        <a:rPr lang="en-US" sz="1400" b="1" dirty="0"/>
                        <a:t>10</a:t>
                      </a:r>
                      <a:endParaRPr lang="el-GR" sz="1400" b="1" dirty="0"/>
                    </a:p>
                  </a:txBody>
                  <a:tcPr marL="68580" marR="68580" marT="34290" marB="34290"/>
                </a:tc>
                <a:tc>
                  <a:txBody>
                    <a:bodyPr/>
                    <a:lstStyle/>
                    <a:p>
                      <a:pPr algn="ctr"/>
                      <a:r>
                        <a:rPr lang="en-GB" sz="1400" b="1" dirty="0">
                          <a:solidFill>
                            <a:srgbClr val="FF0000"/>
                          </a:solidFill>
                        </a:rPr>
                        <a:t>&lt;60</a:t>
                      </a:r>
                      <a:endParaRPr lang="el-GR" sz="1400" b="1" dirty="0">
                        <a:solidFill>
                          <a:srgbClr val="FF0000"/>
                        </a:solidFill>
                      </a:endParaRPr>
                    </a:p>
                  </a:txBody>
                  <a:tcPr marL="68580" marR="68580" marT="34290" marB="34290"/>
                </a:tc>
                <a:extLst>
                  <a:ext uri="{0D108BD9-81ED-4DB2-BD59-A6C34878D82A}">
                    <a16:rowId xmlns:a16="http://schemas.microsoft.com/office/drawing/2014/main" val="10001"/>
                  </a:ext>
                </a:extLst>
              </a:tr>
              <a:tr h="684724">
                <a:tc>
                  <a:txBody>
                    <a:bodyPr/>
                    <a:lstStyle/>
                    <a:p>
                      <a:r>
                        <a:rPr lang="en-GB" sz="1800" b="1" dirty="0">
                          <a:solidFill>
                            <a:srgbClr val="0000CC"/>
                          </a:solidFill>
                        </a:rPr>
                        <a:t>Canagliflozin*</a:t>
                      </a:r>
                      <a:endParaRPr lang="el-GR" sz="1800" b="1" dirty="0">
                        <a:solidFill>
                          <a:srgbClr val="0000CC"/>
                        </a:solidFill>
                      </a:endParaRPr>
                    </a:p>
                  </a:txBody>
                  <a:tcPr marL="68580" marR="68580" marT="34290" marB="34290"/>
                </a:tc>
                <a:tc>
                  <a:txBody>
                    <a:bodyPr/>
                    <a:lstStyle/>
                    <a:p>
                      <a:pPr algn="ctr"/>
                      <a:r>
                        <a:rPr lang="en-US" sz="1400" b="1" dirty="0"/>
                        <a:t>100, 300 mg</a:t>
                      </a:r>
                      <a:endParaRPr lang="el-GR" sz="1400" b="1" dirty="0"/>
                    </a:p>
                  </a:txBody>
                  <a:tcPr marL="68580" marR="68580" marT="34290" marB="34290"/>
                </a:tc>
                <a:tc>
                  <a:txBody>
                    <a:bodyPr/>
                    <a:lstStyle/>
                    <a:p>
                      <a:pPr algn="ctr"/>
                      <a:r>
                        <a:rPr lang="en-GB" sz="1400" b="1" dirty="0"/>
                        <a:t>100</a:t>
                      </a:r>
                      <a:r>
                        <a:rPr lang="el-GR" sz="1400" b="1" dirty="0"/>
                        <a:t> </a:t>
                      </a:r>
                      <a:r>
                        <a:rPr lang="en-GB" sz="1400" b="1" dirty="0"/>
                        <a:t>mg</a:t>
                      </a:r>
                      <a:endParaRPr lang="el-GR" sz="1400" b="1" dirty="0"/>
                    </a:p>
                  </a:txBody>
                  <a:tcPr marL="68580" marR="68580" marT="34290" marB="34290"/>
                </a:tc>
                <a:tc>
                  <a:txBody>
                    <a:bodyPr/>
                    <a:lstStyle/>
                    <a:p>
                      <a:pPr algn="ctr"/>
                      <a:r>
                        <a:rPr lang="en-GB" sz="1400" b="1" dirty="0">
                          <a:solidFill>
                            <a:srgbClr val="FF0000"/>
                          </a:solidFill>
                        </a:rPr>
                        <a:t>&lt;60</a:t>
                      </a:r>
                      <a:endParaRPr lang="el-GR" sz="1400" b="1" dirty="0">
                        <a:solidFill>
                          <a:srgbClr val="FF0000"/>
                        </a:solidFill>
                      </a:endParaRPr>
                    </a:p>
                  </a:txBody>
                  <a:tcPr marL="68580" marR="68580" marT="34290" marB="34290"/>
                </a:tc>
                <a:extLst>
                  <a:ext uri="{0D108BD9-81ED-4DB2-BD59-A6C34878D82A}">
                    <a16:rowId xmlns:a16="http://schemas.microsoft.com/office/drawing/2014/main" val="10002"/>
                  </a:ext>
                </a:extLst>
              </a:tr>
              <a:tr h="684724">
                <a:tc>
                  <a:txBody>
                    <a:bodyPr/>
                    <a:lstStyle/>
                    <a:p>
                      <a:r>
                        <a:rPr lang="en-GB" sz="1800" b="1" dirty="0" err="1">
                          <a:solidFill>
                            <a:srgbClr val="0000CC"/>
                          </a:solidFill>
                        </a:rPr>
                        <a:t>Empagliflozin</a:t>
                      </a:r>
                      <a:endParaRPr lang="el-GR" sz="1800" b="1" dirty="0">
                        <a:solidFill>
                          <a:srgbClr val="0000CC"/>
                        </a:solidFill>
                      </a:endParaRPr>
                    </a:p>
                  </a:txBody>
                  <a:tcPr marL="68580" marR="68580" marT="34290" marB="34290"/>
                </a:tc>
                <a:tc>
                  <a:txBody>
                    <a:bodyPr/>
                    <a:lstStyle/>
                    <a:p>
                      <a:pPr algn="ctr"/>
                      <a:r>
                        <a:rPr lang="en-US" sz="1400" b="1" dirty="0"/>
                        <a:t>10, 25 mg</a:t>
                      </a:r>
                      <a:endParaRPr lang="el-GR" sz="1400" b="1" dirty="0"/>
                    </a:p>
                  </a:txBody>
                  <a:tcPr marL="68580" marR="68580" marT="34290" marB="34290"/>
                </a:tc>
                <a:tc>
                  <a:txBody>
                    <a:bodyPr/>
                    <a:lstStyle/>
                    <a:p>
                      <a:pPr algn="ctr"/>
                      <a:r>
                        <a:rPr lang="el-GR" sz="1400" b="1" dirty="0"/>
                        <a:t>10 </a:t>
                      </a:r>
                      <a:r>
                        <a:rPr lang="en-US" sz="1400" b="1" dirty="0"/>
                        <a:t>mg</a:t>
                      </a:r>
                      <a:endParaRPr lang="el-GR" sz="1400" b="1" dirty="0"/>
                    </a:p>
                  </a:txBody>
                  <a:tcPr marL="68580" marR="68580" marT="34290" marB="34290"/>
                </a:tc>
                <a:tc>
                  <a:txBody>
                    <a:bodyPr/>
                    <a:lstStyle/>
                    <a:p>
                      <a:pPr algn="ctr"/>
                      <a:r>
                        <a:rPr lang="en-GB" sz="1400" b="1" dirty="0">
                          <a:solidFill>
                            <a:srgbClr val="FF0000"/>
                          </a:solidFill>
                        </a:rPr>
                        <a:t>&lt;</a:t>
                      </a:r>
                      <a:r>
                        <a:rPr lang="en-US" sz="1400" b="1" dirty="0">
                          <a:solidFill>
                            <a:srgbClr val="FF0000"/>
                          </a:solidFill>
                        </a:rPr>
                        <a:t>60</a:t>
                      </a:r>
                      <a:endParaRPr lang="el-GR" sz="1400" b="1" dirty="0">
                        <a:solidFill>
                          <a:srgbClr val="FF0000"/>
                        </a:solidFill>
                      </a:endParaRPr>
                    </a:p>
                  </a:txBody>
                  <a:tcPr marL="68580" marR="68580" marT="34290" marB="34290"/>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7427353-09E3-4328-A2B5-45CD0A92E190}"/>
              </a:ext>
            </a:extLst>
          </p:cNvPr>
          <p:cNvSpPr txBox="1"/>
          <p:nvPr/>
        </p:nvSpPr>
        <p:spPr>
          <a:xfrm>
            <a:off x="1709683" y="5428529"/>
            <a:ext cx="5860643" cy="507831"/>
          </a:xfrm>
          <a:prstGeom prst="rect">
            <a:avLst/>
          </a:prstGeom>
          <a:noFill/>
        </p:spPr>
        <p:txBody>
          <a:bodyPr wrap="none" rtlCol="0">
            <a:spAutoFit/>
          </a:bodyPr>
          <a:lstStyle/>
          <a:p>
            <a:pPr defTabSz="685800" fontAlgn="auto">
              <a:spcBef>
                <a:spcPts val="0"/>
              </a:spcBef>
              <a:spcAft>
                <a:spcPts val="0"/>
              </a:spcAft>
              <a:defRPr/>
            </a:pPr>
            <a:r>
              <a:rPr lang="el-GR" sz="1350" dirty="0">
                <a:solidFill>
                  <a:srgbClr val="000000"/>
                </a:solidFill>
                <a:latin typeface="Arial"/>
              </a:rPr>
              <a:t>Αν ο ασθενής λαμβάνει θεραπεία με τα ανωτέρω, μπορεί να συνεχίσει την </a:t>
            </a:r>
          </a:p>
          <a:p>
            <a:pPr defTabSz="685800" fontAlgn="auto">
              <a:spcBef>
                <a:spcPts val="0"/>
              </a:spcBef>
              <a:spcAft>
                <a:spcPts val="0"/>
              </a:spcAft>
              <a:defRPr/>
            </a:pPr>
            <a:r>
              <a:rPr lang="el-GR" sz="1350" dirty="0">
                <a:solidFill>
                  <a:srgbClr val="000000"/>
                </a:solidFill>
                <a:latin typeface="Arial"/>
              </a:rPr>
              <a:t>αγωγή όταν η </a:t>
            </a:r>
            <a:r>
              <a:rPr lang="en-US" sz="1350" dirty="0">
                <a:solidFill>
                  <a:srgbClr val="000000"/>
                </a:solidFill>
                <a:latin typeface="Arial"/>
              </a:rPr>
              <a:t>eGFR&gt; 45 ml/min</a:t>
            </a:r>
            <a:endParaRPr lang="el-GR" sz="1350" dirty="0">
              <a:solidFill>
                <a:srgbClr val="000000"/>
              </a:solidFill>
              <a:latin typeface="Arial"/>
            </a:endParaRPr>
          </a:p>
        </p:txBody>
      </p:sp>
    </p:spTree>
    <p:extLst>
      <p:ext uri="{BB962C8B-B14F-4D97-AF65-F5344CB8AC3E}">
        <p14:creationId xmlns:p14="http://schemas.microsoft.com/office/powerpoint/2010/main" val="3413105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5907FB-005B-44A7-AA41-2FBE51005C35}"/>
              </a:ext>
            </a:extLst>
          </p:cNvPr>
          <p:cNvSpPr>
            <a:spLocks noGrp="1"/>
          </p:cNvSpPr>
          <p:nvPr>
            <p:ph type="title"/>
          </p:nvPr>
        </p:nvSpPr>
        <p:spPr/>
        <p:txBody>
          <a:bodyPr>
            <a:noAutofit/>
          </a:bodyPr>
          <a:lstStyle/>
          <a:p>
            <a:r>
              <a:rPr lang="en-US" sz="2400" dirty="0">
                <a:solidFill>
                  <a:srgbClr val="0070C0"/>
                </a:solidFill>
              </a:rPr>
              <a:t>Determinants of the Increase in Fasting Plasma Ketone</a:t>
            </a:r>
            <a:br>
              <a:rPr lang="en-US" sz="2400" dirty="0">
                <a:solidFill>
                  <a:srgbClr val="0070C0"/>
                </a:solidFill>
              </a:rPr>
            </a:br>
            <a:r>
              <a:rPr lang="en-US" sz="2400" dirty="0">
                <a:solidFill>
                  <a:srgbClr val="0070C0"/>
                </a:solidFill>
              </a:rPr>
              <a:t>Concentration during SGLT2 Inhibition in NGT, IFG and T2DM</a:t>
            </a:r>
            <a:br>
              <a:rPr lang="en-US" sz="2400" dirty="0">
                <a:solidFill>
                  <a:srgbClr val="0070C0"/>
                </a:solidFill>
              </a:rPr>
            </a:br>
            <a:r>
              <a:rPr lang="en-US" sz="2400" dirty="0">
                <a:solidFill>
                  <a:srgbClr val="0070C0"/>
                </a:solidFill>
              </a:rPr>
              <a:t>Patients</a:t>
            </a:r>
            <a:endParaRPr lang="el-GR" sz="2400" dirty="0">
              <a:solidFill>
                <a:srgbClr val="0070C0"/>
              </a:solidFill>
            </a:endParaRPr>
          </a:p>
        </p:txBody>
      </p:sp>
      <p:pic>
        <p:nvPicPr>
          <p:cNvPr id="4" name="Θέση περιεχομένου 3">
            <a:extLst>
              <a:ext uri="{FF2B5EF4-FFF2-40B4-BE49-F238E27FC236}">
                <a16:creationId xmlns:a16="http://schemas.microsoft.com/office/drawing/2014/main" id="{C4F5D2C4-C084-4FA3-A7C6-EEF9652E0CA7}"/>
              </a:ext>
            </a:extLst>
          </p:cNvPr>
          <p:cNvPicPr>
            <a:picLocks noGrp="1" noChangeAspect="1"/>
          </p:cNvPicPr>
          <p:nvPr>
            <p:ph idx="1"/>
          </p:nvPr>
        </p:nvPicPr>
        <p:blipFill>
          <a:blip r:embed="rId3" cstate="print"/>
          <a:stretch>
            <a:fillRect/>
          </a:stretch>
        </p:blipFill>
        <p:spPr>
          <a:xfrm>
            <a:off x="84845" y="2047876"/>
            <a:ext cx="4683096" cy="3394472"/>
          </a:xfrm>
          <a:prstGeom prst="rect">
            <a:avLst/>
          </a:prstGeom>
        </p:spPr>
      </p:pic>
      <p:pic>
        <p:nvPicPr>
          <p:cNvPr id="5" name="Εικόνα 4">
            <a:extLst>
              <a:ext uri="{FF2B5EF4-FFF2-40B4-BE49-F238E27FC236}">
                <a16:creationId xmlns:a16="http://schemas.microsoft.com/office/drawing/2014/main" id="{0B10B835-7038-494F-9E0B-DCFAAFC01422}"/>
              </a:ext>
            </a:extLst>
          </p:cNvPr>
          <p:cNvPicPr>
            <a:picLocks noChangeAspect="1"/>
          </p:cNvPicPr>
          <p:nvPr/>
        </p:nvPicPr>
        <p:blipFill>
          <a:blip r:embed="rId4" cstate="print"/>
          <a:stretch>
            <a:fillRect/>
          </a:stretch>
        </p:blipFill>
        <p:spPr>
          <a:xfrm>
            <a:off x="4572000" y="2175272"/>
            <a:ext cx="4423685" cy="3394472"/>
          </a:xfrm>
          <a:prstGeom prst="rect">
            <a:avLst/>
          </a:prstGeom>
        </p:spPr>
      </p:pic>
      <p:sp>
        <p:nvSpPr>
          <p:cNvPr id="6" name="Ορθογώνιο 5">
            <a:extLst>
              <a:ext uri="{FF2B5EF4-FFF2-40B4-BE49-F238E27FC236}">
                <a16:creationId xmlns:a16="http://schemas.microsoft.com/office/drawing/2014/main" id="{3B6E86F7-14A2-4943-9E9E-A1F620CDBE7E}"/>
              </a:ext>
            </a:extLst>
          </p:cNvPr>
          <p:cNvSpPr/>
          <p:nvPr/>
        </p:nvSpPr>
        <p:spPr>
          <a:xfrm>
            <a:off x="2821905" y="6072586"/>
            <a:ext cx="3500189" cy="300082"/>
          </a:xfrm>
          <a:prstGeom prst="rect">
            <a:avLst/>
          </a:prstGeom>
        </p:spPr>
        <p:txBody>
          <a:bodyPr wrap="none">
            <a:spAutoFit/>
          </a:bodyPr>
          <a:lstStyle/>
          <a:p>
            <a:pPr defTabSz="685800" fontAlgn="auto">
              <a:spcBef>
                <a:spcPts val="0"/>
              </a:spcBef>
              <a:spcAft>
                <a:spcPts val="0"/>
              </a:spcAft>
              <a:defRPr/>
            </a:pPr>
            <a:r>
              <a:rPr lang="pt-BR" sz="1350" dirty="0">
                <a:solidFill>
                  <a:prstClr val="black"/>
                </a:solidFill>
                <a:latin typeface="Calibri"/>
                <a:cs typeface="+mn-cs"/>
                <a:hlinkClick r:id="rId5" tooltip="Diabetes, obesity &amp; metabolism."/>
              </a:rPr>
              <a:t>Diabetes Obes Metab.</a:t>
            </a:r>
            <a:r>
              <a:rPr lang="pt-BR" sz="1350" dirty="0">
                <a:solidFill>
                  <a:prstClr val="black"/>
                </a:solidFill>
                <a:latin typeface="Calibri"/>
                <a:cs typeface="+mn-cs"/>
              </a:rPr>
              <a:t> 2017 Jun;19(6):809-813.</a:t>
            </a:r>
            <a:endParaRPr lang="el-GR" sz="1350" dirty="0">
              <a:solidFill>
                <a:prstClr val="black"/>
              </a:solidFill>
              <a:latin typeface="Calibri"/>
              <a:cs typeface="+mn-cs"/>
            </a:endParaRPr>
          </a:p>
        </p:txBody>
      </p:sp>
    </p:spTree>
    <p:extLst>
      <p:ext uri="{BB962C8B-B14F-4D97-AF65-F5344CB8AC3E}">
        <p14:creationId xmlns:p14="http://schemas.microsoft.com/office/powerpoint/2010/main" val="1821801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6DDAD1-8B9B-4396-B8DE-C3D54ED3ED7F}"/>
              </a:ext>
            </a:extLst>
          </p:cNvPr>
          <p:cNvSpPr>
            <a:spLocks noGrp="1"/>
          </p:cNvSpPr>
          <p:nvPr>
            <p:ph type="title"/>
          </p:nvPr>
        </p:nvSpPr>
        <p:spPr/>
        <p:txBody>
          <a:bodyPr/>
          <a:lstStyle/>
          <a:p>
            <a:r>
              <a:rPr lang="en-GB" dirty="0"/>
              <a:t>Empagliflozin was the only SGLT2 inhibitor to demonstrate significant risk reduction in CV mortality</a:t>
            </a:r>
          </a:p>
        </p:txBody>
      </p:sp>
      <p:sp>
        <p:nvSpPr>
          <p:cNvPr id="3" name="Slide Number Placeholder 2">
            <a:extLst>
              <a:ext uri="{FF2B5EF4-FFF2-40B4-BE49-F238E27FC236}">
                <a16:creationId xmlns:a16="http://schemas.microsoft.com/office/drawing/2014/main" id="{E4397814-C0EA-4391-804A-6C9C5F3399CC}"/>
              </a:ext>
            </a:extLst>
          </p:cNvPr>
          <p:cNvSpPr>
            <a:spLocks noGrp="1"/>
          </p:cNvSpPr>
          <p:nvPr>
            <p:ph type="sldNum" sz="quarter" idx="4294967295"/>
          </p:nvPr>
        </p:nvSpPr>
        <p:spPr>
          <a:xfrm>
            <a:off x="8747523" y="5678091"/>
            <a:ext cx="396478" cy="159544"/>
          </a:xfrm>
        </p:spPr>
        <p:txBody>
          <a:bodyPr/>
          <a:lstStyle/>
          <a:p>
            <a:pPr defTabSz="914378" fontAlgn="auto">
              <a:spcBef>
                <a:spcPts val="0"/>
              </a:spcBef>
              <a:spcAft>
                <a:spcPts val="0"/>
              </a:spcAft>
              <a:defRPr/>
            </a:pPr>
            <a:fld id="{4AD7133C-5F9C-4F7F-9637-3E296898A784}" type="slidenum">
              <a:rPr lang="en-GB" sz="825">
                <a:solidFill>
                  <a:srgbClr val="5A5A5A">
                    <a:lumMod val="60000"/>
                    <a:lumOff val="40000"/>
                  </a:srgbClr>
                </a:solidFill>
                <a:latin typeface="Arial"/>
                <a:cs typeface="+mn-cs"/>
              </a:rPr>
              <a:pPr defTabSz="914378" fontAlgn="auto">
                <a:spcBef>
                  <a:spcPts val="0"/>
                </a:spcBef>
                <a:spcAft>
                  <a:spcPts val="0"/>
                </a:spcAft>
                <a:defRPr/>
              </a:pPr>
              <a:t>54</a:t>
            </a:fld>
            <a:endParaRPr lang="en-GB" sz="825" dirty="0">
              <a:solidFill>
                <a:srgbClr val="5A5A5A">
                  <a:lumMod val="60000"/>
                  <a:lumOff val="40000"/>
                </a:srgbClr>
              </a:solidFill>
              <a:latin typeface="Arial"/>
              <a:cs typeface="+mn-cs"/>
            </a:endParaRPr>
          </a:p>
        </p:txBody>
      </p:sp>
      <p:sp>
        <p:nvSpPr>
          <p:cNvPr id="9" name="Footer Placeholder 8">
            <a:extLst>
              <a:ext uri="{FF2B5EF4-FFF2-40B4-BE49-F238E27FC236}">
                <a16:creationId xmlns:a16="http://schemas.microsoft.com/office/drawing/2014/main" id="{A0FC575D-0C45-4507-A2F3-8231EF3CDD3A}"/>
              </a:ext>
            </a:extLst>
          </p:cNvPr>
          <p:cNvSpPr>
            <a:spLocks noGrp="1"/>
          </p:cNvSpPr>
          <p:nvPr>
            <p:ph type="ftr" sz="quarter" idx="4294967295"/>
          </p:nvPr>
        </p:nvSpPr>
        <p:spPr>
          <a:xfrm>
            <a:off x="178308" y="5414368"/>
            <a:ext cx="6911579" cy="527447"/>
          </a:xfrm>
        </p:spPr>
        <p:txBody>
          <a:bodyPr/>
          <a:lstStyle/>
          <a:p>
            <a:pPr defTabSz="914378" fontAlgn="auto">
              <a:spcBef>
                <a:spcPts val="0"/>
              </a:spcBef>
              <a:spcAft>
                <a:spcPts val="0"/>
              </a:spcAft>
              <a:defRPr/>
            </a:pPr>
            <a:r>
              <a:rPr lang="en-GB" b="1" dirty="0">
                <a:solidFill>
                  <a:srgbClr val="5A5A5A">
                    <a:lumMod val="60000"/>
                    <a:lumOff val="40000"/>
                  </a:srgbClr>
                </a:solidFill>
                <a:latin typeface="Arial"/>
                <a:cs typeface="+mn-cs"/>
              </a:rPr>
              <a:t>Comparisons of trials should be interpreted with caution due to differences in study design, populations and methodology </a:t>
            </a:r>
            <a:br>
              <a:rPr lang="en-GB" b="1" dirty="0">
                <a:solidFill>
                  <a:srgbClr val="5A5A5A">
                    <a:lumMod val="60000"/>
                    <a:lumOff val="40000"/>
                  </a:srgbClr>
                </a:solidFill>
                <a:latin typeface="Arial"/>
                <a:cs typeface="+mn-cs"/>
              </a:rPr>
            </a:br>
            <a:r>
              <a:rPr lang="en-GB" dirty="0">
                <a:solidFill>
                  <a:srgbClr val="5A5A5A">
                    <a:lumMod val="60000"/>
                    <a:lumOff val="40000"/>
                  </a:srgbClr>
                </a:solidFill>
                <a:latin typeface="Arial"/>
                <a:cs typeface="+mn-cs"/>
              </a:rPr>
              <a:t>Empagliflozin is not indicated in all countries for CV risk reduction and is not indicated for the treatment of heart failure. </a:t>
            </a:r>
            <a:r>
              <a:rPr lang="en-GB" i="1" dirty="0">
                <a:solidFill>
                  <a:srgbClr val="5A5A5A">
                    <a:lumMod val="60000"/>
                    <a:lumOff val="40000"/>
                  </a:srgbClr>
                </a:solidFill>
                <a:latin typeface="Arial"/>
                <a:cs typeface="+mn-cs"/>
              </a:rPr>
              <a:t>p</a:t>
            </a:r>
            <a:r>
              <a:rPr lang="en-GB" dirty="0">
                <a:solidFill>
                  <a:srgbClr val="5A5A5A">
                    <a:lumMod val="60000"/>
                    <a:lumOff val="40000"/>
                  </a:srgbClr>
                </a:solidFill>
                <a:latin typeface="Arial"/>
                <a:cs typeface="+mn-cs"/>
              </a:rPr>
              <a:t>-values are for superiority</a:t>
            </a:r>
          </a:p>
          <a:p>
            <a:pPr defTabSz="914378" fontAlgn="auto">
              <a:spcBef>
                <a:spcPts val="0"/>
              </a:spcBef>
              <a:spcAft>
                <a:spcPts val="0"/>
              </a:spcAft>
              <a:defRPr/>
            </a:pPr>
            <a:r>
              <a:rPr lang="en-GB" dirty="0">
                <a:solidFill>
                  <a:srgbClr val="5A5A5A">
                    <a:lumMod val="60000"/>
                    <a:lumOff val="40000"/>
                  </a:srgbClr>
                </a:solidFill>
                <a:latin typeface="Arial"/>
                <a:cs typeface="+mn-cs"/>
              </a:rPr>
              <a:t>*Testing for superiority for 3P-MACE was part of the statistical analysis plan, but was not part of the hierarchical testing strategy; </a:t>
            </a:r>
            <a:r>
              <a:rPr lang="en-GB" baseline="30000" dirty="0">
                <a:solidFill>
                  <a:srgbClr val="5A5A5A">
                    <a:lumMod val="60000"/>
                    <a:lumOff val="40000"/>
                  </a:srgbClr>
                </a:solidFill>
                <a:latin typeface="Arial"/>
                <a:cs typeface="+mn-cs"/>
              </a:rPr>
              <a:t>†</a:t>
            </a:r>
            <a:r>
              <a:rPr lang="en-GB" dirty="0">
                <a:solidFill>
                  <a:srgbClr val="5A5A5A">
                    <a:lumMod val="60000"/>
                    <a:lumOff val="40000"/>
                  </a:srgbClr>
                </a:solidFill>
                <a:latin typeface="Arial"/>
                <a:cs typeface="+mn-cs"/>
              </a:rPr>
              <a:t>Nominal </a:t>
            </a:r>
            <a:r>
              <a:rPr lang="en-GB" i="1" dirty="0">
                <a:solidFill>
                  <a:srgbClr val="5A5A5A">
                    <a:lumMod val="60000"/>
                    <a:lumOff val="40000"/>
                  </a:srgbClr>
                </a:solidFill>
                <a:latin typeface="Arial"/>
                <a:cs typeface="+mn-cs"/>
              </a:rPr>
              <a:t>p</a:t>
            </a:r>
            <a:r>
              <a:rPr lang="en-GB" dirty="0">
                <a:solidFill>
                  <a:srgbClr val="5A5A5A">
                    <a:lumMod val="60000"/>
                    <a:lumOff val="40000"/>
                  </a:srgbClr>
                </a:solidFill>
                <a:latin typeface="Arial"/>
                <a:cs typeface="+mn-cs"/>
              </a:rPr>
              <a:t>-value; </a:t>
            </a:r>
            <a:r>
              <a:rPr lang="en-GB" baseline="30000" dirty="0">
                <a:solidFill>
                  <a:srgbClr val="5A5A5A">
                    <a:lumMod val="60000"/>
                    <a:lumOff val="40000"/>
                  </a:srgbClr>
                </a:solidFill>
                <a:latin typeface="Arial"/>
                <a:cs typeface="+mn-cs"/>
              </a:rPr>
              <a:t>‡</a:t>
            </a:r>
            <a:r>
              <a:rPr lang="en-GB" dirty="0">
                <a:solidFill>
                  <a:srgbClr val="5A5A5A">
                    <a:lumMod val="60000"/>
                    <a:lumOff val="40000"/>
                  </a:srgbClr>
                </a:solidFill>
                <a:latin typeface="Arial"/>
                <a:cs typeface="+mn-cs"/>
              </a:rPr>
              <a:t>Exploratory outcome, no </a:t>
            </a:r>
            <a:r>
              <a:rPr lang="en-GB" i="1" dirty="0">
                <a:solidFill>
                  <a:srgbClr val="5A5A5A">
                    <a:lumMod val="60000"/>
                    <a:lumOff val="40000"/>
                  </a:srgbClr>
                </a:solidFill>
                <a:latin typeface="Arial"/>
                <a:cs typeface="+mn-cs"/>
              </a:rPr>
              <a:t>p</a:t>
            </a:r>
            <a:r>
              <a:rPr lang="en-GB" dirty="0">
                <a:solidFill>
                  <a:srgbClr val="5A5A5A">
                    <a:lumMod val="60000"/>
                    <a:lumOff val="40000"/>
                  </a:srgbClr>
                </a:solidFill>
                <a:latin typeface="Arial"/>
                <a:cs typeface="+mn-cs"/>
              </a:rPr>
              <a:t>-value is reported, only nominal effect estimate is given. 3P-MACE, 3-point major adverse cardiovascular events; CV, cardiovascular; HHF, hospitalisation for heart failure; MI, myocardial infarction; SGLT2, sodium-glucose co-transporter-2</a:t>
            </a:r>
          </a:p>
          <a:p>
            <a:pPr defTabSz="914378" fontAlgn="auto">
              <a:spcBef>
                <a:spcPts val="0"/>
              </a:spcBef>
              <a:spcAft>
                <a:spcPts val="0"/>
              </a:spcAft>
              <a:defRPr/>
            </a:pPr>
            <a:r>
              <a:rPr lang="en-GB" dirty="0">
                <a:solidFill>
                  <a:srgbClr val="5A5A5A">
                    <a:lumMod val="60000"/>
                    <a:lumOff val="40000"/>
                  </a:srgbClr>
                </a:solidFill>
                <a:latin typeface="Arial"/>
                <a:cs typeface="+mn-cs"/>
              </a:rPr>
              <a:t>1. Zinman B </a:t>
            </a:r>
            <a:r>
              <a:rPr lang="en-GB" i="1" dirty="0">
                <a:solidFill>
                  <a:srgbClr val="5A5A5A">
                    <a:lumMod val="60000"/>
                    <a:lumOff val="40000"/>
                  </a:srgbClr>
                </a:solidFill>
                <a:latin typeface="Arial"/>
                <a:cs typeface="+mn-cs"/>
              </a:rPr>
              <a:t>et al. N Engl J Med </a:t>
            </a:r>
            <a:r>
              <a:rPr lang="en-GB" dirty="0">
                <a:solidFill>
                  <a:srgbClr val="5A5A5A">
                    <a:lumMod val="60000"/>
                    <a:lumOff val="40000"/>
                  </a:srgbClr>
                </a:solidFill>
                <a:latin typeface="Arial"/>
                <a:cs typeface="+mn-cs"/>
              </a:rPr>
              <a:t>2015;373:2117; 2. Neal B </a:t>
            </a:r>
            <a:r>
              <a:rPr lang="en-GB" i="1" dirty="0">
                <a:solidFill>
                  <a:srgbClr val="5A5A5A">
                    <a:lumMod val="60000"/>
                    <a:lumOff val="40000"/>
                  </a:srgbClr>
                </a:solidFill>
                <a:latin typeface="Arial"/>
                <a:cs typeface="+mn-cs"/>
              </a:rPr>
              <a:t>et al. N Engl J Med </a:t>
            </a:r>
            <a:r>
              <a:rPr lang="en-GB" dirty="0">
                <a:solidFill>
                  <a:srgbClr val="5A5A5A">
                    <a:lumMod val="60000"/>
                    <a:lumOff val="40000"/>
                  </a:srgbClr>
                </a:solidFill>
                <a:latin typeface="Arial"/>
                <a:cs typeface="+mn-cs"/>
              </a:rPr>
              <a:t>2017;377:644; 3. Wiviott S </a:t>
            </a:r>
            <a:r>
              <a:rPr lang="en-GB" i="1" dirty="0">
                <a:solidFill>
                  <a:srgbClr val="5A5A5A">
                    <a:lumMod val="60000"/>
                    <a:lumOff val="40000"/>
                  </a:srgbClr>
                </a:solidFill>
                <a:latin typeface="Arial"/>
                <a:cs typeface="+mn-cs"/>
              </a:rPr>
              <a:t>et al. N Engl J Med </a:t>
            </a:r>
            <a:r>
              <a:rPr lang="en-GB" dirty="0">
                <a:solidFill>
                  <a:srgbClr val="5A5A5A">
                    <a:lumMod val="60000"/>
                    <a:lumOff val="40000"/>
                  </a:srgbClr>
                </a:solidFill>
                <a:latin typeface="Arial"/>
                <a:cs typeface="+mn-cs"/>
              </a:rPr>
              <a:t>2018;</a:t>
            </a:r>
            <a:r>
              <a:rPr lang="en-GB" dirty="0">
                <a:solidFill>
                  <a:srgbClr val="9C9C9C"/>
                </a:solidFill>
                <a:latin typeface="Arial"/>
                <a:cs typeface="+mn-cs"/>
              </a:rPr>
              <a:t> 2018;380:347</a:t>
            </a:r>
            <a:endParaRPr lang="en-GB" dirty="0">
              <a:solidFill>
                <a:srgbClr val="5A5A5A">
                  <a:lumMod val="60000"/>
                  <a:lumOff val="40000"/>
                </a:srgbClr>
              </a:solidFill>
              <a:latin typeface="Arial"/>
              <a:cs typeface="+mn-cs"/>
            </a:endParaRPr>
          </a:p>
        </p:txBody>
      </p:sp>
      <p:graphicFrame>
        <p:nvGraphicFramePr>
          <p:cNvPr id="12" name="Table Placeholder 7">
            <a:extLst>
              <a:ext uri="{FF2B5EF4-FFF2-40B4-BE49-F238E27FC236}">
                <a16:creationId xmlns:a16="http://schemas.microsoft.com/office/drawing/2014/main" id="{768D4E9A-FABD-4802-83BF-0B28395E360E}"/>
              </a:ext>
            </a:extLst>
          </p:cNvPr>
          <p:cNvGraphicFramePr>
            <a:graphicFrameLocks noGrp="1"/>
          </p:cNvGraphicFramePr>
          <p:nvPr>
            <p:ph sz="quarter" idx="4294967295"/>
          </p:nvPr>
        </p:nvGraphicFramePr>
        <p:xfrm>
          <a:off x="102870" y="2237185"/>
          <a:ext cx="8639177" cy="2699092"/>
        </p:xfrm>
        <a:graphic>
          <a:graphicData uri="http://schemas.openxmlformats.org/drawingml/2006/table">
            <a:tbl>
              <a:tblPr firstRow="1" bandRow="1">
                <a:tableStyleId>{69012ECD-51FC-41F1-AA8D-1B2483CD663E}</a:tableStyleId>
              </a:tblPr>
              <a:tblGrid>
                <a:gridCol w="1371510">
                  <a:extLst>
                    <a:ext uri="{9D8B030D-6E8A-4147-A177-3AD203B41FA5}">
                      <a16:colId xmlns:a16="http://schemas.microsoft.com/office/drawing/2014/main" val="782995094"/>
                    </a:ext>
                  </a:extLst>
                </a:gridCol>
                <a:gridCol w="2427822">
                  <a:extLst>
                    <a:ext uri="{9D8B030D-6E8A-4147-A177-3AD203B41FA5}">
                      <a16:colId xmlns:a16="http://schemas.microsoft.com/office/drawing/2014/main" val="2111697254"/>
                    </a:ext>
                  </a:extLst>
                </a:gridCol>
                <a:gridCol w="2417289">
                  <a:extLst>
                    <a:ext uri="{9D8B030D-6E8A-4147-A177-3AD203B41FA5}">
                      <a16:colId xmlns:a16="http://schemas.microsoft.com/office/drawing/2014/main" val="1766153186"/>
                    </a:ext>
                  </a:extLst>
                </a:gridCol>
                <a:gridCol w="2422556">
                  <a:extLst>
                    <a:ext uri="{9D8B030D-6E8A-4147-A177-3AD203B41FA5}">
                      <a16:colId xmlns:a16="http://schemas.microsoft.com/office/drawing/2014/main" val="2416591447"/>
                    </a:ext>
                  </a:extLst>
                </a:gridCol>
              </a:tblGrid>
              <a:tr h="430748">
                <a:tc>
                  <a:txBody>
                    <a:bodyPr/>
                    <a:lstStyle/>
                    <a:p>
                      <a:pPr algn="l"/>
                      <a:endParaRPr lang="en-GB" sz="1100" dirty="0"/>
                    </a:p>
                  </a:txBody>
                  <a:tcPr marL="71993" marR="71993" marT="27000" marB="2700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EMPA-REG OUTCOME</a:t>
                      </a:r>
                      <a:r>
                        <a:rPr lang="en-GB" sz="1100" baseline="30000" dirty="0"/>
                        <a:t>®1</a:t>
                      </a:r>
                    </a:p>
                    <a:p>
                      <a:pPr algn="ctr"/>
                      <a:r>
                        <a:rPr lang="en-GB" sz="1100" baseline="0" dirty="0"/>
                        <a:t>(empagliflozin)</a:t>
                      </a:r>
                    </a:p>
                  </a:txBody>
                  <a:tcPr marL="71993" marR="71993" marT="27000" marB="27000" anchor="ctr">
                    <a:lnL>
                      <a:noFill/>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dirty="0"/>
                        <a:t>CANVAS Program</a:t>
                      </a:r>
                      <a:r>
                        <a:rPr lang="en-GB" sz="1100" baseline="30000" dirty="0"/>
                        <a:t>2</a:t>
                      </a:r>
                    </a:p>
                    <a:p>
                      <a:pPr algn="ctr"/>
                      <a:r>
                        <a:rPr lang="en-GB" sz="1100" baseline="0" dirty="0"/>
                        <a:t>(canagliflozin)</a:t>
                      </a:r>
                    </a:p>
                  </a:txBody>
                  <a:tcPr marL="71993" marR="71993"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dirty="0"/>
                        <a:t>DECLARE-TIMI 58</a:t>
                      </a:r>
                      <a:r>
                        <a:rPr lang="en-GB" sz="1100" baseline="30000" dirty="0"/>
                        <a:t>3</a:t>
                      </a:r>
                      <a:br>
                        <a:rPr lang="en-GB" sz="1100" baseline="30000" dirty="0"/>
                      </a:br>
                      <a:r>
                        <a:rPr lang="en-GB" sz="1100" baseline="0" dirty="0"/>
                        <a:t>(dapagliflozin)</a:t>
                      </a:r>
                      <a:endParaRPr lang="en-GB" sz="1100" dirty="0"/>
                    </a:p>
                  </a:txBody>
                  <a:tcPr marL="71993" marR="71993" marT="27000" marB="27000" anchor="ctr">
                    <a:lnL w="12700" cap="flat" cmpd="sng" algn="ctr">
                      <a:solidFill>
                        <a:schemeClr val="bg1"/>
                      </a:solidFill>
                      <a:prstDash val="solid"/>
                      <a:round/>
                      <a:headEnd type="none" w="med" len="med"/>
                      <a:tailEnd type="none" w="med" len="me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6630766"/>
                  </a:ext>
                </a:extLst>
              </a:tr>
              <a:tr h="567086">
                <a:tc>
                  <a:txBody>
                    <a:bodyPr/>
                    <a:lstStyle/>
                    <a:p>
                      <a:r>
                        <a:rPr lang="en-GB" sz="1100" dirty="0"/>
                        <a:t>3P-MACE</a:t>
                      </a:r>
                      <a:br>
                        <a:rPr lang="en-GB" sz="1100" dirty="0"/>
                      </a:br>
                      <a:r>
                        <a:rPr lang="en-GB" sz="900" dirty="0"/>
                        <a:t>(CV death, MI or stroke)</a:t>
                      </a:r>
                      <a:endParaRPr lang="en-GB" sz="1100" dirty="0"/>
                    </a:p>
                  </a:txBody>
                  <a:tcPr marL="71993" marR="71993" marT="27000" marB="2700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chemeClr val="tx2"/>
                          </a:solidFill>
                          <a:latin typeface="Arial" panose="020B0604020202020204" pitchFamily="34" charset="0"/>
                          <a:cs typeface="Arial" panose="020B0604020202020204" pitchFamily="34" charset="0"/>
                        </a:rPr>
                        <a:t>HR 0.86</a:t>
                      </a:r>
                    </a:p>
                    <a:p>
                      <a:pPr algn="ctr"/>
                      <a:r>
                        <a:rPr lang="en-GB" sz="1100" dirty="0">
                          <a:solidFill>
                            <a:schemeClr val="tx2"/>
                          </a:solidFill>
                          <a:latin typeface="Arial" panose="020B0604020202020204" pitchFamily="34" charset="0"/>
                          <a:cs typeface="Arial" panose="020B0604020202020204" pitchFamily="34" charset="0"/>
                        </a:rPr>
                        <a:t>(95% CI 0.74, 0.99)</a:t>
                      </a:r>
                      <a:br>
                        <a:rPr lang="en-GB" sz="1100" dirty="0">
                          <a:solidFill>
                            <a:schemeClr val="tx2"/>
                          </a:solidFill>
                          <a:latin typeface="Arial" panose="020B0604020202020204" pitchFamily="34" charset="0"/>
                          <a:cs typeface="Arial" panose="020B0604020202020204" pitchFamily="34" charset="0"/>
                        </a:rPr>
                      </a:br>
                      <a:r>
                        <a:rPr lang="en-GB" sz="1100" b="0" i="1" dirty="0">
                          <a:solidFill>
                            <a:schemeClr val="tx2"/>
                          </a:solidFill>
                          <a:latin typeface="Arial" panose="020B0604020202020204" pitchFamily="34" charset="0"/>
                          <a:cs typeface="Arial" panose="020B0604020202020204" pitchFamily="34" charset="0"/>
                        </a:rPr>
                        <a:t>p</a:t>
                      </a:r>
                      <a:r>
                        <a:rPr lang="en-GB" sz="1100" b="0" dirty="0">
                          <a:solidFill>
                            <a:schemeClr val="tx2"/>
                          </a:solidFill>
                          <a:latin typeface="Arial" panose="020B0604020202020204" pitchFamily="34" charset="0"/>
                          <a:cs typeface="Arial" panose="020B0604020202020204" pitchFamily="34" charset="0"/>
                        </a:rPr>
                        <a:t>=0.04</a:t>
                      </a:r>
                    </a:p>
                  </a:txBody>
                  <a:tcPr marL="71993" marR="71993" marT="27000" marB="2700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r>
                        <a:rPr lang="en-GB" sz="1100" b="1" dirty="0">
                          <a:solidFill>
                            <a:srgbClr val="5A5A5A"/>
                          </a:solidFill>
                        </a:rPr>
                        <a:t>HR </a:t>
                      </a:r>
                      <a:r>
                        <a:rPr lang="en-GB" altLang="en-US" sz="1100" b="1" dirty="0">
                          <a:solidFill>
                            <a:srgbClr val="5A5A5A"/>
                          </a:solidFill>
                          <a:cs typeface="Arial" charset="0"/>
                        </a:rPr>
                        <a:t>0.86</a:t>
                      </a:r>
                      <a:r>
                        <a:rPr lang="en-GB" altLang="en-US" sz="1100" dirty="0">
                          <a:solidFill>
                            <a:srgbClr val="5A5A5A"/>
                          </a:solidFill>
                          <a:cs typeface="Arial" charset="0"/>
                        </a:rPr>
                        <a:t> </a:t>
                      </a:r>
                      <a:br>
                        <a:rPr lang="en-GB" sz="1100" dirty="0">
                          <a:solidFill>
                            <a:srgbClr val="5A5A5A"/>
                          </a:solidFill>
                        </a:rPr>
                      </a:br>
                      <a:r>
                        <a:rPr lang="en-GB" sz="1100" dirty="0">
                          <a:solidFill>
                            <a:srgbClr val="5A5A5A"/>
                          </a:solidFill>
                        </a:rPr>
                        <a:t>(95% CI </a:t>
                      </a:r>
                      <a:r>
                        <a:rPr lang="en-GB" altLang="en-US" sz="1100" dirty="0">
                          <a:solidFill>
                            <a:schemeClr val="tx1"/>
                          </a:solidFill>
                          <a:cs typeface="Arial" charset="0"/>
                        </a:rPr>
                        <a:t>0.75, 0.97</a:t>
                      </a:r>
                      <a:r>
                        <a:rPr lang="en-GB" sz="1100" dirty="0">
                          <a:solidFill>
                            <a:srgbClr val="5A5A5A"/>
                          </a:solidFill>
                        </a:rPr>
                        <a:t>)</a:t>
                      </a:r>
                    </a:p>
                    <a:p>
                      <a:pPr algn="ctr"/>
                      <a:r>
                        <a:rPr lang="en-GB" sz="1100" b="0" i="1" dirty="0">
                          <a:solidFill>
                            <a:schemeClr val="tx1"/>
                          </a:solidFill>
                          <a:cs typeface="Arial" charset="0"/>
                        </a:rPr>
                        <a:t>p</a:t>
                      </a:r>
                      <a:r>
                        <a:rPr lang="en-GB" sz="1100" b="0" dirty="0">
                          <a:solidFill>
                            <a:schemeClr val="tx1"/>
                          </a:solidFill>
                          <a:cs typeface="Arial" charset="0"/>
                        </a:rPr>
                        <a:t>=0.02</a:t>
                      </a:r>
                      <a:r>
                        <a:rPr lang="en-GB" sz="1100" b="0" baseline="30000" dirty="0">
                          <a:solidFill>
                            <a:schemeClr val="tx1"/>
                          </a:solidFill>
                        </a:rPr>
                        <a:t>*</a:t>
                      </a:r>
                    </a:p>
                  </a:txBody>
                  <a:tcPr marL="71993" marR="71993"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t>HR 0.93 </a:t>
                      </a:r>
                    </a:p>
                    <a:p>
                      <a:pPr algn="ctr"/>
                      <a:r>
                        <a:rPr lang="en-GB" sz="1100" dirty="0"/>
                        <a:t>(95% CI 0.84, 1.03)</a:t>
                      </a:r>
                    </a:p>
                    <a:p>
                      <a:pPr algn="ctr"/>
                      <a:r>
                        <a:rPr lang="en-GB" sz="1100" i="1" dirty="0"/>
                        <a:t>p</a:t>
                      </a:r>
                      <a:r>
                        <a:rPr lang="en-GB" sz="1100" dirty="0"/>
                        <a:t>=0.17</a:t>
                      </a:r>
                    </a:p>
                  </a:txBody>
                  <a:tcPr marL="71993" marR="71993" marT="27000" marB="2700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3186995"/>
                  </a:ext>
                </a:extLst>
              </a:tr>
              <a:tr h="567086">
                <a:tc>
                  <a:txBody>
                    <a:bodyPr/>
                    <a:lstStyle/>
                    <a:p>
                      <a:r>
                        <a:rPr lang="en-GB" sz="1100" dirty="0"/>
                        <a:t>CV death</a:t>
                      </a:r>
                    </a:p>
                  </a:txBody>
                  <a:tcPr marL="71993" marR="71993" marT="27000" marB="2700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rgbClr val="FF0000"/>
                          </a:solidFill>
                          <a:latin typeface="Arial" panose="020B0604020202020204" pitchFamily="34" charset="0"/>
                          <a:cs typeface="Arial" panose="020B0604020202020204" pitchFamily="34" charset="0"/>
                        </a:rPr>
                        <a:t>HR 0.62</a:t>
                      </a:r>
                    </a:p>
                    <a:p>
                      <a:pPr algn="ctr"/>
                      <a:r>
                        <a:rPr lang="en-GB" sz="1100" dirty="0">
                          <a:solidFill>
                            <a:srgbClr val="FF0000"/>
                          </a:solidFill>
                          <a:latin typeface="Arial" panose="020B0604020202020204" pitchFamily="34" charset="0"/>
                          <a:cs typeface="Arial" panose="020B0604020202020204" pitchFamily="34" charset="0"/>
                        </a:rPr>
                        <a:t>(95% CI 0.49, 0.77)</a:t>
                      </a:r>
                    </a:p>
                    <a:p>
                      <a:pPr algn="ctr"/>
                      <a:r>
                        <a:rPr lang="en-GB" sz="1100" b="1" i="1" dirty="0">
                          <a:solidFill>
                            <a:srgbClr val="FF0000"/>
                          </a:solidFill>
                          <a:latin typeface="Arial" panose="020B0604020202020204" pitchFamily="34" charset="0"/>
                          <a:cs typeface="Arial" panose="020B0604020202020204" pitchFamily="34" charset="0"/>
                        </a:rPr>
                        <a:t>p</a:t>
                      </a:r>
                      <a:r>
                        <a:rPr lang="en-GB" sz="1100" b="1" dirty="0">
                          <a:solidFill>
                            <a:srgbClr val="FF0000"/>
                          </a:solidFill>
                          <a:latin typeface="Arial" panose="020B0604020202020204" pitchFamily="34" charset="0"/>
                          <a:cs typeface="Arial" panose="020B0604020202020204" pitchFamily="34" charset="0"/>
                        </a:rPr>
                        <a:t>&lt;0.001</a:t>
                      </a:r>
                      <a:r>
                        <a:rPr lang="en-GB" sz="1100" b="1" baseline="30000" dirty="0">
                          <a:solidFill>
                            <a:srgbClr val="FF0000"/>
                          </a:solidFill>
                          <a:latin typeface="Arial" panose="020B0604020202020204" pitchFamily="34" charset="0"/>
                          <a:cs typeface="Arial" panose="020B0604020202020204" pitchFamily="34" charset="0"/>
                        </a:rPr>
                        <a:t>†</a:t>
                      </a:r>
                      <a:endParaRPr lang="en-GB" sz="1100" b="1" i="1" dirty="0">
                        <a:solidFill>
                          <a:srgbClr val="FF0000"/>
                        </a:solidFill>
                        <a:latin typeface="Arial" panose="020B0604020202020204" pitchFamily="34" charset="0"/>
                        <a:cs typeface="Arial" panose="020B0604020202020204" pitchFamily="34" charset="0"/>
                      </a:endParaRPr>
                    </a:p>
                  </a:txBody>
                  <a:tcPr marL="71993" marR="71993" marT="27000" marB="2700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t>HR 0.87</a:t>
                      </a:r>
                      <a:br>
                        <a:rPr lang="en-GB" sz="1100" dirty="0"/>
                      </a:br>
                      <a:r>
                        <a:rPr lang="en-GB" sz="1100" dirty="0"/>
                        <a:t>(95% CI 0.72, 1.06)</a:t>
                      </a:r>
                    </a:p>
                  </a:txBody>
                  <a:tcPr marL="71993" marR="71993"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t>HR 0.98</a:t>
                      </a:r>
                      <a:br>
                        <a:rPr lang="en-GB" sz="1100" dirty="0"/>
                      </a:br>
                      <a:r>
                        <a:rPr lang="en-GB" sz="1100" dirty="0"/>
                        <a:t>(95% CI 0.82, 1.17)</a:t>
                      </a:r>
                    </a:p>
                  </a:txBody>
                  <a:tcPr marL="71993" marR="71993" marT="27000" marB="2700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0043991"/>
                  </a:ext>
                </a:extLst>
              </a:tr>
              <a:tr h="567086">
                <a:tc>
                  <a:txBody>
                    <a:bodyPr/>
                    <a:lstStyle/>
                    <a:p>
                      <a:r>
                        <a:rPr lang="en-GB" sz="1100" dirty="0"/>
                        <a:t>HHF</a:t>
                      </a:r>
                    </a:p>
                  </a:txBody>
                  <a:tcPr marL="71993" marR="71993" marT="27000" marB="2700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b="1" dirty="0">
                          <a:solidFill>
                            <a:schemeClr val="tx1"/>
                          </a:solidFill>
                          <a:latin typeface="Arial" panose="020B0604020202020204" pitchFamily="34" charset="0"/>
                          <a:cs typeface="Arial" panose="020B0604020202020204" pitchFamily="34" charset="0"/>
                        </a:rPr>
                        <a:t>HR 0.65</a:t>
                      </a:r>
                    </a:p>
                    <a:p>
                      <a:pPr algn="ctr"/>
                      <a:r>
                        <a:rPr lang="en-GB" sz="1100" dirty="0">
                          <a:solidFill>
                            <a:schemeClr val="tx1"/>
                          </a:solidFill>
                          <a:latin typeface="Arial" panose="020B0604020202020204" pitchFamily="34" charset="0"/>
                          <a:cs typeface="Arial" panose="020B0604020202020204" pitchFamily="34" charset="0"/>
                        </a:rPr>
                        <a:t>(95% CI 0.50, 0.85)</a:t>
                      </a:r>
                    </a:p>
                    <a:p>
                      <a:pPr algn="ctr"/>
                      <a:r>
                        <a:rPr lang="en-GB" sz="1100" b="0" i="1" dirty="0">
                          <a:solidFill>
                            <a:schemeClr val="tx1"/>
                          </a:solidFill>
                          <a:latin typeface="Arial" panose="020B0604020202020204" pitchFamily="34" charset="0"/>
                          <a:cs typeface="Arial" panose="020B0604020202020204" pitchFamily="34" charset="0"/>
                        </a:rPr>
                        <a:t>p</a:t>
                      </a:r>
                      <a:r>
                        <a:rPr lang="en-GB" sz="1100" b="0" dirty="0">
                          <a:solidFill>
                            <a:schemeClr val="tx1"/>
                          </a:solidFill>
                          <a:latin typeface="Arial" panose="020B0604020202020204" pitchFamily="34" charset="0"/>
                          <a:cs typeface="Arial" panose="020B0604020202020204" pitchFamily="34" charset="0"/>
                        </a:rPr>
                        <a:t>=0.002</a:t>
                      </a:r>
                      <a:r>
                        <a:rPr lang="en-GB" sz="1100" b="0" baseline="30000" dirty="0">
                          <a:solidFill>
                            <a:schemeClr val="tx2"/>
                          </a:solidFill>
                          <a:latin typeface="Arial" panose="020B0604020202020204" pitchFamily="34" charset="0"/>
                          <a:cs typeface="Arial" panose="020B0604020202020204" pitchFamily="34" charset="0"/>
                        </a:rPr>
                        <a:t>†</a:t>
                      </a:r>
                      <a:endParaRPr lang="en-GB" sz="1100" b="0" i="1" dirty="0">
                        <a:solidFill>
                          <a:schemeClr val="tx2"/>
                        </a:solidFill>
                        <a:latin typeface="Arial" panose="020B0604020202020204" pitchFamily="34" charset="0"/>
                        <a:cs typeface="Arial" panose="020B0604020202020204" pitchFamily="34" charset="0"/>
                      </a:endParaRPr>
                    </a:p>
                  </a:txBody>
                  <a:tcPr marL="71993" marR="71993" marT="27000" marB="2700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HR 0.67</a:t>
                      </a:r>
                    </a:p>
                    <a:p>
                      <a:pPr lvl="0" algn="ctr"/>
                      <a:r>
                        <a:rPr lang="en-GB" sz="1100" dirty="0">
                          <a:solidFill>
                            <a:schemeClr val="tx1"/>
                          </a:solidFill>
                          <a:latin typeface="Arial" panose="020B0604020202020204" pitchFamily="34" charset="0"/>
                          <a:cs typeface="Arial" panose="020B0604020202020204" pitchFamily="34" charset="0"/>
                        </a:rPr>
                        <a:t>(95% CI 0.52, 0.87)</a:t>
                      </a:r>
                      <a:r>
                        <a:rPr lang="en-GB" sz="1100" baseline="30000" dirty="0">
                          <a:solidFill>
                            <a:schemeClr val="tx1"/>
                          </a:solidFill>
                          <a:cs typeface="Arial" charset="0"/>
                        </a:rPr>
                        <a:t>‡</a:t>
                      </a:r>
                    </a:p>
                  </a:txBody>
                  <a:tcPr marL="71993" marR="71993"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i="0" dirty="0"/>
                        <a:t>HR 0.73 </a:t>
                      </a:r>
                      <a:br>
                        <a:rPr lang="en-GB" sz="1100" i="0" dirty="0"/>
                      </a:br>
                      <a:r>
                        <a:rPr lang="en-GB" sz="1100" i="0" dirty="0"/>
                        <a:t>(95% CI 0.61, 0.88)</a:t>
                      </a:r>
                      <a:r>
                        <a:rPr lang="en-GB" sz="1100" baseline="30000" dirty="0">
                          <a:solidFill>
                            <a:schemeClr val="tx1"/>
                          </a:solidFill>
                          <a:cs typeface="Arial" charset="0"/>
                        </a:rPr>
                        <a:t>‡</a:t>
                      </a:r>
                      <a:endParaRPr lang="en-GB" sz="1100" i="0" dirty="0"/>
                    </a:p>
                  </a:txBody>
                  <a:tcPr marL="71993" marR="71993" marT="27000" marB="2700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68139624"/>
                  </a:ext>
                </a:extLst>
              </a:tr>
              <a:tr h="567086">
                <a:tc>
                  <a:txBody>
                    <a:bodyPr/>
                    <a:lstStyle/>
                    <a:p>
                      <a:r>
                        <a:rPr lang="en-GB" sz="1100" dirty="0"/>
                        <a:t>CV death or HHF</a:t>
                      </a:r>
                    </a:p>
                  </a:txBody>
                  <a:tcPr marL="71993" marR="71993" marT="27000" marB="2700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t>HR </a:t>
                      </a:r>
                      <a:r>
                        <a:rPr lang="en-US" sz="1100" b="1" dirty="0">
                          <a:solidFill>
                            <a:schemeClr val="tx2"/>
                          </a:solidFill>
                          <a:latin typeface="+mn-lt"/>
                          <a:cs typeface="Arial" panose="020B0604020202020204" pitchFamily="34" charset="0"/>
                        </a:rPr>
                        <a:t>0.66 </a:t>
                      </a:r>
                      <a:br>
                        <a:rPr lang="en-US" sz="1100" dirty="0">
                          <a:solidFill>
                            <a:schemeClr val="tx2"/>
                          </a:solidFill>
                          <a:latin typeface="+mn-lt"/>
                          <a:cs typeface="Arial" panose="020B0604020202020204" pitchFamily="34" charset="0"/>
                        </a:rPr>
                      </a:br>
                      <a:r>
                        <a:rPr lang="en-US" sz="1100" dirty="0">
                          <a:solidFill>
                            <a:schemeClr val="tx2"/>
                          </a:solidFill>
                          <a:latin typeface="+mn-lt"/>
                          <a:cs typeface="Arial" panose="020B0604020202020204" pitchFamily="34" charset="0"/>
                        </a:rPr>
                        <a:t>(95% CI 0.55, 0.79)</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latin typeface="Arial" panose="020B0604020202020204" pitchFamily="34" charset="0"/>
                          <a:cs typeface="Arial" panose="020B0604020202020204" pitchFamily="34" charset="0"/>
                        </a:rPr>
                        <a:t>p&lt;</a:t>
                      </a:r>
                      <a:r>
                        <a:rPr lang="en-GB" sz="1100" b="0" i="0" dirty="0">
                          <a:solidFill>
                            <a:schemeClr val="tx1"/>
                          </a:solidFill>
                          <a:latin typeface="Arial" panose="020B0604020202020204" pitchFamily="34" charset="0"/>
                          <a:cs typeface="Arial" panose="020B0604020202020204" pitchFamily="34" charset="0"/>
                        </a:rPr>
                        <a:t>0.001</a:t>
                      </a:r>
                      <a:r>
                        <a:rPr lang="en-GB" sz="1100" b="0" baseline="30000" dirty="0">
                          <a:solidFill>
                            <a:schemeClr val="tx2"/>
                          </a:solidFill>
                          <a:latin typeface="Arial" panose="020B0604020202020204" pitchFamily="34" charset="0"/>
                          <a:cs typeface="Arial" panose="020B0604020202020204" pitchFamily="34" charset="0"/>
                        </a:rPr>
                        <a:t>†</a:t>
                      </a:r>
                      <a:endParaRPr lang="en-US" sz="1100" b="0" i="0" dirty="0">
                        <a:solidFill>
                          <a:schemeClr val="tx2"/>
                        </a:solidFill>
                        <a:latin typeface="+mn-lt"/>
                        <a:cs typeface="Arial" panose="020B0604020202020204" pitchFamily="34" charset="0"/>
                      </a:endParaRPr>
                    </a:p>
                  </a:txBody>
                  <a:tcPr marL="71993" marR="71993" marT="27000" marB="2700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normalizeH="0" baseline="0" dirty="0">
                          <a:ln>
                            <a:noFill/>
                          </a:ln>
                          <a:solidFill>
                            <a:schemeClr val="tx2"/>
                          </a:solidFill>
                          <a:effectLst/>
                          <a:latin typeface="+mn-lt"/>
                          <a:ea typeface="+mn-ea"/>
                          <a:cs typeface="Arial" charset="0"/>
                        </a:rPr>
                        <a:t>HR 0.78 </a:t>
                      </a:r>
                      <a:br>
                        <a:rPr kumimoji="0" lang="en-GB" altLang="en-US" sz="1100" b="0" i="0" u="none" strike="noStrike" kern="1200" cap="none" normalizeH="0" baseline="0" dirty="0">
                          <a:ln>
                            <a:noFill/>
                          </a:ln>
                          <a:solidFill>
                            <a:schemeClr val="tx2"/>
                          </a:solidFill>
                          <a:effectLst/>
                          <a:latin typeface="+mn-lt"/>
                          <a:ea typeface="+mn-ea"/>
                          <a:cs typeface="Arial" charset="0"/>
                        </a:rPr>
                      </a:br>
                      <a:r>
                        <a:rPr kumimoji="0" lang="en-GB" altLang="en-US" sz="1100" b="0" i="0" u="none" strike="noStrike" kern="1200" cap="none" normalizeH="0" baseline="0" dirty="0">
                          <a:ln>
                            <a:noFill/>
                          </a:ln>
                          <a:solidFill>
                            <a:schemeClr val="tx2"/>
                          </a:solidFill>
                          <a:effectLst/>
                          <a:latin typeface="+mn-lt"/>
                          <a:ea typeface="+mn-ea"/>
                          <a:cs typeface="Arial" charset="0"/>
                        </a:rPr>
                        <a:t>(95% CI 0.67, 0.91)</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1" dirty="0">
                          <a:solidFill>
                            <a:schemeClr val="tx1"/>
                          </a:solidFill>
                          <a:latin typeface="Arial" panose="020B0604020202020204" pitchFamily="34" charset="0"/>
                          <a:cs typeface="Arial" panose="020B0604020202020204" pitchFamily="34" charset="0"/>
                        </a:rPr>
                        <a:t>p=</a:t>
                      </a:r>
                      <a:r>
                        <a:rPr lang="en-GB" sz="1100" b="0" i="0" dirty="0">
                          <a:solidFill>
                            <a:schemeClr val="tx1"/>
                          </a:solidFill>
                          <a:latin typeface="Arial" panose="020B0604020202020204" pitchFamily="34" charset="0"/>
                          <a:cs typeface="Arial" panose="020B0604020202020204" pitchFamily="34" charset="0"/>
                        </a:rPr>
                        <a:t>0.002</a:t>
                      </a:r>
                      <a:r>
                        <a:rPr lang="en-GB" sz="1100" b="0" baseline="30000" dirty="0">
                          <a:solidFill>
                            <a:schemeClr val="tx2"/>
                          </a:solidFill>
                          <a:latin typeface="Arial" panose="020B0604020202020204" pitchFamily="34" charset="0"/>
                          <a:cs typeface="Arial" panose="020B0604020202020204" pitchFamily="34" charset="0"/>
                        </a:rPr>
                        <a:t>†</a:t>
                      </a:r>
                      <a:endParaRPr lang="en-US" sz="1100" b="0" i="0" dirty="0">
                        <a:solidFill>
                          <a:schemeClr val="tx2"/>
                        </a:solidFill>
                        <a:latin typeface="+mn-lt"/>
                        <a:cs typeface="Arial" panose="020B0604020202020204" pitchFamily="34" charset="0"/>
                      </a:endParaRPr>
                    </a:p>
                  </a:txBody>
                  <a:tcPr marL="71993" marR="71993"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t>HR 0.83 </a:t>
                      </a:r>
                      <a:br>
                        <a:rPr lang="en-GB" sz="1100" dirty="0"/>
                      </a:br>
                      <a:r>
                        <a:rPr lang="en-GB" sz="1100" dirty="0"/>
                        <a:t>(95% CI 0.73, 0.95)</a:t>
                      </a:r>
                    </a:p>
                    <a:p>
                      <a:pPr algn="ctr"/>
                      <a:r>
                        <a:rPr lang="en-GB" sz="1100" b="0" i="1" dirty="0"/>
                        <a:t>p=</a:t>
                      </a:r>
                      <a:r>
                        <a:rPr lang="en-GB" sz="1100" b="0" i="0" dirty="0"/>
                        <a:t>0.005</a:t>
                      </a:r>
                      <a:endParaRPr lang="en-GB" sz="1100" b="0" i="1" dirty="0"/>
                    </a:p>
                  </a:txBody>
                  <a:tcPr marL="71993" marR="71993" marT="27000" marB="2700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1590398"/>
                  </a:ext>
                </a:extLst>
              </a:tr>
            </a:tbl>
          </a:graphicData>
        </a:graphic>
      </p:graphicFrame>
      <p:sp>
        <p:nvSpPr>
          <p:cNvPr id="8" name="Text Placeholder 7">
            <a:extLst>
              <a:ext uri="{FF2B5EF4-FFF2-40B4-BE49-F238E27FC236}">
                <a16:creationId xmlns:a16="http://schemas.microsoft.com/office/drawing/2014/main" id="{A511AA33-1B2E-4CBC-8446-83653851B7D4}"/>
              </a:ext>
            </a:extLst>
          </p:cNvPr>
          <p:cNvSpPr>
            <a:spLocks noGrp="1"/>
          </p:cNvSpPr>
          <p:nvPr>
            <p:ph type="body" sz="quarter" idx="4294967295"/>
          </p:nvPr>
        </p:nvSpPr>
        <p:spPr>
          <a:xfrm>
            <a:off x="68580" y="1796654"/>
            <a:ext cx="8639175" cy="396478"/>
          </a:xfrm>
        </p:spPr>
        <p:txBody>
          <a:bodyPr/>
          <a:lstStyle/>
          <a:p>
            <a:r>
              <a:rPr lang="en-GB" dirty="0"/>
              <a:t>Results were achieved </a:t>
            </a:r>
            <a:r>
              <a:rPr lang="en-GB" b="1" dirty="0">
                <a:solidFill>
                  <a:srgbClr val="FF0000"/>
                </a:solidFill>
              </a:rPr>
              <a:t>on top of standard of care</a:t>
            </a:r>
            <a:r>
              <a:rPr lang="en-GB" dirty="0">
                <a:solidFill>
                  <a:srgbClr val="FF0000"/>
                </a:solidFill>
              </a:rPr>
              <a:t> </a:t>
            </a:r>
            <a:r>
              <a:rPr lang="en-GB" dirty="0"/>
              <a:t>for CV risk reduction</a:t>
            </a:r>
            <a:r>
              <a:rPr lang="en-GB" baseline="30000" dirty="0"/>
              <a:t>1−3</a:t>
            </a:r>
          </a:p>
        </p:txBody>
      </p:sp>
    </p:spTree>
    <p:extLst>
      <p:ext uri="{BB962C8B-B14F-4D97-AF65-F5344CB8AC3E}">
        <p14:creationId xmlns:p14="http://schemas.microsoft.com/office/powerpoint/2010/main" val="3251838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EMPA-REG: </a:t>
            </a:r>
            <a:r>
              <a:rPr lang="en-US" sz="2025"/>
              <a:t>Hospitalization for HF</a:t>
            </a:r>
            <a:endParaRPr lang="en-US" sz="2025" dirty="0"/>
          </a:p>
        </p:txBody>
      </p:sp>
      <p:pic>
        <p:nvPicPr>
          <p:cNvPr id="3" name="Picture 2"/>
          <p:cNvPicPr/>
          <p:nvPr/>
        </p:nvPicPr>
        <p:blipFill>
          <a:blip r:embed="rId2" cstate="print"/>
          <a:stretch>
            <a:fillRect/>
          </a:stretch>
        </p:blipFill>
        <p:spPr>
          <a:xfrm>
            <a:off x="1524000" y="685800"/>
            <a:ext cx="6248400" cy="5334000"/>
          </a:xfrm>
          <a:prstGeom prst="rect">
            <a:avLst/>
          </a:prstGeom>
        </p:spPr>
      </p:pic>
    </p:spTree>
    <p:extLst>
      <p:ext uri="{BB962C8B-B14F-4D97-AF65-F5344CB8AC3E}">
        <p14:creationId xmlns:p14="http://schemas.microsoft.com/office/powerpoint/2010/main" val="380519865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err="1"/>
              <a:t>eGFR</a:t>
            </a:r>
            <a:r>
              <a:rPr lang="en-US" dirty="0"/>
              <a:t> (CKD-EPI) over 192 weeks</a:t>
            </a:r>
            <a:br>
              <a:rPr lang="en-US" dirty="0"/>
            </a:br>
            <a:endParaRPr lang="en-GB" dirty="0"/>
          </a:p>
        </p:txBody>
      </p:sp>
      <p:sp>
        <p:nvSpPr>
          <p:cNvPr id="4" name="Text Placeholder 3"/>
          <p:cNvSpPr>
            <a:spLocks noGrp="1"/>
          </p:cNvSpPr>
          <p:nvPr>
            <p:ph type="body" sz="quarter" idx="13"/>
          </p:nvPr>
        </p:nvSpPr>
        <p:spPr>
          <a:xfrm>
            <a:off x="261051" y="6173690"/>
            <a:ext cx="6772457" cy="553998"/>
          </a:xfrm>
        </p:spPr>
        <p:txBody>
          <a:bodyPr/>
          <a:lstStyle/>
          <a:p>
            <a:r>
              <a:rPr lang="en-GB" dirty="0"/>
              <a:t>Pre-specified mixed model repeated measures analysis </a:t>
            </a:r>
            <a:r>
              <a:rPr lang="en-US" dirty="0"/>
              <a:t>in all patients treated with ≥1 dose of study drug who had a baseline and post-baseline measurement</a:t>
            </a:r>
            <a:r>
              <a:rPr lang="en-GB" dirty="0"/>
              <a:t>.</a:t>
            </a:r>
            <a:br>
              <a:rPr lang="en-GB" dirty="0"/>
            </a:br>
            <a:r>
              <a:rPr lang="en-GB" dirty="0" err="1"/>
              <a:t>eGFR</a:t>
            </a:r>
            <a:r>
              <a:rPr lang="en-GB" dirty="0"/>
              <a:t>, estimated glomerular filtration rate; CKD-EPI, Chronic Kidney Disease Epidemiology Collaboration.</a:t>
            </a:r>
            <a:endParaRPr lang="en-US" dirty="0"/>
          </a:p>
        </p:txBody>
      </p:sp>
      <p:graphicFrame>
        <p:nvGraphicFramePr>
          <p:cNvPr id="104" name="Chart 103"/>
          <p:cNvGraphicFramePr/>
          <p:nvPr/>
        </p:nvGraphicFramePr>
        <p:xfrm>
          <a:off x="708654" y="533400"/>
          <a:ext cx="8206746" cy="4364400"/>
        </p:xfrm>
        <a:graphic>
          <a:graphicData uri="http://schemas.openxmlformats.org/drawingml/2006/chart">
            <c:chart xmlns:c="http://schemas.openxmlformats.org/drawingml/2006/chart" xmlns:r="http://schemas.openxmlformats.org/officeDocument/2006/relationships" r:id="rId3"/>
          </a:graphicData>
        </a:graphic>
      </p:graphicFrame>
      <p:sp>
        <p:nvSpPr>
          <p:cNvPr id="105" name="TextBox 104"/>
          <p:cNvSpPr txBox="1"/>
          <p:nvPr/>
        </p:nvSpPr>
        <p:spPr>
          <a:xfrm>
            <a:off x="1506877"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2323</a:t>
            </a:r>
          </a:p>
        </p:txBody>
      </p:sp>
      <p:sp>
        <p:nvSpPr>
          <p:cNvPr id="106" name="TextBox 105"/>
          <p:cNvSpPr txBox="1"/>
          <p:nvPr/>
        </p:nvSpPr>
        <p:spPr>
          <a:xfrm>
            <a:off x="1506877"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2322</a:t>
            </a:r>
          </a:p>
        </p:txBody>
      </p:sp>
      <p:sp>
        <p:nvSpPr>
          <p:cNvPr id="107" name="TextBox 106"/>
          <p:cNvSpPr txBox="1"/>
          <p:nvPr/>
        </p:nvSpPr>
        <p:spPr>
          <a:xfrm>
            <a:off x="1506877"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2322</a:t>
            </a:r>
          </a:p>
        </p:txBody>
      </p:sp>
      <p:sp>
        <p:nvSpPr>
          <p:cNvPr id="108" name="TextBox 107"/>
          <p:cNvSpPr txBox="1"/>
          <p:nvPr/>
        </p:nvSpPr>
        <p:spPr>
          <a:xfrm>
            <a:off x="2052379"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2267</a:t>
            </a:r>
          </a:p>
        </p:txBody>
      </p:sp>
      <p:sp>
        <p:nvSpPr>
          <p:cNvPr id="109" name="TextBox 108"/>
          <p:cNvSpPr txBox="1"/>
          <p:nvPr/>
        </p:nvSpPr>
        <p:spPr>
          <a:xfrm>
            <a:off x="2052379"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2264</a:t>
            </a:r>
          </a:p>
        </p:txBody>
      </p:sp>
      <p:sp>
        <p:nvSpPr>
          <p:cNvPr id="110" name="TextBox 109"/>
          <p:cNvSpPr txBox="1"/>
          <p:nvPr/>
        </p:nvSpPr>
        <p:spPr>
          <a:xfrm>
            <a:off x="2052379"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2269</a:t>
            </a:r>
          </a:p>
        </p:txBody>
      </p:sp>
      <p:sp>
        <p:nvSpPr>
          <p:cNvPr id="111" name="TextBox 110"/>
          <p:cNvSpPr txBox="1"/>
          <p:nvPr/>
        </p:nvSpPr>
        <p:spPr>
          <a:xfrm>
            <a:off x="2428949"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2205</a:t>
            </a:r>
          </a:p>
        </p:txBody>
      </p:sp>
      <p:sp>
        <p:nvSpPr>
          <p:cNvPr id="112" name="TextBox 111"/>
          <p:cNvSpPr txBox="1"/>
          <p:nvPr/>
        </p:nvSpPr>
        <p:spPr>
          <a:xfrm>
            <a:off x="2428949"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2235</a:t>
            </a:r>
          </a:p>
        </p:txBody>
      </p:sp>
      <p:sp>
        <p:nvSpPr>
          <p:cNvPr id="113" name="TextBox 112"/>
          <p:cNvSpPr txBox="1"/>
          <p:nvPr/>
        </p:nvSpPr>
        <p:spPr>
          <a:xfrm>
            <a:off x="2428949"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2216</a:t>
            </a:r>
          </a:p>
        </p:txBody>
      </p:sp>
      <p:sp>
        <p:nvSpPr>
          <p:cNvPr id="114" name="TextBox 113"/>
          <p:cNvSpPr txBox="1"/>
          <p:nvPr/>
        </p:nvSpPr>
        <p:spPr>
          <a:xfrm>
            <a:off x="3077022"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2121</a:t>
            </a:r>
          </a:p>
        </p:txBody>
      </p:sp>
      <p:sp>
        <p:nvSpPr>
          <p:cNvPr id="117" name="TextBox 116"/>
          <p:cNvSpPr txBox="1"/>
          <p:nvPr/>
        </p:nvSpPr>
        <p:spPr>
          <a:xfrm>
            <a:off x="3077022"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2162</a:t>
            </a:r>
          </a:p>
        </p:txBody>
      </p:sp>
      <p:sp>
        <p:nvSpPr>
          <p:cNvPr id="118" name="TextBox 117"/>
          <p:cNvSpPr txBox="1"/>
          <p:nvPr/>
        </p:nvSpPr>
        <p:spPr>
          <a:xfrm>
            <a:off x="3077022"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2156</a:t>
            </a:r>
          </a:p>
        </p:txBody>
      </p:sp>
      <p:sp>
        <p:nvSpPr>
          <p:cNvPr id="119" name="TextBox 118"/>
          <p:cNvSpPr txBox="1"/>
          <p:nvPr/>
        </p:nvSpPr>
        <p:spPr>
          <a:xfrm>
            <a:off x="3446205"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2064</a:t>
            </a:r>
          </a:p>
        </p:txBody>
      </p:sp>
      <p:sp>
        <p:nvSpPr>
          <p:cNvPr id="120" name="TextBox 119"/>
          <p:cNvSpPr txBox="1"/>
          <p:nvPr/>
        </p:nvSpPr>
        <p:spPr>
          <a:xfrm>
            <a:off x="3446205"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2114</a:t>
            </a:r>
          </a:p>
        </p:txBody>
      </p:sp>
      <p:sp>
        <p:nvSpPr>
          <p:cNvPr id="121" name="TextBox 120"/>
          <p:cNvSpPr txBox="1"/>
          <p:nvPr/>
        </p:nvSpPr>
        <p:spPr>
          <a:xfrm>
            <a:off x="3446205"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2111</a:t>
            </a:r>
          </a:p>
        </p:txBody>
      </p:sp>
      <p:sp>
        <p:nvSpPr>
          <p:cNvPr id="122" name="TextBox 121"/>
          <p:cNvSpPr txBox="1"/>
          <p:nvPr/>
        </p:nvSpPr>
        <p:spPr>
          <a:xfrm>
            <a:off x="3807389"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1927</a:t>
            </a:r>
          </a:p>
        </p:txBody>
      </p:sp>
      <p:sp>
        <p:nvSpPr>
          <p:cNvPr id="123" name="TextBox 122"/>
          <p:cNvSpPr txBox="1"/>
          <p:nvPr/>
        </p:nvSpPr>
        <p:spPr>
          <a:xfrm>
            <a:off x="3807389"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2012</a:t>
            </a:r>
          </a:p>
        </p:txBody>
      </p:sp>
      <p:sp>
        <p:nvSpPr>
          <p:cNvPr id="124" name="TextBox 123"/>
          <p:cNvSpPr txBox="1"/>
          <p:nvPr/>
        </p:nvSpPr>
        <p:spPr>
          <a:xfrm>
            <a:off x="3807389"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2006</a:t>
            </a:r>
          </a:p>
        </p:txBody>
      </p:sp>
      <p:sp>
        <p:nvSpPr>
          <p:cNvPr id="125" name="TextBox 124"/>
          <p:cNvSpPr txBox="1"/>
          <p:nvPr/>
        </p:nvSpPr>
        <p:spPr>
          <a:xfrm>
            <a:off x="4184573"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1981</a:t>
            </a:r>
          </a:p>
        </p:txBody>
      </p:sp>
      <p:sp>
        <p:nvSpPr>
          <p:cNvPr id="126" name="TextBox 125"/>
          <p:cNvSpPr txBox="1"/>
          <p:nvPr/>
        </p:nvSpPr>
        <p:spPr>
          <a:xfrm>
            <a:off x="4184573"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2064</a:t>
            </a:r>
          </a:p>
        </p:txBody>
      </p:sp>
      <p:sp>
        <p:nvSpPr>
          <p:cNvPr id="127" name="TextBox 126"/>
          <p:cNvSpPr txBox="1"/>
          <p:nvPr/>
        </p:nvSpPr>
        <p:spPr>
          <a:xfrm>
            <a:off x="4184573"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2067</a:t>
            </a:r>
          </a:p>
        </p:txBody>
      </p:sp>
      <p:sp>
        <p:nvSpPr>
          <p:cNvPr id="128" name="TextBox 127"/>
          <p:cNvSpPr txBox="1"/>
          <p:nvPr/>
        </p:nvSpPr>
        <p:spPr>
          <a:xfrm>
            <a:off x="4563263"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1763</a:t>
            </a:r>
          </a:p>
        </p:txBody>
      </p:sp>
      <p:sp>
        <p:nvSpPr>
          <p:cNvPr id="129" name="TextBox 128"/>
          <p:cNvSpPr txBox="1"/>
          <p:nvPr/>
        </p:nvSpPr>
        <p:spPr>
          <a:xfrm>
            <a:off x="4563263"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1839</a:t>
            </a:r>
          </a:p>
        </p:txBody>
      </p:sp>
      <p:sp>
        <p:nvSpPr>
          <p:cNvPr id="130" name="TextBox 129"/>
          <p:cNvSpPr txBox="1"/>
          <p:nvPr/>
        </p:nvSpPr>
        <p:spPr>
          <a:xfrm>
            <a:off x="4563263"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1871</a:t>
            </a:r>
          </a:p>
        </p:txBody>
      </p:sp>
      <p:sp>
        <p:nvSpPr>
          <p:cNvPr id="131" name="TextBox 130"/>
          <p:cNvSpPr txBox="1"/>
          <p:nvPr/>
        </p:nvSpPr>
        <p:spPr>
          <a:xfrm>
            <a:off x="4933203"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1479</a:t>
            </a:r>
          </a:p>
        </p:txBody>
      </p:sp>
      <p:sp>
        <p:nvSpPr>
          <p:cNvPr id="134" name="TextBox 133"/>
          <p:cNvSpPr txBox="1"/>
          <p:nvPr/>
        </p:nvSpPr>
        <p:spPr>
          <a:xfrm>
            <a:off x="4933203"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1540</a:t>
            </a:r>
          </a:p>
        </p:txBody>
      </p:sp>
      <p:sp>
        <p:nvSpPr>
          <p:cNvPr id="135" name="TextBox 134"/>
          <p:cNvSpPr txBox="1"/>
          <p:nvPr/>
        </p:nvSpPr>
        <p:spPr>
          <a:xfrm>
            <a:off x="4933203"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1563</a:t>
            </a:r>
          </a:p>
        </p:txBody>
      </p:sp>
      <p:sp>
        <p:nvSpPr>
          <p:cNvPr id="136" name="TextBox 135"/>
          <p:cNvSpPr txBox="1"/>
          <p:nvPr/>
        </p:nvSpPr>
        <p:spPr>
          <a:xfrm>
            <a:off x="5311531"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1262</a:t>
            </a:r>
          </a:p>
        </p:txBody>
      </p:sp>
      <p:sp>
        <p:nvSpPr>
          <p:cNvPr id="137" name="TextBox 136"/>
          <p:cNvSpPr txBox="1"/>
          <p:nvPr/>
        </p:nvSpPr>
        <p:spPr>
          <a:xfrm>
            <a:off x="5311531"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1314</a:t>
            </a:r>
          </a:p>
        </p:txBody>
      </p:sp>
      <p:sp>
        <p:nvSpPr>
          <p:cNvPr id="138" name="TextBox 137"/>
          <p:cNvSpPr txBox="1"/>
          <p:nvPr/>
        </p:nvSpPr>
        <p:spPr>
          <a:xfrm>
            <a:off x="5311531"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1340</a:t>
            </a:r>
          </a:p>
        </p:txBody>
      </p:sp>
      <p:sp>
        <p:nvSpPr>
          <p:cNvPr id="139" name="TextBox 138"/>
          <p:cNvSpPr txBox="1"/>
          <p:nvPr/>
        </p:nvSpPr>
        <p:spPr>
          <a:xfrm>
            <a:off x="5678831"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1123</a:t>
            </a:r>
          </a:p>
        </p:txBody>
      </p:sp>
      <p:sp>
        <p:nvSpPr>
          <p:cNvPr id="140" name="TextBox 139"/>
          <p:cNvSpPr txBox="1"/>
          <p:nvPr/>
        </p:nvSpPr>
        <p:spPr>
          <a:xfrm>
            <a:off x="5678831"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1180</a:t>
            </a:r>
          </a:p>
        </p:txBody>
      </p:sp>
      <p:sp>
        <p:nvSpPr>
          <p:cNvPr id="141" name="TextBox 140"/>
          <p:cNvSpPr txBox="1"/>
          <p:nvPr/>
        </p:nvSpPr>
        <p:spPr>
          <a:xfrm>
            <a:off x="5678831"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1207</a:t>
            </a:r>
          </a:p>
        </p:txBody>
      </p:sp>
      <p:sp>
        <p:nvSpPr>
          <p:cNvPr id="142" name="TextBox 141"/>
          <p:cNvSpPr txBox="1"/>
          <p:nvPr/>
        </p:nvSpPr>
        <p:spPr>
          <a:xfrm>
            <a:off x="6081623" y="4701532"/>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977</a:t>
            </a:r>
          </a:p>
        </p:txBody>
      </p:sp>
      <p:sp>
        <p:nvSpPr>
          <p:cNvPr id="143" name="TextBox 142"/>
          <p:cNvSpPr txBox="1"/>
          <p:nvPr/>
        </p:nvSpPr>
        <p:spPr>
          <a:xfrm>
            <a:off x="6049563"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1024</a:t>
            </a:r>
          </a:p>
        </p:txBody>
      </p:sp>
      <p:sp>
        <p:nvSpPr>
          <p:cNvPr id="144" name="TextBox 143"/>
          <p:cNvSpPr txBox="1"/>
          <p:nvPr/>
        </p:nvSpPr>
        <p:spPr>
          <a:xfrm>
            <a:off x="6049563"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1063</a:t>
            </a:r>
          </a:p>
        </p:txBody>
      </p:sp>
      <p:sp>
        <p:nvSpPr>
          <p:cNvPr id="145" name="TextBox 144"/>
          <p:cNvSpPr txBox="1"/>
          <p:nvPr/>
        </p:nvSpPr>
        <p:spPr>
          <a:xfrm>
            <a:off x="6462623" y="4701532"/>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731</a:t>
            </a:r>
          </a:p>
        </p:txBody>
      </p:sp>
      <p:sp>
        <p:nvSpPr>
          <p:cNvPr id="146" name="TextBox 145"/>
          <p:cNvSpPr txBox="1"/>
          <p:nvPr/>
        </p:nvSpPr>
        <p:spPr>
          <a:xfrm>
            <a:off x="6462623" y="4904963"/>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785</a:t>
            </a:r>
          </a:p>
        </p:txBody>
      </p:sp>
      <p:sp>
        <p:nvSpPr>
          <p:cNvPr id="152" name="TextBox 151"/>
          <p:cNvSpPr txBox="1"/>
          <p:nvPr/>
        </p:nvSpPr>
        <p:spPr>
          <a:xfrm>
            <a:off x="6462623" y="5097471"/>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838</a:t>
            </a:r>
          </a:p>
        </p:txBody>
      </p:sp>
      <p:sp>
        <p:nvSpPr>
          <p:cNvPr id="153" name="TextBox 152"/>
          <p:cNvSpPr txBox="1"/>
          <p:nvPr/>
        </p:nvSpPr>
        <p:spPr>
          <a:xfrm>
            <a:off x="6846770" y="4701532"/>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448</a:t>
            </a:r>
          </a:p>
        </p:txBody>
      </p:sp>
      <p:sp>
        <p:nvSpPr>
          <p:cNvPr id="154" name="TextBox 153"/>
          <p:cNvSpPr txBox="1"/>
          <p:nvPr/>
        </p:nvSpPr>
        <p:spPr>
          <a:xfrm>
            <a:off x="6846770" y="4904963"/>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513</a:t>
            </a:r>
          </a:p>
        </p:txBody>
      </p:sp>
      <p:sp>
        <p:nvSpPr>
          <p:cNvPr id="179" name="TextBox 178"/>
          <p:cNvSpPr txBox="1"/>
          <p:nvPr/>
        </p:nvSpPr>
        <p:spPr>
          <a:xfrm>
            <a:off x="6846770" y="5097471"/>
            <a:ext cx="37702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524</a:t>
            </a:r>
          </a:p>
        </p:txBody>
      </p:sp>
      <p:cxnSp>
        <p:nvCxnSpPr>
          <p:cNvPr id="180" name="Straight Connector 179"/>
          <p:cNvCxnSpPr/>
          <p:nvPr/>
        </p:nvCxnSpPr>
        <p:spPr>
          <a:xfrm flipV="1">
            <a:off x="222390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2"/>
          <p:cNvSpPr txBox="1"/>
          <p:nvPr/>
        </p:nvSpPr>
        <p:spPr>
          <a:xfrm>
            <a:off x="1897408" y="4191759"/>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12</a:t>
            </a:r>
          </a:p>
        </p:txBody>
      </p:sp>
      <p:cxnSp>
        <p:nvCxnSpPr>
          <p:cNvPr id="182" name="Straight Connector 181"/>
          <p:cNvCxnSpPr/>
          <p:nvPr/>
        </p:nvCxnSpPr>
        <p:spPr>
          <a:xfrm flipV="1">
            <a:off x="1900171"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2"/>
          <p:cNvSpPr txBox="1"/>
          <p:nvPr/>
        </p:nvSpPr>
        <p:spPr>
          <a:xfrm>
            <a:off x="1278524" y="4191759"/>
            <a:ext cx="648000" cy="152400"/>
          </a:xfrm>
          <a:prstGeom prst="rect">
            <a:avLst/>
          </a:prstGeom>
        </p:spPr>
        <p:txBody>
          <a:bodyPr wrap="square" lIns="0" r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Baseline</a:t>
            </a:r>
          </a:p>
        </p:txBody>
      </p:sp>
      <p:cxnSp>
        <p:nvCxnSpPr>
          <p:cNvPr id="184" name="Straight Connector 183"/>
          <p:cNvCxnSpPr/>
          <p:nvPr/>
        </p:nvCxnSpPr>
        <p:spPr>
          <a:xfrm flipV="1">
            <a:off x="1992249"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2"/>
          <p:cNvSpPr txBox="1"/>
          <p:nvPr/>
        </p:nvSpPr>
        <p:spPr>
          <a:xfrm>
            <a:off x="1672240" y="4191759"/>
            <a:ext cx="64008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4</a:t>
            </a:r>
          </a:p>
        </p:txBody>
      </p:sp>
      <p:sp>
        <p:nvSpPr>
          <p:cNvPr id="186" name="TextBox 185"/>
          <p:cNvSpPr txBox="1"/>
          <p:nvPr/>
        </p:nvSpPr>
        <p:spPr>
          <a:xfrm>
            <a:off x="1778290" y="4701532"/>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2295</a:t>
            </a:r>
          </a:p>
        </p:txBody>
      </p:sp>
      <p:sp>
        <p:nvSpPr>
          <p:cNvPr id="187" name="TextBox 186"/>
          <p:cNvSpPr txBox="1"/>
          <p:nvPr/>
        </p:nvSpPr>
        <p:spPr>
          <a:xfrm>
            <a:off x="1778290" y="4904963"/>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2290</a:t>
            </a:r>
          </a:p>
        </p:txBody>
      </p:sp>
      <p:sp>
        <p:nvSpPr>
          <p:cNvPr id="188" name="TextBox 187"/>
          <p:cNvSpPr txBox="1"/>
          <p:nvPr/>
        </p:nvSpPr>
        <p:spPr>
          <a:xfrm>
            <a:off x="1778290" y="5097471"/>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2288</a:t>
            </a:r>
          </a:p>
        </p:txBody>
      </p:sp>
      <p:sp>
        <p:nvSpPr>
          <p:cNvPr id="189" name="TextBox 188"/>
          <p:cNvSpPr txBox="1"/>
          <p:nvPr/>
        </p:nvSpPr>
        <p:spPr>
          <a:xfrm>
            <a:off x="343617" y="4904963"/>
            <a:ext cx="129073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Empagliflozin 10 mg</a:t>
            </a:r>
          </a:p>
        </p:txBody>
      </p:sp>
      <p:sp>
        <p:nvSpPr>
          <p:cNvPr id="190" name="TextBox 189"/>
          <p:cNvSpPr txBox="1"/>
          <p:nvPr/>
        </p:nvSpPr>
        <p:spPr>
          <a:xfrm>
            <a:off x="343617" y="5097471"/>
            <a:ext cx="129073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Empagliflozin 25 mg</a:t>
            </a:r>
          </a:p>
        </p:txBody>
      </p:sp>
      <p:sp>
        <p:nvSpPr>
          <p:cNvPr id="191" name="TextBox 190"/>
          <p:cNvSpPr txBox="1"/>
          <p:nvPr/>
        </p:nvSpPr>
        <p:spPr>
          <a:xfrm>
            <a:off x="975206" y="4701532"/>
            <a:ext cx="659155"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Placebo</a:t>
            </a:r>
          </a:p>
        </p:txBody>
      </p:sp>
      <p:cxnSp>
        <p:nvCxnSpPr>
          <p:cNvPr id="192" name="Straight Connector 191"/>
          <p:cNvCxnSpPr/>
          <p:nvPr/>
        </p:nvCxnSpPr>
        <p:spPr>
          <a:xfrm flipV="1">
            <a:off x="264502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TextBox 2"/>
          <p:cNvSpPr txBox="1"/>
          <p:nvPr/>
        </p:nvSpPr>
        <p:spPr>
          <a:xfrm>
            <a:off x="2472597" y="4191759"/>
            <a:ext cx="350997"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28</a:t>
            </a:r>
          </a:p>
        </p:txBody>
      </p:sp>
      <p:cxnSp>
        <p:nvCxnSpPr>
          <p:cNvPr id="194" name="Straight Connector 193"/>
          <p:cNvCxnSpPr/>
          <p:nvPr/>
        </p:nvCxnSpPr>
        <p:spPr>
          <a:xfrm flipV="1">
            <a:off x="3297594"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2"/>
          <p:cNvSpPr txBox="1"/>
          <p:nvPr/>
        </p:nvSpPr>
        <p:spPr>
          <a:xfrm>
            <a:off x="3122117" y="4191759"/>
            <a:ext cx="350997"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52</a:t>
            </a:r>
          </a:p>
        </p:txBody>
      </p:sp>
      <p:cxnSp>
        <p:nvCxnSpPr>
          <p:cNvPr id="196" name="Straight Connector 195"/>
          <p:cNvCxnSpPr/>
          <p:nvPr/>
        </p:nvCxnSpPr>
        <p:spPr>
          <a:xfrm flipV="1">
            <a:off x="440514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2"/>
          <p:cNvSpPr txBox="1"/>
          <p:nvPr/>
        </p:nvSpPr>
        <p:spPr>
          <a:xfrm>
            <a:off x="4229669" y="4191759"/>
            <a:ext cx="350997"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94</a:t>
            </a:r>
          </a:p>
        </p:txBody>
      </p:sp>
      <p:cxnSp>
        <p:nvCxnSpPr>
          <p:cNvPr id="198" name="Straight Connector 197"/>
          <p:cNvCxnSpPr/>
          <p:nvPr/>
        </p:nvCxnSpPr>
        <p:spPr>
          <a:xfrm flipV="1">
            <a:off x="478383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2"/>
          <p:cNvSpPr txBox="1"/>
          <p:nvPr/>
        </p:nvSpPr>
        <p:spPr>
          <a:xfrm>
            <a:off x="4555236"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108</a:t>
            </a:r>
          </a:p>
        </p:txBody>
      </p:sp>
      <p:sp>
        <p:nvSpPr>
          <p:cNvPr id="200" name="TextBox 2"/>
          <p:cNvSpPr txBox="1"/>
          <p:nvPr/>
        </p:nvSpPr>
        <p:spPr>
          <a:xfrm>
            <a:off x="3852491" y="4191759"/>
            <a:ext cx="350997"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80</a:t>
            </a:r>
          </a:p>
        </p:txBody>
      </p:sp>
      <p:sp>
        <p:nvSpPr>
          <p:cNvPr id="201" name="TextBox 2"/>
          <p:cNvSpPr txBox="1"/>
          <p:nvPr/>
        </p:nvSpPr>
        <p:spPr>
          <a:xfrm>
            <a:off x="4925177"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122</a:t>
            </a:r>
          </a:p>
        </p:txBody>
      </p:sp>
      <p:cxnSp>
        <p:nvCxnSpPr>
          <p:cNvPr id="202" name="Straight Connector 201"/>
          <p:cNvCxnSpPr/>
          <p:nvPr/>
        </p:nvCxnSpPr>
        <p:spPr>
          <a:xfrm flipV="1">
            <a:off x="3666778"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
          <p:cNvSpPr txBox="1"/>
          <p:nvPr/>
        </p:nvSpPr>
        <p:spPr>
          <a:xfrm>
            <a:off x="3491308" y="4191759"/>
            <a:ext cx="350997"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66</a:t>
            </a:r>
          </a:p>
        </p:txBody>
      </p:sp>
      <p:cxnSp>
        <p:nvCxnSpPr>
          <p:cNvPr id="204" name="Straight Connector 203"/>
          <p:cNvCxnSpPr/>
          <p:nvPr/>
        </p:nvCxnSpPr>
        <p:spPr>
          <a:xfrm flipV="1">
            <a:off x="5532104"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
          <p:cNvSpPr txBox="1"/>
          <p:nvPr/>
        </p:nvSpPr>
        <p:spPr>
          <a:xfrm>
            <a:off x="5303504"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136</a:t>
            </a:r>
          </a:p>
        </p:txBody>
      </p:sp>
      <p:cxnSp>
        <p:nvCxnSpPr>
          <p:cNvPr id="206" name="Straight Connector 205"/>
          <p:cNvCxnSpPr/>
          <p:nvPr/>
        </p:nvCxnSpPr>
        <p:spPr>
          <a:xfrm flipV="1">
            <a:off x="515377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5899404"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
          <p:cNvSpPr txBox="1"/>
          <p:nvPr/>
        </p:nvSpPr>
        <p:spPr>
          <a:xfrm>
            <a:off x="5670805"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150</a:t>
            </a:r>
          </a:p>
        </p:txBody>
      </p:sp>
      <p:cxnSp>
        <p:nvCxnSpPr>
          <p:cNvPr id="209" name="Straight Connector 208"/>
          <p:cNvCxnSpPr/>
          <p:nvPr/>
        </p:nvCxnSpPr>
        <p:spPr>
          <a:xfrm flipV="1">
            <a:off x="627013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
          <p:cNvSpPr txBox="1"/>
          <p:nvPr/>
        </p:nvSpPr>
        <p:spPr>
          <a:xfrm>
            <a:off x="6041538"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164</a:t>
            </a:r>
          </a:p>
        </p:txBody>
      </p:sp>
      <p:cxnSp>
        <p:nvCxnSpPr>
          <p:cNvPr id="211" name="Straight Connector 210"/>
          <p:cNvCxnSpPr/>
          <p:nvPr/>
        </p:nvCxnSpPr>
        <p:spPr>
          <a:xfrm flipV="1">
            <a:off x="6651136"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
          <p:cNvSpPr txBox="1"/>
          <p:nvPr/>
        </p:nvSpPr>
        <p:spPr>
          <a:xfrm>
            <a:off x="6422537"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178</a:t>
            </a:r>
          </a:p>
        </p:txBody>
      </p:sp>
      <p:cxnSp>
        <p:nvCxnSpPr>
          <p:cNvPr id="213" name="Straight Connector 212"/>
          <p:cNvCxnSpPr/>
          <p:nvPr/>
        </p:nvCxnSpPr>
        <p:spPr>
          <a:xfrm flipV="1">
            <a:off x="7033504"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
          <p:cNvSpPr txBox="1"/>
          <p:nvPr/>
        </p:nvSpPr>
        <p:spPr>
          <a:xfrm>
            <a:off x="6807512" y="4191759"/>
            <a:ext cx="45720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192</a:t>
            </a:r>
          </a:p>
        </p:txBody>
      </p:sp>
      <p:cxnSp>
        <p:nvCxnSpPr>
          <p:cNvPr id="215" name="Straight Connector 214"/>
          <p:cNvCxnSpPr/>
          <p:nvPr/>
        </p:nvCxnSpPr>
        <p:spPr>
          <a:xfrm flipV="1">
            <a:off x="4027962" y="4114940"/>
            <a:ext cx="0" cy="457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1506879"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7020</a:t>
            </a:r>
          </a:p>
        </p:txBody>
      </p:sp>
      <p:sp>
        <p:nvSpPr>
          <p:cNvPr id="217" name="TextBox 216"/>
          <p:cNvSpPr txBox="1"/>
          <p:nvPr/>
        </p:nvSpPr>
        <p:spPr>
          <a:xfrm>
            <a:off x="2052380"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6996</a:t>
            </a:r>
          </a:p>
        </p:txBody>
      </p:sp>
      <p:sp>
        <p:nvSpPr>
          <p:cNvPr id="218" name="TextBox 217"/>
          <p:cNvSpPr txBox="1"/>
          <p:nvPr/>
        </p:nvSpPr>
        <p:spPr>
          <a:xfrm>
            <a:off x="2428950"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6931</a:t>
            </a:r>
          </a:p>
        </p:txBody>
      </p:sp>
      <p:sp>
        <p:nvSpPr>
          <p:cNvPr id="219" name="TextBox 218"/>
          <p:cNvSpPr txBox="1"/>
          <p:nvPr/>
        </p:nvSpPr>
        <p:spPr>
          <a:xfrm>
            <a:off x="3077022"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6864</a:t>
            </a:r>
          </a:p>
        </p:txBody>
      </p:sp>
      <p:sp>
        <p:nvSpPr>
          <p:cNvPr id="220" name="TextBox 219"/>
          <p:cNvSpPr txBox="1"/>
          <p:nvPr/>
        </p:nvSpPr>
        <p:spPr>
          <a:xfrm>
            <a:off x="3446206"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6765</a:t>
            </a:r>
          </a:p>
        </p:txBody>
      </p:sp>
      <p:sp>
        <p:nvSpPr>
          <p:cNvPr id="221" name="TextBox 220"/>
          <p:cNvSpPr txBox="1"/>
          <p:nvPr/>
        </p:nvSpPr>
        <p:spPr>
          <a:xfrm>
            <a:off x="3807392"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6696</a:t>
            </a:r>
          </a:p>
        </p:txBody>
      </p:sp>
      <p:sp>
        <p:nvSpPr>
          <p:cNvPr id="222" name="TextBox 221"/>
          <p:cNvSpPr txBox="1"/>
          <p:nvPr/>
        </p:nvSpPr>
        <p:spPr>
          <a:xfrm>
            <a:off x="4184576"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6651</a:t>
            </a:r>
          </a:p>
        </p:txBody>
      </p:sp>
      <p:sp>
        <p:nvSpPr>
          <p:cNvPr id="223" name="TextBox 222"/>
          <p:cNvSpPr txBox="1"/>
          <p:nvPr/>
        </p:nvSpPr>
        <p:spPr>
          <a:xfrm>
            <a:off x="4563264"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6068</a:t>
            </a:r>
          </a:p>
        </p:txBody>
      </p:sp>
      <p:sp>
        <p:nvSpPr>
          <p:cNvPr id="224" name="TextBox 223"/>
          <p:cNvSpPr txBox="1"/>
          <p:nvPr/>
        </p:nvSpPr>
        <p:spPr>
          <a:xfrm>
            <a:off x="4933204"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5114</a:t>
            </a:r>
          </a:p>
        </p:txBody>
      </p:sp>
      <p:sp>
        <p:nvSpPr>
          <p:cNvPr id="225" name="TextBox 224"/>
          <p:cNvSpPr txBox="1"/>
          <p:nvPr/>
        </p:nvSpPr>
        <p:spPr>
          <a:xfrm>
            <a:off x="5311534"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4443</a:t>
            </a:r>
          </a:p>
        </p:txBody>
      </p:sp>
      <p:sp>
        <p:nvSpPr>
          <p:cNvPr id="226" name="TextBox 225"/>
          <p:cNvSpPr txBox="1"/>
          <p:nvPr/>
        </p:nvSpPr>
        <p:spPr>
          <a:xfrm>
            <a:off x="5678834"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3961</a:t>
            </a:r>
          </a:p>
        </p:txBody>
      </p:sp>
      <p:sp>
        <p:nvSpPr>
          <p:cNvPr id="227" name="TextBox 226"/>
          <p:cNvSpPr txBox="1"/>
          <p:nvPr/>
        </p:nvSpPr>
        <p:spPr>
          <a:xfrm>
            <a:off x="6049564"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3488</a:t>
            </a:r>
          </a:p>
        </p:txBody>
      </p:sp>
      <p:sp>
        <p:nvSpPr>
          <p:cNvPr id="228" name="TextBox 227"/>
          <p:cNvSpPr txBox="1"/>
          <p:nvPr/>
        </p:nvSpPr>
        <p:spPr>
          <a:xfrm>
            <a:off x="6439708"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2707</a:t>
            </a:r>
          </a:p>
        </p:txBody>
      </p:sp>
      <p:sp>
        <p:nvSpPr>
          <p:cNvPr id="229" name="TextBox 228"/>
          <p:cNvSpPr txBox="1"/>
          <p:nvPr/>
        </p:nvSpPr>
        <p:spPr>
          <a:xfrm>
            <a:off x="6814711"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1703</a:t>
            </a:r>
          </a:p>
        </p:txBody>
      </p:sp>
      <p:sp>
        <p:nvSpPr>
          <p:cNvPr id="230" name="TextBox 229"/>
          <p:cNvSpPr txBox="1"/>
          <p:nvPr/>
        </p:nvSpPr>
        <p:spPr>
          <a:xfrm>
            <a:off x="1778293" y="5688468"/>
            <a:ext cx="44114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7020</a:t>
            </a:r>
          </a:p>
        </p:txBody>
      </p:sp>
      <p:sp>
        <p:nvSpPr>
          <p:cNvPr id="231" name="TextBox 230"/>
          <p:cNvSpPr txBox="1"/>
          <p:nvPr/>
        </p:nvSpPr>
        <p:spPr>
          <a:xfrm>
            <a:off x="-4236" y="5375559"/>
            <a:ext cx="1638590"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3366"/>
              </a:buClr>
              <a:buSzTx/>
              <a:buFontTx/>
              <a:buNone/>
              <a:tabLst/>
              <a:defRPr/>
            </a:pPr>
            <a:r>
              <a:rPr kumimoji="0" lang="en-GB" sz="900" b="0" i="1"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No. </a:t>
            </a:r>
            <a:r>
              <a:rPr kumimoji="0" lang="en-US" sz="900" b="0" i="1"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in follow-up for </a:t>
            </a:r>
            <a:br>
              <a:rPr kumimoji="0" lang="en-US" sz="900" b="0" i="1"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br>
            <a:r>
              <a:rPr kumimoji="0" lang="en-US" sz="900" b="0" i="1"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adverse/outcome events </a:t>
            </a:r>
            <a:endParaRPr kumimoji="0" lang="en-GB" sz="900" b="0" i="1"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p:txBody>
      </p:sp>
      <p:sp>
        <p:nvSpPr>
          <p:cNvPr id="232" name="TextBox 231"/>
          <p:cNvSpPr txBox="1"/>
          <p:nvPr/>
        </p:nvSpPr>
        <p:spPr>
          <a:xfrm>
            <a:off x="698352" y="4521003"/>
            <a:ext cx="936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Century Gothic" panose="020F0302020204030204"/>
                <a:ea typeface="+mn-ea"/>
                <a:cs typeface="Arial" panose="020B0604020202020204" pitchFamily="34" charset="0"/>
              </a:rPr>
              <a:t>No. analyzed</a:t>
            </a:r>
          </a:p>
        </p:txBody>
      </p:sp>
      <p:sp>
        <p:nvSpPr>
          <p:cNvPr id="233" name="TextBox 232"/>
          <p:cNvSpPr txBox="1"/>
          <p:nvPr/>
        </p:nvSpPr>
        <p:spPr>
          <a:xfrm>
            <a:off x="1185213" y="5688468"/>
            <a:ext cx="449162"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3366"/>
              </a:buClr>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Total</a:t>
            </a:r>
          </a:p>
        </p:txBody>
      </p:sp>
      <p:sp>
        <p:nvSpPr>
          <p:cNvPr id="101" name="Rectangle 17"/>
          <p:cNvSpPr/>
          <p:nvPr/>
        </p:nvSpPr>
        <p:spPr>
          <a:xfrm>
            <a:off x="223944" y="5956159"/>
            <a:ext cx="6046192" cy="261554"/>
          </a:xfrm>
          <a:prstGeom prst="rect">
            <a:avLst/>
          </a:prstGeom>
        </p:spPr>
        <p:txBody>
          <a:bodyPr wrap="square" lIns="0" tIns="45692" rIns="91388" bIns="4569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srgbClr val="336699"/>
                </a:solidFill>
                <a:effectLst/>
                <a:uLnTx/>
                <a:uFillTx/>
                <a:latin typeface="Century Gothic" panose="020F0302020204030204"/>
                <a:ea typeface="+mn-ea"/>
                <a:cs typeface="+mn-cs"/>
              </a:rPr>
              <a:t>Η εμπαγλιφλοζινη δεν ενδείκνυται για την θεραπεία της διαβητικής νεφροπάθειας</a:t>
            </a:r>
          </a:p>
        </p:txBody>
      </p:sp>
    </p:spTree>
    <p:extLst>
      <p:ext uri="{BB962C8B-B14F-4D97-AF65-F5344CB8AC3E}">
        <p14:creationId xmlns:p14="http://schemas.microsoft.com/office/powerpoint/2010/main" val="162520613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F7B0CB98-7CA3-4463-B402-985ECFD3A917}"/>
              </a:ext>
            </a:extLst>
          </p:cNvPr>
          <p:cNvSpPr>
            <a:spLocks noGrp="1"/>
          </p:cNvSpPr>
          <p:nvPr>
            <p:ph type="title"/>
          </p:nvPr>
        </p:nvSpPr>
        <p:spPr/>
        <p:txBody>
          <a:bodyPr/>
          <a:lstStyle/>
          <a:p>
            <a:r>
              <a:rPr lang="el-GR" dirty="0">
                <a:solidFill>
                  <a:srgbClr val="FF0000"/>
                </a:solidFill>
              </a:rPr>
              <a:t>Η φυσιολογική ανατομία και φυσιολογία του νεφρού</a:t>
            </a:r>
          </a:p>
        </p:txBody>
      </p:sp>
      <p:pic>
        <p:nvPicPr>
          <p:cNvPr id="5" name="Θέση περιεχομένου 4" descr="Εικόνα που περιέχει κείμενο&#10;&#10;Η περιγραφή δημιουργήθηκε με πολύ υψηλή αξιοπιστία">
            <a:extLst>
              <a:ext uri="{FF2B5EF4-FFF2-40B4-BE49-F238E27FC236}">
                <a16:creationId xmlns:a16="http://schemas.microsoft.com/office/drawing/2014/main" id="{0C6ED0C6-968E-45F9-9F06-CFCA869F4C71}"/>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57201" y="2069307"/>
            <a:ext cx="2320289" cy="3537109"/>
          </a:xfrm>
        </p:spPr>
      </p:pic>
      <p:pic>
        <p:nvPicPr>
          <p:cNvPr id="8" name="Εικόνα 7" descr="Εικόνα που περιέχει κείμενο&#10;&#10;Η περιγραφή δημιουργήθηκε με υψηλή αξιοπιστία">
            <a:extLst>
              <a:ext uri="{FF2B5EF4-FFF2-40B4-BE49-F238E27FC236}">
                <a16:creationId xmlns:a16="http://schemas.microsoft.com/office/drawing/2014/main" id="{8E0C3299-3067-49D4-989B-655FA27C8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247" y="2065602"/>
            <a:ext cx="2383727" cy="3686175"/>
          </a:xfrm>
          <a:prstGeom prst="rect">
            <a:avLst/>
          </a:prstGeom>
        </p:spPr>
      </p:pic>
      <p:pic>
        <p:nvPicPr>
          <p:cNvPr id="9" name="Εικόνα 8">
            <a:extLst>
              <a:ext uri="{FF2B5EF4-FFF2-40B4-BE49-F238E27FC236}">
                <a16:creationId xmlns:a16="http://schemas.microsoft.com/office/drawing/2014/main" id="{8515318E-7B30-4885-BE9B-997C4E281C82}"/>
              </a:ext>
            </a:extLst>
          </p:cNvPr>
          <p:cNvPicPr>
            <a:picLocks noChangeAspect="1"/>
          </p:cNvPicPr>
          <p:nvPr/>
        </p:nvPicPr>
        <p:blipFill>
          <a:blip r:embed="rId4" cstate="print"/>
          <a:stretch>
            <a:fillRect/>
          </a:stretch>
        </p:blipFill>
        <p:spPr>
          <a:xfrm>
            <a:off x="3077528" y="2065602"/>
            <a:ext cx="3576719" cy="3537109"/>
          </a:xfrm>
          <a:prstGeom prst="rect">
            <a:avLst/>
          </a:prstGeom>
        </p:spPr>
      </p:pic>
    </p:spTree>
    <p:extLst>
      <p:ext uri="{BB962C8B-B14F-4D97-AF65-F5344CB8AC3E}">
        <p14:creationId xmlns:p14="http://schemas.microsoft.com/office/powerpoint/2010/main" val="3322992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 name="TextBox 74"/>
          <p:cNvSpPr txBox="1"/>
          <p:nvPr/>
        </p:nvSpPr>
        <p:spPr>
          <a:xfrm rot="16200000">
            <a:off x="-392722" y="2983082"/>
            <a:ext cx="2962670" cy="954107"/>
          </a:xfrm>
          <a:prstGeom prst="rect">
            <a:avLst/>
          </a:prstGeom>
          <a:noFill/>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Προσαρμοσμένη μέση (SE) μεταβολή</a:t>
            </a:r>
          </a:p>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n-US" sz="1400" b="1" i="0" u="none" strike="noStrike" kern="1200" cap="none" spc="0" normalizeH="0" baseline="0" noProof="0" dirty="0">
                <a:ln>
                  <a:noFill/>
                </a:ln>
                <a:solidFill>
                  <a:srgbClr val="5A5A5A"/>
                </a:solidFill>
                <a:effectLst/>
                <a:uLnTx/>
                <a:uFillTx/>
                <a:latin typeface="Calibri"/>
                <a:ea typeface="+mn-ea"/>
                <a:cs typeface="+mn-cs"/>
              </a:rPr>
              <a:t> </a:t>
            </a:r>
            <a:r>
              <a:rPr kumimoji="0" lang="el-GR" sz="1400" b="1" i="0" u="none" strike="noStrike" kern="1200" cap="none" spc="0" normalizeH="0" baseline="0" noProof="0" dirty="0">
                <a:ln>
                  <a:noFill/>
                </a:ln>
                <a:solidFill>
                  <a:srgbClr val="5A5A5A"/>
                </a:solidFill>
                <a:effectLst/>
                <a:uLnTx/>
                <a:uFillTx/>
                <a:latin typeface="Calibri"/>
                <a:ea typeface="+mn-ea"/>
                <a:cs typeface="+mn-cs"/>
              </a:rPr>
              <a:t>του Σωματικού Βάρους  </a:t>
            </a:r>
          </a:p>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από την</a:t>
            </a:r>
          </a:p>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 αρχική τιμή</a:t>
            </a:r>
            <a:r>
              <a:rPr kumimoji="0" lang="en-GB" sz="1400" b="1" i="0" u="none" strike="noStrike" kern="1200" cap="none" spc="0" normalizeH="0" baseline="0" noProof="0" dirty="0">
                <a:ln>
                  <a:noFill/>
                </a:ln>
                <a:solidFill>
                  <a:srgbClr val="5A5A5A"/>
                </a:solidFill>
                <a:effectLst/>
                <a:uLnTx/>
                <a:uFillTx/>
                <a:latin typeface="Calibri"/>
                <a:ea typeface="+mn-ea"/>
                <a:cs typeface="+mn-cs"/>
              </a:rPr>
              <a:t> (kg)</a:t>
            </a:r>
          </a:p>
        </p:txBody>
      </p:sp>
      <p:sp>
        <p:nvSpPr>
          <p:cNvPr id="2" name="Rectangle 1"/>
          <p:cNvSpPr/>
          <p:nvPr/>
        </p:nvSpPr>
        <p:spPr>
          <a:xfrm>
            <a:off x="251520" y="117459"/>
            <a:ext cx="774035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Μεταβολή  στο Σωματικό Βάρος  την 76</a:t>
            </a:r>
            <a:r>
              <a:rPr kumimoji="0" lang="el-GR" sz="2400" b="0" i="0" u="none" strike="noStrike" kern="1200" cap="none" spc="0" normalizeH="0" baseline="30000" noProof="0" dirty="0">
                <a:ln>
                  <a:noFill/>
                </a:ln>
                <a:solidFill>
                  <a:srgbClr val="0070C0"/>
                </a:solidFill>
                <a:effectLst/>
                <a:uLnTx/>
                <a:uFillTx/>
                <a:latin typeface="Century Gothic" panose="020B0502020202020204" pitchFamily="34" charset="0"/>
                <a:ea typeface="+mn-ea"/>
                <a:cs typeface="+mn-cs"/>
              </a:rPr>
              <a:t>η</a:t>
            </a:r>
            <a:r>
              <a:rPr kumimoji="0" lang="el-GR" sz="24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εβδομάδα  </a:t>
            </a:r>
          </a:p>
        </p:txBody>
      </p:sp>
      <p:graphicFrame>
        <p:nvGraphicFramePr>
          <p:cNvPr id="20" name="Content Placeholder 23"/>
          <p:cNvGraphicFramePr>
            <a:graphicFrameLocks/>
          </p:cNvGraphicFramePr>
          <p:nvPr/>
        </p:nvGraphicFramePr>
        <p:xfrm>
          <a:off x="323851" y="1128713"/>
          <a:ext cx="8280400" cy="5110163"/>
        </p:xfrm>
        <a:graphic>
          <a:graphicData uri="http://schemas.openxmlformats.org/drawingml/2006/chart">
            <c:chart xmlns:c="http://schemas.openxmlformats.org/drawingml/2006/chart" xmlns:r="http://schemas.openxmlformats.org/officeDocument/2006/relationships" r:id="rId3"/>
          </a:graphicData>
        </a:graphic>
      </p:graphicFrame>
      <p:sp>
        <p:nvSpPr>
          <p:cNvPr id="21" name="Footer Placeholder 4"/>
          <p:cNvSpPr txBox="1">
            <a:spLocks/>
          </p:cNvSpPr>
          <p:nvPr/>
        </p:nvSpPr>
        <p:spPr>
          <a:xfrm>
            <a:off x="457200" y="6201600"/>
            <a:ext cx="7099200" cy="484800"/>
          </a:xfrm>
          <a:prstGeom prst="rect">
            <a:avLst/>
          </a:prstGeom>
        </p:spPr>
        <p:txBody>
          <a:bodyPr vert="horz" lIns="0" tIns="0" rIns="0" bIns="0" rtlCol="0" anchor="b" anchorCtr="0"/>
          <a:lstStyle>
            <a:defPPr>
              <a:defRPr lang="en-US"/>
            </a:defPPr>
            <a:lvl1pPr marL="0" algn="l" defTabSz="457200" rtl="0" eaLnBrk="1" latinLnBrk="0" hangingPunct="1">
              <a:defRPr sz="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latin typeface="Arial"/>
                <a:ea typeface="+mn-ea"/>
                <a:cs typeface="+mn-cs"/>
              </a:rPr>
              <a:t>Analysis of covariance (ANCOVA), full analysis set (FAS): last observation carried forward (LOCF)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latin typeface="Arial"/>
                <a:ea typeface="+mn-ea"/>
                <a:cs typeface="+mn-cs"/>
              </a:rPr>
              <a:t>EMPA, empagliflozin; SE, standard error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latin typeface="Arial"/>
                <a:ea typeface="+mn-ea"/>
                <a:cs typeface="+mn-cs"/>
              </a:rPr>
              <a:t>Merker L </a:t>
            </a:r>
            <a:r>
              <a:rPr kumimoji="0" lang="en-GB" sz="800" b="0" i="1" u="none" strike="noStrike" kern="1200" cap="none" spc="0" normalizeH="0" baseline="0" noProof="0">
                <a:ln>
                  <a:noFill/>
                </a:ln>
                <a:solidFill>
                  <a:srgbClr val="5A5A5A"/>
                </a:solidFill>
                <a:effectLst/>
                <a:uLnTx/>
                <a:uFillTx/>
                <a:latin typeface="Arial"/>
                <a:ea typeface="+mn-ea"/>
                <a:cs typeface="+mn-cs"/>
              </a:rPr>
              <a:t>et al. Diabet Med </a:t>
            </a:r>
            <a:r>
              <a:rPr kumimoji="0" lang="en-GB" sz="800" b="0" i="0" u="none" strike="noStrike" kern="1200" cap="none" spc="0" normalizeH="0" baseline="0" noProof="0">
                <a:ln>
                  <a:noFill/>
                </a:ln>
                <a:solidFill>
                  <a:srgbClr val="5A5A5A"/>
                </a:solidFill>
                <a:effectLst/>
                <a:uLnTx/>
                <a:uFillTx/>
                <a:latin typeface="Arial"/>
                <a:ea typeface="+mn-ea"/>
                <a:cs typeface="+mn-cs"/>
              </a:rPr>
              <a:t>2015;32:1555</a:t>
            </a:r>
            <a:endParaRPr kumimoji="0" lang="en-GB" sz="800" b="0" i="0" u="none" strike="noStrike" kern="1200" cap="none" spc="0" normalizeH="0" baseline="0" noProof="0" dirty="0">
              <a:ln>
                <a:noFill/>
              </a:ln>
              <a:solidFill>
                <a:srgbClr val="5A5A5A"/>
              </a:solidFill>
              <a:effectLst/>
              <a:uLnTx/>
              <a:uFillTx/>
              <a:latin typeface="Arial"/>
              <a:ea typeface="+mn-ea"/>
              <a:cs typeface="+mn-cs"/>
            </a:endParaRPr>
          </a:p>
        </p:txBody>
      </p:sp>
      <p:cxnSp>
        <p:nvCxnSpPr>
          <p:cNvPr id="22" name="Straight Connector 21"/>
          <p:cNvCxnSpPr/>
          <p:nvPr/>
        </p:nvCxnSpPr>
        <p:spPr bwMode="auto">
          <a:xfrm flipH="1">
            <a:off x="2768806" y="2838284"/>
            <a:ext cx="5035347" cy="1"/>
          </a:xfrm>
          <a:prstGeom prst="line">
            <a:avLst/>
          </a:prstGeom>
          <a:solidFill>
            <a:srgbClr val="FFFFFF"/>
          </a:solidFill>
          <a:ln w="9525" cap="flat" cmpd="sng" algn="ctr">
            <a:solidFill>
              <a:srgbClr val="5A5A5A"/>
            </a:solidFill>
            <a:prstDash val="dash"/>
            <a:round/>
            <a:headEnd type="none" w="med" len="med"/>
            <a:tailEnd type="none" w="med" len="med"/>
          </a:ln>
          <a:effectLst/>
        </p:spPr>
      </p:cxnSp>
      <p:cxnSp>
        <p:nvCxnSpPr>
          <p:cNvPr id="23" name="Straight Connector 22"/>
          <p:cNvCxnSpPr/>
          <p:nvPr/>
        </p:nvCxnSpPr>
        <p:spPr bwMode="auto">
          <a:xfrm flipH="1">
            <a:off x="5133889" y="4555263"/>
            <a:ext cx="2668202" cy="0"/>
          </a:xfrm>
          <a:prstGeom prst="line">
            <a:avLst/>
          </a:prstGeom>
          <a:solidFill>
            <a:srgbClr val="FFFFFF"/>
          </a:solidFill>
          <a:ln w="9525" cap="flat" cmpd="sng" algn="ctr">
            <a:solidFill>
              <a:srgbClr val="5A5A5A"/>
            </a:solidFill>
            <a:prstDash val="dash"/>
            <a:round/>
            <a:headEnd type="none" w="med" len="med"/>
            <a:tailEnd type="none" w="med" len="med"/>
          </a:ln>
          <a:effectLst/>
        </p:spPr>
      </p:cxnSp>
      <p:cxnSp>
        <p:nvCxnSpPr>
          <p:cNvPr id="24" name="Straight Connector 23"/>
          <p:cNvCxnSpPr/>
          <p:nvPr/>
        </p:nvCxnSpPr>
        <p:spPr bwMode="auto">
          <a:xfrm flipH="1">
            <a:off x="3950690" y="4315867"/>
            <a:ext cx="2650640" cy="0"/>
          </a:xfrm>
          <a:prstGeom prst="line">
            <a:avLst/>
          </a:prstGeom>
          <a:solidFill>
            <a:srgbClr val="FFFFFF"/>
          </a:solidFill>
          <a:ln w="9525" cap="flat" cmpd="sng" algn="ctr">
            <a:solidFill>
              <a:srgbClr val="5A5A5A"/>
            </a:solidFill>
            <a:prstDash val="dash"/>
            <a:round/>
            <a:headEnd type="none" w="med" len="med"/>
            <a:tailEnd type="none" w="med" len="med"/>
          </a:ln>
          <a:effectLst/>
        </p:spPr>
      </p:cxnSp>
      <p:sp>
        <p:nvSpPr>
          <p:cNvPr id="25" name="TextBox 24"/>
          <p:cNvSpPr txBox="1"/>
          <p:nvPr/>
        </p:nvSpPr>
        <p:spPr>
          <a:xfrm>
            <a:off x="6445064" y="1905800"/>
            <a:ext cx="1422184"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D4D4F"/>
                </a:solidFill>
                <a:effectLst/>
                <a:uLnTx/>
                <a:uFillTx/>
                <a:latin typeface="Arial"/>
                <a:ea typeface="+mn-ea"/>
                <a:cs typeface="+mn-cs"/>
              </a:rPr>
              <a:t>Σύγκριση με το </a:t>
            </a:r>
            <a:br>
              <a:rPr kumimoji="0" lang="el-GR" sz="1600" b="0" i="0" u="none" strike="noStrike" kern="1200" cap="none" spc="0" normalizeH="0" baseline="0" noProof="0" dirty="0">
                <a:ln>
                  <a:noFill/>
                </a:ln>
                <a:solidFill>
                  <a:srgbClr val="4D4D4F"/>
                </a:solidFill>
                <a:effectLst/>
                <a:uLnTx/>
                <a:uFillTx/>
                <a:latin typeface="Arial"/>
                <a:ea typeface="+mn-ea"/>
                <a:cs typeface="+mn-cs"/>
              </a:rPr>
            </a:br>
            <a:r>
              <a:rPr kumimoji="0" lang="en-GB" sz="1600" b="0" i="0" u="none" strike="noStrike" kern="1200" cap="none" spc="0" normalizeH="0" baseline="0" noProof="0" dirty="0">
                <a:ln>
                  <a:noFill/>
                </a:ln>
                <a:solidFill>
                  <a:srgbClr val="4D4D4F"/>
                </a:solidFill>
                <a:effectLst/>
                <a:uLnTx/>
                <a:uFillTx/>
                <a:latin typeface="Arial"/>
                <a:ea typeface="+mn-ea"/>
                <a:cs typeface="+mn-cs"/>
              </a:rPr>
              <a:t>placebo </a:t>
            </a:r>
          </a:p>
        </p:txBody>
      </p:sp>
      <p:sp>
        <p:nvSpPr>
          <p:cNvPr id="26" name="TextBox 25"/>
          <p:cNvSpPr txBox="1"/>
          <p:nvPr/>
        </p:nvSpPr>
        <p:spPr>
          <a:xfrm>
            <a:off x="2383283" y="1905800"/>
            <a:ext cx="771045"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Placebo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(n=207) </a:t>
            </a:r>
          </a:p>
        </p:txBody>
      </p:sp>
      <p:sp>
        <p:nvSpPr>
          <p:cNvPr id="27" name="TextBox 26"/>
          <p:cNvSpPr txBox="1"/>
          <p:nvPr/>
        </p:nvSpPr>
        <p:spPr>
          <a:xfrm>
            <a:off x="3522690" y="1905800"/>
            <a:ext cx="856005"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10 mg qd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(n=217)</a:t>
            </a:r>
          </a:p>
        </p:txBody>
      </p:sp>
      <p:sp>
        <p:nvSpPr>
          <p:cNvPr id="28" name="TextBox 27"/>
          <p:cNvSpPr txBox="1"/>
          <p:nvPr/>
        </p:nvSpPr>
        <p:spPr>
          <a:xfrm>
            <a:off x="4706559" y="1905800"/>
            <a:ext cx="856005"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25 mg qd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(n=213)</a:t>
            </a:r>
          </a:p>
        </p:txBody>
      </p:sp>
      <p:sp>
        <p:nvSpPr>
          <p:cNvPr id="29" name="TextBox 44"/>
          <p:cNvSpPr txBox="1">
            <a:spLocks noChangeArrowheads="1"/>
          </p:cNvSpPr>
          <p:nvPr/>
        </p:nvSpPr>
        <p:spPr bwMode="auto">
          <a:xfrm>
            <a:off x="3767286" y="1345797"/>
            <a:ext cx="1535506" cy="246221"/>
          </a:xfrm>
          <a:prstGeom prst="rect">
            <a:avLst/>
          </a:prstGeom>
          <a:noFill/>
          <a:ln w="9525">
            <a:noFill/>
            <a:miter lim="800000"/>
            <a:headEnd/>
            <a:tailEnd/>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5A5A5A"/>
                </a:solidFill>
                <a:effectLst/>
                <a:uLnTx/>
                <a:uFillTx/>
                <a:latin typeface="Arial"/>
                <a:ea typeface="+mn-ea"/>
                <a:cs typeface="+mn-cs"/>
              </a:rPr>
              <a:t>Εμπαγλιφλοζίνη</a:t>
            </a:r>
            <a:endParaRPr kumimoji="0" lang="en-GB" sz="1600" b="0" i="0" u="none" strike="noStrike" kern="1200" cap="none" spc="0" normalizeH="0" baseline="0" noProof="0" dirty="0">
              <a:ln>
                <a:noFill/>
              </a:ln>
              <a:solidFill>
                <a:srgbClr val="5A5A5A"/>
              </a:solidFill>
              <a:effectLst/>
              <a:uLnTx/>
              <a:uFillTx/>
              <a:latin typeface="Arial"/>
              <a:ea typeface="+mn-ea"/>
              <a:cs typeface="+mn-cs"/>
            </a:endParaRPr>
          </a:p>
        </p:txBody>
      </p:sp>
      <p:sp>
        <p:nvSpPr>
          <p:cNvPr id="30" name="Left Bracket 29"/>
          <p:cNvSpPr/>
          <p:nvPr/>
        </p:nvSpPr>
        <p:spPr>
          <a:xfrm rot="5400000">
            <a:off x="4444416" y="765965"/>
            <a:ext cx="181260" cy="1946133"/>
          </a:xfrm>
          <a:prstGeom prst="leftBracket">
            <a:avLst>
              <a:gd name="adj" fmla="val 28007"/>
            </a:avLst>
          </a:prstGeom>
          <a:noFill/>
          <a:ln w="19050" cap="flat" cmpd="sng" algn="ctr">
            <a:solidFill>
              <a:srgbClr val="828282"/>
            </a:solidFill>
            <a:prstDash val="soli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A5A5A"/>
              </a:solidFill>
              <a:effectLst/>
              <a:uLnTx/>
              <a:uFillTx/>
              <a:latin typeface="Arial"/>
              <a:ea typeface="+mn-ea"/>
              <a:cs typeface="+mn-cs"/>
            </a:endParaRPr>
          </a:p>
        </p:txBody>
      </p:sp>
      <p:graphicFrame>
        <p:nvGraphicFramePr>
          <p:cNvPr id="32" name="Table 31"/>
          <p:cNvGraphicFramePr>
            <a:graphicFrameLocks noGrp="1"/>
          </p:cNvGraphicFramePr>
          <p:nvPr/>
        </p:nvGraphicFramePr>
        <p:xfrm>
          <a:off x="449266" y="5487985"/>
          <a:ext cx="5260873" cy="814560"/>
        </p:xfrm>
        <a:graphic>
          <a:graphicData uri="http://schemas.openxmlformats.org/drawingml/2006/table">
            <a:tbl>
              <a:tblPr firstRow="1" bandRow="1"/>
              <a:tblGrid>
                <a:gridCol w="1729732">
                  <a:extLst>
                    <a:ext uri="{9D8B030D-6E8A-4147-A177-3AD203B41FA5}">
                      <a16:colId xmlns:a16="http://schemas.microsoft.com/office/drawing/2014/main" val="20000"/>
                    </a:ext>
                  </a:extLst>
                </a:gridCol>
                <a:gridCol w="1177047">
                  <a:extLst>
                    <a:ext uri="{9D8B030D-6E8A-4147-A177-3AD203B41FA5}">
                      <a16:colId xmlns:a16="http://schemas.microsoft.com/office/drawing/2014/main" val="20001"/>
                    </a:ext>
                  </a:extLst>
                </a:gridCol>
                <a:gridCol w="1177047">
                  <a:extLst>
                    <a:ext uri="{9D8B030D-6E8A-4147-A177-3AD203B41FA5}">
                      <a16:colId xmlns:a16="http://schemas.microsoft.com/office/drawing/2014/main" val="20002"/>
                    </a:ext>
                  </a:extLst>
                </a:gridCol>
                <a:gridCol w="1177047">
                  <a:extLst>
                    <a:ext uri="{9D8B030D-6E8A-4147-A177-3AD203B41FA5}">
                      <a16:colId xmlns:a16="http://schemas.microsoft.com/office/drawing/2014/main" val="20003"/>
                    </a:ext>
                  </a:extLst>
                </a:gridCol>
              </a:tblGrid>
              <a:tr h="40728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bg1"/>
                        </a:solidFill>
                      </a:endParaRPr>
                    </a:p>
                  </a:txBody>
                  <a:tcPr marL="72000" marR="72000" marT="36000" marB="36000" anchor="b">
                    <a:lnL w="9525" cap="flat" cmpd="sng" algn="ctr">
                      <a:solidFill>
                        <a:srgbClr val="6482C3"/>
                      </a:solidFill>
                      <a:prstDash val="solid"/>
                      <a:round/>
                      <a:headEnd type="none" w="med" len="med"/>
                      <a:tailEnd type="none" w="med" len="med"/>
                    </a:lnL>
                    <a:lnR w="12700"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GB" sz="1100" dirty="0">
                          <a:solidFill>
                            <a:schemeClr val="bg1"/>
                          </a:solidFill>
                        </a:rPr>
                        <a:t>Placebo </a:t>
                      </a:r>
                      <a:endParaRPr lang="en-GB" sz="1100" b="1" dirty="0">
                        <a:solidFill>
                          <a:schemeClr val="bg1"/>
                        </a:solidFill>
                      </a:endParaRPr>
                    </a:p>
                  </a:txBody>
                  <a:tcPr marL="72000" marR="72000" marT="36000" marB="36000" anchor="b">
                    <a:lnL w="12700" cap="flat" cmpd="sng" algn="ctr">
                      <a:solidFill>
                        <a:srgbClr val="6482C3"/>
                      </a:solidFill>
                      <a:prstDash val="solid"/>
                      <a:round/>
                      <a:headEnd type="none" w="med" len="med"/>
                      <a:tailEnd type="none" w="med" len="med"/>
                    </a:lnL>
                    <a:lnR w="12700"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GB" sz="1100" dirty="0">
                          <a:solidFill>
                            <a:schemeClr val="bg1"/>
                          </a:solidFill>
                        </a:rPr>
                        <a:t>EMPA</a:t>
                      </a:r>
                      <a:r>
                        <a:rPr lang="en-GB" sz="1100" baseline="0" dirty="0">
                          <a:solidFill>
                            <a:schemeClr val="bg1"/>
                          </a:solidFill>
                        </a:rPr>
                        <a:t> 10 mg qd</a:t>
                      </a:r>
                      <a:endParaRPr lang="en-GB" sz="1100" b="1" dirty="0">
                        <a:solidFill>
                          <a:schemeClr val="bg1"/>
                        </a:solidFill>
                      </a:endParaRPr>
                    </a:p>
                  </a:txBody>
                  <a:tcPr marL="72000" marR="72000" marT="36000" marB="36000" anchor="b">
                    <a:lnL w="12700" cap="flat" cmpd="sng" algn="ctr">
                      <a:solidFill>
                        <a:srgbClr val="6482C3"/>
                      </a:solidFill>
                      <a:prstDash val="solid"/>
                      <a:round/>
                      <a:headEnd type="none" w="med" len="med"/>
                      <a:tailEnd type="none" w="med" len="med"/>
                    </a:lnL>
                    <a:lnR w="12700"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EMPA</a:t>
                      </a:r>
                      <a:r>
                        <a:rPr lang="en-GB" sz="1100" baseline="0" dirty="0">
                          <a:solidFill>
                            <a:schemeClr val="bg1"/>
                          </a:solidFill>
                        </a:rPr>
                        <a:t> 25 mg qd</a:t>
                      </a:r>
                      <a:endParaRPr lang="en-GB" sz="1100" b="1" dirty="0">
                        <a:solidFill>
                          <a:schemeClr val="bg1"/>
                        </a:solidFill>
                      </a:endParaRPr>
                    </a:p>
                  </a:txBody>
                  <a:tcPr marL="72000" marR="72000" marT="36000" marB="36000" anchor="b">
                    <a:lnL w="12700" cap="flat" cmpd="sng" algn="ctr">
                      <a:solidFill>
                        <a:srgbClr val="6482C3"/>
                      </a:solidFill>
                      <a:prstDash val="solid"/>
                      <a:round/>
                      <a:headEnd type="none" w="med" len="med"/>
                      <a:tailEnd type="none" w="med" len="med"/>
                    </a:lnL>
                    <a:lnR w="9525"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extLst>
                  <a:ext uri="{0D108BD9-81ED-4DB2-BD59-A6C34878D82A}">
                    <a16:rowId xmlns:a16="http://schemas.microsoft.com/office/drawing/2014/main" val="10000"/>
                  </a:ext>
                </a:extLst>
              </a:tr>
              <a:tr h="4072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Mean</a:t>
                      </a:r>
                      <a:r>
                        <a:rPr lang="en-GB" sz="1100" baseline="0" dirty="0"/>
                        <a:t> b</a:t>
                      </a:r>
                      <a:r>
                        <a:rPr lang="en-GB" sz="1100" dirty="0"/>
                        <a:t>aseline body weight (kg)</a:t>
                      </a:r>
                      <a:endParaRPr lang="en-GB" sz="1100" b="1" dirty="0">
                        <a:solidFill>
                          <a:schemeClr val="accent4"/>
                        </a:solidFill>
                      </a:endParaRPr>
                    </a:p>
                  </a:txBody>
                  <a:tcPr marL="36000" marR="36000" marT="36000" marB="36000" anchor="ctr">
                    <a:lnL w="9525" cap="flat" cmpd="sng" algn="ctr">
                      <a:solidFill>
                        <a:srgbClr val="6482C3"/>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100" b="0" dirty="0"/>
                        <a:t>79.7</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100" b="0" dirty="0"/>
                        <a:t>81.6</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100" b="0" dirty="0"/>
                        <a:t>82.2</a:t>
                      </a:r>
                    </a:p>
                  </a:txBody>
                  <a:tcPr marL="36000" marR="36000" marT="36000" marB="36000" anchor="ctr">
                    <a:lnL w="12700" cap="flat" cmpd="sng" algn="ctr">
                      <a:solidFill>
                        <a:srgbClr val="FFFFFF"/>
                      </a:solidFill>
                      <a:prstDash val="solid"/>
                      <a:round/>
                      <a:headEnd type="none" w="med" len="med"/>
                      <a:tailEnd type="none" w="med" len="med"/>
                    </a:lnL>
                    <a:lnR w="9525"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33" name="Straight Arrow Connector 32"/>
          <p:cNvCxnSpPr/>
          <p:nvPr/>
        </p:nvCxnSpPr>
        <p:spPr bwMode="auto">
          <a:xfrm>
            <a:off x="6600825" y="2849423"/>
            <a:ext cx="0" cy="1464676"/>
          </a:xfrm>
          <a:prstGeom prst="straightConnector1">
            <a:avLst/>
          </a:prstGeom>
          <a:noFill/>
          <a:ln w="19050" cap="flat" cmpd="sng" algn="ctr">
            <a:solidFill>
              <a:srgbClr val="43AC99"/>
            </a:solidFill>
            <a:prstDash val="solid"/>
            <a:tailEnd type="arrow"/>
          </a:ln>
          <a:effectLst/>
        </p:spPr>
      </p:cxnSp>
      <p:sp>
        <p:nvSpPr>
          <p:cNvPr id="34" name="TextBox 33"/>
          <p:cNvSpPr txBox="1"/>
          <p:nvPr/>
        </p:nvSpPr>
        <p:spPr>
          <a:xfrm>
            <a:off x="6097330" y="3194535"/>
            <a:ext cx="1008000" cy="738664"/>
          </a:xfrm>
          <a:prstGeom prst="rect">
            <a:avLst/>
          </a:prstGeom>
          <a:solidFill>
            <a:srgbClr val="FFFFFF"/>
          </a:solidFill>
          <a:ln>
            <a:solidFill>
              <a:srgbClr val="43AC99"/>
            </a:solidFill>
          </a:ln>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-1.9</a:t>
            </a:r>
            <a:br>
              <a:rPr kumimoji="0" lang="en-GB" sz="1200" b="0" i="0" u="none" strike="noStrike" kern="0" cap="none" spc="0" normalizeH="0" baseline="0" noProof="0" dirty="0">
                <a:ln>
                  <a:noFill/>
                </a:ln>
                <a:solidFill>
                  <a:srgbClr val="4D4D4F"/>
                </a:solidFill>
                <a:effectLst/>
                <a:uLnTx/>
                <a:uFillTx/>
                <a:latin typeface="Arial"/>
                <a:ea typeface="+mn-ea"/>
                <a:cs typeface="+mn-cs"/>
              </a:rPr>
            </a:br>
            <a:r>
              <a:rPr kumimoji="0" lang="en-GB" sz="1200" b="0" i="0" u="none" strike="noStrike" kern="0" cap="none" spc="0" normalizeH="0" baseline="0" noProof="0" dirty="0">
                <a:ln>
                  <a:noFill/>
                </a:ln>
                <a:solidFill>
                  <a:srgbClr val="4D4D4F"/>
                </a:solidFill>
                <a:effectLst/>
                <a:uLnTx/>
                <a:uFillTx/>
                <a:latin typeface="Arial"/>
                <a:ea typeface="+mn-ea"/>
                <a:cs typeface="+mn-cs"/>
              </a:rPr>
              <a:t>(95% CI: </a:t>
            </a:r>
            <a:br>
              <a:rPr kumimoji="0" lang="en-GB" sz="1200" b="0" i="0" u="none" strike="noStrike" kern="0" cap="none" spc="0" normalizeH="0" baseline="0" noProof="0" dirty="0">
                <a:ln>
                  <a:noFill/>
                </a:ln>
                <a:solidFill>
                  <a:srgbClr val="4D4D4F"/>
                </a:solidFill>
                <a:effectLst/>
                <a:uLnTx/>
                <a:uFillTx/>
                <a:latin typeface="Arial"/>
                <a:ea typeface="+mn-ea"/>
                <a:cs typeface="+mn-cs"/>
              </a:rPr>
            </a:br>
            <a:r>
              <a:rPr kumimoji="0" lang="en-GB" sz="1200" b="0" i="0" u="none" strike="noStrike" kern="0" cap="none" spc="0" normalizeH="0" baseline="0" noProof="0" dirty="0">
                <a:ln>
                  <a:noFill/>
                </a:ln>
                <a:solidFill>
                  <a:srgbClr val="4D4D4F"/>
                </a:solidFill>
                <a:effectLst/>
                <a:uLnTx/>
                <a:uFillTx/>
                <a:latin typeface="Arial"/>
                <a:ea typeface="+mn-ea"/>
                <a:cs typeface="Arial"/>
              </a:rPr>
              <a:t>-</a:t>
            </a:r>
            <a:r>
              <a:rPr kumimoji="0" lang="en-GB" sz="1200" b="0" i="0" u="none" strike="noStrike" kern="0" cap="none" spc="0" normalizeH="0" baseline="0" noProof="0" dirty="0">
                <a:ln>
                  <a:noFill/>
                </a:ln>
                <a:solidFill>
                  <a:srgbClr val="4D4D4F"/>
                </a:solidFill>
                <a:effectLst/>
                <a:uLnTx/>
                <a:uFillTx/>
                <a:latin typeface="Arial"/>
                <a:ea typeface="+mn-ea"/>
                <a:cs typeface="+mn-cs"/>
              </a:rPr>
              <a:t>2.5, </a:t>
            </a:r>
            <a:r>
              <a:rPr kumimoji="0" lang="en-GB" sz="1200" b="0" i="0" u="none" strike="noStrike" kern="0" cap="none" spc="0" normalizeH="0" baseline="0" noProof="0" dirty="0">
                <a:ln>
                  <a:noFill/>
                </a:ln>
                <a:solidFill>
                  <a:srgbClr val="4D4D4F"/>
                </a:solidFill>
                <a:effectLst/>
                <a:uLnTx/>
                <a:uFillTx/>
                <a:latin typeface="Arial"/>
                <a:ea typeface="+mn-ea"/>
                <a:cs typeface="Arial"/>
              </a:rPr>
              <a:t>-1.3</a:t>
            </a:r>
            <a:r>
              <a:rPr kumimoji="0" lang="en-GB" sz="1200" b="0" i="0" u="none" strike="noStrike" kern="0" cap="none" spc="0" normalizeH="0" baseline="0" noProof="0" dirty="0">
                <a:ln>
                  <a:noFill/>
                </a:ln>
                <a:solidFill>
                  <a:srgbClr val="4D4D4F"/>
                </a:solidFill>
                <a:effectLst/>
                <a:uLnTx/>
                <a:uFillTx/>
                <a:latin typeface="Arial"/>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4D4D4F"/>
                </a:solidFill>
                <a:effectLst/>
                <a:uLnTx/>
                <a:uFillTx/>
                <a:latin typeface="Arial"/>
                <a:ea typeface="+mn-ea"/>
                <a:cs typeface="+mn-cs"/>
              </a:rPr>
              <a:t>p</a:t>
            </a:r>
            <a:r>
              <a:rPr kumimoji="0" lang="en-GB" sz="1200" b="0" i="0" u="none" strike="noStrike" kern="0" cap="none" spc="0" normalizeH="0" baseline="0" noProof="0" dirty="0">
                <a:ln>
                  <a:noFill/>
                </a:ln>
                <a:solidFill>
                  <a:srgbClr val="4D4D4F"/>
                </a:solidFill>
                <a:effectLst/>
                <a:uLnTx/>
                <a:uFillTx/>
                <a:latin typeface="Arial"/>
                <a:ea typeface="+mn-ea"/>
                <a:cs typeface="+mn-cs"/>
              </a:rPr>
              <a:t>&lt;0.001</a:t>
            </a:r>
          </a:p>
        </p:txBody>
      </p:sp>
      <p:cxnSp>
        <p:nvCxnSpPr>
          <p:cNvPr id="36" name="Straight Arrow Connector 35"/>
          <p:cNvCxnSpPr/>
          <p:nvPr/>
        </p:nvCxnSpPr>
        <p:spPr bwMode="auto">
          <a:xfrm>
            <a:off x="7802091" y="2860220"/>
            <a:ext cx="2074" cy="1678991"/>
          </a:xfrm>
          <a:prstGeom prst="straightConnector1">
            <a:avLst/>
          </a:prstGeom>
          <a:noFill/>
          <a:ln w="19050" cap="flat" cmpd="sng" algn="ctr">
            <a:solidFill>
              <a:srgbClr val="6482C3"/>
            </a:solidFill>
            <a:prstDash val="solid"/>
            <a:tailEnd type="arrow"/>
          </a:ln>
          <a:effectLst/>
        </p:spPr>
      </p:cxnSp>
      <p:sp>
        <p:nvSpPr>
          <p:cNvPr id="40" name="TextBox 39"/>
          <p:cNvSpPr txBox="1"/>
          <p:nvPr/>
        </p:nvSpPr>
        <p:spPr>
          <a:xfrm>
            <a:off x="7309691" y="3194535"/>
            <a:ext cx="1008000" cy="738664"/>
          </a:xfrm>
          <a:prstGeom prst="rect">
            <a:avLst/>
          </a:prstGeom>
          <a:solidFill>
            <a:srgbClr val="FFFFFF"/>
          </a:solidFill>
          <a:ln>
            <a:solidFill>
              <a:srgbClr val="6482C3"/>
            </a:solidFill>
          </a:ln>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-2.2</a:t>
            </a:r>
            <a:endParaRPr kumimoji="0" lang="en-GB" sz="1200" b="0" i="0" u="none" strike="noStrike" kern="0" cap="none" spc="0" normalizeH="0" baseline="0" noProof="0" dirty="0">
              <a:ln>
                <a:noFill/>
              </a:ln>
              <a:solidFill>
                <a:srgbClr val="4D4D4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mn-cs"/>
              </a:rPr>
              <a:t>(95% CI: </a:t>
            </a:r>
            <a:br>
              <a:rPr kumimoji="0" lang="en-GB" sz="1200" b="0" i="0" u="none" strike="noStrike" kern="0" cap="none" spc="0" normalizeH="0" baseline="0" noProof="0" dirty="0">
                <a:ln>
                  <a:noFill/>
                </a:ln>
                <a:solidFill>
                  <a:srgbClr val="4D4D4F"/>
                </a:solidFill>
                <a:effectLst/>
                <a:uLnTx/>
                <a:uFillTx/>
                <a:latin typeface="Arial"/>
                <a:ea typeface="+mn-ea"/>
                <a:cs typeface="+mn-cs"/>
              </a:rPr>
            </a:br>
            <a:r>
              <a:rPr kumimoji="0" lang="en-GB" sz="1200" b="0" i="0" u="none" strike="noStrike" kern="0" cap="none" spc="0" normalizeH="0" baseline="0" noProof="0" dirty="0">
                <a:ln>
                  <a:noFill/>
                </a:ln>
                <a:solidFill>
                  <a:srgbClr val="4D4D4F"/>
                </a:solidFill>
                <a:effectLst/>
                <a:uLnTx/>
                <a:uFillTx/>
                <a:latin typeface="Arial"/>
                <a:ea typeface="+mn-ea"/>
                <a:cs typeface="Arial"/>
              </a:rPr>
              <a:t>-2.8</a:t>
            </a:r>
            <a:r>
              <a:rPr kumimoji="0" lang="en-GB" sz="1200" b="0" i="0" u="none" strike="noStrike" kern="0" cap="none" spc="0" normalizeH="0" baseline="0" noProof="0" dirty="0">
                <a:ln>
                  <a:noFill/>
                </a:ln>
                <a:solidFill>
                  <a:srgbClr val="4D4D4F"/>
                </a:solidFill>
                <a:effectLst/>
                <a:uLnTx/>
                <a:uFillTx/>
                <a:latin typeface="Arial"/>
                <a:ea typeface="+mn-ea"/>
                <a:cs typeface="+mn-cs"/>
              </a:rPr>
              <a:t>, </a:t>
            </a:r>
            <a:r>
              <a:rPr kumimoji="0" lang="en-GB" sz="1200" b="0" i="0" u="none" strike="noStrike" kern="0" cap="none" spc="0" normalizeH="0" baseline="0" noProof="0" dirty="0">
                <a:ln>
                  <a:noFill/>
                </a:ln>
                <a:solidFill>
                  <a:srgbClr val="4D4D4F"/>
                </a:solidFill>
                <a:effectLst/>
                <a:uLnTx/>
                <a:uFillTx/>
                <a:latin typeface="Arial"/>
                <a:ea typeface="+mn-ea"/>
                <a:cs typeface="Arial"/>
              </a:rPr>
              <a:t>-1.6</a:t>
            </a:r>
            <a:r>
              <a:rPr kumimoji="0" lang="en-GB" sz="1200" b="0" i="0" u="none" strike="noStrike" kern="0" cap="none" spc="0" normalizeH="0" baseline="0" noProof="0" dirty="0">
                <a:ln>
                  <a:noFill/>
                </a:ln>
                <a:solidFill>
                  <a:srgbClr val="4D4D4F"/>
                </a:solidFill>
                <a:effectLst/>
                <a:uLnTx/>
                <a:uFillTx/>
                <a:latin typeface="Arial"/>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4D4D4F"/>
                </a:solidFill>
                <a:effectLst/>
                <a:uLnTx/>
                <a:uFillTx/>
                <a:latin typeface="Arial"/>
                <a:ea typeface="+mn-ea"/>
                <a:cs typeface="+mn-cs"/>
              </a:rPr>
              <a:t>p</a:t>
            </a:r>
            <a:r>
              <a:rPr kumimoji="0" lang="en-GB" sz="1200" b="0" i="0" u="none" strike="noStrike" kern="0" cap="none" spc="0" normalizeH="0" baseline="0" noProof="0" dirty="0">
                <a:ln>
                  <a:noFill/>
                </a:ln>
                <a:solidFill>
                  <a:srgbClr val="4D4D4F"/>
                </a:solidFill>
                <a:effectLst/>
                <a:uLnTx/>
                <a:uFillTx/>
                <a:latin typeface="Arial"/>
                <a:ea typeface="+mn-ea"/>
                <a:cs typeface="+mn-cs"/>
              </a:rPr>
              <a:t>&lt;0.001</a:t>
            </a:r>
          </a:p>
        </p:txBody>
      </p:sp>
      <p:sp>
        <p:nvSpPr>
          <p:cNvPr id="41" name="Slide Number Placeholder 1"/>
          <p:cNvSpPr txBox="1">
            <a:spLocks/>
          </p:cNvSpPr>
          <p:nvPr/>
        </p:nvSpPr>
        <p:spPr>
          <a:xfrm>
            <a:off x="8244410" y="6309320"/>
            <a:ext cx="442392" cy="365208"/>
          </a:xfrm>
          <a:prstGeom prst="rect">
            <a:avLst/>
          </a:prstGeom>
        </p:spPr>
        <p:txBody>
          <a:bodyPr vert="horz" lIns="0" tIns="0" rIns="0" bIns="0" rtlCol="0" anchor="b"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CE978CD-8200-452B-A882-54D258D61118}" type="slidenum">
              <a:rPr kumimoji="0" lang="en-GB" sz="800" b="0" i="0" u="none" strike="noStrike" kern="1200" cap="none" spc="0" normalizeH="0" baseline="0" noProof="0" smtClean="0">
                <a:ln>
                  <a:noFill/>
                </a:ln>
                <a:solidFill>
                  <a:srgbClr val="5A5A5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800" b="0" i="0" u="none" strike="noStrike" kern="1200" cap="none" spc="0" normalizeH="0" baseline="0" noProof="0" dirty="0">
              <a:ln>
                <a:noFill/>
              </a:ln>
              <a:solidFill>
                <a:srgbClr val="5A5A5A"/>
              </a:solidFill>
              <a:effectLst/>
              <a:uLnTx/>
              <a:uFillTx/>
              <a:latin typeface="Arial"/>
              <a:ea typeface="+mn-ea"/>
              <a:cs typeface="+mn-cs"/>
            </a:endParaRPr>
          </a:p>
        </p:txBody>
      </p:sp>
    </p:spTree>
    <p:extLst>
      <p:ext uri="{BB962C8B-B14F-4D97-AF65-F5344CB8AC3E}">
        <p14:creationId xmlns:p14="http://schemas.microsoft.com/office/powerpoint/2010/main" val="45949990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07505" y="116645"/>
            <a:ext cx="892899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Μεταβολή  στη Συστολική Αρτηριακή Πίεση                          την 76</a:t>
            </a:r>
            <a:r>
              <a:rPr kumimoji="0" lang="el-GR" sz="2400" b="0" i="0" u="none" strike="noStrike" kern="1200" cap="none" spc="0" normalizeH="0" baseline="30000" noProof="0" dirty="0">
                <a:ln>
                  <a:noFill/>
                </a:ln>
                <a:solidFill>
                  <a:srgbClr val="0070C0"/>
                </a:solidFill>
                <a:effectLst/>
                <a:uLnTx/>
                <a:uFillTx/>
                <a:latin typeface="Century Gothic" panose="020B0502020202020204" pitchFamily="34" charset="0"/>
                <a:ea typeface="+mn-ea"/>
                <a:cs typeface="+mn-cs"/>
              </a:rPr>
              <a:t>η</a:t>
            </a:r>
            <a:r>
              <a:rPr kumimoji="0" lang="el-GR" sz="24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εβδομάδα  </a:t>
            </a:r>
          </a:p>
        </p:txBody>
      </p:sp>
      <p:sp>
        <p:nvSpPr>
          <p:cNvPr id="14" name="TextBox 70"/>
          <p:cNvSpPr txBox="1"/>
          <p:nvPr/>
        </p:nvSpPr>
        <p:spPr>
          <a:xfrm rot="16200000">
            <a:off x="-320711" y="3105134"/>
            <a:ext cx="2962670" cy="954107"/>
          </a:xfrm>
          <a:prstGeom prst="rect">
            <a:avLst/>
          </a:prstGeom>
          <a:noFill/>
        </p:spPr>
        <p:txBody>
          <a:bodyPr wrap="none" rtlCol="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Προσαρμοσμένη μέση (SE) μεταβολή</a:t>
            </a:r>
          </a:p>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 στη Συστολική Αρτηριακή Πίεση   </a:t>
            </a:r>
          </a:p>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από την</a:t>
            </a:r>
          </a:p>
          <a:p>
            <a:pPr marL="0" marR="0" lvl="0" indent="0" algn="ctr" defTabSz="457200" rtl="0" eaLnBrk="1" fontAlgn="auto" latinLnBrk="0" hangingPunct="1">
              <a:lnSpc>
                <a:spcPct val="100000"/>
              </a:lnSpc>
              <a:spcBef>
                <a:spcPts val="0"/>
              </a:spcBef>
              <a:spcAft>
                <a:spcPts val="0"/>
              </a:spcAft>
              <a:buClrTx/>
              <a:buSzTx/>
              <a:buFontTx/>
              <a:buNone/>
              <a:tabLst/>
              <a:defRPr sz="1400" b="0" i="0" u="none" strike="noStrike" kern="1200" baseline="0">
                <a:solidFill>
                  <a:srgbClr val="5A5A5A"/>
                </a:solidFill>
                <a:latin typeface="+mn-lt"/>
                <a:ea typeface="+mn-ea"/>
                <a:cs typeface="+mn-cs"/>
              </a:defRPr>
            </a:pPr>
            <a:r>
              <a:rPr kumimoji="0" lang="el-GR" sz="1400" b="1" i="0" u="none" strike="noStrike" kern="1200" cap="none" spc="0" normalizeH="0" baseline="0" noProof="0" dirty="0">
                <a:ln>
                  <a:noFill/>
                </a:ln>
                <a:solidFill>
                  <a:srgbClr val="5A5A5A"/>
                </a:solidFill>
                <a:effectLst/>
                <a:uLnTx/>
                <a:uFillTx/>
                <a:latin typeface="Calibri"/>
                <a:ea typeface="+mn-ea"/>
                <a:cs typeface="+mn-cs"/>
              </a:rPr>
              <a:t> αρχική τιμή </a:t>
            </a:r>
            <a:r>
              <a:rPr kumimoji="0" lang="en-GB" sz="1400" b="1" i="0" u="none" strike="noStrike" kern="1200" cap="none" spc="0" normalizeH="0" baseline="0" noProof="0" dirty="0">
                <a:ln>
                  <a:noFill/>
                </a:ln>
                <a:solidFill>
                  <a:srgbClr val="5A5A5A"/>
                </a:solidFill>
                <a:effectLst/>
                <a:uLnTx/>
                <a:uFillTx/>
                <a:latin typeface="Calibri"/>
                <a:ea typeface="+mn-ea"/>
                <a:cs typeface="+mn-cs"/>
              </a:rPr>
              <a:t>(mmHg)</a:t>
            </a:r>
          </a:p>
        </p:txBody>
      </p:sp>
      <p:graphicFrame>
        <p:nvGraphicFramePr>
          <p:cNvPr id="15" name="Content Placeholder 23"/>
          <p:cNvGraphicFramePr>
            <a:graphicFrameLocks/>
          </p:cNvGraphicFramePr>
          <p:nvPr/>
        </p:nvGraphicFramePr>
        <p:xfrm>
          <a:off x="323852" y="1128713"/>
          <a:ext cx="8380405" cy="5110163"/>
        </p:xfrm>
        <a:graphic>
          <a:graphicData uri="http://schemas.openxmlformats.org/drawingml/2006/chart">
            <c:chart xmlns:c="http://schemas.openxmlformats.org/drawingml/2006/chart" xmlns:r="http://schemas.openxmlformats.org/officeDocument/2006/relationships" r:id="rId3"/>
          </a:graphicData>
        </a:graphic>
      </p:graphicFrame>
      <p:sp>
        <p:nvSpPr>
          <p:cNvPr id="16" name="Footer Placeholder 4"/>
          <p:cNvSpPr txBox="1">
            <a:spLocks/>
          </p:cNvSpPr>
          <p:nvPr/>
        </p:nvSpPr>
        <p:spPr>
          <a:xfrm>
            <a:off x="457200" y="6201600"/>
            <a:ext cx="7099200" cy="484800"/>
          </a:xfrm>
          <a:prstGeom prst="rect">
            <a:avLst/>
          </a:prstGeom>
        </p:spPr>
        <p:txBody>
          <a:bodyPr vert="horz" lIns="0" tIns="0" rIns="0" bIns="0" rtlCol="0" anchor="b" anchorCtr="0"/>
          <a:lstStyle>
            <a:defPPr>
              <a:defRPr lang="en-US"/>
            </a:defPPr>
            <a:lvl1pPr marL="0" algn="l" defTabSz="457200" rtl="0" eaLnBrk="1" latinLnBrk="0" hangingPunct="1">
              <a:defRPr sz="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latin typeface="Arial"/>
                <a:ea typeface="+mn-ea"/>
                <a:cs typeface="+mn-cs"/>
              </a:rPr>
              <a:t>Analysis of covariance (ANCOVA), full analysis set (FAS): last observation carried forward (LOCF)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latin typeface="Arial"/>
                <a:ea typeface="+mn-ea"/>
                <a:cs typeface="+mn-cs"/>
              </a:rPr>
              <a:t>EMPA, empagliflozin; SBP, systolic blood pressure; SE, standard error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A5A5A"/>
                </a:solidFill>
                <a:effectLst/>
                <a:uLnTx/>
                <a:uFillTx/>
                <a:latin typeface="Arial"/>
                <a:ea typeface="+mn-ea"/>
                <a:cs typeface="+mn-cs"/>
              </a:rPr>
              <a:t>Merker L </a:t>
            </a:r>
            <a:r>
              <a:rPr kumimoji="0" lang="en-GB" sz="800" b="0" i="1" u="none" strike="noStrike" kern="1200" cap="none" spc="0" normalizeH="0" baseline="0" noProof="0">
                <a:ln>
                  <a:noFill/>
                </a:ln>
                <a:solidFill>
                  <a:srgbClr val="5A5A5A"/>
                </a:solidFill>
                <a:effectLst/>
                <a:uLnTx/>
                <a:uFillTx/>
                <a:latin typeface="Arial"/>
                <a:ea typeface="+mn-ea"/>
                <a:cs typeface="+mn-cs"/>
              </a:rPr>
              <a:t>et al. Diabet Med </a:t>
            </a:r>
            <a:r>
              <a:rPr kumimoji="0" lang="en-GB" sz="800" b="0" i="0" u="none" strike="noStrike" kern="1200" cap="none" spc="0" normalizeH="0" baseline="0" noProof="0">
                <a:ln>
                  <a:noFill/>
                </a:ln>
                <a:solidFill>
                  <a:srgbClr val="5A5A5A"/>
                </a:solidFill>
                <a:effectLst/>
                <a:uLnTx/>
                <a:uFillTx/>
                <a:latin typeface="Arial"/>
                <a:ea typeface="+mn-ea"/>
                <a:cs typeface="+mn-cs"/>
              </a:rPr>
              <a:t>2015;32:1555</a:t>
            </a:r>
            <a:endParaRPr kumimoji="0" lang="en-GB" sz="800" b="0" i="0" u="none" strike="noStrike" kern="1200" cap="none" spc="0" normalizeH="0" baseline="0" noProof="0" dirty="0">
              <a:ln>
                <a:noFill/>
              </a:ln>
              <a:solidFill>
                <a:srgbClr val="5A5A5A"/>
              </a:solidFill>
              <a:effectLst/>
              <a:uLnTx/>
              <a:uFillTx/>
              <a:latin typeface="Arial"/>
              <a:ea typeface="+mn-ea"/>
              <a:cs typeface="+mn-cs"/>
            </a:endParaRPr>
          </a:p>
        </p:txBody>
      </p:sp>
      <p:sp>
        <p:nvSpPr>
          <p:cNvPr id="17" name="TextBox 16"/>
          <p:cNvSpPr txBox="1"/>
          <p:nvPr/>
        </p:nvSpPr>
        <p:spPr>
          <a:xfrm>
            <a:off x="10313912" y="572844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Arial"/>
              <a:ea typeface="+mn-ea"/>
              <a:cs typeface="+mn-cs"/>
            </a:endParaRPr>
          </a:p>
        </p:txBody>
      </p:sp>
      <p:cxnSp>
        <p:nvCxnSpPr>
          <p:cNvPr id="18" name="Straight Connector 17"/>
          <p:cNvCxnSpPr/>
          <p:nvPr/>
        </p:nvCxnSpPr>
        <p:spPr bwMode="auto">
          <a:xfrm flipH="1">
            <a:off x="5142908" y="4209792"/>
            <a:ext cx="2665167" cy="0"/>
          </a:xfrm>
          <a:prstGeom prst="line">
            <a:avLst/>
          </a:prstGeom>
          <a:solidFill>
            <a:srgbClr val="FFFFFF"/>
          </a:solidFill>
          <a:ln w="9525" cap="flat" cmpd="sng" algn="ctr">
            <a:solidFill>
              <a:srgbClr val="5A5A5A"/>
            </a:solidFill>
            <a:prstDash val="dash"/>
            <a:round/>
            <a:headEnd type="none" w="med" len="med"/>
            <a:tailEnd type="none" w="med" len="med"/>
          </a:ln>
          <a:effectLst/>
        </p:spPr>
      </p:cxnSp>
      <p:cxnSp>
        <p:nvCxnSpPr>
          <p:cNvPr id="19" name="Straight Connector 18"/>
          <p:cNvCxnSpPr/>
          <p:nvPr/>
        </p:nvCxnSpPr>
        <p:spPr bwMode="auto">
          <a:xfrm flipH="1">
            <a:off x="3950697" y="4483903"/>
            <a:ext cx="2650639" cy="0"/>
          </a:xfrm>
          <a:prstGeom prst="line">
            <a:avLst/>
          </a:prstGeom>
          <a:solidFill>
            <a:srgbClr val="FFFFFF"/>
          </a:solidFill>
          <a:ln w="9525" cap="flat" cmpd="sng" algn="ctr">
            <a:solidFill>
              <a:srgbClr val="5A5A5A"/>
            </a:solidFill>
            <a:prstDash val="dash"/>
            <a:round/>
            <a:headEnd type="none" w="med" len="med"/>
            <a:tailEnd type="none" w="med" len="med"/>
          </a:ln>
          <a:effectLst/>
        </p:spPr>
      </p:cxnSp>
      <p:cxnSp>
        <p:nvCxnSpPr>
          <p:cNvPr id="20" name="Straight Connector 19"/>
          <p:cNvCxnSpPr/>
          <p:nvPr/>
        </p:nvCxnSpPr>
        <p:spPr bwMode="auto">
          <a:xfrm flipH="1">
            <a:off x="2768806" y="2784439"/>
            <a:ext cx="5035347" cy="0"/>
          </a:xfrm>
          <a:prstGeom prst="line">
            <a:avLst/>
          </a:prstGeom>
          <a:solidFill>
            <a:srgbClr val="FFFFFF"/>
          </a:solidFill>
          <a:ln w="9525" cap="flat" cmpd="sng" algn="ctr">
            <a:solidFill>
              <a:srgbClr val="5A5A5A"/>
            </a:solidFill>
            <a:prstDash val="dash"/>
            <a:round/>
            <a:headEnd type="none" w="med" len="med"/>
            <a:tailEnd type="none" w="med" len="med"/>
          </a:ln>
          <a:effectLst/>
        </p:spPr>
      </p:cxnSp>
      <p:cxnSp>
        <p:nvCxnSpPr>
          <p:cNvPr id="21" name="Straight Arrow Connector 20"/>
          <p:cNvCxnSpPr/>
          <p:nvPr/>
        </p:nvCxnSpPr>
        <p:spPr bwMode="auto">
          <a:xfrm>
            <a:off x="6600825" y="2777352"/>
            <a:ext cx="0" cy="1699319"/>
          </a:xfrm>
          <a:prstGeom prst="straightConnector1">
            <a:avLst/>
          </a:prstGeom>
          <a:noFill/>
          <a:ln w="19050" cap="flat" cmpd="sng" algn="ctr">
            <a:solidFill>
              <a:srgbClr val="43AC99"/>
            </a:solidFill>
            <a:prstDash val="solid"/>
            <a:tailEnd type="arrow"/>
          </a:ln>
          <a:effectLst/>
        </p:spPr>
      </p:cxnSp>
      <p:sp>
        <p:nvSpPr>
          <p:cNvPr id="22" name="TextBox 21"/>
          <p:cNvSpPr txBox="1"/>
          <p:nvPr/>
        </p:nvSpPr>
        <p:spPr>
          <a:xfrm>
            <a:off x="6097330" y="3122855"/>
            <a:ext cx="1008000" cy="738664"/>
          </a:xfrm>
          <a:prstGeom prst="rect">
            <a:avLst/>
          </a:prstGeom>
          <a:solidFill>
            <a:srgbClr val="FFFFFF"/>
          </a:solidFill>
          <a:ln>
            <a:solidFill>
              <a:srgbClr val="43AC99"/>
            </a:solidFill>
          </a:ln>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a:t>
            </a:r>
            <a:r>
              <a:rPr kumimoji="0" lang="pl-PL" sz="1200" b="0" i="0" u="none" strike="noStrike" kern="0" cap="none" spc="0" normalizeH="0" baseline="0" noProof="0" dirty="0">
                <a:ln>
                  <a:noFill/>
                </a:ln>
                <a:solidFill>
                  <a:srgbClr val="4D4D4F"/>
                </a:solidFill>
                <a:effectLst/>
                <a:uLnTx/>
                <a:uFillTx/>
                <a:latin typeface="Arial"/>
                <a:ea typeface="+mn-ea"/>
                <a:cs typeface="Arial"/>
              </a:rPr>
              <a:t>95% CI</a:t>
            </a:r>
            <a:r>
              <a:rPr kumimoji="0" lang="en-GB" sz="1200" b="0" i="0" u="none" strike="noStrike" kern="0" cap="none" spc="0" normalizeH="0" baseline="0" noProof="0" dirty="0">
                <a:ln>
                  <a:noFill/>
                </a:ln>
                <a:solidFill>
                  <a:srgbClr val="4D4D4F"/>
                </a:solidFill>
                <a:effectLst/>
                <a:uLnTx/>
                <a:uFillTx/>
                <a:latin typeface="Arial"/>
                <a:ea typeface="+mn-ea"/>
                <a:cs typeface="Arial"/>
              </a:rPr>
              <a:t>:</a:t>
            </a:r>
            <a:r>
              <a:rPr kumimoji="0" lang="pl-PL" sz="1200" b="0" i="0" u="none" strike="noStrike" kern="0" cap="none" spc="0" normalizeH="0" baseline="0" noProof="0" dirty="0">
                <a:ln>
                  <a:noFill/>
                </a:ln>
                <a:solidFill>
                  <a:srgbClr val="4D4D4F"/>
                </a:solidFill>
                <a:effectLst/>
                <a:uLnTx/>
                <a:uFillTx/>
                <a:latin typeface="Arial"/>
                <a:ea typeface="+mn-ea"/>
                <a:cs typeface="Arial"/>
              </a:rPr>
              <a:t> </a:t>
            </a:r>
            <a:endParaRPr kumimoji="0" lang="en-GB" sz="1200" b="0" i="0" u="none" strike="noStrike" kern="0" cap="none" spc="0" normalizeH="0" baseline="0" noProof="0" dirty="0">
              <a:ln>
                <a:noFill/>
              </a:ln>
              <a:solidFill>
                <a:srgbClr val="4D4D4F"/>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-6.6,</a:t>
            </a:r>
            <a:r>
              <a:rPr kumimoji="0" lang="pl-PL" sz="1200" b="0" i="0" u="none" strike="noStrike" kern="0" cap="none" spc="0" normalizeH="0" baseline="0" noProof="0" dirty="0">
                <a:ln>
                  <a:noFill/>
                </a:ln>
                <a:solidFill>
                  <a:srgbClr val="4D4D4F"/>
                </a:solidFill>
                <a:effectLst/>
                <a:uLnTx/>
                <a:uFillTx/>
                <a:latin typeface="Arial"/>
                <a:ea typeface="+mn-ea"/>
                <a:cs typeface="Arial"/>
              </a:rPr>
              <a:t> </a:t>
            </a:r>
            <a:r>
              <a:rPr kumimoji="0" lang="en-GB" sz="1200" b="0" i="0" u="none" strike="noStrike" kern="0" cap="none" spc="0" normalizeH="0" baseline="0" noProof="0" dirty="0">
                <a:ln>
                  <a:noFill/>
                </a:ln>
                <a:solidFill>
                  <a:srgbClr val="4D4D4F"/>
                </a:solidFill>
                <a:effectLst/>
                <a:uLnTx/>
                <a:uFillTx/>
                <a:latin typeface="Arial"/>
                <a:ea typeface="+mn-ea"/>
                <a:cs typeface="Arial"/>
              </a:rPr>
              <a:t>-2</a:t>
            </a:r>
            <a:r>
              <a:rPr kumimoji="0" lang="pl-PL" sz="1200" b="0" i="0" u="none" strike="noStrike" kern="0" cap="none" spc="0" normalizeH="0" baseline="0" noProof="0" dirty="0">
                <a:ln>
                  <a:noFill/>
                </a:ln>
                <a:solidFill>
                  <a:srgbClr val="4D4D4F"/>
                </a:solidFill>
                <a:effectLst/>
                <a:uLnTx/>
                <a:uFillTx/>
                <a:latin typeface="Arial"/>
                <a:ea typeface="+mn-ea"/>
                <a:cs typeface="Arial"/>
              </a:rPr>
              <a:t>.</a:t>
            </a:r>
            <a:r>
              <a:rPr kumimoji="0" lang="en-GB" sz="1200" b="0" i="0" u="none" strike="noStrike" kern="0" cap="none" spc="0" normalizeH="0" baseline="0" noProof="0" dirty="0">
                <a:ln>
                  <a:noFill/>
                </a:ln>
                <a:solidFill>
                  <a:srgbClr val="4D4D4F"/>
                </a:solidFill>
                <a:effectLst/>
                <a:uLnTx/>
                <a:uFillTx/>
                <a:latin typeface="Arial"/>
                <a:ea typeface="+mn-ea"/>
                <a:cs typeface="Arial"/>
              </a:rPr>
              <a:t>3)</a:t>
            </a:r>
            <a:endParaRPr kumimoji="0" lang="en-GB" sz="1200" b="0" i="0" u="none" strike="noStrike" kern="0" cap="none" spc="0" normalizeH="0" baseline="0" noProof="0" dirty="0">
              <a:ln>
                <a:noFill/>
              </a:ln>
              <a:solidFill>
                <a:srgbClr val="4D4D4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4D4D4F"/>
                </a:solidFill>
                <a:effectLst/>
                <a:uLnTx/>
                <a:uFillTx/>
                <a:latin typeface="Arial"/>
                <a:ea typeface="+mn-ea"/>
                <a:cs typeface="+mn-cs"/>
              </a:rPr>
              <a:t>p</a:t>
            </a:r>
            <a:r>
              <a:rPr kumimoji="0" lang="en-GB" sz="1200" b="0" i="0" u="none" strike="noStrike" kern="0" cap="none" spc="0" normalizeH="0" baseline="0" noProof="0" dirty="0">
                <a:ln>
                  <a:noFill/>
                </a:ln>
                <a:solidFill>
                  <a:srgbClr val="4D4D4F"/>
                </a:solidFill>
                <a:effectLst/>
                <a:uLnTx/>
                <a:uFillTx/>
                <a:latin typeface="Arial"/>
                <a:ea typeface="+mn-ea"/>
                <a:cs typeface="+mn-cs"/>
              </a:rPr>
              <a:t>&lt;0.001</a:t>
            </a:r>
          </a:p>
        </p:txBody>
      </p:sp>
      <p:cxnSp>
        <p:nvCxnSpPr>
          <p:cNvPr id="23" name="Straight Arrow Connector 22"/>
          <p:cNvCxnSpPr/>
          <p:nvPr/>
        </p:nvCxnSpPr>
        <p:spPr bwMode="auto">
          <a:xfrm>
            <a:off x="7804165" y="2777343"/>
            <a:ext cx="0" cy="1429688"/>
          </a:xfrm>
          <a:prstGeom prst="straightConnector1">
            <a:avLst/>
          </a:prstGeom>
          <a:noFill/>
          <a:ln w="19050" cap="flat" cmpd="sng" algn="ctr">
            <a:solidFill>
              <a:srgbClr val="6482C3"/>
            </a:solidFill>
            <a:prstDash val="solid"/>
            <a:tailEnd type="arrow"/>
          </a:ln>
          <a:effectLst/>
        </p:spPr>
      </p:cxnSp>
      <p:sp>
        <p:nvSpPr>
          <p:cNvPr id="24" name="TextBox 23"/>
          <p:cNvSpPr txBox="1"/>
          <p:nvPr/>
        </p:nvSpPr>
        <p:spPr>
          <a:xfrm>
            <a:off x="7309691" y="3122855"/>
            <a:ext cx="1008000" cy="738664"/>
          </a:xfrm>
          <a:prstGeom prst="rect">
            <a:avLst/>
          </a:prstGeom>
          <a:solidFill>
            <a:srgbClr val="FFFFFF"/>
          </a:solidFill>
          <a:ln>
            <a:solidFill>
              <a:srgbClr val="6482C3"/>
            </a:solidFill>
          </a:ln>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-3.7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a:t>
            </a:r>
            <a:r>
              <a:rPr kumimoji="0" lang="pl-PL" sz="1200" b="0" i="0" u="none" strike="noStrike" kern="0" cap="none" spc="0" normalizeH="0" baseline="0" noProof="0" dirty="0">
                <a:ln>
                  <a:noFill/>
                </a:ln>
                <a:solidFill>
                  <a:srgbClr val="4D4D4F"/>
                </a:solidFill>
                <a:effectLst/>
                <a:uLnTx/>
                <a:uFillTx/>
                <a:latin typeface="Arial"/>
                <a:ea typeface="+mn-ea"/>
                <a:cs typeface="Arial"/>
              </a:rPr>
              <a:t>95% CI</a:t>
            </a:r>
            <a:r>
              <a:rPr kumimoji="0" lang="en-GB" sz="1200" b="0" i="0" u="none" strike="noStrike" kern="0" cap="none" spc="0" normalizeH="0" baseline="0" noProof="0" dirty="0">
                <a:ln>
                  <a:noFill/>
                </a:ln>
                <a:solidFill>
                  <a:srgbClr val="4D4D4F"/>
                </a:solidFill>
                <a:effectLst/>
                <a:uLnTx/>
                <a:uFillTx/>
                <a:latin typeface="Arial"/>
                <a:ea typeface="+mn-ea"/>
                <a:cs typeface="Arial"/>
              </a:rPr>
              <a:t>:</a:t>
            </a:r>
            <a:r>
              <a:rPr kumimoji="0" lang="pl-PL" sz="1200" b="0" i="0" u="none" strike="noStrike" kern="0" cap="none" spc="0" normalizeH="0" baseline="0" noProof="0" dirty="0">
                <a:ln>
                  <a:noFill/>
                </a:ln>
                <a:solidFill>
                  <a:srgbClr val="4D4D4F"/>
                </a:solidFill>
                <a:effectLst/>
                <a:uLnTx/>
                <a:uFillTx/>
                <a:latin typeface="Arial"/>
                <a:ea typeface="+mn-ea"/>
                <a:cs typeface="Arial"/>
              </a:rPr>
              <a:t> </a:t>
            </a:r>
            <a:endParaRPr kumimoji="0" lang="en-GB" sz="1200" b="0" i="0" u="none" strike="noStrike" kern="0" cap="none" spc="0" normalizeH="0" baseline="0" noProof="0" dirty="0">
              <a:ln>
                <a:noFill/>
              </a:ln>
              <a:solidFill>
                <a:srgbClr val="4D4D4F"/>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4D4D4F"/>
                </a:solidFill>
                <a:effectLst/>
                <a:uLnTx/>
                <a:uFillTx/>
                <a:latin typeface="Arial"/>
                <a:ea typeface="+mn-ea"/>
                <a:cs typeface="Arial"/>
              </a:rPr>
              <a:t>-5.9, -1.5)</a:t>
            </a:r>
            <a:endParaRPr kumimoji="0" lang="en-GB" sz="1200" b="0" i="0" u="none" strike="noStrike" kern="0" cap="none" spc="0" normalizeH="0" baseline="0" noProof="0" dirty="0">
              <a:ln>
                <a:noFill/>
              </a:ln>
              <a:solidFill>
                <a:srgbClr val="4D4D4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4D4D4F"/>
                </a:solidFill>
                <a:effectLst/>
                <a:uLnTx/>
                <a:uFillTx/>
                <a:latin typeface="Arial"/>
                <a:ea typeface="+mn-ea"/>
                <a:cs typeface="+mn-cs"/>
              </a:rPr>
              <a:t>p</a:t>
            </a:r>
            <a:r>
              <a:rPr kumimoji="0" lang="en-GB" sz="1200" b="0" i="0" u="none" strike="noStrike" kern="0" cap="none" spc="0" normalizeH="0" baseline="0" noProof="0" dirty="0">
                <a:ln>
                  <a:noFill/>
                </a:ln>
                <a:solidFill>
                  <a:srgbClr val="4D4D4F"/>
                </a:solidFill>
                <a:effectLst/>
                <a:uLnTx/>
                <a:uFillTx/>
                <a:latin typeface="Arial"/>
                <a:ea typeface="+mn-ea"/>
                <a:cs typeface="+mn-cs"/>
              </a:rPr>
              <a:t>&lt;0.001</a:t>
            </a:r>
          </a:p>
        </p:txBody>
      </p:sp>
      <p:sp>
        <p:nvSpPr>
          <p:cNvPr id="25" name="TextBox 24"/>
          <p:cNvSpPr txBox="1"/>
          <p:nvPr/>
        </p:nvSpPr>
        <p:spPr>
          <a:xfrm>
            <a:off x="6445064" y="1859832"/>
            <a:ext cx="1422184"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D4D4F"/>
                </a:solidFill>
                <a:effectLst/>
                <a:uLnTx/>
                <a:uFillTx/>
                <a:latin typeface="Arial"/>
                <a:ea typeface="+mn-ea"/>
                <a:cs typeface="+mn-cs"/>
              </a:rPr>
              <a:t>Σύγκριση με το </a:t>
            </a:r>
            <a:br>
              <a:rPr kumimoji="0" lang="el-GR" sz="1600" b="0" i="0" u="none" strike="noStrike" kern="1200" cap="none" spc="0" normalizeH="0" baseline="0" noProof="0" dirty="0">
                <a:ln>
                  <a:noFill/>
                </a:ln>
                <a:solidFill>
                  <a:srgbClr val="4D4D4F"/>
                </a:solidFill>
                <a:effectLst/>
                <a:uLnTx/>
                <a:uFillTx/>
                <a:latin typeface="Arial"/>
                <a:ea typeface="+mn-ea"/>
                <a:cs typeface="+mn-cs"/>
              </a:rPr>
            </a:br>
            <a:r>
              <a:rPr kumimoji="0" lang="en-GB" sz="1600" b="0" i="0" u="none" strike="noStrike" kern="1200" cap="none" spc="0" normalizeH="0" baseline="0" noProof="0" dirty="0">
                <a:ln>
                  <a:noFill/>
                </a:ln>
                <a:solidFill>
                  <a:srgbClr val="4D4D4F"/>
                </a:solidFill>
                <a:effectLst/>
                <a:uLnTx/>
                <a:uFillTx/>
                <a:latin typeface="Arial"/>
                <a:ea typeface="+mn-ea"/>
                <a:cs typeface="+mn-cs"/>
              </a:rPr>
              <a:t>placebo </a:t>
            </a:r>
          </a:p>
        </p:txBody>
      </p:sp>
      <p:sp>
        <p:nvSpPr>
          <p:cNvPr id="26" name="TextBox 25"/>
          <p:cNvSpPr txBox="1"/>
          <p:nvPr/>
        </p:nvSpPr>
        <p:spPr>
          <a:xfrm>
            <a:off x="2383283" y="1905800"/>
            <a:ext cx="771045"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Placebo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(n=207) </a:t>
            </a:r>
          </a:p>
        </p:txBody>
      </p:sp>
      <p:sp>
        <p:nvSpPr>
          <p:cNvPr id="27" name="TextBox 26"/>
          <p:cNvSpPr txBox="1"/>
          <p:nvPr/>
        </p:nvSpPr>
        <p:spPr>
          <a:xfrm>
            <a:off x="3522690" y="1905800"/>
            <a:ext cx="856005"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10 mg qd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(n=217)</a:t>
            </a:r>
          </a:p>
        </p:txBody>
      </p:sp>
      <p:sp>
        <p:nvSpPr>
          <p:cNvPr id="28" name="TextBox 27"/>
          <p:cNvSpPr txBox="1"/>
          <p:nvPr/>
        </p:nvSpPr>
        <p:spPr>
          <a:xfrm>
            <a:off x="4706559" y="1905800"/>
            <a:ext cx="856005" cy="492443"/>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25 mg qd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F"/>
                </a:solidFill>
                <a:effectLst/>
                <a:uLnTx/>
                <a:uFillTx/>
                <a:latin typeface="Arial"/>
                <a:ea typeface="+mn-ea"/>
                <a:cs typeface="+mn-cs"/>
              </a:rPr>
              <a:t>(n=213)</a:t>
            </a:r>
          </a:p>
        </p:txBody>
      </p:sp>
      <p:sp>
        <p:nvSpPr>
          <p:cNvPr id="29" name="TextBox 28"/>
          <p:cNvSpPr txBox="1">
            <a:spLocks noChangeArrowheads="1"/>
          </p:cNvSpPr>
          <p:nvPr/>
        </p:nvSpPr>
        <p:spPr bwMode="auto">
          <a:xfrm>
            <a:off x="3767286" y="1345797"/>
            <a:ext cx="1535506" cy="246221"/>
          </a:xfrm>
          <a:prstGeom prst="rect">
            <a:avLst/>
          </a:prstGeom>
          <a:noFill/>
          <a:ln w="9525">
            <a:noFill/>
            <a:miter lim="800000"/>
            <a:headEnd/>
            <a:tailEnd/>
          </a:ln>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5A5A5A"/>
                </a:solidFill>
                <a:effectLst/>
                <a:uLnTx/>
                <a:uFillTx/>
                <a:latin typeface="Arial"/>
                <a:ea typeface="+mn-ea"/>
                <a:cs typeface="+mn-cs"/>
              </a:rPr>
              <a:t>Εμπαγλιφλοζίνη </a:t>
            </a:r>
            <a:endParaRPr kumimoji="0" lang="en-GB" sz="1600" b="0" i="0" u="none" strike="noStrike" kern="1200" cap="none" spc="0" normalizeH="0" baseline="0" noProof="0" dirty="0">
              <a:ln>
                <a:noFill/>
              </a:ln>
              <a:solidFill>
                <a:srgbClr val="5A5A5A"/>
              </a:solidFill>
              <a:effectLst/>
              <a:uLnTx/>
              <a:uFillTx/>
              <a:latin typeface="Arial"/>
              <a:ea typeface="+mn-ea"/>
              <a:cs typeface="+mn-cs"/>
            </a:endParaRPr>
          </a:p>
        </p:txBody>
      </p:sp>
      <p:sp>
        <p:nvSpPr>
          <p:cNvPr id="30" name="Left Bracket 29"/>
          <p:cNvSpPr/>
          <p:nvPr/>
        </p:nvSpPr>
        <p:spPr>
          <a:xfrm rot="5400000">
            <a:off x="4444416" y="765965"/>
            <a:ext cx="181260" cy="1946133"/>
          </a:xfrm>
          <a:prstGeom prst="leftBracket">
            <a:avLst>
              <a:gd name="adj" fmla="val 28007"/>
            </a:avLst>
          </a:prstGeom>
          <a:noFill/>
          <a:ln w="19050" cap="flat" cmpd="sng" algn="ctr">
            <a:solidFill>
              <a:srgbClr val="828282"/>
            </a:solidFill>
            <a:prstDash val="soli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A5A5A"/>
              </a:solidFill>
              <a:effectLst/>
              <a:uLnTx/>
              <a:uFillTx/>
              <a:latin typeface="Arial"/>
              <a:ea typeface="+mn-ea"/>
              <a:cs typeface="+mn-cs"/>
            </a:endParaRPr>
          </a:p>
        </p:txBody>
      </p:sp>
      <p:graphicFrame>
        <p:nvGraphicFramePr>
          <p:cNvPr id="32" name="Table 31"/>
          <p:cNvGraphicFramePr>
            <a:graphicFrameLocks noGrp="1"/>
          </p:cNvGraphicFramePr>
          <p:nvPr/>
        </p:nvGraphicFramePr>
        <p:xfrm>
          <a:off x="449266" y="5487985"/>
          <a:ext cx="5260873" cy="814560"/>
        </p:xfrm>
        <a:graphic>
          <a:graphicData uri="http://schemas.openxmlformats.org/drawingml/2006/table">
            <a:tbl>
              <a:tblPr firstRow="1" bandRow="1"/>
              <a:tblGrid>
                <a:gridCol w="1729732">
                  <a:extLst>
                    <a:ext uri="{9D8B030D-6E8A-4147-A177-3AD203B41FA5}">
                      <a16:colId xmlns:a16="http://schemas.microsoft.com/office/drawing/2014/main" val="20000"/>
                    </a:ext>
                  </a:extLst>
                </a:gridCol>
                <a:gridCol w="1177047">
                  <a:extLst>
                    <a:ext uri="{9D8B030D-6E8A-4147-A177-3AD203B41FA5}">
                      <a16:colId xmlns:a16="http://schemas.microsoft.com/office/drawing/2014/main" val="20001"/>
                    </a:ext>
                  </a:extLst>
                </a:gridCol>
                <a:gridCol w="1177047">
                  <a:extLst>
                    <a:ext uri="{9D8B030D-6E8A-4147-A177-3AD203B41FA5}">
                      <a16:colId xmlns:a16="http://schemas.microsoft.com/office/drawing/2014/main" val="20002"/>
                    </a:ext>
                  </a:extLst>
                </a:gridCol>
                <a:gridCol w="1177047">
                  <a:extLst>
                    <a:ext uri="{9D8B030D-6E8A-4147-A177-3AD203B41FA5}">
                      <a16:colId xmlns:a16="http://schemas.microsoft.com/office/drawing/2014/main" val="20003"/>
                    </a:ext>
                  </a:extLst>
                </a:gridCol>
              </a:tblGrid>
              <a:tr h="40728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bg1"/>
                        </a:solidFill>
                      </a:endParaRPr>
                    </a:p>
                  </a:txBody>
                  <a:tcPr marL="72000" marR="72000" marT="36000" marB="36000" anchor="b">
                    <a:lnL w="9525" cap="flat" cmpd="sng" algn="ctr">
                      <a:solidFill>
                        <a:srgbClr val="6482C3"/>
                      </a:solidFill>
                      <a:prstDash val="solid"/>
                      <a:round/>
                      <a:headEnd type="none" w="med" len="med"/>
                      <a:tailEnd type="none" w="med" len="med"/>
                    </a:lnL>
                    <a:lnR w="12700"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GB" sz="1100" dirty="0">
                          <a:solidFill>
                            <a:schemeClr val="bg1"/>
                          </a:solidFill>
                        </a:rPr>
                        <a:t>Placebo </a:t>
                      </a:r>
                      <a:endParaRPr lang="en-GB" sz="1100" b="1" dirty="0">
                        <a:solidFill>
                          <a:schemeClr val="bg1"/>
                        </a:solidFill>
                      </a:endParaRPr>
                    </a:p>
                  </a:txBody>
                  <a:tcPr marL="72000" marR="72000" marT="36000" marB="36000" anchor="b">
                    <a:lnL w="12700" cap="flat" cmpd="sng" algn="ctr">
                      <a:solidFill>
                        <a:srgbClr val="6482C3"/>
                      </a:solidFill>
                      <a:prstDash val="solid"/>
                      <a:round/>
                      <a:headEnd type="none" w="med" len="med"/>
                      <a:tailEnd type="none" w="med" len="med"/>
                    </a:lnL>
                    <a:lnR w="12700"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GB" sz="1100" dirty="0">
                          <a:solidFill>
                            <a:schemeClr val="bg1"/>
                          </a:solidFill>
                        </a:rPr>
                        <a:t>EMPA</a:t>
                      </a:r>
                      <a:r>
                        <a:rPr lang="en-GB" sz="1100" baseline="0" dirty="0">
                          <a:solidFill>
                            <a:schemeClr val="bg1"/>
                          </a:solidFill>
                        </a:rPr>
                        <a:t> 10 mg qd</a:t>
                      </a:r>
                      <a:endParaRPr lang="en-GB" sz="1100" b="1" dirty="0">
                        <a:solidFill>
                          <a:schemeClr val="bg1"/>
                        </a:solidFill>
                      </a:endParaRPr>
                    </a:p>
                  </a:txBody>
                  <a:tcPr marL="72000" marR="72000" marT="36000" marB="36000" anchor="b">
                    <a:lnL w="12700" cap="flat" cmpd="sng" algn="ctr">
                      <a:solidFill>
                        <a:srgbClr val="6482C3"/>
                      </a:solidFill>
                      <a:prstDash val="solid"/>
                      <a:round/>
                      <a:headEnd type="none" w="med" len="med"/>
                      <a:tailEnd type="none" w="med" len="med"/>
                    </a:lnL>
                    <a:lnR w="12700"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EMPA</a:t>
                      </a:r>
                      <a:r>
                        <a:rPr lang="en-GB" sz="1100" baseline="0" dirty="0">
                          <a:solidFill>
                            <a:schemeClr val="bg1"/>
                          </a:solidFill>
                        </a:rPr>
                        <a:t> 25 mg qd</a:t>
                      </a:r>
                      <a:endParaRPr lang="en-GB" sz="1100" b="1" dirty="0">
                        <a:solidFill>
                          <a:schemeClr val="bg1"/>
                        </a:solidFill>
                      </a:endParaRPr>
                    </a:p>
                  </a:txBody>
                  <a:tcPr marL="72000" marR="72000" marT="36000" marB="36000" anchor="b">
                    <a:lnL w="12700" cap="flat" cmpd="sng" algn="ctr">
                      <a:solidFill>
                        <a:srgbClr val="6482C3"/>
                      </a:solidFill>
                      <a:prstDash val="solid"/>
                      <a:round/>
                      <a:headEnd type="none" w="med" len="med"/>
                      <a:tailEnd type="none" w="med" len="med"/>
                    </a:lnL>
                    <a:lnR w="9525"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extLst>
                  <a:ext uri="{0D108BD9-81ED-4DB2-BD59-A6C34878D82A}">
                    <a16:rowId xmlns:a16="http://schemas.microsoft.com/office/drawing/2014/main" val="10000"/>
                  </a:ext>
                </a:extLst>
              </a:tr>
              <a:tr h="4072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Mean baseline SBP (mm</a:t>
                      </a:r>
                      <a:r>
                        <a:rPr lang="en-GB" sz="1100" baseline="0" dirty="0"/>
                        <a:t>Hg</a:t>
                      </a:r>
                      <a:r>
                        <a:rPr lang="en-GB" sz="1100" dirty="0"/>
                        <a:t>)</a:t>
                      </a:r>
                      <a:endParaRPr lang="en-GB" sz="1100" b="1" dirty="0">
                        <a:solidFill>
                          <a:schemeClr val="accent4"/>
                        </a:solidFill>
                      </a:endParaRPr>
                    </a:p>
                  </a:txBody>
                  <a:tcPr marL="36000" marR="36000" marT="36000" marB="36000" anchor="ctr">
                    <a:lnL w="9525" cap="flat" cmpd="sng" algn="ctr">
                      <a:solidFill>
                        <a:srgbClr val="6482C3"/>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100" b="0" dirty="0"/>
                        <a:t>128.6</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100" b="0" dirty="0"/>
                        <a:t>129.6</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100" b="0" dirty="0"/>
                        <a:t>130.0</a:t>
                      </a:r>
                    </a:p>
                  </a:txBody>
                  <a:tcPr marL="36000" marR="36000" marT="36000" marB="36000" anchor="ctr">
                    <a:lnL w="12700" cap="flat" cmpd="sng" algn="ctr">
                      <a:solidFill>
                        <a:srgbClr val="FFFFFF"/>
                      </a:solidFill>
                      <a:prstDash val="solid"/>
                      <a:round/>
                      <a:headEnd type="none" w="med" len="med"/>
                      <a:tailEnd type="none" w="med" len="med"/>
                    </a:lnL>
                    <a:lnR w="9525" cap="flat" cmpd="sng" algn="ctr">
                      <a:solidFill>
                        <a:srgbClr val="6482C3"/>
                      </a:solidFill>
                      <a:prstDash val="solid"/>
                      <a:round/>
                      <a:headEnd type="none" w="med" len="med"/>
                      <a:tailEnd type="none" w="med" len="med"/>
                    </a:lnR>
                    <a:lnT w="9525" cap="flat" cmpd="sng" algn="ctr">
                      <a:solidFill>
                        <a:srgbClr val="6482C3"/>
                      </a:solidFill>
                      <a:prstDash val="solid"/>
                      <a:round/>
                      <a:headEnd type="none" w="med" len="med"/>
                      <a:tailEnd type="none" w="med" len="med"/>
                    </a:lnT>
                    <a:lnB w="9525" cap="flat" cmpd="sng" algn="ctr">
                      <a:solidFill>
                        <a:srgbClr val="6482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3" name="Slide Number Placeholder 1"/>
          <p:cNvSpPr txBox="1">
            <a:spLocks/>
          </p:cNvSpPr>
          <p:nvPr/>
        </p:nvSpPr>
        <p:spPr>
          <a:xfrm>
            <a:off x="8244410" y="6309320"/>
            <a:ext cx="442392" cy="365208"/>
          </a:xfrm>
          <a:prstGeom prst="rect">
            <a:avLst/>
          </a:prstGeom>
        </p:spPr>
        <p:txBody>
          <a:bodyPr vert="horz" lIns="0" tIns="0" rIns="0" bIns="0" rtlCol="0" anchor="b"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CE978CD-8200-452B-A882-54D258D61118}" type="slidenum">
              <a:rPr kumimoji="0" lang="en-GB" sz="800" b="0" i="0" u="none" strike="noStrike" kern="1200" cap="none" spc="0" normalizeH="0" baseline="0" noProof="0" smtClean="0">
                <a:ln>
                  <a:noFill/>
                </a:ln>
                <a:solidFill>
                  <a:srgbClr val="5A5A5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GB" sz="800" b="0" i="0" u="none" strike="noStrike" kern="1200" cap="none" spc="0" normalizeH="0" baseline="0" noProof="0" dirty="0">
              <a:ln>
                <a:noFill/>
              </a:ln>
              <a:solidFill>
                <a:srgbClr val="5A5A5A"/>
              </a:solidFill>
              <a:effectLst/>
              <a:uLnTx/>
              <a:uFillTx/>
              <a:latin typeface="Arial"/>
              <a:ea typeface="+mn-ea"/>
              <a:cs typeface="+mn-cs"/>
            </a:endParaRPr>
          </a:p>
        </p:txBody>
      </p:sp>
    </p:spTree>
    <p:extLst>
      <p:ext uri="{BB962C8B-B14F-4D97-AF65-F5344CB8AC3E}">
        <p14:creationId xmlns:p14="http://schemas.microsoft.com/office/powerpoint/2010/main" val="55681287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a:xfrm>
            <a:off x="136780" y="1018932"/>
            <a:ext cx="7883271" cy="181219"/>
          </a:xfrm>
        </p:spPr>
        <p:txBody>
          <a:bodyPr/>
          <a:lstStyle/>
          <a:p>
            <a:r>
              <a:rPr lang="en-US" dirty="0"/>
              <a:t>Pharmacologic Approaches to Glycemic Treatment</a:t>
            </a:r>
          </a:p>
        </p:txBody>
      </p:sp>
      <p:sp>
        <p:nvSpPr>
          <p:cNvPr id="8" name="TextBox 7">
            <a:extLst>
              <a:ext uri="{FF2B5EF4-FFF2-40B4-BE49-F238E27FC236}">
                <a16:creationId xmlns:a16="http://schemas.microsoft.com/office/drawing/2014/main" id="{A8313B7F-70ED-492C-8BAE-77AE53B84A22}"/>
              </a:ext>
            </a:extLst>
          </p:cNvPr>
          <p:cNvSpPr txBox="1"/>
          <p:nvPr/>
        </p:nvSpPr>
        <p:spPr>
          <a:xfrm>
            <a:off x="7201787" y="857250"/>
            <a:ext cx="189259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192E"/>
                </a:solidFill>
                <a:effectLst/>
                <a:uLnTx/>
                <a:uFillTx/>
                <a:latin typeface="Calibri" panose="020F0502020204030204"/>
                <a:ea typeface="+mn-ea"/>
                <a:cs typeface="Arial" charset="0"/>
              </a:rPr>
              <a:t>Glucose-lowering Medication in Type 2 Diabetes: 2021 ADA Professional Practice Committee (PPC) adaptation of Davies et al. and Buse </a:t>
            </a:r>
            <a:r>
              <a:rPr kumimoji="0" lang="en-US" sz="1800" b="1" i="0" u="none" strike="noStrike" kern="1200" cap="none" spc="0" normalizeH="0" baseline="0" noProof="0">
                <a:ln>
                  <a:noFill/>
                </a:ln>
                <a:solidFill>
                  <a:srgbClr val="A6192E"/>
                </a:solidFill>
                <a:effectLst/>
                <a:uLnTx/>
                <a:uFillTx/>
                <a:latin typeface="Calibri" panose="020F0502020204030204"/>
                <a:ea typeface="+mn-ea"/>
                <a:cs typeface="Arial" charset="0"/>
              </a:rPr>
              <a:t>et al.</a:t>
            </a:r>
            <a:endParaRPr kumimoji="0" lang="en-US" sz="1800" b="1" i="0" u="none" strike="noStrike" kern="1200" cap="none" spc="0" normalizeH="0" baseline="0" noProof="0" dirty="0">
              <a:ln>
                <a:noFill/>
              </a:ln>
              <a:solidFill>
                <a:srgbClr val="A6192E"/>
              </a:solidFill>
              <a:effectLst/>
              <a:uLnTx/>
              <a:uFillTx/>
              <a:latin typeface="Calibri" panose="020F0502020204030204"/>
              <a:ea typeface="+mn-ea"/>
              <a:cs typeface="Arial" charset="0"/>
            </a:endParaRPr>
          </a:p>
        </p:txBody>
      </p:sp>
      <p:sp>
        <p:nvSpPr>
          <p:cNvPr id="5" name="TextBox 4">
            <a:extLst>
              <a:ext uri="{FF2B5EF4-FFF2-40B4-BE49-F238E27FC236}">
                <a16:creationId xmlns:a16="http://schemas.microsoft.com/office/drawing/2014/main" id="{E8535532-D7BD-4BC6-83B1-C7AB2BE99E90}"/>
              </a:ext>
            </a:extLst>
          </p:cNvPr>
          <p:cNvSpPr txBox="1">
            <a:spLocks noChangeArrowheads="1"/>
          </p:cNvSpPr>
          <p:nvPr/>
        </p:nvSpPr>
        <p:spPr bwMode="auto">
          <a:xfrm>
            <a:off x="7201787" y="3804985"/>
            <a:ext cx="17207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192E"/>
                </a:solidFill>
                <a:effectLst/>
                <a:uLnTx/>
                <a:uFillTx/>
                <a:latin typeface="Helvetica" pitchFamily="34" charset="0"/>
                <a:ea typeface="ヒラギノ角ゴ Pro W3" charset="-128"/>
                <a:cs typeface="Arial" pitchFamily="34" charset="0"/>
              </a:rPr>
              <a:t>Pharmacologic Approaches to Glycemic Management: </a:t>
            </a:r>
            <a:br>
              <a:rPr kumimoji="0" lang="en-US" sz="1200" b="0" i="0" u="none" strike="noStrike" kern="1200" cap="none" spc="0" normalizeH="0" baseline="0" noProof="0" dirty="0">
                <a:ln>
                  <a:noFill/>
                </a:ln>
                <a:solidFill>
                  <a:srgbClr val="A6192E"/>
                </a:solidFill>
                <a:effectLst/>
                <a:uLnTx/>
                <a:uFillTx/>
                <a:latin typeface="Helvetica" pitchFamily="34" charset="0"/>
                <a:ea typeface="ヒラギノ角ゴ Pro W3" charset="-128"/>
                <a:cs typeface="Arial" pitchFamily="34" charset="0"/>
              </a:rPr>
            </a:br>
            <a:r>
              <a:rPr kumimoji="0" lang="en-US" sz="1200" b="0" i="1" u="none" strike="noStrike" kern="1200" cap="none" spc="0" normalizeH="0" baseline="0" noProof="0" dirty="0">
                <a:ln>
                  <a:noFill/>
                </a:ln>
                <a:solidFill>
                  <a:srgbClr val="A6192E"/>
                </a:solidFill>
                <a:effectLst/>
                <a:uLnTx/>
                <a:uFillTx/>
                <a:latin typeface="Arial" pitchFamily="34" charset="0"/>
                <a:ea typeface="ヒラギノ角ゴ Pro W3" charset="-128"/>
                <a:cs typeface="Arial" pitchFamily="34" charset="0"/>
              </a:rPr>
              <a:t>Standards of Medical Care in Diabetes - 2021</a:t>
            </a:r>
            <a:r>
              <a:rPr kumimoji="0" lang="en-US" sz="1200" b="0" i="0" u="none" strike="noStrike" kern="1200" cap="none" spc="0" normalizeH="0" baseline="0" noProof="0" dirty="0">
                <a:ln>
                  <a:noFill/>
                </a:ln>
                <a:solidFill>
                  <a:srgbClr val="A6192E"/>
                </a:solidFill>
                <a:effectLst/>
                <a:uLnTx/>
                <a:uFillTx/>
                <a:latin typeface="Helvetica" pitchFamily="34" charset="0"/>
                <a:ea typeface="ヒラギノ角ゴ Pro W3" charset="-128"/>
                <a:cs typeface="Arial" pitchFamily="34" charset="0"/>
              </a:rPr>
              <a:t>. </a:t>
            </a:r>
            <a:r>
              <a:rPr kumimoji="0" lang="en-US" sz="1200" b="0" i="1" u="none" strike="noStrike" kern="1200" cap="none" spc="0" normalizeH="0" baseline="0" noProof="0" dirty="0">
                <a:ln>
                  <a:noFill/>
                </a:ln>
                <a:solidFill>
                  <a:srgbClr val="A6192E"/>
                </a:solidFill>
                <a:effectLst/>
                <a:uLnTx/>
                <a:uFillTx/>
                <a:latin typeface="Helvetica" pitchFamily="34" charset="0"/>
                <a:ea typeface="ヒラギノ角ゴ Pro W3" charset="-128"/>
                <a:cs typeface="Arial" pitchFamily="34" charset="0"/>
              </a:rPr>
              <a:t>Diabetes Care </a:t>
            </a:r>
            <a:r>
              <a:rPr kumimoji="0" lang="en-US" sz="1200" b="0" i="0" u="none" strike="noStrike" kern="1200" cap="none" spc="0" normalizeH="0" baseline="0" noProof="0" dirty="0">
                <a:ln>
                  <a:noFill/>
                </a:ln>
                <a:solidFill>
                  <a:srgbClr val="A6192E"/>
                </a:solidFill>
                <a:effectLst/>
                <a:uLnTx/>
                <a:uFillTx/>
                <a:latin typeface="Helvetica" pitchFamily="34" charset="0"/>
                <a:ea typeface="ヒラギノ角ゴ Pro W3" charset="-128"/>
                <a:cs typeface="Arial" pitchFamily="34" charset="0"/>
              </a:rPr>
              <a:t>2021;44(Suppl. 1):S111-S124</a:t>
            </a:r>
          </a:p>
        </p:txBody>
      </p:sp>
      <p:pic>
        <p:nvPicPr>
          <p:cNvPr id="2" name="Picture 1">
            <a:extLst>
              <a:ext uri="{FF2B5EF4-FFF2-40B4-BE49-F238E27FC236}">
                <a16:creationId xmlns:a16="http://schemas.microsoft.com/office/drawing/2014/main" id="{6B6F5658-CE8F-4C29-A12B-043110C9B72E}"/>
              </a:ext>
            </a:extLst>
          </p:cNvPr>
          <p:cNvPicPr>
            <a:picLocks noChangeAspect="1"/>
          </p:cNvPicPr>
          <p:nvPr/>
        </p:nvPicPr>
        <p:blipFill>
          <a:blip r:embed="rId2"/>
          <a:stretch>
            <a:fillRect/>
          </a:stretch>
        </p:blipFill>
        <p:spPr>
          <a:xfrm rot="5400000">
            <a:off x="946479" y="-54002"/>
            <a:ext cx="5108274" cy="7001234"/>
          </a:xfrm>
          <a:prstGeom prst="rect">
            <a:avLst/>
          </a:prstGeom>
        </p:spPr>
      </p:pic>
    </p:spTree>
    <p:extLst>
      <p:ext uri="{BB962C8B-B14F-4D97-AF65-F5344CB8AC3E}">
        <p14:creationId xmlns:p14="http://schemas.microsoft.com/office/powerpoint/2010/main" val="214056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5"/>
          <p:cNvGraphicFramePr>
            <a:graphicFrameLocks noGrp="1"/>
          </p:cNvGraphicFramePr>
          <p:nvPr>
            <p:ph idx="1"/>
          </p:nvPr>
        </p:nvGraphicFramePr>
        <p:xfrm>
          <a:off x="320040" y="1371600"/>
          <a:ext cx="8595360" cy="4571998"/>
        </p:xfrm>
        <a:graphic>
          <a:graphicData uri="http://schemas.openxmlformats.org/drawingml/2006/table">
            <a:tbl>
              <a:tblPr firstRow="1" firstCol="1" bandRow="1">
                <a:tableStyleId>{5DA37D80-6434-44D0-A028-1B22A696006F}</a:tableStyleId>
              </a:tblPr>
              <a:tblGrid>
                <a:gridCol w="219456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643644">
                <a:tc>
                  <a:txBody>
                    <a:bodyPr/>
                    <a:lstStyle/>
                    <a:p>
                      <a:pPr>
                        <a:lnSpc>
                          <a:spcPct val="115000"/>
                        </a:lnSpc>
                        <a:spcAft>
                          <a:spcPts val="0"/>
                        </a:spcAft>
                      </a:pPr>
                      <a:endParaRPr lang="nb-NO" sz="1400" b="0" dirty="0">
                        <a:solidFill>
                          <a:srgbClr val="5A5A5A"/>
                        </a:solidFill>
                        <a:effectLst/>
                        <a:latin typeface="Calibri"/>
                        <a:ea typeface="Calibri"/>
                        <a:cs typeface="Cordia New"/>
                      </a:endParaRPr>
                    </a:p>
                  </a:txBody>
                  <a:tcPr marL="18415" marR="18415" marT="0" marB="0"/>
                </a:tc>
                <a:tc gridSpan="2">
                  <a:txBody>
                    <a:bodyPr/>
                    <a:lstStyle/>
                    <a:p>
                      <a:pPr algn="ctr"/>
                      <a:endParaRPr lang="en-GB" sz="1400" dirty="0">
                        <a:solidFill>
                          <a:schemeClr val="tx2"/>
                        </a:solidFill>
                      </a:endParaRPr>
                    </a:p>
                  </a:txBody>
                  <a:tcPr marL="72000" marR="72000" marT="36000" marB="36000"/>
                </a:tc>
                <a:tc hMerge="1">
                  <a:txBody>
                    <a:bodyPr/>
                    <a:lstStyle/>
                    <a:p>
                      <a:endParaRPr lang="en-GB"/>
                    </a:p>
                  </a:txBody>
                  <a:tcPr/>
                </a:tc>
                <a:tc gridSpan="2">
                  <a:txBody>
                    <a:bodyPr/>
                    <a:lstStyle/>
                    <a:p>
                      <a:pPr algn="ctr"/>
                      <a:endParaRPr lang="en-GB" sz="1400" dirty="0">
                        <a:solidFill>
                          <a:schemeClr val="tx2"/>
                        </a:solidFill>
                      </a:endParaRPr>
                    </a:p>
                  </a:txBody>
                  <a:tcPr marL="72000" marR="72000" marT="36000" marB="36000"/>
                </a:tc>
                <a:tc hMerge="1">
                  <a:txBody>
                    <a:bodyPr/>
                    <a:lstStyle/>
                    <a:p>
                      <a:endParaRPr lang="en-GB"/>
                    </a:p>
                  </a:txBody>
                  <a:tcPr/>
                </a:tc>
                <a:tc gridSpan="2">
                  <a:txBody>
                    <a:bodyPr/>
                    <a:lstStyle/>
                    <a:p>
                      <a:pPr algn="ctr"/>
                      <a:endParaRPr lang="en-GB" sz="1400" dirty="0">
                        <a:solidFill>
                          <a:schemeClr val="tx2"/>
                        </a:solidFill>
                      </a:endParaRPr>
                    </a:p>
                  </a:txBody>
                  <a:tcPr marL="72000" marR="72000" marT="36000" marB="36000"/>
                </a:tc>
                <a:tc hMerge="1">
                  <a:txBody>
                    <a:bodyPr/>
                    <a:lstStyle/>
                    <a:p>
                      <a:endParaRPr lang="en-GB"/>
                    </a:p>
                  </a:txBody>
                  <a:tcPr/>
                </a:tc>
                <a:extLst>
                  <a:ext uri="{0D108BD9-81ED-4DB2-BD59-A6C34878D82A}">
                    <a16:rowId xmlns:a16="http://schemas.microsoft.com/office/drawing/2014/main" val="10000"/>
                  </a:ext>
                </a:extLst>
              </a:tr>
              <a:tr h="782357">
                <a:tc>
                  <a:txBody>
                    <a:bodyPr/>
                    <a:lstStyle/>
                    <a:p>
                      <a:pPr>
                        <a:lnSpc>
                          <a:spcPct val="115000"/>
                        </a:lnSpc>
                        <a:spcAft>
                          <a:spcPts val="0"/>
                        </a:spcAft>
                      </a:pPr>
                      <a:endParaRPr lang="nb-NO" sz="1400" b="0" dirty="0">
                        <a:solidFill>
                          <a:srgbClr val="5A5A5A"/>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entury Gothic" panose="020B0502020202020204" pitchFamily="34" charset="0"/>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entury Gothic" panose="020B0502020202020204" pitchFamily="34" charset="0"/>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entury Gothic" panose="020B0502020202020204" pitchFamily="34" charset="0"/>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entury Gothic" panose="020B0502020202020204" pitchFamily="34" charset="0"/>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entury Gothic" panose="020B0502020202020204" pitchFamily="34" charset="0"/>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entury Gothic" panose="020B0502020202020204" pitchFamily="34" charset="0"/>
                        <a:ea typeface="Calibri"/>
                        <a:cs typeface="Cordia New"/>
                      </a:endParaRPr>
                    </a:p>
                  </a:txBody>
                  <a:tcPr marL="18415" marR="18415" marT="0" marB="0">
                    <a:noFill/>
                  </a:tcPr>
                </a:tc>
                <a:extLst>
                  <a:ext uri="{0D108BD9-81ED-4DB2-BD59-A6C34878D82A}">
                    <a16:rowId xmlns:a16="http://schemas.microsoft.com/office/drawing/2014/main" val="10001"/>
                  </a:ext>
                </a:extLst>
              </a:tr>
              <a:tr h="316665">
                <a:tc>
                  <a:txBody>
                    <a:bodyPr/>
                    <a:lstStyle/>
                    <a:p>
                      <a:pPr>
                        <a:lnSpc>
                          <a:spcPct val="115000"/>
                        </a:lnSpc>
                        <a:spcAft>
                          <a:spcPts val="0"/>
                        </a:spcAft>
                      </a:pPr>
                      <a:endParaRPr lang="nb-NO" sz="1400" b="0" dirty="0">
                        <a:solidFill>
                          <a:srgbClr val="5A5A5A"/>
                        </a:solidFill>
                        <a:effectLst/>
                        <a:latin typeface="Calibri"/>
                        <a:ea typeface="Calibri"/>
                        <a:cs typeface="Cordia New"/>
                      </a:endParaRPr>
                    </a:p>
                  </a:txBody>
                  <a:tcPr marL="18415" marR="18415" marT="0" marB="0" anchor="ctr"/>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tc>
                <a:extLst>
                  <a:ext uri="{0D108BD9-81ED-4DB2-BD59-A6C34878D82A}">
                    <a16:rowId xmlns:a16="http://schemas.microsoft.com/office/drawing/2014/main" val="10002"/>
                  </a:ext>
                </a:extLst>
              </a:tr>
              <a:tr h="316665">
                <a:tc>
                  <a:txBody>
                    <a:bodyPr/>
                    <a:lstStyle/>
                    <a:p>
                      <a:pPr>
                        <a:lnSpc>
                          <a:spcPct val="115000"/>
                        </a:lnSpc>
                        <a:spcAft>
                          <a:spcPts val="0"/>
                        </a:spcAft>
                      </a:pPr>
                      <a:endParaRPr lang="nb-NO" sz="1400" b="0" dirty="0">
                        <a:solidFill>
                          <a:srgbClr val="5A5A5A"/>
                        </a:solidFill>
                        <a:effectLst/>
                        <a:latin typeface="Calibri"/>
                        <a:ea typeface="Calibri"/>
                        <a:cs typeface="Cordia New"/>
                      </a:endParaRPr>
                    </a:p>
                  </a:txBody>
                  <a:tcPr marL="18415" marR="18415" marT="0" marB="0" anchor="ctr">
                    <a:noFill/>
                  </a:tcPr>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en-US" sz="1400" kern="1200" dirty="0">
                        <a:solidFill>
                          <a:srgbClr val="5A5A5A"/>
                        </a:solidFill>
                        <a:effectLst/>
                      </a:endParaRPr>
                    </a:p>
                  </a:txBody>
                  <a:tcPr marL="18415" marR="18415" marT="0" marB="0">
                    <a:noFill/>
                  </a:tcPr>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rgbClr val="5A5A5A"/>
                        </a:solidFill>
                        <a:effectLst/>
                        <a:latin typeface="Calibri"/>
                        <a:ea typeface="Calibri"/>
                        <a:cs typeface="Cordia New"/>
                      </a:endParaRPr>
                    </a:p>
                  </a:txBody>
                  <a:tcPr marL="18415" marR="18415" marT="0" marB="0">
                    <a:noFill/>
                  </a:tcPr>
                </a:tc>
                <a:extLst>
                  <a:ext uri="{0D108BD9-81ED-4DB2-BD59-A6C34878D82A}">
                    <a16:rowId xmlns:a16="http://schemas.microsoft.com/office/drawing/2014/main" val="10003"/>
                  </a:ext>
                </a:extLst>
              </a:tr>
              <a:tr h="316665">
                <a:tc>
                  <a:txBody>
                    <a:bodyPr/>
                    <a:lstStyle/>
                    <a:p>
                      <a:pPr>
                        <a:lnSpc>
                          <a:spcPct val="115000"/>
                        </a:lnSpc>
                        <a:spcAft>
                          <a:spcPts val="0"/>
                        </a:spcAft>
                      </a:pPr>
                      <a:endParaRPr lang="nb-NO" sz="1400" b="0" dirty="0">
                        <a:solidFill>
                          <a:schemeClr val="tx2"/>
                        </a:solidFill>
                        <a:effectLst/>
                        <a:latin typeface="Calibri"/>
                        <a:ea typeface="Calibri"/>
                        <a:cs typeface="Cordia New"/>
                      </a:endParaRPr>
                    </a:p>
                  </a:txBody>
                  <a:tcPr marL="18415" marR="18415" marT="0" marB="0" anchor="ct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tc>
                <a:extLst>
                  <a:ext uri="{0D108BD9-81ED-4DB2-BD59-A6C34878D82A}">
                    <a16:rowId xmlns:a16="http://schemas.microsoft.com/office/drawing/2014/main" val="10004"/>
                  </a:ext>
                </a:extLst>
              </a:tr>
              <a:tr h="316665">
                <a:tc>
                  <a:txBody>
                    <a:bodyPr/>
                    <a:lstStyle/>
                    <a:p>
                      <a:pPr>
                        <a:lnSpc>
                          <a:spcPct val="115000"/>
                        </a:lnSpc>
                        <a:spcAft>
                          <a:spcPts val="0"/>
                        </a:spcAft>
                      </a:pPr>
                      <a:endParaRPr lang="nb-NO" sz="1400" b="0" dirty="0">
                        <a:solidFill>
                          <a:schemeClr val="tx2"/>
                        </a:solidFill>
                        <a:effectLst/>
                        <a:latin typeface="Calibri"/>
                        <a:ea typeface="Calibri"/>
                        <a:cs typeface="Cordia New"/>
                      </a:endParaRPr>
                    </a:p>
                  </a:txBody>
                  <a:tcPr marL="18415" marR="18415" marT="0" marB="0" anchor="ctr">
                    <a:noFill/>
                  </a:tcP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solidFill>
                          <a:schemeClr val="tx2"/>
                        </a:solidFill>
                        <a:effectLst/>
                        <a:latin typeface="Calibri"/>
                        <a:ea typeface="Calibri"/>
                        <a:cs typeface="Cordia New"/>
                      </a:endParaRPr>
                    </a:p>
                  </a:txBody>
                  <a:tcPr marL="18415" marR="18415" marT="0" marB="0">
                    <a:noFill/>
                  </a:tcPr>
                </a:tc>
                <a:extLst>
                  <a:ext uri="{0D108BD9-81ED-4DB2-BD59-A6C34878D82A}">
                    <a16:rowId xmlns:a16="http://schemas.microsoft.com/office/drawing/2014/main" val="10005"/>
                  </a:ext>
                </a:extLst>
              </a:tr>
              <a:tr h="296012">
                <a:tc gridSpan="7">
                  <a:txBody>
                    <a:bodyPr/>
                    <a:lstStyle/>
                    <a:p>
                      <a:pPr>
                        <a:lnSpc>
                          <a:spcPct val="115000"/>
                        </a:lnSpc>
                        <a:spcAft>
                          <a:spcPts val="0"/>
                        </a:spcAft>
                      </a:pPr>
                      <a:r>
                        <a:rPr lang="en-GB" sz="1400" b="0" kern="1200" dirty="0">
                          <a:solidFill>
                            <a:srgbClr val="5A5A5A"/>
                          </a:solidFill>
                          <a:effectLst/>
                        </a:rPr>
                        <a:t>Electrolytes</a:t>
                      </a:r>
                      <a:r>
                        <a:rPr lang="en-US" sz="1400" b="0" kern="1200" dirty="0">
                          <a:solidFill>
                            <a:srgbClr val="5A5A5A"/>
                          </a:solidFill>
                          <a:effectLst/>
                        </a:rPr>
                        <a:t> </a:t>
                      </a:r>
                      <a:endParaRPr lang="nb-NO" sz="1400" b="0" dirty="0">
                        <a:solidFill>
                          <a:srgbClr val="5A5A5A"/>
                        </a:solidFill>
                        <a:effectLst/>
                        <a:latin typeface="Calibri"/>
                        <a:ea typeface="Calibri"/>
                        <a:cs typeface="Cordia New"/>
                      </a:endParaRPr>
                    </a:p>
                  </a:txBody>
                  <a:tcPr marL="18415" marR="18415" marT="0" marB="0" anchor="ctr"/>
                </a:tc>
                <a:tc hMerge="1">
                  <a:txBody>
                    <a:bodyPr/>
                    <a:lstStyle/>
                    <a:p>
                      <a:endParaRPr lang="en-GB"/>
                    </a:p>
                  </a:txBody>
                  <a:tcPr/>
                </a:tc>
                <a:tc hMerge="1">
                  <a:txBody>
                    <a:bodyPr/>
                    <a:lstStyle/>
                    <a:p>
                      <a:pPr algn="ctr">
                        <a:lnSpc>
                          <a:spcPct val="115000"/>
                        </a:lnSpc>
                        <a:spcAft>
                          <a:spcPts val="0"/>
                        </a:spcAft>
                      </a:pPr>
                      <a:endParaRPr lang="nb-NO" sz="1200" dirty="0">
                        <a:effectLst/>
                        <a:latin typeface="Calibri"/>
                        <a:ea typeface="Calibri"/>
                        <a:cs typeface="Cordia New"/>
                      </a:endParaRPr>
                    </a:p>
                  </a:txBody>
                  <a:tcPr marL="18415" marR="18415" marT="0" marB="0"/>
                </a:tc>
                <a:tc hMerge="1">
                  <a:txBody>
                    <a:bodyPr/>
                    <a:lstStyle/>
                    <a:p>
                      <a:pPr algn="ctr">
                        <a:lnSpc>
                          <a:spcPct val="115000"/>
                        </a:lnSpc>
                        <a:spcAft>
                          <a:spcPts val="0"/>
                        </a:spcAft>
                      </a:pPr>
                      <a:endParaRPr lang="nb-NO" sz="1200" dirty="0">
                        <a:effectLst/>
                        <a:latin typeface="Calibri"/>
                        <a:ea typeface="Calibri"/>
                        <a:cs typeface="Cordia New"/>
                      </a:endParaRPr>
                    </a:p>
                  </a:txBody>
                  <a:tcPr marL="18415" marR="18415" marT="0" marB="0"/>
                </a:tc>
                <a:tc hMerge="1">
                  <a:txBody>
                    <a:bodyPr/>
                    <a:lstStyle/>
                    <a:p>
                      <a:pPr algn="ctr">
                        <a:lnSpc>
                          <a:spcPct val="115000"/>
                        </a:lnSpc>
                        <a:spcAft>
                          <a:spcPts val="0"/>
                        </a:spcAft>
                      </a:pPr>
                      <a:endParaRPr lang="nb-NO" sz="1200" dirty="0">
                        <a:effectLst/>
                        <a:latin typeface="Calibri"/>
                        <a:ea typeface="Calibri"/>
                        <a:cs typeface="Cordia New"/>
                      </a:endParaRPr>
                    </a:p>
                  </a:txBody>
                  <a:tcPr marL="18415" marR="18415" marT="0" marB="0"/>
                </a:tc>
                <a:tc hMerge="1">
                  <a:txBody>
                    <a:bodyPr/>
                    <a:lstStyle/>
                    <a:p>
                      <a:pPr algn="ctr">
                        <a:lnSpc>
                          <a:spcPct val="115000"/>
                        </a:lnSpc>
                        <a:spcAft>
                          <a:spcPts val="0"/>
                        </a:spcAft>
                      </a:pPr>
                      <a:endParaRPr lang="nb-NO" sz="1200" dirty="0">
                        <a:effectLst/>
                        <a:latin typeface="Calibri"/>
                        <a:ea typeface="Calibri"/>
                        <a:cs typeface="Cordia New"/>
                      </a:endParaRPr>
                    </a:p>
                  </a:txBody>
                  <a:tcPr marL="18415" marR="18415" marT="0" marB="0"/>
                </a:tc>
                <a:tc hMerge="1">
                  <a:txBody>
                    <a:bodyPr/>
                    <a:lstStyle/>
                    <a:p>
                      <a:pPr algn="ctr">
                        <a:lnSpc>
                          <a:spcPct val="115000"/>
                        </a:lnSpc>
                        <a:spcAft>
                          <a:spcPts val="0"/>
                        </a:spcAft>
                      </a:pPr>
                      <a:endParaRPr lang="nb-NO" sz="1200" dirty="0">
                        <a:effectLst/>
                        <a:latin typeface="Calibri"/>
                        <a:ea typeface="Calibri"/>
                        <a:cs typeface="Cordia New"/>
                      </a:endParaRPr>
                    </a:p>
                  </a:txBody>
                  <a:tcPr marL="18415" marR="18415" marT="0" marB="0"/>
                </a:tc>
                <a:extLst>
                  <a:ext uri="{0D108BD9-81ED-4DB2-BD59-A6C34878D82A}">
                    <a16:rowId xmlns:a16="http://schemas.microsoft.com/office/drawing/2014/main" val="10006"/>
                  </a:ext>
                </a:extLst>
              </a:tr>
              <a:tr h="316665">
                <a:tc>
                  <a:txBody>
                    <a:bodyPr/>
                    <a:lstStyle/>
                    <a:p>
                      <a:pPr indent="301625">
                        <a:lnSpc>
                          <a:spcPct val="115000"/>
                        </a:lnSpc>
                        <a:spcAft>
                          <a:spcPts val="0"/>
                        </a:spcAft>
                        <a:tabLst>
                          <a:tab pos="-73025" algn="l"/>
                          <a:tab pos="361950" algn="l"/>
                        </a:tabLst>
                      </a:pPr>
                      <a:r>
                        <a:rPr lang="en-GB" sz="1400" b="0" kern="1200" dirty="0">
                          <a:solidFill>
                            <a:srgbClr val="5A5A5A"/>
                          </a:solidFill>
                          <a:effectLst/>
                        </a:rPr>
                        <a:t>Sodium, mEq/L</a:t>
                      </a:r>
                      <a:endParaRPr lang="nb-NO" sz="1400" b="0" dirty="0">
                        <a:solidFill>
                          <a:srgbClr val="5A5A5A"/>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rgbClr val="5A5A5A"/>
                          </a:solidFill>
                          <a:effectLst/>
                        </a:rPr>
                        <a:t>141 (2)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 (2)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141 (2)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 (2)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141 (2)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 (2)</a:t>
                      </a:r>
                      <a:endParaRPr lang="nb-NO" sz="1400" dirty="0">
                        <a:solidFill>
                          <a:srgbClr val="5A5A5A"/>
                        </a:solidFill>
                        <a:effectLst/>
                        <a:latin typeface="Calibri"/>
                        <a:ea typeface="Calibri"/>
                        <a:cs typeface="Cordia New"/>
                      </a:endParaRPr>
                    </a:p>
                  </a:txBody>
                  <a:tcPr marL="18415" marR="18415" marT="0" marB="0"/>
                </a:tc>
                <a:extLst>
                  <a:ext uri="{0D108BD9-81ED-4DB2-BD59-A6C34878D82A}">
                    <a16:rowId xmlns:a16="http://schemas.microsoft.com/office/drawing/2014/main" val="10007"/>
                  </a:ext>
                </a:extLst>
              </a:tr>
              <a:tr h="316665">
                <a:tc>
                  <a:txBody>
                    <a:bodyPr/>
                    <a:lstStyle/>
                    <a:p>
                      <a:pPr indent="301625">
                        <a:lnSpc>
                          <a:spcPct val="115000"/>
                        </a:lnSpc>
                        <a:spcAft>
                          <a:spcPts val="0"/>
                        </a:spcAft>
                        <a:tabLst>
                          <a:tab pos="-73025" algn="l"/>
                        </a:tabLst>
                      </a:pPr>
                      <a:r>
                        <a:rPr lang="en-GB" sz="1400" b="0" kern="1200" dirty="0">
                          <a:solidFill>
                            <a:srgbClr val="5A5A5A"/>
                          </a:solidFill>
                          <a:effectLst/>
                        </a:rPr>
                        <a:t>Potassium, mEq/L</a:t>
                      </a:r>
                      <a:endParaRPr lang="nb-NO" sz="1400" b="0" dirty="0">
                        <a:solidFill>
                          <a:srgbClr val="5A5A5A"/>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rgbClr val="5A5A5A"/>
                          </a:solidFill>
                          <a:effectLst/>
                        </a:rPr>
                        <a:t>4.3 (0.4)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4.3 </a:t>
                      </a:r>
                      <a:r>
                        <a:rPr lang="en-GB" sz="1400" kern="1200" dirty="0">
                          <a:solidFill>
                            <a:srgbClr val="5A5A5A"/>
                          </a:solidFill>
                          <a:effectLst/>
                        </a:rPr>
                        <a:t>(</a:t>
                      </a:r>
                      <a:r>
                        <a:rPr lang="en-US" sz="1400" kern="1200" dirty="0">
                          <a:solidFill>
                            <a:srgbClr val="5A5A5A"/>
                          </a:solidFill>
                          <a:effectLst/>
                        </a:rPr>
                        <a:t>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4.3 </a:t>
                      </a:r>
                      <a:r>
                        <a:rPr lang="en-GB" sz="1400" kern="1200" dirty="0">
                          <a:solidFill>
                            <a:srgbClr val="5A5A5A"/>
                          </a:solidFill>
                          <a:effectLst/>
                        </a:rPr>
                        <a:t>(</a:t>
                      </a:r>
                      <a:r>
                        <a:rPr lang="en-US" sz="1400" kern="1200" dirty="0">
                          <a:solidFill>
                            <a:srgbClr val="5A5A5A"/>
                          </a:solidFill>
                          <a:effectLst/>
                        </a:rPr>
                        <a:t>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(0.4)</a:t>
                      </a:r>
                      <a:endParaRPr lang="nb-NO" sz="1400" dirty="0">
                        <a:solidFill>
                          <a:srgbClr val="5A5A5A"/>
                        </a:solidFill>
                        <a:effectLst/>
                        <a:latin typeface="Calibri"/>
                        <a:ea typeface="Calibri"/>
                        <a:cs typeface="Cordia New"/>
                      </a:endParaRPr>
                    </a:p>
                  </a:txBody>
                  <a:tcPr marL="18415" marR="18415" marT="0" marB="0"/>
                </a:tc>
                <a:extLst>
                  <a:ext uri="{0D108BD9-81ED-4DB2-BD59-A6C34878D82A}">
                    <a16:rowId xmlns:a16="http://schemas.microsoft.com/office/drawing/2014/main" val="10008"/>
                  </a:ext>
                </a:extLst>
              </a:tr>
              <a:tr h="316665">
                <a:tc>
                  <a:txBody>
                    <a:bodyPr/>
                    <a:lstStyle/>
                    <a:p>
                      <a:pPr indent="301625">
                        <a:lnSpc>
                          <a:spcPct val="115000"/>
                        </a:lnSpc>
                        <a:spcAft>
                          <a:spcPts val="0"/>
                        </a:spcAft>
                        <a:tabLst>
                          <a:tab pos="-73025" algn="l"/>
                        </a:tabLst>
                      </a:pPr>
                      <a:r>
                        <a:rPr lang="en-GB" sz="1400" b="0" kern="1200" dirty="0">
                          <a:solidFill>
                            <a:srgbClr val="5A5A5A"/>
                          </a:solidFill>
                          <a:effectLst/>
                        </a:rPr>
                        <a:t>Calcium, mg/dL</a:t>
                      </a:r>
                      <a:endParaRPr lang="nb-NO" sz="1400" b="0" dirty="0">
                        <a:solidFill>
                          <a:srgbClr val="5A5A5A"/>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rgbClr val="5A5A5A"/>
                          </a:solidFill>
                          <a:effectLst/>
                        </a:rPr>
                        <a:t>9.7 (0.5)</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(0.5)</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9.7 (0.4)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(0.5)</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9.7 (0.4)</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(0.5)</a:t>
                      </a:r>
                      <a:endParaRPr lang="nb-NO" sz="1400" dirty="0">
                        <a:solidFill>
                          <a:srgbClr val="5A5A5A"/>
                        </a:solidFill>
                        <a:effectLst/>
                        <a:latin typeface="Calibri"/>
                        <a:ea typeface="Calibri"/>
                        <a:cs typeface="Cordia New"/>
                      </a:endParaRPr>
                    </a:p>
                  </a:txBody>
                  <a:tcPr marL="18415" marR="18415" marT="0" marB="0"/>
                </a:tc>
                <a:extLst>
                  <a:ext uri="{0D108BD9-81ED-4DB2-BD59-A6C34878D82A}">
                    <a16:rowId xmlns:a16="http://schemas.microsoft.com/office/drawing/2014/main" val="10009"/>
                  </a:ext>
                </a:extLst>
              </a:tr>
              <a:tr h="316665">
                <a:tc>
                  <a:txBody>
                    <a:bodyPr/>
                    <a:lstStyle/>
                    <a:p>
                      <a:pPr indent="301625">
                        <a:lnSpc>
                          <a:spcPct val="115000"/>
                        </a:lnSpc>
                        <a:spcAft>
                          <a:spcPts val="0"/>
                        </a:spcAft>
                        <a:tabLst>
                          <a:tab pos="-73025" algn="l"/>
                        </a:tabLst>
                      </a:pPr>
                      <a:r>
                        <a:rPr lang="en-GB" sz="1400" b="0" kern="1200" dirty="0">
                          <a:solidFill>
                            <a:srgbClr val="5A5A5A"/>
                          </a:solidFill>
                          <a:effectLst/>
                        </a:rPr>
                        <a:t>Magnesium, mEq/L</a:t>
                      </a:r>
                      <a:endParaRPr lang="nb-NO" sz="1400" b="0" dirty="0">
                        <a:solidFill>
                          <a:srgbClr val="5A5A5A"/>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rgbClr val="5A5A5A"/>
                          </a:solidFill>
                          <a:effectLst/>
                        </a:rPr>
                        <a:t>1.7 (0.2)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1.7 (0.2)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0.1 (0.2)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1.7 (0.2)</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0.1 (0.2)</a:t>
                      </a:r>
                      <a:endParaRPr lang="nb-NO" sz="1400" dirty="0">
                        <a:solidFill>
                          <a:srgbClr val="5A5A5A"/>
                        </a:solidFill>
                        <a:effectLst/>
                        <a:latin typeface="Calibri"/>
                        <a:ea typeface="Calibri"/>
                        <a:cs typeface="Cordia New"/>
                      </a:endParaRPr>
                    </a:p>
                  </a:txBody>
                  <a:tcPr marL="18415" marR="18415" marT="0" marB="0"/>
                </a:tc>
                <a:extLst>
                  <a:ext uri="{0D108BD9-81ED-4DB2-BD59-A6C34878D82A}">
                    <a16:rowId xmlns:a16="http://schemas.microsoft.com/office/drawing/2014/main" val="10010"/>
                  </a:ext>
                </a:extLst>
              </a:tr>
              <a:tr h="316665">
                <a:tc>
                  <a:txBody>
                    <a:bodyPr/>
                    <a:lstStyle/>
                    <a:p>
                      <a:pPr indent="301625">
                        <a:lnSpc>
                          <a:spcPct val="115000"/>
                        </a:lnSpc>
                        <a:spcAft>
                          <a:spcPts val="0"/>
                        </a:spcAft>
                        <a:tabLst>
                          <a:tab pos="-73025" algn="l"/>
                        </a:tabLst>
                      </a:pPr>
                      <a:r>
                        <a:rPr lang="en-GB" sz="1400" b="0" kern="1200" dirty="0">
                          <a:solidFill>
                            <a:srgbClr val="5A5A5A"/>
                          </a:solidFill>
                          <a:effectLst/>
                        </a:rPr>
                        <a:t>Phosphate, mg/dL</a:t>
                      </a:r>
                      <a:endParaRPr lang="nb-NO" sz="1400" b="0" dirty="0">
                        <a:solidFill>
                          <a:srgbClr val="5A5A5A"/>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rgbClr val="5A5A5A"/>
                          </a:solidFill>
                          <a:effectLst/>
                        </a:rPr>
                        <a:t>3.7 (0.3)</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0.0 (0.3)</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3.7 (0.3)</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0.1 (0.3)</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3.7 (0.3)</a:t>
                      </a:r>
                      <a:endParaRPr lang="nb-NO" sz="1400" dirty="0">
                        <a:solidFill>
                          <a:srgbClr val="5A5A5A"/>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rgbClr val="5A5A5A"/>
                          </a:solidFill>
                          <a:effectLst/>
                        </a:rPr>
                        <a:t>0.1 (0.3)</a:t>
                      </a:r>
                      <a:endParaRPr lang="nb-NO" sz="1400" dirty="0">
                        <a:solidFill>
                          <a:srgbClr val="5A5A5A"/>
                        </a:solidFill>
                        <a:effectLst/>
                        <a:latin typeface="Calibri"/>
                        <a:ea typeface="Calibri"/>
                        <a:cs typeface="Cordia New"/>
                      </a:endParaRPr>
                    </a:p>
                  </a:txBody>
                  <a:tcPr marL="18415" marR="18415" marT="0" marB="0"/>
                </a:tc>
                <a:extLst>
                  <a:ext uri="{0D108BD9-81ED-4DB2-BD59-A6C34878D82A}">
                    <a16:rowId xmlns:a16="http://schemas.microsoft.com/office/drawing/2014/main" val="10011"/>
                  </a:ext>
                </a:extLst>
              </a:tr>
            </a:tbl>
          </a:graphicData>
        </a:graphic>
      </p:graphicFrame>
      <p:graphicFrame>
        <p:nvGraphicFramePr>
          <p:cNvPr id="6" name="Content Placeholder 5"/>
          <p:cNvGraphicFramePr>
            <a:graphicFrameLocks noGrp="1"/>
          </p:cNvGraphicFramePr>
          <p:nvPr>
            <p:ph idx="1"/>
          </p:nvPr>
        </p:nvGraphicFramePr>
        <p:xfrm>
          <a:off x="320040" y="1371600"/>
          <a:ext cx="8595360" cy="2059331"/>
        </p:xfrm>
        <a:graphic>
          <a:graphicData uri="http://schemas.openxmlformats.org/drawingml/2006/table">
            <a:tbl>
              <a:tblPr firstRow="1" firstCol="1" bandRow="1">
                <a:tableStyleId>{5DA37D80-6434-44D0-A028-1B22A696006F}</a:tableStyleId>
              </a:tblPr>
              <a:tblGrid>
                <a:gridCol w="219456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643644">
                <a:tc>
                  <a:txBody>
                    <a:bodyPr/>
                    <a:lstStyle/>
                    <a:p>
                      <a:pPr>
                        <a:lnSpc>
                          <a:spcPct val="115000"/>
                        </a:lnSpc>
                        <a:spcAft>
                          <a:spcPts val="0"/>
                        </a:spcAft>
                      </a:pPr>
                      <a:r>
                        <a:rPr lang="en-US" sz="1400" b="0" dirty="0">
                          <a:effectLst/>
                        </a:rPr>
                        <a:t> </a:t>
                      </a:r>
                      <a:endParaRPr lang="nb-NO" sz="1400" b="0" dirty="0">
                        <a:effectLst/>
                        <a:latin typeface="Calibri"/>
                        <a:ea typeface="Calibri"/>
                        <a:cs typeface="Cordia New"/>
                      </a:endParaRPr>
                    </a:p>
                  </a:txBody>
                  <a:tcPr marL="18415" marR="18415" marT="0" marB="0"/>
                </a:tc>
                <a:tc gridSpan="2">
                  <a:txBody>
                    <a:bodyPr/>
                    <a:lstStyle/>
                    <a:p>
                      <a:pPr algn="ctr"/>
                      <a:r>
                        <a:rPr lang="en-GB" sz="1400" dirty="0">
                          <a:solidFill>
                            <a:schemeClr val="tx2"/>
                          </a:solidFill>
                        </a:rPr>
                        <a:t>Placebo </a:t>
                      </a:r>
                      <a:br>
                        <a:rPr lang="en-GB" sz="1400" dirty="0">
                          <a:solidFill>
                            <a:schemeClr val="tx2"/>
                          </a:solidFill>
                        </a:rPr>
                      </a:br>
                      <a:r>
                        <a:rPr lang="en-GB" sz="1400" dirty="0">
                          <a:solidFill>
                            <a:schemeClr val="tx2"/>
                          </a:solidFill>
                        </a:rPr>
                        <a:t>(n=2333)</a:t>
                      </a:r>
                    </a:p>
                  </a:txBody>
                  <a:tcPr marL="72000" marR="72000" marT="36000" marB="36000"/>
                </a:tc>
                <a:tc hMerge="1">
                  <a:txBody>
                    <a:bodyPr/>
                    <a:lstStyle/>
                    <a:p>
                      <a:endParaRPr lang="en-GB"/>
                    </a:p>
                  </a:txBody>
                  <a:tcPr/>
                </a:tc>
                <a:tc gridSpan="2">
                  <a:txBody>
                    <a:bodyPr/>
                    <a:lstStyle/>
                    <a:p>
                      <a:pPr algn="ctr"/>
                      <a:r>
                        <a:rPr lang="en-GB" sz="1400" dirty="0">
                          <a:solidFill>
                            <a:schemeClr val="tx2"/>
                          </a:solidFill>
                        </a:rPr>
                        <a:t>Empagliflozin </a:t>
                      </a:r>
                      <a:r>
                        <a:rPr lang="en-GB" sz="1400" baseline="0" dirty="0">
                          <a:solidFill>
                            <a:schemeClr val="tx2"/>
                          </a:solidFill>
                        </a:rPr>
                        <a:t>10 mg </a:t>
                      </a:r>
                      <a:br>
                        <a:rPr lang="en-GB" sz="1400" baseline="0" dirty="0">
                          <a:solidFill>
                            <a:schemeClr val="tx2"/>
                          </a:solidFill>
                        </a:rPr>
                      </a:br>
                      <a:r>
                        <a:rPr lang="en-GB" sz="1400" baseline="0" dirty="0">
                          <a:solidFill>
                            <a:schemeClr val="tx2"/>
                          </a:solidFill>
                        </a:rPr>
                        <a:t>(n=2345)</a:t>
                      </a:r>
                      <a:endParaRPr lang="en-GB" sz="1400" dirty="0">
                        <a:solidFill>
                          <a:schemeClr val="tx2"/>
                        </a:solidFill>
                      </a:endParaRPr>
                    </a:p>
                  </a:txBody>
                  <a:tcPr marL="72000" marR="72000" marT="36000" marB="36000"/>
                </a:tc>
                <a:tc hMerge="1">
                  <a:txBody>
                    <a:bodyPr/>
                    <a:lstStyle/>
                    <a:p>
                      <a:endParaRPr lang="en-GB"/>
                    </a:p>
                  </a:txBody>
                  <a:tcPr/>
                </a:tc>
                <a:tc gridSpan="2">
                  <a:txBody>
                    <a:bodyPr/>
                    <a:lstStyle/>
                    <a:p>
                      <a:pPr algn="ctr"/>
                      <a:r>
                        <a:rPr lang="en-GB" sz="1400" dirty="0">
                          <a:solidFill>
                            <a:schemeClr val="tx2"/>
                          </a:solidFill>
                        </a:rPr>
                        <a:t>Empagliflozin 25</a:t>
                      </a:r>
                      <a:r>
                        <a:rPr lang="en-GB" sz="1400" baseline="0" dirty="0">
                          <a:solidFill>
                            <a:schemeClr val="tx2"/>
                          </a:solidFill>
                        </a:rPr>
                        <a:t> mg </a:t>
                      </a:r>
                      <a:br>
                        <a:rPr lang="en-GB" sz="1400" baseline="0" dirty="0">
                          <a:solidFill>
                            <a:schemeClr val="tx2"/>
                          </a:solidFill>
                        </a:rPr>
                      </a:br>
                      <a:r>
                        <a:rPr lang="en-GB" sz="1400" baseline="0" dirty="0">
                          <a:solidFill>
                            <a:schemeClr val="tx2"/>
                          </a:solidFill>
                        </a:rPr>
                        <a:t>(n=2342)</a:t>
                      </a:r>
                      <a:endParaRPr lang="en-GB" sz="1400" dirty="0">
                        <a:solidFill>
                          <a:schemeClr val="tx2"/>
                        </a:solidFill>
                      </a:endParaRPr>
                    </a:p>
                  </a:txBody>
                  <a:tcPr marL="72000" marR="72000" marT="36000" marB="36000"/>
                </a:tc>
                <a:tc hMerge="1">
                  <a:txBody>
                    <a:bodyPr/>
                    <a:lstStyle/>
                    <a:p>
                      <a:endParaRPr lang="en-GB"/>
                    </a:p>
                  </a:txBody>
                  <a:tcPr/>
                </a:tc>
                <a:extLst>
                  <a:ext uri="{0D108BD9-81ED-4DB2-BD59-A6C34878D82A}">
                    <a16:rowId xmlns:a16="http://schemas.microsoft.com/office/drawing/2014/main" val="10000"/>
                  </a:ext>
                </a:extLst>
              </a:tr>
              <a:tr h="782357">
                <a:tc>
                  <a:txBody>
                    <a:bodyPr/>
                    <a:lstStyle/>
                    <a:p>
                      <a:pPr>
                        <a:lnSpc>
                          <a:spcPct val="115000"/>
                        </a:lnSpc>
                        <a:spcAft>
                          <a:spcPts val="0"/>
                        </a:spcAft>
                      </a:pPr>
                      <a:r>
                        <a:rPr lang="en-US" sz="1400" b="0" dirty="0">
                          <a:effectLst/>
                        </a:rPr>
                        <a:t> </a:t>
                      </a:r>
                      <a:endParaRPr lang="nb-NO" sz="1400" b="0" dirty="0">
                        <a:effectLst/>
                        <a:latin typeface="Calibri"/>
                        <a:ea typeface="Calibri"/>
                        <a:cs typeface="Cordia New"/>
                      </a:endParaRPr>
                    </a:p>
                  </a:txBody>
                  <a:tcPr marL="18415" marR="18415" marT="0" marB="0"/>
                </a:tc>
                <a:tc>
                  <a:txBody>
                    <a:bodyPr/>
                    <a:lstStyle/>
                    <a:p>
                      <a:pPr algn="ctr">
                        <a:lnSpc>
                          <a:spcPct val="115000"/>
                        </a:lnSpc>
                        <a:spcAft>
                          <a:spcPts val="0"/>
                        </a:spcAft>
                      </a:pPr>
                      <a:r>
                        <a:rPr lang="en-GB" sz="1400" b="1" kern="1200" dirty="0">
                          <a:solidFill>
                            <a:schemeClr val="tx2"/>
                          </a:solidFill>
                          <a:effectLst/>
                        </a:rPr>
                        <a:t>Baseline</a:t>
                      </a:r>
                      <a:endParaRPr lang="nb-NO" sz="1400" b="1"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GB" sz="1400" b="1" kern="1200" dirty="0">
                          <a:solidFill>
                            <a:schemeClr val="tx2"/>
                          </a:solidFill>
                          <a:effectLst/>
                        </a:rPr>
                        <a:t>Change from baseline</a:t>
                      </a:r>
                      <a:endParaRPr lang="nb-NO" sz="1400" b="1"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GB" sz="1400" b="1" kern="1200" dirty="0">
                          <a:solidFill>
                            <a:schemeClr val="tx2"/>
                          </a:solidFill>
                          <a:effectLst/>
                        </a:rPr>
                        <a:t>Baseline</a:t>
                      </a:r>
                      <a:endParaRPr lang="nb-NO" sz="1400" b="1"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GB" sz="1400" b="1" kern="1200" dirty="0">
                          <a:solidFill>
                            <a:schemeClr val="tx2"/>
                          </a:solidFill>
                          <a:effectLst/>
                        </a:rPr>
                        <a:t>Change from baseline</a:t>
                      </a:r>
                      <a:endParaRPr lang="nb-NO" sz="1400" b="1"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GB" sz="1400" b="1" kern="1200" dirty="0">
                          <a:solidFill>
                            <a:schemeClr val="tx2"/>
                          </a:solidFill>
                          <a:effectLst/>
                        </a:rPr>
                        <a:t>Baseline</a:t>
                      </a:r>
                      <a:endParaRPr lang="nb-NO" sz="1400" b="1"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GB" sz="1400" b="1" kern="1200" dirty="0">
                          <a:solidFill>
                            <a:schemeClr val="tx2"/>
                          </a:solidFill>
                          <a:effectLst/>
                        </a:rPr>
                        <a:t>Change from baseline</a:t>
                      </a:r>
                      <a:endParaRPr lang="nb-NO" sz="1400" b="1" dirty="0">
                        <a:solidFill>
                          <a:schemeClr val="tx2"/>
                        </a:solidFill>
                        <a:effectLst/>
                        <a:latin typeface="Calibri"/>
                        <a:ea typeface="Calibri"/>
                        <a:cs typeface="Cordia New"/>
                      </a:endParaRPr>
                    </a:p>
                  </a:txBody>
                  <a:tcPr marL="18415" marR="18415" marT="0" marB="0"/>
                </a:tc>
                <a:extLst>
                  <a:ext uri="{0D108BD9-81ED-4DB2-BD59-A6C34878D82A}">
                    <a16:rowId xmlns:a16="http://schemas.microsoft.com/office/drawing/2014/main" val="10001"/>
                  </a:ext>
                </a:extLst>
              </a:tr>
              <a:tr h="316665">
                <a:tc>
                  <a:txBody>
                    <a:bodyPr/>
                    <a:lstStyle/>
                    <a:p>
                      <a:pPr>
                        <a:lnSpc>
                          <a:spcPct val="115000"/>
                        </a:lnSpc>
                        <a:spcAft>
                          <a:spcPts val="0"/>
                        </a:spcAft>
                      </a:pPr>
                      <a:r>
                        <a:rPr lang="en-GB" sz="1400" b="0" kern="1200" dirty="0">
                          <a:solidFill>
                            <a:schemeClr val="tx2"/>
                          </a:solidFill>
                          <a:effectLst/>
                        </a:rPr>
                        <a:t>Haematocrit, %</a:t>
                      </a:r>
                      <a:endParaRPr lang="nb-NO" sz="1400" b="0" dirty="0">
                        <a:solidFill>
                          <a:schemeClr val="tx2"/>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chemeClr val="tx2"/>
                          </a:solidFill>
                          <a:effectLst/>
                        </a:rPr>
                        <a:t>41.1 (5.7)</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0.9 (4.7)</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41.2 </a:t>
                      </a:r>
                      <a:r>
                        <a:rPr lang="en-GB" sz="1400" kern="1200" dirty="0">
                          <a:solidFill>
                            <a:schemeClr val="tx2"/>
                          </a:solidFill>
                          <a:effectLst/>
                        </a:rPr>
                        <a:t>(</a:t>
                      </a:r>
                      <a:r>
                        <a:rPr lang="en-US" sz="1400" kern="1200" dirty="0">
                          <a:solidFill>
                            <a:schemeClr val="tx2"/>
                          </a:solidFill>
                          <a:effectLst/>
                        </a:rPr>
                        <a:t>5.6)</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4.8 </a:t>
                      </a:r>
                      <a:r>
                        <a:rPr lang="en-GB" sz="1400" kern="1200" dirty="0">
                          <a:solidFill>
                            <a:schemeClr val="tx2"/>
                          </a:solidFill>
                          <a:effectLst/>
                        </a:rPr>
                        <a:t>(</a:t>
                      </a:r>
                      <a:r>
                        <a:rPr lang="en-US" sz="1400" kern="1200" dirty="0">
                          <a:solidFill>
                            <a:schemeClr val="tx2"/>
                          </a:solidFill>
                          <a:effectLst/>
                        </a:rPr>
                        <a:t>5.5)</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41.3 </a:t>
                      </a:r>
                      <a:r>
                        <a:rPr lang="en-GB" sz="1400" kern="1200" dirty="0">
                          <a:solidFill>
                            <a:schemeClr val="tx2"/>
                          </a:solidFill>
                          <a:effectLst/>
                        </a:rPr>
                        <a:t>(</a:t>
                      </a:r>
                      <a:r>
                        <a:rPr lang="en-US" sz="1400" kern="1200" dirty="0">
                          <a:solidFill>
                            <a:schemeClr val="tx2"/>
                          </a:solidFill>
                          <a:effectLst/>
                        </a:rPr>
                        <a:t>5.7)</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5.0 (5.3)</a:t>
                      </a:r>
                      <a:endParaRPr lang="nb-NO" sz="1400" dirty="0">
                        <a:solidFill>
                          <a:schemeClr val="tx2"/>
                        </a:solidFill>
                        <a:effectLst/>
                        <a:latin typeface="Calibri"/>
                        <a:ea typeface="Calibri"/>
                        <a:cs typeface="Cordia New"/>
                      </a:endParaRPr>
                    </a:p>
                  </a:txBody>
                  <a:tcPr marL="18415" marR="18415" marT="0" marB="0"/>
                </a:tc>
                <a:extLst>
                  <a:ext uri="{0D108BD9-81ED-4DB2-BD59-A6C34878D82A}">
                    <a16:rowId xmlns:a16="http://schemas.microsoft.com/office/drawing/2014/main" val="10002"/>
                  </a:ext>
                </a:extLst>
              </a:tr>
              <a:tr h="316665">
                <a:tc>
                  <a:txBody>
                    <a:bodyPr/>
                    <a:lstStyle/>
                    <a:p>
                      <a:pPr>
                        <a:lnSpc>
                          <a:spcPct val="115000"/>
                        </a:lnSpc>
                        <a:spcAft>
                          <a:spcPts val="0"/>
                        </a:spcAft>
                      </a:pPr>
                      <a:r>
                        <a:rPr lang="en-GB" sz="1400" b="0" kern="1200" dirty="0">
                          <a:solidFill>
                            <a:schemeClr val="tx2"/>
                          </a:solidFill>
                          <a:effectLst/>
                        </a:rPr>
                        <a:t>Haemoglobin, g/dL</a:t>
                      </a:r>
                      <a:endParaRPr lang="nb-NO" sz="1400" b="0" dirty="0">
                        <a:solidFill>
                          <a:schemeClr val="tx2"/>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chemeClr val="tx2"/>
                          </a:solidFill>
                          <a:effectLst/>
                        </a:rPr>
                        <a:t>13.4 (1.5)</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-0.1 (1.2)</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13.4 (1.5</a:t>
                      </a:r>
                      <a:r>
                        <a:rPr lang="nb-NO" sz="1400" kern="1200" dirty="0">
                          <a:solidFill>
                            <a:schemeClr val="tx2"/>
                          </a:solidFill>
                          <a:effectLst/>
                          <a:latin typeface="Calibri"/>
                          <a:cs typeface="Cordia New"/>
                        </a:rPr>
                        <a:t>)</a:t>
                      </a:r>
                      <a:endParaRPr lang="en-US" sz="1400" kern="1200" dirty="0">
                        <a:solidFill>
                          <a:schemeClr val="tx2"/>
                        </a:solidFill>
                        <a:effectLst/>
                      </a:endParaRPr>
                    </a:p>
                  </a:txBody>
                  <a:tcPr marL="18415" marR="18415" marT="0" marB="0"/>
                </a:tc>
                <a:tc>
                  <a:txBody>
                    <a:bodyPr/>
                    <a:lstStyle/>
                    <a:p>
                      <a:pPr algn="ctr">
                        <a:lnSpc>
                          <a:spcPct val="115000"/>
                        </a:lnSpc>
                        <a:spcAft>
                          <a:spcPts val="0"/>
                        </a:spcAft>
                      </a:pPr>
                      <a:r>
                        <a:rPr lang="en-US" sz="1400" kern="1200" dirty="0">
                          <a:solidFill>
                            <a:schemeClr val="tx2"/>
                          </a:solidFill>
                          <a:effectLst/>
                        </a:rPr>
                        <a:t>0.8 (1.3)</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13.5 (1.5)</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0.8 (1.3)</a:t>
                      </a:r>
                      <a:endParaRPr lang="nb-NO" sz="1400" dirty="0">
                        <a:solidFill>
                          <a:schemeClr val="tx2"/>
                        </a:solidFill>
                        <a:effectLst/>
                        <a:latin typeface="Calibri"/>
                        <a:ea typeface="Calibri"/>
                        <a:cs typeface="Cordia New"/>
                      </a:endParaRPr>
                    </a:p>
                  </a:txBody>
                  <a:tcPr marL="18415" marR="18415" marT="0" marB="0"/>
                </a:tc>
                <a:extLst>
                  <a:ext uri="{0D108BD9-81ED-4DB2-BD59-A6C34878D82A}">
                    <a16:rowId xmlns:a16="http://schemas.microsoft.com/office/drawing/2014/main" val="10003"/>
                  </a:ext>
                </a:extLst>
              </a:tr>
            </a:tbl>
          </a:graphicData>
        </a:graphic>
      </p:graphicFrame>
      <p:graphicFrame>
        <p:nvGraphicFramePr>
          <p:cNvPr id="7" name="Content Placeholder 5"/>
          <p:cNvGraphicFramePr>
            <a:graphicFrameLocks noGrp="1"/>
          </p:cNvGraphicFramePr>
          <p:nvPr>
            <p:ph idx="1"/>
          </p:nvPr>
        </p:nvGraphicFramePr>
        <p:xfrm>
          <a:off x="320040" y="1371600"/>
          <a:ext cx="8595360" cy="2692661"/>
        </p:xfrm>
        <a:graphic>
          <a:graphicData uri="http://schemas.openxmlformats.org/drawingml/2006/table">
            <a:tbl>
              <a:tblPr firstRow="1" firstCol="1" bandRow="1">
                <a:tableStyleId>{5DA37D80-6434-44D0-A028-1B22A696006F}</a:tableStyleId>
              </a:tblPr>
              <a:tblGrid>
                <a:gridCol w="219456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643644">
                <a:tc>
                  <a:txBody>
                    <a:bodyPr/>
                    <a:lstStyle/>
                    <a:p>
                      <a:pPr>
                        <a:lnSpc>
                          <a:spcPct val="115000"/>
                        </a:lnSpc>
                        <a:spcAft>
                          <a:spcPts val="0"/>
                        </a:spcAft>
                      </a:pPr>
                      <a:endParaRPr lang="nb-NO" sz="1400" b="0" dirty="0">
                        <a:effectLst/>
                        <a:latin typeface="Calibri"/>
                        <a:ea typeface="Calibri"/>
                        <a:cs typeface="Cordia New"/>
                      </a:endParaRPr>
                    </a:p>
                  </a:txBody>
                  <a:tcPr marL="18415" marR="18415" marT="0" marB="0"/>
                </a:tc>
                <a:tc gridSpan="2">
                  <a:txBody>
                    <a:bodyPr/>
                    <a:lstStyle/>
                    <a:p>
                      <a:pPr algn="ctr"/>
                      <a:endParaRPr lang="en-GB" sz="1400" dirty="0">
                        <a:solidFill>
                          <a:schemeClr val="tx2"/>
                        </a:solidFill>
                      </a:endParaRPr>
                    </a:p>
                  </a:txBody>
                  <a:tcPr marL="72000" marR="72000" marT="36000" marB="36000"/>
                </a:tc>
                <a:tc hMerge="1">
                  <a:txBody>
                    <a:bodyPr/>
                    <a:lstStyle/>
                    <a:p>
                      <a:endParaRPr lang="en-GB"/>
                    </a:p>
                  </a:txBody>
                  <a:tcPr/>
                </a:tc>
                <a:tc gridSpan="2">
                  <a:txBody>
                    <a:bodyPr/>
                    <a:lstStyle/>
                    <a:p>
                      <a:pPr algn="ctr"/>
                      <a:endParaRPr lang="en-GB" sz="1400" dirty="0">
                        <a:solidFill>
                          <a:schemeClr val="tx2"/>
                        </a:solidFill>
                      </a:endParaRPr>
                    </a:p>
                  </a:txBody>
                  <a:tcPr marL="72000" marR="72000" marT="36000" marB="36000"/>
                </a:tc>
                <a:tc hMerge="1">
                  <a:txBody>
                    <a:bodyPr/>
                    <a:lstStyle/>
                    <a:p>
                      <a:endParaRPr lang="en-GB"/>
                    </a:p>
                  </a:txBody>
                  <a:tcPr/>
                </a:tc>
                <a:tc gridSpan="2">
                  <a:txBody>
                    <a:bodyPr/>
                    <a:lstStyle/>
                    <a:p>
                      <a:pPr algn="ctr"/>
                      <a:endParaRPr lang="en-GB" sz="1400" dirty="0">
                        <a:solidFill>
                          <a:schemeClr val="tx2"/>
                        </a:solidFill>
                      </a:endParaRPr>
                    </a:p>
                  </a:txBody>
                  <a:tcPr marL="72000" marR="72000" marT="36000" marB="36000"/>
                </a:tc>
                <a:tc hMerge="1">
                  <a:txBody>
                    <a:bodyPr/>
                    <a:lstStyle/>
                    <a:p>
                      <a:endParaRPr lang="en-GB"/>
                    </a:p>
                  </a:txBody>
                  <a:tcPr/>
                </a:tc>
                <a:extLst>
                  <a:ext uri="{0D108BD9-81ED-4DB2-BD59-A6C34878D82A}">
                    <a16:rowId xmlns:a16="http://schemas.microsoft.com/office/drawing/2014/main" val="10000"/>
                  </a:ext>
                </a:extLst>
              </a:tr>
              <a:tr h="782357">
                <a:tc>
                  <a:txBody>
                    <a:bodyPr/>
                    <a:lstStyle/>
                    <a:p>
                      <a:pPr>
                        <a:lnSpc>
                          <a:spcPct val="115000"/>
                        </a:lnSpc>
                        <a:spcAft>
                          <a:spcPts val="0"/>
                        </a:spcAft>
                      </a:pPr>
                      <a:endParaRPr lang="nb-NO" sz="1400" b="0" dirty="0">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b="1" dirty="0">
                        <a:solidFill>
                          <a:schemeClr val="tx2"/>
                        </a:solidFill>
                        <a:effectLst/>
                        <a:latin typeface="Calibri"/>
                        <a:ea typeface="Calibri"/>
                        <a:cs typeface="Cordia New"/>
                      </a:endParaRPr>
                    </a:p>
                  </a:txBody>
                  <a:tcPr marL="18415" marR="18415" marT="0" marB="0">
                    <a:noFill/>
                  </a:tcPr>
                </a:tc>
                <a:extLst>
                  <a:ext uri="{0D108BD9-81ED-4DB2-BD59-A6C34878D82A}">
                    <a16:rowId xmlns:a16="http://schemas.microsoft.com/office/drawing/2014/main" val="10001"/>
                  </a:ext>
                </a:extLst>
              </a:tr>
              <a:tr h="316665">
                <a:tc>
                  <a:txBody>
                    <a:bodyPr/>
                    <a:lstStyle/>
                    <a:p>
                      <a:pPr>
                        <a:lnSpc>
                          <a:spcPct val="115000"/>
                        </a:lnSpc>
                        <a:spcAft>
                          <a:spcPts val="0"/>
                        </a:spcAft>
                      </a:pPr>
                      <a:endParaRPr lang="nb-NO" sz="1400" b="0" dirty="0">
                        <a:effectLst/>
                        <a:latin typeface="Calibri"/>
                        <a:ea typeface="Calibri"/>
                        <a:cs typeface="Cordia New"/>
                      </a:endParaRPr>
                    </a:p>
                  </a:txBody>
                  <a:tcPr marL="18415" marR="18415" marT="0" marB="0" anchor="ctr"/>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tc>
                <a:extLst>
                  <a:ext uri="{0D108BD9-81ED-4DB2-BD59-A6C34878D82A}">
                    <a16:rowId xmlns:a16="http://schemas.microsoft.com/office/drawing/2014/main" val="10002"/>
                  </a:ext>
                </a:extLst>
              </a:tr>
              <a:tr h="316665">
                <a:tc>
                  <a:txBody>
                    <a:bodyPr/>
                    <a:lstStyle/>
                    <a:p>
                      <a:pPr>
                        <a:lnSpc>
                          <a:spcPct val="115000"/>
                        </a:lnSpc>
                        <a:spcAft>
                          <a:spcPts val="0"/>
                        </a:spcAft>
                      </a:pPr>
                      <a:endParaRPr lang="nb-NO" sz="1400" b="0" dirty="0">
                        <a:effectLst/>
                        <a:latin typeface="Calibri"/>
                        <a:ea typeface="Calibri"/>
                        <a:cs typeface="Cordia New"/>
                      </a:endParaRPr>
                    </a:p>
                  </a:txBody>
                  <a:tcPr marL="18415" marR="18415" marT="0" marB="0" anchor="ctr">
                    <a:noFill/>
                  </a:tcPr>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en-US" sz="1400" kern="1200" dirty="0">
                        <a:effectLst/>
                      </a:endParaRPr>
                    </a:p>
                  </a:txBody>
                  <a:tcPr marL="18415" marR="18415" marT="0" marB="0">
                    <a:noFill/>
                  </a:tcPr>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noFill/>
                  </a:tcPr>
                </a:tc>
                <a:tc>
                  <a:txBody>
                    <a:bodyPr/>
                    <a:lstStyle/>
                    <a:p>
                      <a:pPr algn="ctr">
                        <a:lnSpc>
                          <a:spcPct val="115000"/>
                        </a:lnSpc>
                        <a:spcAft>
                          <a:spcPts val="0"/>
                        </a:spcAft>
                      </a:pPr>
                      <a:endParaRPr lang="nb-NO" sz="1400" dirty="0">
                        <a:effectLst/>
                        <a:latin typeface="Calibri"/>
                        <a:ea typeface="Calibri"/>
                        <a:cs typeface="Cordia New"/>
                      </a:endParaRPr>
                    </a:p>
                  </a:txBody>
                  <a:tcPr marL="18415" marR="18415" marT="0" marB="0">
                    <a:noFill/>
                  </a:tcPr>
                </a:tc>
                <a:extLst>
                  <a:ext uri="{0D108BD9-81ED-4DB2-BD59-A6C34878D82A}">
                    <a16:rowId xmlns:a16="http://schemas.microsoft.com/office/drawing/2014/main" val="10003"/>
                  </a:ext>
                </a:extLst>
              </a:tr>
              <a:tr h="316665">
                <a:tc>
                  <a:txBody>
                    <a:bodyPr/>
                    <a:lstStyle/>
                    <a:p>
                      <a:pPr>
                        <a:lnSpc>
                          <a:spcPct val="115000"/>
                        </a:lnSpc>
                        <a:spcAft>
                          <a:spcPts val="0"/>
                        </a:spcAft>
                      </a:pPr>
                      <a:r>
                        <a:rPr lang="en-GB" sz="1400" b="0" kern="1200" dirty="0">
                          <a:solidFill>
                            <a:schemeClr val="tx2"/>
                          </a:solidFill>
                          <a:effectLst/>
                        </a:rPr>
                        <a:t>Serum creatinine, mg/dL</a:t>
                      </a:r>
                      <a:endParaRPr lang="nb-NO" sz="1400" b="0" dirty="0">
                        <a:solidFill>
                          <a:schemeClr val="tx2"/>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chemeClr val="tx2"/>
                          </a:solidFill>
                          <a:effectLst/>
                        </a:rPr>
                        <a:t>1.04 (0.24)</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0.07 </a:t>
                      </a:r>
                      <a:r>
                        <a:rPr lang="en-GB" sz="1400" kern="1200" dirty="0">
                          <a:solidFill>
                            <a:schemeClr val="tx2"/>
                          </a:solidFill>
                          <a:effectLst/>
                        </a:rPr>
                        <a:t>(</a:t>
                      </a:r>
                      <a:r>
                        <a:rPr lang="en-US" sz="1400" kern="1200" dirty="0">
                          <a:solidFill>
                            <a:schemeClr val="tx2"/>
                          </a:solidFill>
                          <a:effectLst/>
                        </a:rPr>
                        <a:t>0.25)</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1.03 </a:t>
                      </a:r>
                      <a:r>
                        <a:rPr lang="en-GB" sz="1400" kern="1200" dirty="0">
                          <a:solidFill>
                            <a:schemeClr val="tx2"/>
                          </a:solidFill>
                          <a:effectLst/>
                        </a:rPr>
                        <a:t>(</a:t>
                      </a:r>
                      <a:r>
                        <a:rPr lang="en-US" sz="1400" kern="1200" dirty="0">
                          <a:solidFill>
                            <a:schemeClr val="tx2"/>
                          </a:solidFill>
                          <a:effectLst/>
                        </a:rPr>
                        <a:t>0.23)</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0.04 (0.2)</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1.04 </a:t>
                      </a:r>
                      <a:r>
                        <a:rPr lang="en-GB" sz="1400" kern="1200" dirty="0">
                          <a:solidFill>
                            <a:schemeClr val="tx2"/>
                          </a:solidFill>
                          <a:effectLst/>
                        </a:rPr>
                        <a:t>(</a:t>
                      </a:r>
                      <a:r>
                        <a:rPr lang="en-US" sz="1400" kern="1200" dirty="0">
                          <a:solidFill>
                            <a:schemeClr val="tx2"/>
                          </a:solidFill>
                          <a:effectLst/>
                        </a:rPr>
                        <a:t>0.25)</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0.04 (0.19)</a:t>
                      </a:r>
                      <a:endParaRPr lang="nb-NO" sz="1400" dirty="0">
                        <a:solidFill>
                          <a:schemeClr val="tx2"/>
                        </a:solidFill>
                        <a:effectLst/>
                        <a:latin typeface="Calibri"/>
                        <a:ea typeface="Calibri"/>
                        <a:cs typeface="Cordia New"/>
                      </a:endParaRPr>
                    </a:p>
                  </a:txBody>
                  <a:tcPr marL="18415" marR="18415" marT="0" marB="0"/>
                </a:tc>
                <a:extLst>
                  <a:ext uri="{0D108BD9-81ED-4DB2-BD59-A6C34878D82A}">
                    <a16:rowId xmlns:a16="http://schemas.microsoft.com/office/drawing/2014/main" val="10004"/>
                  </a:ext>
                </a:extLst>
              </a:tr>
              <a:tr h="316665">
                <a:tc>
                  <a:txBody>
                    <a:bodyPr/>
                    <a:lstStyle/>
                    <a:p>
                      <a:pPr>
                        <a:lnSpc>
                          <a:spcPct val="115000"/>
                        </a:lnSpc>
                        <a:spcAft>
                          <a:spcPts val="0"/>
                        </a:spcAft>
                      </a:pPr>
                      <a:r>
                        <a:rPr lang="en-GB" sz="1400" b="0" kern="1200" dirty="0">
                          <a:solidFill>
                            <a:schemeClr val="tx2"/>
                          </a:solidFill>
                          <a:effectLst/>
                        </a:rPr>
                        <a:t>eGFR </a:t>
                      </a:r>
                      <a:r>
                        <a:rPr lang="en-GB" sz="1400" b="0" dirty="0">
                          <a:solidFill>
                            <a:schemeClr val="tx2"/>
                          </a:solidFill>
                          <a:effectLst/>
                        </a:rPr>
                        <a:t>mL/min/1.73m</a:t>
                      </a:r>
                      <a:r>
                        <a:rPr lang="en-GB" sz="1400" b="0" baseline="30000" dirty="0">
                          <a:solidFill>
                            <a:schemeClr val="tx2"/>
                          </a:solidFill>
                          <a:effectLst/>
                        </a:rPr>
                        <a:t>2</a:t>
                      </a:r>
                      <a:r>
                        <a:rPr lang="en-GB" sz="1400" b="0" kern="1200" dirty="0">
                          <a:solidFill>
                            <a:schemeClr val="tx2"/>
                          </a:solidFill>
                          <a:effectLst/>
                        </a:rPr>
                        <a:t> </a:t>
                      </a:r>
                      <a:r>
                        <a:rPr lang="en-GB" sz="1400" b="0" dirty="0">
                          <a:solidFill>
                            <a:schemeClr val="tx2"/>
                          </a:solidFill>
                          <a:effectLst/>
                        </a:rPr>
                        <a:t> </a:t>
                      </a:r>
                      <a:endParaRPr lang="nb-NO" sz="1400" b="0" dirty="0">
                        <a:solidFill>
                          <a:schemeClr val="tx2"/>
                        </a:solidFill>
                        <a:effectLst/>
                        <a:latin typeface="Calibri"/>
                        <a:ea typeface="Calibri"/>
                        <a:cs typeface="Cordia New"/>
                      </a:endParaRPr>
                    </a:p>
                  </a:txBody>
                  <a:tcPr marL="18415" marR="18415" marT="0" marB="0" anchor="ctr"/>
                </a:tc>
                <a:tc>
                  <a:txBody>
                    <a:bodyPr/>
                    <a:lstStyle/>
                    <a:p>
                      <a:pPr algn="ctr">
                        <a:lnSpc>
                          <a:spcPct val="115000"/>
                        </a:lnSpc>
                        <a:spcAft>
                          <a:spcPts val="0"/>
                        </a:spcAft>
                      </a:pPr>
                      <a:r>
                        <a:rPr lang="en-GB" sz="1400" kern="1200" dirty="0">
                          <a:solidFill>
                            <a:schemeClr val="tx2"/>
                          </a:solidFill>
                          <a:effectLst/>
                        </a:rPr>
                        <a:t>74.8 (20.6)</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-4.5</a:t>
                      </a:r>
                      <a:r>
                        <a:rPr lang="en-GB" sz="1400" dirty="0">
                          <a:solidFill>
                            <a:schemeClr val="tx2"/>
                          </a:solidFill>
                          <a:effectLst/>
                        </a:rPr>
                        <a:t> </a:t>
                      </a:r>
                      <a:r>
                        <a:rPr lang="en-GB" sz="1400" kern="1200" dirty="0">
                          <a:solidFill>
                            <a:schemeClr val="tx2"/>
                          </a:solidFill>
                          <a:effectLst/>
                        </a:rPr>
                        <a:t>(</a:t>
                      </a:r>
                      <a:r>
                        <a:rPr lang="en-US" sz="1400" kern="1200" dirty="0">
                          <a:solidFill>
                            <a:schemeClr val="tx2"/>
                          </a:solidFill>
                          <a:effectLst/>
                        </a:rPr>
                        <a:t>12.9)</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75.2 (21.1)</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-2.5 (13.1)</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75.0 (21.4)</a:t>
                      </a:r>
                      <a:endParaRPr lang="nb-NO" sz="1400" dirty="0">
                        <a:solidFill>
                          <a:schemeClr val="tx2"/>
                        </a:solidFill>
                        <a:effectLst/>
                        <a:latin typeface="Calibri"/>
                        <a:ea typeface="Calibri"/>
                        <a:cs typeface="Cordia New"/>
                      </a:endParaRPr>
                    </a:p>
                  </a:txBody>
                  <a:tcPr marL="18415" marR="18415" marT="0" marB="0"/>
                </a:tc>
                <a:tc>
                  <a:txBody>
                    <a:bodyPr/>
                    <a:lstStyle/>
                    <a:p>
                      <a:pPr algn="ctr">
                        <a:lnSpc>
                          <a:spcPct val="115000"/>
                        </a:lnSpc>
                        <a:spcAft>
                          <a:spcPts val="0"/>
                        </a:spcAft>
                      </a:pPr>
                      <a:r>
                        <a:rPr lang="en-US" sz="1400" kern="1200" dirty="0">
                          <a:solidFill>
                            <a:schemeClr val="tx2"/>
                          </a:solidFill>
                          <a:effectLst/>
                        </a:rPr>
                        <a:t>-2.8 (13.4)</a:t>
                      </a:r>
                      <a:endParaRPr lang="nb-NO" sz="1400" dirty="0">
                        <a:solidFill>
                          <a:schemeClr val="tx2"/>
                        </a:solidFill>
                        <a:effectLst/>
                        <a:latin typeface="Calibri"/>
                        <a:ea typeface="Calibri"/>
                        <a:cs typeface="Cordia New"/>
                      </a:endParaRPr>
                    </a:p>
                  </a:txBody>
                  <a:tcPr marL="18415" marR="18415" marT="0" marB="0"/>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l-GR" dirty="0"/>
              <a:t>Μεταβολές στις κλινικοεργαστηριακές παραμέτρους</a:t>
            </a:r>
            <a:endParaRPr lang="nb-NO"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7133C-5F9C-4F7F-9637-3E296898A784}" type="slidenum">
              <a:rPr kumimoji="0" lang="en-GB" sz="10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000" b="0" i="0" u="none" strike="noStrike" kern="1200" cap="none" spc="0" normalizeH="0" baseline="0" noProof="0" dirty="0">
              <a:ln>
                <a:noFill/>
              </a:ln>
              <a:solidFill>
                <a:prstClr val="black">
                  <a:tint val="75000"/>
                </a:prstClr>
              </a:solidFill>
              <a:effectLst/>
              <a:uLnTx/>
              <a:uFillTx/>
              <a:latin typeface="Century Gothic"/>
              <a:ea typeface="+mn-ea"/>
              <a:cs typeface="+mn-cs"/>
            </a:endParaRPr>
          </a:p>
        </p:txBody>
      </p:sp>
      <p:sp>
        <p:nvSpPr>
          <p:cNvPr id="3" name="Footer Placeholder 2"/>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srgbClr val="5A5A5A"/>
                </a:solidFill>
                <a:effectLst/>
                <a:uLnTx/>
                <a:uFillTx/>
                <a:latin typeface="Century Gothic"/>
                <a:ea typeface="+mn-ea"/>
                <a:cs typeface="+mn-cs"/>
              </a:rPr>
              <a:t>Τα δεδομένα είναι μέσης τιμές</a:t>
            </a:r>
            <a:r>
              <a:rPr kumimoji="0" lang="en-US" sz="1000" b="0" i="0" u="none" strike="noStrike" kern="1200" cap="none" spc="0" normalizeH="0" baseline="0" noProof="0" dirty="0">
                <a:ln>
                  <a:noFill/>
                </a:ln>
                <a:solidFill>
                  <a:srgbClr val="5A5A5A"/>
                </a:solidFill>
                <a:effectLst/>
                <a:uLnTx/>
                <a:uFillTx/>
                <a:latin typeface="Century Gothic"/>
                <a:ea typeface="+mn-ea"/>
                <a:cs typeface="+mn-cs"/>
              </a:rPr>
              <a:t>(SD) </a:t>
            </a:r>
            <a:r>
              <a:rPr kumimoji="0" lang="el-GR" sz="1000" b="0" i="0" u="none" strike="noStrike" kern="1200" cap="none" spc="0" normalizeH="0" baseline="0" noProof="0" dirty="0">
                <a:ln>
                  <a:noFill/>
                </a:ln>
                <a:solidFill>
                  <a:srgbClr val="5A5A5A"/>
                </a:solidFill>
                <a:effectLst/>
                <a:uLnTx/>
                <a:uFillTx/>
                <a:latin typeface="Century Gothic"/>
                <a:ea typeface="+mn-ea"/>
                <a:cs typeface="+mn-cs"/>
              </a:rPr>
              <a:t>σε ασθενείς που έλαβαν </a:t>
            </a:r>
            <a:r>
              <a:rPr kumimoji="0" lang="en-US" sz="1000" b="0" i="0" u="none" strike="noStrike" kern="1200" cap="none" spc="0" normalizeH="0" baseline="0" noProof="0" dirty="0">
                <a:ln>
                  <a:noFill/>
                </a:ln>
                <a:solidFill>
                  <a:srgbClr val="5A5A5A"/>
                </a:solidFill>
                <a:effectLst/>
                <a:uLnTx/>
                <a:uFillTx/>
                <a:latin typeface="Century Gothic"/>
                <a:ea typeface="+mn-ea"/>
                <a:cs typeface="+mn-cs"/>
              </a:rPr>
              <a:t> </a:t>
            </a:r>
            <a:r>
              <a:rPr kumimoji="0" lang="en-US" sz="1000" b="0" i="0" u="none" strike="noStrike" kern="1200" cap="none" spc="0" normalizeH="0" baseline="0" noProof="0" dirty="0">
                <a:ln>
                  <a:noFill/>
                </a:ln>
                <a:solidFill>
                  <a:srgbClr val="5A5A5A"/>
                </a:solidFill>
                <a:effectLst/>
                <a:uLnTx/>
                <a:uFillTx/>
                <a:latin typeface="Century Gothic"/>
                <a:ea typeface="+mn-ea"/>
                <a:cs typeface="Times New Roman"/>
              </a:rPr>
              <a:t>≥1 </a:t>
            </a:r>
            <a:r>
              <a:rPr kumimoji="0" lang="el-GR" sz="1000" b="0" i="0" u="none" strike="noStrike" kern="1200" cap="none" spc="0" normalizeH="0" baseline="0" noProof="0" dirty="0">
                <a:ln>
                  <a:noFill/>
                </a:ln>
                <a:solidFill>
                  <a:srgbClr val="5A5A5A"/>
                </a:solidFill>
                <a:effectLst/>
                <a:uLnTx/>
                <a:uFillTx/>
                <a:latin typeface="Century Gothic"/>
                <a:ea typeface="+mn-ea"/>
                <a:cs typeface="Times New Roman"/>
              </a:rPr>
              <a:t>δόσης του υπό μελέτης φαρμάκου</a:t>
            </a:r>
            <a:br>
              <a:rPr kumimoji="0" lang="en-GB" sz="1000" b="0" i="0" u="none" strike="noStrike" kern="1200" cap="none" spc="0" normalizeH="0" baseline="0" noProof="0" dirty="0">
                <a:ln>
                  <a:noFill/>
                </a:ln>
                <a:solidFill>
                  <a:srgbClr val="5A5A5A"/>
                </a:solidFill>
                <a:effectLst/>
                <a:uLnTx/>
                <a:uFillTx/>
                <a:latin typeface="Century Gothic"/>
                <a:ea typeface="+mn-ea"/>
                <a:cs typeface="+mn-cs"/>
              </a:rPr>
            </a:br>
            <a:r>
              <a:rPr kumimoji="0" lang="el-GR" sz="1000" b="0" i="0" u="none" strike="noStrike" kern="1200" cap="none" spc="0" normalizeH="0" baseline="0" noProof="0" dirty="0">
                <a:ln>
                  <a:noFill/>
                </a:ln>
                <a:solidFill>
                  <a:srgbClr val="5A5A5A"/>
                </a:solidFill>
                <a:effectLst/>
                <a:uLnTx/>
                <a:uFillTx/>
                <a:latin typeface="Century Gothic"/>
                <a:ea typeface="+mn-ea"/>
                <a:cs typeface="+mn-cs"/>
              </a:rPr>
              <a:t>Μεταβολές από την αρχική κατάσταση, της τελευταίας τιμής υπό αγωγή, όπως υπολογίστηκε ως η τελευταία μέτρηση</a:t>
            </a:r>
            <a:r>
              <a:rPr kumimoji="0" lang="en-GB" sz="1000" b="0" i="0" u="none" strike="noStrike" kern="1200" cap="none" spc="0" normalizeH="0" baseline="0" noProof="0" dirty="0">
                <a:ln>
                  <a:noFill/>
                </a:ln>
                <a:solidFill>
                  <a:srgbClr val="5A5A5A"/>
                </a:solidFill>
                <a:effectLst/>
                <a:uLnTx/>
                <a:uFillTx/>
                <a:latin typeface="Century Gothic"/>
                <a:ea typeface="+mn-ea"/>
                <a:cs typeface="+mn-cs"/>
              </a:rPr>
              <a:t> ≤3 </a:t>
            </a:r>
            <a:r>
              <a:rPr kumimoji="0" lang="el-GR" sz="1000" b="0" i="0" u="none" strike="noStrike" kern="1200" cap="none" spc="0" normalizeH="0" baseline="0" noProof="0" dirty="0">
                <a:ln>
                  <a:noFill/>
                </a:ln>
                <a:solidFill>
                  <a:srgbClr val="5A5A5A"/>
                </a:solidFill>
                <a:effectLst/>
                <a:uLnTx/>
                <a:uFillTx/>
                <a:latin typeface="Century Gothic"/>
                <a:ea typeface="+mn-ea"/>
                <a:cs typeface="+mn-cs"/>
              </a:rPr>
              <a:t>ημέρες μετά την τελευταία λήψη του υπό μελέτη φαρμάκου</a:t>
            </a:r>
            <a:endParaRPr kumimoji="0" lang="en-GB" sz="1000" b="0" i="0" u="none" strike="noStrike" kern="1200" cap="none" spc="0" normalizeH="0" baseline="0" noProof="0" dirty="0">
              <a:ln>
                <a:noFill/>
              </a:ln>
              <a:solidFill>
                <a:srgbClr val="5A5A5A"/>
              </a:solidFill>
              <a:effectLst/>
              <a:uLnTx/>
              <a:uFillTx/>
              <a:latin typeface="Century Gothic"/>
              <a:ea typeface="+mn-ea"/>
              <a:cs typeface="+mn-cs"/>
            </a:endParaRPr>
          </a:p>
        </p:txBody>
      </p:sp>
      <p:sp>
        <p:nvSpPr>
          <p:cNvPr id="8" name="TextBox 7"/>
          <p:cNvSpPr txBox="1"/>
          <p:nvPr/>
        </p:nvSpPr>
        <p:spPr>
          <a:xfrm>
            <a:off x="17033" y="6597352"/>
            <a:ext cx="480612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err="1">
                <a:ln>
                  <a:noFill/>
                </a:ln>
                <a:solidFill>
                  <a:prstClr val="black"/>
                </a:solidFill>
                <a:effectLst/>
                <a:uLnTx/>
                <a:uFillTx/>
                <a:latin typeface="Century Gothic"/>
                <a:ea typeface="+mn-ea"/>
                <a:cs typeface="+mn-cs"/>
              </a:rPr>
              <a:t>published</a:t>
            </a:r>
            <a:r>
              <a:rPr kumimoji="0" lang="nl-NL" sz="900" b="0" i="0" u="none" strike="noStrike" kern="1200" cap="none" spc="0" normalizeH="0" baseline="0" noProof="0" dirty="0">
                <a:ln>
                  <a:noFill/>
                </a:ln>
                <a:solidFill>
                  <a:prstClr val="black"/>
                </a:solidFill>
                <a:effectLst/>
                <a:uLnTx/>
                <a:uFillTx/>
                <a:latin typeface="Century Gothic"/>
                <a:ea typeface="+mn-ea"/>
                <a:cs typeface="+mn-cs"/>
              </a:rPr>
              <a:t> Online, September 17, 2015, at NEJM.org.   </a:t>
            </a:r>
            <a:r>
              <a:rPr kumimoji="0" lang="nl-NL" sz="900" b="1" i="0" u="none" strike="noStrike" kern="1200" cap="none" spc="0" normalizeH="0" baseline="0" noProof="0" dirty="0">
                <a:ln>
                  <a:noFill/>
                </a:ln>
                <a:solidFill>
                  <a:prstClr val="black"/>
                </a:solidFill>
                <a:effectLst/>
                <a:uLnTx/>
                <a:uFillTx/>
                <a:latin typeface="Century Gothic"/>
                <a:ea typeface="+mn-ea"/>
                <a:cs typeface="+mn-cs"/>
              </a:rPr>
              <a:t>DOI: 10.1056/NEJMoa1504720</a:t>
            </a:r>
            <a:endParaRPr kumimoji="0" lang="nl-NL" sz="9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Ορθογώνιο 4">
            <a:extLst>
              <a:ext uri="{FF2B5EF4-FFF2-40B4-BE49-F238E27FC236}">
                <a16:creationId xmlns:a16="http://schemas.microsoft.com/office/drawing/2014/main" id="{2B269036-F435-4B55-860A-ADBBEE957239}"/>
              </a:ext>
            </a:extLst>
          </p:cNvPr>
          <p:cNvSpPr/>
          <p:nvPr/>
        </p:nvSpPr>
        <p:spPr>
          <a:xfrm>
            <a:off x="320040" y="2819400"/>
            <a:ext cx="859536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2901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F08B32E3-9DA0-4C95-A863-BD103198041C}"/>
              </a:ext>
            </a:extLst>
          </p:cNvPr>
          <p:cNvPicPr>
            <a:picLocks noGrp="1" noChangeAspect="1"/>
          </p:cNvPicPr>
          <p:nvPr>
            <p:ph sz="quarter" idx="11"/>
          </p:nvPr>
        </p:nvPicPr>
        <p:blipFill>
          <a:blip r:embed="rId2" cstate="print"/>
          <a:stretch>
            <a:fillRect/>
          </a:stretch>
        </p:blipFill>
        <p:spPr>
          <a:xfrm>
            <a:off x="457200" y="1752600"/>
            <a:ext cx="8229600" cy="1851023"/>
          </a:xfrm>
          <a:prstGeom prst="rect">
            <a:avLst/>
          </a:prstGeom>
        </p:spPr>
      </p:pic>
      <p:sp>
        <p:nvSpPr>
          <p:cNvPr id="3" name="Τίτλος 2">
            <a:extLst>
              <a:ext uri="{FF2B5EF4-FFF2-40B4-BE49-F238E27FC236}">
                <a16:creationId xmlns:a16="http://schemas.microsoft.com/office/drawing/2014/main" id="{9E3123BC-4E87-4B17-B651-7169E803C11F}"/>
              </a:ext>
            </a:extLst>
          </p:cNvPr>
          <p:cNvSpPr>
            <a:spLocks noGrp="1"/>
          </p:cNvSpPr>
          <p:nvPr>
            <p:ph type="title"/>
          </p:nvPr>
        </p:nvSpPr>
        <p:spPr/>
        <p:txBody>
          <a:bodyPr>
            <a:normAutofit/>
          </a:bodyPr>
          <a:lstStyle/>
          <a:p>
            <a:r>
              <a:rPr lang="en-US" sz="3200" dirty="0"/>
              <a:t>Renal effects of SGLT-</a:t>
            </a:r>
            <a:r>
              <a:rPr lang="en-US" sz="3200" dirty="0" err="1"/>
              <a:t>i</a:t>
            </a:r>
            <a:endParaRPr lang="el-GR" sz="3200" dirty="0"/>
          </a:p>
        </p:txBody>
      </p:sp>
      <p:pic>
        <p:nvPicPr>
          <p:cNvPr id="5" name="Εικόνα 4">
            <a:extLst>
              <a:ext uri="{FF2B5EF4-FFF2-40B4-BE49-F238E27FC236}">
                <a16:creationId xmlns:a16="http://schemas.microsoft.com/office/drawing/2014/main" id="{8BB73AB2-CB7E-4820-A68D-7DCD1EAD8859}"/>
              </a:ext>
            </a:extLst>
          </p:cNvPr>
          <p:cNvPicPr>
            <a:picLocks noChangeAspect="1"/>
          </p:cNvPicPr>
          <p:nvPr/>
        </p:nvPicPr>
        <p:blipFill>
          <a:blip r:embed="rId3" cstate="print"/>
          <a:stretch>
            <a:fillRect/>
          </a:stretch>
        </p:blipFill>
        <p:spPr>
          <a:xfrm>
            <a:off x="228600" y="3948111"/>
            <a:ext cx="8839200" cy="1376657"/>
          </a:xfrm>
          <a:prstGeom prst="rect">
            <a:avLst/>
          </a:prstGeom>
        </p:spPr>
      </p:pic>
      <p:pic>
        <p:nvPicPr>
          <p:cNvPr id="6" name="Εικόνα 5">
            <a:extLst>
              <a:ext uri="{FF2B5EF4-FFF2-40B4-BE49-F238E27FC236}">
                <a16:creationId xmlns:a16="http://schemas.microsoft.com/office/drawing/2014/main" id="{6DCAF2CE-DDD3-49CF-9943-AD42AC8E9A20}"/>
              </a:ext>
            </a:extLst>
          </p:cNvPr>
          <p:cNvPicPr>
            <a:picLocks noChangeAspect="1"/>
          </p:cNvPicPr>
          <p:nvPr/>
        </p:nvPicPr>
        <p:blipFill>
          <a:blip r:embed="rId4" cstate="print"/>
          <a:stretch>
            <a:fillRect/>
          </a:stretch>
        </p:blipFill>
        <p:spPr>
          <a:xfrm>
            <a:off x="2514600" y="5715000"/>
            <a:ext cx="3770486" cy="243566"/>
          </a:xfrm>
          <a:prstGeom prst="rect">
            <a:avLst/>
          </a:prstGeom>
        </p:spPr>
      </p:pic>
      <p:sp>
        <p:nvSpPr>
          <p:cNvPr id="7" name="Ορθογώνιο 6">
            <a:extLst>
              <a:ext uri="{FF2B5EF4-FFF2-40B4-BE49-F238E27FC236}">
                <a16:creationId xmlns:a16="http://schemas.microsoft.com/office/drawing/2014/main" id="{BC65D398-4ADC-4CC1-B784-28EC49E01BC7}"/>
              </a:ext>
            </a:extLst>
          </p:cNvPr>
          <p:cNvSpPr/>
          <p:nvPr/>
        </p:nvSpPr>
        <p:spPr>
          <a:xfrm>
            <a:off x="1828800" y="6116638"/>
            <a:ext cx="6400800" cy="369332"/>
          </a:xfrm>
          <a:prstGeom prst="rect">
            <a:avLst/>
          </a:prstGeom>
        </p:spPr>
        <p:txBody>
          <a:bodyPr wrap="square">
            <a:spAutoFit/>
          </a:bodyPr>
          <a:lstStyle/>
          <a:p>
            <a:r>
              <a:rPr lang="pt-BR" dirty="0"/>
              <a:t>Diabetes Obes Metab. 2019 May;21(5):1237-1250</a:t>
            </a:r>
            <a:endParaRPr lang="el-GR" dirty="0"/>
          </a:p>
        </p:txBody>
      </p:sp>
    </p:spTree>
    <p:extLst>
      <p:ext uri="{BB962C8B-B14F-4D97-AF65-F5344CB8AC3E}">
        <p14:creationId xmlns:p14="http://schemas.microsoft.com/office/powerpoint/2010/main" val="357510107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08E8F2-4486-4AE1-A4E7-DA4E3D4E74C0}"/>
              </a:ext>
            </a:extLst>
          </p:cNvPr>
          <p:cNvSpPr>
            <a:spLocks noGrp="1"/>
          </p:cNvSpPr>
          <p:nvPr>
            <p:ph type="title"/>
          </p:nvPr>
        </p:nvSpPr>
        <p:spPr/>
        <p:txBody>
          <a:bodyPr/>
          <a:lstStyle/>
          <a:p>
            <a:r>
              <a:rPr lang="el-GR" dirty="0" err="1">
                <a:solidFill>
                  <a:srgbClr val="C00000"/>
                </a:solidFill>
                <a:latin typeface="Calibri" panose="020F0502020204030204" pitchFamily="34" charset="0"/>
                <a:cs typeface="Calibri" panose="020F0502020204030204" pitchFamily="34" charset="0"/>
              </a:rPr>
              <a:t>Ευγλυκαιμική</a:t>
            </a:r>
            <a:r>
              <a:rPr lang="el-GR" dirty="0">
                <a:solidFill>
                  <a:srgbClr val="C00000"/>
                </a:solidFill>
                <a:latin typeface="Calibri" panose="020F0502020204030204" pitchFamily="34" charset="0"/>
                <a:cs typeface="Calibri" panose="020F0502020204030204" pitchFamily="34" charset="0"/>
              </a:rPr>
              <a:t> ΔΚΟ</a:t>
            </a:r>
          </a:p>
        </p:txBody>
      </p:sp>
      <p:sp>
        <p:nvSpPr>
          <p:cNvPr id="3" name="Θέση περιεχομένου 2">
            <a:extLst>
              <a:ext uri="{FF2B5EF4-FFF2-40B4-BE49-F238E27FC236}">
                <a16:creationId xmlns:a16="http://schemas.microsoft.com/office/drawing/2014/main" id="{B21C13C9-FD5D-4730-96AE-2795FFB011AD}"/>
              </a:ext>
            </a:extLst>
          </p:cNvPr>
          <p:cNvSpPr>
            <a:spLocks noGrp="1"/>
          </p:cNvSpPr>
          <p:nvPr>
            <p:ph idx="1"/>
          </p:nvPr>
        </p:nvSpPr>
        <p:spPr/>
        <p:txBody>
          <a:bodyPr/>
          <a:lstStyle/>
          <a:p>
            <a:r>
              <a:rPr lang="el-GR" sz="2800" dirty="0"/>
              <a:t>Κλινική εικόνα διαβητικής κετοξέωσης</a:t>
            </a:r>
          </a:p>
          <a:p>
            <a:r>
              <a:rPr lang="el-GR" sz="2800" dirty="0"/>
              <a:t>Φυσιολογικό ή ελάχιστα αυξημένο σάκχαρο αίματος</a:t>
            </a:r>
          </a:p>
          <a:p>
            <a:r>
              <a:rPr lang="el-GR" sz="2800" dirty="0"/>
              <a:t>Μεταβολική οξέωση</a:t>
            </a:r>
          </a:p>
          <a:p>
            <a:r>
              <a:rPr lang="el-GR" sz="2800" dirty="0"/>
              <a:t>Αυξημένα </a:t>
            </a:r>
            <a:r>
              <a:rPr lang="el-GR" sz="2800" dirty="0" err="1"/>
              <a:t>κετονικά</a:t>
            </a:r>
            <a:r>
              <a:rPr lang="el-GR" sz="2800" dirty="0"/>
              <a:t> σώματα</a:t>
            </a:r>
          </a:p>
          <a:p>
            <a:r>
              <a:rPr lang="el-GR" sz="2800" dirty="0"/>
              <a:t>Σε άτομα με ΣΔτ1 που λαμβάνουν συστηματικά </a:t>
            </a:r>
            <a:r>
              <a:rPr lang="en-US" sz="2800" dirty="0"/>
              <a:t>SGLT2-i</a:t>
            </a:r>
          </a:p>
          <a:p>
            <a:r>
              <a:rPr lang="el-GR" sz="2800" dirty="0"/>
              <a:t>Σε άτομα με ΣΔτ2 με ινσουλινοπενία υπό θεραπεία με  </a:t>
            </a:r>
            <a:r>
              <a:rPr lang="en-US" sz="2800" dirty="0"/>
              <a:t>SGLT2-i</a:t>
            </a:r>
            <a:r>
              <a:rPr lang="el-GR" sz="2800" dirty="0"/>
              <a:t>, παρουσία αφυδάτωσης</a:t>
            </a:r>
            <a:endParaRPr lang="en-US" sz="2800" dirty="0"/>
          </a:p>
          <a:p>
            <a:endParaRPr lang="el-GR" dirty="0"/>
          </a:p>
        </p:txBody>
      </p:sp>
    </p:spTree>
    <p:extLst>
      <p:ext uri="{BB962C8B-B14F-4D97-AF65-F5344CB8AC3E}">
        <p14:creationId xmlns:p14="http://schemas.microsoft.com/office/powerpoint/2010/main" val="3635670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A4991F-FACF-4D9D-81B1-A661418A064B}"/>
              </a:ext>
            </a:extLst>
          </p:cNvPr>
          <p:cNvSpPr>
            <a:spLocks noGrp="1"/>
          </p:cNvSpPr>
          <p:nvPr>
            <p:ph type="title"/>
          </p:nvPr>
        </p:nvSpPr>
        <p:spPr/>
        <p:txBody>
          <a:bodyPr>
            <a:normAutofit fontScale="90000"/>
          </a:bodyPr>
          <a:lstStyle/>
          <a:p>
            <a:r>
              <a:rPr lang="en-US" sz="3100" dirty="0">
                <a:solidFill>
                  <a:srgbClr val="C00000"/>
                </a:solidFill>
              </a:rPr>
              <a:t>Dehydration and insulinopenia are necessary and sufficient for euglycemic ketoacidosis in SGLT2 inhibitor-treated rats</a:t>
            </a:r>
            <a:br>
              <a:rPr lang="en-US" b="1" dirty="0"/>
            </a:br>
            <a:endParaRPr lang="el-GR" dirty="0"/>
          </a:p>
        </p:txBody>
      </p:sp>
      <p:sp>
        <p:nvSpPr>
          <p:cNvPr id="6" name="Ορθογώνιο 5">
            <a:extLst>
              <a:ext uri="{FF2B5EF4-FFF2-40B4-BE49-F238E27FC236}">
                <a16:creationId xmlns:a16="http://schemas.microsoft.com/office/drawing/2014/main" id="{52B17012-A307-4874-AA78-3C37CCC9C3E4}"/>
              </a:ext>
            </a:extLst>
          </p:cNvPr>
          <p:cNvSpPr/>
          <p:nvPr/>
        </p:nvSpPr>
        <p:spPr>
          <a:xfrm>
            <a:off x="7164288" y="3426974"/>
            <a:ext cx="18002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dvOT1ef757c0"/>
                <a:ea typeface="+mn-ea"/>
                <a:cs typeface="+mn-cs"/>
              </a:rPr>
              <a:t>Normal Sprague-Dawley (SD) rats</a:t>
            </a:r>
            <a:endParaRPr kumimoji="0" lang="el-GR" sz="1800" b="0"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7" name="Ορθογώνιο 6">
            <a:extLst>
              <a:ext uri="{FF2B5EF4-FFF2-40B4-BE49-F238E27FC236}">
                <a16:creationId xmlns:a16="http://schemas.microsoft.com/office/drawing/2014/main" id="{8F4BFEB8-C37C-4CA0-8CE3-49FD5ED7D70E}"/>
              </a:ext>
            </a:extLst>
          </p:cNvPr>
          <p:cNvSpPr/>
          <p:nvPr/>
        </p:nvSpPr>
        <p:spPr>
          <a:xfrm>
            <a:off x="3563888" y="6361583"/>
            <a:ext cx="4852153"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Nat </a:t>
            </a:r>
            <a:r>
              <a:rPr kumimoji="0" lang="en-US" sz="1400" b="0" i="0" u="none" strike="noStrike" kern="1200" cap="none" spc="0" normalizeH="0" baseline="0" noProof="0" dirty="0" err="1">
                <a:ln>
                  <a:noFill/>
                </a:ln>
                <a:solidFill>
                  <a:prstClr val="black"/>
                </a:solidFill>
                <a:effectLst/>
                <a:uLnTx/>
                <a:uFillTx/>
                <a:latin typeface="Arial" charset="0"/>
                <a:ea typeface="+mn-ea"/>
                <a:cs typeface="+mn-cs"/>
              </a:rPr>
              <a:t>Commun</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2019;. </a:t>
            </a:r>
            <a:r>
              <a:rPr kumimoji="0" lang="en-US" sz="1400" b="0" i="0" u="none" strike="noStrike" kern="1200" cap="none" spc="0" normalizeH="0" baseline="0" noProof="0" dirty="0" err="1">
                <a:ln>
                  <a:noFill/>
                </a:ln>
                <a:solidFill>
                  <a:prstClr val="black"/>
                </a:solidFill>
                <a:effectLst/>
                <a:uLnTx/>
                <a:uFillTx/>
                <a:latin typeface="Arial" charset="0"/>
                <a:ea typeface="+mn-ea"/>
                <a:cs typeface="+mn-cs"/>
              </a:rPr>
              <a:t>doi</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10.1038/s41467-019-08466-w</a:t>
            </a:r>
            <a:endParaRPr kumimoji="0" lang="el-GR" sz="1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6" name="Θέση περιεχομένου 15">
            <a:extLst>
              <a:ext uri="{FF2B5EF4-FFF2-40B4-BE49-F238E27FC236}">
                <a16:creationId xmlns:a16="http://schemas.microsoft.com/office/drawing/2014/main" id="{0DC7301E-F579-446A-AEAE-E3A272604D6A}"/>
              </a:ext>
            </a:extLst>
          </p:cNvPr>
          <p:cNvPicPr>
            <a:picLocks noGrp="1" noChangeAspect="1"/>
          </p:cNvPicPr>
          <p:nvPr>
            <p:ph idx="1"/>
          </p:nvPr>
        </p:nvPicPr>
        <p:blipFill>
          <a:blip r:embed="rId3"/>
          <a:stretch>
            <a:fillRect/>
          </a:stretch>
        </p:blipFill>
        <p:spPr>
          <a:xfrm>
            <a:off x="923742" y="1369718"/>
            <a:ext cx="5376449" cy="4608385"/>
          </a:xfrm>
          <a:prstGeom prst="rect">
            <a:avLst/>
          </a:prstGeom>
        </p:spPr>
      </p:pic>
    </p:spTree>
    <p:extLst>
      <p:ext uri="{BB962C8B-B14F-4D97-AF65-F5344CB8AC3E}">
        <p14:creationId xmlns:p14="http://schemas.microsoft.com/office/powerpoint/2010/main" val="1852467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A4991F-FACF-4D9D-81B1-A661418A064B}"/>
              </a:ext>
            </a:extLst>
          </p:cNvPr>
          <p:cNvSpPr>
            <a:spLocks noGrp="1"/>
          </p:cNvSpPr>
          <p:nvPr>
            <p:ph type="title"/>
          </p:nvPr>
        </p:nvSpPr>
        <p:spPr/>
        <p:txBody>
          <a:bodyPr>
            <a:normAutofit fontScale="90000"/>
          </a:bodyPr>
          <a:lstStyle/>
          <a:p>
            <a:r>
              <a:rPr lang="en-US" sz="3100" dirty="0">
                <a:solidFill>
                  <a:srgbClr val="C00000"/>
                </a:solidFill>
              </a:rPr>
              <a:t>Dehydration and insulinopenia are necessary and sufficient for euglycemic ketoacidosis in SGLT2 inhibitor-treated rats</a:t>
            </a:r>
            <a:br>
              <a:rPr lang="en-US" b="1" dirty="0"/>
            </a:br>
            <a:endParaRPr lang="el-GR" dirty="0"/>
          </a:p>
        </p:txBody>
      </p:sp>
      <p:sp>
        <p:nvSpPr>
          <p:cNvPr id="6" name="Ορθογώνιο 5">
            <a:extLst>
              <a:ext uri="{FF2B5EF4-FFF2-40B4-BE49-F238E27FC236}">
                <a16:creationId xmlns:a16="http://schemas.microsoft.com/office/drawing/2014/main" id="{52B17012-A307-4874-AA78-3C37CCC9C3E4}"/>
              </a:ext>
            </a:extLst>
          </p:cNvPr>
          <p:cNvSpPr/>
          <p:nvPr/>
        </p:nvSpPr>
        <p:spPr>
          <a:xfrm>
            <a:off x="7164288" y="3426974"/>
            <a:ext cx="18002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dvOT1ef757c0"/>
                <a:ea typeface="+mn-ea"/>
                <a:cs typeface="+mn-cs"/>
              </a:rPr>
              <a:t>Normal Sprague-Dawley (SD) rats</a:t>
            </a:r>
            <a:endParaRPr kumimoji="0" lang="el-GR" sz="1800" b="0" i="0" u="none" strike="noStrike" kern="1200" cap="none" spc="0" normalizeH="0" baseline="0" noProof="0" dirty="0">
              <a:ln>
                <a:noFill/>
              </a:ln>
              <a:solidFill>
                <a:srgbClr val="C00000"/>
              </a:solidFill>
              <a:effectLst/>
              <a:uLnTx/>
              <a:uFillTx/>
              <a:latin typeface="Arial" charset="0"/>
              <a:ea typeface="+mn-ea"/>
              <a:cs typeface="+mn-cs"/>
            </a:endParaRPr>
          </a:p>
        </p:txBody>
      </p:sp>
      <p:sp>
        <p:nvSpPr>
          <p:cNvPr id="7" name="Ορθογώνιο 6">
            <a:extLst>
              <a:ext uri="{FF2B5EF4-FFF2-40B4-BE49-F238E27FC236}">
                <a16:creationId xmlns:a16="http://schemas.microsoft.com/office/drawing/2014/main" id="{8F4BFEB8-C37C-4CA0-8CE3-49FD5ED7D70E}"/>
              </a:ext>
            </a:extLst>
          </p:cNvPr>
          <p:cNvSpPr/>
          <p:nvPr/>
        </p:nvSpPr>
        <p:spPr>
          <a:xfrm>
            <a:off x="3563888" y="6288367"/>
            <a:ext cx="4852153"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Nat </a:t>
            </a:r>
            <a:r>
              <a:rPr kumimoji="0" lang="en-US" sz="1400" b="0" i="0" u="none" strike="noStrike" kern="1200" cap="none" spc="0" normalizeH="0" baseline="0" noProof="0" dirty="0" err="1">
                <a:ln>
                  <a:noFill/>
                </a:ln>
                <a:solidFill>
                  <a:prstClr val="black"/>
                </a:solidFill>
                <a:effectLst/>
                <a:uLnTx/>
                <a:uFillTx/>
                <a:latin typeface="Arial" charset="0"/>
                <a:ea typeface="+mn-ea"/>
                <a:cs typeface="+mn-cs"/>
              </a:rPr>
              <a:t>Commun</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2019;. </a:t>
            </a:r>
            <a:r>
              <a:rPr kumimoji="0" lang="en-US" sz="1400" b="0" i="0" u="none" strike="noStrike" kern="1200" cap="none" spc="0" normalizeH="0" baseline="0" noProof="0" dirty="0" err="1">
                <a:ln>
                  <a:noFill/>
                </a:ln>
                <a:solidFill>
                  <a:prstClr val="black"/>
                </a:solidFill>
                <a:effectLst/>
                <a:uLnTx/>
                <a:uFillTx/>
                <a:latin typeface="Arial" charset="0"/>
                <a:ea typeface="+mn-ea"/>
                <a:cs typeface="+mn-cs"/>
              </a:rPr>
              <a:t>doi</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10.1038/s41467-019-08466-w</a:t>
            </a:r>
            <a:endParaRPr kumimoji="0" lang="el-GR" sz="14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Θέση περιεχομένου 4">
            <a:extLst>
              <a:ext uri="{FF2B5EF4-FFF2-40B4-BE49-F238E27FC236}">
                <a16:creationId xmlns:a16="http://schemas.microsoft.com/office/drawing/2014/main" id="{5DB2A46C-045B-4228-AE47-79590F92DB90}"/>
              </a:ext>
            </a:extLst>
          </p:cNvPr>
          <p:cNvPicPr>
            <a:picLocks noGrp="1" noChangeAspect="1"/>
          </p:cNvPicPr>
          <p:nvPr>
            <p:ph idx="1"/>
          </p:nvPr>
        </p:nvPicPr>
        <p:blipFill>
          <a:blip r:embed="rId3"/>
          <a:stretch>
            <a:fillRect/>
          </a:stretch>
        </p:blipFill>
        <p:spPr>
          <a:xfrm>
            <a:off x="1403648" y="1487157"/>
            <a:ext cx="5159597" cy="4525963"/>
          </a:xfrm>
          <a:prstGeom prst="rect">
            <a:avLst/>
          </a:prstGeom>
        </p:spPr>
      </p:pic>
    </p:spTree>
    <p:extLst>
      <p:ext uri="{BB962C8B-B14F-4D97-AF65-F5344CB8AC3E}">
        <p14:creationId xmlns:p14="http://schemas.microsoft.com/office/powerpoint/2010/main" val="2850960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AB4480-37CD-4CB3-8D58-361C893F80EE}"/>
              </a:ext>
            </a:extLst>
          </p:cNvPr>
          <p:cNvSpPr>
            <a:spLocks noGrp="1"/>
          </p:cNvSpPr>
          <p:nvPr>
            <p:ph type="title"/>
          </p:nvPr>
        </p:nvSpPr>
        <p:spPr>
          <a:xfrm>
            <a:off x="457200" y="116632"/>
            <a:ext cx="8229600" cy="648072"/>
          </a:xfrm>
        </p:spPr>
        <p:txBody>
          <a:bodyPr>
            <a:normAutofit/>
          </a:bodyPr>
          <a:lstStyle/>
          <a:p>
            <a:r>
              <a:rPr lang="en-US" dirty="0">
                <a:solidFill>
                  <a:srgbClr val="C00000"/>
                </a:solidFill>
              </a:rPr>
              <a:t>Conclusions</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E04FF503-C1D3-4F8F-BD0B-24A585E034E4}"/>
              </a:ext>
            </a:extLst>
          </p:cNvPr>
          <p:cNvSpPr>
            <a:spLocks noGrp="1"/>
          </p:cNvSpPr>
          <p:nvPr>
            <p:ph idx="1"/>
          </p:nvPr>
        </p:nvSpPr>
        <p:spPr>
          <a:xfrm>
            <a:off x="609600" y="791081"/>
            <a:ext cx="8229600" cy="4781126"/>
          </a:xfrm>
        </p:spPr>
        <p:txBody>
          <a:bodyPr>
            <a:noAutofit/>
          </a:bodyPr>
          <a:lstStyle/>
          <a:p>
            <a:r>
              <a:rPr lang="en-US" sz="1800" dirty="0"/>
              <a:t>1) SGLT-2 </a:t>
            </a:r>
            <a:r>
              <a:rPr lang="en-US" sz="1800" dirty="0" err="1"/>
              <a:t>i</a:t>
            </a:r>
            <a:r>
              <a:rPr lang="en-US" sz="1800" dirty="0"/>
              <a:t> promotes increased rates of </a:t>
            </a:r>
            <a:r>
              <a:rPr lang="en-US" sz="1800" b="1" dirty="0"/>
              <a:t>hepatic ketogenesis </a:t>
            </a:r>
            <a:r>
              <a:rPr lang="en-US" sz="1800" dirty="0"/>
              <a:t>and </a:t>
            </a:r>
            <a:r>
              <a:rPr lang="en-US" sz="1800" b="1" dirty="0"/>
              <a:t>hepatic glucose production</a:t>
            </a:r>
            <a:r>
              <a:rPr lang="en-US" sz="1800" dirty="0"/>
              <a:t> through a central mechanism resulting in stimulation of WAT lipolysis, </a:t>
            </a:r>
          </a:p>
          <a:p>
            <a:r>
              <a:rPr lang="en-US" sz="1800" dirty="0"/>
              <a:t>(2) dapagliflozin promotes increased rates of WAT lipolysis by increasing both plasma </a:t>
            </a:r>
            <a:r>
              <a:rPr lang="en-US" sz="1800" b="1" dirty="0"/>
              <a:t>catecholamine and corticosterone </a:t>
            </a:r>
            <a:r>
              <a:rPr lang="en-US" sz="1800" dirty="0"/>
              <a:t>concentrations, as well as reducing plasma</a:t>
            </a:r>
            <a:r>
              <a:rPr lang="en-US" sz="1800" b="1" dirty="0"/>
              <a:t> insulin </a:t>
            </a:r>
            <a:r>
              <a:rPr lang="en-US" sz="1800" dirty="0"/>
              <a:t>concentrations which are both necessary for this process as demonstrated by the fact that glucose infusion abrogates the effect of dapagliflozin to promote WAT lipolysis,</a:t>
            </a:r>
          </a:p>
          <a:p>
            <a:r>
              <a:rPr lang="en-US" sz="1800" dirty="0"/>
              <a:t>(3) SGLT-2 </a:t>
            </a:r>
            <a:r>
              <a:rPr lang="en-US" sz="1800" dirty="0" err="1"/>
              <a:t>i</a:t>
            </a:r>
            <a:r>
              <a:rPr lang="en-US" sz="1800" dirty="0"/>
              <a:t> -induced increases in plasma glucocorticoid and β1-adrenergic activity are secondary to </a:t>
            </a:r>
            <a:r>
              <a:rPr lang="en-US" sz="1800" b="1" dirty="0"/>
              <a:t>extracellular volume depletion </a:t>
            </a:r>
            <a:r>
              <a:rPr lang="en-US" sz="1800" dirty="0"/>
              <a:t>as evidenced by the prevention of these changes when extracellular volume depletion was avoided,</a:t>
            </a:r>
          </a:p>
          <a:p>
            <a:r>
              <a:rPr lang="en-US" sz="1800" dirty="0"/>
              <a:t> (4) increases in plasma corticosterone and catecholamine concentrations secondary to extracellular volume </a:t>
            </a:r>
            <a:r>
              <a:rPr lang="en-US" sz="1800" dirty="0">
                <a:solidFill>
                  <a:srgbClr val="FF0000"/>
                </a:solidFill>
              </a:rPr>
              <a:t>depletion alone are not sufficient to induce increases in hepatic ketogenesis or hepatic glucose production in the absence of a concomitant reduction in plasma insulin</a:t>
            </a:r>
            <a:r>
              <a:rPr lang="en-US" sz="1800" dirty="0"/>
              <a:t> concentrations as evidenced by the furosemide treatment studies, </a:t>
            </a:r>
          </a:p>
          <a:p>
            <a:r>
              <a:rPr lang="en-US" sz="1800" dirty="0"/>
              <a:t>(5) SGLT-2 </a:t>
            </a:r>
            <a:r>
              <a:rPr lang="en-US" sz="1800" dirty="0" err="1"/>
              <a:t>i</a:t>
            </a:r>
            <a:r>
              <a:rPr lang="en-US" sz="1800" dirty="0"/>
              <a:t> -induced </a:t>
            </a:r>
            <a:r>
              <a:rPr lang="en-US" sz="1800" b="1" dirty="0"/>
              <a:t>hyperglucagonemia occurs by a central mechanism </a:t>
            </a:r>
            <a:r>
              <a:rPr lang="en-US" sz="1800" dirty="0"/>
              <a:t>but this hyperglucagonemia does not mediate SGLT2i-induced increases in rates of hepatic ketogenesis and hepatic glucose production as reflected by the dissociation of hyperglucagonemia and the resolution of dapagliflozin-induced increases in hepatic ketogenesis and glucose production with volume repletion.</a:t>
            </a:r>
            <a:endParaRPr lang="el-GR" sz="1800" dirty="0"/>
          </a:p>
        </p:txBody>
      </p:sp>
      <p:sp>
        <p:nvSpPr>
          <p:cNvPr id="5" name="TextBox 4">
            <a:extLst>
              <a:ext uri="{FF2B5EF4-FFF2-40B4-BE49-F238E27FC236}">
                <a16:creationId xmlns:a16="http://schemas.microsoft.com/office/drawing/2014/main" id="{0A6142D6-5854-43D5-A468-36C5E7D3E39C}"/>
              </a:ext>
            </a:extLst>
          </p:cNvPr>
          <p:cNvSpPr txBox="1"/>
          <p:nvPr/>
        </p:nvSpPr>
        <p:spPr>
          <a:xfrm>
            <a:off x="4876800" y="6581736"/>
            <a:ext cx="4572000"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Nat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Commun</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2019;.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doi</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10.1038/s41467-019-08466-w</a:t>
            </a:r>
            <a:endParaRPr kumimoji="0" lang="el-GR" sz="11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45610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01391" y="5590544"/>
            <a:ext cx="6156722" cy="322618"/>
          </a:xfrm>
        </p:spPr>
        <p:txBody>
          <a:bodyPr>
            <a:normAutofit fontScale="40000" lnSpcReduction="20000"/>
          </a:bodyPr>
          <a:lstStyle/>
          <a:p>
            <a:endParaRPr lang="en-GB" dirty="0"/>
          </a:p>
          <a:p>
            <a:endParaRPr lang="en-GB" dirty="0"/>
          </a:p>
          <a:p>
            <a:r>
              <a:rPr lang="en-GB" dirty="0"/>
              <a:t>CI, confidence interval; gMean, geometric mean; UACR, urine albumin-to-creatinine ratio (median).</a:t>
            </a:r>
          </a:p>
          <a:p>
            <a:r>
              <a:rPr lang="en-GB" dirty="0"/>
              <a:t>Adjusted mean based on ANCOVA with LOCF imputation in patients who received ≥ 1 doses of study drug who had a baseline and on-treatment UACR measurement.</a:t>
            </a:r>
          </a:p>
          <a:p>
            <a:r>
              <a:rPr lang="en-GB" dirty="0"/>
              <a:t>Cherney D, et al. ADA 2014, Poster 1125-P.</a:t>
            </a:r>
          </a:p>
        </p:txBody>
      </p:sp>
      <p:sp>
        <p:nvSpPr>
          <p:cNvPr id="23561" name="Rectangle 2"/>
          <p:cNvSpPr>
            <a:spLocks noGrp="1" noChangeArrowheads="1"/>
          </p:cNvSpPr>
          <p:nvPr>
            <p:ph type="title"/>
            <p:custDataLst>
              <p:tags r:id="rId1"/>
            </p:custDataLst>
          </p:nvPr>
        </p:nvSpPr>
        <p:spPr/>
        <p:txBody>
          <a:bodyPr>
            <a:normAutofit fontScale="90000"/>
          </a:bodyPr>
          <a:lstStyle/>
          <a:p>
            <a:r>
              <a:rPr lang="en-GB" sz="2400" dirty="0"/>
              <a:t>Pooled microalbuminuria</a:t>
            </a:r>
            <a:br>
              <a:rPr lang="en-GB" sz="2400" dirty="0"/>
            </a:br>
            <a:r>
              <a:rPr lang="en-GB" sz="2400" dirty="0"/>
              <a:t>Change in Mean UACR versus placebo at Week 24</a:t>
            </a:r>
            <a:br>
              <a:rPr lang="en-GB" noProof="0" dirty="0"/>
            </a:br>
            <a:endParaRPr lang="en-GB" noProof="0" dirty="0"/>
          </a:p>
        </p:txBody>
      </p:sp>
      <p:sp>
        <p:nvSpPr>
          <p:cNvPr id="18" name="Text Placeholder 9"/>
          <p:cNvSpPr>
            <a:spLocks noGrp="1"/>
          </p:cNvSpPr>
          <p:nvPr>
            <p:ph type="body" sz="quarter" idx="14"/>
          </p:nvPr>
        </p:nvSpPr>
        <p:spPr/>
        <p:txBody>
          <a:bodyPr/>
          <a:lstStyle/>
          <a:p>
            <a:r>
              <a:rPr lang="en-GB" noProof="0" dirty="0"/>
              <a:t>Pooled Phase III data</a:t>
            </a:r>
          </a:p>
        </p:txBody>
      </p:sp>
      <p:graphicFrame>
        <p:nvGraphicFramePr>
          <p:cNvPr id="21" name="Content Placeholder 20"/>
          <p:cNvGraphicFramePr>
            <a:graphicFrameLocks noGrp="1"/>
          </p:cNvGraphicFramePr>
          <p:nvPr>
            <p:ph idx="4294967295"/>
          </p:nvPr>
        </p:nvGraphicFramePr>
        <p:xfrm>
          <a:off x="1143000" y="1684735"/>
          <a:ext cx="6263879" cy="38338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15"/>
          <p:cNvGraphicFramePr>
            <a:graphicFrameLocks noGrp="1" noChangeAspect="1"/>
          </p:cNvGraphicFramePr>
          <p:nvPr/>
        </p:nvGraphicFramePr>
        <p:xfrm>
          <a:off x="1585092" y="1867247"/>
          <a:ext cx="5312674" cy="29874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554" name="Rectangle 2" hidden="1"/>
          <p:cNvGraphicFramePr>
            <a:graphicFrameLocks/>
          </p:cNvGraphicFramePr>
          <p:nvPr/>
        </p:nvGraphicFramePr>
        <p:xfrm>
          <a:off x="1143001" y="859137"/>
          <a:ext cx="119058" cy="119051"/>
        </p:xfrm>
        <a:graphic>
          <a:graphicData uri="http://schemas.openxmlformats.org/presentationml/2006/ole">
            <mc:AlternateContent xmlns:mc="http://schemas.openxmlformats.org/markup-compatibility/2006">
              <mc:Choice xmlns:v="urn:schemas-microsoft-com:vml" Requires="v">
                <p:oleObj name="think-cell Slide" r:id="rId7" imgW="0" imgH="0" progId="">
                  <p:embed/>
                </p:oleObj>
              </mc:Choice>
              <mc:Fallback>
                <p:oleObj name="think-cell Slide" r:id="rId7"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1" y="859137"/>
                        <a:ext cx="119058" cy="119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10" hidden="1"/>
          <p:cNvSpPr>
            <a:spLocks noChangeArrowheads="1"/>
          </p:cNvSpPr>
          <p:nvPr>
            <p:custDataLst>
              <p:tags r:id="rId2"/>
            </p:custDataLst>
          </p:nvPr>
        </p:nvSpPr>
        <p:spPr bwMode="auto">
          <a:xfrm>
            <a:off x="1143001" y="859137"/>
            <a:ext cx="119058" cy="119051"/>
          </a:xfrm>
          <a:prstGeom prst="rect">
            <a:avLst/>
          </a:prstGeom>
          <a:solidFill>
            <a:schemeClr val="accent1"/>
          </a:solidFill>
          <a:ln w="9525">
            <a:solidFill>
              <a:schemeClr val="tx1"/>
            </a:solidFill>
            <a:miter lim="800000"/>
            <a:headEnd/>
            <a:tailEnd/>
          </a:ln>
        </p:spPr>
        <p:txBody>
          <a:bodyPr wrap="none" lIns="0" tIns="0" rIns="0" bIns="0" anchor="ctr"/>
          <a:lstStyle/>
          <a:p>
            <a:pPr defTabSz="504651">
              <a:lnSpc>
                <a:spcPct val="90000"/>
              </a:lnSpc>
            </a:pPr>
            <a:r>
              <a:rPr lang="en-US" sz="1050" dirty="0">
                <a:solidFill>
                  <a:srgbClr val="003366"/>
                </a:solidFill>
                <a:latin typeface="Arial" pitchFamily="84" charset="0"/>
                <a:ea typeface="Geneva" pitchFamily="84" charset="-128"/>
                <a:cs typeface="+mn-cs"/>
              </a:rPr>
              <a:t> </a:t>
            </a:r>
          </a:p>
        </p:txBody>
      </p:sp>
      <p:graphicFrame>
        <p:nvGraphicFramePr>
          <p:cNvPr id="26" name="Table 25"/>
          <p:cNvGraphicFramePr>
            <a:graphicFrameLocks noGrp="1"/>
          </p:cNvGraphicFramePr>
          <p:nvPr>
            <p:extLst>
              <p:ext uri="{D42A27DB-BD31-4B8C-83A1-F6EECF244321}">
                <p14:modId xmlns:p14="http://schemas.microsoft.com/office/powerpoint/2010/main" val="1444488526"/>
              </p:ext>
            </p:extLst>
          </p:nvPr>
        </p:nvGraphicFramePr>
        <p:xfrm>
          <a:off x="2180034" y="5000281"/>
          <a:ext cx="3108722" cy="443280"/>
        </p:xfrm>
        <a:graphic>
          <a:graphicData uri="http://schemas.openxmlformats.org/drawingml/2006/table">
            <a:tbl>
              <a:tblPr firstRow="1" bandRow="1">
                <a:tableStyleId>{C083E6E3-FA7D-4D7B-A595-EF9225AFEA82}</a:tableStyleId>
              </a:tblPr>
              <a:tblGrid>
                <a:gridCol w="1554361">
                  <a:extLst>
                    <a:ext uri="{9D8B030D-6E8A-4147-A177-3AD203B41FA5}">
                      <a16:colId xmlns:a16="http://schemas.microsoft.com/office/drawing/2014/main" val="20000"/>
                    </a:ext>
                  </a:extLst>
                </a:gridCol>
                <a:gridCol w="1554361">
                  <a:extLst>
                    <a:ext uri="{9D8B030D-6E8A-4147-A177-3AD203B41FA5}">
                      <a16:colId xmlns:a16="http://schemas.microsoft.com/office/drawing/2014/main" val="20001"/>
                    </a:ext>
                  </a:extLst>
                </a:gridCol>
              </a:tblGrid>
              <a:tr h="214020">
                <a:tc gridSpan="2">
                  <a:txBody>
                    <a:bodyPr/>
                    <a:lstStyle/>
                    <a:p>
                      <a:pPr algn="ctr"/>
                      <a:r>
                        <a:rPr lang="en-GB" sz="1100" dirty="0">
                          <a:solidFill>
                            <a:schemeClr val="accent4"/>
                          </a:solidFill>
                        </a:rPr>
                        <a:t>Mean baseline</a:t>
                      </a:r>
                    </a:p>
                  </a:txBody>
                  <a:tcPr marL="27000" marR="27000" marT="27000" marB="27000"/>
                </a:tc>
                <a:tc hMerge="1">
                  <a:txBody>
                    <a:bodyPr/>
                    <a:lstStyle/>
                    <a:p>
                      <a:endParaRPr lang="en-GB" dirty="0"/>
                    </a:p>
                  </a:txBody>
                  <a:tcPr/>
                </a:tc>
                <a:extLst>
                  <a:ext uri="{0D108BD9-81ED-4DB2-BD59-A6C34878D82A}">
                    <a16:rowId xmlns:a16="http://schemas.microsoft.com/office/drawing/2014/main" val="10000"/>
                  </a:ext>
                </a:extLst>
              </a:tr>
              <a:tr h="214020">
                <a:tc>
                  <a:txBody>
                    <a:bodyPr/>
                    <a:lstStyle/>
                    <a:p>
                      <a:pPr algn="ctr"/>
                      <a:r>
                        <a:rPr lang="en-GB" sz="1100" b="0" dirty="0">
                          <a:solidFill>
                            <a:srgbClr val="53575E"/>
                          </a:solidFill>
                        </a:rPr>
                        <a:t>64.6</a:t>
                      </a:r>
                    </a:p>
                  </a:txBody>
                  <a:tcPr marL="27000" marR="27000" marT="27000" marB="27000"/>
                </a:tc>
                <a:tc>
                  <a:txBody>
                    <a:bodyPr/>
                    <a:lstStyle/>
                    <a:p>
                      <a:pPr algn="ctr"/>
                      <a:r>
                        <a:rPr lang="en-GB" sz="1100" b="0" dirty="0">
                          <a:solidFill>
                            <a:srgbClr val="53575E"/>
                          </a:solidFill>
                        </a:rPr>
                        <a:t>69.3</a:t>
                      </a:r>
                    </a:p>
                  </a:txBody>
                  <a:tcPr marL="27000" marR="27000" marT="27000" marB="27000"/>
                </a:tc>
                <a:extLst>
                  <a:ext uri="{0D108BD9-81ED-4DB2-BD59-A6C34878D82A}">
                    <a16:rowId xmlns:a16="http://schemas.microsoft.com/office/drawing/2014/main" val="10001"/>
                  </a:ext>
                </a:extLst>
              </a:tr>
            </a:tbl>
          </a:graphicData>
        </a:graphic>
      </p:graphicFrame>
      <p:sp>
        <p:nvSpPr>
          <p:cNvPr id="39" name="TextBox 38"/>
          <p:cNvSpPr txBox="1"/>
          <p:nvPr/>
        </p:nvSpPr>
        <p:spPr>
          <a:xfrm>
            <a:off x="2499692" y="4547793"/>
            <a:ext cx="945000" cy="210594"/>
          </a:xfrm>
          <a:prstGeom prst="roundRect">
            <a:avLst/>
          </a:prstGeom>
          <a:ln>
            <a:noFill/>
          </a:ln>
        </p:spPr>
        <p:style>
          <a:lnRef idx="2">
            <a:schemeClr val="accent4"/>
          </a:lnRef>
          <a:fillRef idx="1">
            <a:schemeClr val="lt1"/>
          </a:fillRef>
          <a:effectRef idx="0">
            <a:schemeClr val="accent4"/>
          </a:effectRef>
          <a:fontRef idx="minor">
            <a:schemeClr val="dk1"/>
          </a:fontRef>
        </p:style>
        <p:txBody>
          <a:bodyPr wrap="square" lIns="0" tIns="0" rIns="0" bIns="0" rtlCol="0" anchor="ctr" anchorCtr="0">
            <a:noAutofit/>
          </a:bodyPr>
          <a:lstStyle/>
          <a:p>
            <a:pPr algn="ctr" defTabSz="685800" fontAlgn="auto">
              <a:spcBef>
                <a:spcPts val="0"/>
              </a:spcBef>
              <a:spcAft>
                <a:spcPts val="0"/>
              </a:spcAft>
            </a:pPr>
            <a:r>
              <a:rPr lang="it-IT" sz="825" dirty="0">
                <a:solidFill>
                  <a:prstClr val="black"/>
                </a:solidFill>
                <a:latin typeface="Calibri"/>
              </a:rPr>
              <a:t>p &lt; 0.001 vs placebo</a:t>
            </a:r>
          </a:p>
        </p:txBody>
      </p:sp>
      <p:sp>
        <p:nvSpPr>
          <p:cNvPr id="37" name="TextBox 36"/>
          <p:cNvSpPr txBox="1"/>
          <p:nvPr/>
        </p:nvSpPr>
        <p:spPr>
          <a:xfrm>
            <a:off x="4033425" y="4463132"/>
            <a:ext cx="945000" cy="21059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defTabSz="685800" fontAlgn="auto">
              <a:spcBef>
                <a:spcPts val="0"/>
              </a:spcBef>
              <a:spcAft>
                <a:spcPts val="0"/>
              </a:spcAft>
            </a:pPr>
            <a:r>
              <a:rPr lang="it-IT" sz="825" dirty="0">
                <a:solidFill>
                  <a:prstClr val="black"/>
                </a:solidFill>
                <a:latin typeface="Calibri"/>
              </a:rPr>
              <a:t>p = 0.004 vs placebo</a:t>
            </a:r>
          </a:p>
        </p:txBody>
      </p:sp>
      <p:sp>
        <p:nvSpPr>
          <p:cNvPr id="15" name="TextBox 14"/>
          <p:cNvSpPr txBox="1"/>
          <p:nvPr/>
        </p:nvSpPr>
        <p:spPr>
          <a:xfrm>
            <a:off x="3297172" y="1805083"/>
            <a:ext cx="914033" cy="253916"/>
          </a:xfrm>
          <a:prstGeom prst="rect">
            <a:avLst/>
          </a:prstGeom>
          <a:noFill/>
        </p:spPr>
        <p:txBody>
          <a:bodyPr wrap="none" rtlCol="0">
            <a:spAutoFit/>
          </a:bodyPr>
          <a:lstStyle/>
          <a:p>
            <a:pPr algn="ctr" defTabSz="685800" fontAlgn="auto">
              <a:spcBef>
                <a:spcPts val="0"/>
              </a:spcBef>
              <a:spcAft>
                <a:spcPts val="0"/>
              </a:spcAft>
            </a:pPr>
            <a:r>
              <a:rPr lang="en-GB" sz="1050" dirty="0">
                <a:solidFill>
                  <a:prstClr val="black"/>
                </a:solidFill>
                <a:latin typeface="Calibri"/>
                <a:cs typeface="+mn-cs"/>
              </a:rPr>
              <a:t>Empagliflozin</a:t>
            </a:r>
          </a:p>
        </p:txBody>
      </p:sp>
      <p:cxnSp>
        <p:nvCxnSpPr>
          <p:cNvPr id="16" name="Straight Connector 15"/>
          <p:cNvCxnSpPr/>
          <p:nvPr/>
        </p:nvCxnSpPr>
        <p:spPr>
          <a:xfrm>
            <a:off x="2180035" y="1920498"/>
            <a:ext cx="972000"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16756" y="1920498"/>
            <a:ext cx="972000"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90972" y="1991190"/>
            <a:ext cx="713685" cy="392268"/>
          </a:xfrm>
          <a:prstGeom prst="rect">
            <a:avLst/>
          </a:prstGeom>
          <a:noFill/>
        </p:spPr>
        <p:txBody>
          <a:bodyPr wrap="none" lIns="68435" tIns="34217" rIns="68435" bIns="34217" rtlCol="0">
            <a:spAutoFit/>
          </a:bodyPr>
          <a:lstStyle/>
          <a:p>
            <a:pPr algn="ctr" defTabSz="685800" fontAlgn="auto">
              <a:spcBef>
                <a:spcPts val="0"/>
              </a:spcBef>
              <a:spcAft>
                <a:spcPts val="0"/>
              </a:spcAft>
            </a:pPr>
            <a:r>
              <a:rPr lang="en-GB" sz="1050" dirty="0">
                <a:solidFill>
                  <a:srgbClr val="4D4D4F"/>
                </a:solidFill>
                <a:latin typeface="Calibri"/>
                <a:cs typeface="+mn-cs"/>
              </a:rPr>
              <a:t>10 mg QD </a:t>
            </a:r>
          </a:p>
          <a:p>
            <a:pPr algn="ctr" defTabSz="685800" fontAlgn="auto">
              <a:spcBef>
                <a:spcPts val="0"/>
              </a:spcBef>
              <a:spcAft>
                <a:spcPts val="0"/>
              </a:spcAft>
            </a:pPr>
            <a:r>
              <a:rPr lang="en-GB" sz="1050" dirty="0">
                <a:solidFill>
                  <a:srgbClr val="4D4D4F"/>
                </a:solidFill>
                <a:latin typeface="Calibri"/>
                <a:cs typeface="+mn-cs"/>
              </a:rPr>
              <a:t>(n = 141)</a:t>
            </a:r>
          </a:p>
        </p:txBody>
      </p:sp>
      <p:sp>
        <p:nvSpPr>
          <p:cNvPr id="22" name="TextBox 21"/>
          <p:cNvSpPr txBox="1"/>
          <p:nvPr/>
        </p:nvSpPr>
        <p:spPr>
          <a:xfrm>
            <a:off x="4147760" y="1991190"/>
            <a:ext cx="713685" cy="392268"/>
          </a:xfrm>
          <a:prstGeom prst="rect">
            <a:avLst/>
          </a:prstGeom>
          <a:noFill/>
        </p:spPr>
        <p:txBody>
          <a:bodyPr wrap="none" lIns="68435" tIns="34217" rIns="68435" bIns="34217" rtlCol="0">
            <a:spAutoFit/>
          </a:bodyPr>
          <a:lstStyle/>
          <a:p>
            <a:pPr algn="ctr" defTabSz="685800" fontAlgn="auto">
              <a:spcBef>
                <a:spcPts val="0"/>
              </a:spcBef>
              <a:spcAft>
                <a:spcPts val="0"/>
              </a:spcAft>
            </a:pPr>
            <a:r>
              <a:rPr lang="en-GB" sz="1050" dirty="0">
                <a:solidFill>
                  <a:srgbClr val="4D4D4F"/>
                </a:solidFill>
                <a:latin typeface="Calibri"/>
                <a:cs typeface="+mn-cs"/>
              </a:rPr>
              <a:t>25 mg QD </a:t>
            </a:r>
          </a:p>
          <a:p>
            <a:pPr algn="ctr" defTabSz="685800" fontAlgn="auto">
              <a:spcBef>
                <a:spcPts val="0"/>
              </a:spcBef>
              <a:spcAft>
                <a:spcPts val="0"/>
              </a:spcAft>
            </a:pPr>
            <a:r>
              <a:rPr lang="en-GB" sz="1050" dirty="0">
                <a:solidFill>
                  <a:srgbClr val="4D4D4F"/>
                </a:solidFill>
                <a:latin typeface="Calibri"/>
                <a:cs typeface="+mn-cs"/>
              </a:rPr>
              <a:t>(n = 150)</a:t>
            </a:r>
          </a:p>
        </p:txBody>
      </p:sp>
      <p:sp>
        <p:nvSpPr>
          <p:cNvPr id="2" name="Rectangle 1"/>
          <p:cNvSpPr/>
          <p:nvPr/>
        </p:nvSpPr>
        <p:spPr>
          <a:xfrm rot="16200000">
            <a:off x="20224" y="3271853"/>
            <a:ext cx="3121361" cy="415498"/>
          </a:xfrm>
          <a:prstGeom prst="rect">
            <a:avLst/>
          </a:prstGeom>
        </p:spPr>
        <p:txBody>
          <a:bodyPr wrap="square">
            <a:spAutoFit/>
          </a:bodyPr>
          <a:lstStyle/>
          <a:p>
            <a:pPr algn="ctr" defTabSz="685800" fontAlgn="auto">
              <a:spcBef>
                <a:spcPts val="0"/>
              </a:spcBef>
              <a:spcAft>
                <a:spcPts val="0"/>
              </a:spcAft>
              <a:defRPr sz="1200" b="0" i="0" u="none" strike="noStrike" kern="1200" baseline="0">
                <a:solidFill>
                  <a:srgbClr val="4D4D4F"/>
                </a:solidFill>
                <a:latin typeface="+mn-lt"/>
                <a:ea typeface="+mn-ea"/>
                <a:cs typeface="Arial" panose="020B0604020202020204" pitchFamily="34" charset="0"/>
              </a:defRPr>
            </a:pPr>
            <a:r>
              <a:rPr lang="en-US" sz="1050" dirty="0">
                <a:solidFill>
                  <a:srgbClr val="4D4D4F"/>
                </a:solidFill>
                <a:latin typeface="Calibri"/>
                <a:cs typeface="Arial" panose="020B0604020202020204" pitchFamily="34" charset="0"/>
              </a:rPr>
              <a:t>Adjusted mean (95% CI) percentage difference vs placebo in </a:t>
            </a:r>
            <a:r>
              <a:rPr lang="en-US" sz="1050" dirty="0" err="1">
                <a:solidFill>
                  <a:srgbClr val="4D4D4F"/>
                </a:solidFill>
                <a:latin typeface="Calibri"/>
                <a:cs typeface="Arial" panose="020B0604020202020204" pitchFamily="34" charset="0"/>
              </a:rPr>
              <a:t>gMean</a:t>
            </a:r>
            <a:r>
              <a:rPr lang="en-US" sz="1050" dirty="0">
                <a:solidFill>
                  <a:srgbClr val="4D4D4F"/>
                </a:solidFill>
                <a:latin typeface="Calibri"/>
                <a:cs typeface="Arial" panose="020B0604020202020204" pitchFamily="34" charset="0"/>
              </a:rPr>
              <a:t> change from baseline in UACR (%)</a:t>
            </a:r>
            <a:endParaRPr lang="en-GB" sz="1050" dirty="0">
              <a:solidFill>
                <a:srgbClr val="4D4D4F"/>
              </a:solidFill>
              <a:latin typeface="Calibri"/>
              <a:cs typeface="Arial" panose="020B0604020202020204" pitchFamily="34" charset="0"/>
            </a:endParaRPr>
          </a:p>
        </p:txBody>
      </p:sp>
    </p:spTree>
    <p:extLst>
      <p:ext uri="{BB962C8B-B14F-4D97-AF65-F5344CB8AC3E}">
        <p14:creationId xmlns:p14="http://schemas.microsoft.com/office/powerpoint/2010/main" val="1785381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985114" y="4065937"/>
            <a:ext cx="1862046"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67891" y="3294925"/>
            <a:ext cx="415917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20408" y="4213823"/>
            <a:ext cx="201985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p:nvPr>
        </p:nvSpPr>
        <p:spPr/>
        <p:txBody>
          <a:bodyPr>
            <a:normAutofit lnSpcReduction="10000"/>
          </a:bodyPr>
          <a:lstStyle/>
          <a:p>
            <a:r>
              <a:rPr lang="en-GB" dirty="0"/>
              <a:t>CI, confidence interval; gMean, geometric mean; SD, standard deviation; UACR, urine albumin-to-creatinine ratio.</a:t>
            </a:r>
          </a:p>
          <a:p>
            <a:r>
              <a:rPr lang="en-GB" dirty="0"/>
              <a:t>*p &lt; 0.001. **p &lt; 0.01. Adjusted gMean based on ANCOVA with LOCF imputation (95% CI); data following a change in anti-hypertensive medication and after glycaemic rescue therapy were excluded. </a:t>
            </a:r>
          </a:p>
          <a:p>
            <a:r>
              <a:rPr lang="en-GB" dirty="0"/>
              <a:t>Cherney D, et al. Abstract accepted at ADA 2014.</a:t>
            </a:r>
          </a:p>
        </p:txBody>
      </p:sp>
      <p:sp>
        <p:nvSpPr>
          <p:cNvPr id="23561" name="Rectangle 2"/>
          <p:cNvSpPr>
            <a:spLocks noGrp="1" noChangeArrowheads="1"/>
          </p:cNvSpPr>
          <p:nvPr>
            <p:ph type="title"/>
            <p:custDataLst>
              <p:tags r:id="rId1"/>
            </p:custDataLst>
          </p:nvPr>
        </p:nvSpPr>
        <p:spPr>
          <a:xfrm>
            <a:off x="1485900" y="1063228"/>
            <a:ext cx="6172200" cy="651260"/>
          </a:xfrm>
        </p:spPr>
        <p:txBody>
          <a:bodyPr>
            <a:normAutofit fontScale="90000"/>
          </a:bodyPr>
          <a:lstStyle/>
          <a:p>
            <a:r>
              <a:rPr lang="en-GB" sz="2400" dirty="0"/>
              <a:t>Pooled microalbuminuria</a:t>
            </a:r>
            <a:br>
              <a:rPr lang="en-GB" sz="2400" dirty="0"/>
            </a:br>
            <a:r>
              <a:rPr lang="en-GB" sz="2400" dirty="0"/>
              <a:t>Change in UACR at Week 24</a:t>
            </a:r>
          </a:p>
        </p:txBody>
      </p:sp>
      <p:sp>
        <p:nvSpPr>
          <p:cNvPr id="8" name="Text Placeholder 7"/>
          <p:cNvSpPr>
            <a:spLocks noGrp="1"/>
          </p:cNvSpPr>
          <p:nvPr>
            <p:ph type="body" sz="quarter" idx="14"/>
          </p:nvPr>
        </p:nvSpPr>
        <p:spPr/>
        <p:txBody>
          <a:bodyPr/>
          <a:lstStyle/>
          <a:p>
            <a:r>
              <a:rPr lang="en-GB" noProof="0" dirty="0"/>
              <a:t>Pooled Phase III data</a:t>
            </a:r>
          </a:p>
        </p:txBody>
      </p:sp>
      <p:graphicFrame>
        <p:nvGraphicFramePr>
          <p:cNvPr id="23554" name="Rectangle 2" hidden="1"/>
          <p:cNvGraphicFramePr>
            <a:graphicFrameLocks/>
          </p:cNvGraphicFramePr>
          <p:nvPr/>
        </p:nvGraphicFramePr>
        <p:xfrm>
          <a:off x="1143001" y="859137"/>
          <a:ext cx="119058" cy="119051"/>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1" y="859137"/>
                        <a:ext cx="119058" cy="119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10" hidden="1"/>
          <p:cNvSpPr>
            <a:spLocks noChangeArrowheads="1"/>
          </p:cNvSpPr>
          <p:nvPr>
            <p:custDataLst>
              <p:tags r:id="rId2"/>
            </p:custDataLst>
          </p:nvPr>
        </p:nvSpPr>
        <p:spPr bwMode="auto">
          <a:xfrm>
            <a:off x="1143001" y="859137"/>
            <a:ext cx="119058" cy="119051"/>
          </a:xfrm>
          <a:prstGeom prst="rect">
            <a:avLst/>
          </a:prstGeom>
          <a:solidFill>
            <a:schemeClr val="accent1"/>
          </a:solidFill>
          <a:ln w="9525">
            <a:solidFill>
              <a:schemeClr val="tx1"/>
            </a:solidFill>
            <a:miter lim="800000"/>
            <a:headEnd/>
            <a:tailEnd/>
          </a:ln>
        </p:spPr>
        <p:txBody>
          <a:bodyPr wrap="none" lIns="0" tIns="0" rIns="0" bIns="0" anchor="ctr"/>
          <a:lstStyle/>
          <a:p>
            <a:pPr defTabSz="504651">
              <a:lnSpc>
                <a:spcPct val="90000"/>
              </a:lnSpc>
            </a:pPr>
            <a:r>
              <a:rPr lang="en-US" sz="1050" dirty="0">
                <a:solidFill>
                  <a:srgbClr val="003366"/>
                </a:solidFill>
                <a:latin typeface="Arial" pitchFamily="84" charset="0"/>
                <a:ea typeface="Geneva" pitchFamily="84" charset="-128"/>
                <a:cs typeface="+mn-cs"/>
              </a:rPr>
              <a:t> </a:t>
            </a:r>
          </a:p>
        </p:txBody>
      </p:sp>
      <p:graphicFrame>
        <p:nvGraphicFramePr>
          <p:cNvPr id="26" name="Table 25"/>
          <p:cNvGraphicFramePr>
            <a:graphicFrameLocks noGrp="1"/>
          </p:cNvGraphicFramePr>
          <p:nvPr/>
        </p:nvGraphicFramePr>
        <p:xfrm>
          <a:off x="1384698" y="4779169"/>
          <a:ext cx="5655470" cy="573480"/>
        </p:xfrm>
        <a:graphic>
          <a:graphicData uri="http://schemas.openxmlformats.org/drawingml/2006/table">
            <a:tbl>
              <a:tblPr firstRow="1" bandRow="1">
                <a:tableStyleId>{C083E6E3-FA7D-4D7B-A595-EF9225AFEA82}</a:tableStyleId>
              </a:tblPr>
              <a:tblGrid>
                <a:gridCol w="2022863">
                  <a:extLst>
                    <a:ext uri="{9D8B030D-6E8A-4147-A177-3AD203B41FA5}">
                      <a16:colId xmlns:a16="http://schemas.microsoft.com/office/drawing/2014/main" val="20000"/>
                    </a:ext>
                  </a:extLst>
                </a:gridCol>
                <a:gridCol w="1082660">
                  <a:extLst>
                    <a:ext uri="{9D8B030D-6E8A-4147-A177-3AD203B41FA5}">
                      <a16:colId xmlns:a16="http://schemas.microsoft.com/office/drawing/2014/main" val="20001"/>
                    </a:ext>
                  </a:extLst>
                </a:gridCol>
                <a:gridCol w="1168133">
                  <a:extLst>
                    <a:ext uri="{9D8B030D-6E8A-4147-A177-3AD203B41FA5}">
                      <a16:colId xmlns:a16="http://schemas.microsoft.com/office/drawing/2014/main" val="20002"/>
                    </a:ext>
                  </a:extLst>
                </a:gridCol>
                <a:gridCol w="1381814">
                  <a:extLst>
                    <a:ext uri="{9D8B030D-6E8A-4147-A177-3AD203B41FA5}">
                      <a16:colId xmlns:a16="http://schemas.microsoft.com/office/drawing/2014/main" val="20003"/>
                    </a:ext>
                  </a:extLst>
                </a:gridCol>
              </a:tblGrid>
              <a:tr h="191160">
                <a:tc>
                  <a:txBody>
                    <a:bodyPr/>
                    <a:lstStyle/>
                    <a:p>
                      <a:pPr algn="ctr"/>
                      <a:endParaRPr lang="en-GB" sz="900" b="0" dirty="0">
                        <a:solidFill>
                          <a:srgbClr val="53575E"/>
                        </a:solidFill>
                      </a:endParaRPr>
                    </a:p>
                  </a:txBody>
                  <a:tcPr marL="27000" marR="27000" marT="27000" marB="27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accent4"/>
                          </a:solidFill>
                        </a:rPr>
                        <a:t>Placebo</a:t>
                      </a:r>
                    </a:p>
                  </a:txBody>
                  <a:tcPr marL="27000" marR="27000" marT="27000" marB="27000"/>
                </a:tc>
                <a:tc>
                  <a:txBody>
                    <a:bodyPr/>
                    <a:lstStyle/>
                    <a:p>
                      <a:pPr algn="ctr"/>
                      <a:r>
                        <a:rPr lang="en-GB" sz="900" b="1" kern="1200" dirty="0">
                          <a:solidFill>
                            <a:schemeClr val="accent4"/>
                          </a:solidFill>
                          <a:latin typeface="+mn-lt"/>
                          <a:ea typeface="+mn-ea"/>
                          <a:cs typeface="+mn-cs"/>
                        </a:rPr>
                        <a:t>Empagliflozin 10 mg</a:t>
                      </a:r>
                    </a:p>
                  </a:txBody>
                  <a:tcPr marL="27000" marR="27000" marT="27000" marB="27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accent4"/>
                          </a:solidFill>
                          <a:latin typeface="+mn-lt"/>
                          <a:ea typeface="+mn-ea"/>
                          <a:cs typeface="+mn-cs"/>
                        </a:rPr>
                        <a:t>Empagliflozin 25 mg</a:t>
                      </a:r>
                    </a:p>
                  </a:txBody>
                  <a:tcPr marL="27000" marR="27000" marT="27000" marB="27000"/>
                </a:tc>
                <a:extLst>
                  <a:ext uri="{0D108BD9-81ED-4DB2-BD59-A6C34878D82A}">
                    <a16:rowId xmlns:a16="http://schemas.microsoft.com/office/drawing/2014/main" val="10000"/>
                  </a:ext>
                </a:extLst>
              </a:tr>
              <a:tr h="1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rPr>
                        <a:t>Mean (SD)</a:t>
                      </a:r>
                      <a:r>
                        <a:rPr lang="en-GB" sz="900" b="0" baseline="0" dirty="0">
                          <a:solidFill>
                            <a:schemeClr val="tx1"/>
                          </a:solidFill>
                        </a:rPr>
                        <a:t> </a:t>
                      </a:r>
                      <a:r>
                        <a:rPr lang="en-GB" sz="900" b="0" dirty="0">
                          <a:solidFill>
                            <a:schemeClr val="tx1"/>
                          </a:solidFill>
                        </a:rPr>
                        <a:t>baseline UACR (gMean)</a:t>
                      </a:r>
                    </a:p>
                  </a:txBody>
                  <a:tcPr marL="27000" marR="27000" marT="27000" marB="27000"/>
                </a:tc>
                <a:tc>
                  <a:txBody>
                    <a:bodyPr/>
                    <a:lstStyle/>
                    <a:p>
                      <a:pPr algn="ctr"/>
                      <a:r>
                        <a:rPr lang="en-GB" sz="900" b="0" dirty="0">
                          <a:solidFill>
                            <a:srgbClr val="53575E"/>
                          </a:solidFill>
                        </a:rPr>
                        <a:t>68.2 (64.9)</a:t>
                      </a:r>
                    </a:p>
                  </a:txBody>
                  <a:tcPr marL="27000" marR="27000" marT="27000" marB="27000"/>
                </a:tc>
                <a:tc>
                  <a:txBody>
                    <a:bodyPr/>
                    <a:lstStyle/>
                    <a:p>
                      <a:pPr algn="ctr"/>
                      <a:r>
                        <a:rPr lang="en-GB" sz="900" b="0" dirty="0">
                          <a:solidFill>
                            <a:srgbClr val="53575E"/>
                          </a:solidFill>
                        </a:rPr>
                        <a:t>64.6</a:t>
                      </a:r>
                    </a:p>
                  </a:txBody>
                  <a:tcPr marL="27000" marR="27000" marT="27000" marB="27000"/>
                </a:tc>
                <a:tc>
                  <a:txBody>
                    <a:bodyPr/>
                    <a:lstStyle/>
                    <a:p>
                      <a:pPr algn="ctr"/>
                      <a:r>
                        <a:rPr lang="en-GB" sz="900" b="0" dirty="0">
                          <a:solidFill>
                            <a:srgbClr val="53575E"/>
                          </a:solidFill>
                        </a:rPr>
                        <a:t>69.3</a:t>
                      </a:r>
                    </a:p>
                  </a:txBody>
                  <a:tcPr marL="27000" marR="27000" marT="27000" marB="27000"/>
                </a:tc>
                <a:extLst>
                  <a:ext uri="{0D108BD9-81ED-4DB2-BD59-A6C34878D82A}">
                    <a16:rowId xmlns:a16="http://schemas.microsoft.com/office/drawing/2014/main" val="10001"/>
                  </a:ext>
                </a:extLst>
              </a:tr>
              <a:tr h="1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rPr>
                        <a:t>Mean (95% CI)</a:t>
                      </a:r>
                      <a:r>
                        <a:rPr lang="en-GB" sz="900" b="0" baseline="0" dirty="0">
                          <a:solidFill>
                            <a:schemeClr val="tx1"/>
                          </a:solidFill>
                        </a:rPr>
                        <a:t> </a:t>
                      </a:r>
                      <a:r>
                        <a:rPr lang="en-GB" sz="900" b="0" dirty="0">
                          <a:solidFill>
                            <a:schemeClr val="tx1"/>
                          </a:solidFill>
                        </a:rPr>
                        <a:t>UACR at Week 24 (gMean)</a:t>
                      </a:r>
                    </a:p>
                  </a:txBody>
                  <a:tcPr marL="27000" marR="27000" marT="27000" marB="27000"/>
                </a:tc>
                <a:tc>
                  <a:txBody>
                    <a:bodyPr/>
                    <a:lstStyle/>
                    <a:p>
                      <a:pPr algn="ctr"/>
                      <a:r>
                        <a:rPr lang="en-GB" sz="900" b="0" dirty="0">
                          <a:solidFill>
                            <a:srgbClr val="53575E"/>
                          </a:solidFill>
                        </a:rPr>
                        <a:t>53.6 (46.5, 61.7)</a:t>
                      </a:r>
                    </a:p>
                  </a:txBody>
                  <a:tcPr marL="27000" marR="27000" marT="27000" marB="27000"/>
                </a:tc>
                <a:tc>
                  <a:txBody>
                    <a:bodyPr/>
                    <a:lstStyle/>
                    <a:p>
                      <a:pPr algn="ctr"/>
                      <a:r>
                        <a:rPr lang="en-GB" sz="900" b="0" dirty="0">
                          <a:solidFill>
                            <a:srgbClr val="53575E"/>
                          </a:solidFill>
                        </a:rPr>
                        <a:t>37.6 (32.5,</a:t>
                      </a:r>
                      <a:r>
                        <a:rPr lang="en-GB" sz="900" b="0" baseline="0" dirty="0">
                          <a:solidFill>
                            <a:srgbClr val="53575E"/>
                          </a:solidFill>
                        </a:rPr>
                        <a:t> 43.4)</a:t>
                      </a:r>
                      <a:endParaRPr lang="en-GB" sz="900" b="0" dirty="0">
                        <a:solidFill>
                          <a:srgbClr val="53575E"/>
                        </a:solidFill>
                      </a:endParaRPr>
                    </a:p>
                  </a:txBody>
                  <a:tcPr marL="27000" marR="27000" marT="27000" marB="27000"/>
                </a:tc>
                <a:tc>
                  <a:txBody>
                    <a:bodyPr/>
                    <a:lstStyle/>
                    <a:p>
                      <a:pPr algn="ctr"/>
                      <a:r>
                        <a:rPr lang="en-GB" sz="900" b="0" dirty="0">
                          <a:solidFill>
                            <a:srgbClr val="53575E"/>
                          </a:solidFill>
                        </a:rPr>
                        <a:t>40.0 (34.8, 46.0)</a:t>
                      </a:r>
                    </a:p>
                  </a:txBody>
                  <a:tcPr marL="27000" marR="27000" marT="27000" marB="27000"/>
                </a:tc>
                <a:extLst>
                  <a:ext uri="{0D108BD9-81ED-4DB2-BD59-A6C34878D82A}">
                    <a16:rowId xmlns:a16="http://schemas.microsoft.com/office/drawing/2014/main" val="10002"/>
                  </a:ext>
                </a:extLst>
              </a:tr>
            </a:tbl>
          </a:graphicData>
        </a:graphic>
      </p:graphicFrame>
      <p:cxnSp>
        <p:nvCxnSpPr>
          <p:cNvPr id="38" name="Straight Arrow Connector 37"/>
          <p:cNvCxnSpPr/>
          <p:nvPr/>
        </p:nvCxnSpPr>
        <p:spPr>
          <a:xfrm>
            <a:off x="5847160" y="3291350"/>
            <a:ext cx="0" cy="770697"/>
          </a:xfrm>
          <a:prstGeom prst="straightConnector1">
            <a:avLst/>
          </a:prstGeom>
          <a:solidFill>
            <a:schemeClr val="bg1"/>
          </a:solidFill>
          <a:ln w="28575" cap="flat" cmpd="sng" algn="ctr">
            <a:solidFill>
              <a:schemeClr val="accent4"/>
            </a:solidFill>
            <a:prstDash val="solid"/>
            <a:round/>
            <a:headEnd type="none" w="med" len="med"/>
            <a:tailEnd type="triangle" w="lg" len="med"/>
          </a:ln>
          <a:effectLst/>
        </p:spPr>
      </p:cxnSp>
      <p:sp>
        <p:nvSpPr>
          <p:cNvPr id="39" name="TextBox 38"/>
          <p:cNvSpPr txBox="1"/>
          <p:nvPr/>
        </p:nvSpPr>
        <p:spPr>
          <a:xfrm>
            <a:off x="5442160" y="3522554"/>
            <a:ext cx="810000" cy="189000"/>
          </a:xfrm>
          <a:prstGeom prst="roundRect">
            <a:avLst/>
          </a:prstGeom>
        </p:spPr>
        <p:style>
          <a:lnRef idx="2">
            <a:schemeClr val="accent4"/>
          </a:lnRef>
          <a:fillRef idx="1">
            <a:schemeClr val="lt1"/>
          </a:fillRef>
          <a:effectRef idx="0">
            <a:schemeClr val="accent4"/>
          </a:effectRef>
          <a:fontRef idx="minor">
            <a:schemeClr val="dk1"/>
          </a:fontRef>
        </p:style>
        <p:txBody>
          <a:bodyPr wrap="square" lIns="0" tIns="0" rIns="0" bIns="0" rtlCol="0" anchor="ctr" anchorCtr="0">
            <a:noAutofit/>
          </a:bodyPr>
          <a:lstStyle/>
          <a:p>
            <a:pPr algn="ctr" defTabSz="685800" fontAlgn="auto">
              <a:spcBef>
                <a:spcPts val="0"/>
              </a:spcBef>
              <a:spcAft>
                <a:spcPts val="0"/>
              </a:spcAft>
            </a:pPr>
            <a:r>
              <a:rPr lang="it-IT" sz="1050" dirty="0">
                <a:solidFill>
                  <a:prstClr val="black"/>
                </a:solidFill>
                <a:latin typeface="Calibri"/>
              </a:rPr>
              <a:t>0.70*</a:t>
            </a:r>
          </a:p>
        </p:txBody>
      </p:sp>
      <p:cxnSp>
        <p:nvCxnSpPr>
          <p:cNvPr id="36" name="Straight Arrow Connector 35"/>
          <p:cNvCxnSpPr/>
          <p:nvPr/>
        </p:nvCxnSpPr>
        <p:spPr>
          <a:xfrm>
            <a:off x="7022263" y="3291351"/>
            <a:ext cx="8309" cy="922364"/>
          </a:xfrm>
          <a:prstGeom prst="straightConnector1">
            <a:avLst/>
          </a:prstGeom>
          <a:solidFill>
            <a:schemeClr val="bg1"/>
          </a:solidFill>
          <a:ln w="28575" cap="flat" cmpd="sng" algn="ctr">
            <a:solidFill>
              <a:srgbClr val="3A7728"/>
            </a:solidFill>
            <a:prstDash val="solid"/>
            <a:round/>
            <a:headEnd type="none" w="med" len="med"/>
            <a:tailEnd type="triangle" w="lg" len="med"/>
          </a:ln>
          <a:effectLst/>
        </p:spPr>
      </p:cxnSp>
      <p:sp>
        <p:nvSpPr>
          <p:cNvPr id="37" name="TextBox 36"/>
          <p:cNvSpPr txBox="1"/>
          <p:nvPr/>
        </p:nvSpPr>
        <p:spPr>
          <a:xfrm>
            <a:off x="6622069" y="3522554"/>
            <a:ext cx="810000" cy="189000"/>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defTabSz="685800" fontAlgn="auto">
              <a:spcBef>
                <a:spcPts val="0"/>
              </a:spcBef>
              <a:spcAft>
                <a:spcPts val="0"/>
              </a:spcAft>
            </a:pPr>
            <a:r>
              <a:rPr lang="it-IT" sz="1050" dirty="0">
                <a:solidFill>
                  <a:prstClr val="black"/>
                </a:solidFill>
                <a:latin typeface="Calibri"/>
              </a:rPr>
              <a:t>0.75**</a:t>
            </a:r>
          </a:p>
        </p:txBody>
      </p:sp>
      <p:sp>
        <p:nvSpPr>
          <p:cNvPr id="16" name="Rectangle 15"/>
          <p:cNvSpPr/>
          <p:nvPr/>
        </p:nvSpPr>
        <p:spPr>
          <a:xfrm rot="16200000">
            <a:off x="494368" y="3191063"/>
            <a:ext cx="2177655" cy="577081"/>
          </a:xfrm>
          <a:prstGeom prst="rect">
            <a:avLst/>
          </a:prstGeom>
        </p:spPr>
        <p:txBody>
          <a:bodyPr wrap="square">
            <a:spAutoFit/>
          </a:bodyPr>
          <a:lstStyle/>
          <a:p>
            <a:pPr algn="ctr" defTabSz="685800" fontAlgn="auto">
              <a:spcBef>
                <a:spcPts val="0"/>
              </a:spcBef>
              <a:spcAft>
                <a:spcPts val="0"/>
              </a:spcAft>
            </a:pPr>
            <a:r>
              <a:rPr lang="en-GB" sz="1050" dirty="0">
                <a:solidFill>
                  <a:prstClr val="black"/>
                </a:solidFill>
                <a:latin typeface="Calibri"/>
                <a:cs typeface="+mn-cs"/>
              </a:rPr>
              <a:t>gMean change in UACR from baseline </a:t>
            </a:r>
            <a:br>
              <a:rPr lang="en-GB" sz="1050" dirty="0">
                <a:solidFill>
                  <a:prstClr val="black"/>
                </a:solidFill>
                <a:latin typeface="Calibri"/>
                <a:cs typeface="+mn-cs"/>
              </a:rPr>
            </a:br>
            <a:r>
              <a:rPr lang="en-GB" sz="1050" dirty="0">
                <a:solidFill>
                  <a:prstClr val="black"/>
                </a:solidFill>
                <a:latin typeface="Calibri"/>
                <a:cs typeface="+mn-cs"/>
              </a:rPr>
              <a:t>(mg/g creatinine)</a:t>
            </a:r>
          </a:p>
        </p:txBody>
      </p:sp>
      <p:sp>
        <p:nvSpPr>
          <p:cNvPr id="25" name="TextBox 24"/>
          <p:cNvSpPr txBox="1"/>
          <p:nvPr/>
        </p:nvSpPr>
        <p:spPr>
          <a:xfrm>
            <a:off x="5500689" y="1805082"/>
            <a:ext cx="2035969" cy="415498"/>
          </a:xfrm>
          <a:prstGeom prst="rect">
            <a:avLst/>
          </a:prstGeom>
          <a:noFill/>
        </p:spPr>
        <p:txBody>
          <a:bodyPr wrap="square" rtlCol="0">
            <a:spAutoFit/>
          </a:bodyPr>
          <a:lstStyle/>
          <a:p>
            <a:pPr algn="ctr" defTabSz="685800" fontAlgn="auto">
              <a:spcBef>
                <a:spcPts val="0"/>
              </a:spcBef>
              <a:spcAft>
                <a:spcPts val="0"/>
              </a:spcAft>
            </a:pPr>
            <a:r>
              <a:rPr lang="en-GB" sz="1050" dirty="0">
                <a:solidFill>
                  <a:prstClr val="black"/>
                </a:solidFill>
                <a:latin typeface="Calibri"/>
                <a:cs typeface="+mn-cs"/>
              </a:rPr>
              <a:t>Ratio of relative change vs placebo at Week 24</a:t>
            </a:r>
          </a:p>
        </p:txBody>
      </p:sp>
      <p:sp>
        <p:nvSpPr>
          <p:cNvPr id="27" name="TextBox 26"/>
          <p:cNvSpPr txBox="1"/>
          <p:nvPr/>
        </p:nvSpPr>
        <p:spPr>
          <a:xfrm>
            <a:off x="3791734" y="1805083"/>
            <a:ext cx="914033" cy="253916"/>
          </a:xfrm>
          <a:prstGeom prst="rect">
            <a:avLst/>
          </a:prstGeom>
          <a:noFill/>
        </p:spPr>
        <p:txBody>
          <a:bodyPr wrap="none" rtlCol="0">
            <a:spAutoFit/>
          </a:bodyPr>
          <a:lstStyle/>
          <a:p>
            <a:pPr algn="ctr" defTabSz="685800" fontAlgn="auto">
              <a:spcBef>
                <a:spcPts val="0"/>
              </a:spcBef>
              <a:spcAft>
                <a:spcPts val="0"/>
              </a:spcAft>
            </a:pPr>
            <a:r>
              <a:rPr lang="en-GB" sz="1050" dirty="0">
                <a:solidFill>
                  <a:prstClr val="black"/>
                </a:solidFill>
                <a:latin typeface="Calibri"/>
                <a:cs typeface="+mn-cs"/>
              </a:rPr>
              <a:t>Empagliflozin</a:t>
            </a:r>
          </a:p>
        </p:txBody>
      </p:sp>
      <p:cxnSp>
        <p:nvCxnSpPr>
          <p:cNvPr id="32" name="Straight Connector 31"/>
          <p:cNvCxnSpPr/>
          <p:nvPr/>
        </p:nvCxnSpPr>
        <p:spPr>
          <a:xfrm>
            <a:off x="3210661" y="1920498"/>
            <a:ext cx="534600"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752240" y="1920498"/>
            <a:ext cx="533400"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0"/>
          <p:cNvGraphicFramePr>
            <a:graphicFrameLocks/>
          </p:cNvGraphicFramePr>
          <p:nvPr/>
        </p:nvGraphicFramePr>
        <p:xfrm>
          <a:off x="1602582" y="1706167"/>
          <a:ext cx="4252913" cy="3073003"/>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p:cNvSpPr txBox="1"/>
          <p:nvPr/>
        </p:nvSpPr>
        <p:spPr>
          <a:xfrm>
            <a:off x="3388864" y="1991190"/>
            <a:ext cx="713685" cy="392268"/>
          </a:xfrm>
          <a:prstGeom prst="rect">
            <a:avLst/>
          </a:prstGeom>
          <a:noFill/>
        </p:spPr>
        <p:txBody>
          <a:bodyPr wrap="none" lIns="68435" tIns="34217" rIns="68435" bIns="34217" rtlCol="0">
            <a:spAutoFit/>
          </a:bodyPr>
          <a:lstStyle/>
          <a:p>
            <a:pPr algn="ctr" defTabSz="685800" fontAlgn="auto">
              <a:spcBef>
                <a:spcPts val="0"/>
              </a:spcBef>
              <a:spcAft>
                <a:spcPts val="0"/>
              </a:spcAft>
            </a:pPr>
            <a:r>
              <a:rPr lang="en-GB" sz="1050" dirty="0">
                <a:solidFill>
                  <a:srgbClr val="4D4D4F"/>
                </a:solidFill>
                <a:latin typeface="Calibri"/>
                <a:cs typeface="+mn-cs"/>
              </a:rPr>
              <a:t>10 mg QD </a:t>
            </a:r>
          </a:p>
          <a:p>
            <a:pPr algn="ctr" defTabSz="685800" fontAlgn="auto">
              <a:spcBef>
                <a:spcPts val="0"/>
              </a:spcBef>
              <a:spcAft>
                <a:spcPts val="0"/>
              </a:spcAft>
            </a:pPr>
            <a:r>
              <a:rPr lang="en-GB" sz="1050" dirty="0">
                <a:solidFill>
                  <a:srgbClr val="4D4D4F"/>
                </a:solidFill>
                <a:latin typeface="Calibri"/>
                <a:cs typeface="+mn-cs"/>
              </a:rPr>
              <a:t>(n = 141)</a:t>
            </a:r>
          </a:p>
        </p:txBody>
      </p:sp>
      <p:sp>
        <p:nvSpPr>
          <p:cNvPr id="35" name="TextBox 34"/>
          <p:cNvSpPr txBox="1"/>
          <p:nvPr/>
        </p:nvSpPr>
        <p:spPr>
          <a:xfrm>
            <a:off x="2405048" y="1991190"/>
            <a:ext cx="623917" cy="392268"/>
          </a:xfrm>
          <a:prstGeom prst="rect">
            <a:avLst/>
          </a:prstGeom>
          <a:noFill/>
        </p:spPr>
        <p:txBody>
          <a:bodyPr wrap="none" lIns="68435" tIns="34217" rIns="68435" bIns="34217" rtlCol="0">
            <a:spAutoFit/>
          </a:bodyPr>
          <a:lstStyle/>
          <a:p>
            <a:pPr algn="ctr" defTabSz="685800" fontAlgn="auto">
              <a:spcBef>
                <a:spcPts val="0"/>
              </a:spcBef>
              <a:spcAft>
                <a:spcPts val="0"/>
              </a:spcAft>
            </a:pPr>
            <a:r>
              <a:rPr lang="en-GB" sz="1050" dirty="0">
                <a:solidFill>
                  <a:srgbClr val="4D4D4F"/>
                </a:solidFill>
                <a:latin typeface="Calibri"/>
                <a:cs typeface="+mn-cs"/>
              </a:rPr>
              <a:t>Placebo</a:t>
            </a:r>
          </a:p>
          <a:p>
            <a:pPr algn="ctr" defTabSz="685800" fontAlgn="auto">
              <a:spcBef>
                <a:spcPts val="0"/>
              </a:spcBef>
              <a:spcAft>
                <a:spcPts val="0"/>
              </a:spcAft>
            </a:pPr>
            <a:r>
              <a:rPr lang="en-GB" sz="1050" dirty="0">
                <a:solidFill>
                  <a:srgbClr val="4D4D4F"/>
                </a:solidFill>
                <a:latin typeface="Calibri"/>
                <a:cs typeface="+mn-cs"/>
              </a:rPr>
              <a:t>(n = 147)</a:t>
            </a:r>
          </a:p>
        </p:txBody>
      </p:sp>
      <p:sp>
        <p:nvSpPr>
          <p:cNvPr id="41" name="TextBox 40"/>
          <p:cNvSpPr txBox="1"/>
          <p:nvPr/>
        </p:nvSpPr>
        <p:spPr>
          <a:xfrm>
            <a:off x="4424708" y="1991190"/>
            <a:ext cx="713685" cy="392268"/>
          </a:xfrm>
          <a:prstGeom prst="rect">
            <a:avLst/>
          </a:prstGeom>
          <a:noFill/>
        </p:spPr>
        <p:txBody>
          <a:bodyPr wrap="none" lIns="68435" tIns="34217" rIns="68435" bIns="34217" rtlCol="0">
            <a:spAutoFit/>
          </a:bodyPr>
          <a:lstStyle/>
          <a:p>
            <a:pPr algn="ctr" defTabSz="685800" fontAlgn="auto">
              <a:spcBef>
                <a:spcPts val="0"/>
              </a:spcBef>
              <a:spcAft>
                <a:spcPts val="0"/>
              </a:spcAft>
            </a:pPr>
            <a:r>
              <a:rPr lang="en-GB" sz="1050" dirty="0">
                <a:solidFill>
                  <a:srgbClr val="4D4D4F"/>
                </a:solidFill>
                <a:latin typeface="Calibri"/>
                <a:cs typeface="+mn-cs"/>
              </a:rPr>
              <a:t>25 mg QD </a:t>
            </a:r>
          </a:p>
          <a:p>
            <a:pPr algn="ctr" defTabSz="685800" fontAlgn="auto">
              <a:spcBef>
                <a:spcPts val="0"/>
              </a:spcBef>
              <a:spcAft>
                <a:spcPts val="0"/>
              </a:spcAft>
            </a:pPr>
            <a:r>
              <a:rPr lang="en-GB" sz="1050" dirty="0">
                <a:solidFill>
                  <a:srgbClr val="4D4D4F"/>
                </a:solidFill>
                <a:latin typeface="Calibri"/>
                <a:cs typeface="+mn-cs"/>
              </a:rPr>
              <a:t>(n = 150)</a:t>
            </a:r>
          </a:p>
        </p:txBody>
      </p:sp>
    </p:spTree>
    <p:extLst>
      <p:ext uri="{BB962C8B-B14F-4D97-AF65-F5344CB8AC3E}">
        <p14:creationId xmlns:p14="http://schemas.microsoft.com/office/powerpoint/2010/main" val="1349906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D9DC8DFE-BC8D-428C-AE71-73FC31B93BEB}"/>
              </a:ext>
            </a:extLst>
          </p:cNvPr>
          <p:cNvPicPr>
            <a:picLocks noGrp="1" noChangeAspect="1"/>
          </p:cNvPicPr>
          <p:nvPr>
            <p:ph sz="quarter" idx="11"/>
          </p:nvPr>
        </p:nvPicPr>
        <p:blipFill>
          <a:blip r:embed="rId2" cstate="print"/>
          <a:stretch>
            <a:fillRect/>
          </a:stretch>
        </p:blipFill>
        <p:spPr>
          <a:xfrm>
            <a:off x="457200" y="2438400"/>
            <a:ext cx="8229600" cy="2286000"/>
          </a:xfrm>
          <a:prstGeom prst="rect">
            <a:avLst/>
          </a:prstGeom>
        </p:spPr>
      </p:pic>
      <p:sp>
        <p:nvSpPr>
          <p:cNvPr id="3" name="Τίτλος 2">
            <a:extLst>
              <a:ext uri="{FF2B5EF4-FFF2-40B4-BE49-F238E27FC236}">
                <a16:creationId xmlns:a16="http://schemas.microsoft.com/office/drawing/2014/main" id="{F49BA12B-93DA-46C9-8075-5199512B7B39}"/>
              </a:ext>
            </a:extLst>
          </p:cNvPr>
          <p:cNvSpPr>
            <a:spLocks noGrp="1"/>
          </p:cNvSpPr>
          <p:nvPr>
            <p:ph type="title"/>
          </p:nvPr>
        </p:nvSpPr>
        <p:spPr/>
        <p:txBody>
          <a:bodyPr>
            <a:normAutofit/>
          </a:bodyPr>
          <a:lstStyle/>
          <a:p>
            <a:r>
              <a:rPr lang="en-US" sz="3200" dirty="0"/>
              <a:t>Risk for hospitalization for heart failure</a:t>
            </a:r>
            <a:endParaRPr lang="el-GR" sz="3200" dirty="0"/>
          </a:p>
        </p:txBody>
      </p:sp>
      <p:pic>
        <p:nvPicPr>
          <p:cNvPr id="5" name="Εικόνα 4">
            <a:extLst>
              <a:ext uri="{FF2B5EF4-FFF2-40B4-BE49-F238E27FC236}">
                <a16:creationId xmlns:a16="http://schemas.microsoft.com/office/drawing/2014/main" id="{D29422ED-0C57-449B-84E1-106EF3D4970E}"/>
              </a:ext>
            </a:extLst>
          </p:cNvPr>
          <p:cNvPicPr>
            <a:picLocks noChangeAspect="1"/>
          </p:cNvPicPr>
          <p:nvPr/>
        </p:nvPicPr>
        <p:blipFill>
          <a:blip r:embed="rId3" cstate="print"/>
          <a:stretch>
            <a:fillRect/>
          </a:stretch>
        </p:blipFill>
        <p:spPr>
          <a:xfrm>
            <a:off x="2286000" y="4953000"/>
            <a:ext cx="4297543" cy="233417"/>
          </a:xfrm>
          <a:prstGeom prst="rect">
            <a:avLst/>
          </a:prstGeom>
        </p:spPr>
      </p:pic>
      <p:sp>
        <p:nvSpPr>
          <p:cNvPr id="6" name="Ορθογώνιο 5">
            <a:extLst>
              <a:ext uri="{FF2B5EF4-FFF2-40B4-BE49-F238E27FC236}">
                <a16:creationId xmlns:a16="http://schemas.microsoft.com/office/drawing/2014/main" id="{FE2CFF79-5EBA-4352-BEE6-EAA69116DA5C}"/>
              </a:ext>
            </a:extLst>
          </p:cNvPr>
          <p:cNvSpPr/>
          <p:nvPr/>
        </p:nvSpPr>
        <p:spPr>
          <a:xfrm>
            <a:off x="1828800" y="6116638"/>
            <a:ext cx="6400800" cy="369332"/>
          </a:xfrm>
          <a:prstGeom prst="rect">
            <a:avLst/>
          </a:prstGeom>
        </p:spPr>
        <p:txBody>
          <a:bodyPr wrap="square">
            <a:spAutoFit/>
          </a:bodyPr>
          <a:lstStyle/>
          <a:p>
            <a:r>
              <a:rPr lang="pt-BR" dirty="0"/>
              <a:t>Diabetes Obes Metab. 2019 May;21(5):1237-1250</a:t>
            </a:r>
            <a:endParaRPr lang="el-GR" dirty="0"/>
          </a:p>
        </p:txBody>
      </p:sp>
    </p:spTree>
    <p:extLst>
      <p:ext uri="{BB962C8B-B14F-4D97-AF65-F5344CB8AC3E}">
        <p14:creationId xmlns:p14="http://schemas.microsoft.com/office/powerpoint/2010/main" val="3179018821"/>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00"/>
                </a:solidFill>
              </a:rPr>
              <a:t>EMPAREG:</a:t>
            </a:r>
            <a:br>
              <a:rPr lang="en-US" dirty="0">
                <a:solidFill>
                  <a:srgbClr val="990000"/>
                </a:solidFill>
              </a:rPr>
            </a:br>
            <a:r>
              <a:rPr lang="el-GR" dirty="0">
                <a:solidFill>
                  <a:srgbClr val="990000"/>
                </a:solidFill>
              </a:rPr>
              <a:t>Προκαθορισμένα ανεπιθύμητα συμβάντα ειδικού ενδιαφέροντος</a:t>
            </a:r>
            <a:endParaRPr lang="en-GB" dirty="0">
              <a:solidFill>
                <a:srgbClr val="990000"/>
              </a:solidFill>
            </a:endParaRPr>
          </a:p>
        </p:txBody>
      </p:sp>
      <p:sp>
        <p:nvSpPr>
          <p:cNvPr id="3" name="Footer Placeholder 2"/>
          <p:cNvSpPr>
            <a:spLocks noGrp="1"/>
          </p:cNvSpPr>
          <p:nvPr>
            <p:ph type="ftr" sz="quarter" idx="11"/>
          </p:nvPr>
        </p:nvSpPr>
        <p:spPr>
          <a:xfrm>
            <a:off x="214282" y="6356364"/>
            <a:ext cx="580552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A5A5A">
                    <a:lumMod val="60000"/>
                    <a:lumOff val="40000"/>
                  </a:srgbClr>
                </a:solidFill>
                <a:effectLst/>
                <a:uLnTx/>
                <a:uFillTx/>
                <a:latin typeface="Calibri"/>
                <a:ea typeface="+mn-ea"/>
                <a:cs typeface="+mn-cs"/>
              </a:rPr>
              <a:t>Rate = per 100 patient-years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A5A5A">
                    <a:lumMod val="60000"/>
                    <a:lumOff val="40000"/>
                  </a:srgbClr>
                </a:solidFill>
                <a:effectLst/>
                <a:uLnTx/>
                <a:uFillTx/>
                <a:latin typeface="Calibri"/>
                <a:ea typeface="+mn-ea"/>
                <a:cs typeface="+mn-cs"/>
              </a:rPr>
              <a:t>Treated set (patients randomised and treated with ≥1 dose of study drug)</a:t>
            </a:r>
            <a:br>
              <a:rPr kumimoji="0" lang="en-GB" sz="1100" b="0" i="0" u="none" strike="noStrike" kern="1200" cap="none" spc="0" normalizeH="0" baseline="0" noProof="0" dirty="0">
                <a:ln>
                  <a:noFill/>
                </a:ln>
                <a:solidFill>
                  <a:srgbClr val="5A5A5A">
                    <a:lumMod val="60000"/>
                    <a:lumOff val="40000"/>
                  </a:srgbClr>
                </a:solidFill>
                <a:effectLst/>
                <a:uLnTx/>
                <a:uFillTx/>
                <a:latin typeface="Calibri"/>
                <a:ea typeface="+mn-ea"/>
                <a:cs typeface="+mn-cs"/>
              </a:rPr>
            </a:br>
            <a:r>
              <a:rPr kumimoji="0" lang="en-GB" sz="1100" b="0" i="0" u="none" strike="noStrike" kern="1200" cap="none" spc="0" normalizeH="0" baseline="0" noProof="0" dirty="0">
                <a:ln>
                  <a:noFill/>
                </a:ln>
                <a:solidFill>
                  <a:srgbClr val="5A5A5A">
                    <a:lumMod val="60000"/>
                    <a:lumOff val="40000"/>
                  </a:srgbClr>
                </a:solidFill>
                <a:effectLst/>
                <a:uLnTx/>
                <a:uFillTx/>
                <a:latin typeface="Calibri"/>
                <a:ea typeface="+mn-ea"/>
                <a:cs typeface="+mn-cs"/>
              </a:rPr>
              <a:t>1. Zinman B </a:t>
            </a:r>
            <a:r>
              <a:rPr kumimoji="0" lang="en-GB" sz="1100" b="0" i="1" u="none" strike="noStrike" kern="1200" cap="none" spc="0" normalizeH="0" baseline="0" noProof="0" dirty="0">
                <a:ln>
                  <a:noFill/>
                </a:ln>
                <a:solidFill>
                  <a:srgbClr val="5A5A5A">
                    <a:lumMod val="60000"/>
                    <a:lumOff val="40000"/>
                  </a:srgbClr>
                </a:solidFill>
                <a:effectLst/>
                <a:uLnTx/>
                <a:uFillTx/>
                <a:latin typeface="Calibri"/>
                <a:ea typeface="+mn-ea"/>
                <a:cs typeface="+mn-cs"/>
              </a:rPr>
              <a:t>et al. N Engl J Med </a:t>
            </a:r>
            <a:r>
              <a:rPr kumimoji="0" lang="en-GB" sz="1100" b="0" i="0" u="none" strike="noStrike" kern="1200" cap="none" spc="0" normalizeH="0" baseline="0" noProof="0" dirty="0">
                <a:ln>
                  <a:noFill/>
                </a:ln>
                <a:solidFill>
                  <a:srgbClr val="5A5A5A">
                    <a:lumMod val="60000"/>
                    <a:lumOff val="40000"/>
                  </a:srgbClr>
                </a:solidFill>
                <a:effectLst/>
                <a:uLnTx/>
                <a:uFillTx/>
                <a:latin typeface="Calibri"/>
                <a:ea typeface="+mn-ea"/>
                <a:cs typeface="+mn-cs"/>
              </a:rPr>
              <a:t>2015;373:2117; 2. Zinman B. </a:t>
            </a:r>
            <a:r>
              <a:rPr kumimoji="0" lang="en-GB" sz="1100" b="0" i="1" u="none" strike="noStrike" kern="1200" cap="none" spc="0" normalizeH="0" baseline="0" noProof="0" dirty="0">
                <a:ln>
                  <a:noFill/>
                </a:ln>
                <a:solidFill>
                  <a:srgbClr val="5A5A5A">
                    <a:lumMod val="60000"/>
                    <a:lumOff val="40000"/>
                  </a:srgbClr>
                </a:solidFill>
                <a:effectLst/>
                <a:uLnTx/>
                <a:uFillTx/>
                <a:latin typeface="Calibri"/>
                <a:ea typeface="+mn-ea"/>
                <a:cs typeface="+mn-cs"/>
              </a:rPr>
              <a:t>EASD</a:t>
            </a:r>
            <a:r>
              <a:rPr kumimoji="0" lang="en-GB" sz="1100" b="0" i="0" u="none" strike="noStrike" kern="1200" cap="none" spc="0" normalizeH="0" baseline="0" noProof="0" dirty="0">
                <a:ln>
                  <a:noFill/>
                </a:ln>
                <a:solidFill>
                  <a:srgbClr val="5A5A5A">
                    <a:lumMod val="60000"/>
                    <a:lumOff val="40000"/>
                  </a:srgbClr>
                </a:solidFill>
                <a:effectLst/>
                <a:uLnTx/>
                <a:uFillTx/>
                <a:latin typeface="Calibri"/>
                <a:ea typeface="+mn-ea"/>
                <a:cs typeface="+mn-cs"/>
              </a:rPr>
              <a:t> 2015; oral presentation</a:t>
            </a:r>
          </a:p>
        </p:txBody>
      </p:sp>
      <p:graphicFrame>
        <p:nvGraphicFramePr>
          <p:cNvPr id="9" name="Table Placeholder 8"/>
          <p:cNvGraphicFramePr>
            <a:graphicFrameLocks noGrp="1"/>
          </p:cNvGraphicFramePr>
          <p:nvPr>
            <p:ph type="tbl" sz="quarter" idx="4294967295"/>
          </p:nvPr>
        </p:nvGraphicFramePr>
        <p:xfrm>
          <a:off x="285752" y="1793884"/>
          <a:ext cx="8639831" cy="4349760"/>
        </p:xfrm>
        <a:graphic>
          <a:graphicData uri="http://schemas.openxmlformats.org/drawingml/2006/table">
            <a:tbl>
              <a:tblPr firstRow="1" bandRow="1">
                <a:tableStyleId>{69012ECD-51FC-41F1-AA8D-1B2483CD663E}</a:tableStyleId>
              </a:tblPr>
              <a:tblGrid>
                <a:gridCol w="2735411">
                  <a:extLst>
                    <a:ext uri="{9D8B030D-6E8A-4147-A177-3AD203B41FA5}">
                      <a16:colId xmlns:a16="http://schemas.microsoft.com/office/drawing/2014/main" val="20000"/>
                    </a:ext>
                  </a:extLst>
                </a:gridCol>
                <a:gridCol w="984070">
                  <a:extLst>
                    <a:ext uri="{9D8B030D-6E8A-4147-A177-3AD203B41FA5}">
                      <a16:colId xmlns:a16="http://schemas.microsoft.com/office/drawing/2014/main" val="20001"/>
                    </a:ext>
                  </a:extLst>
                </a:gridCol>
                <a:gridCol w="984070">
                  <a:extLst>
                    <a:ext uri="{9D8B030D-6E8A-4147-A177-3AD203B41FA5}">
                      <a16:colId xmlns:a16="http://schemas.microsoft.com/office/drawing/2014/main" val="20002"/>
                    </a:ext>
                  </a:extLst>
                </a:gridCol>
                <a:gridCol w="984070">
                  <a:extLst>
                    <a:ext uri="{9D8B030D-6E8A-4147-A177-3AD203B41FA5}">
                      <a16:colId xmlns:a16="http://schemas.microsoft.com/office/drawing/2014/main" val="20003"/>
                    </a:ext>
                  </a:extLst>
                </a:gridCol>
                <a:gridCol w="984070">
                  <a:extLst>
                    <a:ext uri="{9D8B030D-6E8A-4147-A177-3AD203B41FA5}">
                      <a16:colId xmlns:a16="http://schemas.microsoft.com/office/drawing/2014/main" val="20004"/>
                    </a:ext>
                  </a:extLst>
                </a:gridCol>
                <a:gridCol w="984070">
                  <a:extLst>
                    <a:ext uri="{9D8B030D-6E8A-4147-A177-3AD203B41FA5}">
                      <a16:colId xmlns:a16="http://schemas.microsoft.com/office/drawing/2014/main" val="20005"/>
                    </a:ext>
                  </a:extLst>
                </a:gridCol>
                <a:gridCol w="984070">
                  <a:extLst>
                    <a:ext uri="{9D8B030D-6E8A-4147-A177-3AD203B41FA5}">
                      <a16:colId xmlns:a16="http://schemas.microsoft.com/office/drawing/2014/main" val="20006"/>
                    </a:ext>
                  </a:extLst>
                </a:gridCol>
              </a:tblGrid>
              <a:tr h="498720">
                <a:tc>
                  <a:txBody>
                    <a:bodyPr/>
                    <a:lstStyle/>
                    <a:p>
                      <a:endParaRPr lang="en-GB" sz="1400" dirty="0">
                        <a:solidFill>
                          <a:schemeClr val="bg1"/>
                        </a:solidFill>
                      </a:endParaRPr>
                    </a:p>
                  </a:txBody>
                  <a:tcPr marL="73211" marR="73211" marT="36000" marB="36000" anchor="ctr"/>
                </a:tc>
                <a:tc gridSpan="2">
                  <a:txBody>
                    <a:bodyPr/>
                    <a:lstStyle/>
                    <a:p>
                      <a:pPr algn="ctr"/>
                      <a:r>
                        <a:rPr lang="en-GB" sz="1400" dirty="0"/>
                        <a:t>Placebo</a:t>
                      </a:r>
                    </a:p>
                    <a:p>
                      <a:pPr algn="ctr"/>
                      <a:r>
                        <a:rPr lang="en-GB" sz="1400" dirty="0"/>
                        <a:t>(n=2333)</a:t>
                      </a:r>
                      <a:endParaRPr lang="en-GB" sz="1400" dirty="0">
                        <a:solidFill>
                          <a:schemeClr val="bg1"/>
                        </a:solidFill>
                      </a:endParaRPr>
                    </a:p>
                  </a:txBody>
                  <a:tcPr marL="73211" marR="73211" marT="36000" marB="36000" anchor="ctr">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GB" sz="1400" dirty="0"/>
                        <a:t>Empagliflozin</a:t>
                      </a:r>
                      <a:r>
                        <a:rPr lang="en-GB" sz="1400" baseline="0" dirty="0"/>
                        <a:t> </a:t>
                      </a:r>
                    </a:p>
                    <a:p>
                      <a:pPr algn="ctr"/>
                      <a:r>
                        <a:rPr lang="en-GB" sz="1400" baseline="0" dirty="0"/>
                        <a:t>10 mg (n=2345)</a:t>
                      </a:r>
                      <a:endParaRPr lang="en-GB" sz="1400" dirty="0">
                        <a:solidFill>
                          <a:schemeClr val="bg1"/>
                        </a:solidFill>
                      </a:endParaRPr>
                    </a:p>
                  </a:txBody>
                  <a:tcPr marL="73211" marR="73211" marT="36000" marB="36000" anchor="ctr">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GB" sz="1400" dirty="0"/>
                        <a:t>Empagliflozin </a:t>
                      </a:r>
                    </a:p>
                    <a:p>
                      <a:pPr algn="ctr"/>
                      <a:r>
                        <a:rPr lang="en-GB" sz="1400" dirty="0"/>
                        <a:t>25</a:t>
                      </a:r>
                      <a:r>
                        <a:rPr lang="en-GB" sz="1400" baseline="0" dirty="0"/>
                        <a:t> mg (n=2342)</a:t>
                      </a:r>
                      <a:endParaRPr lang="en-GB" sz="1400" dirty="0">
                        <a:solidFill>
                          <a:schemeClr val="bg1"/>
                        </a:solidFill>
                      </a:endParaRPr>
                    </a:p>
                  </a:txBody>
                  <a:tcPr marL="73211" marR="73211" marT="36000" marB="36000" anchor="ct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85360">
                <a:tc>
                  <a:txBody>
                    <a:bodyPr/>
                    <a:lstStyle/>
                    <a:p>
                      <a:endParaRPr lang="en-GB" sz="1400" b="1" dirty="0">
                        <a:solidFill>
                          <a:schemeClr val="bg1"/>
                        </a:solidFill>
                      </a:endParaRPr>
                    </a:p>
                  </a:txBody>
                  <a:tcPr marL="73211" marR="73211" marT="36000" marB="36000" anchor="ctr">
                    <a:solidFill>
                      <a:schemeClr val="accent1"/>
                    </a:solidFill>
                  </a:tcPr>
                </a:tc>
                <a:tc>
                  <a:txBody>
                    <a:bodyPr/>
                    <a:lstStyle/>
                    <a:p>
                      <a:pPr algn="ctr"/>
                      <a:r>
                        <a:rPr lang="en-GB" sz="1400" b="1" kern="1200" dirty="0">
                          <a:solidFill>
                            <a:schemeClr val="bg1"/>
                          </a:solidFill>
                        </a:rPr>
                        <a:t>n (%)</a:t>
                      </a:r>
                      <a:endParaRPr lang="en-GB" sz="1400" b="1" kern="1200" dirty="0">
                        <a:solidFill>
                          <a:schemeClr val="bg1"/>
                        </a:solidFill>
                        <a:latin typeface="+mn-lt"/>
                        <a:ea typeface="+mn-ea"/>
                        <a:cs typeface="+mn-cs"/>
                      </a:endParaRPr>
                    </a:p>
                  </a:txBody>
                  <a:tcPr marL="73211" marR="73211"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kern="1200" dirty="0">
                          <a:solidFill>
                            <a:schemeClr val="bg1"/>
                          </a:solidFill>
                        </a:rPr>
                        <a:t>Rate</a:t>
                      </a:r>
                      <a:endParaRPr lang="en-GB" sz="1400" b="1" kern="1200" dirty="0">
                        <a:solidFill>
                          <a:schemeClr val="bg1"/>
                        </a:solidFill>
                        <a:latin typeface="+mn-lt"/>
                        <a:ea typeface="+mn-ea"/>
                        <a:cs typeface="+mn-cs"/>
                      </a:endParaRPr>
                    </a:p>
                  </a:txBody>
                  <a:tcPr marL="73211" marR="73211"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kern="1200" dirty="0">
                          <a:solidFill>
                            <a:schemeClr val="bg1"/>
                          </a:solidFill>
                        </a:rPr>
                        <a:t>n (%)</a:t>
                      </a:r>
                      <a:endParaRPr lang="en-GB" sz="1400" b="1" kern="1200" dirty="0">
                        <a:solidFill>
                          <a:schemeClr val="bg1"/>
                        </a:solidFill>
                        <a:latin typeface="+mn-lt"/>
                        <a:ea typeface="+mn-ea"/>
                        <a:cs typeface="+mn-cs"/>
                      </a:endParaRPr>
                    </a:p>
                  </a:txBody>
                  <a:tcPr marL="73211" marR="73211"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kern="1200" dirty="0">
                          <a:solidFill>
                            <a:schemeClr val="bg1"/>
                          </a:solidFill>
                        </a:rPr>
                        <a:t>Rate</a:t>
                      </a:r>
                      <a:endParaRPr lang="en-GB" sz="1400" b="1" kern="1200" dirty="0">
                        <a:solidFill>
                          <a:schemeClr val="bg1"/>
                        </a:solidFill>
                        <a:latin typeface="+mn-lt"/>
                        <a:ea typeface="+mn-ea"/>
                        <a:cs typeface="+mn-cs"/>
                      </a:endParaRPr>
                    </a:p>
                  </a:txBody>
                  <a:tcPr marL="73211" marR="73211"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kern="1200" dirty="0">
                          <a:solidFill>
                            <a:schemeClr val="bg1"/>
                          </a:solidFill>
                        </a:rPr>
                        <a:t>n (%)</a:t>
                      </a:r>
                      <a:endParaRPr lang="en-GB" sz="1400" b="1" kern="1200" dirty="0">
                        <a:solidFill>
                          <a:schemeClr val="bg1"/>
                        </a:solidFill>
                        <a:latin typeface="+mn-lt"/>
                        <a:ea typeface="+mn-ea"/>
                        <a:cs typeface="+mn-cs"/>
                      </a:endParaRPr>
                    </a:p>
                  </a:txBody>
                  <a:tcPr marL="73211" marR="73211"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kern="1200" dirty="0">
                          <a:solidFill>
                            <a:schemeClr val="bg1"/>
                          </a:solidFill>
                        </a:rPr>
                        <a:t>Rate</a:t>
                      </a:r>
                      <a:endParaRPr lang="en-GB" sz="1400" b="1" kern="1200" dirty="0">
                        <a:solidFill>
                          <a:schemeClr val="bg1"/>
                        </a:solidFill>
                        <a:latin typeface="+mn-lt"/>
                        <a:ea typeface="+mn-ea"/>
                        <a:cs typeface="+mn-cs"/>
                      </a:endParaRPr>
                    </a:p>
                  </a:txBody>
                  <a:tcPr marL="73211" marR="73211" marT="36000" marB="3600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285360">
                <a:tc>
                  <a:txBody>
                    <a:bodyPr/>
                    <a:lstStyle/>
                    <a:p>
                      <a:r>
                        <a:rPr lang="en-US" sz="1400" dirty="0"/>
                        <a:t>Diabetic</a:t>
                      </a:r>
                      <a:r>
                        <a:rPr lang="en-US" sz="1400" baseline="0" dirty="0"/>
                        <a:t> ketoacidosis</a:t>
                      </a:r>
                      <a:r>
                        <a:rPr lang="en-US" sz="1400" baseline="30000" dirty="0"/>
                        <a:t>1</a:t>
                      </a:r>
                      <a:endParaRPr lang="en-GB" sz="1400" baseline="30000" dirty="0"/>
                    </a:p>
                  </a:txBody>
                  <a:tcPr marL="73211" marR="73211" marT="36000" marB="36000" anchor="ctr"/>
                </a:tc>
                <a:tc>
                  <a:txBody>
                    <a:bodyPr/>
                    <a:lstStyle/>
                    <a:p>
                      <a:pPr algn="ctr"/>
                      <a:r>
                        <a:rPr lang="en-GB" sz="1400" dirty="0"/>
                        <a:t>1 (&lt;0.1)</a:t>
                      </a:r>
                    </a:p>
                  </a:txBody>
                  <a:tcPr marL="73211" marR="73211" marT="36000" marB="36000" anchor="ctr"/>
                </a:tc>
                <a:tc>
                  <a:txBody>
                    <a:bodyPr/>
                    <a:lstStyle/>
                    <a:p>
                      <a:pPr algn="ctr"/>
                      <a:r>
                        <a:rPr lang="en-GB" sz="1400" dirty="0"/>
                        <a:t>0.02</a:t>
                      </a:r>
                    </a:p>
                  </a:txBody>
                  <a:tcPr marL="73211" marR="73211" marT="36000" marB="36000" anchor="ctr"/>
                </a:tc>
                <a:tc>
                  <a:txBody>
                    <a:bodyPr/>
                    <a:lstStyle/>
                    <a:p>
                      <a:pPr algn="ctr"/>
                      <a:r>
                        <a:rPr lang="en-GB" sz="1400" dirty="0"/>
                        <a:t>3 (0.1)</a:t>
                      </a:r>
                    </a:p>
                  </a:txBody>
                  <a:tcPr marL="73211" marR="73211" marT="36000" marB="36000" anchor="ctr"/>
                </a:tc>
                <a:tc>
                  <a:txBody>
                    <a:bodyPr/>
                    <a:lstStyle/>
                    <a:p>
                      <a:pPr algn="ctr"/>
                      <a:r>
                        <a:rPr lang="en-GB" sz="1400" dirty="0"/>
                        <a:t>0.05</a:t>
                      </a:r>
                    </a:p>
                  </a:txBody>
                  <a:tcPr marL="73211" marR="73211" marT="36000" marB="36000" anchor="ctr"/>
                </a:tc>
                <a:tc>
                  <a:txBody>
                    <a:bodyPr/>
                    <a:lstStyle/>
                    <a:p>
                      <a:pPr algn="ctr"/>
                      <a:r>
                        <a:rPr lang="en-GB" sz="1400" dirty="0"/>
                        <a:t>1 (&lt;0.1)</a:t>
                      </a:r>
                    </a:p>
                  </a:txBody>
                  <a:tcPr marL="73211" marR="73211" marT="36000" marB="36000" anchor="ctr"/>
                </a:tc>
                <a:tc>
                  <a:txBody>
                    <a:bodyPr/>
                    <a:lstStyle/>
                    <a:p>
                      <a:pPr algn="ctr"/>
                      <a:r>
                        <a:rPr lang="en-GB" sz="1400" dirty="0"/>
                        <a:t>0.02</a:t>
                      </a:r>
                    </a:p>
                  </a:txBody>
                  <a:tcPr marL="73211" marR="73211" marT="36000" marB="36000" anchor="ctr"/>
                </a:tc>
                <a:extLst>
                  <a:ext uri="{0D108BD9-81ED-4DB2-BD59-A6C34878D82A}">
                    <a16:rowId xmlns:a16="http://schemas.microsoft.com/office/drawing/2014/main" val="10002"/>
                  </a:ext>
                </a:extLst>
              </a:tr>
              <a:tr h="285360">
                <a:tc>
                  <a:txBody>
                    <a:bodyPr/>
                    <a:lstStyle/>
                    <a:p>
                      <a:r>
                        <a:rPr lang="en-US" sz="1400" dirty="0"/>
                        <a:t>Urinary tract infection</a:t>
                      </a:r>
                      <a:r>
                        <a:rPr lang="en-US" sz="1400" baseline="30000" dirty="0"/>
                        <a:t>1</a:t>
                      </a:r>
                      <a:endParaRPr lang="en-GB" sz="1400" dirty="0"/>
                    </a:p>
                  </a:txBody>
                  <a:tcPr marL="73211" marR="73211" marT="36000" marB="36000" anchor="ctr"/>
                </a:tc>
                <a:tc>
                  <a:txBody>
                    <a:bodyPr/>
                    <a:lstStyle/>
                    <a:p>
                      <a:pPr algn="ctr"/>
                      <a:r>
                        <a:rPr lang="en-GB" sz="1400" dirty="0"/>
                        <a:t>423 (18.1)</a:t>
                      </a:r>
                    </a:p>
                  </a:txBody>
                  <a:tcPr marL="73211" marR="73211" marT="36000" marB="36000" anchor="ctr"/>
                </a:tc>
                <a:tc>
                  <a:txBody>
                    <a:bodyPr/>
                    <a:lstStyle/>
                    <a:p>
                      <a:pPr marL="0" algn="ctr" defTabSz="914400" rtl="0" eaLnBrk="1" latinLnBrk="0" hangingPunct="1"/>
                      <a:r>
                        <a:rPr lang="en-GB" sz="1400" kern="1200" dirty="0"/>
                        <a:t>8.21</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426 (18.2)</a:t>
                      </a:r>
                    </a:p>
                  </a:txBody>
                  <a:tcPr marL="73211" marR="73211" marT="36000" marB="36000" anchor="ctr"/>
                </a:tc>
                <a:tc>
                  <a:txBody>
                    <a:bodyPr/>
                    <a:lstStyle/>
                    <a:p>
                      <a:pPr algn="ctr"/>
                      <a:r>
                        <a:rPr lang="en-GB" sz="1400" dirty="0"/>
                        <a:t>8.02</a:t>
                      </a:r>
                    </a:p>
                  </a:txBody>
                  <a:tcPr marL="73211" marR="73211" marT="36000" marB="36000" anchor="ctr"/>
                </a:tc>
                <a:tc>
                  <a:txBody>
                    <a:bodyPr/>
                    <a:lstStyle/>
                    <a:p>
                      <a:pPr algn="ctr"/>
                      <a:r>
                        <a:rPr lang="en-GB" sz="1400" dirty="0"/>
                        <a:t>416 (17.8)</a:t>
                      </a:r>
                    </a:p>
                  </a:txBody>
                  <a:tcPr marL="73211" marR="73211" marT="36000" marB="36000" anchor="ctr"/>
                </a:tc>
                <a:tc>
                  <a:txBody>
                    <a:bodyPr/>
                    <a:lstStyle/>
                    <a:p>
                      <a:pPr algn="ctr"/>
                      <a:r>
                        <a:rPr lang="en-GB" sz="1400" dirty="0"/>
                        <a:t>7.75</a:t>
                      </a:r>
                    </a:p>
                  </a:txBody>
                  <a:tcPr marL="73211" marR="73211" marT="36000" marB="36000" anchor="ctr"/>
                </a:tc>
                <a:extLst>
                  <a:ext uri="{0D108BD9-81ED-4DB2-BD59-A6C34878D82A}">
                    <a16:rowId xmlns:a16="http://schemas.microsoft.com/office/drawing/2014/main" val="10003"/>
                  </a:ext>
                </a:extLst>
              </a:tr>
              <a:tr h="285360">
                <a:tc>
                  <a:txBody>
                    <a:bodyPr/>
                    <a:lstStyle/>
                    <a:p>
                      <a:pPr marL="177800" marR="0" indent="-7938" algn="l" defTabSz="914400" rtl="0" eaLnBrk="1" fontAlgn="auto" latinLnBrk="0" hangingPunct="1">
                        <a:lnSpc>
                          <a:spcPct val="100000"/>
                        </a:lnSpc>
                        <a:spcBef>
                          <a:spcPts val="0"/>
                        </a:spcBef>
                        <a:spcAft>
                          <a:spcPts val="0"/>
                        </a:spcAft>
                        <a:buClrTx/>
                        <a:buSzTx/>
                        <a:buFontTx/>
                        <a:buNone/>
                        <a:tabLst/>
                        <a:defRPr/>
                      </a:pPr>
                      <a:r>
                        <a:rPr lang="en-US" sz="1400" dirty="0"/>
                        <a:t>Complicated</a:t>
                      </a:r>
                      <a:r>
                        <a:rPr lang="en-US" sz="1400" baseline="0" dirty="0"/>
                        <a:t> u</a:t>
                      </a:r>
                      <a:r>
                        <a:rPr lang="en-US" sz="1400" dirty="0"/>
                        <a:t>rinary tract infection</a:t>
                      </a:r>
                      <a:endParaRPr lang="en-GB" sz="1400" dirty="0">
                        <a:solidFill>
                          <a:schemeClr val="tx1"/>
                        </a:solidFill>
                      </a:endParaRPr>
                    </a:p>
                  </a:txBody>
                  <a:tcPr marL="73211" marR="73211" marT="36000" marB="36000" anchor="ctr"/>
                </a:tc>
                <a:tc>
                  <a:txBody>
                    <a:bodyPr/>
                    <a:lstStyle/>
                    <a:p>
                      <a:pPr algn="ctr"/>
                      <a:r>
                        <a:rPr lang="en-GB" sz="1400" dirty="0"/>
                        <a:t>41 (1.8)</a:t>
                      </a:r>
                      <a:endParaRPr lang="en-GB" sz="1400" dirty="0">
                        <a:solidFill>
                          <a:schemeClr val="tx1"/>
                        </a:solidFill>
                      </a:endParaRPr>
                    </a:p>
                  </a:txBody>
                  <a:tcPr marL="73211" marR="73211" marT="36000" marB="36000" anchor="ctr"/>
                </a:tc>
                <a:tc>
                  <a:txBody>
                    <a:bodyPr/>
                    <a:lstStyle/>
                    <a:p>
                      <a:pPr marL="0" algn="ctr" defTabSz="914400" rtl="0" eaLnBrk="1" latinLnBrk="0" hangingPunct="1"/>
                      <a:r>
                        <a:rPr lang="en-GB" sz="1400" kern="1200" dirty="0"/>
                        <a:t>0.71</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34 (1.4)</a:t>
                      </a:r>
                      <a:endParaRPr lang="en-GB" sz="1400" dirty="0">
                        <a:solidFill>
                          <a:schemeClr val="tx1"/>
                        </a:solidFill>
                      </a:endParaRPr>
                    </a:p>
                  </a:txBody>
                  <a:tcPr marL="73211" marR="73211" marT="36000" marB="36000" anchor="ctr"/>
                </a:tc>
                <a:tc>
                  <a:txBody>
                    <a:bodyPr/>
                    <a:lstStyle/>
                    <a:p>
                      <a:pPr algn="ctr"/>
                      <a:r>
                        <a:rPr lang="en-GB" sz="1400" dirty="0"/>
                        <a:t>0.57</a:t>
                      </a:r>
                      <a:endParaRPr lang="en-GB" sz="1400" dirty="0">
                        <a:solidFill>
                          <a:schemeClr val="tx1"/>
                        </a:solidFill>
                      </a:endParaRPr>
                    </a:p>
                  </a:txBody>
                  <a:tcPr marL="73211" marR="73211" marT="36000" marB="36000" anchor="ctr"/>
                </a:tc>
                <a:tc>
                  <a:txBody>
                    <a:bodyPr/>
                    <a:lstStyle/>
                    <a:p>
                      <a:pPr algn="ctr"/>
                      <a:r>
                        <a:rPr lang="en-GB" sz="1400" dirty="0"/>
                        <a:t>48 (2.0)</a:t>
                      </a:r>
                      <a:endParaRPr lang="en-GB" sz="1400" dirty="0">
                        <a:solidFill>
                          <a:schemeClr val="tx1"/>
                        </a:solidFill>
                      </a:endParaRPr>
                    </a:p>
                  </a:txBody>
                  <a:tcPr marL="73211" marR="73211" marT="36000" marB="36000" anchor="ctr"/>
                </a:tc>
                <a:tc>
                  <a:txBody>
                    <a:bodyPr/>
                    <a:lstStyle/>
                    <a:p>
                      <a:pPr algn="ctr"/>
                      <a:r>
                        <a:rPr lang="en-GB" sz="1400" dirty="0"/>
                        <a:t>0.80</a:t>
                      </a:r>
                      <a:endParaRPr lang="en-GB" sz="1400" dirty="0">
                        <a:solidFill>
                          <a:schemeClr val="tx1"/>
                        </a:solidFill>
                      </a:endParaRPr>
                    </a:p>
                  </a:txBody>
                  <a:tcPr marL="73211" marR="73211" marT="36000" marB="36000" anchor="ctr"/>
                </a:tc>
                <a:extLst>
                  <a:ext uri="{0D108BD9-81ED-4DB2-BD59-A6C34878D82A}">
                    <a16:rowId xmlns:a16="http://schemas.microsoft.com/office/drawing/2014/main" val="10004"/>
                  </a:ext>
                </a:extLst>
              </a:tr>
              <a:tr h="285360">
                <a:tc>
                  <a:txBody>
                    <a:bodyPr/>
                    <a:lstStyle/>
                    <a:p>
                      <a:r>
                        <a:rPr lang="en-GB" sz="1400" dirty="0"/>
                        <a:t>Genital infection</a:t>
                      </a:r>
                      <a:r>
                        <a:rPr lang="en-US" sz="1400" baseline="30000" dirty="0"/>
                        <a:t>1</a:t>
                      </a:r>
                      <a:endParaRPr lang="en-GB" sz="1400" dirty="0">
                        <a:solidFill>
                          <a:schemeClr val="tx1"/>
                        </a:solidFill>
                      </a:endParaRPr>
                    </a:p>
                  </a:txBody>
                  <a:tcPr marL="73211" marR="73211" marT="36000" marB="36000" anchor="ctr"/>
                </a:tc>
                <a:tc>
                  <a:txBody>
                    <a:bodyPr/>
                    <a:lstStyle/>
                    <a:p>
                      <a:pPr algn="ctr"/>
                      <a:r>
                        <a:rPr lang="en-GB" sz="1400" dirty="0"/>
                        <a:t>42 (1.8)</a:t>
                      </a:r>
                      <a:endParaRPr lang="en-GB" sz="1400" dirty="0">
                        <a:solidFill>
                          <a:schemeClr val="tx1"/>
                        </a:solidFill>
                      </a:endParaRPr>
                    </a:p>
                  </a:txBody>
                  <a:tcPr marL="73211" marR="73211" marT="36000" marB="36000" anchor="ctr"/>
                </a:tc>
                <a:tc>
                  <a:txBody>
                    <a:bodyPr/>
                    <a:lstStyle/>
                    <a:p>
                      <a:pPr marL="0" algn="ctr" defTabSz="914400" rtl="0" eaLnBrk="1" latinLnBrk="0" hangingPunct="1"/>
                      <a:r>
                        <a:rPr lang="en-GB" sz="1400" kern="1200" dirty="0"/>
                        <a:t>0.73</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153 (6.5)</a:t>
                      </a:r>
                      <a:endParaRPr lang="en-GB" sz="1400" dirty="0">
                        <a:solidFill>
                          <a:schemeClr val="tx1"/>
                        </a:solidFill>
                      </a:endParaRPr>
                    </a:p>
                  </a:txBody>
                  <a:tcPr marL="73211" marR="73211" marT="36000" marB="36000" anchor="ctr"/>
                </a:tc>
                <a:tc>
                  <a:txBody>
                    <a:bodyPr/>
                    <a:lstStyle/>
                    <a:p>
                      <a:pPr algn="ctr"/>
                      <a:r>
                        <a:rPr lang="en-GB" sz="1400" dirty="0"/>
                        <a:t>2.66</a:t>
                      </a:r>
                      <a:endParaRPr lang="en-GB" sz="1400" dirty="0">
                        <a:solidFill>
                          <a:schemeClr val="tx1"/>
                        </a:solidFill>
                      </a:endParaRPr>
                    </a:p>
                  </a:txBody>
                  <a:tcPr marL="73211" marR="73211" marT="36000" marB="36000" anchor="ctr"/>
                </a:tc>
                <a:tc>
                  <a:txBody>
                    <a:bodyPr/>
                    <a:lstStyle/>
                    <a:p>
                      <a:pPr algn="ctr"/>
                      <a:r>
                        <a:rPr lang="en-GB" sz="1400" dirty="0"/>
                        <a:t>148 (6.3)</a:t>
                      </a:r>
                      <a:endParaRPr lang="en-GB" sz="1400" dirty="0">
                        <a:solidFill>
                          <a:schemeClr val="tx1"/>
                        </a:solidFill>
                      </a:endParaRPr>
                    </a:p>
                  </a:txBody>
                  <a:tcPr marL="73211" marR="73211" marT="36000" marB="36000" anchor="ctr"/>
                </a:tc>
                <a:tc>
                  <a:txBody>
                    <a:bodyPr/>
                    <a:lstStyle/>
                    <a:p>
                      <a:pPr algn="ctr"/>
                      <a:r>
                        <a:rPr lang="en-GB" sz="1400" dirty="0"/>
                        <a:t>2.55</a:t>
                      </a:r>
                      <a:endParaRPr lang="en-GB" sz="1400" dirty="0">
                        <a:solidFill>
                          <a:schemeClr val="tx1"/>
                        </a:solidFill>
                      </a:endParaRPr>
                    </a:p>
                  </a:txBody>
                  <a:tcPr marL="73211" marR="73211" marT="36000" marB="36000" anchor="ctr"/>
                </a:tc>
                <a:extLst>
                  <a:ext uri="{0D108BD9-81ED-4DB2-BD59-A6C34878D82A}">
                    <a16:rowId xmlns:a16="http://schemas.microsoft.com/office/drawing/2014/main" val="10005"/>
                  </a:ext>
                </a:extLst>
              </a:tr>
              <a:tr h="285360">
                <a:tc>
                  <a:txBody>
                    <a:bodyPr/>
                    <a:lstStyle/>
                    <a:p>
                      <a:r>
                        <a:rPr lang="en-GB" sz="1400" dirty="0"/>
                        <a:t>Confirmed</a:t>
                      </a:r>
                      <a:r>
                        <a:rPr lang="en-GB" sz="1400" baseline="0" dirty="0"/>
                        <a:t> hypoglycaemic AEs</a:t>
                      </a:r>
                      <a:r>
                        <a:rPr lang="en-US" sz="1400" baseline="30000" dirty="0"/>
                        <a:t>1</a:t>
                      </a:r>
                      <a:endParaRPr lang="en-GB" sz="1400" dirty="0">
                        <a:solidFill>
                          <a:schemeClr val="tx1"/>
                        </a:solidFill>
                      </a:endParaRPr>
                    </a:p>
                  </a:txBody>
                  <a:tcPr marL="73211" marR="73211" marT="36000" marB="36000" anchor="ctr"/>
                </a:tc>
                <a:tc>
                  <a:txBody>
                    <a:bodyPr/>
                    <a:lstStyle/>
                    <a:p>
                      <a:pPr algn="ctr"/>
                      <a:r>
                        <a:rPr lang="en-GB" sz="1400" dirty="0"/>
                        <a:t>650 (27.9)</a:t>
                      </a:r>
                      <a:endParaRPr lang="en-GB" sz="1400" dirty="0">
                        <a:solidFill>
                          <a:schemeClr val="tx1"/>
                        </a:solidFill>
                      </a:endParaRPr>
                    </a:p>
                  </a:txBody>
                  <a:tcPr marL="0" marR="0" marT="36000" marB="36000" anchor="ctr"/>
                </a:tc>
                <a:tc>
                  <a:txBody>
                    <a:bodyPr/>
                    <a:lstStyle/>
                    <a:p>
                      <a:pPr algn="ctr"/>
                      <a:r>
                        <a:rPr lang="en-GB" sz="1400" dirty="0"/>
                        <a:t>–</a:t>
                      </a:r>
                      <a:endParaRPr lang="en-GB" sz="1400" dirty="0">
                        <a:solidFill>
                          <a:schemeClr val="tx1"/>
                        </a:solidFill>
                      </a:endParaRPr>
                    </a:p>
                  </a:txBody>
                  <a:tcPr marL="0" marR="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656 (28.0)</a:t>
                      </a:r>
                      <a:endParaRPr lang="en-GB" sz="1400" dirty="0">
                        <a:solidFill>
                          <a:schemeClr val="tx1"/>
                        </a:solidFill>
                      </a:endParaRPr>
                    </a:p>
                  </a:txBody>
                  <a:tcPr marL="0" marR="0" marT="36000" marB="36000" anchor="ctr"/>
                </a:tc>
                <a:tc>
                  <a:txBody>
                    <a:bodyPr/>
                    <a:lstStyle/>
                    <a:p>
                      <a:pPr algn="ctr"/>
                      <a:r>
                        <a:rPr lang="en-GB" sz="1400" dirty="0"/>
                        <a:t>–</a:t>
                      </a:r>
                      <a:endParaRPr lang="en-GB" sz="1400" dirty="0">
                        <a:solidFill>
                          <a:schemeClr val="tx1"/>
                        </a:solidFill>
                      </a:endParaRPr>
                    </a:p>
                  </a:txBody>
                  <a:tcPr marL="73211" marR="7321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647 (27.6)</a:t>
                      </a:r>
                      <a:endParaRPr lang="en-GB" sz="1400" dirty="0">
                        <a:solidFill>
                          <a:schemeClr val="tx1"/>
                        </a:solidFill>
                      </a:endParaRPr>
                    </a:p>
                  </a:txBody>
                  <a:tcPr marL="73211" marR="73211" marT="36000" marB="36000" anchor="ctr"/>
                </a:tc>
                <a:tc>
                  <a:txBody>
                    <a:bodyPr/>
                    <a:lstStyle/>
                    <a:p>
                      <a:pPr algn="ctr"/>
                      <a:r>
                        <a:rPr lang="en-GB" sz="1400" dirty="0"/>
                        <a:t>–</a:t>
                      </a:r>
                      <a:endParaRPr lang="en-GB" sz="1400" dirty="0">
                        <a:solidFill>
                          <a:schemeClr val="tx1"/>
                        </a:solidFill>
                      </a:endParaRPr>
                    </a:p>
                  </a:txBody>
                  <a:tcPr marL="73211" marR="73211" marT="36000" marB="36000" anchor="ctr"/>
                </a:tc>
                <a:extLst>
                  <a:ext uri="{0D108BD9-81ED-4DB2-BD59-A6C34878D82A}">
                    <a16:rowId xmlns:a16="http://schemas.microsoft.com/office/drawing/2014/main" val="10006"/>
                  </a:ext>
                </a:extLst>
              </a:tr>
              <a:tr h="285360">
                <a:tc>
                  <a:txBody>
                    <a:bodyPr/>
                    <a:lstStyle/>
                    <a:p>
                      <a:r>
                        <a:rPr lang="en-GB" sz="1400" dirty="0"/>
                        <a:t>Hepatic injury</a:t>
                      </a:r>
                      <a:r>
                        <a:rPr lang="en-US" sz="1400" baseline="30000" dirty="0"/>
                        <a:t>2</a:t>
                      </a:r>
                      <a:endParaRPr lang="en-GB" sz="1400" dirty="0">
                        <a:solidFill>
                          <a:schemeClr val="tx1"/>
                        </a:solidFill>
                      </a:endParaRPr>
                    </a:p>
                  </a:txBody>
                  <a:tcPr marL="73211" marR="73211" marT="36000" marB="36000" anchor="ctr"/>
                </a:tc>
                <a:tc>
                  <a:txBody>
                    <a:bodyPr/>
                    <a:lstStyle/>
                    <a:p>
                      <a:pPr algn="ctr"/>
                      <a:r>
                        <a:rPr lang="en-GB" sz="1400" dirty="0"/>
                        <a:t>108 (4.6)</a:t>
                      </a:r>
                      <a:endParaRPr lang="en-GB" sz="1400" dirty="0">
                        <a:solidFill>
                          <a:schemeClr val="tx1"/>
                        </a:solidFill>
                      </a:endParaRPr>
                    </a:p>
                  </a:txBody>
                  <a:tcPr marL="73211" marR="73211" marT="36000" marB="36000" anchor="ctr"/>
                </a:tc>
                <a:tc>
                  <a:txBody>
                    <a:bodyPr/>
                    <a:lstStyle/>
                    <a:p>
                      <a:pPr marL="0" algn="ctr" defTabSz="914400" rtl="0" eaLnBrk="1" latinLnBrk="0" hangingPunct="1"/>
                      <a:r>
                        <a:rPr lang="en-GB" sz="1400" kern="1200" dirty="0"/>
                        <a:t>1.91</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80 (3.4)</a:t>
                      </a:r>
                      <a:endParaRPr lang="en-GB" sz="1400" dirty="0">
                        <a:solidFill>
                          <a:schemeClr val="tx1"/>
                        </a:solidFill>
                      </a:endParaRPr>
                    </a:p>
                  </a:txBody>
                  <a:tcPr marL="73211" marR="73211" marT="36000" marB="36000" anchor="ctr"/>
                </a:tc>
                <a:tc>
                  <a:txBody>
                    <a:bodyPr/>
                    <a:lstStyle/>
                    <a:p>
                      <a:pPr algn="ctr"/>
                      <a:r>
                        <a:rPr lang="en-GB" sz="1400" dirty="0"/>
                        <a:t>1.35</a:t>
                      </a:r>
                      <a:endParaRPr lang="en-GB" sz="1400" dirty="0">
                        <a:solidFill>
                          <a:schemeClr val="tx1"/>
                        </a:solidFill>
                      </a:endParaRPr>
                    </a:p>
                  </a:txBody>
                  <a:tcPr marL="73211" marR="73211" marT="36000" marB="36000" anchor="ctr"/>
                </a:tc>
                <a:tc>
                  <a:txBody>
                    <a:bodyPr/>
                    <a:lstStyle/>
                    <a:p>
                      <a:pPr algn="ctr"/>
                      <a:r>
                        <a:rPr lang="en-GB" sz="1400" dirty="0"/>
                        <a:t>88 (3.8)</a:t>
                      </a:r>
                      <a:endParaRPr lang="en-GB" sz="1400" dirty="0">
                        <a:solidFill>
                          <a:schemeClr val="tx1"/>
                        </a:solidFill>
                      </a:endParaRPr>
                    </a:p>
                  </a:txBody>
                  <a:tcPr marL="73211" marR="73211" marT="36000" marB="36000" anchor="ctr"/>
                </a:tc>
                <a:tc>
                  <a:txBody>
                    <a:bodyPr/>
                    <a:lstStyle/>
                    <a:p>
                      <a:pPr algn="ctr"/>
                      <a:r>
                        <a:rPr lang="en-GB" sz="1400" dirty="0"/>
                        <a:t>1.48</a:t>
                      </a:r>
                      <a:endParaRPr lang="en-GB" sz="1400" dirty="0">
                        <a:solidFill>
                          <a:schemeClr val="tx1"/>
                        </a:solidFill>
                      </a:endParaRPr>
                    </a:p>
                  </a:txBody>
                  <a:tcPr marL="73211" marR="73211" marT="36000" marB="36000" anchor="ctr"/>
                </a:tc>
                <a:extLst>
                  <a:ext uri="{0D108BD9-81ED-4DB2-BD59-A6C34878D82A}">
                    <a16:rowId xmlns:a16="http://schemas.microsoft.com/office/drawing/2014/main" val="10007"/>
                  </a:ext>
                </a:extLst>
              </a:tr>
              <a:tr h="498720">
                <a:tc>
                  <a:txBody>
                    <a:bodyPr/>
                    <a:lstStyle/>
                    <a:p>
                      <a:r>
                        <a:rPr lang="en-US" sz="1400" dirty="0"/>
                        <a:t>Decreased renal function </a:t>
                      </a:r>
                      <a:br>
                        <a:rPr lang="en-US" sz="1400" dirty="0"/>
                      </a:br>
                      <a:r>
                        <a:rPr lang="en-US" sz="1400" dirty="0"/>
                        <a:t>(including acute</a:t>
                      </a:r>
                      <a:r>
                        <a:rPr lang="en-US" sz="1400" baseline="0" dirty="0"/>
                        <a:t> kidney injury)</a:t>
                      </a:r>
                      <a:r>
                        <a:rPr lang="en-US" sz="1400" baseline="30000" dirty="0"/>
                        <a:t>1</a:t>
                      </a:r>
                      <a:endParaRPr lang="en-GB" sz="1400" dirty="0"/>
                    </a:p>
                  </a:txBody>
                  <a:tcPr marL="73211" marR="73211" marT="36000" marB="36000" anchor="ctr"/>
                </a:tc>
                <a:tc>
                  <a:txBody>
                    <a:bodyPr/>
                    <a:lstStyle/>
                    <a:p>
                      <a:pPr algn="ctr"/>
                      <a:r>
                        <a:rPr lang="en-GB" sz="1400" dirty="0"/>
                        <a:t>155 (6.6)</a:t>
                      </a:r>
                    </a:p>
                  </a:txBody>
                  <a:tcPr marL="73211" marR="73211" marT="36000" marB="36000" anchor="ctr"/>
                </a:tc>
                <a:tc>
                  <a:txBody>
                    <a:bodyPr/>
                    <a:lstStyle/>
                    <a:p>
                      <a:pPr marL="0" algn="ctr" defTabSz="914400" rtl="0" eaLnBrk="1" latinLnBrk="0" hangingPunct="1"/>
                      <a:r>
                        <a:rPr lang="en-GB" sz="1400" kern="1200" dirty="0"/>
                        <a:t>2.77</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121 (5.2)</a:t>
                      </a:r>
                    </a:p>
                  </a:txBody>
                  <a:tcPr marL="73211" marR="73211" marT="36000" marB="36000" anchor="ctr"/>
                </a:tc>
                <a:tc>
                  <a:txBody>
                    <a:bodyPr/>
                    <a:lstStyle/>
                    <a:p>
                      <a:pPr algn="ctr"/>
                      <a:r>
                        <a:rPr lang="en-GB" sz="1400" dirty="0"/>
                        <a:t>2.07</a:t>
                      </a:r>
                    </a:p>
                  </a:txBody>
                  <a:tcPr marL="73211" marR="7321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125 (5.3)</a:t>
                      </a:r>
                    </a:p>
                  </a:txBody>
                  <a:tcPr marL="73211" marR="73211" marT="36000" marB="36000" anchor="ctr"/>
                </a:tc>
                <a:tc>
                  <a:txBody>
                    <a:bodyPr/>
                    <a:lstStyle/>
                    <a:p>
                      <a:pPr algn="ctr"/>
                      <a:r>
                        <a:rPr lang="en-GB" sz="1400" dirty="0"/>
                        <a:t>2.12</a:t>
                      </a:r>
                    </a:p>
                  </a:txBody>
                  <a:tcPr marL="73211" marR="73211" marT="36000" marB="36000" anchor="ctr"/>
                </a:tc>
                <a:extLst>
                  <a:ext uri="{0D108BD9-81ED-4DB2-BD59-A6C34878D82A}">
                    <a16:rowId xmlns:a16="http://schemas.microsoft.com/office/drawing/2014/main" val="10008"/>
                  </a:ext>
                </a:extLst>
              </a:tr>
              <a:tr h="285360">
                <a:tc>
                  <a:txBody>
                    <a:bodyPr/>
                    <a:lstStyle/>
                    <a:p>
                      <a:pPr marL="0" indent="0"/>
                      <a:r>
                        <a:rPr lang="en-US" sz="1400" dirty="0"/>
                        <a:t>Volume depletion</a:t>
                      </a:r>
                      <a:r>
                        <a:rPr lang="en-US" sz="1400" baseline="30000" dirty="0"/>
                        <a:t>1</a:t>
                      </a:r>
                      <a:endParaRPr lang="en-GB" sz="1400" dirty="0"/>
                    </a:p>
                  </a:txBody>
                  <a:tcPr marL="73211" marR="73211" marT="36000" marB="36000" anchor="ctr"/>
                </a:tc>
                <a:tc>
                  <a:txBody>
                    <a:bodyPr/>
                    <a:lstStyle/>
                    <a:p>
                      <a:pPr algn="ctr"/>
                      <a:r>
                        <a:rPr lang="en-GB" sz="1400" dirty="0"/>
                        <a:t>115 (4.9)</a:t>
                      </a:r>
                    </a:p>
                  </a:txBody>
                  <a:tcPr marL="73211" marR="73211" marT="36000" marB="36000" anchor="ctr"/>
                </a:tc>
                <a:tc>
                  <a:txBody>
                    <a:bodyPr/>
                    <a:lstStyle/>
                    <a:p>
                      <a:pPr marL="0" algn="ctr" defTabSz="914400" rtl="0" eaLnBrk="1" latinLnBrk="0" hangingPunct="1"/>
                      <a:r>
                        <a:rPr lang="en-GB" sz="1400" kern="1200" dirty="0"/>
                        <a:t>2.04</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115 (4.9)</a:t>
                      </a:r>
                    </a:p>
                  </a:txBody>
                  <a:tcPr marL="73211" marR="73211" marT="36000" marB="36000" anchor="ctr"/>
                </a:tc>
                <a:tc>
                  <a:txBody>
                    <a:bodyPr/>
                    <a:lstStyle/>
                    <a:p>
                      <a:pPr algn="ctr"/>
                      <a:r>
                        <a:rPr lang="en-GB" sz="1400" dirty="0"/>
                        <a:t>1.97</a:t>
                      </a:r>
                    </a:p>
                  </a:txBody>
                  <a:tcPr marL="73211" marR="7321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124 (5.3)</a:t>
                      </a:r>
                    </a:p>
                  </a:txBody>
                  <a:tcPr marL="73211" marR="73211" marT="36000" marB="36000" anchor="ctr"/>
                </a:tc>
                <a:tc>
                  <a:txBody>
                    <a:bodyPr/>
                    <a:lstStyle/>
                    <a:p>
                      <a:pPr algn="ctr"/>
                      <a:r>
                        <a:rPr lang="en-GB" sz="1400" dirty="0"/>
                        <a:t>2.11</a:t>
                      </a:r>
                    </a:p>
                  </a:txBody>
                  <a:tcPr marL="73211" marR="73211" marT="36000" marB="36000" anchor="ctr"/>
                </a:tc>
                <a:extLst>
                  <a:ext uri="{0D108BD9-81ED-4DB2-BD59-A6C34878D82A}">
                    <a16:rowId xmlns:a16="http://schemas.microsoft.com/office/drawing/2014/main" val="10009"/>
                  </a:ext>
                </a:extLst>
              </a:tr>
              <a:tr h="285360">
                <a:tc>
                  <a:txBody>
                    <a:bodyPr/>
                    <a:lstStyle/>
                    <a:p>
                      <a:pPr marL="0" indent="0"/>
                      <a:r>
                        <a:rPr lang="en-US" sz="1400" dirty="0"/>
                        <a:t>Hypersensitivity</a:t>
                      </a:r>
                      <a:r>
                        <a:rPr lang="en-US" sz="1400" baseline="30000" dirty="0"/>
                        <a:t>1</a:t>
                      </a:r>
                      <a:endParaRPr lang="en-GB" sz="1400" dirty="0"/>
                    </a:p>
                  </a:txBody>
                  <a:tcPr marL="73211" marR="73211" marT="36000" marB="36000" anchor="ctr"/>
                </a:tc>
                <a:tc>
                  <a:txBody>
                    <a:bodyPr/>
                    <a:lstStyle/>
                    <a:p>
                      <a:pPr algn="ctr"/>
                      <a:r>
                        <a:rPr lang="en-GB" sz="1400" dirty="0"/>
                        <a:t>197 (8.4)</a:t>
                      </a:r>
                    </a:p>
                  </a:txBody>
                  <a:tcPr marL="73211" marR="73211" marT="36000" marB="36000" anchor="ctr"/>
                </a:tc>
                <a:tc>
                  <a:txBody>
                    <a:bodyPr/>
                    <a:lstStyle/>
                    <a:p>
                      <a:pPr marL="0" algn="ctr" defTabSz="914400" rtl="0" eaLnBrk="1" latinLnBrk="0" hangingPunct="1"/>
                      <a:r>
                        <a:rPr lang="en-GB" sz="1400" kern="1200" dirty="0"/>
                        <a:t>3.59</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158 (6.7)</a:t>
                      </a:r>
                    </a:p>
                  </a:txBody>
                  <a:tcPr marL="73211" marR="73211" marT="36000" marB="36000" anchor="ctr"/>
                </a:tc>
                <a:tc>
                  <a:txBody>
                    <a:bodyPr/>
                    <a:lstStyle/>
                    <a:p>
                      <a:pPr algn="ctr"/>
                      <a:r>
                        <a:rPr lang="en-GB" sz="1400" dirty="0"/>
                        <a:t>2.75</a:t>
                      </a:r>
                    </a:p>
                  </a:txBody>
                  <a:tcPr marL="73211" marR="73211" marT="36000" marB="36000" anchor="ctr"/>
                </a:tc>
                <a:tc>
                  <a:txBody>
                    <a:bodyPr/>
                    <a:lstStyle/>
                    <a:p>
                      <a:pPr algn="ctr"/>
                      <a:r>
                        <a:rPr lang="en-GB" sz="1400" dirty="0"/>
                        <a:t>181 (7.7)</a:t>
                      </a:r>
                    </a:p>
                  </a:txBody>
                  <a:tcPr marL="73211" marR="73211" marT="36000" marB="36000" anchor="ctr"/>
                </a:tc>
                <a:tc>
                  <a:txBody>
                    <a:bodyPr/>
                    <a:lstStyle/>
                    <a:p>
                      <a:pPr algn="ctr"/>
                      <a:r>
                        <a:rPr lang="en-GB" sz="1400" dirty="0"/>
                        <a:t>3.14</a:t>
                      </a:r>
                    </a:p>
                  </a:txBody>
                  <a:tcPr marL="73211" marR="73211" marT="36000" marB="36000" anchor="ctr"/>
                </a:tc>
                <a:extLst>
                  <a:ext uri="{0D108BD9-81ED-4DB2-BD59-A6C34878D82A}">
                    <a16:rowId xmlns:a16="http://schemas.microsoft.com/office/drawing/2014/main" val="10010"/>
                  </a:ext>
                </a:extLst>
              </a:tr>
              <a:tr h="285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t>Bone fractures</a:t>
                      </a:r>
                      <a:r>
                        <a:rPr lang="en-US" sz="1400" baseline="30000" dirty="0"/>
                        <a:t>1</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91 (3.9)</a:t>
                      </a:r>
                    </a:p>
                  </a:txBody>
                  <a:tcPr marL="73211" marR="73211" marT="36000" marB="36000" anchor="ctr"/>
                </a:tc>
                <a:tc>
                  <a:txBody>
                    <a:bodyPr/>
                    <a:lstStyle/>
                    <a:p>
                      <a:pPr marL="0" algn="ctr" defTabSz="914400" rtl="0" eaLnBrk="1" latinLnBrk="0" hangingPunct="1"/>
                      <a:r>
                        <a:rPr lang="en-GB" sz="1400" kern="1200" dirty="0"/>
                        <a:t>1.61</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92</a:t>
                      </a:r>
                      <a:r>
                        <a:rPr lang="en-GB" sz="1400" baseline="0" dirty="0"/>
                        <a:t> </a:t>
                      </a:r>
                      <a:r>
                        <a:rPr lang="en-GB" sz="1400" dirty="0"/>
                        <a:t>(3.9)</a:t>
                      </a:r>
                    </a:p>
                  </a:txBody>
                  <a:tcPr marL="73211" marR="73211" marT="36000" marB="36000" anchor="ctr"/>
                </a:tc>
                <a:tc>
                  <a:txBody>
                    <a:bodyPr/>
                    <a:lstStyle/>
                    <a:p>
                      <a:pPr algn="ctr"/>
                      <a:r>
                        <a:rPr lang="en-GB" sz="1400" dirty="0"/>
                        <a:t>1.57</a:t>
                      </a:r>
                    </a:p>
                  </a:txBody>
                  <a:tcPr marL="73211" marR="7321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87 (3.7)</a:t>
                      </a:r>
                    </a:p>
                  </a:txBody>
                  <a:tcPr marL="73211" marR="73211" marT="36000" marB="36000" anchor="ctr"/>
                </a:tc>
                <a:tc>
                  <a:txBody>
                    <a:bodyPr/>
                    <a:lstStyle/>
                    <a:p>
                      <a:pPr algn="ctr"/>
                      <a:r>
                        <a:rPr lang="en-GB" sz="1400" dirty="0"/>
                        <a:t>1.46</a:t>
                      </a:r>
                    </a:p>
                  </a:txBody>
                  <a:tcPr marL="73211" marR="73211" marT="36000" marB="36000" anchor="ctr"/>
                </a:tc>
                <a:extLst>
                  <a:ext uri="{0D108BD9-81ED-4DB2-BD59-A6C34878D82A}">
                    <a16:rowId xmlns:a16="http://schemas.microsoft.com/office/drawing/2014/main" val="10011"/>
                  </a:ext>
                </a:extLst>
              </a:tr>
              <a:tr h="285360">
                <a:tc>
                  <a:txBody>
                    <a:bodyPr/>
                    <a:lstStyle/>
                    <a:p>
                      <a:pPr marL="0" indent="0"/>
                      <a:r>
                        <a:rPr lang="en-US" sz="1400" dirty="0"/>
                        <a:t>Venous thrombotic</a:t>
                      </a:r>
                      <a:r>
                        <a:rPr lang="en-US" sz="1400" baseline="0" dirty="0"/>
                        <a:t> events</a:t>
                      </a:r>
                      <a:r>
                        <a:rPr lang="en-US" sz="1400" baseline="30000" dirty="0"/>
                        <a:t>1</a:t>
                      </a:r>
                      <a:endParaRPr lang="en-GB" sz="1400" dirty="0"/>
                    </a:p>
                  </a:txBody>
                  <a:tcPr marL="73211" marR="73211" marT="36000" marB="36000" anchor="ctr"/>
                </a:tc>
                <a:tc>
                  <a:txBody>
                    <a:bodyPr/>
                    <a:lstStyle/>
                    <a:p>
                      <a:pPr algn="ctr"/>
                      <a:r>
                        <a:rPr lang="en-GB" sz="1400" dirty="0"/>
                        <a:t>20 (0.9)</a:t>
                      </a:r>
                    </a:p>
                  </a:txBody>
                  <a:tcPr marL="73211" marR="73211" marT="36000" marB="36000" anchor="ctr"/>
                </a:tc>
                <a:tc>
                  <a:txBody>
                    <a:bodyPr/>
                    <a:lstStyle/>
                    <a:p>
                      <a:pPr marL="0" algn="ctr" defTabSz="914400" rtl="0" eaLnBrk="1" latinLnBrk="0" hangingPunct="1"/>
                      <a:r>
                        <a:rPr lang="en-GB" sz="1400" kern="1200" dirty="0"/>
                        <a:t>0.35</a:t>
                      </a:r>
                      <a:endParaRPr lang="en-GB" sz="1400" kern="1200" dirty="0">
                        <a:solidFill>
                          <a:schemeClr val="tx1"/>
                        </a:solidFill>
                        <a:latin typeface="+mn-lt"/>
                        <a:ea typeface="+mn-ea"/>
                        <a:cs typeface="+mn-cs"/>
                      </a:endParaRPr>
                    </a:p>
                  </a:txBody>
                  <a:tcPr marL="73211" marR="73211" marT="36000" marB="36000" anchor="ctr"/>
                </a:tc>
                <a:tc>
                  <a:txBody>
                    <a:bodyPr/>
                    <a:lstStyle/>
                    <a:p>
                      <a:pPr algn="ctr"/>
                      <a:r>
                        <a:rPr lang="en-GB" sz="1400" dirty="0"/>
                        <a:t>9 (0.4)</a:t>
                      </a:r>
                    </a:p>
                  </a:txBody>
                  <a:tcPr marL="73211" marR="73211" marT="36000" marB="36000" anchor="ctr"/>
                </a:tc>
                <a:tc>
                  <a:txBody>
                    <a:bodyPr/>
                    <a:lstStyle/>
                    <a:p>
                      <a:pPr algn="ctr"/>
                      <a:r>
                        <a:rPr lang="en-GB" sz="1400" dirty="0"/>
                        <a:t>0.15</a:t>
                      </a:r>
                    </a:p>
                  </a:txBody>
                  <a:tcPr marL="73211" marR="73211" marT="36000" marB="36000" anchor="ctr"/>
                </a:tc>
                <a:tc>
                  <a:txBody>
                    <a:bodyPr/>
                    <a:lstStyle/>
                    <a:p>
                      <a:pPr algn="ctr"/>
                      <a:r>
                        <a:rPr lang="en-GB" sz="1400" dirty="0"/>
                        <a:t>21 (0.9)</a:t>
                      </a:r>
                    </a:p>
                  </a:txBody>
                  <a:tcPr marL="73211" marR="73211" marT="36000" marB="36000" anchor="ctr"/>
                </a:tc>
                <a:tc>
                  <a:txBody>
                    <a:bodyPr/>
                    <a:lstStyle/>
                    <a:p>
                      <a:pPr algn="ctr"/>
                      <a:r>
                        <a:rPr lang="en-GB" sz="1400" dirty="0"/>
                        <a:t>0.35</a:t>
                      </a:r>
                    </a:p>
                  </a:txBody>
                  <a:tcPr marL="73211" marR="73211" marT="36000" marB="36000" anchor="ctr"/>
                </a:tc>
                <a:extLst>
                  <a:ext uri="{0D108BD9-81ED-4DB2-BD59-A6C34878D82A}">
                    <a16:rowId xmlns:a16="http://schemas.microsoft.com/office/drawing/2014/main" val="10012"/>
                  </a:ext>
                </a:extLst>
              </a:tr>
            </a:tbl>
          </a:graphicData>
        </a:graphic>
      </p:graphicFrame>
      <p:sp>
        <p:nvSpPr>
          <p:cNvPr id="7" name="6 - Ορθογώνιο"/>
          <p:cNvSpPr/>
          <p:nvPr/>
        </p:nvSpPr>
        <p:spPr>
          <a:xfrm>
            <a:off x="285753" y="3675072"/>
            <a:ext cx="8643965" cy="2857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2786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a:xfrm>
            <a:off x="8711420" y="8287759"/>
            <a:ext cx="65723" cy="153888"/>
          </a:xfrm>
        </p:spPr>
        <p:txBody>
          <a:bodyPr/>
          <a:lstStyle/>
          <a:p>
            <a:pPr marL="0" marR="0" lvl="0" indent="0" algn="r" defTabSz="910077" rtl="0" eaLnBrk="1" fontAlgn="auto" latinLnBrk="0" hangingPunct="1">
              <a:lnSpc>
                <a:spcPct val="100000"/>
              </a:lnSpc>
              <a:spcBef>
                <a:spcPts val="0"/>
              </a:spcBef>
              <a:spcAft>
                <a:spcPts val="0"/>
              </a:spcAft>
              <a:buClrTx/>
              <a:buSzTx/>
              <a:buFontTx/>
              <a:buNone/>
              <a:tabLst/>
              <a:defRPr/>
            </a:pPr>
            <a:fld id="{143B55C4-4F5A-416B-997D-6CE47EB0A945}" type="slidenum">
              <a:rPr kumimoji="0" lang="en-GB" sz="1000" b="0" i="0" u="none" strike="noStrike" kern="1200" cap="none" spc="0" normalizeH="0" baseline="0" noProof="0">
                <a:ln>
                  <a:noFill/>
                </a:ln>
                <a:solidFill>
                  <a:prstClr val="white">
                    <a:lumMod val="50000"/>
                  </a:prstClr>
                </a:solidFill>
                <a:effectLst/>
                <a:uLnTx/>
                <a:uFillTx/>
                <a:latin typeface="BISansCond" panose="02000006050000020004" pitchFamily="2" charset="0"/>
                <a:ea typeface="+mn-ea"/>
                <a:cs typeface="Arial" charset="0"/>
              </a:rPr>
              <a:pPr marL="0" marR="0" lvl="0" indent="0" algn="r" defTabSz="910077"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prstClr val="white">
                  <a:lumMod val="50000"/>
                </a:prstClr>
              </a:solidFill>
              <a:effectLst/>
              <a:uLnTx/>
              <a:uFillTx/>
              <a:latin typeface="BISansCond" panose="02000006050000020004" pitchFamily="2" charset="0"/>
              <a:ea typeface="+mn-ea"/>
              <a:cs typeface="Arial" charset="0"/>
            </a:endParaRPr>
          </a:p>
        </p:txBody>
      </p:sp>
      <p:sp>
        <p:nvSpPr>
          <p:cNvPr id="4" name="Ορθογώνιο 3"/>
          <p:cNvSpPr/>
          <p:nvPr/>
        </p:nvSpPr>
        <p:spPr>
          <a:xfrm>
            <a:off x="457200" y="891953"/>
            <a:ext cx="6621780" cy="346247"/>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ΧΩΡΙΣ ΕΓΚΑΤΕΣΤΗΜΕΝΗ ΑΘΗΡΟΣΚΛΗΡΥΝΤΙΚΗ ΚΑΡΔΙΑΓΓΕΙΑΚΗ ΝΟΣΟΣ /</a:t>
            </a:r>
            <a:r>
              <a:rPr kumimoji="0" 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ΑΝΕΠΑΡΚΕΙΑ, ΧΡΟΝΙΑ ΝΕΦΡΙΚΗ ΝΟΣΟΣ </a:t>
            </a:r>
          </a:p>
        </p:txBody>
      </p:sp>
      <p:sp>
        <p:nvSpPr>
          <p:cNvPr id="5" name="Ορθογώνιο 4"/>
          <p:cNvSpPr/>
          <p:nvPr/>
        </p:nvSpPr>
        <p:spPr>
          <a:xfrm>
            <a:off x="1496740" y="1268370"/>
            <a:ext cx="4824165" cy="192358"/>
          </a:xfrm>
          <a:prstGeom prst="rect">
            <a:avLst/>
          </a:prstGeom>
          <a:solidFill>
            <a:srgbClr val="CCFF33"/>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Επίτευξη και διατήρηση των στόχων ( γλυκαιμίας και διαχείρισης βάρους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1324351"/>
            <a:ext cx="1981200"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98"/>
          <p:cNvSpPr/>
          <p:nvPr/>
        </p:nvSpPr>
        <p:spPr>
          <a:xfrm>
            <a:off x="929403" y="1921798"/>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21437"/>
            <a:ext cx="190500" cy="404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16" y="5489352"/>
            <a:ext cx="2293144"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Ορθογώνιο 98"/>
          <p:cNvSpPr/>
          <p:nvPr/>
        </p:nvSpPr>
        <p:spPr>
          <a:xfrm>
            <a:off x="4427218" y="1931608"/>
            <a:ext cx="2209800"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με τις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υγιεινοδιαιτητικές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οδηγίες: δεν επιτυγχάνεται η αναμενόμενη απώλεια βάρους</a:t>
            </a:r>
          </a:p>
        </p:txBody>
      </p:sp>
      <p:sp>
        <p:nvSpPr>
          <p:cNvPr id="15" name="Ορθογώνιο 10"/>
          <p:cNvSpPr/>
          <p:nvPr/>
        </p:nvSpPr>
        <p:spPr>
          <a:xfrm>
            <a:off x="4069080" y="3116416"/>
            <a:ext cx="2926080" cy="1361909"/>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φάρμακα που μειώνουν το βάρος </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Λιραγλουτίδη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1" i="0" u="none" strike="noStrike" kern="0" cap="none" spc="0" normalizeH="0" baseline="0" noProof="0" dirty="0">
                <a:ln>
                  <a:noFill/>
                </a:ln>
                <a:solidFill>
                  <a:srgbClr val="000000"/>
                </a:solidFill>
                <a:effectLst/>
                <a:uLnTx/>
                <a:uFillTx/>
                <a:latin typeface="BISans"/>
                <a:ea typeface="+mn-ea"/>
                <a:cs typeface="Arial" charset="0"/>
              </a:rPr>
              <a:t>M</a:t>
            </a:r>
            <a:r>
              <a:rPr kumimoji="0" lang="el-GR" sz="800" b="1" i="0" u="none" strike="noStrike" kern="0" cap="none" spc="0" normalizeH="0" baseline="0" noProof="0" dirty="0" err="1">
                <a:ln>
                  <a:noFill/>
                </a:ln>
                <a:solidFill>
                  <a:srgbClr val="000000"/>
                </a:solidFill>
                <a:effectLst/>
                <a:uLnTx/>
                <a:uFillTx/>
                <a:latin typeface="BISans"/>
                <a:ea typeface="+mn-ea"/>
                <a:cs typeface="Arial" charset="0"/>
              </a:rPr>
              <a:t>έση</a:t>
            </a:r>
            <a:endParaRPr kumimoji="0" lang="el-GR" sz="800" b="1"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Εξενατίδη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Ουδέτερη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Μετφορμίνη</a:t>
            </a:r>
          </a:p>
        </p:txBody>
      </p:sp>
      <p:sp>
        <p:nvSpPr>
          <p:cNvPr id="16" name="Ορθογώνιο 10"/>
          <p:cNvSpPr/>
          <p:nvPr/>
        </p:nvSpPr>
        <p:spPr>
          <a:xfrm>
            <a:off x="4351020" y="4945164"/>
            <a:ext cx="2644140"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Εξετάζεται το ενδεχόμενο μεταβολικής χειρουργικής</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27" y="475464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7" y="446660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22260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221396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Ευθεία γραμμή σύνδεσης 21"/>
          <p:cNvCxnSpPr/>
          <p:nvPr/>
        </p:nvCxnSpPr>
        <p:spPr>
          <a:xfrm>
            <a:off x="2091689" y="281631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5532118" y="2846667"/>
            <a:ext cx="0" cy="27795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Ορθογώνιο 10"/>
          <p:cNvSpPr/>
          <p:nvPr/>
        </p:nvSpPr>
        <p:spPr>
          <a:xfrm>
            <a:off x="4069080" y="2390629"/>
            <a:ext cx="29260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εξατομικευμένο – τεκμηριωμένο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πρόγραμ</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-μα διαχείρισης βάρους και επιλογή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αντιϋπεργλυκαιμικής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αγωγής με υψηλή ή πολύ </a:t>
            </a:r>
            <a:r>
              <a:rPr kumimoji="0" lang="el-GR" sz="800" b="0" i="0" u="none" strike="noStrike" kern="0" cap="none" spc="0" normalizeH="0" baseline="0" noProof="0">
                <a:ln>
                  <a:noFill/>
                </a:ln>
                <a:solidFill>
                  <a:srgbClr val="000000"/>
                </a:solidFill>
                <a:effectLst/>
                <a:uLnTx/>
                <a:uFillTx/>
                <a:latin typeface="BISans"/>
                <a:ea typeface="+mn-ea"/>
                <a:cs typeface="Arial" charset="0"/>
              </a:rPr>
              <a:t>υψηλή αποτελεσματικότητα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στη ρύθμιση υπεργλυκαιμίας αλλά και του βάρους.</a:t>
            </a:r>
          </a:p>
        </p:txBody>
      </p:sp>
      <p:sp>
        <p:nvSpPr>
          <p:cNvPr id="23" name="Ορθογώνιο 22"/>
          <p:cNvSpPr/>
          <p:nvPr/>
        </p:nvSpPr>
        <p:spPr>
          <a:xfrm>
            <a:off x="7225146" y="2312312"/>
            <a:ext cx="1863402" cy="646331"/>
          </a:xfrm>
          <a:prstGeom prst="rect">
            <a:avLst/>
          </a:prstGeom>
        </p:spPr>
        <p:txBody>
          <a:bodyPr wrap="square">
            <a:spAutoFit/>
          </a:bodyPr>
          <a:lstStyle/>
          <a:p>
            <a:pPr marL="171450" marR="0" lvl="0" indent="-171450" algn="l" defTabSz="685426" rtl="0" eaLnBrk="1" fontAlgn="auto" latinLnBrk="0" hangingPunct="1">
              <a:lnSpc>
                <a:spcPct val="100000"/>
              </a:lnSpc>
              <a:spcBef>
                <a:spcPts val="0"/>
              </a:spcBef>
              <a:spcAft>
                <a:spcPts val="0"/>
              </a:spcAft>
              <a:buClrTx/>
              <a:buSzTx/>
              <a:buFont typeface="Arial" charset="0"/>
              <a:buChar char="•"/>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Δεν 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Calibri"/>
                <a:ea typeface="+mn-ea"/>
                <a:cs typeface="Calibri"/>
              </a:rPr>
              <a:t>***</a:t>
            </a:r>
            <a:r>
              <a:rPr kumimoji="0" lang="el-GR" sz="600" b="0" i="0" u="none" strike="noStrike" kern="0" cap="none" spc="0" normalizeH="0" baseline="0" noProof="0" dirty="0">
                <a:ln>
                  <a:noFill/>
                </a:ln>
                <a:solidFill>
                  <a:srgbClr val="000000"/>
                </a:solidFill>
                <a:effectLst/>
                <a:uLnTx/>
                <a:uFillTx/>
                <a:latin typeface="Calibri"/>
                <a:ea typeface="+mn-ea"/>
                <a:cs typeface="Calibri"/>
              </a:rPr>
              <a:t>  Στη δόση 1,5</a:t>
            </a:r>
            <a:r>
              <a:rPr kumimoji="0" lang="en-US" sz="600" b="0" i="0" u="none" strike="noStrike" kern="0" cap="none" spc="0" normalizeH="0" baseline="0" noProof="0" dirty="0">
                <a:ln>
                  <a:noFill/>
                </a:ln>
                <a:solidFill>
                  <a:srgbClr val="000000"/>
                </a:solidFill>
                <a:effectLst/>
                <a:uLnTx/>
                <a:uFillTx/>
                <a:latin typeface="Calibri"/>
                <a:ea typeface="+mn-ea"/>
                <a:cs typeface="Calibri"/>
              </a:rPr>
              <a:t>mg (</a:t>
            </a:r>
            <a:r>
              <a:rPr kumimoji="0" lang="el-GR" sz="600" b="0" i="0" u="none" strike="noStrike" kern="0" cap="none" spc="0" normalizeH="0" baseline="0" noProof="0" dirty="0">
                <a:ln>
                  <a:noFill/>
                </a:ln>
                <a:solidFill>
                  <a:srgbClr val="000000"/>
                </a:solidFill>
                <a:effectLst/>
                <a:uLnTx/>
                <a:uFillTx/>
                <a:latin typeface="Calibri"/>
                <a:ea typeface="+mn-ea"/>
                <a:cs typeface="Calibri"/>
              </a:rPr>
              <a:t>διατίθεται στη χώρα μας). 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ντουλαγλουτίδη</a:t>
            </a:r>
            <a:r>
              <a:rPr kumimoji="0" lang="el-GR" sz="600" b="0" i="0" u="none" strike="noStrike" kern="0" cap="none" spc="0" normalizeH="0" baseline="0" noProof="0" dirty="0">
                <a:ln>
                  <a:noFill/>
                </a:ln>
                <a:solidFill>
                  <a:srgbClr val="000000"/>
                </a:solidFill>
                <a:effectLst/>
                <a:uLnTx/>
                <a:uFillTx/>
                <a:latin typeface="Calibri"/>
                <a:ea typeface="+mn-ea"/>
                <a:cs typeface="Calibri"/>
              </a:rPr>
              <a:t> έδειξε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καρδιαγγειιακό</a:t>
            </a:r>
            <a:r>
              <a:rPr kumimoji="0" lang="el-GR" sz="600" b="0" i="0" u="none" strike="noStrike" kern="0" cap="none" spc="0" normalizeH="0" baseline="0" noProof="0" dirty="0">
                <a:ln>
                  <a:noFill/>
                </a:ln>
                <a:solidFill>
                  <a:srgbClr val="000000"/>
                </a:solidFill>
                <a:effectLst/>
                <a:uLnTx/>
                <a:uFillTx/>
                <a:latin typeface="Calibri"/>
                <a:ea typeface="+mn-ea"/>
                <a:cs typeface="Calibri"/>
              </a:rPr>
              <a:t> </a:t>
            </a:r>
            <a:r>
              <a:rPr kumimoji="0" lang="el-GR" sz="600" b="0" i="0" u="none" strike="noStrike" kern="0" cap="none" spc="0" normalizeH="0" baseline="0" noProof="0" dirty="0" err="1">
                <a:ln>
                  <a:noFill/>
                </a:ln>
                <a:solidFill>
                  <a:srgbClr val="000000"/>
                </a:solidFill>
                <a:effectLst/>
                <a:uLnTx/>
                <a:uFillTx/>
                <a:latin typeface="Calibri"/>
                <a:ea typeface="+mn-ea"/>
                <a:cs typeface="Calibri"/>
              </a:rPr>
              <a:t>όφε</a:t>
            </a:r>
            <a:r>
              <a:rPr kumimoji="0" lang="el-GR" sz="600" b="0" i="0" u="none" strike="noStrike" kern="0" cap="none" spc="0" normalizeH="0" baseline="0" noProof="0" dirty="0">
                <a:ln>
                  <a:noFill/>
                </a:ln>
                <a:solidFill>
                  <a:srgbClr val="000000"/>
                </a:solidFill>
                <a:effectLst/>
                <a:uLnTx/>
                <a:uFillTx/>
                <a:latin typeface="Calibri"/>
                <a:ea typeface="+mn-ea"/>
                <a:cs typeface="Calibri"/>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Calibri"/>
                <a:ea typeface="+mn-ea"/>
                <a:cs typeface="Calibri"/>
              </a:rPr>
              <a:t>           λος σε άτομα με ΣΔ και παράγοντες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Calibri"/>
              <a:ea typeface="+mn-ea"/>
              <a:cs typeface="Calibri"/>
            </a:endParaRPr>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140" y="4630592"/>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159" y="1773780"/>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89" y="177471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822486" y="1489627"/>
            <a:ext cx="6172675" cy="315469"/>
          </a:xfrm>
          <a:prstGeom prst="rect">
            <a:avLst/>
          </a:prstGeom>
          <a:solidFill>
            <a:schemeClr val="accent3">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Έναρξη αγωγής: </a:t>
            </a: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Αλλαγή τρόπου ζωής  (Δίαιτα, Άσκηση, Ρύθμιση βάρους) – Εκπαίδευση – Υποστήριξη στην αυτοδιαχείριση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Μετφορμίνη</a:t>
            </a:r>
          </a:p>
        </p:txBody>
      </p:sp>
      <p:sp>
        <p:nvSpPr>
          <p:cNvPr id="6" name="Ορθογώνιο 10"/>
          <p:cNvSpPr/>
          <p:nvPr/>
        </p:nvSpPr>
        <p:spPr>
          <a:xfrm>
            <a:off x="266700" y="2389453"/>
            <a:ext cx="3649980" cy="561690"/>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Εντατικοποίηση: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η</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επιλογή στην προσθήκη φαρμάκου καθοδηγείται κυρίως από την  αποτελεσματικότητά για βέλτιστη ρύθμιση γλυκαιμίας και βάρους, τις ανεπιθύμητες ενέργειες π.χ. η αποφυγή</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υπογλυκαιμίας αποτελεί προτεραιότητα σε άτομα υψηλού κινδύνου και τις προτιμήσεις του ατόμου με διαβήτη</a:t>
            </a:r>
          </a:p>
        </p:txBody>
      </p:sp>
      <p:sp>
        <p:nvSpPr>
          <p:cNvPr id="17" name="Ορθογώνιο 98"/>
          <p:cNvSpPr/>
          <p:nvPr/>
        </p:nvSpPr>
        <p:spPr>
          <a:xfrm>
            <a:off x="4580791" y="4613007"/>
            <a:ext cx="1933134" cy="184561"/>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Σε αποτυχία επίτευξης και διατήρησης των στόχων</a:t>
            </a:r>
          </a:p>
        </p:txBody>
      </p:sp>
      <p:sp>
        <p:nvSpPr>
          <p:cNvPr id="11" name="Ορθογώνιο 10"/>
          <p:cNvSpPr/>
          <p:nvPr/>
        </p:nvSpPr>
        <p:spPr>
          <a:xfrm>
            <a:off x="266700" y="3094273"/>
            <a:ext cx="3649980" cy="1454242"/>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Αποτελεσματικότητα </a:t>
            </a:r>
            <a:r>
              <a:rPr kumimoji="0" lang="el-GR" sz="1000" b="1"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BISans"/>
                <a:ea typeface="+mn-ea"/>
                <a:cs typeface="Arial" charset="0"/>
              </a:rPr>
              <a:t>ανιϋπεργλυκαιμικών</a:t>
            </a:r>
            <a:r>
              <a:rPr kumimoji="0" lang="el-GR" sz="1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Sans"/>
                <a:ea typeface="+mn-ea"/>
                <a:cs typeface="Arial" charset="0"/>
              </a:rPr>
              <a:t> φαρμάκων</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Πολύ 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3</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,4,5</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mg</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Τιρζεπατίδη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Σεμαγλουτίδη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αντιδιαβητικών δισκίων</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I</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νσουλίνη</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ινσουλίνης</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Υψηλή</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Ντουλαγλουτίδη</a:t>
            </a:r>
            <a:r>
              <a:rPr kumimoji="0" lang="el-GR" sz="800" b="0" i="0" u="none" strike="noStrike" kern="0" cap="none" spc="0" normalizeH="0" baseline="0" noProof="0" dirty="0">
                <a:ln>
                  <a:noFill/>
                </a:ln>
                <a:solidFill>
                  <a:srgbClr val="000000"/>
                </a:solidFill>
                <a:effectLst/>
                <a:uLnTx/>
                <a:uFillTx/>
                <a:latin typeface="Calibri"/>
                <a:ea typeface="+mn-ea"/>
                <a:cs typeface="Calibri"/>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Λιξισενατίδη, Μετφορμίνη, 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SGLT2</a:t>
            </a:r>
            <a:r>
              <a:rPr kumimoji="0" lang="en-US" sz="800" b="0" i="0" u="none" strike="noStrike" kern="0" cap="none" spc="0" normalizeH="0" baseline="0" noProof="0" dirty="0">
                <a:ln>
                  <a:noFill/>
                </a:ln>
                <a:solidFill>
                  <a:srgbClr val="000000"/>
                </a:solidFill>
                <a:effectLst/>
                <a:uLnTx/>
                <a:uFillTx/>
                <a:latin typeface="Calibri"/>
                <a:ea typeface="+mn-ea"/>
                <a:cs typeface="Calibri"/>
              </a:rPr>
              <a:t>¹</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1" i="0" u="none" strike="noStrike" kern="0" cap="none" spc="0" normalizeH="0" baseline="0" noProof="0" dirty="0">
                <a:ln>
                  <a:noFill/>
                </a:ln>
                <a:solidFill>
                  <a:srgbClr val="000000"/>
                </a:solidFill>
                <a:effectLst/>
                <a:uLnTx/>
                <a:uFillTx/>
                <a:latin typeface="BISans"/>
                <a:ea typeface="+mn-ea"/>
                <a:cs typeface="Arial" charset="0"/>
              </a:rPr>
              <a:t>Ενδιάμεση</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Αναστολείς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990" y="5029724"/>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Ορθογώνιο 98"/>
          <p:cNvSpPr/>
          <p:nvPr/>
        </p:nvSpPr>
        <p:spPr>
          <a:xfrm>
            <a:off x="993915" y="4795273"/>
            <a:ext cx="2324575" cy="276894"/>
          </a:xfrm>
          <a:prstGeom prst="rect">
            <a:avLst/>
          </a:prstGeom>
          <a:solidFill>
            <a:schemeClr val="bg2">
              <a:lumMod val="95000"/>
            </a:schemeClr>
          </a:solidFill>
          <a:ln>
            <a:noFill/>
            <a:prstDash val="solid"/>
          </a:ln>
        </p:spPr>
        <p:txBody>
          <a:bodyPr vert="horz" wrap="square" lIns="91336" tIns="45668" rIns="91336" bIns="45668" anchor="t" anchorCtr="0" compatLnSpc="1">
            <a:spAutoFit/>
          </a:bodyPr>
          <a:lstStyle/>
          <a:p>
            <a:pPr marL="0" marR="0" lvl="0" indent="0" algn="ctr"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μετρήσεις αυτοελέγχου είναι υψηλότερες των στόχων</a:t>
            </a:r>
          </a:p>
        </p:txBody>
      </p:sp>
      <p:sp>
        <p:nvSpPr>
          <p:cNvPr id="32" name="Ορθογώνιο 10"/>
          <p:cNvSpPr/>
          <p:nvPr/>
        </p:nvSpPr>
        <p:spPr>
          <a:xfrm>
            <a:off x="287808" y="5181088"/>
            <a:ext cx="3723083" cy="192358"/>
          </a:xfrm>
          <a:prstGeom prst="rect">
            <a:avLst/>
          </a:prstGeom>
          <a:solidFill>
            <a:srgbClr val="F2F2F2"/>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Συνδυασμός: μετφορμίνη, αγωνιστής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GLP-1,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αναστολέας</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SGLT2.</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4" name="Ορθογώνιο 8"/>
          <p:cNvSpPr/>
          <p:nvPr/>
        </p:nvSpPr>
        <p:spPr>
          <a:xfrm>
            <a:off x="7164117" y="2955295"/>
            <a:ext cx="1924431" cy="2408350"/>
          </a:xfrm>
          <a:prstGeom prst="rect">
            <a:avLst/>
          </a:prstGeom>
          <a:noFill/>
          <a:ln>
            <a:noFill/>
            <a:prstDash val="solid"/>
          </a:ln>
        </p:spPr>
        <p:txBody>
          <a:bodyPr vert="horz" wrap="square" lIns="68570" tIns="34289" rIns="68570" bIns="34289" anchor="t" anchorCtr="0" compatLnSpc="1">
            <a:spAutoFit/>
          </a:bodyPr>
          <a:lstStyle/>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¹. Η αποτελεσματικότητα των SGLT2 στη μείωση της γλυκόζης μειώνεται σε e-GFR&lt; 45 και θα πρέπει να εξεταστεί το ενδεχόμενο  επιπρόσθετης θεραπείας όταν απαιτείται περαιτέρω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γλυκαιμικός</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έλεγχος.</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 ².</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 Γλιμεπιρίδη &lt; Γλιβενκλαμίδη</a:t>
            </a:r>
            <a:endParaRPr kumimoji="0" lang="en-US"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³.  </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Χαμηλός κίνδυνος υπογλυκαιμίας: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Degludec/ Glargine U300  &lt;  Glargine U100</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NPH</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80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Σεμαγλουτίδη&gt;Λιραγλουτίδη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&gt; Ντου-</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λαγλουτίδη</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&gt;  Εξενατίδη &gt; Λιξισενατίδη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⁵.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NPH &lt; Glargine 100 &lt;  Glargine 300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Levemir</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 &lt; </a:t>
            </a:r>
            <a:r>
              <a:rPr kumimoji="0" lang="en-US" sz="800" b="0" i="0" u="none" strike="noStrike" kern="0" cap="none" spc="0" normalizeH="0" baseline="0" noProof="0" dirty="0" err="1">
                <a:ln>
                  <a:noFill/>
                </a:ln>
                <a:solidFill>
                  <a:srgbClr val="000000"/>
                </a:solidFill>
                <a:effectLst/>
                <a:uLnTx/>
                <a:uFillTx/>
                <a:latin typeface="BISans"/>
                <a:ea typeface="+mn-ea"/>
                <a:cs typeface="Arial" charset="0"/>
              </a:rPr>
              <a:t>Deglutec</a:t>
            </a: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ΠΙΟ: Πιογλιταζόνη</a:t>
            </a:r>
          </a:p>
          <a:p>
            <a:pPr marL="0" marR="0" lvl="0" indent="0" algn="l" defTabSz="68568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8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35" name="Ορθογώνιο 10"/>
          <p:cNvSpPr/>
          <p:nvPr/>
        </p:nvSpPr>
        <p:spPr>
          <a:xfrm>
            <a:off x="300510" y="5461644"/>
            <a:ext cx="3848926" cy="561690"/>
          </a:xfrm>
          <a:prstGeom prst="rect">
            <a:avLst/>
          </a:prstGeom>
          <a:no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srgbClr val="000000"/>
                </a:solidFill>
                <a:effectLst/>
                <a:uLnTx/>
                <a:uFillTx/>
                <a:latin typeface="BISans"/>
                <a:ea typeface="+mn-ea"/>
                <a:cs typeface="Arial" charset="0"/>
              </a:rPr>
              <a:t>Σε δυσανεξία ή αντένδειξη, η αγωγή να περιλαμβάνει αναστολέα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DPP-4</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(όταν δε λαμβάνει αγωνιστή </a:t>
            </a:r>
            <a:r>
              <a:rPr kumimoji="0" lang="en-US" sz="80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Σε χορήγηση βασικής ινσουλίνης</a:t>
            </a:r>
            <a:r>
              <a:rPr kumimoji="0" lang="el-GR" sz="800" b="0" i="0" u="none" strike="noStrike" kern="0" cap="none" spc="0" normalizeH="0" baseline="0" noProof="0" dirty="0">
                <a:ln>
                  <a:noFill/>
                </a:ln>
                <a:solidFill>
                  <a:srgbClr val="000000"/>
                </a:solidFill>
                <a:effectLst/>
                <a:uLnTx/>
                <a:uFillTx/>
                <a:latin typeface="Calibri"/>
                <a:ea typeface="+mn-ea"/>
                <a:cs typeface="Calibri"/>
              </a:rPr>
              <a:t>³</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ή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ρίας</a:t>
            </a:r>
            <a:r>
              <a:rPr kumimoji="0" lang="el-GR" sz="800" b="0" i="0" u="none" strike="noStrike" kern="0" cap="none" spc="0" normalizeH="0" baseline="0" noProof="0" dirty="0">
                <a:ln>
                  <a:noFill/>
                </a:ln>
                <a:solidFill>
                  <a:srgbClr val="000000"/>
                </a:solidFill>
                <a:effectLst/>
                <a:uLnTx/>
                <a:uFillTx/>
                <a:latin typeface="Calibri"/>
                <a:ea typeface="+mn-ea"/>
                <a:cs typeface="Calibri"/>
              </a:rPr>
              <a:t>²</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επιλογή με το μικρότερο κίνδυνο υπογλυκαιμίας. Για περιορισμό κόστους επιλέγεται </a:t>
            </a:r>
            <a:r>
              <a:rPr kumimoji="0" lang="el-GR" sz="800" b="0" i="0" u="none" strike="noStrike" kern="0" cap="none" spc="0" normalizeH="0" baseline="0" noProof="0" dirty="0" err="1">
                <a:ln>
                  <a:noFill/>
                </a:ln>
                <a:solidFill>
                  <a:srgbClr val="000000"/>
                </a:solidFill>
                <a:effectLst/>
                <a:uLnTx/>
                <a:uFillTx/>
                <a:latin typeface="BISans"/>
                <a:ea typeface="+mn-ea"/>
                <a:cs typeface="Arial" charset="0"/>
              </a:rPr>
              <a:t>σουλφονυλουρία</a:t>
            </a:r>
            <a:r>
              <a:rPr kumimoji="0" lang="el-GR" sz="800" b="0" i="0" u="none" strike="noStrike" kern="0" cap="none" spc="0" normalizeH="0" baseline="0" noProof="0" dirty="0">
                <a:ln>
                  <a:noFill/>
                </a:ln>
                <a:solidFill>
                  <a:srgbClr val="000000"/>
                </a:solidFill>
                <a:effectLst/>
                <a:uLnTx/>
                <a:uFillTx/>
                <a:latin typeface="BISans"/>
                <a:ea typeface="+mn-ea"/>
                <a:cs typeface="Arial" charset="0"/>
              </a:rPr>
              <a:t>, πιογλιταζόνη ή βασική ινσουλίνη ⁵ με χαμηλό κόστος  </a:t>
            </a:r>
          </a:p>
        </p:txBody>
      </p:sp>
    </p:spTree>
    <p:extLst>
      <p:ext uri="{BB962C8B-B14F-4D97-AF65-F5344CB8AC3E}">
        <p14:creationId xmlns:p14="http://schemas.microsoft.com/office/powerpoint/2010/main" val="15218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625182" y="1660909"/>
            <a:ext cx="5805091" cy="3428651"/>
          </a:xfrm>
          <a:prstGeom prst="rect">
            <a:avLst/>
          </a:prstGeom>
          <a:noFill/>
          <a:ln w="9525">
            <a:noFill/>
            <a:miter lim="800000"/>
            <a:headEnd/>
            <a:tailEnd/>
          </a:ln>
          <a:effectLst/>
        </p:spPr>
      </p:pic>
      <p:sp>
        <p:nvSpPr>
          <p:cNvPr id="2" name="Text Box 1"/>
          <p:cNvSpPr txBox="1"/>
          <p:nvPr/>
        </p:nvSpPr>
        <p:spPr>
          <a:xfrm>
            <a:off x="3002281" y="5410200"/>
            <a:ext cx="2461123" cy="300082"/>
          </a:xfrm>
          <a:prstGeom prst="rect">
            <a:avLst/>
          </a:prstGeom>
          <a:noFill/>
        </p:spPr>
        <p:txBody>
          <a:bodyPr wrap="none" rtlCol="0">
            <a:spAutoFit/>
          </a:bodyPr>
          <a:lstStyle/>
          <a:p>
            <a:pPr defTabSz="685800" fontAlgn="auto">
              <a:spcBef>
                <a:spcPts val="0"/>
              </a:spcBef>
              <a:spcAft>
                <a:spcPts val="0"/>
              </a:spcAft>
            </a:pPr>
            <a:r>
              <a:rPr lang="en-GB" altLang="en-US" sz="1350">
                <a:solidFill>
                  <a:prstClr val="black"/>
                </a:solidFill>
                <a:latin typeface="Calibri"/>
                <a:cs typeface="+mn-cs"/>
              </a:rPr>
              <a:t>ESC congress 2019, Paris, France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966348" y="1295400"/>
            <a:ext cx="7315199" cy="4114800"/>
          </a:xfrm>
          <a:prstGeom prst="rect">
            <a:avLst/>
          </a:prstGeom>
          <a:noFill/>
          <a:ln w="9525">
            <a:noFill/>
            <a:miter lim="800000"/>
            <a:headEnd/>
            <a:tailEnd/>
          </a:ln>
          <a:effectLst/>
        </p:spPr>
      </p:pic>
      <p:sp>
        <p:nvSpPr>
          <p:cNvPr id="2" name="Text Box 1"/>
          <p:cNvSpPr txBox="1"/>
          <p:nvPr/>
        </p:nvSpPr>
        <p:spPr>
          <a:xfrm>
            <a:off x="3341438" y="6096000"/>
            <a:ext cx="2461123" cy="300082"/>
          </a:xfrm>
          <a:prstGeom prst="rect">
            <a:avLst/>
          </a:prstGeom>
          <a:noFill/>
        </p:spPr>
        <p:txBody>
          <a:bodyPr wrap="none" rtlCol="0" anchor="t">
            <a:spAutoFit/>
          </a:bodyPr>
          <a:lstStyle/>
          <a:p>
            <a:pPr defTabSz="685800" fontAlgn="auto">
              <a:spcBef>
                <a:spcPts val="0"/>
              </a:spcBef>
              <a:spcAft>
                <a:spcPts val="0"/>
              </a:spcAft>
            </a:pPr>
            <a:r>
              <a:rPr lang="en-GB" altLang="en-US" sz="1350" dirty="0">
                <a:solidFill>
                  <a:prstClr val="black"/>
                </a:solidFill>
                <a:latin typeface="Calibri"/>
                <a:cs typeface="+mn-cs"/>
                <a:sym typeface="+mn-ea"/>
              </a:rPr>
              <a:t>ESC congress 2019, Paris, France</a:t>
            </a:r>
            <a:endParaRPr lang="en-US" sz="1350" dirty="0">
              <a:solidFill>
                <a:prstClr val="black"/>
              </a:solidFill>
              <a:latin typeface="Calibri"/>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EMPEROR-Reduced</a:t>
            </a:r>
          </a:p>
        </p:txBody>
      </p:sp>
      <p:sp>
        <p:nvSpPr>
          <p:cNvPr id="3" name="Footer Placeholder 2">
            <a:extLst>
              <a:ext uri="{FF2B5EF4-FFF2-40B4-BE49-F238E27FC236}">
                <a16:creationId xmlns:a16="http://schemas.microsoft.com/office/drawing/2014/main" id="{73D0116A-1623-4E36-98D5-238693590874}"/>
              </a:ext>
            </a:extLst>
          </p:cNvPr>
          <p:cNvSpPr>
            <a:spLocks noGrp="1"/>
          </p:cNvSpPr>
          <p:nvPr>
            <p:ph type="ftr" sz="quarter" idx="3"/>
          </p:nvPr>
        </p:nvSpPr>
        <p:spPr>
          <a:xfrm>
            <a:off x="419345" y="5648427"/>
            <a:ext cx="8041145" cy="273844"/>
          </a:xfrm>
        </p:spPr>
        <p:txBody>
          <a:bodyPr/>
          <a:lstStyle/>
          <a:p>
            <a:pPr defTabSz="685800" fontAlgn="auto">
              <a:spcBef>
                <a:spcPts val="0"/>
              </a:spcBef>
              <a:spcAft>
                <a:spcPts val="0"/>
              </a:spcAft>
              <a:defRPr/>
            </a:pPr>
            <a:r>
              <a:rPr lang="en-GB" dirty="0">
                <a:solidFill>
                  <a:srgbClr val="515151"/>
                </a:solidFill>
                <a:latin typeface="Century Gothic" panose="020F0302020204030204"/>
                <a:cs typeface="+mn-cs"/>
              </a:rPr>
              <a:t>*Guideline-directed medical therapy</a:t>
            </a:r>
            <a:br>
              <a:rPr lang="en-GB" dirty="0">
                <a:solidFill>
                  <a:srgbClr val="515151"/>
                </a:solidFill>
                <a:latin typeface="Century Gothic" panose="020F0302020204030204"/>
                <a:cs typeface="+mn-cs"/>
              </a:rPr>
            </a:br>
            <a:r>
              <a:rPr lang="en-GB" dirty="0">
                <a:solidFill>
                  <a:srgbClr val="515151"/>
                </a:solidFill>
                <a:latin typeface="Century Gothic" panose="020F0302020204030204"/>
                <a:cs typeface="+mn-cs"/>
              </a:rPr>
              <a:t>CV, cardiovascular; CKD-EPI, Chronic Kidney Disease Epidemiology Collaboration; eGFR, estimated glomerular filtration rate; HF, heart failure; HHF, hospitalisation for heart failure; </a:t>
            </a:r>
            <a:br>
              <a:rPr lang="en-GB" dirty="0">
                <a:solidFill>
                  <a:srgbClr val="515151"/>
                </a:solidFill>
                <a:latin typeface="Century Gothic" panose="020F0302020204030204"/>
                <a:cs typeface="+mn-cs"/>
              </a:rPr>
            </a:br>
            <a:r>
              <a:rPr lang="en-GB" dirty="0">
                <a:solidFill>
                  <a:srgbClr val="515151"/>
                </a:solidFill>
                <a:latin typeface="Century Gothic" panose="020F0302020204030204"/>
                <a:cs typeface="+mn-cs"/>
              </a:rPr>
              <a:t>LVEF, left ventricular ejection fraction; NYHA, New York Heart Association; qd, once daily; SOC, standard of care; </a:t>
            </a:r>
            <a:r>
              <a:rPr lang="en-US" dirty="0">
                <a:solidFill>
                  <a:srgbClr val="515151"/>
                </a:solidFill>
                <a:latin typeface="Century Gothic" panose="020F0302020204030204"/>
                <a:cs typeface="+mn-cs"/>
              </a:rPr>
              <a:t>T2D, type 2 diabetes</a:t>
            </a:r>
            <a:br>
              <a:rPr lang="en-GB" dirty="0">
                <a:solidFill>
                  <a:srgbClr val="515151"/>
                </a:solidFill>
                <a:latin typeface="Century Gothic" panose="020F0302020204030204"/>
                <a:cs typeface="+mn-cs"/>
              </a:rPr>
            </a:br>
            <a:r>
              <a:rPr lang="en-GB" dirty="0">
                <a:solidFill>
                  <a:srgbClr val="515151"/>
                </a:solidFill>
                <a:latin typeface="Century Gothic" panose="020F0302020204030204"/>
                <a:cs typeface="+mn-cs"/>
              </a:rPr>
              <a:t>1. ClinicalTrials.gov. NCT03057977 (accessed Aug 2020); </a:t>
            </a:r>
            <a:r>
              <a:rPr lang="fr-FR" dirty="0">
                <a:solidFill>
                  <a:srgbClr val="515151"/>
                </a:solidFill>
                <a:latin typeface="Century Gothic" panose="020F0302020204030204"/>
                <a:cs typeface="+mn-cs"/>
              </a:rPr>
              <a:t>2. Packer M </a:t>
            </a:r>
            <a:r>
              <a:rPr lang="fr-FR" i="1" dirty="0">
                <a:solidFill>
                  <a:srgbClr val="515151"/>
                </a:solidFill>
                <a:latin typeface="Century Gothic" panose="020F0302020204030204"/>
                <a:cs typeface="+mn-cs"/>
              </a:rPr>
              <a:t>et al. Eur J Heart Fail </a:t>
            </a:r>
            <a:r>
              <a:rPr lang="fr-FR" dirty="0">
                <a:solidFill>
                  <a:srgbClr val="515151"/>
                </a:solidFill>
                <a:latin typeface="Century Gothic" panose="020F0302020204030204"/>
                <a:cs typeface="+mn-cs"/>
              </a:rPr>
              <a:t>2019;21:1270; 3. </a:t>
            </a:r>
            <a:r>
              <a:rPr lang="en-US" b="1" dirty="0">
                <a:solidFill>
                  <a:srgbClr val="515151"/>
                </a:solidFill>
                <a:latin typeface="Century Gothic" panose="020F0302020204030204"/>
                <a:cs typeface="+mn-cs"/>
              </a:rPr>
              <a:t>DOI: 10.1056/NEJMoa2022190</a:t>
            </a:r>
            <a:endParaRPr lang="en-GB" dirty="0">
              <a:solidFill>
                <a:srgbClr val="515151"/>
              </a:solidFill>
              <a:latin typeface="Century Gothic" panose="020F0302020204030204"/>
              <a:cs typeface="+mn-cs"/>
            </a:endParaRPr>
          </a:p>
        </p:txBody>
      </p:sp>
      <p:sp>
        <p:nvSpPr>
          <p:cNvPr id="62" name="Text Placeholder 73">
            <a:extLst>
              <a:ext uri="{FF2B5EF4-FFF2-40B4-BE49-F238E27FC236}">
                <a16:creationId xmlns:a16="http://schemas.microsoft.com/office/drawing/2014/main" id="{D8D894CF-CD18-4ECF-A4C0-98D77B4FCB14}"/>
              </a:ext>
            </a:extLst>
          </p:cNvPr>
          <p:cNvSpPr txBox="1">
            <a:spLocks/>
          </p:cNvSpPr>
          <p:nvPr/>
        </p:nvSpPr>
        <p:spPr>
          <a:xfrm>
            <a:off x="459486" y="1857796"/>
            <a:ext cx="8623935" cy="458605"/>
          </a:xfrm>
          <a:prstGeom prst="rect">
            <a:avLst/>
          </a:prstGeom>
        </p:spPr>
        <p:txBody>
          <a:bodyPr vert="horz" lIns="68580" tIns="34290" rIns="68580" bIns="34290" rtlCol="0">
            <a:normAutofit/>
          </a:bodyPr>
          <a:lstStyle>
            <a:lvl1pPr marL="0" indent="0" algn="l" defTabSz="914377" rtl="0" eaLnBrk="1" latinLnBrk="0" hangingPunct="1">
              <a:lnSpc>
                <a:spcPct val="90000"/>
              </a:lnSpc>
              <a:spcBef>
                <a:spcPts val="1000"/>
              </a:spcBef>
              <a:buClr>
                <a:schemeClr val="accent2"/>
              </a:buClr>
              <a:buFont typeface="Arial" panose="020B0604020202020204" pitchFamily="34" charset="0"/>
              <a:buNone/>
              <a:defRPr sz="2400" b="1" kern="1200">
                <a:solidFill>
                  <a:srgbClr val="91278F"/>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rgbClr val="51515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rgbClr val="51515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1515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1515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fontAlgn="auto">
              <a:spcBef>
                <a:spcPts val="750"/>
              </a:spcBef>
              <a:spcAft>
                <a:spcPts val="0"/>
              </a:spcAft>
              <a:buClr>
                <a:srgbClr val="8F3089"/>
              </a:buClr>
              <a:defRPr/>
            </a:pPr>
            <a:r>
              <a:rPr lang="en-GB" sz="1800" dirty="0"/>
              <a:t>Phase III randomised double-blind placebo-controlled trial</a:t>
            </a:r>
          </a:p>
        </p:txBody>
      </p:sp>
      <p:sp>
        <p:nvSpPr>
          <p:cNvPr id="64" name="Rectangle: Rounded Corners 63">
            <a:extLst>
              <a:ext uri="{FF2B5EF4-FFF2-40B4-BE49-F238E27FC236}">
                <a16:creationId xmlns:a16="http://schemas.microsoft.com/office/drawing/2014/main" id="{F31A1AF5-0A76-46ED-B466-A9B8CAF9F33D}"/>
              </a:ext>
            </a:extLst>
          </p:cNvPr>
          <p:cNvSpPr/>
          <p:nvPr/>
        </p:nvSpPr>
        <p:spPr>
          <a:xfrm>
            <a:off x="485775" y="2315557"/>
            <a:ext cx="8262451" cy="876836"/>
          </a:xfrm>
          <a:prstGeom prst="roundRect">
            <a:avLst/>
          </a:prstGeom>
          <a:solidFill>
            <a:schemeClr val="accent1">
              <a:lumMod val="20000"/>
              <a:lumOff val="80000"/>
            </a:schemeClr>
          </a:solidFill>
        </p:spPr>
        <p:txBody>
          <a:bodyPr wrap="square">
            <a:spAutoFit/>
          </a:bodyPr>
          <a:lstStyle/>
          <a:p>
            <a:pPr defTabSz="914355" fontAlgn="auto">
              <a:spcBef>
                <a:spcPts val="0"/>
              </a:spcBef>
              <a:spcAft>
                <a:spcPts val="0"/>
              </a:spcAft>
              <a:defRPr/>
            </a:pPr>
            <a:r>
              <a:rPr lang="en-US" sz="1350" b="1" kern="0" dirty="0">
                <a:solidFill>
                  <a:srgbClr val="498BC9"/>
                </a:solidFill>
                <a:latin typeface="Century Gothic" panose="020F0302020204030204"/>
                <a:cs typeface="+mn-cs"/>
              </a:rPr>
              <a:t>Aim: </a:t>
            </a:r>
            <a:r>
              <a:rPr lang="en-US" sz="1350" kern="0" dirty="0">
                <a:solidFill>
                  <a:srgbClr val="5A5A5A"/>
                </a:solidFill>
                <a:latin typeface="Century Gothic" panose="020F0302020204030204"/>
                <a:cs typeface="+mn-cs"/>
              </a:rPr>
              <a:t>To investigate the safety and efficacy of empagliflozin versus placebo on top of guideline-directed medical therapy in patients with HF with </a:t>
            </a:r>
            <a:r>
              <a:rPr lang="en-US" sz="1350" b="1" kern="0" dirty="0">
                <a:solidFill>
                  <a:srgbClr val="5A5A5A"/>
                </a:solidFill>
                <a:latin typeface="Century Gothic" panose="020F0302020204030204"/>
                <a:cs typeface="+mn-cs"/>
              </a:rPr>
              <a:t>reduced</a:t>
            </a:r>
            <a:r>
              <a:rPr lang="en-US" sz="1350" b="1" kern="0" baseline="30000" dirty="0">
                <a:solidFill>
                  <a:srgbClr val="5A5A5A"/>
                </a:solidFill>
                <a:latin typeface="Century Gothic" panose="020F0302020204030204"/>
                <a:cs typeface="+mn-cs"/>
              </a:rPr>
              <a:t> </a:t>
            </a:r>
            <a:r>
              <a:rPr lang="en-US" sz="1350" b="1" kern="0" dirty="0">
                <a:solidFill>
                  <a:srgbClr val="5A5A5A"/>
                </a:solidFill>
                <a:latin typeface="Century Gothic" panose="020F0302020204030204"/>
                <a:cs typeface="+mn-cs"/>
              </a:rPr>
              <a:t>ejection fraction</a:t>
            </a:r>
          </a:p>
          <a:p>
            <a:pPr defTabSz="914355" fontAlgn="auto">
              <a:spcBef>
                <a:spcPts val="600"/>
              </a:spcBef>
              <a:spcAft>
                <a:spcPts val="0"/>
              </a:spcAft>
              <a:defRPr/>
            </a:pPr>
            <a:r>
              <a:rPr lang="en-US" sz="1350" b="1" kern="0" noProof="1">
                <a:solidFill>
                  <a:srgbClr val="498BC9"/>
                </a:solidFill>
                <a:latin typeface="Century Gothic" panose="020F0302020204030204"/>
                <a:ea typeface="ＭＳ Ｐゴシック" pitchFamily="34" charset="-128"/>
                <a:cs typeface="Arial" pitchFamily="34" charset="0"/>
              </a:rPr>
              <a:t>Population: </a:t>
            </a:r>
            <a:r>
              <a:rPr lang="en-US" sz="1350" kern="0" noProof="1">
                <a:solidFill>
                  <a:srgbClr val="5A5A5A"/>
                </a:solidFill>
                <a:latin typeface="Century Gothic" panose="020F0302020204030204"/>
                <a:ea typeface="ＭＳ Ｐゴシック" pitchFamily="34" charset="-128"/>
                <a:cs typeface="Times New Roman" panose="02020603050405020304" pitchFamily="18" charset="0"/>
              </a:rPr>
              <a:t>T2D and non-T2D,</a:t>
            </a:r>
            <a:r>
              <a:rPr lang="en-US" sz="1350" kern="0" noProof="1">
                <a:solidFill>
                  <a:srgbClr val="5A5A5A"/>
                </a:solidFill>
                <a:latin typeface="Century Gothic" panose="020F0302020204030204"/>
                <a:ea typeface="ＭＳ Ｐゴシック" pitchFamily="34" charset="-128"/>
                <a:cs typeface="Arial" pitchFamily="34" charset="0"/>
              </a:rPr>
              <a:t> aged </a:t>
            </a:r>
            <a:r>
              <a:rPr lang="en-US" sz="1350" kern="0" noProof="1">
                <a:solidFill>
                  <a:srgbClr val="5A5A5A"/>
                </a:solidFill>
                <a:latin typeface="Century Gothic" panose="020F0302020204030204"/>
                <a:ea typeface="ＭＳ Ｐゴシック" pitchFamily="34" charset="-128"/>
                <a:cs typeface="Times New Roman" panose="02020603050405020304" pitchFamily="18" charset="0"/>
              </a:rPr>
              <a:t>≥18 years, c</a:t>
            </a:r>
            <a:r>
              <a:rPr lang="en-US" sz="1350" kern="0" noProof="1">
                <a:solidFill>
                  <a:srgbClr val="5A5A5A"/>
                </a:solidFill>
                <a:latin typeface="Century Gothic" panose="020F0302020204030204"/>
                <a:ea typeface="ＭＳ Ｐゴシック" pitchFamily="34" charset="-128"/>
                <a:cs typeface="Arial" pitchFamily="34" charset="0"/>
              </a:rPr>
              <a:t>hronic HF (NYHA class II</a:t>
            </a:r>
            <a:r>
              <a:rPr lang="en-US" sz="1350" kern="0" noProof="1">
                <a:solidFill>
                  <a:srgbClr val="5A5A5A"/>
                </a:solidFill>
                <a:latin typeface="Century Gothic" panose="020F0302020204030204"/>
                <a:ea typeface="ＭＳ Ｐゴシック" pitchFamily="34" charset="-128"/>
                <a:cs typeface="Times New Roman" panose="02020603050405020304" pitchFamily="18" charset="0"/>
              </a:rPr>
              <a:t>–</a:t>
            </a:r>
            <a:r>
              <a:rPr lang="en-US" sz="1350" kern="0" noProof="1">
                <a:solidFill>
                  <a:srgbClr val="5A5A5A"/>
                </a:solidFill>
                <a:latin typeface="Century Gothic" panose="020F0302020204030204"/>
                <a:ea typeface="ＭＳ Ｐゴシック" pitchFamily="34" charset="-128"/>
                <a:cs typeface="Arial" pitchFamily="34" charset="0"/>
              </a:rPr>
              <a:t>IV)</a:t>
            </a:r>
          </a:p>
        </p:txBody>
      </p:sp>
      <p:grpSp>
        <p:nvGrpSpPr>
          <p:cNvPr id="7" name="Group 6">
            <a:extLst>
              <a:ext uri="{FF2B5EF4-FFF2-40B4-BE49-F238E27FC236}">
                <a16:creationId xmlns:a16="http://schemas.microsoft.com/office/drawing/2014/main" id="{901583D2-4F24-4542-8908-B34FE0A082CD}"/>
              </a:ext>
            </a:extLst>
          </p:cNvPr>
          <p:cNvGrpSpPr/>
          <p:nvPr/>
        </p:nvGrpSpPr>
        <p:grpSpPr>
          <a:xfrm>
            <a:off x="485775" y="3778391"/>
            <a:ext cx="5020225" cy="1465056"/>
            <a:chOff x="462539" y="3705619"/>
            <a:chExt cx="6693633" cy="1953408"/>
          </a:xfrm>
        </p:grpSpPr>
        <p:cxnSp>
          <p:nvCxnSpPr>
            <p:cNvPr id="60" name="Elbow Connector 24">
              <a:extLst>
                <a:ext uri="{FF2B5EF4-FFF2-40B4-BE49-F238E27FC236}">
                  <a16:creationId xmlns:a16="http://schemas.microsoft.com/office/drawing/2014/main" id="{0DE0C678-10B5-41AD-8315-20ABF31E2510}"/>
                </a:ext>
              </a:extLst>
            </p:cNvPr>
            <p:cNvCxnSpPr>
              <a:cxnSpLocks/>
            </p:cNvCxnSpPr>
            <p:nvPr/>
          </p:nvCxnSpPr>
          <p:spPr>
            <a:xfrm>
              <a:off x="2807494" y="4374684"/>
              <a:ext cx="520614" cy="372571"/>
            </a:xfrm>
            <a:prstGeom prst="bentConnector3">
              <a:avLst/>
            </a:prstGeom>
            <a:noFill/>
            <a:ln w="19050" cap="flat" cmpd="sng" algn="ctr">
              <a:solidFill>
                <a:srgbClr val="515151"/>
              </a:solidFill>
              <a:prstDash val="solid"/>
              <a:miter lim="800000"/>
              <a:headEnd type="none" w="med" len="med"/>
              <a:tailEnd type="none" w="med" len="med"/>
            </a:ln>
            <a:effectLst/>
          </p:spPr>
        </p:cxnSp>
        <p:cxnSp>
          <p:nvCxnSpPr>
            <p:cNvPr id="61" name="Elbow Connector 27">
              <a:extLst>
                <a:ext uri="{FF2B5EF4-FFF2-40B4-BE49-F238E27FC236}">
                  <a16:creationId xmlns:a16="http://schemas.microsoft.com/office/drawing/2014/main" id="{15D18E59-792D-48AF-810D-8761A945D442}"/>
                </a:ext>
              </a:extLst>
            </p:cNvPr>
            <p:cNvCxnSpPr/>
            <p:nvPr/>
          </p:nvCxnSpPr>
          <p:spPr>
            <a:xfrm flipV="1">
              <a:off x="2805232" y="4021887"/>
              <a:ext cx="521760" cy="351155"/>
            </a:xfrm>
            <a:prstGeom prst="bentConnector3">
              <a:avLst/>
            </a:prstGeom>
            <a:noFill/>
            <a:ln w="19050" cap="flat" cmpd="sng" algn="ctr">
              <a:solidFill>
                <a:srgbClr val="515151"/>
              </a:solidFill>
              <a:prstDash val="solid"/>
              <a:miter lim="800000"/>
              <a:headEnd type="none" w="med" len="med"/>
              <a:tailEnd type="none" w="med" len="med"/>
            </a:ln>
            <a:effectLst/>
          </p:spPr>
        </p:cxnSp>
        <p:sp>
          <p:nvSpPr>
            <p:cNvPr id="65" name="Rectangle: Rounded Corners 64">
              <a:extLst>
                <a:ext uri="{FF2B5EF4-FFF2-40B4-BE49-F238E27FC236}">
                  <a16:creationId xmlns:a16="http://schemas.microsoft.com/office/drawing/2014/main" id="{A490EFFA-12F0-44A4-8E64-EF7E893D56D7}"/>
                </a:ext>
              </a:extLst>
            </p:cNvPr>
            <p:cNvSpPr/>
            <p:nvPr/>
          </p:nvSpPr>
          <p:spPr>
            <a:xfrm>
              <a:off x="462539" y="4044943"/>
              <a:ext cx="2469634" cy="702310"/>
            </a:xfrm>
            <a:prstGeom prst="roundRect">
              <a:avLst/>
            </a:prstGeom>
            <a:solidFill>
              <a:schemeClr val="accent1"/>
            </a:solidFill>
            <a:ln w="6350" cap="flat" cmpd="sng" algn="ctr">
              <a:noFill/>
              <a:prstDash val="solid"/>
              <a:miter lim="800000"/>
            </a:ln>
            <a:effectLst/>
          </p:spPr>
          <p:txBody>
            <a:bodyPr lIns="0" rIns="0" rtlCol="0" anchor="ctr"/>
            <a:lstStyle/>
            <a:p>
              <a:pPr algn="ctr" defTabSz="914355" fontAlgn="auto">
                <a:spcBef>
                  <a:spcPts val="0"/>
                </a:spcBef>
                <a:spcAft>
                  <a:spcPts val="0"/>
                </a:spcAft>
                <a:defRPr/>
              </a:pPr>
              <a:r>
                <a:rPr lang="en-GB" sz="1200" b="1" kern="0" dirty="0">
                  <a:solidFill>
                    <a:prstClr val="white"/>
                  </a:solidFill>
                  <a:latin typeface="Century Gothic" panose="020F0302020204030204"/>
                  <a:cs typeface="+mn-cs"/>
                </a:rPr>
                <a:t>EMPEROR-Reduced</a:t>
              </a:r>
              <a:endParaRPr lang="en-GB" sz="1200" b="1" kern="0" dirty="0">
                <a:solidFill>
                  <a:srgbClr val="FFFFFF"/>
                </a:solidFill>
                <a:latin typeface="Century Gothic" panose="020F0302020204030204"/>
                <a:cs typeface="+mn-cs"/>
              </a:endParaRPr>
            </a:p>
            <a:p>
              <a:pPr algn="ctr" defTabSz="914355" fontAlgn="auto">
                <a:spcBef>
                  <a:spcPts val="0"/>
                </a:spcBef>
                <a:spcAft>
                  <a:spcPts val="0"/>
                </a:spcAft>
                <a:defRPr/>
              </a:pPr>
              <a:r>
                <a:rPr lang="en-GB" sz="1200" kern="0" dirty="0">
                  <a:solidFill>
                    <a:srgbClr val="FFFFFF"/>
                  </a:solidFill>
                  <a:latin typeface="Century Gothic" panose="020F0302020204030204"/>
                  <a:cs typeface="+mn-cs"/>
                </a:rPr>
                <a:t>LVEF ≤40%</a:t>
              </a:r>
            </a:p>
          </p:txBody>
        </p:sp>
        <p:sp>
          <p:nvSpPr>
            <p:cNvPr id="73" name="Rectangle 72">
              <a:extLst>
                <a:ext uri="{FF2B5EF4-FFF2-40B4-BE49-F238E27FC236}">
                  <a16:creationId xmlns:a16="http://schemas.microsoft.com/office/drawing/2014/main" id="{02F55AA0-F98A-4E30-9CC8-137CD3FF56CF}"/>
                </a:ext>
              </a:extLst>
            </p:cNvPr>
            <p:cNvSpPr/>
            <p:nvPr/>
          </p:nvSpPr>
          <p:spPr>
            <a:xfrm>
              <a:off x="462539" y="4714667"/>
              <a:ext cx="2469632" cy="338555"/>
            </a:xfrm>
            <a:prstGeom prst="rect">
              <a:avLst/>
            </a:prstGeom>
          </p:spPr>
          <p:txBody>
            <a:bodyPr wrap="square">
              <a:spAutoFit/>
            </a:bodyPr>
            <a:lstStyle/>
            <a:p>
              <a:pPr algn="ctr" defTabSz="914355" fontAlgn="auto">
                <a:spcBef>
                  <a:spcPts val="0"/>
                </a:spcBef>
                <a:spcAft>
                  <a:spcPts val="0"/>
                </a:spcAft>
                <a:defRPr/>
              </a:pPr>
              <a:r>
                <a:rPr lang="en-GB" sz="1050" dirty="0">
                  <a:solidFill>
                    <a:srgbClr val="5A5A5A"/>
                  </a:solidFill>
                  <a:latin typeface="Century Gothic" panose="020F0302020204030204"/>
                  <a:cs typeface="+mn-cs"/>
                </a:rPr>
                <a:t>3730 patients</a:t>
              </a:r>
            </a:p>
          </p:txBody>
        </p:sp>
        <p:sp>
          <p:nvSpPr>
            <p:cNvPr id="75" name="TextBox 74">
              <a:extLst>
                <a:ext uri="{FF2B5EF4-FFF2-40B4-BE49-F238E27FC236}">
                  <a16:creationId xmlns:a16="http://schemas.microsoft.com/office/drawing/2014/main" id="{2EC14143-A7D1-4EAF-89C5-7C42BEAEA761}"/>
                </a:ext>
              </a:extLst>
            </p:cNvPr>
            <p:cNvSpPr txBox="1"/>
            <p:nvPr/>
          </p:nvSpPr>
          <p:spPr>
            <a:xfrm>
              <a:off x="2822890" y="5105030"/>
              <a:ext cx="4333282" cy="553997"/>
            </a:xfrm>
            <a:prstGeom prst="rect">
              <a:avLst/>
            </a:prstGeom>
            <a:noFill/>
          </p:spPr>
          <p:txBody>
            <a:bodyPr wrap="square" rtlCol="0">
              <a:spAutoFit/>
            </a:bodyPr>
            <a:lstStyle/>
            <a:p>
              <a:pPr algn="ctr" defTabSz="914355" fontAlgn="auto">
                <a:spcBef>
                  <a:spcPts val="0"/>
                </a:spcBef>
                <a:spcAft>
                  <a:spcPts val="0"/>
                </a:spcAft>
                <a:defRPr/>
              </a:pPr>
              <a:r>
                <a:rPr lang="en-GB" sz="1050" dirty="0">
                  <a:solidFill>
                    <a:srgbClr val="5A5A5A"/>
                  </a:solidFill>
                  <a:latin typeface="Century Gothic" panose="020F0302020204030204"/>
                  <a:cs typeface="+mn-cs"/>
                </a:rPr>
                <a:t>Median follow-up = 16 months </a:t>
              </a:r>
              <a:br>
                <a:rPr lang="en-GB" sz="1050" dirty="0">
                  <a:solidFill>
                    <a:srgbClr val="5A5A5A"/>
                  </a:solidFill>
                  <a:latin typeface="Century Gothic" panose="020F0302020204030204"/>
                  <a:cs typeface="+mn-cs"/>
                </a:rPr>
              </a:br>
              <a:r>
                <a:rPr lang="en-GB" sz="1050" dirty="0">
                  <a:solidFill>
                    <a:srgbClr val="5A5A5A"/>
                  </a:solidFill>
                  <a:latin typeface="Century Gothic" panose="020F0302020204030204"/>
                  <a:cs typeface="+mn-cs"/>
                </a:rPr>
                <a:t>(event-driven)</a:t>
              </a:r>
            </a:p>
          </p:txBody>
        </p:sp>
        <p:grpSp>
          <p:nvGrpSpPr>
            <p:cNvPr id="6" name="Group 5">
              <a:extLst>
                <a:ext uri="{FF2B5EF4-FFF2-40B4-BE49-F238E27FC236}">
                  <a16:creationId xmlns:a16="http://schemas.microsoft.com/office/drawing/2014/main" id="{935FA3CB-17CF-49C5-9AD1-84BA8B947579}"/>
                </a:ext>
              </a:extLst>
            </p:cNvPr>
            <p:cNvGrpSpPr/>
            <p:nvPr/>
          </p:nvGrpSpPr>
          <p:grpSpPr>
            <a:xfrm>
              <a:off x="3233293" y="3705619"/>
              <a:ext cx="3485557" cy="1440827"/>
              <a:chOff x="3233294" y="3705619"/>
              <a:chExt cx="2564038" cy="1440827"/>
            </a:xfrm>
          </p:grpSpPr>
          <p:sp>
            <p:nvSpPr>
              <p:cNvPr id="66" name="Rectangle: Rounded Corners 65">
                <a:extLst>
                  <a:ext uri="{FF2B5EF4-FFF2-40B4-BE49-F238E27FC236}">
                    <a16:creationId xmlns:a16="http://schemas.microsoft.com/office/drawing/2014/main" id="{4DB16AA0-0960-4182-AB9E-7DFC8DF7CB6E}"/>
                  </a:ext>
                </a:extLst>
              </p:cNvPr>
              <p:cNvSpPr/>
              <p:nvPr/>
            </p:nvSpPr>
            <p:spPr>
              <a:xfrm>
                <a:off x="3245021" y="4485830"/>
                <a:ext cx="2551171" cy="522848"/>
              </a:xfrm>
              <a:prstGeom prst="roundRect">
                <a:avLst/>
              </a:prstGeom>
              <a:solidFill>
                <a:schemeClr val="tx1"/>
              </a:solidFill>
              <a:ln w="6350" cap="flat" cmpd="sng" algn="ctr">
                <a:noFill/>
                <a:prstDash val="solid"/>
                <a:miter lim="800000"/>
              </a:ln>
              <a:effectLst/>
            </p:spPr>
            <p:txBody>
              <a:bodyPr lIns="0" rIns="0" rtlCol="0" anchor="ctr"/>
              <a:lstStyle/>
              <a:p>
                <a:pPr algn="ctr" defTabSz="914355" fontAlgn="auto">
                  <a:spcBef>
                    <a:spcPts val="0"/>
                  </a:spcBef>
                  <a:spcAft>
                    <a:spcPts val="0"/>
                  </a:spcAft>
                  <a:defRPr/>
                </a:pPr>
                <a:r>
                  <a:rPr lang="en-GB" sz="1200" kern="0" dirty="0">
                    <a:solidFill>
                      <a:srgbClr val="FFFFFF"/>
                    </a:solidFill>
                    <a:latin typeface="Century Gothic" panose="020F0302020204030204"/>
                    <a:cs typeface="+mn-cs"/>
                  </a:rPr>
                  <a:t>Placebo qd + </a:t>
                </a:r>
                <a:r>
                  <a:rPr lang="en-GB" sz="1200" kern="0" dirty="0">
                    <a:solidFill>
                      <a:prstClr val="white"/>
                    </a:solidFill>
                    <a:latin typeface="Century Gothic" panose="020F0302020204030204"/>
                    <a:cs typeface="+mn-cs"/>
                  </a:rPr>
                  <a:t>SOC*</a:t>
                </a:r>
                <a:endParaRPr lang="en-GB" sz="1200" kern="0" dirty="0">
                  <a:solidFill>
                    <a:srgbClr val="FFFFFF"/>
                  </a:solidFill>
                  <a:latin typeface="Century Gothic" panose="020F0302020204030204"/>
                  <a:cs typeface="+mn-cs"/>
                </a:endParaRPr>
              </a:p>
            </p:txBody>
          </p:sp>
          <p:sp>
            <p:nvSpPr>
              <p:cNvPr id="67" name="Rectangle: Rounded Corners 66">
                <a:extLst>
                  <a:ext uri="{FF2B5EF4-FFF2-40B4-BE49-F238E27FC236}">
                    <a16:creationId xmlns:a16="http://schemas.microsoft.com/office/drawing/2014/main" id="{1DB665A4-BF15-4637-9FA2-B27A16821B94}"/>
                  </a:ext>
                </a:extLst>
              </p:cNvPr>
              <p:cNvSpPr/>
              <p:nvPr/>
            </p:nvSpPr>
            <p:spPr>
              <a:xfrm>
                <a:off x="3246165" y="3705619"/>
                <a:ext cx="2551167" cy="600748"/>
              </a:xfrm>
              <a:prstGeom prst="roundRect">
                <a:avLst/>
              </a:prstGeom>
              <a:solidFill>
                <a:schemeClr val="accent2"/>
              </a:solidFill>
              <a:ln w="6350" cap="flat" cmpd="sng" algn="ctr">
                <a:noFill/>
                <a:prstDash val="solid"/>
                <a:miter lim="800000"/>
              </a:ln>
              <a:effectLst/>
            </p:spPr>
            <p:txBody>
              <a:bodyPr lIns="0" rIns="0" rtlCol="0" anchor="ctr"/>
              <a:lstStyle/>
              <a:p>
                <a:pPr algn="ctr" defTabSz="914355" fontAlgn="auto">
                  <a:spcBef>
                    <a:spcPts val="0"/>
                  </a:spcBef>
                  <a:spcAft>
                    <a:spcPts val="0"/>
                  </a:spcAft>
                  <a:defRPr/>
                </a:pPr>
                <a:r>
                  <a:rPr lang="en-GB" sz="1200" kern="0" dirty="0">
                    <a:solidFill>
                      <a:prstClr val="white"/>
                    </a:solidFill>
                    <a:latin typeface="Century Gothic" panose="020F0302020204030204"/>
                    <a:cs typeface="+mn-cs"/>
                  </a:rPr>
                  <a:t>Empagliflozin 10 mg qd + SOC* </a:t>
                </a:r>
              </a:p>
            </p:txBody>
          </p:sp>
          <p:cxnSp>
            <p:nvCxnSpPr>
              <p:cNvPr id="76" name="Straight Connector 75">
                <a:extLst>
                  <a:ext uri="{FF2B5EF4-FFF2-40B4-BE49-F238E27FC236}">
                    <a16:creationId xmlns:a16="http://schemas.microsoft.com/office/drawing/2014/main" id="{F5D82256-6A05-4F35-AC13-A7E430E27BA6}"/>
                  </a:ext>
                </a:extLst>
              </p:cNvPr>
              <p:cNvCxnSpPr/>
              <p:nvPr/>
            </p:nvCxnSpPr>
            <p:spPr>
              <a:xfrm>
                <a:off x="3235585" y="5103430"/>
                <a:ext cx="2548879" cy="0"/>
              </a:xfrm>
              <a:prstGeom prst="line">
                <a:avLst/>
              </a:prstGeom>
              <a:noFill/>
              <a:ln w="19050" cap="flat" cmpd="sng" algn="ctr">
                <a:solidFill>
                  <a:srgbClr val="515151"/>
                </a:solidFill>
                <a:prstDash val="sysDot"/>
                <a:miter lim="800000"/>
              </a:ln>
              <a:effectLst/>
            </p:spPr>
          </p:cxnSp>
          <p:cxnSp>
            <p:nvCxnSpPr>
              <p:cNvPr id="77" name="Straight Connector 76">
                <a:extLst>
                  <a:ext uri="{FF2B5EF4-FFF2-40B4-BE49-F238E27FC236}">
                    <a16:creationId xmlns:a16="http://schemas.microsoft.com/office/drawing/2014/main" id="{9A2BDEDD-7963-4CBA-9557-27C07D3BD32E}"/>
                  </a:ext>
                </a:extLst>
              </p:cNvPr>
              <p:cNvCxnSpPr/>
              <p:nvPr/>
            </p:nvCxnSpPr>
            <p:spPr>
              <a:xfrm>
                <a:off x="3233294" y="5063523"/>
                <a:ext cx="0" cy="82923"/>
              </a:xfrm>
              <a:prstGeom prst="line">
                <a:avLst/>
              </a:prstGeom>
              <a:noFill/>
              <a:ln w="19050" cap="flat" cmpd="sng" algn="ctr">
                <a:solidFill>
                  <a:srgbClr val="515151"/>
                </a:solidFill>
                <a:prstDash val="solid"/>
                <a:miter lim="800000"/>
              </a:ln>
              <a:effectLst/>
            </p:spPr>
          </p:cxnSp>
          <p:cxnSp>
            <p:nvCxnSpPr>
              <p:cNvPr id="78" name="Straight Connector 77">
                <a:extLst>
                  <a:ext uri="{FF2B5EF4-FFF2-40B4-BE49-F238E27FC236}">
                    <a16:creationId xmlns:a16="http://schemas.microsoft.com/office/drawing/2014/main" id="{C312A5A5-A9D6-4D86-B1C6-2D87AE5EB19D}"/>
                  </a:ext>
                </a:extLst>
              </p:cNvPr>
              <p:cNvCxnSpPr/>
              <p:nvPr/>
            </p:nvCxnSpPr>
            <p:spPr>
              <a:xfrm>
                <a:off x="5784465" y="5063523"/>
                <a:ext cx="0" cy="82923"/>
              </a:xfrm>
              <a:prstGeom prst="line">
                <a:avLst/>
              </a:prstGeom>
              <a:noFill/>
              <a:ln w="19050" cap="flat" cmpd="sng" algn="ctr">
                <a:solidFill>
                  <a:srgbClr val="515151"/>
                </a:solidFill>
                <a:prstDash val="solid"/>
                <a:miter lim="800000"/>
              </a:ln>
              <a:effectLst/>
            </p:spPr>
          </p:cxnSp>
        </p:grpSp>
      </p:grpSp>
      <p:grpSp>
        <p:nvGrpSpPr>
          <p:cNvPr id="4" name="Group 3">
            <a:extLst>
              <a:ext uri="{FF2B5EF4-FFF2-40B4-BE49-F238E27FC236}">
                <a16:creationId xmlns:a16="http://schemas.microsoft.com/office/drawing/2014/main" id="{86062FC7-3AB0-4D92-879E-0607FC35B22F}"/>
              </a:ext>
            </a:extLst>
          </p:cNvPr>
          <p:cNvGrpSpPr/>
          <p:nvPr/>
        </p:nvGrpSpPr>
        <p:grpSpPr>
          <a:xfrm>
            <a:off x="5558874" y="3644763"/>
            <a:ext cx="3242226" cy="1622143"/>
            <a:chOff x="6898899" y="3086044"/>
            <a:chExt cx="4322968" cy="3089004"/>
          </a:xfrm>
        </p:grpSpPr>
        <p:cxnSp>
          <p:nvCxnSpPr>
            <p:cNvPr id="24" name="Straight Connector 23">
              <a:extLst>
                <a:ext uri="{FF2B5EF4-FFF2-40B4-BE49-F238E27FC236}">
                  <a16:creationId xmlns:a16="http://schemas.microsoft.com/office/drawing/2014/main" id="{31C01EEB-20AB-4413-97DA-ECAF97712E1A}"/>
                </a:ext>
              </a:extLst>
            </p:cNvPr>
            <p:cNvCxnSpPr>
              <a:cxnSpLocks/>
            </p:cNvCxnSpPr>
            <p:nvPr/>
          </p:nvCxnSpPr>
          <p:spPr>
            <a:xfrm>
              <a:off x="6898899" y="3086044"/>
              <a:ext cx="0" cy="3065139"/>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5E67707-B975-470A-A176-2E195F55A0D2}"/>
                </a:ext>
              </a:extLst>
            </p:cNvPr>
            <p:cNvCxnSpPr>
              <a:cxnSpLocks/>
            </p:cNvCxnSpPr>
            <p:nvPr/>
          </p:nvCxnSpPr>
          <p:spPr>
            <a:xfrm>
              <a:off x="7184170" y="4275004"/>
              <a:ext cx="4037697"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3A5B60C6-BA9F-4625-9050-4D576878D302}"/>
                </a:ext>
              </a:extLst>
            </p:cNvPr>
            <p:cNvGrpSpPr/>
            <p:nvPr/>
          </p:nvGrpSpPr>
          <p:grpSpPr>
            <a:xfrm>
              <a:off x="7184170" y="3100225"/>
              <a:ext cx="4037697" cy="1078279"/>
              <a:chOff x="7580941" y="2147779"/>
              <a:chExt cx="4037697" cy="1078279"/>
            </a:xfrm>
          </p:grpSpPr>
          <p:sp>
            <p:nvSpPr>
              <p:cNvPr id="27" name="Rectangle 26">
                <a:extLst>
                  <a:ext uri="{FF2B5EF4-FFF2-40B4-BE49-F238E27FC236}">
                    <a16:creationId xmlns:a16="http://schemas.microsoft.com/office/drawing/2014/main" id="{A50513E3-E5E9-443B-BC59-65F6DA49A5EE}"/>
                  </a:ext>
                </a:extLst>
              </p:cNvPr>
              <p:cNvSpPr/>
              <p:nvPr/>
            </p:nvSpPr>
            <p:spPr bwMode="auto">
              <a:xfrm>
                <a:off x="7580941" y="2147779"/>
                <a:ext cx="106616" cy="1078279"/>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91440" rIns="91440" bIns="72000" numCol="1" rtlCol="0" anchor="ctr" anchorCtr="0" compatLnSpc="1">
                <a:prstTxWarp prst="textNoShape">
                  <a:avLst/>
                </a:prstTxWarp>
                <a:noAutofit/>
              </a:bodyPr>
              <a:lstStyle/>
              <a:p>
                <a:pPr defTabSz="685800" fontAlgn="auto">
                  <a:spcBef>
                    <a:spcPts val="0"/>
                  </a:spcBef>
                  <a:spcAft>
                    <a:spcPts val="0"/>
                  </a:spcAft>
                  <a:defRPr/>
                </a:pPr>
                <a:endParaRPr lang="en-US" sz="1350" dirty="0">
                  <a:solidFill>
                    <a:srgbClr val="515151"/>
                  </a:solidFill>
                  <a:latin typeface="Century Gothic" panose="020F0302020204030204"/>
                  <a:cs typeface="+mn-cs"/>
                </a:endParaRPr>
              </a:p>
            </p:txBody>
          </p:sp>
          <p:sp>
            <p:nvSpPr>
              <p:cNvPr id="28" name="Rectangle 27">
                <a:extLst>
                  <a:ext uri="{FF2B5EF4-FFF2-40B4-BE49-F238E27FC236}">
                    <a16:creationId xmlns:a16="http://schemas.microsoft.com/office/drawing/2014/main" id="{510957CD-4F1C-423A-A7D3-D1B247CE30A2}"/>
                  </a:ext>
                </a:extLst>
              </p:cNvPr>
              <p:cNvSpPr>
                <a:spLocks/>
              </p:cNvSpPr>
              <p:nvPr/>
            </p:nvSpPr>
            <p:spPr>
              <a:xfrm>
                <a:off x="7687557" y="2147779"/>
                <a:ext cx="3931081" cy="1078277"/>
              </a:xfrm>
              <a:prstGeom prst="rect">
                <a:avLst/>
              </a:prstGeom>
              <a:solidFill>
                <a:srgbClr val="F8F7F7"/>
              </a:solidFill>
              <a:ln w="15875">
                <a:noFill/>
                <a:miter lim="800000"/>
              </a:ln>
            </p:spPr>
            <p:style>
              <a:lnRef idx="1">
                <a:schemeClr val="accent1"/>
              </a:lnRef>
              <a:fillRef idx="0">
                <a:schemeClr val="accent1"/>
              </a:fillRef>
              <a:effectRef idx="0">
                <a:schemeClr val="accent1"/>
              </a:effectRef>
              <a:fontRef idx="minor">
                <a:schemeClr val="tx1"/>
              </a:fontRef>
            </p:style>
            <p:txBody>
              <a:bodyPr lIns="137160" tIns="0" bIns="0" rtlCol="0" anchor="ctr" anchorCtr="0">
                <a:noAutofit/>
              </a:bodyPr>
              <a:lstStyle/>
              <a:p>
                <a:pPr defTabSz="914331" fontAlgn="auto">
                  <a:spcBef>
                    <a:spcPts val="450"/>
                  </a:spcBef>
                  <a:spcAft>
                    <a:spcPts val="0"/>
                  </a:spcAft>
                  <a:buClr>
                    <a:srgbClr val="008C7D"/>
                  </a:buClr>
                  <a:defRPr/>
                </a:pPr>
                <a:r>
                  <a:rPr lang="en-US" sz="1200" b="1" kern="0" dirty="0">
                    <a:solidFill>
                      <a:srgbClr val="498BC9"/>
                    </a:solidFill>
                    <a:latin typeface="Century Gothic" panose="020F0302020204030204"/>
                    <a:sym typeface="Arial"/>
                  </a:rPr>
                  <a:t>COMPOSITE PRIMARY ENDPOINT </a:t>
                </a:r>
              </a:p>
              <a:p>
                <a:pPr marL="0" lvl="1" defTabSz="779194" fontAlgn="auto">
                  <a:spcBef>
                    <a:spcPts val="225"/>
                  </a:spcBef>
                  <a:spcAft>
                    <a:spcPts val="0"/>
                  </a:spcAft>
                  <a:buClr>
                    <a:srgbClr val="498BC9"/>
                  </a:buClr>
                  <a:defRPr/>
                </a:pPr>
                <a:r>
                  <a:rPr lang="en-GB" sz="1050" b="1" dirty="0">
                    <a:solidFill>
                      <a:srgbClr val="515151"/>
                    </a:solidFill>
                    <a:latin typeface="Century Gothic" panose="020F0302020204030204"/>
                    <a:sym typeface="Arial"/>
                  </a:rPr>
                  <a:t>Time to first event of adjudicated </a:t>
                </a:r>
                <a:br>
                  <a:rPr lang="en-GB" sz="1050" b="1" dirty="0">
                    <a:solidFill>
                      <a:srgbClr val="515151"/>
                    </a:solidFill>
                    <a:latin typeface="Century Gothic" panose="020F0302020204030204"/>
                    <a:sym typeface="Arial"/>
                  </a:rPr>
                </a:br>
                <a:r>
                  <a:rPr lang="en-GB" sz="1050" b="1" dirty="0">
                    <a:solidFill>
                      <a:srgbClr val="515151"/>
                    </a:solidFill>
                    <a:latin typeface="Century Gothic" panose="020F0302020204030204"/>
                    <a:sym typeface="Arial"/>
                  </a:rPr>
                  <a:t>CV death or adjudicated HHF</a:t>
                </a:r>
                <a:r>
                  <a:rPr lang="en-US" sz="1050" b="1" dirty="0">
                    <a:solidFill>
                      <a:srgbClr val="515151"/>
                    </a:solidFill>
                    <a:latin typeface="Century Gothic" panose="020F0302020204030204"/>
                    <a:sym typeface="Arial"/>
                  </a:rPr>
                  <a:t> </a:t>
                </a:r>
                <a:endParaRPr lang="en-IN" sz="1050" b="1" dirty="0">
                  <a:solidFill>
                    <a:srgbClr val="515151"/>
                  </a:solidFill>
                  <a:latin typeface="Century Gothic" panose="020F0302020204030204"/>
                  <a:sym typeface="Arial"/>
                </a:endParaRPr>
              </a:p>
            </p:txBody>
          </p:sp>
        </p:grpSp>
        <p:grpSp>
          <p:nvGrpSpPr>
            <p:cNvPr id="29" name="Group 28">
              <a:extLst>
                <a:ext uri="{FF2B5EF4-FFF2-40B4-BE49-F238E27FC236}">
                  <a16:creationId xmlns:a16="http://schemas.microsoft.com/office/drawing/2014/main" id="{F26A4116-E20A-437F-8D50-E19FED99A111}"/>
                </a:ext>
              </a:extLst>
            </p:cNvPr>
            <p:cNvGrpSpPr/>
            <p:nvPr/>
          </p:nvGrpSpPr>
          <p:grpSpPr>
            <a:xfrm>
              <a:off x="7184170" y="4351827"/>
              <a:ext cx="4037697" cy="1823221"/>
              <a:chOff x="7580941" y="3379702"/>
              <a:chExt cx="4037697" cy="1823221"/>
            </a:xfrm>
          </p:grpSpPr>
          <p:sp>
            <p:nvSpPr>
              <p:cNvPr id="30" name="Rectangle 29">
                <a:extLst>
                  <a:ext uri="{FF2B5EF4-FFF2-40B4-BE49-F238E27FC236}">
                    <a16:creationId xmlns:a16="http://schemas.microsoft.com/office/drawing/2014/main" id="{DAD14E7E-8B12-40CE-B83A-DE603AE078FD}"/>
                  </a:ext>
                </a:extLst>
              </p:cNvPr>
              <p:cNvSpPr/>
              <p:nvPr/>
            </p:nvSpPr>
            <p:spPr bwMode="auto">
              <a:xfrm>
                <a:off x="7580941" y="3379702"/>
                <a:ext cx="106616" cy="1823221"/>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91440" rIns="91440" bIns="72000" numCol="1" rtlCol="0" anchor="ctr" anchorCtr="0" compatLnSpc="1">
                <a:prstTxWarp prst="textNoShape">
                  <a:avLst/>
                </a:prstTxWarp>
                <a:noAutofit/>
              </a:bodyPr>
              <a:lstStyle/>
              <a:p>
                <a:pPr defTabSz="685800" fontAlgn="auto">
                  <a:spcBef>
                    <a:spcPts val="0"/>
                  </a:spcBef>
                  <a:spcAft>
                    <a:spcPts val="0"/>
                  </a:spcAft>
                  <a:defRPr/>
                </a:pPr>
                <a:endParaRPr lang="en-US" sz="1350" dirty="0">
                  <a:solidFill>
                    <a:srgbClr val="515151"/>
                  </a:solidFill>
                  <a:latin typeface="Century Gothic" panose="020F0302020204030204"/>
                  <a:cs typeface="+mn-cs"/>
                </a:endParaRPr>
              </a:p>
            </p:txBody>
          </p:sp>
          <p:sp>
            <p:nvSpPr>
              <p:cNvPr id="31" name="Rectangle 30">
                <a:extLst>
                  <a:ext uri="{FF2B5EF4-FFF2-40B4-BE49-F238E27FC236}">
                    <a16:creationId xmlns:a16="http://schemas.microsoft.com/office/drawing/2014/main" id="{D2C618CF-4CE5-4AC6-8DC1-7DBD69A8AD53}"/>
                  </a:ext>
                </a:extLst>
              </p:cNvPr>
              <p:cNvSpPr>
                <a:spLocks/>
              </p:cNvSpPr>
              <p:nvPr/>
            </p:nvSpPr>
            <p:spPr>
              <a:xfrm>
                <a:off x="7687557" y="3379703"/>
                <a:ext cx="3931081" cy="1819035"/>
              </a:xfrm>
              <a:prstGeom prst="rect">
                <a:avLst/>
              </a:prstGeom>
              <a:solidFill>
                <a:srgbClr val="F8F7F7"/>
              </a:solidFill>
              <a:ln w="15875">
                <a:noFill/>
                <a:miter lim="800000"/>
              </a:ln>
            </p:spPr>
            <p:style>
              <a:lnRef idx="1">
                <a:schemeClr val="accent1"/>
              </a:lnRef>
              <a:fillRef idx="0">
                <a:schemeClr val="accent1"/>
              </a:fillRef>
              <a:effectRef idx="0">
                <a:schemeClr val="accent1"/>
              </a:effectRef>
              <a:fontRef idx="minor">
                <a:schemeClr val="tx1"/>
              </a:fontRef>
            </p:style>
            <p:txBody>
              <a:bodyPr lIns="137160" tIns="0" bIns="0" rtlCol="0" anchor="ctr" anchorCtr="0">
                <a:noAutofit/>
              </a:bodyPr>
              <a:lstStyle/>
              <a:p>
                <a:pPr defTabSz="914331" fontAlgn="auto">
                  <a:spcBef>
                    <a:spcPts val="450"/>
                  </a:spcBef>
                  <a:spcAft>
                    <a:spcPts val="0"/>
                  </a:spcAft>
                  <a:buClr>
                    <a:srgbClr val="008C7D"/>
                  </a:buClr>
                  <a:defRPr/>
                </a:pPr>
                <a:r>
                  <a:rPr lang="en-US" sz="1200" b="1" kern="0" dirty="0">
                    <a:solidFill>
                      <a:srgbClr val="498BC9"/>
                    </a:solidFill>
                    <a:latin typeface="Century Gothic" panose="020F0302020204030204"/>
                    <a:sym typeface="Arial"/>
                  </a:rPr>
                  <a:t>SECONDARY ENDPOINTS</a:t>
                </a:r>
              </a:p>
              <a:p>
                <a:pPr marL="114291" lvl="1" indent="-114291" defTabSz="779194" fontAlgn="auto">
                  <a:spcBef>
                    <a:spcPts val="225"/>
                  </a:spcBef>
                  <a:spcAft>
                    <a:spcPts val="0"/>
                  </a:spcAft>
                  <a:buClr>
                    <a:srgbClr val="498BC9"/>
                  </a:buClr>
                  <a:buFont typeface="Arial" panose="020B0604020202020204" pitchFamily="34" charset="0"/>
                  <a:buChar char="•"/>
                  <a:defRPr/>
                </a:pPr>
                <a:r>
                  <a:rPr lang="en-GB" sz="1050" b="1" dirty="0">
                    <a:solidFill>
                      <a:srgbClr val="515151"/>
                    </a:solidFill>
                    <a:latin typeface="Century Gothic" panose="020F0302020204030204"/>
                    <a:sym typeface="Arial"/>
                  </a:rPr>
                  <a:t>First and recurrent adjudicated HHF events</a:t>
                </a:r>
              </a:p>
              <a:p>
                <a:pPr marL="114291" lvl="1" indent="-114291" defTabSz="779194" fontAlgn="auto">
                  <a:spcBef>
                    <a:spcPts val="225"/>
                  </a:spcBef>
                  <a:spcAft>
                    <a:spcPts val="0"/>
                  </a:spcAft>
                  <a:buClr>
                    <a:srgbClr val="498BC9"/>
                  </a:buClr>
                  <a:buFont typeface="Arial" panose="020B0604020202020204" pitchFamily="34" charset="0"/>
                  <a:buChar char="•"/>
                  <a:defRPr/>
                </a:pPr>
                <a:r>
                  <a:rPr lang="en-GB" sz="1050" b="1" dirty="0">
                    <a:solidFill>
                      <a:srgbClr val="515151"/>
                    </a:solidFill>
                    <a:latin typeface="Century Gothic" panose="020F0302020204030204"/>
                    <a:sym typeface="Arial"/>
                  </a:rPr>
                  <a:t>eGFR slope: change from baseline</a:t>
                </a:r>
              </a:p>
            </p:txBody>
          </p:sp>
        </p:grpSp>
      </p:grpSp>
      <p:sp>
        <p:nvSpPr>
          <p:cNvPr id="39" name="Rectangle 38">
            <a:extLst>
              <a:ext uri="{FF2B5EF4-FFF2-40B4-BE49-F238E27FC236}">
                <a16:creationId xmlns:a16="http://schemas.microsoft.com/office/drawing/2014/main" id="{CA06A6D1-32C6-4752-B950-D0FACBC4C84C}"/>
              </a:ext>
            </a:extLst>
          </p:cNvPr>
          <p:cNvSpPr/>
          <p:nvPr/>
        </p:nvSpPr>
        <p:spPr>
          <a:xfrm>
            <a:off x="5558874" y="3263276"/>
            <a:ext cx="3242225" cy="300082"/>
          </a:xfrm>
          <a:prstGeom prst="rect">
            <a:avLst/>
          </a:prstGeom>
        </p:spPr>
        <p:txBody>
          <a:bodyPr wrap="square" lIns="0" rIns="0" anchor="b">
            <a:spAutoFit/>
          </a:bodyPr>
          <a:lstStyle/>
          <a:p>
            <a:pPr algn="ctr" defTabSz="685800" fontAlgn="auto">
              <a:spcBef>
                <a:spcPts val="0"/>
              </a:spcBef>
              <a:spcAft>
                <a:spcPts val="0"/>
              </a:spcAft>
              <a:defRPr/>
            </a:pPr>
            <a:r>
              <a:rPr lang="en-GB" sz="1350" b="1" kern="0" dirty="0">
                <a:solidFill>
                  <a:srgbClr val="515151"/>
                </a:solidFill>
                <a:latin typeface="Century Gothic" panose="020F0302020204030204"/>
                <a:cs typeface="+mn-cs"/>
              </a:rPr>
              <a:t>Confirmatory endpoints</a:t>
            </a:r>
            <a:r>
              <a:rPr lang="en-GB" sz="1350" b="1" kern="0" baseline="30000" dirty="0">
                <a:solidFill>
                  <a:srgbClr val="515151"/>
                </a:solidFill>
                <a:latin typeface="Century Gothic" panose="020F0302020204030204"/>
                <a:cs typeface="+mn-cs"/>
              </a:rPr>
              <a:t>1,2</a:t>
            </a:r>
            <a:endParaRPr lang="en-GB" sz="1350" b="1" kern="0" dirty="0">
              <a:solidFill>
                <a:srgbClr val="515151"/>
              </a:solidFill>
              <a:latin typeface="Century Gothic" panose="020F0302020204030204"/>
              <a:cs typeface="+mn-cs"/>
            </a:endParaRPr>
          </a:p>
        </p:txBody>
      </p:sp>
      <p:sp>
        <p:nvSpPr>
          <p:cNvPr id="40" name="Rectangle 39">
            <a:extLst>
              <a:ext uri="{FF2B5EF4-FFF2-40B4-BE49-F238E27FC236}">
                <a16:creationId xmlns:a16="http://schemas.microsoft.com/office/drawing/2014/main" id="{2DAA8847-17DB-44F2-BFB1-0A28F6469A35}"/>
              </a:ext>
            </a:extLst>
          </p:cNvPr>
          <p:cNvSpPr/>
          <p:nvPr/>
        </p:nvSpPr>
        <p:spPr>
          <a:xfrm>
            <a:off x="1157630" y="3267418"/>
            <a:ext cx="3242225" cy="300082"/>
          </a:xfrm>
          <a:prstGeom prst="rect">
            <a:avLst/>
          </a:prstGeom>
        </p:spPr>
        <p:txBody>
          <a:bodyPr wrap="square" lIns="0" rIns="0" anchor="b">
            <a:spAutoFit/>
          </a:bodyPr>
          <a:lstStyle/>
          <a:p>
            <a:pPr algn="ctr" defTabSz="685800" fontAlgn="auto">
              <a:spcBef>
                <a:spcPts val="0"/>
              </a:spcBef>
              <a:spcAft>
                <a:spcPts val="0"/>
              </a:spcAft>
              <a:defRPr/>
            </a:pPr>
            <a:r>
              <a:rPr lang="en-GB" sz="1350" b="1" kern="0" dirty="0">
                <a:solidFill>
                  <a:srgbClr val="515151"/>
                </a:solidFill>
                <a:latin typeface="Century Gothic" panose="020F0302020204030204"/>
                <a:cs typeface="+mn-cs"/>
              </a:rPr>
              <a:t>Study design</a:t>
            </a:r>
            <a:r>
              <a:rPr lang="en-GB" sz="1350" b="1" kern="0" baseline="30000" dirty="0">
                <a:solidFill>
                  <a:srgbClr val="515151"/>
                </a:solidFill>
                <a:latin typeface="Century Gothic" panose="020F0302020204030204"/>
                <a:cs typeface="+mn-cs"/>
              </a:rPr>
              <a:t>1–3</a:t>
            </a:r>
            <a:endParaRPr lang="en-GB" sz="1350" b="1" kern="0" dirty="0">
              <a:solidFill>
                <a:srgbClr val="515151"/>
              </a:solidFill>
              <a:latin typeface="Century Gothic" panose="020F0302020204030204"/>
              <a:cs typeface="+mn-cs"/>
            </a:endParaRPr>
          </a:p>
        </p:txBody>
      </p:sp>
      <p:sp>
        <p:nvSpPr>
          <p:cNvPr id="32" name="Slide Number Placeholder 5">
            <a:extLst>
              <a:ext uri="{FF2B5EF4-FFF2-40B4-BE49-F238E27FC236}">
                <a16:creationId xmlns:a16="http://schemas.microsoft.com/office/drawing/2014/main" id="{65E9125D-1A1E-4820-B0F0-67D07C140F92}"/>
              </a:ext>
            </a:extLst>
          </p:cNvPr>
          <p:cNvSpPr>
            <a:spLocks noGrp="1"/>
          </p:cNvSpPr>
          <p:nvPr>
            <p:ph type="sldNum" sz="quarter" idx="4"/>
          </p:nvPr>
        </p:nvSpPr>
        <p:spPr>
          <a:xfrm>
            <a:off x="81000" y="5718627"/>
            <a:ext cx="311743" cy="206829"/>
          </a:xfrm>
          <a:prstGeom prst="rect">
            <a:avLst/>
          </a:prstGeom>
        </p:spPr>
        <p:txBody>
          <a:bodyPr rIns="0" anchor="b" anchorCtr="0"/>
          <a:lstStyle>
            <a:lvl1pPr algn="l">
              <a:defRPr sz="825">
                <a:solidFill>
                  <a:schemeClr val="tx1"/>
                </a:solidFill>
              </a:defRPr>
            </a:lvl1pPr>
          </a:lstStyle>
          <a:p>
            <a:pPr defTabSz="685800" fontAlgn="auto">
              <a:spcBef>
                <a:spcPts val="0"/>
              </a:spcBef>
              <a:spcAft>
                <a:spcPts val="0"/>
              </a:spcAft>
              <a:defRPr/>
            </a:pPr>
            <a:fld id="{B687C26E-76E8-F74A-ABD7-29242BE2C250}" type="slidenum">
              <a:rPr lang="en-US">
                <a:solidFill>
                  <a:srgbClr val="515151"/>
                </a:solidFill>
                <a:latin typeface="Century Gothic" panose="020F0302020204030204"/>
                <a:cs typeface="+mn-cs"/>
              </a:rPr>
              <a:pPr defTabSz="685800" fontAlgn="auto">
                <a:spcBef>
                  <a:spcPts val="0"/>
                </a:spcBef>
                <a:spcAft>
                  <a:spcPts val="0"/>
                </a:spcAft>
                <a:defRPr/>
              </a:pPr>
              <a:t>72</a:t>
            </a:fld>
            <a:endParaRPr lang="en-US" dirty="0">
              <a:solidFill>
                <a:srgbClr val="515151"/>
              </a:solidFill>
              <a:latin typeface="Century Gothic" panose="020F0302020204030204"/>
              <a:cs typeface="+mn-cs"/>
            </a:endParaRPr>
          </a:p>
        </p:txBody>
      </p:sp>
    </p:spTree>
    <p:extLst>
      <p:ext uri="{BB962C8B-B14F-4D97-AF65-F5344CB8AC3E}">
        <p14:creationId xmlns:p14="http://schemas.microsoft.com/office/powerpoint/2010/main" val="389785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52913" y="938732"/>
            <a:ext cx="4269637" cy="2464806"/>
          </a:xfrm>
          <a:prstGeom prst="rect">
            <a:avLst/>
          </a:prstGeom>
          <a:ln>
            <a:solidFill>
              <a:schemeClr val="accent3">
                <a:lumMod val="60000"/>
                <a:lumOff val="40000"/>
              </a:schemeClr>
            </a:solidFill>
          </a:ln>
        </p:spPr>
      </p:pic>
      <p:pic>
        <p:nvPicPr>
          <p:cNvPr id="74" name="Picture 7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753069" y="938732"/>
            <a:ext cx="4136264" cy="2464806"/>
          </a:xfrm>
          <a:prstGeom prst="rect">
            <a:avLst/>
          </a:prstGeom>
          <a:ln>
            <a:solidFill>
              <a:schemeClr val="accent3">
                <a:lumMod val="60000"/>
                <a:lumOff val="40000"/>
              </a:schemeClr>
            </a:solidFill>
          </a:ln>
        </p:spPr>
      </p:pic>
      <p:pic>
        <p:nvPicPr>
          <p:cNvPr id="75" name="Picture 74"/>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5062451" y="3652887"/>
            <a:ext cx="3642293" cy="2050854"/>
          </a:xfrm>
          <a:prstGeom prst="rect">
            <a:avLst/>
          </a:prstGeom>
          <a:ln>
            <a:solidFill>
              <a:schemeClr val="accent3">
                <a:lumMod val="60000"/>
                <a:lumOff val="40000"/>
              </a:schemeClr>
            </a:solidFill>
          </a:ln>
        </p:spPr>
      </p:pic>
      <p:pic>
        <p:nvPicPr>
          <p:cNvPr id="78" name="Picture 77"/>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252912" y="3505391"/>
            <a:ext cx="4269637" cy="2372021"/>
          </a:xfrm>
          <a:prstGeom prst="rect">
            <a:avLst/>
          </a:prstGeom>
          <a:ln>
            <a:solidFill>
              <a:schemeClr val="accent3">
                <a:lumMod val="60000"/>
                <a:lumOff val="40000"/>
              </a:schemeClr>
            </a:solidFill>
          </a:ln>
        </p:spPr>
      </p:pic>
      <p:sp>
        <p:nvSpPr>
          <p:cNvPr id="79" name="Rectangle 78"/>
          <p:cNvSpPr/>
          <p:nvPr/>
        </p:nvSpPr>
        <p:spPr>
          <a:xfrm>
            <a:off x="4338873" y="3220205"/>
            <a:ext cx="183677" cy="183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srgbClr val="FFFFFF"/>
              </a:solidFill>
              <a:latin typeface="Century Gothic" panose="020F0302020204030204"/>
            </a:endParaRPr>
          </a:p>
        </p:txBody>
      </p:sp>
    </p:spTree>
    <p:extLst>
      <p:ext uri="{BB962C8B-B14F-4D97-AF65-F5344CB8AC3E}">
        <p14:creationId xmlns:p14="http://schemas.microsoft.com/office/powerpoint/2010/main" val="2597977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1696C9A-713B-4240-9B17-4AF01B418ED6}"/>
              </a:ext>
            </a:extLst>
          </p:cNvPr>
          <p:cNvSpPr>
            <a:spLocks noGrp="1"/>
          </p:cNvSpPr>
          <p:nvPr>
            <p:ph type="title"/>
          </p:nvPr>
        </p:nvSpPr>
        <p:spPr/>
        <p:txBody>
          <a:bodyPr/>
          <a:lstStyle/>
          <a:p>
            <a:r>
              <a:rPr lang="el-GR" dirty="0"/>
              <a:t>Σταθεροί συνδυασμοί</a:t>
            </a:r>
          </a:p>
        </p:txBody>
      </p:sp>
      <p:sp>
        <p:nvSpPr>
          <p:cNvPr id="6" name="Θέση περιεχομένου 5">
            <a:extLst>
              <a:ext uri="{FF2B5EF4-FFF2-40B4-BE49-F238E27FC236}">
                <a16:creationId xmlns:a16="http://schemas.microsoft.com/office/drawing/2014/main" id="{4980C2C8-D0F6-4498-9BB3-69AA10B36BC0}"/>
              </a:ext>
            </a:extLst>
          </p:cNvPr>
          <p:cNvSpPr>
            <a:spLocks noGrp="1"/>
          </p:cNvSpPr>
          <p:nvPr>
            <p:ph idx="1"/>
          </p:nvPr>
        </p:nvSpPr>
        <p:spPr>
          <a:xfrm>
            <a:off x="323850" y="1676400"/>
            <a:ext cx="8496300" cy="4449763"/>
          </a:xfrm>
        </p:spPr>
        <p:txBody>
          <a:bodyPr/>
          <a:lstStyle/>
          <a:p>
            <a:r>
              <a:rPr lang="el-GR" dirty="0" err="1"/>
              <a:t>Δαπαγλιφλοζίνης</a:t>
            </a:r>
            <a:r>
              <a:rPr lang="el-GR" dirty="0"/>
              <a:t> + μετφορμίνης + (5 + 850/100</a:t>
            </a:r>
            <a:r>
              <a:rPr lang="en-US" dirty="0"/>
              <a:t>0</a:t>
            </a:r>
            <a:r>
              <a:rPr lang="el-GR" dirty="0"/>
              <a:t>)</a:t>
            </a:r>
          </a:p>
          <a:p>
            <a:r>
              <a:rPr lang="el-GR" dirty="0"/>
              <a:t>Εμπαγλιφλοζίνης + μετφορμίνης + (5</a:t>
            </a:r>
            <a:r>
              <a:rPr lang="en-US" dirty="0"/>
              <a:t>/12,5</a:t>
            </a:r>
            <a:r>
              <a:rPr lang="el-GR" dirty="0"/>
              <a:t> + 850/100</a:t>
            </a:r>
            <a:r>
              <a:rPr lang="en-US" dirty="0"/>
              <a:t>0</a:t>
            </a:r>
            <a:r>
              <a:rPr lang="el-GR" dirty="0"/>
              <a:t>)</a:t>
            </a:r>
          </a:p>
          <a:p>
            <a:r>
              <a:rPr lang="el-GR" dirty="0" err="1"/>
              <a:t>Καναγλιφλοζίνης</a:t>
            </a:r>
            <a:r>
              <a:rPr lang="el-GR" dirty="0"/>
              <a:t>+ μετφορμίνης + (</a:t>
            </a:r>
            <a:r>
              <a:rPr lang="en-US" dirty="0"/>
              <a:t>50/150</a:t>
            </a:r>
            <a:r>
              <a:rPr lang="el-GR" dirty="0"/>
              <a:t> + 850/100</a:t>
            </a:r>
            <a:r>
              <a:rPr lang="en-US" dirty="0"/>
              <a:t>0</a:t>
            </a:r>
            <a:r>
              <a:rPr lang="el-GR" dirty="0"/>
              <a:t>)</a:t>
            </a:r>
            <a:endParaRPr lang="en-US" dirty="0"/>
          </a:p>
          <a:p>
            <a:r>
              <a:rPr lang="en-US" dirty="0"/>
              <a:t>E</a:t>
            </a:r>
            <a:r>
              <a:rPr lang="el-GR" dirty="0" err="1"/>
              <a:t>μπαγλιφλοζίνης</a:t>
            </a:r>
            <a:r>
              <a:rPr lang="el-GR" dirty="0"/>
              <a:t> + </a:t>
            </a:r>
            <a:r>
              <a:rPr lang="el-GR" dirty="0" err="1"/>
              <a:t>λιναγλιπτίνης</a:t>
            </a:r>
            <a:r>
              <a:rPr lang="el-GR" dirty="0"/>
              <a:t> + (10/25 + 5)</a:t>
            </a:r>
          </a:p>
          <a:p>
            <a:endParaRPr lang="el-GR" dirty="0"/>
          </a:p>
          <a:p>
            <a:endParaRPr lang="el-GR" dirty="0"/>
          </a:p>
        </p:txBody>
      </p:sp>
    </p:spTree>
    <p:extLst>
      <p:ext uri="{BB962C8B-B14F-4D97-AF65-F5344CB8AC3E}">
        <p14:creationId xmlns:p14="http://schemas.microsoft.com/office/powerpoint/2010/main" val="2834327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9B5A-4692-4246-8A71-68D3BCCA2AA5}"/>
              </a:ext>
            </a:extLst>
          </p:cNvPr>
          <p:cNvSpPr>
            <a:spLocks noGrp="1"/>
          </p:cNvSpPr>
          <p:nvPr>
            <p:ph type="title"/>
          </p:nvPr>
        </p:nvSpPr>
        <p:spPr/>
        <p:txBody>
          <a:bodyPr/>
          <a:lstStyle/>
          <a:p>
            <a:r>
              <a:rPr lang="el-GR" dirty="0">
                <a:solidFill>
                  <a:srgbClr val="0070C0"/>
                </a:solidFill>
              </a:rPr>
              <a:t>Περιστατικό #5</a:t>
            </a:r>
          </a:p>
        </p:txBody>
      </p:sp>
      <p:sp>
        <p:nvSpPr>
          <p:cNvPr id="3" name="Θέση περιεχομένου 2">
            <a:extLst>
              <a:ext uri="{FF2B5EF4-FFF2-40B4-BE49-F238E27FC236}">
                <a16:creationId xmlns:a16="http://schemas.microsoft.com/office/drawing/2014/main" id="{A9C19749-88E3-4482-98E5-CE5BAB4C0C8A}"/>
              </a:ext>
            </a:extLst>
          </p:cNvPr>
          <p:cNvSpPr>
            <a:spLocks noGrp="1"/>
          </p:cNvSpPr>
          <p:nvPr>
            <p:ph idx="1"/>
          </p:nvPr>
        </p:nvSpPr>
        <p:spPr/>
        <p:txBody>
          <a:bodyPr>
            <a:normAutofit fontScale="85000" lnSpcReduction="10000"/>
          </a:bodyPr>
          <a:lstStyle/>
          <a:p>
            <a:r>
              <a:rPr lang="el-GR" dirty="0"/>
              <a:t>Άνδρας 69 ετών </a:t>
            </a:r>
          </a:p>
          <a:p>
            <a:r>
              <a:rPr lang="el-GR" dirty="0"/>
              <a:t>Ιστορικό ΣΔτ2 από την ηλικία των </a:t>
            </a:r>
            <a:r>
              <a:rPr lang="en-US" dirty="0"/>
              <a:t>48</a:t>
            </a:r>
            <a:r>
              <a:rPr lang="el-GR" dirty="0"/>
              <a:t> ετών και </a:t>
            </a:r>
            <a:r>
              <a:rPr lang="el-GR" b="1" dirty="0"/>
              <a:t>καρδιακή ανεπάρκεια</a:t>
            </a:r>
          </a:p>
          <a:p>
            <a:r>
              <a:rPr lang="el-GR" dirty="0"/>
              <a:t>Αγωγή με </a:t>
            </a:r>
            <a:r>
              <a:rPr lang="el-GR" b="1" dirty="0"/>
              <a:t>μετφορμίνη 1 </a:t>
            </a:r>
            <a:r>
              <a:rPr lang="en-US" b="1" dirty="0"/>
              <a:t>g/d</a:t>
            </a:r>
            <a:r>
              <a:rPr lang="el-GR" b="1" dirty="0"/>
              <a:t> + Σιταγλιπτίνη 100 </a:t>
            </a:r>
            <a:r>
              <a:rPr lang="en-US" b="1" dirty="0"/>
              <a:t>mg X1 </a:t>
            </a:r>
            <a:endParaRPr lang="el-GR" b="1" dirty="0"/>
          </a:p>
          <a:p>
            <a:r>
              <a:rPr lang="el-GR" b="1" dirty="0"/>
              <a:t>ΒΜΙ 27 </a:t>
            </a:r>
            <a:r>
              <a:rPr lang="en-US" b="1" dirty="0"/>
              <a:t>Kg/m</a:t>
            </a:r>
            <a:r>
              <a:rPr lang="en-US" b="1" baseline="30000" dirty="0"/>
              <a:t>2</a:t>
            </a:r>
            <a:r>
              <a:rPr lang="en-US" dirty="0"/>
              <a:t>, </a:t>
            </a:r>
            <a:r>
              <a:rPr lang="el-GR" dirty="0"/>
              <a:t>κρεατινίνη 1,</a:t>
            </a:r>
            <a:r>
              <a:rPr lang="en-US" dirty="0"/>
              <a:t>2</a:t>
            </a:r>
            <a:r>
              <a:rPr lang="el-GR" dirty="0"/>
              <a:t> </a:t>
            </a:r>
            <a:r>
              <a:rPr lang="en-US" dirty="0"/>
              <a:t>mg/dl</a:t>
            </a:r>
            <a:r>
              <a:rPr lang="el-GR" dirty="0"/>
              <a:t>, </a:t>
            </a:r>
            <a:r>
              <a:rPr lang="en-US" dirty="0"/>
              <a:t>eGFR 63,8ml/min/1,73 m</a:t>
            </a:r>
            <a:r>
              <a:rPr lang="en-US" baseline="30000" dirty="0"/>
              <a:t>2</a:t>
            </a:r>
            <a:r>
              <a:rPr lang="el-GR" baseline="30000" dirty="0"/>
              <a:t>, </a:t>
            </a:r>
            <a:r>
              <a:rPr lang="el-GR" b="1" dirty="0"/>
              <a:t>Πρωτεϊνουρία (800 </a:t>
            </a:r>
            <a:r>
              <a:rPr lang="en-US" b="1" dirty="0"/>
              <a:t>mg/24h)</a:t>
            </a:r>
          </a:p>
          <a:p>
            <a:r>
              <a:rPr lang="el-GR" dirty="0"/>
              <a:t>Σάκχαρο νηστείας </a:t>
            </a:r>
            <a:r>
              <a:rPr lang="en-US" dirty="0"/>
              <a:t>&gt;</a:t>
            </a:r>
            <a:r>
              <a:rPr lang="el-GR" dirty="0"/>
              <a:t>1</a:t>
            </a:r>
            <a:r>
              <a:rPr lang="en-US" dirty="0"/>
              <a:t>3</a:t>
            </a:r>
            <a:r>
              <a:rPr lang="el-GR" dirty="0"/>
              <a:t>0 </a:t>
            </a:r>
            <a:r>
              <a:rPr lang="en-US" dirty="0"/>
              <a:t>mg/dl, </a:t>
            </a:r>
            <a:r>
              <a:rPr lang="el-GR" dirty="0"/>
              <a:t>μεταγευματικά &gt; 180</a:t>
            </a:r>
            <a:r>
              <a:rPr lang="en-US" dirty="0"/>
              <a:t> mg/dl</a:t>
            </a:r>
            <a:r>
              <a:rPr lang="el-GR" dirty="0"/>
              <a:t>,</a:t>
            </a:r>
            <a:r>
              <a:rPr lang="en-US" dirty="0"/>
              <a:t> </a:t>
            </a:r>
            <a:r>
              <a:rPr lang="en-US" b="1" dirty="0"/>
              <a:t>HbA1c 6,4%</a:t>
            </a:r>
          </a:p>
          <a:p>
            <a:r>
              <a:rPr lang="el-GR" dirty="0"/>
              <a:t>Δυσλιπιδαιμία, ατορβαστατίνη 20 </a:t>
            </a:r>
            <a:r>
              <a:rPr lang="en-US" dirty="0"/>
              <a:t>mg X1, </a:t>
            </a:r>
            <a:r>
              <a:rPr lang="en-US" b="1" dirty="0"/>
              <a:t>LDL </a:t>
            </a:r>
            <a:r>
              <a:rPr lang="el-GR" b="1" dirty="0"/>
              <a:t>54 </a:t>
            </a:r>
            <a:r>
              <a:rPr lang="en-US" b="1" dirty="0"/>
              <a:t>mg/dl</a:t>
            </a:r>
            <a:endParaRPr lang="el-GR" b="1" dirty="0"/>
          </a:p>
        </p:txBody>
      </p:sp>
    </p:spTree>
    <p:extLst>
      <p:ext uri="{BB962C8B-B14F-4D97-AF65-F5344CB8AC3E}">
        <p14:creationId xmlns:p14="http://schemas.microsoft.com/office/powerpoint/2010/main" val="2460723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266724" y="880134"/>
            <a:ext cx="7703796" cy="192358"/>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ΕΓΚΑΤΕΣΤΗΜΕΝΗ ΑΘΗΡΟΣΚΛΗΡΥΝΤΙΚΗ ΚΑΡΔΙΑΓΓΕΙΑΚΗ ΝΟΣΟΣ /</a:t>
            </a:r>
            <a:r>
              <a:rPr kumimoji="0" lang="en-US"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ΑΝΕΠΑΡΚΕΙΑ, ΧΡΟΝΙΑ ΝΕΦΡΙΚΗ ΝΟΣΟΣ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 y="1476657"/>
            <a:ext cx="144805" cy="380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9"/>
          <p:cNvSpPr/>
          <p:nvPr/>
        </p:nvSpPr>
        <p:spPr>
          <a:xfrm>
            <a:off x="1713796" y="1110729"/>
            <a:ext cx="4824165" cy="192358"/>
          </a:xfrm>
          <a:prstGeom prst="rect">
            <a:avLst/>
          </a:prstGeom>
          <a:solidFill>
            <a:schemeClr val="bg2">
              <a:lumMod val="85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Μείωση </a:t>
            </a:r>
            <a:r>
              <a:rPr kumimoji="0" lang="el-GR" sz="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ISans"/>
                <a:ea typeface="+mn-ea"/>
                <a:cs typeface="Arial" charset="0"/>
              </a:rPr>
              <a:t>καρδιονεφρικού</a:t>
            </a: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κινδύνου (επιπρόσθετα της ΚΑΓ διαχείρισης) </a:t>
            </a:r>
          </a:p>
        </p:txBody>
      </p:sp>
      <p:sp>
        <p:nvSpPr>
          <p:cNvPr id="12" name="Ορθογώνιο 18"/>
          <p:cNvSpPr/>
          <p:nvPr/>
        </p:nvSpPr>
        <p:spPr>
          <a:xfrm>
            <a:off x="2059656" y="3025924"/>
            <a:ext cx="1300638" cy="423191"/>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Αναστολέας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00" b="1" i="0" u="none" strike="noStrike" kern="0" cap="none" spc="0" normalizeH="0" baseline="0" noProof="0" dirty="0">
                <a:ln>
                  <a:noFill/>
                </a:ln>
                <a:solidFill>
                  <a:prstClr val="white"/>
                </a:solidFill>
                <a:effectLst/>
                <a:uLnTx/>
                <a:uFillTx/>
                <a:latin typeface="Calibri"/>
                <a:ea typeface="+mn-ea"/>
                <a:cs typeface="Calibri"/>
              </a:rPr>
              <a:t>¹</a:t>
            </a:r>
            <a:r>
              <a:rPr kumimoji="0" lang="he-IL" sz="700" b="1" i="0" u="none" strike="noStrike" kern="0" cap="none" spc="0" normalizeH="0" baseline="0" noProof="0" dirty="0">
                <a:ln>
                  <a:noFill/>
                </a:ln>
                <a:solidFill>
                  <a:prstClr val="white"/>
                </a:solidFill>
                <a:effectLst/>
                <a:uLnTx/>
                <a:uFillTx/>
                <a:latin typeface="Calibri"/>
                <a:ea typeface="+mn-ea"/>
                <a:cs typeface="Calibri"/>
              </a:rPr>
              <a:t>׳</a:t>
            </a:r>
            <a:r>
              <a:rPr kumimoji="0" lang="el-GR" sz="700" b="1" i="0" u="none" strike="noStrike" kern="0" cap="none" spc="0" normalizeH="0" baseline="0" noProof="0" dirty="0">
                <a:ln>
                  <a:noFill/>
                </a:ln>
                <a:solidFill>
                  <a:prstClr val="white"/>
                </a:solidFill>
                <a:effectLst/>
                <a:uLnTx/>
                <a:uFillTx/>
                <a:latin typeface="Calibri"/>
                <a:ea typeface="+mn-ea"/>
                <a:cs typeface="Calibri"/>
              </a:rPr>
              <a:t>²</a:t>
            </a:r>
            <a:r>
              <a:rPr kumimoji="0" lang="el-GR" sz="70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με αποδεδειγμένο                   ΚΑΓ όφελος</a:t>
            </a:r>
            <a:endParaRPr kumimoji="0" lang="el-GR" sz="750" b="0" i="0" u="none" strike="noStrike" kern="0" cap="none" spc="0" normalizeH="0" baseline="0" noProof="0" dirty="0">
              <a:ln>
                <a:noFill/>
              </a:ln>
              <a:solidFill>
                <a:prstClr val="white"/>
              </a:solidFill>
              <a:effectLst/>
              <a:uLnTx/>
              <a:uFillTx/>
              <a:latin typeface="BISans"/>
              <a:ea typeface="+mn-ea"/>
              <a:cs typeface="Arial" charset="0"/>
            </a:endParaRPr>
          </a:p>
        </p:txBody>
      </p:sp>
      <p:sp>
        <p:nvSpPr>
          <p:cNvPr id="13" name="Ορθογώνιο 12"/>
          <p:cNvSpPr/>
          <p:nvPr/>
        </p:nvSpPr>
        <p:spPr>
          <a:xfrm>
            <a:off x="388621" y="3021785"/>
            <a:ext cx="1237784" cy="415496"/>
          </a:xfrm>
          <a:prstGeom prst="rect">
            <a:avLst/>
          </a:prstGeom>
          <a:solidFill>
            <a:srgbClr val="336699"/>
          </a:solidFill>
          <a:ln>
            <a:noFill/>
            <a:prstDash val="solid"/>
          </a:ln>
        </p:spPr>
        <p:txBody>
          <a:bodyPr vert="horz" wrap="square" lIns="68547" tIns="34289" rIns="68547" bIns="34289" anchor="t" anchorCtr="1"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Αγωνιστής</a:t>
            </a:r>
            <a:r>
              <a:rPr kumimoji="0" lang="el-GR" sz="750" b="1" i="0" u="none" strike="noStrike" kern="0" cap="none" spc="0" normalizeH="0" baseline="0" noProof="0" dirty="0">
                <a:ln>
                  <a:noFill/>
                </a:ln>
                <a:solidFill>
                  <a:prstClr val="white"/>
                </a:solidFill>
                <a:effectLst/>
                <a:uLnTx/>
                <a:uFillTx/>
                <a:latin typeface="Calibri"/>
                <a:ea typeface="+mn-ea"/>
                <a:cs typeface="Calibri"/>
              </a:rPr>
              <a:t>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a:t>
            </a:r>
            <a:r>
              <a:rPr kumimoji="0" lang="el-GR" sz="750" b="1" i="0" u="none" strike="noStrike" kern="0" cap="none" spc="0" normalizeH="0" baseline="0" noProof="0" dirty="0">
                <a:ln>
                  <a:noFill/>
                </a:ln>
                <a:solidFill>
                  <a:prstClr val="white"/>
                </a:solidFill>
                <a:effectLst/>
                <a:uLnTx/>
                <a:uFillTx/>
                <a:latin typeface="BISans"/>
                <a:ea typeface="+mn-ea"/>
                <a:cs typeface="Arial" charset="0"/>
              </a:rPr>
              <a:t>-1</a:t>
            </a:r>
            <a:r>
              <a:rPr kumimoji="0" lang="el-GR" sz="750" b="1" i="0" u="none" strike="noStrike" kern="0" cap="none" spc="0" normalizeH="0" baseline="0" noProof="0" dirty="0">
                <a:ln>
                  <a:noFill/>
                </a:ln>
                <a:solidFill>
                  <a:prstClr val="white"/>
                </a:solidFill>
                <a:effectLst/>
                <a:uLnTx/>
                <a:uFillTx/>
                <a:latin typeface="Calibri"/>
                <a:ea typeface="+mn-ea"/>
                <a:cs typeface="Calibri"/>
              </a:rPr>
              <a:t>¹</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endParaRPr kumimoji="0" lang="el-GR" sz="750" b="1" i="0" u="none" strike="noStrike" kern="0" cap="none" spc="0" normalizeH="0" baseline="0" noProof="0" dirty="0">
              <a:ln>
                <a:noFill/>
              </a:ln>
              <a:solidFill>
                <a:prstClr val="white"/>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με αποδεδειγμένο</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ΚΑΓ όφελος</a:t>
            </a:r>
          </a:p>
        </p:txBody>
      </p:sp>
      <p:cxnSp>
        <p:nvCxnSpPr>
          <p:cNvPr id="14" name="Ευθύγραμμο βέλος σύνδεσης 79"/>
          <p:cNvCxnSpPr/>
          <p:nvPr/>
        </p:nvCxnSpPr>
        <p:spPr>
          <a:xfrm flipH="1">
            <a:off x="2754576" y="2514164"/>
            <a:ext cx="4498" cy="510486"/>
          </a:xfrm>
          <a:prstGeom prst="straightConnector1">
            <a:avLst/>
          </a:prstGeom>
          <a:noFill/>
          <a:ln w="12700">
            <a:solidFill>
              <a:srgbClr val="4A7EBB"/>
            </a:solidFill>
            <a:prstDash val="solid"/>
            <a:tailEnd type="arrow"/>
          </a:ln>
        </p:spPr>
      </p:cxn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405" y="3025923"/>
            <a:ext cx="396392" cy="415496"/>
          </a:xfrm>
          <a:prstGeom prst="rect">
            <a:avLst/>
          </a:prstGeom>
          <a:solidFill>
            <a:srgbClr val="336699"/>
          </a:solidFill>
          <a:ln>
            <a:noFill/>
          </a:ln>
          <a:effectLst/>
        </p:spPr>
      </p:pic>
      <p:sp>
        <p:nvSpPr>
          <p:cNvPr id="16" name="Ορθογώνιο 98"/>
          <p:cNvSpPr/>
          <p:nvPr/>
        </p:nvSpPr>
        <p:spPr>
          <a:xfrm>
            <a:off x="428858" y="3623318"/>
            <a:ext cx="2954296" cy="146192"/>
          </a:xfrm>
          <a:prstGeom prst="rect">
            <a:avLst/>
          </a:prstGeom>
          <a:solidFill>
            <a:srgbClr val="336699"/>
          </a:solidFill>
          <a:ln>
            <a:noFill/>
            <a:prstDash val="solid"/>
          </a:ln>
        </p:spPr>
        <p:txBody>
          <a:bodyPr vert="horz" wrap="square" lIns="68454" tIns="34289" rIns="68454" bIns="34289" anchor="t" anchorCtr="0" compatLnSpc="1">
            <a:spAutoFit/>
          </a:bodyPr>
          <a:lstStyle/>
          <a:p>
            <a:pPr marL="0" marR="0" lvl="0" indent="0" algn="l" defTabSz="68437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prstClr val="white"/>
                </a:solidFill>
                <a:effectLst/>
                <a:uLnTx/>
                <a:uFillTx/>
                <a:latin typeface="BISans"/>
                <a:ea typeface="+mn-ea"/>
                <a:cs typeface="Arial" charset="0"/>
              </a:rPr>
              <a:t> Αν μετά  ~3 μήνες η HbA1c &gt; στόχο ή αν οι μετρήσεις   αυτοελέγχου είναι υψηλότερες των στόχων</a:t>
            </a: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093" y="346036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052" y="347260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Ευθύγραμμο βέλος σύνδεσης 79"/>
          <p:cNvCxnSpPr/>
          <p:nvPr/>
        </p:nvCxnSpPr>
        <p:spPr>
          <a:xfrm>
            <a:off x="1055031" y="2535493"/>
            <a:ext cx="0" cy="481538"/>
          </a:xfrm>
          <a:prstGeom prst="straightConnector1">
            <a:avLst/>
          </a:prstGeom>
          <a:noFill/>
          <a:ln w="12700">
            <a:solidFill>
              <a:srgbClr val="4A7EBB"/>
            </a:solidFill>
            <a:prstDash val="solid"/>
            <a:tailEnd type="arrow"/>
          </a:ln>
        </p:spPr>
      </p:cxnSp>
      <p:sp>
        <p:nvSpPr>
          <p:cNvPr id="22" name="Ορθογώνιο 10"/>
          <p:cNvSpPr/>
          <p:nvPr/>
        </p:nvSpPr>
        <p:spPr>
          <a:xfrm>
            <a:off x="152400" y="1928538"/>
            <a:ext cx="1790700" cy="877161"/>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Αν προεξάρχει: </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Εγκατεστημένη Αθηροσκληρυντική Καρδιαγγειακή Νόσος (ΑΣΚΑΝ)    </a:t>
            </a:r>
            <a:r>
              <a:rPr kumimoji="0" lang="el-GR" sz="750" b="0" i="0" u="none" strike="noStrike" kern="0" cap="none" spc="0" normalizeH="0" baseline="0" noProof="0" dirty="0">
                <a:ln>
                  <a:noFill/>
                </a:ln>
                <a:solidFill>
                  <a:prstClr val="white"/>
                </a:solidFill>
                <a:effectLst/>
                <a:uLnTx/>
                <a:uFillTx/>
                <a:latin typeface="BISans"/>
                <a:ea typeface="+mn-ea"/>
                <a:cs typeface="Arial" charset="0"/>
              </a:rPr>
              <a:t>(π.χ. ΕΜ, ΑΕΕ, </a:t>
            </a:r>
            <a:r>
              <a:rPr kumimoji="0" lang="el-GR" sz="750" b="0" i="0" u="none" strike="noStrike" kern="0" cap="none" spc="0" normalizeH="0" baseline="0" noProof="0" dirty="0" err="1">
                <a:ln>
                  <a:noFill/>
                </a:ln>
                <a:solidFill>
                  <a:prstClr val="white"/>
                </a:solidFill>
                <a:effectLst/>
                <a:uLnTx/>
                <a:uFillTx/>
                <a:latin typeface="BISans"/>
                <a:ea typeface="+mn-ea"/>
                <a:cs typeface="Arial" charset="0"/>
              </a:rPr>
              <a:t>επαναγγείωση</a:t>
            </a:r>
            <a:r>
              <a:rPr kumimoji="0" lang="el-GR" sz="750" b="0" i="0" u="none" strike="noStrike" kern="0" cap="none" spc="0" normalizeH="0" baseline="0" noProof="0" dirty="0">
                <a:ln>
                  <a:noFill/>
                </a:ln>
                <a:solidFill>
                  <a:prstClr val="white"/>
                </a:solidFill>
                <a:effectLst/>
                <a:uLnTx/>
                <a:uFillTx/>
                <a:latin typeface="BISans"/>
                <a:ea typeface="+mn-ea"/>
                <a:cs typeface="Arial" charset="0"/>
              </a:rPr>
              <a:t>) Συμπεριλαμβάνονται επίσης: ΤΙΑ, ασταθή στηθάγχη, ακρωτηριασμός, συμπτωματική ή </a:t>
            </a:r>
            <a:r>
              <a:rPr kumimoji="0" lang="el-GR" sz="750" b="0" i="0" u="none" strike="noStrike" kern="0" cap="none" spc="0" normalizeH="0" baseline="0" noProof="0" dirty="0" err="1">
                <a:ln>
                  <a:noFill/>
                </a:ln>
                <a:solidFill>
                  <a:prstClr val="white"/>
                </a:solidFill>
                <a:effectLst/>
                <a:uLnTx/>
                <a:uFillTx/>
                <a:latin typeface="BISans"/>
                <a:ea typeface="+mn-ea"/>
                <a:cs typeface="Arial" charset="0"/>
              </a:rPr>
              <a:t>ασυμπτωματική</a:t>
            </a:r>
            <a:r>
              <a:rPr kumimoji="0" lang="el-GR" sz="750" b="0" i="0" u="none" strike="noStrike" kern="0" cap="none" spc="0" normalizeH="0" baseline="0" noProof="0" dirty="0">
                <a:ln>
                  <a:noFill/>
                </a:ln>
                <a:solidFill>
                  <a:prstClr val="white"/>
                </a:solidFill>
                <a:effectLst/>
                <a:uLnTx/>
                <a:uFillTx/>
                <a:latin typeface="BISans"/>
                <a:ea typeface="+mn-ea"/>
                <a:cs typeface="Arial" charset="0"/>
              </a:rPr>
              <a:t> ΣΝ</a:t>
            </a:r>
          </a:p>
        </p:txBody>
      </p:sp>
      <p:sp>
        <p:nvSpPr>
          <p:cNvPr id="23" name="Ορθογώνιο 12"/>
          <p:cNvSpPr/>
          <p:nvPr/>
        </p:nvSpPr>
        <p:spPr>
          <a:xfrm>
            <a:off x="342900" y="3938619"/>
            <a:ext cx="3063114" cy="430885"/>
          </a:xfrm>
          <a:prstGeom prst="rect">
            <a:avLst/>
          </a:prstGeom>
          <a:solidFill>
            <a:schemeClr val="tx2"/>
          </a:solidFill>
          <a:ln>
            <a:noFill/>
            <a:prstDash val="solid"/>
          </a:ln>
        </p:spPr>
        <p:txBody>
          <a:bodyPr vert="horz" wrap="square" lIns="68454" tIns="34289" rIns="68454" bIns="34289" anchor="t" anchorCtr="1" compatLnSpc="1">
            <a:spAutoFit/>
          </a:bodyPr>
          <a:lstStyle/>
          <a:p>
            <a:pPr marL="171450" marR="0" lvl="0" indent="-171450" algn="l" defTabSz="684372"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Για άτομα σε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Calibri"/>
                <a:ea typeface="+mn-ea"/>
                <a:cs typeface="Calibri"/>
              </a:rPr>
              <a:t>¹</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προσθήκη αναστολέα</a:t>
            </a:r>
            <a:r>
              <a:rPr kumimoji="0" lang="el-GR" sz="800" b="1" i="0" u="none" strike="noStrike" kern="0" cap="none" spc="0" normalizeH="0" baseline="0" noProof="0" dirty="0">
                <a:ln>
                  <a:noFill/>
                </a:ln>
                <a:solidFill>
                  <a:prstClr val="white"/>
                </a:solidFill>
                <a:effectLst/>
                <a:uLnTx/>
                <a:uFillTx/>
                <a:latin typeface="Calibri"/>
                <a:ea typeface="+mn-ea"/>
                <a:cs typeface="Calibri"/>
              </a:rPr>
              <a:t>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00" b="1" i="0" u="none" strike="noStrike" kern="0" cap="none" spc="0" normalizeH="0" baseline="0" noProof="0" dirty="0">
                <a:ln>
                  <a:noFill/>
                </a:ln>
                <a:solidFill>
                  <a:prstClr val="white"/>
                </a:solidFill>
                <a:effectLst/>
                <a:uLnTx/>
                <a:uFillTx/>
                <a:latin typeface="Calibri"/>
                <a:ea typeface="+mn-ea"/>
                <a:cs typeface="Calibri"/>
              </a:rPr>
              <a:t>¹</a:t>
            </a:r>
            <a:r>
              <a:rPr kumimoji="0" lang="he-IL" sz="700" b="1" i="0" u="none" strike="noStrike" kern="0" cap="none" spc="0" normalizeH="0" baseline="0" noProof="0" dirty="0">
                <a:ln>
                  <a:noFill/>
                </a:ln>
                <a:solidFill>
                  <a:prstClr val="white"/>
                </a:solidFill>
                <a:effectLst/>
                <a:uLnTx/>
                <a:uFillTx/>
                <a:latin typeface="Calibri"/>
                <a:ea typeface="+mn-ea"/>
                <a:cs typeface="Calibri"/>
              </a:rPr>
              <a:t>׳</a:t>
            </a:r>
            <a:r>
              <a:rPr kumimoji="0" lang="el-GR" sz="700" b="1" i="0" u="none" strike="noStrike" kern="0" cap="none" spc="0" normalizeH="0" baseline="0" noProof="0" dirty="0">
                <a:ln>
                  <a:noFill/>
                </a:ln>
                <a:solidFill>
                  <a:prstClr val="white"/>
                </a:solidFill>
                <a:effectLst/>
                <a:uLnTx/>
                <a:uFillTx/>
                <a:latin typeface="Calibri"/>
                <a:ea typeface="+mn-ea"/>
                <a:cs typeface="Calibri"/>
              </a:rPr>
              <a:t>²</a:t>
            </a:r>
            <a:r>
              <a:rPr kumimoji="0" lang="el-GR" sz="70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με αποδεδειγμένο ΚΑΓ όφελος ή το αντίστροφο</a:t>
            </a:r>
          </a:p>
          <a:p>
            <a:pPr marL="128336" marR="0" lvl="0" indent="-128336" algn="l" defTabSz="684372"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Πιογλιταζόνη</a:t>
            </a:r>
            <a:r>
              <a:rPr kumimoji="0" lang="el-GR" sz="750" b="1" i="0" u="none" strike="noStrike" kern="0" cap="none" spc="0" normalizeH="0" baseline="0" noProof="0" dirty="0">
                <a:ln>
                  <a:noFill/>
                </a:ln>
                <a:solidFill>
                  <a:prstClr val="white"/>
                </a:solidFill>
                <a:effectLst/>
                <a:uLnTx/>
                <a:uFillTx/>
                <a:latin typeface="Calibri"/>
                <a:ea typeface="+mn-ea"/>
                <a:cs typeface="Calibri"/>
              </a:rPr>
              <a:t>³</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(OXI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σε ΚΑ)</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44" y="175952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515461E7-1DDB-4734-BB79-656907C43E2B}"/>
              </a:ext>
            </a:extLst>
          </p:cNvPr>
          <p:cNvSpPr txBox="1"/>
          <p:nvPr/>
        </p:nvSpPr>
        <p:spPr>
          <a:xfrm>
            <a:off x="7231380" y="2735947"/>
            <a:ext cx="1727396" cy="553998"/>
          </a:xfrm>
          <a:prstGeom prst="rect">
            <a:avLst/>
          </a:prstGeom>
          <a:noFill/>
        </p:spPr>
        <p:txBody>
          <a:bodyPr wrap="square" lIns="0" tIns="0" rIns="0" bIns="0" rtlCol="0">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ΚΑΓ: καρδιαγγειακό, ΑΣΚΑΝ: αθηροσκληρυντική καρδιαγγειακή νόσος, ΚΑ: καρδιακή ανεπάρκεια, ΧΝΝ: χρόνια νεφρική νόσος, ΚΕ: κλάσμα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εξώθη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-σης, ΣΝ: στεφανιαία νόσος, ΕΜ: έμφραγμα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μυο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-καρδίου, ΑΕΕ: αγγειακό εγκεφαλικό επεισόδιο      </a:t>
            </a:r>
          </a:p>
          <a:p>
            <a:pPr marL="0" marR="0" lvl="0" indent="0" algn="l" defTabSz="685426"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497D"/>
              </a:solidFill>
              <a:effectLst/>
              <a:uLnTx/>
              <a:uFillTx/>
              <a:latin typeface="BISans"/>
              <a:ea typeface="+mn-ea"/>
              <a:cs typeface="Arial" charset="0"/>
            </a:endParaRPr>
          </a:p>
        </p:txBody>
      </p:sp>
      <p:sp>
        <p:nvSpPr>
          <p:cNvPr id="26" name="Ορθογώνιο 25"/>
          <p:cNvSpPr/>
          <p:nvPr/>
        </p:nvSpPr>
        <p:spPr>
          <a:xfrm>
            <a:off x="7231380" y="3408754"/>
            <a:ext cx="1850230" cy="2339070"/>
          </a:xfrm>
          <a:prstGeom prst="rect">
            <a:avLst/>
          </a:prstGeom>
        </p:spPr>
        <p:txBody>
          <a:bodyPr wrap="square" lIns="91408" tIns="45704" rIns="91408" bIns="45704">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000000"/>
                </a:solidFill>
                <a:effectLst/>
                <a:uLnTx/>
                <a:uFillTx/>
                <a:latin typeface="BISans"/>
                <a:ea typeface="+mn-ea"/>
                <a:cs typeface="Calibri"/>
              </a:rPr>
              <a:t> </a:t>
            </a:r>
            <a:r>
              <a:rPr kumimoji="0" lang="el-GR" sz="600" b="1" i="0" u="none" strike="noStrike" kern="0" cap="none" spc="0" normalizeH="0" baseline="0" noProof="0" dirty="0">
                <a:ln>
                  <a:noFill/>
                </a:ln>
                <a:solidFill>
                  <a:srgbClr val="000000"/>
                </a:solidFill>
                <a:effectLst/>
                <a:uLnTx/>
                <a:uFillTx/>
                <a:latin typeface="BISans"/>
                <a:ea typeface="+mn-ea"/>
                <a:cs typeface="Calibri"/>
              </a:rPr>
              <a:t>¹</a:t>
            </a:r>
            <a:r>
              <a:rPr kumimoji="0" lang="el-GR" sz="600" b="1" i="0" u="none" strike="noStrike" kern="0" cap="none" spc="0" normalizeH="0" baseline="0" noProof="0" dirty="0">
                <a:ln>
                  <a:noFill/>
                </a:ln>
                <a:solidFill>
                  <a:srgbClr val="000000"/>
                </a:solidFill>
                <a:effectLst/>
                <a:uLnTx/>
                <a:uFillTx/>
                <a:latin typeface="BISans"/>
                <a:ea typeface="+mn-ea"/>
                <a:cs typeface="Arial" charset="0"/>
              </a:rPr>
              <a:t>.</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Όταν υπάρχει επίσημη ένδειξη μείωσης ΚΑΓ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επεισοδίων</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(σε εγκατεστημένη ΑΣΚΑΝ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μείω</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ση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MACE:</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για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λιρα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ντουλα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σεμα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γλουτίδη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για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SGLT2: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εμπα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καναγλιφλο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ζίνη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Η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ντουλαγλουτίδη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έδειξε ΚΑΓ όφελος σε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άτομα με πολλαπλούς ΠΚ.</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black"/>
                </a:solidFill>
                <a:effectLst/>
                <a:uLnTx/>
                <a:uFillTx/>
                <a:latin typeface="Calibri"/>
                <a:ea typeface="+mn-ea"/>
                <a:cs typeface="Calibri"/>
              </a:rPr>
              <a:t>².</a:t>
            </a:r>
            <a:r>
              <a:rPr kumimoji="0" lang="el-GR" sz="800" b="1" i="0" u="none" strike="noStrike" kern="0" cap="none" spc="0" normalizeH="0" baseline="0" noProof="0" dirty="0">
                <a:ln>
                  <a:noFill/>
                </a:ln>
                <a:solidFill>
                  <a:prstClr val="black"/>
                </a:solidFill>
                <a:effectLst/>
                <a:uLnTx/>
                <a:uFillTx/>
                <a:latin typeface="Calibri"/>
                <a:ea typeface="+mn-ea"/>
                <a:cs typeface="Calibri"/>
              </a:rPr>
              <a:t> </a:t>
            </a:r>
            <a:r>
              <a:rPr kumimoji="0" lang="en-US" sz="800" b="1" i="0" u="none" strike="noStrike" kern="0" cap="none" spc="0" normalizeH="0" baseline="0" noProof="0" dirty="0">
                <a:ln>
                  <a:noFill/>
                </a:ln>
                <a:solidFill>
                  <a:prstClr val="black"/>
                </a:solidFill>
                <a:effectLst/>
                <a:uLnTx/>
                <a:uFillTx/>
                <a:latin typeface="Calibri"/>
                <a:ea typeface="+mn-ea"/>
                <a:cs typeface="Calibri"/>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Η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κανα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δαπα</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εμπαγλιφλοζίνη  έχουν 1γενή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δεδομένα νεφρικών εκβάσεων. Η δαπα- και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εμπαγλιφλοζίνη έχουν 1γενή δεδομένα σε ΚΑ.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Οι αναστολείς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SGLT2</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έδειξαν ΚΑΓ όφελος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μόνο σε εγκατεστημένη ΑΣΚΑΝ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³. Η PIO σε χαμηλότερη της μέγιστης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δοσολο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γίας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έχει καλύτερη ανοχή, όμως χωρίς ισχυρή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τεκμηρίωση σε μελέτες ΚΑΓ εκβάσεων</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⁴</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Η Degludec και η Glargine  100 έχουν μελέτη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ΚΑΓ</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ασφάλειας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⁵</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Γλιμε</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pi</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πιρίδη</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&lt; Γλιβενκλαμίδη.  Η γλιμεπιρίδη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έδειξε ίδια ΚΑΓ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ασφάλεια  με αναστολέα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DPP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λιναγλιπτίνη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27" name="Ορθογώνιο 10"/>
          <p:cNvSpPr/>
          <p:nvPr/>
        </p:nvSpPr>
        <p:spPr>
          <a:xfrm>
            <a:off x="1965960" y="1936170"/>
            <a:ext cx="1485774" cy="907939"/>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Αν προεξάρχει: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Δείκτες υψηλού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για ΑΣΚΑΝ: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π.χ. &gt;55 ετών και </a:t>
            </a:r>
            <a:r>
              <a:rPr kumimoji="0" lang="el-GR" sz="800" b="0" i="0" u="sng" strike="noStrike" kern="0" cap="none" spc="0" normalizeH="0" baseline="0" noProof="0" dirty="0">
                <a:ln>
                  <a:noFill/>
                </a:ln>
                <a:solidFill>
                  <a:prstClr val="white"/>
                </a:solidFill>
                <a:effectLst/>
                <a:uLnTx/>
                <a:uFillTx/>
                <a:latin typeface="BISans"/>
                <a:ea typeface="+mn-ea"/>
                <a:cs typeface="Arial" charset="0"/>
              </a:rPr>
              <a:t>&gt;</a:t>
            </a:r>
            <a:r>
              <a:rPr kumimoji="0" lang="el-GR" sz="800" b="0" i="0" u="none" strike="noStrike" kern="0" cap="none" spc="0" normalizeH="0" baseline="0" noProof="0" dirty="0">
                <a:ln>
                  <a:noFill/>
                </a:ln>
                <a:solidFill>
                  <a:prstClr val="white"/>
                </a:solidFill>
                <a:effectLst/>
                <a:uLnTx/>
                <a:uFillTx/>
                <a:latin typeface="BISans"/>
                <a:ea typeface="+mn-ea"/>
                <a:cs typeface="Arial" charset="0"/>
              </a:rPr>
              <a:t> 2 ΠΚ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(παχυσαρκία, υπέρταση,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κάπνισμα, δυσλιπιδαιμία,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λευκωματινουρία)  </a:t>
            </a:r>
          </a:p>
        </p:txBody>
      </p:sp>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784" y="177476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777242" y="1326444"/>
            <a:ext cx="6324599" cy="438580"/>
          </a:xfrm>
          <a:prstGeom prst="rect">
            <a:avLst/>
          </a:prstGeom>
          <a:solidFill>
            <a:schemeClr val="accent2">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BISans"/>
                <a:ea typeface="+mn-ea"/>
                <a:cs typeface="Arial" charset="0"/>
              </a:rPr>
              <a:t>Αλλαγή τρόπου ζωής  (Δίαιτα, Άσκηση, Ρύθμιση βάρους) – Εκπαίδευση – Υποστήριξη στην αυτοδιαχείριση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BISans"/>
                <a:ea typeface="+mn-ea"/>
                <a:cs typeface="Arial" charset="0"/>
              </a:rPr>
              <a:t>Αγωνιστής</a:t>
            </a:r>
            <a:r>
              <a:rPr kumimoji="0" lang="el-GR" sz="800" b="1" i="0" u="none" strike="noStrike" kern="1200" cap="none" spc="0" normalizeH="0" baseline="0" noProof="0" dirty="0">
                <a:ln>
                  <a:noFill/>
                </a:ln>
                <a:solidFill>
                  <a:prstClr val="black"/>
                </a:solidFill>
                <a:effectLst/>
                <a:uLnTx/>
                <a:uFillTx/>
                <a:latin typeface="BISans"/>
                <a:ea typeface="+mn-ea"/>
                <a:cs typeface="Calibri"/>
              </a:rPr>
              <a:t>¹</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GLP-1 </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είτε/ή αναστολέας</a:t>
            </a:r>
            <a:r>
              <a:rPr kumimoji="0" lang="el-GR" sz="800" b="1" i="0" u="none" strike="noStrike" kern="1200" cap="none" spc="0" normalizeH="0" baseline="0" noProof="0" dirty="0">
                <a:ln>
                  <a:noFill/>
                </a:ln>
                <a:solidFill>
                  <a:prstClr val="black"/>
                </a:solidFill>
                <a:effectLst/>
                <a:uLnTx/>
                <a:uFillTx/>
                <a:latin typeface="Calibri"/>
                <a:ea typeface="+mn-ea"/>
                <a:cs typeface="Calibri"/>
              </a:rPr>
              <a:t>¹</a:t>
            </a:r>
            <a:r>
              <a:rPr kumimoji="0" lang="he-IL" sz="800" b="1" i="0" u="none" strike="noStrike" kern="1200" cap="none" spc="0" normalizeH="0" baseline="0" noProof="0" dirty="0">
                <a:ln>
                  <a:noFill/>
                </a:ln>
                <a:solidFill>
                  <a:prstClr val="black"/>
                </a:solidFill>
                <a:effectLst/>
                <a:uLnTx/>
                <a:uFillTx/>
                <a:latin typeface="Calibri"/>
                <a:ea typeface="+mn-ea"/>
                <a:cs typeface="Calibri"/>
              </a:rPr>
              <a:t>׳</a:t>
            </a:r>
            <a:r>
              <a:rPr kumimoji="0" lang="el-GR" sz="800" b="1" i="0" u="none" strike="noStrike" kern="1200" cap="none" spc="0" normalizeH="0" baseline="0" noProof="0" dirty="0">
                <a:ln>
                  <a:noFill/>
                </a:ln>
                <a:solidFill>
                  <a:prstClr val="black"/>
                </a:solidFill>
                <a:effectLst/>
                <a:uLnTx/>
                <a:uFillTx/>
                <a:latin typeface="Calibri"/>
                <a:ea typeface="+mn-ea"/>
                <a:cs typeface="Calibri"/>
              </a:rPr>
              <a:t>²</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SGLT2</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με ή χωρίς </a:t>
            </a:r>
            <a:r>
              <a:rPr kumimoji="0" lang="el-GR" sz="800" b="0" i="0" u="none" strike="noStrike" kern="1200" cap="none" spc="0" normalizeH="0" baseline="0" noProof="0" dirty="0">
                <a:ln>
                  <a:noFill/>
                </a:ln>
                <a:solidFill>
                  <a:prstClr val="black"/>
                </a:solidFill>
                <a:effectLst/>
                <a:uLnTx/>
                <a:uFillTx/>
                <a:latin typeface="BISans"/>
                <a:ea typeface="+mn-ea"/>
                <a:cs typeface="Arial" charset="0"/>
              </a:rPr>
              <a:t>Μετφορμίνη</a:t>
            </a:r>
            <a:endParaRPr kumimoji="0" lang="en-US" sz="800" b="0" i="0" u="none" strike="noStrike" kern="1200" cap="none" spc="0" normalizeH="0" baseline="0" noProof="0" dirty="0">
              <a:ln>
                <a:noFill/>
              </a:ln>
              <a:solidFill>
                <a:prstClr val="black"/>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uLnTx/>
                <a:uFillTx/>
                <a:latin typeface="BISans"/>
                <a:ea typeface="+mn-ea"/>
                <a:cs typeface="Arial" charset="0"/>
              </a:rPr>
              <a:t>Ανεξάρτητα τιμής Η</a:t>
            </a:r>
            <a:r>
              <a:rPr kumimoji="0" lang="en-US" sz="800" b="0" i="0" u="none" strike="noStrike" kern="1200" cap="none" spc="0" normalizeH="0" baseline="0" noProof="0" dirty="0">
                <a:ln>
                  <a:noFill/>
                </a:ln>
                <a:solidFill>
                  <a:prstClr val="black"/>
                </a:solidFill>
                <a:effectLst/>
                <a:uLnTx/>
                <a:uFillTx/>
                <a:latin typeface="BISans"/>
                <a:ea typeface="+mn-ea"/>
                <a:cs typeface="Arial" charset="0"/>
              </a:rPr>
              <a:t>bA1c </a:t>
            </a:r>
            <a:r>
              <a:rPr kumimoji="0" lang="el-GR" sz="800" b="0" i="0" u="none" strike="noStrike" kern="1200" cap="none" spc="0" normalizeH="0" baseline="0" noProof="0" dirty="0">
                <a:ln>
                  <a:noFill/>
                </a:ln>
                <a:solidFill>
                  <a:prstClr val="black"/>
                </a:solidFill>
                <a:effectLst/>
                <a:uLnTx/>
                <a:uFillTx/>
                <a:latin typeface="BISans"/>
                <a:ea typeface="+mn-ea"/>
                <a:cs typeface="Arial" charset="0"/>
              </a:rPr>
              <a:t>ή επίτευξης γλυκαιμικού στόχου ή χορήγησης Μετφορμίνης</a:t>
            </a:r>
          </a:p>
        </p:txBody>
      </p:sp>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729" y="375754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672" y="376978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Ορθογώνιο 30"/>
          <p:cNvSpPr/>
          <p:nvPr/>
        </p:nvSpPr>
        <p:spPr>
          <a:xfrm>
            <a:off x="205741" y="4671974"/>
            <a:ext cx="3192652" cy="761745"/>
          </a:xfrm>
          <a:prstGeom prst="rect">
            <a:avLst/>
          </a:prstGeom>
          <a:solidFill>
            <a:schemeClr val="tx2"/>
          </a:solidFill>
          <a:ln w="28575">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Για περαιτέρω εντατικοποίηση ή σε δυσανεξία ή αντένδειξη  χορήγησης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ή/και  αναστολέα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επέλεξε φάρμακα με ΚΑΓ  ασφάλεια:</a:t>
            </a: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Αναστολέα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DPP-4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εάν δε λαμβάνει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a:t>
            </a:r>
            <a:endParaRPr kumimoji="0" lang="en-US" sz="750" b="1" i="0" u="none" strike="noStrike" kern="0" cap="none" spc="0" normalizeH="0" baseline="0" noProof="0" dirty="0">
              <a:ln>
                <a:noFill/>
              </a:ln>
              <a:solidFill>
                <a:prstClr val="white"/>
              </a:solidFill>
              <a:effectLst/>
              <a:uLnTx/>
              <a:uFillTx/>
              <a:latin typeface="BISans"/>
              <a:ea typeface="+mn-ea"/>
              <a:cs typeface="Arial" charset="0"/>
            </a:endParaRP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Βασική ινσουλίνη</a:t>
            </a:r>
            <a:r>
              <a:rPr kumimoji="0" lang="en-US" sz="750" b="1" i="0" u="none" strike="noStrike" kern="0" cap="none" spc="0" normalizeH="0" baseline="0" noProof="0" dirty="0">
                <a:ln>
                  <a:noFill/>
                </a:ln>
                <a:solidFill>
                  <a:prstClr val="white"/>
                </a:solidFill>
                <a:effectLst/>
                <a:uLnTx/>
                <a:uFillTx/>
                <a:latin typeface="BISans"/>
                <a:ea typeface="+mn-ea"/>
                <a:cs typeface="Arial" charset="0"/>
              </a:rPr>
              <a:t>⁴</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a:t>
            </a: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Σουλφονυλουρία</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n-US" sz="750" b="1" i="0" u="none" strike="noStrike" kern="0" cap="none" spc="0" normalizeH="0" baseline="0" noProof="0" dirty="0">
                <a:ln>
                  <a:noFill/>
                </a:ln>
                <a:solidFill>
                  <a:prstClr val="white"/>
                </a:solidFill>
                <a:effectLst/>
                <a:uLnTx/>
                <a:uFillTx/>
                <a:latin typeface="BISans"/>
                <a:ea typeface="+mn-ea"/>
                <a:cs typeface="Calibri"/>
              </a:rPr>
              <a:t>⁵</a:t>
            </a:r>
            <a:endParaRPr kumimoji="0" lang="el-GR" sz="750" b="1" i="0" u="none" strike="noStrike" kern="0" cap="none" spc="0" normalizeH="0" baseline="0" noProof="0" dirty="0">
              <a:ln>
                <a:noFill/>
              </a:ln>
              <a:solidFill>
                <a:prstClr val="white"/>
              </a:solidFill>
              <a:effectLst/>
              <a:uLnTx/>
              <a:uFillTx/>
              <a:latin typeface="BISans"/>
              <a:ea typeface="+mn-ea"/>
              <a:cs typeface="Arial" charset="0"/>
            </a:endParaRPr>
          </a:p>
        </p:txBody>
      </p:sp>
      <p:sp>
        <p:nvSpPr>
          <p:cNvPr id="37" name="Ορθογώνιο 45"/>
          <p:cNvSpPr/>
          <p:nvPr/>
        </p:nvSpPr>
        <p:spPr>
          <a:xfrm>
            <a:off x="3543198" y="1954241"/>
            <a:ext cx="1806043" cy="646329"/>
          </a:xfrm>
          <a:prstGeom prst="rect">
            <a:avLst/>
          </a:prstGeom>
          <a:solidFill>
            <a:schemeClr val="accent1">
              <a:lumMod val="20000"/>
              <a:lumOff val="80000"/>
            </a:schemeClr>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Αν προεξάρχει:  </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Καρδιακή Ανεπάρκεια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(παρουσία ή ιστορικό συμπτωμάτων ΚΑ και επιβεβαιωμένο μειωμένο  ή διατηρημένο ΚΕ) </a:t>
            </a:r>
          </a:p>
        </p:txBody>
      </p:sp>
      <p:cxnSp>
        <p:nvCxnSpPr>
          <p:cNvPr id="38" name="Ευθύγραμμο βέλος σύνδεσης 79"/>
          <p:cNvCxnSpPr/>
          <p:nvPr/>
        </p:nvCxnSpPr>
        <p:spPr>
          <a:xfrm>
            <a:off x="4362077" y="2611566"/>
            <a:ext cx="310" cy="283672"/>
          </a:xfrm>
          <a:prstGeom prst="straightConnector1">
            <a:avLst/>
          </a:prstGeom>
          <a:noFill/>
          <a:ln w="12700">
            <a:solidFill>
              <a:srgbClr val="4A7EBB"/>
            </a:solidFill>
            <a:prstDash val="solid"/>
            <a:tailEnd type="arrow"/>
          </a:ln>
        </p:spPr>
      </p:cxnSp>
      <p:sp>
        <p:nvSpPr>
          <p:cNvPr id="39" name="Ορθογώνιο 47"/>
          <p:cNvSpPr/>
          <p:nvPr/>
        </p:nvSpPr>
        <p:spPr>
          <a:xfrm>
            <a:off x="3543174" y="2932972"/>
            <a:ext cx="1806067" cy="300080"/>
          </a:xfrm>
          <a:prstGeom prst="rect">
            <a:avLst/>
          </a:prstGeom>
          <a:solidFill>
            <a:schemeClr val="accent1">
              <a:lumMod val="20000"/>
              <a:lumOff val="80000"/>
            </a:schemeClr>
          </a:solidFill>
          <a:ln>
            <a:noFill/>
            <a:prstDash val="solid"/>
          </a:ln>
        </p:spPr>
        <p:txBody>
          <a:bodyPr vert="horz" wrap="square" lIns="68547" tIns="34289" rIns="68547" bIns="34289" anchor="t" anchorCtr="1"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Αναστολέας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Calibri"/>
                <a:ea typeface="+mn-ea"/>
                <a:cs typeface="Calibri"/>
              </a:rPr>
              <a:t>²</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με</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αποδειδειγ</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μένο</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όφελος  στην  ΚΑ σε αυτό τον πληθυσμό </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40" name="Ορθογώνιο 98"/>
          <p:cNvSpPr/>
          <p:nvPr/>
        </p:nvSpPr>
        <p:spPr>
          <a:xfrm>
            <a:off x="3527957" y="3569484"/>
            <a:ext cx="1821284" cy="246116"/>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a:t>
            </a:r>
            <a:r>
              <a:rPr kumimoji="0" lang="el-GR" sz="500" b="0" i="0" u="none" strike="noStrike" kern="0" cap="none" spc="0" normalizeH="0" baseline="0" noProof="0" dirty="0" err="1">
                <a:ln>
                  <a:noFill/>
                </a:ln>
                <a:solidFill>
                  <a:srgbClr val="000000"/>
                </a:solidFill>
                <a:effectLst/>
                <a:uLnTx/>
                <a:uFillTx/>
                <a:latin typeface="BISans"/>
                <a:ea typeface="+mn-ea"/>
                <a:cs typeface="Arial" charset="0"/>
              </a:rPr>
              <a:t>μετρή</a:t>
            </a:r>
            <a:r>
              <a:rPr kumimoji="0" lang="el-GR" sz="500" b="0" i="0" u="none" strike="noStrike" kern="0" cap="none" spc="0" normalizeH="0" baseline="0" noProof="0" dirty="0">
                <a:ln>
                  <a:noFill/>
                </a:ln>
                <a:solidFill>
                  <a:srgbClr val="000000"/>
                </a:solidFill>
                <a:effectLst/>
                <a:uLnTx/>
                <a:uFillTx/>
                <a:latin typeface="BISans"/>
                <a:ea typeface="+mn-ea"/>
                <a:cs typeface="Arial" charset="0"/>
              </a:rPr>
              <a:t>-σεις   αυτοελέγχου είναι υψηλότερες των στόχων</a:t>
            </a:r>
          </a:p>
        </p:txBody>
      </p:sp>
      <p:sp>
        <p:nvSpPr>
          <p:cNvPr id="41" name="Ορθογώνιο 30"/>
          <p:cNvSpPr/>
          <p:nvPr/>
        </p:nvSpPr>
        <p:spPr>
          <a:xfrm>
            <a:off x="3504820" y="4356625"/>
            <a:ext cx="1821309" cy="1130974"/>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Για περαιτέρω εντατικοποίηση ή σε δυσανεξία ή αντένδειξη  χορήγησης 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 και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επέλεξε φάρμακα με ΚΑΓ ασφάλεια</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DPP-4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εάν δε λαμβάνει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Βασική ινσουλίνη</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a:ln>
                  <a:noFill/>
                </a:ln>
                <a:solidFill>
                  <a:srgbClr val="000000"/>
                </a:solidFill>
                <a:effectLst/>
                <a:uLnTx/>
                <a:uFillTx/>
                <a:latin typeface="BISans"/>
                <a:ea typeface="+mn-ea"/>
                <a:cs typeface="Arial" charset="0"/>
              </a:rPr>
              <a:t>Σουλφονυλουρία</a:t>
            </a:r>
            <a:r>
              <a:rPr kumimoji="0" lang="en-US" sz="750" b="0" i="0" u="none" strike="noStrike" kern="0" cap="none" spc="0" normalizeH="0" baseline="0" noProof="0">
                <a:ln>
                  <a:noFill/>
                </a:ln>
                <a:solidFill>
                  <a:srgbClr val="000000"/>
                </a:solidFill>
                <a:effectLst/>
                <a:uLnTx/>
                <a:uFillTx/>
                <a:latin typeface="BISans"/>
                <a:ea typeface="+mn-ea"/>
                <a:cs typeface="Calibri"/>
              </a:rPr>
              <a:t>⁵</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Όχι </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πιογλιταζόνη</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σε ΚΑ</a:t>
            </a:r>
            <a:endParaRPr kumimoji="0" lang="en-US" sz="75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7364" y="179000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412" y="338110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Ορθογώνιο 46"/>
          <p:cNvSpPr/>
          <p:nvPr/>
        </p:nvSpPr>
        <p:spPr>
          <a:xfrm>
            <a:off x="5417820" y="1953685"/>
            <a:ext cx="1744980" cy="530913"/>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 προεξάρχει:</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Χρόνια Νεφρική Νόσος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GFR &lt; 60 ml/min/</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1.73m</a:t>
            </a:r>
            <a:r>
              <a:rPr kumimoji="0" lang="en-US" sz="750" b="0" i="0" u="none" strike="noStrike" kern="0" cap="none" spc="0" normalizeH="0" baseline="0" noProof="0" dirty="0">
                <a:ln>
                  <a:noFill/>
                </a:ln>
                <a:solidFill>
                  <a:srgbClr val="000000"/>
                </a:solidFill>
                <a:effectLst/>
                <a:uLnTx/>
                <a:uFillTx/>
                <a:latin typeface="BISans"/>
                <a:ea typeface="+mn-ea"/>
                <a:cs typeface="Calibri"/>
              </a:rPr>
              <a:t>²</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ή/και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Α/</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C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&gt;30 </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mg</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δις επιβεβαιωμένα   </a:t>
            </a:r>
          </a:p>
        </p:txBody>
      </p:sp>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364" y="179000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Ορθογώνιο 62"/>
          <p:cNvSpPr/>
          <p:nvPr/>
        </p:nvSpPr>
        <p:spPr>
          <a:xfrm>
            <a:off x="5417820" y="2672413"/>
            <a:ext cx="1744980" cy="992577"/>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sng" strike="noStrike" kern="0" cap="none" spc="0" normalizeH="0" baseline="0" noProof="0" dirty="0">
                <a:ln>
                  <a:noFill/>
                </a:ln>
                <a:solidFill>
                  <a:srgbClr val="000000"/>
                </a:solidFill>
                <a:effectLst/>
                <a:uLnTx/>
                <a:uFillTx/>
                <a:latin typeface="BISans"/>
                <a:ea typeface="+mn-ea"/>
                <a:cs typeface="Arial" charset="0"/>
              </a:rPr>
              <a:t>Κατά προτίμηση</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Αναστολέα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1" i="0" u="none" strike="noStrike" kern="0" cap="none" spc="0" normalizeH="0" baseline="0" noProof="0" dirty="0">
                <a:ln>
                  <a:noFill/>
                </a:ln>
                <a:solidFill>
                  <a:srgbClr val="000000"/>
                </a:solidFill>
                <a:effectLst/>
                <a:uLnTx/>
                <a:uFillTx/>
                <a:latin typeface="Calibri"/>
                <a:ea typeface="+mn-ea"/>
                <a:cs typeface="Calibri"/>
              </a:rPr>
              <a:t>²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με ισχυρά δε-δομένα για μείωση εξέλιξης ΧΝΝ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(Έναρξη σε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GFR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&gt;2</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0 ml/min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και συ</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νέχιση</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έως διάλυση ή μεταμόσχευση)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Αγωνιστής GLP-1¹  με  </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αποδεδειγμέ</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νο</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ΚΑΓ όφελος</a:t>
            </a:r>
          </a:p>
        </p:txBody>
      </p:sp>
      <p:pic>
        <p:nvPicPr>
          <p:cNvPr id="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84" y="25062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Ορθογώνιο 30"/>
          <p:cNvSpPr/>
          <p:nvPr/>
        </p:nvSpPr>
        <p:spPr>
          <a:xfrm>
            <a:off x="5417820" y="4866281"/>
            <a:ext cx="1730082" cy="877161"/>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Σε μη επίτευξη των στόχων ή επί δυσανεξίας ή αντένδειξης στον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ή/και 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SGLT2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επέλεξε αναστολέα  DPP-4 (εάν δε λαμβάνει GLP-1) ή  με προσοχή την προσθήκη  βασικής ινσουλίνης</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  πιογλιταζόνης</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ᴲ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σουλφονυλουρίας</a:t>
            </a:r>
            <a:r>
              <a:rPr kumimoji="0" lang="en-US" sz="750" b="0" i="0" u="none" strike="noStrike" kern="0" cap="none" spc="0" normalizeH="0" baseline="0" noProof="0" dirty="0">
                <a:ln>
                  <a:noFill/>
                </a:ln>
                <a:solidFill>
                  <a:srgbClr val="000000"/>
                </a:solidFill>
                <a:effectLst/>
                <a:uLnTx/>
                <a:uFillTx/>
                <a:latin typeface="BISans"/>
                <a:ea typeface="+mn-ea"/>
                <a:cs typeface="Calibri"/>
              </a:rPr>
              <a:t>⁵</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50" name="Ορθογώνιο 30"/>
          <p:cNvSpPr/>
          <p:nvPr/>
        </p:nvSpPr>
        <p:spPr>
          <a:xfrm>
            <a:off x="5409905" y="4256112"/>
            <a:ext cx="1752895" cy="423191"/>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Για περαιτέρω εντατικοποίηση επέλεξε συνδυασμένη αγωγή (αγωνιστής</a:t>
            </a:r>
            <a:r>
              <a:rPr kumimoji="0" lang="el-GR" sz="750" b="0" i="0" u="none" strike="noStrike" kern="0" cap="none" spc="0" normalizeH="0" baseline="0" noProof="0" dirty="0">
                <a:ln>
                  <a:noFill/>
                </a:ln>
                <a:solidFill>
                  <a:srgbClr val="000000"/>
                </a:solidFill>
                <a:effectLst/>
                <a:uLnTx/>
                <a:uFillTx/>
                <a:latin typeface="BISans"/>
                <a:ea typeface="+mn-ea"/>
                <a:cs typeface="Calibri"/>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Calibri"/>
              </a:rPr>
              <a:t>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 αναστολέας</a:t>
            </a:r>
            <a:r>
              <a:rPr kumimoji="0" lang="el-GR" sz="750" b="0" i="0" u="none" strike="noStrike" kern="0" cap="none" spc="0" normalizeH="0" baseline="0" noProof="0" dirty="0">
                <a:ln>
                  <a:noFill/>
                </a:ln>
                <a:solidFill>
                  <a:srgbClr val="000000"/>
                </a:solidFill>
                <a:effectLst/>
                <a:uLnTx/>
                <a:uFillTx/>
                <a:latin typeface="BISans"/>
                <a:ea typeface="+mn-ea"/>
                <a:cs typeface="Calibri"/>
              </a:rPr>
              <a:t>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SGLT2</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1" i="0" u="none" strike="noStrike" kern="0" cap="none" spc="0" normalizeH="0" baseline="0" noProof="0" dirty="0">
                <a:ln>
                  <a:noFill/>
                </a:ln>
                <a:solidFill>
                  <a:srgbClr val="000000"/>
                </a:solidFill>
                <a:effectLst/>
                <a:uLnTx/>
                <a:uFillTx/>
                <a:latin typeface="Calibri"/>
                <a:ea typeface="+mn-ea"/>
                <a:cs typeface="Calibri"/>
              </a:rPr>
              <a:t>¹</a:t>
            </a:r>
            <a:r>
              <a:rPr kumimoji="0" lang="he-IL" sz="800" b="1" i="0" u="none" strike="noStrike" kern="0" cap="none" spc="0" normalizeH="0" baseline="0" noProof="0" dirty="0">
                <a:ln>
                  <a:noFill/>
                </a:ln>
                <a:solidFill>
                  <a:srgbClr val="000000"/>
                </a:solidFill>
                <a:effectLst/>
                <a:uLnTx/>
                <a:uFillTx/>
                <a:latin typeface="Calibri"/>
                <a:ea typeface="+mn-ea"/>
                <a:cs typeface="Calibri"/>
              </a:rPr>
              <a:t>׳</a:t>
            </a:r>
            <a:r>
              <a:rPr kumimoji="0" lang="el-GR" sz="800" b="1" i="0" u="none" strike="noStrike" kern="0" cap="none" spc="0" normalizeH="0" baseline="0" noProof="0" dirty="0">
                <a:ln>
                  <a:noFill/>
                </a:ln>
                <a:solidFill>
                  <a:srgbClr val="000000"/>
                </a:solidFill>
                <a:effectLst/>
                <a:uLnTx/>
                <a:uFillTx/>
                <a:latin typeface="Calibri"/>
                <a:ea typeface="+mn-ea"/>
                <a:cs typeface="Calibri"/>
              </a:rPr>
              <a:t>²</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p>
        </p:txBody>
      </p:sp>
      <p:sp>
        <p:nvSpPr>
          <p:cNvPr id="51" name="Ορθογώνιο 30"/>
          <p:cNvSpPr/>
          <p:nvPr/>
        </p:nvSpPr>
        <p:spPr>
          <a:xfrm>
            <a:off x="3543173" y="3981384"/>
            <a:ext cx="1806068" cy="323060"/>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Προσθήκη αγωνιστή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¹ με αποδεδειγμένο ΚΑΓ όφελος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a:t>
            </a:r>
          </a:p>
        </p:txBody>
      </p:sp>
      <p:pic>
        <p:nvPicPr>
          <p:cNvPr id="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412" y="3826699"/>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Ορθογώνιο 98"/>
          <p:cNvSpPr/>
          <p:nvPr/>
        </p:nvSpPr>
        <p:spPr>
          <a:xfrm>
            <a:off x="5417820" y="3820353"/>
            <a:ext cx="1730082" cy="246116"/>
          </a:xfrm>
          <a:prstGeom prst="rect">
            <a:avLst/>
          </a:prstGeom>
          <a:solidFill>
            <a:srgbClr val="CCFF33"/>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a:t>
            </a:r>
            <a:r>
              <a:rPr kumimoji="0" lang="el-GR" sz="500" b="0" i="0" u="none" strike="noStrike" kern="0" cap="none" spc="0" normalizeH="0" baseline="0" noProof="0" dirty="0" err="1">
                <a:ln>
                  <a:noFill/>
                </a:ln>
                <a:solidFill>
                  <a:srgbClr val="000000"/>
                </a:solidFill>
                <a:effectLst/>
                <a:uLnTx/>
                <a:uFillTx/>
                <a:latin typeface="BISans"/>
                <a:ea typeface="+mn-ea"/>
                <a:cs typeface="Arial" charset="0"/>
              </a:rPr>
              <a:t>μετρή</a:t>
            </a:r>
            <a:r>
              <a:rPr kumimoji="0" lang="el-GR" sz="500" b="0" i="0" u="none" strike="noStrike" kern="0" cap="none" spc="0" normalizeH="0" baseline="0" noProof="0" dirty="0">
                <a:ln>
                  <a:noFill/>
                </a:ln>
                <a:solidFill>
                  <a:srgbClr val="000000"/>
                </a:solidFill>
                <a:effectLst/>
                <a:uLnTx/>
                <a:uFillTx/>
                <a:latin typeface="BISans"/>
                <a:ea typeface="+mn-ea"/>
                <a:cs typeface="Arial" charset="0"/>
              </a:rPr>
              <a:t>-σεις   αυτοελέγχου είναι υψηλότερες των στόχων</a:t>
            </a:r>
          </a:p>
        </p:txBody>
      </p:sp>
      <p:pic>
        <p:nvPicPr>
          <p:cNvPr id="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892" y="3654835"/>
            <a:ext cx="101612"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70" y="4089271"/>
            <a:ext cx="101612"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184" y="1310410"/>
            <a:ext cx="1789787"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17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DAA09D-10C8-4EC2-A71D-188E33564857}"/>
              </a:ext>
            </a:extLst>
          </p:cNvPr>
          <p:cNvSpPr>
            <a:spLocks noGrp="1"/>
          </p:cNvSpPr>
          <p:nvPr>
            <p:ph type="title"/>
          </p:nvPr>
        </p:nvSpPr>
        <p:spPr/>
        <p:txBody>
          <a:bodyPr>
            <a:normAutofit/>
          </a:bodyPr>
          <a:lstStyle/>
          <a:p>
            <a:r>
              <a:rPr lang="el-GR" sz="3600" dirty="0">
                <a:solidFill>
                  <a:srgbClr val="0070C0"/>
                </a:solidFill>
              </a:rPr>
              <a:t>Θεραπευτικές επιλογές</a:t>
            </a:r>
          </a:p>
        </p:txBody>
      </p:sp>
      <p:sp>
        <p:nvSpPr>
          <p:cNvPr id="3" name="Θέση περιεχομένου 2">
            <a:extLst>
              <a:ext uri="{FF2B5EF4-FFF2-40B4-BE49-F238E27FC236}">
                <a16:creationId xmlns:a16="http://schemas.microsoft.com/office/drawing/2014/main" id="{EDB8B58E-5B8C-4B17-AF2A-3F70CB227BB8}"/>
              </a:ext>
            </a:extLst>
          </p:cNvPr>
          <p:cNvSpPr>
            <a:spLocks noGrp="1"/>
          </p:cNvSpPr>
          <p:nvPr>
            <p:ph idx="1"/>
          </p:nvPr>
        </p:nvSpPr>
        <p:spPr>
          <a:xfrm>
            <a:off x="457200" y="1905000"/>
            <a:ext cx="8229600" cy="4221163"/>
          </a:xfrm>
        </p:spPr>
        <p:txBody>
          <a:bodyPr/>
          <a:lstStyle/>
          <a:p>
            <a:r>
              <a:rPr lang="el-GR" strike="sngStrike" dirty="0"/>
              <a:t>Μετφορμίνη + </a:t>
            </a:r>
            <a:r>
              <a:rPr lang="en-US" strike="sngStrike" dirty="0"/>
              <a:t>GLP-1 </a:t>
            </a:r>
            <a:r>
              <a:rPr lang="el-GR" strike="sngStrike" dirty="0"/>
              <a:t>αγωνιστή</a:t>
            </a:r>
          </a:p>
          <a:p>
            <a:r>
              <a:rPr lang="el-GR" dirty="0"/>
              <a:t>Μετφορμίνη + </a:t>
            </a:r>
            <a:r>
              <a:rPr lang="en-US" dirty="0"/>
              <a:t>SGLT-2 </a:t>
            </a:r>
            <a:r>
              <a:rPr lang="en-US" dirty="0" err="1"/>
              <a:t>i</a:t>
            </a:r>
            <a:endParaRPr lang="el-GR" dirty="0"/>
          </a:p>
        </p:txBody>
      </p:sp>
    </p:spTree>
    <p:extLst>
      <p:ext uri="{BB962C8B-B14F-4D97-AF65-F5344CB8AC3E}">
        <p14:creationId xmlns:p14="http://schemas.microsoft.com/office/powerpoint/2010/main" val="144687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rgbClr val="FF0000"/>
                </a:solidFill>
              </a:rPr>
              <a:t>Ινσουλίνη</a:t>
            </a:r>
          </a:p>
        </p:txBody>
      </p:sp>
      <p:sp>
        <p:nvSpPr>
          <p:cNvPr id="3" name="2 - Θέση περιεχομένου"/>
          <p:cNvSpPr>
            <a:spLocks noGrp="1"/>
          </p:cNvSpPr>
          <p:nvPr>
            <p:ph sz="quarter" idx="11"/>
          </p:nvPr>
        </p:nvSpPr>
        <p:spPr/>
        <p:txBody>
          <a:bodyPr/>
          <a:lstStyle/>
          <a:p>
            <a:pPr>
              <a:buNone/>
            </a:pPr>
            <a:r>
              <a:rPr lang="el-GR" sz="2000" b="1" dirty="0"/>
              <a:t>Πλεονεκτήματα</a:t>
            </a:r>
          </a:p>
          <a:p>
            <a:r>
              <a:rPr lang="el-GR" sz="2000" dirty="0"/>
              <a:t>Αποτελεσματικότητα</a:t>
            </a:r>
          </a:p>
          <a:p>
            <a:r>
              <a:rPr lang="el-GR" sz="2000" dirty="0"/>
              <a:t>Άμεσο αποτέλεσμα</a:t>
            </a:r>
          </a:p>
          <a:p>
            <a:r>
              <a:rPr lang="el-GR" sz="2000" dirty="0"/>
              <a:t>Μεγάλη εμπειρία</a:t>
            </a:r>
          </a:p>
          <a:p>
            <a:r>
              <a:rPr lang="el-GR" sz="2000" dirty="0"/>
              <a:t>Μείωση του κινδύνου </a:t>
            </a:r>
            <a:r>
              <a:rPr lang="el-GR" sz="2000" dirty="0" err="1"/>
              <a:t>μικροαγγειοπαθητικών</a:t>
            </a:r>
            <a:r>
              <a:rPr lang="el-GR" sz="2000" dirty="0"/>
              <a:t> επιπλοκών</a:t>
            </a:r>
          </a:p>
          <a:p>
            <a:r>
              <a:rPr lang="el-GR" sz="2000" dirty="0"/>
              <a:t>Ασφαλής στο καρδιαγγειακό (</a:t>
            </a:r>
            <a:r>
              <a:rPr lang="el-GR" sz="2000" dirty="0" err="1"/>
              <a:t>γλαργινική</a:t>
            </a:r>
            <a:r>
              <a:rPr lang="en-US" sz="2000" dirty="0"/>
              <a:t>, </a:t>
            </a:r>
            <a:r>
              <a:rPr lang="en-US" sz="2000" dirty="0" err="1"/>
              <a:t>deglutec</a:t>
            </a:r>
            <a:r>
              <a:rPr lang="el-GR" sz="2000" dirty="0"/>
              <a:t> ινσουλίνη)</a:t>
            </a:r>
          </a:p>
          <a:p>
            <a:pPr>
              <a:buNone/>
            </a:pPr>
            <a:endParaRPr lang="el-GR" sz="2000" b="1" dirty="0"/>
          </a:p>
          <a:p>
            <a:pPr>
              <a:buNone/>
            </a:pPr>
            <a:r>
              <a:rPr lang="el-GR" sz="2000" b="1" dirty="0"/>
              <a:t>Μειονεκτήματα</a:t>
            </a:r>
          </a:p>
          <a:p>
            <a:r>
              <a:rPr lang="el-GR" sz="2000" dirty="0"/>
              <a:t>Υπογλυκαιμίες</a:t>
            </a:r>
          </a:p>
          <a:p>
            <a:r>
              <a:rPr lang="el-GR" sz="2000" dirty="0">
                <a:sym typeface="Symbol"/>
              </a:rPr>
              <a:t> τ</a:t>
            </a:r>
            <a:r>
              <a:rPr lang="el-GR" sz="2000" dirty="0"/>
              <a:t>ου σωματικού βάρους</a:t>
            </a:r>
          </a:p>
          <a:p>
            <a:r>
              <a:rPr lang="el-GR" sz="2000" dirty="0"/>
              <a:t>Ενέσιμη, απαιτείται εκπαίδευση</a:t>
            </a:r>
          </a:p>
          <a:p>
            <a:r>
              <a:rPr lang="el-GR" sz="2000" dirty="0"/>
              <a:t>Κόστος: ποικίλλει</a:t>
            </a:r>
          </a:p>
          <a:p>
            <a:endParaRPr lang="el-GR" dirty="0"/>
          </a:p>
          <a:p>
            <a:endParaRPr lang="el-GR" dirty="0"/>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1A6D95-B992-43C3-8E50-8AB91113C16C}"/>
              </a:ext>
            </a:extLst>
          </p:cNvPr>
          <p:cNvSpPr>
            <a:spLocks noGrp="1"/>
          </p:cNvSpPr>
          <p:nvPr>
            <p:ph type="title"/>
          </p:nvPr>
        </p:nvSpPr>
        <p:spPr/>
        <p:txBody>
          <a:bodyPr/>
          <a:lstStyle/>
          <a:p>
            <a:r>
              <a:rPr lang="el-GR" sz="3200" dirty="0">
                <a:solidFill>
                  <a:srgbClr val="C00000"/>
                </a:solidFill>
              </a:rPr>
              <a:t>Φόβοι για τη θεραπεία με ινσουλίνη</a:t>
            </a:r>
          </a:p>
        </p:txBody>
      </p:sp>
      <p:sp>
        <p:nvSpPr>
          <p:cNvPr id="6" name="Θέση περιεχομένου 5">
            <a:extLst>
              <a:ext uri="{FF2B5EF4-FFF2-40B4-BE49-F238E27FC236}">
                <a16:creationId xmlns:a16="http://schemas.microsoft.com/office/drawing/2014/main" id="{A5339984-7846-469F-84FA-6794C840530F}"/>
              </a:ext>
            </a:extLst>
          </p:cNvPr>
          <p:cNvSpPr>
            <a:spLocks noGrp="1"/>
          </p:cNvSpPr>
          <p:nvPr>
            <p:ph idx="1"/>
          </p:nvPr>
        </p:nvSpPr>
        <p:spPr>
          <a:xfrm>
            <a:off x="611560" y="1628800"/>
            <a:ext cx="8229600" cy="4209331"/>
          </a:xfrm>
        </p:spPr>
        <p:txBody>
          <a:bodyPr/>
          <a:lstStyle/>
          <a:p>
            <a:r>
              <a:rPr lang="el-GR" dirty="0"/>
              <a:t>Λαθεμένες πεποιθήσεις και πιστεύω</a:t>
            </a:r>
          </a:p>
          <a:p>
            <a:r>
              <a:rPr lang="el-GR" dirty="0"/>
              <a:t>Υπογλυκαιμίες</a:t>
            </a:r>
          </a:p>
          <a:p>
            <a:r>
              <a:rPr lang="el-GR" dirty="0"/>
              <a:t>Αύξηση βάρους</a:t>
            </a:r>
          </a:p>
          <a:p>
            <a:r>
              <a:rPr lang="el-GR" dirty="0"/>
              <a:t>Αίσθημα ενοχής</a:t>
            </a:r>
          </a:p>
          <a:p>
            <a:r>
              <a:rPr lang="el-GR" dirty="0"/>
              <a:t>Αίσθημα αποτυχίας</a:t>
            </a:r>
          </a:p>
          <a:p>
            <a:r>
              <a:rPr lang="el-GR" dirty="0"/>
              <a:t>Πόνος στα σημεία των ενέσεων</a:t>
            </a:r>
          </a:p>
          <a:p>
            <a:r>
              <a:rPr lang="el-GR" dirty="0"/>
              <a:t>Απώλεια ελευθερίας</a:t>
            </a:r>
          </a:p>
          <a:p>
            <a:r>
              <a:rPr lang="el-GR" dirty="0"/>
              <a:t>Θεραπεία εφόρου ζωής</a:t>
            </a:r>
          </a:p>
        </p:txBody>
      </p:sp>
    </p:spTree>
    <p:extLst>
      <p:ext uri="{BB962C8B-B14F-4D97-AF65-F5344CB8AC3E}">
        <p14:creationId xmlns:p14="http://schemas.microsoft.com/office/powerpoint/2010/main" val="46422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266724" y="880134"/>
            <a:ext cx="7703796" cy="192358"/>
          </a:xfrm>
          <a:prstGeom prst="rect">
            <a:avLst/>
          </a:prstGeom>
          <a:solidFill>
            <a:schemeClr val="accent6">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ΕΓΚΑΤΕΣΤΗΜΕΝΗ ΑΘΗΡΟΣΚΛΗΡΥΝΤΙΚΗ ΚΑΡΔΙΑΓΓΕΙΑΚΗ ΝΟΣΟΣ /</a:t>
            </a:r>
            <a:r>
              <a:rPr kumimoji="0" lang="en-US"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a:t>
            </a: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ΔΕΙΚΤΕΣ ΥΨΗΛΟΥ ΚΙΝΔΥΝΟΥ, ΚΑΡΔΙΑΚΗ ΑΝΕΠΑΡΚΕΙΑ, ΧΡΟΝΙΑ ΝΕΦΡΙΚΗ ΝΟΣΟΣ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 y="1476657"/>
            <a:ext cx="144805" cy="380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9"/>
          <p:cNvSpPr/>
          <p:nvPr/>
        </p:nvSpPr>
        <p:spPr>
          <a:xfrm>
            <a:off x="1713796" y="1110729"/>
            <a:ext cx="4824165" cy="192358"/>
          </a:xfrm>
          <a:prstGeom prst="rect">
            <a:avLst/>
          </a:prstGeom>
          <a:solidFill>
            <a:schemeClr val="bg2">
              <a:lumMod val="85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Στόχος: Μείωση </a:t>
            </a:r>
            <a:r>
              <a:rPr kumimoji="0" lang="el-GR" sz="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ISans"/>
                <a:ea typeface="+mn-ea"/>
                <a:cs typeface="Arial" charset="0"/>
              </a:rPr>
              <a:t>καρδιονεφρικού</a:t>
            </a:r>
            <a:r>
              <a:rPr kumimoji="0" lang="el-GR" sz="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Sans"/>
                <a:ea typeface="+mn-ea"/>
                <a:cs typeface="Arial" charset="0"/>
              </a:rPr>
              <a:t> κινδύνου (επιπρόσθετα της ΚΑΓ διαχείρισης) </a:t>
            </a:r>
          </a:p>
        </p:txBody>
      </p:sp>
      <p:sp>
        <p:nvSpPr>
          <p:cNvPr id="12" name="Ορθογώνιο 18"/>
          <p:cNvSpPr/>
          <p:nvPr/>
        </p:nvSpPr>
        <p:spPr>
          <a:xfrm>
            <a:off x="2059656" y="3025924"/>
            <a:ext cx="1300638" cy="423191"/>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Αναστολέας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00" b="1" i="0" u="none" strike="noStrike" kern="0" cap="none" spc="0" normalizeH="0" baseline="0" noProof="0" dirty="0">
                <a:ln>
                  <a:noFill/>
                </a:ln>
                <a:solidFill>
                  <a:prstClr val="white"/>
                </a:solidFill>
                <a:effectLst/>
                <a:uLnTx/>
                <a:uFillTx/>
                <a:latin typeface="Calibri"/>
                <a:ea typeface="+mn-ea"/>
                <a:cs typeface="Calibri"/>
              </a:rPr>
              <a:t>¹</a:t>
            </a:r>
            <a:r>
              <a:rPr kumimoji="0" lang="he-IL" sz="700" b="1" i="0" u="none" strike="noStrike" kern="0" cap="none" spc="0" normalizeH="0" baseline="0" noProof="0" dirty="0">
                <a:ln>
                  <a:noFill/>
                </a:ln>
                <a:solidFill>
                  <a:prstClr val="white"/>
                </a:solidFill>
                <a:effectLst/>
                <a:uLnTx/>
                <a:uFillTx/>
                <a:latin typeface="Calibri"/>
                <a:ea typeface="+mn-ea"/>
                <a:cs typeface="Calibri"/>
              </a:rPr>
              <a:t>׳</a:t>
            </a:r>
            <a:r>
              <a:rPr kumimoji="0" lang="el-GR" sz="700" b="1" i="0" u="none" strike="noStrike" kern="0" cap="none" spc="0" normalizeH="0" baseline="0" noProof="0" dirty="0">
                <a:ln>
                  <a:noFill/>
                </a:ln>
                <a:solidFill>
                  <a:prstClr val="white"/>
                </a:solidFill>
                <a:effectLst/>
                <a:uLnTx/>
                <a:uFillTx/>
                <a:latin typeface="Calibri"/>
                <a:ea typeface="+mn-ea"/>
                <a:cs typeface="Calibri"/>
              </a:rPr>
              <a:t>²</a:t>
            </a:r>
            <a:r>
              <a:rPr kumimoji="0" lang="el-GR" sz="70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με αποδεδειγμένο                   ΚΑΓ όφελος</a:t>
            </a:r>
            <a:endParaRPr kumimoji="0" lang="el-GR" sz="750" b="0" i="0" u="none" strike="noStrike" kern="0" cap="none" spc="0" normalizeH="0" baseline="0" noProof="0" dirty="0">
              <a:ln>
                <a:noFill/>
              </a:ln>
              <a:solidFill>
                <a:prstClr val="white"/>
              </a:solidFill>
              <a:effectLst/>
              <a:uLnTx/>
              <a:uFillTx/>
              <a:latin typeface="BISans"/>
              <a:ea typeface="+mn-ea"/>
              <a:cs typeface="Arial" charset="0"/>
            </a:endParaRPr>
          </a:p>
        </p:txBody>
      </p:sp>
      <p:sp>
        <p:nvSpPr>
          <p:cNvPr id="13" name="Ορθογώνιο 12"/>
          <p:cNvSpPr/>
          <p:nvPr/>
        </p:nvSpPr>
        <p:spPr>
          <a:xfrm>
            <a:off x="388621" y="3021785"/>
            <a:ext cx="1237784" cy="415496"/>
          </a:xfrm>
          <a:prstGeom prst="rect">
            <a:avLst/>
          </a:prstGeom>
          <a:solidFill>
            <a:srgbClr val="336699"/>
          </a:solidFill>
          <a:ln>
            <a:noFill/>
            <a:prstDash val="solid"/>
          </a:ln>
        </p:spPr>
        <p:txBody>
          <a:bodyPr vert="horz" wrap="square" lIns="68547" tIns="34289" rIns="68547" bIns="34289" anchor="t" anchorCtr="1"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Αγωνιστής</a:t>
            </a:r>
            <a:r>
              <a:rPr kumimoji="0" lang="el-GR" sz="750" b="1" i="0" u="none" strike="noStrike" kern="0" cap="none" spc="0" normalizeH="0" baseline="0" noProof="0" dirty="0">
                <a:ln>
                  <a:noFill/>
                </a:ln>
                <a:solidFill>
                  <a:prstClr val="white"/>
                </a:solidFill>
                <a:effectLst/>
                <a:uLnTx/>
                <a:uFillTx/>
                <a:latin typeface="Calibri"/>
                <a:ea typeface="+mn-ea"/>
                <a:cs typeface="Calibri"/>
              </a:rPr>
              <a:t>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a:t>
            </a:r>
            <a:r>
              <a:rPr kumimoji="0" lang="el-GR" sz="750" b="1" i="0" u="none" strike="noStrike" kern="0" cap="none" spc="0" normalizeH="0" baseline="0" noProof="0" dirty="0">
                <a:ln>
                  <a:noFill/>
                </a:ln>
                <a:solidFill>
                  <a:prstClr val="white"/>
                </a:solidFill>
                <a:effectLst/>
                <a:uLnTx/>
                <a:uFillTx/>
                <a:latin typeface="BISans"/>
                <a:ea typeface="+mn-ea"/>
                <a:cs typeface="Arial" charset="0"/>
              </a:rPr>
              <a:t>-1</a:t>
            </a:r>
            <a:r>
              <a:rPr kumimoji="0" lang="el-GR" sz="750" b="1" i="0" u="none" strike="noStrike" kern="0" cap="none" spc="0" normalizeH="0" baseline="0" noProof="0" dirty="0">
                <a:ln>
                  <a:noFill/>
                </a:ln>
                <a:solidFill>
                  <a:prstClr val="white"/>
                </a:solidFill>
                <a:effectLst/>
                <a:uLnTx/>
                <a:uFillTx/>
                <a:latin typeface="Calibri"/>
                <a:ea typeface="+mn-ea"/>
                <a:cs typeface="Calibri"/>
              </a:rPr>
              <a:t>¹</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endParaRPr kumimoji="0" lang="el-GR" sz="750" b="1" i="0" u="none" strike="noStrike" kern="0" cap="none" spc="0" normalizeH="0" baseline="0" noProof="0" dirty="0">
              <a:ln>
                <a:noFill/>
              </a:ln>
              <a:solidFill>
                <a:prstClr val="white"/>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με αποδεδειγμένο</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ΚΑΓ όφελος</a:t>
            </a:r>
          </a:p>
        </p:txBody>
      </p:sp>
      <p:cxnSp>
        <p:nvCxnSpPr>
          <p:cNvPr id="14" name="Ευθύγραμμο βέλος σύνδεσης 79"/>
          <p:cNvCxnSpPr/>
          <p:nvPr/>
        </p:nvCxnSpPr>
        <p:spPr>
          <a:xfrm flipH="1">
            <a:off x="2754576" y="2514164"/>
            <a:ext cx="4498" cy="510486"/>
          </a:xfrm>
          <a:prstGeom prst="straightConnector1">
            <a:avLst/>
          </a:prstGeom>
          <a:noFill/>
          <a:ln w="12700">
            <a:solidFill>
              <a:srgbClr val="4A7EBB"/>
            </a:solidFill>
            <a:prstDash val="solid"/>
            <a:tailEnd type="arrow"/>
          </a:ln>
        </p:spPr>
      </p:cxn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405" y="3025923"/>
            <a:ext cx="396392" cy="415496"/>
          </a:xfrm>
          <a:prstGeom prst="rect">
            <a:avLst/>
          </a:prstGeom>
          <a:solidFill>
            <a:srgbClr val="336699"/>
          </a:solidFill>
          <a:ln>
            <a:noFill/>
          </a:ln>
          <a:effectLst/>
        </p:spPr>
      </p:pic>
      <p:sp>
        <p:nvSpPr>
          <p:cNvPr id="16" name="Ορθογώνιο 98"/>
          <p:cNvSpPr/>
          <p:nvPr/>
        </p:nvSpPr>
        <p:spPr>
          <a:xfrm>
            <a:off x="428858" y="3623318"/>
            <a:ext cx="2954296" cy="146192"/>
          </a:xfrm>
          <a:prstGeom prst="rect">
            <a:avLst/>
          </a:prstGeom>
          <a:solidFill>
            <a:srgbClr val="336699"/>
          </a:solidFill>
          <a:ln>
            <a:noFill/>
            <a:prstDash val="solid"/>
          </a:ln>
        </p:spPr>
        <p:txBody>
          <a:bodyPr vert="horz" wrap="square" lIns="68454" tIns="34289" rIns="68454" bIns="34289" anchor="t" anchorCtr="0" compatLnSpc="1">
            <a:spAutoFit/>
          </a:bodyPr>
          <a:lstStyle/>
          <a:p>
            <a:pPr marL="0" marR="0" lvl="0" indent="0" algn="l" defTabSz="68437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prstClr val="white"/>
                </a:solidFill>
                <a:effectLst/>
                <a:uLnTx/>
                <a:uFillTx/>
                <a:latin typeface="BISans"/>
                <a:ea typeface="+mn-ea"/>
                <a:cs typeface="Arial" charset="0"/>
              </a:rPr>
              <a:t> Αν μετά  ~3 μήνες η HbA1c &gt; στόχο ή αν οι μετρήσεις   αυτοελέγχου είναι υψηλότερες των στόχων</a:t>
            </a: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093" y="346036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052" y="347260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Ευθύγραμμο βέλος σύνδεσης 79"/>
          <p:cNvCxnSpPr/>
          <p:nvPr/>
        </p:nvCxnSpPr>
        <p:spPr>
          <a:xfrm>
            <a:off x="1055031" y="2535493"/>
            <a:ext cx="0" cy="481538"/>
          </a:xfrm>
          <a:prstGeom prst="straightConnector1">
            <a:avLst/>
          </a:prstGeom>
          <a:noFill/>
          <a:ln w="12700">
            <a:solidFill>
              <a:srgbClr val="4A7EBB"/>
            </a:solidFill>
            <a:prstDash val="solid"/>
            <a:tailEnd type="arrow"/>
          </a:ln>
        </p:spPr>
      </p:cxnSp>
      <p:sp>
        <p:nvSpPr>
          <p:cNvPr id="22" name="Ορθογώνιο 10"/>
          <p:cNvSpPr/>
          <p:nvPr/>
        </p:nvSpPr>
        <p:spPr>
          <a:xfrm>
            <a:off x="152400" y="1928538"/>
            <a:ext cx="1790700" cy="877161"/>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Αν προεξάρχει: </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Εγκατεστημένη Αθηροσκληρυντική Καρδιαγγειακή Νόσος (ΑΣΚΑΝ)    </a:t>
            </a:r>
            <a:r>
              <a:rPr kumimoji="0" lang="el-GR" sz="750" b="0" i="0" u="none" strike="noStrike" kern="0" cap="none" spc="0" normalizeH="0" baseline="0" noProof="0" dirty="0">
                <a:ln>
                  <a:noFill/>
                </a:ln>
                <a:solidFill>
                  <a:prstClr val="white"/>
                </a:solidFill>
                <a:effectLst/>
                <a:uLnTx/>
                <a:uFillTx/>
                <a:latin typeface="BISans"/>
                <a:ea typeface="+mn-ea"/>
                <a:cs typeface="Arial" charset="0"/>
              </a:rPr>
              <a:t>(π.χ. ΕΜ, ΑΕΕ, </a:t>
            </a:r>
            <a:r>
              <a:rPr kumimoji="0" lang="el-GR" sz="750" b="0" i="0" u="none" strike="noStrike" kern="0" cap="none" spc="0" normalizeH="0" baseline="0" noProof="0" dirty="0" err="1">
                <a:ln>
                  <a:noFill/>
                </a:ln>
                <a:solidFill>
                  <a:prstClr val="white"/>
                </a:solidFill>
                <a:effectLst/>
                <a:uLnTx/>
                <a:uFillTx/>
                <a:latin typeface="BISans"/>
                <a:ea typeface="+mn-ea"/>
                <a:cs typeface="Arial" charset="0"/>
              </a:rPr>
              <a:t>επαναγγείωση</a:t>
            </a:r>
            <a:r>
              <a:rPr kumimoji="0" lang="el-GR" sz="750" b="0" i="0" u="none" strike="noStrike" kern="0" cap="none" spc="0" normalizeH="0" baseline="0" noProof="0" dirty="0">
                <a:ln>
                  <a:noFill/>
                </a:ln>
                <a:solidFill>
                  <a:prstClr val="white"/>
                </a:solidFill>
                <a:effectLst/>
                <a:uLnTx/>
                <a:uFillTx/>
                <a:latin typeface="BISans"/>
                <a:ea typeface="+mn-ea"/>
                <a:cs typeface="Arial" charset="0"/>
              </a:rPr>
              <a:t>) Συμπεριλαμβάνονται επίσης: ΤΙΑ, ασταθή στηθάγχη, ακρωτηριασμός, συμπτωματική ή </a:t>
            </a:r>
            <a:r>
              <a:rPr kumimoji="0" lang="el-GR" sz="750" b="0" i="0" u="none" strike="noStrike" kern="0" cap="none" spc="0" normalizeH="0" baseline="0" noProof="0" dirty="0" err="1">
                <a:ln>
                  <a:noFill/>
                </a:ln>
                <a:solidFill>
                  <a:prstClr val="white"/>
                </a:solidFill>
                <a:effectLst/>
                <a:uLnTx/>
                <a:uFillTx/>
                <a:latin typeface="BISans"/>
                <a:ea typeface="+mn-ea"/>
                <a:cs typeface="Arial" charset="0"/>
              </a:rPr>
              <a:t>ασυμπτωματική</a:t>
            </a:r>
            <a:r>
              <a:rPr kumimoji="0" lang="el-GR" sz="750" b="0" i="0" u="none" strike="noStrike" kern="0" cap="none" spc="0" normalizeH="0" baseline="0" noProof="0" dirty="0">
                <a:ln>
                  <a:noFill/>
                </a:ln>
                <a:solidFill>
                  <a:prstClr val="white"/>
                </a:solidFill>
                <a:effectLst/>
                <a:uLnTx/>
                <a:uFillTx/>
                <a:latin typeface="BISans"/>
                <a:ea typeface="+mn-ea"/>
                <a:cs typeface="Arial" charset="0"/>
              </a:rPr>
              <a:t> ΣΝ</a:t>
            </a:r>
          </a:p>
        </p:txBody>
      </p:sp>
      <p:sp>
        <p:nvSpPr>
          <p:cNvPr id="23" name="Ορθογώνιο 12"/>
          <p:cNvSpPr/>
          <p:nvPr/>
        </p:nvSpPr>
        <p:spPr>
          <a:xfrm>
            <a:off x="342900" y="3938619"/>
            <a:ext cx="3063114" cy="430885"/>
          </a:xfrm>
          <a:prstGeom prst="rect">
            <a:avLst/>
          </a:prstGeom>
          <a:solidFill>
            <a:schemeClr val="tx2"/>
          </a:solidFill>
          <a:ln>
            <a:noFill/>
            <a:prstDash val="solid"/>
          </a:ln>
        </p:spPr>
        <p:txBody>
          <a:bodyPr vert="horz" wrap="square" lIns="68454" tIns="34289" rIns="68454" bIns="34289" anchor="t" anchorCtr="1" compatLnSpc="1">
            <a:spAutoFit/>
          </a:bodyPr>
          <a:lstStyle/>
          <a:p>
            <a:pPr marL="171450" marR="0" lvl="0" indent="-171450" algn="l" defTabSz="684372"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Για άτομα σε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Calibri"/>
                <a:ea typeface="+mn-ea"/>
                <a:cs typeface="Calibri"/>
              </a:rPr>
              <a:t>¹</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προσθήκη αναστολέα</a:t>
            </a:r>
            <a:r>
              <a:rPr kumimoji="0" lang="el-GR" sz="800" b="1" i="0" u="none" strike="noStrike" kern="0" cap="none" spc="0" normalizeH="0" baseline="0" noProof="0" dirty="0">
                <a:ln>
                  <a:noFill/>
                </a:ln>
                <a:solidFill>
                  <a:prstClr val="white"/>
                </a:solidFill>
                <a:effectLst/>
                <a:uLnTx/>
                <a:uFillTx/>
                <a:latin typeface="Calibri"/>
                <a:ea typeface="+mn-ea"/>
                <a:cs typeface="Calibri"/>
              </a:rPr>
              <a:t>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00" b="1" i="0" u="none" strike="noStrike" kern="0" cap="none" spc="0" normalizeH="0" baseline="0" noProof="0" dirty="0">
                <a:ln>
                  <a:noFill/>
                </a:ln>
                <a:solidFill>
                  <a:prstClr val="white"/>
                </a:solidFill>
                <a:effectLst/>
                <a:uLnTx/>
                <a:uFillTx/>
                <a:latin typeface="Calibri"/>
                <a:ea typeface="+mn-ea"/>
                <a:cs typeface="Calibri"/>
              </a:rPr>
              <a:t>¹</a:t>
            </a:r>
            <a:r>
              <a:rPr kumimoji="0" lang="he-IL" sz="700" b="1" i="0" u="none" strike="noStrike" kern="0" cap="none" spc="0" normalizeH="0" baseline="0" noProof="0" dirty="0">
                <a:ln>
                  <a:noFill/>
                </a:ln>
                <a:solidFill>
                  <a:prstClr val="white"/>
                </a:solidFill>
                <a:effectLst/>
                <a:uLnTx/>
                <a:uFillTx/>
                <a:latin typeface="Calibri"/>
                <a:ea typeface="+mn-ea"/>
                <a:cs typeface="Calibri"/>
              </a:rPr>
              <a:t>׳</a:t>
            </a:r>
            <a:r>
              <a:rPr kumimoji="0" lang="el-GR" sz="700" b="1" i="0" u="none" strike="noStrike" kern="0" cap="none" spc="0" normalizeH="0" baseline="0" noProof="0" dirty="0">
                <a:ln>
                  <a:noFill/>
                </a:ln>
                <a:solidFill>
                  <a:prstClr val="white"/>
                </a:solidFill>
                <a:effectLst/>
                <a:uLnTx/>
                <a:uFillTx/>
                <a:latin typeface="Calibri"/>
                <a:ea typeface="+mn-ea"/>
                <a:cs typeface="Calibri"/>
              </a:rPr>
              <a:t>²</a:t>
            </a:r>
            <a:r>
              <a:rPr kumimoji="0" lang="el-GR" sz="700" b="1" i="0" u="none" strike="noStrike" kern="0" cap="none" spc="0" normalizeH="0" baseline="0" noProof="0" dirty="0">
                <a:ln>
                  <a:noFill/>
                </a:ln>
                <a:solidFill>
                  <a:prstClr val="white"/>
                </a:solidFill>
                <a:effectLst/>
                <a:uLnTx/>
                <a:uFillTx/>
                <a:latin typeface="BISans"/>
                <a:ea typeface="+mn-ea"/>
                <a:cs typeface="Arial" charset="0"/>
              </a:rPr>
              <a:t>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με αποδεδειγμένο ΚΑΓ όφελος ή το αντίστροφο</a:t>
            </a:r>
          </a:p>
          <a:p>
            <a:pPr marL="128336" marR="0" lvl="0" indent="-128336" algn="l" defTabSz="684372"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Πιογλιταζόνη</a:t>
            </a:r>
            <a:r>
              <a:rPr kumimoji="0" lang="el-GR" sz="750" b="1" i="0" u="none" strike="noStrike" kern="0" cap="none" spc="0" normalizeH="0" baseline="0" noProof="0" dirty="0">
                <a:ln>
                  <a:noFill/>
                </a:ln>
                <a:solidFill>
                  <a:prstClr val="white"/>
                </a:solidFill>
                <a:effectLst/>
                <a:uLnTx/>
                <a:uFillTx/>
                <a:latin typeface="Calibri"/>
                <a:ea typeface="+mn-ea"/>
                <a:cs typeface="Calibri"/>
              </a:rPr>
              <a:t>³</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(OXI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σε ΚΑ)</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44" y="175952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515461E7-1DDB-4734-BB79-656907C43E2B}"/>
              </a:ext>
            </a:extLst>
          </p:cNvPr>
          <p:cNvSpPr txBox="1"/>
          <p:nvPr/>
        </p:nvSpPr>
        <p:spPr>
          <a:xfrm>
            <a:off x="7231380" y="2735947"/>
            <a:ext cx="1727396" cy="553998"/>
          </a:xfrm>
          <a:prstGeom prst="rect">
            <a:avLst/>
          </a:prstGeom>
          <a:noFill/>
        </p:spPr>
        <p:txBody>
          <a:bodyPr wrap="square" lIns="0" tIns="0" rIns="0" bIns="0" rtlCol="0">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ΚΑΓ: καρδιαγγειακό, ΑΣΚΑΝ: αθηροσκληρυντική καρδιαγγειακή νόσος, ΚΑ: καρδιακή ανεπάρκεια, ΧΝΝ: χρόνια νεφρική νόσος, ΚΕ: κλάσμα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εξώθη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-σης, ΣΝ: στεφανιαία νόσος, ΕΜ: έμφραγμα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μυο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-καρδίου, ΑΕΕ: αγγειακό εγκεφαλικό επεισόδιο      </a:t>
            </a:r>
          </a:p>
          <a:p>
            <a:pPr marL="0" marR="0" lvl="0" indent="0" algn="l" defTabSz="685426"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497D"/>
              </a:solidFill>
              <a:effectLst/>
              <a:uLnTx/>
              <a:uFillTx/>
              <a:latin typeface="BISans"/>
              <a:ea typeface="+mn-ea"/>
              <a:cs typeface="Arial" charset="0"/>
            </a:endParaRPr>
          </a:p>
        </p:txBody>
      </p:sp>
      <p:sp>
        <p:nvSpPr>
          <p:cNvPr id="26" name="Ορθογώνιο 25"/>
          <p:cNvSpPr/>
          <p:nvPr/>
        </p:nvSpPr>
        <p:spPr>
          <a:xfrm>
            <a:off x="7231380" y="3408754"/>
            <a:ext cx="1850230" cy="2339070"/>
          </a:xfrm>
          <a:prstGeom prst="rect">
            <a:avLst/>
          </a:prstGeom>
        </p:spPr>
        <p:txBody>
          <a:bodyPr wrap="square" lIns="91408" tIns="45704" rIns="91408" bIns="45704">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0" cap="none" spc="0" normalizeH="0" baseline="0" noProof="0" dirty="0">
                <a:ln>
                  <a:noFill/>
                </a:ln>
                <a:solidFill>
                  <a:srgbClr val="000000"/>
                </a:solidFill>
                <a:effectLst/>
                <a:uLnTx/>
                <a:uFillTx/>
                <a:latin typeface="BISans"/>
                <a:ea typeface="+mn-ea"/>
                <a:cs typeface="Calibri"/>
              </a:rPr>
              <a:t> </a:t>
            </a:r>
            <a:r>
              <a:rPr kumimoji="0" lang="el-GR" sz="600" b="1" i="0" u="none" strike="noStrike" kern="0" cap="none" spc="0" normalizeH="0" baseline="0" noProof="0" dirty="0">
                <a:ln>
                  <a:noFill/>
                </a:ln>
                <a:solidFill>
                  <a:srgbClr val="000000"/>
                </a:solidFill>
                <a:effectLst/>
                <a:uLnTx/>
                <a:uFillTx/>
                <a:latin typeface="BISans"/>
                <a:ea typeface="+mn-ea"/>
                <a:cs typeface="Calibri"/>
              </a:rPr>
              <a:t>¹</a:t>
            </a:r>
            <a:r>
              <a:rPr kumimoji="0" lang="el-GR" sz="600" b="1" i="0" u="none" strike="noStrike" kern="0" cap="none" spc="0" normalizeH="0" baseline="0" noProof="0" dirty="0">
                <a:ln>
                  <a:noFill/>
                </a:ln>
                <a:solidFill>
                  <a:srgbClr val="000000"/>
                </a:solidFill>
                <a:effectLst/>
                <a:uLnTx/>
                <a:uFillTx/>
                <a:latin typeface="BISans"/>
                <a:ea typeface="+mn-ea"/>
                <a:cs typeface="Arial" charset="0"/>
              </a:rPr>
              <a:t>.</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Όταν υπάρχει επίσημη ένδειξη μείωσης ΚΑΓ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επεισοδίων</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(σε εγκατεστημένη ΑΣΚΑΝ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μείω</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ση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MACE:</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για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λιρα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ντουλα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σεμα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γλουτίδη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για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SGLT2: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εμπα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καναγλιφλο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ζίνη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Η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ντουλαγλουτίδη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έδειξε ΚΑΓ όφελος σε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άτομα με πολλαπλούς ΠΚ.</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black"/>
                </a:solidFill>
                <a:effectLst/>
                <a:uLnTx/>
                <a:uFillTx/>
                <a:latin typeface="Calibri"/>
                <a:ea typeface="+mn-ea"/>
                <a:cs typeface="Calibri"/>
              </a:rPr>
              <a:t>².</a:t>
            </a:r>
            <a:r>
              <a:rPr kumimoji="0" lang="el-GR" sz="800" b="1" i="0" u="none" strike="noStrike" kern="0" cap="none" spc="0" normalizeH="0" baseline="0" noProof="0" dirty="0">
                <a:ln>
                  <a:noFill/>
                </a:ln>
                <a:solidFill>
                  <a:prstClr val="black"/>
                </a:solidFill>
                <a:effectLst/>
                <a:uLnTx/>
                <a:uFillTx/>
                <a:latin typeface="Calibri"/>
                <a:ea typeface="+mn-ea"/>
                <a:cs typeface="Calibri"/>
              </a:rPr>
              <a:t> </a:t>
            </a:r>
            <a:r>
              <a:rPr kumimoji="0" lang="en-US" sz="800" b="1" i="0" u="none" strike="noStrike" kern="0" cap="none" spc="0" normalizeH="0" baseline="0" noProof="0" dirty="0">
                <a:ln>
                  <a:noFill/>
                </a:ln>
                <a:solidFill>
                  <a:prstClr val="black"/>
                </a:solidFill>
                <a:effectLst/>
                <a:uLnTx/>
                <a:uFillTx/>
                <a:latin typeface="Calibri"/>
                <a:ea typeface="+mn-ea"/>
                <a:cs typeface="Calibri"/>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Η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κανα</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δαπα</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εμπαγλιφλοζίνη  έχουν 1γενή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δεδομένα νεφρικών εκβάσεων. Η δαπα- και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εμπαγλιφλοζίνη έχουν 1γενή δεδομένα σε ΚΑ.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Οι αναστολείς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SGLT2</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έδειξαν ΚΑΓ όφελος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μόνο σε εγκατεστημένη ΑΣΚΑΝ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³. Η PIO σε χαμηλότερη της μέγιστης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δοσολο</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γίας</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έχει καλύτερη ανοχή, όμως χωρίς ισχυρή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τεκμηρίωση σε μελέτες ΚΑΓ εκβάσεων</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⁴</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Η Degludec και η Glargine  100 έχουν μελέτη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ΚΑΓ</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ασφάλειας</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⁵</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 Κίνδυνος υπογλυκαιμίας: Γλικλαζίδη &lt;</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Γλιμε</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pi</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πιρίδη</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&lt; Γλιβενκλαμίδη.  Η γλιμεπιρίδη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έδειξε ίδια ΚΑΓ </a:t>
            </a: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ασφάλεια  με αναστολέα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600" b="0" i="0" u="none" strike="noStrike" kern="0" cap="none" spc="0" normalizeH="0" baseline="0" noProof="0" dirty="0">
                <a:ln>
                  <a:noFill/>
                </a:ln>
                <a:solidFill>
                  <a:srgbClr val="000000"/>
                </a:solidFill>
                <a:effectLst/>
                <a:uLnTx/>
                <a:uFillTx/>
                <a:latin typeface="BISans"/>
                <a:ea typeface="+mn-ea"/>
                <a:cs typeface="Arial" charset="0"/>
              </a:rPr>
              <a:t>     DPP (</a:t>
            </a:r>
            <a:r>
              <a:rPr kumimoji="0" lang="el-GR" sz="600" b="0" i="0" u="none" strike="noStrike" kern="0" cap="none" spc="0" normalizeH="0" baseline="0" noProof="0" dirty="0" err="1">
                <a:ln>
                  <a:noFill/>
                </a:ln>
                <a:solidFill>
                  <a:srgbClr val="000000"/>
                </a:solidFill>
                <a:effectLst/>
                <a:uLnTx/>
                <a:uFillTx/>
                <a:latin typeface="BISans"/>
                <a:ea typeface="+mn-ea"/>
                <a:cs typeface="Arial" charset="0"/>
              </a:rPr>
              <a:t>λιναγλιπτίνη</a:t>
            </a:r>
            <a:r>
              <a:rPr kumimoji="0" lang="el-GR" sz="600" b="0" i="0" u="none" strike="noStrike" kern="0" cap="none" spc="0" normalizeH="0" baseline="0" noProof="0" dirty="0">
                <a:ln>
                  <a:noFill/>
                </a:ln>
                <a:solidFill>
                  <a:srgbClr val="000000"/>
                </a:solidFill>
                <a:effectLst/>
                <a:uLnTx/>
                <a:uFillTx/>
                <a:latin typeface="BISans"/>
                <a:ea typeface="+mn-ea"/>
                <a:cs typeface="Arial" charset="0"/>
              </a:rPr>
              <a:t>)-.</a:t>
            </a:r>
            <a:endParaRPr kumimoji="0" lang="en-US"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0" i="0" u="none" strike="noStrike" kern="0" cap="none" spc="0" normalizeH="0" baseline="0" noProof="0" dirty="0">
                <a:ln>
                  <a:noFill/>
                </a:ln>
                <a:solidFill>
                  <a:srgbClr val="000000"/>
                </a:solidFill>
                <a:effectLst/>
                <a:uLnTx/>
                <a:uFillTx/>
                <a:latin typeface="BISans"/>
                <a:ea typeface="+mn-ea"/>
                <a:cs typeface="Arial" charset="0"/>
              </a:rPr>
              <a:t>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l-GR" sz="60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27" name="Ορθογώνιο 10"/>
          <p:cNvSpPr/>
          <p:nvPr/>
        </p:nvSpPr>
        <p:spPr>
          <a:xfrm>
            <a:off x="1965960" y="1936170"/>
            <a:ext cx="1485774" cy="907939"/>
          </a:xfrm>
          <a:prstGeom prst="rect">
            <a:avLst/>
          </a:prstGeom>
          <a:solidFill>
            <a:srgbClr val="336699"/>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Αν προεξάρχει: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Δείκτες υψηλού κινδύνου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             για ΑΣΚΑΝ: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π.χ. &gt;55 ετών και </a:t>
            </a:r>
            <a:r>
              <a:rPr kumimoji="0" lang="el-GR" sz="800" b="0" i="0" u="sng" strike="noStrike" kern="0" cap="none" spc="0" normalizeH="0" baseline="0" noProof="0" dirty="0">
                <a:ln>
                  <a:noFill/>
                </a:ln>
                <a:solidFill>
                  <a:prstClr val="white"/>
                </a:solidFill>
                <a:effectLst/>
                <a:uLnTx/>
                <a:uFillTx/>
                <a:latin typeface="BISans"/>
                <a:ea typeface="+mn-ea"/>
                <a:cs typeface="Arial" charset="0"/>
              </a:rPr>
              <a:t>&gt;</a:t>
            </a:r>
            <a:r>
              <a:rPr kumimoji="0" lang="el-GR" sz="800" b="0" i="0" u="none" strike="noStrike" kern="0" cap="none" spc="0" normalizeH="0" baseline="0" noProof="0" dirty="0">
                <a:ln>
                  <a:noFill/>
                </a:ln>
                <a:solidFill>
                  <a:prstClr val="white"/>
                </a:solidFill>
                <a:effectLst/>
                <a:uLnTx/>
                <a:uFillTx/>
                <a:latin typeface="BISans"/>
                <a:ea typeface="+mn-ea"/>
                <a:cs typeface="Arial" charset="0"/>
              </a:rPr>
              <a:t> 2 ΠΚ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(παχυσαρκία, υπέρταση,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κάπνισμα, δυσλιπιδαιμία,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800" b="0" i="0" u="none" strike="noStrike" kern="0" cap="none" spc="0" normalizeH="0" baseline="0" noProof="0" dirty="0">
                <a:ln>
                  <a:noFill/>
                </a:ln>
                <a:solidFill>
                  <a:prstClr val="white"/>
                </a:solidFill>
                <a:effectLst/>
                <a:uLnTx/>
                <a:uFillTx/>
                <a:latin typeface="BISans"/>
                <a:ea typeface="+mn-ea"/>
                <a:cs typeface="Arial" charset="0"/>
              </a:rPr>
              <a:t>  λευκωματινουρία)  </a:t>
            </a:r>
          </a:p>
        </p:txBody>
      </p:sp>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784" y="177476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777242" y="1326444"/>
            <a:ext cx="6324599" cy="438580"/>
          </a:xfrm>
          <a:prstGeom prst="rect">
            <a:avLst/>
          </a:prstGeom>
          <a:solidFill>
            <a:schemeClr val="accent2">
              <a:lumMod val="20000"/>
              <a:lumOff val="80000"/>
            </a:schemeClr>
          </a:solidFill>
          <a:ln>
            <a:solidFill>
              <a:schemeClr val="tx1"/>
            </a:solidFill>
          </a:ln>
        </p:spPr>
        <p:txBody>
          <a:bodyPr wrap="square" lIns="68547" tIns="34289" rIns="68547" bIns="34289">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BISans"/>
                <a:ea typeface="+mn-ea"/>
                <a:cs typeface="Arial" charset="0"/>
              </a:rPr>
              <a:t>Αλλαγή τρόπου ζωής  (Δίαιτα, Άσκηση, Ρύθμιση βάρους) – Εκπαίδευση – Υποστήριξη στην αυτοδιαχείριση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BISans"/>
                <a:ea typeface="+mn-ea"/>
                <a:cs typeface="Arial" charset="0"/>
              </a:rPr>
              <a:t>Αγωνιστής</a:t>
            </a:r>
            <a:r>
              <a:rPr kumimoji="0" lang="el-GR" sz="800" b="1" i="0" u="none" strike="noStrike" kern="1200" cap="none" spc="0" normalizeH="0" baseline="0" noProof="0" dirty="0">
                <a:ln>
                  <a:noFill/>
                </a:ln>
                <a:solidFill>
                  <a:prstClr val="black"/>
                </a:solidFill>
                <a:effectLst/>
                <a:uLnTx/>
                <a:uFillTx/>
                <a:latin typeface="BISans"/>
                <a:ea typeface="+mn-ea"/>
                <a:cs typeface="Calibri"/>
              </a:rPr>
              <a:t>¹</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GLP-1 </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είτε/ή αναστολέας</a:t>
            </a:r>
            <a:r>
              <a:rPr kumimoji="0" lang="el-GR" sz="800" b="1" i="0" u="none" strike="noStrike" kern="1200" cap="none" spc="0" normalizeH="0" baseline="0" noProof="0" dirty="0">
                <a:ln>
                  <a:noFill/>
                </a:ln>
                <a:solidFill>
                  <a:prstClr val="black"/>
                </a:solidFill>
                <a:effectLst/>
                <a:uLnTx/>
                <a:uFillTx/>
                <a:latin typeface="Calibri"/>
                <a:ea typeface="+mn-ea"/>
                <a:cs typeface="Calibri"/>
              </a:rPr>
              <a:t>¹</a:t>
            </a:r>
            <a:r>
              <a:rPr kumimoji="0" lang="he-IL" sz="800" b="1" i="0" u="none" strike="noStrike" kern="1200" cap="none" spc="0" normalizeH="0" baseline="0" noProof="0" dirty="0">
                <a:ln>
                  <a:noFill/>
                </a:ln>
                <a:solidFill>
                  <a:prstClr val="black"/>
                </a:solidFill>
                <a:effectLst/>
                <a:uLnTx/>
                <a:uFillTx/>
                <a:latin typeface="Calibri"/>
                <a:ea typeface="+mn-ea"/>
                <a:cs typeface="Calibri"/>
              </a:rPr>
              <a:t>׳</a:t>
            </a:r>
            <a:r>
              <a:rPr kumimoji="0" lang="el-GR" sz="800" b="1" i="0" u="none" strike="noStrike" kern="1200" cap="none" spc="0" normalizeH="0" baseline="0" noProof="0" dirty="0">
                <a:ln>
                  <a:noFill/>
                </a:ln>
                <a:solidFill>
                  <a:prstClr val="black"/>
                </a:solidFill>
                <a:effectLst/>
                <a:uLnTx/>
                <a:uFillTx/>
                <a:latin typeface="Calibri"/>
                <a:ea typeface="+mn-ea"/>
                <a:cs typeface="Calibri"/>
              </a:rPr>
              <a:t>²</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a:t>
            </a:r>
            <a:r>
              <a:rPr kumimoji="0" lang="en-US" sz="800" b="1" i="0" u="none" strike="noStrike" kern="1200" cap="none" spc="0" normalizeH="0" baseline="0" noProof="0" dirty="0">
                <a:ln>
                  <a:noFill/>
                </a:ln>
                <a:solidFill>
                  <a:prstClr val="black"/>
                </a:solidFill>
                <a:effectLst/>
                <a:uLnTx/>
                <a:uFillTx/>
                <a:latin typeface="BISans"/>
                <a:ea typeface="+mn-ea"/>
                <a:cs typeface="Arial" charset="0"/>
              </a:rPr>
              <a:t>SGLT2</a:t>
            </a:r>
            <a:r>
              <a:rPr kumimoji="0" lang="el-GR" sz="800" b="1" i="0" u="none" strike="noStrike" kern="1200" cap="none" spc="0" normalizeH="0" baseline="0" noProof="0" dirty="0">
                <a:ln>
                  <a:noFill/>
                </a:ln>
                <a:solidFill>
                  <a:prstClr val="black"/>
                </a:solidFill>
                <a:effectLst/>
                <a:uLnTx/>
                <a:uFillTx/>
                <a:latin typeface="BISans"/>
                <a:ea typeface="+mn-ea"/>
                <a:cs typeface="Arial" charset="0"/>
              </a:rPr>
              <a:t> με ή χωρίς </a:t>
            </a:r>
            <a:r>
              <a:rPr kumimoji="0" lang="el-GR" sz="800" b="0" i="0" u="none" strike="noStrike" kern="1200" cap="none" spc="0" normalizeH="0" baseline="0" noProof="0" dirty="0">
                <a:ln>
                  <a:noFill/>
                </a:ln>
                <a:solidFill>
                  <a:prstClr val="black"/>
                </a:solidFill>
                <a:effectLst/>
                <a:uLnTx/>
                <a:uFillTx/>
                <a:latin typeface="BISans"/>
                <a:ea typeface="+mn-ea"/>
                <a:cs typeface="Arial" charset="0"/>
              </a:rPr>
              <a:t>Μετφορμίνη</a:t>
            </a:r>
            <a:endParaRPr kumimoji="0" lang="en-US" sz="800" b="0" i="0" u="none" strike="noStrike" kern="1200" cap="none" spc="0" normalizeH="0" baseline="0" noProof="0" dirty="0">
              <a:ln>
                <a:noFill/>
              </a:ln>
              <a:solidFill>
                <a:prstClr val="black"/>
              </a:solidFill>
              <a:effectLst/>
              <a:uLnTx/>
              <a:uFillTx/>
              <a:latin typeface="BISans"/>
              <a:ea typeface="+mn-ea"/>
              <a:cs typeface="Arial" charset="0"/>
            </a:endParaRPr>
          </a:p>
          <a:p>
            <a:pPr marL="0" marR="0" lvl="0" indent="0" algn="ctr" defTabSz="685426" rtl="0" eaLnBrk="1" fontAlgn="auto" latinLnBrk="0" hangingPunct="1">
              <a:lnSpc>
                <a:spcPct val="100000"/>
              </a:lnSpc>
              <a:spcBef>
                <a:spcPts val="0"/>
              </a:spcBef>
              <a:spcAft>
                <a:spcPts val="0"/>
              </a:spcAft>
              <a:buClrTx/>
              <a:buSzTx/>
              <a:buFontTx/>
              <a:buNone/>
              <a:tabLst/>
              <a:defRPr/>
            </a:pPr>
            <a:r>
              <a:rPr kumimoji="0" lang="el-GR" sz="800" b="0" i="0" u="none" strike="noStrike" kern="1200" cap="none" spc="0" normalizeH="0" baseline="0" noProof="0" dirty="0">
                <a:ln>
                  <a:noFill/>
                </a:ln>
                <a:solidFill>
                  <a:prstClr val="black"/>
                </a:solidFill>
                <a:effectLst/>
                <a:uLnTx/>
                <a:uFillTx/>
                <a:latin typeface="BISans"/>
                <a:ea typeface="+mn-ea"/>
                <a:cs typeface="Arial" charset="0"/>
              </a:rPr>
              <a:t>Ανεξάρτητα τιμής Η</a:t>
            </a:r>
            <a:r>
              <a:rPr kumimoji="0" lang="en-US" sz="800" b="0" i="0" u="none" strike="noStrike" kern="1200" cap="none" spc="0" normalizeH="0" baseline="0" noProof="0" dirty="0">
                <a:ln>
                  <a:noFill/>
                </a:ln>
                <a:solidFill>
                  <a:prstClr val="black"/>
                </a:solidFill>
                <a:effectLst/>
                <a:uLnTx/>
                <a:uFillTx/>
                <a:latin typeface="BISans"/>
                <a:ea typeface="+mn-ea"/>
                <a:cs typeface="Arial" charset="0"/>
              </a:rPr>
              <a:t>bA1c </a:t>
            </a:r>
            <a:r>
              <a:rPr kumimoji="0" lang="el-GR" sz="800" b="0" i="0" u="none" strike="noStrike" kern="1200" cap="none" spc="0" normalizeH="0" baseline="0" noProof="0" dirty="0">
                <a:ln>
                  <a:noFill/>
                </a:ln>
                <a:solidFill>
                  <a:prstClr val="black"/>
                </a:solidFill>
                <a:effectLst/>
                <a:uLnTx/>
                <a:uFillTx/>
                <a:latin typeface="BISans"/>
                <a:ea typeface="+mn-ea"/>
                <a:cs typeface="Arial" charset="0"/>
              </a:rPr>
              <a:t>ή επίτευξης γλυκαιμικού στόχου ή χορήγησης Μετφορμίνης</a:t>
            </a:r>
          </a:p>
        </p:txBody>
      </p:sp>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729" y="375754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672" y="376978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Ορθογώνιο 30"/>
          <p:cNvSpPr/>
          <p:nvPr/>
        </p:nvSpPr>
        <p:spPr>
          <a:xfrm>
            <a:off x="205741" y="4671974"/>
            <a:ext cx="3192652" cy="761745"/>
          </a:xfrm>
          <a:prstGeom prst="rect">
            <a:avLst/>
          </a:prstGeom>
          <a:solidFill>
            <a:schemeClr val="tx2"/>
          </a:solidFill>
          <a:ln w="28575">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Για περαιτέρω εντατικοποίηση ή σε δυσανεξία ή αντένδειξη  χορήγησης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ή/και  αναστολέα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SGLT2</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επέλεξε φάρμακα με ΚΑΓ  ασφάλεια:</a:t>
            </a: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Αναστολέα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DPP-4 (</a:t>
            </a:r>
            <a:r>
              <a:rPr kumimoji="0" lang="el-GR" sz="750" b="1" i="0" u="none" strike="noStrike" kern="0" cap="none" spc="0" normalizeH="0" baseline="0" noProof="0" dirty="0">
                <a:ln>
                  <a:noFill/>
                </a:ln>
                <a:solidFill>
                  <a:prstClr val="white"/>
                </a:solidFill>
                <a:effectLst/>
                <a:uLnTx/>
                <a:uFillTx/>
                <a:latin typeface="BISans"/>
                <a:ea typeface="+mn-ea"/>
                <a:cs typeface="Arial" charset="0"/>
              </a:rPr>
              <a:t>εάν δε λαμβάνει  αγωνιστή </a:t>
            </a:r>
            <a:r>
              <a:rPr kumimoji="0" lang="en-US" sz="750" b="1" i="0" u="none" strike="noStrike" kern="0" cap="none" spc="0" normalizeH="0" baseline="0" noProof="0" dirty="0">
                <a:ln>
                  <a:noFill/>
                </a:ln>
                <a:solidFill>
                  <a:prstClr val="white"/>
                </a:solidFill>
                <a:effectLst/>
                <a:uLnTx/>
                <a:uFillTx/>
                <a:latin typeface="BISans"/>
                <a:ea typeface="+mn-ea"/>
                <a:cs typeface="Arial" charset="0"/>
              </a:rPr>
              <a:t>GLP-1)</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a:t>
            </a:r>
            <a:endParaRPr kumimoji="0" lang="en-US" sz="750" b="1" i="0" u="none" strike="noStrike" kern="0" cap="none" spc="0" normalizeH="0" baseline="0" noProof="0" dirty="0">
              <a:ln>
                <a:noFill/>
              </a:ln>
              <a:solidFill>
                <a:prstClr val="white"/>
              </a:solidFill>
              <a:effectLst/>
              <a:uLnTx/>
              <a:uFillTx/>
              <a:latin typeface="BISans"/>
              <a:ea typeface="+mn-ea"/>
              <a:cs typeface="Arial" charset="0"/>
            </a:endParaRP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Βασική ινσουλίνη</a:t>
            </a:r>
            <a:r>
              <a:rPr kumimoji="0" lang="en-US" sz="750" b="1" i="0" u="none" strike="noStrike" kern="0" cap="none" spc="0" normalizeH="0" baseline="0" noProof="0" dirty="0">
                <a:ln>
                  <a:noFill/>
                </a:ln>
                <a:solidFill>
                  <a:prstClr val="white"/>
                </a:solidFill>
                <a:effectLst/>
                <a:uLnTx/>
                <a:uFillTx/>
                <a:latin typeface="BISans"/>
                <a:ea typeface="+mn-ea"/>
                <a:cs typeface="Arial" charset="0"/>
              </a:rPr>
              <a:t>⁴</a:t>
            </a:r>
            <a:r>
              <a:rPr kumimoji="0" lang="el-GR" sz="750" b="1" i="0" u="none" strike="noStrike" kern="0" cap="none" spc="0" normalizeH="0" baseline="0" noProof="0" dirty="0">
                <a:ln>
                  <a:noFill/>
                </a:ln>
                <a:solidFill>
                  <a:prstClr val="white"/>
                </a:solidFill>
                <a:effectLst/>
                <a:uLnTx/>
                <a:uFillTx/>
                <a:latin typeface="BISans"/>
                <a:ea typeface="+mn-ea"/>
                <a:cs typeface="Arial" charset="0"/>
              </a:rPr>
              <a:t> ή</a:t>
            </a:r>
          </a:p>
          <a:p>
            <a:pPr marL="471224" marR="0" lvl="1" indent="-128522" algn="l" defTabSz="685426"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prstClr val="white"/>
                </a:solidFill>
                <a:effectLst/>
                <a:uLnTx/>
                <a:uFillTx/>
                <a:latin typeface="BISans"/>
                <a:ea typeface="+mn-ea"/>
                <a:cs typeface="Arial" charset="0"/>
              </a:rPr>
              <a:t>Σουλφονυλουρία</a:t>
            </a:r>
            <a:r>
              <a:rPr kumimoji="0" lang="en-US" sz="750" b="1" i="0" u="none" strike="noStrike" kern="0" cap="none" spc="0" normalizeH="0" baseline="0" noProof="0" dirty="0">
                <a:ln>
                  <a:noFill/>
                </a:ln>
                <a:solidFill>
                  <a:prstClr val="white"/>
                </a:solidFill>
                <a:effectLst/>
                <a:uLnTx/>
                <a:uFillTx/>
                <a:latin typeface="BISans"/>
                <a:ea typeface="+mn-ea"/>
                <a:cs typeface="Arial" charset="0"/>
              </a:rPr>
              <a:t> </a:t>
            </a:r>
            <a:r>
              <a:rPr kumimoji="0" lang="en-US" sz="750" b="1" i="0" u="none" strike="noStrike" kern="0" cap="none" spc="0" normalizeH="0" baseline="0" noProof="0" dirty="0">
                <a:ln>
                  <a:noFill/>
                </a:ln>
                <a:solidFill>
                  <a:prstClr val="white"/>
                </a:solidFill>
                <a:effectLst/>
                <a:uLnTx/>
                <a:uFillTx/>
                <a:latin typeface="BISans"/>
                <a:ea typeface="+mn-ea"/>
                <a:cs typeface="Calibri"/>
              </a:rPr>
              <a:t>⁵</a:t>
            </a:r>
            <a:endParaRPr kumimoji="0" lang="el-GR" sz="750" b="1" i="0" u="none" strike="noStrike" kern="0" cap="none" spc="0" normalizeH="0" baseline="0" noProof="0" dirty="0">
              <a:ln>
                <a:noFill/>
              </a:ln>
              <a:solidFill>
                <a:prstClr val="white"/>
              </a:solidFill>
              <a:effectLst/>
              <a:uLnTx/>
              <a:uFillTx/>
              <a:latin typeface="BISans"/>
              <a:ea typeface="+mn-ea"/>
              <a:cs typeface="Arial" charset="0"/>
            </a:endParaRPr>
          </a:p>
        </p:txBody>
      </p:sp>
      <p:sp>
        <p:nvSpPr>
          <p:cNvPr id="37" name="Ορθογώνιο 45"/>
          <p:cNvSpPr/>
          <p:nvPr/>
        </p:nvSpPr>
        <p:spPr>
          <a:xfrm>
            <a:off x="3543198" y="1954241"/>
            <a:ext cx="1806043" cy="646329"/>
          </a:xfrm>
          <a:prstGeom prst="rect">
            <a:avLst/>
          </a:prstGeom>
          <a:solidFill>
            <a:schemeClr val="accent1">
              <a:lumMod val="20000"/>
              <a:lumOff val="80000"/>
            </a:schemeClr>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Αν προεξάρχει:  </a:t>
            </a:r>
          </a:p>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Καρδιακή Ανεπάρκεια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(παρουσία ή ιστορικό συμπτωμάτων ΚΑ και επιβεβαιωμένο μειωμένο  ή διατηρημένο ΚΕ) </a:t>
            </a:r>
          </a:p>
        </p:txBody>
      </p:sp>
      <p:cxnSp>
        <p:nvCxnSpPr>
          <p:cNvPr id="38" name="Ευθύγραμμο βέλος σύνδεσης 79"/>
          <p:cNvCxnSpPr/>
          <p:nvPr/>
        </p:nvCxnSpPr>
        <p:spPr>
          <a:xfrm>
            <a:off x="4362077" y="2611566"/>
            <a:ext cx="310" cy="283672"/>
          </a:xfrm>
          <a:prstGeom prst="straightConnector1">
            <a:avLst/>
          </a:prstGeom>
          <a:noFill/>
          <a:ln w="12700">
            <a:solidFill>
              <a:srgbClr val="4A7EBB"/>
            </a:solidFill>
            <a:prstDash val="solid"/>
            <a:tailEnd type="arrow"/>
          </a:ln>
        </p:spPr>
      </p:cxnSp>
      <p:sp>
        <p:nvSpPr>
          <p:cNvPr id="39" name="Ορθογώνιο 47"/>
          <p:cNvSpPr/>
          <p:nvPr/>
        </p:nvSpPr>
        <p:spPr>
          <a:xfrm>
            <a:off x="3543174" y="2932972"/>
            <a:ext cx="1806067" cy="300080"/>
          </a:xfrm>
          <a:prstGeom prst="rect">
            <a:avLst/>
          </a:prstGeom>
          <a:solidFill>
            <a:schemeClr val="accent1">
              <a:lumMod val="20000"/>
              <a:lumOff val="80000"/>
            </a:schemeClr>
          </a:solidFill>
          <a:ln>
            <a:noFill/>
            <a:prstDash val="solid"/>
          </a:ln>
        </p:spPr>
        <p:txBody>
          <a:bodyPr vert="horz" wrap="square" lIns="68547" tIns="34289" rIns="68547" bIns="34289" anchor="t" anchorCtr="1"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Αναστολέας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Calibri"/>
                <a:ea typeface="+mn-ea"/>
                <a:cs typeface="Calibri"/>
              </a:rPr>
              <a:t>²</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με</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αποδειδειγ</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μένο</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όφελος  στην  ΚΑ σε αυτό τον πληθυσμό </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40" name="Ορθογώνιο 98"/>
          <p:cNvSpPr/>
          <p:nvPr/>
        </p:nvSpPr>
        <p:spPr>
          <a:xfrm>
            <a:off x="3527957" y="3569484"/>
            <a:ext cx="1821284" cy="246116"/>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a:t>
            </a:r>
            <a:r>
              <a:rPr kumimoji="0" lang="el-GR" sz="500" b="0" i="0" u="none" strike="noStrike" kern="0" cap="none" spc="0" normalizeH="0" baseline="0" noProof="0" dirty="0" err="1">
                <a:ln>
                  <a:noFill/>
                </a:ln>
                <a:solidFill>
                  <a:srgbClr val="000000"/>
                </a:solidFill>
                <a:effectLst/>
                <a:uLnTx/>
                <a:uFillTx/>
                <a:latin typeface="BISans"/>
                <a:ea typeface="+mn-ea"/>
                <a:cs typeface="Arial" charset="0"/>
              </a:rPr>
              <a:t>μετρή</a:t>
            </a:r>
            <a:r>
              <a:rPr kumimoji="0" lang="el-GR" sz="500" b="0" i="0" u="none" strike="noStrike" kern="0" cap="none" spc="0" normalizeH="0" baseline="0" noProof="0" dirty="0">
                <a:ln>
                  <a:noFill/>
                </a:ln>
                <a:solidFill>
                  <a:srgbClr val="000000"/>
                </a:solidFill>
                <a:effectLst/>
                <a:uLnTx/>
                <a:uFillTx/>
                <a:latin typeface="BISans"/>
                <a:ea typeface="+mn-ea"/>
                <a:cs typeface="Arial" charset="0"/>
              </a:rPr>
              <a:t>-σεις   αυτοελέγχου είναι υψηλότερες των στόχων</a:t>
            </a:r>
          </a:p>
        </p:txBody>
      </p:sp>
      <p:sp>
        <p:nvSpPr>
          <p:cNvPr id="41" name="Ορθογώνιο 30"/>
          <p:cNvSpPr/>
          <p:nvPr/>
        </p:nvSpPr>
        <p:spPr>
          <a:xfrm>
            <a:off x="3504820" y="4356625"/>
            <a:ext cx="1821309" cy="1130974"/>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Για περαιτέρω εντατικοποίηση ή σε δυσανεξία ή αντένδειξη  χορήγησης 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 και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επέλεξε φάρμακα με ΚΑΓ ασφάλεια</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DPP-4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εάν δε λαμβάνει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Βασική ινσουλίνη</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a:t>
            </a:r>
          </a:p>
          <a:p>
            <a:pPr marL="171450" marR="0" lvl="0" indent="-171450" algn="l" defTabSz="913230" rtl="0" eaLnBrk="1" fontAlgn="auto" latinLnBrk="0" hangingPunct="1">
              <a:lnSpc>
                <a:spcPct val="100000"/>
              </a:lnSpc>
              <a:spcBef>
                <a:spcPts val="0"/>
              </a:spcBef>
              <a:spcAft>
                <a:spcPts val="0"/>
              </a:spcAft>
              <a:buClrTx/>
              <a:buSzTx/>
              <a:buFont typeface="Arial" pitchFamily="34" charset="0"/>
              <a:buChar char="•"/>
              <a:tabLst/>
              <a:defRPr sz="1800" b="0" i="0" u="none" strike="noStrike" kern="0" cap="none" spc="0" baseline="0">
                <a:solidFill>
                  <a:srgbClr val="000000"/>
                </a:solidFill>
                <a:uFillTx/>
              </a:defRPr>
            </a:pPr>
            <a:r>
              <a:rPr kumimoji="0" lang="el-GR" sz="750" b="0" i="0" u="none" strike="noStrike" kern="0" cap="none" spc="0" normalizeH="0" baseline="0" noProof="0">
                <a:ln>
                  <a:noFill/>
                </a:ln>
                <a:solidFill>
                  <a:srgbClr val="000000"/>
                </a:solidFill>
                <a:effectLst/>
                <a:uLnTx/>
                <a:uFillTx/>
                <a:latin typeface="BISans"/>
                <a:ea typeface="+mn-ea"/>
                <a:cs typeface="Arial" charset="0"/>
              </a:rPr>
              <a:t>Σουλφονυλουρία</a:t>
            </a:r>
            <a:r>
              <a:rPr kumimoji="0" lang="en-US" sz="750" b="0" i="0" u="none" strike="noStrike" kern="0" cap="none" spc="0" normalizeH="0" baseline="0" noProof="0">
                <a:ln>
                  <a:noFill/>
                </a:ln>
                <a:solidFill>
                  <a:srgbClr val="000000"/>
                </a:solidFill>
                <a:effectLst/>
                <a:uLnTx/>
                <a:uFillTx/>
                <a:latin typeface="BISans"/>
                <a:ea typeface="+mn-ea"/>
                <a:cs typeface="Calibri"/>
              </a:rPr>
              <a:t>⁵</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Όχι </a:t>
            </a:r>
            <a:r>
              <a:rPr kumimoji="0" lang="el-GR" sz="750" b="1" i="0" u="none" strike="noStrike" kern="0" cap="none" spc="0" normalizeH="0" baseline="0" noProof="0" dirty="0" err="1">
                <a:ln>
                  <a:noFill/>
                </a:ln>
                <a:solidFill>
                  <a:srgbClr val="000000"/>
                </a:solidFill>
                <a:effectLst/>
                <a:uLnTx/>
                <a:uFillTx/>
                <a:latin typeface="BISans"/>
                <a:ea typeface="+mn-ea"/>
                <a:cs typeface="Arial" charset="0"/>
              </a:rPr>
              <a:t>πιογλιταζόνη</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 σε ΚΑ</a:t>
            </a:r>
            <a:endParaRPr kumimoji="0" lang="en-US" sz="750" b="0" i="0" u="none" strike="noStrike" kern="0" cap="none" spc="0" normalizeH="0" baseline="0" noProof="0" dirty="0">
              <a:ln>
                <a:noFill/>
              </a:ln>
              <a:solidFill>
                <a:srgbClr val="000000"/>
              </a:solidFill>
              <a:effectLst/>
              <a:uLnTx/>
              <a:uFillTx/>
              <a:latin typeface="BISans"/>
              <a:ea typeface="+mn-ea"/>
              <a:cs typeface="Arial" charset="0"/>
            </a:endParaRPr>
          </a:p>
        </p:txBody>
      </p:sp>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7364" y="179000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412" y="3381106"/>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Ορθογώνιο 46"/>
          <p:cNvSpPr/>
          <p:nvPr/>
        </p:nvSpPr>
        <p:spPr>
          <a:xfrm>
            <a:off x="5417820" y="1953685"/>
            <a:ext cx="1744980" cy="530913"/>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ctr"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 προεξάρχει:</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Χρόνια Νεφρική Νόσος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GFR &lt; 60 ml/min/</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1.73m</a:t>
            </a:r>
            <a:r>
              <a:rPr kumimoji="0" lang="en-US" sz="750" b="0" i="0" u="none" strike="noStrike" kern="0" cap="none" spc="0" normalizeH="0" baseline="0" noProof="0" dirty="0">
                <a:ln>
                  <a:noFill/>
                </a:ln>
                <a:solidFill>
                  <a:srgbClr val="000000"/>
                </a:solidFill>
                <a:effectLst/>
                <a:uLnTx/>
                <a:uFillTx/>
                <a:latin typeface="BISans"/>
                <a:ea typeface="+mn-ea"/>
                <a:cs typeface="Calibri"/>
              </a:rPr>
              <a:t>²</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ή/και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Α/</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C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&gt;30 </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mg</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δις επιβεβαιωμένα   </a:t>
            </a:r>
          </a:p>
        </p:txBody>
      </p:sp>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364" y="179000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Ορθογώνιο 62"/>
          <p:cNvSpPr/>
          <p:nvPr/>
        </p:nvSpPr>
        <p:spPr>
          <a:xfrm>
            <a:off x="5417820" y="2672413"/>
            <a:ext cx="1744980" cy="992577"/>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1" i="0" u="sng" strike="noStrike" kern="0" cap="none" spc="0" normalizeH="0" baseline="0" noProof="0" dirty="0">
                <a:ln>
                  <a:noFill/>
                </a:ln>
                <a:solidFill>
                  <a:srgbClr val="000000"/>
                </a:solidFill>
                <a:effectLst/>
                <a:uLnTx/>
                <a:uFillTx/>
                <a:latin typeface="BISans"/>
                <a:ea typeface="+mn-ea"/>
                <a:cs typeface="Arial" charset="0"/>
              </a:rPr>
              <a:t>Κατά προτίμηση</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Αναστολέα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SGLT2</a:t>
            </a:r>
            <a:r>
              <a:rPr kumimoji="0" lang="el-GR" sz="750" b="1" i="0" u="none" strike="noStrike" kern="0" cap="none" spc="0" normalizeH="0" baseline="0" noProof="0" dirty="0">
                <a:ln>
                  <a:noFill/>
                </a:ln>
                <a:solidFill>
                  <a:srgbClr val="000000"/>
                </a:solidFill>
                <a:effectLst/>
                <a:uLnTx/>
                <a:uFillTx/>
                <a:latin typeface="Calibri"/>
                <a:ea typeface="+mn-ea"/>
                <a:cs typeface="Calibri"/>
              </a:rPr>
              <a:t>² </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με ισχυρά δε-δομένα για μείωση εξέλιξης ΧΝΝ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(Έναρξη σε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GFR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&gt;2</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0 ml/min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και συ</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νέχιση</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έως διάλυση ή μεταμόσχευση)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a:t>
            </a:r>
          </a:p>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Αγωνιστής GLP-1¹  με  </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αποδεδειγμέ</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r>
              <a:rPr kumimoji="0" lang="el-GR" sz="750" b="0" i="0" u="none" strike="noStrike" kern="0" cap="none" spc="0" normalizeH="0" baseline="0" noProof="0" dirty="0" err="1">
                <a:ln>
                  <a:noFill/>
                </a:ln>
                <a:solidFill>
                  <a:srgbClr val="000000"/>
                </a:solidFill>
                <a:effectLst/>
                <a:uLnTx/>
                <a:uFillTx/>
                <a:latin typeface="BISans"/>
                <a:ea typeface="+mn-ea"/>
                <a:cs typeface="Arial" charset="0"/>
              </a:rPr>
              <a:t>νο</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ΚΑΓ όφελος</a:t>
            </a:r>
          </a:p>
        </p:txBody>
      </p:sp>
      <p:pic>
        <p:nvPicPr>
          <p:cNvPr id="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84" y="2506288"/>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Ορθογώνιο 30"/>
          <p:cNvSpPr/>
          <p:nvPr/>
        </p:nvSpPr>
        <p:spPr>
          <a:xfrm>
            <a:off x="5417820" y="4866281"/>
            <a:ext cx="1730082" cy="877161"/>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Σε μη επίτευξη των στόχων ή επί δυσανεξίας ή αντένδειξης στον αγωνιστή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GLP-1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ή/και αναστολέα </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SGLT2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επέλεξε αναστολέα  DPP-4 (εάν δε λαμβάνει GLP-1) ή  με προσοχή την προσθήκη  βασικής ινσουλίνης</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⁴</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ή  πιογλιταζόνης</a:t>
            </a:r>
            <a:r>
              <a:rPr kumimoji="0" lang="en-US" sz="750" b="0" i="0" u="none" strike="noStrike" kern="0" cap="none" spc="0" normalizeH="0" baseline="0" noProof="0" dirty="0">
                <a:ln>
                  <a:noFill/>
                </a:ln>
                <a:solidFill>
                  <a:srgbClr val="000000"/>
                </a:solidFill>
                <a:effectLst/>
                <a:uLnTx/>
                <a:uFillTx/>
                <a:latin typeface="BISans"/>
                <a:ea typeface="+mn-ea"/>
                <a:cs typeface="Arial" charset="0"/>
              </a:rPr>
              <a:t>ᴲ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σουλφονυλουρίας</a:t>
            </a:r>
            <a:r>
              <a:rPr kumimoji="0" lang="en-US" sz="750" b="0" i="0" u="none" strike="noStrike" kern="0" cap="none" spc="0" normalizeH="0" baseline="0" noProof="0" dirty="0">
                <a:ln>
                  <a:noFill/>
                </a:ln>
                <a:solidFill>
                  <a:srgbClr val="000000"/>
                </a:solidFill>
                <a:effectLst/>
                <a:uLnTx/>
                <a:uFillTx/>
                <a:latin typeface="BISans"/>
                <a:ea typeface="+mn-ea"/>
                <a:cs typeface="Calibri"/>
              </a:rPr>
              <a:t>⁵</a:t>
            </a:r>
            <a:endParaRPr kumimoji="0" lang="el-GR" sz="750" b="0" i="0" u="none" strike="noStrike" kern="0" cap="none" spc="0" normalizeH="0" baseline="0" noProof="0" dirty="0">
              <a:ln>
                <a:noFill/>
              </a:ln>
              <a:solidFill>
                <a:srgbClr val="000000"/>
              </a:solidFill>
              <a:effectLst/>
              <a:uLnTx/>
              <a:uFillTx/>
              <a:latin typeface="BISans"/>
              <a:ea typeface="+mn-ea"/>
              <a:cs typeface="Arial" charset="0"/>
            </a:endParaRPr>
          </a:p>
        </p:txBody>
      </p:sp>
      <p:sp>
        <p:nvSpPr>
          <p:cNvPr id="50" name="Ορθογώνιο 30"/>
          <p:cNvSpPr/>
          <p:nvPr/>
        </p:nvSpPr>
        <p:spPr>
          <a:xfrm>
            <a:off x="5409905" y="4256112"/>
            <a:ext cx="1752895" cy="423191"/>
          </a:xfrm>
          <a:prstGeom prst="rect">
            <a:avLst/>
          </a:prstGeom>
          <a:solidFill>
            <a:srgbClr val="CCFF33"/>
          </a:solidFill>
          <a:ln>
            <a:noFill/>
            <a:prstDash val="solid"/>
          </a:ln>
        </p:spPr>
        <p:txBody>
          <a:bodyPr vert="horz" wrap="square" lIns="68547" tIns="34289" rIns="68547" bIns="34289" anchor="t" anchorCtr="0" compatLnSpc="1">
            <a:spAutoFit/>
          </a:bodyPr>
          <a:lstStyle/>
          <a:p>
            <a:pPr marL="0" marR="0" lvl="0" indent="0" algn="l" defTabSz="68542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0" i="0" u="none" strike="noStrike" kern="0" cap="none" spc="0" normalizeH="0" baseline="0" noProof="0" dirty="0">
                <a:ln>
                  <a:noFill/>
                </a:ln>
                <a:solidFill>
                  <a:srgbClr val="000000"/>
                </a:solidFill>
                <a:effectLst/>
                <a:uLnTx/>
                <a:uFillTx/>
                <a:latin typeface="BISans"/>
                <a:ea typeface="+mn-ea"/>
                <a:cs typeface="Arial" charset="0"/>
              </a:rPr>
              <a:t>Για περαιτέρω εντατικοποίηση επέλεξε συνδυασμένη αγωγή (αγωνιστής</a:t>
            </a:r>
            <a:r>
              <a:rPr kumimoji="0" lang="el-GR" sz="750" b="0" i="0" u="none" strike="noStrike" kern="0" cap="none" spc="0" normalizeH="0" baseline="0" noProof="0" dirty="0">
                <a:ln>
                  <a:noFill/>
                </a:ln>
                <a:solidFill>
                  <a:srgbClr val="000000"/>
                </a:solidFill>
                <a:effectLst/>
                <a:uLnTx/>
                <a:uFillTx/>
                <a:latin typeface="BISans"/>
                <a:ea typeface="+mn-ea"/>
                <a:cs typeface="Calibri"/>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0" i="0" u="none" strike="noStrike" kern="0" cap="none" spc="0" normalizeH="0" baseline="0" noProof="0" dirty="0">
                <a:ln>
                  <a:noFill/>
                </a:ln>
                <a:solidFill>
                  <a:srgbClr val="000000"/>
                </a:solidFill>
                <a:effectLst/>
                <a:uLnTx/>
                <a:uFillTx/>
                <a:latin typeface="BISans"/>
                <a:ea typeface="+mn-ea"/>
                <a:cs typeface="Calibri"/>
              </a:rPr>
              <a:t>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 αναστολέας</a:t>
            </a:r>
            <a:r>
              <a:rPr kumimoji="0" lang="el-GR" sz="750" b="0" i="0" u="none" strike="noStrike" kern="0" cap="none" spc="0" normalizeH="0" baseline="0" noProof="0" dirty="0">
                <a:ln>
                  <a:noFill/>
                </a:ln>
                <a:solidFill>
                  <a:srgbClr val="000000"/>
                </a:solidFill>
                <a:effectLst/>
                <a:uLnTx/>
                <a:uFillTx/>
                <a:latin typeface="BISans"/>
                <a:ea typeface="+mn-ea"/>
                <a:cs typeface="Calibri"/>
              </a:rPr>
              <a:t>¹</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 SGLT2</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800" b="1" i="0" u="none" strike="noStrike" kern="0" cap="none" spc="0" normalizeH="0" baseline="0" noProof="0" dirty="0">
                <a:ln>
                  <a:noFill/>
                </a:ln>
                <a:solidFill>
                  <a:srgbClr val="000000"/>
                </a:solidFill>
                <a:effectLst/>
                <a:uLnTx/>
                <a:uFillTx/>
                <a:latin typeface="Calibri"/>
                <a:ea typeface="+mn-ea"/>
                <a:cs typeface="Calibri"/>
              </a:rPr>
              <a:t>¹</a:t>
            </a:r>
            <a:r>
              <a:rPr kumimoji="0" lang="he-IL" sz="800" b="1" i="0" u="none" strike="noStrike" kern="0" cap="none" spc="0" normalizeH="0" baseline="0" noProof="0" dirty="0">
                <a:ln>
                  <a:noFill/>
                </a:ln>
                <a:solidFill>
                  <a:srgbClr val="000000"/>
                </a:solidFill>
                <a:effectLst/>
                <a:uLnTx/>
                <a:uFillTx/>
                <a:latin typeface="Calibri"/>
                <a:ea typeface="+mn-ea"/>
                <a:cs typeface="Calibri"/>
              </a:rPr>
              <a:t>׳</a:t>
            </a:r>
            <a:r>
              <a:rPr kumimoji="0" lang="el-GR" sz="800" b="1" i="0" u="none" strike="noStrike" kern="0" cap="none" spc="0" normalizeH="0" baseline="0" noProof="0" dirty="0">
                <a:ln>
                  <a:noFill/>
                </a:ln>
                <a:solidFill>
                  <a:srgbClr val="000000"/>
                </a:solidFill>
                <a:effectLst/>
                <a:uLnTx/>
                <a:uFillTx/>
                <a:latin typeface="Calibri"/>
                <a:ea typeface="+mn-ea"/>
                <a:cs typeface="Calibri"/>
              </a:rPr>
              <a:t>²</a:t>
            </a:r>
            <a:r>
              <a:rPr kumimoji="0" lang="el-GR" sz="800" b="1" i="0" u="none" strike="noStrike" kern="0" cap="none" spc="0" normalizeH="0" baseline="0" noProof="0" dirty="0">
                <a:ln>
                  <a:noFill/>
                </a:ln>
                <a:solidFill>
                  <a:srgbClr val="000000"/>
                </a:solidFill>
                <a:effectLst/>
                <a:uLnTx/>
                <a:uFillTx/>
                <a:latin typeface="BISans"/>
                <a:ea typeface="+mn-ea"/>
                <a:cs typeface="Arial" charset="0"/>
              </a:rPr>
              <a:t>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a:t>
            </a:r>
          </a:p>
        </p:txBody>
      </p:sp>
      <p:sp>
        <p:nvSpPr>
          <p:cNvPr id="51" name="Ορθογώνιο 30"/>
          <p:cNvSpPr/>
          <p:nvPr/>
        </p:nvSpPr>
        <p:spPr>
          <a:xfrm>
            <a:off x="3543173" y="3981384"/>
            <a:ext cx="1806068" cy="323060"/>
          </a:xfrm>
          <a:prstGeom prst="rect">
            <a:avLst/>
          </a:prstGeom>
          <a:solidFill>
            <a:schemeClr val="accent1">
              <a:lumMod val="20000"/>
              <a:lumOff val="80000"/>
            </a:schemeClr>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750" b="1" i="0" u="none" strike="noStrike" kern="0" cap="none" spc="0" normalizeH="0" baseline="0" noProof="0" dirty="0">
                <a:ln>
                  <a:noFill/>
                </a:ln>
                <a:solidFill>
                  <a:srgbClr val="000000"/>
                </a:solidFill>
                <a:effectLst/>
                <a:uLnTx/>
                <a:uFillTx/>
                <a:latin typeface="BISans"/>
                <a:ea typeface="+mn-ea"/>
                <a:cs typeface="Arial" charset="0"/>
              </a:rPr>
              <a:t>Προσθήκη αγωνιστή </a:t>
            </a:r>
            <a:r>
              <a:rPr kumimoji="0" lang="en-US" sz="750" b="1" i="0" u="none" strike="noStrike" kern="0" cap="none" spc="0" normalizeH="0" baseline="0" noProof="0" dirty="0">
                <a:ln>
                  <a:noFill/>
                </a:ln>
                <a:solidFill>
                  <a:srgbClr val="000000"/>
                </a:solidFill>
                <a:effectLst/>
                <a:uLnTx/>
                <a:uFillTx/>
                <a:latin typeface="BISans"/>
                <a:ea typeface="+mn-ea"/>
                <a:cs typeface="Arial" charset="0"/>
              </a:rPr>
              <a:t>GLP-1</a:t>
            </a:r>
            <a:r>
              <a:rPr kumimoji="0" lang="el-GR" sz="750" b="1" i="0" u="none" strike="noStrike" kern="0" cap="none" spc="0" normalizeH="0" baseline="0" noProof="0" dirty="0">
                <a:ln>
                  <a:noFill/>
                </a:ln>
                <a:solidFill>
                  <a:srgbClr val="000000"/>
                </a:solidFill>
                <a:effectLst/>
                <a:uLnTx/>
                <a:uFillTx/>
                <a:latin typeface="BISans"/>
                <a:ea typeface="+mn-ea"/>
                <a:cs typeface="Arial" charset="0"/>
              </a:rPr>
              <a:t>¹ με αποδεδειγμένο ΚΑΓ όφελος  </a:t>
            </a:r>
            <a:r>
              <a:rPr kumimoji="0" lang="el-GR" sz="750" b="0" i="0" u="none" strike="noStrike" kern="0" cap="none" spc="0" normalizeH="0" baseline="0" noProof="0" dirty="0">
                <a:ln>
                  <a:noFill/>
                </a:ln>
                <a:solidFill>
                  <a:srgbClr val="000000"/>
                </a:solidFill>
                <a:effectLst/>
                <a:uLnTx/>
                <a:uFillTx/>
                <a:latin typeface="BISans"/>
                <a:ea typeface="+mn-ea"/>
                <a:cs typeface="Arial" charset="0"/>
              </a:rPr>
              <a:t>ή </a:t>
            </a:r>
          </a:p>
        </p:txBody>
      </p:sp>
      <p:pic>
        <p:nvPicPr>
          <p:cNvPr id="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412" y="3826699"/>
            <a:ext cx="119063"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Ορθογώνιο 98"/>
          <p:cNvSpPr/>
          <p:nvPr/>
        </p:nvSpPr>
        <p:spPr>
          <a:xfrm>
            <a:off x="5417820" y="3820353"/>
            <a:ext cx="1730082" cy="246116"/>
          </a:xfrm>
          <a:prstGeom prst="rect">
            <a:avLst/>
          </a:prstGeom>
          <a:solidFill>
            <a:srgbClr val="CCFF33"/>
          </a:solidFill>
          <a:ln>
            <a:noFill/>
            <a:prstDash val="solid"/>
          </a:ln>
        </p:spPr>
        <p:txBody>
          <a:bodyPr vert="horz" wrap="square" lIns="91336" tIns="45668" rIns="91336" bIns="45668" anchor="t" anchorCtr="0" compatLnSpc="1">
            <a:spAutoFit/>
          </a:bodyPr>
          <a:lstStyle/>
          <a:p>
            <a:pPr marL="0" marR="0" lvl="0" indent="0" algn="l" defTabSz="91323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500" b="0" i="0" u="none" strike="noStrike" kern="0" cap="none" spc="0" normalizeH="0" baseline="0" noProof="0" dirty="0">
                <a:ln>
                  <a:noFill/>
                </a:ln>
                <a:solidFill>
                  <a:srgbClr val="000000"/>
                </a:solidFill>
                <a:effectLst/>
                <a:uLnTx/>
                <a:uFillTx/>
                <a:latin typeface="BISans"/>
                <a:ea typeface="+mn-ea"/>
                <a:cs typeface="Arial" charset="0"/>
              </a:rPr>
              <a:t>Αν μετά  ~3 μήνες η HbA1c &gt; στόχο ή αν οι </a:t>
            </a:r>
            <a:r>
              <a:rPr kumimoji="0" lang="el-GR" sz="500" b="0" i="0" u="none" strike="noStrike" kern="0" cap="none" spc="0" normalizeH="0" baseline="0" noProof="0" dirty="0" err="1">
                <a:ln>
                  <a:noFill/>
                </a:ln>
                <a:solidFill>
                  <a:srgbClr val="000000"/>
                </a:solidFill>
                <a:effectLst/>
                <a:uLnTx/>
                <a:uFillTx/>
                <a:latin typeface="BISans"/>
                <a:ea typeface="+mn-ea"/>
                <a:cs typeface="Arial" charset="0"/>
              </a:rPr>
              <a:t>μετρή</a:t>
            </a:r>
            <a:r>
              <a:rPr kumimoji="0" lang="el-GR" sz="500" b="0" i="0" u="none" strike="noStrike" kern="0" cap="none" spc="0" normalizeH="0" baseline="0" noProof="0" dirty="0">
                <a:ln>
                  <a:noFill/>
                </a:ln>
                <a:solidFill>
                  <a:srgbClr val="000000"/>
                </a:solidFill>
                <a:effectLst/>
                <a:uLnTx/>
                <a:uFillTx/>
                <a:latin typeface="BISans"/>
                <a:ea typeface="+mn-ea"/>
                <a:cs typeface="Arial" charset="0"/>
              </a:rPr>
              <a:t>-σεις   αυτοελέγχου είναι υψηλότερες των στόχων</a:t>
            </a:r>
          </a:p>
        </p:txBody>
      </p:sp>
      <p:pic>
        <p:nvPicPr>
          <p:cNvPr id="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892" y="3654835"/>
            <a:ext cx="101612"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70" y="4089271"/>
            <a:ext cx="101612" cy="223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184" y="1310410"/>
            <a:ext cx="1789787" cy="6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4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Τίτλος"/>
          <p:cNvSpPr>
            <a:spLocks noGrp="1"/>
          </p:cNvSpPr>
          <p:nvPr>
            <p:ph type="title"/>
          </p:nvPr>
        </p:nvSpPr>
        <p:spPr/>
        <p:txBody>
          <a:bodyPr/>
          <a:lstStyle/>
          <a:p>
            <a:r>
              <a:rPr lang="el-GR" sz="3200" dirty="0">
                <a:solidFill>
                  <a:srgbClr val="C00000"/>
                </a:solidFill>
              </a:rPr>
              <a:t>Πότε χρειάζεται θεραπεία με ινσουλίνη</a:t>
            </a:r>
            <a:r>
              <a:rPr lang="en-US" sz="3200" dirty="0">
                <a:solidFill>
                  <a:srgbClr val="C00000"/>
                </a:solidFill>
              </a:rPr>
              <a:t> </a:t>
            </a:r>
            <a:r>
              <a:rPr lang="el-GR" sz="3200" dirty="0">
                <a:solidFill>
                  <a:srgbClr val="C00000"/>
                </a:solidFill>
              </a:rPr>
              <a:t>στο σακχαρώδη διαβήτη</a:t>
            </a:r>
            <a:r>
              <a:rPr lang="en-US" sz="3200" dirty="0">
                <a:solidFill>
                  <a:srgbClr val="C00000"/>
                </a:solidFill>
              </a:rPr>
              <a:t>;</a:t>
            </a:r>
          </a:p>
        </p:txBody>
      </p:sp>
      <p:sp>
        <p:nvSpPr>
          <p:cNvPr id="3" name="2 - Θέση περιεχομένου"/>
          <p:cNvSpPr>
            <a:spLocks noGrp="1"/>
          </p:cNvSpPr>
          <p:nvPr>
            <p:ph idx="1"/>
          </p:nvPr>
        </p:nvSpPr>
        <p:spPr/>
        <p:txBody>
          <a:bodyPr/>
          <a:lstStyle/>
          <a:p>
            <a:pPr marL="342900" indent="-342900" eaLnBrk="1" hangingPunct="1">
              <a:lnSpc>
                <a:spcPct val="90000"/>
              </a:lnSpc>
              <a:spcBef>
                <a:spcPct val="20000"/>
              </a:spcBef>
              <a:spcAft>
                <a:spcPct val="0"/>
              </a:spcAft>
              <a:buClr>
                <a:srgbClr val="FF3300"/>
              </a:buClr>
              <a:buFont typeface="Arial" pitchFamily="34" charset="0"/>
              <a:buChar char="•"/>
              <a:defRPr/>
            </a:pPr>
            <a:endParaRPr lang="el-GR" sz="3000" dirty="0">
              <a:latin typeface="Calibri" pitchFamily="34" charset="0"/>
            </a:endParaRPr>
          </a:p>
          <a:p>
            <a:pPr marL="342900" indent="-342900" eaLnBrk="1" hangingPunct="1">
              <a:lnSpc>
                <a:spcPct val="90000"/>
              </a:lnSpc>
              <a:spcBef>
                <a:spcPct val="20000"/>
              </a:spcBef>
              <a:spcAft>
                <a:spcPct val="0"/>
              </a:spcAft>
              <a:buClr>
                <a:srgbClr val="FF3300"/>
              </a:buClr>
              <a:buFont typeface="Arial" pitchFamily="34" charset="0"/>
              <a:buChar char="•"/>
              <a:defRPr/>
            </a:pPr>
            <a:r>
              <a:rPr lang="el-GR" sz="3000" b="1" dirty="0">
                <a:latin typeface="Calibri" pitchFamily="34" charset="0"/>
              </a:rPr>
              <a:t>ΣΔτ1</a:t>
            </a:r>
            <a:r>
              <a:rPr lang="el-GR" sz="3000" dirty="0">
                <a:latin typeface="Calibri" pitchFamily="34" charset="0"/>
              </a:rPr>
              <a:t>: απαραίτητη η θεραπεία με ινσουλίνη</a:t>
            </a:r>
          </a:p>
          <a:p>
            <a:pPr marL="342900" indent="-342900" eaLnBrk="1" hangingPunct="1">
              <a:lnSpc>
                <a:spcPct val="90000"/>
              </a:lnSpc>
              <a:spcBef>
                <a:spcPct val="20000"/>
              </a:spcBef>
              <a:spcAft>
                <a:spcPct val="0"/>
              </a:spcAft>
              <a:buClr>
                <a:srgbClr val="FF3300"/>
              </a:buClr>
              <a:buFont typeface="Arial" pitchFamily="34" charset="0"/>
              <a:buChar char="•"/>
              <a:defRPr/>
            </a:pPr>
            <a:endParaRPr lang="el-GR" sz="3000" dirty="0">
              <a:latin typeface="Calibri" pitchFamily="34" charset="0"/>
            </a:endParaRPr>
          </a:p>
          <a:p>
            <a:pPr marL="342900" indent="-342900" eaLnBrk="1" hangingPunct="1">
              <a:lnSpc>
                <a:spcPct val="90000"/>
              </a:lnSpc>
              <a:spcBef>
                <a:spcPct val="20000"/>
              </a:spcBef>
              <a:spcAft>
                <a:spcPct val="0"/>
              </a:spcAft>
              <a:buClr>
                <a:srgbClr val="FF3300"/>
              </a:buClr>
              <a:buFont typeface="Arial" pitchFamily="34" charset="0"/>
              <a:buChar char="•"/>
              <a:defRPr/>
            </a:pPr>
            <a:r>
              <a:rPr lang="el-GR" sz="3000" b="1" dirty="0">
                <a:latin typeface="Calibri" pitchFamily="34" charset="0"/>
              </a:rPr>
              <a:t>ΣΔτ2</a:t>
            </a:r>
            <a:r>
              <a:rPr lang="el-GR" sz="3000" dirty="0">
                <a:latin typeface="Calibri" pitchFamily="34" charset="0"/>
              </a:rPr>
              <a:t>:</a:t>
            </a:r>
          </a:p>
          <a:p>
            <a:pPr eaLnBrk="1" hangingPunct="1">
              <a:lnSpc>
                <a:spcPct val="90000"/>
              </a:lnSpc>
              <a:spcBef>
                <a:spcPct val="20000"/>
              </a:spcBef>
              <a:spcAft>
                <a:spcPct val="0"/>
              </a:spcAft>
              <a:buClr>
                <a:srgbClr val="FF3300"/>
              </a:buClr>
              <a:buFont typeface="Wingdings" panose="05000000000000000000" pitchFamily="2" charset="2"/>
              <a:buChar char="ü"/>
              <a:defRPr/>
            </a:pPr>
            <a:r>
              <a:rPr lang="el-GR" sz="2800" dirty="0">
                <a:latin typeface="Calibri" pitchFamily="34" charset="0"/>
              </a:rPr>
              <a:t>Περιστασιακά (λοιμώξεις, επεμβάσεις)</a:t>
            </a:r>
          </a:p>
          <a:p>
            <a:pPr>
              <a:lnSpc>
                <a:spcPct val="90000"/>
              </a:lnSpc>
              <a:buClr>
                <a:srgbClr val="FF3300"/>
              </a:buClr>
              <a:buFont typeface="Wingdings" panose="05000000000000000000" pitchFamily="2" charset="2"/>
              <a:buChar char="ü"/>
              <a:defRPr/>
            </a:pPr>
            <a:r>
              <a:rPr lang="el-GR" sz="2800" dirty="0">
                <a:latin typeface="Calibri" pitchFamily="34" charset="0"/>
              </a:rPr>
              <a:t>Σε εκσεσημασμένη υπεργλυκαιμία με καταβολικά συμπτώματα ή/και συμπτώματα υπεργλυκαιμίας</a:t>
            </a:r>
          </a:p>
          <a:p>
            <a:pPr eaLnBrk="1" hangingPunct="1">
              <a:lnSpc>
                <a:spcPct val="90000"/>
              </a:lnSpc>
              <a:spcBef>
                <a:spcPct val="20000"/>
              </a:spcBef>
              <a:spcAft>
                <a:spcPct val="0"/>
              </a:spcAft>
              <a:buClr>
                <a:srgbClr val="FF3300"/>
              </a:buClr>
              <a:buFont typeface="Wingdings" panose="05000000000000000000" pitchFamily="2" charset="2"/>
              <a:buChar char="ü"/>
              <a:defRPr/>
            </a:pPr>
            <a:r>
              <a:rPr lang="el-GR" sz="2800" dirty="0">
                <a:latin typeface="Calibri" pitchFamily="34" charset="0"/>
              </a:rPr>
              <a:t>Όταν η υπεργλυκαιμία δεν ανταποκρίνεται στα δισκία </a:t>
            </a:r>
          </a:p>
          <a:p>
            <a:pPr eaLnBrk="1" hangingPunct="1">
              <a:lnSpc>
                <a:spcPct val="90000"/>
              </a:lnSpc>
              <a:spcBef>
                <a:spcPct val="20000"/>
              </a:spcBef>
              <a:spcAft>
                <a:spcPct val="0"/>
              </a:spcAft>
              <a:buClr>
                <a:srgbClr val="FF3300"/>
              </a:buClr>
              <a:buFont typeface="Wingdings" panose="05000000000000000000" pitchFamily="2" charset="2"/>
              <a:buChar char="ü"/>
              <a:defRPr/>
            </a:pPr>
            <a:r>
              <a:rPr lang="el-GR" sz="2800" dirty="0">
                <a:latin typeface="Calibri" pitchFamily="34" charset="0"/>
              </a:rPr>
              <a:t>Κύηση σε αποτυχία των υγιεινοδιαιτητικών μέτρων</a:t>
            </a:r>
          </a:p>
          <a:p>
            <a:pPr>
              <a:defRPr/>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147"/>
          <p:cNvSpPr txBox="1">
            <a:spLocks noChangeArrowheads="1"/>
          </p:cNvSpPr>
          <p:nvPr/>
        </p:nvSpPr>
        <p:spPr bwMode="auto">
          <a:xfrm>
            <a:off x="8378825" y="1487488"/>
            <a:ext cx="563563" cy="304800"/>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27.8</a:t>
            </a:r>
          </a:p>
        </p:txBody>
      </p:sp>
      <p:sp>
        <p:nvSpPr>
          <p:cNvPr id="153603" name="Text Box 146"/>
          <p:cNvSpPr txBox="1">
            <a:spLocks noChangeArrowheads="1"/>
          </p:cNvSpPr>
          <p:nvPr/>
        </p:nvSpPr>
        <p:spPr bwMode="auto">
          <a:xfrm>
            <a:off x="8397875" y="2260600"/>
            <a:ext cx="506413" cy="274638"/>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en-GB" sz="12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22.2</a:t>
            </a:r>
          </a:p>
        </p:txBody>
      </p:sp>
      <p:sp>
        <p:nvSpPr>
          <p:cNvPr id="153604" name="Text Box 145"/>
          <p:cNvSpPr txBox="1">
            <a:spLocks noChangeArrowheads="1"/>
          </p:cNvSpPr>
          <p:nvPr/>
        </p:nvSpPr>
        <p:spPr bwMode="auto">
          <a:xfrm>
            <a:off x="8397875" y="3035300"/>
            <a:ext cx="506413" cy="274638"/>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en-GB" sz="12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16.7</a:t>
            </a:r>
          </a:p>
        </p:txBody>
      </p:sp>
      <p:sp>
        <p:nvSpPr>
          <p:cNvPr id="153605" name="Text Box 143"/>
          <p:cNvSpPr txBox="1">
            <a:spLocks noChangeArrowheads="1"/>
          </p:cNvSpPr>
          <p:nvPr/>
        </p:nvSpPr>
        <p:spPr bwMode="auto">
          <a:xfrm>
            <a:off x="8393113" y="3759200"/>
            <a:ext cx="563562" cy="304800"/>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11.1</a:t>
            </a:r>
          </a:p>
        </p:txBody>
      </p:sp>
      <p:sp>
        <p:nvSpPr>
          <p:cNvPr id="153606" name="Text Box 144"/>
          <p:cNvSpPr txBox="1">
            <a:spLocks noChangeArrowheads="1"/>
          </p:cNvSpPr>
          <p:nvPr/>
        </p:nvSpPr>
        <p:spPr bwMode="auto">
          <a:xfrm>
            <a:off x="8407400" y="4521200"/>
            <a:ext cx="417513" cy="274638"/>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en-GB" sz="12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5.6</a:t>
            </a:r>
          </a:p>
        </p:txBody>
      </p:sp>
      <p:sp>
        <p:nvSpPr>
          <p:cNvPr id="153607" name="Text Box 2"/>
          <p:cNvSpPr txBox="1">
            <a:spLocks noChangeArrowheads="1"/>
          </p:cNvSpPr>
          <p:nvPr/>
        </p:nvSpPr>
        <p:spPr bwMode="white">
          <a:xfrm>
            <a:off x="123825" y="6202363"/>
            <a:ext cx="2484438" cy="242887"/>
          </a:xfrm>
          <a:prstGeom prst="rect">
            <a:avLst/>
          </a:prstGeom>
          <a:noFill/>
          <a:ln w="9525">
            <a:noFill/>
            <a:miter lim="800000"/>
            <a:headEnd/>
            <a:tailEnd/>
          </a:ln>
        </p:spPr>
        <p:txBody>
          <a:bodyPr wrap="none" lIns="91431" tIns="45716" rIns="91431" bIns="45716">
            <a:spAutoFit/>
          </a:bodyPr>
          <a:lstStyle/>
          <a:p>
            <a:pPr marL="0" marR="0" lvl="0" indent="0" algn="ctr" defTabSz="914400" rtl="0" eaLnBrk="1" fontAlgn="base" latinLnBrk="0" hangingPunct="1">
              <a:lnSpc>
                <a:spcPct val="90000"/>
              </a:lnSpc>
              <a:spcBef>
                <a:spcPct val="20000"/>
              </a:spcBef>
              <a:spcAft>
                <a:spcPct val="0"/>
              </a:spcAft>
              <a:buClrTx/>
              <a:buSzPct val="100000"/>
              <a:buFontTx/>
              <a:buNone/>
              <a:tabLst/>
              <a:defRPr/>
            </a:pPr>
            <a:r>
              <a:rPr kumimoji="0" lang="en-GB" sz="1100" b="0" i="0" u="none" strike="noStrike" kern="1200" cap="none" spc="0" normalizeH="0" baseline="0" noProof="0">
                <a:ln>
                  <a:noFill/>
                </a:ln>
                <a:solidFill>
                  <a:srgbClr val="FFFFFF"/>
                </a:solidFill>
                <a:effectLst/>
                <a:uLnTx/>
                <a:uFillTx/>
                <a:latin typeface="Trebuchet MS" pitchFamily="34" charset="0"/>
                <a:ea typeface="ＭＳ Ｐゴシック" charset="-128"/>
                <a:cs typeface="Arial" pitchFamily="34" charset="0"/>
                <a:sym typeface="Arial" pitchFamily="34" charset="0"/>
              </a:rPr>
              <a:t>Reaven G. Diabetes 1988;37:1020</a:t>
            </a:r>
            <a:r>
              <a:rPr kumimoji="0" lang="en-GB" sz="11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sym typeface="Arial" pitchFamily="34" charset="0"/>
              </a:rPr>
              <a:t>–</a:t>
            </a:r>
            <a:r>
              <a:rPr kumimoji="0" lang="en-GB" sz="1100" b="0"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4.</a:t>
            </a:r>
          </a:p>
        </p:txBody>
      </p:sp>
      <p:sp>
        <p:nvSpPr>
          <p:cNvPr id="153608" name="Text Box 4"/>
          <p:cNvSpPr txBox="1">
            <a:spLocks noChangeArrowheads="1"/>
          </p:cNvSpPr>
          <p:nvPr/>
        </p:nvSpPr>
        <p:spPr bwMode="white">
          <a:xfrm>
            <a:off x="3757613" y="5857875"/>
            <a:ext cx="1714500" cy="366713"/>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defRPr/>
            </a:pPr>
            <a:r>
              <a:rPr kumimoji="0" lang="en-GB" sz="1800" b="0"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Ώρα ημέρας</a:t>
            </a:r>
          </a:p>
        </p:txBody>
      </p:sp>
      <p:sp>
        <p:nvSpPr>
          <p:cNvPr id="153609" name="Line 5"/>
          <p:cNvSpPr>
            <a:spLocks noChangeShapeType="1"/>
          </p:cNvSpPr>
          <p:nvPr/>
        </p:nvSpPr>
        <p:spPr bwMode="white">
          <a:xfrm>
            <a:off x="855663" y="5495925"/>
            <a:ext cx="7521575" cy="1588"/>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10" name="Text Box 6"/>
          <p:cNvSpPr txBox="1">
            <a:spLocks noChangeArrowheads="1"/>
          </p:cNvSpPr>
          <p:nvPr/>
        </p:nvSpPr>
        <p:spPr bwMode="white">
          <a:xfrm rot="-5400000">
            <a:off x="-1371600" y="3367088"/>
            <a:ext cx="3273425" cy="33655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defRPr/>
            </a:pPr>
            <a:r>
              <a:rPr kumimoji="0" lang="en-GB" sz="1600" b="1" i="0" u="none" strike="noStrike" kern="1200" cap="none" spc="0" normalizeH="0" baseline="0" noProof="0">
                <a:ln>
                  <a:noFill/>
                </a:ln>
                <a:solidFill>
                  <a:srgbClr val="FFFFFF"/>
                </a:solidFill>
                <a:effectLst/>
                <a:uLnTx/>
                <a:uFillTx/>
                <a:latin typeface="Arial Unicode MS" pitchFamily="34" charset="-128"/>
                <a:ea typeface="Arial Unicode MS" pitchFamily="34" charset="-128"/>
                <a:cs typeface="Arial Unicode MS" pitchFamily="34" charset="-128"/>
                <a:sym typeface="Arial" pitchFamily="34" charset="0"/>
              </a:rPr>
              <a:t> Γλυκόζη αίματος (mg/dl)</a:t>
            </a:r>
          </a:p>
        </p:txBody>
      </p:sp>
      <p:sp>
        <p:nvSpPr>
          <p:cNvPr id="153611" name="Line 7"/>
          <p:cNvSpPr>
            <a:spLocks noChangeShapeType="1"/>
          </p:cNvSpPr>
          <p:nvPr/>
        </p:nvSpPr>
        <p:spPr bwMode="white">
          <a:xfrm>
            <a:off x="852488" y="4692650"/>
            <a:ext cx="73025" cy="1588"/>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12" name="Line 8"/>
          <p:cNvSpPr>
            <a:spLocks noChangeShapeType="1"/>
          </p:cNvSpPr>
          <p:nvPr/>
        </p:nvSpPr>
        <p:spPr bwMode="white">
          <a:xfrm>
            <a:off x="873125" y="3957638"/>
            <a:ext cx="73025" cy="1587"/>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13" name="Line 9"/>
          <p:cNvSpPr>
            <a:spLocks noChangeShapeType="1"/>
          </p:cNvSpPr>
          <p:nvPr/>
        </p:nvSpPr>
        <p:spPr bwMode="white">
          <a:xfrm>
            <a:off x="866775" y="3195638"/>
            <a:ext cx="73025" cy="1587"/>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14" name="Line 10"/>
          <p:cNvSpPr>
            <a:spLocks noChangeShapeType="1"/>
          </p:cNvSpPr>
          <p:nvPr/>
        </p:nvSpPr>
        <p:spPr bwMode="white">
          <a:xfrm>
            <a:off x="860425" y="2433638"/>
            <a:ext cx="73025" cy="1587"/>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15" name="Line 11"/>
          <p:cNvSpPr>
            <a:spLocks noChangeShapeType="1"/>
          </p:cNvSpPr>
          <p:nvPr/>
        </p:nvSpPr>
        <p:spPr bwMode="white">
          <a:xfrm>
            <a:off x="857250" y="1666875"/>
            <a:ext cx="92075" cy="1588"/>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16" name="Text Box 12"/>
          <p:cNvSpPr txBox="1">
            <a:spLocks noChangeArrowheads="1"/>
          </p:cNvSpPr>
          <p:nvPr/>
        </p:nvSpPr>
        <p:spPr bwMode="white">
          <a:xfrm>
            <a:off x="823913" y="5599113"/>
            <a:ext cx="714375"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08:00</a:t>
            </a:r>
          </a:p>
        </p:txBody>
      </p:sp>
      <p:sp>
        <p:nvSpPr>
          <p:cNvPr id="153617" name="Text Box 13"/>
          <p:cNvSpPr txBox="1">
            <a:spLocks noChangeArrowheads="1"/>
          </p:cNvSpPr>
          <p:nvPr/>
        </p:nvSpPr>
        <p:spPr bwMode="white">
          <a:xfrm>
            <a:off x="7923213" y="5599113"/>
            <a:ext cx="714375"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08:00</a:t>
            </a:r>
          </a:p>
        </p:txBody>
      </p:sp>
      <p:sp>
        <p:nvSpPr>
          <p:cNvPr id="153618" name="Text Box 14"/>
          <p:cNvSpPr txBox="1">
            <a:spLocks noChangeArrowheads="1"/>
          </p:cNvSpPr>
          <p:nvPr/>
        </p:nvSpPr>
        <p:spPr bwMode="white">
          <a:xfrm>
            <a:off x="398463" y="5340350"/>
            <a:ext cx="501650" cy="304800"/>
          </a:xfrm>
          <a:prstGeom prst="rect">
            <a:avLst/>
          </a:prstGeom>
          <a:noFill/>
          <a:ln w="9525">
            <a:noFill/>
            <a:miter lim="800000"/>
            <a:headEnd/>
            <a:tailEnd/>
          </a:ln>
        </p:spPr>
        <p:txBody>
          <a:bodyPr lIns="91431" tIns="45716" rIns="91431" bIns="45716">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a:t>
            </a:r>
          </a:p>
        </p:txBody>
      </p:sp>
      <p:sp>
        <p:nvSpPr>
          <p:cNvPr id="153619" name="Text Box 15"/>
          <p:cNvSpPr txBox="1">
            <a:spLocks noChangeArrowheads="1"/>
          </p:cNvSpPr>
          <p:nvPr/>
        </p:nvSpPr>
        <p:spPr bwMode="white">
          <a:xfrm>
            <a:off x="331788" y="4605338"/>
            <a:ext cx="501650" cy="304800"/>
          </a:xfrm>
          <a:prstGeom prst="rect">
            <a:avLst/>
          </a:prstGeom>
          <a:noFill/>
          <a:ln w="9525">
            <a:noFill/>
            <a:miter lim="800000"/>
            <a:headEnd/>
            <a:tailEnd/>
          </a:ln>
        </p:spPr>
        <p:txBody>
          <a:bodyPr lIns="91431" tIns="45716" rIns="91431" bIns="45716">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100</a:t>
            </a:r>
          </a:p>
        </p:txBody>
      </p:sp>
      <p:sp>
        <p:nvSpPr>
          <p:cNvPr id="153620" name="Text Box 16"/>
          <p:cNvSpPr txBox="1">
            <a:spLocks noChangeArrowheads="1"/>
          </p:cNvSpPr>
          <p:nvPr/>
        </p:nvSpPr>
        <p:spPr bwMode="white">
          <a:xfrm>
            <a:off x="377825" y="3786188"/>
            <a:ext cx="501650" cy="304800"/>
          </a:xfrm>
          <a:prstGeom prst="rect">
            <a:avLst/>
          </a:prstGeom>
          <a:noFill/>
          <a:ln w="9525">
            <a:noFill/>
            <a:miter lim="800000"/>
            <a:headEnd/>
            <a:tailEnd/>
          </a:ln>
        </p:spPr>
        <p:txBody>
          <a:bodyPr lIns="91431" tIns="45716" rIns="91431" bIns="45716">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200</a:t>
            </a:r>
          </a:p>
        </p:txBody>
      </p:sp>
      <p:sp>
        <p:nvSpPr>
          <p:cNvPr id="153621" name="Text Box 17"/>
          <p:cNvSpPr txBox="1">
            <a:spLocks noChangeArrowheads="1"/>
          </p:cNvSpPr>
          <p:nvPr/>
        </p:nvSpPr>
        <p:spPr bwMode="white">
          <a:xfrm>
            <a:off x="357188" y="3040063"/>
            <a:ext cx="501650" cy="304800"/>
          </a:xfrm>
          <a:prstGeom prst="rect">
            <a:avLst/>
          </a:prstGeom>
          <a:noFill/>
          <a:ln w="9525">
            <a:noFill/>
            <a:miter lim="800000"/>
            <a:headEnd/>
            <a:tailEnd/>
          </a:ln>
        </p:spPr>
        <p:txBody>
          <a:bodyPr lIns="91431" tIns="45716" rIns="91431" bIns="45716">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300</a:t>
            </a:r>
          </a:p>
        </p:txBody>
      </p:sp>
      <p:sp>
        <p:nvSpPr>
          <p:cNvPr id="153622" name="Text Box 18"/>
          <p:cNvSpPr txBox="1">
            <a:spLocks noChangeArrowheads="1"/>
          </p:cNvSpPr>
          <p:nvPr/>
        </p:nvSpPr>
        <p:spPr bwMode="white">
          <a:xfrm>
            <a:off x="398463" y="2279650"/>
            <a:ext cx="501650" cy="304800"/>
          </a:xfrm>
          <a:prstGeom prst="rect">
            <a:avLst/>
          </a:prstGeom>
          <a:noFill/>
          <a:ln w="9525">
            <a:noFill/>
            <a:miter lim="800000"/>
            <a:headEnd/>
            <a:tailEnd/>
          </a:ln>
        </p:spPr>
        <p:txBody>
          <a:bodyPr lIns="91431" tIns="45716" rIns="91431" bIns="45716">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400</a:t>
            </a:r>
          </a:p>
        </p:txBody>
      </p:sp>
      <p:sp>
        <p:nvSpPr>
          <p:cNvPr id="153623" name="Text Box 19"/>
          <p:cNvSpPr txBox="1">
            <a:spLocks noChangeArrowheads="1"/>
          </p:cNvSpPr>
          <p:nvPr/>
        </p:nvSpPr>
        <p:spPr bwMode="white">
          <a:xfrm>
            <a:off x="398463" y="1512888"/>
            <a:ext cx="501650" cy="304800"/>
          </a:xfrm>
          <a:prstGeom prst="rect">
            <a:avLst/>
          </a:prstGeom>
          <a:noFill/>
          <a:ln w="9525">
            <a:noFill/>
            <a:miter lim="800000"/>
            <a:headEnd/>
            <a:tailEnd/>
          </a:ln>
        </p:spPr>
        <p:txBody>
          <a:bodyPr lIns="91431" tIns="45716" rIns="91431" bIns="45716">
            <a:spAutoFit/>
          </a:bodyPr>
          <a:lstStyle/>
          <a:p>
            <a:pPr marL="0" marR="0" lvl="0" indent="0" algn="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500</a:t>
            </a:r>
          </a:p>
        </p:txBody>
      </p:sp>
      <p:sp>
        <p:nvSpPr>
          <p:cNvPr id="153624" name="AutoShape 20"/>
          <p:cNvSpPr>
            <a:spLocks noChangeArrowheads="1"/>
          </p:cNvSpPr>
          <p:nvPr/>
        </p:nvSpPr>
        <p:spPr bwMode="white">
          <a:xfrm>
            <a:off x="7847013" y="48339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25" name="AutoShape 21"/>
          <p:cNvSpPr>
            <a:spLocks noChangeArrowheads="1"/>
          </p:cNvSpPr>
          <p:nvPr/>
        </p:nvSpPr>
        <p:spPr bwMode="white">
          <a:xfrm>
            <a:off x="7265988" y="48085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26" name="AutoShape 22"/>
          <p:cNvSpPr>
            <a:spLocks noChangeArrowheads="1"/>
          </p:cNvSpPr>
          <p:nvPr/>
        </p:nvSpPr>
        <p:spPr bwMode="white">
          <a:xfrm>
            <a:off x="3155950" y="46878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27" name="Freeform 23"/>
          <p:cNvSpPr>
            <a:spLocks/>
          </p:cNvSpPr>
          <p:nvPr/>
        </p:nvSpPr>
        <p:spPr bwMode="white">
          <a:xfrm>
            <a:off x="1165225" y="4576763"/>
            <a:ext cx="7037388" cy="322262"/>
          </a:xfrm>
          <a:custGeom>
            <a:avLst/>
            <a:gdLst>
              <a:gd name="T0" fmla="*/ 0 w 4501"/>
              <a:gd name="T1" fmla="*/ 2147483647 h 203"/>
              <a:gd name="T2" fmla="*/ 2147483647 w 4501"/>
              <a:gd name="T3" fmla="*/ 2147483647 h 203"/>
              <a:gd name="T4" fmla="*/ 2147483647 w 4501"/>
              <a:gd name="T5" fmla="*/ 2147483647 h 203"/>
              <a:gd name="T6" fmla="*/ 2147483647 w 4501"/>
              <a:gd name="T7" fmla="*/ 2147483647 h 203"/>
              <a:gd name="T8" fmla="*/ 2147483647 w 4501"/>
              <a:gd name="T9" fmla="*/ 2147483647 h 203"/>
              <a:gd name="T10" fmla="*/ 2147483647 w 4501"/>
              <a:gd name="T11" fmla="*/ 2147483647 h 203"/>
              <a:gd name="T12" fmla="*/ 2147483647 w 4501"/>
              <a:gd name="T13" fmla="*/ 2147483647 h 203"/>
              <a:gd name="T14" fmla="*/ 2147483647 w 4501"/>
              <a:gd name="T15" fmla="*/ 2147483647 h 203"/>
              <a:gd name="T16" fmla="*/ 2147483647 w 4501"/>
              <a:gd name="T17" fmla="*/ 2147483647 h 203"/>
              <a:gd name="T18" fmla="*/ 2147483647 w 4501"/>
              <a:gd name="T19" fmla="*/ 2147483647 h 203"/>
              <a:gd name="T20" fmla="*/ 2147483647 w 4501"/>
              <a:gd name="T21" fmla="*/ 2147483647 h 203"/>
              <a:gd name="T22" fmla="*/ 2147483647 w 4501"/>
              <a:gd name="T23" fmla="*/ 2147483647 h 203"/>
              <a:gd name="T24" fmla="*/ 2147483647 w 4501"/>
              <a:gd name="T25" fmla="*/ 0 h 203"/>
              <a:gd name="T26" fmla="*/ 2147483647 w 4501"/>
              <a:gd name="T27" fmla="*/ 2147483647 h 203"/>
              <a:gd name="T28" fmla="*/ 2147483647 w 4501"/>
              <a:gd name="T29" fmla="*/ 2147483647 h 203"/>
              <a:gd name="T30" fmla="*/ 2147483647 w 4501"/>
              <a:gd name="T31" fmla="*/ 2147483647 h 203"/>
              <a:gd name="T32" fmla="*/ 2147483647 w 4501"/>
              <a:gd name="T33" fmla="*/ 2147483647 h 203"/>
              <a:gd name="T34" fmla="*/ 2147483647 w 4501"/>
              <a:gd name="T35" fmla="*/ 2147483647 h 203"/>
              <a:gd name="T36" fmla="*/ 2147483647 w 4501"/>
              <a:gd name="T37" fmla="*/ 2147483647 h 203"/>
              <a:gd name="T38" fmla="*/ 2147483647 w 4501"/>
              <a:gd name="T39" fmla="*/ 2147483647 h 203"/>
              <a:gd name="T40" fmla="*/ 2147483647 w 4501"/>
              <a:gd name="T41" fmla="*/ 2147483647 h 203"/>
              <a:gd name="T42" fmla="*/ 2147483647 w 4501"/>
              <a:gd name="T43" fmla="*/ 2147483647 h 203"/>
              <a:gd name="T44" fmla="*/ 2147483647 w 4501"/>
              <a:gd name="T45" fmla="*/ 2147483647 h 203"/>
              <a:gd name="T46" fmla="*/ 2147483647 w 4501"/>
              <a:gd name="T47" fmla="*/ 2147483647 h 203"/>
              <a:gd name="T48" fmla="*/ 2147483647 w 4501"/>
              <a:gd name="T49" fmla="*/ 2147483647 h 203"/>
              <a:gd name="T50" fmla="*/ 2147483647 w 4501"/>
              <a:gd name="T51" fmla="*/ 2147483647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01"/>
              <a:gd name="T79" fmla="*/ 0 h 203"/>
              <a:gd name="T80" fmla="*/ 4501 w 4501"/>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01" h="203">
                <a:moveTo>
                  <a:pt x="0" y="146"/>
                </a:moveTo>
                <a:lnTo>
                  <a:pt x="190" y="38"/>
                </a:lnTo>
                <a:lnTo>
                  <a:pt x="367" y="152"/>
                </a:lnTo>
                <a:lnTo>
                  <a:pt x="557" y="171"/>
                </a:lnTo>
                <a:lnTo>
                  <a:pt x="753" y="190"/>
                </a:lnTo>
                <a:lnTo>
                  <a:pt x="937" y="63"/>
                </a:lnTo>
                <a:lnTo>
                  <a:pt x="1114" y="139"/>
                </a:lnTo>
                <a:lnTo>
                  <a:pt x="1317" y="95"/>
                </a:lnTo>
                <a:lnTo>
                  <a:pt x="1494" y="108"/>
                </a:lnTo>
                <a:lnTo>
                  <a:pt x="1678" y="139"/>
                </a:lnTo>
                <a:lnTo>
                  <a:pt x="1855" y="146"/>
                </a:lnTo>
                <a:lnTo>
                  <a:pt x="1899" y="152"/>
                </a:lnTo>
                <a:lnTo>
                  <a:pt x="2051" y="0"/>
                </a:lnTo>
                <a:lnTo>
                  <a:pt x="2247" y="101"/>
                </a:lnTo>
                <a:lnTo>
                  <a:pt x="2437" y="70"/>
                </a:lnTo>
                <a:lnTo>
                  <a:pt x="2621" y="95"/>
                </a:lnTo>
                <a:lnTo>
                  <a:pt x="2817" y="120"/>
                </a:lnTo>
                <a:lnTo>
                  <a:pt x="3007" y="133"/>
                </a:lnTo>
                <a:lnTo>
                  <a:pt x="3184" y="152"/>
                </a:lnTo>
                <a:lnTo>
                  <a:pt x="3374" y="165"/>
                </a:lnTo>
                <a:lnTo>
                  <a:pt x="3557" y="165"/>
                </a:lnTo>
                <a:lnTo>
                  <a:pt x="3747" y="171"/>
                </a:lnTo>
                <a:lnTo>
                  <a:pt x="3931" y="177"/>
                </a:lnTo>
                <a:lnTo>
                  <a:pt x="4114" y="184"/>
                </a:lnTo>
                <a:lnTo>
                  <a:pt x="4311" y="184"/>
                </a:lnTo>
                <a:lnTo>
                  <a:pt x="4501" y="203"/>
                </a:lnTo>
              </a:path>
            </a:pathLst>
          </a:custGeom>
          <a:noFill/>
          <a:ln w="381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28" name="AutoShape 24"/>
          <p:cNvSpPr>
            <a:spLocks noChangeArrowheads="1"/>
          </p:cNvSpPr>
          <p:nvPr/>
        </p:nvSpPr>
        <p:spPr bwMode="white">
          <a:xfrm>
            <a:off x="3732213" y="47450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29" name="AutoShape 25"/>
          <p:cNvSpPr>
            <a:spLocks noChangeArrowheads="1"/>
          </p:cNvSpPr>
          <p:nvPr/>
        </p:nvSpPr>
        <p:spPr bwMode="white">
          <a:xfrm>
            <a:off x="4325938" y="45291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30" name="Line 26"/>
          <p:cNvSpPr>
            <a:spLocks noChangeShapeType="1"/>
          </p:cNvSpPr>
          <p:nvPr/>
        </p:nvSpPr>
        <p:spPr bwMode="white">
          <a:xfrm>
            <a:off x="938213" y="1658938"/>
            <a:ext cx="0" cy="38354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1" name="Line 27"/>
          <p:cNvSpPr>
            <a:spLocks noChangeShapeType="1"/>
          </p:cNvSpPr>
          <p:nvPr/>
        </p:nvSpPr>
        <p:spPr bwMode="white">
          <a:xfrm>
            <a:off x="1749425"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2" name="Line 28"/>
          <p:cNvSpPr>
            <a:spLocks noChangeShapeType="1"/>
          </p:cNvSpPr>
          <p:nvPr/>
        </p:nvSpPr>
        <p:spPr bwMode="white">
          <a:xfrm>
            <a:off x="2339975"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3" name="Line 29"/>
          <p:cNvSpPr>
            <a:spLocks noChangeShapeType="1"/>
          </p:cNvSpPr>
          <p:nvPr/>
        </p:nvSpPr>
        <p:spPr bwMode="white">
          <a:xfrm>
            <a:off x="2932113"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4" name="Line 30"/>
          <p:cNvSpPr>
            <a:spLocks noChangeShapeType="1"/>
          </p:cNvSpPr>
          <p:nvPr/>
        </p:nvSpPr>
        <p:spPr bwMode="white">
          <a:xfrm>
            <a:off x="3500438"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5" name="Line 31"/>
          <p:cNvSpPr>
            <a:spLocks noChangeShapeType="1"/>
          </p:cNvSpPr>
          <p:nvPr/>
        </p:nvSpPr>
        <p:spPr bwMode="white">
          <a:xfrm>
            <a:off x="4102100"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6" name="Line 32"/>
          <p:cNvSpPr>
            <a:spLocks noChangeShapeType="1"/>
          </p:cNvSpPr>
          <p:nvPr/>
        </p:nvSpPr>
        <p:spPr bwMode="white">
          <a:xfrm>
            <a:off x="4699000"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7" name="Line 33"/>
          <p:cNvSpPr>
            <a:spLocks noChangeShapeType="1"/>
          </p:cNvSpPr>
          <p:nvPr/>
        </p:nvSpPr>
        <p:spPr bwMode="white">
          <a:xfrm>
            <a:off x="5278438"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8" name="Line 34"/>
          <p:cNvSpPr>
            <a:spLocks noChangeShapeType="1"/>
          </p:cNvSpPr>
          <p:nvPr/>
        </p:nvSpPr>
        <p:spPr bwMode="white">
          <a:xfrm>
            <a:off x="5862638"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39" name="Line 35"/>
          <p:cNvSpPr>
            <a:spLocks noChangeShapeType="1"/>
          </p:cNvSpPr>
          <p:nvPr/>
        </p:nvSpPr>
        <p:spPr bwMode="white">
          <a:xfrm>
            <a:off x="6457950"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40" name="Line 36"/>
          <p:cNvSpPr>
            <a:spLocks noChangeShapeType="1"/>
          </p:cNvSpPr>
          <p:nvPr/>
        </p:nvSpPr>
        <p:spPr bwMode="white">
          <a:xfrm>
            <a:off x="7032625"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41" name="Line 37"/>
          <p:cNvSpPr>
            <a:spLocks noChangeShapeType="1"/>
          </p:cNvSpPr>
          <p:nvPr/>
        </p:nvSpPr>
        <p:spPr bwMode="white">
          <a:xfrm>
            <a:off x="7639050"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42" name="Line 38"/>
          <p:cNvSpPr>
            <a:spLocks noChangeShapeType="1"/>
          </p:cNvSpPr>
          <p:nvPr/>
        </p:nvSpPr>
        <p:spPr bwMode="white">
          <a:xfrm>
            <a:off x="8256588" y="5483225"/>
            <a:ext cx="0" cy="85725"/>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43" name="Text Box 39"/>
          <p:cNvSpPr txBox="1">
            <a:spLocks noChangeArrowheads="1"/>
          </p:cNvSpPr>
          <p:nvPr/>
        </p:nvSpPr>
        <p:spPr bwMode="white">
          <a:xfrm>
            <a:off x="1375697" y="2355850"/>
            <a:ext cx="3381375" cy="587375"/>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90000"/>
              </a:lnSpc>
              <a:spcBef>
                <a:spcPct val="20000"/>
              </a:spcBef>
              <a:spcAft>
                <a:spcPct val="0"/>
              </a:spcAft>
              <a:buClrTx/>
              <a:buSzPct val="100000"/>
              <a:buFontTx/>
              <a:buNone/>
              <a:tabLst/>
              <a:defRPr/>
            </a:pPr>
            <a:r>
              <a:rPr kumimoji="0" lang="en-GB" sz="1800" b="0" i="0" u="none" strike="noStrike" kern="1200" cap="none" spc="0" normalizeH="0" baseline="0" noProof="0" dirty="0">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ΣΔΤ2 </a:t>
            </a:r>
            <a:r>
              <a:rPr kumimoji="0" lang="en-GB" sz="1800" b="0" i="0" u="none" strike="noStrike" kern="1200" cap="none" spc="0" normalizeH="0" baseline="0" noProof="0" dirty="0" err="1">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με</a:t>
            </a:r>
            <a:r>
              <a:rPr kumimoji="0" lang="en-GB" sz="1800" b="0" i="0" u="none" strike="noStrike" kern="1200" cap="none" spc="0" normalizeH="0" baseline="0" noProof="0" dirty="0">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 π</a:t>
            </a:r>
            <a:r>
              <a:rPr kumimoji="0" lang="en-GB" sz="1800" b="0" i="0" u="none" strike="noStrike" kern="1200" cap="none" spc="0" normalizeH="0" baseline="0" noProof="0" dirty="0" err="1">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ολύ</a:t>
            </a:r>
            <a:r>
              <a:rPr kumimoji="0" lang="en-GB" sz="1800" b="0" i="0" u="none" strike="noStrike" kern="1200" cap="none" spc="0" normalizeH="0" baseline="0" noProof="0" dirty="0">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 α</a:t>
            </a:r>
            <a:r>
              <a:rPr kumimoji="0" lang="en-GB" sz="1800" b="0" i="0" u="none" strike="noStrike" kern="1200" cap="none" spc="0" normalizeH="0" baseline="0" noProof="0" dirty="0" err="1">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υξημένη</a:t>
            </a:r>
            <a:br>
              <a:rPr kumimoji="0" lang="en-GB" sz="1800" b="0" i="0" u="none" strike="noStrike" kern="1200" cap="none" spc="0" normalizeH="0" baseline="0" noProof="0" dirty="0">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br>
            <a:r>
              <a:rPr kumimoji="0" lang="en-GB" sz="1800" b="0" i="0" u="none" strike="noStrike" kern="1200" cap="none" spc="0" normalizeH="0" baseline="0" noProof="0" dirty="0" err="1">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γλυκόζη</a:t>
            </a:r>
            <a:r>
              <a:rPr kumimoji="0" lang="en-GB" sz="1800" b="0" i="0" u="none" strike="noStrike" kern="1200" cap="none" spc="0" normalizeH="0" baseline="0" noProof="0" dirty="0">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 α</a:t>
            </a:r>
            <a:r>
              <a:rPr kumimoji="0" lang="en-GB" sz="1800" b="0" i="0" u="none" strike="noStrike" kern="1200" cap="none" spc="0" normalizeH="0" baseline="0" noProof="0" dirty="0" err="1">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ίμ</a:t>
            </a:r>
            <a:r>
              <a:rPr kumimoji="0" lang="en-GB" sz="1800" b="0" i="0" u="none" strike="noStrike" kern="1200" cap="none" spc="0" normalizeH="0" baseline="0" noProof="0" dirty="0">
                <a:ln>
                  <a:noFill/>
                </a:ln>
                <a:solidFill>
                  <a:srgbClr val="FF9933"/>
                </a:solidFill>
                <a:effectLst/>
                <a:uLnTx/>
                <a:uFillTx/>
                <a:latin typeface="Trebuchet MS" pitchFamily="34" charset="0"/>
                <a:ea typeface="ＭＳ Ｐゴシック" charset="-128"/>
                <a:cs typeface="Arial Unicode MS" pitchFamily="34" charset="-128"/>
                <a:sym typeface="Arial" pitchFamily="34" charset="0"/>
              </a:rPr>
              <a:t>ατος</a:t>
            </a:r>
          </a:p>
        </p:txBody>
      </p:sp>
      <p:sp>
        <p:nvSpPr>
          <p:cNvPr id="153644" name="Text Box 40"/>
          <p:cNvSpPr txBox="1">
            <a:spLocks noChangeArrowheads="1"/>
          </p:cNvSpPr>
          <p:nvPr/>
        </p:nvSpPr>
        <p:spPr bwMode="white">
          <a:xfrm>
            <a:off x="1196975" y="3636409"/>
            <a:ext cx="4019550" cy="587375"/>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90000"/>
              </a:lnSpc>
              <a:spcBef>
                <a:spcPct val="20000"/>
              </a:spcBef>
              <a:spcAft>
                <a:spcPct val="0"/>
              </a:spcAft>
              <a:buClrTx/>
              <a:buSzPct val="100000"/>
              <a:buFontTx/>
              <a:buNone/>
              <a:tabLst/>
              <a:defRPr/>
            </a:pPr>
            <a:r>
              <a:rPr kumimoji="0" lang="en-GB" sz="1800" b="0" i="0" u="none" strike="noStrike" kern="1200" cap="none" spc="0" normalizeH="0" baseline="0" noProof="0" dirty="0">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t>ΣΔΤ2 </a:t>
            </a:r>
            <a:r>
              <a:rPr kumimoji="0" lang="en-GB" sz="1800" b="0" i="0" u="none" strike="noStrike" kern="1200" cap="none" spc="0" normalizeH="0" baseline="0" noProof="0" dirty="0" err="1">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t>με</a:t>
            </a:r>
            <a:r>
              <a:rPr kumimoji="0" lang="en-GB" sz="1800" b="0" i="0" u="none" strike="noStrike" kern="1200" cap="none" spc="0" normalizeH="0" baseline="0" noProof="0" dirty="0">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t> </a:t>
            </a:r>
            <a:r>
              <a:rPr kumimoji="0" lang="en-GB" sz="1800" b="0" i="0" u="none" strike="noStrike" kern="1200" cap="none" spc="0" normalizeH="0" baseline="0" noProof="0" dirty="0" err="1">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t>ελ</a:t>
            </a:r>
            <a:r>
              <a:rPr kumimoji="0" lang="en-GB" sz="1800" b="0" i="0" u="none" strike="noStrike" kern="1200" cap="none" spc="0" normalizeH="0" baseline="0" noProof="0" dirty="0">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t>αφρώς αυξημένη</a:t>
            </a:r>
            <a:br>
              <a:rPr kumimoji="0" lang="en-GB" sz="1800" b="0" i="0" u="none" strike="noStrike" kern="1200" cap="none" spc="0" normalizeH="0" baseline="0" noProof="0" dirty="0">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br>
            <a:r>
              <a:rPr kumimoji="0" lang="en-GB" sz="1800" b="0" i="0" u="none" strike="noStrike" kern="1200" cap="none" spc="0" normalizeH="0" baseline="0" noProof="0" dirty="0">
                <a:ln>
                  <a:noFill/>
                </a:ln>
                <a:solidFill>
                  <a:srgbClr val="94D900"/>
                </a:solidFill>
                <a:effectLst/>
                <a:uLnTx/>
                <a:uFillTx/>
                <a:latin typeface="Trebuchet MS" pitchFamily="34" charset="0"/>
                <a:ea typeface="ＭＳ Ｐゴシック" charset="-128"/>
                <a:cs typeface="Arial Unicode MS" pitchFamily="34" charset="-128"/>
                <a:sym typeface="Arial" pitchFamily="34" charset="0"/>
              </a:rPr>
              <a:t>γλυκόζη αίματος</a:t>
            </a:r>
          </a:p>
        </p:txBody>
      </p:sp>
      <p:sp>
        <p:nvSpPr>
          <p:cNvPr id="153645" name="Text Box 41"/>
          <p:cNvSpPr txBox="1">
            <a:spLocks noChangeArrowheads="1"/>
          </p:cNvSpPr>
          <p:nvPr/>
        </p:nvSpPr>
        <p:spPr bwMode="white">
          <a:xfrm>
            <a:off x="1228725" y="4954588"/>
            <a:ext cx="4019550" cy="366712"/>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defRPr/>
            </a:pPr>
            <a:r>
              <a:rPr kumimoji="0" lang="el-GR" sz="1800" b="0" i="0" u="none" strike="noStrike" kern="1200" cap="none" spc="0" normalizeH="0" baseline="0" noProof="0">
                <a:ln>
                  <a:noFill/>
                </a:ln>
                <a:solidFill>
                  <a:srgbClr val="FFFFFF"/>
                </a:solidFill>
                <a:effectLst/>
                <a:uLnTx/>
                <a:uFillTx/>
                <a:latin typeface="Trebuchet MS" pitchFamily="34" charset="0"/>
                <a:ea typeface="Arial Unicode MS" pitchFamily="34" charset="-128"/>
                <a:cs typeface="Arial Unicode MS" pitchFamily="34" charset="-128"/>
                <a:sym typeface="Arial" pitchFamily="34" charset="0"/>
              </a:rPr>
              <a:t>Μη διαβητικό</a:t>
            </a:r>
            <a:r>
              <a:rPr kumimoji="0" lang="el-GR" sz="1800" b="0"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 </a:t>
            </a:r>
            <a:r>
              <a:rPr kumimoji="0" lang="el-GR" sz="1800" b="0" i="0" u="none" strike="noStrike" kern="1200" cap="none" spc="0" normalizeH="0" baseline="0" noProof="0">
                <a:ln>
                  <a:noFill/>
                </a:ln>
                <a:solidFill>
                  <a:srgbClr val="FFFFFF"/>
                </a:solidFill>
                <a:effectLst/>
                <a:uLnTx/>
                <a:uFillTx/>
                <a:latin typeface="Trebuchet MS" pitchFamily="34" charset="0"/>
                <a:ea typeface="Arial Unicode MS" pitchFamily="34" charset="-128"/>
                <a:cs typeface="Arial Unicode MS" pitchFamily="34" charset="-128"/>
                <a:sym typeface="Arial" pitchFamily="34" charset="0"/>
              </a:rPr>
              <a:t>προφίλ</a:t>
            </a:r>
            <a:endParaRPr kumimoji="0" lang="en-GB" sz="1800" b="0" i="0" u="none" strike="noStrike" kern="1200" cap="none" spc="0" normalizeH="0" baseline="0" noProof="0">
              <a:ln>
                <a:noFill/>
              </a:ln>
              <a:solidFill>
                <a:srgbClr val="FFFFFF"/>
              </a:solidFill>
              <a:effectLst/>
              <a:uLnTx/>
              <a:uFillTx/>
              <a:latin typeface="Trebuchet MS" pitchFamily="34" charset="0"/>
              <a:ea typeface="ＭＳ Ｐゴシック" charset="-128"/>
              <a:cs typeface="ＭＳ Ｐゴシック" charset="-128"/>
              <a:sym typeface="Arial" pitchFamily="34" charset="0"/>
            </a:endParaRPr>
          </a:p>
        </p:txBody>
      </p:sp>
      <p:grpSp>
        <p:nvGrpSpPr>
          <p:cNvPr id="2" name="Group 42"/>
          <p:cNvGrpSpPr>
            <a:grpSpLocks/>
          </p:cNvGrpSpPr>
          <p:nvPr/>
        </p:nvGrpSpPr>
        <p:grpSpPr bwMode="auto">
          <a:xfrm>
            <a:off x="949325" y="2813050"/>
            <a:ext cx="7113588" cy="1054100"/>
            <a:chOff x="714" y="1422"/>
            <a:chExt cx="4481" cy="664"/>
          </a:xfrm>
        </p:grpSpPr>
        <p:sp>
          <p:nvSpPr>
            <p:cNvPr id="153721" name="Freeform 43"/>
            <p:cNvSpPr>
              <a:spLocks/>
            </p:cNvSpPr>
            <p:nvPr/>
          </p:nvSpPr>
          <p:spPr bwMode="white">
            <a:xfrm>
              <a:off x="740" y="1440"/>
              <a:ext cx="4427" cy="620"/>
            </a:xfrm>
            <a:custGeom>
              <a:avLst/>
              <a:gdLst>
                <a:gd name="T0" fmla="*/ 0 w 4495"/>
                <a:gd name="T1" fmla="*/ 475 h 620"/>
                <a:gd name="T2" fmla="*/ 155 w 4495"/>
                <a:gd name="T3" fmla="*/ 164 h 620"/>
                <a:gd name="T4" fmla="*/ 312 w 4495"/>
                <a:gd name="T5" fmla="*/ 145 h 620"/>
                <a:gd name="T6" fmla="*/ 468 w 4495"/>
                <a:gd name="T7" fmla="*/ 297 h 620"/>
                <a:gd name="T8" fmla="*/ 613 w 4495"/>
                <a:gd name="T9" fmla="*/ 462 h 620"/>
                <a:gd name="T10" fmla="*/ 775 w 4495"/>
                <a:gd name="T11" fmla="*/ 240 h 620"/>
                <a:gd name="T12" fmla="*/ 924 w 4495"/>
                <a:gd name="T13" fmla="*/ 171 h 620"/>
                <a:gd name="T14" fmla="*/ 1080 w 4495"/>
                <a:gd name="T15" fmla="*/ 183 h 620"/>
                <a:gd name="T16" fmla="*/ 1225 w 4495"/>
                <a:gd name="T17" fmla="*/ 266 h 620"/>
                <a:gd name="T18" fmla="*/ 1381 w 4495"/>
                <a:gd name="T19" fmla="*/ 386 h 620"/>
                <a:gd name="T20" fmla="*/ 1537 w 4495"/>
                <a:gd name="T21" fmla="*/ 513 h 620"/>
                <a:gd name="T22" fmla="*/ 1699 w 4495"/>
                <a:gd name="T23" fmla="*/ 266 h 620"/>
                <a:gd name="T24" fmla="*/ 1848 w 4495"/>
                <a:gd name="T25" fmla="*/ 0 h 620"/>
                <a:gd name="T26" fmla="*/ 2005 w 4495"/>
                <a:gd name="T27" fmla="*/ 0 h 620"/>
                <a:gd name="T28" fmla="*/ 2149 w 4495"/>
                <a:gd name="T29" fmla="*/ 158 h 620"/>
                <a:gd name="T30" fmla="*/ 2311 w 4495"/>
                <a:gd name="T31" fmla="*/ 259 h 620"/>
                <a:gd name="T32" fmla="*/ 2462 w 4495"/>
                <a:gd name="T33" fmla="*/ 373 h 620"/>
                <a:gd name="T34" fmla="*/ 2618 w 4495"/>
                <a:gd name="T35" fmla="*/ 449 h 620"/>
                <a:gd name="T36" fmla="*/ 2773 w 4495"/>
                <a:gd name="T37" fmla="*/ 506 h 620"/>
                <a:gd name="T38" fmla="*/ 2935 w 4495"/>
                <a:gd name="T39" fmla="*/ 532 h 620"/>
                <a:gd name="T40" fmla="*/ 3074 w 4495"/>
                <a:gd name="T41" fmla="*/ 551 h 620"/>
                <a:gd name="T42" fmla="*/ 3229 w 4495"/>
                <a:gd name="T43" fmla="*/ 563 h 620"/>
                <a:gd name="T44" fmla="*/ 3380 w 4495"/>
                <a:gd name="T45" fmla="*/ 582 h 620"/>
                <a:gd name="T46" fmla="*/ 3537 w 4495"/>
                <a:gd name="T47" fmla="*/ 595 h 620"/>
                <a:gd name="T48" fmla="*/ 3687 w 4495"/>
                <a:gd name="T49" fmla="*/ 620 h 6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95"/>
                <a:gd name="T76" fmla="*/ 0 h 620"/>
                <a:gd name="T77" fmla="*/ 4495 w 4495"/>
                <a:gd name="T78" fmla="*/ 620 h 6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95" h="620">
                  <a:moveTo>
                    <a:pt x="0" y="475"/>
                  </a:moveTo>
                  <a:lnTo>
                    <a:pt x="190" y="164"/>
                  </a:lnTo>
                  <a:lnTo>
                    <a:pt x="380" y="145"/>
                  </a:lnTo>
                  <a:lnTo>
                    <a:pt x="570" y="297"/>
                  </a:lnTo>
                  <a:lnTo>
                    <a:pt x="747" y="462"/>
                  </a:lnTo>
                  <a:lnTo>
                    <a:pt x="944" y="240"/>
                  </a:lnTo>
                  <a:lnTo>
                    <a:pt x="1127" y="171"/>
                  </a:lnTo>
                  <a:lnTo>
                    <a:pt x="1317" y="183"/>
                  </a:lnTo>
                  <a:lnTo>
                    <a:pt x="1494" y="266"/>
                  </a:lnTo>
                  <a:lnTo>
                    <a:pt x="1684" y="386"/>
                  </a:lnTo>
                  <a:lnTo>
                    <a:pt x="1874" y="513"/>
                  </a:lnTo>
                  <a:lnTo>
                    <a:pt x="2070" y="266"/>
                  </a:lnTo>
                  <a:lnTo>
                    <a:pt x="2254" y="0"/>
                  </a:lnTo>
                  <a:lnTo>
                    <a:pt x="2444" y="0"/>
                  </a:lnTo>
                  <a:lnTo>
                    <a:pt x="2621" y="158"/>
                  </a:lnTo>
                  <a:lnTo>
                    <a:pt x="2817" y="259"/>
                  </a:lnTo>
                  <a:lnTo>
                    <a:pt x="3001" y="373"/>
                  </a:lnTo>
                  <a:lnTo>
                    <a:pt x="3191" y="449"/>
                  </a:lnTo>
                  <a:lnTo>
                    <a:pt x="3381" y="506"/>
                  </a:lnTo>
                  <a:lnTo>
                    <a:pt x="3577" y="532"/>
                  </a:lnTo>
                  <a:lnTo>
                    <a:pt x="3748" y="551"/>
                  </a:lnTo>
                  <a:lnTo>
                    <a:pt x="3938" y="563"/>
                  </a:lnTo>
                  <a:lnTo>
                    <a:pt x="4121" y="582"/>
                  </a:lnTo>
                  <a:lnTo>
                    <a:pt x="4311" y="595"/>
                  </a:lnTo>
                  <a:lnTo>
                    <a:pt x="4495" y="620"/>
                  </a:lnTo>
                </a:path>
              </a:pathLst>
            </a:custGeom>
            <a:noFill/>
            <a:ln w="38100">
              <a:solidFill>
                <a:srgbClr val="FF9933"/>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2" name="Oval 44"/>
            <p:cNvSpPr>
              <a:spLocks noChangeArrowheads="1"/>
            </p:cNvSpPr>
            <p:nvPr/>
          </p:nvSpPr>
          <p:spPr bwMode="white">
            <a:xfrm>
              <a:off x="714" y="1883"/>
              <a:ext cx="55" cy="56"/>
            </a:xfrm>
            <a:prstGeom prst="ellipse">
              <a:avLst/>
            </a:prstGeom>
            <a:solidFill>
              <a:srgbClr val="FF9933"/>
            </a:solidFill>
            <a:ln w="12700" algn="ctr">
              <a:solidFill>
                <a:srgbClr val="FF9933"/>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3" name="Oval 45"/>
            <p:cNvSpPr>
              <a:spLocks noChangeArrowheads="1"/>
            </p:cNvSpPr>
            <p:nvPr/>
          </p:nvSpPr>
          <p:spPr bwMode="white">
            <a:xfrm>
              <a:off x="911" y="1588"/>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4" name="Oval 46"/>
            <p:cNvSpPr>
              <a:spLocks noChangeArrowheads="1"/>
            </p:cNvSpPr>
            <p:nvPr/>
          </p:nvSpPr>
          <p:spPr bwMode="white">
            <a:xfrm>
              <a:off x="1086" y="1562"/>
              <a:ext cx="56"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5" name="Oval 47"/>
            <p:cNvSpPr>
              <a:spLocks noChangeArrowheads="1"/>
            </p:cNvSpPr>
            <p:nvPr/>
          </p:nvSpPr>
          <p:spPr bwMode="white">
            <a:xfrm>
              <a:off x="1279" y="1698"/>
              <a:ext cx="56"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6" name="Oval 48"/>
            <p:cNvSpPr>
              <a:spLocks noChangeArrowheads="1"/>
            </p:cNvSpPr>
            <p:nvPr/>
          </p:nvSpPr>
          <p:spPr bwMode="white">
            <a:xfrm>
              <a:off x="1455" y="187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7" name="Oval 49"/>
            <p:cNvSpPr>
              <a:spLocks noChangeArrowheads="1"/>
            </p:cNvSpPr>
            <p:nvPr/>
          </p:nvSpPr>
          <p:spPr bwMode="white">
            <a:xfrm>
              <a:off x="1642" y="167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8" name="Oval 50"/>
            <p:cNvSpPr>
              <a:spLocks noChangeArrowheads="1"/>
            </p:cNvSpPr>
            <p:nvPr/>
          </p:nvSpPr>
          <p:spPr bwMode="white">
            <a:xfrm>
              <a:off x="1823" y="1596"/>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29" name="Oval 51"/>
            <p:cNvSpPr>
              <a:spLocks noChangeArrowheads="1"/>
            </p:cNvSpPr>
            <p:nvPr/>
          </p:nvSpPr>
          <p:spPr bwMode="white">
            <a:xfrm>
              <a:off x="2004" y="1612"/>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0" name="Oval 52"/>
            <p:cNvSpPr>
              <a:spLocks noChangeArrowheads="1"/>
            </p:cNvSpPr>
            <p:nvPr/>
          </p:nvSpPr>
          <p:spPr bwMode="white">
            <a:xfrm>
              <a:off x="2185" y="1682"/>
              <a:ext cx="56"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1" name="Oval 53"/>
            <p:cNvSpPr>
              <a:spLocks noChangeArrowheads="1"/>
            </p:cNvSpPr>
            <p:nvPr/>
          </p:nvSpPr>
          <p:spPr bwMode="white">
            <a:xfrm>
              <a:off x="2367" y="180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2" name="Oval 54"/>
            <p:cNvSpPr>
              <a:spLocks noChangeArrowheads="1"/>
            </p:cNvSpPr>
            <p:nvPr/>
          </p:nvSpPr>
          <p:spPr bwMode="white">
            <a:xfrm>
              <a:off x="2554" y="191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3" name="Oval 55"/>
            <p:cNvSpPr>
              <a:spLocks noChangeArrowheads="1"/>
            </p:cNvSpPr>
            <p:nvPr/>
          </p:nvSpPr>
          <p:spPr bwMode="white">
            <a:xfrm>
              <a:off x="2743" y="168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4" name="Oval 56"/>
            <p:cNvSpPr>
              <a:spLocks noChangeArrowheads="1"/>
            </p:cNvSpPr>
            <p:nvPr/>
          </p:nvSpPr>
          <p:spPr bwMode="white">
            <a:xfrm>
              <a:off x="2934" y="1422"/>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5" name="Oval 57"/>
            <p:cNvSpPr>
              <a:spLocks noChangeArrowheads="1"/>
            </p:cNvSpPr>
            <p:nvPr/>
          </p:nvSpPr>
          <p:spPr bwMode="white">
            <a:xfrm>
              <a:off x="3109" y="1426"/>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6" name="Oval 58"/>
            <p:cNvSpPr>
              <a:spLocks noChangeArrowheads="1"/>
            </p:cNvSpPr>
            <p:nvPr/>
          </p:nvSpPr>
          <p:spPr bwMode="white">
            <a:xfrm>
              <a:off x="3296" y="1568"/>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7" name="Oval 59"/>
            <p:cNvSpPr>
              <a:spLocks noChangeArrowheads="1"/>
            </p:cNvSpPr>
            <p:nvPr/>
          </p:nvSpPr>
          <p:spPr bwMode="white">
            <a:xfrm>
              <a:off x="3485" y="1668"/>
              <a:ext cx="56"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8" name="Oval 60"/>
            <p:cNvSpPr>
              <a:spLocks noChangeArrowheads="1"/>
            </p:cNvSpPr>
            <p:nvPr/>
          </p:nvSpPr>
          <p:spPr bwMode="white">
            <a:xfrm>
              <a:off x="3665" y="178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39" name="Oval 61"/>
            <p:cNvSpPr>
              <a:spLocks noChangeArrowheads="1"/>
            </p:cNvSpPr>
            <p:nvPr/>
          </p:nvSpPr>
          <p:spPr bwMode="white">
            <a:xfrm>
              <a:off x="3852" y="1868"/>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0" name="Oval 62"/>
            <p:cNvSpPr>
              <a:spLocks noChangeArrowheads="1"/>
            </p:cNvSpPr>
            <p:nvPr/>
          </p:nvSpPr>
          <p:spPr bwMode="white">
            <a:xfrm>
              <a:off x="4033" y="1914"/>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1" name="Oval 63"/>
            <p:cNvSpPr>
              <a:spLocks noChangeArrowheads="1"/>
            </p:cNvSpPr>
            <p:nvPr/>
          </p:nvSpPr>
          <p:spPr bwMode="white">
            <a:xfrm>
              <a:off x="4226" y="1948"/>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2" name="Oval 64"/>
            <p:cNvSpPr>
              <a:spLocks noChangeArrowheads="1"/>
            </p:cNvSpPr>
            <p:nvPr/>
          </p:nvSpPr>
          <p:spPr bwMode="white">
            <a:xfrm>
              <a:off x="4403" y="1968"/>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3" name="Oval 65"/>
            <p:cNvSpPr>
              <a:spLocks noChangeArrowheads="1"/>
            </p:cNvSpPr>
            <p:nvPr/>
          </p:nvSpPr>
          <p:spPr bwMode="white">
            <a:xfrm>
              <a:off x="4588" y="1978"/>
              <a:ext cx="56"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4" name="Oval 66"/>
            <p:cNvSpPr>
              <a:spLocks noChangeArrowheads="1"/>
            </p:cNvSpPr>
            <p:nvPr/>
          </p:nvSpPr>
          <p:spPr bwMode="white">
            <a:xfrm>
              <a:off x="4770" y="2002"/>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5" name="Oval 67"/>
            <p:cNvSpPr>
              <a:spLocks noChangeArrowheads="1"/>
            </p:cNvSpPr>
            <p:nvPr/>
          </p:nvSpPr>
          <p:spPr bwMode="white">
            <a:xfrm>
              <a:off x="4957" y="2012"/>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46" name="Oval 68"/>
            <p:cNvSpPr>
              <a:spLocks noChangeArrowheads="1"/>
            </p:cNvSpPr>
            <p:nvPr/>
          </p:nvSpPr>
          <p:spPr bwMode="white">
            <a:xfrm>
              <a:off x="5140" y="2030"/>
              <a:ext cx="55" cy="56"/>
            </a:xfrm>
            <a:prstGeom prst="ellipse">
              <a:avLst/>
            </a:prstGeom>
            <a:solidFill>
              <a:srgbClr val="FF9933"/>
            </a:solidFill>
            <a:ln w="9525">
              <a:solidFill>
                <a:srgbClr val="FF9933"/>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grpSp>
      <p:sp>
        <p:nvSpPr>
          <p:cNvPr id="153647" name="Freeform 69"/>
          <p:cNvSpPr>
            <a:spLocks/>
          </p:cNvSpPr>
          <p:nvPr/>
        </p:nvSpPr>
        <p:spPr bwMode="white">
          <a:xfrm>
            <a:off x="1185863" y="3963988"/>
            <a:ext cx="7005637" cy="663575"/>
          </a:xfrm>
          <a:custGeom>
            <a:avLst/>
            <a:gdLst>
              <a:gd name="T0" fmla="*/ 0 w 4481"/>
              <a:gd name="T1" fmla="*/ 2147483647 h 418"/>
              <a:gd name="T2" fmla="*/ 2147483647 w 4481"/>
              <a:gd name="T3" fmla="*/ 0 h 418"/>
              <a:gd name="T4" fmla="*/ 2147483647 w 4481"/>
              <a:gd name="T5" fmla="*/ 2147483647 h 418"/>
              <a:gd name="T6" fmla="*/ 2147483647 w 4481"/>
              <a:gd name="T7" fmla="*/ 2147483647 h 418"/>
              <a:gd name="T8" fmla="*/ 2147483647 w 4481"/>
              <a:gd name="T9" fmla="*/ 2147483647 h 418"/>
              <a:gd name="T10" fmla="*/ 2147483647 w 4481"/>
              <a:gd name="T11" fmla="*/ 2147483647 h 418"/>
              <a:gd name="T12" fmla="*/ 2147483647 w 4481"/>
              <a:gd name="T13" fmla="*/ 2147483647 h 418"/>
              <a:gd name="T14" fmla="*/ 2147483647 w 4481"/>
              <a:gd name="T15" fmla="*/ 2147483647 h 418"/>
              <a:gd name="T16" fmla="*/ 2147483647 w 4481"/>
              <a:gd name="T17" fmla="*/ 2147483647 h 418"/>
              <a:gd name="T18" fmla="*/ 2147483647 w 4481"/>
              <a:gd name="T19" fmla="*/ 2147483647 h 418"/>
              <a:gd name="T20" fmla="*/ 2147483647 w 4481"/>
              <a:gd name="T21" fmla="*/ 2147483647 h 418"/>
              <a:gd name="T22" fmla="*/ 2147483647 w 4481"/>
              <a:gd name="T23" fmla="*/ 2147483647 h 418"/>
              <a:gd name="T24" fmla="*/ 2147483647 w 4481"/>
              <a:gd name="T25" fmla="*/ 2147483647 h 418"/>
              <a:gd name="T26" fmla="*/ 2147483647 w 4481"/>
              <a:gd name="T27" fmla="*/ 2147483647 h 418"/>
              <a:gd name="T28" fmla="*/ 2147483647 w 4481"/>
              <a:gd name="T29" fmla="*/ 2147483647 h 418"/>
              <a:gd name="T30" fmla="*/ 2147483647 w 4481"/>
              <a:gd name="T31" fmla="*/ 2147483647 h 418"/>
              <a:gd name="T32" fmla="*/ 2147483647 w 4481"/>
              <a:gd name="T33" fmla="*/ 2147483647 h 418"/>
              <a:gd name="T34" fmla="*/ 2147483647 w 4481"/>
              <a:gd name="T35" fmla="*/ 2147483647 h 418"/>
              <a:gd name="T36" fmla="*/ 2147483647 w 4481"/>
              <a:gd name="T37" fmla="*/ 2147483647 h 418"/>
              <a:gd name="T38" fmla="*/ 2147483647 w 4481"/>
              <a:gd name="T39" fmla="*/ 2147483647 h 418"/>
              <a:gd name="T40" fmla="*/ 2147483647 w 4481"/>
              <a:gd name="T41" fmla="*/ 2147483647 h 418"/>
              <a:gd name="T42" fmla="*/ 2147483647 w 4481"/>
              <a:gd name="T43" fmla="*/ 2147483647 h 418"/>
              <a:gd name="T44" fmla="*/ 2147483647 w 4481"/>
              <a:gd name="T45" fmla="*/ 2147483647 h 418"/>
              <a:gd name="T46" fmla="*/ 2147483647 w 4481"/>
              <a:gd name="T47" fmla="*/ 2147483647 h 418"/>
              <a:gd name="T48" fmla="*/ 2147483647 w 4481"/>
              <a:gd name="T49" fmla="*/ 2147483647 h 4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81"/>
              <a:gd name="T76" fmla="*/ 0 h 418"/>
              <a:gd name="T77" fmla="*/ 4481 w 4481"/>
              <a:gd name="T78" fmla="*/ 418 h 4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81" h="418">
                <a:moveTo>
                  <a:pt x="0" y="310"/>
                </a:moveTo>
                <a:lnTo>
                  <a:pt x="196" y="0"/>
                </a:lnTo>
                <a:lnTo>
                  <a:pt x="373" y="139"/>
                </a:lnTo>
                <a:lnTo>
                  <a:pt x="563" y="304"/>
                </a:lnTo>
                <a:lnTo>
                  <a:pt x="740" y="373"/>
                </a:lnTo>
                <a:lnTo>
                  <a:pt x="937" y="183"/>
                </a:lnTo>
                <a:lnTo>
                  <a:pt x="1120" y="221"/>
                </a:lnTo>
                <a:lnTo>
                  <a:pt x="1297" y="247"/>
                </a:lnTo>
                <a:lnTo>
                  <a:pt x="1481" y="272"/>
                </a:lnTo>
                <a:lnTo>
                  <a:pt x="1665" y="304"/>
                </a:lnTo>
                <a:lnTo>
                  <a:pt x="1854" y="354"/>
                </a:lnTo>
                <a:lnTo>
                  <a:pt x="2051" y="120"/>
                </a:lnTo>
                <a:lnTo>
                  <a:pt x="2234" y="82"/>
                </a:lnTo>
                <a:lnTo>
                  <a:pt x="2430" y="171"/>
                </a:lnTo>
                <a:lnTo>
                  <a:pt x="2608" y="247"/>
                </a:lnTo>
                <a:lnTo>
                  <a:pt x="2798" y="316"/>
                </a:lnTo>
                <a:lnTo>
                  <a:pt x="2987" y="335"/>
                </a:lnTo>
                <a:lnTo>
                  <a:pt x="3177" y="361"/>
                </a:lnTo>
                <a:lnTo>
                  <a:pt x="3361" y="373"/>
                </a:lnTo>
                <a:lnTo>
                  <a:pt x="3551" y="392"/>
                </a:lnTo>
                <a:lnTo>
                  <a:pt x="3734" y="411"/>
                </a:lnTo>
                <a:lnTo>
                  <a:pt x="3924" y="418"/>
                </a:lnTo>
                <a:lnTo>
                  <a:pt x="4114" y="418"/>
                </a:lnTo>
                <a:lnTo>
                  <a:pt x="4298" y="405"/>
                </a:lnTo>
                <a:lnTo>
                  <a:pt x="4481" y="405"/>
                </a:lnTo>
              </a:path>
            </a:pathLst>
          </a:custGeom>
          <a:noFill/>
          <a:ln w="38100">
            <a:solidFill>
              <a:srgbClr val="00CC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48" name="Rectangle 70"/>
          <p:cNvSpPr>
            <a:spLocks noChangeArrowheads="1"/>
          </p:cNvSpPr>
          <p:nvPr/>
        </p:nvSpPr>
        <p:spPr bwMode="white">
          <a:xfrm>
            <a:off x="1155700" y="4416425"/>
            <a:ext cx="87313" cy="88900"/>
          </a:xfrm>
          <a:prstGeom prst="rect">
            <a:avLst/>
          </a:prstGeom>
          <a:solidFill>
            <a:srgbClr val="00CC00"/>
          </a:solidFill>
          <a:ln w="127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49" name="Rectangle 71"/>
          <p:cNvSpPr>
            <a:spLocks noChangeArrowheads="1"/>
          </p:cNvSpPr>
          <p:nvPr/>
        </p:nvSpPr>
        <p:spPr bwMode="white">
          <a:xfrm>
            <a:off x="1433513" y="3937000"/>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0" name="Rectangle 72"/>
          <p:cNvSpPr>
            <a:spLocks noChangeArrowheads="1"/>
          </p:cNvSpPr>
          <p:nvPr/>
        </p:nvSpPr>
        <p:spPr bwMode="white">
          <a:xfrm>
            <a:off x="1720850" y="4133850"/>
            <a:ext cx="88900"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1" name="Rectangle 73"/>
          <p:cNvSpPr>
            <a:spLocks noChangeArrowheads="1"/>
          </p:cNvSpPr>
          <p:nvPr/>
        </p:nvSpPr>
        <p:spPr bwMode="white">
          <a:xfrm>
            <a:off x="2020888" y="4391025"/>
            <a:ext cx="88900"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2" name="Rectangle 74"/>
          <p:cNvSpPr>
            <a:spLocks noChangeArrowheads="1"/>
          </p:cNvSpPr>
          <p:nvPr/>
        </p:nvSpPr>
        <p:spPr bwMode="white">
          <a:xfrm>
            <a:off x="2309813" y="4521200"/>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3" name="Rectangle 75"/>
          <p:cNvSpPr>
            <a:spLocks noChangeArrowheads="1"/>
          </p:cNvSpPr>
          <p:nvPr/>
        </p:nvSpPr>
        <p:spPr bwMode="white">
          <a:xfrm>
            <a:off x="2597150" y="4222750"/>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4" name="Rectangle 76"/>
          <p:cNvSpPr>
            <a:spLocks noChangeArrowheads="1"/>
          </p:cNvSpPr>
          <p:nvPr/>
        </p:nvSpPr>
        <p:spPr bwMode="white">
          <a:xfrm>
            <a:off x="2884488" y="4276725"/>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5" name="Rectangle 77"/>
          <p:cNvSpPr>
            <a:spLocks noChangeArrowheads="1"/>
          </p:cNvSpPr>
          <p:nvPr/>
        </p:nvSpPr>
        <p:spPr bwMode="white">
          <a:xfrm>
            <a:off x="3171825" y="4321175"/>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6" name="Rectangle 78"/>
          <p:cNvSpPr>
            <a:spLocks noChangeArrowheads="1"/>
          </p:cNvSpPr>
          <p:nvPr/>
        </p:nvSpPr>
        <p:spPr bwMode="white">
          <a:xfrm>
            <a:off x="3752850" y="4411663"/>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7" name="Rectangle 79"/>
          <p:cNvSpPr>
            <a:spLocks noChangeArrowheads="1"/>
          </p:cNvSpPr>
          <p:nvPr/>
        </p:nvSpPr>
        <p:spPr bwMode="white">
          <a:xfrm>
            <a:off x="4044950" y="4484688"/>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8" name="Rectangle 80"/>
          <p:cNvSpPr>
            <a:spLocks noChangeArrowheads="1"/>
          </p:cNvSpPr>
          <p:nvPr/>
        </p:nvSpPr>
        <p:spPr bwMode="white">
          <a:xfrm>
            <a:off x="3462338" y="4359275"/>
            <a:ext cx="88900"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59" name="Rectangle 81"/>
          <p:cNvSpPr>
            <a:spLocks noChangeArrowheads="1"/>
          </p:cNvSpPr>
          <p:nvPr/>
        </p:nvSpPr>
        <p:spPr bwMode="white">
          <a:xfrm>
            <a:off x="4349750" y="4133850"/>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0" name="Rectangle 82"/>
          <p:cNvSpPr>
            <a:spLocks noChangeArrowheads="1"/>
          </p:cNvSpPr>
          <p:nvPr/>
        </p:nvSpPr>
        <p:spPr bwMode="white">
          <a:xfrm>
            <a:off x="4633913" y="4065588"/>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1" name="Rectangle 83"/>
          <p:cNvSpPr>
            <a:spLocks noChangeArrowheads="1"/>
          </p:cNvSpPr>
          <p:nvPr/>
        </p:nvSpPr>
        <p:spPr bwMode="white">
          <a:xfrm>
            <a:off x="4937125" y="4205288"/>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2" name="Rectangle 84"/>
          <p:cNvSpPr>
            <a:spLocks noChangeArrowheads="1"/>
          </p:cNvSpPr>
          <p:nvPr/>
        </p:nvSpPr>
        <p:spPr bwMode="white">
          <a:xfrm>
            <a:off x="5224463" y="4316413"/>
            <a:ext cx="88900"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3" name="Rectangle 85"/>
          <p:cNvSpPr>
            <a:spLocks noChangeArrowheads="1"/>
          </p:cNvSpPr>
          <p:nvPr/>
        </p:nvSpPr>
        <p:spPr bwMode="white">
          <a:xfrm>
            <a:off x="5513388" y="4427538"/>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4" name="Rectangle 86"/>
          <p:cNvSpPr>
            <a:spLocks noChangeArrowheads="1"/>
          </p:cNvSpPr>
          <p:nvPr/>
        </p:nvSpPr>
        <p:spPr bwMode="white">
          <a:xfrm>
            <a:off x="5819775" y="4471988"/>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5" name="Rectangle 87"/>
          <p:cNvSpPr>
            <a:spLocks noChangeArrowheads="1"/>
          </p:cNvSpPr>
          <p:nvPr/>
        </p:nvSpPr>
        <p:spPr bwMode="white">
          <a:xfrm>
            <a:off x="6097588" y="4506913"/>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6" name="Rectangle 88"/>
          <p:cNvSpPr>
            <a:spLocks noChangeArrowheads="1"/>
          </p:cNvSpPr>
          <p:nvPr/>
        </p:nvSpPr>
        <p:spPr bwMode="white">
          <a:xfrm>
            <a:off x="6403975" y="4513263"/>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7" name="Rectangle 89"/>
          <p:cNvSpPr>
            <a:spLocks noChangeArrowheads="1"/>
          </p:cNvSpPr>
          <p:nvPr/>
        </p:nvSpPr>
        <p:spPr bwMode="white">
          <a:xfrm>
            <a:off x="6691313" y="4557713"/>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8" name="Rectangle 90"/>
          <p:cNvSpPr>
            <a:spLocks noChangeArrowheads="1"/>
          </p:cNvSpPr>
          <p:nvPr/>
        </p:nvSpPr>
        <p:spPr bwMode="white">
          <a:xfrm>
            <a:off x="6978650" y="4583113"/>
            <a:ext cx="88900"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69" name="Rectangle 91"/>
          <p:cNvSpPr>
            <a:spLocks noChangeArrowheads="1"/>
          </p:cNvSpPr>
          <p:nvPr/>
        </p:nvSpPr>
        <p:spPr bwMode="white">
          <a:xfrm>
            <a:off x="7285038" y="4589463"/>
            <a:ext cx="88900"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0" name="Rectangle 92"/>
          <p:cNvSpPr>
            <a:spLocks noChangeArrowheads="1"/>
          </p:cNvSpPr>
          <p:nvPr/>
        </p:nvSpPr>
        <p:spPr bwMode="white">
          <a:xfrm>
            <a:off x="7573963" y="4586288"/>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1" name="Rectangle 93"/>
          <p:cNvSpPr>
            <a:spLocks noChangeArrowheads="1"/>
          </p:cNvSpPr>
          <p:nvPr/>
        </p:nvSpPr>
        <p:spPr bwMode="white">
          <a:xfrm>
            <a:off x="7861300" y="4564063"/>
            <a:ext cx="87313"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2" name="Rectangle 94"/>
          <p:cNvSpPr>
            <a:spLocks noChangeArrowheads="1"/>
          </p:cNvSpPr>
          <p:nvPr/>
        </p:nvSpPr>
        <p:spPr bwMode="white">
          <a:xfrm>
            <a:off x="8148638" y="4579938"/>
            <a:ext cx="87312" cy="88900"/>
          </a:xfrm>
          <a:prstGeom prst="rect">
            <a:avLst/>
          </a:prstGeom>
          <a:solidFill>
            <a:srgbClr val="00CC00"/>
          </a:solidFill>
          <a:ln w="38100" algn="ctr">
            <a:solidFill>
              <a:srgbClr val="00CC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3" name="AutoShape 95"/>
          <p:cNvSpPr>
            <a:spLocks noChangeArrowheads="1"/>
          </p:cNvSpPr>
          <p:nvPr/>
        </p:nvSpPr>
        <p:spPr bwMode="white">
          <a:xfrm>
            <a:off x="1123950" y="47450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4" name="AutoShape 96"/>
          <p:cNvSpPr>
            <a:spLocks noChangeArrowheads="1"/>
          </p:cNvSpPr>
          <p:nvPr/>
        </p:nvSpPr>
        <p:spPr bwMode="white">
          <a:xfrm>
            <a:off x="1411288" y="46053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5" name="AutoShape 97"/>
          <p:cNvSpPr>
            <a:spLocks noChangeArrowheads="1"/>
          </p:cNvSpPr>
          <p:nvPr/>
        </p:nvSpPr>
        <p:spPr bwMode="white">
          <a:xfrm>
            <a:off x="1706563" y="47640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6" name="AutoShape 98"/>
          <p:cNvSpPr>
            <a:spLocks noChangeArrowheads="1"/>
          </p:cNvSpPr>
          <p:nvPr/>
        </p:nvSpPr>
        <p:spPr bwMode="white">
          <a:xfrm>
            <a:off x="1987550" y="48085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7" name="AutoShape 99"/>
          <p:cNvSpPr>
            <a:spLocks noChangeArrowheads="1"/>
          </p:cNvSpPr>
          <p:nvPr/>
        </p:nvSpPr>
        <p:spPr bwMode="white">
          <a:xfrm>
            <a:off x="2287588" y="48339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8" name="AutoShape 100"/>
          <p:cNvSpPr>
            <a:spLocks noChangeArrowheads="1"/>
          </p:cNvSpPr>
          <p:nvPr/>
        </p:nvSpPr>
        <p:spPr bwMode="white">
          <a:xfrm>
            <a:off x="2568575" y="46434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79" name="AutoShape 101"/>
          <p:cNvSpPr>
            <a:spLocks noChangeArrowheads="1"/>
          </p:cNvSpPr>
          <p:nvPr/>
        </p:nvSpPr>
        <p:spPr bwMode="white">
          <a:xfrm>
            <a:off x="2862263" y="47259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0" name="AutoShape 102"/>
          <p:cNvSpPr>
            <a:spLocks noChangeArrowheads="1"/>
          </p:cNvSpPr>
          <p:nvPr/>
        </p:nvSpPr>
        <p:spPr bwMode="white">
          <a:xfrm>
            <a:off x="3451225" y="46942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1" name="AutoShape 103"/>
          <p:cNvSpPr>
            <a:spLocks noChangeArrowheads="1"/>
          </p:cNvSpPr>
          <p:nvPr/>
        </p:nvSpPr>
        <p:spPr bwMode="white">
          <a:xfrm>
            <a:off x="4032250" y="47704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2" name="AutoShape 104"/>
          <p:cNvSpPr>
            <a:spLocks noChangeArrowheads="1"/>
          </p:cNvSpPr>
          <p:nvPr/>
        </p:nvSpPr>
        <p:spPr bwMode="white">
          <a:xfrm>
            <a:off x="4619625" y="46751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3" name="AutoShape 105"/>
          <p:cNvSpPr>
            <a:spLocks noChangeArrowheads="1"/>
          </p:cNvSpPr>
          <p:nvPr/>
        </p:nvSpPr>
        <p:spPr bwMode="white">
          <a:xfrm>
            <a:off x="4919663" y="46434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4" name="AutoShape 106"/>
          <p:cNvSpPr>
            <a:spLocks noChangeArrowheads="1"/>
          </p:cNvSpPr>
          <p:nvPr/>
        </p:nvSpPr>
        <p:spPr bwMode="white">
          <a:xfrm>
            <a:off x="5208588" y="46878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5" name="AutoShape 107"/>
          <p:cNvSpPr>
            <a:spLocks noChangeArrowheads="1"/>
          </p:cNvSpPr>
          <p:nvPr/>
        </p:nvSpPr>
        <p:spPr bwMode="white">
          <a:xfrm>
            <a:off x="5502275" y="47069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6" name="AutoShape 108"/>
          <p:cNvSpPr>
            <a:spLocks noChangeArrowheads="1"/>
          </p:cNvSpPr>
          <p:nvPr/>
        </p:nvSpPr>
        <p:spPr bwMode="white">
          <a:xfrm>
            <a:off x="5802313" y="474503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7" name="AutoShape 109"/>
          <p:cNvSpPr>
            <a:spLocks noChangeArrowheads="1"/>
          </p:cNvSpPr>
          <p:nvPr/>
        </p:nvSpPr>
        <p:spPr bwMode="white">
          <a:xfrm>
            <a:off x="6076950" y="47767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8" name="AutoShape 110"/>
          <p:cNvSpPr>
            <a:spLocks noChangeArrowheads="1"/>
          </p:cNvSpPr>
          <p:nvPr/>
        </p:nvSpPr>
        <p:spPr bwMode="white">
          <a:xfrm>
            <a:off x="6383338" y="47767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89" name="AutoShape 111"/>
          <p:cNvSpPr>
            <a:spLocks noChangeArrowheads="1"/>
          </p:cNvSpPr>
          <p:nvPr/>
        </p:nvSpPr>
        <p:spPr bwMode="white">
          <a:xfrm>
            <a:off x="6670675" y="47894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90" name="AutoShape 112"/>
          <p:cNvSpPr>
            <a:spLocks noChangeArrowheads="1"/>
          </p:cNvSpPr>
          <p:nvPr/>
        </p:nvSpPr>
        <p:spPr bwMode="white">
          <a:xfrm>
            <a:off x="6970713" y="48148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91" name="AutoShape 113"/>
          <p:cNvSpPr>
            <a:spLocks noChangeArrowheads="1"/>
          </p:cNvSpPr>
          <p:nvPr/>
        </p:nvSpPr>
        <p:spPr bwMode="white">
          <a:xfrm>
            <a:off x="7559675" y="48275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692" name="Line 114"/>
          <p:cNvSpPr>
            <a:spLocks noChangeShapeType="1"/>
          </p:cNvSpPr>
          <p:nvPr/>
        </p:nvSpPr>
        <p:spPr bwMode="white">
          <a:xfrm flipH="1" flipV="1">
            <a:off x="3206750" y="471011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3" name="Line 115"/>
          <p:cNvSpPr>
            <a:spLocks noChangeShapeType="1"/>
          </p:cNvSpPr>
          <p:nvPr/>
        </p:nvSpPr>
        <p:spPr bwMode="white">
          <a:xfrm flipH="1" flipV="1">
            <a:off x="5257800" y="472281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4" name="Line 116"/>
          <p:cNvSpPr>
            <a:spLocks noChangeShapeType="1"/>
          </p:cNvSpPr>
          <p:nvPr/>
        </p:nvSpPr>
        <p:spPr bwMode="white">
          <a:xfrm flipH="1" flipV="1">
            <a:off x="5851525" y="475456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5" name="Line 117"/>
          <p:cNvSpPr>
            <a:spLocks noChangeShapeType="1"/>
          </p:cNvSpPr>
          <p:nvPr/>
        </p:nvSpPr>
        <p:spPr bwMode="white">
          <a:xfrm flipH="1" flipV="1">
            <a:off x="6140450" y="480536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6" name="Line 118"/>
          <p:cNvSpPr>
            <a:spLocks noChangeShapeType="1"/>
          </p:cNvSpPr>
          <p:nvPr/>
        </p:nvSpPr>
        <p:spPr bwMode="white">
          <a:xfrm flipH="1" flipV="1">
            <a:off x="6434138" y="479901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7" name="Line 119"/>
          <p:cNvSpPr>
            <a:spLocks noChangeShapeType="1"/>
          </p:cNvSpPr>
          <p:nvPr/>
        </p:nvSpPr>
        <p:spPr bwMode="white">
          <a:xfrm flipH="1" flipV="1">
            <a:off x="6721475" y="479901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8" name="Line 120"/>
          <p:cNvSpPr>
            <a:spLocks noChangeShapeType="1"/>
          </p:cNvSpPr>
          <p:nvPr/>
        </p:nvSpPr>
        <p:spPr bwMode="white">
          <a:xfrm flipH="1" flipV="1">
            <a:off x="7327900" y="483076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699" name="Line 121"/>
          <p:cNvSpPr>
            <a:spLocks noChangeShapeType="1"/>
          </p:cNvSpPr>
          <p:nvPr/>
        </p:nvSpPr>
        <p:spPr bwMode="white">
          <a:xfrm flipH="1" flipV="1">
            <a:off x="7902575" y="486251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00" name="Line 122"/>
          <p:cNvSpPr>
            <a:spLocks noChangeShapeType="1"/>
          </p:cNvSpPr>
          <p:nvPr/>
        </p:nvSpPr>
        <p:spPr bwMode="white">
          <a:xfrm flipH="1" flipV="1">
            <a:off x="8191500" y="4881563"/>
            <a:ext cx="0" cy="100012"/>
          </a:xfrm>
          <a:prstGeom prst="line">
            <a:avLst/>
          </a:prstGeom>
          <a:noFill/>
          <a:ln w="12700">
            <a:solidFill>
              <a:srgbClr val="DDDDDD"/>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01" name="Line 123"/>
          <p:cNvSpPr>
            <a:spLocks noChangeShapeType="1"/>
          </p:cNvSpPr>
          <p:nvPr/>
        </p:nvSpPr>
        <p:spPr bwMode="white">
          <a:xfrm>
            <a:off x="1176338" y="5505450"/>
            <a:ext cx="0" cy="635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02" name="Text Box 124"/>
          <p:cNvSpPr txBox="1">
            <a:spLocks noChangeArrowheads="1"/>
          </p:cNvSpPr>
          <p:nvPr/>
        </p:nvSpPr>
        <p:spPr bwMode="white">
          <a:xfrm>
            <a:off x="1397000" y="5599113"/>
            <a:ext cx="703263"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10:00</a:t>
            </a:r>
          </a:p>
        </p:txBody>
      </p:sp>
      <p:sp>
        <p:nvSpPr>
          <p:cNvPr id="153703" name="Text Box 125"/>
          <p:cNvSpPr txBox="1">
            <a:spLocks noChangeArrowheads="1"/>
          </p:cNvSpPr>
          <p:nvPr/>
        </p:nvSpPr>
        <p:spPr bwMode="white">
          <a:xfrm>
            <a:off x="1989138" y="5599113"/>
            <a:ext cx="703262"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12:00</a:t>
            </a:r>
          </a:p>
        </p:txBody>
      </p:sp>
      <p:sp>
        <p:nvSpPr>
          <p:cNvPr id="153704" name="Text Box 126"/>
          <p:cNvSpPr txBox="1">
            <a:spLocks noChangeArrowheads="1"/>
          </p:cNvSpPr>
          <p:nvPr/>
        </p:nvSpPr>
        <p:spPr bwMode="white">
          <a:xfrm>
            <a:off x="2579688" y="5599113"/>
            <a:ext cx="703262"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14:00</a:t>
            </a:r>
          </a:p>
        </p:txBody>
      </p:sp>
      <p:sp>
        <p:nvSpPr>
          <p:cNvPr id="153705" name="Text Box 127"/>
          <p:cNvSpPr txBox="1">
            <a:spLocks noChangeArrowheads="1"/>
          </p:cNvSpPr>
          <p:nvPr/>
        </p:nvSpPr>
        <p:spPr bwMode="white">
          <a:xfrm>
            <a:off x="3149600" y="5599113"/>
            <a:ext cx="703263"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16:00</a:t>
            </a:r>
          </a:p>
        </p:txBody>
      </p:sp>
      <p:sp>
        <p:nvSpPr>
          <p:cNvPr id="153706" name="Text Box 128"/>
          <p:cNvSpPr txBox="1">
            <a:spLocks noChangeArrowheads="1"/>
          </p:cNvSpPr>
          <p:nvPr/>
        </p:nvSpPr>
        <p:spPr bwMode="white">
          <a:xfrm>
            <a:off x="3751263" y="5599113"/>
            <a:ext cx="703262"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18:00</a:t>
            </a:r>
          </a:p>
        </p:txBody>
      </p:sp>
      <p:sp>
        <p:nvSpPr>
          <p:cNvPr id="153707" name="Text Box 129"/>
          <p:cNvSpPr txBox="1">
            <a:spLocks noChangeArrowheads="1"/>
          </p:cNvSpPr>
          <p:nvPr/>
        </p:nvSpPr>
        <p:spPr bwMode="white">
          <a:xfrm>
            <a:off x="4344988" y="5599113"/>
            <a:ext cx="703262"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20:00</a:t>
            </a:r>
          </a:p>
        </p:txBody>
      </p:sp>
      <p:sp>
        <p:nvSpPr>
          <p:cNvPr id="153708" name="Text Box 130"/>
          <p:cNvSpPr txBox="1">
            <a:spLocks noChangeArrowheads="1"/>
          </p:cNvSpPr>
          <p:nvPr/>
        </p:nvSpPr>
        <p:spPr bwMode="white">
          <a:xfrm>
            <a:off x="4926013" y="5599113"/>
            <a:ext cx="703262"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22:00</a:t>
            </a:r>
          </a:p>
        </p:txBody>
      </p:sp>
      <p:sp>
        <p:nvSpPr>
          <p:cNvPr id="153709" name="Text Box 131"/>
          <p:cNvSpPr txBox="1">
            <a:spLocks noChangeArrowheads="1"/>
          </p:cNvSpPr>
          <p:nvPr/>
        </p:nvSpPr>
        <p:spPr bwMode="white">
          <a:xfrm>
            <a:off x="5511800" y="5599113"/>
            <a:ext cx="703263"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00:00</a:t>
            </a:r>
          </a:p>
        </p:txBody>
      </p:sp>
      <p:sp>
        <p:nvSpPr>
          <p:cNvPr id="153710" name="Text Box 132"/>
          <p:cNvSpPr txBox="1">
            <a:spLocks noChangeArrowheads="1"/>
          </p:cNvSpPr>
          <p:nvPr/>
        </p:nvSpPr>
        <p:spPr bwMode="white">
          <a:xfrm>
            <a:off x="6107113" y="5599113"/>
            <a:ext cx="703262"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02:00</a:t>
            </a:r>
          </a:p>
        </p:txBody>
      </p:sp>
      <p:sp>
        <p:nvSpPr>
          <p:cNvPr id="153711" name="Text Box 133"/>
          <p:cNvSpPr txBox="1">
            <a:spLocks noChangeArrowheads="1"/>
          </p:cNvSpPr>
          <p:nvPr/>
        </p:nvSpPr>
        <p:spPr bwMode="white">
          <a:xfrm>
            <a:off x="6680200" y="5599113"/>
            <a:ext cx="703263"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04:00</a:t>
            </a:r>
          </a:p>
        </p:txBody>
      </p:sp>
      <p:sp>
        <p:nvSpPr>
          <p:cNvPr id="153712" name="Text Box 134"/>
          <p:cNvSpPr txBox="1">
            <a:spLocks noChangeArrowheads="1"/>
          </p:cNvSpPr>
          <p:nvPr/>
        </p:nvSpPr>
        <p:spPr bwMode="white">
          <a:xfrm>
            <a:off x="7288213" y="5599113"/>
            <a:ext cx="704850" cy="304800"/>
          </a:xfrm>
          <a:prstGeom prst="rect">
            <a:avLst/>
          </a:prstGeom>
          <a:noFill/>
          <a:ln w="9525">
            <a:noFill/>
            <a:miter lim="800000"/>
            <a:headEnd/>
            <a:tailEnd/>
          </a:ln>
        </p:spPr>
        <p:txBody>
          <a:bodyPr lIns="91431" tIns="45716" rIns="91431" bIns="45716">
            <a:spAutoFit/>
          </a:bodyPr>
          <a:lstStyle/>
          <a:p>
            <a:pPr marL="0" marR="0" lvl="0" indent="0" algn="ctr" defTabSz="914400" rtl="0" eaLnBrk="1" fontAlgn="base" latinLnBrk="0" hangingPunct="1">
              <a:lnSpc>
                <a:spcPct val="100000"/>
              </a:lnSpc>
              <a:spcBef>
                <a:spcPct val="50000"/>
              </a:spcBef>
              <a:spcAft>
                <a:spcPct val="0"/>
              </a:spcAft>
              <a:buClrTx/>
              <a:buSzPct val="100000"/>
              <a:buFontTx/>
              <a:buNone/>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defRPr/>
            </a:pPr>
            <a:r>
              <a:rPr kumimoji="0" lang="en-GB" sz="1400" b="1" i="0" u="none" strike="noStrike" kern="1200" cap="none" spc="0" normalizeH="0" baseline="0" noProof="0">
                <a:ln>
                  <a:noFill/>
                </a:ln>
                <a:solidFill>
                  <a:srgbClr val="FFFFFF"/>
                </a:solidFill>
                <a:effectLst/>
                <a:uLnTx/>
                <a:uFillTx/>
                <a:latin typeface="Trebuchet MS" pitchFamily="34" charset="0"/>
                <a:ea typeface="ＭＳ Ｐゴシック" charset="-128"/>
                <a:cs typeface="Arial Unicode MS" pitchFamily="34" charset="-128"/>
                <a:sym typeface="Arial" pitchFamily="34" charset="0"/>
              </a:rPr>
              <a:t>06:00</a:t>
            </a:r>
          </a:p>
        </p:txBody>
      </p:sp>
      <p:sp>
        <p:nvSpPr>
          <p:cNvPr id="153713" name="AutoShape 135"/>
          <p:cNvSpPr>
            <a:spLocks noChangeArrowheads="1"/>
          </p:cNvSpPr>
          <p:nvPr/>
        </p:nvSpPr>
        <p:spPr bwMode="white">
          <a:xfrm>
            <a:off x="8140700" y="4852988"/>
            <a:ext cx="101600" cy="88900"/>
          </a:xfrm>
          <a:prstGeom prst="triangle">
            <a:avLst>
              <a:gd name="adj" fmla="val 50000"/>
            </a:avLst>
          </a:prstGeom>
          <a:solidFill>
            <a:srgbClr val="DDDDDD"/>
          </a:solidFill>
          <a:ln w="9525">
            <a:solidFill>
              <a:srgbClr val="DDDDDD"/>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53714" name="Line 136"/>
          <p:cNvSpPr>
            <a:spLocks noChangeShapeType="1"/>
          </p:cNvSpPr>
          <p:nvPr/>
        </p:nvSpPr>
        <p:spPr bwMode="white">
          <a:xfrm>
            <a:off x="8382000" y="1647825"/>
            <a:ext cx="0" cy="3835400"/>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15" name="Line 137"/>
          <p:cNvSpPr>
            <a:spLocks noChangeShapeType="1"/>
          </p:cNvSpPr>
          <p:nvPr/>
        </p:nvSpPr>
        <p:spPr bwMode="white">
          <a:xfrm>
            <a:off x="8372475" y="4656138"/>
            <a:ext cx="73025" cy="1587"/>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16" name="Line 138"/>
          <p:cNvSpPr>
            <a:spLocks noChangeShapeType="1"/>
          </p:cNvSpPr>
          <p:nvPr/>
        </p:nvSpPr>
        <p:spPr bwMode="white">
          <a:xfrm>
            <a:off x="8380413" y="3921125"/>
            <a:ext cx="73025" cy="1588"/>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17" name="Line 139"/>
          <p:cNvSpPr>
            <a:spLocks noChangeShapeType="1"/>
          </p:cNvSpPr>
          <p:nvPr/>
        </p:nvSpPr>
        <p:spPr bwMode="white">
          <a:xfrm>
            <a:off x="8386763" y="3159125"/>
            <a:ext cx="73025" cy="1588"/>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18" name="Line 140"/>
          <p:cNvSpPr>
            <a:spLocks noChangeShapeType="1"/>
          </p:cNvSpPr>
          <p:nvPr/>
        </p:nvSpPr>
        <p:spPr bwMode="white">
          <a:xfrm>
            <a:off x="8393113" y="2397125"/>
            <a:ext cx="73025" cy="1588"/>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19" name="Line 141"/>
          <p:cNvSpPr>
            <a:spLocks noChangeShapeType="1"/>
          </p:cNvSpPr>
          <p:nvPr/>
        </p:nvSpPr>
        <p:spPr bwMode="white">
          <a:xfrm>
            <a:off x="8364538" y="1643063"/>
            <a:ext cx="92075" cy="1587"/>
          </a:xfrm>
          <a:prstGeom prst="line">
            <a:avLst/>
          </a:prstGeom>
          <a:noFill/>
          <a:ln w="25400">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53720" name="Rectangle 142"/>
          <p:cNvSpPr>
            <a:spLocks noChangeArrowheads="1"/>
          </p:cNvSpPr>
          <p:nvPr/>
        </p:nvSpPr>
        <p:spPr bwMode="auto">
          <a:xfrm rot="5400000">
            <a:off x="7799388" y="3487738"/>
            <a:ext cx="2468562" cy="220662"/>
          </a:xfrm>
          <a:prstGeom prst="rect">
            <a:avLst/>
          </a:prstGeom>
          <a:noFill/>
          <a:ln w="9525">
            <a:noFill/>
            <a:miter lim="800000"/>
            <a:headEnd/>
            <a:tailEnd/>
          </a:ln>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Pct val="100000"/>
              <a:buFontTx/>
              <a:buNone/>
              <a:tabLst/>
              <a:defRPr/>
            </a:pPr>
            <a:r>
              <a:rPr kumimoji="0" lang="en-GB" sz="1600" b="1" i="0" u="none" strike="noStrike" kern="1200" cap="none" spc="0" normalizeH="0" baseline="0" noProof="0">
                <a:ln>
                  <a:noFill/>
                </a:ln>
                <a:solidFill>
                  <a:srgbClr val="FFFFFF"/>
                </a:solidFill>
                <a:effectLst/>
                <a:uLnTx/>
                <a:uFillTx/>
                <a:latin typeface="Arial Unicode MS" pitchFamily="34" charset="-128"/>
                <a:ea typeface="Arial Unicode MS" pitchFamily="34" charset="-128"/>
                <a:cs typeface="Arial Unicode MS" pitchFamily="34" charset="-128"/>
                <a:sym typeface="Arial" pitchFamily="34" charset="0"/>
              </a:rPr>
              <a:t>Γλυκόζη αίματος (mmol/l)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1.48148E-6 L 2.77778E-6 0.18889 " pathEditMode="relative" rAng="0" ptsTypes="AA">
                                      <p:cBhvr>
                                        <p:cTn id="6" dur="2000" fill="hold"/>
                                        <p:tgtEl>
                                          <p:spTgt spid="2"/>
                                        </p:tgtEl>
                                        <p:attrNameLst>
                                          <p:attrName>ppt_x</p:attrName>
                                          <p:attrName>ppt_y</p:attrName>
                                        </p:attrNameLst>
                                      </p:cBhvr>
                                      <p:rCtr x="0"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ChangeArrowheads="1"/>
          </p:cNvSpPr>
          <p:nvPr/>
        </p:nvSpPr>
        <p:spPr bwMode="auto">
          <a:xfrm>
            <a:off x="431800" y="1268413"/>
            <a:ext cx="8243888" cy="720725"/>
          </a:xfrm>
          <a:prstGeom prst="rect">
            <a:avLst/>
          </a:prstGeom>
          <a:noFill/>
          <a:ln w="9525">
            <a:noFill/>
            <a:miter lim="800000"/>
            <a:headEnd/>
            <a:tailEnd/>
          </a:ln>
        </p:spPr>
        <p:txBody>
          <a:bodyPr/>
          <a:lstStyle/>
          <a:p>
            <a:pPr marL="342900" marR="0" lvl="0" indent="-342900" algn="ctr" defTabSz="914400" rtl="0" eaLnBrk="1" fontAlgn="base" latinLnBrk="0" hangingPunct="1">
              <a:lnSpc>
                <a:spcPct val="90000"/>
              </a:lnSpc>
              <a:spcBef>
                <a:spcPct val="30000"/>
              </a:spcBef>
              <a:spcAft>
                <a:spcPct val="0"/>
              </a:spcAft>
              <a:buClrTx/>
              <a:buSzTx/>
              <a:buFontTx/>
              <a:buNone/>
              <a:tabLst/>
              <a:defRPr/>
            </a:pPr>
            <a:r>
              <a:rPr kumimoji="0" lang="el-GR" sz="2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Οι</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ADA/EASD </a:t>
            </a:r>
            <a:r>
              <a:rPr kumimoji="0" lang="el-GR" sz="2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συμφώνησαν στον ακόλουθο αλγόριθμο για την</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l-GR" sz="2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έναρξη βασικής ινσουλίνης</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a:t>
            </a:r>
            <a:endParaRPr kumimoji="0" lang="en-GB" sz="2400" b="1" i="0" u="none" strike="noStrike" kern="1200" cap="none" spc="0" normalizeH="0" baseline="30000" noProof="0" dirty="0">
              <a:ln>
                <a:noFill/>
              </a:ln>
              <a:solidFill>
                <a:srgbClr val="000000"/>
              </a:solidFill>
              <a:effectLst/>
              <a:uLnTx/>
              <a:uFillTx/>
              <a:latin typeface="Calibri" pitchFamily="34" charset="0"/>
              <a:ea typeface="+mn-ea"/>
              <a:cs typeface="Arial" pitchFamily="34" charset="0"/>
            </a:endParaRPr>
          </a:p>
        </p:txBody>
      </p:sp>
      <p:sp>
        <p:nvSpPr>
          <p:cNvPr id="301060" name="AutoShape 4"/>
          <p:cNvSpPr>
            <a:spLocks noChangeArrowheads="1"/>
          </p:cNvSpPr>
          <p:nvPr/>
        </p:nvSpPr>
        <p:spPr bwMode="auto">
          <a:xfrm>
            <a:off x="549275" y="2484438"/>
            <a:ext cx="8072438" cy="3802082"/>
          </a:xfrm>
          <a:prstGeom prst="roundRect">
            <a:avLst>
              <a:gd name="adj" fmla="val 7079"/>
            </a:avLst>
          </a:prstGeom>
          <a:solidFill>
            <a:srgbClr val="969696">
              <a:alpha val="25000"/>
            </a:srgb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969696"/>
              </a:solidFill>
              <a:effectDag name="">
                <a:cont type="tree" name="">
                  <a:effect ref="fillLine"/>
                  <a:outerShdw dist="38100" dir="13500000" algn="br">
                    <a:srgbClr val="E1E1E1"/>
                  </a:outerShdw>
                </a:cont>
                <a:cont type="tree" name="">
                  <a:effect ref="fillLine"/>
                  <a:outerShdw dist="38100" dir="2700000" algn="tl">
                    <a:srgbClr val="5A5A5A"/>
                  </a:outerShdw>
                </a:cont>
                <a:effect ref="fillLine"/>
              </a:effectDag>
              <a:uLnTx/>
              <a:uFillTx/>
              <a:latin typeface="Calibri"/>
              <a:ea typeface="+mn-ea"/>
              <a:cs typeface="Arial" pitchFamily="34" charset="0"/>
            </a:endParaRPr>
          </a:p>
        </p:txBody>
      </p:sp>
      <p:sp>
        <p:nvSpPr>
          <p:cNvPr id="149508" name="AutoShape 5"/>
          <p:cNvSpPr>
            <a:spLocks noChangeArrowheads="1"/>
          </p:cNvSpPr>
          <p:nvPr/>
        </p:nvSpPr>
        <p:spPr bwMode="auto">
          <a:xfrm>
            <a:off x="1955800" y="2571744"/>
            <a:ext cx="5194300" cy="1214446"/>
          </a:xfrm>
          <a:prstGeom prst="roundRect">
            <a:avLst>
              <a:gd name="adj" fmla="val 16667"/>
            </a:avLst>
          </a:prstGeom>
          <a:solidFill>
            <a:srgbClr val="C0C0C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Ξεκινήστε με </a:t>
            </a:r>
            <a:r>
              <a:rPr kumimoji="0" lang="en-US" sz="2000" b="0" i="0" u="none" strike="noStrike" kern="1200" cap="none" spc="0" normalizeH="0" baseline="0" noProof="0" dirty="0">
                <a:ln>
                  <a:noFill/>
                </a:ln>
                <a:solidFill>
                  <a:srgbClr val="000000"/>
                </a:solidFill>
                <a:effectLst/>
                <a:uLnTx/>
                <a:uFillTx/>
                <a:latin typeface="Verdana" pitchFamily="34" charset="0"/>
                <a:ea typeface="ＭＳ Ｐゴシック" charset="-128"/>
                <a:cs typeface="ＭＳ Ｐゴシック" charset="-128"/>
              </a:rPr>
              <a:t>10 U/</a:t>
            </a: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ημέρα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μακράς δράσης βασική ινσουλίνη</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 και τιτλοποιείστε μέχρι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τη βέλτιστη δόση</a:t>
            </a:r>
          </a:p>
        </p:txBody>
      </p:sp>
      <p:sp>
        <p:nvSpPr>
          <p:cNvPr id="149509" name="AutoShape 6"/>
          <p:cNvSpPr>
            <a:spLocks noChangeArrowheads="1"/>
          </p:cNvSpPr>
          <p:nvPr/>
        </p:nvSpPr>
        <p:spPr bwMode="auto">
          <a:xfrm>
            <a:off x="1285852" y="4714884"/>
            <a:ext cx="6559550" cy="1430331"/>
          </a:xfrm>
          <a:prstGeom prst="roundRect">
            <a:avLst>
              <a:gd name="adj" fmla="val 16667"/>
            </a:avLst>
          </a:prstGeom>
          <a:solidFill>
            <a:srgbClr val="C0C0C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Συνήθως συγχορηγείται με 1-2 από του στόματος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αντιδιαβητικά δισκία</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l-G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r>
              <a:rPr kumimoji="0" lang="el-G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μετφορμίνη και </a:t>
            </a:r>
            <a:r>
              <a:rPr kumimoji="0" lang="el-GR" sz="2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ινσουλινο</a:t>
            </a:r>
            <a:r>
              <a:rPr kumimoji="0" lang="el-G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-εκκριταγωγά)</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01063" name="AutoShape 7"/>
          <p:cNvSpPr>
            <a:spLocks noChangeArrowheads="1"/>
          </p:cNvSpPr>
          <p:nvPr/>
        </p:nvSpPr>
        <p:spPr bwMode="auto">
          <a:xfrm rot="5400000">
            <a:off x="4029070" y="3686178"/>
            <a:ext cx="695325" cy="10382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rgbClr val="969696"/>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uLnTx/>
              <a:uFillTx/>
              <a:latin typeface="Calibri"/>
              <a:ea typeface="+mn-ea"/>
              <a:cs typeface="Arial" pitchFamily="34" charset="0"/>
            </a:endParaRPr>
          </a:p>
        </p:txBody>
      </p:sp>
      <p:sp>
        <p:nvSpPr>
          <p:cNvPr id="149511" name="Text Box 2"/>
          <p:cNvSpPr txBox="1">
            <a:spLocks noChangeArrowheads="1"/>
          </p:cNvSpPr>
          <p:nvPr/>
        </p:nvSpPr>
        <p:spPr bwMode="auto">
          <a:xfrm>
            <a:off x="2627313" y="6308725"/>
            <a:ext cx="6005512" cy="271463"/>
          </a:xfrm>
          <a:prstGeom prst="rect">
            <a:avLst/>
          </a:prstGeom>
          <a:noFill/>
          <a:ln w="12700">
            <a:noFill/>
            <a:miter lim="800000"/>
            <a:headEnd/>
            <a:tailEnd/>
          </a:ln>
        </p:spPr>
        <p:txBody>
          <a:bodyPr lIns="90488" tIns="44450" rIns="90488" bIns="4445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da-DK" sz="1200" b="1"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Nathan DM, </a:t>
            </a:r>
            <a:r>
              <a:rPr kumimoji="1" lang="da-DK" sz="1200" b="1" i="1"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et al.</a:t>
            </a:r>
            <a:r>
              <a:rPr kumimoji="1" lang="da-DK" sz="1200" b="1"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 Diabetes Care 29:1963-1972, 2006</a:t>
            </a:r>
            <a:endParaRPr kumimoji="1" lang="en-GB" sz="1200" b="1"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endParaRPr>
          </a:p>
        </p:txBody>
      </p:sp>
      <p:sp>
        <p:nvSpPr>
          <p:cNvPr id="149512" name="8 - Τίτλος"/>
          <p:cNvSpPr>
            <a:spLocks noGrp="1"/>
          </p:cNvSpPr>
          <p:nvPr>
            <p:ph type="title"/>
          </p:nvPr>
        </p:nvSpPr>
        <p:spPr>
          <a:xfrm>
            <a:off x="684213" y="0"/>
            <a:ext cx="7772400" cy="1143000"/>
          </a:xfrm>
        </p:spPr>
        <p:txBody>
          <a:bodyPr/>
          <a:lstStyle/>
          <a:p>
            <a:r>
              <a:rPr lang="el-GR" sz="3600" b="1" dirty="0">
                <a:solidFill>
                  <a:srgbClr val="002060"/>
                </a:solidFill>
              </a:rPr>
              <a:t>Έναρξη βασικής ινσουλίνης</a:t>
            </a:r>
            <a:endParaRPr lang="en-US" sz="3600" b="1" dirty="0">
              <a:solidFill>
                <a:srgbClr val="00206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C00000"/>
                </a:solidFill>
              </a:rPr>
              <a:t>Ποια βασική ινσουλίνη είναι καλύτερη?</a:t>
            </a:r>
            <a:endParaRPr lang="en-US" dirty="0">
              <a:solidFill>
                <a:srgbClr val="C00000"/>
              </a:solidFill>
            </a:endParaRPr>
          </a:p>
        </p:txBody>
      </p:sp>
      <p:sp>
        <p:nvSpPr>
          <p:cNvPr id="3" name="2 - Θέση περιεχομένου"/>
          <p:cNvSpPr>
            <a:spLocks noGrp="1"/>
          </p:cNvSpPr>
          <p:nvPr>
            <p:ph idx="1"/>
          </p:nvPr>
        </p:nvSpPr>
        <p:spPr>
          <a:xfrm>
            <a:off x="457200" y="1844824"/>
            <a:ext cx="8229600" cy="4281339"/>
          </a:xfrm>
        </p:spPr>
        <p:txBody>
          <a:bodyPr/>
          <a:lstStyle/>
          <a:p>
            <a:r>
              <a:rPr lang="en-US" dirty="0"/>
              <a:t>NPH</a:t>
            </a:r>
          </a:p>
          <a:p>
            <a:r>
              <a:rPr lang="en-US" dirty="0"/>
              <a:t>Glargine</a:t>
            </a:r>
          </a:p>
          <a:p>
            <a:r>
              <a:rPr lang="en-US" dirty="0" err="1"/>
              <a:t>Detemir</a:t>
            </a:r>
            <a:endParaRPr lang="el-GR" dirty="0"/>
          </a:p>
          <a:p>
            <a:r>
              <a:rPr lang="en-US" dirty="0" err="1"/>
              <a:t>Deglutec</a:t>
            </a:r>
            <a:endParaRPr lang="en-US" dirty="0"/>
          </a:p>
        </p:txBody>
      </p:sp>
      <p:pic>
        <p:nvPicPr>
          <p:cNvPr id="446466" name="Picture 2" descr="C:\Documents and Settings\Tentolouris\Local Settings\Temporary Internet Files\Content.IE5\7FYKKC4O\MC900417332[1].wmf"/>
          <p:cNvPicPr>
            <a:picLocks noChangeAspect="1" noChangeArrowheads="1"/>
          </p:cNvPicPr>
          <p:nvPr/>
        </p:nvPicPr>
        <p:blipFill>
          <a:blip r:embed="rId2" cstate="print"/>
          <a:srcRect/>
          <a:stretch>
            <a:fillRect/>
          </a:stretch>
        </p:blipFill>
        <p:spPr bwMode="auto">
          <a:xfrm>
            <a:off x="4499992" y="2492896"/>
            <a:ext cx="3490111" cy="344484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124200" y="0"/>
          <a:ext cx="5556250" cy="6858000"/>
        </p:xfrm>
        <a:graphic>
          <a:graphicData uri="http://schemas.openxmlformats.org/presentationml/2006/ole">
            <mc:AlternateContent xmlns:mc="http://schemas.openxmlformats.org/markup-compatibility/2006">
              <mc:Choice xmlns:v="urn:schemas-microsoft-com:vml" Requires="v">
                <p:oleObj name="Photo Editor Photo" r:id="rId3" imgW="4277322" imgH="5047619" progId="">
                  <p:embed/>
                </p:oleObj>
              </mc:Choice>
              <mc:Fallback>
                <p:oleObj name="Photo Editor Photo" r:id="rId3" imgW="4277322" imgH="5047619"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0"/>
                        <a:ext cx="5556250" cy="6858000"/>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304800" y="609600"/>
            <a:ext cx="2667000" cy="669925"/>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A</a:t>
            </a: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νάλογα</a:t>
            </a:r>
            <a:r>
              <a:rPr kumimoji="0" lang="en-US"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 </a:t>
            </a: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ταχείας  δράσης</a:t>
            </a:r>
          </a:p>
        </p:txBody>
      </p:sp>
      <p:sp>
        <p:nvSpPr>
          <p:cNvPr id="1028" name="Text Box 4"/>
          <p:cNvSpPr txBox="1">
            <a:spLocks noChangeArrowheads="1"/>
          </p:cNvSpPr>
          <p:nvPr/>
        </p:nvSpPr>
        <p:spPr bwMode="auto">
          <a:xfrm>
            <a:off x="304800" y="1371600"/>
            <a:ext cx="2667000" cy="369888"/>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Διαλυτή ινσουλίνη</a:t>
            </a:r>
          </a:p>
        </p:txBody>
      </p:sp>
      <p:sp>
        <p:nvSpPr>
          <p:cNvPr id="1029" name="Text Box 5"/>
          <p:cNvSpPr txBox="1">
            <a:spLocks noChangeArrowheads="1"/>
          </p:cNvSpPr>
          <p:nvPr/>
        </p:nvSpPr>
        <p:spPr bwMode="auto">
          <a:xfrm>
            <a:off x="304800" y="2362200"/>
            <a:ext cx="2667000" cy="669925"/>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Ενδιάμεσης δράσης</a:t>
            </a:r>
            <a:r>
              <a:rPr kumimoji="0" lang="en-US"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 </a:t>
            </a: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a:t>
            </a:r>
            <a:r>
              <a:rPr kumimoji="0" lang="en-US"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NPH)</a:t>
            </a:r>
            <a:endPar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endParaRPr>
          </a:p>
        </p:txBody>
      </p:sp>
      <p:sp>
        <p:nvSpPr>
          <p:cNvPr id="1030" name="Text Box 6"/>
          <p:cNvSpPr txBox="1">
            <a:spLocks noChangeArrowheads="1"/>
          </p:cNvSpPr>
          <p:nvPr/>
        </p:nvSpPr>
        <p:spPr bwMode="auto">
          <a:xfrm>
            <a:off x="304800" y="4191000"/>
            <a:ext cx="2667000" cy="669925"/>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Ανάλογα μακράς δράσης</a:t>
            </a:r>
          </a:p>
        </p:txBody>
      </p:sp>
      <p:sp>
        <p:nvSpPr>
          <p:cNvPr id="1031" name="Text Box 7"/>
          <p:cNvSpPr txBox="1">
            <a:spLocks noChangeArrowheads="1"/>
          </p:cNvSpPr>
          <p:nvPr/>
        </p:nvSpPr>
        <p:spPr bwMode="auto">
          <a:xfrm>
            <a:off x="304800" y="5029200"/>
            <a:ext cx="2667000" cy="669925"/>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Μείγμα κρυσταλλικής/ΝΡΗ</a:t>
            </a:r>
          </a:p>
        </p:txBody>
      </p:sp>
      <p:sp>
        <p:nvSpPr>
          <p:cNvPr id="1032" name="Text Box 8"/>
          <p:cNvSpPr txBox="1">
            <a:spLocks noChangeArrowheads="1"/>
          </p:cNvSpPr>
          <p:nvPr/>
        </p:nvSpPr>
        <p:spPr bwMode="auto">
          <a:xfrm>
            <a:off x="304800" y="3276600"/>
            <a:ext cx="2667000" cy="669925"/>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Ενδιάμεσης δράσης</a:t>
            </a:r>
            <a:r>
              <a:rPr kumimoji="0" lang="en-US"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 </a:t>
            </a: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a:t>
            </a:r>
            <a:r>
              <a:rPr kumimoji="0" lang="en-US"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Lente)</a:t>
            </a:r>
            <a:endPar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endParaRPr>
          </a:p>
        </p:txBody>
      </p:sp>
      <p:sp>
        <p:nvSpPr>
          <p:cNvPr id="1033" name="Text Box 9"/>
          <p:cNvSpPr txBox="1">
            <a:spLocks noChangeArrowheads="1"/>
          </p:cNvSpPr>
          <p:nvPr/>
        </p:nvSpPr>
        <p:spPr bwMode="auto">
          <a:xfrm>
            <a:off x="304800" y="5943600"/>
            <a:ext cx="2667000" cy="669925"/>
          </a:xfrm>
          <a:prstGeom prst="rect">
            <a:avLst/>
          </a:prstGeom>
          <a:noFill/>
          <a:ln w="28575">
            <a:solidFill>
              <a:schemeClr val="tx1"/>
            </a:solidFill>
            <a:miter lim="800000"/>
            <a:headEnd/>
            <a:tailEnd/>
          </a:ln>
          <a:effectLst>
            <a:prstShdw prst="shdw13" dist="53882" dir="13500000">
              <a:schemeClr val="bg2"/>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1800" b="1" i="0" u="none" strike="noStrike" kern="1200" cap="none" spc="0" normalizeH="0" baseline="0" noProof="0">
                <a:ln>
                  <a:noFill/>
                </a:ln>
                <a:solidFill>
                  <a:srgbClr val="990000"/>
                </a:solidFill>
                <a:effectLst/>
                <a:uLnTx/>
                <a:uFillTx/>
                <a:latin typeface="Lucida Sans Unicode" pitchFamily="34" charset="0"/>
                <a:ea typeface="Arial Unicode MS" pitchFamily="34" charset="-128"/>
                <a:cs typeface="Arial Unicode MS" pitchFamily="34" charset="-128"/>
              </a:rPr>
              <a:t>Μείγμα ταχέος αναλόγου/ΝΡΗ</a:t>
            </a:r>
          </a:p>
        </p:txBody>
      </p:sp>
      <p:sp>
        <p:nvSpPr>
          <p:cNvPr id="1034" name="9 - TextBox"/>
          <p:cNvSpPr txBox="1">
            <a:spLocks noChangeArrowheads="1"/>
          </p:cNvSpPr>
          <p:nvPr/>
        </p:nvSpPr>
        <p:spPr bwMode="auto">
          <a:xfrm>
            <a:off x="4754563" y="327025"/>
            <a:ext cx="1231900" cy="23177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t>NovoRapid/Apidra</a:t>
            </a:r>
            <a:endParaRPr kumimoji="0" lang="el-GR"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endParaRPr>
          </a:p>
        </p:txBody>
      </p:sp>
      <p:sp>
        <p:nvSpPr>
          <p:cNvPr id="1035" name="10 - TextBox"/>
          <p:cNvSpPr txBox="1">
            <a:spLocks noChangeArrowheads="1"/>
          </p:cNvSpPr>
          <p:nvPr/>
        </p:nvSpPr>
        <p:spPr bwMode="auto">
          <a:xfrm>
            <a:off x="4994275" y="5245100"/>
            <a:ext cx="887413" cy="3698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t>HumulinM3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t>Mixtard-30</a:t>
            </a:r>
            <a:endParaRPr kumimoji="0" lang="el-GR"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endParaRPr>
          </a:p>
        </p:txBody>
      </p:sp>
      <p:sp>
        <p:nvSpPr>
          <p:cNvPr id="1036" name="11 - TextBox"/>
          <p:cNvSpPr txBox="1">
            <a:spLocks noChangeArrowheads="1"/>
          </p:cNvSpPr>
          <p:nvPr/>
        </p:nvSpPr>
        <p:spPr bwMode="auto">
          <a:xfrm>
            <a:off x="5003800" y="6343650"/>
            <a:ext cx="896938" cy="2301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t>NovoMix</a:t>
            </a:r>
            <a:endParaRPr kumimoji="0" lang="el-GR"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endParaRPr>
          </a:p>
        </p:txBody>
      </p:sp>
      <p:sp>
        <p:nvSpPr>
          <p:cNvPr id="1037" name="12 - TextBox"/>
          <p:cNvSpPr txBox="1">
            <a:spLocks noChangeArrowheads="1"/>
          </p:cNvSpPr>
          <p:nvPr/>
        </p:nvSpPr>
        <p:spPr bwMode="auto">
          <a:xfrm>
            <a:off x="4060825" y="1346200"/>
            <a:ext cx="1154113" cy="23018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rPr>
              <a:t>Actrapid/Regular</a:t>
            </a:r>
            <a:endParaRPr kumimoji="0" lang="el-GR" sz="900" b="1" i="1" u="none" strike="noStrike" kern="1200" cap="none" spc="0" normalizeH="0" baseline="0" noProof="0">
              <a:ln>
                <a:noFill/>
              </a:ln>
              <a:solidFill>
                <a:srgbClr val="000000"/>
              </a:solidFill>
              <a:effectLst/>
              <a:uLnTx/>
              <a:uFillTx/>
              <a:latin typeface="Arial" pitchFamily="34" charset="0"/>
              <a:ea typeface="Arial Unicode MS" pitchFamily="34" charset="-128"/>
              <a:cs typeface="Arial Unicode MS" pitchFamily="34" charset="-128"/>
            </a:endParaRPr>
          </a:p>
        </p:txBody>
      </p:sp>
      <p:sp>
        <p:nvSpPr>
          <p:cNvPr id="14" name="13 - TextBox"/>
          <p:cNvSpPr txBox="1"/>
          <p:nvPr/>
        </p:nvSpPr>
        <p:spPr>
          <a:xfrm>
            <a:off x="4929190" y="4071942"/>
            <a:ext cx="835485"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en-US" sz="105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Deglutec</a:t>
            </a: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1133323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5297488" y="4852988"/>
            <a:ext cx="3155950" cy="763587"/>
          </a:xfrm>
          <a:prstGeom prst="rect">
            <a:avLst/>
          </a:prstGeom>
          <a:solidFill>
            <a:srgbClr val="00FF00"/>
          </a:solidFill>
          <a:ln w="12700"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699" name="Rectangle 3"/>
          <p:cNvSpPr>
            <a:spLocks noGrp="1" noChangeArrowheads="1"/>
          </p:cNvSpPr>
          <p:nvPr>
            <p:ph type="title"/>
          </p:nvPr>
        </p:nvSpPr>
        <p:spPr>
          <a:xfrm>
            <a:off x="250825" y="188913"/>
            <a:ext cx="8670925" cy="1295400"/>
          </a:xfrm>
        </p:spPr>
        <p:txBody>
          <a:bodyPr/>
          <a:lstStyle/>
          <a:p>
            <a:pPr eaLnBrk="1" hangingPunct="1"/>
            <a:r>
              <a:rPr lang="el-GR" b="1">
                <a:solidFill>
                  <a:srgbClr val="FFFF00"/>
                </a:solidFill>
                <a:latin typeface="Calibri" pitchFamily="34" charset="0"/>
              </a:rPr>
              <a:t>Μελέτη Treat-to-Target: η τιτλοποιημένη βασική </a:t>
            </a:r>
            <a:br>
              <a:rPr lang="el-GR" b="1">
                <a:solidFill>
                  <a:srgbClr val="FFFF00"/>
                </a:solidFill>
                <a:latin typeface="Calibri" pitchFamily="34" charset="0"/>
              </a:rPr>
            </a:br>
            <a:r>
              <a:rPr lang="el-GR" b="1">
                <a:solidFill>
                  <a:srgbClr val="FFFF00"/>
                </a:solidFill>
                <a:latin typeface="Calibri" pitchFamily="34" charset="0"/>
              </a:rPr>
              <a:t>ινσουλίνη μείωσε τα επίπεδα ΓΠΝ και HbA1c και στις δύο ομάδες θεραπείας</a:t>
            </a:r>
            <a:br>
              <a:rPr lang="el-GR" sz="2000"/>
            </a:br>
            <a:endParaRPr lang="fr-FR" sz="2000"/>
          </a:p>
        </p:txBody>
      </p:sp>
      <p:sp>
        <p:nvSpPr>
          <p:cNvPr id="157700" name="Text Box 4"/>
          <p:cNvSpPr txBox="1">
            <a:spLocks noChangeArrowheads="1"/>
          </p:cNvSpPr>
          <p:nvPr/>
        </p:nvSpPr>
        <p:spPr bwMode="auto">
          <a:xfrm>
            <a:off x="223838" y="6635750"/>
            <a:ext cx="6359525" cy="168275"/>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Riddle M, et al. Diabetes Care 2003;26:3080−6.</a:t>
            </a:r>
            <a:endParaRPr kumimoji="0" lang="es-ES_tradnl" sz="11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endParaRPr>
          </a:p>
        </p:txBody>
      </p:sp>
      <p:sp>
        <p:nvSpPr>
          <p:cNvPr id="157701" name="Line 5"/>
          <p:cNvSpPr>
            <a:spLocks noChangeShapeType="1"/>
          </p:cNvSpPr>
          <p:nvPr/>
        </p:nvSpPr>
        <p:spPr bwMode="auto">
          <a:xfrm>
            <a:off x="5297488" y="3684588"/>
            <a:ext cx="1071562" cy="863600"/>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2" name="Line 6"/>
          <p:cNvSpPr>
            <a:spLocks noChangeShapeType="1"/>
          </p:cNvSpPr>
          <p:nvPr/>
        </p:nvSpPr>
        <p:spPr bwMode="auto">
          <a:xfrm>
            <a:off x="6364288" y="4554538"/>
            <a:ext cx="538162" cy="260350"/>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3" name="Line 7"/>
          <p:cNvSpPr>
            <a:spLocks noChangeShapeType="1"/>
          </p:cNvSpPr>
          <p:nvPr/>
        </p:nvSpPr>
        <p:spPr bwMode="auto">
          <a:xfrm>
            <a:off x="6904038" y="4808538"/>
            <a:ext cx="792162" cy="101600"/>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4" name="Line 8"/>
          <p:cNvSpPr>
            <a:spLocks noChangeShapeType="1"/>
          </p:cNvSpPr>
          <p:nvPr/>
        </p:nvSpPr>
        <p:spPr bwMode="auto">
          <a:xfrm flipV="1">
            <a:off x="7678738" y="4884738"/>
            <a:ext cx="817562" cy="19050"/>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5" name="Line 9"/>
          <p:cNvSpPr>
            <a:spLocks noChangeShapeType="1"/>
          </p:cNvSpPr>
          <p:nvPr/>
        </p:nvSpPr>
        <p:spPr bwMode="auto">
          <a:xfrm>
            <a:off x="5246688" y="5616575"/>
            <a:ext cx="3225800" cy="1588"/>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6" name="Line 10"/>
          <p:cNvSpPr>
            <a:spLocks noChangeShapeType="1"/>
          </p:cNvSpPr>
          <p:nvPr/>
        </p:nvSpPr>
        <p:spPr bwMode="auto">
          <a:xfrm>
            <a:off x="5284788" y="3336925"/>
            <a:ext cx="0" cy="2327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7" name="Line 11"/>
          <p:cNvSpPr>
            <a:spLocks noChangeShapeType="1"/>
          </p:cNvSpPr>
          <p:nvPr/>
        </p:nvSpPr>
        <p:spPr bwMode="auto">
          <a:xfrm rot="5400000">
            <a:off x="5257007" y="5234781"/>
            <a:ext cx="1588"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8" name="Line 12"/>
          <p:cNvSpPr>
            <a:spLocks noChangeShapeType="1"/>
          </p:cNvSpPr>
          <p:nvPr/>
        </p:nvSpPr>
        <p:spPr bwMode="auto">
          <a:xfrm rot="5400000">
            <a:off x="5257007" y="4841081"/>
            <a:ext cx="1588"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09" name="Line 13"/>
          <p:cNvSpPr>
            <a:spLocks noChangeShapeType="1"/>
          </p:cNvSpPr>
          <p:nvPr/>
        </p:nvSpPr>
        <p:spPr bwMode="auto">
          <a:xfrm rot="5400000">
            <a:off x="5257007" y="4460081"/>
            <a:ext cx="1588"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0" name="Line 14"/>
          <p:cNvSpPr>
            <a:spLocks noChangeShapeType="1"/>
          </p:cNvSpPr>
          <p:nvPr/>
        </p:nvSpPr>
        <p:spPr bwMode="auto">
          <a:xfrm rot="5400000">
            <a:off x="5257007" y="4085431"/>
            <a:ext cx="1588"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1" name="Line 15"/>
          <p:cNvSpPr>
            <a:spLocks noChangeShapeType="1"/>
          </p:cNvSpPr>
          <p:nvPr/>
        </p:nvSpPr>
        <p:spPr bwMode="auto">
          <a:xfrm rot="5400000">
            <a:off x="5257007" y="3698081"/>
            <a:ext cx="1588"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2" name="Line 16"/>
          <p:cNvSpPr>
            <a:spLocks noChangeShapeType="1"/>
          </p:cNvSpPr>
          <p:nvPr/>
        </p:nvSpPr>
        <p:spPr bwMode="auto">
          <a:xfrm rot="5400000">
            <a:off x="5257007" y="3329781"/>
            <a:ext cx="1588"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3" name="Line 17"/>
          <p:cNvSpPr>
            <a:spLocks noChangeShapeType="1"/>
          </p:cNvSpPr>
          <p:nvPr/>
        </p:nvSpPr>
        <p:spPr bwMode="auto">
          <a:xfrm>
            <a:off x="5818188" y="5619750"/>
            <a:ext cx="1587"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4" name="Line 18"/>
          <p:cNvSpPr>
            <a:spLocks noChangeShapeType="1"/>
          </p:cNvSpPr>
          <p:nvPr/>
        </p:nvSpPr>
        <p:spPr bwMode="auto">
          <a:xfrm>
            <a:off x="6348413" y="5619750"/>
            <a:ext cx="1587"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5" name="Line 19"/>
          <p:cNvSpPr>
            <a:spLocks noChangeShapeType="1"/>
          </p:cNvSpPr>
          <p:nvPr/>
        </p:nvSpPr>
        <p:spPr bwMode="auto">
          <a:xfrm>
            <a:off x="6865938" y="5619750"/>
            <a:ext cx="1587"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6" name="Line 20"/>
          <p:cNvSpPr>
            <a:spLocks noChangeShapeType="1"/>
          </p:cNvSpPr>
          <p:nvPr/>
        </p:nvSpPr>
        <p:spPr bwMode="auto">
          <a:xfrm>
            <a:off x="7383463" y="5619750"/>
            <a:ext cx="1587"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7" name="Line 21"/>
          <p:cNvSpPr>
            <a:spLocks noChangeShapeType="1"/>
          </p:cNvSpPr>
          <p:nvPr/>
        </p:nvSpPr>
        <p:spPr bwMode="auto">
          <a:xfrm>
            <a:off x="7926388" y="5619750"/>
            <a:ext cx="1587"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8" name="Line 22"/>
          <p:cNvSpPr>
            <a:spLocks noChangeShapeType="1"/>
          </p:cNvSpPr>
          <p:nvPr/>
        </p:nvSpPr>
        <p:spPr bwMode="auto">
          <a:xfrm>
            <a:off x="8450263" y="5619750"/>
            <a:ext cx="1587" cy="41275"/>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19" name="Text Box 23"/>
          <p:cNvSpPr txBox="1">
            <a:spLocks noChangeArrowheads="1"/>
          </p:cNvSpPr>
          <p:nvPr/>
        </p:nvSpPr>
        <p:spPr bwMode="auto">
          <a:xfrm>
            <a:off x="5202238" y="5653088"/>
            <a:ext cx="2286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0</a:t>
            </a:r>
          </a:p>
        </p:txBody>
      </p:sp>
      <p:sp>
        <p:nvSpPr>
          <p:cNvPr id="157720" name="Text Box 24"/>
          <p:cNvSpPr txBox="1">
            <a:spLocks noChangeArrowheads="1"/>
          </p:cNvSpPr>
          <p:nvPr/>
        </p:nvSpPr>
        <p:spPr bwMode="auto">
          <a:xfrm>
            <a:off x="5707063" y="5653088"/>
            <a:ext cx="2286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4</a:t>
            </a:r>
          </a:p>
        </p:txBody>
      </p:sp>
      <p:sp>
        <p:nvSpPr>
          <p:cNvPr id="157721" name="Text Box 25"/>
          <p:cNvSpPr txBox="1">
            <a:spLocks noChangeArrowheads="1"/>
          </p:cNvSpPr>
          <p:nvPr/>
        </p:nvSpPr>
        <p:spPr bwMode="auto">
          <a:xfrm>
            <a:off x="6226175" y="5653088"/>
            <a:ext cx="2286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8</a:t>
            </a:r>
          </a:p>
        </p:txBody>
      </p:sp>
      <p:sp>
        <p:nvSpPr>
          <p:cNvPr id="157722" name="Text Box 26"/>
          <p:cNvSpPr txBox="1">
            <a:spLocks noChangeArrowheads="1"/>
          </p:cNvSpPr>
          <p:nvPr/>
        </p:nvSpPr>
        <p:spPr bwMode="auto">
          <a:xfrm>
            <a:off x="6661150" y="5653088"/>
            <a:ext cx="4381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12</a:t>
            </a:r>
          </a:p>
        </p:txBody>
      </p:sp>
      <p:sp>
        <p:nvSpPr>
          <p:cNvPr id="157723" name="Text Box 27"/>
          <p:cNvSpPr txBox="1">
            <a:spLocks noChangeArrowheads="1"/>
          </p:cNvSpPr>
          <p:nvPr/>
        </p:nvSpPr>
        <p:spPr bwMode="auto">
          <a:xfrm>
            <a:off x="7180263" y="5653088"/>
            <a:ext cx="4381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16</a:t>
            </a:r>
          </a:p>
        </p:txBody>
      </p:sp>
      <p:sp>
        <p:nvSpPr>
          <p:cNvPr id="157724" name="Text Box 28"/>
          <p:cNvSpPr txBox="1">
            <a:spLocks noChangeArrowheads="1"/>
          </p:cNvSpPr>
          <p:nvPr/>
        </p:nvSpPr>
        <p:spPr bwMode="auto">
          <a:xfrm>
            <a:off x="7723188" y="5653088"/>
            <a:ext cx="4381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20</a:t>
            </a:r>
          </a:p>
        </p:txBody>
      </p:sp>
      <p:sp>
        <p:nvSpPr>
          <p:cNvPr id="157725" name="Text Box 29"/>
          <p:cNvSpPr txBox="1">
            <a:spLocks noChangeArrowheads="1"/>
          </p:cNvSpPr>
          <p:nvPr/>
        </p:nvSpPr>
        <p:spPr bwMode="auto">
          <a:xfrm>
            <a:off x="8223250" y="5653088"/>
            <a:ext cx="4381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24</a:t>
            </a:r>
          </a:p>
        </p:txBody>
      </p:sp>
      <p:sp>
        <p:nvSpPr>
          <p:cNvPr id="157726" name="Oval 30"/>
          <p:cNvSpPr>
            <a:spLocks noChangeArrowheads="1"/>
          </p:cNvSpPr>
          <p:nvPr/>
        </p:nvSpPr>
        <p:spPr bwMode="auto">
          <a:xfrm>
            <a:off x="5253038" y="3629025"/>
            <a:ext cx="79375" cy="79375"/>
          </a:xfrm>
          <a:prstGeom prst="ellipse">
            <a:avLst/>
          </a:prstGeom>
          <a:solidFill>
            <a:srgbClr val="00D7D2"/>
          </a:solidFill>
          <a:ln w="3175" algn="ctr">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27" name="Oval 31"/>
          <p:cNvSpPr>
            <a:spLocks noChangeArrowheads="1"/>
          </p:cNvSpPr>
          <p:nvPr/>
        </p:nvSpPr>
        <p:spPr bwMode="auto">
          <a:xfrm>
            <a:off x="6307138" y="4498975"/>
            <a:ext cx="79375" cy="79375"/>
          </a:xfrm>
          <a:prstGeom prst="ellipse">
            <a:avLst/>
          </a:prstGeom>
          <a:solidFill>
            <a:srgbClr val="00D7D2"/>
          </a:solidFill>
          <a:ln w="3175" algn="ctr">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28" name="Oval 32"/>
          <p:cNvSpPr>
            <a:spLocks noChangeArrowheads="1"/>
          </p:cNvSpPr>
          <p:nvPr/>
        </p:nvSpPr>
        <p:spPr bwMode="auto">
          <a:xfrm>
            <a:off x="6846888" y="4765675"/>
            <a:ext cx="79375" cy="79375"/>
          </a:xfrm>
          <a:prstGeom prst="ellipse">
            <a:avLst/>
          </a:prstGeom>
          <a:solidFill>
            <a:srgbClr val="00D7D2"/>
          </a:solidFill>
          <a:ln w="3175" algn="ctr">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29" name="Oval 33"/>
          <p:cNvSpPr>
            <a:spLocks noChangeArrowheads="1"/>
          </p:cNvSpPr>
          <p:nvPr/>
        </p:nvSpPr>
        <p:spPr bwMode="auto">
          <a:xfrm>
            <a:off x="7640638" y="4860925"/>
            <a:ext cx="79375" cy="79375"/>
          </a:xfrm>
          <a:prstGeom prst="ellipse">
            <a:avLst/>
          </a:prstGeom>
          <a:solidFill>
            <a:srgbClr val="00D7D2"/>
          </a:solidFill>
          <a:ln w="3175" algn="ctr">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30" name="Oval 34"/>
          <p:cNvSpPr>
            <a:spLocks noChangeArrowheads="1"/>
          </p:cNvSpPr>
          <p:nvPr/>
        </p:nvSpPr>
        <p:spPr bwMode="auto">
          <a:xfrm>
            <a:off x="8447088" y="4860925"/>
            <a:ext cx="79375" cy="79375"/>
          </a:xfrm>
          <a:prstGeom prst="ellipse">
            <a:avLst/>
          </a:prstGeom>
          <a:solidFill>
            <a:srgbClr val="00D7D2"/>
          </a:solidFill>
          <a:ln w="3175" algn="ctr">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31" name="Line 35"/>
          <p:cNvSpPr>
            <a:spLocks noChangeShapeType="1"/>
          </p:cNvSpPr>
          <p:nvPr/>
        </p:nvSpPr>
        <p:spPr bwMode="auto">
          <a:xfrm>
            <a:off x="5305425" y="3640138"/>
            <a:ext cx="1068388" cy="865187"/>
          </a:xfrm>
          <a:prstGeom prst="line">
            <a:avLst/>
          </a:prstGeom>
          <a:noFill/>
          <a:ln w="317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32" name="Line 36"/>
          <p:cNvSpPr>
            <a:spLocks noChangeShapeType="1"/>
          </p:cNvSpPr>
          <p:nvPr/>
        </p:nvSpPr>
        <p:spPr bwMode="auto">
          <a:xfrm>
            <a:off x="6372225" y="4510088"/>
            <a:ext cx="509588" cy="255587"/>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33" name="Line 37"/>
          <p:cNvSpPr>
            <a:spLocks noChangeShapeType="1"/>
          </p:cNvSpPr>
          <p:nvPr/>
        </p:nvSpPr>
        <p:spPr bwMode="auto">
          <a:xfrm>
            <a:off x="6886575" y="4783138"/>
            <a:ext cx="808038" cy="147637"/>
          </a:xfrm>
          <a:prstGeom prst="line">
            <a:avLst/>
          </a:prstGeom>
          <a:noFill/>
          <a:ln w="317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34" name="Line 38"/>
          <p:cNvSpPr>
            <a:spLocks noChangeShapeType="1"/>
          </p:cNvSpPr>
          <p:nvPr/>
        </p:nvSpPr>
        <p:spPr bwMode="auto">
          <a:xfrm flipV="1">
            <a:off x="7699375" y="4937125"/>
            <a:ext cx="795338" cy="11113"/>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35" name="Text Box 39"/>
          <p:cNvSpPr txBox="1">
            <a:spLocks noChangeArrowheads="1"/>
          </p:cNvSpPr>
          <p:nvPr/>
        </p:nvSpPr>
        <p:spPr bwMode="auto">
          <a:xfrm>
            <a:off x="4968875" y="5457825"/>
            <a:ext cx="3238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6</a:t>
            </a:r>
          </a:p>
        </p:txBody>
      </p:sp>
      <p:sp>
        <p:nvSpPr>
          <p:cNvPr id="157736" name="Text Box 40"/>
          <p:cNvSpPr txBox="1">
            <a:spLocks noChangeArrowheads="1"/>
          </p:cNvSpPr>
          <p:nvPr/>
        </p:nvSpPr>
        <p:spPr bwMode="auto">
          <a:xfrm>
            <a:off x="4968875" y="4660900"/>
            <a:ext cx="3238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7</a:t>
            </a:r>
          </a:p>
        </p:txBody>
      </p:sp>
      <p:sp>
        <p:nvSpPr>
          <p:cNvPr id="157737" name="Text Box 41"/>
          <p:cNvSpPr txBox="1">
            <a:spLocks noChangeArrowheads="1"/>
          </p:cNvSpPr>
          <p:nvPr/>
        </p:nvSpPr>
        <p:spPr bwMode="auto">
          <a:xfrm>
            <a:off x="4968875" y="3911600"/>
            <a:ext cx="3238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8</a:t>
            </a:r>
          </a:p>
        </p:txBody>
      </p:sp>
      <p:sp>
        <p:nvSpPr>
          <p:cNvPr id="157738" name="Text Box 42"/>
          <p:cNvSpPr txBox="1">
            <a:spLocks noChangeArrowheads="1"/>
          </p:cNvSpPr>
          <p:nvPr/>
        </p:nvSpPr>
        <p:spPr bwMode="auto">
          <a:xfrm>
            <a:off x="4968875" y="3178175"/>
            <a:ext cx="32385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9</a:t>
            </a:r>
          </a:p>
        </p:txBody>
      </p:sp>
      <p:sp>
        <p:nvSpPr>
          <p:cNvPr id="157739" name="Rectangle 43"/>
          <p:cNvSpPr>
            <a:spLocks noChangeArrowheads="1"/>
          </p:cNvSpPr>
          <p:nvPr/>
        </p:nvSpPr>
        <p:spPr bwMode="auto">
          <a:xfrm>
            <a:off x="7640638" y="4908550"/>
            <a:ext cx="74612" cy="74613"/>
          </a:xfrm>
          <a:prstGeom prst="rect">
            <a:avLst/>
          </a:prstGeom>
          <a:solidFill>
            <a:srgbClr val="FFFF00"/>
          </a:solidFill>
          <a:ln w="3175"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0" name="Rectangle 44"/>
          <p:cNvSpPr>
            <a:spLocks noChangeArrowheads="1"/>
          </p:cNvSpPr>
          <p:nvPr/>
        </p:nvSpPr>
        <p:spPr bwMode="auto">
          <a:xfrm>
            <a:off x="6846888" y="4718050"/>
            <a:ext cx="74612" cy="74613"/>
          </a:xfrm>
          <a:prstGeom prst="rect">
            <a:avLst/>
          </a:prstGeom>
          <a:solidFill>
            <a:srgbClr val="FFFF00"/>
          </a:solidFill>
          <a:ln w="3175"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1" name="Rectangle 45"/>
          <p:cNvSpPr>
            <a:spLocks noChangeArrowheads="1"/>
          </p:cNvSpPr>
          <p:nvPr/>
        </p:nvSpPr>
        <p:spPr bwMode="auto">
          <a:xfrm>
            <a:off x="6326188" y="4457700"/>
            <a:ext cx="74612" cy="74613"/>
          </a:xfrm>
          <a:prstGeom prst="rect">
            <a:avLst/>
          </a:prstGeom>
          <a:solidFill>
            <a:srgbClr val="FFFF00"/>
          </a:solidFill>
          <a:ln w="3175"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2" name="Rectangle 46"/>
          <p:cNvSpPr>
            <a:spLocks noChangeArrowheads="1"/>
          </p:cNvSpPr>
          <p:nvPr/>
        </p:nvSpPr>
        <p:spPr bwMode="auto">
          <a:xfrm>
            <a:off x="5259388" y="3600450"/>
            <a:ext cx="74612" cy="74613"/>
          </a:xfrm>
          <a:prstGeom prst="rect">
            <a:avLst/>
          </a:prstGeom>
          <a:solidFill>
            <a:srgbClr val="FFFF00"/>
          </a:solidFill>
          <a:ln w="3175"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3" name="Text Box 47"/>
          <p:cNvSpPr txBox="1">
            <a:spLocks noChangeArrowheads="1"/>
          </p:cNvSpPr>
          <p:nvPr/>
        </p:nvSpPr>
        <p:spPr bwMode="auto">
          <a:xfrm rot="-5400000">
            <a:off x="3313907" y="4293393"/>
            <a:ext cx="29083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HbA1c (%)</a:t>
            </a:r>
          </a:p>
        </p:txBody>
      </p:sp>
      <p:sp>
        <p:nvSpPr>
          <p:cNvPr id="157744" name="Rectangle 48"/>
          <p:cNvSpPr>
            <a:spLocks noChangeArrowheads="1"/>
          </p:cNvSpPr>
          <p:nvPr/>
        </p:nvSpPr>
        <p:spPr bwMode="auto">
          <a:xfrm>
            <a:off x="6711950" y="3348038"/>
            <a:ext cx="139700" cy="139700"/>
          </a:xfrm>
          <a:prstGeom prst="rect">
            <a:avLst/>
          </a:prstGeom>
          <a:solidFill>
            <a:srgbClr val="FFF907"/>
          </a:solidFill>
          <a:ln w="19050"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5" name="Oval 49"/>
          <p:cNvSpPr>
            <a:spLocks noChangeArrowheads="1"/>
          </p:cNvSpPr>
          <p:nvPr/>
        </p:nvSpPr>
        <p:spPr bwMode="auto">
          <a:xfrm>
            <a:off x="6708775" y="3627438"/>
            <a:ext cx="152400" cy="152400"/>
          </a:xfrm>
          <a:prstGeom prst="ellipse">
            <a:avLst/>
          </a:prstGeom>
          <a:solidFill>
            <a:srgbClr val="00D7D2"/>
          </a:solidFill>
          <a:ln w="3175" algn="ctr">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6" name="Text Box 50"/>
          <p:cNvSpPr txBox="1">
            <a:spLocks noChangeArrowheads="1"/>
          </p:cNvSpPr>
          <p:nvPr/>
        </p:nvSpPr>
        <p:spPr bwMode="auto">
          <a:xfrm>
            <a:off x="6946900" y="3227388"/>
            <a:ext cx="2124075"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Ινσουλίνη glargine</a:t>
            </a:r>
          </a:p>
        </p:txBody>
      </p:sp>
      <p:sp>
        <p:nvSpPr>
          <p:cNvPr id="157747" name="Text Box 51"/>
          <p:cNvSpPr txBox="1">
            <a:spLocks noChangeArrowheads="1"/>
          </p:cNvSpPr>
          <p:nvPr/>
        </p:nvSpPr>
        <p:spPr bwMode="auto">
          <a:xfrm>
            <a:off x="6946900" y="3521075"/>
            <a:ext cx="1552575"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NPH</a:t>
            </a:r>
          </a:p>
        </p:txBody>
      </p:sp>
      <p:sp>
        <p:nvSpPr>
          <p:cNvPr id="157748" name="Rectangle 52"/>
          <p:cNvSpPr>
            <a:spLocks noChangeArrowheads="1"/>
          </p:cNvSpPr>
          <p:nvPr/>
        </p:nvSpPr>
        <p:spPr bwMode="auto">
          <a:xfrm>
            <a:off x="8453438" y="4895850"/>
            <a:ext cx="74612" cy="74613"/>
          </a:xfrm>
          <a:prstGeom prst="rect">
            <a:avLst/>
          </a:prstGeom>
          <a:solidFill>
            <a:srgbClr val="FFFF00"/>
          </a:solidFill>
          <a:ln w="3175"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49" name="Text Box 53"/>
          <p:cNvSpPr txBox="1">
            <a:spLocks noChangeArrowheads="1"/>
          </p:cNvSpPr>
          <p:nvPr/>
        </p:nvSpPr>
        <p:spPr bwMode="auto">
          <a:xfrm>
            <a:off x="168275" y="1512888"/>
            <a:ext cx="8816975" cy="581025"/>
          </a:xfrm>
          <a:prstGeom prst="rect">
            <a:avLst/>
          </a:prstGeom>
          <a:noFill/>
          <a:ln w="9525" algn="ctr">
            <a:noFill/>
            <a:miter lim="800000"/>
            <a:headEnd/>
            <a:tailEnd/>
          </a:ln>
        </p:spPr>
        <p:txBody>
          <a:bodyPr>
            <a:spAutoFit/>
          </a:bodyPr>
          <a:lstStyle/>
          <a:p>
            <a:pPr marL="190500" marR="0" lvl="0" indent="-190500" algn="l" defTabSz="914400" rtl="0" eaLnBrk="1" fontAlgn="base" latinLnBrk="0" hangingPunct="1">
              <a:lnSpc>
                <a:spcPct val="100000"/>
              </a:lnSpc>
              <a:spcBef>
                <a:spcPct val="0"/>
              </a:spcBef>
              <a:spcAft>
                <a:spcPct val="0"/>
              </a:spcAft>
              <a:buClrTx/>
              <a:buSzTx/>
              <a:buFontTx/>
              <a:buNone/>
              <a:tabLst/>
              <a:defRPr/>
            </a:pPr>
            <a:r>
              <a:rPr kumimoji="0" lang="el-GR"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756 ασθενείς που ελάμβαναν προγενέστερα 1―2 αντιδιαβητικ</a:t>
            </a:r>
            <a:r>
              <a:rPr kumimoji="0" lang="el-GR" altLang="ja-JP"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ά δισκία</a:t>
            </a:r>
            <a:r>
              <a:rPr kumimoji="0" lang="el-GR"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 με κακή μεταβολική ρύθμιση (HbA1c &gt;7,5%)</a:t>
            </a:r>
            <a:endPar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endParaRPr>
          </a:p>
        </p:txBody>
      </p:sp>
      <p:sp>
        <p:nvSpPr>
          <p:cNvPr id="157750" name="Oval 54"/>
          <p:cNvSpPr>
            <a:spLocks noChangeArrowheads="1"/>
          </p:cNvSpPr>
          <p:nvPr/>
        </p:nvSpPr>
        <p:spPr bwMode="auto">
          <a:xfrm>
            <a:off x="1497013" y="2093913"/>
            <a:ext cx="3074987" cy="1084262"/>
          </a:xfrm>
          <a:prstGeom prst="ellipse">
            <a:avLst/>
          </a:prstGeom>
          <a:solidFill>
            <a:srgbClr val="CCFFFF"/>
          </a:solidFill>
          <a:ln w="9525">
            <a:noFill/>
            <a:round/>
            <a:headEnd/>
            <a:tailEnd/>
          </a:ln>
        </p:spPr>
        <p:txBody>
          <a:bodyPr wrap="none"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33399"/>
                </a:solidFill>
                <a:effectLst/>
                <a:uLnTx/>
                <a:uFillTx/>
                <a:latin typeface="Arial" pitchFamily="34" charset="0"/>
                <a:ea typeface="Arial Unicode MS"/>
                <a:cs typeface="Arial Unicode MS" pitchFamily="34" charset="-128"/>
              </a:rPr>
              <a:t>Μέση</a:t>
            </a:r>
            <a:r>
              <a:rPr kumimoji="0" lang="en-GB"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t> </a:t>
            </a:r>
            <a:r>
              <a:rPr kumimoji="0" lang="en-GB" sz="1200" b="0" i="0" u="none" strike="noStrike" kern="1200" cap="none" spc="0" normalizeH="0" baseline="0" noProof="0" dirty="0" err="1">
                <a:ln>
                  <a:noFill/>
                </a:ln>
                <a:solidFill>
                  <a:srgbClr val="333399"/>
                </a:solidFill>
                <a:effectLst/>
                <a:uLnTx/>
                <a:uFillTx/>
                <a:latin typeface="Arial" pitchFamily="34" charset="0"/>
                <a:ea typeface="Arial Unicode MS"/>
                <a:cs typeface="Arial Unicode MS" pitchFamily="34" charset="-128"/>
              </a:rPr>
              <a:t>ημερήσι</a:t>
            </a:r>
            <a:r>
              <a:rPr kumimoji="0" lang="en-GB"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t>α δόση ινσουλίνης </a:t>
            </a:r>
            <a:br>
              <a:rPr kumimoji="0" lang="en-GB"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br>
            <a:r>
              <a:rPr kumimoji="0" lang="en-GB"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t> </a:t>
            </a:r>
            <a:r>
              <a:rPr kumimoji="0" lang="el-GR"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t>Ινσουλίνη </a:t>
            </a:r>
            <a:r>
              <a:rPr kumimoji="0" lang="el-GR" sz="1200" b="0" i="0" u="none" strike="noStrike" kern="1200" cap="none" spc="0" normalizeH="0" baseline="0" noProof="0" dirty="0" err="1">
                <a:ln>
                  <a:noFill/>
                </a:ln>
                <a:solidFill>
                  <a:srgbClr val="333399"/>
                </a:solidFill>
                <a:effectLst/>
                <a:uLnTx/>
                <a:uFillTx/>
                <a:latin typeface="Arial" pitchFamily="34" charset="0"/>
                <a:ea typeface="Arial Unicode MS"/>
                <a:cs typeface="Arial Unicode MS" pitchFamily="34" charset="-128"/>
              </a:rPr>
              <a:t>glargine</a:t>
            </a:r>
            <a:r>
              <a:rPr kumimoji="0" lang="el-GR"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t>: 47 μονάδες</a:t>
            </a:r>
            <a:br>
              <a:rPr kumimoji="0" lang="el-GR"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br>
            <a:r>
              <a:rPr kumimoji="0" lang="el-GR"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rPr>
              <a:t> NPH: 42 μονάδες</a:t>
            </a:r>
            <a:endParaRPr kumimoji="0" lang="en-GB" sz="1200" b="0" i="0" u="none" strike="noStrike" kern="1200" cap="none" spc="0" normalizeH="0" baseline="0" noProof="0" dirty="0">
              <a:ln>
                <a:noFill/>
              </a:ln>
              <a:solidFill>
                <a:srgbClr val="333399"/>
              </a:solidFill>
              <a:effectLst/>
              <a:uLnTx/>
              <a:uFillTx/>
              <a:latin typeface="Arial" pitchFamily="34" charset="0"/>
              <a:ea typeface="Arial Unicode MS"/>
              <a:cs typeface="Arial Unicode MS" pitchFamily="34" charset="-128"/>
            </a:endParaRPr>
          </a:p>
        </p:txBody>
      </p:sp>
      <p:sp>
        <p:nvSpPr>
          <p:cNvPr id="157751" name="Text Box 55"/>
          <p:cNvSpPr txBox="1">
            <a:spLocks noChangeArrowheads="1"/>
          </p:cNvSpPr>
          <p:nvPr/>
        </p:nvSpPr>
        <p:spPr bwMode="auto">
          <a:xfrm>
            <a:off x="5241925" y="5946775"/>
            <a:ext cx="3128963"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Χρόνος (εβδομάδες)</a:t>
            </a:r>
          </a:p>
        </p:txBody>
      </p:sp>
      <p:sp>
        <p:nvSpPr>
          <p:cNvPr id="157752" name="Line 56"/>
          <p:cNvSpPr>
            <a:spLocks noChangeShapeType="1"/>
          </p:cNvSpPr>
          <p:nvPr/>
        </p:nvSpPr>
        <p:spPr bwMode="auto">
          <a:xfrm>
            <a:off x="5321300" y="3656013"/>
            <a:ext cx="1068388" cy="865187"/>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53" name="Line 57"/>
          <p:cNvSpPr>
            <a:spLocks noChangeShapeType="1"/>
          </p:cNvSpPr>
          <p:nvPr/>
        </p:nvSpPr>
        <p:spPr bwMode="auto">
          <a:xfrm>
            <a:off x="6892925" y="4759325"/>
            <a:ext cx="769938" cy="185738"/>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grpSp>
        <p:nvGrpSpPr>
          <p:cNvPr id="157754" name="Group 58"/>
          <p:cNvGrpSpPr>
            <a:grpSpLocks/>
          </p:cNvGrpSpPr>
          <p:nvPr/>
        </p:nvGrpSpPr>
        <p:grpSpPr bwMode="auto">
          <a:xfrm>
            <a:off x="373063" y="2868613"/>
            <a:ext cx="4343400" cy="3590925"/>
            <a:chOff x="385" y="1807"/>
            <a:chExt cx="2594" cy="2262"/>
          </a:xfrm>
        </p:grpSpPr>
        <p:sp>
          <p:nvSpPr>
            <p:cNvPr id="157755" name="Line 59"/>
            <p:cNvSpPr>
              <a:spLocks noChangeShapeType="1"/>
            </p:cNvSpPr>
            <p:nvPr/>
          </p:nvSpPr>
          <p:spPr bwMode="auto">
            <a:xfrm>
              <a:off x="869" y="2138"/>
              <a:ext cx="0" cy="1430"/>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56" name="Line 60"/>
            <p:cNvSpPr>
              <a:spLocks noChangeShapeType="1"/>
            </p:cNvSpPr>
            <p:nvPr/>
          </p:nvSpPr>
          <p:spPr bwMode="auto">
            <a:xfrm>
              <a:off x="829" y="3538"/>
              <a:ext cx="2032" cy="1"/>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57" name="Line 61"/>
            <p:cNvSpPr>
              <a:spLocks noChangeShapeType="1"/>
            </p:cNvSpPr>
            <p:nvPr/>
          </p:nvSpPr>
          <p:spPr bwMode="auto">
            <a:xfrm>
              <a:off x="833" y="2840"/>
              <a:ext cx="36" cy="0"/>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58" name="Line 62"/>
            <p:cNvSpPr>
              <a:spLocks noChangeShapeType="1"/>
            </p:cNvSpPr>
            <p:nvPr/>
          </p:nvSpPr>
          <p:spPr bwMode="auto">
            <a:xfrm>
              <a:off x="1195" y="3540"/>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59" name="Line 63"/>
            <p:cNvSpPr>
              <a:spLocks noChangeShapeType="1"/>
            </p:cNvSpPr>
            <p:nvPr/>
          </p:nvSpPr>
          <p:spPr bwMode="auto">
            <a:xfrm>
              <a:off x="1527" y="3540"/>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0" name="Line 64"/>
            <p:cNvSpPr>
              <a:spLocks noChangeShapeType="1"/>
            </p:cNvSpPr>
            <p:nvPr/>
          </p:nvSpPr>
          <p:spPr bwMode="auto">
            <a:xfrm>
              <a:off x="1853" y="3540"/>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1" name="Line 65"/>
            <p:cNvSpPr>
              <a:spLocks noChangeShapeType="1"/>
            </p:cNvSpPr>
            <p:nvPr/>
          </p:nvSpPr>
          <p:spPr bwMode="auto">
            <a:xfrm>
              <a:off x="2179" y="3540"/>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2" name="Line 66"/>
            <p:cNvSpPr>
              <a:spLocks noChangeShapeType="1"/>
            </p:cNvSpPr>
            <p:nvPr/>
          </p:nvSpPr>
          <p:spPr bwMode="auto">
            <a:xfrm>
              <a:off x="2521" y="3540"/>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3" name="Line 67"/>
            <p:cNvSpPr>
              <a:spLocks noChangeShapeType="1"/>
            </p:cNvSpPr>
            <p:nvPr/>
          </p:nvSpPr>
          <p:spPr bwMode="auto">
            <a:xfrm>
              <a:off x="2857" y="3540"/>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4" name="Line 68"/>
            <p:cNvSpPr>
              <a:spLocks noChangeShapeType="1"/>
            </p:cNvSpPr>
            <p:nvPr/>
          </p:nvSpPr>
          <p:spPr bwMode="auto">
            <a:xfrm rot="5400000">
              <a:off x="851" y="3388"/>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5" name="Line 69"/>
            <p:cNvSpPr>
              <a:spLocks noChangeShapeType="1"/>
            </p:cNvSpPr>
            <p:nvPr/>
          </p:nvSpPr>
          <p:spPr bwMode="auto">
            <a:xfrm rot="5400000">
              <a:off x="851" y="3112"/>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6" name="Line 70"/>
            <p:cNvSpPr>
              <a:spLocks noChangeShapeType="1"/>
            </p:cNvSpPr>
            <p:nvPr/>
          </p:nvSpPr>
          <p:spPr bwMode="auto">
            <a:xfrm rot="5400000">
              <a:off x="851" y="2548"/>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7" name="Line 71"/>
            <p:cNvSpPr>
              <a:spLocks noChangeShapeType="1"/>
            </p:cNvSpPr>
            <p:nvPr/>
          </p:nvSpPr>
          <p:spPr bwMode="auto">
            <a:xfrm rot="5400000">
              <a:off x="851" y="2262"/>
              <a:ext cx="1" cy="26"/>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68" name="Oval 72"/>
            <p:cNvSpPr>
              <a:spLocks noChangeArrowheads="1"/>
            </p:cNvSpPr>
            <p:nvPr/>
          </p:nvSpPr>
          <p:spPr bwMode="auto">
            <a:xfrm>
              <a:off x="843" y="2156"/>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69" name="Text Box 73"/>
            <p:cNvSpPr txBox="1">
              <a:spLocks noChangeArrowheads="1"/>
            </p:cNvSpPr>
            <p:nvPr/>
          </p:nvSpPr>
          <p:spPr bwMode="auto">
            <a:xfrm>
              <a:off x="558" y="2034"/>
              <a:ext cx="361"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10</a:t>
              </a:r>
            </a:p>
          </p:txBody>
        </p:sp>
        <p:sp>
          <p:nvSpPr>
            <p:cNvPr id="157770" name="Text Box 74"/>
            <p:cNvSpPr txBox="1">
              <a:spLocks noChangeArrowheads="1"/>
            </p:cNvSpPr>
            <p:nvPr/>
          </p:nvSpPr>
          <p:spPr bwMode="auto">
            <a:xfrm>
              <a:off x="558" y="2888"/>
              <a:ext cx="361"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7</a:t>
              </a:r>
            </a:p>
          </p:txBody>
        </p:sp>
        <p:sp>
          <p:nvSpPr>
            <p:cNvPr id="157771" name="Text Box 75"/>
            <p:cNvSpPr txBox="1">
              <a:spLocks noChangeArrowheads="1"/>
            </p:cNvSpPr>
            <p:nvPr/>
          </p:nvSpPr>
          <p:spPr bwMode="auto">
            <a:xfrm>
              <a:off x="558" y="3426"/>
              <a:ext cx="361"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5</a:t>
              </a:r>
            </a:p>
          </p:txBody>
        </p:sp>
        <p:sp>
          <p:nvSpPr>
            <p:cNvPr id="157772" name="Text Box 76"/>
            <p:cNvSpPr txBox="1">
              <a:spLocks noChangeArrowheads="1"/>
            </p:cNvSpPr>
            <p:nvPr/>
          </p:nvSpPr>
          <p:spPr bwMode="auto">
            <a:xfrm>
              <a:off x="790" y="3561"/>
              <a:ext cx="144"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0</a:t>
              </a:r>
            </a:p>
          </p:txBody>
        </p:sp>
        <p:sp>
          <p:nvSpPr>
            <p:cNvPr id="157773" name="Text Box 77"/>
            <p:cNvSpPr txBox="1">
              <a:spLocks noChangeArrowheads="1"/>
            </p:cNvSpPr>
            <p:nvPr/>
          </p:nvSpPr>
          <p:spPr bwMode="auto">
            <a:xfrm>
              <a:off x="1093" y="3561"/>
              <a:ext cx="144"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4</a:t>
              </a:r>
            </a:p>
          </p:txBody>
        </p:sp>
        <p:sp>
          <p:nvSpPr>
            <p:cNvPr id="157774" name="Text Box 78"/>
            <p:cNvSpPr txBox="1">
              <a:spLocks noChangeArrowheads="1"/>
            </p:cNvSpPr>
            <p:nvPr/>
          </p:nvSpPr>
          <p:spPr bwMode="auto">
            <a:xfrm>
              <a:off x="1432" y="3561"/>
              <a:ext cx="144"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8</a:t>
              </a:r>
            </a:p>
          </p:txBody>
        </p:sp>
        <p:sp>
          <p:nvSpPr>
            <p:cNvPr id="157775" name="Line 79"/>
            <p:cNvSpPr>
              <a:spLocks noChangeShapeType="1"/>
            </p:cNvSpPr>
            <p:nvPr/>
          </p:nvSpPr>
          <p:spPr bwMode="auto">
            <a:xfrm>
              <a:off x="853" y="2178"/>
              <a:ext cx="183" cy="557"/>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76" name="Text Box 80"/>
            <p:cNvSpPr txBox="1">
              <a:spLocks noChangeArrowheads="1"/>
            </p:cNvSpPr>
            <p:nvPr/>
          </p:nvSpPr>
          <p:spPr bwMode="auto">
            <a:xfrm>
              <a:off x="1724" y="3561"/>
              <a:ext cx="256"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12</a:t>
              </a:r>
            </a:p>
          </p:txBody>
        </p:sp>
        <p:sp>
          <p:nvSpPr>
            <p:cNvPr id="157777" name="Text Box 81"/>
            <p:cNvSpPr txBox="1">
              <a:spLocks noChangeArrowheads="1"/>
            </p:cNvSpPr>
            <p:nvPr/>
          </p:nvSpPr>
          <p:spPr bwMode="auto">
            <a:xfrm>
              <a:off x="2051" y="3561"/>
              <a:ext cx="256"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16</a:t>
              </a:r>
            </a:p>
          </p:txBody>
        </p:sp>
        <p:sp>
          <p:nvSpPr>
            <p:cNvPr id="157778" name="Text Box 82"/>
            <p:cNvSpPr txBox="1">
              <a:spLocks noChangeArrowheads="1"/>
            </p:cNvSpPr>
            <p:nvPr/>
          </p:nvSpPr>
          <p:spPr bwMode="auto">
            <a:xfrm>
              <a:off x="2393" y="3561"/>
              <a:ext cx="256"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20</a:t>
              </a:r>
            </a:p>
          </p:txBody>
        </p:sp>
        <p:sp>
          <p:nvSpPr>
            <p:cNvPr id="157779" name="Text Box 83"/>
            <p:cNvSpPr txBox="1">
              <a:spLocks noChangeArrowheads="1"/>
            </p:cNvSpPr>
            <p:nvPr/>
          </p:nvSpPr>
          <p:spPr bwMode="auto">
            <a:xfrm>
              <a:off x="2723" y="3561"/>
              <a:ext cx="256"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24</a:t>
              </a:r>
            </a:p>
          </p:txBody>
        </p:sp>
        <p:sp>
          <p:nvSpPr>
            <p:cNvPr id="157780" name="Rectangle 84"/>
            <p:cNvSpPr>
              <a:spLocks noChangeArrowheads="1"/>
            </p:cNvSpPr>
            <p:nvPr/>
          </p:nvSpPr>
          <p:spPr bwMode="auto">
            <a:xfrm>
              <a:off x="853" y="2142"/>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81" name="Text Box 85"/>
            <p:cNvSpPr txBox="1">
              <a:spLocks noChangeArrowheads="1"/>
            </p:cNvSpPr>
            <p:nvPr/>
          </p:nvSpPr>
          <p:spPr bwMode="auto">
            <a:xfrm rot="-5400000">
              <a:off x="-515" y="2707"/>
              <a:ext cx="2031" cy="2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ΓΠΝ (mmol/l)</a:t>
              </a:r>
            </a:p>
          </p:txBody>
        </p:sp>
        <p:grpSp>
          <p:nvGrpSpPr>
            <p:cNvPr id="157782" name="Group 86"/>
            <p:cNvGrpSpPr>
              <a:grpSpLocks/>
            </p:cNvGrpSpPr>
            <p:nvPr/>
          </p:nvGrpSpPr>
          <p:grpSpPr bwMode="auto">
            <a:xfrm>
              <a:off x="873" y="2164"/>
              <a:ext cx="1999" cy="999"/>
              <a:chOff x="873" y="2164"/>
              <a:chExt cx="1999" cy="1201"/>
            </a:xfrm>
          </p:grpSpPr>
          <p:sp>
            <p:nvSpPr>
              <p:cNvPr id="157793" name="Oval 87"/>
              <p:cNvSpPr>
                <a:spLocks noChangeArrowheads="1"/>
              </p:cNvSpPr>
              <p:nvPr/>
            </p:nvSpPr>
            <p:spPr bwMode="auto">
              <a:xfrm>
                <a:off x="2325" y="3266"/>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794" name="Line 88"/>
              <p:cNvSpPr>
                <a:spLocks noChangeShapeType="1"/>
              </p:cNvSpPr>
              <p:nvPr/>
            </p:nvSpPr>
            <p:spPr bwMode="auto">
              <a:xfrm>
                <a:off x="873" y="2164"/>
                <a:ext cx="168" cy="550"/>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5" name="Line 89"/>
              <p:cNvSpPr>
                <a:spLocks noChangeShapeType="1"/>
              </p:cNvSpPr>
              <p:nvPr/>
            </p:nvSpPr>
            <p:spPr bwMode="auto">
              <a:xfrm>
                <a:off x="1043" y="2712"/>
                <a:ext cx="162" cy="272"/>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6" name="Line 90"/>
              <p:cNvSpPr>
                <a:spLocks noChangeShapeType="1"/>
              </p:cNvSpPr>
              <p:nvPr/>
            </p:nvSpPr>
            <p:spPr bwMode="auto">
              <a:xfrm>
                <a:off x="1204" y="2988"/>
                <a:ext cx="333" cy="246"/>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7" name="Line 91"/>
              <p:cNvSpPr>
                <a:spLocks noChangeShapeType="1"/>
              </p:cNvSpPr>
              <p:nvPr/>
            </p:nvSpPr>
            <p:spPr bwMode="auto">
              <a:xfrm>
                <a:off x="1534" y="3234"/>
                <a:ext cx="333" cy="111"/>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8" name="Line 92"/>
              <p:cNvSpPr>
                <a:spLocks noChangeShapeType="1"/>
              </p:cNvSpPr>
              <p:nvPr/>
            </p:nvSpPr>
            <p:spPr bwMode="auto">
              <a:xfrm flipV="1">
                <a:off x="1867" y="3318"/>
                <a:ext cx="480" cy="27"/>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9" name="Line 93"/>
              <p:cNvSpPr>
                <a:spLocks noChangeShapeType="1"/>
              </p:cNvSpPr>
              <p:nvPr/>
            </p:nvSpPr>
            <p:spPr bwMode="auto">
              <a:xfrm flipV="1">
                <a:off x="2350" y="3318"/>
                <a:ext cx="489" cy="3"/>
              </a:xfrm>
              <a:prstGeom prst="line">
                <a:avLst/>
              </a:prstGeom>
              <a:noFill/>
              <a:ln w="36576">
                <a:solidFill>
                  <a:srgbClr val="FFF907"/>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800" name="Line 94"/>
              <p:cNvSpPr>
                <a:spLocks noChangeShapeType="1"/>
              </p:cNvSpPr>
              <p:nvPr/>
            </p:nvSpPr>
            <p:spPr bwMode="auto">
              <a:xfrm>
                <a:off x="1198" y="3057"/>
                <a:ext cx="339" cy="201"/>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801" name="Line 95"/>
              <p:cNvSpPr>
                <a:spLocks noChangeShapeType="1"/>
              </p:cNvSpPr>
              <p:nvPr/>
            </p:nvSpPr>
            <p:spPr bwMode="auto">
              <a:xfrm>
                <a:off x="1543" y="3258"/>
                <a:ext cx="321" cy="27"/>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802" name="Line 96"/>
              <p:cNvSpPr>
                <a:spLocks noChangeShapeType="1"/>
              </p:cNvSpPr>
              <p:nvPr/>
            </p:nvSpPr>
            <p:spPr bwMode="auto">
              <a:xfrm>
                <a:off x="1864" y="3288"/>
                <a:ext cx="483" cy="0"/>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803" name="Oval 97"/>
              <p:cNvSpPr>
                <a:spLocks noChangeArrowheads="1"/>
              </p:cNvSpPr>
              <p:nvPr/>
            </p:nvSpPr>
            <p:spPr bwMode="auto">
              <a:xfrm>
                <a:off x="1509" y="3234"/>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04" name="Oval 98"/>
              <p:cNvSpPr>
                <a:spLocks noChangeArrowheads="1"/>
              </p:cNvSpPr>
              <p:nvPr/>
            </p:nvSpPr>
            <p:spPr bwMode="auto">
              <a:xfrm>
                <a:off x="1833" y="3260"/>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05" name="Line 99"/>
              <p:cNvSpPr>
                <a:spLocks noChangeShapeType="1"/>
              </p:cNvSpPr>
              <p:nvPr/>
            </p:nvSpPr>
            <p:spPr bwMode="auto">
              <a:xfrm flipV="1">
                <a:off x="2341" y="3261"/>
                <a:ext cx="507" cy="35"/>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806" name="Oval 100"/>
              <p:cNvSpPr>
                <a:spLocks noChangeArrowheads="1"/>
              </p:cNvSpPr>
              <p:nvPr/>
            </p:nvSpPr>
            <p:spPr bwMode="auto">
              <a:xfrm>
                <a:off x="2821" y="3234"/>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07" name="Line 101"/>
              <p:cNvSpPr>
                <a:spLocks noChangeShapeType="1"/>
              </p:cNvSpPr>
              <p:nvPr/>
            </p:nvSpPr>
            <p:spPr bwMode="auto">
              <a:xfrm>
                <a:off x="1045" y="2850"/>
                <a:ext cx="153" cy="207"/>
              </a:xfrm>
              <a:prstGeom prst="line">
                <a:avLst/>
              </a:prstGeom>
              <a:noFill/>
              <a:ln w="31750">
                <a:solidFill>
                  <a:srgbClr val="00D7D2"/>
                </a:solidFill>
                <a:prstDash val="sysDot"/>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808" name="Rectangle 102"/>
              <p:cNvSpPr>
                <a:spLocks noChangeArrowheads="1"/>
              </p:cNvSpPr>
              <p:nvPr/>
            </p:nvSpPr>
            <p:spPr bwMode="auto">
              <a:xfrm>
                <a:off x="2825" y="3296"/>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09" name="Rectangle 103"/>
              <p:cNvSpPr>
                <a:spLocks noChangeArrowheads="1"/>
              </p:cNvSpPr>
              <p:nvPr/>
            </p:nvSpPr>
            <p:spPr bwMode="auto">
              <a:xfrm>
                <a:off x="2327" y="3306"/>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10" name="Rectangle 104"/>
              <p:cNvSpPr>
                <a:spLocks noChangeArrowheads="1"/>
              </p:cNvSpPr>
              <p:nvPr/>
            </p:nvSpPr>
            <p:spPr bwMode="auto">
              <a:xfrm>
                <a:off x="1837" y="3318"/>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11" name="Rectangle 105"/>
              <p:cNvSpPr>
                <a:spLocks noChangeArrowheads="1"/>
              </p:cNvSpPr>
              <p:nvPr/>
            </p:nvSpPr>
            <p:spPr bwMode="auto">
              <a:xfrm>
                <a:off x="1511" y="3204"/>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12" name="Rectangle 106"/>
              <p:cNvSpPr>
                <a:spLocks noChangeArrowheads="1"/>
              </p:cNvSpPr>
              <p:nvPr/>
            </p:nvSpPr>
            <p:spPr bwMode="auto">
              <a:xfrm>
                <a:off x="1179" y="2954"/>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13" name="Rectangle 107"/>
              <p:cNvSpPr>
                <a:spLocks noChangeArrowheads="1"/>
              </p:cNvSpPr>
              <p:nvPr/>
            </p:nvSpPr>
            <p:spPr bwMode="auto">
              <a:xfrm>
                <a:off x="1019" y="2688"/>
                <a:ext cx="47" cy="47"/>
              </a:xfrm>
              <a:prstGeom prst="rect">
                <a:avLst/>
              </a:prstGeom>
              <a:solidFill>
                <a:srgbClr val="FFFF00"/>
              </a:solidFill>
              <a:ln w="317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14" name="Oval 108"/>
              <p:cNvSpPr>
                <a:spLocks noChangeArrowheads="1"/>
              </p:cNvSpPr>
              <p:nvPr/>
            </p:nvSpPr>
            <p:spPr bwMode="auto">
              <a:xfrm>
                <a:off x="1011" y="2830"/>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sp>
            <p:nvSpPr>
              <p:cNvPr id="157815" name="Oval 109"/>
              <p:cNvSpPr>
                <a:spLocks noChangeArrowheads="1"/>
              </p:cNvSpPr>
              <p:nvPr/>
            </p:nvSpPr>
            <p:spPr bwMode="auto">
              <a:xfrm>
                <a:off x="1173" y="3024"/>
                <a:ext cx="50" cy="50"/>
              </a:xfrm>
              <a:prstGeom prst="ellipse">
                <a:avLst/>
              </a:prstGeom>
              <a:solidFill>
                <a:srgbClr val="00D7D2"/>
              </a:solidFill>
              <a:ln w="3175">
                <a:solidFill>
                  <a:srgbClr val="00D7D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Arial Unicode MS"/>
                  <a:cs typeface="Arial Unicode MS" pitchFamily="34" charset="-128"/>
                </a:endParaRPr>
              </a:p>
            </p:txBody>
          </p:sp>
        </p:grpSp>
        <p:sp>
          <p:nvSpPr>
            <p:cNvPr id="157783" name="Text Box 110"/>
            <p:cNvSpPr txBox="1">
              <a:spLocks noChangeArrowheads="1"/>
            </p:cNvSpPr>
            <p:nvPr/>
          </p:nvSpPr>
          <p:spPr bwMode="auto">
            <a:xfrm>
              <a:off x="807" y="3838"/>
              <a:ext cx="1971" cy="2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Χρόνος (εβδομάδες)</a:t>
              </a:r>
            </a:p>
          </p:txBody>
        </p:sp>
        <p:grpSp>
          <p:nvGrpSpPr>
            <p:cNvPr id="157784" name="Group 111"/>
            <p:cNvGrpSpPr>
              <a:grpSpLocks/>
            </p:cNvGrpSpPr>
            <p:nvPr/>
          </p:nvGrpSpPr>
          <p:grpSpPr bwMode="auto">
            <a:xfrm>
              <a:off x="813" y="2142"/>
              <a:ext cx="56" cy="1132"/>
              <a:chOff x="813" y="2142"/>
              <a:chExt cx="56" cy="1132"/>
            </a:xfrm>
          </p:grpSpPr>
          <p:sp>
            <p:nvSpPr>
              <p:cNvPr id="157788" name="Line 112"/>
              <p:cNvSpPr>
                <a:spLocks noChangeShapeType="1"/>
              </p:cNvSpPr>
              <p:nvPr/>
            </p:nvSpPr>
            <p:spPr bwMode="auto">
              <a:xfrm>
                <a:off x="813" y="2142"/>
                <a:ext cx="56" cy="0"/>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89" name="Line 113"/>
              <p:cNvSpPr>
                <a:spLocks noChangeShapeType="1"/>
              </p:cNvSpPr>
              <p:nvPr/>
            </p:nvSpPr>
            <p:spPr bwMode="auto">
              <a:xfrm rot="5400000">
                <a:off x="842" y="3253"/>
                <a:ext cx="1" cy="41"/>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0" name="Line 114"/>
              <p:cNvSpPr>
                <a:spLocks noChangeShapeType="1"/>
              </p:cNvSpPr>
              <p:nvPr/>
            </p:nvSpPr>
            <p:spPr bwMode="auto">
              <a:xfrm rot="5400000">
                <a:off x="842" y="2973"/>
                <a:ext cx="1" cy="41"/>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1" name="Line 115"/>
              <p:cNvSpPr>
                <a:spLocks noChangeShapeType="1"/>
              </p:cNvSpPr>
              <p:nvPr/>
            </p:nvSpPr>
            <p:spPr bwMode="auto">
              <a:xfrm rot="5400000">
                <a:off x="842" y="2692"/>
                <a:ext cx="1" cy="41"/>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7792" name="Line 116"/>
              <p:cNvSpPr>
                <a:spLocks noChangeShapeType="1"/>
              </p:cNvSpPr>
              <p:nvPr/>
            </p:nvSpPr>
            <p:spPr bwMode="auto">
              <a:xfrm rot="5400000">
                <a:off x="842" y="2408"/>
                <a:ext cx="1" cy="41"/>
              </a:xfrm>
              <a:prstGeom prst="line">
                <a:avLst/>
              </a:prstGeom>
              <a:noFill/>
              <a:ln w="1905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grpSp>
        <p:sp>
          <p:nvSpPr>
            <p:cNvPr id="157785" name="Text Box 117"/>
            <p:cNvSpPr txBox="1">
              <a:spLocks noChangeArrowheads="1"/>
            </p:cNvSpPr>
            <p:nvPr/>
          </p:nvSpPr>
          <p:spPr bwMode="auto">
            <a:xfrm>
              <a:off x="558" y="3163"/>
              <a:ext cx="361"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6</a:t>
              </a:r>
            </a:p>
          </p:txBody>
        </p:sp>
        <p:sp>
          <p:nvSpPr>
            <p:cNvPr id="157786" name="Text Box 118"/>
            <p:cNvSpPr txBox="1">
              <a:spLocks noChangeArrowheads="1"/>
            </p:cNvSpPr>
            <p:nvPr/>
          </p:nvSpPr>
          <p:spPr bwMode="auto">
            <a:xfrm>
              <a:off x="558" y="2589"/>
              <a:ext cx="361"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8</a:t>
              </a:r>
            </a:p>
          </p:txBody>
        </p:sp>
        <p:sp>
          <p:nvSpPr>
            <p:cNvPr id="157787" name="Text Box 119"/>
            <p:cNvSpPr txBox="1">
              <a:spLocks noChangeArrowheads="1"/>
            </p:cNvSpPr>
            <p:nvPr/>
          </p:nvSpPr>
          <p:spPr bwMode="auto">
            <a:xfrm>
              <a:off x="558" y="2320"/>
              <a:ext cx="361" cy="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600" b="0" i="0" u="none" strike="noStrike" kern="1200" cap="none" spc="0" normalizeH="0" baseline="0" noProof="0">
                  <a:ln>
                    <a:noFill/>
                  </a:ln>
                  <a:solidFill>
                    <a:srgbClr val="FFFFFF"/>
                  </a:solidFill>
                  <a:effectLst/>
                  <a:uLnTx/>
                  <a:uFillTx/>
                  <a:latin typeface="Arial" pitchFamily="34" charset="0"/>
                  <a:ea typeface="Arial Unicode MS"/>
                  <a:cs typeface="Arial Unicode MS" pitchFamily="34" charset="-128"/>
                </a:rPr>
                <a:t>9</a:t>
              </a:r>
            </a:p>
          </p:txBody>
        </p:sp>
      </p:grpSp>
    </p:spTree>
    <p:extLst>
      <p:ext uri="{BB962C8B-B14F-4D97-AF65-F5344CB8AC3E}">
        <p14:creationId xmlns:p14="http://schemas.microsoft.com/office/powerpoint/2010/main" val="985930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011863" y="2879725"/>
            <a:ext cx="3333750" cy="3835400"/>
          </a:xfrm>
          <a:prstGeom prst="rect">
            <a:avLst/>
          </a:prstGeom>
          <a:noFill/>
          <a:ln w="9525">
            <a:noFill/>
            <a:miter lim="800000"/>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Unicode MS" pitchFamily="34" charset="-128"/>
              <a:ea typeface="Arial Unicode MS"/>
              <a:cs typeface="Arial Unicode MS" pitchFamily="34" charset="-128"/>
            </a:endParaRPr>
          </a:p>
        </p:txBody>
      </p:sp>
      <p:sp>
        <p:nvSpPr>
          <p:cNvPr id="158723" name="Text Box 3"/>
          <p:cNvSpPr txBox="1">
            <a:spLocks noChangeArrowheads="1"/>
          </p:cNvSpPr>
          <p:nvPr/>
        </p:nvSpPr>
        <p:spPr bwMode="auto">
          <a:xfrm>
            <a:off x="127000" y="123825"/>
            <a:ext cx="8528050" cy="868363"/>
          </a:xfrm>
          <a:prstGeom prst="rect">
            <a:avLst/>
          </a:prstGeom>
          <a:noFill/>
          <a:ln w="9525" algn="ctr">
            <a:noFill/>
            <a:miter lim="800000"/>
            <a:headEnd/>
            <a:tailEnd/>
          </a:ln>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l-GR" sz="2800" b="1" i="0" u="none" strike="noStrike" kern="1200" cap="none" spc="0" normalizeH="0" baseline="0" noProof="0">
                <a:ln>
                  <a:noFill/>
                </a:ln>
                <a:solidFill>
                  <a:srgbClr val="FFFF00"/>
                </a:solidFill>
                <a:effectLst/>
                <a:uLnTx/>
                <a:uFillTx/>
                <a:latin typeface="Arial Unicode MS" pitchFamily="34" charset="-128"/>
                <a:ea typeface="Arial Unicode MS"/>
                <a:cs typeface="Arial Unicode MS" pitchFamily="34" charset="-128"/>
              </a:rPr>
              <a:t>Μελέτη LANMET: σημαντικά λιγότερες </a:t>
            </a:r>
            <a:br>
              <a:rPr kumimoji="0" lang="el-GR" sz="2800" b="1" i="0" u="none" strike="noStrike" kern="1200" cap="none" spc="0" normalizeH="0" baseline="0" noProof="0">
                <a:ln>
                  <a:noFill/>
                </a:ln>
                <a:solidFill>
                  <a:srgbClr val="FFFF00"/>
                </a:solidFill>
                <a:effectLst/>
                <a:uLnTx/>
                <a:uFillTx/>
                <a:latin typeface="Arial Unicode MS" pitchFamily="34" charset="-128"/>
                <a:ea typeface="Arial Unicode MS"/>
                <a:cs typeface="Arial Unicode MS" pitchFamily="34" charset="-128"/>
              </a:rPr>
            </a:br>
            <a:r>
              <a:rPr kumimoji="0" lang="el-GR" sz="2800" b="1" i="0" u="none" strike="noStrike" kern="1200" cap="none" spc="0" normalizeH="0" baseline="0" noProof="0">
                <a:ln>
                  <a:noFill/>
                </a:ln>
                <a:solidFill>
                  <a:srgbClr val="FFFF00"/>
                </a:solidFill>
                <a:effectLst/>
                <a:uLnTx/>
                <a:uFillTx/>
                <a:latin typeface="Arial Unicode MS" pitchFamily="34" charset="-128"/>
                <a:ea typeface="Arial Unicode MS"/>
                <a:cs typeface="Arial Unicode MS" pitchFamily="34" charset="-128"/>
              </a:rPr>
              <a:t>υπογλυκαιμίες με ινσουλίνη glargine</a:t>
            </a:r>
            <a:endParaRPr kumimoji="0" lang="en-GB" sz="2800" b="1" i="0" u="none" strike="noStrike" kern="1200" cap="none" spc="0" normalizeH="0" baseline="0" noProof="0">
              <a:ln>
                <a:noFill/>
              </a:ln>
              <a:solidFill>
                <a:srgbClr val="FFFF00"/>
              </a:solidFill>
              <a:effectLst/>
              <a:uLnTx/>
              <a:uFillTx/>
              <a:latin typeface="Arial Unicode MS" pitchFamily="34" charset="-128"/>
              <a:ea typeface="Arial Unicode MS"/>
              <a:cs typeface="Arial Unicode MS" pitchFamily="34" charset="-128"/>
            </a:endParaRPr>
          </a:p>
        </p:txBody>
      </p:sp>
      <p:sp>
        <p:nvSpPr>
          <p:cNvPr id="158724" name="Rectangle 4"/>
          <p:cNvSpPr>
            <a:spLocks noChangeArrowheads="1"/>
          </p:cNvSpPr>
          <p:nvPr/>
        </p:nvSpPr>
        <p:spPr bwMode="auto">
          <a:xfrm>
            <a:off x="7527925" y="3000375"/>
            <a:ext cx="173038" cy="174625"/>
          </a:xfrm>
          <a:prstGeom prst="rect">
            <a:avLst/>
          </a:prstGeom>
          <a:solidFill>
            <a:srgbClr val="23C7CB"/>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Unicode MS" pitchFamily="34" charset="-128"/>
              <a:ea typeface="Arial Unicode MS"/>
              <a:cs typeface="Arial Unicode MS" pitchFamily="34" charset="-128"/>
            </a:endParaRPr>
          </a:p>
        </p:txBody>
      </p:sp>
      <p:sp>
        <p:nvSpPr>
          <p:cNvPr id="158725" name="Rectangle 5"/>
          <p:cNvSpPr>
            <a:spLocks noChangeArrowheads="1"/>
          </p:cNvSpPr>
          <p:nvPr/>
        </p:nvSpPr>
        <p:spPr bwMode="auto">
          <a:xfrm>
            <a:off x="7529513" y="3373438"/>
            <a:ext cx="171450" cy="174625"/>
          </a:xfrm>
          <a:prstGeom prst="rect">
            <a:avLst/>
          </a:prstGeom>
          <a:solidFill>
            <a:srgbClr val="FFFF00"/>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Unicode MS" pitchFamily="34" charset="-128"/>
              <a:ea typeface="Arial Unicode MS"/>
              <a:cs typeface="Arial Unicode MS" pitchFamily="34" charset="-128"/>
            </a:endParaRPr>
          </a:p>
        </p:txBody>
      </p:sp>
      <p:sp>
        <p:nvSpPr>
          <p:cNvPr id="158726" name="Text Box 6"/>
          <p:cNvSpPr txBox="1">
            <a:spLocks noChangeArrowheads="1"/>
          </p:cNvSpPr>
          <p:nvPr/>
        </p:nvSpPr>
        <p:spPr bwMode="auto">
          <a:xfrm>
            <a:off x="7656513" y="2957513"/>
            <a:ext cx="1216025" cy="27463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Ινσουλίνη NPH</a:t>
            </a:r>
          </a:p>
        </p:txBody>
      </p:sp>
      <p:sp>
        <p:nvSpPr>
          <p:cNvPr id="158727" name="Text Box 7"/>
          <p:cNvSpPr txBox="1">
            <a:spLocks noChangeArrowheads="1"/>
          </p:cNvSpPr>
          <p:nvPr/>
        </p:nvSpPr>
        <p:spPr bwMode="auto">
          <a:xfrm>
            <a:off x="7656513" y="3319463"/>
            <a:ext cx="1487487" cy="27463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Ινσουλίνη glargine</a:t>
            </a:r>
          </a:p>
        </p:txBody>
      </p:sp>
      <p:sp>
        <p:nvSpPr>
          <p:cNvPr id="158728" name="Line 8"/>
          <p:cNvSpPr>
            <a:spLocks noChangeShapeType="1"/>
          </p:cNvSpPr>
          <p:nvPr/>
        </p:nvSpPr>
        <p:spPr bwMode="auto">
          <a:xfrm>
            <a:off x="1035050" y="6197600"/>
            <a:ext cx="1168400" cy="793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29" name="Line 9"/>
          <p:cNvSpPr>
            <a:spLocks noChangeShapeType="1"/>
          </p:cNvSpPr>
          <p:nvPr/>
        </p:nvSpPr>
        <p:spPr bwMode="auto">
          <a:xfrm>
            <a:off x="998538" y="6192838"/>
            <a:ext cx="53975" cy="1587"/>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0" name="Line 10"/>
          <p:cNvSpPr>
            <a:spLocks noChangeShapeType="1"/>
          </p:cNvSpPr>
          <p:nvPr/>
        </p:nvSpPr>
        <p:spPr bwMode="auto">
          <a:xfrm>
            <a:off x="989013" y="5614988"/>
            <a:ext cx="53975" cy="1587"/>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1" name="Line 11"/>
          <p:cNvSpPr>
            <a:spLocks noChangeShapeType="1"/>
          </p:cNvSpPr>
          <p:nvPr/>
        </p:nvSpPr>
        <p:spPr bwMode="auto">
          <a:xfrm>
            <a:off x="998538" y="4983163"/>
            <a:ext cx="53975" cy="1587"/>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2" name="Line 12"/>
          <p:cNvSpPr>
            <a:spLocks noChangeShapeType="1"/>
          </p:cNvSpPr>
          <p:nvPr/>
        </p:nvSpPr>
        <p:spPr bwMode="auto">
          <a:xfrm>
            <a:off x="989013" y="4275138"/>
            <a:ext cx="53975" cy="1587"/>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3" name="Line 13"/>
          <p:cNvSpPr>
            <a:spLocks noChangeShapeType="1"/>
          </p:cNvSpPr>
          <p:nvPr/>
        </p:nvSpPr>
        <p:spPr bwMode="auto">
          <a:xfrm flipV="1">
            <a:off x="1052513" y="6192838"/>
            <a:ext cx="1587" cy="50800"/>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4" name="Rectangle 14"/>
          <p:cNvSpPr>
            <a:spLocks noChangeArrowheads="1"/>
          </p:cNvSpPr>
          <p:nvPr/>
        </p:nvSpPr>
        <p:spPr bwMode="auto">
          <a:xfrm>
            <a:off x="688975" y="5457825"/>
            <a:ext cx="238125"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20</a:t>
            </a:r>
          </a:p>
        </p:txBody>
      </p:sp>
      <p:sp>
        <p:nvSpPr>
          <p:cNvPr id="158735" name="Rectangle 15"/>
          <p:cNvSpPr>
            <a:spLocks noChangeArrowheads="1"/>
          </p:cNvSpPr>
          <p:nvPr/>
        </p:nvSpPr>
        <p:spPr bwMode="auto">
          <a:xfrm>
            <a:off x="688975" y="4160838"/>
            <a:ext cx="238125"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60</a:t>
            </a:r>
          </a:p>
        </p:txBody>
      </p:sp>
      <p:sp>
        <p:nvSpPr>
          <p:cNvPr id="158736" name="Line 16"/>
          <p:cNvSpPr>
            <a:spLocks noChangeShapeType="1"/>
          </p:cNvSpPr>
          <p:nvPr/>
        </p:nvSpPr>
        <p:spPr bwMode="auto">
          <a:xfrm>
            <a:off x="1052513" y="3033713"/>
            <a:ext cx="1587" cy="3159125"/>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7" name="Line 17"/>
          <p:cNvSpPr>
            <a:spLocks noChangeShapeType="1"/>
          </p:cNvSpPr>
          <p:nvPr/>
        </p:nvSpPr>
        <p:spPr bwMode="auto">
          <a:xfrm>
            <a:off x="993775" y="3702050"/>
            <a:ext cx="53975" cy="158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38" name="Rectangle 18"/>
          <p:cNvSpPr>
            <a:spLocks noChangeArrowheads="1"/>
          </p:cNvSpPr>
          <p:nvPr/>
        </p:nvSpPr>
        <p:spPr bwMode="auto">
          <a:xfrm>
            <a:off x="688975" y="3548063"/>
            <a:ext cx="238125"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80</a:t>
            </a:r>
          </a:p>
        </p:txBody>
      </p:sp>
      <p:sp>
        <p:nvSpPr>
          <p:cNvPr id="158739" name="Rectangle 19"/>
          <p:cNvSpPr>
            <a:spLocks noChangeArrowheads="1"/>
          </p:cNvSpPr>
          <p:nvPr/>
        </p:nvSpPr>
        <p:spPr bwMode="auto">
          <a:xfrm>
            <a:off x="688975" y="4830763"/>
            <a:ext cx="238125"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40</a:t>
            </a:r>
          </a:p>
        </p:txBody>
      </p:sp>
      <p:sp>
        <p:nvSpPr>
          <p:cNvPr id="158740" name="Line 20"/>
          <p:cNvSpPr>
            <a:spLocks noChangeShapeType="1"/>
          </p:cNvSpPr>
          <p:nvPr/>
        </p:nvSpPr>
        <p:spPr bwMode="auto">
          <a:xfrm>
            <a:off x="1016000" y="3019425"/>
            <a:ext cx="53975" cy="158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41" name="Rectangle 21"/>
          <p:cNvSpPr>
            <a:spLocks noChangeArrowheads="1"/>
          </p:cNvSpPr>
          <p:nvPr/>
        </p:nvSpPr>
        <p:spPr bwMode="auto">
          <a:xfrm>
            <a:off x="555625" y="2892425"/>
            <a:ext cx="357188"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100</a:t>
            </a:r>
          </a:p>
        </p:txBody>
      </p:sp>
      <p:sp>
        <p:nvSpPr>
          <p:cNvPr id="158742" name="Rectangle 22"/>
          <p:cNvSpPr>
            <a:spLocks noChangeArrowheads="1"/>
          </p:cNvSpPr>
          <p:nvPr/>
        </p:nvSpPr>
        <p:spPr bwMode="auto">
          <a:xfrm>
            <a:off x="1144588" y="3951288"/>
            <a:ext cx="441325" cy="2239962"/>
          </a:xfrm>
          <a:prstGeom prst="rect">
            <a:avLst/>
          </a:prstGeom>
          <a:solidFill>
            <a:srgbClr val="23C7CB"/>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43" name="Rectangle 23"/>
          <p:cNvSpPr>
            <a:spLocks noChangeArrowheads="1"/>
          </p:cNvSpPr>
          <p:nvPr/>
        </p:nvSpPr>
        <p:spPr bwMode="auto">
          <a:xfrm>
            <a:off x="1647825" y="4011613"/>
            <a:ext cx="444500" cy="2187575"/>
          </a:xfrm>
          <a:prstGeom prst="rect">
            <a:avLst/>
          </a:prstGeom>
          <a:solidFill>
            <a:srgbClr val="FFFF00"/>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44" name="Text Box 24"/>
          <p:cNvSpPr txBox="1">
            <a:spLocks noChangeArrowheads="1"/>
          </p:cNvSpPr>
          <p:nvPr/>
        </p:nvSpPr>
        <p:spPr bwMode="auto">
          <a:xfrm>
            <a:off x="1144588" y="3608388"/>
            <a:ext cx="452437"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70</a:t>
            </a:r>
          </a:p>
        </p:txBody>
      </p:sp>
      <p:sp>
        <p:nvSpPr>
          <p:cNvPr id="158745" name="Rectangle 25"/>
          <p:cNvSpPr>
            <a:spLocks noChangeArrowheads="1"/>
          </p:cNvSpPr>
          <p:nvPr/>
        </p:nvSpPr>
        <p:spPr bwMode="auto">
          <a:xfrm>
            <a:off x="822325" y="6034088"/>
            <a:ext cx="119063"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0</a:t>
            </a:r>
          </a:p>
        </p:txBody>
      </p:sp>
      <p:sp>
        <p:nvSpPr>
          <p:cNvPr id="158746" name="Text Box 26"/>
          <p:cNvSpPr txBox="1">
            <a:spLocks noChangeArrowheads="1"/>
          </p:cNvSpPr>
          <p:nvPr/>
        </p:nvSpPr>
        <p:spPr bwMode="auto">
          <a:xfrm>
            <a:off x="1647825" y="3608388"/>
            <a:ext cx="452438"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68</a:t>
            </a:r>
          </a:p>
        </p:txBody>
      </p:sp>
      <p:sp>
        <p:nvSpPr>
          <p:cNvPr id="158747" name="Rectangle 27"/>
          <p:cNvSpPr>
            <a:spLocks noChangeArrowheads="1"/>
          </p:cNvSpPr>
          <p:nvPr/>
        </p:nvSpPr>
        <p:spPr bwMode="auto">
          <a:xfrm rot="10800000" flipV="1">
            <a:off x="512763" y="2335213"/>
            <a:ext cx="2117725" cy="581025"/>
          </a:xfrm>
          <a:prstGeom prst="rect">
            <a:avLst/>
          </a:prstGeom>
          <a:noFill/>
          <a:ln w="9525">
            <a:noFill/>
            <a:miter lim="800000"/>
            <a:headEnd/>
            <a:tailEnd/>
          </a:ln>
        </p:spPr>
        <p:txBody>
          <a:bodyPr lIns="0" rIns="270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Δόση ινσουλίνης (μονάδες/ημέρα)</a:t>
            </a:r>
          </a:p>
        </p:txBody>
      </p:sp>
      <p:sp>
        <p:nvSpPr>
          <p:cNvPr id="158748" name="Line 28"/>
          <p:cNvSpPr>
            <a:spLocks noChangeShapeType="1"/>
          </p:cNvSpPr>
          <p:nvPr/>
        </p:nvSpPr>
        <p:spPr bwMode="auto">
          <a:xfrm>
            <a:off x="6432550" y="6191250"/>
            <a:ext cx="52388" cy="158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49" name="Line 29"/>
          <p:cNvSpPr>
            <a:spLocks noChangeShapeType="1"/>
          </p:cNvSpPr>
          <p:nvPr/>
        </p:nvSpPr>
        <p:spPr bwMode="auto">
          <a:xfrm>
            <a:off x="6421438" y="5661025"/>
            <a:ext cx="53975" cy="158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50" name="Line 30"/>
          <p:cNvSpPr>
            <a:spLocks noChangeShapeType="1"/>
          </p:cNvSpPr>
          <p:nvPr/>
        </p:nvSpPr>
        <p:spPr bwMode="auto">
          <a:xfrm>
            <a:off x="6432550" y="5048250"/>
            <a:ext cx="52388" cy="158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51" name="Line 31"/>
          <p:cNvSpPr>
            <a:spLocks noChangeShapeType="1"/>
          </p:cNvSpPr>
          <p:nvPr/>
        </p:nvSpPr>
        <p:spPr bwMode="auto">
          <a:xfrm>
            <a:off x="6421438" y="4362450"/>
            <a:ext cx="53975" cy="1588"/>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52" name="Line 32"/>
          <p:cNvSpPr>
            <a:spLocks noChangeShapeType="1"/>
          </p:cNvSpPr>
          <p:nvPr/>
        </p:nvSpPr>
        <p:spPr bwMode="auto">
          <a:xfrm flipV="1">
            <a:off x="6484938" y="6191250"/>
            <a:ext cx="1587" cy="49213"/>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53" name="Rectangle 33"/>
          <p:cNvSpPr>
            <a:spLocks noChangeArrowheads="1"/>
          </p:cNvSpPr>
          <p:nvPr/>
        </p:nvSpPr>
        <p:spPr bwMode="auto">
          <a:xfrm>
            <a:off x="6257925" y="5494338"/>
            <a:ext cx="119063"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1</a:t>
            </a:r>
          </a:p>
        </p:txBody>
      </p:sp>
      <p:sp>
        <p:nvSpPr>
          <p:cNvPr id="158754" name="Rectangle 34"/>
          <p:cNvSpPr>
            <a:spLocks noChangeArrowheads="1"/>
          </p:cNvSpPr>
          <p:nvPr/>
        </p:nvSpPr>
        <p:spPr bwMode="auto">
          <a:xfrm>
            <a:off x="6257925" y="4279900"/>
            <a:ext cx="119063"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3</a:t>
            </a:r>
          </a:p>
        </p:txBody>
      </p:sp>
      <p:sp>
        <p:nvSpPr>
          <p:cNvPr id="158755" name="Line 35"/>
          <p:cNvSpPr>
            <a:spLocks noChangeShapeType="1"/>
          </p:cNvSpPr>
          <p:nvPr/>
        </p:nvSpPr>
        <p:spPr bwMode="auto">
          <a:xfrm>
            <a:off x="6484938" y="3160713"/>
            <a:ext cx="1587" cy="3059112"/>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56" name="Line 36"/>
          <p:cNvSpPr>
            <a:spLocks noChangeShapeType="1"/>
          </p:cNvSpPr>
          <p:nvPr/>
        </p:nvSpPr>
        <p:spPr bwMode="auto">
          <a:xfrm>
            <a:off x="6426200" y="3808413"/>
            <a:ext cx="53975" cy="1587"/>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57" name="Rectangle 37"/>
          <p:cNvSpPr>
            <a:spLocks noChangeArrowheads="1"/>
          </p:cNvSpPr>
          <p:nvPr/>
        </p:nvSpPr>
        <p:spPr bwMode="auto">
          <a:xfrm>
            <a:off x="6257925" y="3671888"/>
            <a:ext cx="119063"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4</a:t>
            </a:r>
          </a:p>
        </p:txBody>
      </p:sp>
      <p:sp>
        <p:nvSpPr>
          <p:cNvPr id="158758" name="Rectangle 38"/>
          <p:cNvSpPr>
            <a:spLocks noChangeArrowheads="1"/>
          </p:cNvSpPr>
          <p:nvPr/>
        </p:nvSpPr>
        <p:spPr bwMode="auto">
          <a:xfrm>
            <a:off x="6257925" y="4886325"/>
            <a:ext cx="119063"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2</a:t>
            </a:r>
          </a:p>
        </p:txBody>
      </p:sp>
      <p:sp>
        <p:nvSpPr>
          <p:cNvPr id="158759" name="Line 39"/>
          <p:cNvSpPr>
            <a:spLocks noChangeShapeType="1"/>
          </p:cNvSpPr>
          <p:nvPr/>
        </p:nvSpPr>
        <p:spPr bwMode="auto">
          <a:xfrm>
            <a:off x="6419850" y="3173413"/>
            <a:ext cx="53975" cy="1587"/>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60" name="Rectangle 40"/>
          <p:cNvSpPr>
            <a:spLocks noChangeArrowheads="1"/>
          </p:cNvSpPr>
          <p:nvPr/>
        </p:nvSpPr>
        <p:spPr bwMode="auto">
          <a:xfrm>
            <a:off x="6257925" y="3051175"/>
            <a:ext cx="119063"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5</a:t>
            </a:r>
          </a:p>
        </p:txBody>
      </p:sp>
      <p:sp>
        <p:nvSpPr>
          <p:cNvPr id="158761" name="Line 41"/>
          <p:cNvSpPr>
            <a:spLocks noChangeShapeType="1"/>
          </p:cNvSpPr>
          <p:nvPr/>
        </p:nvSpPr>
        <p:spPr bwMode="auto">
          <a:xfrm>
            <a:off x="6491288" y="6194425"/>
            <a:ext cx="1165225" cy="6350"/>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62" name="Rectangle 42"/>
          <p:cNvSpPr>
            <a:spLocks noChangeArrowheads="1"/>
          </p:cNvSpPr>
          <p:nvPr/>
        </p:nvSpPr>
        <p:spPr bwMode="auto">
          <a:xfrm>
            <a:off x="6572250" y="4071938"/>
            <a:ext cx="438150" cy="2112962"/>
          </a:xfrm>
          <a:prstGeom prst="rect">
            <a:avLst/>
          </a:prstGeom>
          <a:solidFill>
            <a:srgbClr val="23C7CB"/>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63" name="Rectangle 43"/>
          <p:cNvSpPr>
            <a:spLocks noChangeArrowheads="1"/>
          </p:cNvSpPr>
          <p:nvPr/>
        </p:nvSpPr>
        <p:spPr bwMode="auto">
          <a:xfrm>
            <a:off x="7089775" y="4852988"/>
            <a:ext cx="438150" cy="1331912"/>
          </a:xfrm>
          <a:prstGeom prst="rect">
            <a:avLst/>
          </a:prstGeom>
          <a:solidFill>
            <a:srgbClr val="FFFF00"/>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64" name="Text Box 44"/>
          <p:cNvSpPr txBox="1">
            <a:spLocks noChangeArrowheads="1"/>
          </p:cNvSpPr>
          <p:nvPr/>
        </p:nvSpPr>
        <p:spPr bwMode="auto">
          <a:xfrm>
            <a:off x="6511925" y="3738563"/>
            <a:ext cx="536575"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3,5</a:t>
            </a:r>
          </a:p>
        </p:txBody>
      </p:sp>
      <p:sp>
        <p:nvSpPr>
          <p:cNvPr id="158765" name="Text Box 45"/>
          <p:cNvSpPr txBox="1">
            <a:spLocks noChangeArrowheads="1"/>
          </p:cNvSpPr>
          <p:nvPr/>
        </p:nvSpPr>
        <p:spPr bwMode="auto">
          <a:xfrm>
            <a:off x="7023100" y="4505325"/>
            <a:ext cx="536575" cy="36671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2,6</a:t>
            </a:r>
          </a:p>
        </p:txBody>
      </p:sp>
      <p:sp>
        <p:nvSpPr>
          <p:cNvPr id="158766" name="Text Box 46"/>
          <p:cNvSpPr txBox="1">
            <a:spLocks noChangeArrowheads="1"/>
          </p:cNvSpPr>
          <p:nvPr/>
        </p:nvSpPr>
        <p:spPr bwMode="auto">
          <a:xfrm>
            <a:off x="6405563" y="3390900"/>
            <a:ext cx="1336675"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EFB"/>
                </a:solidFill>
                <a:effectLst/>
                <a:uLnTx/>
                <a:uFillTx/>
                <a:latin typeface="Arial Unicode MS" pitchFamily="34" charset="-128"/>
                <a:ea typeface="Arial Unicode MS"/>
                <a:cs typeface="Arial Unicode MS" pitchFamily="34" charset="-128"/>
              </a:rPr>
              <a:t>NS</a:t>
            </a:r>
          </a:p>
        </p:txBody>
      </p:sp>
      <p:sp>
        <p:nvSpPr>
          <p:cNvPr id="158767" name="Rectangle 47"/>
          <p:cNvSpPr>
            <a:spLocks noChangeArrowheads="1"/>
          </p:cNvSpPr>
          <p:nvPr/>
        </p:nvSpPr>
        <p:spPr bwMode="auto">
          <a:xfrm rot="10800000" flipV="1">
            <a:off x="6119813" y="2298700"/>
            <a:ext cx="1928812" cy="581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Αύξηση βάρους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(kg)</a:t>
            </a:r>
          </a:p>
        </p:txBody>
      </p:sp>
      <p:sp>
        <p:nvSpPr>
          <p:cNvPr id="158768" name="Rectangle 48"/>
          <p:cNvSpPr>
            <a:spLocks noChangeArrowheads="1"/>
          </p:cNvSpPr>
          <p:nvPr/>
        </p:nvSpPr>
        <p:spPr bwMode="auto">
          <a:xfrm>
            <a:off x="6253163" y="6027738"/>
            <a:ext cx="119062"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0</a:t>
            </a:r>
          </a:p>
        </p:txBody>
      </p:sp>
      <p:sp>
        <p:nvSpPr>
          <p:cNvPr id="158769" name="Rectangle 49"/>
          <p:cNvSpPr>
            <a:spLocks noChangeArrowheads="1"/>
          </p:cNvSpPr>
          <p:nvPr/>
        </p:nvSpPr>
        <p:spPr bwMode="auto">
          <a:xfrm rot="10800000" flipV="1">
            <a:off x="2981325" y="2311400"/>
            <a:ext cx="3138488" cy="581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Συμπτωματική υπογλυκαιμία (επεισόδια/ανθρωποέτος</a:t>
            </a: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sym typeface="Wingdings" pitchFamily="2" charset="2"/>
              </a:rPr>
              <a:t>)</a:t>
            </a:r>
          </a:p>
        </p:txBody>
      </p:sp>
      <p:sp>
        <p:nvSpPr>
          <p:cNvPr id="158770" name="Line 50"/>
          <p:cNvSpPr>
            <a:spLocks noChangeShapeType="1"/>
          </p:cNvSpPr>
          <p:nvPr/>
        </p:nvSpPr>
        <p:spPr bwMode="auto">
          <a:xfrm>
            <a:off x="3686175" y="6188075"/>
            <a:ext cx="53975" cy="1588"/>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1" name="Line 51"/>
          <p:cNvSpPr>
            <a:spLocks noChangeShapeType="1"/>
          </p:cNvSpPr>
          <p:nvPr/>
        </p:nvSpPr>
        <p:spPr bwMode="auto">
          <a:xfrm>
            <a:off x="3676650" y="5638800"/>
            <a:ext cx="53975" cy="1588"/>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2" name="Line 52"/>
          <p:cNvSpPr>
            <a:spLocks noChangeShapeType="1"/>
          </p:cNvSpPr>
          <p:nvPr/>
        </p:nvSpPr>
        <p:spPr bwMode="auto">
          <a:xfrm>
            <a:off x="3686175" y="5006975"/>
            <a:ext cx="53975" cy="1588"/>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3" name="Line 53"/>
          <p:cNvSpPr>
            <a:spLocks noChangeShapeType="1"/>
          </p:cNvSpPr>
          <p:nvPr/>
        </p:nvSpPr>
        <p:spPr bwMode="auto">
          <a:xfrm>
            <a:off x="3676650" y="4298950"/>
            <a:ext cx="53975" cy="1588"/>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4" name="Line 54"/>
          <p:cNvSpPr>
            <a:spLocks noChangeShapeType="1"/>
          </p:cNvSpPr>
          <p:nvPr/>
        </p:nvSpPr>
        <p:spPr bwMode="auto">
          <a:xfrm flipV="1">
            <a:off x="3740150" y="6188075"/>
            <a:ext cx="1588" cy="50800"/>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5" name="Rectangle 55"/>
          <p:cNvSpPr>
            <a:spLocks noChangeArrowheads="1"/>
          </p:cNvSpPr>
          <p:nvPr/>
        </p:nvSpPr>
        <p:spPr bwMode="auto">
          <a:xfrm>
            <a:off x="3490913" y="5453063"/>
            <a:ext cx="119062"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2</a:t>
            </a:r>
          </a:p>
        </p:txBody>
      </p:sp>
      <p:sp>
        <p:nvSpPr>
          <p:cNvPr id="158776" name="Rectangle 56"/>
          <p:cNvSpPr>
            <a:spLocks noChangeArrowheads="1"/>
          </p:cNvSpPr>
          <p:nvPr/>
        </p:nvSpPr>
        <p:spPr bwMode="auto">
          <a:xfrm>
            <a:off x="3490913" y="4170363"/>
            <a:ext cx="119062"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6</a:t>
            </a:r>
          </a:p>
        </p:txBody>
      </p:sp>
      <p:sp>
        <p:nvSpPr>
          <p:cNvPr id="158777" name="Line 57"/>
          <p:cNvSpPr>
            <a:spLocks noChangeShapeType="1"/>
          </p:cNvSpPr>
          <p:nvPr/>
        </p:nvSpPr>
        <p:spPr bwMode="auto">
          <a:xfrm>
            <a:off x="3740150" y="3057525"/>
            <a:ext cx="12700" cy="3130550"/>
          </a:xfrm>
          <a:prstGeom prst="line">
            <a:avLst/>
          </a:prstGeom>
          <a:noFill/>
          <a:ln w="22225">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8" name="Line 58"/>
          <p:cNvSpPr>
            <a:spLocks noChangeShapeType="1"/>
          </p:cNvSpPr>
          <p:nvPr/>
        </p:nvSpPr>
        <p:spPr bwMode="auto">
          <a:xfrm>
            <a:off x="3681413" y="3725863"/>
            <a:ext cx="52387" cy="1587"/>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79" name="Rectangle 59"/>
          <p:cNvSpPr>
            <a:spLocks noChangeArrowheads="1"/>
          </p:cNvSpPr>
          <p:nvPr/>
        </p:nvSpPr>
        <p:spPr bwMode="auto">
          <a:xfrm>
            <a:off x="3490913" y="3543300"/>
            <a:ext cx="119062"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8</a:t>
            </a:r>
          </a:p>
        </p:txBody>
      </p:sp>
      <p:sp>
        <p:nvSpPr>
          <p:cNvPr id="158780" name="Rectangle 60"/>
          <p:cNvSpPr>
            <a:spLocks noChangeArrowheads="1"/>
          </p:cNvSpPr>
          <p:nvPr/>
        </p:nvSpPr>
        <p:spPr bwMode="auto">
          <a:xfrm>
            <a:off x="3490913" y="4826000"/>
            <a:ext cx="119062"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4</a:t>
            </a:r>
          </a:p>
        </p:txBody>
      </p:sp>
      <p:sp>
        <p:nvSpPr>
          <p:cNvPr id="158781" name="Line 61"/>
          <p:cNvSpPr>
            <a:spLocks noChangeShapeType="1"/>
          </p:cNvSpPr>
          <p:nvPr/>
        </p:nvSpPr>
        <p:spPr bwMode="auto">
          <a:xfrm>
            <a:off x="3689350" y="3043238"/>
            <a:ext cx="53975" cy="1587"/>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82" name="Rectangle 62"/>
          <p:cNvSpPr>
            <a:spLocks noChangeArrowheads="1"/>
          </p:cNvSpPr>
          <p:nvPr/>
        </p:nvSpPr>
        <p:spPr bwMode="auto">
          <a:xfrm>
            <a:off x="3357563" y="2916238"/>
            <a:ext cx="238125"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10</a:t>
            </a:r>
          </a:p>
        </p:txBody>
      </p:sp>
      <p:sp>
        <p:nvSpPr>
          <p:cNvPr id="158783" name="Line 63"/>
          <p:cNvSpPr>
            <a:spLocks noChangeShapeType="1"/>
          </p:cNvSpPr>
          <p:nvPr/>
        </p:nvSpPr>
        <p:spPr bwMode="auto">
          <a:xfrm>
            <a:off x="3746500" y="6189663"/>
            <a:ext cx="1166813" cy="7937"/>
          </a:xfrm>
          <a:prstGeom prst="line">
            <a:avLst/>
          </a:prstGeom>
          <a:noFill/>
          <a:ln w="22225">
            <a:solidFill>
              <a:srgbClr val="FFFFFF"/>
            </a:solidFill>
            <a:round/>
            <a:headEnd/>
            <a:tailEnd/>
          </a:ln>
        </p:spPr>
        <p:txBody>
          <a:bodyPr t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Arial Unicode MS"/>
              <a:cs typeface="Arial" pitchFamily="34" charset="0"/>
            </a:endParaRPr>
          </a:p>
        </p:txBody>
      </p:sp>
      <p:sp>
        <p:nvSpPr>
          <p:cNvPr id="158784" name="Rectangle 64"/>
          <p:cNvSpPr>
            <a:spLocks noChangeArrowheads="1"/>
          </p:cNvSpPr>
          <p:nvPr/>
        </p:nvSpPr>
        <p:spPr bwMode="auto">
          <a:xfrm>
            <a:off x="3854450" y="3725863"/>
            <a:ext cx="441325" cy="2454275"/>
          </a:xfrm>
          <a:prstGeom prst="rect">
            <a:avLst/>
          </a:prstGeom>
          <a:solidFill>
            <a:srgbClr val="23C7CB"/>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85" name="Rectangle 65"/>
          <p:cNvSpPr>
            <a:spLocks noChangeArrowheads="1"/>
          </p:cNvSpPr>
          <p:nvPr/>
        </p:nvSpPr>
        <p:spPr bwMode="auto">
          <a:xfrm>
            <a:off x="4359275" y="4533900"/>
            <a:ext cx="447675" cy="1646238"/>
          </a:xfrm>
          <a:prstGeom prst="rect">
            <a:avLst/>
          </a:prstGeom>
          <a:solidFill>
            <a:srgbClr val="FFFF00"/>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86" name="Text Box 66"/>
          <p:cNvSpPr txBox="1">
            <a:spLocks noChangeArrowheads="1"/>
          </p:cNvSpPr>
          <p:nvPr/>
        </p:nvSpPr>
        <p:spPr bwMode="auto">
          <a:xfrm>
            <a:off x="3810000" y="3449638"/>
            <a:ext cx="536575" cy="320675"/>
          </a:xfrm>
          <a:prstGeom prst="rect">
            <a:avLst/>
          </a:prstGeom>
          <a:noFill/>
          <a:ln w="9525">
            <a:noFill/>
            <a:miter lim="800000"/>
            <a:headEnd/>
            <a:tailEnd/>
          </a:ln>
        </p:spPr>
        <p:txBody>
          <a:bodyPr wrap="none" t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8,0</a:t>
            </a:r>
          </a:p>
        </p:txBody>
      </p:sp>
      <p:sp>
        <p:nvSpPr>
          <p:cNvPr id="158787" name="Text Box 67"/>
          <p:cNvSpPr txBox="1">
            <a:spLocks noChangeArrowheads="1"/>
          </p:cNvSpPr>
          <p:nvPr/>
        </p:nvSpPr>
        <p:spPr bwMode="auto">
          <a:xfrm>
            <a:off x="4279900" y="4213225"/>
            <a:ext cx="536575" cy="320675"/>
          </a:xfrm>
          <a:prstGeom prst="rect">
            <a:avLst/>
          </a:prstGeom>
          <a:noFill/>
          <a:ln w="9525">
            <a:noFill/>
            <a:miter lim="800000"/>
            <a:headEnd/>
            <a:tailEnd/>
          </a:ln>
        </p:spPr>
        <p:txBody>
          <a:bodyPr wrap="none" t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5,5</a:t>
            </a:r>
          </a:p>
        </p:txBody>
      </p:sp>
      <p:sp>
        <p:nvSpPr>
          <p:cNvPr id="158788" name="Rectangle 68"/>
          <p:cNvSpPr>
            <a:spLocks noChangeArrowheads="1"/>
          </p:cNvSpPr>
          <p:nvPr/>
        </p:nvSpPr>
        <p:spPr bwMode="auto">
          <a:xfrm>
            <a:off x="3490913" y="6013450"/>
            <a:ext cx="119062" cy="24447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0</a:t>
            </a:r>
          </a:p>
        </p:txBody>
      </p:sp>
      <p:sp>
        <p:nvSpPr>
          <p:cNvPr id="158789" name="Text Box 69"/>
          <p:cNvSpPr txBox="1">
            <a:spLocks noChangeArrowheads="1"/>
          </p:cNvSpPr>
          <p:nvPr/>
        </p:nvSpPr>
        <p:spPr bwMode="auto">
          <a:xfrm>
            <a:off x="1116013" y="3213100"/>
            <a:ext cx="14097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EFB"/>
                </a:solidFill>
                <a:effectLst/>
                <a:uLnTx/>
                <a:uFillTx/>
                <a:latin typeface="Arial Unicode MS" pitchFamily="34" charset="-128"/>
                <a:ea typeface="Arial Unicode MS"/>
                <a:cs typeface="Arial Unicode MS" pitchFamily="34" charset="-128"/>
              </a:rPr>
              <a:t>NS</a:t>
            </a:r>
          </a:p>
        </p:txBody>
      </p:sp>
      <p:sp>
        <p:nvSpPr>
          <p:cNvPr id="158790" name="AutoShape 70"/>
          <p:cNvSpPr>
            <a:spLocks noChangeArrowheads="1"/>
          </p:cNvSpPr>
          <p:nvPr/>
        </p:nvSpPr>
        <p:spPr bwMode="auto">
          <a:xfrm>
            <a:off x="4340225" y="3741738"/>
            <a:ext cx="381000" cy="419100"/>
          </a:xfrm>
          <a:prstGeom prst="downArrow">
            <a:avLst>
              <a:gd name="adj1" fmla="val 50000"/>
              <a:gd name="adj2" fmla="val 27500"/>
            </a:avLst>
          </a:prstGeom>
          <a:solidFill>
            <a:srgbClr val="FFFDB9"/>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Unicode MS" pitchFamily="34" charset="-128"/>
              <a:ea typeface="Arial Unicode MS"/>
              <a:cs typeface="Arial Unicode MS" pitchFamily="34" charset="-128"/>
            </a:endParaRPr>
          </a:p>
        </p:txBody>
      </p:sp>
      <p:sp>
        <p:nvSpPr>
          <p:cNvPr id="158791" name="Text Box 71"/>
          <p:cNvSpPr txBox="1">
            <a:spLocks noChangeArrowheads="1"/>
          </p:cNvSpPr>
          <p:nvPr/>
        </p:nvSpPr>
        <p:spPr bwMode="auto">
          <a:xfrm>
            <a:off x="4556125" y="3741738"/>
            <a:ext cx="836613" cy="320675"/>
          </a:xfrm>
          <a:prstGeom prst="rect">
            <a:avLst/>
          </a:prstGeom>
          <a:noFill/>
          <a:ln w="9525">
            <a:noFill/>
            <a:miter lim="800000"/>
            <a:headEnd/>
            <a:tailEnd/>
          </a:ln>
        </p:spPr>
        <p:txBody>
          <a:bodyPr wrap="none" t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―44%</a:t>
            </a:r>
          </a:p>
        </p:txBody>
      </p:sp>
      <p:sp>
        <p:nvSpPr>
          <p:cNvPr id="158792" name="Text Box 72"/>
          <p:cNvSpPr txBox="1">
            <a:spLocks noChangeArrowheads="1"/>
          </p:cNvSpPr>
          <p:nvPr/>
        </p:nvSpPr>
        <p:spPr bwMode="auto">
          <a:xfrm>
            <a:off x="144463" y="1443038"/>
            <a:ext cx="8602662" cy="373062"/>
          </a:xfrm>
          <a:prstGeom prst="rect">
            <a:avLst/>
          </a:prstGeom>
          <a:noFill/>
          <a:ln w="9525">
            <a:noFill/>
            <a:miter lim="800000"/>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1"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NPH πριν από την κατάκλιση έναντι ινσουλίνης glargine και μετφορμίνη 2 g</a:t>
            </a:r>
            <a:endParaRPr kumimoji="0" lang="en-GB" sz="1800" b="1"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
        <p:nvSpPr>
          <p:cNvPr id="158793" name="Text Box 73"/>
          <p:cNvSpPr txBox="1">
            <a:spLocks noChangeArrowheads="1"/>
          </p:cNvSpPr>
          <p:nvPr/>
        </p:nvSpPr>
        <p:spPr bwMode="auto">
          <a:xfrm>
            <a:off x="3700463" y="2971800"/>
            <a:ext cx="1268412"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EFB"/>
                </a:solidFill>
                <a:effectLst/>
                <a:uLnTx/>
                <a:uFillTx/>
                <a:latin typeface="Arial Unicode MS" pitchFamily="34" charset="-128"/>
                <a:ea typeface="Arial Unicode MS"/>
                <a:cs typeface="Arial Unicode MS" pitchFamily="34" charset="-128"/>
              </a:rPr>
              <a:t>p&lt;0,05</a:t>
            </a:r>
          </a:p>
        </p:txBody>
      </p:sp>
      <p:sp>
        <p:nvSpPr>
          <p:cNvPr id="158794" name="Rectangle 74"/>
          <p:cNvSpPr>
            <a:spLocks noChangeArrowheads="1"/>
          </p:cNvSpPr>
          <p:nvPr/>
        </p:nvSpPr>
        <p:spPr bwMode="auto">
          <a:xfrm>
            <a:off x="138113" y="6419850"/>
            <a:ext cx="4413250" cy="428625"/>
          </a:xfrm>
          <a:prstGeom prst="rect">
            <a:avLst/>
          </a:prstGeom>
          <a:noFill/>
          <a:ln w="9525" algn="ctr">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NS = μη σημαντική.</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rPr>
              <a:t>Yki-Jarvinen H, et al. Diabetes 2004;53(suppl 2). Abstract 2181-PO.</a:t>
            </a:r>
            <a:endParaRPr kumimoji="0" lang="en-GB" sz="1100" b="0" i="0" u="none" strike="noStrike" kern="1200" cap="none" spc="0" normalizeH="0" baseline="0" noProof="0">
              <a:ln>
                <a:noFill/>
              </a:ln>
              <a:solidFill>
                <a:srgbClr val="FFFFFF"/>
              </a:solidFill>
              <a:effectLst/>
              <a:uLnTx/>
              <a:uFillTx/>
              <a:latin typeface="Arial Unicode MS" pitchFamily="34" charset="-128"/>
              <a:ea typeface="Arial Unicode MS"/>
              <a:cs typeface="Arial Unicode MS" pitchFamily="34" charset="-128"/>
            </a:endParaRPr>
          </a:p>
        </p:txBody>
      </p:sp>
    </p:spTree>
    <p:extLst>
      <p:ext uri="{BB962C8B-B14F-4D97-AF65-F5344CB8AC3E}">
        <p14:creationId xmlns:p14="http://schemas.microsoft.com/office/powerpoint/2010/main" val="160535388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647" y="1792820"/>
            <a:ext cx="3106738" cy="2582333"/>
          </a:xfrm>
          <a:prstGeom prst="rect">
            <a:avLst/>
          </a:prstGeom>
          <a:solidFill>
            <a:schemeClr val="bg1"/>
          </a:solidFill>
          <a:ln w="9525">
            <a:solidFill>
              <a:srgbClr val="E0DED8"/>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ounded Rectangle 3"/>
          <p:cNvSpPr/>
          <p:nvPr/>
        </p:nvSpPr>
        <p:spPr>
          <a:xfrm>
            <a:off x="5562928" y="5274745"/>
            <a:ext cx="2603500" cy="1011767"/>
          </a:xfrm>
          <a:prstGeom prst="roundRect">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138" name="Title 1"/>
          <p:cNvSpPr>
            <a:spLocks noGrp="1"/>
          </p:cNvSpPr>
          <p:nvPr>
            <p:ph type="title"/>
          </p:nvPr>
        </p:nvSpPr>
        <p:spPr>
          <a:xfrm>
            <a:off x="321647" y="415127"/>
            <a:ext cx="8509000" cy="520700"/>
          </a:xfrm>
        </p:spPr>
        <p:txBody>
          <a:bodyPr rtlCol="0">
            <a:normAutofit fontScale="90000"/>
          </a:bodyPr>
          <a:lstStyle/>
          <a:p>
            <a:pPr eaLnBrk="1" fontAlgn="auto" hangingPunct="1">
              <a:spcAft>
                <a:spcPts val="0"/>
              </a:spcAft>
              <a:defRPr/>
            </a:pPr>
            <a:r>
              <a:rPr lang="en-GB" sz="2700" dirty="0" err="1"/>
              <a:t>Ινσουλίνη</a:t>
            </a:r>
            <a:r>
              <a:rPr lang="en-GB" sz="2700" dirty="0"/>
              <a:t> </a:t>
            </a:r>
            <a:r>
              <a:rPr lang="en-GB" sz="2700" dirty="0" err="1"/>
              <a:t>degludec</a:t>
            </a:r>
            <a:br>
              <a:rPr lang="en-GB" dirty="0"/>
            </a:br>
            <a:endParaRPr lang="en-GB" sz="2200" b="0" dirty="0">
              <a:solidFill>
                <a:srgbClr val="009FDA"/>
              </a:solidFill>
            </a:endParaRPr>
          </a:p>
        </p:txBody>
      </p:sp>
      <p:sp>
        <p:nvSpPr>
          <p:cNvPr id="7" name="Flowchart: Merge 6"/>
          <p:cNvSpPr/>
          <p:nvPr/>
        </p:nvSpPr>
        <p:spPr bwMode="auto">
          <a:xfrm>
            <a:off x="346079" y="4529667"/>
            <a:ext cx="6302257" cy="419100"/>
          </a:xfrm>
          <a:prstGeom prst="flowChartMerge">
            <a:avLst/>
          </a:prstGeom>
          <a:solidFill>
            <a:schemeClr val="bg1">
              <a:lumMod val="85000"/>
            </a:schemeClr>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a:ea typeface="+mn-ea"/>
              <a:cs typeface="Arial" pitchFamily="34" charset="0"/>
            </a:endParaRPr>
          </a:p>
        </p:txBody>
      </p:sp>
      <p:sp>
        <p:nvSpPr>
          <p:cNvPr id="10247" name="TextBox 34"/>
          <p:cNvSpPr txBox="1">
            <a:spLocks noChangeArrowheads="1"/>
          </p:cNvSpPr>
          <p:nvPr/>
        </p:nvSpPr>
        <p:spPr bwMode="auto">
          <a:xfrm>
            <a:off x="1438285" y="4991108"/>
            <a:ext cx="41830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24ωρη κάλυψη, με ε</a:t>
            </a:r>
            <a:r>
              <a:rPr kumimoji="0" lang="en-GB" sz="14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πίπ</a:t>
            </a:r>
            <a:r>
              <a:rPr kumimoji="0" lang="en-GB" sz="1400" b="1" i="0" u="none" strike="noStrike" kern="1200" cap="none" spc="0" normalizeH="0" baseline="0" noProof="0" dirty="0" err="1">
                <a:ln>
                  <a:noFill/>
                </a:ln>
                <a:solidFill>
                  <a:srgbClr val="001965"/>
                </a:solidFill>
                <a:effectLst/>
                <a:uLnTx/>
                <a:uFillTx/>
                <a:latin typeface="Verdana" pitchFamily="34" charset="0"/>
                <a:ea typeface="+mn-ea"/>
                <a:cs typeface="Arial" pitchFamily="34" charset="0"/>
              </a:rPr>
              <a:t>εδη</a:t>
            </a:r>
            <a:r>
              <a:rPr kumimoji="0" lang="en-GB" sz="14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 </a:t>
            </a:r>
            <a:r>
              <a:rPr kumimoji="0" lang="en-GB" sz="1400" b="1" i="0" u="none" strike="noStrike" kern="1200" cap="none" spc="0" normalizeH="0" baseline="0" noProof="0" dirty="0" err="1">
                <a:ln>
                  <a:noFill/>
                </a:ln>
                <a:solidFill>
                  <a:srgbClr val="001965"/>
                </a:solidFill>
                <a:effectLst/>
                <a:uLnTx/>
                <a:uFillTx/>
                <a:latin typeface="Verdana" pitchFamily="34" charset="0"/>
                <a:ea typeface="+mn-ea"/>
                <a:cs typeface="Arial" pitchFamily="34" charset="0"/>
              </a:rPr>
              <a:t>στ</a:t>
            </a:r>
            <a:r>
              <a:rPr kumimoji="0" lang="en-GB" sz="14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αθερή &amp; προβλέψιμη δράση</a:t>
            </a:r>
          </a:p>
        </p:txBody>
      </p:sp>
      <p:pic>
        <p:nvPicPr>
          <p:cNvPr id="9" name="Picture 1"/>
          <p:cNvPicPr>
            <a:picLocks noChangeAspect="1"/>
          </p:cNvPicPr>
          <p:nvPr/>
        </p:nvPicPr>
        <p:blipFill>
          <a:blip r:embed="rId3" cstate="print"/>
          <a:srcRect/>
          <a:stretch>
            <a:fillRect/>
          </a:stretch>
        </p:blipFill>
        <p:spPr bwMode="auto">
          <a:xfrm>
            <a:off x="3618867" y="1831466"/>
            <a:ext cx="2937209" cy="2553767"/>
          </a:xfrm>
          <a:prstGeom prst="rect">
            <a:avLst/>
          </a:prstGeom>
          <a:solidFill>
            <a:srgbClr val="FFFFFF"/>
          </a:solidFill>
          <a:ln w="3175">
            <a:solidFill>
              <a:srgbClr val="E0DED8"/>
            </a:solidFill>
          </a:ln>
          <a:effectLst>
            <a:outerShdw blurRad="50800" dist="38100" dir="8100000" algn="tr" rotWithShape="0">
              <a:prstClr val="black">
                <a:alpha val="40000"/>
              </a:prstClr>
            </a:outerShdw>
          </a:effectLst>
        </p:spPr>
      </p:pic>
      <p:sp>
        <p:nvSpPr>
          <p:cNvPr id="10250" name="TextBox 10"/>
          <p:cNvSpPr txBox="1">
            <a:spLocks noChangeArrowheads="1"/>
          </p:cNvSpPr>
          <p:nvPr/>
        </p:nvSpPr>
        <p:spPr bwMode="auto">
          <a:xfrm>
            <a:off x="3967827" y="4127500"/>
            <a:ext cx="242093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82786F"/>
                </a:solidFill>
                <a:effectLst/>
                <a:uLnTx/>
                <a:uFillTx/>
                <a:latin typeface="Verdana" pitchFamily="34" charset="0"/>
                <a:ea typeface="MS PGothic" pitchFamily="34" charset="-128"/>
                <a:cs typeface="Arial" pitchFamily="34" charset="0"/>
              </a:rPr>
              <a:t>T2DM, type 2 diabetes mellitus</a:t>
            </a:r>
          </a:p>
        </p:txBody>
      </p:sp>
      <p:sp>
        <p:nvSpPr>
          <p:cNvPr id="10252" name="TextBox 34"/>
          <p:cNvSpPr txBox="1">
            <a:spLocks noChangeArrowheads="1"/>
          </p:cNvSpPr>
          <p:nvPr/>
        </p:nvSpPr>
        <p:spPr bwMode="auto">
          <a:xfrm>
            <a:off x="5547053" y="5306495"/>
            <a:ext cx="260350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err="1">
                <a:ln>
                  <a:noFill/>
                </a:ln>
                <a:solidFill>
                  <a:srgbClr val="001965"/>
                </a:solidFill>
                <a:effectLst/>
                <a:uLnTx/>
                <a:uFillTx/>
                <a:latin typeface="Verdana" pitchFamily="34" charset="0"/>
                <a:ea typeface="+mn-ea"/>
                <a:cs typeface="Arial" pitchFamily="34" charset="0"/>
              </a:rPr>
              <a:t>Δυν</a:t>
            </a:r>
            <a:r>
              <a:rPr kumimoji="0" lang="en-GB" sz="13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ατότητα για ελάττωση των υπογλυκαιμιών και ευελιξία στη χορήγηση</a:t>
            </a:r>
            <a:r>
              <a:rPr kumimoji="0" lang="el-GR" sz="13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 όταν αυτή χρειαστεί</a:t>
            </a:r>
            <a:endParaRPr kumimoji="0" lang="en-GB" sz="1300" b="1" i="0" u="none" strike="noStrike" kern="1200" cap="none" spc="0" normalizeH="0" baseline="0" noProof="0" dirty="0">
              <a:ln>
                <a:noFill/>
              </a:ln>
              <a:solidFill>
                <a:srgbClr val="001965"/>
              </a:solidFill>
              <a:effectLst/>
              <a:uLnTx/>
              <a:uFillTx/>
              <a:latin typeface="Verdana" pitchFamily="34" charset="0"/>
              <a:ea typeface="+mn-ea"/>
              <a:cs typeface="Arial" pitchFamily="34" charset="0"/>
            </a:endParaRPr>
          </a:p>
        </p:txBody>
      </p:sp>
      <p:sp>
        <p:nvSpPr>
          <p:cNvPr id="14" name="Bent Arrow 13"/>
          <p:cNvSpPr/>
          <p:nvPr/>
        </p:nvSpPr>
        <p:spPr>
          <a:xfrm flipV="1">
            <a:off x="3106074" y="5525229"/>
            <a:ext cx="2168210" cy="455083"/>
          </a:xfrm>
          <a:prstGeom prst="bent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Arial"/>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31463"/>
            <a:ext cx="3618866" cy="2594068"/>
          </a:xfrm>
          <a:prstGeom prst="rect">
            <a:avLst/>
          </a:prstGeom>
        </p:spPr>
      </p:pic>
      <p:sp>
        <p:nvSpPr>
          <p:cNvPr id="2" name="TextBox 1"/>
          <p:cNvSpPr txBox="1"/>
          <p:nvPr/>
        </p:nvSpPr>
        <p:spPr>
          <a:xfrm>
            <a:off x="1061337" y="1512540"/>
            <a:ext cx="162736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1965"/>
                </a:solidFill>
                <a:effectLst/>
                <a:uLnTx/>
                <a:uFillTx/>
                <a:latin typeface="Verdana"/>
                <a:ea typeface="+mn-ea"/>
                <a:cs typeface="Arial" pitchFamily="34" charset="0"/>
              </a:rPr>
              <a:t>Within subject variability</a:t>
            </a:r>
          </a:p>
        </p:txBody>
      </p:sp>
      <p:sp>
        <p:nvSpPr>
          <p:cNvPr id="15" name="TextBox 14"/>
          <p:cNvSpPr txBox="1"/>
          <p:nvPr/>
        </p:nvSpPr>
        <p:spPr>
          <a:xfrm>
            <a:off x="4190179" y="1512540"/>
            <a:ext cx="165462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1965"/>
                </a:solidFill>
                <a:effectLst/>
                <a:uLnTx/>
                <a:uFillTx/>
                <a:latin typeface="Verdana"/>
                <a:ea typeface="+mn-ea"/>
                <a:cs typeface="Arial" pitchFamily="34" charset="0"/>
              </a:rPr>
              <a:t>PD profile at steady state</a:t>
            </a:r>
          </a:p>
        </p:txBody>
      </p:sp>
    </p:spTree>
    <p:extLst>
      <p:ext uri="{BB962C8B-B14F-4D97-AF65-F5344CB8AC3E}">
        <p14:creationId xmlns:p14="http://schemas.microsoft.com/office/powerpoint/2010/main" val="3052789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fade">
                                      <p:cBhvr>
                                        <p:cTn id="10" dur="500"/>
                                        <p:tgtEl>
                                          <p:spTgt spid="10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252" grpId="0"/>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368346" y="4225147"/>
            <a:ext cx="1656184" cy="659351"/>
          </a:xfrm>
          <a:prstGeom prst="rect">
            <a:avLst/>
          </a:prstGeom>
          <a:solidFill>
            <a:schemeClr val="accent3">
              <a:lumMod val="20000"/>
              <a:lumOff val="80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596169"/>
              </a:solidFill>
              <a:effectLst/>
              <a:uLnTx/>
              <a:uFillTx/>
              <a:latin typeface="Arial"/>
              <a:ea typeface="+mn-ea"/>
              <a:cs typeface="+mn-cs"/>
            </a:endParaRPr>
          </a:p>
        </p:txBody>
      </p:sp>
      <p:sp>
        <p:nvSpPr>
          <p:cNvPr id="30" name="Rectangle 29"/>
          <p:cNvSpPr/>
          <p:nvPr/>
        </p:nvSpPr>
        <p:spPr>
          <a:xfrm>
            <a:off x="5024530" y="4251445"/>
            <a:ext cx="1656184" cy="621771"/>
          </a:xfrm>
          <a:prstGeom prst="rect">
            <a:avLst/>
          </a:prstGeom>
          <a:solidFill>
            <a:schemeClr val="accent5">
              <a:lumMod val="20000"/>
              <a:lumOff val="80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596169"/>
              </a:solidFill>
              <a:effectLst/>
              <a:uLnTx/>
              <a:uFillTx/>
              <a:latin typeface="Arial"/>
              <a:ea typeface="+mn-ea"/>
              <a:cs typeface="+mn-cs"/>
            </a:endParaRPr>
          </a:p>
        </p:txBody>
      </p:sp>
      <p:sp>
        <p:nvSpPr>
          <p:cNvPr id="31" name="Rectangle 30"/>
          <p:cNvSpPr/>
          <p:nvPr/>
        </p:nvSpPr>
        <p:spPr>
          <a:xfrm>
            <a:off x="6680714" y="4237332"/>
            <a:ext cx="1656184" cy="635883"/>
          </a:xfrm>
          <a:prstGeom prst="rect">
            <a:avLst/>
          </a:prstGeom>
          <a:solidFill>
            <a:schemeClr val="accent6">
              <a:lumMod val="20000"/>
              <a:lumOff val="80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596169"/>
              </a:solidFill>
              <a:effectLst/>
              <a:uLnTx/>
              <a:uFillTx/>
              <a:latin typeface="Arial"/>
              <a:ea typeface="+mn-ea"/>
              <a:cs typeface="+mn-cs"/>
            </a:endParaRPr>
          </a:p>
        </p:txBody>
      </p:sp>
      <p:sp>
        <p:nvSpPr>
          <p:cNvPr id="26" name="Rectangle 25"/>
          <p:cNvSpPr/>
          <p:nvPr/>
        </p:nvSpPr>
        <p:spPr>
          <a:xfrm>
            <a:off x="1712162" y="3978724"/>
            <a:ext cx="1656184" cy="894493"/>
          </a:xfrm>
          <a:prstGeom prst="rect">
            <a:avLst/>
          </a:prstGeom>
          <a:solidFill>
            <a:schemeClr val="accent2">
              <a:lumMod val="20000"/>
              <a:lumOff val="80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596169"/>
              </a:solidFill>
              <a:effectLst/>
              <a:uLnTx/>
              <a:uFillTx/>
              <a:latin typeface="Arial"/>
              <a:ea typeface="+mn-ea"/>
              <a:cs typeface="+mn-cs"/>
            </a:endParaRPr>
          </a:p>
        </p:txBody>
      </p:sp>
      <p:sp>
        <p:nvSpPr>
          <p:cNvPr id="19" name="Freeform 5"/>
          <p:cNvSpPr>
            <a:spLocks/>
          </p:cNvSpPr>
          <p:nvPr/>
        </p:nvSpPr>
        <p:spPr bwMode="auto">
          <a:xfrm>
            <a:off x="1702092" y="3853477"/>
            <a:ext cx="6524625" cy="525463"/>
          </a:xfrm>
          <a:custGeom>
            <a:avLst/>
            <a:gdLst>
              <a:gd name="T0" fmla="*/ 0 w 2051"/>
              <a:gd name="T1" fmla="*/ 73 h 162"/>
              <a:gd name="T2" fmla="*/ 122 w 2051"/>
              <a:gd name="T3" fmla="*/ 78 h 162"/>
              <a:gd name="T4" fmla="*/ 254 w 2051"/>
              <a:gd name="T5" fmla="*/ 65 h 162"/>
              <a:gd name="T6" fmla="*/ 329 w 2051"/>
              <a:gd name="T7" fmla="*/ 50 h 162"/>
              <a:gd name="T8" fmla="*/ 419 w 2051"/>
              <a:gd name="T9" fmla="*/ 71 h 162"/>
              <a:gd name="T10" fmla="*/ 487 w 2051"/>
              <a:gd name="T11" fmla="*/ 76 h 162"/>
              <a:gd name="T12" fmla="*/ 498 w 2051"/>
              <a:gd name="T13" fmla="*/ 74 h 162"/>
              <a:gd name="T14" fmla="*/ 536 w 2051"/>
              <a:gd name="T15" fmla="*/ 79 h 162"/>
              <a:gd name="T16" fmla="*/ 554 w 2051"/>
              <a:gd name="T17" fmla="*/ 85 h 162"/>
              <a:gd name="T18" fmla="*/ 567 w 2051"/>
              <a:gd name="T19" fmla="*/ 90 h 162"/>
              <a:gd name="T20" fmla="*/ 594 w 2051"/>
              <a:gd name="T21" fmla="*/ 86 h 162"/>
              <a:gd name="T22" fmla="*/ 647 w 2051"/>
              <a:gd name="T23" fmla="*/ 92 h 162"/>
              <a:gd name="T24" fmla="*/ 674 w 2051"/>
              <a:gd name="T25" fmla="*/ 88 h 162"/>
              <a:gd name="T26" fmla="*/ 713 w 2051"/>
              <a:gd name="T27" fmla="*/ 90 h 162"/>
              <a:gd name="T28" fmla="*/ 752 w 2051"/>
              <a:gd name="T29" fmla="*/ 99 h 162"/>
              <a:gd name="T30" fmla="*/ 781 w 2051"/>
              <a:gd name="T31" fmla="*/ 98 h 162"/>
              <a:gd name="T32" fmla="*/ 809 w 2051"/>
              <a:gd name="T33" fmla="*/ 104 h 162"/>
              <a:gd name="T34" fmla="*/ 875 w 2051"/>
              <a:gd name="T35" fmla="*/ 109 h 162"/>
              <a:gd name="T36" fmla="*/ 935 w 2051"/>
              <a:gd name="T37" fmla="*/ 96 h 162"/>
              <a:gd name="T38" fmla="*/ 959 w 2051"/>
              <a:gd name="T39" fmla="*/ 79 h 162"/>
              <a:gd name="T40" fmla="*/ 1086 w 2051"/>
              <a:gd name="T41" fmla="*/ 107 h 162"/>
              <a:gd name="T42" fmla="*/ 1196 w 2051"/>
              <a:gd name="T43" fmla="*/ 101 h 162"/>
              <a:gd name="T44" fmla="*/ 1322 w 2051"/>
              <a:gd name="T45" fmla="*/ 101 h 162"/>
              <a:gd name="T46" fmla="*/ 1406 w 2051"/>
              <a:gd name="T47" fmla="*/ 110 h 162"/>
              <a:gd name="T48" fmla="*/ 1449 w 2051"/>
              <a:gd name="T49" fmla="*/ 99 h 162"/>
              <a:gd name="T50" fmla="*/ 1484 w 2051"/>
              <a:gd name="T51" fmla="*/ 108 h 162"/>
              <a:gd name="T52" fmla="*/ 1508 w 2051"/>
              <a:gd name="T53" fmla="*/ 116 h 162"/>
              <a:gd name="T54" fmla="*/ 1542 w 2051"/>
              <a:gd name="T55" fmla="*/ 109 h 162"/>
              <a:gd name="T56" fmla="*/ 1588 w 2051"/>
              <a:gd name="T57" fmla="*/ 103 h 162"/>
              <a:gd name="T58" fmla="*/ 1662 w 2051"/>
              <a:gd name="T59" fmla="*/ 129 h 162"/>
              <a:gd name="T60" fmla="*/ 1706 w 2051"/>
              <a:gd name="T61" fmla="*/ 108 h 162"/>
              <a:gd name="T62" fmla="*/ 1739 w 2051"/>
              <a:gd name="T63" fmla="*/ 94 h 162"/>
              <a:gd name="T64" fmla="*/ 1778 w 2051"/>
              <a:gd name="T65" fmla="*/ 103 h 162"/>
              <a:gd name="T66" fmla="*/ 1798 w 2051"/>
              <a:gd name="T67" fmla="*/ 110 h 162"/>
              <a:gd name="T68" fmla="*/ 1855 w 2051"/>
              <a:gd name="T69" fmla="*/ 117 h 162"/>
              <a:gd name="T70" fmla="*/ 1881 w 2051"/>
              <a:gd name="T71" fmla="*/ 113 h 162"/>
              <a:gd name="T72" fmla="*/ 1911 w 2051"/>
              <a:gd name="T73" fmla="*/ 111 h 162"/>
              <a:gd name="T74" fmla="*/ 1972 w 2051"/>
              <a:gd name="T75" fmla="*/ 130 h 162"/>
              <a:gd name="T76" fmla="*/ 2051 w 2051"/>
              <a:gd name="T77" fmla="*/ 15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1" h="162">
                <a:moveTo>
                  <a:pt x="0" y="73"/>
                </a:moveTo>
                <a:cubicBezTo>
                  <a:pt x="0" y="73"/>
                  <a:pt x="80" y="110"/>
                  <a:pt x="122" y="78"/>
                </a:cubicBezTo>
                <a:cubicBezTo>
                  <a:pt x="122" y="78"/>
                  <a:pt x="175" y="28"/>
                  <a:pt x="254" y="65"/>
                </a:cubicBezTo>
                <a:cubicBezTo>
                  <a:pt x="254" y="65"/>
                  <a:pt x="285" y="77"/>
                  <a:pt x="329" y="50"/>
                </a:cubicBezTo>
                <a:cubicBezTo>
                  <a:pt x="329" y="50"/>
                  <a:pt x="366" y="22"/>
                  <a:pt x="419" y="71"/>
                </a:cubicBezTo>
                <a:cubicBezTo>
                  <a:pt x="419" y="71"/>
                  <a:pt x="450" y="105"/>
                  <a:pt x="487" y="76"/>
                </a:cubicBezTo>
                <a:cubicBezTo>
                  <a:pt x="489" y="74"/>
                  <a:pt x="495" y="74"/>
                  <a:pt x="498" y="74"/>
                </a:cubicBezTo>
                <a:cubicBezTo>
                  <a:pt x="510" y="72"/>
                  <a:pt x="524" y="75"/>
                  <a:pt x="536" y="79"/>
                </a:cubicBezTo>
                <a:cubicBezTo>
                  <a:pt x="542" y="81"/>
                  <a:pt x="548" y="83"/>
                  <a:pt x="554" y="85"/>
                </a:cubicBezTo>
                <a:cubicBezTo>
                  <a:pt x="558" y="87"/>
                  <a:pt x="562" y="90"/>
                  <a:pt x="567" y="90"/>
                </a:cubicBezTo>
                <a:cubicBezTo>
                  <a:pt x="576" y="91"/>
                  <a:pt x="585" y="87"/>
                  <a:pt x="594" y="86"/>
                </a:cubicBezTo>
                <a:cubicBezTo>
                  <a:pt x="611" y="86"/>
                  <a:pt x="629" y="90"/>
                  <a:pt x="647" y="92"/>
                </a:cubicBezTo>
                <a:cubicBezTo>
                  <a:pt x="656" y="90"/>
                  <a:pt x="665" y="89"/>
                  <a:pt x="674" y="88"/>
                </a:cubicBezTo>
                <a:cubicBezTo>
                  <a:pt x="687" y="85"/>
                  <a:pt x="700" y="86"/>
                  <a:pt x="713" y="90"/>
                </a:cubicBezTo>
                <a:cubicBezTo>
                  <a:pt x="726" y="93"/>
                  <a:pt x="739" y="99"/>
                  <a:pt x="752" y="99"/>
                </a:cubicBezTo>
                <a:cubicBezTo>
                  <a:pt x="762" y="99"/>
                  <a:pt x="772" y="97"/>
                  <a:pt x="781" y="98"/>
                </a:cubicBezTo>
                <a:cubicBezTo>
                  <a:pt x="791" y="99"/>
                  <a:pt x="800" y="101"/>
                  <a:pt x="809" y="104"/>
                </a:cubicBezTo>
                <a:cubicBezTo>
                  <a:pt x="830" y="110"/>
                  <a:pt x="853" y="110"/>
                  <a:pt x="875" y="109"/>
                </a:cubicBezTo>
                <a:cubicBezTo>
                  <a:pt x="895" y="107"/>
                  <a:pt x="916" y="104"/>
                  <a:pt x="935" y="96"/>
                </a:cubicBezTo>
                <a:cubicBezTo>
                  <a:pt x="945" y="93"/>
                  <a:pt x="954" y="87"/>
                  <a:pt x="959" y="79"/>
                </a:cubicBezTo>
                <a:cubicBezTo>
                  <a:pt x="959" y="79"/>
                  <a:pt x="996" y="0"/>
                  <a:pt x="1086" y="107"/>
                </a:cubicBezTo>
                <a:cubicBezTo>
                  <a:pt x="1086" y="107"/>
                  <a:pt x="1120" y="162"/>
                  <a:pt x="1196" y="101"/>
                </a:cubicBezTo>
                <a:cubicBezTo>
                  <a:pt x="1196" y="101"/>
                  <a:pt x="1251" y="54"/>
                  <a:pt x="1322" y="101"/>
                </a:cubicBezTo>
                <a:cubicBezTo>
                  <a:pt x="1343" y="115"/>
                  <a:pt x="1382" y="123"/>
                  <a:pt x="1406" y="110"/>
                </a:cubicBezTo>
                <a:cubicBezTo>
                  <a:pt x="1419" y="103"/>
                  <a:pt x="1433" y="98"/>
                  <a:pt x="1449" y="99"/>
                </a:cubicBezTo>
                <a:cubicBezTo>
                  <a:pt x="1461" y="101"/>
                  <a:pt x="1473" y="104"/>
                  <a:pt x="1484" y="108"/>
                </a:cubicBezTo>
                <a:cubicBezTo>
                  <a:pt x="1492" y="112"/>
                  <a:pt x="1499" y="116"/>
                  <a:pt x="1508" y="116"/>
                </a:cubicBezTo>
                <a:cubicBezTo>
                  <a:pt x="1520" y="116"/>
                  <a:pt x="1531" y="112"/>
                  <a:pt x="1542" y="109"/>
                </a:cubicBezTo>
                <a:cubicBezTo>
                  <a:pt x="1557" y="105"/>
                  <a:pt x="1573" y="102"/>
                  <a:pt x="1588" y="103"/>
                </a:cubicBezTo>
                <a:cubicBezTo>
                  <a:pt x="1614" y="105"/>
                  <a:pt x="1635" y="133"/>
                  <a:pt x="1662" y="129"/>
                </a:cubicBezTo>
                <a:cubicBezTo>
                  <a:pt x="1678" y="127"/>
                  <a:pt x="1693" y="119"/>
                  <a:pt x="1706" y="108"/>
                </a:cubicBezTo>
                <a:cubicBezTo>
                  <a:pt x="1715" y="100"/>
                  <a:pt x="1727" y="95"/>
                  <a:pt x="1739" y="94"/>
                </a:cubicBezTo>
                <a:cubicBezTo>
                  <a:pt x="1753" y="92"/>
                  <a:pt x="1765" y="98"/>
                  <a:pt x="1778" y="103"/>
                </a:cubicBezTo>
                <a:cubicBezTo>
                  <a:pt x="1785" y="105"/>
                  <a:pt x="1791" y="108"/>
                  <a:pt x="1798" y="110"/>
                </a:cubicBezTo>
                <a:cubicBezTo>
                  <a:pt x="1816" y="117"/>
                  <a:pt x="1836" y="117"/>
                  <a:pt x="1855" y="117"/>
                </a:cubicBezTo>
                <a:cubicBezTo>
                  <a:pt x="1864" y="117"/>
                  <a:pt x="1872" y="114"/>
                  <a:pt x="1881" y="113"/>
                </a:cubicBezTo>
                <a:cubicBezTo>
                  <a:pt x="1890" y="111"/>
                  <a:pt x="1901" y="109"/>
                  <a:pt x="1911" y="111"/>
                </a:cubicBezTo>
                <a:cubicBezTo>
                  <a:pt x="1932" y="113"/>
                  <a:pt x="1951" y="124"/>
                  <a:pt x="1972" y="130"/>
                </a:cubicBezTo>
                <a:cubicBezTo>
                  <a:pt x="1998" y="138"/>
                  <a:pt x="2025" y="143"/>
                  <a:pt x="2051" y="150"/>
                </a:cubicBezTo>
              </a:path>
            </a:pathLst>
          </a:custGeom>
          <a:noFill/>
          <a:ln w="28575" cap="flat">
            <a:solidFill>
              <a:srgbClr val="662D9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44492"/>
              </a:solidFill>
              <a:effectLst/>
              <a:uLnTx/>
              <a:uFillTx/>
              <a:latin typeface="Arial"/>
              <a:ea typeface="+mn-ea"/>
              <a:cs typeface="Arial" pitchFamily="34" charset="0"/>
            </a:endParaRPr>
          </a:p>
        </p:txBody>
      </p:sp>
      <p:sp>
        <p:nvSpPr>
          <p:cNvPr id="20" name="Freeform 6"/>
          <p:cNvSpPr>
            <a:spLocks/>
          </p:cNvSpPr>
          <p:nvPr/>
        </p:nvSpPr>
        <p:spPr bwMode="auto">
          <a:xfrm>
            <a:off x="1683041" y="3950311"/>
            <a:ext cx="6540500" cy="406400"/>
          </a:xfrm>
          <a:custGeom>
            <a:avLst/>
            <a:gdLst>
              <a:gd name="T0" fmla="*/ 0 w 2056"/>
              <a:gd name="T1" fmla="*/ 42 h 125"/>
              <a:gd name="T2" fmla="*/ 105 w 2056"/>
              <a:gd name="T3" fmla="*/ 55 h 125"/>
              <a:gd name="T4" fmla="*/ 189 w 2056"/>
              <a:gd name="T5" fmla="*/ 40 h 125"/>
              <a:gd name="T6" fmla="*/ 242 w 2056"/>
              <a:gd name="T7" fmla="*/ 15 h 125"/>
              <a:gd name="T8" fmla="*/ 260 w 2056"/>
              <a:gd name="T9" fmla="*/ 6 h 125"/>
              <a:gd name="T10" fmla="*/ 342 w 2056"/>
              <a:gd name="T11" fmla="*/ 16 h 125"/>
              <a:gd name="T12" fmla="*/ 376 w 2056"/>
              <a:gd name="T13" fmla="*/ 22 h 125"/>
              <a:gd name="T14" fmla="*/ 411 w 2056"/>
              <a:gd name="T15" fmla="*/ 26 h 125"/>
              <a:gd name="T16" fmla="*/ 448 w 2056"/>
              <a:gd name="T17" fmla="*/ 31 h 125"/>
              <a:gd name="T18" fmla="*/ 485 w 2056"/>
              <a:gd name="T19" fmla="*/ 51 h 125"/>
              <a:gd name="T20" fmla="*/ 528 w 2056"/>
              <a:gd name="T21" fmla="*/ 62 h 125"/>
              <a:gd name="T22" fmla="*/ 560 w 2056"/>
              <a:gd name="T23" fmla="*/ 66 h 125"/>
              <a:gd name="T24" fmla="*/ 620 w 2056"/>
              <a:gd name="T25" fmla="*/ 66 h 125"/>
              <a:gd name="T26" fmla="*/ 664 w 2056"/>
              <a:gd name="T27" fmla="*/ 61 h 125"/>
              <a:gd name="T28" fmla="*/ 714 w 2056"/>
              <a:gd name="T29" fmla="*/ 54 h 125"/>
              <a:gd name="T30" fmla="*/ 764 w 2056"/>
              <a:gd name="T31" fmla="*/ 66 h 125"/>
              <a:gd name="T32" fmla="*/ 791 w 2056"/>
              <a:gd name="T33" fmla="*/ 71 h 125"/>
              <a:gd name="T34" fmla="*/ 819 w 2056"/>
              <a:gd name="T35" fmla="*/ 74 h 125"/>
              <a:gd name="T36" fmla="*/ 891 w 2056"/>
              <a:gd name="T37" fmla="*/ 72 h 125"/>
              <a:gd name="T38" fmla="*/ 931 w 2056"/>
              <a:gd name="T39" fmla="*/ 75 h 125"/>
              <a:gd name="T40" fmla="*/ 974 w 2056"/>
              <a:gd name="T41" fmla="*/ 72 h 125"/>
              <a:gd name="T42" fmla="*/ 1004 w 2056"/>
              <a:gd name="T43" fmla="*/ 63 h 125"/>
              <a:gd name="T44" fmla="*/ 1042 w 2056"/>
              <a:gd name="T45" fmla="*/ 52 h 125"/>
              <a:gd name="T46" fmla="*/ 1072 w 2056"/>
              <a:gd name="T47" fmla="*/ 61 h 125"/>
              <a:gd name="T48" fmla="*/ 1134 w 2056"/>
              <a:gd name="T49" fmla="*/ 83 h 125"/>
              <a:gd name="T50" fmla="*/ 1190 w 2056"/>
              <a:gd name="T51" fmla="*/ 106 h 125"/>
              <a:gd name="T52" fmla="*/ 1245 w 2056"/>
              <a:gd name="T53" fmla="*/ 90 h 125"/>
              <a:gd name="T54" fmla="*/ 1293 w 2056"/>
              <a:gd name="T55" fmla="*/ 85 h 125"/>
              <a:gd name="T56" fmla="*/ 1339 w 2056"/>
              <a:gd name="T57" fmla="*/ 100 h 125"/>
              <a:gd name="T58" fmla="*/ 1397 w 2056"/>
              <a:gd name="T59" fmla="*/ 98 h 125"/>
              <a:gd name="T60" fmla="*/ 1424 w 2056"/>
              <a:gd name="T61" fmla="*/ 90 h 125"/>
              <a:gd name="T62" fmla="*/ 1453 w 2056"/>
              <a:gd name="T63" fmla="*/ 91 h 125"/>
              <a:gd name="T64" fmla="*/ 1484 w 2056"/>
              <a:gd name="T65" fmla="*/ 90 h 125"/>
              <a:gd name="T66" fmla="*/ 1519 w 2056"/>
              <a:gd name="T67" fmla="*/ 81 h 125"/>
              <a:gd name="T68" fmla="*/ 1554 w 2056"/>
              <a:gd name="T69" fmla="*/ 87 h 125"/>
              <a:gd name="T70" fmla="*/ 1591 w 2056"/>
              <a:gd name="T71" fmla="*/ 88 h 125"/>
              <a:gd name="T72" fmla="*/ 1650 w 2056"/>
              <a:gd name="T73" fmla="*/ 75 h 125"/>
              <a:gd name="T74" fmla="*/ 1711 w 2056"/>
              <a:gd name="T75" fmla="*/ 78 h 125"/>
              <a:gd name="T76" fmla="*/ 1741 w 2056"/>
              <a:gd name="T77" fmla="*/ 91 h 125"/>
              <a:gd name="T78" fmla="*/ 1774 w 2056"/>
              <a:gd name="T79" fmla="*/ 95 h 125"/>
              <a:gd name="T80" fmla="*/ 1797 w 2056"/>
              <a:gd name="T81" fmla="*/ 87 h 125"/>
              <a:gd name="T82" fmla="*/ 1841 w 2056"/>
              <a:gd name="T83" fmla="*/ 75 h 125"/>
              <a:gd name="T84" fmla="*/ 1871 w 2056"/>
              <a:gd name="T85" fmla="*/ 92 h 125"/>
              <a:gd name="T86" fmla="*/ 1921 w 2056"/>
              <a:gd name="T87" fmla="*/ 117 h 125"/>
              <a:gd name="T88" fmla="*/ 1971 w 2056"/>
              <a:gd name="T89" fmla="*/ 122 h 125"/>
              <a:gd name="T90" fmla="*/ 2011 w 2056"/>
              <a:gd name="T91" fmla="*/ 123 h 125"/>
              <a:gd name="T92" fmla="*/ 2056 w 2056"/>
              <a:gd name="T9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6" h="125">
                <a:moveTo>
                  <a:pt x="0" y="42"/>
                </a:moveTo>
                <a:cubicBezTo>
                  <a:pt x="0" y="42"/>
                  <a:pt x="52" y="14"/>
                  <a:pt x="105" y="55"/>
                </a:cubicBezTo>
                <a:cubicBezTo>
                  <a:pt x="105" y="55"/>
                  <a:pt x="121" y="77"/>
                  <a:pt x="189" y="40"/>
                </a:cubicBezTo>
                <a:cubicBezTo>
                  <a:pt x="189" y="40"/>
                  <a:pt x="241" y="15"/>
                  <a:pt x="242" y="15"/>
                </a:cubicBezTo>
                <a:cubicBezTo>
                  <a:pt x="248" y="12"/>
                  <a:pt x="253" y="8"/>
                  <a:pt x="260" y="6"/>
                </a:cubicBezTo>
                <a:cubicBezTo>
                  <a:pt x="286" y="0"/>
                  <a:pt x="316" y="11"/>
                  <a:pt x="342" y="16"/>
                </a:cubicBezTo>
                <a:cubicBezTo>
                  <a:pt x="353" y="18"/>
                  <a:pt x="364" y="20"/>
                  <a:pt x="376" y="22"/>
                </a:cubicBezTo>
                <a:cubicBezTo>
                  <a:pt x="387" y="24"/>
                  <a:pt x="399" y="27"/>
                  <a:pt x="411" y="26"/>
                </a:cubicBezTo>
                <a:cubicBezTo>
                  <a:pt x="424" y="26"/>
                  <a:pt x="436" y="26"/>
                  <a:pt x="448" y="31"/>
                </a:cubicBezTo>
                <a:cubicBezTo>
                  <a:pt x="461" y="36"/>
                  <a:pt x="473" y="45"/>
                  <a:pt x="485" y="51"/>
                </a:cubicBezTo>
                <a:cubicBezTo>
                  <a:pt x="499" y="58"/>
                  <a:pt x="513" y="60"/>
                  <a:pt x="528" y="62"/>
                </a:cubicBezTo>
                <a:cubicBezTo>
                  <a:pt x="539" y="63"/>
                  <a:pt x="549" y="65"/>
                  <a:pt x="560" y="66"/>
                </a:cubicBezTo>
                <a:cubicBezTo>
                  <a:pt x="580" y="67"/>
                  <a:pt x="600" y="66"/>
                  <a:pt x="620" y="66"/>
                </a:cubicBezTo>
                <a:cubicBezTo>
                  <a:pt x="634" y="65"/>
                  <a:pt x="650" y="63"/>
                  <a:pt x="664" y="61"/>
                </a:cubicBezTo>
                <a:cubicBezTo>
                  <a:pt x="681" y="60"/>
                  <a:pt x="697" y="53"/>
                  <a:pt x="714" y="54"/>
                </a:cubicBezTo>
                <a:cubicBezTo>
                  <a:pt x="731" y="54"/>
                  <a:pt x="748" y="59"/>
                  <a:pt x="764" y="66"/>
                </a:cubicBezTo>
                <a:cubicBezTo>
                  <a:pt x="772" y="70"/>
                  <a:pt x="782" y="70"/>
                  <a:pt x="791" y="71"/>
                </a:cubicBezTo>
                <a:cubicBezTo>
                  <a:pt x="800" y="72"/>
                  <a:pt x="810" y="74"/>
                  <a:pt x="819" y="74"/>
                </a:cubicBezTo>
                <a:cubicBezTo>
                  <a:pt x="843" y="74"/>
                  <a:pt x="867" y="71"/>
                  <a:pt x="891" y="72"/>
                </a:cubicBezTo>
                <a:cubicBezTo>
                  <a:pt x="904" y="72"/>
                  <a:pt x="917" y="74"/>
                  <a:pt x="931" y="75"/>
                </a:cubicBezTo>
                <a:cubicBezTo>
                  <a:pt x="945" y="76"/>
                  <a:pt x="960" y="74"/>
                  <a:pt x="974" y="72"/>
                </a:cubicBezTo>
                <a:cubicBezTo>
                  <a:pt x="984" y="71"/>
                  <a:pt x="994" y="67"/>
                  <a:pt x="1004" y="63"/>
                </a:cubicBezTo>
                <a:cubicBezTo>
                  <a:pt x="1015" y="59"/>
                  <a:pt x="1030" y="51"/>
                  <a:pt x="1042" y="52"/>
                </a:cubicBezTo>
                <a:cubicBezTo>
                  <a:pt x="1052" y="53"/>
                  <a:pt x="1062" y="58"/>
                  <a:pt x="1072" y="61"/>
                </a:cubicBezTo>
                <a:cubicBezTo>
                  <a:pt x="1093" y="68"/>
                  <a:pt x="1113" y="75"/>
                  <a:pt x="1134" y="83"/>
                </a:cubicBezTo>
                <a:cubicBezTo>
                  <a:pt x="1151" y="90"/>
                  <a:pt x="1171" y="105"/>
                  <a:pt x="1190" y="106"/>
                </a:cubicBezTo>
                <a:cubicBezTo>
                  <a:pt x="1209" y="107"/>
                  <a:pt x="1228" y="97"/>
                  <a:pt x="1245" y="90"/>
                </a:cubicBezTo>
                <a:cubicBezTo>
                  <a:pt x="1260" y="84"/>
                  <a:pt x="1277" y="82"/>
                  <a:pt x="1293" y="85"/>
                </a:cubicBezTo>
                <a:cubicBezTo>
                  <a:pt x="1309" y="88"/>
                  <a:pt x="1323" y="97"/>
                  <a:pt x="1339" y="100"/>
                </a:cubicBezTo>
                <a:cubicBezTo>
                  <a:pt x="1358" y="105"/>
                  <a:pt x="1378" y="103"/>
                  <a:pt x="1397" y="98"/>
                </a:cubicBezTo>
                <a:cubicBezTo>
                  <a:pt x="1406" y="96"/>
                  <a:pt x="1415" y="92"/>
                  <a:pt x="1424" y="90"/>
                </a:cubicBezTo>
                <a:cubicBezTo>
                  <a:pt x="1434" y="88"/>
                  <a:pt x="1443" y="91"/>
                  <a:pt x="1453" y="91"/>
                </a:cubicBezTo>
                <a:cubicBezTo>
                  <a:pt x="1464" y="92"/>
                  <a:pt x="1474" y="92"/>
                  <a:pt x="1484" y="90"/>
                </a:cubicBezTo>
                <a:cubicBezTo>
                  <a:pt x="1496" y="88"/>
                  <a:pt x="1507" y="82"/>
                  <a:pt x="1519" y="81"/>
                </a:cubicBezTo>
                <a:cubicBezTo>
                  <a:pt x="1531" y="80"/>
                  <a:pt x="1542" y="85"/>
                  <a:pt x="1554" y="87"/>
                </a:cubicBezTo>
                <a:cubicBezTo>
                  <a:pt x="1566" y="88"/>
                  <a:pt x="1579" y="89"/>
                  <a:pt x="1591" y="88"/>
                </a:cubicBezTo>
                <a:cubicBezTo>
                  <a:pt x="1611" y="86"/>
                  <a:pt x="1630" y="77"/>
                  <a:pt x="1650" y="75"/>
                </a:cubicBezTo>
                <a:cubicBezTo>
                  <a:pt x="1670" y="73"/>
                  <a:pt x="1691" y="74"/>
                  <a:pt x="1711" y="78"/>
                </a:cubicBezTo>
                <a:cubicBezTo>
                  <a:pt x="1722" y="81"/>
                  <a:pt x="1731" y="87"/>
                  <a:pt x="1741" y="91"/>
                </a:cubicBezTo>
                <a:cubicBezTo>
                  <a:pt x="1752" y="96"/>
                  <a:pt x="1762" y="95"/>
                  <a:pt x="1774" y="95"/>
                </a:cubicBezTo>
                <a:cubicBezTo>
                  <a:pt x="1783" y="95"/>
                  <a:pt x="1789" y="91"/>
                  <a:pt x="1797" y="87"/>
                </a:cubicBezTo>
                <a:cubicBezTo>
                  <a:pt x="1810" y="81"/>
                  <a:pt x="1825" y="74"/>
                  <a:pt x="1841" y="75"/>
                </a:cubicBezTo>
                <a:cubicBezTo>
                  <a:pt x="1853" y="77"/>
                  <a:pt x="1861" y="85"/>
                  <a:pt x="1871" y="92"/>
                </a:cubicBezTo>
                <a:cubicBezTo>
                  <a:pt x="1885" y="104"/>
                  <a:pt x="1904" y="112"/>
                  <a:pt x="1921" y="117"/>
                </a:cubicBezTo>
                <a:cubicBezTo>
                  <a:pt x="1938" y="122"/>
                  <a:pt x="1953" y="121"/>
                  <a:pt x="1971" y="122"/>
                </a:cubicBezTo>
                <a:cubicBezTo>
                  <a:pt x="2011" y="123"/>
                  <a:pt x="2011" y="123"/>
                  <a:pt x="2011" y="123"/>
                </a:cubicBezTo>
                <a:cubicBezTo>
                  <a:pt x="2056" y="125"/>
                  <a:pt x="2056" y="125"/>
                  <a:pt x="2056" y="125"/>
                </a:cubicBezTo>
              </a:path>
            </a:pathLst>
          </a:custGeom>
          <a:noFill/>
          <a:ln w="28575" cap="flat">
            <a:solidFill>
              <a:srgbClr val="00944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44492"/>
              </a:solidFill>
              <a:effectLst/>
              <a:uLnTx/>
              <a:uFillTx/>
              <a:latin typeface="Arial"/>
              <a:ea typeface="+mn-ea"/>
              <a:cs typeface="Arial" pitchFamily="34" charset="0"/>
            </a:endParaRPr>
          </a:p>
        </p:txBody>
      </p:sp>
      <p:sp>
        <p:nvSpPr>
          <p:cNvPr id="9" name="Rectangle 8"/>
          <p:cNvSpPr/>
          <p:nvPr/>
        </p:nvSpPr>
        <p:spPr>
          <a:xfrm>
            <a:off x="6732240" y="1674579"/>
            <a:ext cx="648072" cy="233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p:cNvSpPr/>
          <p:nvPr/>
        </p:nvSpPr>
        <p:spPr>
          <a:xfrm>
            <a:off x="7956376" y="1674579"/>
            <a:ext cx="648072" cy="233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2" name="Content Placeholder 3"/>
          <p:cNvGraphicFramePr>
            <a:graphicFrameLocks/>
          </p:cNvGraphicFramePr>
          <p:nvPr/>
        </p:nvGraphicFramePr>
        <p:xfrm>
          <a:off x="230832" y="1721654"/>
          <a:ext cx="8686156" cy="906735"/>
        </p:xfrm>
        <a:graphic>
          <a:graphicData uri="http://schemas.openxmlformats.org/drawingml/2006/table">
            <a:tbl>
              <a:tblPr firstRow="1" bandRow="1">
                <a:tableStyleId>{5C22544A-7EE6-4342-B048-85BDC9FD1C3A}</a:tableStyleId>
              </a:tblPr>
              <a:tblGrid>
                <a:gridCol w="2171539">
                  <a:extLst>
                    <a:ext uri="{9D8B030D-6E8A-4147-A177-3AD203B41FA5}">
                      <a16:colId xmlns:a16="http://schemas.microsoft.com/office/drawing/2014/main" val="20000"/>
                    </a:ext>
                  </a:extLst>
                </a:gridCol>
                <a:gridCol w="2171539">
                  <a:extLst>
                    <a:ext uri="{9D8B030D-6E8A-4147-A177-3AD203B41FA5}">
                      <a16:colId xmlns:a16="http://schemas.microsoft.com/office/drawing/2014/main" val="20001"/>
                    </a:ext>
                  </a:extLst>
                </a:gridCol>
                <a:gridCol w="2171539">
                  <a:extLst>
                    <a:ext uri="{9D8B030D-6E8A-4147-A177-3AD203B41FA5}">
                      <a16:colId xmlns:a16="http://schemas.microsoft.com/office/drawing/2014/main" val="20002"/>
                    </a:ext>
                  </a:extLst>
                </a:gridCol>
                <a:gridCol w="2171539">
                  <a:extLst>
                    <a:ext uri="{9D8B030D-6E8A-4147-A177-3AD203B41FA5}">
                      <a16:colId xmlns:a16="http://schemas.microsoft.com/office/drawing/2014/main" val="20003"/>
                    </a:ext>
                  </a:extLst>
                </a:gridCol>
              </a:tblGrid>
              <a:tr h="302245">
                <a:tc>
                  <a:txBody>
                    <a:bodyPr/>
                    <a:lstStyle/>
                    <a:p>
                      <a:pPr algn="ctr" rtl="0"/>
                      <a:r>
                        <a:rPr lang="el" sz="1100" dirty="0"/>
                        <a:t>INS-AUC</a:t>
                      </a:r>
                      <a:r>
                        <a:rPr lang="el" sz="1100" baseline="-25000" dirty="0"/>
                        <a:t>0-6</a:t>
                      </a:r>
                      <a:r>
                        <a:rPr lang="el" sz="1100" dirty="0"/>
                        <a:t>/INS-AUC</a:t>
                      </a:r>
                      <a:r>
                        <a:rPr lang="el" sz="1100" baseline="-25000" dirty="0"/>
                        <a:t>0-24</a:t>
                      </a:r>
                      <a:endParaRPr lang="en-US" sz="1100" b="1"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a:t>INS-AUC</a:t>
                      </a:r>
                      <a:r>
                        <a:rPr lang="el" sz="1100" baseline="-25000"/>
                        <a:t>6-12</a:t>
                      </a:r>
                      <a:r>
                        <a:rPr lang="el" sz="1100"/>
                        <a:t>/INS-AUC</a:t>
                      </a:r>
                      <a:r>
                        <a:rPr lang="el" sz="1100" baseline="-25000"/>
                        <a:t>0-24</a:t>
                      </a:r>
                      <a:endParaRPr lang="en-US" sz="1100" b="1"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a:t>INS-AUC</a:t>
                      </a:r>
                      <a:r>
                        <a:rPr lang="el" sz="1100" baseline="-25000"/>
                        <a:t>12-18</a:t>
                      </a:r>
                      <a:r>
                        <a:rPr lang="el" sz="1100"/>
                        <a:t>/INS-AUC</a:t>
                      </a:r>
                      <a:r>
                        <a:rPr lang="el" sz="1100" baseline="-25000"/>
                        <a:t>0-24</a:t>
                      </a:r>
                      <a:endParaRPr lang="en-US" sz="1100" b="1"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a:t>INS-AUC</a:t>
                      </a:r>
                      <a:r>
                        <a:rPr lang="el" sz="1100" baseline="-25000"/>
                        <a:t>18-24</a:t>
                      </a:r>
                      <a:r>
                        <a:rPr lang="el" sz="1100"/>
                        <a:t>/INS-AUC</a:t>
                      </a:r>
                      <a:r>
                        <a:rPr lang="el" sz="1100" baseline="-25000"/>
                        <a:t>0-24</a:t>
                      </a:r>
                      <a:endParaRPr lang="en-US" sz="1100" b="1" baseline="-25000" dirty="0"/>
                    </a:p>
                  </a:txBody>
                  <a:tcPr/>
                </a:tc>
                <a:extLst>
                  <a:ext uri="{0D108BD9-81ED-4DB2-BD59-A6C34878D82A}">
                    <a16:rowId xmlns:a16="http://schemas.microsoft.com/office/drawing/2014/main" val="10000"/>
                  </a:ext>
                </a:extLst>
              </a:tr>
              <a:tr h="302245">
                <a:tc>
                  <a:txBody>
                    <a:bodyPr/>
                    <a:lstStyle/>
                    <a:p>
                      <a:pPr algn="ctr" rtl="0"/>
                      <a:r>
                        <a:rPr lang="el" sz="1100" b="1"/>
                        <a:t>0,28 (0,26 – 0,30)</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b="1" dirty="0"/>
                        <a:t>0,27 (0,26 – 0,29)</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b="1"/>
                        <a:t>0,24 (0,23 – 0,26)</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b="1"/>
                        <a:t>0,20 (0,19 – 0,22)</a:t>
                      </a:r>
                      <a:endParaRPr lang="en-US" sz="1100" b="1" dirty="0"/>
                    </a:p>
                  </a:txBody>
                  <a:tcPr/>
                </a:tc>
                <a:extLst>
                  <a:ext uri="{0D108BD9-81ED-4DB2-BD59-A6C34878D82A}">
                    <a16:rowId xmlns:a16="http://schemas.microsoft.com/office/drawing/2014/main" val="10001"/>
                  </a:ext>
                </a:extLst>
              </a:tr>
              <a:tr h="30224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b="1" kern="1200" dirty="0"/>
                        <a:t>0,55 (0,53 – 0,57)</a:t>
                      </a:r>
                      <a:endParaRPr lang="en-US" sz="1100" b="1" baseline="-250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 sz="1100" b="1" kern="1200" dirty="0"/>
                        <a:t>0,45 (0,43 – 0,47)</a:t>
                      </a:r>
                      <a:endParaRPr lang="en-US" sz="1100" b="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0002"/>
                  </a:ext>
                </a:extLst>
              </a:tr>
            </a:tbl>
          </a:graphicData>
        </a:graphic>
      </p:graphicFrame>
      <p:sp>
        <p:nvSpPr>
          <p:cNvPr id="27" name="TextBox 26"/>
          <p:cNvSpPr txBox="1"/>
          <p:nvPr/>
        </p:nvSpPr>
        <p:spPr>
          <a:xfrm>
            <a:off x="2206415" y="4363876"/>
            <a:ext cx="80983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(23 -34)</a:t>
            </a:r>
          </a:p>
        </p:txBody>
      </p:sp>
      <p:sp>
        <p:nvSpPr>
          <p:cNvPr id="33" name="TextBox 32"/>
          <p:cNvSpPr txBox="1"/>
          <p:nvPr/>
        </p:nvSpPr>
        <p:spPr>
          <a:xfrm>
            <a:off x="3882300" y="4363876"/>
            <a:ext cx="7601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(20-28)</a:t>
            </a:r>
          </a:p>
        </p:txBody>
      </p:sp>
      <p:sp>
        <p:nvSpPr>
          <p:cNvPr id="34" name="TextBox 33"/>
          <p:cNvSpPr txBox="1"/>
          <p:nvPr/>
        </p:nvSpPr>
        <p:spPr>
          <a:xfrm>
            <a:off x="5582270" y="4377987"/>
            <a:ext cx="7601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(20-28)</a:t>
            </a:r>
          </a:p>
        </p:txBody>
      </p:sp>
      <p:sp>
        <p:nvSpPr>
          <p:cNvPr id="35" name="TextBox 34"/>
          <p:cNvSpPr txBox="1"/>
          <p:nvPr/>
        </p:nvSpPr>
        <p:spPr>
          <a:xfrm>
            <a:off x="7196121" y="4356501"/>
            <a:ext cx="7601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(19-27)</a:t>
            </a:r>
          </a:p>
        </p:txBody>
      </p:sp>
      <p:sp>
        <p:nvSpPr>
          <p:cNvPr id="37" name="Rectangle 36"/>
          <p:cNvSpPr/>
          <p:nvPr/>
        </p:nvSpPr>
        <p:spPr>
          <a:xfrm>
            <a:off x="1640154" y="2840336"/>
            <a:ext cx="3384376" cy="564445"/>
          </a:xfrm>
          <a:prstGeom prst="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600" b="0" i="0" u="none" strike="noStrike" kern="1200" cap="none" spc="0" normalizeH="0" baseline="0" noProof="0" dirty="0">
                <a:ln>
                  <a:noFill/>
                </a:ln>
                <a:solidFill>
                  <a:srgbClr val="596169"/>
                </a:solidFill>
                <a:effectLst/>
                <a:uLnTx/>
                <a:uFillTx/>
                <a:latin typeface="Arial"/>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600" b="0" i="0" u="none" strike="noStrike" kern="1200" cap="none" spc="0" normalizeH="0" baseline="0" noProof="0" dirty="0">
                <a:ln>
                  <a:noFill/>
                </a:ln>
                <a:solidFill>
                  <a:srgbClr val="596169"/>
                </a:solidFill>
                <a:effectLst/>
                <a:uLnTx/>
                <a:uFillTx/>
                <a:latin typeface="Arial"/>
                <a:ea typeface="+mn-ea"/>
                <a:cs typeface="+mn-cs"/>
              </a:rPr>
              <a:t>(48-58)</a:t>
            </a:r>
          </a:p>
        </p:txBody>
      </p:sp>
      <p:sp>
        <p:nvSpPr>
          <p:cNvPr id="38" name="Rectangle 37"/>
          <p:cNvSpPr/>
          <p:nvPr/>
        </p:nvSpPr>
        <p:spPr>
          <a:xfrm>
            <a:off x="5024530" y="2840335"/>
            <a:ext cx="3384376" cy="56444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600" b="0" i="0" u="none" strike="noStrike" kern="1200" cap="none" spc="0" normalizeH="0" baseline="0" noProof="0">
                <a:ln>
                  <a:noFill/>
                </a:ln>
                <a:solidFill>
                  <a:srgbClr val="596169"/>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600" b="0" i="0" u="none" strike="noStrike" kern="1200" cap="none" spc="0" normalizeH="0" baseline="0" noProof="0">
                <a:ln>
                  <a:noFill/>
                </a:ln>
                <a:solidFill>
                  <a:srgbClr val="596169"/>
                </a:solidFill>
                <a:effectLst/>
                <a:uLnTx/>
                <a:uFillTx/>
                <a:latin typeface="Arial"/>
                <a:ea typeface="+mn-ea"/>
                <a:cs typeface="+mn-cs"/>
              </a:rPr>
              <a:t>(42-52)</a:t>
            </a:r>
          </a:p>
        </p:txBody>
      </p:sp>
      <p:sp>
        <p:nvSpPr>
          <p:cNvPr id="39" name="TextBox 38"/>
          <p:cNvSpPr txBox="1"/>
          <p:nvPr/>
        </p:nvSpPr>
        <p:spPr>
          <a:xfrm>
            <a:off x="2082254" y="4977927"/>
            <a:ext cx="80021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200" b="0" i="0" u="none" strike="noStrike" kern="1200" cap="none" spc="0" normalizeH="0" baseline="0" noProof="0">
                <a:ln>
                  <a:noFill/>
                </a:ln>
                <a:solidFill>
                  <a:srgbClr val="596169"/>
                </a:solidFill>
                <a:effectLst/>
                <a:uLnTx/>
                <a:uFillTx/>
                <a:latin typeface="Arial"/>
                <a:ea typeface="+mn-ea"/>
                <a:cs typeface="Arial" pitchFamily="34" charset="0"/>
              </a:rPr>
              <a:t>0-6 ώρες</a:t>
            </a:r>
            <a:endParaRPr kumimoji="0" lang="fr-FR" sz="1200" b="0" i="0" u="none" strike="noStrike" kern="1200" cap="none" spc="0" normalizeH="0" baseline="0" noProof="0" dirty="0">
              <a:ln>
                <a:noFill/>
              </a:ln>
              <a:solidFill>
                <a:srgbClr val="596169"/>
              </a:solidFill>
              <a:effectLst/>
              <a:uLnTx/>
              <a:uFillTx/>
              <a:latin typeface="Arial"/>
              <a:ea typeface="+mn-ea"/>
              <a:cs typeface="Arial" pitchFamily="34" charset="0"/>
            </a:endParaRPr>
          </a:p>
        </p:txBody>
      </p:sp>
      <p:sp>
        <p:nvSpPr>
          <p:cNvPr id="40" name="TextBox 39"/>
          <p:cNvSpPr txBox="1"/>
          <p:nvPr/>
        </p:nvSpPr>
        <p:spPr>
          <a:xfrm>
            <a:off x="3824875" y="4977927"/>
            <a:ext cx="88517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200" b="0" i="0" u="none" strike="noStrike" kern="1200" cap="none" spc="0" normalizeH="0" baseline="0" noProof="0">
                <a:ln>
                  <a:noFill/>
                </a:ln>
                <a:solidFill>
                  <a:srgbClr val="596169"/>
                </a:solidFill>
                <a:effectLst/>
                <a:uLnTx/>
                <a:uFillTx/>
                <a:latin typeface="Arial"/>
                <a:ea typeface="+mn-ea"/>
                <a:cs typeface="Arial" pitchFamily="34" charset="0"/>
              </a:rPr>
              <a:t>6-12 ώρες</a:t>
            </a:r>
            <a:endParaRPr kumimoji="0" lang="fr-FR" sz="1200" b="0" i="0" u="none" strike="noStrike" kern="1200" cap="none" spc="0" normalizeH="0" baseline="0" noProof="0" dirty="0">
              <a:ln>
                <a:noFill/>
              </a:ln>
              <a:solidFill>
                <a:srgbClr val="596169"/>
              </a:solidFill>
              <a:effectLst/>
              <a:uLnTx/>
              <a:uFillTx/>
              <a:latin typeface="Arial"/>
              <a:ea typeface="+mn-ea"/>
              <a:cs typeface="Arial" pitchFamily="34" charset="0"/>
            </a:endParaRPr>
          </a:p>
        </p:txBody>
      </p:sp>
      <p:sp>
        <p:nvSpPr>
          <p:cNvPr id="41" name="TextBox 40"/>
          <p:cNvSpPr txBox="1"/>
          <p:nvPr/>
        </p:nvSpPr>
        <p:spPr>
          <a:xfrm>
            <a:off x="5453681" y="4956441"/>
            <a:ext cx="97013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200" b="0" i="0" u="none" strike="noStrike" kern="1200" cap="none" spc="0" normalizeH="0" baseline="0" noProof="0">
                <a:ln>
                  <a:noFill/>
                </a:ln>
                <a:solidFill>
                  <a:srgbClr val="596169"/>
                </a:solidFill>
                <a:effectLst/>
                <a:uLnTx/>
                <a:uFillTx/>
                <a:latin typeface="Arial"/>
                <a:ea typeface="+mn-ea"/>
                <a:cs typeface="Arial" pitchFamily="34" charset="0"/>
              </a:rPr>
              <a:t>12-18 ώρες</a:t>
            </a:r>
            <a:endParaRPr kumimoji="0" lang="fr-FR" sz="1200" b="0" i="0" u="none" strike="noStrike" kern="1200" cap="none" spc="0" normalizeH="0" baseline="0" noProof="0" dirty="0">
              <a:ln>
                <a:noFill/>
              </a:ln>
              <a:solidFill>
                <a:srgbClr val="596169"/>
              </a:solidFill>
              <a:effectLst/>
              <a:uLnTx/>
              <a:uFillTx/>
              <a:latin typeface="Arial"/>
              <a:ea typeface="+mn-ea"/>
              <a:cs typeface="Arial" pitchFamily="34" charset="0"/>
            </a:endParaRPr>
          </a:p>
        </p:txBody>
      </p:sp>
      <p:sp>
        <p:nvSpPr>
          <p:cNvPr id="42" name="TextBox 41"/>
          <p:cNvSpPr txBox="1"/>
          <p:nvPr/>
        </p:nvSpPr>
        <p:spPr>
          <a:xfrm>
            <a:off x="7068060" y="4956441"/>
            <a:ext cx="97013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200" b="0" i="0" u="none" strike="noStrike" kern="1200" cap="none" spc="0" normalizeH="0" baseline="0" noProof="0">
                <a:ln>
                  <a:noFill/>
                </a:ln>
                <a:solidFill>
                  <a:srgbClr val="596169"/>
                </a:solidFill>
                <a:effectLst/>
                <a:uLnTx/>
                <a:uFillTx/>
                <a:latin typeface="Arial"/>
                <a:ea typeface="+mn-ea"/>
                <a:cs typeface="Arial" pitchFamily="34" charset="0"/>
              </a:rPr>
              <a:t>18-24 ώρες</a:t>
            </a:r>
            <a:endParaRPr kumimoji="0" lang="fr-FR" sz="1200" b="0" i="0" u="none" strike="noStrike" kern="1200" cap="none" spc="0" normalizeH="0" baseline="0" noProof="0" dirty="0">
              <a:ln>
                <a:noFill/>
              </a:ln>
              <a:solidFill>
                <a:srgbClr val="596169"/>
              </a:solidFill>
              <a:effectLst/>
              <a:uLnTx/>
              <a:uFillTx/>
              <a:latin typeface="Arial"/>
              <a:ea typeface="+mn-ea"/>
              <a:cs typeface="Arial" pitchFamily="34" charset="0"/>
            </a:endParaRPr>
          </a:p>
        </p:txBody>
      </p:sp>
      <p:sp>
        <p:nvSpPr>
          <p:cNvPr id="45" name="TextBox 44"/>
          <p:cNvSpPr txBox="1"/>
          <p:nvPr/>
        </p:nvSpPr>
        <p:spPr>
          <a:xfrm>
            <a:off x="2720280" y="3401940"/>
            <a:ext cx="10005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0-12 ώρες</a:t>
            </a:r>
            <a:endParaRPr kumimoji="0" lang="fr-FR" sz="1400" b="0" i="0" u="none" strike="noStrike" kern="1200" cap="none" spc="0" normalizeH="0" baseline="0" noProof="0" dirty="0">
              <a:ln>
                <a:noFill/>
              </a:ln>
              <a:solidFill>
                <a:srgbClr val="596169"/>
              </a:solidFill>
              <a:effectLst/>
              <a:uLnTx/>
              <a:uFillTx/>
              <a:latin typeface="Arial"/>
              <a:ea typeface="+mn-ea"/>
              <a:cs typeface="Arial" pitchFamily="34" charset="0"/>
            </a:endParaRPr>
          </a:p>
        </p:txBody>
      </p:sp>
      <p:sp>
        <p:nvSpPr>
          <p:cNvPr id="46" name="TextBox 45"/>
          <p:cNvSpPr txBox="1"/>
          <p:nvPr/>
        </p:nvSpPr>
        <p:spPr>
          <a:xfrm>
            <a:off x="6163087" y="3401940"/>
            <a:ext cx="10999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 sz="1400" b="0" i="0" u="none" strike="noStrike" kern="1200" cap="none" spc="0" normalizeH="0" baseline="0" noProof="0">
                <a:ln>
                  <a:noFill/>
                </a:ln>
                <a:solidFill>
                  <a:srgbClr val="596169"/>
                </a:solidFill>
                <a:effectLst/>
                <a:uLnTx/>
                <a:uFillTx/>
                <a:latin typeface="Arial"/>
                <a:ea typeface="+mn-ea"/>
                <a:cs typeface="Arial" pitchFamily="34" charset="0"/>
              </a:rPr>
              <a:t>12-24 ώρες</a:t>
            </a:r>
            <a:endParaRPr kumimoji="0" lang="fr-FR" sz="1400" b="0" i="0" u="none" strike="noStrike" kern="1200" cap="none" spc="0" normalizeH="0" baseline="0" noProof="0" dirty="0">
              <a:ln>
                <a:noFill/>
              </a:ln>
              <a:solidFill>
                <a:srgbClr val="596169"/>
              </a:solidFill>
              <a:effectLst/>
              <a:uLnTx/>
              <a:uFillTx/>
              <a:latin typeface="Arial"/>
              <a:ea typeface="+mn-ea"/>
              <a:cs typeface="Arial" pitchFamily="34" charset="0"/>
            </a:endParaRPr>
          </a:p>
        </p:txBody>
      </p:sp>
      <p:sp>
        <p:nvSpPr>
          <p:cNvPr id="36" name="Line 5"/>
          <p:cNvSpPr>
            <a:spLocks noChangeShapeType="1"/>
          </p:cNvSpPr>
          <p:nvPr/>
        </p:nvSpPr>
        <p:spPr bwMode="auto">
          <a:xfrm>
            <a:off x="1499695" y="3377881"/>
            <a:ext cx="0" cy="1372027"/>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Arial"/>
              <a:ea typeface="ＭＳ Ｐゴシック" panose="020B0600070205080204" pitchFamily="34" charset="-128"/>
              <a:cs typeface="Arial" pitchFamily="34" charset="0"/>
            </a:endParaRPr>
          </a:p>
        </p:txBody>
      </p:sp>
      <p:grpSp>
        <p:nvGrpSpPr>
          <p:cNvPr id="4" name="Group 7"/>
          <p:cNvGrpSpPr/>
          <p:nvPr/>
        </p:nvGrpSpPr>
        <p:grpSpPr>
          <a:xfrm>
            <a:off x="1200496" y="4588897"/>
            <a:ext cx="297565" cy="323165"/>
            <a:chOff x="1324027" y="5221682"/>
            <a:chExt cx="297565" cy="323162"/>
          </a:xfrm>
        </p:grpSpPr>
        <p:sp>
          <p:nvSpPr>
            <p:cNvPr id="32" name="TextBox 4"/>
            <p:cNvSpPr txBox="1">
              <a:spLocks noChangeArrowheads="1"/>
            </p:cNvSpPr>
            <p:nvPr/>
          </p:nvSpPr>
          <p:spPr bwMode="auto">
            <a:xfrm>
              <a:off x="1324027" y="5221682"/>
              <a:ext cx="269625" cy="32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spAutoFit/>
            </a:bodyPr>
            <a:lstStyle>
              <a:lvl1pPr algn="l" rtl="0">
                <a:defRPr>
                  <a:solidFill>
                    <a:schemeClr val="tx1"/>
                  </a:solidFill>
                  <a:latin typeface="Arial" pitchFamily="34" charset="0"/>
                  <a:ea typeface="MS PGothic" pitchFamily="34" charset="-128"/>
                </a:defRPr>
              </a:lvl1pPr>
              <a:lvl2pPr marL="742950" indent="-285750" algn="l" rtl="0">
                <a:defRPr>
                  <a:solidFill>
                    <a:schemeClr val="tx1"/>
                  </a:solidFill>
                  <a:latin typeface="Arial" pitchFamily="34" charset="0"/>
                  <a:ea typeface="MS PGothic" pitchFamily="34" charset="-128"/>
                </a:defRPr>
              </a:lvl2pPr>
              <a:lvl3pPr marL="1143000" indent="-228600" algn="l" rtl="0">
                <a:defRPr>
                  <a:solidFill>
                    <a:schemeClr val="tx1"/>
                  </a:solidFill>
                  <a:latin typeface="Arial" pitchFamily="34" charset="0"/>
                  <a:ea typeface="MS PGothic" pitchFamily="34" charset="-128"/>
                </a:defRPr>
              </a:lvl3pPr>
              <a:lvl4pPr marL="1600200" indent="-228600" algn="l" rtl="0">
                <a:defRPr>
                  <a:solidFill>
                    <a:schemeClr val="tx1"/>
                  </a:solidFill>
                  <a:latin typeface="Arial" pitchFamily="34" charset="0"/>
                  <a:ea typeface="MS PGothic" pitchFamily="34" charset="-128"/>
                </a:defRPr>
              </a:lvl4pPr>
              <a:lvl5pPr marL="2057400" indent="-228600" algn="l" rtl="0">
                <a:defRPr>
                  <a:solidFill>
                    <a:schemeClr val="tx1"/>
                  </a:solidFill>
                  <a:latin typeface="Arial" pitchFamily="34" charset="0"/>
                  <a:ea typeface="MS PGothic" pitchFamily="34" charset="-128"/>
                </a:defRPr>
              </a:lvl5pPr>
              <a:lvl6pPr marL="25146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auto" latinLnBrk="0" hangingPunct="1">
                <a:lnSpc>
                  <a:spcPts val="1800"/>
                </a:lnSpc>
                <a:spcBef>
                  <a:spcPts val="0"/>
                </a:spcBef>
                <a:spcAft>
                  <a:spcPts val="150"/>
                </a:spcAft>
                <a:buClrTx/>
                <a:buSzTx/>
                <a:buFontTx/>
                <a:buNone/>
                <a:tabLst/>
                <a:defRPr/>
              </a:pPr>
              <a:r>
                <a:rPr kumimoji="0" lang="el" sz="1200" b="0" i="0" u="none" strike="noStrike" kern="1200" cap="none" spc="0" normalizeH="0" baseline="0" noProof="0">
                  <a:ln>
                    <a:noFill/>
                  </a:ln>
                  <a:solidFill>
                    <a:srgbClr val="4D4D4F"/>
                  </a:solidFill>
                  <a:effectLst/>
                  <a:uLnTx/>
                  <a:uFillTx/>
                  <a:latin typeface="Arial" pitchFamily="34" charset="0"/>
                  <a:ea typeface="MS PGothic" pitchFamily="34" charset="-128"/>
                  <a:cs typeface="Arial" pitchFamily="34" charset="0"/>
                </a:rPr>
                <a:t>0</a:t>
              </a:r>
            </a:p>
          </p:txBody>
        </p:sp>
        <p:sp>
          <p:nvSpPr>
            <p:cNvPr id="43" name="Line 6"/>
            <p:cNvSpPr>
              <a:spLocks noChangeShapeType="1"/>
            </p:cNvSpPr>
            <p:nvPr/>
          </p:nvSpPr>
          <p:spPr bwMode="auto">
            <a:xfrm>
              <a:off x="1549592" y="5382709"/>
              <a:ext cx="72000" cy="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Arial"/>
                <a:ea typeface="ＭＳ Ｐゴシック" panose="020B0600070205080204" pitchFamily="34" charset="-128"/>
                <a:cs typeface="Arial" pitchFamily="34" charset="0"/>
              </a:endParaRPr>
            </a:p>
          </p:txBody>
        </p:sp>
      </p:grpSp>
      <p:grpSp>
        <p:nvGrpSpPr>
          <p:cNvPr id="5" name="Group 43"/>
          <p:cNvGrpSpPr/>
          <p:nvPr/>
        </p:nvGrpSpPr>
        <p:grpSpPr>
          <a:xfrm>
            <a:off x="1200496" y="4123167"/>
            <a:ext cx="297565" cy="323165"/>
            <a:chOff x="1324027" y="5221682"/>
            <a:chExt cx="297565" cy="323162"/>
          </a:xfrm>
        </p:grpSpPr>
        <p:sp>
          <p:nvSpPr>
            <p:cNvPr id="47" name="TextBox 4"/>
            <p:cNvSpPr txBox="1">
              <a:spLocks noChangeArrowheads="1"/>
            </p:cNvSpPr>
            <p:nvPr/>
          </p:nvSpPr>
          <p:spPr bwMode="auto">
            <a:xfrm>
              <a:off x="1324027" y="5221682"/>
              <a:ext cx="269625" cy="32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spAutoFit/>
            </a:bodyPr>
            <a:lstStyle>
              <a:lvl1pPr algn="l" rtl="0">
                <a:defRPr>
                  <a:solidFill>
                    <a:schemeClr val="tx1"/>
                  </a:solidFill>
                  <a:latin typeface="Arial" pitchFamily="34" charset="0"/>
                  <a:ea typeface="MS PGothic" pitchFamily="34" charset="-128"/>
                </a:defRPr>
              </a:lvl1pPr>
              <a:lvl2pPr marL="742950" indent="-285750" algn="l" rtl="0">
                <a:defRPr>
                  <a:solidFill>
                    <a:schemeClr val="tx1"/>
                  </a:solidFill>
                  <a:latin typeface="Arial" pitchFamily="34" charset="0"/>
                  <a:ea typeface="MS PGothic" pitchFamily="34" charset="-128"/>
                </a:defRPr>
              </a:lvl2pPr>
              <a:lvl3pPr marL="1143000" indent="-228600" algn="l" rtl="0">
                <a:defRPr>
                  <a:solidFill>
                    <a:schemeClr val="tx1"/>
                  </a:solidFill>
                  <a:latin typeface="Arial" pitchFamily="34" charset="0"/>
                  <a:ea typeface="MS PGothic" pitchFamily="34" charset="-128"/>
                </a:defRPr>
              </a:lvl3pPr>
              <a:lvl4pPr marL="1600200" indent="-228600" algn="l" rtl="0">
                <a:defRPr>
                  <a:solidFill>
                    <a:schemeClr val="tx1"/>
                  </a:solidFill>
                  <a:latin typeface="Arial" pitchFamily="34" charset="0"/>
                  <a:ea typeface="MS PGothic" pitchFamily="34" charset="-128"/>
                </a:defRPr>
              </a:lvl4pPr>
              <a:lvl5pPr marL="2057400" indent="-228600" algn="l" rtl="0">
                <a:defRPr>
                  <a:solidFill>
                    <a:schemeClr val="tx1"/>
                  </a:solidFill>
                  <a:latin typeface="Arial" pitchFamily="34" charset="0"/>
                  <a:ea typeface="MS PGothic" pitchFamily="34" charset="-128"/>
                </a:defRPr>
              </a:lvl5pPr>
              <a:lvl6pPr marL="25146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auto" latinLnBrk="0" hangingPunct="1">
                <a:lnSpc>
                  <a:spcPts val="1800"/>
                </a:lnSpc>
                <a:spcBef>
                  <a:spcPts val="0"/>
                </a:spcBef>
                <a:spcAft>
                  <a:spcPts val="150"/>
                </a:spcAft>
                <a:buClrTx/>
                <a:buSzTx/>
                <a:buFontTx/>
                <a:buNone/>
                <a:tabLst/>
                <a:defRPr/>
              </a:pPr>
              <a:r>
                <a:rPr kumimoji="0" lang="el" sz="1200" b="0" i="0" u="none" strike="noStrike" kern="1200" cap="none" spc="0" normalizeH="0" baseline="0" noProof="0">
                  <a:ln>
                    <a:noFill/>
                  </a:ln>
                  <a:solidFill>
                    <a:srgbClr val="4D4D4F"/>
                  </a:solidFill>
                  <a:effectLst/>
                  <a:uLnTx/>
                  <a:uFillTx/>
                  <a:latin typeface="Arial" pitchFamily="34" charset="0"/>
                  <a:ea typeface="MS PGothic" pitchFamily="34" charset="-128"/>
                  <a:cs typeface="Arial" pitchFamily="34" charset="0"/>
                </a:rPr>
                <a:t>1</a:t>
              </a:r>
              <a:endParaRPr kumimoji="0" lang="en-GB" altLang="en-US" sz="1200" b="0" i="0" u="none" strike="noStrike" kern="1200" cap="none" spc="0" normalizeH="0" baseline="0" noProof="0" dirty="0">
                <a:ln>
                  <a:noFill/>
                </a:ln>
                <a:solidFill>
                  <a:srgbClr val="4D4D4F"/>
                </a:solidFill>
                <a:effectLst/>
                <a:uLnTx/>
                <a:uFillTx/>
                <a:latin typeface="Arial" pitchFamily="34" charset="0"/>
                <a:ea typeface="MS PGothic" pitchFamily="34" charset="-128"/>
                <a:cs typeface="Arial" pitchFamily="34" charset="0"/>
              </a:endParaRPr>
            </a:p>
          </p:txBody>
        </p:sp>
        <p:sp>
          <p:nvSpPr>
            <p:cNvPr id="48" name="Line 6"/>
            <p:cNvSpPr>
              <a:spLocks noChangeShapeType="1"/>
            </p:cNvSpPr>
            <p:nvPr/>
          </p:nvSpPr>
          <p:spPr bwMode="auto">
            <a:xfrm>
              <a:off x="1549592" y="5382709"/>
              <a:ext cx="72000" cy="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Arial"/>
                <a:ea typeface="ＭＳ Ｐゴシック" panose="020B0600070205080204" pitchFamily="34" charset="-128"/>
                <a:cs typeface="Arial" pitchFamily="34" charset="0"/>
              </a:endParaRPr>
            </a:p>
          </p:txBody>
        </p:sp>
      </p:grpSp>
      <p:grpSp>
        <p:nvGrpSpPr>
          <p:cNvPr id="6" name="Group 48"/>
          <p:cNvGrpSpPr/>
          <p:nvPr/>
        </p:nvGrpSpPr>
        <p:grpSpPr>
          <a:xfrm>
            <a:off x="1200496" y="3674262"/>
            <a:ext cx="297565" cy="323165"/>
            <a:chOff x="1324027" y="5221682"/>
            <a:chExt cx="297565" cy="323162"/>
          </a:xfrm>
        </p:grpSpPr>
        <p:sp>
          <p:nvSpPr>
            <p:cNvPr id="50" name="TextBox 4"/>
            <p:cNvSpPr txBox="1">
              <a:spLocks noChangeArrowheads="1"/>
            </p:cNvSpPr>
            <p:nvPr/>
          </p:nvSpPr>
          <p:spPr bwMode="auto">
            <a:xfrm>
              <a:off x="1324027" y="5221682"/>
              <a:ext cx="269625" cy="32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spAutoFit/>
            </a:bodyPr>
            <a:lstStyle>
              <a:lvl1pPr algn="l" rtl="0">
                <a:defRPr>
                  <a:solidFill>
                    <a:schemeClr val="tx1"/>
                  </a:solidFill>
                  <a:latin typeface="Arial" pitchFamily="34" charset="0"/>
                  <a:ea typeface="MS PGothic" pitchFamily="34" charset="-128"/>
                </a:defRPr>
              </a:lvl1pPr>
              <a:lvl2pPr marL="742950" indent="-285750" algn="l" rtl="0">
                <a:defRPr>
                  <a:solidFill>
                    <a:schemeClr val="tx1"/>
                  </a:solidFill>
                  <a:latin typeface="Arial" pitchFamily="34" charset="0"/>
                  <a:ea typeface="MS PGothic" pitchFamily="34" charset="-128"/>
                </a:defRPr>
              </a:lvl2pPr>
              <a:lvl3pPr marL="1143000" indent="-228600" algn="l" rtl="0">
                <a:defRPr>
                  <a:solidFill>
                    <a:schemeClr val="tx1"/>
                  </a:solidFill>
                  <a:latin typeface="Arial" pitchFamily="34" charset="0"/>
                  <a:ea typeface="MS PGothic" pitchFamily="34" charset="-128"/>
                </a:defRPr>
              </a:lvl3pPr>
              <a:lvl4pPr marL="1600200" indent="-228600" algn="l" rtl="0">
                <a:defRPr>
                  <a:solidFill>
                    <a:schemeClr val="tx1"/>
                  </a:solidFill>
                  <a:latin typeface="Arial" pitchFamily="34" charset="0"/>
                  <a:ea typeface="MS PGothic" pitchFamily="34" charset="-128"/>
                </a:defRPr>
              </a:lvl4pPr>
              <a:lvl5pPr marL="2057400" indent="-228600" algn="l" rtl="0">
                <a:defRPr>
                  <a:solidFill>
                    <a:schemeClr val="tx1"/>
                  </a:solidFill>
                  <a:latin typeface="Arial" pitchFamily="34" charset="0"/>
                  <a:ea typeface="MS PGothic" pitchFamily="34" charset="-128"/>
                </a:defRPr>
              </a:lvl5pPr>
              <a:lvl6pPr marL="25146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auto" latinLnBrk="0" hangingPunct="1">
                <a:lnSpc>
                  <a:spcPts val="1800"/>
                </a:lnSpc>
                <a:spcBef>
                  <a:spcPts val="0"/>
                </a:spcBef>
                <a:spcAft>
                  <a:spcPts val="150"/>
                </a:spcAft>
                <a:buClrTx/>
                <a:buSzTx/>
                <a:buFontTx/>
                <a:buNone/>
                <a:tabLst/>
                <a:defRPr/>
              </a:pPr>
              <a:r>
                <a:rPr kumimoji="0" lang="el" sz="1200" b="0" i="0" u="none" strike="noStrike" kern="1200" cap="none" spc="0" normalizeH="0" baseline="0" noProof="0">
                  <a:ln>
                    <a:noFill/>
                  </a:ln>
                  <a:solidFill>
                    <a:srgbClr val="4D4D4F"/>
                  </a:solidFill>
                  <a:effectLst/>
                  <a:uLnTx/>
                  <a:uFillTx/>
                  <a:latin typeface="Arial" pitchFamily="34" charset="0"/>
                  <a:ea typeface="MS PGothic" pitchFamily="34" charset="-128"/>
                  <a:cs typeface="Arial" pitchFamily="34" charset="0"/>
                </a:rPr>
                <a:t>2</a:t>
              </a:r>
              <a:endParaRPr kumimoji="0" lang="en-GB" altLang="en-US" sz="1200" b="0" i="0" u="none" strike="noStrike" kern="1200" cap="none" spc="0" normalizeH="0" baseline="0" noProof="0" dirty="0">
                <a:ln>
                  <a:noFill/>
                </a:ln>
                <a:solidFill>
                  <a:srgbClr val="4D4D4F"/>
                </a:solidFill>
                <a:effectLst/>
                <a:uLnTx/>
                <a:uFillTx/>
                <a:latin typeface="Arial" pitchFamily="34" charset="0"/>
                <a:ea typeface="MS PGothic" pitchFamily="34" charset="-128"/>
                <a:cs typeface="Arial" pitchFamily="34" charset="0"/>
              </a:endParaRPr>
            </a:p>
          </p:txBody>
        </p:sp>
        <p:sp>
          <p:nvSpPr>
            <p:cNvPr id="51" name="Line 6"/>
            <p:cNvSpPr>
              <a:spLocks noChangeShapeType="1"/>
            </p:cNvSpPr>
            <p:nvPr/>
          </p:nvSpPr>
          <p:spPr bwMode="auto">
            <a:xfrm>
              <a:off x="1549592" y="5382709"/>
              <a:ext cx="72000" cy="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Arial"/>
                <a:ea typeface="ＭＳ Ｐゴシック" panose="020B0600070205080204" pitchFamily="34" charset="-128"/>
                <a:cs typeface="Arial" pitchFamily="34" charset="0"/>
              </a:endParaRPr>
            </a:p>
          </p:txBody>
        </p:sp>
      </p:grpSp>
      <p:grpSp>
        <p:nvGrpSpPr>
          <p:cNvPr id="7" name="Group 51"/>
          <p:cNvGrpSpPr/>
          <p:nvPr/>
        </p:nvGrpSpPr>
        <p:grpSpPr>
          <a:xfrm>
            <a:off x="1200496" y="3215204"/>
            <a:ext cx="297565" cy="323165"/>
            <a:chOff x="1324027" y="5221682"/>
            <a:chExt cx="297565" cy="323162"/>
          </a:xfrm>
        </p:grpSpPr>
        <p:sp>
          <p:nvSpPr>
            <p:cNvPr id="53" name="TextBox 4"/>
            <p:cNvSpPr txBox="1">
              <a:spLocks noChangeArrowheads="1"/>
            </p:cNvSpPr>
            <p:nvPr/>
          </p:nvSpPr>
          <p:spPr bwMode="auto">
            <a:xfrm>
              <a:off x="1324027" y="5221682"/>
              <a:ext cx="269625" cy="32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nchor="ctr">
              <a:spAutoFit/>
            </a:bodyPr>
            <a:lstStyle>
              <a:lvl1pPr algn="l" rtl="0">
                <a:defRPr>
                  <a:solidFill>
                    <a:schemeClr val="tx1"/>
                  </a:solidFill>
                  <a:latin typeface="Arial" pitchFamily="34" charset="0"/>
                  <a:ea typeface="MS PGothic" pitchFamily="34" charset="-128"/>
                </a:defRPr>
              </a:lvl1pPr>
              <a:lvl2pPr marL="742950" indent="-285750" algn="l" rtl="0">
                <a:defRPr>
                  <a:solidFill>
                    <a:schemeClr val="tx1"/>
                  </a:solidFill>
                  <a:latin typeface="Arial" pitchFamily="34" charset="0"/>
                  <a:ea typeface="MS PGothic" pitchFamily="34" charset="-128"/>
                </a:defRPr>
              </a:lvl2pPr>
              <a:lvl3pPr marL="1143000" indent="-228600" algn="l" rtl="0">
                <a:defRPr>
                  <a:solidFill>
                    <a:schemeClr val="tx1"/>
                  </a:solidFill>
                  <a:latin typeface="Arial" pitchFamily="34" charset="0"/>
                  <a:ea typeface="MS PGothic" pitchFamily="34" charset="-128"/>
                </a:defRPr>
              </a:lvl3pPr>
              <a:lvl4pPr marL="1600200" indent="-228600" algn="l" rtl="0">
                <a:defRPr>
                  <a:solidFill>
                    <a:schemeClr val="tx1"/>
                  </a:solidFill>
                  <a:latin typeface="Arial" pitchFamily="34" charset="0"/>
                  <a:ea typeface="MS PGothic" pitchFamily="34" charset="-128"/>
                </a:defRPr>
              </a:lvl4pPr>
              <a:lvl5pPr marL="2057400" indent="-228600" algn="l" rtl="0">
                <a:defRPr>
                  <a:solidFill>
                    <a:schemeClr val="tx1"/>
                  </a:solidFill>
                  <a:latin typeface="Arial" pitchFamily="34" charset="0"/>
                  <a:ea typeface="MS PGothic" pitchFamily="34" charset="-128"/>
                </a:defRPr>
              </a:lvl5pPr>
              <a:lvl6pPr marL="25146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defTabSz="457200" rtl="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auto" latinLnBrk="0" hangingPunct="1">
                <a:lnSpc>
                  <a:spcPts val="1800"/>
                </a:lnSpc>
                <a:spcBef>
                  <a:spcPts val="0"/>
                </a:spcBef>
                <a:spcAft>
                  <a:spcPts val="150"/>
                </a:spcAft>
                <a:buClrTx/>
                <a:buSzTx/>
                <a:buFontTx/>
                <a:buNone/>
                <a:tabLst/>
                <a:defRPr/>
              </a:pPr>
              <a:r>
                <a:rPr kumimoji="0" lang="el" sz="1200" b="0" i="0" u="none" strike="noStrike" kern="1200" cap="none" spc="0" normalizeH="0" baseline="0" noProof="0">
                  <a:ln>
                    <a:noFill/>
                  </a:ln>
                  <a:solidFill>
                    <a:srgbClr val="4D4D4F"/>
                  </a:solidFill>
                  <a:effectLst/>
                  <a:uLnTx/>
                  <a:uFillTx/>
                  <a:latin typeface="Arial" pitchFamily="34" charset="0"/>
                  <a:ea typeface="MS PGothic" pitchFamily="34" charset="-128"/>
                  <a:cs typeface="Arial" pitchFamily="34" charset="0"/>
                </a:rPr>
                <a:t>3</a:t>
              </a:r>
              <a:endParaRPr kumimoji="0" lang="en-GB" altLang="en-US" sz="1200" b="0" i="0" u="none" strike="noStrike" kern="1200" cap="none" spc="0" normalizeH="0" baseline="0" noProof="0" dirty="0">
                <a:ln>
                  <a:noFill/>
                </a:ln>
                <a:solidFill>
                  <a:srgbClr val="4D4D4F"/>
                </a:solidFill>
                <a:effectLst/>
                <a:uLnTx/>
                <a:uFillTx/>
                <a:latin typeface="Arial" pitchFamily="34" charset="0"/>
                <a:ea typeface="MS PGothic" pitchFamily="34" charset="-128"/>
                <a:cs typeface="Arial" pitchFamily="34" charset="0"/>
              </a:endParaRPr>
            </a:p>
          </p:txBody>
        </p:sp>
        <p:sp>
          <p:nvSpPr>
            <p:cNvPr id="54" name="Line 6"/>
            <p:cNvSpPr>
              <a:spLocks noChangeShapeType="1"/>
            </p:cNvSpPr>
            <p:nvPr/>
          </p:nvSpPr>
          <p:spPr bwMode="auto">
            <a:xfrm>
              <a:off x="1549592" y="5382709"/>
              <a:ext cx="72000" cy="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Arial"/>
                <a:ea typeface="ＭＳ Ｐゴシック" panose="020B0600070205080204" pitchFamily="34" charset="-128"/>
                <a:cs typeface="Arial" pitchFamily="34" charset="0"/>
              </a:endParaRPr>
            </a:p>
          </p:txBody>
        </p:sp>
      </p:grpSp>
      <p:sp>
        <p:nvSpPr>
          <p:cNvPr id="55" name="Rectangle 61"/>
          <p:cNvSpPr>
            <a:spLocks noChangeArrowheads="1"/>
          </p:cNvSpPr>
          <p:nvPr/>
        </p:nvSpPr>
        <p:spPr bwMode="auto">
          <a:xfrm rot="16200000">
            <a:off x="165340" y="3971562"/>
            <a:ext cx="1311256" cy="184666"/>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 sz="1200" b="0" i="0" u="none" strike="noStrike" kern="1200" cap="none" spc="0" normalizeH="0" baseline="0" noProof="0">
                <a:ln>
                  <a:noFill/>
                </a:ln>
                <a:solidFill>
                  <a:srgbClr val="585856"/>
                </a:solidFill>
                <a:effectLst/>
                <a:uLnTx/>
                <a:uFillTx/>
                <a:latin typeface="Arial"/>
                <a:ea typeface="+mn-ea"/>
                <a:cs typeface="Arial" pitchFamily="34" charset="0"/>
              </a:rPr>
              <a:t>GIR (mg.kg</a:t>
            </a:r>
            <a:r>
              <a:rPr kumimoji="0" lang="el" sz="1200" b="0" i="0" u="none" strike="noStrike" kern="1200" cap="none" spc="0" normalizeH="0" baseline="30000" noProof="0">
                <a:ln>
                  <a:noFill/>
                </a:ln>
                <a:solidFill>
                  <a:srgbClr val="585856"/>
                </a:solidFill>
                <a:effectLst/>
                <a:uLnTx/>
                <a:uFillTx/>
                <a:latin typeface="Arial"/>
                <a:ea typeface="+mn-ea"/>
                <a:cs typeface="Arial" pitchFamily="34" charset="0"/>
              </a:rPr>
              <a:t>-1</a:t>
            </a:r>
            <a:r>
              <a:rPr kumimoji="0" lang="el" sz="1200" b="0" i="0" u="none" strike="noStrike" kern="1200" cap="none" spc="0" normalizeH="0" baseline="0" noProof="0">
                <a:ln>
                  <a:noFill/>
                </a:ln>
                <a:solidFill>
                  <a:srgbClr val="585856"/>
                </a:solidFill>
                <a:effectLst/>
                <a:uLnTx/>
                <a:uFillTx/>
                <a:latin typeface="Arial"/>
                <a:ea typeface="+mn-ea"/>
                <a:cs typeface="Arial" pitchFamily="34" charset="0"/>
              </a:rPr>
              <a:t>,min</a:t>
            </a:r>
            <a:r>
              <a:rPr kumimoji="0" lang="el" sz="1200" b="0" i="0" u="none" strike="noStrike" kern="1200" cap="none" spc="0" normalizeH="0" baseline="30000" noProof="0">
                <a:ln>
                  <a:noFill/>
                </a:ln>
                <a:solidFill>
                  <a:srgbClr val="585856"/>
                </a:solidFill>
                <a:effectLst/>
                <a:uLnTx/>
                <a:uFillTx/>
                <a:latin typeface="Arial"/>
                <a:ea typeface="+mn-ea"/>
                <a:cs typeface="Arial" pitchFamily="34" charset="0"/>
              </a:rPr>
              <a:t>-1</a:t>
            </a:r>
            <a:r>
              <a:rPr kumimoji="0" lang="el" sz="1200" b="0" i="0" u="none" strike="noStrike" kern="1200" cap="none" spc="0" normalizeH="0" baseline="0" noProof="0">
                <a:ln>
                  <a:noFill/>
                </a:ln>
                <a:solidFill>
                  <a:srgbClr val="585856"/>
                </a:solidFill>
                <a:effectLst/>
                <a:uLnTx/>
                <a:uFillTx/>
                <a:latin typeface="Arial"/>
                <a:ea typeface="+mn-ea"/>
                <a:cs typeface="Arial" pitchFamily="34" charset="0"/>
              </a:rPr>
              <a:t>)</a:t>
            </a:r>
            <a:endParaRPr kumimoji="0" lang="en-US" sz="1200" b="0" i="0" u="none" strike="noStrike" kern="1200" cap="none" spc="0" normalizeH="0" baseline="30000" noProof="0" dirty="0">
              <a:ln>
                <a:noFill/>
              </a:ln>
              <a:solidFill>
                <a:srgbClr val="585856"/>
              </a:solidFill>
              <a:effectLst/>
              <a:uLnTx/>
              <a:uFillTx/>
              <a:latin typeface="Arial"/>
              <a:ea typeface="+mn-ea"/>
              <a:cs typeface="Arial" pitchFamily="34" charset="0"/>
            </a:endParaRPr>
          </a:p>
        </p:txBody>
      </p:sp>
      <p:cxnSp>
        <p:nvCxnSpPr>
          <p:cNvPr id="14" name="Straight Connector 13"/>
          <p:cNvCxnSpPr>
            <a:stCxn id="56" idx="0"/>
          </p:cNvCxnSpPr>
          <p:nvPr/>
        </p:nvCxnSpPr>
        <p:spPr>
          <a:xfrm flipV="1">
            <a:off x="1686211" y="4881172"/>
            <a:ext cx="6650687" cy="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cxnSp>
      <p:sp>
        <p:nvSpPr>
          <p:cNvPr id="56" name="Line 18"/>
          <p:cNvSpPr>
            <a:spLocks noChangeShapeType="1"/>
          </p:cNvSpPr>
          <p:nvPr/>
        </p:nvSpPr>
        <p:spPr bwMode="auto">
          <a:xfrm>
            <a:off x="1686211" y="4884493"/>
            <a:ext cx="0" cy="7200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Calibri"/>
              <a:ea typeface="MS PGothic" pitchFamily="34" charset="-128"/>
              <a:cs typeface="Arial" pitchFamily="34" charset="0"/>
            </a:endParaRPr>
          </a:p>
        </p:txBody>
      </p:sp>
      <p:sp>
        <p:nvSpPr>
          <p:cNvPr id="57" name="Line 18"/>
          <p:cNvSpPr>
            <a:spLocks noChangeShapeType="1"/>
          </p:cNvSpPr>
          <p:nvPr/>
        </p:nvSpPr>
        <p:spPr bwMode="auto">
          <a:xfrm>
            <a:off x="3341181" y="4884493"/>
            <a:ext cx="0" cy="7200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Calibri"/>
              <a:ea typeface="MS PGothic" pitchFamily="34" charset="-128"/>
              <a:cs typeface="Arial" pitchFamily="34" charset="0"/>
            </a:endParaRPr>
          </a:p>
        </p:txBody>
      </p:sp>
      <p:sp>
        <p:nvSpPr>
          <p:cNvPr id="58" name="Line 18"/>
          <p:cNvSpPr>
            <a:spLocks noChangeShapeType="1"/>
          </p:cNvSpPr>
          <p:nvPr/>
        </p:nvSpPr>
        <p:spPr bwMode="auto">
          <a:xfrm>
            <a:off x="5000914" y="4884493"/>
            <a:ext cx="0" cy="7200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Calibri"/>
              <a:ea typeface="MS PGothic" pitchFamily="34" charset="-128"/>
              <a:cs typeface="Arial" pitchFamily="34" charset="0"/>
            </a:endParaRPr>
          </a:p>
        </p:txBody>
      </p:sp>
      <p:sp>
        <p:nvSpPr>
          <p:cNvPr id="59" name="Line 18"/>
          <p:cNvSpPr>
            <a:spLocks noChangeShapeType="1"/>
          </p:cNvSpPr>
          <p:nvPr/>
        </p:nvSpPr>
        <p:spPr bwMode="auto">
          <a:xfrm>
            <a:off x="6667790" y="4884493"/>
            <a:ext cx="0" cy="7200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Calibri"/>
              <a:ea typeface="MS PGothic" pitchFamily="34" charset="-128"/>
              <a:cs typeface="Arial" pitchFamily="34" charset="0"/>
            </a:endParaRPr>
          </a:p>
        </p:txBody>
      </p:sp>
      <p:sp>
        <p:nvSpPr>
          <p:cNvPr id="60" name="Line 18"/>
          <p:cNvSpPr>
            <a:spLocks noChangeShapeType="1"/>
          </p:cNvSpPr>
          <p:nvPr/>
        </p:nvSpPr>
        <p:spPr bwMode="auto">
          <a:xfrm>
            <a:off x="8334666" y="4884493"/>
            <a:ext cx="0" cy="72000"/>
          </a:xfrm>
          <a:prstGeom prst="line">
            <a:avLst/>
          </a:prstGeom>
          <a:noFill/>
          <a:ln w="19050" cap="sq">
            <a:solidFill>
              <a:schemeClr val="accent4"/>
            </a:solidFill>
            <a:miter lim="800000"/>
            <a:headEnd/>
            <a:tailEnd/>
          </a:ln>
          <a:extLst>
            <a:ext uri="{909E8E84-426E-40dd-AFC4-6F175D3DCCD1}">
              <a14:hiddenFill xmlns="" xmlns:a14="http://schemas.microsoft.com/office/drawing/2010/main">
                <a:noFill/>
              </a14:hiddenFill>
            </a:ext>
          </a:extLst>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4492"/>
              </a:solidFill>
              <a:effectLst/>
              <a:uLnTx/>
              <a:uFillTx/>
              <a:latin typeface="Calibri"/>
              <a:ea typeface="MS PGothic" pitchFamily="34" charset="-128"/>
              <a:cs typeface="Arial" pitchFamily="34" charset="0"/>
            </a:endParaRPr>
          </a:p>
        </p:txBody>
      </p:sp>
      <p:cxnSp>
        <p:nvCxnSpPr>
          <p:cNvPr id="61" name="Straight Connector 60"/>
          <p:cNvCxnSpPr/>
          <p:nvPr/>
        </p:nvCxnSpPr>
        <p:spPr>
          <a:xfrm flipV="1">
            <a:off x="1686211" y="4163271"/>
            <a:ext cx="6650687" cy="0"/>
          </a:xfrm>
          <a:prstGeom prst="line">
            <a:avLst/>
          </a:prstGeom>
          <a:noFill/>
          <a:ln w="19050" cap="sq">
            <a:solidFill>
              <a:schemeClr val="accent4"/>
            </a:solidFill>
            <a:prstDash val="dash"/>
            <a:miter lim="800000"/>
            <a:headEnd/>
            <a:tailEnd/>
          </a:ln>
          <a:extLst>
            <a:ext uri="{909E8E84-426E-40dd-AFC4-6F175D3DCCD1}">
              <a14:hiddenFill xmlns="" xmlns:a14="http://schemas.microsoft.com/office/drawing/2010/main">
                <a:noFill/>
              </a14:hiddenFill>
            </a:ext>
          </a:extLst>
        </p:spPr>
      </p:cxnSp>
      <p:sp>
        <p:nvSpPr>
          <p:cNvPr id="62" name="TextBox 61"/>
          <p:cNvSpPr txBox="1"/>
          <p:nvPr/>
        </p:nvSpPr>
        <p:spPr>
          <a:xfrm>
            <a:off x="6219358" y="3895640"/>
            <a:ext cx="2648482"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100" b="0" i="0" u="none" strike="noStrike" kern="1200" cap="none" spc="0" normalizeH="0" baseline="0" noProof="0" dirty="0">
                <a:ln>
                  <a:noFill/>
                </a:ln>
                <a:solidFill>
                  <a:srgbClr val="596169"/>
                </a:solidFill>
                <a:effectLst/>
                <a:uLnTx/>
                <a:uFillTx/>
                <a:latin typeface="Arial"/>
                <a:ea typeface="+mn-ea"/>
                <a:cs typeface="Arial" pitchFamily="34" charset="0"/>
              </a:rPr>
              <a:t>Μέσος ρυθμός έγχυσης γλυκόζης (GIR)</a:t>
            </a:r>
          </a:p>
        </p:txBody>
      </p:sp>
      <p:sp>
        <p:nvSpPr>
          <p:cNvPr id="64" name="Title 16"/>
          <p:cNvSpPr>
            <a:spLocks noGrp="1"/>
          </p:cNvSpPr>
          <p:nvPr>
            <p:ph type="title"/>
          </p:nvPr>
        </p:nvSpPr>
        <p:spPr>
          <a:xfrm>
            <a:off x="568325" y="263704"/>
            <a:ext cx="8004176" cy="604837"/>
          </a:xfrm>
        </p:spPr>
        <p:txBody>
          <a:bodyPr rtlCol="0"/>
          <a:lstStyle/>
          <a:p>
            <a:pPr algn="ctr"/>
            <a:r>
              <a:rPr lang="el-GR" sz="2000" dirty="0"/>
              <a:t>Προβλέψιμη και ομοιόμορφη κατανομή της έκθεσης στην ινσουλίνη και της </a:t>
            </a:r>
            <a:r>
              <a:rPr lang="el-GR" sz="2000" dirty="0" err="1"/>
              <a:t>γλυκοδυναμικής</a:t>
            </a:r>
            <a:r>
              <a:rPr lang="el-GR" sz="2000" dirty="0"/>
              <a:t> </a:t>
            </a:r>
            <a:r>
              <a:rPr lang="en-US" sz="2000" dirty="0"/>
              <a:t>(GIR-</a:t>
            </a:r>
            <a:r>
              <a:rPr lang="el-GR" sz="2000" dirty="0"/>
              <a:t>Ρυθμός έγχυσης της γλυκόζης) σε 6ωρα και 12ωρα διαστήματα, με Gla-300</a:t>
            </a:r>
          </a:p>
        </p:txBody>
      </p:sp>
      <p:sp>
        <p:nvSpPr>
          <p:cNvPr id="66" name="Content Placeholder 2"/>
          <p:cNvSpPr txBox="1">
            <a:spLocks/>
          </p:cNvSpPr>
          <p:nvPr/>
        </p:nvSpPr>
        <p:spPr>
          <a:xfrm>
            <a:off x="379445" y="6015378"/>
            <a:ext cx="8534750" cy="324145"/>
          </a:xfrm>
          <a:prstGeom prst="rect">
            <a:avLst/>
          </a:prstGeom>
        </p:spPr>
        <p:txBody>
          <a:bodyPr vert="horz" lIns="0" tIns="0" rIns="0" bIns="0" rtlCol="0" anchor="b">
            <a:noAutofit/>
          </a:bodyPr>
          <a:lstStyle>
            <a:lvl1pPr marL="0" indent="0" algn="l" defTabSz="457200" rtl="0" eaLnBrk="1" latinLnBrk="0" hangingPunct="1">
              <a:lnSpc>
                <a:spcPct val="100000"/>
              </a:lnSpc>
              <a:spcBef>
                <a:spcPts val="0"/>
              </a:spcBef>
              <a:spcAft>
                <a:spcPts val="600"/>
              </a:spcAft>
              <a:buClr>
                <a:schemeClr val="accent2"/>
              </a:buClr>
              <a:buFont typeface="Arial"/>
              <a:buNone/>
              <a:defRPr sz="800" kern="1200">
                <a:solidFill>
                  <a:schemeClr val="tx1"/>
                </a:solidFill>
                <a:latin typeface="+mn-lt"/>
                <a:ea typeface="+mn-ea"/>
                <a:cs typeface="+mn-cs"/>
              </a:defRPr>
            </a:lvl1pPr>
            <a:lvl2pPr marL="527050" indent="-288925" algn="l" defTabSz="457200" rtl="0" eaLnBrk="1" latinLnBrk="0" hangingPunct="1">
              <a:lnSpc>
                <a:spcPct val="100000"/>
              </a:lnSpc>
              <a:spcBef>
                <a:spcPts val="0"/>
              </a:spcBef>
              <a:spcAft>
                <a:spcPts val="600"/>
              </a:spcAft>
              <a:buClr>
                <a:schemeClr val="accent2"/>
              </a:buClr>
              <a:buFont typeface="Arial"/>
              <a:buChar char="–"/>
              <a:defRPr sz="2000" kern="1200">
                <a:solidFill>
                  <a:srgbClr val="596169"/>
                </a:solidFill>
                <a:latin typeface="+mn-lt"/>
                <a:ea typeface="+mn-ea"/>
                <a:cs typeface="+mn-cs"/>
              </a:defRPr>
            </a:lvl2pPr>
            <a:lvl3pPr marL="773113" indent="-254000" algn="l" defTabSz="457200" rtl="0" eaLnBrk="1" latinLnBrk="0" hangingPunct="1">
              <a:lnSpc>
                <a:spcPct val="100000"/>
              </a:lnSpc>
              <a:spcBef>
                <a:spcPts val="0"/>
              </a:spcBef>
              <a:spcAft>
                <a:spcPts val="600"/>
              </a:spcAft>
              <a:buClr>
                <a:schemeClr val="accent2"/>
              </a:buClr>
              <a:buFont typeface="Arial"/>
              <a:buChar char="•"/>
              <a:defRPr sz="1800" kern="1200">
                <a:solidFill>
                  <a:srgbClr val="596169"/>
                </a:solidFill>
                <a:latin typeface="+mn-lt"/>
                <a:ea typeface="+mn-ea"/>
                <a:cs typeface="+mn-cs"/>
              </a:defRPr>
            </a:lvl3pPr>
            <a:lvl4pPr marL="1028700" indent="-273050" algn="l" defTabSz="457200" rtl="0" eaLnBrk="1" latinLnBrk="0" hangingPunct="1">
              <a:lnSpc>
                <a:spcPct val="100000"/>
              </a:lnSpc>
              <a:spcBef>
                <a:spcPts val="0"/>
              </a:spcBef>
              <a:spcAft>
                <a:spcPts val="600"/>
              </a:spcAft>
              <a:buClr>
                <a:schemeClr val="accent2"/>
              </a:buClr>
              <a:buFont typeface="Arial"/>
              <a:buChar char="–"/>
              <a:defRPr sz="1600" kern="1200">
                <a:solidFill>
                  <a:srgbClr val="596169"/>
                </a:solidFill>
                <a:latin typeface="+mn-lt"/>
                <a:ea typeface="+mn-ea"/>
                <a:cs typeface="+mn-cs"/>
              </a:defRPr>
            </a:lvl4pPr>
            <a:lvl5pPr marL="1292225" indent="-263525" algn="l" defTabSz="457200" rtl="0" eaLnBrk="1" latinLnBrk="0" hangingPunct="1">
              <a:lnSpc>
                <a:spcPct val="100000"/>
              </a:lnSpc>
              <a:spcBef>
                <a:spcPts val="0"/>
              </a:spcBef>
              <a:spcAft>
                <a:spcPts val="600"/>
              </a:spcAft>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81B838"/>
              </a:buClr>
              <a:buSzTx/>
              <a:buFont typeface="Arial"/>
              <a:buNone/>
              <a:tabLst/>
              <a:defRPr/>
            </a:pPr>
            <a:r>
              <a:rPr kumimoji="0" lang="el" sz="1050" b="0" i="0" u="none" strike="noStrike" kern="1200" cap="none" spc="0" normalizeH="0" baseline="0" noProof="0" dirty="0">
                <a:ln>
                  <a:noFill/>
                </a:ln>
                <a:solidFill>
                  <a:srgbClr val="585856"/>
                </a:solidFill>
                <a:effectLst/>
                <a:uLnTx/>
                <a:uFillTx/>
                <a:latin typeface="Calibri"/>
                <a:ea typeface="+mn-ea"/>
                <a:cs typeface="Calibri"/>
              </a:rPr>
              <a:t>AUC: περιοχή κάτω από την καμπύλη, GIR: ρυθμός έγχυσης γλυκόζης τυποποιημένος για το σωματικό βάρος </a:t>
            </a:r>
            <a:br>
              <a:rPr kumimoji="0" lang="en-US" sz="1050" b="0" i="0" u="none" strike="noStrike" kern="1200" cap="none" spc="0" normalizeH="0" baseline="0" noProof="0" dirty="0">
                <a:ln>
                  <a:noFill/>
                </a:ln>
                <a:solidFill>
                  <a:srgbClr val="585856"/>
                </a:solidFill>
                <a:effectLst/>
                <a:uLnTx/>
                <a:uFillTx/>
                <a:latin typeface="Calibri"/>
                <a:ea typeface="+mn-ea"/>
                <a:cs typeface="Calibri"/>
              </a:rPr>
            </a:br>
            <a:r>
              <a:rPr kumimoji="0" lang="el" sz="1050" b="0" i="0" u="none" strike="noStrike" kern="1200" cap="none" spc="0" normalizeH="0" baseline="0" noProof="0" dirty="0">
                <a:ln>
                  <a:noFill/>
                </a:ln>
                <a:solidFill>
                  <a:srgbClr val="585856"/>
                </a:solidFill>
                <a:effectLst/>
                <a:uLnTx/>
                <a:uFillTx/>
                <a:latin typeface="Calibri"/>
                <a:ea typeface="+mn-ea"/>
                <a:cs typeface="Calibri"/>
              </a:rPr>
              <a:t>INS: συγκέντρωση της ινσουλίνης στον ορό, ΣΔΤ1: σακχαρώδης διαβήτης τύπου 1 </a:t>
            </a:r>
            <a:endParaRPr kumimoji="0" lang="pt-BR" sz="1050" b="0" i="0" u="none" strike="noStrike" kern="1200" cap="none" spc="0" normalizeH="0" baseline="0" noProof="0" dirty="0">
              <a:ln>
                <a:noFill/>
              </a:ln>
              <a:solidFill>
                <a:srgbClr val="585856"/>
              </a:solidFill>
              <a:effectLst/>
              <a:uLnTx/>
              <a:uFillTx/>
              <a:latin typeface="Calibri"/>
              <a:ea typeface="+mn-ea"/>
              <a:cs typeface="Calibri"/>
            </a:endParaRPr>
          </a:p>
        </p:txBody>
      </p:sp>
      <p:sp>
        <p:nvSpPr>
          <p:cNvPr id="68" name="TextBox 5"/>
          <p:cNvSpPr txBox="1"/>
          <p:nvPr/>
        </p:nvSpPr>
        <p:spPr>
          <a:xfrm>
            <a:off x="2767920" y="6475534"/>
            <a:ext cx="4762842" cy="20005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 sz="700" b="0" i="0" u="none" strike="noStrike" kern="1200" cap="none" spc="0" normalizeH="0" baseline="0" noProof="0">
                <a:ln>
                  <a:noFill/>
                </a:ln>
                <a:solidFill>
                  <a:srgbClr val="585856"/>
                </a:solidFill>
                <a:effectLst/>
                <a:uLnTx/>
                <a:uFillTx/>
                <a:latin typeface="Calibri" pitchFamily="34" charset="0"/>
                <a:ea typeface="+mn-ea"/>
                <a:cs typeface="Arial" pitchFamily="34" charset="0"/>
              </a:rPr>
              <a:t>Becker RH και Συν. Diabetes Obes Metab. 2015,17:261-7, dom12416-sup-0004-TableS1.doc (συμπληρωματικές πληροφορίες)</a:t>
            </a:r>
            <a:endParaRPr kumimoji="0" lang="fr-FR" sz="700" b="0" i="0" u="none" strike="noStrike" kern="1200" cap="none" spc="0" normalizeH="0" baseline="0" noProof="0" dirty="0">
              <a:ln>
                <a:noFill/>
              </a:ln>
              <a:solidFill>
                <a:srgbClr val="585856"/>
              </a:solidFill>
              <a:effectLst/>
              <a:uLnTx/>
              <a:uFillTx/>
              <a:latin typeface="Calibri" pitchFamily="34" charset="0"/>
              <a:ea typeface="+mn-ea"/>
              <a:cs typeface="Arial" pitchFamily="34" charset="0"/>
            </a:endParaRPr>
          </a:p>
        </p:txBody>
      </p:sp>
      <p:sp>
        <p:nvSpPr>
          <p:cNvPr id="67" name="Rectangle 66">
            <a:hlinkClick r:id="" action="ppaction://noaction"/>
          </p:cNvPr>
          <p:cNvSpPr/>
          <p:nvPr/>
        </p:nvSpPr>
        <p:spPr>
          <a:xfrm>
            <a:off x="395112" y="6420561"/>
            <a:ext cx="2257778" cy="2681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3" name="ZoneTexte 2"/>
          <p:cNvSpPr txBox="1"/>
          <p:nvPr/>
        </p:nvSpPr>
        <p:spPr>
          <a:xfrm>
            <a:off x="539552" y="5538650"/>
            <a:ext cx="80329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 sz="1200" b="0" i="0" u="none" strike="noStrike" kern="1200" cap="none" spc="0" normalizeH="0" baseline="0" noProof="0" dirty="0">
                <a:ln>
                  <a:noFill/>
                </a:ln>
                <a:solidFill>
                  <a:srgbClr val="444492"/>
                </a:solidFill>
                <a:effectLst/>
                <a:uLnTx/>
                <a:uFillTx/>
                <a:latin typeface="Arial"/>
                <a:ea typeface="+mn-ea"/>
                <a:cs typeface="+mn-cs"/>
              </a:rPr>
              <a:t>Διπλά-τυφλή, τυχαιοποιημένη, δύο θεραπειών, δύο περιόδων διασταυρούμενη μελέτη ευγλυκαιμικού </a:t>
            </a:r>
            <a:r>
              <a:rPr kumimoji="0" lang="en-US" sz="1200" b="0" i="0" u="none" strike="noStrike" kern="1200" cap="none" spc="0" normalizeH="0" baseline="0" noProof="0" dirty="0">
                <a:ln>
                  <a:noFill/>
                </a:ln>
                <a:solidFill>
                  <a:srgbClr val="444492"/>
                </a:solidFill>
                <a:effectLst/>
                <a:uLnTx/>
                <a:uFillTx/>
                <a:latin typeface="Arial"/>
                <a:ea typeface="+mn-ea"/>
                <a:cs typeface="+mn-cs"/>
              </a:rPr>
              <a:t>clamp</a:t>
            </a:r>
            <a:r>
              <a:rPr kumimoji="0" lang="el" sz="1200" b="0" i="0" u="none" strike="noStrike" kern="1200" cap="none" spc="0" normalizeH="0" baseline="0" noProof="0" dirty="0">
                <a:ln>
                  <a:noFill/>
                </a:ln>
                <a:solidFill>
                  <a:srgbClr val="444492"/>
                </a:solidFill>
                <a:effectLst/>
                <a:uLnTx/>
                <a:uFillTx/>
                <a:latin typeface="Arial"/>
                <a:ea typeface="+mn-ea"/>
                <a:cs typeface="+mn-cs"/>
              </a:rPr>
              <a:t> με συμμετοχή 50 συμμετεχόντων με ΣΔΤ1 (δόση 0,4 U/kg ινσουλινών Gla-100 και Gla-300)</a:t>
            </a:r>
            <a:endParaRPr kumimoji="0" lang="en-GB" sz="1200" b="0" i="0" u="none" strike="noStrike" kern="1200" cap="none" spc="0" normalizeH="0" baseline="0" noProof="0" dirty="0">
              <a:ln>
                <a:noFill/>
              </a:ln>
              <a:solidFill>
                <a:srgbClr val="444492"/>
              </a:solidFill>
              <a:effectLst/>
              <a:uLnTx/>
              <a:uFillTx/>
              <a:latin typeface="Arial"/>
              <a:ea typeface="+mn-ea"/>
              <a:cs typeface="+mn-cs"/>
            </a:endParaRPr>
          </a:p>
        </p:txBody>
      </p:sp>
      <p:sp>
        <p:nvSpPr>
          <p:cNvPr id="69" name="TextBox 5"/>
          <p:cNvSpPr txBox="1"/>
          <p:nvPr/>
        </p:nvSpPr>
        <p:spPr>
          <a:xfrm>
            <a:off x="574991" y="5309175"/>
            <a:ext cx="6178294" cy="21544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 sz="800" b="0" i="0" u="none" strike="noStrike" kern="1200" cap="none" spc="0" normalizeH="0" baseline="0" noProof="0" dirty="0">
                <a:ln>
                  <a:noFill/>
                </a:ln>
                <a:solidFill>
                  <a:srgbClr val="444492"/>
                </a:solidFill>
                <a:effectLst/>
                <a:uLnTx/>
                <a:uFillTx/>
                <a:latin typeface="Calibri" pitchFamily="34" charset="0"/>
                <a:ea typeface="+mn-ea"/>
                <a:cs typeface="Arial" pitchFamily="34" charset="0"/>
              </a:rPr>
              <a:t>Προσαρμογή από Becker RH και Συν. Diabetes Obes Metab. 2015,17:261-7, dom12416-sup-0004-TableS1.doc (συμπληρωματικές πληροφορίες)</a:t>
            </a:r>
            <a:endParaRPr kumimoji="0" lang="fr-FR" sz="800" b="0" i="0" u="none" strike="noStrike" kern="1200" cap="none" spc="0" normalizeH="0" baseline="0" noProof="0" dirty="0">
              <a:ln>
                <a:noFill/>
              </a:ln>
              <a:solidFill>
                <a:srgbClr val="444492"/>
              </a:solidFill>
              <a:effectLst/>
              <a:uLnTx/>
              <a:uFillTx/>
              <a:latin typeface="Calibri" pitchFamily="34" charset="0"/>
              <a:ea typeface="+mn-ea"/>
              <a:cs typeface="Arial" pitchFamily="34" charset="0"/>
            </a:endParaRPr>
          </a:p>
        </p:txBody>
      </p:sp>
      <p:sp>
        <p:nvSpPr>
          <p:cNvPr id="2" name="Espace réservé du numéro de diapositive 1"/>
          <p:cNvSpPr>
            <a:spLocks noGrp="1"/>
          </p:cNvSpPr>
          <p:nvPr>
            <p:ph type="sldNum" sz="quarter" idx="4294967295"/>
          </p:nvPr>
        </p:nvSpPr>
        <p:spPr>
          <a:xfrm>
            <a:off x="8759429" y="6506836"/>
            <a:ext cx="402430" cy="365125"/>
          </a:xfrm>
          <a:prstGeom prst="rect">
            <a:avLst/>
          </a:prstGeo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792293E-955E-FA4A-ADE3-619116714F24}" type="slidenum">
              <a:rPr kumimoji="0" lang="en-GB" sz="7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7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790" y="3404781"/>
            <a:ext cx="1543050" cy="4000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16215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ChangeArrowheads="1"/>
          </p:cNvSpPr>
          <p:nvPr/>
        </p:nvSpPr>
        <p:spPr bwMode="auto">
          <a:xfrm>
            <a:off x="431800" y="1268413"/>
            <a:ext cx="8243888" cy="720725"/>
          </a:xfrm>
          <a:prstGeom prst="rect">
            <a:avLst/>
          </a:prstGeom>
          <a:noFill/>
          <a:ln w="9525">
            <a:noFill/>
            <a:miter lim="800000"/>
            <a:headEnd/>
            <a:tailEnd/>
          </a:ln>
        </p:spPr>
        <p:txBody>
          <a:bodyPr/>
          <a:lstStyle/>
          <a:p>
            <a:pPr marL="342900" marR="0" lvl="0" indent="-342900" algn="ctr" defTabSz="914400" rtl="0" eaLnBrk="1" fontAlgn="base" latinLnBrk="0" hangingPunct="1">
              <a:lnSpc>
                <a:spcPct val="90000"/>
              </a:lnSpc>
              <a:spcBef>
                <a:spcPct val="30000"/>
              </a:spcBef>
              <a:spcAft>
                <a:spcPct val="0"/>
              </a:spcAft>
              <a:buClrTx/>
              <a:buSzTx/>
              <a:buFontTx/>
              <a:buNone/>
              <a:tabLst/>
              <a:defRPr/>
            </a:pPr>
            <a:r>
              <a:rPr kumimoji="0" lang="el-GR" sz="2400" b="1" i="0" u="none" strike="noStrike" kern="1200" cap="none" spc="0" normalizeH="0" baseline="0" noProof="0">
                <a:ln>
                  <a:noFill/>
                </a:ln>
                <a:solidFill>
                  <a:srgbClr val="000000"/>
                </a:solidFill>
                <a:effectLst/>
                <a:uLnTx/>
                <a:uFillTx/>
                <a:latin typeface="Calibri" pitchFamily="34" charset="0"/>
                <a:ea typeface="+mn-ea"/>
                <a:cs typeface="Arial" pitchFamily="34" charset="0"/>
              </a:rPr>
              <a:t>Οι</a:t>
            </a:r>
            <a:r>
              <a:rPr kumimoji="0" lang="en-US" sz="2400" b="1" i="0" u="none" strike="noStrike" kern="1200" cap="none" spc="0" normalizeH="0" baseline="0" noProof="0">
                <a:ln>
                  <a:noFill/>
                </a:ln>
                <a:solidFill>
                  <a:srgbClr val="000000"/>
                </a:solidFill>
                <a:effectLst/>
                <a:uLnTx/>
                <a:uFillTx/>
                <a:latin typeface="Calibri" pitchFamily="34" charset="0"/>
                <a:ea typeface="+mn-ea"/>
                <a:cs typeface="Arial" pitchFamily="34" charset="0"/>
              </a:rPr>
              <a:t> ADA/EASD </a:t>
            </a:r>
            <a:r>
              <a:rPr kumimoji="0" lang="el-GR" sz="2400" b="1" i="0" u="none" strike="noStrike" kern="1200" cap="none" spc="0" normalizeH="0" baseline="0" noProof="0">
                <a:ln>
                  <a:noFill/>
                </a:ln>
                <a:solidFill>
                  <a:srgbClr val="000000"/>
                </a:solidFill>
                <a:effectLst/>
                <a:uLnTx/>
                <a:uFillTx/>
                <a:latin typeface="Calibri" pitchFamily="34" charset="0"/>
                <a:ea typeface="+mn-ea"/>
                <a:cs typeface="Arial" pitchFamily="34" charset="0"/>
              </a:rPr>
              <a:t>συμφώνησαν στον ακόλουθο αλγόριθμο για την</a:t>
            </a:r>
            <a:r>
              <a:rPr kumimoji="0" lang="en-US" sz="2400" b="1" i="0" u="none" strike="noStrike" kern="1200" cap="none" spc="0" normalizeH="0" baseline="0" noProof="0">
                <a:ln>
                  <a:noFill/>
                </a:ln>
                <a:solidFill>
                  <a:srgbClr val="000000"/>
                </a:solidFill>
                <a:effectLst/>
                <a:uLnTx/>
                <a:uFillTx/>
                <a:latin typeface="Calibri" pitchFamily="34" charset="0"/>
                <a:ea typeface="+mn-ea"/>
                <a:cs typeface="Arial" pitchFamily="34" charset="0"/>
              </a:rPr>
              <a:t> </a:t>
            </a:r>
            <a:r>
              <a:rPr kumimoji="0" lang="el-GR" sz="2400" b="1" i="0" u="none" strike="noStrike" kern="1200" cap="none" spc="0" normalizeH="0" baseline="0" noProof="0">
                <a:ln>
                  <a:noFill/>
                </a:ln>
                <a:solidFill>
                  <a:srgbClr val="000000"/>
                </a:solidFill>
                <a:effectLst/>
                <a:uLnTx/>
                <a:uFillTx/>
                <a:latin typeface="Calibri" pitchFamily="34" charset="0"/>
                <a:ea typeface="+mn-ea"/>
                <a:cs typeface="Arial" pitchFamily="34" charset="0"/>
              </a:rPr>
              <a:t>έναρξη και τιτλοποίηση βασικής ινσουλίνης</a:t>
            </a:r>
            <a:r>
              <a:rPr kumimoji="0" lang="en-US" sz="2400" b="1" i="0" u="none" strike="noStrike" kern="1200" cap="none" spc="0" normalizeH="0" baseline="0" noProof="0">
                <a:ln>
                  <a:noFill/>
                </a:ln>
                <a:solidFill>
                  <a:srgbClr val="000000"/>
                </a:solidFill>
                <a:effectLst/>
                <a:uLnTx/>
                <a:uFillTx/>
                <a:latin typeface="Calibri" pitchFamily="34" charset="0"/>
                <a:ea typeface="+mn-ea"/>
                <a:cs typeface="Arial" pitchFamily="34" charset="0"/>
              </a:rPr>
              <a:t>:</a:t>
            </a:r>
            <a:endParaRPr kumimoji="0" lang="en-GB" sz="2400" b="1" i="0" u="none" strike="noStrike" kern="1200" cap="none" spc="0" normalizeH="0" baseline="30000" noProof="0">
              <a:ln>
                <a:noFill/>
              </a:ln>
              <a:solidFill>
                <a:srgbClr val="000000"/>
              </a:solidFill>
              <a:effectLst/>
              <a:uLnTx/>
              <a:uFillTx/>
              <a:latin typeface="Calibri" pitchFamily="34" charset="0"/>
              <a:ea typeface="+mn-ea"/>
              <a:cs typeface="Arial" pitchFamily="34" charset="0"/>
            </a:endParaRPr>
          </a:p>
        </p:txBody>
      </p:sp>
      <p:sp>
        <p:nvSpPr>
          <p:cNvPr id="301060" name="AutoShape 4"/>
          <p:cNvSpPr>
            <a:spLocks noChangeArrowheads="1"/>
          </p:cNvSpPr>
          <p:nvPr/>
        </p:nvSpPr>
        <p:spPr bwMode="auto">
          <a:xfrm>
            <a:off x="549275" y="2484438"/>
            <a:ext cx="8072438" cy="3465512"/>
          </a:xfrm>
          <a:prstGeom prst="roundRect">
            <a:avLst>
              <a:gd name="adj" fmla="val 7079"/>
            </a:avLst>
          </a:prstGeom>
          <a:solidFill>
            <a:srgbClr val="969696">
              <a:alpha val="25000"/>
            </a:srgb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969696"/>
              </a:solidFill>
              <a:effectDag name="">
                <a:cont type="tree" name="">
                  <a:effect ref="fillLine"/>
                  <a:outerShdw dist="38100" dir="13500000" algn="br">
                    <a:srgbClr val="E1E1E1"/>
                  </a:outerShdw>
                </a:cont>
                <a:cont type="tree" name="">
                  <a:effect ref="fillLine"/>
                  <a:outerShdw dist="38100" dir="2700000" algn="tl">
                    <a:srgbClr val="5A5A5A"/>
                  </a:outerShdw>
                </a:cont>
                <a:effect ref="fillLine"/>
              </a:effectDag>
              <a:uLnTx/>
              <a:uFillTx/>
              <a:latin typeface="Calibri"/>
              <a:ea typeface="+mn-ea"/>
              <a:cs typeface="Arial" pitchFamily="34" charset="0"/>
            </a:endParaRPr>
          </a:p>
        </p:txBody>
      </p:sp>
      <p:sp>
        <p:nvSpPr>
          <p:cNvPr id="149508" name="AutoShape 5"/>
          <p:cNvSpPr>
            <a:spLocks noChangeArrowheads="1"/>
          </p:cNvSpPr>
          <p:nvPr/>
        </p:nvSpPr>
        <p:spPr bwMode="auto">
          <a:xfrm>
            <a:off x="1955800" y="2708275"/>
            <a:ext cx="5194300" cy="749300"/>
          </a:xfrm>
          <a:prstGeom prst="roundRect">
            <a:avLst>
              <a:gd name="adj" fmla="val 16667"/>
            </a:avLst>
          </a:prstGeom>
          <a:solidFill>
            <a:srgbClr val="C0C0C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a:ln>
                  <a:noFill/>
                </a:ln>
                <a:solidFill>
                  <a:srgbClr val="000000"/>
                </a:solidFill>
                <a:effectLst/>
                <a:uLnTx/>
                <a:uFillTx/>
                <a:latin typeface="Verdana" pitchFamily="34" charset="0"/>
                <a:ea typeface="+mn-ea"/>
                <a:cs typeface="Arial" pitchFamily="34" charset="0"/>
              </a:rPr>
              <a:t>Ξεκινήστε με </a:t>
            </a:r>
            <a:r>
              <a:rPr kumimoji="0" lang="en-US" sz="2000" b="0"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10 U/</a:t>
            </a:r>
            <a:r>
              <a:rPr kumimoji="0" lang="el-GR" sz="2000" b="0" i="0" u="none" strike="noStrike" kern="1200" cap="none" spc="0" normalizeH="0" baseline="0" noProof="0">
                <a:ln>
                  <a:noFill/>
                </a:ln>
                <a:solidFill>
                  <a:srgbClr val="000000"/>
                </a:solidFill>
                <a:effectLst/>
                <a:uLnTx/>
                <a:uFillTx/>
                <a:latin typeface="Verdana" pitchFamily="34" charset="0"/>
                <a:ea typeface="+mn-ea"/>
                <a:cs typeface="Arial" pitchFamily="34" charset="0"/>
              </a:rPr>
              <a:t>ημέρα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a:ln>
                  <a:noFill/>
                </a:ln>
                <a:solidFill>
                  <a:srgbClr val="000000"/>
                </a:solidFill>
                <a:effectLst/>
                <a:uLnTx/>
                <a:uFillTx/>
                <a:latin typeface="Verdana" pitchFamily="34" charset="0"/>
                <a:ea typeface="+mn-ea"/>
                <a:cs typeface="Arial" pitchFamily="34" charset="0"/>
              </a:rPr>
              <a:t>μακράς δράσης βασική ινσουλίνη</a:t>
            </a:r>
          </a:p>
        </p:txBody>
      </p:sp>
      <p:sp>
        <p:nvSpPr>
          <p:cNvPr id="149509" name="AutoShape 6"/>
          <p:cNvSpPr>
            <a:spLocks noChangeArrowheads="1"/>
          </p:cNvSpPr>
          <p:nvPr/>
        </p:nvSpPr>
        <p:spPr bwMode="auto">
          <a:xfrm>
            <a:off x="1273175" y="4425950"/>
            <a:ext cx="6559550" cy="1362075"/>
          </a:xfrm>
          <a:prstGeom prst="roundRect">
            <a:avLst>
              <a:gd name="adj" fmla="val 16667"/>
            </a:avLst>
          </a:prstGeom>
          <a:solidFill>
            <a:srgbClr val="C0C0C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Μετράτε καθημερινά τη γλυκόζη νηστείας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και αυξάνετε τη δόση κατά 2</a:t>
            </a:r>
            <a:r>
              <a:rPr kumimoji="0" lang="en-US" sz="2000" b="0" i="0" u="none" strike="noStrike" kern="1200" cap="none" spc="0" normalizeH="0" baseline="0" noProof="0" dirty="0">
                <a:ln>
                  <a:noFill/>
                </a:ln>
                <a:solidFill>
                  <a:srgbClr val="000000"/>
                </a:solidFill>
                <a:effectLst/>
                <a:uLnTx/>
                <a:uFillTx/>
                <a:latin typeface="Verdana" pitchFamily="34" charset="0"/>
                <a:ea typeface="ＭＳ Ｐゴシック" charset="-128"/>
                <a:cs typeface="ＭＳ Ｐゴシック" charset="-128"/>
              </a:rPr>
              <a:t>U </a:t>
            </a: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κάθε 3 μέρες,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μέχρι την επίτευξη των τιμών στόχων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a:ln>
                  <a:noFill/>
                </a:ln>
                <a:solidFill>
                  <a:srgbClr val="000000"/>
                </a:solidFill>
                <a:effectLst/>
                <a:uLnTx/>
                <a:uFillTx/>
                <a:latin typeface="Verdana" pitchFamily="34" charset="0"/>
                <a:ea typeface="+mn-ea"/>
                <a:cs typeface="Arial" pitchFamily="34" charset="0"/>
              </a:rPr>
              <a:t>της γλυκόζης νηστείας</a:t>
            </a:r>
            <a:r>
              <a:rPr kumimoji="0" lang="en-US" sz="2000" b="0" i="0" u="none" strike="noStrike" kern="1200" cap="none" spc="0" normalizeH="0" baseline="0" noProof="0" dirty="0">
                <a:ln>
                  <a:noFill/>
                </a:ln>
                <a:solidFill>
                  <a:srgbClr val="000000"/>
                </a:solidFill>
                <a:effectLst/>
                <a:uLnTx/>
                <a:uFillTx/>
                <a:latin typeface="Verdana" pitchFamily="34" charset="0"/>
                <a:ea typeface="ＭＳ Ｐゴシック" charset="-128"/>
                <a:cs typeface="ＭＳ Ｐゴシック" charset="-128"/>
              </a:rPr>
              <a:t> (</a:t>
            </a:r>
            <a:r>
              <a:rPr kumimoji="0" lang="el-GR" sz="2000" b="0" i="0" u="none" strike="noStrike" kern="1200" cap="none" spc="0" normalizeH="0" baseline="0" noProof="0" dirty="0">
                <a:ln>
                  <a:noFill/>
                </a:ln>
                <a:solidFill>
                  <a:srgbClr val="000000"/>
                </a:solidFill>
                <a:effectLst/>
                <a:uLnTx/>
                <a:uFillTx/>
                <a:latin typeface="Verdana" pitchFamily="34" charset="0"/>
                <a:ea typeface="ＭＳ Ｐゴシック" charset="-128"/>
                <a:cs typeface="ＭＳ Ｐゴシック" charset="-128"/>
              </a:rPr>
              <a:t>8</a:t>
            </a:r>
            <a:r>
              <a:rPr kumimoji="0" lang="en-US" sz="2000" b="0" i="0" u="none" strike="noStrike" kern="1200" cap="none" spc="0" normalizeH="0" baseline="0" noProof="0" dirty="0">
                <a:ln>
                  <a:noFill/>
                </a:ln>
                <a:solidFill>
                  <a:srgbClr val="000000"/>
                </a:solidFill>
                <a:effectLst/>
                <a:uLnTx/>
                <a:uFillTx/>
                <a:latin typeface="Verdana" pitchFamily="34" charset="0"/>
                <a:ea typeface="ＭＳ Ｐゴシック" charset="-128"/>
                <a:cs typeface="ＭＳ Ｐゴシック" charset="-128"/>
              </a:rPr>
              <a:t>0-130 mg/dl)</a:t>
            </a:r>
          </a:p>
        </p:txBody>
      </p:sp>
      <p:sp>
        <p:nvSpPr>
          <p:cNvPr id="301063" name="AutoShape 7"/>
          <p:cNvSpPr>
            <a:spLocks noChangeArrowheads="1"/>
          </p:cNvSpPr>
          <p:nvPr/>
        </p:nvSpPr>
        <p:spPr bwMode="auto">
          <a:xfrm rot="5400000">
            <a:off x="4205288" y="3392488"/>
            <a:ext cx="695325" cy="10382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rgbClr val="969696"/>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uLnTx/>
              <a:uFillTx/>
              <a:latin typeface="Calibri"/>
              <a:ea typeface="+mn-ea"/>
              <a:cs typeface="Arial" pitchFamily="34" charset="0"/>
            </a:endParaRPr>
          </a:p>
        </p:txBody>
      </p:sp>
      <p:sp>
        <p:nvSpPr>
          <p:cNvPr id="149511" name="Text Box 2"/>
          <p:cNvSpPr txBox="1">
            <a:spLocks noChangeArrowheads="1"/>
          </p:cNvSpPr>
          <p:nvPr/>
        </p:nvSpPr>
        <p:spPr bwMode="auto">
          <a:xfrm>
            <a:off x="2627313" y="6308725"/>
            <a:ext cx="6005512" cy="271463"/>
          </a:xfrm>
          <a:prstGeom prst="rect">
            <a:avLst/>
          </a:prstGeom>
          <a:noFill/>
          <a:ln w="12700">
            <a:noFill/>
            <a:miter lim="800000"/>
            <a:headEnd/>
            <a:tailEnd/>
          </a:ln>
        </p:spPr>
        <p:txBody>
          <a:bodyPr lIns="90488" tIns="44450" rIns="90488" bIns="4445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da-DK" sz="1200" b="1"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Nathan DM, </a:t>
            </a:r>
            <a:r>
              <a:rPr kumimoji="1" lang="da-DK" sz="1200" b="1" i="1"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et al.</a:t>
            </a:r>
            <a:r>
              <a:rPr kumimoji="1" lang="da-DK" sz="1200" b="1"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rPr>
              <a:t> Diabetes Care 29:1963-1972, 2006</a:t>
            </a:r>
            <a:endParaRPr kumimoji="1" lang="en-GB" sz="1200" b="1" i="0" u="none" strike="noStrike" kern="1200" cap="none" spc="0" normalizeH="0" baseline="0" noProof="0">
              <a:ln>
                <a:noFill/>
              </a:ln>
              <a:solidFill>
                <a:srgbClr val="000000"/>
              </a:solidFill>
              <a:effectLst/>
              <a:uLnTx/>
              <a:uFillTx/>
              <a:latin typeface="Verdana" pitchFamily="34" charset="0"/>
              <a:ea typeface="ＭＳ Ｐゴシック" charset="-128"/>
              <a:cs typeface="ＭＳ Ｐゴシック" charset="-128"/>
            </a:endParaRPr>
          </a:p>
        </p:txBody>
      </p:sp>
      <p:sp>
        <p:nvSpPr>
          <p:cNvPr id="149512" name="8 - Τίτλος"/>
          <p:cNvSpPr>
            <a:spLocks noGrp="1"/>
          </p:cNvSpPr>
          <p:nvPr>
            <p:ph type="title"/>
          </p:nvPr>
        </p:nvSpPr>
        <p:spPr>
          <a:xfrm>
            <a:off x="684213" y="0"/>
            <a:ext cx="7772400" cy="1143000"/>
          </a:xfrm>
        </p:spPr>
        <p:txBody>
          <a:bodyPr/>
          <a:lstStyle/>
          <a:p>
            <a:r>
              <a:rPr lang="el-GR" sz="3600" b="1">
                <a:solidFill>
                  <a:srgbClr val="002060"/>
                </a:solidFill>
              </a:rPr>
              <a:t>Τιτλοποίηση της βασικής ινσουλίνης</a:t>
            </a:r>
            <a:endParaRPr lang="en-US" sz="3600" b="1">
              <a:solidFill>
                <a:srgbClr val="002060"/>
              </a:solidFill>
            </a:endParaRPr>
          </a:p>
        </p:txBody>
      </p:sp>
    </p:spTree>
    <p:extLst>
      <p:ext uri="{BB962C8B-B14F-4D97-AF65-F5344CB8AC3E}">
        <p14:creationId xmlns:p14="http://schemas.microsoft.com/office/powerpoint/2010/main" val="393776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rmAutofit/>
          </a:bodyPr>
          <a:lstStyle/>
          <a:p>
            <a:r>
              <a:rPr lang="el-GR" sz="2800" dirty="0">
                <a:solidFill>
                  <a:srgbClr val="FF0000"/>
                </a:solidFill>
              </a:rPr>
              <a:t>Αντιδιαβητικά φάρμακα για τον διαβήτη τύπου 2</a:t>
            </a:r>
            <a:endParaRPr lang="en-US" sz="2800" dirty="0">
              <a:solidFill>
                <a:srgbClr val="FF0000"/>
              </a:solidFill>
            </a:endParaRPr>
          </a:p>
        </p:txBody>
      </p:sp>
      <p:graphicFrame>
        <p:nvGraphicFramePr>
          <p:cNvPr id="4" name="3 - Θέση περιεχομένου"/>
          <p:cNvGraphicFramePr>
            <a:graphicFrameLocks noGrp="1"/>
          </p:cNvGraphicFramePr>
          <p:nvPr>
            <p:ph idx="1"/>
          </p:nvPr>
        </p:nvGraphicFramePr>
        <p:xfrm>
          <a:off x="357158" y="1032382"/>
          <a:ext cx="8064128" cy="5629313"/>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3743648">
                  <a:extLst>
                    <a:ext uri="{9D8B030D-6E8A-4147-A177-3AD203B41FA5}">
                      <a16:colId xmlns:a16="http://schemas.microsoft.com/office/drawing/2014/main" val="20001"/>
                    </a:ext>
                  </a:extLst>
                </a:gridCol>
              </a:tblGrid>
              <a:tr h="490679">
                <a:tc>
                  <a:txBody>
                    <a:bodyPr/>
                    <a:lstStyle/>
                    <a:p>
                      <a:r>
                        <a:rPr lang="el-GR" sz="2000" dirty="0"/>
                        <a:t>Κατηγορία</a:t>
                      </a:r>
                      <a:endParaRPr lang="en-US" sz="2000" dirty="0"/>
                    </a:p>
                  </a:txBody>
                  <a:tcPr/>
                </a:tc>
                <a:tc>
                  <a:txBody>
                    <a:bodyPr/>
                    <a:lstStyle/>
                    <a:p>
                      <a:r>
                        <a:rPr lang="el-GR" sz="2000" dirty="0"/>
                        <a:t>Φάρμακα</a:t>
                      </a:r>
                      <a:endParaRPr lang="en-US" sz="2000" dirty="0"/>
                    </a:p>
                  </a:txBody>
                  <a:tcPr/>
                </a:tc>
                <a:extLst>
                  <a:ext uri="{0D108BD9-81ED-4DB2-BD59-A6C34878D82A}">
                    <a16:rowId xmlns:a16="http://schemas.microsoft.com/office/drawing/2014/main" val="10000"/>
                  </a:ext>
                </a:extLst>
              </a:tr>
              <a:tr h="490679">
                <a:tc>
                  <a:txBody>
                    <a:bodyPr/>
                    <a:lstStyle/>
                    <a:p>
                      <a:r>
                        <a:rPr lang="el-GR" sz="1800" dirty="0">
                          <a:solidFill>
                            <a:srgbClr val="000000"/>
                          </a:solidFill>
                        </a:rPr>
                        <a:t>1. </a:t>
                      </a:r>
                      <a:r>
                        <a:rPr lang="el-GR" sz="1800" dirty="0" err="1">
                          <a:solidFill>
                            <a:srgbClr val="000000"/>
                          </a:solidFill>
                        </a:rPr>
                        <a:t>Διγουανίδια</a:t>
                      </a:r>
                      <a:endParaRPr lang="en-US" sz="1800" dirty="0">
                        <a:solidFill>
                          <a:srgbClr val="000000"/>
                        </a:solidFill>
                      </a:endParaRPr>
                    </a:p>
                  </a:txBody>
                  <a:tcPr/>
                </a:tc>
                <a:tc>
                  <a:txBody>
                    <a:bodyPr/>
                    <a:lstStyle/>
                    <a:p>
                      <a:r>
                        <a:rPr lang="el-GR" sz="1800" dirty="0">
                          <a:solidFill>
                            <a:srgbClr val="000000"/>
                          </a:solidFill>
                        </a:rPr>
                        <a:t>Μετφορμίνη</a:t>
                      </a:r>
                      <a:endParaRPr lang="en-US" sz="1800" dirty="0">
                        <a:solidFill>
                          <a:srgbClr val="000000"/>
                        </a:solidFill>
                      </a:endParaRPr>
                    </a:p>
                  </a:txBody>
                  <a:tcPr/>
                </a:tc>
                <a:extLst>
                  <a:ext uri="{0D108BD9-81ED-4DB2-BD59-A6C34878D82A}">
                    <a16:rowId xmlns:a16="http://schemas.microsoft.com/office/drawing/2014/main" val="10001"/>
                  </a:ext>
                </a:extLst>
              </a:tr>
              <a:tr h="490679">
                <a:tc>
                  <a:txBody>
                    <a:bodyPr/>
                    <a:lstStyle/>
                    <a:p>
                      <a:r>
                        <a:rPr lang="el-GR" sz="1800" dirty="0">
                          <a:solidFill>
                            <a:srgbClr val="000000"/>
                          </a:solidFill>
                        </a:rPr>
                        <a:t>2. </a:t>
                      </a:r>
                      <a:r>
                        <a:rPr lang="el-GR" sz="1800" dirty="0" err="1">
                          <a:solidFill>
                            <a:srgbClr val="000000"/>
                          </a:solidFill>
                        </a:rPr>
                        <a:t>Θειαζολιδινεδιόνες</a:t>
                      </a:r>
                      <a:r>
                        <a:rPr lang="el-GR" sz="1800" dirty="0">
                          <a:solidFill>
                            <a:srgbClr val="000000"/>
                          </a:solidFill>
                        </a:rPr>
                        <a:t> </a:t>
                      </a:r>
                      <a:r>
                        <a:rPr lang="el-GR" sz="1800" baseline="0" dirty="0">
                          <a:solidFill>
                            <a:srgbClr val="000000"/>
                          </a:solidFill>
                        </a:rPr>
                        <a:t> (γ</a:t>
                      </a:r>
                      <a:r>
                        <a:rPr lang="el-GR" sz="1800" dirty="0">
                          <a:solidFill>
                            <a:srgbClr val="000000"/>
                          </a:solidFill>
                        </a:rPr>
                        <a:t>λιταζόνες)</a:t>
                      </a:r>
                      <a:endParaRPr lang="en-US" sz="1800" dirty="0">
                        <a:solidFill>
                          <a:srgbClr val="000000"/>
                        </a:solidFill>
                      </a:endParaRPr>
                    </a:p>
                  </a:txBody>
                  <a:tcPr/>
                </a:tc>
                <a:tc>
                  <a:txBody>
                    <a:bodyPr/>
                    <a:lstStyle/>
                    <a:p>
                      <a:r>
                        <a:rPr lang="el-GR" sz="1800" dirty="0">
                          <a:solidFill>
                            <a:srgbClr val="000000"/>
                          </a:solidFill>
                        </a:rPr>
                        <a:t>Πιογλιταζόνη</a:t>
                      </a:r>
                      <a:endParaRPr lang="en-US" sz="1800" dirty="0">
                        <a:solidFill>
                          <a:srgbClr val="000000"/>
                        </a:solidFill>
                      </a:endParaRPr>
                    </a:p>
                  </a:txBody>
                  <a:tcPr/>
                </a:tc>
                <a:extLst>
                  <a:ext uri="{0D108BD9-81ED-4DB2-BD59-A6C34878D82A}">
                    <a16:rowId xmlns:a16="http://schemas.microsoft.com/office/drawing/2014/main" val="10002"/>
                  </a:ext>
                </a:extLst>
              </a:tr>
              <a:tr h="490679">
                <a:tc>
                  <a:txBody>
                    <a:bodyPr/>
                    <a:lstStyle/>
                    <a:p>
                      <a:r>
                        <a:rPr lang="el-GR" sz="1800" dirty="0">
                          <a:solidFill>
                            <a:srgbClr val="000000"/>
                          </a:solidFill>
                        </a:rPr>
                        <a:t>3. </a:t>
                      </a:r>
                      <a:r>
                        <a:rPr lang="el-GR" sz="1800" dirty="0" err="1">
                          <a:solidFill>
                            <a:srgbClr val="000000"/>
                          </a:solidFill>
                        </a:rPr>
                        <a:t>Σουλφονυλουρίες</a:t>
                      </a:r>
                      <a:endParaRPr lang="en-US" sz="1800" dirty="0">
                        <a:solidFill>
                          <a:srgbClr val="000000"/>
                        </a:solidFill>
                      </a:endParaRPr>
                    </a:p>
                  </a:txBody>
                  <a:tcPr/>
                </a:tc>
                <a:tc>
                  <a:txBody>
                    <a:bodyPr/>
                    <a:lstStyle/>
                    <a:p>
                      <a:r>
                        <a:rPr lang="el-GR" sz="1800" dirty="0">
                          <a:solidFill>
                            <a:srgbClr val="000000"/>
                          </a:solidFill>
                        </a:rPr>
                        <a:t>Γλικλαζίδη, Γλιμεπιρίδη</a:t>
                      </a:r>
                      <a:endParaRPr lang="en-US" sz="1800" dirty="0">
                        <a:solidFill>
                          <a:srgbClr val="000000"/>
                        </a:solidFill>
                      </a:endParaRPr>
                    </a:p>
                  </a:txBody>
                  <a:tcPr/>
                </a:tc>
                <a:extLst>
                  <a:ext uri="{0D108BD9-81ED-4DB2-BD59-A6C34878D82A}">
                    <a16:rowId xmlns:a16="http://schemas.microsoft.com/office/drawing/2014/main" val="10003"/>
                  </a:ext>
                </a:extLst>
              </a:tr>
              <a:tr h="490679">
                <a:tc>
                  <a:txBody>
                    <a:bodyPr/>
                    <a:lstStyle/>
                    <a:p>
                      <a:r>
                        <a:rPr lang="el-GR" sz="1800" dirty="0">
                          <a:solidFill>
                            <a:srgbClr val="000000"/>
                          </a:solidFill>
                        </a:rPr>
                        <a:t>4. </a:t>
                      </a:r>
                      <a:r>
                        <a:rPr lang="el-GR" sz="1800" dirty="0" err="1">
                          <a:solidFill>
                            <a:srgbClr val="000000"/>
                          </a:solidFill>
                        </a:rPr>
                        <a:t>Μεγλιτινίδες</a:t>
                      </a:r>
                      <a:r>
                        <a:rPr lang="el-GR" sz="1800" dirty="0">
                          <a:solidFill>
                            <a:srgbClr val="000000"/>
                          </a:solidFill>
                        </a:rPr>
                        <a:t> (γλινίδες)</a:t>
                      </a:r>
                      <a:endParaRPr lang="en-US" sz="1800" dirty="0">
                        <a:solidFill>
                          <a:srgbClr val="000000"/>
                        </a:solidFill>
                      </a:endParaRPr>
                    </a:p>
                  </a:txBody>
                  <a:tcPr/>
                </a:tc>
                <a:tc>
                  <a:txBody>
                    <a:bodyPr/>
                    <a:lstStyle/>
                    <a:p>
                      <a:r>
                        <a:rPr lang="el-GR" sz="1800" dirty="0">
                          <a:solidFill>
                            <a:srgbClr val="000000"/>
                          </a:solidFill>
                        </a:rPr>
                        <a:t>Ρεπαγλινίδη, νατεγλινίδη</a:t>
                      </a:r>
                      <a:endParaRPr lang="en-US" sz="1800" dirty="0">
                        <a:solidFill>
                          <a:srgbClr val="000000"/>
                        </a:solidFill>
                      </a:endParaRPr>
                    </a:p>
                  </a:txBody>
                  <a:tcPr/>
                </a:tc>
                <a:extLst>
                  <a:ext uri="{0D108BD9-81ED-4DB2-BD59-A6C34878D82A}">
                    <a16:rowId xmlns:a16="http://schemas.microsoft.com/office/drawing/2014/main" val="10004"/>
                  </a:ext>
                </a:extLst>
              </a:tr>
              <a:tr h="490679">
                <a:tc>
                  <a:txBody>
                    <a:bodyPr/>
                    <a:lstStyle/>
                    <a:p>
                      <a:r>
                        <a:rPr lang="el-GR" sz="1800" dirty="0">
                          <a:solidFill>
                            <a:srgbClr val="000000"/>
                          </a:solidFill>
                        </a:rPr>
                        <a:t>5. Αναστολείς α-γλυκοσιδασών</a:t>
                      </a:r>
                      <a:endParaRPr lang="en-US" sz="1800" dirty="0">
                        <a:solidFill>
                          <a:srgbClr val="000000"/>
                        </a:solidFill>
                      </a:endParaRPr>
                    </a:p>
                  </a:txBody>
                  <a:tcPr/>
                </a:tc>
                <a:tc>
                  <a:txBody>
                    <a:bodyPr/>
                    <a:lstStyle/>
                    <a:p>
                      <a:r>
                        <a:rPr lang="el-GR" sz="1800" dirty="0">
                          <a:solidFill>
                            <a:srgbClr val="000000"/>
                          </a:solidFill>
                        </a:rPr>
                        <a:t>Ακαρβόζη</a:t>
                      </a:r>
                      <a:endParaRPr lang="en-US" sz="1800" dirty="0">
                        <a:solidFill>
                          <a:srgbClr val="000000"/>
                        </a:solidFill>
                      </a:endParaRPr>
                    </a:p>
                  </a:txBody>
                  <a:tcPr/>
                </a:tc>
                <a:extLst>
                  <a:ext uri="{0D108BD9-81ED-4DB2-BD59-A6C34878D82A}">
                    <a16:rowId xmlns:a16="http://schemas.microsoft.com/office/drawing/2014/main" val="10005"/>
                  </a:ext>
                </a:extLst>
              </a:tr>
              <a:tr h="876204">
                <a:tc>
                  <a:txBody>
                    <a:bodyPr/>
                    <a:lstStyle/>
                    <a:p>
                      <a:r>
                        <a:rPr lang="el-GR" sz="1800" dirty="0">
                          <a:solidFill>
                            <a:srgbClr val="000000"/>
                          </a:solidFill>
                        </a:rPr>
                        <a:t>6. Αναστολείς </a:t>
                      </a:r>
                      <a:r>
                        <a:rPr lang="en-US" sz="1800" dirty="0">
                          <a:solidFill>
                            <a:srgbClr val="000000"/>
                          </a:solidFill>
                        </a:rPr>
                        <a:t>DPP-4</a:t>
                      </a:r>
                      <a:r>
                        <a:rPr lang="el-GR" sz="1800" dirty="0">
                          <a:solidFill>
                            <a:srgbClr val="000000"/>
                          </a:solidFill>
                        </a:rPr>
                        <a:t> (γλιπτίνες)</a:t>
                      </a:r>
                      <a:endParaRPr lang="en-US" sz="1800" dirty="0">
                        <a:solidFill>
                          <a:srgbClr val="000000"/>
                        </a:solidFill>
                      </a:endParaRPr>
                    </a:p>
                  </a:txBody>
                  <a:tcPr/>
                </a:tc>
                <a:tc>
                  <a:txBody>
                    <a:bodyPr/>
                    <a:lstStyle/>
                    <a:p>
                      <a:r>
                        <a:rPr lang="el-GR" sz="1800" dirty="0" err="1">
                          <a:solidFill>
                            <a:srgbClr val="000000"/>
                          </a:solidFill>
                        </a:rPr>
                        <a:t>Σιταγλιπτίνη</a:t>
                      </a:r>
                      <a:r>
                        <a:rPr lang="el-GR" sz="1800" dirty="0">
                          <a:solidFill>
                            <a:srgbClr val="000000"/>
                          </a:solidFill>
                        </a:rPr>
                        <a:t>, Βιλδαγλιπτίνη, Σαξαγλιπτίνη, </a:t>
                      </a:r>
                      <a:r>
                        <a:rPr lang="el-GR" sz="1800" dirty="0" err="1">
                          <a:solidFill>
                            <a:srgbClr val="000000"/>
                          </a:solidFill>
                        </a:rPr>
                        <a:t>Λιναγλιπτίνη</a:t>
                      </a:r>
                      <a:r>
                        <a:rPr lang="el-GR" sz="1800" dirty="0">
                          <a:solidFill>
                            <a:srgbClr val="000000"/>
                          </a:solidFill>
                        </a:rPr>
                        <a:t>, </a:t>
                      </a:r>
                      <a:r>
                        <a:rPr lang="el-GR" sz="1800" dirty="0" err="1">
                          <a:solidFill>
                            <a:srgbClr val="000000"/>
                          </a:solidFill>
                        </a:rPr>
                        <a:t>Αλογλιπτίνη</a:t>
                      </a:r>
                      <a:endParaRPr lang="en-US" sz="1800" dirty="0">
                        <a:solidFill>
                          <a:srgbClr val="000000"/>
                        </a:solidFill>
                      </a:endParaRPr>
                    </a:p>
                  </a:txBody>
                  <a:tcPr/>
                </a:tc>
                <a:extLst>
                  <a:ext uri="{0D108BD9-81ED-4DB2-BD59-A6C34878D82A}">
                    <a16:rowId xmlns:a16="http://schemas.microsoft.com/office/drawing/2014/main" val="10006"/>
                  </a:ext>
                </a:extLst>
              </a:tr>
              <a:tr h="627275">
                <a:tc>
                  <a:txBody>
                    <a:bodyPr/>
                    <a:lstStyle/>
                    <a:p>
                      <a:r>
                        <a:rPr lang="el-GR" sz="1800" dirty="0">
                          <a:solidFill>
                            <a:srgbClr val="000000"/>
                          </a:solidFill>
                        </a:rPr>
                        <a:t>7. Ανάλογα του </a:t>
                      </a:r>
                      <a:r>
                        <a:rPr lang="en-US" sz="1800" dirty="0">
                          <a:solidFill>
                            <a:srgbClr val="000000"/>
                          </a:solidFill>
                        </a:rPr>
                        <a:t>GLP-1</a:t>
                      </a:r>
                      <a:r>
                        <a:rPr lang="el-GR" sz="1800" dirty="0">
                          <a:solidFill>
                            <a:srgbClr val="000000"/>
                          </a:solidFill>
                        </a:rPr>
                        <a:t> (ινκρετινομιμητικά)</a:t>
                      </a:r>
                      <a:endParaRPr lang="en-US" sz="1800" dirty="0">
                        <a:solidFill>
                          <a:srgbClr val="000000"/>
                        </a:solidFill>
                      </a:endParaRPr>
                    </a:p>
                  </a:txBody>
                  <a:tcPr/>
                </a:tc>
                <a:tc>
                  <a:txBody>
                    <a:bodyPr/>
                    <a:lstStyle/>
                    <a:p>
                      <a:r>
                        <a:rPr lang="el-GR" sz="1800" dirty="0">
                          <a:solidFill>
                            <a:srgbClr val="000000"/>
                          </a:solidFill>
                        </a:rPr>
                        <a:t>Εξενατίδη, </a:t>
                      </a:r>
                      <a:r>
                        <a:rPr lang="el-GR" sz="1800" dirty="0" err="1">
                          <a:solidFill>
                            <a:srgbClr val="000000"/>
                          </a:solidFill>
                        </a:rPr>
                        <a:t>λιραγλουτίδη</a:t>
                      </a:r>
                      <a:r>
                        <a:rPr lang="el-GR" sz="1800" dirty="0">
                          <a:solidFill>
                            <a:srgbClr val="000000"/>
                          </a:solidFill>
                        </a:rPr>
                        <a:t>, </a:t>
                      </a:r>
                      <a:r>
                        <a:rPr lang="el-GR" sz="1800" dirty="0" err="1">
                          <a:solidFill>
                            <a:srgbClr val="000000"/>
                          </a:solidFill>
                        </a:rPr>
                        <a:t>λιξισενατίδη</a:t>
                      </a:r>
                      <a:r>
                        <a:rPr lang="el-GR" sz="1800" dirty="0">
                          <a:solidFill>
                            <a:srgbClr val="000000"/>
                          </a:solidFill>
                        </a:rPr>
                        <a:t>, </a:t>
                      </a:r>
                      <a:r>
                        <a:rPr lang="el-GR" sz="1800" dirty="0" err="1">
                          <a:solidFill>
                            <a:srgbClr val="000000"/>
                          </a:solidFill>
                        </a:rPr>
                        <a:t>εξενατίδη</a:t>
                      </a:r>
                      <a:r>
                        <a:rPr lang="el-GR" sz="1800" dirty="0">
                          <a:solidFill>
                            <a:srgbClr val="000000"/>
                          </a:solidFill>
                        </a:rPr>
                        <a:t> </a:t>
                      </a:r>
                      <a:r>
                        <a:rPr lang="en-US" sz="1800" dirty="0">
                          <a:solidFill>
                            <a:srgbClr val="000000"/>
                          </a:solidFill>
                        </a:rPr>
                        <a:t>LAR</a:t>
                      </a:r>
                      <a:r>
                        <a:rPr lang="el-GR" sz="1800" dirty="0">
                          <a:solidFill>
                            <a:srgbClr val="000000"/>
                          </a:solidFill>
                        </a:rPr>
                        <a:t> </a:t>
                      </a:r>
                      <a:endParaRPr lang="en-US" sz="1800" dirty="0">
                        <a:solidFill>
                          <a:srgbClr val="000000"/>
                        </a:solidFill>
                      </a:endParaRPr>
                    </a:p>
                  </a:txBody>
                  <a:tcPr/>
                </a:tc>
                <a:extLst>
                  <a:ext uri="{0D108BD9-81ED-4DB2-BD59-A6C34878D82A}">
                    <a16:rowId xmlns:a16="http://schemas.microsoft.com/office/drawing/2014/main" val="10007"/>
                  </a:ext>
                </a:extLst>
              </a:tr>
              <a:tr h="608686">
                <a:tc>
                  <a:txBody>
                    <a:bodyPr/>
                    <a:lstStyle/>
                    <a:p>
                      <a:r>
                        <a:rPr lang="el-GR" sz="1800" dirty="0">
                          <a:solidFill>
                            <a:srgbClr val="000000"/>
                          </a:solidFill>
                        </a:rPr>
                        <a:t>8.</a:t>
                      </a:r>
                      <a:r>
                        <a:rPr lang="el-GR" sz="1800" baseline="0" dirty="0">
                          <a:solidFill>
                            <a:srgbClr val="000000"/>
                          </a:solidFill>
                        </a:rPr>
                        <a:t> </a:t>
                      </a:r>
                      <a:r>
                        <a:rPr lang="el-GR" sz="1800" dirty="0">
                          <a:solidFill>
                            <a:srgbClr val="000000"/>
                          </a:solidFill>
                        </a:rPr>
                        <a:t>Αναστολείς</a:t>
                      </a:r>
                      <a:r>
                        <a:rPr lang="el-GR" sz="1800" baseline="0" dirty="0">
                          <a:solidFill>
                            <a:srgbClr val="000000"/>
                          </a:solidFill>
                        </a:rPr>
                        <a:t> </a:t>
                      </a:r>
                      <a:r>
                        <a:rPr lang="en-US" sz="1800" baseline="0" dirty="0">
                          <a:solidFill>
                            <a:srgbClr val="000000"/>
                          </a:solidFill>
                        </a:rPr>
                        <a:t>SGLT2</a:t>
                      </a:r>
                      <a:endParaRPr lang="en-US" sz="1800" dirty="0">
                        <a:solidFill>
                          <a:srgbClr val="000000"/>
                        </a:solidFill>
                      </a:endParaRPr>
                    </a:p>
                  </a:txBody>
                  <a:tcPr/>
                </a:tc>
                <a:tc>
                  <a:txBody>
                    <a:bodyPr/>
                    <a:lstStyle/>
                    <a:p>
                      <a:r>
                        <a:rPr lang="el-GR" sz="1800" dirty="0" err="1">
                          <a:solidFill>
                            <a:srgbClr val="000000"/>
                          </a:solidFill>
                        </a:rPr>
                        <a:t>Δαπαγλιφλοζίνη</a:t>
                      </a:r>
                      <a:r>
                        <a:rPr lang="el-GR" sz="1800" dirty="0">
                          <a:solidFill>
                            <a:srgbClr val="000000"/>
                          </a:solidFill>
                        </a:rPr>
                        <a:t>, </a:t>
                      </a:r>
                      <a:r>
                        <a:rPr lang="el-GR" sz="1800" dirty="0" err="1">
                          <a:solidFill>
                            <a:srgbClr val="000000"/>
                          </a:solidFill>
                        </a:rPr>
                        <a:t>Εμπαγλιφλοζίνη</a:t>
                      </a:r>
                      <a:r>
                        <a:rPr lang="el-GR" sz="1800" dirty="0">
                          <a:solidFill>
                            <a:srgbClr val="000000"/>
                          </a:solidFill>
                        </a:rPr>
                        <a:t>, </a:t>
                      </a:r>
                      <a:r>
                        <a:rPr lang="el-GR" sz="1800" dirty="0" err="1">
                          <a:solidFill>
                            <a:srgbClr val="000000"/>
                          </a:solidFill>
                        </a:rPr>
                        <a:t>Καναγλιφλοζίνη</a:t>
                      </a:r>
                      <a:endParaRPr lang="en-US" sz="1800" dirty="0">
                        <a:solidFill>
                          <a:srgbClr val="000000"/>
                        </a:solidFill>
                      </a:endParaRPr>
                    </a:p>
                  </a:txBody>
                  <a:tcPr/>
                </a:tc>
                <a:extLst>
                  <a:ext uri="{0D108BD9-81ED-4DB2-BD59-A6C34878D82A}">
                    <a16:rowId xmlns:a16="http://schemas.microsoft.com/office/drawing/2014/main" val="10008"/>
                  </a:ext>
                </a:extLst>
              </a:tr>
              <a:tr h="490679">
                <a:tc>
                  <a:txBody>
                    <a:bodyPr/>
                    <a:lstStyle/>
                    <a:p>
                      <a:r>
                        <a:rPr lang="el-GR" sz="1800" dirty="0">
                          <a:solidFill>
                            <a:srgbClr val="000000"/>
                          </a:solidFill>
                        </a:rPr>
                        <a:t>9. Ινσουλίνες</a:t>
                      </a:r>
                      <a:endParaRPr lang="en-US" sz="1800" dirty="0">
                        <a:solidFill>
                          <a:srgbClr val="000000"/>
                        </a:solidFill>
                      </a:endParaRPr>
                    </a:p>
                  </a:txBody>
                  <a:tcPr/>
                </a:tc>
                <a:tc>
                  <a:txBody>
                    <a:bodyPr/>
                    <a:lstStyle/>
                    <a:p>
                      <a:r>
                        <a:rPr lang="el-GR" sz="1800" dirty="0">
                          <a:solidFill>
                            <a:srgbClr val="000000"/>
                          </a:solidFill>
                        </a:rPr>
                        <a:t>Πολλές</a:t>
                      </a:r>
                      <a:endParaRPr lang="en-US" sz="1800" dirty="0">
                        <a:solidFill>
                          <a:srgbClr val="000000"/>
                        </a:solidFill>
                      </a:endParaRPr>
                    </a:p>
                  </a:txBody>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A4E0D5C-B4AF-A94F-7E48-8B7A7D526CF0}"/>
              </a:ext>
            </a:extLst>
          </p:cNvPr>
          <p:cNvPicPr>
            <a:picLocks noChangeAspect="1"/>
          </p:cNvPicPr>
          <p:nvPr/>
        </p:nvPicPr>
        <p:blipFill>
          <a:blip r:embed="rId2"/>
          <a:stretch>
            <a:fillRect/>
          </a:stretch>
        </p:blipFill>
        <p:spPr>
          <a:xfrm>
            <a:off x="200074" y="381000"/>
            <a:ext cx="8743851" cy="5430099"/>
          </a:xfrm>
          <a:prstGeom prst="rect">
            <a:avLst/>
          </a:prstGeom>
        </p:spPr>
      </p:pic>
    </p:spTree>
    <p:extLst>
      <p:ext uri="{BB962C8B-B14F-4D97-AF65-F5344CB8AC3E}">
        <p14:creationId xmlns:p14="http://schemas.microsoft.com/office/powerpoint/2010/main" val="3699892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D86FDFA-04DF-4548-BCB4-A8E31FA47203}"/>
              </a:ext>
            </a:extLst>
          </p:cNvPr>
          <p:cNvSpPr>
            <a:spLocks noGrp="1"/>
          </p:cNvSpPr>
          <p:nvPr>
            <p:ph type="title"/>
          </p:nvPr>
        </p:nvSpPr>
        <p:spPr>
          <a:xfrm>
            <a:off x="3028950" y="1939159"/>
            <a:ext cx="5733470" cy="2751086"/>
          </a:xfrm>
        </p:spPr>
        <p:txBody>
          <a:bodyPr vert="horz" lIns="91440" tIns="45720" rIns="91440" bIns="45720" rtlCol="0" anchor="b" anchorCtr="1" compatLnSpc="1">
            <a:normAutofit/>
          </a:bodyPr>
          <a:lstStyle/>
          <a:p>
            <a:pPr algn="r" defTabSz="914400">
              <a:lnSpc>
                <a:spcPct val="90000"/>
              </a:lnSpc>
              <a:spcBef>
                <a:spcPct val="0"/>
              </a:spcBef>
            </a:pPr>
            <a:r>
              <a:rPr lang="en-US" sz="6000" kern="1200">
                <a:solidFill>
                  <a:schemeClr val="tx1"/>
                </a:solidFill>
                <a:latin typeface="+mj-lt"/>
                <a:ea typeface="+mj-ea"/>
                <a:cs typeface="+mj-cs"/>
              </a:rPr>
              <a:t>Ευχαριστώ για την προσοχή σας</a:t>
            </a:r>
          </a:p>
        </p:txBody>
      </p:sp>
    </p:spTree>
    <p:extLst>
      <p:ext uri="{BB962C8B-B14F-4D97-AF65-F5344CB8AC3E}">
        <p14:creationId xmlns:p14="http://schemas.microsoft.com/office/powerpoint/2010/main" val="2974040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LhRpiCNqUmqMriARUWF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9VTzZloW0yk0QmvjkNj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LhRpiCNqUmqMriARUWF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9VTzZloW0yk0QmvjkNjew"/>
</p:tagLst>
</file>

<file path=ppt/theme/theme1.xml><?xml version="1.0" encoding="utf-8"?>
<a:theme xmlns:a="http://schemas.openxmlformats.org/drawingml/2006/main" name="2_Default Design">
  <a:themeElements>
    <a:clrScheme name="">
      <a:dk1>
        <a:srgbClr val="000000"/>
      </a:dk1>
      <a:lt1>
        <a:srgbClr val="FFFFFF"/>
      </a:lt1>
      <a:dk2>
        <a:srgbClr val="0000FF"/>
      </a:dk2>
      <a:lt2>
        <a:srgbClr val="FFFF00"/>
      </a:lt2>
      <a:accent1>
        <a:srgbClr val="B6B5D5"/>
      </a:accent1>
      <a:accent2>
        <a:srgbClr val="FFFF00"/>
      </a:accent2>
      <a:accent3>
        <a:srgbClr val="AAAAFF"/>
      </a:accent3>
      <a:accent4>
        <a:srgbClr val="DADADA"/>
      </a:accent4>
      <a:accent5>
        <a:srgbClr val="D7D7E7"/>
      </a:accent5>
      <a:accent6>
        <a:srgbClr val="E7E700"/>
      </a:accent6>
      <a:hlink>
        <a:srgbClr val="FF3300"/>
      </a:hlink>
      <a:folHlink>
        <a:srgbClr val="96969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1125_EMPA medical_4x3_draft 3b_MSSR">
  <a:themeElements>
    <a:clrScheme name="AT2D">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9580B2"/>
      </a:accent5>
      <a:accent6>
        <a:srgbClr val="D2D2D2"/>
      </a:accent6>
      <a:hlink>
        <a:srgbClr val="007FFF"/>
      </a:hlink>
      <a:folHlink>
        <a:srgbClr val="007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0805 Empa Medical 4x3 Template Final Aug16" id="{E2312803-642F-DE43-8862-666DBA904D1B}" vid="{23F17063-EED0-2D41-8461-2846E21639FD}"/>
    </a:ext>
  </a:extLst>
</a:theme>
</file>

<file path=ppt/theme/theme13.xml><?xml version="1.0" encoding="utf-8"?>
<a:theme xmlns:a="http://schemas.openxmlformats.org/drawingml/2006/main" name="4_EMPA-REG OUTCOME Study_TEMPLATE_FINAL">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
      <a:dk1>
        <a:srgbClr val="000000"/>
      </a:dk1>
      <a:lt1>
        <a:srgbClr val="FFFFFF"/>
      </a:lt1>
      <a:dk2>
        <a:srgbClr val="000000"/>
      </a:dk2>
      <a:lt2>
        <a:srgbClr val="777777"/>
      </a:lt2>
      <a:accent1>
        <a:srgbClr val="4EAEC4"/>
      </a:accent1>
      <a:accent2>
        <a:srgbClr val="4E6972"/>
      </a:accent2>
      <a:accent3>
        <a:srgbClr val="FFFFFF"/>
      </a:accent3>
      <a:accent4>
        <a:srgbClr val="000000"/>
      </a:accent4>
      <a:accent5>
        <a:srgbClr val="B2D3DE"/>
      </a:accent5>
      <a:accent6>
        <a:srgbClr val="465E67"/>
      </a:accent6>
      <a:hlink>
        <a:srgbClr val="FFCC00"/>
      </a:hlink>
      <a:folHlink>
        <a:srgbClr val="FF6600"/>
      </a:folHlink>
    </a:clrScheme>
    <a:fontScheme name="4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1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1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1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1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20">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2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2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2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2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2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26">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7">
        <a:dk1>
          <a:srgbClr val="333399"/>
        </a:dk1>
        <a:lt1>
          <a:srgbClr val="FFFFFF"/>
        </a:lt1>
        <a:dk2>
          <a:srgbClr val="9567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8">
        <a:dk1>
          <a:srgbClr val="333399"/>
        </a:dk1>
        <a:lt1>
          <a:srgbClr val="FFFFFF"/>
        </a:lt1>
        <a:dk2>
          <a:srgbClr val="956700"/>
        </a:dk2>
        <a:lt2>
          <a:srgbClr val="808080"/>
        </a:lt2>
        <a:accent1>
          <a:srgbClr val="FF9900"/>
        </a:accent1>
        <a:accent2>
          <a:srgbClr val="333399"/>
        </a:accent2>
        <a:accent3>
          <a:srgbClr val="FFFFFF"/>
        </a:accent3>
        <a:accent4>
          <a:srgbClr val="2A2A82"/>
        </a:accent4>
        <a:accent5>
          <a:srgbClr val="FF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0823 Alliance medical portfolio 0d">
  <a:themeElements>
    <a:clrScheme name="Custom 18">
      <a:dk1>
        <a:srgbClr val="515151"/>
      </a:dk1>
      <a:lt1>
        <a:srgbClr val="FFFFFF"/>
      </a:lt1>
      <a:dk2>
        <a:srgbClr val="515151"/>
      </a:dk2>
      <a:lt2>
        <a:srgbClr val="FFFFFF"/>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0823 EMPA PPT Template - NO LOGO 0d" id="{3DF1EA89-8B2F-4C1E-A9AC-58CB2DA38F84}" vid="{0D9BBA16-BBC0-4529-B18D-C1903F9F922B}"/>
    </a:ext>
  </a:extLst>
</a:theme>
</file>

<file path=ppt/theme/theme23.xml><?xml version="1.0" encoding="utf-8"?>
<a:theme xmlns:a="http://schemas.openxmlformats.org/drawingml/2006/main" name="200605 Alliance medical portfolio 0c">
  <a:themeElements>
    <a:clrScheme name="Custom 15">
      <a:dk1>
        <a:srgbClr val="515151"/>
      </a:dk1>
      <a:lt1>
        <a:srgbClr val="FFFFFF"/>
      </a:lt1>
      <a:dk2>
        <a:srgbClr val="515151"/>
      </a:dk2>
      <a:lt2>
        <a:srgbClr val="E7E6E6"/>
      </a:lt2>
      <a:accent1>
        <a:srgbClr val="498BC9"/>
      </a:accent1>
      <a:accent2>
        <a:srgbClr val="8F3089"/>
      </a:accent2>
      <a:accent3>
        <a:srgbClr val="EE245C"/>
      </a:accent3>
      <a:accent4>
        <a:srgbClr val="002C71"/>
      </a:accent4>
      <a:accent5>
        <a:srgbClr val="515151"/>
      </a:accent5>
      <a:accent6>
        <a:srgbClr val="FF9933"/>
      </a:accent6>
      <a:hlink>
        <a:srgbClr val="498BC9"/>
      </a:hlink>
      <a:folHlink>
        <a:srgbClr val="90268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0605 EMPA PPT Template - NO LOGO 0c" id="{FCCD17A4-6B02-4948-8DC8-289CDFE4F2D1}" vid="{2BD10F13-7797-4273-AA6C-5C41AA3D4D7E}"/>
    </a:ext>
  </a:extLst>
</a:theme>
</file>

<file path=ppt/theme/theme24.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EASD">
  <a:themeElements>
    <a:clrScheme name="">
      <a:dk1>
        <a:srgbClr val="808080"/>
      </a:dk1>
      <a:lt1>
        <a:srgbClr val="FFFFFF"/>
      </a:lt1>
      <a:dk2>
        <a:srgbClr val="000066"/>
      </a:dk2>
      <a:lt2>
        <a:srgbClr val="F9FC72"/>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EAS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AS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AS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AS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AS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AS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AS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EASD">
  <a:themeElements>
    <a:clrScheme name="">
      <a:dk1>
        <a:srgbClr val="808080"/>
      </a:dk1>
      <a:lt1>
        <a:srgbClr val="FFFFFF"/>
      </a:lt1>
      <a:dk2>
        <a:srgbClr val="000066"/>
      </a:dk2>
      <a:lt2>
        <a:srgbClr val="F9FC72"/>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EAS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AS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AS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AS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AS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AS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AS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BI-CorpPPT_Template_16-9_V1">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9.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_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Nouvelle présentation">
  <a:themeElements>
    <a:clrScheme name="">
      <a:dk1>
        <a:srgbClr val="000000"/>
      </a:dk1>
      <a:lt1>
        <a:srgbClr val="0000FF"/>
      </a:lt1>
      <a:dk2>
        <a:srgbClr val="000000"/>
      </a:dk2>
      <a:lt2>
        <a:srgbClr val="808080"/>
      </a:lt2>
      <a:accent1>
        <a:srgbClr val="BBE0E3"/>
      </a:accent1>
      <a:accent2>
        <a:srgbClr val="333399"/>
      </a:accent2>
      <a:accent3>
        <a:srgbClr val="AAAAFF"/>
      </a:accent3>
      <a:accent4>
        <a:srgbClr val="000000"/>
      </a:accent4>
      <a:accent5>
        <a:srgbClr val="DAEDEF"/>
      </a:accent5>
      <a:accent6>
        <a:srgbClr val="2D2D8A"/>
      </a:accent6>
      <a:hlink>
        <a:srgbClr val="009999"/>
      </a:hlink>
      <a:folHlink>
        <a:srgbClr val="94D900"/>
      </a:folHlink>
    </a:clrScheme>
    <a:fontScheme name="Nouvelle présentatio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ASD">
  <a:themeElements>
    <a:clrScheme name="">
      <a:dk1>
        <a:srgbClr val="808080"/>
      </a:dk1>
      <a:lt1>
        <a:srgbClr val="FFFFFF"/>
      </a:lt1>
      <a:dk2>
        <a:srgbClr val="000066"/>
      </a:dk2>
      <a:lt2>
        <a:srgbClr val="F9FC72"/>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EAS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AS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AS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AS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AS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AS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AS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Θέμα του Office">
  <a:themeElements>
    <a:clrScheme name="2_Θέμα του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Θέμα του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Θέμα του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T2D">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9580B2"/>
    </a:accent5>
    <a:accent6>
      <a:srgbClr val="D2D2D2"/>
    </a:accent6>
    <a:hlink>
      <a:srgbClr val="007FFF"/>
    </a:hlink>
    <a:folHlink>
      <a:srgbClr val="007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T2D">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9580B2"/>
    </a:accent5>
    <a:accent6>
      <a:srgbClr val="D2D2D2"/>
    </a:accent6>
    <a:hlink>
      <a:srgbClr val="007FFF"/>
    </a:hlink>
    <a:folHlink>
      <a:srgbClr val="007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53">
    <a:dk1>
      <a:srgbClr val="4D4D4F"/>
    </a:dk1>
    <a:lt1>
      <a:sysClr val="window" lastClr="FFFFFF"/>
    </a:lt1>
    <a:dk2>
      <a:srgbClr val="0060A5"/>
    </a:dk2>
    <a:lt2>
      <a:srgbClr val="D8D9DA"/>
    </a:lt2>
    <a:accent1>
      <a:srgbClr val="267836"/>
    </a:accent1>
    <a:accent2>
      <a:srgbClr val="B4C960"/>
    </a:accent2>
    <a:accent3>
      <a:srgbClr val="9B9C9E"/>
    </a:accent3>
    <a:accent4>
      <a:srgbClr val="79AA38"/>
    </a:accent4>
    <a:accent5>
      <a:srgbClr val="D3761D"/>
    </a:accent5>
    <a:accent6>
      <a:srgbClr val="EEC52B"/>
    </a:accent6>
    <a:hlink>
      <a:srgbClr val="9B9C9E"/>
    </a:hlink>
    <a:folHlink>
      <a:srgbClr val="2678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53">
    <a:dk1>
      <a:srgbClr val="4D4D4F"/>
    </a:dk1>
    <a:lt1>
      <a:sysClr val="window" lastClr="FFFFFF"/>
    </a:lt1>
    <a:dk2>
      <a:srgbClr val="0060A5"/>
    </a:dk2>
    <a:lt2>
      <a:srgbClr val="D8D9DA"/>
    </a:lt2>
    <a:accent1>
      <a:srgbClr val="267836"/>
    </a:accent1>
    <a:accent2>
      <a:srgbClr val="B4C960"/>
    </a:accent2>
    <a:accent3>
      <a:srgbClr val="9B9C9E"/>
    </a:accent3>
    <a:accent4>
      <a:srgbClr val="79AA38"/>
    </a:accent4>
    <a:accent5>
      <a:srgbClr val="D3761D"/>
    </a:accent5>
    <a:accent6>
      <a:srgbClr val="EEC52B"/>
    </a:accent6>
    <a:hlink>
      <a:srgbClr val="9B9C9E"/>
    </a:hlink>
    <a:folHlink>
      <a:srgbClr val="2678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53">
    <a:dk1>
      <a:srgbClr val="4D4D4F"/>
    </a:dk1>
    <a:lt1>
      <a:sysClr val="window" lastClr="FFFFFF"/>
    </a:lt1>
    <a:dk2>
      <a:srgbClr val="0060A5"/>
    </a:dk2>
    <a:lt2>
      <a:srgbClr val="D8D9DA"/>
    </a:lt2>
    <a:accent1>
      <a:srgbClr val="267836"/>
    </a:accent1>
    <a:accent2>
      <a:srgbClr val="B4C960"/>
    </a:accent2>
    <a:accent3>
      <a:srgbClr val="9B9C9E"/>
    </a:accent3>
    <a:accent4>
      <a:srgbClr val="79AA38"/>
    </a:accent4>
    <a:accent5>
      <a:srgbClr val="D3761D"/>
    </a:accent5>
    <a:accent6>
      <a:srgbClr val="EEC52B"/>
    </a:accent6>
    <a:hlink>
      <a:srgbClr val="9B9C9E"/>
    </a:hlink>
    <a:folHlink>
      <a:srgbClr val="2678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Perspective</Template>
  <TotalTime>1709</TotalTime>
  <Words>11793</Words>
  <Application>Microsoft Office PowerPoint</Application>
  <PresentationFormat>Προβολή στην οθόνη (4:3)</PresentationFormat>
  <Paragraphs>2011</Paragraphs>
  <Slides>91</Slides>
  <Notes>34</Notes>
  <HiddenSlides>9</HiddenSlides>
  <MMClips>0</MMClips>
  <ScaleCrop>false</ScaleCrop>
  <HeadingPairs>
    <vt:vector size="8" baseType="variant">
      <vt:variant>
        <vt:lpstr>Γραμματοσειρές που χρησιμοποιούνται</vt:lpstr>
      </vt:variant>
      <vt:variant>
        <vt:i4>26</vt:i4>
      </vt:variant>
      <vt:variant>
        <vt:lpstr>Θέμα</vt:lpstr>
      </vt:variant>
      <vt:variant>
        <vt:i4>32</vt:i4>
      </vt:variant>
      <vt:variant>
        <vt:lpstr>Ενσωματωμένοι διακομιστές OLE</vt:lpstr>
      </vt:variant>
      <vt:variant>
        <vt:i4>2</vt:i4>
      </vt:variant>
      <vt:variant>
        <vt:lpstr>Τίτλοι διαφανειών</vt:lpstr>
      </vt:variant>
      <vt:variant>
        <vt:i4>91</vt:i4>
      </vt:variant>
    </vt:vector>
  </HeadingPairs>
  <TitlesOfParts>
    <vt:vector size="151" baseType="lpstr">
      <vt:lpstr>ＭＳ Ｐゴシック</vt:lpstr>
      <vt:lpstr>ＭＳ Ｐゴシック</vt:lpstr>
      <vt:lpstr>AdvOT1ef757c0</vt:lpstr>
      <vt:lpstr>Arial</vt:lpstr>
      <vt:lpstr>Arial Narrow</vt:lpstr>
      <vt:lpstr>Arial Unicode MS</vt:lpstr>
      <vt:lpstr>BISans</vt:lpstr>
      <vt:lpstr>BISansCond</vt:lpstr>
      <vt:lpstr>Calibri</vt:lpstr>
      <vt:lpstr>Calibri Light</vt:lpstr>
      <vt:lpstr>Century Gothic</vt:lpstr>
      <vt:lpstr>Comic Sans MS</vt:lpstr>
      <vt:lpstr>Helvetica</vt:lpstr>
      <vt:lpstr>Helvetica Neue</vt:lpstr>
      <vt:lpstr>Lucida Sans Unicode</vt:lpstr>
      <vt:lpstr>Monotype Sorts</vt:lpstr>
      <vt:lpstr>News Gothic MT</vt:lpstr>
      <vt:lpstr>PFDinText</vt:lpstr>
      <vt:lpstr>Symbol</vt:lpstr>
      <vt:lpstr>Times New Roman</vt:lpstr>
      <vt:lpstr>Trebuchet MS</vt:lpstr>
      <vt:lpstr>TrueFrutiger</vt:lpstr>
      <vt:lpstr>Verdana</vt:lpstr>
      <vt:lpstr>Webdings</vt:lpstr>
      <vt:lpstr>Wingdings</vt:lpstr>
      <vt:lpstr>ヒラギノ角ゴ Pro W3</vt:lpstr>
      <vt:lpstr>2_Default Design</vt:lpstr>
      <vt:lpstr>4_Blank Presentation</vt:lpstr>
      <vt:lpstr>Standarddesign</vt:lpstr>
      <vt:lpstr>2_Office Theme</vt:lpstr>
      <vt:lpstr>1_Fading Grid</vt:lpstr>
      <vt:lpstr>5_EASD</vt:lpstr>
      <vt:lpstr>8_Θέμα του Office</vt:lpstr>
      <vt:lpstr>1_Office Theme</vt:lpstr>
      <vt:lpstr>2_Θέμα του Office</vt:lpstr>
      <vt:lpstr>Θέμα του Office</vt:lpstr>
      <vt:lpstr>3_Θέμα του Office</vt:lpstr>
      <vt:lpstr>161125_EMPA medical_4x3_draft 3b_MSSR</vt:lpstr>
      <vt:lpstr>4_EMPA-REG OUTCOME Study_TEMPLATE_FINAL</vt:lpstr>
      <vt:lpstr>3_Office Theme</vt:lpstr>
      <vt:lpstr>4_Θέμα του Office</vt:lpstr>
      <vt:lpstr>4_Office Theme</vt:lpstr>
      <vt:lpstr>5_Θέμα του Office</vt:lpstr>
      <vt:lpstr>6_Θέμα του Office</vt:lpstr>
      <vt:lpstr>5_Office Theme</vt:lpstr>
      <vt:lpstr>6_Office Theme</vt:lpstr>
      <vt:lpstr>1_Standarddesign</vt:lpstr>
      <vt:lpstr>200823 Alliance medical portfolio 0d</vt:lpstr>
      <vt:lpstr>200605 Alliance medical portfolio 0c</vt:lpstr>
      <vt:lpstr>2_Custom Design</vt:lpstr>
      <vt:lpstr>1_Default Design</vt:lpstr>
      <vt:lpstr>2_EASD</vt:lpstr>
      <vt:lpstr>EASD</vt:lpstr>
      <vt:lpstr>2_BI-CorpPPT_Template_16-9_V1</vt:lpstr>
      <vt:lpstr>1_Θέμα του Office</vt:lpstr>
      <vt:lpstr>1_Προεπιλεγμένη σχεδίαση</vt:lpstr>
      <vt:lpstr>1_Nouvelle présentation</vt:lpstr>
      <vt:lpstr>7_Θέμα του Office</vt:lpstr>
      <vt:lpstr>think-cell Slide</vt:lpstr>
      <vt:lpstr>Photo Editor Photo</vt:lpstr>
      <vt:lpstr>Θεραπεία του ΣΔτ2 </vt:lpstr>
      <vt:lpstr>Παρουσίαση του PowerPoint</vt:lpstr>
      <vt:lpstr>The UKPDS demonstrated progressive decline of -cell function over time</vt:lpstr>
      <vt:lpstr>Current antidiabetic treatment options and  mode of action</vt:lpstr>
      <vt:lpstr>Περιστατικό #1</vt:lpstr>
      <vt:lpstr>Παρουσίαση του PowerPoint</vt:lpstr>
      <vt:lpstr>Παρουσίαση του PowerPoint</vt:lpstr>
      <vt:lpstr>Παρουσίαση του PowerPoint</vt:lpstr>
      <vt:lpstr>Αντιδιαβητικά φάρμακα για τον διαβήτη τύπου 2</vt:lpstr>
      <vt:lpstr>Κριτήρια επιλογής αντιδιαβητικής αγωγής</vt:lpstr>
      <vt:lpstr>Στόχοι γλυκαιμικού ελέγχου</vt:lpstr>
      <vt:lpstr>Mean Glucose Levels for Specified A1C Levels</vt:lpstr>
      <vt:lpstr>Παρουσίαση του PowerPoint</vt:lpstr>
      <vt:lpstr>Αποτελεσματικότητα αντιδιαβητικών φαρμάκων ως μονοθεραπεία </vt:lpstr>
      <vt:lpstr>Effect of noninsulin antidiabetic drugs added to metformin therapy on glycemic control, weight gain, and hypoglycemia in type 2 diabetes </vt:lpstr>
      <vt:lpstr>Περιστατικό #1</vt:lpstr>
      <vt:lpstr>Μετφορμίνη</vt:lpstr>
      <vt:lpstr>Μετφορμίνη</vt:lpstr>
      <vt:lpstr>Μετφορμίνη σε νεφρική βλάβη</vt:lpstr>
      <vt:lpstr>Περιστατικό #1</vt:lpstr>
      <vt:lpstr>Περιστατικό #2</vt:lpstr>
      <vt:lpstr>Παρουσίαση του PowerPoint</vt:lpstr>
      <vt:lpstr>Περιστατικό #2</vt:lpstr>
      <vt:lpstr>Σουλφονυλουρίες</vt:lpstr>
      <vt:lpstr>Σουλφονυλουρίες-γλινίδες</vt:lpstr>
      <vt:lpstr>Πιογλιταζόνη</vt:lpstr>
      <vt:lpstr>Πιογλιταζόνη</vt:lpstr>
      <vt:lpstr>Πιογλιταζόνη</vt:lpstr>
      <vt:lpstr>DPP-4 i</vt:lpstr>
      <vt:lpstr>Το GLP-1 διασπάται γρήγορα από το ένζυμο DPP-4</vt:lpstr>
      <vt:lpstr>Αναστολείς του DPP-4</vt:lpstr>
      <vt:lpstr>Αναστολείς DPP-4</vt:lpstr>
      <vt:lpstr>Ενδείξεις χορήγησης αναστολέων DPP-4</vt:lpstr>
      <vt:lpstr>Περιστατικό #2</vt:lpstr>
      <vt:lpstr>Παρουσίαση του PowerPoint</vt:lpstr>
      <vt:lpstr>Περιστατικό #2</vt:lpstr>
      <vt:lpstr>Περιστατικό #3</vt:lpstr>
      <vt:lpstr>Παρουσίαση του PowerPoint</vt:lpstr>
      <vt:lpstr>Περιστατικό #3</vt:lpstr>
      <vt:lpstr>Περιστατικό #3</vt:lpstr>
      <vt:lpstr>Περιστατικό #3</vt:lpstr>
      <vt:lpstr>Περιστατικό #3</vt:lpstr>
      <vt:lpstr>Περιστατικό #4</vt:lpstr>
      <vt:lpstr>Παρουσίαση του PowerPoint</vt:lpstr>
      <vt:lpstr>Θεραπευτικές επιλογές</vt:lpstr>
      <vt:lpstr>GLP-1 ανάλογα</vt:lpstr>
      <vt:lpstr>Αγωνιστές GLP-1</vt:lpstr>
      <vt:lpstr>The effect of GLP-1 analogs on risk reduction and CV mortality</vt:lpstr>
      <vt:lpstr>Παρουσίαση του PowerPoint</vt:lpstr>
      <vt:lpstr>SGLT-2 i</vt:lpstr>
      <vt:lpstr>Αναστολείς SGLT2</vt:lpstr>
      <vt:lpstr>Αναστολείς SGLT2</vt:lpstr>
      <vt:lpstr>Determinants of the Increase in Fasting Plasma Ketone Concentration during SGLT2 Inhibition in NGT, IFG and T2DM Patients</vt:lpstr>
      <vt:lpstr>Empagliflozin was the only SGLT2 inhibitor to demonstrate significant risk reduction in CV mortality</vt:lpstr>
      <vt:lpstr>EMPA-REG: Hospitalization for HF</vt:lpstr>
      <vt:lpstr>eGFR (CKD-EPI) over 192 weeks </vt:lpstr>
      <vt:lpstr>Η φυσιολογική ανατομία και φυσιολογία του νεφρού</vt:lpstr>
      <vt:lpstr>Παρουσίαση του PowerPoint</vt:lpstr>
      <vt:lpstr>Παρουσίαση του PowerPoint</vt:lpstr>
      <vt:lpstr>Μεταβολές στις κλινικοεργαστηριακές παραμέτρους</vt:lpstr>
      <vt:lpstr>Renal effects of SGLT-i</vt:lpstr>
      <vt:lpstr>Ευγλυκαιμική ΔΚΟ</vt:lpstr>
      <vt:lpstr>Dehydration and insulinopenia are necessary and sufficient for euglycemic ketoacidosis in SGLT2 inhibitor-treated rats </vt:lpstr>
      <vt:lpstr>Dehydration and insulinopenia are necessary and sufficient for euglycemic ketoacidosis in SGLT2 inhibitor-treated rats </vt:lpstr>
      <vt:lpstr>Conclusions</vt:lpstr>
      <vt:lpstr>Pooled microalbuminuria Change in Mean UACR versus placebo at Week 24 </vt:lpstr>
      <vt:lpstr>Pooled microalbuminuria Change in UACR at Week 24</vt:lpstr>
      <vt:lpstr>Risk for hospitalization for heart failure</vt:lpstr>
      <vt:lpstr>EMPAREG: Προκαθορισμένα ανεπιθύμητα συμβάντα ειδικού ενδιαφέροντος</vt:lpstr>
      <vt:lpstr>Παρουσίαση του PowerPoint</vt:lpstr>
      <vt:lpstr>Παρουσίαση του PowerPoint</vt:lpstr>
      <vt:lpstr>EMPEROR-Reduced</vt:lpstr>
      <vt:lpstr>Παρουσίαση του PowerPoint</vt:lpstr>
      <vt:lpstr>Σταθεροί συνδυασμοί</vt:lpstr>
      <vt:lpstr>Περιστατικό #5</vt:lpstr>
      <vt:lpstr>Παρουσίαση του PowerPoint</vt:lpstr>
      <vt:lpstr>Θεραπευτικές επιλογές</vt:lpstr>
      <vt:lpstr>Ινσουλίνη</vt:lpstr>
      <vt:lpstr>Φόβοι για τη θεραπεία με ινσουλίνη</vt:lpstr>
      <vt:lpstr>Πότε χρειάζεται θεραπεία με ινσουλίνη στο σακχαρώδη διαβήτη;</vt:lpstr>
      <vt:lpstr>Παρουσίαση του PowerPoint</vt:lpstr>
      <vt:lpstr>Έναρξη βασικής ινσουλίνης</vt:lpstr>
      <vt:lpstr>Ποια βασική ινσουλίνη είναι καλύτερη?</vt:lpstr>
      <vt:lpstr>Παρουσίαση του PowerPoint</vt:lpstr>
      <vt:lpstr>Μελέτη Treat-to-Target: η τιτλοποιημένη βασική  ινσουλίνη μείωσε τα επίπεδα ΓΠΝ και HbA1c και στις δύο ομάδες θεραπείας </vt:lpstr>
      <vt:lpstr>Παρουσίαση του PowerPoint</vt:lpstr>
      <vt:lpstr>Ινσουλίνη degludec </vt:lpstr>
      <vt:lpstr>Προβλέψιμη και ομοιόμορφη κατανομή της έκθεσης στην ινσουλίνη και της γλυκοδυναμικής (GIR-Ρυθμός έγχυσης της γλυκόζης) σε 6ωρα και 12ωρα διαστήματα, με Gla-300</vt:lpstr>
      <vt:lpstr>Τιτλοποίηση της βασικής ινσουλίνης</vt:lpstr>
      <vt:lpstr>Παρουσίαση του PowerPoint</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Somebody</dc:creator>
  <cp:lastModifiedBy>akokkinos@med.uoa.gr</cp:lastModifiedBy>
  <cp:revision>269</cp:revision>
  <dcterms:created xsi:type="dcterms:W3CDTF">2011-11-20T07:46:46Z</dcterms:created>
  <dcterms:modified xsi:type="dcterms:W3CDTF">2024-02-19T12:03:18Z</dcterms:modified>
</cp:coreProperties>
</file>