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6" r:id="rId2"/>
    <p:sldId id="259" r:id="rId3"/>
    <p:sldId id="260" r:id="rId4"/>
    <p:sldId id="261" r:id="rId5"/>
    <p:sldId id="262" r:id="rId6"/>
    <p:sldId id="263" r:id="rId7"/>
    <p:sldId id="315" r:id="rId8"/>
    <p:sldId id="316" r:id="rId9"/>
    <p:sldId id="319" r:id="rId10"/>
    <p:sldId id="320" r:id="rId11"/>
    <p:sldId id="321" r:id="rId12"/>
    <p:sldId id="322" r:id="rId13"/>
    <p:sldId id="323" r:id="rId14"/>
    <p:sldId id="326" r:id="rId15"/>
    <p:sldId id="324" r:id="rId16"/>
    <p:sldId id="325" r:id="rId17"/>
    <p:sldId id="327" r:id="rId18"/>
    <p:sldId id="328" r:id="rId19"/>
    <p:sldId id="329" r:id="rId20"/>
    <p:sldId id="264" r:id="rId21"/>
    <p:sldId id="266" r:id="rId22"/>
    <p:sldId id="267" r:id="rId23"/>
    <p:sldId id="318" r:id="rId24"/>
    <p:sldId id="281" r:id="rId25"/>
    <p:sldId id="282" r:id="rId26"/>
    <p:sldId id="283" r:id="rId27"/>
    <p:sldId id="284" r:id="rId28"/>
    <p:sldId id="285" r:id="rId29"/>
    <p:sldId id="286" r:id="rId30"/>
    <p:sldId id="314" r:id="rId31"/>
    <p:sldId id="287" r:id="rId32"/>
    <p:sldId id="332"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3" r:id="rId47"/>
    <p:sldId id="304" r:id="rId48"/>
    <p:sldId id="305" r:id="rId49"/>
    <p:sldId id="335" r:id="rId50"/>
    <p:sldId id="334" r:id="rId51"/>
    <p:sldId id="306" r:id="rId52"/>
    <p:sldId id="307" r:id="rId53"/>
    <p:sldId id="344" r:id="rId54"/>
    <p:sldId id="340" r:id="rId55"/>
    <p:sldId id="342" r:id="rId56"/>
    <p:sldId id="336" r:id="rId57"/>
    <p:sldId id="343" r:id="rId58"/>
    <p:sldId id="337" r:id="rId59"/>
    <p:sldId id="345" r:id="rId60"/>
    <p:sldId id="308" r:id="rId61"/>
    <p:sldId id="309" r:id="rId62"/>
    <p:sldId id="310" r:id="rId63"/>
    <p:sldId id="311" r:id="rId64"/>
    <p:sldId id="312" r:id="rId65"/>
    <p:sldId id="313" r:id="rId66"/>
    <p:sldId id="347" r:id="rId6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3366"/>
    <a:srgbClr val="0066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40" d="100"/>
          <a:sy n="40" d="100"/>
        </p:scale>
        <p:origin x="-773" y="-2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FD9EFD-A8FF-47C7-AB29-6EEB84502B56}" type="datetimeFigureOut">
              <a:rPr lang="el-GR" smtClean="0"/>
              <a:pPr/>
              <a:t>8/11/2015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6D48D8-F2B0-4618-AF91-4BB42EF5CD5C}" type="slidenum">
              <a:rPr lang="el-GR" smtClean="0"/>
              <a:pPr/>
              <a:t>‹#›</a:t>
            </a:fld>
            <a:endParaRPr lang="el-GR"/>
          </a:p>
        </p:txBody>
      </p:sp>
    </p:spTree>
    <p:extLst>
      <p:ext uri="{BB962C8B-B14F-4D97-AF65-F5344CB8AC3E}">
        <p14:creationId xmlns="" xmlns:p14="http://schemas.microsoft.com/office/powerpoint/2010/main" val="1879431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4275B6-35FB-4A10-A513-ABC06F9AC88F}" type="slidenum">
              <a:rPr lang="en-US"/>
              <a:pPr/>
              <a:t>2</a:t>
            </a:fld>
            <a:endParaRPr lang="en-US"/>
          </a:p>
        </p:txBody>
      </p:sp>
      <p:sp>
        <p:nvSpPr>
          <p:cNvPr id="590850" name="Rectangle 2"/>
          <p:cNvSpPr>
            <a:spLocks noGrp="1" noRot="1" noChangeAspect="1" noChangeArrowheads="1" noTextEdit="1"/>
          </p:cNvSpPr>
          <p:nvPr>
            <p:ph type="sldImg"/>
          </p:nvPr>
        </p:nvSpPr>
        <p:spPr>
          <a:ln/>
        </p:spPr>
      </p:sp>
      <p:sp>
        <p:nvSpPr>
          <p:cNvPr id="590851" name="Rectangle 3"/>
          <p:cNvSpPr>
            <a:spLocks noGrp="1" noChangeArrowheads="1"/>
          </p:cNvSpPr>
          <p:nvPr>
            <p:ph type="body" idx="1"/>
          </p:nvPr>
        </p:nvSpPr>
        <p:spPr/>
        <p:txBody>
          <a:bodyPr/>
          <a:lstStyle/>
          <a:p>
            <a:r>
              <a:rPr lang="en-US" sz="1000" dirty="0" smtClean="0"/>
              <a:t>An International Working Group of recognized expert clinicians met in 2008 to define standard terminology and definitions for primary ITP and its different phases and criteria for the grading of severity, and clinically meaningful outcomes and response.</a:t>
            </a:r>
            <a:endParaRPr lang="el-GR" sz="1000" dirty="0" smtClean="0"/>
          </a:p>
          <a:p>
            <a:r>
              <a:rPr lang="en-US" sz="1000" dirty="0" smtClean="0"/>
              <a:t> </a:t>
            </a:r>
            <a:endParaRPr lang="el-GR" sz="1000" dirty="0" smtClean="0"/>
          </a:p>
          <a:p>
            <a:pPr lvl="0"/>
            <a:r>
              <a:rPr lang="en-US" sz="1000" dirty="0" smtClean="0"/>
              <a:t>The panel decided to avoid the term “idiopathic,” preferring “immune,” to emphasize the immune-mediated mechanism of the disease and to choose “primary” (as opposed to idiopathic) to indicate the absence of any obvious initiating and/or underlying cause. The term “</a:t>
            </a:r>
            <a:r>
              <a:rPr lang="en-US" sz="1000" dirty="0" err="1" smtClean="0"/>
              <a:t>purpura</a:t>
            </a:r>
            <a:r>
              <a:rPr lang="en-US" sz="1000" dirty="0" smtClean="0"/>
              <a:t>” was felt inappropriate, because bleeding symptoms are absent or minimal in a large proportion of cases.</a:t>
            </a:r>
            <a:endParaRPr lang="el-GR" sz="1000" dirty="0" smtClean="0"/>
          </a:p>
          <a:p>
            <a:r>
              <a:rPr lang="en-US" sz="1000" dirty="0" smtClean="0"/>
              <a:t> </a:t>
            </a:r>
            <a:endParaRPr lang="el-GR" sz="1000" dirty="0" smtClean="0"/>
          </a:p>
          <a:p>
            <a:pPr lvl="0"/>
            <a:r>
              <a:rPr lang="en-US" sz="1000" dirty="0" smtClean="0"/>
              <a:t>The acronym ITP (now proposed to stand for </a:t>
            </a:r>
            <a:r>
              <a:rPr lang="en-US" sz="1000" u="sng" dirty="0" smtClean="0"/>
              <a:t>immune thrombocytopenia</a:t>
            </a:r>
            <a:r>
              <a:rPr lang="en-US" sz="1000" dirty="0" smtClean="0"/>
              <a:t>) was preserved because of its widespread and time honored use and taking into account its utility for literature searches. </a:t>
            </a:r>
            <a:endParaRPr lang="el-GR" sz="1000" dirty="0" smtClean="0"/>
          </a:p>
          <a:p>
            <a:r>
              <a:rPr lang="en-US" sz="1000" dirty="0" smtClean="0"/>
              <a:t> </a:t>
            </a:r>
            <a:endParaRPr lang="el-GR" sz="1000" dirty="0" smtClean="0"/>
          </a:p>
          <a:p>
            <a:pPr lvl="0"/>
            <a:r>
              <a:rPr lang="en-US" sz="1000" dirty="0" smtClean="0"/>
              <a:t>A platelet count less than </a:t>
            </a:r>
            <a:r>
              <a:rPr lang="en-US" sz="1000" u="sng" dirty="0" smtClean="0"/>
              <a:t>100 x 10</a:t>
            </a:r>
            <a:r>
              <a:rPr lang="en-US" sz="1000" u="sng" baseline="30000" dirty="0" smtClean="0"/>
              <a:t>9</a:t>
            </a:r>
            <a:r>
              <a:rPr lang="en-US" sz="1000" u="sng" dirty="0" smtClean="0"/>
              <a:t>/L</a:t>
            </a:r>
            <a:r>
              <a:rPr lang="en-US" sz="1000" dirty="0" smtClean="0"/>
              <a:t> was established as the threshold for diagnosis. This threshold was preferred to the more commonly used level of less than 150 x 10</a:t>
            </a:r>
            <a:r>
              <a:rPr lang="en-US" sz="1000" baseline="30000" dirty="0" smtClean="0"/>
              <a:t>9</a:t>
            </a:r>
            <a:r>
              <a:rPr lang="en-US" sz="1000" dirty="0" smtClean="0"/>
              <a:t>/L, based upon a prospective cohort of otherwise healthy subjects with a platelet count between 100 and 150 x 10</a:t>
            </a:r>
            <a:r>
              <a:rPr lang="en-US" sz="1000" baseline="30000" dirty="0" smtClean="0"/>
              <a:t>9</a:t>
            </a:r>
            <a:r>
              <a:rPr lang="en-US" sz="1000" dirty="0" smtClean="0"/>
              <a:t>/L, showing that the 10-year probability of developing more severe thrombocytopenia (persistent platelet count below 100 x 10</a:t>
            </a:r>
            <a:r>
              <a:rPr lang="en-US" sz="1000" baseline="30000" dirty="0" smtClean="0"/>
              <a:t>9</a:t>
            </a:r>
            <a:r>
              <a:rPr lang="en-US" sz="1000" dirty="0" smtClean="0"/>
              <a:t>/L) is only 6.9% (95% confidence interval [CI], 4.0%-12.0%). </a:t>
            </a:r>
            <a:endParaRPr lang="el-GR" sz="1000" dirty="0" smtClean="0"/>
          </a:p>
          <a:p>
            <a:r>
              <a:rPr lang="en-US" sz="1000" dirty="0" smtClean="0"/>
              <a:t> </a:t>
            </a:r>
            <a:endParaRPr lang="el-GR" sz="1000" dirty="0" smtClean="0"/>
          </a:p>
          <a:p>
            <a:pPr lvl="0"/>
            <a:r>
              <a:rPr lang="en-US" sz="1000" dirty="0" smtClean="0"/>
              <a:t>Moreover, in some non-Western populations, platelet count values between 100 and 150 x 10</a:t>
            </a:r>
            <a:r>
              <a:rPr lang="en-US" sz="1000" baseline="30000" dirty="0" smtClean="0"/>
              <a:t>9</a:t>
            </a:r>
            <a:r>
              <a:rPr lang="en-US" sz="1000" dirty="0" smtClean="0"/>
              <a:t>/L are frequently found in apparently healthy people. {</a:t>
            </a:r>
            <a:r>
              <a:rPr lang="en-US" sz="1000" dirty="0" err="1" smtClean="0"/>
              <a:t>Rodeghiero</a:t>
            </a:r>
            <a:r>
              <a:rPr lang="en-US" sz="1000" dirty="0" smtClean="0"/>
              <a:t>, F et al. Standardization of terminology, definitions and outcome criteria in immune thrombocytopenic </a:t>
            </a:r>
            <a:r>
              <a:rPr lang="en-US" sz="1000" dirty="0" err="1" smtClean="0"/>
              <a:t>purpura</a:t>
            </a:r>
            <a:r>
              <a:rPr lang="en-US" sz="1000" dirty="0" smtClean="0"/>
              <a:t> of adults and children: report from an international working group 2009: pg2387}</a:t>
            </a:r>
            <a:endParaRPr lang="el-GR" sz="1000" dirty="0" smtClean="0"/>
          </a:p>
          <a:p>
            <a:pPr>
              <a:lnSpc>
                <a:spcPct val="90000"/>
              </a:lnSpc>
            </a:pPr>
            <a:endParaRPr lang="en-US" sz="1000" dirty="0"/>
          </a:p>
          <a:p>
            <a:pPr>
              <a:lnSpc>
                <a:spcPct val="90000"/>
              </a:lnSpc>
            </a:pPr>
            <a:r>
              <a:rPr lang="en-US" sz="1000" dirty="0"/>
              <a:t>FACILITATOR NOTES: </a:t>
            </a:r>
          </a:p>
          <a:p>
            <a:pPr>
              <a:lnSpc>
                <a:spcPct val="90000"/>
              </a:lnSpc>
            </a:pPr>
            <a:endParaRPr lang="en-US" sz="1000" dirty="0"/>
          </a:p>
          <a:p>
            <a:pPr>
              <a:lnSpc>
                <a:spcPct val="90000"/>
              </a:lnSpc>
            </a:pPr>
            <a:r>
              <a:rPr lang="en-US" sz="1000" dirty="0"/>
              <a:t>Provide an overview of how ITP patients are classified:</a:t>
            </a:r>
          </a:p>
          <a:p>
            <a:pPr>
              <a:lnSpc>
                <a:spcPct val="90000"/>
              </a:lnSpc>
              <a:buFontTx/>
              <a:buChar char="•"/>
            </a:pPr>
            <a:r>
              <a:rPr lang="en-US" sz="1000" dirty="0"/>
              <a:t>Despite the International Working Group (IWG) recommendation to avoid use of the term “acute” due to its vagueness and retrospective definition, the term is still commonly used.</a:t>
            </a:r>
          </a:p>
          <a:p>
            <a:pPr>
              <a:lnSpc>
                <a:spcPct val="90000"/>
              </a:lnSpc>
              <a:buFontTx/>
              <a:buChar char="•"/>
            </a:pPr>
            <a:endParaRPr lang="en-US" sz="1000" dirty="0"/>
          </a:p>
          <a:p>
            <a:pPr>
              <a:lnSpc>
                <a:spcPct val="90000"/>
              </a:lnSpc>
              <a:buFontTx/>
              <a:buChar char="•"/>
            </a:pPr>
            <a:r>
              <a:rPr lang="en-US" sz="1000" dirty="0"/>
              <a:t>The panel recommended using the term “newly diagnosed ITP” for all cases and a new category “persistent ITP” for cases lasting between 3 and 12 months. </a:t>
            </a:r>
          </a:p>
          <a:p>
            <a:pPr>
              <a:lnSpc>
                <a:spcPct val="90000"/>
              </a:lnSpc>
              <a:buFontTx/>
              <a:buChar char="•"/>
            </a:pPr>
            <a:r>
              <a:rPr lang="en-US" sz="1000" dirty="0"/>
              <a:t>Chronic ITP would be reserved for patients with ITP lasting more than 12 months. {</a:t>
            </a:r>
            <a:r>
              <a:rPr lang="en-US" sz="1000" dirty="0" err="1"/>
              <a:t>Rodeghiero</a:t>
            </a:r>
            <a:r>
              <a:rPr lang="en-US" sz="1000" dirty="0"/>
              <a:t> F, et al GlaxoSmithKline 08: p7,A,B}</a:t>
            </a:r>
          </a:p>
          <a:p>
            <a:pPr>
              <a:lnSpc>
                <a:spcPct val="90000"/>
              </a:lnSpc>
              <a:buFontTx/>
              <a:buChar char="•"/>
            </a:pPr>
            <a:endParaRPr lang="en-US" sz="1000" dirty="0"/>
          </a:p>
          <a:p>
            <a:pPr>
              <a:lnSpc>
                <a:spcPct val="90000"/>
              </a:lnSpc>
              <a:buFontTx/>
              <a:buChar char="•"/>
            </a:pPr>
            <a:r>
              <a:rPr lang="en-US" sz="1000" dirty="0"/>
              <a:t>IWG recommended that refractory patients meet two criteria: Failed </a:t>
            </a:r>
            <a:r>
              <a:rPr lang="en-US" sz="1000" dirty="0" err="1"/>
              <a:t>splenectomy</a:t>
            </a:r>
            <a:r>
              <a:rPr lang="en-US" sz="1000" dirty="0"/>
              <a:t>, or a relapse thereafter, and exhibition of severe ITP or a risk of bleeding that a physician believes should require therapy. {</a:t>
            </a:r>
            <a:r>
              <a:rPr lang="en-US" sz="1000" dirty="0" err="1"/>
              <a:t>Rodeghiero</a:t>
            </a:r>
            <a:r>
              <a:rPr lang="en-US" sz="1000" dirty="0"/>
              <a:t> F, et al GlaxoSmithKline 08: p10,A}</a:t>
            </a:r>
          </a:p>
          <a:p>
            <a:pPr>
              <a:lnSpc>
                <a:spcPct val="90000"/>
              </a:lnSpc>
            </a:pPr>
            <a:endParaRPr lang="en-US" sz="10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F253BCF-AFA5-4E17-A229-57DB426091F4}" type="slidenum">
              <a:rPr lang="en-US" smtClean="0">
                <a:latin typeface="Arial" charset="0"/>
              </a:rPr>
              <a:pPr/>
              <a:t>36</a:t>
            </a:fld>
            <a:endParaRPr lang="en-US" smtClean="0">
              <a:latin typeface="Arial" charset="0"/>
            </a:endParaRPr>
          </a:p>
        </p:txBody>
      </p:sp>
      <p:sp>
        <p:nvSpPr>
          <p:cNvPr id="31747" name="Rectangle 2"/>
          <p:cNvSpPr>
            <a:spLocks noGrp="1" noRot="1" noChangeAspect="1" noChangeArrowheads="1" noTextEdit="1"/>
          </p:cNvSpPr>
          <p:nvPr>
            <p:ph type="sldImg"/>
          </p:nvPr>
        </p:nvSpPr>
        <p:spPr bwMode="auto">
          <a:xfrm>
            <a:off x="1125538" y="685800"/>
            <a:ext cx="4568825" cy="3427413"/>
          </a:xfrm>
          <a:noFill/>
          <a:ln>
            <a:solidFill>
              <a:srgbClr val="000000"/>
            </a:solidFill>
            <a:miter lim="800000"/>
            <a:headEnd/>
            <a:tailEnd/>
          </a:ln>
        </p:spPr>
      </p:sp>
      <p:sp>
        <p:nvSpPr>
          <p:cNvPr id="4" name="Notes Placeholder 3"/>
          <p:cNvSpPr>
            <a:spLocks noGrp="1"/>
          </p:cNvSpPr>
          <p:nvPr>
            <p:ph type="body" idx="1"/>
          </p:nvPr>
        </p:nvSpPr>
        <p:spPr/>
        <p:txBody>
          <a:bodyPr/>
          <a:lstStyle/>
          <a:p>
            <a:r>
              <a:rPr lang="en-GB" sz="1000" b="1" dirty="0" smtClean="0"/>
              <a:t>Corticosteroids are standard first-line therapy in patients with ITP</a:t>
            </a:r>
          </a:p>
          <a:p>
            <a:r>
              <a:rPr lang="en-GB" sz="1000" dirty="0" smtClean="0"/>
              <a:t>Corticosteroids have not been shown to alter the natural history of ITP; however, they allow the physician to ‘buy time’ to determine which patients have acute ITP (lasting less than 6 months) and which patients will develop chronic ITP and thus potentially need additional therapy. Approximately two-thirds of patients achieve a complete or partial response with corticosteroids, and most responses occur within the first week of treatment. The standard practice is to initiate treatment with oral </a:t>
            </a:r>
            <a:r>
              <a:rPr lang="en-GB" sz="1000" dirty="0" err="1" smtClean="0"/>
              <a:t>prednisolone</a:t>
            </a:r>
            <a:r>
              <a:rPr lang="en-GB" sz="1000" dirty="0" smtClean="0"/>
              <a:t> or prednisone, 1 to 2 mg/kg per day, given as single or divided doses.</a:t>
            </a:r>
            <a:r>
              <a:rPr lang="en-GB" sz="1000" baseline="30000" dirty="0" smtClean="0"/>
              <a:t>1</a:t>
            </a:r>
          </a:p>
          <a:p>
            <a:endParaRPr lang="en-GB" sz="1000" dirty="0" smtClean="0"/>
          </a:p>
          <a:p>
            <a:r>
              <a:rPr lang="en-GB" sz="1000" dirty="0" smtClean="0"/>
              <a:t>Response rates vary from 50–90% depending on intensity and duration of therapy, but only 10–30% of patients enter stable remission once therapy is tapered or stopped; even those who enter remission often require additional or alternative therapy, at least initially. Prednisone  should be tapered slowly, especially once doses of 10 mg/d are reached, to avoid adrenal insufficiency. Failure to respond to prednisone, IV anti-D and/or </a:t>
            </a:r>
            <a:r>
              <a:rPr lang="en-GB" sz="1000" dirty="0" err="1" smtClean="0"/>
              <a:t>IVIg</a:t>
            </a:r>
            <a:r>
              <a:rPr lang="en-GB" sz="1000" dirty="0" smtClean="0"/>
              <a:t> should prompt the diagnosis to be reconsidered and a bone marrow evaluation, including </a:t>
            </a:r>
            <a:r>
              <a:rPr lang="en-GB" sz="1000" dirty="0" err="1" smtClean="0"/>
              <a:t>cytogenetics</a:t>
            </a:r>
            <a:r>
              <a:rPr lang="en-GB" sz="1000" dirty="0" smtClean="0"/>
              <a:t> and flow </a:t>
            </a:r>
            <a:r>
              <a:rPr lang="en-GB" sz="1000" dirty="0" err="1" smtClean="0"/>
              <a:t>cytometry</a:t>
            </a:r>
            <a:r>
              <a:rPr lang="en-GB" sz="1000" dirty="0" smtClean="0"/>
              <a:t>, to be performed.</a:t>
            </a:r>
            <a:r>
              <a:rPr lang="en-GB" sz="1000" baseline="30000" dirty="0" smtClean="0"/>
              <a:t>2</a:t>
            </a:r>
          </a:p>
          <a:p>
            <a:endParaRPr lang="en-GB" sz="1000" dirty="0" smtClean="0"/>
          </a:p>
          <a:p>
            <a:r>
              <a:rPr lang="en-GB" sz="1000" dirty="0" err="1" smtClean="0"/>
              <a:t>Thrombocytopaenia</a:t>
            </a:r>
            <a:r>
              <a:rPr lang="en-GB" sz="1000" dirty="0" smtClean="0"/>
              <a:t> recurs in most patients when corticosteroids are tapered. Patients with persistent ITP should be treated with the goal of maintaining the platelet count more than 20,000 to 30,000 x 10</a:t>
            </a:r>
            <a:r>
              <a:rPr lang="en-GB" sz="1000" baseline="30000" dirty="0" smtClean="0"/>
              <a:t>9</a:t>
            </a:r>
            <a:r>
              <a:rPr lang="en-GB" sz="1000" dirty="0" smtClean="0"/>
              <a:t>/L while avoiding steroid-induced osteoporosis, cataracts and other toxicities.</a:t>
            </a:r>
            <a:r>
              <a:rPr lang="en-GB" sz="1000" baseline="30000" dirty="0" smtClean="0"/>
              <a:t>2 </a:t>
            </a:r>
            <a:r>
              <a:rPr lang="en-GB" sz="1000" dirty="0" smtClean="0"/>
              <a:t>Corticosteroids are associated with a high incidence of toxicities that limit their long-term use. Common adverse events include </a:t>
            </a:r>
            <a:r>
              <a:rPr lang="en-GB" sz="1000" dirty="0" err="1" smtClean="0"/>
              <a:t>hyperkalaemia</a:t>
            </a:r>
            <a:r>
              <a:rPr lang="en-GB" sz="1000" dirty="0" smtClean="0"/>
              <a:t>, gastric upset, sodium and fluid retention, and hyperglycaemia.</a:t>
            </a:r>
            <a:r>
              <a:rPr lang="en-GB" sz="1000" baseline="30000" dirty="0" smtClean="0"/>
              <a:t>2 </a:t>
            </a:r>
            <a:r>
              <a:rPr lang="en-GB" sz="1000" dirty="0" smtClean="0"/>
              <a:t>Long-term or serious adverse events include </a:t>
            </a:r>
            <a:r>
              <a:rPr lang="en-GB" sz="1000" dirty="0" err="1" smtClean="0"/>
              <a:t>Cushingoid</a:t>
            </a:r>
            <a:r>
              <a:rPr lang="en-GB" sz="1000" dirty="0" smtClean="0"/>
              <a:t> features, osteoporosis, risk of infection, adrenal insufficiency, diabetes and cataracts.</a:t>
            </a:r>
            <a:r>
              <a:rPr lang="en-GB" sz="1000" baseline="30000" dirty="0" smtClean="0"/>
              <a:t>1,3,4</a:t>
            </a:r>
          </a:p>
          <a:p>
            <a:endParaRPr lang="en-GB" sz="1000" dirty="0" smtClean="0"/>
          </a:p>
          <a:p>
            <a:r>
              <a:rPr lang="en-GB" sz="1000" b="1" dirty="0" smtClean="0"/>
              <a:t>References</a:t>
            </a:r>
          </a:p>
          <a:p>
            <a:pPr>
              <a:buFontTx/>
              <a:buAutoNum type="arabicPeriod"/>
            </a:pPr>
            <a:r>
              <a:rPr lang="en-GB" sz="1000" dirty="0" smtClean="0"/>
              <a:t> Stasi R, </a:t>
            </a:r>
            <a:r>
              <a:rPr lang="en-GB" sz="1000" dirty="0" err="1" smtClean="0"/>
              <a:t>Provan</a:t>
            </a:r>
            <a:r>
              <a:rPr lang="en-GB" sz="1000" dirty="0" smtClean="0"/>
              <a:t> D. </a:t>
            </a:r>
            <a:r>
              <a:rPr lang="en-GB" sz="1000" i="1" dirty="0" smtClean="0"/>
              <a:t>Mayo </a:t>
            </a:r>
            <a:r>
              <a:rPr lang="en-GB" sz="1000" i="1" dirty="0" err="1" smtClean="0"/>
              <a:t>Clin</a:t>
            </a:r>
            <a:r>
              <a:rPr lang="en-GB" sz="1000" i="1" dirty="0" smtClean="0"/>
              <a:t> Proc</a:t>
            </a:r>
            <a:r>
              <a:rPr lang="en-GB" sz="1000" dirty="0" smtClean="0"/>
              <a:t> 2004; </a:t>
            </a:r>
            <a:r>
              <a:rPr lang="en-GB" sz="1000" b="1" dirty="0" smtClean="0"/>
              <a:t>79</a:t>
            </a:r>
            <a:r>
              <a:rPr lang="en-GB" sz="1000" dirty="0" smtClean="0"/>
              <a:t>: 504–22</a:t>
            </a:r>
          </a:p>
          <a:p>
            <a:pPr>
              <a:buFontTx/>
              <a:buAutoNum type="arabicPeriod"/>
            </a:pPr>
            <a:r>
              <a:rPr lang="da-DK" sz="1000" dirty="0" smtClean="0"/>
              <a:t> Cines DB, et al. </a:t>
            </a:r>
            <a:r>
              <a:rPr lang="da-DK" sz="1000" i="1" dirty="0" smtClean="0"/>
              <a:t>Annu Rev Med</a:t>
            </a:r>
            <a:r>
              <a:rPr lang="da-DK" sz="1000" dirty="0" smtClean="0"/>
              <a:t> 2005; </a:t>
            </a:r>
            <a:r>
              <a:rPr lang="da-DK" sz="1000" b="1" dirty="0" smtClean="0"/>
              <a:t>56</a:t>
            </a:r>
            <a:r>
              <a:rPr lang="da-DK" sz="1000" dirty="0" smtClean="0"/>
              <a:t>: 425–42 </a:t>
            </a:r>
          </a:p>
          <a:p>
            <a:pPr>
              <a:buFontTx/>
              <a:buAutoNum type="arabicPeriod"/>
            </a:pPr>
            <a:r>
              <a:rPr lang="de-DE" sz="1000" dirty="0" smtClean="0"/>
              <a:t> George JN, et al. </a:t>
            </a:r>
            <a:r>
              <a:rPr lang="de-DE" sz="1000" i="1" dirty="0" smtClean="0"/>
              <a:t>Blood</a:t>
            </a:r>
            <a:r>
              <a:rPr lang="de-DE" sz="1000" dirty="0" smtClean="0"/>
              <a:t> 1996; </a:t>
            </a:r>
            <a:r>
              <a:rPr lang="de-DE" sz="1000" b="1" dirty="0" smtClean="0"/>
              <a:t>88</a:t>
            </a:r>
            <a:r>
              <a:rPr lang="de-DE" sz="1000" dirty="0" smtClean="0"/>
              <a:t>: 3–40</a:t>
            </a:r>
          </a:p>
          <a:p>
            <a:pPr eaLnBrk="1" hangingPunct="1">
              <a:spcBef>
                <a:spcPct val="0"/>
              </a:spcBef>
              <a:buFontTx/>
              <a:buAutoNum type="arabicPeriod"/>
            </a:pPr>
            <a:r>
              <a:rPr lang="en-US" sz="1000" dirty="0" smtClean="0"/>
              <a:t> Cines DB, et al. </a:t>
            </a:r>
            <a:r>
              <a:rPr lang="en-US" sz="1000" i="1" dirty="0" smtClean="0"/>
              <a:t>Blood</a:t>
            </a:r>
            <a:r>
              <a:rPr lang="en-US" sz="1000" dirty="0" smtClean="0"/>
              <a:t> 2005; </a:t>
            </a:r>
            <a:r>
              <a:rPr lang="en-US" sz="1000" b="1" dirty="0" smtClean="0"/>
              <a:t>106</a:t>
            </a:r>
            <a:r>
              <a:rPr lang="en-US" sz="1000" dirty="0" smtClean="0"/>
              <a:t>: 2244</a:t>
            </a:r>
            <a:r>
              <a:rPr lang="de-DE" sz="1000" dirty="0" smtClean="0"/>
              <a:t>–</a:t>
            </a:r>
            <a:r>
              <a:rPr lang="en-US" sz="1000" dirty="0" smtClean="0"/>
              <a:t>51</a:t>
            </a:r>
            <a:endParaRPr lang="en-GB" sz="100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35559AC-8247-4C10-9FDE-BF01BD78C260}" type="slidenum">
              <a:rPr lang="en-US" smtClean="0">
                <a:latin typeface="Arial" charset="0"/>
              </a:rPr>
              <a:pPr/>
              <a:t>37</a:t>
            </a:fld>
            <a:endParaRPr lang="en-US" smtClean="0">
              <a:latin typeface="Arial" charset="0"/>
            </a:endParaRPr>
          </a:p>
        </p:txBody>
      </p:sp>
      <p:sp>
        <p:nvSpPr>
          <p:cNvPr id="32771" name="Rectangle 2"/>
          <p:cNvSpPr>
            <a:spLocks noGrp="1" noRot="1" noChangeAspect="1" noChangeArrowheads="1" noTextEdit="1"/>
          </p:cNvSpPr>
          <p:nvPr>
            <p:ph type="sldImg"/>
          </p:nvPr>
        </p:nvSpPr>
        <p:spPr bwMode="auto">
          <a:xfrm>
            <a:off x="1144588" y="688975"/>
            <a:ext cx="4573587" cy="3429000"/>
          </a:xfrm>
          <a:noFill/>
          <a:ln>
            <a:solidFill>
              <a:srgbClr val="000000"/>
            </a:solidFill>
            <a:miter lim="800000"/>
            <a:headEnd/>
            <a:tailEnd/>
          </a:ln>
        </p:spPr>
      </p:sp>
      <p:sp>
        <p:nvSpPr>
          <p:cNvPr id="4" name="Notes Placeholder 3"/>
          <p:cNvSpPr>
            <a:spLocks noGrp="1"/>
          </p:cNvSpPr>
          <p:nvPr>
            <p:ph type="body" idx="1"/>
          </p:nvPr>
        </p:nvSpPr>
        <p:spPr/>
        <p:txBody>
          <a:bodyPr/>
          <a:lstStyle/>
          <a:p>
            <a:r>
              <a:rPr lang="en-GB" sz="1000" b="1" dirty="0" smtClean="0"/>
              <a:t>Intravenous immunoglobulin is used as a supplemental or emergency first-line therapy</a:t>
            </a:r>
          </a:p>
          <a:p>
            <a:r>
              <a:rPr lang="en-GB" sz="1000" dirty="0" smtClean="0"/>
              <a:t>Intravenous immunoglobulin (</a:t>
            </a:r>
            <a:r>
              <a:rPr lang="en-GB" sz="1000" dirty="0" err="1" smtClean="0"/>
              <a:t>IVIg</a:t>
            </a:r>
            <a:r>
              <a:rPr lang="en-GB" sz="1000" dirty="0" smtClean="0"/>
              <a:t>) has been studied primarily in patients who were unresponsive to corticosteroids and other therapies. Intravenous immunoglobulin is effective in elevating the platelet count in approximately 85% of patients, with 65% achieving normal platelet counts (&gt;100 × 10</a:t>
            </a:r>
            <a:r>
              <a:rPr lang="en-GB" sz="1000" baseline="30000" dirty="0" smtClean="0"/>
              <a:t>9</a:t>
            </a:r>
            <a:r>
              <a:rPr lang="en-GB" sz="1000" dirty="0" smtClean="0"/>
              <a:t>/L).</a:t>
            </a:r>
            <a:r>
              <a:rPr lang="en-GB" sz="1000" baseline="30000" dirty="0" smtClean="0"/>
              <a:t>1</a:t>
            </a:r>
          </a:p>
          <a:p>
            <a:endParaRPr lang="en-GB" sz="1000" dirty="0" smtClean="0"/>
          </a:p>
          <a:p>
            <a:r>
              <a:rPr lang="en-GB" sz="1000" dirty="0" smtClean="0"/>
              <a:t>Platelet counts may begin to increase after 1 day and usually reach peak levels within 1 week after treatment. However, responses are generally transient, lasting no longer than 3 to 4 weeks, after which the platelet counts decrease to pre-treatment levels.</a:t>
            </a:r>
            <a:r>
              <a:rPr lang="en-GB" sz="1000" baseline="30000" dirty="0" smtClean="0"/>
              <a:t>1</a:t>
            </a:r>
            <a:endParaRPr lang="en-GB" sz="1000" dirty="0" smtClean="0"/>
          </a:p>
          <a:p>
            <a:endParaRPr lang="en-GB" sz="1000" dirty="0" smtClean="0"/>
          </a:p>
          <a:p>
            <a:r>
              <a:rPr lang="en-GB" sz="1000" dirty="0" smtClean="0"/>
              <a:t>The adverse effects of </a:t>
            </a:r>
            <a:r>
              <a:rPr lang="en-GB" sz="1000" dirty="0" err="1" smtClean="0"/>
              <a:t>IVIg</a:t>
            </a:r>
            <a:r>
              <a:rPr lang="en-GB" sz="1000" dirty="0" smtClean="0"/>
              <a:t> are generally mild. Approximately 50% of patients have headaches, usually during the first infusion. Occasionally, the headache is severe and associated with nausea and vomiting.</a:t>
            </a:r>
            <a:r>
              <a:rPr lang="en-GB" sz="1000" baseline="30000" dirty="0" smtClean="0"/>
              <a:t>1 </a:t>
            </a:r>
            <a:r>
              <a:rPr lang="en-GB" sz="1000" dirty="0" smtClean="0"/>
              <a:t>Serious, but rare adverse events include aseptic meningitis, acute renal failure, pulmonary insufficiency and haemolysis.</a:t>
            </a:r>
            <a:r>
              <a:rPr lang="en-GB" sz="1000" baseline="30000" dirty="0" smtClean="0"/>
              <a:t>1,2,4 </a:t>
            </a:r>
          </a:p>
          <a:p>
            <a:endParaRPr lang="en-GB" sz="1000" dirty="0" smtClean="0"/>
          </a:p>
          <a:p>
            <a:r>
              <a:rPr lang="en-GB" sz="1000" b="1" dirty="0" smtClean="0"/>
              <a:t>References</a:t>
            </a:r>
          </a:p>
          <a:p>
            <a:pPr>
              <a:buFontTx/>
              <a:buAutoNum type="arabicPeriod"/>
            </a:pPr>
            <a:r>
              <a:rPr lang="en-GB" sz="1000" dirty="0" smtClean="0"/>
              <a:t> Stasi R, </a:t>
            </a:r>
            <a:r>
              <a:rPr lang="en-GB" sz="1000" dirty="0" err="1" smtClean="0"/>
              <a:t>Provan</a:t>
            </a:r>
            <a:r>
              <a:rPr lang="en-GB" sz="1000" dirty="0" smtClean="0"/>
              <a:t> D. </a:t>
            </a:r>
            <a:r>
              <a:rPr lang="en-GB" sz="1000" i="1" dirty="0" smtClean="0"/>
              <a:t>Mayo </a:t>
            </a:r>
            <a:r>
              <a:rPr lang="en-GB" sz="1000" i="1" dirty="0" err="1" smtClean="0"/>
              <a:t>Clin</a:t>
            </a:r>
            <a:r>
              <a:rPr lang="en-GB" sz="1000" i="1" dirty="0" smtClean="0"/>
              <a:t> Proc</a:t>
            </a:r>
            <a:r>
              <a:rPr lang="en-GB" sz="1000" dirty="0" smtClean="0"/>
              <a:t> 2004; </a:t>
            </a:r>
            <a:r>
              <a:rPr lang="en-GB" sz="1000" b="1" dirty="0" smtClean="0"/>
              <a:t>79</a:t>
            </a:r>
            <a:r>
              <a:rPr lang="en-GB" sz="1000" dirty="0" smtClean="0"/>
              <a:t>: 504–22</a:t>
            </a:r>
          </a:p>
          <a:p>
            <a:pPr>
              <a:buFontTx/>
              <a:buAutoNum type="arabicPeriod"/>
            </a:pPr>
            <a:r>
              <a:rPr lang="da-DK" sz="1000" dirty="0" smtClean="0"/>
              <a:t> Cines DB, et al. </a:t>
            </a:r>
            <a:r>
              <a:rPr lang="da-DK" sz="1000" i="1" dirty="0" smtClean="0"/>
              <a:t>Annu Rev Med</a:t>
            </a:r>
            <a:r>
              <a:rPr lang="da-DK" sz="1000" dirty="0" smtClean="0"/>
              <a:t> 2005; </a:t>
            </a:r>
            <a:r>
              <a:rPr lang="da-DK" sz="1000" b="1" dirty="0" smtClean="0"/>
              <a:t>56</a:t>
            </a:r>
            <a:r>
              <a:rPr lang="da-DK" sz="1000" dirty="0" smtClean="0"/>
              <a:t>: 425–42</a:t>
            </a:r>
          </a:p>
          <a:p>
            <a:pPr>
              <a:buFontTx/>
              <a:buAutoNum type="arabicPeriod"/>
            </a:pPr>
            <a:r>
              <a:rPr lang="en-US" sz="1000" dirty="0" smtClean="0"/>
              <a:t> George JN, et al. </a:t>
            </a:r>
            <a:r>
              <a:rPr lang="en-US" sz="1000" i="1" dirty="0" smtClean="0"/>
              <a:t>Blood</a:t>
            </a:r>
            <a:r>
              <a:rPr lang="en-US" sz="1000" dirty="0" smtClean="0"/>
              <a:t> 1996; </a:t>
            </a:r>
            <a:r>
              <a:rPr lang="en-US" sz="1000" b="1" dirty="0" smtClean="0"/>
              <a:t>88</a:t>
            </a:r>
            <a:r>
              <a:rPr lang="en-US" sz="1000" dirty="0" smtClean="0"/>
              <a:t>: 3–40</a:t>
            </a:r>
            <a:endParaRPr lang="da-DK" sz="1000" dirty="0" smtClean="0"/>
          </a:p>
          <a:p>
            <a:endParaRPr lang="en-GB" sz="1000" dirty="0" smtClean="0"/>
          </a:p>
          <a:p>
            <a:endParaRPr lang="en-GB" sz="1000" dirty="0" smtClean="0">
              <a:solidFill>
                <a:srgbClr val="FF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DE940E0-4F5D-4940-BE92-1E0A7CD973B8}" type="slidenum">
              <a:rPr lang="en-US" smtClean="0">
                <a:latin typeface="Arial" charset="0"/>
              </a:rPr>
              <a:pPr/>
              <a:t>38</a:t>
            </a:fld>
            <a:endParaRPr lang="en-US" smtClean="0">
              <a:latin typeface="Arial" charset="0"/>
            </a:endParaRPr>
          </a:p>
        </p:txBody>
      </p:sp>
      <p:sp>
        <p:nvSpPr>
          <p:cNvPr id="34819" name="Rectangle 2"/>
          <p:cNvSpPr>
            <a:spLocks noGrp="1" noRot="1" noChangeAspect="1" noChangeArrowheads="1" noTextEdit="1"/>
          </p:cNvSpPr>
          <p:nvPr>
            <p:ph type="sldImg"/>
          </p:nvPr>
        </p:nvSpPr>
        <p:spPr bwMode="auto">
          <a:xfrm>
            <a:off x="1125538" y="685800"/>
            <a:ext cx="4568825" cy="3427413"/>
          </a:xfrm>
          <a:noFill/>
          <a:ln>
            <a:solidFill>
              <a:srgbClr val="000000"/>
            </a:solidFill>
            <a:miter lim="800000"/>
            <a:headEnd/>
            <a:tailEnd/>
          </a:ln>
        </p:spPr>
      </p:sp>
      <p:sp>
        <p:nvSpPr>
          <p:cNvPr id="34821" name="Notes Placeholder 3"/>
          <p:cNvSpPr>
            <a:spLocks noGrp="1"/>
          </p:cNvSpPr>
          <p:nvPr>
            <p:ph type="body" idx="1"/>
          </p:nvPr>
        </p:nvSpPr>
        <p:spPr bwMode="auto">
          <a:xfrm>
            <a:off x="765177" y="4572001"/>
            <a:ext cx="5400675" cy="3886200"/>
          </a:xfrm>
          <a:noFill/>
        </p:spPr>
        <p:txBody>
          <a:bodyPr/>
          <a:lstStyle/>
          <a:p>
            <a:pPr>
              <a:lnSpc>
                <a:spcPct val="90000"/>
              </a:lnSpc>
            </a:pPr>
            <a:r>
              <a:rPr lang="en-GB" sz="1000" b="1" dirty="0" err="1" smtClean="0"/>
              <a:t>Splenectomy</a:t>
            </a:r>
            <a:r>
              <a:rPr lang="en-GB" sz="1000" b="1" dirty="0" smtClean="0"/>
              <a:t> is the standard second-line therapy for ITP</a:t>
            </a:r>
          </a:p>
          <a:p>
            <a:pPr>
              <a:lnSpc>
                <a:spcPct val="90000"/>
              </a:lnSpc>
            </a:pPr>
            <a:endParaRPr lang="en-GB" sz="1000" b="1" dirty="0" smtClean="0"/>
          </a:p>
          <a:p>
            <a:pPr>
              <a:lnSpc>
                <a:spcPct val="90000"/>
              </a:lnSpc>
            </a:pPr>
            <a:r>
              <a:rPr lang="en-GB" sz="1000" dirty="0" err="1" smtClean="0"/>
              <a:t>Splenectomy</a:t>
            </a:r>
            <a:r>
              <a:rPr lang="en-GB" sz="1000" dirty="0" smtClean="0"/>
              <a:t> remains the single best option to convert a patient with ITP into a ‘non-patient’, that is, one who is unlikely to need frequent monitoring or intervention, and it minimizes interference with a normal lifestyle. The timing of the procedure depends on disease severity, responsiveness and side effects of therapy, risk of trauma and of the procedure, and patient and doctor preference.</a:t>
            </a:r>
            <a:r>
              <a:rPr lang="en-GB" sz="1000" baseline="30000" dirty="0" smtClean="0"/>
              <a:t>3 </a:t>
            </a:r>
            <a:r>
              <a:rPr lang="en-GB" sz="1000" dirty="0" smtClean="0"/>
              <a:t>However, on average, a </a:t>
            </a:r>
            <a:r>
              <a:rPr lang="en-GB" sz="1000" dirty="0" err="1" smtClean="0"/>
              <a:t>splenectomy</a:t>
            </a:r>
            <a:r>
              <a:rPr lang="en-GB" sz="1000" dirty="0" smtClean="0"/>
              <a:t> is performed from 4 weeks through to 6 months after failure of primary therapy.</a:t>
            </a:r>
            <a:r>
              <a:rPr lang="en-GB" sz="1000" baseline="30000" dirty="0" smtClean="0"/>
              <a:t>1-4</a:t>
            </a:r>
          </a:p>
          <a:p>
            <a:pPr>
              <a:lnSpc>
                <a:spcPct val="90000"/>
              </a:lnSpc>
            </a:pPr>
            <a:endParaRPr lang="en-GB" sz="1000" dirty="0" smtClean="0"/>
          </a:p>
          <a:p>
            <a:pPr>
              <a:lnSpc>
                <a:spcPct val="90000"/>
              </a:lnSpc>
            </a:pPr>
            <a:r>
              <a:rPr lang="en-GB" sz="1000" dirty="0" smtClean="0"/>
              <a:t>Between 75–85% of patients attain a haemostatic response after </a:t>
            </a:r>
            <a:r>
              <a:rPr lang="en-GB" sz="1000" dirty="0" err="1" smtClean="0"/>
              <a:t>splenectomy</a:t>
            </a:r>
            <a:r>
              <a:rPr lang="en-GB" sz="1000" dirty="0" smtClean="0"/>
              <a:t> and 25–40% relapse over 5–10 years.</a:t>
            </a:r>
            <a:r>
              <a:rPr lang="en-GB" sz="1000" baseline="30000" dirty="0" smtClean="0"/>
              <a:t>3 </a:t>
            </a:r>
            <a:r>
              <a:rPr lang="en-GB" sz="1000" dirty="0" err="1" smtClean="0"/>
              <a:t>Splenectomy</a:t>
            </a:r>
            <a:r>
              <a:rPr lang="en-GB" sz="1000" dirty="0" smtClean="0"/>
              <a:t> is associated with the risk of potentially life-threatening bacterial infection (including sepsis). An estimated at &lt;1–15% of patients will experience such infections.</a:t>
            </a:r>
            <a:r>
              <a:rPr lang="en-GB" sz="1000" baseline="30000" dirty="0" smtClean="0"/>
              <a:t>2,3,5 </a:t>
            </a:r>
            <a:r>
              <a:rPr lang="en-GB" sz="1000" dirty="0" smtClean="0"/>
              <a:t>Another disadvantage of this treatment modality lies in the irreversible nature of the surgical procedure.</a:t>
            </a:r>
            <a:r>
              <a:rPr lang="en-GB" sz="1000" baseline="30000" dirty="0" smtClean="0"/>
              <a:t>5</a:t>
            </a:r>
          </a:p>
          <a:p>
            <a:pPr>
              <a:lnSpc>
                <a:spcPct val="90000"/>
              </a:lnSpc>
            </a:pPr>
            <a:endParaRPr lang="en-GB" sz="1000" dirty="0" smtClean="0"/>
          </a:p>
          <a:p>
            <a:pPr>
              <a:lnSpc>
                <a:spcPct val="90000"/>
              </a:lnSpc>
            </a:pPr>
            <a:r>
              <a:rPr lang="en-GB" sz="1000" b="1" dirty="0" smtClean="0"/>
              <a:t>References</a:t>
            </a:r>
          </a:p>
          <a:p>
            <a:pPr>
              <a:lnSpc>
                <a:spcPct val="90000"/>
              </a:lnSpc>
              <a:buFontTx/>
              <a:buAutoNum type="arabicPeriod"/>
            </a:pPr>
            <a:r>
              <a:rPr lang="en-US" sz="1000" dirty="0" smtClean="0"/>
              <a:t>Stasi R, et al. </a:t>
            </a:r>
            <a:r>
              <a:rPr lang="en-US" sz="1000" i="1" dirty="0" smtClean="0"/>
              <a:t>Mayo </a:t>
            </a:r>
            <a:r>
              <a:rPr lang="en-US" sz="1000" i="1" dirty="0" err="1" smtClean="0"/>
              <a:t>Clin</a:t>
            </a:r>
            <a:r>
              <a:rPr lang="en-US" sz="1000" i="1" dirty="0" smtClean="0"/>
              <a:t> Proc</a:t>
            </a:r>
            <a:r>
              <a:rPr lang="en-US" sz="1000" dirty="0" smtClean="0"/>
              <a:t> 2004; </a:t>
            </a:r>
            <a:r>
              <a:rPr lang="en-US" sz="1000" b="1" dirty="0" smtClean="0"/>
              <a:t>79</a:t>
            </a:r>
            <a:r>
              <a:rPr lang="en-US" sz="1000" dirty="0" smtClean="0"/>
              <a:t>: 504–22</a:t>
            </a:r>
          </a:p>
          <a:p>
            <a:pPr>
              <a:lnSpc>
                <a:spcPct val="90000"/>
              </a:lnSpc>
              <a:buFontTx/>
              <a:buAutoNum type="arabicPeriod"/>
            </a:pPr>
            <a:r>
              <a:rPr lang="en-US" sz="1000" dirty="0" smtClean="0"/>
              <a:t>Cines DB, et al. </a:t>
            </a:r>
            <a:r>
              <a:rPr lang="en-US" sz="1000" i="1" dirty="0" err="1" smtClean="0"/>
              <a:t>Annu</a:t>
            </a:r>
            <a:r>
              <a:rPr lang="en-US" sz="1000" i="1" dirty="0" smtClean="0"/>
              <a:t> Rev Med</a:t>
            </a:r>
            <a:r>
              <a:rPr lang="en-US" sz="1000" dirty="0" smtClean="0"/>
              <a:t> 2005; </a:t>
            </a:r>
            <a:r>
              <a:rPr lang="en-US" sz="1000" b="1" dirty="0" smtClean="0"/>
              <a:t>56</a:t>
            </a:r>
            <a:r>
              <a:rPr lang="en-US" sz="1000" dirty="0" smtClean="0"/>
              <a:t>: 425–42</a:t>
            </a:r>
          </a:p>
          <a:p>
            <a:pPr>
              <a:lnSpc>
                <a:spcPct val="90000"/>
              </a:lnSpc>
              <a:buFontTx/>
              <a:buAutoNum type="arabicPeriod"/>
            </a:pPr>
            <a:r>
              <a:rPr lang="en-US" sz="1000" dirty="0" smtClean="0"/>
              <a:t>Cines DB, et al. </a:t>
            </a:r>
            <a:r>
              <a:rPr lang="en-US" sz="1000" i="1" dirty="0" smtClean="0"/>
              <a:t>Blood</a:t>
            </a:r>
            <a:r>
              <a:rPr lang="en-US" sz="1000" dirty="0" smtClean="0"/>
              <a:t> 2005; </a:t>
            </a:r>
            <a:r>
              <a:rPr lang="en-US" sz="1000" b="1" dirty="0" smtClean="0"/>
              <a:t>106</a:t>
            </a:r>
            <a:r>
              <a:rPr lang="en-US" sz="1000" dirty="0" smtClean="0"/>
              <a:t>: 2244–51</a:t>
            </a:r>
          </a:p>
          <a:p>
            <a:pPr>
              <a:lnSpc>
                <a:spcPct val="90000"/>
              </a:lnSpc>
              <a:buFontTx/>
              <a:buAutoNum type="arabicPeriod"/>
            </a:pPr>
            <a:r>
              <a:rPr lang="en-US" sz="1000" dirty="0" smtClean="0"/>
              <a:t>George JN, et al. </a:t>
            </a:r>
            <a:r>
              <a:rPr lang="en-US" sz="1000" i="1" dirty="0" smtClean="0"/>
              <a:t>Blood</a:t>
            </a:r>
            <a:r>
              <a:rPr lang="en-US" sz="1000" dirty="0" smtClean="0"/>
              <a:t> 1996; </a:t>
            </a:r>
            <a:r>
              <a:rPr lang="en-US" sz="1000" b="1" dirty="0" smtClean="0"/>
              <a:t>88</a:t>
            </a:r>
            <a:r>
              <a:rPr lang="en-US" sz="1000" dirty="0" smtClean="0"/>
              <a:t>: 3–40</a:t>
            </a:r>
          </a:p>
          <a:p>
            <a:pPr>
              <a:lnSpc>
                <a:spcPct val="90000"/>
              </a:lnSpc>
              <a:buFontTx/>
              <a:buAutoNum type="arabicPeriod"/>
            </a:pPr>
            <a:r>
              <a:rPr lang="en-US" sz="1000" dirty="0" smtClean="0"/>
              <a:t>Bell WR Jr. </a:t>
            </a:r>
            <a:r>
              <a:rPr lang="en-US" sz="1000" i="1" dirty="0" smtClean="0"/>
              <a:t>Blood Rev</a:t>
            </a:r>
            <a:r>
              <a:rPr lang="en-US" sz="1000" dirty="0" smtClean="0"/>
              <a:t> 2002; </a:t>
            </a:r>
            <a:r>
              <a:rPr lang="en-US" sz="1000" b="1" dirty="0" smtClean="0"/>
              <a:t>16</a:t>
            </a:r>
            <a:r>
              <a:rPr lang="en-US" sz="1000" dirty="0" smtClean="0"/>
              <a:t>: 39–41</a:t>
            </a:r>
          </a:p>
          <a:p>
            <a:pPr algn="r" eaLnBrk="1" hangingPunct="1">
              <a:lnSpc>
                <a:spcPct val="90000"/>
              </a:lnSpc>
              <a:spcBef>
                <a:spcPct val="0"/>
              </a:spcBef>
              <a:buFontTx/>
              <a:buAutoNum type="arabicPeriod"/>
            </a:pPr>
            <a:endParaRPr lang="en-GB" sz="100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806D48D8-F2B0-4618-AF91-4BB42EF5CD5C}" type="slidenum">
              <a:rPr lang="el-GR" smtClean="0"/>
              <a:pPr/>
              <a:t>39</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566E4D-043B-4792-A477-74E8E364D9C6}" type="slidenum">
              <a:rPr lang="it-IT" smtClean="0">
                <a:solidFill>
                  <a:srgbClr val="000000"/>
                </a:solidFill>
              </a:rPr>
              <a:pPr fontAlgn="base">
                <a:spcBef>
                  <a:spcPct val="0"/>
                </a:spcBef>
                <a:spcAft>
                  <a:spcPct val="0"/>
                </a:spcAft>
                <a:defRPr/>
              </a:pPr>
              <a:t>40</a:t>
            </a:fld>
            <a:endParaRPr lang="it-IT" smtClean="0">
              <a:solidFill>
                <a:srgbClr val="000000"/>
              </a:solidFill>
            </a:endParaRPr>
          </a:p>
        </p:txBody>
      </p:sp>
      <p:sp>
        <p:nvSpPr>
          <p:cNvPr id="184323" name="Rectangle 2"/>
          <p:cNvSpPr>
            <a:spLocks noGrp="1" noRot="1" noChangeAspect="1" noChangeArrowheads="1" noTextEdit="1"/>
          </p:cNvSpPr>
          <p:nvPr>
            <p:ph type="sldImg"/>
          </p:nvPr>
        </p:nvSpPr>
        <p:spPr bwMode="auto">
          <a:noFill/>
          <a:ln>
            <a:solidFill>
              <a:srgbClr val="000000"/>
            </a:solidFill>
            <a:miter lim="800000"/>
            <a:headEnd/>
            <a:tailEn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p:spPr>
      </p:sp>
      <p:sp>
        <p:nvSpPr>
          <p:cNvPr id="167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B70288-5A48-45D2-9F8F-D361F6ADCB93}" type="slidenum">
              <a:rPr lang="it-IT" smtClean="0">
                <a:solidFill>
                  <a:srgbClr val="000000"/>
                </a:solidFill>
              </a:rPr>
              <a:pPr fontAlgn="base">
                <a:spcBef>
                  <a:spcPct val="0"/>
                </a:spcBef>
                <a:spcAft>
                  <a:spcPct val="0"/>
                </a:spcAft>
                <a:defRPr/>
              </a:pPr>
              <a:t>41</a:t>
            </a:fld>
            <a:endParaRPr lang="it-IT" smtClean="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150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21508"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ECEBCD-0DD9-42A0-BB9E-CBAE250483EB}" type="slidenum">
              <a:rPr lang="el-GR"/>
              <a:pPr fontAlgn="base">
                <a:spcBef>
                  <a:spcPct val="0"/>
                </a:spcBef>
                <a:spcAft>
                  <a:spcPct val="0"/>
                </a:spcAft>
              </a:pPr>
              <a:t>60</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A5823F3B-7339-472D-A78E-A838F047D441}" type="slidenum">
              <a:rPr lang="el-GR" smtClean="0"/>
              <a:pPr/>
              <a:t>5</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E42C10-B08E-4F42-BE73-30EF7DBE9EEB}" type="slidenum">
              <a:rPr lang="el-GR">
                <a:solidFill>
                  <a:prstClr val="black"/>
                </a:solidFill>
              </a:rPr>
              <a:pPr/>
              <a:t>15</a:t>
            </a:fld>
            <a:endParaRPr lang="el-GR">
              <a:solidFill>
                <a:prstClr val="black"/>
              </a:solidFill>
            </a:endParaRPr>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Signaling pathways activated by </a:t>
            </a:r>
            <a:r>
              <a:rPr lang="en-US" sz="1200" kern="1200" dirty="0" err="1" smtClean="0">
                <a:solidFill>
                  <a:schemeClr val="tx1"/>
                </a:solidFill>
                <a:latin typeface="+mn-lt"/>
                <a:ea typeface="+mn-ea"/>
                <a:cs typeface="+mn-cs"/>
              </a:rPr>
              <a:t>thrombopoietin</a:t>
            </a:r>
            <a:r>
              <a:rPr lang="en-US" sz="1200" kern="1200" dirty="0" smtClean="0">
                <a:solidFill>
                  <a:schemeClr val="tx1"/>
                </a:solidFill>
                <a:latin typeface="+mn-lt"/>
                <a:ea typeface="+mn-ea"/>
                <a:cs typeface="+mn-cs"/>
              </a:rPr>
              <a:t>. A stylized drawing of c-</a:t>
            </a:r>
            <a:r>
              <a:rPr lang="en-US" sz="1200" kern="1200" dirty="0" err="1" smtClean="0">
                <a:solidFill>
                  <a:schemeClr val="tx1"/>
                </a:solidFill>
                <a:latin typeface="+mn-lt"/>
                <a:ea typeface="+mn-ea"/>
                <a:cs typeface="+mn-cs"/>
              </a:rPr>
              <a:t>Mpl</a:t>
            </a:r>
            <a:r>
              <a:rPr lang="en-US" sz="1200" kern="1200" dirty="0" smtClean="0">
                <a:solidFill>
                  <a:schemeClr val="tx1"/>
                </a:solidFill>
                <a:latin typeface="+mn-lt"/>
                <a:ea typeface="+mn-ea"/>
                <a:cs typeface="+mn-cs"/>
              </a:rPr>
              <a:t> is shown in the activated (</a:t>
            </a:r>
            <a:r>
              <a:rPr lang="en-US" sz="1200" kern="1200" dirty="0" err="1" smtClean="0">
                <a:solidFill>
                  <a:schemeClr val="tx1"/>
                </a:solidFill>
                <a:latin typeface="+mn-lt"/>
                <a:ea typeface="+mn-ea"/>
                <a:cs typeface="+mn-cs"/>
              </a:rPr>
              <a:t>phosphorylated</a:t>
            </a:r>
            <a:r>
              <a:rPr lang="en-US" sz="1200" kern="1200" dirty="0" smtClean="0">
                <a:solidFill>
                  <a:schemeClr val="tx1"/>
                </a:solidFill>
                <a:latin typeface="+mn-lt"/>
                <a:ea typeface="+mn-ea"/>
                <a:cs typeface="+mn-cs"/>
              </a:rPr>
              <a:t>) form. Once </a:t>
            </a:r>
            <a:r>
              <a:rPr lang="en-US" sz="1200" kern="1200" dirty="0" err="1" smtClean="0">
                <a:solidFill>
                  <a:schemeClr val="tx1"/>
                </a:solidFill>
                <a:latin typeface="+mn-lt"/>
                <a:ea typeface="+mn-ea"/>
                <a:cs typeface="+mn-cs"/>
              </a:rPr>
              <a:t>phosphorylated</a:t>
            </a:r>
            <a:r>
              <a:rPr lang="en-US" sz="1200" kern="1200" dirty="0" smtClean="0">
                <a:solidFill>
                  <a:schemeClr val="tx1"/>
                </a:solidFill>
                <a:latin typeface="+mn-lt"/>
                <a:ea typeface="+mn-ea"/>
                <a:cs typeface="+mn-cs"/>
              </a:rPr>
              <a:t>, Tyr</a:t>
            </a:r>
            <a:r>
              <a:rPr lang="en-US" sz="1200" kern="1200" baseline="-25000" dirty="0" smtClean="0">
                <a:solidFill>
                  <a:schemeClr val="tx1"/>
                </a:solidFill>
                <a:latin typeface="+mn-lt"/>
                <a:ea typeface="+mn-ea"/>
                <a:cs typeface="+mn-cs"/>
              </a:rPr>
              <a:t>112</a:t>
            </a:r>
            <a:r>
              <a:rPr lang="en-US" sz="1200" kern="1200" dirty="0" smtClean="0">
                <a:solidFill>
                  <a:schemeClr val="tx1"/>
                </a:solidFill>
                <a:latin typeface="+mn-lt"/>
                <a:ea typeface="+mn-ea"/>
                <a:cs typeface="+mn-cs"/>
              </a:rPr>
              <a:t> serves as a docking site for STAT3 and STAT5, both activated by </a:t>
            </a:r>
            <a:r>
              <a:rPr lang="en-US" sz="1200" kern="1200" dirty="0" err="1" smtClean="0">
                <a:solidFill>
                  <a:schemeClr val="tx1"/>
                </a:solidFill>
                <a:latin typeface="+mn-lt"/>
                <a:ea typeface="+mn-ea"/>
                <a:cs typeface="+mn-cs"/>
              </a:rPr>
              <a:t>thrombopoietin</a:t>
            </a:r>
            <a:r>
              <a:rPr lang="en-US" sz="1200" kern="1200" dirty="0" smtClean="0">
                <a:solidFill>
                  <a:schemeClr val="tx1"/>
                </a:solidFill>
                <a:latin typeface="+mn-lt"/>
                <a:ea typeface="+mn-ea"/>
                <a:cs typeface="+mn-cs"/>
              </a:rPr>
              <a:t> in </a:t>
            </a:r>
            <a:r>
              <a:rPr lang="en-US" sz="1200" kern="1200" dirty="0" err="1" smtClean="0">
                <a:solidFill>
                  <a:schemeClr val="tx1"/>
                </a:solidFill>
                <a:latin typeface="+mn-lt"/>
                <a:ea typeface="+mn-ea"/>
                <a:cs typeface="+mn-cs"/>
              </a:rPr>
              <a:t>megakaryocytes</a:t>
            </a:r>
            <a:r>
              <a:rPr lang="en-US" sz="1200" kern="1200" dirty="0" smtClean="0">
                <a:solidFill>
                  <a:schemeClr val="tx1"/>
                </a:solidFill>
                <a:latin typeface="+mn-lt"/>
                <a:ea typeface="+mn-ea"/>
                <a:cs typeface="+mn-cs"/>
              </a:rPr>
              <a:t>, which leads to production of </a:t>
            </a:r>
            <a:r>
              <a:rPr lang="en-US" sz="1200" kern="1200" dirty="0" err="1" smtClean="0">
                <a:solidFill>
                  <a:schemeClr val="tx1"/>
                </a:solidFill>
                <a:latin typeface="+mn-lt"/>
                <a:ea typeface="+mn-ea"/>
                <a:cs typeface="+mn-cs"/>
              </a:rPr>
              <a:t>Bcl-x</a:t>
            </a:r>
            <a:r>
              <a:rPr lang="en-US" sz="1200" kern="1200" baseline="-25000" dirty="0" err="1" smtClean="0">
                <a:solidFill>
                  <a:schemeClr val="tx1"/>
                </a:solidFill>
                <a:latin typeface="+mn-lt"/>
                <a:ea typeface="+mn-ea"/>
                <a:cs typeface="+mn-cs"/>
              </a:rPr>
              <a:t>L</a:t>
            </a:r>
            <a:r>
              <a:rPr lang="en-US" sz="1200" kern="1200" dirty="0" smtClean="0">
                <a:solidFill>
                  <a:schemeClr val="tx1"/>
                </a:solidFill>
                <a:latin typeface="+mn-lt"/>
                <a:ea typeface="+mn-ea"/>
                <a:cs typeface="+mn-cs"/>
              </a:rPr>
              <a:t>, among other </a:t>
            </a:r>
            <a:r>
              <a:rPr lang="en-US" sz="1200" kern="1200" dirty="0" err="1" smtClean="0">
                <a:solidFill>
                  <a:schemeClr val="tx1"/>
                </a:solidFill>
                <a:latin typeface="+mn-lt"/>
                <a:ea typeface="+mn-ea"/>
                <a:cs typeface="+mn-cs"/>
              </a:rPr>
              <a:t>antiapoptotic</a:t>
            </a:r>
            <a:r>
              <a:rPr lang="en-US" sz="1200" kern="1200" dirty="0" smtClean="0">
                <a:solidFill>
                  <a:schemeClr val="tx1"/>
                </a:solidFill>
                <a:latin typeface="+mn-lt"/>
                <a:ea typeface="+mn-ea"/>
                <a:cs typeface="+mn-cs"/>
              </a:rPr>
              <a:t> and pro-proliferative signaling molecules. The same site also serves to recruit SHC, which in turn recruits Grb2 and SOS (the latter a guanine nucleotide exchange factor for </a:t>
            </a:r>
            <a:r>
              <a:rPr lang="en-US" sz="1200" kern="1200" dirty="0" err="1" smtClean="0">
                <a:solidFill>
                  <a:schemeClr val="tx1"/>
                </a:solidFill>
                <a:latin typeface="+mn-lt"/>
                <a:ea typeface="+mn-ea"/>
                <a:cs typeface="+mn-cs"/>
              </a:rPr>
              <a:t>Ras</a:t>
            </a:r>
            <a:r>
              <a:rPr lang="en-US" sz="1200" kern="1200" dirty="0" smtClean="0">
                <a:solidFill>
                  <a:schemeClr val="tx1"/>
                </a:solidFill>
                <a:latin typeface="+mn-lt"/>
                <a:ea typeface="+mn-ea"/>
                <a:cs typeface="+mn-cs"/>
              </a:rPr>
              <a:t>), exchanging GTP for GDP, and thereby activating </a:t>
            </a:r>
            <a:r>
              <a:rPr lang="en-US" sz="1200" kern="1200" dirty="0" err="1" smtClean="0">
                <a:solidFill>
                  <a:schemeClr val="tx1"/>
                </a:solidFill>
                <a:latin typeface="+mn-lt"/>
                <a:ea typeface="+mn-ea"/>
                <a:cs typeface="+mn-cs"/>
              </a:rPr>
              <a:t>Ras</a:t>
            </a:r>
            <a:r>
              <a:rPr lang="en-US" sz="1200" kern="1200" dirty="0" smtClean="0">
                <a:solidFill>
                  <a:schemeClr val="tx1"/>
                </a:solidFill>
                <a:latin typeface="+mn-lt"/>
                <a:ea typeface="+mn-ea"/>
                <a:cs typeface="+mn-cs"/>
              </a:rPr>
              <a:t>. In succession, a MAPKKK (MAPK </a:t>
            </a:r>
            <a:r>
              <a:rPr lang="en-US" sz="1200" kern="1200" dirty="0" err="1" smtClean="0">
                <a:solidFill>
                  <a:schemeClr val="tx1"/>
                </a:solidFill>
                <a:latin typeface="+mn-lt"/>
                <a:ea typeface="+mn-ea"/>
                <a:cs typeface="+mn-cs"/>
              </a:rPr>
              <a:t>kinase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kinase</a:t>
            </a:r>
            <a:r>
              <a:rPr lang="en-US" sz="1200" kern="1200" dirty="0" smtClean="0">
                <a:solidFill>
                  <a:schemeClr val="tx1"/>
                </a:solidFill>
                <a:latin typeface="+mn-lt"/>
                <a:ea typeface="+mn-ea"/>
                <a:cs typeface="+mn-cs"/>
              </a:rPr>
              <a:t>, e.g., </a:t>
            </a:r>
            <a:r>
              <a:rPr lang="en-US" sz="1200" kern="1200" dirty="0" err="1" smtClean="0">
                <a:solidFill>
                  <a:schemeClr val="tx1"/>
                </a:solidFill>
                <a:latin typeface="+mn-lt"/>
                <a:ea typeface="+mn-ea"/>
                <a:cs typeface="+mn-cs"/>
              </a:rPr>
              <a:t>Raf</a:t>
            </a:r>
            <a:r>
              <a:rPr lang="en-US" sz="1200" kern="1200" dirty="0" smtClean="0">
                <a:solidFill>
                  <a:schemeClr val="tx1"/>
                </a:solidFill>
                <a:latin typeface="+mn-lt"/>
                <a:ea typeface="+mn-ea"/>
                <a:cs typeface="+mn-cs"/>
              </a:rPr>
              <a:t>), a MAPKK (MAPK </a:t>
            </a:r>
            <a:r>
              <a:rPr lang="en-US" sz="1200" kern="1200" dirty="0" err="1" smtClean="0">
                <a:solidFill>
                  <a:schemeClr val="tx1"/>
                </a:solidFill>
                <a:latin typeface="+mn-lt"/>
                <a:ea typeface="+mn-ea"/>
                <a:cs typeface="+mn-cs"/>
              </a:rPr>
              <a:t>kinase</a:t>
            </a:r>
            <a:r>
              <a:rPr lang="en-US" sz="1200" kern="1200" dirty="0" smtClean="0">
                <a:solidFill>
                  <a:schemeClr val="tx1"/>
                </a:solidFill>
                <a:latin typeface="+mn-lt"/>
                <a:ea typeface="+mn-ea"/>
                <a:cs typeface="+mn-cs"/>
              </a:rPr>
              <a:t>), and the MAPK ERK1/2 or p38 MAPK are recruited and activated. As shown, </a:t>
            </a:r>
            <a:r>
              <a:rPr lang="en-US" sz="1200" kern="1200" dirty="0" err="1" smtClean="0">
                <a:solidFill>
                  <a:schemeClr val="tx1"/>
                </a:solidFill>
                <a:latin typeface="+mn-lt"/>
                <a:ea typeface="+mn-ea"/>
                <a:cs typeface="+mn-cs"/>
              </a:rPr>
              <a:t>Raf</a:t>
            </a:r>
            <a:r>
              <a:rPr lang="en-US" sz="1200" kern="1200" dirty="0" smtClean="0">
                <a:solidFill>
                  <a:schemeClr val="tx1"/>
                </a:solidFill>
                <a:latin typeface="+mn-lt"/>
                <a:ea typeface="+mn-ea"/>
                <a:cs typeface="+mn-cs"/>
              </a:rPr>
              <a:t> activation also contributes to PI3K activation. At a site proximal to Tyr</a:t>
            </a:r>
            <a:r>
              <a:rPr lang="en-US" sz="1200" kern="1200" baseline="-25000" dirty="0" smtClean="0">
                <a:solidFill>
                  <a:schemeClr val="tx1"/>
                </a:solidFill>
                <a:latin typeface="+mn-lt"/>
                <a:ea typeface="+mn-ea"/>
                <a:cs typeface="+mn-cs"/>
              </a:rPr>
              <a:t>112</a:t>
            </a:r>
            <a:r>
              <a:rPr lang="en-US" sz="1200" kern="1200" dirty="0" smtClean="0">
                <a:solidFill>
                  <a:schemeClr val="tx1"/>
                </a:solidFill>
                <a:latin typeface="+mn-lt"/>
                <a:ea typeface="+mn-ea"/>
                <a:cs typeface="+mn-cs"/>
              </a:rPr>
              <a:t>, a complex containing the </a:t>
            </a:r>
            <a:r>
              <a:rPr lang="en-US" sz="1200" kern="1200" dirty="0" err="1" smtClean="0">
                <a:solidFill>
                  <a:schemeClr val="tx1"/>
                </a:solidFill>
                <a:latin typeface="+mn-lt"/>
                <a:ea typeface="+mn-ea"/>
                <a:cs typeface="+mn-cs"/>
              </a:rPr>
              <a:t>phosphatase</a:t>
            </a:r>
            <a:r>
              <a:rPr lang="en-US" sz="1200" kern="1200" dirty="0" smtClean="0">
                <a:solidFill>
                  <a:schemeClr val="tx1"/>
                </a:solidFill>
                <a:latin typeface="+mn-lt"/>
                <a:ea typeface="+mn-ea"/>
                <a:cs typeface="+mn-cs"/>
              </a:rPr>
              <a:t> SHP2, the adapter protein Gab1, and the regulatory subunit of PI3K (p85) forms upon </a:t>
            </a:r>
            <a:r>
              <a:rPr lang="en-US" sz="1200" kern="1200" dirty="0" err="1" smtClean="0">
                <a:solidFill>
                  <a:schemeClr val="tx1"/>
                </a:solidFill>
                <a:latin typeface="+mn-lt"/>
                <a:ea typeface="+mn-ea"/>
                <a:cs typeface="+mn-cs"/>
              </a:rPr>
              <a:t>phosphorylation</a:t>
            </a:r>
            <a:r>
              <a:rPr lang="en-US" sz="1200" kern="1200" dirty="0" smtClean="0">
                <a:solidFill>
                  <a:schemeClr val="tx1"/>
                </a:solidFill>
                <a:latin typeface="+mn-lt"/>
                <a:ea typeface="+mn-ea"/>
                <a:cs typeface="+mn-cs"/>
              </a:rPr>
              <a:t> by JAK2, which recruits the </a:t>
            </a:r>
            <a:r>
              <a:rPr lang="en-US" sz="1200" kern="1200" dirty="0" err="1" smtClean="0">
                <a:solidFill>
                  <a:schemeClr val="tx1"/>
                </a:solidFill>
                <a:latin typeface="+mn-lt"/>
                <a:ea typeface="+mn-ea"/>
                <a:cs typeface="+mn-cs"/>
              </a:rPr>
              <a:t>kinase</a:t>
            </a:r>
            <a:r>
              <a:rPr lang="en-US" sz="1200" kern="1200" dirty="0" smtClean="0">
                <a:solidFill>
                  <a:schemeClr val="tx1"/>
                </a:solidFill>
                <a:latin typeface="+mn-lt"/>
                <a:ea typeface="+mn-ea"/>
                <a:cs typeface="+mn-cs"/>
              </a:rPr>
              <a:t> subunit of PI3K (p110), leading to </a:t>
            </a:r>
            <a:r>
              <a:rPr lang="en-US" sz="1200" kern="1200" dirty="0" err="1" smtClean="0">
                <a:solidFill>
                  <a:schemeClr val="tx1"/>
                </a:solidFill>
                <a:latin typeface="+mn-lt"/>
                <a:ea typeface="+mn-ea"/>
                <a:cs typeface="+mn-cs"/>
              </a:rPr>
              <a:t>phosphorylation</a:t>
            </a:r>
            <a:r>
              <a:rPr lang="en-US" sz="1200" kern="1200" dirty="0" smtClean="0">
                <a:solidFill>
                  <a:schemeClr val="tx1"/>
                </a:solidFill>
                <a:latin typeface="+mn-lt"/>
                <a:ea typeface="+mn-ea"/>
                <a:cs typeface="+mn-cs"/>
              </a:rPr>
              <a:t> of cell membrane–bound phosphoinositol</a:t>
            </a:r>
            <a:r>
              <a:rPr lang="en-US" sz="1200" kern="1200" baseline="-25000" dirty="0" smtClean="0">
                <a:solidFill>
                  <a:schemeClr val="tx1"/>
                </a:solidFill>
                <a:latin typeface="+mn-lt"/>
                <a:ea typeface="+mn-ea"/>
                <a:cs typeface="+mn-cs"/>
              </a:rPr>
              <a:t>4,5</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biphosphate</a:t>
            </a:r>
            <a:r>
              <a:rPr lang="en-US" sz="1200" kern="1200" dirty="0" smtClean="0">
                <a:solidFill>
                  <a:schemeClr val="tx1"/>
                </a:solidFill>
                <a:latin typeface="+mn-lt"/>
                <a:ea typeface="+mn-ea"/>
                <a:cs typeface="+mn-cs"/>
              </a:rPr>
              <a:t> (PIP</a:t>
            </a:r>
            <a:r>
              <a:rPr lang="en-US" sz="1200" kern="1200" baseline="-25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 and thus generating phosphoinositol</a:t>
            </a:r>
            <a:r>
              <a:rPr lang="en-US" sz="1200" kern="1200" baseline="-25000" dirty="0" smtClean="0">
                <a:solidFill>
                  <a:schemeClr val="tx1"/>
                </a:solidFill>
                <a:latin typeface="+mn-lt"/>
                <a:ea typeface="+mn-ea"/>
                <a:cs typeface="+mn-cs"/>
              </a:rPr>
              <a:t>3,4,5</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triphosphate</a:t>
            </a:r>
            <a:r>
              <a:rPr lang="en-US" sz="1200" kern="1200" dirty="0" smtClean="0">
                <a:solidFill>
                  <a:schemeClr val="tx1"/>
                </a:solidFill>
                <a:latin typeface="+mn-lt"/>
                <a:ea typeface="+mn-ea"/>
                <a:cs typeface="+mn-cs"/>
              </a:rPr>
              <a:t> (PIP</a:t>
            </a:r>
            <a:r>
              <a:rPr lang="en-US" sz="1200" kern="1200" baseline="-25000" dirty="0" smtClean="0">
                <a:solidFill>
                  <a:schemeClr val="tx1"/>
                </a:solidFill>
                <a:latin typeface="+mn-lt"/>
                <a:ea typeface="+mn-ea"/>
                <a:cs typeface="+mn-cs"/>
              </a:rPr>
              <a:t>3</a:t>
            </a:r>
            <a:r>
              <a:rPr lang="en-US" sz="1200" kern="1200" dirty="0" smtClean="0">
                <a:solidFill>
                  <a:schemeClr val="tx1"/>
                </a:solidFill>
                <a:latin typeface="+mn-lt"/>
                <a:ea typeface="+mn-ea"/>
                <a:cs typeface="+mn-cs"/>
              </a:rPr>
              <a:t>). PIP</a:t>
            </a:r>
            <a:r>
              <a:rPr lang="en-US" sz="1200" kern="1200" baseline="-25000" dirty="0" smtClean="0">
                <a:solidFill>
                  <a:schemeClr val="tx1"/>
                </a:solidFill>
                <a:latin typeface="+mn-lt"/>
                <a:ea typeface="+mn-ea"/>
                <a:cs typeface="+mn-cs"/>
              </a:rPr>
              <a:t>3</a:t>
            </a:r>
            <a:r>
              <a:rPr lang="en-US" sz="1200" kern="1200" dirty="0" smtClean="0">
                <a:solidFill>
                  <a:schemeClr val="tx1"/>
                </a:solidFill>
                <a:latin typeface="+mn-lt"/>
                <a:ea typeface="+mn-ea"/>
                <a:cs typeface="+mn-cs"/>
              </a:rPr>
              <a:t> then recruits </a:t>
            </a:r>
            <a:r>
              <a:rPr lang="en-US" sz="1200" kern="1200" dirty="0" err="1" smtClean="0">
                <a:solidFill>
                  <a:schemeClr val="tx1"/>
                </a:solidFill>
                <a:latin typeface="+mn-lt"/>
                <a:ea typeface="+mn-ea"/>
                <a:cs typeface="+mn-cs"/>
              </a:rPr>
              <a:t>pleckstrin</a:t>
            </a:r>
            <a:r>
              <a:rPr lang="en-US" sz="1200" kern="1200" dirty="0" smtClean="0">
                <a:solidFill>
                  <a:schemeClr val="tx1"/>
                </a:solidFill>
                <a:latin typeface="+mn-lt"/>
                <a:ea typeface="+mn-ea"/>
                <a:cs typeface="+mn-cs"/>
              </a:rPr>
              <a:t> homology domain–containing proteins, including the Ser/</a:t>
            </a:r>
            <a:r>
              <a:rPr lang="en-US" sz="1200" kern="1200" dirty="0" err="1" smtClean="0">
                <a:solidFill>
                  <a:schemeClr val="tx1"/>
                </a:solidFill>
                <a:latin typeface="+mn-lt"/>
                <a:ea typeface="+mn-ea"/>
                <a:cs typeface="+mn-cs"/>
              </a:rPr>
              <a:t>Thr</a:t>
            </a:r>
            <a:r>
              <a:rPr lang="en-US" sz="1200" kern="1200" dirty="0" smtClean="0">
                <a:solidFill>
                  <a:schemeClr val="tx1"/>
                </a:solidFill>
                <a:latin typeface="+mn-lt"/>
                <a:ea typeface="+mn-ea"/>
                <a:cs typeface="+mn-cs"/>
              </a:rPr>
              <a:t> protein tyrosine </a:t>
            </a:r>
            <a:r>
              <a:rPr lang="en-US" sz="1200" kern="1200" dirty="0" err="1" smtClean="0">
                <a:solidFill>
                  <a:schemeClr val="tx1"/>
                </a:solidFill>
                <a:latin typeface="+mn-lt"/>
                <a:ea typeface="+mn-ea"/>
                <a:cs typeface="+mn-cs"/>
              </a:rPr>
              <a:t>kinase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Akt</a:t>
            </a:r>
            <a:r>
              <a:rPr lang="en-US" sz="1200" kern="1200" dirty="0" smtClean="0">
                <a:solidFill>
                  <a:schemeClr val="tx1"/>
                </a:solidFill>
                <a:latin typeface="+mn-lt"/>
                <a:ea typeface="+mn-ea"/>
                <a:cs typeface="+mn-cs"/>
              </a:rPr>
              <a:t>. Once activated at the cell membrane, </a:t>
            </a:r>
            <a:r>
              <a:rPr lang="en-US" sz="1200" kern="1200" dirty="0" err="1" smtClean="0">
                <a:solidFill>
                  <a:schemeClr val="tx1"/>
                </a:solidFill>
                <a:latin typeface="+mn-lt"/>
                <a:ea typeface="+mn-ea"/>
                <a:cs typeface="+mn-cs"/>
              </a:rPr>
              <a:t>Akt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phosphorylates</a:t>
            </a:r>
            <a:r>
              <a:rPr lang="en-US" sz="1200" kern="1200" dirty="0" smtClean="0">
                <a:solidFill>
                  <a:schemeClr val="tx1"/>
                </a:solidFill>
                <a:latin typeface="+mn-lt"/>
                <a:ea typeface="+mn-ea"/>
                <a:cs typeface="+mn-cs"/>
              </a:rPr>
              <a:t> (and inactivates) GSK3β, which also promotes cell proliferation. </a:t>
            </a:r>
            <a:r>
              <a:rPr lang="en-US" sz="1200" kern="1200" dirty="0" err="1" smtClean="0">
                <a:solidFill>
                  <a:schemeClr val="tx1"/>
                </a:solidFill>
                <a:latin typeface="+mn-lt"/>
                <a:ea typeface="+mn-ea"/>
                <a:cs typeface="+mn-cs"/>
              </a:rPr>
              <a:t>Akt</a:t>
            </a:r>
            <a:r>
              <a:rPr lang="en-US" sz="1200" kern="1200" dirty="0" smtClean="0">
                <a:solidFill>
                  <a:schemeClr val="tx1"/>
                </a:solidFill>
                <a:latin typeface="+mn-lt"/>
                <a:ea typeface="+mn-ea"/>
                <a:cs typeface="+mn-cs"/>
              </a:rPr>
              <a:t> also </a:t>
            </a:r>
            <a:r>
              <a:rPr lang="en-US" sz="1200" kern="1200" dirty="0" err="1" smtClean="0">
                <a:solidFill>
                  <a:schemeClr val="tx1"/>
                </a:solidFill>
                <a:latin typeface="+mn-lt"/>
                <a:ea typeface="+mn-ea"/>
                <a:cs typeface="+mn-cs"/>
              </a:rPr>
              <a:t>phosphorylates</a:t>
            </a:r>
            <a:r>
              <a:rPr lang="en-US" sz="1200" kern="1200" dirty="0" smtClean="0">
                <a:solidFill>
                  <a:schemeClr val="tx1"/>
                </a:solidFill>
                <a:latin typeface="+mn-lt"/>
                <a:ea typeface="+mn-ea"/>
                <a:cs typeface="+mn-cs"/>
              </a:rPr>
              <a:t> the transcription factor FOXO3a, leading to its nuclear exit and thus precluding its induction of the cell cycle inhibitor p27. Inhibition of cell signaling is also initiated by JAK activation; shown in red is the transcriptional regulation of SOCS proteins by STATs, and their subsequent blockade of signaling by preclusion of signaling molecule docking to P-Tyr residues of the receptor or their JAK-induced </a:t>
            </a:r>
            <a:r>
              <a:rPr lang="en-US" sz="1200" kern="1200" dirty="0" err="1" smtClean="0">
                <a:solidFill>
                  <a:schemeClr val="tx1"/>
                </a:solidFill>
                <a:latin typeface="+mn-lt"/>
                <a:ea typeface="+mn-ea"/>
                <a:cs typeface="+mn-cs"/>
              </a:rPr>
              <a:t>phosphorylation</a:t>
            </a:r>
            <a:r>
              <a:rPr lang="en-US" sz="1200" kern="1200" dirty="0" smtClean="0">
                <a:solidFill>
                  <a:schemeClr val="tx1"/>
                </a:solidFill>
                <a:latin typeface="+mn-lt"/>
                <a:ea typeface="+mn-ea"/>
                <a:cs typeface="+mn-cs"/>
              </a:rPr>
              <a:t>.</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6"/>
          <p:cNvSpPr>
            <a:spLocks noGrp="1" noChangeArrowheads="1"/>
          </p:cNvSpPr>
          <p:nvPr>
            <p:ph type="sldNum" sz="quarter"/>
          </p:nvPr>
        </p:nvSpPr>
        <p:spPr>
          <a:noFill/>
        </p:spPr>
        <p:txBody>
          <a:bodyPr/>
          <a:lstStyle/>
          <a:p>
            <a:fld id="{F6437EAD-4428-45B1-92D7-D656F895E381}" type="slidenum">
              <a:rPr lang="en-US"/>
              <a:pPr/>
              <a:t>17</a:t>
            </a:fld>
            <a:endParaRPr lang="en-US" dirty="0"/>
          </a:p>
        </p:txBody>
      </p:sp>
      <p:sp>
        <p:nvSpPr>
          <p:cNvPr id="43011" name="Rectangle 1"/>
          <p:cNvSpPr txBox="1">
            <a:spLocks noGrp="1" noRot="1" noChangeAspect="1" noChangeArrowheads="1" noTextEdit="1"/>
          </p:cNvSpPr>
          <p:nvPr>
            <p:ph type="sldImg"/>
          </p:nvPr>
        </p:nvSpPr>
        <p:spPr>
          <a:xfrm>
            <a:off x="1143000" y="693738"/>
            <a:ext cx="4572000" cy="3429000"/>
          </a:xfrm>
          <a:solidFill>
            <a:srgbClr val="FFFFFF"/>
          </a:solidFill>
          <a:ln>
            <a:solidFill>
              <a:srgbClr val="000000"/>
            </a:solidFill>
            <a:miter lim="800000"/>
          </a:ln>
        </p:spPr>
      </p:sp>
      <p:sp>
        <p:nvSpPr>
          <p:cNvPr id="43012" name="Rectangle 2"/>
          <p:cNvSpPr txBox="1">
            <a:spLocks noGrp="1" noChangeArrowheads="1"/>
          </p:cNvSpPr>
          <p:nvPr>
            <p:ph type="body" idx="1"/>
          </p:nvPr>
        </p:nvSpPr>
        <p:spPr>
          <a:xfrm>
            <a:off x="686360" y="4342535"/>
            <a:ext cx="5486681" cy="4114511"/>
          </a:xfrm>
          <a:noFill/>
          <a:ln/>
        </p:spPr>
        <p:txBody>
          <a:bodyPr wrap="none" anchor="ctr"/>
          <a:lstStyle/>
          <a:p>
            <a:endParaRPr lang="el-GR"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6"/>
          <p:cNvSpPr>
            <a:spLocks noGrp="1" noChangeArrowheads="1"/>
          </p:cNvSpPr>
          <p:nvPr>
            <p:ph type="sldNum" sz="quarter"/>
          </p:nvPr>
        </p:nvSpPr>
        <p:spPr>
          <a:noFill/>
        </p:spPr>
        <p:txBody>
          <a:bodyPr/>
          <a:lstStyle/>
          <a:p>
            <a:fld id="{B775641D-F470-4BEF-B5B6-CA390347D27E}" type="slidenum">
              <a:rPr lang="en-US"/>
              <a:pPr/>
              <a:t>18</a:t>
            </a:fld>
            <a:endParaRPr lang="en-US"/>
          </a:p>
        </p:txBody>
      </p:sp>
      <p:sp>
        <p:nvSpPr>
          <p:cNvPr id="44035" name="Rectangle 1"/>
          <p:cNvSpPr txBox="1">
            <a:spLocks noGrp="1" noRot="1" noChangeAspect="1" noChangeArrowheads="1" noTextEdit="1"/>
          </p:cNvSpPr>
          <p:nvPr>
            <p:ph type="sldImg"/>
          </p:nvPr>
        </p:nvSpPr>
        <p:spPr>
          <a:xfrm>
            <a:off x="904875" y="738188"/>
            <a:ext cx="4859338" cy="3644900"/>
          </a:xfrm>
          <a:solidFill>
            <a:srgbClr val="FFFFFF"/>
          </a:solidFill>
          <a:ln>
            <a:solidFill>
              <a:srgbClr val="000000"/>
            </a:solidFill>
            <a:miter lim="800000"/>
          </a:ln>
        </p:spPr>
      </p:sp>
      <p:sp>
        <p:nvSpPr>
          <p:cNvPr id="44036" name="Rectangle 2"/>
          <p:cNvSpPr txBox="1">
            <a:spLocks noGrp="1" noChangeArrowheads="1"/>
          </p:cNvSpPr>
          <p:nvPr>
            <p:ph type="body" idx="1"/>
          </p:nvPr>
        </p:nvSpPr>
        <p:spPr>
          <a:xfrm>
            <a:off x="666751" y="4616739"/>
            <a:ext cx="5336801" cy="4374284"/>
          </a:xfrm>
          <a:noFill/>
          <a:ln/>
        </p:spPr>
        <p:txBody>
          <a:bodyPr wrap="none" anchor="ctr"/>
          <a:lstStyle/>
          <a:p>
            <a:endParaRPr 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0000"/>
              </a:lnSpc>
              <a:spcBef>
                <a:spcPct val="0"/>
              </a:spcBef>
            </a:pPr>
            <a:r>
              <a:rPr lang="en-US" b="1" dirty="0" smtClean="0"/>
              <a:t>PATHOLOGY: IDIOPATHIC thrombocytopenic PURPURA—COMPLICATIONS AND COSTS</a:t>
            </a:r>
          </a:p>
          <a:p>
            <a:pPr eaLnBrk="1" hangingPunct="1">
              <a:lnSpc>
                <a:spcPct val="90000"/>
              </a:lnSpc>
              <a:spcBef>
                <a:spcPct val="0"/>
              </a:spcBef>
            </a:pPr>
            <a:endParaRPr lang="en-US" b="1" dirty="0" smtClean="0"/>
          </a:p>
          <a:p>
            <a:pPr eaLnBrk="1" hangingPunct="1">
              <a:lnSpc>
                <a:spcPct val="90000"/>
              </a:lnSpc>
            </a:pPr>
            <a:r>
              <a:rPr lang="en-US" b="1" dirty="0" smtClean="0"/>
              <a:t>FACILITATOR NOTES: </a:t>
            </a:r>
            <a:endParaRPr lang="en-US" dirty="0" smtClean="0"/>
          </a:p>
          <a:p>
            <a:pPr eaLnBrk="1" hangingPunct="1">
              <a:lnSpc>
                <a:spcPct val="90000"/>
              </a:lnSpc>
            </a:pPr>
            <a:r>
              <a:rPr lang="en-US" sz="1200" dirty="0" smtClean="0"/>
              <a:t>Provide an overview of the epidemiology of ITP:</a:t>
            </a:r>
          </a:p>
          <a:p>
            <a:pPr eaLnBrk="1" hangingPunct="1">
              <a:buFontTx/>
              <a:buChar char="•"/>
            </a:pPr>
            <a:r>
              <a:rPr lang="en-US" sz="1200" dirty="0" smtClean="0"/>
              <a:t>The overall average annual incidence of new cases of ITP (with platelet level cutoff at 50 x 10</a:t>
            </a:r>
            <a:r>
              <a:rPr lang="en-US" sz="1200" baseline="30000" dirty="0" smtClean="0"/>
              <a:t>9</a:t>
            </a:r>
            <a:r>
              <a:rPr lang="en-US" sz="1200" dirty="0" smtClean="0"/>
              <a:t>/L) is between 1.6 and 3.2 per 100,000 person-years of observation. The incidence rate increases with age.  </a:t>
            </a:r>
            <a:r>
              <a:rPr lang="en-US" sz="1200" dirty="0" smtClean="0">
                <a:solidFill>
                  <a:srgbClr val="FF0F0F"/>
                </a:solidFill>
              </a:rPr>
              <a:t>{</a:t>
            </a:r>
            <a:r>
              <a:rPr lang="en-US" sz="1200" dirty="0" err="1" smtClean="0">
                <a:solidFill>
                  <a:srgbClr val="FF0F0F"/>
                </a:solidFill>
              </a:rPr>
              <a:t>Neylon</a:t>
            </a:r>
            <a:r>
              <a:rPr lang="en-US" sz="1200" dirty="0" smtClean="0">
                <a:solidFill>
                  <a:srgbClr val="FF0F0F"/>
                </a:solidFill>
              </a:rPr>
              <a:t>, A. J. et al. Clinically significant newly presenting autoimmune thrombocytopenic </a:t>
            </a:r>
            <a:r>
              <a:rPr lang="en-US" sz="1200" dirty="0" err="1" smtClean="0">
                <a:solidFill>
                  <a:srgbClr val="FF0F0F"/>
                </a:solidFill>
              </a:rPr>
              <a:t>purpura</a:t>
            </a:r>
            <a:r>
              <a:rPr lang="en-US" sz="1200" dirty="0" smtClean="0">
                <a:solidFill>
                  <a:srgbClr val="FF0F0F"/>
                </a:solidFill>
              </a:rPr>
              <a:t> in adults: a prospective study of a population-based cohort of 245 patients. </a:t>
            </a:r>
            <a:r>
              <a:rPr lang="da-DK" sz="1200" i="1" dirty="0" smtClean="0">
                <a:solidFill>
                  <a:srgbClr val="FF0F0F"/>
                </a:solidFill>
              </a:rPr>
              <a:t>Br J Haematol.</a:t>
            </a:r>
            <a:r>
              <a:rPr lang="da-DK" sz="1200" dirty="0" smtClean="0">
                <a:solidFill>
                  <a:srgbClr val="FF0F0F"/>
                </a:solidFill>
              </a:rPr>
              <a:t> vol.122 no.6, 966-974. 2003:p968,A} {Frederiksen, H. et al. </a:t>
            </a:r>
            <a:r>
              <a:rPr lang="en-US" sz="1200" dirty="0" smtClean="0">
                <a:solidFill>
                  <a:srgbClr val="FF0F0F"/>
                </a:solidFill>
              </a:rPr>
              <a:t>The incidence of idiopathic thrombocytopenic </a:t>
            </a:r>
            <a:r>
              <a:rPr lang="en-US" sz="1200" dirty="0" err="1" smtClean="0">
                <a:solidFill>
                  <a:srgbClr val="FF0F0F"/>
                </a:solidFill>
              </a:rPr>
              <a:t>purpura</a:t>
            </a:r>
            <a:r>
              <a:rPr lang="en-US" sz="1200" dirty="0" smtClean="0">
                <a:solidFill>
                  <a:srgbClr val="FF0F0F"/>
                </a:solidFill>
              </a:rPr>
              <a:t> in adults increases with age. </a:t>
            </a:r>
            <a:r>
              <a:rPr lang="en-US" sz="1200" i="1" dirty="0" smtClean="0">
                <a:solidFill>
                  <a:srgbClr val="FF0F0F"/>
                </a:solidFill>
              </a:rPr>
              <a:t>Blood</a:t>
            </a:r>
            <a:r>
              <a:rPr lang="en-US" sz="1200" dirty="0" smtClean="0">
                <a:solidFill>
                  <a:srgbClr val="FF0F0F"/>
                </a:solidFill>
              </a:rPr>
              <a:t>. vol.94 no.3, 909-913. 1999:p910,A}</a:t>
            </a:r>
          </a:p>
          <a:p>
            <a:pPr eaLnBrk="1" hangingPunct="1">
              <a:buFontTx/>
              <a:buChar char="•"/>
            </a:pPr>
            <a:r>
              <a:rPr lang="en-US" sz="1200" dirty="0" smtClean="0"/>
              <a:t>Data from a European study (UK, Germany, and the Netherlands) showed ITP prevalence rates that ranged from 1.9 to 8.1 per 100,000 persons. </a:t>
            </a:r>
            <a:r>
              <a:rPr lang="en-US" sz="1200" dirty="0" smtClean="0">
                <a:solidFill>
                  <a:srgbClr val="FF0F0F"/>
                </a:solidFill>
              </a:rPr>
              <a:t>{Satie J. Descriptive epidemiology of immune </a:t>
            </a:r>
            <a:r>
              <a:rPr lang="en-US" sz="1200" dirty="0" err="1" smtClean="0">
                <a:solidFill>
                  <a:srgbClr val="FF0F0F"/>
                </a:solidFill>
              </a:rPr>
              <a:t>throbocytopenia</a:t>
            </a:r>
            <a:r>
              <a:rPr lang="en-US" sz="1200" dirty="0" smtClean="0">
                <a:solidFill>
                  <a:srgbClr val="FF0F0F"/>
                </a:solidFill>
              </a:rPr>
              <a:t> </a:t>
            </a:r>
            <a:r>
              <a:rPr lang="en-US" sz="1200" dirty="0" err="1" smtClean="0">
                <a:solidFill>
                  <a:srgbClr val="FF0F0F"/>
                </a:solidFill>
              </a:rPr>
              <a:t>purpura</a:t>
            </a:r>
            <a:r>
              <a:rPr lang="en-US" sz="1200" dirty="0" smtClean="0">
                <a:solidFill>
                  <a:srgbClr val="FF0F0F"/>
                </a:solidFill>
              </a:rPr>
              <a:t> in three European countries: The 11th Congress of the European Hematology Association. Amsterdam. Poster presentation.  2006: p1,A}</a:t>
            </a:r>
          </a:p>
          <a:p>
            <a:pPr eaLnBrk="1" hangingPunct="1">
              <a:buFontTx/>
              <a:buChar char="•"/>
            </a:pPr>
            <a:r>
              <a:rPr lang="en-US" sz="1200" dirty="0" smtClean="0"/>
              <a:t>Adults younger than 40 years of age make up 90% of ITP patients. The ratio of women to men diagnosed with ITP is 3 to 4:1.</a:t>
            </a:r>
            <a:r>
              <a:rPr lang="en-US" sz="1200" dirty="0" smtClean="0">
                <a:solidFill>
                  <a:srgbClr val="FF0F0F"/>
                </a:solidFill>
              </a:rPr>
              <a:t>{Shuman M. Hemorrhagic Disorders: Abnormalities of Platelet and Vascular Function. Goldman L and </a:t>
            </a:r>
            <a:r>
              <a:rPr lang="en-US" sz="1200" dirty="0" err="1" smtClean="0">
                <a:solidFill>
                  <a:srgbClr val="FF0F0F"/>
                </a:solidFill>
              </a:rPr>
              <a:t>Ausiello</a:t>
            </a:r>
            <a:r>
              <a:rPr lang="en-US" sz="1200" dirty="0" smtClean="0">
                <a:solidFill>
                  <a:srgbClr val="FF0F0F"/>
                </a:solidFill>
              </a:rPr>
              <a:t> D. vol.22 no.178, 1060-1069. 2004: pg 1063 A}</a:t>
            </a:r>
            <a:r>
              <a:rPr lang="en-US" sz="1200" dirty="0" smtClean="0"/>
              <a:t> In older patients, the ratio of men and women diagnosed with ITP is equal. </a:t>
            </a:r>
            <a:r>
              <a:rPr lang="en-US" sz="1200" dirty="0" smtClean="0">
                <a:solidFill>
                  <a:srgbClr val="FF0F0F"/>
                </a:solidFill>
              </a:rPr>
              <a:t>{Segal, J. B. et al. Prevalence of immune thrombocytopenia: analyses of administrative data. </a:t>
            </a:r>
            <a:r>
              <a:rPr lang="en-US" sz="1200" i="1" dirty="0" smtClean="0">
                <a:solidFill>
                  <a:srgbClr val="FF0F0F"/>
                </a:solidFill>
              </a:rPr>
              <a:t>J </a:t>
            </a:r>
            <a:r>
              <a:rPr lang="en-US" sz="1200" i="1" dirty="0" err="1" smtClean="0">
                <a:solidFill>
                  <a:srgbClr val="FF0F0F"/>
                </a:solidFill>
              </a:rPr>
              <a:t>Thromb</a:t>
            </a:r>
            <a:r>
              <a:rPr lang="en-US" sz="1200" i="1" dirty="0" smtClean="0">
                <a:solidFill>
                  <a:srgbClr val="FF0F0F"/>
                </a:solidFill>
              </a:rPr>
              <a:t> </a:t>
            </a:r>
            <a:r>
              <a:rPr lang="en-US" sz="1200" i="1" dirty="0" err="1" smtClean="0">
                <a:solidFill>
                  <a:srgbClr val="FF0F0F"/>
                </a:solidFill>
              </a:rPr>
              <a:t>Haemost</a:t>
            </a:r>
            <a:r>
              <a:rPr lang="en-US" sz="1200" i="1" dirty="0" smtClean="0">
                <a:solidFill>
                  <a:srgbClr val="FF0F0F"/>
                </a:solidFill>
              </a:rPr>
              <a:t>.</a:t>
            </a:r>
            <a:r>
              <a:rPr lang="en-US" sz="1200" dirty="0" smtClean="0">
                <a:solidFill>
                  <a:srgbClr val="FF0F0F"/>
                </a:solidFill>
              </a:rPr>
              <a:t> vol.4 no.11, 2377-2383. 2006: pg 2377 A}</a:t>
            </a:r>
            <a:endParaRPr lang="el-GR" dirty="0"/>
          </a:p>
        </p:txBody>
      </p:sp>
      <p:sp>
        <p:nvSpPr>
          <p:cNvPr id="4" name="Slide Number Placeholder 3"/>
          <p:cNvSpPr>
            <a:spLocks noGrp="1"/>
          </p:cNvSpPr>
          <p:nvPr>
            <p:ph type="sldNum" sz="quarter" idx="10"/>
          </p:nvPr>
        </p:nvSpPr>
        <p:spPr/>
        <p:txBody>
          <a:bodyPr/>
          <a:lstStyle/>
          <a:p>
            <a:fld id="{CB1FCB1F-94AA-471F-9AD2-68BC63BAA7CC}" type="slidenum">
              <a:rPr lang="el-GR" smtClean="0"/>
              <a:pPr/>
              <a:t>21</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6"/>
          <p:cNvSpPr>
            <a:spLocks noGrp="1" noChangeArrowheads="1"/>
          </p:cNvSpPr>
          <p:nvPr>
            <p:ph type="sldNum" sz="quarter"/>
          </p:nvPr>
        </p:nvSpPr>
        <p:spPr>
          <a:noFill/>
        </p:spPr>
        <p:txBody>
          <a:bodyPr/>
          <a:lstStyle/>
          <a:p>
            <a:fld id="{4648B4DD-BE32-4952-B23C-E24351EB2C4F}" type="slidenum">
              <a:rPr lang="en-US"/>
              <a:pPr/>
              <a:t>27</a:t>
            </a:fld>
            <a:endParaRPr lang="en-US" dirty="0"/>
          </a:p>
        </p:txBody>
      </p:sp>
      <p:sp>
        <p:nvSpPr>
          <p:cNvPr id="45059" name="Rectangle 1"/>
          <p:cNvSpPr txBox="1">
            <a:spLocks noGrp="1" noRot="1" noChangeAspect="1" noChangeArrowheads="1" noTextEdit="1"/>
          </p:cNvSpPr>
          <p:nvPr>
            <p:ph type="sldImg"/>
          </p:nvPr>
        </p:nvSpPr>
        <p:spPr>
          <a:xfrm>
            <a:off x="1143000" y="693738"/>
            <a:ext cx="4572000" cy="3429000"/>
          </a:xfrm>
          <a:solidFill>
            <a:srgbClr val="FFFFFF"/>
          </a:solidFill>
          <a:ln>
            <a:solidFill>
              <a:srgbClr val="000000"/>
            </a:solidFill>
            <a:miter lim="800000"/>
          </a:ln>
        </p:spPr>
      </p:sp>
      <p:sp>
        <p:nvSpPr>
          <p:cNvPr id="45060" name="Rectangle 2"/>
          <p:cNvSpPr txBox="1">
            <a:spLocks noGrp="1" noChangeArrowheads="1"/>
          </p:cNvSpPr>
          <p:nvPr>
            <p:ph type="body" idx="1"/>
          </p:nvPr>
        </p:nvSpPr>
        <p:spPr>
          <a:xfrm>
            <a:off x="686360" y="4342535"/>
            <a:ext cx="5486681" cy="4114511"/>
          </a:xfrm>
          <a:noFill/>
          <a:ln/>
        </p:spPr>
        <p:txBody>
          <a:bodyPr wrap="none" anchor="ctr"/>
          <a:lstStyle/>
          <a:p>
            <a:endParaRPr lang="el-GR"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6"/>
          <p:cNvSpPr>
            <a:spLocks noGrp="1" noChangeArrowheads="1"/>
          </p:cNvSpPr>
          <p:nvPr>
            <p:ph type="sldNum" sz="quarter"/>
          </p:nvPr>
        </p:nvSpPr>
        <p:spPr>
          <a:noFill/>
        </p:spPr>
        <p:txBody>
          <a:bodyPr/>
          <a:lstStyle/>
          <a:p>
            <a:fld id="{40A60575-4DFB-4198-8F3C-52A1834F9F5E}" type="slidenum">
              <a:rPr lang="en-US"/>
              <a:pPr/>
              <a:t>28</a:t>
            </a:fld>
            <a:endParaRPr lang="en-US"/>
          </a:p>
        </p:txBody>
      </p:sp>
      <p:sp>
        <p:nvSpPr>
          <p:cNvPr id="46083" name="Rectangle 1"/>
          <p:cNvSpPr txBox="1">
            <a:spLocks noGrp="1" noRot="1" noChangeAspect="1" noChangeArrowheads="1" noTextEdit="1"/>
          </p:cNvSpPr>
          <p:nvPr>
            <p:ph type="sldImg"/>
          </p:nvPr>
        </p:nvSpPr>
        <p:spPr>
          <a:xfrm>
            <a:off x="1143000" y="693738"/>
            <a:ext cx="4572000" cy="3429000"/>
          </a:xfrm>
          <a:solidFill>
            <a:srgbClr val="FFFFFF"/>
          </a:solidFill>
          <a:ln>
            <a:solidFill>
              <a:srgbClr val="000000"/>
            </a:solidFill>
            <a:miter lim="800000"/>
          </a:ln>
        </p:spPr>
      </p:sp>
      <p:sp>
        <p:nvSpPr>
          <p:cNvPr id="46084" name="Rectangle 2"/>
          <p:cNvSpPr txBox="1">
            <a:spLocks noGrp="1" noChangeArrowheads="1"/>
          </p:cNvSpPr>
          <p:nvPr>
            <p:ph type="body" idx="1"/>
          </p:nvPr>
        </p:nvSpPr>
        <p:spPr>
          <a:xfrm>
            <a:off x="686360" y="4342535"/>
            <a:ext cx="5486681" cy="4114511"/>
          </a:xfrm>
          <a:noFill/>
          <a:ln/>
        </p:spPr>
        <p:txBody>
          <a:bodyPr wrap="none" anchor="ctr"/>
          <a:lstStyle/>
          <a:p>
            <a:endParaRPr lang="el-G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4D3526-53D2-4DFD-B59F-2F36E5CF8AB5}" type="slidenum">
              <a:rPr lang="it-IT" smtClean="0">
                <a:solidFill>
                  <a:srgbClr val="000000"/>
                </a:solidFill>
              </a:rPr>
              <a:pPr fontAlgn="base">
                <a:spcBef>
                  <a:spcPct val="0"/>
                </a:spcBef>
                <a:spcAft>
                  <a:spcPct val="0"/>
                </a:spcAft>
                <a:defRPr/>
              </a:pPr>
              <a:t>31</a:t>
            </a:fld>
            <a:endParaRPr lang="it-IT" smtClean="0">
              <a:solidFill>
                <a:srgbClr val="000000"/>
              </a:solidFill>
            </a:endParaRPr>
          </a:p>
        </p:txBody>
      </p:sp>
      <p:sp>
        <p:nvSpPr>
          <p:cNvPr id="181251" name="Rectangle 2"/>
          <p:cNvSpPr>
            <a:spLocks noGrp="1" noRot="1" noChangeAspect="1" noChangeArrowheads="1" noTextEdit="1"/>
          </p:cNvSpPr>
          <p:nvPr>
            <p:ph type="sldImg"/>
          </p:nvPr>
        </p:nvSpPr>
        <p:spPr bwMode="auto">
          <a:noFill/>
          <a:ln>
            <a:solidFill>
              <a:srgbClr val="000000"/>
            </a:solidFill>
            <a:miter lim="800000"/>
            <a:headEnd/>
            <a:tailEn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30B55B4E-3D82-45AD-8E04-212AD3F6103D}" type="datetimeFigureOut">
              <a:rPr lang="el-GR" smtClean="0"/>
              <a:pPr/>
              <a:t>8/11/2015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585981B-CB2E-428C-9F4A-A5F6872B0AB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0B55B4E-3D82-45AD-8E04-212AD3F6103D}" type="datetimeFigureOut">
              <a:rPr lang="el-GR" smtClean="0"/>
              <a:pPr/>
              <a:t>8/11/2015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585981B-CB2E-428C-9F4A-A5F6872B0AB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0B55B4E-3D82-45AD-8E04-212AD3F6103D}" type="datetimeFigureOut">
              <a:rPr lang="el-GR" smtClean="0"/>
              <a:pPr/>
              <a:t>8/11/2015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585981B-CB2E-428C-9F4A-A5F6872B0ABD}"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4038600" cy="3886200"/>
          </a:xfrm>
        </p:spPr>
        <p:txBody>
          <a:bodyPr/>
          <a:lstStyle/>
          <a:p>
            <a:pPr lvl="0"/>
            <a:endParaRPr lang="en-US" noProof="0" dirty="0" smtClean="0"/>
          </a:p>
        </p:txBody>
      </p:sp>
      <p:sp>
        <p:nvSpPr>
          <p:cNvPr id="5" name="Rectangle 2"/>
          <p:cNvSpPr>
            <a:spLocks noGrp="1" noChangeArrowheads="1"/>
          </p:cNvSpPr>
          <p:nvPr>
            <p:ph type="ftr" sz="quarter" idx="10"/>
          </p:nvPr>
        </p:nvSpPr>
        <p:spPr>
          <a:xfrm>
            <a:off x="3124200" y="6248400"/>
            <a:ext cx="2895600" cy="457200"/>
          </a:xfrm>
          <a:prstGeom prst="rect">
            <a:avLst/>
          </a:prstGeom>
        </p:spPr>
        <p:txBody>
          <a:bodyPr/>
          <a:lstStyle>
            <a:lvl1pPr algn="ctr">
              <a:defRPr>
                <a:solidFill>
                  <a:srgbClr val="FFFFFF"/>
                </a:solidFill>
                <a:latin typeface="Arial" pitchFamily="34" charset="0"/>
              </a:defRPr>
            </a:lvl1pPr>
          </a:lstStyle>
          <a:p>
            <a:pPr>
              <a:defRPr/>
            </a:pPr>
            <a:endParaRPr lang="it-IT"/>
          </a:p>
        </p:txBody>
      </p:sp>
      <p:sp>
        <p:nvSpPr>
          <p:cNvPr id="6" name="Rectangle 3"/>
          <p:cNvSpPr>
            <a:spLocks noGrp="1" noChangeArrowheads="1"/>
          </p:cNvSpPr>
          <p:nvPr>
            <p:ph type="sldNum" sz="quarter" idx="11"/>
          </p:nvPr>
        </p:nvSpPr>
        <p:spPr>
          <a:xfrm>
            <a:off x="6553200" y="6248400"/>
            <a:ext cx="2133600" cy="457200"/>
          </a:xfrm>
          <a:prstGeom prst="rect">
            <a:avLst/>
          </a:prstGeom>
        </p:spPr>
        <p:txBody>
          <a:bodyPr/>
          <a:lstStyle>
            <a:lvl1pPr algn="ctr">
              <a:defRPr>
                <a:solidFill>
                  <a:srgbClr val="FFFFFF"/>
                </a:solidFill>
                <a:latin typeface="Arial" pitchFamily="34" charset="0"/>
              </a:defRPr>
            </a:lvl1pPr>
          </a:lstStyle>
          <a:p>
            <a:pPr>
              <a:defRPr/>
            </a:pPr>
            <a:fld id="{A3FBF64E-20BF-4056-B2A6-1CF503BEC312}" type="slidenum">
              <a:rPr lang="it-IT"/>
              <a:pPr>
                <a:defRPr/>
              </a:pPr>
              <a:t>‹#›</a:t>
            </a:fld>
            <a:endParaRPr lang="it-IT"/>
          </a:p>
        </p:txBody>
      </p:sp>
      <p:sp>
        <p:nvSpPr>
          <p:cNvPr id="7" name="Rectangle 16"/>
          <p:cNvSpPr>
            <a:spLocks noGrp="1" noChangeArrowheads="1"/>
          </p:cNvSpPr>
          <p:nvPr>
            <p:ph type="dt" sz="half" idx="12"/>
          </p:nvPr>
        </p:nvSpPr>
        <p:spPr>
          <a:xfrm>
            <a:off x="457200" y="6245225"/>
            <a:ext cx="2133600" cy="476250"/>
          </a:xfrm>
          <a:prstGeom prst="rect">
            <a:avLst/>
          </a:prstGeom>
        </p:spPr>
        <p:txBody>
          <a:bodyPr/>
          <a:lstStyle>
            <a:lvl1pPr algn="ctr">
              <a:defRPr>
                <a:solidFill>
                  <a:srgbClr val="FFFFFF"/>
                </a:solidFill>
                <a:latin typeface="Arial" pitchFamily="34" charset="0"/>
              </a:defRPr>
            </a:lvl1pPr>
          </a:lstStyle>
          <a:p>
            <a:pPr>
              <a:defRPr/>
            </a:pPr>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Προσαρμοσμένη διάταξ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6481" y="273629"/>
            <a:ext cx="8226720" cy="1143480"/>
          </a:xfrm>
        </p:spPr>
        <p:txBody>
          <a:bodyPr/>
          <a:lstStyle/>
          <a:p>
            <a:r>
              <a:rPr lang="el-GR" smtClean="0"/>
              <a:t>Kλικ για επεξεργασία του τίτλου</a:t>
            </a:r>
            <a:endParaRPr lang="el-GR"/>
          </a:p>
        </p:txBody>
      </p:sp>
      <p:sp>
        <p:nvSpPr>
          <p:cNvPr id="3" name="Rectangle 3"/>
          <p:cNvSpPr>
            <a:spLocks noGrp="1" noChangeArrowheads="1"/>
          </p:cNvSpPr>
          <p:nvPr>
            <p:ph type="dt" idx="10"/>
          </p:nvPr>
        </p:nvSpPr>
        <p:spPr>
          <a:xfrm>
            <a:off x="457200" y="6356350"/>
            <a:ext cx="2133600" cy="365125"/>
          </a:xfrm>
          <a:prstGeom prst="rect">
            <a:avLst/>
          </a:prstGeom>
          <a:ln/>
        </p:spPr>
        <p:txBody>
          <a:bodyPr/>
          <a:lstStyle>
            <a:lvl1pPr>
              <a:defRPr/>
            </a:lvl1pPr>
          </a:lstStyle>
          <a:p>
            <a:pPr>
              <a:defRPr/>
            </a:pPr>
            <a:endParaRPr lang="en-US" dirty="0"/>
          </a:p>
        </p:txBody>
      </p:sp>
      <p:sp>
        <p:nvSpPr>
          <p:cNvPr id="4" name="Rectangle 4"/>
          <p:cNvSpPr>
            <a:spLocks noGrp="1" noChangeArrowheads="1"/>
          </p:cNvSpPr>
          <p:nvPr>
            <p:ph type="ftr" idx="11"/>
          </p:nvPr>
        </p:nvSpPr>
        <p:spPr>
          <a:xfrm>
            <a:off x="3124200" y="6356350"/>
            <a:ext cx="2895600" cy="365125"/>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sldNum" idx="12"/>
          </p:nvPr>
        </p:nvSpPr>
        <p:spPr>
          <a:xfrm>
            <a:off x="6553200" y="6356350"/>
            <a:ext cx="2133600" cy="365125"/>
          </a:xfrm>
          <a:prstGeom prst="rect">
            <a:avLst/>
          </a:prstGeom>
          <a:ln/>
        </p:spPr>
        <p:txBody>
          <a:bodyPr/>
          <a:lstStyle>
            <a:lvl1pPr>
              <a:defRPr/>
            </a:lvl1pPr>
          </a:lstStyle>
          <a:p>
            <a:pPr>
              <a:defRPr/>
            </a:pPr>
            <a:fld id="{13BB728E-9D15-47B1-B898-10C9B7AF1656}"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0B55B4E-3D82-45AD-8E04-212AD3F6103D}" type="datetimeFigureOut">
              <a:rPr lang="el-GR" smtClean="0"/>
              <a:pPr/>
              <a:t>8/11/2015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585981B-CB2E-428C-9F4A-A5F6872B0AB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30B55B4E-3D82-45AD-8E04-212AD3F6103D}" type="datetimeFigureOut">
              <a:rPr lang="el-GR" smtClean="0"/>
              <a:pPr/>
              <a:t>8/11/2015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585981B-CB2E-428C-9F4A-A5F6872B0AB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30B55B4E-3D82-45AD-8E04-212AD3F6103D}" type="datetimeFigureOut">
              <a:rPr lang="el-GR" smtClean="0"/>
              <a:pPr/>
              <a:t>8/11/2015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7585981B-CB2E-428C-9F4A-A5F6872B0AB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30B55B4E-3D82-45AD-8E04-212AD3F6103D}" type="datetimeFigureOut">
              <a:rPr lang="el-GR" smtClean="0"/>
              <a:pPr/>
              <a:t>8/11/2015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7585981B-CB2E-428C-9F4A-A5F6872B0AB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30B55B4E-3D82-45AD-8E04-212AD3F6103D}" type="datetimeFigureOut">
              <a:rPr lang="el-GR" smtClean="0"/>
              <a:pPr/>
              <a:t>8/11/2015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7585981B-CB2E-428C-9F4A-A5F6872B0AB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0B55B4E-3D82-45AD-8E04-212AD3F6103D}" type="datetimeFigureOut">
              <a:rPr lang="el-GR" smtClean="0"/>
              <a:pPr/>
              <a:t>8/11/2015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7585981B-CB2E-428C-9F4A-A5F6872B0AB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0B55B4E-3D82-45AD-8E04-212AD3F6103D}" type="datetimeFigureOut">
              <a:rPr lang="el-GR" smtClean="0"/>
              <a:pPr/>
              <a:t>8/11/2015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7585981B-CB2E-428C-9F4A-A5F6872B0AB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0B55B4E-3D82-45AD-8E04-212AD3F6103D}" type="datetimeFigureOut">
              <a:rPr lang="el-GR" smtClean="0"/>
              <a:pPr/>
              <a:t>8/11/2015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7585981B-CB2E-428C-9F4A-A5F6872B0AB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B55B4E-3D82-45AD-8E04-212AD3F6103D}" type="datetimeFigureOut">
              <a:rPr lang="el-GR" smtClean="0"/>
              <a:pPr/>
              <a:t>8/11/2015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85981B-CB2E-428C-9F4A-A5F6872B0AB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55576" y="1412776"/>
            <a:ext cx="7992888" cy="2043658"/>
          </a:xfrm>
        </p:spPr>
        <p:txBody>
          <a:bodyPr>
            <a:normAutofit fontScale="90000"/>
          </a:bodyPr>
          <a:lstStyle/>
          <a:p>
            <a:pPr>
              <a:lnSpc>
                <a:spcPct val="150000"/>
              </a:lnSpc>
            </a:pPr>
            <a:r>
              <a:rPr lang="el-GR" sz="3800" b="1" dirty="0" smtClean="0">
                <a:solidFill>
                  <a:schemeClr val="tx2">
                    <a:lumMod val="75000"/>
                  </a:schemeClr>
                </a:solidFill>
              </a:rPr>
              <a:t/>
            </a:r>
            <a:br>
              <a:rPr lang="el-GR" sz="3800" b="1" dirty="0" smtClean="0">
                <a:solidFill>
                  <a:schemeClr val="tx2">
                    <a:lumMod val="75000"/>
                  </a:schemeClr>
                </a:solidFill>
              </a:rPr>
            </a:br>
            <a:r>
              <a:rPr lang="el-GR" sz="3600" b="1" dirty="0" err="1" smtClean="0">
                <a:solidFill>
                  <a:srgbClr val="003366"/>
                </a:solidFill>
              </a:rPr>
              <a:t>Αυτοάνοση</a:t>
            </a:r>
            <a:r>
              <a:rPr lang="el-GR" sz="3600" b="1" dirty="0" smtClean="0">
                <a:solidFill>
                  <a:srgbClr val="003366"/>
                </a:solidFill>
              </a:rPr>
              <a:t> </a:t>
            </a:r>
            <a:r>
              <a:rPr lang="el-GR" sz="3600" b="1" dirty="0" err="1" smtClean="0">
                <a:solidFill>
                  <a:srgbClr val="003366"/>
                </a:solidFill>
              </a:rPr>
              <a:t>θρομβοπενία</a:t>
            </a:r>
            <a:r>
              <a:rPr lang="el-GR" sz="3600" b="1" dirty="0" smtClean="0">
                <a:solidFill>
                  <a:srgbClr val="003366"/>
                </a:solidFill>
              </a:rPr>
              <a:t/>
            </a:r>
            <a:br>
              <a:rPr lang="el-GR" sz="3600" b="1" dirty="0" smtClean="0">
                <a:solidFill>
                  <a:srgbClr val="003366"/>
                </a:solidFill>
              </a:rPr>
            </a:br>
            <a:r>
              <a:rPr lang="el-GR" sz="3300" b="1" dirty="0" smtClean="0">
                <a:solidFill>
                  <a:srgbClr val="003366"/>
                </a:solidFill>
              </a:rPr>
              <a:t>Θεραπευτική αντιμετώπιση</a:t>
            </a:r>
            <a:br>
              <a:rPr lang="el-GR" sz="3300" b="1" dirty="0" smtClean="0">
                <a:solidFill>
                  <a:srgbClr val="003366"/>
                </a:solidFill>
              </a:rPr>
            </a:br>
            <a:endParaRPr lang="el-GR" sz="3300" dirty="0">
              <a:solidFill>
                <a:srgbClr val="003366"/>
              </a:solidFill>
            </a:endParaRPr>
          </a:p>
        </p:txBody>
      </p:sp>
      <p:sp>
        <p:nvSpPr>
          <p:cNvPr id="3" name="2 - Υπότιτλος"/>
          <p:cNvSpPr>
            <a:spLocks noGrp="1"/>
          </p:cNvSpPr>
          <p:nvPr>
            <p:ph type="subTitle" idx="1"/>
          </p:nvPr>
        </p:nvSpPr>
        <p:spPr>
          <a:xfrm>
            <a:off x="683568" y="3861048"/>
            <a:ext cx="7848872" cy="1752600"/>
          </a:xfrm>
        </p:spPr>
        <p:txBody>
          <a:bodyPr>
            <a:normAutofit/>
          </a:bodyPr>
          <a:lstStyle/>
          <a:p>
            <a:r>
              <a:rPr lang="el-GR" sz="2800" b="1" dirty="0" smtClean="0"/>
              <a:t>Μαρίνα Γ. </a:t>
            </a:r>
            <a:r>
              <a:rPr lang="el-GR" sz="2800" b="1" dirty="0" err="1" smtClean="0"/>
              <a:t>Μαντζουράνη</a:t>
            </a:r>
            <a:r>
              <a:rPr lang="el-GR" sz="2800" b="1" dirty="0" smtClean="0"/>
              <a:t> </a:t>
            </a:r>
          </a:p>
          <a:p>
            <a:r>
              <a:rPr lang="el-GR" sz="2800" b="1" dirty="0" smtClean="0"/>
              <a:t>Επίκουρη Καθηγήτρια </a:t>
            </a:r>
          </a:p>
          <a:p>
            <a:r>
              <a:rPr lang="el-GR" sz="2800" b="1" dirty="0" smtClean="0"/>
              <a:t>Α΄ Παθολογική Κλινική Πανεπιστημίου Αθηνών </a:t>
            </a:r>
          </a:p>
          <a:p>
            <a:endParaRPr lang="el-GR" dirty="0"/>
          </a:p>
        </p:txBody>
      </p:sp>
      <p:pic>
        <p:nvPicPr>
          <p:cNvPr id="4" name="3 - Εικόνα"/>
          <p:cNvPicPr/>
          <p:nvPr/>
        </p:nvPicPr>
        <p:blipFill>
          <a:blip r:embed="rId2" cstate="print"/>
          <a:srcRect/>
          <a:stretch>
            <a:fillRect/>
          </a:stretch>
        </p:blipFill>
        <p:spPr bwMode="auto">
          <a:xfrm>
            <a:off x="7975517" y="-171400"/>
            <a:ext cx="1168483" cy="165067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0" y="0"/>
            <a:ext cx="937481" cy="120533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25360"/>
            <a:ext cx="9144000" cy="6832640"/>
          </a:xfrm>
          <a:prstGeom prst="rect">
            <a:avLst/>
          </a:prstGeom>
        </p:spPr>
        <p:txBody>
          <a:bodyPr wrap="square">
            <a:spAutoFit/>
          </a:bodyPr>
          <a:lstStyle/>
          <a:p>
            <a:pPr>
              <a:lnSpc>
                <a:spcPct val="150000"/>
              </a:lnSpc>
            </a:pPr>
            <a:r>
              <a:rPr lang="en-US" sz="2800" b="1" dirty="0" err="1" smtClean="0">
                <a:solidFill>
                  <a:schemeClr val="tx2">
                    <a:lumMod val="75000"/>
                  </a:schemeClr>
                </a:solidFill>
                <a:latin typeface="Calibri" pitchFamily="34" charset="0"/>
                <a:cs typeface="Calibri" pitchFamily="34" charset="0"/>
              </a:rPr>
              <a:t>Rituximab</a:t>
            </a:r>
            <a:r>
              <a:rPr lang="el-GR" sz="2800" b="1" dirty="0" smtClean="0">
                <a:solidFill>
                  <a:schemeClr val="tx2">
                    <a:lumMod val="75000"/>
                  </a:schemeClr>
                </a:solidFill>
                <a:latin typeface="Calibri" pitchFamily="34" charset="0"/>
                <a:cs typeface="Calibri" pitchFamily="34" charset="0"/>
              </a:rPr>
              <a:t> στην ΙΤΡ</a:t>
            </a:r>
            <a:r>
              <a:rPr lang="en-US" sz="2800" b="1" dirty="0" smtClean="0">
                <a:solidFill>
                  <a:schemeClr val="tx2">
                    <a:lumMod val="75000"/>
                  </a:schemeClr>
                </a:solidFill>
                <a:latin typeface="Calibri" pitchFamily="34" charset="0"/>
                <a:cs typeface="Calibri" pitchFamily="34" charset="0"/>
              </a:rPr>
              <a:t>*</a:t>
            </a:r>
            <a:r>
              <a:rPr lang="el-GR" sz="2800" b="1" dirty="0" smtClean="0">
                <a:solidFill>
                  <a:schemeClr val="tx2">
                    <a:lumMod val="75000"/>
                  </a:schemeClr>
                </a:solidFill>
                <a:latin typeface="Calibri" pitchFamily="34" charset="0"/>
                <a:cs typeface="Calibri" pitchFamily="34" charset="0"/>
              </a:rPr>
              <a:t> </a:t>
            </a:r>
          </a:p>
          <a:p>
            <a:pPr marL="342900" indent="-342900">
              <a:lnSpc>
                <a:spcPct val="150000"/>
              </a:lnSpc>
              <a:buFont typeface="Wingdings" pitchFamily="2" charset="2"/>
              <a:buChar char="Ø"/>
            </a:pPr>
            <a:r>
              <a:rPr lang="el-GR" sz="2200" dirty="0" smtClean="0">
                <a:solidFill>
                  <a:schemeClr val="tx2">
                    <a:lumMod val="75000"/>
                  </a:schemeClr>
                </a:solidFill>
                <a:latin typeface="Calibri" pitchFamily="34" charset="0"/>
                <a:cs typeface="Calibri" pitchFamily="34" charset="0"/>
              </a:rPr>
              <a:t>Αποτελεσματικό στο 60% των ασθενών </a:t>
            </a:r>
          </a:p>
          <a:p>
            <a:pPr marL="342900" indent="-342900">
              <a:lnSpc>
                <a:spcPct val="150000"/>
              </a:lnSpc>
              <a:buFont typeface="Wingdings" pitchFamily="2" charset="2"/>
              <a:buChar char="Ø"/>
            </a:pPr>
            <a:r>
              <a:rPr lang="el-GR" sz="2200" dirty="0" err="1" smtClean="0">
                <a:solidFill>
                  <a:schemeClr val="tx2">
                    <a:lumMod val="75000"/>
                  </a:schemeClr>
                </a:solidFill>
                <a:latin typeface="Calibri" pitchFamily="34" charset="0"/>
                <a:cs typeface="Calibri" pitchFamily="34" charset="0"/>
              </a:rPr>
              <a:t>Στοχευμένη</a:t>
            </a:r>
            <a:r>
              <a:rPr lang="el-GR" sz="2200" dirty="0" smtClean="0">
                <a:solidFill>
                  <a:schemeClr val="tx2">
                    <a:lumMod val="75000"/>
                  </a:schemeClr>
                </a:solidFill>
                <a:latin typeface="Calibri" pitchFamily="34" charset="0"/>
                <a:cs typeface="Calibri" pitchFamily="34" charset="0"/>
              </a:rPr>
              <a:t> θεραπεία: καταστροφή των </a:t>
            </a:r>
            <a:r>
              <a:rPr lang="en-US" sz="2200" dirty="0" smtClean="0">
                <a:solidFill>
                  <a:schemeClr val="tx2">
                    <a:lumMod val="75000"/>
                  </a:schemeClr>
                </a:solidFill>
                <a:latin typeface="Calibri" pitchFamily="34" charset="0"/>
                <a:cs typeface="Calibri" pitchFamily="34" charset="0"/>
              </a:rPr>
              <a:t>CD</a:t>
            </a:r>
            <a:r>
              <a:rPr lang="el-GR" sz="2200" dirty="0" smtClean="0">
                <a:solidFill>
                  <a:schemeClr val="tx2">
                    <a:lumMod val="75000"/>
                  </a:schemeClr>
                </a:solidFill>
                <a:latin typeface="Calibri" pitchFamily="34" charset="0"/>
                <a:cs typeface="Calibri" pitchFamily="34" charset="0"/>
              </a:rPr>
              <a:t>20+ </a:t>
            </a:r>
            <a:r>
              <a:rPr lang="en-US" sz="2200" dirty="0" smtClean="0">
                <a:solidFill>
                  <a:schemeClr val="tx2">
                    <a:lumMod val="75000"/>
                  </a:schemeClr>
                </a:solidFill>
                <a:latin typeface="Calibri" pitchFamily="34" charset="0"/>
                <a:cs typeface="Calibri" pitchFamily="34" charset="0"/>
              </a:rPr>
              <a:t>B</a:t>
            </a:r>
            <a:r>
              <a:rPr lang="el-GR" sz="2200" dirty="0" smtClean="0">
                <a:solidFill>
                  <a:schemeClr val="tx2">
                    <a:lumMod val="75000"/>
                  </a:schemeClr>
                </a:solidFill>
                <a:latin typeface="Calibri" pitchFamily="34" charset="0"/>
                <a:cs typeface="Calibri" pitchFamily="34" charset="0"/>
              </a:rPr>
              <a:t>-λεμφοκυττάρων </a:t>
            </a:r>
          </a:p>
          <a:p>
            <a:pPr marL="342900" indent="-342900">
              <a:lnSpc>
                <a:spcPct val="150000"/>
              </a:lnSpc>
              <a:buFont typeface="Wingdings" pitchFamily="2" charset="2"/>
              <a:buChar char="Ø"/>
            </a:pPr>
            <a:r>
              <a:rPr lang="el-GR" sz="2200" dirty="0" smtClean="0">
                <a:solidFill>
                  <a:schemeClr val="tx2">
                    <a:lumMod val="75000"/>
                  </a:schemeClr>
                </a:solidFill>
                <a:latin typeface="Calibri" pitchFamily="34" charset="0"/>
                <a:cs typeface="Calibri" pitchFamily="34" charset="0"/>
              </a:rPr>
              <a:t>Ταχεία και αποτελεσματική μείωση των Β-λεμφοκυττάρων </a:t>
            </a:r>
          </a:p>
          <a:p>
            <a:pPr marL="342900" indent="-342900">
              <a:lnSpc>
                <a:spcPct val="150000"/>
              </a:lnSpc>
              <a:buFont typeface="Wingdings" pitchFamily="2" charset="2"/>
              <a:buChar char="Ø"/>
            </a:pPr>
            <a:r>
              <a:rPr lang="el-GR" sz="2200" dirty="0" smtClean="0">
                <a:solidFill>
                  <a:schemeClr val="tx2">
                    <a:lumMod val="75000"/>
                  </a:schemeClr>
                </a:solidFill>
                <a:latin typeface="Calibri" pitchFamily="34" charset="0"/>
                <a:cs typeface="Calibri" pitchFamily="34" charset="0"/>
              </a:rPr>
              <a:t>Η συσχέτιση των επιπέδων των </a:t>
            </a:r>
            <a:r>
              <a:rPr lang="el-GR" sz="2200" dirty="0" err="1" smtClean="0">
                <a:solidFill>
                  <a:schemeClr val="tx2">
                    <a:lumMod val="75000"/>
                  </a:schemeClr>
                </a:solidFill>
                <a:latin typeface="Calibri" pitchFamily="34" charset="0"/>
                <a:cs typeface="Calibri" pitchFamily="34" charset="0"/>
              </a:rPr>
              <a:t>αυτοαντισωμάτων</a:t>
            </a:r>
            <a:r>
              <a:rPr lang="el-GR" sz="2200" dirty="0" smtClean="0">
                <a:solidFill>
                  <a:schemeClr val="tx2">
                    <a:lumMod val="75000"/>
                  </a:schemeClr>
                </a:solidFill>
                <a:latin typeface="Calibri" pitchFamily="34" charset="0"/>
                <a:cs typeface="Calibri" pitchFamily="34" charset="0"/>
              </a:rPr>
              <a:t> των αιμοπεταλίων ή της κλινικής ανταπόκρισης δεν είναι ακόμα κατανοητή</a:t>
            </a:r>
          </a:p>
          <a:p>
            <a:pPr>
              <a:lnSpc>
                <a:spcPct val="150000"/>
              </a:lnSpc>
            </a:pPr>
            <a:endParaRPr lang="el-GR" sz="2200" dirty="0" smtClean="0">
              <a:solidFill>
                <a:schemeClr val="tx2">
                  <a:lumMod val="75000"/>
                </a:schemeClr>
              </a:solidFill>
              <a:latin typeface="Calibri" pitchFamily="34" charset="0"/>
              <a:cs typeface="Calibri" pitchFamily="34" charset="0"/>
            </a:endParaRPr>
          </a:p>
          <a:p>
            <a:pPr>
              <a:lnSpc>
                <a:spcPct val="150000"/>
              </a:lnSpc>
            </a:pPr>
            <a:r>
              <a:rPr lang="el-GR" sz="2200" b="1" dirty="0" smtClean="0">
                <a:solidFill>
                  <a:schemeClr val="tx2">
                    <a:lumMod val="75000"/>
                  </a:schemeClr>
                </a:solidFill>
                <a:latin typeface="Calibri" pitchFamily="34" charset="0"/>
                <a:cs typeface="Calibri" pitchFamily="34" charset="0"/>
              </a:rPr>
              <a:t>Δράση του </a:t>
            </a:r>
            <a:r>
              <a:rPr lang="en-US" sz="2200" b="1" dirty="0" err="1" smtClean="0">
                <a:solidFill>
                  <a:schemeClr val="tx2">
                    <a:lumMod val="75000"/>
                  </a:schemeClr>
                </a:solidFill>
                <a:latin typeface="Calibri" pitchFamily="34" charset="0"/>
                <a:cs typeface="Calibri" pitchFamily="34" charset="0"/>
              </a:rPr>
              <a:t>Rituximab</a:t>
            </a:r>
            <a:r>
              <a:rPr lang="el-GR" sz="2200" b="1" dirty="0" smtClean="0">
                <a:solidFill>
                  <a:schemeClr val="tx2">
                    <a:lumMod val="75000"/>
                  </a:schemeClr>
                </a:solidFill>
                <a:latin typeface="Calibri" pitchFamily="34" charset="0"/>
                <a:cs typeface="Calibri" pitchFamily="34" charset="0"/>
              </a:rPr>
              <a:t>  στα Τ λεμφοκύτταρα  </a:t>
            </a:r>
            <a:endParaRPr lang="en-US" sz="2200" b="1" dirty="0" smtClean="0">
              <a:solidFill>
                <a:schemeClr val="tx2">
                  <a:lumMod val="75000"/>
                </a:schemeClr>
              </a:solidFill>
              <a:latin typeface="Calibri" pitchFamily="34" charset="0"/>
              <a:cs typeface="Calibri" pitchFamily="34" charset="0"/>
            </a:endParaRPr>
          </a:p>
          <a:p>
            <a:pPr marL="457200" indent="-457200">
              <a:lnSpc>
                <a:spcPct val="150000"/>
              </a:lnSpc>
              <a:buFont typeface="Wingdings" pitchFamily="2" charset="2"/>
              <a:buChar char="Ø"/>
            </a:pPr>
            <a:r>
              <a:rPr lang="el-GR" sz="2200" dirty="0" smtClean="0">
                <a:solidFill>
                  <a:schemeClr val="tx2">
                    <a:lumMod val="75000"/>
                  </a:schemeClr>
                </a:solidFill>
                <a:latin typeface="Calibri" pitchFamily="34" charset="0"/>
                <a:cs typeface="Calibri" pitchFamily="34" charset="0"/>
              </a:rPr>
              <a:t>Ανωμαλίες Τ λεμφοκυττάρων  με αύξηση του λόγου Τ</a:t>
            </a:r>
            <a:r>
              <a:rPr lang="en-US" sz="2200" dirty="0" smtClean="0">
                <a:solidFill>
                  <a:schemeClr val="tx2">
                    <a:lumMod val="75000"/>
                  </a:schemeClr>
                </a:solidFill>
                <a:latin typeface="Calibri" pitchFamily="34" charset="0"/>
                <a:cs typeface="Calibri" pitchFamily="34" charset="0"/>
              </a:rPr>
              <a:t>h</a:t>
            </a:r>
            <a:r>
              <a:rPr lang="el-GR" sz="2200" dirty="0" smtClean="0">
                <a:solidFill>
                  <a:schemeClr val="tx2">
                    <a:lumMod val="75000"/>
                  </a:schemeClr>
                </a:solidFill>
                <a:latin typeface="Calibri" pitchFamily="34" charset="0"/>
                <a:cs typeface="Calibri" pitchFamily="34" charset="0"/>
              </a:rPr>
              <a:t>1/</a:t>
            </a:r>
            <a:r>
              <a:rPr lang="en-US" sz="2200" dirty="0" err="1" smtClean="0">
                <a:solidFill>
                  <a:schemeClr val="tx2">
                    <a:lumMod val="75000"/>
                  </a:schemeClr>
                </a:solidFill>
                <a:latin typeface="Calibri" pitchFamily="34" charset="0"/>
                <a:cs typeface="Calibri" pitchFamily="34" charset="0"/>
              </a:rPr>
              <a:t>Th</a:t>
            </a:r>
            <a:r>
              <a:rPr lang="el-GR" sz="2200" dirty="0" smtClean="0">
                <a:solidFill>
                  <a:schemeClr val="tx2">
                    <a:lumMod val="75000"/>
                  </a:schemeClr>
                </a:solidFill>
                <a:latin typeface="Calibri" pitchFamily="34" charset="0"/>
                <a:cs typeface="Calibri" pitchFamily="34" charset="0"/>
              </a:rPr>
              <a:t>2  σε ΙΤΡ </a:t>
            </a:r>
          </a:p>
          <a:p>
            <a:pPr marL="457200" indent="-457200">
              <a:lnSpc>
                <a:spcPct val="150000"/>
              </a:lnSpc>
              <a:buFont typeface="Wingdings" pitchFamily="2" charset="2"/>
              <a:buChar char="Ø"/>
            </a:pPr>
            <a:r>
              <a:rPr lang="el-GR" sz="2200" dirty="0" smtClean="0">
                <a:solidFill>
                  <a:schemeClr val="tx2">
                    <a:lumMod val="75000"/>
                  </a:schemeClr>
                </a:solidFill>
                <a:latin typeface="Calibri" pitchFamily="34" charset="0"/>
                <a:cs typeface="Calibri" pitchFamily="34" charset="0"/>
              </a:rPr>
              <a:t>Φυσιολογικά επίπεδα Τ λεμφοκυττάρων μετά την ανταπόκριση στο  </a:t>
            </a:r>
            <a:r>
              <a:rPr lang="en-US" sz="2200" dirty="0" err="1" smtClean="0">
                <a:solidFill>
                  <a:schemeClr val="tx2">
                    <a:lumMod val="75000"/>
                  </a:schemeClr>
                </a:solidFill>
                <a:latin typeface="Calibri" pitchFamily="34" charset="0"/>
                <a:cs typeface="Calibri" pitchFamily="34" charset="0"/>
              </a:rPr>
              <a:t>rituximab</a:t>
            </a:r>
            <a:endParaRPr lang="el-GR" sz="2200" dirty="0" smtClean="0">
              <a:solidFill>
                <a:schemeClr val="tx2">
                  <a:lumMod val="75000"/>
                </a:schemeClr>
              </a:solidFill>
              <a:latin typeface="Calibri" pitchFamily="34" charset="0"/>
              <a:cs typeface="Calibri" pitchFamily="34" charset="0"/>
            </a:endParaRPr>
          </a:p>
          <a:p>
            <a:pPr marL="457200" indent="-457200">
              <a:lnSpc>
                <a:spcPct val="150000"/>
              </a:lnSpc>
              <a:buFont typeface="Wingdings" pitchFamily="2" charset="2"/>
              <a:buChar char="Ø"/>
            </a:pPr>
            <a:r>
              <a:rPr lang="el-GR" sz="2200" dirty="0" smtClean="0">
                <a:solidFill>
                  <a:schemeClr val="tx2">
                    <a:lumMod val="75000"/>
                  </a:schemeClr>
                </a:solidFill>
                <a:latin typeface="Calibri" pitchFamily="34" charset="0"/>
                <a:cs typeface="Calibri" pitchFamily="34" charset="0"/>
              </a:rPr>
              <a:t>Μείωση παραγωγής </a:t>
            </a:r>
            <a:r>
              <a:rPr lang="el-GR" sz="2200" dirty="0" err="1" smtClean="0">
                <a:solidFill>
                  <a:schemeClr val="tx2">
                    <a:lumMod val="75000"/>
                  </a:schemeClr>
                </a:solidFill>
                <a:latin typeface="Calibri" pitchFamily="34" charset="0"/>
                <a:cs typeface="Calibri" pitchFamily="34" charset="0"/>
              </a:rPr>
              <a:t>αυτοαντισωμάτων</a:t>
            </a:r>
            <a:r>
              <a:rPr lang="el-GR" sz="2200" dirty="0" smtClean="0">
                <a:solidFill>
                  <a:schemeClr val="tx2">
                    <a:lumMod val="75000"/>
                  </a:schemeClr>
                </a:solidFill>
                <a:latin typeface="Calibri" pitchFamily="34" charset="0"/>
                <a:cs typeface="Calibri" pitchFamily="34" charset="0"/>
              </a:rPr>
              <a:t> </a:t>
            </a:r>
          </a:p>
          <a:p>
            <a:pPr>
              <a:lnSpc>
                <a:spcPct val="150000"/>
              </a:lnSpc>
            </a:pPr>
            <a:r>
              <a:rPr lang="en-US" sz="1600" dirty="0" smtClean="0">
                <a:solidFill>
                  <a:schemeClr val="tx2"/>
                </a:solidFill>
                <a:latin typeface="Calibri" pitchFamily="34" charset="0"/>
                <a:cs typeface="Calibri" pitchFamily="34" charset="0"/>
              </a:rPr>
              <a:t>*To rituximab </a:t>
            </a:r>
            <a:r>
              <a:rPr lang="el-GR" sz="1600" dirty="0" smtClean="0">
                <a:solidFill>
                  <a:schemeClr val="tx2"/>
                </a:solidFill>
                <a:latin typeface="Calibri" pitchFamily="34" charset="0"/>
                <a:cs typeface="Calibri" pitchFamily="34" charset="0"/>
              </a:rPr>
              <a:t>δεν έχει έγκριση για την ΙΤΡ</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51520" y="1844824"/>
            <a:ext cx="8676456" cy="2800767"/>
          </a:xfrm>
          <a:prstGeom prst="rect">
            <a:avLst/>
          </a:prstGeom>
        </p:spPr>
        <p:txBody>
          <a:bodyPr wrap="square">
            <a:spAutoFit/>
          </a:bodyPr>
          <a:lstStyle/>
          <a:p>
            <a:pPr marL="342900" indent="-342900">
              <a:lnSpc>
                <a:spcPct val="200000"/>
              </a:lnSpc>
            </a:pPr>
            <a:r>
              <a:rPr lang="en-US" sz="2200" dirty="0" smtClean="0">
                <a:solidFill>
                  <a:srgbClr val="003366"/>
                </a:solidFill>
                <a:cs typeface="Arial" pitchFamily="34" charset="0"/>
              </a:rPr>
              <a:t>To </a:t>
            </a:r>
            <a:r>
              <a:rPr lang="en-US" sz="2200" b="1" dirty="0" err="1" smtClean="0">
                <a:solidFill>
                  <a:srgbClr val="003366"/>
                </a:solidFill>
                <a:cs typeface="Arial" pitchFamily="34" charset="0"/>
              </a:rPr>
              <a:t>Rituximab</a:t>
            </a:r>
            <a:r>
              <a:rPr lang="en-US" sz="2200" b="1" dirty="0" smtClean="0">
                <a:solidFill>
                  <a:srgbClr val="003366"/>
                </a:solidFill>
                <a:cs typeface="Arial" pitchFamily="34" charset="0"/>
              </a:rPr>
              <a:t>  </a:t>
            </a:r>
            <a:r>
              <a:rPr lang="el-GR" sz="2200" b="1" dirty="0" smtClean="0">
                <a:solidFill>
                  <a:srgbClr val="003366"/>
                </a:solidFill>
                <a:cs typeface="Arial" pitchFamily="34" charset="0"/>
              </a:rPr>
              <a:t>προάγει </a:t>
            </a:r>
          </a:p>
          <a:p>
            <a:pPr marL="457200" indent="-457200">
              <a:lnSpc>
                <a:spcPct val="200000"/>
              </a:lnSpc>
              <a:buFont typeface="Wingdings" pitchFamily="2" charset="2"/>
              <a:buChar char="Ø"/>
            </a:pPr>
            <a:r>
              <a:rPr lang="el-GR" sz="2200" dirty="0" smtClean="0">
                <a:solidFill>
                  <a:srgbClr val="003366"/>
                </a:solidFill>
                <a:cs typeface="Arial" pitchFamily="34" charset="0"/>
              </a:rPr>
              <a:t>Τη</a:t>
            </a:r>
            <a:r>
              <a:rPr lang="el-GR" sz="2200" b="1" dirty="0" smtClean="0">
                <a:solidFill>
                  <a:srgbClr val="003366"/>
                </a:solidFill>
                <a:cs typeface="Arial" pitchFamily="34" charset="0"/>
              </a:rPr>
              <a:t> </a:t>
            </a:r>
            <a:r>
              <a:rPr lang="el-GR" sz="2200" dirty="0" smtClean="0">
                <a:solidFill>
                  <a:srgbClr val="003366"/>
                </a:solidFill>
                <a:cs typeface="Arial" pitchFamily="34" charset="0"/>
              </a:rPr>
              <a:t>μείωση των Β-λεμφοκυττάρων </a:t>
            </a:r>
          </a:p>
          <a:p>
            <a:pPr marL="457200" indent="-457200">
              <a:lnSpc>
                <a:spcPct val="200000"/>
              </a:lnSpc>
              <a:buFont typeface="Wingdings" pitchFamily="2" charset="2"/>
              <a:buChar char="Ø"/>
            </a:pPr>
            <a:r>
              <a:rPr lang="el-GR" sz="2200" dirty="0" smtClean="0">
                <a:solidFill>
                  <a:srgbClr val="003366"/>
                </a:solidFill>
                <a:cs typeface="Arial" pitchFamily="34" charset="0"/>
              </a:rPr>
              <a:t>Κατευθύνει την παραγωγή των </a:t>
            </a:r>
            <a:r>
              <a:rPr lang="el-GR" sz="2200" dirty="0" err="1" smtClean="0">
                <a:solidFill>
                  <a:srgbClr val="003366"/>
                </a:solidFill>
                <a:cs typeface="Arial" pitchFamily="34" charset="0"/>
              </a:rPr>
              <a:t>αυτοαντισωμάτων</a:t>
            </a:r>
            <a:r>
              <a:rPr lang="el-GR" sz="2200" dirty="0" smtClean="0">
                <a:solidFill>
                  <a:srgbClr val="003366"/>
                </a:solidFill>
                <a:cs typeface="Arial" pitchFamily="34" charset="0"/>
              </a:rPr>
              <a:t> των ΑΜΠ  </a:t>
            </a:r>
          </a:p>
          <a:p>
            <a:pPr marL="457200" indent="-457200">
              <a:lnSpc>
                <a:spcPct val="200000"/>
              </a:lnSpc>
              <a:buFont typeface="Wingdings" pitchFamily="2" charset="2"/>
              <a:buChar char="Ø"/>
            </a:pPr>
            <a:r>
              <a:rPr lang="el-GR" sz="2200" dirty="0" smtClean="0">
                <a:solidFill>
                  <a:srgbClr val="003366"/>
                </a:solidFill>
                <a:cs typeface="Arial" pitchFamily="34" charset="0"/>
              </a:rPr>
              <a:t>Ομαλοποιεί τη λειτουργία των Τ λεμφοκυττάρων</a:t>
            </a:r>
            <a:endParaRPr lang="el-GR" sz="2200" dirty="0">
              <a:solidFill>
                <a:srgbClr val="003366"/>
              </a:solidFill>
              <a:cs typeface="Arial"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1700808"/>
            <a:ext cx="9144001" cy="3477875"/>
          </a:xfrm>
          <a:prstGeom prst="rect">
            <a:avLst/>
          </a:prstGeom>
        </p:spPr>
        <p:txBody>
          <a:bodyPr wrap="square">
            <a:spAutoFit/>
          </a:bodyPr>
          <a:lstStyle/>
          <a:p>
            <a:pPr marL="457200" indent="-457200">
              <a:lnSpc>
                <a:spcPct val="200000"/>
              </a:lnSpc>
              <a:buFont typeface="Wingdings" pitchFamily="2" charset="2"/>
              <a:buChar char="Ø"/>
            </a:pPr>
            <a:r>
              <a:rPr lang="el-GR" sz="2200" dirty="0" smtClean="0">
                <a:solidFill>
                  <a:srgbClr val="003366"/>
                </a:solidFill>
                <a:latin typeface="Arial" pitchFamily="34" charset="0"/>
                <a:cs typeface="Arial" pitchFamily="34" charset="0"/>
              </a:rPr>
              <a:t>Διεγείρουν τους υποδοχείς της ΤΡΟ (</a:t>
            </a:r>
            <a:r>
              <a:rPr lang="en-US" sz="2200" dirty="0" smtClean="0">
                <a:solidFill>
                  <a:srgbClr val="003366"/>
                </a:solidFill>
                <a:latin typeface="Arial" pitchFamily="34" charset="0"/>
                <a:cs typeface="Arial" pitchFamily="34" charset="0"/>
              </a:rPr>
              <a:t>c</a:t>
            </a:r>
            <a:r>
              <a:rPr lang="el-GR" sz="2200" dirty="0" smtClean="0">
                <a:solidFill>
                  <a:srgbClr val="003366"/>
                </a:solidFill>
                <a:latin typeface="Arial" pitchFamily="34" charset="0"/>
                <a:cs typeface="Arial" pitchFamily="34" charset="0"/>
              </a:rPr>
              <a:t>-</a:t>
            </a:r>
            <a:r>
              <a:rPr lang="en-US" sz="2200" dirty="0" err="1" smtClean="0">
                <a:solidFill>
                  <a:srgbClr val="003366"/>
                </a:solidFill>
                <a:latin typeface="Arial" pitchFamily="34" charset="0"/>
                <a:cs typeface="Arial" pitchFamily="34" charset="0"/>
              </a:rPr>
              <a:t>Mpl</a:t>
            </a:r>
            <a:r>
              <a:rPr lang="el-GR" sz="2200" dirty="0" smtClean="0">
                <a:solidFill>
                  <a:srgbClr val="003366"/>
                </a:solidFill>
                <a:latin typeface="Arial" pitchFamily="34" charset="0"/>
                <a:cs typeface="Arial" pitchFamily="34" charset="0"/>
              </a:rPr>
              <a:t>) από το στάδιο του αρχέγονου αιμοποιητικού κυττάρου μέχρι του </a:t>
            </a:r>
            <a:r>
              <a:rPr lang="el-GR" sz="2200" dirty="0" err="1" smtClean="0">
                <a:solidFill>
                  <a:srgbClr val="003366"/>
                </a:solidFill>
                <a:latin typeface="Arial" pitchFamily="34" charset="0"/>
                <a:cs typeface="Arial" pitchFamily="34" charset="0"/>
              </a:rPr>
              <a:t>μεγακαρυοκύτταρου</a:t>
            </a:r>
            <a:r>
              <a:rPr lang="el-GR" sz="2200" dirty="0" smtClean="0">
                <a:solidFill>
                  <a:srgbClr val="003366"/>
                </a:solidFill>
                <a:latin typeface="Arial" pitchFamily="34" charset="0"/>
                <a:cs typeface="Arial" pitchFamily="34" charset="0"/>
              </a:rPr>
              <a:t> </a:t>
            </a:r>
          </a:p>
          <a:p>
            <a:pPr marL="457200" indent="-457200">
              <a:lnSpc>
                <a:spcPct val="200000"/>
              </a:lnSpc>
              <a:buFont typeface="Wingdings" pitchFamily="2" charset="2"/>
              <a:buChar char="Ø"/>
            </a:pPr>
            <a:r>
              <a:rPr lang="el-GR" sz="2200" dirty="0" smtClean="0">
                <a:solidFill>
                  <a:srgbClr val="003366"/>
                </a:solidFill>
                <a:latin typeface="Arial" pitchFamily="34" charset="0"/>
                <a:cs typeface="Arial" pitchFamily="34" charset="0"/>
              </a:rPr>
              <a:t>Αύξηση την παραγωγή των </a:t>
            </a:r>
            <a:r>
              <a:rPr lang="el-GR" sz="2200" dirty="0" err="1" smtClean="0">
                <a:solidFill>
                  <a:srgbClr val="003366"/>
                </a:solidFill>
                <a:latin typeface="Arial" pitchFamily="34" charset="0"/>
                <a:cs typeface="Arial" pitchFamily="34" charset="0"/>
              </a:rPr>
              <a:t>μεγακαρυοκυττάρων</a:t>
            </a:r>
            <a:r>
              <a:rPr lang="el-GR" sz="2200" dirty="0" smtClean="0">
                <a:solidFill>
                  <a:srgbClr val="003366"/>
                </a:solidFill>
                <a:latin typeface="Arial" pitchFamily="34" charset="0"/>
                <a:cs typeface="Arial" pitchFamily="34" charset="0"/>
              </a:rPr>
              <a:t> και αιμοπεταλίων</a:t>
            </a:r>
          </a:p>
          <a:p>
            <a:pPr marL="457200" indent="-457200">
              <a:lnSpc>
                <a:spcPct val="200000"/>
              </a:lnSpc>
              <a:buFont typeface="Wingdings" pitchFamily="2" charset="2"/>
              <a:buChar char="Ø"/>
            </a:pPr>
            <a:r>
              <a:rPr lang="el-GR" sz="2200" dirty="0" smtClean="0">
                <a:solidFill>
                  <a:srgbClr val="003366"/>
                </a:solidFill>
                <a:latin typeface="Arial" pitchFamily="34" charset="0"/>
                <a:cs typeface="Arial" pitchFamily="34" charset="0"/>
              </a:rPr>
              <a:t>Σημαντικό μερίδιο στη </a:t>
            </a:r>
            <a:r>
              <a:rPr lang="el-GR" sz="2200" dirty="0" err="1" smtClean="0">
                <a:solidFill>
                  <a:srgbClr val="003366"/>
                </a:solidFill>
                <a:latin typeface="Arial" pitchFamily="34" charset="0"/>
                <a:cs typeface="Arial" pitchFamily="34" charset="0"/>
              </a:rPr>
              <a:t>παθοφυσιολογία</a:t>
            </a:r>
            <a:r>
              <a:rPr lang="el-GR" sz="2200" dirty="0" smtClean="0">
                <a:solidFill>
                  <a:srgbClr val="003366"/>
                </a:solidFill>
                <a:latin typeface="Arial" pitchFamily="34" charset="0"/>
                <a:cs typeface="Arial" pitchFamily="34" charset="0"/>
              </a:rPr>
              <a:t> της ΙΤΡ  η ανεπαρκής παραγωγή αιμοπεταλίων</a:t>
            </a:r>
            <a:r>
              <a:rPr lang="el-GR" sz="2200" b="1" dirty="0" smtClean="0">
                <a:solidFill>
                  <a:srgbClr val="003366"/>
                </a:solidFill>
              </a:rPr>
              <a:t> </a:t>
            </a:r>
            <a:endParaRPr lang="el-GR" sz="2200" b="1" dirty="0">
              <a:solidFill>
                <a:srgbClr val="003366"/>
              </a:solidFill>
            </a:endParaRPr>
          </a:p>
        </p:txBody>
      </p:sp>
      <p:sp>
        <p:nvSpPr>
          <p:cNvPr id="3" name="2 - Ορθογώνιο"/>
          <p:cNvSpPr/>
          <p:nvPr/>
        </p:nvSpPr>
        <p:spPr>
          <a:xfrm>
            <a:off x="467544" y="764704"/>
            <a:ext cx="5546647" cy="671851"/>
          </a:xfrm>
          <a:prstGeom prst="rect">
            <a:avLst/>
          </a:prstGeom>
        </p:spPr>
        <p:txBody>
          <a:bodyPr wrap="none">
            <a:spAutoFit/>
          </a:bodyPr>
          <a:lstStyle/>
          <a:p>
            <a:pPr>
              <a:lnSpc>
                <a:spcPct val="150000"/>
              </a:lnSpc>
            </a:pPr>
            <a:r>
              <a:rPr lang="el-GR" sz="2800" b="1" dirty="0" smtClean="0">
                <a:solidFill>
                  <a:srgbClr val="003366"/>
                </a:solidFill>
              </a:rPr>
              <a:t>Αγωνιστές των υποδοχέων της ΤΡΟ </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4644008" y="2636912"/>
            <a:ext cx="4330948" cy="3083921"/>
          </a:xfrm>
          <a:prstGeom prst="rect">
            <a:avLst/>
          </a:prstGeom>
          <a:noFill/>
          <a:ln w="9525">
            <a:noFill/>
            <a:miter lim="800000"/>
            <a:headEnd/>
            <a:tailEnd/>
          </a:ln>
        </p:spPr>
        <p:txBody>
          <a:bodyPr wrap="square">
            <a:spAutoFit/>
          </a:bodyPr>
          <a:lstStyle/>
          <a:p>
            <a:pPr algn="ctr">
              <a:lnSpc>
                <a:spcPct val="180000"/>
              </a:lnSpc>
            </a:pPr>
            <a:r>
              <a:rPr lang="en-US" sz="2200" dirty="0" smtClean="0">
                <a:solidFill>
                  <a:srgbClr val="003366"/>
                </a:solidFill>
                <a:latin typeface="Arial" charset="0"/>
              </a:rPr>
              <a:t>Cytokine </a:t>
            </a:r>
            <a:r>
              <a:rPr lang="en-US" sz="2200" dirty="0">
                <a:solidFill>
                  <a:srgbClr val="003366"/>
                </a:solidFill>
                <a:latin typeface="Arial" charset="0"/>
              </a:rPr>
              <a:t>353 amino</a:t>
            </a:r>
            <a:r>
              <a:rPr lang="el-GR" sz="2200" dirty="0">
                <a:solidFill>
                  <a:srgbClr val="003366"/>
                </a:solidFill>
                <a:latin typeface="Arial" charset="0"/>
              </a:rPr>
              <a:t>-</a:t>
            </a:r>
            <a:r>
              <a:rPr lang="en-US" sz="2200" dirty="0">
                <a:solidFill>
                  <a:srgbClr val="003366"/>
                </a:solidFill>
                <a:latin typeface="Arial" charset="0"/>
              </a:rPr>
              <a:t>acid </a:t>
            </a:r>
          </a:p>
          <a:p>
            <a:pPr algn="ctr">
              <a:lnSpc>
                <a:spcPct val="180000"/>
              </a:lnSpc>
            </a:pPr>
            <a:r>
              <a:rPr lang="en-US" sz="2200" dirty="0">
                <a:solidFill>
                  <a:srgbClr val="003366"/>
                </a:solidFill>
                <a:latin typeface="Arial" charset="0"/>
              </a:rPr>
              <a:t>Primary regulatory actions through the  c-</a:t>
            </a:r>
            <a:r>
              <a:rPr lang="en-US" sz="2200" dirty="0" err="1">
                <a:solidFill>
                  <a:srgbClr val="003366"/>
                </a:solidFill>
                <a:latin typeface="Arial" charset="0"/>
              </a:rPr>
              <a:t>Mpl</a:t>
            </a:r>
            <a:r>
              <a:rPr lang="en-US" sz="2200" dirty="0">
                <a:solidFill>
                  <a:srgbClr val="003366"/>
                </a:solidFill>
                <a:latin typeface="Arial" charset="0"/>
              </a:rPr>
              <a:t> receptor of </a:t>
            </a:r>
            <a:r>
              <a:rPr lang="en-US" sz="2200" dirty="0" err="1">
                <a:solidFill>
                  <a:srgbClr val="003366"/>
                </a:solidFill>
                <a:latin typeface="Arial" charset="0"/>
              </a:rPr>
              <a:t>megakaryocyte</a:t>
            </a:r>
            <a:r>
              <a:rPr lang="en-US" sz="2200" dirty="0">
                <a:solidFill>
                  <a:srgbClr val="003366"/>
                </a:solidFill>
                <a:latin typeface="Arial" charset="0"/>
              </a:rPr>
              <a:t> </a:t>
            </a:r>
          </a:p>
          <a:p>
            <a:pPr algn="ctr"/>
            <a:endParaRPr lang="en-US" dirty="0">
              <a:latin typeface="Arial" charset="0"/>
            </a:endParaRPr>
          </a:p>
          <a:p>
            <a:pPr algn="ctr"/>
            <a:endParaRPr lang="el-GR" dirty="0">
              <a:latin typeface="Arial" charset="0"/>
            </a:endParaRPr>
          </a:p>
        </p:txBody>
      </p:sp>
      <p:pic>
        <p:nvPicPr>
          <p:cNvPr id="3" name="Picture 1" descr="WT02110_content"/>
          <p:cNvPicPr>
            <a:picLocks noChangeAspect="1" noChangeArrowheads="1"/>
          </p:cNvPicPr>
          <p:nvPr/>
        </p:nvPicPr>
        <p:blipFill>
          <a:blip r:embed="rId2" cstate="print"/>
          <a:srcRect b="8496"/>
          <a:stretch>
            <a:fillRect/>
          </a:stretch>
        </p:blipFill>
        <p:spPr bwMode="auto">
          <a:xfrm>
            <a:off x="251520" y="2420888"/>
            <a:ext cx="4080794" cy="3802940"/>
          </a:xfrm>
          <a:prstGeom prst="rect">
            <a:avLst/>
          </a:prstGeom>
          <a:noFill/>
          <a:ln w="9525">
            <a:noFill/>
            <a:miter lim="800000"/>
            <a:headEnd/>
            <a:tailEnd/>
          </a:ln>
        </p:spPr>
      </p:pic>
      <p:sp>
        <p:nvSpPr>
          <p:cNvPr id="4" name="3 - Ορθογώνιο"/>
          <p:cNvSpPr/>
          <p:nvPr/>
        </p:nvSpPr>
        <p:spPr>
          <a:xfrm>
            <a:off x="0" y="188640"/>
            <a:ext cx="9144000" cy="2893100"/>
          </a:xfrm>
          <a:prstGeom prst="rect">
            <a:avLst/>
          </a:prstGeom>
        </p:spPr>
        <p:txBody>
          <a:bodyPr wrap="square">
            <a:spAutoFit/>
          </a:bodyPr>
          <a:lstStyle/>
          <a:p>
            <a:pPr algn="ctr">
              <a:lnSpc>
                <a:spcPct val="110000"/>
              </a:lnSpc>
            </a:pPr>
            <a:r>
              <a:rPr lang="en-US" sz="2800" b="1" dirty="0" err="1" smtClean="0">
                <a:solidFill>
                  <a:srgbClr val="003366"/>
                </a:solidFill>
                <a:latin typeface="Calibri" pitchFamily="34" charset="0"/>
                <a:cs typeface="Calibri" pitchFamily="34" charset="0"/>
              </a:rPr>
              <a:t>Thrombopoietine</a:t>
            </a:r>
            <a:r>
              <a:rPr lang="en-US" sz="2800" b="1" dirty="0" smtClean="0">
                <a:solidFill>
                  <a:srgbClr val="003366"/>
                </a:solidFill>
                <a:latin typeface="Calibri" pitchFamily="34" charset="0"/>
                <a:cs typeface="Calibri" pitchFamily="34" charset="0"/>
              </a:rPr>
              <a:t> (</a:t>
            </a:r>
            <a:r>
              <a:rPr lang="en-US" sz="2800" b="1" dirty="0" err="1" smtClean="0">
                <a:solidFill>
                  <a:srgbClr val="003366"/>
                </a:solidFill>
                <a:latin typeface="Calibri" pitchFamily="34" charset="0"/>
                <a:cs typeface="Calibri" pitchFamily="34" charset="0"/>
              </a:rPr>
              <a:t>Tpo</a:t>
            </a:r>
            <a:r>
              <a:rPr lang="en-US" sz="2800" b="1" dirty="0" smtClean="0">
                <a:solidFill>
                  <a:srgbClr val="003366"/>
                </a:solidFill>
                <a:latin typeface="Calibri" pitchFamily="34" charset="0"/>
                <a:cs typeface="Calibri" pitchFamily="34" charset="0"/>
              </a:rPr>
              <a:t>) </a:t>
            </a:r>
            <a:r>
              <a:rPr lang="en-US" sz="2800" dirty="0" smtClean="0">
                <a:solidFill>
                  <a:srgbClr val="003366"/>
                </a:solidFill>
                <a:latin typeface="Calibri" pitchFamily="34" charset="0"/>
                <a:cs typeface="Calibri" pitchFamily="34" charset="0"/>
                <a:sym typeface="Wingdings" pitchFamily="2" charset="2"/>
              </a:rPr>
              <a:t>or</a:t>
            </a:r>
            <a:r>
              <a:rPr lang="el-GR" sz="2800" dirty="0" smtClean="0">
                <a:solidFill>
                  <a:srgbClr val="003366"/>
                </a:solidFill>
                <a:latin typeface="Calibri" pitchFamily="34" charset="0"/>
                <a:cs typeface="Calibri" pitchFamily="34" charset="0"/>
                <a:sym typeface="Wingdings" pitchFamily="2" charset="2"/>
              </a:rPr>
              <a:t> </a:t>
            </a:r>
            <a:r>
              <a:rPr lang="en-US" sz="2800" b="1" dirty="0" smtClean="0">
                <a:solidFill>
                  <a:srgbClr val="003366"/>
                </a:solidFill>
                <a:latin typeface="Calibri" pitchFamily="34" charset="0"/>
                <a:cs typeface="Calibri" pitchFamily="34" charset="0"/>
              </a:rPr>
              <a:t>c-</a:t>
            </a:r>
            <a:r>
              <a:rPr lang="en-US" sz="2800" b="1" dirty="0" err="1" smtClean="0">
                <a:solidFill>
                  <a:srgbClr val="003366"/>
                </a:solidFill>
                <a:latin typeface="Calibri" pitchFamily="34" charset="0"/>
                <a:cs typeface="Calibri" pitchFamily="34" charset="0"/>
              </a:rPr>
              <a:t>Mpl</a:t>
            </a:r>
            <a:r>
              <a:rPr lang="en-US" sz="2800" b="1" dirty="0" smtClean="0">
                <a:solidFill>
                  <a:srgbClr val="003366"/>
                </a:solidFill>
                <a:latin typeface="Calibri" pitchFamily="34" charset="0"/>
                <a:cs typeface="Calibri" pitchFamily="34" charset="0"/>
              </a:rPr>
              <a:t> </a:t>
            </a:r>
            <a:r>
              <a:rPr lang="en-US" sz="2800" b="1" dirty="0" err="1" smtClean="0">
                <a:solidFill>
                  <a:srgbClr val="003366"/>
                </a:solidFill>
                <a:latin typeface="Calibri" pitchFamily="34" charset="0"/>
                <a:cs typeface="Calibri" pitchFamily="34" charset="0"/>
              </a:rPr>
              <a:t>ligand</a:t>
            </a:r>
            <a:endParaRPr lang="en-US" sz="2800" b="1" dirty="0" smtClean="0">
              <a:solidFill>
                <a:srgbClr val="003366"/>
              </a:solidFill>
              <a:latin typeface="Calibri" pitchFamily="34" charset="0"/>
              <a:cs typeface="Calibri" pitchFamily="34" charset="0"/>
            </a:endParaRPr>
          </a:p>
          <a:p>
            <a:pPr algn="ctr">
              <a:lnSpc>
                <a:spcPct val="180000"/>
              </a:lnSpc>
            </a:pPr>
            <a:r>
              <a:rPr lang="en-US" sz="2800" dirty="0" smtClean="0">
                <a:solidFill>
                  <a:srgbClr val="003366"/>
                </a:solidFill>
                <a:latin typeface="Calibri" pitchFamily="34" charset="0"/>
                <a:cs typeface="Calibri" pitchFamily="34" charset="0"/>
                <a:sym typeface="Wingdings" pitchFamily="2" charset="2"/>
              </a:rPr>
              <a:t>or</a:t>
            </a:r>
            <a:r>
              <a:rPr lang="en-US" sz="2800" dirty="0" smtClean="0">
                <a:solidFill>
                  <a:srgbClr val="003366"/>
                </a:solidFill>
                <a:latin typeface="Calibri" pitchFamily="34" charset="0"/>
                <a:cs typeface="Calibri" pitchFamily="34" charset="0"/>
              </a:rPr>
              <a:t> </a:t>
            </a:r>
          </a:p>
          <a:p>
            <a:pPr algn="ctr">
              <a:lnSpc>
                <a:spcPct val="180000"/>
              </a:lnSpc>
            </a:pPr>
            <a:r>
              <a:rPr lang="en-US" sz="2800" b="1" dirty="0" err="1" smtClean="0">
                <a:solidFill>
                  <a:srgbClr val="FF0000"/>
                </a:solidFill>
                <a:latin typeface="Calibri" pitchFamily="34" charset="0"/>
                <a:cs typeface="Calibri" pitchFamily="34" charset="0"/>
              </a:rPr>
              <a:t>M</a:t>
            </a:r>
            <a:r>
              <a:rPr lang="en-US" sz="2800" b="1" dirty="0" err="1" smtClean="0">
                <a:solidFill>
                  <a:srgbClr val="003366"/>
                </a:solidFill>
                <a:latin typeface="Calibri" pitchFamily="34" charset="0"/>
                <a:cs typeface="Calibri" pitchFamily="34" charset="0"/>
              </a:rPr>
              <a:t>egakaryocyte</a:t>
            </a:r>
            <a:r>
              <a:rPr lang="en-US" sz="2800" b="1" dirty="0" smtClean="0">
                <a:latin typeface="Calibri" pitchFamily="34" charset="0"/>
                <a:cs typeface="Calibri" pitchFamily="34" charset="0"/>
              </a:rPr>
              <a:t> </a:t>
            </a:r>
            <a:r>
              <a:rPr lang="en-US" sz="2800" b="1" dirty="0" smtClean="0">
                <a:solidFill>
                  <a:srgbClr val="FF0000"/>
                </a:solidFill>
                <a:latin typeface="Calibri" pitchFamily="34" charset="0"/>
                <a:cs typeface="Calibri" pitchFamily="34" charset="0"/>
              </a:rPr>
              <a:t>G</a:t>
            </a:r>
            <a:r>
              <a:rPr lang="en-US" sz="2800" b="1" dirty="0" smtClean="0">
                <a:solidFill>
                  <a:srgbClr val="003366"/>
                </a:solidFill>
                <a:latin typeface="Calibri" pitchFamily="34" charset="0"/>
                <a:cs typeface="Calibri" pitchFamily="34" charset="0"/>
              </a:rPr>
              <a:t>rowth</a:t>
            </a:r>
            <a:r>
              <a:rPr lang="en-US" sz="2800" b="1" dirty="0" smtClean="0">
                <a:solidFill>
                  <a:schemeClr val="tx2">
                    <a:lumMod val="75000"/>
                  </a:schemeClr>
                </a:solidFill>
                <a:latin typeface="Calibri" pitchFamily="34" charset="0"/>
                <a:cs typeface="Calibri" pitchFamily="34" charset="0"/>
              </a:rPr>
              <a:t> </a:t>
            </a:r>
            <a:r>
              <a:rPr lang="en-US" sz="2800" b="1" dirty="0" smtClean="0">
                <a:solidFill>
                  <a:srgbClr val="003366"/>
                </a:solidFill>
                <a:latin typeface="Calibri" pitchFamily="34" charset="0"/>
                <a:cs typeface="Calibri" pitchFamily="34" charset="0"/>
              </a:rPr>
              <a:t>and</a:t>
            </a:r>
            <a:r>
              <a:rPr lang="en-US" sz="2800" b="1" dirty="0" smtClean="0">
                <a:solidFill>
                  <a:schemeClr val="tx2">
                    <a:lumMod val="75000"/>
                  </a:schemeClr>
                </a:solidFill>
                <a:latin typeface="Calibri" pitchFamily="34" charset="0"/>
                <a:cs typeface="Calibri" pitchFamily="34" charset="0"/>
              </a:rPr>
              <a:t> </a:t>
            </a:r>
            <a:r>
              <a:rPr lang="en-US" sz="2800" b="1" dirty="0" smtClean="0">
                <a:solidFill>
                  <a:srgbClr val="FF0000"/>
                </a:solidFill>
                <a:latin typeface="Calibri" pitchFamily="34" charset="0"/>
                <a:cs typeface="Calibri" pitchFamily="34" charset="0"/>
              </a:rPr>
              <a:t>D</a:t>
            </a:r>
            <a:r>
              <a:rPr lang="en-US" sz="2800" b="1" dirty="0" smtClean="0">
                <a:solidFill>
                  <a:srgbClr val="003366"/>
                </a:solidFill>
                <a:latin typeface="Calibri" pitchFamily="34" charset="0"/>
                <a:cs typeface="Calibri" pitchFamily="34" charset="0"/>
              </a:rPr>
              <a:t>evelopment</a:t>
            </a:r>
            <a:r>
              <a:rPr lang="en-US" sz="2800" b="1" dirty="0" smtClean="0">
                <a:latin typeface="Calibri" pitchFamily="34" charset="0"/>
                <a:cs typeface="Calibri" pitchFamily="34" charset="0"/>
              </a:rPr>
              <a:t> </a:t>
            </a:r>
            <a:r>
              <a:rPr lang="en-US" sz="2800" b="1" dirty="0" smtClean="0">
                <a:solidFill>
                  <a:srgbClr val="FF0000"/>
                </a:solidFill>
                <a:latin typeface="Calibri" pitchFamily="34" charset="0"/>
                <a:cs typeface="Calibri" pitchFamily="34" charset="0"/>
              </a:rPr>
              <a:t>F</a:t>
            </a:r>
            <a:r>
              <a:rPr lang="en-US" sz="2800" b="1" dirty="0" smtClean="0">
                <a:solidFill>
                  <a:srgbClr val="003366"/>
                </a:solidFill>
                <a:latin typeface="Calibri" pitchFamily="34" charset="0"/>
                <a:cs typeface="Calibri" pitchFamily="34" charset="0"/>
              </a:rPr>
              <a:t>actor </a:t>
            </a:r>
            <a:r>
              <a:rPr lang="en-US" sz="2800" b="1" dirty="0" smtClean="0">
                <a:solidFill>
                  <a:schemeClr val="tx2">
                    <a:lumMod val="75000"/>
                  </a:schemeClr>
                </a:solidFill>
                <a:latin typeface="Calibri" pitchFamily="34" charset="0"/>
                <a:cs typeface="Calibri" pitchFamily="34" charset="0"/>
              </a:rPr>
              <a:t>(</a:t>
            </a:r>
            <a:r>
              <a:rPr lang="en-US" sz="2800" b="1" dirty="0" smtClean="0">
                <a:solidFill>
                  <a:srgbClr val="FF0000"/>
                </a:solidFill>
                <a:latin typeface="Calibri" pitchFamily="34" charset="0"/>
                <a:cs typeface="Calibri" pitchFamily="34" charset="0"/>
              </a:rPr>
              <a:t>MGDF</a:t>
            </a:r>
            <a:r>
              <a:rPr lang="en-US" sz="2800" b="1" dirty="0" smtClean="0">
                <a:solidFill>
                  <a:schemeClr val="tx2">
                    <a:lumMod val="75000"/>
                  </a:schemeClr>
                </a:solidFill>
                <a:latin typeface="Calibri" pitchFamily="34" charset="0"/>
                <a:cs typeface="Calibri" pitchFamily="34" charset="0"/>
              </a:rPr>
              <a:t>)</a:t>
            </a:r>
          </a:p>
          <a:p>
            <a:pPr algn="ctr">
              <a:lnSpc>
                <a:spcPct val="180000"/>
              </a:lnSpc>
            </a:pPr>
            <a:endParaRPr lang="en-US" sz="2800" b="1" dirty="0">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3356992"/>
            <a:ext cx="8748464" cy="3139321"/>
          </a:xfrm>
          <a:prstGeom prst="rect">
            <a:avLst/>
          </a:prstGeom>
        </p:spPr>
        <p:txBody>
          <a:bodyPr wrap="square">
            <a:spAutoFit/>
          </a:bodyPr>
          <a:lstStyle/>
          <a:p>
            <a:pPr marL="457200" indent="-457200">
              <a:lnSpc>
                <a:spcPct val="150000"/>
              </a:lnSpc>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200" dirty="0" smtClean="0">
                <a:solidFill>
                  <a:srgbClr val="003366"/>
                </a:solidFill>
                <a:latin typeface="Calibri" pitchFamily="34" charset="0"/>
                <a:cs typeface="Calibri" pitchFamily="34" charset="0"/>
              </a:rPr>
              <a:t>Ρ</a:t>
            </a:r>
            <a:r>
              <a:rPr lang="en-US" sz="2200" dirty="0" err="1" smtClean="0">
                <a:solidFill>
                  <a:srgbClr val="003366"/>
                </a:solidFill>
                <a:latin typeface="Calibri" pitchFamily="34" charset="0"/>
                <a:cs typeface="Calibri" pitchFamily="34" charset="0"/>
              </a:rPr>
              <a:t>υθμίζει</a:t>
            </a:r>
            <a:r>
              <a:rPr lang="en-US" sz="2200" dirty="0" smtClean="0">
                <a:solidFill>
                  <a:srgbClr val="003366"/>
                </a:solidFill>
                <a:latin typeface="Calibri" pitchFamily="34" charset="0"/>
                <a:cs typeface="Calibri" pitchFamily="34" charset="0"/>
              </a:rPr>
              <a:t> την παραγωγή αιμοπεταλίων</a:t>
            </a:r>
            <a:endParaRPr lang="el-GR" sz="2200" dirty="0" smtClean="0">
              <a:solidFill>
                <a:srgbClr val="003366"/>
              </a:solidFill>
              <a:latin typeface="Calibri" pitchFamily="34" charset="0"/>
              <a:cs typeface="Calibri" pitchFamily="34" charset="0"/>
            </a:endParaRPr>
          </a:p>
          <a:p>
            <a:pPr marL="457200" indent="-457200">
              <a:lnSpc>
                <a:spcPct val="150000"/>
              </a:lnSpc>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200" dirty="0" smtClean="0">
                <a:solidFill>
                  <a:srgbClr val="003366"/>
                </a:solidFill>
                <a:latin typeface="Calibri" pitchFamily="34" charset="0"/>
                <a:cs typeface="Calibri" pitchFamily="34" charset="0"/>
              </a:rPr>
              <a:t>Συμμετέχει</a:t>
            </a:r>
            <a:r>
              <a:rPr lang="en-US" sz="2200" dirty="0" smtClean="0">
                <a:solidFill>
                  <a:srgbClr val="003366"/>
                </a:solidFill>
                <a:latin typeface="Calibri" pitchFamily="34" charset="0"/>
                <a:cs typeface="Calibri" pitchFamily="34" charset="0"/>
              </a:rPr>
              <a:t> σε κάθε βήμα της μεγακαρυωτικής ανάπτυξης </a:t>
            </a:r>
            <a:endParaRPr lang="el-GR" sz="2200" dirty="0" smtClean="0">
              <a:solidFill>
                <a:srgbClr val="003366"/>
              </a:solidFill>
              <a:latin typeface="Calibri" pitchFamily="34" charset="0"/>
              <a:cs typeface="Calibri" pitchFamily="34" charset="0"/>
            </a:endParaRPr>
          </a:p>
          <a:p>
            <a:pPr marL="457200" indent="-457200">
              <a:lnSpc>
                <a:spcPct val="150000"/>
              </a:lnSpc>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200" dirty="0" smtClean="0">
                <a:solidFill>
                  <a:srgbClr val="003366"/>
                </a:solidFill>
                <a:latin typeface="Calibri" pitchFamily="34" charset="0"/>
                <a:cs typeface="Calibri" pitchFamily="34" charset="0"/>
              </a:rPr>
              <a:t>Ε</a:t>
            </a:r>
            <a:r>
              <a:rPr lang="en-US" sz="2200" dirty="0" err="1" smtClean="0">
                <a:solidFill>
                  <a:srgbClr val="003366"/>
                </a:solidFill>
                <a:latin typeface="Calibri" pitchFamily="34" charset="0"/>
                <a:cs typeface="Calibri" pitchFamily="34" charset="0"/>
              </a:rPr>
              <a:t>μποδίζει</a:t>
            </a:r>
            <a:r>
              <a:rPr lang="en-US" sz="2200" dirty="0" smtClean="0">
                <a:solidFill>
                  <a:srgbClr val="003366"/>
                </a:solidFill>
                <a:latin typeface="Calibri" pitchFamily="34" charset="0"/>
                <a:cs typeface="Calibri" pitchFamily="34" charset="0"/>
              </a:rPr>
              <a:t> την απόπτωση </a:t>
            </a:r>
            <a:endParaRPr lang="el-GR" sz="2200" dirty="0" smtClean="0">
              <a:solidFill>
                <a:srgbClr val="003366"/>
              </a:solidFill>
              <a:latin typeface="Calibri" pitchFamily="34" charset="0"/>
              <a:cs typeface="Calibri" pitchFamily="34" charset="0"/>
            </a:endParaRPr>
          </a:p>
          <a:p>
            <a:pPr marL="457200" indent="-457200">
              <a:lnSpc>
                <a:spcPct val="150000"/>
              </a:lnSpc>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200" dirty="0" smtClean="0">
                <a:solidFill>
                  <a:srgbClr val="003366"/>
                </a:solidFill>
                <a:latin typeface="Calibri" pitchFamily="34" charset="0"/>
                <a:cs typeface="Calibri" pitchFamily="34" charset="0"/>
              </a:rPr>
              <a:t>Κι</a:t>
            </a:r>
            <a:r>
              <a:rPr lang="en-US" sz="2200" dirty="0" err="1" smtClean="0">
                <a:solidFill>
                  <a:srgbClr val="003366"/>
                </a:solidFill>
                <a:latin typeface="Calibri" pitchFamily="34" charset="0"/>
                <a:cs typeface="Calibri" pitchFamily="34" charset="0"/>
              </a:rPr>
              <a:t>νητοποιεί</a:t>
            </a:r>
            <a:r>
              <a:rPr lang="en-US" sz="2200" dirty="0" smtClean="0">
                <a:solidFill>
                  <a:srgbClr val="003366"/>
                </a:solidFill>
                <a:latin typeface="Calibri" pitchFamily="34" charset="0"/>
                <a:cs typeface="Calibri" pitchFamily="34" charset="0"/>
              </a:rPr>
              <a:t> τα βλαστικά κύτταρα </a:t>
            </a:r>
            <a:endParaRPr lang="el-GR" sz="2200" dirty="0" smtClean="0">
              <a:solidFill>
                <a:srgbClr val="003366"/>
              </a:solidFill>
              <a:latin typeface="Calibri" pitchFamily="34" charset="0"/>
              <a:cs typeface="Calibri" pitchFamily="34" charset="0"/>
            </a:endParaRPr>
          </a:p>
          <a:p>
            <a:pPr marL="457200" indent="-457200">
              <a:lnSpc>
                <a:spcPct val="150000"/>
              </a:lnSpc>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200" dirty="0" smtClean="0">
                <a:solidFill>
                  <a:srgbClr val="003366"/>
                </a:solidFill>
                <a:latin typeface="Calibri" pitchFamily="34" charset="0"/>
                <a:cs typeface="Calibri" pitchFamily="34" charset="0"/>
              </a:rPr>
              <a:t>Δ</a:t>
            </a:r>
            <a:r>
              <a:rPr lang="en-US" sz="2200" dirty="0" err="1" smtClean="0">
                <a:solidFill>
                  <a:srgbClr val="003366"/>
                </a:solidFill>
                <a:latin typeface="Calibri" pitchFamily="34" charset="0"/>
                <a:cs typeface="Calibri" pitchFamily="34" charset="0"/>
              </a:rPr>
              <a:t>ιεγείρει</a:t>
            </a:r>
            <a:r>
              <a:rPr lang="en-US" sz="2200" dirty="0" smtClean="0">
                <a:solidFill>
                  <a:srgbClr val="003366"/>
                </a:solidFill>
                <a:latin typeface="Calibri" pitchFamily="34" charset="0"/>
                <a:cs typeface="Calibri" pitchFamily="34" charset="0"/>
              </a:rPr>
              <a:t> τον μεγακαρυωκυτταρικό πολλαπλασιασμό, </a:t>
            </a:r>
            <a:r>
              <a:rPr lang="en-US" sz="2200" dirty="0" err="1" smtClean="0">
                <a:solidFill>
                  <a:srgbClr val="003366"/>
                </a:solidFill>
                <a:latin typeface="Calibri" pitchFamily="34" charset="0"/>
                <a:cs typeface="Calibri" pitchFamily="34" charset="0"/>
              </a:rPr>
              <a:t>και</a:t>
            </a:r>
            <a:r>
              <a:rPr lang="en-US" sz="2200" dirty="0" smtClean="0">
                <a:solidFill>
                  <a:srgbClr val="003366"/>
                </a:solidFill>
                <a:latin typeface="Calibri" pitchFamily="34" charset="0"/>
                <a:cs typeface="Calibri" pitchFamily="34" charset="0"/>
              </a:rPr>
              <a:t> </a:t>
            </a:r>
            <a:r>
              <a:rPr lang="el-GR" sz="2200" dirty="0" smtClean="0">
                <a:solidFill>
                  <a:srgbClr val="003366"/>
                </a:solidFill>
                <a:latin typeface="Calibri" pitchFamily="34" charset="0"/>
                <a:cs typeface="Calibri" pitchFamily="34" charset="0"/>
              </a:rPr>
              <a:t>ε</a:t>
            </a:r>
            <a:r>
              <a:rPr lang="en-US" sz="2200" dirty="0" err="1" smtClean="0">
                <a:solidFill>
                  <a:srgbClr val="003366"/>
                </a:solidFill>
                <a:latin typeface="Calibri" pitchFamily="34" charset="0"/>
                <a:cs typeface="Calibri" pitchFamily="34" charset="0"/>
              </a:rPr>
              <a:t>νεργοποιεί</a:t>
            </a:r>
            <a:r>
              <a:rPr lang="en-US" sz="2200" dirty="0" smtClean="0">
                <a:solidFill>
                  <a:srgbClr val="003366"/>
                </a:solidFill>
                <a:latin typeface="Calibri" pitchFamily="34" charset="0"/>
                <a:cs typeface="Calibri" pitchFamily="34" charset="0"/>
              </a:rPr>
              <a:t> τ</a:t>
            </a:r>
            <a:r>
              <a:rPr lang="el-GR" sz="2200" dirty="0" smtClean="0">
                <a:solidFill>
                  <a:srgbClr val="003366"/>
                </a:solidFill>
                <a:latin typeface="Calibri" pitchFamily="34" charset="0"/>
                <a:cs typeface="Calibri" pitchFamily="34" charset="0"/>
              </a:rPr>
              <a:t>ο σύστημα </a:t>
            </a:r>
            <a:r>
              <a:rPr lang="en-US" sz="2200" dirty="0" smtClean="0">
                <a:solidFill>
                  <a:srgbClr val="003366"/>
                </a:solidFill>
                <a:latin typeface="Calibri" pitchFamily="34" charset="0"/>
                <a:cs typeface="Calibri" pitchFamily="34" charset="0"/>
              </a:rPr>
              <a:t>JAK/STAT</a:t>
            </a:r>
            <a:endParaRPr lang="en-US" sz="2200" dirty="0">
              <a:solidFill>
                <a:srgbClr val="003366"/>
              </a:solidFill>
              <a:latin typeface="Calibri" pitchFamily="34" charset="0"/>
              <a:cs typeface="Calibri" pitchFamily="34" charset="0"/>
            </a:endParaRPr>
          </a:p>
        </p:txBody>
      </p:sp>
      <p:pic>
        <p:nvPicPr>
          <p:cNvPr id="3" name="Picture 2"/>
          <p:cNvPicPr>
            <a:picLocks noChangeAspect="1" noChangeArrowheads="1"/>
          </p:cNvPicPr>
          <p:nvPr/>
        </p:nvPicPr>
        <p:blipFill>
          <a:blip r:embed="rId2" cstate="print"/>
          <a:srcRect/>
          <a:stretch>
            <a:fillRect/>
          </a:stretch>
        </p:blipFill>
        <p:spPr bwMode="auto">
          <a:xfrm>
            <a:off x="611560" y="836712"/>
            <a:ext cx="8001000" cy="2552700"/>
          </a:xfrm>
          <a:prstGeom prst="rect">
            <a:avLst/>
          </a:prstGeom>
          <a:noFill/>
          <a:ln w="9525">
            <a:noFill/>
            <a:miter lim="800000"/>
            <a:headEnd/>
            <a:tailEnd/>
          </a:ln>
        </p:spPr>
      </p:pic>
      <p:sp>
        <p:nvSpPr>
          <p:cNvPr id="5" name="4 - Ορθογώνιο"/>
          <p:cNvSpPr/>
          <p:nvPr/>
        </p:nvSpPr>
        <p:spPr>
          <a:xfrm>
            <a:off x="971600" y="0"/>
            <a:ext cx="6696744" cy="671851"/>
          </a:xfrm>
          <a:prstGeom prst="rect">
            <a:avLst/>
          </a:prstGeom>
        </p:spPr>
        <p:txBody>
          <a:bodyPr wrap="square">
            <a:spAutoFit/>
          </a:bodyPr>
          <a:lstStyle/>
          <a:p>
            <a:pPr>
              <a:lnSpc>
                <a:spcPct val="15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b="1" dirty="0" smtClean="0">
                <a:solidFill>
                  <a:srgbClr val="003366"/>
                </a:solidFill>
                <a:latin typeface="Calibri" pitchFamily="34" charset="0"/>
                <a:cs typeface="Calibri" pitchFamily="34" charset="0"/>
              </a:rPr>
              <a:t>Ρ</a:t>
            </a:r>
            <a:r>
              <a:rPr lang="en-US" sz="2800" b="1" dirty="0" err="1" smtClean="0">
                <a:solidFill>
                  <a:srgbClr val="003366"/>
                </a:solidFill>
                <a:latin typeface="Calibri" pitchFamily="34" charset="0"/>
                <a:cs typeface="Calibri" pitchFamily="34" charset="0"/>
              </a:rPr>
              <a:t>όλος</a:t>
            </a:r>
            <a:r>
              <a:rPr lang="en-US" sz="2800" b="1" dirty="0" smtClean="0">
                <a:solidFill>
                  <a:srgbClr val="003366"/>
                </a:solidFill>
                <a:latin typeface="Calibri" pitchFamily="34" charset="0"/>
                <a:cs typeface="Calibri" pitchFamily="34" charset="0"/>
              </a:rPr>
              <a:t> της θρομβοποιητίνης</a:t>
            </a:r>
            <a:r>
              <a:rPr lang="el-GR" sz="2800" b="1" dirty="0" smtClean="0">
                <a:solidFill>
                  <a:srgbClr val="003366"/>
                </a:solidFill>
                <a:latin typeface="Calibri" pitchFamily="34" charset="0"/>
                <a:cs typeface="Calibri" pitchFamily="34" charset="0"/>
              </a:rPr>
              <a:t> ΤΡΟ (</a:t>
            </a:r>
            <a:r>
              <a:rPr lang="en-US" sz="2800" b="1" dirty="0" smtClean="0">
                <a:solidFill>
                  <a:srgbClr val="003366"/>
                </a:solidFill>
                <a:latin typeface="Calibri" pitchFamily="34" charset="0"/>
                <a:cs typeface="Calibri" pitchFamily="34" charset="0"/>
              </a:rPr>
              <a:t>c</a:t>
            </a:r>
            <a:r>
              <a:rPr lang="el-GR" sz="2800" b="1" dirty="0" smtClean="0">
                <a:solidFill>
                  <a:srgbClr val="003366"/>
                </a:solidFill>
                <a:latin typeface="Calibri" pitchFamily="34" charset="0"/>
                <a:cs typeface="Calibri" pitchFamily="34" charset="0"/>
              </a:rPr>
              <a:t>-</a:t>
            </a:r>
            <a:r>
              <a:rPr lang="en-US" sz="2800" b="1" dirty="0" err="1" smtClean="0">
                <a:solidFill>
                  <a:srgbClr val="003366"/>
                </a:solidFill>
                <a:latin typeface="Calibri" pitchFamily="34" charset="0"/>
                <a:cs typeface="Calibri" pitchFamily="34" charset="0"/>
              </a:rPr>
              <a:t>Mpl</a:t>
            </a:r>
            <a:r>
              <a:rPr lang="el-GR" sz="2800" b="1" dirty="0" smtClean="0">
                <a:solidFill>
                  <a:srgbClr val="003366"/>
                </a:solidFill>
                <a:latin typeface="Calibri" pitchFamily="34" charset="0"/>
                <a:cs typeface="Calibri" pitchFamily="34" charset="0"/>
              </a:rPr>
              <a:t>) </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 Box 2"/>
          <p:cNvSpPr txBox="1">
            <a:spLocks noChangeArrowheads="1"/>
          </p:cNvSpPr>
          <p:nvPr/>
        </p:nvSpPr>
        <p:spPr bwMode="auto">
          <a:xfrm>
            <a:off x="231775" y="6256338"/>
            <a:ext cx="184150" cy="366712"/>
          </a:xfrm>
          <a:prstGeom prst="rect">
            <a:avLst/>
          </a:prstGeom>
          <a:noFill/>
          <a:ln w="9525">
            <a:noFill/>
            <a:miter lim="800000"/>
            <a:headEnd/>
            <a:tailEnd/>
          </a:ln>
          <a:effectLst/>
        </p:spPr>
        <p:txBody>
          <a:bodyPr wrap="none">
            <a:spAutoFit/>
          </a:bodyPr>
          <a:lstStyle/>
          <a:p>
            <a:pPr fontAlgn="base">
              <a:spcBef>
                <a:spcPct val="20000"/>
              </a:spcBef>
              <a:spcAft>
                <a:spcPct val="0"/>
              </a:spcAft>
              <a:buClr>
                <a:srgbClr val="381984"/>
              </a:buClr>
              <a:buFont typeface="Wingdings" pitchFamily="2" charset="2"/>
              <a:buChar char="§"/>
            </a:pPr>
            <a:endParaRPr lang="en-US" sz="1600">
              <a:solidFill>
                <a:srgbClr val="000000"/>
              </a:solidFill>
            </a:endParaRPr>
          </a:p>
        </p:txBody>
      </p:sp>
      <p:sp>
        <p:nvSpPr>
          <p:cNvPr id="112643" name="Rectangle 3"/>
          <p:cNvSpPr>
            <a:spLocks noGrp="1" noChangeArrowheads="1"/>
          </p:cNvSpPr>
          <p:nvPr>
            <p:ph type="title"/>
          </p:nvPr>
        </p:nvSpPr>
        <p:spPr>
          <a:xfrm>
            <a:off x="467544" y="0"/>
            <a:ext cx="8229600" cy="764704"/>
          </a:xfrm>
        </p:spPr>
        <p:txBody>
          <a:bodyPr>
            <a:noAutofit/>
          </a:bodyPr>
          <a:lstStyle/>
          <a:p>
            <a:r>
              <a:rPr lang="el-GR" sz="2800" b="1" dirty="0" smtClean="0">
                <a:solidFill>
                  <a:srgbClr val="003366"/>
                </a:solidFill>
                <a:effectLst>
                  <a:outerShdw blurRad="38100" dist="38100" dir="2700000" algn="tl">
                    <a:srgbClr val="000000">
                      <a:alpha val="43137"/>
                    </a:srgbClr>
                  </a:outerShdw>
                </a:effectLst>
                <a:latin typeface="Calibri" pitchFamily="34" charset="0"/>
                <a:cs typeface="Calibri" pitchFamily="34" charset="0"/>
              </a:rPr>
              <a:t>Μονοπάτι σηματοδότησης </a:t>
            </a:r>
            <a:r>
              <a:rPr lang="en-GB" sz="2800" b="1" dirty="0" smtClean="0">
                <a:solidFill>
                  <a:srgbClr val="003366"/>
                </a:solidFill>
                <a:effectLst>
                  <a:outerShdw blurRad="38100" dist="38100" dir="2700000" algn="tl">
                    <a:srgbClr val="000000">
                      <a:alpha val="43137"/>
                    </a:srgbClr>
                  </a:outerShdw>
                </a:effectLst>
                <a:latin typeface="Calibri" pitchFamily="34" charset="0"/>
                <a:cs typeface="Calibri" pitchFamily="34" charset="0"/>
              </a:rPr>
              <a:t>TPO</a:t>
            </a:r>
            <a:endParaRPr lang="en-GB" sz="2800" b="1" dirty="0">
              <a:solidFill>
                <a:srgbClr val="003366"/>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112644" name="Picture 4" descr="22020889_SLIDE1"/>
          <p:cNvPicPr>
            <a:picLocks noChangeAspect="1" noChangeArrowheads="1"/>
          </p:cNvPicPr>
          <p:nvPr/>
        </p:nvPicPr>
        <p:blipFill>
          <a:blip r:embed="rId3" cstate="print"/>
          <a:srcRect t="-3343" r="-9863" b="-4996"/>
          <a:stretch>
            <a:fillRect/>
          </a:stretch>
        </p:blipFill>
        <p:spPr bwMode="auto">
          <a:xfrm>
            <a:off x="4644008" y="836712"/>
            <a:ext cx="5112568" cy="6021288"/>
          </a:xfrm>
          <a:prstGeom prst="rect">
            <a:avLst/>
          </a:prstGeom>
          <a:noFill/>
        </p:spPr>
      </p:pic>
      <p:grpSp>
        <p:nvGrpSpPr>
          <p:cNvPr id="2" name="Group 11"/>
          <p:cNvGrpSpPr/>
          <p:nvPr/>
        </p:nvGrpSpPr>
        <p:grpSpPr>
          <a:xfrm>
            <a:off x="0" y="764704"/>
            <a:ext cx="5292080" cy="5567678"/>
            <a:chOff x="-30525" y="1137454"/>
            <a:chExt cx="3764325" cy="5567678"/>
          </a:xfrm>
        </p:grpSpPr>
        <p:sp>
          <p:nvSpPr>
            <p:cNvPr id="112645" name="Text Box 5"/>
            <p:cNvSpPr txBox="1">
              <a:spLocks noChangeArrowheads="1"/>
            </p:cNvSpPr>
            <p:nvPr/>
          </p:nvSpPr>
          <p:spPr bwMode="auto">
            <a:xfrm>
              <a:off x="-30525" y="1137454"/>
              <a:ext cx="3764325" cy="5567678"/>
            </a:xfrm>
            <a:prstGeom prst="rect">
              <a:avLst/>
            </a:prstGeom>
            <a:noFill/>
            <a:ln w="9525">
              <a:noFill/>
              <a:miter lim="800000"/>
              <a:headEnd/>
              <a:tailEnd/>
            </a:ln>
            <a:effectLst/>
          </p:spPr>
          <p:txBody>
            <a:bodyPr wrap="square">
              <a:spAutoFit/>
            </a:bodyPr>
            <a:lstStyle/>
            <a:p>
              <a:pPr algn="ctr" fontAlgn="base">
                <a:spcBef>
                  <a:spcPct val="20000"/>
                </a:spcBef>
                <a:spcAft>
                  <a:spcPct val="0"/>
                </a:spcAft>
                <a:buClr>
                  <a:srgbClr val="381984"/>
                </a:buClr>
                <a:buFont typeface="Wingdings" pitchFamily="2" charset="2"/>
                <a:buNone/>
              </a:pPr>
              <a:r>
                <a:rPr lang="el-GR" sz="2000" dirty="0">
                  <a:solidFill>
                    <a:srgbClr val="003366"/>
                  </a:solidFill>
                  <a:latin typeface="Calibri" pitchFamily="34" charset="0"/>
                </a:rPr>
                <a:t>Ο υποδοχέας </a:t>
              </a:r>
              <a:r>
                <a:rPr lang="en-GB" sz="2000" dirty="0">
                  <a:solidFill>
                    <a:srgbClr val="003366"/>
                  </a:solidFill>
                  <a:latin typeface="Calibri" pitchFamily="34" charset="0"/>
                </a:rPr>
                <a:t>c-</a:t>
              </a:r>
              <a:r>
                <a:rPr lang="en-GB" sz="2000" dirty="0" err="1">
                  <a:solidFill>
                    <a:srgbClr val="003366"/>
                  </a:solidFill>
                  <a:latin typeface="Calibri" pitchFamily="34" charset="0"/>
                </a:rPr>
                <a:t>Mpl</a:t>
              </a:r>
              <a:r>
                <a:rPr lang="en-GB" sz="2000" dirty="0">
                  <a:solidFill>
                    <a:srgbClr val="003366"/>
                  </a:solidFill>
                  <a:latin typeface="Calibri" pitchFamily="34" charset="0"/>
                </a:rPr>
                <a:t> </a:t>
              </a:r>
              <a:r>
                <a:rPr lang="el-GR" sz="2000" dirty="0">
                  <a:solidFill>
                    <a:srgbClr val="003366"/>
                  </a:solidFill>
                  <a:latin typeface="Calibri" pitchFamily="34" charset="0"/>
                </a:rPr>
                <a:t>εκφράζεται στην επιφάνεια των αιμοπεταλίων, </a:t>
              </a:r>
              <a:r>
                <a:rPr lang="el-GR" sz="2000" dirty="0" err="1">
                  <a:solidFill>
                    <a:srgbClr val="003366"/>
                  </a:solidFill>
                  <a:latin typeface="Calibri" pitchFamily="34" charset="0"/>
                </a:rPr>
                <a:t>μεγακαρυοκυττάρων</a:t>
              </a:r>
              <a:r>
                <a:rPr lang="el-GR" sz="2000" dirty="0">
                  <a:solidFill>
                    <a:srgbClr val="003366"/>
                  </a:solidFill>
                  <a:latin typeface="Calibri" pitchFamily="34" charset="0"/>
                </a:rPr>
                <a:t> και πρόδρομων </a:t>
              </a:r>
              <a:r>
                <a:rPr lang="el-GR" sz="2000" dirty="0" err="1">
                  <a:solidFill>
                    <a:srgbClr val="003366"/>
                  </a:solidFill>
                  <a:latin typeface="Calibri" pitchFamily="34" charset="0"/>
                </a:rPr>
                <a:t>μεγακαρυοκυττάρων</a:t>
              </a:r>
              <a:r>
                <a:rPr lang="en-GB" sz="2000" baseline="30000" dirty="0">
                  <a:solidFill>
                    <a:srgbClr val="003366"/>
                  </a:solidFill>
                  <a:latin typeface="Calibri" pitchFamily="34" charset="0"/>
                </a:rPr>
                <a:t>1</a:t>
              </a:r>
            </a:p>
            <a:p>
              <a:pPr algn="ctr" fontAlgn="base">
                <a:spcBef>
                  <a:spcPct val="20000"/>
                </a:spcBef>
                <a:spcAft>
                  <a:spcPct val="0"/>
                </a:spcAft>
                <a:buClr>
                  <a:srgbClr val="381984"/>
                </a:buClr>
                <a:buFont typeface="Wingdings" pitchFamily="2" charset="2"/>
                <a:buNone/>
              </a:pPr>
              <a:endParaRPr lang="en-GB" sz="1400" dirty="0">
                <a:solidFill>
                  <a:srgbClr val="003366"/>
                </a:solidFill>
                <a:latin typeface="Calibri" pitchFamily="34" charset="0"/>
              </a:endParaRPr>
            </a:p>
            <a:p>
              <a:pPr algn="ctr" fontAlgn="base">
                <a:spcBef>
                  <a:spcPct val="20000"/>
                </a:spcBef>
                <a:spcAft>
                  <a:spcPct val="0"/>
                </a:spcAft>
                <a:buClr>
                  <a:srgbClr val="381984"/>
                </a:buClr>
                <a:buFont typeface="Wingdings" pitchFamily="2" charset="2"/>
                <a:buNone/>
              </a:pPr>
              <a:endParaRPr lang="en-US" sz="1400" dirty="0">
                <a:solidFill>
                  <a:srgbClr val="003366"/>
                </a:solidFill>
                <a:latin typeface="Calibri" pitchFamily="34" charset="0"/>
              </a:endParaRPr>
            </a:p>
            <a:p>
              <a:pPr algn="ctr" fontAlgn="base">
                <a:spcBef>
                  <a:spcPct val="20000"/>
                </a:spcBef>
                <a:spcAft>
                  <a:spcPct val="0"/>
                </a:spcAft>
                <a:buClr>
                  <a:srgbClr val="381984"/>
                </a:buClr>
                <a:buFont typeface="Wingdings" pitchFamily="2" charset="2"/>
                <a:buNone/>
              </a:pPr>
              <a:r>
                <a:rPr lang="el-GR" sz="2000" dirty="0" err="1">
                  <a:solidFill>
                    <a:srgbClr val="003366"/>
                  </a:solidFill>
                  <a:latin typeface="Calibri" pitchFamily="34" charset="0"/>
                </a:rPr>
                <a:t>Στερεοτακτικές</a:t>
              </a:r>
              <a:r>
                <a:rPr lang="el-GR" sz="2000" dirty="0">
                  <a:solidFill>
                    <a:srgbClr val="003366"/>
                  </a:solidFill>
                  <a:latin typeface="Calibri" pitchFamily="34" charset="0"/>
                </a:rPr>
                <a:t> αλλαγές του υποδοχέα φέρνουν 2 μόρια </a:t>
              </a:r>
              <a:r>
                <a:rPr lang="en-US" sz="2000" dirty="0">
                  <a:solidFill>
                    <a:srgbClr val="003366"/>
                  </a:solidFill>
                  <a:latin typeface="Calibri" pitchFamily="34" charset="0"/>
                </a:rPr>
                <a:t>JAK </a:t>
              </a:r>
              <a:r>
                <a:rPr lang="el-GR" sz="2000" dirty="0">
                  <a:solidFill>
                    <a:srgbClr val="003366"/>
                  </a:solidFill>
                  <a:latin typeface="Calibri" pitchFamily="34" charset="0"/>
                </a:rPr>
                <a:t>κοντά</a:t>
              </a:r>
              <a:endParaRPr lang="en-GB" sz="2000" dirty="0">
                <a:solidFill>
                  <a:srgbClr val="003366"/>
                </a:solidFill>
                <a:latin typeface="Calibri" pitchFamily="34" charset="0"/>
              </a:endParaRPr>
            </a:p>
            <a:p>
              <a:pPr algn="ctr" fontAlgn="base">
                <a:spcBef>
                  <a:spcPct val="20000"/>
                </a:spcBef>
                <a:spcAft>
                  <a:spcPct val="0"/>
                </a:spcAft>
                <a:buClr>
                  <a:srgbClr val="381984"/>
                </a:buClr>
                <a:buFont typeface="Wingdings" pitchFamily="2" charset="2"/>
                <a:buNone/>
              </a:pPr>
              <a:endParaRPr lang="en-US" sz="1400" dirty="0">
                <a:solidFill>
                  <a:srgbClr val="003366"/>
                </a:solidFill>
                <a:latin typeface="Calibri" pitchFamily="34" charset="0"/>
              </a:endParaRPr>
            </a:p>
            <a:p>
              <a:pPr algn="ctr" fontAlgn="base">
                <a:spcBef>
                  <a:spcPct val="20000"/>
                </a:spcBef>
                <a:spcAft>
                  <a:spcPct val="0"/>
                </a:spcAft>
                <a:buClr>
                  <a:srgbClr val="381984"/>
                </a:buClr>
                <a:buFont typeface="Wingdings" pitchFamily="2" charset="2"/>
                <a:buNone/>
              </a:pPr>
              <a:endParaRPr lang="el-GR" sz="1400" dirty="0">
                <a:solidFill>
                  <a:srgbClr val="003366"/>
                </a:solidFill>
                <a:latin typeface="Calibri" pitchFamily="34" charset="0"/>
              </a:endParaRPr>
            </a:p>
            <a:p>
              <a:pPr algn="ctr" fontAlgn="base">
                <a:spcBef>
                  <a:spcPct val="20000"/>
                </a:spcBef>
                <a:spcAft>
                  <a:spcPct val="0"/>
                </a:spcAft>
                <a:buClr>
                  <a:srgbClr val="381984"/>
                </a:buClr>
                <a:buFont typeface="Wingdings" pitchFamily="2" charset="2"/>
                <a:buNone/>
              </a:pPr>
              <a:r>
                <a:rPr lang="el-GR" sz="2000" dirty="0">
                  <a:solidFill>
                    <a:srgbClr val="003366"/>
                  </a:solidFill>
                  <a:latin typeface="Calibri" pitchFamily="34" charset="0"/>
                </a:rPr>
                <a:t>Μετάδοση σήματος προς τον πυρήνα μέσω των μονοπατιών </a:t>
              </a:r>
              <a:r>
                <a:rPr lang="en-GB" sz="2000" dirty="0">
                  <a:solidFill>
                    <a:srgbClr val="003366"/>
                  </a:solidFill>
                  <a:latin typeface="Calibri" pitchFamily="34" charset="0"/>
                </a:rPr>
                <a:t>JAK/STAT</a:t>
              </a:r>
              <a:endParaRPr lang="el-GR" sz="2000" dirty="0">
                <a:solidFill>
                  <a:srgbClr val="003366"/>
                </a:solidFill>
                <a:latin typeface="Calibri" pitchFamily="34" charset="0"/>
              </a:endParaRPr>
            </a:p>
            <a:p>
              <a:pPr algn="ctr" fontAlgn="base">
                <a:spcBef>
                  <a:spcPct val="20000"/>
                </a:spcBef>
                <a:spcAft>
                  <a:spcPct val="0"/>
                </a:spcAft>
                <a:buClr>
                  <a:srgbClr val="381984"/>
                </a:buClr>
                <a:buFont typeface="Wingdings" pitchFamily="2" charset="2"/>
                <a:buNone/>
              </a:pPr>
              <a:endParaRPr lang="el-GR" sz="1400" dirty="0">
                <a:solidFill>
                  <a:srgbClr val="003366"/>
                </a:solidFill>
                <a:latin typeface="Calibri" pitchFamily="34" charset="0"/>
              </a:endParaRPr>
            </a:p>
            <a:p>
              <a:pPr algn="ctr" fontAlgn="base">
                <a:spcBef>
                  <a:spcPct val="20000"/>
                </a:spcBef>
                <a:spcAft>
                  <a:spcPct val="0"/>
                </a:spcAft>
                <a:buClr>
                  <a:srgbClr val="381984"/>
                </a:buClr>
                <a:buFont typeface="Wingdings" pitchFamily="2" charset="2"/>
                <a:buNone/>
              </a:pPr>
              <a:endParaRPr lang="el-GR" sz="1400" dirty="0">
                <a:solidFill>
                  <a:srgbClr val="003366"/>
                </a:solidFill>
                <a:latin typeface="Calibri" pitchFamily="34" charset="0"/>
              </a:endParaRPr>
            </a:p>
            <a:p>
              <a:pPr algn="ctr" fontAlgn="base">
                <a:spcBef>
                  <a:spcPct val="50000"/>
                </a:spcBef>
                <a:spcAft>
                  <a:spcPct val="0"/>
                </a:spcAft>
                <a:buClr>
                  <a:srgbClr val="381984"/>
                </a:buClr>
                <a:buFont typeface="Wingdings" pitchFamily="2" charset="2"/>
                <a:buNone/>
              </a:pPr>
              <a:r>
                <a:rPr lang="el-GR" sz="2000" dirty="0">
                  <a:solidFill>
                    <a:srgbClr val="003366"/>
                  </a:solidFill>
                  <a:latin typeface="Calibri" pitchFamily="34" charset="0"/>
                </a:rPr>
                <a:t>Αυξημένη ανάπτυξη και επιβίωση των προγονικών </a:t>
              </a:r>
              <a:r>
                <a:rPr lang="el-GR" sz="2000" dirty="0" err="1">
                  <a:solidFill>
                    <a:srgbClr val="003366"/>
                  </a:solidFill>
                  <a:latin typeface="Calibri" pitchFamily="34" charset="0"/>
                </a:rPr>
                <a:t>μεγακαρυοκυττάρων</a:t>
              </a:r>
              <a:r>
                <a:rPr lang="en-GB" sz="2000" baseline="30000" dirty="0">
                  <a:solidFill>
                    <a:srgbClr val="003366"/>
                  </a:solidFill>
                  <a:latin typeface="Calibri" pitchFamily="34" charset="0"/>
                </a:rPr>
                <a:t>2</a:t>
              </a:r>
            </a:p>
            <a:p>
              <a:pPr algn="ctr" fontAlgn="base">
                <a:spcBef>
                  <a:spcPct val="50000"/>
                </a:spcBef>
                <a:spcAft>
                  <a:spcPct val="0"/>
                </a:spcAft>
                <a:buClr>
                  <a:srgbClr val="381984"/>
                </a:buClr>
                <a:buFont typeface="Wingdings" pitchFamily="2" charset="2"/>
                <a:buNone/>
              </a:pPr>
              <a:endParaRPr lang="el-GR" b="1" dirty="0">
                <a:solidFill>
                  <a:srgbClr val="CC0000"/>
                </a:solidFill>
                <a:latin typeface="Calibri" pitchFamily="34" charset="0"/>
              </a:endParaRPr>
            </a:p>
            <a:p>
              <a:pPr algn="ctr" fontAlgn="base">
                <a:spcBef>
                  <a:spcPct val="50000"/>
                </a:spcBef>
                <a:spcAft>
                  <a:spcPct val="0"/>
                </a:spcAft>
                <a:buClr>
                  <a:srgbClr val="381984"/>
                </a:buClr>
                <a:buFont typeface="Wingdings" pitchFamily="2" charset="2"/>
                <a:buNone/>
              </a:pPr>
              <a:r>
                <a:rPr lang="el-GR" sz="2000" b="1" dirty="0">
                  <a:solidFill>
                    <a:srgbClr val="CC0000"/>
                  </a:solidFill>
                  <a:latin typeface="Calibri" pitchFamily="34" charset="0"/>
                </a:rPr>
                <a:t>Αυξημένη παραγωγή αιμοπεταλίων</a:t>
              </a:r>
              <a:endParaRPr lang="en-GB" sz="2000" b="1" dirty="0">
                <a:solidFill>
                  <a:srgbClr val="CC0000"/>
                </a:solidFill>
                <a:latin typeface="Calibri" pitchFamily="34" charset="0"/>
              </a:endParaRPr>
            </a:p>
          </p:txBody>
        </p:sp>
        <p:sp>
          <p:nvSpPr>
            <p:cNvPr id="112646" name="AutoShape 6"/>
            <p:cNvSpPr>
              <a:spLocks noChangeArrowheads="1"/>
            </p:cNvSpPr>
            <p:nvPr/>
          </p:nvSpPr>
          <p:spPr bwMode="auto">
            <a:xfrm>
              <a:off x="1582551" y="2145566"/>
              <a:ext cx="503237" cy="406400"/>
            </a:xfrm>
            <a:prstGeom prst="downArrow">
              <a:avLst>
                <a:gd name="adj1" fmla="val 50000"/>
                <a:gd name="adj2" fmla="val 25000"/>
              </a:avLst>
            </a:prstGeom>
            <a:solidFill>
              <a:schemeClr val="accent1"/>
            </a:solidFill>
            <a:ln w="9525">
              <a:noFill/>
              <a:miter lim="800000"/>
              <a:headEnd/>
              <a:tailEnd/>
            </a:ln>
            <a:effectLst/>
          </p:spPr>
          <p:txBody>
            <a:bodyPr wrap="none" anchor="ctr"/>
            <a:lstStyle/>
            <a:p>
              <a:pPr fontAlgn="base">
                <a:spcBef>
                  <a:spcPct val="20000"/>
                </a:spcBef>
                <a:spcAft>
                  <a:spcPct val="0"/>
                </a:spcAft>
                <a:buClr>
                  <a:srgbClr val="381984"/>
                </a:buClr>
                <a:buFont typeface="Wingdings" pitchFamily="2" charset="2"/>
                <a:buChar char="§"/>
              </a:pPr>
              <a:endParaRPr lang="el-GR" sz="1600" dirty="0">
                <a:solidFill>
                  <a:srgbClr val="000000"/>
                </a:solidFill>
              </a:endParaRPr>
            </a:p>
          </p:txBody>
        </p:sp>
        <p:sp>
          <p:nvSpPr>
            <p:cNvPr id="112647" name="AutoShape 7"/>
            <p:cNvSpPr>
              <a:spLocks noChangeArrowheads="1"/>
            </p:cNvSpPr>
            <p:nvPr/>
          </p:nvSpPr>
          <p:spPr bwMode="auto">
            <a:xfrm>
              <a:off x="1582551" y="3369702"/>
              <a:ext cx="503237" cy="473075"/>
            </a:xfrm>
            <a:prstGeom prst="downArrow">
              <a:avLst>
                <a:gd name="adj1" fmla="val 50000"/>
                <a:gd name="adj2" fmla="val 25000"/>
              </a:avLst>
            </a:prstGeom>
            <a:solidFill>
              <a:schemeClr val="accent1"/>
            </a:solidFill>
            <a:ln w="9525">
              <a:noFill/>
              <a:miter lim="800000"/>
              <a:headEnd/>
              <a:tailEnd/>
            </a:ln>
            <a:effectLst/>
          </p:spPr>
          <p:txBody>
            <a:bodyPr wrap="none" anchor="ctr"/>
            <a:lstStyle/>
            <a:p>
              <a:pPr fontAlgn="base">
                <a:spcBef>
                  <a:spcPct val="20000"/>
                </a:spcBef>
                <a:spcAft>
                  <a:spcPct val="0"/>
                </a:spcAft>
                <a:buClr>
                  <a:srgbClr val="381984"/>
                </a:buClr>
                <a:buFont typeface="Wingdings" pitchFamily="2" charset="2"/>
                <a:buChar char="§"/>
              </a:pPr>
              <a:endParaRPr lang="el-GR" sz="1600" dirty="0">
                <a:solidFill>
                  <a:srgbClr val="000000"/>
                </a:solidFill>
              </a:endParaRPr>
            </a:p>
          </p:txBody>
        </p:sp>
        <p:sp>
          <p:nvSpPr>
            <p:cNvPr id="112648" name="AutoShape 8"/>
            <p:cNvSpPr>
              <a:spLocks noChangeArrowheads="1"/>
            </p:cNvSpPr>
            <p:nvPr/>
          </p:nvSpPr>
          <p:spPr bwMode="auto">
            <a:xfrm>
              <a:off x="1582551" y="5817974"/>
              <a:ext cx="503237" cy="403448"/>
            </a:xfrm>
            <a:prstGeom prst="downArrow">
              <a:avLst>
                <a:gd name="adj1" fmla="val 50000"/>
                <a:gd name="adj2" fmla="val 25000"/>
              </a:avLst>
            </a:prstGeom>
            <a:solidFill>
              <a:schemeClr val="accent1"/>
            </a:solidFill>
            <a:ln w="9525">
              <a:noFill/>
              <a:miter lim="800000"/>
              <a:headEnd/>
              <a:tailEnd/>
            </a:ln>
            <a:effectLst/>
          </p:spPr>
          <p:txBody>
            <a:bodyPr wrap="none" anchor="ctr"/>
            <a:lstStyle/>
            <a:p>
              <a:pPr fontAlgn="base">
                <a:spcBef>
                  <a:spcPct val="20000"/>
                </a:spcBef>
                <a:spcAft>
                  <a:spcPct val="0"/>
                </a:spcAft>
                <a:buClr>
                  <a:srgbClr val="381984"/>
                </a:buClr>
                <a:buFont typeface="Wingdings" pitchFamily="2" charset="2"/>
                <a:buChar char="§"/>
              </a:pPr>
              <a:endParaRPr lang="el-GR" sz="1600" dirty="0">
                <a:solidFill>
                  <a:srgbClr val="000000"/>
                </a:solidFill>
              </a:endParaRPr>
            </a:p>
          </p:txBody>
        </p:sp>
        <p:sp>
          <p:nvSpPr>
            <p:cNvPr id="112649" name="AutoShape 9"/>
            <p:cNvSpPr>
              <a:spLocks noChangeArrowheads="1"/>
            </p:cNvSpPr>
            <p:nvPr/>
          </p:nvSpPr>
          <p:spPr bwMode="auto">
            <a:xfrm>
              <a:off x="1582551" y="4593838"/>
              <a:ext cx="503237" cy="457200"/>
            </a:xfrm>
            <a:prstGeom prst="downArrow">
              <a:avLst>
                <a:gd name="adj1" fmla="val 50000"/>
                <a:gd name="adj2" fmla="val 25000"/>
              </a:avLst>
            </a:prstGeom>
            <a:solidFill>
              <a:schemeClr val="accent1"/>
            </a:solidFill>
            <a:ln w="9525">
              <a:noFill/>
              <a:miter lim="800000"/>
              <a:headEnd/>
              <a:tailEnd/>
            </a:ln>
            <a:effectLst/>
          </p:spPr>
          <p:txBody>
            <a:bodyPr wrap="none" anchor="ctr"/>
            <a:lstStyle/>
            <a:p>
              <a:pPr fontAlgn="base">
                <a:spcBef>
                  <a:spcPct val="20000"/>
                </a:spcBef>
                <a:spcAft>
                  <a:spcPct val="0"/>
                </a:spcAft>
                <a:buClr>
                  <a:srgbClr val="381984"/>
                </a:buClr>
                <a:buFont typeface="Wingdings" pitchFamily="2" charset="2"/>
                <a:buChar char="§"/>
              </a:pPr>
              <a:endParaRPr lang="el-GR" sz="1600" dirty="0">
                <a:solidFill>
                  <a:srgbClr val="000000"/>
                </a:solidFill>
              </a:endParaRPr>
            </a:p>
          </p:txBody>
        </p:sp>
      </p:grpSp>
      <p:sp>
        <p:nvSpPr>
          <p:cNvPr id="112650" name="Text Box 10"/>
          <p:cNvSpPr txBox="1">
            <a:spLocks noChangeArrowheads="1"/>
          </p:cNvSpPr>
          <p:nvPr/>
        </p:nvSpPr>
        <p:spPr bwMode="auto">
          <a:xfrm>
            <a:off x="0" y="6237312"/>
            <a:ext cx="8857555" cy="634020"/>
          </a:xfrm>
          <a:prstGeom prst="rect">
            <a:avLst/>
          </a:prstGeom>
          <a:noFill/>
          <a:ln w="9525">
            <a:noFill/>
            <a:miter lim="800000"/>
            <a:headEnd/>
            <a:tailEnd/>
          </a:ln>
          <a:effectLst/>
        </p:spPr>
        <p:txBody>
          <a:bodyPr wrap="square">
            <a:spAutoFit/>
          </a:bodyPr>
          <a:lstStyle/>
          <a:p>
            <a:pPr fontAlgn="base">
              <a:spcBef>
                <a:spcPct val="20000"/>
              </a:spcBef>
              <a:spcAft>
                <a:spcPct val="0"/>
              </a:spcAft>
              <a:buClr>
                <a:srgbClr val="381984"/>
              </a:buClr>
            </a:pPr>
            <a:r>
              <a:rPr lang="en-GB" sz="1000" dirty="0">
                <a:solidFill>
                  <a:srgbClr val="003366"/>
                </a:solidFill>
              </a:rPr>
              <a:t>1</a:t>
            </a:r>
            <a:r>
              <a:rPr lang="en-GB" sz="1600" dirty="0">
                <a:solidFill>
                  <a:srgbClr val="003366"/>
                </a:solidFill>
              </a:rPr>
              <a:t>. </a:t>
            </a:r>
            <a:r>
              <a:rPr lang="en-GB" sz="1600" dirty="0" err="1">
                <a:solidFill>
                  <a:srgbClr val="003366"/>
                </a:solidFill>
              </a:rPr>
              <a:t>Afdhal</a:t>
            </a:r>
            <a:r>
              <a:rPr lang="en-GB" sz="1600" dirty="0">
                <a:solidFill>
                  <a:srgbClr val="003366"/>
                </a:solidFill>
              </a:rPr>
              <a:t> N.H. and </a:t>
            </a:r>
            <a:r>
              <a:rPr lang="en-GB" sz="1600" dirty="0" err="1">
                <a:solidFill>
                  <a:srgbClr val="003366"/>
                </a:solidFill>
              </a:rPr>
              <a:t>McHutchison</a:t>
            </a:r>
            <a:r>
              <a:rPr lang="en-GB" sz="1600" dirty="0">
                <a:solidFill>
                  <a:srgbClr val="003366"/>
                </a:solidFill>
              </a:rPr>
              <a:t>. Aliment </a:t>
            </a:r>
            <a:r>
              <a:rPr lang="en-GB" sz="1600" dirty="0" err="1">
                <a:solidFill>
                  <a:srgbClr val="003366"/>
                </a:solidFill>
              </a:rPr>
              <a:t>Pharmacol</a:t>
            </a:r>
            <a:r>
              <a:rPr lang="en-GB" sz="1600" dirty="0">
                <a:solidFill>
                  <a:srgbClr val="003366"/>
                </a:solidFill>
              </a:rPr>
              <a:t> </a:t>
            </a:r>
            <a:r>
              <a:rPr lang="en-GB" sz="1600" dirty="0" err="1">
                <a:solidFill>
                  <a:srgbClr val="003366"/>
                </a:solidFill>
              </a:rPr>
              <a:t>Ther</a:t>
            </a:r>
            <a:r>
              <a:rPr lang="en-GB" sz="1600" dirty="0">
                <a:solidFill>
                  <a:srgbClr val="003366"/>
                </a:solidFill>
              </a:rPr>
              <a:t> 2007.</a:t>
            </a:r>
            <a:r>
              <a:rPr lang="en-GB" sz="1600" b="1" dirty="0">
                <a:solidFill>
                  <a:srgbClr val="003366"/>
                </a:solidFill>
              </a:rPr>
              <a:t>26</a:t>
            </a:r>
            <a:r>
              <a:rPr lang="en-GB" sz="1600" dirty="0">
                <a:solidFill>
                  <a:srgbClr val="003366"/>
                </a:solidFill>
              </a:rPr>
              <a:t> (</a:t>
            </a:r>
            <a:r>
              <a:rPr lang="en-GB" sz="1600" dirty="0" err="1">
                <a:solidFill>
                  <a:srgbClr val="003366"/>
                </a:solidFill>
              </a:rPr>
              <a:t>Suppl</a:t>
            </a:r>
            <a:r>
              <a:rPr lang="en-GB" sz="1600" dirty="0">
                <a:solidFill>
                  <a:srgbClr val="003366"/>
                </a:solidFill>
              </a:rPr>
              <a:t> 1), 29-39; </a:t>
            </a:r>
            <a:endParaRPr lang="en-GB" sz="1600" dirty="0" smtClean="0">
              <a:solidFill>
                <a:srgbClr val="003366"/>
              </a:solidFill>
            </a:endParaRPr>
          </a:p>
          <a:p>
            <a:pPr fontAlgn="base">
              <a:spcBef>
                <a:spcPct val="20000"/>
              </a:spcBef>
              <a:spcAft>
                <a:spcPct val="0"/>
              </a:spcAft>
              <a:buClr>
                <a:srgbClr val="381984"/>
              </a:buClr>
            </a:pPr>
            <a:r>
              <a:rPr lang="en-GB" sz="1600" dirty="0" smtClean="0">
                <a:solidFill>
                  <a:srgbClr val="003366"/>
                </a:solidFill>
              </a:rPr>
              <a:t>2</a:t>
            </a:r>
            <a:r>
              <a:rPr lang="en-GB" sz="1600" dirty="0">
                <a:solidFill>
                  <a:srgbClr val="003366"/>
                </a:solidFill>
              </a:rPr>
              <a:t>. Newland, A. </a:t>
            </a:r>
            <a:r>
              <a:rPr lang="en-GB" sz="1600" dirty="0" err="1">
                <a:solidFill>
                  <a:srgbClr val="003366"/>
                </a:solidFill>
              </a:rPr>
              <a:t>Semin</a:t>
            </a:r>
            <a:r>
              <a:rPr lang="en-GB" sz="1600" dirty="0">
                <a:solidFill>
                  <a:srgbClr val="003366"/>
                </a:solidFill>
              </a:rPr>
              <a:t> </a:t>
            </a:r>
            <a:r>
              <a:rPr lang="en-GB" sz="1600" dirty="0" err="1" smtClean="0">
                <a:solidFill>
                  <a:srgbClr val="003366"/>
                </a:solidFill>
              </a:rPr>
              <a:t>Hematol</a:t>
            </a:r>
            <a:r>
              <a:rPr lang="el-GR" sz="1600" dirty="0" smtClean="0">
                <a:solidFill>
                  <a:srgbClr val="003366"/>
                </a:solidFill>
              </a:rPr>
              <a:t> </a:t>
            </a:r>
            <a:r>
              <a:rPr lang="en-GB" sz="1600" b="1" dirty="0" smtClean="0">
                <a:solidFill>
                  <a:srgbClr val="003366"/>
                </a:solidFill>
              </a:rPr>
              <a:t>44</a:t>
            </a:r>
            <a:r>
              <a:rPr lang="en-GB" sz="1600" dirty="0" smtClean="0">
                <a:solidFill>
                  <a:srgbClr val="003366"/>
                </a:solidFill>
              </a:rPr>
              <a:t>(</a:t>
            </a:r>
            <a:r>
              <a:rPr lang="en-GB" sz="1600" dirty="0" err="1" smtClean="0">
                <a:solidFill>
                  <a:srgbClr val="003366"/>
                </a:solidFill>
              </a:rPr>
              <a:t>Suppl</a:t>
            </a:r>
            <a:r>
              <a:rPr lang="en-GB" sz="1600" dirty="0" smtClean="0">
                <a:solidFill>
                  <a:srgbClr val="003366"/>
                </a:solidFill>
              </a:rPr>
              <a:t> </a:t>
            </a:r>
            <a:r>
              <a:rPr lang="en-GB" sz="1600" dirty="0">
                <a:solidFill>
                  <a:srgbClr val="003366"/>
                </a:solidFill>
              </a:rPr>
              <a:t>5):S35-s45</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51"/>
          <p:cNvSpPr>
            <a:spLocks noChangeArrowheads="1"/>
          </p:cNvSpPr>
          <p:nvPr/>
        </p:nvSpPr>
        <p:spPr bwMode="auto">
          <a:xfrm>
            <a:off x="7164288" y="1036538"/>
            <a:ext cx="331788" cy="376238"/>
          </a:xfrm>
          <a:prstGeom prst="ellipse">
            <a:avLst/>
          </a:prstGeom>
          <a:gradFill rotWithShape="1">
            <a:gsLst>
              <a:gs pos="0">
                <a:srgbClr val="760000"/>
              </a:gs>
              <a:gs pos="50000">
                <a:srgbClr val="FF0000"/>
              </a:gs>
              <a:gs pos="100000">
                <a:srgbClr val="760000"/>
              </a:gs>
            </a:gsLst>
            <a:lin ang="5400000" scaled="1"/>
          </a:gradFill>
          <a:ln w="28575">
            <a:noFill/>
            <a:round/>
            <a:headEnd/>
            <a:tailEnd/>
          </a:ln>
          <a:scene3d>
            <a:camera prst="orthographicFront"/>
            <a:lightRig rig="sunset" dir="t"/>
          </a:scene3d>
          <a:sp3d prstMaterial="metal">
            <a:bevelT w="165100" prst="coolSlant"/>
          </a:sp3d>
        </p:spPr>
        <p:txBody>
          <a:bodyPr wrap="none" anchor="ctr"/>
          <a:lstStyle/>
          <a:p>
            <a:pPr fontAlgn="base">
              <a:lnSpc>
                <a:spcPct val="90000"/>
              </a:lnSpc>
              <a:spcBef>
                <a:spcPct val="35000"/>
              </a:spcBef>
              <a:spcAft>
                <a:spcPct val="25000"/>
              </a:spcAft>
              <a:buClr>
                <a:srgbClr val="8B3D9A"/>
              </a:buClr>
              <a:buFont typeface="Arial" pitchFamily="34" charset="0"/>
              <a:buChar char="•"/>
            </a:pPr>
            <a:endParaRPr lang="el-GR" dirty="0"/>
          </a:p>
        </p:txBody>
      </p:sp>
      <p:sp>
        <p:nvSpPr>
          <p:cNvPr id="12" name="Text Box 53"/>
          <p:cNvSpPr txBox="1">
            <a:spLocks noChangeArrowheads="1"/>
          </p:cNvSpPr>
          <p:nvPr/>
        </p:nvSpPr>
        <p:spPr bwMode="auto">
          <a:xfrm>
            <a:off x="7509671" y="1068934"/>
            <a:ext cx="798617" cy="344710"/>
          </a:xfrm>
          <a:prstGeom prst="rect">
            <a:avLst/>
          </a:prstGeom>
          <a:noFill/>
          <a:ln w="28575">
            <a:noFill/>
            <a:miter lim="800000"/>
            <a:headEnd/>
            <a:tailEnd/>
          </a:ln>
        </p:spPr>
        <p:txBody>
          <a:bodyPr wrap="none">
            <a:spAutoFit/>
          </a:bodyPr>
          <a:lstStyle/>
          <a:p>
            <a:pPr algn="ctr" fontAlgn="base">
              <a:lnSpc>
                <a:spcPct val="80000"/>
              </a:lnSpc>
              <a:spcBef>
                <a:spcPct val="50000"/>
              </a:spcBef>
              <a:spcAft>
                <a:spcPct val="25000"/>
              </a:spcAft>
              <a:buClr>
                <a:srgbClr val="8B3D9A"/>
              </a:buClr>
              <a:buFont typeface="Arial" pitchFamily="34" charset="0"/>
              <a:buNone/>
            </a:pPr>
            <a:r>
              <a:rPr lang="en-US" sz="2000" dirty="0" smtClean="0"/>
              <a:t>e TPO</a:t>
            </a:r>
            <a:endParaRPr lang="en-US" sz="2000" dirty="0"/>
          </a:p>
        </p:txBody>
      </p:sp>
      <p:sp>
        <p:nvSpPr>
          <p:cNvPr id="14" name="Text Box 9"/>
          <p:cNvSpPr txBox="1">
            <a:spLocks noChangeArrowheads="1"/>
          </p:cNvSpPr>
          <p:nvPr/>
        </p:nvSpPr>
        <p:spPr bwMode="auto">
          <a:xfrm>
            <a:off x="-36512" y="1484782"/>
            <a:ext cx="2317558" cy="646331"/>
          </a:xfrm>
          <a:prstGeom prst="rect">
            <a:avLst/>
          </a:prstGeom>
          <a:noFill/>
          <a:ln w="28575">
            <a:noFill/>
            <a:miter lim="800000"/>
            <a:headEnd/>
            <a:tailEnd/>
          </a:ln>
        </p:spPr>
        <p:txBody>
          <a:bodyPr wrap="square">
            <a:spAutoFit/>
          </a:bodyPr>
          <a:lstStyle/>
          <a:p>
            <a:pPr algn="ctr" defTabSz="822325" eaLnBrk="0" fontAlgn="base" hangingPunct="0">
              <a:spcBef>
                <a:spcPct val="0"/>
              </a:spcBef>
              <a:spcAft>
                <a:spcPct val="0"/>
              </a:spcAft>
              <a:buClr>
                <a:srgbClr val="381984"/>
              </a:buClr>
              <a:buFont typeface="Wingdings" pitchFamily="2" charset="2"/>
              <a:buNone/>
            </a:pPr>
            <a:r>
              <a:rPr lang="el-GR" b="1" dirty="0">
                <a:solidFill>
                  <a:srgbClr val="002060"/>
                </a:solidFill>
                <a:sym typeface="Lucida Grande" pitchFamily="-106" charset="0"/>
              </a:rPr>
              <a:t>Ανενεργός </a:t>
            </a:r>
            <a:r>
              <a:rPr lang="el-GR" b="1" dirty="0" smtClean="0">
                <a:solidFill>
                  <a:srgbClr val="002060"/>
                </a:solidFill>
                <a:sym typeface="Lucida Grande" pitchFamily="-106" charset="0"/>
              </a:rPr>
              <a:t>υποδοχέας</a:t>
            </a:r>
            <a:r>
              <a:rPr lang="en-US" b="1" dirty="0" smtClean="0">
                <a:solidFill>
                  <a:srgbClr val="002060"/>
                </a:solidFill>
                <a:sym typeface="Lucida Grande" pitchFamily="-106" charset="0"/>
              </a:rPr>
              <a:t> </a:t>
            </a:r>
            <a:r>
              <a:rPr lang="el-GR" b="1" dirty="0" err="1" smtClean="0">
                <a:solidFill>
                  <a:srgbClr val="002060"/>
                </a:solidFill>
                <a:sym typeface="Lucida Grande" pitchFamily="-106" charset="0"/>
              </a:rPr>
              <a:t>θρομβοποιητίνης</a:t>
            </a:r>
            <a:endParaRPr lang="en-US" b="1" dirty="0">
              <a:solidFill>
                <a:srgbClr val="002060"/>
              </a:solidFill>
              <a:sym typeface="Lucida Grande" pitchFamily="-106" charset="0"/>
            </a:endParaRPr>
          </a:p>
        </p:txBody>
      </p:sp>
      <p:cxnSp>
        <p:nvCxnSpPr>
          <p:cNvPr id="17" name="Shape 16"/>
          <p:cNvCxnSpPr/>
          <p:nvPr/>
        </p:nvCxnSpPr>
        <p:spPr>
          <a:xfrm rot="16200000" flipH="1">
            <a:off x="1622127" y="1631252"/>
            <a:ext cx="505797" cy="1505517"/>
          </a:xfrm>
          <a:prstGeom prst="bentConnector2">
            <a:avLst/>
          </a:prstGeom>
          <a:ln w="2222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8" name="Text Box 10"/>
          <p:cNvSpPr txBox="1">
            <a:spLocks noChangeArrowheads="1"/>
          </p:cNvSpPr>
          <p:nvPr/>
        </p:nvSpPr>
        <p:spPr bwMode="auto">
          <a:xfrm>
            <a:off x="7104303" y="1484782"/>
            <a:ext cx="2076209" cy="646331"/>
          </a:xfrm>
          <a:prstGeom prst="rect">
            <a:avLst/>
          </a:prstGeom>
          <a:noFill/>
          <a:ln w="28575">
            <a:noFill/>
            <a:miter lim="800000"/>
            <a:headEnd/>
            <a:tailEnd/>
          </a:ln>
        </p:spPr>
        <p:txBody>
          <a:bodyPr wrap="none">
            <a:spAutoFit/>
          </a:bodyPr>
          <a:lstStyle/>
          <a:p>
            <a:pPr algn="ctr" defTabSz="822325" eaLnBrk="0" fontAlgn="base" hangingPunct="0">
              <a:spcBef>
                <a:spcPct val="0"/>
              </a:spcBef>
              <a:spcAft>
                <a:spcPct val="0"/>
              </a:spcAft>
              <a:buClr>
                <a:srgbClr val="381984"/>
              </a:buClr>
              <a:buFont typeface="Wingdings" pitchFamily="2" charset="2"/>
              <a:buNone/>
            </a:pPr>
            <a:r>
              <a:rPr lang="el-GR" b="1" dirty="0">
                <a:solidFill>
                  <a:srgbClr val="002060"/>
                </a:solidFill>
                <a:sym typeface="Lucida Grande" pitchFamily="-106" charset="0"/>
              </a:rPr>
              <a:t>Ενεργός </a:t>
            </a:r>
            <a:r>
              <a:rPr lang="el-GR" b="1" dirty="0" smtClean="0">
                <a:solidFill>
                  <a:srgbClr val="002060"/>
                </a:solidFill>
                <a:sym typeface="Lucida Grande" pitchFamily="-106" charset="0"/>
              </a:rPr>
              <a:t>υποδοχέας</a:t>
            </a:r>
            <a:br>
              <a:rPr lang="el-GR" b="1" dirty="0" smtClean="0">
                <a:solidFill>
                  <a:srgbClr val="002060"/>
                </a:solidFill>
                <a:sym typeface="Lucida Grande" pitchFamily="-106" charset="0"/>
              </a:rPr>
            </a:br>
            <a:r>
              <a:rPr lang="el-GR" b="1" dirty="0" smtClean="0">
                <a:solidFill>
                  <a:srgbClr val="002060"/>
                </a:solidFill>
                <a:sym typeface="Lucida Grande" pitchFamily="-106" charset="0"/>
              </a:rPr>
              <a:t> </a:t>
            </a:r>
            <a:r>
              <a:rPr lang="el-GR" b="1" dirty="0" err="1" smtClean="0">
                <a:solidFill>
                  <a:srgbClr val="002060"/>
                </a:solidFill>
                <a:sym typeface="Lucida Grande" pitchFamily="-106" charset="0"/>
              </a:rPr>
              <a:t>θρομβοποιητίνης</a:t>
            </a:r>
            <a:endParaRPr lang="en-US" b="1" dirty="0">
              <a:solidFill>
                <a:srgbClr val="002060"/>
              </a:solidFill>
              <a:sym typeface="Lucida Grande" pitchFamily="-106" charset="0"/>
            </a:endParaRPr>
          </a:p>
        </p:txBody>
      </p:sp>
      <p:cxnSp>
        <p:nvCxnSpPr>
          <p:cNvPr id="21" name="Shape 20"/>
          <p:cNvCxnSpPr>
            <a:stCxn id="18" idx="2"/>
          </p:cNvCxnSpPr>
          <p:nvPr/>
        </p:nvCxnSpPr>
        <p:spPr>
          <a:xfrm rot="5400000">
            <a:off x="7112417" y="1606920"/>
            <a:ext cx="505799" cy="1554184"/>
          </a:xfrm>
          <a:prstGeom prst="bentConnector2">
            <a:avLst/>
          </a:prstGeom>
          <a:ln w="2222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2" name="Right Arrow 21"/>
          <p:cNvSpPr/>
          <p:nvPr/>
        </p:nvSpPr>
        <p:spPr>
          <a:xfrm>
            <a:off x="3995936" y="2149054"/>
            <a:ext cx="1008112" cy="360040"/>
          </a:xfrm>
          <a:prstGeom prst="rightArrow">
            <a:avLst/>
          </a:prstGeom>
          <a:solidFill>
            <a:srgbClr val="FF0000"/>
          </a:solidFill>
          <a:ln>
            <a:solidFill>
              <a:srgbClr val="C00000"/>
            </a:solidFill>
          </a:ln>
          <a:scene3d>
            <a:camera prst="orthographicFront"/>
            <a:lightRig rig="sunset" dir="t"/>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 name="Oval 51"/>
          <p:cNvSpPr>
            <a:spLocks noChangeArrowheads="1"/>
          </p:cNvSpPr>
          <p:nvPr/>
        </p:nvSpPr>
        <p:spPr bwMode="auto">
          <a:xfrm>
            <a:off x="7164288" y="1052736"/>
            <a:ext cx="331788" cy="376238"/>
          </a:xfrm>
          <a:prstGeom prst="ellipse">
            <a:avLst/>
          </a:prstGeom>
          <a:gradFill rotWithShape="1">
            <a:gsLst>
              <a:gs pos="0">
                <a:srgbClr val="760000"/>
              </a:gs>
              <a:gs pos="50000">
                <a:srgbClr val="FF0000"/>
              </a:gs>
              <a:gs pos="100000">
                <a:srgbClr val="760000"/>
              </a:gs>
            </a:gsLst>
            <a:lin ang="5400000" scaled="1"/>
          </a:gradFill>
          <a:ln w="28575">
            <a:noFill/>
            <a:round/>
            <a:headEnd/>
            <a:tailEnd/>
          </a:ln>
          <a:scene3d>
            <a:camera prst="orthographicFront"/>
            <a:lightRig rig="sunset" dir="t"/>
          </a:scene3d>
          <a:sp3d prstMaterial="metal">
            <a:bevelT w="165100" prst="coolSlant"/>
          </a:sp3d>
        </p:spPr>
        <p:txBody>
          <a:bodyPr wrap="none" anchor="ctr"/>
          <a:lstStyle/>
          <a:p>
            <a:pPr fontAlgn="base">
              <a:lnSpc>
                <a:spcPct val="90000"/>
              </a:lnSpc>
              <a:spcBef>
                <a:spcPct val="35000"/>
              </a:spcBef>
              <a:spcAft>
                <a:spcPct val="25000"/>
              </a:spcAft>
              <a:buClr>
                <a:srgbClr val="8B3D9A"/>
              </a:buClr>
              <a:buFont typeface="Arial" pitchFamily="34" charset="0"/>
              <a:buChar char="•"/>
            </a:pPr>
            <a:endParaRPr lang="el-GR" dirty="0"/>
          </a:p>
        </p:txBody>
      </p:sp>
      <p:sp>
        <p:nvSpPr>
          <p:cNvPr id="28" name="Text Box 12"/>
          <p:cNvSpPr txBox="1">
            <a:spLocks noChangeArrowheads="1"/>
          </p:cNvSpPr>
          <p:nvPr/>
        </p:nvSpPr>
        <p:spPr bwMode="auto">
          <a:xfrm>
            <a:off x="1187624" y="3573016"/>
            <a:ext cx="1749197" cy="338554"/>
          </a:xfrm>
          <a:prstGeom prst="rect">
            <a:avLst/>
          </a:prstGeom>
          <a:noFill/>
          <a:ln w="28575">
            <a:noFill/>
            <a:miter lim="800000"/>
            <a:headEnd/>
            <a:tailEnd/>
          </a:ln>
        </p:spPr>
        <p:txBody>
          <a:bodyPr wrap="none">
            <a:spAutoFit/>
          </a:bodyPr>
          <a:lstStyle/>
          <a:p>
            <a:pPr defTabSz="822325" eaLnBrk="0" fontAlgn="base" hangingPunct="0">
              <a:spcBef>
                <a:spcPct val="0"/>
              </a:spcBef>
              <a:spcAft>
                <a:spcPct val="0"/>
              </a:spcAft>
              <a:buClr>
                <a:srgbClr val="381984"/>
              </a:buClr>
              <a:buFont typeface="Wingdings" pitchFamily="2" charset="2"/>
              <a:buNone/>
            </a:pPr>
            <a:r>
              <a:rPr lang="el-GR" sz="1600" b="1" dirty="0">
                <a:latin typeface="Cambria" pitchFamily="18" charset="0"/>
                <a:sym typeface="Lucida Grande" pitchFamily="-106" charset="0"/>
              </a:rPr>
              <a:t>Κυτταρόπλασμα</a:t>
            </a:r>
            <a:endParaRPr lang="en-US" sz="1600" b="1" dirty="0">
              <a:latin typeface="Cambria" pitchFamily="18" charset="0"/>
              <a:sym typeface="Lucida Grande" pitchFamily="-106" charset="0"/>
            </a:endParaRPr>
          </a:p>
        </p:txBody>
      </p:sp>
      <p:grpSp>
        <p:nvGrpSpPr>
          <p:cNvPr id="2" name="Group 57"/>
          <p:cNvGrpSpPr/>
          <p:nvPr/>
        </p:nvGrpSpPr>
        <p:grpSpPr>
          <a:xfrm>
            <a:off x="4355976" y="4525318"/>
            <a:ext cx="1192612" cy="576064"/>
            <a:chOff x="4932040" y="5301208"/>
            <a:chExt cx="1192612" cy="576064"/>
          </a:xfrm>
        </p:grpSpPr>
        <p:grpSp>
          <p:nvGrpSpPr>
            <p:cNvPr id="3" name="Group 46"/>
            <p:cNvGrpSpPr/>
            <p:nvPr/>
          </p:nvGrpSpPr>
          <p:grpSpPr>
            <a:xfrm>
              <a:off x="4932040" y="5301208"/>
              <a:ext cx="599335" cy="576064"/>
              <a:chOff x="4932040" y="5085184"/>
              <a:chExt cx="599335" cy="576064"/>
            </a:xfrm>
            <a:scene3d>
              <a:camera prst="orthographicFront"/>
              <a:lightRig rig="brightRoom" dir="t"/>
            </a:scene3d>
          </p:grpSpPr>
          <p:grpSp>
            <p:nvGrpSpPr>
              <p:cNvPr id="4" name="Group 39"/>
              <p:cNvGrpSpPr/>
              <p:nvPr/>
            </p:nvGrpSpPr>
            <p:grpSpPr>
              <a:xfrm>
                <a:off x="5038055" y="5085184"/>
                <a:ext cx="374650" cy="286891"/>
                <a:chOff x="5038055" y="5085184"/>
                <a:chExt cx="374650" cy="286891"/>
              </a:xfrm>
            </p:grpSpPr>
            <p:sp>
              <p:nvSpPr>
                <p:cNvPr id="33" name="Oval 47"/>
                <p:cNvSpPr>
                  <a:spLocks noChangeArrowheads="1"/>
                </p:cNvSpPr>
                <p:nvPr/>
              </p:nvSpPr>
              <p:spPr bwMode="auto">
                <a:xfrm rot="-5400000">
                  <a:off x="5123780" y="4999459"/>
                  <a:ext cx="203200" cy="374650"/>
                </a:xfrm>
                <a:prstGeom prst="ellipse">
                  <a:avLst/>
                </a:prstGeom>
                <a:solidFill>
                  <a:schemeClr val="accent3">
                    <a:lumMod val="50000"/>
                  </a:schemeClr>
                </a:solidFill>
                <a:ln w="31750">
                  <a:solidFill>
                    <a:schemeClr val="accent3">
                      <a:lumMod val="50000"/>
                    </a:schemeClr>
                  </a:solidFill>
                  <a:round/>
                  <a:headEnd/>
                  <a:tailEnd/>
                </a:ln>
                <a:sp3d prstMaterial="metal">
                  <a:bevelT/>
                </a:sp3d>
              </p:spPr>
              <p:txBody>
                <a:bodyPr wrap="none" anchor="ctr"/>
                <a:lstStyle/>
                <a:p>
                  <a:pPr fontAlgn="base">
                    <a:lnSpc>
                      <a:spcPct val="90000"/>
                    </a:lnSpc>
                    <a:spcBef>
                      <a:spcPct val="35000"/>
                    </a:spcBef>
                    <a:spcAft>
                      <a:spcPct val="25000"/>
                    </a:spcAft>
                    <a:buClr>
                      <a:srgbClr val="8B3D9A"/>
                    </a:buClr>
                    <a:buFont typeface="Arial" pitchFamily="34" charset="0"/>
                    <a:buChar char="•"/>
                  </a:pPr>
                  <a:endParaRPr lang="el-GR" dirty="0"/>
                </a:p>
              </p:txBody>
            </p:sp>
            <p:sp>
              <p:nvSpPr>
                <p:cNvPr id="39" name="Line 31"/>
                <p:cNvSpPr>
                  <a:spLocks noChangeShapeType="1"/>
                </p:cNvSpPr>
                <p:nvPr/>
              </p:nvSpPr>
              <p:spPr bwMode="auto">
                <a:xfrm>
                  <a:off x="5076056" y="5229200"/>
                  <a:ext cx="0" cy="142875"/>
                </a:xfrm>
                <a:prstGeom prst="line">
                  <a:avLst/>
                </a:prstGeom>
                <a:noFill/>
                <a:ln w="31750">
                  <a:solidFill>
                    <a:schemeClr val="accent3">
                      <a:lumMod val="50000"/>
                    </a:schemeClr>
                  </a:solidFill>
                  <a:round/>
                  <a:headEnd/>
                  <a:tailEnd/>
                </a:ln>
                <a:sp3d prstMaterial="metal">
                  <a:bevelT/>
                </a:sp3d>
              </p:spPr>
              <p:txBody>
                <a:bodyPr wrap="none" anchor="ctr"/>
                <a:lstStyle/>
                <a:p>
                  <a:pPr fontAlgn="base">
                    <a:spcBef>
                      <a:spcPct val="0"/>
                    </a:spcBef>
                    <a:spcAft>
                      <a:spcPct val="0"/>
                    </a:spcAft>
                  </a:pPr>
                  <a:endParaRPr lang="el-GR"/>
                </a:p>
              </p:txBody>
            </p:sp>
          </p:grpSp>
          <p:grpSp>
            <p:nvGrpSpPr>
              <p:cNvPr id="5" name="Group 45"/>
              <p:cNvGrpSpPr/>
              <p:nvPr/>
            </p:nvGrpSpPr>
            <p:grpSpPr>
              <a:xfrm>
                <a:off x="4932040" y="5085184"/>
                <a:ext cx="599335" cy="576064"/>
                <a:chOff x="4932040" y="5085184"/>
                <a:chExt cx="599335" cy="576064"/>
              </a:xfrm>
            </p:grpSpPr>
            <p:grpSp>
              <p:nvGrpSpPr>
                <p:cNvPr id="6" name="Group 40"/>
                <p:cNvGrpSpPr/>
                <p:nvPr/>
              </p:nvGrpSpPr>
              <p:grpSpPr>
                <a:xfrm rot="10800000">
                  <a:off x="5061446" y="5302348"/>
                  <a:ext cx="374650" cy="286891"/>
                  <a:chOff x="5038055" y="5085184"/>
                  <a:chExt cx="374650" cy="286891"/>
                </a:xfrm>
              </p:grpSpPr>
              <p:sp>
                <p:nvSpPr>
                  <p:cNvPr id="42" name="Oval 47"/>
                  <p:cNvSpPr>
                    <a:spLocks noChangeArrowheads="1"/>
                  </p:cNvSpPr>
                  <p:nvPr/>
                </p:nvSpPr>
                <p:spPr bwMode="auto">
                  <a:xfrm rot="-5400000">
                    <a:off x="5123780" y="4999459"/>
                    <a:ext cx="203200" cy="374650"/>
                  </a:xfrm>
                  <a:prstGeom prst="ellipse">
                    <a:avLst/>
                  </a:prstGeom>
                  <a:solidFill>
                    <a:schemeClr val="accent3">
                      <a:lumMod val="50000"/>
                    </a:schemeClr>
                  </a:solidFill>
                  <a:ln w="31750">
                    <a:solidFill>
                      <a:schemeClr val="accent3">
                        <a:lumMod val="50000"/>
                      </a:schemeClr>
                    </a:solidFill>
                    <a:round/>
                    <a:headEnd/>
                    <a:tailEnd/>
                  </a:ln>
                  <a:sp3d prstMaterial="metal">
                    <a:bevelT/>
                  </a:sp3d>
                </p:spPr>
                <p:txBody>
                  <a:bodyPr wrap="none" anchor="ctr"/>
                  <a:lstStyle/>
                  <a:p>
                    <a:pPr fontAlgn="base">
                      <a:lnSpc>
                        <a:spcPct val="90000"/>
                      </a:lnSpc>
                      <a:spcBef>
                        <a:spcPct val="35000"/>
                      </a:spcBef>
                      <a:spcAft>
                        <a:spcPct val="25000"/>
                      </a:spcAft>
                      <a:buClr>
                        <a:srgbClr val="8B3D9A"/>
                      </a:buClr>
                      <a:buFont typeface="Arial" pitchFamily="34" charset="0"/>
                      <a:buChar char="•"/>
                    </a:pPr>
                    <a:endParaRPr lang="el-GR" dirty="0"/>
                  </a:p>
                </p:txBody>
              </p:sp>
              <p:sp>
                <p:nvSpPr>
                  <p:cNvPr id="43" name="Line 31"/>
                  <p:cNvSpPr>
                    <a:spLocks noChangeShapeType="1"/>
                  </p:cNvSpPr>
                  <p:nvPr/>
                </p:nvSpPr>
                <p:spPr bwMode="auto">
                  <a:xfrm>
                    <a:off x="5076056" y="5229200"/>
                    <a:ext cx="0" cy="142875"/>
                  </a:xfrm>
                  <a:prstGeom prst="line">
                    <a:avLst/>
                  </a:prstGeom>
                  <a:noFill/>
                  <a:ln w="31750">
                    <a:solidFill>
                      <a:schemeClr val="accent3">
                        <a:lumMod val="50000"/>
                      </a:schemeClr>
                    </a:solidFill>
                    <a:round/>
                    <a:headEnd/>
                    <a:tailEnd/>
                  </a:ln>
                  <a:sp3d prstMaterial="metal">
                    <a:bevelT/>
                  </a:sp3d>
                </p:spPr>
                <p:txBody>
                  <a:bodyPr wrap="none" anchor="ctr"/>
                  <a:lstStyle/>
                  <a:p>
                    <a:pPr fontAlgn="base">
                      <a:spcBef>
                        <a:spcPct val="0"/>
                      </a:spcBef>
                      <a:spcAft>
                        <a:spcPct val="0"/>
                      </a:spcAft>
                    </a:pPr>
                    <a:endParaRPr lang="el-GR"/>
                  </a:p>
                </p:txBody>
              </p:sp>
            </p:grpSp>
            <p:sp>
              <p:nvSpPr>
                <p:cNvPr id="44" name="Text Box 29"/>
                <p:cNvSpPr txBox="1">
                  <a:spLocks noChangeArrowheads="1"/>
                </p:cNvSpPr>
                <p:nvPr/>
              </p:nvSpPr>
              <p:spPr bwMode="auto">
                <a:xfrm>
                  <a:off x="4932040" y="5371938"/>
                  <a:ext cx="311303" cy="289310"/>
                </a:xfrm>
                <a:prstGeom prst="rect">
                  <a:avLst/>
                </a:prstGeom>
                <a:noFill/>
                <a:ln w="28575">
                  <a:noFill/>
                  <a:miter lim="800000"/>
                  <a:headEnd/>
                  <a:tailEnd/>
                </a:ln>
                <a:sp3d prstMaterial="metal">
                  <a:bevelT/>
                </a:sp3d>
              </p:spPr>
              <p:txBody>
                <a:bodyPr wrap="none">
                  <a:spAutoFit/>
                </a:bodyPr>
                <a:lstStyle/>
                <a:p>
                  <a:pPr algn="ctr" fontAlgn="base">
                    <a:lnSpc>
                      <a:spcPct val="80000"/>
                    </a:lnSpc>
                    <a:spcBef>
                      <a:spcPct val="50000"/>
                    </a:spcBef>
                    <a:spcAft>
                      <a:spcPct val="25000"/>
                    </a:spcAft>
                    <a:buClr>
                      <a:srgbClr val="8B3D9A"/>
                    </a:buClr>
                    <a:buFont typeface="Arial" pitchFamily="34" charset="0"/>
                    <a:buNone/>
                  </a:pPr>
                  <a:r>
                    <a:rPr lang="en-US" sz="1600" b="1" dirty="0">
                      <a:solidFill>
                        <a:schemeClr val="tx2">
                          <a:lumMod val="50000"/>
                        </a:schemeClr>
                      </a:solidFill>
                      <a:latin typeface="Cambria" pitchFamily="18" charset="0"/>
                    </a:rPr>
                    <a:t>P</a:t>
                  </a:r>
                </a:p>
              </p:txBody>
            </p:sp>
            <p:sp>
              <p:nvSpPr>
                <p:cNvPr id="45" name="Text Box 29"/>
                <p:cNvSpPr txBox="1">
                  <a:spLocks noChangeArrowheads="1"/>
                </p:cNvSpPr>
                <p:nvPr/>
              </p:nvSpPr>
              <p:spPr bwMode="auto">
                <a:xfrm>
                  <a:off x="5220072" y="5085184"/>
                  <a:ext cx="311303" cy="289310"/>
                </a:xfrm>
                <a:prstGeom prst="rect">
                  <a:avLst/>
                </a:prstGeom>
                <a:noFill/>
                <a:ln w="28575">
                  <a:noFill/>
                  <a:miter lim="800000"/>
                  <a:headEnd/>
                  <a:tailEnd/>
                </a:ln>
                <a:sp3d prstMaterial="metal">
                  <a:bevelT/>
                </a:sp3d>
              </p:spPr>
              <p:txBody>
                <a:bodyPr wrap="none">
                  <a:spAutoFit/>
                </a:bodyPr>
                <a:lstStyle/>
                <a:p>
                  <a:pPr algn="ctr" fontAlgn="base">
                    <a:lnSpc>
                      <a:spcPct val="80000"/>
                    </a:lnSpc>
                    <a:spcBef>
                      <a:spcPct val="50000"/>
                    </a:spcBef>
                    <a:spcAft>
                      <a:spcPct val="25000"/>
                    </a:spcAft>
                    <a:buClr>
                      <a:srgbClr val="8B3D9A"/>
                    </a:buClr>
                    <a:buFont typeface="Arial" pitchFamily="34" charset="0"/>
                    <a:buNone/>
                  </a:pPr>
                  <a:r>
                    <a:rPr lang="en-US" sz="1600" b="1" dirty="0">
                      <a:solidFill>
                        <a:schemeClr val="tx2">
                          <a:lumMod val="50000"/>
                        </a:schemeClr>
                      </a:solidFill>
                      <a:latin typeface="Cambria" pitchFamily="18" charset="0"/>
                    </a:rPr>
                    <a:t>P</a:t>
                  </a:r>
                </a:p>
              </p:txBody>
            </p:sp>
          </p:grpSp>
        </p:grpSp>
        <p:sp>
          <p:nvSpPr>
            <p:cNvPr id="48" name="Text Box 18"/>
            <p:cNvSpPr txBox="1">
              <a:spLocks noChangeArrowheads="1"/>
            </p:cNvSpPr>
            <p:nvPr/>
          </p:nvSpPr>
          <p:spPr bwMode="auto">
            <a:xfrm>
              <a:off x="5452096" y="5316538"/>
              <a:ext cx="672556" cy="344710"/>
            </a:xfrm>
            <a:prstGeom prst="rect">
              <a:avLst/>
            </a:prstGeom>
            <a:noFill/>
            <a:ln w="28575">
              <a:noFill/>
              <a:miter lim="800000"/>
              <a:headEnd/>
              <a:tailEnd/>
            </a:ln>
          </p:spPr>
          <p:txBody>
            <a:bodyPr wrap="none">
              <a:spAutoFit/>
            </a:bodyPr>
            <a:lstStyle/>
            <a:p>
              <a:pPr algn="ctr" fontAlgn="base">
                <a:lnSpc>
                  <a:spcPct val="80000"/>
                </a:lnSpc>
                <a:spcBef>
                  <a:spcPct val="50000"/>
                </a:spcBef>
                <a:spcAft>
                  <a:spcPct val="25000"/>
                </a:spcAft>
                <a:buClr>
                  <a:srgbClr val="8B3D9A"/>
                </a:buClr>
                <a:buFont typeface="Arial" pitchFamily="34" charset="0"/>
                <a:buNone/>
              </a:pPr>
              <a:r>
                <a:rPr lang="en-GB" sz="2000" b="1" dirty="0" smtClean="0">
                  <a:solidFill>
                    <a:srgbClr val="002060"/>
                  </a:solidFill>
                </a:rPr>
                <a:t>ST</a:t>
              </a:r>
              <a:r>
                <a:rPr lang="en-US" sz="2000" b="1" dirty="0" smtClean="0">
                  <a:solidFill>
                    <a:srgbClr val="002060"/>
                  </a:solidFill>
                </a:rPr>
                <a:t>AT</a:t>
              </a:r>
              <a:endParaRPr lang="en-US" sz="2000" b="1" dirty="0">
                <a:solidFill>
                  <a:srgbClr val="002060"/>
                </a:solidFill>
              </a:endParaRPr>
            </a:p>
          </p:txBody>
        </p:sp>
      </p:grpSp>
      <p:sp>
        <p:nvSpPr>
          <p:cNvPr id="55" name="Text Box 13"/>
          <p:cNvSpPr txBox="1">
            <a:spLocks noChangeArrowheads="1"/>
          </p:cNvSpPr>
          <p:nvPr/>
        </p:nvSpPr>
        <p:spPr bwMode="auto">
          <a:xfrm>
            <a:off x="3131840" y="5373216"/>
            <a:ext cx="2101409" cy="338554"/>
          </a:xfrm>
          <a:prstGeom prst="rect">
            <a:avLst/>
          </a:prstGeom>
          <a:noFill/>
          <a:ln w="28575">
            <a:noFill/>
            <a:miter lim="800000"/>
            <a:headEnd/>
            <a:tailEnd/>
          </a:ln>
        </p:spPr>
        <p:txBody>
          <a:bodyPr wrap="none">
            <a:spAutoFit/>
          </a:bodyPr>
          <a:lstStyle/>
          <a:p>
            <a:pPr defTabSz="822325" eaLnBrk="0" fontAlgn="base" hangingPunct="0">
              <a:spcBef>
                <a:spcPct val="0"/>
              </a:spcBef>
              <a:spcAft>
                <a:spcPct val="0"/>
              </a:spcAft>
              <a:buClr>
                <a:srgbClr val="381984"/>
              </a:buClr>
              <a:buFont typeface="Wingdings" pitchFamily="2" charset="2"/>
              <a:buNone/>
            </a:pPr>
            <a:r>
              <a:rPr lang="el-GR" sz="1600" b="1" dirty="0">
                <a:solidFill>
                  <a:srgbClr val="002060"/>
                </a:solidFill>
                <a:latin typeface="Cambria" pitchFamily="18" charset="0"/>
                <a:sym typeface="Lucida Grande" pitchFamily="-106" charset="0"/>
              </a:rPr>
              <a:t>Μετάδοση </a:t>
            </a:r>
            <a:r>
              <a:rPr lang="el-GR" sz="1600" b="1" dirty="0" smtClean="0">
                <a:solidFill>
                  <a:srgbClr val="002060"/>
                </a:solidFill>
                <a:latin typeface="Cambria" pitchFamily="18" charset="0"/>
                <a:sym typeface="Lucida Grande" pitchFamily="-106" charset="0"/>
              </a:rPr>
              <a:t>σημάτων</a:t>
            </a:r>
            <a:endParaRPr lang="en-US" sz="1600" b="1" dirty="0">
              <a:solidFill>
                <a:srgbClr val="002060"/>
              </a:solidFill>
              <a:latin typeface="Cambria" pitchFamily="18" charset="0"/>
              <a:sym typeface="Lucida Grande" pitchFamily="-106" charset="0"/>
            </a:endParaRPr>
          </a:p>
        </p:txBody>
      </p:sp>
      <p:grpSp>
        <p:nvGrpSpPr>
          <p:cNvPr id="7" name="Group 89"/>
          <p:cNvGrpSpPr/>
          <p:nvPr/>
        </p:nvGrpSpPr>
        <p:grpSpPr>
          <a:xfrm>
            <a:off x="5004048" y="3717032"/>
            <a:ext cx="1621875" cy="864096"/>
            <a:chOff x="5004048" y="3717032"/>
            <a:chExt cx="1621875" cy="864096"/>
          </a:xfrm>
        </p:grpSpPr>
        <p:grpSp>
          <p:nvGrpSpPr>
            <p:cNvPr id="8" name="Group 33"/>
            <p:cNvGrpSpPr/>
            <p:nvPr/>
          </p:nvGrpSpPr>
          <p:grpSpPr>
            <a:xfrm>
              <a:off x="5004048" y="3861048"/>
              <a:ext cx="704548" cy="398069"/>
              <a:chOff x="5038357" y="4509120"/>
              <a:chExt cx="704548" cy="398069"/>
            </a:xfrm>
          </p:grpSpPr>
          <p:sp>
            <p:nvSpPr>
              <p:cNvPr id="30" name="Text Box 29"/>
              <p:cNvSpPr txBox="1">
                <a:spLocks noChangeArrowheads="1"/>
              </p:cNvSpPr>
              <p:nvPr/>
            </p:nvSpPr>
            <p:spPr bwMode="auto">
              <a:xfrm>
                <a:off x="5038357" y="4593257"/>
                <a:ext cx="325731" cy="313932"/>
              </a:xfrm>
              <a:prstGeom prst="rect">
                <a:avLst/>
              </a:prstGeom>
              <a:noFill/>
              <a:ln w="28575">
                <a:noFill/>
                <a:miter lim="800000"/>
                <a:headEnd/>
                <a:tailEnd/>
              </a:ln>
            </p:spPr>
            <p:txBody>
              <a:bodyPr wrap="none">
                <a:spAutoFit/>
              </a:bodyPr>
              <a:lstStyle/>
              <a:p>
                <a:pPr algn="ctr" fontAlgn="base">
                  <a:lnSpc>
                    <a:spcPct val="80000"/>
                  </a:lnSpc>
                  <a:spcBef>
                    <a:spcPct val="50000"/>
                  </a:spcBef>
                  <a:spcAft>
                    <a:spcPct val="25000"/>
                  </a:spcAft>
                  <a:buClr>
                    <a:srgbClr val="8B3D9A"/>
                  </a:buClr>
                  <a:buFont typeface="Arial" pitchFamily="34" charset="0"/>
                  <a:buNone/>
                </a:pPr>
                <a:r>
                  <a:rPr lang="en-US" b="1" dirty="0">
                    <a:solidFill>
                      <a:schemeClr val="tx2">
                        <a:lumMod val="50000"/>
                      </a:schemeClr>
                    </a:solidFill>
                    <a:latin typeface="Cambria" pitchFamily="18" charset="0"/>
                  </a:rPr>
                  <a:t>P</a:t>
                </a:r>
              </a:p>
            </p:txBody>
          </p:sp>
          <p:sp>
            <p:nvSpPr>
              <p:cNvPr id="31" name="Line 32"/>
              <p:cNvSpPr>
                <a:spLocks noChangeShapeType="1"/>
              </p:cNvSpPr>
              <p:nvPr/>
            </p:nvSpPr>
            <p:spPr bwMode="auto">
              <a:xfrm>
                <a:off x="5292080" y="4725142"/>
                <a:ext cx="288032" cy="1"/>
              </a:xfrm>
              <a:prstGeom prst="line">
                <a:avLst/>
              </a:prstGeom>
              <a:noFill/>
              <a:ln w="44450" cmpd="dbl">
                <a:solidFill>
                  <a:schemeClr val="bg1">
                    <a:lumMod val="50000"/>
                  </a:schemeClr>
                </a:solidFill>
                <a:round/>
                <a:headEnd/>
                <a:tailEnd/>
              </a:ln>
            </p:spPr>
            <p:txBody>
              <a:bodyPr wrap="none" anchor="ctr"/>
              <a:lstStyle/>
              <a:p>
                <a:pPr fontAlgn="base">
                  <a:spcBef>
                    <a:spcPct val="0"/>
                  </a:spcBef>
                  <a:spcAft>
                    <a:spcPct val="0"/>
                  </a:spcAft>
                </a:pPr>
                <a:endParaRPr lang="el-GR"/>
              </a:p>
            </p:txBody>
          </p:sp>
          <p:sp>
            <p:nvSpPr>
              <p:cNvPr id="32" name="Oval 45"/>
              <p:cNvSpPr>
                <a:spLocks noChangeArrowheads="1"/>
              </p:cNvSpPr>
              <p:nvPr/>
            </p:nvSpPr>
            <p:spPr bwMode="auto">
              <a:xfrm>
                <a:off x="5539705" y="4509120"/>
                <a:ext cx="203200" cy="374650"/>
              </a:xfrm>
              <a:prstGeom prst="ellipse">
                <a:avLst/>
              </a:prstGeom>
              <a:solidFill>
                <a:schemeClr val="accent1"/>
              </a:solidFill>
              <a:ln w="28575">
                <a:noFill/>
                <a:round/>
                <a:headEnd/>
                <a:tailEnd/>
              </a:ln>
              <a:scene3d>
                <a:camera prst="orthographicFront"/>
                <a:lightRig rig="freezing" dir="t"/>
              </a:scene3d>
              <a:sp3d contourW="12700" prstMaterial="metal">
                <a:bevelT/>
                <a:contourClr>
                  <a:schemeClr val="tx2">
                    <a:lumMod val="60000"/>
                    <a:lumOff val="40000"/>
                  </a:schemeClr>
                </a:contourClr>
              </a:sp3d>
            </p:spPr>
            <p:txBody>
              <a:bodyPr wrap="none" anchor="ctr"/>
              <a:lstStyle/>
              <a:p>
                <a:pPr fontAlgn="base">
                  <a:lnSpc>
                    <a:spcPct val="90000"/>
                  </a:lnSpc>
                  <a:spcBef>
                    <a:spcPct val="35000"/>
                  </a:spcBef>
                  <a:spcAft>
                    <a:spcPct val="25000"/>
                  </a:spcAft>
                  <a:buClr>
                    <a:srgbClr val="8B3D9A"/>
                  </a:buClr>
                  <a:buFont typeface="Arial" pitchFamily="34" charset="0"/>
                  <a:buChar char="•"/>
                </a:pPr>
                <a:endParaRPr lang="el-GR"/>
              </a:p>
            </p:txBody>
          </p:sp>
        </p:grpSp>
        <p:sp>
          <p:nvSpPr>
            <p:cNvPr id="35" name="Oval 45"/>
            <p:cNvSpPr>
              <a:spLocks noChangeArrowheads="1"/>
            </p:cNvSpPr>
            <p:nvPr/>
          </p:nvSpPr>
          <p:spPr bwMode="auto">
            <a:xfrm>
              <a:off x="5952976" y="3877246"/>
              <a:ext cx="203200" cy="374650"/>
            </a:xfrm>
            <a:prstGeom prst="ellipse">
              <a:avLst/>
            </a:prstGeom>
            <a:solidFill>
              <a:schemeClr val="accent1"/>
            </a:solidFill>
            <a:ln w="28575">
              <a:noFill/>
              <a:round/>
              <a:headEnd/>
              <a:tailEnd/>
            </a:ln>
            <a:scene3d>
              <a:camera prst="orthographicFront"/>
              <a:lightRig rig="freezing" dir="t"/>
            </a:scene3d>
            <a:sp3d contourW="12700" prstMaterial="metal">
              <a:bevelT/>
              <a:contourClr>
                <a:schemeClr val="tx2">
                  <a:lumMod val="60000"/>
                  <a:lumOff val="40000"/>
                </a:schemeClr>
              </a:contourClr>
            </a:sp3d>
          </p:spPr>
          <p:txBody>
            <a:bodyPr wrap="none" anchor="ctr"/>
            <a:lstStyle/>
            <a:p>
              <a:pPr fontAlgn="base">
                <a:lnSpc>
                  <a:spcPct val="90000"/>
                </a:lnSpc>
                <a:spcBef>
                  <a:spcPct val="35000"/>
                </a:spcBef>
                <a:spcAft>
                  <a:spcPct val="25000"/>
                </a:spcAft>
                <a:buClr>
                  <a:srgbClr val="8B3D9A"/>
                </a:buClr>
                <a:buFont typeface="Arial" pitchFamily="34" charset="0"/>
                <a:buChar char="•"/>
              </a:pPr>
              <a:endParaRPr lang="el-GR"/>
            </a:p>
          </p:txBody>
        </p:sp>
        <p:sp>
          <p:nvSpPr>
            <p:cNvPr id="36" name="Line 32"/>
            <p:cNvSpPr>
              <a:spLocks noChangeShapeType="1"/>
            </p:cNvSpPr>
            <p:nvPr/>
          </p:nvSpPr>
          <p:spPr bwMode="auto">
            <a:xfrm flipV="1">
              <a:off x="6156176" y="4077071"/>
              <a:ext cx="216024" cy="16199"/>
            </a:xfrm>
            <a:prstGeom prst="line">
              <a:avLst/>
            </a:prstGeom>
            <a:noFill/>
            <a:ln w="44450" cmpd="dbl">
              <a:solidFill>
                <a:schemeClr val="bg1">
                  <a:lumMod val="50000"/>
                </a:schemeClr>
              </a:solidFill>
              <a:round/>
              <a:headEnd/>
              <a:tailEnd/>
            </a:ln>
          </p:spPr>
          <p:txBody>
            <a:bodyPr wrap="none" anchor="ctr"/>
            <a:lstStyle/>
            <a:p>
              <a:pPr fontAlgn="base">
                <a:spcBef>
                  <a:spcPct val="0"/>
                </a:spcBef>
                <a:spcAft>
                  <a:spcPct val="0"/>
                </a:spcAft>
              </a:pPr>
              <a:endParaRPr lang="el-GR"/>
            </a:p>
          </p:txBody>
        </p:sp>
        <p:sp>
          <p:nvSpPr>
            <p:cNvPr id="37" name="Text Box 29"/>
            <p:cNvSpPr txBox="1">
              <a:spLocks noChangeArrowheads="1"/>
            </p:cNvSpPr>
            <p:nvPr/>
          </p:nvSpPr>
          <p:spPr bwMode="auto">
            <a:xfrm>
              <a:off x="6300192" y="3933056"/>
              <a:ext cx="325731" cy="313932"/>
            </a:xfrm>
            <a:prstGeom prst="rect">
              <a:avLst/>
            </a:prstGeom>
            <a:noFill/>
            <a:ln w="28575">
              <a:noFill/>
              <a:miter lim="800000"/>
              <a:headEnd/>
              <a:tailEnd/>
            </a:ln>
          </p:spPr>
          <p:txBody>
            <a:bodyPr wrap="none">
              <a:spAutoFit/>
            </a:bodyPr>
            <a:lstStyle/>
            <a:p>
              <a:pPr algn="ctr" fontAlgn="base">
                <a:lnSpc>
                  <a:spcPct val="80000"/>
                </a:lnSpc>
                <a:spcBef>
                  <a:spcPct val="50000"/>
                </a:spcBef>
                <a:spcAft>
                  <a:spcPct val="25000"/>
                </a:spcAft>
                <a:buClr>
                  <a:srgbClr val="8B3D9A"/>
                </a:buClr>
                <a:buFont typeface="Arial" pitchFamily="34" charset="0"/>
                <a:buNone/>
              </a:pPr>
              <a:r>
                <a:rPr lang="en-US" b="1" dirty="0">
                  <a:solidFill>
                    <a:schemeClr val="tx2">
                      <a:lumMod val="50000"/>
                    </a:schemeClr>
                  </a:solidFill>
                  <a:latin typeface="Cambria" pitchFamily="18" charset="0"/>
                </a:rPr>
                <a:t>P</a:t>
              </a:r>
            </a:p>
          </p:txBody>
        </p:sp>
        <p:sp>
          <p:nvSpPr>
            <p:cNvPr id="38" name="Text Box 18"/>
            <p:cNvSpPr txBox="1">
              <a:spLocks noChangeArrowheads="1"/>
            </p:cNvSpPr>
            <p:nvPr/>
          </p:nvSpPr>
          <p:spPr bwMode="auto">
            <a:xfrm>
              <a:off x="5567457" y="3717032"/>
              <a:ext cx="560539" cy="344710"/>
            </a:xfrm>
            <a:prstGeom prst="rect">
              <a:avLst/>
            </a:prstGeom>
            <a:noFill/>
            <a:ln w="28575">
              <a:noFill/>
              <a:miter lim="800000"/>
              <a:headEnd/>
              <a:tailEnd/>
            </a:ln>
          </p:spPr>
          <p:txBody>
            <a:bodyPr wrap="none">
              <a:spAutoFit/>
            </a:bodyPr>
            <a:lstStyle/>
            <a:p>
              <a:pPr algn="ctr" fontAlgn="base">
                <a:lnSpc>
                  <a:spcPct val="80000"/>
                </a:lnSpc>
                <a:spcBef>
                  <a:spcPct val="50000"/>
                </a:spcBef>
                <a:spcAft>
                  <a:spcPct val="25000"/>
                </a:spcAft>
                <a:buClr>
                  <a:srgbClr val="8B3D9A"/>
                </a:buClr>
                <a:buFont typeface="Arial" pitchFamily="34" charset="0"/>
                <a:buNone/>
              </a:pPr>
              <a:r>
                <a:rPr lang="en-US" sz="2000" b="1" dirty="0">
                  <a:solidFill>
                    <a:srgbClr val="002060"/>
                  </a:solidFill>
                </a:rPr>
                <a:t>JAK</a:t>
              </a:r>
            </a:p>
          </p:txBody>
        </p:sp>
        <p:cxnSp>
          <p:nvCxnSpPr>
            <p:cNvPr id="51" name="Straight Arrow Connector 50"/>
            <p:cNvCxnSpPr/>
            <p:nvPr/>
          </p:nvCxnSpPr>
          <p:spPr>
            <a:xfrm rot="10800000" flipV="1">
              <a:off x="5292080" y="4149874"/>
              <a:ext cx="504850" cy="431254"/>
            </a:xfrm>
            <a:prstGeom prst="straightConnector1">
              <a:avLst/>
            </a:prstGeom>
            <a:ln w="34925" cmpd="sng">
              <a:solidFill>
                <a:srgbClr val="33CC33"/>
              </a:solidFill>
              <a:prstDash val="solid"/>
              <a:tailEnd type="arrow"/>
            </a:ln>
          </p:spPr>
          <p:style>
            <a:lnRef idx="1">
              <a:schemeClr val="accent1"/>
            </a:lnRef>
            <a:fillRef idx="0">
              <a:schemeClr val="accent1"/>
            </a:fillRef>
            <a:effectRef idx="0">
              <a:schemeClr val="accent1"/>
            </a:effectRef>
            <a:fontRef idx="minor">
              <a:schemeClr val="tx1"/>
            </a:fontRef>
          </p:style>
        </p:cxnSp>
      </p:grpSp>
      <p:cxnSp>
        <p:nvCxnSpPr>
          <p:cNvPr id="61" name="Straight Arrow Connector 60"/>
          <p:cNvCxnSpPr/>
          <p:nvPr/>
        </p:nvCxnSpPr>
        <p:spPr>
          <a:xfrm rot="16200000" flipH="1">
            <a:off x="5796136" y="4149080"/>
            <a:ext cx="432048" cy="432048"/>
          </a:xfrm>
          <a:prstGeom prst="straightConnector1">
            <a:avLst/>
          </a:prstGeom>
          <a:ln w="34925" cmpd="sng">
            <a:solidFill>
              <a:srgbClr val="33CC33"/>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71" name="TextBox 59"/>
          <p:cNvSpPr txBox="1">
            <a:spLocks noChangeArrowheads="1"/>
          </p:cNvSpPr>
          <p:nvPr/>
        </p:nvSpPr>
        <p:spPr bwMode="auto">
          <a:xfrm>
            <a:off x="8028384" y="5621178"/>
            <a:ext cx="607859" cy="400110"/>
          </a:xfrm>
          <a:prstGeom prst="rect">
            <a:avLst/>
          </a:prstGeom>
          <a:noFill/>
          <a:ln w="9525">
            <a:noFill/>
            <a:miter lim="800000"/>
            <a:headEnd/>
            <a:tailEnd/>
          </a:ln>
        </p:spPr>
        <p:txBody>
          <a:bodyPr wrap="none">
            <a:spAutoFit/>
          </a:bodyPr>
          <a:lstStyle/>
          <a:p>
            <a:pPr fontAlgn="base">
              <a:spcBef>
                <a:spcPct val="0"/>
              </a:spcBef>
              <a:spcAft>
                <a:spcPct val="0"/>
              </a:spcAft>
            </a:pPr>
            <a:r>
              <a:rPr lang="en-GB" sz="2000" b="1" dirty="0" smtClean="0">
                <a:solidFill>
                  <a:srgbClr val="002060"/>
                </a:solidFill>
              </a:rPr>
              <a:t>AKT</a:t>
            </a:r>
            <a:endParaRPr lang="en-GB" sz="2000" b="1" dirty="0">
              <a:solidFill>
                <a:srgbClr val="002060"/>
              </a:solidFill>
            </a:endParaRPr>
          </a:p>
        </p:txBody>
      </p:sp>
      <p:grpSp>
        <p:nvGrpSpPr>
          <p:cNvPr id="13" name="Group 92"/>
          <p:cNvGrpSpPr/>
          <p:nvPr/>
        </p:nvGrpSpPr>
        <p:grpSpPr>
          <a:xfrm>
            <a:off x="5707727" y="4309294"/>
            <a:ext cx="2032625" cy="1928018"/>
            <a:chOff x="5707727" y="4309294"/>
            <a:chExt cx="2032625" cy="1928018"/>
          </a:xfrm>
        </p:grpSpPr>
        <p:sp>
          <p:nvSpPr>
            <p:cNvPr id="66" name="Text Box 15"/>
            <p:cNvSpPr txBox="1">
              <a:spLocks noChangeArrowheads="1"/>
            </p:cNvSpPr>
            <p:nvPr/>
          </p:nvSpPr>
          <p:spPr bwMode="auto">
            <a:xfrm>
              <a:off x="6606708" y="4309294"/>
              <a:ext cx="1133644" cy="344710"/>
            </a:xfrm>
            <a:prstGeom prst="rect">
              <a:avLst/>
            </a:prstGeom>
            <a:noFill/>
            <a:ln w="28575">
              <a:noFill/>
              <a:miter lim="800000"/>
              <a:headEnd/>
              <a:tailEnd/>
            </a:ln>
          </p:spPr>
          <p:txBody>
            <a:bodyPr wrap="none">
              <a:spAutoFit/>
            </a:bodyPr>
            <a:lstStyle/>
            <a:p>
              <a:pPr algn="ctr" fontAlgn="base">
                <a:lnSpc>
                  <a:spcPct val="80000"/>
                </a:lnSpc>
                <a:spcBef>
                  <a:spcPct val="50000"/>
                </a:spcBef>
                <a:spcAft>
                  <a:spcPct val="25000"/>
                </a:spcAft>
                <a:buClr>
                  <a:srgbClr val="8B3D9A"/>
                </a:buClr>
                <a:buFont typeface="Arial" pitchFamily="34" charset="0"/>
                <a:buNone/>
              </a:pPr>
              <a:r>
                <a:rPr lang="en-US" sz="2000" b="1" dirty="0">
                  <a:solidFill>
                    <a:srgbClr val="002060"/>
                  </a:solidFill>
                </a:rPr>
                <a:t>RAS/RAF</a:t>
              </a:r>
            </a:p>
          </p:txBody>
        </p:sp>
        <p:sp>
          <p:nvSpPr>
            <p:cNvPr id="67" name="Oval 27"/>
            <p:cNvSpPr>
              <a:spLocks noChangeArrowheads="1"/>
            </p:cNvSpPr>
            <p:nvPr/>
          </p:nvSpPr>
          <p:spPr bwMode="auto">
            <a:xfrm>
              <a:off x="6314603" y="4381302"/>
              <a:ext cx="345629" cy="487858"/>
            </a:xfrm>
            <a:prstGeom prst="ellipse">
              <a:avLst/>
            </a:prstGeom>
            <a:solidFill>
              <a:schemeClr val="accent4"/>
            </a:solidFill>
            <a:ln w="28575">
              <a:noFill/>
              <a:round/>
              <a:headEnd/>
              <a:tailEnd/>
            </a:ln>
            <a:scene3d>
              <a:camera prst="orthographicFront"/>
              <a:lightRig rig="freezing" dir="t"/>
            </a:scene3d>
            <a:sp3d prstMaterial="metal">
              <a:bevelT/>
            </a:sp3d>
          </p:spPr>
          <p:txBody>
            <a:bodyPr wrap="none" anchor="ctr"/>
            <a:lstStyle/>
            <a:p>
              <a:pPr fontAlgn="base">
                <a:lnSpc>
                  <a:spcPct val="90000"/>
                </a:lnSpc>
                <a:spcBef>
                  <a:spcPct val="35000"/>
                </a:spcBef>
                <a:spcAft>
                  <a:spcPct val="25000"/>
                </a:spcAft>
                <a:buClr>
                  <a:srgbClr val="8B3D9A"/>
                </a:buClr>
                <a:buFont typeface="Arial" charset="0"/>
                <a:buChar char="•"/>
                <a:defRPr/>
              </a:pPr>
              <a:endParaRPr lang="en-US">
                <a:cs typeface="ＭＳ Ｐゴシック" charset="-128"/>
              </a:endParaRPr>
            </a:p>
          </p:txBody>
        </p:sp>
        <p:sp>
          <p:nvSpPr>
            <p:cNvPr id="69" name="Text Box 16"/>
            <p:cNvSpPr txBox="1">
              <a:spLocks noChangeArrowheads="1"/>
            </p:cNvSpPr>
            <p:nvPr/>
          </p:nvSpPr>
          <p:spPr bwMode="auto">
            <a:xfrm>
              <a:off x="5724128" y="5157192"/>
              <a:ext cx="982962" cy="344710"/>
            </a:xfrm>
            <a:prstGeom prst="rect">
              <a:avLst/>
            </a:prstGeom>
            <a:noFill/>
            <a:ln w="28575">
              <a:noFill/>
              <a:miter lim="800000"/>
              <a:headEnd/>
              <a:tailEnd/>
            </a:ln>
          </p:spPr>
          <p:txBody>
            <a:bodyPr wrap="none">
              <a:spAutoFit/>
            </a:bodyPr>
            <a:lstStyle/>
            <a:p>
              <a:pPr algn="ctr" fontAlgn="base">
                <a:lnSpc>
                  <a:spcPct val="80000"/>
                </a:lnSpc>
                <a:spcBef>
                  <a:spcPct val="50000"/>
                </a:spcBef>
                <a:spcAft>
                  <a:spcPct val="25000"/>
                </a:spcAft>
                <a:buClr>
                  <a:srgbClr val="8B3D9A"/>
                </a:buClr>
                <a:buFont typeface="Arial" pitchFamily="34" charset="0"/>
                <a:buNone/>
              </a:pPr>
              <a:r>
                <a:rPr lang="en-US" sz="2000" b="1" dirty="0">
                  <a:solidFill>
                    <a:srgbClr val="002060"/>
                  </a:solidFill>
                </a:rPr>
                <a:t>MAPKK</a:t>
              </a:r>
            </a:p>
          </p:txBody>
        </p:sp>
        <p:sp>
          <p:nvSpPr>
            <p:cNvPr id="70" name="Text Box 17"/>
            <p:cNvSpPr txBox="1">
              <a:spLocks noChangeArrowheads="1"/>
            </p:cNvSpPr>
            <p:nvPr/>
          </p:nvSpPr>
          <p:spPr bwMode="auto">
            <a:xfrm>
              <a:off x="5707727" y="5892602"/>
              <a:ext cx="952505" cy="344710"/>
            </a:xfrm>
            <a:prstGeom prst="rect">
              <a:avLst/>
            </a:prstGeom>
            <a:noFill/>
            <a:ln w="28575">
              <a:noFill/>
              <a:miter lim="800000"/>
              <a:headEnd/>
              <a:tailEnd/>
            </a:ln>
          </p:spPr>
          <p:txBody>
            <a:bodyPr wrap="none">
              <a:spAutoFit/>
            </a:bodyPr>
            <a:lstStyle/>
            <a:p>
              <a:pPr algn="ctr" fontAlgn="base">
                <a:lnSpc>
                  <a:spcPct val="80000"/>
                </a:lnSpc>
                <a:spcBef>
                  <a:spcPct val="50000"/>
                </a:spcBef>
                <a:spcAft>
                  <a:spcPct val="25000"/>
                </a:spcAft>
                <a:buClr>
                  <a:srgbClr val="8B3D9A"/>
                </a:buClr>
                <a:buFont typeface="Arial" pitchFamily="34" charset="0"/>
                <a:buNone/>
              </a:pPr>
              <a:r>
                <a:rPr lang="en-US" sz="2000" b="1" dirty="0">
                  <a:solidFill>
                    <a:srgbClr val="002060"/>
                  </a:solidFill>
                </a:rPr>
                <a:t>p42/44</a:t>
              </a:r>
            </a:p>
          </p:txBody>
        </p:sp>
        <p:cxnSp>
          <p:nvCxnSpPr>
            <p:cNvPr id="72" name="Straight Arrow Connector 71"/>
            <p:cNvCxnSpPr/>
            <p:nvPr/>
          </p:nvCxnSpPr>
          <p:spPr>
            <a:xfrm rot="5400000">
              <a:off x="6155382" y="4940374"/>
              <a:ext cx="288032" cy="145604"/>
            </a:xfrm>
            <a:prstGeom prst="straightConnector1">
              <a:avLst/>
            </a:prstGeom>
            <a:ln w="34925">
              <a:solidFill>
                <a:srgbClr val="33CC33"/>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69" idx="2"/>
            </p:cNvCxnSpPr>
            <p:nvPr/>
          </p:nvCxnSpPr>
          <p:spPr>
            <a:xfrm rot="16200000" flipH="1">
              <a:off x="6034210" y="5683300"/>
              <a:ext cx="375372" cy="12575"/>
            </a:xfrm>
            <a:prstGeom prst="straightConnector1">
              <a:avLst/>
            </a:prstGeom>
            <a:ln w="34925">
              <a:solidFill>
                <a:srgbClr val="33CC33"/>
              </a:solidFill>
              <a:tailEnd type="arrow"/>
            </a:ln>
          </p:spPr>
          <p:style>
            <a:lnRef idx="1">
              <a:schemeClr val="accent1"/>
            </a:lnRef>
            <a:fillRef idx="0">
              <a:schemeClr val="accent1"/>
            </a:fillRef>
            <a:effectRef idx="0">
              <a:schemeClr val="accent1"/>
            </a:effectRef>
            <a:fontRef idx="minor">
              <a:schemeClr val="tx1"/>
            </a:fontRef>
          </p:style>
        </p:cxnSp>
      </p:grpSp>
      <p:cxnSp>
        <p:nvCxnSpPr>
          <p:cNvPr id="77" name="Straight Arrow Connector 76"/>
          <p:cNvCxnSpPr/>
          <p:nvPr/>
        </p:nvCxnSpPr>
        <p:spPr>
          <a:xfrm>
            <a:off x="6588224" y="4869161"/>
            <a:ext cx="432048" cy="406786"/>
          </a:xfrm>
          <a:prstGeom prst="straightConnector1">
            <a:avLst/>
          </a:prstGeom>
          <a:ln w="34925">
            <a:solidFill>
              <a:srgbClr val="33CC33"/>
            </a:solidFill>
            <a:tailEnd type="arrow"/>
          </a:ln>
        </p:spPr>
        <p:style>
          <a:lnRef idx="1">
            <a:schemeClr val="accent1"/>
          </a:lnRef>
          <a:fillRef idx="0">
            <a:schemeClr val="accent1"/>
          </a:fillRef>
          <a:effectRef idx="0">
            <a:schemeClr val="accent1"/>
          </a:effectRef>
          <a:fontRef idx="minor">
            <a:schemeClr val="tx1"/>
          </a:fontRef>
        </p:style>
      </p:cxnSp>
      <p:pic>
        <p:nvPicPr>
          <p:cNvPr id="94" name="Picture 56" descr="Membrane"/>
          <p:cNvPicPr>
            <a:picLocks noChangeAspect="1" noChangeArrowheads="1"/>
          </p:cNvPicPr>
          <p:nvPr/>
        </p:nvPicPr>
        <p:blipFill>
          <a:blip r:embed="rId2" cstate="print"/>
          <a:srcRect/>
          <a:stretch>
            <a:fillRect/>
          </a:stretch>
        </p:blipFill>
        <p:spPr bwMode="auto">
          <a:xfrm>
            <a:off x="251520" y="2492896"/>
            <a:ext cx="8640960" cy="1648514"/>
          </a:xfrm>
          <a:prstGeom prst="rect">
            <a:avLst/>
          </a:prstGeom>
          <a:noFill/>
          <a:ln w="9525">
            <a:noFill/>
            <a:miter lim="800000"/>
            <a:headEnd/>
            <a:tailEnd/>
          </a:ln>
        </p:spPr>
      </p:pic>
      <p:grpSp>
        <p:nvGrpSpPr>
          <p:cNvPr id="15" name="Group 12"/>
          <p:cNvGrpSpPr/>
          <p:nvPr/>
        </p:nvGrpSpPr>
        <p:grpSpPr>
          <a:xfrm>
            <a:off x="3053843" y="1933029"/>
            <a:ext cx="366029" cy="2144043"/>
            <a:chOff x="2915816" y="2564904"/>
            <a:chExt cx="366029" cy="1872209"/>
          </a:xfrm>
          <a:scene3d>
            <a:camera prst="orthographicFront"/>
            <a:lightRig rig="sunset" dir="t"/>
          </a:scene3d>
        </p:grpSpPr>
        <p:sp>
          <p:nvSpPr>
            <p:cNvPr id="9" name="Freeform 22"/>
            <p:cNvSpPr>
              <a:spLocks/>
            </p:cNvSpPr>
            <p:nvPr/>
          </p:nvSpPr>
          <p:spPr bwMode="auto">
            <a:xfrm>
              <a:off x="2915816" y="2572843"/>
              <a:ext cx="144016" cy="1864270"/>
            </a:xfrm>
            <a:custGeom>
              <a:avLst/>
              <a:gdLst>
                <a:gd name="T0" fmla="*/ 0 w 84"/>
                <a:gd name="T1" fmla="*/ 0 h 954"/>
                <a:gd name="T2" fmla="*/ 2147483647 w 84"/>
                <a:gd name="T3" fmla="*/ 2147483647 h 954"/>
                <a:gd name="T4" fmla="*/ 2147483647 w 84"/>
                <a:gd name="T5" fmla="*/ 2147483647 h 954"/>
                <a:gd name="T6" fmla="*/ 2147483647 w 84"/>
                <a:gd name="T7" fmla="*/ 2147483647 h 954"/>
                <a:gd name="T8" fmla="*/ 0 w 84"/>
                <a:gd name="T9" fmla="*/ 2147483647 h 954"/>
                <a:gd name="T10" fmla="*/ 0 60000 65536"/>
                <a:gd name="T11" fmla="*/ 0 60000 65536"/>
                <a:gd name="T12" fmla="*/ 0 60000 65536"/>
                <a:gd name="T13" fmla="*/ 0 60000 65536"/>
                <a:gd name="T14" fmla="*/ 0 60000 65536"/>
                <a:gd name="T15" fmla="*/ 0 w 84"/>
                <a:gd name="T16" fmla="*/ 0 h 954"/>
                <a:gd name="T17" fmla="*/ 84 w 84"/>
                <a:gd name="T18" fmla="*/ 954 h 954"/>
              </a:gdLst>
              <a:ahLst/>
              <a:cxnLst>
                <a:cxn ang="T10">
                  <a:pos x="T0" y="T1"/>
                </a:cxn>
                <a:cxn ang="T11">
                  <a:pos x="T2" y="T3"/>
                </a:cxn>
                <a:cxn ang="T12">
                  <a:pos x="T4" y="T5"/>
                </a:cxn>
                <a:cxn ang="T13">
                  <a:pos x="T6" y="T7"/>
                </a:cxn>
                <a:cxn ang="T14">
                  <a:pos x="T8" y="T9"/>
                </a:cxn>
              </a:cxnLst>
              <a:rect l="T15" t="T16" r="T17" b="T18"/>
              <a:pathLst>
                <a:path w="84" h="954">
                  <a:moveTo>
                    <a:pt x="0" y="0"/>
                  </a:moveTo>
                  <a:lnTo>
                    <a:pt x="12" y="210"/>
                  </a:lnTo>
                  <a:lnTo>
                    <a:pt x="84" y="336"/>
                  </a:lnTo>
                  <a:lnTo>
                    <a:pt x="6" y="480"/>
                  </a:lnTo>
                  <a:lnTo>
                    <a:pt x="0" y="954"/>
                  </a:lnTo>
                </a:path>
              </a:pathLst>
            </a:custGeom>
            <a:noFill/>
            <a:ln w="73025" cmpd="thinThick">
              <a:solidFill>
                <a:srgbClr val="00B050"/>
              </a:solidFill>
              <a:prstDash val="solid"/>
              <a:round/>
              <a:headEnd/>
              <a:tailEnd/>
            </a:ln>
            <a:sp3d extrusionH="76200" contourW="12700" prstMaterial="metal">
              <a:bevelT/>
              <a:extrusionClr>
                <a:schemeClr val="accent6">
                  <a:lumMod val="75000"/>
                </a:schemeClr>
              </a:extrusionClr>
              <a:contourClr>
                <a:schemeClr val="accent6">
                  <a:lumMod val="75000"/>
                </a:schemeClr>
              </a:contourClr>
            </a:sp3d>
          </p:spPr>
          <p:txBody>
            <a:bodyPr wrap="none" anchor="ctr"/>
            <a:lstStyle/>
            <a:p>
              <a:pPr fontAlgn="base">
                <a:spcBef>
                  <a:spcPct val="0"/>
                </a:spcBef>
                <a:spcAft>
                  <a:spcPct val="0"/>
                </a:spcAft>
              </a:pPr>
              <a:endParaRPr lang="el-GR"/>
            </a:p>
          </p:txBody>
        </p:sp>
        <p:sp>
          <p:nvSpPr>
            <p:cNvPr id="10" name="Freeform 23"/>
            <p:cNvSpPr>
              <a:spLocks/>
            </p:cNvSpPr>
            <p:nvPr/>
          </p:nvSpPr>
          <p:spPr bwMode="auto">
            <a:xfrm flipH="1">
              <a:off x="3139653" y="2564904"/>
              <a:ext cx="142192" cy="1864271"/>
            </a:xfrm>
            <a:custGeom>
              <a:avLst/>
              <a:gdLst>
                <a:gd name="T0" fmla="*/ 0 w 84"/>
                <a:gd name="T1" fmla="*/ 0 h 954"/>
                <a:gd name="T2" fmla="*/ 2147483647 w 84"/>
                <a:gd name="T3" fmla="*/ 2147483647 h 954"/>
                <a:gd name="T4" fmla="*/ 2147483647 w 84"/>
                <a:gd name="T5" fmla="*/ 2147483647 h 954"/>
                <a:gd name="T6" fmla="*/ 2147483647 w 84"/>
                <a:gd name="T7" fmla="*/ 2147483647 h 954"/>
                <a:gd name="T8" fmla="*/ 0 w 84"/>
                <a:gd name="T9" fmla="*/ 2147483647 h 954"/>
                <a:gd name="T10" fmla="*/ 0 60000 65536"/>
                <a:gd name="T11" fmla="*/ 0 60000 65536"/>
                <a:gd name="T12" fmla="*/ 0 60000 65536"/>
                <a:gd name="T13" fmla="*/ 0 60000 65536"/>
                <a:gd name="T14" fmla="*/ 0 60000 65536"/>
                <a:gd name="T15" fmla="*/ 0 w 84"/>
                <a:gd name="T16" fmla="*/ 0 h 954"/>
                <a:gd name="T17" fmla="*/ 84 w 84"/>
                <a:gd name="T18" fmla="*/ 954 h 954"/>
              </a:gdLst>
              <a:ahLst/>
              <a:cxnLst>
                <a:cxn ang="T10">
                  <a:pos x="T0" y="T1"/>
                </a:cxn>
                <a:cxn ang="T11">
                  <a:pos x="T2" y="T3"/>
                </a:cxn>
                <a:cxn ang="T12">
                  <a:pos x="T4" y="T5"/>
                </a:cxn>
                <a:cxn ang="T13">
                  <a:pos x="T6" y="T7"/>
                </a:cxn>
                <a:cxn ang="T14">
                  <a:pos x="T8" y="T9"/>
                </a:cxn>
              </a:cxnLst>
              <a:rect l="T15" t="T16" r="T17" b="T18"/>
              <a:pathLst>
                <a:path w="84" h="954">
                  <a:moveTo>
                    <a:pt x="0" y="0"/>
                  </a:moveTo>
                  <a:lnTo>
                    <a:pt x="12" y="210"/>
                  </a:lnTo>
                  <a:lnTo>
                    <a:pt x="84" y="336"/>
                  </a:lnTo>
                  <a:lnTo>
                    <a:pt x="6" y="480"/>
                  </a:lnTo>
                  <a:lnTo>
                    <a:pt x="0" y="954"/>
                  </a:lnTo>
                </a:path>
              </a:pathLst>
            </a:custGeom>
            <a:noFill/>
            <a:ln w="73025" cmpd="thinThick">
              <a:solidFill>
                <a:srgbClr val="00B050"/>
              </a:solidFill>
              <a:prstDash val="solid"/>
              <a:round/>
              <a:headEnd/>
              <a:tailEnd/>
            </a:ln>
            <a:sp3d extrusionH="76200" contourW="12700" prstMaterial="metal">
              <a:bevelT/>
              <a:extrusionClr>
                <a:schemeClr val="accent6">
                  <a:lumMod val="75000"/>
                </a:schemeClr>
              </a:extrusionClr>
              <a:contourClr>
                <a:schemeClr val="accent6">
                  <a:lumMod val="75000"/>
                </a:schemeClr>
              </a:contourClr>
            </a:sp3d>
          </p:spPr>
          <p:txBody>
            <a:bodyPr wrap="none" anchor="ctr"/>
            <a:lstStyle/>
            <a:p>
              <a:pPr fontAlgn="base">
                <a:spcBef>
                  <a:spcPct val="0"/>
                </a:spcBef>
                <a:spcAft>
                  <a:spcPct val="0"/>
                </a:spcAft>
              </a:pPr>
              <a:endParaRPr lang="el-GR"/>
            </a:p>
          </p:txBody>
        </p:sp>
      </p:grpSp>
      <p:grpSp>
        <p:nvGrpSpPr>
          <p:cNvPr id="16" name="Group 24"/>
          <p:cNvGrpSpPr/>
          <p:nvPr/>
        </p:nvGrpSpPr>
        <p:grpSpPr>
          <a:xfrm>
            <a:off x="5404519" y="1861022"/>
            <a:ext cx="823665" cy="2072034"/>
            <a:chOff x="3273499" y="2717155"/>
            <a:chExt cx="823665" cy="1863973"/>
          </a:xfrm>
          <a:scene3d>
            <a:camera prst="orthographicFront"/>
            <a:lightRig rig="sunset" dir="t"/>
          </a:scene3d>
        </p:grpSpPr>
        <p:sp>
          <p:nvSpPr>
            <p:cNvPr id="23" name="Freeform 24"/>
            <p:cNvSpPr>
              <a:spLocks/>
            </p:cNvSpPr>
            <p:nvPr/>
          </p:nvSpPr>
          <p:spPr bwMode="auto">
            <a:xfrm>
              <a:off x="3273499" y="2717155"/>
              <a:ext cx="317253" cy="1863973"/>
            </a:xfrm>
            <a:custGeom>
              <a:avLst/>
              <a:gdLst>
                <a:gd name="T0" fmla="*/ 2147483647 w 164"/>
                <a:gd name="T1" fmla="*/ 0 h 964"/>
                <a:gd name="T2" fmla="*/ 2147483647 w 164"/>
                <a:gd name="T3" fmla="*/ 2147483647 h 964"/>
                <a:gd name="T4" fmla="*/ 2147483647 w 164"/>
                <a:gd name="T5" fmla="*/ 2147483647 h 964"/>
                <a:gd name="T6" fmla="*/ 2147483647 w 164"/>
                <a:gd name="T7" fmla="*/ 2147483647 h 964"/>
                <a:gd name="T8" fmla="*/ 0 w 164"/>
                <a:gd name="T9" fmla="*/ 2147483647 h 964"/>
                <a:gd name="T10" fmla="*/ 0 60000 65536"/>
                <a:gd name="T11" fmla="*/ 0 60000 65536"/>
                <a:gd name="T12" fmla="*/ 0 60000 65536"/>
                <a:gd name="T13" fmla="*/ 0 60000 65536"/>
                <a:gd name="T14" fmla="*/ 0 60000 65536"/>
                <a:gd name="T15" fmla="*/ 0 w 164"/>
                <a:gd name="T16" fmla="*/ 0 h 964"/>
                <a:gd name="T17" fmla="*/ 164 w 164"/>
                <a:gd name="T18" fmla="*/ 964 h 964"/>
              </a:gdLst>
              <a:ahLst/>
              <a:cxnLst>
                <a:cxn ang="T10">
                  <a:pos x="T0" y="T1"/>
                </a:cxn>
                <a:cxn ang="T11">
                  <a:pos x="T2" y="T3"/>
                </a:cxn>
                <a:cxn ang="T12">
                  <a:pos x="T4" y="T5"/>
                </a:cxn>
                <a:cxn ang="T13">
                  <a:pos x="T6" y="T7"/>
                </a:cxn>
                <a:cxn ang="T14">
                  <a:pos x="T8" y="T9"/>
                </a:cxn>
              </a:cxnLst>
              <a:rect l="T15" t="T16" r="T17" b="T18"/>
              <a:pathLst>
                <a:path w="164" h="964">
                  <a:moveTo>
                    <a:pt x="120" y="0"/>
                  </a:moveTo>
                  <a:lnTo>
                    <a:pt x="124" y="388"/>
                  </a:lnTo>
                  <a:lnTo>
                    <a:pt x="52" y="520"/>
                  </a:lnTo>
                  <a:lnTo>
                    <a:pt x="164" y="736"/>
                  </a:lnTo>
                  <a:lnTo>
                    <a:pt x="0" y="964"/>
                  </a:lnTo>
                </a:path>
              </a:pathLst>
            </a:custGeom>
            <a:noFill/>
            <a:ln w="79375" cmpd="sng">
              <a:solidFill>
                <a:srgbClr val="FF9900"/>
              </a:solidFill>
              <a:round/>
              <a:headEnd/>
              <a:tailEnd/>
            </a:ln>
            <a:sp3d prstMaterial="metal">
              <a:bevelT/>
              <a:bevelB/>
            </a:sp3d>
          </p:spPr>
          <p:txBody>
            <a:bodyPr wrap="none" anchor="ctr"/>
            <a:lstStyle/>
            <a:p>
              <a:pPr fontAlgn="base">
                <a:spcBef>
                  <a:spcPct val="0"/>
                </a:spcBef>
                <a:spcAft>
                  <a:spcPct val="0"/>
                </a:spcAft>
              </a:pPr>
              <a:endParaRPr lang="el-GR"/>
            </a:p>
          </p:txBody>
        </p:sp>
        <p:sp>
          <p:nvSpPr>
            <p:cNvPr id="24" name="Freeform 25"/>
            <p:cNvSpPr>
              <a:spLocks/>
            </p:cNvSpPr>
            <p:nvPr/>
          </p:nvSpPr>
          <p:spPr bwMode="auto">
            <a:xfrm flipH="1">
              <a:off x="3779912" y="2717155"/>
              <a:ext cx="317252" cy="1863973"/>
            </a:xfrm>
            <a:custGeom>
              <a:avLst/>
              <a:gdLst>
                <a:gd name="T0" fmla="*/ 2147483647 w 164"/>
                <a:gd name="T1" fmla="*/ 0 h 964"/>
                <a:gd name="T2" fmla="*/ 2147483647 w 164"/>
                <a:gd name="T3" fmla="*/ 2147483647 h 964"/>
                <a:gd name="T4" fmla="*/ 2147483647 w 164"/>
                <a:gd name="T5" fmla="*/ 2147483647 h 964"/>
                <a:gd name="T6" fmla="*/ 2147483647 w 164"/>
                <a:gd name="T7" fmla="*/ 2147483647 h 964"/>
                <a:gd name="T8" fmla="*/ 0 w 164"/>
                <a:gd name="T9" fmla="*/ 2147483647 h 964"/>
                <a:gd name="T10" fmla="*/ 0 60000 65536"/>
                <a:gd name="T11" fmla="*/ 0 60000 65536"/>
                <a:gd name="T12" fmla="*/ 0 60000 65536"/>
                <a:gd name="T13" fmla="*/ 0 60000 65536"/>
                <a:gd name="T14" fmla="*/ 0 60000 65536"/>
                <a:gd name="T15" fmla="*/ 0 w 164"/>
                <a:gd name="T16" fmla="*/ 0 h 964"/>
                <a:gd name="T17" fmla="*/ 164 w 164"/>
                <a:gd name="T18" fmla="*/ 964 h 964"/>
              </a:gdLst>
              <a:ahLst/>
              <a:cxnLst>
                <a:cxn ang="T10">
                  <a:pos x="T0" y="T1"/>
                </a:cxn>
                <a:cxn ang="T11">
                  <a:pos x="T2" y="T3"/>
                </a:cxn>
                <a:cxn ang="T12">
                  <a:pos x="T4" y="T5"/>
                </a:cxn>
                <a:cxn ang="T13">
                  <a:pos x="T6" y="T7"/>
                </a:cxn>
                <a:cxn ang="T14">
                  <a:pos x="T8" y="T9"/>
                </a:cxn>
              </a:cxnLst>
              <a:rect l="T15" t="T16" r="T17" b="T18"/>
              <a:pathLst>
                <a:path w="164" h="964">
                  <a:moveTo>
                    <a:pt x="120" y="0"/>
                  </a:moveTo>
                  <a:lnTo>
                    <a:pt x="124" y="388"/>
                  </a:lnTo>
                  <a:lnTo>
                    <a:pt x="52" y="520"/>
                  </a:lnTo>
                  <a:lnTo>
                    <a:pt x="164" y="736"/>
                  </a:lnTo>
                  <a:lnTo>
                    <a:pt x="0" y="964"/>
                  </a:lnTo>
                </a:path>
              </a:pathLst>
            </a:custGeom>
            <a:noFill/>
            <a:ln w="79375" cmpd="sng">
              <a:solidFill>
                <a:srgbClr val="FF9900"/>
              </a:solidFill>
              <a:round/>
              <a:headEnd/>
              <a:tailEnd/>
            </a:ln>
            <a:sp3d prstMaterial="metal">
              <a:bevelT/>
              <a:bevelB/>
            </a:sp3d>
          </p:spPr>
          <p:txBody>
            <a:bodyPr wrap="none" anchor="ctr"/>
            <a:lstStyle/>
            <a:p>
              <a:pPr fontAlgn="base">
                <a:spcBef>
                  <a:spcPct val="0"/>
                </a:spcBef>
                <a:spcAft>
                  <a:spcPct val="0"/>
                </a:spcAft>
              </a:pPr>
              <a:endParaRPr lang="el-GR"/>
            </a:p>
          </p:txBody>
        </p:sp>
      </p:grpSp>
      <p:sp>
        <p:nvSpPr>
          <p:cNvPr id="27" name="Text Box 11"/>
          <p:cNvSpPr txBox="1">
            <a:spLocks noChangeArrowheads="1"/>
          </p:cNvSpPr>
          <p:nvPr/>
        </p:nvSpPr>
        <p:spPr bwMode="auto">
          <a:xfrm>
            <a:off x="-36512" y="2730406"/>
            <a:ext cx="2257349" cy="338554"/>
          </a:xfrm>
          <a:prstGeom prst="rect">
            <a:avLst/>
          </a:prstGeom>
          <a:noFill/>
          <a:ln w="28575">
            <a:noFill/>
            <a:miter lim="800000"/>
            <a:headEnd/>
            <a:tailEnd/>
          </a:ln>
        </p:spPr>
        <p:txBody>
          <a:bodyPr wrap="none">
            <a:spAutoFit/>
          </a:bodyPr>
          <a:lstStyle/>
          <a:p>
            <a:pPr defTabSz="822325" eaLnBrk="0" fontAlgn="base" hangingPunct="0">
              <a:spcBef>
                <a:spcPct val="0"/>
              </a:spcBef>
              <a:spcAft>
                <a:spcPct val="0"/>
              </a:spcAft>
              <a:buClr>
                <a:srgbClr val="381984"/>
              </a:buClr>
              <a:buFont typeface="Wingdings" pitchFamily="2" charset="2"/>
              <a:buNone/>
            </a:pPr>
            <a:r>
              <a:rPr lang="el-GR" sz="1600" b="1" dirty="0">
                <a:solidFill>
                  <a:srgbClr val="002060"/>
                </a:solidFill>
                <a:latin typeface="Cambria" pitchFamily="18" charset="0"/>
                <a:ea typeface="ヒラギノ角ゴ Pro W3" pitchFamily="-105" charset="-128"/>
                <a:sym typeface="Lucida Grande" pitchFamily="-106" charset="0"/>
              </a:rPr>
              <a:t>Κυτταρική Μεμβράνη</a:t>
            </a:r>
            <a:endParaRPr lang="en-US" sz="1600" b="1" dirty="0">
              <a:solidFill>
                <a:srgbClr val="002060"/>
              </a:solidFill>
              <a:latin typeface="Cambria" pitchFamily="18" charset="0"/>
              <a:ea typeface="ヒラギノ角ゴ Pro W3" pitchFamily="-105" charset="-128"/>
              <a:sym typeface="Lucida Grande" pitchFamily="-106" charset="0"/>
            </a:endParaRPr>
          </a:p>
        </p:txBody>
      </p:sp>
      <p:sp>
        <p:nvSpPr>
          <p:cNvPr id="95" name="TextBox 59"/>
          <p:cNvSpPr txBox="1">
            <a:spLocks noChangeArrowheads="1"/>
          </p:cNvSpPr>
          <p:nvPr/>
        </p:nvSpPr>
        <p:spPr bwMode="auto">
          <a:xfrm>
            <a:off x="7223610" y="4869160"/>
            <a:ext cx="660758" cy="400110"/>
          </a:xfrm>
          <a:prstGeom prst="rect">
            <a:avLst/>
          </a:prstGeom>
          <a:noFill/>
          <a:ln w="9525">
            <a:noFill/>
            <a:miter lim="800000"/>
            <a:headEnd/>
            <a:tailEnd/>
          </a:ln>
        </p:spPr>
        <p:txBody>
          <a:bodyPr wrap="none">
            <a:spAutoFit/>
          </a:bodyPr>
          <a:lstStyle/>
          <a:p>
            <a:pPr fontAlgn="base">
              <a:spcBef>
                <a:spcPct val="0"/>
              </a:spcBef>
              <a:spcAft>
                <a:spcPct val="0"/>
              </a:spcAft>
            </a:pPr>
            <a:r>
              <a:rPr lang="en-GB" sz="2000" b="1" dirty="0" smtClean="0">
                <a:solidFill>
                  <a:srgbClr val="002060"/>
                </a:solidFill>
              </a:rPr>
              <a:t>PI3K</a:t>
            </a:r>
            <a:endParaRPr lang="en-GB" sz="2000" b="1" dirty="0">
              <a:solidFill>
                <a:srgbClr val="002060"/>
              </a:solidFill>
            </a:endParaRPr>
          </a:p>
        </p:txBody>
      </p:sp>
      <p:sp>
        <p:nvSpPr>
          <p:cNvPr id="96" name="Oval 27"/>
          <p:cNvSpPr>
            <a:spLocks noChangeArrowheads="1"/>
          </p:cNvSpPr>
          <p:nvPr/>
        </p:nvSpPr>
        <p:spPr bwMode="auto">
          <a:xfrm rot="16200000">
            <a:off x="7091387" y="5173390"/>
            <a:ext cx="345629" cy="487858"/>
          </a:xfrm>
          <a:prstGeom prst="ellipse">
            <a:avLst/>
          </a:prstGeom>
          <a:solidFill>
            <a:srgbClr val="FF6600"/>
          </a:solidFill>
          <a:ln w="28575">
            <a:noFill/>
            <a:round/>
            <a:headEnd/>
            <a:tailEnd/>
          </a:ln>
          <a:scene3d>
            <a:camera prst="orthographicFront"/>
            <a:lightRig rig="freezing" dir="t"/>
          </a:scene3d>
          <a:sp3d prstMaterial="metal">
            <a:bevelT/>
          </a:sp3d>
        </p:spPr>
        <p:txBody>
          <a:bodyPr wrap="none" anchor="ctr"/>
          <a:lstStyle/>
          <a:p>
            <a:pPr fontAlgn="base">
              <a:lnSpc>
                <a:spcPct val="90000"/>
              </a:lnSpc>
              <a:spcBef>
                <a:spcPct val="35000"/>
              </a:spcBef>
              <a:spcAft>
                <a:spcPct val="25000"/>
              </a:spcAft>
              <a:buClr>
                <a:srgbClr val="8B3D9A"/>
              </a:buClr>
              <a:buFont typeface="Arial" charset="0"/>
              <a:buChar char="•"/>
              <a:defRPr/>
            </a:pPr>
            <a:endParaRPr lang="en-US" dirty="0">
              <a:cs typeface="ＭＳ Ｐゴシック" charset="-128"/>
            </a:endParaRPr>
          </a:p>
        </p:txBody>
      </p:sp>
      <p:sp>
        <p:nvSpPr>
          <p:cNvPr id="97" name="Oval 27"/>
          <p:cNvSpPr>
            <a:spLocks noChangeArrowheads="1"/>
          </p:cNvSpPr>
          <p:nvPr/>
        </p:nvSpPr>
        <p:spPr bwMode="auto">
          <a:xfrm rot="16200000">
            <a:off x="7883475" y="5892576"/>
            <a:ext cx="345629" cy="487858"/>
          </a:xfrm>
          <a:prstGeom prst="ellipse">
            <a:avLst/>
          </a:prstGeom>
          <a:solidFill>
            <a:srgbClr val="FF0000"/>
          </a:solidFill>
          <a:ln w="28575">
            <a:noFill/>
            <a:round/>
            <a:headEnd/>
            <a:tailEnd/>
          </a:ln>
          <a:scene3d>
            <a:camera prst="orthographicFront"/>
            <a:lightRig rig="freezing" dir="t"/>
          </a:scene3d>
          <a:sp3d prstMaterial="metal">
            <a:bevelT/>
          </a:sp3d>
        </p:spPr>
        <p:txBody>
          <a:bodyPr wrap="none" anchor="ctr"/>
          <a:lstStyle/>
          <a:p>
            <a:pPr fontAlgn="base">
              <a:lnSpc>
                <a:spcPct val="90000"/>
              </a:lnSpc>
              <a:spcBef>
                <a:spcPct val="35000"/>
              </a:spcBef>
              <a:spcAft>
                <a:spcPct val="25000"/>
              </a:spcAft>
              <a:buClr>
                <a:srgbClr val="8B3D9A"/>
              </a:buClr>
              <a:buFont typeface="Arial" charset="0"/>
              <a:buChar char="•"/>
              <a:defRPr/>
            </a:pPr>
            <a:endParaRPr lang="en-US">
              <a:cs typeface="ＭＳ Ｐゴシック" charset="-128"/>
            </a:endParaRPr>
          </a:p>
        </p:txBody>
      </p:sp>
      <p:cxnSp>
        <p:nvCxnSpPr>
          <p:cNvPr id="98" name="Straight Arrow Connector 97"/>
          <p:cNvCxnSpPr/>
          <p:nvPr/>
        </p:nvCxnSpPr>
        <p:spPr>
          <a:xfrm>
            <a:off x="7452320" y="5661248"/>
            <a:ext cx="360040" cy="334778"/>
          </a:xfrm>
          <a:prstGeom prst="straightConnector1">
            <a:avLst/>
          </a:prstGeom>
          <a:ln w="34925">
            <a:solidFill>
              <a:srgbClr val="33CC33"/>
            </a:solidFill>
            <a:tailEnd type="arrow"/>
          </a:ln>
        </p:spPr>
        <p:style>
          <a:lnRef idx="1">
            <a:schemeClr val="accent1"/>
          </a:lnRef>
          <a:fillRef idx="0">
            <a:schemeClr val="accent1"/>
          </a:fillRef>
          <a:effectRef idx="0">
            <a:schemeClr val="accent1"/>
          </a:effectRef>
          <a:fontRef idx="minor">
            <a:schemeClr val="tx1"/>
          </a:fontRef>
        </p:style>
      </p:cxnSp>
      <p:sp>
        <p:nvSpPr>
          <p:cNvPr id="100" name="Rectangle 7"/>
          <p:cNvSpPr>
            <a:spLocks noGrp="1" noRot="1" noChangeArrowheads="1"/>
          </p:cNvSpPr>
          <p:nvPr>
            <p:ph type="title"/>
          </p:nvPr>
        </p:nvSpPr>
        <p:spPr>
          <a:xfrm>
            <a:off x="179512" y="158813"/>
            <a:ext cx="8229600" cy="480131"/>
          </a:xfrm>
        </p:spPr>
        <p:txBody>
          <a:bodyPr>
            <a:noAutofit/>
          </a:bodyPr>
          <a:lstStyle/>
          <a:p>
            <a:pPr eaLnBrk="1" hangingPunct="1">
              <a:defRPr/>
            </a:pPr>
            <a:r>
              <a:rPr lang="el-GR" sz="2800" b="1" dirty="0" smtClean="0">
                <a:solidFill>
                  <a:srgbClr val="002060"/>
                </a:solidFill>
                <a:latin typeface="Cambria" pitchFamily="18" charset="0"/>
                <a:ea typeface="+mn-ea"/>
                <a:cs typeface="+mn-cs"/>
                <a:sym typeface="Lucida Grande" pitchFamily="-106" charset="0"/>
              </a:rPr>
              <a:t>Μηχανισμός δράσης της Ενδογενούς ΤΡΟ</a:t>
            </a:r>
            <a:endParaRPr lang="el-GR" sz="2800" b="1" dirty="0">
              <a:solidFill>
                <a:srgbClr val="002060"/>
              </a:solidFill>
              <a:latin typeface="Cambria" pitchFamily="18" charset="0"/>
              <a:ea typeface="+mn-ea"/>
              <a:cs typeface="+mn-cs"/>
              <a:sym typeface="Lucida Grande" pitchFamily="-106" charset="0"/>
            </a:endParaRPr>
          </a:p>
        </p:txBody>
      </p:sp>
      <p:sp>
        <p:nvSpPr>
          <p:cNvPr id="63" name="62 - Ορθογώνιο"/>
          <p:cNvSpPr/>
          <p:nvPr/>
        </p:nvSpPr>
        <p:spPr>
          <a:xfrm>
            <a:off x="0" y="4077072"/>
            <a:ext cx="3059832" cy="27809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smtClean="0">
              <a:solidFill>
                <a:srgbClr val="002060"/>
              </a:solidFill>
              <a:latin typeface="Cambria" pitchFamily="18" charset="0"/>
              <a:sym typeface="Lucida Grande" pitchFamily="-106" charset="0"/>
            </a:endParaRPr>
          </a:p>
          <a:p>
            <a:pPr algn="ctr"/>
            <a:endParaRPr lang="en-US" sz="2800" b="1" dirty="0" smtClean="0">
              <a:solidFill>
                <a:srgbClr val="002060"/>
              </a:solidFill>
              <a:latin typeface="Cambria" pitchFamily="18" charset="0"/>
              <a:sym typeface="Lucida Grande" pitchFamily="-106" charset="0"/>
            </a:endParaRPr>
          </a:p>
          <a:p>
            <a:pPr algn="ctr"/>
            <a:endParaRPr lang="en-US" sz="2800" b="1" dirty="0" smtClean="0">
              <a:solidFill>
                <a:srgbClr val="002060"/>
              </a:solidFill>
              <a:latin typeface="Cambria" pitchFamily="18" charset="0"/>
              <a:sym typeface="Lucida Grande" pitchFamily="-106" charset="0"/>
            </a:endParaRPr>
          </a:p>
          <a:p>
            <a:pPr algn="ctr"/>
            <a:r>
              <a:rPr lang="el-GR" sz="2800" b="1" dirty="0" smtClean="0">
                <a:solidFill>
                  <a:srgbClr val="002060"/>
                </a:solidFill>
                <a:latin typeface="Cambria" pitchFamily="18" charset="0"/>
                <a:sym typeface="Lucida Grande" pitchFamily="-106" charset="0"/>
              </a:rPr>
              <a:t>Αυξημένη παραγωγή αιμοπεταλίων</a:t>
            </a:r>
            <a:endParaRPr lang="en-US" sz="2800" b="1" dirty="0" smtClean="0">
              <a:solidFill>
                <a:srgbClr val="002060"/>
              </a:solidFill>
              <a:latin typeface="Cambria" pitchFamily="18" charset="0"/>
              <a:sym typeface="Lucida Grande" pitchFamily="-106" charset="0"/>
            </a:endParaRPr>
          </a:p>
          <a:p>
            <a:pPr algn="ctr"/>
            <a:endParaRPr lang="el-G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5E-6 -0.00347 C -0.1092 -0.04606 -0.21805 -0.08819 -0.29201 -0.06273 C -0.3658 -0.03704 -0.40468 0.05695 -0.44323 0.15116 " pathEditMode="relative" rAng="0" ptsTypes="aaA">
                                      <p:cBhvr>
                                        <p:cTn id="6" dur="2000" fill="hold"/>
                                        <p:tgtEl>
                                          <p:spTgt spid="26"/>
                                        </p:tgtEl>
                                        <p:attrNameLst>
                                          <p:attrName>ppt_x</p:attrName>
                                          <p:attrName>ppt_y</p:attrName>
                                        </p:attrNameLst>
                                      </p:cBhvr>
                                      <p:rCtr x="-22200" y="3500"/>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1"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55" presetClass="entr" presetSubtype="0"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1000" fill="hold"/>
                                        <p:tgtEl>
                                          <p:spTgt spid="22"/>
                                        </p:tgtEl>
                                        <p:attrNameLst>
                                          <p:attrName>ppt_w</p:attrName>
                                        </p:attrNameLst>
                                      </p:cBhvr>
                                      <p:tavLst>
                                        <p:tav tm="0">
                                          <p:val>
                                            <p:strVal val="#ppt_w*0.70"/>
                                          </p:val>
                                        </p:tav>
                                        <p:tav tm="100000">
                                          <p:val>
                                            <p:strVal val="#ppt_w"/>
                                          </p:val>
                                        </p:tav>
                                      </p:tavLst>
                                    </p:anim>
                                    <p:anim calcmode="lin" valueType="num">
                                      <p:cBhvr>
                                        <p:cTn id="15" dur="1000" fill="hold"/>
                                        <p:tgtEl>
                                          <p:spTgt spid="22"/>
                                        </p:tgtEl>
                                        <p:attrNameLst>
                                          <p:attrName>ppt_h</p:attrName>
                                        </p:attrNameLst>
                                      </p:cBhvr>
                                      <p:tavLst>
                                        <p:tav tm="0">
                                          <p:val>
                                            <p:strVal val="#ppt_h"/>
                                          </p:val>
                                        </p:tav>
                                        <p:tav tm="100000">
                                          <p:val>
                                            <p:strVal val="#ppt_h"/>
                                          </p:val>
                                        </p:tav>
                                      </p:tavLst>
                                    </p:anim>
                                    <p:animEffect transition="in" filter="fade">
                                      <p:cBhvr>
                                        <p:cTn id="16" dur="1000"/>
                                        <p:tgtEl>
                                          <p:spTgt spid="22"/>
                                        </p:tgtEl>
                                      </p:cBhvr>
                                    </p:animEffect>
                                  </p:childTnLst>
                                </p:cTn>
                              </p:par>
                              <p:par>
                                <p:cTn id="17" presetID="2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edge">
                                      <p:cBhvr>
                                        <p:cTn id="19" dur="2000"/>
                                        <p:tgtEl>
                                          <p:spTgt spid="16"/>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37" presetClass="entr" presetSubtype="0" fill="hold" grpId="0"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1000"/>
                                        <p:tgtEl>
                                          <p:spTgt spid="55"/>
                                        </p:tgtEl>
                                      </p:cBhvr>
                                    </p:animEffect>
                                    <p:anim calcmode="lin" valueType="num">
                                      <p:cBhvr>
                                        <p:cTn id="32" dur="1000" fill="hold"/>
                                        <p:tgtEl>
                                          <p:spTgt spid="55"/>
                                        </p:tgtEl>
                                        <p:attrNameLst>
                                          <p:attrName>ppt_x</p:attrName>
                                        </p:attrNameLst>
                                      </p:cBhvr>
                                      <p:tavLst>
                                        <p:tav tm="0">
                                          <p:val>
                                            <p:strVal val="#ppt_x"/>
                                          </p:val>
                                        </p:tav>
                                        <p:tav tm="100000">
                                          <p:val>
                                            <p:strVal val="#ppt_x"/>
                                          </p:val>
                                        </p:tav>
                                      </p:tavLst>
                                    </p:anim>
                                    <p:anim calcmode="lin" valueType="num">
                                      <p:cBhvr>
                                        <p:cTn id="33" dur="900" decel="100000" fill="hold"/>
                                        <p:tgtEl>
                                          <p:spTgt spid="55"/>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par>
                                <p:cTn id="35" presetID="10" presetClass="entr" presetSubtype="0"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fade">
                                      <p:cBhvr>
                                        <p:cTn id="42" dur="500"/>
                                        <p:tgtEl>
                                          <p:spTgt spid="61"/>
                                        </p:tgtEl>
                                      </p:cBhvr>
                                    </p:animEffect>
                                  </p:childTnLst>
                                </p:cTn>
                              </p:par>
                              <p:par>
                                <p:cTn id="43" presetID="10"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77"/>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95"/>
                                        </p:tgtEl>
                                        <p:attrNameLst>
                                          <p:attrName>style.visibility</p:attrName>
                                        </p:attrNameLst>
                                      </p:cBhvr>
                                      <p:to>
                                        <p:strVal val="visible"/>
                                      </p:to>
                                    </p:set>
                                  </p:childTnLst>
                                </p:cTn>
                              </p:par>
                              <p:par>
                                <p:cTn id="54" presetID="10" presetClass="entr" presetSubtype="0" fill="hold" grpId="0" nodeType="withEffect">
                                  <p:stCondLst>
                                    <p:cond delay="0"/>
                                  </p:stCondLst>
                                  <p:childTnLst>
                                    <p:set>
                                      <p:cBhvr>
                                        <p:cTn id="55" dur="1" fill="hold">
                                          <p:stCondLst>
                                            <p:cond delay="0"/>
                                          </p:stCondLst>
                                        </p:cTn>
                                        <p:tgtEl>
                                          <p:spTgt spid="96"/>
                                        </p:tgtEl>
                                        <p:attrNameLst>
                                          <p:attrName>style.visibility</p:attrName>
                                        </p:attrNameLst>
                                      </p:cBhvr>
                                      <p:to>
                                        <p:strVal val="visible"/>
                                      </p:to>
                                    </p:set>
                                    <p:animEffect transition="in" filter="fade">
                                      <p:cBhvr>
                                        <p:cTn id="56" dur="500"/>
                                        <p:tgtEl>
                                          <p:spTgt spid="9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97"/>
                                        </p:tgtEl>
                                        <p:attrNameLst>
                                          <p:attrName>style.visibility</p:attrName>
                                        </p:attrNameLst>
                                      </p:cBhvr>
                                      <p:to>
                                        <p:strVal val="visible"/>
                                      </p:to>
                                    </p:set>
                                    <p:animEffect transition="in" filter="fade">
                                      <p:cBhvr>
                                        <p:cTn id="59" dur="500"/>
                                        <p:tgtEl>
                                          <p:spTgt spid="97"/>
                                        </p:tgtEl>
                                      </p:cBhvr>
                                    </p:animEffect>
                                  </p:childTnLst>
                                </p:cTn>
                              </p:par>
                              <p:par>
                                <p:cTn id="60" presetID="1" presetClass="entr" presetSubtype="0" fill="hold" nodeType="withEffect">
                                  <p:stCondLst>
                                    <p:cond delay="0"/>
                                  </p:stCondLst>
                                  <p:childTnLst>
                                    <p:set>
                                      <p:cBhvr>
                                        <p:cTn id="61"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animBg="1"/>
      <p:bldP spid="22" grpId="1" animBg="1"/>
      <p:bldP spid="26" grpId="0" animBg="1"/>
      <p:bldP spid="55" grpId="0"/>
      <p:bldP spid="71" grpId="0"/>
      <p:bldP spid="95" grpId="0"/>
      <p:bldP spid="96"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467544" y="0"/>
            <a:ext cx="8228160" cy="491075"/>
          </a:xfrm>
        </p:spPr>
        <p:txBody>
          <a:bodyPr>
            <a:no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800" b="1" dirty="0" smtClean="0">
                <a:solidFill>
                  <a:srgbClr val="003366"/>
                </a:solidFill>
              </a:rPr>
              <a:t>ITP</a:t>
            </a:r>
            <a:r>
              <a:rPr lang="el-GR" sz="2800" b="1" dirty="0" smtClean="0">
                <a:solidFill>
                  <a:srgbClr val="003366"/>
                </a:solidFill>
              </a:rPr>
              <a:t>: </a:t>
            </a:r>
            <a:r>
              <a:rPr lang="en-US" sz="2800" b="1" dirty="0" err="1" smtClean="0">
                <a:solidFill>
                  <a:srgbClr val="003366"/>
                </a:solidFill>
              </a:rPr>
              <a:t>Ελαττωματική</a:t>
            </a:r>
            <a:r>
              <a:rPr lang="en-US" sz="2800" b="1" dirty="0" smtClean="0">
                <a:solidFill>
                  <a:srgbClr val="003366"/>
                </a:solidFill>
              </a:rPr>
              <a:t> </a:t>
            </a:r>
            <a:r>
              <a:rPr lang="en-US" sz="2800" b="1" dirty="0" err="1" smtClean="0">
                <a:solidFill>
                  <a:srgbClr val="003366"/>
                </a:solidFill>
              </a:rPr>
              <a:t>θρομβοποίηση</a:t>
            </a:r>
            <a:r>
              <a:rPr lang="el-GR" sz="2800" b="1" dirty="0" smtClean="0">
                <a:solidFill>
                  <a:srgbClr val="003366"/>
                </a:solidFill>
              </a:rPr>
              <a:t> </a:t>
            </a:r>
            <a:endParaRPr lang="en-US" sz="2800" b="1" dirty="0" smtClean="0">
              <a:solidFill>
                <a:srgbClr val="003366"/>
              </a:solidFill>
            </a:endParaRPr>
          </a:p>
        </p:txBody>
      </p:sp>
      <p:sp>
        <p:nvSpPr>
          <p:cNvPr id="18435" name="Rectangle 2"/>
          <p:cNvSpPr>
            <a:spLocks noGrp="1" noChangeArrowheads="1"/>
          </p:cNvSpPr>
          <p:nvPr>
            <p:ph type="subTitle" idx="4294967295"/>
          </p:nvPr>
        </p:nvSpPr>
        <p:spPr>
          <a:xfrm>
            <a:off x="207963" y="549275"/>
            <a:ext cx="8936037" cy="6308725"/>
          </a:xfrm>
        </p:spPr>
        <p:txBody>
          <a:bodyPr anchor="ctr">
            <a:noAutofit/>
          </a:bodyPr>
          <a:lstStyle/>
          <a:p>
            <a:pPr marL="388806" indent="-289445">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US" sz="2200" b="1" dirty="0" err="1" smtClean="0">
                <a:solidFill>
                  <a:srgbClr val="003366"/>
                </a:solidFill>
                <a:latin typeface="Calibri" pitchFamily="34" charset="0"/>
                <a:cs typeface="Calibri" pitchFamily="34" charset="0"/>
              </a:rPr>
              <a:t>Θρομβοποιητική</a:t>
            </a:r>
            <a:r>
              <a:rPr lang="en-US" sz="2200" b="1" dirty="0" smtClean="0">
                <a:solidFill>
                  <a:srgbClr val="003366"/>
                </a:solidFill>
                <a:latin typeface="Calibri" pitchFamily="34" charset="0"/>
                <a:cs typeface="Calibri" pitchFamily="34" charset="0"/>
              </a:rPr>
              <a:t> </a:t>
            </a:r>
            <a:r>
              <a:rPr lang="en-US" sz="2200" b="1" dirty="0" err="1" smtClean="0">
                <a:solidFill>
                  <a:srgbClr val="003366"/>
                </a:solidFill>
                <a:latin typeface="Calibri" pitchFamily="34" charset="0"/>
                <a:cs typeface="Calibri" pitchFamily="34" charset="0"/>
              </a:rPr>
              <a:t>απορρύθμιση</a:t>
            </a:r>
            <a:r>
              <a:rPr lang="en-US" sz="2200" b="1" dirty="0" smtClean="0">
                <a:solidFill>
                  <a:srgbClr val="003366"/>
                </a:solidFill>
                <a:latin typeface="Calibri" pitchFamily="34" charset="0"/>
                <a:cs typeface="Calibri" pitchFamily="34" charset="0"/>
              </a:rPr>
              <a:t/>
            </a:r>
            <a:br>
              <a:rPr lang="en-US" sz="2200" b="1" dirty="0" smtClean="0">
                <a:solidFill>
                  <a:srgbClr val="003366"/>
                </a:solidFill>
                <a:latin typeface="Calibri" pitchFamily="34" charset="0"/>
                <a:cs typeface="Calibri" pitchFamily="34" charset="0"/>
              </a:rPr>
            </a:br>
            <a:endParaRPr lang="en-US" sz="2200" b="1" dirty="0" smtClean="0">
              <a:solidFill>
                <a:srgbClr val="003366"/>
              </a:solidFill>
              <a:latin typeface="Calibri" pitchFamily="34" charset="0"/>
              <a:cs typeface="Calibri" pitchFamily="34" charset="0"/>
            </a:endParaRPr>
          </a:p>
          <a:p>
            <a:pPr marL="388806" indent="-289445">
              <a:lnSpc>
                <a:spcPct val="150000"/>
              </a:lnSpc>
              <a:buFontTx/>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US" sz="2200" b="0" dirty="0" smtClean="0">
                <a:solidFill>
                  <a:srgbClr val="003366"/>
                </a:solidFill>
                <a:latin typeface="Calibri" pitchFamily="34" charset="0"/>
                <a:cs typeface="Calibri" pitchFamily="34" charset="0"/>
              </a:rPr>
              <a:t>Σε ασθενείς με ITP τα επίπεδα της TPO ανευρίσκονται εντός των φυσιολογικών ορίων ή </a:t>
            </a:r>
            <a:r>
              <a:rPr lang="en-US" sz="2200" b="0" dirty="0" err="1" smtClean="0">
                <a:solidFill>
                  <a:srgbClr val="003366"/>
                </a:solidFill>
                <a:latin typeface="Calibri" pitchFamily="34" charset="0"/>
                <a:cs typeface="Calibri" pitchFamily="34" charset="0"/>
              </a:rPr>
              <a:t>ελαφρώς</a:t>
            </a:r>
            <a:r>
              <a:rPr lang="en-US" sz="2200" b="0" dirty="0" smtClean="0">
                <a:solidFill>
                  <a:srgbClr val="003366"/>
                </a:solidFill>
                <a:latin typeface="Calibri" pitchFamily="34" charset="0"/>
                <a:cs typeface="Calibri" pitchFamily="34" charset="0"/>
              </a:rPr>
              <a:t> </a:t>
            </a:r>
            <a:r>
              <a:rPr lang="en-US" sz="2200" b="0" dirty="0" err="1" smtClean="0">
                <a:solidFill>
                  <a:srgbClr val="003366"/>
                </a:solidFill>
                <a:latin typeface="Calibri" pitchFamily="34" charset="0"/>
                <a:cs typeface="Calibri" pitchFamily="34" charset="0"/>
              </a:rPr>
              <a:t>αυξημένα</a:t>
            </a:r>
            <a:endParaRPr lang="el-GR" sz="2200" b="0" dirty="0" smtClean="0">
              <a:solidFill>
                <a:srgbClr val="003366"/>
              </a:solidFill>
              <a:latin typeface="Calibri" pitchFamily="34" charset="0"/>
              <a:cs typeface="Calibri" pitchFamily="34" charset="0"/>
            </a:endParaRPr>
          </a:p>
          <a:p>
            <a:pPr marL="388806" indent="-289445">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endParaRPr lang="en-US" sz="2200" b="0" dirty="0" smtClean="0">
              <a:solidFill>
                <a:srgbClr val="003366"/>
              </a:solidFill>
              <a:latin typeface="Calibri" pitchFamily="34" charset="0"/>
              <a:cs typeface="Calibri" pitchFamily="34" charset="0"/>
            </a:endParaRPr>
          </a:p>
          <a:p>
            <a:pPr marL="388806" indent="-289445">
              <a:lnSpc>
                <a:spcPct val="150000"/>
              </a:lnSpc>
              <a:buFontTx/>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US" sz="2200" b="0" dirty="0" smtClean="0">
                <a:solidFill>
                  <a:srgbClr val="003366"/>
                </a:solidFill>
                <a:latin typeface="Calibri" pitchFamily="34" charset="0"/>
                <a:cs typeface="Calibri" pitchFamily="34" charset="0"/>
              </a:rPr>
              <a:t>Τα επίπεδα της TPO θα αναμένονταν να είναι μειωμένα λόγω:</a:t>
            </a:r>
          </a:p>
          <a:p>
            <a:pPr marL="556561" indent="-457200">
              <a:lnSpc>
                <a:spcPct val="150000"/>
              </a:lnSpc>
              <a:buFont typeface="+mj-lt"/>
              <a:buAutoNum type="arabicPeriod"/>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l-GR" sz="2200" b="0" dirty="0" smtClean="0">
                <a:solidFill>
                  <a:srgbClr val="003366"/>
                </a:solidFill>
                <a:latin typeface="Calibri" pitchFamily="34" charset="0"/>
                <a:cs typeface="Calibri" pitchFamily="34" charset="0"/>
              </a:rPr>
              <a:t>	</a:t>
            </a:r>
            <a:r>
              <a:rPr lang="en-US" sz="2200" b="0" dirty="0" smtClean="0">
                <a:solidFill>
                  <a:srgbClr val="003366"/>
                </a:solidFill>
                <a:latin typeface="Calibri" pitchFamily="34" charset="0"/>
                <a:cs typeface="Calibri" pitchFamily="34" charset="0"/>
              </a:rPr>
              <a:t>Δέσμευσης στον c-MPL των υπεράριθμων μεγακαρυωκυττάρων</a:t>
            </a:r>
          </a:p>
          <a:p>
            <a:pPr marL="556561" indent="-457200">
              <a:buFont typeface="+mj-lt"/>
              <a:buAutoNum type="arabicPeriod"/>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l-GR" sz="2200" b="0" dirty="0" smtClean="0">
                <a:solidFill>
                  <a:srgbClr val="003366"/>
                </a:solidFill>
                <a:latin typeface="Calibri" pitchFamily="34" charset="0"/>
                <a:cs typeface="Calibri" pitchFamily="34" charset="0"/>
              </a:rPr>
              <a:t>	</a:t>
            </a:r>
            <a:r>
              <a:rPr lang="en-US" sz="2200" b="0" dirty="0" smtClean="0">
                <a:solidFill>
                  <a:srgbClr val="003366"/>
                </a:solidFill>
                <a:latin typeface="Calibri" pitchFamily="34" charset="0"/>
                <a:cs typeface="Calibri" pitchFamily="34" charset="0"/>
              </a:rPr>
              <a:t>Δέσμευσης στα ΑΜΠ που προορίζονται για </a:t>
            </a:r>
            <a:r>
              <a:rPr lang="en-US" sz="2200" b="0" dirty="0" err="1" smtClean="0">
                <a:solidFill>
                  <a:srgbClr val="003366"/>
                </a:solidFill>
                <a:latin typeface="Calibri" pitchFamily="34" charset="0"/>
                <a:cs typeface="Calibri" pitchFamily="34" charset="0"/>
              </a:rPr>
              <a:t>καταστροφή</a:t>
            </a:r>
            <a:r>
              <a:rPr lang="en-US" sz="2200" b="0" dirty="0" smtClean="0">
                <a:solidFill>
                  <a:srgbClr val="003366"/>
                </a:solidFill>
                <a:latin typeface="Calibri" pitchFamily="34" charset="0"/>
                <a:cs typeface="Calibri" pitchFamily="34" charset="0"/>
              </a:rPr>
              <a:t> </a:t>
            </a:r>
            <a:br>
              <a:rPr lang="en-US" sz="2200" b="0" dirty="0" smtClean="0">
                <a:solidFill>
                  <a:srgbClr val="003366"/>
                </a:solidFill>
                <a:latin typeface="Calibri" pitchFamily="34" charset="0"/>
                <a:cs typeface="Calibri" pitchFamily="34" charset="0"/>
              </a:rPr>
            </a:br>
            <a:endParaRPr lang="en-US" sz="2200" b="0" dirty="0" smtClean="0">
              <a:solidFill>
                <a:srgbClr val="003366"/>
              </a:solidFill>
              <a:latin typeface="Calibri" pitchFamily="34" charset="0"/>
              <a:cs typeface="Calibri" pitchFamily="34" charset="0"/>
            </a:endParaRPr>
          </a:p>
          <a:p>
            <a:pPr marL="388806" indent="-289445">
              <a:lnSpc>
                <a:spcPct val="150000"/>
              </a:lnSpc>
              <a:buFont typeface="Wingdings" pitchFamily="2" charset="2"/>
              <a:buChar char="Ø"/>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US" sz="2200" b="0" dirty="0" smtClean="0">
                <a:solidFill>
                  <a:srgbClr val="003366"/>
                </a:solidFill>
                <a:latin typeface="Calibri" pitchFamily="34" charset="0"/>
                <a:cs typeface="Calibri" pitchFamily="34" charset="0"/>
              </a:rPr>
              <a:t>Σε ασθενείς με ITP φαίνεται να μην υπάρχει συσχέτιση μεταξύ επιπέδων της TPO και του πλήθους των ΑΜΠ, υποδηλώνοντας οτι ο </a:t>
            </a:r>
            <a:r>
              <a:rPr lang="en-US" sz="2200" b="0" dirty="0" err="1" smtClean="0">
                <a:solidFill>
                  <a:srgbClr val="003366"/>
                </a:solidFill>
                <a:latin typeface="Calibri" pitchFamily="34" charset="0"/>
                <a:cs typeface="Calibri" pitchFamily="34" charset="0"/>
              </a:rPr>
              <a:t>μηχανισμός</a:t>
            </a:r>
            <a:r>
              <a:rPr lang="en-US" sz="2200" b="0" dirty="0" smtClean="0">
                <a:solidFill>
                  <a:srgbClr val="003366"/>
                </a:solidFill>
                <a:latin typeface="Calibri" pitchFamily="34" charset="0"/>
                <a:cs typeface="Calibri" pitchFamily="34" charset="0"/>
              </a:rPr>
              <a:t> </a:t>
            </a:r>
            <a:r>
              <a:rPr lang="en-US" sz="2200" b="0" dirty="0" err="1" smtClean="0">
                <a:solidFill>
                  <a:srgbClr val="003366"/>
                </a:solidFill>
                <a:latin typeface="Calibri" pitchFamily="34" charset="0"/>
                <a:cs typeface="Calibri" pitchFamily="34" charset="0"/>
              </a:rPr>
              <a:t>δρ</a:t>
            </a:r>
            <a:r>
              <a:rPr lang="el-GR" sz="2200" b="0" dirty="0" smtClean="0">
                <a:solidFill>
                  <a:srgbClr val="003366"/>
                </a:solidFill>
                <a:latin typeface="Calibri" pitchFamily="34" charset="0"/>
                <a:cs typeface="Calibri" pitchFamily="34" charset="0"/>
              </a:rPr>
              <a:t>ά</a:t>
            </a:r>
            <a:r>
              <a:rPr lang="en-US" sz="2200" b="0" dirty="0" err="1" smtClean="0">
                <a:solidFill>
                  <a:srgbClr val="003366"/>
                </a:solidFill>
                <a:latin typeface="Calibri" pitchFamily="34" charset="0"/>
                <a:cs typeface="Calibri" pitchFamily="34" charset="0"/>
              </a:rPr>
              <a:t>σης</a:t>
            </a:r>
            <a:r>
              <a:rPr lang="en-US" sz="2200" b="0" dirty="0" smtClean="0">
                <a:solidFill>
                  <a:srgbClr val="003366"/>
                </a:solidFill>
                <a:latin typeface="Calibri" pitchFamily="34" charset="0"/>
                <a:cs typeface="Calibri" pitchFamily="34" charset="0"/>
              </a:rPr>
              <a:t> μεταξύ των είναι </a:t>
            </a:r>
            <a:r>
              <a:rPr lang="en-US" sz="2200" b="0" dirty="0" err="1" smtClean="0">
                <a:solidFill>
                  <a:srgbClr val="003366"/>
                </a:solidFill>
                <a:latin typeface="Calibri" pitchFamily="34" charset="0"/>
                <a:cs typeface="Calibri" pitchFamily="34" charset="0"/>
              </a:rPr>
              <a:t>απορρυθμισμένος</a:t>
            </a:r>
            <a:endParaRPr lang="en-US" sz="2200" b="0" dirty="0" smtClean="0">
              <a:solidFill>
                <a:srgbClr val="003366"/>
              </a:solidFill>
              <a:latin typeface="Calibri" pitchFamily="34" charset="0"/>
              <a:cs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489600" y="-1117557"/>
            <a:ext cx="8048160" cy="9005265"/>
            <a:chOff x="340" y="-776"/>
            <a:chExt cx="5589" cy="6253"/>
          </a:xfrm>
        </p:grpSpPr>
        <p:sp>
          <p:nvSpPr>
            <p:cNvPr id="19460" name="Rectangle 2"/>
            <p:cNvSpPr>
              <a:spLocks noChangeArrowheads="1"/>
            </p:cNvSpPr>
            <p:nvPr/>
          </p:nvSpPr>
          <p:spPr bwMode="auto">
            <a:xfrm>
              <a:off x="1487" y="-776"/>
              <a:ext cx="122" cy="616"/>
            </a:xfrm>
            <a:prstGeom prst="rect">
              <a:avLst/>
            </a:prstGeom>
            <a:noFill/>
            <a:ln w="9360">
              <a:noFill/>
              <a:miter lim="800000"/>
              <a:headEnd/>
              <a:tailEnd/>
            </a:ln>
          </p:spPr>
          <p:txBody>
            <a:bodyPr wrap="none" anchor="ctr"/>
            <a:lstStyle/>
            <a:p>
              <a:endParaRPr lang="el-GR"/>
            </a:p>
          </p:txBody>
        </p:sp>
        <p:sp>
          <p:nvSpPr>
            <p:cNvPr id="19461" name="Rectangle 3"/>
            <p:cNvSpPr>
              <a:spLocks noChangeArrowheads="1"/>
            </p:cNvSpPr>
            <p:nvPr/>
          </p:nvSpPr>
          <p:spPr bwMode="auto">
            <a:xfrm>
              <a:off x="1274" y="-44"/>
              <a:ext cx="3790" cy="3982"/>
            </a:xfrm>
            <a:prstGeom prst="rect">
              <a:avLst/>
            </a:prstGeom>
            <a:noFill/>
            <a:ln w="9360">
              <a:noFill/>
              <a:miter lim="800000"/>
              <a:headEnd/>
              <a:tailEnd/>
            </a:ln>
          </p:spPr>
          <p:txBody>
            <a:bodyPr wrap="none" anchor="ctr"/>
            <a:lstStyle/>
            <a:p>
              <a:endParaRPr lang="el-GR"/>
            </a:p>
          </p:txBody>
        </p:sp>
        <p:sp>
          <p:nvSpPr>
            <p:cNvPr id="19462" name="Line 4"/>
            <p:cNvSpPr>
              <a:spLocks noChangeShapeType="1"/>
            </p:cNvSpPr>
            <p:nvPr/>
          </p:nvSpPr>
          <p:spPr bwMode="auto">
            <a:xfrm>
              <a:off x="5064" y="-44"/>
              <a:ext cx="1" cy="3998"/>
            </a:xfrm>
            <a:prstGeom prst="line">
              <a:avLst/>
            </a:prstGeom>
            <a:noFill/>
            <a:ln w="31680">
              <a:solidFill>
                <a:srgbClr val="FFFF00"/>
              </a:solidFill>
              <a:round/>
              <a:headEnd/>
              <a:tailEnd/>
            </a:ln>
          </p:spPr>
          <p:txBody>
            <a:bodyPr/>
            <a:lstStyle/>
            <a:p>
              <a:endParaRPr lang="el-GR"/>
            </a:p>
          </p:txBody>
        </p:sp>
        <p:sp>
          <p:nvSpPr>
            <p:cNvPr id="19463" name="Line 5"/>
            <p:cNvSpPr>
              <a:spLocks noChangeShapeType="1"/>
            </p:cNvSpPr>
            <p:nvPr/>
          </p:nvSpPr>
          <p:spPr bwMode="auto">
            <a:xfrm>
              <a:off x="1274" y="-50"/>
              <a:ext cx="1" cy="3998"/>
            </a:xfrm>
            <a:prstGeom prst="line">
              <a:avLst/>
            </a:prstGeom>
            <a:noFill/>
            <a:ln w="31680">
              <a:solidFill>
                <a:srgbClr val="FFFF00"/>
              </a:solidFill>
              <a:round/>
              <a:headEnd/>
              <a:tailEnd/>
            </a:ln>
          </p:spPr>
          <p:txBody>
            <a:bodyPr/>
            <a:lstStyle/>
            <a:p>
              <a:endParaRPr lang="el-GR"/>
            </a:p>
          </p:txBody>
        </p:sp>
        <p:sp>
          <p:nvSpPr>
            <p:cNvPr id="19464" name="Line 6"/>
            <p:cNvSpPr>
              <a:spLocks noChangeShapeType="1"/>
            </p:cNvSpPr>
            <p:nvPr/>
          </p:nvSpPr>
          <p:spPr bwMode="auto">
            <a:xfrm>
              <a:off x="1228" y="3938"/>
              <a:ext cx="46" cy="2"/>
            </a:xfrm>
            <a:prstGeom prst="line">
              <a:avLst/>
            </a:prstGeom>
            <a:noFill/>
            <a:ln w="25200">
              <a:solidFill>
                <a:srgbClr val="FFFF00"/>
              </a:solidFill>
              <a:round/>
              <a:headEnd/>
              <a:tailEnd/>
            </a:ln>
          </p:spPr>
          <p:txBody>
            <a:bodyPr/>
            <a:lstStyle/>
            <a:p>
              <a:endParaRPr lang="el-GR"/>
            </a:p>
          </p:txBody>
        </p:sp>
        <p:sp>
          <p:nvSpPr>
            <p:cNvPr id="19465" name="Line 7"/>
            <p:cNvSpPr>
              <a:spLocks noChangeShapeType="1"/>
            </p:cNvSpPr>
            <p:nvPr/>
          </p:nvSpPr>
          <p:spPr bwMode="auto">
            <a:xfrm>
              <a:off x="1228" y="3195"/>
              <a:ext cx="46" cy="1"/>
            </a:xfrm>
            <a:prstGeom prst="line">
              <a:avLst/>
            </a:prstGeom>
            <a:noFill/>
            <a:ln w="25200">
              <a:solidFill>
                <a:srgbClr val="FFFF00"/>
              </a:solidFill>
              <a:round/>
              <a:headEnd/>
              <a:tailEnd/>
            </a:ln>
          </p:spPr>
          <p:txBody>
            <a:bodyPr/>
            <a:lstStyle/>
            <a:p>
              <a:endParaRPr lang="el-GR"/>
            </a:p>
          </p:txBody>
        </p:sp>
        <p:sp>
          <p:nvSpPr>
            <p:cNvPr id="19466" name="Line 8"/>
            <p:cNvSpPr>
              <a:spLocks noChangeShapeType="1"/>
            </p:cNvSpPr>
            <p:nvPr/>
          </p:nvSpPr>
          <p:spPr bwMode="auto">
            <a:xfrm>
              <a:off x="1228" y="2440"/>
              <a:ext cx="46" cy="1"/>
            </a:xfrm>
            <a:prstGeom prst="line">
              <a:avLst/>
            </a:prstGeom>
            <a:noFill/>
            <a:ln w="25200">
              <a:solidFill>
                <a:srgbClr val="FFFF00"/>
              </a:solidFill>
              <a:round/>
              <a:headEnd/>
              <a:tailEnd/>
            </a:ln>
          </p:spPr>
          <p:txBody>
            <a:bodyPr/>
            <a:lstStyle/>
            <a:p>
              <a:endParaRPr lang="el-GR"/>
            </a:p>
          </p:txBody>
        </p:sp>
        <p:sp>
          <p:nvSpPr>
            <p:cNvPr id="19467" name="Line 9"/>
            <p:cNvSpPr>
              <a:spLocks noChangeShapeType="1"/>
            </p:cNvSpPr>
            <p:nvPr/>
          </p:nvSpPr>
          <p:spPr bwMode="auto">
            <a:xfrm>
              <a:off x="1228" y="1680"/>
              <a:ext cx="46" cy="1"/>
            </a:xfrm>
            <a:prstGeom prst="line">
              <a:avLst/>
            </a:prstGeom>
            <a:noFill/>
            <a:ln w="25200">
              <a:solidFill>
                <a:srgbClr val="FFFF00"/>
              </a:solidFill>
              <a:round/>
              <a:headEnd/>
              <a:tailEnd/>
            </a:ln>
          </p:spPr>
          <p:txBody>
            <a:bodyPr/>
            <a:lstStyle/>
            <a:p>
              <a:endParaRPr lang="el-GR"/>
            </a:p>
          </p:txBody>
        </p:sp>
        <p:sp>
          <p:nvSpPr>
            <p:cNvPr id="19468" name="Line 10"/>
            <p:cNvSpPr>
              <a:spLocks noChangeShapeType="1"/>
            </p:cNvSpPr>
            <p:nvPr/>
          </p:nvSpPr>
          <p:spPr bwMode="auto">
            <a:xfrm>
              <a:off x="1228" y="937"/>
              <a:ext cx="46" cy="1"/>
            </a:xfrm>
            <a:prstGeom prst="line">
              <a:avLst/>
            </a:prstGeom>
            <a:noFill/>
            <a:ln w="25200">
              <a:solidFill>
                <a:srgbClr val="FFFF00"/>
              </a:solidFill>
              <a:round/>
              <a:headEnd/>
              <a:tailEnd/>
            </a:ln>
          </p:spPr>
          <p:txBody>
            <a:bodyPr/>
            <a:lstStyle/>
            <a:p>
              <a:endParaRPr lang="el-GR"/>
            </a:p>
          </p:txBody>
        </p:sp>
        <p:sp>
          <p:nvSpPr>
            <p:cNvPr id="19469" name="Line 11"/>
            <p:cNvSpPr>
              <a:spLocks noChangeShapeType="1"/>
            </p:cNvSpPr>
            <p:nvPr/>
          </p:nvSpPr>
          <p:spPr bwMode="auto">
            <a:xfrm>
              <a:off x="1228" y="191"/>
              <a:ext cx="46" cy="2"/>
            </a:xfrm>
            <a:prstGeom prst="line">
              <a:avLst/>
            </a:prstGeom>
            <a:noFill/>
            <a:ln w="25200">
              <a:solidFill>
                <a:srgbClr val="FFFF00"/>
              </a:solidFill>
              <a:round/>
              <a:headEnd/>
              <a:tailEnd/>
            </a:ln>
          </p:spPr>
          <p:txBody>
            <a:bodyPr/>
            <a:lstStyle/>
            <a:p>
              <a:endParaRPr lang="el-GR"/>
            </a:p>
          </p:txBody>
        </p:sp>
        <p:sp>
          <p:nvSpPr>
            <p:cNvPr id="19470" name="Line 12"/>
            <p:cNvSpPr>
              <a:spLocks noChangeShapeType="1"/>
            </p:cNvSpPr>
            <p:nvPr/>
          </p:nvSpPr>
          <p:spPr bwMode="auto">
            <a:xfrm>
              <a:off x="1274" y="3947"/>
              <a:ext cx="3790" cy="1"/>
            </a:xfrm>
            <a:prstGeom prst="line">
              <a:avLst/>
            </a:prstGeom>
            <a:noFill/>
            <a:ln w="47520">
              <a:solidFill>
                <a:srgbClr val="FFFF00"/>
              </a:solidFill>
              <a:round/>
              <a:headEnd/>
              <a:tailEnd/>
            </a:ln>
          </p:spPr>
          <p:txBody>
            <a:bodyPr/>
            <a:lstStyle/>
            <a:p>
              <a:endParaRPr lang="el-GR"/>
            </a:p>
          </p:txBody>
        </p:sp>
        <p:sp>
          <p:nvSpPr>
            <p:cNvPr id="19471" name="Line 13"/>
            <p:cNvSpPr>
              <a:spLocks noChangeShapeType="1"/>
            </p:cNvSpPr>
            <p:nvPr/>
          </p:nvSpPr>
          <p:spPr bwMode="auto">
            <a:xfrm flipV="1">
              <a:off x="1274" y="3870"/>
              <a:ext cx="1" cy="69"/>
            </a:xfrm>
            <a:prstGeom prst="line">
              <a:avLst/>
            </a:prstGeom>
            <a:noFill/>
            <a:ln w="25200">
              <a:solidFill>
                <a:srgbClr val="FFFF00"/>
              </a:solidFill>
              <a:round/>
              <a:headEnd/>
              <a:tailEnd/>
            </a:ln>
          </p:spPr>
          <p:txBody>
            <a:bodyPr/>
            <a:lstStyle/>
            <a:p>
              <a:endParaRPr lang="el-GR"/>
            </a:p>
          </p:txBody>
        </p:sp>
        <p:sp>
          <p:nvSpPr>
            <p:cNvPr id="19472" name="Line 14"/>
            <p:cNvSpPr>
              <a:spLocks noChangeShapeType="1"/>
            </p:cNvSpPr>
            <p:nvPr/>
          </p:nvSpPr>
          <p:spPr bwMode="auto">
            <a:xfrm flipV="1">
              <a:off x="2545" y="3947"/>
              <a:ext cx="1" cy="69"/>
            </a:xfrm>
            <a:prstGeom prst="line">
              <a:avLst/>
            </a:prstGeom>
            <a:noFill/>
            <a:ln w="25200">
              <a:solidFill>
                <a:srgbClr val="FFFF00"/>
              </a:solidFill>
              <a:round/>
              <a:headEnd/>
              <a:tailEnd/>
            </a:ln>
          </p:spPr>
          <p:txBody>
            <a:bodyPr/>
            <a:lstStyle/>
            <a:p>
              <a:endParaRPr lang="el-GR"/>
            </a:p>
          </p:txBody>
        </p:sp>
        <p:sp>
          <p:nvSpPr>
            <p:cNvPr id="19473" name="Line 15"/>
            <p:cNvSpPr>
              <a:spLocks noChangeShapeType="1"/>
            </p:cNvSpPr>
            <p:nvPr/>
          </p:nvSpPr>
          <p:spPr bwMode="auto">
            <a:xfrm flipV="1">
              <a:off x="3801" y="3947"/>
              <a:ext cx="1" cy="69"/>
            </a:xfrm>
            <a:prstGeom prst="line">
              <a:avLst/>
            </a:prstGeom>
            <a:noFill/>
            <a:ln w="25200">
              <a:solidFill>
                <a:srgbClr val="FFFF00"/>
              </a:solidFill>
              <a:round/>
              <a:headEnd/>
              <a:tailEnd/>
            </a:ln>
          </p:spPr>
          <p:txBody>
            <a:bodyPr/>
            <a:lstStyle/>
            <a:p>
              <a:endParaRPr lang="el-GR"/>
            </a:p>
          </p:txBody>
        </p:sp>
        <p:sp>
          <p:nvSpPr>
            <p:cNvPr id="19474" name="Rectangle 16"/>
            <p:cNvSpPr>
              <a:spLocks noChangeArrowheads="1"/>
            </p:cNvSpPr>
            <p:nvPr/>
          </p:nvSpPr>
          <p:spPr bwMode="auto">
            <a:xfrm>
              <a:off x="1028" y="3804"/>
              <a:ext cx="81" cy="192"/>
            </a:xfrm>
            <a:prstGeom prst="rect">
              <a:avLst/>
            </a:prstGeom>
            <a:noFill/>
            <a:ln w="9360">
              <a:noFill/>
              <a:miter lim="800000"/>
              <a:headEnd/>
              <a:tailEnd/>
            </a:ln>
          </p:spPr>
          <p:txBody>
            <a:bodyPr wrap="none" lIns="0" tIns="0" rIns="0" bIns="0">
              <a:spAutoFit/>
            </a:bodyPr>
            <a:lstStyle/>
            <a:p>
              <a:pPr algn="ctr"/>
              <a:r>
                <a:rPr lang="en-US" b="1" dirty="0">
                  <a:solidFill>
                    <a:srgbClr val="000000"/>
                  </a:solidFill>
                </a:rPr>
                <a:t>0</a:t>
              </a:r>
            </a:p>
          </p:txBody>
        </p:sp>
        <p:sp>
          <p:nvSpPr>
            <p:cNvPr id="19475" name="Rectangle 17"/>
            <p:cNvSpPr>
              <a:spLocks noChangeArrowheads="1"/>
            </p:cNvSpPr>
            <p:nvPr/>
          </p:nvSpPr>
          <p:spPr bwMode="auto">
            <a:xfrm>
              <a:off x="927" y="3058"/>
              <a:ext cx="163" cy="192"/>
            </a:xfrm>
            <a:prstGeom prst="rect">
              <a:avLst/>
            </a:prstGeom>
            <a:noFill/>
            <a:ln w="9360">
              <a:noFill/>
              <a:miter lim="800000"/>
              <a:headEnd/>
              <a:tailEnd/>
            </a:ln>
          </p:spPr>
          <p:txBody>
            <a:bodyPr wrap="none" lIns="0" tIns="0" rIns="0" bIns="0">
              <a:spAutoFit/>
            </a:bodyPr>
            <a:lstStyle/>
            <a:p>
              <a:pPr algn="ctr"/>
              <a:r>
                <a:rPr lang="en-US" b="1" dirty="0">
                  <a:solidFill>
                    <a:srgbClr val="000000"/>
                  </a:solidFill>
                </a:rPr>
                <a:t>50</a:t>
              </a:r>
            </a:p>
          </p:txBody>
        </p:sp>
        <p:sp>
          <p:nvSpPr>
            <p:cNvPr id="19476" name="Rectangle 18"/>
            <p:cNvSpPr>
              <a:spLocks noChangeArrowheads="1"/>
            </p:cNvSpPr>
            <p:nvPr/>
          </p:nvSpPr>
          <p:spPr bwMode="auto">
            <a:xfrm>
              <a:off x="816" y="2300"/>
              <a:ext cx="244" cy="192"/>
            </a:xfrm>
            <a:prstGeom prst="rect">
              <a:avLst/>
            </a:prstGeom>
            <a:noFill/>
            <a:ln w="9360">
              <a:noFill/>
              <a:miter lim="800000"/>
              <a:headEnd/>
              <a:tailEnd/>
            </a:ln>
          </p:spPr>
          <p:txBody>
            <a:bodyPr wrap="none" lIns="0" tIns="0" rIns="0" bIns="0">
              <a:spAutoFit/>
            </a:bodyPr>
            <a:lstStyle/>
            <a:p>
              <a:pPr algn="ctr"/>
              <a:r>
                <a:rPr lang="en-US" b="1" dirty="0">
                  <a:solidFill>
                    <a:srgbClr val="000000"/>
                  </a:solidFill>
                </a:rPr>
                <a:t>100</a:t>
              </a:r>
            </a:p>
          </p:txBody>
        </p:sp>
        <p:sp>
          <p:nvSpPr>
            <p:cNvPr id="19477" name="Rectangle 19"/>
            <p:cNvSpPr>
              <a:spLocks noChangeArrowheads="1"/>
            </p:cNvSpPr>
            <p:nvPr/>
          </p:nvSpPr>
          <p:spPr bwMode="auto">
            <a:xfrm>
              <a:off x="816" y="1540"/>
              <a:ext cx="244" cy="192"/>
            </a:xfrm>
            <a:prstGeom prst="rect">
              <a:avLst/>
            </a:prstGeom>
            <a:noFill/>
            <a:ln w="9360">
              <a:noFill/>
              <a:miter lim="800000"/>
              <a:headEnd/>
              <a:tailEnd/>
            </a:ln>
          </p:spPr>
          <p:txBody>
            <a:bodyPr wrap="none" lIns="0" tIns="0" rIns="0" bIns="0">
              <a:spAutoFit/>
            </a:bodyPr>
            <a:lstStyle/>
            <a:p>
              <a:pPr algn="ctr"/>
              <a:r>
                <a:rPr lang="en-US" b="1" dirty="0">
                  <a:solidFill>
                    <a:srgbClr val="000000"/>
                  </a:solidFill>
                </a:rPr>
                <a:t>150</a:t>
              </a:r>
            </a:p>
          </p:txBody>
        </p:sp>
        <p:sp>
          <p:nvSpPr>
            <p:cNvPr id="19478" name="Rectangle 20"/>
            <p:cNvSpPr>
              <a:spLocks noChangeArrowheads="1"/>
            </p:cNvSpPr>
            <p:nvPr/>
          </p:nvSpPr>
          <p:spPr bwMode="auto">
            <a:xfrm>
              <a:off x="813" y="797"/>
              <a:ext cx="244" cy="192"/>
            </a:xfrm>
            <a:prstGeom prst="rect">
              <a:avLst/>
            </a:prstGeom>
            <a:noFill/>
            <a:ln w="9360">
              <a:noFill/>
              <a:miter lim="800000"/>
              <a:headEnd/>
              <a:tailEnd/>
            </a:ln>
          </p:spPr>
          <p:txBody>
            <a:bodyPr wrap="none" lIns="0" tIns="0" rIns="0" bIns="0">
              <a:spAutoFit/>
            </a:bodyPr>
            <a:lstStyle/>
            <a:p>
              <a:pPr algn="ctr"/>
              <a:r>
                <a:rPr lang="en-US" b="1" dirty="0">
                  <a:solidFill>
                    <a:srgbClr val="000000"/>
                  </a:solidFill>
                </a:rPr>
                <a:t>200</a:t>
              </a:r>
            </a:p>
          </p:txBody>
        </p:sp>
        <p:sp>
          <p:nvSpPr>
            <p:cNvPr id="19479" name="Rectangle 21"/>
            <p:cNvSpPr>
              <a:spLocks noChangeArrowheads="1"/>
            </p:cNvSpPr>
            <p:nvPr/>
          </p:nvSpPr>
          <p:spPr bwMode="auto">
            <a:xfrm>
              <a:off x="813" y="52"/>
              <a:ext cx="244" cy="192"/>
            </a:xfrm>
            <a:prstGeom prst="rect">
              <a:avLst/>
            </a:prstGeom>
            <a:noFill/>
            <a:ln w="9360">
              <a:noFill/>
              <a:miter lim="800000"/>
              <a:headEnd/>
              <a:tailEnd/>
            </a:ln>
          </p:spPr>
          <p:txBody>
            <a:bodyPr wrap="none" lIns="0" tIns="0" rIns="0" bIns="0">
              <a:spAutoFit/>
            </a:bodyPr>
            <a:lstStyle/>
            <a:p>
              <a:pPr algn="ctr"/>
              <a:r>
                <a:rPr lang="en-US" b="1" dirty="0">
                  <a:solidFill>
                    <a:srgbClr val="000000"/>
                  </a:solidFill>
                </a:rPr>
                <a:t>250</a:t>
              </a:r>
            </a:p>
          </p:txBody>
        </p:sp>
        <p:sp>
          <p:nvSpPr>
            <p:cNvPr id="19480" name="Line 22"/>
            <p:cNvSpPr>
              <a:spLocks noChangeShapeType="1"/>
            </p:cNvSpPr>
            <p:nvPr/>
          </p:nvSpPr>
          <p:spPr bwMode="auto">
            <a:xfrm>
              <a:off x="5067" y="3177"/>
              <a:ext cx="45" cy="1"/>
            </a:xfrm>
            <a:prstGeom prst="line">
              <a:avLst/>
            </a:prstGeom>
            <a:noFill/>
            <a:ln w="25200">
              <a:solidFill>
                <a:srgbClr val="FFFF00"/>
              </a:solidFill>
              <a:round/>
              <a:headEnd/>
              <a:tailEnd/>
            </a:ln>
          </p:spPr>
          <p:txBody>
            <a:bodyPr/>
            <a:lstStyle/>
            <a:p>
              <a:endParaRPr lang="el-GR"/>
            </a:p>
          </p:txBody>
        </p:sp>
        <p:sp>
          <p:nvSpPr>
            <p:cNvPr id="19481" name="Line 23"/>
            <p:cNvSpPr>
              <a:spLocks noChangeShapeType="1"/>
            </p:cNvSpPr>
            <p:nvPr/>
          </p:nvSpPr>
          <p:spPr bwMode="auto">
            <a:xfrm>
              <a:off x="5067" y="2440"/>
              <a:ext cx="45" cy="1"/>
            </a:xfrm>
            <a:prstGeom prst="line">
              <a:avLst/>
            </a:prstGeom>
            <a:noFill/>
            <a:ln w="25200">
              <a:solidFill>
                <a:srgbClr val="FFFF00"/>
              </a:solidFill>
              <a:round/>
              <a:headEnd/>
              <a:tailEnd/>
            </a:ln>
          </p:spPr>
          <p:txBody>
            <a:bodyPr/>
            <a:lstStyle/>
            <a:p>
              <a:endParaRPr lang="el-GR"/>
            </a:p>
          </p:txBody>
        </p:sp>
        <p:sp>
          <p:nvSpPr>
            <p:cNvPr id="19482" name="Line 24"/>
            <p:cNvSpPr>
              <a:spLocks noChangeShapeType="1"/>
            </p:cNvSpPr>
            <p:nvPr/>
          </p:nvSpPr>
          <p:spPr bwMode="auto">
            <a:xfrm>
              <a:off x="5067" y="1662"/>
              <a:ext cx="45" cy="2"/>
            </a:xfrm>
            <a:prstGeom prst="line">
              <a:avLst/>
            </a:prstGeom>
            <a:noFill/>
            <a:ln w="25200">
              <a:solidFill>
                <a:srgbClr val="FFFF00"/>
              </a:solidFill>
              <a:round/>
              <a:headEnd/>
              <a:tailEnd/>
            </a:ln>
          </p:spPr>
          <p:txBody>
            <a:bodyPr/>
            <a:lstStyle/>
            <a:p>
              <a:endParaRPr lang="el-GR"/>
            </a:p>
          </p:txBody>
        </p:sp>
        <p:sp>
          <p:nvSpPr>
            <p:cNvPr id="19483" name="Line 25"/>
            <p:cNvSpPr>
              <a:spLocks noChangeShapeType="1"/>
            </p:cNvSpPr>
            <p:nvPr/>
          </p:nvSpPr>
          <p:spPr bwMode="auto">
            <a:xfrm>
              <a:off x="5067" y="937"/>
              <a:ext cx="45" cy="1"/>
            </a:xfrm>
            <a:prstGeom prst="line">
              <a:avLst/>
            </a:prstGeom>
            <a:noFill/>
            <a:ln w="25200">
              <a:solidFill>
                <a:srgbClr val="FFFF00"/>
              </a:solidFill>
              <a:round/>
              <a:headEnd/>
              <a:tailEnd/>
            </a:ln>
          </p:spPr>
          <p:txBody>
            <a:bodyPr/>
            <a:lstStyle/>
            <a:p>
              <a:endParaRPr lang="el-GR"/>
            </a:p>
          </p:txBody>
        </p:sp>
        <p:sp>
          <p:nvSpPr>
            <p:cNvPr id="19484" name="Line 26"/>
            <p:cNvSpPr>
              <a:spLocks noChangeShapeType="1"/>
            </p:cNvSpPr>
            <p:nvPr/>
          </p:nvSpPr>
          <p:spPr bwMode="auto">
            <a:xfrm>
              <a:off x="5067" y="191"/>
              <a:ext cx="45" cy="2"/>
            </a:xfrm>
            <a:prstGeom prst="line">
              <a:avLst/>
            </a:prstGeom>
            <a:noFill/>
            <a:ln w="25200">
              <a:solidFill>
                <a:srgbClr val="FFFF00"/>
              </a:solidFill>
              <a:round/>
              <a:headEnd/>
              <a:tailEnd/>
            </a:ln>
          </p:spPr>
          <p:txBody>
            <a:bodyPr/>
            <a:lstStyle/>
            <a:p>
              <a:endParaRPr lang="el-GR"/>
            </a:p>
          </p:txBody>
        </p:sp>
        <p:sp>
          <p:nvSpPr>
            <p:cNvPr id="19485" name="Rectangle 27"/>
            <p:cNvSpPr>
              <a:spLocks noChangeArrowheads="1"/>
            </p:cNvSpPr>
            <p:nvPr/>
          </p:nvSpPr>
          <p:spPr bwMode="auto">
            <a:xfrm>
              <a:off x="5221" y="3804"/>
              <a:ext cx="81" cy="192"/>
            </a:xfrm>
            <a:prstGeom prst="rect">
              <a:avLst/>
            </a:prstGeom>
            <a:noFill/>
            <a:ln w="9360">
              <a:noFill/>
              <a:miter lim="800000"/>
              <a:headEnd/>
              <a:tailEnd/>
            </a:ln>
          </p:spPr>
          <p:txBody>
            <a:bodyPr wrap="none" lIns="0" tIns="0" rIns="0" bIns="0">
              <a:spAutoFit/>
            </a:bodyPr>
            <a:lstStyle/>
            <a:p>
              <a:pPr algn="ctr"/>
              <a:r>
                <a:rPr lang="en-US" b="1" dirty="0">
                  <a:solidFill>
                    <a:srgbClr val="000000"/>
                  </a:solidFill>
                </a:rPr>
                <a:t>0</a:t>
              </a:r>
            </a:p>
          </p:txBody>
        </p:sp>
        <p:sp>
          <p:nvSpPr>
            <p:cNvPr id="19486" name="Rectangle 28"/>
            <p:cNvSpPr>
              <a:spLocks noChangeArrowheads="1"/>
            </p:cNvSpPr>
            <p:nvPr/>
          </p:nvSpPr>
          <p:spPr bwMode="auto">
            <a:xfrm>
              <a:off x="5225" y="3046"/>
              <a:ext cx="81" cy="192"/>
            </a:xfrm>
            <a:prstGeom prst="rect">
              <a:avLst/>
            </a:prstGeom>
            <a:noFill/>
            <a:ln w="9360">
              <a:noFill/>
              <a:miter lim="800000"/>
              <a:headEnd/>
              <a:tailEnd/>
            </a:ln>
          </p:spPr>
          <p:txBody>
            <a:bodyPr wrap="none" lIns="0" tIns="0" rIns="0" bIns="0">
              <a:spAutoFit/>
            </a:bodyPr>
            <a:lstStyle/>
            <a:p>
              <a:pPr algn="ctr"/>
              <a:r>
                <a:rPr lang="en-US" b="1" dirty="0">
                  <a:solidFill>
                    <a:srgbClr val="000000"/>
                  </a:solidFill>
                </a:rPr>
                <a:t>5</a:t>
              </a:r>
            </a:p>
          </p:txBody>
        </p:sp>
        <p:sp>
          <p:nvSpPr>
            <p:cNvPr id="19487" name="Rectangle 29"/>
            <p:cNvSpPr>
              <a:spLocks noChangeArrowheads="1"/>
            </p:cNvSpPr>
            <p:nvPr/>
          </p:nvSpPr>
          <p:spPr bwMode="auto">
            <a:xfrm>
              <a:off x="5195" y="2300"/>
              <a:ext cx="163" cy="192"/>
            </a:xfrm>
            <a:prstGeom prst="rect">
              <a:avLst/>
            </a:prstGeom>
            <a:noFill/>
            <a:ln w="9360">
              <a:noFill/>
              <a:miter lim="800000"/>
              <a:headEnd/>
              <a:tailEnd/>
            </a:ln>
          </p:spPr>
          <p:txBody>
            <a:bodyPr wrap="none" lIns="0" tIns="0" rIns="0" bIns="0">
              <a:spAutoFit/>
            </a:bodyPr>
            <a:lstStyle/>
            <a:p>
              <a:pPr algn="ctr"/>
              <a:r>
                <a:rPr lang="en-US" b="1" dirty="0">
                  <a:solidFill>
                    <a:srgbClr val="000000"/>
                  </a:solidFill>
                </a:rPr>
                <a:t>10</a:t>
              </a:r>
            </a:p>
          </p:txBody>
        </p:sp>
        <p:sp>
          <p:nvSpPr>
            <p:cNvPr id="19488" name="Rectangle 30"/>
            <p:cNvSpPr>
              <a:spLocks noChangeArrowheads="1"/>
            </p:cNvSpPr>
            <p:nvPr/>
          </p:nvSpPr>
          <p:spPr bwMode="auto">
            <a:xfrm>
              <a:off x="5197" y="1525"/>
              <a:ext cx="163" cy="192"/>
            </a:xfrm>
            <a:prstGeom prst="rect">
              <a:avLst/>
            </a:prstGeom>
            <a:noFill/>
            <a:ln w="9360">
              <a:noFill/>
              <a:miter lim="800000"/>
              <a:headEnd/>
              <a:tailEnd/>
            </a:ln>
          </p:spPr>
          <p:txBody>
            <a:bodyPr wrap="none" lIns="0" tIns="0" rIns="0" bIns="0">
              <a:spAutoFit/>
            </a:bodyPr>
            <a:lstStyle/>
            <a:p>
              <a:pPr algn="ctr"/>
              <a:r>
                <a:rPr lang="en-US" b="1" dirty="0">
                  <a:solidFill>
                    <a:srgbClr val="000000"/>
                  </a:solidFill>
                </a:rPr>
                <a:t>15</a:t>
              </a:r>
            </a:p>
          </p:txBody>
        </p:sp>
        <p:sp>
          <p:nvSpPr>
            <p:cNvPr id="19489" name="Rectangle 31"/>
            <p:cNvSpPr>
              <a:spLocks noChangeArrowheads="1"/>
            </p:cNvSpPr>
            <p:nvPr/>
          </p:nvSpPr>
          <p:spPr bwMode="auto">
            <a:xfrm>
              <a:off x="5218" y="797"/>
              <a:ext cx="163" cy="192"/>
            </a:xfrm>
            <a:prstGeom prst="rect">
              <a:avLst/>
            </a:prstGeom>
            <a:noFill/>
            <a:ln w="9360">
              <a:noFill/>
              <a:miter lim="800000"/>
              <a:headEnd/>
              <a:tailEnd/>
            </a:ln>
          </p:spPr>
          <p:txBody>
            <a:bodyPr wrap="none" lIns="0" tIns="0" rIns="0" bIns="0">
              <a:spAutoFit/>
            </a:bodyPr>
            <a:lstStyle/>
            <a:p>
              <a:pPr algn="ctr"/>
              <a:r>
                <a:rPr lang="en-US" b="1" dirty="0">
                  <a:solidFill>
                    <a:srgbClr val="000000"/>
                  </a:solidFill>
                </a:rPr>
                <a:t>20</a:t>
              </a:r>
            </a:p>
          </p:txBody>
        </p:sp>
        <p:sp>
          <p:nvSpPr>
            <p:cNvPr id="19490" name="Rectangle 32"/>
            <p:cNvSpPr>
              <a:spLocks noChangeArrowheads="1"/>
            </p:cNvSpPr>
            <p:nvPr/>
          </p:nvSpPr>
          <p:spPr bwMode="auto">
            <a:xfrm>
              <a:off x="5207" y="52"/>
              <a:ext cx="163" cy="192"/>
            </a:xfrm>
            <a:prstGeom prst="rect">
              <a:avLst/>
            </a:prstGeom>
            <a:noFill/>
            <a:ln w="9360">
              <a:noFill/>
              <a:miter lim="800000"/>
              <a:headEnd/>
              <a:tailEnd/>
            </a:ln>
          </p:spPr>
          <p:txBody>
            <a:bodyPr wrap="none" lIns="0" tIns="0" rIns="0" bIns="0">
              <a:spAutoFit/>
            </a:bodyPr>
            <a:lstStyle/>
            <a:p>
              <a:pPr algn="ctr"/>
              <a:r>
                <a:rPr lang="en-US" b="1" dirty="0">
                  <a:solidFill>
                    <a:srgbClr val="000000"/>
                  </a:solidFill>
                </a:rPr>
                <a:t>25</a:t>
              </a:r>
            </a:p>
          </p:txBody>
        </p:sp>
        <p:grpSp>
          <p:nvGrpSpPr>
            <p:cNvPr id="3" name="Group 33"/>
            <p:cNvGrpSpPr>
              <a:grpSpLocks/>
            </p:cNvGrpSpPr>
            <p:nvPr/>
          </p:nvGrpSpPr>
          <p:grpSpPr bwMode="auto">
            <a:xfrm>
              <a:off x="1481" y="187"/>
              <a:ext cx="279" cy="623"/>
              <a:chOff x="1481" y="187"/>
              <a:chExt cx="279" cy="623"/>
            </a:xfrm>
          </p:grpSpPr>
          <p:sp>
            <p:nvSpPr>
              <p:cNvPr id="19522" name="Line 34"/>
              <p:cNvSpPr>
                <a:spLocks noChangeShapeType="1"/>
              </p:cNvSpPr>
              <p:nvPr/>
            </p:nvSpPr>
            <p:spPr bwMode="auto">
              <a:xfrm>
                <a:off x="1616" y="187"/>
                <a:ext cx="1" cy="624"/>
              </a:xfrm>
              <a:prstGeom prst="line">
                <a:avLst/>
              </a:prstGeom>
              <a:noFill/>
              <a:ln w="12600">
                <a:solidFill>
                  <a:srgbClr val="99CCFF"/>
                </a:solidFill>
                <a:round/>
                <a:headEnd/>
                <a:tailEnd/>
              </a:ln>
            </p:spPr>
            <p:txBody>
              <a:bodyPr/>
              <a:lstStyle/>
              <a:p>
                <a:endParaRPr lang="el-GR"/>
              </a:p>
            </p:txBody>
          </p:sp>
          <p:sp>
            <p:nvSpPr>
              <p:cNvPr id="19523" name="Line 35"/>
              <p:cNvSpPr>
                <a:spLocks noChangeShapeType="1"/>
              </p:cNvSpPr>
              <p:nvPr/>
            </p:nvSpPr>
            <p:spPr bwMode="auto">
              <a:xfrm>
                <a:off x="1481" y="187"/>
                <a:ext cx="280" cy="1"/>
              </a:xfrm>
              <a:prstGeom prst="line">
                <a:avLst/>
              </a:prstGeom>
              <a:noFill/>
              <a:ln w="12600">
                <a:solidFill>
                  <a:srgbClr val="99CCFF"/>
                </a:solidFill>
                <a:round/>
                <a:headEnd/>
                <a:tailEnd/>
              </a:ln>
            </p:spPr>
            <p:txBody>
              <a:bodyPr/>
              <a:lstStyle/>
              <a:p>
                <a:endParaRPr lang="el-GR"/>
              </a:p>
            </p:txBody>
          </p:sp>
        </p:grpSp>
        <p:sp>
          <p:nvSpPr>
            <p:cNvPr id="19492" name="Rectangle 36"/>
            <p:cNvSpPr>
              <a:spLocks noChangeArrowheads="1"/>
            </p:cNvSpPr>
            <p:nvPr/>
          </p:nvSpPr>
          <p:spPr bwMode="auto">
            <a:xfrm>
              <a:off x="1980" y="3874"/>
              <a:ext cx="507" cy="44"/>
            </a:xfrm>
            <a:prstGeom prst="rect">
              <a:avLst/>
            </a:prstGeom>
            <a:solidFill>
              <a:srgbClr val="CC99FF"/>
            </a:solidFill>
            <a:ln w="12600">
              <a:noFill/>
              <a:miter lim="800000"/>
              <a:headEnd/>
              <a:tailEnd/>
            </a:ln>
          </p:spPr>
          <p:txBody>
            <a:bodyPr wrap="none" anchor="ctr"/>
            <a:lstStyle/>
            <a:p>
              <a:endParaRPr lang="el-GR"/>
            </a:p>
          </p:txBody>
        </p:sp>
        <p:grpSp>
          <p:nvGrpSpPr>
            <p:cNvPr id="4" name="Group 37"/>
            <p:cNvGrpSpPr>
              <a:grpSpLocks/>
            </p:cNvGrpSpPr>
            <p:nvPr/>
          </p:nvGrpSpPr>
          <p:grpSpPr bwMode="auto">
            <a:xfrm>
              <a:off x="2090" y="3836"/>
              <a:ext cx="291" cy="36"/>
              <a:chOff x="2090" y="3836"/>
              <a:chExt cx="291" cy="36"/>
            </a:xfrm>
          </p:grpSpPr>
          <p:sp>
            <p:nvSpPr>
              <p:cNvPr id="19520" name="Line 38"/>
              <p:cNvSpPr>
                <a:spLocks noChangeShapeType="1"/>
              </p:cNvSpPr>
              <p:nvPr/>
            </p:nvSpPr>
            <p:spPr bwMode="auto">
              <a:xfrm>
                <a:off x="2090" y="3836"/>
                <a:ext cx="292" cy="1"/>
              </a:xfrm>
              <a:prstGeom prst="line">
                <a:avLst/>
              </a:prstGeom>
              <a:noFill/>
              <a:ln w="12600">
                <a:solidFill>
                  <a:srgbClr val="FF6767"/>
                </a:solidFill>
                <a:round/>
                <a:headEnd/>
                <a:tailEnd/>
              </a:ln>
            </p:spPr>
            <p:txBody>
              <a:bodyPr/>
              <a:lstStyle/>
              <a:p>
                <a:endParaRPr lang="el-GR"/>
              </a:p>
            </p:txBody>
          </p:sp>
          <p:sp>
            <p:nvSpPr>
              <p:cNvPr id="19521" name="Line 39"/>
              <p:cNvSpPr>
                <a:spLocks noChangeShapeType="1"/>
              </p:cNvSpPr>
              <p:nvPr/>
            </p:nvSpPr>
            <p:spPr bwMode="auto">
              <a:xfrm>
                <a:off x="2238" y="3837"/>
                <a:ext cx="1" cy="35"/>
              </a:xfrm>
              <a:prstGeom prst="line">
                <a:avLst/>
              </a:prstGeom>
              <a:noFill/>
              <a:ln w="12600">
                <a:solidFill>
                  <a:srgbClr val="FF6767"/>
                </a:solidFill>
                <a:round/>
                <a:headEnd/>
                <a:tailEnd/>
              </a:ln>
            </p:spPr>
            <p:txBody>
              <a:bodyPr/>
              <a:lstStyle/>
              <a:p>
                <a:endParaRPr lang="el-GR"/>
              </a:p>
            </p:txBody>
          </p:sp>
        </p:grpSp>
        <p:grpSp>
          <p:nvGrpSpPr>
            <p:cNvPr id="5" name="Group 40"/>
            <p:cNvGrpSpPr>
              <a:grpSpLocks/>
            </p:cNvGrpSpPr>
            <p:nvPr/>
          </p:nvGrpSpPr>
          <p:grpSpPr bwMode="auto">
            <a:xfrm>
              <a:off x="2723" y="3192"/>
              <a:ext cx="279" cy="298"/>
              <a:chOff x="2723" y="3192"/>
              <a:chExt cx="279" cy="298"/>
            </a:xfrm>
          </p:grpSpPr>
          <p:sp>
            <p:nvSpPr>
              <p:cNvPr id="19518" name="Line 41"/>
              <p:cNvSpPr>
                <a:spLocks noChangeShapeType="1"/>
              </p:cNvSpPr>
              <p:nvPr/>
            </p:nvSpPr>
            <p:spPr bwMode="auto">
              <a:xfrm>
                <a:off x="2858" y="3192"/>
                <a:ext cx="1" cy="299"/>
              </a:xfrm>
              <a:prstGeom prst="line">
                <a:avLst/>
              </a:prstGeom>
              <a:noFill/>
              <a:ln w="12600">
                <a:solidFill>
                  <a:srgbClr val="99CCFF"/>
                </a:solidFill>
                <a:round/>
                <a:headEnd/>
                <a:tailEnd/>
              </a:ln>
            </p:spPr>
            <p:txBody>
              <a:bodyPr/>
              <a:lstStyle/>
              <a:p>
                <a:endParaRPr lang="el-GR"/>
              </a:p>
            </p:txBody>
          </p:sp>
          <p:sp>
            <p:nvSpPr>
              <p:cNvPr id="19519" name="Line 42"/>
              <p:cNvSpPr>
                <a:spLocks noChangeShapeType="1"/>
              </p:cNvSpPr>
              <p:nvPr/>
            </p:nvSpPr>
            <p:spPr bwMode="auto">
              <a:xfrm>
                <a:off x="2723" y="3192"/>
                <a:ext cx="280" cy="1"/>
              </a:xfrm>
              <a:prstGeom prst="line">
                <a:avLst/>
              </a:prstGeom>
              <a:noFill/>
              <a:ln w="12600">
                <a:solidFill>
                  <a:srgbClr val="99CCFF"/>
                </a:solidFill>
                <a:round/>
                <a:headEnd/>
                <a:tailEnd/>
              </a:ln>
            </p:spPr>
            <p:txBody>
              <a:bodyPr/>
              <a:lstStyle/>
              <a:p>
                <a:endParaRPr lang="el-GR"/>
              </a:p>
            </p:txBody>
          </p:sp>
        </p:grpSp>
        <p:sp>
          <p:nvSpPr>
            <p:cNvPr id="19495" name="Rectangle 43"/>
            <p:cNvSpPr>
              <a:spLocks noChangeArrowheads="1"/>
            </p:cNvSpPr>
            <p:nvPr/>
          </p:nvSpPr>
          <p:spPr bwMode="auto">
            <a:xfrm>
              <a:off x="1352" y="797"/>
              <a:ext cx="509" cy="3121"/>
            </a:xfrm>
            <a:prstGeom prst="rect">
              <a:avLst/>
            </a:prstGeom>
            <a:solidFill>
              <a:srgbClr val="99CCFF"/>
            </a:solidFill>
            <a:ln w="12600">
              <a:solidFill>
                <a:srgbClr val="99CCFF"/>
              </a:solidFill>
              <a:miter lim="800000"/>
              <a:headEnd/>
              <a:tailEnd/>
            </a:ln>
          </p:spPr>
          <p:txBody>
            <a:bodyPr wrap="none" anchor="ctr"/>
            <a:lstStyle/>
            <a:p>
              <a:endParaRPr lang="el-GR"/>
            </a:p>
          </p:txBody>
        </p:sp>
        <p:grpSp>
          <p:nvGrpSpPr>
            <p:cNvPr id="6" name="Group 44"/>
            <p:cNvGrpSpPr>
              <a:grpSpLocks/>
            </p:cNvGrpSpPr>
            <p:nvPr/>
          </p:nvGrpSpPr>
          <p:grpSpPr bwMode="auto">
            <a:xfrm>
              <a:off x="3353" y="3690"/>
              <a:ext cx="279" cy="52"/>
              <a:chOff x="3353" y="3690"/>
              <a:chExt cx="279" cy="52"/>
            </a:xfrm>
          </p:grpSpPr>
          <p:sp>
            <p:nvSpPr>
              <p:cNvPr id="19516" name="Line 45"/>
              <p:cNvSpPr>
                <a:spLocks noChangeShapeType="1"/>
              </p:cNvSpPr>
              <p:nvPr/>
            </p:nvSpPr>
            <p:spPr bwMode="auto">
              <a:xfrm>
                <a:off x="3488" y="3690"/>
                <a:ext cx="1" cy="53"/>
              </a:xfrm>
              <a:prstGeom prst="line">
                <a:avLst/>
              </a:prstGeom>
              <a:noFill/>
              <a:ln w="12600">
                <a:solidFill>
                  <a:srgbClr val="FF6767"/>
                </a:solidFill>
                <a:round/>
                <a:headEnd/>
                <a:tailEnd/>
              </a:ln>
            </p:spPr>
            <p:txBody>
              <a:bodyPr/>
              <a:lstStyle/>
              <a:p>
                <a:endParaRPr lang="el-GR"/>
              </a:p>
            </p:txBody>
          </p:sp>
          <p:sp>
            <p:nvSpPr>
              <p:cNvPr id="19517" name="Line 46"/>
              <p:cNvSpPr>
                <a:spLocks noChangeShapeType="1"/>
              </p:cNvSpPr>
              <p:nvPr/>
            </p:nvSpPr>
            <p:spPr bwMode="auto">
              <a:xfrm>
                <a:off x="3353" y="3690"/>
                <a:ext cx="280" cy="1"/>
              </a:xfrm>
              <a:prstGeom prst="line">
                <a:avLst/>
              </a:prstGeom>
              <a:noFill/>
              <a:ln w="12600">
                <a:solidFill>
                  <a:srgbClr val="FF6767"/>
                </a:solidFill>
                <a:round/>
                <a:headEnd/>
                <a:tailEnd/>
              </a:ln>
            </p:spPr>
            <p:txBody>
              <a:bodyPr/>
              <a:lstStyle/>
              <a:p>
                <a:endParaRPr lang="el-GR"/>
              </a:p>
            </p:txBody>
          </p:sp>
        </p:grpSp>
        <p:grpSp>
          <p:nvGrpSpPr>
            <p:cNvPr id="7" name="Group 47"/>
            <p:cNvGrpSpPr>
              <a:grpSpLocks/>
            </p:cNvGrpSpPr>
            <p:nvPr/>
          </p:nvGrpSpPr>
          <p:grpSpPr bwMode="auto">
            <a:xfrm>
              <a:off x="3986" y="3445"/>
              <a:ext cx="279" cy="200"/>
              <a:chOff x="3986" y="3445"/>
              <a:chExt cx="279" cy="200"/>
            </a:xfrm>
          </p:grpSpPr>
          <p:sp>
            <p:nvSpPr>
              <p:cNvPr id="19514" name="Line 48"/>
              <p:cNvSpPr>
                <a:spLocks noChangeShapeType="1"/>
              </p:cNvSpPr>
              <p:nvPr/>
            </p:nvSpPr>
            <p:spPr bwMode="auto">
              <a:xfrm>
                <a:off x="4121" y="3445"/>
                <a:ext cx="1" cy="201"/>
              </a:xfrm>
              <a:prstGeom prst="line">
                <a:avLst/>
              </a:prstGeom>
              <a:noFill/>
              <a:ln w="12600">
                <a:solidFill>
                  <a:srgbClr val="99CCFF"/>
                </a:solidFill>
                <a:round/>
                <a:headEnd/>
                <a:tailEnd/>
              </a:ln>
            </p:spPr>
            <p:txBody>
              <a:bodyPr/>
              <a:lstStyle/>
              <a:p>
                <a:endParaRPr lang="el-GR"/>
              </a:p>
            </p:txBody>
          </p:sp>
          <p:sp>
            <p:nvSpPr>
              <p:cNvPr id="19515" name="Line 49"/>
              <p:cNvSpPr>
                <a:spLocks noChangeShapeType="1"/>
              </p:cNvSpPr>
              <p:nvPr/>
            </p:nvSpPr>
            <p:spPr bwMode="auto">
              <a:xfrm>
                <a:off x="3986" y="3445"/>
                <a:ext cx="280" cy="1"/>
              </a:xfrm>
              <a:prstGeom prst="line">
                <a:avLst/>
              </a:prstGeom>
              <a:noFill/>
              <a:ln w="12600">
                <a:solidFill>
                  <a:srgbClr val="99CCFF"/>
                </a:solidFill>
                <a:round/>
                <a:headEnd/>
                <a:tailEnd/>
              </a:ln>
            </p:spPr>
            <p:txBody>
              <a:bodyPr/>
              <a:lstStyle/>
              <a:p>
                <a:endParaRPr lang="el-GR"/>
              </a:p>
            </p:txBody>
          </p:sp>
        </p:grpSp>
        <p:grpSp>
          <p:nvGrpSpPr>
            <p:cNvPr id="8" name="Group 50"/>
            <p:cNvGrpSpPr>
              <a:grpSpLocks/>
            </p:cNvGrpSpPr>
            <p:nvPr/>
          </p:nvGrpSpPr>
          <p:grpSpPr bwMode="auto">
            <a:xfrm>
              <a:off x="4618" y="208"/>
              <a:ext cx="279" cy="1659"/>
              <a:chOff x="4618" y="208"/>
              <a:chExt cx="279" cy="1659"/>
            </a:xfrm>
          </p:grpSpPr>
          <p:sp>
            <p:nvSpPr>
              <p:cNvPr id="19512" name="Line 51"/>
              <p:cNvSpPr>
                <a:spLocks noChangeShapeType="1"/>
              </p:cNvSpPr>
              <p:nvPr/>
            </p:nvSpPr>
            <p:spPr bwMode="auto">
              <a:xfrm>
                <a:off x="4753" y="208"/>
                <a:ext cx="1" cy="1660"/>
              </a:xfrm>
              <a:prstGeom prst="line">
                <a:avLst/>
              </a:prstGeom>
              <a:noFill/>
              <a:ln w="12600">
                <a:solidFill>
                  <a:srgbClr val="FF6767"/>
                </a:solidFill>
                <a:round/>
                <a:headEnd/>
                <a:tailEnd/>
              </a:ln>
            </p:spPr>
            <p:txBody>
              <a:bodyPr/>
              <a:lstStyle/>
              <a:p>
                <a:endParaRPr lang="el-GR"/>
              </a:p>
            </p:txBody>
          </p:sp>
          <p:sp>
            <p:nvSpPr>
              <p:cNvPr id="19513" name="Line 52"/>
              <p:cNvSpPr>
                <a:spLocks noChangeShapeType="1"/>
              </p:cNvSpPr>
              <p:nvPr/>
            </p:nvSpPr>
            <p:spPr bwMode="auto">
              <a:xfrm>
                <a:off x="4618" y="208"/>
                <a:ext cx="280" cy="1"/>
              </a:xfrm>
              <a:prstGeom prst="line">
                <a:avLst/>
              </a:prstGeom>
              <a:noFill/>
              <a:ln w="12600">
                <a:solidFill>
                  <a:srgbClr val="FF6767"/>
                </a:solidFill>
                <a:round/>
                <a:headEnd/>
                <a:tailEnd/>
              </a:ln>
            </p:spPr>
            <p:txBody>
              <a:bodyPr/>
              <a:lstStyle/>
              <a:p>
                <a:endParaRPr lang="el-GR"/>
              </a:p>
            </p:txBody>
          </p:sp>
        </p:grpSp>
        <p:sp>
          <p:nvSpPr>
            <p:cNvPr id="19499" name="Rectangle 53"/>
            <p:cNvSpPr>
              <a:spLocks noChangeArrowheads="1"/>
            </p:cNvSpPr>
            <p:nvPr/>
          </p:nvSpPr>
          <p:spPr bwMode="auto">
            <a:xfrm>
              <a:off x="1318" y="4050"/>
              <a:ext cx="1183" cy="289"/>
            </a:xfrm>
            <a:prstGeom prst="rect">
              <a:avLst/>
            </a:prstGeom>
            <a:noFill/>
            <a:ln w="12600">
              <a:noFill/>
              <a:miter lim="800000"/>
              <a:headEnd/>
              <a:tailEnd/>
            </a:ln>
          </p:spPr>
          <p:txBody>
            <a:bodyPr tIns="91440">
              <a:spAutoFit/>
            </a:bodyPr>
            <a:lstStyle/>
            <a:p>
              <a:pPr algn="ctr">
                <a:spcBef>
                  <a:spcPts val="816"/>
                </a:spcBef>
                <a:tabLst>
                  <a:tab pos="656650" algn="l"/>
                  <a:tab pos="1313299" algn="l"/>
                </a:tabLst>
              </a:pPr>
              <a:r>
                <a:rPr lang="en-US" b="1" dirty="0">
                  <a:solidFill>
                    <a:srgbClr val="000000"/>
                  </a:solidFill>
                </a:rPr>
                <a:t>Healthy Donors</a:t>
              </a:r>
            </a:p>
          </p:txBody>
        </p:sp>
        <p:sp>
          <p:nvSpPr>
            <p:cNvPr id="19500" name="Rectangle 54"/>
            <p:cNvSpPr>
              <a:spLocks noChangeArrowheads="1"/>
            </p:cNvSpPr>
            <p:nvPr/>
          </p:nvSpPr>
          <p:spPr bwMode="auto">
            <a:xfrm>
              <a:off x="2583" y="4050"/>
              <a:ext cx="1183" cy="289"/>
            </a:xfrm>
            <a:prstGeom prst="rect">
              <a:avLst/>
            </a:prstGeom>
            <a:noFill/>
            <a:ln w="12600">
              <a:noFill/>
              <a:miter lim="800000"/>
              <a:headEnd/>
              <a:tailEnd/>
            </a:ln>
          </p:spPr>
          <p:txBody>
            <a:bodyPr tIns="91440">
              <a:spAutoFit/>
            </a:bodyPr>
            <a:lstStyle/>
            <a:p>
              <a:pPr algn="ctr">
                <a:spcBef>
                  <a:spcPts val="816"/>
                </a:spcBef>
                <a:tabLst>
                  <a:tab pos="656650" algn="l"/>
                  <a:tab pos="1313299" algn="l"/>
                </a:tabLst>
              </a:pPr>
              <a:r>
                <a:rPr lang="en-US" b="1" dirty="0">
                  <a:solidFill>
                    <a:srgbClr val="000000"/>
                  </a:solidFill>
                </a:rPr>
                <a:t>ITP</a:t>
              </a:r>
            </a:p>
          </p:txBody>
        </p:sp>
        <p:sp>
          <p:nvSpPr>
            <p:cNvPr id="19501" name="Rectangle 55"/>
            <p:cNvSpPr>
              <a:spLocks noChangeArrowheads="1"/>
            </p:cNvSpPr>
            <p:nvPr/>
          </p:nvSpPr>
          <p:spPr bwMode="auto">
            <a:xfrm>
              <a:off x="3844" y="4050"/>
              <a:ext cx="1184" cy="638"/>
            </a:xfrm>
            <a:prstGeom prst="rect">
              <a:avLst/>
            </a:prstGeom>
            <a:noFill/>
            <a:ln w="12600">
              <a:noFill/>
              <a:miter lim="800000"/>
              <a:headEnd/>
              <a:tailEnd/>
            </a:ln>
          </p:spPr>
          <p:txBody>
            <a:bodyPr tIns="91440">
              <a:spAutoFit/>
            </a:bodyPr>
            <a:lstStyle/>
            <a:p>
              <a:pPr algn="ctr">
                <a:spcBef>
                  <a:spcPts val="816"/>
                </a:spcBef>
                <a:tabLst>
                  <a:tab pos="656650" algn="l"/>
                  <a:tab pos="1313299" algn="l"/>
                </a:tabLst>
              </a:pPr>
              <a:r>
                <a:rPr lang="en-US" b="1" dirty="0">
                  <a:solidFill>
                    <a:srgbClr val="000000"/>
                  </a:solidFill>
                </a:rPr>
                <a:t>AMT</a:t>
              </a:r>
            </a:p>
            <a:p>
              <a:pPr algn="ctr">
                <a:spcBef>
                  <a:spcPts val="816"/>
                </a:spcBef>
                <a:tabLst>
                  <a:tab pos="656650" algn="l"/>
                  <a:tab pos="1313299" algn="l"/>
                </a:tabLst>
              </a:pPr>
              <a:r>
                <a:rPr lang="en-US" sz="1300" b="1" dirty="0" err="1">
                  <a:solidFill>
                    <a:srgbClr val="000000"/>
                  </a:solidFill>
                </a:rPr>
                <a:t>Amegakaryocytic</a:t>
              </a:r>
              <a:r>
                <a:rPr lang="en-US" sz="1300" b="1" dirty="0">
                  <a:solidFill>
                    <a:srgbClr val="000000"/>
                  </a:solidFill>
                </a:rPr>
                <a:t> Thrombocytopenia</a:t>
              </a:r>
            </a:p>
          </p:txBody>
        </p:sp>
        <p:sp>
          <p:nvSpPr>
            <p:cNvPr id="19502" name="Rectangle 56"/>
            <p:cNvSpPr>
              <a:spLocks noChangeArrowheads="1"/>
            </p:cNvSpPr>
            <p:nvPr/>
          </p:nvSpPr>
          <p:spPr bwMode="auto">
            <a:xfrm rot="16200000">
              <a:off x="-680" y="1867"/>
              <a:ext cx="2745" cy="289"/>
            </a:xfrm>
            <a:prstGeom prst="rect">
              <a:avLst/>
            </a:prstGeom>
            <a:noFill/>
            <a:ln w="12600">
              <a:noFill/>
              <a:miter lim="800000"/>
              <a:headEnd/>
              <a:tailEnd/>
            </a:ln>
          </p:spPr>
          <p:txBody>
            <a:bodyPr tIns="91440">
              <a:spAutoFit/>
            </a:bodyPr>
            <a:lstStyle/>
            <a:p>
              <a:pPr algn="ctr">
                <a:spcBef>
                  <a:spcPts val="816"/>
                </a:spcBef>
                <a:tabLst>
                  <a:tab pos="656650" algn="l"/>
                </a:tabLst>
              </a:pPr>
              <a:r>
                <a:rPr lang="en-US" b="1" dirty="0">
                  <a:solidFill>
                    <a:srgbClr val="000000"/>
                  </a:solidFill>
                </a:rPr>
                <a:t>Platelet Count (x 10</a:t>
              </a:r>
              <a:r>
                <a:rPr lang="en-US" b="1" baseline="33000" dirty="0">
                  <a:solidFill>
                    <a:srgbClr val="000000"/>
                  </a:solidFill>
                </a:rPr>
                <a:t>3</a:t>
              </a:r>
              <a:r>
                <a:rPr lang="en-US" b="1" dirty="0">
                  <a:solidFill>
                    <a:srgbClr val="000000"/>
                  </a:solidFill>
                </a:rPr>
                <a:t>/</a:t>
              </a:r>
              <a:r>
                <a:rPr lang="en-US" b="1" dirty="0" err="1">
                  <a:solidFill>
                    <a:srgbClr val="000000"/>
                  </a:solidFill>
                </a:rPr>
                <a:t>μl</a:t>
              </a:r>
              <a:r>
                <a:rPr lang="en-US" b="1" dirty="0">
                  <a:solidFill>
                    <a:srgbClr val="000000"/>
                  </a:solidFill>
                </a:rPr>
                <a:t>)</a:t>
              </a:r>
              <a:r>
                <a:rPr lang="ar-SA" b="1" dirty="0">
                  <a:solidFill>
                    <a:srgbClr val="000000"/>
                  </a:solidFill>
                  <a:cs typeface="Arial" charset="0"/>
                </a:rPr>
                <a:t>‏</a:t>
              </a:r>
              <a:endParaRPr lang="en-US" b="1" dirty="0">
                <a:solidFill>
                  <a:srgbClr val="000000"/>
                </a:solidFill>
              </a:endParaRPr>
            </a:p>
          </p:txBody>
        </p:sp>
        <p:sp>
          <p:nvSpPr>
            <p:cNvPr id="19503" name="Rectangle 57"/>
            <p:cNvSpPr>
              <a:spLocks noChangeArrowheads="1"/>
            </p:cNvSpPr>
            <p:nvPr/>
          </p:nvSpPr>
          <p:spPr bwMode="auto">
            <a:xfrm rot="16200000">
              <a:off x="4412" y="1876"/>
              <a:ext cx="2745" cy="289"/>
            </a:xfrm>
            <a:prstGeom prst="rect">
              <a:avLst/>
            </a:prstGeom>
            <a:noFill/>
            <a:ln w="12600">
              <a:noFill/>
              <a:miter lim="800000"/>
              <a:headEnd/>
              <a:tailEnd/>
            </a:ln>
          </p:spPr>
          <p:txBody>
            <a:bodyPr tIns="91440">
              <a:spAutoFit/>
            </a:bodyPr>
            <a:lstStyle/>
            <a:p>
              <a:pPr algn="ctr">
                <a:spcBef>
                  <a:spcPts val="816"/>
                </a:spcBef>
                <a:tabLst>
                  <a:tab pos="656650" algn="l"/>
                </a:tabLst>
              </a:pPr>
              <a:r>
                <a:rPr lang="en-US" b="1" dirty="0">
                  <a:solidFill>
                    <a:srgbClr val="000000"/>
                  </a:solidFill>
                </a:rPr>
                <a:t>Serum TPO (</a:t>
              </a:r>
              <a:r>
                <a:rPr lang="en-US" b="1" dirty="0" err="1">
                  <a:solidFill>
                    <a:srgbClr val="000000"/>
                  </a:solidFill>
                </a:rPr>
                <a:t>fmoles</a:t>
              </a:r>
              <a:r>
                <a:rPr lang="en-US" b="1" dirty="0">
                  <a:solidFill>
                    <a:srgbClr val="000000"/>
                  </a:solidFill>
                </a:rPr>
                <a:t>/ml)</a:t>
              </a:r>
              <a:r>
                <a:rPr lang="ar-SA" b="1" dirty="0">
                  <a:solidFill>
                    <a:srgbClr val="000000"/>
                  </a:solidFill>
                  <a:cs typeface="Arial" charset="0"/>
                </a:rPr>
                <a:t>‏</a:t>
              </a:r>
              <a:endParaRPr lang="en-US" b="1" dirty="0">
                <a:solidFill>
                  <a:srgbClr val="000000"/>
                </a:solidFill>
              </a:endParaRPr>
            </a:p>
          </p:txBody>
        </p:sp>
        <p:sp>
          <p:nvSpPr>
            <p:cNvPr id="19504" name="Line 58"/>
            <p:cNvSpPr>
              <a:spLocks noChangeShapeType="1"/>
            </p:cNvSpPr>
            <p:nvPr/>
          </p:nvSpPr>
          <p:spPr bwMode="auto">
            <a:xfrm flipV="1">
              <a:off x="1274" y="3945"/>
              <a:ext cx="1" cy="69"/>
            </a:xfrm>
            <a:prstGeom prst="line">
              <a:avLst/>
            </a:prstGeom>
            <a:noFill/>
            <a:ln w="25200">
              <a:solidFill>
                <a:srgbClr val="FFFF00"/>
              </a:solidFill>
              <a:round/>
              <a:headEnd/>
              <a:tailEnd/>
            </a:ln>
          </p:spPr>
          <p:txBody>
            <a:bodyPr/>
            <a:lstStyle/>
            <a:p>
              <a:endParaRPr lang="el-GR"/>
            </a:p>
          </p:txBody>
        </p:sp>
        <p:sp>
          <p:nvSpPr>
            <p:cNvPr id="19505" name="Line 59"/>
            <p:cNvSpPr>
              <a:spLocks noChangeShapeType="1"/>
            </p:cNvSpPr>
            <p:nvPr/>
          </p:nvSpPr>
          <p:spPr bwMode="auto">
            <a:xfrm flipV="1">
              <a:off x="5066" y="3948"/>
              <a:ext cx="1" cy="69"/>
            </a:xfrm>
            <a:prstGeom prst="line">
              <a:avLst/>
            </a:prstGeom>
            <a:noFill/>
            <a:ln w="25200">
              <a:solidFill>
                <a:srgbClr val="FFFF00"/>
              </a:solidFill>
              <a:round/>
              <a:headEnd/>
              <a:tailEnd/>
            </a:ln>
          </p:spPr>
          <p:txBody>
            <a:bodyPr/>
            <a:lstStyle/>
            <a:p>
              <a:endParaRPr lang="el-GR"/>
            </a:p>
          </p:txBody>
        </p:sp>
        <p:sp>
          <p:nvSpPr>
            <p:cNvPr id="19506" name="Rectangle 60"/>
            <p:cNvSpPr>
              <a:spLocks noChangeArrowheads="1"/>
            </p:cNvSpPr>
            <p:nvPr/>
          </p:nvSpPr>
          <p:spPr bwMode="auto">
            <a:xfrm>
              <a:off x="4497" y="1870"/>
              <a:ext cx="509" cy="2050"/>
            </a:xfrm>
            <a:prstGeom prst="rect">
              <a:avLst/>
            </a:prstGeom>
            <a:solidFill>
              <a:srgbClr val="CC99FF"/>
            </a:solidFill>
            <a:ln w="12600">
              <a:noFill/>
              <a:miter lim="800000"/>
              <a:headEnd/>
              <a:tailEnd/>
            </a:ln>
          </p:spPr>
          <p:txBody>
            <a:bodyPr wrap="none" anchor="ctr"/>
            <a:lstStyle/>
            <a:p>
              <a:endParaRPr lang="el-GR"/>
            </a:p>
          </p:txBody>
        </p:sp>
        <p:sp>
          <p:nvSpPr>
            <p:cNvPr id="19507" name="Line 61"/>
            <p:cNvSpPr>
              <a:spLocks noChangeShapeType="1"/>
            </p:cNvSpPr>
            <p:nvPr/>
          </p:nvSpPr>
          <p:spPr bwMode="auto">
            <a:xfrm>
              <a:off x="5068" y="3938"/>
              <a:ext cx="45" cy="2"/>
            </a:xfrm>
            <a:prstGeom prst="line">
              <a:avLst/>
            </a:prstGeom>
            <a:noFill/>
            <a:ln w="25200">
              <a:solidFill>
                <a:srgbClr val="FFFF00"/>
              </a:solidFill>
              <a:round/>
              <a:headEnd/>
              <a:tailEnd/>
            </a:ln>
          </p:spPr>
          <p:txBody>
            <a:bodyPr/>
            <a:lstStyle/>
            <a:p>
              <a:endParaRPr lang="el-GR"/>
            </a:p>
          </p:txBody>
        </p:sp>
        <p:sp>
          <p:nvSpPr>
            <p:cNvPr id="19508" name="Rectangle 62"/>
            <p:cNvSpPr>
              <a:spLocks noChangeArrowheads="1"/>
            </p:cNvSpPr>
            <p:nvPr/>
          </p:nvSpPr>
          <p:spPr bwMode="auto">
            <a:xfrm>
              <a:off x="3238" y="3742"/>
              <a:ext cx="507" cy="177"/>
            </a:xfrm>
            <a:prstGeom prst="rect">
              <a:avLst/>
            </a:prstGeom>
            <a:solidFill>
              <a:srgbClr val="CC99FF"/>
            </a:solidFill>
            <a:ln w="12600">
              <a:noFill/>
              <a:miter lim="800000"/>
              <a:headEnd/>
              <a:tailEnd/>
            </a:ln>
          </p:spPr>
          <p:txBody>
            <a:bodyPr wrap="none" anchor="ctr"/>
            <a:lstStyle/>
            <a:p>
              <a:endParaRPr lang="el-GR"/>
            </a:p>
          </p:txBody>
        </p:sp>
        <p:sp>
          <p:nvSpPr>
            <p:cNvPr id="19509" name="Rectangle 63"/>
            <p:cNvSpPr>
              <a:spLocks noChangeArrowheads="1"/>
            </p:cNvSpPr>
            <p:nvPr/>
          </p:nvSpPr>
          <p:spPr bwMode="auto">
            <a:xfrm>
              <a:off x="2606" y="3498"/>
              <a:ext cx="507" cy="421"/>
            </a:xfrm>
            <a:prstGeom prst="rect">
              <a:avLst/>
            </a:prstGeom>
            <a:solidFill>
              <a:srgbClr val="99CCFF"/>
            </a:solidFill>
            <a:ln w="12600">
              <a:solidFill>
                <a:srgbClr val="99CCFF"/>
              </a:solidFill>
              <a:miter lim="800000"/>
              <a:headEnd/>
              <a:tailEnd/>
            </a:ln>
          </p:spPr>
          <p:txBody>
            <a:bodyPr wrap="none" anchor="ctr"/>
            <a:lstStyle/>
            <a:p>
              <a:endParaRPr lang="el-GR"/>
            </a:p>
          </p:txBody>
        </p:sp>
        <p:sp>
          <p:nvSpPr>
            <p:cNvPr id="19510" name="Rectangle 64"/>
            <p:cNvSpPr>
              <a:spLocks noChangeArrowheads="1"/>
            </p:cNvSpPr>
            <p:nvPr/>
          </p:nvSpPr>
          <p:spPr bwMode="auto">
            <a:xfrm>
              <a:off x="3865" y="3650"/>
              <a:ext cx="507" cy="268"/>
            </a:xfrm>
            <a:prstGeom prst="rect">
              <a:avLst/>
            </a:prstGeom>
            <a:solidFill>
              <a:srgbClr val="99CCFF"/>
            </a:solidFill>
            <a:ln w="12600">
              <a:solidFill>
                <a:srgbClr val="99CCFF"/>
              </a:solidFill>
              <a:miter lim="800000"/>
              <a:headEnd/>
              <a:tailEnd/>
            </a:ln>
          </p:spPr>
          <p:txBody>
            <a:bodyPr wrap="none" anchor="ctr"/>
            <a:lstStyle/>
            <a:p>
              <a:endParaRPr lang="el-GR"/>
            </a:p>
          </p:txBody>
        </p:sp>
        <p:sp>
          <p:nvSpPr>
            <p:cNvPr id="19511" name="Rectangle 65"/>
            <p:cNvSpPr>
              <a:spLocks noChangeArrowheads="1"/>
            </p:cNvSpPr>
            <p:nvPr/>
          </p:nvSpPr>
          <p:spPr bwMode="auto">
            <a:xfrm>
              <a:off x="340" y="5096"/>
              <a:ext cx="4159" cy="381"/>
            </a:xfrm>
            <a:prstGeom prst="rect">
              <a:avLst/>
            </a:prstGeom>
            <a:noFill/>
            <a:ln w="9360">
              <a:noFill/>
              <a:miter lim="800000"/>
              <a:headEnd/>
              <a:tailEnd/>
            </a:ln>
          </p:spPr>
          <p:txBody>
            <a:bodyPr wrap="none" anchor="ctr"/>
            <a:lstStyle/>
            <a:p>
              <a:endParaRPr lang="el-GR"/>
            </a:p>
          </p:txBody>
        </p:sp>
      </p:grpSp>
      <p:sp>
        <p:nvSpPr>
          <p:cNvPr id="19459" name="Text Box 66"/>
          <p:cNvSpPr txBox="1">
            <a:spLocks noChangeArrowheads="1"/>
          </p:cNvSpPr>
          <p:nvPr/>
        </p:nvSpPr>
        <p:spPr bwMode="auto">
          <a:xfrm>
            <a:off x="44640" y="6526765"/>
            <a:ext cx="6220800" cy="286591"/>
          </a:xfrm>
          <a:prstGeom prst="rect">
            <a:avLst/>
          </a:prstGeom>
          <a:noFill/>
          <a:ln w="9525">
            <a:noFill/>
            <a:round/>
            <a:headEnd/>
            <a:tailEnd/>
          </a:ln>
        </p:spPr>
        <p:txBody>
          <a:bodyPr lIns="81639" tIns="40820" rIns="81639" bIns="40820"/>
          <a:lstStyle/>
          <a:p>
            <a:pPr>
              <a:tabLst>
                <a:tab pos="656650" algn="l"/>
                <a:tab pos="1313299" algn="l"/>
                <a:tab pos="1969949" algn="l"/>
                <a:tab pos="2626599" algn="l"/>
                <a:tab pos="3283248" algn="l"/>
                <a:tab pos="3939898" algn="l"/>
                <a:tab pos="4596548" algn="l"/>
                <a:tab pos="5253198" algn="l"/>
                <a:tab pos="5909847" algn="l"/>
              </a:tabLst>
            </a:pPr>
            <a:r>
              <a:rPr lang="en-US" sz="1500" i="1" dirty="0" err="1">
                <a:solidFill>
                  <a:schemeClr val="tx2">
                    <a:lumMod val="75000"/>
                  </a:schemeClr>
                </a:solidFill>
              </a:rPr>
              <a:t>Mukai</a:t>
            </a:r>
            <a:r>
              <a:rPr lang="en-US" sz="1500" i="1" dirty="0">
                <a:solidFill>
                  <a:schemeClr val="tx2">
                    <a:lumMod val="75000"/>
                  </a:schemeClr>
                </a:solidFill>
              </a:rPr>
              <a:t> HY, et al. </a:t>
            </a:r>
            <a:r>
              <a:rPr lang="en-US" sz="1500" i="1" dirty="0" err="1">
                <a:solidFill>
                  <a:schemeClr val="tx2">
                    <a:lumMod val="75000"/>
                  </a:schemeClr>
                </a:solidFill>
              </a:rPr>
              <a:t>Thromb</a:t>
            </a:r>
            <a:r>
              <a:rPr lang="en-US" sz="1500" i="1" dirty="0">
                <a:solidFill>
                  <a:schemeClr val="tx2">
                    <a:lumMod val="75000"/>
                  </a:schemeClr>
                </a:solidFill>
              </a:rPr>
              <a:t> </a:t>
            </a:r>
            <a:r>
              <a:rPr lang="en-US" sz="1500" i="1" dirty="0" err="1">
                <a:solidFill>
                  <a:schemeClr val="tx2">
                    <a:lumMod val="75000"/>
                  </a:schemeClr>
                </a:solidFill>
              </a:rPr>
              <a:t>Haemost</a:t>
            </a:r>
            <a:r>
              <a:rPr lang="en-US" sz="1500" i="1" dirty="0">
                <a:solidFill>
                  <a:schemeClr val="tx2">
                    <a:lumMod val="75000"/>
                  </a:schemeClr>
                </a:solidFill>
              </a:rPr>
              <a:t>. 1996:76:675-678</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467544" y="332656"/>
            <a:ext cx="8001000" cy="2552700"/>
          </a:xfrm>
          <a:prstGeom prst="rect">
            <a:avLst/>
          </a:prstGeom>
          <a:noFill/>
          <a:ln w="9525">
            <a:noFill/>
            <a:miter lim="800000"/>
            <a:headEnd/>
            <a:tailEnd/>
          </a:ln>
        </p:spPr>
      </p:pic>
      <p:sp>
        <p:nvSpPr>
          <p:cNvPr id="4" name="3 - TextBox"/>
          <p:cNvSpPr txBox="1"/>
          <p:nvPr/>
        </p:nvSpPr>
        <p:spPr>
          <a:xfrm>
            <a:off x="5256910" y="2924944"/>
            <a:ext cx="3887090" cy="307777"/>
          </a:xfrm>
          <a:prstGeom prst="rect">
            <a:avLst/>
          </a:prstGeom>
          <a:noFill/>
        </p:spPr>
        <p:txBody>
          <a:bodyPr wrap="none" rtlCol="0">
            <a:spAutoFit/>
          </a:bodyPr>
          <a:lstStyle/>
          <a:p>
            <a:r>
              <a:rPr lang="en-US" sz="1400" i="1" dirty="0" smtClean="0">
                <a:solidFill>
                  <a:srgbClr val="006666"/>
                </a:solidFill>
              </a:rPr>
              <a:t>A. T. </a:t>
            </a:r>
            <a:r>
              <a:rPr lang="en-US" sz="1400" i="1" dirty="0" err="1" smtClean="0">
                <a:solidFill>
                  <a:srgbClr val="006666"/>
                </a:solidFill>
              </a:rPr>
              <a:t>Nurden</a:t>
            </a:r>
            <a:r>
              <a:rPr lang="en-US" sz="1400" i="1" dirty="0" smtClean="0">
                <a:solidFill>
                  <a:srgbClr val="006666"/>
                </a:solidFill>
              </a:rPr>
              <a:t> </a:t>
            </a:r>
            <a:r>
              <a:rPr lang="en-US" sz="1400" i="1" dirty="0" smtClean="0">
                <a:solidFill>
                  <a:schemeClr val="accent5">
                    <a:lumMod val="75000"/>
                  </a:schemeClr>
                </a:solidFill>
              </a:rPr>
              <a:t>et</a:t>
            </a:r>
            <a:r>
              <a:rPr lang="en-US" sz="1400" i="1" dirty="0" smtClean="0">
                <a:solidFill>
                  <a:srgbClr val="006666"/>
                </a:solidFill>
              </a:rPr>
              <a:t> al, Lancet 2009:373: 1562-69</a:t>
            </a:r>
            <a:endParaRPr lang="el-GR" sz="1400" i="1" dirty="0">
              <a:solidFill>
                <a:srgbClr val="006666"/>
              </a:solidFill>
            </a:endParaRPr>
          </a:p>
        </p:txBody>
      </p:sp>
      <p:sp>
        <p:nvSpPr>
          <p:cNvPr id="5" name="4 - Ορθογώνιο"/>
          <p:cNvSpPr/>
          <p:nvPr/>
        </p:nvSpPr>
        <p:spPr>
          <a:xfrm>
            <a:off x="0" y="0"/>
            <a:ext cx="1850186" cy="430887"/>
          </a:xfrm>
          <a:prstGeom prst="rect">
            <a:avLst/>
          </a:prstGeom>
        </p:spPr>
        <p:txBody>
          <a:bodyPr wrap="none">
            <a:spAutoFit/>
          </a:bodyPr>
          <a:lstStyle/>
          <a:p>
            <a:r>
              <a:rPr lang="el-GR" sz="2200" b="1" dirty="0" smtClean="0">
                <a:solidFill>
                  <a:srgbClr val="003366"/>
                </a:solidFill>
                <a:latin typeface="Arial" pitchFamily="34" charset="0"/>
                <a:cs typeface="Arial" pitchFamily="34" charset="0"/>
              </a:rPr>
              <a:t>ΤΡΟ (</a:t>
            </a:r>
            <a:r>
              <a:rPr lang="en-US" sz="2200" b="1" dirty="0" smtClean="0">
                <a:solidFill>
                  <a:srgbClr val="003366"/>
                </a:solidFill>
                <a:latin typeface="Arial" pitchFamily="34" charset="0"/>
                <a:cs typeface="Arial" pitchFamily="34" charset="0"/>
              </a:rPr>
              <a:t>c</a:t>
            </a:r>
            <a:r>
              <a:rPr lang="el-GR" sz="2200" b="1" dirty="0" smtClean="0">
                <a:solidFill>
                  <a:srgbClr val="003366"/>
                </a:solidFill>
                <a:latin typeface="Arial" pitchFamily="34" charset="0"/>
                <a:cs typeface="Arial" pitchFamily="34" charset="0"/>
              </a:rPr>
              <a:t>-</a:t>
            </a:r>
            <a:r>
              <a:rPr lang="en-US" sz="2200" b="1" dirty="0" err="1" smtClean="0">
                <a:solidFill>
                  <a:srgbClr val="003366"/>
                </a:solidFill>
                <a:latin typeface="Arial" pitchFamily="34" charset="0"/>
                <a:cs typeface="Arial" pitchFamily="34" charset="0"/>
              </a:rPr>
              <a:t>Mpl</a:t>
            </a:r>
            <a:r>
              <a:rPr lang="el-GR" sz="2200" b="1" dirty="0" smtClean="0">
                <a:solidFill>
                  <a:srgbClr val="003366"/>
                </a:solidFill>
                <a:latin typeface="Arial" pitchFamily="34" charset="0"/>
                <a:cs typeface="Arial" pitchFamily="34" charset="0"/>
              </a:rPr>
              <a:t>) </a:t>
            </a:r>
            <a:endParaRPr lang="el-GR" sz="2200" b="1" dirty="0">
              <a:solidFill>
                <a:srgbClr val="003366"/>
              </a:solidFill>
            </a:endParaRPr>
          </a:p>
        </p:txBody>
      </p:sp>
      <p:sp>
        <p:nvSpPr>
          <p:cNvPr id="6" name="5 - Ορθογώνιο"/>
          <p:cNvSpPr/>
          <p:nvPr/>
        </p:nvSpPr>
        <p:spPr>
          <a:xfrm>
            <a:off x="431032" y="3573016"/>
            <a:ext cx="8712968" cy="3185487"/>
          </a:xfrm>
          <a:prstGeom prst="rect">
            <a:avLst/>
          </a:prstGeom>
        </p:spPr>
        <p:txBody>
          <a:bodyPr wrap="square">
            <a:spAutoFit/>
          </a:bodyPr>
          <a:lstStyle/>
          <a:p>
            <a:pPr algn="just" fontAlgn="base">
              <a:spcBef>
                <a:spcPct val="0"/>
              </a:spcBef>
              <a:spcAft>
                <a:spcPct val="0"/>
              </a:spcAft>
            </a:pPr>
            <a:r>
              <a:rPr lang="el-GR" sz="2400" b="1" dirty="0" smtClean="0">
                <a:solidFill>
                  <a:srgbClr val="003366"/>
                </a:solidFill>
                <a:latin typeface="Calibri" pitchFamily="34" charset="0"/>
                <a:cs typeface="Calibri" pitchFamily="34" charset="0"/>
              </a:rPr>
              <a:t>Μειωμένη παραγωγής των αιμοπεταλίων σε ασθενείς με ΙΤΡ</a:t>
            </a:r>
          </a:p>
          <a:p>
            <a:pPr algn="just" fontAlgn="base">
              <a:spcBef>
                <a:spcPct val="0"/>
              </a:spcBef>
              <a:spcAft>
                <a:spcPct val="0"/>
              </a:spcAft>
            </a:pPr>
            <a:r>
              <a:rPr lang="el-GR" sz="2400" dirty="0" smtClean="0">
                <a:solidFill>
                  <a:srgbClr val="003366"/>
                </a:solidFill>
                <a:latin typeface="Calibri" pitchFamily="34" charset="0"/>
                <a:cs typeface="Calibri" pitchFamily="34" charset="0"/>
              </a:rPr>
              <a:t>                                 </a:t>
            </a:r>
          </a:p>
          <a:p>
            <a:pPr algn="just" fontAlgn="base">
              <a:spcBef>
                <a:spcPct val="0"/>
              </a:spcBef>
              <a:spcAft>
                <a:spcPct val="0"/>
              </a:spcAft>
            </a:pPr>
            <a:endParaRPr lang="el-GR" sz="2400" b="1" dirty="0" smtClean="0">
              <a:solidFill>
                <a:srgbClr val="003366"/>
              </a:solidFill>
              <a:latin typeface="Calibri" pitchFamily="34" charset="0"/>
              <a:cs typeface="Calibri" pitchFamily="34" charset="0"/>
            </a:endParaRPr>
          </a:p>
          <a:p>
            <a:pPr algn="just" fontAlgn="base">
              <a:spcBef>
                <a:spcPct val="0"/>
              </a:spcBef>
              <a:spcAft>
                <a:spcPct val="0"/>
              </a:spcAft>
            </a:pPr>
            <a:r>
              <a:rPr lang="el-GR" sz="2400" b="1" dirty="0" smtClean="0">
                <a:solidFill>
                  <a:srgbClr val="003366"/>
                </a:solidFill>
                <a:latin typeface="Calibri" pitchFamily="34" charset="0"/>
                <a:cs typeface="Calibri" pitchFamily="34" charset="0"/>
              </a:rPr>
              <a:t>Χορήγηση αγωνιστών των υποδοχέων της ΤΡΟ </a:t>
            </a:r>
          </a:p>
          <a:p>
            <a:pPr algn="just" fontAlgn="base">
              <a:spcBef>
                <a:spcPct val="0"/>
              </a:spcBef>
              <a:spcAft>
                <a:spcPct val="0"/>
              </a:spcAft>
            </a:pPr>
            <a:r>
              <a:rPr lang="el-GR" sz="2400" dirty="0" smtClean="0">
                <a:solidFill>
                  <a:srgbClr val="003366"/>
                </a:solidFill>
                <a:latin typeface="Calibri" pitchFamily="34" charset="0"/>
                <a:cs typeface="Calibri" pitchFamily="34" charset="0"/>
              </a:rPr>
              <a:t>                                 </a:t>
            </a:r>
          </a:p>
          <a:p>
            <a:pPr lvl="0" algn="just" fontAlgn="base">
              <a:lnSpc>
                <a:spcPct val="200000"/>
              </a:lnSpc>
              <a:spcBef>
                <a:spcPct val="0"/>
              </a:spcBef>
              <a:spcAft>
                <a:spcPct val="0"/>
              </a:spcAft>
            </a:pPr>
            <a:r>
              <a:rPr lang="el-GR" sz="2400" b="1" dirty="0" smtClean="0">
                <a:solidFill>
                  <a:srgbClr val="003366"/>
                </a:solidFill>
                <a:latin typeface="Calibri" pitchFamily="34" charset="0"/>
                <a:cs typeface="Calibri" pitchFamily="34" charset="0"/>
              </a:rPr>
              <a:t>Αύξηση των αιμοπεταλίων σε 60%-70% ασθενών με ΙΤΡ </a:t>
            </a:r>
          </a:p>
          <a:p>
            <a:pPr lvl="0" algn="just" fontAlgn="base">
              <a:lnSpc>
                <a:spcPct val="150000"/>
              </a:lnSpc>
              <a:spcBef>
                <a:spcPct val="0"/>
              </a:spcBef>
              <a:spcAft>
                <a:spcPct val="0"/>
              </a:spcAft>
            </a:pPr>
            <a:endParaRPr lang="el-GR" sz="2200" dirty="0" smtClean="0">
              <a:solidFill>
                <a:srgbClr val="003366"/>
              </a:solidFill>
              <a:latin typeface="Arial" pitchFamily="34" charset="0"/>
              <a:cs typeface="Arial" pitchFamily="34" charset="0"/>
            </a:endParaRPr>
          </a:p>
        </p:txBody>
      </p:sp>
      <p:sp>
        <p:nvSpPr>
          <p:cNvPr id="7" name="6 - Ορθογώνιο"/>
          <p:cNvSpPr/>
          <p:nvPr/>
        </p:nvSpPr>
        <p:spPr>
          <a:xfrm>
            <a:off x="4354960" y="6334780"/>
            <a:ext cx="4789040" cy="523220"/>
          </a:xfrm>
          <a:prstGeom prst="rect">
            <a:avLst/>
          </a:prstGeom>
        </p:spPr>
        <p:txBody>
          <a:bodyPr wrap="square">
            <a:spAutoFit/>
          </a:bodyPr>
          <a:lstStyle/>
          <a:p>
            <a:pPr marL="342900" lvl="0" indent="-342900" algn="just" fontAlgn="base">
              <a:spcBef>
                <a:spcPct val="0"/>
              </a:spcBef>
              <a:spcAft>
                <a:spcPct val="0"/>
              </a:spcAft>
              <a:buFont typeface="Arial" pitchFamily="34" charset="0"/>
              <a:buChar char="•"/>
            </a:pPr>
            <a:r>
              <a:rPr lang="en-US" sz="1400" i="1" dirty="0" err="1" smtClean="0">
                <a:solidFill>
                  <a:srgbClr val="003366"/>
                </a:solidFill>
              </a:rPr>
              <a:t>Bussel</a:t>
            </a:r>
            <a:r>
              <a:rPr lang="en-US" sz="1400" i="1" dirty="0" smtClean="0">
                <a:solidFill>
                  <a:srgbClr val="003366"/>
                </a:solidFill>
              </a:rPr>
              <a:t>, J.B., et al</a:t>
            </a:r>
            <a:r>
              <a:rPr lang="el-GR" sz="1400" i="1" dirty="0" smtClean="0">
                <a:solidFill>
                  <a:srgbClr val="003366"/>
                </a:solidFill>
              </a:rPr>
              <a:t>.</a:t>
            </a:r>
            <a:r>
              <a:rPr lang="en-US" sz="1400" i="1" dirty="0" smtClean="0">
                <a:solidFill>
                  <a:srgbClr val="003366"/>
                </a:solidFill>
              </a:rPr>
              <a:t>, (2009a): Lancet, 373, 641–648 </a:t>
            </a:r>
            <a:endParaRPr lang="el-GR" sz="1400" i="1" dirty="0" smtClean="0">
              <a:solidFill>
                <a:srgbClr val="003366"/>
              </a:solidFill>
            </a:endParaRPr>
          </a:p>
          <a:p>
            <a:pPr marL="342900" lvl="0" indent="-342900" algn="just" eaLnBrk="0" fontAlgn="base" hangingPunct="0">
              <a:spcBef>
                <a:spcPct val="0"/>
              </a:spcBef>
              <a:spcAft>
                <a:spcPct val="0"/>
              </a:spcAft>
              <a:buFont typeface="Arial" pitchFamily="34" charset="0"/>
              <a:buChar char="•"/>
            </a:pPr>
            <a:r>
              <a:rPr lang="en-US" sz="1400" i="1" dirty="0" err="1" smtClean="0">
                <a:solidFill>
                  <a:srgbClr val="003366"/>
                </a:solidFill>
              </a:rPr>
              <a:t>Bussel</a:t>
            </a:r>
            <a:r>
              <a:rPr lang="en-US" sz="1400" i="1" dirty="0" smtClean="0">
                <a:solidFill>
                  <a:srgbClr val="003366"/>
                </a:solidFill>
              </a:rPr>
              <a:t>, J.B., et al</a:t>
            </a:r>
            <a:r>
              <a:rPr lang="el-GR" sz="1400" i="1" dirty="0" smtClean="0">
                <a:solidFill>
                  <a:srgbClr val="003366"/>
                </a:solidFill>
              </a:rPr>
              <a:t>.</a:t>
            </a:r>
            <a:r>
              <a:rPr lang="en-US" sz="1400" i="1" dirty="0" smtClean="0">
                <a:solidFill>
                  <a:srgbClr val="003366"/>
                </a:solidFill>
              </a:rPr>
              <a:t>(2009b) S : Blood, 113,  2161–2171</a:t>
            </a:r>
          </a:p>
        </p:txBody>
      </p:sp>
      <p:sp>
        <p:nvSpPr>
          <p:cNvPr id="8" name="7 - Βέλος προς τα κάτω"/>
          <p:cNvSpPr/>
          <p:nvPr/>
        </p:nvSpPr>
        <p:spPr bwMode="auto">
          <a:xfrm>
            <a:off x="2843808" y="4077072"/>
            <a:ext cx="484632" cy="576064"/>
          </a:xfrm>
          <a:prstGeom prst="downArrow">
            <a:avLst/>
          </a:prstGeom>
          <a:solidFill>
            <a:srgbClr val="006699"/>
          </a:solid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9" name="8 - Βέλος προς τα κάτω"/>
          <p:cNvSpPr/>
          <p:nvPr/>
        </p:nvSpPr>
        <p:spPr bwMode="auto">
          <a:xfrm>
            <a:off x="2843808" y="5157192"/>
            <a:ext cx="484632" cy="504056"/>
          </a:xfrm>
          <a:prstGeom prst="downArrow">
            <a:avLst>
              <a:gd name="adj1" fmla="val 56186"/>
              <a:gd name="adj2" fmla="val 50000"/>
            </a:avLst>
          </a:prstGeom>
          <a:solidFill>
            <a:srgbClr val="006699"/>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40" name="Rectangle 16"/>
          <p:cNvSpPr>
            <a:spLocks noChangeArrowheads="1"/>
          </p:cNvSpPr>
          <p:nvPr/>
        </p:nvSpPr>
        <p:spPr bwMode="auto">
          <a:xfrm>
            <a:off x="683568" y="836712"/>
            <a:ext cx="7848872" cy="646331"/>
          </a:xfrm>
          <a:prstGeom prst="rect">
            <a:avLst/>
          </a:prstGeom>
          <a:noFill/>
          <a:ln w="9525">
            <a:noFill/>
            <a:miter lim="800000"/>
            <a:headEnd/>
            <a:tailEnd/>
          </a:ln>
          <a:effectLst/>
        </p:spPr>
        <p:txBody>
          <a:bodyPr wrap="square">
            <a:spAutoFit/>
          </a:bodyPr>
          <a:lstStyle/>
          <a:p>
            <a:pPr algn="ctr">
              <a:buNone/>
            </a:pPr>
            <a:r>
              <a:rPr lang="el-GR" sz="2000" b="1" dirty="0" smtClean="0">
                <a:solidFill>
                  <a:srgbClr val="DA2128"/>
                </a:solidFill>
              </a:rPr>
              <a:t>Καθιέρωση νέας Ορολογίας για την ΙΤΡ</a:t>
            </a:r>
          </a:p>
          <a:p>
            <a:pPr algn="ctr">
              <a:buNone/>
            </a:pPr>
            <a:r>
              <a:rPr lang="el-GR" sz="1600" b="1" dirty="0" smtClean="0">
                <a:solidFill>
                  <a:srgbClr val="003366"/>
                </a:solidFill>
              </a:rPr>
              <a:t>Αλλαγές που προτάθηκαν από τη Διεθνή Ομάδα Εργασίας  (</a:t>
            </a:r>
            <a:r>
              <a:rPr lang="en-US" sz="1600" b="1" dirty="0" smtClean="0">
                <a:solidFill>
                  <a:srgbClr val="003366"/>
                </a:solidFill>
              </a:rPr>
              <a:t>IWG </a:t>
            </a:r>
            <a:r>
              <a:rPr lang="el-GR" sz="1600" b="1" dirty="0" smtClean="0">
                <a:solidFill>
                  <a:srgbClr val="003366"/>
                </a:solidFill>
              </a:rPr>
              <a:t>) για την ΙΤΡ </a:t>
            </a:r>
            <a:endParaRPr lang="en-US" sz="1600" b="1" dirty="0" smtClean="0">
              <a:solidFill>
                <a:srgbClr val="003366"/>
              </a:solidFill>
            </a:endParaRPr>
          </a:p>
        </p:txBody>
      </p:sp>
      <p:graphicFrame>
        <p:nvGraphicFramePr>
          <p:cNvPr id="589884" name="Group 60"/>
          <p:cNvGraphicFramePr>
            <a:graphicFrameLocks noGrp="1"/>
          </p:cNvGraphicFramePr>
          <p:nvPr>
            <p:ph sz="half" idx="1"/>
          </p:nvPr>
        </p:nvGraphicFramePr>
        <p:xfrm>
          <a:off x="179512" y="1772816"/>
          <a:ext cx="8712968" cy="3962211"/>
        </p:xfrm>
        <a:graphic>
          <a:graphicData uri="http://schemas.openxmlformats.org/drawingml/2006/table">
            <a:tbl>
              <a:tblPr/>
              <a:tblGrid>
                <a:gridCol w="4303817"/>
                <a:gridCol w="4409151"/>
              </a:tblGrid>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l-GR" sz="2200" b="1" i="0" u="none" strike="noStrike" cap="none" normalizeH="0" baseline="0" dirty="0" smtClean="0">
                          <a:ln>
                            <a:noFill/>
                          </a:ln>
                          <a:solidFill>
                            <a:srgbClr val="003366"/>
                          </a:solidFill>
                          <a:effectLst/>
                          <a:latin typeface="Calibri" pitchFamily="34" charset="0"/>
                        </a:rPr>
                        <a:t>ΟΡΟΣ ΠΡΟΣ ΑΝΤΙΚΑΤΑΣΤΑΣΗ </a:t>
                      </a:r>
                      <a:endParaRPr kumimoji="0" lang="en-GB" sz="2200" b="0" i="0" u="none" strike="noStrike" cap="none" normalizeH="0" baseline="0" dirty="0" smtClean="0">
                        <a:ln>
                          <a:noFill/>
                        </a:ln>
                        <a:solidFill>
                          <a:srgbClr val="003366"/>
                        </a:solidFill>
                        <a:effectLst/>
                        <a:latin typeface="Calibri"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l-GR" sz="2200" b="1" i="0" u="none" strike="noStrike" cap="none" normalizeH="0" baseline="0" dirty="0" smtClean="0">
                          <a:ln>
                            <a:noFill/>
                          </a:ln>
                          <a:solidFill>
                            <a:srgbClr val="003366"/>
                          </a:solidFill>
                          <a:effectLst/>
                          <a:latin typeface="Calibri" pitchFamily="34" charset="0"/>
                        </a:rPr>
                        <a:t>ΠΡΟΤΑΣΗ (2009) </a:t>
                      </a:r>
                      <a:endParaRPr kumimoji="0" lang="en-GB" sz="2200" b="1" i="0" u="none" strike="noStrike" cap="none" normalizeH="0" baseline="0" dirty="0" smtClean="0">
                        <a:ln>
                          <a:noFill/>
                        </a:ln>
                        <a:solidFill>
                          <a:srgbClr val="003366"/>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r>
                        <a:rPr lang="en-US" sz="2200" b="1" dirty="0" smtClean="0">
                          <a:solidFill>
                            <a:srgbClr val="003366"/>
                          </a:solidFill>
                          <a:latin typeface="Calibri" pitchFamily="34" charset="0"/>
                        </a:rPr>
                        <a:t>I</a:t>
                      </a:r>
                      <a:r>
                        <a:rPr lang="en-US" sz="2200" b="0" dirty="0" smtClean="0">
                          <a:solidFill>
                            <a:srgbClr val="003366"/>
                          </a:solidFill>
                          <a:latin typeface="Calibri" pitchFamily="34" charset="0"/>
                        </a:rPr>
                        <a:t>diopathic </a:t>
                      </a:r>
                      <a:r>
                        <a:rPr lang="el-GR" sz="2200" b="0" dirty="0" smtClean="0">
                          <a:solidFill>
                            <a:srgbClr val="003366"/>
                          </a:solidFill>
                          <a:latin typeface="Calibri" pitchFamily="34" charset="0"/>
                        </a:rPr>
                        <a:t>(Ιδιοπαθής) </a:t>
                      </a:r>
                      <a:endParaRPr lang="el-GR" sz="2200" b="0" dirty="0">
                        <a:solidFill>
                          <a:srgbClr val="003366"/>
                        </a:solidFill>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sz="2200" b="1" i="0" u="none" strike="noStrike" cap="none" normalizeH="0" baseline="0" dirty="0" smtClean="0">
                          <a:ln>
                            <a:noFill/>
                          </a:ln>
                          <a:solidFill>
                            <a:srgbClr val="003366"/>
                          </a:solidFill>
                          <a:effectLst/>
                          <a:latin typeface="Calibri" pitchFamily="34" charset="0"/>
                        </a:rPr>
                        <a:t>I</a:t>
                      </a:r>
                      <a:r>
                        <a:rPr kumimoji="0" lang="en-US" sz="2200" b="0" i="0" u="none" strike="noStrike" cap="none" normalizeH="0" baseline="0" dirty="0" smtClean="0">
                          <a:ln>
                            <a:noFill/>
                          </a:ln>
                          <a:solidFill>
                            <a:srgbClr val="003366"/>
                          </a:solidFill>
                          <a:effectLst/>
                          <a:latin typeface="Calibri" pitchFamily="34" charset="0"/>
                        </a:rPr>
                        <a:t>mmune</a:t>
                      </a:r>
                      <a:r>
                        <a:rPr kumimoji="0" lang="el-GR" sz="2200" b="0" i="0" u="none" strike="noStrike" cap="none" normalizeH="0" baseline="0" dirty="0" smtClean="0">
                          <a:ln>
                            <a:noFill/>
                          </a:ln>
                          <a:solidFill>
                            <a:srgbClr val="003366"/>
                          </a:solidFill>
                          <a:effectLst/>
                          <a:latin typeface="Calibri" pitchFamily="34" charset="0"/>
                        </a:rPr>
                        <a:t> (</a:t>
                      </a:r>
                      <a:r>
                        <a:rPr kumimoji="0" lang="el-GR" sz="2200" b="0" i="0" u="none" strike="noStrike" cap="none" normalizeH="0" baseline="0" dirty="0" err="1" smtClean="0">
                          <a:ln>
                            <a:noFill/>
                          </a:ln>
                          <a:solidFill>
                            <a:srgbClr val="003366"/>
                          </a:solidFill>
                          <a:effectLst/>
                          <a:latin typeface="Calibri" pitchFamily="34" charset="0"/>
                        </a:rPr>
                        <a:t>Αυτοάνοση</a:t>
                      </a:r>
                      <a:r>
                        <a:rPr kumimoji="0" lang="el-GR" sz="2200" b="0" i="0" u="none" strike="noStrike" cap="none" normalizeH="0" baseline="0" dirty="0" smtClean="0">
                          <a:ln>
                            <a:noFill/>
                          </a:ln>
                          <a:solidFill>
                            <a:srgbClr val="003366"/>
                          </a:solidFill>
                          <a:effectLst/>
                          <a:latin typeface="Calibri" pitchFamily="34" charset="0"/>
                        </a:rPr>
                        <a:t>) </a:t>
                      </a:r>
                      <a:endParaRPr lang="el-GR" sz="2200" b="0" dirty="0">
                        <a:solidFill>
                          <a:srgbClr val="003366"/>
                        </a:solidFill>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2913">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200" b="0" i="0" u="none" strike="noStrike" cap="none" normalizeH="0" baseline="0" dirty="0" smtClean="0">
                          <a:ln>
                            <a:noFill/>
                          </a:ln>
                          <a:solidFill>
                            <a:srgbClr val="003366"/>
                          </a:solidFill>
                          <a:effectLst/>
                          <a:latin typeface="Calibri" pitchFamily="34" charset="0"/>
                        </a:rPr>
                        <a:t>Idiopathic </a:t>
                      </a:r>
                      <a:r>
                        <a:rPr lang="el-GR" sz="2200" b="0" dirty="0" smtClean="0">
                          <a:solidFill>
                            <a:srgbClr val="003366"/>
                          </a:solidFill>
                          <a:latin typeface="Calibri" pitchFamily="34" charset="0"/>
                        </a:rPr>
                        <a:t>(Ιδιοπαθής)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200" b="0" i="0" u="none" strike="noStrike" cap="none" normalizeH="0" baseline="0" dirty="0" smtClean="0">
                          <a:ln>
                            <a:noFill/>
                          </a:ln>
                          <a:solidFill>
                            <a:srgbClr val="003366"/>
                          </a:solidFill>
                          <a:effectLst/>
                          <a:latin typeface="Calibri" pitchFamily="34" charset="0"/>
                        </a:rPr>
                        <a:t>Primary </a:t>
                      </a:r>
                      <a:r>
                        <a:rPr kumimoji="0" lang="el-GR" sz="2200" b="0" i="0" u="none" strike="noStrike" cap="none" normalizeH="0" baseline="0" dirty="0" smtClean="0">
                          <a:ln>
                            <a:noFill/>
                          </a:ln>
                          <a:solidFill>
                            <a:srgbClr val="003366"/>
                          </a:solidFill>
                          <a:effectLst/>
                          <a:latin typeface="Calibri" pitchFamily="34" charset="0"/>
                        </a:rPr>
                        <a:t>(Πρωτοπαθής) </a:t>
                      </a:r>
                      <a:endParaRPr kumimoji="0" lang="en-GB" sz="2200" b="0" i="0" u="none" strike="noStrike" cap="none" normalizeH="0" baseline="0" dirty="0" smtClean="0">
                        <a:ln>
                          <a:noFill/>
                        </a:ln>
                        <a:solidFill>
                          <a:srgbClr val="003366"/>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2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003366"/>
                          </a:solidFill>
                          <a:effectLst/>
                          <a:latin typeface="Calibri" pitchFamily="34" charset="0"/>
                        </a:rPr>
                        <a:t>P</a:t>
                      </a:r>
                      <a:r>
                        <a:rPr kumimoji="0" lang="en-GB" sz="2200" b="0" i="0" u="none" strike="noStrike" cap="none" normalizeH="0" baseline="0" dirty="0" err="1" smtClean="0">
                          <a:ln>
                            <a:noFill/>
                          </a:ln>
                          <a:solidFill>
                            <a:srgbClr val="003366"/>
                          </a:solidFill>
                          <a:effectLst/>
                          <a:latin typeface="Calibri" pitchFamily="34" charset="0"/>
                        </a:rPr>
                        <a:t>urpura</a:t>
                      </a:r>
                      <a:r>
                        <a:rPr kumimoji="0" lang="en-GB" sz="2200" b="0" i="0" u="none" strike="noStrike" cap="none" normalizeH="0" baseline="0" dirty="0" smtClean="0">
                          <a:ln>
                            <a:noFill/>
                          </a:ln>
                          <a:solidFill>
                            <a:srgbClr val="003366"/>
                          </a:solidFill>
                          <a:effectLst/>
                          <a:latin typeface="Calibri" pitchFamily="34" charset="0"/>
                        </a:rPr>
                        <a:t>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200" b="0" i="0" u="none" strike="noStrike" cap="none" normalizeH="0" baseline="0" dirty="0" smtClean="0">
                          <a:ln>
                            <a:noFill/>
                          </a:ln>
                          <a:solidFill>
                            <a:srgbClr val="003366"/>
                          </a:solidFill>
                          <a:effectLst/>
                          <a:latin typeface="Calibri" pitchFamily="34" charset="0"/>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2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1" i="0" u="none" strike="noStrike" cap="none" normalizeH="0" baseline="0" dirty="0" smtClean="0">
                          <a:ln>
                            <a:noFill/>
                          </a:ln>
                          <a:solidFill>
                            <a:srgbClr val="003366"/>
                          </a:solidFill>
                          <a:effectLst/>
                          <a:latin typeface="Calibri" pitchFamily="34" charset="0"/>
                        </a:rPr>
                        <a:t>ITP</a:t>
                      </a:r>
                      <a:r>
                        <a:rPr kumimoji="0" lang="en-GB" sz="2200" b="0" i="0" u="none" strike="noStrike" cap="none" normalizeH="0" baseline="0" dirty="0" smtClean="0">
                          <a:ln>
                            <a:noFill/>
                          </a:ln>
                          <a:solidFill>
                            <a:srgbClr val="003366"/>
                          </a:solidFill>
                          <a:effectLst/>
                          <a:latin typeface="Calibri" pitchFamily="34" charset="0"/>
                        </a:rPr>
                        <a:t> </a:t>
                      </a:r>
                      <a:r>
                        <a:rPr kumimoji="0" lang="el-GR" sz="2200" b="0" i="0" u="none" strike="noStrike" cap="none" normalizeH="0" baseline="0" dirty="0" smtClean="0">
                          <a:ln>
                            <a:noFill/>
                          </a:ln>
                          <a:solidFill>
                            <a:srgbClr val="003366"/>
                          </a:solidFill>
                          <a:effectLst/>
                          <a:latin typeface="Calibri" pitchFamily="34" charset="0"/>
                        </a:rPr>
                        <a:t>(ΙΘΠ</a:t>
                      </a:r>
                      <a:r>
                        <a:rPr kumimoji="0" lang="en-US" sz="2200" b="0" i="0" u="none" strike="noStrike" cap="none" normalizeH="0" baseline="0" dirty="0" smtClean="0">
                          <a:ln>
                            <a:noFill/>
                          </a:ln>
                          <a:solidFill>
                            <a:srgbClr val="003366"/>
                          </a:solidFill>
                          <a:effectLst/>
                          <a:latin typeface="Calibri" pitchFamily="34"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rgbClr val="003366"/>
                          </a:solidFill>
                          <a:effectLst/>
                          <a:latin typeface="Calibri" pitchFamily="34" charset="0"/>
                        </a:rPr>
                        <a:t>(</a:t>
                      </a:r>
                      <a:r>
                        <a:rPr kumimoji="0" lang="en-GB" sz="2200" b="1" i="0" u="none" strike="noStrike" cap="none" normalizeH="0" baseline="0" dirty="0" smtClean="0">
                          <a:ln>
                            <a:noFill/>
                          </a:ln>
                          <a:solidFill>
                            <a:srgbClr val="003366"/>
                          </a:solidFill>
                          <a:effectLst/>
                          <a:latin typeface="Calibri" pitchFamily="34" charset="0"/>
                        </a:rPr>
                        <a:t>Idiopathic Thrombocytopenic </a:t>
                      </a:r>
                      <a:r>
                        <a:rPr kumimoji="0" lang="en-GB" sz="2200" b="1" i="0" u="none" strike="noStrike" cap="none" normalizeH="0" baseline="0" dirty="0" err="1" smtClean="0">
                          <a:ln>
                            <a:noFill/>
                          </a:ln>
                          <a:solidFill>
                            <a:srgbClr val="003366"/>
                          </a:solidFill>
                          <a:effectLst/>
                          <a:latin typeface="Calibri" pitchFamily="34" charset="0"/>
                        </a:rPr>
                        <a:t>Purpura</a:t>
                      </a:r>
                      <a:r>
                        <a:rPr kumimoji="0" lang="en-GB" sz="2200" b="0" i="0" u="none" strike="noStrike" cap="none" normalizeH="0" baseline="0" dirty="0" smtClean="0">
                          <a:ln>
                            <a:noFill/>
                          </a:ln>
                          <a:solidFill>
                            <a:srgbClr val="003366"/>
                          </a:solidFill>
                          <a:effectLst/>
                          <a:latin typeface="Calibri" pitchFamily="34"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200" b="1" i="0" u="none" strike="noStrike" cap="none" normalizeH="0" baseline="0" dirty="0" smtClean="0">
                          <a:ln>
                            <a:noFill/>
                          </a:ln>
                          <a:solidFill>
                            <a:srgbClr val="003366"/>
                          </a:solidFill>
                          <a:effectLst/>
                          <a:latin typeface="Calibri" pitchFamily="34" charset="0"/>
                        </a:rPr>
                        <a:t>Ι</a:t>
                      </a:r>
                      <a:r>
                        <a:rPr kumimoji="0" lang="el-GR" sz="2200" b="0" i="0" u="none" strike="noStrike" cap="none" normalizeH="0" baseline="0" dirty="0" smtClean="0">
                          <a:ln>
                            <a:noFill/>
                          </a:ln>
                          <a:solidFill>
                            <a:srgbClr val="003366"/>
                          </a:solidFill>
                          <a:effectLst/>
                          <a:latin typeface="Calibri" pitchFamily="34" charset="0"/>
                        </a:rPr>
                        <a:t>διοπαθής </a:t>
                      </a:r>
                      <a:r>
                        <a:rPr kumimoji="0" lang="el-GR" sz="2200" b="1" i="0" u="none" strike="noStrike" cap="none" normalizeH="0" baseline="0" dirty="0" err="1" smtClean="0">
                          <a:ln>
                            <a:noFill/>
                          </a:ln>
                          <a:solidFill>
                            <a:srgbClr val="003366"/>
                          </a:solidFill>
                          <a:effectLst/>
                          <a:latin typeface="Calibri" pitchFamily="34" charset="0"/>
                        </a:rPr>
                        <a:t>Θ</a:t>
                      </a:r>
                      <a:r>
                        <a:rPr kumimoji="0" lang="el-GR" sz="2200" b="0" i="0" u="none" strike="noStrike" cap="none" normalizeH="0" baseline="0" dirty="0" err="1" smtClean="0">
                          <a:ln>
                            <a:noFill/>
                          </a:ln>
                          <a:solidFill>
                            <a:srgbClr val="003366"/>
                          </a:solidFill>
                          <a:effectLst/>
                          <a:latin typeface="Calibri" pitchFamily="34" charset="0"/>
                        </a:rPr>
                        <a:t>ρομβοπενική</a:t>
                      </a:r>
                      <a:r>
                        <a:rPr kumimoji="0" lang="el-GR" sz="2200" b="0" i="0" u="none" strike="noStrike" cap="none" normalizeH="0" baseline="0" dirty="0" smtClean="0">
                          <a:ln>
                            <a:noFill/>
                          </a:ln>
                          <a:solidFill>
                            <a:srgbClr val="003366"/>
                          </a:solidFill>
                          <a:effectLst/>
                          <a:latin typeface="Calibri" pitchFamily="34" charset="0"/>
                        </a:rPr>
                        <a:t> </a:t>
                      </a:r>
                      <a:r>
                        <a:rPr kumimoji="0" lang="el-GR" sz="2200" b="1" i="0" u="none" strike="noStrike" cap="none" normalizeH="0" baseline="0" dirty="0" smtClean="0">
                          <a:ln>
                            <a:noFill/>
                          </a:ln>
                          <a:solidFill>
                            <a:srgbClr val="003366"/>
                          </a:solidFill>
                          <a:effectLst/>
                          <a:latin typeface="Calibri" pitchFamily="34" charset="0"/>
                        </a:rPr>
                        <a:t>Π</a:t>
                      </a:r>
                      <a:r>
                        <a:rPr kumimoji="0" lang="el-GR" sz="2200" b="0" i="0" u="none" strike="noStrike" cap="none" normalizeH="0" baseline="0" dirty="0" smtClean="0">
                          <a:ln>
                            <a:noFill/>
                          </a:ln>
                          <a:solidFill>
                            <a:srgbClr val="003366"/>
                          </a:solidFill>
                          <a:effectLst/>
                          <a:latin typeface="Calibri" pitchFamily="34" charset="0"/>
                        </a:rPr>
                        <a:t>ορφύρα</a:t>
                      </a:r>
                      <a:r>
                        <a:rPr kumimoji="0" lang="en-GB" sz="2200" b="0" i="0" u="none" strike="noStrike" cap="none" normalizeH="0" baseline="0" dirty="0" smtClean="0">
                          <a:ln>
                            <a:noFill/>
                          </a:ln>
                          <a:solidFill>
                            <a:srgbClr val="003366"/>
                          </a:solidFill>
                          <a:effectLst/>
                          <a:latin typeface="Calibri" pitchFamily="34" charset="0"/>
                        </a:rPr>
                        <a:t>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200" b="0" i="0" u="none" strike="noStrike" cap="none" normalizeH="0" baseline="0" dirty="0" smtClean="0">
                          <a:ln>
                            <a:noFill/>
                          </a:ln>
                          <a:solidFill>
                            <a:srgbClr val="003366"/>
                          </a:solidFill>
                          <a:effectLst/>
                          <a:latin typeface="Calibri" pitchFamily="34" charset="0"/>
                        </a:rPr>
                        <a:t> </a:t>
                      </a:r>
                      <a:r>
                        <a:rPr kumimoji="0" lang="en-GB" sz="2200" b="1" i="0" u="none" strike="noStrike" cap="none" normalizeH="0" baseline="0" dirty="0" smtClean="0">
                          <a:ln>
                            <a:noFill/>
                          </a:ln>
                          <a:solidFill>
                            <a:srgbClr val="003366"/>
                          </a:solidFill>
                          <a:effectLst/>
                          <a:latin typeface="Calibri" pitchFamily="34" charset="0"/>
                        </a:rPr>
                        <a:t>ITP</a:t>
                      </a:r>
                      <a:r>
                        <a:rPr kumimoji="0" lang="el-GR" sz="2200" b="1" i="0" u="none" strike="noStrike" cap="none" normalizeH="0" baseline="0" dirty="0" smtClean="0">
                          <a:ln>
                            <a:noFill/>
                          </a:ln>
                          <a:solidFill>
                            <a:srgbClr val="003366"/>
                          </a:solidFill>
                          <a:effectLst/>
                          <a:latin typeface="Calibri" pitchFamily="34" charset="0"/>
                        </a:rPr>
                        <a:t> </a:t>
                      </a:r>
                      <a:r>
                        <a:rPr kumimoji="0" lang="el-GR" sz="2200" b="0" i="0" u="none" strike="noStrike" cap="none" normalizeH="0" baseline="0" dirty="0" smtClean="0">
                          <a:ln>
                            <a:noFill/>
                          </a:ln>
                          <a:solidFill>
                            <a:srgbClr val="003366"/>
                          </a:solidFill>
                          <a:effectLst/>
                          <a:latin typeface="Calibri" pitchFamily="34" charset="0"/>
                        </a:rPr>
                        <a:t>(ΑΘΠ) </a:t>
                      </a:r>
                      <a:endParaRPr kumimoji="0" lang="en-GB" sz="2200" b="0" i="0" u="none" strike="noStrike" cap="none" normalizeH="0" baseline="0" dirty="0" smtClean="0">
                        <a:ln>
                          <a:noFill/>
                        </a:ln>
                        <a:solidFill>
                          <a:srgbClr val="003366"/>
                        </a:solidFill>
                        <a:effectLst/>
                        <a:latin typeface="Calibri"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200" b="0" i="0" u="none" strike="noStrike" cap="none" normalizeH="0" baseline="0" dirty="0" smtClean="0">
                          <a:ln>
                            <a:noFill/>
                          </a:ln>
                          <a:solidFill>
                            <a:srgbClr val="003366"/>
                          </a:solidFill>
                          <a:effectLst/>
                          <a:latin typeface="Calibri" pitchFamily="34" charset="0"/>
                        </a:rPr>
                        <a:t> (</a:t>
                      </a:r>
                      <a:r>
                        <a:rPr kumimoji="0" lang="en-GB" sz="2200" b="1" i="0" u="none" strike="noStrike" cap="none" normalizeH="0" baseline="0" dirty="0" smtClean="0">
                          <a:ln>
                            <a:noFill/>
                          </a:ln>
                          <a:solidFill>
                            <a:srgbClr val="003366"/>
                          </a:solidFill>
                          <a:effectLst/>
                          <a:latin typeface="Calibri" pitchFamily="34" charset="0"/>
                        </a:rPr>
                        <a:t>Immune </a:t>
                      </a:r>
                      <a:r>
                        <a:rPr kumimoji="0" lang="en-GB" sz="2200" b="1" i="0" u="none" strike="noStrike" cap="none" normalizeH="0" baseline="0" dirty="0" err="1" smtClean="0">
                          <a:ln>
                            <a:noFill/>
                          </a:ln>
                          <a:solidFill>
                            <a:srgbClr val="003366"/>
                          </a:solidFill>
                          <a:effectLst/>
                          <a:latin typeface="Calibri" pitchFamily="34" charset="0"/>
                        </a:rPr>
                        <a:t>ThrombocytoPenia</a:t>
                      </a:r>
                      <a:r>
                        <a:rPr kumimoji="0" lang="en-GB" sz="2200" b="0" i="0" u="none" strike="noStrike" cap="none" normalizeH="0" baseline="0" dirty="0" smtClean="0">
                          <a:ln>
                            <a:noFill/>
                          </a:ln>
                          <a:solidFill>
                            <a:srgbClr val="003366"/>
                          </a:solidFill>
                          <a:effectLst/>
                          <a:latin typeface="Calibri" pitchFamily="34" charset="0"/>
                        </a:rPr>
                        <a:t>) </a:t>
                      </a:r>
                      <a:endParaRPr kumimoji="0" lang="el-GR" sz="2200" b="0" i="0" u="none" strike="noStrike" cap="none" normalizeH="0" baseline="0" dirty="0" smtClean="0">
                        <a:ln>
                          <a:noFill/>
                        </a:ln>
                        <a:solidFill>
                          <a:srgbClr val="003366"/>
                        </a:solidFill>
                        <a:effectLst/>
                        <a:latin typeface="Calibri"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l-GR" sz="2200" b="1" i="0" u="none" strike="noStrike" cap="none" normalizeH="0" baseline="0" dirty="0" err="1" smtClean="0">
                          <a:ln>
                            <a:noFill/>
                          </a:ln>
                          <a:solidFill>
                            <a:srgbClr val="003366"/>
                          </a:solidFill>
                          <a:effectLst/>
                          <a:latin typeface="Calibri" pitchFamily="34" charset="0"/>
                        </a:rPr>
                        <a:t>Α</a:t>
                      </a:r>
                      <a:r>
                        <a:rPr kumimoji="0" lang="el-GR" sz="2200" b="0" i="0" u="none" strike="noStrike" cap="none" normalizeH="0" baseline="0" dirty="0" err="1" smtClean="0">
                          <a:ln>
                            <a:noFill/>
                          </a:ln>
                          <a:solidFill>
                            <a:srgbClr val="003366"/>
                          </a:solidFill>
                          <a:effectLst/>
                          <a:latin typeface="Calibri" pitchFamily="34" charset="0"/>
                        </a:rPr>
                        <a:t>υτοάνοση</a:t>
                      </a:r>
                      <a:r>
                        <a:rPr kumimoji="0" lang="el-GR" sz="2200" b="0" i="0" u="none" strike="noStrike" cap="none" normalizeH="0" baseline="0" dirty="0" smtClean="0">
                          <a:ln>
                            <a:noFill/>
                          </a:ln>
                          <a:solidFill>
                            <a:srgbClr val="003366"/>
                          </a:solidFill>
                          <a:effectLst/>
                          <a:latin typeface="Calibri" pitchFamily="34" charset="0"/>
                        </a:rPr>
                        <a:t> </a:t>
                      </a:r>
                      <a:r>
                        <a:rPr kumimoji="0" lang="el-GR" sz="2200" b="1" i="0" u="none" strike="noStrike" cap="none" normalizeH="0" baseline="0" dirty="0" err="1" smtClean="0">
                          <a:ln>
                            <a:noFill/>
                          </a:ln>
                          <a:solidFill>
                            <a:srgbClr val="003366"/>
                          </a:solidFill>
                          <a:effectLst/>
                          <a:latin typeface="Calibri" pitchFamily="34" charset="0"/>
                        </a:rPr>
                        <a:t>Θ</a:t>
                      </a:r>
                      <a:r>
                        <a:rPr kumimoji="0" lang="el-GR" sz="2200" b="0" i="0" u="none" strike="noStrike" cap="none" normalizeH="0" baseline="0" dirty="0" err="1" smtClean="0">
                          <a:ln>
                            <a:noFill/>
                          </a:ln>
                          <a:solidFill>
                            <a:srgbClr val="003366"/>
                          </a:solidFill>
                          <a:effectLst/>
                          <a:latin typeface="Calibri" pitchFamily="34" charset="0"/>
                        </a:rPr>
                        <a:t>ρομβο</a:t>
                      </a:r>
                      <a:r>
                        <a:rPr kumimoji="0" lang="el-GR" sz="2200" b="1" i="0" u="none" strike="noStrike" cap="none" normalizeH="0" baseline="0" dirty="0" err="1" smtClean="0">
                          <a:ln>
                            <a:noFill/>
                          </a:ln>
                          <a:solidFill>
                            <a:srgbClr val="003366"/>
                          </a:solidFill>
                          <a:effectLst/>
                          <a:latin typeface="Calibri" pitchFamily="34" charset="0"/>
                        </a:rPr>
                        <a:t>Π</a:t>
                      </a:r>
                      <a:r>
                        <a:rPr kumimoji="0" lang="el-GR" sz="2200" b="0" i="0" u="none" strike="noStrike" cap="none" normalizeH="0" baseline="0" dirty="0" err="1" smtClean="0">
                          <a:ln>
                            <a:noFill/>
                          </a:ln>
                          <a:solidFill>
                            <a:srgbClr val="003366"/>
                          </a:solidFill>
                          <a:effectLst/>
                          <a:latin typeface="Calibri" pitchFamily="34" charset="0"/>
                        </a:rPr>
                        <a:t>ενία</a:t>
                      </a:r>
                      <a:r>
                        <a:rPr kumimoji="0" lang="el-GR" sz="2200" b="0" i="0" u="none" strike="noStrike" cap="none" normalizeH="0" baseline="0" dirty="0" smtClean="0">
                          <a:ln>
                            <a:noFill/>
                          </a:ln>
                          <a:solidFill>
                            <a:srgbClr val="003366"/>
                          </a:solidFill>
                          <a:effectLst/>
                          <a:latin typeface="Calibri" pitchFamily="34" charset="0"/>
                        </a:rPr>
                        <a:t> </a:t>
                      </a:r>
                      <a:endParaRPr kumimoji="0" lang="en-GB" sz="2200" b="0" i="0" u="none" strike="noStrike" cap="none" normalizeH="0" baseline="0" dirty="0" smtClean="0">
                        <a:ln>
                          <a:noFill/>
                        </a:ln>
                        <a:solidFill>
                          <a:srgbClr val="003366"/>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2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200" b="0" i="0" u="none" strike="noStrike" cap="none" normalizeH="0" baseline="0" dirty="0" smtClean="0">
                          <a:ln>
                            <a:noFill/>
                          </a:ln>
                          <a:solidFill>
                            <a:srgbClr val="003366"/>
                          </a:solidFill>
                          <a:effectLst/>
                          <a:latin typeface="Calibri" pitchFamily="34" charset="0"/>
                        </a:rPr>
                        <a:t>Αριθμός αιμοπεταλίων</a:t>
                      </a:r>
                      <a:r>
                        <a:rPr kumimoji="0" lang="en-GB" sz="2200" b="0" i="0" u="none" strike="noStrike" cap="none" normalizeH="0" baseline="0" dirty="0" smtClean="0">
                          <a:ln>
                            <a:noFill/>
                          </a:ln>
                          <a:solidFill>
                            <a:srgbClr val="003366"/>
                          </a:solidFill>
                          <a:effectLst/>
                          <a:latin typeface="Calibri" pitchFamily="34" charset="0"/>
                        </a:rPr>
                        <a:t>: </a:t>
                      </a:r>
                      <a:r>
                        <a:rPr kumimoji="0" lang="el-GR" sz="2200" b="0" i="0" u="none" strike="noStrike" cap="none" normalizeH="0" baseline="0" dirty="0" smtClean="0">
                          <a:ln>
                            <a:noFill/>
                          </a:ln>
                          <a:solidFill>
                            <a:srgbClr val="003366"/>
                          </a:solidFill>
                          <a:effectLst/>
                          <a:latin typeface="Calibri" pitchFamily="34" charset="0"/>
                        </a:rPr>
                        <a:t>1</a:t>
                      </a:r>
                      <a:r>
                        <a:rPr kumimoji="0" lang="en-US" sz="2200" b="0" i="0" u="none" strike="noStrike" cap="none" normalizeH="0" baseline="0" dirty="0" smtClean="0">
                          <a:ln>
                            <a:noFill/>
                          </a:ln>
                          <a:solidFill>
                            <a:srgbClr val="003366"/>
                          </a:solidFill>
                          <a:effectLst/>
                          <a:latin typeface="Calibri" pitchFamily="34" charset="0"/>
                        </a:rPr>
                        <a:t>5</a:t>
                      </a:r>
                      <a:r>
                        <a:rPr kumimoji="0" lang="el-GR" sz="2200" b="0" i="0" u="none" strike="noStrike" cap="none" normalizeH="0" baseline="0" dirty="0" smtClean="0">
                          <a:ln>
                            <a:noFill/>
                          </a:ln>
                          <a:solidFill>
                            <a:srgbClr val="003366"/>
                          </a:solidFill>
                          <a:effectLst/>
                          <a:latin typeface="Calibri" pitchFamily="34" charset="0"/>
                        </a:rPr>
                        <a:t>0</a:t>
                      </a:r>
                      <a:r>
                        <a:rPr kumimoji="0" lang="en-GB" sz="2200" b="0" i="0" u="none" strike="noStrike" cap="none" normalizeH="0" baseline="0" dirty="0" smtClean="0">
                          <a:ln>
                            <a:noFill/>
                          </a:ln>
                          <a:solidFill>
                            <a:srgbClr val="003366"/>
                          </a:solidFill>
                          <a:effectLst/>
                          <a:latin typeface="Calibri" pitchFamily="34" charset="0"/>
                        </a:rPr>
                        <a:t> </a:t>
                      </a:r>
                      <a:r>
                        <a:rPr kumimoji="0" lang="el-GR" sz="2200" b="0" i="0" u="none" strike="noStrike" cap="none" normalizeH="0" baseline="0" dirty="0" smtClean="0">
                          <a:ln>
                            <a:noFill/>
                          </a:ln>
                          <a:solidFill>
                            <a:srgbClr val="003366"/>
                          </a:solidFill>
                          <a:effectLst/>
                          <a:latin typeface="Calibri" pitchFamily="34" charset="0"/>
                        </a:rPr>
                        <a:t>Χ</a:t>
                      </a:r>
                      <a:r>
                        <a:rPr kumimoji="0" lang="en-GB" sz="2200" b="0" i="0" u="none" strike="noStrike" cap="none" normalizeH="0" baseline="0" dirty="0" smtClean="0">
                          <a:ln>
                            <a:noFill/>
                          </a:ln>
                          <a:solidFill>
                            <a:srgbClr val="003366"/>
                          </a:solidFill>
                          <a:effectLst/>
                          <a:latin typeface="Calibri" pitchFamily="34" charset="0"/>
                        </a:rPr>
                        <a:t> </a:t>
                      </a:r>
                      <a:r>
                        <a:rPr kumimoji="0" lang="el-GR" sz="2200" b="0" i="0" u="none" strike="noStrike" cap="none" normalizeH="0" baseline="0" dirty="0" smtClean="0">
                          <a:ln>
                            <a:noFill/>
                          </a:ln>
                          <a:solidFill>
                            <a:srgbClr val="003366"/>
                          </a:solidFill>
                          <a:effectLst/>
                          <a:latin typeface="Calibri" pitchFamily="34" charset="0"/>
                        </a:rPr>
                        <a:t>10</a:t>
                      </a:r>
                      <a:r>
                        <a:rPr kumimoji="0" lang="el-GR" sz="2200" b="0" i="0" u="none" strike="noStrike" cap="none" normalizeH="0" baseline="30000" dirty="0" smtClean="0">
                          <a:ln>
                            <a:noFill/>
                          </a:ln>
                          <a:solidFill>
                            <a:srgbClr val="003366"/>
                          </a:solidFill>
                          <a:effectLst/>
                          <a:latin typeface="Calibri" pitchFamily="34" charset="0"/>
                        </a:rPr>
                        <a:t>9</a:t>
                      </a:r>
                      <a:r>
                        <a:rPr kumimoji="0" lang="el-GR" sz="2200" b="0" i="0" u="none" strike="noStrike" cap="none" normalizeH="0" baseline="0" dirty="0" smtClean="0">
                          <a:ln>
                            <a:noFill/>
                          </a:ln>
                          <a:solidFill>
                            <a:srgbClr val="003366"/>
                          </a:solidFill>
                          <a:effectLst/>
                          <a:latin typeface="Calibri" pitchFamily="34" charset="0"/>
                        </a:rPr>
                        <a:t>/</a:t>
                      </a:r>
                      <a:r>
                        <a:rPr kumimoji="0" lang="en-US" sz="2200" b="0" i="0" u="none" strike="noStrike" cap="none" normalizeH="0" baseline="0" dirty="0" smtClean="0">
                          <a:ln>
                            <a:noFill/>
                          </a:ln>
                          <a:solidFill>
                            <a:srgbClr val="003366"/>
                          </a:solidFill>
                          <a:effectLst/>
                          <a:latin typeface="Calibri" pitchFamily="34" charset="0"/>
                        </a:rPr>
                        <a:t>L</a:t>
                      </a:r>
                      <a:endParaRPr kumimoji="0" lang="en-GB" sz="2200" b="0" i="0" u="none" strike="noStrike" cap="none" normalizeH="0" baseline="0" dirty="0" smtClean="0">
                        <a:ln>
                          <a:noFill/>
                        </a:ln>
                        <a:solidFill>
                          <a:srgbClr val="003366"/>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l-GR" sz="2200" b="0" i="0" u="none" strike="noStrike" cap="none" normalizeH="0" baseline="0" dirty="0" smtClean="0">
                          <a:ln>
                            <a:noFill/>
                          </a:ln>
                          <a:solidFill>
                            <a:srgbClr val="003366"/>
                          </a:solidFill>
                          <a:effectLst/>
                          <a:latin typeface="Calibri" pitchFamily="34" charset="0"/>
                        </a:rPr>
                        <a:t>Αριθμός αιμοπεταλίων</a:t>
                      </a:r>
                      <a:r>
                        <a:rPr kumimoji="0" lang="en-GB" sz="2200" b="0" i="0" u="none" strike="noStrike" cap="none" normalizeH="0" baseline="0" dirty="0" smtClean="0">
                          <a:ln>
                            <a:noFill/>
                          </a:ln>
                          <a:solidFill>
                            <a:srgbClr val="003366"/>
                          </a:solidFill>
                          <a:effectLst/>
                          <a:latin typeface="Calibri" pitchFamily="34" charset="0"/>
                        </a:rPr>
                        <a:t>: </a:t>
                      </a:r>
                      <a:r>
                        <a:rPr kumimoji="0" lang="el-GR" sz="2200" b="0" i="0" u="none" strike="noStrike" cap="none" normalizeH="0" baseline="0" dirty="0" smtClean="0">
                          <a:ln>
                            <a:noFill/>
                          </a:ln>
                          <a:solidFill>
                            <a:srgbClr val="003366"/>
                          </a:solidFill>
                          <a:effectLst/>
                          <a:latin typeface="Calibri" pitchFamily="34" charset="0"/>
                        </a:rPr>
                        <a:t>100</a:t>
                      </a:r>
                      <a:r>
                        <a:rPr kumimoji="0" lang="en-GB" sz="2200" b="0" i="0" u="none" strike="noStrike" cap="none" normalizeH="0" baseline="0" dirty="0" smtClean="0">
                          <a:ln>
                            <a:noFill/>
                          </a:ln>
                          <a:solidFill>
                            <a:srgbClr val="003366"/>
                          </a:solidFill>
                          <a:effectLst/>
                          <a:latin typeface="Calibri" pitchFamily="34" charset="0"/>
                        </a:rPr>
                        <a:t> </a:t>
                      </a:r>
                      <a:r>
                        <a:rPr kumimoji="0" lang="el-GR" sz="2200" b="0" i="0" u="none" strike="noStrike" cap="none" normalizeH="0" baseline="0" dirty="0" smtClean="0">
                          <a:ln>
                            <a:noFill/>
                          </a:ln>
                          <a:solidFill>
                            <a:srgbClr val="003366"/>
                          </a:solidFill>
                          <a:effectLst/>
                          <a:latin typeface="Calibri" pitchFamily="34" charset="0"/>
                        </a:rPr>
                        <a:t>Χ10</a:t>
                      </a:r>
                      <a:r>
                        <a:rPr kumimoji="0" lang="el-GR" sz="2200" b="0" i="0" u="none" strike="noStrike" cap="none" normalizeH="0" baseline="30000" dirty="0" smtClean="0">
                          <a:ln>
                            <a:noFill/>
                          </a:ln>
                          <a:solidFill>
                            <a:srgbClr val="003366"/>
                          </a:solidFill>
                          <a:effectLst/>
                          <a:latin typeface="Calibri" pitchFamily="34" charset="0"/>
                        </a:rPr>
                        <a:t>9</a:t>
                      </a:r>
                      <a:r>
                        <a:rPr kumimoji="0" lang="el-GR" sz="2200" b="0" i="0" u="none" strike="noStrike" cap="none" normalizeH="0" baseline="0" dirty="0" smtClean="0">
                          <a:ln>
                            <a:noFill/>
                          </a:ln>
                          <a:solidFill>
                            <a:srgbClr val="003366"/>
                          </a:solidFill>
                          <a:effectLst/>
                          <a:latin typeface="Calibri" pitchFamily="34" charset="0"/>
                        </a:rPr>
                        <a:t>/</a:t>
                      </a:r>
                      <a:r>
                        <a:rPr kumimoji="0" lang="en-US" sz="2200" b="0" i="0" u="none" strike="noStrike" cap="none" normalizeH="0" baseline="0" dirty="0" smtClean="0">
                          <a:ln>
                            <a:noFill/>
                          </a:ln>
                          <a:solidFill>
                            <a:srgbClr val="003366"/>
                          </a:solidFill>
                          <a:effectLst/>
                          <a:latin typeface="Calibri" pitchFamily="34" charset="0"/>
                        </a:rPr>
                        <a:t>L</a:t>
                      </a:r>
                      <a:endParaRPr kumimoji="0" lang="en-GB" sz="2200" b="0" i="0" u="none" strike="noStrike" cap="none" normalizeH="0" baseline="0" dirty="0" smtClean="0">
                        <a:ln>
                          <a:noFill/>
                        </a:ln>
                        <a:solidFill>
                          <a:srgbClr val="003366"/>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Rectangle 6"/>
          <p:cNvSpPr>
            <a:spLocks noChangeArrowheads="1"/>
          </p:cNvSpPr>
          <p:nvPr/>
        </p:nvSpPr>
        <p:spPr bwMode="auto">
          <a:xfrm>
            <a:off x="467544" y="0"/>
            <a:ext cx="5256584" cy="762000"/>
          </a:xfrm>
          <a:prstGeom prst="rect">
            <a:avLst/>
          </a:prstGeom>
          <a:noFill/>
          <a:ln w="9525">
            <a:noFill/>
            <a:miter lim="800000"/>
            <a:headEnd/>
            <a:tailEnd/>
          </a:ln>
          <a:effectLst>
            <a:outerShdw dist="53882" dir="2700000" algn="ctr" rotWithShape="0">
              <a:srgbClr val="DDDDDD">
                <a:alpha val="50000"/>
              </a:srgbClr>
            </a:outerShdw>
          </a:effectLst>
        </p:spPr>
        <p:txBody>
          <a:bodyPr lIns="0" tIns="0" rIns="0" bIns="0" anchor="ctr"/>
          <a:lstStyle/>
          <a:p>
            <a:pPr>
              <a:buNone/>
            </a:pPr>
            <a:r>
              <a:rPr lang="el-GR" sz="2800" b="1" dirty="0" err="1" smtClean="0">
                <a:solidFill>
                  <a:srgbClr val="003366"/>
                </a:solidFill>
                <a:latin typeface="Calibri" pitchFamily="34" charset="0"/>
                <a:cs typeface="Calibri" pitchFamily="34" charset="0"/>
              </a:rPr>
              <a:t>Αυτοάνοση</a:t>
            </a:r>
            <a:r>
              <a:rPr lang="el-GR" sz="2800" b="1" dirty="0" smtClean="0">
                <a:solidFill>
                  <a:srgbClr val="003366"/>
                </a:solidFill>
                <a:latin typeface="Calibri" pitchFamily="34" charset="0"/>
                <a:cs typeface="Calibri" pitchFamily="34" charset="0"/>
              </a:rPr>
              <a:t> Θρομβοπενία, ΙΤΡ </a:t>
            </a:r>
            <a:endParaRPr lang="en-US" sz="2800" b="1" dirty="0">
              <a:solidFill>
                <a:srgbClr val="003366"/>
              </a:solidFill>
              <a:latin typeface="Calibri" pitchFamily="34" charset="0"/>
              <a:cs typeface="Calibri" pitchFamily="34" charset="0"/>
            </a:endParaRPr>
          </a:p>
        </p:txBody>
      </p:sp>
      <p:sp>
        <p:nvSpPr>
          <p:cNvPr id="5" name="Rectangle 4"/>
          <p:cNvSpPr/>
          <p:nvPr/>
        </p:nvSpPr>
        <p:spPr>
          <a:xfrm>
            <a:off x="0" y="6093296"/>
            <a:ext cx="8534400" cy="523220"/>
          </a:xfrm>
          <a:prstGeom prst="rect">
            <a:avLst/>
          </a:prstGeom>
        </p:spPr>
        <p:txBody>
          <a:bodyPr wrap="square">
            <a:spAutoFit/>
          </a:bodyPr>
          <a:lstStyle/>
          <a:p>
            <a:pPr>
              <a:buNone/>
            </a:pPr>
            <a:r>
              <a:rPr lang="en-US" sz="1400" kern="0" dirty="0" err="1" smtClean="0">
                <a:solidFill>
                  <a:srgbClr val="003366"/>
                </a:solidFill>
              </a:rPr>
              <a:t>Rodeghiero</a:t>
            </a:r>
            <a:r>
              <a:rPr lang="en-US" sz="1400" kern="0" dirty="0" smtClean="0">
                <a:solidFill>
                  <a:srgbClr val="003366"/>
                </a:solidFill>
              </a:rPr>
              <a:t>, F et al. Standardization of terminology, definitions and outcome criteria in immune thrombocytopenic </a:t>
            </a:r>
            <a:r>
              <a:rPr lang="en-US" sz="1400" kern="0" dirty="0" err="1" smtClean="0">
                <a:solidFill>
                  <a:srgbClr val="003366"/>
                </a:solidFill>
              </a:rPr>
              <a:t>purpura</a:t>
            </a:r>
            <a:r>
              <a:rPr lang="en-US" sz="1400" kern="0" dirty="0" smtClean="0">
                <a:solidFill>
                  <a:srgbClr val="003366"/>
                </a:solidFill>
              </a:rPr>
              <a:t> of adults and children: report from an international working group 2009: 2383-2396</a:t>
            </a:r>
            <a:endParaRPr lang="el-GR" sz="1400" dirty="0">
              <a:solidFill>
                <a:srgbClr val="003366"/>
              </a:solidFill>
            </a:endParaRPr>
          </a:p>
        </p:txBody>
      </p:sp>
      <p:sp>
        <p:nvSpPr>
          <p:cNvPr id="6" name="Rectangle 5"/>
          <p:cNvSpPr/>
          <p:nvPr/>
        </p:nvSpPr>
        <p:spPr>
          <a:xfrm>
            <a:off x="0" y="6581001"/>
            <a:ext cx="6400800" cy="276999"/>
          </a:xfrm>
          <a:prstGeom prst="rect">
            <a:avLst/>
          </a:prstGeom>
        </p:spPr>
        <p:txBody>
          <a:bodyPr wrap="square">
            <a:spAutoFit/>
          </a:bodyPr>
          <a:lstStyle/>
          <a:p>
            <a:pPr>
              <a:buNone/>
            </a:pPr>
            <a:r>
              <a:rPr lang="en-US" sz="1200" kern="0" dirty="0" err="1" smtClean="0">
                <a:solidFill>
                  <a:srgbClr val="003366"/>
                </a:solidFill>
                <a:latin typeface="Arial"/>
              </a:rPr>
              <a:t>Rodeghiero</a:t>
            </a:r>
            <a:r>
              <a:rPr lang="en-US" sz="1200" kern="0" dirty="0" smtClean="0">
                <a:solidFill>
                  <a:srgbClr val="003366"/>
                </a:solidFill>
                <a:latin typeface="Arial"/>
              </a:rPr>
              <a:t>, F et al., </a:t>
            </a:r>
            <a:r>
              <a:rPr lang="en-US" sz="1200" i="1" dirty="0" err="1" smtClean="0">
                <a:solidFill>
                  <a:srgbClr val="003366"/>
                </a:solidFill>
              </a:rPr>
              <a:t>Bloood</a:t>
            </a:r>
            <a:r>
              <a:rPr lang="en-US" sz="1200" dirty="0" smtClean="0">
                <a:solidFill>
                  <a:srgbClr val="003366"/>
                </a:solidFill>
              </a:rPr>
              <a:t>, (</a:t>
            </a:r>
            <a:r>
              <a:rPr lang="en-US" sz="1200" b="1" dirty="0" smtClean="0">
                <a:solidFill>
                  <a:srgbClr val="003366"/>
                </a:solidFill>
              </a:rPr>
              <a:t>2009</a:t>
            </a:r>
            <a:r>
              <a:rPr lang="en-US" sz="1200" dirty="0" smtClean="0">
                <a:solidFill>
                  <a:srgbClr val="003366"/>
                </a:solidFill>
              </a:rPr>
              <a:t>),113:2383-2396</a:t>
            </a:r>
            <a:endParaRPr lang="el-GR" sz="1200" dirty="0">
              <a:solidFill>
                <a:srgbClr val="003366"/>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79512" y="0"/>
            <a:ext cx="8712968"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l-GR" sz="2200" b="1" i="0" u="none" strike="noStrike" cap="none" normalizeH="0" baseline="0" dirty="0" smtClean="0">
                <a:ln>
                  <a:noFill/>
                </a:ln>
                <a:solidFill>
                  <a:srgbClr val="003366"/>
                </a:solidFill>
                <a:effectLst/>
                <a:latin typeface="Arial" pitchFamily="34" charset="0"/>
                <a:ea typeface="Times New Roman" pitchFamily="18" charset="0"/>
                <a:cs typeface="Arial" pitchFamily="34" charset="0"/>
              </a:rPr>
              <a:t>ΙΤΡ</a:t>
            </a:r>
            <a:r>
              <a:rPr kumimoji="0" lang="en-US" sz="2200" b="1" i="0" u="none" strike="noStrike" cap="none" normalizeH="0" baseline="0" dirty="0" smtClean="0">
                <a:ln>
                  <a:noFill/>
                </a:ln>
                <a:solidFill>
                  <a:srgbClr val="003366"/>
                </a:solidFill>
                <a:effectLst/>
                <a:latin typeface="Arial" pitchFamily="34" charset="0"/>
                <a:ea typeface="Times New Roman" pitchFamily="18" charset="0"/>
                <a:cs typeface="Arial" pitchFamily="34" charset="0"/>
              </a:rPr>
              <a:t> </a:t>
            </a:r>
            <a:r>
              <a:rPr kumimoji="0" lang="el-GR" sz="2200" b="1" i="0" u="none" strike="noStrike" cap="none" normalizeH="0" baseline="0" dirty="0" smtClean="0">
                <a:ln>
                  <a:noFill/>
                </a:ln>
                <a:solidFill>
                  <a:srgbClr val="003366"/>
                </a:solidFill>
                <a:effectLst/>
                <a:latin typeface="Arial" pitchFamily="34" charset="0"/>
                <a:ea typeface="Times New Roman" pitchFamily="18" charset="0"/>
                <a:cs typeface="Arial" pitchFamily="34" charset="0"/>
              </a:rPr>
              <a:t> </a:t>
            </a:r>
          </a:p>
          <a:p>
            <a:pPr marL="1371600" lvl="2" indent="-457200" fontAlgn="base">
              <a:lnSpc>
                <a:spcPct val="150000"/>
              </a:lnSpc>
              <a:spcBef>
                <a:spcPct val="0"/>
              </a:spcBef>
              <a:spcAft>
                <a:spcPct val="0"/>
              </a:spcAft>
              <a:buFont typeface="Wingdings" pitchFamily="2" charset="2"/>
              <a:buChar char="Ø"/>
            </a:pPr>
            <a:endParaRPr kumimoji="0" lang="el-GR" sz="2200" b="1" i="0" u="none" strike="noStrike" cap="none" normalizeH="0" baseline="0" dirty="0" smtClean="0">
              <a:ln>
                <a:noFill/>
              </a:ln>
              <a:solidFill>
                <a:srgbClr val="003366"/>
              </a:solidFill>
              <a:effectLst/>
              <a:latin typeface="Arial" pitchFamily="34" charset="0"/>
              <a:ea typeface="Times New Roman" pitchFamily="18" charset="0"/>
              <a:cs typeface="Arial" pitchFamily="34" charset="0"/>
            </a:endParaRPr>
          </a:p>
          <a:p>
            <a:pPr marL="1371600" lvl="2" indent="-457200" fontAlgn="base">
              <a:lnSpc>
                <a:spcPct val="150000"/>
              </a:lnSpc>
              <a:spcBef>
                <a:spcPct val="0"/>
              </a:spcBef>
              <a:spcAft>
                <a:spcPct val="0"/>
              </a:spcAft>
              <a:buFont typeface="Wingdings" pitchFamily="2" charset="2"/>
              <a:buChar char="Ø"/>
            </a:pPr>
            <a:r>
              <a:rPr kumimoji="0" lang="el-GR" sz="2200" b="1" i="0" u="none" strike="noStrike" cap="none" normalizeH="0" baseline="0" dirty="0" smtClean="0">
                <a:ln>
                  <a:noFill/>
                </a:ln>
                <a:solidFill>
                  <a:srgbClr val="003366"/>
                </a:solidFill>
                <a:effectLst/>
                <a:latin typeface="Arial" pitchFamily="34" charset="0"/>
                <a:ea typeface="Times New Roman" pitchFamily="18" charset="0"/>
                <a:cs typeface="Arial" pitchFamily="34" charset="0"/>
              </a:rPr>
              <a:t>Οξεία </a:t>
            </a:r>
            <a:r>
              <a:rPr kumimoji="0" lang="el-GR" sz="2200" b="0" i="0" u="none" strike="noStrike" cap="none" normalizeH="0" baseline="0" dirty="0" smtClean="0">
                <a:ln>
                  <a:noFill/>
                </a:ln>
                <a:solidFill>
                  <a:srgbClr val="003366"/>
                </a:solidFill>
                <a:effectLst/>
                <a:latin typeface="Arial" pitchFamily="34" charset="0"/>
                <a:ea typeface="Times New Roman" pitchFamily="18" charset="0"/>
                <a:cs typeface="Arial" pitchFamily="34" charset="0"/>
              </a:rPr>
              <a:t>: διάρκεια νόσου &lt; </a:t>
            </a:r>
            <a:r>
              <a:rPr kumimoji="0" lang="en-US" sz="2200" b="0" i="0" u="none" strike="noStrike" cap="none" normalizeH="0" baseline="0" dirty="0" smtClean="0">
                <a:ln>
                  <a:noFill/>
                </a:ln>
                <a:solidFill>
                  <a:srgbClr val="003366"/>
                </a:solidFill>
                <a:effectLst/>
                <a:latin typeface="Arial" pitchFamily="34" charset="0"/>
                <a:ea typeface="Times New Roman" pitchFamily="18" charset="0"/>
                <a:cs typeface="Arial" pitchFamily="34" charset="0"/>
              </a:rPr>
              <a:t>6</a:t>
            </a:r>
            <a:r>
              <a:rPr kumimoji="0" lang="el-GR" sz="2200" b="0" i="0" u="none" strike="noStrike" cap="none" normalizeH="0" baseline="0" dirty="0" smtClean="0">
                <a:ln>
                  <a:noFill/>
                </a:ln>
                <a:solidFill>
                  <a:srgbClr val="003366"/>
                </a:solidFill>
                <a:effectLst/>
                <a:latin typeface="Arial" pitchFamily="34" charset="0"/>
                <a:ea typeface="Times New Roman" pitchFamily="18" charset="0"/>
                <a:cs typeface="Arial" pitchFamily="34" charset="0"/>
              </a:rPr>
              <a:t> μηνών </a:t>
            </a:r>
          </a:p>
          <a:p>
            <a:pPr marL="1371600" lvl="2" indent="-457200" fontAlgn="base">
              <a:lnSpc>
                <a:spcPct val="150000"/>
              </a:lnSpc>
              <a:spcBef>
                <a:spcPct val="0"/>
              </a:spcBef>
              <a:spcAft>
                <a:spcPct val="0"/>
              </a:spcAft>
              <a:buFont typeface="Wingdings" pitchFamily="2" charset="2"/>
              <a:buChar char="Ø"/>
            </a:pPr>
            <a:r>
              <a:rPr lang="el-GR" sz="2200" b="1" dirty="0" smtClean="0">
                <a:solidFill>
                  <a:srgbClr val="003366"/>
                </a:solidFill>
                <a:latin typeface="Arial" pitchFamily="34" charset="0"/>
                <a:ea typeface="Times New Roman" pitchFamily="18" charset="0"/>
                <a:cs typeface="Arial" pitchFamily="34" charset="0"/>
              </a:rPr>
              <a:t>Επιμένουσα</a:t>
            </a:r>
            <a:r>
              <a:rPr kumimoji="0" lang="el-GR" sz="2200" b="1" i="0" u="none" strike="noStrike" cap="none" normalizeH="0" baseline="0" dirty="0" smtClean="0">
                <a:ln>
                  <a:noFill/>
                </a:ln>
                <a:solidFill>
                  <a:srgbClr val="003366"/>
                </a:solidFill>
                <a:effectLst/>
                <a:latin typeface="Arial" pitchFamily="34" charset="0"/>
                <a:ea typeface="Times New Roman" pitchFamily="18" charset="0"/>
                <a:cs typeface="Arial" pitchFamily="34" charset="0"/>
              </a:rPr>
              <a:t> </a:t>
            </a:r>
            <a:r>
              <a:rPr kumimoji="0" lang="el-GR" sz="2200" b="0" i="0" u="none" strike="noStrike" cap="none" normalizeH="0" baseline="0" dirty="0" smtClean="0">
                <a:ln>
                  <a:noFill/>
                </a:ln>
                <a:solidFill>
                  <a:srgbClr val="003366"/>
                </a:solidFill>
                <a:effectLst/>
                <a:latin typeface="Arial" pitchFamily="34" charset="0"/>
                <a:ea typeface="Times New Roman" pitchFamily="18" charset="0"/>
                <a:cs typeface="Arial" pitchFamily="34" charset="0"/>
              </a:rPr>
              <a:t>: διάρκεια της νόσου  3 έως 12 μηνών </a:t>
            </a:r>
          </a:p>
          <a:p>
            <a:pPr marL="1371600" lvl="2" indent="-457200" fontAlgn="base">
              <a:lnSpc>
                <a:spcPct val="150000"/>
              </a:lnSpc>
              <a:spcBef>
                <a:spcPct val="0"/>
              </a:spcBef>
              <a:spcAft>
                <a:spcPct val="0"/>
              </a:spcAft>
              <a:buFont typeface="Wingdings" pitchFamily="2" charset="2"/>
              <a:buChar char="Ø"/>
            </a:pPr>
            <a:r>
              <a:rPr lang="el-GR" sz="2200" b="1" dirty="0" smtClean="0">
                <a:solidFill>
                  <a:srgbClr val="003366"/>
                </a:solidFill>
                <a:latin typeface="Arial" pitchFamily="34" charset="0"/>
                <a:ea typeface="Calibri" pitchFamily="34" charset="0"/>
                <a:cs typeface="Arial" pitchFamily="34" charset="0"/>
              </a:rPr>
              <a:t>Χρόνια : </a:t>
            </a:r>
            <a:r>
              <a:rPr lang="el-GR" sz="2200" dirty="0" smtClean="0">
                <a:solidFill>
                  <a:srgbClr val="003366"/>
                </a:solidFill>
                <a:latin typeface="Arial" pitchFamily="34" charset="0"/>
                <a:ea typeface="Times New Roman" pitchFamily="18" charset="0"/>
                <a:cs typeface="Arial" pitchFamily="34" charset="0"/>
              </a:rPr>
              <a:t>διάρκεια της νόσου  &gt; 12 μηνών </a:t>
            </a:r>
            <a:endParaRPr lang="el-GR" sz="2200" b="1" dirty="0" smtClean="0">
              <a:solidFill>
                <a:srgbClr val="003366"/>
              </a:solidFill>
              <a:latin typeface="Arial" pitchFamily="34" charset="0"/>
              <a:ea typeface="Calibri" pitchFamily="34" charset="0"/>
              <a:cs typeface="Arial" pitchFamily="34" charset="0"/>
            </a:endParaRPr>
          </a:p>
          <a:p>
            <a:pPr marL="1371600" lvl="2" indent="-457200" fontAlgn="base">
              <a:lnSpc>
                <a:spcPct val="150000"/>
              </a:lnSpc>
              <a:spcBef>
                <a:spcPct val="0"/>
              </a:spcBef>
              <a:spcAft>
                <a:spcPct val="0"/>
              </a:spcAft>
              <a:buFont typeface="Wingdings" pitchFamily="2" charset="2"/>
              <a:buChar char="Ø"/>
            </a:pPr>
            <a:r>
              <a:rPr lang="el-GR" sz="2200" b="1" dirty="0" smtClean="0">
                <a:solidFill>
                  <a:srgbClr val="003366"/>
                </a:solidFill>
                <a:latin typeface="Arial" pitchFamily="34" charset="0"/>
                <a:ea typeface="Calibri" pitchFamily="34" charset="0"/>
                <a:cs typeface="Arial" pitchFamily="34" charset="0"/>
              </a:rPr>
              <a:t>Ανθεκτική : </a:t>
            </a:r>
            <a:r>
              <a:rPr lang="el-GR" sz="2200" dirty="0" smtClean="0">
                <a:solidFill>
                  <a:srgbClr val="003366"/>
                </a:solidFill>
                <a:latin typeface="Arial" pitchFamily="34" charset="0"/>
                <a:ea typeface="Calibri" pitchFamily="34" charset="0"/>
                <a:cs typeface="Arial" pitchFamily="34" charset="0"/>
              </a:rPr>
              <a:t> ασθενείς με συμπτώματα και ανθεκτικότητα σε προηγούμενες θεραπείες </a:t>
            </a:r>
            <a:endParaRPr lang="en-US" sz="2200" dirty="0" smtClean="0">
              <a:solidFill>
                <a:srgbClr val="003366"/>
              </a:solidFill>
              <a:latin typeface="Arial" pitchFamily="34" charset="0"/>
              <a:ea typeface="Calibri" pitchFamily="34" charset="0"/>
              <a:cs typeface="Arial" pitchFamily="34" charset="0"/>
            </a:endParaRPr>
          </a:p>
          <a:p>
            <a:pPr marL="1371600" lvl="2" indent="-457200" fontAlgn="base">
              <a:lnSpc>
                <a:spcPct val="150000"/>
              </a:lnSpc>
              <a:spcBef>
                <a:spcPct val="0"/>
              </a:spcBef>
              <a:spcAft>
                <a:spcPct val="0"/>
              </a:spcAft>
            </a:pPr>
            <a:endParaRPr lang="el-GR" sz="2200" dirty="0" smtClean="0">
              <a:solidFill>
                <a:srgbClr val="003366"/>
              </a:solidFill>
              <a:latin typeface="Arial" pitchFamily="34" charset="0"/>
              <a:ea typeface="Calibri" pitchFamily="34" charset="0"/>
              <a:cs typeface="Arial" pitchFamily="34" charset="0"/>
            </a:endParaRPr>
          </a:p>
          <a:p>
            <a:pPr marL="457200" indent="-457200" fontAlgn="base">
              <a:lnSpc>
                <a:spcPct val="150000"/>
              </a:lnSpc>
              <a:spcBef>
                <a:spcPct val="0"/>
              </a:spcBef>
              <a:spcAft>
                <a:spcPct val="0"/>
              </a:spcAft>
              <a:buFont typeface="Wingdings" pitchFamily="2" charset="2"/>
              <a:buChar char="Ø"/>
            </a:pPr>
            <a:r>
              <a:rPr lang="el-GR" sz="2200" b="1" dirty="0" smtClean="0">
                <a:solidFill>
                  <a:srgbClr val="003366"/>
                </a:solidFill>
                <a:latin typeface="Arial" pitchFamily="34" charset="0"/>
                <a:cs typeface="Arial" pitchFamily="34" charset="0"/>
              </a:rPr>
              <a:t>Καθορισμός θεραπευτικής ανταπόκρισης </a:t>
            </a:r>
          </a:p>
          <a:p>
            <a:pPr marL="914400" lvl="1" indent="-457200">
              <a:lnSpc>
                <a:spcPct val="150000"/>
              </a:lnSpc>
              <a:buFont typeface="Wingdings" pitchFamily="2" charset="2"/>
              <a:buChar char="Ø"/>
            </a:pPr>
            <a:r>
              <a:rPr lang="el-GR" sz="2200" b="1" dirty="0" smtClean="0">
                <a:solidFill>
                  <a:srgbClr val="003366"/>
                </a:solidFill>
                <a:latin typeface="Arial" pitchFamily="34" charset="0"/>
                <a:ea typeface="Times New Roman" pitchFamily="18" charset="0"/>
                <a:cs typeface="Arial" pitchFamily="34" charset="0"/>
              </a:rPr>
              <a:t>Πλήρης ανταπόκριση </a:t>
            </a:r>
            <a:r>
              <a:rPr lang="el-GR" sz="2200" dirty="0" smtClean="0">
                <a:solidFill>
                  <a:srgbClr val="003366"/>
                </a:solidFill>
                <a:latin typeface="Arial" pitchFamily="34" charset="0"/>
                <a:ea typeface="Times New Roman" pitchFamily="18" charset="0"/>
                <a:cs typeface="Arial" pitchFamily="34" charset="0"/>
              </a:rPr>
              <a:t>(</a:t>
            </a:r>
            <a:r>
              <a:rPr lang="en-US" sz="2200" dirty="0" smtClean="0">
                <a:solidFill>
                  <a:srgbClr val="003366"/>
                </a:solidFill>
                <a:latin typeface="Arial" pitchFamily="34" charset="0"/>
                <a:ea typeface="Times New Roman" pitchFamily="18" charset="0"/>
                <a:cs typeface="Arial" pitchFamily="34" charset="0"/>
              </a:rPr>
              <a:t>CR</a:t>
            </a:r>
            <a:r>
              <a:rPr lang="el-GR" sz="2200" dirty="0" smtClean="0">
                <a:solidFill>
                  <a:srgbClr val="003366"/>
                </a:solidFill>
                <a:latin typeface="Arial" pitchFamily="34" charset="0"/>
                <a:ea typeface="Times New Roman" pitchFamily="18" charset="0"/>
                <a:cs typeface="Arial" pitchFamily="34" charset="0"/>
              </a:rPr>
              <a:t>): </a:t>
            </a:r>
            <a:r>
              <a:rPr lang="en-US" sz="2200" dirty="0" smtClean="0">
                <a:solidFill>
                  <a:srgbClr val="003366"/>
                </a:solidFill>
                <a:latin typeface="Arial" pitchFamily="34" charset="0"/>
                <a:ea typeface="Times New Roman" pitchFamily="18" charset="0"/>
                <a:cs typeface="Arial" pitchFamily="34" charset="0"/>
              </a:rPr>
              <a:t>PLTs &gt;100x10</a:t>
            </a:r>
            <a:r>
              <a:rPr lang="en-US" sz="2200" baseline="30000" dirty="0" smtClean="0">
                <a:solidFill>
                  <a:srgbClr val="003366"/>
                </a:solidFill>
                <a:latin typeface="Arial" pitchFamily="34" charset="0"/>
                <a:ea typeface="Times New Roman" pitchFamily="18" charset="0"/>
                <a:cs typeface="Arial" pitchFamily="34" charset="0"/>
              </a:rPr>
              <a:t>9</a:t>
            </a:r>
            <a:r>
              <a:rPr lang="en-US" sz="2200" dirty="0" smtClean="0">
                <a:solidFill>
                  <a:srgbClr val="003366"/>
                </a:solidFill>
                <a:latin typeface="Arial" pitchFamily="34" charset="0"/>
                <a:ea typeface="Times New Roman" pitchFamily="18" charset="0"/>
                <a:cs typeface="Arial" pitchFamily="34" charset="0"/>
              </a:rPr>
              <a:t>/L</a:t>
            </a:r>
          </a:p>
          <a:p>
            <a:pPr marL="914400" lvl="1" indent="-457200">
              <a:lnSpc>
                <a:spcPct val="150000"/>
              </a:lnSpc>
              <a:buFont typeface="Wingdings" pitchFamily="2" charset="2"/>
              <a:buChar char="Ø"/>
            </a:pPr>
            <a:r>
              <a:rPr lang="el-GR" sz="2200" b="1" dirty="0" smtClean="0">
                <a:solidFill>
                  <a:srgbClr val="003366"/>
                </a:solidFill>
                <a:latin typeface="Arial" pitchFamily="34" charset="0"/>
                <a:ea typeface="Times New Roman" pitchFamily="18" charset="0"/>
                <a:cs typeface="Arial" pitchFamily="34" charset="0"/>
              </a:rPr>
              <a:t>Ανταπόκριση</a:t>
            </a:r>
            <a:r>
              <a:rPr lang="el-GR" sz="2200" dirty="0" smtClean="0">
                <a:solidFill>
                  <a:srgbClr val="003366"/>
                </a:solidFill>
                <a:latin typeface="Arial" pitchFamily="34" charset="0"/>
                <a:ea typeface="Times New Roman" pitchFamily="18" charset="0"/>
                <a:cs typeface="Arial" pitchFamily="34" charset="0"/>
              </a:rPr>
              <a:t> (</a:t>
            </a:r>
            <a:r>
              <a:rPr lang="en-US" sz="2200" dirty="0" smtClean="0">
                <a:solidFill>
                  <a:srgbClr val="003366"/>
                </a:solidFill>
                <a:latin typeface="Arial" pitchFamily="34" charset="0"/>
                <a:ea typeface="Times New Roman" pitchFamily="18" charset="0"/>
                <a:cs typeface="Arial" pitchFamily="34" charset="0"/>
              </a:rPr>
              <a:t>R</a:t>
            </a:r>
            <a:r>
              <a:rPr lang="el-GR" sz="2200" dirty="0" smtClean="0">
                <a:solidFill>
                  <a:srgbClr val="003366"/>
                </a:solidFill>
                <a:latin typeface="Arial" pitchFamily="34" charset="0"/>
                <a:ea typeface="Times New Roman" pitchFamily="18" charset="0"/>
                <a:cs typeface="Arial" pitchFamily="34" charset="0"/>
              </a:rPr>
              <a:t>) </a:t>
            </a:r>
            <a:r>
              <a:rPr lang="en-US" sz="2200" dirty="0" smtClean="0">
                <a:solidFill>
                  <a:srgbClr val="003366"/>
                </a:solidFill>
                <a:latin typeface="Arial" pitchFamily="34" charset="0"/>
                <a:ea typeface="Times New Roman" pitchFamily="18" charset="0"/>
                <a:cs typeface="Arial" pitchFamily="34" charset="0"/>
              </a:rPr>
              <a:t>PLTs </a:t>
            </a:r>
            <a:r>
              <a:rPr lang="el-GR" sz="2200" dirty="0" smtClean="0">
                <a:solidFill>
                  <a:srgbClr val="003366"/>
                </a:solidFill>
                <a:latin typeface="Arial" pitchFamily="34" charset="0"/>
                <a:ea typeface="Times New Roman" pitchFamily="18" charset="0"/>
                <a:cs typeface="Arial" pitchFamily="34" charset="0"/>
              </a:rPr>
              <a:t> </a:t>
            </a:r>
            <a:r>
              <a:rPr lang="en-US" sz="2200" dirty="0" smtClean="0">
                <a:solidFill>
                  <a:srgbClr val="003366"/>
                </a:solidFill>
                <a:latin typeface="Arial" pitchFamily="34" charset="0"/>
                <a:ea typeface="Times New Roman" pitchFamily="18" charset="0"/>
                <a:cs typeface="Arial" pitchFamily="34" charset="0"/>
              </a:rPr>
              <a:t>30–100x10</a:t>
            </a:r>
            <a:r>
              <a:rPr lang="en-US" sz="2200" baseline="30000" dirty="0" smtClean="0">
                <a:solidFill>
                  <a:srgbClr val="003366"/>
                </a:solidFill>
                <a:latin typeface="Arial" pitchFamily="34" charset="0"/>
                <a:ea typeface="Times New Roman" pitchFamily="18" charset="0"/>
                <a:cs typeface="Arial" pitchFamily="34" charset="0"/>
              </a:rPr>
              <a:t>9</a:t>
            </a:r>
            <a:r>
              <a:rPr lang="en-US" sz="2200" dirty="0" smtClean="0">
                <a:solidFill>
                  <a:srgbClr val="003366"/>
                </a:solidFill>
                <a:latin typeface="Arial" pitchFamily="34" charset="0"/>
                <a:ea typeface="Times New Roman" pitchFamily="18" charset="0"/>
                <a:cs typeface="Arial" pitchFamily="34" charset="0"/>
              </a:rPr>
              <a:t>/L</a:t>
            </a:r>
          </a:p>
          <a:p>
            <a:pPr marL="914400" lvl="1" indent="-457200">
              <a:lnSpc>
                <a:spcPct val="150000"/>
              </a:lnSpc>
              <a:buFont typeface="Wingdings" pitchFamily="2" charset="2"/>
              <a:buChar char="Ø"/>
            </a:pPr>
            <a:r>
              <a:rPr lang="el-GR" sz="2200" b="1" dirty="0" smtClean="0">
                <a:solidFill>
                  <a:srgbClr val="003366"/>
                </a:solidFill>
                <a:latin typeface="Arial" pitchFamily="34" charset="0"/>
                <a:ea typeface="Times New Roman" pitchFamily="18" charset="0"/>
                <a:cs typeface="Arial" pitchFamily="34" charset="0"/>
              </a:rPr>
              <a:t>Μη ανταπόκριση </a:t>
            </a:r>
            <a:r>
              <a:rPr lang="el-GR" sz="2200" dirty="0" smtClean="0">
                <a:solidFill>
                  <a:srgbClr val="003366"/>
                </a:solidFill>
                <a:latin typeface="Arial" pitchFamily="34" charset="0"/>
                <a:ea typeface="Times New Roman" pitchFamily="18" charset="0"/>
                <a:cs typeface="Arial" pitchFamily="34" charset="0"/>
              </a:rPr>
              <a:t>(</a:t>
            </a:r>
            <a:r>
              <a:rPr lang="en-US" sz="2200" dirty="0" smtClean="0">
                <a:solidFill>
                  <a:srgbClr val="003366"/>
                </a:solidFill>
                <a:latin typeface="Arial" pitchFamily="34" charset="0"/>
                <a:ea typeface="Times New Roman" pitchFamily="18" charset="0"/>
                <a:cs typeface="Arial" pitchFamily="34" charset="0"/>
              </a:rPr>
              <a:t>NR</a:t>
            </a:r>
            <a:r>
              <a:rPr lang="el-GR" sz="2200" dirty="0" smtClean="0">
                <a:solidFill>
                  <a:srgbClr val="003366"/>
                </a:solidFill>
                <a:latin typeface="Arial" pitchFamily="34" charset="0"/>
                <a:ea typeface="Times New Roman" pitchFamily="18" charset="0"/>
                <a:cs typeface="Arial" pitchFamily="34" charset="0"/>
              </a:rPr>
              <a:t>) :</a:t>
            </a:r>
            <a:r>
              <a:rPr lang="en-US" sz="2200" dirty="0" smtClean="0">
                <a:solidFill>
                  <a:srgbClr val="003366"/>
                </a:solidFill>
                <a:latin typeface="Arial" pitchFamily="34" charset="0"/>
                <a:ea typeface="Times New Roman" pitchFamily="18" charset="0"/>
                <a:cs typeface="Arial" pitchFamily="34" charset="0"/>
              </a:rPr>
              <a:t>PLTs &lt;30x10</a:t>
            </a:r>
            <a:r>
              <a:rPr lang="en-US" sz="2200" baseline="30000" dirty="0" smtClean="0">
                <a:solidFill>
                  <a:srgbClr val="003366"/>
                </a:solidFill>
                <a:latin typeface="Arial" pitchFamily="34" charset="0"/>
                <a:ea typeface="Times New Roman" pitchFamily="18" charset="0"/>
                <a:cs typeface="Arial" pitchFamily="34" charset="0"/>
              </a:rPr>
              <a:t>9</a:t>
            </a:r>
            <a:r>
              <a:rPr lang="en-US" sz="2200" dirty="0" smtClean="0">
                <a:solidFill>
                  <a:srgbClr val="003366"/>
                </a:solidFill>
                <a:latin typeface="Arial" pitchFamily="34" charset="0"/>
                <a:ea typeface="Times New Roman" pitchFamily="18" charset="0"/>
                <a:cs typeface="Arial" pitchFamily="34" charset="0"/>
              </a:rPr>
              <a:t>/L</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457200" y="1285860"/>
            <a:ext cx="7543824" cy="216206"/>
          </a:xfrm>
        </p:spPr>
        <p:txBody>
          <a:bodyPr>
            <a:normAutofit fontScale="40000" lnSpcReduction="20000"/>
          </a:bodyPr>
          <a:lstStyle/>
          <a:p>
            <a:r>
              <a:rPr lang="el-GR" dirty="0" smtClean="0"/>
              <a:t>   </a:t>
            </a:r>
            <a:endParaRPr lang="el-GR" dirty="0"/>
          </a:p>
        </p:txBody>
      </p:sp>
      <p:sp>
        <p:nvSpPr>
          <p:cNvPr id="38" name="Content Placeholder 37"/>
          <p:cNvSpPr>
            <a:spLocks noGrp="1"/>
          </p:cNvSpPr>
          <p:nvPr>
            <p:ph sz="half" idx="2"/>
          </p:nvPr>
        </p:nvSpPr>
        <p:spPr>
          <a:xfrm>
            <a:off x="0" y="1268760"/>
            <a:ext cx="9144000" cy="4752528"/>
          </a:xfrm>
        </p:spPr>
        <p:txBody>
          <a:bodyPr>
            <a:noAutofit/>
          </a:bodyPr>
          <a:lstStyle/>
          <a:p>
            <a:pPr lvl="0" fontAlgn="base">
              <a:lnSpc>
                <a:spcPct val="150000"/>
              </a:lnSpc>
              <a:spcBef>
                <a:spcPct val="0"/>
              </a:spcBef>
              <a:spcAft>
                <a:spcPct val="0"/>
              </a:spcAft>
            </a:pPr>
            <a:r>
              <a:rPr lang="el-GR" sz="2200" dirty="0" smtClean="0">
                <a:solidFill>
                  <a:srgbClr val="003366"/>
                </a:solidFill>
                <a:latin typeface="Arial" pitchFamily="34" charset="0"/>
                <a:ea typeface="Times New Roman" pitchFamily="18" charset="0"/>
                <a:cs typeface="Arial" pitchFamily="34" charset="0"/>
              </a:rPr>
              <a:t>Ετήσια συχνότητα εμφάνισης της νόσου: 100 νέες περιπτώσεις </a:t>
            </a:r>
            <a:r>
              <a:rPr lang="en-US" sz="2200" dirty="0" smtClean="0">
                <a:solidFill>
                  <a:srgbClr val="003366"/>
                </a:solidFill>
                <a:latin typeface="Arial" pitchFamily="34" charset="0"/>
                <a:ea typeface="Times New Roman" pitchFamily="18" charset="0"/>
                <a:cs typeface="Arial" pitchFamily="34" charset="0"/>
              </a:rPr>
              <a:t>/</a:t>
            </a:r>
            <a:r>
              <a:rPr lang="el-GR" sz="2200" dirty="0" smtClean="0">
                <a:solidFill>
                  <a:srgbClr val="003366"/>
                </a:solidFill>
                <a:latin typeface="Arial" pitchFamily="34" charset="0"/>
                <a:ea typeface="Times New Roman" pitchFamily="18" charset="0"/>
                <a:cs typeface="Arial" pitchFamily="34" charset="0"/>
              </a:rPr>
              <a:t> 1</a:t>
            </a:r>
            <a:r>
              <a:rPr lang="en-US" sz="2200" dirty="0" smtClean="0">
                <a:solidFill>
                  <a:srgbClr val="003366"/>
                </a:solidFill>
                <a:latin typeface="Arial" pitchFamily="34" charset="0"/>
                <a:ea typeface="Times New Roman" pitchFamily="18" charset="0"/>
                <a:cs typeface="Arial" pitchFamily="34" charset="0"/>
              </a:rPr>
              <a:t>06</a:t>
            </a:r>
            <a:endParaRPr lang="el-GR" sz="2200" dirty="0" smtClean="0">
              <a:solidFill>
                <a:srgbClr val="003366"/>
              </a:solidFill>
              <a:latin typeface="Arial" pitchFamily="34" charset="0"/>
              <a:ea typeface="Times New Roman" pitchFamily="18" charset="0"/>
              <a:cs typeface="Arial" pitchFamily="34" charset="0"/>
            </a:endParaRPr>
          </a:p>
          <a:p>
            <a:pPr marL="274320" lvl="1">
              <a:lnSpc>
                <a:spcPct val="150000"/>
              </a:lnSpc>
              <a:spcBef>
                <a:spcPts val="1200"/>
              </a:spcBef>
              <a:spcAft>
                <a:spcPts val="1200"/>
              </a:spcAft>
              <a:buSzPct val="70000"/>
              <a:buFont typeface="Wingdings" pitchFamily="2" charset="2"/>
              <a:buChar char="ü"/>
            </a:pPr>
            <a:r>
              <a:rPr lang="el-GR" sz="2200" dirty="0" smtClean="0">
                <a:solidFill>
                  <a:srgbClr val="003366"/>
                </a:solidFill>
                <a:latin typeface="Arial" pitchFamily="34" charset="0"/>
                <a:ea typeface="Times New Roman" pitchFamily="18" charset="0"/>
                <a:cs typeface="Arial" pitchFamily="34" charset="0"/>
              </a:rPr>
              <a:t>Η συχνότητα εμφάνισης ανάλογα με την ηλικία</a:t>
            </a:r>
            <a:endParaRPr lang="en-US" sz="2200" dirty="0" smtClean="0">
              <a:solidFill>
                <a:srgbClr val="003366"/>
              </a:solidFill>
              <a:latin typeface="Arial" pitchFamily="34" charset="0"/>
              <a:ea typeface="Times New Roman" pitchFamily="18" charset="0"/>
              <a:cs typeface="Arial" pitchFamily="34" charset="0"/>
            </a:endParaRPr>
          </a:p>
          <a:p>
            <a:pPr marL="274320" lvl="1">
              <a:lnSpc>
                <a:spcPct val="150000"/>
              </a:lnSpc>
              <a:spcBef>
                <a:spcPts val="1200"/>
              </a:spcBef>
              <a:spcAft>
                <a:spcPts val="1200"/>
              </a:spcAft>
              <a:buSzPct val="70000"/>
              <a:buFont typeface="Wingdings" pitchFamily="2" charset="2"/>
              <a:buChar char="ü"/>
            </a:pPr>
            <a:r>
              <a:rPr lang="el-GR" sz="2200" dirty="0" err="1" smtClean="0">
                <a:solidFill>
                  <a:srgbClr val="003366"/>
                </a:solidFill>
                <a:latin typeface="Arial" pitchFamily="34" charset="0"/>
                <a:ea typeface="Times New Roman" pitchFamily="18" charset="0"/>
                <a:cs typeface="Arial" pitchFamily="34" charset="0"/>
              </a:rPr>
              <a:t>Επιπολασμός</a:t>
            </a:r>
            <a:r>
              <a:rPr lang="en-US" sz="2200" dirty="0" smtClean="0">
                <a:solidFill>
                  <a:srgbClr val="003366"/>
                </a:solidFill>
                <a:latin typeface="Arial" pitchFamily="34" charset="0"/>
                <a:ea typeface="Times New Roman" pitchFamily="18" charset="0"/>
                <a:cs typeface="Arial" pitchFamily="34" charset="0"/>
              </a:rPr>
              <a:t>:</a:t>
            </a:r>
            <a:r>
              <a:rPr lang="el-GR" sz="2200" dirty="0" smtClean="0">
                <a:solidFill>
                  <a:srgbClr val="003366"/>
                </a:solidFill>
                <a:latin typeface="Arial" pitchFamily="34" charset="0"/>
                <a:ea typeface="Times New Roman" pitchFamily="18" charset="0"/>
                <a:cs typeface="Arial" pitchFamily="34" charset="0"/>
              </a:rPr>
              <a:t> 1.9 μέχρι 8.1 ανά 100,000 άτομα</a:t>
            </a:r>
          </a:p>
          <a:p>
            <a:pPr marL="274320" lvl="1">
              <a:lnSpc>
                <a:spcPct val="150000"/>
              </a:lnSpc>
              <a:spcBef>
                <a:spcPts val="1200"/>
              </a:spcBef>
              <a:spcAft>
                <a:spcPts val="1200"/>
              </a:spcAft>
              <a:buSzPct val="70000"/>
              <a:buFont typeface="Wingdings" pitchFamily="2" charset="2"/>
              <a:buChar char="ü"/>
            </a:pPr>
            <a:r>
              <a:rPr lang="el-GR" sz="2200" dirty="0" smtClean="0">
                <a:solidFill>
                  <a:srgbClr val="003366"/>
                </a:solidFill>
                <a:latin typeface="Arial" pitchFamily="34" charset="0"/>
                <a:ea typeface="Times New Roman" pitchFamily="18" charset="0"/>
                <a:cs typeface="Arial" pitchFamily="34" charset="0"/>
              </a:rPr>
              <a:t>Αναλογία Γυναικών : Αντρών = </a:t>
            </a:r>
            <a:r>
              <a:rPr lang="en-US" sz="2200" dirty="0" smtClean="0">
                <a:solidFill>
                  <a:srgbClr val="003366"/>
                </a:solidFill>
                <a:latin typeface="Arial" pitchFamily="34" charset="0"/>
                <a:ea typeface="Times New Roman" pitchFamily="18" charset="0"/>
                <a:cs typeface="Arial" pitchFamily="34" charset="0"/>
              </a:rPr>
              <a:t>3 </a:t>
            </a:r>
            <a:r>
              <a:rPr lang="el-GR" sz="2200" dirty="0" smtClean="0">
                <a:solidFill>
                  <a:srgbClr val="003366"/>
                </a:solidFill>
                <a:latin typeface="Arial" pitchFamily="34" charset="0"/>
                <a:ea typeface="Times New Roman" pitchFamily="18" charset="0"/>
                <a:cs typeface="Arial" pitchFamily="34" charset="0"/>
              </a:rPr>
              <a:t>έως </a:t>
            </a:r>
            <a:r>
              <a:rPr lang="en-US" sz="2200" dirty="0" smtClean="0">
                <a:solidFill>
                  <a:srgbClr val="003366"/>
                </a:solidFill>
                <a:latin typeface="Arial" pitchFamily="34" charset="0"/>
                <a:ea typeface="Times New Roman" pitchFamily="18" charset="0"/>
                <a:cs typeface="Arial" pitchFamily="34" charset="0"/>
              </a:rPr>
              <a:t>4:1 </a:t>
            </a:r>
          </a:p>
          <a:p>
            <a:pPr marL="274320" lvl="1">
              <a:lnSpc>
                <a:spcPct val="150000"/>
              </a:lnSpc>
              <a:spcBef>
                <a:spcPts val="1200"/>
              </a:spcBef>
              <a:spcAft>
                <a:spcPts val="1200"/>
              </a:spcAft>
              <a:buSzPct val="70000"/>
              <a:buFont typeface="Wingdings" pitchFamily="2" charset="2"/>
              <a:buChar char="ü"/>
            </a:pPr>
            <a:r>
              <a:rPr lang="el-GR" sz="2200" dirty="0" smtClean="0">
                <a:solidFill>
                  <a:srgbClr val="003366"/>
                </a:solidFill>
                <a:latin typeface="Arial" pitchFamily="34" charset="0"/>
                <a:ea typeface="Times New Roman" pitchFamily="18" charset="0"/>
                <a:cs typeface="Arial" pitchFamily="34" charset="0"/>
              </a:rPr>
              <a:t>Αναλογία Αντρών: Γυναικών (σε μεγαλύτερες ηλικίες)= 1:1</a:t>
            </a:r>
            <a:endParaRPr lang="en-US" sz="2200" dirty="0" smtClean="0">
              <a:solidFill>
                <a:srgbClr val="003366"/>
              </a:solidFill>
              <a:latin typeface="Arial" pitchFamily="34" charset="0"/>
              <a:ea typeface="Times New Roman" pitchFamily="18" charset="0"/>
              <a:cs typeface="Arial" pitchFamily="34" charset="0"/>
            </a:endParaRPr>
          </a:p>
        </p:txBody>
      </p:sp>
      <p:sp>
        <p:nvSpPr>
          <p:cNvPr id="5" name="Title 1"/>
          <p:cNvSpPr txBox="1">
            <a:spLocks/>
          </p:cNvSpPr>
          <p:nvPr/>
        </p:nvSpPr>
        <p:spPr>
          <a:xfrm>
            <a:off x="539552" y="0"/>
            <a:ext cx="7543800" cy="78296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800" b="1" i="0" u="none" strike="noStrike" kern="1200" cap="small" spc="0" normalizeH="0" baseline="0" noProof="0" dirty="0" err="1" smtClean="0">
                <a:ln>
                  <a:noFill/>
                </a:ln>
                <a:solidFill>
                  <a:srgbClr val="003366"/>
                </a:solidFill>
                <a:effectLst>
                  <a:outerShdw blurRad="38100" dist="38100" dir="2700000" algn="tl">
                    <a:srgbClr val="000000">
                      <a:alpha val="43137"/>
                    </a:srgbClr>
                  </a:outerShdw>
                </a:effectLst>
                <a:uLnTx/>
                <a:uFillTx/>
                <a:latin typeface="Calibri" pitchFamily="34" charset="0"/>
                <a:ea typeface="+mj-ea"/>
                <a:cs typeface="Calibri" pitchFamily="34" charset="0"/>
              </a:rPr>
              <a:t>Επιδημιολογια</a:t>
            </a:r>
            <a:r>
              <a:rPr kumimoji="0" lang="el-GR" sz="2800" b="1" i="0" u="none" strike="noStrike" kern="1200" cap="small" spc="0" normalizeH="0" baseline="0" noProof="0" dirty="0" smtClean="0">
                <a:ln>
                  <a:noFill/>
                </a:ln>
                <a:solidFill>
                  <a:srgbClr val="003366"/>
                </a:solidFill>
                <a:effectLst>
                  <a:outerShdw blurRad="38100" dist="38100" dir="2700000" algn="tl">
                    <a:srgbClr val="000000">
                      <a:alpha val="43137"/>
                    </a:srgbClr>
                  </a:outerShdw>
                </a:effectLst>
                <a:uLnTx/>
                <a:uFillTx/>
                <a:latin typeface="Calibri" pitchFamily="34" charset="0"/>
                <a:ea typeface="+mj-ea"/>
                <a:cs typeface="Calibri" pitchFamily="34" charset="0"/>
              </a:rPr>
              <a:t>  ΙΤΡ </a:t>
            </a:r>
            <a:r>
              <a:rPr kumimoji="0" lang="en-US" sz="2800" b="1" i="0" u="none" strike="noStrike" kern="1200" cap="small" spc="0" normalizeH="0" baseline="0" noProof="0" dirty="0" smtClean="0">
                <a:ln>
                  <a:noFill/>
                </a:ln>
                <a:solidFill>
                  <a:srgbClr val="003366"/>
                </a:solidFill>
                <a:effectLst>
                  <a:outerShdw blurRad="38100" dist="38100" dir="2700000" algn="tl">
                    <a:srgbClr val="000000">
                      <a:alpha val="43137"/>
                    </a:srgbClr>
                  </a:outerShdw>
                </a:effectLst>
                <a:uLnTx/>
                <a:uFillTx/>
                <a:latin typeface="Calibri" pitchFamily="34" charset="0"/>
                <a:ea typeface="+mj-ea"/>
                <a:cs typeface="Calibri" pitchFamily="34" charset="0"/>
              </a:rPr>
              <a:t> </a:t>
            </a:r>
            <a:endParaRPr kumimoji="0" lang="el-GR" sz="2800" b="1" i="0" u="none" strike="noStrike" kern="1200" cap="small" spc="0" normalizeH="0" baseline="0" noProof="0" dirty="0">
              <a:ln>
                <a:noFill/>
              </a:ln>
              <a:solidFill>
                <a:srgbClr val="003366"/>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6" name="TextBox 5"/>
          <p:cNvSpPr txBox="1"/>
          <p:nvPr/>
        </p:nvSpPr>
        <p:spPr>
          <a:xfrm>
            <a:off x="0" y="6273225"/>
            <a:ext cx="9144000" cy="584775"/>
          </a:xfrm>
          <a:prstGeom prst="rect">
            <a:avLst/>
          </a:prstGeom>
          <a:noFill/>
        </p:spPr>
        <p:txBody>
          <a:bodyPr wrap="square" rtlCol="0">
            <a:spAutoFit/>
          </a:bodyPr>
          <a:lstStyle/>
          <a:p>
            <a:pPr>
              <a:buNone/>
            </a:pPr>
            <a:r>
              <a:rPr lang="en-US" sz="1600" dirty="0" smtClean="0">
                <a:solidFill>
                  <a:srgbClr val="003366"/>
                </a:solidFill>
              </a:rPr>
              <a:t>Satie J. Descriptive epidemiology of immune </a:t>
            </a:r>
            <a:r>
              <a:rPr lang="en-US" sz="1600" dirty="0" err="1" smtClean="0">
                <a:solidFill>
                  <a:srgbClr val="003366"/>
                </a:solidFill>
              </a:rPr>
              <a:t>throbocytopenia</a:t>
            </a:r>
            <a:r>
              <a:rPr lang="en-US" sz="1600" dirty="0" smtClean="0">
                <a:solidFill>
                  <a:srgbClr val="003366"/>
                </a:solidFill>
              </a:rPr>
              <a:t> </a:t>
            </a:r>
            <a:r>
              <a:rPr lang="en-US" sz="1600" dirty="0" err="1" smtClean="0">
                <a:solidFill>
                  <a:srgbClr val="003366"/>
                </a:solidFill>
              </a:rPr>
              <a:t>purpura</a:t>
            </a:r>
            <a:r>
              <a:rPr lang="en-US" sz="1600" dirty="0" smtClean="0">
                <a:solidFill>
                  <a:srgbClr val="003366"/>
                </a:solidFill>
              </a:rPr>
              <a:t> in three European countries:</a:t>
            </a:r>
            <a:r>
              <a:rPr lang="el-GR" sz="1600" dirty="0" smtClean="0">
                <a:solidFill>
                  <a:srgbClr val="003366"/>
                </a:solidFill>
              </a:rPr>
              <a:t> </a:t>
            </a:r>
            <a:r>
              <a:rPr lang="en-US" sz="1600" dirty="0" smtClean="0">
                <a:solidFill>
                  <a:srgbClr val="003366"/>
                </a:solidFill>
              </a:rPr>
              <a:t>11</a:t>
            </a:r>
            <a:r>
              <a:rPr lang="en-US" sz="1600" baseline="30000" dirty="0" smtClean="0">
                <a:solidFill>
                  <a:srgbClr val="003366"/>
                </a:solidFill>
              </a:rPr>
              <a:t>th</a:t>
            </a:r>
            <a:r>
              <a:rPr lang="en-US" sz="1600" dirty="0" smtClean="0">
                <a:solidFill>
                  <a:srgbClr val="003366"/>
                </a:solidFill>
              </a:rPr>
              <a:t> EHA  2006: p1,</a:t>
            </a:r>
            <a:r>
              <a:rPr lang="el-GR" sz="1600" dirty="0" smtClean="0">
                <a:solidFill>
                  <a:srgbClr val="003366"/>
                </a:solidFill>
              </a:rPr>
              <a:t> </a:t>
            </a:r>
            <a:r>
              <a:rPr lang="en-US" sz="1600" dirty="0" smtClean="0">
                <a:solidFill>
                  <a:srgbClr val="003366"/>
                </a:solidFill>
              </a:rPr>
              <a:t>A</a:t>
            </a:r>
            <a:endParaRPr lang="el-GR" sz="1600" dirty="0">
              <a:solidFill>
                <a:srgbClr val="003366"/>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3068960"/>
            <a:ext cx="9144000" cy="3416320"/>
          </a:xfrm>
          <a:prstGeom prst="rect">
            <a:avLst/>
          </a:prstGeom>
        </p:spPr>
        <p:txBody>
          <a:bodyPr wrap="square">
            <a:spAutoFit/>
          </a:bodyPr>
          <a:lstStyle/>
          <a:p>
            <a:pPr algn="ctr">
              <a:lnSpc>
                <a:spcPct val="150000"/>
              </a:lnSpc>
            </a:pPr>
            <a:r>
              <a:rPr lang="en-US" sz="2800" b="1" i="1" dirty="0" smtClean="0">
                <a:solidFill>
                  <a:srgbClr val="003366"/>
                </a:solidFill>
                <a:effectLst>
                  <a:outerShdw blurRad="38100" dist="38100" dir="2700000" algn="tl">
                    <a:srgbClr val="000000">
                      <a:alpha val="43137"/>
                    </a:srgbClr>
                  </a:outerShdw>
                </a:effectLst>
                <a:latin typeface="Calibri" pitchFamily="34" charset="0"/>
                <a:cs typeface="Calibri" pitchFamily="34" charset="0"/>
              </a:rPr>
              <a:t>Clinical guideline update on ‘Immune thrombocytopenia: </a:t>
            </a:r>
          </a:p>
          <a:p>
            <a:pPr algn="ctr">
              <a:lnSpc>
                <a:spcPct val="150000"/>
              </a:lnSpc>
            </a:pPr>
            <a:r>
              <a:rPr lang="en-US" sz="2800" b="1" i="1" dirty="0" smtClean="0">
                <a:solidFill>
                  <a:srgbClr val="003366"/>
                </a:solidFill>
                <a:effectLst>
                  <a:outerShdw blurRad="38100" dist="38100" dir="2700000" algn="tl">
                    <a:srgbClr val="000000">
                      <a:alpha val="43137"/>
                    </a:srgbClr>
                  </a:outerShdw>
                </a:effectLst>
                <a:latin typeface="Calibri" pitchFamily="34" charset="0"/>
                <a:cs typeface="Calibri" pitchFamily="34" charset="0"/>
              </a:rPr>
              <a:t>an evidence based practice guideline developed </a:t>
            </a:r>
          </a:p>
          <a:p>
            <a:pPr algn="ctr">
              <a:lnSpc>
                <a:spcPct val="150000"/>
              </a:lnSpc>
            </a:pPr>
            <a:r>
              <a:rPr lang="en-US" sz="2800" b="1" i="1" dirty="0" smtClean="0">
                <a:solidFill>
                  <a:srgbClr val="003366"/>
                </a:solidFill>
                <a:effectLst>
                  <a:outerShdw blurRad="38100" dist="38100" dir="2700000" algn="tl">
                    <a:srgbClr val="000000">
                      <a:alpha val="43137"/>
                    </a:srgbClr>
                  </a:outerShdw>
                </a:effectLst>
                <a:latin typeface="Calibri" pitchFamily="34" charset="0"/>
                <a:cs typeface="Calibri" pitchFamily="34" charset="0"/>
              </a:rPr>
              <a:t>by the American Society of Hematology’</a:t>
            </a:r>
          </a:p>
          <a:p>
            <a:endParaRPr lang="en-GB" sz="800" b="1" i="1" dirty="0" smtClean="0">
              <a:solidFill>
                <a:srgbClr val="003366"/>
              </a:solidFill>
              <a:effectLst>
                <a:outerShdw blurRad="38100" dist="38100" dir="2700000" algn="tl">
                  <a:srgbClr val="000000">
                    <a:alpha val="43137"/>
                  </a:srgbClr>
                </a:outerShdw>
              </a:effectLst>
            </a:endParaRPr>
          </a:p>
          <a:p>
            <a:r>
              <a:rPr lang="en-GB" sz="2000" dirty="0" smtClean="0">
                <a:solidFill>
                  <a:srgbClr val="003366"/>
                </a:solidFill>
              </a:rPr>
              <a:t>Cindy </a:t>
            </a:r>
            <a:r>
              <a:rPr lang="en-GB" sz="2000" dirty="0" err="1" smtClean="0">
                <a:solidFill>
                  <a:srgbClr val="003366"/>
                </a:solidFill>
              </a:rPr>
              <a:t>Neunert</a:t>
            </a:r>
            <a:r>
              <a:rPr lang="en-GB" sz="2000" dirty="0" smtClean="0">
                <a:solidFill>
                  <a:srgbClr val="003366"/>
                </a:solidFill>
              </a:rPr>
              <a:t>, Wendy Lim, Mark </a:t>
            </a:r>
            <a:r>
              <a:rPr lang="en-GB" sz="2000" dirty="0" err="1" smtClean="0">
                <a:solidFill>
                  <a:srgbClr val="003366"/>
                </a:solidFill>
              </a:rPr>
              <a:t>Crowther</a:t>
            </a:r>
            <a:r>
              <a:rPr lang="en-GB" sz="2000" dirty="0" smtClean="0">
                <a:solidFill>
                  <a:srgbClr val="003366"/>
                </a:solidFill>
              </a:rPr>
              <a:t>, Alan Cohen, Lawrence Solberg </a:t>
            </a:r>
            <a:r>
              <a:rPr lang="en-GB" sz="2000" dirty="0" err="1" smtClean="0">
                <a:solidFill>
                  <a:srgbClr val="003366"/>
                </a:solidFill>
              </a:rPr>
              <a:t>Jr</a:t>
            </a:r>
            <a:r>
              <a:rPr lang="en-GB" sz="2000" dirty="0" smtClean="0">
                <a:solidFill>
                  <a:srgbClr val="003366"/>
                </a:solidFill>
              </a:rPr>
              <a:t> and Mark </a:t>
            </a:r>
            <a:r>
              <a:rPr lang="en-GB" sz="2000" dirty="0" err="1" smtClean="0">
                <a:solidFill>
                  <a:srgbClr val="003366"/>
                </a:solidFill>
              </a:rPr>
              <a:t>Crowther</a:t>
            </a:r>
            <a:r>
              <a:rPr lang="en-GB" sz="2000" dirty="0" smtClean="0">
                <a:solidFill>
                  <a:srgbClr val="003366"/>
                </a:solidFill>
              </a:rPr>
              <a:t>. </a:t>
            </a:r>
            <a:r>
              <a:rPr lang="en-GB" sz="2000" dirty="0" smtClean="0">
                <a:solidFill>
                  <a:srgbClr val="003366"/>
                </a:solidFill>
                <a:latin typeface="Calibri" pitchFamily="34" charset="0"/>
                <a:cs typeface="Calibri" pitchFamily="34" charset="0"/>
              </a:rPr>
              <a:t>Blood. </a:t>
            </a:r>
            <a:r>
              <a:rPr lang="en-GB" sz="2000" dirty="0" err="1" smtClean="0">
                <a:solidFill>
                  <a:srgbClr val="003366"/>
                </a:solidFill>
                <a:latin typeface="Calibri" pitchFamily="34" charset="0"/>
                <a:cs typeface="Calibri" pitchFamily="34" charset="0"/>
              </a:rPr>
              <a:t>Prepublished</a:t>
            </a:r>
            <a:r>
              <a:rPr lang="en-GB" sz="2000" dirty="0" smtClean="0">
                <a:solidFill>
                  <a:srgbClr val="003366"/>
                </a:solidFill>
                <a:latin typeface="Calibri" pitchFamily="34" charset="0"/>
                <a:cs typeface="Calibri" pitchFamily="34" charset="0"/>
              </a:rPr>
              <a:t> 16 February 2011</a:t>
            </a:r>
            <a:endParaRPr lang="el-GR" sz="2000" dirty="0" smtClean="0">
              <a:solidFill>
                <a:srgbClr val="003366"/>
              </a:solidFill>
              <a:latin typeface="Calibri" pitchFamily="34" charset="0"/>
              <a:cs typeface="Calibri" pitchFamily="34" charset="0"/>
            </a:endParaRPr>
          </a:p>
          <a:p>
            <a:pPr>
              <a:lnSpc>
                <a:spcPct val="150000"/>
              </a:lnSpc>
            </a:pPr>
            <a:endParaRPr lang="el-GR" sz="2800" i="1" dirty="0">
              <a:solidFill>
                <a:srgbClr val="003366"/>
              </a:solidFill>
              <a:latin typeface="Calibri" pitchFamily="34" charset="0"/>
              <a:cs typeface="Calibri" pitchFamily="34" charset="0"/>
            </a:endParaRPr>
          </a:p>
        </p:txBody>
      </p:sp>
      <p:sp>
        <p:nvSpPr>
          <p:cNvPr id="4" name="3 - Ορθογώνιο"/>
          <p:cNvSpPr/>
          <p:nvPr/>
        </p:nvSpPr>
        <p:spPr>
          <a:xfrm>
            <a:off x="0" y="0"/>
            <a:ext cx="9144000" cy="2862322"/>
          </a:xfrm>
          <a:prstGeom prst="rect">
            <a:avLst/>
          </a:prstGeom>
        </p:spPr>
        <p:txBody>
          <a:bodyPr wrap="square">
            <a:spAutoFit/>
          </a:bodyPr>
          <a:lstStyle/>
          <a:p>
            <a:pPr algn="ctr">
              <a:lnSpc>
                <a:spcPct val="150000"/>
              </a:lnSpc>
            </a:pPr>
            <a:r>
              <a:rPr lang="en-US" sz="2800" b="1" i="1" dirty="0" smtClean="0">
                <a:solidFill>
                  <a:srgbClr val="003366"/>
                </a:solidFill>
                <a:effectLst>
                  <a:outerShdw blurRad="38100" dist="38100" dir="2700000" algn="tl">
                    <a:srgbClr val="000000">
                      <a:alpha val="43137"/>
                    </a:srgbClr>
                  </a:outerShdw>
                </a:effectLst>
                <a:latin typeface="Calibri" pitchFamily="34" charset="0"/>
                <a:cs typeface="Calibri" pitchFamily="34" charset="0"/>
              </a:rPr>
              <a:t>International consensus report on the investigation and management of primary immune thrombocytopenia </a:t>
            </a:r>
          </a:p>
          <a:p>
            <a:pPr algn="ctr">
              <a:lnSpc>
                <a:spcPct val="150000"/>
              </a:lnSpc>
            </a:pPr>
            <a:endParaRPr lang="en-US" sz="1000" b="1" i="1" dirty="0" smtClean="0">
              <a:solidFill>
                <a:srgbClr val="003366"/>
              </a:solidFill>
              <a:effectLst>
                <a:outerShdw blurRad="38100" dist="38100" dir="2700000" algn="tl">
                  <a:srgbClr val="000000">
                    <a:alpha val="43137"/>
                  </a:srgbClr>
                </a:outerShdw>
              </a:effectLst>
              <a:latin typeface="Calibri" pitchFamily="34" charset="0"/>
              <a:cs typeface="Calibri" pitchFamily="34" charset="0"/>
            </a:endParaRPr>
          </a:p>
          <a:p>
            <a:endParaRPr lang="en-US" sz="900" b="1" i="1" dirty="0" smtClean="0">
              <a:solidFill>
                <a:srgbClr val="003366"/>
              </a:solidFill>
              <a:effectLst>
                <a:outerShdw blurRad="38100" dist="38100" dir="2700000" algn="tl">
                  <a:srgbClr val="000000">
                    <a:alpha val="43137"/>
                  </a:srgbClr>
                </a:outerShdw>
              </a:effectLst>
              <a:latin typeface="Calibri" pitchFamily="34" charset="0"/>
              <a:cs typeface="Calibri" pitchFamily="34" charset="0"/>
            </a:endParaRPr>
          </a:p>
          <a:p>
            <a:r>
              <a:rPr lang="en-US" dirty="0" smtClean="0">
                <a:solidFill>
                  <a:srgbClr val="003366"/>
                </a:solidFill>
              </a:rPr>
              <a:t>Drew </a:t>
            </a:r>
            <a:r>
              <a:rPr lang="en-US" dirty="0" err="1" smtClean="0">
                <a:solidFill>
                  <a:srgbClr val="003366"/>
                </a:solidFill>
              </a:rPr>
              <a:t>Provan</a:t>
            </a:r>
            <a:r>
              <a:rPr lang="en-US" dirty="0" smtClean="0">
                <a:solidFill>
                  <a:srgbClr val="003366"/>
                </a:solidFill>
              </a:rPr>
              <a:t>, Roberto Stasi, Adrian C. Newland, Victor S. </a:t>
            </a:r>
            <a:r>
              <a:rPr lang="en-US" dirty="0" err="1" smtClean="0">
                <a:solidFill>
                  <a:srgbClr val="003366"/>
                </a:solidFill>
              </a:rPr>
              <a:t>Blanchette</a:t>
            </a:r>
            <a:r>
              <a:rPr lang="en-US" dirty="0" smtClean="0">
                <a:solidFill>
                  <a:srgbClr val="003366"/>
                </a:solidFill>
              </a:rPr>
              <a:t>, Paula Bolton-</a:t>
            </a:r>
            <a:r>
              <a:rPr lang="en-US" dirty="0" err="1" smtClean="0">
                <a:solidFill>
                  <a:srgbClr val="003366"/>
                </a:solidFill>
              </a:rPr>
              <a:t>Maggs</a:t>
            </a:r>
            <a:r>
              <a:rPr lang="en-US" dirty="0" smtClean="0">
                <a:solidFill>
                  <a:srgbClr val="003366"/>
                </a:solidFill>
              </a:rPr>
              <a:t>, James B. </a:t>
            </a:r>
            <a:r>
              <a:rPr lang="en-US" dirty="0" err="1" smtClean="0">
                <a:solidFill>
                  <a:srgbClr val="003366"/>
                </a:solidFill>
              </a:rPr>
              <a:t>Bussel</a:t>
            </a:r>
            <a:r>
              <a:rPr lang="en-US" dirty="0" smtClean="0">
                <a:solidFill>
                  <a:srgbClr val="003366"/>
                </a:solidFill>
              </a:rPr>
              <a:t>, </a:t>
            </a:r>
            <a:r>
              <a:rPr lang="en-US" dirty="0" err="1" smtClean="0">
                <a:solidFill>
                  <a:srgbClr val="003366"/>
                </a:solidFill>
              </a:rPr>
              <a:t>Beng</a:t>
            </a:r>
            <a:r>
              <a:rPr lang="en-US" dirty="0" smtClean="0">
                <a:solidFill>
                  <a:srgbClr val="003366"/>
                </a:solidFill>
              </a:rPr>
              <a:t> H. Chong, Douglas B. Cines, Terry B. </a:t>
            </a:r>
            <a:r>
              <a:rPr lang="en-US" dirty="0" err="1" smtClean="0">
                <a:solidFill>
                  <a:srgbClr val="003366"/>
                </a:solidFill>
              </a:rPr>
              <a:t>Gernsheimer</a:t>
            </a:r>
            <a:r>
              <a:rPr lang="en-US" dirty="0" smtClean="0">
                <a:solidFill>
                  <a:srgbClr val="003366"/>
                </a:solidFill>
              </a:rPr>
              <a:t>, Bertrand </a:t>
            </a:r>
            <a:r>
              <a:rPr lang="en-US" dirty="0" err="1" smtClean="0">
                <a:solidFill>
                  <a:srgbClr val="003366"/>
                </a:solidFill>
              </a:rPr>
              <a:t>Godeau</a:t>
            </a:r>
            <a:r>
              <a:rPr lang="en-US" dirty="0" smtClean="0">
                <a:solidFill>
                  <a:srgbClr val="003366"/>
                </a:solidFill>
              </a:rPr>
              <a:t>, John Grainger, Ian Greer, Beverley J. Hunt, Paul A. </a:t>
            </a:r>
            <a:r>
              <a:rPr lang="en-US" dirty="0" err="1" smtClean="0">
                <a:solidFill>
                  <a:srgbClr val="003366"/>
                </a:solidFill>
              </a:rPr>
              <a:t>Imbach</a:t>
            </a:r>
            <a:r>
              <a:rPr lang="en-US" dirty="0" smtClean="0">
                <a:solidFill>
                  <a:srgbClr val="003366"/>
                </a:solidFill>
              </a:rPr>
              <a:t>, Gordon Lyons, Robert McMillan, Francesco </a:t>
            </a:r>
            <a:r>
              <a:rPr lang="en-US" dirty="0" err="1" smtClean="0">
                <a:solidFill>
                  <a:srgbClr val="003366"/>
                </a:solidFill>
              </a:rPr>
              <a:t>Rodeghiero</a:t>
            </a:r>
            <a:r>
              <a:rPr lang="en-US" dirty="0" smtClean="0">
                <a:solidFill>
                  <a:srgbClr val="003366"/>
                </a:solidFill>
              </a:rPr>
              <a:t>, Miguel A. </a:t>
            </a:r>
            <a:r>
              <a:rPr lang="en-US" dirty="0" err="1" smtClean="0">
                <a:solidFill>
                  <a:srgbClr val="003366"/>
                </a:solidFill>
              </a:rPr>
              <a:t>Sanz</a:t>
            </a:r>
            <a:r>
              <a:rPr lang="en-US" dirty="0" smtClean="0">
                <a:solidFill>
                  <a:srgbClr val="003366"/>
                </a:solidFill>
              </a:rPr>
              <a:t>, Michael Tarantino, Shirley Watson, Joan Young, and David J. </a:t>
            </a:r>
            <a:r>
              <a:rPr lang="en-US" dirty="0" err="1" smtClean="0">
                <a:solidFill>
                  <a:srgbClr val="003366"/>
                </a:solidFill>
              </a:rPr>
              <a:t>Kuter</a:t>
            </a:r>
            <a:endParaRPr lang="el-GR" dirty="0">
              <a:solidFill>
                <a:srgbClr val="003366"/>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539552" y="1196752"/>
            <a:ext cx="7992888" cy="5170646"/>
          </a:xfrm>
          <a:prstGeom prst="rect">
            <a:avLst/>
          </a:prstGeom>
        </p:spPr>
        <p:txBody>
          <a:bodyPr wrap="square">
            <a:spAutoFit/>
          </a:bodyPr>
          <a:lstStyle/>
          <a:p>
            <a:pPr>
              <a:lnSpc>
                <a:spcPct val="150000"/>
              </a:lnSpc>
            </a:pPr>
            <a:endParaRPr lang="el-GR" sz="2200" dirty="0" smtClean="0">
              <a:solidFill>
                <a:srgbClr val="003366"/>
              </a:solidFill>
              <a:latin typeface="Arial" pitchFamily="34" charset="0"/>
              <a:cs typeface="Arial" pitchFamily="34" charset="0"/>
            </a:endParaRPr>
          </a:p>
          <a:p>
            <a:pPr>
              <a:lnSpc>
                <a:spcPct val="150000"/>
              </a:lnSpc>
            </a:pPr>
            <a:r>
              <a:rPr lang="el-GR" sz="2200" dirty="0" smtClean="0">
                <a:solidFill>
                  <a:srgbClr val="003366"/>
                </a:solidFill>
                <a:cs typeface="Arial" pitchFamily="34" charset="0"/>
              </a:rPr>
              <a:t>Κατευθύνεται από τη</a:t>
            </a:r>
          </a:p>
          <a:p>
            <a:pPr marL="457200" indent="-457200">
              <a:lnSpc>
                <a:spcPct val="150000"/>
              </a:lnSpc>
              <a:buFont typeface="Wingdings" pitchFamily="2" charset="2"/>
              <a:buChar char="Ø"/>
            </a:pPr>
            <a:r>
              <a:rPr lang="el-GR" sz="2200" dirty="0" smtClean="0">
                <a:solidFill>
                  <a:srgbClr val="003366"/>
                </a:solidFill>
                <a:cs typeface="Arial" pitchFamily="34" charset="0"/>
              </a:rPr>
              <a:t>παραγωγή </a:t>
            </a:r>
            <a:r>
              <a:rPr lang="el-GR" sz="2200" dirty="0" err="1" smtClean="0">
                <a:solidFill>
                  <a:srgbClr val="003366"/>
                </a:solidFill>
                <a:cs typeface="Arial" pitchFamily="34" charset="0"/>
              </a:rPr>
              <a:t>αντιαιμοπεταλιακών</a:t>
            </a:r>
            <a:r>
              <a:rPr lang="el-GR" sz="2200" dirty="0" smtClean="0">
                <a:solidFill>
                  <a:srgbClr val="003366"/>
                </a:solidFill>
                <a:cs typeface="Arial" pitchFamily="34" charset="0"/>
              </a:rPr>
              <a:t> αντισωμάτων </a:t>
            </a:r>
          </a:p>
          <a:p>
            <a:pPr marL="457200" indent="-457200">
              <a:lnSpc>
                <a:spcPct val="150000"/>
              </a:lnSpc>
              <a:buFont typeface="Wingdings" pitchFamily="2" charset="2"/>
              <a:buChar char="Ø"/>
            </a:pPr>
            <a:r>
              <a:rPr lang="el-GR" sz="2200" dirty="0" smtClean="0">
                <a:solidFill>
                  <a:srgbClr val="003366"/>
                </a:solidFill>
                <a:cs typeface="Arial" pitchFamily="34" charset="0"/>
              </a:rPr>
              <a:t>ευαισθητοποίηση αιμοπεταλίων</a:t>
            </a:r>
          </a:p>
          <a:p>
            <a:pPr marL="457200" indent="-457200">
              <a:lnSpc>
                <a:spcPct val="150000"/>
              </a:lnSpc>
              <a:buFont typeface="Wingdings" pitchFamily="2" charset="2"/>
              <a:buChar char="Ø"/>
            </a:pPr>
            <a:r>
              <a:rPr lang="el-GR" sz="2200" dirty="0" smtClean="0">
                <a:solidFill>
                  <a:srgbClr val="003366"/>
                </a:solidFill>
                <a:cs typeface="Arial" pitchFamily="34" charset="0"/>
              </a:rPr>
              <a:t>παραγωγή και κάθαρση των αιμοπεταλίων</a:t>
            </a:r>
            <a:endParaRPr lang="en-US" sz="2200" dirty="0" smtClean="0">
              <a:solidFill>
                <a:srgbClr val="003366"/>
              </a:solidFill>
              <a:cs typeface="Arial" pitchFamily="34" charset="0"/>
            </a:endParaRPr>
          </a:p>
          <a:p>
            <a:pPr marL="457200" indent="-457200">
              <a:lnSpc>
                <a:spcPct val="150000"/>
              </a:lnSpc>
            </a:pPr>
            <a:endParaRPr lang="en-US" sz="2200" dirty="0" smtClean="0">
              <a:solidFill>
                <a:srgbClr val="003366"/>
              </a:solidFill>
              <a:cs typeface="Arial" pitchFamily="34" charset="0"/>
            </a:endParaRPr>
          </a:p>
          <a:p>
            <a:pPr marL="457200" indent="-457200">
              <a:lnSpc>
                <a:spcPct val="150000"/>
              </a:lnSpc>
            </a:pPr>
            <a:r>
              <a:rPr lang="el-GR" sz="2200" dirty="0" smtClean="0">
                <a:solidFill>
                  <a:srgbClr val="003366"/>
                </a:solidFill>
                <a:cs typeface="Arial" pitchFamily="34" charset="0"/>
              </a:rPr>
              <a:t>Με κύριο στόχο </a:t>
            </a:r>
          </a:p>
          <a:p>
            <a:pPr marL="457200" indent="-457200">
              <a:lnSpc>
                <a:spcPct val="150000"/>
              </a:lnSpc>
              <a:buFont typeface="Wingdings" pitchFamily="2" charset="2"/>
              <a:buChar char="Ø"/>
            </a:pPr>
            <a:r>
              <a:rPr lang="el-GR" sz="2200" dirty="0" smtClean="0">
                <a:solidFill>
                  <a:srgbClr val="003366"/>
                </a:solidFill>
                <a:cs typeface="Arial" pitchFamily="34" charset="0"/>
              </a:rPr>
              <a:t>Επίτευξη αριθμού αιμοπεταλίων  σε ασφαλή όρια</a:t>
            </a:r>
          </a:p>
          <a:p>
            <a:pPr marL="457200" indent="-457200">
              <a:lnSpc>
                <a:spcPct val="150000"/>
              </a:lnSpc>
              <a:buFont typeface="Wingdings" pitchFamily="2" charset="2"/>
              <a:buChar char="Ø"/>
            </a:pPr>
            <a:r>
              <a:rPr lang="el-GR" sz="2200" dirty="0" smtClean="0">
                <a:solidFill>
                  <a:srgbClr val="003366"/>
                </a:solidFill>
                <a:cs typeface="Arial" pitchFamily="34" charset="0"/>
              </a:rPr>
              <a:t>Αποφυγή αιμορραγικών </a:t>
            </a:r>
            <a:r>
              <a:rPr lang="el-GR" sz="2200" dirty="0" err="1" smtClean="0">
                <a:solidFill>
                  <a:srgbClr val="003366"/>
                </a:solidFill>
                <a:cs typeface="Arial" pitchFamily="34" charset="0"/>
              </a:rPr>
              <a:t>συμβαμάτων</a:t>
            </a:r>
            <a:endParaRPr lang="el-GR" sz="2200" dirty="0" smtClean="0">
              <a:solidFill>
                <a:srgbClr val="003366"/>
              </a:solidFill>
              <a:cs typeface="Arial" pitchFamily="34" charset="0"/>
            </a:endParaRPr>
          </a:p>
          <a:p>
            <a:pPr marL="457200" indent="-457200">
              <a:lnSpc>
                <a:spcPct val="150000"/>
              </a:lnSpc>
              <a:buFont typeface="Wingdings" pitchFamily="2" charset="2"/>
              <a:buChar char="Ø"/>
            </a:pPr>
            <a:r>
              <a:rPr lang="el-GR" sz="2200" dirty="0" smtClean="0">
                <a:solidFill>
                  <a:srgbClr val="003366"/>
                </a:solidFill>
                <a:cs typeface="Arial" pitchFamily="34" charset="0"/>
              </a:rPr>
              <a:t>Επίτευξη καλής ποιότητας ζωής</a:t>
            </a:r>
            <a:endParaRPr lang="el-GR" sz="2200" dirty="0">
              <a:solidFill>
                <a:srgbClr val="003366"/>
              </a:solidFill>
              <a:cs typeface="Arial" pitchFamily="34" charset="0"/>
            </a:endParaRPr>
          </a:p>
        </p:txBody>
      </p:sp>
      <p:sp>
        <p:nvSpPr>
          <p:cNvPr id="3" name="2 - Ορθογώνιο"/>
          <p:cNvSpPr/>
          <p:nvPr/>
        </p:nvSpPr>
        <p:spPr>
          <a:xfrm>
            <a:off x="827584" y="908720"/>
            <a:ext cx="7236296" cy="671851"/>
          </a:xfrm>
          <a:prstGeom prst="rect">
            <a:avLst/>
          </a:prstGeom>
        </p:spPr>
        <p:txBody>
          <a:bodyPr wrap="square">
            <a:spAutoFit/>
          </a:bodyPr>
          <a:lstStyle/>
          <a:p>
            <a:pPr>
              <a:lnSpc>
                <a:spcPct val="150000"/>
              </a:lnSpc>
            </a:pPr>
            <a:r>
              <a:rPr lang="el-GR" sz="2800" b="1" dirty="0" smtClean="0">
                <a:solidFill>
                  <a:srgbClr val="006699"/>
                </a:solidFill>
                <a:effectLst>
                  <a:outerShdw blurRad="38100" dist="38100" dir="2700000" algn="tl">
                    <a:srgbClr val="000000">
                      <a:alpha val="43137"/>
                    </a:srgbClr>
                  </a:outerShdw>
                </a:effectLst>
                <a:latin typeface="Calibri" pitchFamily="34" charset="0"/>
                <a:cs typeface="Calibri" pitchFamily="34" charset="0"/>
              </a:rPr>
              <a:t>Θεραπευτική προσέγγιση της ΙΤΡ</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827584" y="1844824"/>
            <a:ext cx="7776864" cy="2970685"/>
          </a:xfrm>
          <a:prstGeom prst="rect">
            <a:avLst/>
          </a:prstGeom>
          <a:noFill/>
        </p:spPr>
        <p:txBody>
          <a:bodyPr wrap="square" rtlCol="0">
            <a:spAutoFit/>
          </a:bodyPr>
          <a:lstStyle/>
          <a:p>
            <a:pPr algn="ctr">
              <a:lnSpc>
                <a:spcPct val="150000"/>
              </a:lnSpc>
            </a:pPr>
            <a:r>
              <a:rPr lang="el-GR" sz="3200" b="1" dirty="0" smtClean="0">
                <a:solidFill>
                  <a:srgbClr val="003366"/>
                </a:solidFill>
                <a:latin typeface="Calibri" pitchFamily="34" charset="0"/>
                <a:cs typeface="Calibri" pitchFamily="34" charset="0"/>
              </a:rPr>
              <a:t>ΔΙΑΓΝΩΣΗ ΙΤΡ</a:t>
            </a:r>
          </a:p>
          <a:p>
            <a:pPr algn="ctr">
              <a:lnSpc>
                <a:spcPct val="150000"/>
              </a:lnSpc>
            </a:pPr>
            <a:r>
              <a:rPr lang="el-GR" sz="3200" b="1" dirty="0" smtClean="0">
                <a:solidFill>
                  <a:srgbClr val="003366"/>
                </a:solidFill>
                <a:latin typeface="Calibri" pitchFamily="34" charset="0"/>
                <a:cs typeface="Calibri" pitchFamily="34" charset="0"/>
              </a:rPr>
              <a:t> </a:t>
            </a:r>
          </a:p>
          <a:p>
            <a:pPr algn="ctr">
              <a:lnSpc>
                <a:spcPct val="150000"/>
              </a:lnSpc>
            </a:pPr>
            <a:r>
              <a:rPr lang="el-GR" sz="3200" dirty="0" smtClean="0">
                <a:solidFill>
                  <a:srgbClr val="003366"/>
                </a:solidFill>
                <a:latin typeface="Calibri" pitchFamily="34" charset="0"/>
                <a:cs typeface="Calibri" pitchFamily="34" charset="0"/>
              </a:rPr>
              <a:t>Εξ αποκλεισμού άλλων νοσημάτων </a:t>
            </a:r>
          </a:p>
          <a:p>
            <a:pPr algn="ctr">
              <a:lnSpc>
                <a:spcPct val="150000"/>
              </a:lnSpc>
            </a:pPr>
            <a:r>
              <a:rPr lang="el-GR" sz="3200" dirty="0" smtClean="0">
                <a:solidFill>
                  <a:srgbClr val="003366"/>
                </a:solidFill>
                <a:latin typeface="Calibri" pitchFamily="34" charset="0"/>
                <a:cs typeface="Calibri" pitchFamily="34" charset="0"/>
              </a:rPr>
              <a:t>με </a:t>
            </a:r>
            <a:r>
              <a:rPr lang="el-GR" sz="3200" dirty="0" err="1" smtClean="0">
                <a:solidFill>
                  <a:srgbClr val="003366"/>
                </a:solidFill>
                <a:latin typeface="Calibri" pitchFamily="34" charset="0"/>
                <a:cs typeface="Calibri" pitchFamily="34" charset="0"/>
              </a:rPr>
              <a:t>θρομβοπενία</a:t>
            </a:r>
            <a:r>
              <a:rPr lang="el-GR" sz="3200" dirty="0" smtClean="0">
                <a:solidFill>
                  <a:srgbClr val="003366"/>
                </a:solidFill>
                <a:latin typeface="Calibri" pitchFamily="34" charset="0"/>
                <a:cs typeface="Calibri" pitchFamily="34" charset="0"/>
              </a:rPr>
              <a:t> </a:t>
            </a:r>
            <a:endParaRPr lang="el-GR" sz="3200" dirty="0">
              <a:solidFill>
                <a:srgbClr val="003366"/>
              </a:solidFill>
              <a:latin typeface="Calibri" pitchFamily="34" charset="0"/>
              <a:cs typeface="Calibri" pitchFamily="34" charset="0"/>
            </a:endParaRPr>
          </a:p>
        </p:txBody>
      </p:sp>
      <p:sp>
        <p:nvSpPr>
          <p:cNvPr id="3" name="2 - Βέλος προς τα κάτω"/>
          <p:cNvSpPr/>
          <p:nvPr/>
        </p:nvSpPr>
        <p:spPr bwMode="auto">
          <a:xfrm>
            <a:off x="4355976" y="2492896"/>
            <a:ext cx="484632" cy="978408"/>
          </a:xfrm>
          <a:prstGeom prst="downArrow">
            <a:avLst/>
          </a:prstGeom>
          <a:solidFill>
            <a:srgbClr val="006699"/>
          </a:solid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1547664" y="980728"/>
            <a:ext cx="6408712" cy="4679975"/>
          </a:xfrm>
          <a:prstGeom prst="rect">
            <a:avLst/>
          </a:prstGeom>
          <a:noFill/>
          <a:ln w="9525">
            <a:noFill/>
            <a:miter lim="800000"/>
            <a:headEnd/>
            <a:tailEnd/>
          </a:ln>
        </p:spPr>
      </p:pic>
      <p:sp>
        <p:nvSpPr>
          <p:cNvPr id="4" name="3 - Ορθογώνιο"/>
          <p:cNvSpPr/>
          <p:nvPr/>
        </p:nvSpPr>
        <p:spPr>
          <a:xfrm>
            <a:off x="1979712" y="980728"/>
            <a:ext cx="792088"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0" y="764703"/>
          <a:ext cx="9144000" cy="6093893"/>
        </p:xfrm>
        <a:graphic>
          <a:graphicData uri="http://schemas.openxmlformats.org/drawingml/2006/table">
            <a:tbl>
              <a:tblPr/>
              <a:tblGrid>
                <a:gridCol w="2843808"/>
                <a:gridCol w="3528392"/>
                <a:gridCol w="2771800"/>
              </a:tblGrid>
              <a:tr h="721666">
                <a:tc>
                  <a:txBody>
                    <a:bodyPr/>
                    <a:lstStyle/>
                    <a:p>
                      <a:pPr algn="just">
                        <a:lnSpc>
                          <a:spcPct val="115000"/>
                        </a:lnSpc>
                        <a:spcAft>
                          <a:spcPts val="0"/>
                        </a:spcAft>
                      </a:pPr>
                      <a:r>
                        <a:rPr lang="el-GR" sz="2000" b="1" dirty="0">
                          <a:solidFill>
                            <a:srgbClr val="003366"/>
                          </a:solidFill>
                          <a:latin typeface="Calibri" pitchFamily="34" charset="0"/>
                          <a:ea typeface="Calibri"/>
                          <a:cs typeface="Calibri" pitchFamily="34" charset="0"/>
                        </a:rPr>
                        <a:t>Βασική αξιολόγηση </a:t>
                      </a:r>
                      <a:endParaRPr lang="el-GR" sz="2000" dirty="0">
                        <a:solidFill>
                          <a:srgbClr val="003366"/>
                        </a:solidFill>
                        <a:latin typeface="Calibri" pitchFamily="34" charset="0"/>
                        <a:ea typeface="Times New Roman"/>
                        <a:cs typeface="Calibri" pitchFamily="34"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l-GR" sz="2000" b="1" dirty="0">
                          <a:solidFill>
                            <a:srgbClr val="003366"/>
                          </a:solidFill>
                          <a:latin typeface="Calibri" pitchFamily="34" charset="0"/>
                          <a:ea typeface="Calibri"/>
                          <a:cs typeface="Calibri" pitchFamily="34" charset="0"/>
                        </a:rPr>
                        <a:t>Επιπρόσθετος</a:t>
                      </a:r>
                      <a:endParaRPr lang="el-GR" sz="2000" dirty="0">
                        <a:solidFill>
                          <a:srgbClr val="003366"/>
                        </a:solidFill>
                        <a:latin typeface="Calibri" pitchFamily="34" charset="0"/>
                        <a:ea typeface="Times New Roman"/>
                        <a:cs typeface="Calibri" pitchFamily="34" charset="0"/>
                      </a:endParaRPr>
                    </a:p>
                    <a:p>
                      <a:pPr algn="ctr">
                        <a:lnSpc>
                          <a:spcPct val="115000"/>
                        </a:lnSpc>
                        <a:spcAft>
                          <a:spcPts val="0"/>
                        </a:spcAft>
                      </a:pPr>
                      <a:r>
                        <a:rPr lang="el-GR" sz="2000" b="1" dirty="0">
                          <a:solidFill>
                            <a:srgbClr val="003366"/>
                          </a:solidFill>
                          <a:latin typeface="Calibri" pitchFamily="34" charset="0"/>
                          <a:ea typeface="Calibri"/>
                          <a:cs typeface="Calibri" pitchFamily="34" charset="0"/>
                        </a:rPr>
                        <a:t>εργαστηριακός έλεγχος</a:t>
                      </a:r>
                      <a:endParaRPr lang="el-GR" sz="2000" dirty="0">
                        <a:solidFill>
                          <a:srgbClr val="003366"/>
                        </a:solidFill>
                        <a:latin typeface="Calibri" pitchFamily="34" charset="0"/>
                        <a:ea typeface="Times New Roman"/>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just">
                        <a:lnSpc>
                          <a:spcPct val="115000"/>
                        </a:lnSpc>
                        <a:spcAft>
                          <a:spcPts val="0"/>
                        </a:spcAft>
                      </a:pPr>
                      <a:r>
                        <a:rPr lang="el-GR" sz="2000" b="1" dirty="0">
                          <a:solidFill>
                            <a:srgbClr val="003366"/>
                          </a:solidFill>
                          <a:latin typeface="Calibri" pitchFamily="34" charset="0"/>
                          <a:ea typeface="Calibri"/>
                          <a:cs typeface="Calibri" pitchFamily="34" charset="0"/>
                        </a:rPr>
                        <a:t>Έλεγχος με πιθανό όφελος </a:t>
                      </a:r>
                      <a:endParaRPr lang="el-GR" sz="2000" dirty="0">
                        <a:solidFill>
                          <a:srgbClr val="003366"/>
                        </a:solidFill>
                        <a:latin typeface="Calibri" pitchFamily="34" charset="0"/>
                        <a:ea typeface="Times New Roman"/>
                        <a:cs typeface="Calibri" pitchFamily="34"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362582">
                <a:tc>
                  <a:txBody>
                    <a:bodyPr/>
                    <a:lstStyle/>
                    <a:p>
                      <a:pPr algn="just">
                        <a:lnSpc>
                          <a:spcPct val="115000"/>
                        </a:lnSpc>
                        <a:spcAft>
                          <a:spcPts val="0"/>
                        </a:spcAft>
                      </a:pPr>
                      <a:r>
                        <a:rPr lang="el-GR" sz="2000" kern="1200" dirty="0">
                          <a:solidFill>
                            <a:srgbClr val="003366"/>
                          </a:solidFill>
                          <a:latin typeface="+mn-lt"/>
                          <a:ea typeface="+mn-ea"/>
                          <a:cs typeface="Arial" pitchFamily="34" charset="0"/>
                        </a:rPr>
                        <a:t>Ιστορικό ασθενούς</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0"/>
                        </a:spcAft>
                      </a:pPr>
                      <a:r>
                        <a:rPr lang="el-GR" sz="2000" kern="1200" dirty="0" err="1">
                          <a:solidFill>
                            <a:srgbClr val="003366"/>
                          </a:solidFill>
                          <a:latin typeface="+mn-lt"/>
                          <a:ea typeface="+mn-ea"/>
                          <a:cs typeface="Arial" pitchFamily="34" charset="0"/>
                        </a:rPr>
                        <a:t>Αντιαιμοπεταλιακά</a:t>
                      </a:r>
                      <a:r>
                        <a:rPr lang="el-GR" sz="2000" kern="1200" dirty="0">
                          <a:solidFill>
                            <a:srgbClr val="003366"/>
                          </a:solidFill>
                          <a:latin typeface="+mn-lt"/>
                          <a:ea typeface="+mn-ea"/>
                          <a:cs typeface="Arial" pitchFamily="34" charset="0"/>
                        </a:rPr>
                        <a:t> αντισώματα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0"/>
                        </a:spcAft>
                      </a:pPr>
                      <a:r>
                        <a:rPr lang="el-GR" sz="2000" kern="1200" dirty="0">
                          <a:solidFill>
                            <a:srgbClr val="003366"/>
                          </a:solidFill>
                          <a:latin typeface="+mn-lt"/>
                          <a:ea typeface="+mn-ea"/>
                          <a:cs typeface="Arial" pitchFamily="34" charset="0"/>
                        </a:rPr>
                        <a:t>Επίπεδα </a:t>
                      </a:r>
                      <a:r>
                        <a:rPr lang="el-GR" sz="2000" kern="1200" dirty="0" smtClean="0">
                          <a:solidFill>
                            <a:srgbClr val="003366"/>
                          </a:solidFill>
                          <a:latin typeface="+mn-lt"/>
                          <a:ea typeface="+mn-ea"/>
                          <a:cs typeface="Arial" pitchFamily="34" charset="0"/>
                        </a:rPr>
                        <a:t>ΤΡΟ </a:t>
                      </a:r>
                      <a:endParaRPr lang="el-GR" sz="2000" kern="1200" dirty="0">
                        <a:solidFill>
                          <a:srgbClr val="003366"/>
                        </a:solidFill>
                        <a:latin typeface="+mn-lt"/>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r h="443111">
                <a:tc>
                  <a:txBody>
                    <a:bodyPr/>
                    <a:lstStyle/>
                    <a:p>
                      <a:pPr algn="just">
                        <a:lnSpc>
                          <a:spcPct val="115000"/>
                        </a:lnSpc>
                        <a:spcAft>
                          <a:spcPts val="0"/>
                        </a:spcAft>
                      </a:pPr>
                      <a:r>
                        <a:rPr lang="el-GR" sz="2000" kern="1200" dirty="0" smtClean="0">
                          <a:solidFill>
                            <a:srgbClr val="003366"/>
                          </a:solidFill>
                          <a:latin typeface="+mn-lt"/>
                          <a:ea typeface="+mn-ea"/>
                          <a:cs typeface="Arial" pitchFamily="34" charset="0"/>
                        </a:rPr>
                        <a:t>Οικογενειακό ιστορικό</a:t>
                      </a:r>
                      <a:endParaRPr lang="el-GR" sz="2000" kern="1200" dirty="0">
                        <a:solidFill>
                          <a:srgbClr val="003366"/>
                        </a:solidFill>
                        <a:latin typeface="+mn-lt"/>
                        <a:ea typeface="+mn-ea"/>
                        <a:cs typeface="Arial"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15000"/>
                        </a:lnSpc>
                        <a:spcAft>
                          <a:spcPts val="0"/>
                        </a:spcAft>
                      </a:pPr>
                      <a:r>
                        <a:rPr lang="el-GR" sz="2000" kern="1200" dirty="0" err="1">
                          <a:solidFill>
                            <a:srgbClr val="003366"/>
                          </a:solidFill>
                          <a:latin typeface="+mn-lt"/>
                          <a:ea typeface="+mn-ea"/>
                          <a:cs typeface="Arial" pitchFamily="34" charset="0"/>
                        </a:rPr>
                        <a:t>Αντιφωσφολιπιδικά</a:t>
                      </a:r>
                      <a:r>
                        <a:rPr lang="el-GR" sz="2000" kern="1200" dirty="0">
                          <a:solidFill>
                            <a:srgbClr val="003366"/>
                          </a:solidFill>
                          <a:latin typeface="+mn-lt"/>
                          <a:ea typeface="+mn-ea"/>
                          <a:cs typeface="Arial" pitchFamily="34" charset="0"/>
                        </a:rPr>
                        <a:t> αντισώματα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15000"/>
                        </a:lnSpc>
                        <a:spcAft>
                          <a:spcPts val="0"/>
                        </a:spcAft>
                      </a:pPr>
                      <a:r>
                        <a:rPr lang="el-GR" sz="2000" kern="1200" dirty="0" err="1" smtClean="0">
                          <a:solidFill>
                            <a:srgbClr val="003366"/>
                          </a:solidFill>
                          <a:latin typeface="+mn-lt"/>
                          <a:ea typeface="+mn-ea"/>
                          <a:cs typeface="Arial" pitchFamily="34" charset="0"/>
                        </a:rPr>
                        <a:t>Δυκτιο</a:t>
                      </a:r>
                      <a:r>
                        <a:rPr lang="el-GR" sz="2000" kern="1200" dirty="0" smtClean="0">
                          <a:solidFill>
                            <a:srgbClr val="003366"/>
                          </a:solidFill>
                          <a:latin typeface="+mn-lt"/>
                          <a:ea typeface="+mn-ea"/>
                          <a:cs typeface="Arial" pitchFamily="34" charset="0"/>
                        </a:rPr>
                        <a:t>-αιμοπετάλια</a:t>
                      </a:r>
                      <a:r>
                        <a:rPr lang="en-US" sz="2000" kern="1200" dirty="0" smtClean="0">
                          <a:solidFill>
                            <a:srgbClr val="003366"/>
                          </a:solidFill>
                          <a:latin typeface="+mn-lt"/>
                          <a:ea typeface="+mn-ea"/>
                          <a:cs typeface="Arial" pitchFamily="34" charset="0"/>
                        </a:rPr>
                        <a:t>   </a:t>
                      </a:r>
                      <a:endParaRPr lang="el-GR" sz="2000" kern="1200" dirty="0">
                        <a:solidFill>
                          <a:srgbClr val="003366"/>
                        </a:solidFill>
                        <a:latin typeface="+mn-lt"/>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r>
              <a:tr h="362582">
                <a:tc>
                  <a:txBody>
                    <a:bodyPr/>
                    <a:lstStyle/>
                    <a:p>
                      <a:pPr algn="just">
                        <a:lnSpc>
                          <a:spcPct val="115000"/>
                        </a:lnSpc>
                        <a:spcAft>
                          <a:spcPts val="0"/>
                        </a:spcAft>
                      </a:pPr>
                      <a:r>
                        <a:rPr lang="el-GR" sz="2000" kern="1200" dirty="0">
                          <a:solidFill>
                            <a:srgbClr val="003366"/>
                          </a:solidFill>
                          <a:latin typeface="+mn-lt"/>
                          <a:ea typeface="+mn-ea"/>
                          <a:cs typeface="Arial" pitchFamily="34" charset="0"/>
                        </a:rPr>
                        <a:t>Φυσική εξέταση</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15000"/>
                        </a:lnSpc>
                        <a:spcAft>
                          <a:spcPts val="0"/>
                        </a:spcAft>
                      </a:pPr>
                      <a:r>
                        <a:rPr lang="el-GR" sz="2000" kern="1200" dirty="0" err="1">
                          <a:solidFill>
                            <a:srgbClr val="003366"/>
                          </a:solidFill>
                          <a:latin typeface="+mn-lt"/>
                          <a:ea typeface="+mn-ea"/>
                          <a:cs typeface="Arial" pitchFamily="34" charset="0"/>
                        </a:rPr>
                        <a:t>Θυρεοειδική</a:t>
                      </a:r>
                      <a:r>
                        <a:rPr lang="el-GR" sz="2000" kern="1200" dirty="0">
                          <a:solidFill>
                            <a:srgbClr val="003366"/>
                          </a:solidFill>
                          <a:latin typeface="+mn-lt"/>
                          <a:ea typeface="+mn-ea"/>
                          <a:cs typeface="Arial" pitchFamily="34" charset="0"/>
                        </a:rPr>
                        <a:t> λειτουργία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15000"/>
                        </a:lnSpc>
                        <a:spcAft>
                          <a:spcPts val="0"/>
                        </a:spcAft>
                      </a:pPr>
                      <a:r>
                        <a:rPr lang="el-GR" sz="2000" kern="1200" dirty="0">
                          <a:solidFill>
                            <a:srgbClr val="003366"/>
                          </a:solidFill>
                          <a:latin typeface="+mn-lt"/>
                          <a:ea typeface="+mn-ea"/>
                          <a:cs typeface="Arial" pitchFamily="34" charset="0"/>
                        </a:rPr>
                        <a:t>Μελέτη επιβίωσης </a:t>
                      </a:r>
                      <a:r>
                        <a:rPr lang="en-US" sz="2000" kern="1200" dirty="0" smtClean="0">
                          <a:solidFill>
                            <a:srgbClr val="003366"/>
                          </a:solidFill>
                          <a:latin typeface="+mn-lt"/>
                          <a:ea typeface="+mn-ea"/>
                          <a:cs typeface="Arial" pitchFamily="34" charset="0"/>
                        </a:rPr>
                        <a:t>PLTs</a:t>
                      </a:r>
                      <a:endParaRPr lang="el-GR" sz="2000" kern="1200" dirty="0">
                        <a:solidFill>
                          <a:srgbClr val="003366"/>
                        </a:solidFill>
                        <a:latin typeface="+mn-lt"/>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r>
              <a:tr h="362582">
                <a:tc>
                  <a:txBody>
                    <a:bodyPr/>
                    <a:lstStyle/>
                    <a:p>
                      <a:pPr algn="just">
                        <a:lnSpc>
                          <a:spcPct val="115000"/>
                        </a:lnSpc>
                        <a:spcAft>
                          <a:spcPts val="0"/>
                        </a:spcAft>
                      </a:pPr>
                      <a:r>
                        <a:rPr lang="el-GR" sz="2000" kern="1200" dirty="0" err="1">
                          <a:solidFill>
                            <a:srgbClr val="003366"/>
                          </a:solidFill>
                          <a:latin typeface="+mn-lt"/>
                          <a:ea typeface="+mn-ea"/>
                          <a:cs typeface="Arial" pitchFamily="34" charset="0"/>
                        </a:rPr>
                        <a:t>Αιμοδιάγραμμα</a:t>
                      </a:r>
                      <a:endParaRPr lang="el-GR" sz="2000" kern="1200" dirty="0">
                        <a:solidFill>
                          <a:srgbClr val="003366"/>
                        </a:solidFill>
                        <a:latin typeface="+mn-lt"/>
                        <a:ea typeface="+mn-ea"/>
                        <a:cs typeface="Arial"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15000"/>
                        </a:lnSpc>
                        <a:spcAft>
                          <a:spcPts val="0"/>
                        </a:spcAft>
                      </a:pPr>
                      <a:r>
                        <a:rPr lang="el-GR" sz="2000" kern="1200" dirty="0" err="1">
                          <a:solidFill>
                            <a:srgbClr val="003366"/>
                          </a:solidFill>
                          <a:latin typeface="+mn-lt"/>
                          <a:ea typeface="+mn-ea"/>
                          <a:cs typeface="Arial" pitchFamily="34" charset="0"/>
                        </a:rPr>
                        <a:t>Αντιθυρεοειδικά</a:t>
                      </a:r>
                      <a:r>
                        <a:rPr lang="el-GR" sz="2000" kern="1200" dirty="0">
                          <a:solidFill>
                            <a:srgbClr val="003366"/>
                          </a:solidFill>
                          <a:latin typeface="+mn-lt"/>
                          <a:ea typeface="+mn-ea"/>
                          <a:cs typeface="Arial" pitchFamily="34" charset="0"/>
                        </a:rPr>
                        <a:t> αντισώματα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15000"/>
                        </a:lnSpc>
                        <a:spcAft>
                          <a:spcPts val="0"/>
                        </a:spcAft>
                      </a:pPr>
                      <a:r>
                        <a:rPr lang="el-GR" sz="2000" kern="1200" dirty="0">
                          <a:solidFill>
                            <a:srgbClr val="003366"/>
                          </a:solidFill>
                          <a:latin typeface="+mn-lt"/>
                          <a:ea typeface="+mn-ea"/>
                          <a:cs typeface="Arial" pitchFamily="34" charset="0"/>
                        </a:rPr>
                        <a:t>Χρόνος </a:t>
                      </a:r>
                      <a:r>
                        <a:rPr lang="el-GR" sz="2000" kern="1200" dirty="0" smtClean="0">
                          <a:solidFill>
                            <a:srgbClr val="003366"/>
                          </a:solidFill>
                          <a:latin typeface="+mn-lt"/>
                          <a:ea typeface="+mn-ea"/>
                          <a:cs typeface="Arial" pitchFamily="34" charset="0"/>
                        </a:rPr>
                        <a:t>έναρξης</a:t>
                      </a:r>
                      <a:endParaRPr lang="el-GR" sz="2000" kern="1200" dirty="0">
                        <a:solidFill>
                          <a:srgbClr val="003366"/>
                        </a:solidFill>
                        <a:latin typeface="+mn-lt"/>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r>
              <a:tr h="362582">
                <a:tc>
                  <a:txBody>
                    <a:bodyPr/>
                    <a:lstStyle/>
                    <a:p>
                      <a:pPr algn="just">
                        <a:lnSpc>
                          <a:spcPct val="115000"/>
                        </a:lnSpc>
                        <a:spcAft>
                          <a:spcPts val="0"/>
                        </a:spcAft>
                      </a:pPr>
                      <a:r>
                        <a:rPr lang="el-GR" sz="2000" kern="1200" dirty="0" err="1">
                          <a:solidFill>
                            <a:srgbClr val="003366"/>
                          </a:solidFill>
                          <a:latin typeface="+mn-lt"/>
                          <a:ea typeface="+mn-ea"/>
                          <a:cs typeface="Arial" pitchFamily="34" charset="0"/>
                        </a:rPr>
                        <a:t>Δυκτιοερυθροκύτταρα</a:t>
                      </a:r>
                      <a:endParaRPr lang="el-GR" sz="2000" kern="1200" dirty="0">
                        <a:solidFill>
                          <a:srgbClr val="003366"/>
                        </a:solidFill>
                        <a:latin typeface="+mn-lt"/>
                        <a:ea typeface="+mn-ea"/>
                        <a:cs typeface="Arial"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15000"/>
                        </a:lnSpc>
                        <a:spcAft>
                          <a:spcPts val="0"/>
                        </a:spcAft>
                      </a:pPr>
                      <a:r>
                        <a:rPr lang="en-US" sz="2000" kern="1200" dirty="0">
                          <a:solidFill>
                            <a:srgbClr val="003366"/>
                          </a:solidFill>
                          <a:latin typeface="+mn-lt"/>
                          <a:ea typeface="+mn-ea"/>
                          <a:cs typeface="Arial" pitchFamily="34" charset="0"/>
                        </a:rPr>
                        <a:t>Test </a:t>
                      </a:r>
                      <a:r>
                        <a:rPr lang="el-GR" sz="2000" kern="1200" dirty="0">
                          <a:solidFill>
                            <a:srgbClr val="003366"/>
                          </a:solidFill>
                          <a:latin typeface="+mn-lt"/>
                          <a:ea typeface="+mn-ea"/>
                          <a:cs typeface="Arial" pitchFamily="34" charset="0"/>
                        </a:rPr>
                        <a:t>κύησης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15000"/>
                        </a:lnSpc>
                        <a:spcAft>
                          <a:spcPts val="0"/>
                        </a:spcAft>
                      </a:pPr>
                      <a:r>
                        <a:rPr lang="el-GR" sz="2000" kern="1200" dirty="0" smtClean="0">
                          <a:solidFill>
                            <a:srgbClr val="003366"/>
                          </a:solidFill>
                          <a:latin typeface="+mn-lt"/>
                          <a:ea typeface="+mn-ea"/>
                          <a:cs typeface="Arial" pitchFamily="34" charset="0"/>
                        </a:rPr>
                        <a:t>αιμορραγίας</a:t>
                      </a:r>
                      <a:endParaRPr lang="el-GR" sz="2000" kern="1200" dirty="0">
                        <a:solidFill>
                          <a:srgbClr val="003366"/>
                        </a:solidFill>
                        <a:latin typeface="+mn-lt"/>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r>
              <a:tr h="349923">
                <a:tc>
                  <a:txBody>
                    <a:bodyPr/>
                    <a:lstStyle/>
                    <a:p>
                      <a:pPr algn="just">
                        <a:lnSpc>
                          <a:spcPct val="115000"/>
                        </a:lnSpc>
                        <a:spcAft>
                          <a:spcPts val="0"/>
                        </a:spcAft>
                      </a:pPr>
                      <a:r>
                        <a:rPr lang="el-GR" sz="2000" kern="1200" dirty="0">
                          <a:solidFill>
                            <a:srgbClr val="003366"/>
                          </a:solidFill>
                          <a:latin typeface="+mn-lt"/>
                          <a:ea typeface="+mn-ea"/>
                          <a:cs typeface="Arial" pitchFamily="34" charset="0"/>
                        </a:rPr>
                        <a:t>Επίχρισμα </a:t>
                      </a:r>
                      <a:r>
                        <a:rPr lang="el-GR" sz="2000" kern="1200" dirty="0" smtClean="0">
                          <a:solidFill>
                            <a:srgbClr val="003366"/>
                          </a:solidFill>
                          <a:latin typeface="+mn-lt"/>
                          <a:ea typeface="+mn-ea"/>
                          <a:cs typeface="Arial" pitchFamily="34" charset="0"/>
                        </a:rPr>
                        <a:t>αίματος</a:t>
                      </a:r>
                      <a:endParaRPr lang="el-GR" sz="2000" kern="1200" dirty="0">
                        <a:solidFill>
                          <a:srgbClr val="003366"/>
                        </a:solidFill>
                        <a:latin typeface="+mn-lt"/>
                        <a:ea typeface="+mn-ea"/>
                        <a:cs typeface="Arial"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15000"/>
                        </a:lnSpc>
                        <a:spcAft>
                          <a:spcPts val="0"/>
                        </a:spcAft>
                      </a:pPr>
                      <a:r>
                        <a:rPr lang="el-GR" sz="2000" kern="1200" dirty="0">
                          <a:solidFill>
                            <a:srgbClr val="003366"/>
                          </a:solidFill>
                          <a:latin typeface="+mn-lt"/>
                          <a:ea typeface="+mn-ea"/>
                          <a:cs typeface="Arial" pitchFamily="34" charset="0"/>
                        </a:rPr>
                        <a:t>Αντιπυρηνικά αντισώματα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l-GR" sz="2000" kern="1200" dirty="0" smtClean="0">
                          <a:solidFill>
                            <a:srgbClr val="003366"/>
                          </a:solidFill>
                          <a:latin typeface="+mn-lt"/>
                          <a:ea typeface="+mn-ea"/>
                          <a:cs typeface="Arial" pitchFamily="34" charset="0"/>
                        </a:rPr>
                        <a:t>Συμπλήρωμα ορού</a:t>
                      </a:r>
                      <a:endParaRPr lang="el-GR" sz="2000" kern="1200" dirty="0">
                        <a:solidFill>
                          <a:srgbClr val="003366"/>
                        </a:solidFill>
                        <a:latin typeface="+mn-lt"/>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r>
              <a:tr h="1465153">
                <a:tc>
                  <a:txBody>
                    <a:bodyPr/>
                    <a:lstStyle/>
                    <a:p>
                      <a:pPr algn="just">
                        <a:lnSpc>
                          <a:spcPct val="115000"/>
                        </a:lnSpc>
                        <a:spcAft>
                          <a:spcPts val="0"/>
                        </a:spcAft>
                      </a:pPr>
                      <a:r>
                        <a:rPr lang="el-GR" sz="2000" kern="1200" dirty="0">
                          <a:solidFill>
                            <a:srgbClr val="003366"/>
                          </a:solidFill>
                          <a:latin typeface="+mn-lt"/>
                          <a:ea typeface="+mn-ea"/>
                          <a:cs typeface="Arial" pitchFamily="34" charset="0"/>
                        </a:rPr>
                        <a:t>Ομάδα αίματος, </a:t>
                      </a:r>
                      <a:r>
                        <a:rPr lang="en-US" sz="2000" kern="1200" dirty="0" err="1" smtClean="0">
                          <a:solidFill>
                            <a:srgbClr val="003366"/>
                          </a:solidFill>
                          <a:latin typeface="+mn-lt"/>
                          <a:ea typeface="+mn-ea"/>
                          <a:cs typeface="Arial" pitchFamily="34" charset="0"/>
                        </a:rPr>
                        <a:t>Rh</a:t>
                      </a:r>
                      <a:r>
                        <a:rPr lang="en-US" sz="2000" kern="1200" dirty="0" smtClean="0">
                          <a:solidFill>
                            <a:srgbClr val="003366"/>
                          </a:solidFill>
                          <a:latin typeface="+mn-lt"/>
                          <a:ea typeface="+mn-ea"/>
                          <a:cs typeface="Arial" pitchFamily="34" charset="0"/>
                        </a:rPr>
                        <a:t> </a:t>
                      </a:r>
                      <a:r>
                        <a:rPr lang="el-GR" sz="2000" kern="1200" dirty="0" smtClean="0">
                          <a:solidFill>
                            <a:srgbClr val="003366"/>
                          </a:solidFill>
                          <a:latin typeface="+mn-lt"/>
                          <a:ea typeface="+mn-ea"/>
                          <a:cs typeface="Arial" pitchFamily="34" charset="0"/>
                        </a:rPr>
                        <a:t> </a:t>
                      </a:r>
                      <a:r>
                        <a:rPr lang="el-GR" sz="2000" kern="1200" dirty="0">
                          <a:solidFill>
                            <a:srgbClr val="003366"/>
                          </a:solidFill>
                          <a:latin typeface="+mn-lt"/>
                          <a:ea typeface="+mn-ea"/>
                          <a:cs typeface="Arial" pitchFamily="34" charset="0"/>
                        </a:rPr>
                        <a:t>Ποσοτικός προσδιορισμός </a:t>
                      </a:r>
                      <a:r>
                        <a:rPr lang="en-US" sz="2000" kern="1200" dirty="0" err="1" smtClean="0">
                          <a:solidFill>
                            <a:srgbClr val="003366"/>
                          </a:solidFill>
                          <a:latin typeface="+mn-lt"/>
                          <a:ea typeface="+mn-ea"/>
                          <a:cs typeface="Arial" pitchFamily="34" charset="0"/>
                        </a:rPr>
                        <a:t>IgG</a:t>
                      </a:r>
                      <a:r>
                        <a:rPr lang="en-US" sz="2000" kern="1200" dirty="0" smtClean="0">
                          <a:solidFill>
                            <a:srgbClr val="003366"/>
                          </a:solidFill>
                          <a:latin typeface="+mn-lt"/>
                          <a:ea typeface="+mn-ea"/>
                          <a:cs typeface="Arial" pitchFamily="34" charset="0"/>
                        </a:rPr>
                        <a:t>, </a:t>
                      </a:r>
                      <a:r>
                        <a:rPr lang="en-US" sz="2000" kern="1200" dirty="0" err="1" smtClean="0">
                          <a:solidFill>
                            <a:srgbClr val="003366"/>
                          </a:solidFill>
                          <a:latin typeface="+mn-lt"/>
                          <a:ea typeface="+mn-ea"/>
                          <a:cs typeface="Arial" pitchFamily="34" charset="0"/>
                        </a:rPr>
                        <a:t>IgA</a:t>
                      </a:r>
                      <a:r>
                        <a:rPr lang="en-US" sz="2000" kern="1200" dirty="0" smtClean="0">
                          <a:solidFill>
                            <a:srgbClr val="003366"/>
                          </a:solidFill>
                          <a:latin typeface="+mn-lt"/>
                          <a:ea typeface="+mn-ea"/>
                          <a:cs typeface="Arial" pitchFamily="34" charset="0"/>
                        </a:rPr>
                        <a:t>, </a:t>
                      </a:r>
                      <a:r>
                        <a:rPr lang="en-US" sz="2000" kern="1200" dirty="0" err="1" smtClean="0">
                          <a:solidFill>
                            <a:srgbClr val="003366"/>
                          </a:solidFill>
                          <a:latin typeface="+mn-lt"/>
                          <a:ea typeface="+mn-ea"/>
                          <a:cs typeface="Arial" pitchFamily="34" charset="0"/>
                        </a:rPr>
                        <a:t>IgM</a:t>
                      </a:r>
                      <a:endParaRPr lang="el-GR" sz="2000" kern="1200" dirty="0">
                        <a:solidFill>
                          <a:srgbClr val="003366"/>
                        </a:solidFill>
                        <a:latin typeface="+mn-lt"/>
                        <a:ea typeface="+mn-ea"/>
                        <a:cs typeface="Arial"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15000"/>
                        </a:lnSpc>
                        <a:spcAft>
                          <a:spcPts val="0"/>
                        </a:spcAft>
                      </a:pPr>
                      <a:r>
                        <a:rPr lang="el-GR" sz="2000" kern="1200" dirty="0">
                          <a:solidFill>
                            <a:srgbClr val="003366"/>
                          </a:solidFill>
                          <a:latin typeface="+mn-lt"/>
                          <a:ea typeface="+mn-ea"/>
                          <a:cs typeface="Arial" pitchFamily="34" charset="0"/>
                        </a:rPr>
                        <a:t>Αντί-DNA </a:t>
                      </a:r>
                    </a:p>
                    <a:p>
                      <a:pPr algn="just">
                        <a:lnSpc>
                          <a:spcPct val="115000"/>
                        </a:lnSpc>
                        <a:spcAft>
                          <a:spcPts val="0"/>
                        </a:spcAft>
                      </a:pPr>
                      <a:r>
                        <a:rPr lang="el-GR" sz="2000" kern="1200" dirty="0">
                          <a:solidFill>
                            <a:srgbClr val="003366"/>
                          </a:solidFill>
                          <a:latin typeface="+mn-lt"/>
                          <a:ea typeface="+mn-ea"/>
                          <a:cs typeface="Arial" pitchFamily="34" charset="0"/>
                        </a:rPr>
                        <a:t>PCR για </a:t>
                      </a:r>
                      <a:r>
                        <a:rPr lang="el-GR" sz="2000" kern="1200" dirty="0" err="1">
                          <a:solidFill>
                            <a:srgbClr val="003366"/>
                          </a:solidFill>
                          <a:latin typeface="+mn-lt"/>
                          <a:ea typeface="+mn-ea"/>
                          <a:cs typeface="Arial" pitchFamily="34" charset="0"/>
                        </a:rPr>
                        <a:t>parvovirus</a:t>
                      </a:r>
                      <a:r>
                        <a:rPr lang="el-GR" sz="2000" kern="1200" dirty="0">
                          <a:solidFill>
                            <a:srgbClr val="003366"/>
                          </a:solidFill>
                          <a:latin typeface="+mn-lt"/>
                          <a:ea typeface="+mn-ea"/>
                          <a:cs typeface="Arial" pitchFamily="34" charset="0"/>
                        </a:rPr>
                        <a:t> και CMV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15000"/>
                        </a:lnSpc>
                        <a:spcAft>
                          <a:spcPts val="0"/>
                        </a:spcAft>
                      </a:pPr>
                      <a:endParaRPr lang="el-GR" sz="2000" kern="1200" dirty="0">
                        <a:solidFill>
                          <a:srgbClr val="003366"/>
                        </a:solidFill>
                        <a:latin typeface="+mn-lt"/>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r>
              <a:tr h="725164">
                <a:tc>
                  <a:txBody>
                    <a:bodyPr/>
                    <a:lstStyle/>
                    <a:p>
                      <a:pPr algn="just">
                        <a:lnSpc>
                          <a:spcPct val="115000"/>
                        </a:lnSpc>
                        <a:spcAft>
                          <a:spcPts val="0"/>
                        </a:spcAft>
                      </a:pPr>
                      <a:r>
                        <a:rPr lang="el-GR" sz="2000" kern="1200" dirty="0" err="1">
                          <a:solidFill>
                            <a:srgbClr val="003366"/>
                          </a:solidFill>
                          <a:latin typeface="+mn-lt"/>
                          <a:ea typeface="+mn-ea"/>
                          <a:cs typeface="Arial" pitchFamily="34" charset="0"/>
                        </a:rPr>
                        <a:t>Μυελόγραμμα</a:t>
                      </a:r>
                      <a:r>
                        <a:rPr lang="el-GR" sz="2000" kern="1200" dirty="0">
                          <a:solidFill>
                            <a:srgbClr val="003366"/>
                          </a:solidFill>
                          <a:latin typeface="+mn-lt"/>
                          <a:ea typeface="+mn-ea"/>
                          <a:cs typeface="Arial" pitchFamily="34" charset="0"/>
                        </a:rPr>
                        <a:t> </a:t>
                      </a:r>
                      <a:r>
                        <a:rPr lang="el-GR" sz="2000" kern="1200" dirty="0" smtClean="0">
                          <a:solidFill>
                            <a:srgbClr val="003366"/>
                          </a:solidFill>
                          <a:latin typeface="+mn-lt"/>
                          <a:ea typeface="+mn-ea"/>
                          <a:cs typeface="Arial" pitchFamily="34" charset="0"/>
                        </a:rPr>
                        <a:t>(σε</a:t>
                      </a:r>
                      <a:endParaRPr lang="el-GR" sz="2000" kern="1200" dirty="0">
                        <a:solidFill>
                          <a:srgbClr val="003366"/>
                        </a:solidFill>
                        <a:latin typeface="+mn-lt"/>
                        <a:ea typeface="+mn-ea"/>
                        <a:cs typeface="Arial" pitchFamily="34" charset="0"/>
                      </a:endParaRPr>
                    </a:p>
                    <a:p>
                      <a:pPr algn="just">
                        <a:lnSpc>
                          <a:spcPct val="115000"/>
                        </a:lnSpc>
                        <a:spcAft>
                          <a:spcPts val="0"/>
                        </a:spcAft>
                      </a:pPr>
                      <a:r>
                        <a:rPr lang="el-GR" sz="2000" kern="1200" dirty="0" smtClean="0">
                          <a:solidFill>
                            <a:srgbClr val="003366"/>
                          </a:solidFill>
                          <a:latin typeface="+mn-lt"/>
                          <a:ea typeface="+mn-ea"/>
                          <a:cs typeface="Arial" pitchFamily="34" charset="0"/>
                        </a:rPr>
                        <a:t>ορισμένους ασθενείς)</a:t>
                      </a:r>
                      <a:endParaRPr lang="el-GR" sz="2000" kern="1200" dirty="0">
                        <a:solidFill>
                          <a:srgbClr val="003366"/>
                        </a:solidFill>
                        <a:latin typeface="+mn-lt"/>
                        <a:ea typeface="+mn-ea"/>
                        <a:cs typeface="Arial"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15000"/>
                        </a:lnSpc>
                        <a:spcAft>
                          <a:spcPts val="0"/>
                        </a:spcAft>
                      </a:pPr>
                      <a:endParaRPr lang="el-GR" sz="2000" dirty="0">
                        <a:solidFill>
                          <a:srgbClr val="003366"/>
                        </a:solidFill>
                        <a:latin typeface="Calibri"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15000"/>
                        </a:lnSpc>
                        <a:spcAft>
                          <a:spcPts val="0"/>
                        </a:spcAft>
                      </a:pPr>
                      <a:endParaRPr lang="el-GR" sz="2000" dirty="0">
                        <a:solidFill>
                          <a:srgbClr val="003366"/>
                        </a:solidFill>
                        <a:latin typeface="Calibri"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r>
              <a:tr h="371743">
                <a:tc>
                  <a:txBody>
                    <a:bodyPr/>
                    <a:lstStyle/>
                    <a:p>
                      <a:pPr algn="just">
                        <a:lnSpc>
                          <a:spcPct val="115000"/>
                        </a:lnSpc>
                        <a:spcAft>
                          <a:spcPts val="0"/>
                        </a:spcAft>
                      </a:pPr>
                      <a:r>
                        <a:rPr lang="en-US" sz="2000" kern="1200" dirty="0" err="1">
                          <a:solidFill>
                            <a:srgbClr val="003366"/>
                          </a:solidFill>
                          <a:latin typeface="+mn-lt"/>
                          <a:ea typeface="+mn-ea"/>
                          <a:cs typeface="Arial" pitchFamily="34" charset="0"/>
                        </a:rPr>
                        <a:t>Άμεση</a:t>
                      </a:r>
                      <a:r>
                        <a:rPr lang="en-US" sz="2000" kern="1200" dirty="0">
                          <a:solidFill>
                            <a:srgbClr val="003366"/>
                          </a:solidFill>
                          <a:latin typeface="+mn-lt"/>
                          <a:ea typeface="+mn-ea"/>
                          <a:cs typeface="Arial" pitchFamily="34" charset="0"/>
                        </a:rPr>
                        <a:t> </a:t>
                      </a:r>
                      <a:r>
                        <a:rPr lang="en-US" sz="2000" kern="1200" dirty="0" err="1">
                          <a:solidFill>
                            <a:srgbClr val="003366"/>
                          </a:solidFill>
                          <a:latin typeface="+mn-lt"/>
                          <a:ea typeface="+mn-ea"/>
                          <a:cs typeface="Arial" pitchFamily="34" charset="0"/>
                        </a:rPr>
                        <a:t>Coobms</a:t>
                      </a:r>
                      <a:r>
                        <a:rPr lang="en-US" sz="2000" kern="1200" dirty="0">
                          <a:solidFill>
                            <a:srgbClr val="003366"/>
                          </a:solidFill>
                          <a:latin typeface="+mn-lt"/>
                          <a:ea typeface="+mn-ea"/>
                          <a:cs typeface="Arial" pitchFamily="34" charset="0"/>
                        </a:rPr>
                        <a:t> </a:t>
                      </a:r>
                      <a:endParaRPr lang="el-GR" sz="2000" kern="1200" dirty="0">
                        <a:solidFill>
                          <a:srgbClr val="003366"/>
                        </a:solidFill>
                        <a:latin typeface="+mn-lt"/>
                        <a:ea typeface="+mn-ea"/>
                        <a:cs typeface="Arial"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15000"/>
                        </a:lnSpc>
                        <a:spcAft>
                          <a:spcPts val="0"/>
                        </a:spcAft>
                      </a:pPr>
                      <a:endParaRPr lang="el-GR" sz="2000">
                        <a:solidFill>
                          <a:srgbClr val="003366"/>
                        </a:solidFill>
                        <a:latin typeface="Calibri"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15000"/>
                        </a:lnSpc>
                        <a:spcAft>
                          <a:spcPts val="0"/>
                        </a:spcAft>
                      </a:pPr>
                      <a:endParaRPr lang="el-GR" sz="2000" dirty="0">
                        <a:solidFill>
                          <a:srgbClr val="003366"/>
                        </a:solidFill>
                        <a:latin typeface="Calibri"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r>
              <a:tr h="566208">
                <a:tc>
                  <a:txBody>
                    <a:bodyPr/>
                    <a:lstStyle/>
                    <a:p>
                      <a:pPr algn="just">
                        <a:lnSpc>
                          <a:spcPct val="115000"/>
                        </a:lnSpc>
                        <a:spcAft>
                          <a:spcPts val="0"/>
                        </a:spcAft>
                      </a:pPr>
                      <a:r>
                        <a:rPr lang="en-US" sz="2000" kern="1200" dirty="0">
                          <a:solidFill>
                            <a:srgbClr val="003366"/>
                          </a:solidFill>
                          <a:latin typeface="+mn-lt"/>
                          <a:ea typeface="+mn-ea"/>
                          <a:cs typeface="Arial" pitchFamily="34" charset="0"/>
                        </a:rPr>
                        <a:t>H. pylori, HIV, HCV, </a:t>
                      </a:r>
                      <a:r>
                        <a:rPr lang="el-GR" sz="2000" kern="1200" dirty="0">
                          <a:solidFill>
                            <a:srgbClr val="003366"/>
                          </a:solidFill>
                          <a:latin typeface="+mn-lt"/>
                          <a:ea typeface="+mn-ea"/>
                          <a:cs typeface="Arial" pitchFamily="34" charset="0"/>
                        </a:rPr>
                        <a:t>ΗΒ</a:t>
                      </a:r>
                      <a:r>
                        <a:rPr lang="en-US" sz="2000" kern="1200" dirty="0">
                          <a:solidFill>
                            <a:srgbClr val="003366"/>
                          </a:solidFill>
                          <a:latin typeface="+mn-lt"/>
                          <a:ea typeface="+mn-ea"/>
                          <a:cs typeface="Arial" pitchFamily="34" charset="0"/>
                        </a:rPr>
                        <a:t>V</a:t>
                      </a:r>
                      <a:endParaRPr lang="el-GR" sz="2000" kern="1200" dirty="0">
                        <a:solidFill>
                          <a:srgbClr val="003366"/>
                        </a:solidFill>
                        <a:latin typeface="+mn-lt"/>
                        <a:ea typeface="+mn-ea"/>
                        <a:cs typeface="Arial"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n-US" sz="2000" dirty="0">
                        <a:solidFill>
                          <a:srgbClr val="003366"/>
                        </a:solidFill>
                        <a:latin typeface="Calibri"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n-US" sz="2000" dirty="0">
                        <a:solidFill>
                          <a:srgbClr val="003366"/>
                        </a:solidFill>
                        <a:latin typeface="Calibri"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70657" name="Rectangle 1"/>
          <p:cNvSpPr>
            <a:spLocks noChangeArrowheads="1"/>
          </p:cNvSpPr>
          <p:nvPr/>
        </p:nvSpPr>
        <p:spPr bwMode="auto">
          <a:xfrm>
            <a:off x="0" y="0"/>
            <a:ext cx="9144000"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smtClean="0">
                <a:ln>
                  <a:noFill/>
                </a:ln>
                <a:solidFill>
                  <a:srgbClr val="003366"/>
                </a:solidFill>
                <a:effectLst/>
                <a:latin typeface="Calibri" pitchFamily="34" charset="0"/>
                <a:ea typeface="Calibri" pitchFamily="34" charset="0"/>
                <a:cs typeface="Calibri" pitchFamily="34" charset="0"/>
              </a:rPr>
              <a:t>Οδηγίες για την αρχική αξιολόγηση σε ασθενείς με ΙΤΡ</a:t>
            </a:r>
            <a:endParaRPr kumimoji="0" lang="el-GR" sz="2400" b="1" i="0" u="none" strike="noStrike" cap="none" normalizeH="0" baseline="0" dirty="0" smtClean="0">
              <a:ln>
                <a:noFill/>
              </a:ln>
              <a:solidFill>
                <a:srgbClr val="003366"/>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3366"/>
                </a:solidFill>
                <a:effectLst/>
                <a:latin typeface="Arial" pitchFamily="34" charset="0"/>
                <a:ea typeface="Calibri" pitchFamily="34" charset="0"/>
                <a:cs typeface="Arial" pitchFamily="34" charset="0"/>
              </a:rPr>
              <a:t> </a:t>
            </a:r>
            <a:endParaRPr kumimoji="0" lang="en-US" sz="1800" b="0" i="0" u="none" strike="noStrike" cap="none" normalizeH="0" baseline="0" dirty="0" smtClean="0">
              <a:ln>
                <a:noFill/>
              </a:ln>
              <a:solidFill>
                <a:srgbClr val="003366"/>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p:nvPr>
        </p:nvSpPr>
        <p:spPr>
          <a:xfrm>
            <a:off x="456481" y="1"/>
            <a:ext cx="8228160" cy="836712"/>
          </a:xfrm>
        </p:spPr>
        <p:txBody>
          <a:bodyPr>
            <a:norm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800" b="1" dirty="0" smtClean="0">
                <a:solidFill>
                  <a:srgbClr val="003366"/>
                </a:solidFill>
                <a:effectLst>
                  <a:outerShdw blurRad="38100" dist="38100" dir="2700000" algn="tl">
                    <a:srgbClr val="000000">
                      <a:alpha val="43137"/>
                    </a:srgbClr>
                  </a:outerShdw>
                </a:effectLst>
              </a:rPr>
              <a:t>ITP</a:t>
            </a:r>
            <a:r>
              <a:rPr lang="el-GR" sz="2800" b="1" dirty="0" smtClean="0">
                <a:solidFill>
                  <a:srgbClr val="003366"/>
                </a:solidFill>
                <a:effectLst>
                  <a:outerShdw blurRad="38100" dist="38100" dir="2700000" algn="tl">
                    <a:srgbClr val="000000">
                      <a:alpha val="43137"/>
                    </a:srgbClr>
                  </a:outerShdw>
                </a:effectLst>
              </a:rPr>
              <a:t> στα παιδιά</a:t>
            </a:r>
            <a:endParaRPr lang="en-US" sz="2800" b="1" dirty="0" smtClean="0">
              <a:solidFill>
                <a:srgbClr val="003366"/>
              </a:solidFill>
              <a:effectLst>
                <a:outerShdw blurRad="38100" dist="38100" dir="2700000" algn="tl">
                  <a:srgbClr val="000000">
                    <a:alpha val="43137"/>
                  </a:srgbClr>
                </a:outerShdw>
              </a:effectLst>
            </a:endParaRPr>
          </a:p>
        </p:txBody>
      </p:sp>
      <p:sp>
        <p:nvSpPr>
          <p:cNvPr id="20483" name="Rectangle 2"/>
          <p:cNvSpPr>
            <a:spLocks noGrp="1" noChangeArrowheads="1"/>
          </p:cNvSpPr>
          <p:nvPr>
            <p:ph idx="1"/>
          </p:nvPr>
        </p:nvSpPr>
        <p:spPr>
          <a:xfrm>
            <a:off x="539552" y="764704"/>
            <a:ext cx="8228160" cy="5400600"/>
          </a:xfrm>
        </p:spPr>
        <p:txBody>
          <a:bodyPr>
            <a:noAutofit/>
          </a:bodyPr>
          <a:lstStyle/>
          <a:p>
            <a:pPr marL="240484" indent="-240484">
              <a:lnSpc>
                <a:spcPct val="150000"/>
              </a:lnSpc>
              <a:buFontTx/>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200" dirty="0" smtClean="0">
                <a:solidFill>
                  <a:srgbClr val="003366"/>
                </a:solidFill>
                <a:latin typeface="Calibri" pitchFamily="34" charset="0"/>
                <a:cs typeface="Calibri" pitchFamily="34" charset="0"/>
              </a:rPr>
              <a:t>Οξεία</a:t>
            </a:r>
            <a:r>
              <a:rPr lang="el-GR" sz="2200" dirty="0" smtClean="0">
                <a:solidFill>
                  <a:srgbClr val="003366"/>
                </a:solidFill>
                <a:latin typeface="Calibri" pitchFamily="34" charset="0"/>
                <a:cs typeface="Calibri" pitchFamily="34" charset="0"/>
              </a:rPr>
              <a:t>, ν</a:t>
            </a:r>
            <a:r>
              <a:rPr lang="en-US" sz="2200" dirty="0" smtClean="0">
                <a:solidFill>
                  <a:srgbClr val="003366"/>
                </a:solidFill>
                <a:latin typeface="Calibri" pitchFamily="34" charset="0"/>
                <a:cs typeface="Calibri" pitchFamily="34" charset="0"/>
              </a:rPr>
              <a:t>όσος της παιδικής ηλικίας</a:t>
            </a:r>
            <a:r>
              <a:rPr lang="el-GR" sz="2200" dirty="0" smtClean="0">
                <a:solidFill>
                  <a:srgbClr val="003366"/>
                </a:solidFill>
                <a:latin typeface="Calibri" pitchFamily="34" charset="0"/>
                <a:cs typeface="Calibri" pitchFamily="34" charset="0"/>
              </a:rPr>
              <a:t> (</a:t>
            </a:r>
            <a:r>
              <a:rPr lang="en-US" sz="2200" dirty="0" smtClean="0">
                <a:solidFill>
                  <a:srgbClr val="003366"/>
                </a:solidFill>
                <a:latin typeface="Calibri" pitchFamily="34" charset="0"/>
                <a:cs typeface="Calibri" pitchFamily="34" charset="0"/>
              </a:rPr>
              <a:t>2-6 ετών</a:t>
            </a:r>
            <a:r>
              <a:rPr lang="el-GR" sz="2200" dirty="0" smtClean="0">
                <a:solidFill>
                  <a:srgbClr val="003366"/>
                </a:solidFill>
                <a:latin typeface="Calibri" pitchFamily="34" charset="0"/>
                <a:cs typeface="Calibri" pitchFamily="34" charset="0"/>
              </a:rPr>
              <a:t>)</a:t>
            </a:r>
            <a:endParaRPr lang="en-US" sz="2200" dirty="0" smtClean="0">
              <a:solidFill>
                <a:srgbClr val="003366"/>
              </a:solidFill>
              <a:latin typeface="Calibri" pitchFamily="34" charset="0"/>
              <a:cs typeface="Calibri" pitchFamily="34" charset="0"/>
            </a:endParaRPr>
          </a:p>
          <a:p>
            <a:pPr marL="240484" indent="-240484">
              <a:lnSpc>
                <a:spcPct val="150000"/>
              </a:lnSpc>
              <a:buFontTx/>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200" dirty="0" smtClean="0">
                <a:solidFill>
                  <a:srgbClr val="003366"/>
                </a:solidFill>
                <a:latin typeface="Calibri" pitchFamily="34" charset="0"/>
                <a:cs typeface="Calibri" pitchFamily="34" charset="0"/>
              </a:rPr>
              <a:t>Αδιακρίτως φύλου</a:t>
            </a:r>
          </a:p>
          <a:p>
            <a:pPr marL="240484" indent="-240484">
              <a:lnSpc>
                <a:spcPct val="150000"/>
              </a:lnSpc>
              <a:buFontTx/>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sz="2200" dirty="0" smtClean="0">
                <a:solidFill>
                  <a:srgbClr val="003366"/>
                </a:solidFill>
                <a:latin typeface="Calibri" pitchFamily="34" charset="0"/>
                <a:cs typeface="Calibri" pitchFamily="34" charset="0"/>
              </a:rPr>
              <a:t>Μ</a:t>
            </a:r>
            <a:r>
              <a:rPr lang="en-US" sz="2200" dirty="0" smtClean="0">
                <a:solidFill>
                  <a:srgbClr val="003366"/>
                </a:solidFill>
                <a:latin typeface="Calibri" pitchFamily="34" charset="0"/>
                <a:cs typeface="Calibri" pitchFamily="34" charset="0"/>
              </a:rPr>
              <a:t>ετα</a:t>
            </a:r>
            <a:r>
              <a:rPr lang="el-GR" sz="2200" dirty="0" smtClean="0">
                <a:solidFill>
                  <a:srgbClr val="003366"/>
                </a:solidFill>
                <a:latin typeface="Calibri" pitchFamily="34" charset="0"/>
                <a:cs typeface="Calibri" pitchFamily="34" charset="0"/>
              </a:rPr>
              <a:t>-</a:t>
            </a:r>
            <a:r>
              <a:rPr lang="en-US" sz="2200" dirty="0" smtClean="0">
                <a:solidFill>
                  <a:srgbClr val="003366"/>
                </a:solidFill>
                <a:latin typeface="Calibri" pitchFamily="34" charset="0"/>
                <a:cs typeface="Calibri" pitchFamily="34" charset="0"/>
              </a:rPr>
              <a:t>ϊογενής αυτοάνοση θρομβοκυτταροπενία</a:t>
            </a:r>
          </a:p>
          <a:p>
            <a:pPr marL="240484" indent="-240484">
              <a:lnSpc>
                <a:spcPct val="150000"/>
              </a:lnSpc>
              <a:buFontTx/>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sz="2200" dirty="0" smtClean="0">
                <a:solidFill>
                  <a:srgbClr val="003366"/>
                </a:solidFill>
                <a:latin typeface="Calibri" pitchFamily="34" charset="0"/>
                <a:cs typeface="Calibri" pitchFamily="34" charset="0"/>
              </a:rPr>
              <a:t>Ε</a:t>
            </a:r>
            <a:r>
              <a:rPr lang="en-US" sz="2200" dirty="0" smtClean="0">
                <a:solidFill>
                  <a:srgbClr val="003366"/>
                </a:solidFill>
                <a:latin typeface="Calibri" pitchFamily="34" charset="0"/>
                <a:cs typeface="Calibri" pitchFamily="34" charset="0"/>
              </a:rPr>
              <a:t>ντός 2-4 εβδομάδων μετά από την αποδρομή λοιμώξεων</a:t>
            </a:r>
            <a:r>
              <a:rPr lang="el-GR" sz="2200" dirty="0" smtClean="0">
                <a:solidFill>
                  <a:srgbClr val="003366"/>
                </a:solidFill>
                <a:latin typeface="Calibri" pitchFamily="34" charset="0"/>
                <a:cs typeface="Calibri" pitchFamily="34" charset="0"/>
              </a:rPr>
              <a:t>:</a:t>
            </a:r>
            <a:endParaRPr lang="en-US" sz="2200" dirty="0" smtClean="0">
              <a:solidFill>
                <a:srgbClr val="003366"/>
              </a:solidFill>
              <a:latin typeface="Calibri" pitchFamily="34" charset="0"/>
              <a:cs typeface="Calibri" pitchFamily="34" charset="0"/>
            </a:endParaRPr>
          </a:p>
          <a:p>
            <a:pPr lvl="1">
              <a:spcAft>
                <a:spcPts val="658"/>
              </a:spcAft>
              <a:buFont typeface="Wingdings" pitchFamily="2" charset="2"/>
              <a:buChar char="Ø"/>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200" dirty="0" smtClean="0">
                <a:solidFill>
                  <a:srgbClr val="003366"/>
                </a:solidFill>
                <a:latin typeface="Calibri" pitchFamily="34" charset="0"/>
                <a:cs typeface="Calibri" pitchFamily="34" charset="0"/>
              </a:rPr>
              <a:t>Ερυθρά</a:t>
            </a:r>
          </a:p>
          <a:p>
            <a:pPr lvl="1">
              <a:spcAft>
                <a:spcPts val="658"/>
              </a:spcAft>
              <a:buFont typeface="Wingdings" pitchFamily="2" charset="2"/>
              <a:buChar char="Ø"/>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200" dirty="0" smtClean="0">
                <a:solidFill>
                  <a:srgbClr val="003366"/>
                </a:solidFill>
                <a:latin typeface="Calibri" pitchFamily="34" charset="0"/>
                <a:cs typeface="Calibri" pitchFamily="34" charset="0"/>
              </a:rPr>
              <a:t>Ιλαρά</a:t>
            </a:r>
          </a:p>
          <a:p>
            <a:pPr lvl="1">
              <a:spcAft>
                <a:spcPts val="658"/>
              </a:spcAft>
              <a:buFont typeface="Wingdings" pitchFamily="2" charset="2"/>
              <a:buChar char="Ø"/>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200" dirty="0" smtClean="0">
                <a:solidFill>
                  <a:srgbClr val="003366"/>
                </a:solidFill>
                <a:latin typeface="Calibri" pitchFamily="34" charset="0"/>
                <a:cs typeface="Calibri" pitchFamily="34" charset="0"/>
              </a:rPr>
              <a:t>Ανεμοβλογιά</a:t>
            </a:r>
          </a:p>
          <a:p>
            <a:pPr lvl="1">
              <a:spcAft>
                <a:spcPts val="658"/>
              </a:spcAft>
              <a:buFont typeface="Wingdings" pitchFamily="2" charset="2"/>
              <a:buChar char="Ø"/>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200" dirty="0" smtClean="0">
                <a:solidFill>
                  <a:srgbClr val="003366"/>
                </a:solidFill>
                <a:latin typeface="Calibri" pitchFamily="34" charset="0"/>
                <a:cs typeface="Calibri" pitchFamily="34" charset="0"/>
              </a:rPr>
              <a:t>Ιώσεις ανώτερου αναπνευστικού</a:t>
            </a:r>
          </a:p>
          <a:p>
            <a:pPr lvl="1">
              <a:spcAft>
                <a:spcPts val="658"/>
              </a:spcAft>
              <a:buFont typeface="Wingdings" pitchFamily="2" charset="2"/>
              <a:buChar char="Ø"/>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200" dirty="0" smtClean="0">
                <a:solidFill>
                  <a:srgbClr val="003366"/>
                </a:solidFill>
                <a:latin typeface="Calibri" pitchFamily="34" charset="0"/>
                <a:cs typeface="Calibri" pitchFamily="34" charset="0"/>
              </a:rPr>
              <a:t>Εμβολιασμό με ζώντες ιούς</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a:xfrm>
            <a:off x="251520" y="0"/>
            <a:ext cx="8228160" cy="576064"/>
          </a:xfrm>
        </p:spPr>
        <p:txBody>
          <a:bodyPr>
            <a:norm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800" b="1" dirty="0" smtClean="0">
                <a:solidFill>
                  <a:srgbClr val="003366"/>
                </a:solidFill>
                <a:effectLst>
                  <a:outerShdw blurRad="38100" dist="38100" dir="2700000" algn="tl">
                    <a:srgbClr val="000000">
                      <a:alpha val="43137"/>
                    </a:srgbClr>
                  </a:outerShdw>
                </a:effectLst>
                <a:latin typeface="Calibri" pitchFamily="34" charset="0"/>
                <a:cs typeface="Calibri" pitchFamily="34" charset="0"/>
              </a:rPr>
              <a:t>Οξεία ITP</a:t>
            </a:r>
          </a:p>
        </p:txBody>
      </p:sp>
      <p:sp>
        <p:nvSpPr>
          <p:cNvPr id="21507" name="Rectangle 2"/>
          <p:cNvSpPr>
            <a:spLocks noGrp="1" noChangeArrowheads="1"/>
          </p:cNvSpPr>
          <p:nvPr>
            <p:ph idx="1"/>
          </p:nvPr>
        </p:nvSpPr>
        <p:spPr>
          <a:xfrm>
            <a:off x="0" y="620688"/>
            <a:ext cx="9144000" cy="5472608"/>
          </a:xfrm>
        </p:spPr>
        <p:txBody>
          <a:bodyPr>
            <a:normAutofit/>
          </a:bodyPr>
          <a:lstStyle/>
          <a:p>
            <a:pPr marL="240484" indent="-240484">
              <a:lnSpc>
                <a:spcPct val="160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200" dirty="0" smtClean="0">
                <a:solidFill>
                  <a:srgbClr val="003366"/>
                </a:solidFill>
                <a:latin typeface="Calibri" pitchFamily="34" charset="0"/>
                <a:cs typeface="Calibri" pitchFamily="34" charset="0"/>
              </a:rPr>
              <a:t>Κλινικά χαρακτηριστικά</a:t>
            </a:r>
          </a:p>
          <a:p>
            <a:pPr marL="240484" indent="-240484">
              <a:lnSpc>
                <a:spcPct val="160000"/>
              </a:lnSpc>
              <a:buFontTx/>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200" b="0" dirty="0" smtClean="0">
                <a:solidFill>
                  <a:srgbClr val="003366"/>
                </a:solidFill>
                <a:latin typeface="Calibri" pitchFamily="34" charset="0"/>
                <a:cs typeface="Calibri" pitchFamily="34" charset="0"/>
              </a:rPr>
              <a:t>Διάρκεια: 2-3 εβδομάδες εώς 6 μήνες</a:t>
            </a:r>
          </a:p>
          <a:p>
            <a:pPr marL="240484" indent="-240484">
              <a:lnSpc>
                <a:spcPct val="160000"/>
              </a:lnSpc>
              <a:buFontTx/>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200" b="0" dirty="0" smtClean="0">
                <a:solidFill>
                  <a:srgbClr val="003366"/>
                </a:solidFill>
                <a:latin typeface="Calibri" pitchFamily="34" charset="0"/>
                <a:cs typeface="Calibri" pitchFamily="34" charset="0"/>
              </a:rPr>
              <a:t>Οξεία εισβολή, θορυβώδης</a:t>
            </a:r>
            <a:r>
              <a:rPr lang="el-GR" sz="2200" b="0" dirty="0" smtClean="0">
                <a:solidFill>
                  <a:srgbClr val="003366"/>
                </a:solidFill>
                <a:latin typeface="Calibri" pitchFamily="34" charset="0"/>
                <a:cs typeface="Calibri" pitchFamily="34" charset="0"/>
              </a:rPr>
              <a:t>,</a:t>
            </a:r>
            <a:r>
              <a:rPr lang="en-US" sz="2200" b="0" dirty="0" smtClean="0">
                <a:solidFill>
                  <a:srgbClr val="003366"/>
                </a:solidFill>
                <a:latin typeface="Calibri" pitchFamily="34" charset="0"/>
                <a:cs typeface="Calibri" pitchFamily="34" charset="0"/>
              </a:rPr>
              <a:t> πορφυρικό εξάνθημα, επίσταξη</a:t>
            </a:r>
          </a:p>
          <a:p>
            <a:pPr marL="240484" indent="-240484">
              <a:lnSpc>
                <a:spcPct val="160000"/>
              </a:lnSpc>
              <a:buFontTx/>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200" b="0" dirty="0" smtClean="0">
                <a:solidFill>
                  <a:srgbClr val="003366"/>
                </a:solidFill>
                <a:latin typeface="Calibri" pitchFamily="34" charset="0"/>
                <a:cs typeface="Calibri" pitchFamily="34" charset="0"/>
              </a:rPr>
              <a:t>Σπληνομεγαλία στο 5-10 %</a:t>
            </a:r>
          </a:p>
          <a:p>
            <a:pPr marL="240484" indent="-240484">
              <a:lnSpc>
                <a:spcPct val="160000"/>
              </a:lnSpc>
              <a:buFontTx/>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sz="500" b="0" dirty="0" smtClean="0">
              <a:solidFill>
                <a:srgbClr val="003366"/>
              </a:solidFill>
              <a:latin typeface="Calibri" pitchFamily="34" charset="0"/>
              <a:cs typeface="Calibri" pitchFamily="34" charset="0"/>
            </a:endParaRPr>
          </a:p>
          <a:p>
            <a:pPr marL="240484" indent="-240484">
              <a:lnSpc>
                <a:spcPct val="160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500" dirty="0" smtClean="0">
                <a:solidFill>
                  <a:srgbClr val="003366"/>
                </a:solidFill>
                <a:latin typeface="Calibri" pitchFamily="34" charset="0"/>
                <a:cs typeface="Calibri" pitchFamily="34" charset="0"/>
              </a:rPr>
              <a:t>Εργαστηριακά</a:t>
            </a:r>
          </a:p>
          <a:p>
            <a:pPr marL="240484" indent="-240484">
              <a:lnSpc>
                <a:spcPct val="160000"/>
              </a:lnSpc>
              <a:buFontTx/>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sz="2200" b="0" dirty="0" smtClean="0">
                <a:solidFill>
                  <a:srgbClr val="003366"/>
                </a:solidFill>
                <a:latin typeface="Calibri" pitchFamily="34" charset="0"/>
                <a:cs typeface="Calibri" pitchFamily="34" charset="0"/>
              </a:rPr>
              <a:t>Ε</a:t>
            </a:r>
            <a:r>
              <a:rPr lang="en-US" sz="2200" b="0" dirty="0" smtClean="0">
                <a:solidFill>
                  <a:srgbClr val="003366"/>
                </a:solidFill>
                <a:latin typeface="Calibri" pitchFamily="34" charset="0"/>
                <a:cs typeface="Calibri" pitchFamily="34" charset="0"/>
              </a:rPr>
              <a:t>πίχρισμα του </a:t>
            </a:r>
            <a:r>
              <a:rPr lang="en-US" sz="2200" b="0" dirty="0" err="1" smtClean="0">
                <a:solidFill>
                  <a:srgbClr val="003366"/>
                </a:solidFill>
                <a:latin typeface="Calibri" pitchFamily="34" charset="0"/>
                <a:cs typeface="Calibri" pitchFamily="34" charset="0"/>
              </a:rPr>
              <a:t>περιφερικού</a:t>
            </a:r>
            <a:r>
              <a:rPr lang="en-US" sz="2200" b="0" dirty="0" smtClean="0">
                <a:solidFill>
                  <a:srgbClr val="003366"/>
                </a:solidFill>
                <a:latin typeface="Calibri" pitchFamily="34" charset="0"/>
                <a:cs typeface="Calibri" pitchFamily="34" charset="0"/>
              </a:rPr>
              <a:t> </a:t>
            </a:r>
            <a:r>
              <a:rPr lang="en-US" sz="2200" b="0" dirty="0" err="1" smtClean="0">
                <a:solidFill>
                  <a:srgbClr val="003366"/>
                </a:solidFill>
                <a:latin typeface="Calibri" pitchFamily="34" charset="0"/>
                <a:cs typeface="Calibri" pitchFamily="34" charset="0"/>
              </a:rPr>
              <a:t>αίματος</a:t>
            </a:r>
            <a:r>
              <a:rPr lang="el-GR" sz="2200" b="0" dirty="0" smtClean="0">
                <a:solidFill>
                  <a:srgbClr val="003366"/>
                </a:solidFill>
                <a:latin typeface="Calibri" pitchFamily="34" charset="0"/>
                <a:cs typeface="Calibri" pitchFamily="34" charset="0"/>
              </a:rPr>
              <a:t>:</a:t>
            </a:r>
            <a:r>
              <a:rPr lang="en-US" sz="2200" b="0" dirty="0" smtClean="0">
                <a:solidFill>
                  <a:srgbClr val="003366"/>
                </a:solidFill>
                <a:latin typeface="Calibri" pitchFamily="34" charset="0"/>
                <a:cs typeface="Calibri" pitchFamily="34" charset="0"/>
              </a:rPr>
              <a:t> </a:t>
            </a:r>
            <a:r>
              <a:rPr lang="el-GR" sz="2200" b="0" dirty="0" smtClean="0">
                <a:solidFill>
                  <a:srgbClr val="003366"/>
                </a:solidFill>
                <a:latin typeface="Calibri" pitchFamily="34" charset="0"/>
                <a:cs typeface="Calibri" pitchFamily="34" charset="0"/>
              </a:rPr>
              <a:t>Θ</a:t>
            </a:r>
            <a:r>
              <a:rPr lang="en-US" sz="2200" b="0" dirty="0" err="1" smtClean="0">
                <a:solidFill>
                  <a:srgbClr val="003366"/>
                </a:solidFill>
                <a:latin typeface="Calibri" pitchFamily="34" charset="0"/>
                <a:cs typeface="Calibri" pitchFamily="34" charset="0"/>
              </a:rPr>
              <a:t>ρομβοπενία</a:t>
            </a:r>
            <a:r>
              <a:rPr lang="en-US" sz="2200" b="0" dirty="0" smtClean="0">
                <a:solidFill>
                  <a:srgbClr val="003366"/>
                </a:solidFill>
                <a:latin typeface="Calibri" pitchFamily="34" charset="0"/>
                <a:cs typeface="Calibri" pitchFamily="34" charset="0"/>
              </a:rPr>
              <a:t>, PLTs &lt; 20x10</a:t>
            </a:r>
            <a:r>
              <a:rPr lang="en-US" sz="2200" b="0" baseline="33000" dirty="0" smtClean="0">
                <a:solidFill>
                  <a:srgbClr val="003366"/>
                </a:solidFill>
                <a:latin typeface="Calibri" pitchFamily="34" charset="0"/>
                <a:cs typeface="Calibri" pitchFamily="34" charset="0"/>
              </a:rPr>
              <a:t>9</a:t>
            </a:r>
            <a:r>
              <a:rPr lang="en-US" sz="2200" b="0" dirty="0" smtClean="0">
                <a:solidFill>
                  <a:srgbClr val="003366"/>
                </a:solidFill>
                <a:latin typeface="Calibri" pitchFamily="34" charset="0"/>
                <a:cs typeface="Calibri" pitchFamily="34" charset="0"/>
              </a:rPr>
              <a:t>/L</a:t>
            </a:r>
            <a:r>
              <a:rPr lang="el-GR" sz="2200" b="0" dirty="0" smtClean="0">
                <a:solidFill>
                  <a:srgbClr val="003366"/>
                </a:solidFill>
                <a:latin typeface="Calibri" pitchFamily="34" charset="0"/>
                <a:cs typeface="Calibri" pitchFamily="34" charset="0"/>
              </a:rPr>
              <a:t> Φ</a:t>
            </a:r>
            <a:r>
              <a:rPr lang="en-US" sz="2200" b="0" dirty="0" err="1" smtClean="0">
                <a:solidFill>
                  <a:srgbClr val="003366"/>
                </a:solidFill>
                <a:latin typeface="Calibri" pitchFamily="34" charset="0"/>
                <a:cs typeface="Calibri" pitchFamily="34" charset="0"/>
              </a:rPr>
              <a:t>υσιολογικ</a:t>
            </a:r>
            <a:r>
              <a:rPr lang="el-GR" sz="2200" b="0" dirty="0" smtClean="0">
                <a:solidFill>
                  <a:srgbClr val="003366"/>
                </a:solidFill>
                <a:latin typeface="Calibri" pitchFamily="34" charset="0"/>
                <a:cs typeface="Calibri" pitchFamily="34" charset="0"/>
              </a:rPr>
              <a:t>ή </a:t>
            </a:r>
            <a:r>
              <a:rPr lang="el-GR" sz="2200" b="0" dirty="0" err="1" smtClean="0">
                <a:solidFill>
                  <a:srgbClr val="003366"/>
                </a:solidFill>
                <a:latin typeface="Calibri" pitchFamily="34" charset="0"/>
                <a:cs typeface="Calibri" pitchFamily="34" charset="0"/>
              </a:rPr>
              <a:t>εκπροσώπιση</a:t>
            </a:r>
            <a:r>
              <a:rPr lang="el-GR" sz="2200" b="0" dirty="0" smtClean="0">
                <a:solidFill>
                  <a:srgbClr val="003366"/>
                </a:solidFill>
                <a:latin typeface="Calibri" pitchFamily="34" charset="0"/>
                <a:cs typeface="Calibri" pitchFamily="34" charset="0"/>
              </a:rPr>
              <a:t> των ερυθρών και λευκών αιμοσφαιρίων</a:t>
            </a:r>
            <a:endParaRPr lang="en-US" sz="2200" b="0" dirty="0" smtClean="0">
              <a:solidFill>
                <a:srgbClr val="003366"/>
              </a:solidFill>
              <a:latin typeface="Calibri" pitchFamily="34" charset="0"/>
              <a:cs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251520" y="836712"/>
          <a:ext cx="8712968" cy="5544616"/>
        </p:xfrm>
        <a:graphic>
          <a:graphicData uri="http://schemas.openxmlformats.org/drawingml/2006/table">
            <a:tbl>
              <a:tblPr/>
              <a:tblGrid>
                <a:gridCol w="1798639"/>
                <a:gridCol w="6914329"/>
              </a:tblGrid>
              <a:tr h="504056">
                <a:tc rowSpan="11">
                  <a:txBody>
                    <a:bodyPr/>
                    <a:lstStyle/>
                    <a:p>
                      <a:pPr algn="just">
                        <a:lnSpc>
                          <a:spcPct val="115000"/>
                        </a:lnSpc>
                        <a:spcAft>
                          <a:spcPts val="0"/>
                        </a:spcAft>
                      </a:pPr>
                      <a:r>
                        <a:rPr lang="el-GR" sz="2200" dirty="0">
                          <a:solidFill>
                            <a:srgbClr val="003366"/>
                          </a:solidFill>
                          <a:latin typeface="Calibri" pitchFamily="34" charset="0"/>
                          <a:ea typeface="Calibri"/>
                          <a:cs typeface="Calibri" pitchFamily="34" charset="0"/>
                        </a:rPr>
                        <a:t>                              </a:t>
                      </a:r>
                      <a:endParaRPr lang="el-GR" sz="2200" dirty="0">
                        <a:solidFill>
                          <a:srgbClr val="003366"/>
                        </a:solidFill>
                        <a:latin typeface="Calibri" pitchFamily="34" charset="0"/>
                        <a:ea typeface="Times New Roman"/>
                        <a:cs typeface="Calibri" pitchFamily="34" charset="0"/>
                      </a:endParaRPr>
                    </a:p>
                    <a:p>
                      <a:pPr algn="just">
                        <a:lnSpc>
                          <a:spcPct val="115000"/>
                        </a:lnSpc>
                        <a:spcAft>
                          <a:spcPts val="0"/>
                        </a:spcAft>
                      </a:pPr>
                      <a:endParaRPr lang="el-GR" sz="2200" b="1" dirty="0" smtClean="0">
                        <a:solidFill>
                          <a:srgbClr val="003366"/>
                        </a:solidFill>
                        <a:latin typeface="Calibri" pitchFamily="34" charset="0"/>
                        <a:ea typeface="Calibri"/>
                        <a:cs typeface="Calibri" pitchFamily="34" charset="0"/>
                      </a:endParaRPr>
                    </a:p>
                    <a:p>
                      <a:pPr algn="just">
                        <a:lnSpc>
                          <a:spcPct val="115000"/>
                        </a:lnSpc>
                        <a:spcAft>
                          <a:spcPts val="0"/>
                        </a:spcAft>
                      </a:pPr>
                      <a:endParaRPr lang="el-GR" sz="2200" b="1" dirty="0" smtClean="0">
                        <a:solidFill>
                          <a:srgbClr val="003366"/>
                        </a:solidFill>
                        <a:latin typeface="Calibri" pitchFamily="34" charset="0"/>
                        <a:ea typeface="Calibri"/>
                        <a:cs typeface="Calibri" pitchFamily="34" charset="0"/>
                      </a:endParaRPr>
                    </a:p>
                    <a:p>
                      <a:pPr algn="just">
                        <a:lnSpc>
                          <a:spcPct val="115000"/>
                        </a:lnSpc>
                        <a:spcAft>
                          <a:spcPts val="0"/>
                        </a:spcAft>
                      </a:pPr>
                      <a:endParaRPr lang="el-GR" sz="2200" b="1" dirty="0" smtClean="0">
                        <a:solidFill>
                          <a:srgbClr val="003366"/>
                        </a:solidFill>
                        <a:latin typeface="Calibri" pitchFamily="34" charset="0"/>
                        <a:ea typeface="Calibri"/>
                        <a:cs typeface="Calibri" pitchFamily="34" charset="0"/>
                      </a:endParaRPr>
                    </a:p>
                    <a:p>
                      <a:pPr algn="just">
                        <a:lnSpc>
                          <a:spcPct val="115000"/>
                        </a:lnSpc>
                        <a:spcAft>
                          <a:spcPts val="0"/>
                        </a:spcAft>
                      </a:pPr>
                      <a:endParaRPr lang="el-GR" sz="2200" b="1" dirty="0" smtClean="0">
                        <a:solidFill>
                          <a:srgbClr val="003366"/>
                        </a:solidFill>
                        <a:latin typeface="Calibri" pitchFamily="34" charset="0"/>
                        <a:ea typeface="Calibri"/>
                        <a:cs typeface="Calibri" pitchFamily="34" charset="0"/>
                      </a:endParaRPr>
                    </a:p>
                    <a:p>
                      <a:pPr algn="just">
                        <a:lnSpc>
                          <a:spcPct val="115000"/>
                        </a:lnSpc>
                        <a:spcAft>
                          <a:spcPts val="0"/>
                        </a:spcAft>
                      </a:pPr>
                      <a:endParaRPr lang="el-GR" sz="2200" b="1" dirty="0" smtClean="0">
                        <a:solidFill>
                          <a:srgbClr val="003366"/>
                        </a:solidFill>
                        <a:latin typeface="Calibri" pitchFamily="34" charset="0"/>
                        <a:ea typeface="Calibri"/>
                        <a:cs typeface="Calibri" pitchFamily="34" charset="0"/>
                      </a:endParaRPr>
                    </a:p>
                    <a:p>
                      <a:pPr algn="just">
                        <a:lnSpc>
                          <a:spcPct val="115000"/>
                        </a:lnSpc>
                        <a:spcAft>
                          <a:spcPts val="0"/>
                        </a:spcAft>
                      </a:pPr>
                      <a:r>
                        <a:rPr lang="el-GR" sz="2400" b="1" dirty="0" smtClean="0">
                          <a:solidFill>
                            <a:srgbClr val="003366"/>
                          </a:solidFill>
                          <a:latin typeface="Calibri" pitchFamily="34" charset="0"/>
                          <a:ea typeface="Calibri"/>
                          <a:cs typeface="Calibri" pitchFamily="34" charset="0"/>
                        </a:rPr>
                        <a:t>80</a:t>
                      </a:r>
                      <a:r>
                        <a:rPr lang="el-GR" sz="2400" b="1" dirty="0">
                          <a:solidFill>
                            <a:srgbClr val="003366"/>
                          </a:solidFill>
                          <a:latin typeface="Calibri" pitchFamily="34" charset="0"/>
                          <a:ea typeface="Calibri"/>
                          <a:cs typeface="Calibri" pitchFamily="34" charset="0"/>
                        </a:rPr>
                        <a:t>% ΙΤΡ</a:t>
                      </a:r>
                      <a:endParaRPr lang="el-GR" sz="2400" dirty="0">
                        <a:solidFill>
                          <a:srgbClr val="003366"/>
                        </a:solidFill>
                        <a:latin typeface="Calibri" pitchFamily="34" charset="0"/>
                        <a:ea typeface="Times New Roman"/>
                        <a:cs typeface="Calibri" pitchFamily="34" charset="0"/>
                      </a:endParaRPr>
                    </a:p>
                  </a:txBody>
                  <a:tcPr marL="64685" marR="6468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l-GR" sz="2200">
                          <a:solidFill>
                            <a:srgbClr val="003366"/>
                          </a:solidFill>
                          <a:latin typeface="Calibri" pitchFamily="34" charset="0"/>
                          <a:ea typeface="Calibri"/>
                          <a:cs typeface="Calibri" pitchFamily="34" charset="0"/>
                        </a:rPr>
                        <a:t>ΣΕΛ 5%</a:t>
                      </a:r>
                      <a:endParaRPr lang="el-GR" sz="2200">
                        <a:solidFill>
                          <a:srgbClr val="003366"/>
                        </a:solidFill>
                        <a:latin typeface="Calibri" pitchFamily="34" charset="0"/>
                        <a:ea typeface="Times New Roman"/>
                        <a:cs typeface="Calibri" pitchFamily="34" charset="0"/>
                      </a:endParaRPr>
                    </a:p>
                  </a:txBody>
                  <a:tcPr marL="64685" marR="6468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r h="504056">
                <a:tc vMerge="1">
                  <a:txBody>
                    <a:bodyPr/>
                    <a:lstStyle/>
                    <a:p>
                      <a:endParaRPr lang="el-GR"/>
                    </a:p>
                  </a:txBody>
                  <a:tcPr/>
                </a:tc>
                <a:tc>
                  <a:txBody>
                    <a:bodyPr/>
                    <a:lstStyle/>
                    <a:p>
                      <a:pPr algn="just">
                        <a:lnSpc>
                          <a:spcPct val="115000"/>
                        </a:lnSpc>
                        <a:spcAft>
                          <a:spcPts val="0"/>
                        </a:spcAft>
                      </a:pPr>
                      <a:r>
                        <a:rPr lang="el-GR" sz="2200" dirty="0" err="1" smtClean="0">
                          <a:solidFill>
                            <a:srgbClr val="003366"/>
                          </a:solidFill>
                          <a:latin typeface="Calibri" pitchFamily="34" charset="0"/>
                          <a:ea typeface="Calibri"/>
                          <a:cs typeface="Calibri" pitchFamily="34" charset="0"/>
                        </a:rPr>
                        <a:t>Αντιφωσφολιπιδικό</a:t>
                      </a:r>
                      <a:r>
                        <a:rPr lang="el-GR" sz="2200" dirty="0" smtClean="0">
                          <a:solidFill>
                            <a:srgbClr val="003366"/>
                          </a:solidFill>
                          <a:latin typeface="Calibri" pitchFamily="34" charset="0"/>
                          <a:ea typeface="Calibri"/>
                          <a:cs typeface="Calibri" pitchFamily="34" charset="0"/>
                        </a:rPr>
                        <a:t> </a:t>
                      </a:r>
                      <a:r>
                        <a:rPr lang="el-GR" sz="2200" dirty="0">
                          <a:solidFill>
                            <a:srgbClr val="003366"/>
                          </a:solidFill>
                          <a:latin typeface="Calibri" pitchFamily="34" charset="0"/>
                          <a:ea typeface="Calibri"/>
                          <a:cs typeface="Calibri" pitchFamily="34" charset="0"/>
                        </a:rPr>
                        <a:t>σύνδρομο 2%</a:t>
                      </a:r>
                      <a:endParaRPr lang="el-GR" sz="2200" dirty="0">
                        <a:solidFill>
                          <a:srgbClr val="003366"/>
                        </a:solidFill>
                        <a:latin typeface="Calibri" pitchFamily="34" charset="0"/>
                        <a:ea typeface="Times New Roman"/>
                        <a:cs typeface="Calibri" pitchFamily="34" charset="0"/>
                      </a:endParaRPr>
                    </a:p>
                  </a:txBody>
                  <a:tcPr marL="64685" marR="64685" marT="0" marB="0">
                    <a:lnL w="12700" cap="flat" cmpd="sng" algn="ctr">
                      <a:solidFill>
                        <a:srgbClr val="000000"/>
                      </a:solidFill>
                      <a:prstDash val="solid"/>
                      <a:round/>
                      <a:headEnd type="none" w="med" len="med"/>
                      <a:tailEnd type="none" w="med" len="med"/>
                    </a:lnL>
                    <a:lnR>
                      <a:noFill/>
                    </a:lnR>
                    <a:lnT>
                      <a:noFill/>
                    </a:lnT>
                    <a:lnB>
                      <a:noFill/>
                    </a:lnB>
                  </a:tcPr>
                </a:tc>
              </a:tr>
              <a:tr h="504056">
                <a:tc vMerge="1">
                  <a:txBody>
                    <a:bodyPr/>
                    <a:lstStyle/>
                    <a:p>
                      <a:endParaRPr lang="el-GR"/>
                    </a:p>
                  </a:txBody>
                  <a:tcPr/>
                </a:tc>
                <a:tc>
                  <a:txBody>
                    <a:bodyPr/>
                    <a:lstStyle/>
                    <a:p>
                      <a:pPr algn="just">
                        <a:lnSpc>
                          <a:spcPct val="115000"/>
                        </a:lnSpc>
                        <a:spcAft>
                          <a:spcPts val="0"/>
                        </a:spcAft>
                      </a:pPr>
                      <a:r>
                        <a:rPr lang="el-GR" sz="2200" dirty="0">
                          <a:solidFill>
                            <a:srgbClr val="003366"/>
                          </a:solidFill>
                          <a:latin typeface="Calibri" pitchFamily="34" charset="0"/>
                          <a:ea typeface="Calibri"/>
                          <a:cs typeface="Calibri" pitchFamily="34" charset="0"/>
                        </a:rPr>
                        <a:t>ΧΛΛ 1%</a:t>
                      </a:r>
                      <a:endParaRPr lang="el-GR" sz="2200" dirty="0">
                        <a:solidFill>
                          <a:srgbClr val="003366"/>
                        </a:solidFill>
                        <a:latin typeface="Calibri" pitchFamily="34" charset="0"/>
                        <a:ea typeface="Times New Roman"/>
                        <a:cs typeface="Calibri" pitchFamily="34" charset="0"/>
                      </a:endParaRPr>
                    </a:p>
                  </a:txBody>
                  <a:tcPr marL="64685" marR="64685" marT="0" marB="0">
                    <a:lnL w="12700" cap="flat" cmpd="sng" algn="ctr">
                      <a:solidFill>
                        <a:srgbClr val="000000"/>
                      </a:solidFill>
                      <a:prstDash val="solid"/>
                      <a:round/>
                      <a:headEnd type="none" w="med" len="med"/>
                      <a:tailEnd type="none" w="med" len="med"/>
                    </a:lnL>
                    <a:lnR>
                      <a:noFill/>
                    </a:lnR>
                    <a:lnT>
                      <a:noFill/>
                    </a:lnT>
                    <a:lnB>
                      <a:noFill/>
                    </a:lnB>
                  </a:tcPr>
                </a:tc>
              </a:tr>
              <a:tr h="504056">
                <a:tc vMerge="1">
                  <a:txBody>
                    <a:bodyPr/>
                    <a:lstStyle/>
                    <a:p>
                      <a:endParaRPr lang="el-GR"/>
                    </a:p>
                  </a:txBody>
                  <a:tcPr/>
                </a:tc>
                <a:tc>
                  <a:txBody>
                    <a:bodyPr/>
                    <a:lstStyle/>
                    <a:p>
                      <a:pPr algn="just">
                        <a:lnSpc>
                          <a:spcPct val="115000"/>
                        </a:lnSpc>
                        <a:spcAft>
                          <a:spcPts val="0"/>
                        </a:spcAft>
                      </a:pPr>
                      <a:r>
                        <a:rPr lang="el-GR" sz="2200" dirty="0">
                          <a:solidFill>
                            <a:srgbClr val="003366"/>
                          </a:solidFill>
                          <a:latin typeface="Calibri" pitchFamily="34" charset="0"/>
                          <a:ea typeface="Calibri"/>
                          <a:cs typeface="Calibri" pitchFamily="34" charset="0"/>
                        </a:rPr>
                        <a:t>Κοινή ποικίλη </a:t>
                      </a:r>
                      <a:r>
                        <a:rPr lang="el-GR" sz="2200" dirty="0" err="1">
                          <a:solidFill>
                            <a:srgbClr val="003366"/>
                          </a:solidFill>
                          <a:latin typeface="Calibri" pitchFamily="34" charset="0"/>
                          <a:ea typeface="Calibri"/>
                          <a:cs typeface="Calibri" pitchFamily="34" charset="0"/>
                        </a:rPr>
                        <a:t>ανοσοανεπάρκεια</a:t>
                      </a:r>
                      <a:r>
                        <a:rPr lang="el-GR" sz="2200" dirty="0">
                          <a:solidFill>
                            <a:srgbClr val="003366"/>
                          </a:solidFill>
                          <a:latin typeface="Calibri" pitchFamily="34" charset="0"/>
                          <a:ea typeface="Calibri"/>
                          <a:cs typeface="Calibri" pitchFamily="34" charset="0"/>
                        </a:rPr>
                        <a:t> 2%</a:t>
                      </a:r>
                      <a:endParaRPr lang="el-GR" sz="2200" dirty="0">
                        <a:solidFill>
                          <a:srgbClr val="003366"/>
                        </a:solidFill>
                        <a:latin typeface="Calibri" pitchFamily="34" charset="0"/>
                        <a:ea typeface="Times New Roman"/>
                        <a:cs typeface="Calibri" pitchFamily="34" charset="0"/>
                      </a:endParaRPr>
                    </a:p>
                  </a:txBody>
                  <a:tcPr marL="64685" marR="64685" marT="0" marB="0">
                    <a:lnL w="12700" cap="flat" cmpd="sng" algn="ctr">
                      <a:solidFill>
                        <a:srgbClr val="000000"/>
                      </a:solidFill>
                      <a:prstDash val="solid"/>
                      <a:round/>
                      <a:headEnd type="none" w="med" len="med"/>
                      <a:tailEnd type="none" w="med" len="med"/>
                    </a:lnL>
                    <a:lnR>
                      <a:noFill/>
                    </a:lnR>
                    <a:lnT>
                      <a:noFill/>
                    </a:lnT>
                    <a:lnB>
                      <a:noFill/>
                    </a:lnB>
                  </a:tcPr>
                </a:tc>
              </a:tr>
              <a:tr h="504056">
                <a:tc vMerge="1">
                  <a:txBody>
                    <a:bodyPr/>
                    <a:lstStyle/>
                    <a:p>
                      <a:endParaRPr lang="el-GR"/>
                    </a:p>
                  </a:txBody>
                  <a:tcPr/>
                </a:tc>
                <a:tc>
                  <a:txBody>
                    <a:bodyPr/>
                    <a:lstStyle/>
                    <a:p>
                      <a:pPr algn="just">
                        <a:lnSpc>
                          <a:spcPct val="115000"/>
                        </a:lnSpc>
                        <a:spcAft>
                          <a:spcPts val="0"/>
                        </a:spcAft>
                      </a:pPr>
                      <a:r>
                        <a:rPr lang="el-GR" sz="2200" dirty="0">
                          <a:solidFill>
                            <a:srgbClr val="003366"/>
                          </a:solidFill>
                          <a:latin typeface="Calibri" pitchFamily="34" charset="0"/>
                          <a:ea typeface="Calibri"/>
                          <a:cs typeface="Calibri" pitchFamily="34" charset="0"/>
                        </a:rPr>
                        <a:t>Σύνδρομο </a:t>
                      </a:r>
                      <a:r>
                        <a:rPr lang="en-US" sz="2200" dirty="0">
                          <a:solidFill>
                            <a:srgbClr val="003366"/>
                          </a:solidFill>
                          <a:latin typeface="Calibri" pitchFamily="34" charset="0"/>
                          <a:ea typeface="Calibri"/>
                          <a:cs typeface="Calibri" pitchFamily="34" charset="0"/>
                        </a:rPr>
                        <a:t>Evans </a:t>
                      </a:r>
                      <a:r>
                        <a:rPr lang="el-GR" sz="2200" dirty="0">
                          <a:solidFill>
                            <a:srgbClr val="003366"/>
                          </a:solidFill>
                          <a:latin typeface="Calibri" pitchFamily="34" charset="0"/>
                          <a:ea typeface="Calibri"/>
                          <a:cs typeface="Calibri" pitchFamily="34" charset="0"/>
                        </a:rPr>
                        <a:t>2%</a:t>
                      </a:r>
                      <a:endParaRPr lang="el-GR" sz="2200" dirty="0">
                        <a:solidFill>
                          <a:srgbClr val="003366"/>
                        </a:solidFill>
                        <a:latin typeface="Calibri" pitchFamily="34" charset="0"/>
                        <a:ea typeface="Times New Roman"/>
                        <a:cs typeface="Calibri" pitchFamily="34" charset="0"/>
                      </a:endParaRPr>
                    </a:p>
                  </a:txBody>
                  <a:tcPr marL="64685" marR="64685" marT="0" marB="0">
                    <a:lnL w="12700" cap="flat" cmpd="sng" algn="ctr">
                      <a:solidFill>
                        <a:srgbClr val="000000"/>
                      </a:solidFill>
                      <a:prstDash val="solid"/>
                      <a:round/>
                      <a:headEnd type="none" w="med" len="med"/>
                      <a:tailEnd type="none" w="med" len="med"/>
                    </a:lnL>
                    <a:lnR>
                      <a:noFill/>
                    </a:lnR>
                    <a:lnT>
                      <a:noFill/>
                    </a:lnT>
                    <a:lnB>
                      <a:noFill/>
                    </a:lnB>
                  </a:tcPr>
                </a:tc>
              </a:tr>
              <a:tr h="504056">
                <a:tc vMerge="1">
                  <a:txBody>
                    <a:bodyPr/>
                    <a:lstStyle/>
                    <a:p>
                      <a:endParaRPr lang="el-GR"/>
                    </a:p>
                  </a:txBody>
                  <a:tcPr/>
                </a:tc>
                <a:tc>
                  <a:txBody>
                    <a:bodyPr/>
                    <a:lstStyle/>
                    <a:p>
                      <a:pPr algn="just">
                        <a:lnSpc>
                          <a:spcPct val="115000"/>
                        </a:lnSpc>
                        <a:spcAft>
                          <a:spcPts val="0"/>
                        </a:spcAft>
                      </a:pPr>
                      <a:r>
                        <a:rPr lang="el-GR" sz="2200" dirty="0" err="1">
                          <a:solidFill>
                            <a:srgbClr val="003366"/>
                          </a:solidFill>
                          <a:latin typeface="Calibri" pitchFamily="34" charset="0"/>
                          <a:ea typeface="Calibri"/>
                          <a:cs typeface="Calibri" pitchFamily="34" charset="0"/>
                        </a:rPr>
                        <a:t>Λεμφοϋπερπλαστικά</a:t>
                      </a:r>
                      <a:r>
                        <a:rPr lang="el-GR" sz="2200" dirty="0">
                          <a:solidFill>
                            <a:srgbClr val="003366"/>
                          </a:solidFill>
                          <a:latin typeface="Calibri" pitchFamily="34" charset="0"/>
                          <a:ea typeface="Calibri"/>
                          <a:cs typeface="Calibri" pitchFamily="34" charset="0"/>
                        </a:rPr>
                        <a:t> νοσήματα</a:t>
                      </a:r>
                      <a:r>
                        <a:rPr lang="en-US" sz="2200" dirty="0">
                          <a:solidFill>
                            <a:srgbClr val="003366"/>
                          </a:solidFill>
                          <a:latin typeface="Calibri" pitchFamily="34" charset="0"/>
                          <a:ea typeface="Calibri"/>
                          <a:cs typeface="Calibri" pitchFamily="34" charset="0"/>
                        </a:rPr>
                        <a:t>, </a:t>
                      </a:r>
                      <a:r>
                        <a:rPr lang="el-GR" sz="2200" dirty="0">
                          <a:solidFill>
                            <a:srgbClr val="003366"/>
                          </a:solidFill>
                          <a:latin typeface="Calibri" pitchFamily="34" charset="0"/>
                          <a:ea typeface="Calibri"/>
                          <a:cs typeface="Calibri" pitchFamily="34" charset="0"/>
                        </a:rPr>
                        <a:t>1%</a:t>
                      </a:r>
                      <a:endParaRPr lang="el-GR" sz="2200" dirty="0">
                        <a:solidFill>
                          <a:srgbClr val="003366"/>
                        </a:solidFill>
                        <a:latin typeface="Calibri" pitchFamily="34" charset="0"/>
                        <a:ea typeface="Times New Roman"/>
                        <a:cs typeface="Calibri" pitchFamily="34" charset="0"/>
                      </a:endParaRPr>
                    </a:p>
                  </a:txBody>
                  <a:tcPr marL="64685" marR="64685" marT="0" marB="0">
                    <a:lnL w="12700" cap="flat" cmpd="sng" algn="ctr">
                      <a:solidFill>
                        <a:srgbClr val="000000"/>
                      </a:solidFill>
                      <a:prstDash val="solid"/>
                      <a:round/>
                      <a:headEnd type="none" w="med" len="med"/>
                      <a:tailEnd type="none" w="med" len="med"/>
                    </a:lnL>
                    <a:lnR>
                      <a:noFill/>
                    </a:lnR>
                    <a:lnT>
                      <a:noFill/>
                    </a:lnT>
                    <a:lnB>
                      <a:noFill/>
                    </a:lnB>
                  </a:tcPr>
                </a:tc>
              </a:tr>
              <a:tr h="504056">
                <a:tc vMerge="1">
                  <a:txBody>
                    <a:bodyPr/>
                    <a:lstStyle/>
                    <a:p>
                      <a:endParaRPr lang="el-GR"/>
                    </a:p>
                  </a:txBody>
                  <a:tcPr/>
                </a:tc>
                <a:tc>
                  <a:txBody>
                    <a:bodyPr/>
                    <a:lstStyle/>
                    <a:p>
                      <a:pPr algn="just">
                        <a:lnSpc>
                          <a:spcPct val="115000"/>
                        </a:lnSpc>
                        <a:spcAft>
                          <a:spcPts val="0"/>
                        </a:spcAft>
                      </a:pPr>
                      <a:r>
                        <a:rPr lang="el-GR" sz="2200" dirty="0">
                          <a:solidFill>
                            <a:srgbClr val="003366"/>
                          </a:solidFill>
                          <a:latin typeface="Calibri" pitchFamily="34" charset="0"/>
                          <a:ea typeface="Calibri"/>
                          <a:cs typeface="Calibri" pitchFamily="34" charset="0"/>
                        </a:rPr>
                        <a:t>Σύνδρομο επίκτητης </a:t>
                      </a:r>
                      <a:r>
                        <a:rPr lang="el-GR" sz="2200" dirty="0" err="1">
                          <a:solidFill>
                            <a:srgbClr val="003366"/>
                          </a:solidFill>
                          <a:latin typeface="Calibri" pitchFamily="34" charset="0"/>
                          <a:ea typeface="Calibri"/>
                          <a:cs typeface="Calibri" pitchFamily="34" charset="0"/>
                        </a:rPr>
                        <a:t>ανοσοανεπάρκειας</a:t>
                      </a:r>
                      <a:r>
                        <a:rPr lang="el-GR" sz="2200" dirty="0">
                          <a:solidFill>
                            <a:srgbClr val="003366"/>
                          </a:solidFill>
                          <a:latin typeface="Calibri" pitchFamily="34" charset="0"/>
                          <a:ea typeface="Calibri"/>
                          <a:cs typeface="Calibri" pitchFamily="34" charset="0"/>
                        </a:rPr>
                        <a:t> </a:t>
                      </a:r>
                      <a:r>
                        <a:rPr lang="en-US" sz="2200" dirty="0">
                          <a:solidFill>
                            <a:srgbClr val="003366"/>
                          </a:solidFill>
                          <a:latin typeface="Calibri" pitchFamily="34" charset="0"/>
                          <a:ea typeface="Calibri"/>
                          <a:cs typeface="Calibri" pitchFamily="34" charset="0"/>
                        </a:rPr>
                        <a:t>HIV</a:t>
                      </a:r>
                      <a:r>
                        <a:rPr lang="el-GR" sz="2200" dirty="0">
                          <a:solidFill>
                            <a:srgbClr val="003366"/>
                          </a:solidFill>
                          <a:latin typeface="Calibri" pitchFamily="34" charset="0"/>
                          <a:ea typeface="Calibri"/>
                          <a:cs typeface="Calibri" pitchFamily="34" charset="0"/>
                        </a:rPr>
                        <a:t> 1%</a:t>
                      </a:r>
                      <a:endParaRPr lang="el-GR" sz="2200" dirty="0">
                        <a:solidFill>
                          <a:srgbClr val="003366"/>
                        </a:solidFill>
                        <a:latin typeface="Calibri" pitchFamily="34" charset="0"/>
                        <a:ea typeface="Times New Roman"/>
                        <a:cs typeface="Calibri" pitchFamily="34" charset="0"/>
                      </a:endParaRPr>
                    </a:p>
                  </a:txBody>
                  <a:tcPr marL="64685" marR="64685" marT="0" marB="0">
                    <a:lnL w="12700" cap="flat" cmpd="sng" algn="ctr">
                      <a:solidFill>
                        <a:srgbClr val="000000"/>
                      </a:solidFill>
                      <a:prstDash val="solid"/>
                      <a:round/>
                      <a:headEnd type="none" w="med" len="med"/>
                      <a:tailEnd type="none" w="med" len="med"/>
                    </a:lnL>
                    <a:lnR>
                      <a:noFill/>
                    </a:lnR>
                    <a:lnT>
                      <a:noFill/>
                    </a:lnT>
                    <a:lnB>
                      <a:noFill/>
                    </a:lnB>
                  </a:tcPr>
                </a:tc>
              </a:tr>
              <a:tr h="504056">
                <a:tc vMerge="1">
                  <a:txBody>
                    <a:bodyPr/>
                    <a:lstStyle/>
                    <a:p>
                      <a:endParaRPr lang="el-GR"/>
                    </a:p>
                  </a:txBody>
                  <a:tcPr/>
                </a:tc>
                <a:tc>
                  <a:txBody>
                    <a:bodyPr/>
                    <a:lstStyle/>
                    <a:p>
                      <a:pPr algn="just">
                        <a:lnSpc>
                          <a:spcPct val="115000"/>
                        </a:lnSpc>
                        <a:spcAft>
                          <a:spcPts val="0"/>
                        </a:spcAft>
                      </a:pPr>
                      <a:r>
                        <a:rPr lang="el-GR" sz="2200" dirty="0">
                          <a:solidFill>
                            <a:srgbClr val="003366"/>
                          </a:solidFill>
                          <a:latin typeface="Calibri" pitchFamily="34" charset="0"/>
                          <a:ea typeface="Calibri"/>
                          <a:cs typeface="Calibri" pitchFamily="34" charset="0"/>
                        </a:rPr>
                        <a:t>Ηπατίτιδα Β, Ηπατίτιδα</a:t>
                      </a:r>
                      <a:r>
                        <a:rPr lang="en-US" sz="2200" dirty="0">
                          <a:solidFill>
                            <a:srgbClr val="003366"/>
                          </a:solidFill>
                          <a:latin typeface="Calibri" pitchFamily="34" charset="0"/>
                          <a:ea typeface="Calibri"/>
                          <a:cs typeface="Calibri" pitchFamily="34" charset="0"/>
                        </a:rPr>
                        <a:t> C</a:t>
                      </a:r>
                      <a:r>
                        <a:rPr lang="el-GR" sz="2200" dirty="0">
                          <a:solidFill>
                            <a:srgbClr val="003366"/>
                          </a:solidFill>
                          <a:latin typeface="Calibri" pitchFamily="34" charset="0"/>
                          <a:ea typeface="Calibri"/>
                          <a:cs typeface="Calibri" pitchFamily="34" charset="0"/>
                        </a:rPr>
                        <a:t> 2%</a:t>
                      </a:r>
                      <a:endParaRPr lang="el-GR" sz="2200" dirty="0">
                        <a:solidFill>
                          <a:srgbClr val="003366"/>
                        </a:solidFill>
                        <a:latin typeface="Calibri" pitchFamily="34" charset="0"/>
                        <a:ea typeface="Times New Roman"/>
                        <a:cs typeface="Calibri" pitchFamily="34" charset="0"/>
                      </a:endParaRPr>
                    </a:p>
                  </a:txBody>
                  <a:tcPr marL="64685" marR="64685" marT="0" marB="0">
                    <a:lnL w="12700" cap="flat" cmpd="sng" algn="ctr">
                      <a:solidFill>
                        <a:srgbClr val="000000"/>
                      </a:solidFill>
                      <a:prstDash val="solid"/>
                      <a:round/>
                      <a:headEnd type="none" w="med" len="med"/>
                      <a:tailEnd type="none" w="med" len="med"/>
                    </a:lnL>
                    <a:lnR>
                      <a:noFill/>
                    </a:lnR>
                    <a:lnT>
                      <a:noFill/>
                    </a:lnT>
                    <a:lnB>
                      <a:noFill/>
                    </a:lnB>
                  </a:tcPr>
                </a:tc>
              </a:tr>
              <a:tr h="504056">
                <a:tc vMerge="1">
                  <a:txBody>
                    <a:bodyPr/>
                    <a:lstStyle/>
                    <a:p>
                      <a:endParaRPr lang="el-GR"/>
                    </a:p>
                  </a:txBody>
                  <a:tcPr/>
                </a:tc>
                <a:tc>
                  <a:txBody>
                    <a:bodyPr/>
                    <a:lstStyle/>
                    <a:p>
                      <a:pPr algn="just">
                        <a:lnSpc>
                          <a:spcPct val="115000"/>
                        </a:lnSpc>
                        <a:spcAft>
                          <a:spcPts val="0"/>
                        </a:spcAft>
                      </a:pPr>
                      <a:r>
                        <a:rPr lang="el-GR" sz="2200" dirty="0" err="1">
                          <a:solidFill>
                            <a:srgbClr val="003366"/>
                          </a:solidFill>
                          <a:latin typeface="Calibri" pitchFamily="34" charset="0"/>
                          <a:ea typeface="Calibri"/>
                          <a:cs typeface="Calibri" pitchFamily="34" charset="0"/>
                        </a:rPr>
                        <a:t>Ελικοβακτηρίδιο</a:t>
                      </a:r>
                      <a:r>
                        <a:rPr lang="el-GR" sz="2200" dirty="0">
                          <a:solidFill>
                            <a:srgbClr val="003366"/>
                          </a:solidFill>
                          <a:latin typeface="Calibri" pitchFamily="34" charset="0"/>
                          <a:ea typeface="Calibri"/>
                          <a:cs typeface="Calibri" pitchFamily="34" charset="0"/>
                        </a:rPr>
                        <a:t> του πυλωρού  1%</a:t>
                      </a:r>
                      <a:endParaRPr lang="el-GR" sz="2200" dirty="0">
                        <a:solidFill>
                          <a:srgbClr val="003366"/>
                        </a:solidFill>
                        <a:latin typeface="Calibri" pitchFamily="34" charset="0"/>
                        <a:ea typeface="Times New Roman"/>
                        <a:cs typeface="Calibri" pitchFamily="34" charset="0"/>
                      </a:endParaRPr>
                    </a:p>
                  </a:txBody>
                  <a:tcPr marL="64685" marR="64685" marT="0" marB="0">
                    <a:lnL w="12700" cap="flat" cmpd="sng" algn="ctr">
                      <a:solidFill>
                        <a:srgbClr val="000000"/>
                      </a:solidFill>
                      <a:prstDash val="solid"/>
                      <a:round/>
                      <a:headEnd type="none" w="med" len="med"/>
                      <a:tailEnd type="none" w="med" len="med"/>
                    </a:lnL>
                    <a:lnR>
                      <a:noFill/>
                    </a:lnR>
                    <a:lnT>
                      <a:noFill/>
                    </a:lnT>
                    <a:lnB>
                      <a:noFill/>
                    </a:lnB>
                  </a:tcPr>
                </a:tc>
              </a:tr>
              <a:tr h="504056">
                <a:tc vMerge="1">
                  <a:txBody>
                    <a:bodyPr/>
                    <a:lstStyle/>
                    <a:p>
                      <a:endParaRPr lang="el-GR"/>
                    </a:p>
                  </a:txBody>
                  <a:tcPr/>
                </a:tc>
                <a:tc>
                  <a:txBody>
                    <a:bodyPr/>
                    <a:lstStyle/>
                    <a:p>
                      <a:pPr algn="just">
                        <a:lnSpc>
                          <a:spcPct val="115000"/>
                        </a:lnSpc>
                        <a:spcAft>
                          <a:spcPts val="0"/>
                        </a:spcAft>
                      </a:pPr>
                      <a:r>
                        <a:rPr lang="el-GR" sz="2200" dirty="0" smtClean="0">
                          <a:solidFill>
                            <a:srgbClr val="003366"/>
                          </a:solidFill>
                          <a:latin typeface="Calibri" pitchFamily="34" charset="0"/>
                          <a:ea typeface="Calibri"/>
                          <a:cs typeface="Calibri" pitchFamily="34" charset="0"/>
                        </a:rPr>
                        <a:t>Φαρμακευτικά αίτια-μετά </a:t>
                      </a:r>
                      <a:r>
                        <a:rPr lang="el-GR" sz="2200" dirty="0">
                          <a:solidFill>
                            <a:srgbClr val="003366"/>
                          </a:solidFill>
                          <a:latin typeface="Calibri" pitchFamily="34" charset="0"/>
                          <a:ea typeface="Calibri"/>
                          <a:cs typeface="Calibri" pitchFamily="34" charset="0"/>
                        </a:rPr>
                        <a:t>από εμβολιασμό 1%</a:t>
                      </a:r>
                      <a:endParaRPr lang="el-GR" sz="2200" dirty="0">
                        <a:solidFill>
                          <a:srgbClr val="003366"/>
                        </a:solidFill>
                        <a:latin typeface="Calibri" pitchFamily="34" charset="0"/>
                        <a:ea typeface="Times New Roman"/>
                        <a:cs typeface="Calibri" pitchFamily="34" charset="0"/>
                      </a:endParaRPr>
                    </a:p>
                  </a:txBody>
                  <a:tcPr marL="64685" marR="64685" marT="0" marB="0">
                    <a:lnL w="12700" cap="flat" cmpd="sng" algn="ctr">
                      <a:solidFill>
                        <a:srgbClr val="000000"/>
                      </a:solidFill>
                      <a:prstDash val="solid"/>
                      <a:round/>
                      <a:headEnd type="none" w="med" len="med"/>
                      <a:tailEnd type="none" w="med" len="med"/>
                    </a:lnL>
                    <a:lnR>
                      <a:noFill/>
                    </a:lnR>
                    <a:lnT>
                      <a:noFill/>
                    </a:lnT>
                    <a:lnB>
                      <a:noFill/>
                    </a:lnB>
                  </a:tcPr>
                </a:tc>
              </a:tr>
              <a:tr h="504056">
                <a:tc vMerge="1">
                  <a:txBody>
                    <a:bodyPr/>
                    <a:lstStyle/>
                    <a:p>
                      <a:endParaRPr lang="el-GR"/>
                    </a:p>
                  </a:txBody>
                  <a:tcPr/>
                </a:tc>
                <a:tc>
                  <a:txBody>
                    <a:bodyPr/>
                    <a:lstStyle/>
                    <a:p>
                      <a:pPr algn="just">
                        <a:lnSpc>
                          <a:spcPct val="115000"/>
                        </a:lnSpc>
                        <a:spcAft>
                          <a:spcPts val="0"/>
                        </a:spcAft>
                      </a:pPr>
                      <a:r>
                        <a:rPr lang="el-GR" sz="2200" dirty="0">
                          <a:solidFill>
                            <a:srgbClr val="003366"/>
                          </a:solidFill>
                          <a:latin typeface="Calibri" pitchFamily="34" charset="0"/>
                          <a:ea typeface="Calibri"/>
                          <a:cs typeface="Calibri" pitchFamily="34" charset="0"/>
                        </a:rPr>
                        <a:t>Μετά από συστηματικές λοιμώξεις 2%</a:t>
                      </a:r>
                      <a:endParaRPr lang="el-GR" sz="2200" dirty="0">
                        <a:solidFill>
                          <a:srgbClr val="003366"/>
                        </a:solidFill>
                        <a:latin typeface="Calibri" pitchFamily="34" charset="0"/>
                        <a:ea typeface="Times New Roman"/>
                        <a:cs typeface="Calibri" pitchFamily="34" charset="0"/>
                      </a:endParaRPr>
                    </a:p>
                  </a:txBody>
                  <a:tcPr marL="64685" marR="64685"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44033" name="Rectangle 1"/>
          <p:cNvSpPr>
            <a:spLocks noChangeArrowheads="1"/>
          </p:cNvSpPr>
          <p:nvPr/>
        </p:nvSpPr>
        <p:spPr bwMode="auto">
          <a:xfrm>
            <a:off x="0" y="188640"/>
            <a:ext cx="8122288"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l-GR" sz="2600" b="1" dirty="0" err="1" smtClean="0">
                <a:solidFill>
                  <a:srgbClr val="003366"/>
                </a:solidFill>
                <a:effectLst>
                  <a:outerShdw blurRad="38100" dist="38100" dir="2700000" algn="tl">
                    <a:srgbClr val="000000">
                      <a:alpha val="43137"/>
                    </a:srgbClr>
                  </a:outerShdw>
                </a:effectLst>
                <a:latin typeface="Calibri" pitchFamily="34" charset="0"/>
                <a:ea typeface="Calibri" pitchFamily="34" charset="0"/>
                <a:cs typeface="Calibri" pitchFamily="34" charset="0"/>
              </a:rPr>
              <a:t>Α</a:t>
            </a:r>
            <a:r>
              <a:rPr kumimoji="0" lang="el-GR" sz="2600" b="1" i="0" u="none" strike="noStrike" cap="none" normalizeH="0" baseline="0" dirty="0" err="1" smtClean="0">
                <a:ln>
                  <a:noFill/>
                </a:ln>
                <a:solidFill>
                  <a:srgbClr val="003366"/>
                </a:solidFill>
                <a:effectLst>
                  <a:outerShdw blurRad="38100" dist="38100" dir="2700000" algn="tl">
                    <a:srgbClr val="000000">
                      <a:alpha val="43137"/>
                    </a:srgbClr>
                  </a:outerShdw>
                </a:effectLst>
                <a:latin typeface="Calibri" pitchFamily="34" charset="0"/>
                <a:ea typeface="Calibri" pitchFamily="34" charset="0"/>
                <a:cs typeface="Calibri" pitchFamily="34" charset="0"/>
              </a:rPr>
              <a:t>υτοάνοσες</a:t>
            </a:r>
            <a:r>
              <a:rPr kumimoji="0" lang="el-GR" sz="2600" b="1" i="0" u="none" strike="noStrike" cap="none" normalizeH="0" baseline="0" dirty="0" smtClean="0">
                <a:ln>
                  <a:noFill/>
                </a:ln>
                <a:solidFill>
                  <a:srgbClr val="003366"/>
                </a:solidFill>
                <a:effectLst>
                  <a:outerShdw blurRad="38100" dist="38100" dir="2700000" algn="tl">
                    <a:srgbClr val="000000">
                      <a:alpha val="43137"/>
                    </a:srgbClr>
                  </a:outerShdw>
                </a:effectLst>
                <a:latin typeface="Calibri" pitchFamily="34" charset="0"/>
                <a:ea typeface="Calibri" pitchFamily="34" charset="0"/>
                <a:cs typeface="Calibri" pitchFamily="34" charset="0"/>
              </a:rPr>
              <a:t> παθήσεις συνοδευόμενες από </a:t>
            </a:r>
            <a:r>
              <a:rPr kumimoji="0" lang="el-GR" sz="2600" b="1" i="0" u="none" strike="noStrike" cap="none" normalizeH="0" baseline="0" dirty="0" err="1" smtClean="0">
                <a:ln>
                  <a:noFill/>
                </a:ln>
                <a:solidFill>
                  <a:srgbClr val="003366"/>
                </a:solidFill>
                <a:effectLst>
                  <a:outerShdw blurRad="38100" dist="38100" dir="2700000" algn="tl">
                    <a:srgbClr val="000000">
                      <a:alpha val="43137"/>
                    </a:srgbClr>
                  </a:outerShdw>
                </a:effectLst>
                <a:latin typeface="Calibri" pitchFamily="34" charset="0"/>
                <a:ea typeface="Calibri" pitchFamily="34" charset="0"/>
                <a:cs typeface="Calibri" pitchFamily="34" charset="0"/>
              </a:rPr>
              <a:t>θρομβοπενία</a:t>
            </a:r>
            <a:endParaRPr kumimoji="0" lang="el-GR" sz="2600" b="0" i="0" u="none" strike="noStrike" cap="none" normalizeH="0" baseline="0" dirty="0" smtClean="0">
              <a:ln>
                <a:noFill/>
              </a:ln>
              <a:solidFill>
                <a:srgbClr val="003366"/>
              </a:solidFill>
              <a:effectLst>
                <a:outerShdw blurRad="38100" dist="38100" dir="2700000" algn="tl">
                  <a:srgbClr val="000000">
                    <a:alpha val="43137"/>
                  </a:srgbClr>
                </a:outerShdw>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rgbClr val="003366"/>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1052736"/>
            <a:ext cx="5436096" cy="4561249"/>
          </a:xfrm>
          <a:prstGeom prst="rect">
            <a:avLst/>
          </a:prstGeom>
        </p:spPr>
        <p:txBody>
          <a:bodyPr wrap="square">
            <a:spAutoFit/>
          </a:bodyPr>
          <a:lstStyle/>
          <a:p>
            <a:pPr marL="457200" indent="-457200">
              <a:lnSpc>
                <a:spcPct val="200000"/>
              </a:lnSpc>
            </a:pPr>
            <a:r>
              <a:rPr lang="el-GR" sz="2200" dirty="0" smtClean="0">
                <a:solidFill>
                  <a:srgbClr val="003366"/>
                </a:solidFill>
                <a:latin typeface="Calibri" pitchFamily="34" charset="0"/>
                <a:cs typeface="Calibri" pitchFamily="34" charset="0"/>
              </a:rPr>
              <a:t>Αιματολογική </a:t>
            </a:r>
            <a:r>
              <a:rPr lang="el-GR" sz="2200" dirty="0">
                <a:solidFill>
                  <a:srgbClr val="003366"/>
                </a:solidFill>
                <a:latin typeface="Calibri" pitchFamily="34" charset="0"/>
                <a:cs typeface="Calibri" pitchFamily="34" charset="0"/>
              </a:rPr>
              <a:t>διαταραχή </a:t>
            </a:r>
            <a:r>
              <a:rPr lang="el-GR" sz="2200" dirty="0" smtClean="0">
                <a:solidFill>
                  <a:srgbClr val="003366"/>
                </a:solidFill>
                <a:latin typeface="Calibri" pitchFamily="34" charset="0"/>
                <a:cs typeface="Calibri" pitchFamily="34" charset="0"/>
              </a:rPr>
              <a:t>με </a:t>
            </a:r>
            <a:endParaRPr lang="en-US" sz="2200" dirty="0" smtClean="0">
              <a:solidFill>
                <a:srgbClr val="003366"/>
              </a:solidFill>
              <a:latin typeface="Calibri" pitchFamily="34" charset="0"/>
              <a:cs typeface="Calibri" pitchFamily="34" charset="0"/>
            </a:endParaRPr>
          </a:p>
          <a:p>
            <a:pPr marL="457200" indent="-457200">
              <a:lnSpc>
                <a:spcPct val="200000"/>
              </a:lnSpc>
              <a:buFont typeface="Wingdings" pitchFamily="2" charset="2"/>
              <a:buChar char="Ø"/>
            </a:pPr>
            <a:r>
              <a:rPr lang="el-GR" sz="2200" b="1" dirty="0" smtClean="0">
                <a:solidFill>
                  <a:srgbClr val="003366"/>
                </a:solidFill>
                <a:latin typeface="Calibri" pitchFamily="34" charset="0"/>
                <a:cs typeface="Calibri" pitchFamily="34" charset="0"/>
              </a:rPr>
              <a:t>Αυξημένη </a:t>
            </a:r>
            <a:r>
              <a:rPr lang="el-GR" sz="2200" b="1" dirty="0">
                <a:solidFill>
                  <a:srgbClr val="003366"/>
                </a:solidFill>
                <a:latin typeface="Calibri" pitchFamily="34" charset="0"/>
                <a:cs typeface="Calibri" pitchFamily="34" charset="0"/>
              </a:rPr>
              <a:t>περιφερική </a:t>
            </a:r>
            <a:r>
              <a:rPr lang="el-GR" sz="2200" b="1" dirty="0" smtClean="0">
                <a:solidFill>
                  <a:srgbClr val="003366"/>
                </a:solidFill>
                <a:latin typeface="Calibri" pitchFamily="34" charset="0"/>
                <a:cs typeface="Calibri" pitchFamily="34" charset="0"/>
              </a:rPr>
              <a:t>καταστροφή </a:t>
            </a:r>
            <a:r>
              <a:rPr lang="el-GR" sz="2200" dirty="0" smtClean="0">
                <a:solidFill>
                  <a:srgbClr val="003366"/>
                </a:solidFill>
                <a:latin typeface="Calibri" pitchFamily="34" charset="0"/>
                <a:cs typeface="Calibri" pitchFamily="34" charset="0"/>
              </a:rPr>
              <a:t>των </a:t>
            </a:r>
            <a:r>
              <a:rPr lang="el-GR" sz="2200" dirty="0">
                <a:solidFill>
                  <a:srgbClr val="003366"/>
                </a:solidFill>
                <a:latin typeface="Calibri" pitchFamily="34" charset="0"/>
                <a:cs typeface="Calibri" pitchFamily="34" charset="0"/>
              </a:rPr>
              <a:t>αιμοπεταλίων στο </a:t>
            </a:r>
            <a:r>
              <a:rPr lang="el-GR" sz="2200" dirty="0" err="1">
                <a:solidFill>
                  <a:srgbClr val="003366"/>
                </a:solidFill>
                <a:latin typeface="Calibri" pitchFamily="34" charset="0"/>
                <a:cs typeface="Calibri" pitchFamily="34" charset="0"/>
              </a:rPr>
              <a:t>δυκτιοενδοθηλιακό</a:t>
            </a:r>
            <a:r>
              <a:rPr lang="el-GR" sz="2200" dirty="0">
                <a:solidFill>
                  <a:srgbClr val="003366"/>
                </a:solidFill>
                <a:latin typeface="Calibri" pitchFamily="34" charset="0"/>
                <a:cs typeface="Calibri" pitchFamily="34" charset="0"/>
              </a:rPr>
              <a:t> σύστημα </a:t>
            </a:r>
            <a:r>
              <a:rPr lang="el-GR" sz="2200" dirty="0" smtClean="0">
                <a:solidFill>
                  <a:srgbClr val="003366"/>
                </a:solidFill>
                <a:latin typeface="Calibri" pitchFamily="34" charset="0"/>
                <a:cs typeface="Calibri" pitchFamily="34" charset="0"/>
              </a:rPr>
              <a:t> </a:t>
            </a:r>
            <a:r>
              <a:rPr lang="el-GR" sz="2200" b="1" dirty="0" smtClean="0">
                <a:solidFill>
                  <a:srgbClr val="003366"/>
                </a:solidFill>
                <a:latin typeface="Calibri" pitchFamily="34" charset="0"/>
                <a:cs typeface="Calibri" pitchFamily="34" charset="0"/>
              </a:rPr>
              <a:t>λόγω ανάπτυξης </a:t>
            </a:r>
            <a:r>
              <a:rPr lang="el-GR" sz="2200" b="1" dirty="0" err="1">
                <a:solidFill>
                  <a:srgbClr val="003366"/>
                </a:solidFill>
                <a:latin typeface="Calibri" pitchFamily="34" charset="0"/>
                <a:cs typeface="Calibri" pitchFamily="34" charset="0"/>
              </a:rPr>
              <a:t>αυτοάνοσων</a:t>
            </a:r>
            <a:r>
              <a:rPr lang="el-GR" sz="2200" b="1" dirty="0">
                <a:solidFill>
                  <a:srgbClr val="003366"/>
                </a:solidFill>
                <a:latin typeface="Calibri" pitchFamily="34" charset="0"/>
                <a:cs typeface="Calibri" pitchFamily="34" charset="0"/>
              </a:rPr>
              <a:t> μηχανισμών</a:t>
            </a:r>
            <a:r>
              <a:rPr lang="el-GR" sz="2200" dirty="0">
                <a:solidFill>
                  <a:srgbClr val="003366"/>
                </a:solidFill>
                <a:latin typeface="Calibri" pitchFamily="34" charset="0"/>
                <a:cs typeface="Calibri" pitchFamily="34" charset="0"/>
              </a:rPr>
              <a:t>, </a:t>
            </a:r>
            <a:r>
              <a:rPr lang="el-GR" sz="2200" dirty="0" smtClean="0">
                <a:solidFill>
                  <a:srgbClr val="003366"/>
                </a:solidFill>
                <a:latin typeface="Calibri" pitchFamily="34" charset="0"/>
                <a:cs typeface="Calibri" pitchFamily="34" charset="0"/>
              </a:rPr>
              <a:t>και</a:t>
            </a:r>
          </a:p>
          <a:p>
            <a:pPr marL="457200" indent="-457200">
              <a:lnSpc>
                <a:spcPct val="200000"/>
              </a:lnSpc>
              <a:buFont typeface="Wingdings" pitchFamily="2" charset="2"/>
              <a:buChar char="Ø"/>
            </a:pPr>
            <a:r>
              <a:rPr lang="el-GR" sz="2200" dirty="0" smtClean="0">
                <a:solidFill>
                  <a:srgbClr val="003366"/>
                </a:solidFill>
                <a:latin typeface="Calibri" pitchFamily="34" charset="0"/>
                <a:cs typeface="Calibri" pitchFamily="34" charset="0"/>
              </a:rPr>
              <a:t> </a:t>
            </a:r>
            <a:r>
              <a:rPr lang="el-GR" sz="2200" b="1" dirty="0" smtClean="0">
                <a:solidFill>
                  <a:srgbClr val="003366"/>
                </a:solidFill>
                <a:latin typeface="Calibri" pitchFamily="34" charset="0"/>
                <a:cs typeface="Calibri" pitchFamily="34" charset="0"/>
              </a:rPr>
              <a:t>Μειωμένη παραγωγή αιμοπεταλίων</a:t>
            </a:r>
          </a:p>
          <a:p>
            <a:pPr marL="801688" lvl="1" indent="-260350">
              <a:spcBef>
                <a:spcPct val="20000"/>
              </a:spcBef>
              <a:buClr>
                <a:srgbClr val="381984"/>
              </a:buClr>
            </a:pPr>
            <a:r>
              <a:rPr lang="el-GR" sz="2200" dirty="0" smtClean="0">
                <a:solidFill>
                  <a:srgbClr val="003366"/>
                </a:solidFill>
                <a:latin typeface="Calibri" pitchFamily="34" charset="0"/>
                <a:cs typeface="Calibri" pitchFamily="34" charset="0"/>
              </a:rPr>
              <a:t>χωρίς αντισταθμιστική</a:t>
            </a:r>
            <a:r>
              <a:rPr lang="en-US" sz="2200" dirty="0" smtClean="0">
                <a:solidFill>
                  <a:srgbClr val="003366"/>
                </a:solidFill>
                <a:latin typeface="Calibri" pitchFamily="34" charset="0"/>
                <a:cs typeface="Calibri" pitchFamily="34" charset="0"/>
              </a:rPr>
              <a:t> </a:t>
            </a:r>
            <a:r>
              <a:rPr lang="el-GR" sz="2200" dirty="0" smtClean="0">
                <a:solidFill>
                  <a:srgbClr val="003366"/>
                </a:solidFill>
                <a:latin typeface="Calibri" pitchFamily="34" charset="0"/>
                <a:cs typeface="Calibri" pitchFamily="34" charset="0"/>
              </a:rPr>
              <a:t>σύνθεση </a:t>
            </a:r>
            <a:r>
              <a:rPr lang="en-US" sz="2200" dirty="0" smtClean="0">
                <a:solidFill>
                  <a:srgbClr val="003366"/>
                </a:solidFill>
                <a:latin typeface="Calibri" pitchFamily="34" charset="0"/>
                <a:cs typeface="Calibri" pitchFamily="34" charset="0"/>
              </a:rPr>
              <a:t>TPO</a:t>
            </a:r>
            <a:endParaRPr lang="en-US" sz="2200" dirty="0">
              <a:solidFill>
                <a:srgbClr val="003366"/>
              </a:solidFill>
              <a:latin typeface="Calibri" pitchFamily="34" charset="0"/>
              <a:cs typeface="Calibri" pitchFamily="34" charset="0"/>
            </a:endParaRPr>
          </a:p>
        </p:txBody>
      </p:sp>
      <p:pic>
        <p:nvPicPr>
          <p:cNvPr id="3" name="Picture 14" descr="WT02080_02_content"/>
          <p:cNvPicPr>
            <a:picLocks noChangeAspect="1" noChangeArrowheads="1"/>
          </p:cNvPicPr>
          <p:nvPr/>
        </p:nvPicPr>
        <p:blipFill>
          <a:blip r:embed="rId2" cstate="print"/>
          <a:srcRect/>
          <a:stretch>
            <a:fillRect/>
          </a:stretch>
        </p:blipFill>
        <p:spPr bwMode="auto">
          <a:xfrm>
            <a:off x="5370760" y="1268761"/>
            <a:ext cx="3773240" cy="4896544"/>
          </a:xfrm>
          <a:prstGeom prst="rect">
            <a:avLst/>
          </a:prstGeom>
          <a:noFill/>
          <a:ln w="9525">
            <a:noFill/>
            <a:miter lim="800000"/>
            <a:headEnd/>
            <a:tailEnd/>
          </a:ln>
        </p:spPr>
      </p:pic>
      <p:sp>
        <p:nvSpPr>
          <p:cNvPr id="4" name="3 - Ορθογώνιο"/>
          <p:cNvSpPr/>
          <p:nvPr/>
        </p:nvSpPr>
        <p:spPr>
          <a:xfrm>
            <a:off x="0" y="0"/>
            <a:ext cx="8712968" cy="833433"/>
          </a:xfrm>
          <a:prstGeom prst="rect">
            <a:avLst/>
          </a:prstGeom>
        </p:spPr>
        <p:txBody>
          <a:bodyPr wrap="square">
            <a:spAutoFit/>
          </a:bodyPr>
          <a:lstStyle/>
          <a:p>
            <a:pPr>
              <a:lnSpc>
                <a:spcPct val="200000"/>
              </a:lnSpc>
            </a:pPr>
            <a:r>
              <a:rPr lang="el-GR" sz="2800" b="1" dirty="0" err="1" smtClean="0">
                <a:solidFill>
                  <a:srgbClr val="003366"/>
                </a:solidFill>
                <a:cs typeface="Arial" pitchFamily="34" charset="0"/>
              </a:rPr>
              <a:t>Αυτοάνοση</a:t>
            </a:r>
            <a:r>
              <a:rPr lang="el-GR" sz="2800" b="1" dirty="0" smtClean="0">
                <a:solidFill>
                  <a:srgbClr val="003366"/>
                </a:solidFill>
                <a:cs typeface="Arial" pitchFamily="34" charset="0"/>
              </a:rPr>
              <a:t> </a:t>
            </a:r>
            <a:r>
              <a:rPr lang="el-GR" sz="2800" b="1" dirty="0" err="1" smtClean="0">
                <a:solidFill>
                  <a:srgbClr val="003366"/>
                </a:solidFill>
                <a:cs typeface="Arial" pitchFamily="34" charset="0"/>
              </a:rPr>
              <a:t>Θρομβοπενία</a:t>
            </a:r>
            <a:r>
              <a:rPr lang="el-GR" sz="2800" b="1" dirty="0" smtClean="0">
                <a:solidFill>
                  <a:srgbClr val="003366"/>
                </a:solidFill>
                <a:cs typeface="Arial" pitchFamily="34" charset="0"/>
              </a:rPr>
              <a:t> (ΙΤΡ)</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403648" y="1412776"/>
            <a:ext cx="6768752" cy="2862322"/>
          </a:xfrm>
          <a:prstGeom prst="rect">
            <a:avLst/>
          </a:prstGeom>
        </p:spPr>
        <p:txBody>
          <a:bodyPr wrap="square">
            <a:spAutoFit/>
          </a:bodyPr>
          <a:lstStyle/>
          <a:p>
            <a:pPr>
              <a:lnSpc>
                <a:spcPct val="150000"/>
              </a:lnSpc>
            </a:pPr>
            <a:endParaRPr lang="el-GR" sz="2400" b="1" dirty="0" smtClean="0">
              <a:solidFill>
                <a:srgbClr val="003366"/>
              </a:solidFill>
              <a:latin typeface="Calibri" pitchFamily="34" charset="0"/>
              <a:cs typeface="Calibri" pitchFamily="34" charset="0"/>
            </a:endParaRPr>
          </a:p>
          <a:p>
            <a:pPr>
              <a:lnSpc>
                <a:spcPct val="150000"/>
              </a:lnSpc>
            </a:pPr>
            <a:r>
              <a:rPr lang="el-GR" sz="2400" dirty="0" smtClean="0">
                <a:solidFill>
                  <a:srgbClr val="003366"/>
                </a:solidFill>
                <a:latin typeface="Calibri" pitchFamily="34" charset="0"/>
                <a:cs typeface="Calibri" pitchFamily="34" charset="0"/>
              </a:rPr>
              <a:t>Κατευθύνεται από τη</a:t>
            </a:r>
          </a:p>
          <a:p>
            <a:pPr marL="457200" indent="-457200">
              <a:lnSpc>
                <a:spcPct val="150000"/>
              </a:lnSpc>
              <a:buFont typeface="Wingdings" pitchFamily="2" charset="2"/>
              <a:buChar char="Ø"/>
            </a:pPr>
            <a:r>
              <a:rPr lang="el-GR" sz="2400" dirty="0" smtClean="0">
                <a:solidFill>
                  <a:srgbClr val="003366"/>
                </a:solidFill>
                <a:latin typeface="Calibri" pitchFamily="34" charset="0"/>
                <a:cs typeface="Calibri" pitchFamily="34" charset="0"/>
              </a:rPr>
              <a:t>παραγωγή </a:t>
            </a:r>
            <a:r>
              <a:rPr lang="el-GR" sz="2400" dirty="0" err="1" smtClean="0">
                <a:solidFill>
                  <a:srgbClr val="003366"/>
                </a:solidFill>
                <a:latin typeface="Calibri" pitchFamily="34" charset="0"/>
                <a:cs typeface="Calibri" pitchFamily="34" charset="0"/>
              </a:rPr>
              <a:t>αντιαιμοπεταλιακών</a:t>
            </a:r>
            <a:r>
              <a:rPr lang="el-GR" sz="2400" dirty="0" smtClean="0">
                <a:solidFill>
                  <a:srgbClr val="003366"/>
                </a:solidFill>
                <a:latin typeface="Calibri" pitchFamily="34" charset="0"/>
                <a:cs typeface="Calibri" pitchFamily="34" charset="0"/>
              </a:rPr>
              <a:t> αντισωμάτων </a:t>
            </a:r>
          </a:p>
          <a:p>
            <a:pPr marL="457200" indent="-457200">
              <a:lnSpc>
                <a:spcPct val="150000"/>
              </a:lnSpc>
              <a:buFont typeface="Wingdings" pitchFamily="2" charset="2"/>
              <a:buChar char="Ø"/>
            </a:pPr>
            <a:r>
              <a:rPr lang="el-GR" sz="2400" dirty="0" smtClean="0">
                <a:solidFill>
                  <a:srgbClr val="003366"/>
                </a:solidFill>
                <a:latin typeface="Calibri" pitchFamily="34" charset="0"/>
                <a:cs typeface="Calibri" pitchFamily="34" charset="0"/>
              </a:rPr>
              <a:t>ευαισθητοποίηση αιμοπεταλίων</a:t>
            </a:r>
          </a:p>
          <a:p>
            <a:pPr marL="457200" indent="-457200">
              <a:lnSpc>
                <a:spcPct val="150000"/>
              </a:lnSpc>
              <a:buFont typeface="Wingdings" pitchFamily="2" charset="2"/>
              <a:buChar char="Ø"/>
            </a:pPr>
            <a:r>
              <a:rPr lang="el-GR" sz="2400" dirty="0" smtClean="0">
                <a:solidFill>
                  <a:srgbClr val="003366"/>
                </a:solidFill>
                <a:latin typeface="Calibri" pitchFamily="34" charset="0"/>
                <a:cs typeface="Calibri" pitchFamily="34" charset="0"/>
              </a:rPr>
              <a:t>παραγωγή και κάθαρση των αιμοπεταλίων</a:t>
            </a:r>
            <a:endParaRPr lang="el-GR" sz="2400" dirty="0">
              <a:solidFill>
                <a:srgbClr val="003366"/>
              </a:solidFill>
              <a:latin typeface="Calibri" pitchFamily="34" charset="0"/>
              <a:cs typeface="Calibri" pitchFamily="34" charset="0"/>
            </a:endParaRPr>
          </a:p>
        </p:txBody>
      </p:sp>
      <p:sp>
        <p:nvSpPr>
          <p:cNvPr id="3" name="2 - Ορθογώνιο"/>
          <p:cNvSpPr/>
          <p:nvPr/>
        </p:nvSpPr>
        <p:spPr>
          <a:xfrm>
            <a:off x="683568" y="836712"/>
            <a:ext cx="7236296" cy="671851"/>
          </a:xfrm>
          <a:prstGeom prst="rect">
            <a:avLst/>
          </a:prstGeom>
        </p:spPr>
        <p:txBody>
          <a:bodyPr wrap="square">
            <a:spAutoFit/>
          </a:bodyPr>
          <a:lstStyle/>
          <a:p>
            <a:pPr>
              <a:lnSpc>
                <a:spcPct val="150000"/>
              </a:lnSpc>
            </a:pPr>
            <a:r>
              <a:rPr lang="el-GR" sz="2800" b="1" dirty="0" smtClean="0">
                <a:solidFill>
                  <a:srgbClr val="003366"/>
                </a:solidFill>
                <a:effectLst>
                  <a:outerShdw blurRad="38100" dist="38100" dir="2700000" algn="tl">
                    <a:srgbClr val="000000">
                      <a:alpha val="43137"/>
                    </a:srgbClr>
                  </a:outerShdw>
                </a:effectLst>
                <a:latin typeface="Calibri" pitchFamily="34" charset="0"/>
                <a:cs typeface="Calibri" pitchFamily="34" charset="0"/>
              </a:rPr>
              <a:t>Θεραπευτική προσέγγιση της ΙΤΡ</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4"/>
          <p:cNvSpPr>
            <a:spLocks noGrp="1" noChangeArrowheads="1"/>
          </p:cNvSpPr>
          <p:nvPr>
            <p:ph type="title"/>
          </p:nvPr>
        </p:nvSpPr>
        <p:spPr>
          <a:xfrm>
            <a:off x="683568" y="260648"/>
            <a:ext cx="4941168" cy="469900"/>
          </a:xfrm>
        </p:spPr>
        <p:txBody>
          <a:bodyPr>
            <a:noAutofit/>
          </a:bodyPr>
          <a:lstStyle/>
          <a:p>
            <a:pPr eaLnBrk="1" hangingPunct="1">
              <a:defRPr/>
            </a:pPr>
            <a:r>
              <a:rPr lang="el-GR" sz="2800" b="1" dirty="0" smtClean="0">
                <a:solidFill>
                  <a:srgbClr val="003366"/>
                </a:solidFill>
                <a:effectLst>
                  <a:outerShdw blurRad="38100" dist="38100" dir="2700000" algn="tl">
                    <a:srgbClr val="000000">
                      <a:alpha val="43137"/>
                    </a:srgbClr>
                  </a:outerShdw>
                </a:effectLst>
                <a:latin typeface="Calibri" pitchFamily="34" charset="0"/>
                <a:cs typeface="Calibri" pitchFamily="34" charset="0"/>
              </a:rPr>
              <a:t>Θεραπευτικές επιλογές</a:t>
            </a:r>
            <a:endParaRPr lang="it-IT" sz="2800" b="1" dirty="0" smtClean="0">
              <a:solidFill>
                <a:srgbClr val="003366"/>
              </a:solidFill>
              <a:effectLst>
                <a:outerShdw blurRad="38100" dist="38100" dir="2700000" algn="tl">
                  <a:srgbClr val="000000">
                    <a:alpha val="43137"/>
                  </a:srgbClr>
                </a:outerShdw>
              </a:effectLst>
              <a:latin typeface="Calibri" pitchFamily="34" charset="0"/>
              <a:cs typeface="Calibri" pitchFamily="34" charset="0"/>
            </a:endParaRPr>
          </a:p>
        </p:txBody>
      </p:sp>
      <p:sp>
        <p:nvSpPr>
          <p:cNvPr id="82947" name="Rectangle 2"/>
          <p:cNvSpPr>
            <a:spLocks noGrp="1" noChangeArrowheads="1"/>
          </p:cNvSpPr>
          <p:nvPr>
            <p:ph idx="1"/>
          </p:nvPr>
        </p:nvSpPr>
        <p:spPr>
          <a:xfrm>
            <a:off x="457200" y="2708275"/>
            <a:ext cx="8229600" cy="2952973"/>
          </a:xfrm>
        </p:spPr>
        <p:txBody>
          <a:bodyPr>
            <a:normAutofit/>
          </a:bodyPr>
          <a:lstStyle/>
          <a:p>
            <a:pPr lvl="1">
              <a:lnSpc>
                <a:spcPct val="160000"/>
              </a:lnSpc>
              <a:buFont typeface="Wingdings" pitchFamily="2" charset="2"/>
              <a:buChar char="ü"/>
            </a:pPr>
            <a:r>
              <a:rPr lang="el-GR" sz="2400" dirty="0" smtClean="0">
                <a:solidFill>
                  <a:srgbClr val="003366"/>
                </a:solidFill>
                <a:latin typeface="Calibri" pitchFamily="34" charset="0"/>
                <a:cs typeface="Calibri" pitchFamily="34" charset="0"/>
              </a:rPr>
              <a:t>Ελαχιστοποίηση του κινδύνου αιμορραγικών επιπλοκών χωρίς σημαντικές επιπλοκές από την ίδια την θεραπεία</a:t>
            </a:r>
          </a:p>
          <a:p>
            <a:pPr lvl="1">
              <a:lnSpc>
                <a:spcPct val="160000"/>
              </a:lnSpc>
              <a:buFont typeface="Wingdings" pitchFamily="2" charset="2"/>
              <a:buChar char="ü"/>
            </a:pPr>
            <a:r>
              <a:rPr lang="el-GR" sz="2400" dirty="0" smtClean="0">
                <a:solidFill>
                  <a:srgbClr val="003366"/>
                </a:solidFill>
                <a:latin typeface="Calibri" pitchFamily="34" charset="0"/>
                <a:cs typeface="Calibri" pitchFamily="34" charset="0"/>
              </a:rPr>
              <a:t>Βελτίωση της ποιότητας ζωής των ασθενών</a:t>
            </a:r>
            <a:endParaRPr lang="en-US" sz="2400" dirty="0" smtClean="0">
              <a:solidFill>
                <a:srgbClr val="003366"/>
              </a:solidFill>
              <a:latin typeface="Calibri" pitchFamily="34" charset="0"/>
              <a:cs typeface="Calibri" pitchFamily="34" charset="0"/>
            </a:endParaRPr>
          </a:p>
          <a:p>
            <a:pPr eaLnBrk="1" hangingPunct="1">
              <a:lnSpc>
                <a:spcPct val="120000"/>
              </a:lnSpc>
              <a:spcAft>
                <a:spcPct val="20000"/>
              </a:spcAft>
              <a:buFont typeface="Wingdings" pitchFamily="2" charset="2"/>
              <a:buChar char="ü"/>
            </a:pPr>
            <a:endParaRPr lang="it-IT" dirty="0" smtClean="0">
              <a:solidFill>
                <a:srgbClr val="003366"/>
              </a:solidFill>
            </a:endParaRPr>
          </a:p>
          <a:p>
            <a:pPr lvl="1"/>
            <a:endParaRPr lang="it-IT" dirty="0" smtClean="0"/>
          </a:p>
        </p:txBody>
      </p:sp>
      <p:sp>
        <p:nvSpPr>
          <p:cNvPr id="82948" name="Text Box 4"/>
          <p:cNvSpPr txBox="1">
            <a:spLocks noChangeArrowheads="1"/>
          </p:cNvSpPr>
          <p:nvPr/>
        </p:nvSpPr>
        <p:spPr bwMode="auto">
          <a:xfrm>
            <a:off x="4435475" y="6165304"/>
            <a:ext cx="4708525" cy="307777"/>
          </a:xfrm>
          <a:prstGeom prst="rect">
            <a:avLst/>
          </a:prstGeom>
          <a:noFill/>
          <a:ln w="12700">
            <a:noFill/>
            <a:miter lim="800000"/>
            <a:headEnd type="none" w="sm" len="sm"/>
            <a:tailEnd type="none" w="sm" len="sm"/>
          </a:ln>
        </p:spPr>
        <p:txBody>
          <a:bodyPr>
            <a:spAutoFit/>
          </a:bodyPr>
          <a:lstStyle/>
          <a:p>
            <a:pPr eaLnBrk="0" hangingPunct="0">
              <a:spcBef>
                <a:spcPct val="50000"/>
              </a:spcBef>
              <a:buNone/>
            </a:pPr>
            <a:r>
              <a:rPr lang="en-GB" sz="1400" b="1" dirty="0">
                <a:solidFill>
                  <a:srgbClr val="003366"/>
                </a:solidFill>
                <a:ea typeface="ＭＳ Ｐゴシック" charset="-128"/>
                <a:cs typeface="Arial" pitchFamily="34" charset="0"/>
              </a:rPr>
              <a:t>Stasi R, et al. </a:t>
            </a:r>
            <a:r>
              <a:rPr lang="en-US" sz="1400" b="1" i="1" dirty="0" err="1">
                <a:solidFill>
                  <a:srgbClr val="003366"/>
                </a:solidFill>
                <a:ea typeface="ＭＳ Ｐゴシック" charset="-128"/>
                <a:cs typeface="Arial" pitchFamily="34" charset="0"/>
              </a:rPr>
              <a:t>Thromb</a:t>
            </a:r>
            <a:r>
              <a:rPr lang="en-US" sz="1400" b="1" i="1" dirty="0">
                <a:solidFill>
                  <a:srgbClr val="003366"/>
                </a:solidFill>
                <a:ea typeface="ＭＳ Ｐゴシック" charset="-128"/>
                <a:cs typeface="Arial" pitchFamily="34" charset="0"/>
              </a:rPr>
              <a:t> </a:t>
            </a:r>
            <a:r>
              <a:rPr lang="en-US" sz="1400" b="1" i="1" dirty="0" err="1">
                <a:solidFill>
                  <a:srgbClr val="003366"/>
                </a:solidFill>
                <a:ea typeface="ＭＳ Ｐゴシック" charset="-128"/>
                <a:cs typeface="Arial" pitchFamily="34" charset="0"/>
              </a:rPr>
              <a:t>Haemost</a:t>
            </a:r>
            <a:r>
              <a:rPr lang="en-US" sz="1400" b="1" i="1" dirty="0">
                <a:solidFill>
                  <a:srgbClr val="003366"/>
                </a:solidFill>
                <a:ea typeface="ＭＳ Ｐゴシック" charset="-128"/>
                <a:cs typeface="Arial" pitchFamily="34" charset="0"/>
              </a:rPr>
              <a:t>.</a:t>
            </a:r>
            <a:r>
              <a:rPr lang="en-US" sz="1400" b="1" dirty="0">
                <a:solidFill>
                  <a:srgbClr val="003366"/>
                </a:solidFill>
                <a:ea typeface="ＭＳ Ｐゴシック" charset="-128"/>
                <a:cs typeface="Arial" pitchFamily="34" charset="0"/>
              </a:rPr>
              <a:t> 2008;99(1):</a:t>
            </a:r>
            <a:r>
              <a:rPr lang="en-US" sz="1400" b="1" dirty="0" smtClean="0">
                <a:solidFill>
                  <a:srgbClr val="003366"/>
                </a:solidFill>
                <a:ea typeface="ＭＳ Ｐゴシック" charset="-128"/>
                <a:cs typeface="Arial" pitchFamily="34" charset="0"/>
              </a:rPr>
              <a:t>4-13</a:t>
            </a:r>
            <a:endParaRPr lang="en-GB" sz="1400" b="1" dirty="0">
              <a:solidFill>
                <a:srgbClr val="003366"/>
              </a:solidFill>
              <a:ea typeface="ＭＳ Ｐゴシック" charset="-128"/>
              <a:cs typeface="Arial" pitchFamily="34" charset="0"/>
            </a:endParaRPr>
          </a:p>
        </p:txBody>
      </p:sp>
      <p:sp>
        <p:nvSpPr>
          <p:cNvPr id="5" name="Rectangle 67"/>
          <p:cNvSpPr txBox="1">
            <a:spLocks noChangeArrowheads="1"/>
          </p:cNvSpPr>
          <p:nvPr/>
        </p:nvSpPr>
        <p:spPr bwMode="auto">
          <a:xfrm>
            <a:off x="1828800" y="1828800"/>
            <a:ext cx="5715000" cy="5334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l-GR" sz="2600" b="1" kern="0" dirty="0" smtClean="0">
                <a:solidFill>
                  <a:srgbClr val="DA2128"/>
                </a:solidFill>
                <a:latin typeface="Calibri" pitchFamily="34" charset="0"/>
                <a:ea typeface="Arial" charset="0"/>
                <a:cs typeface="Calibri" pitchFamily="34" charset="0"/>
              </a:rPr>
              <a:t>Σκοπός της θεραπείας για </a:t>
            </a:r>
            <a:r>
              <a:rPr kumimoji="0" lang="el-GR" sz="2600" b="1" i="0" u="none" strike="noStrike" kern="0" cap="none" spc="0" normalizeH="0" baseline="0" noProof="0" dirty="0" smtClean="0">
                <a:ln>
                  <a:noFill/>
                </a:ln>
                <a:solidFill>
                  <a:srgbClr val="DA2128"/>
                </a:solidFill>
                <a:effectLst/>
                <a:uLnTx/>
                <a:uFillTx/>
                <a:latin typeface="Calibri" pitchFamily="34" charset="0"/>
                <a:ea typeface="Arial" charset="0"/>
                <a:cs typeface="Calibri" pitchFamily="34" charset="0"/>
              </a:rPr>
              <a:t>την </a:t>
            </a:r>
            <a:r>
              <a:rPr kumimoji="0" lang="en-US" sz="2600" b="1" i="0" u="none" strike="noStrike" kern="0" cap="none" spc="0" normalizeH="0" baseline="0" noProof="0" dirty="0" smtClean="0">
                <a:ln>
                  <a:noFill/>
                </a:ln>
                <a:solidFill>
                  <a:srgbClr val="DA2128"/>
                </a:solidFill>
                <a:effectLst/>
                <a:uLnTx/>
                <a:uFillTx/>
                <a:latin typeface="Calibri" pitchFamily="34" charset="0"/>
                <a:ea typeface="Arial" charset="0"/>
                <a:cs typeface="Calibri" pitchFamily="34" charset="0"/>
              </a:rPr>
              <a:t>ITP</a:t>
            </a:r>
            <a:endParaRPr kumimoji="0" lang="en-US" sz="2600" b="1" i="0" u="none" strike="noStrike" kern="0" cap="none" spc="0" normalizeH="0" baseline="0" noProof="0" dirty="0">
              <a:ln>
                <a:noFill/>
              </a:ln>
              <a:solidFill>
                <a:srgbClr val="DA2128"/>
              </a:solidFill>
              <a:effectLst/>
              <a:uLnTx/>
              <a:uFillTx/>
              <a:latin typeface="Calibri" pitchFamily="34" charset="0"/>
              <a:ea typeface="Arial" charset="0"/>
              <a:cs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9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srcRect b="5223"/>
          <a:stretch>
            <a:fillRect/>
          </a:stretch>
        </p:blipFill>
        <p:spPr bwMode="auto">
          <a:xfrm>
            <a:off x="899592" y="1628800"/>
            <a:ext cx="7048500" cy="4288056"/>
          </a:xfrm>
          <a:prstGeom prst="rect">
            <a:avLst/>
          </a:prstGeom>
          <a:noFill/>
          <a:ln w="9525">
            <a:noFill/>
            <a:miter lim="800000"/>
            <a:headEnd/>
            <a:tailEnd/>
          </a:ln>
        </p:spPr>
      </p:pic>
      <p:sp>
        <p:nvSpPr>
          <p:cNvPr id="3" name="2 - Ορθογώνιο"/>
          <p:cNvSpPr/>
          <p:nvPr/>
        </p:nvSpPr>
        <p:spPr>
          <a:xfrm>
            <a:off x="3851920" y="6488668"/>
            <a:ext cx="5292080" cy="369332"/>
          </a:xfrm>
          <a:prstGeom prst="rect">
            <a:avLst/>
          </a:prstGeom>
        </p:spPr>
        <p:txBody>
          <a:bodyPr wrap="square">
            <a:spAutoFit/>
          </a:bodyPr>
          <a:lstStyle/>
          <a:p>
            <a:pPr fontAlgn="base">
              <a:spcBef>
                <a:spcPct val="0"/>
              </a:spcBef>
              <a:spcAft>
                <a:spcPct val="0"/>
              </a:spcAft>
              <a:buNone/>
            </a:pPr>
            <a:r>
              <a:rPr lang="en-US" b="1" i="1" dirty="0" smtClean="0">
                <a:solidFill>
                  <a:srgbClr val="003366"/>
                </a:solidFill>
                <a:latin typeface="Calibri" pitchFamily="34" charset="0"/>
                <a:cs typeface="Calibri" pitchFamily="34" charset="0"/>
              </a:rPr>
              <a:t>Stasi R  et al</a:t>
            </a:r>
            <a:r>
              <a:rPr lang="el-GR" b="1" i="1" dirty="0" smtClean="0">
                <a:solidFill>
                  <a:srgbClr val="003366"/>
                </a:solidFill>
                <a:latin typeface="Calibri" pitchFamily="34" charset="0"/>
                <a:cs typeface="Calibri" pitchFamily="34" charset="0"/>
              </a:rPr>
              <a:t>., </a:t>
            </a:r>
            <a:r>
              <a:rPr lang="en-US" b="1" i="1" dirty="0" smtClean="0">
                <a:solidFill>
                  <a:srgbClr val="003366"/>
                </a:solidFill>
                <a:latin typeface="Calibri" pitchFamily="34" charset="0"/>
                <a:cs typeface="Calibri" pitchFamily="34" charset="0"/>
              </a:rPr>
              <a:t>Eur. J. Hematology  2009;82:13-19</a:t>
            </a:r>
            <a:endParaRPr lang="en-US" b="1" dirty="0">
              <a:solidFill>
                <a:srgbClr val="003366"/>
              </a:solidFill>
              <a:latin typeface="Calibri" pitchFamily="34" charset="0"/>
              <a:cs typeface="Calibri" pitchFamily="34" charset="0"/>
            </a:endParaRPr>
          </a:p>
        </p:txBody>
      </p:sp>
      <p:sp>
        <p:nvSpPr>
          <p:cNvPr id="4" name="3 - Ορθογώνιο"/>
          <p:cNvSpPr/>
          <p:nvPr/>
        </p:nvSpPr>
        <p:spPr>
          <a:xfrm>
            <a:off x="0" y="1124744"/>
            <a:ext cx="9144000" cy="461665"/>
          </a:xfrm>
          <a:prstGeom prst="rect">
            <a:avLst/>
          </a:prstGeom>
        </p:spPr>
        <p:txBody>
          <a:bodyPr wrap="square">
            <a:spAutoFit/>
          </a:bodyPr>
          <a:lstStyle/>
          <a:p>
            <a:pPr algn="ctr">
              <a:buNone/>
            </a:pPr>
            <a:r>
              <a:rPr lang="el-GR" sz="2400" b="1" dirty="0" smtClean="0">
                <a:solidFill>
                  <a:srgbClr val="DA2128"/>
                </a:solidFill>
                <a:latin typeface="Calibri" pitchFamily="34" charset="0"/>
                <a:cs typeface="Calibri" pitchFamily="34" charset="0"/>
              </a:rPr>
              <a:t>Κλασσικό μοντέλο θεραπείας για ασθενείς με </a:t>
            </a:r>
            <a:r>
              <a:rPr lang="en-US" sz="2400" b="1" dirty="0" smtClean="0">
                <a:solidFill>
                  <a:srgbClr val="DA2128"/>
                </a:solidFill>
                <a:latin typeface="Calibri" pitchFamily="34" charset="0"/>
                <a:cs typeface="Calibri" pitchFamily="34" charset="0"/>
              </a:rPr>
              <a:t>ITP</a:t>
            </a:r>
            <a:endParaRPr lang="el-GR" sz="2400" b="1" dirty="0">
              <a:solidFill>
                <a:srgbClr val="DA2128"/>
              </a:solidFill>
              <a:latin typeface="Calibri" pitchFamily="34" charset="0"/>
              <a:cs typeface="Calibri" pitchFamily="34" charset="0"/>
            </a:endParaRPr>
          </a:p>
        </p:txBody>
      </p:sp>
      <p:sp>
        <p:nvSpPr>
          <p:cNvPr id="5" name="4 - Ορθογώνιο"/>
          <p:cNvSpPr/>
          <p:nvPr/>
        </p:nvSpPr>
        <p:spPr>
          <a:xfrm>
            <a:off x="0" y="260648"/>
            <a:ext cx="9144000" cy="523220"/>
          </a:xfrm>
          <a:prstGeom prst="rect">
            <a:avLst/>
          </a:prstGeom>
        </p:spPr>
        <p:txBody>
          <a:bodyPr wrap="square">
            <a:spAutoFit/>
          </a:bodyPr>
          <a:lstStyle/>
          <a:p>
            <a:pPr algn="ctr"/>
            <a:r>
              <a:rPr lang="el-GR" sz="2800" b="1" dirty="0" smtClean="0">
                <a:solidFill>
                  <a:srgbClr val="003366"/>
                </a:solidFill>
                <a:latin typeface="Calibri" pitchFamily="34" charset="0"/>
                <a:cs typeface="Calibri" pitchFamily="34" charset="0"/>
              </a:rPr>
              <a:t>Θεραπευτικές επιλογές</a:t>
            </a:r>
            <a:endParaRPr lang="el-GR" sz="2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
          <p:cNvSpPr>
            <a:spLocks noChangeArrowheads="1"/>
          </p:cNvSpPr>
          <p:nvPr/>
        </p:nvSpPr>
        <p:spPr bwMode="auto">
          <a:xfrm>
            <a:off x="1043608" y="620688"/>
            <a:ext cx="6513514" cy="530914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l-GR" sz="2800" b="1" i="0" u="none" strike="noStrike" cap="none" normalizeH="0" baseline="0" dirty="0" smtClean="0">
                <a:ln>
                  <a:noFill/>
                </a:ln>
                <a:solidFill>
                  <a:srgbClr val="003366"/>
                </a:solidFill>
                <a:effectLst>
                  <a:outerShdw blurRad="38100" dist="38100" dir="2700000" algn="tl">
                    <a:srgbClr val="000000">
                      <a:alpha val="43137"/>
                    </a:srgbClr>
                  </a:outerShdw>
                </a:effectLst>
                <a:latin typeface="Calibri" pitchFamily="34" charset="0"/>
                <a:ea typeface="Calibri" pitchFamily="34" charset="0"/>
                <a:cs typeface="Calibri" pitchFamily="34" charset="0"/>
              </a:rPr>
              <a:t>Θεραπευτική αντιμετώπιση</a:t>
            </a:r>
          </a:p>
          <a:p>
            <a:pPr marL="0" marR="0" lvl="0" indent="0" algn="just" defTabSz="914400" rtl="0" eaLnBrk="1" fontAlgn="base" latinLnBrk="0" hangingPunct="1">
              <a:lnSpc>
                <a:spcPct val="150000"/>
              </a:lnSpc>
              <a:spcBef>
                <a:spcPct val="0"/>
              </a:spcBef>
              <a:spcAft>
                <a:spcPct val="0"/>
              </a:spcAft>
              <a:buClrTx/>
              <a:buSzTx/>
              <a:buFontTx/>
              <a:buNone/>
              <a:tabLst/>
            </a:pPr>
            <a:r>
              <a:rPr kumimoji="0" lang="el-GR" sz="2200" b="1" i="0" u="none" strike="noStrike" cap="none" normalizeH="0" baseline="0" dirty="0" smtClean="0">
                <a:ln>
                  <a:noFill/>
                </a:ln>
                <a:solidFill>
                  <a:srgbClr val="003366"/>
                </a:solidFill>
                <a:effectLst/>
                <a:latin typeface="Calibri" pitchFamily="34" charset="0"/>
                <a:ea typeface="Calibri" pitchFamily="34" charset="0"/>
                <a:cs typeface="Calibri" pitchFamily="34" charset="0"/>
              </a:rPr>
              <a:t> </a:t>
            </a:r>
          </a:p>
          <a:p>
            <a:pPr marL="457200" marR="0" lvl="0" indent="-457200" algn="just" defTabSz="914400" rtl="0" eaLnBrk="1" fontAlgn="base" latinLnBrk="0" hangingPunct="1">
              <a:lnSpc>
                <a:spcPct val="150000"/>
              </a:lnSpc>
              <a:spcBef>
                <a:spcPct val="0"/>
              </a:spcBef>
              <a:spcAft>
                <a:spcPct val="0"/>
              </a:spcAft>
              <a:buClrTx/>
              <a:buSzTx/>
              <a:buFont typeface="+mj-lt"/>
              <a:buAutoNum type="arabicPeriod"/>
              <a:tabLst/>
            </a:pPr>
            <a:r>
              <a:rPr kumimoji="0" lang="el-GR" sz="2200" b="1" i="0" u="none" strike="noStrike" cap="none" normalizeH="0" baseline="0" dirty="0" smtClean="0">
                <a:ln>
                  <a:noFill/>
                </a:ln>
                <a:solidFill>
                  <a:srgbClr val="003366"/>
                </a:solidFill>
                <a:effectLst/>
                <a:latin typeface="Calibri" pitchFamily="34" charset="0"/>
                <a:ea typeface="Calibri" pitchFamily="34" charset="0"/>
                <a:cs typeface="Calibri" pitchFamily="34" charset="0"/>
              </a:rPr>
              <a:t>Ασθενείς με αιμοπετάλια πάνω από 30.000/μ</a:t>
            </a:r>
            <a:r>
              <a:rPr kumimoji="0" lang="en-US" sz="2200" b="1" i="0" u="none" strike="noStrike" cap="none" normalizeH="0" baseline="0" dirty="0" smtClean="0">
                <a:ln>
                  <a:noFill/>
                </a:ln>
                <a:solidFill>
                  <a:srgbClr val="003366"/>
                </a:solidFill>
                <a:effectLst/>
                <a:latin typeface="Calibri" pitchFamily="34" charset="0"/>
                <a:ea typeface="Calibri" pitchFamily="34" charset="0"/>
                <a:cs typeface="Calibri" pitchFamily="34" charset="0"/>
              </a:rPr>
              <a:t>l</a:t>
            </a:r>
            <a:r>
              <a:rPr kumimoji="0" lang="el-GR" sz="2200" b="1" i="0" u="none" strike="noStrike" cap="none" normalizeH="0" baseline="0" dirty="0" smtClean="0">
                <a:ln>
                  <a:noFill/>
                </a:ln>
                <a:solidFill>
                  <a:srgbClr val="003366"/>
                </a:solidFill>
                <a:effectLst/>
                <a:latin typeface="Calibri" pitchFamily="34" charset="0"/>
                <a:ea typeface="Calibri" pitchFamily="34" charset="0"/>
                <a:cs typeface="Calibri" pitchFamily="34" charset="0"/>
              </a:rPr>
              <a:t> </a:t>
            </a:r>
          </a:p>
          <a:p>
            <a:pPr lvl="1" algn="just" fontAlgn="base">
              <a:lnSpc>
                <a:spcPct val="150000"/>
              </a:lnSpc>
              <a:spcBef>
                <a:spcPct val="0"/>
              </a:spcBef>
              <a:spcAft>
                <a:spcPct val="0"/>
              </a:spcAft>
              <a:buFont typeface="Wingdings" pitchFamily="2" charset="2"/>
              <a:buChar char="v"/>
            </a:pPr>
            <a:r>
              <a:rPr kumimoji="0" lang="el-GR" sz="2200" b="1" i="0" u="none" strike="noStrike" cap="none" normalizeH="0" baseline="0" dirty="0" smtClean="0">
                <a:ln>
                  <a:noFill/>
                </a:ln>
                <a:solidFill>
                  <a:srgbClr val="003366"/>
                </a:solidFill>
                <a:effectLst/>
                <a:latin typeface="Calibri" pitchFamily="34" charset="0"/>
                <a:ea typeface="Calibri" pitchFamily="34" charset="0"/>
                <a:cs typeface="Calibri" pitchFamily="34" charset="0"/>
              </a:rPr>
              <a:t>Εξατομίκευση</a:t>
            </a:r>
            <a:r>
              <a:rPr kumimoji="0" lang="el-GR" sz="2200" b="1" i="0" u="none" strike="noStrike" cap="none" normalizeH="0" dirty="0" smtClean="0">
                <a:ln>
                  <a:noFill/>
                </a:ln>
                <a:solidFill>
                  <a:srgbClr val="003366"/>
                </a:solidFill>
                <a:effectLst/>
                <a:latin typeface="Calibri" pitchFamily="34" charset="0"/>
                <a:ea typeface="Calibri" pitchFamily="34" charset="0"/>
                <a:cs typeface="Calibri" pitchFamily="34" charset="0"/>
              </a:rPr>
              <a:t> </a:t>
            </a:r>
            <a:r>
              <a:rPr kumimoji="0" lang="el-GR" sz="2200" i="0" u="none" strike="noStrike" cap="none" normalizeH="0" dirty="0" smtClean="0">
                <a:ln>
                  <a:noFill/>
                </a:ln>
                <a:solidFill>
                  <a:srgbClr val="003366"/>
                </a:solidFill>
                <a:effectLst/>
                <a:latin typeface="Calibri" pitchFamily="34" charset="0"/>
                <a:ea typeface="Calibri" pitchFamily="34" charset="0"/>
                <a:cs typeface="Calibri" pitchFamily="34" charset="0"/>
              </a:rPr>
              <a:t>ανάλογα από τη παρουσία </a:t>
            </a:r>
          </a:p>
          <a:p>
            <a:pPr marL="1371600" lvl="2" indent="-457200" algn="just" fontAlgn="base">
              <a:lnSpc>
                <a:spcPct val="150000"/>
              </a:lnSpc>
              <a:spcBef>
                <a:spcPct val="0"/>
              </a:spcBef>
              <a:spcAft>
                <a:spcPct val="0"/>
              </a:spcAft>
              <a:buFont typeface="Wingdings" pitchFamily="2" charset="2"/>
              <a:buChar char="Ø"/>
            </a:pPr>
            <a:r>
              <a:rPr kumimoji="0" lang="el-GR" sz="2200" b="0" i="0" u="none" strike="noStrike" cap="none" normalizeH="0" baseline="0" dirty="0" smtClean="0">
                <a:ln>
                  <a:noFill/>
                </a:ln>
                <a:solidFill>
                  <a:srgbClr val="003366"/>
                </a:solidFill>
                <a:effectLst/>
                <a:latin typeface="Calibri" pitchFamily="34" charset="0"/>
                <a:ea typeface="Calibri" pitchFamily="34" charset="0"/>
                <a:cs typeface="Calibri" pitchFamily="34" charset="0"/>
              </a:rPr>
              <a:t>αιμορραγικών εκδηλώσεων</a:t>
            </a:r>
          </a:p>
          <a:p>
            <a:pPr marL="1371600" lvl="2" indent="-457200" algn="just" fontAlgn="base">
              <a:lnSpc>
                <a:spcPct val="150000"/>
              </a:lnSpc>
              <a:spcBef>
                <a:spcPct val="0"/>
              </a:spcBef>
              <a:spcAft>
                <a:spcPct val="0"/>
              </a:spcAft>
              <a:buFont typeface="Wingdings" pitchFamily="2" charset="2"/>
              <a:buChar char="Ø"/>
            </a:pPr>
            <a:r>
              <a:rPr kumimoji="0" lang="el-GR" sz="2200" b="0" i="0" u="none" strike="noStrike" cap="none" normalizeH="0" baseline="0" dirty="0" smtClean="0">
                <a:ln>
                  <a:noFill/>
                </a:ln>
                <a:solidFill>
                  <a:srgbClr val="003366"/>
                </a:solidFill>
                <a:effectLst/>
                <a:latin typeface="Calibri" pitchFamily="34" charset="0"/>
                <a:ea typeface="Calibri" pitchFamily="34" charset="0"/>
                <a:cs typeface="Calibri" pitchFamily="34" charset="0"/>
              </a:rPr>
              <a:t>χειρουργικής επέμβασης </a:t>
            </a:r>
          </a:p>
          <a:p>
            <a:pPr marL="1371600" lvl="2" indent="-457200" algn="just" fontAlgn="base">
              <a:lnSpc>
                <a:spcPct val="150000"/>
              </a:lnSpc>
              <a:spcBef>
                <a:spcPct val="0"/>
              </a:spcBef>
              <a:spcAft>
                <a:spcPct val="0"/>
              </a:spcAft>
              <a:buFont typeface="Wingdings" pitchFamily="2" charset="2"/>
              <a:buChar char="Ø"/>
            </a:pPr>
            <a:r>
              <a:rPr kumimoji="0" lang="el-GR" sz="2200" b="0" i="0" u="none" strike="noStrike" cap="none" normalizeH="0" baseline="0" dirty="0" smtClean="0">
                <a:ln>
                  <a:noFill/>
                </a:ln>
                <a:solidFill>
                  <a:srgbClr val="003366"/>
                </a:solidFill>
                <a:effectLst/>
                <a:latin typeface="Calibri" pitchFamily="34" charset="0"/>
                <a:ea typeface="Calibri" pitchFamily="34" charset="0"/>
                <a:cs typeface="Calibri" pitchFamily="34" charset="0"/>
              </a:rPr>
              <a:t>τραυματισμού </a:t>
            </a:r>
          </a:p>
          <a:p>
            <a:pPr marL="1371600" lvl="2" indent="-457200" algn="just" fontAlgn="base">
              <a:lnSpc>
                <a:spcPct val="150000"/>
              </a:lnSpc>
              <a:spcBef>
                <a:spcPct val="0"/>
              </a:spcBef>
              <a:spcAft>
                <a:spcPct val="0"/>
              </a:spcAft>
              <a:buFont typeface="Wingdings" pitchFamily="2" charset="2"/>
              <a:buChar char="Ø"/>
            </a:pPr>
            <a:r>
              <a:rPr kumimoji="0" lang="el-GR" sz="2200" b="0" i="0" u="none" strike="noStrike" cap="none" normalizeH="0" baseline="0" dirty="0" smtClean="0">
                <a:ln>
                  <a:noFill/>
                </a:ln>
                <a:solidFill>
                  <a:srgbClr val="003366"/>
                </a:solidFill>
                <a:effectLst/>
                <a:latin typeface="Calibri" pitchFamily="34" charset="0"/>
                <a:ea typeface="Calibri" pitchFamily="34" charset="0"/>
                <a:cs typeface="Calibri" pitchFamily="34" charset="0"/>
              </a:rPr>
              <a:t>επικίνδυνου τρόπου ζωής</a:t>
            </a:r>
          </a:p>
          <a:p>
            <a:pPr marL="457200" indent="-457200" algn="just" fontAlgn="base">
              <a:lnSpc>
                <a:spcPct val="150000"/>
              </a:lnSpc>
              <a:spcBef>
                <a:spcPct val="0"/>
              </a:spcBef>
              <a:spcAft>
                <a:spcPct val="0"/>
              </a:spcAft>
              <a:buFont typeface="+mj-lt"/>
              <a:buAutoNum type="arabicPeriod"/>
            </a:pPr>
            <a:r>
              <a:rPr kumimoji="0" lang="el-GR" sz="2200" b="0" i="0" u="none" strike="noStrike" cap="none" normalizeH="0" baseline="0" dirty="0" smtClean="0">
                <a:ln>
                  <a:noFill/>
                </a:ln>
                <a:solidFill>
                  <a:srgbClr val="003366"/>
                </a:solidFill>
                <a:effectLst/>
                <a:latin typeface="Calibri" pitchFamily="34" charset="0"/>
                <a:ea typeface="Calibri" pitchFamily="34" charset="0"/>
                <a:cs typeface="Calibri" pitchFamily="34" charset="0"/>
              </a:rPr>
              <a:t> </a:t>
            </a:r>
            <a:r>
              <a:rPr kumimoji="0" lang="el-GR" sz="2200" b="1" i="0" u="none" strike="noStrike" cap="none" normalizeH="0" baseline="0" dirty="0" smtClean="0">
                <a:ln>
                  <a:noFill/>
                </a:ln>
                <a:solidFill>
                  <a:srgbClr val="003366"/>
                </a:solidFill>
                <a:effectLst/>
                <a:latin typeface="Calibri" pitchFamily="34" charset="0"/>
                <a:ea typeface="Calibri" pitchFamily="34" charset="0"/>
                <a:cs typeface="Calibri" pitchFamily="34" charset="0"/>
              </a:rPr>
              <a:t>Ασθενείς με αιμοπετάλια κάτω από 20.000/μ</a:t>
            </a:r>
            <a:r>
              <a:rPr kumimoji="0" lang="en-US" sz="2200" b="1" i="0" u="none" strike="noStrike" cap="none" normalizeH="0" baseline="0" dirty="0" smtClean="0">
                <a:ln>
                  <a:noFill/>
                </a:ln>
                <a:solidFill>
                  <a:srgbClr val="003366"/>
                </a:solidFill>
                <a:effectLst/>
                <a:latin typeface="Calibri" pitchFamily="34" charset="0"/>
                <a:ea typeface="Calibri" pitchFamily="34" charset="0"/>
                <a:cs typeface="Calibri" pitchFamily="34" charset="0"/>
              </a:rPr>
              <a:t>l</a:t>
            </a:r>
            <a:r>
              <a:rPr kumimoji="0" lang="el-GR" sz="2200" b="1" i="0" u="none" strike="noStrike" cap="none" normalizeH="0" baseline="0" dirty="0" smtClean="0">
                <a:ln>
                  <a:noFill/>
                </a:ln>
                <a:solidFill>
                  <a:srgbClr val="003366"/>
                </a:solidFill>
                <a:effectLst/>
                <a:latin typeface="Calibri" pitchFamily="34" charset="0"/>
                <a:ea typeface="Calibri" pitchFamily="34" charset="0"/>
                <a:cs typeface="Calibri" pitchFamily="34" charset="0"/>
              </a:rPr>
              <a:t> </a:t>
            </a:r>
          </a:p>
          <a:p>
            <a:pPr lvl="1" algn="just" fontAlgn="base">
              <a:lnSpc>
                <a:spcPct val="150000"/>
              </a:lnSpc>
              <a:spcBef>
                <a:spcPct val="0"/>
              </a:spcBef>
              <a:spcAft>
                <a:spcPct val="0"/>
              </a:spcAft>
              <a:buFont typeface="Wingdings" pitchFamily="2" charset="2"/>
              <a:buChar char="v"/>
            </a:pPr>
            <a:r>
              <a:rPr kumimoji="0" lang="el-GR" sz="2200" b="1" i="0" u="none" strike="noStrike" cap="none" normalizeH="0" baseline="0" dirty="0" smtClean="0">
                <a:ln>
                  <a:noFill/>
                </a:ln>
                <a:solidFill>
                  <a:srgbClr val="003366"/>
                </a:solidFill>
                <a:effectLst/>
                <a:latin typeface="Calibri" pitchFamily="34" charset="0"/>
                <a:ea typeface="Calibri" pitchFamily="34" charset="0"/>
                <a:cs typeface="Calibri" pitchFamily="34" charset="0"/>
              </a:rPr>
              <a:t>Επιβεβλημένη </a:t>
            </a:r>
            <a:r>
              <a:rPr lang="el-GR" sz="2200" b="1" dirty="0" smtClean="0">
                <a:solidFill>
                  <a:srgbClr val="003366"/>
                </a:solidFill>
                <a:latin typeface="Calibri" pitchFamily="34" charset="0"/>
                <a:ea typeface="Calibri" pitchFamily="34" charset="0"/>
                <a:cs typeface="Calibri" pitchFamily="34" charset="0"/>
              </a:rPr>
              <a:t>θεραπεία </a:t>
            </a:r>
            <a:r>
              <a:rPr kumimoji="0" lang="el-GR" sz="2200" b="1" i="0" u="none" strike="noStrike" cap="none" normalizeH="0" baseline="0" dirty="0" smtClean="0">
                <a:ln>
                  <a:noFill/>
                </a:ln>
                <a:solidFill>
                  <a:srgbClr val="003366"/>
                </a:solidFill>
                <a:effectLst/>
                <a:latin typeface="Calibri" pitchFamily="34" charset="0"/>
                <a:ea typeface="Calibri" pitchFamily="34" charset="0"/>
                <a:cs typeface="Calibri" pitchFamily="34" charset="0"/>
              </a:rPr>
              <a:t>για λόγους ασφάλειας</a:t>
            </a:r>
            <a:endParaRPr kumimoji="0" lang="el-GR" sz="2200" b="1" i="0" u="none" strike="noStrike" cap="none" normalizeH="0" baseline="0" dirty="0" smtClean="0">
              <a:ln>
                <a:noFill/>
              </a:ln>
              <a:solidFill>
                <a:srgbClr val="003366"/>
              </a:solidFill>
              <a:effectLst/>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107504" y="692696"/>
          <a:ext cx="8784976" cy="4400236"/>
        </p:xfrm>
        <a:graphic>
          <a:graphicData uri="http://schemas.openxmlformats.org/drawingml/2006/table">
            <a:tbl>
              <a:tblPr/>
              <a:tblGrid>
                <a:gridCol w="3024336"/>
                <a:gridCol w="5760640"/>
              </a:tblGrid>
              <a:tr h="298115">
                <a:tc>
                  <a:txBody>
                    <a:bodyPr/>
                    <a:lstStyle/>
                    <a:p>
                      <a:pPr algn="just">
                        <a:lnSpc>
                          <a:spcPct val="115000"/>
                        </a:lnSpc>
                        <a:spcAft>
                          <a:spcPts val="0"/>
                        </a:spcAft>
                      </a:pPr>
                      <a:r>
                        <a:rPr lang="el-GR" sz="2200" b="0" dirty="0">
                          <a:solidFill>
                            <a:srgbClr val="003366"/>
                          </a:solidFill>
                          <a:latin typeface="Calibri" pitchFamily="34" charset="0"/>
                          <a:ea typeface="Calibri"/>
                          <a:cs typeface="Calibri" pitchFamily="34" charset="0"/>
                        </a:rPr>
                        <a:t>Κλινική Εικόνα</a:t>
                      </a:r>
                      <a:endParaRPr lang="el-GR" sz="2200" b="0" dirty="0">
                        <a:solidFill>
                          <a:srgbClr val="003366"/>
                        </a:solidFill>
                        <a:latin typeface="Calibri" pitchFamily="34" charset="0"/>
                        <a:ea typeface="Times New Roman"/>
                        <a:cs typeface="Calibri" pitchFamily="34"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just">
                        <a:lnSpc>
                          <a:spcPct val="115000"/>
                        </a:lnSpc>
                        <a:spcAft>
                          <a:spcPts val="0"/>
                        </a:spcAft>
                      </a:pPr>
                      <a:r>
                        <a:rPr lang="el-GR" sz="2200" b="0">
                          <a:solidFill>
                            <a:srgbClr val="003366"/>
                          </a:solidFill>
                          <a:latin typeface="Calibri" pitchFamily="34" charset="0"/>
                          <a:ea typeface="Calibri"/>
                          <a:cs typeface="Calibri" pitchFamily="34" charset="0"/>
                        </a:rPr>
                        <a:t>Θεραπευτική επιλογή</a:t>
                      </a:r>
                      <a:endParaRPr lang="el-GR" sz="2200" b="0">
                        <a:solidFill>
                          <a:srgbClr val="003366"/>
                        </a:solidFill>
                        <a:latin typeface="Calibri" pitchFamily="34" charset="0"/>
                        <a:ea typeface="Times New Roman"/>
                        <a:cs typeface="Calibri" pitchFamily="34"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490575">
                <a:tc>
                  <a:txBody>
                    <a:bodyPr/>
                    <a:lstStyle/>
                    <a:p>
                      <a:pPr algn="just">
                        <a:lnSpc>
                          <a:spcPct val="115000"/>
                        </a:lnSpc>
                        <a:spcAft>
                          <a:spcPts val="0"/>
                        </a:spcAft>
                      </a:pPr>
                      <a:endParaRPr lang="el-GR" sz="2200" b="0" dirty="0">
                        <a:solidFill>
                          <a:srgbClr val="003366"/>
                        </a:solidFill>
                        <a:latin typeface="Calibri" pitchFamily="34" charset="0"/>
                        <a:ea typeface="Calibri"/>
                        <a:cs typeface="Calibri" pitchFamily="34" charset="0"/>
                      </a:endParaRPr>
                    </a:p>
                    <a:p>
                      <a:pPr algn="just">
                        <a:lnSpc>
                          <a:spcPct val="115000"/>
                        </a:lnSpc>
                        <a:spcAft>
                          <a:spcPts val="0"/>
                        </a:spcAft>
                      </a:pPr>
                      <a:r>
                        <a:rPr lang="el-GR" sz="2200" b="0" dirty="0" err="1">
                          <a:solidFill>
                            <a:srgbClr val="003366"/>
                          </a:solidFill>
                          <a:latin typeface="Calibri" pitchFamily="34" charset="0"/>
                          <a:ea typeface="Calibri"/>
                          <a:cs typeface="Calibri" pitchFamily="34" charset="0"/>
                        </a:rPr>
                        <a:t>Νεοδιαγνωσθείσα</a:t>
                      </a:r>
                      <a:r>
                        <a:rPr lang="el-GR" sz="2200" b="0" dirty="0">
                          <a:solidFill>
                            <a:srgbClr val="003366"/>
                          </a:solidFill>
                          <a:latin typeface="Calibri" pitchFamily="34" charset="0"/>
                          <a:ea typeface="Calibri"/>
                          <a:cs typeface="Calibri" pitchFamily="34" charset="0"/>
                        </a:rPr>
                        <a:t> </a:t>
                      </a:r>
                      <a:r>
                        <a:rPr lang="el-GR" sz="2200" b="0" dirty="0" smtClean="0">
                          <a:solidFill>
                            <a:srgbClr val="003366"/>
                          </a:solidFill>
                          <a:latin typeface="Calibri" pitchFamily="34" charset="0"/>
                          <a:ea typeface="Calibri"/>
                          <a:cs typeface="Calibri" pitchFamily="34" charset="0"/>
                        </a:rPr>
                        <a:t>ΙΤΡ</a:t>
                      </a:r>
                    </a:p>
                    <a:p>
                      <a:pPr algn="just">
                        <a:lnSpc>
                          <a:spcPct val="115000"/>
                        </a:lnSpc>
                        <a:spcAft>
                          <a:spcPts val="0"/>
                        </a:spcAft>
                      </a:pPr>
                      <a:r>
                        <a:rPr lang="el-GR" sz="1800" b="0" dirty="0" smtClean="0">
                          <a:solidFill>
                            <a:srgbClr val="003366"/>
                          </a:solidFill>
                          <a:latin typeface="Calibri" pitchFamily="34" charset="0"/>
                          <a:ea typeface="Times New Roman"/>
                          <a:cs typeface="Calibri" pitchFamily="34" charset="0"/>
                        </a:rPr>
                        <a:t>(Θεραπεία</a:t>
                      </a:r>
                      <a:r>
                        <a:rPr lang="el-GR" sz="1800" b="0" baseline="0" dirty="0" smtClean="0">
                          <a:solidFill>
                            <a:srgbClr val="003366"/>
                          </a:solidFill>
                          <a:latin typeface="Calibri" pitchFamily="34" charset="0"/>
                          <a:ea typeface="Times New Roman"/>
                          <a:cs typeface="Calibri" pitchFamily="34" charset="0"/>
                        </a:rPr>
                        <a:t> πρώτης γραμμής)</a:t>
                      </a:r>
                      <a:endParaRPr lang="el-GR" sz="1800" b="0" dirty="0">
                        <a:solidFill>
                          <a:srgbClr val="003366"/>
                        </a:solidFill>
                        <a:latin typeface="Calibri" pitchFamily="34" charset="0"/>
                        <a:ea typeface="Times New Roman"/>
                        <a:cs typeface="Calibri" pitchFamily="34" charset="0"/>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200" b="1" kern="1200" dirty="0" err="1">
                          <a:solidFill>
                            <a:srgbClr val="003366"/>
                          </a:solidFill>
                          <a:latin typeface="Calibri" pitchFamily="34" charset="0"/>
                          <a:ea typeface="Calibri"/>
                          <a:cs typeface="Calibri" pitchFamily="34" charset="0"/>
                        </a:rPr>
                        <a:t>IVIg</a:t>
                      </a:r>
                      <a:r>
                        <a:rPr lang="en-US" sz="2200" b="1" kern="1200" dirty="0">
                          <a:solidFill>
                            <a:srgbClr val="003366"/>
                          </a:solidFill>
                          <a:latin typeface="Calibri" pitchFamily="34" charset="0"/>
                          <a:ea typeface="Calibri"/>
                          <a:cs typeface="Calibri" pitchFamily="34" charset="0"/>
                        </a:rPr>
                        <a:t>, </a:t>
                      </a:r>
                      <a:r>
                        <a:rPr lang="en-US" sz="2200" b="1" kern="1200" dirty="0" err="1">
                          <a:solidFill>
                            <a:srgbClr val="003366"/>
                          </a:solidFill>
                          <a:latin typeface="Calibri" pitchFamily="34" charset="0"/>
                          <a:ea typeface="Calibri"/>
                          <a:cs typeface="Calibri" pitchFamily="34" charset="0"/>
                        </a:rPr>
                        <a:t>AntiD</a:t>
                      </a:r>
                      <a:endParaRPr lang="el-GR" sz="2200" b="1" kern="1200" dirty="0">
                        <a:solidFill>
                          <a:srgbClr val="003366"/>
                        </a:solidFill>
                        <a:latin typeface="Calibri" pitchFamily="34" charset="0"/>
                        <a:ea typeface="Calibri"/>
                        <a:cs typeface="Calibri" pitchFamily="34" charset="0"/>
                      </a:endParaRPr>
                    </a:p>
                    <a:p>
                      <a:pPr algn="just">
                        <a:lnSpc>
                          <a:spcPct val="115000"/>
                        </a:lnSpc>
                        <a:spcAft>
                          <a:spcPts val="0"/>
                        </a:spcAft>
                      </a:pPr>
                      <a:r>
                        <a:rPr lang="el-GR" sz="2200" b="1" kern="1200" dirty="0">
                          <a:solidFill>
                            <a:srgbClr val="003366"/>
                          </a:solidFill>
                          <a:latin typeface="Calibri" pitchFamily="34" charset="0"/>
                          <a:ea typeface="Calibri"/>
                          <a:cs typeface="Calibri" pitchFamily="34" charset="0"/>
                        </a:rPr>
                        <a:t>Κορτικοειδή</a:t>
                      </a:r>
                    </a:p>
                    <a:p>
                      <a:pPr marL="342900" lvl="0" indent="-342900" algn="just">
                        <a:lnSpc>
                          <a:spcPct val="115000"/>
                        </a:lnSpc>
                        <a:spcAft>
                          <a:spcPts val="0"/>
                        </a:spcAft>
                        <a:buFont typeface="Symbol"/>
                        <a:buChar char=""/>
                      </a:pPr>
                      <a:r>
                        <a:rPr lang="en-US" sz="2200" b="1" dirty="0" err="1">
                          <a:solidFill>
                            <a:srgbClr val="003366"/>
                          </a:solidFill>
                          <a:latin typeface="Calibri" pitchFamily="34" charset="0"/>
                          <a:ea typeface="Calibri"/>
                          <a:cs typeface="Calibri" pitchFamily="34" charset="0"/>
                        </a:rPr>
                        <a:t>Dexamethasone</a:t>
                      </a:r>
                      <a:r>
                        <a:rPr lang="en-US" sz="2200" b="1" dirty="0">
                          <a:solidFill>
                            <a:srgbClr val="003366"/>
                          </a:solidFill>
                          <a:latin typeface="Calibri" pitchFamily="34" charset="0"/>
                          <a:ea typeface="Calibri"/>
                          <a:cs typeface="Calibri" pitchFamily="34" charset="0"/>
                        </a:rPr>
                        <a:t>,</a:t>
                      </a:r>
                      <a:endParaRPr lang="el-GR" sz="2200" b="1" dirty="0">
                        <a:solidFill>
                          <a:srgbClr val="003366"/>
                        </a:solidFill>
                        <a:latin typeface="Calibri" pitchFamily="34" charset="0"/>
                        <a:ea typeface="Times New Roman"/>
                        <a:cs typeface="Calibri" pitchFamily="34" charset="0"/>
                      </a:endParaRPr>
                    </a:p>
                    <a:p>
                      <a:pPr marL="342900" lvl="0" indent="-342900" algn="just">
                        <a:lnSpc>
                          <a:spcPct val="115000"/>
                        </a:lnSpc>
                        <a:spcAft>
                          <a:spcPts val="0"/>
                        </a:spcAft>
                        <a:buFont typeface="Symbol"/>
                        <a:buChar char=""/>
                      </a:pPr>
                      <a:r>
                        <a:rPr lang="en-US" sz="2200" b="1" dirty="0" err="1">
                          <a:solidFill>
                            <a:srgbClr val="003366"/>
                          </a:solidFill>
                          <a:latin typeface="Calibri" pitchFamily="34" charset="0"/>
                          <a:ea typeface="Calibri"/>
                          <a:cs typeface="Calibri" pitchFamily="34" charset="0"/>
                        </a:rPr>
                        <a:t>prednis</a:t>
                      </a:r>
                      <a:r>
                        <a:rPr lang="en-US" sz="2200" b="1" dirty="0">
                          <a:solidFill>
                            <a:srgbClr val="003366"/>
                          </a:solidFill>
                          <a:latin typeface="Calibri" pitchFamily="34" charset="0"/>
                          <a:ea typeface="Calibri"/>
                          <a:cs typeface="Calibri" pitchFamily="34" charset="0"/>
                        </a:rPr>
                        <a:t>(</a:t>
                      </a:r>
                      <a:r>
                        <a:rPr lang="en-US" sz="2200" b="1" dirty="0" err="1">
                          <a:solidFill>
                            <a:srgbClr val="003366"/>
                          </a:solidFill>
                          <a:latin typeface="Calibri" pitchFamily="34" charset="0"/>
                          <a:ea typeface="Calibri"/>
                          <a:cs typeface="Calibri" pitchFamily="34" charset="0"/>
                        </a:rPr>
                        <a:t>ol</a:t>
                      </a:r>
                      <a:r>
                        <a:rPr lang="en-US" sz="2200" b="1" dirty="0">
                          <a:solidFill>
                            <a:srgbClr val="003366"/>
                          </a:solidFill>
                          <a:latin typeface="Calibri" pitchFamily="34" charset="0"/>
                          <a:ea typeface="Calibri"/>
                          <a:cs typeface="Calibri" pitchFamily="34" charset="0"/>
                        </a:rPr>
                        <a:t>)one, </a:t>
                      </a:r>
                      <a:endParaRPr lang="el-GR" sz="2200" b="1" dirty="0">
                        <a:solidFill>
                          <a:srgbClr val="003366"/>
                        </a:solidFill>
                        <a:latin typeface="Calibri" pitchFamily="34" charset="0"/>
                        <a:ea typeface="Times New Roman"/>
                        <a:cs typeface="Calibri" pitchFamily="34" charset="0"/>
                      </a:endParaRPr>
                    </a:p>
                    <a:p>
                      <a:pPr marL="342900" lvl="0" indent="-342900" algn="just">
                        <a:lnSpc>
                          <a:spcPct val="115000"/>
                        </a:lnSpc>
                        <a:spcAft>
                          <a:spcPts val="0"/>
                        </a:spcAft>
                        <a:buFont typeface="Symbol"/>
                        <a:buChar char=""/>
                      </a:pPr>
                      <a:r>
                        <a:rPr lang="en-US" sz="2200" b="1" dirty="0" err="1">
                          <a:solidFill>
                            <a:srgbClr val="003366"/>
                          </a:solidFill>
                          <a:latin typeface="Calibri" pitchFamily="34" charset="0"/>
                          <a:ea typeface="Calibri"/>
                          <a:cs typeface="Calibri" pitchFamily="34" charset="0"/>
                        </a:rPr>
                        <a:t>methylprednisolone</a:t>
                      </a:r>
                      <a:endParaRPr lang="el-GR" sz="2200" b="1" dirty="0">
                        <a:solidFill>
                          <a:srgbClr val="003366"/>
                        </a:solidFill>
                        <a:latin typeface="Calibri" pitchFamily="34" charset="0"/>
                        <a:ea typeface="Times New Roman"/>
                        <a:cs typeface="Calibri" pitchFamily="34" charset="0"/>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6804">
                <a:tc>
                  <a:txBody>
                    <a:bodyPr/>
                    <a:lstStyle/>
                    <a:p>
                      <a:pPr algn="just">
                        <a:lnSpc>
                          <a:spcPct val="115000"/>
                        </a:lnSpc>
                        <a:spcAft>
                          <a:spcPts val="0"/>
                        </a:spcAft>
                      </a:pPr>
                      <a:endParaRPr lang="el-GR" sz="2200" b="0" dirty="0">
                        <a:solidFill>
                          <a:srgbClr val="003366"/>
                        </a:solidFill>
                        <a:latin typeface="Calibri" pitchFamily="34" charset="0"/>
                        <a:ea typeface="Times New Roman"/>
                        <a:cs typeface="Calibri" pitchFamily="34" charset="0"/>
                      </a:endParaRPr>
                    </a:p>
                    <a:p>
                      <a:pPr algn="just">
                        <a:lnSpc>
                          <a:spcPct val="115000"/>
                        </a:lnSpc>
                        <a:spcAft>
                          <a:spcPts val="0"/>
                        </a:spcAft>
                      </a:pPr>
                      <a:r>
                        <a:rPr lang="el-GR" sz="2200" b="0" dirty="0" smtClean="0">
                          <a:solidFill>
                            <a:srgbClr val="003366"/>
                          </a:solidFill>
                          <a:latin typeface="Calibri" pitchFamily="34" charset="0"/>
                          <a:ea typeface="Calibri"/>
                          <a:cs typeface="Calibri" pitchFamily="34" charset="0"/>
                        </a:rPr>
                        <a:t>Θεραπεία             δεύτερης γραμμής</a:t>
                      </a:r>
                      <a:endParaRPr lang="el-GR" sz="2200" b="0" dirty="0">
                        <a:solidFill>
                          <a:srgbClr val="003366"/>
                        </a:solidFill>
                        <a:latin typeface="Calibri" pitchFamily="34" charset="0"/>
                        <a:ea typeface="Times New Roman"/>
                        <a:cs typeface="Calibri" pitchFamily="34"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l-GR" sz="2200" b="1" dirty="0" err="1" smtClean="0">
                          <a:solidFill>
                            <a:srgbClr val="003366"/>
                          </a:solidFill>
                          <a:latin typeface="Calibri" pitchFamily="34" charset="0"/>
                          <a:ea typeface="Calibri"/>
                          <a:cs typeface="Calibri" pitchFamily="34" charset="0"/>
                        </a:rPr>
                        <a:t>Σπληνεκτομή</a:t>
                      </a:r>
                      <a:r>
                        <a:rPr lang="en-US" sz="2200" b="1" dirty="0" smtClean="0">
                          <a:solidFill>
                            <a:srgbClr val="003366"/>
                          </a:solidFill>
                          <a:latin typeface="Calibri" pitchFamily="34" charset="0"/>
                          <a:ea typeface="Calibri"/>
                          <a:cs typeface="Calibri" pitchFamily="34" charset="0"/>
                        </a:rPr>
                        <a:t>/</a:t>
                      </a:r>
                      <a:r>
                        <a:rPr lang="el-GR" sz="2200" b="0" kern="1200" dirty="0" smtClean="0">
                          <a:solidFill>
                            <a:srgbClr val="003366"/>
                          </a:solidFill>
                          <a:latin typeface="Calibri" pitchFamily="34" charset="0"/>
                          <a:ea typeface="Calibri"/>
                          <a:cs typeface="Calibri" pitchFamily="34" charset="0"/>
                        </a:rPr>
                        <a:t>Αγωνιστές των υποδοχέων της ΤΡΟ </a:t>
                      </a:r>
                      <a:r>
                        <a:rPr lang="en-US" sz="2200" b="0" kern="1200" dirty="0" smtClean="0">
                          <a:solidFill>
                            <a:srgbClr val="003366"/>
                          </a:solidFill>
                          <a:latin typeface="Calibri" pitchFamily="34" charset="0"/>
                          <a:ea typeface="Calibri"/>
                          <a:cs typeface="Calibri" pitchFamily="34" charset="0"/>
                        </a:rPr>
                        <a:t> </a:t>
                      </a:r>
                      <a:r>
                        <a:rPr lang="el-GR" sz="2200" b="0" kern="1200" dirty="0" smtClean="0">
                          <a:solidFill>
                            <a:srgbClr val="003366"/>
                          </a:solidFill>
                          <a:latin typeface="Calibri" pitchFamily="34" charset="0"/>
                          <a:ea typeface="Calibri"/>
                          <a:cs typeface="Calibri" pitchFamily="34" charset="0"/>
                        </a:rPr>
                        <a:t>σε</a:t>
                      </a:r>
                      <a:r>
                        <a:rPr lang="el-GR" sz="2200" b="0" kern="1200" baseline="0" dirty="0" smtClean="0">
                          <a:solidFill>
                            <a:srgbClr val="003366"/>
                          </a:solidFill>
                          <a:latin typeface="Calibri" pitchFamily="34" charset="0"/>
                          <a:ea typeface="Calibri"/>
                          <a:cs typeface="Calibri" pitchFamily="34" charset="0"/>
                        </a:rPr>
                        <a:t> αντένδειξη </a:t>
                      </a:r>
                      <a:r>
                        <a:rPr lang="el-GR" sz="2200" b="0" kern="1200" baseline="0" dirty="0" err="1" smtClean="0">
                          <a:solidFill>
                            <a:srgbClr val="003366"/>
                          </a:solidFill>
                          <a:latin typeface="Calibri" pitchFamily="34" charset="0"/>
                          <a:ea typeface="Calibri"/>
                          <a:cs typeface="Calibri" pitchFamily="34" charset="0"/>
                        </a:rPr>
                        <a:t>σπληνεκτομής</a:t>
                      </a:r>
                      <a:endParaRPr lang="el-GR" sz="2200" b="0" kern="1200" dirty="0" smtClean="0">
                        <a:solidFill>
                          <a:srgbClr val="003366"/>
                        </a:solidFill>
                        <a:latin typeface="Calibri" pitchFamily="34" charset="0"/>
                        <a:ea typeface="Calibri"/>
                        <a:cs typeface="Calibri" pitchFamily="34" charset="0"/>
                      </a:endParaRPr>
                    </a:p>
                    <a:p>
                      <a:pPr algn="just">
                        <a:lnSpc>
                          <a:spcPct val="115000"/>
                        </a:lnSpc>
                        <a:spcAft>
                          <a:spcPts val="0"/>
                        </a:spcAft>
                      </a:pPr>
                      <a:r>
                        <a:rPr lang="en-US" sz="2200" b="0" dirty="0" smtClean="0">
                          <a:solidFill>
                            <a:srgbClr val="003366"/>
                          </a:solidFill>
                          <a:latin typeface="Calibri" pitchFamily="34" charset="0"/>
                          <a:ea typeface="Calibri"/>
                          <a:cs typeface="Calibri" pitchFamily="34" charset="0"/>
                        </a:rPr>
                        <a:t>R</a:t>
                      </a:r>
                      <a:r>
                        <a:rPr lang="el-GR" sz="2200" b="0" dirty="0" err="1" smtClean="0">
                          <a:solidFill>
                            <a:srgbClr val="003366"/>
                          </a:solidFill>
                          <a:latin typeface="Calibri" pitchFamily="34" charset="0"/>
                          <a:ea typeface="Calibri"/>
                          <a:cs typeface="Calibri" pitchFamily="34" charset="0"/>
                        </a:rPr>
                        <a:t>ituximab</a:t>
                      </a:r>
                      <a:r>
                        <a:rPr lang="el-GR" sz="2200" b="0" dirty="0" smtClean="0">
                          <a:solidFill>
                            <a:srgbClr val="003366"/>
                          </a:solidFill>
                          <a:latin typeface="Calibri" pitchFamily="34" charset="0"/>
                          <a:ea typeface="Calibri"/>
                          <a:cs typeface="Calibri" pitchFamily="34" charset="0"/>
                        </a:rPr>
                        <a:t>, </a:t>
                      </a:r>
                      <a:r>
                        <a:rPr lang="el-GR" sz="2200" b="0" dirty="0" err="1" smtClean="0">
                          <a:solidFill>
                            <a:srgbClr val="003366"/>
                          </a:solidFill>
                          <a:latin typeface="Calibri" pitchFamily="34" charset="0"/>
                          <a:ea typeface="Calibri"/>
                          <a:cs typeface="Calibri" pitchFamily="34" charset="0"/>
                        </a:rPr>
                        <a:t>Κυκλοφωσφαμίδη</a:t>
                      </a:r>
                      <a:r>
                        <a:rPr lang="el-GR" sz="2200" b="0" dirty="0" smtClean="0">
                          <a:solidFill>
                            <a:srgbClr val="003366"/>
                          </a:solidFill>
                          <a:latin typeface="Calibri" pitchFamily="34" charset="0"/>
                          <a:ea typeface="Calibri"/>
                          <a:cs typeface="Calibri" pitchFamily="34" charset="0"/>
                        </a:rPr>
                        <a:t>, </a:t>
                      </a:r>
                      <a:r>
                        <a:rPr lang="el-GR" sz="2200" b="0" dirty="0" err="1" smtClean="0">
                          <a:solidFill>
                            <a:srgbClr val="003366"/>
                          </a:solidFill>
                          <a:latin typeface="Calibri" pitchFamily="34" charset="0"/>
                          <a:ea typeface="Calibri"/>
                          <a:cs typeface="Calibri" pitchFamily="34" charset="0"/>
                        </a:rPr>
                        <a:t>Αζαθιοπρίμη</a:t>
                      </a:r>
                      <a:r>
                        <a:rPr lang="el-GR" sz="2200" b="0" dirty="0" smtClean="0">
                          <a:solidFill>
                            <a:srgbClr val="003366"/>
                          </a:solidFill>
                          <a:latin typeface="Calibri" pitchFamily="34" charset="0"/>
                          <a:ea typeface="Calibri"/>
                          <a:cs typeface="Calibri" pitchFamily="34" charset="0"/>
                        </a:rPr>
                        <a:t>,  </a:t>
                      </a:r>
                      <a:r>
                        <a:rPr lang="el-GR" sz="2200" b="0" dirty="0" err="1" smtClean="0">
                          <a:solidFill>
                            <a:srgbClr val="003366"/>
                          </a:solidFill>
                          <a:latin typeface="Calibri" pitchFamily="34" charset="0"/>
                          <a:ea typeface="Calibri"/>
                          <a:cs typeface="Calibri" pitchFamily="34" charset="0"/>
                        </a:rPr>
                        <a:t>Δαναζόλη</a:t>
                      </a:r>
                      <a:r>
                        <a:rPr lang="el-GR" sz="2200" b="0" dirty="0" smtClean="0">
                          <a:solidFill>
                            <a:srgbClr val="003366"/>
                          </a:solidFill>
                          <a:latin typeface="Calibri" pitchFamily="34" charset="0"/>
                          <a:ea typeface="Calibri"/>
                          <a:cs typeface="Calibri" pitchFamily="34" charset="0"/>
                        </a:rPr>
                        <a:t>, </a:t>
                      </a:r>
                      <a:r>
                        <a:rPr lang="el-GR" sz="2200" b="0" dirty="0" err="1" smtClean="0">
                          <a:solidFill>
                            <a:srgbClr val="003366"/>
                          </a:solidFill>
                          <a:latin typeface="Calibri" pitchFamily="34" charset="0"/>
                          <a:ea typeface="Calibri"/>
                          <a:cs typeface="Calibri" pitchFamily="34" charset="0"/>
                        </a:rPr>
                        <a:t>Βινκριστίνη</a:t>
                      </a:r>
                      <a:r>
                        <a:rPr lang="el-GR" sz="2200" b="0" dirty="0" smtClean="0">
                          <a:solidFill>
                            <a:srgbClr val="003366"/>
                          </a:solidFill>
                          <a:latin typeface="Calibri" pitchFamily="34" charset="0"/>
                          <a:ea typeface="Calibri"/>
                          <a:cs typeface="Calibri" pitchFamily="34" charset="0"/>
                        </a:rPr>
                        <a:t>, </a:t>
                      </a:r>
                      <a:r>
                        <a:rPr lang="el-GR" sz="2200" b="0" dirty="0" err="1" smtClean="0">
                          <a:solidFill>
                            <a:srgbClr val="003366"/>
                          </a:solidFill>
                          <a:latin typeface="Calibri" pitchFamily="34" charset="0"/>
                          <a:ea typeface="Calibri"/>
                          <a:cs typeface="Calibri" pitchFamily="34" charset="0"/>
                        </a:rPr>
                        <a:t>Δαπσόνη</a:t>
                      </a:r>
                      <a:r>
                        <a:rPr lang="el-GR" sz="2200" b="0" dirty="0" smtClean="0">
                          <a:solidFill>
                            <a:srgbClr val="003366"/>
                          </a:solidFill>
                          <a:latin typeface="Calibri" pitchFamily="34" charset="0"/>
                          <a:ea typeface="Calibri"/>
                          <a:cs typeface="Calibri" pitchFamily="34" charset="0"/>
                        </a:rPr>
                        <a:t>, </a:t>
                      </a:r>
                      <a:r>
                        <a:rPr lang="el-GR" sz="2200" b="0" dirty="0" err="1" smtClean="0">
                          <a:solidFill>
                            <a:srgbClr val="003366"/>
                          </a:solidFill>
                          <a:latin typeface="Calibri" pitchFamily="34" charset="0"/>
                          <a:ea typeface="Calibri"/>
                          <a:cs typeface="Calibri" pitchFamily="34" charset="0"/>
                        </a:rPr>
                        <a:t>Κυκλοσπορίνη</a:t>
                      </a:r>
                      <a:r>
                        <a:rPr lang="el-GR" sz="2200" b="0" dirty="0" smtClean="0">
                          <a:solidFill>
                            <a:srgbClr val="003366"/>
                          </a:solidFill>
                          <a:latin typeface="Calibri" pitchFamily="34" charset="0"/>
                          <a:ea typeface="Calibri"/>
                          <a:cs typeface="Calibri" pitchFamily="34" charset="0"/>
                        </a:rPr>
                        <a:t> </a:t>
                      </a:r>
                      <a:r>
                        <a:rPr lang="el-GR" sz="2200" b="0" dirty="0" err="1" smtClean="0">
                          <a:solidFill>
                            <a:srgbClr val="003366"/>
                          </a:solidFill>
                          <a:latin typeface="Calibri" pitchFamily="34" charset="0"/>
                          <a:ea typeface="Calibri"/>
                          <a:cs typeface="Calibri" pitchFamily="34" charset="0"/>
                        </a:rPr>
                        <a:t>mycophenylate</a:t>
                      </a:r>
                      <a:r>
                        <a:rPr lang="el-GR" sz="2200" b="0" dirty="0" smtClean="0">
                          <a:solidFill>
                            <a:srgbClr val="003366"/>
                          </a:solidFill>
                          <a:latin typeface="Calibri" pitchFamily="34" charset="0"/>
                          <a:ea typeface="Calibri"/>
                          <a:cs typeface="Calibri" pitchFamily="34" charset="0"/>
                        </a:rPr>
                        <a:t> </a:t>
                      </a:r>
                      <a:r>
                        <a:rPr lang="el-GR" sz="2200" b="0" dirty="0" err="1" smtClean="0">
                          <a:solidFill>
                            <a:srgbClr val="003366"/>
                          </a:solidFill>
                          <a:latin typeface="Calibri" pitchFamily="34" charset="0"/>
                          <a:ea typeface="Calibri"/>
                          <a:cs typeface="Calibri" pitchFamily="34" charset="0"/>
                        </a:rPr>
                        <a:t>mofetil</a:t>
                      </a:r>
                      <a:endParaRPr lang="el-GR" sz="2200" b="0" dirty="0">
                        <a:solidFill>
                          <a:srgbClr val="003366"/>
                        </a:solidFill>
                        <a:latin typeface="Calibri" pitchFamily="34" charset="0"/>
                        <a:ea typeface="Times New Roman"/>
                        <a:cs typeface="Calibri" pitchFamily="34"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6865" name="Rectangle 1"/>
          <p:cNvSpPr>
            <a:spLocks noChangeArrowheads="1"/>
          </p:cNvSpPr>
          <p:nvPr/>
        </p:nvSpPr>
        <p:spPr bwMode="auto">
          <a:xfrm>
            <a:off x="549264" y="-9927"/>
            <a:ext cx="8045472" cy="4770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500" b="1" i="0" u="none" strike="noStrike" cap="none" normalizeH="0" baseline="0" dirty="0" smtClean="0">
                <a:ln>
                  <a:noFill/>
                </a:ln>
                <a:solidFill>
                  <a:srgbClr val="003366"/>
                </a:solidFill>
                <a:effectLst/>
                <a:latin typeface="Arial" pitchFamily="34" charset="0"/>
                <a:ea typeface="Calibri" pitchFamily="34" charset="0"/>
                <a:cs typeface="Arial" pitchFamily="34" charset="0"/>
              </a:rPr>
              <a:t>Συνοπτική περιγραφή των θεραπευτικών επιλογών</a:t>
            </a:r>
            <a:endParaRPr kumimoji="0" lang="el-GR" sz="2500" b="0" i="0" u="none" strike="noStrike" cap="none" normalizeH="0" baseline="0" dirty="0" smtClean="0">
              <a:ln>
                <a:noFill/>
              </a:ln>
              <a:solidFill>
                <a:srgbClr val="003366"/>
              </a:solidFill>
              <a:effectLst/>
              <a:latin typeface="Arial" pitchFamily="34" charset="0"/>
              <a:cs typeface="Arial" pitchFamily="34" charset="0"/>
            </a:endParaRPr>
          </a:p>
        </p:txBody>
      </p:sp>
      <p:graphicFrame>
        <p:nvGraphicFramePr>
          <p:cNvPr id="4" name="3 - Πίνακας"/>
          <p:cNvGraphicFramePr>
            <a:graphicFrameLocks noGrp="1"/>
          </p:cNvGraphicFramePr>
          <p:nvPr/>
        </p:nvGraphicFramePr>
        <p:xfrm>
          <a:off x="0" y="5085184"/>
          <a:ext cx="8964488" cy="1248156"/>
        </p:xfrm>
        <a:graphic>
          <a:graphicData uri="http://schemas.openxmlformats.org/drawingml/2006/table">
            <a:tbl>
              <a:tblPr firstRow="1" bandRow="1">
                <a:tableStyleId>{5C22544A-7EE6-4342-B048-85BDC9FD1C3A}</a:tableStyleId>
              </a:tblPr>
              <a:tblGrid>
                <a:gridCol w="3131840"/>
                <a:gridCol w="5832648"/>
              </a:tblGrid>
              <a:tr h="1224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200" b="0" dirty="0" smtClean="0">
                          <a:solidFill>
                            <a:srgbClr val="003366"/>
                          </a:solidFill>
                          <a:latin typeface="Calibri" pitchFamily="34" charset="0"/>
                          <a:ea typeface="Calibri"/>
                          <a:cs typeface="Calibri" pitchFamily="34" charset="0"/>
                        </a:rPr>
                        <a:t>Θεραπεία</a:t>
                      </a:r>
                      <a:r>
                        <a:rPr lang="el-GR" sz="2200" b="0" baseline="0" dirty="0" smtClean="0">
                          <a:solidFill>
                            <a:srgbClr val="003366"/>
                          </a:solidFill>
                          <a:latin typeface="Calibri" pitchFamily="34" charset="0"/>
                          <a:ea typeface="Calibri"/>
                          <a:cs typeface="Calibri" pitchFamily="34" charset="0"/>
                        </a:rPr>
                        <a:t>                          τρίτης</a:t>
                      </a:r>
                      <a:r>
                        <a:rPr lang="el-GR" sz="2200" b="0" dirty="0" smtClean="0">
                          <a:solidFill>
                            <a:srgbClr val="003366"/>
                          </a:solidFill>
                          <a:latin typeface="Calibri" pitchFamily="34" charset="0"/>
                          <a:ea typeface="Calibri"/>
                          <a:cs typeface="Calibri" pitchFamily="34" charset="0"/>
                        </a:rPr>
                        <a:t> γραμμής</a:t>
                      </a:r>
                      <a:endParaRPr lang="el-GR" sz="2200" b="0" dirty="0" smtClean="0">
                        <a:solidFill>
                          <a:srgbClr val="003366"/>
                        </a:solidFill>
                        <a:latin typeface="Calibri" pitchFamily="34" charset="0"/>
                        <a:ea typeface="Times New Roman"/>
                        <a:cs typeface="Calibri" pitchFamily="34" charset="0"/>
                      </a:endParaRPr>
                    </a:p>
                    <a:p>
                      <a:endParaRPr lang="el-GR" dirty="0">
                        <a:solidFill>
                          <a:srgbClr val="003366"/>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0"/>
                        </a:spcAft>
                      </a:pPr>
                      <a:r>
                        <a:rPr lang="el-GR" sz="2200" b="1" kern="1200" dirty="0" smtClean="0">
                          <a:solidFill>
                            <a:srgbClr val="003366"/>
                          </a:solidFill>
                          <a:latin typeface="Calibri" pitchFamily="34" charset="0"/>
                          <a:ea typeface="Calibri"/>
                          <a:cs typeface="Calibri" pitchFamily="34" charset="0"/>
                        </a:rPr>
                        <a:t>Αγωνιστές των υποδοχέων της ΤΡΟ </a:t>
                      </a:r>
                    </a:p>
                    <a:p>
                      <a:pPr algn="just">
                        <a:lnSpc>
                          <a:spcPct val="115000"/>
                        </a:lnSpc>
                        <a:spcAft>
                          <a:spcPts val="0"/>
                        </a:spcAft>
                      </a:pPr>
                      <a:r>
                        <a:rPr lang="en-US" sz="2200" b="0" kern="1200" dirty="0" err="1" smtClean="0">
                          <a:solidFill>
                            <a:srgbClr val="003366"/>
                          </a:solidFill>
                          <a:latin typeface="Calibri" pitchFamily="34" charset="0"/>
                          <a:ea typeface="Calibri"/>
                          <a:cs typeface="Calibri" pitchFamily="34" charset="0"/>
                        </a:rPr>
                        <a:t>Campath</a:t>
                      </a:r>
                      <a:r>
                        <a:rPr lang="el-GR" sz="2200" b="0" kern="1200" dirty="0" smtClean="0">
                          <a:solidFill>
                            <a:srgbClr val="003366"/>
                          </a:solidFill>
                          <a:latin typeface="Calibri" pitchFamily="34" charset="0"/>
                          <a:ea typeface="Calibri"/>
                          <a:cs typeface="Calibri" pitchFamily="34" charset="0"/>
                        </a:rPr>
                        <a:t> –</a:t>
                      </a:r>
                      <a:r>
                        <a:rPr lang="en-US" sz="2200" b="0" kern="1200" dirty="0" smtClean="0">
                          <a:solidFill>
                            <a:srgbClr val="003366"/>
                          </a:solidFill>
                          <a:latin typeface="Calibri" pitchFamily="34" charset="0"/>
                          <a:ea typeface="Calibri"/>
                          <a:cs typeface="Calibri" pitchFamily="34" charset="0"/>
                        </a:rPr>
                        <a:t>H</a:t>
                      </a:r>
                      <a:r>
                        <a:rPr lang="el-GR" sz="2200" b="0" kern="1200" dirty="0" smtClean="0">
                          <a:solidFill>
                            <a:srgbClr val="003366"/>
                          </a:solidFill>
                          <a:latin typeface="Calibri" pitchFamily="34" charset="0"/>
                          <a:ea typeface="Calibri"/>
                          <a:cs typeface="Calibri" pitchFamily="34" charset="0"/>
                        </a:rPr>
                        <a:t>1 </a:t>
                      </a:r>
                    </a:p>
                    <a:p>
                      <a:pPr algn="just">
                        <a:lnSpc>
                          <a:spcPct val="115000"/>
                        </a:lnSpc>
                        <a:spcAft>
                          <a:spcPts val="0"/>
                        </a:spcAft>
                      </a:pPr>
                      <a:r>
                        <a:rPr lang="el-GR" sz="2200" b="0" kern="1200" dirty="0" err="1" smtClean="0">
                          <a:solidFill>
                            <a:srgbClr val="003366"/>
                          </a:solidFill>
                          <a:latin typeface="Calibri" pitchFamily="34" charset="0"/>
                          <a:ea typeface="Calibri"/>
                          <a:cs typeface="Calibri" pitchFamily="34" charset="0"/>
                        </a:rPr>
                        <a:t>Ετερόλογη</a:t>
                      </a:r>
                      <a:r>
                        <a:rPr lang="el-GR" sz="2200" b="0" kern="1200" dirty="0" smtClean="0">
                          <a:solidFill>
                            <a:srgbClr val="003366"/>
                          </a:solidFill>
                          <a:latin typeface="Calibri" pitchFamily="34" charset="0"/>
                          <a:ea typeface="Calibri"/>
                          <a:cs typeface="Calibri" pitchFamily="34" charset="0"/>
                        </a:rPr>
                        <a:t> μεταμόσχευση μυελού των οστών</a:t>
                      </a:r>
                      <a:endParaRPr lang="el-GR" sz="2200" b="0" kern="1200" dirty="0">
                        <a:solidFill>
                          <a:srgbClr val="003366"/>
                        </a:solidFill>
                        <a:latin typeface="Calibri" pitchFamily="34" charset="0"/>
                        <a:ea typeface="Calibri"/>
                        <a:cs typeface="Calibri"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4 - Ορθογώνιο"/>
          <p:cNvSpPr/>
          <p:nvPr/>
        </p:nvSpPr>
        <p:spPr>
          <a:xfrm>
            <a:off x="5069616" y="6488668"/>
            <a:ext cx="4074384" cy="369332"/>
          </a:xfrm>
          <a:prstGeom prst="rect">
            <a:avLst/>
          </a:prstGeom>
        </p:spPr>
        <p:txBody>
          <a:bodyPr wrap="none">
            <a:spAutoFit/>
          </a:bodyPr>
          <a:lstStyle/>
          <a:p>
            <a:pPr algn="r" fontAlgn="base">
              <a:spcBef>
                <a:spcPct val="0"/>
              </a:spcBef>
              <a:spcAft>
                <a:spcPct val="0"/>
              </a:spcAft>
              <a:buNone/>
            </a:pPr>
            <a:r>
              <a:rPr lang="en-US" b="1" dirty="0" err="1" smtClean="0">
                <a:solidFill>
                  <a:srgbClr val="003366"/>
                </a:solidFill>
              </a:rPr>
              <a:t>Provan</a:t>
            </a:r>
            <a:r>
              <a:rPr lang="en-US" b="1" dirty="0" smtClean="0">
                <a:solidFill>
                  <a:srgbClr val="003366"/>
                </a:solidFill>
              </a:rPr>
              <a:t> D. et al</a:t>
            </a:r>
            <a:r>
              <a:rPr lang="el-GR" b="1" dirty="0" smtClean="0">
                <a:solidFill>
                  <a:srgbClr val="003366"/>
                </a:solidFill>
              </a:rPr>
              <a:t>., </a:t>
            </a:r>
            <a:r>
              <a:rPr lang="en-US" b="1" i="1" dirty="0" smtClean="0">
                <a:solidFill>
                  <a:srgbClr val="003366"/>
                </a:solidFill>
                <a:effectLst>
                  <a:outerShdw blurRad="38100" dist="38100" dir="2700000" algn="tl">
                    <a:srgbClr val="000000">
                      <a:alpha val="43137"/>
                    </a:srgbClr>
                  </a:outerShdw>
                </a:effectLst>
              </a:rPr>
              <a:t>Blood </a:t>
            </a:r>
            <a:r>
              <a:rPr lang="en-US" b="1" i="1" dirty="0" smtClean="0">
                <a:solidFill>
                  <a:srgbClr val="003366"/>
                </a:solidFill>
              </a:rPr>
              <a:t>2010;115:168-186</a:t>
            </a:r>
            <a:endParaRPr lang="en-US" b="1" dirty="0">
              <a:solidFill>
                <a:srgbClr val="003366"/>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899592" y="1844824"/>
            <a:ext cx="7632848" cy="2769989"/>
          </a:xfrm>
          <a:prstGeom prst="rect">
            <a:avLst/>
          </a:prstGeom>
        </p:spPr>
        <p:txBody>
          <a:bodyPr wrap="square">
            <a:spAutoFit/>
          </a:bodyPr>
          <a:lstStyle/>
          <a:p>
            <a:pPr algn="ctr">
              <a:lnSpc>
                <a:spcPct val="150000"/>
              </a:lnSpc>
            </a:pPr>
            <a:r>
              <a:rPr lang="el-GR" sz="2800" b="1" dirty="0" smtClean="0">
                <a:solidFill>
                  <a:srgbClr val="003366"/>
                </a:solidFill>
                <a:latin typeface="Calibri" pitchFamily="34" charset="0"/>
                <a:cs typeface="Calibri" pitchFamily="34" charset="0"/>
              </a:rPr>
              <a:t>Εγκεκριμένη χρήση </a:t>
            </a:r>
          </a:p>
          <a:p>
            <a:pPr algn="ctr">
              <a:lnSpc>
                <a:spcPct val="150000"/>
              </a:lnSpc>
            </a:pPr>
            <a:r>
              <a:rPr lang="el-GR" sz="2400" dirty="0" err="1" smtClean="0">
                <a:solidFill>
                  <a:srgbClr val="003366"/>
                </a:solidFill>
                <a:latin typeface="Calibri" pitchFamily="34" charset="0"/>
                <a:cs typeface="Calibri" pitchFamily="34" charset="0"/>
              </a:rPr>
              <a:t>Κορτικοστεροειδή</a:t>
            </a:r>
            <a:r>
              <a:rPr lang="en-US" sz="2400" dirty="0" smtClean="0">
                <a:solidFill>
                  <a:srgbClr val="003366"/>
                </a:solidFill>
                <a:latin typeface="Calibri" pitchFamily="34" charset="0"/>
                <a:cs typeface="Calibri" pitchFamily="34" charset="0"/>
              </a:rPr>
              <a:t>, </a:t>
            </a:r>
            <a:r>
              <a:rPr lang="en-US" sz="2400" dirty="0" err="1" smtClean="0">
                <a:solidFill>
                  <a:srgbClr val="003366"/>
                </a:solidFill>
                <a:latin typeface="Calibri" pitchFamily="34" charset="0"/>
                <a:cs typeface="Calibri" pitchFamily="34" charset="0"/>
              </a:rPr>
              <a:t>IVIg</a:t>
            </a:r>
            <a:r>
              <a:rPr lang="en-US" sz="2400" dirty="0" smtClean="0">
                <a:solidFill>
                  <a:srgbClr val="003366"/>
                </a:solidFill>
                <a:latin typeface="Calibri" pitchFamily="34" charset="0"/>
                <a:cs typeface="Calibri" pitchFamily="34" charset="0"/>
              </a:rPr>
              <a:t>, anti-(</a:t>
            </a:r>
            <a:r>
              <a:rPr lang="en-US" sz="2400" dirty="0" err="1" smtClean="0">
                <a:solidFill>
                  <a:srgbClr val="003366"/>
                </a:solidFill>
                <a:latin typeface="Calibri" pitchFamily="34" charset="0"/>
                <a:cs typeface="Calibri" pitchFamily="34" charset="0"/>
              </a:rPr>
              <a:t>Rh</a:t>
            </a:r>
            <a:r>
              <a:rPr lang="en-US" sz="2400" dirty="0" smtClean="0">
                <a:solidFill>
                  <a:srgbClr val="003366"/>
                </a:solidFill>
                <a:latin typeface="Calibri" pitchFamily="34" charset="0"/>
                <a:cs typeface="Calibri" pitchFamily="34" charset="0"/>
              </a:rPr>
              <a:t>)D</a:t>
            </a:r>
            <a:endParaRPr lang="el-GR" sz="2400" dirty="0" smtClean="0">
              <a:solidFill>
                <a:srgbClr val="003366"/>
              </a:solidFill>
              <a:latin typeface="Calibri" pitchFamily="34" charset="0"/>
              <a:cs typeface="Calibri" pitchFamily="34" charset="0"/>
            </a:endParaRPr>
          </a:p>
          <a:p>
            <a:pPr algn="ctr">
              <a:lnSpc>
                <a:spcPct val="150000"/>
              </a:lnSpc>
            </a:pPr>
            <a:r>
              <a:rPr lang="en-US" sz="2400" dirty="0" smtClean="0">
                <a:solidFill>
                  <a:srgbClr val="003366"/>
                </a:solidFill>
                <a:latin typeface="Calibri" pitchFamily="34" charset="0"/>
                <a:cs typeface="Calibri" pitchFamily="34" charset="0"/>
              </a:rPr>
              <a:t> </a:t>
            </a:r>
            <a:r>
              <a:rPr lang="el-GR" sz="2400" dirty="0" smtClean="0">
                <a:solidFill>
                  <a:srgbClr val="003366"/>
                </a:solidFill>
                <a:latin typeface="Calibri" pitchFamily="34" charset="0"/>
                <a:cs typeface="Calibri" pitchFamily="34" charset="0"/>
              </a:rPr>
              <a:t>και </a:t>
            </a:r>
          </a:p>
          <a:p>
            <a:pPr algn="ctr">
              <a:lnSpc>
                <a:spcPct val="150000"/>
              </a:lnSpc>
            </a:pPr>
            <a:r>
              <a:rPr lang="el-GR" sz="2400" dirty="0">
                <a:solidFill>
                  <a:srgbClr val="003366"/>
                </a:solidFill>
                <a:latin typeface="Calibri" pitchFamily="34" charset="0"/>
                <a:cs typeface="Calibri" pitchFamily="34" charset="0"/>
              </a:rPr>
              <a:t>Α</a:t>
            </a:r>
            <a:r>
              <a:rPr lang="el-GR" sz="2400" dirty="0" smtClean="0">
                <a:solidFill>
                  <a:srgbClr val="003366"/>
                </a:solidFill>
                <a:latin typeface="Calibri" pitchFamily="34" charset="0"/>
                <a:cs typeface="Calibri" pitchFamily="34" charset="0"/>
              </a:rPr>
              <a:t>γωνιστές της </a:t>
            </a:r>
            <a:r>
              <a:rPr lang="el-GR" sz="2400" dirty="0" err="1" smtClean="0">
                <a:solidFill>
                  <a:srgbClr val="003366"/>
                </a:solidFill>
                <a:latin typeface="Calibri" pitchFamily="34" charset="0"/>
                <a:cs typeface="Calibri" pitchFamily="34" charset="0"/>
              </a:rPr>
              <a:t>θρομβοποιητίνης</a:t>
            </a:r>
            <a:r>
              <a:rPr lang="el-GR" sz="2400" dirty="0" smtClean="0">
                <a:solidFill>
                  <a:srgbClr val="003366"/>
                </a:solidFill>
                <a:latin typeface="Calibri" pitchFamily="34" charset="0"/>
                <a:cs typeface="Calibri" pitchFamily="34" charset="0"/>
              </a:rPr>
              <a:t> </a:t>
            </a:r>
            <a:endParaRPr lang="en-US" sz="2400" dirty="0" smtClean="0">
              <a:solidFill>
                <a:srgbClr val="003366"/>
              </a:solidFill>
              <a:latin typeface="Calibri" pitchFamily="34" charset="0"/>
              <a:cs typeface="Calibri" pitchFamily="34" charset="0"/>
            </a:endParaRPr>
          </a:p>
          <a:p>
            <a:pPr algn="ctr"/>
            <a:endParaRPr lang="el-GR" sz="2400" b="1" dirty="0" smtClean="0">
              <a:solidFill>
                <a:srgbClr val="003366"/>
              </a:solidFill>
              <a:latin typeface="Calibri" pitchFamily="34" charset="0"/>
              <a:cs typeface="Calibri" pitchFamily="34" charset="0"/>
            </a:endParaRPr>
          </a:p>
        </p:txBody>
      </p:sp>
      <p:sp>
        <p:nvSpPr>
          <p:cNvPr id="4" name="3 - Ορθογώνιο"/>
          <p:cNvSpPr/>
          <p:nvPr/>
        </p:nvSpPr>
        <p:spPr>
          <a:xfrm>
            <a:off x="179512" y="188640"/>
            <a:ext cx="2307042" cy="523220"/>
          </a:xfrm>
          <a:prstGeom prst="rect">
            <a:avLst/>
          </a:prstGeom>
        </p:spPr>
        <p:txBody>
          <a:bodyPr wrap="none">
            <a:spAutoFit/>
          </a:bodyPr>
          <a:lstStyle/>
          <a:p>
            <a:pPr>
              <a:buNone/>
            </a:pPr>
            <a:r>
              <a:rPr lang="el-GR" sz="2800" b="1" dirty="0" smtClean="0">
                <a:solidFill>
                  <a:srgbClr val="003366"/>
                </a:solidFill>
                <a:latin typeface="Calibri" pitchFamily="34" charset="0"/>
                <a:cs typeface="Calibri" pitchFamily="34" charset="0"/>
              </a:rPr>
              <a:t>Θεραπεία  </a:t>
            </a:r>
            <a:r>
              <a:rPr lang="en-US" sz="2800" b="1" dirty="0" smtClean="0">
                <a:solidFill>
                  <a:srgbClr val="003366"/>
                </a:solidFill>
                <a:latin typeface="Calibri" pitchFamily="34" charset="0"/>
                <a:cs typeface="Calibri" pitchFamily="34" charset="0"/>
              </a:rPr>
              <a:t>ITP</a:t>
            </a:r>
            <a:endParaRPr lang="en-US" sz="2800" b="1" dirty="0">
              <a:solidFill>
                <a:srgbClr val="003366"/>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3"/>
          <p:cNvSpPr txBox="1">
            <a:spLocks noChangeArrowheads="1"/>
          </p:cNvSpPr>
          <p:nvPr/>
        </p:nvSpPr>
        <p:spPr bwMode="auto">
          <a:xfrm>
            <a:off x="467544" y="6400800"/>
            <a:ext cx="8480425" cy="457200"/>
          </a:xfrm>
          <a:prstGeom prst="rect">
            <a:avLst/>
          </a:prstGeom>
          <a:noFill/>
          <a:ln w="9525">
            <a:noFill/>
            <a:miter lim="800000"/>
            <a:headEnd/>
            <a:tailEnd/>
          </a:ln>
        </p:spPr>
        <p:txBody>
          <a:bodyPr anchor="b">
            <a:spAutoFit/>
          </a:bodyPr>
          <a:lstStyle/>
          <a:p>
            <a:pPr marL="342900" indent="-342900">
              <a:buNone/>
            </a:pPr>
            <a:r>
              <a:rPr lang="de-DE" sz="1200" dirty="0">
                <a:solidFill>
                  <a:schemeClr val="tx2">
                    <a:lumMod val="75000"/>
                  </a:schemeClr>
                </a:solidFill>
                <a:latin typeface="Calibri" pitchFamily="34" charset="0"/>
                <a:cs typeface="Times New Roman" pitchFamily="18" charset="0"/>
              </a:rPr>
              <a:t>1. Stasi R, et al. </a:t>
            </a:r>
            <a:r>
              <a:rPr lang="de-DE" sz="1200" i="1" dirty="0">
                <a:solidFill>
                  <a:schemeClr val="tx2">
                    <a:lumMod val="75000"/>
                  </a:schemeClr>
                </a:solidFill>
                <a:latin typeface="Calibri" pitchFamily="34" charset="0"/>
                <a:cs typeface="Times New Roman" pitchFamily="18" charset="0"/>
              </a:rPr>
              <a:t>Mayo </a:t>
            </a:r>
            <a:r>
              <a:rPr lang="de-DE" sz="1200" i="1" dirty="0" err="1">
                <a:solidFill>
                  <a:schemeClr val="tx2">
                    <a:lumMod val="75000"/>
                  </a:schemeClr>
                </a:solidFill>
                <a:latin typeface="Calibri" pitchFamily="34" charset="0"/>
                <a:cs typeface="Times New Roman" pitchFamily="18" charset="0"/>
              </a:rPr>
              <a:t>Clin</a:t>
            </a:r>
            <a:r>
              <a:rPr lang="de-DE" sz="1200" i="1" dirty="0">
                <a:solidFill>
                  <a:schemeClr val="tx2">
                    <a:lumMod val="75000"/>
                  </a:schemeClr>
                </a:solidFill>
                <a:latin typeface="Calibri" pitchFamily="34" charset="0"/>
                <a:cs typeface="Times New Roman" pitchFamily="18" charset="0"/>
              </a:rPr>
              <a:t> </a:t>
            </a:r>
            <a:r>
              <a:rPr lang="de-DE" sz="1200" i="1" dirty="0" err="1">
                <a:solidFill>
                  <a:schemeClr val="tx2">
                    <a:lumMod val="75000"/>
                  </a:schemeClr>
                </a:solidFill>
                <a:latin typeface="Calibri" pitchFamily="34" charset="0"/>
                <a:cs typeface="Times New Roman" pitchFamily="18" charset="0"/>
              </a:rPr>
              <a:t>Proc</a:t>
            </a:r>
            <a:r>
              <a:rPr lang="de-DE" sz="1200" dirty="0">
                <a:solidFill>
                  <a:schemeClr val="tx2">
                    <a:lumMod val="75000"/>
                  </a:schemeClr>
                </a:solidFill>
                <a:latin typeface="Calibri" pitchFamily="34" charset="0"/>
                <a:cs typeface="Times New Roman" pitchFamily="18" charset="0"/>
              </a:rPr>
              <a:t> 2004; </a:t>
            </a:r>
            <a:r>
              <a:rPr lang="de-DE" sz="1200" b="1" dirty="0">
                <a:solidFill>
                  <a:schemeClr val="tx2">
                    <a:lumMod val="75000"/>
                  </a:schemeClr>
                </a:solidFill>
                <a:latin typeface="Calibri" pitchFamily="34" charset="0"/>
                <a:cs typeface="Times New Roman" pitchFamily="18" charset="0"/>
              </a:rPr>
              <a:t>79</a:t>
            </a:r>
            <a:r>
              <a:rPr lang="de-DE" sz="1200" dirty="0">
                <a:solidFill>
                  <a:schemeClr val="tx2">
                    <a:lumMod val="75000"/>
                  </a:schemeClr>
                </a:solidFill>
                <a:latin typeface="Calibri" pitchFamily="34" charset="0"/>
                <a:cs typeface="Times New Roman" pitchFamily="18" charset="0"/>
              </a:rPr>
              <a:t>: 504</a:t>
            </a:r>
            <a:r>
              <a:rPr lang="de-DE" sz="1200" dirty="0">
                <a:solidFill>
                  <a:schemeClr val="tx2">
                    <a:lumMod val="75000"/>
                  </a:schemeClr>
                </a:solidFill>
                <a:latin typeface="Calibri" pitchFamily="34" charset="0"/>
                <a:cs typeface="Arial" charset="0"/>
              </a:rPr>
              <a:t>–</a:t>
            </a:r>
            <a:r>
              <a:rPr lang="de-DE" sz="1200" dirty="0">
                <a:solidFill>
                  <a:schemeClr val="tx2">
                    <a:lumMod val="75000"/>
                  </a:schemeClr>
                </a:solidFill>
                <a:latin typeface="Calibri" pitchFamily="34" charset="0"/>
                <a:cs typeface="Times New Roman" pitchFamily="18" charset="0"/>
              </a:rPr>
              <a:t>22; 2. George JN, et al. </a:t>
            </a:r>
            <a:r>
              <a:rPr lang="de-DE" sz="1200" i="1" dirty="0">
                <a:solidFill>
                  <a:schemeClr val="tx2">
                    <a:lumMod val="75000"/>
                  </a:schemeClr>
                </a:solidFill>
                <a:latin typeface="Calibri" pitchFamily="34" charset="0"/>
                <a:cs typeface="Times New Roman" pitchFamily="18" charset="0"/>
              </a:rPr>
              <a:t>Blood</a:t>
            </a:r>
            <a:r>
              <a:rPr lang="de-DE" sz="1200" dirty="0">
                <a:solidFill>
                  <a:schemeClr val="tx2">
                    <a:lumMod val="75000"/>
                  </a:schemeClr>
                </a:solidFill>
                <a:latin typeface="Calibri" pitchFamily="34" charset="0"/>
                <a:cs typeface="Times New Roman" pitchFamily="18" charset="0"/>
              </a:rPr>
              <a:t> 1996; </a:t>
            </a:r>
            <a:r>
              <a:rPr lang="de-DE" sz="1200" b="1" dirty="0">
                <a:solidFill>
                  <a:schemeClr val="tx2">
                    <a:lumMod val="75000"/>
                  </a:schemeClr>
                </a:solidFill>
                <a:latin typeface="Calibri" pitchFamily="34" charset="0"/>
                <a:cs typeface="Times New Roman" pitchFamily="18" charset="0"/>
              </a:rPr>
              <a:t>88</a:t>
            </a:r>
            <a:r>
              <a:rPr lang="de-DE" sz="1200" dirty="0">
                <a:solidFill>
                  <a:schemeClr val="tx2">
                    <a:lumMod val="75000"/>
                  </a:schemeClr>
                </a:solidFill>
                <a:latin typeface="Calibri" pitchFamily="34" charset="0"/>
                <a:cs typeface="Times New Roman" pitchFamily="18" charset="0"/>
              </a:rPr>
              <a:t>: 3</a:t>
            </a:r>
            <a:r>
              <a:rPr lang="de-DE" sz="1200" dirty="0">
                <a:solidFill>
                  <a:schemeClr val="tx2">
                    <a:lumMod val="75000"/>
                  </a:schemeClr>
                </a:solidFill>
                <a:latin typeface="Calibri" pitchFamily="34" charset="0"/>
                <a:cs typeface="Arial" charset="0"/>
              </a:rPr>
              <a:t>–</a:t>
            </a:r>
            <a:r>
              <a:rPr lang="de-DE" sz="1200" dirty="0">
                <a:solidFill>
                  <a:schemeClr val="tx2">
                    <a:lumMod val="75000"/>
                  </a:schemeClr>
                </a:solidFill>
                <a:latin typeface="Calibri" pitchFamily="34" charset="0"/>
                <a:cs typeface="Times New Roman" pitchFamily="18" charset="0"/>
              </a:rPr>
              <a:t>40; </a:t>
            </a:r>
            <a:r>
              <a:rPr lang="en-US" sz="1200" dirty="0">
                <a:solidFill>
                  <a:schemeClr val="tx2">
                    <a:lumMod val="75000"/>
                  </a:schemeClr>
                </a:solidFill>
                <a:latin typeface="Calibri" pitchFamily="34" charset="0"/>
                <a:cs typeface="Times New Roman" pitchFamily="18" charset="0"/>
              </a:rPr>
              <a:t>3. Cines DB, et al. </a:t>
            </a:r>
            <a:r>
              <a:rPr lang="en-US" sz="1200" i="1" dirty="0">
                <a:solidFill>
                  <a:schemeClr val="tx2">
                    <a:lumMod val="75000"/>
                  </a:schemeClr>
                </a:solidFill>
                <a:latin typeface="Calibri" pitchFamily="34" charset="0"/>
                <a:cs typeface="Times New Roman" pitchFamily="18" charset="0"/>
              </a:rPr>
              <a:t>Blood</a:t>
            </a:r>
            <a:r>
              <a:rPr lang="en-US" sz="1200" dirty="0">
                <a:solidFill>
                  <a:schemeClr val="tx2">
                    <a:lumMod val="75000"/>
                  </a:schemeClr>
                </a:solidFill>
                <a:latin typeface="Calibri" pitchFamily="34" charset="0"/>
                <a:cs typeface="Times New Roman" pitchFamily="18" charset="0"/>
              </a:rPr>
              <a:t> 2005; </a:t>
            </a:r>
            <a:r>
              <a:rPr lang="en-US" sz="1200" b="1" dirty="0">
                <a:solidFill>
                  <a:schemeClr val="tx2">
                    <a:lumMod val="75000"/>
                  </a:schemeClr>
                </a:solidFill>
                <a:latin typeface="Calibri" pitchFamily="34" charset="0"/>
                <a:cs typeface="Times New Roman" pitchFamily="18" charset="0"/>
              </a:rPr>
              <a:t>106</a:t>
            </a:r>
            <a:r>
              <a:rPr lang="en-US" sz="1200" dirty="0">
                <a:solidFill>
                  <a:schemeClr val="tx2">
                    <a:lumMod val="75000"/>
                  </a:schemeClr>
                </a:solidFill>
                <a:latin typeface="Calibri" pitchFamily="34" charset="0"/>
                <a:cs typeface="Times New Roman" pitchFamily="18" charset="0"/>
              </a:rPr>
              <a:t>: </a:t>
            </a:r>
            <a:br>
              <a:rPr lang="en-US" sz="1200" dirty="0">
                <a:solidFill>
                  <a:schemeClr val="tx2">
                    <a:lumMod val="75000"/>
                  </a:schemeClr>
                </a:solidFill>
                <a:latin typeface="Calibri" pitchFamily="34" charset="0"/>
                <a:cs typeface="Times New Roman" pitchFamily="18" charset="0"/>
              </a:rPr>
            </a:br>
            <a:r>
              <a:rPr lang="en-US" sz="1200" dirty="0">
                <a:solidFill>
                  <a:schemeClr val="tx2">
                    <a:lumMod val="75000"/>
                  </a:schemeClr>
                </a:solidFill>
                <a:latin typeface="Calibri" pitchFamily="34" charset="0"/>
                <a:cs typeface="Times New Roman" pitchFamily="18" charset="0"/>
              </a:rPr>
              <a:t>2244</a:t>
            </a:r>
            <a:r>
              <a:rPr lang="de-DE" sz="1200" dirty="0">
                <a:solidFill>
                  <a:schemeClr val="tx2">
                    <a:lumMod val="75000"/>
                  </a:schemeClr>
                </a:solidFill>
                <a:latin typeface="Calibri" pitchFamily="34" charset="0"/>
                <a:cs typeface="Arial" charset="0"/>
              </a:rPr>
              <a:t>–</a:t>
            </a:r>
            <a:r>
              <a:rPr lang="en-US" sz="1200" dirty="0">
                <a:solidFill>
                  <a:schemeClr val="tx2">
                    <a:lumMod val="75000"/>
                  </a:schemeClr>
                </a:solidFill>
                <a:latin typeface="Calibri" pitchFamily="34" charset="0"/>
                <a:cs typeface="Times New Roman" pitchFamily="18" charset="0"/>
              </a:rPr>
              <a:t>51; </a:t>
            </a:r>
            <a:r>
              <a:rPr lang="da-DK" sz="1200" dirty="0">
                <a:solidFill>
                  <a:schemeClr val="tx2">
                    <a:lumMod val="75000"/>
                  </a:schemeClr>
                </a:solidFill>
                <a:latin typeface="Calibri" pitchFamily="34" charset="0"/>
                <a:cs typeface="Times New Roman" pitchFamily="18" charset="0"/>
              </a:rPr>
              <a:t>4. Cines DB, et al. </a:t>
            </a:r>
            <a:r>
              <a:rPr lang="da-DK" sz="1200" i="1" dirty="0">
                <a:solidFill>
                  <a:schemeClr val="tx2">
                    <a:lumMod val="75000"/>
                  </a:schemeClr>
                </a:solidFill>
                <a:latin typeface="Calibri" pitchFamily="34" charset="0"/>
                <a:cs typeface="Times New Roman" pitchFamily="18" charset="0"/>
              </a:rPr>
              <a:t>Annu Rev Med</a:t>
            </a:r>
            <a:r>
              <a:rPr lang="da-DK" sz="1200" dirty="0">
                <a:solidFill>
                  <a:schemeClr val="tx2">
                    <a:lumMod val="75000"/>
                  </a:schemeClr>
                </a:solidFill>
                <a:latin typeface="Calibri" pitchFamily="34" charset="0"/>
                <a:cs typeface="Times New Roman" pitchFamily="18" charset="0"/>
              </a:rPr>
              <a:t> 2005; </a:t>
            </a:r>
            <a:r>
              <a:rPr lang="da-DK" sz="1200" b="1" dirty="0">
                <a:solidFill>
                  <a:schemeClr val="tx2">
                    <a:lumMod val="75000"/>
                  </a:schemeClr>
                </a:solidFill>
                <a:latin typeface="Calibri" pitchFamily="34" charset="0"/>
                <a:cs typeface="Times New Roman" pitchFamily="18" charset="0"/>
              </a:rPr>
              <a:t>56</a:t>
            </a:r>
            <a:r>
              <a:rPr lang="da-DK" sz="1200" dirty="0">
                <a:solidFill>
                  <a:schemeClr val="tx2">
                    <a:lumMod val="75000"/>
                  </a:schemeClr>
                </a:solidFill>
                <a:latin typeface="Calibri" pitchFamily="34" charset="0"/>
                <a:cs typeface="Times New Roman" pitchFamily="18" charset="0"/>
              </a:rPr>
              <a:t>: 425</a:t>
            </a:r>
            <a:r>
              <a:rPr lang="da-DK" sz="1200" dirty="0">
                <a:solidFill>
                  <a:schemeClr val="tx2">
                    <a:lumMod val="75000"/>
                  </a:schemeClr>
                </a:solidFill>
                <a:latin typeface="Calibri" pitchFamily="34" charset="0"/>
                <a:cs typeface="Arial" charset="0"/>
              </a:rPr>
              <a:t>–</a:t>
            </a:r>
            <a:r>
              <a:rPr lang="da-DK" sz="1200" dirty="0">
                <a:solidFill>
                  <a:schemeClr val="tx2">
                    <a:lumMod val="75000"/>
                  </a:schemeClr>
                </a:solidFill>
                <a:latin typeface="Calibri" pitchFamily="34" charset="0"/>
                <a:cs typeface="Times New Roman" pitchFamily="18" charset="0"/>
              </a:rPr>
              <a:t>42; 5. Cheng Y, et al. </a:t>
            </a:r>
            <a:r>
              <a:rPr lang="en-US" sz="1200" i="1" dirty="0">
                <a:solidFill>
                  <a:schemeClr val="tx2">
                    <a:lumMod val="75000"/>
                  </a:schemeClr>
                </a:solidFill>
                <a:latin typeface="Calibri" pitchFamily="34" charset="0"/>
                <a:cs typeface="Times New Roman" pitchFamily="18" charset="0"/>
              </a:rPr>
              <a:t>N </a:t>
            </a:r>
            <a:r>
              <a:rPr lang="en-US" sz="1200" i="1" dirty="0" err="1">
                <a:solidFill>
                  <a:schemeClr val="tx2">
                    <a:lumMod val="75000"/>
                  </a:schemeClr>
                </a:solidFill>
                <a:latin typeface="Calibri" pitchFamily="34" charset="0"/>
                <a:cs typeface="Times New Roman" pitchFamily="18" charset="0"/>
              </a:rPr>
              <a:t>Engl</a:t>
            </a:r>
            <a:r>
              <a:rPr lang="en-US" sz="1200" i="1" dirty="0">
                <a:solidFill>
                  <a:schemeClr val="tx2">
                    <a:lumMod val="75000"/>
                  </a:schemeClr>
                </a:solidFill>
                <a:latin typeface="Calibri" pitchFamily="34" charset="0"/>
                <a:cs typeface="Times New Roman" pitchFamily="18" charset="0"/>
              </a:rPr>
              <a:t> J Med</a:t>
            </a:r>
            <a:r>
              <a:rPr lang="en-US" sz="1200" dirty="0">
                <a:solidFill>
                  <a:schemeClr val="tx2">
                    <a:lumMod val="75000"/>
                  </a:schemeClr>
                </a:solidFill>
                <a:latin typeface="Calibri" pitchFamily="34" charset="0"/>
                <a:cs typeface="Times New Roman" pitchFamily="18" charset="0"/>
              </a:rPr>
              <a:t> 2003; </a:t>
            </a:r>
            <a:r>
              <a:rPr lang="en-US" sz="1200" b="1" dirty="0">
                <a:solidFill>
                  <a:schemeClr val="tx2">
                    <a:lumMod val="75000"/>
                  </a:schemeClr>
                </a:solidFill>
                <a:latin typeface="Calibri" pitchFamily="34" charset="0"/>
                <a:cs typeface="Times New Roman" pitchFamily="18" charset="0"/>
              </a:rPr>
              <a:t>349</a:t>
            </a:r>
            <a:r>
              <a:rPr lang="en-US" sz="1200" dirty="0">
                <a:solidFill>
                  <a:schemeClr val="tx2">
                    <a:lumMod val="75000"/>
                  </a:schemeClr>
                </a:solidFill>
                <a:latin typeface="Calibri" pitchFamily="34" charset="0"/>
                <a:cs typeface="Times New Roman" pitchFamily="18" charset="0"/>
              </a:rPr>
              <a:t>: 831</a:t>
            </a:r>
            <a:r>
              <a:rPr lang="da-DK" sz="1200" dirty="0">
                <a:solidFill>
                  <a:schemeClr val="tx2">
                    <a:lumMod val="75000"/>
                  </a:schemeClr>
                </a:solidFill>
                <a:latin typeface="Calibri" pitchFamily="34" charset="0"/>
                <a:cs typeface="Arial" charset="0"/>
              </a:rPr>
              <a:t>–</a:t>
            </a:r>
            <a:r>
              <a:rPr lang="en-US" sz="1200" dirty="0">
                <a:solidFill>
                  <a:schemeClr val="tx2">
                    <a:lumMod val="75000"/>
                  </a:schemeClr>
                </a:solidFill>
                <a:latin typeface="Calibri" pitchFamily="34" charset="0"/>
                <a:cs typeface="Times New Roman" pitchFamily="18" charset="0"/>
              </a:rPr>
              <a:t>6</a:t>
            </a:r>
          </a:p>
        </p:txBody>
      </p:sp>
      <p:graphicFrame>
        <p:nvGraphicFramePr>
          <p:cNvPr id="13343" name="Group 31"/>
          <p:cNvGraphicFramePr>
            <a:graphicFrameLocks noGrp="1"/>
          </p:cNvGraphicFramePr>
          <p:nvPr/>
        </p:nvGraphicFramePr>
        <p:xfrm>
          <a:off x="0" y="764704"/>
          <a:ext cx="9144000" cy="5109972"/>
        </p:xfrm>
        <a:graphic>
          <a:graphicData uri="http://schemas.openxmlformats.org/drawingml/2006/table">
            <a:tbl>
              <a:tblPr/>
              <a:tblGrid>
                <a:gridCol w="2699792"/>
                <a:gridCol w="6444208"/>
              </a:tblGrid>
              <a:tr h="524074">
                <a:tc gridSpan="2">
                  <a:txBody>
                    <a:bodyPr/>
                    <a:lstStyle/>
                    <a:p>
                      <a:pPr marL="0" marR="0" lvl="0" indent="0" algn="ctr" defTabSz="914400" rtl="0" eaLnBrk="1" fontAlgn="base" latinLnBrk="0" hangingPunct="1">
                        <a:lnSpc>
                          <a:spcPct val="95000"/>
                        </a:lnSpc>
                        <a:spcBef>
                          <a:spcPct val="20000"/>
                        </a:spcBef>
                        <a:spcAft>
                          <a:spcPct val="0"/>
                        </a:spcAft>
                        <a:buClr>
                          <a:schemeClr val="tx1"/>
                        </a:buClr>
                        <a:buSzTx/>
                        <a:buFont typeface="Wingdings 2" pitchFamily="18" charset="2"/>
                        <a:buNone/>
                        <a:tabLst/>
                        <a:defRPr/>
                      </a:pPr>
                      <a:r>
                        <a:rPr lang="el-GR" sz="2200" b="1" dirty="0" smtClean="0">
                          <a:solidFill>
                            <a:schemeClr val="bg1"/>
                          </a:solidFill>
                          <a:latin typeface="Arial" pitchFamily="34" charset="0"/>
                          <a:cs typeface="Arial" pitchFamily="34" charset="0"/>
                        </a:rPr>
                        <a:t>Στεροειδή</a:t>
                      </a:r>
                      <a:r>
                        <a:rPr kumimoji="0" lang="el-GR" sz="2200" b="1" i="0" u="none" strike="noStrike" cap="none" normalizeH="0" baseline="0" dirty="0" smtClean="0">
                          <a:ln>
                            <a:noFill/>
                          </a:ln>
                          <a:solidFill>
                            <a:schemeClr val="bg1"/>
                          </a:solidFill>
                          <a:effectLst/>
                          <a:latin typeface="Arial" charset="0"/>
                        </a:rPr>
                        <a:t> </a:t>
                      </a:r>
                      <a:r>
                        <a:rPr kumimoji="0" lang="en-US" sz="2200" b="1" i="0" u="none" strike="noStrike" cap="none" normalizeH="0" baseline="0" dirty="0" smtClean="0">
                          <a:ln>
                            <a:noFill/>
                          </a:ln>
                          <a:solidFill>
                            <a:schemeClr val="bg1"/>
                          </a:solidFill>
                          <a:effectLst/>
                          <a:latin typeface="Arial" charset="0"/>
                        </a:rPr>
                        <a:t>- </a:t>
                      </a:r>
                      <a:r>
                        <a:rPr kumimoji="0" lang="el-GR" sz="2200" b="1" i="0" u="none" strike="noStrike" cap="none" normalizeH="0" baseline="0" dirty="0" smtClean="0">
                          <a:ln>
                            <a:noFill/>
                          </a:ln>
                          <a:solidFill>
                            <a:schemeClr val="bg1"/>
                          </a:solidFill>
                          <a:effectLst/>
                          <a:latin typeface="Arial" charset="0"/>
                        </a:rPr>
                        <a:t>θεραπεία </a:t>
                      </a:r>
                      <a:r>
                        <a:rPr kumimoji="0" lang="en-US" sz="2200" b="1" i="0" u="none" strike="noStrike" cap="none" normalizeH="0" baseline="0" dirty="0" smtClean="0">
                          <a:ln>
                            <a:noFill/>
                          </a:ln>
                          <a:solidFill>
                            <a:schemeClr val="bg1"/>
                          </a:solidFill>
                          <a:effectLst/>
                          <a:latin typeface="Arial" charset="0"/>
                        </a:rPr>
                        <a:t>1</a:t>
                      </a:r>
                      <a:r>
                        <a:rPr kumimoji="0" lang="el-GR" sz="2200" b="1" i="0" u="none" strike="noStrike" cap="none" normalizeH="0" baseline="0" dirty="0" smtClean="0">
                          <a:ln>
                            <a:noFill/>
                          </a:ln>
                          <a:solidFill>
                            <a:schemeClr val="bg1"/>
                          </a:solidFill>
                          <a:effectLst/>
                          <a:latin typeface="Arial" charset="0"/>
                        </a:rPr>
                        <a:t>ης </a:t>
                      </a:r>
                      <a:r>
                        <a:rPr kumimoji="0" lang="el-GR" sz="2200" b="1" i="0" u="none" strike="noStrike" kern="1200" cap="none" normalizeH="0" baseline="0" dirty="0" smtClean="0">
                          <a:ln>
                            <a:noFill/>
                          </a:ln>
                          <a:solidFill>
                            <a:schemeClr val="bg1"/>
                          </a:solidFill>
                          <a:effectLst/>
                          <a:latin typeface="Arial" charset="0"/>
                          <a:ea typeface="+mn-ea"/>
                          <a:cs typeface="+mn-cs"/>
                        </a:rPr>
                        <a:t>γραμμής</a:t>
                      </a:r>
                    </a:p>
                    <a:p>
                      <a:pPr marL="0" marR="0" lvl="0" indent="0" algn="ctr" defTabSz="914400" rtl="0" eaLnBrk="1" fontAlgn="base" latinLnBrk="0" hangingPunct="1">
                        <a:lnSpc>
                          <a:spcPct val="95000"/>
                        </a:lnSpc>
                        <a:spcBef>
                          <a:spcPct val="20000"/>
                        </a:spcBef>
                        <a:spcAft>
                          <a:spcPct val="0"/>
                        </a:spcAft>
                        <a:buClr>
                          <a:schemeClr val="tx1"/>
                        </a:buClr>
                        <a:buSzTx/>
                        <a:buFont typeface="Wingdings 2" pitchFamily="18" charset="2"/>
                        <a:buNone/>
                        <a:tabLst/>
                        <a:defRPr/>
                      </a:pPr>
                      <a:r>
                        <a:rPr kumimoji="0" lang="el-GR" sz="1600" b="1" i="0" u="none" strike="noStrike" kern="1200" cap="none" normalizeH="0" baseline="0" dirty="0" smtClean="0">
                          <a:ln>
                            <a:noFill/>
                          </a:ln>
                          <a:solidFill>
                            <a:schemeClr val="bg1"/>
                          </a:solidFill>
                          <a:effectLst/>
                          <a:latin typeface="Arial" charset="0"/>
                          <a:ea typeface="+mn-ea"/>
                          <a:cs typeface="+mn-cs"/>
                        </a:rPr>
                        <a:t>εγκεκριμένα από την Ευρωπαϊκή Ένωση </a:t>
                      </a:r>
                    </a:p>
                  </a:txBody>
                  <a:tcPr marT="91440" marB="914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B0B71"/>
                    </a:solidFill>
                  </a:tcPr>
                </a:tc>
                <a:tc hMerge="1">
                  <a:txBody>
                    <a:bodyPr/>
                    <a:lstStyle/>
                    <a:p>
                      <a:endParaRPr lang="el-GR"/>
                    </a:p>
                  </a:txBody>
                  <a:tcPr/>
                </a:tc>
              </a:tr>
              <a:tr h="821230">
                <a:tc>
                  <a:txBody>
                    <a:bodyPr/>
                    <a:lstStyle/>
                    <a:p>
                      <a:pPr marL="0" marR="0" lvl="0" indent="0" algn="l" defTabSz="914400" rtl="0" eaLnBrk="1" fontAlgn="base" latinLnBrk="0" hangingPunct="1">
                        <a:lnSpc>
                          <a:spcPct val="95000"/>
                        </a:lnSpc>
                        <a:spcBef>
                          <a:spcPct val="20000"/>
                        </a:spcBef>
                        <a:spcAft>
                          <a:spcPct val="0"/>
                        </a:spcAft>
                        <a:buClr>
                          <a:schemeClr val="tx1"/>
                        </a:buClr>
                        <a:buSzTx/>
                        <a:buFont typeface="Wingdings 2" pitchFamily="18" charset="2"/>
                        <a:buNone/>
                        <a:tabLst/>
                      </a:pPr>
                      <a:r>
                        <a:rPr kumimoji="0" lang="el-GR" sz="2200" b="1" i="0" u="none" strike="noStrike" kern="1200" cap="none" normalizeH="0" baseline="0" dirty="0" smtClean="0">
                          <a:ln>
                            <a:noFill/>
                          </a:ln>
                          <a:solidFill>
                            <a:srgbClr val="003366"/>
                          </a:solidFill>
                          <a:effectLst/>
                          <a:latin typeface="Calibri" pitchFamily="34" charset="0"/>
                          <a:ea typeface="+mn-ea"/>
                          <a:cs typeface="Calibri" pitchFamily="34" charset="0"/>
                        </a:rPr>
                        <a:t>Χρήση</a:t>
                      </a:r>
                      <a:endParaRPr kumimoji="0" lang="en-GB" sz="2200" b="1" i="0" u="none" strike="noStrike" kern="1200" cap="none" normalizeH="0" baseline="0" dirty="0" smtClean="0">
                        <a:ln>
                          <a:noFill/>
                        </a:ln>
                        <a:solidFill>
                          <a:srgbClr val="003366"/>
                        </a:solidFill>
                        <a:effectLst/>
                        <a:latin typeface="Calibri" pitchFamily="34" charset="0"/>
                        <a:ea typeface="+mn-ea"/>
                        <a:cs typeface="Calibri" pitchFamily="34" charset="0"/>
                      </a:endParaRPr>
                    </a:p>
                  </a:txBody>
                  <a:tcPr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25098"/>
                      </a:srgbClr>
                    </a:solidFill>
                  </a:tcPr>
                </a:tc>
                <a:tc>
                  <a:txBody>
                    <a:bodyPr/>
                    <a:lstStyle/>
                    <a:p>
                      <a:pPr marL="284163" marR="0" lvl="1" indent="-168275" algn="l" defTabSz="914400" rtl="0" eaLnBrk="1" fontAlgn="base" latinLnBrk="0" hangingPunct="1">
                        <a:lnSpc>
                          <a:spcPct val="95000"/>
                        </a:lnSpc>
                        <a:spcBef>
                          <a:spcPct val="20000"/>
                        </a:spcBef>
                        <a:spcAft>
                          <a:spcPct val="0"/>
                        </a:spcAft>
                        <a:buClr>
                          <a:schemeClr val="tx1"/>
                        </a:buClr>
                        <a:buSzTx/>
                        <a:buFont typeface="Wingdings 2" pitchFamily="18" charset="2"/>
                        <a:buChar char=""/>
                        <a:tabLst/>
                      </a:pPr>
                      <a:r>
                        <a:rPr kumimoji="0" lang="el-GR" sz="2000" b="0" i="0" u="none" strike="noStrike" cap="none" normalizeH="0" baseline="0" dirty="0" smtClean="0">
                          <a:ln>
                            <a:noFill/>
                          </a:ln>
                          <a:solidFill>
                            <a:srgbClr val="003366"/>
                          </a:solidFill>
                          <a:effectLst/>
                          <a:latin typeface="Calibri" pitchFamily="34" charset="0"/>
                          <a:cs typeface="Calibri" pitchFamily="34" charset="0"/>
                        </a:rPr>
                        <a:t>Αρχική θεραπεία</a:t>
                      </a:r>
                      <a:r>
                        <a:rPr kumimoji="0" lang="en-GB" sz="2000" b="0" i="0" u="none" strike="noStrike" cap="none" normalizeH="0" baseline="0" dirty="0" smtClean="0">
                          <a:ln>
                            <a:noFill/>
                          </a:ln>
                          <a:solidFill>
                            <a:srgbClr val="003366"/>
                          </a:solidFill>
                          <a:effectLst/>
                          <a:latin typeface="Calibri" pitchFamily="34" charset="0"/>
                          <a:cs typeface="Calibri" pitchFamily="34" charset="0"/>
                        </a:rPr>
                        <a:t>: </a:t>
                      </a:r>
                      <a:r>
                        <a:rPr kumimoji="0" lang="el-GR" sz="2000" b="0" i="0" u="none" strike="noStrike" cap="none" normalizeH="0" baseline="0" dirty="0" err="1" smtClean="0">
                          <a:ln>
                            <a:noFill/>
                          </a:ln>
                          <a:solidFill>
                            <a:srgbClr val="003366"/>
                          </a:solidFill>
                          <a:effectLst/>
                          <a:latin typeface="Calibri" pitchFamily="34" charset="0"/>
                          <a:cs typeface="Calibri" pitchFamily="34" charset="0"/>
                        </a:rPr>
                        <a:t>κορτικοστεροειδή</a:t>
                      </a:r>
                      <a:r>
                        <a:rPr kumimoji="0" lang="el-GR" sz="2000" b="0" i="0" u="none" strike="noStrike" cap="none" normalizeH="0" baseline="0" dirty="0" smtClean="0">
                          <a:ln>
                            <a:noFill/>
                          </a:ln>
                          <a:solidFill>
                            <a:srgbClr val="003366"/>
                          </a:solidFill>
                          <a:effectLst/>
                          <a:latin typeface="Calibri" pitchFamily="34" charset="0"/>
                          <a:cs typeface="Calibri" pitchFamily="34" charset="0"/>
                        </a:rPr>
                        <a:t> </a:t>
                      </a:r>
                      <a:r>
                        <a:rPr kumimoji="0" lang="en-US" sz="2000" b="0" i="0" u="none" strike="noStrike" cap="none" normalizeH="0" baseline="0" dirty="0" smtClean="0">
                          <a:ln>
                            <a:noFill/>
                          </a:ln>
                          <a:solidFill>
                            <a:srgbClr val="003366"/>
                          </a:solidFill>
                          <a:effectLst/>
                          <a:latin typeface="Calibri" pitchFamily="34" charset="0"/>
                          <a:cs typeface="Calibri" pitchFamily="34" charset="0"/>
                        </a:rPr>
                        <a:t>per </a:t>
                      </a:r>
                      <a:r>
                        <a:rPr kumimoji="0" lang="en-US" sz="2000" b="0" i="0" u="none" strike="noStrike" cap="none" normalizeH="0" baseline="0" dirty="0" err="1" smtClean="0">
                          <a:ln>
                            <a:noFill/>
                          </a:ln>
                          <a:solidFill>
                            <a:srgbClr val="003366"/>
                          </a:solidFill>
                          <a:effectLst/>
                          <a:latin typeface="Calibri" pitchFamily="34" charset="0"/>
                          <a:cs typeface="Calibri" pitchFamily="34" charset="0"/>
                        </a:rPr>
                        <a:t>os</a:t>
                      </a:r>
                      <a:r>
                        <a:rPr kumimoji="0" lang="en-GB" sz="2000" b="0" i="0" u="none" strike="noStrike" cap="none" normalizeH="0" baseline="30000" dirty="0" smtClean="0">
                          <a:ln>
                            <a:noFill/>
                          </a:ln>
                          <a:solidFill>
                            <a:srgbClr val="003366"/>
                          </a:solidFill>
                          <a:effectLst/>
                          <a:latin typeface="Calibri" pitchFamily="34" charset="0"/>
                          <a:cs typeface="Calibri" pitchFamily="34" charset="0"/>
                        </a:rPr>
                        <a:t>1-5</a:t>
                      </a:r>
                    </a:p>
                    <a:p>
                      <a:pPr marL="284163" marR="0" lvl="1" indent="-168275" algn="l" defTabSz="914400" rtl="0" eaLnBrk="1" fontAlgn="base" latinLnBrk="0" hangingPunct="1">
                        <a:lnSpc>
                          <a:spcPct val="95000"/>
                        </a:lnSpc>
                        <a:spcBef>
                          <a:spcPct val="20000"/>
                        </a:spcBef>
                        <a:spcAft>
                          <a:spcPct val="0"/>
                        </a:spcAft>
                        <a:buClr>
                          <a:schemeClr val="tx1"/>
                        </a:buClr>
                        <a:buSzTx/>
                        <a:buFont typeface="Wingdings 2" pitchFamily="18" charset="2"/>
                        <a:buChar char=""/>
                        <a:tabLst/>
                      </a:pPr>
                      <a:r>
                        <a:rPr kumimoji="0" lang="el-GR" sz="2000" b="0" i="0" u="none" strike="noStrike" cap="none" normalizeH="0" baseline="0" dirty="0" smtClean="0">
                          <a:ln>
                            <a:noFill/>
                          </a:ln>
                          <a:solidFill>
                            <a:srgbClr val="003366"/>
                          </a:solidFill>
                          <a:effectLst/>
                          <a:latin typeface="Calibri" pitchFamily="34" charset="0"/>
                          <a:cs typeface="Calibri" pitchFamily="34" charset="0"/>
                        </a:rPr>
                        <a:t>Επείγουσα θεραπεία</a:t>
                      </a:r>
                      <a:r>
                        <a:rPr kumimoji="0" lang="en-GB" sz="2000" b="0" i="0" u="none" strike="noStrike" cap="none" normalizeH="0" baseline="0" dirty="0" smtClean="0">
                          <a:ln>
                            <a:noFill/>
                          </a:ln>
                          <a:solidFill>
                            <a:srgbClr val="003366"/>
                          </a:solidFill>
                          <a:effectLst/>
                          <a:latin typeface="Calibri" pitchFamily="34" charset="0"/>
                          <a:cs typeface="Calibri" pitchFamily="34" charset="0"/>
                        </a:rPr>
                        <a:t>: </a:t>
                      </a:r>
                      <a:r>
                        <a:rPr kumimoji="0" lang="el-GR" sz="2000" b="1" i="0" u="none" strike="noStrike" cap="none" normalizeH="0" baseline="0" dirty="0" err="1" smtClean="0">
                          <a:ln>
                            <a:noFill/>
                          </a:ln>
                          <a:solidFill>
                            <a:srgbClr val="003366"/>
                          </a:solidFill>
                          <a:effectLst/>
                          <a:latin typeface="Calibri" pitchFamily="34" charset="0"/>
                          <a:cs typeface="Calibri" pitchFamily="34" charset="0"/>
                        </a:rPr>
                        <a:t>↑↑</a:t>
                      </a:r>
                      <a:r>
                        <a:rPr kumimoji="0" lang="el-GR" sz="2000" b="0" i="0" u="none" strike="noStrike" cap="none" normalizeH="0" baseline="0" dirty="0" smtClean="0">
                          <a:ln>
                            <a:noFill/>
                          </a:ln>
                          <a:solidFill>
                            <a:srgbClr val="003366"/>
                          </a:solidFill>
                          <a:effectLst/>
                          <a:latin typeface="Calibri" pitchFamily="34" charset="0"/>
                          <a:cs typeface="Calibri" pitchFamily="34" charset="0"/>
                        </a:rPr>
                        <a:t> δόση</a:t>
                      </a:r>
                      <a:r>
                        <a:rPr kumimoji="0" lang="en-GB" sz="2000" b="0" i="0" u="none" strike="noStrike" cap="none" normalizeH="0" baseline="0" dirty="0" smtClean="0">
                          <a:ln>
                            <a:noFill/>
                          </a:ln>
                          <a:solidFill>
                            <a:srgbClr val="003366"/>
                          </a:solidFill>
                          <a:effectLst/>
                          <a:latin typeface="Calibri" pitchFamily="34" charset="0"/>
                          <a:cs typeface="Calibri" pitchFamily="34" charset="0"/>
                        </a:rPr>
                        <a:t> IV </a:t>
                      </a:r>
                      <a:r>
                        <a:rPr kumimoji="0" lang="el-GR" sz="2000" b="0" i="0" u="none" strike="noStrike" cap="none" normalizeH="0" baseline="0" dirty="0" err="1" smtClean="0">
                          <a:ln>
                            <a:noFill/>
                          </a:ln>
                          <a:solidFill>
                            <a:srgbClr val="003366"/>
                          </a:solidFill>
                          <a:effectLst/>
                          <a:latin typeface="Calibri" pitchFamily="34" charset="0"/>
                          <a:cs typeface="Calibri" pitchFamily="34" charset="0"/>
                        </a:rPr>
                        <a:t>κορτικοστεροειδών</a:t>
                      </a:r>
                      <a:r>
                        <a:rPr kumimoji="0" lang="en-GB" sz="2000" b="0" i="0" u="none" strike="noStrike" cap="none" normalizeH="0" baseline="30000" dirty="0" smtClean="0">
                          <a:ln>
                            <a:noFill/>
                          </a:ln>
                          <a:solidFill>
                            <a:srgbClr val="003366"/>
                          </a:solidFill>
                          <a:effectLst/>
                          <a:latin typeface="Calibri" pitchFamily="34" charset="0"/>
                          <a:cs typeface="Calibri" pitchFamily="34" charset="0"/>
                        </a:rPr>
                        <a:t>1-4</a:t>
                      </a:r>
                    </a:p>
                  </a:txBody>
                  <a:tcPr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25098"/>
                      </a:srgbClr>
                    </a:solidFill>
                  </a:tcPr>
                </a:tc>
              </a:tr>
              <a:tr h="1173246">
                <a:tc>
                  <a:txBody>
                    <a:bodyPr/>
                    <a:lstStyle/>
                    <a:p>
                      <a:pPr marL="0" marR="0" lvl="0" indent="0" algn="l" defTabSz="914400" rtl="0" eaLnBrk="1" fontAlgn="base" latinLnBrk="0" hangingPunct="1">
                        <a:lnSpc>
                          <a:spcPct val="95000"/>
                        </a:lnSpc>
                        <a:spcBef>
                          <a:spcPct val="20000"/>
                        </a:spcBef>
                        <a:spcAft>
                          <a:spcPct val="0"/>
                        </a:spcAft>
                        <a:buClr>
                          <a:schemeClr val="tx1"/>
                        </a:buClr>
                        <a:buSzTx/>
                        <a:buFont typeface="Wingdings 2" pitchFamily="18" charset="2"/>
                        <a:buNone/>
                        <a:tabLst/>
                      </a:pPr>
                      <a:r>
                        <a:rPr kumimoji="0" lang="el-GR" sz="2200" b="1" i="0" u="none" strike="noStrike" kern="1200" cap="none" normalizeH="0" baseline="0" dirty="0" smtClean="0">
                          <a:ln>
                            <a:noFill/>
                          </a:ln>
                          <a:solidFill>
                            <a:srgbClr val="003366"/>
                          </a:solidFill>
                          <a:effectLst/>
                          <a:latin typeface="Calibri" pitchFamily="34" charset="0"/>
                          <a:ea typeface="+mn-ea"/>
                          <a:cs typeface="Calibri" pitchFamily="34" charset="0"/>
                        </a:rPr>
                        <a:t>Αποτελεσματικότητα</a:t>
                      </a:r>
                      <a:r>
                        <a:rPr kumimoji="0" lang="en-GB" sz="2200" b="1" i="0" u="none" strike="noStrike" kern="1200" cap="none" normalizeH="0" baseline="0" dirty="0" smtClean="0">
                          <a:ln>
                            <a:noFill/>
                          </a:ln>
                          <a:solidFill>
                            <a:srgbClr val="003366"/>
                          </a:solidFill>
                          <a:effectLst/>
                          <a:latin typeface="Calibri" pitchFamily="34" charset="0"/>
                          <a:ea typeface="+mn-ea"/>
                          <a:cs typeface="Calibri" pitchFamily="34" charset="0"/>
                        </a:rPr>
                        <a:t> </a:t>
                      </a:r>
                    </a:p>
                  </a:txBody>
                  <a:tcPr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25098"/>
                      </a:srgbClr>
                    </a:solidFill>
                  </a:tcPr>
                </a:tc>
                <a:tc>
                  <a:txBody>
                    <a:bodyPr/>
                    <a:lstStyle/>
                    <a:p>
                      <a:pPr marL="284163" marR="0" lvl="1" indent="-168275" algn="l" defTabSz="914400" rtl="0" eaLnBrk="1" fontAlgn="base" latinLnBrk="0" hangingPunct="1">
                        <a:lnSpc>
                          <a:spcPct val="95000"/>
                        </a:lnSpc>
                        <a:spcBef>
                          <a:spcPct val="20000"/>
                        </a:spcBef>
                        <a:spcAft>
                          <a:spcPct val="0"/>
                        </a:spcAft>
                        <a:buClr>
                          <a:schemeClr val="tx1"/>
                        </a:buClr>
                        <a:buSzTx/>
                        <a:buFont typeface="Wingdings 2" pitchFamily="18" charset="2"/>
                        <a:buChar char=""/>
                        <a:tabLst/>
                      </a:pPr>
                      <a:r>
                        <a:rPr kumimoji="0" lang="el-GR" sz="2000" b="1" i="0" u="none" strike="noStrike" cap="none" normalizeH="0" baseline="0" dirty="0" smtClean="0">
                          <a:ln>
                            <a:noFill/>
                          </a:ln>
                          <a:solidFill>
                            <a:srgbClr val="FF0000"/>
                          </a:solidFill>
                          <a:effectLst/>
                          <a:latin typeface="Calibri" pitchFamily="34" charset="0"/>
                          <a:cs typeface="Calibri" pitchFamily="34" charset="0"/>
                        </a:rPr>
                        <a:t>Ανταπόκριση</a:t>
                      </a:r>
                      <a:r>
                        <a:rPr kumimoji="0" lang="en-GB" sz="2000" b="1" i="0" u="none" strike="noStrike" cap="none" normalizeH="0" baseline="0" dirty="0" smtClean="0">
                          <a:ln>
                            <a:noFill/>
                          </a:ln>
                          <a:solidFill>
                            <a:srgbClr val="FF0000"/>
                          </a:solidFill>
                          <a:effectLst/>
                          <a:latin typeface="Calibri" pitchFamily="34" charset="0"/>
                          <a:cs typeface="Calibri" pitchFamily="34" charset="0"/>
                        </a:rPr>
                        <a:t>: 50–90% </a:t>
                      </a:r>
                      <a:r>
                        <a:rPr kumimoji="0" lang="el-GR" sz="2000" b="0" i="0" u="none" strike="noStrike" cap="none" normalizeH="0" baseline="0" dirty="0" smtClean="0">
                          <a:ln>
                            <a:noFill/>
                          </a:ln>
                          <a:solidFill>
                            <a:srgbClr val="003366"/>
                          </a:solidFill>
                          <a:effectLst/>
                          <a:latin typeface="Calibri" pitchFamily="34" charset="0"/>
                          <a:cs typeface="Calibri" pitchFamily="34" charset="0"/>
                        </a:rPr>
                        <a:t>των ασθενών</a:t>
                      </a:r>
                      <a:r>
                        <a:rPr kumimoji="0" lang="en-GB" sz="2000" b="0" i="0" u="none" strike="noStrike" cap="none" normalizeH="0" baseline="30000" dirty="0" smtClean="0">
                          <a:ln>
                            <a:noFill/>
                          </a:ln>
                          <a:solidFill>
                            <a:srgbClr val="003366"/>
                          </a:solidFill>
                          <a:effectLst/>
                          <a:latin typeface="Calibri" pitchFamily="34" charset="0"/>
                          <a:cs typeface="Calibri" pitchFamily="34" charset="0"/>
                        </a:rPr>
                        <a:t>1,3,4 </a:t>
                      </a:r>
                    </a:p>
                    <a:p>
                      <a:pPr marL="284163" marR="0" lvl="1" indent="-168275" algn="l" defTabSz="914400" rtl="0" eaLnBrk="1" fontAlgn="base" latinLnBrk="0" hangingPunct="1">
                        <a:lnSpc>
                          <a:spcPct val="95000"/>
                        </a:lnSpc>
                        <a:spcBef>
                          <a:spcPct val="20000"/>
                        </a:spcBef>
                        <a:spcAft>
                          <a:spcPct val="0"/>
                        </a:spcAft>
                        <a:buClr>
                          <a:schemeClr val="tx1"/>
                        </a:buClr>
                        <a:buSzTx/>
                        <a:buFont typeface="Wingdings 2" pitchFamily="18" charset="2"/>
                        <a:buChar char=""/>
                        <a:tabLst/>
                      </a:pPr>
                      <a:r>
                        <a:rPr kumimoji="0" lang="el-GR" sz="2000" b="0" i="0" u="none" strike="noStrike" cap="none" normalizeH="0" baseline="0" dirty="0" smtClean="0">
                          <a:ln>
                            <a:noFill/>
                          </a:ln>
                          <a:solidFill>
                            <a:srgbClr val="003366"/>
                          </a:solidFill>
                          <a:effectLst/>
                          <a:latin typeface="Calibri" pitchFamily="34" charset="0"/>
                          <a:cs typeface="Calibri" pitchFamily="34" charset="0"/>
                        </a:rPr>
                        <a:t>Ύφεση</a:t>
                      </a:r>
                      <a:r>
                        <a:rPr kumimoji="0" lang="en-GB" sz="2000" b="0" i="0" u="none" strike="noStrike" cap="none" normalizeH="0" baseline="0" dirty="0" smtClean="0">
                          <a:ln>
                            <a:noFill/>
                          </a:ln>
                          <a:solidFill>
                            <a:srgbClr val="003366"/>
                          </a:solidFill>
                          <a:effectLst/>
                          <a:latin typeface="Calibri" pitchFamily="34" charset="0"/>
                          <a:cs typeface="Calibri" pitchFamily="34" charset="0"/>
                        </a:rPr>
                        <a:t>: 10–30% </a:t>
                      </a:r>
                      <a:r>
                        <a:rPr kumimoji="0" lang="el-GR" sz="2000" b="0" i="0" u="none" strike="noStrike" cap="none" normalizeH="0" baseline="0" dirty="0" smtClean="0">
                          <a:ln>
                            <a:noFill/>
                          </a:ln>
                          <a:solidFill>
                            <a:srgbClr val="003366"/>
                          </a:solidFill>
                          <a:effectLst/>
                          <a:latin typeface="Calibri" pitchFamily="34" charset="0"/>
                          <a:cs typeface="Calibri" pitchFamily="34" charset="0"/>
                        </a:rPr>
                        <a:t>των ασθενών </a:t>
                      </a:r>
                      <a:r>
                        <a:rPr kumimoji="0" lang="en-GB" sz="2000" b="0" i="0" u="none" strike="noStrike" cap="none" normalizeH="0" baseline="30000" dirty="0" smtClean="0">
                          <a:ln>
                            <a:noFill/>
                          </a:ln>
                          <a:solidFill>
                            <a:srgbClr val="003366"/>
                          </a:solidFill>
                          <a:effectLst/>
                          <a:latin typeface="Calibri" pitchFamily="34" charset="0"/>
                          <a:cs typeface="Calibri" pitchFamily="34" charset="0"/>
                        </a:rPr>
                        <a:t>3,4</a:t>
                      </a:r>
                    </a:p>
                    <a:p>
                      <a:pPr marL="284163" marR="0" lvl="1" indent="-168275" algn="l" defTabSz="914400" rtl="0" eaLnBrk="1" fontAlgn="base" latinLnBrk="0" hangingPunct="1">
                        <a:lnSpc>
                          <a:spcPct val="95000"/>
                        </a:lnSpc>
                        <a:spcBef>
                          <a:spcPct val="20000"/>
                        </a:spcBef>
                        <a:spcAft>
                          <a:spcPct val="0"/>
                        </a:spcAft>
                        <a:buClr>
                          <a:schemeClr val="tx1"/>
                        </a:buClr>
                        <a:buSzTx/>
                        <a:buFont typeface="Wingdings 2" pitchFamily="18" charset="2"/>
                        <a:buChar char=""/>
                        <a:tabLst/>
                      </a:pPr>
                      <a:r>
                        <a:rPr kumimoji="0" lang="el-GR" sz="2000" b="0" i="0" u="none" strike="noStrike" cap="none" normalizeH="0" baseline="0" dirty="0" smtClean="0">
                          <a:ln>
                            <a:noFill/>
                          </a:ln>
                          <a:solidFill>
                            <a:srgbClr val="003366"/>
                          </a:solidFill>
                          <a:effectLst/>
                          <a:latin typeface="Calibri" pitchFamily="34" charset="0"/>
                          <a:cs typeface="Calibri" pitchFamily="34" charset="0"/>
                        </a:rPr>
                        <a:t>Υποτροπή: στη πλειοψηφίας με τη μείωση της δόσης </a:t>
                      </a:r>
                      <a:r>
                        <a:rPr kumimoji="0" lang="en-GB" sz="2000" b="0" i="0" u="none" strike="noStrike" cap="none" normalizeH="0" baseline="30000" dirty="0" smtClean="0">
                          <a:ln>
                            <a:noFill/>
                          </a:ln>
                          <a:solidFill>
                            <a:srgbClr val="003366"/>
                          </a:solidFill>
                          <a:effectLst/>
                          <a:latin typeface="Calibri" pitchFamily="34" charset="0"/>
                          <a:cs typeface="Calibri" pitchFamily="34" charset="0"/>
                        </a:rPr>
                        <a:t>3,4</a:t>
                      </a:r>
                      <a:r>
                        <a:rPr kumimoji="0" lang="en-GB" sz="2000" b="0" i="0" u="none" strike="noStrike" cap="none" normalizeH="0" baseline="0" dirty="0" smtClean="0">
                          <a:ln>
                            <a:noFill/>
                          </a:ln>
                          <a:solidFill>
                            <a:srgbClr val="003366"/>
                          </a:solidFill>
                          <a:effectLst/>
                          <a:latin typeface="Calibri" pitchFamily="34" charset="0"/>
                          <a:cs typeface="Calibri" pitchFamily="34" charset="0"/>
                        </a:rPr>
                        <a:t> </a:t>
                      </a:r>
                    </a:p>
                  </a:txBody>
                  <a:tcPr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25098"/>
                      </a:srgbClr>
                    </a:solidFill>
                  </a:tcPr>
                </a:tc>
              </a:tr>
              <a:tr h="2247577">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2" pitchFamily="18" charset="2"/>
                        <a:buNone/>
                        <a:tabLst/>
                      </a:pPr>
                      <a:r>
                        <a:rPr kumimoji="0" lang="el-GR" sz="2200" b="1" i="0" u="none" strike="noStrike" cap="none" normalizeH="0" baseline="0" dirty="0" smtClean="0">
                          <a:ln>
                            <a:noFill/>
                          </a:ln>
                          <a:solidFill>
                            <a:srgbClr val="003366"/>
                          </a:solidFill>
                          <a:effectLst/>
                          <a:latin typeface="Calibri" pitchFamily="34" charset="0"/>
                          <a:cs typeface="Calibri" pitchFamily="34" charset="0"/>
                        </a:rPr>
                        <a:t>Ασφάλεια</a:t>
                      </a:r>
                      <a:r>
                        <a:rPr kumimoji="0" lang="en-GB" sz="2200" b="1" i="0" u="none" strike="noStrike" cap="none" normalizeH="0" baseline="0" dirty="0" smtClean="0">
                          <a:ln>
                            <a:noFill/>
                          </a:ln>
                          <a:solidFill>
                            <a:srgbClr val="003366"/>
                          </a:solidFill>
                          <a:effectLst/>
                          <a:latin typeface="Calibri" pitchFamily="34" charset="0"/>
                          <a:cs typeface="Calibri" pitchFamily="34" charset="0"/>
                        </a:rPr>
                        <a:t>/ </a:t>
                      </a:r>
                      <a:r>
                        <a:rPr kumimoji="0" lang="el-GR" sz="2200" b="1" i="0" u="none" strike="noStrike" cap="none" normalizeH="0" baseline="0" dirty="0" smtClean="0">
                          <a:ln>
                            <a:noFill/>
                          </a:ln>
                          <a:solidFill>
                            <a:srgbClr val="003366"/>
                          </a:solidFill>
                          <a:effectLst/>
                          <a:latin typeface="Calibri" pitchFamily="34" charset="0"/>
                          <a:cs typeface="Calibri" pitchFamily="34" charset="0"/>
                        </a:rPr>
                        <a:t>ανεκτικότητα</a:t>
                      </a:r>
                      <a:r>
                        <a:rPr kumimoji="0" lang="en-GB" sz="2200" b="1" i="0" u="none" strike="noStrike" cap="none" normalizeH="0" baseline="0" dirty="0" smtClean="0">
                          <a:ln>
                            <a:noFill/>
                          </a:ln>
                          <a:solidFill>
                            <a:srgbClr val="003366"/>
                          </a:solidFill>
                          <a:effectLst/>
                          <a:latin typeface="Calibri" pitchFamily="34" charset="0"/>
                          <a:cs typeface="Calibri" pitchFamily="34" charset="0"/>
                        </a:rPr>
                        <a:t> </a:t>
                      </a:r>
                    </a:p>
                  </a:txBody>
                  <a:tcPr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25098"/>
                      </a:srgbClr>
                    </a:solidFill>
                  </a:tcPr>
                </a:tc>
                <a:tc>
                  <a:txBody>
                    <a:bodyPr/>
                    <a:lstStyle/>
                    <a:p>
                      <a:pPr marL="284163" marR="0" lvl="1" indent="-168275" algn="l" defTabSz="914400" rtl="0" eaLnBrk="1" fontAlgn="base" latinLnBrk="0" hangingPunct="1">
                        <a:lnSpc>
                          <a:spcPct val="95000"/>
                        </a:lnSpc>
                        <a:spcBef>
                          <a:spcPct val="20000"/>
                        </a:spcBef>
                        <a:spcAft>
                          <a:spcPct val="0"/>
                        </a:spcAft>
                        <a:buClr>
                          <a:schemeClr val="tx1"/>
                        </a:buClr>
                        <a:buSzTx/>
                        <a:buFont typeface="Wingdings 2" pitchFamily="18" charset="2"/>
                        <a:buChar char=""/>
                        <a:tabLst/>
                      </a:pPr>
                      <a:r>
                        <a:rPr kumimoji="0" lang="el-GR" sz="2000" b="0" i="0" u="none" strike="noStrike" kern="1200" cap="none" normalizeH="0" baseline="0" dirty="0" smtClean="0">
                          <a:ln>
                            <a:noFill/>
                          </a:ln>
                          <a:solidFill>
                            <a:srgbClr val="003366"/>
                          </a:solidFill>
                          <a:effectLst/>
                          <a:latin typeface="Calibri" pitchFamily="34" charset="0"/>
                          <a:ea typeface="+mn-ea"/>
                          <a:cs typeface="Calibri" pitchFamily="34" charset="0"/>
                        </a:rPr>
                        <a:t>Περιορισμός μακροπρόθεσμη χρήση λόγω υψηλής συχνότητας εμφάνισης τοξικότητας, </a:t>
                      </a:r>
                      <a:r>
                        <a:rPr kumimoji="0" lang="el-GR" sz="2000" b="0" i="0" u="none" strike="noStrike" kern="1200" cap="none" normalizeH="0" baseline="0" dirty="0" err="1" smtClean="0">
                          <a:ln>
                            <a:noFill/>
                          </a:ln>
                          <a:solidFill>
                            <a:srgbClr val="003366"/>
                          </a:solidFill>
                          <a:effectLst/>
                          <a:latin typeface="Calibri" pitchFamily="34" charset="0"/>
                          <a:ea typeface="+mn-ea"/>
                          <a:cs typeface="Calibri" pitchFamily="34" charset="0"/>
                        </a:rPr>
                        <a:t>κορτικοεξάρτιση</a:t>
                      </a:r>
                      <a:r>
                        <a:rPr kumimoji="0" lang="el-GR" sz="2000" b="0" i="0" u="none" strike="noStrike" kern="1200" cap="none" normalizeH="0" baseline="0" dirty="0" smtClean="0">
                          <a:ln>
                            <a:noFill/>
                          </a:ln>
                          <a:solidFill>
                            <a:srgbClr val="003366"/>
                          </a:solidFill>
                          <a:effectLst/>
                          <a:latin typeface="Calibri" pitchFamily="34" charset="0"/>
                          <a:ea typeface="+mn-ea"/>
                          <a:cs typeface="Calibri" pitchFamily="34" charset="0"/>
                        </a:rPr>
                        <a:t> </a:t>
                      </a:r>
                      <a:r>
                        <a:rPr kumimoji="0" lang="en-GB" sz="2000" b="0" i="0" u="none" strike="noStrike" kern="1200" cap="none" normalizeH="0" baseline="30000" dirty="0" smtClean="0">
                          <a:ln>
                            <a:noFill/>
                          </a:ln>
                          <a:solidFill>
                            <a:srgbClr val="003366"/>
                          </a:solidFill>
                          <a:effectLst/>
                          <a:latin typeface="Calibri" pitchFamily="34" charset="0"/>
                          <a:ea typeface="+mn-ea"/>
                          <a:cs typeface="Calibri" pitchFamily="34" charset="0"/>
                        </a:rPr>
                        <a:t>1,2,4</a:t>
                      </a:r>
                    </a:p>
                    <a:p>
                      <a:pPr marL="284163" marR="0" lvl="1" indent="-168275" algn="l" defTabSz="914400" rtl="0" eaLnBrk="1" fontAlgn="base" latinLnBrk="0" hangingPunct="1">
                        <a:lnSpc>
                          <a:spcPct val="95000"/>
                        </a:lnSpc>
                        <a:spcBef>
                          <a:spcPct val="20000"/>
                        </a:spcBef>
                        <a:spcAft>
                          <a:spcPct val="0"/>
                        </a:spcAft>
                        <a:buClr>
                          <a:schemeClr val="tx1"/>
                        </a:buClr>
                        <a:buSzTx/>
                        <a:buFont typeface="Wingdings 2" pitchFamily="18" charset="2"/>
                        <a:buChar char=""/>
                        <a:tabLst/>
                      </a:pPr>
                      <a:r>
                        <a:rPr kumimoji="0" lang="el-GR" sz="2000" b="0" i="0" u="none" strike="noStrike" kern="1200" cap="none" normalizeH="0" baseline="0" dirty="0" smtClean="0">
                          <a:ln>
                            <a:noFill/>
                          </a:ln>
                          <a:solidFill>
                            <a:srgbClr val="003366"/>
                          </a:solidFill>
                          <a:effectLst/>
                          <a:latin typeface="Calibri" pitchFamily="34" charset="0"/>
                          <a:ea typeface="+mn-ea"/>
                          <a:cs typeface="Calibri" pitchFamily="34" charset="0"/>
                        </a:rPr>
                        <a:t>Συχνές ανεπιθύμητες ενέργειες</a:t>
                      </a:r>
                      <a:r>
                        <a:rPr kumimoji="0" lang="en-GB" sz="2000" b="0" i="0" u="none" strike="noStrike" kern="1200" cap="none" normalizeH="0" baseline="0" dirty="0" smtClean="0">
                          <a:ln>
                            <a:noFill/>
                          </a:ln>
                          <a:solidFill>
                            <a:srgbClr val="003366"/>
                          </a:solidFill>
                          <a:effectLst/>
                          <a:latin typeface="Calibri" pitchFamily="34" charset="0"/>
                          <a:ea typeface="+mn-ea"/>
                          <a:cs typeface="Calibri" pitchFamily="34" charset="0"/>
                        </a:rPr>
                        <a:t>: </a:t>
                      </a:r>
                      <a:r>
                        <a:rPr kumimoji="0" lang="el-GR" sz="2000" b="0" i="0" u="none" strike="noStrike" kern="1200" cap="none" normalizeH="0" baseline="0" dirty="0" smtClean="0">
                          <a:ln>
                            <a:noFill/>
                          </a:ln>
                          <a:solidFill>
                            <a:srgbClr val="003366"/>
                          </a:solidFill>
                          <a:effectLst/>
                          <a:latin typeface="Calibri" pitchFamily="34" charset="0"/>
                          <a:ea typeface="+mn-ea"/>
                          <a:cs typeface="Calibri" pitchFamily="34" charset="0"/>
                        </a:rPr>
                        <a:t>κατακράτηση νατρίου  και </a:t>
                      </a:r>
                      <a:r>
                        <a:rPr kumimoji="0" lang="en-US" sz="2000" b="0" i="0" u="none" strike="noStrike" kern="1200" cap="none" normalizeH="0" baseline="0" dirty="0" smtClean="0">
                          <a:ln>
                            <a:noFill/>
                          </a:ln>
                          <a:solidFill>
                            <a:srgbClr val="003366"/>
                          </a:solidFill>
                          <a:effectLst/>
                          <a:latin typeface="Calibri" pitchFamily="34" charset="0"/>
                          <a:ea typeface="+mn-ea"/>
                          <a:cs typeface="Calibri" pitchFamily="34" charset="0"/>
                        </a:rPr>
                        <a:t>H2O, </a:t>
                      </a:r>
                      <a:r>
                        <a:rPr kumimoji="0" lang="el-GR" sz="2000" b="0" i="0" u="none" strike="noStrike" kern="1200" cap="none" normalizeH="0" baseline="0" dirty="0" smtClean="0">
                          <a:ln>
                            <a:noFill/>
                          </a:ln>
                          <a:solidFill>
                            <a:srgbClr val="003366"/>
                          </a:solidFill>
                          <a:effectLst/>
                          <a:latin typeface="Calibri" pitchFamily="34" charset="0"/>
                          <a:ea typeface="+mn-ea"/>
                          <a:cs typeface="Calibri" pitchFamily="34" charset="0"/>
                        </a:rPr>
                        <a:t>υπεργλυκαιμία, </a:t>
                      </a:r>
                      <a:r>
                        <a:rPr kumimoji="0" lang="el-GR" sz="2000" b="0" i="0" u="none" strike="noStrike" kern="1200" cap="none" normalizeH="0" baseline="0" dirty="0" err="1" smtClean="0">
                          <a:ln>
                            <a:noFill/>
                          </a:ln>
                          <a:solidFill>
                            <a:srgbClr val="003366"/>
                          </a:solidFill>
                          <a:effectLst/>
                          <a:latin typeface="Calibri" pitchFamily="34" charset="0"/>
                          <a:ea typeface="+mn-ea"/>
                          <a:cs typeface="Calibri" pitchFamily="34" charset="0"/>
                        </a:rPr>
                        <a:t>υπερκαλιαιμία</a:t>
                      </a:r>
                      <a:r>
                        <a:rPr kumimoji="0" lang="en-GB" sz="2000" b="0" i="0" u="none" strike="noStrike" kern="1200" cap="none" normalizeH="0" baseline="0" dirty="0" smtClean="0">
                          <a:ln>
                            <a:noFill/>
                          </a:ln>
                          <a:solidFill>
                            <a:srgbClr val="003366"/>
                          </a:solidFill>
                          <a:effectLst/>
                          <a:latin typeface="Calibri" pitchFamily="34" charset="0"/>
                          <a:ea typeface="+mn-ea"/>
                          <a:cs typeface="Calibri" pitchFamily="34" charset="0"/>
                        </a:rPr>
                        <a:t>, </a:t>
                      </a:r>
                      <a:r>
                        <a:rPr kumimoji="0" lang="el-GR" sz="2000" b="0" i="0" u="none" strike="noStrike" kern="1200" cap="none" normalizeH="0" baseline="0" dirty="0" smtClean="0">
                          <a:ln>
                            <a:noFill/>
                          </a:ln>
                          <a:solidFill>
                            <a:srgbClr val="003366"/>
                          </a:solidFill>
                          <a:effectLst/>
                          <a:latin typeface="Calibri" pitchFamily="34" charset="0"/>
                          <a:ea typeface="+mn-ea"/>
                          <a:cs typeface="Calibri" pitchFamily="34" charset="0"/>
                        </a:rPr>
                        <a:t>γαστρίτιδα</a:t>
                      </a:r>
                      <a:r>
                        <a:rPr kumimoji="0" lang="en-GB" sz="2000" b="0" i="0" u="none" strike="noStrike" kern="1200" cap="none" normalizeH="0" baseline="30000" dirty="0" smtClean="0">
                          <a:ln>
                            <a:noFill/>
                          </a:ln>
                          <a:solidFill>
                            <a:srgbClr val="003366"/>
                          </a:solidFill>
                          <a:effectLst/>
                          <a:latin typeface="Calibri" pitchFamily="34" charset="0"/>
                          <a:ea typeface="+mn-ea"/>
                          <a:cs typeface="Calibri" pitchFamily="34" charset="0"/>
                        </a:rPr>
                        <a:t>4</a:t>
                      </a:r>
                    </a:p>
                    <a:p>
                      <a:pPr marL="284163" marR="0" lvl="1" indent="-168275" algn="l" defTabSz="914400" rtl="0" eaLnBrk="1" fontAlgn="base" latinLnBrk="0" hangingPunct="1">
                        <a:lnSpc>
                          <a:spcPct val="95000"/>
                        </a:lnSpc>
                        <a:spcBef>
                          <a:spcPct val="20000"/>
                        </a:spcBef>
                        <a:spcAft>
                          <a:spcPct val="0"/>
                        </a:spcAft>
                        <a:buClr>
                          <a:schemeClr val="tx1"/>
                        </a:buClr>
                        <a:buSzTx/>
                        <a:buFont typeface="Wingdings 2" pitchFamily="18" charset="2"/>
                        <a:buChar char=""/>
                        <a:tabLst/>
                      </a:pPr>
                      <a:r>
                        <a:rPr kumimoji="0" lang="el-GR" sz="2000" b="0" i="0" u="none" strike="noStrike" kern="1200" cap="none" normalizeH="0" baseline="0" dirty="0" smtClean="0">
                          <a:ln>
                            <a:noFill/>
                          </a:ln>
                          <a:solidFill>
                            <a:srgbClr val="003366"/>
                          </a:solidFill>
                          <a:effectLst/>
                          <a:latin typeface="Calibri" pitchFamily="34" charset="0"/>
                          <a:ea typeface="+mn-ea"/>
                          <a:cs typeface="Calibri" pitchFamily="34" charset="0"/>
                        </a:rPr>
                        <a:t>Μακροπρόθεσμες</a:t>
                      </a:r>
                      <a:r>
                        <a:rPr kumimoji="0" lang="en-GB" sz="2000" b="0" i="0" u="none" strike="noStrike" kern="1200" cap="none" normalizeH="0" baseline="0" dirty="0" smtClean="0">
                          <a:ln>
                            <a:noFill/>
                          </a:ln>
                          <a:solidFill>
                            <a:srgbClr val="003366"/>
                          </a:solidFill>
                          <a:effectLst/>
                          <a:latin typeface="Calibri" pitchFamily="34" charset="0"/>
                          <a:ea typeface="+mn-ea"/>
                          <a:cs typeface="Calibri" pitchFamily="34" charset="0"/>
                        </a:rPr>
                        <a:t>/</a:t>
                      </a:r>
                      <a:r>
                        <a:rPr kumimoji="0" lang="el-GR" sz="2000" b="0" i="0" u="none" strike="noStrike" kern="1200" cap="none" normalizeH="0" baseline="0" dirty="0" smtClean="0">
                          <a:ln>
                            <a:noFill/>
                          </a:ln>
                          <a:solidFill>
                            <a:srgbClr val="003366"/>
                          </a:solidFill>
                          <a:effectLst/>
                          <a:latin typeface="Calibri" pitchFamily="34" charset="0"/>
                          <a:ea typeface="+mn-ea"/>
                          <a:cs typeface="Calibri" pitchFamily="34" charset="0"/>
                        </a:rPr>
                        <a:t>σοβαρές </a:t>
                      </a:r>
                      <a:r>
                        <a:rPr kumimoji="0" lang="en-GB" sz="2000" b="0" i="0" u="none" strike="noStrike" kern="1200" cap="none" normalizeH="0" baseline="0" dirty="0" smtClean="0">
                          <a:ln>
                            <a:noFill/>
                          </a:ln>
                          <a:solidFill>
                            <a:srgbClr val="003366"/>
                          </a:solidFill>
                          <a:effectLst/>
                          <a:latin typeface="Calibri" pitchFamily="34" charset="0"/>
                          <a:ea typeface="+mn-ea"/>
                          <a:cs typeface="Calibri" pitchFamily="34" charset="0"/>
                        </a:rPr>
                        <a:t>AE: </a:t>
                      </a:r>
                      <a:r>
                        <a:rPr kumimoji="0" lang="el-GR" sz="2000" b="0" i="0" u="none" strike="noStrike" kern="1200" cap="none" normalizeH="0" baseline="0" dirty="0" err="1" smtClean="0">
                          <a:ln>
                            <a:noFill/>
                          </a:ln>
                          <a:solidFill>
                            <a:srgbClr val="003366"/>
                          </a:solidFill>
                          <a:effectLst/>
                          <a:latin typeface="Calibri" pitchFamily="34" charset="0"/>
                          <a:ea typeface="+mn-ea"/>
                          <a:cs typeface="Calibri" pitchFamily="34" charset="0"/>
                        </a:rPr>
                        <a:t>φαρμακογενές</a:t>
                      </a:r>
                      <a:r>
                        <a:rPr kumimoji="0" lang="el-GR" sz="2000" b="0" i="0" u="none" strike="noStrike" kern="1200" cap="none" normalizeH="0" baseline="0" dirty="0" smtClean="0">
                          <a:ln>
                            <a:noFill/>
                          </a:ln>
                          <a:solidFill>
                            <a:srgbClr val="003366"/>
                          </a:solidFill>
                          <a:effectLst/>
                          <a:latin typeface="Calibri" pitchFamily="34" charset="0"/>
                          <a:ea typeface="+mn-ea"/>
                          <a:cs typeface="Calibri" pitchFamily="34" charset="0"/>
                        </a:rPr>
                        <a:t> </a:t>
                      </a:r>
                      <a:r>
                        <a:rPr kumimoji="0" lang="el-GR" sz="2000" b="0" i="0" u="none" strike="noStrike" kern="1200" cap="none" normalizeH="0" baseline="0" dirty="0" err="1" smtClean="0">
                          <a:ln>
                            <a:noFill/>
                          </a:ln>
                          <a:solidFill>
                            <a:srgbClr val="003366"/>
                          </a:solidFill>
                          <a:effectLst/>
                          <a:latin typeface="Calibri" pitchFamily="34" charset="0"/>
                          <a:ea typeface="+mn-ea"/>
                          <a:cs typeface="Calibri" pitchFamily="34" charset="0"/>
                        </a:rPr>
                        <a:t>συνδρόμο</a:t>
                      </a:r>
                      <a:r>
                        <a:rPr kumimoji="0" lang="el-GR" sz="2000" b="0" i="0" u="none" strike="noStrike" kern="1200" cap="none" normalizeH="0" baseline="0" dirty="0" smtClean="0">
                          <a:ln>
                            <a:noFill/>
                          </a:ln>
                          <a:solidFill>
                            <a:srgbClr val="003366"/>
                          </a:solidFill>
                          <a:effectLst/>
                          <a:latin typeface="Calibri" pitchFamily="34" charset="0"/>
                          <a:ea typeface="+mn-ea"/>
                          <a:cs typeface="Calibri" pitchFamily="34" charset="0"/>
                        </a:rPr>
                        <a:t> </a:t>
                      </a:r>
                      <a:r>
                        <a:rPr kumimoji="0" lang="en-US" sz="2000" b="0" i="0" u="none" strike="noStrike" kern="1200" cap="none" normalizeH="0" baseline="0" dirty="0" smtClean="0">
                          <a:ln>
                            <a:noFill/>
                          </a:ln>
                          <a:solidFill>
                            <a:srgbClr val="003366"/>
                          </a:solidFill>
                          <a:effectLst/>
                          <a:latin typeface="Calibri" pitchFamily="34" charset="0"/>
                          <a:ea typeface="+mn-ea"/>
                          <a:cs typeface="Calibri" pitchFamily="34" charset="0"/>
                        </a:rPr>
                        <a:t>Cushing</a:t>
                      </a:r>
                      <a:r>
                        <a:rPr kumimoji="0" lang="en-GB" sz="2000" b="0" i="0" u="none" strike="noStrike" kern="1200" cap="none" normalizeH="0" baseline="0" dirty="0" smtClean="0">
                          <a:ln>
                            <a:noFill/>
                          </a:ln>
                          <a:solidFill>
                            <a:srgbClr val="003366"/>
                          </a:solidFill>
                          <a:effectLst/>
                          <a:latin typeface="Calibri" pitchFamily="34" charset="0"/>
                          <a:ea typeface="+mn-ea"/>
                          <a:cs typeface="Calibri" pitchFamily="34" charset="0"/>
                        </a:rPr>
                        <a:t>, </a:t>
                      </a:r>
                      <a:r>
                        <a:rPr kumimoji="0" lang="el-GR" sz="2000" b="0" i="0" u="none" strike="noStrike" kern="1200" cap="none" normalizeH="0" baseline="0" dirty="0" smtClean="0">
                          <a:ln>
                            <a:noFill/>
                          </a:ln>
                          <a:solidFill>
                            <a:srgbClr val="003366"/>
                          </a:solidFill>
                          <a:effectLst/>
                          <a:latin typeface="Calibri" pitchFamily="34" charset="0"/>
                          <a:ea typeface="+mn-ea"/>
                          <a:cs typeface="Calibri" pitchFamily="34" charset="0"/>
                        </a:rPr>
                        <a:t>οστεοπόρωση</a:t>
                      </a:r>
                      <a:r>
                        <a:rPr kumimoji="0" lang="en-GB" sz="2000" b="0" i="0" u="none" strike="noStrike" kern="1200" cap="none" normalizeH="0" baseline="0" dirty="0" smtClean="0">
                          <a:ln>
                            <a:noFill/>
                          </a:ln>
                          <a:solidFill>
                            <a:srgbClr val="003366"/>
                          </a:solidFill>
                          <a:effectLst/>
                          <a:latin typeface="Calibri" pitchFamily="34" charset="0"/>
                          <a:ea typeface="+mn-ea"/>
                          <a:cs typeface="Calibri" pitchFamily="34" charset="0"/>
                        </a:rPr>
                        <a:t>, </a:t>
                      </a:r>
                      <a:r>
                        <a:rPr kumimoji="0" lang="el-GR" sz="2000" b="0" i="0" u="none" strike="noStrike" kern="1200" cap="none" normalizeH="0" baseline="0" dirty="0" smtClean="0">
                          <a:ln>
                            <a:noFill/>
                          </a:ln>
                          <a:solidFill>
                            <a:srgbClr val="003366"/>
                          </a:solidFill>
                          <a:effectLst/>
                          <a:latin typeface="Calibri" pitchFamily="34" charset="0"/>
                          <a:ea typeface="+mn-ea"/>
                          <a:cs typeface="Calibri" pitchFamily="34" charset="0"/>
                        </a:rPr>
                        <a:t>λοιμώξεις</a:t>
                      </a:r>
                      <a:r>
                        <a:rPr kumimoji="0" lang="en-GB" sz="2000" b="0" i="0" u="none" strike="noStrike" kern="1200" cap="none" normalizeH="0" baseline="0" dirty="0" smtClean="0">
                          <a:ln>
                            <a:noFill/>
                          </a:ln>
                          <a:solidFill>
                            <a:srgbClr val="003366"/>
                          </a:solidFill>
                          <a:effectLst/>
                          <a:latin typeface="Calibri" pitchFamily="34" charset="0"/>
                          <a:ea typeface="+mn-ea"/>
                          <a:cs typeface="Calibri" pitchFamily="34" charset="0"/>
                        </a:rPr>
                        <a:t>, </a:t>
                      </a:r>
                      <a:r>
                        <a:rPr kumimoji="0" lang="el-GR" sz="2000" b="0" i="0" u="none" strike="noStrike" kern="1200" cap="none" normalizeH="0" baseline="0" dirty="0" smtClean="0">
                          <a:ln>
                            <a:noFill/>
                          </a:ln>
                          <a:solidFill>
                            <a:srgbClr val="003366"/>
                          </a:solidFill>
                          <a:effectLst/>
                          <a:latin typeface="Calibri" pitchFamily="34" charset="0"/>
                          <a:ea typeface="+mn-ea"/>
                          <a:cs typeface="Calibri" pitchFamily="34" charset="0"/>
                        </a:rPr>
                        <a:t>διαβήτης, </a:t>
                      </a:r>
                      <a:r>
                        <a:rPr kumimoji="0" lang="el-GR" sz="2000" b="0" i="0" u="none" strike="noStrike" kern="1200" cap="none" normalizeH="0" baseline="0" dirty="0" err="1" smtClean="0">
                          <a:ln>
                            <a:noFill/>
                          </a:ln>
                          <a:solidFill>
                            <a:srgbClr val="003366"/>
                          </a:solidFill>
                          <a:effectLst/>
                          <a:latin typeface="Calibri" pitchFamily="34" charset="0"/>
                          <a:ea typeface="+mn-ea"/>
                          <a:cs typeface="Calibri" pitchFamily="34" charset="0"/>
                        </a:rPr>
                        <a:t>φλοιεπινεφριδιακή</a:t>
                      </a:r>
                      <a:r>
                        <a:rPr kumimoji="0" lang="el-GR" sz="2000" b="0" i="0" u="none" strike="noStrike" kern="1200" cap="none" normalizeH="0" baseline="0" dirty="0" smtClean="0">
                          <a:ln>
                            <a:noFill/>
                          </a:ln>
                          <a:solidFill>
                            <a:srgbClr val="003366"/>
                          </a:solidFill>
                          <a:effectLst/>
                          <a:latin typeface="Calibri" pitchFamily="34" charset="0"/>
                          <a:ea typeface="+mn-ea"/>
                          <a:cs typeface="Calibri" pitchFamily="34" charset="0"/>
                        </a:rPr>
                        <a:t> ανεπάρκεια</a:t>
                      </a:r>
                      <a:r>
                        <a:rPr kumimoji="0" lang="en-GB" sz="2000" b="0" i="0" u="none" strike="noStrike" kern="1200" cap="none" normalizeH="0" baseline="0" dirty="0" smtClean="0">
                          <a:ln>
                            <a:noFill/>
                          </a:ln>
                          <a:solidFill>
                            <a:srgbClr val="003366"/>
                          </a:solidFill>
                          <a:effectLst/>
                          <a:latin typeface="Calibri" pitchFamily="34" charset="0"/>
                          <a:ea typeface="+mn-ea"/>
                          <a:cs typeface="Calibri" pitchFamily="34" charset="0"/>
                        </a:rPr>
                        <a:t>, </a:t>
                      </a:r>
                      <a:r>
                        <a:rPr kumimoji="0" lang="el-GR" sz="2000" b="0" i="0" u="none" strike="noStrike" kern="1200" cap="none" normalizeH="0" baseline="0" dirty="0" smtClean="0">
                          <a:ln>
                            <a:noFill/>
                          </a:ln>
                          <a:solidFill>
                            <a:srgbClr val="003366"/>
                          </a:solidFill>
                          <a:effectLst/>
                          <a:latin typeface="Calibri" pitchFamily="34" charset="0"/>
                          <a:ea typeface="+mn-ea"/>
                          <a:cs typeface="Calibri" pitchFamily="34" charset="0"/>
                        </a:rPr>
                        <a:t>καταρράκτης</a:t>
                      </a:r>
                      <a:r>
                        <a:rPr kumimoji="0" lang="en-GB" sz="2000" b="0" i="0" u="none" strike="noStrike" kern="1200" cap="none" normalizeH="0" baseline="30000" dirty="0" smtClean="0">
                          <a:ln>
                            <a:noFill/>
                          </a:ln>
                          <a:solidFill>
                            <a:srgbClr val="003366"/>
                          </a:solidFill>
                          <a:effectLst/>
                          <a:latin typeface="Calibri" pitchFamily="34" charset="0"/>
                          <a:ea typeface="+mn-ea"/>
                          <a:cs typeface="Calibri" pitchFamily="34" charset="0"/>
                        </a:rPr>
                        <a:t>1-3</a:t>
                      </a:r>
                    </a:p>
                  </a:txBody>
                  <a:tcPr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25098"/>
                      </a:srgbClr>
                    </a:solidFill>
                  </a:tcPr>
                </a:tc>
              </a:tr>
            </a:tbl>
          </a:graphicData>
        </a:graphic>
      </p:graphicFrame>
      <p:sp>
        <p:nvSpPr>
          <p:cNvPr id="8" name="Rectangle 42"/>
          <p:cNvSpPr>
            <a:spLocks noChangeArrowheads="1"/>
          </p:cNvSpPr>
          <p:nvPr/>
        </p:nvSpPr>
        <p:spPr bwMode="auto">
          <a:xfrm>
            <a:off x="539552" y="260648"/>
            <a:ext cx="6172200" cy="376237"/>
          </a:xfrm>
          <a:prstGeom prst="rect">
            <a:avLst/>
          </a:prstGeom>
          <a:noFill/>
          <a:ln w="9525">
            <a:noFill/>
            <a:miter lim="800000"/>
            <a:headEnd/>
            <a:tailEnd/>
          </a:ln>
          <a:effectLst>
            <a:outerShdw dist="17961" dir="2700000" algn="ctr" rotWithShape="0">
              <a:schemeClr val="tx1"/>
            </a:outerShdw>
          </a:effectLst>
        </p:spPr>
        <p:txBody>
          <a:bodyPr lIns="0" tIns="0" rIns="0" bIns="0"/>
          <a:lstStyle/>
          <a:p>
            <a:pPr>
              <a:buNone/>
            </a:pPr>
            <a:r>
              <a:rPr lang="el-GR" sz="2800" b="1" dirty="0" smtClean="0">
                <a:solidFill>
                  <a:srgbClr val="003366"/>
                </a:solidFill>
                <a:latin typeface="Calibri" pitchFamily="34" charset="0"/>
                <a:cs typeface="Calibri" pitchFamily="34" charset="0"/>
              </a:rPr>
              <a:t>Θεραπεία για </a:t>
            </a:r>
            <a:r>
              <a:rPr lang="en-US" sz="2800" b="1" dirty="0" smtClean="0">
                <a:solidFill>
                  <a:srgbClr val="003366"/>
                </a:solidFill>
                <a:latin typeface="Calibri" pitchFamily="34" charset="0"/>
                <a:cs typeface="Calibri" pitchFamily="34" charset="0"/>
              </a:rPr>
              <a:t>ITP</a:t>
            </a:r>
            <a:endParaRPr lang="en-US" sz="2800" b="1" dirty="0">
              <a:solidFill>
                <a:srgbClr val="003366"/>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3"/>
          <p:cNvSpPr txBox="1">
            <a:spLocks noChangeArrowheads="1"/>
          </p:cNvSpPr>
          <p:nvPr/>
        </p:nvSpPr>
        <p:spPr bwMode="auto">
          <a:xfrm>
            <a:off x="1" y="6273225"/>
            <a:ext cx="9144000" cy="584775"/>
          </a:xfrm>
          <a:prstGeom prst="rect">
            <a:avLst/>
          </a:prstGeom>
          <a:noFill/>
          <a:ln w="9525">
            <a:noFill/>
            <a:miter lim="800000"/>
            <a:headEnd/>
            <a:tailEnd/>
          </a:ln>
        </p:spPr>
        <p:txBody>
          <a:bodyPr wrap="square" anchor="b">
            <a:spAutoFit/>
          </a:bodyPr>
          <a:lstStyle/>
          <a:p>
            <a:pPr marL="342900" indent="-342900">
              <a:buNone/>
            </a:pPr>
            <a:r>
              <a:rPr lang="en-US" sz="1600" dirty="0">
                <a:solidFill>
                  <a:srgbClr val="003366"/>
                </a:solidFill>
                <a:latin typeface="Calibri" pitchFamily="34" charset="0"/>
                <a:cs typeface="Times New Roman" pitchFamily="18" charset="0"/>
              </a:rPr>
              <a:t>1. Stasi R, et al. </a:t>
            </a:r>
            <a:r>
              <a:rPr lang="en-US" sz="1600" i="1" dirty="0">
                <a:solidFill>
                  <a:srgbClr val="003366"/>
                </a:solidFill>
                <a:latin typeface="Calibri" pitchFamily="34" charset="0"/>
                <a:cs typeface="Times New Roman" pitchFamily="18" charset="0"/>
              </a:rPr>
              <a:t>Mayo </a:t>
            </a:r>
            <a:r>
              <a:rPr lang="en-US" sz="1600" i="1" dirty="0" err="1">
                <a:solidFill>
                  <a:srgbClr val="003366"/>
                </a:solidFill>
                <a:latin typeface="Calibri" pitchFamily="34" charset="0"/>
                <a:cs typeface="Times New Roman" pitchFamily="18" charset="0"/>
              </a:rPr>
              <a:t>Clin</a:t>
            </a:r>
            <a:r>
              <a:rPr lang="en-US" sz="1600" i="1" dirty="0">
                <a:solidFill>
                  <a:srgbClr val="003366"/>
                </a:solidFill>
                <a:latin typeface="Calibri" pitchFamily="34" charset="0"/>
                <a:cs typeface="Times New Roman" pitchFamily="18" charset="0"/>
              </a:rPr>
              <a:t> Proc</a:t>
            </a:r>
            <a:r>
              <a:rPr lang="en-US" sz="1600" dirty="0">
                <a:solidFill>
                  <a:srgbClr val="003366"/>
                </a:solidFill>
                <a:latin typeface="Calibri" pitchFamily="34" charset="0"/>
                <a:cs typeface="Times New Roman" pitchFamily="18" charset="0"/>
              </a:rPr>
              <a:t> 2004; </a:t>
            </a:r>
            <a:r>
              <a:rPr lang="en-US" sz="1600" b="1" dirty="0">
                <a:solidFill>
                  <a:srgbClr val="003366"/>
                </a:solidFill>
                <a:latin typeface="Calibri" pitchFamily="34" charset="0"/>
                <a:cs typeface="Times New Roman" pitchFamily="18" charset="0"/>
              </a:rPr>
              <a:t>79</a:t>
            </a:r>
            <a:r>
              <a:rPr lang="en-US" sz="1600" dirty="0">
                <a:solidFill>
                  <a:srgbClr val="003366"/>
                </a:solidFill>
                <a:latin typeface="Calibri" pitchFamily="34" charset="0"/>
                <a:cs typeface="Times New Roman" pitchFamily="18" charset="0"/>
              </a:rPr>
              <a:t>: 504</a:t>
            </a:r>
            <a:r>
              <a:rPr lang="en-US" sz="1600" dirty="0">
                <a:solidFill>
                  <a:srgbClr val="003366"/>
                </a:solidFill>
                <a:latin typeface="Calibri" pitchFamily="34" charset="0"/>
                <a:cs typeface="Arial" charset="0"/>
              </a:rPr>
              <a:t>–</a:t>
            </a:r>
            <a:r>
              <a:rPr lang="en-US" sz="1600" dirty="0">
                <a:solidFill>
                  <a:srgbClr val="003366"/>
                </a:solidFill>
                <a:latin typeface="Calibri" pitchFamily="34" charset="0"/>
                <a:cs typeface="Times New Roman" pitchFamily="18" charset="0"/>
              </a:rPr>
              <a:t>22; 2. Cines DB, et al. </a:t>
            </a:r>
            <a:r>
              <a:rPr lang="en-US" sz="1600" i="1" dirty="0" err="1">
                <a:solidFill>
                  <a:srgbClr val="003366"/>
                </a:solidFill>
                <a:latin typeface="Calibri" pitchFamily="34" charset="0"/>
                <a:cs typeface="Times New Roman" pitchFamily="18" charset="0"/>
              </a:rPr>
              <a:t>Annu</a:t>
            </a:r>
            <a:r>
              <a:rPr lang="en-US" sz="1600" i="1" dirty="0">
                <a:solidFill>
                  <a:srgbClr val="003366"/>
                </a:solidFill>
                <a:latin typeface="Calibri" pitchFamily="34" charset="0"/>
                <a:cs typeface="Times New Roman" pitchFamily="18" charset="0"/>
              </a:rPr>
              <a:t> Rev Med</a:t>
            </a:r>
            <a:r>
              <a:rPr lang="en-US" sz="1600" dirty="0">
                <a:solidFill>
                  <a:srgbClr val="003366"/>
                </a:solidFill>
                <a:latin typeface="Calibri" pitchFamily="34" charset="0"/>
                <a:cs typeface="Times New Roman" pitchFamily="18" charset="0"/>
              </a:rPr>
              <a:t> 2005; </a:t>
            </a:r>
            <a:r>
              <a:rPr lang="en-US" sz="1600" b="1" dirty="0">
                <a:solidFill>
                  <a:srgbClr val="003366"/>
                </a:solidFill>
                <a:latin typeface="Calibri" pitchFamily="34" charset="0"/>
                <a:cs typeface="Times New Roman" pitchFamily="18" charset="0"/>
              </a:rPr>
              <a:t>56</a:t>
            </a:r>
            <a:r>
              <a:rPr lang="en-US" sz="1600" dirty="0">
                <a:solidFill>
                  <a:srgbClr val="003366"/>
                </a:solidFill>
                <a:latin typeface="Calibri" pitchFamily="34" charset="0"/>
                <a:cs typeface="Times New Roman" pitchFamily="18" charset="0"/>
              </a:rPr>
              <a:t>: 425</a:t>
            </a:r>
            <a:r>
              <a:rPr lang="en-US" sz="1600" dirty="0">
                <a:solidFill>
                  <a:srgbClr val="003366"/>
                </a:solidFill>
                <a:latin typeface="Calibri" pitchFamily="34" charset="0"/>
                <a:cs typeface="Arial" charset="0"/>
              </a:rPr>
              <a:t>–</a:t>
            </a:r>
            <a:r>
              <a:rPr lang="en-US" sz="1600" dirty="0">
                <a:solidFill>
                  <a:srgbClr val="003366"/>
                </a:solidFill>
                <a:latin typeface="Calibri" pitchFamily="34" charset="0"/>
                <a:cs typeface="Times New Roman" pitchFamily="18" charset="0"/>
              </a:rPr>
              <a:t>42; </a:t>
            </a:r>
            <a:br>
              <a:rPr lang="en-US" sz="1600" dirty="0">
                <a:solidFill>
                  <a:srgbClr val="003366"/>
                </a:solidFill>
                <a:latin typeface="Calibri" pitchFamily="34" charset="0"/>
                <a:cs typeface="Times New Roman" pitchFamily="18" charset="0"/>
              </a:rPr>
            </a:br>
            <a:r>
              <a:rPr lang="en-US" sz="1600" dirty="0">
                <a:solidFill>
                  <a:srgbClr val="003366"/>
                </a:solidFill>
                <a:latin typeface="Calibri" pitchFamily="34" charset="0"/>
                <a:cs typeface="Times New Roman" pitchFamily="18" charset="0"/>
              </a:rPr>
              <a:t>3. Cines DB, et al. </a:t>
            </a:r>
            <a:r>
              <a:rPr lang="en-US" sz="1600" i="1" dirty="0">
                <a:solidFill>
                  <a:srgbClr val="003366"/>
                </a:solidFill>
                <a:latin typeface="Calibri" pitchFamily="34" charset="0"/>
                <a:cs typeface="Times New Roman" pitchFamily="18" charset="0"/>
              </a:rPr>
              <a:t>Blood</a:t>
            </a:r>
            <a:r>
              <a:rPr lang="en-US" sz="1600" dirty="0">
                <a:solidFill>
                  <a:srgbClr val="003366"/>
                </a:solidFill>
                <a:latin typeface="Calibri" pitchFamily="34" charset="0"/>
                <a:cs typeface="Times New Roman" pitchFamily="18" charset="0"/>
              </a:rPr>
              <a:t> 2005; </a:t>
            </a:r>
            <a:r>
              <a:rPr lang="en-US" sz="1600" b="1" dirty="0">
                <a:solidFill>
                  <a:srgbClr val="003366"/>
                </a:solidFill>
                <a:latin typeface="Calibri" pitchFamily="34" charset="0"/>
                <a:cs typeface="Times New Roman" pitchFamily="18" charset="0"/>
              </a:rPr>
              <a:t>106</a:t>
            </a:r>
            <a:r>
              <a:rPr lang="en-US" sz="1600" dirty="0">
                <a:solidFill>
                  <a:srgbClr val="003366"/>
                </a:solidFill>
                <a:latin typeface="Calibri" pitchFamily="34" charset="0"/>
                <a:cs typeface="Times New Roman" pitchFamily="18" charset="0"/>
              </a:rPr>
              <a:t>: 2244</a:t>
            </a:r>
            <a:r>
              <a:rPr lang="en-US" sz="1600" dirty="0">
                <a:solidFill>
                  <a:srgbClr val="003366"/>
                </a:solidFill>
                <a:latin typeface="Calibri" pitchFamily="34" charset="0"/>
                <a:cs typeface="Arial" charset="0"/>
              </a:rPr>
              <a:t>–</a:t>
            </a:r>
            <a:r>
              <a:rPr lang="en-US" sz="1600" dirty="0">
                <a:solidFill>
                  <a:srgbClr val="003366"/>
                </a:solidFill>
                <a:latin typeface="Calibri" pitchFamily="34" charset="0"/>
                <a:cs typeface="Times New Roman" pitchFamily="18" charset="0"/>
              </a:rPr>
              <a:t>51; 4. George JN, et al. </a:t>
            </a:r>
            <a:r>
              <a:rPr lang="en-US" sz="1600" i="1" dirty="0">
                <a:solidFill>
                  <a:srgbClr val="003366"/>
                </a:solidFill>
                <a:latin typeface="Calibri" pitchFamily="34" charset="0"/>
                <a:cs typeface="Times New Roman" pitchFamily="18" charset="0"/>
              </a:rPr>
              <a:t>Blood</a:t>
            </a:r>
            <a:r>
              <a:rPr lang="en-US" sz="1600" dirty="0">
                <a:solidFill>
                  <a:srgbClr val="003366"/>
                </a:solidFill>
                <a:latin typeface="Calibri" pitchFamily="34" charset="0"/>
                <a:cs typeface="Times New Roman" pitchFamily="18" charset="0"/>
              </a:rPr>
              <a:t> 1996; </a:t>
            </a:r>
            <a:r>
              <a:rPr lang="en-US" sz="1600" b="1" dirty="0">
                <a:solidFill>
                  <a:srgbClr val="003366"/>
                </a:solidFill>
                <a:latin typeface="Calibri" pitchFamily="34" charset="0"/>
                <a:cs typeface="Times New Roman" pitchFamily="18" charset="0"/>
              </a:rPr>
              <a:t>88</a:t>
            </a:r>
            <a:r>
              <a:rPr lang="en-US" sz="1600" dirty="0">
                <a:solidFill>
                  <a:srgbClr val="003366"/>
                </a:solidFill>
                <a:latin typeface="Calibri" pitchFamily="34" charset="0"/>
                <a:cs typeface="Times New Roman" pitchFamily="18" charset="0"/>
              </a:rPr>
              <a:t>: 3</a:t>
            </a:r>
            <a:r>
              <a:rPr lang="en-US" sz="1600" dirty="0">
                <a:solidFill>
                  <a:srgbClr val="003366"/>
                </a:solidFill>
                <a:latin typeface="Calibri" pitchFamily="34" charset="0"/>
                <a:cs typeface="Arial" charset="0"/>
              </a:rPr>
              <a:t>–</a:t>
            </a:r>
            <a:r>
              <a:rPr lang="en-US" sz="1600" dirty="0">
                <a:solidFill>
                  <a:srgbClr val="003366"/>
                </a:solidFill>
                <a:latin typeface="Calibri" pitchFamily="34" charset="0"/>
                <a:cs typeface="Times New Roman" pitchFamily="18" charset="0"/>
              </a:rPr>
              <a:t>40 </a:t>
            </a:r>
          </a:p>
        </p:txBody>
      </p:sp>
      <p:graphicFrame>
        <p:nvGraphicFramePr>
          <p:cNvPr id="14362" name="Group 26"/>
          <p:cNvGraphicFramePr>
            <a:graphicFrameLocks noGrp="1"/>
          </p:cNvGraphicFramePr>
          <p:nvPr/>
        </p:nvGraphicFramePr>
        <p:xfrm>
          <a:off x="0" y="836713"/>
          <a:ext cx="9144000" cy="4741549"/>
        </p:xfrm>
        <a:graphic>
          <a:graphicData uri="http://schemas.openxmlformats.org/drawingml/2006/table">
            <a:tbl>
              <a:tblPr/>
              <a:tblGrid>
                <a:gridCol w="2653970"/>
                <a:gridCol w="6490030"/>
              </a:tblGrid>
              <a:tr h="606505">
                <a:tc gridSpan="2">
                  <a:txBody>
                    <a:bodyPr/>
                    <a:lstStyle/>
                    <a:p>
                      <a:pPr marL="0" marR="0" lvl="0" indent="0" algn="ctr" defTabSz="914400" rtl="0" eaLnBrk="1" fontAlgn="base" latinLnBrk="0" hangingPunct="1">
                        <a:lnSpc>
                          <a:spcPct val="95000"/>
                        </a:lnSpc>
                        <a:spcBef>
                          <a:spcPct val="20000"/>
                        </a:spcBef>
                        <a:spcAft>
                          <a:spcPct val="0"/>
                        </a:spcAft>
                        <a:buClr>
                          <a:schemeClr val="tx1"/>
                        </a:buClr>
                        <a:buSzTx/>
                        <a:buFont typeface="Wingdings 2" pitchFamily="18" charset="2"/>
                        <a:buNone/>
                        <a:tabLst/>
                      </a:pPr>
                      <a:r>
                        <a:rPr kumimoji="0" lang="en-US" sz="2200" b="1" i="0" u="none" strike="noStrike" cap="none" normalizeH="0" baseline="0" dirty="0" err="1" smtClean="0">
                          <a:ln>
                            <a:noFill/>
                          </a:ln>
                          <a:solidFill>
                            <a:schemeClr val="bg1"/>
                          </a:solidFill>
                          <a:effectLst/>
                          <a:latin typeface="Calibri" pitchFamily="34" charset="0"/>
                          <a:cs typeface="Calibri" pitchFamily="34" charset="0"/>
                        </a:rPr>
                        <a:t>IVIg</a:t>
                      </a:r>
                      <a:r>
                        <a:rPr kumimoji="0" lang="en-US" sz="2200" b="1" i="0" u="none" strike="noStrike" cap="none" normalizeH="0" baseline="0" dirty="0" smtClean="0">
                          <a:ln>
                            <a:noFill/>
                          </a:ln>
                          <a:solidFill>
                            <a:schemeClr val="bg1"/>
                          </a:solidFill>
                          <a:effectLst/>
                          <a:latin typeface="Calibri" pitchFamily="34" charset="0"/>
                          <a:cs typeface="Calibri" pitchFamily="34" charset="0"/>
                        </a:rPr>
                        <a:t> - </a:t>
                      </a:r>
                      <a:r>
                        <a:rPr kumimoji="0" lang="el-GR" sz="2200" b="1" i="0" u="none" strike="noStrike" cap="none" normalizeH="0" baseline="0" dirty="0" smtClean="0">
                          <a:ln>
                            <a:noFill/>
                          </a:ln>
                          <a:solidFill>
                            <a:schemeClr val="bg1"/>
                          </a:solidFill>
                          <a:effectLst/>
                          <a:latin typeface="Calibri" pitchFamily="34" charset="0"/>
                          <a:cs typeface="Calibri" pitchFamily="34" charset="0"/>
                        </a:rPr>
                        <a:t>Συμπληρωματική θεραπεία</a:t>
                      </a:r>
                      <a:r>
                        <a:rPr kumimoji="0" lang="en-US" sz="2200" b="1" i="0" u="none" strike="noStrike" cap="none" normalizeH="0" baseline="0" dirty="0" smtClean="0">
                          <a:ln>
                            <a:noFill/>
                          </a:ln>
                          <a:solidFill>
                            <a:schemeClr val="bg1"/>
                          </a:solidFill>
                          <a:effectLst/>
                          <a:latin typeface="Calibri" pitchFamily="34" charset="0"/>
                          <a:cs typeface="Calibri" pitchFamily="34" charset="0"/>
                        </a:rPr>
                        <a:t> </a:t>
                      </a:r>
                      <a:r>
                        <a:rPr kumimoji="0" lang="el-GR" sz="2200" b="1" i="0" u="none" strike="noStrike" cap="none" normalizeH="0" baseline="0" dirty="0" smtClean="0">
                          <a:ln>
                            <a:noFill/>
                          </a:ln>
                          <a:solidFill>
                            <a:schemeClr val="bg1"/>
                          </a:solidFill>
                          <a:effectLst/>
                          <a:latin typeface="Calibri" pitchFamily="34" charset="0"/>
                          <a:cs typeface="Calibri" pitchFamily="34" charset="0"/>
                        </a:rPr>
                        <a:t>ή επείγουσα θεραπεία πρώτης γραμμής</a:t>
                      </a:r>
                      <a:endParaRPr kumimoji="0" lang="en-US" sz="2200" b="1" i="0" u="none" strike="noStrike" cap="none" normalizeH="0" baseline="30000" dirty="0" smtClean="0">
                        <a:ln>
                          <a:noFill/>
                        </a:ln>
                        <a:solidFill>
                          <a:schemeClr val="bg1"/>
                        </a:solidFill>
                        <a:effectLst/>
                        <a:latin typeface="Calibri" pitchFamily="34" charset="0"/>
                        <a:cs typeface="Calibri" pitchFamily="34" charset="0"/>
                      </a:endParaRPr>
                    </a:p>
                  </a:txBody>
                  <a:tcPr marT="91440" marB="914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B0B71"/>
                    </a:solidFill>
                  </a:tcPr>
                </a:tc>
                <a:tc hMerge="1">
                  <a:txBody>
                    <a:bodyPr/>
                    <a:lstStyle/>
                    <a:p>
                      <a:endParaRPr lang="el-GR"/>
                    </a:p>
                  </a:txBody>
                  <a:tcPr/>
                </a:tc>
              </a:tr>
              <a:tr h="833654">
                <a:tc>
                  <a:txBody>
                    <a:bodyPr/>
                    <a:lstStyle/>
                    <a:p>
                      <a:pPr marL="0" marR="0" lvl="0" indent="0" algn="l" defTabSz="914400" rtl="0" eaLnBrk="1" fontAlgn="base" latinLnBrk="0" hangingPunct="1">
                        <a:lnSpc>
                          <a:spcPct val="95000"/>
                        </a:lnSpc>
                        <a:spcBef>
                          <a:spcPct val="20000"/>
                        </a:spcBef>
                        <a:spcAft>
                          <a:spcPct val="0"/>
                        </a:spcAft>
                        <a:buClr>
                          <a:schemeClr val="tx1"/>
                        </a:buClr>
                        <a:buSzTx/>
                        <a:buFont typeface="Wingdings 2" pitchFamily="18" charset="2"/>
                        <a:buNone/>
                        <a:tabLst/>
                      </a:pPr>
                      <a:r>
                        <a:rPr kumimoji="0" lang="el-GR" sz="2000" b="1" i="0" u="none" strike="noStrike" cap="none" normalizeH="0" baseline="0" dirty="0" smtClean="0">
                          <a:ln>
                            <a:noFill/>
                          </a:ln>
                          <a:solidFill>
                            <a:srgbClr val="003366"/>
                          </a:solidFill>
                          <a:effectLst/>
                          <a:latin typeface="Calibri" pitchFamily="34" charset="0"/>
                          <a:cs typeface="Calibri" pitchFamily="34" charset="0"/>
                        </a:rPr>
                        <a:t>Χρήση</a:t>
                      </a:r>
                      <a:endParaRPr kumimoji="0" lang="en-US" sz="2000" b="1" i="0" u="none" strike="noStrike" cap="none" normalizeH="0" baseline="0" dirty="0" smtClean="0">
                        <a:ln>
                          <a:noFill/>
                        </a:ln>
                        <a:solidFill>
                          <a:srgbClr val="003366"/>
                        </a:solidFill>
                        <a:effectLst/>
                        <a:latin typeface="Calibri" pitchFamily="34" charset="0"/>
                        <a:cs typeface="Calibri" pitchFamily="34" charset="0"/>
                      </a:endParaRPr>
                    </a:p>
                  </a:txBody>
                  <a:tcPr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25098"/>
                      </a:srgbClr>
                    </a:solidFill>
                  </a:tcPr>
                </a:tc>
                <a:tc>
                  <a:txBody>
                    <a:bodyPr/>
                    <a:lstStyle/>
                    <a:p>
                      <a:pPr marL="284163" marR="0" lvl="1" indent="-168275" algn="l" defTabSz="914400" rtl="0" eaLnBrk="1" fontAlgn="base" latinLnBrk="0" hangingPunct="1">
                        <a:lnSpc>
                          <a:spcPct val="100000"/>
                        </a:lnSpc>
                        <a:spcBef>
                          <a:spcPct val="20000"/>
                        </a:spcBef>
                        <a:spcAft>
                          <a:spcPct val="0"/>
                        </a:spcAft>
                        <a:buClr>
                          <a:schemeClr val="tx1"/>
                        </a:buClr>
                        <a:buSzTx/>
                        <a:buFont typeface="Wingdings 2" pitchFamily="18" charset="2"/>
                        <a:buChar char=""/>
                        <a:tabLst/>
                      </a:pPr>
                      <a:r>
                        <a:rPr kumimoji="0" lang="el-GR" sz="2000" b="0" i="0" u="none" strike="noStrike" cap="none" normalizeH="0" baseline="0" dirty="0" smtClean="0">
                          <a:ln>
                            <a:noFill/>
                          </a:ln>
                          <a:solidFill>
                            <a:srgbClr val="003366"/>
                          </a:solidFill>
                          <a:effectLst/>
                          <a:latin typeface="Calibri" pitchFamily="34" charset="0"/>
                          <a:cs typeface="Calibri" pitchFamily="34" charset="0"/>
                        </a:rPr>
                        <a:t>Συμπληρωματική αρχική θεραπεία σε ασθενείς που δεν ανταποκρίθηκαν σε στεροειδή</a:t>
                      </a:r>
                      <a:r>
                        <a:rPr kumimoji="0" lang="en-US" sz="2000" b="0" i="0" u="none" strike="noStrike" cap="none" normalizeH="0" baseline="30000" dirty="0" smtClean="0">
                          <a:ln>
                            <a:noFill/>
                          </a:ln>
                          <a:solidFill>
                            <a:srgbClr val="003366"/>
                          </a:solidFill>
                          <a:effectLst/>
                          <a:latin typeface="Calibri" pitchFamily="34" charset="0"/>
                          <a:cs typeface="Calibri" pitchFamily="34" charset="0"/>
                        </a:rPr>
                        <a:t>1–3</a:t>
                      </a:r>
                    </a:p>
                  </a:txBody>
                  <a:tcPr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25098"/>
                      </a:srgbClr>
                    </a:solidFill>
                  </a:tcPr>
                </a:tc>
              </a:tr>
              <a:tr h="1650695">
                <a:tc>
                  <a:txBody>
                    <a:bodyPr/>
                    <a:lstStyle/>
                    <a:p>
                      <a:pPr marL="0" marR="0" lvl="0" indent="0" algn="l" defTabSz="914400" rtl="0" eaLnBrk="1" fontAlgn="base" latinLnBrk="0" hangingPunct="1">
                        <a:lnSpc>
                          <a:spcPct val="95000"/>
                        </a:lnSpc>
                        <a:spcBef>
                          <a:spcPct val="20000"/>
                        </a:spcBef>
                        <a:spcAft>
                          <a:spcPct val="0"/>
                        </a:spcAft>
                        <a:buClr>
                          <a:schemeClr val="tx1"/>
                        </a:buClr>
                        <a:buSzTx/>
                        <a:buFont typeface="Wingdings 2" pitchFamily="18" charset="2"/>
                        <a:buNone/>
                        <a:tabLst/>
                      </a:pPr>
                      <a:r>
                        <a:rPr kumimoji="0" lang="el-GR" sz="2000" b="1" i="0" u="none" strike="noStrike" cap="none" normalizeH="0" baseline="0" dirty="0" smtClean="0">
                          <a:ln>
                            <a:noFill/>
                          </a:ln>
                          <a:solidFill>
                            <a:srgbClr val="003366"/>
                          </a:solidFill>
                          <a:effectLst/>
                          <a:latin typeface="Calibri" pitchFamily="34" charset="0"/>
                          <a:cs typeface="Calibri" pitchFamily="34" charset="0"/>
                        </a:rPr>
                        <a:t>Αποτελεσματικότητα</a:t>
                      </a:r>
                      <a:r>
                        <a:rPr kumimoji="0" lang="en-US" sz="2000" b="1" i="0" u="none" strike="noStrike" cap="none" normalizeH="0" baseline="0" dirty="0" smtClean="0">
                          <a:ln>
                            <a:noFill/>
                          </a:ln>
                          <a:solidFill>
                            <a:srgbClr val="003366"/>
                          </a:solidFill>
                          <a:effectLst/>
                          <a:latin typeface="Calibri" pitchFamily="34" charset="0"/>
                          <a:cs typeface="Calibri" pitchFamily="34" charset="0"/>
                        </a:rPr>
                        <a:t> </a:t>
                      </a:r>
                    </a:p>
                  </a:txBody>
                  <a:tcPr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25098"/>
                      </a:srgbClr>
                    </a:solidFill>
                  </a:tcPr>
                </a:tc>
                <a:tc>
                  <a:txBody>
                    <a:bodyPr/>
                    <a:lstStyle/>
                    <a:p>
                      <a:pPr marL="284163" marR="0" lvl="1" indent="-168275" algn="l" defTabSz="914400" rtl="0" eaLnBrk="1" fontAlgn="base" latinLnBrk="0" hangingPunct="1">
                        <a:lnSpc>
                          <a:spcPct val="100000"/>
                        </a:lnSpc>
                        <a:spcBef>
                          <a:spcPct val="20000"/>
                        </a:spcBef>
                        <a:spcAft>
                          <a:spcPct val="0"/>
                        </a:spcAft>
                        <a:buClr>
                          <a:schemeClr val="tx1"/>
                        </a:buClr>
                        <a:buSzTx/>
                        <a:buFont typeface="Wingdings 2" pitchFamily="18" charset="2"/>
                        <a:buChar char=""/>
                        <a:tabLst/>
                      </a:pPr>
                      <a:r>
                        <a:rPr kumimoji="0" lang="el-GR" sz="2000" b="1" i="0" u="none" strike="noStrike" cap="none" normalizeH="0" baseline="0" dirty="0" smtClean="0">
                          <a:ln>
                            <a:noFill/>
                          </a:ln>
                          <a:solidFill>
                            <a:srgbClr val="FF0000"/>
                          </a:solidFill>
                          <a:effectLst/>
                          <a:latin typeface="Calibri" pitchFamily="34" charset="0"/>
                          <a:cs typeface="Calibri" pitchFamily="34" charset="0"/>
                        </a:rPr>
                        <a:t>Αύξηση του αριθμού των αιμοπεταλίων σε φυσιολογικά επίπεδα στο</a:t>
                      </a:r>
                      <a:r>
                        <a:rPr kumimoji="0" lang="en-US" sz="2000" b="1" i="0" u="none" strike="noStrike" cap="none" normalizeH="0" baseline="0" dirty="0" smtClean="0">
                          <a:ln>
                            <a:noFill/>
                          </a:ln>
                          <a:solidFill>
                            <a:srgbClr val="FF0000"/>
                          </a:solidFill>
                          <a:effectLst/>
                          <a:latin typeface="Calibri" pitchFamily="34" charset="0"/>
                          <a:cs typeface="Calibri" pitchFamily="34" charset="0"/>
                        </a:rPr>
                        <a:t> 65% - 80% </a:t>
                      </a:r>
                      <a:r>
                        <a:rPr kumimoji="0" lang="el-GR" sz="2000" b="0" i="0" u="none" strike="noStrike" cap="none" normalizeH="0" baseline="0" dirty="0" smtClean="0">
                          <a:ln>
                            <a:noFill/>
                          </a:ln>
                          <a:solidFill>
                            <a:srgbClr val="003366"/>
                          </a:solidFill>
                          <a:effectLst/>
                          <a:latin typeface="Calibri" pitchFamily="34" charset="0"/>
                          <a:cs typeface="Calibri" pitchFamily="34" charset="0"/>
                        </a:rPr>
                        <a:t>των ασθενών που δεν ανταποκρίνονται σε στεροειδή και άλλες θεραπείες</a:t>
                      </a:r>
                      <a:r>
                        <a:rPr kumimoji="0" lang="en-US" sz="2000" b="0" i="0" u="none" strike="noStrike" cap="none" normalizeH="0" baseline="30000" dirty="0" smtClean="0">
                          <a:ln>
                            <a:noFill/>
                          </a:ln>
                          <a:solidFill>
                            <a:srgbClr val="003366"/>
                          </a:solidFill>
                          <a:effectLst/>
                          <a:latin typeface="Calibri" pitchFamily="34" charset="0"/>
                          <a:cs typeface="Calibri" pitchFamily="34" charset="0"/>
                        </a:rPr>
                        <a:t>1</a:t>
                      </a:r>
                    </a:p>
                    <a:p>
                      <a:pPr marL="284163" marR="0" lvl="1" indent="-168275" algn="l" defTabSz="914400" rtl="0" eaLnBrk="1" fontAlgn="base" latinLnBrk="0" hangingPunct="1">
                        <a:lnSpc>
                          <a:spcPct val="100000"/>
                        </a:lnSpc>
                        <a:spcBef>
                          <a:spcPct val="20000"/>
                        </a:spcBef>
                        <a:spcAft>
                          <a:spcPct val="0"/>
                        </a:spcAft>
                        <a:buClr>
                          <a:schemeClr val="tx1"/>
                        </a:buClr>
                        <a:buSzTx/>
                        <a:buFont typeface="Wingdings 2" pitchFamily="18" charset="2"/>
                        <a:buChar char=""/>
                        <a:tabLst/>
                      </a:pPr>
                      <a:r>
                        <a:rPr kumimoji="0" lang="el-GR" sz="2000" b="1" i="0" u="none" strike="noStrike" cap="none" normalizeH="0" baseline="0" dirty="0" smtClean="0">
                          <a:ln>
                            <a:noFill/>
                          </a:ln>
                          <a:solidFill>
                            <a:srgbClr val="003366"/>
                          </a:solidFill>
                          <a:effectLst/>
                          <a:latin typeface="Calibri" pitchFamily="34" charset="0"/>
                          <a:cs typeface="Calibri" pitchFamily="34" charset="0"/>
                        </a:rPr>
                        <a:t>Διάρκεια δράσης είναι </a:t>
                      </a:r>
                      <a:r>
                        <a:rPr kumimoji="0" lang="en-US" sz="2000" b="1" i="0" u="none" strike="noStrike" cap="none" normalizeH="0" baseline="0" dirty="0" smtClean="0">
                          <a:ln>
                            <a:noFill/>
                          </a:ln>
                          <a:solidFill>
                            <a:srgbClr val="003366"/>
                          </a:solidFill>
                          <a:effectLst/>
                          <a:latin typeface="Calibri" pitchFamily="34" charset="0"/>
                          <a:cs typeface="Calibri" pitchFamily="34" charset="0"/>
                        </a:rPr>
                        <a:t>2 </a:t>
                      </a:r>
                      <a:r>
                        <a:rPr kumimoji="0" lang="el-GR" sz="2000" b="1" i="0" u="none" strike="noStrike" cap="none" normalizeH="0" baseline="0" dirty="0" smtClean="0">
                          <a:ln>
                            <a:noFill/>
                          </a:ln>
                          <a:solidFill>
                            <a:srgbClr val="003366"/>
                          </a:solidFill>
                          <a:effectLst/>
                          <a:latin typeface="Calibri" pitchFamily="34" charset="0"/>
                          <a:cs typeface="Calibri" pitchFamily="34" charset="0"/>
                        </a:rPr>
                        <a:t>έως</a:t>
                      </a:r>
                      <a:r>
                        <a:rPr kumimoji="0" lang="en-US" sz="2000" b="1" i="0" u="none" strike="noStrike" cap="none" normalizeH="0" baseline="0" dirty="0" smtClean="0">
                          <a:ln>
                            <a:noFill/>
                          </a:ln>
                          <a:solidFill>
                            <a:srgbClr val="003366"/>
                          </a:solidFill>
                          <a:effectLst/>
                          <a:latin typeface="Calibri" pitchFamily="34" charset="0"/>
                          <a:cs typeface="Calibri" pitchFamily="34" charset="0"/>
                        </a:rPr>
                        <a:t> 4 </a:t>
                      </a:r>
                      <a:r>
                        <a:rPr kumimoji="0" lang="el-GR" sz="2000" b="1" i="0" u="none" strike="noStrike" cap="none" normalizeH="0" baseline="0" dirty="0" smtClean="0">
                          <a:ln>
                            <a:noFill/>
                          </a:ln>
                          <a:solidFill>
                            <a:srgbClr val="003366"/>
                          </a:solidFill>
                          <a:effectLst/>
                          <a:latin typeface="Calibri" pitchFamily="34" charset="0"/>
                          <a:cs typeface="Calibri" pitchFamily="34" charset="0"/>
                        </a:rPr>
                        <a:t>εβδομάδες</a:t>
                      </a:r>
                      <a:r>
                        <a:rPr kumimoji="0" lang="en-US" sz="2000" b="0" i="0" u="none" strike="noStrike" cap="none" normalizeH="0" baseline="30000" dirty="0" smtClean="0">
                          <a:ln>
                            <a:noFill/>
                          </a:ln>
                          <a:solidFill>
                            <a:srgbClr val="003366"/>
                          </a:solidFill>
                          <a:effectLst/>
                          <a:latin typeface="Calibri" pitchFamily="34" charset="0"/>
                          <a:cs typeface="Calibri" pitchFamily="34" charset="0"/>
                        </a:rPr>
                        <a:t>1</a:t>
                      </a:r>
                    </a:p>
                  </a:txBody>
                  <a:tcPr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25098"/>
                      </a:srgbClr>
                    </a:solidFill>
                  </a:tcPr>
                </a:tc>
              </a:tr>
              <a:tr h="1650695">
                <a:tc>
                  <a:txBody>
                    <a:bodyPr/>
                    <a:lstStyle/>
                    <a:p>
                      <a:pPr marL="0" marR="0" lvl="0" indent="0" algn="l" defTabSz="914400" rtl="0" eaLnBrk="1" fontAlgn="base" latinLnBrk="0" hangingPunct="1">
                        <a:lnSpc>
                          <a:spcPct val="95000"/>
                        </a:lnSpc>
                        <a:spcBef>
                          <a:spcPct val="20000"/>
                        </a:spcBef>
                        <a:spcAft>
                          <a:spcPct val="0"/>
                        </a:spcAft>
                        <a:buClr>
                          <a:schemeClr val="tx1"/>
                        </a:buClr>
                        <a:buSzTx/>
                        <a:buFont typeface="Wingdings 2" pitchFamily="18" charset="2"/>
                        <a:buNone/>
                        <a:tabLst/>
                      </a:pPr>
                      <a:r>
                        <a:rPr kumimoji="0" lang="el-GR" sz="2000" b="1" i="0" u="none" strike="noStrike" cap="none" normalizeH="0" baseline="0" dirty="0" smtClean="0">
                          <a:ln>
                            <a:noFill/>
                          </a:ln>
                          <a:solidFill>
                            <a:srgbClr val="003366"/>
                          </a:solidFill>
                          <a:effectLst/>
                          <a:latin typeface="Calibri" pitchFamily="34" charset="0"/>
                          <a:cs typeface="Calibri" pitchFamily="34" charset="0"/>
                        </a:rPr>
                        <a:t>Ασφάλεια</a:t>
                      </a:r>
                      <a:r>
                        <a:rPr kumimoji="0" lang="en-US" sz="2000" b="1" i="0" u="none" strike="noStrike" cap="none" normalizeH="0" baseline="0" dirty="0" smtClean="0">
                          <a:ln>
                            <a:noFill/>
                          </a:ln>
                          <a:solidFill>
                            <a:srgbClr val="003366"/>
                          </a:solidFill>
                          <a:effectLst/>
                          <a:latin typeface="Calibri" pitchFamily="34" charset="0"/>
                          <a:cs typeface="Calibri" pitchFamily="34" charset="0"/>
                        </a:rPr>
                        <a:t>/ </a:t>
                      </a:r>
                      <a:r>
                        <a:rPr kumimoji="0" lang="el-GR" sz="2000" b="1" i="0" u="none" strike="noStrike" cap="none" normalizeH="0" baseline="0" dirty="0" smtClean="0">
                          <a:ln>
                            <a:noFill/>
                          </a:ln>
                          <a:solidFill>
                            <a:srgbClr val="003366"/>
                          </a:solidFill>
                          <a:effectLst/>
                          <a:latin typeface="Calibri" pitchFamily="34" charset="0"/>
                          <a:cs typeface="Calibri" pitchFamily="34" charset="0"/>
                        </a:rPr>
                        <a:t>ανεκτικότητα</a:t>
                      </a:r>
                      <a:r>
                        <a:rPr kumimoji="0" lang="en-US" sz="2000" b="1" i="0" u="none" strike="noStrike" cap="none" normalizeH="0" baseline="0" dirty="0" smtClean="0">
                          <a:ln>
                            <a:noFill/>
                          </a:ln>
                          <a:solidFill>
                            <a:srgbClr val="003366"/>
                          </a:solidFill>
                          <a:effectLst/>
                          <a:latin typeface="Calibri" pitchFamily="34" charset="0"/>
                          <a:cs typeface="Calibri" pitchFamily="34" charset="0"/>
                        </a:rPr>
                        <a:t> </a:t>
                      </a:r>
                    </a:p>
                  </a:txBody>
                  <a:tcPr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25098"/>
                      </a:srgbClr>
                    </a:solidFill>
                  </a:tcPr>
                </a:tc>
                <a:tc>
                  <a:txBody>
                    <a:bodyPr/>
                    <a:lstStyle/>
                    <a:p>
                      <a:pPr marL="284163" marR="0" lvl="1" indent="-168275" algn="l" defTabSz="914400" rtl="0" eaLnBrk="1" fontAlgn="base" latinLnBrk="0" hangingPunct="1">
                        <a:lnSpc>
                          <a:spcPct val="100000"/>
                        </a:lnSpc>
                        <a:spcBef>
                          <a:spcPct val="20000"/>
                        </a:spcBef>
                        <a:spcAft>
                          <a:spcPct val="0"/>
                        </a:spcAft>
                        <a:buClr>
                          <a:schemeClr val="tx1"/>
                        </a:buClr>
                        <a:buSzTx/>
                        <a:buFont typeface="Wingdings 2" pitchFamily="18" charset="2"/>
                        <a:buChar char=""/>
                        <a:tabLst/>
                      </a:pPr>
                      <a:r>
                        <a:rPr kumimoji="0" lang="el-GR" sz="2000" b="0" i="0" u="none" strike="noStrike" cap="none" normalizeH="0" baseline="0" dirty="0" smtClean="0">
                          <a:ln>
                            <a:noFill/>
                          </a:ln>
                          <a:solidFill>
                            <a:srgbClr val="003366"/>
                          </a:solidFill>
                          <a:effectLst/>
                          <a:latin typeface="Calibri" pitchFamily="34" charset="0"/>
                          <a:cs typeface="Calibri" pitchFamily="34" charset="0"/>
                        </a:rPr>
                        <a:t>Γενικά ήπιες</a:t>
                      </a:r>
                      <a:r>
                        <a:rPr kumimoji="0" lang="en-US" sz="2000" b="0" i="0" u="none" strike="noStrike" cap="none" normalizeH="0" baseline="0" dirty="0" smtClean="0">
                          <a:ln>
                            <a:noFill/>
                          </a:ln>
                          <a:solidFill>
                            <a:srgbClr val="003366"/>
                          </a:solidFill>
                          <a:effectLst/>
                          <a:latin typeface="Calibri" pitchFamily="34" charset="0"/>
                          <a:cs typeface="Calibri" pitchFamily="34" charset="0"/>
                        </a:rPr>
                        <a:t> AE: </a:t>
                      </a:r>
                      <a:r>
                        <a:rPr kumimoji="0" lang="el-GR" sz="2000" b="0" i="0" u="none" strike="noStrike" cap="none" normalizeH="0" baseline="0" dirty="0" smtClean="0">
                          <a:ln>
                            <a:noFill/>
                          </a:ln>
                          <a:solidFill>
                            <a:srgbClr val="003366"/>
                          </a:solidFill>
                          <a:effectLst/>
                          <a:latin typeface="Calibri" pitchFamily="34" charset="0"/>
                          <a:cs typeface="Calibri" pitchFamily="34" charset="0"/>
                        </a:rPr>
                        <a:t>κεφαλαλγία, ναυτία</a:t>
                      </a:r>
                      <a:r>
                        <a:rPr kumimoji="0" lang="en-US" sz="2000" b="0" i="0" u="none" strike="noStrike" cap="none" normalizeH="0" baseline="0" dirty="0" smtClean="0">
                          <a:ln>
                            <a:noFill/>
                          </a:ln>
                          <a:solidFill>
                            <a:srgbClr val="003366"/>
                          </a:solidFill>
                          <a:effectLst/>
                          <a:latin typeface="Calibri" pitchFamily="34" charset="0"/>
                          <a:cs typeface="Calibri" pitchFamily="34" charset="0"/>
                        </a:rPr>
                        <a:t>/</a:t>
                      </a:r>
                      <a:r>
                        <a:rPr kumimoji="0" lang="el-GR" sz="2000" b="0" i="0" u="none" strike="noStrike" cap="none" normalizeH="0" baseline="0" dirty="0" smtClean="0">
                          <a:ln>
                            <a:noFill/>
                          </a:ln>
                          <a:solidFill>
                            <a:srgbClr val="003366"/>
                          </a:solidFill>
                          <a:effectLst/>
                          <a:latin typeface="Calibri" pitchFamily="34" charset="0"/>
                          <a:cs typeface="Calibri" pitchFamily="34" charset="0"/>
                        </a:rPr>
                        <a:t>έμετος</a:t>
                      </a:r>
                      <a:r>
                        <a:rPr kumimoji="0" lang="en-US" sz="2000" b="0" i="0" u="none" strike="noStrike" cap="none" normalizeH="0" baseline="0" dirty="0" smtClean="0">
                          <a:ln>
                            <a:noFill/>
                          </a:ln>
                          <a:solidFill>
                            <a:srgbClr val="003366"/>
                          </a:solidFill>
                          <a:effectLst/>
                          <a:latin typeface="Calibri" pitchFamily="34" charset="0"/>
                          <a:cs typeface="Calibri" pitchFamily="34" charset="0"/>
                        </a:rPr>
                        <a:t>, </a:t>
                      </a:r>
                      <a:r>
                        <a:rPr kumimoji="0" lang="el-GR" sz="2000" b="0" i="0" u="none" strike="noStrike" cap="none" normalizeH="0" baseline="0" dirty="0" smtClean="0">
                          <a:ln>
                            <a:noFill/>
                          </a:ln>
                          <a:solidFill>
                            <a:srgbClr val="003366"/>
                          </a:solidFill>
                          <a:effectLst/>
                          <a:latin typeface="Calibri" pitchFamily="34" charset="0"/>
                          <a:cs typeface="Calibri" pitchFamily="34" charset="0"/>
                        </a:rPr>
                        <a:t>οσφυαλγία</a:t>
                      </a:r>
                      <a:r>
                        <a:rPr kumimoji="0" lang="en-US" sz="2000" b="0" i="0" u="none" strike="noStrike" cap="none" normalizeH="0" baseline="0" dirty="0" smtClean="0">
                          <a:ln>
                            <a:noFill/>
                          </a:ln>
                          <a:solidFill>
                            <a:srgbClr val="003366"/>
                          </a:solidFill>
                          <a:effectLst/>
                          <a:latin typeface="Calibri" pitchFamily="34" charset="0"/>
                          <a:cs typeface="Calibri" pitchFamily="34" charset="0"/>
                        </a:rPr>
                        <a:t>, </a:t>
                      </a:r>
                      <a:r>
                        <a:rPr kumimoji="0" lang="el-GR" sz="2000" b="0" i="0" u="none" strike="noStrike" cap="none" normalizeH="0" baseline="0" dirty="0" smtClean="0">
                          <a:ln>
                            <a:noFill/>
                          </a:ln>
                          <a:solidFill>
                            <a:srgbClr val="003366"/>
                          </a:solidFill>
                          <a:effectLst/>
                          <a:latin typeface="Calibri" pitchFamily="34" charset="0"/>
                          <a:cs typeface="Calibri" pitchFamily="34" charset="0"/>
                        </a:rPr>
                        <a:t>πυρετός</a:t>
                      </a:r>
                      <a:r>
                        <a:rPr kumimoji="0" lang="en-US" sz="2000" b="0" i="0" u="none" strike="noStrike" cap="none" normalizeH="0" baseline="30000" dirty="0" smtClean="0">
                          <a:ln>
                            <a:noFill/>
                          </a:ln>
                          <a:solidFill>
                            <a:srgbClr val="003366"/>
                          </a:solidFill>
                          <a:effectLst/>
                          <a:latin typeface="Calibri" pitchFamily="34" charset="0"/>
                          <a:cs typeface="Calibri" pitchFamily="34" charset="0"/>
                        </a:rPr>
                        <a:t>1,4</a:t>
                      </a:r>
                    </a:p>
                    <a:p>
                      <a:pPr marL="284163" marR="0" lvl="1" indent="-168275" algn="l" defTabSz="914400" rtl="0" eaLnBrk="1" fontAlgn="base" latinLnBrk="0" hangingPunct="1">
                        <a:lnSpc>
                          <a:spcPct val="100000"/>
                        </a:lnSpc>
                        <a:spcBef>
                          <a:spcPct val="20000"/>
                        </a:spcBef>
                        <a:spcAft>
                          <a:spcPct val="0"/>
                        </a:spcAft>
                        <a:buClr>
                          <a:schemeClr val="tx1"/>
                        </a:buClr>
                        <a:buSzTx/>
                        <a:buFont typeface="Wingdings 2" pitchFamily="18" charset="2"/>
                        <a:buChar char=""/>
                        <a:tabLst/>
                      </a:pPr>
                      <a:r>
                        <a:rPr kumimoji="0" lang="el-GR" sz="2000" b="0" i="0" u="none" strike="noStrike" cap="none" normalizeH="0" baseline="0" dirty="0" smtClean="0">
                          <a:ln>
                            <a:noFill/>
                          </a:ln>
                          <a:solidFill>
                            <a:srgbClr val="003366"/>
                          </a:solidFill>
                          <a:effectLst/>
                          <a:latin typeface="Calibri" pitchFamily="34" charset="0"/>
                          <a:cs typeface="Calibri" pitchFamily="34" charset="0"/>
                        </a:rPr>
                        <a:t>Σοβαρές (σπάνιες) </a:t>
                      </a:r>
                      <a:r>
                        <a:rPr kumimoji="0" lang="en-US" sz="2000" b="0" i="0" u="none" strike="noStrike" cap="none" normalizeH="0" baseline="0" dirty="0" smtClean="0">
                          <a:ln>
                            <a:noFill/>
                          </a:ln>
                          <a:solidFill>
                            <a:srgbClr val="003366"/>
                          </a:solidFill>
                          <a:effectLst/>
                          <a:latin typeface="Calibri" pitchFamily="34" charset="0"/>
                          <a:cs typeface="Calibri" pitchFamily="34" charset="0"/>
                        </a:rPr>
                        <a:t>AE: </a:t>
                      </a:r>
                      <a:r>
                        <a:rPr kumimoji="0" lang="el-GR" sz="2000" b="0" i="0" u="none" strike="noStrike" cap="none" normalizeH="0" baseline="0" dirty="0" smtClean="0">
                          <a:ln>
                            <a:noFill/>
                          </a:ln>
                          <a:solidFill>
                            <a:srgbClr val="003366"/>
                          </a:solidFill>
                          <a:effectLst/>
                          <a:latin typeface="Calibri" pitchFamily="34" charset="0"/>
                          <a:cs typeface="Calibri" pitchFamily="34" charset="0"/>
                        </a:rPr>
                        <a:t>άσηπτη μηνιγγίτιδα</a:t>
                      </a:r>
                      <a:r>
                        <a:rPr kumimoji="0" lang="en-US" sz="2000" b="0" i="0" u="none" strike="noStrike" cap="none" normalizeH="0" baseline="0" dirty="0" smtClean="0">
                          <a:ln>
                            <a:noFill/>
                          </a:ln>
                          <a:solidFill>
                            <a:srgbClr val="003366"/>
                          </a:solidFill>
                          <a:effectLst/>
                          <a:latin typeface="Calibri" pitchFamily="34" charset="0"/>
                          <a:cs typeface="Calibri" pitchFamily="34" charset="0"/>
                        </a:rPr>
                        <a:t>,</a:t>
                      </a:r>
                      <a:r>
                        <a:rPr kumimoji="0" lang="el-GR" sz="2000" b="0" i="0" u="none" strike="noStrike" cap="none" normalizeH="0" baseline="0" dirty="0" smtClean="0">
                          <a:ln>
                            <a:noFill/>
                          </a:ln>
                          <a:solidFill>
                            <a:srgbClr val="003366"/>
                          </a:solidFill>
                          <a:effectLst/>
                          <a:latin typeface="Calibri" pitchFamily="34" charset="0"/>
                          <a:cs typeface="Calibri" pitchFamily="34" charset="0"/>
                        </a:rPr>
                        <a:t> οξεία νεφρική ανεπάρκεια</a:t>
                      </a:r>
                      <a:r>
                        <a:rPr kumimoji="0" lang="en-US" sz="2000" b="0" i="0" u="none" strike="noStrike" cap="none" normalizeH="0" baseline="0" dirty="0" smtClean="0">
                          <a:ln>
                            <a:noFill/>
                          </a:ln>
                          <a:solidFill>
                            <a:srgbClr val="003366"/>
                          </a:solidFill>
                          <a:effectLst/>
                          <a:latin typeface="Calibri" pitchFamily="34" charset="0"/>
                          <a:cs typeface="Calibri" pitchFamily="34" charset="0"/>
                        </a:rPr>
                        <a:t>, </a:t>
                      </a:r>
                      <a:r>
                        <a:rPr kumimoji="0" lang="el-GR" sz="2000" b="0" i="0" u="none" strike="noStrike" cap="none" normalizeH="0" baseline="0" dirty="0" smtClean="0">
                          <a:ln>
                            <a:noFill/>
                          </a:ln>
                          <a:solidFill>
                            <a:srgbClr val="003366"/>
                          </a:solidFill>
                          <a:effectLst/>
                          <a:latin typeface="Calibri" pitchFamily="34" charset="0"/>
                          <a:cs typeface="Calibri" pitchFamily="34" charset="0"/>
                        </a:rPr>
                        <a:t>αναπνευστική ανεπάρκεια, αιμόλυση</a:t>
                      </a:r>
                      <a:r>
                        <a:rPr kumimoji="0" lang="en-US" sz="2000" b="0" i="0" u="none" strike="noStrike" cap="none" normalizeH="0" baseline="30000" dirty="0" smtClean="0">
                          <a:ln>
                            <a:noFill/>
                          </a:ln>
                          <a:solidFill>
                            <a:srgbClr val="003366"/>
                          </a:solidFill>
                          <a:effectLst/>
                          <a:latin typeface="Calibri" pitchFamily="34" charset="0"/>
                          <a:cs typeface="Calibri" pitchFamily="34" charset="0"/>
                        </a:rPr>
                        <a:t>1,2,4 </a:t>
                      </a:r>
                    </a:p>
                  </a:txBody>
                  <a:tcPr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25098"/>
                      </a:srgbClr>
                    </a:solidFill>
                  </a:tcPr>
                </a:tc>
              </a:tr>
            </a:tbl>
          </a:graphicData>
        </a:graphic>
      </p:graphicFrame>
      <p:sp>
        <p:nvSpPr>
          <p:cNvPr id="14357" name="Rectangle 37"/>
          <p:cNvSpPr>
            <a:spLocks noChangeArrowheads="1"/>
          </p:cNvSpPr>
          <p:nvPr/>
        </p:nvSpPr>
        <p:spPr bwMode="auto">
          <a:xfrm>
            <a:off x="179512" y="5661248"/>
            <a:ext cx="8458200" cy="307777"/>
          </a:xfrm>
          <a:prstGeom prst="rect">
            <a:avLst/>
          </a:prstGeom>
          <a:noFill/>
          <a:ln w="9525">
            <a:noFill/>
            <a:miter lim="800000"/>
            <a:headEnd/>
            <a:tailEnd/>
          </a:ln>
        </p:spPr>
        <p:txBody>
          <a:bodyPr>
            <a:spAutoFit/>
          </a:bodyPr>
          <a:lstStyle/>
          <a:p>
            <a:pPr marL="61913" indent="-61913">
              <a:spcBef>
                <a:spcPct val="20000"/>
              </a:spcBef>
              <a:buClr>
                <a:schemeClr val="tx1"/>
              </a:buClr>
              <a:buFont typeface="Wingdings 2" pitchFamily="18" charset="2"/>
              <a:buNone/>
            </a:pPr>
            <a:r>
              <a:rPr lang="en-US" sz="1400" dirty="0" smtClean="0">
                <a:solidFill>
                  <a:srgbClr val="003366"/>
                </a:solidFill>
              </a:rPr>
              <a:t>IVIG </a:t>
            </a:r>
            <a:r>
              <a:rPr lang="el-GR" sz="1400" dirty="0" smtClean="0">
                <a:solidFill>
                  <a:srgbClr val="003366"/>
                </a:solidFill>
              </a:rPr>
              <a:t>είναι εγκεκριμένο από την</a:t>
            </a:r>
            <a:r>
              <a:rPr lang="en-US" sz="1400" dirty="0" smtClean="0">
                <a:solidFill>
                  <a:srgbClr val="003366"/>
                </a:solidFill>
              </a:rPr>
              <a:t> E</a:t>
            </a:r>
            <a:r>
              <a:rPr lang="el-GR" sz="1400" dirty="0" smtClean="0">
                <a:solidFill>
                  <a:srgbClr val="003366"/>
                </a:solidFill>
              </a:rPr>
              <a:t>Ε για την ΙΤΡ</a:t>
            </a:r>
            <a:endParaRPr lang="en-US" sz="1400" dirty="0">
              <a:solidFill>
                <a:srgbClr val="003366"/>
              </a:solidFill>
            </a:endParaRPr>
          </a:p>
        </p:txBody>
      </p:sp>
      <p:sp>
        <p:nvSpPr>
          <p:cNvPr id="8" name="Rectangle 42"/>
          <p:cNvSpPr>
            <a:spLocks noChangeArrowheads="1"/>
          </p:cNvSpPr>
          <p:nvPr/>
        </p:nvSpPr>
        <p:spPr bwMode="auto">
          <a:xfrm>
            <a:off x="611560" y="332656"/>
            <a:ext cx="6172200" cy="376237"/>
          </a:xfrm>
          <a:prstGeom prst="rect">
            <a:avLst/>
          </a:prstGeom>
          <a:noFill/>
          <a:ln w="9525">
            <a:noFill/>
            <a:miter lim="800000"/>
            <a:headEnd/>
            <a:tailEnd/>
          </a:ln>
          <a:effectLst>
            <a:outerShdw dist="17961" dir="2700000" algn="ctr" rotWithShape="0">
              <a:schemeClr val="tx1"/>
            </a:outerShdw>
          </a:effectLst>
        </p:spPr>
        <p:txBody>
          <a:bodyPr lIns="0" tIns="0" rIns="0" bIns="0"/>
          <a:lstStyle/>
          <a:p>
            <a:pPr>
              <a:buNone/>
            </a:pPr>
            <a:r>
              <a:rPr lang="el-GR" sz="2800" b="1" dirty="0" smtClean="0">
                <a:solidFill>
                  <a:schemeClr val="tx2">
                    <a:lumMod val="75000"/>
                  </a:schemeClr>
                </a:solidFill>
                <a:latin typeface="Calibri" pitchFamily="34" charset="0"/>
                <a:cs typeface="Calibri" pitchFamily="34" charset="0"/>
              </a:rPr>
              <a:t>Θεραπεία για </a:t>
            </a:r>
            <a:r>
              <a:rPr lang="en-US" sz="2800" b="1" dirty="0" smtClean="0">
                <a:solidFill>
                  <a:schemeClr val="tx2">
                    <a:lumMod val="75000"/>
                  </a:schemeClr>
                </a:solidFill>
                <a:latin typeface="Calibri" pitchFamily="34" charset="0"/>
                <a:cs typeface="Calibri" pitchFamily="34" charset="0"/>
              </a:rPr>
              <a:t>ITP</a:t>
            </a:r>
            <a:endParaRPr lang="en-US" sz="2800" b="1" dirty="0">
              <a:solidFill>
                <a:schemeClr val="tx2">
                  <a:lumMod val="75000"/>
                </a:schemeClr>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408" name="Group 24"/>
          <p:cNvGraphicFramePr>
            <a:graphicFrameLocks noGrp="1"/>
          </p:cNvGraphicFramePr>
          <p:nvPr/>
        </p:nvGraphicFramePr>
        <p:xfrm>
          <a:off x="0" y="908720"/>
          <a:ext cx="9144000" cy="5007213"/>
        </p:xfrm>
        <a:graphic>
          <a:graphicData uri="http://schemas.openxmlformats.org/drawingml/2006/table">
            <a:tbl>
              <a:tblPr/>
              <a:tblGrid>
                <a:gridCol w="2483768"/>
                <a:gridCol w="6660232"/>
              </a:tblGrid>
              <a:tr h="557133">
                <a:tc gridSpan="2">
                  <a:txBody>
                    <a:bodyPr/>
                    <a:lstStyle/>
                    <a:p>
                      <a:pPr marL="0" marR="0" lvl="0" indent="0" algn="ctr" defTabSz="914400" rtl="0" eaLnBrk="1" fontAlgn="base" latinLnBrk="0" hangingPunct="1">
                        <a:lnSpc>
                          <a:spcPct val="95000"/>
                        </a:lnSpc>
                        <a:spcBef>
                          <a:spcPct val="20000"/>
                        </a:spcBef>
                        <a:spcAft>
                          <a:spcPct val="0"/>
                        </a:spcAft>
                        <a:buClr>
                          <a:schemeClr val="tx1"/>
                        </a:buClr>
                        <a:buSzTx/>
                        <a:buFont typeface="Wingdings 2" pitchFamily="18" charset="2"/>
                        <a:buNone/>
                        <a:tabLst/>
                      </a:pPr>
                      <a:r>
                        <a:rPr lang="el-GR" sz="2200" b="1" dirty="0" err="1" smtClean="0">
                          <a:solidFill>
                            <a:schemeClr val="bg1"/>
                          </a:solidFill>
                          <a:latin typeface="Arial" pitchFamily="34" charset="0"/>
                          <a:cs typeface="Arial" pitchFamily="34" charset="0"/>
                        </a:rPr>
                        <a:t>Σπληνεκτομή</a:t>
                      </a:r>
                      <a:r>
                        <a:rPr lang="en-US" sz="2200" b="1" dirty="0" smtClean="0">
                          <a:solidFill>
                            <a:schemeClr val="bg1"/>
                          </a:solidFill>
                          <a:latin typeface="Arial" pitchFamily="34" charset="0"/>
                          <a:cs typeface="Arial" pitchFamily="34" charset="0"/>
                        </a:rPr>
                        <a:t> - </a:t>
                      </a:r>
                      <a:r>
                        <a:rPr kumimoji="0" lang="el-GR" sz="2200" b="1" i="0" u="none" strike="noStrike" cap="none" normalizeH="0" baseline="0" dirty="0" smtClean="0">
                          <a:ln>
                            <a:noFill/>
                          </a:ln>
                          <a:solidFill>
                            <a:schemeClr val="bg1"/>
                          </a:solidFill>
                          <a:effectLst/>
                          <a:latin typeface="Arial" pitchFamily="34" charset="0"/>
                          <a:cs typeface="Arial" pitchFamily="34" charset="0"/>
                        </a:rPr>
                        <a:t>Συνήθης 2ης γραμμής θεραπεία για την Ι</a:t>
                      </a:r>
                      <a:r>
                        <a:rPr kumimoji="0" lang="en-US" sz="2200" b="1" i="0" u="none" strike="noStrike" cap="none" normalizeH="0" baseline="0" dirty="0" smtClean="0">
                          <a:ln>
                            <a:noFill/>
                          </a:ln>
                          <a:solidFill>
                            <a:schemeClr val="bg1"/>
                          </a:solidFill>
                          <a:effectLst/>
                          <a:latin typeface="Arial" pitchFamily="34" charset="0"/>
                          <a:cs typeface="Arial" pitchFamily="34" charset="0"/>
                        </a:rPr>
                        <a:t>TP</a:t>
                      </a:r>
                      <a:r>
                        <a:rPr kumimoji="0" lang="en-US" sz="2200" b="1" i="0" u="none" strike="noStrike" cap="none" normalizeH="0" baseline="30000" dirty="0" smtClean="0">
                          <a:ln>
                            <a:noFill/>
                          </a:ln>
                          <a:solidFill>
                            <a:schemeClr val="bg1"/>
                          </a:solidFill>
                          <a:effectLst/>
                          <a:latin typeface="Arial" pitchFamily="34" charset="0"/>
                          <a:ea typeface="Arial Unicode MS" pitchFamily="34" charset="-128"/>
                          <a:cs typeface="Arial" pitchFamily="34" charset="0"/>
                        </a:rPr>
                        <a:t>1-3</a:t>
                      </a:r>
                    </a:p>
                  </a:txBody>
                  <a:tcPr marT="91440" marB="914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B0B71"/>
                    </a:solidFill>
                  </a:tcPr>
                </a:tc>
                <a:tc hMerge="1">
                  <a:txBody>
                    <a:bodyPr/>
                    <a:lstStyle/>
                    <a:p>
                      <a:endParaRPr lang="el-GR"/>
                    </a:p>
                  </a:txBody>
                  <a:tcPr/>
                </a:tc>
              </a:tr>
              <a:tr h="1199354">
                <a:tc>
                  <a:txBody>
                    <a:bodyPr/>
                    <a:lstStyle/>
                    <a:p>
                      <a:pPr marL="0" marR="0" lvl="0" indent="0" algn="l" defTabSz="914400" rtl="0" eaLnBrk="1" fontAlgn="base" latinLnBrk="0" hangingPunct="1">
                        <a:lnSpc>
                          <a:spcPct val="95000"/>
                        </a:lnSpc>
                        <a:spcBef>
                          <a:spcPct val="20000"/>
                        </a:spcBef>
                        <a:spcAft>
                          <a:spcPct val="0"/>
                        </a:spcAft>
                        <a:buClr>
                          <a:schemeClr val="tx1"/>
                        </a:buClr>
                        <a:buSzTx/>
                        <a:buFont typeface="Wingdings 2" pitchFamily="18" charset="2"/>
                        <a:buNone/>
                        <a:tabLst/>
                      </a:pPr>
                      <a:r>
                        <a:rPr kumimoji="0" lang="el-GR" sz="2000" b="1" i="0" u="none" strike="noStrike" cap="none" normalizeH="0" baseline="0" dirty="0" smtClean="0">
                          <a:ln>
                            <a:noFill/>
                          </a:ln>
                          <a:solidFill>
                            <a:srgbClr val="003366"/>
                          </a:solidFill>
                          <a:effectLst/>
                          <a:latin typeface="Calibri" pitchFamily="34" charset="0"/>
                          <a:cs typeface="Calibri" pitchFamily="34" charset="0"/>
                        </a:rPr>
                        <a:t>Ενδείξεις</a:t>
                      </a:r>
                      <a:endParaRPr kumimoji="0" lang="en-US" sz="2000" b="1" i="0" u="none" strike="noStrike" cap="none" normalizeH="0" baseline="0" dirty="0" smtClean="0">
                        <a:ln>
                          <a:noFill/>
                        </a:ln>
                        <a:solidFill>
                          <a:srgbClr val="003366"/>
                        </a:solidFill>
                        <a:effectLst/>
                        <a:latin typeface="Calibri" pitchFamily="34" charset="0"/>
                        <a:cs typeface="Calibri" pitchFamily="34" charset="0"/>
                      </a:endParaRPr>
                    </a:p>
                  </a:txBody>
                  <a:tcPr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25098"/>
                      </a:srgbClr>
                    </a:solidFill>
                  </a:tcPr>
                </a:tc>
                <a:tc>
                  <a:txBody>
                    <a:bodyPr/>
                    <a:lstStyle/>
                    <a:p>
                      <a:pPr marL="282575" marR="0" lvl="1" indent="-168275" algn="l" defTabSz="914400" rtl="0" eaLnBrk="1" fontAlgn="base" latinLnBrk="0" hangingPunct="1">
                        <a:lnSpc>
                          <a:spcPct val="100000"/>
                        </a:lnSpc>
                        <a:spcBef>
                          <a:spcPct val="20000"/>
                        </a:spcBef>
                        <a:spcAft>
                          <a:spcPct val="0"/>
                        </a:spcAft>
                        <a:buClr>
                          <a:schemeClr val="tx1"/>
                        </a:buClr>
                        <a:buSzTx/>
                        <a:buFont typeface="Wingdings 2" pitchFamily="18" charset="2"/>
                        <a:buChar char=""/>
                        <a:tabLst/>
                      </a:pPr>
                      <a:r>
                        <a:rPr kumimoji="0" lang="el-GR" sz="2000" b="0" i="0" u="none" strike="noStrike" cap="none" normalizeH="0" baseline="0" dirty="0" smtClean="0">
                          <a:ln>
                            <a:noFill/>
                          </a:ln>
                          <a:solidFill>
                            <a:srgbClr val="003366"/>
                          </a:solidFill>
                          <a:effectLst/>
                          <a:latin typeface="Calibri" pitchFamily="34" charset="0"/>
                          <a:cs typeface="Calibri" pitchFamily="34" charset="0"/>
                        </a:rPr>
                        <a:t>Σοβαρή </a:t>
                      </a:r>
                      <a:r>
                        <a:rPr kumimoji="0" lang="el-GR" sz="2000" b="0" i="0" u="none" strike="noStrike" cap="none" normalizeH="0" baseline="0" dirty="0" err="1" smtClean="0">
                          <a:ln>
                            <a:noFill/>
                          </a:ln>
                          <a:solidFill>
                            <a:srgbClr val="003366"/>
                          </a:solidFill>
                          <a:effectLst/>
                          <a:latin typeface="Calibri" pitchFamily="34" charset="0"/>
                          <a:cs typeface="Calibri" pitchFamily="34" charset="0"/>
                        </a:rPr>
                        <a:t>θρομβοπενία</a:t>
                      </a:r>
                      <a:r>
                        <a:rPr kumimoji="0" lang="el-GR" sz="2000" b="0" i="0" u="none" strike="noStrike" cap="none" normalizeH="0" baseline="0" dirty="0" smtClean="0">
                          <a:ln>
                            <a:noFill/>
                          </a:ln>
                          <a:solidFill>
                            <a:srgbClr val="003366"/>
                          </a:solidFill>
                          <a:effectLst/>
                          <a:latin typeface="Calibri" pitchFamily="34" charset="0"/>
                          <a:cs typeface="Calibri" pitchFamily="34" charset="0"/>
                        </a:rPr>
                        <a:t> (</a:t>
                      </a:r>
                      <a:r>
                        <a:rPr lang="en-US" sz="2000" dirty="0" err="1" smtClean="0">
                          <a:solidFill>
                            <a:srgbClr val="003366"/>
                          </a:solidFill>
                          <a:latin typeface="Calibri" pitchFamily="34" charset="0"/>
                          <a:cs typeface="Calibri" pitchFamily="34" charset="0"/>
                        </a:rPr>
                        <a:t>Plt</a:t>
                      </a:r>
                      <a:r>
                        <a:rPr lang="en-US" sz="2000" dirty="0" smtClean="0">
                          <a:solidFill>
                            <a:srgbClr val="003366"/>
                          </a:solidFill>
                          <a:latin typeface="Calibri" pitchFamily="34" charset="0"/>
                          <a:cs typeface="Calibri" pitchFamily="34" charset="0"/>
                        </a:rPr>
                        <a:t> &lt;10 x 10</a:t>
                      </a:r>
                      <a:r>
                        <a:rPr lang="en-US" sz="2000" baseline="30000" dirty="0" smtClean="0">
                          <a:solidFill>
                            <a:srgbClr val="003366"/>
                          </a:solidFill>
                          <a:latin typeface="Calibri" pitchFamily="34" charset="0"/>
                          <a:cs typeface="Calibri" pitchFamily="34" charset="0"/>
                        </a:rPr>
                        <a:t>9</a:t>
                      </a:r>
                      <a:r>
                        <a:rPr lang="en-US" sz="2000" dirty="0" smtClean="0">
                          <a:solidFill>
                            <a:srgbClr val="003366"/>
                          </a:solidFill>
                          <a:latin typeface="Calibri" pitchFamily="34" charset="0"/>
                          <a:cs typeface="Calibri" pitchFamily="34" charset="0"/>
                        </a:rPr>
                        <a:t>/L)</a:t>
                      </a:r>
                      <a:r>
                        <a:rPr lang="el-GR" sz="2000" dirty="0" smtClean="0">
                          <a:solidFill>
                            <a:srgbClr val="003366"/>
                          </a:solidFill>
                          <a:latin typeface="Calibri" pitchFamily="34" charset="0"/>
                          <a:cs typeface="Calibri" pitchFamily="34" charset="0"/>
                        </a:rPr>
                        <a:t> σε μη ανταποκρινόμενους ασθενείς στη θεραπεία πρώτης γραμμής</a:t>
                      </a:r>
                      <a:r>
                        <a:rPr lang="el-GR" sz="2000" baseline="0" dirty="0" smtClean="0">
                          <a:solidFill>
                            <a:srgbClr val="003366"/>
                          </a:solidFill>
                          <a:latin typeface="Calibri" pitchFamily="34" charset="0"/>
                          <a:cs typeface="Calibri" pitchFamily="34" charset="0"/>
                        </a:rPr>
                        <a:t> με υψηλό κίνδυνο </a:t>
                      </a:r>
                      <a:r>
                        <a:rPr lang="el-GR" sz="2000" baseline="0" dirty="0" err="1" smtClean="0">
                          <a:solidFill>
                            <a:srgbClr val="003366"/>
                          </a:solidFill>
                          <a:latin typeface="Calibri" pitchFamily="34" charset="0"/>
                          <a:cs typeface="Calibri" pitchFamily="34" charset="0"/>
                        </a:rPr>
                        <a:t>αιμορροαγίας</a:t>
                      </a:r>
                      <a:r>
                        <a:rPr lang="el-GR" sz="2000" baseline="0" dirty="0" smtClean="0">
                          <a:solidFill>
                            <a:srgbClr val="003366"/>
                          </a:solidFill>
                          <a:latin typeface="Calibri" pitchFamily="34" charset="0"/>
                          <a:cs typeface="Calibri" pitchFamily="34" charset="0"/>
                        </a:rPr>
                        <a:t> </a:t>
                      </a:r>
                      <a:r>
                        <a:rPr kumimoji="0" lang="el-GR" sz="2000" b="0" i="0" u="none" strike="noStrike" cap="none" normalizeH="0" baseline="0" dirty="0" smtClean="0">
                          <a:ln>
                            <a:noFill/>
                          </a:ln>
                          <a:solidFill>
                            <a:srgbClr val="003366"/>
                          </a:solidFill>
                          <a:effectLst/>
                          <a:latin typeface="Calibri" pitchFamily="34" charset="0"/>
                          <a:cs typeface="Calibri" pitchFamily="34" charset="0"/>
                        </a:rPr>
                        <a:t>(</a:t>
                      </a:r>
                      <a:r>
                        <a:rPr lang="en-US" sz="2000" dirty="0" err="1" smtClean="0">
                          <a:solidFill>
                            <a:srgbClr val="003366"/>
                          </a:solidFill>
                          <a:latin typeface="Calibri" pitchFamily="34" charset="0"/>
                          <a:cs typeface="Calibri" pitchFamily="34" charset="0"/>
                        </a:rPr>
                        <a:t>Plt</a:t>
                      </a:r>
                      <a:r>
                        <a:rPr lang="en-US" sz="2000" dirty="0" smtClean="0">
                          <a:solidFill>
                            <a:srgbClr val="003366"/>
                          </a:solidFill>
                          <a:latin typeface="Calibri" pitchFamily="34" charset="0"/>
                          <a:cs typeface="Calibri" pitchFamily="34" charset="0"/>
                        </a:rPr>
                        <a:t> &lt;</a:t>
                      </a:r>
                      <a:r>
                        <a:rPr lang="el-GR" sz="2000" dirty="0" smtClean="0">
                          <a:solidFill>
                            <a:srgbClr val="003366"/>
                          </a:solidFill>
                          <a:latin typeface="Calibri" pitchFamily="34" charset="0"/>
                          <a:cs typeface="Calibri" pitchFamily="34" charset="0"/>
                        </a:rPr>
                        <a:t>3</a:t>
                      </a:r>
                      <a:r>
                        <a:rPr lang="en-US" sz="2000" dirty="0" smtClean="0">
                          <a:solidFill>
                            <a:srgbClr val="003366"/>
                          </a:solidFill>
                          <a:latin typeface="Calibri" pitchFamily="34" charset="0"/>
                          <a:cs typeface="Calibri" pitchFamily="34" charset="0"/>
                        </a:rPr>
                        <a:t>0 x 10</a:t>
                      </a:r>
                      <a:r>
                        <a:rPr lang="en-US" sz="2000" baseline="30000" dirty="0" smtClean="0">
                          <a:solidFill>
                            <a:srgbClr val="003366"/>
                          </a:solidFill>
                          <a:latin typeface="Calibri" pitchFamily="34" charset="0"/>
                          <a:cs typeface="Calibri" pitchFamily="34" charset="0"/>
                        </a:rPr>
                        <a:t>9</a:t>
                      </a:r>
                      <a:r>
                        <a:rPr lang="en-US" sz="2000" dirty="0" smtClean="0">
                          <a:solidFill>
                            <a:srgbClr val="003366"/>
                          </a:solidFill>
                          <a:latin typeface="Calibri" pitchFamily="34" charset="0"/>
                          <a:cs typeface="Calibri" pitchFamily="34" charset="0"/>
                        </a:rPr>
                        <a:t>/L)</a:t>
                      </a:r>
                      <a:r>
                        <a:rPr lang="el-GR" sz="2000" dirty="0" smtClean="0">
                          <a:solidFill>
                            <a:srgbClr val="003366"/>
                          </a:solidFill>
                          <a:latin typeface="Calibri" pitchFamily="34" charset="0"/>
                          <a:cs typeface="Calibri" pitchFamily="34" charset="0"/>
                        </a:rPr>
                        <a:t> </a:t>
                      </a:r>
                      <a:endParaRPr kumimoji="0" lang="el-GR" sz="2000" b="0" i="0" u="none" strike="noStrike" cap="none" normalizeH="0" baseline="0" dirty="0" smtClean="0">
                        <a:ln>
                          <a:noFill/>
                        </a:ln>
                        <a:solidFill>
                          <a:srgbClr val="003366"/>
                        </a:solidFill>
                        <a:effectLst/>
                        <a:latin typeface="Calibri" pitchFamily="34" charset="0"/>
                        <a:cs typeface="Calibri" pitchFamily="34" charset="0"/>
                      </a:endParaRPr>
                    </a:p>
                    <a:p>
                      <a:pPr marL="282575" marR="0" lvl="1" indent="-168275" algn="l" defTabSz="914400" rtl="0" eaLnBrk="1" fontAlgn="base" latinLnBrk="0" hangingPunct="1">
                        <a:lnSpc>
                          <a:spcPct val="100000"/>
                        </a:lnSpc>
                        <a:spcBef>
                          <a:spcPct val="20000"/>
                        </a:spcBef>
                        <a:spcAft>
                          <a:spcPct val="0"/>
                        </a:spcAft>
                        <a:buClr>
                          <a:schemeClr val="tx1"/>
                        </a:buClr>
                        <a:buSzTx/>
                        <a:buFont typeface="Wingdings 2" pitchFamily="18" charset="2"/>
                        <a:buChar char=""/>
                        <a:tabLst/>
                      </a:pPr>
                      <a:r>
                        <a:rPr kumimoji="0" lang="el-GR" sz="2000" b="0" i="0" u="none" strike="noStrike" cap="none" normalizeH="0" baseline="0" dirty="0" smtClean="0">
                          <a:ln>
                            <a:noFill/>
                          </a:ln>
                          <a:solidFill>
                            <a:srgbClr val="003366"/>
                          </a:solidFill>
                          <a:effectLst/>
                          <a:latin typeface="Calibri" pitchFamily="34" charset="0"/>
                          <a:cs typeface="Calibri" pitchFamily="34" charset="0"/>
                        </a:rPr>
                        <a:t>Πραγματοποιείται</a:t>
                      </a:r>
                      <a:r>
                        <a:rPr kumimoji="0" lang="en-US" sz="2000" b="0" i="0" u="none" strike="noStrike" cap="none" normalizeH="0" baseline="0" dirty="0" smtClean="0">
                          <a:ln>
                            <a:noFill/>
                          </a:ln>
                          <a:solidFill>
                            <a:srgbClr val="003366"/>
                          </a:solidFill>
                          <a:effectLst/>
                          <a:latin typeface="Calibri" pitchFamily="34" charset="0"/>
                          <a:cs typeface="Calibri" pitchFamily="34" charset="0"/>
                        </a:rPr>
                        <a:t> </a:t>
                      </a:r>
                      <a:r>
                        <a:rPr kumimoji="0" lang="el-GR" sz="2000" b="0" i="0" u="none" strike="noStrike" cap="none" normalizeH="0" baseline="0" dirty="0" smtClean="0">
                          <a:ln>
                            <a:noFill/>
                          </a:ln>
                          <a:solidFill>
                            <a:srgbClr val="003366"/>
                          </a:solidFill>
                          <a:effectLst/>
                          <a:latin typeface="Calibri" pitchFamily="34" charset="0"/>
                          <a:cs typeface="Calibri" pitchFamily="34" charset="0"/>
                        </a:rPr>
                        <a:t>από</a:t>
                      </a:r>
                      <a:r>
                        <a:rPr kumimoji="0" lang="en-US" sz="2000" b="0" i="0" u="none" strike="noStrike" cap="none" normalizeH="0" baseline="0" dirty="0" smtClean="0">
                          <a:ln>
                            <a:noFill/>
                          </a:ln>
                          <a:solidFill>
                            <a:srgbClr val="003366"/>
                          </a:solidFill>
                          <a:effectLst/>
                          <a:latin typeface="Calibri" pitchFamily="34" charset="0"/>
                          <a:cs typeface="Calibri" pitchFamily="34" charset="0"/>
                        </a:rPr>
                        <a:t> 4 </a:t>
                      </a:r>
                      <a:r>
                        <a:rPr kumimoji="0" lang="el-GR" sz="2000" b="0" i="0" u="none" strike="noStrike" cap="none" normalizeH="0" baseline="0" dirty="0" smtClean="0">
                          <a:ln>
                            <a:noFill/>
                          </a:ln>
                          <a:solidFill>
                            <a:srgbClr val="003366"/>
                          </a:solidFill>
                          <a:effectLst/>
                          <a:latin typeface="Calibri" pitchFamily="34" charset="0"/>
                          <a:cs typeface="Calibri" pitchFamily="34" charset="0"/>
                        </a:rPr>
                        <a:t>εβδομάδες</a:t>
                      </a:r>
                      <a:r>
                        <a:rPr kumimoji="0" lang="en-US" sz="2000" b="0" i="0" u="none" strike="noStrike" cap="none" normalizeH="0" baseline="0" dirty="0" smtClean="0">
                          <a:ln>
                            <a:noFill/>
                          </a:ln>
                          <a:solidFill>
                            <a:srgbClr val="003366"/>
                          </a:solidFill>
                          <a:effectLst/>
                          <a:latin typeface="Calibri" pitchFamily="34" charset="0"/>
                          <a:cs typeface="Calibri" pitchFamily="34" charset="0"/>
                        </a:rPr>
                        <a:t> </a:t>
                      </a:r>
                      <a:r>
                        <a:rPr kumimoji="0" lang="el-GR" sz="2000" b="0" i="0" u="none" strike="noStrike" cap="none" normalizeH="0" baseline="0" dirty="0" smtClean="0">
                          <a:ln>
                            <a:noFill/>
                          </a:ln>
                          <a:solidFill>
                            <a:srgbClr val="003366"/>
                          </a:solidFill>
                          <a:effectLst/>
                          <a:latin typeface="Calibri" pitchFamily="34" charset="0"/>
                          <a:cs typeface="Calibri" pitchFamily="34" charset="0"/>
                        </a:rPr>
                        <a:t>έως</a:t>
                      </a:r>
                      <a:r>
                        <a:rPr kumimoji="0" lang="en-US" sz="2000" b="0" i="0" u="none" strike="noStrike" cap="none" normalizeH="0" baseline="0" dirty="0" smtClean="0">
                          <a:ln>
                            <a:noFill/>
                          </a:ln>
                          <a:solidFill>
                            <a:srgbClr val="003366"/>
                          </a:solidFill>
                          <a:effectLst/>
                          <a:latin typeface="Calibri" pitchFamily="34" charset="0"/>
                          <a:cs typeface="Calibri" pitchFamily="34" charset="0"/>
                        </a:rPr>
                        <a:t> &gt;6 </a:t>
                      </a:r>
                      <a:r>
                        <a:rPr kumimoji="0" lang="el-GR" sz="2000" b="0" i="0" u="none" strike="noStrike" cap="none" normalizeH="0" baseline="0" dirty="0" smtClean="0">
                          <a:ln>
                            <a:noFill/>
                          </a:ln>
                          <a:solidFill>
                            <a:srgbClr val="003366"/>
                          </a:solidFill>
                          <a:effectLst/>
                          <a:latin typeface="Calibri" pitchFamily="34" charset="0"/>
                          <a:cs typeface="Calibri" pitchFamily="34" charset="0"/>
                        </a:rPr>
                        <a:t>μήνες μετά από αποτυχία προηγούμενης(ων) θεραπείας(ειών)</a:t>
                      </a:r>
                      <a:r>
                        <a:rPr kumimoji="0" lang="en-US" sz="2000" b="0" i="0" u="none" strike="noStrike" cap="none" normalizeH="0" baseline="30000" dirty="0" smtClean="0">
                          <a:ln>
                            <a:noFill/>
                          </a:ln>
                          <a:solidFill>
                            <a:srgbClr val="003366"/>
                          </a:solidFill>
                          <a:effectLst/>
                          <a:latin typeface="Calibri" pitchFamily="34" charset="0"/>
                          <a:cs typeface="Calibri" pitchFamily="34" charset="0"/>
                        </a:rPr>
                        <a:t>1-4</a:t>
                      </a:r>
                      <a:r>
                        <a:rPr kumimoji="0" lang="en-US" sz="2000" b="0" i="0" u="none" strike="noStrike" cap="none" normalizeH="0" baseline="0" dirty="0" smtClean="0">
                          <a:ln>
                            <a:noFill/>
                          </a:ln>
                          <a:solidFill>
                            <a:srgbClr val="003366"/>
                          </a:solidFill>
                          <a:effectLst/>
                          <a:latin typeface="Calibri" pitchFamily="34" charset="0"/>
                          <a:cs typeface="Calibri" pitchFamily="34" charset="0"/>
                        </a:rPr>
                        <a:t> </a:t>
                      </a:r>
                    </a:p>
                  </a:txBody>
                  <a:tcPr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25098"/>
                      </a:srgbClr>
                    </a:solidFill>
                  </a:tcPr>
                </a:tc>
              </a:tr>
              <a:tr h="731138">
                <a:tc>
                  <a:txBody>
                    <a:bodyPr/>
                    <a:lstStyle/>
                    <a:p>
                      <a:pPr marL="0" marR="0" lvl="0" indent="0" algn="l" defTabSz="914400" rtl="0" eaLnBrk="1" fontAlgn="base" latinLnBrk="0" hangingPunct="1">
                        <a:lnSpc>
                          <a:spcPct val="95000"/>
                        </a:lnSpc>
                        <a:spcBef>
                          <a:spcPct val="20000"/>
                        </a:spcBef>
                        <a:spcAft>
                          <a:spcPct val="0"/>
                        </a:spcAft>
                        <a:buClr>
                          <a:schemeClr val="tx1"/>
                        </a:buClr>
                        <a:buSzTx/>
                        <a:buFont typeface="Wingdings 2" pitchFamily="18" charset="2"/>
                        <a:buNone/>
                        <a:tabLst/>
                      </a:pPr>
                      <a:r>
                        <a:rPr kumimoji="0" lang="el-GR" sz="2000" b="1" i="0" u="none" strike="noStrike" cap="none" normalizeH="0" baseline="0" dirty="0" smtClean="0">
                          <a:ln>
                            <a:noFill/>
                          </a:ln>
                          <a:solidFill>
                            <a:srgbClr val="003366"/>
                          </a:solidFill>
                          <a:effectLst/>
                          <a:latin typeface="Calibri" pitchFamily="34" charset="0"/>
                          <a:cs typeface="Calibri" pitchFamily="34" charset="0"/>
                        </a:rPr>
                        <a:t>Αποτελεσματικότητα</a:t>
                      </a:r>
                      <a:r>
                        <a:rPr kumimoji="0" lang="en-US" sz="2000" b="1" i="0" u="none" strike="noStrike" cap="none" normalizeH="0" baseline="0" dirty="0" smtClean="0">
                          <a:ln>
                            <a:noFill/>
                          </a:ln>
                          <a:solidFill>
                            <a:srgbClr val="003366"/>
                          </a:solidFill>
                          <a:effectLst/>
                          <a:latin typeface="Calibri" pitchFamily="34" charset="0"/>
                          <a:cs typeface="Calibri" pitchFamily="34" charset="0"/>
                        </a:rPr>
                        <a:t> </a:t>
                      </a:r>
                    </a:p>
                  </a:txBody>
                  <a:tcPr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25098"/>
                      </a:srgbClr>
                    </a:solidFill>
                  </a:tcPr>
                </a:tc>
                <a:tc>
                  <a:txBody>
                    <a:bodyPr/>
                    <a:lstStyle/>
                    <a:p>
                      <a:pPr marL="282575" marR="0" lvl="1" indent="-168275" algn="l" defTabSz="914400" rtl="0" eaLnBrk="1" fontAlgn="base" latinLnBrk="0" hangingPunct="1">
                        <a:lnSpc>
                          <a:spcPct val="100000"/>
                        </a:lnSpc>
                        <a:spcBef>
                          <a:spcPct val="20000"/>
                        </a:spcBef>
                        <a:spcAft>
                          <a:spcPct val="0"/>
                        </a:spcAft>
                        <a:buClr>
                          <a:schemeClr val="tx1"/>
                        </a:buClr>
                        <a:buSzTx/>
                        <a:buFont typeface="Wingdings 2" pitchFamily="18" charset="2"/>
                        <a:buChar char=""/>
                        <a:tabLst/>
                      </a:pPr>
                      <a:r>
                        <a:rPr kumimoji="0" lang="el-GR" sz="2000" b="0" i="0" u="none" strike="noStrike" cap="none" normalizeH="0" baseline="0" dirty="0" smtClean="0">
                          <a:ln>
                            <a:noFill/>
                          </a:ln>
                          <a:solidFill>
                            <a:srgbClr val="003366"/>
                          </a:solidFill>
                          <a:effectLst/>
                          <a:latin typeface="Arial" charset="0"/>
                        </a:rPr>
                        <a:t>Αρχική </a:t>
                      </a:r>
                      <a:r>
                        <a:rPr kumimoji="0" lang="el-GR" sz="2000" b="1" i="0" u="none" strike="noStrike" cap="none" normalizeH="0" baseline="0" dirty="0" smtClean="0">
                          <a:ln>
                            <a:noFill/>
                          </a:ln>
                          <a:solidFill>
                            <a:srgbClr val="FF0000"/>
                          </a:solidFill>
                          <a:effectLst/>
                          <a:latin typeface="Arial" charset="0"/>
                        </a:rPr>
                        <a:t>ανταπόκριση στο</a:t>
                      </a:r>
                      <a:r>
                        <a:rPr kumimoji="0" lang="en-US" sz="2000" b="1" i="0" u="none" strike="noStrike" cap="none" normalizeH="0" baseline="0" dirty="0" smtClean="0">
                          <a:ln>
                            <a:noFill/>
                          </a:ln>
                          <a:solidFill>
                            <a:srgbClr val="FF0000"/>
                          </a:solidFill>
                          <a:effectLst/>
                          <a:latin typeface="Arial" charset="0"/>
                        </a:rPr>
                        <a:t> 75 </a:t>
                      </a:r>
                      <a:r>
                        <a:rPr kumimoji="0" lang="el-GR" sz="2000" b="1" i="0" u="none" strike="noStrike" cap="none" normalizeH="0" baseline="0" dirty="0" smtClean="0">
                          <a:ln>
                            <a:noFill/>
                          </a:ln>
                          <a:solidFill>
                            <a:srgbClr val="FF0000"/>
                          </a:solidFill>
                          <a:effectLst/>
                          <a:latin typeface="Arial" charset="0"/>
                        </a:rPr>
                        <a:t>έως</a:t>
                      </a:r>
                      <a:r>
                        <a:rPr kumimoji="0" lang="en-US" sz="2000" b="1" i="0" u="none" strike="noStrike" cap="none" normalizeH="0" baseline="0" dirty="0" smtClean="0">
                          <a:ln>
                            <a:noFill/>
                          </a:ln>
                          <a:solidFill>
                            <a:srgbClr val="FF0000"/>
                          </a:solidFill>
                          <a:effectLst/>
                          <a:latin typeface="Arial" charset="0"/>
                        </a:rPr>
                        <a:t> 85%</a:t>
                      </a:r>
                      <a:r>
                        <a:rPr kumimoji="0" lang="en-US" sz="2000" b="0" i="0" u="none" strike="noStrike" cap="none" normalizeH="0" baseline="0" dirty="0" smtClean="0">
                          <a:ln>
                            <a:noFill/>
                          </a:ln>
                          <a:solidFill>
                            <a:schemeClr val="tx1"/>
                          </a:solidFill>
                          <a:effectLst/>
                          <a:latin typeface="Arial" charset="0"/>
                        </a:rPr>
                        <a:t> </a:t>
                      </a:r>
                      <a:r>
                        <a:rPr kumimoji="0" lang="el-GR" sz="2000" b="0" i="0" u="none" strike="noStrike" cap="none" normalizeH="0" baseline="0" dirty="0" smtClean="0">
                          <a:ln>
                            <a:noFill/>
                          </a:ln>
                          <a:solidFill>
                            <a:srgbClr val="003366"/>
                          </a:solidFill>
                          <a:effectLst/>
                          <a:latin typeface="Arial" charset="0"/>
                        </a:rPr>
                        <a:t>των ασθενών</a:t>
                      </a:r>
                      <a:r>
                        <a:rPr kumimoji="0" lang="en-US" sz="2000" b="0" i="0" u="none" strike="noStrike" cap="none" normalizeH="0" baseline="30000" dirty="0" smtClean="0">
                          <a:ln>
                            <a:noFill/>
                          </a:ln>
                          <a:solidFill>
                            <a:srgbClr val="003366"/>
                          </a:solidFill>
                          <a:effectLst/>
                          <a:latin typeface="Arial" charset="0"/>
                        </a:rPr>
                        <a:t>2</a:t>
                      </a:r>
                    </a:p>
                    <a:p>
                      <a:pPr marL="282575" marR="0" lvl="1" indent="-168275" algn="l" defTabSz="914400" rtl="0" eaLnBrk="1" fontAlgn="base" latinLnBrk="0" hangingPunct="1">
                        <a:lnSpc>
                          <a:spcPct val="100000"/>
                        </a:lnSpc>
                        <a:spcBef>
                          <a:spcPct val="20000"/>
                        </a:spcBef>
                        <a:spcAft>
                          <a:spcPct val="0"/>
                        </a:spcAft>
                        <a:buClr>
                          <a:schemeClr val="tx1"/>
                        </a:buClr>
                        <a:buSzTx/>
                        <a:buFont typeface="Wingdings 2" pitchFamily="18" charset="2"/>
                        <a:buChar char=""/>
                        <a:tabLst/>
                      </a:pPr>
                      <a:r>
                        <a:rPr kumimoji="0" lang="en-US" sz="2000" b="0" i="0" u="none" strike="noStrike" cap="none" normalizeH="0" baseline="0" dirty="0" smtClean="0">
                          <a:ln>
                            <a:noFill/>
                          </a:ln>
                          <a:solidFill>
                            <a:srgbClr val="003366"/>
                          </a:solidFill>
                          <a:effectLst/>
                          <a:latin typeface="Arial" charset="0"/>
                        </a:rPr>
                        <a:t>25 </a:t>
                      </a:r>
                      <a:r>
                        <a:rPr kumimoji="0" lang="el-GR" sz="2000" b="0" i="0" u="none" strike="noStrike" cap="none" normalizeH="0" baseline="0" dirty="0" smtClean="0">
                          <a:ln>
                            <a:noFill/>
                          </a:ln>
                          <a:solidFill>
                            <a:srgbClr val="003366"/>
                          </a:solidFill>
                          <a:effectLst/>
                          <a:latin typeface="Arial" charset="0"/>
                        </a:rPr>
                        <a:t>έως</a:t>
                      </a:r>
                      <a:r>
                        <a:rPr kumimoji="0" lang="en-US" sz="2000" b="0" i="0" u="none" strike="noStrike" cap="none" normalizeH="0" baseline="0" dirty="0" smtClean="0">
                          <a:ln>
                            <a:noFill/>
                          </a:ln>
                          <a:solidFill>
                            <a:srgbClr val="003366"/>
                          </a:solidFill>
                          <a:effectLst/>
                          <a:latin typeface="Arial" charset="0"/>
                        </a:rPr>
                        <a:t> 40% </a:t>
                      </a:r>
                      <a:r>
                        <a:rPr kumimoji="0" lang="el-GR" sz="2000" b="0" i="0" u="none" strike="noStrike" cap="none" normalizeH="0" baseline="0" dirty="0" smtClean="0">
                          <a:ln>
                            <a:noFill/>
                          </a:ln>
                          <a:solidFill>
                            <a:srgbClr val="003366"/>
                          </a:solidFill>
                          <a:effectLst/>
                          <a:latin typeface="Arial" charset="0"/>
                        </a:rPr>
                        <a:t>τα ποσοστά υποτροπής σε </a:t>
                      </a:r>
                      <a:r>
                        <a:rPr kumimoji="0" lang="en-US" sz="2000" b="0" i="0" u="none" strike="noStrike" cap="none" normalizeH="0" baseline="0" dirty="0" smtClean="0">
                          <a:ln>
                            <a:noFill/>
                          </a:ln>
                          <a:solidFill>
                            <a:srgbClr val="003366"/>
                          </a:solidFill>
                          <a:effectLst/>
                          <a:latin typeface="Arial" charset="0"/>
                        </a:rPr>
                        <a:t>5 </a:t>
                      </a:r>
                      <a:r>
                        <a:rPr kumimoji="0" lang="el-GR" sz="2000" b="0" i="0" u="none" strike="noStrike" cap="none" normalizeH="0" baseline="0" dirty="0" smtClean="0">
                          <a:ln>
                            <a:noFill/>
                          </a:ln>
                          <a:solidFill>
                            <a:srgbClr val="003366"/>
                          </a:solidFill>
                          <a:effectLst/>
                          <a:latin typeface="Arial" charset="0"/>
                        </a:rPr>
                        <a:t>έως</a:t>
                      </a:r>
                      <a:r>
                        <a:rPr kumimoji="0" lang="en-US" sz="2000" b="0" i="0" u="none" strike="noStrike" cap="none" normalizeH="0" baseline="0" dirty="0" smtClean="0">
                          <a:ln>
                            <a:noFill/>
                          </a:ln>
                          <a:solidFill>
                            <a:srgbClr val="003366"/>
                          </a:solidFill>
                          <a:effectLst/>
                          <a:latin typeface="Arial" charset="0"/>
                        </a:rPr>
                        <a:t> 10 </a:t>
                      </a:r>
                      <a:r>
                        <a:rPr kumimoji="0" lang="el-GR" sz="2000" b="0" i="0" u="none" strike="noStrike" cap="none" normalizeH="0" baseline="0" dirty="0" smtClean="0">
                          <a:ln>
                            <a:noFill/>
                          </a:ln>
                          <a:solidFill>
                            <a:srgbClr val="003366"/>
                          </a:solidFill>
                          <a:effectLst/>
                          <a:latin typeface="Arial" charset="0"/>
                        </a:rPr>
                        <a:t>έτη</a:t>
                      </a:r>
                      <a:r>
                        <a:rPr kumimoji="0" lang="en-US" sz="2000" b="0" i="0" u="none" strike="noStrike" cap="none" normalizeH="0" baseline="30000" dirty="0" smtClean="0">
                          <a:ln>
                            <a:noFill/>
                          </a:ln>
                          <a:solidFill>
                            <a:srgbClr val="003366"/>
                          </a:solidFill>
                          <a:effectLst/>
                          <a:latin typeface="Arial" charset="0"/>
                        </a:rPr>
                        <a:t>2</a:t>
                      </a:r>
                      <a:r>
                        <a:rPr kumimoji="0" lang="en-US" sz="2000" b="0" i="0" u="none" strike="noStrike" cap="none" normalizeH="0" baseline="0" dirty="0" smtClean="0">
                          <a:ln>
                            <a:noFill/>
                          </a:ln>
                          <a:solidFill>
                            <a:srgbClr val="003366"/>
                          </a:solidFill>
                          <a:effectLst/>
                          <a:latin typeface="Arial" charset="0"/>
                        </a:rPr>
                        <a:t> </a:t>
                      </a:r>
                    </a:p>
                  </a:txBody>
                  <a:tcPr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25098"/>
                      </a:srgbClr>
                    </a:solidFill>
                  </a:tcPr>
                </a:tc>
              </a:tr>
              <a:tr h="1246176">
                <a:tc>
                  <a:txBody>
                    <a:bodyPr/>
                    <a:lstStyle/>
                    <a:p>
                      <a:pPr marL="0" marR="0" lvl="0" indent="0" algn="l" defTabSz="914400" rtl="0" eaLnBrk="1" fontAlgn="base" latinLnBrk="0" hangingPunct="1">
                        <a:lnSpc>
                          <a:spcPct val="95000"/>
                        </a:lnSpc>
                        <a:spcBef>
                          <a:spcPct val="20000"/>
                        </a:spcBef>
                        <a:spcAft>
                          <a:spcPct val="0"/>
                        </a:spcAft>
                        <a:buClr>
                          <a:schemeClr val="tx1"/>
                        </a:buClr>
                        <a:buSzTx/>
                        <a:buFont typeface="Wingdings 2" pitchFamily="18" charset="2"/>
                        <a:buNone/>
                        <a:tabLst/>
                      </a:pPr>
                      <a:r>
                        <a:rPr kumimoji="0" lang="el-GR" sz="2000" b="1" i="0" u="none" strike="noStrike" cap="none" normalizeH="0" baseline="0" dirty="0" smtClean="0">
                          <a:ln>
                            <a:noFill/>
                          </a:ln>
                          <a:solidFill>
                            <a:srgbClr val="003366"/>
                          </a:solidFill>
                          <a:effectLst/>
                          <a:latin typeface="Calibri" pitchFamily="34" charset="0"/>
                          <a:cs typeface="Calibri" pitchFamily="34" charset="0"/>
                        </a:rPr>
                        <a:t>Ασφάλεια</a:t>
                      </a:r>
                      <a:r>
                        <a:rPr kumimoji="0" lang="en-US" sz="2000" b="1" i="0" u="none" strike="noStrike" cap="none" normalizeH="0" baseline="0" dirty="0" smtClean="0">
                          <a:ln>
                            <a:noFill/>
                          </a:ln>
                          <a:solidFill>
                            <a:srgbClr val="003366"/>
                          </a:solidFill>
                          <a:effectLst/>
                          <a:latin typeface="Calibri" pitchFamily="34" charset="0"/>
                          <a:cs typeface="Calibri" pitchFamily="34" charset="0"/>
                        </a:rPr>
                        <a:t>/ </a:t>
                      </a:r>
                      <a:r>
                        <a:rPr kumimoji="0" lang="el-GR" sz="2000" b="1" i="0" u="none" strike="noStrike" cap="none" normalizeH="0" baseline="0" dirty="0" smtClean="0">
                          <a:ln>
                            <a:noFill/>
                          </a:ln>
                          <a:solidFill>
                            <a:srgbClr val="003366"/>
                          </a:solidFill>
                          <a:effectLst/>
                          <a:latin typeface="Calibri" pitchFamily="34" charset="0"/>
                          <a:cs typeface="Calibri" pitchFamily="34" charset="0"/>
                        </a:rPr>
                        <a:t>ανεκτικότητα</a:t>
                      </a:r>
                      <a:r>
                        <a:rPr kumimoji="0" lang="en-US" sz="2000" b="1" i="0" u="none" strike="noStrike" cap="none" normalizeH="0" baseline="0" dirty="0" smtClean="0">
                          <a:ln>
                            <a:noFill/>
                          </a:ln>
                          <a:solidFill>
                            <a:srgbClr val="003366"/>
                          </a:solidFill>
                          <a:effectLst/>
                          <a:latin typeface="Calibri" pitchFamily="34" charset="0"/>
                          <a:cs typeface="Calibri" pitchFamily="34" charset="0"/>
                        </a:rPr>
                        <a:t> </a:t>
                      </a:r>
                    </a:p>
                  </a:txBody>
                  <a:tcPr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25098"/>
                      </a:srgbClr>
                    </a:solidFill>
                  </a:tcPr>
                </a:tc>
                <a:tc>
                  <a:txBody>
                    <a:bodyPr/>
                    <a:lstStyle/>
                    <a:p>
                      <a:pPr marL="282575" marR="0" lvl="1" indent="-168275" algn="l" defTabSz="914400" rtl="0" eaLnBrk="1" fontAlgn="base" latinLnBrk="0" hangingPunct="1">
                        <a:lnSpc>
                          <a:spcPct val="100000"/>
                        </a:lnSpc>
                        <a:spcBef>
                          <a:spcPct val="20000"/>
                        </a:spcBef>
                        <a:spcAft>
                          <a:spcPct val="0"/>
                        </a:spcAft>
                        <a:buClr>
                          <a:schemeClr val="tx1"/>
                        </a:buClr>
                        <a:buSzTx/>
                        <a:buFont typeface="Wingdings 2" pitchFamily="18" charset="2"/>
                        <a:buChar char=""/>
                        <a:tabLst/>
                      </a:pPr>
                      <a:r>
                        <a:rPr kumimoji="0" lang="el-GR" sz="2000" b="0" i="0" u="none" strike="noStrike" kern="1200" cap="none" normalizeH="0" baseline="0" dirty="0" smtClean="0">
                          <a:ln>
                            <a:noFill/>
                          </a:ln>
                          <a:solidFill>
                            <a:srgbClr val="003366"/>
                          </a:solidFill>
                          <a:effectLst/>
                          <a:latin typeface="Calibri" pitchFamily="34" charset="0"/>
                          <a:ea typeface="+mn-ea"/>
                          <a:cs typeface="Calibri" pitchFamily="34" charset="0"/>
                        </a:rPr>
                        <a:t>Κίνδυνος ενδεχόμενης βακτηριακής λοίμωξης απειλητικής για τη ζωή</a:t>
                      </a:r>
                      <a:r>
                        <a:rPr kumimoji="0" lang="en-US" sz="2000" b="0" i="0" u="none" strike="noStrike" kern="1200" cap="none" normalizeH="0" baseline="0" dirty="0" smtClean="0">
                          <a:ln>
                            <a:noFill/>
                          </a:ln>
                          <a:solidFill>
                            <a:srgbClr val="003366"/>
                          </a:solidFill>
                          <a:effectLst/>
                          <a:latin typeface="Calibri" pitchFamily="34" charset="0"/>
                          <a:ea typeface="+mn-ea"/>
                          <a:cs typeface="Calibri" pitchFamily="34" charset="0"/>
                        </a:rPr>
                        <a:t> (</a:t>
                      </a:r>
                      <a:r>
                        <a:rPr kumimoji="0" lang="el-GR" sz="2000" b="0" i="0" u="none" strike="noStrike" kern="1200" cap="none" normalizeH="0" baseline="0" dirty="0" smtClean="0">
                          <a:ln>
                            <a:noFill/>
                          </a:ln>
                          <a:solidFill>
                            <a:srgbClr val="003366"/>
                          </a:solidFill>
                          <a:effectLst/>
                          <a:latin typeface="Calibri" pitchFamily="34" charset="0"/>
                          <a:ea typeface="+mn-ea"/>
                          <a:cs typeface="Calibri" pitchFamily="34" charset="0"/>
                        </a:rPr>
                        <a:t>περιλαμβάνοντας τη σήψη</a:t>
                      </a:r>
                      <a:r>
                        <a:rPr kumimoji="0" lang="en-US" sz="2000" b="0" i="0" u="none" strike="noStrike" kern="1200" cap="none" normalizeH="0" baseline="0" dirty="0" smtClean="0">
                          <a:ln>
                            <a:noFill/>
                          </a:ln>
                          <a:solidFill>
                            <a:srgbClr val="003366"/>
                          </a:solidFill>
                          <a:effectLst/>
                          <a:latin typeface="Calibri" pitchFamily="34" charset="0"/>
                          <a:ea typeface="+mn-ea"/>
                          <a:cs typeface="Calibri" pitchFamily="34" charset="0"/>
                        </a:rPr>
                        <a:t>): </a:t>
                      </a:r>
                      <a:r>
                        <a:rPr kumimoji="0" lang="el-GR" sz="2000" b="0" i="0" u="none" strike="noStrike" kern="1200" cap="none" normalizeH="0" baseline="0" dirty="0" smtClean="0">
                          <a:ln>
                            <a:noFill/>
                          </a:ln>
                          <a:solidFill>
                            <a:srgbClr val="003366"/>
                          </a:solidFill>
                          <a:effectLst/>
                          <a:latin typeface="Calibri" pitchFamily="34" charset="0"/>
                          <a:ea typeface="+mn-ea"/>
                          <a:cs typeface="Calibri" pitchFamily="34" charset="0"/>
                        </a:rPr>
                        <a:t>η συχνότητα εμφάνισης υπολογίζεται στο</a:t>
                      </a:r>
                      <a:r>
                        <a:rPr kumimoji="0" lang="en-US" sz="2000" b="0" i="0" u="none" strike="noStrike" kern="1200" cap="none" normalizeH="0" baseline="0" dirty="0" smtClean="0">
                          <a:ln>
                            <a:noFill/>
                          </a:ln>
                          <a:solidFill>
                            <a:srgbClr val="003366"/>
                          </a:solidFill>
                          <a:effectLst/>
                          <a:latin typeface="Calibri" pitchFamily="34" charset="0"/>
                          <a:ea typeface="+mn-ea"/>
                          <a:cs typeface="Calibri" pitchFamily="34" charset="0"/>
                        </a:rPr>
                        <a:t> &lt;1–15% </a:t>
                      </a:r>
                      <a:r>
                        <a:rPr kumimoji="0" lang="el-GR" sz="2000" b="0" i="0" u="none" strike="noStrike" kern="1200" cap="none" normalizeH="0" baseline="0" dirty="0" smtClean="0">
                          <a:ln>
                            <a:noFill/>
                          </a:ln>
                          <a:solidFill>
                            <a:srgbClr val="003366"/>
                          </a:solidFill>
                          <a:effectLst/>
                          <a:latin typeface="Calibri" pitchFamily="34" charset="0"/>
                          <a:ea typeface="+mn-ea"/>
                          <a:cs typeface="Calibri" pitchFamily="34" charset="0"/>
                        </a:rPr>
                        <a:t>των ασθενών</a:t>
                      </a:r>
                      <a:r>
                        <a:rPr kumimoji="0" lang="en-US" sz="2000" b="0" i="0" u="none" strike="noStrike" kern="1200" cap="none" normalizeH="0" baseline="30000" dirty="0" smtClean="0">
                          <a:ln>
                            <a:noFill/>
                          </a:ln>
                          <a:solidFill>
                            <a:srgbClr val="003366"/>
                          </a:solidFill>
                          <a:effectLst/>
                          <a:latin typeface="Calibri" pitchFamily="34" charset="0"/>
                          <a:ea typeface="+mn-ea"/>
                          <a:cs typeface="Calibri" pitchFamily="34" charset="0"/>
                        </a:rPr>
                        <a:t>2,3,5</a:t>
                      </a:r>
                    </a:p>
                    <a:p>
                      <a:pPr marL="282575" marR="0" lvl="1" indent="-168275" algn="l" defTabSz="914400" rtl="0" eaLnBrk="1" fontAlgn="base" latinLnBrk="0" hangingPunct="1">
                        <a:lnSpc>
                          <a:spcPct val="100000"/>
                        </a:lnSpc>
                        <a:spcBef>
                          <a:spcPct val="20000"/>
                        </a:spcBef>
                        <a:spcAft>
                          <a:spcPct val="0"/>
                        </a:spcAft>
                        <a:buClr>
                          <a:schemeClr val="tx1"/>
                        </a:buClr>
                        <a:buSzTx/>
                        <a:buFont typeface="Wingdings 2" pitchFamily="18" charset="2"/>
                        <a:buChar char=""/>
                        <a:tabLst/>
                      </a:pPr>
                      <a:r>
                        <a:rPr kumimoji="0" lang="el-GR" sz="2000" b="0" i="0" u="none" strike="noStrike" kern="1200" cap="none" normalizeH="0" baseline="0" dirty="0" smtClean="0">
                          <a:ln>
                            <a:noFill/>
                          </a:ln>
                          <a:solidFill>
                            <a:srgbClr val="003366"/>
                          </a:solidFill>
                          <a:effectLst/>
                          <a:latin typeface="Calibri" pitchFamily="34" charset="0"/>
                          <a:ea typeface="+mn-ea"/>
                          <a:cs typeface="Calibri" pitchFamily="34" charset="0"/>
                        </a:rPr>
                        <a:t>Μη αναστρέψιμη χειρουργική επέμβαση</a:t>
                      </a:r>
                      <a:r>
                        <a:rPr kumimoji="0" lang="en-US" sz="2000" b="0" i="0" u="none" strike="noStrike" kern="1200" cap="none" normalizeH="0" baseline="30000" dirty="0" smtClean="0">
                          <a:ln>
                            <a:noFill/>
                          </a:ln>
                          <a:solidFill>
                            <a:srgbClr val="003366"/>
                          </a:solidFill>
                          <a:effectLst/>
                          <a:latin typeface="Calibri" pitchFamily="34" charset="0"/>
                          <a:ea typeface="+mn-ea"/>
                          <a:cs typeface="Calibri" pitchFamily="34" charset="0"/>
                        </a:rPr>
                        <a:t>5</a:t>
                      </a:r>
                      <a:endParaRPr kumimoji="0" lang="el-GR" sz="2000" b="0" i="0" u="none" strike="noStrike" kern="1200" cap="none" normalizeH="0" baseline="30000" dirty="0" smtClean="0">
                        <a:ln>
                          <a:noFill/>
                        </a:ln>
                        <a:solidFill>
                          <a:srgbClr val="003366"/>
                        </a:solidFill>
                        <a:effectLst/>
                        <a:latin typeface="Calibri" pitchFamily="34" charset="0"/>
                        <a:ea typeface="+mn-ea"/>
                        <a:cs typeface="Calibri" pitchFamily="34" charset="0"/>
                      </a:endParaRPr>
                    </a:p>
                    <a:p>
                      <a:pPr marL="282575" marR="0" lvl="1" indent="-168275" algn="l" defTabSz="914400" rtl="0" eaLnBrk="1" fontAlgn="base" latinLnBrk="0" hangingPunct="1">
                        <a:lnSpc>
                          <a:spcPct val="100000"/>
                        </a:lnSpc>
                        <a:spcBef>
                          <a:spcPct val="20000"/>
                        </a:spcBef>
                        <a:spcAft>
                          <a:spcPct val="0"/>
                        </a:spcAft>
                        <a:buClr>
                          <a:schemeClr val="tx1"/>
                        </a:buClr>
                        <a:buSzTx/>
                        <a:buFont typeface="Wingdings 2" pitchFamily="18" charset="2"/>
                        <a:buChar char=""/>
                        <a:tabLst/>
                      </a:pPr>
                      <a:r>
                        <a:rPr kumimoji="0" lang="el-GR" sz="2000" b="0" i="0" u="none" strike="noStrike" kern="1200" cap="none" normalizeH="0" baseline="0" dirty="0" smtClean="0">
                          <a:ln>
                            <a:noFill/>
                          </a:ln>
                          <a:solidFill>
                            <a:srgbClr val="003366"/>
                          </a:solidFill>
                          <a:effectLst/>
                          <a:latin typeface="Calibri" pitchFamily="34" charset="0"/>
                          <a:ea typeface="+mn-ea"/>
                          <a:cs typeface="Calibri" pitchFamily="34" charset="0"/>
                        </a:rPr>
                        <a:t>Θνησιμότητας μετά την επέμβαση 0.2%</a:t>
                      </a:r>
                      <a:r>
                        <a:rPr kumimoji="0" lang="el-GR" sz="2000" b="0" i="0" u="none" strike="noStrike" kern="1200" cap="none" normalizeH="0" baseline="30000" dirty="0" smtClean="0">
                          <a:ln>
                            <a:noFill/>
                          </a:ln>
                          <a:solidFill>
                            <a:srgbClr val="003366"/>
                          </a:solidFill>
                          <a:effectLst/>
                          <a:latin typeface="Calibri" pitchFamily="34" charset="0"/>
                          <a:ea typeface="+mn-ea"/>
                          <a:cs typeface="Calibri" pitchFamily="34" charset="0"/>
                        </a:rPr>
                        <a:t>6</a:t>
                      </a:r>
                      <a:r>
                        <a:rPr kumimoji="0" lang="en-US" sz="2000" b="0" i="0" u="none" strike="noStrike" kern="1200" cap="none" normalizeH="0" baseline="30000" dirty="0" smtClean="0">
                          <a:ln>
                            <a:noFill/>
                          </a:ln>
                          <a:solidFill>
                            <a:srgbClr val="003366"/>
                          </a:solidFill>
                          <a:effectLst/>
                          <a:latin typeface="Calibri" pitchFamily="34" charset="0"/>
                          <a:ea typeface="+mn-ea"/>
                          <a:cs typeface="Calibri" pitchFamily="34" charset="0"/>
                        </a:rPr>
                        <a:t>,7</a:t>
                      </a:r>
                    </a:p>
                  </a:txBody>
                  <a:tcPr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25098"/>
                      </a:srgbClr>
                    </a:solidFill>
                  </a:tcPr>
                </a:tc>
              </a:tr>
            </a:tbl>
          </a:graphicData>
        </a:graphic>
      </p:graphicFrame>
      <p:sp>
        <p:nvSpPr>
          <p:cNvPr id="16404" name="Text Box 30"/>
          <p:cNvSpPr txBox="1">
            <a:spLocks noChangeArrowheads="1"/>
          </p:cNvSpPr>
          <p:nvPr/>
        </p:nvSpPr>
        <p:spPr bwMode="auto">
          <a:xfrm>
            <a:off x="1" y="6119336"/>
            <a:ext cx="9144000" cy="738664"/>
          </a:xfrm>
          <a:prstGeom prst="rect">
            <a:avLst/>
          </a:prstGeom>
          <a:noFill/>
          <a:ln w="9525">
            <a:noFill/>
            <a:miter lim="800000"/>
            <a:headEnd/>
            <a:tailEnd/>
          </a:ln>
        </p:spPr>
        <p:txBody>
          <a:bodyPr wrap="square" anchor="b">
            <a:spAutoFit/>
          </a:bodyPr>
          <a:lstStyle/>
          <a:p>
            <a:pPr>
              <a:buNone/>
            </a:pPr>
            <a:r>
              <a:rPr lang="el-GR" sz="1400" dirty="0" smtClean="0">
                <a:solidFill>
                  <a:srgbClr val="003366"/>
                </a:solidFill>
                <a:latin typeface="Calibri" pitchFamily="34" charset="0"/>
                <a:cs typeface="Times New Roman" pitchFamily="18" charset="0"/>
              </a:rPr>
              <a:t>1.</a:t>
            </a:r>
            <a:r>
              <a:rPr lang="en-US" sz="1400" dirty="0" smtClean="0">
                <a:solidFill>
                  <a:srgbClr val="003366"/>
                </a:solidFill>
                <a:latin typeface="Calibri" pitchFamily="34" charset="0"/>
                <a:cs typeface="Times New Roman" pitchFamily="18" charset="0"/>
              </a:rPr>
              <a:t>Stasi </a:t>
            </a:r>
            <a:r>
              <a:rPr lang="en-US" sz="1400" dirty="0">
                <a:solidFill>
                  <a:srgbClr val="003366"/>
                </a:solidFill>
                <a:latin typeface="Calibri" pitchFamily="34" charset="0"/>
                <a:cs typeface="Times New Roman" pitchFamily="18" charset="0"/>
              </a:rPr>
              <a:t>R, et al. </a:t>
            </a:r>
            <a:r>
              <a:rPr lang="en-US" sz="1400" i="1" dirty="0">
                <a:solidFill>
                  <a:srgbClr val="003366"/>
                </a:solidFill>
                <a:latin typeface="Calibri" pitchFamily="34" charset="0"/>
                <a:cs typeface="Times New Roman" pitchFamily="18" charset="0"/>
              </a:rPr>
              <a:t>Mayo </a:t>
            </a:r>
            <a:r>
              <a:rPr lang="en-US" sz="1400" i="1" dirty="0" err="1">
                <a:solidFill>
                  <a:srgbClr val="003366"/>
                </a:solidFill>
                <a:latin typeface="Calibri" pitchFamily="34" charset="0"/>
                <a:cs typeface="Times New Roman" pitchFamily="18" charset="0"/>
              </a:rPr>
              <a:t>Clin</a:t>
            </a:r>
            <a:r>
              <a:rPr lang="en-US" sz="1400" i="1" dirty="0">
                <a:solidFill>
                  <a:srgbClr val="003366"/>
                </a:solidFill>
                <a:latin typeface="Calibri" pitchFamily="34" charset="0"/>
                <a:cs typeface="Times New Roman" pitchFamily="18" charset="0"/>
              </a:rPr>
              <a:t> Proc </a:t>
            </a:r>
            <a:r>
              <a:rPr lang="en-US" sz="1400" dirty="0">
                <a:solidFill>
                  <a:srgbClr val="003366"/>
                </a:solidFill>
                <a:latin typeface="Calibri" pitchFamily="34" charset="0"/>
                <a:cs typeface="Times New Roman" pitchFamily="18" charset="0"/>
              </a:rPr>
              <a:t>2004; 79: 504–22; 2. Cines DB, et al. </a:t>
            </a:r>
            <a:r>
              <a:rPr lang="en-US" sz="1400" i="1" dirty="0" err="1">
                <a:solidFill>
                  <a:srgbClr val="003366"/>
                </a:solidFill>
                <a:latin typeface="Calibri" pitchFamily="34" charset="0"/>
                <a:cs typeface="Times New Roman" pitchFamily="18" charset="0"/>
              </a:rPr>
              <a:t>Annu</a:t>
            </a:r>
            <a:r>
              <a:rPr lang="en-US" sz="1400" i="1" dirty="0">
                <a:solidFill>
                  <a:srgbClr val="003366"/>
                </a:solidFill>
                <a:latin typeface="Calibri" pitchFamily="34" charset="0"/>
                <a:cs typeface="Times New Roman" pitchFamily="18" charset="0"/>
              </a:rPr>
              <a:t> Rev Med </a:t>
            </a:r>
            <a:r>
              <a:rPr lang="en-US" sz="1400" dirty="0">
                <a:solidFill>
                  <a:srgbClr val="003366"/>
                </a:solidFill>
                <a:latin typeface="Calibri" pitchFamily="34" charset="0"/>
                <a:cs typeface="Times New Roman" pitchFamily="18" charset="0"/>
              </a:rPr>
              <a:t>2005; 56: 425–42; 3. Cines DB, et al. </a:t>
            </a:r>
            <a:r>
              <a:rPr lang="en-US" sz="1400" i="1" dirty="0">
                <a:solidFill>
                  <a:srgbClr val="003366"/>
                </a:solidFill>
                <a:latin typeface="Calibri" pitchFamily="34" charset="0"/>
                <a:cs typeface="Times New Roman" pitchFamily="18" charset="0"/>
              </a:rPr>
              <a:t>Blood </a:t>
            </a:r>
            <a:r>
              <a:rPr lang="en-US" sz="1400" dirty="0">
                <a:solidFill>
                  <a:srgbClr val="003366"/>
                </a:solidFill>
                <a:latin typeface="Calibri" pitchFamily="34" charset="0"/>
                <a:cs typeface="Times New Roman" pitchFamily="18" charset="0"/>
              </a:rPr>
              <a:t>2005; 106: 2244–51; 4. George JN, et al</a:t>
            </a:r>
            <a:r>
              <a:rPr lang="en-US" sz="1400" i="1" dirty="0">
                <a:solidFill>
                  <a:srgbClr val="003366"/>
                </a:solidFill>
                <a:latin typeface="Calibri" pitchFamily="34" charset="0"/>
                <a:cs typeface="Times New Roman" pitchFamily="18" charset="0"/>
              </a:rPr>
              <a:t>. Blood </a:t>
            </a:r>
            <a:r>
              <a:rPr lang="en-US" sz="1400" dirty="0">
                <a:solidFill>
                  <a:srgbClr val="003366"/>
                </a:solidFill>
                <a:latin typeface="Calibri" pitchFamily="34" charset="0"/>
                <a:cs typeface="Times New Roman" pitchFamily="18" charset="0"/>
              </a:rPr>
              <a:t>1996; 88: 3–40; 5. Bell WR Jr. </a:t>
            </a:r>
            <a:r>
              <a:rPr lang="en-US" sz="1400" i="1" dirty="0">
                <a:solidFill>
                  <a:srgbClr val="003366"/>
                </a:solidFill>
                <a:latin typeface="Calibri" pitchFamily="34" charset="0"/>
                <a:cs typeface="Times New Roman" pitchFamily="18" charset="0"/>
              </a:rPr>
              <a:t>Blood Rev </a:t>
            </a:r>
            <a:r>
              <a:rPr lang="en-US" sz="1400" dirty="0">
                <a:solidFill>
                  <a:srgbClr val="003366"/>
                </a:solidFill>
                <a:latin typeface="Calibri" pitchFamily="34" charset="0"/>
                <a:cs typeface="Times New Roman" pitchFamily="18" charset="0"/>
              </a:rPr>
              <a:t>2002; 16: </a:t>
            </a:r>
            <a:r>
              <a:rPr lang="en-US" sz="1400" dirty="0" smtClean="0">
                <a:solidFill>
                  <a:srgbClr val="003366"/>
                </a:solidFill>
                <a:latin typeface="Calibri" pitchFamily="34" charset="0"/>
                <a:cs typeface="Times New Roman" pitchFamily="18" charset="0"/>
              </a:rPr>
              <a:t>39–41; 6. </a:t>
            </a:r>
            <a:r>
              <a:rPr lang="en-US" sz="1400" dirty="0" err="1" smtClean="0">
                <a:solidFill>
                  <a:srgbClr val="003366"/>
                </a:solidFill>
                <a:latin typeface="Calibri" pitchFamily="34" charset="0"/>
                <a:cs typeface="Times New Roman" pitchFamily="18" charset="0"/>
              </a:rPr>
              <a:t>Kojouri</a:t>
            </a:r>
            <a:r>
              <a:rPr lang="en-US" sz="1400" dirty="0" smtClean="0">
                <a:solidFill>
                  <a:srgbClr val="003366"/>
                </a:solidFill>
                <a:latin typeface="Calibri" pitchFamily="34" charset="0"/>
                <a:cs typeface="Times New Roman" pitchFamily="18" charset="0"/>
              </a:rPr>
              <a:t> K, et al</a:t>
            </a:r>
            <a:r>
              <a:rPr lang="en-US" sz="1400" i="1" dirty="0" smtClean="0">
                <a:solidFill>
                  <a:srgbClr val="003366"/>
                </a:solidFill>
                <a:latin typeface="Calibri" pitchFamily="34" charset="0"/>
                <a:cs typeface="Times New Roman" pitchFamily="18" charset="0"/>
              </a:rPr>
              <a:t>. Blood</a:t>
            </a:r>
            <a:r>
              <a:rPr lang="en-US" sz="1400" dirty="0" smtClean="0">
                <a:solidFill>
                  <a:srgbClr val="003366"/>
                </a:solidFill>
                <a:latin typeface="Calibri" pitchFamily="34" charset="0"/>
                <a:cs typeface="Times New Roman" pitchFamily="18" charset="0"/>
              </a:rPr>
              <a:t>. 2004;104(9):2623-2634; 7. </a:t>
            </a:r>
            <a:r>
              <a:rPr lang="en-US" sz="1400" dirty="0" err="1" smtClean="0">
                <a:solidFill>
                  <a:srgbClr val="003366"/>
                </a:solidFill>
                <a:latin typeface="Calibri" pitchFamily="34" charset="0"/>
                <a:cs typeface="Times New Roman" pitchFamily="18" charset="0"/>
              </a:rPr>
              <a:t>Mohamet</a:t>
            </a:r>
            <a:r>
              <a:rPr lang="en-US" sz="1400" dirty="0" smtClean="0">
                <a:solidFill>
                  <a:srgbClr val="003366"/>
                </a:solidFill>
                <a:latin typeface="Calibri" pitchFamily="34" charset="0"/>
                <a:cs typeface="Times New Roman" pitchFamily="18" charset="0"/>
              </a:rPr>
              <a:t> SY et al </a:t>
            </a:r>
            <a:r>
              <a:rPr lang="en-US" sz="1400" i="1" dirty="0" err="1" smtClean="0">
                <a:solidFill>
                  <a:srgbClr val="003366"/>
                </a:solidFill>
                <a:latin typeface="Calibri" pitchFamily="34" charset="0"/>
                <a:cs typeface="Times New Roman" pitchFamily="18" charset="0"/>
              </a:rPr>
              <a:t>Hematol</a:t>
            </a:r>
            <a:r>
              <a:rPr lang="en-US" sz="1400" i="1" dirty="0" smtClean="0">
                <a:solidFill>
                  <a:srgbClr val="003366"/>
                </a:solidFill>
                <a:latin typeface="Calibri" pitchFamily="34" charset="0"/>
                <a:cs typeface="Times New Roman" pitchFamily="18" charset="0"/>
              </a:rPr>
              <a:t> </a:t>
            </a:r>
            <a:r>
              <a:rPr lang="en-US" sz="1400" i="1" dirty="0" err="1" smtClean="0">
                <a:solidFill>
                  <a:srgbClr val="003366"/>
                </a:solidFill>
                <a:latin typeface="Calibri" pitchFamily="34" charset="0"/>
                <a:cs typeface="Times New Roman" pitchFamily="18" charset="0"/>
              </a:rPr>
              <a:t>Oncol</a:t>
            </a:r>
            <a:r>
              <a:rPr lang="en-US" sz="1400" i="1" dirty="0" smtClean="0">
                <a:solidFill>
                  <a:srgbClr val="003366"/>
                </a:solidFill>
                <a:latin typeface="Calibri" pitchFamily="34" charset="0"/>
                <a:cs typeface="Times New Roman" pitchFamily="18" charset="0"/>
              </a:rPr>
              <a:t> Stem Cell </a:t>
            </a:r>
            <a:r>
              <a:rPr lang="en-US" sz="1400" i="1" dirty="0" err="1" smtClean="0">
                <a:solidFill>
                  <a:srgbClr val="003366"/>
                </a:solidFill>
                <a:latin typeface="Calibri" pitchFamily="34" charset="0"/>
                <a:cs typeface="Times New Roman" pitchFamily="18" charset="0"/>
              </a:rPr>
              <a:t>Ther</a:t>
            </a:r>
            <a:r>
              <a:rPr lang="en-US" sz="1400" dirty="0" smtClean="0">
                <a:solidFill>
                  <a:srgbClr val="003366"/>
                </a:solidFill>
                <a:latin typeface="Calibri" pitchFamily="34" charset="0"/>
                <a:cs typeface="Times New Roman" pitchFamily="18" charset="0"/>
              </a:rPr>
              <a:t>. 2010;3(2):71-77</a:t>
            </a:r>
            <a:endParaRPr lang="en-US" sz="1400" dirty="0">
              <a:solidFill>
                <a:srgbClr val="003366"/>
              </a:solidFill>
              <a:latin typeface="Calibri" pitchFamily="34" charset="0"/>
              <a:cs typeface="Times New Roman" pitchFamily="18" charset="0"/>
            </a:endParaRPr>
          </a:p>
        </p:txBody>
      </p:sp>
      <p:sp>
        <p:nvSpPr>
          <p:cNvPr id="6" name="Rectangle 42"/>
          <p:cNvSpPr>
            <a:spLocks noChangeArrowheads="1"/>
          </p:cNvSpPr>
          <p:nvPr/>
        </p:nvSpPr>
        <p:spPr bwMode="auto">
          <a:xfrm>
            <a:off x="323528" y="188640"/>
            <a:ext cx="6172200" cy="376237"/>
          </a:xfrm>
          <a:prstGeom prst="rect">
            <a:avLst/>
          </a:prstGeom>
          <a:noFill/>
          <a:ln w="9525">
            <a:noFill/>
            <a:miter lim="800000"/>
            <a:headEnd/>
            <a:tailEnd/>
          </a:ln>
          <a:effectLst>
            <a:outerShdw dist="17961" dir="2700000" algn="ctr" rotWithShape="0">
              <a:schemeClr val="tx1"/>
            </a:outerShdw>
          </a:effectLst>
        </p:spPr>
        <p:txBody>
          <a:bodyPr lIns="0" tIns="0" rIns="0" bIns="0"/>
          <a:lstStyle/>
          <a:p>
            <a:pPr>
              <a:buNone/>
            </a:pPr>
            <a:r>
              <a:rPr lang="el-GR" sz="2800" b="1" dirty="0" smtClean="0">
                <a:solidFill>
                  <a:schemeClr val="tx2">
                    <a:lumMod val="75000"/>
                  </a:schemeClr>
                </a:solidFill>
                <a:effectLst>
                  <a:outerShdw blurRad="38100" dist="38100" dir="2700000" algn="tl">
                    <a:srgbClr val="000000">
                      <a:alpha val="43137"/>
                    </a:srgbClr>
                  </a:outerShdw>
                </a:effectLst>
                <a:latin typeface="Calibri" pitchFamily="34" charset="0"/>
                <a:cs typeface="Calibri" pitchFamily="34" charset="0"/>
              </a:rPr>
              <a:t>Θεραπεία για </a:t>
            </a:r>
            <a:r>
              <a:rPr lang="en-US" sz="2800" b="1" dirty="0" smtClean="0">
                <a:solidFill>
                  <a:schemeClr val="tx2">
                    <a:lumMod val="75000"/>
                  </a:schemeClr>
                </a:solidFill>
                <a:effectLst>
                  <a:outerShdw blurRad="38100" dist="38100" dir="2700000" algn="tl">
                    <a:srgbClr val="000000">
                      <a:alpha val="43137"/>
                    </a:srgbClr>
                  </a:outerShdw>
                </a:effectLst>
                <a:latin typeface="Calibri" pitchFamily="34" charset="0"/>
                <a:cs typeface="Calibri" pitchFamily="34" charset="0"/>
              </a:rPr>
              <a:t>ITP</a:t>
            </a:r>
            <a:endParaRPr lang="en-US" sz="2800" b="1" dirty="0">
              <a:solidFill>
                <a:schemeClr val="tx2">
                  <a:lumMod val="75000"/>
                </a:schemeClr>
              </a:solidFill>
              <a:effectLst>
                <a:outerShdw blurRad="38100" dist="38100" dir="2700000" algn="tl">
                  <a:srgbClr val="000000">
                    <a:alpha val="43137"/>
                  </a:srgbClr>
                </a:outerShdw>
              </a:effectLst>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0"/>
            <a:ext cx="9144000" cy="6301725"/>
          </a:xfrm>
          <a:prstGeom prst="rect">
            <a:avLst/>
          </a:prstGeom>
        </p:spPr>
        <p:txBody>
          <a:bodyPr wrap="square">
            <a:spAutoFit/>
          </a:bodyPr>
          <a:lstStyle/>
          <a:p>
            <a:pPr>
              <a:lnSpc>
                <a:spcPct val="150000"/>
              </a:lnSpc>
            </a:pPr>
            <a:r>
              <a:rPr lang="el-GR" sz="3200" b="1" dirty="0" err="1" smtClean="0">
                <a:solidFill>
                  <a:srgbClr val="003366"/>
                </a:solidFill>
                <a:effectLst>
                  <a:outerShdw blurRad="38100" dist="38100" dir="2700000" algn="tl">
                    <a:srgbClr val="000000">
                      <a:alpha val="43137"/>
                    </a:srgbClr>
                  </a:outerShdw>
                </a:effectLst>
                <a:latin typeface="Calibri" pitchFamily="34" charset="0"/>
                <a:cs typeface="Calibri" pitchFamily="34" charset="0"/>
              </a:rPr>
              <a:t>Σπληνεκτομή</a:t>
            </a:r>
            <a:r>
              <a:rPr lang="el-GR" sz="3200" b="1" dirty="0" smtClean="0">
                <a:solidFill>
                  <a:srgbClr val="003366"/>
                </a:solidFill>
                <a:effectLst>
                  <a:outerShdw blurRad="38100" dist="38100" dir="2700000" algn="tl">
                    <a:srgbClr val="000000">
                      <a:alpha val="43137"/>
                    </a:srgbClr>
                  </a:outerShdw>
                </a:effectLst>
                <a:latin typeface="Calibri" pitchFamily="34" charset="0"/>
                <a:cs typeface="Calibri" pitchFamily="34" charset="0"/>
              </a:rPr>
              <a:t> </a:t>
            </a:r>
          </a:p>
          <a:p>
            <a:pPr marL="457200" indent="-457200">
              <a:lnSpc>
                <a:spcPct val="150000"/>
              </a:lnSpc>
              <a:buFont typeface="Wingdings" pitchFamily="2" charset="2"/>
              <a:buChar char="Ø"/>
            </a:pPr>
            <a:endParaRPr lang="el-GR" sz="2200" dirty="0" smtClean="0">
              <a:solidFill>
                <a:srgbClr val="003366"/>
              </a:solidFill>
              <a:latin typeface="Calibri" pitchFamily="34" charset="0"/>
              <a:cs typeface="Calibri" pitchFamily="34" charset="0"/>
            </a:endParaRPr>
          </a:p>
          <a:p>
            <a:pPr marL="457200" indent="-457200">
              <a:lnSpc>
                <a:spcPct val="150000"/>
              </a:lnSpc>
              <a:buFont typeface="Wingdings" pitchFamily="2" charset="2"/>
              <a:buChar char="Ø"/>
            </a:pPr>
            <a:r>
              <a:rPr lang="el-GR" sz="2200" dirty="0" smtClean="0">
                <a:solidFill>
                  <a:srgbClr val="003366"/>
                </a:solidFill>
                <a:latin typeface="Calibri" pitchFamily="34" charset="0"/>
                <a:cs typeface="Calibri" pitchFamily="34" charset="0"/>
              </a:rPr>
              <a:t>Υποτροπή 2έτη μετά </a:t>
            </a:r>
            <a:r>
              <a:rPr lang="el-GR" sz="2200" dirty="0" err="1" smtClean="0">
                <a:solidFill>
                  <a:srgbClr val="003366"/>
                </a:solidFill>
                <a:latin typeface="Calibri" pitchFamily="34" charset="0"/>
                <a:cs typeface="Calibri" pitchFamily="34" charset="0"/>
              </a:rPr>
              <a:t>σπληνεκτομή</a:t>
            </a:r>
            <a:endParaRPr lang="el-GR" sz="2200" dirty="0" smtClean="0">
              <a:solidFill>
                <a:srgbClr val="003366"/>
              </a:solidFill>
              <a:latin typeface="Calibri" pitchFamily="34" charset="0"/>
              <a:cs typeface="Calibri" pitchFamily="34" charset="0"/>
            </a:endParaRPr>
          </a:p>
          <a:p>
            <a:pPr marL="457200" indent="-457200">
              <a:lnSpc>
                <a:spcPct val="150000"/>
              </a:lnSpc>
              <a:buFont typeface="Wingdings" pitchFamily="2" charset="2"/>
              <a:buChar char="Ø"/>
            </a:pPr>
            <a:r>
              <a:rPr lang="el-GR" sz="2200" dirty="0" smtClean="0">
                <a:solidFill>
                  <a:srgbClr val="003366"/>
                </a:solidFill>
                <a:latin typeface="Calibri" pitchFamily="34" charset="0"/>
                <a:cs typeface="Calibri" pitchFamily="34" charset="0"/>
              </a:rPr>
              <a:t>Μειωμένες πιθανότητες ανταπόκρισης σε μεγαλύτερες ηλικίες</a:t>
            </a:r>
          </a:p>
          <a:p>
            <a:pPr marL="457200" indent="-457200">
              <a:lnSpc>
                <a:spcPct val="150000"/>
              </a:lnSpc>
              <a:buFont typeface="Wingdings" pitchFamily="2" charset="2"/>
              <a:buChar char="Ø"/>
            </a:pPr>
            <a:r>
              <a:rPr lang="el-GR" sz="2200" dirty="0" smtClean="0">
                <a:solidFill>
                  <a:srgbClr val="003366"/>
                </a:solidFill>
                <a:latin typeface="Calibri" pitchFamily="34" charset="0"/>
                <a:cs typeface="Calibri" pitchFamily="34" charset="0"/>
              </a:rPr>
              <a:t>Επί αποτυχίας </a:t>
            </a:r>
            <a:r>
              <a:rPr lang="el-GR" sz="2200" dirty="0" err="1" smtClean="0">
                <a:solidFill>
                  <a:srgbClr val="003366"/>
                </a:solidFill>
                <a:latin typeface="Calibri" pitchFamily="34" charset="0"/>
                <a:cs typeface="Calibri" pitchFamily="34" charset="0"/>
              </a:rPr>
              <a:t>σπληνεκτομής</a:t>
            </a:r>
            <a:r>
              <a:rPr lang="el-GR" sz="2200" dirty="0" smtClean="0">
                <a:solidFill>
                  <a:srgbClr val="003366"/>
                </a:solidFill>
                <a:latin typeface="Calibri" pitchFamily="34" charset="0"/>
                <a:cs typeface="Calibri" pitchFamily="34" charset="0"/>
              </a:rPr>
              <a:t> δεν περιορίζονται οι θεραπευτικές επιλογές (εκτός της χρήσης της </a:t>
            </a:r>
            <a:r>
              <a:rPr lang="en-US" sz="2200" dirty="0" smtClean="0">
                <a:solidFill>
                  <a:srgbClr val="003366"/>
                </a:solidFill>
                <a:latin typeface="Calibri" pitchFamily="34" charset="0"/>
                <a:cs typeface="Calibri" pitchFamily="34" charset="0"/>
              </a:rPr>
              <a:t>anti-D </a:t>
            </a:r>
            <a:r>
              <a:rPr lang="el-GR" sz="2200" dirty="0" smtClean="0">
                <a:solidFill>
                  <a:srgbClr val="003366"/>
                </a:solidFill>
                <a:latin typeface="Calibri" pitchFamily="34" charset="0"/>
                <a:cs typeface="Calibri" pitchFamily="34" charset="0"/>
              </a:rPr>
              <a:t>σφαιρίνης)</a:t>
            </a:r>
          </a:p>
          <a:p>
            <a:pPr marL="457200" indent="-457200">
              <a:lnSpc>
                <a:spcPct val="150000"/>
              </a:lnSpc>
              <a:buFont typeface="Wingdings" pitchFamily="2" charset="2"/>
              <a:buChar char="Ø"/>
            </a:pPr>
            <a:r>
              <a:rPr lang="el-GR" sz="2200" dirty="0" smtClean="0">
                <a:solidFill>
                  <a:srgbClr val="003366"/>
                </a:solidFill>
                <a:latin typeface="Calibri" pitchFamily="34" charset="0"/>
                <a:cs typeface="Calibri" pitchFamily="34" charset="0"/>
              </a:rPr>
              <a:t>Αποφυγής της επέμβασης λόγω μετεγχειρητικών επιπλοκών ή επιπτώσεων, [θρομβώσεις, αιμορραγίες, λοιμώξεις , 30% πιθανότητα αποτυχίας επίτευξης ύφεσης της νόσου]</a:t>
            </a:r>
          </a:p>
          <a:p>
            <a:pPr marL="457200" indent="-457200">
              <a:lnSpc>
                <a:spcPct val="150000"/>
              </a:lnSpc>
            </a:pPr>
            <a:endParaRPr lang="en-US" i="1" dirty="0" smtClean="0">
              <a:solidFill>
                <a:srgbClr val="003366"/>
              </a:solidFill>
              <a:latin typeface="Calibri" pitchFamily="34" charset="0"/>
              <a:cs typeface="Calibri" pitchFamily="34" charset="0"/>
            </a:endParaRPr>
          </a:p>
          <a:p>
            <a:pPr marL="457200" indent="-457200">
              <a:lnSpc>
                <a:spcPct val="150000"/>
              </a:lnSpc>
            </a:pPr>
            <a:r>
              <a:rPr lang="en-US" i="1" dirty="0" smtClean="0">
                <a:solidFill>
                  <a:srgbClr val="003366"/>
                </a:solidFill>
                <a:latin typeface="Calibri" pitchFamily="34" charset="0"/>
                <a:cs typeface="Calibri" pitchFamily="34" charset="0"/>
              </a:rPr>
              <a:t>                                                                                        </a:t>
            </a:r>
            <a:r>
              <a:rPr lang="en-US" i="1" dirty="0" err="1" smtClean="0">
                <a:solidFill>
                  <a:srgbClr val="003366"/>
                </a:solidFill>
                <a:latin typeface="Calibri" pitchFamily="34" charset="0"/>
                <a:cs typeface="Calibri" pitchFamily="34" charset="0"/>
              </a:rPr>
              <a:t>Ghanima</a:t>
            </a:r>
            <a:r>
              <a:rPr lang="en-US" i="1" dirty="0" smtClean="0">
                <a:solidFill>
                  <a:srgbClr val="003366"/>
                </a:solidFill>
                <a:latin typeface="Calibri" pitchFamily="34" charset="0"/>
                <a:cs typeface="Calibri" pitchFamily="34" charset="0"/>
              </a:rPr>
              <a:t> W</a:t>
            </a:r>
            <a:r>
              <a:rPr lang="it-IT" i="1" dirty="0" smtClean="0">
                <a:solidFill>
                  <a:srgbClr val="003366"/>
                </a:solidFill>
                <a:latin typeface="Calibri" pitchFamily="34" charset="0"/>
                <a:cs typeface="Calibri" pitchFamily="34" charset="0"/>
              </a:rPr>
              <a:t> et al Blood. 2012;120(5):960-969</a:t>
            </a:r>
            <a:endParaRPr lang="el-GR" i="1" dirty="0" smtClean="0">
              <a:solidFill>
                <a:srgbClr val="003366"/>
              </a:solidFill>
              <a:latin typeface="Calibri" pitchFamily="34" charset="0"/>
              <a:cs typeface="Calibri" pitchFamily="34" charset="0"/>
            </a:endParaRPr>
          </a:p>
          <a:p>
            <a:pPr>
              <a:lnSpc>
                <a:spcPct val="150000"/>
              </a:lnSpc>
            </a:pPr>
            <a:endParaRPr lang="el-GR" sz="2500" b="1" dirty="0" smtClean="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0" y="260648"/>
            <a:ext cx="4386072"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el-GR" sz="2800" b="1" i="0" u="none" strike="noStrike" cap="none" normalizeH="0" baseline="0" dirty="0" err="1" smtClean="0">
                <a:ln>
                  <a:noFill/>
                </a:ln>
                <a:solidFill>
                  <a:srgbClr val="003366"/>
                </a:solidFill>
                <a:effectLst/>
                <a:latin typeface="Calibri" pitchFamily="34" charset="0"/>
                <a:ea typeface="Times New Roman" pitchFamily="18" charset="0"/>
                <a:cs typeface="Calibri" pitchFamily="34" charset="0"/>
              </a:rPr>
              <a:t>Παθοφυσιολογία</a:t>
            </a:r>
            <a:r>
              <a:rPr kumimoji="0" lang="el-GR" sz="2800" b="1" i="0" u="none" strike="noStrike" cap="none" normalizeH="0" baseline="0" dirty="0" smtClean="0">
                <a:ln>
                  <a:noFill/>
                </a:ln>
                <a:solidFill>
                  <a:srgbClr val="003366"/>
                </a:solidFill>
                <a:effectLst/>
                <a:latin typeface="Calibri" pitchFamily="34" charset="0"/>
                <a:ea typeface="Times New Roman" pitchFamily="18" charset="0"/>
                <a:cs typeface="Calibri" pitchFamily="34" charset="0"/>
              </a:rPr>
              <a:t> της νόσου</a:t>
            </a:r>
            <a:endParaRPr kumimoji="0" lang="el-GR" sz="2800" b="0" i="0" u="none" strike="noStrike" cap="none" normalizeH="0" baseline="0" dirty="0" smtClean="0">
              <a:ln>
                <a:noFill/>
              </a:ln>
              <a:solidFill>
                <a:srgbClr val="003366"/>
              </a:solidFill>
              <a:effectLst/>
              <a:latin typeface="Calibri" pitchFamily="34" charset="0"/>
              <a:cs typeface="Calibri" pitchFamily="34" charset="0"/>
            </a:endParaRPr>
          </a:p>
        </p:txBody>
      </p:sp>
      <p:sp>
        <p:nvSpPr>
          <p:cNvPr id="3" name="2 - Ορθογώνιο"/>
          <p:cNvSpPr/>
          <p:nvPr/>
        </p:nvSpPr>
        <p:spPr>
          <a:xfrm>
            <a:off x="0" y="1484784"/>
            <a:ext cx="7812360" cy="3416320"/>
          </a:xfrm>
          <a:prstGeom prst="rect">
            <a:avLst/>
          </a:prstGeom>
        </p:spPr>
        <p:txBody>
          <a:bodyPr wrap="square">
            <a:spAutoFit/>
          </a:bodyPr>
          <a:lstStyle/>
          <a:p>
            <a:pPr marL="457200" indent="-457200">
              <a:lnSpc>
                <a:spcPct val="150000"/>
              </a:lnSpc>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dirty="0" err="1" smtClean="0">
                <a:solidFill>
                  <a:schemeClr val="accent2">
                    <a:lumMod val="50000"/>
                  </a:schemeClr>
                </a:solidFill>
                <a:latin typeface="Calibri" pitchFamily="34" charset="0"/>
                <a:cs typeface="Calibri" pitchFamily="34" charset="0"/>
              </a:rPr>
              <a:t>Δυσλειτουργική</a:t>
            </a:r>
            <a:r>
              <a:rPr lang="en-US" sz="2400" dirty="0" smtClean="0">
                <a:solidFill>
                  <a:schemeClr val="accent2">
                    <a:lumMod val="50000"/>
                  </a:schemeClr>
                </a:solidFill>
                <a:latin typeface="Calibri" pitchFamily="34" charset="0"/>
                <a:cs typeface="Calibri" pitchFamily="34" charset="0"/>
              </a:rPr>
              <a:t> </a:t>
            </a:r>
            <a:r>
              <a:rPr lang="en-US" sz="2400" dirty="0" err="1" smtClean="0">
                <a:solidFill>
                  <a:schemeClr val="accent2">
                    <a:lumMod val="50000"/>
                  </a:schemeClr>
                </a:solidFill>
                <a:latin typeface="Calibri" pitchFamily="34" charset="0"/>
                <a:cs typeface="Calibri" pitchFamily="34" charset="0"/>
              </a:rPr>
              <a:t>κυτταρική</a:t>
            </a:r>
            <a:r>
              <a:rPr lang="en-US" sz="2400" dirty="0" smtClean="0">
                <a:solidFill>
                  <a:schemeClr val="accent2">
                    <a:lumMod val="50000"/>
                  </a:schemeClr>
                </a:solidFill>
                <a:latin typeface="Calibri" pitchFamily="34" charset="0"/>
                <a:cs typeface="Calibri" pitchFamily="34" charset="0"/>
              </a:rPr>
              <a:t> </a:t>
            </a:r>
            <a:r>
              <a:rPr lang="en-US" sz="2400" dirty="0" err="1" smtClean="0">
                <a:solidFill>
                  <a:schemeClr val="accent2">
                    <a:lumMod val="50000"/>
                  </a:schemeClr>
                </a:solidFill>
                <a:latin typeface="Calibri" pitchFamily="34" charset="0"/>
                <a:cs typeface="Calibri" pitchFamily="34" charset="0"/>
              </a:rPr>
              <a:t>ανοσία</a:t>
            </a:r>
            <a:r>
              <a:rPr lang="en-US" sz="2400" dirty="0" smtClean="0">
                <a:solidFill>
                  <a:schemeClr val="accent2">
                    <a:lumMod val="50000"/>
                  </a:schemeClr>
                </a:solidFill>
                <a:latin typeface="Calibri" pitchFamily="34" charset="0"/>
                <a:cs typeface="Calibri" pitchFamily="34" charset="0"/>
              </a:rPr>
              <a:t/>
            </a:r>
            <a:br>
              <a:rPr lang="en-US" sz="2400" dirty="0" smtClean="0">
                <a:solidFill>
                  <a:schemeClr val="accent2">
                    <a:lumMod val="50000"/>
                  </a:schemeClr>
                </a:solidFill>
                <a:latin typeface="Calibri" pitchFamily="34" charset="0"/>
                <a:cs typeface="Calibri" pitchFamily="34" charset="0"/>
              </a:rPr>
            </a:br>
            <a:r>
              <a:rPr lang="en-US" sz="2400" dirty="0" smtClean="0">
                <a:solidFill>
                  <a:schemeClr val="accent2">
                    <a:lumMod val="50000"/>
                  </a:schemeClr>
                </a:solidFill>
                <a:latin typeface="Calibri" pitchFamily="34" charset="0"/>
                <a:cs typeface="Calibri" pitchFamily="34" charset="0"/>
              </a:rPr>
              <a:t>(</a:t>
            </a:r>
            <a:r>
              <a:rPr lang="en-US" sz="2400" dirty="0" err="1" smtClean="0">
                <a:solidFill>
                  <a:schemeClr val="accent2">
                    <a:lumMod val="50000"/>
                  </a:schemeClr>
                </a:solidFill>
                <a:latin typeface="Calibri" pitchFamily="34" charset="0"/>
                <a:cs typeface="Calibri" pitchFamily="34" charset="0"/>
              </a:rPr>
              <a:t>αυτοαντιδρώντα</a:t>
            </a:r>
            <a:r>
              <a:rPr lang="en-US" sz="2400" dirty="0" smtClean="0">
                <a:solidFill>
                  <a:schemeClr val="accent2">
                    <a:lumMod val="50000"/>
                  </a:schemeClr>
                </a:solidFill>
                <a:latin typeface="Calibri" pitchFamily="34" charset="0"/>
                <a:cs typeface="Calibri" pitchFamily="34" charset="0"/>
              </a:rPr>
              <a:t> Τ-</a:t>
            </a:r>
            <a:r>
              <a:rPr lang="en-US" sz="2400" dirty="0" err="1" smtClean="0">
                <a:solidFill>
                  <a:schemeClr val="accent2">
                    <a:lumMod val="50000"/>
                  </a:schemeClr>
                </a:solidFill>
                <a:latin typeface="Calibri" pitchFamily="34" charset="0"/>
                <a:cs typeface="Calibri" pitchFamily="34" charset="0"/>
              </a:rPr>
              <a:t>κύτταρα</a:t>
            </a:r>
            <a:r>
              <a:rPr lang="en-US" sz="2400" dirty="0" smtClean="0">
                <a:solidFill>
                  <a:schemeClr val="accent2">
                    <a:lumMod val="50000"/>
                  </a:schemeClr>
                </a:solidFill>
                <a:latin typeface="Calibri" pitchFamily="34" charset="0"/>
                <a:cs typeface="Calibri" pitchFamily="34" charset="0"/>
              </a:rPr>
              <a:t>)</a:t>
            </a:r>
          </a:p>
          <a:p>
            <a:pPr marL="457200" indent="-457200">
              <a:lnSpc>
                <a:spcPct val="150000"/>
              </a:lnSpc>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dirty="0" err="1" smtClean="0">
                <a:solidFill>
                  <a:schemeClr val="accent2">
                    <a:lumMod val="50000"/>
                  </a:schemeClr>
                </a:solidFill>
                <a:latin typeface="Calibri" pitchFamily="34" charset="0"/>
                <a:cs typeface="Calibri" pitchFamily="34" charset="0"/>
              </a:rPr>
              <a:t>Έκκριση</a:t>
            </a:r>
            <a:r>
              <a:rPr lang="en-US" sz="2400" dirty="0" smtClean="0">
                <a:solidFill>
                  <a:schemeClr val="accent2">
                    <a:lumMod val="50000"/>
                  </a:schemeClr>
                </a:solidFill>
                <a:latin typeface="Calibri" pitchFamily="34" charset="0"/>
                <a:cs typeface="Calibri" pitchFamily="34" charset="0"/>
              </a:rPr>
              <a:t> </a:t>
            </a:r>
            <a:r>
              <a:rPr lang="en-US" sz="2400" dirty="0" err="1" smtClean="0">
                <a:solidFill>
                  <a:schemeClr val="accent2">
                    <a:lumMod val="50000"/>
                  </a:schemeClr>
                </a:solidFill>
                <a:latin typeface="Calibri" pitchFamily="34" charset="0"/>
                <a:cs typeface="Calibri" pitchFamily="34" charset="0"/>
              </a:rPr>
              <a:t>αντιαιμοπεταλιακών</a:t>
            </a:r>
            <a:r>
              <a:rPr lang="en-US" sz="2400" dirty="0" smtClean="0">
                <a:solidFill>
                  <a:schemeClr val="accent2">
                    <a:lumMod val="50000"/>
                  </a:schemeClr>
                </a:solidFill>
                <a:latin typeface="Calibri" pitchFamily="34" charset="0"/>
                <a:cs typeface="Calibri" pitchFamily="34" charset="0"/>
              </a:rPr>
              <a:t> </a:t>
            </a:r>
            <a:r>
              <a:rPr lang="en-US" sz="2400" dirty="0" err="1" smtClean="0">
                <a:solidFill>
                  <a:schemeClr val="accent2">
                    <a:lumMod val="50000"/>
                  </a:schemeClr>
                </a:solidFill>
                <a:latin typeface="Calibri" pitchFamily="34" charset="0"/>
                <a:cs typeface="Calibri" pitchFamily="34" charset="0"/>
              </a:rPr>
              <a:t>αντισωμάτων</a:t>
            </a:r>
            <a:r>
              <a:rPr lang="en-US" sz="2400" dirty="0" smtClean="0">
                <a:solidFill>
                  <a:schemeClr val="accent2">
                    <a:lumMod val="50000"/>
                  </a:schemeClr>
                </a:solidFill>
                <a:latin typeface="Calibri" pitchFamily="34" charset="0"/>
                <a:cs typeface="Calibri" pitchFamily="34" charset="0"/>
              </a:rPr>
              <a:t> από </a:t>
            </a:r>
            <a:r>
              <a:rPr lang="en-US" sz="2400" dirty="0" err="1" smtClean="0">
                <a:solidFill>
                  <a:schemeClr val="accent2">
                    <a:lumMod val="50000"/>
                  </a:schemeClr>
                </a:solidFill>
                <a:latin typeface="Calibri" pitchFamily="34" charset="0"/>
                <a:cs typeface="Calibri" pitchFamily="34" charset="0"/>
              </a:rPr>
              <a:t>αυτοαντιδρώντα</a:t>
            </a:r>
            <a:r>
              <a:rPr lang="en-US" sz="2400" dirty="0" smtClean="0">
                <a:solidFill>
                  <a:schemeClr val="accent2">
                    <a:lumMod val="50000"/>
                  </a:schemeClr>
                </a:solidFill>
                <a:latin typeface="Calibri" pitchFamily="34" charset="0"/>
                <a:cs typeface="Calibri" pitchFamily="34" charset="0"/>
              </a:rPr>
              <a:t> Β-</a:t>
            </a:r>
            <a:r>
              <a:rPr lang="en-US" sz="2400" dirty="0" err="1" smtClean="0">
                <a:solidFill>
                  <a:schemeClr val="accent2">
                    <a:lumMod val="50000"/>
                  </a:schemeClr>
                </a:solidFill>
                <a:latin typeface="Calibri" pitchFamily="34" charset="0"/>
                <a:cs typeface="Calibri" pitchFamily="34" charset="0"/>
              </a:rPr>
              <a:t>λεμφοκύτταρα</a:t>
            </a:r>
            <a:endParaRPr lang="en-US" sz="2400" dirty="0" smtClean="0">
              <a:solidFill>
                <a:schemeClr val="accent2">
                  <a:lumMod val="50000"/>
                </a:schemeClr>
              </a:solidFill>
              <a:latin typeface="Calibri" pitchFamily="34" charset="0"/>
              <a:cs typeface="Calibri" pitchFamily="34" charset="0"/>
            </a:endParaRPr>
          </a:p>
          <a:p>
            <a:pPr marL="457200" indent="-457200">
              <a:lnSpc>
                <a:spcPct val="150000"/>
              </a:lnSpc>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dirty="0" err="1" smtClean="0">
                <a:solidFill>
                  <a:schemeClr val="accent2">
                    <a:lumMod val="50000"/>
                  </a:schemeClr>
                </a:solidFill>
                <a:latin typeface="Calibri" pitchFamily="34" charset="0"/>
                <a:cs typeface="Calibri" pitchFamily="34" charset="0"/>
              </a:rPr>
              <a:t>Κυτταροτοξικότητα</a:t>
            </a:r>
            <a:r>
              <a:rPr lang="en-US" sz="2400" dirty="0" smtClean="0">
                <a:solidFill>
                  <a:schemeClr val="accent2">
                    <a:lumMod val="50000"/>
                  </a:schemeClr>
                </a:solidFill>
                <a:latin typeface="Calibri" pitchFamily="34" charset="0"/>
                <a:cs typeface="Calibri" pitchFamily="34" charset="0"/>
              </a:rPr>
              <a:t> από Τ-</a:t>
            </a:r>
            <a:r>
              <a:rPr lang="en-US" sz="2400" dirty="0" err="1" smtClean="0">
                <a:solidFill>
                  <a:schemeClr val="accent2">
                    <a:lumMod val="50000"/>
                  </a:schemeClr>
                </a:solidFill>
                <a:latin typeface="Calibri" pitchFamily="34" charset="0"/>
                <a:cs typeface="Calibri" pitchFamily="34" charset="0"/>
              </a:rPr>
              <a:t>κύτταρα</a:t>
            </a:r>
            <a:endParaRPr lang="en-US" sz="2400" dirty="0" smtClean="0">
              <a:solidFill>
                <a:schemeClr val="accent2">
                  <a:lumMod val="50000"/>
                </a:schemeClr>
              </a:solidFill>
              <a:latin typeface="Calibri" pitchFamily="34" charset="0"/>
              <a:cs typeface="Calibri" pitchFamily="34" charset="0"/>
            </a:endParaRPr>
          </a:p>
          <a:p>
            <a:pPr marL="457200" indent="-457200">
              <a:lnSpc>
                <a:spcPct val="150000"/>
              </a:lnSpc>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dirty="0" err="1" smtClean="0">
                <a:solidFill>
                  <a:schemeClr val="accent2">
                    <a:lumMod val="50000"/>
                  </a:schemeClr>
                </a:solidFill>
                <a:latin typeface="Calibri" pitchFamily="34" charset="0"/>
                <a:cs typeface="Calibri" pitchFamily="34" charset="0"/>
              </a:rPr>
              <a:t>Ενεργοποίηση</a:t>
            </a:r>
            <a:r>
              <a:rPr lang="en-US" sz="2400" dirty="0" smtClean="0">
                <a:solidFill>
                  <a:schemeClr val="accent2">
                    <a:lumMod val="50000"/>
                  </a:schemeClr>
                </a:solidFill>
                <a:latin typeface="Calibri" pitchFamily="34" charset="0"/>
                <a:cs typeface="Calibri" pitchFamily="34" charset="0"/>
              </a:rPr>
              <a:t> </a:t>
            </a:r>
            <a:r>
              <a:rPr lang="en-US" sz="2400" dirty="0" err="1" smtClean="0">
                <a:solidFill>
                  <a:schemeClr val="accent2">
                    <a:lumMod val="50000"/>
                  </a:schemeClr>
                </a:solidFill>
                <a:latin typeface="Calibri" pitchFamily="34" charset="0"/>
                <a:cs typeface="Calibri" pitchFamily="34" charset="0"/>
              </a:rPr>
              <a:t>φυσικών</a:t>
            </a:r>
            <a:r>
              <a:rPr lang="en-US" sz="2400" dirty="0" smtClean="0">
                <a:solidFill>
                  <a:schemeClr val="accent2">
                    <a:lumMod val="50000"/>
                  </a:schemeClr>
                </a:solidFill>
                <a:latin typeface="Calibri" pitchFamily="34" charset="0"/>
                <a:cs typeface="Calibri" pitchFamily="34" charset="0"/>
              </a:rPr>
              <a:t> </a:t>
            </a:r>
            <a:r>
              <a:rPr lang="en-US" sz="2400" dirty="0" err="1" smtClean="0">
                <a:solidFill>
                  <a:schemeClr val="accent2">
                    <a:lumMod val="50000"/>
                  </a:schemeClr>
                </a:solidFill>
                <a:latin typeface="Calibri" pitchFamily="34" charset="0"/>
                <a:cs typeface="Calibri" pitchFamily="34" charset="0"/>
              </a:rPr>
              <a:t>φονέων</a:t>
            </a:r>
            <a:endParaRPr lang="el-GR" sz="2200" dirty="0">
              <a:solidFill>
                <a:schemeClr val="accent2">
                  <a:lumMod val="50000"/>
                </a:schemeClr>
              </a:solidFill>
              <a:latin typeface="Calibri" pitchFamily="34" charset="0"/>
              <a:ea typeface="Times New Roman" pitchFamily="18" charset="0"/>
              <a:cs typeface="Calibri" pitchFamily="34" charset="0"/>
            </a:endParaRPr>
          </a:p>
        </p:txBody>
      </p:sp>
      <p:pic>
        <p:nvPicPr>
          <p:cNvPr id="4" name="Picture 14" descr="WT02080_02_content"/>
          <p:cNvPicPr>
            <a:picLocks noChangeAspect="1" noChangeArrowheads="1"/>
          </p:cNvPicPr>
          <p:nvPr/>
        </p:nvPicPr>
        <p:blipFill>
          <a:blip r:embed="rId2" cstate="print"/>
          <a:srcRect/>
          <a:stretch>
            <a:fillRect/>
          </a:stretch>
        </p:blipFill>
        <p:spPr bwMode="auto">
          <a:xfrm>
            <a:off x="6105894" y="908720"/>
            <a:ext cx="3038106" cy="3744416"/>
          </a:xfrm>
          <a:prstGeom prst="rect">
            <a:avLst/>
          </a:prstGeom>
          <a:noFill/>
          <a:ln w="9525">
            <a:noFill/>
            <a:miter lim="800000"/>
            <a:headEnd/>
            <a:tailEnd/>
          </a:ln>
        </p:spPr>
      </p:pic>
      <p:sp>
        <p:nvSpPr>
          <p:cNvPr id="5" name="4 - Ορθογώνιο"/>
          <p:cNvSpPr/>
          <p:nvPr/>
        </p:nvSpPr>
        <p:spPr>
          <a:xfrm>
            <a:off x="467544" y="4725144"/>
            <a:ext cx="7128792" cy="1055545"/>
          </a:xfrm>
          <a:prstGeom prst="rect">
            <a:avLst/>
          </a:prstGeom>
        </p:spPr>
        <p:txBody>
          <a:bodyPr wrap="square">
            <a:spAutoFit/>
          </a:bodyPr>
          <a:lstStyle/>
          <a:p>
            <a:pPr>
              <a:lnSpc>
                <a:spcPct val="150000"/>
              </a:lnSpc>
              <a:tabLst>
                <a:tab pos="719138"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200" dirty="0" smtClean="0">
                <a:solidFill>
                  <a:schemeClr val="accent2">
                    <a:lumMod val="50000"/>
                  </a:schemeClr>
                </a:solidFill>
                <a:latin typeface="Calibri" pitchFamily="34" charset="0"/>
                <a:ea typeface="Times New Roman" pitchFamily="18" charset="0"/>
                <a:cs typeface="Calibri" pitchFamily="34" charset="0"/>
              </a:rPr>
              <a:t>διαταραχή καθοριζόμενη από </a:t>
            </a:r>
            <a:r>
              <a:rPr lang="el-GR" sz="2200" dirty="0" err="1" smtClean="0">
                <a:solidFill>
                  <a:schemeClr val="accent2">
                    <a:lumMod val="50000"/>
                  </a:schemeClr>
                </a:solidFill>
                <a:latin typeface="Calibri" pitchFamily="34" charset="0"/>
                <a:ea typeface="Times New Roman" pitchFamily="18" charset="0"/>
                <a:cs typeface="Calibri" pitchFamily="34" charset="0"/>
              </a:rPr>
              <a:t>αυτοαντισώματα</a:t>
            </a:r>
            <a:r>
              <a:rPr lang="el-GR" sz="2200" dirty="0" smtClean="0">
                <a:solidFill>
                  <a:schemeClr val="accent2">
                    <a:lumMod val="50000"/>
                  </a:schemeClr>
                </a:solidFill>
                <a:latin typeface="Calibri" pitchFamily="34" charset="0"/>
                <a:ea typeface="Times New Roman" pitchFamily="18" charset="0"/>
                <a:cs typeface="Calibri" pitchFamily="34" charset="0"/>
              </a:rPr>
              <a:t> έναντι των αιμοπεταλίων και αυξανόμενη καταστροφή των </a:t>
            </a:r>
            <a:endParaRPr lang="el-GR" sz="2200" dirty="0">
              <a:solidFill>
                <a:schemeClr val="accent2">
                  <a:lumMod val="50000"/>
                </a:schemeClr>
              </a:solidFill>
              <a:latin typeface="Calibri" pitchFamily="34" charset="0"/>
              <a:ea typeface="Times New Roman" pitchFamily="18" charset="0"/>
              <a:cs typeface="Calibri" pitchFamily="34"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475656" y="1916832"/>
            <a:ext cx="6105872" cy="480131"/>
          </a:xfrm>
        </p:spPr>
        <p:txBody>
          <a:bodyPr>
            <a:normAutofit fontScale="90000"/>
          </a:bodyPr>
          <a:lstStyle/>
          <a:p>
            <a:pPr eaLnBrk="1" hangingPunct="1">
              <a:defRPr/>
            </a:pPr>
            <a:r>
              <a:rPr lang="en-GB" sz="2800" b="1" dirty="0" smtClean="0">
                <a:solidFill>
                  <a:srgbClr val="DA2128"/>
                </a:solidFill>
                <a:cs typeface="Arial" pitchFamily="34" charset="0"/>
              </a:rPr>
              <a:t>O </a:t>
            </a:r>
            <a:r>
              <a:rPr lang="el-GR" sz="2800" b="1" dirty="0" smtClean="0">
                <a:solidFill>
                  <a:srgbClr val="DA2128"/>
                </a:solidFill>
                <a:cs typeface="Arial" pitchFamily="34" charset="0"/>
              </a:rPr>
              <a:t>ορισμός χρόνιας ανθεκτικής </a:t>
            </a:r>
            <a:r>
              <a:rPr lang="en-GB" sz="2800" b="1" dirty="0" smtClean="0">
                <a:solidFill>
                  <a:srgbClr val="DA2128"/>
                </a:solidFill>
                <a:cs typeface="Arial" pitchFamily="34" charset="0"/>
              </a:rPr>
              <a:t>ITP</a:t>
            </a:r>
          </a:p>
        </p:txBody>
      </p:sp>
      <p:sp>
        <p:nvSpPr>
          <p:cNvPr id="86020" name="Text Box 7"/>
          <p:cNvSpPr txBox="1">
            <a:spLocks noChangeArrowheads="1"/>
          </p:cNvSpPr>
          <p:nvPr/>
        </p:nvSpPr>
        <p:spPr bwMode="auto">
          <a:xfrm>
            <a:off x="827584" y="2924944"/>
            <a:ext cx="7560840" cy="2259080"/>
          </a:xfrm>
          <a:prstGeom prst="rect">
            <a:avLst/>
          </a:prstGeom>
          <a:noFill/>
          <a:ln w="9525">
            <a:noFill/>
            <a:miter lim="800000"/>
            <a:headEnd/>
            <a:tailEnd/>
          </a:ln>
        </p:spPr>
        <p:txBody>
          <a:bodyPr wrap="square">
            <a:spAutoFit/>
          </a:bodyPr>
          <a:lstStyle/>
          <a:p>
            <a:pPr algn="ctr">
              <a:lnSpc>
                <a:spcPct val="120000"/>
              </a:lnSpc>
              <a:spcBef>
                <a:spcPct val="20000"/>
              </a:spcBef>
              <a:spcAft>
                <a:spcPct val="20000"/>
              </a:spcAft>
              <a:buNone/>
            </a:pPr>
            <a:r>
              <a:rPr lang="el-GR" sz="2400" b="1" dirty="0" smtClean="0">
                <a:solidFill>
                  <a:srgbClr val="003366"/>
                </a:solidFill>
                <a:latin typeface="Calibri" pitchFamily="34" charset="0"/>
                <a:cs typeface="Calibri" pitchFamily="34" charset="0"/>
              </a:rPr>
              <a:t>Ασθενείς </a:t>
            </a:r>
          </a:p>
          <a:p>
            <a:pPr algn="ctr">
              <a:lnSpc>
                <a:spcPct val="120000"/>
              </a:lnSpc>
              <a:spcBef>
                <a:spcPct val="20000"/>
              </a:spcBef>
              <a:spcAft>
                <a:spcPct val="20000"/>
              </a:spcAft>
              <a:buNone/>
            </a:pPr>
            <a:r>
              <a:rPr lang="el-GR" sz="2400" b="1" dirty="0" smtClean="0">
                <a:solidFill>
                  <a:srgbClr val="003366"/>
                </a:solidFill>
                <a:latin typeface="Calibri" pitchFamily="34" charset="0"/>
                <a:cs typeface="Calibri" pitchFamily="34" charset="0"/>
              </a:rPr>
              <a:t>Χωρίς βελτίωση μετά από </a:t>
            </a:r>
            <a:r>
              <a:rPr lang="el-GR" sz="2400" b="1" dirty="0" err="1" smtClean="0">
                <a:solidFill>
                  <a:srgbClr val="003366"/>
                </a:solidFill>
                <a:latin typeface="Calibri" pitchFamily="34" charset="0"/>
                <a:cs typeface="Calibri" pitchFamily="34" charset="0"/>
              </a:rPr>
              <a:t>σπληνεκτομή</a:t>
            </a:r>
            <a:endParaRPr lang="el-GR" sz="2400" b="1" dirty="0" smtClean="0">
              <a:solidFill>
                <a:srgbClr val="003366"/>
              </a:solidFill>
              <a:latin typeface="Calibri" pitchFamily="34" charset="0"/>
              <a:cs typeface="Calibri" pitchFamily="34" charset="0"/>
            </a:endParaRPr>
          </a:p>
          <a:p>
            <a:pPr algn="ctr">
              <a:lnSpc>
                <a:spcPct val="120000"/>
              </a:lnSpc>
              <a:spcBef>
                <a:spcPct val="20000"/>
              </a:spcBef>
              <a:spcAft>
                <a:spcPct val="20000"/>
              </a:spcAft>
              <a:buNone/>
            </a:pPr>
            <a:r>
              <a:rPr lang="el-GR" sz="2200" b="1" dirty="0" smtClean="0">
                <a:solidFill>
                  <a:srgbClr val="003366"/>
                </a:solidFill>
                <a:latin typeface="Calibri" pitchFamily="34" charset="0"/>
                <a:cs typeface="Calibri" pitchFamily="34" charset="0"/>
              </a:rPr>
              <a:t>ΜΕ</a:t>
            </a:r>
            <a:endParaRPr lang="it-IT" sz="2200" b="1" dirty="0">
              <a:solidFill>
                <a:srgbClr val="003366"/>
              </a:solidFill>
              <a:latin typeface="Calibri" pitchFamily="34" charset="0"/>
              <a:cs typeface="Calibri" pitchFamily="34" charset="0"/>
            </a:endParaRPr>
          </a:p>
          <a:p>
            <a:pPr algn="ctr">
              <a:lnSpc>
                <a:spcPct val="120000"/>
              </a:lnSpc>
              <a:spcBef>
                <a:spcPct val="20000"/>
              </a:spcBef>
              <a:spcAft>
                <a:spcPct val="20000"/>
              </a:spcAft>
              <a:buNone/>
            </a:pPr>
            <a:r>
              <a:rPr lang="el-GR" sz="2400" b="1" dirty="0" smtClean="0">
                <a:solidFill>
                  <a:srgbClr val="003366"/>
                </a:solidFill>
                <a:latin typeface="Calibri" pitchFamily="34" charset="0"/>
                <a:cs typeface="Calibri" pitchFamily="34" charset="0"/>
              </a:rPr>
              <a:t>Ανάγκη επιπλέον θεραπείας </a:t>
            </a:r>
            <a:r>
              <a:rPr lang="it-IT" sz="2400" b="1" dirty="0" smtClean="0">
                <a:solidFill>
                  <a:srgbClr val="003366"/>
                </a:solidFill>
                <a:latin typeface="Calibri" pitchFamily="34" charset="0"/>
                <a:cs typeface="Calibri" pitchFamily="34" charset="0"/>
              </a:rPr>
              <a:t>(</a:t>
            </a:r>
            <a:r>
              <a:rPr lang="el-GR" sz="2400" b="1" dirty="0" smtClean="0">
                <a:solidFill>
                  <a:srgbClr val="003366"/>
                </a:solidFill>
                <a:latin typeface="Calibri" pitchFamily="34" charset="0"/>
                <a:cs typeface="Calibri" pitchFamily="34" charset="0"/>
              </a:rPr>
              <a:t>αιμοπετάλια </a:t>
            </a:r>
            <a:r>
              <a:rPr lang="it-IT" sz="2400" b="1" dirty="0" smtClean="0">
                <a:solidFill>
                  <a:srgbClr val="003366"/>
                </a:solidFill>
                <a:latin typeface="Calibri" pitchFamily="34" charset="0"/>
                <a:cs typeface="Calibri" pitchFamily="34" charset="0"/>
              </a:rPr>
              <a:t>&lt;30,000/µL</a:t>
            </a:r>
            <a:r>
              <a:rPr lang="it-IT" sz="2400" b="1" dirty="0">
                <a:solidFill>
                  <a:srgbClr val="003366"/>
                </a:solidFill>
                <a:latin typeface="Calibri" pitchFamily="34" charset="0"/>
                <a:cs typeface="Calibri" pitchFamily="34" charset="0"/>
              </a:rPr>
              <a:t>)</a:t>
            </a:r>
          </a:p>
        </p:txBody>
      </p:sp>
      <p:sp>
        <p:nvSpPr>
          <p:cNvPr id="86021" name="Rectangle 9"/>
          <p:cNvSpPr>
            <a:spLocks noChangeArrowheads="1"/>
          </p:cNvSpPr>
          <p:nvPr/>
        </p:nvSpPr>
        <p:spPr bwMode="auto">
          <a:xfrm>
            <a:off x="3995936" y="6488668"/>
            <a:ext cx="5148064" cy="369332"/>
          </a:xfrm>
          <a:prstGeom prst="rect">
            <a:avLst/>
          </a:prstGeom>
          <a:noFill/>
          <a:ln w="9525">
            <a:noFill/>
            <a:miter lim="800000"/>
            <a:headEnd/>
            <a:tailEnd/>
          </a:ln>
        </p:spPr>
        <p:txBody>
          <a:bodyPr wrap="square" anchor="b">
            <a:spAutoFit/>
          </a:bodyPr>
          <a:lstStyle/>
          <a:p>
            <a:pPr>
              <a:spcBef>
                <a:spcPct val="50000"/>
              </a:spcBef>
              <a:buNone/>
            </a:pPr>
            <a:r>
              <a:rPr lang="it-IT" i="1" dirty="0">
                <a:solidFill>
                  <a:srgbClr val="003366"/>
                </a:solidFill>
                <a:latin typeface="Calibri" pitchFamily="34" charset="0"/>
                <a:cs typeface="Calibri" pitchFamily="34" charset="0"/>
              </a:rPr>
              <a:t>Rodeghiero F, et al. Blood. 2009;113(11):2386-2393.</a:t>
            </a:r>
          </a:p>
        </p:txBody>
      </p:sp>
      <p:sp>
        <p:nvSpPr>
          <p:cNvPr id="7" name="Rectangle 42"/>
          <p:cNvSpPr>
            <a:spLocks noChangeArrowheads="1"/>
          </p:cNvSpPr>
          <p:nvPr/>
        </p:nvSpPr>
        <p:spPr bwMode="auto">
          <a:xfrm>
            <a:off x="395536" y="260648"/>
            <a:ext cx="6172200" cy="376237"/>
          </a:xfrm>
          <a:prstGeom prst="rect">
            <a:avLst/>
          </a:prstGeom>
          <a:noFill/>
          <a:ln w="9525">
            <a:noFill/>
            <a:miter lim="800000"/>
            <a:headEnd/>
            <a:tailEnd/>
          </a:ln>
          <a:effectLst>
            <a:outerShdw dist="17961" dir="2700000" algn="ctr" rotWithShape="0">
              <a:schemeClr val="tx1"/>
            </a:outerShdw>
          </a:effectLst>
        </p:spPr>
        <p:txBody>
          <a:bodyPr lIns="0" tIns="0" rIns="0" bIns="0"/>
          <a:lstStyle/>
          <a:p>
            <a:pPr>
              <a:buNone/>
            </a:pPr>
            <a:r>
              <a:rPr lang="el-GR" sz="3200" b="1" dirty="0" smtClean="0">
                <a:solidFill>
                  <a:srgbClr val="003366"/>
                </a:solidFill>
              </a:rPr>
              <a:t>Θεραπεία για </a:t>
            </a:r>
            <a:r>
              <a:rPr lang="en-US" sz="3200" b="1" dirty="0" smtClean="0">
                <a:solidFill>
                  <a:srgbClr val="003366"/>
                </a:solidFill>
              </a:rPr>
              <a:t>ITP</a:t>
            </a:r>
            <a:endParaRPr lang="en-US" sz="3200" b="1" dirty="0">
              <a:solidFill>
                <a:srgbClr val="003366"/>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Grp="1" noChangeArrowheads="1"/>
          </p:cNvSpPr>
          <p:nvPr>
            <p:ph type="title"/>
          </p:nvPr>
        </p:nvSpPr>
        <p:spPr>
          <a:xfrm>
            <a:off x="1259632" y="957956"/>
            <a:ext cx="7128792" cy="424732"/>
          </a:xfrm>
        </p:spPr>
        <p:txBody>
          <a:bodyPr>
            <a:noAutofit/>
          </a:bodyPr>
          <a:lstStyle/>
          <a:p>
            <a:pPr algn="ctr" eaLnBrk="1" hangingPunct="1">
              <a:defRPr/>
            </a:pPr>
            <a:r>
              <a:rPr lang="el-GR" sz="2800" b="1" dirty="0" smtClean="0">
                <a:solidFill>
                  <a:srgbClr val="DA2128"/>
                </a:solidFill>
                <a:latin typeface="Calibri" pitchFamily="34" charset="0"/>
                <a:cs typeface="Calibri" pitchFamily="34" charset="0"/>
              </a:rPr>
              <a:t>Χρόνια ανθεκτική </a:t>
            </a:r>
            <a:r>
              <a:rPr lang="en-GB" sz="2800" b="1" dirty="0" smtClean="0">
                <a:solidFill>
                  <a:srgbClr val="DA2128"/>
                </a:solidFill>
                <a:latin typeface="Calibri" pitchFamily="34" charset="0"/>
                <a:cs typeface="Calibri" pitchFamily="34" charset="0"/>
              </a:rPr>
              <a:t>ITP</a:t>
            </a:r>
            <a:r>
              <a:rPr lang="en-US" sz="2800" b="1" dirty="0" smtClean="0">
                <a:solidFill>
                  <a:srgbClr val="DA2128"/>
                </a:solidFill>
                <a:latin typeface="Calibri" pitchFamily="34" charset="0"/>
                <a:cs typeface="Calibri" pitchFamily="34" charset="0"/>
              </a:rPr>
              <a:t>: </a:t>
            </a:r>
            <a:r>
              <a:rPr lang="el-GR" sz="2800" b="1" dirty="0" smtClean="0">
                <a:solidFill>
                  <a:srgbClr val="DA2128"/>
                </a:solidFill>
                <a:latin typeface="Calibri" pitchFamily="34" charset="0"/>
                <a:cs typeface="Calibri" pitchFamily="34" charset="0"/>
              </a:rPr>
              <a:t>Θεραπευτικές επιλογές</a:t>
            </a:r>
            <a:endParaRPr lang="it-IT" sz="2800" dirty="0" smtClean="0">
              <a:solidFill>
                <a:srgbClr val="FFFF00"/>
              </a:solidFill>
              <a:latin typeface="Calibri" pitchFamily="34" charset="0"/>
              <a:cs typeface="Calibri" pitchFamily="34" charset="0"/>
            </a:endParaRPr>
          </a:p>
        </p:txBody>
      </p:sp>
      <p:sp>
        <p:nvSpPr>
          <p:cNvPr id="87043" name="Rectangle 5"/>
          <p:cNvSpPr>
            <a:spLocks noGrp="1" noChangeArrowheads="1"/>
          </p:cNvSpPr>
          <p:nvPr>
            <p:ph sz="half" idx="1"/>
          </p:nvPr>
        </p:nvSpPr>
        <p:spPr>
          <a:xfrm>
            <a:off x="251520" y="1628800"/>
            <a:ext cx="4182616" cy="3886200"/>
          </a:xfrm>
        </p:spPr>
        <p:txBody>
          <a:bodyPr>
            <a:noAutofit/>
          </a:bodyPr>
          <a:lstStyle/>
          <a:p>
            <a:pPr eaLnBrk="1" hangingPunct="1">
              <a:lnSpc>
                <a:spcPct val="120000"/>
              </a:lnSpc>
              <a:spcAft>
                <a:spcPct val="20000"/>
              </a:spcAft>
            </a:pPr>
            <a:r>
              <a:rPr lang="el-GR" sz="2200" b="1" dirty="0" smtClean="0">
                <a:solidFill>
                  <a:srgbClr val="DA2128"/>
                </a:solidFill>
                <a:latin typeface="Calibri" pitchFamily="34" charset="0"/>
                <a:cs typeface="Calibri" pitchFamily="34" charset="0"/>
                <a:sym typeface="Symbol" pitchFamily="18" charset="2"/>
              </a:rPr>
              <a:t>Παλαιότερες θεραπείες</a:t>
            </a:r>
          </a:p>
          <a:p>
            <a:pPr eaLnBrk="1" hangingPunct="1">
              <a:lnSpc>
                <a:spcPct val="120000"/>
              </a:lnSpc>
              <a:spcAft>
                <a:spcPct val="20000"/>
              </a:spcAft>
              <a:buFont typeface="Wingdings" pitchFamily="2" charset="2"/>
              <a:buChar char="ü"/>
            </a:pPr>
            <a:r>
              <a:rPr lang="el-GR" sz="2200" b="1" dirty="0" smtClean="0">
                <a:solidFill>
                  <a:srgbClr val="DA2128"/>
                </a:solidFill>
                <a:latin typeface="Calibri" pitchFamily="34" charset="0"/>
                <a:cs typeface="Calibri" pitchFamily="34" charset="0"/>
                <a:sym typeface="Symbol" pitchFamily="18" charset="2"/>
              </a:rPr>
              <a:t>   Μη-</a:t>
            </a:r>
            <a:r>
              <a:rPr lang="el-GR" sz="2200" b="1" dirty="0" err="1" smtClean="0">
                <a:solidFill>
                  <a:srgbClr val="DA2128"/>
                </a:solidFill>
                <a:latin typeface="Calibri" pitchFamily="34" charset="0"/>
                <a:cs typeface="Calibri" pitchFamily="34" charset="0"/>
                <a:sym typeface="Symbol" pitchFamily="18" charset="2"/>
              </a:rPr>
              <a:t>στοχευμένες </a:t>
            </a:r>
            <a:r>
              <a:rPr lang="el-GR" sz="2200" b="1" dirty="0" smtClean="0">
                <a:solidFill>
                  <a:srgbClr val="DA2128"/>
                </a:solidFill>
                <a:latin typeface="Calibri" pitchFamily="34" charset="0"/>
                <a:cs typeface="Calibri" pitchFamily="34" charset="0"/>
                <a:sym typeface="Symbol" pitchFamily="18" charset="2"/>
              </a:rPr>
              <a:t>θεραπείες</a:t>
            </a:r>
            <a:endParaRPr lang="en-GB" sz="2200" b="1" dirty="0" smtClean="0">
              <a:solidFill>
                <a:srgbClr val="DA2128"/>
              </a:solidFill>
              <a:latin typeface="Calibri" pitchFamily="34" charset="0"/>
              <a:cs typeface="Calibri" pitchFamily="34" charset="0"/>
              <a:sym typeface="Symbol" pitchFamily="18" charset="2"/>
            </a:endParaRPr>
          </a:p>
          <a:p>
            <a:pPr lvl="1" eaLnBrk="1" hangingPunct="1">
              <a:lnSpc>
                <a:spcPct val="120000"/>
              </a:lnSpc>
              <a:spcAft>
                <a:spcPct val="20000"/>
              </a:spcAft>
            </a:pPr>
            <a:r>
              <a:rPr lang="el-GR" sz="2200" dirty="0" err="1" smtClean="0">
                <a:solidFill>
                  <a:srgbClr val="003366"/>
                </a:solidFill>
                <a:latin typeface="Calibri" pitchFamily="34" charset="0"/>
                <a:cs typeface="Calibri" pitchFamily="34" charset="0"/>
                <a:sym typeface="Symbol" pitchFamily="18" charset="2"/>
              </a:rPr>
              <a:t>Αζαθειοπρίνη</a:t>
            </a:r>
            <a:r>
              <a:rPr lang="el-GR" sz="2200" dirty="0" smtClean="0">
                <a:solidFill>
                  <a:srgbClr val="003366"/>
                </a:solidFill>
                <a:latin typeface="Calibri" pitchFamily="34" charset="0"/>
                <a:cs typeface="Calibri" pitchFamily="34" charset="0"/>
                <a:sym typeface="Symbol" pitchFamily="18" charset="2"/>
              </a:rPr>
              <a:t> </a:t>
            </a:r>
            <a:r>
              <a:rPr lang="en-GB" sz="2200" dirty="0" smtClean="0">
                <a:solidFill>
                  <a:srgbClr val="003366"/>
                </a:solidFill>
                <a:latin typeface="Calibri" pitchFamily="34" charset="0"/>
                <a:cs typeface="Calibri" pitchFamily="34" charset="0"/>
                <a:sym typeface="Symbol" pitchFamily="18" charset="2"/>
              </a:rPr>
              <a:t> </a:t>
            </a:r>
            <a:endParaRPr lang="el-GR" sz="2200" dirty="0" smtClean="0">
              <a:solidFill>
                <a:srgbClr val="003366"/>
              </a:solidFill>
              <a:latin typeface="Calibri" pitchFamily="34" charset="0"/>
              <a:cs typeface="Calibri" pitchFamily="34" charset="0"/>
              <a:sym typeface="Symbol" pitchFamily="18" charset="2"/>
            </a:endParaRPr>
          </a:p>
          <a:p>
            <a:pPr lvl="1" eaLnBrk="1" hangingPunct="1">
              <a:lnSpc>
                <a:spcPct val="120000"/>
              </a:lnSpc>
              <a:spcAft>
                <a:spcPct val="20000"/>
              </a:spcAft>
            </a:pPr>
            <a:r>
              <a:rPr lang="el-GR" sz="2200" dirty="0" err="1" smtClean="0">
                <a:solidFill>
                  <a:srgbClr val="003366"/>
                </a:solidFill>
                <a:latin typeface="Calibri" pitchFamily="34" charset="0"/>
                <a:cs typeface="Calibri" pitchFamily="34" charset="0"/>
                <a:sym typeface="Symbol" pitchFamily="18" charset="2"/>
              </a:rPr>
              <a:t>Κορτικοστεροειδή</a:t>
            </a:r>
            <a:r>
              <a:rPr lang="el-GR" sz="2200" dirty="0" smtClean="0">
                <a:solidFill>
                  <a:srgbClr val="003366"/>
                </a:solidFill>
                <a:latin typeface="Calibri" pitchFamily="34" charset="0"/>
                <a:cs typeface="Calibri" pitchFamily="34" charset="0"/>
                <a:sym typeface="Symbol" pitchFamily="18" charset="2"/>
              </a:rPr>
              <a:t> </a:t>
            </a:r>
          </a:p>
          <a:p>
            <a:pPr lvl="1" eaLnBrk="1" hangingPunct="1">
              <a:lnSpc>
                <a:spcPct val="120000"/>
              </a:lnSpc>
              <a:spcAft>
                <a:spcPct val="20000"/>
              </a:spcAft>
            </a:pPr>
            <a:r>
              <a:rPr lang="el-GR" sz="2200" dirty="0" err="1" smtClean="0">
                <a:solidFill>
                  <a:srgbClr val="003366"/>
                </a:solidFill>
                <a:latin typeface="Calibri" pitchFamily="34" charset="0"/>
                <a:cs typeface="Calibri" pitchFamily="34" charset="0"/>
                <a:sym typeface="Symbol" pitchFamily="18" charset="2"/>
              </a:rPr>
              <a:t>Κυκλοφωσφαμίδη</a:t>
            </a:r>
            <a:r>
              <a:rPr lang="el-GR" sz="2200" dirty="0" smtClean="0">
                <a:solidFill>
                  <a:srgbClr val="003366"/>
                </a:solidFill>
                <a:latin typeface="Calibri" pitchFamily="34" charset="0"/>
                <a:cs typeface="Calibri" pitchFamily="34" charset="0"/>
                <a:sym typeface="Symbol" pitchFamily="18" charset="2"/>
              </a:rPr>
              <a:t> </a:t>
            </a:r>
          </a:p>
          <a:p>
            <a:pPr lvl="1" eaLnBrk="1" hangingPunct="1">
              <a:lnSpc>
                <a:spcPct val="120000"/>
              </a:lnSpc>
              <a:spcAft>
                <a:spcPct val="20000"/>
              </a:spcAft>
            </a:pPr>
            <a:r>
              <a:rPr lang="el-GR" sz="2200" dirty="0" err="1" smtClean="0">
                <a:solidFill>
                  <a:srgbClr val="003366"/>
                </a:solidFill>
                <a:latin typeface="Calibri" pitchFamily="34" charset="0"/>
                <a:cs typeface="Calibri" pitchFamily="34" charset="0"/>
                <a:sym typeface="Symbol" pitchFamily="18" charset="2"/>
              </a:rPr>
              <a:t>Κυκλοσπορίνη</a:t>
            </a:r>
            <a:endParaRPr lang="el-GR" sz="2200" dirty="0" smtClean="0">
              <a:solidFill>
                <a:srgbClr val="003366"/>
              </a:solidFill>
              <a:latin typeface="Calibri" pitchFamily="34" charset="0"/>
              <a:cs typeface="Calibri" pitchFamily="34" charset="0"/>
              <a:sym typeface="Symbol" pitchFamily="18" charset="2"/>
            </a:endParaRPr>
          </a:p>
          <a:p>
            <a:pPr lvl="1" eaLnBrk="1" hangingPunct="1">
              <a:lnSpc>
                <a:spcPct val="120000"/>
              </a:lnSpc>
              <a:spcAft>
                <a:spcPct val="20000"/>
              </a:spcAft>
            </a:pPr>
            <a:r>
              <a:rPr lang="el-GR" sz="2200" dirty="0" err="1" smtClean="0">
                <a:solidFill>
                  <a:srgbClr val="003366"/>
                </a:solidFill>
                <a:latin typeface="Calibri" pitchFamily="34" charset="0"/>
                <a:cs typeface="Calibri" pitchFamily="34" charset="0"/>
                <a:sym typeface="Symbol" pitchFamily="18" charset="2"/>
              </a:rPr>
              <a:t>Μυκοφαινολική</a:t>
            </a:r>
            <a:r>
              <a:rPr lang="el-GR" sz="2200" dirty="0" smtClean="0">
                <a:solidFill>
                  <a:srgbClr val="003366"/>
                </a:solidFill>
                <a:latin typeface="Calibri" pitchFamily="34" charset="0"/>
                <a:cs typeface="Calibri" pitchFamily="34" charset="0"/>
                <a:sym typeface="Symbol" pitchFamily="18" charset="2"/>
              </a:rPr>
              <a:t> </a:t>
            </a:r>
            <a:r>
              <a:rPr lang="el-GR" sz="2200" dirty="0" err="1" smtClean="0">
                <a:solidFill>
                  <a:srgbClr val="003366"/>
                </a:solidFill>
                <a:latin typeface="Calibri" pitchFamily="34" charset="0"/>
                <a:cs typeface="Calibri" pitchFamily="34" charset="0"/>
                <a:sym typeface="Symbol" pitchFamily="18" charset="2"/>
              </a:rPr>
              <a:t>μοφετίλη</a:t>
            </a:r>
            <a:endParaRPr lang="el-GR" sz="2200" dirty="0" smtClean="0">
              <a:solidFill>
                <a:srgbClr val="003366"/>
              </a:solidFill>
              <a:latin typeface="Calibri" pitchFamily="34" charset="0"/>
              <a:cs typeface="Calibri" pitchFamily="34" charset="0"/>
              <a:sym typeface="Symbol" pitchFamily="18" charset="2"/>
            </a:endParaRPr>
          </a:p>
          <a:p>
            <a:pPr lvl="1" eaLnBrk="1" hangingPunct="1">
              <a:lnSpc>
                <a:spcPct val="120000"/>
              </a:lnSpc>
              <a:spcAft>
                <a:spcPct val="20000"/>
              </a:spcAft>
            </a:pPr>
            <a:r>
              <a:rPr lang="el-GR" sz="2200" dirty="0" smtClean="0">
                <a:solidFill>
                  <a:srgbClr val="003366"/>
                </a:solidFill>
                <a:latin typeface="Calibri" pitchFamily="34" charset="0"/>
                <a:cs typeface="Calibri" pitchFamily="34" charset="0"/>
                <a:sym typeface="Symbol" pitchFamily="18" charset="2"/>
              </a:rPr>
              <a:t>Αλκαλοειδή της </a:t>
            </a:r>
            <a:r>
              <a:rPr lang="en-US" sz="2200" dirty="0" err="1" smtClean="0">
                <a:solidFill>
                  <a:srgbClr val="003366"/>
                </a:solidFill>
                <a:latin typeface="Calibri" pitchFamily="34" charset="0"/>
                <a:cs typeface="Calibri" pitchFamily="34" charset="0"/>
                <a:sym typeface="Symbol" pitchFamily="18" charset="2"/>
              </a:rPr>
              <a:t>vinca</a:t>
            </a:r>
            <a:r>
              <a:rPr lang="en-US" sz="2200" dirty="0" smtClean="0">
                <a:solidFill>
                  <a:srgbClr val="003366"/>
                </a:solidFill>
                <a:latin typeface="Calibri" pitchFamily="34" charset="0"/>
                <a:cs typeface="Calibri" pitchFamily="34" charset="0"/>
                <a:sym typeface="Symbol" pitchFamily="18" charset="2"/>
              </a:rPr>
              <a:t> (</a:t>
            </a:r>
            <a:r>
              <a:rPr lang="en-US" sz="2200" dirty="0" err="1" smtClean="0">
                <a:solidFill>
                  <a:srgbClr val="003366"/>
                </a:solidFill>
                <a:latin typeface="Calibri" pitchFamily="34" charset="0"/>
                <a:cs typeface="Calibri" pitchFamily="34" charset="0"/>
                <a:sym typeface="Symbol" pitchFamily="18" charset="2"/>
              </a:rPr>
              <a:t>vincristine</a:t>
            </a:r>
            <a:r>
              <a:rPr lang="en-US" sz="2200" dirty="0" smtClean="0">
                <a:solidFill>
                  <a:srgbClr val="003366"/>
                </a:solidFill>
                <a:latin typeface="Calibri" pitchFamily="34" charset="0"/>
                <a:cs typeface="Calibri" pitchFamily="34" charset="0"/>
                <a:sym typeface="Symbol" pitchFamily="18" charset="2"/>
              </a:rPr>
              <a:t>)</a:t>
            </a:r>
            <a:r>
              <a:rPr lang="en-GB" sz="2200" dirty="0" smtClean="0">
                <a:solidFill>
                  <a:srgbClr val="003366"/>
                </a:solidFill>
                <a:latin typeface="Calibri" pitchFamily="34" charset="0"/>
                <a:cs typeface="Calibri" pitchFamily="34" charset="0"/>
                <a:sym typeface="Symbol" pitchFamily="18" charset="2"/>
              </a:rPr>
              <a:t> </a:t>
            </a:r>
          </a:p>
          <a:p>
            <a:pPr eaLnBrk="1" hangingPunct="1"/>
            <a:endParaRPr lang="it-IT" sz="2200" dirty="0" smtClean="0">
              <a:solidFill>
                <a:srgbClr val="003366"/>
              </a:solidFill>
              <a:latin typeface="Calibri" pitchFamily="34" charset="0"/>
              <a:cs typeface="Calibri" pitchFamily="34" charset="0"/>
            </a:endParaRPr>
          </a:p>
        </p:txBody>
      </p:sp>
      <p:sp>
        <p:nvSpPr>
          <p:cNvPr id="87044" name="Rectangle 6"/>
          <p:cNvSpPr>
            <a:spLocks noGrp="1" noChangeArrowheads="1"/>
          </p:cNvSpPr>
          <p:nvPr>
            <p:ph sz="half" idx="2"/>
          </p:nvPr>
        </p:nvSpPr>
        <p:spPr>
          <a:xfrm>
            <a:off x="4860032" y="1700808"/>
            <a:ext cx="4038600" cy="4495800"/>
          </a:xfrm>
        </p:spPr>
        <p:txBody>
          <a:bodyPr>
            <a:noAutofit/>
          </a:bodyPr>
          <a:lstStyle/>
          <a:p>
            <a:pPr eaLnBrk="1" hangingPunct="1">
              <a:lnSpc>
                <a:spcPct val="120000"/>
              </a:lnSpc>
              <a:spcAft>
                <a:spcPct val="20000"/>
              </a:spcAft>
            </a:pPr>
            <a:r>
              <a:rPr lang="el-GR" sz="2200" b="1" dirty="0" smtClean="0">
                <a:solidFill>
                  <a:srgbClr val="DA2128"/>
                </a:solidFill>
                <a:latin typeface="Calibri" pitchFamily="34" charset="0"/>
                <a:cs typeface="Calibri" pitchFamily="34" charset="0"/>
                <a:sym typeface="Symbol" pitchFamily="18" charset="2"/>
              </a:rPr>
              <a:t>Νέες θεραπείες</a:t>
            </a:r>
          </a:p>
          <a:p>
            <a:pPr eaLnBrk="1" hangingPunct="1">
              <a:lnSpc>
                <a:spcPct val="120000"/>
              </a:lnSpc>
              <a:spcAft>
                <a:spcPct val="20000"/>
              </a:spcAft>
              <a:buFont typeface="Wingdings" pitchFamily="2" charset="2"/>
              <a:buChar char="ü"/>
            </a:pPr>
            <a:r>
              <a:rPr lang="el-GR" sz="2200" b="1" dirty="0" err="1" smtClean="0">
                <a:solidFill>
                  <a:srgbClr val="DA2128"/>
                </a:solidFill>
                <a:latin typeface="Calibri" pitchFamily="34" charset="0"/>
                <a:cs typeface="Calibri" pitchFamily="34" charset="0"/>
                <a:sym typeface="Symbol" pitchFamily="18" charset="2"/>
              </a:rPr>
              <a:t>Στοχευμένες</a:t>
            </a:r>
            <a:r>
              <a:rPr lang="el-GR" sz="2200" b="1" dirty="0" smtClean="0">
                <a:solidFill>
                  <a:srgbClr val="DA2128"/>
                </a:solidFill>
                <a:latin typeface="Calibri" pitchFamily="34" charset="0"/>
                <a:cs typeface="Calibri" pitchFamily="34" charset="0"/>
                <a:sym typeface="Symbol" pitchFamily="18" charset="2"/>
              </a:rPr>
              <a:t> Θεραπείες έναντι παραγωγής  αντισωμάτων</a:t>
            </a:r>
          </a:p>
          <a:p>
            <a:pPr lvl="1">
              <a:lnSpc>
                <a:spcPct val="120000"/>
              </a:lnSpc>
              <a:spcAft>
                <a:spcPct val="20000"/>
              </a:spcAft>
            </a:pPr>
            <a:r>
              <a:rPr lang="en-GB" sz="2200" dirty="0" smtClean="0">
                <a:solidFill>
                  <a:srgbClr val="003366"/>
                </a:solidFill>
                <a:latin typeface="Calibri" pitchFamily="34" charset="0"/>
                <a:cs typeface="Calibri" pitchFamily="34" charset="0"/>
                <a:sym typeface="Symbol" pitchFamily="18" charset="2"/>
              </a:rPr>
              <a:t>Rituximab</a:t>
            </a:r>
            <a:r>
              <a:rPr lang="el-GR" sz="2200" dirty="0" smtClean="0">
                <a:solidFill>
                  <a:srgbClr val="003366"/>
                </a:solidFill>
                <a:latin typeface="Calibri" pitchFamily="34" charset="0"/>
                <a:cs typeface="Calibri" pitchFamily="34" charset="0"/>
                <a:sym typeface="Symbol" pitchFamily="18" charset="2"/>
              </a:rPr>
              <a:t>*</a:t>
            </a:r>
            <a:endParaRPr lang="en-GB" sz="2200" dirty="0" smtClean="0">
              <a:solidFill>
                <a:srgbClr val="003366"/>
              </a:solidFill>
              <a:latin typeface="Calibri" pitchFamily="34" charset="0"/>
              <a:cs typeface="Calibri" pitchFamily="34" charset="0"/>
              <a:sym typeface="Symbol" pitchFamily="18" charset="2"/>
            </a:endParaRPr>
          </a:p>
          <a:p>
            <a:pPr eaLnBrk="1" hangingPunct="1"/>
            <a:endParaRPr lang="it-IT" sz="2200" dirty="0" smtClean="0">
              <a:solidFill>
                <a:srgbClr val="008000"/>
              </a:solidFill>
              <a:latin typeface="Calibri" pitchFamily="34" charset="0"/>
              <a:cs typeface="Calibri" pitchFamily="34" charset="0"/>
            </a:endParaRPr>
          </a:p>
          <a:p>
            <a:pPr eaLnBrk="1" hangingPunct="1">
              <a:buFont typeface="Wingdings" pitchFamily="2" charset="2"/>
              <a:buChar char="ü"/>
            </a:pPr>
            <a:r>
              <a:rPr lang="el-GR" sz="2200" b="1" dirty="0" smtClean="0">
                <a:solidFill>
                  <a:srgbClr val="DA2128"/>
                </a:solidFill>
                <a:latin typeface="Calibri" pitchFamily="34" charset="0"/>
                <a:cs typeface="Calibri" pitchFamily="34" charset="0"/>
              </a:rPr>
              <a:t>Αγωνιστές υποδοχέων της </a:t>
            </a:r>
            <a:r>
              <a:rPr lang="en-US" sz="2200" b="1" dirty="0" smtClean="0">
                <a:solidFill>
                  <a:srgbClr val="DA2128"/>
                </a:solidFill>
                <a:latin typeface="Calibri" pitchFamily="34" charset="0"/>
                <a:cs typeface="Calibri" pitchFamily="34" charset="0"/>
              </a:rPr>
              <a:t>TPO</a:t>
            </a:r>
            <a:endParaRPr lang="it-IT" sz="2200" b="1" dirty="0" smtClean="0">
              <a:solidFill>
                <a:srgbClr val="DA2128"/>
              </a:solidFill>
              <a:latin typeface="Calibri" pitchFamily="34" charset="0"/>
              <a:cs typeface="Calibri" pitchFamily="34" charset="0"/>
            </a:endParaRPr>
          </a:p>
          <a:p>
            <a:pPr lvl="1" eaLnBrk="1" hangingPunct="1"/>
            <a:r>
              <a:rPr lang="it-IT" sz="2200" dirty="0" smtClean="0">
                <a:solidFill>
                  <a:srgbClr val="003366"/>
                </a:solidFill>
                <a:latin typeface="Calibri" pitchFamily="34" charset="0"/>
                <a:cs typeface="Calibri" pitchFamily="34" charset="0"/>
              </a:rPr>
              <a:t>Eltrombopag</a:t>
            </a:r>
          </a:p>
          <a:p>
            <a:pPr lvl="1" eaLnBrk="1" hangingPunct="1"/>
            <a:r>
              <a:rPr lang="it-IT" sz="2200" dirty="0" smtClean="0">
                <a:solidFill>
                  <a:srgbClr val="003366"/>
                </a:solidFill>
                <a:latin typeface="Calibri" pitchFamily="34" charset="0"/>
                <a:cs typeface="Calibri" pitchFamily="34" charset="0"/>
              </a:rPr>
              <a:t>Romiplostim</a:t>
            </a:r>
          </a:p>
        </p:txBody>
      </p:sp>
      <p:sp>
        <p:nvSpPr>
          <p:cNvPr id="5" name="Rectangle 42"/>
          <p:cNvSpPr>
            <a:spLocks noChangeArrowheads="1"/>
          </p:cNvSpPr>
          <p:nvPr/>
        </p:nvSpPr>
        <p:spPr bwMode="auto">
          <a:xfrm>
            <a:off x="467544" y="260648"/>
            <a:ext cx="6172200" cy="376237"/>
          </a:xfrm>
          <a:prstGeom prst="rect">
            <a:avLst/>
          </a:prstGeom>
          <a:noFill/>
          <a:ln w="9525">
            <a:noFill/>
            <a:miter lim="800000"/>
            <a:headEnd/>
            <a:tailEnd/>
          </a:ln>
          <a:effectLst>
            <a:outerShdw dist="17961" dir="2700000" algn="ctr" rotWithShape="0">
              <a:schemeClr val="tx1"/>
            </a:outerShdw>
          </a:effectLst>
        </p:spPr>
        <p:txBody>
          <a:bodyPr lIns="0" tIns="0" rIns="0" bIns="0"/>
          <a:lstStyle/>
          <a:p>
            <a:pPr>
              <a:buNone/>
            </a:pPr>
            <a:r>
              <a:rPr lang="el-GR" sz="3200" b="1" dirty="0" smtClean="0">
                <a:solidFill>
                  <a:srgbClr val="003366"/>
                </a:solidFill>
                <a:latin typeface="Calibri" pitchFamily="34" charset="0"/>
                <a:cs typeface="Calibri" pitchFamily="34" charset="0"/>
              </a:rPr>
              <a:t>Θεραπεία για </a:t>
            </a:r>
            <a:r>
              <a:rPr lang="en-US" sz="3200" b="1" dirty="0" smtClean="0">
                <a:solidFill>
                  <a:srgbClr val="003366"/>
                </a:solidFill>
                <a:latin typeface="Calibri" pitchFamily="34" charset="0"/>
                <a:cs typeface="Calibri" pitchFamily="34" charset="0"/>
              </a:rPr>
              <a:t>ITP</a:t>
            </a:r>
            <a:endParaRPr lang="en-US" sz="3200" b="1" dirty="0">
              <a:solidFill>
                <a:srgbClr val="003366"/>
              </a:solidFill>
              <a:latin typeface="Calibri" pitchFamily="34" charset="0"/>
              <a:cs typeface="Calibri" pitchFamily="34" charset="0"/>
            </a:endParaRPr>
          </a:p>
        </p:txBody>
      </p:sp>
      <p:sp>
        <p:nvSpPr>
          <p:cNvPr id="7" name="6 - Ορθογώνιο"/>
          <p:cNvSpPr/>
          <p:nvPr/>
        </p:nvSpPr>
        <p:spPr bwMode="auto">
          <a:xfrm>
            <a:off x="3419872" y="6453336"/>
            <a:ext cx="2304256" cy="404664"/>
          </a:xfrm>
          <a:prstGeom prst="rect">
            <a:avLst/>
          </a:prstGeom>
          <a:solidFill>
            <a:schemeClr val="bg1"/>
          </a:solid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2" name="Rectangle 1"/>
          <p:cNvSpPr/>
          <p:nvPr/>
        </p:nvSpPr>
        <p:spPr>
          <a:xfrm>
            <a:off x="107504" y="6350169"/>
            <a:ext cx="3675558" cy="423449"/>
          </a:xfrm>
          <a:prstGeom prst="rect">
            <a:avLst/>
          </a:prstGeom>
        </p:spPr>
        <p:txBody>
          <a:bodyPr wrap="none">
            <a:spAutoFit/>
          </a:bodyPr>
          <a:lstStyle/>
          <a:p>
            <a:pPr>
              <a:lnSpc>
                <a:spcPct val="150000"/>
              </a:lnSpc>
            </a:pPr>
            <a:r>
              <a:rPr lang="en-US" sz="1600" dirty="0">
                <a:solidFill>
                  <a:schemeClr val="tx2"/>
                </a:solidFill>
                <a:latin typeface="Calibri" pitchFamily="34" charset="0"/>
                <a:cs typeface="Calibri" pitchFamily="34" charset="0"/>
              </a:rPr>
              <a:t>*To rituximab </a:t>
            </a:r>
            <a:r>
              <a:rPr lang="el-GR" sz="1600" dirty="0">
                <a:solidFill>
                  <a:schemeClr val="tx2"/>
                </a:solidFill>
                <a:latin typeface="Calibri" pitchFamily="34" charset="0"/>
                <a:cs typeface="Calibri" pitchFamily="34" charset="0"/>
              </a:rPr>
              <a:t>δεν έχει έγκριση για την ΙΤΡ</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solidFill>
            <a:schemeClr val="accent5">
              <a:lumMod val="20000"/>
              <a:lumOff val="80000"/>
            </a:schemeClr>
          </a:solidFill>
          <a:ln w="9525">
            <a:noFill/>
            <a:miter lim="800000"/>
            <a:headEnd/>
            <a:tailEnd/>
          </a:ln>
        </p:spPr>
      </p:pic>
      <p:sp>
        <p:nvSpPr>
          <p:cNvPr id="3" name="2 - Ορθογώνιο"/>
          <p:cNvSpPr/>
          <p:nvPr/>
        </p:nvSpPr>
        <p:spPr>
          <a:xfrm>
            <a:off x="179512" y="6525344"/>
            <a:ext cx="432048" cy="144016"/>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2 - Ορθογώνιο"/>
          <p:cNvSpPr/>
          <p:nvPr/>
        </p:nvSpPr>
        <p:spPr>
          <a:xfrm>
            <a:off x="251520" y="4869160"/>
            <a:ext cx="1080120"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3 - Ορθογώνιο"/>
          <p:cNvSpPr/>
          <p:nvPr/>
        </p:nvSpPr>
        <p:spPr>
          <a:xfrm>
            <a:off x="4283968" y="6534835"/>
            <a:ext cx="5832648" cy="323165"/>
          </a:xfrm>
          <a:prstGeom prst="rect">
            <a:avLst/>
          </a:prstGeom>
        </p:spPr>
        <p:txBody>
          <a:bodyPr wrap="square">
            <a:spAutoFit/>
          </a:bodyPr>
          <a:lstStyle/>
          <a:p>
            <a:r>
              <a:rPr lang="en-US" sz="1500" dirty="0" smtClean="0">
                <a:solidFill>
                  <a:schemeClr val="tx2"/>
                </a:solidFill>
              </a:rPr>
              <a:t>Cines DB, </a:t>
            </a:r>
            <a:r>
              <a:rPr lang="en-US" sz="1500" dirty="0" err="1" smtClean="0">
                <a:solidFill>
                  <a:schemeClr val="tx2"/>
                </a:solidFill>
              </a:rPr>
              <a:t>Blanchette</a:t>
            </a:r>
            <a:r>
              <a:rPr lang="en-US" sz="1500" dirty="0" smtClean="0">
                <a:solidFill>
                  <a:schemeClr val="tx2"/>
                </a:solidFill>
              </a:rPr>
              <a:t> VS. </a:t>
            </a:r>
            <a:r>
              <a:rPr lang="en-US" sz="1500" i="1" dirty="0" smtClean="0">
                <a:solidFill>
                  <a:schemeClr val="tx2"/>
                </a:solidFill>
              </a:rPr>
              <a:t>N </a:t>
            </a:r>
            <a:r>
              <a:rPr lang="en-US" sz="1500" i="1" dirty="0" err="1" smtClean="0">
                <a:solidFill>
                  <a:schemeClr val="tx2"/>
                </a:solidFill>
              </a:rPr>
              <a:t>Engl</a:t>
            </a:r>
            <a:r>
              <a:rPr lang="en-US" sz="1500" i="1" dirty="0" smtClean="0">
                <a:solidFill>
                  <a:schemeClr val="tx2"/>
                </a:solidFill>
              </a:rPr>
              <a:t> J Med.</a:t>
            </a:r>
            <a:r>
              <a:rPr lang="en-US" sz="1500" dirty="0" smtClean="0">
                <a:solidFill>
                  <a:schemeClr val="tx2"/>
                </a:solidFill>
              </a:rPr>
              <a:t> 2002:346:p 995-1008</a:t>
            </a:r>
            <a:endParaRPr lang="el-GR" sz="1500" dirty="0">
              <a:solidFill>
                <a:schemeClr val="tx2"/>
              </a:solidFill>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51"/>
          <p:cNvSpPr>
            <a:spLocks noChangeArrowheads="1"/>
          </p:cNvSpPr>
          <p:nvPr/>
        </p:nvSpPr>
        <p:spPr bwMode="auto">
          <a:xfrm>
            <a:off x="7164288" y="1036538"/>
            <a:ext cx="331788" cy="376238"/>
          </a:xfrm>
          <a:prstGeom prst="ellipse">
            <a:avLst/>
          </a:prstGeom>
          <a:gradFill rotWithShape="1">
            <a:gsLst>
              <a:gs pos="0">
                <a:srgbClr val="760000"/>
              </a:gs>
              <a:gs pos="50000">
                <a:srgbClr val="FF0000"/>
              </a:gs>
              <a:gs pos="100000">
                <a:srgbClr val="760000"/>
              </a:gs>
            </a:gsLst>
            <a:lin ang="5400000" scaled="1"/>
          </a:gradFill>
          <a:ln w="28575">
            <a:noFill/>
            <a:round/>
            <a:headEnd/>
            <a:tailEnd/>
          </a:ln>
          <a:scene3d>
            <a:camera prst="orthographicFront"/>
            <a:lightRig rig="sunset" dir="t"/>
          </a:scene3d>
          <a:sp3d prstMaterial="metal">
            <a:bevelT w="165100" prst="coolSlant"/>
          </a:sp3d>
        </p:spPr>
        <p:txBody>
          <a:bodyPr wrap="none" anchor="ctr"/>
          <a:lstStyle/>
          <a:p>
            <a:pPr fontAlgn="base">
              <a:lnSpc>
                <a:spcPct val="90000"/>
              </a:lnSpc>
              <a:spcBef>
                <a:spcPct val="35000"/>
              </a:spcBef>
              <a:spcAft>
                <a:spcPct val="25000"/>
              </a:spcAft>
              <a:buClr>
                <a:srgbClr val="8B3D9A"/>
              </a:buClr>
              <a:buFont typeface="Arial" pitchFamily="34" charset="0"/>
              <a:buChar char="•"/>
            </a:pPr>
            <a:endParaRPr lang="el-GR" dirty="0"/>
          </a:p>
        </p:txBody>
      </p:sp>
      <p:sp>
        <p:nvSpPr>
          <p:cNvPr id="12" name="Text Box 53"/>
          <p:cNvSpPr txBox="1">
            <a:spLocks noChangeArrowheads="1"/>
          </p:cNvSpPr>
          <p:nvPr/>
        </p:nvSpPr>
        <p:spPr bwMode="auto">
          <a:xfrm>
            <a:off x="7509671" y="1068934"/>
            <a:ext cx="798617" cy="344710"/>
          </a:xfrm>
          <a:prstGeom prst="rect">
            <a:avLst/>
          </a:prstGeom>
          <a:noFill/>
          <a:ln w="28575">
            <a:noFill/>
            <a:miter lim="800000"/>
            <a:headEnd/>
            <a:tailEnd/>
          </a:ln>
        </p:spPr>
        <p:txBody>
          <a:bodyPr wrap="none">
            <a:spAutoFit/>
          </a:bodyPr>
          <a:lstStyle/>
          <a:p>
            <a:pPr algn="ctr" fontAlgn="base">
              <a:lnSpc>
                <a:spcPct val="80000"/>
              </a:lnSpc>
              <a:spcBef>
                <a:spcPct val="50000"/>
              </a:spcBef>
              <a:spcAft>
                <a:spcPct val="25000"/>
              </a:spcAft>
              <a:buClr>
                <a:srgbClr val="8B3D9A"/>
              </a:buClr>
              <a:buFont typeface="Arial" pitchFamily="34" charset="0"/>
              <a:buNone/>
            </a:pPr>
            <a:r>
              <a:rPr lang="en-US" sz="2000" dirty="0" smtClean="0">
                <a:solidFill>
                  <a:srgbClr val="003366"/>
                </a:solidFill>
              </a:rPr>
              <a:t>e TPO</a:t>
            </a:r>
            <a:endParaRPr lang="en-US" sz="2000" dirty="0">
              <a:solidFill>
                <a:srgbClr val="003366"/>
              </a:solidFill>
            </a:endParaRPr>
          </a:p>
        </p:txBody>
      </p:sp>
      <p:sp>
        <p:nvSpPr>
          <p:cNvPr id="14" name="Text Box 9"/>
          <p:cNvSpPr txBox="1">
            <a:spLocks noChangeArrowheads="1"/>
          </p:cNvSpPr>
          <p:nvPr/>
        </p:nvSpPr>
        <p:spPr bwMode="auto">
          <a:xfrm>
            <a:off x="-36512" y="1484782"/>
            <a:ext cx="2317558" cy="646331"/>
          </a:xfrm>
          <a:prstGeom prst="rect">
            <a:avLst/>
          </a:prstGeom>
          <a:noFill/>
          <a:ln w="28575">
            <a:noFill/>
            <a:miter lim="800000"/>
            <a:headEnd/>
            <a:tailEnd/>
          </a:ln>
        </p:spPr>
        <p:txBody>
          <a:bodyPr wrap="square">
            <a:spAutoFit/>
          </a:bodyPr>
          <a:lstStyle/>
          <a:p>
            <a:pPr algn="ctr" defTabSz="822325" eaLnBrk="0" fontAlgn="base" hangingPunct="0">
              <a:spcBef>
                <a:spcPct val="0"/>
              </a:spcBef>
              <a:spcAft>
                <a:spcPct val="0"/>
              </a:spcAft>
              <a:buClr>
                <a:srgbClr val="381984"/>
              </a:buClr>
              <a:buFont typeface="Wingdings" pitchFamily="2" charset="2"/>
              <a:buNone/>
            </a:pPr>
            <a:r>
              <a:rPr lang="el-GR" b="1" dirty="0">
                <a:solidFill>
                  <a:srgbClr val="002060"/>
                </a:solidFill>
                <a:sym typeface="Lucida Grande" pitchFamily="-106" charset="0"/>
              </a:rPr>
              <a:t>Ανενεργός </a:t>
            </a:r>
            <a:r>
              <a:rPr lang="el-GR" b="1" dirty="0" smtClean="0">
                <a:solidFill>
                  <a:srgbClr val="002060"/>
                </a:solidFill>
                <a:sym typeface="Lucida Grande" pitchFamily="-106" charset="0"/>
              </a:rPr>
              <a:t>υποδοχέας</a:t>
            </a:r>
            <a:r>
              <a:rPr lang="en-US" b="1" dirty="0" smtClean="0">
                <a:solidFill>
                  <a:srgbClr val="002060"/>
                </a:solidFill>
                <a:sym typeface="Lucida Grande" pitchFamily="-106" charset="0"/>
              </a:rPr>
              <a:t> </a:t>
            </a:r>
            <a:r>
              <a:rPr lang="el-GR" b="1" dirty="0" err="1" smtClean="0">
                <a:solidFill>
                  <a:srgbClr val="002060"/>
                </a:solidFill>
                <a:sym typeface="Lucida Grande" pitchFamily="-106" charset="0"/>
              </a:rPr>
              <a:t>θρομβοποιητίνης</a:t>
            </a:r>
            <a:endParaRPr lang="en-US" b="1" dirty="0">
              <a:solidFill>
                <a:srgbClr val="002060"/>
              </a:solidFill>
              <a:sym typeface="Lucida Grande" pitchFamily="-106" charset="0"/>
            </a:endParaRPr>
          </a:p>
        </p:txBody>
      </p:sp>
      <p:cxnSp>
        <p:nvCxnSpPr>
          <p:cNvPr id="17" name="Shape 16"/>
          <p:cNvCxnSpPr/>
          <p:nvPr/>
        </p:nvCxnSpPr>
        <p:spPr>
          <a:xfrm rot="16200000" flipH="1">
            <a:off x="1622127" y="1631252"/>
            <a:ext cx="505797" cy="1505517"/>
          </a:xfrm>
          <a:prstGeom prst="bentConnector2">
            <a:avLst/>
          </a:prstGeom>
          <a:ln w="2222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8" name="Text Box 10"/>
          <p:cNvSpPr txBox="1">
            <a:spLocks noChangeArrowheads="1"/>
          </p:cNvSpPr>
          <p:nvPr/>
        </p:nvSpPr>
        <p:spPr bwMode="auto">
          <a:xfrm>
            <a:off x="7104303" y="1484782"/>
            <a:ext cx="2076209" cy="646331"/>
          </a:xfrm>
          <a:prstGeom prst="rect">
            <a:avLst/>
          </a:prstGeom>
          <a:noFill/>
          <a:ln w="28575">
            <a:noFill/>
            <a:miter lim="800000"/>
            <a:headEnd/>
            <a:tailEnd/>
          </a:ln>
        </p:spPr>
        <p:txBody>
          <a:bodyPr wrap="none">
            <a:spAutoFit/>
          </a:bodyPr>
          <a:lstStyle/>
          <a:p>
            <a:pPr algn="ctr" defTabSz="822325" eaLnBrk="0" fontAlgn="base" hangingPunct="0">
              <a:spcBef>
                <a:spcPct val="0"/>
              </a:spcBef>
              <a:spcAft>
                <a:spcPct val="0"/>
              </a:spcAft>
              <a:buClr>
                <a:srgbClr val="381984"/>
              </a:buClr>
              <a:buFont typeface="Wingdings" pitchFamily="2" charset="2"/>
              <a:buNone/>
            </a:pPr>
            <a:r>
              <a:rPr lang="el-GR" b="1" dirty="0">
                <a:solidFill>
                  <a:srgbClr val="002060"/>
                </a:solidFill>
                <a:sym typeface="Lucida Grande" pitchFamily="-106" charset="0"/>
              </a:rPr>
              <a:t>Ενεργός </a:t>
            </a:r>
            <a:r>
              <a:rPr lang="el-GR" b="1" dirty="0" smtClean="0">
                <a:solidFill>
                  <a:srgbClr val="002060"/>
                </a:solidFill>
                <a:sym typeface="Lucida Grande" pitchFamily="-106" charset="0"/>
              </a:rPr>
              <a:t>υποδοχέας</a:t>
            </a:r>
            <a:br>
              <a:rPr lang="el-GR" b="1" dirty="0" smtClean="0">
                <a:solidFill>
                  <a:srgbClr val="002060"/>
                </a:solidFill>
                <a:sym typeface="Lucida Grande" pitchFamily="-106" charset="0"/>
              </a:rPr>
            </a:br>
            <a:r>
              <a:rPr lang="el-GR" b="1" dirty="0" smtClean="0">
                <a:solidFill>
                  <a:srgbClr val="002060"/>
                </a:solidFill>
                <a:sym typeface="Lucida Grande" pitchFamily="-106" charset="0"/>
              </a:rPr>
              <a:t> </a:t>
            </a:r>
            <a:r>
              <a:rPr lang="el-GR" b="1" dirty="0" err="1" smtClean="0">
                <a:solidFill>
                  <a:srgbClr val="002060"/>
                </a:solidFill>
                <a:sym typeface="Lucida Grande" pitchFamily="-106" charset="0"/>
              </a:rPr>
              <a:t>θρομβοποιητίνης</a:t>
            </a:r>
            <a:endParaRPr lang="en-US" b="1" dirty="0">
              <a:solidFill>
                <a:srgbClr val="002060"/>
              </a:solidFill>
              <a:sym typeface="Lucida Grande" pitchFamily="-106" charset="0"/>
            </a:endParaRPr>
          </a:p>
        </p:txBody>
      </p:sp>
      <p:cxnSp>
        <p:nvCxnSpPr>
          <p:cNvPr id="21" name="Shape 20"/>
          <p:cNvCxnSpPr>
            <a:stCxn id="18" idx="2"/>
          </p:cNvCxnSpPr>
          <p:nvPr/>
        </p:nvCxnSpPr>
        <p:spPr>
          <a:xfrm rot="5400000">
            <a:off x="7112417" y="1606920"/>
            <a:ext cx="505799" cy="1554184"/>
          </a:xfrm>
          <a:prstGeom prst="bentConnector2">
            <a:avLst/>
          </a:prstGeom>
          <a:ln w="2222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2" name="Right Arrow 21"/>
          <p:cNvSpPr/>
          <p:nvPr/>
        </p:nvSpPr>
        <p:spPr>
          <a:xfrm>
            <a:off x="3995936" y="2149054"/>
            <a:ext cx="1008112" cy="360040"/>
          </a:xfrm>
          <a:prstGeom prst="rightArrow">
            <a:avLst/>
          </a:prstGeom>
          <a:solidFill>
            <a:srgbClr val="FF0000"/>
          </a:solidFill>
          <a:ln>
            <a:solidFill>
              <a:srgbClr val="C00000"/>
            </a:solidFill>
          </a:ln>
          <a:scene3d>
            <a:camera prst="orthographicFront"/>
            <a:lightRig rig="sunset" dir="t"/>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 name="Oval 51"/>
          <p:cNvSpPr>
            <a:spLocks noChangeArrowheads="1"/>
          </p:cNvSpPr>
          <p:nvPr/>
        </p:nvSpPr>
        <p:spPr bwMode="auto">
          <a:xfrm>
            <a:off x="7164288" y="1052736"/>
            <a:ext cx="331788" cy="376238"/>
          </a:xfrm>
          <a:prstGeom prst="ellipse">
            <a:avLst/>
          </a:prstGeom>
          <a:gradFill rotWithShape="1">
            <a:gsLst>
              <a:gs pos="0">
                <a:srgbClr val="760000"/>
              </a:gs>
              <a:gs pos="50000">
                <a:srgbClr val="FF0000"/>
              </a:gs>
              <a:gs pos="100000">
                <a:srgbClr val="760000"/>
              </a:gs>
            </a:gsLst>
            <a:lin ang="5400000" scaled="1"/>
          </a:gradFill>
          <a:ln w="28575">
            <a:noFill/>
            <a:round/>
            <a:headEnd/>
            <a:tailEnd/>
          </a:ln>
          <a:scene3d>
            <a:camera prst="orthographicFront"/>
            <a:lightRig rig="sunset" dir="t"/>
          </a:scene3d>
          <a:sp3d prstMaterial="metal">
            <a:bevelT w="165100" prst="coolSlant"/>
          </a:sp3d>
        </p:spPr>
        <p:txBody>
          <a:bodyPr wrap="none" anchor="ctr"/>
          <a:lstStyle/>
          <a:p>
            <a:pPr fontAlgn="base">
              <a:lnSpc>
                <a:spcPct val="90000"/>
              </a:lnSpc>
              <a:spcBef>
                <a:spcPct val="35000"/>
              </a:spcBef>
              <a:spcAft>
                <a:spcPct val="25000"/>
              </a:spcAft>
              <a:buClr>
                <a:srgbClr val="8B3D9A"/>
              </a:buClr>
              <a:buFont typeface="Arial" pitchFamily="34" charset="0"/>
              <a:buChar char="•"/>
            </a:pPr>
            <a:endParaRPr lang="el-GR" dirty="0"/>
          </a:p>
        </p:txBody>
      </p:sp>
      <p:sp>
        <p:nvSpPr>
          <p:cNvPr id="28" name="Text Box 12"/>
          <p:cNvSpPr txBox="1">
            <a:spLocks noChangeArrowheads="1"/>
          </p:cNvSpPr>
          <p:nvPr/>
        </p:nvSpPr>
        <p:spPr bwMode="auto">
          <a:xfrm>
            <a:off x="1187624" y="3573016"/>
            <a:ext cx="1749197" cy="338554"/>
          </a:xfrm>
          <a:prstGeom prst="rect">
            <a:avLst/>
          </a:prstGeom>
          <a:noFill/>
          <a:ln w="28575">
            <a:noFill/>
            <a:miter lim="800000"/>
            <a:headEnd/>
            <a:tailEnd/>
          </a:ln>
        </p:spPr>
        <p:txBody>
          <a:bodyPr wrap="none">
            <a:spAutoFit/>
          </a:bodyPr>
          <a:lstStyle/>
          <a:p>
            <a:pPr defTabSz="822325" eaLnBrk="0" fontAlgn="base" hangingPunct="0">
              <a:spcBef>
                <a:spcPct val="0"/>
              </a:spcBef>
              <a:spcAft>
                <a:spcPct val="0"/>
              </a:spcAft>
              <a:buClr>
                <a:srgbClr val="381984"/>
              </a:buClr>
              <a:buFont typeface="Wingdings" pitchFamily="2" charset="2"/>
              <a:buNone/>
            </a:pPr>
            <a:r>
              <a:rPr lang="el-GR" sz="1600" b="1" dirty="0">
                <a:latin typeface="Cambria" pitchFamily="18" charset="0"/>
                <a:sym typeface="Lucida Grande" pitchFamily="-106" charset="0"/>
              </a:rPr>
              <a:t>Κυτταρόπλασμα</a:t>
            </a:r>
            <a:endParaRPr lang="en-US" sz="1600" b="1" dirty="0">
              <a:latin typeface="Cambria" pitchFamily="18" charset="0"/>
              <a:sym typeface="Lucida Grande" pitchFamily="-106" charset="0"/>
            </a:endParaRPr>
          </a:p>
        </p:txBody>
      </p:sp>
      <p:grpSp>
        <p:nvGrpSpPr>
          <p:cNvPr id="2" name="Group 57"/>
          <p:cNvGrpSpPr/>
          <p:nvPr/>
        </p:nvGrpSpPr>
        <p:grpSpPr>
          <a:xfrm>
            <a:off x="4355976" y="4525318"/>
            <a:ext cx="1192612" cy="576064"/>
            <a:chOff x="4932040" y="5301208"/>
            <a:chExt cx="1192612" cy="576064"/>
          </a:xfrm>
        </p:grpSpPr>
        <p:grpSp>
          <p:nvGrpSpPr>
            <p:cNvPr id="3" name="Group 46"/>
            <p:cNvGrpSpPr/>
            <p:nvPr/>
          </p:nvGrpSpPr>
          <p:grpSpPr>
            <a:xfrm>
              <a:off x="4932040" y="5301208"/>
              <a:ext cx="599335" cy="576064"/>
              <a:chOff x="4932040" y="5085184"/>
              <a:chExt cx="599335" cy="576064"/>
            </a:xfrm>
            <a:scene3d>
              <a:camera prst="orthographicFront"/>
              <a:lightRig rig="brightRoom" dir="t"/>
            </a:scene3d>
          </p:grpSpPr>
          <p:grpSp>
            <p:nvGrpSpPr>
              <p:cNvPr id="4" name="Group 39"/>
              <p:cNvGrpSpPr/>
              <p:nvPr/>
            </p:nvGrpSpPr>
            <p:grpSpPr>
              <a:xfrm>
                <a:off x="5038055" y="5085184"/>
                <a:ext cx="374650" cy="286891"/>
                <a:chOff x="5038055" y="5085184"/>
                <a:chExt cx="374650" cy="286891"/>
              </a:xfrm>
            </p:grpSpPr>
            <p:sp>
              <p:nvSpPr>
                <p:cNvPr id="33" name="Oval 47"/>
                <p:cNvSpPr>
                  <a:spLocks noChangeArrowheads="1"/>
                </p:cNvSpPr>
                <p:nvPr/>
              </p:nvSpPr>
              <p:spPr bwMode="auto">
                <a:xfrm rot="-5400000">
                  <a:off x="5123780" y="4999459"/>
                  <a:ext cx="203200" cy="374650"/>
                </a:xfrm>
                <a:prstGeom prst="ellipse">
                  <a:avLst/>
                </a:prstGeom>
                <a:solidFill>
                  <a:schemeClr val="accent3">
                    <a:lumMod val="50000"/>
                  </a:schemeClr>
                </a:solidFill>
                <a:ln w="31750">
                  <a:solidFill>
                    <a:schemeClr val="accent3">
                      <a:lumMod val="50000"/>
                    </a:schemeClr>
                  </a:solidFill>
                  <a:round/>
                  <a:headEnd/>
                  <a:tailEnd/>
                </a:ln>
                <a:sp3d prstMaterial="metal">
                  <a:bevelT/>
                </a:sp3d>
              </p:spPr>
              <p:txBody>
                <a:bodyPr wrap="none" anchor="ctr"/>
                <a:lstStyle/>
                <a:p>
                  <a:pPr fontAlgn="base">
                    <a:lnSpc>
                      <a:spcPct val="90000"/>
                    </a:lnSpc>
                    <a:spcBef>
                      <a:spcPct val="35000"/>
                    </a:spcBef>
                    <a:spcAft>
                      <a:spcPct val="25000"/>
                    </a:spcAft>
                    <a:buClr>
                      <a:srgbClr val="8B3D9A"/>
                    </a:buClr>
                    <a:buFont typeface="Arial" pitchFamily="34" charset="0"/>
                    <a:buChar char="•"/>
                  </a:pPr>
                  <a:endParaRPr lang="el-GR" dirty="0"/>
                </a:p>
              </p:txBody>
            </p:sp>
            <p:sp>
              <p:nvSpPr>
                <p:cNvPr id="39" name="Line 31"/>
                <p:cNvSpPr>
                  <a:spLocks noChangeShapeType="1"/>
                </p:cNvSpPr>
                <p:nvPr/>
              </p:nvSpPr>
              <p:spPr bwMode="auto">
                <a:xfrm>
                  <a:off x="5076056" y="5229200"/>
                  <a:ext cx="0" cy="142875"/>
                </a:xfrm>
                <a:prstGeom prst="line">
                  <a:avLst/>
                </a:prstGeom>
                <a:noFill/>
                <a:ln w="31750">
                  <a:solidFill>
                    <a:schemeClr val="accent3">
                      <a:lumMod val="50000"/>
                    </a:schemeClr>
                  </a:solidFill>
                  <a:round/>
                  <a:headEnd/>
                  <a:tailEnd/>
                </a:ln>
                <a:sp3d prstMaterial="metal">
                  <a:bevelT/>
                </a:sp3d>
              </p:spPr>
              <p:txBody>
                <a:bodyPr wrap="none" anchor="ctr"/>
                <a:lstStyle/>
                <a:p>
                  <a:pPr fontAlgn="base">
                    <a:spcBef>
                      <a:spcPct val="0"/>
                    </a:spcBef>
                    <a:spcAft>
                      <a:spcPct val="0"/>
                    </a:spcAft>
                  </a:pPr>
                  <a:endParaRPr lang="el-GR"/>
                </a:p>
              </p:txBody>
            </p:sp>
          </p:grpSp>
          <p:grpSp>
            <p:nvGrpSpPr>
              <p:cNvPr id="5" name="Group 45"/>
              <p:cNvGrpSpPr/>
              <p:nvPr/>
            </p:nvGrpSpPr>
            <p:grpSpPr>
              <a:xfrm>
                <a:off x="4932040" y="5085184"/>
                <a:ext cx="599335" cy="576064"/>
                <a:chOff x="4932040" y="5085184"/>
                <a:chExt cx="599335" cy="576064"/>
              </a:xfrm>
            </p:grpSpPr>
            <p:grpSp>
              <p:nvGrpSpPr>
                <p:cNvPr id="6" name="Group 40"/>
                <p:cNvGrpSpPr/>
                <p:nvPr/>
              </p:nvGrpSpPr>
              <p:grpSpPr>
                <a:xfrm rot="10800000">
                  <a:off x="5061446" y="5302348"/>
                  <a:ext cx="374650" cy="286891"/>
                  <a:chOff x="5038055" y="5085184"/>
                  <a:chExt cx="374650" cy="286891"/>
                </a:xfrm>
              </p:grpSpPr>
              <p:sp>
                <p:nvSpPr>
                  <p:cNvPr id="42" name="Oval 47"/>
                  <p:cNvSpPr>
                    <a:spLocks noChangeArrowheads="1"/>
                  </p:cNvSpPr>
                  <p:nvPr/>
                </p:nvSpPr>
                <p:spPr bwMode="auto">
                  <a:xfrm rot="-5400000">
                    <a:off x="5123780" y="4999459"/>
                    <a:ext cx="203200" cy="374650"/>
                  </a:xfrm>
                  <a:prstGeom prst="ellipse">
                    <a:avLst/>
                  </a:prstGeom>
                  <a:solidFill>
                    <a:schemeClr val="accent3">
                      <a:lumMod val="50000"/>
                    </a:schemeClr>
                  </a:solidFill>
                  <a:ln w="31750">
                    <a:solidFill>
                      <a:schemeClr val="accent3">
                        <a:lumMod val="50000"/>
                      </a:schemeClr>
                    </a:solidFill>
                    <a:round/>
                    <a:headEnd/>
                    <a:tailEnd/>
                  </a:ln>
                  <a:sp3d prstMaterial="metal">
                    <a:bevelT/>
                  </a:sp3d>
                </p:spPr>
                <p:txBody>
                  <a:bodyPr wrap="none" anchor="ctr"/>
                  <a:lstStyle/>
                  <a:p>
                    <a:pPr fontAlgn="base">
                      <a:lnSpc>
                        <a:spcPct val="90000"/>
                      </a:lnSpc>
                      <a:spcBef>
                        <a:spcPct val="35000"/>
                      </a:spcBef>
                      <a:spcAft>
                        <a:spcPct val="25000"/>
                      </a:spcAft>
                      <a:buClr>
                        <a:srgbClr val="8B3D9A"/>
                      </a:buClr>
                      <a:buFont typeface="Arial" pitchFamily="34" charset="0"/>
                      <a:buChar char="•"/>
                    </a:pPr>
                    <a:endParaRPr lang="el-GR" dirty="0"/>
                  </a:p>
                </p:txBody>
              </p:sp>
              <p:sp>
                <p:nvSpPr>
                  <p:cNvPr id="43" name="Line 31"/>
                  <p:cNvSpPr>
                    <a:spLocks noChangeShapeType="1"/>
                  </p:cNvSpPr>
                  <p:nvPr/>
                </p:nvSpPr>
                <p:spPr bwMode="auto">
                  <a:xfrm>
                    <a:off x="5076056" y="5229200"/>
                    <a:ext cx="0" cy="142875"/>
                  </a:xfrm>
                  <a:prstGeom prst="line">
                    <a:avLst/>
                  </a:prstGeom>
                  <a:noFill/>
                  <a:ln w="31750">
                    <a:solidFill>
                      <a:schemeClr val="accent3">
                        <a:lumMod val="50000"/>
                      </a:schemeClr>
                    </a:solidFill>
                    <a:round/>
                    <a:headEnd/>
                    <a:tailEnd/>
                  </a:ln>
                  <a:sp3d prstMaterial="metal">
                    <a:bevelT/>
                  </a:sp3d>
                </p:spPr>
                <p:txBody>
                  <a:bodyPr wrap="none" anchor="ctr"/>
                  <a:lstStyle/>
                  <a:p>
                    <a:pPr fontAlgn="base">
                      <a:spcBef>
                        <a:spcPct val="0"/>
                      </a:spcBef>
                      <a:spcAft>
                        <a:spcPct val="0"/>
                      </a:spcAft>
                    </a:pPr>
                    <a:endParaRPr lang="el-GR"/>
                  </a:p>
                </p:txBody>
              </p:sp>
            </p:grpSp>
            <p:sp>
              <p:nvSpPr>
                <p:cNvPr id="44" name="Text Box 29"/>
                <p:cNvSpPr txBox="1">
                  <a:spLocks noChangeArrowheads="1"/>
                </p:cNvSpPr>
                <p:nvPr/>
              </p:nvSpPr>
              <p:spPr bwMode="auto">
                <a:xfrm>
                  <a:off x="4932040" y="5371938"/>
                  <a:ext cx="311303" cy="289310"/>
                </a:xfrm>
                <a:prstGeom prst="rect">
                  <a:avLst/>
                </a:prstGeom>
                <a:noFill/>
                <a:ln w="28575">
                  <a:noFill/>
                  <a:miter lim="800000"/>
                  <a:headEnd/>
                  <a:tailEnd/>
                </a:ln>
                <a:sp3d prstMaterial="metal">
                  <a:bevelT/>
                </a:sp3d>
              </p:spPr>
              <p:txBody>
                <a:bodyPr wrap="none">
                  <a:spAutoFit/>
                </a:bodyPr>
                <a:lstStyle/>
                <a:p>
                  <a:pPr algn="ctr" fontAlgn="base">
                    <a:lnSpc>
                      <a:spcPct val="80000"/>
                    </a:lnSpc>
                    <a:spcBef>
                      <a:spcPct val="50000"/>
                    </a:spcBef>
                    <a:spcAft>
                      <a:spcPct val="25000"/>
                    </a:spcAft>
                    <a:buClr>
                      <a:srgbClr val="8B3D9A"/>
                    </a:buClr>
                    <a:buFont typeface="Arial" pitchFamily="34" charset="0"/>
                    <a:buNone/>
                  </a:pPr>
                  <a:r>
                    <a:rPr lang="en-US" sz="1600" b="1" dirty="0">
                      <a:solidFill>
                        <a:schemeClr val="tx2">
                          <a:lumMod val="50000"/>
                        </a:schemeClr>
                      </a:solidFill>
                      <a:latin typeface="Cambria" pitchFamily="18" charset="0"/>
                    </a:rPr>
                    <a:t>P</a:t>
                  </a:r>
                </a:p>
              </p:txBody>
            </p:sp>
            <p:sp>
              <p:nvSpPr>
                <p:cNvPr id="45" name="Text Box 29"/>
                <p:cNvSpPr txBox="1">
                  <a:spLocks noChangeArrowheads="1"/>
                </p:cNvSpPr>
                <p:nvPr/>
              </p:nvSpPr>
              <p:spPr bwMode="auto">
                <a:xfrm>
                  <a:off x="5220072" y="5085184"/>
                  <a:ext cx="311303" cy="289310"/>
                </a:xfrm>
                <a:prstGeom prst="rect">
                  <a:avLst/>
                </a:prstGeom>
                <a:noFill/>
                <a:ln w="28575">
                  <a:noFill/>
                  <a:miter lim="800000"/>
                  <a:headEnd/>
                  <a:tailEnd/>
                </a:ln>
                <a:sp3d prstMaterial="metal">
                  <a:bevelT/>
                </a:sp3d>
              </p:spPr>
              <p:txBody>
                <a:bodyPr wrap="none">
                  <a:spAutoFit/>
                </a:bodyPr>
                <a:lstStyle/>
                <a:p>
                  <a:pPr algn="ctr" fontAlgn="base">
                    <a:lnSpc>
                      <a:spcPct val="80000"/>
                    </a:lnSpc>
                    <a:spcBef>
                      <a:spcPct val="50000"/>
                    </a:spcBef>
                    <a:spcAft>
                      <a:spcPct val="25000"/>
                    </a:spcAft>
                    <a:buClr>
                      <a:srgbClr val="8B3D9A"/>
                    </a:buClr>
                    <a:buFont typeface="Arial" pitchFamily="34" charset="0"/>
                    <a:buNone/>
                  </a:pPr>
                  <a:r>
                    <a:rPr lang="en-US" sz="1600" b="1" dirty="0">
                      <a:solidFill>
                        <a:schemeClr val="tx2">
                          <a:lumMod val="50000"/>
                        </a:schemeClr>
                      </a:solidFill>
                      <a:latin typeface="Cambria" pitchFamily="18" charset="0"/>
                    </a:rPr>
                    <a:t>P</a:t>
                  </a:r>
                </a:p>
              </p:txBody>
            </p:sp>
          </p:grpSp>
        </p:grpSp>
        <p:sp>
          <p:nvSpPr>
            <p:cNvPr id="48" name="Text Box 18"/>
            <p:cNvSpPr txBox="1">
              <a:spLocks noChangeArrowheads="1"/>
            </p:cNvSpPr>
            <p:nvPr/>
          </p:nvSpPr>
          <p:spPr bwMode="auto">
            <a:xfrm>
              <a:off x="5452096" y="5316538"/>
              <a:ext cx="672556" cy="344710"/>
            </a:xfrm>
            <a:prstGeom prst="rect">
              <a:avLst/>
            </a:prstGeom>
            <a:noFill/>
            <a:ln w="28575">
              <a:noFill/>
              <a:miter lim="800000"/>
              <a:headEnd/>
              <a:tailEnd/>
            </a:ln>
          </p:spPr>
          <p:txBody>
            <a:bodyPr wrap="none">
              <a:spAutoFit/>
            </a:bodyPr>
            <a:lstStyle/>
            <a:p>
              <a:pPr algn="ctr" fontAlgn="base">
                <a:lnSpc>
                  <a:spcPct val="80000"/>
                </a:lnSpc>
                <a:spcBef>
                  <a:spcPct val="50000"/>
                </a:spcBef>
                <a:spcAft>
                  <a:spcPct val="25000"/>
                </a:spcAft>
                <a:buClr>
                  <a:srgbClr val="8B3D9A"/>
                </a:buClr>
                <a:buFont typeface="Arial" pitchFamily="34" charset="0"/>
                <a:buNone/>
              </a:pPr>
              <a:r>
                <a:rPr lang="en-GB" sz="2000" b="1" dirty="0" smtClean="0">
                  <a:solidFill>
                    <a:srgbClr val="002060"/>
                  </a:solidFill>
                </a:rPr>
                <a:t>ST</a:t>
              </a:r>
              <a:r>
                <a:rPr lang="en-US" sz="2000" b="1" dirty="0" smtClean="0">
                  <a:solidFill>
                    <a:srgbClr val="002060"/>
                  </a:solidFill>
                </a:rPr>
                <a:t>AT</a:t>
              </a:r>
              <a:endParaRPr lang="en-US" sz="2000" b="1" dirty="0">
                <a:solidFill>
                  <a:srgbClr val="002060"/>
                </a:solidFill>
              </a:endParaRPr>
            </a:p>
          </p:txBody>
        </p:sp>
      </p:grpSp>
      <p:sp>
        <p:nvSpPr>
          <p:cNvPr id="55" name="Text Box 13"/>
          <p:cNvSpPr txBox="1">
            <a:spLocks noChangeArrowheads="1"/>
          </p:cNvSpPr>
          <p:nvPr/>
        </p:nvSpPr>
        <p:spPr bwMode="auto">
          <a:xfrm>
            <a:off x="3131840" y="5373216"/>
            <a:ext cx="2101409" cy="338554"/>
          </a:xfrm>
          <a:prstGeom prst="rect">
            <a:avLst/>
          </a:prstGeom>
          <a:noFill/>
          <a:ln w="28575">
            <a:noFill/>
            <a:miter lim="800000"/>
            <a:headEnd/>
            <a:tailEnd/>
          </a:ln>
        </p:spPr>
        <p:txBody>
          <a:bodyPr wrap="none">
            <a:spAutoFit/>
          </a:bodyPr>
          <a:lstStyle/>
          <a:p>
            <a:pPr defTabSz="822325" eaLnBrk="0" fontAlgn="base" hangingPunct="0">
              <a:spcBef>
                <a:spcPct val="0"/>
              </a:spcBef>
              <a:spcAft>
                <a:spcPct val="0"/>
              </a:spcAft>
              <a:buClr>
                <a:srgbClr val="381984"/>
              </a:buClr>
              <a:buFont typeface="Wingdings" pitchFamily="2" charset="2"/>
              <a:buNone/>
            </a:pPr>
            <a:r>
              <a:rPr lang="el-GR" sz="1600" b="1" dirty="0">
                <a:solidFill>
                  <a:srgbClr val="002060"/>
                </a:solidFill>
                <a:latin typeface="Cambria" pitchFamily="18" charset="0"/>
                <a:sym typeface="Lucida Grande" pitchFamily="-106" charset="0"/>
              </a:rPr>
              <a:t>Μετάδοση </a:t>
            </a:r>
            <a:r>
              <a:rPr lang="el-GR" sz="1600" b="1" dirty="0" smtClean="0">
                <a:solidFill>
                  <a:srgbClr val="002060"/>
                </a:solidFill>
                <a:latin typeface="Cambria" pitchFamily="18" charset="0"/>
                <a:sym typeface="Lucida Grande" pitchFamily="-106" charset="0"/>
              </a:rPr>
              <a:t>σημάτων</a:t>
            </a:r>
            <a:endParaRPr lang="en-US" sz="1600" b="1" dirty="0">
              <a:solidFill>
                <a:srgbClr val="002060"/>
              </a:solidFill>
              <a:latin typeface="Cambria" pitchFamily="18" charset="0"/>
              <a:sym typeface="Lucida Grande" pitchFamily="-106" charset="0"/>
            </a:endParaRPr>
          </a:p>
        </p:txBody>
      </p:sp>
      <p:grpSp>
        <p:nvGrpSpPr>
          <p:cNvPr id="7" name="Group 89"/>
          <p:cNvGrpSpPr/>
          <p:nvPr/>
        </p:nvGrpSpPr>
        <p:grpSpPr>
          <a:xfrm>
            <a:off x="5004048" y="3717032"/>
            <a:ext cx="1621875" cy="864096"/>
            <a:chOff x="5004048" y="3717032"/>
            <a:chExt cx="1621875" cy="864096"/>
          </a:xfrm>
        </p:grpSpPr>
        <p:grpSp>
          <p:nvGrpSpPr>
            <p:cNvPr id="8" name="Group 33"/>
            <p:cNvGrpSpPr/>
            <p:nvPr/>
          </p:nvGrpSpPr>
          <p:grpSpPr>
            <a:xfrm>
              <a:off x="5004048" y="3861048"/>
              <a:ext cx="704548" cy="398069"/>
              <a:chOff x="5038357" y="4509120"/>
              <a:chExt cx="704548" cy="398069"/>
            </a:xfrm>
          </p:grpSpPr>
          <p:sp>
            <p:nvSpPr>
              <p:cNvPr id="30" name="Text Box 29"/>
              <p:cNvSpPr txBox="1">
                <a:spLocks noChangeArrowheads="1"/>
              </p:cNvSpPr>
              <p:nvPr/>
            </p:nvSpPr>
            <p:spPr bwMode="auto">
              <a:xfrm>
                <a:off x="5038357" y="4593257"/>
                <a:ext cx="325731" cy="313932"/>
              </a:xfrm>
              <a:prstGeom prst="rect">
                <a:avLst/>
              </a:prstGeom>
              <a:noFill/>
              <a:ln w="28575">
                <a:noFill/>
                <a:miter lim="800000"/>
                <a:headEnd/>
                <a:tailEnd/>
              </a:ln>
            </p:spPr>
            <p:txBody>
              <a:bodyPr wrap="none">
                <a:spAutoFit/>
              </a:bodyPr>
              <a:lstStyle/>
              <a:p>
                <a:pPr algn="ctr" fontAlgn="base">
                  <a:lnSpc>
                    <a:spcPct val="80000"/>
                  </a:lnSpc>
                  <a:spcBef>
                    <a:spcPct val="50000"/>
                  </a:spcBef>
                  <a:spcAft>
                    <a:spcPct val="25000"/>
                  </a:spcAft>
                  <a:buClr>
                    <a:srgbClr val="8B3D9A"/>
                  </a:buClr>
                  <a:buFont typeface="Arial" pitchFamily="34" charset="0"/>
                  <a:buNone/>
                </a:pPr>
                <a:r>
                  <a:rPr lang="en-US" b="1" dirty="0">
                    <a:solidFill>
                      <a:schemeClr val="tx2">
                        <a:lumMod val="50000"/>
                      </a:schemeClr>
                    </a:solidFill>
                    <a:latin typeface="Cambria" pitchFamily="18" charset="0"/>
                  </a:rPr>
                  <a:t>P</a:t>
                </a:r>
              </a:p>
            </p:txBody>
          </p:sp>
          <p:sp>
            <p:nvSpPr>
              <p:cNvPr id="31" name="Line 32"/>
              <p:cNvSpPr>
                <a:spLocks noChangeShapeType="1"/>
              </p:cNvSpPr>
              <p:nvPr/>
            </p:nvSpPr>
            <p:spPr bwMode="auto">
              <a:xfrm>
                <a:off x="5292080" y="4725142"/>
                <a:ext cx="288032" cy="1"/>
              </a:xfrm>
              <a:prstGeom prst="line">
                <a:avLst/>
              </a:prstGeom>
              <a:noFill/>
              <a:ln w="44450" cmpd="dbl">
                <a:solidFill>
                  <a:schemeClr val="bg1">
                    <a:lumMod val="50000"/>
                  </a:schemeClr>
                </a:solidFill>
                <a:round/>
                <a:headEnd/>
                <a:tailEnd/>
              </a:ln>
            </p:spPr>
            <p:txBody>
              <a:bodyPr wrap="none" anchor="ctr"/>
              <a:lstStyle/>
              <a:p>
                <a:pPr fontAlgn="base">
                  <a:spcBef>
                    <a:spcPct val="0"/>
                  </a:spcBef>
                  <a:spcAft>
                    <a:spcPct val="0"/>
                  </a:spcAft>
                </a:pPr>
                <a:endParaRPr lang="el-GR"/>
              </a:p>
            </p:txBody>
          </p:sp>
          <p:sp>
            <p:nvSpPr>
              <p:cNvPr id="32" name="Oval 45"/>
              <p:cNvSpPr>
                <a:spLocks noChangeArrowheads="1"/>
              </p:cNvSpPr>
              <p:nvPr/>
            </p:nvSpPr>
            <p:spPr bwMode="auto">
              <a:xfrm>
                <a:off x="5539705" y="4509120"/>
                <a:ext cx="203200" cy="374650"/>
              </a:xfrm>
              <a:prstGeom prst="ellipse">
                <a:avLst/>
              </a:prstGeom>
              <a:solidFill>
                <a:schemeClr val="accent1"/>
              </a:solidFill>
              <a:ln w="28575">
                <a:noFill/>
                <a:round/>
                <a:headEnd/>
                <a:tailEnd/>
              </a:ln>
              <a:scene3d>
                <a:camera prst="orthographicFront"/>
                <a:lightRig rig="freezing" dir="t"/>
              </a:scene3d>
              <a:sp3d contourW="12700" prstMaterial="metal">
                <a:bevelT/>
                <a:contourClr>
                  <a:schemeClr val="tx2">
                    <a:lumMod val="60000"/>
                    <a:lumOff val="40000"/>
                  </a:schemeClr>
                </a:contourClr>
              </a:sp3d>
            </p:spPr>
            <p:txBody>
              <a:bodyPr wrap="none" anchor="ctr"/>
              <a:lstStyle/>
              <a:p>
                <a:pPr fontAlgn="base">
                  <a:lnSpc>
                    <a:spcPct val="90000"/>
                  </a:lnSpc>
                  <a:spcBef>
                    <a:spcPct val="35000"/>
                  </a:spcBef>
                  <a:spcAft>
                    <a:spcPct val="25000"/>
                  </a:spcAft>
                  <a:buClr>
                    <a:srgbClr val="8B3D9A"/>
                  </a:buClr>
                  <a:buFont typeface="Arial" pitchFamily="34" charset="0"/>
                  <a:buChar char="•"/>
                </a:pPr>
                <a:endParaRPr lang="el-GR"/>
              </a:p>
            </p:txBody>
          </p:sp>
        </p:grpSp>
        <p:sp>
          <p:nvSpPr>
            <p:cNvPr id="35" name="Oval 45"/>
            <p:cNvSpPr>
              <a:spLocks noChangeArrowheads="1"/>
            </p:cNvSpPr>
            <p:nvPr/>
          </p:nvSpPr>
          <p:spPr bwMode="auto">
            <a:xfrm>
              <a:off x="5952976" y="3877246"/>
              <a:ext cx="203200" cy="374650"/>
            </a:xfrm>
            <a:prstGeom prst="ellipse">
              <a:avLst/>
            </a:prstGeom>
            <a:solidFill>
              <a:schemeClr val="accent1"/>
            </a:solidFill>
            <a:ln w="28575">
              <a:noFill/>
              <a:round/>
              <a:headEnd/>
              <a:tailEnd/>
            </a:ln>
            <a:scene3d>
              <a:camera prst="orthographicFront"/>
              <a:lightRig rig="freezing" dir="t"/>
            </a:scene3d>
            <a:sp3d contourW="12700" prstMaterial="metal">
              <a:bevelT/>
              <a:contourClr>
                <a:schemeClr val="tx2">
                  <a:lumMod val="60000"/>
                  <a:lumOff val="40000"/>
                </a:schemeClr>
              </a:contourClr>
            </a:sp3d>
          </p:spPr>
          <p:txBody>
            <a:bodyPr wrap="none" anchor="ctr"/>
            <a:lstStyle/>
            <a:p>
              <a:pPr fontAlgn="base">
                <a:lnSpc>
                  <a:spcPct val="90000"/>
                </a:lnSpc>
                <a:spcBef>
                  <a:spcPct val="35000"/>
                </a:spcBef>
                <a:spcAft>
                  <a:spcPct val="25000"/>
                </a:spcAft>
                <a:buClr>
                  <a:srgbClr val="8B3D9A"/>
                </a:buClr>
                <a:buFont typeface="Arial" pitchFamily="34" charset="0"/>
                <a:buChar char="•"/>
              </a:pPr>
              <a:endParaRPr lang="el-GR"/>
            </a:p>
          </p:txBody>
        </p:sp>
        <p:sp>
          <p:nvSpPr>
            <p:cNvPr id="36" name="Line 32"/>
            <p:cNvSpPr>
              <a:spLocks noChangeShapeType="1"/>
            </p:cNvSpPr>
            <p:nvPr/>
          </p:nvSpPr>
          <p:spPr bwMode="auto">
            <a:xfrm flipV="1">
              <a:off x="6156176" y="4077071"/>
              <a:ext cx="216024" cy="16199"/>
            </a:xfrm>
            <a:prstGeom prst="line">
              <a:avLst/>
            </a:prstGeom>
            <a:noFill/>
            <a:ln w="44450" cmpd="dbl">
              <a:solidFill>
                <a:schemeClr val="bg1">
                  <a:lumMod val="50000"/>
                </a:schemeClr>
              </a:solidFill>
              <a:round/>
              <a:headEnd/>
              <a:tailEnd/>
            </a:ln>
          </p:spPr>
          <p:txBody>
            <a:bodyPr wrap="none" anchor="ctr"/>
            <a:lstStyle/>
            <a:p>
              <a:pPr fontAlgn="base">
                <a:spcBef>
                  <a:spcPct val="0"/>
                </a:spcBef>
                <a:spcAft>
                  <a:spcPct val="0"/>
                </a:spcAft>
              </a:pPr>
              <a:endParaRPr lang="el-GR"/>
            </a:p>
          </p:txBody>
        </p:sp>
        <p:sp>
          <p:nvSpPr>
            <p:cNvPr id="37" name="Text Box 29"/>
            <p:cNvSpPr txBox="1">
              <a:spLocks noChangeArrowheads="1"/>
            </p:cNvSpPr>
            <p:nvPr/>
          </p:nvSpPr>
          <p:spPr bwMode="auto">
            <a:xfrm>
              <a:off x="6300192" y="3933056"/>
              <a:ext cx="325731" cy="313932"/>
            </a:xfrm>
            <a:prstGeom prst="rect">
              <a:avLst/>
            </a:prstGeom>
            <a:noFill/>
            <a:ln w="28575">
              <a:noFill/>
              <a:miter lim="800000"/>
              <a:headEnd/>
              <a:tailEnd/>
            </a:ln>
          </p:spPr>
          <p:txBody>
            <a:bodyPr wrap="none">
              <a:spAutoFit/>
            </a:bodyPr>
            <a:lstStyle/>
            <a:p>
              <a:pPr algn="ctr" fontAlgn="base">
                <a:lnSpc>
                  <a:spcPct val="80000"/>
                </a:lnSpc>
                <a:spcBef>
                  <a:spcPct val="50000"/>
                </a:spcBef>
                <a:spcAft>
                  <a:spcPct val="25000"/>
                </a:spcAft>
                <a:buClr>
                  <a:srgbClr val="8B3D9A"/>
                </a:buClr>
                <a:buFont typeface="Arial" pitchFamily="34" charset="0"/>
                <a:buNone/>
              </a:pPr>
              <a:r>
                <a:rPr lang="en-US" b="1" dirty="0">
                  <a:solidFill>
                    <a:schemeClr val="tx2">
                      <a:lumMod val="50000"/>
                    </a:schemeClr>
                  </a:solidFill>
                  <a:latin typeface="Cambria" pitchFamily="18" charset="0"/>
                </a:rPr>
                <a:t>P</a:t>
              </a:r>
            </a:p>
          </p:txBody>
        </p:sp>
        <p:sp>
          <p:nvSpPr>
            <p:cNvPr id="38" name="Text Box 18"/>
            <p:cNvSpPr txBox="1">
              <a:spLocks noChangeArrowheads="1"/>
            </p:cNvSpPr>
            <p:nvPr/>
          </p:nvSpPr>
          <p:spPr bwMode="auto">
            <a:xfrm>
              <a:off x="5567457" y="3717032"/>
              <a:ext cx="560539" cy="344710"/>
            </a:xfrm>
            <a:prstGeom prst="rect">
              <a:avLst/>
            </a:prstGeom>
            <a:noFill/>
            <a:ln w="28575">
              <a:noFill/>
              <a:miter lim="800000"/>
              <a:headEnd/>
              <a:tailEnd/>
            </a:ln>
          </p:spPr>
          <p:txBody>
            <a:bodyPr wrap="none">
              <a:spAutoFit/>
            </a:bodyPr>
            <a:lstStyle/>
            <a:p>
              <a:pPr algn="ctr" fontAlgn="base">
                <a:lnSpc>
                  <a:spcPct val="80000"/>
                </a:lnSpc>
                <a:spcBef>
                  <a:spcPct val="50000"/>
                </a:spcBef>
                <a:spcAft>
                  <a:spcPct val="25000"/>
                </a:spcAft>
                <a:buClr>
                  <a:srgbClr val="8B3D9A"/>
                </a:buClr>
                <a:buFont typeface="Arial" pitchFamily="34" charset="0"/>
                <a:buNone/>
              </a:pPr>
              <a:r>
                <a:rPr lang="en-US" sz="2000" b="1" dirty="0">
                  <a:solidFill>
                    <a:srgbClr val="002060"/>
                  </a:solidFill>
                </a:rPr>
                <a:t>JAK</a:t>
              </a:r>
            </a:p>
          </p:txBody>
        </p:sp>
        <p:cxnSp>
          <p:nvCxnSpPr>
            <p:cNvPr id="51" name="Straight Arrow Connector 50"/>
            <p:cNvCxnSpPr/>
            <p:nvPr/>
          </p:nvCxnSpPr>
          <p:spPr>
            <a:xfrm rot="10800000" flipV="1">
              <a:off x="5292080" y="4149874"/>
              <a:ext cx="504850" cy="431254"/>
            </a:xfrm>
            <a:prstGeom prst="straightConnector1">
              <a:avLst/>
            </a:prstGeom>
            <a:ln w="34925" cmpd="sng">
              <a:solidFill>
                <a:srgbClr val="33CC33"/>
              </a:solidFill>
              <a:prstDash val="solid"/>
              <a:tailEnd type="arrow"/>
            </a:ln>
          </p:spPr>
          <p:style>
            <a:lnRef idx="1">
              <a:schemeClr val="accent1"/>
            </a:lnRef>
            <a:fillRef idx="0">
              <a:schemeClr val="accent1"/>
            </a:fillRef>
            <a:effectRef idx="0">
              <a:schemeClr val="accent1"/>
            </a:effectRef>
            <a:fontRef idx="minor">
              <a:schemeClr val="tx1"/>
            </a:fontRef>
          </p:style>
        </p:cxnSp>
      </p:grpSp>
      <p:cxnSp>
        <p:nvCxnSpPr>
          <p:cNvPr id="61" name="Straight Arrow Connector 60"/>
          <p:cNvCxnSpPr/>
          <p:nvPr/>
        </p:nvCxnSpPr>
        <p:spPr>
          <a:xfrm rot="16200000" flipH="1">
            <a:off x="5796136" y="4149080"/>
            <a:ext cx="432048" cy="432048"/>
          </a:xfrm>
          <a:prstGeom prst="straightConnector1">
            <a:avLst/>
          </a:prstGeom>
          <a:ln w="34925" cmpd="sng">
            <a:solidFill>
              <a:srgbClr val="33CC33"/>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71" name="TextBox 59"/>
          <p:cNvSpPr txBox="1">
            <a:spLocks noChangeArrowheads="1"/>
          </p:cNvSpPr>
          <p:nvPr/>
        </p:nvSpPr>
        <p:spPr bwMode="auto">
          <a:xfrm>
            <a:off x="8028384" y="5621178"/>
            <a:ext cx="607859" cy="400110"/>
          </a:xfrm>
          <a:prstGeom prst="rect">
            <a:avLst/>
          </a:prstGeom>
          <a:noFill/>
          <a:ln w="9525">
            <a:noFill/>
            <a:miter lim="800000"/>
            <a:headEnd/>
            <a:tailEnd/>
          </a:ln>
        </p:spPr>
        <p:txBody>
          <a:bodyPr wrap="none">
            <a:spAutoFit/>
          </a:bodyPr>
          <a:lstStyle/>
          <a:p>
            <a:pPr fontAlgn="base">
              <a:spcBef>
                <a:spcPct val="0"/>
              </a:spcBef>
              <a:spcAft>
                <a:spcPct val="0"/>
              </a:spcAft>
            </a:pPr>
            <a:r>
              <a:rPr lang="en-GB" sz="2000" b="1" dirty="0" smtClean="0">
                <a:solidFill>
                  <a:srgbClr val="002060"/>
                </a:solidFill>
              </a:rPr>
              <a:t>AKT</a:t>
            </a:r>
            <a:endParaRPr lang="en-GB" sz="2000" b="1" dirty="0">
              <a:solidFill>
                <a:srgbClr val="002060"/>
              </a:solidFill>
            </a:endParaRPr>
          </a:p>
        </p:txBody>
      </p:sp>
      <p:grpSp>
        <p:nvGrpSpPr>
          <p:cNvPr id="13" name="Group 92"/>
          <p:cNvGrpSpPr/>
          <p:nvPr/>
        </p:nvGrpSpPr>
        <p:grpSpPr>
          <a:xfrm>
            <a:off x="5707727" y="4309294"/>
            <a:ext cx="2032625" cy="1928018"/>
            <a:chOff x="5707727" y="4309294"/>
            <a:chExt cx="2032625" cy="1928018"/>
          </a:xfrm>
        </p:grpSpPr>
        <p:sp>
          <p:nvSpPr>
            <p:cNvPr id="66" name="Text Box 15"/>
            <p:cNvSpPr txBox="1">
              <a:spLocks noChangeArrowheads="1"/>
            </p:cNvSpPr>
            <p:nvPr/>
          </p:nvSpPr>
          <p:spPr bwMode="auto">
            <a:xfrm>
              <a:off x="6606708" y="4309294"/>
              <a:ext cx="1133644" cy="344710"/>
            </a:xfrm>
            <a:prstGeom prst="rect">
              <a:avLst/>
            </a:prstGeom>
            <a:noFill/>
            <a:ln w="28575">
              <a:noFill/>
              <a:miter lim="800000"/>
              <a:headEnd/>
              <a:tailEnd/>
            </a:ln>
          </p:spPr>
          <p:txBody>
            <a:bodyPr wrap="none">
              <a:spAutoFit/>
            </a:bodyPr>
            <a:lstStyle/>
            <a:p>
              <a:pPr algn="ctr" fontAlgn="base">
                <a:lnSpc>
                  <a:spcPct val="80000"/>
                </a:lnSpc>
                <a:spcBef>
                  <a:spcPct val="50000"/>
                </a:spcBef>
                <a:spcAft>
                  <a:spcPct val="25000"/>
                </a:spcAft>
                <a:buClr>
                  <a:srgbClr val="8B3D9A"/>
                </a:buClr>
                <a:buFont typeface="Arial" pitchFamily="34" charset="0"/>
                <a:buNone/>
              </a:pPr>
              <a:r>
                <a:rPr lang="en-US" sz="2000" b="1" dirty="0">
                  <a:solidFill>
                    <a:srgbClr val="002060"/>
                  </a:solidFill>
                </a:rPr>
                <a:t>RAS/RAF</a:t>
              </a:r>
            </a:p>
          </p:txBody>
        </p:sp>
        <p:sp>
          <p:nvSpPr>
            <p:cNvPr id="67" name="Oval 27"/>
            <p:cNvSpPr>
              <a:spLocks noChangeArrowheads="1"/>
            </p:cNvSpPr>
            <p:nvPr/>
          </p:nvSpPr>
          <p:spPr bwMode="auto">
            <a:xfrm>
              <a:off x="6314603" y="4381302"/>
              <a:ext cx="345629" cy="487858"/>
            </a:xfrm>
            <a:prstGeom prst="ellipse">
              <a:avLst/>
            </a:prstGeom>
            <a:solidFill>
              <a:schemeClr val="accent4"/>
            </a:solidFill>
            <a:ln w="28575">
              <a:noFill/>
              <a:round/>
              <a:headEnd/>
              <a:tailEnd/>
            </a:ln>
            <a:scene3d>
              <a:camera prst="orthographicFront"/>
              <a:lightRig rig="freezing" dir="t"/>
            </a:scene3d>
            <a:sp3d prstMaterial="metal">
              <a:bevelT/>
            </a:sp3d>
          </p:spPr>
          <p:txBody>
            <a:bodyPr wrap="none" anchor="ctr"/>
            <a:lstStyle/>
            <a:p>
              <a:pPr fontAlgn="base">
                <a:lnSpc>
                  <a:spcPct val="90000"/>
                </a:lnSpc>
                <a:spcBef>
                  <a:spcPct val="35000"/>
                </a:spcBef>
                <a:spcAft>
                  <a:spcPct val="25000"/>
                </a:spcAft>
                <a:buClr>
                  <a:srgbClr val="8B3D9A"/>
                </a:buClr>
                <a:buFont typeface="Arial" charset="0"/>
                <a:buChar char="•"/>
                <a:defRPr/>
              </a:pPr>
              <a:endParaRPr lang="en-US">
                <a:cs typeface="ＭＳ Ｐゴシック" charset="-128"/>
              </a:endParaRPr>
            </a:p>
          </p:txBody>
        </p:sp>
        <p:sp>
          <p:nvSpPr>
            <p:cNvPr id="69" name="Text Box 16"/>
            <p:cNvSpPr txBox="1">
              <a:spLocks noChangeArrowheads="1"/>
            </p:cNvSpPr>
            <p:nvPr/>
          </p:nvSpPr>
          <p:spPr bwMode="auto">
            <a:xfrm>
              <a:off x="5724128" y="5157192"/>
              <a:ext cx="982962" cy="344710"/>
            </a:xfrm>
            <a:prstGeom prst="rect">
              <a:avLst/>
            </a:prstGeom>
            <a:noFill/>
            <a:ln w="28575">
              <a:noFill/>
              <a:miter lim="800000"/>
              <a:headEnd/>
              <a:tailEnd/>
            </a:ln>
          </p:spPr>
          <p:txBody>
            <a:bodyPr wrap="none">
              <a:spAutoFit/>
            </a:bodyPr>
            <a:lstStyle/>
            <a:p>
              <a:pPr algn="ctr" fontAlgn="base">
                <a:lnSpc>
                  <a:spcPct val="80000"/>
                </a:lnSpc>
                <a:spcBef>
                  <a:spcPct val="50000"/>
                </a:spcBef>
                <a:spcAft>
                  <a:spcPct val="25000"/>
                </a:spcAft>
                <a:buClr>
                  <a:srgbClr val="8B3D9A"/>
                </a:buClr>
                <a:buFont typeface="Arial" pitchFamily="34" charset="0"/>
                <a:buNone/>
              </a:pPr>
              <a:r>
                <a:rPr lang="en-US" sz="2000" b="1" dirty="0">
                  <a:solidFill>
                    <a:srgbClr val="002060"/>
                  </a:solidFill>
                </a:rPr>
                <a:t>MAPKK</a:t>
              </a:r>
            </a:p>
          </p:txBody>
        </p:sp>
        <p:sp>
          <p:nvSpPr>
            <p:cNvPr id="70" name="Text Box 17"/>
            <p:cNvSpPr txBox="1">
              <a:spLocks noChangeArrowheads="1"/>
            </p:cNvSpPr>
            <p:nvPr/>
          </p:nvSpPr>
          <p:spPr bwMode="auto">
            <a:xfrm>
              <a:off x="5707727" y="5892602"/>
              <a:ext cx="952505" cy="344710"/>
            </a:xfrm>
            <a:prstGeom prst="rect">
              <a:avLst/>
            </a:prstGeom>
            <a:noFill/>
            <a:ln w="28575">
              <a:noFill/>
              <a:miter lim="800000"/>
              <a:headEnd/>
              <a:tailEnd/>
            </a:ln>
          </p:spPr>
          <p:txBody>
            <a:bodyPr wrap="none">
              <a:spAutoFit/>
            </a:bodyPr>
            <a:lstStyle/>
            <a:p>
              <a:pPr algn="ctr" fontAlgn="base">
                <a:lnSpc>
                  <a:spcPct val="80000"/>
                </a:lnSpc>
                <a:spcBef>
                  <a:spcPct val="50000"/>
                </a:spcBef>
                <a:spcAft>
                  <a:spcPct val="25000"/>
                </a:spcAft>
                <a:buClr>
                  <a:srgbClr val="8B3D9A"/>
                </a:buClr>
                <a:buFont typeface="Arial" pitchFamily="34" charset="0"/>
                <a:buNone/>
              </a:pPr>
              <a:r>
                <a:rPr lang="en-US" sz="2000" b="1" dirty="0">
                  <a:solidFill>
                    <a:srgbClr val="002060"/>
                  </a:solidFill>
                </a:rPr>
                <a:t>p42/44</a:t>
              </a:r>
            </a:p>
          </p:txBody>
        </p:sp>
        <p:cxnSp>
          <p:nvCxnSpPr>
            <p:cNvPr id="72" name="Straight Arrow Connector 71"/>
            <p:cNvCxnSpPr/>
            <p:nvPr/>
          </p:nvCxnSpPr>
          <p:spPr>
            <a:xfrm rot="5400000">
              <a:off x="6155382" y="4940374"/>
              <a:ext cx="288032" cy="145604"/>
            </a:xfrm>
            <a:prstGeom prst="straightConnector1">
              <a:avLst/>
            </a:prstGeom>
            <a:ln w="34925">
              <a:solidFill>
                <a:srgbClr val="33CC33"/>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69" idx="2"/>
            </p:cNvCxnSpPr>
            <p:nvPr/>
          </p:nvCxnSpPr>
          <p:spPr>
            <a:xfrm rot="16200000" flipH="1">
              <a:off x="6034210" y="5683300"/>
              <a:ext cx="375372" cy="12575"/>
            </a:xfrm>
            <a:prstGeom prst="straightConnector1">
              <a:avLst/>
            </a:prstGeom>
            <a:ln w="34925">
              <a:solidFill>
                <a:srgbClr val="33CC33"/>
              </a:solidFill>
              <a:tailEnd type="arrow"/>
            </a:ln>
          </p:spPr>
          <p:style>
            <a:lnRef idx="1">
              <a:schemeClr val="accent1"/>
            </a:lnRef>
            <a:fillRef idx="0">
              <a:schemeClr val="accent1"/>
            </a:fillRef>
            <a:effectRef idx="0">
              <a:schemeClr val="accent1"/>
            </a:effectRef>
            <a:fontRef idx="minor">
              <a:schemeClr val="tx1"/>
            </a:fontRef>
          </p:style>
        </p:cxnSp>
      </p:grpSp>
      <p:cxnSp>
        <p:nvCxnSpPr>
          <p:cNvPr id="77" name="Straight Arrow Connector 76"/>
          <p:cNvCxnSpPr/>
          <p:nvPr/>
        </p:nvCxnSpPr>
        <p:spPr>
          <a:xfrm>
            <a:off x="6588224" y="4869161"/>
            <a:ext cx="432048" cy="406786"/>
          </a:xfrm>
          <a:prstGeom prst="straightConnector1">
            <a:avLst/>
          </a:prstGeom>
          <a:ln w="34925">
            <a:solidFill>
              <a:srgbClr val="33CC33"/>
            </a:solidFill>
            <a:tailEnd type="arrow"/>
          </a:ln>
        </p:spPr>
        <p:style>
          <a:lnRef idx="1">
            <a:schemeClr val="accent1"/>
          </a:lnRef>
          <a:fillRef idx="0">
            <a:schemeClr val="accent1"/>
          </a:fillRef>
          <a:effectRef idx="0">
            <a:schemeClr val="accent1"/>
          </a:effectRef>
          <a:fontRef idx="minor">
            <a:schemeClr val="tx1"/>
          </a:fontRef>
        </p:style>
      </p:cxnSp>
      <p:pic>
        <p:nvPicPr>
          <p:cNvPr id="94" name="Picture 56" descr="Membrane"/>
          <p:cNvPicPr>
            <a:picLocks noChangeAspect="1" noChangeArrowheads="1"/>
          </p:cNvPicPr>
          <p:nvPr/>
        </p:nvPicPr>
        <p:blipFill>
          <a:blip r:embed="rId2" cstate="print"/>
          <a:srcRect/>
          <a:stretch>
            <a:fillRect/>
          </a:stretch>
        </p:blipFill>
        <p:spPr bwMode="auto">
          <a:xfrm>
            <a:off x="251520" y="2492896"/>
            <a:ext cx="8640960" cy="1648514"/>
          </a:xfrm>
          <a:prstGeom prst="rect">
            <a:avLst/>
          </a:prstGeom>
          <a:noFill/>
          <a:ln w="9525">
            <a:noFill/>
            <a:miter lim="800000"/>
            <a:headEnd/>
            <a:tailEnd/>
          </a:ln>
        </p:spPr>
      </p:pic>
      <p:grpSp>
        <p:nvGrpSpPr>
          <p:cNvPr id="15" name="Group 12"/>
          <p:cNvGrpSpPr/>
          <p:nvPr/>
        </p:nvGrpSpPr>
        <p:grpSpPr>
          <a:xfrm>
            <a:off x="3053843" y="1933029"/>
            <a:ext cx="366029" cy="2144043"/>
            <a:chOff x="2915816" y="2564904"/>
            <a:chExt cx="366029" cy="1872209"/>
          </a:xfrm>
          <a:scene3d>
            <a:camera prst="orthographicFront"/>
            <a:lightRig rig="sunset" dir="t"/>
          </a:scene3d>
        </p:grpSpPr>
        <p:sp>
          <p:nvSpPr>
            <p:cNvPr id="9" name="Freeform 22"/>
            <p:cNvSpPr>
              <a:spLocks/>
            </p:cNvSpPr>
            <p:nvPr/>
          </p:nvSpPr>
          <p:spPr bwMode="auto">
            <a:xfrm>
              <a:off x="2915816" y="2572843"/>
              <a:ext cx="144016" cy="1864270"/>
            </a:xfrm>
            <a:custGeom>
              <a:avLst/>
              <a:gdLst>
                <a:gd name="T0" fmla="*/ 0 w 84"/>
                <a:gd name="T1" fmla="*/ 0 h 954"/>
                <a:gd name="T2" fmla="*/ 2147483647 w 84"/>
                <a:gd name="T3" fmla="*/ 2147483647 h 954"/>
                <a:gd name="T4" fmla="*/ 2147483647 w 84"/>
                <a:gd name="T5" fmla="*/ 2147483647 h 954"/>
                <a:gd name="T6" fmla="*/ 2147483647 w 84"/>
                <a:gd name="T7" fmla="*/ 2147483647 h 954"/>
                <a:gd name="T8" fmla="*/ 0 w 84"/>
                <a:gd name="T9" fmla="*/ 2147483647 h 954"/>
                <a:gd name="T10" fmla="*/ 0 60000 65536"/>
                <a:gd name="T11" fmla="*/ 0 60000 65536"/>
                <a:gd name="T12" fmla="*/ 0 60000 65536"/>
                <a:gd name="T13" fmla="*/ 0 60000 65536"/>
                <a:gd name="T14" fmla="*/ 0 60000 65536"/>
                <a:gd name="T15" fmla="*/ 0 w 84"/>
                <a:gd name="T16" fmla="*/ 0 h 954"/>
                <a:gd name="T17" fmla="*/ 84 w 84"/>
                <a:gd name="T18" fmla="*/ 954 h 954"/>
              </a:gdLst>
              <a:ahLst/>
              <a:cxnLst>
                <a:cxn ang="T10">
                  <a:pos x="T0" y="T1"/>
                </a:cxn>
                <a:cxn ang="T11">
                  <a:pos x="T2" y="T3"/>
                </a:cxn>
                <a:cxn ang="T12">
                  <a:pos x="T4" y="T5"/>
                </a:cxn>
                <a:cxn ang="T13">
                  <a:pos x="T6" y="T7"/>
                </a:cxn>
                <a:cxn ang="T14">
                  <a:pos x="T8" y="T9"/>
                </a:cxn>
              </a:cxnLst>
              <a:rect l="T15" t="T16" r="T17" b="T18"/>
              <a:pathLst>
                <a:path w="84" h="954">
                  <a:moveTo>
                    <a:pt x="0" y="0"/>
                  </a:moveTo>
                  <a:lnTo>
                    <a:pt x="12" y="210"/>
                  </a:lnTo>
                  <a:lnTo>
                    <a:pt x="84" y="336"/>
                  </a:lnTo>
                  <a:lnTo>
                    <a:pt x="6" y="480"/>
                  </a:lnTo>
                  <a:lnTo>
                    <a:pt x="0" y="954"/>
                  </a:lnTo>
                </a:path>
              </a:pathLst>
            </a:custGeom>
            <a:noFill/>
            <a:ln w="73025" cmpd="thinThick">
              <a:solidFill>
                <a:srgbClr val="00B050"/>
              </a:solidFill>
              <a:prstDash val="solid"/>
              <a:round/>
              <a:headEnd/>
              <a:tailEnd/>
            </a:ln>
            <a:sp3d extrusionH="76200" contourW="12700" prstMaterial="metal">
              <a:bevelT/>
              <a:extrusionClr>
                <a:schemeClr val="accent6">
                  <a:lumMod val="75000"/>
                </a:schemeClr>
              </a:extrusionClr>
              <a:contourClr>
                <a:schemeClr val="accent6">
                  <a:lumMod val="75000"/>
                </a:schemeClr>
              </a:contourClr>
            </a:sp3d>
          </p:spPr>
          <p:txBody>
            <a:bodyPr wrap="none" anchor="ctr"/>
            <a:lstStyle/>
            <a:p>
              <a:pPr fontAlgn="base">
                <a:spcBef>
                  <a:spcPct val="0"/>
                </a:spcBef>
                <a:spcAft>
                  <a:spcPct val="0"/>
                </a:spcAft>
              </a:pPr>
              <a:endParaRPr lang="el-GR"/>
            </a:p>
          </p:txBody>
        </p:sp>
        <p:sp>
          <p:nvSpPr>
            <p:cNvPr id="10" name="Freeform 23"/>
            <p:cNvSpPr>
              <a:spLocks/>
            </p:cNvSpPr>
            <p:nvPr/>
          </p:nvSpPr>
          <p:spPr bwMode="auto">
            <a:xfrm flipH="1">
              <a:off x="3139653" y="2564904"/>
              <a:ext cx="142192" cy="1864271"/>
            </a:xfrm>
            <a:custGeom>
              <a:avLst/>
              <a:gdLst>
                <a:gd name="T0" fmla="*/ 0 w 84"/>
                <a:gd name="T1" fmla="*/ 0 h 954"/>
                <a:gd name="T2" fmla="*/ 2147483647 w 84"/>
                <a:gd name="T3" fmla="*/ 2147483647 h 954"/>
                <a:gd name="T4" fmla="*/ 2147483647 w 84"/>
                <a:gd name="T5" fmla="*/ 2147483647 h 954"/>
                <a:gd name="T6" fmla="*/ 2147483647 w 84"/>
                <a:gd name="T7" fmla="*/ 2147483647 h 954"/>
                <a:gd name="T8" fmla="*/ 0 w 84"/>
                <a:gd name="T9" fmla="*/ 2147483647 h 954"/>
                <a:gd name="T10" fmla="*/ 0 60000 65536"/>
                <a:gd name="T11" fmla="*/ 0 60000 65536"/>
                <a:gd name="T12" fmla="*/ 0 60000 65536"/>
                <a:gd name="T13" fmla="*/ 0 60000 65536"/>
                <a:gd name="T14" fmla="*/ 0 60000 65536"/>
                <a:gd name="T15" fmla="*/ 0 w 84"/>
                <a:gd name="T16" fmla="*/ 0 h 954"/>
                <a:gd name="T17" fmla="*/ 84 w 84"/>
                <a:gd name="T18" fmla="*/ 954 h 954"/>
              </a:gdLst>
              <a:ahLst/>
              <a:cxnLst>
                <a:cxn ang="T10">
                  <a:pos x="T0" y="T1"/>
                </a:cxn>
                <a:cxn ang="T11">
                  <a:pos x="T2" y="T3"/>
                </a:cxn>
                <a:cxn ang="T12">
                  <a:pos x="T4" y="T5"/>
                </a:cxn>
                <a:cxn ang="T13">
                  <a:pos x="T6" y="T7"/>
                </a:cxn>
                <a:cxn ang="T14">
                  <a:pos x="T8" y="T9"/>
                </a:cxn>
              </a:cxnLst>
              <a:rect l="T15" t="T16" r="T17" b="T18"/>
              <a:pathLst>
                <a:path w="84" h="954">
                  <a:moveTo>
                    <a:pt x="0" y="0"/>
                  </a:moveTo>
                  <a:lnTo>
                    <a:pt x="12" y="210"/>
                  </a:lnTo>
                  <a:lnTo>
                    <a:pt x="84" y="336"/>
                  </a:lnTo>
                  <a:lnTo>
                    <a:pt x="6" y="480"/>
                  </a:lnTo>
                  <a:lnTo>
                    <a:pt x="0" y="954"/>
                  </a:lnTo>
                </a:path>
              </a:pathLst>
            </a:custGeom>
            <a:noFill/>
            <a:ln w="73025" cmpd="thinThick">
              <a:solidFill>
                <a:srgbClr val="00B050"/>
              </a:solidFill>
              <a:prstDash val="solid"/>
              <a:round/>
              <a:headEnd/>
              <a:tailEnd/>
            </a:ln>
            <a:sp3d extrusionH="76200" contourW="12700" prstMaterial="metal">
              <a:bevelT/>
              <a:extrusionClr>
                <a:schemeClr val="accent6">
                  <a:lumMod val="75000"/>
                </a:schemeClr>
              </a:extrusionClr>
              <a:contourClr>
                <a:schemeClr val="accent6">
                  <a:lumMod val="75000"/>
                </a:schemeClr>
              </a:contourClr>
            </a:sp3d>
          </p:spPr>
          <p:txBody>
            <a:bodyPr wrap="none" anchor="ctr"/>
            <a:lstStyle/>
            <a:p>
              <a:pPr fontAlgn="base">
                <a:spcBef>
                  <a:spcPct val="0"/>
                </a:spcBef>
                <a:spcAft>
                  <a:spcPct val="0"/>
                </a:spcAft>
              </a:pPr>
              <a:endParaRPr lang="el-GR"/>
            </a:p>
          </p:txBody>
        </p:sp>
      </p:grpSp>
      <p:grpSp>
        <p:nvGrpSpPr>
          <p:cNvPr id="16" name="Group 24"/>
          <p:cNvGrpSpPr/>
          <p:nvPr/>
        </p:nvGrpSpPr>
        <p:grpSpPr>
          <a:xfrm>
            <a:off x="5404519" y="1861022"/>
            <a:ext cx="823665" cy="2072034"/>
            <a:chOff x="3273499" y="2717155"/>
            <a:chExt cx="823665" cy="1863973"/>
          </a:xfrm>
          <a:scene3d>
            <a:camera prst="orthographicFront"/>
            <a:lightRig rig="sunset" dir="t"/>
          </a:scene3d>
        </p:grpSpPr>
        <p:sp>
          <p:nvSpPr>
            <p:cNvPr id="23" name="Freeform 24"/>
            <p:cNvSpPr>
              <a:spLocks/>
            </p:cNvSpPr>
            <p:nvPr/>
          </p:nvSpPr>
          <p:spPr bwMode="auto">
            <a:xfrm>
              <a:off x="3273499" y="2717155"/>
              <a:ext cx="317253" cy="1863973"/>
            </a:xfrm>
            <a:custGeom>
              <a:avLst/>
              <a:gdLst>
                <a:gd name="T0" fmla="*/ 2147483647 w 164"/>
                <a:gd name="T1" fmla="*/ 0 h 964"/>
                <a:gd name="T2" fmla="*/ 2147483647 w 164"/>
                <a:gd name="T3" fmla="*/ 2147483647 h 964"/>
                <a:gd name="T4" fmla="*/ 2147483647 w 164"/>
                <a:gd name="T5" fmla="*/ 2147483647 h 964"/>
                <a:gd name="T6" fmla="*/ 2147483647 w 164"/>
                <a:gd name="T7" fmla="*/ 2147483647 h 964"/>
                <a:gd name="T8" fmla="*/ 0 w 164"/>
                <a:gd name="T9" fmla="*/ 2147483647 h 964"/>
                <a:gd name="T10" fmla="*/ 0 60000 65536"/>
                <a:gd name="T11" fmla="*/ 0 60000 65536"/>
                <a:gd name="T12" fmla="*/ 0 60000 65536"/>
                <a:gd name="T13" fmla="*/ 0 60000 65536"/>
                <a:gd name="T14" fmla="*/ 0 60000 65536"/>
                <a:gd name="T15" fmla="*/ 0 w 164"/>
                <a:gd name="T16" fmla="*/ 0 h 964"/>
                <a:gd name="T17" fmla="*/ 164 w 164"/>
                <a:gd name="T18" fmla="*/ 964 h 964"/>
              </a:gdLst>
              <a:ahLst/>
              <a:cxnLst>
                <a:cxn ang="T10">
                  <a:pos x="T0" y="T1"/>
                </a:cxn>
                <a:cxn ang="T11">
                  <a:pos x="T2" y="T3"/>
                </a:cxn>
                <a:cxn ang="T12">
                  <a:pos x="T4" y="T5"/>
                </a:cxn>
                <a:cxn ang="T13">
                  <a:pos x="T6" y="T7"/>
                </a:cxn>
                <a:cxn ang="T14">
                  <a:pos x="T8" y="T9"/>
                </a:cxn>
              </a:cxnLst>
              <a:rect l="T15" t="T16" r="T17" b="T18"/>
              <a:pathLst>
                <a:path w="164" h="964">
                  <a:moveTo>
                    <a:pt x="120" y="0"/>
                  </a:moveTo>
                  <a:lnTo>
                    <a:pt x="124" y="388"/>
                  </a:lnTo>
                  <a:lnTo>
                    <a:pt x="52" y="520"/>
                  </a:lnTo>
                  <a:lnTo>
                    <a:pt x="164" y="736"/>
                  </a:lnTo>
                  <a:lnTo>
                    <a:pt x="0" y="964"/>
                  </a:lnTo>
                </a:path>
              </a:pathLst>
            </a:custGeom>
            <a:noFill/>
            <a:ln w="79375" cmpd="sng">
              <a:solidFill>
                <a:srgbClr val="FF9900"/>
              </a:solidFill>
              <a:round/>
              <a:headEnd/>
              <a:tailEnd/>
            </a:ln>
            <a:sp3d prstMaterial="metal">
              <a:bevelT/>
              <a:bevelB/>
            </a:sp3d>
          </p:spPr>
          <p:txBody>
            <a:bodyPr wrap="none" anchor="ctr"/>
            <a:lstStyle/>
            <a:p>
              <a:pPr fontAlgn="base">
                <a:spcBef>
                  <a:spcPct val="0"/>
                </a:spcBef>
                <a:spcAft>
                  <a:spcPct val="0"/>
                </a:spcAft>
              </a:pPr>
              <a:endParaRPr lang="el-GR"/>
            </a:p>
          </p:txBody>
        </p:sp>
        <p:sp>
          <p:nvSpPr>
            <p:cNvPr id="24" name="Freeform 25"/>
            <p:cNvSpPr>
              <a:spLocks/>
            </p:cNvSpPr>
            <p:nvPr/>
          </p:nvSpPr>
          <p:spPr bwMode="auto">
            <a:xfrm flipH="1">
              <a:off x="3779912" y="2717155"/>
              <a:ext cx="317252" cy="1863973"/>
            </a:xfrm>
            <a:custGeom>
              <a:avLst/>
              <a:gdLst>
                <a:gd name="T0" fmla="*/ 2147483647 w 164"/>
                <a:gd name="T1" fmla="*/ 0 h 964"/>
                <a:gd name="T2" fmla="*/ 2147483647 w 164"/>
                <a:gd name="T3" fmla="*/ 2147483647 h 964"/>
                <a:gd name="T4" fmla="*/ 2147483647 w 164"/>
                <a:gd name="T5" fmla="*/ 2147483647 h 964"/>
                <a:gd name="T6" fmla="*/ 2147483647 w 164"/>
                <a:gd name="T7" fmla="*/ 2147483647 h 964"/>
                <a:gd name="T8" fmla="*/ 0 w 164"/>
                <a:gd name="T9" fmla="*/ 2147483647 h 964"/>
                <a:gd name="T10" fmla="*/ 0 60000 65536"/>
                <a:gd name="T11" fmla="*/ 0 60000 65536"/>
                <a:gd name="T12" fmla="*/ 0 60000 65536"/>
                <a:gd name="T13" fmla="*/ 0 60000 65536"/>
                <a:gd name="T14" fmla="*/ 0 60000 65536"/>
                <a:gd name="T15" fmla="*/ 0 w 164"/>
                <a:gd name="T16" fmla="*/ 0 h 964"/>
                <a:gd name="T17" fmla="*/ 164 w 164"/>
                <a:gd name="T18" fmla="*/ 964 h 964"/>
              </a:gdLst>
              <a:ahLst/>
              <a:cxnLst>
                <a:cxn ang="T10">
                  <a:pos x="T0" y="T1"/>
                </a:cxn>
                <a:cxn ang="T11">
                  <a:pos x="T2" y="T3"/>
                </a:cxn>
                <a:cxn ang="T12">
                  <a:pos x="T4" y="T5"/>
                </a:cxn>
                <a:cxn ang="T13">
                  <a:pos x="T6" y="T7"/>
                </a:cxn>
                <a:cxn ang="T14">
                  <a:pos x="T8" y="T9"/>
                </a:cxn>
              </a:cxnLst>
              <a:rect l="T15" t="T16" r="T17" b="T18"/>
              <a:pathLst>
                <a:path w="164" h="964">
                  <a:moveTo>
                    <a:pt x="120" y="0"/>
                  </a:moveTo>
                  <a:lnTo>
                    <a:pt x="124" y="388"/>
                  </a:lnTo>
                  <a:lnTo>
                    <a:pt x="52" y="520"/>
                  </a:lnTo>
                  <a:lnTo>
                    <a:pt x="164" y="736"/>
                  </a:lnTo>
                  <a:lnTo>
                    <a:pt x="0" y="964"/>
                  </a:lnTo>
                </a:path>
              </a:pathLst>
            </a:custGeom>
            <a:noFill/>
            <a:ln w="79375" cmpd="sng">
              <a:solidFill>
                <a:srgbClr val="FF9900"/>
              </a:solidFill>
              <a:round/>
              <a:headEnd/>
              <a:tailEnd/>
            </a:ln>
            <a:sp3d prstMaterial="metal">
              <a:bevelT/>
              <a:bevelB/>
            </a:sp3d>
          </p:spPr>
          <p:txBody>
            <a:bodyPr wrap="none" anchor="ctr"/>
            <a:lstStyle/>
            <a:p>
              <a:pPr fontAlgn="base">
                <a:spcBef>
                  <a:spcPct val="0"/>
                </a:spcBef>
                <a:spcAft>
                  <a:spcPct val="0"/>
                </a:spcAft>
              </a:pPr>
              <a:endParaRPr lang="el-GR"/>
            </a:p>
          </p:txBody>
        </p:sp>
      </p:grpSp>
      <p:sp>
        <p:nvSpPr>
          <p:cNvPr id="27" name="Text Box 11"/>
          <p:cNvSpPr txBox="1">
            <a:spLocks noChangeArrowheads="1"/>
          </p:cNvSpPr>
          <p:nvPr/>
        </p:nvSpPr>
        <p:spPr bwMode="auto">
          <a:xfrm>
            <a:off x="-36512" y="2730406"/>
            <a:ext cx="2257349" cy="338554"/>
          </a:xfrm>
          <a:prstGeom prst="rect">
            <a:avLst/>
          </a:prstGeom>
          <a:noFill/>
          <a:ln w="28575">
            <a:noFill/>
            <a:miter lim="800000"/>
            <a:headEnd/>
            <a:tailEnd/>
          </a:ln>
        </p:spPr>
        <p:txBody>
          <a:bodyPr wrap="none">
            <a:spAutoFit/>
          </a:bodyPr>
          <a:lstStyle/>
          <a:p>
            <a:pPr defTabSz="822325" eaLnBrk="0" fontAlgn="base" hangingPunct="0">
              <a:spcBef>
                <a:spcPct val="0"/>
              </a:spcBef>
              <a:spcAft>
                <a:spcPct val="0"/>
              </a:spcAft>
              <a:buClr>
                <a:srgbClr val="381984"/>
              </a:buClr>
              <a:buFont typeface="Wingdings" pitchFamily="2" charset="2"/>
              <a:buNone/>
            </a:pPr>
            <a:r>
              <a:rPr lang="el-GR" sz="1600" b="1" dirty="0">
                <a:solidFill>
                  <a:srgbClr val="003366"/>
                </a:solidFill>
                <a:latin typeface="Cambria" pitchFamily="18" charset="0"/>
                <a:ea typeface="ヒラギノ角ゴ Pro W3" pitchFamily="-105" charset="-128"/>
                <a:sym typeface="Lucida Grande" pitchFamily="-106" charset="0"/>
              </a:rPr>
              <a:t>Κυτταρική Μεμβράνη</a:t>
            </a:r>
            <a:endParaRPr lang="en-US" sz="1600" b="1" dirty="0">
              <a:solidFill>
                <a:srgbClr val="003366"/>
              </a:solidFill>
              <a:latin typeface="Cambria" pitchFamily="18" charset="0"/>
              <a:ea typeface="ヒラギノ角ゴ Pro W3" pitchFamily="-105" charset="-128"/>
              <a:sym typeface="Lucida Grande" pitchFamily="-106" charset="0"/>
            </a:endParaRPr>
          </a:p>
        </p:txBody>
      </p:sp>
      <p:sp>
        <p:nvSpPr>
          <p:cNvPr id="95" name="TextBox 59"/>
          <p:cNvSpPr txBox="1">
            <a:spLocks noChangeArrowheads="1"/>
          </p:cNvSpPr>
          <p:nvPr/>
        </p:nvSpPr>
        <p:spPr bwMode="auto">
          <a:xfrm>
            <a:off x="7223610" y="4869160"/>
            <a:ext cx="660758" cy="400110"/>
          </a:xfrm>
          <a:prstGeom prst="rect">
            <a:avLst/>
          </a:prstGeom>
          <a:noFill/>
          <a:ln w="9525">
            <a:noFill/>
            <a:miter lim="800000"/>
            <a:headEnd/>
            <a:tailEnd/>
          </a:ln>
        </p:spPr>
        <p:txBody>
          <a:bodyPr wrap="none">
            <a:spAutoFit/>
          </a:bodyPr>
          <a:lstStyle/>
          <a:p>
            <a:pPr fontAlgn="base">
              <a:spcBef>
                <a:spcPct val="0"/>
              </a:spcBef>
              <a:spcAft>
                <a:spcPct val="0"/>
              </a:spcAft>
            </a:pPr>
            <a:r>
              <a:rPr lang="en-GB" sz="2000" b="1" dirty="0" smtClean="0">
                <a:solidFill>
                  <a:srgbClr val="002060"/>
                </a:solidFill>
              </a:rPr>
              <a:t>PI3K</a:t>
            </a:r>
            <a:endParaRPr lang="en-GB" sz="2000" b="1" dirty="0">
              <a:solidFill>
                <a:srgbClr val="002060"/>
              </a:solidFill>
            </a:endParaRPr>
          </a:p>
        </p:txBody>
      </p:sp>
      <p:sp>
        <p:nvSpPr>
          <p:cNvPr id="96" name="Oval 27"/>
          <p:cNvSpPr>
            <a:spLocks noChangeArrowheads="1"/>
          </p:cNvSpPr>
          <p:nvPr/>
        </p:nvSpPr>
        <p:spPr bwMode="auto">
          <a:xfrm rot="16200000">
            <a:off x="7091387" y="5173390"/>
            <a:ext cx="345629" cy="487858"/>
          </a:xfrm>
          <a:prstGeom prst="ellipse">
            <a:avLst/>
          </a:prstGeom>
          <a:solidFill>
            <a:srgbClr val="FF6600"/>
          </a:solidFill>
          <a:ln w="28575">
            <a:noFill/>
            <a:round/>
            <a:headEnd/>
            <a:tailEnd/>
          </a:ln>
          <a:scene3d>
            <a:camera prst="orthographicFront"/>
            <a:lightRig rig="freezing" dir="t"/>
          </a:scene3d>
          <a:sp3d prstMaterial="metal">
            <a:bevelT/>
          </a:sp3d>
        </p:spPr>
        <p:txBody>
          <a:bodyPr wrap="none" anchor="ctr"/>
          <a:lstStyle/>
          <a:p>
            <a:pPr fontAlgn="base">
              <a:lnSpc>
                <a:spcPct val="90000"/>
              </a:lnSpc>
              <a:spcBef>
                <a:spcPct val="35000"/>
              </a:spcBef>
              <a:spcAft>
                <a:spcPct val="25000"/>
              </a:spcAft>
              <a:buClr>
                <a:srgbClr val="8B3D9A"/>
              </a:buClr>
              <a:buFont typeface="Arial" charset="0"/>
              <a:buChar char="•"/>
              <a:defRPr/>
            </a:pPr>
            <a:endParaRPr lang="en-US" dirty="0">
              <a:cs typeface="ＭＳ Ｐゴシック" charset="-128"/>
            </a:endParaRPr>
          </a:p>
        </p:txBody>
      </p:sp>
      <p:sp>
        <p:nvSpPr>
          <p:cNvPr id="97" name="Oval 27"/>
          <p:cNvSpPr>
            <a:spLocks noChangeArrowheads="1"/>
          </p:cNvSpPr>
          <p:nvPr/>
        </p:nvSpPr>
        <p:spPr bwMode="auto">
          <a:xfrm rot="16200000">
            <a:off x="7883475" y="5892576"/>
            <a:ext cx="345629" cy="487858"/>
          </a:xfrm>
          <a:prstGeom prst="ellipse">
            <a:avLst/>
          </a:prstGeom>
          <a:solidFill>
            <a:srgbClr val="FF0000"/>
          </a:solidFill>
          <a:ln w="28575">
            <a:noFill/>
            <a:round/>
            <a:headEnd/>
            <a:tailEnd/>
          </a:ln>
          <a:scene3d>
            <a:camera prst="orthographicFront"/>
            <a:lightRig rig="freezing" dir="t"/>
          </a:scene3d>
          <a:sp3d prstMaterial="metal">
            <a:bevelT/>
          </a:sp3d>
        </p:spPr>
        <p:txBody>
          <a:bodyPr wrap="none" anchor="ctr"/>
          <a:lstStyle/>
          <a:p>
            <a:pPr fontAlgn="base">
              <a:lnSpc>
                <a:spcPct val="90000"/>
              </a:lnSpc>
              <a:spcBef>
                <a:spcPct val="35000"/>
              </a:spcBef>
              <a:spcAft>
                <a:spcPct val="25000"/>
              </a:spcAft>
              <a:buClr>
                <a:srgbClr val="8B3D9A"/>
              </a:buClr>
              <a:buFont typeface="Arial" charset="0"/>
              <a:buChar char="•"/>
              <a:defRPr/>
            </a:pPr>
            <a:endParaRPr lang="en-US">
              <a:cs typeface="ＭＳ Ｐゴシック" charset="-128"/>
            </a:endParaRPr>
          </a:p>
        </p:txBody>
      </p:sp>
      <p:cxnSp>
        <p:nvCxnSpPr>
          <p:cNvPr id="98" name="Straight Arrow Connector 97"/>
          <p:cNvCxnSpPr/>
          <p:nvPr/>
        </p:nvCxnSpPr>
        <p:spPr>
          <a:xfrm>
            <a:off x="7452320" y="5661248"/>
            <a:ext cx="360040" cy="334778"/>
          </a:xfrm>
          <a:prstGeom prst="straightConnector1">
            <a:avLst/>
          </a:prstGeom>
          <a:ln w="34925">
            <a:solidFill>
              <a:srgbClr val="33CC33"/>
            </a:solidFill>
            <a:tailEnd type="arrow"/>
          </a:ln>
        </p:spPr>
        <p:style>
          <a:lnRef idx="1">
            <a:schemeClr val="accent1"/>
          </a:lnRef>
          <a:fillRef idx="0">
            <a:schemeClr val="accent1"/>
          </a:fillRef>
          <a:effectRef idx="0">
            <a:schemeClr val="accent1"/>
          </a:effectRef>
          <a:fontRef idx="minor">
            <a:schemeClr val="tx1"/>
          </a:fontRef>
        </p:style>
      </p:cxnSp>
      <p:sp>
        <p:nvSpPr>
          <p:cNvPr id="100" name="Rectangle 7"/>
          <p:cNvSpPr>
            <a:spLocks noGrp="1" noRot="1" noChangeArrowheads="1"/>
          </p:cNvSpPr>
          <p:nvPr>
            <p:ph type="title"/>
          </p:nvPr>
        </p:nvSpPr>
        <p:spPr>
          <a:xfrm>
            <a:off x="457200" y="-27384"/>
            <a:ext cx="8229600" cy="1143000"/>
          </a:xfrm>
        </p:spPr>
        <p:txBody>
          <a:bodyPr/>
          <a:lstStyle/>
          <a:p>
            <a:pPr eaLnBrk="1" hangingPunct="1">
              <a:defRPr/>
            </a:pPr>
            <a:r>
              <a:rPr lang="el-GR" sz="2800" b="1" dirty="0" smtClean="0">
                <a:solidFill>
                  <a:srgbClr val="003366"/>
                </a:solidFill>
                <a:latin typeface="Arial" charset="0"/>
                <a:ea typeface="Arial" charset="0"/>
                <a:cs typeface="Arial" charset="0"/>
              </a:rPr>
              <a:t>Μηχανισμός δράσης της Ενδογενούς ΤΡΟ</a:t>
            </a:r>
            <a:endParaRPr sz="2800" b="1" dirty="0">
              <a:solidFill>
                <a:srgbClr val="003366"/>
              </a:solidFill>
              <a:latin typeface="Arial" charset="0"/>
              <a:ea typeface="Arial" charset="0"/>
              <a:cs typeface="Arial" charset="0"/>
            </a:endParaRPr>
          </a:p>
        </p:txBody>
      </p:sp>
      <p:sp>
        <p:nvSpPr>
          <p:cNvPr id="63" name="62 - Ορθογώνιο"/>
          <p:cNvSpPr/>
          <p:nvPr/>
        </p:nvSpPr>
        <p:spPr>
          <a:xfrm>
            <a:off x="0" y="5085184"/>
            <a:ext cx="3059832" cy="115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smtClean="0">
              <a:solidFill>
                <a:srgbClr val="002060"/>
              </a:solidFill>
              <a:latin typeface="Cambria" pitchFamily="18" charset="0"/>
              <a:sym typeface="Lucida Grande" pitchFamily="-106" charset="0"/>
            </a:endParaRPr>
          </a:p>
          <a:p>
            <a:pPr algn="ctr"/>
            <a:endParaRPr lang="en-US" sz="2800" b="1" dirty="0" smtClean="0">
              <a:solidFill>
                <a:srgbClr val="002060"/>
              </a:solidFill>
              <a:latin typeface="Cambria" pitchFamily="18" charset="0"/>
              <a:sym typeface="Lucida Grande" pitchFamily="-106" charset="0"/>
            </a:endParaRPr>
          </a:p>
          <a:p>
            <a:pPr algn="ctr"/>
            <a:endParaRPr lang="en-US" sz="2800" b="1" dirty="0" smtClean="0">
              <a:solidFill>
                <a:srgbClr val="002060"/>
              </a:solidFill>
              <a:latin typeface="Cambria" pitchFamily="18" charset="0"/>
              <a:sym typeface="Lucida Grande" pitchFamily="-106" charset="0"/>
            </a:endParaRPr>
          </a:p>
          <a:p>
            <a:pPr algn="ctr"/>
            <a:r>
              <a:rPr lang="el-GR" sz="2800" b="1" dirty="0" smtClean="0">
                <a:solidFill>
                  <a:srgbClr val="002060"/>
                </a:solidFill>
                <a:latin typeface="Cambria" pitchFamily="18" charset="0"/>
                <a:sym typeface="Lucida Grande" pitchFamily="-106" charset="0"/>
              </a:rPr>
              <a:t>Αυξημένη παραγωγή αιμοπεταλίων</a:t>
            </a:r>
            <a:endParaRPr lang="en-US" sz="2800" b="1" dirty="0" smtClean="0">
              <a:solidFill>
                <a:srgbClr val="002060"/>
              </a:solidFill>
              <a:latin typeface="Cambria" pitchFamily="18" charset="0"/>
              <a:sym typeface="Lucida Grande" pitchFamily="-106" charset="0"/>
            </a:endParaRPr>
          </a:p>
          <a:p>
            <a:pPr algn="ctr"/>
            <a:endParaRPr lang="el-G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5E-6 -0.00347 C -0.1092 -0.04606 -0.21805 -0.08819 -0.29201 -0.06273 C -0.3658 -0.03704 -0.40468 0.05695 -0.44323 0.15116 " pathEditMode="relative" rAng="0" ptsTypes="aaA">
                                      <p:cBhvr>
                                        <p:cTn id="6" dur="2000" fill="hold"/>
                                        <p:tgtEl>
                                          <p:spTgt spid="26"/>
                                        </p:tgtEl>
                                        <p:attrNameLst>
                                          <p:attrName>ppt_x</p:attrName>
                                          <p:attrName>ppt_y</p:attrName>
                                        </p:attrNameLst>
                                      </p:cBhvr>
                                      <p:rCtr x="-22200" y="3500"/>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1"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55" presetClass="entr" presetSubtype="0"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1000" fill="hold"/>
                                        <p:tgtEl>
                                          <p:spTgt spid="22"/>
                                        </p:tgtEl>
                                        <p:attrNameLst>
                                          <p:attrName>ppt_w</p:attrName>
                                        </p:attrNameLst>
                                      </p:cBhvr>
                                      <p:tavLst>
                                        <p:tav tm="0">
                                          <p:val>
                                            <p:strVal val="#ppt_w*0.70"/>
                                          </p:val>
                                        </p:tav>
                                        <p:tav tm="100000">
                                          <p:val>
                                            <p:strVal val="#ppt_w"/>
                                          </p:val>
                                        </p:tav>
                                      </p:tavLst>
                                    </p:anim>
                                    <p:anim calcmode="lin" valueType="num">
                                      <p:cBhvr>
                                        <p:cTn id="15" dur="1000" fill="hold"/>
                                        <p:tgtEl>
                                          <p:spTgt spid="22"/>
                                        </p:tgtEl>
                                        <p:attrNameLst>
                                          <p:attrName>ppt_h</p:attrName>
                                        </p:attrNameLst>
                                      </p:cBhvr>
                                      <p:tavLst>
                                        <p:tav tm="0">
                                          <p:val>
                                            <p:strVal val="#ppt_h"/>
                                          </p:val>
                                        </p:tav>
                                        <p:tav tm="100000">
                                          <p:val>
                                            <p:strVal val="#ppt_h"/>
                                          </p:val>
                                        </p:tav>
                                      </p:tavLst>
                                    </p:anim>
                                    <p:animEffect transition="in" filter="fade">
                                      <p:cBhvr>
                                        <p:cTn id="16" dur="1000"/>
                                        <p:tgtEl>
                                          <p:spTgt spid="22"/>
                                        </p:tgtEl>
                                      </p:cBhvr>
                                    </p:animEffect>
                                  </p:childTnLst>
                                </p:cTn>
                              </p:par>
                              <p:par>
                                <p:cTn id="17" presetID="2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edge">
                                      <p:cBhvr>
                                        <p:cTn id="19" dur="2000"/>
                                        <p:tgtEl>
                                          <p:spTgt spid="16"/>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37" presetClass="entr" presetSubtype="0" fill="hold" grpId="0"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1000"/>
                                        <p:tgtEl>
                                          <p:spTgt spid="55"/>
                                        </p:tgtEl>
                                      </p:cBhvr>
                                    </p:animEffect>
                                    <p:anim calcmode="lin" valueType="num">
                                      <p:cBhvr>
                                        <p:cTn id="32" dur="1000" fill="hold"/>
                                        <p:tgtEl>
                                          <p:spTgt spid="55"/>
                                        </p:tgtEl>
                                        <p:attrNameLst>
                                          <p:attrName>ppt_x</p:attrName>
                                        </p:attrNameLst>
                                      </p:cBhvr>
                                      <p:tavLst>
                                        <p:tav tm="0">
                                          <p:val>
                                            <p:strVal val="#ppt_x"/>
                                          </p:val>
                                        </p:tav>
                                        <p:tav tm="100000">
                                          <p:val>
                                            <p:strVal val="#ppt_x"/>
                                          </p:val>
                                        </p:tav>
                                      </p:tavLst>
                                    </p:anim>
                                    <p:anim calcmode="lin" valueType="num">
                                      <p:cBhvr>
                                        <p:cTn id="33" dur="900" decel="100000" fill="hold"/>
                                        <p:tgtEl>
                                          <p:spTgt spid="55"/>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par>
                                <p:cTn id="35" presetID="10" presetClass="entr" presetSubtype="0"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fade">
                                      <p:cBhvr>
                                        <p:cTn id="42" dur="500"/>
                                        <p:tgtEl>
                                          <p:spTgt spid="61"/>
                                        </p:tgtEl>
                                      </p:cBhvr>
                                    </p:animEffect>
                                  </p:childTnLst>
                                </p:cTn>
                              </p:par>
                              <p:par>
                                <p:cTn id="43" presetID="10"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77"/>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95"/>
                                        </p:tgtEl>
                                        <p:attrNameLst>
                                          <p:attrName>style.visibility</p:attrName>
                                        </p:attrNameLst>
                                      </p:cBhvr>
                                      <p:to>
                                        <p:strVal val="visible"/>
                                      </p:to>
                                    </p:set>
                                  </p:childTnLst>
                                </p:cTn>
                              </p:par>
                              <p:par>
                                <p:cTn id="54" presetID="10" presetClass="entr" presetSubtype="0" fill="hold" grpId="0" nodeType="withEffect">
                                  <p:stCondLst>
                                    <p:cond delay="0"/>
                                  </p:stCondLst>
                                  <p:childTnLst>
                                    <p:set>
                                      <p:cBhvr>
                                        <p:cTn id="55" dur="1" fill="hold">
                                          <p:stCondLst>
                                            <p:cond delay="0"/>
                                          </p:stCondLst>
                                        </p:cTn>
                                        <p:tgtEl>
                                          <p:spTgt spid="96"/>
                                        </p:tgtEl>
                                        <p:attrNameLst>
                                          <p:attrName>style.visibility</p:attrName>
                                        </p:attrNameLst>
                                      </p:cBhvr>
                                      <p:to>
                                        <p:strVal val="visible"/>
                                      </p:to>
                                    </p:set>
                                    <p:animEffect transition="in" filter="fade">
                                      <p:cBhvr>
                                        <p:cTn id="56" dur="500"/>
                                        <p:tgtEl>
                                          <p:spTgt spid="9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97"/>
                                        </p:tgtEl>
                                        <p:attrNameLst>
                                          <p:attrName>style.visibility</p:attrName>
                                        </p:attrNameLst>
                                      </p:cBhvr>
                                      <p:to>
                                        <p:strVal val="visible"/>
                                      </p:to>
                                    </p:set>
                                    <p:animEffect transition="in" filter="fade">
                                      <p:cBhvr>
                                        <p:cTn id="59" dur="500"/>
                                        <p:tgtEl>
                                          <p:spTgt spid="97"/>
                                        </p:tgtEl>
                                      </p:cBhvr>
                                    </p:animEffect>
                                  </p:childTnLst>
                                </p:cTn>
                              </p:par>
                              <p:par>
                                <p:cTn id="60" presetID="1" presetClass="entr" presetSubtype="0" fill="hold" nodeType="withEffect">
                                  <p:stCondLst>
                                    <p:cond delay="0"/>
                                  </p:stCondLst>
                                  <p:childTnLst>
                                    <p:set>
                                      <p:cBhvr>
                                        <p:cTn id="61"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animBg="1"/>
      <p:bldP spid="22" grpId="1" animBg="1"/>
      <p:bldP spid="26" grpId="0" animBg="1"/>
      <p:bldP spid="55" grpId="0"/>
      <p:bldP spid="71" grpId="0"/>
      <p:bldP spid="95" grpId="0"/>
      <p:bldP spid="96" grpId="0" animBg="1"/>
      <p:bldP spid="9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2" cstate="print"/>
          <a:srcRect/>
          <a:stretch>
            <a:fillRect/>
          </a:stretch>
        </p:blipFill>
        <p:spPr bwMode="auto">
          <a:xfrm>
            <a:off x="1403648" y="1412776"/>
            <a:ext cx="6408738" cy="3816350"/>
          </a:xfrm>
          <a:prstGeom prst="rect">
            <a:avLst/>
          </a:prstGeom>
          <a:noFill/>
          <a:ln w="9525">
            <a:noFill/>
            <a:miter lim="800000"/>
            <a:headEnd/>
            <a:tailEnd/>
          </a:ln>
        </p:spPr>
      </p:pic>
      <p:sp>
        <p:nvSpPr>
          <p:cNvPr id="3" name="2 - Ορθογώνιο"/>
          <p:cNvSpPr/>
          <p:nvPr/>
        </p:nvSpPr>
        <p:spPr>
          <a:xfrm>
            <a:off x="1547664" y="3861048"/>
            <a:ext cx="720080" cy="28803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9"/>
          <p:cNvSpPr txBox="1">
            <a:spLocks noChangeArrowheads="1"/>
          </p:cNvSpPr>
          <p:nvPr/>
        </p:nvSpPr>
        <p:spPr bwMode="auto">
          <a:xfrm>
            <a:off x="-36512" y="1284958"/>
            <a:ext cx="2317558" cy="646331"/>
          </a:xfrm>
          <a:prstGeom prst="rect">
            <a:avLst/>
          </a:prstGeom>
          <a:noFill/>
          <a:ln w="28575">
            <a:noFill/>
            <a:miter lim="800000"/>
            <a:headEnd/>
            <a:tailEnd/>
          </a:ln>
        </p:spPr>
        <p:txBody>
          <a:bodyPr wrap="square">
            <a:spAutoFit/>
          </a:bodyPr>
          <a:lstStyle/>
          <a:p>
            <a:pPr algn="ctr" defTabSz="822325" eaLnBrk="0" fontAlgn="base" hangingPunct="0">
              <a:spcBef>
                <a:spcPct val="0"/>
              </a:spcBef>
              <a:spcAft>
                <a:spcPct val="0"/>
              </a:spcAft>
              <a:buClr>
                <a:srgbClr val="381984"/>
              </a:buClr>
              <a:buFont typeface="Wingdings" pitchFamily="2" charset="2"/>
              <a:buNone/>
            </a:pPr>
            <a:r>
              <a:rPr lang="el-GR" b="1" dirty="0">
                <a:solidFill>
                  <a:srgbClr val="002060"/>
                </a:solidFill>
                <a:sym typeface="Lucida Grande" pitchFamily="-106" charset="0"/>
              </a:rPr>
              <a:t>Ανενεργός </a:t>
            </a:r>
            <a:r>
              <a:rPr lang="el-GR" b="1" dirty="0" smtClean="0">
                <a:solidFill>
                  <a:srgbClr val="002060"/>
                </a:solidFill>
                <a:sym typeface="Lucida Grande" pitchFamily="-106" charset="0"/>
              </a:rPr>
              <a:t>υποδοχέας</a:t>
            </a:r>
            <a:r>
              <a:rPr lang="en-US" b="1" dirty="0" smtClean="0">
                <a:solidFill>
                  <a:srgbClr val="002060"/>
                </a:solidFill>
                <a:sym typeface="Lucida Grande" pitchFamily="-106" charset="0"/>
              </a:rPr>
              <a:t> </a:t>
            </a:r>
            <a:r>
              <a:rPr lang="el-GR" b="1" dirty="0" err="1" smtClean="0">
                <a:solidFill>
                  <a:srgbClr val="002060"/>
                </a:solidFill>
                <a:sym typeface="Lucida Grande" pitchFamily="-106" charset="0"/>
              </a:rPr>
              <a:t>θρομβοποιητίνης</a:t>
            </a:r>
            <a:endParaRPr lang="en-US" b="1" dirty="0">
              <a:solidFill>
                <a:srgbClr val="002060"/>
              </a:solidFill>
              <a:sym typeface="Lucida Grande" pitchFamily="-106" charset="0"/>
            </a:endParaRPr>
          </a:p>
        </p:txBody>
      </p:sp>
      <p:cxnSp>
        <p:nvCxnSpPr>
          <p:cNvPr id="17" name="Shape 16"/>
          <p:cNvCxnSpPr>
            <a:stCxn id="14" idx="2"/>
          </p:cNvCxnSpPr>
          <p:nvPr/>
        </p:nvCxnSpPr>
        <p:spPr>
          <a:xfrm rot="16200000" flipH="1">
            <a:off x="1622127" y="1431428"/>
            <a:ext cx="505797" cy="1505517"/>
          </a:xfrm>
          <a:prstGeom prst="bentConnector2">
            <a:avLst/>
          </a:prstGeom>
          <a:ln w="2222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8" name="Text Box 10"/>
          <p:cNvSpPr txBox="1">
            <a:spLocks noChangeArrowheads="1"/>
          </p:cNvSpPr>
          <p:nvPr/>
        </p:nvSpPr>
        <p:spPr bwMode="auto">
          <a:xfrm>
            <a:off x="7104303" y="1284958"/>
            <a:ext cx="2076209" cy="646331"/>
          </a:xfrm>
          <a:prstGeom prst="rect">
            <a:avLst/>
          </a:prstGeom>
          <a:noFill/>
          <a:ln w="28575">
            <a:noFill/>
            <a:miter lim="800000"/>
            <a:headEnd/>
            <a:tailEnd/>
          </a:ln>
        </p:spPr>
        <p:txBody>
          <a:bodyPr wrap="none">
            <a:spAutoFit/>
          </a:bodyPr>
          <a:lstStyle/>
          <a:p>
            <a:pPr algn="ctr" defTabSz="822325" eaLnBrk="0" fontAlgn="base" hangingPunct="0">
              <a:spcBef>
                <a:spcPct val="0"/>
              </a:spcBef>
              <a:spcAft>
                <a:spcPct val="0"/>
              </a:spcAft>
              <a:buClr>
                <a:srgbClr val="381984"/>
              </a:buClr>
              <a:buFont typeface="Wingdings" pitchFamily="2" charset="2"/>
              <a:buNone/>
            </a:pPr>
            <a:r>
              <a:rPr lang="el-GR" b="1" dirty="0">
                <a:solidFill>
                  <a:srgbClr val="002060"/>
                </a:solidFill>
                <a:sym typeface="Lucida Grande" pitchFamily="-106" charset="0"/>
              </a:rPr>
              <a:t>Ενεργός </a:t>
            </a:r>
            <a:r>
              <a:rPr lang="el-GR" b="1" dirty="0" smtClean="0">
                <a:solidFill>
                  <a:srgbClr val="002060"/>
                </a:solidFill>
                <a:sym typeface="Lucida Grande" pitchFamily="-106" charset="0"/>
              </a:rPr>
              <a:t>υποδοχέας</a:t>
            </a:r>
            <a:br>
              <a:rPr lang="el-GR" b="1" dirty="0" smtClean="0">
                <a:solidFill>
                  <a:srgbClr val="002060"/>
                </a:solidFill>
                <a:sym typeface="Lucida Grande" pitchFamily="-106" charset="0"/>
              </a:rPr>
            </a:br>
            <a:r>
              <a:rPr lang="el-GR" b="1" dirty="0" smtClean="0">
                <a:solidFill>
                  <a:srgbClr val="002060"/>
                </a:solidFill>
                <a:sym typeface="Lucida Grande" pitchFamily="-106" charset="0"/>
              </a:rPr>
              <a:t> </a:t>
            </a:r>
            <a:r>
              <a:rPr lang="el-GR" b="1" dirty="0" err="1" smtClean="0">
                <a:solidFill>
                  <a:srgbClr val="002060"/>
                </a:solidFill>
                <a:sym typeface="Lucida Grande" pitchFamily="-106" charset="0"/>
              </a:rPr>
              <a:t>θρομβοποιητίνης</a:t>
            </a:r>
            <a:endParaRPr lang="en-US" b="1" dirty="0">
              <a:solidFill>
                <a:srgbClr val="002060"/>
              </a:solidFill>
              <a:sym typeface="Lucida Grande" pitchFamily="-106" charset="0"/>
            </a:endParaRPr>
          </a:p>
        </p:txBody>
      </p:sp>
      <p:cxnSp>
        <p:nvCxnSpPr>
          <p:cNvPr id="21" name="Shape 20"/>
          <p:cNvCxnSpPr>
            <a:stCxn id="18" idx="2"/>
          </p:cNvCxnSpPr>
          <p:nvPr/>
        </p:nvCxnSpPr>
        <p:spPr>
          <a:xfrm rot="5400000">
            <a:off x="7112417" y="1407096"/>
            <a:ext cx="505799" cy="1554184"/>
          </a:xfrm>
          <a:prstGeom prst="bentConnector2">
            <a:avLst/>
          </a:prstGeom>
          <a:ln w="2222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2" name="Right Arrow 21"/>
          <p:cNvSpPr/>
          <p:nvPr/>
        </p:nvSpPr>
        <p:spPr>
          <a:xfrm>
            <a:off x="3995936" y="2149054"/>
            <a:ext cx="1008112" cy="360040"/>
          </a:xfrm>
          <a:prstGeom prst="rightArrow">
            <a:avLst/>
          </a:prstGeom>
          <a:solidFill>
            <a:srgbClr val="FF0000"/>
          </a:solidFill>
          <a:ln>
            <a:solidFill>
              <a:srgbClr val="C00000"/>
            </a:solidFill>
          </a:ln>
          <a:scene3d>
            <a:camera prst="orthographicFront"/>
            <a:lightRig rig="sunset" dir="t"/>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 name="Text Box 12"/>
          <p:cNvSpPr txBox="1">
            <a:spLocks noChangeArrowheads="1"/>
          </p:cNvSpPr>
          <p:nvPr/>
        </p:nvSpPr>
        <p:spPr bwMode="auto">
          <a:xfrm>
            <a:off x="-36512" y="3933056"/>
            <a:ext cx="1749197" cy="338554"/>
          </a:xfrm>
          <a:prstGeom prst="rect">
            <a:avLst/>
          </a:prstGeom>
          <a:noFill/>
          <a:ln w="28575">
            <a:noFill/>
            <a:miter lim="800000"/>
            <a:headEnd/>
            <a:tailEnd/>
          </a:ln>
        </p:spPr>
        <p:txBody>
          <a:bodyPr wrap="none">
            <a:spAutoFit/>
          </a:bodyPr>
          <a:lstStyle/>
          <a:p>
            <a:pPr defTabSz="822325" eaLnBrk="0" fontAlgn="base" hangingPunct="0">
              <a:spcBef>
                <a:spcPct val="0"/>
              </a:spcBef>
              <a:spcAft>
                <a:spcPct val="0"/>
              </a:spcAft>
              <a:buClr>
                <a:srgbClr val="381984"/>
              </a:buClr>
              <a:buFont typeface="Wingdings" pitchFamily="2" charset="2"/>
              <a:buNone/>
            </a:pPr>
            <a:r>
              <a:rPr lang="el-GR" sz="1600" b="1" dirty="0">
                <a:solidFill>
                  <a:srgbClr val="003366"/>
                </a:solidFill>
                <a:latin typeface="Cambria" pitchFamily="18" charset="0"/>
                <a:sym typeface="Lucida Grande" pitchFamily="-106" charset="0"/>
              </a:rPr>
              <a:t>Κυτταρόπλασμα</a:t>
            </a:r>
            <a:endParaRPr lang="en-US" sz="1600" b="1" dirty="0">
              <a:solidFill>
                <a:srgbClr val="003366"/>
              </a:solidFill>
              <a:latin typeface="Cambria" pitchFamily="18" charset="0"/>
              <a:sym typeface="Lucida Grande" pitchFamily="-106" charset="0"/>
            </a:endParaRPr>
          </a:p>
        </p:txBody>
      </p:sp>
      <p:grpSp>
        <p:nvGrpSpPr>
          <p:cNvPr id="2" name="Group 57"/>
          <p:cNvGrpSpPr/>
          <p:nvPr/>
        </p:nvGrpSpPr>
        <p:grpSpPr>
          <a:xfrm>
            <a:off x="4355976" y="4525318"/>
            <a:ext cx="1192612" cy="576064"/>
            <a:chOff x="4932040" y="5301208"/>
            <a:chExt cx="1192612" cy="576064"/>
          </a:xfrm>
        </p:grpSpPr>
        <p:grpSp>
          <p:nvGrpSpPr>
            <p:cNvPr id="3" name="Group 46"/>
            <p:cNvGrpSpPr/>
            <p:nvPr/>
          </p:nvGrpSpPr>
          <p:grpSpPr>
            <a:xfrm>
              <a:off x="4932040" y="5301208"/>
              <a:ext cx="599335" cy="576064"/>
              <a:chOff x="4932040" y="5085184"/>
              <a:chExt cx="599335" cy="576064"/>
            </a:xfrm>
            <a:scene3d>
              <a:camera prst="orthographicFront"/>
              <a:lightRig rig="brightRoom" dir="t"/>
            </a:scene3d>
          </p:grpSpPr>
          <p:grpSp>
            <p:nvGrpSpPr>
              <p:cNvPr id="4" name="Group 39"/>
              <p:cNvGrpSpPr/>
              <p:nvPr/>
            </p:nvGrpSpPr>
            <p:grpSpPr>
              <a:xfrm>
                <a:off x="5038055" y="5085184"/>
                <a:ext cx="374650" cy="286891"/>
                <a:chOff x="5038055" y="5085184"/>
                <a:chExt cx="374650" cy="286891"/>
              </a:xfrm>
            </p:grpSpPr>
            <p:sp>
              <p:nvSpPr>
                <p:cNvPr id="33" name="Oval 47"/>
                <p:cNvSpPr>
                  <a:spLocks noChangeArrowheads="1"/>
                </p:cNvSpPr>
                <p:nvPr/>
              </p:nvSpPr>
              <p:spPr bwMode="auto">
                <a:xfrm rot="-5400000">
                  <a:off x="5123780" y="4999459"/>
                  <a:ext cx="203200" cy="374650"/>
                </a:xfrm>
                <a:prstGeom prst="ellipse">
                  <a:avLst/>
                </a:prstGeom>
                <a:solidFill>
                  <a:schemeClr val="accent3">
                    <a:lumMod val="50000"/>
                  </a:schemeClr>
                </a:solidFill>
                <a:ln w="31750">
                  <a:solidFill>
                    <a:schemeClr val="accent3">
                      <a:lumMod val="50000"/>
                    </a:schemeClr>
                  </a:solidFill>
                  <a:round/>
                  <a:headEnd/>
                  <a:tailEnd/>
                </a:ln>
                <a:sp3d prstMaterial="metal">
                  <a:bevelT/>
                </a:sp3d>
              </p:spPr>
              <p:txBody>
                <a:bodyPr wrap="none" anchor="ctr"/>
                <a:lstStyle/>
                <a:p>
                  <a:pPr fontAlgn="base">
                    <a:lnSpc>
                      <a:spcPct val="90000"/>
                    </a:lnSpc>
                    <a:spcBef>
                      <a:spcPct val="35000"/>
                    </a:spcBef>
                    <a:spcAft>
                      <a:spcPct val="25000"/>
                    </a:spcAft>
                    <a:buClr>
                      <a:srgbClr val="8B3D9A"/>
                    </a:buClr>
                    <a:buFont typeface="Arial" pitchFamily="34" charset="0"/>
                    <a:buChar char="•"/>
                  </a:pPr>
                  <a:endParaRPr lang="el-GR" dirty="0"/>
                </a:p>
              </p:txBody>
            </p:sp>
            <p:sp>
              <p:nvSpPr>
                <p:cNvPr id="39" name="Line 31"/>
                <p:cNvSpPr>
                  <a:spLocks noChangeShapeType="1"/>
                </p:cNvSpPr>
                <p:nvPr/>
              </p:nvSpPr>
              <p:spPr bwMode="auto">
                <a:xfrm>
                  <a:off x="5076056" y="5229200"/>
                  <a:ext cx="0" cy="142875"/>
                </a:xfrm>
                <a:prstGeom prst="line">
                  <a:avLst/>
                </a:prstGeom>
                <a:noFill/>
                <a:ln w="31750">
                  <a:solidFill>
                    <a:schemeClr val="accent3">
                      <a:lumMod val="50000"/>
                    </a:schemeClr>
                  </a:solidFill>
                  <a:round/>
                  <a:headEnd/>
                  <a:tailEnd/>
                </a:ln>
                <a:sp3d prstMaterial="metal">
                  <a:bevelT/>
                </a:sp3d>
              </p:spPr>
              <p:txBody>
                <a:bodyPr wrap="none" anchor="ctr"/>
                <a:lstStyle/>
                <a:p>
                  <a:pPr fontAlgn="base">
                    <a:spcBef>
                      <a:spcPct val="0"/>
                    </a:spcBef>
                    <a:spcAft>
                      <a:spcPct val="0"/>
                    </a:spcAft>
                  </a:pPr>
                  <a:endParaRPr lang="el-GR"/>
                </a:p>
              </p:txBody>
            </p:sp>
          </p:grpSp>
          <p:grpSp>
            <p:nvGrpSpPr>
              <p:cNvPr id="5" name="Group 45"/>
              <p:cNvGrpSpPr/>
              <p:nvPr/>
            </p:nvGrpSpPr>
            <p:grpSpPr>
              <a:xfrm>
                <a:off x="4932040" y="5085184"/>
                <a:ext cx="599335" cy="576064"/>
                <a:chOff x="4932040" y="5085184"/>
                <a:chExt cx="599335" cy="576064"/>
              </a:xfrm>
            </p:grpSpPr>
            <p:grpSp>
              <p:nvGrpSpPr>
                <p:cNvPr id="6" name="Group 40"/>
                <p:cNvGrpSpPr/>
                <p:nvPr/>
              </p:nvGrpSpPr>
              <p:grpSpPr>
                <a:xfrm rot="10800000">
                  <a:off x="5061446" y="5302348"/>
                  <a:ext cx="374650" cy="286891"/>
                  <a:chOff x="5038055" y="5085184"/>
                  <a:chExt cx="374650" cy="286891"/>
                </a:xfrm>
              </p:grpSpPr>
              <p:sp>
                <p:nvSpPr>
                  <p:cNvPr id="42" name="Oval 47"/>
                  <p:cNvSpPr>
                    <a:spLocks noChangeArrowheads="1"/>
                  </p:cNvSpPr>
                  <p:nvPr/>
                </p:nvSpPr>
                <p:spPr bwMode="auto">
                  <a:xfrm rot="-5400000">
                    <a:off x="5123780" y="4999459"/>
                    <a:ext cx="203200" cy="374650"/>
                  </a:xfrm>
                  <a:prstGeom prst="ellipse">
                    <a:avLst/>
                  </a:prstGeom>
                  <a:solidFill>
                    <a:schemeClr val="accent3">
                      <a:lumMod val="50000"/>
                    </a:schemeClr>
                  </a:solidFill>
                  <a:ln w="31750">
                    <a:solidFill>
                      <a:schemeClr val="accent3">
                        <a:lumMod val="50000"/>
                      </a:schemeClr>
                    </a:solidFill>
                    <a:round/>
                    <a:headEnd/>
                    <a:tailEnd/>
                  </a:ln>
                  <a:sp3d prstMaterial="metal">
                    <a:bevelT/>
                  </a:sp3d>
                </p:spPr>
                <p:txBody>
                  <a:bodyPr wrap="none" anchor="ctr"/>
                  <a:lstStyle/>
                  <a:p>
                    <a:pPr fontAlgn="base">
                      <a:lnSpc>
                        <a:spcPct val="90000"/>
                      </a:lnSpc>
                      <a:spcBef>
                        <a:spcPct val="35000"/>
                      </a:spcBef>
                      <a:spcAft>
                        <a:spcPct val="25000"/>
                      </a:spcAft>
                      <a:buClr>
                        <a:srgbClr val="8B3D9A"/>
                      </a:buClr>
                      <a:buFont typeface="Arial" pitchFamily="34" charset="0"/>
                      <a:buChar char="•"/>
                    </a:pPr>
                    <a:endParaRPr lang="el-GR" dirty="0"/>
                  </a:p>
                </p:txBody>
              </p:sp>
              <p:sp>
                <p:nvSpPr>
                  <p:cNvPr id="43" name="Line 31"/>
                  <p:cNvSpPr>
                    <a:spLocks noChangeShapeType="1"/>
                  </p:cNvSpPr>
                  <p:nvPr/>
                </p:nvSpPr>
                <p:spPr bwMode="auto">
                  <a:xfrm>
                    <a:off x="5076056" y="5229200"/>
                    <a:ext cx="0" cy="142875"/>
                  </a:xfrm>
                  <a:prstGeom prst="line">
                    <a:avLst/>
                  </a:prstGeom>
                  <a:noFill/>
                  <a:ln w="31750">
                    <a:solidFill>
                      <a:schemeClr val="accent3">
                        <a:lumMod val="50000"/>
                      </a:schemeClr>
                    </a:solidFill>
                    <a:round/>
                    <a:headEnd/>
                    <a:tailEnd/>
                  </a:ln>
                  <a:sp3d prstMaterial="metal">
                    <a:bevelT/>
                  </a:sp3d>
                </p:spPr>
                <p:txBody>
                  <a:bodyPr wrap="none" anchor="ctr"/>
                  <a:lstStyle/>
                  <a:p>
                    <a:pPr fontAlgn="base">
                      <a:spcBef>
                        <a:spcPct val="0"/>
                      </a:spcBef>
                      <a:spcAft>
                        <a:spcPct val="0"/>
                      </a:spcAft>
                    </a:pPr>
                    <a:endParaRPr lang="el-GR"/>
                  </a:p>
                </p:txBody>
              </p:sp>
            </p:grpSp>
            <p:sp>
              <p:nvSpPr>
                <p:cNvPr id="44" name="Text Box 29"/>
                <p:cNvSpPr txBox="1">
                  <a:spLocks noChangeArrowheads="1"/>
                </p:cNvSpPr>
                <p:nvPr/>
              </p:nvSpPr>
              <p:spPr bwMode="auto">
                <a:xfrm>
                  <a:off x="4932040" y="5371938"/>
                  <a:ext cx="311303" cy="289310"/>
                </a:xfrm>
                <a:prstGeom prst="rect">
                  <a:avLst/>
                </a:prstGeom>
                <a:noFill/>
                <a:ln w="28575">
                  <a:noFill/>
                  <a:miter lim="800000"/>
                  <a:headEnd/>
                  <a:tailEnd/>
                </a:ln>
                <a:sp3d prstMaterial="metal">
                  <a:bevelT/>
                </a:sp3d>
              </p:spPr>
              <p:txBody>
                <a:bodyPr wrap="none">
                  <a:spAutoFit/>
                </a:bodyPr>
                <a:lstStyle/>
                <a:p>
                  <a:pPr algn="ctr" fontAlgn="base">
                    <a:lnSpc>
                      <a:spcPct val="80000"/>
                    </a:lnSpc>
                    <a:spcBef>
                      <a:spcPct val="50000"/>
                    </a:spcBef>
                    <a:spcAft>
                      <a:spcPct val="25000"/>
                    </a:spcAft>
                    <a:buClr>
                      <a:srgbClr val="8B3D9A"/>
                    </a:buClr>
                    <a:buFont typeface="Arial" pitchFamily="34" charset="0"/>
                    <a:buNone/>
                  </a:pPr>
                  <a:r>
                    <a:rPr lang="en-US" sz="1600" b="1" dirty="0">
                      <a:solidFill>
                        <a:schemeClr val="tx2">
                          <a:lumMod val="50000"/>
                        </a:schemeClr>
                      </a:solidFill>
                      <a:latin typeface="Cambria" pitchFamily="18" charset="0"/>
                    </a:rPr>
                    <a:t>P</a:t>
                  </a:r>
                </a:p>
              </p:txBody>
            </p:sp>
            <p:sp>
              <p:nvSpPr>
                <p:cNvPr id="45" name="Text Box 29"/>
                <p:cNvSpPr txBox="1">
                  <a:spLocks noChangeArrowheads="1"/>
                </p:cNvSpPr>
                <p:nvPr/>
              </p:nvSpPr>
              <p:spPr bwMode="auto">
                <a:xfrm>
                  <a:off x="5220072" y="5085184"/>
                  <a:ext cx="311303" cy="289310"/>
                </a:xfrm>
                <a:prstGeom prst="rect">
                  <a:avLst/>
                </a:prstGeom>
                <a:noFill/>
                <a:ln w="28575">
                  <a:noFill/>
                  <a:miter lim="800000"/>
                  <a:headEnd/>
                  <a:tailEnd/>
                </a:ln>
                <a:sp3d prstMaterial="metal">
                  <a:bevelT/>
                </a:sp3d>
              </p:spPr>
              <p:txBody>
                <a:bodyPr wrap="none">
                  <a:spAutoFit/>
                </a:bodyPr>
                <a:lstStyle/>
                <a:p>
                  <a:pPr algn="ctr" fontAlgn="base">
                    <a:lnSpc>
                      <a:spcPct val="80000"/>
                    </a:lnSpc>
                    <a:spcBef>
                      <a:spcPct val="50000"/>
                    </a:spcBef>
                    <a:spcAft>
                      <a:spcPct val="25000"/>
                    </a:spcAft>
                    <a:buClr>
                      <a:srgbClr val="8B3D9A"/>
                    </a:buClr>
                    <a:buFont typeface="Arial" pitchFamily="34" charset="0"/>
                    <a:buNone/>
                  </a:pPr>
                  <a:r>
                    <a:rPr lang="en-US" sz="1600" b="1" dirty="0">
                      <a:solidFill>
                        <a:schemeClr val="tx2">
                          <a:lumMod val="50000"/>
                        </a:schemeClr>
                      </a:solidFill>
                      <a:latin typeface="Cambria" pitchFamily="18" charset="0"/>
                    </a:rPr>
                    <a:t>P</a:t>
                  </a:r>
                </a:p>
              </p:txBody>
            </p:sp>
          </p:grpSp>
        </p:grpSp>
        <p:sp>
          <p:nvSpPr>
            <p:cNvPr id="48" name="Text Box 18"/>
            <p:cNvSpPr txBox="1">
              <a:spLocks noChangeArrowheads="1"/>
            </p:cNvSpPr>
            <p:nvPr/>
          </p:nvSpPr>
          <p:spPr bwMode="auto">
            <a:xfrm>
              <a:off x="5452096" y="5316538"/>
              <a:ext cx="672556" cy="344710"/>
            </a:xfrm>
            <a:prstGeom prst="rect">
              <a:avLst/>
            </a:prstGeom>
            <a:noFill/>
            <a:ln w="28575">
              <a:noFill/>
              <a:miter lim="800000"/>
              <a:headEnd/>
              <a:tailEnd/>
            </a:ln>
          </p:spPr>
          <p:txBody>
            <a:bodyPr wrap="none">
              <a:spAutoFit/>
            </a:bodyPr>
            <a:lstStyle/>
            <a:p>
              <a:pPr algn="ctr" fontAlgn="base">
                <a:lnSpc>
                  <a:spcPct val="80000"/>
                </a:lnSpc>
                <a:spcBef>
                  <a:spcPct val="50000"/>
                </a:spcBef>
                <a:spcAft>
                  <a:spcPct val="25000"/>
                </a:spcAft>
                <a:buClr>
                  <a:srgbClr val="8B3D9A"/>
                </a:buClr>
                <a:buFont typeface="Arial" pitchFamily="34" charset="0"/>
                <a:buNone/>
              </a:pPr>
              <a:r>
                <a:rPr lang="en-GB" sz="2000" b="1" dirty="0" smtClean="0">
                  <a:solidFill>
                    <a:srgbClr val="002060"/>
                  </a:solidFill>
                </a:rPr>
                <a:t>ST</a:t>
              </a:r>
              <a:r>
                <a:rPr lang="en-US" sz="2000" b="1" dirty="0" smtClean="0">
                  <a:solidFill>
                    <a:srgbClr val="002060"/>
                  </a:solidFill>
                </a:rPr>
                <a:t>AT</a:t>
              </a:r>
              <a:endParaRPr lang="en-US" sz="2000" b="1" dirty="0">
                <a:solidFill>
                  <a:srgbClr val="002060"/>
                </a:solidFill>
              </a:endParaRPr>
            </a:p>
          </p:txBody>
        </p:sp>
      </p:grpSp>
      <p:sp>
        <p:nvSpPr>
          <p:cNvPr id="55" name="Text Box 13"/>
          <p:cNvSpPr txBox="1">
            <a:spLocks noChangeArrowheads="1"/>
          </p:cNvSpPr>
          <p:nvPr/>
        </p:nvSpPr>
        <p:spPr bwMode="auto">
          <a:xfrm>
            <a:off x="2174030" y="4653136"/>
            <a:ext cx="2101409" cy="338554"/>
          </a:xfrm>
          <a:prstGeom prst="rect">
            <a:avLst/>
          </a:prstGeom>
          <a:noFill/>
          <a:ln w="28575">
            <a:noFill/>
            <a:miter lim="800000"/>
            <a:headEnd/>
            <a:tailEnd/>
          </a:ln>
        </p:spPr>
        <p:txBody>
          <a:bodyPr wrap="none">
            <a:spAutoFit/>
          </a:bodyPr>
          <a:lstStyle/>
          <a:p>
            <a:pPr defTabSz="822325" eaLnBrk="0" fontAlgn="base" hangingPunct="0">
              <a:spcBef>
                <a:spcPct val="0"/>
              </a:spcBef>
              <a:spcAft>
                <a:spcPct val="0"/>
              </a:spcAft>
              <a:buClr>
                <a:srgbClr val="381984"/>
              </a:buClr>
              <a:buFont typeface="Wingdings" pitchFamily="2" charset="2"/>
              <a:buNone/>
            </a:pPr>
            <a:r>
              <a:rPr lang="el-GR" sz="1600" b="1" dirty="0">
                <a:solidFill>
                  <a:srgbClr val="002060"/>
                </a:solidFill>
                <a:latin typeface="Cambria" pitchFamily="18" charset="0"/>
                <a:sym typeface="Lucida Grande" pitchFamily="-106" charset="0"/>
              </a:rPr>
              <a:t>Μετάδοση </a:t>
            </a:r>
            <a:r>
              <a:rPr lang="el-GR" sz="1600" b="1" dirty="0" smtClean="0">
                <a:solidFill>
                  <a:srgbClr val="002060"/>
                </a:solidFill>
                <a:latin typeface="Cambria" pitchFamily="18" charset="0"/>
                <a:sym typeface="Lucida Grande" pitchFamily="-106" charset="0"/>
              </a:rPr>
              <a:t>σημάτων</a:t>
            </a:r>
            <a:endParaRPr lang="en-US" sz="1600" b="1" dirty="0">
              <a:solidFill>
                <a:srgbClr val="002060"/>
              </a:solidFill>
              <a:latin typeface="Cambria" pitchFamily="18" charset="0"/>
              <a:sym typeface="Lucida Grande" pitchFamily="-106" charset="0"/>
            </a:endParaRPr>
          </a:p>
        </p:txBody>
      </p:sp>
      <p:grpSp>
        <p:nvGrpSpPr>
          <p:cNvPr id="7" name="Group 89"/>
          <p:cNvGrpSpPr/>
          <p:nvPr/>
        </p:nvGrpSpPr>
        <p:grpSpPr>
          <a:xfrm>
            <a:off x="5004048" y="3717032"/>
            <a:ext cx="1621875" cy="864096"/>
            <a:chOff x="5004048" y="3717032"/>
            <a:chExt cx="1621875" cy="864096"/>
          </a:xfrm>
        </p:grpSpPr>
        <p:grpSp>
          <p:nvGrpSpPr>
            <p:cNvPr id="8" name="Group 33"/>
            <p:cNvGrpSpPr/>
            <p:nvPr/>
          </p:nvGrpSpPr>
          <p:grpSpPr>
            <a:xfrm>
              <a:off x="5004048" y="3861048"/>
              <a:ext cx="704548" cy="398069"/>
              <a:chOff x="5038357" y="4509120"/>
              <a:chExt cx="704548" cy="398069"/>
            </a:xfrm>
          </p:grpSpPr>
          <p:sp>
            <p:nvSpPr>
              <p:cNvPr id="30" name="Text Box 29"/>
              <p:cNvSpPr txBox="1">
                <a:spLocks noChangeArrowheads="1"/>
              </p:cNvSpPr>
              <p:nvPr/>
            </p:nvSpPr>
            <p:spPr bwMode="auto">
              <a:xfrm>
                <a:off x="5038357" y="4593257"/>
                <a:ext cx="325731" cy="313932"/>
              </a:xfrm>
              <a:prstGeom prst="rect">
                <a:avLst/>
              </a:prstGeom>
              <a:noFill/>
              <a:ln w="28575">
                <a:noFill/>
                <a:miter lim="800000"/>
                <a:headEnd/>
                <a:tailEnd/>
              </a:ln>
            </p:spPr>
            <p:txBody>
              <a:bodyPr wrap="none">
                <a:spAutoFit/>
              </a:bodyPr>
              <a:lstStyle/>
              <a:p>
                <a:pPr algn="ctr" fontAlgn="base">
                  <a:lnSpc>
                    <a:spcPct val="80000"/>
                  </a:lnSpc>
                  <a:spcBef>
                    <a:spcPct val="50000"/>
                  </a:spcBef>
                  <a:spcAft>
                    <a:spcPct val="25000"/>
                  </a:spcAft>
                  <a:buClr>
                    <a:srgbClr val="8B3D9A"/>
                  </a:buClr>
                  <a:buFont typeface="Arial" pitchFamily="34" charset="0"/>
                  <a:buNone/>
                </a:pPr>
                <a:r>
                  <a:rPr lang="en-US" b="1" dirty="0">
                    <a:solidFill>
                      <a:schemeClr val="tx2">
                        <a:lumMod val="50000"/>
                      </a:schemeClr>
                    </a:solidFill>
                    <a:latin typeface="Cambria" pitchFamily="18" charset="0"/>
                  </a:rPr>
                  <a:t>P</a:t>
                </a:r>
              </a:p>
            </p:txBody>
          </p:sp>
          <p:sp>
            <p:nvSpPr>
              <p:cNvPr id="31" name="Line 32"/>
              <p:cNvSpPr>
                <a:spLocks noChangeShapeType="1"/>
              </p:cNvSpPr>
              <p:nvPr/>
            </p:nvSpPr>
            <p:spPr bwMode="auto">
              <a:xfrm>
                <a:off x="5292080" y="4725142"/>
                <a:ext cx="288032" cy="1"/>
              </a:xfrm>
              <a:prstGeom prst="line">
                <a:avLst/>
              </a:prstGeom>
              <a:noFill/>
              <a:ln w="44450" cmpd="dbl">
                <a:solidFill>
                  <a:schemeClr val="bg1">
                    <a:lumMod val="50000"/>
                  </a:schemeClr>
                </a:solidFill>
                <a:round/>
                <a:headEnd/>
                <a:tailEnd/>
              </a:ln>
            </p:spPr>
            <p:txBody>
              <a:bodyPr wrap="none" anchor="ctr"/>
              <a:lstStyle/>
              <a:p>
                <a:pPr fontAlgn="base">
                  <a:spcBef>
                    <a:spcPct val="0"/>
                  </a:spcBef>
                  <a:spcAft>
                    <a:spcPct val="0"/>
                  </a:spcAft>
                </a:pPr>
                <a:endParaRPr lang="el-GR"/>
              </a:p>
            </p:txBody>
          </p:sp>
          <p:sp>
            <p:nvSpPr>
              <p:cNvPr id="32" name="Oval 45"/>
              <p:cNvSpPr>
                <a:spLocks noChangeArrowheads="1"/>
              </p:cNvSpPr>
              <p:nvPr/>
            </p:nvSpPr>
            <p:spPr bwMode="auto">
              <a:xfrm>
                <a:off x="5539705" y="4509120"/>
                <a:ext cx="203200" cy="374650"/>
              </a:xfrm>
              <a:prstGeom prst="ellipse">
                <a:avLst/>
              </a:prstGeom>
              <a:solidFill>
                <a:schemeClr val="accent1"/>
              </a:solidFill>
              <a:ln w="28575">
                <a:noFill/>
                <a:round/>
                <a:headEnd/>
                <a:tailEnd/>
              </a:ln>
              <a:scene3d>
                <a:camera prst="orthographicFront"/>
                <a:lightRig rig="freezing" dir="t"/>
              </a:scene3d>
              <a:sp3d contourW="12700" prstMaterial="metal">
                <a:bevelT/>
                <a:contourClr>
                  <a:schemeClr val="tx2">
                    <a:lumMod val="60000"/>
                    <a:lumOff val="40000"/>
                  </a:schemeClr>
                </a:contourClr>
              </a:sp3d>
            </p:spPr>
            <p:txBody>
              <a:bodyPr wrap="none" anchor="ctr"/>
              <a:lstStyle/>
              <a:p>
                <a:pPr fontAlgn="base">
                  <a:lnSpc>
                    <a:spcPct val="90000"/>
                  </a:lnSpc>
                  <a:spcBef>
                    <a:spcPct val="35000"/>
                  </a:spcBef>
                  <a:spcAft>
                    <a:spcPct val="25000"/>
                  </a:spcAft>
                  <a:buClr>
                    <a:srgbClr val="8B3D9A"/>
                  </a:buClr>
                  <a:buFont typeface="Arial" pitchFamily="34" charset="0"/>
                  <a:buChar char="•"/>
                </a:pPr>
                <a:endParaRPr lang="el-GR"/>
              </a:p>
            </p:txBody>
          </p:sp>
        </p:grpSp>
        <p:sp>
          <p:nvSpPr>
            <p:cNvPr id="35" name="Oval 45"/>
            <p:cNvSpPr>
              <a:spLocks noChangeArrowheads="1"/>
            </p:cNvSpPr>
            <p:nvPr/>
          </p:nvSpPr>
          <p:spPr bwMode="auto">
            <a:xfrm>
              <a:off x="5952976" y="3877246"/>
              <a:ext cx="203200" cy="374650"/>
            </a:xfrm>
            <a:prstGeom prst="ellipse">
              <a:avLst/>
            </a:prstGeom>
            <a:solidFill>
              <a:schemeClr val="accent1"/>
            </a:solidFill>
            <a:ln w="28575">
              <a:noFill/>
              <a:round/>
              <a:headEnd/>
              <a:tailEnd/>
            </a:ln>
            <a:scene3d>
              <a:camera prst="orthographicFront"/>
              <a:lightRig rig="freezing" dir="t"/>
            </a:scene3d>
            <a:sp3d contourW="12700" prstMaterial="metal">
              <a:bevelT/>
              <a:contourClr>
                <a:schemeClr val="tx2">
                  <a:lumMod val="60000"/>
                  <a:lumOff val="40000"/>
                </a:schemeClr>
              </a:contourClr>
            </a:sp3d>
          </p:spPr>
          <p:txBody>
            <a:bodyPr wrap="none" anchor="ctr"/>
            <a:lstStyle/>
            <a:p>
              <a:pPr fontAlgn="base">
                <a:lnSpc>
                  <a:spcPct val="90000"/>
                </a:lnSpc>
                <a:spcBef>
                  <a:spcPct val="35000"/>
                </a:spcBef>
                <a:spcAft>
                  <a:spcPct val="25000"/>
                </a:spcAft>
                <a:buClr>
                  <a:srgbClr val="8B3D9A"/>
                </a:buClr>
                <a:buFont typeface="Arial" pitchFamily="34" charset="0"/>
                <a:buChar char="•"/>
              </a:pPr>
              <a:endParaRPr lang="el-GR"/>
            </a:p>
          </p:txBody>
        </p:sp>
        <p:sp>
          <p:nvSpPr>
            <p:cNvPr id="36" name="Line 32"/>
            <p:cNvSpPr>
              <a:spLocks noChangeShapeType="1"/>
            </p:cNvSpPr>
            <p:nvPr/>
          </p:nvSpPr>
          <p:spPr bwMode="auto">
            <a:xfrm flipV="1">
              <a:off x="6156176" y="4077071"/>
              <a:ext cx="216024" cy="16199"/>
            </a:xfrm>
            <a:prstGeom prst="line">
              <a:avLst/>
            </a:prstGeom>
            <a:noFill/>
            <a:ln w="44450" cmpd="dbl">
              <a:solidFill>
                <a:schemeClr val="bg1">
                  <a:lumMod val="50000"/>
                </a:schemeClr>
              </a:solidFill>
              <a:round/>
              <a:headEnd/>
              <a:tailEnd/>
            </a:ln>
          </p:spPr>
          <p:txBody>
            <a:bodyPr wrap="none" anchor="ctr"/>
            <a:lstStyle/>
            <a:p>
              <a:pPr fontAlgn="base">
                <a:spcBef>
                  <a:spcPct val="0"/>
                </a:spcBef>
                <a:spcAft>
                  <a:spcPct val="0"/>
                </a:spcAft>
              </a:pPr>
              <a:endParaRPr lang="el-GR"/>
            </a:p>
          </p:txBody>
        </p:sp>
        <p:sp>
          <p:nvSpPr>
            <p:cNvPr id="37" name="Text Box 29"/>
            <p:cNvSpPr txBox="1">
              <a:spLocks noChangeArrowheads="1"/>
            </p:cNvSpPr>
            <p:nvPr/>
          </p:nvSpPr>
          <p:spPr bwMode="auto">
            <a:xfrm>
              <a:off x="6300192" y="3933056"/>
              <a:ext cx="325731" cy="313932"/>
            </a:xfrm>
            <a:prstGeom prst="rect">
              <a:avLst/>
            </a:prstGeom>
            <a:noFill/>
            <a:ln w="28575">
              <a:noFill/>
              <a:miter lim="800000"/>
              <a:headEnd/>
              <a:tailEnd/>
            </a:ln>
          </p:spPr>
          <p:txBody>
            <a:bodyPr wrap="none">
              <a:spAutoFit/>
            </a:bodyPr>
            <a:lstStyle/>
            <a:p>
              <a:pPr algn="ctr" fontAlgn="base">
                <a:lnSpc>
                  <a:spcPct val="80000"/>
                </a:lnSpc>
                <a:spcBef>
                  <a:spcPct val="50000"/>
                </a:spcBef>
                <a:spcAft>
                  <a:spcPct val="25000"/>
                </a:spcAft>
                <a:buClr>
                  <a:srgbClr val="8B3D9A"/>
                </a:buClr>
                <a:buFont typeface="Arial" pitchFamily="34" charset="0"/>
                <a:buNone/>
              </a:pPr>
              <a:r>
                <a:rPr lang="en-US" b="1" dirty="0">
                  <a:solidFill>
                    <a:schemeClr val="tx2">
                      <a:lumMod val="50000"/>
                    </a:schemeClr>
                  </a:solidFill>
                  <a:latin typeface="Cambria" pitchFamily="18" charset="0"/>
                </a:rPr>
                <a:t>P</a:t>
              </a:r>
            </a:p>
          </p:txBody>
        </p:sp>
        <p:sp>
          <p:nvSpPr>
            <p:cNvPr id="38" name="Text Box 18"/>
            <p:cNvSpPr txBox="1">
              <a:spLocks noChangeArrowheads="1"/>
            </p:cNvSpPr>
            <p:nvPr/>
          </p:nvSpPr>
          <p:spPr bwMode="auto">
            <a:xfrm>
              <a:off x="5567457" y="3717032"/>
              <a:ext cx="560539" cy="344710"/>
            </a:xfrm>
            <a:prstGeom prst="rect">
              <a:avLst/>
            </a:prstGeom>
            <a:noFill/>
            <a:ln w="28575">
              <a:noFill/>
              <a:miter lim="800000"/>
              <a:headEnd/>
              <a:tailEnd/>
            </a:ln>
          </p:spPr>
          <p:txBody>
            <a:bodyPr wrap="none">
              <a:spAutoFit/>
            </a:bodyPr>
            <a:lstStyle/>
            <a:p>
              <a:pPr algn="ctr" fontAlgn="base">
                <a:lnSpc>
                  <a:spcPct val="80000"/>
                </a:lnSpc>
                <a:spcBef>
                  <a:spcPct val="50000"/>
                </a:spcBef>
                <a:spcAft>
                  <a:spcPct val="25000"/>
                </a:spcAft>
                <a:buClr>
                  <a:srgbClr val="8B3D9A"/>
                </a:buClr>
                <a:buFont typeface="Arial" pitchFamily="34" charset="0"/>
                <a:buNone/>
              </a:pPr>
              <a:r>
                <a:rPr lang="en-US" sz="2000" b="1" dirty="0">
                  <a:solidFill>
                    <a:srgbClr val="002060"/>
                  </a:solidFill>
                </a:rPr>
                <a:t>JAK</a:t>
              </a:r>
            </a:p>
          </p:txBody>
        </p:sp>
        <p:cxnSp>
          <p:nvCxnSpPr>
            <p:cNvPr id="51" name="Straight Arrow Connector 50"/>
            <p:cNvCxnSpPr/>
            <p:nvPr/>
          </p:nvCxnSpPr>
          <p:spPr>
            <a:xfrm rot="10800000" flipV="1">
              <a:off x="5292080" y="4149874"/>
              <a:ext cx="504850" cy="431254"/>
            </a:xfrm>
            <a:prstGeom prst="straightConnector1">
              <a:avLst/>
            </a:prstGeom>
            <a:ln w="34925" cmpd="sng">
              <a:solidFill>
                <a:srgbClr val="33CC33"/>
              </a:solidFill>
              <a:prstDash val="solid"/>
              <a:tailEnd type="arrow"/>
            </a:ln>
          </p:spPr>
          <p:style>
            <a:lnRef idx="1">
              <a:schemeClr val="accent1"/>
            </a:lnRef>
            <a:fillRef idx="0">
              <a:schemeClr val="accent1"/>
            </a:fillRef>
            <a:effectRef idx="0">
              <a:schemeClr val="accent1"/>
            </a:effectRef>
            <a:fontRef idx="minor">
              <a:schemeClr val="tx1"/>
            </a:fontRef>
          </p:style>
        </p:cxnSp>
      </p:grpSp>
      <p:cxnSp>
        <p:nvCxnSpPr>
          <p:cNvPr id="61" name="Straight Arrow Connector 60"/>
          <p:cNvCxnSpPr/>
          <p:nvPr/>
        </p:nvCxnSpPr>
        <p:spPr>
          <a:xfrm rot="16200000" flipH="1">
            <a:off x="5796136" y="4149080"/>
            <a:ext cx="432048" cy="432048"/>
          </a:xfrm>
          <a:prstGeom prst="straightConnector1">
            <a:avLst/>
          </a:prstGeom>
          <a:ln w="34925" cmpd="sng">
            <a:solidFill>
              <a:srgbClr val="33CC33"/>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71" name="TextBox 59"/>
          <p:cNvSpPr txBox="1">
            <a:spLocks noChangeArrowheads="1"/>
          </p:cNvSpPr>
          <p:nvPr/>
        </p:nvSpPr>
        <p:spPr bwMode="auto">
          <a:xfrm>
            <a:off x="7223610" y="4869160"/>
            <a:ext cx="660758" cy="400110"/>
          </a:xfrm>
          <a:prstGeom prst="rect">
            <a:avLst/>
          </a:prstGeom>
          <a:noFill/>
          <a:ln w="9525">
            <a:noFill/>
            <a:miter lim="800000"/>
            <a:headEnd/>
            <a:tailEnd/>
          </a:ln>
        </p:spPr>
        <p:txBody>
          <a:bodyPr wrap="none">
            <a:spAutoFit/>
          </a:bodyPr>
          <a:lstStyle/>
          <a:p>
            <a:pPr fontAlgn="base">
              <a:spcBef>
                <a:spcPct val="0"/>
              </a:spcBef>
              <a:spcAft>
                <a:spcPct val="0"/>
              </a:spcAft>
            </a:pPr>
            <a:r>
              <a:rPr lang="en-GB" sz="2000" b="1" dirty="0" smtClean="0">
                <a:solidFill>
                  <a:srgbClr val="002060"/>
                </a:solidFill>
              </a:rPr>
              <a:t>PI3K</a:t>
            </a:r>
            <a:endParaRPr lang="en-GB" sz="2000" b="1" dirty="0">
              <a:solidFill>
                <a:srgbClr val="002060"/>
              </a:solidFill>
            </a:endParaRPr>
          </a:p>
        </p:txBody>
      </p:sp>
      <p:grpSp>
        <p:nvGrpSpPr>
          <p:cNvPr id="11" name="Group 92"/>
          <p:cNvGrpSpPr/>
          <p:nvPr/>
        </p:nvGrpSpPr>
        <p:grpSpPr>
          <a:xfrm>
            <a:off x="5707727" y="4309294"/>
            <a:ext cx="2032625" cy="1928018"/>
            <a:chOff x="5707727" y="4309294"/>
            <a:chExt cx="2032625" cy="1928018"/>
          </a:xfrm>
        </p:grpSpPr>
        <p:sp>
          <p:nvSpPr>
            <p:cNvPr id="66" name="Text Box 15"/>
            <p:cNvSpPr txBox="1">
              <a:spLocks noChangeArrowheads="1"/>
            </p:cNvSpPr>
            <p:nvPr/>
          </p:nvSpPr>
          <p:spPr bwMode="auto">
            <a:xfrm>
              <a:off x="6606708" y="4309294"/>
              <a:ext cx="1133644" cy="344710"/>
            </a:xfrm>
            <a:prstGeom prst="rect">
              <a:avLst/>
            </a:prstGeom>
            <a:noFill/>
            <a:ln w="28575">
              <a:noFill/>
              <a:miter lim="800000"/>
              <a:headEnd/>
              <a:tailEnd/>
            </a:ln>
          </p:spPr>
          <p:txBody>
            <a:bodyPr wrap="none">
              <a:spAutoFit/>
            </a:bodyPr>
            <a:lstStyle/>
            <a:p>
              <a:pPr algn="ctr" fontAlgn="base">
                <a:lnSpc>
                  <a:spcPct val="80000"/>
                </a:lnSpc>
                <a:spcBef>
                  <a:spcPct val="50000"/>
                </a:spcBef>
                <a:spcAft>
                  <a:spcPct val="25000"/>
                </a:spcAft>
                <a:buClr>
                  <a:srgbClr val="8B3D9A"/>
                </a:buClr>
                <a:buFont typeface="Arial" pitchFamily="34" charset="0"/>
                <a:buNone/>
              </a:pPr>
              <a:r>
                <a:rPr lang="en-US" sz="2000" b="1" dirty="0">
                  <a:solidFill>
                    <a:srgbClr val="002060"/>
                  </a:solidFill>
                </a:rPr>
                <a:t>RAS/RAF</a:t>
              </a:r>
            </a:p>
          </p:txBody>
        </p:sp>
        <p:sp>
          <p:nvSpPr>
            <p:cNvPr id="67" name="Oval 27"/>
            <p:cNvSpPr>
              <a:spLocks noChangeArrowheads="1"/>
            </p:cNvSpPr>
            <p:nvPr/>
          </p:nvSpPr>
          <p:spPr bwMode="auto">
            <a:xfrm>
              <a:off x="6314603" y="4381302"/>
              <a:ext cx="345629" cy="487858"/>
            </a:xfrm>
            <a:prstGeom prst="ellipse">
              <a:avLst/>
            </a:prstGeom>
            <a:solidFill>
              <a:schemeClr val="accent4"/>
            </a:solidFill>
            <a:ln w="28575">
              <a:noFill/>
              <a:round/>
              <a:headEnd/>
              <a:tailEnd/>
            </a:ln>
            <a:scene3d>
              <a:camera prst="orthographicFront"/>
              <a:lightRig rig="freezing" dir="t"/>
            </a:scene3d>
            <a:sp3d prstMaterial="metal">
              <a:bevelT/>
            </a:sp3d>
          </p:spPr>
          <p:txBody>
            <a:bodyPr wrap="none" anchor="ctr"/>
            <a:lstStyle/>
            <a:p>
              <a:pPr fontAlgn="base">
                <a:lnSpc>
                  <a:spcPct val="90000"/>
                </a:lnSpc>
                <a:spcBef>
                  <a:spcPct val="35000"/>
                </a:spcBef>
                <a:spcAft>
                  <a:spcPct val="25000"/>
                </a:spcAft>
                <a:buClr>
                  <a:srgbClr val="8B3D9A"/>
                </a:buClr>
                <a:buFont typeface="Arial" charset="0"/>
                <a:buChar char="•"/>
                <a:defRPr/>
              </a:pPr>
              <a:endParaRPr lang="en-US">
                <a:cs typeface="ＭＳ Ｐゴシック" charset="-128"/>
              </a:endParaRPr>
            </a:p>
          </p:txBody>
        </p:sp>
        <p:sp>
          <p:nvSpPr>
            <p:cNvPr id="69" name="Text Box 16"/>
            <p:cNvSpPr txBox="1">
              <a:spLocks noChangeArrowheads="1"/>
            </p:cNvSpPr>
            <p:nvPr/>
          </p:nvSpPr>
          <p:spPr bwMode="auto">
            <a:xfrm>
              <a:off x="5724128" y="5157192"/>
              <a:ext cx="982962" cy="344710"/>
            </a:xfrm>
            <a:prstGeom prst="rect">
              <a:avLst/>
            </a:prstGeom>
            <a:noFill/>
            <a:ln w="28575">
              <a:noFill/>
              <a:miter lim="800000"/>
              <a:headEnd/>
              <a:tailEnd/>
            </a:ln>
          </p:spPr>
          <p:txBody>
            <a:bodyPr wrap="none">
              <a:spAutoFit/>
            </a:bodyPr>
            <a:lstStyle/>
            <a:p>
              <a:pPr algn="ctr" fontAlgn="base">
                <a:lnSpc>
                  <a:spcPct val="80000"/>
                </a:lnSpc>
                <a:spcBef>
                  <a:spcPct val="50000"/>
                </a:spcBef>
                <a:spcAft>
                  <a:spcPct val="25000"/>
                </a:spcAft>
                <a:buClr>
                  <a:srgbClr val="8B3D9A"/>
                </a:buClr>
                <a:buFont typeface="Arial" pitchFamily="34" charset="0"/>
                <a:buNone/>
              </a:pPr>
              <a:r>
                <a:rPr lang="en-US" sz="2000" b="1" dirty="0">
                  <a:solidFill>
                    <a:srgbClr val="002060"/>
                  </a:solidFill>
                </a:rPr>
                <a:t>MAPKK</a:t>
              </a:r>
            </a:p>
          </p:txBody>
        </p:sp>
        <p:sp>
          <p:nvSpPr>
            <p:cNvPr id="70" name="Text Box 17"/>
            <p:cNvSpPr txBox="1">
              <a:spLocks noChangeArrowheads="1"/>
            </p:cNvSpPr>
            <p:nvPr/>
          </p:nvSpPr>
          <p:spPr bwMode="auto">
            <a:xfrm>
              <a:off x="5707727" y="5892602"/>
              <a:ext cx="952505" cy="344710"/>
            </a:xfrm>
            <a:prstGeom prst="rect">
              <a:avLst/>
            </a:prstGeom>
            <a:noFill/>
            <a:ln w="28575">
              <a:noFill/>
              <a:miter lim="800000"/>
              <a:headEnd/>
              <a:tailEnd/>
            </a:ln>
          </p:spPr>
          <p:txBody>
            <a:bodyPr wrap="none">
              <a:spAutoFit/>
            </a:bodyPr>
            <a:lstStyle/>
            <a:p>
              <a:pPr algn="ctr" fontAlgn="base">
                <a:lnSpc>
                  <a:spcPct val="80000"/>
                </a:lnSpc>
                <a:spcBef>
                  <a:spcPct val="50000"/>
                </a:spcBef>
                <a:spcAft>
                  <a:spcPct val="25000"/>
                </a:spcAft>
                <a:buClr>
                  <a:srgbClr val="8B3D9A"/>
                </a:buClr>
                <a:buFont typeface="Arial" pitchFamily="34" charset="0"/>
                <a:buNone/>
              </a:pPr>
              <a:r>
                <a:rPr lang="en-US" sz="2000" b="1" dirty="0">
                  <a:solidFill>
                    <a:srgbClr val="002060"/>
                  </a:solidFill>
                </a:rPr>
                <a:t>p42/44</a:t>
              </a:r>
            </a:p>
          </p:txBody>
        </p:sp>
        <p:cxnSp>
          <p:nvCxnSpPr>
            <p:cNvPr id="72" name="Straight Arrow Connector 71"/>
            <p:cNvCxnSpPr/>
            <p:nvPr/>
          </p:nvCxnSpPr>
          <p:spPr>
            <a:xfrm rot="5400000">
              <a:off x="6155382" y="4940374"/>
              <a:ext cx="288032" cy="145604"/>
            </a:xfrm>
            <a:prstGeom prst="straightConnector1">
              <a:avLst/>
            </a:prstGeom>
            <a:ln w="34925">
              <a:solidFill>
                <a:srgbClr val="33CC33"/>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69" idx="2"/>
            </p:cNvCxnSpPr>
            <p:nvPr/>
          </p:nvCxnSpPr>
          <p:spPr>
            <a:xfrm rot="16200000" flipH="1">
              <a:off x="6034210" y="5683300"/>
              <a:ext cx="375372" cy="12575"/>
            </a:xfrm>
            <a:prstGeom prst="straightConnector1">
              <a:avLst/>
            </a:prstGeom>
            <a:ln w="34925">
              <a:solidFill>
                <a:srgbClr val="33CC33"/>
              </a:solidFill>
              <a:tailEnd type="arrow"/>
            </a:ln>
          </p:spPr>
          <p:style>
            <a:lnRef idx="1">
              <a:schemeClr val="accent1"/>
            </a:lnRef>
            <a:fillRef idx="0">
              <a:schemeClr val="accent1"/>
            </a:fillRef>
            <a:effectRef idx="0">
              <a:schemeClr val="accent1"/>
            </a:effectRef>
            <a:fontRef idx="minor">
              <a:schemeClr val="tx1"/>
            </a:fontRef>
          </p:style>
        </p:cxnSp>
      </p:grpSp>
      <p:cxnSp>
        <p:nvCxnSpPr>
          <p:cNvPr id="77" name="Straight Arrow Connector 76"/>
          <p:cNvCxnSpPr/>
          <p:nvPr/>
        </p:nvCxnSpPr>
        <p:spPr>
          <a:xfrm>
            <a:off x="6660232" y="4869160"/>
            <a:ext cx="360040" cy="360039"/>
          </a:xfrm>
          <a:prstGeom prst="straightConnector1">
            <a:avLst/>
          </a:prstGeom>
          <a:ln w="34925">
            <a:solidFill>
              <a:srgbClr val="33CC33"/>
            </a:solidFill>
            <a:tailEnd type="arrow"/>
          </a:ln>
        </p:spPr>
        <p:style>
          <a:lnRef idx="1">
            <a:schemeClr val="accent1"/>
          </a:lnRef>
          <a:fillRef idx="0">
            <a:schemeClr val="accent1"/>
          </a:fillRef>
          <a:effectRef idx="0">
            <a:schemeClr val="accent1"/>
          </a:effectRef>
          <a:fontRef idx="minor">
            <a:schemeClr val="tx1"/>
          </a:fontRef>
        </p:style>
      </p:cxnSp>
      <p:sp>
        <p:nvSpPr>
          <p:cNvPr id="89" name="Text Box 14"/>
          <p:cNvSpPr txBox="1">
            <a:spLocks noChangeArrowheads="1"/>
          </p:cNvSpPr>
          <p:nvPr/>
        </p:nvSpPr>
        <p:spPr bwMode="auto">
          <a:xfrm>
            <a:off x="179512" y="6093296"/>
            <a:ext cx="5259325" cy="461665"/>
          </a:xfrm>
          <a:prstGeom prst="rect">
            <a:avLst/>
          </a:prstGeom>
          <a:noFill/>
          <a:ln w="28575">
            <a:noFill/>
            <a:miter lim="800000"/>
            <a:headEnd/>
            <a:tailEnd/>
          </a:ln>
        </p:spPr>
        <p:txBody>
          <a:bodyPr wrap="none">
            <a:spAutoFit/>
          </a:bodyPr>
          <a:lstStyle/>
          <a:p>
            <a:pPr defTabSz="822325" eaLnBrk="0" fontAlgn="base" hangingPunct="0">
              <a:spcBef>
                <a:spcPct val="0"/>
              </a:spcBef>
              <a:spcAft>
                <a:spcPct val="0"/>
              </a:spcAft>
              <a:buClr>
                <a:srgbClr val="381984"/>
              </a:buClr>
              <a:buFont typeface="Wingdings" pitchFamily="2" charset="2"/>
              <a:buNone/>
            </a:pPr>
            <a:r>
              <a:rPr lang="el-GR" sz="2400" b="1" dirty="0">
                <a:solidFill>
                  <a:srgbClr val="002060"/>
                </a:solidFill>
                <a:latin typeface="Cambria" pitchFamily="18" charset="0"/>
                <a:sym typeface="Lucida Grande" pitchFamily="-106" charset="0"/>
              </a:rPr>
              <a:t>Αυξημένη παραγωγή αιμοπεταλίων</a:t>
            </a:r>
            <a:endParaRPr lang="en-US" sz="2400" b="1" dirty="0">
              <a:solidFill>
                <a:srgbClr val="002060"/>
              </a:solidFill>
              <a:latin typeface="Cambria" pitchFamily="18" charset="0"/>
              <a:sym typeface="Lucida Grande" pitchFamily="-106" charset="0"/>
            </a:endParaRPr>
          </a:p>
        </p:txBody>
      </p:sp>
      <p:pic>
        <p:nvPicPr>
          <p:cNvPr id="94" name="Picture 56" descr="Membrane"/>
          <p:cNvPicPr>
            <a:picLocks noChangeAspect="1" noChangeArrowheads="1"/>
          </p:cNvPicPr>
          <p:nvPr/>
        </p:nvPicPr>
        <p:blipFill>
          <a:blip r:embed="rId2" cstate="print"/>
          <a:srcRect/>
          <a:stretch>
            <a:fillRect/>
          </a:stretch>
        </p:blipFill>
        <p:spPr bwMode="auto">
          <a:xfrm>
            <a:off x="251520" y="2500566"/>
            <a:ext cx="8640960" cy="1648514"/>
          </a:xfrm>
          <a:prstGeom prst="rect">
            <a:avLst/>
          </a:prstGeom>
          <a:noFill/>
          <a:ln w="9525">
            <a:noFill/>
            <a:miter lim="800000"/>
            <a:headEnd/>
            <a:tailEnd/>
          </a:ln>
        </p:spPr>
      </p:pic>
      <p:grpSp>
        <p:nvGrpSpPr>
          <p:cNvPr id="12" name="Group 12"/>
          <p:cNvGrpSpPr/>
          <p:nvPr/>
        </p:nvGrpSpPr>
        <p:grpSpPr>
          <a:xfrm>
            <a:off x="3053843" y="1933029"/>
            <a:ext cx="366029" cy="2144043"/>
            <a:chOff x="2915816" y="2564904"/>
            <a:chExt cx="366029" cy="1872209"/>
          </a:xfrm>
          <a:scene3d>
            <a:camera prst="orthographicFront"/>
            <a:lightRig rig="sunset" dir="t"/>
          </a:scene3d>
        </p:grpSpPr>
        <p:sp>
          <p:nvSpPr>
            <p:cNvPr id="9" name="Freeform 22"/>
            <p:cNvSpPr>
              <a:spLocks/>
            </p:cNvSpPr>
            <p:nvPr/>
          </p:nvSpPr>
          <p:spPr bwMode="auto">
            <a:xfrm>
              <a:off x="2915816" y="2572843"/>
              <a:ext cx="144016" cy="1864270"/>
            </a:xfrm>
            <a:custGeom>
              <a:avLst/>
              <a:gdLst>
                <a:gd name="T0" fmla="*/ 0 w 84"/>
                <a:gd name="T1" fmla="*/ 0 h 954"/>
                <a:gd name="T2" fmla="*/ 2147483647 w 84"/>
                <a:gd name="T3" fmla="*/ 2147483647 h 954"/>
                <a:gd name="T4" fmla="*/ 2147483647 w 84"/>
                <a:gd name="T5" fmla="*/ 2147483647 h 954"/>
                <a:gd name="T6" fmla="*/ 2147483647 w 84"/>
                <a:gd name="T7" fmla="*/ 2147483647 h 954"/>
                <a:gd name="T8" fmla="*/ 0 w 84"/>
                <a:gd name="T9" fmla="*/ 2147483647 h 954"/>
                <a:gd name="T10" fmla="*/ 0 60000 65536"/>
                <a:gd name="T11" fmla="*/ 0 60000 65536"/>
                <a:gd name="T12" fmla="*/ 0 60000 65536"/>
                <a:gd name="T13" fmla="*/ 0 60000 65536"/>
                <a:gd name="T14" fmla="*/ 0 60000 65536"/>
                <a:gd name="T15" fmla="*/ 0 w 84"/>
                <a:gd name="T16" fmla="*/ 0 h 954"/>
                <a:gd name="T17" fmla="*/ 84 w 84"/>
                <a:gd name="T18" fmla="*/ 954 h 954"/>
              </a:gdLst>
              <a:ahLst/>
              <a:cxnLst>
                <a:cxn ang="T10">
                  <a:pos x="T0" y="T1"/>
                </a:cxn>
                <a:cxn ang="T11">
                  <a:pos x="T2" y="T3"/>
                </a:cxn>
                <a:cxn ang="T12">
                  <a:pos x="T4" y="T5"/>
                </a:cxn>
                <a:cxn ang="T13">
                  <a:pos x="T6" y="T7"/>
                </a:cxn>
                <a:cxn ang="T14">
                  <a:pos x="T8" y="T9"/>
                </a:cxn>
              </a:cxnLst>
              <a:rect l="T15" t="T16" r="T17" b="T18"/>
              <a:pathLst>
                <a:path w="84" h="954">
                  <a:moveTo>
                    <a:pt x="0" y="0"/>
                  </a:moveTo>
                  <a:lnTo>
                    <a:pt x="12" y="210"/>
                  </a:lnTo>
                  <a:lnTo>
                    <a:pt x="84" y="336"/>
                  </a:lnTo>
                  <a:lnTo>
                    <a:pt x="6" y="480"/>
                  </a:lnTo>
                  <a:lnTo>
                    <a:pt x="0" y="954"/>
                  </a:lnTo>
                </a:path>
              </a:pathLst>
            </a:custGeom>
            <a:noFill/>
            <a:ln w="73025" cmpd="thinThick">
              <a:solidFill>
                <a:srgbClr val="00B050"/>
              </a:solidFill>
              <a:prstDash val="solid"/>
              <a:round/>
              <a:headEnd/>
              <a:tailEnd/>
            </a:ln>
            <a:sp3d extrusionH="76200" contourW="12700" prstMaterial="metal">
              <a:bevelT/>
              <a:extrusionClr>
                <a:schemeClr val="accent6">
                  <a:lumMod val="75000"/>
                </a:schemeClr>
              </a:extrusionClr>
              <a:contourClr>
                <a:schemeClr val="accent6">
                  <a:lumMod val="75000"/>
                </a:schemeClr>
              </a:contourClr>
            </a:sp3d>
          </p:spPr>
          <p:txBody>
            <a:bodyPr wrap="none" anchor="ctr"/>
            <a:lstStyle/>
            <a:p>
              <a:pPr fontAlgn="base">
                <a:spcBef>
                  <a:spcPct val="0"/>
                </a:spcBef>
                <a:spcAft>
                  <a:spcPct val="0"/>
                </a:spcAft>
              </a:pPr>
              <a:endParaRPr lang="el-GR"/>
            </a:p>
          </p:txBody>
        </p:sp>
        <p:sp>
          <p:nvSpPr>
            <p:cNvPr id="10" name="Freeform 23"/>
            <p:cNvSpPr>
              <a:spLocks/>
            </p:cNvSpPr>
            <p:nvPr/>
          </p:nvSpPr>
          <p:spPr bwMode="auto">
            <a:xfrm flipH="1">
              <a:off x="3139653" y="2564904"/>
              <a:ext cx="142192" cy="1864271"/>
            </a:xfrm>
            <a:custGeom>
              <a:avLst/>
              <a:gdLst>
                <a:gd name="T0" fmla="*/ 0 w 84"/>
                <a:gd name="T1" fmla="*/ 0 h 954"/>
                <a:gd name="T2" fmla="*/ 2147483647 w 84"/>
                <a:gd name="T3" fmla="*/ 2147483647 h 954"/>
                <a:gd name="T4" fmla="*/ 2147483647 w 84"/>
                <a:gd name="T5" fmla="*/ 2147483647 h 954"/>
                <a:gd name="T6" fmla="*/ 2147483647 w 84"/>
                <a:gd name="T7" fmla="*/ 2147483647 h 954"/>
                <a:gd name="T8" fmla="*/ 0 w 84"/>
                <a:gd name="T9" fmla="*/ 2147483647 h 954"/>
                <a:gd name="T10" fmla="*/ 0 60000 65536"/>
                <a:gd name="T11" fmla="*/ 0 60000 65536"/>
                <a:gd name="T12" fmla="*/ 0 60000 65536"/>
                <a:gd name="T13" fmla="*/ 0 60000 65536"/>
                <a:gd name="T14" fmla="*/ 0 60000 65536"/>
                <a:gd name="T15" fmla="*/ 0 w 84"/>
                <a:gd name="T16" fmla="*/ 0 h 954"/>
                <a:gd name="T17" fmla="*/ 84 w 84"/>
                <a:gd name="T18" fmla="*/ 954 h 954"/>
              </a:gdLst>
              <a:ahLst/>
              <a:cxnLst>
                <a:cxn ang="T10">
                  <a:pos x="T0" y="T1"/>
                </a:cxn>
                <a:cxn ang="T11">
                  <a:pos x="T2" y="T3"/>
                </a:cxn>
                <a:cxn ang="T12">
                  <a:pos x="T4" y="T5"/>
                </a:cxn>
                <a:cxn ang="T13">
                  <a:pos x="T6" y="T7"/>
                </a:cxn>
                <a:cxn ang="T14">
                  <a:pos x="T8" y="T9"/>
                </a:cxn>
              </a:cxnLst>
              <a:rect l="T15" t="T16" r="T17" b="T18"/>
              <a:pathLst>
                <a:path w="84" h="954">
                  <a:moveTo>
                    <a:pt x="0" y="0"/>
                  </a:moveTo>
                  <a:lnTo>
                    <a:pt x="12" y="210"/>
                  </a:lnTo>
                  <a:lnTo>
                    <a:pt x="84" y="336"/>
                  </a:lnTo>
                  <a:lnTo>
                    <a:pt x="6" y="480"/>
                  </a:lnTo>
                  <a:lnTo>
                    <a:pt x="0" y="954"/>
                  </a:lnTo>
                </a:path>
              </a:pathLst>
            </a:custGeom>
            <a:noFill/>
            <a:ln w="73025" cmpd="thinThick">
              <a:solidFill>
                <a:srgbClr val="00B050"/>
              </a:solidFill>
              <a:prstDash val="solid"/>
              <a:round/>
              <a:headEnd/>
              <a:tailEnd/>
            </a:ln>
            <a:sp3d extrusionH="76200" contourW="12700" prstMaterial="metal">
              <a:bevelT/>
              <a:extrusionClr>
                <a:schemeClr val="accent6">
                  <a:lumMod val="75000"/>
                </a:schemeClr>
              </a:extrusionClr>
              <a:contourClr>
                <a:schemeClr val="accent6">
                  <a:lumMod val="75000"/>
                </a:schemeClr>
              </a:contourClr>
            </a:sp3d>
          </p:spPr>
          <p:txBody>
            <a:bodyPr wrap="none" anchor="ctr"/>
            <a:lstStyle/>
            <a:p>
              <a:pPr fontAlgn="base">
                <a:spcBef>
                  <a:spcPct val="0"/>
                </a:spcBef>
                <a:spcAft>
                  <a:spcPct val="0"/>
                </a:spcAft>
              </a:pPr>
              <a:endParaRPr lang="el-GR"/>
            </a:p>
          </p:txBody>
        </p:sp>
      </p:grpSp>
      <p:grpSp>
        <p:nvGrpSpPr>
          <p:cNvPr id="13" name="Group 24"/>
          <p:cNvGrpSpPr/>
          <p:nvPr/>
        </p:nvGrpSpPr>
        <p:grpSpPr>
          <a:xfrm>
            <a:off x="5404519" y="1861022"/>
            <a:ext cx="823665" cy="2072034"/>
            <a:chOff x="3273499" y="2717155"/>
            <a:chExt cx="823665" cy="1863973"/>
          </a:xfrm>
          <a:scene3d>
            <a:camera prst="orthographicFront"/>
            <a:lightRig rig="sunset" dir="t"/>
          </a:scene3d>
        </p:grpSpPr>
        <p:sp>
          <p:nvSpPr>
            <p:cNvPr id="23" name="Freeform 24"/>
            <p:cNvSpPr>
              <a:spLocks/>
            </p:cNvSpPr>
            <p:nvPr/>
          </p:nvSpPr>
          <p:spPr bwMode="auto">
            <a:xfrm>
              <a:off x="3273499" y="2717155"/>
              <a:ext cx="317253" cy="1863973"/>
            </a:xfrm>
            <a:custGeom>
              <a:avLst/>
              <a:gdLst>
                <a:gd name="T0" fmla="*/ 2147483647 w 164"/>
                <a:gd name="T1" fmla="*/ 0 h 964"/>
                <a:gd name="T2" fmla="*/ 2147483647 w 164"/>
                <a:gd name="T3" fmla="*/ 2147483647 h 964"/>
                <a:gd name="T4" fmla="*/ 2147483647 w 164"/>
                <a:gd name="T5" fmla="*/ 2147483647 h 964"/>
                <a:gd name="T6" fmla="*/ 2147483647 w 164"/>
                <a:gd name="T7" fmla="*/ 2147483647 h 964"/>
                <a:gd name="T8" fmla="*/ 0 w 164"/>
                <a:gd name="T9" fmla="*/ 2147483647 h 964"/>
                <a:gd name="T10" fmla="*/ 0 60000 65536"/>
                <a:gd name="T11" fmla="*/ 0 60000 65536"/>
                <a:gd name="T12" fmla="*/ 0 60000 65536"/>
                <a:gd name="T13" fmla="*/ 0 60000 65536"/>
                <a:gd name="T14" fmla="*/ 0 60000 65536"/>
                <a:gd name="T15" fmla="*/ 0 w 164"/>
                <a:gd name="T16" fmla="*/ 0 h 964"/>
                <a:gd name="T17" fmla="*/ 164 w 164"/>
                <a:gd name="T18" fmla="*/ 964 h 964"/>
              </a:gdLst>
              <a:ahLst/>
              <a:cxnLst>
                <a:cxn ang="T10">
                  <a:pos x="T0" y="T1"/>
                </a:cxn>
                <a:cxn ang="T11">
                  <a:pos x="T2" y="T3"/>
                </a:cxn>
                <a:cxn ang="T12">
                  <a:pos x="T4" y="T5"/>
                </a:cxn>
                <a:cxn ang="T13">
                  <a:pos x="T6" y="T7"/>
                </a:cxn>
                <a:cxn ang="T14">
                  <a:pos x="T8" y="T9"/>
                </a:cxn>
              </a:cxnLst>
              <a:rect l="T15" t="T16" r="T17" b="T18"/>
              <a:pathLst>
                <a:path w="164" h="964">
                  <a:moveTo>
                    <a:pt x="120" y="0"/>
                  </a:moveTo>
                  <a:lnTo>
                    <a:pt x="124" y="388"/>
                  </a:lnTo>
                  <a:lnTo>
                    <a:pt x="52" y="520"/>
                  </a:lnTo>
                  <a:lnTo>
                    <a:pt x="164" y="736"/>
                  </a:lnTo>
                  <a:lnTo>
                    <a:pt x="0" y="964"/>
                  </a:lnTo>
                </a:path>
              </a:pathLst>
            </a:custGeom>
            <a:noFill/>
            <a:ln w="79375" cmpd="sng">
              <a:solidFill>
                <a:srgbClr val="FF9900"/>
              </a:solidFill>
              <a:round/>
              <a:headEnd/>
              <a:tailEnd/>
            </a:ln>
            <a:sp3d prstMaterial="metal">
              <a:bevelT/>
              <a:bevelB/>
            </a:sp3d>
          </p:spPr>
          <p:txBody>
            <a:bodyPr wrap="none" anchor="ctr"/>
            <a:lstStyle/>
            <a:p>
              <a:pPr fontAlgn="base">
                <a:spcBef>
                  <a:spcPct val="0"/>
                </a:spcBef>
                <a:spcAft>
                  <a:spcPct val="0"/>
                </a:spcAft>
              </a:pPr>
              <a:endParaRPr lang="el-GR"/>
            </a:p>
          </p:txBody>
        </p:sp>
        <p:sp>
          <p:nvSpPr>
            <p:cNvPr id="24" name="Freeform 25"/>
            <p:cNvSpPr>
              <a:spLocks/>
            </p:cNvSpPr>
            <p:nvPr/>
          </p:nvSpPr>
          <p:spPr bwMode="auto">
            <a:xfrm flipH="1">
              <a:off x="3779912" y="2717155"/>
              <a:ext cx="317252" cy="1863973"/>
            </a:xfrm>
            <a:custGeom>
              <a:avLst/>
              <a:gdLst>
                <a:gd name="T0" fmla="*/ 2147483647 w 164"/>
                <a:gd name="T1" fmla="*/ 0 h 964"/>
                <a:gd name="T2" fmla="*/ 2147483647 w 164"/>
                <a:gd name="T3" fmla="*/ 2147483647 h 964"/>
                <a:gd name="T4" fmla="*/ 2147483647 w 164"/>
                <a:gd name="T5" fmla="*/ 2147483647 h 964"/>
                <a:gd name="T6" fmla="*/ 2147483647 w 164"/>
                <a:gd name="T7" fmla="*/ 2147483647 h 964"/>
                <a:gd name="T8" fmla="*/ 0 w 164"/>
                <a:gd name="T9" fmla="*/ 2147483647 h 964"/>
                <a:gd name="T10" fmla="*/ 0 60000 65536"/>
                <a:gd name="T11" fmla="*/ 0 60000 65536"/>
                <a:gd name="T12" fmla="*/ 0 60000 65536"/>
                <a:gd name="T13" fmla="*/ 0 60000 65536"/>
                <a:gd name="T14" fmla="*/ 0 60000 65536"/>
                <a:gd name="T15" fmla="*/ 0 w 164"/>
                <a:gd name="T16" fmla="*/ 0 h 964"/>
                <a:gd name="T17" fmla="*/ 164 w 164"/>
                <a:gd name="T18" fmla="*/ 964 h 964"/>
              </a:gdLst>
              <a:ahLst/>
              <a:cxnLst>
                <a:cxn ang="T10">
                  <a:pos x="T0" y="T1"/>
                </a:cxn>
                <a:cxn ang="T11">
                  <a:pos x="T2" y="T3"/>
                </a:cxn>
                <a:cxn ang="T12">
                  <a:pos x="T4" y="T5"/>
                </a:cxn>
                <a:cxn ang="T13">
                  <a:pos x="T6" y="T7"/>
                </a:cxn>
                <a:cxn ang="T14">
                  <a:pos x="T8" y="T9"/>
                </a:cxn>
              </a:cxnLst>
              <a:rect l="T15" t="T16" r="T17" b="T18"/>
              <a:pathLst>
                <a:path w="164" h="964">
                  <a:moveTo>
                    <a:pt x="120" y="0"/>
                  </a:moveTo>
                  <a:lnTo>
                    <a:pt x="124" y="388"/>
                  </a:lnTo>
                  <a:lnTo>
                    <a:pt x="52" y="520"/>
                  </a:lnTo>
                  <a:lnTo>
                    <a:pt x="164" y="736"/>
                  </a:lnTo>
                  <a:lnTo>
                    <a:pt x="0" y="964"/>
                  </a:lnTo>
                </a:path>
              </a:pathLst>
            </a:custGeom>
            <a:noFill/>
            <a:ln w="79375" cmpd="sng">
              <a:solidFill>
                <a:srgbClr val="FF9900"/>
              </a:solidFill>
              <a:round/>
              <a:headEnd/>
              <a:tailEnd/>
            </a:ln>
            <a:sp3d prstMaterial="metal">
              <a:bevelT/>
              <a:bevelB/>
            </a:sp3d>
          </p:spPr>
          <p:txBody>
            <a:bodyPr wrap="none" anchor="ctr"/>
            <a:lstStyle/>
            <a:p>
              <a:pPr fontAlgn="base">
                <a:spcBef>
                  <a:spcPct val="0"/>
                </a:spcBef>
                <a:spcAft>
                  <a:spcPct val="0"/>
                </a:spcAft>
              </a:pPr>
              <a:endParaRPr lang="el-GR"/>
            </a:p>
          </p:txBody>
        </p:sp>
      </p:grpSp>
      <p:sp>
        <p:nvSpPr>
          <p:cNvPr id="27" name="Text Box 11"/>
          <p:cNvSpPr txBox="1">
            <a:spLocks noChangeArrowheads="1"/>
          </p:cNvSpPr>
          <p:nvPr/>
        </p:nvSpPr>
        <p:spPr bwMode="auto">
          <a:xfrm>
            <a:off x="-36512" y="2730406"/>
            <a:ext cx="2257349" cy="338554"/>
          </a:xfrm>
          <a:prstGeom prst="rect">
            <a:avLst/>
          </a:prstGeom>
          <a:noFill/>
          <a:ln w="28575">
            <a:noFill/>
            <a:miter lim="800000"/>
            <a:headEnd/>
            <a:tailEnd/>
          </a:ln>
        </p:spPr>
        <p:txBody>
          <a:bodyPr wrap="none">
            <a:spAutoFit/>
          </a:bodyPr>
          <a:lstStyle/>
          <a:p>
            <a:pPr defTabSz="822325" eaLnBrk="0" fontAlgn="base" hangingPunct="0">
              <a:spcBef>
                <a:spcPct val="0"/>
              </a:spcBef>
              <a:spcAft>
                <a:spcPct val="0"/>
              </a:spcAft>
              <a:buClr>
                <a:srgbClr val="381984"/>
              </a:buClr>
              <a:buFont typeface="Wingdings" pitchFamily="2" charset="2"/>
              <a:buNone/>
            </a:pPr>
            <a:r>
              <a:rPr lang="el-GR" sz="1600" b="1" dirty="0">
                <a:solidFill>
                  <a:srgbClr val="003366"/>
                </a:solidFill>
                <a:latin typeface="Cambria" pitchFamily="18" charset="0"/>
                <a:ea typeface="ヒラギノ角ゴ Pro W3" pitchFamily="-105" charset="-128"/>
                <a:sym typeface="Lucida Grande" pitchFamily="-106" charset="0"/>
              </a:rPr>
              <a:t>Κυτταρική Μεμβράνη</a:t>
            </a:r>
            <a:endParaRPr lang="en-US" sz="1600" b="1" dirty="0">
              <a:solidFill>
                <a:srgbClr val="003366"/>
              </a:solidFill>
              <a:latin typeface="Cambria" pitchFamily="18" charset="0"/>
              <a:ea typeface="ヒラギノ角ゴ Pro W3" pitchFamily="-105" charset="-128"/>
              <a:sym typeface="Lucida Grande" pitchFamily="-106" charset="0"/>
            </a:endParaRPr>
          </a:p>
        </p:txBody>
      </p:sp>
      <p:sp>
        <p:nvSpPr>
          <p:cNvPr id="53" name="Rectangle 74"/>
          <p:cNvSpPr>
            <a:spLocks noChangeArrowheads="1"/>
          </p:cNvSpPr>
          <p:nvPr/>
        </p:nvSpPr>
        <p:spPr bwMode="auto">
          <a:xfrm>
            <a:off x="7330480" y="884883"/>
            <a:ext cx="1634008" cy="276999"/>
          </a:xfrm>
          <a:prstGeom prst="rect">
            <a:avLst/>
          </a:prstGeom>
          <a:noFill/>
          <a:ln w="9525">
            <a:noFill/>
            <a:miter lim="800000"/>
            <a:headEnd/>
            <a:tailEnd/>
          </a:ln>
        </p:spPr>
        <p:txBody>
          <a:bodyPr wrap="square" lIns="0" tIns="0" rIns="0" bIns="0">
            <a:spAutoFit/>
          </a:bodyPr>
          <a:lstStyle/>
          <a:p>
            <a:pPr algn="l" eaLnBrk="0" hangingPunct="0"/>
            <a:r>
              <a:rPr lang="en-US" b="1" dirty="0">
                <a:solidFill>
                  <a:srgbClr val="002060"/>
                </a:solidFill>
              </a:rPr>
              <a:t>Romiplostim</a:t>
            </a:r>
          </a:p>
        </p:txBody>
      </p:sp>
      <p:pic>
        <p:nvPicPr>
          <p:cNvPr id="54" name="Picture 4"/>
          <p:cNvPicPr>
            <a:picLocks noChangeAspect="1" noChangeArrowheads="1"/>
          </p:cNvPicPr>
          <p:nvPr/>
        </p:nvPicPr>
        <p:blipFill>
          <a:blip r:embed="rId3" cstate="print"/>
          <a:srcRect/>
          <a:stretch>
            <a:fillRect/>
          </a:stretch>
        </p:blipFill>
        <p:spPr>
          <a:xfrm>
            <a:off x="6300192" y="668859"/>
            <a:ext cx="975710" cy="671909"/>
          </a:xfrm>
          <a:prstGeom prst="rect">
            <a:avLst/>
          </a:prstGeom>
        </p:spPr>
      </p:pic>
      <p:pic>
        <p:nvPicPr>
          <p:cNvPr id="56" name="Picture 4"/>
          <p:cNvPicPr>
            <a:picLocks noChangeAspect="1" noChangeArrowheads="1"/>
          </p:cNvPicPr>
          <p:nvPr/>
        </p:nvPicPr>
        <p:blipFill>
          <a:blip r:embed="rId3" cstate="print"/>
          <a:srcRect/>
          <a:stretch>
            <a:fillRect/>
          </a:stretch>
        </p:blipFill>
        <p:spPr>
          <a:xfrm>
            <a:off x="6300192" y="668859"/>
            <a:ext cx="975710" cy="671909"/>
          </a:xfrm>
          <a:prstGeom prst="rect">
            <a:avLst/>
          </a:prstGeom>
        </p:spPr>
      </p:pic>
      <p:pic>
        <p:nvPicPr>
          <p:cNvPr id="57" name="Picture 4"/>
          <p:cNvPicPr>
            <a:picLocks noChangeAspect="1" noChangeArrowheads="1"/>
          </p:cNvPicPr>
          <p:nvPr/>
        </p:nvPicPr>
        <p:blipFill>
          <a:blip r:embed="rId3" cstate="print"/>
          <a:srcRect/>
          <a:stretch>
            <a:fillRect/>
          </a:stretch>
        </p:blipFill>
        <p:spPr>
          <a:xfrm>
            <a:off x="5324482" y="2060848"/>
            <a:ext cx="975710" cy="671909"/>
          </a:xfrm>
          <a:prstGeom prst="rect">
            <a:avLst/>
          </a:prstGeom>
        </p:spPr>
      </p:pic>
      <p:sp>
        <p:nvSpPr>
          <p:cNvPr id="58" name="TextBox 59"/>
          <p:cNvSpPr txBox="1">
            <a:spLocks noChangeArrowheads="1"/>
          </p:cNvSpPr>
          <p:nvPr/>
        </p:nvSpPr>
        <p:spPr bwMode="auto">
          <a:xfrm>
            <a:off x="8028384" y="5621178"/>
            <a:ext cx="607859" cy="400110"/>
          </a:xfrm>
          <a:prstGeom prst="rect">
            <a:avLst/>
          </a:prstGeom>
          <a:noFill/>
          <a:ln w="9525">
            <a:noFill/>
            <a:miter lim="800000"/>
            <a:headEnd/>
            <a:tailEnd/>
          </a:ln>
        </p:spPr>
        <p:txBody>
          <a:bodyPr wrap="none">
            <a:spAutoFit/>
          </a:bodyPr>
          <a:lstStyle/>
          <a:p>
            <a:pPr fontAlgn="base">
              <a:spcBef>
                <a:spcPct val="0"/>
              </a:spcBef>
              <a:spcAft>
                <a:spcPct val="0"/>
              </a:spcAft>
            </a:pPr>
            <a:r>
              <a:rPr lang="en-GB" sz="2000" b="1" dirty="0" smtClean="0">
                <a:solidFill>
                  <a:srgbClr val="002060"/>
                </a:solidFill>
              </a:rPr>
              <a:t>AKT</a:t>
            </a:r>
            <a:endParaRPr lang="en-GB" sz="2000" b="1" dirty="0">
              <a:solidFill>
                <a:srgbClr val="002060"/>
              </a:solidFill>
            </a:endParaRPr>
          </a:p>
        </p:txBody>
      </p:sp>
      <p:cxnSp>
        <p:nvCxnSpPr>
          <p:cNvPr id="59" name="Straight Arrow Connector 58"/>
          <p:cNvCxnSpPr/>
          <p:nvPr/>
        </p:nvCxnSpPr>
        <p:spPr>
          <a:xfrm rot="16200000" flipH="1">
            <a:off x="7452320" y="5589240"/>
            <a:ext cx="360040" cy="360040"/>
          </a:xfrm>
          <a:prstGeom prst="straightConnector1">
            <a:avLst/>
          </a:prstGeom>
          <a:ln w="34925">
            <a:solidFill>
              <a:srgbClr val="33CC33"/>
            </a:solidFill>
            <a:tailEnd type="arrow"/>
          </a:ln>
        </p:spPr>
        <p:style>
          <a:lnRef idx="1">
            <a:schemeClr val="accent1"/>
          </a:lnRef>
          <a:fillRef idx="0">
            <a:schemeClr val="accent1"/>
          </a:fillRef>
          <a:effectRef idx="0">
            <a:schemeClr val="accent1"/>
          </a:effectRef>
          <a:fontRef idx="minor">
            <a:schemeClr val="tx1"/>
          </a:fontRef>
        </p:style>
      </p:cxnSp>
      <p:sp>
        <p:nvSpPr>
          <p:cNvPr id="60" name="Oval 27"/>
          <p:cNvSpPr>
            <a:spLocks noChangeArrowheads="1"/>
          </p:cNvSpPr>
          <p:nvPr/>
        </p:nvSpPr>
        <p:spPr bwMode="auto">
          <a:xfrm rot="16200000">
            <a:off x="7091387" y="5172496"/>
            <a:ext cx="345629" cy="487858"/>
          </a:xfrm>
          <a:prstGeom prst="ellipse">
            <a:avLst/>
          </a:prstGeom>
          <a:solidFill>
            <a:srgbClr val="FF6600"/>
          </a:solidFill>
          <a:ln w="28575">
            <a:noFill/>
            <a:round/>
            <a:headEnd/>
            <a:tailEnd/>
          </a:ln>
          <a:scene3d>
            <a:camera prst="orthographicFront"/>
            <a:lightRig rig="freezing" dir="t"/>
          </a:scene3d>
          <a:sp3d prstMaterial="metal">
            <a:bevelT/>
          </a:sp3d>
        </p:spPr>
        <p:txBody>
          <a:bodyPr wrap="none" anchor="ctr"/>
          <a:lstStyle/>
          <a:p>
            <a:pPr fontAlgn="base">
              <a:lnSpc>
                <a:spcPct val="90000"/>
              </a:lnSpc>
              <a:spcBef>
                <a:spcPct val="35000"/>
              </a:spcBef>
              <a:spcAft>
                <a:spcPct val="25000"/>
              </a:spcAft>
              <a:buClr>
                <a:srgbClr val="8B3D9A"/>
              </a:buClr>
              <a:buFont typeface="Arial" charset="0"/>
              <a:buChar char="•"/>
              <a:defRPr/>
            </a:pPr>
            <a:endParaRPr lang="en-US" dirty="0">
              <a:cs typeface="ＭＳ Ｐゴシック" charset="-128"/>
            </a:endParaRPr>
          </a:p>
        </p:txBody>
      </p:sp>
      <p:sp>
        <p:nvSpPr>
          <p:cNvPr id="62" name="Oval 27"/>
          <p:cNvSpPr>
            <a:spLocks noChangeArrowheads="1"/>
          </p:cNvSpPr>
          <p:nvPr/>
        </p:nvSpPr>
        <p:spPr bwMode="auto">
          <a:xfrm rot="16200000">
            <a:off x="7883475" y="5892576"/>
            <a:ext cx="345629" cy="487858"/>
          </a:xfrm>
          <a:prstGeom prst="ellipse">
            <a:avLst/>
          </a:prstGeom>
          <a:solidFill>
            <a:srgbClr val="FF0000"/>
          </a:solidFill>
          <a:ln w="28575">
            <a:noFill/>
            <a:round/>
            <a:headEnd/>
            <a:tailEnd/>
          </a:ln>
          <a:scene3d>
            <a:camera prst="orthographicFront"/>
            <a:lightRig rig="freezing" dir="t"/>
          </a:scene3d>
          <a:sp3d prstMaterial="metal">
            <a:bevelT/>
          </a:sp3d>
        </p:spPr>
        <p:txBody>
          <a:bodyPr wrap="none" anchor="ctr"/>
          <a:lstStyle/>
          <a:p>
            <a:pPr fontAlgn="base">
              <a:lnSpc>
                <a:spcPct val="90000"/>
              </a:lnSpc>
              <a:spcBef>
                <a:spcPct val="35000"/>
              </a:spcBef>
              <a:spcAft>
                <a:spcPct val="25000"/>
              </a:spcAft>
              <a:buClr>
                <a:srgbClr val="8B3D9A"/>
              </a:buClr>
              <a:buFont typeface="Arial" charset="0"/>
              <a:buChar char="•"/>
              <a:defRPr/>
            </a:pPr>
            <a:endParaRPr lang="en-US">
              <a:cs typeface="ＭＳ Ｐゴシック" charset="-128"/>
            </a:endParaRPr>
          </a:p>
        </p:txBody>
      </p:sp>
      <p:sp>
        <p:nvSpPr>
          <p:cNvPr id="65" name="Rectangle 7"/>
          <p:cNvSpPr>
            <a:spLocks noGrp="1" noRot="1" noChangeArrowheads="1"/>
          </p:cNvSpPr>
          <p:nvPr>
            <p:ph type="title"/>
          </p:nvPr>
        </p:nvSpPr>
        <p:spPr>
          <a:xfrm>
            <a:off x="467544" y="0"/>
            <a:ext cx="8229600" cy="566936"/>
          </a:xfrm>
        </p:spPr>
        <p:txBody>
          <a:bodyPr>
            <a:normAutofit/>
          </a:bodyPr>
          <a:lstStyle/>
          <a:p>
            <a:pPr eaLnBrk="1" hangingPunct="1">
              <a:defRPr/>
            </a:pPr>
            <a:r>
              <a:rPr lang="el-GR" sz="2800" b="1" dirty="0" smtClean="0">
                <a:solidFill>
                  <a:schemeClr val="tx2">
                    <a:lumMod val="75000"/>
                  </a:schemeClr>
                </a:solidFill>
                <a:effectLst>
                  <a:outerShdw blurRad="38100" dist="38100" dir="2700000" algn="tl">
                    <a:srgbClr val="000000">
                      <a:alpha val="43137"/>
                    </a:srgbClr>
                  </a:outerShdw>
                </a:effectLst>
                <a:latin typeface="Calibri" pitchFamily="34" charset="0"/>
                <a:ea typeface="Arial" charset="0"/>
                <a:cs typeface="Calibri" pitchFamily="34" charset="0"/>
              </a:rPr>
              <a:t>Μηχανισμός δράσης </a:t>
            </a:r>
            <a:r>
              <a:rPr lang="en-GB" sz="2800" b="1" dirty="0" smtClean="0">
                <a:solidFill>
                  <a:schemeClr val="tx2">
                    <a:lumMod val="75000"/>
                  </a:schemeClr>
                </a:solidFill>
                <a:effectLst>
                  <a:outerShdw blurRad="38100" dist="38100" dir="2700000" algn="tl">
                    <a:srgbClr val="000000">
                      <a:alpha val="43137"/>
                    </a:srgbClr>
                  </a:outerShdw>
                </a:effectLst>
                <a:latin typeface="Calibri" pitchFamily="34" charset="0"/>
                <a:ea typeface="Arial" charset="0"/>
                <a:cs typeface="Calibri" pitchFamily="34" charset="0"/>
              </a:rPr>
              <a:t>Romiplostim</a:t>
            </a:r>
            <a:endParaRPr sz="2800" b="1" dirty="0">
              <a:solidFill>
                <a:schemeClr val="tx2">
                  <a:lumMod val="75000"/>
                </a:schemeClr>
              </a:solidFill>
              <a:effectLst>
                <a:outerShdw blurRad="38100" dist="38100" dir="2700000" algn="tl">
                  <a:srgbClr val="000000">
                    <a:alpha val="43137"/>
                  </a:srgbClr>
                </a:outerShdw>
              </a:effectLst>
              <a:latin typeface="Calibri" pitchFamily="34" charset="0"/>
              <a:ea typeface="Arial" charset="0"/>
              <a:cs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566 -0.00162 C -0.09722 -0.05092 -0.13767 -0.1 -0.19236 -0.07315 C -0.24705 -0.04629 -0.35312 0.12107 -0.38524 0.16019 " pathEditMode="relative" ptsTypes="aaA">
                                      <p:cBhvr>
                                        <p:cTn id="6" dur="2000" fill="hold"/>
                                        <p:tgtEl>
                                          <p:spTgt spid="5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1"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55" presetClass="entr" presetSubtype="0"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500" fill="hold"/>
                                        <p:tgtEl>
                                          <p:spTgt spid="22"/>
                                        </p:tgtEl>
                                        <p:attrNameLst>
                                          <p:attrName>ppt_w</p:attrName>
                                        </p:attrNameLst>
                                      </p:cBhvr>
                                      <p:tavLst>
                                        <p:tav tm="0">
                                          <p:val>
                                            <p:strVal val="#ppt_w*0.70"/>
                                          </p:val>
                                        </p:tav>
                                        <p:tav tm="100000">
                                          <p:val>
                                            <p:strVal val="#ppt_w"/>
                                          </p:val>
                                        </p:tav>
                                      </p:tavLst>
                                    </p:anim>
                                    <p:anim calcmode="lin" valueType="num">
                                      <p:cBhvr>
                                        <p:cTn id="15" dur="500" fill="hold"/>
                                        <p:tgtEl>
                                          <p:spTgt spid="22"/>
                                        </p:tgtEl>
                                        <p:attrNameLst>
                                          <p:attrName>ppt_h</p:attrName>
                                        </p:attrNameLst>
                                      </p:cBhvr>
                                      <p:tavLst>
                                        <p:tav tm="0">
                                          <p:val>
                                            <p:strVal val="#ppt_h"/>
                                          </p:val>
                                        </p:tav>
                                        <p:tav tm="100000">
                                          <p:val>
                                            <p:strVal val="#ppt_h"/>
                                          </p:val>
                                        </p:tav>
                                      </p:tavLst>
                                    </p:anim>
                                    <p:animEffect transition="in" filter="fade">
                                      <p:cBhvr>
                                        <p:cTn id="16" dur="500"/>
                                        <p:tgtEl>
                                          <p:spTgt spid="22"/>
                                        </p:tgtEl>
                                      </p:cBhvr>
                                    </p:animEffect>
                                  </p:childTnLst>
                                </p:cTn>
                              </p:par>
                              <p:par>
                                <p:cTn id="17" presetID="2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edge">
                                      <p:cBhvr>
                                        <p:cTn id="19" dur="500"/>
                                        <p:tgtEl>
                                          <p:spTgt spid="13"/>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childTnLst>
                                </p:cTn>
                              </p:par>
                              <p:par>
                                <p:cTn id="24" presetID="10" presetClass="entr" presetSubtype="0" fill="hold"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500"/>
                                        <p:tgtEl>
                                          <p:spTgt spid="57"/>
                                        </p:tgtEl>
                                      </p:cBhvr>
                                    </p:animEffect>
                                  </p:childTnLst>
                                </p:cTn>
                              </p:par>
                              <p:par>
                                <p:cTn id="27" presetID="10"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par>
                                <p:cTn id="33" presetID="10" presetClass="entr" presetSubtype="0" fill="hold" nodeType="with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fade">
                                      <p:cBhvr>
                                        <p:cTn id="35" dur="500"/>
                                        <p:tgtEl>
                                          <p:spTgt spid="61"/>
                                        </p:tgtEl>
                                      </p:cBhvr>
                                    </p:animEffect>
                                  </p:childTnLst>
                                </p:cTn>
                              </p:par>
                              <p:par>
                                <p:cTn id="36" presetID="10"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 presetClass="entr" presetSubtype="0" fill="hold" nodeType="withEffect">
                                  <p:stCondLst>
                                    <p:cond delay="0"/>
                                  </p:stCondLst>
                                  <p:childTnLst>
                                    <p:set>
                                      <p:cBhvr>
                                        <p:cTn id="40" dur="1" fill="hold">
                                          <p:stCondLst>
                                            <p:cond delay="0"/>
                                          </p:stCondLst>
                                        </p:cTn>
                                        <p:tgtEl>
                                          <p:spTgt spid="7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childTnLst>
                                </p:cTn>
                              </p:par>
                              <p:par>
                                <p:cTn id="47" presetID="10" presetClass="entr" presetSubtype="0" fill="hold" grpId="0" nodeType="with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fade">
                                      <p:cBhvr>
                                        <p:cTn id="49" dur="500"/>
                                        <p:tgtEl>
                                          <p:spTgt spid="6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fade">
                                      <p:cBhvr>
                                        <p:cTn id="52" dur="500"/>
                                        <p:tgtEl>
                                          <p:spTgt spid="62"/>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55"/>
                                        </p:tgtEl>
                                        <p:attrNameLst>
                                          <p:attrName>style.visibility</p:attrName>
                                        </p:attrNameLst>
                                      </p:cBhvr>
                                      <p:to>
                                        <p:strVal val="visible"/>
                                      </p:to>
                                    </p:set>
                                    <p:anim calcmode="lin" valueType="num">
                                      <p:cBhvr additive="base">
                                        <p:cTn id="57" dur="1000" fill="hold"/>
                                        <p:tgtEl>
                                          <p:spTgt spid="55"/>
                                        </p:tgtEl>
                                        <p:attrNameLst>
                                          <p:attrName>ppt_x</p:attrName>
                                        </p:attrNameLst>
                                      </p:cBhvr>
                                      <p:tavLst>
                                        <p:tav tm="0">
                                          <p:val>
                                            <p:strVal val="0-#ppt_w/2"/>
                                          </p:val>
                                        </p:tav>
                                        <p:tav tm="100000">
                                          <p:val>
                                            <p:strVal val="#ppt_x"/>
                                          </p:val>
                                        </p:tav>
                                      </p:tavLst>
                                    </p:anim>
                                    <p:anim calcmode="lin" valueType="num">
                                      <p:cBhvr additive="base">
                                        <p:cTn id="58" dur="10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000" fill="hold"/>
                                        <p:tgtEl>
                                          <p:spTgt spid="89"/>
                                        </p:tgtEl>
                                        <p:attrNameLst>
                                          <p:attrName>ppt_x</p:attrName>
                                        </p:attrNameLst>
                                      </p:cBhvr>
                                      <p:tavLst>
                                        <p:tav tm="0">
                                          <p:val>
                                            <p:strVal val="0-#ppt_w/2"/>
                                          </p:val>
                                        </p:tav>
                                        <p:tav tm="100000">
                                          <p:val>
                                            <p:strVal val="#ppt_x"/>
                                          </p:val>
                                        </p:tav>
                                      </p:tavLst>
                                    </p:anim>
                                    <p:anim calcmode="lin" valueType="num">
                                      <p:cBhvr additive="base">
                                        <p:cTn id="64" dur="1000" fill="hold"/>
                                        <p:tgtEl>
                                          <p:spTgt spid="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animBg="1"/>
      <p:bldP spid="22" grpId="1" animBg="1"/>
      <p:bldP spid="55" grpId="0"/>
      <p:bldP spid="71" grpId="0"/>
      <p:bldP spid="89" grpId="0"/>
      <p:bldP spid="58" grpId="0"/>
      <p:bldP spid="60" grpId="0" animBg="1"/>
      <p:bldP spid="6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4500563"/>
            <a:ext cx="1357313"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10"/>
          <p:cNvSpPr txBox="1">
            <a:spLocks noChangeArrowheads="1"/>
          </p:cNvSpPr>
          <p:nvPr/>
        </p:nvSpPr>
        <p:spPr bwMode="auto">
          <a:xfrm>
            <a:off x="6672255" y="1284958"/>
            <a:ext cx="2076209" cy="646331"/>
          </a:xfrm>
          <a:prstGeom prst="rect">
            <a:avLst/>
          </a:prstGeom>
          <a:noFill/>
          <a:ln w="28575">
            <a:noFill/>
            <a:miter lim="800000"/>
            <a:headEnd/>
            <a:tailEnd/>
          </a:ln>
        </p:spPr>
        <p:txBody>
          <a:bodyPr wrap="none">
            <a:spAutoFit/>
          </a:bodyPr>
          <a:lstStyle/>
          <a:p>
            <a:pPr algn="ctr" defTabSz="822325" eaLnBrk="0" fontAlgn="base" hangingPunct="0">
              <a:spcBef>
                <a:spcPct val="0"/>
              </a:spcBef>
              <a:spcAft>
                <a:spcPct val="0"/>
              </a:spcAft>
              <a:buClr>
                <a:srgbClr val="381984"/>
              </a:buClr>
              <a:buFont typeface="Wingdings" pitchFamily="2" charset="2"/>
              <a:buNone/>
            </a:pPr>
            <a:r>
              <a:rPr lang="el-GR" b="1" dirty="0">
                <a:solidFill>
                  <a:srgbClr val="002060"/>
                </a:solidFill>
                <a:sym typeface="Lucida Grande" pitchFamily="-106" charset="0"/>
              </a:rPr>
              <a:t>Ενεργός </a:t>
            </a:r>
            <a:r>
              <a:rPr lang="el-GR" b="1" dirty="0" smtClean="0">
                <a:solidFill>
                  <a:srgbClr val="002060"/>
                </a:solidFill>
                <a:sym typeface="Lucida Grande" pitchFamily="-106" charset="0"/>
              </a:rPr>
              <a:t>υποδοχέας</a:t>
            </a:r>
            <a:br>
              <a:rPr lang="el-GR" b="1" dirty="0" smtClean="0">
                <a:solidFill>
                  <a:srgbClr val="002060"/>
                </a:solidFill>
                <a:sym typeface="Lucida Grande" pitchFamily="-106" charset="0"/>
              </a:rPr>
            </a:br>
            <a:r>
              <a:rPr lang="el-GR" b="1" dirty="0" smtClean="0">
                <a:solidFill>
                  <a:srgbClr val="002060"/>
                </a:solidFill>
                <a:sym typeface="Lucida Grande" pitchFamily="-106" charset="0"/>
              </a:rPr>
              <a:t> </a:t>
            </a:r>
            <a:r>
              <a:rPr lang="el-GR" b="1" dirty="0" err="1" smtClean="0">
                <a:solidFill>
                  <a:srgbClr val="002060"/>
                </a:solidFill>
                <a:sym typeface="Lucida Grande" pitchFamily="-106" charset="0"/>
              </a:rPr>
              <a:t>θρομβοποιητίνης</a:t>
            </a:r>
            <a:endParaRPr lang="en-US" b="1" dirty="0">
              <a:solidFill>
                <a:srgbClr val="002060"/>
              </a:solidFill>
              <a:sym typeface="Lucida Grande" pitchFamily="-106" charset="0"/>
            </a:endParaRPr>
          </a:p>
        </p:txBody>
      </p:sp>
      <p:cxnSp>
        <p:nvCxnSpPr>
          <p:cNvPr id="21" name="Shape 20"/>
          <p:cNvCxnSpPr>
            <a:stCxn id="18" idx="2"/>
          </p:cNvCxnSpPr>
          <p:nvPr/>
        </p:nvCxnSpPr>
        <p:spPr>
          <a:xfrm rot="5400000">
            <a:off x="6328428" y="1038957"/>
            <a:ext cx="489601" cy="2274264"/>
          </a:xfrm>
          <a:prstGeom prst="bentConnector2">
            <a:avLst/>
          </a:prstGeom>
          <a:ln w="2222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8" name="Text Box 12"/>
          <p:cNvSpPr txBox="1">
            <a:spLocks noChangeArrowheads="1"/>
          </p:cNvSpPr>
          <p:nvPr/>
        </p:nvSpPr>
        <p:spPr bwMode="auto">
          <a:xfrm>
            <a:off x="-36512" y="3933056"/>
            <a:ext cx="1749197" cy="338554"/>
          </a:xfrm>
          <a:prstGeom prst="rect">
            <a:avLst/>
          </a:prstGeom>
          <a:noFill/>
          <a:ln w="28575">
            <a:noFill/>
            <a:miter lim="800000"/>
            <a:headEnd/>
            <a:tailEnd/>
          </a:ln>
        </p:spPr>
        <p:txBody>
          <a:bodyPr wrap="none">
            <a:spAutoFit/>
          </a:bodyPr>
          <a:lstStyle/>
          <a:p>
            <a:pPr defTabSz="822325" eaLnBrk="0" fontAlgn="base" hangingPunct="0">
              <a:spcBef>
                <a:spcPct val="0"/>
              </a:spcBef>
              <a:spcAft>
                <a:spcPct val="0"/>
              </a:spcAft>
              <a:buClr>
                <a:srgbClr val="381984"/>
              </a:buClr>
              <a:buFont typeface="Wingdings" pitchFamily="2" charset="2"/>
              <a:buNone/>
            </a:pPr>
            <a:r>
              <a:rPr lang="el-GR" sz="1600" b="1" dirty="0">
                <a:solidFill>
                  <a:srgbClr val="003366"/>
                </a:solidFill>
                <a:latin typeface="Cambria" pitchFamily="18" charset="0"/>
                <a:sym typeface="Lucida Grande" pitchFamily="-106" charset="0"/>
              </a:rPr>
              <a:t>Κυτταρόπλασμα</a:t>
            </a:r>
            <a:endParaRPr lang="en-US" sz="1600" b="1" dirty="0">
              <a:solidFill>
                <a:srgbClr val="003366"/>
              </a:solidFill>
              <a:latin typeface="Cambria" pitchFamily="18" charset="0"/>
              <a:sym typeface="Lucida Grande" pitchFamily="-106" charset="0"/>
            </a:endParaRPr>
          </a:p>
        </p:txBody>
      </p:sp>
      <p:grpSp>
        <p:nvGrpSpPr>
          <p:cNvPr id="2" name="Group 57"/>
          <p:cNvGrpSpPr/>
          <p:nvPr/>
        </p:nvGrpSpPr>
        <p:grpSpPr>
          <a:xfrm>
            <a:off x="3059832" y="4525318"/>
            <a:ext cx="1192612" cy="576064"/>
            <a:chOff x="4932040" y="5301208"/>
            <a:chExt cx="1192612" cy="576064"/>
          </a:xfrm>
        </p:grpSpPr>
        <p:grpSp>
          <p:nvGrpSpPr>
            <p:cNvPr id="3" name="Group 46"/>
            <p:cNvGrpSpPr/>
            <p:nvPr/>
          </p:nvGrpSpPr>
          <p:grpSpPr>
            <a:xfrm>
              <a:off x="4932040" y="5301208"/>
              <a:ext cx="599335" cy="576064"/>
              <a:chOff x="4932040" y="5085184"/>
              <a:chExt cx="599335" cy="576064"/>
            </a:xfrm>
            <a:scene3d>
              <a:camera prst="orthographicFront"/>
              <a:lightRig rig="brightRoom" dir="t"/>
            </a:scene3d>
          </p:grpSpPr>
          <p:grpSp>
            <p:nvGrpSpPr>
              <p:cNvPr id="4" name="Group 39"/>
              <p:cNvGrpSpPr/>
              <p:nvPr/>
            </p:nvGrpSpPr>
            <p:grpSpPr>
              <a:xfrm>
                <a:off x="5038055" y="5085184"/>
                <a:ext cx="374650" cy="286891"/>
                <a:chOff x="5038055" y="5085184"/>
                <a:chExt cx="374650" cy="286891"/>
              </a:xfrm>
            </p:grpSpPr>
            <p:sp>
              <p:nvSpPr>
                <p:cNvPr id="33" name="Oval 47"/>
                <p:cNvSpPr>
                  <a:spLocks noChangeArrowheads="1"/>
                </p:cNvSpPr>
                <p:nvPr/>
              </p:nvSpPr>
              <p:spPr bwMode="auto">
                <a:xfrm rot="-5400000">
                  <a:off x="5123780" y="4999459"/>
                  <a:ext cx="203200" cy="374650"/>
                </a:xfrm>
                <a:prstGeom prst="ellipse">
                  <a:avLst/>
                </a:prstGeom>
                <a:solidFill>
                  <a:schemeClr val="accent3">
                    <a:lumMod val="50000"/>
                  </a:schemeClr>
                </a:solidFill>
                <a:ln w="31750">
                  <a:solidFill>
                    <a:schemeClr val="accent3">
                      <a:lumMod val="50000"/>
                    </a:schemeClr>
                  </a:solidFill>
                  <a:round/>
                  <a:headEnd/>
                  <a:tailEnd/>
                </a:ln>
                <a:sp3d prstMaterial="metal">
                  <a:bevelT/>
                </a:sp3d>
              </p:spPr>
              <p:txBody>
                <a:bodyPr wrap="none" anchor="ctr"/>
                <a:lstStyle/>
                <a:p>
                  <a:pPr fontAlgn="base">
                    <a:lnSpc>
                      <a:spcPct val="90000"/>
                    </a:lnSpc>
                    <a:spcBef>
                      <a:spcPct val="35000"/>
                    </a:spcBef>
                    <a:spcAft>
                      <a:spcPct val="25000"/>
                    </a:spcAft>
                    <a:buClr>
                      <a:srgbClr val="8B3D9A"/>
                    </a:buClr>
                    <a:buFont typeface="Arial" pitchFamily="34" charset="0"/>
                    <a:buChar char="•"/>
                  </a:pPr>
                  <a:endParaRPr lang="el-GR" dirty="0"/>
                </a:p>
              </p:txBody>
            </p:sp>
            <p:sp>
              <p:nvSpPr>
                <p:cNvPr id="39" name="Line 31"/>
                <p:cNvSpPr>
                  <a:spLocks noChangeShapeType="1"/>
                </p:cNvSpPr>
                <p:nvPr/>
              </p:nvSpPr>
              <p:spPr bwMode="auto">
                <a:xfrm>
                  <a:off x="5076056" y="5229200"/>
                  <a:ext cx="0" cy="142875"/>
                </a:xfrm>
                <a:prstGeom prst="line">
                  <a:avLst/>
                </a:prstGeom>
                <a:noFill/>
                <a:ln w="31750">
                  <a:solidFill>
                    <a:schemeClr val="accent3">
                      <a:lumMod val="50000"/>
                    </a:schemeClr>
                  </a:solidFill>
                  <a:round/>
                  <a:headEnd/>
                  <a:tailEnd/>
                </a:ln>
                <a:sp3d prstMaterial="metal">
                  <a:bevelT/>
                </a:sp3d>
              </p:spPr>
              <p:txBody>
                <a:bodyPr wrap="none" anchor="ctr"/>
                <a:lstStyle/>
                <a:p>
                  <a:pPr fontAlgn="base">
                    <a:spcBef>
                      <a:spcPct val="0"/>
                    </a:spcBef>
                    <a:spcAft>
                      <a:spcPct val="0"/>
                    </a:spcAft>
                  </a:pPr>
                  <a:endParaRPr lang="el-GR"/>
                </a:p>
              </p:txBody>
            </p:sp>
          </p:grpSp>
          <p:grpSp>
            <p:nvGrpSpPr>
              <p:cNvPr id="5" name="Group 45"/>
              <p:cNvGrpSpPr/>
              <p:nvPr/>
            </p:nvGrpSpPr>
            <p:grpSpPr>
              <a:xfrm>
                <a:off x="4932040" y="5085184"/>
                <a:ext cx="599335" cy="576064"/>
                <a:chOff x="4932040" y="5085184"/>
                <a:chExt cx="599335" cy="576064"/>
              </a:xfrm>
            </p:grpSpPr>
            <p:grpSp>
              <p:nvGrpSpPr>
                <p:cNvPr id="6" name="Group 40"/>
                <p:cNvGrpSpPr/>
                <p:nvPr/>
              </p:nvGrpSpPr>
              <p:grpSpPr>
                <a:xfrm rot="10800000">
                  <a:off x="5061446" y="5302348"/>
                  <a:ext cx="374650" cy="286891"/>
                  <a:chOff x="5038055" y="5085184"/>
                  <a:chExt cx="374650" cy="286891"/>
                </a:xfrm>
              </p:grpSpPr>
              <p:sp>
                <p:nvSpPr>
                  <p:cNvPr id="42" name="Oval 47"/>
                  <p:cNvSpPr>
                    <a:spLocks noChangeArrowheads="1"/>
                  </p:cNvSpPr>
                  <p:nvPr/>
                </p:nvSpPr>
                <p:spPr bwMode="auto">
                  <a:xfrm rot="-5400000">
                    <a:off x="5123780" y="4999459"/>
                    <a:ext cx="203200" cy="374650"/>
                  </a:xfrm>
                  <a:prstGeom prst="ellipse">
                    <a:avLst/>
                  </a:prstGeom>
                  <a:solidFill>
                    <a:schemeClr val="accent3">
                      <a:lumMod val="50000"/>
                    </a:schemeClr>
                  </a:solidFill>
                  <a:ln w="31750">
                    <a:solidFill>
                      <a:schemeClr val="accent3">
                        <a:lumMod val="50000"/>
                      </a:schemeClr>
                    </a:solidFill>
                    <a:round/>
                    <a:headEnd/>
                    <a:tailEnd/>
                  </a:ln>
                  <a:sp3d prstMaterial="metal">
                    <a:bevelT/>
                  </a:sp3d>
                </p:spPr>
                <p:txBody>
                  <a:bodyPr wrap="none" anchor="ctr"/>
                  <a:lstStyle/>
                  <a:p>
                    <a:pPr fontAlgn="base">
                      <a:lnSpc>
                        <a:spcPct val="90000"/>
                      </a:lnSpc>
                      <a:spcBef>
                        <a:spcPct val="35000"/>
                      </a:spcBef>
                      <a:spcAft>
                        <a:spcPct val="25000"/>
                      </a:spcAft>
                      <a:buClr>
                        <a:srgbClr val="8B3D9A"/>
                      </a:buClr>
                      <a:buFont typeface="Arial" pitchFamily="34" charset="0"/>
                      <a:buChar char="•"/>
                    </a:pPr>
                    <a:endParaRPr lang="el-GR" dirty="0"/>
                  </a:p>
                </p:txBody>
              </p:sp>
              <p:sp>
                <p:nvSpPr>
                  <p:cNvPr id="43" name="Line 31"/>
                  <p:cNvSpPr>
                    <a:spLocks noChangeShapeType="1"/>
                  </p:cNvSpPr>
                  <p:nvPr/>
                </p:nvSpPr>
                <p:spPr bwMode="auto">
                  <a:xfrm>
                    <a:off x="5076056" y="5229200"/>
                    <a:ext cx="0" cy="142875"/>
                  </a:xfrm>
                  <a:prstGeom prst="line">
                    <a:avLst/>
                  </a:prstGeom>
                  <a:noFill/>
                  <a:ln w="31750">
                    <a:solidFill>
                      <a:schemeClr val="accent3">
                        <a:lumMod val="50000"/>
                      </a:schemeClr>
                    </a:solidFill>
                    <a:round/>
                    <a:headEnd/>
                    <a:tailEnd/>
                  </a:ln>
                  <a:sp3d prstMaterial="metal">
                    <a:bevelT/>
                  </a:sp3d>
                </p:spPr>
                <p:txBody>
                  <a:bodyPr wrap="none" anchor="ctr"/>
                  <a:lstStyle/>
                  <a:p>
                    <a:pPr fontAlgn="base">
                      <a:spcBef>
                        <a:spcPct val="0"/>
                      </a:spcBef>
                      <a:spcAft>
                        <a:spcPct val="0"/>
                      </a:spcAft>
                    </a:pPr>
                    <a:endParaRPr lang="el-GR"/>
                  </a:p>
                </p:txBody>
              </p:sp>
            </p:grpSp>
            <p:sp>
              <p:nvSpPr>
                <p:cNvPr id="44" name="Text Box 29"/>
                <p:cNvSpPr txBox="1">
                  <a:spLocks noChangeArrowheads="1"/>
                </p:cNvSpPr>
                <p:nvPr/>
              </p:nvSpPr>
              <p:spPr bwMode="auto">
                <a:xfrm>
                  <a:off x="4932040" y="5371938"/>
                  <a:ext cx="311303" cy="289310"/>
                </a:xfrm>
                <a:prstGeom prst="rect">
                  <a:avLst/>
                </a:prstGeom>
                <a:noFill/>
                <a:ln w="28575">
                  <a:noFill/>
                  <a:miter lim="800000"/>
                  <a:headEnd/>
                  <a:tailEnd/>
                </a:ln>
                <a:sp3d prstMaterial="metal">
                  <a:bevelT/>
                </a:sp3d>
              </p:spPr>
              <p:txBody>
                <a:bodyPr wrap="none">
                  <a:spAutoFit/>
                </a:bodyPr>
                <a:lstStyle/>
                <a:p>
                  <a:pPr algn="ctr" fontAlgn="base">
                    <a:lnSpc>
                      <a:spcPct val="80000"/>
                    </a:lnSpc>
                    <a:spcBef>
                      <a:spcPct val="50000"/>
                    </a:spcBef>
                    <a:spcAft>
                      <a:spcPct val="25000"/>
                    </a:spcAft>
                    <a:buClr>
                      <a:srgbClr val="8B3D9A"/>
                    </a:buClr>
                    <a:buFont typeface="Arial" pitchFamily="34" charset="0"/>
                    <a:buNone/>
                  </a:pPr>
                  <a:r>
                    <a:rPr lang="en-US" sz="1600" b="1" dirty="0">
                      <a:solidFill>
                        <a:schemeClr val="tx2">
                          <a:lumMod val="50000"/>
                        </a:schemeClr>
                      </a:solidFill>
                      <a:latin typeface="Cambria" pitchFamily="18" charset="0"/>
                    </a:rPr>
                    <a:t>P</a:t>
                  </a:r>
                </a:p>
              </p:txBody>
            </p:sp>
            <p:sp>
              <p:nvSpPr>
                <p:cNvPr id="45" name="Text Box 29"/>
                <p:cNvSpPr txBox="1">
                  <a:spLocks noChangeArrowheads="1"/>
                </p:cNvSpPr>
                <p:nvPr/>
              </p:nvSpPr>
              <p:spPr bwMode="auto">
                <a:xfrm>
                  <a:off x="5220072" y="5085184"/>
                  <a:ext cx="311303" cy="289310"/>
                </a:xfrm>
                <a:prstGeom prst="rect">
                  <a:avLst/>
                </a:prstGeom>
                <a:noFill/>
                <a:ln w="28575">
                  <a:noFill/>
                  <a:miter lim="800000"/>
                  <a:headEnd/>
                  <a:tailEnd/>
                </a:ln>
                <a:sp3d prstMaterial="metal">
                  <a:bevelT/>
                </a:sp3d>
              </p:spPr>
              <p:txBody>
                <a:bodyPr wrap="none">
                  <a:spAutoFit/>
                </a:bodyPr>
                <a:lstStyle/>
                <a:p>
                  <a:pPr algn="ctr" fontAlgn="base">
                    <a:lnSpc>
                      <a:spcPct val="80000"/>
                    </a:lnSpc>
                    <a:spcBef>
                      <a:spcPct val="50000"/>
                    </a:spcBef>
                    <a:spcAft>
                      <a:spcPct val="25000"/>
                    </a:spcAft>
                    <a:buClr>
                      <a:srgbClr val="8B3D9A"/>
                    </a:buClr>
                    <a:buFont typeface="Arial" pitchFamily="34" charset="0"/>
                    <a:buNone/>
                  </a:pPr>
                  <a:r>
                    <a:rPr lang="en-US" sz="1600" b="1" dirty="0">
                      <a:solidFill>
                        <a:schemeClr val="tx2">
                          <a:lumMod val="50000"/>
                        </a:schemeClr>
                      </a:solidFill>
                      <a:latin typeface="Cambria" pitchFamily="18" charset="0"/>
                    </a:rPr>
                    <a:t>P</a:t>
                  </a:r>
                </a:p>
              </p:txBody>
            </p:sp>
          </p:grpSp>
        </p:grpSp>
        <p:sp>
          <p:nvSpPr>
            <p:cNvPr id="48" name="Text Box 18"/>
            <p:cNvSpPr txBox="1">
              <a:spLocks noChangeArrowheads="1"/>
            </p:cNvSpPr>
            <p:nvPr/>
          </p:nvSpPr>
          <p:spPr bwMode="auto">
            <a:xfrm>
              <a:off x="5452096" y="5316538"/>
              <a:ext cx="672556" cy="344710"/>
            </a:xfrm>
            <a:prstGeom prst="rect">
              <a:avLst/>
            </a:prstGeom>
            <a:noFill/>
            <a:ln w="28575">
              <a:noFill/>
              <a:miter lim="800000"/>
              <a:headEnd/>
              <a:tailEnd/>
            </a:ln>
          </p:spPr>
          <p:txBody>
            <a:bodyPr wrap="none">
              <a:spAutoFit/>
            </a:bodyPr>
            <a:lstStyle/>
            <a:p>
              <a:pPr algn="ctr" fontAlgn="base">
                <a:lnSpc>
                  <a:spcPct val="80000"/>
                </a:lnSpc>
                <a:spcBef>
                  <a:spcPct val="50000"/>
                </a:spcBef>
                <a:spcAft>
                  <a:spcPct val="25000"/>
                </a:spcAft>
                <a:buClr>
                  <a:srgbClr val="8B3D9A"/>
                </a:buClr>
                <a:buFont typeface="Arial" pitchFamily="34" charset="0"/>
                <a:buNone/>
              </a:pPr>
              <a:r>
                <a:rPr lang="en-GB" sz="2000" b="1" dirty="0" smtClean="0">
                  <a:solidFill>
                    <a:srgbClr val="002060"/>
                  </a:solidFill>
                </a:rPr>
                <a:t>ST</a:t>
              </a:r>
              <a:r>
                <a:rPr lang="en-US" sz="2000" b="1" dirty="0" smtClean="0">
                  <a:solidFill>
                    <a:srgbClr val="002060"/>
                  </a:solidFill>
                </a:rPr>
                <a:t>AT</a:t>
              </a:r>
              <a:endParaRPr lang="en-US" sz="2000" b="1" dirty="0">
                <a:solidFill>
                  <a:srgbClr val="002060"/>
                </a:solidFill>
              </a:endParaRPr>
            </a:p>
          </p:txBody>
        </p:sp>
      </p:grpSp>
      <p:sp>
        <p:nvSpPr>
          <p:cNvPr id="55" name="Text Box 13"/>
          <p:cNvSpPr txBox="1">
            <a:spLocks noChangeArrowheads="1"/>
          </p:cNvSpPr>
          <p:nvPr/>
        </p:nvSpPr>
        <p:spPr bwMode="auto">
          <a:xfrm>
            <a:off x="179512" y="5106670"/>
            <a:ext cx="3702424" cy="369332"/>
          </a:xfrm>
          <a:prstGeom prst="rect">
            <a:avLst/>
          </a:prstGeom>
          <a:noFill/>
          <a:ln w="28575">
            <a:noFill/>
            <a:miter lim="800000"/>
            <a:headEnd/>
            <a:tailEnd/>
          </a:ln>
        </p:spPr>
        <p:txBody>
          <a:bodyPr wrap="none">
            <a:spAutoFit/>
          </a:bodyPr>
          <a:lstStyle/>
          <a:p>
            <a:pPr defTabSz="822325" eaLnBrk="0" fontAlgn="base" hangingPunct="0">
              <a:spcBef>
                <a:spcPct val="0"/>
              </a:spcBef>
              <a:spcAft>
                <a:spcPct val="0"/>
              </a:spcAft>
              <a:buClr>
                <a:srgbClr val="381984"/>
              </a:buClr>
              <a:buFont typeface="Wingdings" pitchFamily="2" charset="2"/>
              <a:buNone/>
            </a:pPr>
            <a:r>
              <a:rPr lang="el-GR" b="1" dirty="0" smtClean="0">
                <a:solidFill>
                  <a:srgbClr val="002060"/>
                </a:solidFill>
                <a:latin typeface="Cambria" pitchFamily="18" charset="0"/>
                <a:sym typeface="Lucida Grande" pitchFamily="-106" charset="0"/>
              </a:rPr>
              <a:t>Διαφορετική μεταγωγή σήματος</a:t>
            </a:r>
            <a:endParaRPr lang="en-US" b="1" dirty="0">
              <a:solidFill>
                <a:srgbClr val="002060"/>
              </a:solidFill>
              <a:latin typeface="Cambria" pitchFamily="18" charset="0"/>
              <a:sym typeface="Lucida Grande" pitchFamily="-106" charset="0"/>
            </a:endParaRPr>
          </a:p>
        </p:txBody>
      </p:sp>
      <p:grpSp>
        <p:nvGrpSpPr>
          <p:cNvPr id="7" name="Group 89"/>
          <p:cNvGrpSpPr/>
          <p:nvPr/>
        </p:nvGrpSpPr>
        <p:grpSpPr>
          <a:xfrm>
            <a:off x="3707904" y="3717032"/>
            <a:ext cx="1621875" cy="864096"/>
            <a:chOff x="5004048" y="3717032"/>
            <a:chExt cx="1621875" cy="864096"/>
          </a:xfrm>
        </p:grpSpPr>
        <p:grpSp>
          <p:nvGrpSpPr>
            <p:cNvPr id="8" name="Group 33"/>
            <p:cNvGrpSpPr/>
            <p:nvPr/>
          </p:nvGrpSpPr>
          <p:grpSpPr>
            <a:xfrm>
              <a:off x="5004048" y="3861048"/>
              <a:ext cx="704548" cy="398069"/>
              <a:chOff x="5038357" y="4509120"/>
              <a:chExt cx="704548" cy="398069"/>
            </a:xfrm>
          </p:grpSpPr>
          <p:sp>
            <p:nvSpPr>
              <p:cNvPr id="30" name="Text Box 29"/>
              <p:cNvSpPr txBox="1">
                <a:spLocks noChangeArrowheads="1"/>
              </p:cNvSpPr>
              <p:nvPr/>
            </p:nvSpPr>
            <p:spPr bwMode="auto">
              <a:xfrm>
                <a:off x="5038357" y="4593257"/>
                <a:ext cx="325731" cy="313932"/>
              </a:xfrm>
              <a:prstGeom prst="rect">
                <a:avLst/>
              </a:prstGeom>
              <a:noFill/>
              <a:ln w="28575">
                <a:noFill/>
                <a:miter lim="800000"/>
                <a:headEnd/>
                <a:tailEnd/>
              </a:ln>
            </p:spPr>
            <p:txBody>
              <a:bodyPr wrap="none">
                <a:spAutoFit/>
              </a:bodyPr>
              <a:lstStyle/>
              <a:p>
                <a:pPr algn="ctr" fontAlgn="base">
                  <a:lnSpc>
                    <a:spcPct val="80000"/>
                  </a:lnSpc>
                  <a:spcBef>
                    <a:spcPct val="50000"/>
                  </a:spcBef>
                  <a:spcAft>
                    <a:spcPct val="25000"/>
                  </a:spcAft>
                  <a:buClr>
                    <a:srgbClr val="8B3D9A"/>
                  </a:buClr>
                  <a:buFont typeface="Arial" pitchFamily="34" charset="0"/>
                  <a:buNone/>
                </a:pPr>
                <a:r>
                  <a:rPr lang="en-US" b="1" dirty="0">
                    <a:solidFill>
                      <a:schemeClr val="tx2">
                        <a:lumMod val="50000"/>
                      </a:schemeClr>
                    </a:solidFill>
                    <a:latin typeface="Cambria" pitchFamily="18" charset="0"/>
                  </a:rPr>
                  <a:t>P</a:t>
                </a:r>
              </a:p>
            </p:txBody>
          </p:sp>
          <p:sp>
            <p:nvSpPr>
              <p:cNvPr id="31" name="Line 32"/>
              <p:cNvSpPr>
                <a:spLocks noChangeShapeType="1"/>
              </p:cNvSpPr>
              <p:nvPr/>
            </p:nvSpPr>
            <p:spPr bwMode="auto">
              <a:xfrm>
                <a:off x="5292080" y="4725142"/>
                <a:ext cx="288032" cy="1"/>
              </a:xfrm>
              <a:prstGeom prst="line">
                <a:avLst/>
              </a:prstGeom>
              <a:noFill/>
              <a:ln w="44450" cmpd="dbl">
                <a:solidFill>
                  <a:schemeClr val="bg1">
                    <a:lumMod val="50000"/>
                  </a:schemeClr>
                </a:solidFill>
                <a:round/>
                <a:headEnd/>
                <a:tailEnd/>
              </a:ln>
            </p:spPr>
            <p:txBody>
              <a:bodyPr wrap="none" anchor="ctr"/>
              <a:lstStyle/>
              <a:p>
                <a:pPr fontAlgn="base">
                  <a:spcBef>
                    <a:spcPct val="0"/>
                  </a:spcBef>
                  <a:spcAft>
                    <a:spcPct val="0"/>
                  </a:spcAft>
                </a:pPr>
                <a:endParaRPr lang="el-GR"/>
              </a:p>
            </p:txBody>
          </p:sp>
          <p:sp>
            <p:nvSpPr>
              <p:cNvPr id="32" name="Oval 45"/>
              <p:cNvSpPr>
                <a:spLocks noChangeArrowheads="1"/>
              </p:cNvSpPr>
              <p:nvPr/>
            </p:nvSpPr>
            <p:spPr bwMode="auto">
              <a:xfrm>
                <a:off x="5539705" y="4509120"/>
                <a:ext cx="203200" cy="374650"/>
              </a:xfrm>
              <a:prstGeom prst="ellipse">
                <a:avLst/>
              </a:prstGeom>
              <a:solidFill>
                <a:schemeClr val="accent1"/>
              </a:solidFill>
              <a:ln w="28575">
                <a:noFill/>
                <a:round/>
                <a:headEnd/>
                <a:tailEnd/>
              </a:ln>
              <a:scene3d>
                <a:camera prst="orthographicFront"/>
                <a:lightRig rig="freezing" dir="t"/>
              </a:scene3d>
              <a:sp3d contourW="12700" prstMaterial="metal">
                <a:bevelT/>
                <a:contourClr>
                  <a:schemeClr val="tx2">
                    <a:lumMod val="60000"/>
                    <a:lumOff val="40000"/>
                  </a:schemeClr>
                </a:contourClr>
              </a:sp3d>
            </p:spPr>
            <p:txBody>
              <a:bodyPr wrap="none" anchor="ctr"/>
              <a:lstStyle/>
              <a:p>
                <a:pPr fontAlgn="base">
                  <a:lnSpc>
                    <a:spcPct val="90000"/>
                  </a:lnSpc>
                  <a:spcBef>
                    <a:spcPct val="35000"/>
                  </a:spcBef>
                  <a:spcAft>
                    <a:spcPct val="25000"/>
                  </a:spcAft>
                  <a:buClr>
                    <a:srgbClr val="8B3D9A"/>
                  </a:buClr>
                  <a:buFont typeface="Arial" pitchFamily="34" charset="0"/>
                  <a:buChar char="•"/>
                </a:pPr>
                <a:endParaRPr lang="el-GR"/>
              </a:p>
            </p:txBody>
          </p:sp>
        </p:grpSp>
        <p:sp>
          <p:nvSpPr>
            <p:cNvPr id="35" name="Oval 45"/>
            <p:cNvSpPr>
              <a:spLocks noChangeArrowheads="1"/>
            </p:cNvSpPr>
            <p:nvPr/>
          </p:nvSpPr>
          <p:spPr bwMode="auto">
            <a:xfrm>
              <a:off x="5952976" y="3877246"/>
              <a:ext cx="203200" cy="374650"/>
            </a:xfrm>
            <a:prstGeom prst="ellipse">
              <a:avLst/>
            </a:prstGeom>
            <a:solidFill>
              <a:schemeClr val="accent1"/>
            </a:solidFill>
            <a:ln w="28575">
              <a:noFill/>
              <a:round/>
              <a:headEnd/>
              <a:tailEnd/>
            </a:ln>
            <a:scene3d>
              <a:camera prst="orthographicFront"/>
              <a:lightRig rig="freezing" dir="t"/>
            </a:scene3d>
            <a:sp3d contourW="12700" prstMaterial="metal">
              <a:bevelT/>
              <a:contourClr>
                <a:schemeClr val="tx2">
                  <a:lumMod val="60000"/>
                  <a:lumOff val="40000"/>
                </a:schemeClr>
              </a:contourClr>
            </a:sp3d>
          </p:spPr>
          <p:txBody>
            <a:bodyPr wrap="none" anchor="ctr"/>
            <a:lstStyle/>
            <a:p>
              <a:pPr fontAlgn="base">
                <a:lnSpc>
                  <a:spcPct val="90000"/>
                </a:lnSpc>
                <a:spcBef>
                  <a:spcPct val="35000"/>
                </a:spcBef>
                <a:spcAft>
                  <a:spcPct val="25000"/>
                </a:spcAft>
                <a:buClr>
                  <a:srgbClr val="8B3D9A"/>
                </a:buClr>
                <a:buFont typeface="Arial" pitchFamily="34" charset="0"/>
                <a:buChar char="•"/>
              </a:pPr>
              <a:endParaRPr lang="el-GR"/>
            </a:p>
          </p:txBody>
        </p:sp>
        <p:sp>
          <p:nvSpPr>
            <p:cNvPr id="36" name="Line 32"/>
            <p:cNvSpPr>
              <a:spLocks noChangeShapeType="1"/>
            </p:cNvSpPr>
            <p:nvPr/>
          </p:nvSpPr>
          <p:spPr bwMode="auto">
            <a:xfrm flipV="1">
              <a:off x="6156176" y="4077071"/>
              <a:ext cx="216024" cy="16199"/>
            </a:xfrm>
            <a:prstGeom prst="line">
              <a:avLst/>
            </a:prstGeom>
            <a:noFill/>
            <a:ln w="44450" cmpd="dbl">
              <a:solidFill>
                <a:schemeClr val="bg1">
                  <a:lumMod val="50000"/>
                </a:schemeClr>
              </a:solidFill>
              <a:round/>
              <a:headEnd/>
              <a:tailEnd/>
            </a:ln>
          </p:spPr>
          <p:txBody>
            <a:bodyPr wrap="none" anchor="ctr"/>
            <a:lstStyle/>
            <a:p>
              <a:pPr fontAlgn="base">
                <a:spcBef>
                  <a:spcPct val="0"/>
                </a:spcBef>
                <a:spcAft>
                  <a:spcPct val="0"/>
                </a:spcAft>
              </a:pPr>
              <a:endParaRPr lang="el-GR"/>
            </a:p>
          </p:txBody>
        </p:sp>
        <p:sp>
          <p:nvSpPr>
            <p:cNvPr id="37" name="Text Box 29"/>
            <p:cNvSpPr txBox="1">
              <a:spLocks noChangeArrowheads="1"/>
            </p:cNvSpPr>
            <p:nvPr/>
          </p:nvSpPr>
          <p:spPr bwMode="auto">
            <a:xfrm>
              <a:off x="6300192" y="3933056"/>
              <a:ext cx="325731" cy="313932"/>
            </a:xfrm>
            <a:prstGeom prst="rect">
              <a:avLst/>
            </a:prstGeom>
            <a:noFill/>
            <a:ln w="28575">
              <a:noFill/>
              <a:miter lim="800000"/>
              <a:headEnd/>
              <a:tailEnd/>
            </a:ln>
          </p:spPr>
          <p:txBody>
            <a:bodyPr wrap="none">
              <a:spAutoFit/>
            </a:bodyPr>
            <a:lstStyle/>
            <a:p>
              <a:pPr algn="ctr" fontAlgn="base">
                <a:lnSpc>
                  <a:spcPct val="80000"/>
                </a:lnSpc>
                <a:spcBef>
                  <a:spcPct val="50000"/>
                </a:spcBef>
                <a:spcAft>
                  <a:spcPct val="25000"/>
                </a:spcAft>
                <a:buClr>
                  <a:srgbClr val="8B3D9A"/>
                </a:buClr>
                <a:buFont typeface="Arial" pitchFamily="34" charset="0"/>
                <a:buNone/>
              </a:pPr>
              <a:r>
                <a:rPr lang="en-US" b="1" dirty="0">
                  <a:solidFill>
                    <a:schemeClr val="tx2">
                      <a:lumMod val="50000"/>
                    </a:schemeClr>
                  </a:solidFill>
                  <a:latin typeface="Cambria" pitchFamily="18" charset="0"/>
                </a:rPr>
                <a:t>P</a:t>
              </a:r>
            </a:p>
          </p:txBody>
        </p:sp>
        <p:sp>
          <p:nvSpPr>
            <p:cNvPr id="38" name="Text Box 18"/>
            <p:cNvSpPr txBox="1">
              <a:spLocks noChangeArrowheads="1"/>
            </p:cNvSpPr>
            <p:nvPr/>
          </p:nvSpPr>
          <p:spPr bwMode="auto">
            <a:xfrm>
              <a:off x="5567457" y="3717032"/>
              <a:ext cx="560539" cy="344710"/>
            </a:xfrm>
            <a:prstGeom prst="rect">
              <a:avLst/>
            </a:prstGeom>
            <a:noFill/>
            <a:ln w="28575">
              <a:noFill/>
              <a:miter lim="800000"/>
              <a:headEnd/>
              <a:tailEnd/>
            </a:ln>
          </p:spPr>
          <p:txBody>
            <a:bodyPr wrap="none">
              <a:spAutoFit/>
            </a:bodyPr>
            <a:lstStyle/>
            <a:p>
              <a:pPr algn="ctr" fontAlgn="base">
                <a:lnSpc>
                  <a:spcPct val="80000"/>
                </a:lnSpc>
                <a:spcBef>
                  <a:spcPct val="50000"/>
                </a:spcBef>
                <a:spcAft>
                  <a:spcPct val="25000"/>
                </a:spcAft>
                <a:buClr>
                  <a:srgbClr val="8B3D9A"/>
                </a:buClr>
                <a:buFont typeface="Arial" pitchFamily="34" charset="0"/>
                <a:buNone/>
              </a:pPr>
              <a:r>
                <a:rPr lang="en-US" sz="2000" b="1" dirty="0">
                  <a:solidFill>
                    <a:srgbClr val="002060"/>
                  </a:solidFill>
                </a:rPr>
                <a:t>JAK</a:t>
              </a:r>
            </a:p>
          </p:txBody>
        </p:sp>
        <p:cxnSp>
          <p:nvCxnSpPr>
            <p:cNvPr id="51" name="Straight Arrow Connector 50"/>
            <p:cNvCxnSpPr/>
            <p:nvPr/>
          </p:nvCxnSpPr>
          <p:spPr>
            <a:xfrm rot="10800000" flipV="1">
              <a:off x="5292080" y="4149874"/>
              <a:ext cx="504850" cy="431254"/>
            </a:xfrm>
            <a:prstGeom prst="straightConnector1">
              <a:avLst/>
            </a:prstGeom>
            <a:ln w="34925" cmpd="sng">
              <a:solidFill>
                <a:srgbClr val="33CC33"/>
              </a:solidFill>
              <a:prstDash val="solid"/>
              <a:tailEnd type="arrow"/>
            </a:ln>
          </p:spPr>
          <p:style>
            <a:lnRef idx="1">
              <a:schemeClr val="accent1"/>
            </a:lnRef>
            <a:fillRef idx="0">
              <a:schemeClr val="accent1"/>
            </a:fillRef>
            <a:effectRef idx="0">
              <a:schemeClr val="accent1"/>
            </a:effectRef>
            <a:fontRef idx="minor">
              <a:schemeClr val="tx1"/>
            </a:fontRef>
          </p:style>
        </p:cxnSp>
      </p:grpSp>
      <p:cxnSp>
        <p:nvCxnSpPr>
          <p:cNvPr id="61" name="Straight Arrow Connector 60"/>
          <p:cNvCxnSpPr/>
          <p:nvPr/>
        </p:nvCxnSpPr>
        <p:spPr>
          <a:xfrm rot="16200000" flipH="1">
            <a:off x="4499992" y="4149080"/>
            <a:ext cx="432048" cy="432048"/>
          </a:xfrm>
          <a:prstGeom prst="straightConnector1">
            <a:avLst/>
          </a:prstGeom>
          <a:ln w="34925" cmpd="sng">
            <a:solidFill>
              <a:srgbClr val="33CC33"/>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71" name="TextBox 59"/>
          <p:cNvSpPr txBox="1">
            <a:spLocks noChangeArrowheads="1"/>
          </p:cNvSpPr>
          <p:nvPr/>
        </p:nvSpPr>
        <p:spPr bwMode="auto">
          <a:xfrm>
            <a:off x="6948264" y="5477162"/>
            <a:ext cx="607859" cy="400110"/>
          </a:xfrm>
          <a:prstGeom prst="rect">
            <a:avLst/>
          </a:prstGeom>
          <a:noFill/>
          <a:ln w="9525">
            <a:noFill/>
            <a:miter lim="800000"/>
            <a:headEnd/>
            <a:tailEnd/>
          </a:ln>
        </p:spPr>
        <p:txBody>
          <a:bodyPr wrap="none">
            <a:spAutoFit/>
          </a:bodyPr>
          <a:lstStyle/>
          <a:p>
            <a:pPr fontAlgn="base">
              <a:spcBef>
                <a:spcPct val="0"/>
              </a:spcBef>
              <a:spcAft>
                <a:spcPct val="0"/>
              </a:spcAft>
            </a:pPr>
            <a:r>
              <a:rPr lang="en-GB" sz="2000" b="1" dirty="0" smtClean="0">
                <a:solidFill>
                  <a:schemeClr val="bg1">
                    <a:lumMod val="50000"/>
                  </a:schemeClr>
                </a:solidFill>
              </a:rPr>
              <a:t>AKT</a:t>
            </a:r>
            <a:endParaRPr lang="en-GB" sz="2000" b="1" dirty="0">
              <a:solidFill>
                <a:schemeClr val="bg1">
                  <a:lumMod val="50000"/>
                </a:schemeClr>
              </a:solidFill>
            </a:endParaRPr>
          </a:p>
        </p:txBody>
      </p:sp>
      <p:grpSp>
        <p:nvGrpSpPr>
          <p:cNvPr id="9" name="Group 92"/>
          <p:cNvGrpSpPr/>
          <p:nvPr/>
        </p:nvGrpSpPr>
        <p:grpSpPr>
          <a:xfrm>
            <a:off x="4411583" y="4309294"/>
            <a:ext cx="2032625" cy="1928018"/>
            <a:chOff x="5707727" y="4309294"/>
            <a:chExt cx="2032625" cy="1928018"/>
          </a:xfrm>
        </p:grpSpPr>
        <p:sp>
          <p:nvSpPr>
            <p:cNvPr id="66" name="Text Box 15"/>
            <p:cNvSpPr txBox="1">
              <a:spLocks noChangeArrowheads="1"/>
            </p:cNvSpPr>
            <p:nvPr/>
          </p:nvSpPr>
          <p:spPr bwMode="auto">
            <a:xfrm>
              <a:off x="6606708" y="4309294"/>
              <a:ext cx="1133644" cy="344710"/>
            </a:xfrm>
            <a:prstGeom prst="rect">
              <a:avLst/>
            </a:prstGeom>
            <a:noFill/>
            <a:ln w="28575">
              <a:noFill/>
              <a:miter lim="800000"/>
              <a:headEnd/>
              <a:tailEnd/>
            </a:ln>
          </p:spPr>
          <p:txBody>
            <a:bodyPr wrap="none">
              <a:spAutoFit/>
            </a:bodyPr>
            <a:lstStyle/>
            <a:p>
              <a:pPr algn="ctr" fontAlgn="base">
                <a:lnSpc>
                  <a:spcPct val="80000"/>
                </a:lnSpc>
                <a:spcBef>
                  <a:spcPct val="50000"/>
                </a:spcBef>
                <a:spcAft>
                  <a:spcPct val="25000"/>
                </a:spcAft>
                <a:buClr>
                  <a:srgbClr val="8B3D9A"/>
                </a:buClr>
                <a:buFont typeface="Arial" pitchFamily="34" charset="0"/>
                <a:buNone/>
              </a:pPr>
              <a:r>
                <a:rPr lang="en-US" sz="2000" b="1" dirty="0">
                  <a:solidFill>
                    <a:srgbClr val="002060"/>
                  </a:solidFill>
                </a:rPr>
                <a:t>RAS/RAF</a:t>
              </a:r>
            </a:p>
          </p:txBody>
        </p:sp>
        <p:sp>
          <p:nvSpPr>
            <p:cNvPr id="67" name="Oval 27"/>
            <p:cNvSpPr>
              <a:spLocks noChangeArrowheads="1"/>
            </p:cNvSpPr>
            <p:nvPr/>
          </p:nvSpPr>
          <p:spPr bwMode="auto">
            <a:xfrm>
              <a:off x="6314603" y="4381302"/>
              <a:ext cx="345629" cy="487858"/>
            </a:xfrm>
            <a:prstGeom prst="ellipse">
              <a:avLst/>
            </a:prstGeom>
            <a:solidFill>
              <a:schemeClr val="accent4"/>
            </a:solidFill>
            <a:ln w="28575">
              <a:noFill/>
              <a:round/>
              <a:headEnd/>
              <a:tailEnd/>
            </a:ln>
            <a:scene3d>
              <a:camera prst="orthographicFront"/>
              <a:lightRig rig="freezing" dir="t"/>
            </a:scene3d>
            <a:sp3d prstMaterial="metal">
              <a:bevelT/>
            </a:sp3d>
          </p:spPr>
          <p:txBody>
            <a:bodyPr wrap="none" anchor="ctr"/>
            <a:lstStyle/>
            <a:p>
              <a:pPr fontAlgn="base">
                <a:lnSpc>
                  <a:spcPct val="90000"/>
                </a:lnSpc>
                <a:spcBef>
                  <a:spcPct val="35000"/>
                </a:spcBef>
                <a:spcAft>
                  <a:spcPct val="25000"/>
                </a:spcAft>
                <a:buClr>
                  <a:srgbClr val="8B3D9A"/>
                </a:buClr>
                <a:buFont typeface="Arial" charset="0"/>
                <a:buChar char="•"/>
                <a:defRPr/>
              </a:pPr>
              <a:endParaRPr lang="en-US">
                <a:cs typeface="ＭＳ Ｐゴシック" charset="-128"/>
              </a:endParaRPr>
            </a:p>
          </p:txBody>
        </p:sp>
        <p:sp>
          <p:nvSpPr>
            <p:cNvPr id="69" name="Text Box 16"/>
            <p:cNvSpPr txBox="1">
              <a:spLocks noChangeArrowheads="1"/>
            </p:cNvSpPr>
            <p:nvPr/>
          </p:nvSpPr>
          <p:spPr bwMode="auto">
            <a:xfrm>
              <a:off x="5724128" y="5157192"/>
              <a:ext cx="982962" cy="344710"/>
            </a:xfrm>
            <a:prstGeom prst="rect">
              <a:avLst/>
            </a:prstGeom>
            <a:noFill/>
            <a:ln w="28575">
              <a:noFill/>
              <a:miter lim="800000"/>
              <a:headEnd/>
              <a:tailEnd/>
            </a:ln>
          </p:spPr>
          <p:txBody>
            <a:bodyPr wrap="none">
              <a:spAutoFit/>
            </a:bodyPr>
            <a:lstStyle/>
            <a:p>
              <a:pPr algn="ctr" fontAlgn="base">
                <a:lnSpc>
                  <a:spcPct val="80000"/>
                </a:lnSpc>
                <a:spcBef>
                  <a:spcPct val="50000"/>
                </a:spcBef>
                <a:spcAft>
                  <a:spcPct val="25000"/>
                </a:spcAft>
                <a:buClr>
                  <a:srgbClr val="8B3D9A"/>
                </a:buClr>
                <a:buFont typeface="Arial" pitchFamily="34" charset="0"/>
                <a:buNone/>
              </a:pPr>
              <a:r>
                <a:rPr lang="en-US" sz="2000" b="1" dirty="0">
                  <a:solidFill>
                    <a:srgbClr val="002060"/>
                  </a:solidFill>
                </a:rPr>
                <a:t>MAPKK</a:t>
              </a:r>
            </a:p>
          </p:txBody>
        </p:sp>
        <p:sp>
          <p:nvSpPr>
            <p:cNvPr id="70" name="Text Box 17"/>
            <p:cNvSpPr txBox="1">
              <a:spLocks noChangeArrowheads="1"/>
            </p:cNvSpPr>
            <p:nvPr/>
          </p:nvSpPr>
          <p:spPr bwMode="auto">
            <a:xfrm>
              <a:off x="5707727" y="5892602"/>
              <a:ext cx="952505" cy="344710"/>
            </a:xfrm>
            <a:prstGeom prst="rect">
              <a:avLst/>
            </a:prstGeom>
            <a:noFill/>
            <a:ln w="28575">
              <a:noFill/>
              <a:miter lim="800000"/>
              <a:headEnd/>
              <a:tailEnd/>
            </a:ln>
          </p:spPr>
          <p:txBody>
            <a:bodyPr wrap="none">
              <a:spAutoFit/>
            </a:bodyPr>
            <a:lstStyle/>
            <a:p>
              <a:pPr algn="ctr" fontAlgn="base">
                <a:lnSpc>
                  <a:spcPct val="80000"/>
                </a:lnSpc>
                <a:spcBef>
                  <a:spcPct val="50000"/>
                </a:spcBef>
                <a:spcAft>
                  <a:spcPct val="25000"/>
                </a:spcAft>
                <a:buClr>
                  <a:srgbClr val="8B3D9A"/>
                </a:buClr>
                <a:buFont typeface="Arial" pitchFamily="34" charset="0"/>
                <a:buNone/>
              </a:pPr>
              <a:r>
                <a:rPr lang="en-US" sz="2000" b="1" dirty="0">
                  <a:solidFill>
                    <a:srgbClr val="002060"/>
                  </a:solidFill>
                </a:rPr>
                <a:t>p42/44</a:t>
              </a:r>
            </a:p>
          </p:txBody>
        </p:sp>
        <p:cxnSp>
          <p:nvCxnSpPr>
            <p:cNvPr id="72" name="Straight Arrow Connector 71"/>
            <p:cNvCxnSpPr/>
            <p:nvPr/>
          </p:nvCxnSpPr>
          <p:spPr>
            <a:xfrm rot="5400000">
              <a:off x="6155382" y="4940374"/>
              <a:ext cx="288032" cy="145604"/>
            </a:xfrm>
            <a:prstGeom prst="straightConnector1">
              <a:avLst/>
            </a:prstGeom>
            <a:ln w="34925">
              <a:solidFill>
                <a:srgbClr val="33CC33"/>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69" idx="2"/>
            </p:cNvCxnSpPr>
            <p:nvPr/>
          </p:nvCxnSpPr>
          <p:spPr>
            <a:xfrm rot="16200000" flipH="1">
              <a:off x="6034210" y="5683300"/>
              <a:ext cx="375372" cy="12575"/>
            </a:xfrm>
            <a:prstGeom prst="straightConnector1">
              <a:avLst/>
            </a:prstGeom>
            <a:ln w="34925">
              <a:solidFill>
                <a:srgbClr val="33CC33"/>
              </a:solidFill>
              <a:tailEnd type="arrow"/>
            </a:ln>
          </p:spPr>
          <p:style>
            <a:lnRef idx="1">
              <a:schemeClr val="accent1"/>
            </a:lnRef>
            <a:fillRef idx="0">
              <a:schemeClr val="accent1"/>
            </a:fillRef>
            <a:effectRef idx="0">
              <a:schemeClr val="accent1"/>
            </a:effectRef>
            <a:fontRef idx="minor">
              <a:schemeClr val="tx1"/>
            </a:fontRef>
          </p:style>
        </p:cxnSp>
      </p:grpSp>
      <p:sp>
        <p:nvSpPr>
          <p:cNvPr id="89" name="Text Box 14"/>
          <p:cNvSpPr txBox="1">
            <a:spLocks noChangeArrowheads="1"/>
          </p:cNvSpPr>
          <p:nvPr/>
        </p:nvSpPr>
        <p:spPr bwMode="auto">
          <a:xfrm>
            <a:off x="0" y="6165304"/>
            <a:ext cx="5259325" cy="461665"/>
          </a:xfrm>
          <a:prstGeom prst="rect">
            <a:avLst/>
          </a:prstGeom>
          <a:noFill/>
          <a:ln w="28575">
            <a:noFill/>
            <a:miter lim="800000"/>
            <a:headEnd/>
            <a:tailEnd/>
          </a:ln>
        </p:spPr>
        <p:txBody>
          <a:bodyPr wrap="none">
            <a:spAutoFit/>
          </a:bodyPr>
          <a:lstStyle/>
          <a:p>
            <a:pPr defTabSz="822325" eaLnBrk="0" fontAlgn="base" hangingPunct="0">
              <a:spcBef>
                <a:spcPct val="0"/>
              </a:spcBef>
              <a:spcAft>
                <a:spcPct val="0"/>
              </a:spcAft>
              <a:buClr>
                <a:srgbClr val="381984"/>
              </a:buClr>
              <a:buFont typeface="Wingdings" pitchFamily="2" charset="2"/>
              <a:buNone/>
            </a:pPr>
            <a:r>
              <a:rPr lang="el-GR" sz="2400" b="1" dirty="0">
                <a:solidFill>
                  <a:srgbClr val="002060"/>
                </a:solidFill>
                <a:latin typeface="Cambria" pitchFamily="18" charset="0"/>
                <a:sym typeface="Lucida Grande" pitchFamily="-106" charset="0"/>
              </a:rPr>
              <a:t>Αυξημένη παραγωγή αιμοπεταλίων</a:t>
            </a:r>
            <a:endParaRPr lang="en-US" sz="2400" b="1" dirty="0">
              <a:solidFill>
                <a:srgbClr val="002060"/>
              </a:solidFill>
              <a:latin typeface="Cambria" pitchFamily="18" charset="0"/>
              <a:sym typeface="Lucida Grande" pitchFamily="-106" charset="0"/>
            </a:endParaRPr>
          </a:p>
        </p:txBody>
      </p:sp>
      <p:pic>
        <p:nvPicPr>
          <p:cNvPr id="94" name="Picture 56" descr="Membrane"/>
          <p:cNvPicPr>
            <a:picLocks noChangeAspect="1" noChangeArrowheads="1"/>
          </p:cNvPicPr>
          <p:nvPr/>
        </p:nvPicPr>
        <p:blipFill>
          <a:blip r:embed="rId2" cstate="print"/>
          <a:srcRect/>
          <a:stretch>
            <a:fillRect/>
          </a:stretch>
        </p:blipFill>
        <p:spPr bwMode="auto">
          <a:xfrm>
            <a:off x="251520" y="2348880"/>
            <a:ext cx="8640960" cy="1584176"/>
          </a:xfrm>
          <a:prstGeom prst="rect">
            <a:avLst/>
          </a:prstGeom>
          <a:noFill/>
          <a:ln w="9525">
            <a:noFill/>
            <a:miter lim="800000"/>
            <a:headEnd/>
            <a:tailEnd/>
          </a:ln>
        </p:spPr>
      </p:pic>
      <p:grpSp>
        <p:nvGrpSpPr>
          <p:cNvPr id="10" name="Group 24"/>
          <p:cNvGrpSpPr/>
          <p:nvPr/>
        </p:nvGrpSpPr>
        <p:grpSpPr>
          <a:xfrm>
            <a:off x="4108375" y="1644998"/>
            <a:ext cx="823665" cy="2072034"/>
            <a:chOff x="3273499" y="2717155"/>
            <a:chExt cx="823665" cy="1863973"/>
          </a:xfrm>
          <a:scene3d>
            <a:camera prst="orthographicFront"/>
            <a:lightRig rig="sunset" dir="t"/>
          </a:scene3d>
        </p:grpSpPr>
        <p:sp>
          <p:nvSpPr>
            <p:cNvPr id="23" name="Freeform 24"/>
            <p:cNvSpPr>
              <a:spLocks/>
            </p:cNvSpPr>
            <p:nvPr/>
          </p:nvSpPr>
          <p:spPr bwMode="auto">
            <a:xfrm>
              <a:off x="3273499" y="2717155"/>
              <a:ext cx="317253" cy="1863973"/>
            </a:xfrm>
            <a:custGeom>
              <a:avLst/>
              <a:gdLst>
                <a:gd name="T0" fmla="*/ 2147483647 w 164"/>
                <a:gd name="T1" fmla="*/ 0 h 964"/>
                <a:gd name="T2" fmla="*/ 2147483647 w 164"/>
                <a:gd name="T3" fmla="*/ 2147483647 h 964"/>
                <a:gd name="T4" fmla="*/ 2147483647 w 164"/>
                <a:gd name="T5" fmla="*/ 2147483647 h 964"/>
                <a:gd name="T6" fmla="*/ 2147483647 w 164"/>
                <a:gd name="T7" fmla="*/ 2147483647 h 964"/>
                <a:gd name="T8" fmla="*/ 0 w 164"/>
                <a:gd name="T9" fmla="*/ 2147483647 h 964"/>
                <a:gd name="T10" fmla="*/ 0 60000 65536"/>
                <a:gd name="T11" fmla="*/ 0 60000 65536"/>
                <a:gd name="T12" fmla="*/ 0 60000 65536"/>
                <a:gd name="T13" fmla="*/ 0 60000 65536"/>
                <a:gd name="T14" fmla="*/ 0 60000 65536"/>
                <a:gd name="T15" fmla="*/ 0 w 164"/>
                <a:gd name="T16" fmla="*/ 0 h 964"/>
                <a:gd name="T17" fmla="*/ 164 w 164"/>
                <a:gd name="T18" fmla="*/ 964 h 964"/>
              </a:gdLst>
              <a:ahLst/>
              <a:cxnLst>
                <a:cxn ang="T10">
                  <a:pos x="T0" y="T1"/>
                </a:cxn>
                <a:cxn ang="T11">
                  <a:pos x="T2" y="T3"/>
                </a:cxn>
                <a:cxn ang="T12">
                  <a:pos x="T4" y="T5"/>
                </a:cxn>
                <a:cxn ang="T13">
                  <a:pos x="T6" y="T7"/>
                </a:cxn>
                <a:cxn ang="T14">
                  <a:pos x="T8" y="T9"/>
                </a:cxn>
              </a:cxnLst>
              <a:rect l="T15" t="T16" r="T17" b="T18"/>
              <a:pathLst>
                <a:path w="164" h="964">
                  <a:moveTo>
                    <a:pt x="120" y="0"/>
                  </a:moveTo>
                  <a:lnTo>
                    <a:pt x="124" y="388"/>
                  </a:lnTo>
                  <a:lnTo>
                    <a:pt x="52" y="520"/>
                  </a:lnTo>
                  <a:lnTo>
                    <a:pt x="164" y="736"/>
                  </a:lnTo>
                  <a:lnTo>
                    <a:pt x="0" y="964"/>
                  </a:lnTo>
                </a:path>
              </a:pathLst>
            </a:custGeom>
            <a:noFill/>
            <a:ln w="79375" cmpd="sng">
              <a:solidFill>
                <a:srgbClr val="FF9900"/>
              </a:solidFill>
              <a:round/>
              <a:headEnd/>
              <a:tailEnd/>
            </a:ln>
            <a:sp3d prstMaterial="metal">
              <a:bevelT/>
              <a:bevelB/>
            </a:sp3d>
          </p:spPr>
          <p:txBody>
            <a:bodyPr wrap="none" anchor="ctr"/>
            <a:lstStyle/>
            <a:p>
              <a:pPr fontAlgn="base">
                <a:spcBef>
                  <a:spcPct val="0"/>
                </a:spcBef>
                <a:spcAft>
                  <a:spcPct val="0"/>
                </a:spcAft>
              </a:pPr>
              <a:endParaRPr lang="el-GR"/>
            </a:p>
          </p:txBody>
        </p:sp>
        <p:sp>
          <p:nvSpPr>
            <p:cNvPr id="24" name="Freeform 25"/>
            <p:cNvSpPr>
              <a:spLocks/>
            </p:cNvSpPr>
            <p:nvPr/>
          </p:nvSpPr>
          <p:spPr bwMode="auto">
            <a:xfrm flipH="1">
              <a:off x="3779912" y="2717155"/>
              <a:ext cx="317252" cy="1863973"/>
            </a:xfrm>
            <a:custGeom>
              <a:avLst/>
              <a:gdLst>
                <a:gd name="T0" fmla="*/ 2147483647 w 164"/>
                <a:gd name="T1" fmla="*/ 0 h 964"/>
                <a:gd name="T2" fmla="*/ 2147483647 w 164"/>
                <a:gd name="T3" fmla="*/ 2147483647 h 964"/>
                <a:gd name="T4" fmla="*/ 2147483647 w 164"/>
                <a:gd name="T5" fmla="*/ 2147483647 h 964"/>
                <a:gd name="T6" fmla="*/ 2147483647 w 164"/>
                <a:gd name="T7" fmla="*/ 2147483647 h 964"/>
                <a:gd name="T8" fmla="*/ 0 w 164"/>
                <a:gd name="T9" fmla="*/ 2147483647 h 964"/>
                <a:gd name="T10" fmla="*/ 0 60000 65536"/>
                <a:gd name="T11" fmla="*/ 0 60000 65536"/>
                <a:gd name="T12" fmla="*/ 0 60000 65536"/>
                <a:gd name="T13" fmla="*/ 0 60000 65536"/>
                <a:gd name="T14" fmla="*/ 0 60000 65536"/>
                <a:gd name="T15" fmla="*/ 0 w 164"/>
                <a:gd name="T16" fmla="*/ 0 h 964"/>
                <a:gd name="T17" fmla="*/ 164 w 164"/>
                <a:gd name="T18" fmla="*/ 964 h 964"/>
              </a:gdLst>
              <a:ahLst/>
              <a:cxnLst>
                <a:cxn ang="T10">
                  <a:pos x="T0" y="T1"/>
                </a:cxn>
                <a:cxn ang="T11">
                  <a:pos x="T2" y="T3"/>
                </a:cxn>
                <a:cxn ang="T12">
                  <a:pos x="T4" y="T5"/>
                </a:cxn>
                <a:cxn ang="T13">
                  <a:pos x="T6" y="T7"/>
                </a:cxn>
                <a:cxn ang="T14">
                  <a:pos x="T8" y="T9"/>
                </a:cxn>
              </a:cxnLst>
              <a:rect l="T15" t="T16" r="T17" b="T18"/>
              <a:pathLst>
                <a:path w="164" h="964">
                  <a:moveTo>
                    <a:pt x="120" y="0"/>
                  </a:moveTo>
                  <a:lnTo>
                    <a:pt x="124" y="388"/>
                  </a:lnTo>
                  <a:lnTo>
                    <a:pt x="52" y="520"/>
                  </a:lnTo>
                  <a:lnTo>
                    <a:pt x="164" y="736"/>
                  </a:lnTo>
                  <a:lnTo>
                    <a:pt x="0" y="964"/>
                  </a:lnTo>
                </a:path>
              </a:pathLst>
            </a:custGeom>
            <a:noFill/>
            <a:ln w="79375" cmpd="sng">
              <a:solidFill>
                <a:srgbClr val="FF9900"/>
              </a:solidFill>
              <a:round/>
              <a:headEnd/>
              <a:tailEnd/>
            </a:ln>
            <a:sp3d prstMaterial="metal">
              <a:bevelT/>
              <a:bevelB/>
            </a:sp3d>
          </p:spPr>
          <p:txBody>
            <a:bodyPr wrap="none" anchor="ctr"/>
            <a:lstStyle/>
            <a:p>
              <a:pPr fontAlgn="base">
                <a:spcBef>
                  <a:spcPct val="0"/>
                </a:spcBef>
                <a:spcAft>
                  <a:spcPct val="0"/>
                </a:spcAft>
              </a:pPr>
              <a:endParaRPr lang="el-GR"/>
            </a:p>
          </p:txBody>
        </p:sp>
      </p:grpSp>
      <p:sp>
        <p:nvSpPr>
          <p:cNvPr id="27" name="Text Box 11"/>
          <p:cNvSpPr txBox="1">
            <a:spLocks noChangeArrowheads="1"/>
          </p:cNvSpPr>
          <p:nvPr/>
        </p:nvSpPr>
        <p:spPr bwMode="auto">
          <a:xfrm>
            <a:off x="0" y="2492896"/>
            <a:ext cx="2257349" cy="338554"/>
          </a:xfrm>
          <a:prstGeom prst="rect">
            <a:avLst/>
          </a:prstGeom>
          <a:noFill/>
          <a:ln w="28575">
            <a:noFill/>
            <a:miter lim="800000"/>
            <a:headEnd/>
            <a:tailEnd/>
          </a:ln>
        </p:spPr>
        <p:txBody>
          <a:bodyPr wrap="none">
            <a:spAutoFit/>
          </a:bodyPr>
          <a:lstStyle/>
          <a:p>
            <a:pPr defTabSz="822325" eaLnBrk="0" fontAlgn="base" hangingPunct="0">
              <a:spcBef>
                <a:spcPct val="0"/>
              </a:spcBef>
              <a:spcAft>
                <a:spcPct val="0"/>
              </a:spcAft>
              <a:buClr>
                <a:srgbClr val="381984"/>
              </a:buClr>
              <a:buFont typeface="Wingdings" pitchFamily="2" charset="2"/>
              <a:buNone/>
            </a:pPr>
            <a:r>
              <a:rPr lang="el-GR" sz="1600" b="1" dirty="0">
                <a:solidFill>
                  <a:srgbClr val="003366"/>
                </a:solidFill>
                <a:latin typeface="Cambria" pitchFamily="18" charset="0"/>
                <a:ea typeface="ヒラギノ角ゴ Pro W3" pitchFamily="-105" charset="-128"/>
                <a:sym typeface="Lucida Grande" pitchFamily="-106" charset="0"/>
              </a:rPr>
              <a:t>Κυτταρική Μεμβράνη</a:t>
            </a:r>
            <a:endParaRPr lang="en-US" sz="1600" b="1" dirty="0">
              <a:solidFill>
                <a:srgbClr val="003366"/>
              </a:solidFill>
              <a:latin typeface="Cambria" pitchFamily="18" charset="0"/>
              <a:ea typeface="ヒラギノ角ゴ Pro W3" pitchFamily="-105" charset="-128"/>
              <a:sym typeface="Lucida Grande" pitchFamily="-106" charset="0"/>
            </a:endParaRPr>
          </a:p>
        </p:txBody>
      </p:sp>
      <p:pic>
        <p:nvPicPr>
          <p:cNvPr id="59" name="Picture 12" descr="Eltrombopag#2"/>
          <p:cNvPicPr>
            <a:picLocks noChangeAspect="1" noChangeArrowheads="1"/>
          </p:cNvPicPr>
          <p:nvPr/>
        </p:nvPicPr>
        <p:blipFill>
          <a:blip r:embed="rId3" cstate="print"/>
          <a:srcRect/>
          <a:stretch>
            <a:fillRect/>
          </a:stretch>
        </p:blipFill>
        <p:spPr bwMode="auto">
          <a:xfrm>
            <a:off x="-468560" y="620688"/>
            <a:ext cx="2157413" cy="2392474"/>
          </a:xfrm>
          <a:prstGeom prst="rect">
            <a:avLst/>
          </a:prstGeom>
          <a:noFill/>
          <a:ln w="9525">
            <a:noFill/>
            <a:miter lim="800000"/>
            <a:headEnd/>
            <a:tailEnd/>
          </a:ln>
          <a:effectLst>
            <a:outerShdw blurRad="50800" dist="38100" dir="16200000" rotWithShape="0">
              <a:prstClr val="black">
                <a:alpha val="40000"/>
              </a:prstClr>
            </a:outerShdw>
          </a:effectLst>
        </p:spPr>
      </p:pic>
      <p:pic>
        <p:nvPicPr>
          <p:cNvPr id="62" name="Picture 12" descr="Eltrombopag#2"/>
          <p:cNvPicPr>
            <a:picLocks noChangeAspect="1" noChangeArrowheads="1"/>
          </p:cNvPicPr>
          <p:nvPr/>
        </p:nvPicPr>
        <p:blipFill>
          <a:blip r:embed="rId3" cstate="print"/>
          <a:srcRect/>
          <a:stretch>
            <a:fillRect/>
          </a:stretch>
        </p:blipFill>
        <p:spPr bwMode="auto">
          <a:xfrm>
            <a:off x="-468560" y="604478"/>
            <a:ext cx="2157413" cy="2392474"/>
          </a:xfrm>
          <a:prstGeom prst="rect">
            <a:avLst/>
          </a:prstGeom>
          <a:noFill/>
          <a:ln w="9525">
            <a:noFill/>
            <a:miter lim="800000"/>
            <a:headEnd/>
            <a:tailEnd/>
          </a:ln>
          <a:effectLst>
            <a:outerShdw blurRad="50800" dist="38100" dir="16200000" rotWithShape="0">
              <a:prstClr val="black">
                <a:alpha val="40000"/>
              </a:prstClr>
            </a:outerShdw>
          </a:effectLst>
        </p:spPr>
      </p:pic>
      <p:sp>
        <p:nvSpPr>
          <p:cNvPr id="63" name="Rectangle 7"/>
          <p:cNvSpPr>
            <a:spLocks noGrp="1" noRot="1" noChangeArrowheads="1"/>
          </p:cNvSpPr>
          <p:nvPr>
            <p:ph type="title"/>
          </p:nvPr>
        </p:nvSpPr>
        <p:spPr>
          <a:xfrm>
            <a:off x="457200" y="44624"/>
            <a:ext cx="8229600" cy="792088"/>
          </a:xfrm>
        </p:spPr>
        <p:txBody>
          <a:bodyPr>
            <a:normAutofit/>
          </a:bodyPr>
          <a:lstStyle/>
          <a:p>
            <a:pPr eaLnBrk="1" hangingPunct="1">
              <a:defRPr/>
            </a:pPr>
            <a:r>
              <a:rPr lang="el-GR" sz="2800" b="1" dirty="0" smtClean="0">
                <a:solidFill>
                  <a:schemeClr val="tx2">
                    <a:lumMod val="75000"/>
                  </a:schemeClr>
                </a:solidFill>
                <a:latin typeface="Arial" charset="0"/>
                <a:ea typeface="Arial" charset="0"/>
                <a:cs typeface="Arial" charset="0"/>
              </a:rPr>
              <a:t>Μηχανισμός δράσης </a:t>
            </a:r>
            <a:r>
              <a:rPr lang="en-GB" sz="2800" b="1" dirty="0" err="1" smtClean="0">
                <a:solidFill>
                  <a:schemeClr val="tx2">
                    <a:lumMod val="75000"/>
                  </a:schemeClr>
                </a:solidFill>
                <a:latin typeface="Arial" charset="0"/>
                <a:ea typeface="Arial" charset="0"/>
                <a:cs typeface="Arial" charset="0"/>
              </a:rPr>
              <a:t>Eltrombopag</a:t>
            </a:r>
            <a:endParaRPr sz="2800" b="1" baseline="30000" dirty="0">
              <a:solidFill>
                <a:schemeClr val="tx2">
                  <a:lumMod val="75000"/>
                </a:schemeClr>
              </a:solidFill>
              <a:latin typeface="Arial" charset="0"/>
              <a:ea typeface="Arial" charset="0"/>
              <a:cs typeface="Arial" charset="0"/>
            </a:endParaRPr>
          </a:p>
        </p:txBody>
      </p:sp>
      <p:sp>
        <p:nvSpPr>
          <p:cNvPr id="64" name="TextBox 63"/>
          <p:cNvSpPr txBox="1"/>
          <p:nvPr/>
        </p:nvSpPr>
        <p:spPr>
          <a:xfrm>
            <a:off x="971600" y="1556792"/>
            <a:ext cx="1584176" cy="400110"/>
          </a:xfrm>
          <a:prstGeom prst="rect">
            <a:avLst/>
          </a:prstGeom>
          <a:noFill/>
        </p:spPr>
        <p:txBody>
          <a:bodyPr wrap="square" rtlCol="0">
            <a:spAutoFit/>
          </a:bodyPr>
          <a:lstStyle/>
          <a:p>
            <a:r>
              <a:rPr lang="en-GB" sz="2000" b="1" dirty="0" smtClean="0">
                <a:solidFill>
                  <a:srgbClr val="492F92"/>
                </a:solidFill>
                <a:latin typeface="Arial" charset="0"/>
                <a:ea typeface="Arial" charset="0"/>
                <a:cs typeface="Arial" charset="0"/>
              </a:rPr>
              <a:t>Revolade</a:t>
            </a:r>
            <a:r>
              <a:rPr lang="en-GB" sz="2000" b="1" baseline="30000" dirty="0" smtClean="0">
                <a:solidFill>
                  <a:srgbClr val="492F92"/>
                </a:solidFill>
                <a:latin typeface="Arial" charset="0"/>
                <a:ea typeface="Arial" charset="0"/>
                <a:cs typeface="Arial" charset="0"/>
              </a:rPr>
              <a:t>®</a:t>
            </a:r>
            <a:endParaRPr lang="el-GR" sz="2000" dirty="0"/>
          </a:p>
        </p:txBody>
      </p:sp>
      <p:sp>
        <p:nvSpPr>
          <p:cNvPr id="65" name="TextBox 59"/>
          <p:cNvSpPr txBox="1">
            <a:spLocks noChangeArrowheads="1"/>
          </p:cNvSpPr>
          <p:nvPr/>
        </p:nvSpPr>
        <p:spPr bwMode="auto">
          <a:xfrm>
            <a:off x="5940152" y="4901098"/>
            <a:ext cx="660758" cy="400110"/>
          </a:xfrm>
          <a:prstGeom prst="rect">
            <a:avLst/>
          </a:prstGeom>
          <a:noFill/>
          <a:ln w="9525">
            <a:noFill/>
            <a:miter lim="800000"/>
            <a:headEnd/>
            <a:tailEnd/>
          </a:ln>
        </p:spPr>
        <p:txBody>
          <a:bodyPr wrap="none">
            <a:spAutoFit/>
          </a:bodyPr>
          <a:lstStyle/>
          <a:p>
            <a:pPr fontAlgn="base">
              <a:spcBef>
                <a:spcPct val="0"/>
              </a:spcBef>
              <a:spcAft>
                <a:spcPct val="0"/>
              </a:spcAft>
            </a:pPr>
            <a:r>
              <a:rPr lang="en-GB" sz="2000" b="1" dirty="0" smtClean="0">
                <a:solidFill>
                  <a:schemeClr val="bg1">
                    <a:lumMod val="50000"/>
                  </a:schemeClr>
                </a:solidFill>
              </a:rPr>
              <a:t>PI3K</a:t>
            </a:r>
            <a:endParaRPr lang="en-GB" sz="2000" b="1" dirty="0">
              <a:solidFill>
                <a:schemeClr val="bg1">
                  <a:lumMod val="50000"/>
                </a:schemeClr>
              </a:solidFill>
            </a:endParaRPr>
          </a:p>
        </p:txBody>
      </p:sp>
      <p:sp>
        <p:nvSpPr>
          <p:cNvPr id="73" name="Oval 27"/>
          <p:cNvSpPr>
            <a:spLocks noChangeArrowheads="1"/>
          </p:cNvSpPr>
          <p:nvPr/>
        </p:nvSpPr>
        <p:spPr bwMode="auto">
          <a:xfrm rot="16200000">
            <a:off x="5867251" y="5158085"/>
            <a:ext cx="345629" cy="487858"/>
          </a:xfrm>
          <a:prstGeom prst="ellipse">
            <a:avLst/>
          </a:prstGeom>
          <a:solidFill>
            <a:schemeClr val="bg1">
              <a:lumMod val="50000"/>
            </a:schemeClr>
          </a:solidFill>
          <a:ln w="28575">
            <a:noFill/>
            <a:round/>
            <a:headEnd/>
            <a:tailEnd/>
          </a:ln>
          <a:scene3d>
            <a:camera prst="orthographicFront"/>
            <a:lightRig rig="freezing" dir="t"/>
          </a:scene3d>
          <a:sp3d prstMaterial="metal">
            <a:bevelT/>
          </a:sp3d>
        </p:spPr>
        <p:txBody>
          <a:bodyPr wrap="none" anchor="ctr"/>
          <a:lstStyle/>
          <a:p>
            <a:pPr fontAlgn="base">
              <a:lnSpc>
                <a:spcPct val="90000"/>
              </a:lnSpc>
              <a:spcBef>
                <a:spcPct val="35000"/>
              </a:spcBef>
              <a:spcAft>
                <a:spcPct val="25000"/>
              </a:spcAft>
              <a:buClr>
                <a:srgbClr val="8B3D9A"/>
              </a:buClr>
              <a:buFont typeface="Arial" charset="0"/>
              <a:buChar char="•"/>
              <a:defRPr/>
            </a:pPr>
            <a:endParaRPr lang="en-US" dirty="0">
              <a:cs typeface="ＭＳ Ｐゴシック" charset="-128"/>
            </a:endParaRPr>
          </a:p>
        </p:txBody>
      </p:sp>
      <p:sp>
        <p:nvSpPr>
          <p:cNvPr id="74" name="Oval 27"/>
          <p:cNvSpPr>
            <a:spLocks noChangeArrowheads="1"/>
          </p:cNvSpPr>
          <p:nvPr/>
        </p:nvSpPr>
        <p:spPr bwMode="auto">
          <a:xfrm rot="16200000">
            <a:off x="6803355" y="5748560"/>
            <a:ext cx="345629" cy="487858"/>
          </a:xfrm>
          <a:prstGeom prst="ellipse">
            <a:avLst/>
          </a:prstGeom>
          <a:solidFill>
            <a:schemeClr val="bg1">
              <a:lumMod val="50000"/>
            </a:schemeClr>
          </a:solidFill>
          <a:ln w="28575">
            <a:noFill/>
            <a:round/>
            <a:headEnd/>
            <a:tailEnd/>
          </a:ln>
          <a:scene3d>
            <a:camera prst="orthographicFront"/>
            <a:lightRig rig="freezing" dir="t"/>
          </a:scene3d>
          <a:sp3d prstMaterial="metal">
            <a:bevelT/>
          </a:sp3d>
        </p:spPr>
        <p:txBody>
          <a:bodyPr wrap="none" anchor="ctr"/>
          <a:lstStyle/>
          <a:p>
            <a:pPr fontAlgn="base">
              <a:lnSpc>
                <a:spcPct val="90000"/>
              </a:lnSpc>
              <a:spcBef>
                <a:spcPct val="35000"/>
              </a:spcBef>
              <a:spcAft>
                <a:spcPct val="25000"/>
              </a:spcAft>
              <a:buClr>
                <a:srgbClr val="8B3D9A"/>
              </a:buClr>
              <a:buFont typeface="Arial" charset="0"/>
              <a:buChar char="•"/>
              <a:defRPr/>
            </a:pPr>
            <a:endParaRPr lang="en-US">
              <a:cs typeface="ＭＳ Ｐゴシック" charset="-128"/>
            </a:endParaRPr>
          </a:p>
        </p:txBody>
      </p:sp>
      <p:grpSp>
        <p:nvGrpSpPr>
          <p:cNvPr id="11" name="Group 82"/>
          <p:cNvGrpSpPr/>
          <p:nvPr/>
        </p:nvGrpSpPr>
        <p:grpSpPr>
          <a:xfrm rot="21164988">
            <a:off x="5487352" y="4890474"/>
            <a:ext cx="360041" cy="351655"/>
            <a:chOff x="5292080" y="4797153"/>
            <a:chExt cx="360041" cy="351655"/>
          </a:xfrm>
        </p:grpSpPr>
        <p:cxnSp>
          <p:nvCxnSpPr>
            <p:cNvPr id="80" name="Straight Connector 79"/>
            <p:cNvCxnSpPr/>
            <p:nvPr/>
          </p:nvCxnSpPr>
          <p:spPr>
            <a:xfrm rot="16200000" flipH="1">
              <a:off x="5292080" y="4797153"/>
              <a:ext cx="216024" cy="216024"/>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0800000" flipV="1">
              <a:off x="5436097" y="4941168"/>
              <a:ext cx="216024" cy="207640"/>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83"/>
          <p:cNvGrpSpPr/>
          <p:nvPr/>
        </p:nvGrpSpPr>
        <p:grpSpPr>
          <a:xfrm rot="21048524">
            <a:off x="6346425" y="5543730"/>
            <a:ext cx="360041" cy="351655"/>
            <a:chOff x="5292080" y="4797153"/>
            <a:chExt cx="360041" cy="351655"/>
          </a:xfrm>
        </p:grpSpPr>
        <p:cxnSp>
          <p:nvCxnSpPr>
            <p:cNvPr id="85" name="Straight Connector 84"/>
            <p:cNvCxnSpPr/>
            <p:nvPr/>
          </p:nvCxnSpPr>
          <p:spPr>
            <a:xfrm rot="16200000" flipH="1">
              <a:off x="5292080" y="4797153"/>
              <a:ext cx="216024" cy="216024"/>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10800000" flipV="1">
              <a:off x="5436097" y="4941168"/>
              <a:ext cx="216024" cy="207640"/>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3333E-6 0.00116 C 0.11093 -0.06065 0.22205 -0.12222 0.29305 -0.09352 C 0.36389 -0.06481 0.40104 0.12847 0.42552 0.17454 " pathEditMode="relative" rAng="0" ptsTypes="aaA">
                                      <p:cBhvr>
                                        <p:cTn id="6" dur="2000" fill="hold"/>
                                        <p:tgtEl>
                                          <p:spTgt spid="62"/>
                                        </p:tgtEl>
                                        <p:attrNameLst>
                                          <p:attrName>ppt_x</p:attrName>
                                          <p:attrName>ppt_y</p:attrName>
                                        </p:attrNameLst>
                                      </p:cBhvr>
                                      <p:rCtr x="21300" y="2500"/>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1000" fill="hold"/>
                                        <p:tgtEl>
                                          <p:spTgt spid="55"/>
                                        </p:tgtEl>
                                        <p:attrNameLst>
                                          <p:attrName>ppt_x</p:attrName>
                                        </p:attrNameLst>
                                      </p:cBhvr>
                                      <p:tavLst>
                                        <p:tav tm="0">
                                          <p:val>
                                            <p:strVal val="0-#ppt_w/2"/>
                                          </p:val>
                                        </p:tav>
                                        <p:tav tm="100000">
                                          <p:val>
                                            <p:strVal val="#ppt_x"/>
                                          </p:val>
                                        </p:tav>
                                      </p:tavLst>
                                    </p:anim>
                                    <p:anim calcmode="lin" valueType="num">
                                      <p:cBhvr additive="base">
                                        <p:cTn id="12" dur="10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89"/>
                                        </p:tgtEl>
                                        <p:attrNameLst>
                                          <p:attrName>style.visibility</p:attrName>
                                        </p:attrNameLst>
                                      </p:cBhvr>
                                      <p:to>
                                        <p:strVal val="visible"/>
                                      </p:to>
                                    </p:set>
                                    <p:anim calcmode="lin" valueType="num">
                                      <p:cBhvr additive="base">
                                        <p:cTn id="17" dur="1000" fill="hold"/>
                                        <p:tgtEl>
                                          <p:spTgt spid="89"/>
                                        </p:tgtEl>
                                        <p:attrNameLst>
                                          <p:attrName>ppt_x</p:attrName>
                                        </p:attrNameLst>
                                      </p:cBhvr>
                                      <p:tavLst>
                                        <p:tav tm="0">
                                          <p:val>
                                            <p:strVal val="0-#ppt_w/2"/>
                                          </p:val>
                                        </p:tav>
                                        <p:tav tm="100000">
                                          <p:val>
                                            <p:strVal val="#ppt_x"/>
                                          </p:val>
                                        </p:tav>
                                      </p:tavLst>
                                    </p:anim>
                                    <p:anim calcmode="lin" valueType="num">
                                      <p:cBhvr additive="base">
                                        <p:cTn id="18" dur="1000" fill="hold"/>
                                        <p:tgtEl>
                                          <p:spTgt spid="89"/>
                                        </p:tgtEl>
                                        <p:attrNameLst>
                                          <p:attrName>ppt_y</p:attrName>
                                        </p:attrNameLst>
                                      </p:cBhvr>
                                      <p:tavLst>
                                        <p:tav tm="0">
                                          <p:val>
                                            <p:strVal val="#ppt_y"/>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par>
                                <p:cTn id="25" presetID="10" presetClass="entr" presetSubtype="0" fill="hold" nodeType="with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fade">
                                      <p:cBhvr>
                                        <p:cTn id="27" dur="500"/>
                                        <p:tgtEl>
                                          <p:spTgt spid="61"/>
                                        </p:tgtEl>
                                      </p:cBhvr>
                                    </p:animEffect>
                                  </p:childTnLst>
                                </p:cTn>
                              </p:par>
                              <p:par>
                                <p:cTn id="28" presetID="10"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 presetClass="entr" presetSubtype="0" fill="hold" grpId="0" nodeType="withEffect">
                                  <p:stCondLst>
                                    <p:cond delay="0"/>
                                  </p:stCondLst>
                                  <p:childTnLst>
                                    <p:set>
                                      <p:cBhvr>
                                        <p:cTn id="37" dur="1" fill="hold">
                                          <p:stCondLst>
                                            <p:cond delay="0"/>
                                          </p:stCondLst>
                                        </p:cTn>
                                        <p:tgtEl>
                                          <p:spTgt spid="65"/>
                                        </p:tgtEl>
                                        <p:attrNameLst>
                                          <p:attrName>style.visibility</p:attrName>
                                        </p:attrNameLst>
                                      </p:cBhvr>
                                      <p:to>
                                        <p:strVal val="visible"/>
                                      </p:to>
                                    </p:set>
                                  </p:childTnLst>
                                </p:cTn>
                              </p:par>
                              <p:par>
                                <p:cTn id="38" presetID="10" presetClass="entr" presetSubtype="0" fill="hold" grpId="0" nodeType="withEffect">
                                  <p:stCondLst>
                                    <p:cond delay="0"/>
                                  </p:stCondLst>
                                  <p:childTnLst>
                                    <p:set>
                                      <p:cBhvr>
                                        <p:cTn id="39" dur="1" fill="hold">
                                          <p:stCondLst>
                                            <p:cond delay="0"/>
                                          </p:stCondLst>
                                        </p:cTn>
                                        <p:tgtEl>
                                          <p:spTgt spid="73"/>
                                        </p:tgtEl>
                                        <p:attrNameLst>
                                          <p:attrName>style.visibility</p:attrName>
                                        </p:attrNameLst>
                                      </p:cBhvr>
                                      <p:to>
                                        <p:strVal val="visible"/>
                                      </p:to>
                                    </p:set>
                                    <p:animEffect transition="in" filter="fade">
                                      <p:cBhvr>
                                        <p:cTn id="40" dur="500"/>
                                        <p:tgtEl>
                                          <p:spTgt spid="73"/>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71"/>
                                        </p:tgtEl>
                                        <p:attrNameLst>
                                          <p:attrName>style.visibility</p:attrName>
                                        </p:attrNameLst>
                                      </p:cBhvr>
                                      <p:to>
                                        <p:strVal val="visible"/>
                                      </p:to>
                                    </p:set>
                                  </p:childTnLst>
                                </p:cTn>
                              </p:par>
                              <p:par>
                                <p:cTn id="43" presetID="10"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74"/>
                                        </p:tgtEl>
                                        <p:attrNameLst>
                                          <p:attrName>style.visibility</p:attrName>
                                        </p:attrNameLst>
                                      </p:cBhvr>
                                      <p:to>
                                        <p:strVal val="visible"/>
                                      </p:to>
                                    </p:set>
                                    <p:animEffect transition="in" filter="fade">
                                      <p:cBhvr>
                                        <p:cTn id="48"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71" grpId="0"/>
      <p:bldP spid="89" grpId="0"/>
      <p:bldP spid="65" grpId="0"/>
      <p:bldP spid="73" grpId="0" animBg="1"/>
      <p:bldP spid="7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 y="0"/>
            <a:ext cx="4139952" cy="4797152"/>
          </a:xfrm>
          <a:prstGeom prst="rect">
            <a:avLst/>
          </a:prstGeom>
          <a:noFill/>
          <a:ln w="9525">
            <a:noFill/>
            <a:miter lim="800000"/>
            <a:headEnd/>
            <a:tailEnd/>
          </a:ln>
        </p:spPr>
      </p:pic>
      <p:sp>
        <p:nvSpPr>
          <p:cNvPr id="3" name="2 - Ορθογώνιο"/>
          <p:cNvSpPr/>
          <p:nvPr/>
        </p:nvSpPr>
        <p:spPr>
          <a:xfrm>
            <a:off x="0" y="4653136"/>
            <a:ext cx="4067944" cy="1200329"/>
          </a:xfrm>
          <a:prstGeom prst="rect">
            <a:avLst/>
          </a:prstGeom>
        </p:spPr>
        <p:txBody>
          <a:bodyPr wrap="square">
            <a:spAutoFit/>
          </a:bodyPr>
          <a:lstStyle/>
          <a:p>
            <a:r>
              <a:rPr lang="en-US" dirty="0" smtClean="0"/>
              <a:t>Into each arm of the </a:t>
            </a:r>
            <a:r>
              <a:rPr lang="en-US" dirty="0" err="1" smtClean="0"/>
              <a:t>IgG</a:t>
            </a:r>
            <a:r>
              <a:rPr lang="en-US" dirty="0" smtClean="0"/>
              <a:t> heavy chain are inserted two identical 14-amino acid </a:t>
            </a:r>
          </a:p>
          <a:p>
            <a:r>
              <a:rPr lang="en-US" dirty="0" smtClean="0"/>
              <a:t>peptides with the sequence. </a:t>
            </a:r>
            <a:r>
              <a:rPr lang="en-US" dirty="0" err="1" smtClean="0"/>
              <a:t>Glycine</a:t>
            </a:r>
            <a:r>
              <a:rPr lang="en-US" dirty="0" smtClean="0"/>
              <a:t> linker regions are also shown </a:t>
            </a:r>
            <a:endParaRPr lang="el-GR" dirty="0"/>
          </a:p>
        </p:txBody>
      </p:sp>
      <p:pic>
        <p:nvPicPr>
          <p:cNvPr id="3075" name="Picture 3"/>
          <p:cNvPicPr>
            <a:picLocks noChangeAspect="1" noChangeArrowheads="1"/>
          </p:cNvPicPr>
          <p:nvPr/>
        </p:nvPicPr>
        <p:blipFill>
          <a:blip r:embed="rId3" cstate="print"/>
          <a:srcRect/>
          <a:stretch>
            <a:fillRect/>
          </a:stretch>
        </p:blipFill>
        <p:spPr bwMode="auto">
          <a:xfrm>
            <a:off x="4860032" y="332656"/>
            <a:ext cx="3888432" cy="4536504"/>
          </a:xfrm>
          <a:prstGeom prst="rect">
            <a:avLst/>
          </a:prstGeom>
          <a:noFill/>
          <a:ln w="9525">
            <a:noFill/>
            <a:miter lim="800000"/>
            <a:headEnd/>
            <a:tailEnd/>
          </a:ln>
        </p:spPr>
      </p:pic>
      <p:sp>
        <p:nvSpPr>
          <p:cNvPr id="6" name="5 - Ορθογώνιο"/>
          <p:cNvSpPr/>
          <p:nvPr/>
        </p:nvSpPr>
        <p:spPr>
          <a:xfrm>
            <a:off x="4319464" y="4826675"/>
            <a:ext cx="4824536" cy="2031325"/>
          </a:xfrm>
          <a:prstGeom prst="rect">
            <a:avLst/>
          </a:prstGeom>
        </p:spPr>
        <p:txBody>
          <a:bodyPr wrap="square">
            <a:spAutoFit/>
          </a:bodyPr>
          <a:lstStyle/>
          <a:p>
            <a:r>
              <a:rPr lang="en-US" dirty="0" smtClean="0"/>
              <a:t>[30-{N’-[1-(3,4- </a:t>
            </a:r>
            <a:r>
              <a:rPr lang="en-US" dirty="0" err="1" smtClean="0"/>
              <a:t>dimethyl</a:t>
            </a:r>
            <a:r>
              <a:rPr lang="en-US" dirty="0" smtClean="0"/>
              <a:t>-phenyl)-  3-methyl-5-oxo-1,5-dihydropyrazol-4-ylidene] </a:t>
            </a:r>
            <a:r>
              <a:rPr lang="en-US" dirty="0" err="1" smtClean="0"/>
              <a:t>hydrazino</a:t>
            </a:r>
            <a:r>
              <a:rPr lang="en-US" dirty="0" smtClean="0"/>
              <a:t>}- 20-hydroxybiphenyl-3-carboxylic acid] has an acidic (COOH) group at one end, </a:t>
            </a:r>
            <a:r>
              <a:rPr lang="en-US" dirty="0" err="1" smtClean="0"/>
              <a:t>lipophilic</a:t>
            </a:r>
            <a:r>
              <a:rPr lang="en-US" dirty="0" smtClean="0"/>
              <a:t> (CH3) groups at the other end, and a metal </a:t>
            </a:r>
            <a:r>
              <a:rPr lang="en-US" dirty="0" err="1" smtClean="0"/>
              <a:t>chelate</a:t>
            </a:r>
            <a:r>
              <a:rPr lang="en-US" dirty="0" smtClean="0"/>
              <a:t> group in the center that creates a potent, orally available TPO non-peptide agonist</a:t>
            </a:r>
            <a:endParaRPr lang="el-GR" dirty="0"/>
          </a:p>
        </p:txBody>
      </p:sp>
      <p:sp>
        <p:nvSpPr>
          <p:cNvPr id="7" name="6 - Ορθογώνιο"/>
          <p:cNvSpPr/>
          <p:nvPr/>
        </p:nvSpPr>
        <p:spPr>
          <a:xfrm>
            <a:off x="0" y="0"/>
            <a:ext cx="2428357" cy="369332"/>
          </a:xfrm>
          <a:prstGeom prst="rect">
            <a:avLst/>
          </a:prstGeom>
        </p:spPr>
        <p:txBody>
          <a:bodyPr wrap="none">
            <a:spAutoFit/>
          </a:bodyPr>
          <a:lstStyle/>
          <a:p>
            <a:r>
              <a:rPr lang="en-US" b="1" dirty="0" err="1" smtClean="0">
                <a:solidFill>
                  <a:srgbClr val="006699"/>
                </a:solidFill>
              </a:rPr>
              <a:t>Romiplostim</a:t>
            </a:r>
            <a:r>
              <a:rPr lang="en-US" b="1" dirty="0" smtClean="0">
                <a:solidFill>
                  <a:srgbClr val="006699"/>
                </a:solidFill>
              </a:rPr>
              <a:t> structure.</a:t>
            </a:r>
            <a:endParaRPr lang="el-GR" b="1" dirty="0">
              <a:solidFill>
                <a:srgbClr val="006699"/>
              </a:solidFill>
            </a:endParaRPr>
          </a:p>
        </p:txBody>
      </p:sp>
      <p:sp>
        <p:nvSpPr>
          <p:cNvPr id="8" name="7 - Ορθογώνιο"/>
          <p:cNvSpPr/>
          <p:nvPr/>
        </p:nvSpPr>
        <p:spPr>
          <a:xfrm>
            <a:off x="5076056" y="0"/>
            <a:ext cx="2408352" cy="369332"/>
          </a:xfrm>
          <a:prstGeom prst="rect">
            <a:avLst/>
          </a:prstGeom>
        </p:spPr>
        <p:txBody>
          <a:bodyPr wrap="none">
            <a:spAutoFit/>
          </a:bodyPr>
          <a:lstStyle/>
          <a:p>
            <a:r>
              <a:rPr lang="en-US" dirty="0" smtClean="0"/>
              <a:t> </a:t>
            </a:r>
            <a:r>
              <a:rPr lang="en-US" b="1" dirty="0" err="1" smtClean="0">
                <a:solidFill>
                  <a:srgbClr val="006699"/>
                </a:solidFill>
              </a:rPr>
              <a:t>Eltrombopag</a:t>
            </a:r>
            <a:r>
              <a:rPr lang="en-US" b="1" dirty="0" smtClean="0">
                <a:solidFill>
                  <a:srgbClr val="006699"/>
                </a:solidFill>
              </a:rPr>
              <a:t> structure</a:t>
            </a:r>
            <a:endParaRPr lang="el-GR" b="1" dirty="0">
              <a:solidFill>
                <a:srgbClr val="006699"/>
              </a:solidFill>
            </a:endParaRPr>
          </a:p>
        </p:txBody>
      </p:sp>
      <p:sp>
        <p:nvSpPr>
          <p:cNvPr id="9" name="8 - Ορθογώνιο"/>
          <p:cNvSpPr/>
          <p:nvPr/>
        </p:nvSpPr>
        <p:spPr>
          <a:xfrm>
            <a:off x="0" y="6519446"/>
            <a:ext cx="3632276" cy="338554"/>
          </a:xfrm>
          <a:prstGeom prst="rect">
            <a:avLst/>
          </a:prstGeom>
        </p:spPr>
        <p:txBody>
          <a:bodyPr wrap="none">
            <a:spAutoFit/>
          </a:bodyPr>
          <a:lstStyle/>
          <a:p>
            <a:r>
              <a:rPr lang="en-US" sz="1600" b="1" dirty="0" smtClean="0">
                <a:solidFill>
                  <a:schemeClr val="accent2">
                    <a:lumMod val="50000"/>
                  </a:schemeClr>
                </a:solidFill>
              </a:rPr>
              <a:t>D. J. </a:t>
            </a:r>
            <a:r>
              <a:rPr lang="en-US" sz="1600" b="1" dirty="0" err="1" smtClean="0">
                <a:solidFill>
                  <a:schemeClr val="accent2">
                    <a:lumMod val="50000"/>
                  </a:schemeClr>
                </a:solidFill>
              </a:rPr>
              <a:t>Kuter</a:t>
            </a:r>
            <a:r>
              <a:rPr lang="el-GR" sz="1600" b="1" dirty="0" smtClean="0">
                <a:solidFill>
                  <a:schemeClr val="accent2">
                    <a:lumMod val="50000"/>
                  </a:schemeClr>
                </a:solidFill>
              </a:rPr>
              <a:t> </a:t>
            </a:r>
            <a:r>
              <a:rPr lang="en-US" sz="1600" b="1" dirty="0" err="1" smtClean="0">
                <a:solidFill>
                  <a:schemeClr val="accent2">
                    <a:lumMod val="50000"/>
                  </a:schemeClr>
                </a:solidFill>
              </a:rPr>
              <a:t>Int</a:t>
            </a:r>
            <a:r>
              <a:rPr lang="en-US" sz="1600" b="1" dirty="0" smtClean="0">
                <a:solidFill>
                  <a:schemeClr val="accent2">
                    <a:lumMod val="50000"/>
                  </a:schemeClr>
                </a:solidFill>
              </a:rPr>
              <a:t> J </a:t>
            </a:r>
            <a:r>
              <a:rPr lang="en-US" sz="1600" b="1" dirty="0" err="1" smtClean="0">
                <a:solidFill>
                  <a:schemeClr val="accent2">
                    <a:lumMod val="50000"/>
                  </a:schemeClr>
                </a:solidFill>
              </a:rPr>
              <a:t>Hematol</a:t>
            </a:r>
            <a:r>
              <a:rPr lang="en-US" sz="1600" b="1" dirty="0" smtClean="0">
                <a:solidFill>
                  <a:schemeClr val="accent2">
                    <a:lumMod val="50000"/>
                  </a:schemeClr>
                </a:solidFill>
              </a:rPr>
              <a:t> (2013) 98:10–23</a:t>
            </a:r>
            <a:endParaRPr lang="el-GR" sz="1600" b="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cstate="print"/>
          <a:srcRect/>
          <a:stretch>
            <a:fillRect/>
          </a:stretch>
        </p:blipFill>
        <p:spPr bwMode="auto">
          <a:xfrm>
            <a:off x="0" y="0"/>
            <a:ext cx="9144000" cy="6669360"/>
          </a:xfrm>
          <a:prstGeom prst="rect">
            <a:avLst/>
          </a:prstGeom>
          <a:noFill/>
          <a:ln w="9525">
            <a:noFill/>
            <a:miter lim="800000"/>
            <a:headEnd/>
            <a:tailEnd/>
          </a:ln>
        </p:spPr>
      </p:pic>
      <p:sp>
        <p:nvSpPr>
          <p:cNvPr id="3" name="2 - Ορθογώνιο"/>
          <p:cNvSpPr/>
          <p:nvPr/>
        </p:nvSpPr>
        <p:spPr>
          <a:xfrm>
            <a:off x="4067944" y="6550223"/>
            <a:ext cx="6228184" cy="307777"/>
          </a:xfrm>
          <a:prstGeom prst="rect">
            <a:avLst/>
          </a:prstGeom>
        </p:spPr>
        <p:txBody>
          <a:bodyPr wrap="square">
            <a:spAutoFit/>
          </a:bodyPr>
          <a:lstStyle/>
          <a:p>
            <a:r>
              <a:rPr lang="en-US" sz="1400" dirty="0" smtClean="0">
                <a:solidFill>
                  <a:schemeClr val="tx2"/>
                </a:solidFill>
              </a:rPr>
              <a:t>Cines DB, </a:t>
            </a:r>
            <a:r>
              <a:rPr lang="en-US" sz="1400" dirty="0" err="1" smtClean="0">
                <a:solidFill>
                  <a:schemeClr val="tx2"/>
                </a:solidFill>
              </a:rPr>
              <a:t>Blanchette</a:t>
            </a:r>
            <a:r>
              <a:rPr lang="en-US" sz="1400" dirty="0" smtClean="0">
                <a:solidFill>
                  <a:schemeClr val="tx2"/>
                </a:solidFill>
              </a:rPr>
              <a:t> VS. </a:t>
            </a:r>
            <a:r>
              <a:rPr lang="en-US" sz="1400" i="1" dirty="0" smtClean="0">
                <a:solidFill>
                  <a:schemeClr val="tx2"/>
                </a:solidFill>
              </a:rPr>
              <a:t>N </a:t>
            </a:r>
            <a:r>
              <a:rPr lang="en-US" sz="1400" i="1" dirty="0" err="1" smtClean="0">
                <a:solidFill>
                  <a:schemeClr val="tx2"/>
                </a:solidFill>
              </a:rPr>
              <a:t>Engl</a:t>
            </a:r>
            <a:r>
              <a:rPr lang="en-US" sz="1400" i="1" dirty="0" smtClean="0">
                <a:solidFill>
                  <a:schemeClr val="tx2"/>
                </a:solidFill>
              </a:rPr>
              <a:t> J Med.</a:t>
            </a:r>
            <a:r>
              <a:rPr lang="en-US" sz="1400" dirty="0" smtClean="0">
                <a:solidFill>
                  <a:schemeClr val="tx2"/>
                </a:solidFill>
              </a:rPr>
              <a:t> 2002:346:p 995-1008</a:t>
            </a:r>
            <a:endParaRPr lang="el-GR" sz="1400" dirty="0">
              <a:solidFill>
                <a:schemeClr val="tx2"/>
              </a:solidFill>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2050" name="Picture 2"/>
          <p:cNvPicPr>
            <a:picLocks noGrp="1" noChangeAspect="1" noChangeArrowheads="1"/>
          </p:cNvPicPr>
          <p:nvPr>
            <p:ph idx="1"/>
          </p:nvPr>
        </p:nvPicPr>
        <p:blipFill>
          <a:blip r:embed="rId2" cstate="print"/>
          <a:srcRect/>
          <a:stretch>
            <a:fillRect/>
          </a:stretch>
        </p:blipFill>
        <p:spPr bwMode="auto">
          <a:xfrm>
            <a:off x="24139" y="332656"/>
            <a:ext cx="9119861" cy="5744135"/>
          </a:xfrm>
          <a:prstGeom prst="rect">
            <a:avLst/>
          </a:prstGeom>
          <a:noFill/>
          <a:ln w="9525">
            <a:noFill/>
            <a:miter lim="800000"/>
            <a:headEnd/>
            <a:tailEnd/>
          </a:ln>
        </p:spPr>
      </p:pic>
      <p:sp>
        <p:nvSpPr>
          <p:cNvPr id="5" name="4 - Ορθογώνιο"/>
          <p:cNvSpPr/>
          <p:nvPr/>
        </p:nvSpPr>
        <p:spPr>
          <a:xfrm>
            <a:off x="2987824" y="6488668"/>
            <a:ext cx="7164288" cy="369332"/>
          </a:xfrm>
          <a:prstGeom prst="rect">
            <a:avLst/>
          </a:prstGeom>
        </p:spPr>
        <p:txBody>
          <a:bodyPr wrap="square">
            <a:spAutoFit/>
          </a:bodyPr>
          <a:lstStyle/>
          <a:p>
            <a:r>
              <a:rPr lang="en-US" dirty="0" smtClean="0">
                <a:solidFill>
                  <a:schemeClr val="accent2">
                    <a:lumMod val="50000"/>
                  </a:schemeClr>
                </a:solidFill>
              </a:rPr>
              <a:t>T. </a:t>
            </a:r>
            <a:r>
              <a:rPr lang="en-US" dirty="0" err="1" smtClean="0">
                <a:solidFill>
                  <a:schemeClr val="accent2">
                    <a:lumMod val="50000"/>
                  </a:schemeClr>
                </a:solidFill>
              </a:rPr>
              <a:t>Kühne</a:t>
            </a:r>
            <a:r>
              <a:rPr lang="en-US" dirty="0" smtClean="0">
                <a:solidFill>
                  <a:schemeClr val="accent2">
                    <a:lumMod val="50000"/>
                  </a:schemeClr>
                </a:solidFill>
              </a:rPr>
              <a:t> &amp; P. </a:t>
            </a:r>
            <a:r>
              <a:rPr lang="en-US" dirty="0" err="1" smtClean="0">
                <a:solidFill>
                  <a:schemeClr val="accent2">
                    <a:lumMod val="50000"/>
                  </a:schemeClr>
                </a:solidFill>
              </a:rPr>
              <a:t>Imbach</a:t>
            </a:r>
            <a:r>
              <a:rPr lang="en-US" dirty="0" smtClean="0">
                <a:solidFill>
                  <a:schemeClr val="accent2">
                    <a:lumMod val="50000"/>
                  </a:schemeClr>
                </a:solidFill>
              </a:rPr>
              <a:t> Ann </a:t>
            </a:r>
            <a:r>
              <a:rPr lang="en-US" dirty="0" err="1" smtClean="0">
                <a:solidFill>
                  <a:schemeClr val="accent2">
                    <a:lumMod val="50000"/>
                  </a:schemeClr>
                </a:solidFill>
              </a:rPr>
              <a:t>Hematol</a:t>
            </a:r>
            <a:r>
              <a:rPr lang="en-US" dirty="0" smtClean="0">
                <a:solidFill>
                  <a:schemeClr val="accent2">
                    <a:lumMod val="50000"/>
                  </a:schemeClr>
                </a:solidFill>
              </a:rPr>
              <a:t> (2010) 89 (</a:t>
            </a:r>
            <a:r>
              <a:rPr lang="en-US" dirty="0" err="1" smtClean="0">
                <a:solidFill>
                  <a:schemeClr val="accent2">
                    <a:lumMod val="50000"/>
                  </a:schemeClr>
                </a:solidFill>
              </a:rPr>
              <a:t>Suppl</a:t>
            </a:r>
            <a:r>
              <a:rPr lang="en-US" dirty="0" smtClean="0">
                <a:solidFill>
                  <a:schemeClr val="accent2">
                    <a:lumMod val="50000"/>
                  </a:schemeClr>
                </a:solidFill>
              </a:rPr>
              <a:t> 1):S67–S74</a:t>
            </a:r>
            <a:endParaRPr lang="el-GR"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1026" name="Picture 2"/>
          <p:cNvPicPr>
            <a:picLocks noChangeAspect="1" noChangeArrowheads="1"/>
          </p:cNvPicPr>
          <p:nvPr/>
        </p:nvPicPr>
        <p:blipFill>
          <a:blip r:embed="rId2" cstate="print"/>
          <a:srcRect/>
          <a:stretch>
            <a:fillRect/>
          </a:stretch>
        </p:blipFill>
        <p:spPr bwMode="auto">
          <a:xfrm>
            <a:off x="0" y="260649"/>
            <a:ext cx="9144000" cy="6249690"/>
          </a:xfrm>
          <a:prstGeom prst="rect">
            <a:avLst/>
          </a:prstGeom>
          <a:noFill/>
          <a:ln w="9525">
            <a:noFill/>
            <a:miter lim="800000"/>
            <a:headEnd/>
            <a:tailEnd/>
          </a:ln>
        </p:spPr>
      </p:pic>
      <p:sp>
        <p:nvSpPr>
          <p:cNvPr id="6" name="5 - Ορθογώνιο"/>
          <p:cNvSpPr/>
          <p:nvPr/>
        </p:nvSpPr>
        <p:spPr>
          <a:xfrm>
            <a:off x="5709021" y="6519446"/>
            <a:ext cx="3434979" cy="338554"/>
          </a:xfrm>
          <a:prstGeom prst="rect">
            <a:avLst/>
          </a:prstGeom>
        </p:spPr>
        <p:txBody>
          <a:bodyPr wrap="none">
            <a:spAutoFit/>
          </a:bodyPr>
          <a:lstStyle/>
          <a:p>
            <a:r>
              <a:rPr lang="en-US" sz="1600" dirty="0" err="1" smtClean="0">
                <a:solidFill>
                  <a:schemeClr val="accent2">
                    <a:lumMod val="50000"/>
                  </a:schemeClr>
                </a:solidFill>
              </a:rPr>
              <a:t>Kuter</a:t>
            </a:r>
            <a:r>
              <a:rPr lang="en-US" sz="1600" dirty="0" smtClean="0">
                <a:solidFill>
                  <a:schemeClr val="accent2">
                    <a:lumMod val="50000"/>
                  </a:schemeClr>
                </a:solidFill>
              </a:rPr>
              <a:t> DJ </a:t>
            </a:r>
            <a:r>
              <a:rPr lang="en-US" sz="1600" dirty="0" err="1" smtClean="0">
                <a:solidFill>
                  <a:schemeClr val="accent2">
                    <a:lumMod val="50000"/>
                  </a:schemeClr>
                </a:solidFill>
              </a:rPr>
              <a:t>Int</a:t>
            </a:r>
            <a:r>
              <a:rPr lang="en-US" sz="1600" dirty="0" smtClean="0">
                <a:solidFill>
                  <a:schemeClr val="accent2">
                    <a:lumMod val="50000"/>
                  </a:schemeClr>
                </a:solidFill>
              </a:rPr>
              <a:t> J </a:t>
            </a:r>
            <a:r>
              <a:rPr lang="en-US" sz="1600" dirty="0" err="1" smtClean="0">
                <a:solidFill>
                  <a:schemeClr val="accent2">
                    <a:lumMod val="50000"/>
                  </a:schemeClr>
                </a:solidFill>
              </a:rPr>
              <a:t>Hematol</a:t>
            </a:r>
            <a:r>
              <a:rPr lang="en-US" sz="1600" dirty="0" smtClean="0">
                <a:solidFill>
                  <a:schemeClr val="accent2">
                    <a:lumMod val="50000"/>
                  </a:schemeClr>
                </a:solidFill>
              </a:rPr>
              <a:t> (2013) 98:10–23</a:t>
            </a:r>
            <a:endParaRPr lang="el-GR" sz="1600" dirty="0">
              <a:solidFill>
                <a:schemeClr val="accent2">
                  <a:lumMod val="50000"/>
                </a:schemeClr>
              </a:solidFill>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0" y="0"/>
            <a:ext cx="9144000" cy="7029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476672"/>
            <a:ext cx="9144000" cy="6133859"/>
          </a:xfrm>
          <a:prstGeom prst="rect">
            <a:avLst/>
          </a:prstGeom>
        </p:spPr>
        <p:txBody>
          <a:bodyPr wrap="square">
            <a:spAutoFit/>
          </a:bodyPr>
          <a:lstStyle/>
          <a:p>
            <a:pPr algn="just">
              <a:lnSpc>
                <a:spcPct val="150000"/>
              </a:lnSpc>
            </a:pPr>
            <a:r>
              <a:rPr lang="en-US" sz="2200" b="1" dirty="0" smtClean="0">
                <a:solidFill>
                  <a:schemeClr val="accent2">
                    <a:lumMod val="50000"/>
                  </a:schemeClr>
                </a:solidFill>
              </a:rPr>
              <a:t>22 </a:t>
            </a:r>
            <a:r>
              <a:rPr lang="el-GR" sz="2200" b="1" dirty="0" smtClean="0">
                <a:solidFill>
                  <a:schemeClr val="accent2">
                    <a:lumMod val="50000"/>
                  </a:schemeClr>
                </a:solidFill>
              </a:rPr>
              <a:t>Αυγούστου 2008</a:t>
            </a:r>
            <a:r>
              <a:rPr lang="en-US" sz="2200" b="1" dirty="0" smtClean="0">
                <a:solidFill>
                  <a:schemeClr val="accent2">
                    <a:lumMod val="50000"/>
                  </a:schemeClr>
                </a:solidFill>
              </a:rPr>
              <a:t>:</a:t>
            </a:r>
            <a:r>
              <a:rPr lang="el-GR" sz="2200" b="1" dirty="0" smtClean="0">
                <a:solidFill>
                  <a:schemeClr val="accent2">
                    <a:lumMod val="50000"/>
                  </a:schemeClr>
                </a:solidFill>
              </a:rPr>
              <a:t> </a:t>
            </a:r>
            <a:r>
              <a:rPr lang="el-GR" sz="2200" dirty="0" smtClean="0">
                <a:solidFill>
                  <a:schemeClr val="accent2">
                    <a:lumMod val="50000"/>
                  </a:schemeClr>
                </a:solidFill>
              </a:rPr>
              <a:t>έγκριση </a:t>
            </a:r>
            <a:r>
              <a:rPr lang="en-US" sz="2200" dirty="0" err="1" smtClean="0">
                <a:solidFill>
                  <a:schemeClr val="accent2">
                    <a:lumMod val="50000"/>
                  </a:schemeClr>
                </a:solidFill>
              </a:rPr>
              <a:t>Romiplostim</a:t>
            </a:r>
            <a:r>
              <a:rPr lang="el-GR" sz="2200" dirty="0" smtClean="0">
                <a:solidFill>
                  <a:schemeClr val="accent2">
                    <a:lumMod val="50000"/>
                  </a:schemeClr>
                </a:solidFill>
              </a:rPr>
              <a:t> από την αμερικανική Υπηρεσία Τροφίμων και Φαρμάκων  (</a:t>
            </a:r>
            <a:r>
              <a:rPr lang="en-US" sz="2200" dirty="0" smtClean="0">
                <a:solidFill>
                  <a:schemeClr val="accent2">
                    <a:lumMod val="50000"/>
                  </a:schemeClr>
                </a:solidFill>
              </a:rPr>
              <a:t>FDA) </a:t>
            </a:r>
            <a:r>
              <a:rPr lang="el-GR" sz="2200" dirty="0" smtClean="0">
                <a:solidFill>
                  <a:schemeClr val="accent2">
                    <a:lumMod val="50000"/>
                  </a:schemeClr>
                </a:solidFill>
              </a:rPr>
              <a:t>ως μακροχρόνια αγωγή σε ασθενείς με χρόνια ΙΤΡ που δεν ανταποκρίνονται σε θεραπεία με κορτικοειδή, </a:t>
            </a:r>
            <a:r>
              <a:rPr lang="en-US" sz="2200" dirty="0" err="1" smtClean="0">
                <a:solidFill>
                  <a:schemeClr val="accent2">
                    <a:lumMod val="50000"/>
                  </a:schemeClr>
                </a:solidFill>
              </a:rPr>
              <a:t>IVg</a:t>
            </a:r>
            <a:r>
              <a:rPr lang="en-US" sz="2200" dirty="0" smtClean="0">
                <a:solidFill>
                  <a:schemeClr val="accent2">
                    <a:lumMod val="50000"/>
                  </a:schemeClr>
                </a:solidFill>
              </a:rPr>
              <a:t> , anti D </a:t>
            </a:r>
            <a:r>
              <a:rPr lang="el-GR" sz="2200" dirty="0" smtClean="0">
                <a:solidFill>
                  <a:schemeClr val="accent2">
                    <a:lumMod val="50000"/>
                  </a:schemeClr>
                </a:solidFill>
              </a:rPr>
              <a:t>σφαιρίνη ή </a:t>
            </a:r>
            <a:r>
              <a:rPr lang="el-GR" sz="2200" dirty="0" err="1" smtClean="0">
                <a:solidFill>
                  <a:schemeClr val="accent2">
                    <a:lumMod val="50000"/>
                  </a:schemeClr>
                </a:solidFill>
              </a:rPr>
              <a:t>σπληνεκτομή</a:t>
            </a:r>
            <a:r>
              <a:rPr lang="el-GR" sz="2200" dirty="0" smtClean="0">
                <a:solidFill>
                  <a:schemeClr val="accent2">
                    <a:lumMod val="50000"/>
                  </a:schemeClr>
                </a:solidFill>
              </a:rPr>
              <a:t> </a:t>
            </a:r>
            <a:endParaRPr lang="en-US" sz="2200" dirty="0" smtClean="0">
              <a:solidFill>
                <a:schemeClr val="accent2">
                  <a:lumMod val="50000"/>
                </a:schemeClr>
              </a:solidFill>
            </a:endParaRPr>
          </a:p>
          <a:p>
            <a:pPr algn="just">
              <a:lnSpc>
                <a:spcPct val="150000"/>
              </a:lnSpc>
            </a:pPr>
            <a:r>
              <a:rPr lang="el-GR" sz="2200" b="1" dirty="0" smtClean="0">
                <a:solidFill>
                  <a:schemeClr val="accent2">
                    <a:lumMod val="50000"/>
                  </a:schemeClr>
                </a:solidFill>
              </a:rPr>
              <a:t>20 Νοεμβρίου 2008 : </a:t>
            </a:r>
            <a:r>
              <a:rPr lang="el-GR" sz="2200" dirty="0" smtClean="0">
                <a:solidFill>
                  <a:schemeClr val="accent2">
                    <a:lumMod val="50000"/>
                  </a:schemeClr>
                </a:solidFill>
              </a:rPr>
              <a:t>έγκριση </a:t>
            </a:r>
            <a:r>
              <a:rPr lang="el-GR" sz="2200" dirty="0" err="1" smtClean="0">
                <a:solidFill>
                  <a:schemeClr val="accent2">
                    <a:lumMod val="50000"/>
                  </a:schemeClr>
                </a:solidFill>
              </a:rPr>
              <a:t>Eltrombopag</a:t>
            </a:r>
            <a:r>
              <a:rPr lang="el-GR" sz="2200" dirty="0" smtClean="0">
                <a:solidFill>
                  <a:schemeClr val="accent2">
                    <a:lumMod val="50000"/>
                  </a:schemeClr>
                </a:solidFill>
              </a:rPr>
              <a:t> από την αμερικανική Υπηρεσία Τροφίμων και Φαρμάκων</a:t>
            </a:r>
            <a:r>
              <a:rPr lang="en-US" sz="2200" dirty="0" smtClean="0">
                <a:solidFill>
                  <a:schemeClr val="accent2">
                    <a:lumMod val="50000"/>
                  </a:schemeClr>
                </a:solidFill>
              </a:rPr>
              <a:t> </a:t>
            </a:r>
            <a:r>
              <a:rPr lang="el-GR" sz="2200" dirty="0" smtClean="0">
                <a:solidFill>
                  <a:schemeClr val="accent2">
                    <a:lumMod val="50000"/>
                  </a:schemeClr>
                </a:solidFill>
              </a:rPr>
              <a:t>(</a:t>
            </a:r>
            <a:r>
              <a:rPr lang="en-US" sz="2200" dirty="0" smtClean="0">
                <a:solidFill>
                  <a:schemeClr val="accent2">
                    <a:lumMod val="50000"/>
                  </a:schemeClr>
                </a:solidFill>
              </a:rPr>
              <a:t>FDA)</a:t>
            </a:r>
            <a:r>
              <a:rPr lang="el-GR" sz="2200" dirty="0" smtClean="0">
                <a:solidFill>
                  <a:schemeClr val="accent2">
                    <a:lumMod val="50000"/>
                  </a:schemeClr>
                </a:solidFill>
              </a:rPr>
              <a:t> σε ασθενείς με χρόνια ΙΤΡ που δεν ανταποκρίνονται σε θεραπεία με κορτικοειδή, </a:t>
            </a:r>
            <a:r>
              <a:rPr lang="en-US" sz="2200" dirty="0" err="1" smtClean="0">
                <a:solidFill>
                  <a:schemeClr val="accent2">
                    <a:lumMod val="50000"/>
                  </a:schemeClr>
                </a:solidFill>
              </a:rPr>
              <a:t>IVg</a:t>
            </a:r>
            <a:r>
              <a:rPr lang="en-US" sz="2200" dirty="0" smtClean="0">
                <a:solidFill>
                  <a:schemeClr val="accent2">
                    <a:lumMod val="50000"/>
                  </a:schemeClr>
                </a:solidFill>
              </a:rPr>
              <a:t> , anti D </a:t>
            </a:r>
            <a:r>
              <a:rPr lang="el-GR" sz="2200" dirty="0" smtClean="0">
                <a:solidFill>
                  <a:schemeClr val="accent2">
                    <a:lumMod val="50000"/>
                  </a:schemeClr>
                </a:solidFill>
              </a:rPr>
              <a:t>σφαιρίνη ή </a:t>
            </a:r>
            <a:r>
              <a:rPr lang="el-GR" sz="2200" dirty="0" err="1" smtClean="0">
                <a:solidFill>
                  <a:schemeClr val="accent2">
                    <a:lumMod val="50000"/>
                  </a:schemeClr>
                </a:solidFill>
              </a:rPr>
              <a:t>σπληνεκτομή</a:t>
            </a:r>
            <a:r>
              <a:rPr lang="el-GR" sz="2200" dirty="0" smtClean="0">
                <a:solidFill>
                  <a:schemeClr val="accent2">
                    <a:lumMod val="50000"/>
                  </a:schemeClr>
                </a:solidFill>
              </a:rPr>
              <a:t> </a:t>
            </a:r>
            <a:endParaRPr lang="en-US" sz="2200" dirty="0" smtClean="0">
              <a:solidFill>
                <a:schemeClr val="accent2">
                  <a:lumMod val="50000"/>
                </a:schemeClr>
              </a:solidFill>
            </a:endParaRPr>
          </a:p>
          <a:p>
            <a:pPr algn="just">
              <a:lnSpc>
                <a:spcPct val="150000"/>
              </a:lnSpc>
            </a:pPr>
            <a:r>
              <a:rPr lang="el-GR" sz="2200" b="1" dirty="0" smtClean="0">
                <a:solidFill>
                  <a:schemeClr val="accent2">
                    <a:lumMod val="50000"/>
                  </a:schemeClr>
                </a:solidFill>
              </a:rPr>
              <a:t>4 Φεβρουαρίου 2009: </a:t>
            </a:r>
            <a:r>
              <a:rPr lang="el-GR" sz="2200" dirty="0" smtClean="0">
                <a:solidFill>
                  <a:schemeClr val="accent2">
                    <a:lumMod val="50000"/>
                  </a:schemeClr>
                </a:solidFill>
              </a:rPr>
              <a:t>χορήγηση άδειας κυκλοφορίας</a:t>
            </a:r>
            <a:r>
              <a:rPr lang="en-US" sz="2200" dirty="0" smtClean="0">
                <a:solidFill>
                  <a:schemeClr val="accent2">
                    <a:lumMod val="50000"/>
                  </a:schemeClr>
                </a:solidFill>
              </a:rPr>
              <a:t> </a:t>
            </a:r>
            <a:r>
              <a:rPr lang="en-US" sz="2200" dirty="0" err="1" smtClean="0">
                <a:solidFill>
                  <a:schemeClr val="accent2">
                    <a:lumMod val="50000"/>
                  </a:schemeClr>
                </a:solidFill>
              </a:rPr>
              <a:t>Romiplostim</a:t>
            </a:r>
            <a:r>
              <a:rPr lang="el-GR" sz="2200" dirty="0" smtClean="0">
                <a:solidFill>
                  <a:schemeClr val="accent2">
                    <a:lumMod val="50000"/>
                  </a:schemeClr>
                </a:solidFill>
              </a:rPr>
              <a:t>, με ισχύ σε όλη την Ευρωπαϊκή Ένωσης από</a:t>
            </a:r>
            <a:r>
              <a:rPr lang="en-US" sz="2200" dirty="0" smtClean="0">
                <a:solidFill>
                  <a:schemeClr val="accent2">
                    <a:lumMod val="50000"/>
                  </a:schemeClr>
                </a:solidFill>
              </a:rPr>
              <a:t> </a:t>
            </a:r>
            <a:r>
              <a:rPr lang="el-GR" sz="2200" dirty="0" smtClean="0">
                <a:solidFill>
                  <a:schemeClr val="accent2">
                    <a:lumMod val="50000"/>
                  </a:schemeClr>
                </a:solidFill>
              </a:rPr>
              <a:t>την Ευρωπαϊκή Επιτροπή </a:t>
            </a:r>
            <a:r>
              <a:rPr lang="en-US" sz="2200" dirty="0" smtClean="0">
                <a:solidFill>
                  <a:schemeClr val="accent2">
                    <a:lumMod val="50000"/>
                  </a:schemeClr>
                </a:solidFill>
              </a:rPr>
              <a:t>(EMEA)</a:t>
            </a:r>
          </a:p>
          <a:p>
            <a:pPr algn="just">
              <a:lnSpc>
                <a:spcPct val="150000"/>
              </a:lnSpc>
            </a:pPr>
            <a:r>
              <a:rPr lang="en-US" sz="2200" b="1" dirty="0" smtClean="0">
                <a:solidFill>
                  <a:schemeClr val="accent2">
                    <a:lumMod val="50000"/>
                  </a:schemeClr>
                </a:solidFill>
              </a:rPr>
              <a:t>11 </a:t>
            </a:r>
            <a:r>
              <a:rPr lang="el-GR" sz="2200" b="1" dirty="0" smtClean="0">
                <a:solidFill>
                  <a:schemeClr val="accent2">
                    <a:lumMod val="50000"/>
                  </a:schemeClr>
                </a:solidFill>
              </a:rPr>
              <a:t>Μαρτίου 2010: </a:t>
            </a:r>
            <a:r>
              <a:rPr lang="el-GR" sz="2200" dirty="0" smtClean="0">
                <a:solidFill>
                  <a:schemeClr val="accent2">
                    <a:lumMod val="50000"/>
                  </a:schemeClr>
                </a:solidFill>
              </a:rPr>
              <a:t>χορήγηση άδειας κυκλοφορίας</a:t>
            </a:r>
            <a:r>
              <a:rPr lang="en-US" sz="2200" dirty="0" smtClean="0">
                <a:solidFill>
                  <a:schemeClr val="accent2">
                    <a:lumMod val="50000"/>
                  </a:schemeClr>
                </a:solidFill>
              </a:rPr>
              <a:t> </a:t>
            </a:r>
            <a:r>
              <a:rPr lang="el-GR" sz="2200" dirty="0" err="1" smtClean="0">
                <a:solidFill>
                  <a:schemeClr val="accent2">
                    <a:lumMod val="50000"/>
                  </a:schemeClr>
                </a:solidFill>
              </a:rPr>
              <a:t>Eltrombopag</a:t>
            </a:r>
            <a:r>
              <a:rPr lang="el-GR" sz="2200" dirty="0" smtClean="0">
                <a:solidFill>
                  <a:schemeClr val="accent2">
                    <a:lumMod val="50000"/>
                  </a:schemeClr>
                </a:solidFill>
              </a:rPr>
              <a:t>, με ισχύ σε όλη την Ευρωπαϊκή Ένωσης από</a:t>
            </a:r>
            <a:r>
              <a:rPr lang="en-US" sz="2200" dirty="0" smtClean="0">
                <a:solidFill>
                  <a:schemeClr val="accent2">
                    <a:lumMod val="50000"/>
                  </a:schemeClr>
                </a:solidFill>
              </a:rPr>
              <a:t> </a:t>
            </a:r>
            <a:r>
              <a:rPr lang="el-GR" sz="2200" dirty="0" smtClean="0">
                <a:solidFill>
                  <a:schemeClr val="accent2">
                    <a:lumMod val="50000"/>
                  </a:schemeClr>
                </a:solidFill>
              </a:rPr>
              <a:t>την Ευρωπαϊκή Επιτροπή </a:t>
            </a:r>
            <a:r>
              <a:rPr lang="en-US" sz="2200" dirty="0" smtClean="0">
                <a:solidFill>
                  <a:schemeClr val="accent2">
                    <a:lumMod val="50000"/>
                  </a:schemeClr>
                </a:solidFill>
              </a:rPr>
              <a:t>(EMEA)</a:t>
            </a:r>
            <a:endParaRPr lang="el-GR" sz="2200" dirty="0" smtClean="0">
              <a:solidFill>
                <a:schemeClr val="accent2">
                  <a:lumMod val="50000"/>
                </a:schemeClr>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b="1" dirty="0" smtClean="0">
                <a:solidFill>
                  <a:schemeClr val="accent2">
                    <a:lumMod val="50000"/>
                  </a:schemeClr>
                </a:solidFill>
                <a:effectLst>
                  <a:outerShdw blurRad="38100" dist="38100" dir="2700000" algn="tl">
                    <a:srgbClr val="000000">
                      <a:alpha val="43137"/>
                    </a:srgbClr>
                  </a:outerShdw>
                </a:effectLst>
              </a:rPr>
              <a:t>Θεραπευτικές ενδείξεις</a:t>
            </a:r>
            <a:r>
              <a:rPr lang="en-US" sz="2400" b="1" dirty="0" smtClean="0">
                <a:solidFill>
                  <a:schemeClr val="accent2">
                    <a:lumMod val="50000"/>
                  </a:schemeClr>
                </a:solidFill>
                <a:effectLst>
                  <a:outerShdw blurRad="38100" dist="38100" dir="2700000" algn="tl">
                    <a:srgbClr val="000000">
                      <a:alpha val="43137"/>
                    </a:srgbClr>
                  </a:outerShdw>
                </a:effectLst>
              </a:rPr>
              <a:t> </a:t>
            </a:r>
            <a:r>
              <a:rPr lang="en-US" sz="2400" b="1" dirty="0" err="1" smtClean="0">
                <a:solidFill>
                  <a:schemeClr val="accent2">
                    <a:lumMod val="50000"/>
                  </a:schemeClr>
                </a:solidFill>
                <a:effectLst>
                  <a:outerShdw blurRad="38100" dist="38100" dir="2700000" algn="tl">
                    <a:srgbClr val="000000">
                      <a:alpha val="43137"/>
                    </a:srgbClr>
                  </a:outerShdw>
                </a:effectLst>
              </a:rPr>
              <a:t>Romiplostim</a:t>
            </a:r>
            <a:endParaRPr lang="el-GR" sz="2400" dirty="0"/>
          </a:p>
        </p:txBody>
      </p:sp>
      <p:sp>
        <p:nvSpPr>
          <p:cNvPr id="3" name="2 - Ορθογώνιο"/>
          <p:cNvSpPr/>
          <p:nvPr/>
        </p:nvSpPr>
        <p:spPr>
          <a:xfrm>
            <a:off x="395536" y="1412776"/>
            <a:ext cx="8136904" cy="4154984"/>
          </a:xfrm>
          <a:prstGeom prst="rect">
            <a:avLst/>
          </a:prstGeom>
        </p:spPr>
        <p:txBody>
          <a:bodyPr wrap="square">
            <a:spAutoFit/>
          </a:bodyPr>
          <a:lstStyle/>
          <a:p>
            <a:pPr>
              <a:lnSpc>
                <a:spcPct val="150000"/>
              </a:lnSpc>
            </a:pPr>
            <a:r>
              <a:rPr lang="en-US" sz="2200" b="1" dirty="0" smtClean="0">
                <a:solidFill>
                  <a:schemeClr val="accent2">
                    <a:lumMod val="50000"/>
                  </a:schemeClr>
                </a:solidFill>
              </a:rPr>
              <a:t>E</a:t>
            </a:r>
            <a:r>
              <a:rPr lang="el-GR" sz="2200" b="1" dirty="0" err="1" smtClean="0">
                <a:solidFill>
                  <a:schemeClr val="accent2">
                    <a:lumMod val="50000"/>
                  </a:schemeClr>
                </a:solidFill>
              </a:rPr>
              <a:t>νδείκνυται</a:t>
            </a:r>
            <a:r>
              <a:rPr lang="el-GR" sz="2200" b="1" dirty="0" smtClean="0">
                <a:solidFill>
                  <a:schemeClr val="accent2">
                    <a:lumMod val="50000"/>
                  </a:schemeClr>
                </a:solidFill>
              </a:rPr>
              <a:t> </a:t>
            </a:r>
            <a:endParaRPr lang="en-US" sz="2200" b="1" dirty="0" smtClean="0">
              <a:solidFill>
                <a:schemeClr val="accent2">
                  <a:lumMod val="50000"/>
                </a:schemeClr>
              </a:solidFill>
            </a:endParaRPr>
          </a:p>
          <a:p>
            <a:pPr marL="457200" indent="-457200" algn="just">
              <a:lnSpc>
                <a:spcPct val="150000"/>
              </a:lnSpc>
              <a:buFont typeface="Wingdings" pitchFamily="2" charset="2"/>
              <a:buChar char="Ø"/>
            </a:pPr>
            <a:r>
              <a:rPr lang="el-GR" sz="2200" b="1" dirty="0" smtClean="0">
                <a:solidFill>
                  <a:schemeClr val="accent2">
                    <a:lumMod val="50000"/>
                  </a:schemeClr>
                </a:solidFill>
              </a:rPr>
              <a:t>για </a:t>
            </a:r>
            <a:r>
              <a:rPr lang="el-GR" sz="2200" b="1" dirty="0" err="1" smtClean="0">
                <a:solidFill>
                  <a:schemeClr val="accent2">
                    <a:lumMod val="50000"/>
                  </a:schemeClr>
                </a:solidFill>
              </a:rPr>
              <a:t>ενήλικεs</a:t>
            </a:r>
            <a:r>
              <a:rPr lang="el-GR" sz="2200" b="1" dirty="0" smtClean="0">
                <a:solidFill>
                  <a:schemeClr val="accent2">
                    <a:lumMod val="50000"/>
                  </a:schemeClr>
                </a:solidFill>
              </a:rPr>
              <a:t> ασθενείς µε χρόνια </a:t>
            </a:r>
            <a:r>
              <a:rPr lang="el-GR" sz="2200" b="1" dirty="0" err="1" smtClean="0">
                <a:solidFill>
                  <a:schemeClr val="accent2">
                    <a:lumMod val="50000"/>
                  </a:schemeClr>
                </a:solidFill>
              </a:rPr>
              <a:t>αυτοάνοση</a:t>
            </a:r>
            <a:r>
              <a:rPr lang="el-GR" sz="2200" b="1" dirty="0" smtClean="0">
                <a:solidFill>
                  <a:schemeClr val="accent2">
                    <a:lumMod val="50000"/>
                  </a:schemeClr>
                </a:solidFill>
              </a:rPr>
              <a:t> (ιδιοπαθή) </a:t>
            </a:r>
            <a:r>
              <a:rPr lang="el-GR" sz="2200" b="1" dirty="0" err="1" smtClean="0">
                <a:solidFill>
                  <a:schemeClr val="accent2">
                    <a:lumMod val="50000"/>
                  </a:schemeClr>
                </a:solidFill>
              </a:rPr>
              <a:t>θροµβοπενική</a:t>
            </a:r>
            <a:r>
              <a:rPr lang="el-GR" sz="2200" b="1" dirty="0" smtClean="0">
                <a:solidFill>
                  <a:schemeClr val="accent2">
                    <a:lumMod val="50000"/>
                  </a:schemeClr>
                </a:solidFill>
              </a:rPr>
              <a:t> πορφύρα (ITP), οι οποίοι έχουν υποβληθεί σε </a:t>
            </a:r>
            <a:r>
              <a:rPr lang="el-GR" sz="2200" b="1" dirty="0" err="1" smtClean="0">
                <a:solidFill>
                  <a:schemeClr val="accent2">
                    <a:lumMod val="50000"/>
                  </a:schemeClr>
                </a:solidFill>
              </a:rPr>
              <a:t>σπληνεκτοµή</a:t>
            </a:r>
            <a:r>
              <a:rPr lang="el-GR" sz="2200" b="1" dirty="0" smtClean="0">
                <a:solidFill>
                  <a:schemeClr val="accent2">
                    <a:lumMod val="50000"/>
                  </a:schemeClr>
                </a:solidFill>
              </a:rPr>
              <a:t> και είναι ανθεκτικοί σε άλλες θεραπείες (π.χ. </a:t>
            </a:r>
            <a:r>
              <a:rPr lang="el-GR" sz="2200" b="1" dirty="0" err="1" smtClean="0">
                <a:solidFill>
                  <a:schemeClr val="accent2">
                    <a:lumMod val="50000"/>
                  </a:schemeClr>
                </a:solidFill>
              </a:rPr>
              <a:t>κορτικοστεροειδή</a:t>
            </a:r>
            <a:r>
              <a:rPr lang="el-GR" sz="2200" b="1" dirty="0" smtClean="0">
                <a:solidFill>
                  <a:schemeClr val="accent2">
                    <a:lumMod val="50000"/>
                  </a:schemeClr>
                </a:solidFill>
              </a:rPr>
              <a:t>, </a:t>
            </a:r>
            <a:r>
              <a:rPr lang="el-GR" sz="2200" b="1" dirty="0" err="1" smtClean="0">
                <a:solidFill>
                  <a:schemeClr val="accent2">
                    <a:lumMod val="50000"/>
                  </a:schemeClr>
                </a:solidFill>
              </a:rPr>
              <a:t>ανοσοσφαιρίνες</a:t>
            </a:r>
            <a:r>
              <a:rPr lang="el-GR" sz="2200" b="1" dirty="0" smtClean="0">
                <a:solidFill>
                  <a:schemeClr val="accent2">
                    <a:lumMod val="50000"/>
                  </a:schemeClr>
                </a:solidFill>
              </a:rPr>
              <a:t>)</a:t>
            </a:r>
            <a:endParaRPr lang="en-US" sz="2200" b="1" dirty="0" smtClean="0">
              <a:solidFill>
                <a:schemeClr val="accent2">
                  <a:lumMod val="50000"/>
                </a:schemeClr>
              </a:solidFill>
            </a:endParaRPr>
          </a:p>
          <a:p>
            <a:pPr marL="457200" indent="-457200" algn="just">
              <a:lnSpc>
                <a:spcPct val="150000"/>
              </a:lnSpc>
              <a:buFont typeface="Wingdings" pitchFamily="2" charset="2"/>
              <a:buChar char="Ø"/>
            </a:pPr>
            <a:r>
              <a:rPr lang="el-GR" sz="2200" b="1" dirty="0" smtClean="0">
                <a:solidFill>
                  <a:schemeClr val="accent2">
                    <a:lumMod val="50000"/>
                  </a:schemeClr>
                </a:solidFill>
              </a:rPr>
              <a:t>µ</a:t>
            </a:r>
            <a:r>
              <a:rPr lang="el-GR" sz="2200" b="1" dirty="0" err="1" smtClean="0">
                <a:solidFill>
                  <a:schemeClr val="accent2">
                    <a:lumMod val="50000"/>
                  </a:schemeClr>
                </a:solidFill>
              </a:rPr>
              <a:t>πορεί</a:t>
            </a:r>
            <a:r>
              <a:rPr lang="el-GR" sz="2200" b="1" dirty="0" smtClean="0">
                <a:solidFill>
                  <a:schemeClr val="accent2">
                    <a:lumMod val="50000"/>
                  </a:schemeClr>
                </a:solidFill>
              </a:rPr>
              <a:t> να θεωρηθεί ως θεραπεία δεύτερης </a:t>
            </a:r>
            <a:r>
              <a:rPr lang="el-GR" sz="2200" b="1" dirty="0" err="1" smtClean="0">
                <a:solidFill>
                  <a:schemeClr val="accent2">
                    <a:lumMod val="50000"/>
                  </a:schemeClr>
                </a:solidFill>
              </a:rPr>
              <a:t>γραµµής</a:t>
            </a:r>
            <a:r>
              <a:rPr lang="el-GR" sz="2200" b="1" dirty="0" smtClean="0">
                <a:solidFill>
                  <a:schemeClr val="accent2">
                    <a:lumMod val="50000"/>
                  </a:schemeClr>
                </a:solidFill>
              </a:rPr>
              <a:t> για </a:t>
            </a:r>
            <a:r>
              <a:rPr lang="el-GR" sz="2200" b="1" dirty="0" err="1" smtClean="0">
                <a:solidFill>
                  <a:schemeClr val="accent2">
                    <a:lumMod val="50000"/>
                  </a:schemeClr>
                </a:solidFill>
              </a:rPr>
              <a:t>ενήλικεs</a:t>
            </a:r>
            <a:r>
              <a:rPr lang="el-GR" sz="2200" b="1" dirty="0" smtClean="0">
                <a:solidFill>
                  <a:schemeClr val="accent2">
                    <a:lumMod val="50000"/>
                  </a:schemeClr>
                </a:solidFill>
              </a:rPr>
              <a:t> ασθενείς που δεν έχουν υποβληθεί σε </a:t>
            </a:r>
            <a:r>
              <a:rPr lang="el-GR" sz="2200" b="1" dirty="0" err="1" smtClean="0">
                <a:solidFill>
                  <a:schemeClr val="accent2">
                    <a:lumMod val="50000"/>
                  </a:schemeClr>
                </a:solidFill>
              </a:rPr>
              <a:t>σπληνεκτοµή</a:t>
            </a:r>
            <a:r>
              <a:rPr lang="el-GR" sz="2200" b="1" dirty="0" smtClean="0">
                <a:solidFill>
                  <a:schemeClr val="accent2">
                    <a:lumMod val="50000"/>
                  </a:schemeClr>
                </a:solidFill>
              </a:rPr>
              <a:t>, στις περιπτώσεις που αντενδείκνυται η χειρουργική </a:t>
            </a:r>
            <a:r>
              <a:rPr lang="el-GR" sz="2200" b="1" dirty="0" err="1" smtClean="0">
                <a:solidFill>
                  <a:schemeClr val="accent2">
                    <a:lumMod val="50000"/>
                  </a:schemeClr>
                </a:solidFill>
              </a:rPr>
              <a:t>επέµβαση</a:t>
            </a:r>
            <a:endParaRPr lang="el-GR" sz="2200" b="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043608" y="474345"/>
            <a:ext cx="7560840" cy="5570756"/>
          </a:xfrm>
          <a:prstGeom prst="rect">
            <a:avLst/>
          </a:prstGeom>
        </p:spPr>
        <p:txBody>
          <a:bodyPr wrap="square">
            <a:spAutoFit/>
          </a:bodyPr>
          <a:lstStyle/>
          <a:p>
            <a:r>
              <a:rPr lang="en-US" sz="2400" b="1" dirty="0" err="1" smtClean="0">
                <a:solidFill>
                  <a:schemeClr val="accent2">
                    <a:lumMod val="50000"/>
                  </a:schemeClr>
                </a:solidFill>
                <a:effectLst>
                  <a:outerShdw blurRad="38100" dist="38100" dir="2700000" algn="tl">
                    <a:srgbClr val="000000">
                      <a:alpha val="43137"/>
                    </a:srgbClr>
                  </a:outerShdw>
                </a:effectLst>
              </a:rPr>
              <a:t>Romiplostim</a:t>
            </a:r>
            <a:r>
              <a:rPr lang="en-US" sz="2400" b="1" dirty="0" smtClean="0">
                <a:solidFill>
                  <a:schemeClr val="accent2">
                    <a:lumMod val="50000"/>
                  </a:schemeClr>
                </a:solidFill>
                <a:effectLst>
                  <a:outerShdw blurRad="38100" dist="38100" dir="2700000" algn="tl">
                    <a:srgbClr val="000000">
                      <a:alpha val="43137"/>
                    </a:srgbClr>
                  </a:outerShdw>
                </a:effectLst>
              </a:rPr>
              <a:t>: pharmacological aspects </a:t>
            </a:r>
            <a:endParaRPr lang="el-GR" sz="2400" b="1" dirty="0" smtClean="0">
              <a:solidFill>
                <a:schemeClr val="accent2">
                  <a:lumMod val="50000"/>
                </a:schemeClr>
              </a:solidFill>
              <a:effectLst>
                <a:outerShdw blurRad="38100" dist="38100" dir="2700000" algn="tl">
                  <a:srgbClr val="000000">
                    <a:alpha val="43137"/>
                  </a:srgbClr>
                </a:outerShdw>
              </a:effectLst>
            </a:endParaRPr>
          </a:p>
          <a:p>
            <a:endParaRPr lang="en-US" sz="2400" b="1" dirty="0" smtClean="0">
              <a:solidFill>
                <a:schemeClr val="accent2">
                  <a:lumMod val="50000"/>
                </a:schemeClr>
              </a:solidFill>
              <a:effectLst>
                <a:outerShdw blurRad="38100" dist="38100" dir="2700000" algn="tl">
                  <a:srgbClr val="000000">
                    <a:alpha val="43137"/>
                  </a:srgbClr>
                </a:outerShdw>
              </a:effectLst>
            </a:endParaRPr>
          </a:p>
          <a:p>
            <a:r>
              <a:rPr lang="en-US" sz="2200" b="1" dirty="0" smtClean="0">
                <a:solidFill>
                  <a:schemeClr val="accent2">
                    <a:lumMod val="50000"/>
                  </a:schemeClr>
                </a:solidFill>
              </a:rPr>
              <a:t>Recycled </a:t>
            </a:r>
            <a:r>
              <a:rPr lang="en-US" sz="2200" dirty="0" smtClean="0">
                <a:solidFill>
                  <a:schemeClr val="accent2">
                    <a:lumMod val="50000"/>
                  </a:schemeClr>
                </a:solidFill>
              </a:rPr>
              <a:t>by </a:t>
            </a:r>
            <a:r>
              <a:rPr lang="en-US" sz="2200" dirty="0" err="1" smtClean="0">
                <a:solidFill>
                  <a:schemeClr val="accent2">
                    <a:lumMod val="50000"/>
                  </a:schemeClr>
                </a:solidFill>
              </a:rPr>
              <a:t>FcRn</a:t>
            </a:r>
            <a:r>
              <a:rPr lang="en-US" sz="2200" dirty="0" smtClean="0">
                <a:solidFill>
                  <a:schemeClr val="accent2">
                    <a:lumMod val="50000"/>
                  </a:schemeClr>
                </a:solidFill>
              </a:rPr>
              <a:t> on endothelial cells</a:t>
            </a:r>
          </a:p>
          <a:p>
            <a:r>
              <a:rPr lang="en-US" sz="2200" b="1" dirty="0" smtClean="0">
                <a:solidFill>
                  <a:schemeClr val="accent2">
                    <a:lumMod val="50000"/>
                  </a:schemeClr>
                </a:solidFill>
              </a:rPr>
              <a:t>Terminally cleared </a:t>
            </a:r>
            <a:r>
              <a:rPr lang="en-US" sz="2200" dirty="0" smtClean="0">
                <a:solidFill>
                  <a:schemeClr val="accent2">
                    <a:lumMod val="50000"/>
                  </a:schemeClr>
                </a:solidFill>
              </a:rPr>
              <a:t>by </a:t>
            </a:r>
            <a:r>
              <a:rPr lang="en-US" sz="2200" dirty="0" err="1" smtClean="0">
                <a:solidFill>
                  <a:schemeClr val="accent2">
                    <a:lumMod val="50000"/>
                  </a:schemeClr>
                </a:solidFill>
              </a:rPr>
              <a:t>reticuloendothelial</a:t>
            </a:r>
            <a:r>
              <a:rPr lang="en-US" sz="2200" dirty="0" smtClean="0">
                <a:solidFill>
                  <a:schemeClr val="accent2">
                    <a:lumMod val="50000"/>
                  </a:schemeClr>
                </a:solidFill>
              </a:rPr>
              <a:t> system</a:t>
            </a:r>
          </a:p>
          <a:p>
            <a:r>
              <a:rPr lang="en-US" sz="2200" b="1" dirty="0" smtClean="0">
                <a:solidFill>
                  <a:schemeClr val="accent2">
                    <a:lumMod val="50000"/>
                  </a:schemeClr>
                </a:solidFill>
              </a:rPr>
              <a:t>T1/2</a:t>
            </a:r>
            <a:r>
              <a:rPr lang="en-US" sz="2200" dirty="0" smtClean="0">
                <a:solidFill>
                  <a:schemeClr val="accent2">
                    <a:lumMod val="50000"/>
                  </a:schemeClr>
                </a:solidFill>
              </a:rPr>
              <a:t> = 120–140 h</a:t>
            </a:r>
          </a:p>
          <a:p>
            <a:r>
              <a:rPr lang="en-US" sz="2200" dirty="0" smtClean="0">
                <a:solidFill>
                  <a:schemeClr val="accent2">
                    <a:lumMod val="50000"/>
                  </a:schemeClr>
                </a:solidFill>
              </a:rPr>
              <a:t>Effects of intravenous and subcutaneous (SQ) administration</a:t>
            </a:r>
          </a:p>
          <a:p>
            <a:r>
              <a:rPr lang="en-US" sz="2200" dirty="0" smtClean="0">
                <a:solidFill>
                  <a:schemeClr val="accent2">
                    <a:lumMod val="50000"/>
                  </a:schemeClr>
                </a:solidFill>
              </a:rPr>
              <a:t>are the same</a:t>
            </a:r>
          </a:p>
          <a:p>
            <a:r>
              <a:rPr lang="en-US" sz="2200" dirty="0" smtClean="0">
                <a:solidFill>
                  <a:schemeClr val="accent2">
                    <a:lumMod val="50000"/>
                  </a:schemeClr>
                </a:solidFill>
              </a:rPr>
              <a:t>Not formulated for intravenous use</a:t>
            </a:r>
          </a:p>
          <a:p>
            <a:r>
              <a:rPr lang="en-US" sz="2200" dirty="0" smtClean="0">
                <a:solidFill>
                  <a:schemeClr val="accent2">
                    <a:lumMod val="50000"/>
                  </a:schemeClr>
                </a:solidFill>
              </a:rPr>
              <a:t>No known effect of renal or hepatic dysfunction</a:t>
            </a:r>
          </a:p>
          <a:p>
            <a:r>
              <a:rPr lang="en-US" sz="2200" dirty="0" smtClean="0">
                <a:solidFill>
                  <a:schemeClr val="accent2">
                    <a:lumMod val="50000"/>
                  </a:schemeClr>
                </a:solidFill>
              </a:rPr>
              <a:t>Not for use in pregnancy</a:t>
            </a:r>
          </a:p>
          <a:p>
            <a:r>
              <a:rPr lang="en-US" sz="2200" b="1" dirty="0" smtClean="0">
                <a:solidFill>
                  <a:schemeClr val="accent2">
                    <a:lumMod val="50000"/>
                  </a:schemeClr>
                </a:solidFill>
              </a:rPr>
              <a:t>Formulation</a:t>
            </a:r>
          </a:p>
          <a:p>
            <a:r>
              <a:rPr lang="en-US" sz="2200" dirty="0" smtClean="0">
                <a:solidFill>
                  <a:schemeClr val="accent2">
                    <a:lumMod val="50000"/>
                  </a:schemeClr>
                </a:solidFill>
              </a:rPr>
              <a:t>Vials of 250 (375) and 500 (625) </a:t>
            </a:r>
            <a:r>
              <a:rPr lang="en-US" sz="2200" dirty="0" err="1" smtClean="0">
                <a:solidFill>
                  <a:schemeClr val="accent2">
                    <a:lumMod val="50000"/>
                  </a:schemeClr>
                </a:solidFill>
              </a:rPr>
              <a:t>lg</a:t>
            </a:r>
            <a:r>
              <a:rPr lang="en-US" sz="2200" dirty="0" smtClean="0">
                <a:solidFill>
                  <a:schemeClr val="accent2">
                    <a:lumMod val="50000"/>
                  </a:schemeClr>
                </a:solidFill>
              </a:rPr>
              <a:t> that are reconstituted</a:t>
            </a:r>
          </a:p>
          <a:p>
            <a:r>
              <a:rPr lang="en-US" sz="2200" dirty="0" smtClean="0">
                <a:solidFill>
                  <a:schemeClr val="accent2">
                    <a:lumMod val="50000"/>
                  </a:schemeClr>
                </a:solidFill>
              </a:rPr>
              <a:t>with normal saline</a:t>
            </a:r>
          </a:p>
          <a:p>
            <a:r>
              <a:rPr lang="en-US" sz="2200" b="1" dirty="0" smtClean="0">
                <a:solidFill>
                  <a:schemeClr val="accent2">
                    <a:lumMod val="50000"/>
                  </a:schemeClr>
                </a:solidFill>
              </a:rPr>
              <a:t>Dosage in ITP</a:t>
            </a:r>
          </a:p>
          <a:p>
            <a:r>
              <a:rPr lang="en-US" sz="2200" dirty="0" smtClean="0">
                <a:solidFill>
                  <a:schemeClr val="accent2">
                    <a:lumMod val="50000"/>
                  </a:schemeClr>
                </a:solidFill>
              </a:rPr>
              <a:t>Starting dose: 1 </a:t>
            </a:r>
            <a:r>
              <a:rPr lang="en-US" sz="2200" dirty="0" err="1" smtClean="0">
                <a:solidFill>
                  <a:schemeClr val="accent2">
                    <a:lumMod val="50000"/>
                  </a:schemeClr>
                </a:solidFill>
              </a:rPr>
              <a:t>lg</a:t>
            </a:r>
            <a:r>
              <a:rPr lang="en-US" sz="2200" dirty="0" smtClean="0">
                <a:solidFill>
                  <a:schemeClr val="accent2">
                    <a:lumMod val="50000"/>
                  </a:schemeClr>
                </a:solidFill>
              </a:rPr>
              <a:t>/kg SQ weekly</a:t>
            </a:r>
          </a:p>
          <a:p>
            <a:r>
              <a:rPr lang="en-US" sz="2200" dirty="0" smtClean="0">
                <a:solidFill>
                  <a:schemeClr val="accent2">
                    <a:lumMod val="50000"/>
                  </a:schemeClr>
                </a:solidFill>
              </a:rPr>
              <a:t>Subsequent dose per platelet count: 1–10 </a:t>
            </a:r>
            <a:r>
              <a:rPr lang="en-US" sz="2200" dirty="0" err="1" smtClean="0">
                <a:solidFill>
                  <a:schemeClr val="accent2">
                    <a:lumMod val="50000"/>
                  </a:schemeClr>
                </a:solidFill>
              </a:rPr>
              <a:t>lg</a:t>
            </a:r>
            <a:r>
              <a:rPr lang="en-US" sz="2200" dirty="0" smtClean="0">
                <a:solidFill>
                  <a:schemeClr val="accent2">
                    <a:lumMod val="50000"/>
                  </a:schemeClr>
                </a:solidFill>
              </a:rPr>
              <a:t>/kg SQ weekly</a:t>
            </a:r>
            <a:endParaRPr lang="el-GR" sz="2200" dirty="0">
              <a:solidFill>
                <a:schemeClr val="accent2">
                  <a:lumMod val="50000"/>
                </a:schemeClr>
              </a:solidFill>
            </a:endParaRPr>
          </a:p>
        </p:txBody>
      </p:sp>
      <p:sp>
        <p:nvSpPr>
          <p:cNvPr id="3" name="2 - Ορθογώνιο"/>
          <p:cNvSpPr/>
          <p:nvPr/>
        </p:nvSpPr>
        <p:spPr>
          <a:xfrm>
            <a:off x="5511724" y="6519446"/>
            <a:ext cx="3632276" cy="338554"/>
          </a:xfrm>
          <a:prstGeom prst="rect">
            <a:avLst/>
          </a:prstGeom>
        </p:spPr>
        <p:txBody>
          <a:bodyPr wrap="none">
            <a:spAutoFit/>
          </a:bodyPr>
          <a:lstStyle/>
          <a:p>
            <a:r>
              <a:rPr lang="en-US" sz="1600" b="1" dirty="0" smtClean="0">
                <a:solidFill>
                  <a:schemeClr val="accent2">
                    <a:lumMod val="50000"/>
                  </a:schemeClr>
                </a:solidFill>
              </a:rPr>
              <a:t>D. J. </a:t>
            </a:r>
            <a:r>
              <a:rPr lang="en-US" sz="1600" b="1" dirty="0" err="1" smtClean="0">
                <a:solidFill>
                  <a:schemeClr val="accent2">
                    <a:lumMod val="50000"/>
                  </a:schemeClr>
                </a:solidFill>
              </a:rPr>
              <a:t>Kuter</a:t>
            </a:r>
            <a:r>
              <a:rPr lang="el-GR" sz="1600" b="1" dirty="0" smtClean="0">
                <a:solidFill>
                  <a:schemeClr val="accent2">
                    <a:lumMod val="50000"/>
                  </a:schemeClr>
                </a:solidFill>
              </a:rPr>
              <a:t> </a:t>
            </a:r>
            <a:r>
              <a:rPr lang="en-US" sz="1600" b="1" dirty="0" err="1" smtClean="0">
                <a:solidFill>
                  <a:schemeClr val="accent2">
                    <a:lumMod val="50000"/>
                  </a:schemeClr>
                </a:solidFill>
              </a:rPr>
              <a:t>Int</a:t>
            </a:r>
            <a:r>
              <a:rPr lang="en-US" sz="1600" b="1" dirty="0" smtClean="0">
                <a:solidFill>
                  <a:schemeClr val="accent2">
                    <a:lumMod val="50000"/>
                  </a:schemeClr>
                </a:solidFill>
              </a:rPr>
              <a:t> J </a:t>
            </a:r>
            <a:r>
              <a:rPr lang="en-US" sz="1600" b="1" dirty="0" err="1" smtClean="0">
                <a:solidFill>
                  <a:schemeClr val="accent2">
                    <a:lumMod val="50000"/>
                  </a:schemeClr>
                </a:solidFill>
              </a:rPr>
              <a:t>Hematol</a:t>
            </a:r>
            <a:r>
              <a:rPr lang="en-US" sz="1600" b="1" dirty="0" smtClean="0">
                <a:solidFill>
                  <a:schemeClr val="accent2">
                    <a:lumMod val="50000"/>
                  </a:schemeClr>
                </a:solidFill>
              </a:rPr>
              <a:t> (2013) 98:10–23</a:t>
            </a:r>
            <a:endParaRPr lang="el-GR" sz="1600" b="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0"/>
            <a:ext cx="9144000" cy="6924973"/>
          </a:xfrm>
          <a:prstGeom prst="rect">
            <a:avLst/>
          </a:prstGeom>
        </p:spPr>
        <p:txBody>
          <a:bodyPr wrap="square">
            <a:spAutoFit/>
          </a:bodyPr>
          <a:lstStyle/>
          <a:p>
            <a:r>
              <a:rPr lang="el-GR" sz="2400" b="1" dirty="0" smtClean="0">
                <a:solidFill>
                  <a:schemeClr val="accent2">
                    <a:lumMod val="50000"/>
                  </a:schemeClr>
                </a:solidFill>
                <a:effectLst>
                  <a:outerShdw blurRad="38100" dist="38100" dir="2700000" algn="tl">
                    <a:srgbClr val="000000">
                      <a:alpha val="43137"/>
                    </a:srgbClr>
                  </a:outerShdw>
                </a:effectLst>
              </a:rPr>
              <a:t>Θεραπευτικές ενδείξεις </a:t>
            </a:r>
            <a:r>
              <a:rPr lang="en-US" sz="2400" b="1" dirty="0" err="1" smtClean="0">
                <a:solidFill>
                  <a:schemeClr val="accent2">
                    <a:lumMod val="50000"/>
                  </a:schemeClr>
                </a:solidFill>
                <a:effectLst>
                  <a:outerShdw blurRad="38100" dist="38100" dir="2700000" algn="tl">
                    <a:srgbClr val="000000">
                      <a:alpha val="43137"/>
                    </a:srgbClr>
                  </a:outerShdw>
                </a:effectLst>
              </a:rPr>
              <a:t>eltrombopag</a:t>
            </a:r>
            <a:r>
              <a:rPr lang="el-GR" sz="2400" b="1" dirty="0" smtClean="0">
                <a:solidFill>
                  <a:schemeClr val="accent2">
                    <a:lumMod val="50000"/>
                  </a:schemeClr>
                </a:solidFill>
                <a:effectLst>
                  <a:outerShdw blurRad="38100" dist="38100" dir="2700000" algn="tl">
                    <a:srgbClr val="000000">
                      <a:alpha val="43137"/>
                    </a:srgbClr>
                  </a:outerShdw>
                </a:effectLst>
              </a:rPr>
              <a:t> 1 (ΕΜΑ)</a:t>
            </a:r>
          </a:p>
          <a:p>
            <a:endParaRPr lang="el-GR" sz="2400" b="1" dirty="0" smtClean="0">
              <a:solidFill>
                <a:schemeClr val="accent2">
                  <a:lumMod val="50000"/>
                </a:schemeClr>
              </a:solidFill>
              <a:effectLst>
                <a:outerShdw blurRad="38100" dist="38100" dir="2700000" algn="tl">
                  <a:srgbClr val="000000">
                    <a:alpha val="43137"/>
                  </a:srgbClr>
                </a:outerShdw>
              </a:effectLst>
            </a:endParaRPr>
          </a:p>
          <a:p>
            <a:pPr marL="342900" indent="-342900" algn="just">
              <a:lnSpc>
                <a:spcPct val="150000"/>
              </a:lnSpc>
              <a:buFont typeface="Wingdings" pitchFamily="2" charset="2"/>
              <a:buChar char="Ø"/>
            </a:pPr>
            <a:r>
              <a:rPr lang="el-GR" sz="2200" b="1" dirty="0" smtClean="0">
                <a:solidFill>
                  <a:schemeClr val="accent2">
                    <a:lumMod val="50000"/>
                  </a:schemeClr>
                </a:solidFill>
              </a:rPr>
              <a:t>Ενδείκνυται για ενήλικες ασθενείς με χρόνια </a:t>
            </a:r>
            <a:r>
              <a:rPr lang="el-GR" sz="2200" b="1" dirty="0" err="1" smtClean="0">
                <a:solidFill>
                  <a:schemeClr val="accent2">
                    <a:lumMod val="50000"/>
                  </a:schemeClr>
                </a:solidFill>
              </a:rPr>
              <a:t>αυτοάνοση</a:t>
            </a:r>
            <a:r>
              <a:rPr lang="el-GR" sz="2200" b="1" dirty="0" smtClean="0">
                <a:solidFill>
                  <a:schemeClr val="accent2">
                    <a:lumMod val="50000"/>
                  </a:schemeClr>
                </a:solidFill>
              </a:rPr>
              <a:t> (ιδιοπαθή) </a:t>
            </a:r>
            <a:r>
              <a:rPr lang="el-GR" sz="2200" b="1" dirty="0" err="1" smtClean="0">
                <a:solidFill>
                  <a:schemeClr val="accent2">
                    <a:lumMod val="50000"/>
                  </a:schemeClr>
                </a:solidFill>
              </a:rPr>
              <a:t>θρομβοπενική</a:t>
            </a:r>
            <a:r>
              <a:rPr lang="el-GR" sz="2200" b="1" dirty="0" smtClean="0">
                <a:solidFill>
                  <a:schemeClr val="accent2">
                    <a:lumMod val="50000"/>
                  </a:schemeClr>
                </a:solidFill>
              </a:rPr>
              <a:t> πορφύρα (ITP) που έχουν υποβληθεί σε </a:t>
            </a:r>
            <a:r>
              <a:rPr lang="el-GR" sz="2200" b="1" dirty="0" err="1" smtClean="0">
                <a:solidFill>
                  <a:schemeClr val="accent2">
                    <a:lumMod val="50000"/>
                  </a:schemeClr>
                </a:solidFill>
              </a:rPr>
              <a:t>σπληνεκτομή</a:t>
            </a:r>
            <a:r>
              <a:rPr lang="el-GR" sz="2200" b="1" dirty="0" smtClean="0">
                <a:solidFill>
                  <a:schemeClr val="accent2">
                    <a:lumMod val="50000"/>
                  </a:schemeClr>
                </a:solidFill>
              </a:rPr>
              <a:t> οι οποίοι αντιστέκονται σε άλλες θεραπείες (π.χ. </a:t>
            </a:r>
            <a:r>
              <a:rPr lang="el-GR" sz="2200" b="1" dirty="0" err="1" smtClean="0">
                <a:solidFill>
                  <a:schemeClr val="accent2">
                    <a:lumMod val="50000"/>
                  </a:schemeClr>
                </a:solidFill>
              </a:rPr>
              <a:t>κορτικοστεροειδή</a:t>
            </a:r>
            <a:r>
              <a:rPr lang="el-GR" sz="2200" b="1" dirty="0" smtClean="0">
                <a:solidFill>
                  <a:schemeClr val="accent2">
                    <a:lumMod val="50000"/>
                  </a:schemeClr>
                </a:solidFill>
              </a:rPr>
              <a:t>, </a:t>
            </a:r>
            <a:r>
              <a:rPr lang="el-GR" sz="2200" b="1" dirty="0" err="1" smtClean="0">
                <a:solidFill>
                  <a:schemeClr val="accent2">
                    <a:lumMod val="50000"/>
                  </a:schemeClr>
                </a:solidFill>
              </a:rPr>
              <a:t>ανοσοσφαιρίνες</a:t>
            </a:r>
            <a:r>
              <a:rPr lang="el-GR" sz="2200" b="1" dirty="0" smtClean="0">
                <a:solidFill>
                  <a:schemeClr val="accent2">
                    <a:lumMod val="50000"/>
                  </a:schemeClr>
                </a:solidFill>
              </a:rPr>
              <a:t>) </a:t>
            </a:r>
          </a:p>
          <a:p>
            <a:pPr marL="342900" indent="-342900" algn="just">
              <a:lnSpc>
                <a:spcPct val="150000"/>
              </a:lnSpc>
              <a:buFont typeface="Wingdings" pitchFamily="2" charset="2"/>
              <a:buChar char="Ø"/>
            </a:pPr>
            <a:r>
              <a:rPr lang="el-GR" sz="2200" b="1" dirty="0" smtClean="0">
                <a:solidFill>
                  <a:schemeClr val="accent2">
                    <a:lumMod val="50000"/>
                  </a:schemeClr>
                </a:solidFill>
              </a:rPr>
              <a:t>Μπορεί να εξετασθεί ως θεραπεία δεύτερης γραμμής σε ενήλικες ασθενείς με ΙΤΡ  που δεν έχουν υποβληθεί σε </a:t>
            </a:r>
            <a:r>
              <a:rPr lang="el-GR" sz="2200" b="1" dirty="0" err="1" smtClean="0">
                <a:solidFill>
                  <a:schemeClr val="accent2">
                    <a:lumMod val="50000"/>
                  </a:schemeClr>
                </a:solidFill>
              </a:rPr>
              <a:t>σπληνεκτομή</a:t>
            </a:r>
            <a:r>
              <a:rPr lang="el-GR" sz="2200" b="1" dirty="0" smtClean="0">
                <a:solidFill>
                  <a:schemeClr val="accent2">
                    <a:lumMod val="50000"/>
                  </a:schemeClr>
                </a:solidFill>
              </a:rPr>
              <a:t> στους οποίους αντενδείκνυται η χειρουργική επέμβαση. </a:t>
            </a:r>
          </a:p>
          <a:p>
            <a:pPr marL="342900" indent="-342900" algn="just">
              <a:lnSpc>
                <a:spcPct val="150000"/>
              </a:lnSpc>
              <a:buFont typeface="Wingdings" pitchFamily="2" charset="2"/>
              <a:buChar char="Ø"/>
            </a:pPr>
            <a:r>
              <a:rPr lang="el-GR" sz="2200" b="1" dirty="0" smtClean="0">
                <a:solidFill>
                  <a:schemeClr val="accent2">
                    <a:lumMod val="50000"/>
                  </a:schemeClr>
                </a:solidFill>
              </a:rPr>
              <a:t>Ενδείκνυται για ενήλικες ασθενείς με χρόνια λοίμωξη από τον ιό της ηπατίτιδας C (HCV) για την αντιμετώπιση της </a:t>
            </a:r>
            <a:r>
              <a:rPr lang="el-GR" sz="2200" b="1" dirty="0" err="1" smtClean="0">
                <a:solidFill>
                  <a:schemeClr val="accent2">
                    <a:lumMod val="50000"/>
                  </a:schemeClr>
                </a:solidFill>
              </a:rPr>
              <a:t>θρομβοπενίας</a:t>
            </a:r>
            <a:r>
              <a:rPr lang="el-GR" sz="2200" b="1" dirty="0" smtClean="0">
                <a:solidFill>
                  <a:schemeClr val="accent2">
                    <a:lumMod val="50000"/>
                  </a:schemeClr>
                </a:solidFill>
              </a:rPr>
              <a:t>, ο βαθμός της οποίας αποτελεί τον κύριο παράγοντα που εμποδίζει την έναρξη ή περιορίζει την ικανότητα διατήρησης της βέλτιστης θεραπείας που βασίζεται στην </a:t>
            </a:r>
            <a:r>
              <a:rPr lang="el-GR" sz="2200" b="1" dirty="0" err="1" smtClean="0">
                <a:solidFill>
                  <a:schemeClr val="accent2">
                    <a:lumMod val="50000"/>
                  </a:schemeClr>
                </a:solidFill>
              </a:rPr>
              <a:t>ιντερφερόνη</a:t>
            </a:r>
            <a:r>
              <a:rPr lang="el-GR" sz="2200" b="1" dirty="0" smtClean="0">
                <a:solidFill>
                  <a:schemeClr val="accent2">
                    <a:lumMod val="50000"/>
                  </a:schemeClr>
                </a:solidFill>
              </a:rPr>
              <a:t>  </a:t>
            </a:r>
            <a:endParaRPr lang="el-GR" sz="2200" b="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634082"/>
          </a:xfrm>
        </p:spPr>
        <p:txBody>
          <a:bodyPr>
            <a:normAutofit/>
          </a:bodyPr>
          <a:lstStyle/>
          <a:p>
            <a:r>
              <a:rPr lang="en-US" sz="2400" b="1" dirty="0" err="1" smtClean="0">
                <a:solidFill>
                  <a:schemeClr val="accent2">
                    <a:lumMod val="50000"/>
                  </a:schemeClr>
                </a:solidFill>
                <a:effectLst>
                  <a:outerShdw blurRad="38100" dist="38100" dir="2700000" algn="tl">
                    <a:srgbClr val="000000">
                      <a:alpha val="43137"/>
                    </a:srgbClr>
                  </a:outerShdw>
                </a:effectLst>
              </a:rPr>
              <a:t>Eltrombopag</a:t>
            </a:r>
            <a:r>
              <a:rPr lang="en-US" sz="2400" b="1" dirty="0" smtClean="0">
                <a:solidFill>
                  <a:schemeClr val="accent2">
                    <a:lumMod val="50000"/>
                  </a:schemeClr>
                </a:solidFill>
                <a:effectLst>
                  <a:outerShdw blurRad="38100" dist="38100" dir="2700000" algn="tl">
                    <a:srgbClr val="000000">
                      <a:alpha val="43137"/>
                    </a:srgbClr>
                  </a:outerShdw>
                </a:effectLst>
              </a:rPr>
              <a:t>: pharmacological aspects</a:t>
            </a:r>
            <a:endParaRPr lang="el-GR" sz="2400" b="1" dirty="0">
              <a:solidFill>
                <a:schemeClr val="accent2">
                  <a:lumMod val="50000"/>
                </a:schemeClr>
              </a:solidFill>
              <a:effectLst>
                <a:outerShdw blurRad="38100" dist="38100" dir="2700000" algn="tl">
                  <a:srgbClr val="000000">
                    <a:alpha val="43137"/>
                  </a:srgbClr>
                </a:outerShdw>
              </a:effectLst>
            </a:endParaRPr>
          </a:p>
        </p:txBody>
      </p:sp>
      <p:sp>
        <p:nvSpPr>
          <p:cNvPr id="3" name="2 - Ορθογώνιο"/>
          <p:cNvSpPr/>
          <p:nvPr/>
        </p:nvSpPr>
        <p:spPr>
          <a:xfrm>
            <a:off x="0" y="620688"/>
            <a:ext cx="9144000" cy="5940088"/>
          </a:xfrm>
          <a:prstGeom prst="rect">
            <a:avLst/>
          </a:prstGeom>
        </p:spPr>
        <p:txBody>
          <a:bodyPr wrap="square">
            <a:spAutoFit/>
          </a:bodyPr>
          <a:lstStyle/>
          <a:p>
            <a:r>
              <a:rPr lang="en-US" sz="2000" b="1" dirty="0" smtClean="0">
                <a:solidFill>
                  <a:schemeClr val="accent2">
                    <a:lumMod val="50000"/>
                  </a:schemeClr>
                </a:solidFill>
              </a:rPr>
              <a:t>Administration</a:t>
            </a:r>
            <a:r>
              <a:rPr lang="el-GR" sz="2000" b="1" dirty="0" smtClean="0">
                <a:solidFill>
                  <a:schemeClr val="accent2">
                    <a:lumMod val="50000"/>
                  </a:schemeClr>
                </a:solidFill>
              </a:rPr>
              <a:t> : </a:t>
            </a:r>
            <a:r>
              <a:rPr lang="en-US" sz="2000" dirty="0" smtClean="0">
                <a:solidFill>
                  <a:schemeClr val="accent2">
                    <a:lumMod val="50000"/>
                  </a:schemeClr>
                </a:solidFill>
              </a:rPr>
              <a:t>Oral</a:t>
            </a:r>
          </a:p>
          <a:p>
            <a:r>
              <a:rPr lang="en-US" sz="2000" dirty="0" smtClean="0">
                <a:solidFill>
                  <a:schemeClr val="accent2">
                    <a:lumMod val="50000"/>
                  </a:schemeClr>
                </a:solidFill>
              </a:rPr>
              <a:t>Peak concentration: 2–6 h</a:t>
            </a:r>
          </a:p>
          <a:p>
            <a:r>
              <a:rPr lang="en-US" sz="2000" dirty="0" smtClean="0">
                <a:solidFill>
                  <a:schemeClr val="accent2">
                    <a:lumMod val="50000"/>
                  </a:schemeClr>
                </a:solidFill>
              </a:rPr>
              <a:t>Excretion T1/2: 21–32 h</a:t>
            </a:r>
          </a:p>
          <a:p>
            <a:r>
              <a:rPr lang="en-US" sz="2000" dirty="0" smtClean="0">
                <a:solidFill>
                  <a:schemeClr val="accent2">
                    <a:lumMod val="50000"/>
                  </a:schemeClr>
                </a:solidFill>
              </a:rPr>
              <a:t>Metabolism: *60 % hepatic; 31 % renal</a:t>
            </a:r>
          </a:p>
          <a:p>
            <a:r>
              <a:rPr lang="en-US" sz="2000" dirty="0" smtClean="0">
                <a:solidFill>
                  <a:schemeClr val="accent2">
                    <a:lumMod val="50000"/>
                  </a:schemeClr>
                </a:solidFill>
              </a:rPr>
              <a:t>Plasma levels rise in proportion to reduction in hepatic function</a:t>
            </a:r>
          </a:p>
          <a:p>
            <a:r>
              <a:rPr lang="en-US" sz="2000" dirty="0" smtClean="0">
                <a:solidFill>
                  <a:schemeClr val="accent2">
                    <a:lumMod val="50000"/>
                  </a:schemeClr>
                </a:solidFill>
              </a:rPr>
              <a:t>Effect of renal insufficiency not studied</a:t>
            </a:r>
          </a:p>
          <a:p>
            <a:r>
              <a:rPr lang="en-US" sz="2000" dirty="0" smtClean="0">
                <a:solidFill>
                  <a:schemeClr val="accent2">
                    <a:lumMod val="50000"/>
                  </a:schemeClr>
                </a:solidFill>
              </a:rPr>
              <a:t>AUC 70–80 % higher in East Asian patients</a:t>
            </a:r>
          </a:p>
          <a:p>
            <a:r>
              <a:rPr lang="en-US" sz="2000" dirty="0" smtClean="0">
                <a:solidFill>
                  <a:schemeClr val="accent2">
                    <a:lumMod val="50000"/>
                  </a:schemeClr>
                </a:solidFill>
              </a:rPr>
              <a:t>Drug–drug interactions</a:t>
            </a:r>
          </a:p>
          <a:p>
            <a:r>
              <a:rPr lang="en-US" sz="2000" dirty="0" smtClean="0">
                <a:solidFill>
                  <a:schemeClr val="accent2">
                    <a:lumMod val="50000"/>
                  </a:schemeClr>
                </a:solidFill>
              </a:rPr>
              <a:t>Plasma concentrations ; 70 % by polyvalent </a:t>
            </a:r>
            <a:r>
              <a:rPr lang="en-US" sz="2000" dirty="0" err="1" smtClean="0">
                <a:solidFill>
                  <a:schemeClr val="accent2">
                    <a:lumMod val="50000"/>
                  </a:schemeClr>
                </a:solidFill>
              </a:rPr>
              <a:t>cations</a:t>
            </a:r>
            <a:r>
              <a:rPr lang="en-US" sz="2000" dirty="0" smtClean="0">
                <a:solidFill>
                  <a:schemeClr val="accent2">
                    <a:lumMod val="50000"/>
                  </a:schemeClr>
                </a:solidFill>
              </a:rPr>
              <a:t> (Ca</a:t>
            </a:r>
            <a:r>
              <a:rPr lang="el-GR" sz="2000" dirty="0" smtClean="0">
                <a:solidFill>
                  <a:schemeClr val="accent2">
                    <a:lumMod val="50000"/>
                  </a:schemeClr>
                </a:solidFill>
              </a:rPr>
              <a:t>, </a:t>
            </a:r>
            <a:r>
              <a:rPr lang="en-US" sz="2000" dirty="0" smtClean="0">
                <a:solidFill>
                  <a:schemeClr val="accent2">
                    <a:lumMod val="50000"/>
                  </a:schemeClr>
                </a:solidFill>
              </a:rPr>
              <a:t>antacids)</a:t>
            </a:r>
          </a:p>
          <a:p>
            <a:r>
              <a:rPr lang="en-US" sz="2000" b="1" dirty="0" smtClean="0">
                <a:solidFill>
                  <a:schemeClr val="accent2">
                    <a:lumMod val="50000"/>
                  </a:schemeClr>
                </a:solidFill>
              </a:rPr>
              <a:t>Inhibits</a:t>
            </a:r>
            <a:r>
              <a:rPr lang="en-US" sz="2000" dirty="0" smtClean="0">
                <a:solidFill>
                  <a:schemeClr val="accent2">
                    <a:lumMod val="50000"/>
                  </a:schemeClr>
                </a:solidFill>
              </a:rPr>
              <a:t> OATP1B1 (organic anion transporting polypeptide)</a:t>
            </a:r>
            <a:r>
              <a:rPr lang="el-GR" sz="2000" dirty="0" smtClean="0">
                <a:solidFill>
                  <a:schemeClr val="accent2">
                    <a:lumMod val="50000"/>
                  </a:schemeClr>
                </a:solidFill>
              </a:rPr>
              <a:t> </a:t>
            </a:r>
          </a:p>
          <a:p>
            <a:r>
              <a:rPr lang="en-US" sz="2000" b="1" dirty="0" smtClean="0">
                <a:solidFill>
                  <a:schemeClr val="accent2">
                    <a:lumMod val="50000"/>
                  </a:schemeClr>
                </a:solidFill>
              </a:rPr>
              <a:t>interacts </a:t>
            </a:r>
            <a:r>
              <a:rPr lang="en-US" sz="2000" dirty="0" smtClean="0">
                <a:solidFill>
                  <a:schemeClr val="accent2">
                    <a:lumMod val="50000"/>
                  </a:schemeClr>
                </a:solidFill>
              </a:rPr>
              <a:t>with </a:t>
            </a:r>
            <a:r>
              <a:rPr lang="en-US" sz="2000" dirty="0" err="1" smtClean="0">
                <a:solidFill>
                  <a:schemeClr val="accent2">
                    <a:lumMod val="50000"/>
                  </a:schemeClr>
                </a:solidFill>
              </a:rPr>
              <a:t>statins</a:t>
            </a:r>
            <a:r>
              <a:rPr lang="en-US" sz="2000" dirty="0" smtClean="0">
                <a:solidFill>
                  <a:schemeClr val="accent2">
                    <a:lumMod val="50000"/>
                  </a:schemeClr>
                </a:solidFill>
              </a:rPr>
              <a:t> (their dosage usually needs</a:t>
            </a:r>
            <a:r>
              <a:rPr lang="el-GR" sz="2000" dirty="0" smtClean="0">
                <a:solidFill>
                  <a:schemeClr val="accent2">
                    <a:lumMod val="50000"/>
                  </a:schemeClr>
                </a:solidFill>
              </a:rPr>
              <a:t> </a:t>
            </a:r>
            <a:r>
              <a:rPr lang="en-US" sz="2000" dirty="0" smtClean="0">
                <a:solidFill>
                  <a:schemeClr val="accent2">
                    <a:lumMod val="50000"/>
                  </a:schemeClr>
                </a:solidFill>
              </a:rPr>
              <a:t>50 % reduction)</a:t>
            </a:r>
          </a:p>
          <a:p>
            <a:r>
              <a:rPr lang="en-US" sz="2000" b="1" dirty="0" smtClean="0">
                <a:solidFill>
                  <a:schemeClr val="accent2">
                    <a:lumMod val="50000"/>
                  </a:schemeClr>
                </a:solidFill>
              </a:rPr>
              <a:t>Formulation</a:t>
            </a:r>
            <a:r>
              <a:rPr lang="en-US" sz="2000" dirty="0" smtClean="0">
                <a:solidFill>
                  <a:schemeClr val="accent2">
                    <a:lumMod val="50000"/>
                  </a:schemeClr>
                </a:solidFill>
              </a:rPr>
              <a:t>: </a:t>
            </a:r>
            <a:r>
              <a:rPr lang="en-US" sz="2000" dirty="0" err="1" smtClean="0">
                <a:solidFill>
                  <a:schemeClr val="accent2">
                    <a:lumMod val="50000"/>
                  </a:schemeClr>
                </a:solidFill>
              </a:rPr>
              <a:t>eltrombopag</a:t>
            </a:r>
            <a:r>
              <a:rPr lang="en-US" sz="2000" dirty="0" smtClean="0">
                <a:solidFill>
                  <a:schemeClr val="accent2">
                    <a:lumMod val="50000"/>
                  </a:schemeClr>
                </a:solidFill>
              </a:rPr>
              <a:t> </a:t>
            </a:r>
            <a:r>
              <a:rPr lang="en-US" sz="2000" dirty="0" err="1" smtClean="0">
                <a:solidFill>
                  <a:schemeClr val="accent2">
                    <a:lumMod val="50000"/>
                  </a:schemeClr>
                </a:solidFill>
              </a:rPr>
              <a:t>olamine</a:t>
            </a:r>
            <a:r>
              <a:rPr lang="el-GR" sz="2000" dirty="0" smtClean="0">
                <a:solidFill>
                  <a:schemeClr val="accent2">
                    <a:lumMod val="50000"/>
                  </a:schemeClr>
                </a:solidFill>
              </a:rPr>
              <a:t> </a:t>
            </a:r>
            <a:r>
              <a:rPr lang="en-US" sz="2000" dirty="0" smtClean="0">
                <a:solidFill>
                  <a:schemeClr val="accent2">
                    <a:lumMod val="50000"/>
                  </a:schemeClr>
                </a:solidFill>
              </a:rPr>
              <a:t>12.5, 25, 50, 75 or 100 mg tablets</a:t>
            </a:r>
          </a:p>
          <a:p>
            <a:r>
              <a:rPr lang="en-US" sz="2000" b="1" dirty="0" smtClean="0">
                <a:solidFill>
                  <a:schemeClr val="accent2">
                    <a:lumMod val="50000"/>
                  </a:schemeClr>
                </a:solidFill>
              </a:rPr>
              <a:t>Dosage in ITP</a:t>
            </a:r>
          </a:p>
          <a:p>
            <a:r>
              <a:rPr lang="en-US" sz="2000" dirty="0" smtClean="0">
                <a:solidFill>
                  <a:schemeClr val="accent2">
                    <a:lumMod val="50000"/>
                  </a:schemeClr>
                </a:solidFill>
              </a:rPr>
              <a:t>Starting dose: 50 mg daily (25 mg if East Asian or liver disease)</a:t>
            </a:r>
          </a:p>
          <a:p>
            <a:r>
              <a:rPr lang="en-US" sz="2000" dirty="0" smtClean="0">
                <a:solidFill>
                  <a:schemeClr val="accent2">
                    <a:lumMod val="50000"/>
                  </a:schemeClr>
                </a:solidFill>
              </a:rPr>
              <a:t>Subsequent dosing (per platelet count): 12.5–75 mg daily</a:t>
            </a:r>
          </a:p>
          <a:p>
            <a:r>
              <a:rPr lang="en-US" sz="2000" b="1" dirty="0" smtClean="0">
                <a:solidFill>
                  <a:schemeClr val="accent2">
                    <a:lumMod val="50000"/>
                  </a:schemeClr>
                </a:solidFill>
              </a:rPr>
              <a:t>Administration</a:t>
            </a:r>
            <a:r>
              <a:rPr lang="el-GR" sz="2000" b="1" dirty="0" smtClean="0">
                <a:solidFill>
                  <a:schemeClr val="accent2">
                    <a:lumMod val="50000"/>
                  </a:schemeClr>
                </a:solidFill>
              </a:rPr>
              <a:t> : </a:t>
            </a:r>
            <a:r>
              <a:rPr lang="en-US" sz="2000" dirty="0" smtClean="0">
                <a:solidFill>
                  <a:schemeClr val="accent2">
                    <a:lumMod val="50000"/>
                  </a:schemeClr>
                </a:solidFill>
              </a:rPr>
              <a:t>Oral</a:t>
            </a:r>
          </a:p>
          <a:p>
            <a:r>
              <a:rPr lang="en-US" sz="2000" dirty="0" smtClean="0">
                <a:solidFill>
                  <a:schemeClr val="accent2">
                    <a:lumMod val="50000"/>
                  </a:schemeClr>
                </a:solidFill>
              </a:rPr>
              <a:t>On empty stomach (1 h before or 2 h after a meal)</a:t>
            </a:r>
          </a:p>
          <a:p>
            <a:r>
              <a:rPr lang="en-US" sz="2000" dirty="0" smtClean="0">
                <a:solidFill>
                  <a:schemeClr val="accent2">
                    <a:lumMod val="50000"/>
                  </a:schemeClr>
                </a:solidFill>
              </a:rPr>
              <a:t>No ingestion of polyvalent </a:t>
            </a:r>
            <a:r>
              <a:rPr lang="en-US" sz="2000" dirty="0" err="1" smtClean="0">
                <a:solidFill>
                  <a:schemeClr val="accent2">
                    <a:lumMod val="50000"/>
                  </a:schemeClr>
                </a:solidFill>
              </a:rPr>
              <a:t>cations</a:t>
            </a:r>
            <a:r>
              <a:rPr lang="en-US" sz="2000" dirty="0" smtClean="0">
                <a:solidFill>
                  <a:schemeClr val="accent2">
                    <a:lumMod val="50000"/>
                  </a:schemeClr>
                </a:solidFill>
              </a:rPr>
              <a:t> within ±4 h</a:t>
            </a:r>
          </a:p>
          <a:p>
            <a:r>
              <a:rPr lang="en-US" sz="2000" dirty="0" smtClean="0">
                <a:solidFill>
                  <a:schemeClr val="accent2">
                    <a:lumMod val="50000"/>
                  </a:schemeClr>
                </a:solidFill>
              </a:rPr>
              <a:t>Monitor liver function tests</a:t>
            </a:r>
            <a:endParaRPr lang="el-GR" sz="2000" dirty="0">
              <a:solidFill>
                <a:schemeClr val="accent2">
                  <a:lumMod val="50000"/>
                </a:schemeClr>
              </a:solidFill>
            </a:endParaRPr>
          </a:p>
        </p:txBody>
      </p:sp>
      <p:sp>
        <p:nvSpPr>
          <p:cNvPr id="4" name="3 - Ορθογώνιο"/>
          <p:cNvSpPr/>
          <p:nvPr/>
        </p:nvSpPr>
        <p:spPr>
          <a:xfrm>
            <a:off x="5564366" y="6519446"/>
            <a:ext cx="3632276" cy="338554"/>
          </a:xfrm>
          <a:prstGeom prst="rect">
            <a:avLst/>
          </a:prstGeom>
        </p:spPr>
        <p:txBody>
          <a:bodyPr wrap="none">
            <a:spAutoFit/>
          </a:bodyPr>
          <a:lstStyle/>
          <a:p>
            <a:r>
              <a:rPr lang="en-US" sz="1600" b="1" dirty="0" smtClean="0">
                <a:solidFill>
                  <a:schemeClr val="accent2">
                    <a:lumMod val="50000"/>
                  </a:schemeClr>
                </a:solidFill>
              </a:rPr>
              <a:t>D. J. </a:t>
            </a:r>
            <a:r>
              <a:rPr lang="en-US" sz="1600" b="1" dirty="0" err="1" smtClean="0">
                <a:solidFill>
                  <a:schemeClr val="accent2">
                    <a:lumMod val="50000"/>
                  </a:schemeClr>
                </a:solidFill>
              </a:rPr>
              <a:t>Kuter</a:t>
            </a:r>
            <a:r>
              <a:rPr lang="el-GR" sz="1600" b="1" dirty="0" smtClean="0">
                <a:solidFill>
                  <a:schemeClr val="accent2">
                    <a:lumMod val="50000"/>
                  </a:schemeClr>
                </a:solidFill>
              </a:rPr>
              <a:t> </a:t>
            </a:r>
            <a:r>
              <a:rPr lang="en-US" sz="1600" b="1" dirty="0" err="1" smtClean="0">
                <a:solidFill>
                  <a:schemeClr val="accent2">
                    <a:lumMod val="50000"/>
                  </a:schemeClr>
                </a:solidFill>
              </a:rPr>
              <a:t>Int</a:t>
            </a:r>
            <a:r>
              <a:rPr lang="en-US" sz="1600" b="1" dirty="0" smtClean="0">
                <a:solidFill>
                  <a:schemeClr val="accent2">
                    <a:lumMod val="50000"/>
                  </a:schemeClr>
                </a:solidFill>
              </a:rPr>
              <a:t> J </a:t>
            </a:r>
            <a:r>
              <a:rPr lang="en-US" sz="1600" b="1" dirty="0" err="1" smtClean="0">
                <a:solidFill>
                  <a:schemeClr val="accent2">
                    <a:lumMod val="50000"/>
                  </a:schemeClr>
                </a:solidFill>
              </a:rPr>
              <a:t>Hematol</a:t>
            </a:r>
            <a:r>
              <a:rPr lang="en-US" sz="1600" b="1" dirty="0" smtClean="0">
                <a:solidFill>
                  <a:schemeClr val="accent2">
                    <a:lumMod val="50000"/>
                  </a:schemeClr>
                </a:solidFill>
              </a:rPr>
              <a:t> (2013) 98:10–23</a:t>
            </a:r>
            <a:endParaRPr lang="el-GR" sz="1600" b="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476672"/>
            <a:ext cx="9144000" cy="1323439"/>
          </a:xfrm>
          <a:prstGeom prst="rect">
            <a:avLst/>
          </a:prstGeom>
        </p:spPr>
        <p:txBody>
          <a:bodyPr wrap="square">
            <a:spAutoFit/>
          </a:bodyPr>
          <a:lstStyle/>
          <a:p>
            <a:pPr algn="ctr"/>
            <a:r>
              <a:rPr lang="el-GR" sz="3200" b="1" dirty="0" smtClean="0">
                <a:solidFill>
                  <a:schemeClr val="accent2">
                    <a:lumMod val="50000"/>
                  </a:schemeClr>
                </a:solidFill>
                <a:effectLst>
                  <a:outerShdw blurRad="38100" dist="38100" dir="2700000" algn="tl">
                    <a:srgbClr val="000000">
                      <a:alpha val="43137"/>
                    </a:srgbClr>
                  </a:outerShdw>
                </a:effectLst>
              </a:rPr>
              <a:t>Θεραπευτικές ενδείξεις </a:t>
            </a:r>
            <a:r>
              <a:rPr lang="en-US" sz="3200" b="1" dirty="0" err="1" smtClean="0">
                <a:solidFill>
                  <a:schemeClr val="accent2">
                    <a:lumMod val="50000"/>
                  </a:schemeClr>
                </a:solidFill>
                <a:effectLst>
                  <a:outerShdw blurRad="38100" dist="38100" dir="2700000" algn="tl">
                    <a:srgbClr val="000000">
                      <a:alpha val="43137"/>
                    </a:srgbClr>
                  </a:outerShdw>
                </a:effectLst>
              </a:rPr>
              <a:t>eltrombopag</a:t>
            </a:r>
            <a:r>
              <a:rPr lang="el-GR" sz="3200" b="1" dirty="0" smtClean="0">
                <a:solidFill>
                  <a:schemeClr val="accent2">
                    <a:lumMod val="50000"/>
                  </a:schemeClr>
                </a:solidFill>
                <a:effectLst>
                  <a:outerShdw blurRad="38100" dist="38100" dir="2700000" algn="tl">
                    <a:srgbClr val="000000">
                      <a:alpha val="43137"/>
                    </a:srgbClr>
                  </a:outerShdw>
                </a:effectLst>
              </a:rPr>
              <a:t>  2</a:t>
            </a:r>
          </a:p>
          <a:p>
            <a:pPr algn="ctr"/>
            <a:endParaRPr lang="el-GR" sz="2400" b="1" dirty="0" smtClean="0">
              <a:solidFill>
                <a:schemeClr val="accent2">
                  <a:lumMod val="50000"/>
                </a:schemeClr>
              </a:solidFill>
              <a:effectLst>
                <a:outerShdw blurRad="38100" dist="38100" dir="2700000" algn="tl">
                  <a:srgbClr val="000000">
                    <a:alpha val="43137"/>
                  </a:srgbClr>
                </a:outerShdw>
              </a:effectLst>
            </a:endParaRPr>
          </a:p>
          <a:p>
            <a:pPr algn="ctr"/>
            <a:endParaRPr lang="el-GR" sz="2400" dirty="0"/>
          </a:p>
        </p:txBody>
      </p:sp>
      <p:sp>
        <p:nvSpPr>
          <p:cNvPr id="3" name="2 - Ορθογώνιο"/>
          <p:cNvSpPr/>
          <p:nvPr/>
        </p:nvSpPr>
        <p:spPr>
          <a:xfrm>
            <a:off x="467544" y="1997839"/>
            <a:ext cx="8064896" cy="2277547"/>
          </a:xfrm>
          <a:prstGeom prst="rect">
            <a:avLst/>
          </a:prstGeom>
        </p:spPr>
        <p:txBody>
          <a:bodyPr wrap="square">
            <a:spAutoFit/>
          </a:bodyPr>
          <a:lstStyle/>
          <a:p>
            <a:pPr algn="ctr"/>
            <a:r>
              <a:rPr lang="en-US" sz="2800" b="1" dirty="0" err="1" smtClean="0">
                <a:solidFill>
                  <a:schemeClr val="accent2">
                    <a:lumMod val="50000"/>
                  </a:schemeClr>
                </a:solidFill>
                <a:effectLst>
                  <a:outerShdw blurRad="38100" dist="38100" dir="2700000" algn="tl">
                    <a:srgbClr val="000000">
                      <a:alpha val="43137"/>
                    </a:srgbClr>
                  </a:outerShdw>
                </a:effectLst>
              </a:rPr>
              <a:t>Eltrombopag</a:t>
            </a:r>
            <a:r>
              <a:rPr lang="en-US" sz="2800" b="1" dirty="0" smtClean="0">
                <a:solidFill>
                  <a:schemeClr val="accent2">
                    <a:lumMod val="50000"/>
                  </a:schemeClr>
                </a:solidFill>
                <a:effectLst>
                  <a:outerShdw blurRad="38100" dist="38100" dir="2700000" algn="tl">
                    <a:srgbClr val="000000">
                      <a:alpha val="43137"/>
                    </a:srgbClr>
                  </a:outerShdw>
                </a:effectLst>
              </a:rPr>
              <a:t> and Improved </a:t>
            </a:r>
            <a:r>
              <a:rPr lang="en-US" sz="2800" b="1" dirty="0" err="1" smtClean="0">
                <a:solidFill>
                  <a:schemeClr val="accent2">
                    <a:lumMod val="50000"/>
                  </a:schemeClr>
                </a:solidFill>
                <a:effectLst>
                  <a:outerShdw blurRad="38100" dist="38100" dir="2700000" algn="tl">
                    <a:srgbClr val="000000">
                      <a:alpha val="43137"/>
                    </a:srgbClr>
                  </a:outerShdw>
                </a:effectLst>
              </a:rPr>
              <a:t>Hematopoiesis</a:t>
            </a:r>
            <a:r>
              <a:rPr lang="en-US" sz="2800" b="1" dirty="0" smtClean="0">
                <a:solidFill>
                  <a:schemeClr val="accent2">
                    <a:lumMod val="50000"/>
                  </a:schemeClr>
                </a:solidFill>
                <a:effectLst>
                  <a:outerShdw blurRad="38100" dist="38100" dir="2700000" algn="tl">
                    <a:srgbClr val="000000">
                      <a:alpha val="43137"/>
                    </a:srgbClr>
                  </a:outerShdw>
                </a:effectLst>
              </a:rPr>
              <a:t> </a:t>
            </a:r>
          </a:p>
          <a:p>
            <a:pPr algn="ctr"/>
            <a:r>
              <a:rPr lang="en-US" sz="2800" b="1" dirty="0" smtClean="0">
                <a:solidFill>
                  <a:schemeClr val="accent2">
                    <a:lumMod val="50000"/>
                  </a:schemeClr>
                </a:solidFill>
                <a:effectLst>
                  <a:outerShdw blurRad="38100" dist="38100" dir="2700000" algn="tl">
                    <a:srgbClr val="000000">
                      <a:alpha val="43137"/>
                    </a:srgbClr>
                  </a:outerShdw>
                </a:effectLst>
              </a:rPr>
              <a:t>in Refractory </a:t>
            </a:r>
            <a:r>
              <a:rPr lang="en-US" sz="2800" b="1" dirty="0" err="1" smtClean="0">
                <a:solidFill>
                  <a:schemeClr val="accent2">
                    <a:lumMod val="50000"/>
                  </a:schemeClr>
                </a:solidFill>
                <a:effectLst>
                  <a:outerShdw blurRad="38100" dist="38100" dir="2700000" algn="tl">
                    <a:srgbClr val="000000">
                      <a:alpha val="43137"/>
                    </a:srgbClr>
                  </a:outerShdw>
                </a:effectLst>
              </a:rPr>
              <a:t>Aplastic</a:t>
            </a:r>
            <a:r>
              <a:rPr lang="en-US" sz="2800" b="1" dirty="0" smtClean="0">
                <a:solidFill>
                  <a:schemeClr val="accent2">
                    <a:lumMod val="50000"/>
                  </a:schemeClr>
                </a:solidFill>
                <a:effectLst>
                  <a:outerShdw blurRad="38100" dist="38100" dir="2700000" algn="tl">
                    <a:srgbClr val="000000">
                      <a:alpha val="43137"/>
                    </a:srgbClr>
                  </a:outerShdw>
                </a:effectLst>
              </a:rPr>
              <a:t> Anemia </a:t>
            </a:r>
          </a:p>
          <a:p>
            <a:endParaRPr lang="en-US" dirty="0" smtClean="0">
              <a:solidFill>
                <a:schemeClr val="bg2">
                  <a:lumMod val="50000"/>
                </a:schemeClr>
              </a:solidFill>
            </a:endParaRPr>
          </a:p>
          <a:p>
            <a:pPr algn="just"/>
            <a:r>
              <a:rPr lang="en-US" sz="1600" dirty="0" smtClean="0">
                <a:solidFill>
                  <a:schemeClr val="bg2">
                    <a:lumMod val="50000"/>
                  </a:schemeClr>
                </a:solidFill>
              </a:rPr>
              <a:t>Matthew J. </a:t>
            </a:r>
            <a:r>
              <a:rPr lang="en-US" sz="1600" dirty="0" err="1" smtClean="0">
                <a:solidFill>
                  <a:schemeClr val="bg2">
                    <a:lumMod val="50000"/>
                  </a:schemeClr>
                </a:solidFill>
              </a:rPr>
              <a:t>Olnes</a:t>
            </a:r>
            <a:r>
              <a:rPr lang="en-US" sz="1600" dirty="0" smtClean="0">
                <a:solidFill>
                  <a:schemeClr val="bg2">
                    <a:lumMod val="50000"/>
                  </a:schemeClr>
                </a:solidFill>
              </a:rPr>
              <a:t>, M.D., Ph.D., Phillip </a:t>
            </a:r>
            <a:r>
              <a:rPr lang="en-US" sz="1600" dirty="0" err="1" smtClean="0">
                <a:solidFill>
                  <a:schemeClr val="bg2">
                    <a:lumMod val="50000"/>
                  </a:schemeClr>
                </a:solidFill>
              </a:rPr>
              <a:t>Scheinberg</a:t>
            </a:r>
            <a:r>
              <a:rPr lang="en-US" sz="1600" dirty="0" smtClean="0">
                <a:solidFill>
                  <a:schemeClr val="bg2">
                    <a:lumMod val="50000"/>
                  </a:schemeClr>
                </a:solidFill>
              </a:rPr>
              <a:t>, M.D., Katherine R. </a:t>
            </a:r>
            <a:r>
              <a:rPr lang="en-US" sz="1600" dirty="0" err="1" smtClean="0">
                <a:solidFill>
                  <a:schemeClr val="bg2">
                    <a:lumMod val="50000"/>
                  </a:schemeClr>
                </a:solidFill>
              </a:rPr>
              <a:t>Calvo</a:t>
            </a:r>
            <a:r>
              <a:rPr lang="en-US" sz="1600" dirty="0" smtClean="0">
                <a:solidFill>
                  <a:schemeClr val="bg2">
                    <a:lumMod val="50000"/>
                  </a:schemeClr>
                </a:solidFill>
              </a:rPr>
              <a:t>, M.D., Ronan Desmond, M.D., Yong Tang, M.D., Ph.D., </a:t>
            </a:r>
            <a:r>
              <a:rPr lang="en-US" sz="1600" dirty="0" err="1" smtClean="0">
                <a:solidFill>
                  <a:schemeClr val="bg2">
                    <a:lumMod val="50000"/>
                  </a:schemeClr>
                </a:solidFill>
              </a:rPr>
              <a:t>Bogdan</a:t>
            </a:r>
            <a:r>
              <a:rPr lang="en-US" sz="1600" dirty="0" smtClean="0">
                <a:solidFill>
                  <a:schemeClr val="bg2">
                    <a:lumMod val="50000"/>
                  </a:schemeClr>
                </a:solidFill>
              </a:rPr>
              <a:t> </a:t>
            </a:r>
            <a:r>
              <a:rPr lang="en-US" sz="1600" dirty="0" err="1" smtClean="0">
                <a:solidFill>
                  <a:schemeClr val="bg2">
                    <a:lumMod val="50000"/>
                  </a:schemeClr>
                </a:solidFill>
              </a:rPr>
              <a:t>Dumitriu</a:t>
            </a:r>
            <a:r>
              <a:rPr lang="en-US" sz="1600" dirty="0" smtClean="0">
                <a:solidFill>
                  <a:schemeClr val="bg2">
                    <a:lumMod val="50000"/>
                  </a:schemeClr>
                </a:solidFill>
              </a:rPr>
              <a:t>, M.D., </a:t>
            </a:r>
            <a:r>
              <a:rPr lang="en-US" sz="1600" dirty="0" err="1" smtClean="0">
                <a:solidFill>
                  <a:schemeClr val="bg2">
                    <a:lumMod val="50000"/>
                  </a:schemeClr>
                </a:solidFill>
              </a:rPr>
              <a:t>Ankur</a:t>
            </a:r>
            <a:r>
              <a:rPr lang="en-US" sz="1600" dirty="0" smtClean="0">
                <a:solidFill>
                  <a:schemeClr val="bg2">
                    <a:lumMod val="50000"/>
                  </a:schemeClr>
                </a:solidFill>
              </a:rPr>
              <a:t> R. Parikh, M.D., Susan Soto, B.S.N., Angelique </a:t>
            </a:r>
            <a:r>
              <a:rPr lang="en-US" sz="1600" dirty="0" err="1" smtClean="0">
                <a:solidFill>
                  <a:schemeClr val="bg2">
                    <a:lumMod val="50000"/>
                  </a:schemeClr>
                </a:solidFill>
              </a:rPr>
              <a:t>Biancotto</a:t>
            </a:r>
            <a:r>
              <a:rPr lang="en-US" sz="1600" dirty="0" smtClean="0">
                <a:solidFill>
                  <a:schemeClr val="bg2">
                    <a:lumMod val="50000"/>
                  </a:schemeClr>
                </a:solidFill>
              </a:rPr>
              <a:t>, Ph.D., </a:t>
            </a:r>
            <a:r>
              <a:rPr lang="en-US" sz="1600" dirty="0" err="1" smtClean="0">
                <a:solidFill>
                  <a:schemeClr val="bg2">
                    <a:lumMod val="50000"/>
                  </a:schemeClr>
                </a:solidFill>
              </a:rPr>
              <a:t>Xingmin</a:t>
            </a:r>
            <a:r>
              <a:rPr lang="en-US" sz="1600" dirty="0" smtClean="0">
                <a:solidFill>
                  <a:schemeClr val="bg2">
                    <a:lumMod val="50000"/>
                  </a:schemeClr>
                </a:solidFill>
              </a:rPr>
              <a:t> </a:t>
            </a:r>
            <a:r>
              <a:rPr lang="en-US" sz="1600" dirty="0" err="1" smtClean="0">
                <a:solidFill>
                  <a:schemeClr val="bg2">
                    <a:lumMod val="50000"/>
                  </a:schemeClr>
                </a:solidFill>
              </a:rPr>
              <a:t>Feng</a:t>
            </a:r>
            <a:r>
              <a:rPr lang="en-US" sz="1600" dirty="0" smtClean="0">
                <a:solidFill>
                  <a:schemeClr val="bg2">
                    <a:lumMod val="50000"/>
                  </a:schemeClr>
                </a:solidFill>
              </a:rPr>
              <a:t>, M.D., Ph.D., Jay Lozier, M</a:t>
            </a:r>
            <a:r>
              <a:rPr lang="en-US" dirty="0" smtClean="0">
                <a:solidFill>
                  <a:schemeClr val="bg2">
                    <a:lumMod val="50000"/>
                  </a:schemeClr>
                </a:solidFill>
              </a:rPr>
              <a:t>.D., Ph.D., Colin O. Wu, Ph.D., Neal S. Young, M.D., and Cynthia E. Dunbar, M.D.</a:t>
            </a:r>
            <a:endParaRPr lang="el-GR" dirty="0">
              <a:solidFill>
                <a:schemeClr val="bg2">
                  <a:lumMod val="50000"/>
                </a:schemeClr>
              </a:solidFill>
            </a:endParaRPr>
          </a:p>
        </p:txBody>
      </p:sp>
      <p:sp>
        <p:nvSpPr>
          <p:cNvPr id="4" name="3 - Ορθογώνιο"/>
          <p:cNvSpPr/>
          <p:nvPr/>
        </p:nvSpPr>
        <p:spPr>
          <a:xfrm>
            <a:off x="5190610" y="4221088"/>
            <a:ext cx="3953390" cy="369332"/>
          </a:xfrm>
          <a:prstGeom prst="rect">
            <a:avLst/>
          </a:prstGeom>
        </p:spPr>
        <p:txBody>
          <a:bodyPr wrap="none">
            <a:spAutoFit/>
          </a:bodyPr>
          <a:lstStyle/>
          <a:p>
            <a:r>
              <a:rPr lang="en-US" dirty="0" smtClean="0">
                <a:solidFill>
                  <a:schemeClr val="accent2">
                    <a:lumMod val="50000"/>
                  </a:schemeClr>
                </a:solidFill>
              </a:rPr>
              <a:t>n </a:t>
            </a:r>
            <a:r>
              <a:rPr lang="en-US" dirty="0" err="1" smtClean="0">
                <a:solidFill>
                  <a:schemeClr val="accent2">
                    <a:lumMod val="50000"/>
                  </a:schemeClr>
                </a:solidFill>
              </a:rPr>
              <a:t>engl</a:t>
            </a:r>
            <a:r>
              <a:rPr lang="en-US" dirty="0" smtClean="0">
                <a:solidFill>
                  <a:schemeClr val="accent2">
                    <a:lumMod val="50000"/>
                  </a:schemeClr>
                </a:solidFill>
              </a:rPr>
              <a:t> j med 367;1 nejm.org </a:t>
            </a:r>
            <a:r>
              <a:rPr lang="en-US" dirty="0" err="1" smtClean="0">
                <a:solidFill>
                  <a:schemeClr val="accent2">
                    <a:lumMod val="50000"/>
                  </a:schemeClr>
                </a:solidFill>
              </a:rPr>
              <a:t>july</a:t>
            </a:r>
            <a:r>
              <a:rPr lang="en-US" dirty="0" smtClean="0">
                <a:solidFill>
                  <a:schemeClr val="accent2">
                    <a:lumMod val="50000"/>
                  </a:schemeClr>
                </a:solidFill>
              </a:rPr>
              <a:t> 5, 2012</a:t>
            </a:r>
            <a:endParaRPr lang="el-GR" dirty="0">
              <a:solidFill>
                <a:schemeClr val="accent2">
                  <a:lumMod val="50000"/>
                </a:schemeClr>
              </a:solidFill>
            </a:endParaRPr>
          </a:p>
        </p:txBody>
      </p:sp>
      <p:sp>
        <p:nvSpPr>
          <p:cNvPr id="5" name="4 - Ορθογώνιο"/>
          <p:cNvSpPr/>
          <p:nvPr/>
        </p:nvSpPr>
        <p:spPr>
          <a:xfrm>
            <a:off x="0" y="5301208"/>
            <a:ext cx="9144000" cy="923330"/>
          </a:xfrm>
          <a:prstGeom prst="rect">
            <a:avLst/>
          </a:prstGeom>
        </p:spPr>
        <p:txBody>
          <a:bodyPr wrap="square">
            <a:spAutoFit/>
          </a:bodyPr>
          <a:lstStyle/>
          <a:p>
            <a:pPr>
              <a:lnSpc>
                <a:spcPct val="150000"/>
              </a:lnSpc>
            </a:pPr>
            <a:r>
              <a:rPr lang="el-GR" b="1" i="1" dirty="0" smtClean="0">
                <a:solidFill>
                  <a:schemeClr val="accent2">
                    <a:lumMod val="50000"/>
                  </a:schemeClr>
                </a:solidFill>
              </a:rPr>
              <a:t>Φεβρουάριο του 2014</a:t>
            </a:r>
            <a:r>
              <a:rPr lang="en-US" b="1" dirty="0" smtClean="0">
                <a:solidFill>
                  <a:schemeClr val="accent2">
                    <a:lumMod val="50000"/>
                  </a:schemeClr>
                </a:solidFill>
              </a:rPr>
              <a:t>: </a:t>
            </a:r>
            <a:r>
              <a:rPr lang="el-GR" dirty="0" smtClean="0">
                <a:solidFill>
                  <a:schemeClr val="accent2">
                    <a:lumMod val="50000"/>
                  </a:schemeClr>
                </a:solidFill>
              </a:rPr>
              <a:t>έγκριση από την αμερικανική Υπηρεσία Τροφίμων και Φαρμάκων  (</a:t>
            </a:r>
            <a:r>
              <a:rPr lang="en-US" dirty="0" smtClean="0">
                <a:solidFill>
                  <a:schemeClr val="accent2">
                    <a:lumMod val="50000"/>
                  </a:schemeClr>
                </a:solidFill>
              </a:rPr>
              <a:t>FDA) </a:t>
            </a:r>
            <a:r>
              <a:rPr lang="el-GR" dirty="0" smtClean="0">
                <a:solidFill>
                  <a:schemeClr val="accent2">
                    <a:lumMod val="50000"/>
                  </a:schemeClr>
                </a:solidFill>
              </a:rPr>
              <a:t>για τους ασθενείς με </a:t>
            </a:r>
            <a:r>
              <a:rPr lang="el-GR" dirty="0" err="1" smtClean="0">
                <a:solidFill>
                  <a:schemeClr val="accent2">
                    <a:lumMod val="50000"/>
                  </a:schemeClr>
                </a:solidFill>
              </a:rPr>
              <a:t>απλαστική</a:t>
            </a:r>
            <a:r>
              <a:rPr lang="el-GR" dirty="0" smtClean="0">
                <a:solidFill>
                  <a:schemeClr val="accent2">
                    <a:lumMod val="50000"/>
                  </a:schemeClr>
                </a:solidFill>
              </a:rPr>
              <a:t> αναιμία που  η </a:t>
            </a:r>
            <a:r>
              <a:rPr lang="el-GR" dirty="0" err="1" smtClean="0">
                <a:solidFill>
                  <a:schemeClr val="accent2">
                    <a:lumMod val="50000"/>
                  </a:schemeClr>
                </a:solidFill>
              </a:rPr>
              <a:t>ανοσοκαταστολή</a:t>
            </a:r>
            <a:r>
              <a:rPr lang="el-GR" dirty="0" smtClean="0">
                <a:solidFill>
                  <a:schemeClr val="accent2">
                    <a:lumMod val="50000"/>
                  </a:schemeClr>
                </a:solidFill>
              </a:rPr>
              <a:t> δεν ήταν επιτυχής</a:t>
            </a:r>
            <a:endParaRPr lang="el-GR"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331640" y="260648"/>
            <a:ext cx="6336704" cy="6278642"/>
          </a:xfrm>
          <a:prstGeom prst="rect">
            <a:avLst/>
          </a:prstGeom>
        </p:spPr>
        <p:txBody>
          <a:bodyPr wrap="square">
            <a:spAutoFit/>
          </a:bodyPr>
          <a:lstStyle/>
          <a:p>
            <a:pPr algn="ctr"/>
            <a:r>
              <a:rPr lang="en-US" sz="2400" b="1" dirty="0" smtClean="0">
                <a:solidFill>
                  <a:schemeClr val="accent2">
                    <a:lumMod val="50000"/>
                  </a:schemeClr>
                </a:solidFill>
                <a:effectLst>
                  <a:outerShdw blurRad="38100" dist="38100" dir="2700000" algn="tl">
                    <a:srgbClr val="000000">
                      <a:alpha val="43137"/>
                    </a:srgbClr>
                  </a:outerShdw>
                </a:effectLst>
              </a:rPr>
              <a:t>List of observed and potential adverse effects</a:t>
            </a:r>
            <a:r>
              <a:rPr lang="el-GR" sz="2400" b="1" dirty="0" smtClean="0">
                <a:solidFill>
                  <a:schemeClr val="accent2">
                    <a:lumMod val="50000"/>
                  </a:schemeClr>
                </a:solidFill>
                <a:effectLst>
                  <a:outerShdw blurRad="38100" dist="38100" dir="2700000" algn="tl">
                    <a:srgbClr val="000000">
                      <a:alpha val="43137"/>
                    </a:srgbClr>
                  </a:outerShdw>
                </a:effectLst>
              </a:rPr>
              <a:t> </a:t>
            </a:r>
          </a:p>
          <a:p>
            <a:pPr algn="ctr"/>
            <a:r>
              <a:rPr lang="el-GR" sz="2400" dirty="0" smtClean="0">
                <a:solidFill>
                  <a:schemeClr val="accent2">
                    <a:lumMod val="50000"/>
                  </a:schemeClr>
                </a:solidFill>
                <a:effectLst>
                  <a:outerShdw blurRad="38100" dist="38100" dir="2700000" algn="tl">
                    <a:srgbClr val="000000">
                      <a:alpha val="43137"/>
                    </a:srgbClr>
                  </a:outerShdw>
                </a:effectLst>
              </a:rPr>
              <a:t> </a:t>
            </a:r>
            <a:r>
              <a:rPr lang="en-US" sz="2400" dirty="0" smtClean="0">
                <a:solidFill>
                  <a:schemeClr val="accent2">
                    <a:lumMod val="50000"/>
                  </a:schemeClr>
                </a:solidFill>
                <a:effectLst>
                  <a:outerShdw blurRad="38100" dist="38100" dir="2700000" algn="tl">
                    <a:srgbClr val="000000">
                      <a:alpha val="43137"/>
                    </a:srgbClr>
                  </a:outerShdw>
                </a:effectLst>
              </a:rPr>
              <a:t>(</a:t>
            </a:r>
            <a:r>
              <a:rPr lang="en-US" sz="2400" dirty="0" err="1" smtClean="0">
                <a:solidFill>
                  <a:schemeClr val="accent2">
                    <a:lumMod val="50000"/>
                  </a:schemeClr>
                </a:solidFill>
                <a:effectLst>
                  <a:outerShdw blurRad="38100" dist="38100" dir="2700000" algn="tl">
                    <a:srgbClr val="000000">
                      <a:alpha val="43137"/>
                    </a:srgbClr>
                  </a:outerShdw>
                </a:effectLst>
              </a:rPr>
              <a:t>Romiplostim</a:t>
            </a:r>
            <a:r>
              <a:rPr lang="en-US" sz="2400" dirty="0" smtClean="0">
                <a:solidFill>
                  <a:schemeClr val="accent2">
                    <a:lumMod val="50000"/>
                  </a:schemeClr>
                </a:solidFill>
                <a:effectLst>
                  <a:outerShdw blurRad="38100" dist="38100" dir="2700000" algn="tl">
                    <a:srgbClr val="000000">
                      <a:alpha val="43137"/>
                    </a:srgbClr>
                  </a:outerShdw>
                </a:effectLst>
              </a:rPr>
              <a:t> and </a:t>
            </a:r>
            <a:r>
              <a:rPr lang="en-US" sz="2400" dirty="0" err="1" smtClean="0">
                <a:solidFill>
                  <a:schemeClr val="accent2">
                    <a:lumMod val="50000"/>
                  </a:schemeClr>
                </a:solidFill>
                <a:effectLst>
                  <a:outerShdw blurRad="38100" dist="38100" dir="2700000" algn="tl">
                    <a:srgbClr val="000000">
                      <a:alpha val="43137"/>
                    </a:srgbClr>
                  </a:outerShdw>
                </a:effectLst>
              </a:rPr>
              <a:t>eltrombopag</a:t>
            </a:r>
            <a:r>
              <a:rPr lang="en-US" sz="2400" dirty="0" smtClean="0">
                <a:solidFill>
                  <a:schemeClr val="accent2">
                    <a:lumMod val="50000"/>
                  </a:schemeClr>
                </a:solidFill>
                <a:effectLst>
                  <a:outerShdw blurRad="38100" dist="38100" dir="2700000" algn="tl">
                    <a:srgbClr val="000000">
                      <a:alpha val="43137"/>
                    </a:srgbClr>
                  </a:outerShdw>
                </a:effectLst>
              </a:rPr>
              <a:t>)</a:t>
            </a:r>
            <a:endParaRPr lang="el-GR" sz="2400" dirty="0" smtClean="0">
              <a:solidFill>
                <a:schemeClr val="accent2">
                  <a:lumMod val="50000"/>
                </a:schemeClr>
              </a:solidFill>
              <a:effectLst>
                <a:outerShdw blurRad="38100" dist="38100" dir="2700000" algn="tl">
                  <a:srgbClr val="000000">
                    <a:alpha val="43137"/>
                  </a:srgbClr>
                </a:outerShdw>
              </a:effectLst>
            </a:endParaRPr>
          </a:p>
          <a:p>
            <a:r>
              <a:rPr lang="el-GR" sz="2400" b="1" dirty="0" smtClean="0">
                <a:solidFill>
                  <a:schemeClr val="accent2">
                    <a:lumMod val="50000"/>
                  </a:schemeClr>
                </a:solidFill>
                <a:effectLst>
                  <a:outerShdw blurRad="38100" dist="38100" dir="2700000" algn="tl">
                    <a:srgbClr val="000000">
                      <a:alpha val="43137"/>
                    </a:srgbClr>
                  </a:outerShdw>
                </a:effectLst>
              </a:rPr>
              <a:t> </a:t>
            </a:r>
            <a:endParaRPr lang="en-US" sz="2400" b="1" dirty="0" smtClean="0">
              <a:solidFill>
                <a:schemeClr val="accent2">
                  <a:lumMod val="50000"/>
                </a:schemeClr>
              </a:solidFill>
              <a:effectLst>
                <a:outerShdw blurRad="38100" dist="38100" dir="2700000" algn="tl">
                  <a:srgbClr val="000000">
                    <a:alpha val="43137"/>
                  </a:srgbClr>
                </a:outerShdw>
              </a:effectLst>
            </a:endParaRPr>
          </a:p>
          <a:p>
            <a:r>
              <a:rPr lang="en-US" sz="2200" b="1" dirty="0" smtClean="0">
                <a:solidFill>
                  <a:srgbClr val="003366"/>
                </a:solidFill>
              </a:rPr>
              <a:t>Observed</a:t>
            </a:r>
          </a:p>
          <a:p>
            <a:r>
              <a:rPr lang="en-US" sz="2200" dirty="0" smtClean="0">
                <a:solidFill>
                  <a:srgbClr val="003366"/>
                </a:solidFill>
              </a:rPr>
              <a:t>Rebound worsening of thrombocytopenia</a:t>
            </a:r>
          </a:p>
          <a:p>
            <a:r>
              <a:rPr lang="en-US" sz="2200" dirty="0" smtClean="0">
                <a:solidFill>
                  <a:srgbClr val="003366"/>
                </a:solidFill>
              </a:rPr>
              <a:t>Increased bone marrow </a:t>
            </a:r>
            <a:r>
              <a:rPr lang="en-US" sz="2200" dirty="0" err="1" smtClean="0">
                <a:solidFill>
                  <a:srgbClr val="003366"/>
                </a:solidFill>
              </a:rPr>
              <a:t>reticulin</a:t>
            </a:r>
            <a:endParaRPr lang="en-US" sz="2200" dirty="0" smtClean="0">
              <a:solidFill>
                <a:srgbClr val="003366"/>
              </a:solidFill>
            </a:endParaRPr>
          </a:p>
          <a:p>
            <a:r>
              <a:rPr lang="en-US" sz="2200" dirty="0" err="1" smtClean="0">
                <a:solidFill>
                  <a:srgbClr val="003366"/>
                </a:solidFill>
              </a:rPr>
              <a:t>Thrombocytosis</a:t>
            </a:r>
            <a:endParaRPr lang="en-US" sz="2200" dirty="0" smtClean="0">
              <a:solidFill>
                <a:srgbClr val="003366"/>
              </a:solidFill>
            </a:endParaRPr>
          </a:p>
          <a:p>
            <a:r>
              <a:rPr lang="en-US" sz="2200" dirty="0" smtClean="0">
                <a:solidFill>
                  <a:srgbClr val="003366"/>
                </a:solidFill>
              </a:rPr>
              <a:t>Stimulation of growth of leukemic blasts</a:t>
            </a:r>
          </a:p>
          <a:p>
            <a:r>
              <a:rPr lang="en-US" sz="2200" dirty="0" smtClean="0">
                <a:solidFill>
                  <a:srgbClr val="003366"/>
                </a:solidFill>
              </a:rPr>
              <a:t>Reduction in threshold for platelet activation</a:t>
            </a:r>
          </a:p>
          <a:p>
            <a:r>
              <a:rPr lang="en-US" sz="2200" dirty="0" smtClean="0">
                <a:solidFill>
                  <a:srgbClr val="003366"/>
                </a:solidFill>
              </a:rPr>
              <a:t>Abnormal liver function tests (only </a:t>
            </a:r>
            <a:r>
              <a:rPr lang="en-US" sz="2200" dirty="0" err="1" smtClean="0">
                <a:solidFill>
                  <a:srgbClr val="003366"/>
                </a:solidFill>
              </a:rPr>
              <a:t>eltrombopag</a:t>
            </a:r>
            <a:r>
              <a:rPr lang="en-US" sz="2200" dirty="0" smtClean="0">
                <a:solidFill>
                  <a:srgbClr val="003366"/>
                </a:solidFill>
              </a:rPr>
              <a:t>)</a:t>
            </a:r>
            <a:endParaRPr lang="el-GR" sz="2200" dirty="0" smtClean="0">
              <a:solidFill>
                <a:srgbClr val="003366"/>
              </a:solidFill>
            </a:endParaRPr>
          </a:p>
          <a:p>
            <a:endParaRPr lang="en-US" sz="2200" dirty="0" smtClean="0">
              <a:solidFill>
                <a:srgbClr val="003366"/>
              </a:solidFill>
            </a:endParaRPr>
          </a:p>
          <a:p>
            <a:r>
              <a:rPr lang="en-US" sz="2200" b="1" dirty="0" smtClean="0">
                <a:solidFill>
                  <a:srgbClr val="003366"/>
                </a:solidFill>
              </a:rPr>
              <a:t>Potential</a:t>
            </a:r>
          </a:p>
          <a:p>
            <a:r>
              <a:rPr lang="en-US" sz="2200" dirty="0" smtClean="0">
                <a:solidFill>
                  <a:srgbClr val="003366"/>
                </a:solidFill>
              </a:rPr>
              <a:t>Thrombosis</a:t>
            </a:r>
          </a:p>
          <a:p>
            <a:r>
              <a:rPr lang="en-US" sz="2200" dirty="0" smtClean="0">
                <a:solidFill>
                  <a:srgbClr val="003366"/>
                </a:solidFill>
              </a:rPr>
              <a:t>Stimulation of growth of solid tumors</a:t>
            </a:r>
          </a:p>
          <a:p>
            <a:r>
              <a:rPr lang="en-US" sz="2200" dirty="0" smtClean="0">
                <a:solidFill>
                  <a:srgbClr val="003366"/>
                </a:solidFill>
              </a:rPr>
              <a:t>Antibody formation</a:t>
            </a:r>
          </a:p>
          <a:p>
            <a:r>
              <a:rPr lang="en-US" sz="2200" dirty="0" smtClean="0">
                <a:solidFill>
                  <a:srgbClr val="003366"/>
                </a:solidFill>
              </a:rPr>
              <a:t>Stem cell depletion</a:t>
            </a:r>
          </a:p>
          <a:p>
            <a:r>
              <a:rPr lang="en-US" sz="2200" dirty="0" smtClean="0">
                <a:solidFill>
                  <a:srgbClr val="003366"/>
                </a:solidFill>
              </a:rPr>
              <a:t>Interactions with other cytokines or hematopoietic</a:t>
            </a:r>
          </a:p>
          <a:p>
            <a:r>
              <a:rPr lang="en-US" sz="2200" dirty="0" smtClean="0">
                <a:solidFill>
                  <a:srgbClr val="003366"/>
                </a:solidFill>
              </a:rPr>
              <a:t>growth factors</a:t>
            </a:r>
            <a:endParaRPr lang="el-GR" sz="2200" dirty="0">
              <a:solidFill>
                <a:srgbClr val="003366"/>
              </a:solidFill>
            </a:endParaRPr>
          </a:p>
        </p:txBody>
      </p:sp>
      <p:sp>
        <p:nvSpPr>
          <p:cNvPr id="3" name="2 - Ορθογώνιο"/>
          <p:cNvSpPr/>
          <p:nvPr/>
        </p:nvSpPr>
        <p:spPr>
          <a:xfrm>
            <a:off x="5511724" y="6519446"/>
            <a:ext cx="3632276" cy="338554"/>
          </a:xfrm>
          <a:prstGeom prst="rect">
            <a:avLst/>
          </a:prstGeom>
        </p:spPr>
        <p:txBody>
          <a:bodyPr wrap="none">
            <a:spAutoFit/>
          </a:bodyPr>
          <a:lstStyle/>
          <a:p>
            <a:r>
              <a:rPr lang="en-US" sz="1600" b="1" dirty="0" smtClean="0">
                <a:solidFill>
                  <a:srgbClr val="003366"/>
                </a:solidFill>
              </a:rPr>
              <a:t>D. J. </a:t>
            </a:r>
            <a:r>
              <a:rPr lang="en-US" sz="1600" b="1" dirty="0" err="1" smtClean="0">
                <a:solidFill>
                  <a:srgbClr val="003366"/>
                </a:solidFill>
              </a:rPr>
              <a:t>Kuter</a:t>
            </a:r>
            <a:r>
              <a:rPr lang="el-GR" sz="1600" b="1" dirty="0" smtClean="0">
                <a:solidFill>
                  <a:srgbClr val="003366"/>
                </a:solidFill>
              </a:rPr>
              <a:t> </a:t>
            </a:r>
            <a:r>
              <a:rPr lang="en-US" sz="1600" b="1" dirty="0" err="1" smtClean="0">
                <a:solidFill>
                  <a:srgbClr val="003366"/>
                </a:solidFill>
              </a:rPr>
              <a:t>Int</a:t>
            </a:r>
            <a:r>
              <a:rPr lang="en-US" sz="1600" b="1" dirty="0" smtClean="0">
                <a:solidFill>
                  <a:srgbClr val="003366"/>
                </a:solidFill>
              </a:rPr>
              <a:t> J </a:t>
            </a:r>
            <a:r>
              <a:rPr lang="en-US" sz="1600" b="1" dirty="0" err="1" smtClean="0">
                <a:solidFill>
                  <a:srgbClr val="003366"/>
                </a:solidFill>
              </a:rPr>
              <a:t>Hematol</a:t>
            </a:r>
            <a:r>
              <a:rPr lang="en-US" sz="1600" b="1" dirty="0" smtClean="0">
                <a:solidFill>
                  <a:srgbClr val="003366"/>
                </a:solidFill>
              </a:rPr>
              <a:t> (2013) 98:10–23</a:t>
            </a:r>
            <a:endParaRPr lang="el-GR" sz="1600" b="1" dirty="0">
              <a:solidFill>
                <a:srgbClr val="003366"/>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755576" y="1280880"/>
            <a:ext cx="8041369" cy="42242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l-GR" sz="2200" b="0" i="1" u="none" strike="noStrike" cap="none" normalizeH="0" baseline="0" dirty="0" err="1" smtClean="0">
                <a:ln>
                  <a:noFill/>
                </a:ln>
                <a:solidFill>
                  <a:schemeClr val="accent2">
                    <a:lumMod val="50000"/>
                  </a:schemeClr>
                </a:solidFill>
                <a:effectLst/>
                <a:latin typeface="Arial" pitchFamily="34" charset="0"/>
                <a:ea typeface="Times New Roman" pitchFamily="18" charset="0"/>
                <a:cs typeface="Arial" pitchFamily="34" charset="0"/>
              </a:rPr>
              <a:t>Ιn</a:t>
            </a:r>
            <a:r>
              <a:rPr kumimoji="0" lang="el-GR" sz="2200" b="0" i="1" u="none" strike="noStrike" cap="none" normalizeH="0" baseline="0" dirty="0" smtClean="0">
                <a:ln>
                  <a:noFill/>
                </a:ln>
                <a:solidFill>
                  <a:schemeClr val="accent2">
                    <a:lumMod val="50000"/>
                  </a:schemeClr>
                </a:solidFill>
                <a:effectLst/>
                <a:latin typeface="Arial" pitchFamily="34" charset="0"/>
                <a:ea typeface="Times New Roman" pitchFamily="18" charset="0"/>
                <a:cs typeface="Arial" pitchFamily="34" charset="0"/>
              </a:rPr>
              <a:t> </a:t>
            </a:r>
            <a:r>
              <a:rPr kumimoji="0" lang="el-GR" sz="2200" b="0" i="1" u="none" strike="noStrike" cap="none" normalizeH="0" baseline="0" dirty="0" err="1" smtClean="0">
                <a:ln>
                  <a:noFill/>
                </a:ln>
                <a:solidFill>
                  <a:schemeClr val="accent2">
                    <a:lumMod val="50000"/>
                  </a:schemeClr>
                </a:solidFill>
                <a:effectLst/>
                <a:latin typeface="Arial" pitchFamily="34" charset="0"/>
                <a:ea typeface="Times New Roman" pitchFamily="18" charset="0"/>
                <a:cs typeface="Arial" pitchFamily="34" charset="0"/>
              </a:rPr>
              <a:t>vitro</a:t>
            </a:r>
            <a:r>
              <a:rPr kumimoji="0" lang="el-GR" sz="2200" b="0" i="0" u="none" strike="noStrike" cap="none" normalizeH="0" baseline="0" dirty="0" smtClean="0">
                <a:ln>
                  <a:noFill/>
                </a:ln>
                <a:solidFill>
                  <a:schemeClr val="accent2">
                    <a:lumMod val="50000"/>
                  </a:schemeClr>
                </a:solidFill>
                <a:effectLst/>
                <a:latin typeface="Arial" pitchFamily="34" charset="0"/>
                <a:ea typeface="Times New Roman" pitchFamily="18" charset="0"/>
                <a:cs typeface="Arial" pitchFamily="34" charset="0"/>
              </a:rPr>
              <a:t> στοιχεία</a:t>
            </a:r>
            <a:r>
              <a:rPr kumimoji="0" lang="el-GR" sz="2200" b="0" i="0" u="none" strike="noStrike" cap="none" normalizeH="0" baseline="0" dirty="0" smtClean="0">
                <a:ln>
                  <a:noFill/>
                </a:ln>
                <a:solidFill>
                  <a:schemeClr val="accent2">
                    <a:lumMod val="50000"/>
                  </a:schemeClr>
                </a:solidFill>
                <a:effectLst/>
                <a:latin typeface="Arial" pitchFamily="34" charset="0"/>
                <a:ea typeface="Calibri" pitchFamily="34" charset="0"/>
                <a:cs typeface="Arial" pitchFamily="34" charset="0"/>
              </a:rPr>
              <a:t> προτείνουν ότι:</a:t>
            </a:r>
          </a:p>
          <a:p>
            <a:pPr marL="457200" marR="0" lvl="0" indent="-457200" algn="just" defTabSz="914400" rtl="0" eaLnBrk="1" fontAlgn="base" latinLnBrk="0" hangingPunct="1">
              <a:lnSpc>
                <a:spcPct val="150000"/>
              </a:lnSpc>
              <a:spcBef>
                <a:spcPct val="0"/>
              </a:spcBef>
              <a:spcAft>
                <a:spcPct val="0"/>
              </a:spcAft>
              <a:buClrTx/>
              <a:buSzTx/>
              <a:buFont typeface="Wingdings" pitchFamily="2" charset="2"/>
              <a:buChar char="ü"/>
              <a:tabLst/>
            </a:pPr>
            <a:r>
              <a:rPr kumimoji="0" lang="el-GR" sz="2200" b="0" i="0" u="none" strike="noStrike" cap="none" normalizeH="0" baseline="0" dirty="0" smtClean="0">
                <a:ln>
                  <a:noFill/>
                </a:ln>
                <a:solidFill>
                  <a:schemeClr val="accent2">
                    <a:lumMod val="50000"/>
                  </a:schemeClr>
                </a:solidFill>
                <a:effectLst/>
                <a:latin typeface="Arial" pitchFamily="34" charset="0"/>
                <a:ea typeface="Calibri" pitchFamily="34" charset="0"/>
                <a:cs typeface="Arial" pitchFamily="34" charset="0"/>
              </a:rPr>
              <a:t>Οι</a:t>
            </a:r>
            <a:r>
              <a:rPr kumimoji="0" lang="el-GR" sz="2200" b="0" i="0" u="none" strike="noStrike" cap="none" normalizeH="0" dirty="0" smtClean="0">
                <a:ln>
                  <a:noFill/>
                </a:ln>
                <a:solidFill>
                  <a:schemeClr val="accent2">
                    <a:lumMod val="50000"/>
                  </a:schemeClr>
                </a:solidFill>
                <a:effectLst/>
                <a:latin typeface="Arial" pitchFamily="34" charset="0"/>
                <a:ea typeface="Calibri" pitchFamily="34" charset="0"/>
                <a:cs typeface="Arial" pitchFamily="34" charset="0"/>
              </a:rPr>
              <a:t> </a:t>
            </a:r>
            <a:r>
              <a:rPr kumimoji="0" lang="el-GR" sz="2200" b="0" i="0" u="none" strike="noStrike" cap="none" normalizeH="0" baseline="0" dirty="0" smtClean="0">
                <a:ln>
                  <a:noFill/>
                </a:ln>
                <a:solidFill>
                  <a:schemeClr val="accent2">
                    <a:lumMod val="50000"/>
                  </a:schemeClr>
                </a:solidFill>
                <a:effectLst/>
                <a:latin typeface="Arial" pitchFamily="34" charset="0"/>
                <a:ea typeface="Calibri" pitchFamily="34" charset="0"/>
                <a:cs typeface="Arial" pitchFamily="34" charset="0"/>
              </a:rPr>
              <a:t>μηχανισμοί της </a:t>
            </a:r>
            <a:r>
              <a:rPr kumimoji="0" lang="el-GR" sz="2200" b="0" i="0" u="none" strike="noStrike" cap="none" normalizeH="0" baseline="0" dirty="0" err="1" smtClean="0">
                <a:ln>
                  <a:noFill/>
                </a:ln>
                <a:solidFill>
                  <a:schemeClr val="accent2">
                    <a:lumMod val="50000"/>
                  </a:schemeClr>
                </a:solidFill>
                <a:effectLst/>
                <a:latin typeface="Arial" pitchFamily="34" charset="0"/>
                <a:ea typeface="Calibri" pitchFamily="34" charset="0"/>
                <a:cs typeface="Arial" pitchFamily="34" charset="0"/>
              </a:rPr>
              <a:t>θρομβοπενίας</a:t>
            </a:r>
            <a:r>
              <a:rPr kumimoji="0" lang="el-GR" sz="2200" b="0" i="0" u="none" strike="noStrike" cap="none" normalizeH="0" baseline="0" dirty="0" smtClean="0">
                <a:ln>
                  <a:noFill/>
                </a:ln>
                <a:solidFill>
                  <a:schemeClr val="accent2">
                    <a:lumMod val="50000"/>
                  </a:schemeClr>
                </a:solidFill>
                <a:effectLst/>
                <a:latin typeface="Arial" pitchFamily="34" charset="0"/>
                <a:ea typeface="Calibri" pitchFamily="34" charset="0"/>
                <a:cs typeface="Arial" pitchFamily="34" charset="0"/>
              </a:rPr>
              <a:t> είναι περισσότερο σύνθετοι </a:t>
            </a:r>
          </a:p>
          <a:p>
            <a:pPr marL="457200" lvl="0" indent="-457200" algn="just" fontAlgn="base">
              <a:lnSpc>
                <a:spcPct val="150000"/>
              </a:lnSpc>
              <a:spcBef>
                <a:spcPct val="0"/>
              </a:spcBef>
              <a:spcAft>
                <a:spcPct val="0"/>
              </a:spcAft>
              <a:buFont typeface="Wingdings" pitchFamily="2" charset="2"/>
              <a:buChar char="ü"/>
            </a:pPr>
            <a:r>
              <a:rPr lang="el-GR" sz="2200" dirty="0" smtClean="0">
                <a:solidFill>
                  <a:schemeClr val="accent2">
                    <a:lumMod val="50000"/>
                  </a:schemeClr>
                </a:solidFill>
                <a:latin typeface="Arial" pitchFamily="34" charset="0"/>
                <a:ea typeface="Calibri" pitchFamily="34" charset="0"/>
                <a:cs typeface="Arial" pitchFamily="34" charset="0"/>
              </a:rPr>
              <a:t>Άμεση λύση των αιμοπεταλίων από τα </a:t>
            </a:r>
            <a:r>
              <a:rPr kumimoji="0" lang="el-GR" sz="2200" b="0" i="0" u="none" strike="noStrike" cap="none" normalizeH="0" baseline="0" dirty="0" smtClean="0">
                <a:ln>
                  <a:noFill/>
                </a:ln>
                <a:solidFill>
                  <a:schemeClr val="accent2">
                    <a:lumMod val="50000"/>
                  </a:schemeClr>
                </a:solidFill>
                <a:effectLst/>
                <a:latin typeface="Arial" pitchFamily="34" charset="0"/>
                <a:ea typeface="Calibri" pitchFamily="34" charset="0"/>
                <a:cs typeface="Arial" pitchFamily="34" charset="0"/>
              </a:rPr>
              <a:t>Τ </a:t>
            </a:r>
            <a:r>
              <a:rPr kumimoji="0" lang="el-GR" sz="2200" b="0" i="0" u="none" strike="noStrike" cap="none" normalizeH="0" baseline="0" dirty="0" err="1" smtClean="0">
                <a:ln>
                  <a:noFill/>
                </a:ln>
                <a:solidFill>
                  <a:schemeClr val="accent2">
                    <a:lumMod val="50000"/>
                  </a:schemeClr>
                </a:solidFill>
                <a:effectLst/>
                <a:latin typeface="Arial" pitchFamily="34" charset="0"/>
                <a:ea typeface="Calibri" pitchFamily="34" charset="0"/>
                <a:cs typeface="Arial" pitchFamily="34" charset="0"/>
              </a:rPr>
              <a:t>λεμφοκυττάρ</a:t>
            </a:r>
            <a:r>
              <a:rPr lang="el-GR" sz="2200" dirty="0" err="1" smtClean="0">
                <a:solidFill>
                  <a:schemeClr val="accent2">
                    <a:lumMod val="50000"/>
                  </a:schemeClr>
                </a:solidFill>
                <a:latin typeface="Arial" pitchFamily="34" charset="0"/>
                <a:ea typeface="Calibri" pitchFamily="34" charset="0"/>
                <a:cs typeface="Arial" pitchFamily="34" charset="0"/>
              </a:rPr>
              <a:t>α</a:t>
            </a:r>
            <a:r>
              <a:rPr kumimoji="0" lang="el-GR" sz="2200" b="0" i="0" u="none" strike="noStrike" cap="none" normalizeH="0" baseline="0" dirty="0" smtClean="0">
                <a:ln>
                  <a:noFill/>
                </a:ln>
                <a:solidFill>
                  <a:schemeClr val="accent2">
                    <a:lumMod val="50000"/>
                  </a:schemeClr>
                </a:solidFill>
                <a:effectLst/>
                <a:latin typeface="Arial" pitchFamily="34" charset="0"/>
                <a:ea typeface="Calibri" pitchFamily="34" charset="0"/>
                <a:cs typeface="Arial" pitchFamily="34" charset="0"/>
              </a:rPr>
              <a:t> </a:t>
            </a:r>
          </a:p>
          <a:p>
            <a:pPr marL="914400" lvl="1" indent="-457200" algn="just" fontAlgn="base">
              <a:lnSpc>
                <a:spcPct val="150000"/>
              </a:lnSpc>
              <a:spcBef>
                <a:spcPct val="0"/>
              </a:spcBef>
              <a:spcAft>
                <a:spcPct val="0"/>
              </a:spcAft>
            </a:pPr>
            <a:r>
              <a:rPr kumimoji="0" lang="el-GR" sz="2200" b="0" i="0" u="none" strike="noStrike" cap="none" normalizeH="0" baseline="0" dirty="0" smtClean="0">
                <a:ln>
                  <a:noFill/>
                </a:ln>
                <a:solidFill>
                  <a:schemeClr val="accent2">
                    <a:lumMod val="50000"/>
                  </a:schemeClr>
                </a:solidFill>
                <a:effectLst/>
                <a:latin typeface="Arial" pitchFamily="34" charset="0"/>
                <a:ea typeface="Calibri" pitchFamily="34" charset="0"/>
                <a:cs typeface="Arial" pitchFamily="34" charset="0"/>
              </a:rPr>
              <a:t>ανεξάρτητα από την παρουσία των αντισωμάτων</a:t>
            </a:r>
            <a:endParaRPr lang="el-GR" sz="2200" baseline="30000" dirty="0" smtClean="0">
              <a:solidFill>
                <a:schemeClr val="accent2">
                  <a:lumMod val="50000"/>
                </a:schemeClr>
              </a:solidFill>
              <a:latin typeface="Arial" pitchFamily="34" charset="0"/>
              <a:ea typeface="Calibri" pitchFamily="34" charset="0"/>
              <a:cs typeface="Arial" pitchFamily="34" charset="0"/>
            </a:endParaRPr>
          </a:p>
          <a:p>
            <a:pPr algn="r" fontAlgn="base">
              <a:lnSpc>
                <a:spcPct val="150000"/>
              </a:lnSpc>
              <a:spcBef>
                <a:spcPct val="0"/>
              </a:spcBef>
              <a:spcAft>
                <a:spcPct val="0"/>
              </a:spcAft>
            </a:pPr>
            <a:endParaRPr lang="en-US" dirty="0" smtClean="0">
              <a:solidFill>
                <a:schemeClr val="accent2">
                  <a:lumMod val="50000"/>
                </a:schemeClr>
              </a:solidFill>
            </a:endParaRPr>
          </a:p>
          <a:p>
            <a:pPr algn="r" fontAlgn="base">
              <a:lnSpc>
                <a:spcPct val="150000"/>
              </a:lnSpc>
              <a:spcBef>
                <a:spcPct val="0"/>
              </a:spcBef>
              <a:spcAft>
                <a:spcPct val="0"/>
              </a:spcAft>
            </a:pPr>
            <a:endParaRPr lang="en-US" dirty="0" smtClean="0">
              <a:solidFill>
                <a:srgbClr val="003366"/>
              </a:solidFill>
            </a:endParaRPr>
          </a:p>
          <a:p>
            <a:pPr algn="r" fontAlgn="base">
              <a:lnSpc>
                <a:spcPct val="150000"/>
              </a:lnSpc>
              <a:spcBef>
                <a:spcPct val="0"/>
              </a:spcBef>
              <a:spcAft>
                <a:spcPct val="0"/>
              </a:spcAft>
            </a:pPr>
            <a:r>
              <a:rPr lang="en-US" dirty="0" smtClean="0">
                <a:solidFill>
                  <a:srgbClr val="003366"/>
                </a:solidFill>
              </a:rPr>
              <a:t>Zhang, F.</a:t>
            </a:r>
            <a:r>
              <a:rPr lang="el-GR" dirty="0" smtClean="0">
                <a:solidFill>
                  <a:srgbClr val="003366"/>
                </a:solidFill>
              </a:rPr>
              <a:t> </a:t>
            </a:r>
            <a:r>
              <a:rPr lang="en-US" dirty="0" smtClean="0">
                <a:solidFill>
                  <a:srgbClr val="003366"/>
                </a:solidFill>
              </a:rPr>
              <a:t>et all </a:t>
            </a:r>
            <a:r>
              <a:rPr lang="el-GR" dirty="0" err="1" smtClean="0">
                <a:solidFill>
                  <a:srgbClr val="003366"/>
                </a:solidFill>
              </a:rPr>
              <a:t>European</a:t>
            </a:r>
            <a:r>
              <a:rPr lang="el-GR" dirty="0" smtClean="0">
                <a:solidFill>
                  <a:srgbClr val="003366"/>
                </a:solidFill>
              </a:rPr>
              <a:t> </a:t>
            </a:r>
            <a:r>
              <a:rPr lang="el-GR" dirty="0" err="1" smtClean="0">
                <a:solidFill>
                  <a:srgbClr val="003366"/>
                </a:solidFill>
              </a:rPr>
              <a:t>Journal</a:t>
            </a:r>
            <a:r>
              <a:rPr lang="el-GR" dirty="0" smtClean="0">
                <a:solidFill>
                  <a:srgbClr val="003366"/>
                </a:solidFill>
              </a:rPr>
              <a:t> </a:t>
            </a:r>
            <a:r>
              <a:rPr lang="el-GR" dirty="0" err="1" smtClean="0">
                <a:solidFill>
                  <a:srgbClr val="003366"/>
                </a:solidFill>
              </a:rPr>
              <a:t>of</a:t>
            </a:r>
            <a:r>
              <a:rPr lang="el-GR" dirty="0" smtClean="0">
                <a:solidFill>
                  <a:srgbClr val="003366"/>
                </a:solidFill>
              </a:rPr>
              <a:t> </a:t>
            </a:r>
            <a:r>
              <a:rPr lang="el-GR" dirty="0" err="1" smtClean="0">
                <a:solidFill>
                  <a:srgbClr val="003366"/>
                </a:solidFill>
              </a:rPr>
              <a:t>Haematology</a:t>
            </a:r>
            <a:r>
              <a:rPr lang="el-GR" dirty="0" smtClean="0">
                <a:solidFill>
                  <a:srgbClr val="003366"/>
                </a:solidFill>
              </a:rPr>
              <a:t>, 76, 427–431</a:t>
            </a:r>
            <a:r>
              <a:rPr lang="el-GR" sz="1500" dirty="0" smtClean="0">
                <a:solidFill>
                  <a:srgbClr val="003366"/>
                </a:solidFill>
              </a:rPr>
              <a:t>.</a:t>
            </a:r>
          </a:p>
          <a:p>
            <a:pPr lvl="0" algn="just" fontAlgn="base">
              <a:lnSpc>
                <a:spcPct val="150000"/>
              </a:lnSpc>
              <a:spcBef>
                <a:spcPct val="0"/>
              </a:spcBef>
              <a:spcAft>
                <a:spcPct val="0"/>
              </a:spcAft>
            </a:pPr>
            <a:r>
              <a:rPr kumimoji="0" lang="el-GR" sz="1500" b="0" i="0" u="none" strike="noStrike" cap="none" normalizeH="0" baseline="0" dirty="0" smtClean="0">
                <a:ln>
                  <a:noFill/>
                </a:ln>
                <a:solidFill>
                  <a:srgbClr val="003366"/>
                </a:solidFill>
                <a:effectLst/>
                <a:latin typeface="Arial" pitchFamily="34" charset="0"/>
                <a:ea typeface="Calibri" pitchFamily="34" charset="0"/>
                <a:cs typeface="Arial" pitchFamily="34" charset="0"/>
              </a:rPr>
              <a:t>   </a:t>
            </a:r>
            <a:endParaRPr kumimoji="0" lang="el-GR" sz="1500" b="0" i="0" u="none" strike="noStrike" cap="none" normalizeH="0" baseline="0" dirty="0" smtClean="0">
              <a:ln>
                <a:noFill/>
              </a:ln>
              <a:solidFill>
                <a:srgbClr val="003366"/>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 Ορθογώνιο"/>
          <p:cNvSpPr>
            <a:spLocks noChangeArrowheads="1"/>
          </p:cNvSpPr>
          <p:nvPr/>
        </p:nvSpPr>
        <p:spPr bwMode="auto">
          <a:xfrm>
            <a:off x="323528" y="836712"/>
            <a:ext cx="8572500" cy="5078313"/>
          </a:xfrm>
          <a:prstGeom prst="rect">
            <a:avLst/>
          </a:prstGeom>
          <a:noFill/>
          <a:ln w="9525">
            <a:noFill/>
            <a:miter lim="800000"/>
            <a:headEnd/>
            <a:tailEnd/>
          </a:ln>
        </p:spPr>
        <p:txBody>
          <a:bodyPr>
            <a:spAutoFit/>
          </a:bodyPr>
          <a:lstStyle/>
          <a:p>
            <a:pPr marL="457200" indent="-457200" algn="just">
              <a:lnSpc>
                <a:spcPct val="150000"/>
              </a:lnSpc>
            </a:pPr>
            <a:r>
              <a:rPr lang="el-GR" sz="2400" b="1" dirty="0">
                <a:solidFill>
                  <a:srgbClr val="003366"/>
                </a:solidFill>
                <a:latin typeface="Calibri" pitchFamily="34" charset="0"/>
                <a:cs typeface="Calibri" pitchFamily="34" charset="0"/>
              </a:rPr>
              <a:t>Ερωτήματα  (1</a:t>
            </a:r>
            <a:r>
              <a:rPr lang="el-GR" sz="2400" b="1" dirty="0" smtClean="0">
                <a:solidFill>
                  <a:srgbClr val="003366"/>
                </a:solidFill>
                <a:latin typeface="Calibri" pitchFamily="34" charset="0"/>
                <a:cs typeface="Calibri" pitchFamily="34" charset="0"/>
              </a:rPr>
              <a:t>)</a:t>
            </a:r>
            <a:endParaRPr lang="en-US" sz="2400" b="1" dirty="0" smtClean="0">
              <a:solidFill>
                <a:srgbClr val="003366"/>
              </a:solidFill>
              <a:latin typeface="Calibri" pitchFamily="34" charset="0"/>
              <a:cs typeface="Calibri" pitchFamily="34" charset="0"/>
            </a:endParaRPr>
          </a:p>
          <a:p>
            <a:pPr marL="457200" indent="-457200" algn="just">
              <a:lnSpc>
                <a:spcPct val="150000"/>
              </a:lnSpc>
            </a:pPr>
            <a:endParaRPr lang="el-GR" sz="2400" b="1" dirty="0">
              <a:solidFill>
                <a:srgbClr val="003366"/>
              </a:solidFill>
              <a:latin typeface="Arial" pitchFamily="34" charset="0"/>
              <a:cs typeface="Arial" pitchFamily="34" charset="0"/>
            </a:endParaRPr>
          </a:p>
          <a:p>
            <a:pPr marL="457200" indent="-457200" algn="just">
              <a:lnSpc>
                <a:spcPct val="150000"/>
              </a:lnSpc>
              <a:buFont typeface="Verdana" pitchFamily="34" charset="0"/>
              <a:buAutoNum type="arabicPeriod"/>
            </a:pPr>
            <a:r>
              <a:rPr lang="el-GR" sz="2400" dirty="0">
                <a:solidFill>
                  <a:srgbClr val="003366"/>
                </a:solidFill>
                <a:latin typeface="Calibri" pitchFamily="34" charset="0"/>
                <a:cs typeface="Calibri" pitchFamily="34" charset="0"/>
              </a:rPr>
              <a:t>Γιατί ορισμένοι ασθενείς είναι  ανθεκτικοί στη θεραπεία;</a:t>
            </a:r>
          </a:p>
          <a:p>
            <a:pPr marL="457200" indent="-457200" algn="just">
              <a:lnSpc>
                <a:spcPct val="150000"/>
              </a:lnSpc>
              <a:buFont typeface="Verdana" pitchFamily="34" charset="0"/>
              <a:buAutoNum type="arabicPeriod"/>
            </a:pPr>
            <a:r>
              <a:rPr lang="el-GR" sz="2400" dirty="0">
                <a:solidFill>
                  <a:srgbClr val="003366"/>
                </a:solidFill>
                <a:latin typeface="Calibri" pitchFamily="34" charset="0"/>
                <a:cs typeface="Calibri" pitchFamily="34" charset="0"/>
              </a:rPr>
              <a:t>Η αύξηση των αιμοπεταλίων πυροδοτεί και ανάλογη ενίσχυση της παραγωγής των αντισωμάτων στην ΙΤΡ; </a:t>
            </a:r>
            <a:endParaRPr lang="en-US" sz="2400" dirty="0">
              <a:solidFill>
                <a:srgbClr val="003366"/>
              </a:solidFill>
              <a:latin typeface="Calibri" pitchFamily="34" charset="0"/>
              <a:cs typeface="Calibri" pitchFamily="34" charset="0"/>
            </a:endParaRPr>
          </a:p>
          <a:p>
            <a:pPr marL="457200" indent="-457200" algn="just">
              <a:lnSpc>
                <a:spcPct val="150000"/>
              </a:lnSpc>
              <a:buFont typeface="Verdana" pitchFamily="34" charset="0"/>
              <a:buAutoNum type="arabicPeriod"/>
            </a:pPr>
            <a:r>
              <a:rPr lang="el-GR" sz="2400" dirty="0">
                <a:solidFill>
                  <a:srgbClr val="003366"/>
                </a:solidFill>
                <a:latin typeface="Calibri" pitchFamily="34" charset="0"/>
                <a:cs typeface="Calibri" pitchFamily="34" charset="0"/>
              </a:rPr>
              <a:t>Σε ποιες άλλες παθολογικές καταστάσεις θα μπορεί να </a:t>
            </a:r>
            <a:r>
              <a:rPr lang="el-GR" sz="2400" dirty="0" smtClean="0">
                <a:solidFill>
                  <a:srgbClr val="003366"/>
                </a:solidFill>
                <a:latin typeface="Calibri" pitchFamily="34" charset="0"/>
                <a:cs typeface="Calibri" pitchFamily="34" charset="0"/>
              </a:rPr>
              <a:t>χορηγηθούν οι αγωνιστές των υποδοχέων της ΤΡΟ; </a:t>
            </a:r>
            <a:endParaRPr lang="el-GR" sz="2400" dirty="0">
              <a:solidFill>
                <a:srgbClr val="003366"/>
              </a:solidFill>
              <a:latin typeface="Calibri" pitchFamily="34" charset="0"/>
              <a:cs typeface="Calibri" pitchFamily="34" charset="0"/>
            </a:endParaRPr>
          </a:p>
          <a:p>
            <a:pPr marL="457200" indent="-457200" algn="just">
              <a:lnSpc>
                <a:spcPct val="150000"/>
              </a:lnSpc>
              <a:buFont typeface="Verdana" pitchFamily="34" charset="0"/>
              <a:buAutoNum type="arabicPeriod"/>
            </a:pPr>
            <a:r>
              <a:rPr lang="el-GR" sz="2400" dirty="0">
                <a:solidFill>
                  <a:srgbClr val="003366"/>
                </a:solidFill>
                <a:latin typeface="Calibri" pitchFamily="34" charset="0"/>
                <a:cs typeface="Calibri" pitchFamily="34" charset="0"/>
              </a:rPr>
              <a:t>Αιμοποιητικοί αυξητικοί παράγοντες αυξάνουν την πρόοδο νόσου σε κακοήθειες;</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 Ορθογώνιο"/>
          <p:cNvSpPr>
            <a:spLocks noChangeArrowheads="1"/>
          </p:cNvSpPr>
          <p:nvPr/>
        </p:nvSpPr>
        <p:spPr bwMode="auto">
          <a:xfrm>
            <a:off x="251520" y="188640"/>
            <a:ext cx="8501062" cy="4255011"/>
          </a:xfrm>
          <a:prstGeom prst="rect">
            <a:avLst/>
          </a:prstGeom>
          <a:noFill/>
          <a:ln w="9525">
            <a:noFill/>
            <a:miter lim="800000"/>
            <a:headEnd/>
            <a:tailEnd/>
          </a:ln>
        </p:spPr>
        <p:txBody>
          <a:bodyPr>
            <a:spAutoFit/>
          </a:bodyPr>
          <a:lstStyle/>
          <a:p>
            <a:pPr marL="457200" indent="-457200" algn="just"/>
            <a:r>
              <a:rPr lang="el-GR" sz="2800" b="1" dirty="0">
                <a:solidFill>
                  <a:srgbClr val="003366"/>
                </a:solidFill>
                <a:effectLst>
                  <a:outerShdw blurRad="38100" dist="38100" dir="2700000" algn="tl">
                    <a:srgbClr val="000000">
                      <a:alpha val="43137"/>
                    </a:srgbClr>
                  </a:outerShdw>
                </a:effectLst>
                <a:latin typeface="Calibri" pitchFamily="34" charset="0"/>
                <a:cs typeface="Calibri" pitchFamily="34" charset="0"/>
              </a:rPr>
              <a:t>Ερωτήματα (2</a:t>
            </a:r>
            <a:r>
              <a:rPr lang="el-GR" sz="2800" b="1" dirty="0" smtClean="0">
                <a:solidFill>
                  <a:srgbClr val="003366"/>
                </a:solidFill>
                <a:effectLst>
                  <a:outerShdw blurRad="38100" dist="38100" dir="2700000" algn="tl">
                    <a:srgbClr val="000000">
                      <a:alpha val="43137"/>
                    </a:srgbClr>
                  </a:outerShdw>
                </a:effectLst>
                <a:latin typeface="Calibri" pitchFamily="34" charset="0"/>
                <a:cs typeface="Calibri" pitchFamily="34" charset="0"/>
              </a:rPr>
              <a:t>)</a:t>
            </a:r>
            <a:endParaRPr lang="en-US" sz="2800" b="1" dirty="0" smtClean="0">
              <a:solidFill>
                <a:srgbClr val="003366"/>
              </a:solidFill>
              <a:effectLst>
                <a:outerShdw blurRad="38100" dist="38100" dir="2700000" algn="tl">
                  <a:srgbClr val="000000">
                    <a:alpha val="43137"/>
                  </a:srgbClr>
                </a:outerShdw>
              </a:effectLst>
              <a:latin typeface="Calibri" pitchFamily="34" charset="0"/>
              <a:cs typeface="Calibri" pitchFamily="34" charset="0"/>
            </a:endParaRPr>
          </a:p>
          <a:p>
            <a:pPr marL="457200" indent="-457200" algn="just"/>
            <a:endParaRPr lang="en-US" sz="2300" b="1" dirty="0" smtClean="0">
              <a:solidFill>
                <a:srgbClr val="003366"/>
              </a:solidFill>
              <a:latin typeface="Calibri" pitchFamily="34" charset="0"/>
              <a:cs typeface="Calibri" pitchFamily="34" charset="0"/>
            </a:endParaRPr>
          </a:p>
          <a:p>
            <a:pPr marL="457200" indent="-457200" algn="just"/>
            <a:endParaRPr lang="el-GR" sz="2300" b="1" dirty="0">
              <a:solidFill>
                <a:srgbClr val="003366"/>
              </a:solidFill>
              <a:latin typeface="Calibri" pitchFamily="34" charset="0"/>
              <a:cs typeface="Calibri" pitchFamily="34" charset="0"/>
            </a:endParaRPr>
          </a:p>
          <a:p>
            <a:pPr marL="457200" indent="-457200" algn="just">
              <a:lnSpc>
                <a:spcPct val="150000"/>
              </a:lnSpc>
              <a:buFont typeface="Verdana" pitchFamily="34" charset="0"/>
              <a:buAutoNum type="arabicPeriod"/>
            </a:pPr>
            <a:r>
              <a:rPr lang="el-GR" sz="2300" dirty="0" smtClean="0">
                <a:solidFill>
                  <a:srgbClr val="003366"/>
                </a:solidFill>
                <a:latin typeface="Calibri" pitchFamily="34" charset="0"/>
                <a:cs typeface="Calibri" pitchFamily="34" charset="0"/>
              </a:rPr>
              <a:t>Ηλικιωμένοι </a:t>
            </a:r>
            <a:r>
              <a:rPr lang="el-GR" sz="2300" dirty="0">
                <a:solidFill>
                  <a:srgbClr val="003366"/>
                </a:solidFill>
                <a:latin typeface="Calibri" pitchFamily="34" charset="0"/>
                <a:cs typeface="Calibri" pitchFamily="34" charset="0"/>
              </a:rPr>
              <a:t>ασθενείς θα πρέπει να λαμβάνουν αγωγή αντιπηκτική ή </a:t>
            </a:r>
            <a:r>
              <a:rPr lang="el-GR" sz="2300" dirty="0" err="1">
                <a:solidFill>
                  <a:srgbClr val="003366"/>
                </a:solidFill>
                <a:latin typeface="Calibri" pitchFamily="34" charset="0"/>
                <a:cs typeface="Calibri" pitchFamily="34" charset="0"/>
              </a:rPr>
              <a:t>αντιαιμοπεταλιακή</a:t>
            </a:r>
            <a:r>
              <a:rPr lang="el-GR" sz="2300" dirty="0">
                <a:solidFill>
                  <a:srgbClr val="003366"/>
                </a:solidFill>
                <a:latin typeface="Calibri" pitchFamily="34" charset="0"/>
                <a:cs typeface="Calibri" pitchFamily="34" charset="0"/>
              </a:rPr>
              <a:t> ανάλογα με τη παρουσία αυξημένου ποσοστού κινδύνου για </a:t>
            </a:r>
            <a:r>
              <a:rPr lang="el-GR" sz="2300" dirty="0" err="1">
                <a:solidFill>
                  <a:srgbClr val="003366"/>
                </a:solidFill>
                <a:latin typeface="Calibri" pitchFamily="34" charset="0"/>
                <a:cs typeface="Calibri" pitchFamily="34" charset="0"/>
              </a:rPr>
              <a:t>θρομβοεμβολική</a:t>
            </a:r>
            <a:r>
              <a:rPr lang="el-GR" sz="2300" dirty="0">
                <a:solidFill>
                  <a:srgbClr val="003366"/>
                </a:solidFill>
                <a:latin typeface="Calibri" pitchFamily="34" charset="0"/>
                <a:cs typeface="Calibri" pitchFamily="34" charset="0"/>
              </a:rPr>
              <a:t> νόσο;  </a:t>
            </a:r>
          </a:p>
          <a:p>
            <a:pPr marL="457200" indent="-457200" algn="just">
              <a:lnSpc>
                <a:spcPct val="150000"/>
              </a:lnSpc>
              <a:buFont typeface="Verdana" pitchFamily="34" charset="0"/>
              <a:buAutoNum type="arabicPeriod"/>
            </a:pPr>
            <a:r>
              <a:rPr lang="el-GR" sz="2300" dirty="0">
                <a:solidFill>
                  <a:srgbClr val="003366"/>
                </a:solidFill>
                <a:latin typeface="Calibri" pitchFamily="34" charset="0"/>
                <a:cs typeface="Calibri" pitchFamily="34" charset="0"/>
              </a:rPr>
              <a:t>Καθίσταται απαραίτητος ο έλεγχος για τη παρουσία </a:t>
            </a:r>
            <a:r>
              <a:rPr lang="el-GR" sz="2300" dirty="0" err="1">
                <a:solidFill>
                  <a:srgbClr val="003366"/>
                </a:solidFill>
                <a:latin typeface="Calibri" pitchFamily="34" charset="0"/>
                <a:cs typeface="Calibri" pitchFamily="34" charset="0"/>
              </a:rPr>
              <a:t>αντιφωσφολιπιδικών</a:t>
            </a:r>
            <a:r>
              <a:rPr lang="el-GR" sz="2300" dirty="0">
                <a:solidFill>
                  <a:srgbClr val="003366"/>
                </a:solidFill>
                <a:latin typeface="Calibri" pitchFamily="34" charset="0"/>
                <a:cs typeface="Calibri" pitchFamily="34" charset="0"/>
              </a:rPr>
              <a:t> αντισωμάτων; </a:t>
            </a:r>
          </a:p>
          <a:p>
            <a:pPr marL="457200" indent="-457200" algn="just"/>
            <a:r>
              <a:rPr lang="el-GR" sz="2400" b="1" dirty="0">
                <a:solidFill>
                  <a:srgbClr val="003366"/>
                </a:solidFill>
                <a:latin typeface="Verdana" pitchFamily="34" charset="0"/>
              </a:rPr>
              <a:t> </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467544" y="0"/>
            <a:ext cx="8352928" cy="6417141"/>
          </a:xfrm>
          <a:prstGeom prst="rect">
            <a:avLst/>
          </a:prstGeom>
          <a:noFill/>
        </p:spPr>
        <p:txBody>
          <a:bodyPr wrap="square">
            <a:spAutoFit/>
          </a:bodyPr>
          <a:lstStyle/>
          <a:p>
            <a:pPr algn="ctr" fontAlgn="auto">
              <a:lnSpc>
                <a:spcPct val="150000"/>
              </a:lnSpc>
              <a:spcBef>
                <a:spcPts val="0"/>
              </a:spcBef>
              <a:spcAft>
                <a:spcPts val="0"/>
              </a:spcAft>
              <a:defRPr/>
            </a:pPr>
            <a:r>
              <a:rPr lang="el-GR" sz="2500" b="1" dirty="0">
                <a:solidFill>
                  <a:srgbClr val="003366"/>
                </a:solidFill>
                <a:effectLst>
                  <a:outerShdw blurRad="38100" dist="38100" dir="2700000" algn="tl">
                    <a:srgbClr val="000000">
                      <a:alpha val="43137"/>
                    </a:srgbClr>
                  </a:outerShdw>
                </a:effectLst>
                <a:latin typeface="Arial" pitchFamily="34" charset="0"/>
                <a:cs typeface="Arial" pitchFamily="34" charset="0"/>
              </a:rPr>
              <a:t>Συμπεράσματα για την χορήγηση </a:t>
            </a:r>
          </a:p>
          <a:p>
            <a:pPr algn="ctr" fontAlgn="auto">
              <a:lnSpc>
                <a:spcPct val="150000"/>
              </a:lnSpc>
              <a:spcBef>
                <a:spcPts val="0"/>
              </a:spcBef>
              <a:spcAft>
                <a:spcPts val="0"/>
              </a:spcAft>
              <a:defRPr/>
            </a:pPr>
            <a:r>
              <a:rPr lang="el-GR" sz="2500" b="1" dirty="0">
                <a:solidFill>
                  <a:srgbClr val="003366"/>
                </a:solidFill>
                <a:effectLst>
                  <a:outerShdw blurRad="38100" dist="38100" dir="2700000" algn="tl">
                    <a:srgbClr val="000000">
                      <a:alpha val="43137"/>
                    </a:srgbClr>
                  </a:outerShdw>
                </a:effectLst>
                <a:latin typeface="Arial" pitchFamily="34" charset="0"/>
                <a:cs typeface="Arial" pitchFamily="34" charset="0"/>
              </a:rPr>
              <a:t>αγωνιστών του υποδοχέα της </a:t>
            </a:r>
            <a:r>
              <a:rPr lang="el-GR" sz="2500" b="1" dirty="0" err="1">
                <a:solidFill>
                  <a:srgbClr val="003366"/>
                </a:solidFill>
                <a:effectLst>
                  <a:outerShdw blurRad="38100" dist="38100" dir="2700000" algn="tl">
                    <a:srgbClr val="000000">
                      <a:alpha val="43137"/>
                    </a:srgbClr>
                  </a:outerShdw>
                </a:effectLst>
                <a:latin typeface="Arial" pitchFamily="34" charset="0"/>
                <a:cs typeface="Arial" pitchFamily="34" charset="0"/>
              </a:rPr>
              <a:t>θρομβοποιητίνης</a:t>
            </a:r>
            <a:r>
              <a:rPr lang="el-GR" sz="25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en-US" sz="2500" b="1" dirty="0" smtClean="0">
              <a:solidFill>
                <a:srgbClr val="003366"/>
              </a:solidFill>
              <a:effectLst>
                <a:outerShdw blurRad="38100" dist="38100" dir="2700000" algn="tl">
                  <a:srgbClr val="000000">
                    <a:alpha val="43137"/>
                  </a:srgbClr>
                </a:outerShdw>
              </a:effectLst>
              <a:latin typeface="Arial" pitchFamily="34" charset="0"/>
              <a:cs typeface="Arial" pitchFamily="34" charset="0"/>
            </a:endParaRPr>
          </a:p>
          <a:p>
            <a:pPr algn="ctr" fontAlgn="auto">
              <a:lnSpc>
                <a:spcPct val="150000"/>
              </a:lnSpc>
              <a:spcBef>
                <a:spcPts val="0"/>
              </a:spcBef>
              <a:spcAft>
                <a:spcPts val="0"/>
              </a:spcAft>
              <a:defRPr/>
            </a:pPr>
            <a:endParaRPr lang="el-GR" sz="2400" b="1" dirty="0">
              <a:solidFill>
                <a:srgbClr val="003366"/>
              </a:solidFill>
              <a:effectLst>
                <a:outerShdw blurRad="38100" dist="38100" dir="2700000" algn="tl">
                  <a:srgbClr val="000000">
                    <a:alpha val="43137"/>
                  </a:srgbClr>
                </a:outerShdw>
              </a:effectLst>
              <a:latin typeface="Arial" pitchFamily="34" charset="0"/>
              <a:cs typeface="Arial" pitchFamily="34" charset="0"/>
            </a:endParaRPr>
          </a:p>
          <a:p>
            <a:pPr marL="342900" indent="-342900" fontAlgn="auto">
              <a:lnSpc>
                <a:spcPct val="200000"/>
              </a:lnSpc>
              <a:spcBef>
                <a:spcPts val="0"/>
              </a:spcBef>
              <a:spcAft>
                <a:spcPts val="0"/>
              </a:spcAft>
              <a:buFont typeface="+mj-lt"/>
              <a:buAutoNum type="arabicPeriod"/>
              <a:defRPr/>
            </a:pPr>
            <a:r>
              <a:rPr lang="el-GR" sz="2200" dirty="0">
                <a:solidFill>
                  <a:srgbClr val="003366"/>
                </a:solidFill>
                <a:latin typeface="Arial" pitchFamily="34" charset="0"/>
                <a:cs typeface="Arial" pitchFamily="34" charset="0"/>
              </a:rPr>
              <a:t>Αυξάνουν αποτελεσματικά τον αριθμό των αιμοπεταλίων </a:t>
            </a:r>
          </a:p>
          <a:p>
            <a:pPr marL="342900" indent="-342900" fontAlgn="auto">
              <a:lnSpc>
                <a:spcPct val="200000"/>
              </a:lnSpc>
              <a:spcBef>
                <a:spcPts val="0"/>
              </a:spcBef>
              <a:spcAft>
                <a:spcPts val="0"/>
              </a:spcAft>
              <a:buFont typeface="+mj-lt"/>
              <a:buAutoNum type="arabicPeriod"/>
              <a:defRPr/>
            </a:pPr>
            <a:r>
              <a:rPr lang="el-GR" sz="2200" dirty="0">
                <a:solidFill>
                  <a:srgbClr val="003366"/>
                </a:solidFill>
                <a:latin typeface="Arial" pitchFamily="34" charset="0"/>
                <a:cs typeface="Arial" pitchFamily="34" charset="0"/>
              </a:rPr>
              <a:t>Πιθανόν να είναι αποτελεσματικοί σε συγγενείς διαταραχές παραγωγής αιμοπεταλίων αλλά</a:t>
            </a:r>
            <a:r>
              <a:rPr lang="en-US" sz="2200" dirty="0">
                <a:solidFill>
                  <a:srgbClr val="003366"/>
                </a:solidFill>
                <a:latin typeface="Arial" pitchFamily="34" charset="0"/>
                <a:cs typeface="Arial" pitchFamily="34" charset="0"/>
              </a:rPr>
              <a:t> </a:t>
            </a:r>
            <a:r>
              <a:rPr lang="el-GR" sz="2200" dirty="0">
                <a:solidFill>
                  <a:srgbClr val="003366"/>
                </a:solidFill>
                <a:latin typeface="Arial" pitchFamily="34" charset="0"/>
                <a:cs typeface="Arial" pitchFamily="34" charset="0"/>
              </a:rPr>
              <a:t>όχι σε ασθενείς  με αυξημένα  επίπεδα </a:t>
            </a:r>
            <a:r>
              <a:rPr lang="en-US" sz="2200" dirty="0">
                <a:solidFill>
                  <a:srgbClr val="003366"/>
                </a:solidFill>
                <a:latin typeface="Arial" pitchFamily="34" charset="0"/>
                <a:cs typeface="Arial" pitchFamily="34" charset="0"/>
              </a:rPr>
              <a:t>c-</a:t>
            </a:r>
            <a:r>
              <a:rPr lang="en-US" sz="2200" dirty="0" err="1">
                <a:solidFill>
                  <a:srgbClr val="003366"/>
                </a:solidFill>
                <a:latin typeface="Arial" pitchFamily="34" charset="0"/>
                <a:cs typeface="Arial" pitchFamily="34" charset="0"/>
              </a:rPr>
              <a:t>Mpl</a:t>
            </a:r>
            <a:r>
              <a:rPr lang="el-GR" sz="2200" dirty="0">
                <a:solidFill>
                  <a:srgbClr val="003366"/>
                </a:solidFill>
                <a:latin typeface="Arial" pitchFamily="34" charset="0"/>
                <a:cs typeface="Arial" pitchFamily="34" charset="0"/>
              </a:rPr>
              <a:t> ή με έλλειψη του υποδοχέα της</a:t>
            </a:r>
          </a:p>
          <a:p>
            <a:pPr marL="342900" indent="-342900" fontAlgn="auto">
              <a:lnSpc>
                <a:spcPct val="200000"/>
              </a:lnSpc>
              <a:spcBef>
                <a:spcPts val="0"/>
              </a:spcBef>
              <a:spcAft>
                <a:spcPts val="0"/>
              </a:spcAft>
              <a:buFont typeface="+mj-lt"/>
              <a:buAutoNum type="arabicPeriod"/>
              <a:defRPr/>
            </a:pPr>
            <a:r>
              <a:rPr lang="el-GR" sz="2200" dirty="0">
                <a:solidFill>
                  <a:srgbClr val="003366"/>
                </a:solidFill>
                <a:latin typeface="Arial" pitchFamily="34" charset="0"/>
                <a:cs typeface="Arial" pitchFamily="34" charset="0"/>
              </a:rPr>
              <a:t>Έχουν μικρό αριθμό παρενεργειών  με άριστη ανεκτικότητα </a:t>
            </a:r>
          </a:p>
          <a:p>
            <a:pPr marL="342900" indent="-342900" fontAlgn="auto">
              <a:lnSpc>
                <a:spcPct val="200000"/>
              </a:lnSpc>
              <a:spcBef>
                <a:spcPts val="0"/>
              </a:spcBef>
              <a:spcAft>
                <a:spcPts val="0"/>
              </a:spcAft>
              <a:buFont typeface="+mj-lt"/>
              <a:buAutoNum type="arabicPeriod"/>
              <a:defRPr/>
            </a:pPr>
            <a:r>
              <a:rPr lang="el-GR" sz="2200" dirty="0" err="1" smtClean="0">
                <a:solidFill>
                  <a:srgbClr val="003366"/>
                </a:solidFill>
                <a:latin typeface="Arial" pitchFamily="34" charset="0"/>
                <a:cs typeface="Arial" pitchFamily="34" charset="0"/>
              </a:rPr>
              <a:t>Καρδιοπροστατευτική</a:t>
            </a:r>
            <a:r>
              <a:rPr lang="el-GR" sz="2200" dirty="0" smtClean="0">
                <a:solidFill>
                  <a:srgbClr val="003366"/>
                </a:solidFill>
                <a:latin typeface="Arial" pitchFamily="34" charset="0"/>
                <a:cs typeface="Arial" pitchFamily="34" charset="0"/>
              </a:rPr>
              <a:t> </a:t>
            </a:r>
            <a:r>
              <a:rPr lang="el-GR" sz="2200" dirty="0">
                <a:solidFill>
                  <a:srgbClr val="003366"/>
                </a:solidFill>
                <a:latin typeface="Arial" pitchFamily="34" charset="0"/>
                <a:cs typeface="Arial" pitchFamily="34" charset="0"/>
              </a:rPr>
              <a:t>δράση της </a:t>
            </a:r>
            <a:r>
              <a:rPr lang="en-US" sz="2200" dirty="0">
                <a:solidFill>
                  <a:srgbClr val="003366"/>
                </a:solidFill>
                <a:latin typeface="Arial" pitchFamily="34" charset="0"/>
                <a:cs typeface="Arial" pitchFamily="34" charset="0"/>
              </a:rPr>
              <a:t>c-</a:t>
            </a:r>
            <a:r>
              <a:rPr lang="en-US" sz="2200" dirty="0" err="1">
                <a:solidFill>
                  <a:srgbClr val="003366"/>
                </a:solidFill>
                <a:latin typeface="Arial" pitchFamily="34" charset="0"/>
                <a:cs typeface="Arial" pitchFamily="34" charset="0"/>
              </a:rPr>
              <a:t>Mpl</a:t>
            </a:r>
            <a:r>
              <a:rPr lang="el-GR" sz="2200" dirty="0">
                <a:solidFill>
                  <a:srgbClr val="003366"/>
                </a:solidFill>
                <a:latin typeface="Arial" pitchFamily="34" charset="0"/>
                <a:cs typeface="Arial" pitchFamily="34" charset="0"/>
              </a:rPr>
              <a:t> σε πειραματόζωα  </a:t>
            </a:r>
          </a:p>
          <a:p>
            <a:pPr fontAlgn="auto">
              <a:spcBef>
                <a:spcPts val="0"/>
              </a:spcBef>
              <a:spcAft>
                <a:spcPts val="0"/>
              </a:spcAft>
              <a:defRPr/>
            </a:pPr>
            <a:endParaRPr lang="el-GR" dirty="0">
              <a:solidFill>
                <a:srgbClr val="003366"/>
              </a:solidFill>
              <a:latin typeface="+mn-lt"/>
              <a:cs typeface="+mn-cs"/>
            </a:endParaRPr>
          </a:p>
          <a:p>
            <a:pPr fontAlgn="auto">
              <a:spcBef>
                <a:spcPts val="0"/>
              </a:spcBef>
              <a:spcAft>
                <a:spcPts val="0"/>
              </a:spcAft>
              <a:defRPr/>
            </a:pPr>
            <a:endParaRPr lang="el-GR" dirty="0">
              <a:solidFill>
                <a:srgbClr val="003366"/>
              </a:solidFill>
              <a:latin typeface="+mn-lt"/>
              <a:cs typeface="+mn-cs"/>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85750" y="476672"/>
            <a:ext cx="8858250" cy="4662815"/>
          </a:xfrm>
          <a:prstGeom prst="rect">
            <a:avLst/>
          </a:prstGeom>
        </p:spPr>
        <p:txBody>
          <a:bodyPr>
            <a:spAutoFit/>
          </a:bodyPr>
          <a:lstStyle/>
          <a:p>
            <a:pPr fontAlgn="auto">
              <a:lnSpc>
                <a:spcPct val="150000"/>
              </a:lnSpc>
              <a:spcBef>
                <a:spcPts val="0"/>
              </a:spcBef>
              <a:spcAft>
                <a:spcPts val="0"/>
              </a:spcAft>
              <a:defRPr/>
            </a:pPr>
            <a:r>
              <a:rPr lang="el-GR" sz="2400" b="1" dirty="0">
                <a:solidFill>
                  <a:srgbClr val="003366"/>
                </a:solidFill>
                <a:latin typeface="Arial" pitchFamily="34" charset="0"/>
                <a:cs typeface="Arial" pitchFamily="34" charset="0"/>
              </a:rPr>
              <a:t>Ανθεκτική ΙΤΡ και Αγωνιστές της </a:t>
            </a:r>
            <a:r>
              <a:rPr lang="el-GR" sz="2400" b="1" dirty="0" err="1" smtClean="0">
                <a:solidFill>
                  <a:srgbClr val="003366"/>
                </a:solidFill>
                <a:latin typeface="Arial" pitchFamily="34" charset="0"/>
                <a:cs typeface="Arial" pitchFamily="34" charset="0"/>
              </a:rPr>
              <a:t>θρομβοποιητίνης</a:t>
            </a:r>
            <a:endParaRPr lang="en-US" sz="2400" b="1" dirty="0" smtClean="0">
              <a:solidFill>
                <a:srgbClr val="003366"/>
              </a:solidFill>
              <a:latin typeface="Arial" pitchFamily="34" charset="0"/>
              <a:cs typeface="Arial" pitchFamily="34" charset="0"/>
            </a:endParaRPr>
          </a:p>
          <a:p>
            <a:pPr fontAlgn="auto">
              <a:lnSpc>
                <a:spcPct val="150000"/>
              </a:lnSpc>
              <a:spcBef>
                <a:spcPts val="0"/>
              </a:spcBef>
              <a:spcAft>
                <a:spcPts val="0"/>
              </a:spcAft>
              <a:defRPr/>
            </a:pPr>
            <a:r>
              <a:rPr lang="el-GR" sz="2400" b="1" dirty="0" smtClean="0">
                <a:solidFill>
                  <a:srgbClr val="003366"/>
                </a:solidFill>
                <a:latin typeface="Arial" pitchFamily="34" charset="0"/>
                <a:cs typeface="Arial" pitchFamily="34" charset="0"/>
              </a:rPr>
              <a:t> </a:t>
            </a:r>
            <a:endParaRPr lang="el-GR" sz="2400" b="1" dirty="0">
              <a:solidFill>
                <a:srgbClr val="003366"/>
              </a:solidFill>
              <a:latin typeface="Arial" pitchFamily="34" charset="0"/>
              <a:cs typeface="Arial" pitchFamily="34" charset="0"/>
            </a:endParaRPr>
          </a:p>
          <a:p>
            <a:pPr marL="457200" indent="-457200" fontAlgn="auto">
              <a:lnSpc>
                <a:spcPct val="150000"/>
              </a:lnSpc>
              <a:spcBef>
                <a:spcPts val="0"/>
              </a:spcBef>
              <a:spcAft>
                <a:spcPts val="0"/>
              </a:spcAft>
              <a:buFont typeface="+mj-lt"/>
              <a:buAutoNum type="arabicPeriod"/>
              <a:defRPr/>
            </a:pPr>
            <a:r>
              <a:rPr lang="el-GR" sz="2200" b="1" dirty="0">
                <a:solidFill>
                  <a:srgbClr val="003366"/>
                </a:solidFill>
                <a:cs typeface="Arial" pitchFamily="34" charset="0"/>
              </a:rPr>
              <a:t>Αντιμετώπιση της νόσου </a:t>
            </a:r>
            <a:r>
              <a:rPr lang="el-GR" sz="2200" dirty="0" smtClean="0">
                <a:solidFill>
                  <a:srgbClr val="003366"/>
                </a:solidFill>
                <a:cs typeface="Arial" pitchFamily="34" charset="0"/>
              </a:rPr>
              <a:t>επί αποτυχίας κλασσικών </a:t>
            </a:r>
            <a:r>
              <a:rPr lang="el-GR" sz="2200" dirty="0">
                <a:solidFill>
                  <a:srgbClr val="003366"/>
                </a:solidFill>
                <a:cs typeface="Arial" pitchFamily="34" charset="0"/>
              </a:rPr>
              <a:t>θεραπειών </a:t>
            </a:r>
          </a:p>
          <a:p>
            <a:pPr marL="457200" indent="-457200" fontAlgn="auto">
              <a:lnSpc>
                <a:spcPct val="150000"/>
              </a:lnSpc>
              <a:spcBef>
                <a:spcPts val="0"/>
              </a:spcBef>
              <a:spcAft>
                <a:spcPts val="0"/>
              </a:spcAft>
              <a:buFont typeface="+mj-lt"/>
              <a:buAutoNum type="arabicPeriod"/>
              <a:defRPr/>
            </a:pPr>
            <a:r>
              <a:rPr lang="el-GR" sz="2200" b="1" dirty="0">
                <a:solidFill>
                  <a:srgbClr val="003366"/>
                </a:solidFill>
                <a:cs typeface="Arial" pitchFamily="34" charset="0"/>
              </a:rPr>
              <a:t>Ασφάλεια </a:t>
            </a:r>
            <a:r>
              <a:rPr lang="el-GR" sz="2200" dirty="0">
                <a:solidFill>
                  <a:srgbClr val="003366"/>
                </a:solidFill>
                <a:cs typeface="Arial" pitchFamily="34" charset="0"/>
              </a:rPr>
              <a:t>με  πρόληψη και αντιμετώπιση  αιμορραγικών εκδηλώσεων</a:t>
            </a:r>
          </a:p>
          <a:p>
            <a:pPr marL="457200" indent="-457200" fontAlgn="auto">
              <a:lnSpc>
                <a:spcPct val="150000"/>
              </a:lnSpc>
              <a:spcBef>
                <a:spcPts val="0"/>
              </a:spcBef>
              <a:spcAft>
                <a:spcPts val="0"/>
              </a:spcAft>
              <a:buFont typeface="+mj-lt"/>
              <a:buAutoNum type="arabicPeriod"/>
              <a:defRPr/>
            </a:pPr>
            <a:r>
              <a:rPr lang="el-GR" sz="2200" b="1" dirty="0">
                <a:solidFill>
                  <a:srgbClr val="003366"/>
                </a:solidFill>
                <a:cs typeface="Arial" pitchFamily="34" charset="0"/>
              </a:rPr>
              <a:t>Βελτίωση της ποιότητας της ζωής</a:t>
            </a:r>
            <a:r>
              <a:rPr lang="el-GR" sz="2200" dirty="0">
                <a:solidFill>
                  <a:srgbClr val="003366"/>
                </a:solidFill>
                <a:cs typeface="Arial" pitchFamily="34" charset="0"/>
              </a:rPr>
              <a:t>                </a:t>
            </a:r>
            <a:r>
              <a:rPr lang="el-GR" sz="2400" dirty="0">
                <a:solidFill>
                  <a:srgbClr val="003366"/>
                </a:solidFill>
                <a:cs typeface="Arial" pitchFamily="34" charset="0"/>
              </a:rPr>
              <a:t>                                 </a:t>
            </a:r>
            <a:r>
              <a:rPr lang="en-US" sz="2400" dirty="0" smtClean="0">
                <a:solidFill>
                  <a:srgbClr val="003366"/>
                </a:solidFill>
                <a:cs typeface="Arial" pitchFamily="34" charset="0"/>
              </a:rPr>
              <a:t>         </a:t>
            </a:r>
            <a:r>
              <a:rPr lang="el-GR" sz="2400" dirty="0" smtClean="0">
                <a:solidFill>
                  <a:srgbClr val="003366"/>
                </a:solidFill>
                <a:cs typeface="Arial" pitchFamily="34" charset="0"/>
              </a:rPr>
              <a:t> </a:t>
            </a:r>
            <a:r>
              <a:rPr lang="el-GR" sz="1600" dirty="0">
                <a:solidFill>
                  <a:srgbClr val="003366"/>
                </a:solidFill>
                <a:cs typeface="Arial" pitchFamily="34" charset="0"/>
              </a:rPr>
              <a:t>(παρά τη μη μόνιμη θεραπευτική αντιμετώπιση) </a:t>
            </a:r>
          </a:p>
          <a:p>
            <a:pPr marL="457200" indent="-457200" fontAlgn="auto">
              <a:lnSpc>
                <a:spcPct val="150000"/>
              </a:lnSpc>
              <a:spcBef>
                <a:spcPts val="0"/>
              </a:spcBef>
              <a:spcAft>
                <a:spcPts val="0"/>
              </a:spcAft>
              <a:buFont typeface="+mj-lt"/>
              <a:buAutoNum type="arabicPeriod"/>
              <a:defRPr/>
            </a:pPr>
            <a:r>
              <a:rPr lang="el-GR" sz="2200" dirty="0">
                <a:solidFill>
                  <a:srgbClr val="003366"/>
                </a:solidFill>
                <a:cs typeface="Arial" pitchFamily="34" charset="0"/>
              </a:rPr>
              <a:t>Πιθανή καθυστέρηση και αποφυγή </a:t>
            </a:r>
            <a:r>
              <a:rPr lang="el-GR" sz="2200" dirty="0" err="1">
                <a:solidFill>
                  <a:srgbClr val="003366"/>
                </a:solidFill>
                <a:cs typeface="Arial" pitchFamily="34" charset="0"/>
              </a:rPr>
              <a:t>σπληνεκτομής</a:t>
            </a:r>
            <a:r>
              <a:rPr lang="el-GR" sz="2200" dirty="0">
                <a:solidFill>
                  <a:srgbClr val="003366"/>
                </a:solidFill>
                <a:cs typeface="Arial" pitchFamily="34" charset="0"/>
              </a:rPr>
              <a:t>  </a:t>
            </a:r>
          </a:p>
          <a:p>
            <a:pPr marL="457200" indent="-457200" fontAlgn="auto">
              <a:lnSpc>
                <a:spcPct val="150000"/>
              </a:lnSpc>
              <a:spcBef>
                <a:spcPts val="0"/>
              </a:spcBef>
              <a:spcAft>
                <a:spcPts val="0"/>
              </a:spcAft>
              <a:buFont typeface="+mj-lt"/>
              <a:buAutoNum type="arabicPeriod"/>
              <a:defRPr/>
            </a:pPr>
            <a:r>
              <a:rPr lang="el-GR" sz="2200" dirty="0" err="1">
                <a:solidFill>
                  <a:srgbClr val="003366"/>
                </a:solidFill>
                <a:cs typeface="Arial" pitchFamily="34" charset="0"/>
              </a:rPr>
              <a:t>Προεγχειρητική</a:t>
            </a:r>
            <a:r>
              <a:rPr lang="el-GR" sz="2200" dirty="0">
                <a:solidFill>
                  <a:srgbClr val="003366"/>
                </a:solidFill>
                <a:cs typeface="Arial" pitchFamily="34" charset="0"/>
              </a:rPr>
              <a:t> προετοιμασία </a:t>
            </a:r>
            <a:r>
              <a:rPr lang="en-US" sz="2200" dirty="0" smtClean="0">
                <a:solidFill>
                  <a:srgbClr val="003366"/>
                </a:solidFill>
                <a:cs typeface="Arial" pitchFamily="34" charset="0"/>
              </a:rPr>
              <a:t>;</a:t>
            </a:r>
            <a:endParaRPr lang="el-GR" sz="2200" dirty="0">
              <a:solidFill>
                <a:srgbClr val="003366"/>
              </a:solidFill>
              <a:cs typeface="Arial" pitchFamily="34" charset="0"/>
            </a:endParaRPr>
          </a:p>
          <a:p>
            <a:pPr marL="457200" indent="-457200" fontAlgn="auto">
              <a:lnSpc>
                <a:spcPct val="150000"/>
              </a:lnSpc>
              <a:spcBef>
                <a:spcPts val="0"/>
              </a:spcBef>
              <a:spcAft>
                <a:spcPts val="0"/>
              </a:spcAft>
              <a:buFont typeface="+mj-lt"/>
              <a:buAutoNum type="arabicPeriod"/>
              <a:defRPr/>
            </a:pPr>
            <a:r>
              <a:rPr lang="el-GR" sz="2200" dirty="0">
                <a:solidFill>
                  <a:srgbClr val="003366"/>
                </a:solidFill>
                <a:cs typeface="Arial" pitchFamily="34" charset="0"/>
              </a:rPr>
              <a:t>Αποφυγή χορήγηση τους σε εγκυμονούσες                             </a:t>
            </a:r>
            <a:endParaRPr lang="en-US" sz="2200" dirty="0" smtClean="0">
              <a:solidFill>
                <a:srgbClr val="003366"/>
              </a:solidFill>
              <a:cs typeface="Arial" pitchFamily="34" charset="0"/>
            </a:endParaRPr>
          </a:p>
        </p:txBody>
      </p:sp>
      <p:sp>
        <p:nvSpPr>
          <p:cNvPr id="3" name="2 - Ορθογώνιο"/>
          <p:cNvSpPr/>
          <p:nvPr/>
        </p:nvSpPr>
        <p:spPr>
          <a:xfrm>
            <a:off x="4427984" y="6237312"/>
            <a:ext cx="4434612" cy="369332"/>
          </a:xfrm>
          <a:prstGeom prst="rect">
            <a:avLst/>
          </a:prstGeom>
        </p:spPr>
        <p:txBody>
          <a:bodyPr wrap="none">
            <a:spAutoFit/>
          </a:bodyPr>
          <a:lstStyle/>
          <a:p>
            <a:r>
              <a:rPr lang="en-US" i="1" dirty="0" err="1" smtClean="0">
                <a:solidFill>
                  <a:srgbClr val="003366"/>
                </a:solidFill>
                <a:latin typeface="Calibri" pitchFamily="34" charset="0"/>
                <a:cs typeface="Calibri" pitchFamily="34" charset="0"/>
              </a:rPr>
              <a:t>Ghanima</a:t>
            </a:r>
            <a:r>
              <a:rPr lang="en-US" i="1" dirty="0" smtClean="0">
                <a:solidFill>
                  <a:srgbClr val="003366"/>
                </a:solidFill>
                <a:latin typeface="Calibri" pitchFamily="34" charset="0"/>
                <a:cs typeface="Calibri" pitchFamily="34" charset="0"/>
              </a:rPr>
              <a:t> W</a:t>
            </a:r>
            <a:r>
              <a:rPr lang="it-IT" i="1" dirty="0" smtClean="0">
                <a:solidFill>
                  <a:srgbClr val="003366"/>
                </a:solidFill>
                <a:latin typeface="Calibri" pitchFamily="34" charset="0"/>
                <a:cs typeface="Calibri" pitchFamily="34" charset="0"/>
              </a:rPr>
              <a:t> et al Blood. 2012;120(5):960-969</a:t>
            </a:r>
            <a:endParaRPr lang="el-GR" dirty="0">
              <a:solidFill>
                <a:srgbClr val="003366"/>
              </a:solidFill>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ChangeArrowheads="1"/>
          </p:cNvSpPr>
          <p:nvPr/>
        </p:nvSpPr>
        <p:spPr bwMode="auto">
          <a:xfrm>
            <a:off x="0" y="260648"/>
            <a:ext cx="8892480" cy="52706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el-GR" sz="2800" b="1" i="1" u="none" strike="noStrike" cap="none" normalizeH="0" baseline="0" dirty="0" smtClean="0">
                <a:ln>
                  <a:noFill/>
                </a:ln>
                <a:solidFill>
                  <a:srgbClr val="003366"/>
                </a:solidFill>
                <a:effectLst/>
                <a:latin typeface="Calibri" pitchFamily="34" charset="0"/>
                <a:ea typeface="Calibri" pitchFamily="34" charset="0"/>
                <a:cs typeface="Calibri" pitchFamily="34" charset="0"/>
              </a:rPr>
              <a:t>Συμπέρασμα </a:t>
            </a:r>
            <a:endParaRPr kumimoji="0" lang="el-GR" sz="2800" b="1" i="1" u="none" strike="noStrike" cap="none" normalizeH="0" baseline="0" dirty="0" smtClean="0">
              <a:ln>
                <a:noFill/>
              </a:ln>
              <a:solidFill>
                <a:srgbClr val="003366"/>
              </a:solidFill>
              <a:effectLst/>
              <a:latin typeface="Calibri" pitchFamily="34" charset="0"/>
              <a:cs typeface="Calibri" pitchFamily="34" charset="0"/>
            </a:endParaRPr>
          </a:p>
          <a:p>
            <a:pPr marL="914400" lvl="1" indent="-457200" algn="just" eaLnBrk="0" fontAlgn="base" hangingPunct="0">
              <a:lnSpc>
                <a:spcPct val="150000"/>
              </a:lnSpc>
              <a:spcBef>
                <a:spcPct val="0"/>
              </a:spcBef>
              <a:spcAft>
                <a:spcPct val="0"/>
              </a:spcAft>
            </a:pPr>
            <a:endParaRPr kumimoji="0" lang="en-US" sz="2200" b="0" i="0" u="none" strike="noStrike" cap="none" normalizeH="0" baseline="0" dirty="0" smtClean="0">
              <a:ln>
                <a:noFill/>
              </a:ln>
              <a:solidFill>
                <a:srgbClr val="003366"/>
              </a:solidFill>
              <a:effectLst/>
              <a:latin typeface="Calibri" pitchFamily="34" charset="0"/>
              <a:ea typeface="Calibri" pitchFamily="34" charset="0"/>
              <a:cs typeface="Calibri" pitchFamily="34" charset="0"/>
            </a:endParaRPr>
          </a:p>
          <a:p>
            <a:pPr marL="914400" lvl="1" indent="-457200" algn="just" eaLnBrk="0" fontAlgn="base" hangingPunct="0">
              <a:lnSpc>
                <a:spcPct val="150000"/>
              </a:lnSpc>
              <a:spcBef>
                <a:spcPct val="0"/>
              </a:spcBef>
              <a:spcAft>
                <a:spcPct val="0"/>
              </a:spcAft>
            </a:pPr>
            <a:endParaRPr lang="en-US" sz="2200" dirty="0" smtClean="0">
              <a:solidFill>
                <a:srgbClr val="003366"/>
              </a:solidFill>
              <a:latin typeface="Calibri" pitchFamily="34" charset="0"/>
              <a:ea typeface="Calibri" pitchFamily="34" charset="0"/>
              <a:cs typeface="Calibri"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l-GR" sz="2500" b="1" i="0" u="none" strike="noStrike" cap="none" normalizeH="0" baseline="0" dirty="0" smtClean="0">
                <a:ln>
                  <a:noFill/>
                </a:ln>
                <a:solidFill>
                  <a:srgbClr val="003366"/>
                </a:solidFill>
                <a:effectLst/>
                <a:latin typeface="Calibri" pitchFamily="34" charset="0"/>
                <a:ea typeface="Calibri" pitchFamily="34" charset="0"/>
                <a:cs typeface="Calibri" pitchFamily="34" charset="0"/>
              </a:rPr>
              <a:t>Η παρουσία νέων φαρμακευτικών</a:t>
            </a:r>
            <a:r>
              <a:rPr kumimoji="0" lang="el-GR" sz="2500" b="1" i="0" u="none" strike="noStrike" cap="none" normalizeH="0" dirty="0" smtClean="0">
                <a:ln>
                  <a:noFill/>
                </a:ln>
                <a:solidFill>
                  <a:srgbClr val="003366"/>
                </a:solidFill>
                <a:effectLst/>
                <a:latin typeface="Calibri" pitchFamily="34" charset="0"/>
                <a:ea typeface="Calibri" pitchFamily="34" charset="0"/>
                <a:cs typeface="Calibri" pitchFamily="34" charset="0"/>
              </a:rPr>
              <a:t> ουσιών</a:t>
            </a:r>
            <a:r>
              <a:rPr kumimoji="0" lang="el-GR" sz="2500" b="0" i="0" u="none" strike="noStrike" cap="none" normalizeH="0" dirty="0" smtClean="0">
                <a:ln>
                  <a:noFill/>
                </a:ln>
                <a:solidFill>
                  <a:srgbClr val="003366"/>
                </a:solidFill>
                <a:effectLst/>
                <a:latin typeface="Calibri" pitchFamily="34" charset="0"/>
                <a:ea typeface="Calibri" pitchFamily="34" charset="0"/>
                <a:cs typeface="Calibri" pitchFamily="34" charset="0"/>
              </a:rPr>
              <a:t> </a:t>
            </a:r>
            <a:r>
              <a:rPr kumimoji="0" lang="el-GR" sz="2500" b="0" i="0" u="none" strike="noStrike" cap="none" normalizeH="0" baseline="0" dirty="0" smtClean="0">
                <a:ln>
                  <a:noFill/>
                </a:ln>
                <a:solidFill>
                  <a:srgbClr val="003366"/>
                </a:solidFill>
                <a:effectLst/>
                <a:latin typeface="Calibri" pitchFamily="34" charset="0"/>
                <a:ea typeface="Calibri" pitchFamily="34" charset="0"/>
                <a:cs typeface="Calibri" pitchFamily="34" charset="0"/>
              </a:rPr>
              <a:t>συμβάλλει: </a:t>
            </a:r>
          </a:p>
          <a:p>
            <a:pPr marL="457200" marR="0" lvl="0" indent="-457200" algn="just" defTabSz="914400" rtl="0" eaLnBrk="0" fontAlgn="base" latinLnBrk="0" hangingPunct="0">
              <a:lnSpc>
                <a:spcPct val="150000"/>
              </a:lnSpc>
              <a:spcBef>
                <a:spcPct val="0"/>
              </a:spcBef>
              <a:spcAft>
                <a:spcPct val="0"/>
              </a:spcAft>
              <a:buClrTx/>
              <a:buSzTx/>
              <a:buFont typeface="Wingdings" pitchFamily="2" charset="2"/>
              <a:buChar char="Ø"/>
              <a:tabLst/>
            </a:pPr>
            <a:r>
              <a:rPr lang="el-GR" sz="2500" dirty="0" smtClean="0">
                <a:solidFill>
                  <a:srgbClr val="003366"/>
                </a:solidFill>
                <a:latin typeface="Calibri" pitchFamily="34" charset="0"/>
                <a:ea typeface="Calibri" pitchFamily="34" charset="0"/>
                <a:cs typeface="Calibri" pitchFamily="34" charset="0"/>
              </a:rPr>
              <a:t>Σ</a:t>
            </a:r>
            <a:r>
              <a:rPr kumimoji="0" lang="el-GR" sz="2500" b="0" i="0" u="none" strike="noStrike" cap="none" normalizeH="0" baseline="0" dirty="0" smtClean="0">
                <a:ln>
                  <a:noFill/>
                </a:ln>
                <a:solidFill>
                  <a:srgbClr val="003366"/>
                </a:solidFill>
                <a:effectLst/>
                <a:latin typeface="Calibri" pitchFamily="34" charset="0"/>
                <a:ea typeface="Calibri" pitchFamily="34" charset="0"/>
                <a:cs typeface="Calibri" pitchFamily="34" charset="0"/>
              </a:rPr>
              <a:t>την κατανόηση της παθογένειας της ITP </a:t>
            </a:r>
          </a:p>
          <a:p>
            <a:pPr marL="457200" marR="0" lvl="0" indent="-457200" algn="just" defTabSz="914400" rtl="0" eaLnBrk="0" fontAlgn="base" latinLnBrk="0" hangingPunct="0">
              <a:lnSpc>
                <a:spcPct val="150000"/>
              </a:lnSpc>
              <a:spcBef>
                <a:spcPct val="0"/>
              </a:spcBef>
              <a:spcAft>
                <a:spcPct val="0"/>
              </a:spcAft>
              <a:buClrTx/>
              <a:buSzTx/>
              <a:buFont typeface="Wingdings" pitchFamily="2" charset="2"/>
              <a:buChar char="Ø"/>
              <a:tabLst/>
            </a:pPr>
            <a:r>
              <a:rPr kumimoji="0" lang="el-GR" sz="2500" b="1" i="0" u="none" strike="noStrike" cap="none" normalizeH="0" baseline="0" dirty="0" smtClean="0">
                <a:ln>
                  <a:noFill/>
                </a:ln>
                <a:solidFill>
                  <a:srgbClr val="003366"/>
                </a:solidFill>
                <a:effectLst/>
                <a:latin typeface="Calibri" pitchFamily="34" charset="0"/>
                <a:ea typeface="Calibri" pitchFamily="34" charset="0"/>
                <a:cs typeface="Calibri" pitchFamily="34" charset="0"/>
              </a:rPr>
              <a:t>Δεν προσφέρουν ίαση</a:t>
            </a:r>
            <a:r>
              <a:rPr kumimoji="0" lang="el-GR" sz="2500" b="0" i="0" u="none" strike="noStrike" cap="none" normalizeH="0" baseline="0" dirty="0" smtClean="0">
                <a:ln>
                  <a:noFill/>
                </a:ln>
                <a:solidFill>
                  <a:srgbClr val="003366"/>
                </a:solidFill>
                <a:effectLst/>
                <a:latin typeface="Calibri" pitchFamily="34" charset="0"/>
                <a:ea typeface="Calibri" pitchFamily="34" charset="0"/>
                <a:cs typeface="Calibri" pitchFamily="34" charset="0"/>
              </a:rPr>
              <a:t>, αλλά </a:t>
            </a:r>
          </a:p>
          <a:p>
            <a:pPr marL="457200" marR="0" lvl="0" indent="-457200" algn="just" defTabSz="914400" rtl="0" eaLnBrk="0" fontAlgn="base" latinLnBrk="0" hangingPunct="0">
              <a:lnSpc>
                <a:spcPct val="150000"/>
              </a:lnSpc>
              <a:spcBef>
                <a:spcPct val="0"/>
              </a:spcBef>
              <a:spcAft>
                <a:spcPct val="0"/>
              </a:spcAft>
              <a:buClrTx/>
              <a:buSzTx/>
              <a:buFont typeface="Wingdings" pitchFamily="2" charset="2"/>
              <a:buChar char="Ø"/>
              <a:tabLst/>
            </a:pPr>
            <a:r>
              <a:rPr lang="el-GR" sz="2500" b="1" dirty="0" smtClean="0">
                <a:solidFill>
                  <a:srgbClr val="003366"/>
                </a:solidFill>
                <a:latin typeface="Calibri" pitchFamily="34" charset="0"/>
                <a:ea typeface="Calibri" pitchFamily="34" charset="0"/>
                <a:cs typeface="Calibri" pitchFamily="34" charset="0"/>
              </a:rPr>
              <a:t>Δ</a:t>
            </a:r>
            <a:r>
              <a:rPr kumimoji="0" lang="el-GR" sz="2500" b="1" i="0" u="none" strike="noStrike" cap="none" normalizeH="0" baseline="0" dirty="0" smtClean="0">
                <a:ln>
                  <a:noFill/>
                </a:ln>
                <a:solidFill>
                  <a:srgbClr val="003366"/>
                </a:solidFill>
                <a:effectLst/>
                <a:latin typeface="Calibri" pitchFamily="34" charset="0"/>
                <a:ea typeface="Calibri" pitchFamily="34" charset="0"/>
                <a:cs typeface="Calibri" pitchFamily="34" charset="0"/>
              </a:rPr>
              <a:t>ίδουν ασφάλεια στον ασθενή </a:t>
            </a:r>
            <a:r>
              <a:rPr kumimoji="0" lang="el-GR" sz="2500" b="0" i="0" u="none" strike="noStrike" cap="none" normalizeH="0" baseline="0" dirty="0" smtClean="0">
                <a:ln>
                  <a:noFill/>
                </a:ln>
                <a:solidFill>
                  <a:srgbClr val="003366"/>
                </a:solidFill>
                <a:effectLst/>
                <a:latin typeface="Calibri" pitchFamily="34" charset="0"/>
                <a:ea typeface="Calibri" pitchFamily="34" charset="0"/>
                <a:cs typeface="Calibri" pitchFamily="34" charset="0"/>
              </a:rPr>
              <a:t>και </a:t>
            </a:r>
          </a:p>
          <a:p>
            <a:pPr marL="457200" lvl="0" indent="-457200" algn="just" eaLnBrk="0" fontAlgn="base" hangingPunct="0">
              <a:lnSpc>
                <a:spcPct val="150000"/>
              </a:lnSpc>
              <a:spcBef>
                <a:spcPct val="0"/>
              </a:spcBef>
              <a:spcAft>
                <a:spcPct val="0"/>
              </a:spcAft>
              <a:buFont typeface="Wingdings" pitchFamily="2" charset="2"/>
              <a:buChar char="Ø"/>
            </a:pPr>
            <a:r>
              <a:rPr lang="el-GR" sz="2500" b="1" dirty="0" smtClean="0">
                <a:solidFill>
                  <a:srgbClr val="003366"/>
                </a:solidFill>
                <a:latin typeface="Calibri" pitchFamily="34" charset="0"/>
                <a:ea typeface="Calibri" pitchFamily="34" charset="0"/>
                <a:cs typeface="Calibri" pitchFamily="34" charset="0"/>
              </a:rPr>
              <a:t>Β</a:t>
            </a:r>
            <a:r>
              <a:rPr kumimoji="0" lang="el-GR" sz="2500" b="1" i="0" u="none" strike="noStrike" cap="none" normalizeH="0" baseline="0" dirty="0" smtClean="0">
                <a:ln>
                  <a:noFill/>
                </a:ln>
                <a:solidFill>
                  <a:srgbClr val="003366"/>
                </a:solidFill>
                <a:effectLst/>
                <a:latin typeface="Calibri" pitchFamily="34" charset="0"/>
                <a:ea typeface="Calibri" pitchFamily="34" charset="0"/>
                <a:cs typeface="Calibri" pitchFamily="34" charset="0"/>
              </a:rPr>
              <a:t>ελτιώνουν την ποιότητα ζωής των ασθενών</a:t>
            </a:r>
          </a:p>
          <a:p>
            <a:pPr lvl="0" algn="just" eaLnBrk="0" fontAlgn="base" hangingPunct="0">
              <a:lnSpc>
                <a:spcPct val="150000"/>
              </a:lnSpc>
              <a:spcBef>
                <a:spcPct val="0"/>
              </a:spcBef>
              <a:spcAft>
                <a:spcPct val="0"/>
              </a:spcAft>
            </a:pPr>
            <a:endParaRPr lang="el-GR" sz="2200" dirty="0" smtClean="0">
              <a:latin typeface="Arial"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sz="2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0510" y="0"/>
            <a:ext cx="9164510" cy="6858000"/>
          </a:xfrm>
          <a:prstGeom prst="rect">
            <a:avLst/>
          </a:prstGeom>
          <a:noFill/>
          <a:ln w="9525">
            <a:noFill/>
            <a:miter lim="800000"/>
            <a:headEnd/>
            <a:tailEnd/>
          </a:ln>
        </p:spPr>
      </p:pic>
    </p:spTree>
  </p:cSld>
  <p:clrMapOvr>
    <a:masterClrMapping/>
  </p:clrMapOvr>
  <p:transition spd="med">
    <p:wedg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3140968"/>
            <a:ext cx="9144000" cy="1200329"/>
          </a:xfrm>
          <a:prstGeom prst="rect">
            <a:avLst/>
          </a:prstGeom>
        </p:spPr>
        <p:txBody>
          <a:bodyPr wrap="square">
            <a:spAutoFit/>
          </a:bodyPr>
          <a:lstStyle/>
          <a:p>
            <a:pPr algn="ctr"/>
            <a:r>
              <a:rPr lang="el-GR" sz="3600" b="1" i="1" dirty="0" smtClean="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Ευχαριστώ</a:t>
            </a:r>
            <a:r>
              <a:rPr lang="en-US" sz="3600" b="1" i="1" dirty="0" smtClean="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endParaRPr lang="el-GR" sz="3600" b="1" i="1" dirty="0" smtClean="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l-GR" sz="3600" b="1" i="1" dirty="0" smtClean="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για τη προσοχή σας</a:t>
            </a:r>
            <a:endParaRPr lang="el-GR" sz="3600" b="1" i="1"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encrypted-tbn3.gstatic.com/images?q=tbn:ANd9GcTpzcK8wLVyTaEAXEzCYO2vhLZlWsozx8cIG_9ImDPmnqi9x1XAjg"/>
          <p:cNvPicPr>
            <a:picLocks noChangeAspect="1" noChangeArrowheads="1"/>
          </p:cNvPicPr>
          <p:nvPr/>
        </p:nvPicPr>
        <p:blipFill>
          <a:blip r:embed="rId2" cstate="print"/>
          <a:srcRect/>
          <a:stretch>
            <a:fillRect/>
          </a:stretch>
        </p:blipFill>
        <p:spPr bwMode="auto">
          <a:xfrm>
            <a:off x="1187624" y="388590"/>
            <a:ext cx="6912768" cy="606474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0" y="938431"/>
            <a:ext cx="9144000" cy="5345053"/>
          </a:xfrm>
          <a:prstGeom prst="rect">
            <a:avLst/>
          </a:prstGeom>
        </p:spPr>
        <p:txBody>
          <a:bodyPr wrap="square">
            <a:spAutoFit/>
          </a:bodyPr>
          <a:lstStyle/>
          <a:p>
            <a:pPr marL="180975" lvl="1" indent="-230188" algn="just">
              <a:spcAft>
                <a:spcPts val="800"/>
              </a:spcAft>
              <a:buClr>
                <a:srgbClr val="008E7E"/>
              </a:buClr>
            </a:pPr>
            <a:r>
              <a:rPr lang="el-GR" sz="2200" b="1" dirty="0" smtClean="0">
                <a:solidFill>
                  <a:schemeClr val="accent2">
                    <a:lumMod val="50000"/>
                  </a:schemeClr>
                </a:solidFill>
              </a:rPr>
              <a:t>Παραγωγή από τα Β</a:t>
            </a:r>
            <a:r>
              <a:rPr lang="en-US" sz="2200" b="1" dirty="0" smtClean="0">
                <a:solidFill>
                  <a:schemeClr val="accent2">
                    <a:lumMod val="50000"/>
                  </a:schemeClr>
                </a:solidFill>
              </a:rPr>
              <a:t>-</a:t>
            </a:r>
            <a:r>
              <a:rPr lang="el-GR" sz="2200" b="1" dirty="0" smtClean="0">
                <a:solidFill>
                  <a:schemeClr val="accent2">
                    <a:lumMod val="50000"/>
                  </a:schemeClr>
                </a:solidFill>
              </a:rPr>
              <a:t>κύτταρα </a:t>
            </a:r>
            <a:r>
              <a:rPr lang="el-GR" sz="2200" b="1" dirty="0" err="1" smtClean="0">
                <a:solidFill>
                  <a:schemeClr val="accent2">
                    <a:lumMod val="50000"/>
                  </a:schemeClr>
                </a:solidFill>
              </a:rPr>
              <a:t>αυτοαντισωμάτων</a:t>
            </a:r>
            <a:r>
              <a:rPr lang="el-GR" sz="2200" b="1" dirty="0" smtClean="0">
                <a:solidFill>
                  <a:schemeClr val="accent2">
                    <a:lumMod val="50000"/>
                  </a:schemeClr>
                </a:solidFill>
              </a:rPr>
              <a:t> έναντι των αιμοπεταλίων</a:t>
            </a:r>
          </a:p>
          <a:p>
            <a:pPr marL="180975" lvl="1" indent="-230188" algn="just">
              <a:spcAft>
                <a:spcPts val="800"/>
              </a:spcAft>
              <a:buClr>
                <a:srgbClr val="008E7E"/>
              </a:buClr>
            </a:pPr>
            <a:endParaRPr lang="el-GR" sz="2200" b="1" dirty="0" smtClean="0">
              <a:solidFill>
                <a:schemeClr val="accent2">
                  <a:lumMod val="50000"/>
                </a:schemeClr>
              </a:solidFill>
            </a:endParaRPr>
          </a:p>
          <a:p>
            <a:pPr marL="180975" lvl="1" indent="-230188" algn="just">
              <a:spcAft>
                <a:spcPts val="800"/>
              </a:spcAft>
              <a:buClr>
                <a:srgbClr val="008E7E"/>
              </a:buClr>
            </a:pPr>
            <a:r>
              <a:rPr lang="el-GR" sz="2200" dirty="0" smtClean="0">
                <a:solidFill>
                  <a:schemeClr val="accent2">
                    <a:lumMod val="50000"/>
                  </a:schemeClr>
                </a:solidFill>
              </a:rPr>
              <a:t>Πρόσδεση των </a:t>
            </a:r>
            <a:r>
              <a:rPr lang="el-GR" sz="2200" dirty="0" err="1" smtClean="0">
                <a:solidFill>
                  <a:schemeClr val="accent2">
                    <a:lumMod val="50000"/>
                  </a:schemeClr>
                </a:solidFill>
              </a:rPr>
              <a:t>αυτοαντισωμάτων</a:t>
            </a:r>
            <a:r>
              <a:rPr lang="el-GR" sz="2200" dirty="0" smtClean="0">
                <a:solidFill>
                  <a:schemeClr val="accent2">
                    <a:lumMod val="50000"/>
                  </a:schemeClr>
                </a:solidFill>
              </a:rPr>
              <a:t> στην επιφάνεια των αιμοπεταλίων και καταστροφή  από τα </a:t>
            </a:r>
            <a:r>
              <a:rPr lang="el-GR" sz="2200" b="1" dirty="0" err="1" smtClean="0">
                <a:solidFill>
                  <a:schemeClr val="accent2">
                    <a:lumMod val="50000"/>
                  </a:schemeClr>
                </a:solidFill>
              </a:rPr>
              <a:t>μακροφάγα</a:t>
            </a:r>
            <a:r>
              <a:rPr lang="el-GR" sz="2200" b="1" dirty="0" smtClean="0">
                <a:solidFill>
                  <a:schemeClr val="accent2">
                    <a:lumMod val="50000"/>
                  </a:schemeClr>
                </a:solidFill>
              </a:rPr>
              <a:t> του </a:t>
            </a:r>
            <a:r>
              <a:rPr lang="el-GR" sz="2200" b="1" dirty="0" err="1" smtClean="0">
                <a:solidFill>
                  <a:schemeClr val="accent2">
                    <a:lumMod val="50000"/>
                  </a:schemeClr>
                </a:solidFill>
              </a:rPr>
              <a:t>σπληνός</a:t>
            </a:r>
            <a:r>
              <a:rPr lang="el-GR" sz="2200" b="1" dirty="0" smtClean="0">
                <a:solidFill>
                  <a:schemeClr val="accent2">
                    <a:lumMod val="50000"/>
                  </a:schemeClr>
                </a:solidFill>
              </a:rPr>
              <a:t> </a:t>
            </a:r>
          </a:p>
          <a:p>
            <a:pPr marL="180975" lvl="1" indent="-230188" algn="just">
              <a:spcAft>
                <a:spcPts val="800"/>
              </a:spcAft>
              <a:buClr>
                <a:srgbClr val="008E7E"/>
              </a:buClr>
            </a:pPr>
            <a:r>
              <a:rPr lang="el-GR" sz="2200" dirty="0" smtClean="0">
                <a:solidFill>
                  <a:schemeClr val="accent2">
                    <a:lumMod val="50000"/>
                  </a:schemeClr>
                </a:solidFill>
              </a:rPr>
              <a:t>Τα αντισώματα που παράγονται από τα </a:t>
            </a:r>
            <a:r>
              <a:rPr lang="el-GR" sz="2200" b="1" dirty="0" smtClean="0">
                <a:solidFill>
                  <a:schemeClr val="accent2">
                    <a:lumMod val="50000"/>
                  </a:schemeClr>
                </a:solidFill>
              </a:rPr>
              <a:t>Β-κύτταρα </a:t>
            </a:r>
            <a:r>
              <a:rPr lang="el-GR" sz="2200" dirty="0" smtClean="0">
                <a:solidFill>
                  <a:schemeClr val="accent2">
                    <a:lumMod val="50000"/>
                  </a:schemeClr>
                </a:solidFill>
              </a:rPr>
              <a:t>προσδένονται επίσης και στα </a:t>
            </a:r>
            <a:r>
              <a:rPr lang="el-GR" sz="2200" b="1" dirty="0" err="1" smtClean="0">
                <a:solidFill>
                  <a:schemeClr val="accent2">
                    <a:lumMod val="50000"/>
                  </a:schemeClr>
                </a:solidFill>
              </a:rPr>
              <a:t>μεγακαρυοκύτταρα</a:t>
            </a:r>
            <a:r>
              <a:rPr lang="el-GR" sz="2200" b="1" dirty="0" smtClean="0">
                <a:solidFill>
                  <a:schemeClr val="accent2">
                    <a:lumMod val="50000"/>
                  </a:schemeClr>
                </a:solidFill>
              </a:rPr>
              <a:t> </a:t>
            </a:r>
            <a:r>
              <a:rPr lang="el-GR" sz="2200" dirty="0" smtClean="0">
                <a:solidFill>
                  <a:schemeClr val="accent2">
                    <a:lumMod val="50000"/>
                  </a:schemeClr>
                </a:solidFill>
              </a:rPr>
              <a:t>στο μυελό των οστών, εμποδίζοντας την ωρίμανσή τους και κατ’</a:t>
            </a:r>
            <a:r>
              <a:rPr lang="en-US" sz="2200" dirty="0" smtClean="0">
                <a:solidFill>
                  <a:schemeClr val="accent2">
                    <a:lumMod val="50000"/>
                  </a:schemeClr>
                </a:solidFill>
              </a:rPr>
              <a:t> </a:t>
            </a:r>
            <a:r>
              <a:rPr lang="el-GR" sz="2200" dirty="0" smtClean="0">
                <a:solidFill>
                  <a:schemeClr val="accent2">
                    <a:lumMod val="50000"/>
                  </a:schemeClr>
                </a:solidFill>
              </a:rPr>
              <a:t>επέκταση την παραγωγή αιμοπεταλίων</a:t>
            </a:r>
          </a:p>
          <a:p>
            <a:pPr marL="180975" lvl="1" indent="-230188" algn="just">
              <a:spcAft>
                <a:spcPts val="800"/>
              </a:spcAft>
              <a:buClr>
                <a:srgbClr val="008E7E"/>
              </a:buClr>
            </a:pPr>
            <a:r>
              <a:rPr lang="el-GR" sz="2200" dirty="0" smtClean="0">
                <a:solidFill>
                  <a:schemeClr val="accent2">
                    <a:lumMod val="50000"/>
                  </a:schemeClr>
                </a:solidFill>
              </a:rPr>
              <a:t>Τα </a:t>
            </a:r>
            <a:r>
              <a:rPr lang="el-GR" sz="2200" b="1" dirty="0" smtClean="0">
                <a:solidFill>
                  <a:schemeClr val="accent2">
                    <a:lumMod val="50000"/>
                  </a:schemeClr>
                </a:solidFill>
              </a:rPr>
              <a:t>Τ </a:t>
            </a:r>
            <a:r>
              <a:rPr lang="el-GR" sz="2200" b="1" dirty="0" err="1" smtClean="0">
                <a:solidFill>
                  <a:schemeClr val="accent2">
                    <a:lumMod val="50000"/>
                  </a:schemeClr>
                </a:solidFill>
              </a:rPr>
              <a:t>λεμφοκύτταρακύτταρα</a:t>
            </a:r>
            <a:r>
              <a:rPr lang="el-GR" sz="2200" b="1" dirty="0" smtClean="0">
                <a:solidFill>
                  <a:schemeClr val="accent2">
                    <a:lumMod val="50000"/>
                  </a:schemeClr>
                </a:solidFill>
              </a:rPr>
              <a:t> ενισχύουν την παραγωγή των </a:t>
            </a:r>
            <a:r>
              <a:rPr lang="el-GR" sz="2200" b="1" dirty="0" err="1" smtClean="0">
                <a:solidFill>
                  <a:schemeClr val="accent2">
                    <a:lumMod val="50000"/>
                  </a:schemeClr>
                </a:solidFill>
              </a:rPr>
              <a:t>αντιαιμοπεταλιακών</a:t>
            </a:r>
            <a:r>
              <a:rPr lang="el-GR" sz="2200" b="1" dirty="0" smtClean="0">
                <a:solidFill>
                  <a:schemeClr val="accent2">
                    <a:lumMod val="50000"/>
                  </a:schemeClr>
                </a:solidFill>
              </a:rPr>
              <a:t> </a:t>
            </a:r>
            <a:r>
              <a:rPr lang="el-GR" sz="2200" dirty="0" smtClean="0">
                <a:solidFill>
                  <a:schemeClr val="accent2">
                    <a:lumMod val="50000"/>
                  </a:schemeClr>
                </a:solidFill>
              </a:rPr>
              <a:t>αντισωμάτων από τα Β κύτταρα</a:t>
            </a:r>
          </a:p>
          <a:p>
            <a:pPr marL="638175" lvl="2" indent="-230188" algn="just">
              <a:spcAft>
                <a:spcPts val="800"/>
              </a:spcAft>
              <a:buClr>
                <a:srgbClr val="008E7E"/>
              </a:buClr>
            </a:pPr>
            <a:r>
              <a:rPr lang="el-GR" sz="2200" dirty="0" smtClean="0">
                <a:solidFill>
                  <a:schemeClr val="accent2">
                    <a:lumMod val="50000"/>
                  </a:schemeClr>
                </a:solidFill>
              </a:rPr>
              <a:t>Τα </a:t>
            </a:r>
            <a:r>
              <a:rPr lang="el-GR" sz="2200" b="1" dirty="0" smtClean="0">
                <a:solidFill>
                  <a:schemeClr val="accent2">
                    <a:lumMod val="50000"/>
                  </a:schemeClr>
                </a:solidFill>
              </a:rPr>
              <a:t>Τ-</a:t>
            </a:r>
            <a:r>
              <a:rPr lang="en-US" sz="2200" b="1" dirty="0" smtClean="0">
                <a:solidFill>
                  <a:schemeClr val="accent2">
                    <a:lumMod val="50000"/>
                  </a:schemeClr>
                </a:solidFill>
              </a:rPr>
              <a:t>helper</a:t>
            </a:r>
            <a:r>
              <a:rPr lang="el-GR" sz="2200" dirty="0" smtClean="0">
                <a:solidFill>
                  <a:schemeClr val="accent2">
                    <a:lumMod val="50000"/>
                  </a:schemeClr>
                </a:solidFill>
              </a:rPr>
              <a:t> </a:t>
            </a:r>
            <a:r>
              <a:rPr lang="en-US" sz="2200" dirty="0" smtClean="0">
                <a:solidFill>
                  <a:schemeClr val="accent2">
                    <a:lumMod val="50000"/>
                  </a:schemeClr>
                </a:solidFill>
              </a:rPr>
              <a:t>(</a:t>
            </a:r>
            <a:r>
              <a:rPr lang="en-US" sz="2200" dirty="0" err="1" smtClean="0">
                <a:solidFill>
                  <a:schemeClr val="accent2">
                    <a:lumMod val="50000"/>
                  </a:schemeClr>
                </a:solidFill>
              </a:rPr>
              <a:t>Th</a:t>
            </a:r>
            <a:r>
              <a:rPr lang="en-US" sz="2200" dirty="0" smtClean="0">
                <a:solidFill>
                  <a:schemeClr val="accent2">
                    <a:lumMod val="50000"/>
                  </a:schemeClr>
                </a:solidFill>
              </a:rPr>
              <a:t>) </a:t>
            </a:r>
            <a:r>
              <a:rPr lang="el-GR" sz="2200" dirty="0" smtClean="0">
                <a:solidFill>
                  <a:schemeClr val="accent2">
                    <a:lumMod val="50000"/>
                  </a:schemeClr>
                </a:solidFill>
              </a:rPr>
              <a:t>ενεργοποιούνται καθώς προσδένονται  στα </a:t>
            </a:r>
            <a:r>
              <a:rPr lang="el-GR" sz="2200" dirty="0" err="1" smtClean="0">
                <a:solidFill>
                  <a:schemeClr val="accent2">
                    <a:lumMod val="50000"/>
                  </a:schemeClr>
                </a:solidFill>
              </a:rPr>
              <a:t>μακροφάγα</a:t>
            </a:r>
            <a:r>
              <a:rPr lang="el-GR" sz="2200" dirty="0" smtClean="0">
                <a:solidFill>
                  <a:schemeClr val="accent2">
                    <a:lumMod val="50000"/>
                  </a:schemeClr>
                </a:solidFill>
              </a:rPr>
              <a:t> που παρουσιάζουν </a:t>
            </a:r>
            <a:r>
              <a:rPr lang="el-GR" sz="2200" dirty="0" err="1" smtClean="0">
                <a:solidFill>
                  <a:schemeClr val="accent2">
                    <a:lumMod val="50000"/>
                  </a:schemeClr>
                </a:solidFill>
              </a:rPr>
              <a:t>αιμοπεταλιακά</a:t>
            </a:r>
            <a:r>
              <a:rPr lang="el-GR" sz="2200" dirty="0" smtClean="0">
                <a:solidFill>
                  <a:schemeClr val="accent2">
                    <a:lumMod val="50000"/>
                  </a:schemeClr>
                </a:solidFill>
              </a:rPr>
              <a:t> αντιγόνα στην επιφάνειά τους</a:t>
            </a:r>
            <a:r>
              <a:rPr lang="en-US" sz="2200" dirty="0" smtClean="0">
                <a:solidFill>
                  <a:schemeClr val="accent2">
                    <a:lumMod val="50000"/>
                  </a:schemeClr>
                </a:solidFill>
              </a:rPr>
              <a:t>. </a:t>
            </a:r>
            <a:r>
              <a:rPr lang="el-GR" sz="2200" dirty="0" smtClean="0">
                <a:solidFill>
                  <a:schemeClr val="accent2">
                    <a:lumMod val="50000"/>
                  </a:schemeClr>
                </a:solidFill>
              </a:rPr>
              <a:t>Παράγουν </a:t>
            </a:r>
            <a:r>
              <a:rPr lang="el-GR" sz="2200" b="1" dirty="0" err="1" smtClean="0">
                <a:solidFill>
                  <a:schemeClr val="accent2">
                    <a:lumMod val="50000"/>
                  </a:schemeClr>
                </a:solidFill>
              </a:rPr>
              <a:t>κυτοκίνες</a:t>
            </a:r>
            <a:r>
              <a:rPr lang="el-GR" sz="2200" dirty="0" smtClean="0">
                <a:solidFill>
                  <a:schemeClr val="accent2">
                    <a:lumMod val="50000"/>
                  </a:schemeClr>
                </a:solidFill>
              </a:rPr>
              <a:t> (</a:t>
            </a:r>
            <a:r>
              <a:rPr lang="el-GR" sz="2200" dirty="0" err="1" smtClean="0">
                <a:solidFill>
                  <a:schemeClr val="accent2">
                    <a:lumMod val="50000"/>
                  </a:schemeClr>
                </a:solidFill>
              </a:rPr>
              <a:t>ιντερλευκίνη</a:t>
            </a:r>
            <a:r>
              <a:rPr lang="el-GR" sz="2200" dirty="0" smtClean="0">
                <a:solidFill>
                  <a:schemeClr val="accent2">
                    <a:lumMod val="50000"/>
                  </a:schemeClr>
                </a:solidFill>
              </a:rPr>
              <a:t>-2 και </a:t>
            </a:r>
            <a:r>
              <a:rPr lang="el-GR" sz="2200" dirty="0" err="1" smtClean="0">
                <a:solidFill>
                  <a:schemeClr val="accent2">
                    <a:lumMod val="50000"/>
                  </a:schemeClr>
                </a:solidFill>
              </a:rPr>
              <a:t>ιντερφερόνη</a:t>
            </a:r>
            <a:r>
              <a:rPr lang="el-GR" sz="2200" dirty="0" smtClean="0">
                <a:solidFill>
                  <a:schemeClr val="accent2">
                    <a:lumMod val="50000"/>
                  </a:schemeClr>
                </a:solidFill>
              </a:rPr>
              <a:t> γ) που επάγουν την διαφοροποίηση των Β-κυττάρων</a:t>
            </a:r>
            <a:r>
              <a:rPr lang="el-GR" sz="2200" b="1" dirty="0" smtClean="0">
                <a:solidFill>
                  <a:schemeClr val="accent2">
                    <a:lumMod val="50000"/>
                  </a:schemeClr>
                </a:solidFill>
              </a:rPr>
              <a:t> </a:t>
            </a:r>
            <a:r>
              <a:rPr lang="el-GR" sz="2200" dirty="0" smtClean="0">
                <a:solidFill>
                  <a:schemeClr val="accent2">
                    <a:lumMod val="50000"/>
                  </a:schemeClr>
                </a:solidFill>
              </a:rPr>
              <a:t>και την παραγωγή περισσότερων </a:t>
            </a:r>
            <a:r>
              <a:rPr lang="el-GR" sz="2200" dirty="0" err="1" smtClean="0">
                <a:solidFill>
                  <a:schemeClr val="accent2">
                    <a:lumMod val="50000"/>
                  </a:schemeClr>
                </a:solidFill>
              </a:rPr>
              <a:t>αντιαιμοπεταλιακών</a:t>
            </a:r>
            <a:r>
              <a:rPr lang="el-GR" sz="2200" dirty="0" smtClean="0">
                <a:solidFill>
                  <a:schemeClr val="accent2">
                    <a:lumMod val="50000"/>
                  </a:schemeClr>
                </a:solidFill>
              </a:rPr>
              <a:t> αντισωμάτων</a:t>
            </a:r>
            <a:endParaRPr lang="el-GR" dirty="0">
              <a:solidFill>
                <a:schemeClr val="accent2">
                  <a:lumMod val="50000"/>
                </a:schemeClr>
              </a:solidFill>
            </a:endParaRPr>
          </a:p>
        </p:txBody>
      </p:sp>
      <p:sp>
        <p:nvSpPr>
          <p:cNvPr id="4" name="3 - Ορθογώνιο"/>
          <p:cNvSpPr/>
          <p:nvPr/>
        </p:nvSpPr>
        <p:spPr>
          <a:xfrm>
            <a:off x="0" y="260648"/>
            <a:ext cx="9144000" cy="477054"/>
          </a:xfrm>
          <a:prstGeom prst="rect">
            <a:avLst/>
          </a:prstGeom>
        </p:spPr>
        <p:txBody>
          <a:bodyPr wrap="square">
            <a:spAutoFit/>
          </a:bodyPr>
          <a:lstStyle/>
          <a:p>
            <a:pPr marL="180975" lvl="1" indent="-230188" algn="ctr">
              <a:spcAft>
                <a:spcPts val="600"/>
              </a:spcAft>
              <a:buClr>
                <a:srgbClr val="008E7E"/>
              </a:buClr>
              <a:buNone/>
            </a:pPr>
            <a:r>
              <a:rPr lang="el-GR" sz="2500" b="1" dirty="0" smtClean="0">
                <a:solidFill>
                  <a:schemeClr val="accent2">
                    <a:lumMod val="50000"/>
                  </a:schemeClr>
                </a:solidFill>
              </a:rPr>
              <a:t>Ο ρόλος των Β</a:t>
            </a:r>
            <a:r>
              <a:rPr lang="en-US" sz="2500" b="1" dirty="0" smtClean="0">
                <a:solidFill>
                  <a:schemeClr val="accent2">
                    <a:lumMod val="50000"/>
                  </a:schemeClr>
                </a:solidFill>
              </a:rPr>
              <a:t>-</a:t>
            </a:r>
            <a:r>
              <a:rPr lang="el-GR" sz="2500" b="1" dirty="0" smtClean="0">
                <a:solidFill>
                  <a:schemeClr val="accent2">
                    <a:lumMod val="50000"/>
                  </a:schemeClr>
                </a:solidFill>
              </a:rPr>
              <a:t> και Τ-κυττάρων στη </a:t>
            </a:r>
            <a:r>
              <a:rPr lang="el-GR" sz="2500" b="1" dirty="0" err="1" smtClean="0">
                <a:solidFill>
                  <a:schemeClr val="accent2">
                    <a:lumMod val="50000"/>
                  </a:schemeClr>
                </a:solidFill>
              </a:rPr>
              <a:t>Παθοφυσιολογία</a:t>
            </a:r>
            <a:r>
              <a:rPr lang="el-GR" sz="2500" b="1" dirty="0" smtClean="0">
                <a:solidFill>
                  <a:schemeClr val="accent2">
                    <a:lumMod val="50000"/>
                  </a:schemeClr>
                </a:solidFill>
              </a:rPr>
              <a:t> της </a:t>
            </a:r>
            <a:r>
              <a:rPr lang="en-US" sz="2500" b="1" dirty="0" smtClean="0">
                <a:solidFill>
                  <a:schemeClr val="accent2">
                    <a:lumMod val="50000"/>
                  </a:schemeClr>
                </a:solidFill>
              </a:rPr>
              <a:t>ITP</a:t>
            </a:r>
            <a:r>
              <a:rPr lang="el-GR" sz="2500" b="1" dirty="0" smtClean="0">
                <a:solidFill>
                  <a:schemeClr val="accent2">
                    <a:lumMod val="50000"/>
                  </a:schemeClr>
                </a:solidFill>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2060848"/>
            <a:ext cx="9144000" cy="1785104"/>
          </a:xfrm>
          <a:prstGeom prst="rect">
            <a:avLst/>
          </a:prstGeom>
        </p:spPr>
        <p:txBody>
          <a:bodyPr wrap="square">
            <a:spAutoFit/>
          </a:bodyPr>
          <a:lstStyle/>
          <a:p>
            <a:r>
              <a:rPr lang="el-GR" sz="2200" b="1" dirty="0" smtClean="0">
                <a:solidFill>
                  <a:srgbClr val="003366"/>
                </a:solidFill>
                <a:latin typeface="Arial" pitchFamily="34" charset="0"/>
                <a:cs typeface="Arial" pitchFamily="34" charset="0"/>
              </a:rPr>
              <a:t>Στοιχεία για το ρόλο των αντισωμάτων στην ΙΤΡ </a:t>
            </a:r>
          </a:p>
          <a:p>
            <a:endParaRPr lang="el-GR" sz="2200" dirty="0" smtClean="0">
              <a:solidFill>
                <a:srgbClr val="003366"/>
              </a:solidFill>
            </a:endParaRPr>
          </a:p>
          <a:p>
            <a:pPr marL="342900" indent="-342900">
              <a:buFont typeface="Wingdings" pitchFamily="2" charset="2"/>
              <a:buChar char="Ø"/>
            </a:pPr>
            <a:r>
              <a:rPr lang="en-US" sz="2200" dirty="0" err="1" smtClean="0">
                <a:solidFill>
                  <a:srgbClr val="003366"/>
                </a:solidFill>
                <a:latin typeface="Arial" pitchFamily="34" charset="0"/>
                <a:cs typeface="Arial" pitchFamily="34" charset="0"/>
              </a:rPr>
              <a:t>Rituximab</a:t>
            </a:r>
            <a:r>
              <a:rPr lang="el-GR" sz="2200" dirty="0" smtClean="0">
                <a:solidFill>
                  <a:srgbClr val="003366"/>
                </a:solidFill>
                <a:latin typeface="Arial" pitchFamily="34" charset="0"/>
                <a:cs typeface="Arial" pitchFamily="34" charset="0"/>
              </a:rPr>
              <a:t> (</a:t>
            </a:r>
            <a:r>
              <a:rPr lang="el-GR" sz="2200" dirty="0" err="1" smtClean="0">
                <a:solidFill>
                  <a:srgbClr val="003366"/>
                </a:solidFill>
                <a:latin typeface="Arial" pitchFamily="34" charset="0"/>
                <a:cs typeface="Arial" pitchFamily="34" charset="0"/>
              </a:rPr>
              <a:t>μονοκλωνικό</a:t>
            </a:r>
            <a:r>
              <a:rPr lang="el-GR" sz="2200" dirty="0" smtClean="0">
                <a:solidFill>
                  <a:srgbClr val="003366"/>
                </a:solidFill>
                <a:latin typeface="Arial" pitchFamily="34" charset="0"/>
                <a:cs typeface="Arial" pitchFamily="34" charset="0"/>
              </a:rPr>
              <a:t> αντίσωμα έναντι </a:t>
            </a:r>
            <a:r>
              <a:rPr lang="en-US" sz="2200" dirty="0" smtClean="0">
                <a:solidFill>
                  <a:srgbClr val="003366"/>
                </a:solidFill>
                <a:latin typeface="Arial" pitchFamily="34" charset="0"/>
                <a:cs typeface="Arial" pitchFamily="34" charset="0"/>
              </a:rPr>
              <a:t>CD</a:t>
            </a:r>
            <a:r>
              <a:rPr lang="el-GR" sz="2200" dirty="0" smtClean="0">
                <a:solidFill>
                  <a:srgbClr val="003366"/>
                </a:solidFill>
                <a:latin typeface="Arial" pitchFamily="34" charset="0"/>
                <a:cs typeface="Arial" pitchFamily="34" charset="0"/>
              </a:rPr>
              <a:t>20+ </a:t>
            </a:r>
            <a:r>
              <a:rPr lang="en-US" sz="2200" dirty="0" smtClean="0">
                <a:solidFill>
                  <a:srgbClr val="003366"/>
                </a:solidFill>
                <a:latin typeface="Arial" pitchFamily="34" charset="0"/>
                <a:cs typeface="Arial" pitchFamily="34" charset="0"/>
              </a:rPr>
              <a:t>B</a:t>
            </a:r>
            <a:r>
              <a:rPr lang="el-GR" sz="2200" dirty="0" smtClean="0">
                <a:solidFill>
                  <a:srgbClr val="003366"/>
                </a:solidFill>
                <a:latin typeface="Arial" pitchFamily="34" charset="0"/>
                <a:cs typeface="Arial" pitchFamily="34" charset="0"/>
              </a:rPr>
              <a:t>-λεμφοκυττάρων) </a:t>
            </a:r>
          </a:p>
          <a:p>
            <a:pPr marL="342900" indent="-342900">
              <a:buFont typeface="Wingdings" pitchFamily="2" charset="2"/>
              <a:buChar char="Ø"/>
            </a:pPr>
            <a:endParaRPr lang="en-US" sz="2200" dirty="0" smtClean="0">
              <a:solidFill>
                <a:srgbClr val="003366"/>
              </a:solidFill>
              <a:latin typeface="Arial" pitchFamily="34" charset="0"/>
              <a:cs typeface="Arial" pitchFamily="34" charset="0"/>
            </a:endParaRPr>
          </a:p>
          <a:p>
            <a:pPr marL="342900" indent="-342900">
              <a:buFont typeface="Wingdings" pitchFamily="2" charset="2"/>
              <a:buChar char="Ø"/>
            </a:pPr>
            <a:r>
              <a:rPr lang="en-US" sz="2200" dirty="0" smtClean="0">
                <a:solidFill>
                  <a:srgbClr val="003366"/>
                </a:solidFill>
                <a:latin typeface="Arial" pitchFamily="34" charset="0"/>
                <a:cs typeface="Arial" pitchFamily="34" charset="0"/>
              </a:rPr>
              <a:t>O</a:t>
            </a:r>
            <a:r>
              <a:rPr lang="el-GR" sz="2200" dirty="0" smtClean="0">
                <a:solidFill>
                  <a:srgbClr val="003366"/>
                </a:solidFill>
                <a:latin typeface="Arial" pitchFamily="34" charset="0"/>
                <a:cs typeface="Arial" pitchFamily="34" charset="0"/>
              </a:rPr>
              <a:t>ι αγωνιστές του υποδοχέα της </a:t>
            </a:r>
            <a:r>
              <a:rPr lang="el-GR" sz="2200" dirty="0" err="1" smtClean="0">
                <a:solidFill>
                  <a:srgbClr val="003366"/>
                </a:solidFill>
                <a:latin typeface="Arial" pitchFamily="34" charset="0"/>
                <a:cs typeface="Arial" pitchFamily="34" charset="0"/>
              </a:rPr>
              <a:t>θρομβοποιητίνης</a:t>
            </a:r>
            <a:r>
              <a:rPr lang="el-GR" sz="2200" dirty="0" smtClean="0">
                <a:solidFill>
                  <a:srgbClr val="003366"/>
                </a:solidFill>
                <a:latin typeface="Arial" pitchFamily="34" charset="0"/>
                <a:cs typeface="Arial" pitchFamily="34" charset="0"/>
              </a:rPr>
              <a:t> (</a:t>
            </a:r>
            <a:r>
              <a:rPr lang="en-US" sz="2200" dirty="0" smtClean="0">
                <a:solidFill>
                  <a:srgbClr val="003366"/>
                </a:solidFill>
                <a:latin typeface="Arial" pitchFamily="34" charset="0"/>
                <a:cs typeface="Arial" pitchFamily="34" charset="0"/>
              </a:rPr>
              <a:t>TPO</a:t>
            </a:r>
            <a:r>
              <a:rPr lang="el-GR" sz="2200" dirty="0" smtClean="0">
                <a:solidFill>
                  <a:srgbClr val="003366"/>
                </a:solidFill>
                <a:latin typeface="Arial" pitchFamily="34" charset="0"/>
                <a:cs typeface="Arial" pitchFamily="34" charset="0"/>
              </a:rPr>
              <a:t>) </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Προσαρμοσμένος 1">
      <a:dk1>
        <a:sysClr val="windowText" lastClr="000000"/>
      </a:dk1>
      <a:lt1>
        <a:sysClr val="window" lastClr="FFFFFF"/>
      </a:lt1>
      <a:dk2>
        <a:srgbClr val="5A6378"/>
      </a:dk2>
      <a:lt2>
        <a:srgbClr val="D4D4D6"/>
      </a:lt2>
      <a:accent1>
        <a:srgbClr val="F0AD00"/>
      </a:accent1>
      <a:accent2>
        <a:srgbClr val="60B5CC"/>
      </a:accent2>
      <a:accent3>
        <a:srgbClr val="E66C7D"/>
      </a:accent3>
      <a:accent4>
        <a:srgbClr val="D8243D"/>
      </a:accent4>
      <a:accent5>
        <a:srgbClr val="E88651"/>
      </a:accent5>
      <a:accent6>
        <a:srgbClr val="C64847"/>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588</TotalTime>
  <Words>4955</Words>
  <Application>Microsoft Office PowerPoint</Application>
  <PresentationFormat>Προβολή στην οθόνη (4:3)</PresentationFormat>
  <Paragraphs>655</Paragraphs>
  <Slides>66</Slides>
  <Notes>16</Notes>
  <HiddenSlides>0</HiddenSlides>
  <MMClips>0</MMClips>
  <ScaleCrop>false</ScaleCrop>
  <HeadingPairs>
    <vt:vector size="4" baseType="variant">
      <vt:variant>
        <vt:lpstr>Θέμα</vt:lpstr>
      </vt:variant>
      <vt:variant>
        <vt:i4>1</vt:i4>
      </vt:variant>
      <vt:variant>
        <vt:lpstr>Τίτλοι διαφανειών</vt:lpstr>
      </vt:variant>
      <vt:variant>
        <vt:i4>66</vt:i4>
      </vt:variant>
    </vt:vector>
  </HeadingPairs>
  <TitlesOfParts>
    <vt:vector size="67" baseType="lpstr">
      <vt:lpstr>Θέμα του Office</vt:lpstr>
      <vt:lpstr> Αυτοάνοση θρομβοπενία Θεραπευτική αντιμετώπιση </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Μονοπάτι σηματοδότησης TPO</vt:lpstr>
      <vt:lpstr>Μηχανισμός δράσης της Ενδογενούς ΤΡΟ</vt:lpstr>
      <vt:lpstr>ITP: Ελαττωματική θρομβοποίηση </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ITP στα παιδιά</vt:lpstr>
      <vt:lpstr>Οξεία ITP</vt:lpstr>
      <vt:lpstr>Διαφάνεια 29</vt:lpstr>
      <vt:lpstr>Διαφάνεια 30</vt:lpstr>
      <vt:lpstr>Θεραπευτικές επιλογές</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O ορισμός χρόνιας ανθεκτικής ITP</vt:lpstr>
      <vt:lpstr>Χρόνια ανθεκτική ITP: Θεραπευτικές επιλογές</vt:lpstr>
      <vt:lpstr>Διαφάνεια 42</vt:lpstr>
      <vt:lpstr>Διαφάνεια 43</vt:lpstr>
      <vt:lpstr>Μηχανισμός δράσης της Ενδογενούς ΤΡΟ</vt:lpstr>
      <vt:lpstr>Διαφάνεια 45</vt:lpstr>
      <vt:lpstr>Μηχανισμός δράσης Romiplostim</vt:lpstr>
      <vt:lpstr>Διαφάνεια 47</vt:lpstr>
      <vt:lpstr>Μηχανισμός δράσης Eltrombopag</vt:lpstr>
      <vt:lpstr>Διαφάνεια 49</vt:lpstr>
      <vt:lpstr>Διαφάνεια 50</vt:lpstr>
      <vt:lpstr>Διαφάνεια 51</vt:lpstr>
      <vt:lpstr>Διαφάνεια 52</vt:lpstr>
      <vt:lpstr>Διαφάνεια 53</vt:lpstr>
      <vt:lpstr>Θεραπευτικές ενδείξεις Romiplostim</vt:lpstr>
      <vt:lpstr>Διαφάνεια 55</vt:lpstr>
      <vt:lpstr>Διαφάνεια 56</vt:lpstr>
      <vt:lpstr>Eltrombopag: pharmacological aspects</vt:lpstr>
      <vt:lpstr>Διαφάνεια 58</vt:lpstr>
      <vt:lpstr>Διαφάνεια 59</vt:lpstr>
      <vt:lpstr>Διαφάνεια 60</vt:lpstr>
      <vt:lpstr>Διαφάνεια 61</vt:lpstr>
      <vt:lpstr>Διαφάνεια 62</vt:lpstr>
      <vt:lpstr>Διαφάνεια 63</vt:lpstr>
      <vt:lpstr>Διαφάνεια 64</vt:lpstr>
      <vt:lpstr>Διαφάνεια 65</vt:lpstr>
      <vt:lpstr>Διαφάνεια 66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θανασης</dc:creator>
  <cp:lastModifiedBy>θανάσης</cp:lastModifiedBy>
  <cp:revision>27</cp:revision>
  <dcterms:created xsi:type="dcterms:W3CDTF">2012-10-12T22:39:25Z</dcterms:created>
  <dcterms:modified xsi:type="dcterms:W3CDTF">2015-11-08T21:39:28Z</dcterms:modified>
</cp:coreProperties>
</file>