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m4a" ContentType="audio/mp4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437" r:id="rId2"/>
    <p:sldId id="438" r:id="rId3"/>
    <p:sldId id="447" r:id="rId4"/>
    <p:sldId id="441" r:id="rId5"/>
    <p:sldId id="385" r:id="rId6"/>
    <p:sldId id="397" r:id="rId7"/>
    <p:sldId id="384" r:id="rId8"/>
    <p:sldId id="443" r:id="rId9"/>
    <p:sldId id="444" r:id="rId10"/>
    <p:sldId id="446" r:id="rId11"/>
    <p:sldId id="420" r:id="rId12"/>
    <p:sldId id="432" r:id="rId13"/>
    <p:sldId id="433" r:id="rId14"/>
    <p:sldId id="434" r:id="rId15"/>
    <p:sldId id="435" r:id="rId16"/>
    <p:sldId id="449" r:id="rId17"/>
    <p:sldId id="413" r:id="rId18"/>
    <p:sldId id="422" r:id="rId19"/>
    <p:sldId id="451" r:id="rId20"/>
    <p:sldId id="452" r:id="rId21"/>
    <p:sldId id="411" r:id="rId22"/>
    <p:sldId id="421" r:id="rId23"/>
    <p:sldId id="417" r:id="rId24"/>
    <p:sldId id="424" r:id="rId25"/>
    <p:sldId id="456" r:id="rId26"/>
    <p:sldId id="460" r:id="rId27"/>
    <p:sldId id="458" r:id="rId28"/>
    <p:sldId id="459" r:id="rId29"/>
    <p:sldId id="454" r:id="rId30"/>
    <p:sldId id="274" r:id="rId31"/>
    <p:sldId id="294" r:id="rId32"/>
    <p:sldId id="282" r:id="rId33"/>
    <p:sldId id="425" r:id="rId34"/>
    <p:sldId id="369" r:id="rId35"/>
    <p:sldId id="380" r:id="rId36"/>
    <p:sldId id="426" r:id="rId37"/>
    <p:sldId id="427" r:id="rId38"/>
    <p:sldId id="457" r:id="rId39"/>
    <p:sldId id="465" r:id="rId40"/>
    <p:sldId id="379" r:id="rId41"/>
    <p:sldId id="359" r:id="rId42"/>
    <p:sldId id="360" r:id="rId43"/>
    <p:sldId id="358" r:id="rId44"/>
    <p:sldId id="428" r:id="rId45"/>
    <p:sldId id="335" r:id="rId46"/>
    <p:sldId id="461" r:id="rId47"/>
    <p:sldId id="462" r:id="rId48"/>
    <p:sldId id="463" r:id="rId49"/>
    <p:sldId id="464" r:id="rId50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50000"/>
      </a:spcBef>
      <a:spcAft>
        <a:spcPct val="0"/>
      </a:spcAft>
      <a:defRPr sz="2400" kern="1200">
        <a:solidFill>
          <a:schemeClr val="accent1"/>
        </a:solidFill>
        <a:latin typeface="Trebuchet MS" pitchFamily="34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2400" kern="1200">
        <a:solidFill>
          <a:schemeClr val="accent1"/>
        </a:solidFill>
        <a:latin typeface="Trebuchet MS" pitchFamily="34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2400" kern="1200">
        <a:solidFill>
          <a:schemeClr val="accent1"/>
        </a:solidFill>
        <a:latin typeface="Trebuchet MS" pitchFamily="34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2400" kern="1200">
        <a:solidFill>
          <a:schemeClr val="accent1"/>
        </a:solidFill>
        <a:latin typeface="Trebuchet MS" pitchFamily="34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2400" kern="1200">
        <a:solidFill>
          <a:schemeClr val="accent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accent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accent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accent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accent1"/>
        </a:solidFill>
        <a:latin typeface="Trebuchet MS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FF00"/>
    <a:srgbClr val="000099"/>
    <a:srgbClr val="FF0066"/>
    <a:srgbClr val="000066"/>
    <a:srgbClr val="003399"/>
    <a:srgbClr val="3333FF"/>
    <a:srgbClr val="00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71" autoAdjust="0"/>
    <p:restoredTop sz="94660"/>
  </p:normalViewPr>
  <p:slideViewPr>
    <p:cSldViewPr>
      <p:cViewPr varScale="1">
        <p:scale>
          <a:sx n="113" d="100"/>
          <a:sy n="113" d="100"/>
        </p:scale>
        <p:origin x="-198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1180-D8CE-4B24-AC98-96172C7C0223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052FD4-8496-4B0B-A469-69B7DDD2AE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85120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E6605-1CAE-41F6-8D24-9FFC815FE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96BD4-BAD6-494E-8A1E-6F420A9728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E5AD6-7433-431D-ADD4-27B478C636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56C63-7CA1-436B-9D85-86850B26FC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84155-DEC6-4AA8-9A02-A6C94A527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19498-EF84-4D4E-B950-456FF9FAE0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37485-8387-4032-B67D-AE9052587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B26EB-5484-4852-A21F-93D362D4C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F5069-9168-4E84-9E64-E4A8C8356A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45C36-0996-4DDA-A42A-670D0CFFA2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0E391-808F-48E1-843C-68B4D005B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2AAA14A2-D721-496C-8056-E8643D96E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21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22.m4a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4.m4a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26.m4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27.m4a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28.m4a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.jpeg"/><Relationship Id="rId7" Type="http://schemas.microsoft.com/office/2007/relationships/media" Target="../media/media29.m4a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microsoft.com/office/2007/relationships/media" Target="../media/media3.m4a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30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1.vml"/><Relationship Id="rId6" Type="http://schemas.microsoft.com/office/2007/relationships/media" Target="../media/media31.m4a"/><Relationship Id="rId5" Type="http://schemas.openxmlformats.org/officeDocument/2006/relationships/image" Target="../media/image13.png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32.m4a"/><Relationship Id="rId4" Type="http://schemas.openxmlformats.org/officeDocument/2006/relationships/image" Target="../media/image1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33.m4a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34.m4a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35.m4a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36.m4a"/><Relationship Id="rId4" Type="http://schemas.openxmlformats.org/officeDocument/2006/relationships/image" Target="../media/image2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37.m4a"/><Relationship Id="rId4" Type="http://schemas.openxmlformats.org/officeDocument/2006/relationships/image" Target="../media/image23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../media/media38.m4a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39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40.m4a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41.m4a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42.m4a"/><Relationship Id="rId4" Type="http://schemas.openxmlformats.org/officeDocument/2006/relationships/image" Target="../media/image2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43.m4a"/><Relationship Id="rId4" Type="http://schemas.openxmlformats.org/officeDocument/2006/relationships/image" Target="../media/image3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44.m4a"/><Relationship Id="rId4" Type="http://schemas.openxmlformats.org/officeDocument/2006/relationships/image" Target="../media/image32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media" Target="../media/media45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media" Target="../media/media46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media" Target="../media/media47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media" Target="../media/media48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media" Target="../media/media49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9144000" cy="1756048"/>
          </a:xfrm>
          <a:noFill/>
        </p:spPr>
        <p:txBody>
          <a:bodyPr/>
          <a:lstStyle/>
          <a:p>
            <a:pPr eaLnBrk="1" hangingPunct="1"/>
            <a:r>
              <a:rPr lang="el-GR" sz="3200" b="1" dirty="0">
                <a:solidFill>
                  <a:srgbClr val="0033CC"/>
                </a:solidFill>
                <a:latin typeface="Candara" pitchFamily="34" charset="0"/>
              </a:rPr>
              <a:t>Ιδιοπαθής Φλεγμονώδης Νόσος του Εντέρου (ΙΦΝΕ)</a:t>
            </a:r>
            <a:r>
              <a:rPr lang="en-US" sz="1200" b="1" dirty="0">
                <a:solidFill>
                  <a:srgbClr val="0033CC"/>
                </a:solidFill>
                <a:latin typeface="Candara" pitchFamily="34" charset="0"/>
              </a:rPr>
              <a:t/>
            </a:r>
            <a:br>
              <a:rPr lang="en-US" sz="1200" b="1" dirty="0">
                <a:solidFill>
                  <a:srgbClr val="0033CC"/>
                </a:solidFill>
                <a:latin typeface="Candara" pitchFamily="34" charset="0"/>
              </a:rPr>
            </a:br>
            <a:r>
              <a:rPr lang="el-GR" sz="1200" b="1" dirty="0">
                <a:solidFill>
                  <a:srgbClr val="0033CC"/>
                </a:solidFill>
                <a:latin typeface="Candara" pitchFamily="34" charset="0"/>
              </a:rPr>
              <a:t/>
            </a:r>
            <a:br>
              <a:rPr lang="el-GR" sz="1200" b="1" dirty="0">
                <a:solidFill>
                  <a:srgbClr val="0033CC"/>
                </a:solidFill>
                <a:latin typeface="Candara" pitchFamily="34" charset="0"/>
              </a:rPr>
            </a:br>
            <a:r>
              <a:rPr lang="en-US" sz="3200" b="1" dirty="0">
                <a:solidFill>
                  <a:srgbClr val="0033CC"/>
                </a:solidFill>
                <a:latin typeface="Candara" pitchFamily="34" charset="0"/>
              </a:rPr>
              <a:t>E</a:t>
            </a:r>
            <a:r>
              <a:rPr lang="el-GR" sz="3200" b="1" dirty="0">
                <a:solidFill>
                  <a:srgbClr val="0033CC"/>
                </a:solidFill>
                <a:latin typeface="Candara" pitchFamily="34" charset="0"/>
              </a:rPr>
              <a:t>λκώδης κολίτιδα </a:t>
            </a:r>
            <a:r>
              <a:rPr lang="en-US" sz="3200" b="1" dirty="0">
                <a:solidFill>
                  <a:srgbClr val="0033CC"/>
                </a:solidFill>
                <a:latin typeface="Candara" pitchFamily="34" charset="0"/>
              </a:rPr>
              <a:t>&amp;</a:t>
            </a:r>
            <a:r>
              <a:rPr lang="el-GR" sz="3200" b="1" dirty="0">
                <a:solidFill>
                  <a:srgbClr val="0033CC"/>
                </a:solidFill>
                <a:latin typeface="Candara" pitchFamily="34" charset="0"/>
              </a:rPr>
              <a:t> νόσος </a:t>
            </a:r>
            <a:r>
              <a:rPr lang="en-US" sz="3200" b="1" dirty="0" err="1">
                <a:solidFill>
                  <a:srgbClr val="0033CC"/>
                </a:solidFill>
                <a:latin typeface="Candara" pitchFamily="34" charset="0"/>
              </a:rPr>
              <a:t>Crohn</a:t>
            </a:r>
            <a:endParaRPr lang="en-US" sz="3200" b="1" dirty="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99592" y="4221088"/>
            <a:ext cx="7416824" cy="2016224"/>
          </a:xfrm>
        </p:spPr>
        <p:txBody>
          <a:bodyPr/>
          <a:lstStyle/>
          <a:p>
            <a:pPr algn="l" eaLnBrk="1" hangingPunct="1"/>
            <a:r>
              <a:rPr lang="el-GR" sz="2400" b="1" dirty="0">
                <a:latin typeface="Candara" pitchFamily="34" charset="0"/>
              </a:rPr>
              <a:t>Γιώργος Μπάμιας</a:t>
            </a:r>
          </a:p>
          <a:p>
            <a:pPr algn="l" eaLnBrk="1" hangingPunct="1"/>
            <a:r>
              <a:rPr lang="el-GR" sz="2000" dirty="0">
                <a:latin typeface="Candara" pitchFamily="34" charset="0"/>
              </a:rPr>
              <a:t>Αναπληρωτής Καθηγητής Γαστρεντερολογίας</a:t>
            </a:r>
          </a:p>
          <a:p>
            <a:pPr algn="l" eaLnBrk="1" hangingPunct="1"/>
            <a:r>
              <a:rPr lang="el-GR" sz="2000" dirty="0">
                <a:latin typeface="Candara" pitchFamily="34" charset="0"/>
              </a:rPr>
              <a:t>3</a:t>
            </a:r>
            <a:r>
              <a:rPr lang="el-GR" sz="2000" baseline="30000" dirty="0">
                <a:latin typeface="Candara" pitchFamily="34" charset="0"/>
              </a:rPr>
              <a:t>η</a:t>
            </a:r>
            <a:r>
              <a:rPr lang="el-GR" sz="2000" dirty="0">
                <a:latin typeface="Candara" pitchFamily="34" charset="0"/>
              </a:rPr>
              <a:t> Πανεπιστημιακή Παθολογική Κλινική ΕΚΠΑ</a:t>
            </a:r>
          </a:p>
          <a:p>
            <a:pPr algn="l" eaLnBrk="1" hangingPunct="1"/>
            <a:r>
              <a:rPr lang="el-GR" sz="2000" dirty="0">
                <a:latin typeface="Candara" pitchFamily="34" charset="0"/>
              </a:rPr>
              <a:t>Νοσοκομείο «Σωτηρία»</a:t>
            </a:r>
            <a:endParaRPr lang="en-US" sz="2000" dirty="0">
              <a:latin typeface="Candara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320B4018-6365-475A-A24A-61D3A28CFDC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3741"/>
    </mc:Choice>
    <mc:Fallback>
      <p:transition spd="slow" advTm="33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  <a:t>Ποιός είναι ο κίνδυνος να εμφανίσει καποιος ΙΦΝΕ οταν πασχει καποιος συγγενής του?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  <p:sp>
        <p:nvSpPr>
          <p:cNvPr id="4" name="Rectangle 1100"/>
          <p:cNvSpPr>
            <a:spLocks noChangeArrowheads="1"/>
          </p:cNvSpPr>
          <p:nvPr/>
        </p:nvSpPr>
        <p:spPr bwMode="auto">
          <a:xfrm>
            <a:off x="3595793" y="5855633"/>
            <a:ext cx="207406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Ctr="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800" dirty="0">
                <a:solidFill>
                  <a:schemeClr val="tx1"/>
                </a:solidFill>
                <a:latin typeface="Candara" pitchFamily="34" charset="0"/>
              </a:rPr>
              <a:t>Δύο γονείς</a:t>
            </a:r>
            <a:endParaRPr lang="en-US" sz="2800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5" name="Rectangle 1155"/>
          <p:cNvSpPr>
            <a:spLocks noChangeArrowheads="1"/>
          </p:cNvSpPr>
          <p:nvPr/>
        </p:nvSpPr>
        <p:spPr bwMode="auto">
          <a:xfrm>
            <a:off x="1570749" y="4816464"/>
            <a:ext cx="409910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Ctr="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800" dirty="0" err="1">
                <a:solidFill>
                  <a:schemeClr val="tx1"/>
                </a:solidFill>
                <a:latin typeface="Candara" pitchFamily="34" charset="0"/>
              </a:rPr>
              <a:t>Μονοζυγωτικός</a:t>
            </a:r>
            <a:r>
              <a:rPr lang="el-GR" sz="2800" dirty="0">
                <a:solidFill>
                  <a:schemeClr val="tx1"/>
                </a:solidFill>
                <a:latin typeface="Candara" pitchFamily="34" charset="0"/>
              </a:rPr>
              <a:t> δίδυμος</a:t>
            </a:r>
            <a:endParaRPr lang="en-US" sz="2800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6" name="Rectangle 1100"/>
          <p:cNvSpPr>
            <a:spLocks noChangeArrowheads="1"/>
          </p:cNvSpPr>
          <p:nvPr/>
        </p:nvSpPr>
        <p:spPr bwMode="auto">
          <a:xfrm>
            <a:off x="3434491" y="3891088"/>
            <a:ext cx="223536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Ctr="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800" dirty="0">
                <a:solidFill>
                  <a:schemeClr val="tx1"/>
                </a:solidFill>
                <a:latin typeface="Candara" pitchFamily="34" charset="0"/>
              </a:rPr>
              <a:t>Ενας γονιός</a:t>
            </a:r>
            <a:endParaRPr lang="en-US" sz="2800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7" name="Rectangle 1155"/>
          <p:cNvSpPr>
            <a:spLocks noChangeArrowheads="1"/>
          </p:cNvSpPr>
          <p:nvPr/>
        </p:nvSpPr>
        <p:spPr bwMode="auto">
          <a:xfrm>
            <a:off x="1393787" y="2998113"/>
            <a:ext cx="427606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Ctr="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800" dirty="0" err="1">
                <a:solidFill>
                  <a:schemeClr val="tx1"/>
                </a:solidFill>
                <a:latin typeface="Candara" pitchFamily="34" charset="0"/>
              </a:rPr>
              <a:t>Ετεροζυγωτικός</a:t>
            </a:r>
            <a:r>
              <a:rPr lang="el-GR" sz="2800" dirty="0">
                <a:solidFill>
                  <a:schemeClr val="tx1"/>
                </a:solidFill>
                <a:latin typeface="Candara" pitchFamily="34" charset="0"/>
              </a:rPr>
              <a:t>  δίδυμος</a:t>
            </a:r>
            <a:endParaRPr lang="en-US" sz="2800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8" name="Rectangle 1100"/>
          <p:cNvSpPr>
            <a:spLocks noChangeArrowheads="1"/>
          </p:cNvSpPr>
          <p:nvPr/>
        </p:nvSpPr>
        <p:spPr bwMode="auto">
          <a:xfrm>
            <a:off x="3417535" y="2069419"/>
            <a:ext cx="225231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Ctr="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800" dirty="0">
                <a:solidFill>
                  <a:schemeClr val="tx1"/>
                </a:solidFill>
                <a:latin typeface="Candara" pitchFamily="34" charset="0"/>
              </a:rPr>
              <a:t>Αδερφός/ή</a:t>
            </a:r>
            <a:endParaRPr lang="en-US" sz="2800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9" name="Rectangle 1100"/>
          <p:cNvSpPr>
            <a:spLocks noChangeArrowheads="1"/>
          </p:cNvSpPr>
          <p:nvPr/>
        </p:nvSpPr>
        <p:spPr bwMode="auto">
          <a:xfrm>
            <a:off x="2521861" y="1214422"/>
            <a:ext cx="314799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Ctr="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800" dirty="0">
                <a:solidFill>
                  <a:schemeClr val="tx1"/>
                </a:solidFill>
                <a:latin typeface="Candara" pitchFamily="34" charset="0"/>
              </a:rPr>
              <a:t>Γενικός πληθυσμός</a:t>
            </a:r>
            <a:endParaRPr lang="en-US" sz="2800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10" name="Rectangle 1121"/>
          <p:cNvSpPr>
            <a:spLocks noChangeArrowheads="1"/>
          </p:cNvSpPr>
          <p:nvPr/>
        </p:nvSpPr>
        <p:spPr bwMode="auto">
          <a:xfrm>
            <a:off x="5799801" y="5855633"/>
            <a:ext cx="64440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 anchorCtr="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tx1"/>
                </a:solidFill>
                <a:latin typeface="Candara" pitchFamily="34" charset="0"/>
              </a:rPr>
              <a:t>50.0</a:t>
            </a:r>
          </a:p>
        </p:txBody>
      </p:sp>
      <p:sp>
        <p:nvSpPr>
          <p:cNvPr id="11" name="Rectangle 1198"/>
          <p:cNvSpPr>
            <a:spLocks noChangeArrowheads="1"/>
          </p:cNvSpPr>
          <p:nvPr/>
        </p:nvSpPr>
        <p:spPr bwMode="auto">
          <a:xfrm>
            <a:off x="5813426" y="4816464"/>
            <a:ext cx="61715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 anchorCtr="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tx1"/>
                </a:solidFill>
                <a:latin typeface="Candara" pitchFamily="34" charset="0"/>
              </a:rPr>
              <a:t>37.0</a:t>
            </a:r>
          </a:p>
        </p:txBody>
      </p:sp>
      <p:sp>
        <p:nvSpPr>
          <p:cNvPr id="12" name="Rectangle 1204"/>
          <p:cNvSpPr>
            <a:spLocks noChangeArrowheads="1"/>
          </p:cNvSpPr>
          <p:nvPr/>
        </p:nvSpPr>
        <p:spPr bwMode="auto">
          <a:xfrm>
            <a:off x="5908805" y="3891088"/>
            <a:ext cx="42639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 anchorCtr="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tx1"/>
                </a:solidFill>
                <a:latin typeface="Candara" pitchFamily="34" charset="0"/>
              </a:rPr>
              <a:t>7.5</a:t>
            </a:r>
          </a:p>
        </p:txBody>
      </p:sp>
      <p:sp>
        <p:nvSpPr>
          <p:cNvPr id="13" name="Rectangle 1210"/>
          <p:cNvSpPr>
            <a:spLocks noChangeArrowheads="1"/>
          </p:cNvSpPr>
          <p:nvPr/>
        </p:nvSpPr>
        <p:spPr bwMode="auto">
          <a:xfrm>
            <a:off x="5897584" y="2998113"/>
            <a:ext cx="44884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 anchorCtr="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tx1"/>
                </a:solidFill>
                <a:latin typeface="Candara" pitchFamily="34" charset="0"/>
              </a:rPr>
              <a:t>7.0</a:t>
            </a:r>
          </a:p>
        </p:txBody>
      </p:sp>
      <p:sp>
        <p:nvSpPr>
          <p:cNvPr id="14" name="Rectangle 1213"/>
          <p:cNvSpPr>
            <a:spLocks noChangeArrowheads="1"/>
          </p:cNvSpPr>
          <p:nvPr/>
        </p:nvSpPr>
        <p:spPr bwMode="auto">
          <a:xfrm>
            <a:off x="5886363" y="2069419"/>
            <a:ext cx="47128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 anchorCtr="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tx1"/>
                </a:solidFill>
                <a:latin typeface="Candara" pitchFamily="34" charset="0"/>
              </a:rPr>
              <a:t>4.6</a:t>
            </a:r>
          </a:p>
        </p:txBody>
      </p:sp>
      <p:sp>
        <p:nvSpPr>
          <p:cNvPr id="15" name="Rectangle 1222"/>
          <p:cNvSpPr>
            <a:spLocks noChangeArrowheads="1"/>
          </p:cNvSpPr>
          <p:nvPr/>
        </p:nvSpPr>
        <p:spPr bwMode="auto">
          <a:xfrm>
            <a:off x="5920827" y="1214422"/>
            <a:ext cx="40235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 anchorCtr="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tx1"/>
                </a:solidFill>
                <a:latin typeface="Candara" pitchFamily="34" charset="0"/>
              </a:rPr>
              <a:t>0.1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DA4B2DC8-08C2-4AE3-98AD-A70DCCEEB0A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1648"/>
    </mc:Choice>
    <mc:Fallback>
      <p:transition spd="slow" advTm="51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276872"/>
            <a:ext cx="9144000" cy="1800200"/>
          </a:xfr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l-GR" sz="4800" i="1" cap="none" dirty="0">
                <a:solidFill>
                  <a:srgbClr val="0033CC"/>
                </a:solidFill>
                <a:latin typeface="Candara" pitchFamily="34" charset="0"/>
              </a:rPr>
              <a:t>Οι ΙΦΝΕ στη κλινική πράξη</a:t>
            </a:r>
            <a:r>
              <a:rPr lang="el-GR" sz="3200" i="1" cap="none" dirty="0">
                <a:solidFill>
                  <a:srgbClr val="0033CC"/>
                </a:solidFill>
                <a:latin typeface="Candara" pitchFamily="34" charset="0"/>
              </a:rPr>
              <a:t> </a:t>
            </a:r>
            <a:endParaRPr lang="en-US" sz="3200" i="1" cap="none" dirty="0">
              <a:solidFill>
                <a:srgbClr val="0033CC"/>
              </a:solidFill>
              <a:latin typeface="Candara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08C10AFA-CC36-47C6-B6E0-291A3F6E497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6620"/>
    </mc:Choice>
    <mc:Fallback>
      <p:transition spd="slow" advTm="6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61924" y="847725"/>
            <a:ext cx="3041923" cy="1905000"/>
          </a:xfrm>
          <a:prstGeom prst="ellipse">
            <a:avLst/>
          </a:prstGeom>
          <a:ln w="38100">
            <a:solidFill>
              <a:srgbClr val="6600FF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b="0" dirty="0">
                <a:solidFill>
                  <a:srgbClr val="0000FF"/>
                </a:solidFill>
                <a:latin typeface="Candara" pitchFamily="34" charset="0"/>
              </a:rPr>
              <a:t>Χρόνια εντερική φλεγμονή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971800" y="1219200"/>
            <a:ext cx="2819400" cy="76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5943600" y="838200"/>
            <a:ext cx="3200400" cy="1798712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0" u="sng" dirty="0">
                <a:solidFill>
                  <a:schemeClr val="tx1"/>
                </a:solidFill>
                <a:latin typeface="Candara" pitchFamily="34" charset="0"/>
              </a:rPr>
              <a:t>Κλινικά</a:t>
            </a:r>
            <a:endParaRPr lang="en-US" sz="2400" b="0" u="sng" dirty="0">
              <a:solidFill>
                <a:schemeClr val="tx1"/>
              </a:solidFill>
              <a:latin typeface="Candar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sz="800" b="0" u="sng" dirty="0">
              <a:solidFill>
                <a:schemeClr val="tx1"/>
              </a:solidFill>
              <a:latin typeface="Candar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800" b="0" dirty="0">
                <a:solidFill>
                  <a:schemeClr val="tx1"/>
                </a:solidFill>
                <a:latin typeface="Candara" pitchFamily="34" charset="0"/>
              </a:rPr>
              <a:t>Διάρροια, πόνος, αιμορραγία, απώλεια βάρους, καθυστέρηση ανάπτυξης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el-GR" sz="3200" dirty="0">
                <a:solidFill>
                  <a:srgbClr val="FFFF00"/>
                </a:solidFill>
                <a:latin typeface="Candara" pitchFamily="34" charset="0"/>
              </a:rPr>
              <a:t>Οι ΙΦΝΕ χαρακτηρίζονται απο χρόνια φλεγμονή</a:t>
            </a:r>
            <a:endParaRPr lang="en-US" sz="3200" b="0" dirty="0">
              <a:solidFill>
                <a:srgbClr val="FFFF00"/>
              </a:solidFill>
              <a:effectLst/>
              <a:latin typeface="Candara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093A7867-FEB7-4DC0-8EDF-3ED2BE7577B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28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6096000" y="2743200"/>
            <a:ext cx="2895600" cy="176592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0" u="sng" dirty="0">
                <a:solidFill>
                  <a:schemeClr val="tx1"/>
                </a:solidFill>
                <a:latin typeface="Candara" pitchFamily="34" charset="0"/>
              </a:rPr>
              <a:t>Εργαστηριακά </a:t>
            </a:r>
            <a:endParaRPr lang="el-GR" sz="800" b="0" u="sng" dirty="0">
              <a:solidFill>
                <a:schemeClr val="tx1"/>
              </a:solidFill>
              <a:latin typeface="Candar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800" b="0" dirty="0">
                <a:solidFill>
                  <a:schemeClr val="tx1"/>
                </a:solidFill>
                <a:latin typeface="Candara" pitchFamily="34" charset="0"/>
              </a:rPr>
              <a:t>Αύξηση δεικτων φλεγμονής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sz="1800" b="0" dirty="0">
              <a:solidFill>
                <a:schemeClr val="tx1"/>
              </a:solidFill>
              <a:latin typeface="Candara" pitchFamily="34" charset="0"/>
              <a:sym typeface="Symbo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chemeClr val="tx1"/>
                </a:solidFill>
                <a:latin typeface="Candara" pitchFamily="34" charset="0"/>
                <a:sym typeface="Symbol"/>
              </a:rPr>
              <a:t>CRP, </a:t>
            </a:r>
            <a:r>
              <a:rPr lang="el-GR" sz="1800" dirty="0">
                <a:solidFill>
                  <a:schemeClr val="tx1"/>
                </a:solidFill>
                <a:latin typeface="Candara" pitchFamily="34" charset="0"/>
                <a:sym typeface="Symbol"/>
              </a:rPr>
              <a:t>ΤΚΕ</a:t>
            </a:r>
            <a:r>
              <a:rPr lang="en-US" sz="1800" dirty="0">
                <a:solidFill>
                  <a:schemeClr val="tx1"/>
                </a:solidFill>
                <a:latin typeface="Candara" pitchFamily="34" charset="0"/>
                <a:sym typeface="Symbol"/>
              </a:rPr>
              <a:t>, </a:t>
            </a:r>
            <a:r>
              <a:rPr lang="el-GR" sz="1800" dirty="0">
                <a:solidFill>
                  <a:schemeClr val="tx1"/>
                </a:solidFill>
                <a:latin typeface="Candara" pitchFamily="34" charset="0"/>
                <a:sym typeface="Symbol"/>
              </a:rPr>
              <a:t>αιμοπετάλια</a:t>
            </a:r>
            <a:r>
              <a:rPr lang="en-US" sz="1800" dirty="0">
                <a:solidFill>
                  <a:schemeClr val="tx1"/>
                </a:solidFill>
                <a:latin typeface="Candara" pitchFamily="34" charset="0"/>
                <a:sym typeface="Symbol"/>
              </a:rPr>
              <a:t>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chemeClr val="tx1"/>
                </a:solidFill>
                <a:latin typeface="Candara" pitchFamily="34" charset="0"/>
                <a:sym typeface="Symbol"/>
              </a:rPr>
              <a:t>Fecal Calprotectin</a:t>
            </a:r>
            <a:endParaRPr lang="el-GR" sz="1800" b="0" dirty="0">
              <a:solidFill>
                <a:schemeClr val="tx1"/>
              </a:solidFill>
              <a:latin typeface="Candara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200400" y="1981200"/>
            <a:ext cx="2819400" cy="1219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61924" y="847725"/>
            <a:ext cx="3041923" cy="1905000"/>
          </a:xfrm>
          <a:prstGeom prst="ellipse">
            <a:avLst/>
          </a:prstGeom>
          <a:ln w="38100">
            <a:solidFill>
              <a:srgbClr val="6600FF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b="0" dirty="0">
                <a:solidFill>
                  <a:srgbClr val="0000FF"/>
                </a:solidFill>
                <a:latin typeface="Candara" pitchFamily="34" charset="0"/>
              </a:rPr>
              <a:t>Χρόνια εντερική φλεγμονή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971800" y="1219200"/>
            <a:ext cx="2819400" cy="76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5943600" y="838200"/>
            <a:ext cx="3200400" cy="1798712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0" u="sng" dirty="0">
                <a:solidFill>
                  <a:schemeClr val="tx1"/>
                </a:solidFill>
                <a:latin typeface="Candara" pitchFamily="34" charset="0"/>
              </a:rPr>
              <a:t>Κλινικά</a:t>
            </a:r>
            <a:endParaRPr lang="en-US" sz="2400" b="0" u="sng" dirty="0">
              <a:solidFill>
                <a:schemeClr val="tx1"/>
              </a:solidFill>
              <a:latin typeface="Candar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sz="800" b="0" u="sng" dirty="0">
              <a:solidFill>
                <a:schemeClr val="tx1"/>
              </a:solidFill>
              <a:latin typeface="Candar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800" b="0" dirty="0">
                <a:solidFill>
                  <a:schemeClr val="tx1"/>
                </a:solidFill>
                <a:latin typeface="Candara" pitchFamily="34" charset="0"/>
              </a:rPr>
              <a:t>Διάρροια, πόνος, αιμορραγία, απώλεια βάρους, καθυστέρηση ανάπτυξης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el-GR" sz="3200" dirty="0">
                <a:solidFill>
                  <a:srgbClr val="FFFF00"/>
                </a:solidFill>
                <a:latin typeface="Candara" pitchFamily="34" charset="0"/>
              </a:rPr>
              <a:t>Οι ΙΦΝΕ χαρακτηρίζονται απο χρόνια φλεγμονή</a:t>
            </a:r>
            <a:endParaRPr lang="en-US" sz="3200" b="0" dirty="0">
              <a:solidFill>
                <a:srgbClr val="FFFF00"/>
              </a:solidFill>
              <a:effectLst/>
              <a:latin typeface="Candara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6B46BCE1-006E-4AD4-8844-F5082444732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23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652120" y="4572000"/>
            <a:ext cx="3415680" cy="1665312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0" u="sng" dirty="0">
                <a:solidFill>
                  <a:schemeClr val="tx1"/>
                </a:solidFill>
                <a:latin typeface="Candara" pitchFamily="34" charset="0"/>
              </a:rPr>
              <a:t>Ενδοσκοπικά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sz="2400" b="0" u="sng" dirty="0">
              <a:solidFill>
                <a:schemeClr val="tx1"/>
              </a:solidFill>
              <a:latin typeface="Candar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800" b="0" dirty="0">
                <a:solidFill>
                  <a:schemeClr val="tx1"/>
                </a:solidFill>
                <a:latin typeface="Candara" pitchFamily="34" charset="0"/>
              </a:rPr>
              <a:t>Ερυθρότητα, εξελκώσεις, ευθρυπτότητα,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667000" y="2514600"/>
            <a:ext cx="3276600" cy="1981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6096000" y="2743200"/>
            <a:ext cx="2895600" cy="176592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0" u="sng" dirty="0">
                <a:solidFill>
                  <a:schemeClr val="tx1"/>
                </a:solidFill>
                <a:latin typeface="Candara" pitchFamily="34" charset="0"/>
              </a:rPr>
              <a:t>Εργαστηριακά </a:t>
            </a:r>
            <a:endParaRPr lang="el-GR" sz="800" b="0" u="sng" dirty="0">
              <a:solidFill>
                <a:schemeClr val="tx1"/>
              </a:solidFill>
              <a:latin typeface="Candar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800" b="0" dirty="0">
                <a:solidFill>
                  <a:schemeClr val="tx1"/>
                </a:solidFill>
                <a:latin typeface="Candara" pitchFamily="34" charset="0"/>
              </a:rPr>
              <a:t>Αύξηση δεικτων φλεγμονής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sz="1800" b="0" dirty="0">
              <a:solidFill>
                <a:schemeClr val="tx1"/>
              </a:solidFill>
              <a:latin typeface="Candara" pitchFamily="34" charset="0"/>
              <a:sym typeface="Symbo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chemeClr val="tx1"/>
                </a:solidFill>
                <a:latin typeface="Candara" pitchFamily="34" charset="0"/>
                <a:sym typeface="Symbol"/>
              </a:rPr>
              <a:t>CRP, </a:t>
            </a:r>
            <a:r>
              <a:rPr lang="el-GR" sz="1800" dirty="0">
                <a:solidFill>
                  <a:schemeClr val="tx1"/>
                </a:solidFill>
                <a:latin typeface="Candara" pitchFamily="34" charset="0"/>
                <a:sym typeface="Symbol"/>
              </a:rPr>
              <a:t>ΤΚΕ</a:t>
            </a:r>
            <a:r>
              <a:rPr lang="en-US" sz="1800" dirty="0">
                <a:solidFill>
                  <a:schemeClr val="tx1"/>
                </a:solidFill>
                <a:latin typeface="Candara" pitchFamily="34" charset="0"/>
                <a:sym typeface="Symbol"/>
              </a:rPr>
              <a:t>, </a:t>
            </a:r>
            <a:r>
              <a:rPr lang="el-GR" sz="1800" dirty="0">
                <a:solidFill>
                  <a:schemeClr val="tx1"/>
                </a:solidFill>
                <a:latin typeface="Candara" pitchFamily="34" charset="0"/>
                <a:sym typeface="Symbol"/>
              </a:rPr>
              <a:t>αιμοπετάλια</a:t>
            </a:r>
            <a:r>
              <a:rPr lang="en-US" sz="1800" dirty="0">
                <a:solidFill>
                  <a:schemeClr val="tx1"/>
                </a:solidFill>
                <a:latin typeface="Candara" pitchFamily="34" charset="0"/>
                <a:sym typeface="Symbol"/>
              </a:rPr>
              <a:t>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chemeClr val="tx1"/>
                </a:solidFill>
                <a:latin typeface="Candara" pitchFamily="34" charset="0"/>
                <a:sym typeface="Symbol"/>
              </a:rPr>
              <a:t>Fecal Calprotectin</a:t>
            </a:r>
            <a:endParaRPr lang="el-GR" sz="1800" b="0" dirty="0">
              <a:solidFill>
                <a:schemeClr val="tx1"/>
              </a:solidFill>
              <a:latin typeface="Candara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200400" y="1981200"/>
            <a:ext cx="2819400" cy="1219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161924" y="847725"/>
            <a:ext cx="3041923" cy="1905000"/>
          </a:xfrm>
          <a:prstGeom prst="ellipse">
            <a:avLst/>
          </a:prstGeom>
          <a:ln w="38100">
            <a:solidFill>
              <a:srgbClr val="6600FF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b="0" dirty="0">
                <a:solidFill>
                  <a:srgbClr val="0000FF"/>
                </a:solidFill>
                <a:latin typeface="Candara" pitchFamily="34" charset="0"/>
              </a:rPr>
              <a:t>Χρόνια εντερική φλεγμονή 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971800" y="1219200"/>
            <a:ext cx="2819400" cy="76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5943600" y="838200"/>
            <a:ext cx="3200400" cy="1798712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0" u="sng" dirty="0">
                <a:solidFill>
                  <a:schemeClr val="tx1"/>
                </a:solidFill>
                <a:latin typeface="Candara" pitchFamily="34" charset="0"/>
              </a:rPr>
              <a:t>Κλινικά</a:t>
            </a:r>
            <a:endParaRPr lang="en-US" sz="2400" b="0" u="sng" dirty="0">
              <a:solidFill>
                <a:schemeClr val="tx1"/>
              </a:solidFill>
              <a:latin typeface="Candar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sz="800" b="0" u="sng" dirty="0">
              <a:solidFill>
                <a:schemeClr val="tx1"/>
              </a:solidFill>
              <a:latin typeface="Candar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800" b="0" dirty="0">
                <a:solidFill>
                  <a:schemeClr val="tx1"/>
                </a:solidFill>
                <a:latin typeface="Candara" pitchFamily="34" charset="0"/>
              </a:rPr>
              <a:t>Διάρροια, πόνος, αιμορραγία, απώλεια βάρους, καθυστέρηση ανάπτυξης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ln w="38100" cap="flat" cmpd="sng" algn="ctr">
            <a:solidFill>
              <a:schemeClr val="lt1"/>
            </a:solidFill>
            <a:prstDash val="solid"/>
            <a:miter lim="800000"/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l-GR" sz="3200" kern="0">
                <a:solidFill>
                  <a:srgbClr val="FFFF00"/>
                </a:solidFill>
                <a:latin typeface="Candara" pitchFamily="34" charset="0"/>
              </a:rPr>
              <a:t>Οι ΙΦΝΕ χαρακτηρίζονται απο χρόνια φλεγμονή</a:t>
            </a:r>
            <a:endParaRPr lang="en-US" sz="3200" kern="0" dirty="0">
              <a:solidFill>
                <a:srgbClr val="FFFF00"/>
              </a:solidFill>
              <a:latin typeface="Candara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61B7630D-15CF-4940-A638-5B1C40F0E81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09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el-GR" sz="3200" dirty="0">
                <a:solidFill>
                  <a:srgbClr val="FFFF00"/>
                </a:solidFill>
                <a:latin typeface="Candara" pitchFamily="34" charset="0"/>
              </a:rPr>
              <a:t>Οι ΙΦΝΕ χαρακτηρίζονται απο χρόνια φλεγμονή</a:t>
            </a:r>
            <a:endParaRPr lang="en-US" sz="3200" b="0" dirty="0">
              <a:solidFill>
                <a:srgbClr val="FFFF00"/>
              </a:solidFill>
              <a:effectLst/>
              <a:latin typeface="Candara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79512" y="4293096"/>
            <a:ext cx="3771528" cy="1624608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0" u="sng" dirty="0">
                <a:solidFill>
                  <a:schemeClr val="tx1"/>
                </a:solidFill>
                <a:latin typeface="Candara" pitchFamily="34" charset="0"/>
              </a:rPr>
              <a:t>Ιστολογικά </a:t>
            </a:r>
            <a:endParaRPr lang="en-US" sz="2400" b="0" u="sng" dirty="0">
              <a:solidFill>
                <a:schemeClr val="tx1"/>
              </a:solidFill>
              <a:latin typeface="Candar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800" b="0" dirty="0">
                <a:solidFill>
                  <a:schemeClr val="tx1"/>
                </a:solidFill>
                <a:latin typeface="Candara" pitchFamily="34" charset="0"/>
              </a:rPr>
              <a:t>Διήθηση με φλεγμονώδη κύτταρα, καταστροφή αρχιτεκτονικής 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828800" y="2895600"/>
            <a:ext cx="0" cy="1143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5652120" y="4572000"/>
            <a:ext cx="3415680" cy="1665312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0" u="sng" dirty="0">
                <a:solidFill>
                  <a:schemeClr val="tx1"/>
                </a:solidFill>
                <a:latin typeface="Candara" pitchFamily="34" charset="0"/>
              </a:rPr>
              <a:t>Ενδοσκοπικά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sz="2400" b="0" u="sng" dirty="0">
              <a:solidFill>
                <a:schemeClr val="tx1"/>
              </a:solidFill>
              <a:latin typeface="Candar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800" b="0" dirty="0">
                <a:solidFill>
                  <a:schemeClr val="tx1"/>
                </a:solidFill>
                <a:latin typeface="Candara" pitchFamily="34" charset="0"/>
              </a:rPr>
              <a:t>Ερυθρότητα, εξελκώσεις, ευθρυπτότητα,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667000" y="2514600"/>
            <a:ext cx="3276600" cy="1981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6096000" y="2743200"/>
            <a:ext cx="2895600" cy="176592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0" u="sng" dirty="0">
                <a:solidFill>
                  <a:schemeClr val="tx1"/>
                </a:solidFill>
                <a:latin typeface="Candara" pitchFamily="34" charset="0"/>
              </a:rPr>
              <a:t>Εργαστηριακά </a:t>
            </a:r>
            <a:endParaRPr lang="el-GR" sz="800" b="0" u="sng" dirty="0">
              <a:solidFill>
                <a:schemeClr val="tx1"/>
              </a:solidFill>
              <a:latin typeface="Candar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800" b="0" dirty="0">
                <a:solidFill>
                  <a:schemeClr val="tx1"/>
                </a:solidFill>
                <a:latin typeface="Candara" pitchFamily="34" charset="0"/>
              </a:rPr>
              <a:t>Αύξηση δεικτων φλεγμονής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sz="1800" b="0" dirty="0">
              <a:solidFill>
                <a:schemeClr val="tx1"/>
              </a:solidFill>
              <a:latin typeface="Candara" pitchFamily="34" charset="0"/>
              <a:sym typeface="Symbo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chemeClr val="tx1"/>
                </a:solidFill>
                <a:latin typeface="Candara" pitchFamily="34" charset="0"/>
                <a:sym typeface="Symbol"/>
              </a:rPr>
              <a:t>CRP, </a:t>
            </a:r>
            <a:r>
              <a:rPr lang="el-GR" sz="1800" dirty="0">
                <a:solidFill>
                  <a:schemeClr val="tx1"/>
                </a:solidFill>
                <a:latin typeface="Candara" pitchFamily="34" charset="0"/>
                <a:sym typeface="Symbol"/>
              </a:rPr>
              <a:t>ΤΚΕ</a:t>
            </a:r>
            <a:r>
              <a:rPr lang="en-US" sz="1800" dirty="0">
                <a:solidFill>
                  <a:schemeClr val="tx1"/>
                </a:solidFill>
                <a:latin typeface="Candara" pitchFamily="34" charset="0"/>
                <a:sym typeface="Symbol"/>
              </a:rPr>
              <a:t>, </a:t>
            </a:r>
            <a:r>
              <a:rPr lang="el-GR" sz="1800" dirty="0">
                <a:solidFill>
                  <a:schemeClr val="tx1"/>
                </a:solidFill>
                <a:latin typeface="Candara" pitchFamily="34" charset="0"/>
                <a:sym typeface="Symbol"/>
              </a:rPr>
              <a:t>αιμοπετάλια</a:t>
            </a:r>
            <a:r>
              <a:rPr lang="en-US" sz="1800" dirty="0">
                <a:solidFill>
                  <a:schemeClr val="tx1"/>
                </a:solidFill>
                <a:latin typeface="Candara" pitchFamily="34" charset="0"/>
                <a:sym typeface="Symbol"/>
              </a:rPr>
              <a:t>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chemeClr val="tx1"/>
                </a:solidFill>
                <a:latin typeface="Candara" pitchFamily="34" charset="0"/>
                <a:sym typeface="Symbol"/>
              </a:rPr>
              <a:t>Fecal Calprotectin</a:t>
            </a:r>
            <a:endParaRPr lang="el-GR" sz="1800" b="0" dirty="0">
              <a:solidFill>
                <a:schemeClr val="tx1"/>
              </a:solidFill>
              <a:latin typeface="Candara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200400" y="1981200"/>
            <a:ext cx="2819400" cy="1219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61924" y="847725"/>
            <a:ext cx="3041923" cy="1905000"/>
          </a:xfrm>
          <a:prstGeom prst="ellipse">
            <a:avLst/>
          </a:prstGeom>
          <a:ln w="38100">
            <a:solidFill>
              <a:srgbClr val="6600FF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b="0" dirty="0">
                <a:solidFill>
                  <a:srgbClr val="0000FF"/>
                </a:solidFill>
                <a:latin typeface="Candara" pitchFamily="34" charset="0"/>
              </a:rPr>
              <a:t>Χρόνια εντερική φλεγμονή 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971800" y="1219200"/>
            <a:ext cx="2819400" cy="76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5943600" y="838200"/>
            <a:ext cx="3200400" cy="1798712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0" u="sng" dirty="0">
                <a:solidFill>
                  <a:schemeClr val="tx1"/>
                </a:solidFill>
                <a:latin typeface="Candara" pitchFamily="34" charset="0"/>
              </a:rPr>
              <a:t>Κλινικά</a:t>
            </a:r>
            <a:endParaRPr lang="en-US" sz="2400" b="0" u="sng" dirty="0">
              <a:solidFill>
                <a:schemeClr val="tx1"/>
              </a:solidFill>
              <a:latin typeface="Candar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sz="800" b="0" u="sng" dirty="0">
              <a:solidFill>
                <a:schemeClr val="tx1"/>
              </a:solidFill>
              <a:latin typeface="Candar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800" b="0" dirty="0">
                <a:solidFill>
                  <a:schemeClr val="tx1"/>
                </a:solidFill>
                <a:latin typeface="Candara" pitchFamily="34" charset="0"/>
              </a:rPr>
              <a:t>Διάρροια, πόνος, αιμορραγία, απώλεια βάρους, καθυστέρηση ανάπτυξης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487FA55D-0620-4592-8428-FF2A3F76D56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7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772816"/>
            <a:ext cx="7848600" cy="3018656"/>
          </a:xfrm>
          <a:solidFill>
            <a:srgbClr val="0000CC"/>
          </a:solidFill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l-GR" sz="2400" dirty="0">
                <a:solidFill>
                  <a:schemeClr val="bg1"/>
                </a:solidFill>
                <a:latin typeface="Candara" pitchFamily="34" charset="0"/>
              </a:rPr>
              <a:t>συνδρομο  κολιτιδας</a:t>
            </a:r>
          </a:p>
          <a:p>
            <a:pPr eaLnBrk="1" hangingPunct="1">
              <a:lnSpc>
                <a:spcPct val="120000"/>
              </a:lnSpc>
            </a:pPr>
            <a:endParaRPr lang="el-GR" sz="2400" dirty="0">
              <a:solidFill>
                <a:schemeClr val="bg1"/>
              </a:solidFill>
              <a:latin typeface="Candara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l-GR" sz="2400" dirty="0">
                <a:solidFill>
                  <a:schemeClr val="bg1"/>
                </a:solidFill>
                <a:latin typeface="Candara" pitchFamily="34" charset="0"/>
              </a:rPr>
              <a:t>συνδρομο ειλειτιδας</a:t>
            </a:r>
          </a:p>
          <a:p>
            <a:pPr eaLnBrk="1" hangingPunct="1">
              <a:lnSpc>
                <a:spcPct val="120000"/>
              </a:lnSpc>
            </a:pPr>
            <a:endParaRPr lang="el-GR" sz="2400" dirty="0">
              <a:solidFill>
                <a:schemeClr val="bg1"/>
              </a:solidFill>
              <a:latin typeface="Candara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l-GR" sz="2400" dirty="0">
                <a:solidFill>
                  <a:schemeClr val="bg1"/>
                </a:solidFill>
                <a:latin typeface="Candara" pitchFamily="34" charset="0"/>
              </a:rPr>
              <a:t>συνδρομα εξωεντερικων εκδηλωσεων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152400"/>
            <a:ext cx="3200400" cy="685800"/>
          </a:xfrm>
          <a:solidFill>
            <a:srgbClr val="000066"/>
          </a:solidFill>
        </p:spPr>
        <p:txBody>
          <a:bodyPr/>
          <a:lstStyle/>
          <a:p>
            <a:pPr eaLnBrk="1" hangingPunct="1"/>
            <a:r>
              <a:rPr lang="el-GR" sz="3200">
                <a:solidFill>
                  <a:srgbClr val="FFFF00"/>
                </a:solidFill>
                <a:latin typeface="Candara" pitchFamily="34" charset="0"/>
              </a:rPr>
              <a:t>ΟΡΙΣΜΟΙ</a:t>
            </a:r>
            <a:endParaRPr lang="en-US" sz="3200">
              <a:solidFill>
                <a:srgbClr val="FFFF00"/>
              </a:solidFill>
              <a:latin typeface="Candara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1D6FC042-3F2D-4C37-8ACB-953397B223E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0204"/>
    </mc:Choice>
    <mc:Fallback>
      <p:transition spd="slow" advTm="20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72008"/>
            <a:ext cx="9144000" cy="764704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el-GR" sz="4000" dirty="0">
                <a:solidFill>
                  <a:srgbClr val="FFFF00"/>
                </a:solidFill>
                <a:latin typeface="Candara" pitchFamily="34" charset="0"/>
              </a:rPr>
              <a:t>Σύνδρομο κολίτιδας</a:t>
            </a:r>
            <a:endParaRPr lang="en-US" sz="4000" dirty="0">
              <a:solidFill>
                <a:srgbClr val="FFFF00"/>
              </a:solidFill>
              <a:latin typeface="Candar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56792"/>
            <a:ext cx="2041970" cy="1530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1763688" y="1952836"/>
            <a:ext cx="1728192" cy="36004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635896" y="1628800"/>
            <a:ext cx="5184576" cy="116955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l-GR" sz="2000" dirty="0">
                <a:solidFill>
                  <a:schemeClr val="bg1"/>
                </a:solidFill>
                <a:latin typeface="Candara" pitchFamily="34" charset="0"/>
              </a:rPr>
              <a:t>εντοπιση: παχύ έντερο </a:t>
            </a:r>
          </a:p>
          <a:p>
            <a:pPr algn="l"/>
            <a:r>
              <a:rPr lang="el-GR" sz="2000" dirty="0">
                <a:solidFill>
                  <a:schemeClr val="bg1"/>
                </a:solidFill>
                <a:latin typeface="Candara" pitchFamily="34" charset="0"/>
              </a:rPr>
              <a:t>Συχνοτητα : 1</a:t>
            </a:r>
            <a:r>
              <a:rPr lang="en-US" sz="2000" dirty="0">
                <a:solidFill>
                  <a:schemeClr val="bg1"/>
                </a:solidFill>
                <a:latin typeface="Candara" pitchFamily="34" charset="0"/>
              </a:rPr>
              <a:t>/</a:t>
            </a:r>
            <a:r>
              <a:rPr lang="el-GR" sz="2000" dirty="0">
                <a:solidFill>
                  <a:schemeClr val="bg1"/>
                </a:solidFill>
                <a:latin typeface="Candara" pitchFamily="34" charset="0"/>
              </a:rPr>
              <a:t>3 </a:t>
            </a:r>
            <a:r>
              <a:rPr lang="en-US" sz="2000" dirty="0">
                <a:solidFill>
                  <a:schemeClr val="bg1"/>
                </a:solidFill>
                <a:latin typeface="Candara" pitchFamily="34" charset="0"/>
              </a:rPr>
              <a:t>Crohn’s disease, </a:t>
            </a:r>
            <a:r>
              <a:rPr lang="el-GR" sz="2000" dirty="0">
                <a:solidFill>
                  <a:schemeClr val="bg1"/>
                </a:solidFill>
                <a:latin typeface="Candara" pitchFamily="34" charset="0"/>
              </a:rPr>
              <a:t>όλοι οι ασθενείς με Ελκώδη Κολίτιδα</a:t>
            </a:r>
            <a:r>
              <a:rPr lang="en-US" sz="2000" dirty="0">
                <a:solidFill>
                  <a:schemeClr val="bg1"/>
                </a:solidFill>
                <a:latin typeface="Candara" pitchFamily="34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71800" y="3861048"/>
            <a:ext cx="5544616" cy="224676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l-GR" sz="2000" u="sng" dirty="0">
                <a:solidFill>
                  <a:schemeClr val="bg1"/>
                </a:solidFill>
                <a:latin typeface="Candara" pitchFamily="34" charset="0"/>
              </a:rPr>
              <a:t>Κλινική εμφάνιση</a:t>
            </a:r>
            <a:r>
              <a:rPr lang="el-GR" sz="2000" dirty="0">
                <a:solidFill>
                  <a:schemeClr val="bg1"/>
                </a:solidFill>
                <a:latin typeface="Candara" pitchFamily="34" charset="0"/>
              </a:rPr>
              <a:t>: </a:t>
            </a:r>
          </a:p>
          <a:p>
            <a:pPr algn="l" defTabSz="282575">
              <a:buFont typeface="Arial" pitchFamily="34" charset="0"/>
              <a:buChar char="•"/>
              <a:tabLst>
                <a:tab pos="282575" algn="l"/>
              </a:tabLst>
            </a:pPr>
            <a:r>
              <a:rPr lang="el-GR" sz="2000" dirty="0">
                <a:solidFill>
                  <a:schemeClr val="bg1"/>
                </a:solidFill>
                <a:latin typeface="Candara" pitchFamily="34" charset="0"/>
              </a:rPr>
              <a:t>	διάρροια</a:t>
            </a:r>
            <a:r>
              <a:rPr lang="en-US" sz="2000" dirty="0">
                <a:solidFill>
                  <a:schemeClr val="bg1"/>
                </a:solidFill>
                <a:latin typeface="Candara" pitchFamily="34" charset="0"/>
              </a:rPr>
              <a:t> </a:t>
            </a:r>
          </a:p>
          <a:p>
            <a:pPr algn="l" defTabSz="282575">
              <a:buFont typeface="Arial" pitchFamily="34" charset="0"/>
              <a:buChar char="•"/>
              <a:tabLst>
                <a:tab pos="282575" algn="l"/>
              </a:tabLst>
            </a:pPr>
            <a:r>
              <a:rPr lang="el-GR" sz="2000" dirty="0">
                <a:solidFill>
                  <a:schemeClr val="bg1"/>
                </a:solidFill>
                <a:latin typeface="Candara" pitchFamily="34" charset="0"/>
              </a:rPr>
              <a:t>	αιμα στα κοπρανα</a:t>
            </a:r>
            <a:endParaRPr lang="en-US" sz="2000" dirty="0">
              <a:solidFill>
                <a:schemeClr val="bg1"/>
              </a:solidFill>
              <a:latin typeface="Candara" pitchFamily="34" charset="0"/>
            </a:endParaRPr>
          </a:p>
          <a:p>
            <a:pPr indent="282575" algn="l" defTabSz="282575">
              <a:buFont typeface="Arial" pitchFamily="34" charset="0"/>
              <a:buChar char="•"/>
              <a:tabLst>
                <a:tab pos="282575" algn="l"/>
              </a:tabLst>
            </a:pPr>
            <a:r>
              <a:rPr lang="el-GR" sz="2000" dirty="0">
                <a:solidFill>
                  <a:schemeClr val="bg1"/>
                </a:solidFill>
                <a:latin typeface="Candara" pitchFamily="34" charset="0"/>
              </a:rPr>
              <a:t>Τεινεσμός/επείγουσα αφόδευση</a:t>
            </a:r>
            <a:endParaRPr lang="en-US" sz="2000" dirty="0">
              <a:solidFill>
                <a:schemeClr val="bg1"/>
              </a:solidFill>
              <a:latin typeface="Candara" pitchFamily="34" charset="0"/>
            </a:endParaRPr>
          </a:p>
          <a:p>
            <a:pPr indent="282575" algn="l" defTabSz="282575">
              <a:buFont typeface="Arial" pitchFamily="34" charset="0"/>
              <a:buChar char="•"/>
              <a:tabLst>
                <a:tab pos="282575" algn="l"/>
              </a:tabLst>
            </a:pPr>
            <a:r>
              <a:rPr lang="el-GR" sz="2000" dirty="0">
                <a:solidFill>
                  <a:schemeClr val="bg1"/>
                </a:solidFill>
                <a:latin typeface="Candara" pitchFamily="34" charset="0"/>
              </a:rPr>
              <a:t>Διάχυτος, ήπιος πόνος στο υπογάστριο</a:t>
            </a:r>
            <a:endParaRPr lang="en-US" sz="2000" dirty="0">
              <a:solidFill>
                <a:schemeClr val="bg1"/>
              </a:solidFill>
              <a:latin typeface="Candara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547664" y="2780928"/>
            <a:ext cx="720080" cy="936104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191232" y="6608385"/>
            <a:ext cx="29064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ndara" pitchFamily="34" charset="0"/>
              </a:rPr>
              <a:t>GASTROENTEROLOGY 2004;126:1518–1532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DB8B7F40-97F0-4C3D-9486-01F9330ACAA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43590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3179"/>
    </mc:Choice>
    <mc:Fallback>
      <p:transition spd="slow" advTm="53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836712"/>
            <a:ext cx="2041970" cy="1530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51520" y="2636912"/>
            <a:ext cx="8712968" cy="392415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l-GR" sz="2800" u="sng" dirty="0">
                <a:solidFill>
                  <a:schemeClr val="bg1"/>
                </a:solidFill>
                <a:latin typeface="Candara" pitchFamily="34" charset="0"/>
              </a:rPr>
              <a:t>Διαφορική διάγνωση (αίτια κολίτιδας)</a:t>
            </a:r>
          </a:p>
          <a:p>
            <a:endParaRPr lang="en-US" sz="1400" u="sng" dirty="0">
              <a:solidFill>
                <a:schemeClr val="bg1"/>
              </a:solidFill>
              <a:latin typeface="Candara" pitchFamily="34" charset="0"/>
            </a:endParaRPr>
          </a:p>
          <a:p>
            <a:pPr algn="l" defTabSz="342900">
              <a:buFont typeface="Arial" pitchFamily="34" charset="0"/>
              <a:buChar char="•"/>
            </a:pPr>
            <a:r>
              <a:rPr lang="el-GR" sz="1800" dirty="0">
                <a:solidFill>
                  <a:schemeClr val="bg1"/>
                </a:solidFill>
                <a:latin typeface="Candara" pitchFamily="34" charset="0"/>
              </a:rPr>
              <a:t>	</a:t>
            </a:r>
            <a:r>
              <a:rPr lang="el-GR" sz="2000" dirty="0">
                <a:solidFill>
                  <a:schemeClr val="bg1"/>
                </a:solidFill>
                <a:latin typeface="Candara" pitchFamily="34" charset="0"/>
              </a:rPr>
              <a:t>Λοιμώδης : </a:t>
            </a:r>
            <a:r>
              <a:rPr lang="en-US" sz="2000" dirty="0">
                <a:solidFill>
                  <a:schemeClr val="bg1"/>
                </a:solidFill>
                <a:latin typeface="Candara" pitchFamily="34" charset="0"/>
              </a:rPr>
              <a:t>Salmonella, </a:t>
            </a:r>
            <a:r>
              <a:rPr lang="en-US" sz="2000" dirty="0" err="1">
                <a:solidFill>
                  <a:schemeClr val="bg1"/>
                </a:solidFill>
                <a:latin typeface="Candara" pitchFamily="34" charset="0"/>
              </a:rPr>
              <a:t>Shigella</a:t>
            </a:r>
            <a:r>
              <a:rPr lang="en-US" sz="2000" dirty="0">
                <a:solidFill>
                  <a:schemeClr val="bg1"/>
                </a:solidFill>
                <a:latin typeface="Candara" pitchFamily="34" charset="0"/>
              </a:rPr>
              <a:t>, Campylobacter, EHEC, </a:t>
            </a:r>
            <a:r>
              <a:rPr lang="en-US" sz="2000" dirty="0" err="1">
                <a:solidFill>
                  <a:schemeClr val="bg1"/>
                </a:solidFill>
                <a:latin typeface="Candara" pitchFamily="34" charset="0"/>
              </a:rPr>
              <a:t>Entamoeba</a:t>
            </a:r>
            <a:r>
              <a:rPr lang="en-US" sz="20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el-GR" sz="2000" dirty="0">
                <a:solidFill>
                  <a:schemeClr val="bg1"/>
                </a:solidFill>
                <a:latin typeface="Candara" pitchFamily="34" charset="0"/>
              </a:rPr>
              <a:t>						</a:t>
            </a:r>
            <a:r>
              <a:rPr lang="en-US" sz="2000" dirty="0" err="1">
                <a:solidFill>
                  <a:schemeClr val="bg1"/>
                </a:solidFill>
                <a:latin typeface="Candara" pitchFamily="34" charset="0"/>
              </a:rPr>
              <a:t>histolytica</a:t>
            </a:r>
            <a:r>
              <a:rPr lang="en-US" sz="2000" dirty="0">
                <a:solidFill>
                  <a:schemeClr val="bg1"/>
                </a:solidFill>
                <a:latin typeface="Candara" pitchFamily="34" charset="0"/>
              </a:rPr>
              <a:t>, CMV</a:t>
            </a:r>
          </a:p>
          <a:p>
            <a:pPr indent="339725" algn="l" defTabSz="342900">
              <a:buFont typeface="Arial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  <a:latin typeface="Candara" pitchFamily="34" charset="0"/>
              </a:rPr>
              <a:t>Ισχαιμική </a:t>
            </a:r>
          </a:p>
          <a:p>
            <a:pPr indent="339725" algn="l" defTabSz="342900">
              <a:buFont typeface="Arial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  <a:latin typeface="Candara" pitchFamily="34" charset="0"/>
              </a:rPr>
              <a:t>Φαρμακευτική: </a:t>
            </a:r>
            <a:r>
              <a:rPr lang="en-US" sz="2000" dirty="0">
                <a:solidFill>
                  <a:schemeClr val="bg1"/>
                </a:solidFill>
                <a:latin typeface="Candara" pitchFamily="34" charset="0"/>
              </a:rPr>
              <a:t>NSAIDs, d-</a:t>
            </a:r>
            <a:r>
              <a:rPr lang="en-US" sz="2000" dirty="0" err="1">
                <a:solidFill>
                  <a:schemeClr val="bg1"/>
                </a:solidFill>
                <a:latin typeface="Candara" pitchFamily="34" charset="0"/>
              </a:rPr>
              <a:t>penicillamin</a:t>
            </a:r>
            <a:endParaRPr lang="el-GR" sz="2000" dirty="0">
              <a:solidFill>
                <a:schemeClr val="bg1"/>
              </a:solidFill>
              <a:latin typeface="Candara" pitchFamily="34" charset="0"/>
            </a:endParaRPr>
          </a:p>
          <a:p>
            <a:pPr marL="404813" indent="-404813" algn="l" defTabSz="633413">
              <a:buFont typeface="Arial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  <a:latin typeface="Candara" pitchFamily="34" charset="0"/>
              </a:rPr>
              <a:t>Μετα-ακτινική</a:t>
            </a:r>
          </a:p>
          <a:p>
            <a:pPr marL="404813" indent="-404813" algn="l" defTabSz="633413">
              <a:buFont typeface="Arial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  <a:latin typeface="Candara" pitchFamily="34" charset="0"/>
              </a:rPr>
              <a:t>Εκκολπωματική νόσος</a:t>
            </a:r>
          </a:p>
          <a:p>
            <a:pPr marL="404813" indent="-404813" algn="l" defTabSz="633413">
              <a:buFont typeface="Arial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  <a:latin typeface="Candara" pitchFamily="34" charset="0"/>
              </a:rPr>
              <a:t>Ηωσινοφιλική γαστρεντερίτιδα</a:t>
            </a:r>
            <a:endParaRPr lang="en-US" sz="2000" dirty="0">
              <a:solidFill>
                <a:schemeClr val="bg1"/>
              </a:solidFill>
              <a:latin typeface="Candara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619672" y="1628800"/>
            <a:ext cx="936104" cy="864096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191232" y="6608385"/>
            <a:ext cx="29064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ndara" pitchFamily="34" charset="0"/>
              </a:rPr>
              <a:t>GASTROENTEROLOGY 2004;126:1518–1532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0" y="-27384"/>
            <a:ext cx="9144000" cy="764704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 eaLnBrk="0" hangingPunct="0">
              <a:spcBef>
                <a:spcPct val="0"/>
              </a:spcBef>
              <a:defRPr/>
            </a:pPr>
            <a:r>
              <a:rPr lang="el-GR" sz="4000" dirty="0">
                <a:solidFill>
                  <a:srgbClr val="FFFF00"/>
                </a:solidFill>
                <a:latin typeface="Candara" pitchFamily="34" charset="0"/>
              </a:rPr>
              <a:t>Σύνδρομο κολίτιδας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2771E430-EF9A-4244-B6D4-BC973DB48E6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43590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8523"/>
    </mc:Choice>
    <mc:Fallback>
      <p:transition spd="slow" advTm="38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66675" y="66675"/>
            <a:ext cx="3971925" cy="4667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l-GR">
                <a:solidFill>
                  <a:srgbClr val="FFFF00"/>
                </a:solidFill>
                <a:latin typeface="Candara" pitchFamily="34" charset="0"/>
              </a:rPr>
              <a:t>Λοιμώδης κολίτιδα </a:t>
            </a:r>
            <a:r>
              <a:rPr lang="en-US">
                <a:solidFill>
                  <a:srgbClr val="FFFF00"/>
                </a:solidFill>
                <a:latin typeface="Candara" pitchFamily="34" charset="0"/>
              </a:rPr>
              <a:t>vs.</a:t>
            </a:r>
            <a:r>
              <a:rPr lang="el-GR">
                <a:solidFill>
                  <a:srgbClr val="FFFF00"/>
                </a:solidFill>
                <a:latin typeface="Candara" pitchFamily="34" charset="0"/>
              </a:rPr>
              <a:t> ΙΦΝΕ</a:t>
            </a:r>
            <a:endParaRPr lang="en-US">
              <a:solidFill>
                <a:srgbClr val="FFFF00"/>
              </a:solidFill>
              <a:latin typeface="Candara" pitchFamily="34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362200" y="6461125"/>
            <a:ext cx="6781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Candara" pitchFamily="34" charset="0"/>
              </a:rPr>
              <a:t>Schumacher et al. </a:t>
            </a:r>
            <a:r>
              <a:rPr lang="en-US" sz="1600" i="1" dirty="0">
                <a:solidFill>
                  <a:schemeClr val="bg1"/>
                </a:solidFill>
                <a:latin typeface="Candara" pitchFamily="34" charset="0"/>
              </a:rPr>
              <a:t>Scand J </a:t>
            </a:r>
            <a:r>
              <a:rPr lang="en-US" sz="1600" i="1" dirty="0" err="1">
                <a:solidFill>
                  <a:schemeClr val="bg1"/>
                </a:solidFill>
                <a:latin typeface="Candara" pitchFamily="34" charset="0"/>
              </a:rPr>
              <a:t>Gastroenter</a:t>
            </a:r>
            <a:r>
              <a:rPr lang="en-US" sz="1600" dirty="0">
                <a:solidFill>
                  <a:schemeClr val="bg1"/>
                </a:solidFill>
                <a:latin typeface="Candara" pitchFamily="34" charset="0"/>
              </a:rPr>
              <a:t> 1994;29:265-274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09600" y="1562100"/>
            <a:ext cx="3810000" cy="3785652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u="sng">
                <a:solidFill>
                  <a:schemeClr val="bg1"/>
                </a:solidFill>
                <a:latin typeface="Candara" pitchFamily="34" charset="0"/>
              </a:rPr>
              <a:t>ΙΦΝΕ πιθανή</a:t>
            </a:r>
          </a:p>
          <a:p>
            <a:pPr algn="l"/>
            <a:r>
              <a:rPr lang="el-GR">
                <a:solidFill>
                  <a:schemeClr val="bg1"/>
                </a:solidFill>
                <a:latin typeface="Candara" pitchFamily="34" charset="0"/>
              </a:rPr>
              <a:t>υποξεία εισβολή</a:t>
            </a:r>
          </a:p>
          <a:p>
            <a:pPr algn="l"/>
            <a:r>
              <a:rPr lang="el-GR">
                <a:solidFill>
                  <a:schemeClr val="bg1"/>
                </a:solidFill>
                <a:latin typeface="Candara" pitchFamily="34" charset="0"/>
              </a:rPr>
              <a:t>&lt;4-6 κενώσεις</a:t>
            </a:r>
          </a:p>
          <a:p>
            <a:pPr algn="l"/>
            <a:r>
              <a:rPr lang="el-GR">
                <a:solidFill>
                  <a:schemeClr val="bg1"/>
                </a:solidFill>
                <a:latin typeface="Candara" pitchFamily="34" charset="0"/>
              </a:rPr>
              <a:t>Θερμοκρασία&lt;37.8 ή</a:t>
            </a:r>
          </a:p>
          <a:p>
            <a:pPr algn="l"/>
            <a:r>
              <a:rPr lang="el-GR">
                <a:solidFill>
                  <a:schemeClr val="bg1"/>
                </a:solidFill>
                <a:latin typeface="Candara" pitchFamily="34" charset="0"/>
              </a:rPr>
              <a:t>Πυρετός αργά</a:t>
            </a:r>
          </a:p>
          <a:p>
            <a:pPr algn="l"/>
            <a:r>
              <a:rPr lang="el-GR">
                <a:solidFill>
                  <a:schemeClr val="bg1"/>
                </a:solidFill>
                <a:latin typeface="Candara" pitchFamily="34" charset="0"/>
              </a:rPr>
              <a:t>Ορατό αίμα στις κενώσεις</a:t>
            </a:r>
          </a:p>
          <a:p>
            <a:pPr algn="l"/>
            <a:endParaRPr lang="en-US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4724400" y="1557338"/>
            <a:ext cx="3810000" cy="3785652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u="sng">
                <a:solidFill>
                  <a:schemeClr val="bg1"/>
                </a:solidFill>
                <a:latin typeface="Candara" pitchFamily="34" charset="0"/>
              </a:rPr>
              <a:t>Λοιμώδης πιθανή</a:t>
            </a:r>
          </a:p>
          <a:p>
            <a:pPr algn="l"/>
            <a:r>
              <a:rPr lang="el-GR">
                <a:solidFill>
                  <a:schemeClr val="bg1"/>
                </a:solidFill>
                <a:latin typeface="Candara" pitchFamily="34" charset="0"/>
              </a:rPr>
              <a:t>οξεία εισβολή</a:t>
            </a:r>
          </a:p>
          <a:p>
            <a:pPr algn="l"/>
            <a:r>
              <a:rPr lang="el-GR">
                <a:solidFill>
                  <a:schemeClr val="bg1"/>
                </a:solidFill>
                <a:latin typeface="Candara" pitchFamily="34" charset="0"/>
              </a:rPr>
              <a:t>&gt;10-12 κενώσεις</a:t>
            </a:r>
          </a:p>
          <a:p>
            <a:pPr algn="l"/>
            <a:r>
              <a:rPr lang="el-GR">
                <a:solidFill>
                  <a:schemeClr val="bg1"/>
                </a:solidFill>
                <a:latin typeface="Candara" pitchFamily="34" charset="0"/>
              </a:rPr>
              <a:t>Πυρετός νωρίς</a:t>
            </a:r>
          </a:p>
          <a:p>
            <a:pPr algn="l"/>
            <a:r>
              <a:rPr lang="el-GR">
                <a:solidFill>
                  <a:schemeClr val="bg1"/>
                </a:solidFill>
                <a:latin typeface="Candara" pitchFamily="34" charset="0"/>
              </a:rPr>
              <a:t>Εντονος πόνος</a:t>
            </a:r>
          </a:p>
          <a:p>
            <a:pPr algn="l"/>
            <a:r>
              <a:rPr lang="el-GR">
                <a:solidFill>
                  <a:schemeClr val="bg1"/>
                </a:solidFill>
                <a:latin typeface="Candara" pitchFamily="34" charset="0"/>
              </a:rPr>
              <a:t>Εμετος</a:t>
            </a:r>
          </a:p>
          <a:p>
            <a:pPr algn="l"/>
            <a:r>
              <a:rPr lang="el-GR">
                <a:solidFill>
                  <a:schemeClr val="bg1"/>
                </a:solidFill>
                <a:latin typeface="Candara" pitchFamily="34" charset="0"/>
              </a:rPr>
              <a:t>Ταξίδι στο εξωτερικό</a:t>
            </a:r>
            <a:endParaRPr lang="en-US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D54C2313-216E-4376-86A8-5C3A0C60EF8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73525"/>
    </mc:Choice>
    <mc:Fallback>
      <p:transition spd="slow" advTm="73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792088"/>
          </a:xfrm>
          <a:noFill/>
        </p:spPr>
        <p:txBody>
          <a:bodyPr/>
          <a:lstStyle/>
          <a:p>
            <a:r>
              <a:rPr lang="el-GR" sz="4000" b="1" dirty="0">
                <a:solidFill>
                  <a:srgbClr val="0033CC"/>
                </a:solidFill>
                <a:latin typeface="Candara" pitchFamily="34" charset="0"/>
                <a:cs typeface="Calibri" pitchFamily="34" charset="0"/>
              </a:rPr>
              <a:t>Βασικές γνώσεις</a:t>
            </a:r>
            <a:endParaRPr lang="en-US" sz="4000" b="1" dirty="0">
              <a:solidFill>
                <a:srgbClr val="0033CC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4968552"/>
          </a:xfrm>
          <a:noFill/>
        </p:spPr>
        <p:txBody>
          <a:bodyPr/>
          <a:lstStyle/>
          <a:p>
            <a:pPr marL="514350" indent="-514350">
              <a:buAutoNum type="arabicPeriod"/>
            </a:pPr>
            <a:r>
              <a:rPr lang="el-GR" sz="2800" dirty="0">
                <a:latin typeface="Candara" pitchFamily="34" charset="0"/>
              </a:rPr>
              <a:t>Πότε θα υποψιαστούμε την Ελκώδη Κολίτιδα και τη νόσο </a:t>
            </a:r>
            <a:r>
              <a:rPr lang="en-US" sz="2800" dirty="0" err="1">
                <a:latin typeface="Candara" pitchFamily="34" charset="0"/>
              </a:rPr>
              <a:t>Crohn</a:t>
            </a:r>
            <a:r>
              <a:rPr lang="el-GR" sz="2800" dirty="0">
                <a:latin typeface="Candara" pitchFamily="34" charset="0"/>
              </a:rPr>
              <a:t>?</a:t>
            </a:r>
          </a:p>
          <a:p>
            <a:pPr marL="514350" indent="-514350">
              <a:buAutoNum type="arabicPeriod"/>
            </a:pPr>
            <a:endParaRPr lang="el-GR" sz="2800" dirty="0">
              <a:latin typeface="Candara" pitchFamily="34" charset="0"/>
            </a:endParaRPr>
          </a:p>
          <a:p>
            <a:pPr marL="514350" indent="-514350">
              <a:buAutoNum type="arabicPeriod"/>
            </a:pPr>
            <a:r>
              <a:rPr lang="el-GR" sz="2800" dirty="0">
                <a:latin typeface="Candara" pitchFamily="34" charset="0"/>
              </a:rPr>
              <a:t>Ποιες είναι οι διαφορές ανάμεσα στην Ελκώδη Κολίτιδα και τη νόσο </a:t>
            </a:r>
            <a:r>
              <a:rPr lang="en-US" sz="2800" dirty="0" err="1">
                <a:latin typeface="Candara" pitchFamily="34" charset="0"/>
              </a:rPr>
              <a:t>Crohn</a:t>
            </a:r>
            <a:r>
              <a:rPr lang="el-GR" sz="2800" dirty="0">
                <a:latin typeface="Candara" pitchFamily="34" charset="0"/>
              </a:rPr>
              <a:t>?</a:t>
            </a:r>
          </a:p>
          <a:p>
            <a:pPr marL="514350" indent="-514350">
              <a:buAutoNum type="arabicPeriod"/>
            </a:pPr>
            <a:endParaRPr lang="el-GR" sz="2800" dirty="0">
              <a:latin typeface="Candara" pitchFamily="34" charset="0"/>
            </a:endParaRPr>
          </a:p>
          <a:p>
            <a:pPr marL="514350" indent="-514350">
              <a:buAutoNum type="arabicPeriod"/>
            </a:pPr>
            <a:r>
              <a:rPr lang="el-GR" sz="2800" dirty="0">
                <a:latin typeface="Candara" pitchFamily="34" charset="0"/>
              </a:rPr>
              <a:t>Ποια είναι η διαγνωστική προσέγγιση? </a:t>
            </a:r>
          </a:p>
          <a:p>
            <a:pPr marL="514350" indent="-514350">
              <a:buAutoNum type="arabicPeriod"/>
            </a:pPr>
            <a:endParaRPr lang="el-GR" sz="2800" dirty="0">
              <a:latin typeface="Candara" pitchFamily="34" charset="0"/>
            </a:endParaRPr>
          </a:p>
          <a:p>
            <a:pPr marL="514350" indent="-514350">
              <a:buAutoNum type="arabicPeriod"/>
            </a:pPr>
            <a:r>
              <a:rPr lang="el-GR" sz="2800" dirty="0">
                <a:latin typeface="Candara" pitchFamily="34" charset="0"/>
              </a:rPr>
              <a:t>Ποιες είναι οι εξωεντερικές εκδηλώσεις της Ελκώδους Κολίτιδας και της νόσου </a:t>
            </a:r>
            <a:r>
              <a:rPr lang="en-US" sz="2800" dirty="0" err="1">
                <a:latin typeface="Candara" pitchFamily="34" charset="0"/>
              </a:rPr>
              <a:t>Crohn</a:t>
            </a:r>
            <a:r>
              <a:rPr lang="el-GR" sz="2800" dirty="0">
                <a:latin typeface="Candara" pitchFamily="34" charset="0"/>
              </a:rPr>
              <a:t>?</a:t>
            </a:r>
            <a:endParaRPr lang="en-US" sz="2800" dirty="0">
              <a:latin typeface="Candara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19C2102A-6680-4EAD-ADA9-4D63B216598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6756"/>
    </mc:Choice>
    <mc:Fallback>
      <p:transition spd="slow" advTm="46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76200" y="76200"/>
            <a:ext cx="3657600" cy="4572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l-GR">
                <a:solidFill>
                  <a:srgbClr val="FFFF00"/>
                </a:solidFill>
                <a:latin typeface="Candara" pitchFamily="34" charset="0"/>
              </a:rPr>
              <a:t>Διαγνωστική προσέγγιση</a:t>
            </a:r>
            <a:endParaRPr lang="en-US">
              <a:solidFill>
                <a:srgbClr val="FFFF00"/>
              </a:solidFill>
              <a:latin typeface="Candara" pitchFamily="34" charset="0"/>
            </a:endParaRPr>
          </a:p>
        </p:txBody>
      </p:sp>
      <p:graphicFrame>
        <p:nvGraphicFramePr>
          <p:cNvPr id="122022" name="Group 16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85912442"/>
              </p:ext>
            </p:extLst>
          </p:nvPr>
        </p:nvGraphicFramePr>
        <p:xfrm>
          <a:off x="493713" y="1435184"/>
          <a:ext cx="8153400" cy="4632960"/>
        </p:xfrm>
        <a:graphic>
          <a:graphicData uri="http://schemas.openxmlformats.org/drawingml/2006/table">
            <a:tbl>
              <a:tblPr/>
              <a:tblGrid>
                <a:gridCol w="2971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rebuchet MS" pitchFamily="34" charset="0"/>
                        </a:rPr>
                        <a:t>Κλινική υποψία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rebuchet MS" pitchFamily="34" charset="0"/>
                        </a:rPr>
                        <a:t>Διαγνωστική εξέταση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23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Salmonella</a:t>
                      </a:r>
                      <a:r>
                        <a:rPr kumimoji="0" lang="el-GR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, 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Shigella</a:t>
                      </a:r>
                      <a:r>
                        <a:rPr kumimoji="0" lang="el-GR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, 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Campylobacter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Κ/α κοπράνων για παθογόνα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Αλλα παθογόνα</a:t>
                      </a:r>
                      <a:endParaRPr kumimoji="0" lang="en-US" sz="2400" b="0" i="1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(E.coli O157:H7)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Κ/α κοπράνων με ειδικά θρεπτικά υλικά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Clostridium difficil</a:t>
                      </a:r>
                      <a:r>
                        <a:rPr kumimoji="0" lang="el-GR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e</a:t>
                      </a:r>
                      <a:endParaRPr kumimoji="0" lang="en-US" sz="2400" b="0" i="1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Ανίχνευση τοξίνης κλωστηριδίου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Entamoeba histolytica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Παρασιτολογική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 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κοπράνων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 (3 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δείγματα)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Αντιγόνο αμοιβάδας στα κόπρανα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(ELISA)</a:t>
                      </a:r>
                      <a:endParaRPr kumimoji="0" lang="el-G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Αντισώματα στον ορό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D0A5CB68-44FD-4AD0-BEA2-351471DEA3B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8332"/>
    </mc:Choice>
    <mc:Fallback>
      <p:transition spd="slow" advTm="48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72008"/>
            <a:ext cx="9144000" cy="692696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el-GR" sz="3600" dirty="0">
                <a:solidFill>
                  <a:srgbClr val="FFFF00"/>
                </a:solidFill>
                <a:latin typeface="Candara" pitchFamily="34" charset="0"/>
              </a:rPr>
              <a:t>Σύνδρομο ειλείτιδας</a:t>
            </a:r>
            <a:endParaRPr lang="en-US" sz="3600" dirty="0">
              <a:solidFill>
                <a:srgbClr val="FFFF00"/>
              </a:solidFill>
              <a:latin typeface="Candar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556792"/>
            <a:ext cx="2786333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611560" y="2492896"/>
            <a:ext cx="648072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itchFamily="34" charset="0"/>
            </a:endParaRPr>
          </a:p>
        </p:txBody>
      </p:sp>
      <p:cxnSp>
        <p:nvCxnSpPr>
          <p:cNvPr id="9" name="Straight Arrow Connector 8"/>
          <p:cNvCxnSpPr>
            <a:stCxn id="7" idx="6"/>
          </p:cNvCxnSpPr>
          <p:nvPr/>
        </p:nvCxnSpPr>
        <p:spPr>
          <a:xfrm flipV="1">
            <a:off x="1259632" y="1988840"/>
            <a:ext cx="2232248" cy="792088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707904" y="1271082"/>
            <a:ext cx="5184576" cy="8617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l-GR" sz="2000" dirty="0">
                <a:solidFill>
                  <a:schemeClr val="bg1"/>
                </a:solidFill>
                <a:latin typeface="Candara" pitchFamily="34" charset="0"/>
              </a:rPr>
              <a:t>Εντόπιση : τελικός ειλεός και τυφλό. </a:t>
            </a:r>
          </a:p>
          <a:p>
            <a:pPr algn="l"/>
            <a:r>
              <a:rPr lang="el-GR" sz="2000" dirty="0">
                <a:solidFill>
                  <a:schemeClr val="bg1"/>
                </a:solidFill>
                <a:latin typeface="Candara" pitchFamily="34" charset="0"/>
              </a:rPr>
              <a:t>Συχνότητα : 1</a:t>
            </a:r>
            <a:r>
              <a:rPr lang="en-US" sz="2000" dirty="0">
                <a:solidFill>
                  <a:schemeClr val="bg1"/>
                </a:solidFill>
                <a:latin typeface="Candara" pitchFamily="34" charset="0"/>
              </a:rPr>
              <a:t>/</a:t>
            </a:r>
            <a:r>
              <a:rPr lang="el-GR" sz="2000" dirty="0">
                <a:solidFill>
                  <a:schemeClr val="bg1"/>
                </a:solidFill>
                <a:latin typeface="Candara" pitchFamily="34" charset="0"/>
              </a:rPr>
              <a:t>3 των ασθενων με ν. </a:t>
            </a:r>
            <a:r>
              <a:rPr lang="en-US" sz="2000" dirty="0" err="1">
                <a:solidFill>
                  <a:schemeClr val="bg1"/>
                </a:solidFill>
                <a:latin typeface="Candara" pitchFamily="34" charset="0"/>
              </a:rPr>
              <a:t>Crohn</a:t>
            </a:r>
            <a:endParaRPr lang="en-US" sz="2000" dirty="0">
              <a:solidFill>
                <a:schemeClr val="bg1"/>
              </a:solidFill>
              <a:latin typeface="Candara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187624" y="2996952"/>
            <a:ext cx="2232248" cy="2304256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07904" y="3302982"/>
            <a:ext cx="5184576" cy="286232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l-GR" sz="2000" u="sng" dirty="0">
                <a:solidFill>
                  <a:schemeClr val="bg1"/>
                </a:solidFill>
                <a:latin typeface="Candara" pitchFamily="34" charset="0"/>
              </a:rPr>
              <a:t>Κλινική εμφάνιση</a:t>
            </a:r>
            <a:r>
              <a:rPr lang="el-GR" sz="2000" dirty="0">
                <a:solidFill>
                  <a:schemeClr val="bg1"/>
                </a:solidFill>
                <a:latin typeface="Candara" pitchFamily="34" charset="0"/>
              </a:rPr>
              <a:t>: </a:t>
            </a:r>
          </a:p>
          <a:p>
            <a:pPr algn="l" defTabSz="282575">
              <a:buFont typeface="Arial" pitchFamily="34" charset="0"/>
              <a:buChar char="•"/>
              <a:tabLst>
                <a:tab pos="282575" algn="l"/>
              </a:tabLst>
            </a:pPr>
            <a:r>
              <a:rPr lang="el-GR" sz="2000" dirty="0">
                <a:solidFill>
                  <a:schemeClr val="bg1"/>
                </a:solidFill>
                <a:latin typeface="Candara" pitchFamily="34" charset="0"/>
              </a:rPr>
              <a:t>	διάρροια </a:t>
            </a:r>
            <a:r>
              <a:rPr lang="en-US" sz="2000" dirty="0">
                <a:solidFill>
                  <a:schemeClr val="bg1"/>
                </a:solidFill>
                <a:latin typeface="Candara" pitchFamily="34" charset="0"/>
              </a:rPr>
              <a:t>(</a:t>
            </a:r>
            <a:r>
              <a:rPr lang="el-GR" sz="2000" dirty="0">
                <a:solidFill>
                  <a:schemeClr val="bg1"/>
                </a:solidFill>
                <a:latin typeface="Candara" pitchFamily="34" charset="0"/>
              </a:rPr>
              <a:t>χωρίς αίμα</a:t>
            </a:r>
            <a:r>
              <a:rPr lang="en-US" sz="2000" dirty="0">
                <a:solidFill>
                  <a:schemeClr val="bg1"/>
                </a:solidFill>
                <a:latin typeface="Candara" pitchFamily="34" charset="0"/>
              </a:rPr>
              <a:t>)</a:t>
            </a:r>
            <a:endParaRPr lang="el-GR" sz="2000" dirty="0">
              <a:solidFill>
                <a:schemeClr val="bg1"/>
              </a:solidFill>
              <a:latin typeface="Candara" pitchFamily="34" charset="0"/>
            </a:endParaRPr>
          </a:p>
          <a:p>
            <a:pPr algn="l" defTabSz="282575">
              <a:buFont typeface="Arial" pitchFamily="34" charset="0"/>
              <a:buChar char="•"/>
              <a:tabLst>
                <a:tab pos="282575" algn="l"/>
              </a:tabLst>
            </a:pPr>
            <a:r>
              <a:rPr lang="el-GR" sz="2000" dirty="0">
                <a:solidFill>
                  <a:schemeClr val="bg1"/>
                </a:solidFill>
                <a:latin typeface="Candara" pitchFamily="34" charset="0"/>
              </a:rPr>
              <a:t>	πόνος στο δεξιό λαγόνιο βόθρο</a:t>
            </a:r>
          </a:p>
          <a:p>
            <a:pPr algn="l" defTabSz="282575">
              <a:buFont typeface="Arial" pitchFamily="34" charset="0"/>
              <a:buChar char="•"/>
              <a:tabLst>
                <a:tab pos="282575" algn="l"/>
              </a:tabLst>
            </a:pPr>
            <a:r>
              <a:rPr lang="el-GR" sz="2000" dirty="0">
                <a:solidFill>
                  <a:schemeClr val="bg1"/>
                </a:solidFill>
                <a:latin typeface="Candara" pitchFamily="34" charset="0"/>
              </a:rPr>
              <a:t>	απώλεια βάρους</a:t>
            </a:r>
          </a:p>
          <a:p>
            <a:pPr marL="282575" indent="-282575" algn="l" defTabSz="282575">
              <a:buFont typeface="Arial" pitchFamily="34" charset="0"/>
              <a:buChar char="•"/>
              <a:tabLst>
                <a:tab pos="282575" algn="l"/>
              </a:tabLst>
            </a:pPr>
            <a:r>
              <a:rPr lang="el-GR" sz="2000" dirty="0">
                <a:solidFill>
                  <a:schemeClr val="bg1"/>
                </a:solidFill>
                <a:latin typeface="Candara" pitchFamily="34" charset="0"/>
              </a:rPr>
              <a:t>αποφρακτικά φαινόμενα: μεταγευματικός πόνος, ναυτία έμετος, φόβος για λήψη τροφής</a:t>
            </a:r>
            <a:endParaRPr lang="en-US" sz="2000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23929" y="6608385"/>
            <a:ext cx="52200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Candara" pitchFamily="34" charset="0"/>
              </a:rPr>
              <a:t>GASTROENTEROLOGY 2004;126:1518–1532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210AE23E-A4D4-45FB-AA64-941211CA94E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43590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75605"/>
    </mc:Choice>
    <mc:Fallback>
      <p:transition spd="slow" advTm="7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692696"/>
            <a:ext cx="2041970" cy="1530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251520" y="1268760"/>
            <a:ext cx="648072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6104" y="2276872"/>
            <a:ext cx="7812360" cy="427809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l-GR" sz="3200" u="sng" dirty="0">
                <a:solidFill>
                  <a:schemeClr val="bg1"/>
                </a:solidFill>
                <a:latin typeface="Candara" pitchFamily="34" charset="0"/>
              </a:rPr>
              <a:t>Διαφορική διάγνωση</a:t>
            </a:r>
            <a:endParaRPr lang="en-US" sz="3200" u="sng" dirty="0">
              <a:solidFill>
                <a:schemeClr val="bg1"/>
              </a:solidFill>
              <a:latin typeface="Candara" pitchFamily="34" charset="0"/>
            </a:endParaRPr>
          </a:p>
          <a:p>
            <a:pPr indent="339725" algn="l">
              <a:buFont typeface="Arial" pitchFamily="34" charset="0"/>
              <a:buChar char="•"/>
            </a:pPr>
            <a:r>
              <a:rPr lang="el-GR" dirty="0">
                <a:solidFill>
                  <a:schemeClr val="bg1"/>
                </a:solidFill>
                <a:latin typeface="Candara" pitchFamily="34" charset="0"/>
              </a:rPr>
              <a:t>Σκωληκοειδίτιδα</a:t>
            </a:r>
            <a:endParaRPr lang="en-US" dirty="0">
              <a:solidFill>
                <a:schemeClr val="bg1"/>
              </a:solidFill>
              <a:latin typeface="Candara" pitchFamily="34" charset="0"/>
            </a:endParaRPr>
          </a:p>
          <a:p>
            <a:pPr indent="339725" algn="l">
              <a:buFont typeface="Arial" pitchFamily="34" charset="0"/>
              <a:buChar char="•"/>
            </a:pPr>
            <a:r>
              <a:rPr lang="el-GR" dirty="0">
                <a:solidFill>
                  <a:schemeClr val="bg1"/>
                </a:solidFill>
                <a:latin typeface="Candara" pitchFamily="34" charset="0"/>
              </a:rPr>
              <a:t>Εξαρτηματίτιδα</a:t>
            </a:r>
          </a:p>
          <a:p>
            <a:pPr indent="339725" algn="l">
              <a:buFont typeface="Arial" pitchFamily="34" charset="0"/>
              <a:buChar char="•"/>
            </a:pPr>
            <a:r>
              <a:rPr lang="el-GR" dirty="0">
                <a:solidFill>
                  <a:schemeClr val="bg1"/>
                </a:solidFill>
                <a:latin typeface="Candara" pitchFamily="34" charset="0"/>
              </a:rPr>
              <a:t>Λοιμώξεις : </a:t>
            </a:r>
            <a:r>
              <a:rPr lang="en-US" dirty="0">
                <a:solidFill>
                  <a:schemeClr val="bg1"/>
                </a:solidFill>
                <a:latin typeface="Candara" pitchFamily="34" charset="0"/>
              </a:rPr>
              <a:t>M</a:t>
            </a:r>
            <a:r>
              <a:rPr lang="el-GR" dirty="0">
                <a:solidFill>
                  <a:schemeClr val="bg1"/>
                </a:solidFill>
                <a:latin typeface="Candara" pitchFamily="34" charset="0"/>
              </a:rPr>
              <a:t>.</a:t>
            </a:r>
            <a:r>
              <a:rPr lang="en-US" dirty="0">
                <a:solidFill>
                  <a:schemeClr val="bg1"/>
                </a:solidFill>
                <a:latin typeface="Candara" pitchFamily="34" charset="0"/>
              </a:rPr>
              <a:t> tuberculosis, </a:t>
            </a:r>
            <a:r>
              <a:rPr lang="en-US" dirty="0" err="1">
                <a:solidFill>
                  <a:schemeClr val="bg1"/>
                </a:solidFill>
                <a:latin typeface="Candara" pitchFamily="34" charset="0"/>
              </a:rPr>
              <a:t>Yersinia</a:t>
            </a:r>
            <a:r>
              <a:rPr lang="en-US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ndara" pitchFamily="34" charset="0"/>
              </a:rPr>
              <a:t>enterocolitica</a:t>
            </a:r>
            <a:r>
              <a:rPr lang="en-US" dirty="0">
                <a:solidFill>
                  <a:schemeClr val="bg1"/>
                </a:solidFill>
                <a:latin typeface="Candara" pitchFamily="34" charset="0"/>
              </a:rPr>
              <a:t>, 		</a:t>
            </a:r>
            <a:r>
              <a:rPr lang="en-US" dirty="0" err="1">
                <a:solidFill>
                  <a:schemeClr val="bg1"/>
                </a:solidFill>
                <a:latin typeface="Candara" pitchFamily="34" charset="0"/>
              </a:rPr>
              <a:t>Entamoeba</a:t>
            </a:r>
            <a:r>
              <a:rPr lang="en-US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ndara" pitchFamily="34" charset="0"/>
              </a:rPr>
              <a:t>histolytica</a:t>
            </a:r>
            <a:r>
              <a:rPr lang="en-US" dirty="0">
                <a:solidFill>
                  <a:schemeClr val="bg1"/>
                </a:solidFill>
                <a:latin typeface="Candara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andara" pitchFamily="34" charset="0"/>
              </a:rPr>
              <a:t>actinomycosis</a:t>
            </a:r>
            <a:endParaRPr lang="el-GR" dirty="0">
              <a:solidFill>
                <a:schemeClr val="bg1"/>
              </a:solidFill>
              <a:latin typeface="Candara" pitchFamily="34" charset="0"/>
            </a:endParaRPr>
          </a:p>
          <a:p>
            <a:pPr marL="404813" indent="-404813" algn="l" defTabSz="342900">
              <a:buFont typeface="Arial" pitchFamily="34" charset="0"/>
              <a:buChar char="•"/>
            </a:pPr>
            <a:r>
              <a:rPr lang="el-GR" dirty="0">
                <a:solidFill>
                  <a:schemeClr val="bg1"/>
                </a:solidFill>
                <a:latin typeface="Candara" pitchFamily="34" charset="0"/>
              </a:rPr>
              <a:t>Λέμφωμα </a:t>
            </a:r>
          </a:p>
          <a:p>
            <a:pPr marL="404813" indent="-404813" algn="l" defTabSz="342900">
              <a:buFont typeface="Arial" pitchFamily="34" charset="0"/>
              <a:buChar char="•"/>
            </a:pPr>
            <a:r>
              <a:rPr lang="el-GR" dirty="0">
                <a:solidFill>
                  <a:schemeClr val="bg1"/>
                </a:solidFill>
                <a:latin typeface="Candara" pitchFamily="34" charset="0"/>
              </a:rPr>
              <a:t>Φάρμακα : </a:t>
            </a:r>
            <a:r>
              <a:rPr lang="en-US" dirty="0">
                <a:solidFill>
                  <a:schemeClr val="bg1"/>
                </a:solidFill>
                <a:latin typeface="Candara" pitchFamily="34" charset="0"/>
              </a:rPr>
              <a:t>NSAIDs, </a:t>
            </a:r>
            <a:r>
              <a:rPr lang="en-US" dirty="0" err="1">
                <a:solidFill>
                  <a:schemeClr val="bg1"/>
                </a:solidFill>
                <a:latin typeface="Candara" pitchFamily="34" charset="0"/>
              </a:rPr>
              <a:t>digoxin</a:t>
            </a:r>
            <a:endParaRPr lang="el-GR" dirty="0">
              <a:solidFill>
                <a:schemeClr val="bg1"/>
              </a:solidFill>
              <a:latin typeface="Candara" pitchFamily="34" charset="0"/>
            </a:endParaRPr>
          </a:p>
          <a:p>
            <a:pPr marL="404813" indent="-404813" algn="l" defTabSz="633413">
              <a:buFont typeface="Arial" pitchFamily="34" charset="0"/>
              <a:buChar char="•"/>
            </a:pPr>
            <a:r>
              <a:rPr lang="el-GR" dirty="0">
                <a:solidFill>
                  <a:schemeClr val="bg1"/>
                </a:solidFill>
                <a:latin typeface="Candara" pitchFamily="34" charset="0"/>
              </a:rPr>
              <a:t>Ηωσινοφιλική γστρεντερίτιδα</a:t>
            </a:r>
            <a:endParaRPr lang="en-US" dirty="0">
              <a:solidFill>
                <a:schemeClr val="bg1"/>
              </a:solidFill>
              <a:latin typeface="Candara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99592" y="1556792"/>
            <a:ext cx="1440160" cy="936104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191232" y="6608385"/>
            <a:ext cx="29064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ndara" pitchFamily="34" charset="0"/>
              </a:rPr>
              <a:t>GASTROENTEROLOGY 2004;126:1518–1532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72008"/>
            <a:ext cx="9144000" cy="69269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  <a:t>Σύνδρομο ειλείτιδας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7F9681A1-2A10-4788-AFE4-1CC631CAAF5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43590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68841"/>
    </mc:Choice>
    <mc:Fallback>
      <p:transition spd="slow" advTm="68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72008"/>
            <a:ext cx="9144000" cy="692696"/>
          </a:xfrm>
          <a:solidFill>
            <a:srgbClr val="000099"/>
          </a:solidFill>
        </p:spPr>
        <p:txBody>
          <a:bodyPr>
            <a:noAutofit/>
          </a:bodyPr>
          <a:lstStyle/>
          <a:p>
            <a:r>
              <a:rPr lang="el-GR" sz="3600" dirty="0">
                <a:solidFill>
                  <a:srgbClr val="FFFF00"/>
                </a:solidFill>
                <a:latin typeface="Candara" pitchFamily="34" charset="0"/>
              </a:rPr>
              <a:t>Ειδικές καταστάσεις </a:t>
            </a:r>
            <a:endParaRPr lang="en-US" sz="3600" dirty="0">
              <a:solidFill>
                <a:srgbClr val="FFFF00"/>
              </a:solidFill>
              <a:latin typeface="Candar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1309985"/>
            <a:ext cx="766834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u="sng" dirty="0">
                <a:solidFill>
                  <a:schemeClr val="bg1"/>
                </a:solidFill>
                <a:latin typeface="Candara" pitchFamily="34" charset="0"/>
              </a:rPr>
              <a:t>Η νόσος </a:t>
            </a:r>
            <a:r>
              <a:rPr lang="en-US" sz="2800" u="sng" dirty="0" err="1">
                <a:solidFill>
                  <a:schemeClr val="bg1"/>
                </a:solidFill>
                <a:latin typeface="Candara" pitchFamily="34" charset="0"/>
              </a:rPr>
              <a:t>Crohn</a:t>
            </a:r>
            <a:r>
              <a:rPr lang="el-GR" sz="2800" u="sng" dirty="0">
                <a:solidFill>
                  <a:schemeClr val="bg1"/>
                </a:solidFill>
                <a:latin typeface="Candara" pitchFamily="34" charset="0"/>
              </a:rPr>
              <a:t> πρέπει να περιλαμβάνεται στη διαφορική διάγνωση των </a:t>
            </a:r>
            <a:r>
              <a:rPr lang="en-US" sz="2800" u="sng" dirty="0">
                <a:solidFill>
                  <a:schemeClr val="bg1"/>
                </a:solidFill>
                <a:latin typeface="Candara" pitchFamily="34" charset="0"/>
              </a:rPr>
              <a:t>: </a:t>
            </a:r>
            <a:endParaRPr lang="el-GR" sz="2800" u="sng" dirty="0">
              <a:solidFill>
                <a:schemeClr val="bg1"/>
              </a:solidFill>
              <a:latin typeface="Candara" pitchFamily="34" charset="0"/>
            </a:endParaRPr>
          </a:p>
          <a:p>
            <a:pPr algn="ctr"/>
            <a:endParaRPr lang="en-US" sz="2400" dirty="0">
              <a:solidFill>
                <a:schemeClr val="bg1"/>
              </a:solidFill>
              <a:latin typeface="Candara" pitchFamily="34" charset="0"/>
            </a:endParaRPr>
          </a:p>
          <a:p>
            <a:pPr marL="914400" algn="l">
              <a:buFont typeface="Wingdings" pitchFamily="2" charset="2"/>
              <a:buChar char="Ø"/>
            </a:pPr>
            <a:r>
              <a:rPr lang="el-GR" dirty="0">
                <a:solidFill>
                  <a:schemeClr val="bg1"/>
                </a:solidFill>
                <a:latin typeface="Candara" pitchFamily="34" charset="0"/>
              </a:rPr>
              <a:t>Πυρετος αγνώστου αιτιολογίας</a:t>
            </a:r>
            <a:endParaRPr lang="en-US" dirty="0">
              <a:solidFill>
                <a:schemeClr val="bg1"/>
              </a:solidFill>
              <a:latin typeface="Candara" pitchFamily="34" charset="0"/>
            </a:endParaRPr>
          </a:p>
          <a:p>
            <a:pPr marL="914400" algn="l">
              <a:buFont typeface="Wingdings" pitchFamily="2" charset="2"/>
              <a:buChar char="Ø"/>
            </a:pPr>
            <a:endParaRPr lang="en-US" sz="2400" dirty="0">
              <a:solidFill>
                <a:schemeClr val="bg1"/>
              </a:solidFill>
              <a:latin typeface="Candara" pitchFamily="34" charset="0"/>
            </a:endParaRPr>
          </a:p>
          <a:p>
            <a:pPr marL="914400" algn="l">
              <a:buFont typeface="Wingdings" pitchFamily="2" charset="2"/>
              <a:buChar char="Ø"/>
            </a:pPr>
            <a:r>
              <a:rPr lang="el-GR" dirty="0">
                <a:solidFill>
                  <a:schemeClr val="bg1"/>
                </a:solidFill>
                <a:latin typeface="Candara" pitchFamily="34" charset="0"/>
              </a:rPr>
              <a:t>Χρόνια αναιμία</a:t>
            </a:r>
            <a:endParaRPr lang="en-US" dirty="0">
              <a:solidFill>
                <a:schemeClr val="bg1"/>
              </a:solidFill>
              <a:latin typeface="Candara" pitchFamily="34" charset="0"/>
            </a:endParaRPr>
          </a:p>
          <a:p>
            <a:pPr marL="914400" algn="l">
              <a:buFont typeface="Wingdings" pitchFamily="2" charset="2"/>
              <a:buChar char="Ø"/>
            </a:pPr>
            <a:endParaRPr lang="en-US" sz="2400" dirty="0">
              <a:solidFill>
                <a:schemeClr val="bg1"/>
              </a:solidFill>
              <a:latin typeface="Candara" pitchFamily="34" charset="0"/>
            </a:endParaRPr>
          </a:p>
          <a:p>
            <a:pPr marL="914400" algn="l">
              <a:buFont typeface="Wingdings" pitchFamily="2" charset="2"/>
              <a:buChar char="Ø"/>
            </a:pPr>
            <a:r>
              <a:rPr lang="el-GR" dirty="0">
                <a:solidFill>
                  <a:schemeClr val="bg1"/>
                </a:solidFill>
                <a:latin typeface="Candara" pitchFamily="34" charset="0"/>
              </a:rPr>
              <a:t>Καθυστέρηση ανάπτυξης στα παιδιά</a:t>
            </a:r>
            <a:endParaRPr lang="en-US" sz="2400" dirty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AAB9B577-7A72-4743-B16F-EE8F1D73AE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43590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2544"/>
    </mc:Choice>
    <mc:Fallback>
      <p:transition spd="slow" advTm="42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 bwMode="auto">
          <a:xfrm>
            <a:off x="-8231" y="2132856"/>
            <a:ext cx="9144000" cy="18002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800" b="1" i="1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Οι ΙΦΝΕ στη κλινική πράξη</a:t>
            </a:r>
            <a:br>
              <a:rPr kumimoji="0" lang="el-GR" sz="4800" b="1" i="1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</a:br>
            <a:r>
              <a:rPr kumimoji="0" lang="el-GR" sz="4000" b="1" i="1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/>
            </a:r>
            <a:br>
              <a:rPr kumimoji="0" lang="el-GR" sz="4000" b="1" i="1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</a:br>
            <a:r>
              <a:rPr kumimoji="0" lang="el-GR" sz="3200" b="1" i="1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θέτοντας τη διάγνωση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C72B8621-5351-46DE-A08A-39BCFA8C55F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9934"/>
    </mc:Choice>
    <mc:Fallback>
      <p:transition spd="slow" advTm="9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66675" y="66675"/>
            <a:ext cx="8969821" cy="84204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l-GR" sz="3600" dirty="0">
                <a:solidFill>
                  <a:srgbClr val="FFFF00"/>
                </a:solidFill>
                <a:latin typeface="Candara" pitchFamily="34" charset="0"/>
              </a:rPr>
              <a:t>Ελκώδης κολίτιδα </a:t>
            </a:r>
            <a:r>
              <a:rPr lang="en-US" sz="3600" dirty="0">
                <a:solidFill>
                  <a:srgbClr val="FFFF00"/>
                </a:solidFill>
                <a:latin typeface="Candara" pitchFamily="34" charset="0"/>
              </a:rPr>
              <a:t>vs.</a:t>
            </a:r>
            <a:r>
              <a:rPr lang="el-GR" sz="3600" dirty="0">
                <a:solidFill>
                  <a:srgbClr val="FFFF00"/>
                </a:solidFill>
                <a:latin typeface="Candara" pitchFamily="34" charset="0"/>
              </a:rPr>
              <a:t> </a:t>
            </a:r>
            <a:r>
              <a:rPr lang="en-US" sz="3600" dirty="0">
                <a:solidFill>
                  <a:srgbClr val="FFFF00"/>
                </a:solidFill>
                <a:latin typeface="Candara" pitchFamily="34" charset="0"/>
              </a:rPr>
              <a:t>Crohn’s</a:t>
            </a:r>
            <a:r>
              <a:rPr lang="el-GR" sz="3600" dirty="0">
                <a:solidFill>
                  <a:srgbClr val="FFFF00"/>
                </a:solidFill>
                <a:latin typeface="Candara" pitchFamily="34" charset="0"/>
              </a:rPr>
              <a:t> κολίτιδα</a:t>
            </a:r>
            <a:endParaRPr lang="en-US" sz="3600" dirty="0">
              <a:solidFill>
                <a:srgbClr val="FFFF00"/>
              </a:solidFill>
              <a:latin typeface="Candara" pitchFamily="34" charset="0"/>
            </a:endParaRPr>
          </a:p>
        </p:txBody>
      </p:sp>
      <p:graphicFrame>
        <p:nvGraphicFramePr>
          <p:cNvPr id="32809" name="Group 41"/>
          <p:cNvGraphicFramePr>
            <a:graphicFrameLocks noGrp="1"/>
          </p:cNvGraphicFramePr>
          <p:nvPr/>
        </p:nvGraphicFramePr>
        <p:xfrm>
          <a:off x="467544" y="1517104"/>
          <a:ext cx="8153400" cy="4754880"/>
        </p:xfrm>
        <a:graphic>
          <a:graphicData uri="http://schemas.openxmlformats.org/drawingml/2006/table">
            <a:tbl>
              <a:tblPr/>
              <a:tblGrid>
                <a:gridCol w="2895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67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Ελκώδης </a:t>
                      </a:r>
                      <a:endParaRPr kumimoji="0" lang="en-US" sz="36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Crohn’s</a:t>
                      </a:r>
                      <a:r>
                        <a:rPr kumimoji="0" lang="el-GR" sz="3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 </a:t>
                      </a:r>
                      <a:endParaRPr kumimoji="0" lang="en-US" sz="36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Trebuchet MS" pitchFamily="34" charset="0"/>
                        </a:rPr>
                        <a:t>Κατανομή φλεγμονής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συνεχής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ασυνεχής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l-GR" sz="2000" dirty="0">
                          <a:solidFill>
                            <a:schemeClr val="accent5"/>
                          </a:solidFill>
                          <a:latin typeface="Trebuchet MS" pitchFamily="34" charset="0"/>
                        </a:rPr>
                        <a:t>Εντόπιση φλεγμονής</a:t>
                      </a:r>
                      <a:endParaRPr lang="en-US" sz="2000" dirty="0">
                        <a:solidFill>
                          <a:schemeClr val="accent5"/>
                        </a:solidFill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>
                          <a:solidFill>
                            <a:schemeClr val="bg1"/>
                          </a:solidFill>
                          <a:latin typeface="Trebuchet MS" pitchFamily="34" charset="0"/>
                        </a:rPr>
                        <a:t>Μόνο στο παχύ </a:t>
                      </a:r>
                      <a:endParaRPr lang="en-US" sz="2000" dirty="0">
                        <a:solidFill>
                          <a:schemeClr val="bg1"/>
                        </a:solidFill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>
                          <a:solidFill>
                            <a:schemeClr val="bg1"/>
                          </a:solidFill>
                          <a:latin typeface="Trebuchet MS" pitchFamily="34" charset="0"/>
                        </a:rPr>
                        <a:t>Παντού στο πεπτικό</a:t>
                      </a:r>
                      <a:endParaRPr lang="en-US" sz="2000" dirty="0">
                        <a:solidFill>
                          <a:schemeClr val="bg1"/>
                        </a:solidFill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Trebuchet MS" pitchFamily="34" charset="0"/>
                        </a:rPr>
                        <a:t>Προσβολή του ορθού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πάντα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συχνά απουσιάζει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Trebuchet MS" pitchFamily="34" charset="0"/>
                        </a:rPr>
                        <a:t>Προσβολή του ειλεού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ποτέ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συχνά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Trebuchet MS" pitchFamily="34" charset="0"/>
                        </a:rPr>
                        <a:t>Στενώσεις 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σπάνια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συχνά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Trebuchet MS" pitchFamily="34" charset="0"/>
                        </a:rPr>
                        <a:t>Ελκη 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μικρά, επιφανειακά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μεγάλα, βαθιά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>
                          <a:solidFill>
                            <a:schemeClr val="accent5"/>
                          </a:solidFill>
                          <a:latin typeface="Trebuchet MS" pitchFamily="34" charset="0"/>
                        </a:rPr>
                        <a:t>Συρίγγια 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ποτέ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συχνά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Trebuchet MS" pitchFamily="34" charset="0"/>
                        </a:rPr>
                        <a:t>περιπρωκτική νόσος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σπανιότατα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συχνά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2DFA6C10-8857-4C4B-A719-998CFCB1D1E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52479"/>
    </mc:Choice>
    <mc:Fallback>
      <p:transition spd="slow" advTm="152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649287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pPr>
              <a:defRPr/>
            </a:pPr>
            <a:r>
              <a:rPr lang="el-GR" dirty="0">
                <a:solidFill>
                  <a:srgbClr val="FFFF00"/>
                </a:solidFill>
                <a:latin typeface="Candara" pitchFamily="34" charset="0"/>
              </a:rPr>
              <a:t>Ελκώδης κολίτιδα</a:t>
            </a:r>
            <a:endParaRPr lang="en-US" dirty="0">
              <a:solidFill>
                <a:srgbClr val="FFFF00"/>
              </a:solidFill>
              <a:latin typeface="Candara" pitchFamily="34" charset="0"/>
            </a:endParaRPr>
          </a:p>
        </p:txBody>
      </p:sp>
      <p:sp>
        <p:nvSpPr>
          <p:cNvPr id="50179" name="TextBox 3"/>
          <p:cNvSpPr txBox="1">
            <a:spLocks noChangeArrowheads="1"/>
          </p:cNvSpPr>
          <p:nvPr/>
        </p:nvSpPr>
        <p:spPr bwMode="auto">
          <a:xfrm>
            <a:off x="611188" y="765175"/>
            <a:ext cx="79930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altLang="en-US" sz="2800" dirty="0">
                <a:solidFill>
                  <a:schemeClr val="bg1"/>
                </a:solidFill>
                <a:latin typeface="Candara" pitchFamily="34" charset="0"/>
              </a:rPr>
              <a:t>Πάσχει μόνο το παχύ έντερο</a:t>
            </a:r>
            <a:endParaRPr lang="en-US" altLang="en-US" sz="2800" dirty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50180" name="Picture 2" descr="Σχετική εικόν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1773238"/>
            <a:ext cx="5761037" cy="491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250825" y="2565400"/>
            <a:ext cx="1657350" cy="7191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sz="2300" dirty="0">
                <a:latin typeface="Candara" pitchFamily="34" charset="0"/>
              </a:rPr>
              <a:t>ορθίτιδα</a:t>
            </a:r>
            <a:endParaRPr lang="en-US" sz="2300" dirty="0">
              <a:latin typeface="Candara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308850" y="2708275"/>
            <a:ext cx="1655763" cy="72072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sz="2300" dirty="0">
                <a:latin typeface="Candara" pitchFamily="34" charset="0"/>
              </a:rPr>
              <a:t>Αριστερή κολίτιδα</a:t>
            </a:r>
            <a:endParaRPr lang="en-US" sz="2300" dirty="0">
              <a:latin typeface="Candara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87624" y="5949950"/>
            <a:ext cx="1800051" cy="7191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sz="2300" dirty="0">
                <a:latin typeface="Candara" pitchFamily="34" charset="0"/>
              </a:rPr>
              <a:t>εκτεταμένη κολίτιδα</a:t>
            </a:r>
            <a:endParaRPr lang="en-US" sz="2300" dirty="0">
              <a:latin typeface="Candara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227763" y="5949950"/>
            <a:ext cx="1873250" cy="7191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sz="2300" dirty="0">
                <a:latin typeface="Candara" pitchFamily="34" charset="0"/>
              </a:rPr>
              <a:t>πανκολίτιδα</a:t>
            </a:r>
            <a:endParaRPr lang="en-US" sz="2300" dirty="0">
              <a:latin typeface="Candara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A4A05370-5638-4EDA-8CC4-FFE5F8E9011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0573"/>
    </mc:Choice>
    <mc:Fallback>
      <p:transition spd="slow" advTm="30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649287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pPr>
              <a:defRPr/>
            </a:pPr>
            <a:r>
              <a:rPr lang="el-GR" dirty="0">
                <a:solidFill>
                  <a:srgbClr val="FFFF00"/>
                </a:solidFill>
                <a:latin typeface="Candara" pitchFamily="34" charset="0"/>
              </a:rPr>
              <a:t>Νόσος </a:t>
            </a:r>
            <a:r>
              <a:rPr lang="en-US" dirty="0" err="1">
                <a:solidFill>
                  <a:srgbClr val="FFFF00"/>
                </a:solidFill>
                <a:latin typeface="Candara" pitchFamily="34" charset="0"/>
              </a:rPr>
              <a:t>Crohn</a:t>
            </a:r>
            <a:endParaRPr lang="en-US" dirty="0">
              <a:solidFill>
                <a:srgbClr val="FFFF00"/>
              </a:solidFill>
              <a:latin typeface="Candara" pitchFamily="34" charset="0"/>
            </a:endParaRPr>
          </a:p>
        </p:txBody>
      </p:sp>
      <p:sp>
        <p:nvSpPr>
          <p:cNvPr id="56323" name="TextBox 3"/>
          <p:cNvSpPr txBox="1">
            <a:spLocks noChangeArrowheads="1"/>
          </p:cNvSpPr>
          <p:nvPr/>
        </p:nvSpPr>
        <p:spPr bwMode="auto">
          <a:xfrm>
            <a:off x="0" y="889556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altLang="en-US" sz="2800" dirty="0">
                <a:solidFill>
                  <a:schemeClr val="bg1"/>
                </a:solidFill>
                <a:latin typeface="Candara" pitchFamily="34" charset="0"/>
              </a:rPr>
              <a:t>Μπορεί να πάσχει οποιοδήποτε σημείο του πεπτικού σώλήνα</a:t>
            </a:r>
            <a:endParaRPr lang="en-US" altLang="en-US" sz="2800" dirty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56324" name="Picture 4" descr="noname02 L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806575"/>
            <a:ext cx="7561262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827088" y="5949280"/>
            <a:ext cx="1296987" cy="6477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sz="2000" b="1" dirty="0">
                <a:solidFill>
                  <a:srgbClr val="FFFF00"/>
                </a:solidFill>
                <a:latin typeface="Candara" pitchFamily="34" charset="0"/>
              </a:rPr>
              <a:t>Τελικός ειλεός</a:t>
            </a:r>
            <a:endParaRPr lang="en-US" sz="2000" b="1" dirty="0">
              <a:solidFill>
                <a:srgbClr val="FFFF00"/>
              </a:solidFill>
              <a:latin typeface="Candar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39975" y="5949280"/>
            <a:ext cx="1295400" cy="6477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sz="2000" b="1" dirty="0">
                <a:solidFill>
                  <a:srgbClr val="FFFF00"/>
                </a:solidFill>
                <a:latin typeface="Candara" pitchFamily="34" charset="0"/>
              </a:rPr>
              <a:t>Παχύ έντερο</a:t>
            </a:r>
            <a:endParaRPr lang="en-US" sz="2000" b="1" dirty="0">
              <a:solidFill>
                <a:srgbClr val="FFFF00"/>
              </a:solidFill>
              <a:latin typeface="Candar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79838" y="5949280"/>
            <a:ext cx="1296987" cy="6477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sz="2000" b="1" dirty="0">
                <a:solidFill>
                  <a:srgbClr val="FFFF00"/>
                </a:solidFill>
                <a:latin typeface="Candara" pitchFamily="34" charset="0"/>
              </a:rPr>
              <a:t>Λεπτο και παχύ</a:t>
            </a:r>
            <a:endParaRPr lang="en-US" sz="2000" b="1" dirty="0">
              <a:solidFill>
                <a:srgbClr val="FFFF00"/>
              </a:solidFill>
              <a:latin typeface="Candar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92725" y="5949280"/>
            <a:ext cx="1295400" cy="6477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sz="2000" b="1" dirty="0">
                <a:solidFill>
                  <a:srgbClr val="FFFF00"/>
                </a:solidFill>
                <a:latin typeface="Candara" pitchFamily="34" charset="0"/>
              </a:rPr>
              <a:t>Ανώτερο πεπτικό</a:t>
            </a:r>
            <a:endParaRPr lang="en-US" sz="2000" b="1" dirty="0">
              <a:solidFill>
                <a:srgbClr val="FFFF00"/>
              </a:solidFill>
              <a:latin typeface="Candara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971600" y="2564904"/>
            <a:ext cx="936104" cy="864096"/>
          </a:xfrm>
          <a:prstGeom prst="ellipse">
            <a:avLst/>
          </a:prstGeom>
          <a:solidFill>
            <a:srgbClr val="00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Trebuchet MS" pitchFamily="34" charset="0"/>
              </a:rPr>
              <a:t>1/3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2411760" y="2564904"/>
            <a:ext cx="936104" cy="864096"/>
          </a:xfrm>
          <a:prstGeom prst="ellipse">
            <a:avLst/>
          </a:prstGeom>
          <a:solidFill>
            <a:srgbClr val="00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Trebuchet MS" pitchFamily="34" charset="0"/>
              </a:rPr>
              <a:t>1/3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3995936" y="2564904"/>
            <a:ext cx="936104" cy="864096"/>
          </a:xfrm>
          <a:prstGeom prst="ellipse">
            <a:avLst/>
          </a:prstGeom>
          <a:solidFill>
            <a:srgbClr val="00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Trebuchet MS" pitchFamily="34" charset="0"/>
              </a:rPr>
              <a:t>1/3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5436096" y="2564904"/>
            <a:ext cx="936104" cy="864096"/>
          </a:xfrm>
          <a:prstGeom prst="ellipse">
            <a:avLst/>
          </a:prstGeom>
          <a:solidFill>
            <a:srgbClr val="00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Trebuchet MS" pitchFamily="34" charset="0"/>
              </a:rPr>
              <a:t>5%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5698FB33-02EC-4361-9782-4129AF4D92F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6862"/>
    </mc:Choice>
    <mc:Fallback>
      <p:transition spd="slow" advTm="46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11560" y="1196752"/>
            <a:ext cx="788436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l-GR" altLang="en-US" sz="3200" dirty="0">
                <a:solidFill>
                  <a:schemeClr val="bg1"/>
                </a:solidFill>
                <a:latin typeface="Candara" pitchFamily="34" charset="0"/>
              </a:rPr>
              <a:t> Για την αντικειμενική αποτύπωση της φλεγμονής στην ελκώδη κολίτιδα αρκεί η ενδοσκόπηση κατωτέρου πεπτικού με λήψη βιοψιών</a:t>
            </a:r>
          </a:p>
          <a:p>
            <a:pPr algn="l">
              <a:buFont typeface="Wingdings" pitchFamily="2" charset="2"/>
              <a:buChar char="v"/>
            </a:pPr>
            <a:endParaRPr lang="el-GR" altLang="en-US" sz="3200" dirty="0">
              <a:solidFill>
                <a:schemeClr val="bg1"/>
              </a:solidFill>
              <a:latin typeface="Candara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l-GR" altLang="en-US" sz="3200" dirty="0">
                <a:solidFill>
                  <a:schemeClr val="bg1"/>
                </a:solidFill>
                <a:latin typeface="Candara" pitchFamily="34" charset="0"/>
              </a:rPr>
              <a:t>Για την αντικειμενική αποτύπωση της φλεγμονής στην νόσο </a:t>
            </a:r>
            <a:r>
              <a:rPr lang="en-US" altLang="en-US" sz="3200" dirty="0" err="1">
                <a:solidFill>
                  <a:schemeClr val="bg1"/>
                </a:solidFill>
                <a:latin typeface="Candara" pitchFamily="34" charset="0"/>
              </a:rPr>
              <a:t>Crohn</a:t>
            </a:r>
            <a:r>
              <a:rPr lang="el-GR" altLang="en-US" sz="3200" dirty="0">
                <a:solidFill>
                  <a:schemeClr val="bg1"/>
                </a:solidFill>
                <a:latin typeface="Candara" pitchFamily="34" charset="0"/>
              </a:rPr>
              <a:t> απαιτείται έλεγχος όλου του πεπτικού σωλήνα και λήψη βιοψιών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23607F86-C441-4B71-9043-B79CA390F5A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1455"/>
    </mc:Choice>
    <mc:Fallback>
      <p:transition spd="slow" advTm="41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0" y="44624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3200" dirty="0">
                <a:solidFill>
                  <a:schemeClr val="bg1"/>
                </a:solidFill>
                <a:latin typeface="Candara" pitchFamily="34" charset="0"/>
              </a:rPr>
              <a:t>E</a:t>
            </a:r>
            <a:r>
              <a:rPr lang="el-GR" altLang="en-US" sz="3200" dirty="0">
                <a:solidFill>
                  <a:schemeClr val="bg1"/>
                </a:solidFill>
                <a:latin typeface="Candara" pitchFamily="34" charset="0"/>
              </a:rPr>
              <a:t>ργαλεία για την αντικειμενική αποτύπωση της φλεγμονής</a:t>
            </a:r>
          </a:p>
        </p:txBody>
      </p:sp>
      <p:pic>
        <p:nvPicPr>
          <p:cNvPr id="59396" name="Picture 4" descr="Αποτέλεσμα εικόνας για colonos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838" y="1268760"/>
            <a:ext cx="24955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6" descr="Αποτέλεσμα εικόνας για gastros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2950" y="126876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8" descr="Αποτέλεσμα εικόνας για wireless capsule endos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7550" y="3788122"/>
            <a:ext cx="252412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9" name="AutoShape 10" descr="Αποτέλεσμα εικόνας για mr enteroclys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59400" name="Picture 12" descr="Αποτέλεσμα εικόνας για mr enteroclysi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25" y="3645247"/>
            <a:ext cx="1824038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1" name="TextBox 9"/>
          <p:cNvSpPr txBox="1">
            <a:spLocks noChangeArrowheads="1"/>
          </p:cNvSpPr>
          <p:nvPr/>
        </p:nvSpPr>
        <p:spPr bwMode="auto">
          <a:xfrm>
            <a:off x="358775" y="3140422"/>
            <a:ext cx="32416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altLang="en-US" sz="2400">
                <a:solidFill>
                  <a:schemeClr val="bg1"/>
                </a:solidFill>
                <a:latin typeface="Candara" pitchFamily="34" charset="0"/>
              </a:rPr>
              <a:t>κολονοσκόπηση</a:t>
            </a:r>
            <a:endParaRPr lang="en-US" altLang="en-US" sz="240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59402" name="TextBox 10"/>
          <p:cNvSpPr txBox="1">
            <a:spLocks noChangeArrowheads="1"/>
          </p:cNvSpPr>
          <p:nvPr/>
        </p:nvSpPr>
        <p:spPr bwMode="auto">
          <a:xfrm>
            <a:off x="5435600" y="3140422"/>
            <a:ext cx="32400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altLang="en-US" sz="2400">
                <a:solidFill>
                  <a:schemeClr val="bg1"/>
                </a:solidFill>
                <a:latin typeface="Candara" pitchFamily="34" charset="0"/>
              </a:rPr>
              <a:t>γαστροσκόπηση</a:t>
            </a:r>
            <a:endParaRPr lang="en-US" altLang="en-US" sz="240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59403" name="TextBox 11"/>
          <p:cNvSpPr txBox="1">
            <a:spLocks noChangeArrowheads="1"/>
          </p:cNvSpPr>
          <p:nvPr/>
        </p:nvSpPr>
        <p:spPr bwMode="auto">
          <a:xfrm>
            <a:off x="179388" y="5739160"/>
            <a:ext cx="36004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altLang="en-US" sz="2400" dirty="0">
                <a:solidFill>
                  <a:schemeClr val="bg1"/>
                </a:solidFill>
                <a:latin typeface="Candara" pitchFamily="34" charset="0"/>
              </a:rPr>
              <a:t>Ασύρματη ενδοσκοπική καψουλα</a:t>
            </a:r>
            <a:endParaRPr lang="en-US" altLang="en-US" sz="2400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59404" name="TextBox 12"/>
          <p:cNvSpPr txBox="1">
            <a:spLocks noChangeArrowheads="1"/>
          </p:cNvSpPr>
          <p:nvPr/>
        </p:nvSpPr>
        <p:spPr bwMode="auto">
          <a:xfrm>
            <a:off x="5148263" y="5739160"/>
            <a:ext cx="38163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altLang="en-US" sz="2400">
                <a:solidFill>
                  <a:schemeClr val="bg1"/>
                </a:solidFill>
                <a:latin typeface="Candara" pitchFamily="34" charset="0"/>
              </a:rPr>
              <a:t>Μαγνητική εντερογραφία</a:t>
            </a:r>
            <a:endParaRPr lang="en-US" altLang="en-US" sz="240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401224F9-D3FE-4970-9C16-3FB23F2ED9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5678"/>
    </mc:Choice>
    <mc:Fallback>
      <p:transition spd="slow" advTm="35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- Τίτλος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792162"/>
          </a:xfrm>
          <a:solidFill>
            <a:schemeClr val="tx1">
              <a:lumMod val="85000"/>
              <a:lumOff val="15000"/>
            </a:schemeClr>
          </a:solidFill>
        </p:spPr>
        <p:txBody>
          <a:bodyPr/>
          <a:lstStyle/>
          <a:p>
            <a:pPr>
              <a:defRPr/>
            </a:pPr>
            <a:r>
              <a:rPr lang="el-GR" altLang="el-GR" sz="4000" dirty="0">
                <a:solidFill>
                  <a:srgbClr val="FFFF00"/>
                </a:solidFill>
                <a:latin typeface="Candara" pitchFamily="34" charset="0"/>
              </a:rPr>
              <a:t>Αιτιολογία των ΙΦΝΕ</a:t>
            </a:r>
          </a:p>
        </p:txBody>
      </p:sp>
      <p:sp>
        <p:nvSpPr>
          <p:cNvPr id="36867" name="Oval 7"/>
          <p:cNvSpPr>
            <a:spLocks noChangeArrowheads="1"/>
          </p:cNvSpPr>
          <p:nvPr/>
        </p:nvSpPr>
        <p:spPr bwMode="auto">
          <a:xfrm>
            <a:off x="2938463" y="2273300"/>
            <a:ext cx="3124200" cy="3124200"/>
          </a:xfrm>
          <a:prstGeom prst="ellipse">
            <a:avLst/>
          </a:prstGeom>
          <a:noFill/>
          <a:ln w="76200">
            <a:solidFill>
              <a:srgbClr val="429ABB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l-GR" altLang="el-GR" sz="2400">
              <a:solidFill>
                <a:srgbClr val="FFFFFF"/>
              </a:solidFill>
              <a:latin typeface="Candara" pitchFamily="34" charset="0"/>
            </a:endParaRPr>
          </a:p>
        </p:txBody>
      </p:sp>
      <p:sp>
        <p:nvSpPr>
          <p:cNvPr id="4" name="Oval 8"/>
          <p:cNvSpPr>
            <a:spLocks noChangeArrowheads="1"/>
          </p:cNvSpPr>
          <p:nvPr/>
        </p:nvSpPr>
        <p:spPr bwMode="auto">
          <a:xfrm>
            <a:off x="4067175" y="1933575"/>
            <a:ext cx="838200" cy="8382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429ABB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dist="89803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r>
              <a:rPr lang="el-GR" altLang="el-GR" sz="2400">
                <a:solidFill>
                  <a:srgbClr val="FFFFFF"/>
                </a:solidFill>
                <a:latin typeface="Candara" pitchFamily="34" charset="0"/>
              </a:rPr>
              <a:t>&lt;&lt;</a:t>
            </a:r>
          </a:p>
        </p:txBody>
      </p:sp>
      <p:sp>
        <p:nvSpPr>
          <p:cNvPr id="40965" name="Oval 9"/>
          <p:cNvSpPr>
            <a:spLocks noChangeArrowheads="1"/>
          </p:cNvSpPr>
          <p:nvPr/>
        </p:nvSpPr>
        <p:spPr bwMode="auto">
          <a:xfrm>
            <a:off x="5534025" y="3513138"/>
            <a:ext cx="838200" cy="8382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429ABB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dist="89803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l-GR" altLang="el-GR" sz="2400">
              <a:solidFill>
                <a:srgbClr val="FFFFFF"/>
              </a:solidFill>
              <a:latin typeface="Candara" pitchFamily="34" charset="0"/>
            </a:endParaRPr>
          </a:p>
        </p:txBody>
      </p:sp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4067175" y="5016500"/>
            <a:ext cx="838200" cy="8382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429ABB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dist="89803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l-GR" altLang="el-GR" sz="2400">
              <a:solidFill>
                <a:srgbClr val="FFFFFF"/>
              </a:solidFill>
              <a:latin typeface="Candara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740150" y="1316038"/>
            <a:ext cx="1492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l-GR" altLang="en-US" sz="3200">
                <a:solidFill>
                  <a:srgbClr val="FFFFFF"/>
                </a:solidFill>
                <a:latin typeface="Candara" pitchFamily="34" charset="0"/>
              </a:rPr>
              <a:t>Γονίδια</a:t>
            </a:r>
            <a:endParaRPr lang="en-US" altLang="en-US" sz="3200">
              <a:solidFill>
                <a:srgbClr val="FFFFFF"/>
              </a:solidFill>
              <a:latin typeface="Candara" pitchFamily="34" charset="0"/>
            </a:endParaRPr>
          </a:p>
        </p:txBody>
      </p:sp>
      <p:sp>
        <p:nvSpPr>
          <p:cNvPr id="36872" name="Text Box 5"/>
          <p:cNvSpPr txBox="1">
            <a:spLocks noChangeArrowheads="1"/>
          </p:cNvSpPr>
          <p:nvPr/>
        </p:nvSpPr>
        <p:spPr bwMode="auto">
          <a:xfrm>
            <a:off x="6408549" y="3492500"/>
            <a:ext cx="2632452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l-GR" altLang="en-US" sz="3200">
                <a:solidFill>
                  <a:srgbClr val="FFFFFF"/>
                </a:solidFill>
                <a:latin typeface="Candara" pitchFamily="34" charset="0"/>
              </a:rPr>
              <a:t>Ανοσολογικό </a:t>
            </a:r>
          </a:p>
          <a:p>
            <a:pPr algn="ctr" eaLnBrk="1" hangingPunct="1">
              <a:lnSpc>
                <a:spcPct val="80000"/>
              </a:lnSpc>
            </a:pPr>
            <a:r>
              <a:rPr lang="el-GR" altLang="en-US" sz="3200">
                <a:solidFill>
                  <a:srgbClr val="FFFFFF"/>
                </a:solidFill>
                <a:latin typeface="Candara" pitchFamily="34" charset="0"/>
              </a:rPr>
              <a:t>Σύστημα</a:t>
            </a:r>
            <a:endParaRPr lang="en-US" altLang="en-US" sz="3200">
              <a:solidFill>
                <a:srgbClr val="FFFFFF"/>
              </a:solidFill>
              <a:latin typeface="Candara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00375" y="5802313"/>
            <a:ext cx="2971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l-GR" altLang="en-US" sz="3200">
                <a:solidFill>
                  <a:srgbClr val="FFFFFF"/>
                </a:solidFill>
                <a:latin typeface="Candara" pitchFamily="34" charset="0"/>
              </a:rPr>
              <a:t>Περιβάλλον</a:t>
            </a:r>
            <a:endParaRPr lang="en-US" altLang="en-US" sz="3200">
              <a:solidFill>
                <a:srgbClr val="FFFFFF"/>
              </a:solidFill>
              <a:latin typeface="Candara" pitchFamily="34" charset="0"/>
            </a:endParaRPr>
          </a:p>
        </p:txBody>
      </p:sp>
      <p:sp>
        <p:nvSpPr>
          <p:cNvPr id="40970" name="Oval 9"/>
          <p:cNvSpPr>
            <a:spLocks noChangeArrowheads="1"/>
          </p:cNvSpPr>
          <p:nvPr/>
        </p:nvSpPr>
        <p:spPr bwMode="auto">
          <a:xfrm>
            <a:off x="2519363" y="3513138"/>
            <a:ext cx="838200" cy="8382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429ABB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dist="89803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l-GR" altLang="el-GR" sz="2400">
              <a:solidFill>
                <a:srgbClr val="FFFFFF"/>
              </a:solidFill>
              <a:latin typeface="Candara" pitchFamily="34" charset="0"/>
            </a:endParaRPr>
          </a:p>
        </p:txBody>
      </p:sp>
      <p:sp>
        <p:nvSpPr>
          <p:cNvPr id="36875" name="Text Box 5"/>
          <p:cNvSpPr txBox="1">
            <a:spLocks noChangeArrowheads="1"/>
          </p:cNvSpPr>
          <p:nvPr/>
        </p:nvSpPr>
        <p:spPr bwMode="auto">
          <a:xfrm>
            <a:off x="148136" y="3492500"/>
            <a:ext cx="2326279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l-GR" altLang="en-US" sz="3200">
                <a:solidFill>
                  <a:srgbClr val="FFFFFF"/>
                </a:solidFill>
                <a:latin typeface="Candara" pitchFamily="34" charset="0"/>
              </a:rPr>
              <a:t>Μικροβιακή</a:t>
            </a:r>
          </a:p>
          <a:p>
            <a:pPr algn="ctr" eaLnBrk="1" hangingPunct="1">
              <a:lnSpc>
                <a:spcPct val="80000"/>
              </a:lnSpc>
            </a:pPr>
            <a:r>
              <a:rPr lang="el-GR" altLang="en-US" sz="3200">
                <a:solidFill>
                  <a:srgbClr val="FFFFFF"/>
                </a:solidFill>
                <a:latin typeface="Candara" pitchFamily="34" charset="0"/>
              </a:rPr>
              <a:t>χλωρίδα</a:t>
            </a:r>
            <a:endParaRPr lang="en-US" altLang="en-US" sz="3200">
              <a:solidFill>
                <a:srgbClr val="FFFFFF"/>
              </a:solidFill>
              <a:latin typeface="Candara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D1687ED9-14B8-4EDA-8238-894DDA9E1C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3994"/>
    </mc:Choice>
    <mc:Fallback>
      <p:transition spd="slow" advTm="43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6" grpId="0" animBg="1"/>
      <p:bldP spid="7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el-GR" sz="3200" u="sng" dirty="0">
                <a:solidFill>
                  <a:srgbClr val="FFFF00"/>
                </a:solidFill>
                <a:latin typeface="Candara" pitchFamily="34" charset="0"/>
              </a:rPr>
              <a:t>Ενδοσκόπηση</a:t>
            </a:r>
            <a:endParaRPr lang="en-US" sz="3200" u="sng" dirty="0">
              <a:solidFill>
                <a:srgbClr val="FFFF00"/>
              </a:solidFill>
              <a:latin typeface="Candara" pitchFamily="34" charset="0"/>
            </a:endParaRP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323528" y="1232865"/>
            <a:ext cx="8568952" cy="5410712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l-GR" dirty="0">
                <a:solidFill>
                  <a:schemeClr val="bg1"/>
                </a:solidFill>
                <a:latin typeface="Candara" pitchFamily="34" charset="0"/>
              </a:rPr>
              <a:t>Επιβεβαίωση της ύπαρξης φλεγμονής</a:t>
            </a:r>
            <a:endParaRPr lang="en-US" dirty="0">
              <a:solidFill>
                <a:schemeClr val="bg1"/>
              </a:solidFill>
              <a:latin typeface="Candara" pitchFamily="34" charset="0"/>
            </a:endParaRPr>
          </a:p>
          <a:p>
            <a:pPr algn="l">
              <a:lnSpc>
                <a:spcPct val="80000"/>
              </a:lnSpc>
            </a:pPr>
            <a:endParaRPr lang="en-US" dirty="0">
              <a:solidFill>
                <a:schemeClr val="bg1"/>
              </a:solidFill>
              <a:latin typeface="Candara" pitchFamily="34" charset="0"/>
            </a:endParaRPr>
          </a:p>
          <a:p>
            <a:pPr algn="l">
              <a:lnSpc>
                <a:spcPct val="80000"/>
              </a:lnSpc>
            </a:pPr>
            <a:r>
              <a:rPr lang="el-GR" dirty="0">
                <a:solidFill>
                  <a:schemeClr val="bg1"/>
                </a:solidFill>
                <a:latin typeface="Candara" pitchFamily="34" charset="0"/>
              </a:rPr>
              <a:t>Καθορισμός χαρακτηριστικών φλεγμονής</a:t>
            </a:r>
            <a:endParaRPr lang="en-US" dirty="0">
              <a:solidFill>
                <a:schemeClr val="bg1"/>
              </a:solidFill>
              <a:latin typeface="Candara" pitchFamily="34" charset="0"/>
            </a:endParaRPr>
          </a:p>
          <a:p>
            <a:pPr algn="l" defTabSz="461963"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  <a:latin typeface="Candara" pitchFamily="34" charset="0"/>
              </a:rPr>
              <a:t>	</a:t>
            </a:r>
            <a:r>
              <a:rPr lang="el-GR" b="1" dirty="0">
                <a:solidFill>
                  <a:schemeClr val="bg1"/>
                </a:solidFill>
                <a:latin typeface="Candara" pitchFamily="34" charset="0"/>
              </a:rPr>
              <a:t>κατανομή</a:t>
            </a:r>
            <a:r>
              <a:rPr lang="el-GR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andara" pitchFamily="34" charset="0"/>
              </a:rPr>
              <a:t>(</a:t>
            </a:r>
            <a:r>
              <a:rPr lang="el-GR" dirty="0">
                <a:solidFill>
                  <a:schemeClr val="bg1"/>
                </a:solidFill>
                <a:latin typeface="Candara" pitchFamily="34" charset="0"/>
              </a:rPr>
              <a:t>συνεχής η εστιακή</a:t>
            </a:r>
            <a:r>
              <a:rPr lang="en-US" dirty="0">
                <a:solidFill>
                  <a:schemeClr val="bg1"/>
                </a:solidFill>
                <a:latin typeface="Candara" pitchFamily="34" charset="0"/>
              </a:rPr>
              <a:t>)</a:t>
            </a:r>
            <a:r>
              <a:rPr lang="el-GR" dirty="0">
                <a:solidFill>
                  <a:schemeClr val="bg1"/>
                </a:solidFill>
                <a:latin typeface="Candara" pitchFamily="34" charset="0"/>
              </a:rPr>
              <a:t> 	</a:t>
            </a:r>
          </a:p>
          <a:p>
            <a:pPr algn="l" defTabSz="461963">
              <a:lnSpc>
                <a:spcPct val="80000"/>
              </a:lnSpc>
            </a:pPr>
            <a:r>
              <a:rPr lang="el-GR" dirty="0">
                <a:solidFill>
                  <a:schemeClr val="bg1"/>
                </a:solidFill>
                <a:latin typeface="Candara" pitchFamily="34" charset="0"/>
              </a:rPr>
              <a:t>	</a:t>
            </a:r>
            <a:r>
              <a:rPr lang="el-GR" b="1" dirty="0">
                <a:solidFill>
                  <a:schemeClr val="bg1"/>
                </a:solidFill>
                <a:latin typeface="Candara" pitchFamily="34" charset="0"/>
              </a:rPr>
              <a:t>εκταση</a:t>
            </a:r>
            <a:r>
              <a:rPr lang="el-GR" dirty="0">
                <a:solidFill>
                  <a:schemeClr val="bg1"/>
                </a:solidFill>
                <a:latin typeface="Candara" pitchFamily="34" charset="0"/>
              </a:rPr>
              <a:t> (ορθίτιδα</a:t>
            </a:r>
            <a:r>
              <a:rPr lang="en-US" dirty="0">
                <a:solidFill>
                  <a:schemeClr val="bg1"/>
                </a:solidFill>
                <a:latin typeface="Candara" pitchFamily="34" charset="0"/>
              </a:rPr>
              <a:t>, </a:t>
            </a:r>
            <a:r>
              <a:rPr lang="el-GR" dirty="0">
                <a:solidFill>
                  <a:schemeClr val="bg1"/>
                </a:solidFill>
                <a:latin typeface="Candara" pitchFamily="34" charset="0"/>
              </a:rPr>
              <a:t>αριστερή/εκτεταμένη κολίτιδα</a:t>
            </a:r>
            <a:r>
              <a:rPr lang="en-US" dirty="0">
                <a:solidFill>
                  <a:schemeClr val="bg1"/>
                </a:solidFill>
                <a:latin typeface="Candara" pitchFamily="34" charset="0"/>
              </a:rPr>
              <a:t>, </a:t>
            </a:r>
            <a:r>
              <a:rPr lang="el-GR" dirty="0">
                <a:solidFill>
                  <a:schemeClr val="bg1"/>
                </a:solidFill>
                <a:latin typeface="Candara" pitchFamily="34" charset="0"/>
              </a:rPr>
              <a:t>ειλείτιδα)</a:t>
            </a:r>
          </a:p>
          <a:p>
            <a:pPr algn="l" defTabSz="461963">
              <a:lnSpc>
                <a:spcPct val="80000"/>
              </a:lnSpc>
            </a:pPr>
            <a:r>
              <a:rPr lang="el-GR" dirty="0">
                <a:solidFill>
                  <a:schemeClr val="bg1"/>
                </a:solidFill>
                <a:latin typeface="Candara" pitchFamily="34" charset="0"/>
              </a:rPr>
              <a:t>	</a:t>
            </a:r>
            <a:r>
              <a:rPr lang="el-GR" b="1" dirty="0">
                <a:solidFill>
                  <a:schemeClr val="bg1"/>
                </a:solidFill>
                <a:latin typeface="Candara" pitchFamily="34" charset="0"/>
              </a:rPr>
              <a:t>χαρακτηριστικά</a:t>
            </a:r>
            <a:r>
              <a:rPr lang="el-GR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andara" pitchFamily="34" charset="0"/>
              </a:rPr>
              <a:t>(</a:t>
            </a:r>
            <a:r>
              <a:rPr lang="el-GR" dirty="0">
                <a:solidFill>
                  <a:schemeClr val="bg1"/>
                </a:solidFill>
                <a:latin typeface="Candara" pitchFamily="34" charset="0"/>
              </a:rPr>
              <a:t>άφθες</a:t>
            </a:r>
            <a:r>
              <a:rPr lang="en-US" dirty="0">
                <a:solidFill>
                  <a:schemeClr val="bg1"/>
                </a:solidFill>
                <a:latin typeface="Candara" pitchFamily="34" charset="0"/>
              </a:rPr>
              <a:t>,</a:t>
            </a:r>
            <a:r>
              <a:rPr lang="el-GR" dirty="0">
                <a:solidFill>
                  <a:schemeClr val="bg1"/>
                </a:solidFill>
                <a:latin typeface="Candara" pitchFamily="34" charset="0"/>
              </a:rPr>
              <a:t> έλκη</a:t>
            </a:r>
            <a:r>
              <a:rPr lang="en-US" dirty="0">
                <a:solidFill>
                  <a:schemeClr val="bg1"/>
                </a:solidFill>
                <a:latin typeface="Candara" pitchFamily="34" charset="0"/>
              </a:rPr>
              <a:t>,</a:t>
            </a:r>
            <a:r>
              <a:rPr lang="el-GR" dirty="0">
                <a:solidFill>
                  <a:schemeClr val="bg1"/>
                </a:solidFill>
                <a:latin typeface="Candara" pitchFamily="34" charset="0"/>
              </a:rPr>
              <a:t> ερυθρότητα, ευθρυπτότητα)</a:t>
            </a:r>
            <a:endParaRPr lang="en-US" dirty="0">
              <a:solidFill>
                <a:schemeClr val="bg1"/>
              </a:solidFill>
              <a:latin typeface="Candara" pitchFamily="34" charset="0"/>
            </a:endParaRPr>
          </a:p>
          <a:p>
            <a:pPr algn="l" defTabSz="461963"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  <a:latin typeface="Candara" pitchFamily="34" charset="0"/>
              </a:rPr>
              <a:t>	</a:t>
            </a:r>
            <a:r>
              <a:rPr lang="el-GR" b="1" dirty="0">
                <a:solidFill>
                  <a:schemeClr val="bg1"/>
                </a:solidFill>
                <a:latin typeface="Candara" pitchFamily="34" charset="0"/>
              </a:rPr>
              <a:t>ειδικά χαρακτηριστικά</a:t>
            </a:r>
            <a:r>
              <a:rPr lang="el-GR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andara" pitchFamily="34" charset="0"/>
              </a:rPr>
              <a:t>(</a:t>
            </a:r>
            <a:r>
              <a:rPr lang="el-GR" dirty="0">
                <a:solidFill>
                  <a:schemeClr val="bg1"/>
                </a:solidFill>
                <a:latin typeface="Candara" pitchFamily="34" charset="0"/>
              </a:rPr>
              <a:t>ψευδομεμβράνες</a:t>
            </a:r>
            <a:r>
              <a:rPr lang="en-US" dirty="0">
                <a:solidFill>
                  <a:schemeClr val="bg1"/>
                </a:solidFill>
                <a:latin typeface="Candara" pitchFamily="34" charset="0"/>
              </a:rPr>
              <a:t>)</a:t>
            </a:r>
          </a:p>
          <a:p>
            <a:pPr algn="l" defTabSz="461963">
              <a:lnSpc>
                <a:spcPct val="80000"/>
              </a:lnSpc>
            </a:pPr>
            <a:endParaRPr lang="en-US" dirty="0">
              <a:solidFill>
                <a:schemeClr val="bg1"/>
              </a:solidFill>
              <a:latin typeface="Candara" pitchFamily="34" charset="0"/>
            </a:endParaRPr>
          </a:p>
          <a:p>
            <a:pPr algn="l" defTabSz="461963">
              <a:lnSpc>
                <a:spcPct val="80000"/>
              </a:lnSpc>
            </a:pPr>
            <a:r>
              <a:rPr lang="el-GR" dirty="0">
                <a:solidFill>
                  <a:schemeClr val="bg1"/>
                </a:solidFill>
                <a:latin typeface="Candara" pitchFamily="34" charset="0"/>
              </a:rPr>
              <a:t>Λήψη βιοψιών</a:t>
            </a:r>
          </a:p>
          <a:p>
            <a:r>
              <a:rPr lang="el-GR" u="sng" dirty="0">
                <a:solidFill>
                  <a:srgbClr val="FF0000"/>
                </a:solidFill>
                <a:latin typeface="Candara" pitchFamily="34" charset="0"/>
              </a:rPr>
              <a:t>Αλλά</a:t>
            </a:r>
          </a:p>
          <a:p>
            <a:pPr algn="l">
              <a:lnSpc>
                <a:spcPct val="120000"/>
              </a:lnSpc>
            </a:pPr>
            <a:r>
              <a:rPr lang="el-GR" dirty="0">
                <a:solidFill>
                  <a:schemeClr val="bg1"/>
                </a:solidFill>
                <a:latin typeface="Candara" pitchFamily="34" charset="0"/>
              </a:rPr>
              <a:t>Σπάνια παθογνωμονική</a:t>
            </a:r>
            <a:endParaRPr lang="en-US" dirty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91C26F31-A3E5-4DE8-9F2D-A74F7A27221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68788"/>
    </mc:Choice>
    <mc:Fallback>
      <p:transition spd="slow" advTm="68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5294313" y="1196752"/>
          <a:ext cx="2952750" cy="3784600"/>
        </p:xfrm>
        <a:graphic>
          <a:graphicData uri="http://schemas.openxmlformats.org/presentationml/2006/ole">
            <p:oleObj spid="_x0000_s1045" name="Photo Editor Photo" r:id="rId4" imgW="3495238" imgH="5657143" progId="">
              <p:embed/>
            </p:oleObj>
          </a:graphicData>
        </a:graphic>
      </p:graphicFrame>
      <p:pic>
        <p:nvPicPr>
          <p:cNvPr id="1027" name="Picture 4"/>
          <p:cNvPicPr>
            <a:picLocks noChangeAspect="1" noChangeArrowheads="1"/>
          </p:cNvPicPr>
          <p:nvPr/>
        </p:nvPicPr>
        <p:blipFill>
          <a:blip r:embed="rId5" cstate="print">
            <a:lum bright="12000"/>
          </a:blip>
          <a:srcRect/>
          <a:stretch>
            <a:fillRect/>
          </a:stretch>
        </p:blipFill>
        <p:spPr bwMode="auto">
          <a:xfrm>
            <a:off x="857250" y="1201515"/>
            <a:ext cx="2952750" cy="377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ext Box 7"/>
          <p:cNvSpPr txBox="1">
            <a:spLocks noChangeArrowheads="1"/>
          </p:cNvSpPr>
          <p:nvPr/>
        </p:nvSpPr>
        <p:spPr bwMode="auto">
          <a:xfrm>
            <a:off x="704850" y="5006752"/>
            <a:ext cx="3352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dirty="0"/>
              <a:t>Φυσιολογικός βλεννογόνος</a:t>
            </a:r>
            <a:endParaRPr lang="en-US" sz="2000" dirty="0"/>
          </a:p>
        </p:txBody>
      </p:sp>
      <p:sp>
        <p:nvSpPr>
          <p:cNvPr id="1030" name="Text Box 8"/>
          <p:cNvSpPr txBox="1">
            <a:spLocks noChangeArrowheads="1"/>
          </p:cNvSpPr>
          <p:nvPr/>
        </p:nvSpPr>
        <p:spPr bwMode="auto">
          <a:xfrm>
            <a:off x="5324475" y="5022627"/>
            <a:ext cx="2895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dirty="0"/>
              <a:t>Βλεννογόνος με φλεγμονή</a:t>
            </a:r>
            <a:endParaRPr lang="en-US" sz="20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en-US" sz="3200" u="sng" dirty="0">
                <a:solidFill>
                  <a:srgbClr val="FFFF00"/>
                </a:solidFill>
                <a:latin typeface="Trebuchet MS" pitchFamily="34" charset="0"/>
              </a:rPr>
              <a:t>Endoscopy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E6F2A5D7-DFC4-4953-B56F-D76862056E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8344"/>
    </mc:Choice>
    <mc:Fallback>
      <p:transition spd="slow" advTm="18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 - Εικόνα" descr="phototake_rr_photo_of_chrons_flare_absces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924944"/>
            <a:ext cx="4132829" cy="2808312"/>
          </a:xfrm>
          <a:prstGeom prst="rect">
            <a:avLst/>
          </a:prstGeom>
        </p:spPr>
      </p:pic>
      <p:pic>
        <p:nvPicPr>
          <p:cNvPr id="82946" name="Picture 2" descr="Αποτέλεσμα εικόνας για perianal disease crohn'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924944"/>
            <a:ext cx="4377661" cy="2808312"/>
          </a:xfrm>
          <a:prstGeom prst="rect">
            <a:avLst/>
          </a:prstGeom>
          <a:noFill/>
        </p:spPr>
      </p:pic>
      <p:sp>
        <p:nvSpPr>
          <p:cNvPr id="7" name="Text Box 49"/>
          <p:cNvSpPr txBox="1">
            <a:spLocks noChangeArrowheads="1"/>
          </p:cNvSpPr>
          <p:nvPr/>
        </p:nvSpPr>
        <p:spPr bwMode="auto">
          <a:xfrm>
            <a:off x="5364088" y="2492896"/>
            <a:ext cx="24482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Perianal </a:t>
            </a:r>
          </a:p>
        </p:txBody>
      </p:sp>
      <p:sp>
        <p:nvSpPr>
          <p:cNvPr id="8" name="Rectangle 7"/>
          <p:cNvSpPr/>
          <p:nvPr/>
        </p:nvSpPr>
        <p:spPr>
          <a:xfrm>
            <a:off x="1691221" y="2420888"/>
            <a:ext cx="126989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Internal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6675" y="66675"/>
            <a:ext cx="8969821" cy="84204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l-GR" sz="3600" dirty="0">
                <a:solidFill>
                  <a:srgbClr val="FFFF00"/>
                </a:solidFill>
                <a:latin typeface="Candara" pitchFamily="34" charset="0"/>
              </a:rPr>
              <a:t>Ελκώδης κολίτιδα </a:t>
            </a:r>
            <a:r>
              <a:rPr lang="en-US" sz="3600" dirty="0">
                <a:solidFill>
                  <a:srgbClr val="FFFF00"/>
                </a:solidFill>
                <a:latin typeface="Candara" pitchFamily="34" charset="0"/>
              </a:rPr>
              <a:t>vs.</a:t>
            </a:r>
            <a:r>
              <a:rPr lang="el-GR" sz="3600" dirty="0">
                <a:solidFill>
                  <a:srgbClr val="FFFF00"/>
                </a:solidFill>
                <a:latin typeface="Candara" pitchFamily="34" charset="0"/>
              </a:rPr>
              <a:t> </a:t>
            </a:r>
            <a:r>
              <a:rPr lang="en-US" sz="3600" dirty="0">
                <a:solidFill>
                  <a:srgbClr val="FFFF00"/>
                </a:solidFill>
                <a:latin typeface="Candara" pitchFamily="34" charset="0"/>
              </a:rPr>
              <a:t>Crohn’s</a:t>
            </a:r>
            <a:r>
              <a:rPr lang="el-GR" sz="3600" dirty="0">
                <a:solidFill>
                  <a:srgbClr val="FFFF00"/>
                </a:solidFill>
                <a:latin typeface="Candara" pitchFamily="34" charset="0"/>
              </a:rPr>
              <a:t> κολίτιδα</a:t>
            </a:r>
            <a:endParaRPr lang="en-US" sz="3600" dirty="0">
              <a:solidFill>
                <a:srgbClr val="FFFF00"/>
              </a:solidFill>
              <a:latin typeface="Candara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79512" y="1628800"/>
            <a:ext cx="8496944" cy="523220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800" dirty="0">
                <a:solidFill>
                  <a:schemeClr val="bg1"/>
                </a:solidFill>
              </a:rPr>
              <a:t>Η παρουσία συριγγίων συνηγορεί υπερ ν. </a:t>
            </a:r>
            <a:r>
              <a:rPr lang="en-US" sz="2800" dirty="0" err="1">
                <a:solidFill>
                  <a:schemeClr val="bg1"/>
                </a:solidFill>
              </a:rPr>
              <a:t>Crohn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8B1142CA-6DEC-414B-82EB-DC56929C8A5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0265"/>
    </mc:Choice>
    <mc:Fallback>
      <p:transition spd="slow" advTm="20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Αποτέλεσμα εικόνας για endoscopy IB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162640"/>
            <a:ext cx="4069080" cy="3218688"/>
          </a:xfrm>
          <a:prstGeom prst="rect">
            <a:avLst/>
          </a:prstGeom>
          <a:noFill/>
        </p:spPr>
      </p:pic>
      <p:pic>
        <p:nvPicPr>
          <p:cNvPr id="5" name="Picture 51" descr="C:\Documents and Settings\Division of GI\Desktop\cd.tif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162639"/>
            <a:ext cx="3877816" cy="3096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9"/>
          <p:cNvSpPr txBox="1">
            <a:spLocks noChangeArrowheads="1"/>
          </p:cNvSpPr>
          <p:nvPr/>
        </p:nvSpPr>
        <p:spPr bwMode="auto">
          <a:xfrm>
            <a:off x="5508104" y="2556959"/>
            <a:ext cx="24482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Crohn’s disease</a:t>
            </a:r>
          </a:p>
        </p:txBody>
      </p:sp>
      <p:sp>
        <p:nvSpPr>
          <p:cNvPr id="8" name="Rectangle 7"/>
          <p:cNvSpPr/>
          <p:nvPr/>
        </p:nvSpPr>
        <p:spPr>
          <a:xfrm>
            <a:off x="1187624" y="2556959"/>
            <a:ext cx="256512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Ulcerative Colitis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6675" y="66675"/>
            <a:ext cx="8969821" cy="84204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l-GR" sz="3600" dirty="0">
                <a:solidFill>
                  <a:srgbClr val="FFFF00"/>
                </a:solidFill>
                <a:latin typeface="Candara" pitchFamily="34" charset="0"/>
              </a:rPr>
              <a:t>Ελκώδης κολίτιδα </a:t>
            </a:r>
            <a:r>
              <a:rPr lang="en-US" sz="3600" dirty="0">
                <a:solidFill>
                  <a:srgbClr val="FFFF00"/>
                </a:solidFill>
                <a:latin typeface="Candara" pitchFamily="34" charset="0"/>
              </a:rPr>
              <a:t>vs.</a:t>
            </a:r>
            <a:r>
              <a:rPr lang="el-GR" sz="3600" dirty="0">
                <a:solidFill>
                  <a:srgbClr val="FFFF00"/>
                </a:solidFill>
                <a:latin typeface="Candara" pitchFamily="34" charset="0"/>
              </a:rPr>
              <a:t> </a:t>
            </a:r>
            <a:r>
              <a:rPr lang="en-US" sz="3600" dirty="0">
                <a:solidFill>
                  <a:srgbClr val="FFFF00"/>
                </a:solidFill>
                <a:latin typeface="Candara" pitchFamily="34" charset="0"/>
              </a:rPr>
              <a:t>Crohn’s</a:t>
            </a:r>
            <a:r>
              <a:rPr lang="el-GR" sz="3600" dirty="0">
                <a:solidFill>
                  <a:srgbClr val="FFFF00"/>
                </a:solidFill>
                <a:latin typeface="Candara" pitchFamily="34" charset="0"/>
              </a:rPr>
              <a:t> κολίτιδα</a:t>
            </a:r>
            <a:endParaRPr lang="en-US" sz="3600" dirty="0">
              <a:solidFill>
                <a:srgbClr val="FFFF00"/>
              </a:solidFill>
              <a:latin typeface="Candara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23528" y="1434448"/>
            <a:ext cx="8496944" cy="461665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dirty="0">
                <a:solidFill>
                  <a:schemeClr val="bg1"/>
                </a:solidFill>
              </a:rPr>
              <a:t>Η παρουσία υγιών περιοχών συνηγορεί υπερ ν. </a:t>
            </a:r>
            <a:r>
              <a:rPr lang="en-US" dirty="0" err="1">
                <a:solidFill>
                  <a:schemeClr val="bg1"/>
                </a:solidFill>
              </a:rPr>
              <a:t>Crohn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489BA71D-732B-458C-9186-6A5B586A198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4711"/>
    </mc:Choice>
    <mc:Fallback>
      <p:transition spd="slow" advTm="24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- Εικόνα" descr="CrohnGada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700808"/>
            <a:ext cx="7240240" cy="4832860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6675" y="66675"/>
            <a:ext cx="8969821" cy="84204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l-GR" sz="3600" dirty="0">
                <a:solidFill>
                  <a:srgbClr val="FFFF00"/>
                </a:solidFill>
                <a:latin typeface="Candara" pitchFamily="34" charset="0"/>
              </a:rPr>
              <a:t>Ελκώδης κολίτιδα </a:t>
            </a:r>
            <a:r>
              <a:rPr lang="en-US" sz="3600" dirty="0">
                <a:solidFill>
                  <a:srgbClr val="FFFF00"/>
                </a:solidFill>
                <a:latin typeface="Candara" pitchFamily="34" charset="0"/>
              </a:rPr>
              <a:t>vs.</a:t>
            </a:r>
            <a:r>
              <a:rPr lang="el-GR" sz="3600" dirty="0">
                <a:solidFill>
                  <a:srgbClr val="FFFF00"/>
                </a:solidFill>
                <a:latin typeface="Candara" pitchFamily="34" charset="0"/>
              </a:rPr>
              <a:t> </a:t>
            </a:r>
            <a:r>
              <a:rPr lang="en-US" sz="3600" dirty="0">
                <a:solidFill>
                  <a:srgbClr val="FFFF00"/>
                </a:solidFill>
                <a:latin typeface="Candara" pitchFamily="34" charset="0"/>
              </a:rPr>
              <a:t>Crohn’s</a:t>
            </a:r>
            <a:r>
              <a:rPr lang="el-GR" sz="3600" dirty="0">
                <a:solidFill>
                  <a:srgbClr val="FFFF00"/>
                </a:solidFill>
                <a:latin typeface="Candara" pitchFamily="34" charset="0"/>
              </a:rPr>
              <a:t> κολίτιδα</a:t>
            </a:r>
            <a:endParaRPr lang="en-US" sz="3600" dirty="0">
              <a:solidFill>
                <a:srgbClr val="FFFF00"/>
              </a:solidFill>
              <a:latin typeface="Candara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51520" y="1052736"/>
            <a:ext cx="8496944" cy="492443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600" dirty="0">
                <a:solidFill>
                  <a:schemeClr val="bg1"/>
                </a:solidFill>
              </a:rPr>
              <a:t>Η παρουσία στενώσεων συνηγορεί υπερ ν. </a:t>
            </a:r>
            <a:r>
              <a:rPr lang="en-US" sz="2600" dirty="0" err="1">
                <a:solidFill>
                  <a:schemeClr val="bg1"/>
                </a:solidFill>
              </a:rPr>
              <a:t>Crohn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9787F975-30A7-4EF8-A398-456FC8D296A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9940"/>
    </mc:Choice>
    <mc:Fallback>
      <p:transition spd="slow" advTm="29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  Fig. 1B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3629" y="980728"/>
            <a:ext cx="4714875" cy="554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3600" b="1" kern="0" dirty="0">
                <a:solidFill>
                  <a:srgbClr val="0033CC"/>
                </a:solidFill>
                <a:latin typeface="Candara" pitchFamily="34" charset="0"/>
                <a:ea typeface="+mj-ea"/>
                <a:cs typeface="+mj-cs"/>
              </a:rPr>
              <a:t>Διάγνωση ν.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  <a:t>Crohn</a:t>
            </a:r>
            <a:r>
              <a:rPr kumimoji="0" lang="el-GR" sz="3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  <a:t> του λεπτού εντέρου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784594"/>
            <a:ext cx="44829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b="1" kern="0" dirty="0">
                <a:solidFill>
                  <a:schemeClr val="tx1"/>
                </a:solidFill>
              </a:rPr>
              <a:t>MRI-</a:t>
            </a:r>
            <a:r>
              <a:rPr lang="en-US" b="1" kern="0" dirty="0" err="1">
                <a:solidFill>
                  <a:schemeClr val="tx1"/>
                </a:solidFill>
              </a:rPr>
              <a:t>enteroclysis</a:t>
            </a:r>
            <a:endParaRPr lang="el-GR" b="1" kern="0" dirty="0">
              <a:solidFill>
                <a:schemeClr val="tx1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el-GR" kern="0" dirty="0">
              <a:solidFill>
                <a:schemeClr val="tx1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el-GR" kern="0" dirty="0">
                <a:solidFill>
                  <a:schemeClr val="tx1"/>
                </a:solidFill>
              </a:rPr>
              <a:t>Πάχυνση τοιχώματος που ενισχύεται μετα από χορήγηση ενδοφλέβιου σκιαγραφικό</a:t>
            </a:r>
            <a:endParaRPr lang="en-US" kern="0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51104E4A-245B-4A4D-947F-BCF0111B708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1654"/>
    </mc:Choice>
    <mc:Fallback>
      <p:transition spd="slow" advTm="21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AutoShape 2" descr="Αποτέλεσμα εικόνας για small bowel capsule endoscop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7044" name="Picture 4" descr="Αποτέλεσμα εικόνας για small bowel capsule endos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636912"/>
            <a:ext cx="3219450" cy="2305050"/>
          </a:xfrm>
          <a:prstGeom prst="rect">
            <a:avLst/>
          </a:prstGeom>
          <a:noFill/>
        </p:spPr>
      </p:pic>
      <p:pic>
        <p:nvPicPr>
          <p:cNvPr id="87046" name="Picture 6" descr="Αποτέλεσμα εικόνας για small bowel capsule endos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060848"/>
            <a:ext cx="3312368" cy="3974843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209620" y="1196752"/>
            <a:ext cx="6717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Small Bowel Wireless Capsule Endoscopy</a:t>
            </a:r>
            <a:r>
              <a:rPr lang="el-GR" dirty="0"/>
              <a:t> (</a:t>
            </a:r>
            <a:r>
              <a:rPr lang="en-US" dirty="0"/>
              <a:t>WCE)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3600" b="1" kern="0" dirty="0">
                <a:solidFill>
                  <a:srgbClr val="0033CC"/>
                </a:solidFill>
                <a:latin typeface="Candara" pitchFamily="34" charset="0"/>
                <a:ea typeface="+mj-ea"/>
                <a:cs typeface="+mj-cs"/>
              </a:rPr>
              <a:t>Διάγνωση ν.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  <a:t>Crohn</a:t>
            </a:r>
            <a:r>
              <a:rPr kumimoji="0" lang="el-GR" sz="3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  <a:t> του λεπτού εντέρου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27DF24FD-43C9-433A-9045-37D340E77FC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6920"/>
    </mc:Choice>
    <mc:Fallback>
      <p:transition spd="slow" advTm="6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Αποτέλεσμα εικόνας για small bowel capsule endos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060848"/>
            <a:ext cx="3543149" cy="3600400"/>
          </a:xfrm>
          <a:prstGeom prst="rect">
            <a:avLst/>
          </a:prstGeom>
          <a:noFill/>
        </p:spPr>
      </p:pic>
      <p:pic>
        <p:nvPicPr>
          <p:cNvPr id="88068" name="Picture 4" descr="Αποτέλεσμα εικόνας για small bowel capsule endos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060848"/>
            <a:ext cx="3600400" cy="36004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209620" y="1196752"/>
            <a:ext cx="6717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Small Bowel Wireless Capsule Endoscopy</a:t>
            </a:r>
            <a:r>
              <a:rPr lang="el-GR" dirty="0"/>
              <a:t> (</a:t>
            </a:r>
            <a:r>
              <a:rPr lang="en-US" dirty="0"/>
              <a:t>WCE)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3600" b="1" kern="0" dirty="0">
                <a:solidFill>
                  <a:srgbClr val="0033CC"/>
                </a:solidFill>
                <a:latin typeface="Candara" pitchFamily="34" charset="0"/>
                <a:ea typeface="+mj-ea"/>
                <a:cs typeface="+mj-cs"/>
              </a:rPr>
              <a:t>Διάγνωση ν.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  <a:t>Crohn</a:t>
            </a:r>
            <a:r>
              <a:rPr kumimoji="0" lang="el-GR" sz="3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  <a:t> του λεπτού εντέρου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8D1690C9-9CEB-463C-A225-CD834C5C25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5895"/>
    </mc:Choice>
    <mc:Fallback>
      <p:transition spd="slow" advTm="15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 bwMode="auto">
          <a:xfrm>
            <a:off x="-8231" y="2132856"/>
            <a:ext cx="9144000" cy="18002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800" b="1" i="1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Οι ΙΦΝΕ στη κλινική πράξη</a:t>
            </a:r>
            <a:br>
              <a:rPr kumimoji="0" lang="el-GR" sz="4800" b="1" i="1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</a:br>
            <a:r>
              <a:rPr kumimoji="0" lang="el-GR" sz="4000" b="1" i="1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/>
            </a:r>
            <a:br>
              <a:rPr kumimoji="0" lang="el-GR" sz="4000" b="1" i="1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</a:br>
            <a:r>
              <a:rPr lang="el-GR" sz="3200" b="1" i="1" kern="0" dirty="0">
                <a:solidFill>
                  <a:srgbClr val="0033CC"/>
                </a:solidFill>
                <a:latin typeface="Candara" pitchFamily="34" charset="0"/>
              </a:rPr>
              <a:t>Συστηματικές εκδηλώσεις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8209EBD5-6C9C-4A70-AFCB-3E899709B55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8272"/>
    </mc:Choice>
    <mc:Fallback>
      <p:transition spd="slow" advTm="18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836712"/>
            <a:ext cx="4078220" cy="57046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764704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3600" kern="0" dirty="0">
                <a:solidFill>
                  <a:srgbClr val="0033CC"/>
                </a:solidFill>
                <a:latin typeface="Constantia" pitchFamily="18" charset="0"/>
                <a:ea typeface="+mj-ea"/>
                <a:cs typeface="+mj-cs"/>
              </a:rPr>
              <a:t>Εξωεντερικές συχετίσεις ΙΦΝΕ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nstantia" pitchFamily="18" charset="0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64088" y="2348880"/>
            <a:ext cx="28803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514350" algn="l">
              <a:buNone/>
            </a:pPr>
            <a:r>
              <a:rPr lang="el-GR" b="1" dirty="0">
                <a:solidFill>
                  <a:schemeClr val="tx1"/>
                </a:solidFill>
                <a:latin typeface="Candara" pitchFamily="34" charset="0"/>
              </a:rPr>
              <a:t>Μυοσκελετικές</a:t>
            </a:r>
          </a:p>
          <a:p>
            <a:pPr marL="914400" lvl="1" indent="-514350" algn="l">
              <a:buNone/>
            </a:pPr>
            <a:r>
              <a:rPr lang="el-GR" b="1" dirty="0">
                <a:solidFill>
                  <a:schemeClr val="tx1"/>
                </a:solidFill>
                <a:latin typeface="Candara" pitchFamily="34" charset="0"/>
              </a:rPr>
              <a:t>Δερματικές</a:t>
            </a:r>
          </a:p>
          <a:p>
            <a:pPr marL="914400" lvl="1" indent="-514350" algn="l">
              <a:buNone/>
            </a:pPr>
            <a:r>
              <a:rPr lang="el-GR" b="1" dirty="0">
                <a:solidFill>
                  <a:schemeClr val="tx1"/>
                </a:solidFill>
                <a:latin typeface="Candara" pitchFamily="34" charset="0"/>
              </a:rPr>
              <a:t>Οφθαλμολογικές</a:t>
            </a:r>
          </a:p>
          <a:p>
            <a:pPr marL="914400" lvl="1" indent="-514350" algn="l">
              <a:buNone/>
            </a:pPr>
            <a:r>
              <a:rPr lang="el-GR" b="1" dirty="0">
                <a:solidFill>
                  <a:schemeClr val="tx1"/>
                </a:solidFill>
                <a:latin typeface="Candara" pitchFamily="34" charset="0"/>
              </a:rPr>
              <a:t>Ηπατολογικές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7BFFA43B-2188-4CD7-BF0E-F07F2EAB00E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4934"/>
    </mc:Choice>
    <mc:Fallback>
      <p:transition spd="slow" advTm="24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179388" y="2492375"/>
            <a:ext cx="2592387" cy="1584325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l-GR" sz="3600" dirty="0">
                <a:solidFill>
                  <a:schemeClr val="bg1"/>
                </a:solidFill>
                <a:latin typeface="Candara" pitchFamily="34" charset="0"/>
              </a:rPr>
              <a:t>ΙΦΝΕ</a:t>
            </a:r>
            <a:endParaRPr lang="en-US" sz="3600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2699792" y="1268413"/>
            <a:ext cx="34852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n-US" sz="2800" dirty="0">
                <a:solidFill>
                  <a:schemeClr val="tx1"/>
                </a:solidFill>
                <a:latin typeface="Candara" pitchFamily="34" charset="0"/>
              </a:rPr>
              <a:t>Νοσήματα των νέων</a:t>
            </a:r>
            <a:endParaRPr lang="en-US" altLang="en-US" sz="2800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3258273" y="2103438"/>
            <a:ext cx="45975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n-US" sz="2800" dirty="0">
                <a:solidFill>
                  <a:schemeClr val="tx1"/>
                </a:solidFill>
                <a:latin typeface="Candara" pitchFamily="34" charset="0"/>
              </a:rPr>
              <a:t>Νοσήματα του Βορρά/Δύσης</a:t>
            </a:r>
            <a:endParaRPr lang="en-US" altLang="en-US" sz="2800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4044355" y="3022600"/>
            <a:ext cx="45223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n-US" sz="2800" dirty="0">
                <a:solidFill>
                  <a:schemeClr val="tx1"/>
                </a:solidFill>
                <a:latin typeface="Candara" pitchFamily="34" charset="0"/>
              </a:rPr>
              <a:t>Νοσήματα των </a:t>
            </a:r>
            <a:r>
              <a:rPr lang="en-US" altLang="en-US" sz="2800" dirty="0">
                <a:solidFill>
                  <a:schemeClr val="tx1"/>
                </a:solidFill>
                <a:latin typeface="Candara" pitchFamily="34" charset="0"/>
              </a:rPr>
              <a:t>“</a:t>
            </a:r>
            <a:r>
              <a:rPr lang="el-GR" altLang="en-US" sz="2800" dirty="0">
                <a:solidFill>
                  <a:schemeClr val="tx1"/>
                </a:solidFill>
                <a:latin typeface="Candara" pitchFamily="34" charset="0"/>
              </a:rPr>
              <a:t>πλουσίων</a:t>
            </a:r>
            <a:r>
              <a:rPr lang="en-US" altLang="en-US" sz="2800" dirty="0">
                <a:solidFill>
                  <a:schemeClr val="tx1"/>
                </a:solidFill>
                <a:latin typeface="Candara" pitchFamily="34" charset="0"/>
              </a:rPr>
              <a:t>”</a:t>
            </a:r>
          </a:p>
        </p:txBody>
      </p:sp>
      <p:sp>
        <p:nvSpPr>
          <p:cNvPr id="23558" name="Rectangle 7"/>
          <p:cNvSpPr>
            <a:spLocks noChangeArrowheads="1"/>
          </p:cNvSpPr>
          <p:nvPr/>
        </p:nvSpPr>
        <p:spPr bwMode="auto">
          <a:xfrm>
            <a:off x="3179599" y="4264025"/>
            <a:ext cx="47612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n-US" sz="2800">
                <a:solidFill>
                  <a:schemeClr val="tx1"/>
                </a:solidFill>
                <a:latin typeface="Candara" pitchFamily="34" charset="0"/>
              </a:rPr>
              <a:t>Νοσήματα των μορφωμένων</a:t>
            </a:r>
            <a:endParaRPr lang="en-US" altLang="en-US" sz="280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23559" name="Rectangle 8"/>
          <p:cNvSpPr>
            <a:spLocks noChangeArrowheads="1"/>
          </p:cNvSpPr>
          <p:nvPr/>
        </p:nvSpPr>
        <p:spPr bwMode="auto">
          <a:xfrm>
            <a:off x="2330068" y="5210175"/>
            <a:ext cx="53776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n-US" sz="2800">
                <a:solidFill>
                  <a:schemeClr val="tx1"/>
                </a:solidFill>
                <a:latin typeface="Candara" pitchFamily="34" charset="0"/>
              </a:rPr>
              <a:t>Νοσήματα της σύγχρονης εποχής</a:t>
            </a:r>
            <a:endParaRPr lang="en-US" altLang="en-US" sz="280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0" y="115888"/>
            <a:ext cx="9144000" cy="720725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sz="3600" b="1" kern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Επιδημιολογικά χαρακτηριστικά των ΙΦΝΕ</a:t>
            </a:r>
            <a:endParaRPr lang="en-US" sz="3600" b="1" kern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ndara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854C0ED4-70BA-444F-BFD9-7939439176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4118"/>
    </mc:Choice>
    <mc:Fallback>
      <p:transition spd="slow" advTm="44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3 - Εικόνα" descr="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052736"/>
            <a:ext cx="7121525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75656" y="5661248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Ιερολαγονίτιδα και αγκυλοποιητική σπονδυλαρθροπάθεια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764704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l-GR" sz="3600" kern="0" dirty="0">
                <a:solidFill>
                  <a:srgbClr val="FFFF00"/>
                </a:solidFill>
                <a:ea typeface="+mj-ea"/>
                <a:cs typeface="+mj-cs"/>
              </a:rPr>
              <a:t>Εξωεντερικές εκδηλώσεις των ΙΦΝΕ</a:t>
            </a:r>
            <a:endParaRPr lang="en-US" sz="3600" kern="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4282B0C7-B033-46EE-B9CB-85877AD01FA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9149"/>
    </mc:Choice>
    <mc:Fallback>
      <p:transition spd="slow" advTm="29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3068960"/>
            <a:ext cx="4267200" cy="576064"/>
          </a:xfrm>
          <a:solidFill>
            <a:srgbClr val="0000CC"/>
          </a:solidFill>
        </p:spPr>
        <p:txBody>
          <a:bodyPr/>
          <a:lstStyle/>
          <a:p>
            <a:pPr marL="176213" indent="-176213" algn="ctr" eaLnBrk="1" hangingPunct="1">
              <a:buFontTx/>
              <a:buNone/>
            </a:pPr>
            <a:r>
              <a:rPr lang="el-GR" sz="2400" dirty="0">
                <a:solidFill>
                  <a:schemeClr val="bg1"/>
                </a:solidFill>
                <a:latin typeface="Trebuchet MS" pitchFamily="34" charset="0"/>
              </a:rPr>
              <a:t>Οζώδες ερύθημα</a:t>
            </a:r>
            <a:endParaRPr lang="el-GR" sz="20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53252" name="Picture 7" descr="C:\Documents and Settings\Division of GI\Desktop\PRESENTATION FOR LAIKO\nodos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371600"/>
            <a:ext cx="3162300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764704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l-GR" sz="3600" kern="0" dirty="0">
                <a:solidFill>
                  <a:srgbClr val="FFFF00"/>
                </a:solidFill>
                <a:ea typeface="+mj-ea"/>
                <a:cs typeface="+mj-cs"/>
              </a:rPr>
              <a:t>Εξωεντερικές εκδηλώσεις των ΙΦΝΕ</a:t>
            </a:r>
            <a:endParaRPr lang="en-US" sz="3600" kern="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5E851BD0-165E-423A-B30E-EAA102E893F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6080"/>
    </mc:Choice>
    <mc:Fallback>
      <p:transition spd="slow" advTm="26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7" descr="C:\Documents and Settings\Division of GI\Desktop\gagrenos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962400"/>
            <a:ext cx="3848100" cy="25574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4277" name="Picture 9" descr="C:\Documents and Settings\Division of GI\Desktop\gagrenosum 1.jpg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143000"/>
            <a:ext cx="3848100" cy="25606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499992" y="3212976"/>
            <a:ext cx="4267200" cy="576064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6213" marR="0" lvl="0" indent="-176213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Γαγγραινώδες πυόδερμα</a:t>
            </a:r>
            <a:endParaRPr kumimoji="0" lang="el-GR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764704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l-GR" sz="3600" kern="0" dirty="0">
                <a:solidFill>
                  <a:srgbClr val="FFFF00"/>
                </a:solidFill>
                <a:ea typeface="+mj-ea"/>
                <a:cs typeface="+mj-cs"/>
              </a:rPr>
              <a:t>Εξωεντερικές εκδηλώσεις των ΙΦΝΕ</a:t>
            </a:r>
            <a:endParaRPr lang="en-US" sz="3600" kern="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B69C5C44-D31C-4F70-82EB-13909855B0F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2981"/>
    </mc:Choice>
    <mc:Fallback>
      <p:transition spd="slow" advTm="32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C:\Documents and Settings\Division of GI\Desktop\ps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916832"/>
            <a:ext cx="4049713" cy="40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7" descr="C:\Documents and Settings\Division of GI\Desktop\psc biops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450232"/>
            <a:ext cx="4222750" cy="306546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619672" y="1052736"/>
            <a:ext cx="5904656" cy="504056"/>
          </a:xfrm>
          <a:prstGeom prst="rect">
            <a:avLst/>
          </a:prstGeom>
          <a:noFill/>
        </p:spPr>
        <p:txBody>
          <a:bodyPr/>
          <a:lstStyle/>
          <a:p>
            <a:pPr marL="176213" marR="0" lvl="0" indent="-176213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Πρωτοπαθής σκληρυντική χολλαγγειίτιδα</a:t>
            </a:r>
            <a:endParaRPr kumimoji="0" lang="el-GR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5984540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ERCP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08104" y="5984540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Βιοψία ήπατος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764704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l-GR" sz="3600" kern="0" dirty="0">
                <a:solidFill>
                  <a:srgbClr val="FFFF00"/>
                </a:solidFill>
                <a:ea typeface="+mj-ea"/>
                <a:cs typeface="+mj-cs"/>
              </a:rPr>
              <a:t>Εξωεντερικές εκδηλώσεις των ΙΦΝΕ</a:t>
            </a:r>
            <a:endParaRPr lang="en-US" sz="3600" kern="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501E6D7F-DAB1-4B16-AAAA-7DC58FF744F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3085"/>
    </mc:Choice>
    <mc:Fallback>
      <p:transition spd="slow" advTm="43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Αποτέλεσμα εικόνας για uveit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492896"/>
            <a:ext cx="3467100" cy="2009776"/>
          </a:xfrm>
          <a:prstGeom prst="rect">
            <a:avLst/>
          </a:prstGeom>
          <a:noFill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23528" y="1916832"/>
            <a:ext cx="4267200" cy="504056"/>
          </a:xfrm>
          <a:prstGeom prst="rect">
            <a:avLst/>
          </a:prstGeom>
          <a:noFill/>
        </p:spPr>
        <p:txBody>
          <a:bodyPr/>
          <a:lstStyle/>
          <a:p>
            <a:pPr marL="176213" marR="0" lvl="0" indent="-176213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ραγοειδίτιδα</a:t>
            </a:r>
            <a:endParaRPr kumimoji="0" lang="el-GR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89092" name="AutoShape 4" descr="Αποτέλεσμα εικόνας για scleri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094" name="AutoShape 6" descr="Αποτέλεσμα εικόνας για scleri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9096" name="Picture 8" descr="Αποτέλεσμα εικόνας για sclerit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204864"/>
            <a:ext cx="3403362" cy="2736304"/>
          </a:xfrm>
          <a:prstGeom prst="rect">
            <a:avLst/>
          </a:prstGeom>
          <a:noFill/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427984" y="1628800"/>
            <a:ext cx="4267200" cy="504056"/>
          </a:xfrm>
          <a:prstGeom prst="rect">
            <a:avLst/>
          </a:prstGeom>
          <a:noFill/>
        </p:spPr>
        <p:txBody>
          <a:bodyPr/>
          <a:lstStyle/>
          <a:p>
            <a:pPr marL="176213" marR="0" lvl="0" indent="-176213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σκληρίτιδα</a:t>
            </a:r>
            <a:endParaRPr kumimoji="0" lang="el-GR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764704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defRPr/>
            </a:pPr>
            <a:r>
              <a:rPr lang="el-GR" sz="3600" kern="0" dirty="0">
                <a:solidFill>
                  <a:srgbClr val="FFFF00"/>
                </a:solidFill>
                <a:ea typeface="+mj-ea"/>
                <a:cs typeface="+mj-cs"/>
              </a:rPr>
              <a:t>Εξωεντερικές εκδηλώσεις των ΙΦΝΕ</a:t>
            </a:r>
            <a:endParaRPr lang="en-US" sz="3600" kern="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BA064FA5-FEC1-470A-A898-03ED2012B0F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7699"/>
    </mc:Choice>
    <mc:Fallback>
      <p:transition spd="slow" advTm="27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050"/>
          <p:cNvSpPr>
            <a:spLocks noGrp="1" noChangeArrowheads="1"/>
          </p:cNvSpPr>
          <p:nvPr>
            <p:ph type="title"/>
          </p:nvPr>
        </p:nvSpPr>
        <p:spPr>
          <a:xfrm>
            <a:off x="677863" y="76200"/>
            <a:ext cx="7772400" cy="609600"/>
          </a:xfrm>
          <a:solidFill>
            <a:srgbClr val="000066"/>
          </a:solidFill>
        </p:spPr>
        <p:txBody>
          <a:bodyPr/>
          <a:lstStyle/>
          <a:p>
            <a:pPr eaLnBrk="1" hangingPunct="1"/>
            <a:r>
              <a:rPr lang="en-US" sz="3200" u="sng" dirty="0">
                <a:solidFill>
                  <a:srgbClr val="FFFF00"/>
                </a:solidFill>
                <a:latin typeface="Candara" pitchFamily="34" charset="0"/>
              </a:rPr>
              <a:t>Colitis and cancer </a:t>
            </a:r>
          </a:p>
        </p:txBody>
      </p:sp>
      <p:sp>
        <p:nvSpPr>
          <p:cNvPr id="56323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609600" y="1470248"/>
            <a:ext cx="7924800" cy="4191000"/>
          </a:xfrm>
          <a:solidFill>
            <a:srgbClr val="0000CC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latin typeface="Candara" pitchFamily="34" charset="0"/>
              </a:rPr>
              <a:t>IBD patients with colitis are at increased risk for developing colonic cancer</a:t>
            </a:r>
          </a:p>
          <a:p>
            <a:pPr eaLnBrk="1" hangingPunct="1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  <a:latin typeface="Candar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latin typeface="Candara" pitchFamily="34" charset="0"/>
              </a:rPr>
              <a:t>The risk increases with:</a:t>
            </a:r>
            <a:endParaRPr lang="el-GR" sz="2000" dirty="0">
              <a:solidFill>
                <a:schemeClr val="bg1"/>
              </a:solidFill>
              <a:latin typeface="Candara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  <a:latin typeface="Candara" pitchFamily="34" charset="0"/>
              </a:rPr>
              <a:t>Disease duration (&gt; 12-15 years)</a:t>
            </a:r>
            <a:endParaRPr lang="el-GR" sz="1800" dirty="0">
              <a:solidFill>
                <a:schemeClr val="bg1"/>
              </a:solidFill>
              <a:latin typeface="Candara" pitchFamily="34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sz="1800" dirty="0">
              <a:solidFill>
                <a:schemeClr val="bg1"/>
              </a:solidFill>
              <a:latin typeface="Candara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latin typeface="Candara" pitchFamily="34" charset="0"/>
              </a:rPr>
              <a:t>Disease extent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latin typeface="Candara" pitchFamily="34" charset="0"/>
              </a:rPr>
              <a:t>Primary </a:t>
            </a:r>
            <a:r>
              <a:rPr lang="en-US" sz="2000" dirty="0" err="1">
                <a:solidFill>
                  <a:schemeClr val="bg1"/>
                </a:solidFill>
                <a:latin typeface="Candara" pitchFamily="34" charset="0"/>
              </a:rPr>
              <a:t>sclerosing</a:t>
            </a:r>
            <a:r>
              <a:rPr lang="en-US" sz="2000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ndara" pitchFamily="34" charset="0"/>
              </a:rPr>
              <a:t>cholangitis</a:t>
            </a:r>
            <a:endParaRPr lang="el-GR" sz="2000" dirty="0">
              <a:solidFill>
                <a:schemeClr val="bg1"/>
              </a:solidFill>
              <a:latin typeface="Candara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latin typeface="Candara" pitchFamily="34" charset="0"/>
              </a:rPr>
              <a:t>Positive family history for colon cancer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latin typeface="Candara" pitchFamily="34" charset="0"/>
              </a:rPr>
              <a:t>Continuous inflammatory activity</a:t>
            </a:r>
            <a:endParaRPr lang="el-GR" sz="2000" dirty="0">
              <a:solidFill>
                <a:schemeClr val="bg1"/>
              </a:solidFill>
              <a:latin typeface="Candar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  <a:latin typeface="Candar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latin typeface="Candara" pitchFamily="34" charset="0"/>
              </a:rPr>
              <a:t>Patients should be screened for the presence of dysplasia</a:t>
            </a:r>
            <a:endParaRPr lang="el-GR" sz="2000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28826" y="6543752"/>
            <a:ext cx="4879678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r">
              <a:lnSpc>
                <a:spcPct val="90000"/>
              </a:lnSpc>
              <a:spcBef>
                <a:spcPct val="20000"/>
              </a:spcBef>
            </a:pPr>
            <a:r>
              <a:rPr lang="en-US" sz="1800" kern="0" dirty="0" err="1">
                <a:solidFill>
                  <a:srgbClr val="FFFFFF"/>
                </a:solidFill>
                <a:latin typeface="Candara" pitchFamily="34" charset="0"/>
              </a:rPr>
              <a:t>Eaden</a:t>
            </a:r>
            <a:r>
              <a:rPr lang="en-US" sz="1800" kern="0" dirty="0">
                <a:solidFill>
                  <a:srgbClr val="FFFFFF"/>
                </a:solidFill>
                <a:latin typeface="Candara" pitchFamily="34" charset="0"/>
              </a:rPr>
              <a:t> et al. Gut 2001;48:526-535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7E8E63D2-97B6-4363-9308-75920FBBD4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67169"/>
    </mc:Choice>
    <mc:Fallback>
      <p:transition spd="slow" advTm="67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noFill/>
        </p:spPr>
        <p:txBody>
          <a:bodyPr/>
          <a:lstStyle/>
          <a:p>
            <a:r>
              <a:rPr lang="el-GR" sz="3600" dirty="0">
                <a:solidFill>
                  <a:srgbClr val="0033CC"/>
                </a:solidFill>
                <a:latin typeface="Candara" pitchFamily="34" charset="0"/>
                <a:cs typeface="Calibri" pitchFamily="34" charset="0"/>
              </a:rPr>
              <a:t>Τι πρέπει να γνωρίζω για τα ΙΦΝΕ?</a:t>
            </a:r>
            <a:endParaRPr lang="en-US" sz="3600" dirty="0">
              <a:solidFill>
                <a:srgbClr val="0033CC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84784"/>
            <a:ext cx="8496944" cy="3960440"/>
          </a:xfrm>
          <a:noFill/>
        </p:spPr>
        <p:txBody>
          <a:bodyPr/>
          <a:lstStyle/>
          <a:p>
            <a:pPr marL="514350" indent="-514350">
              <a:buAutoNum type="arabicPeriod"/>
            </a:pPr>
            <a:r>
              <a:rPr lang="el-GR" sz="2800" dirty="0">
                <a:solidFill>
                  <a:schemeClr val="accent2"/>
                </a:solidFill>
                <a:latin typeface="Candara" pitchFamily="34" charset="0"/>
              </a:rPr>
              <a:t>Πότε θα υποψιαστούμε την Ελκώδη Κολίτιδα και τη νόσο </a:t>
            </a:r>
            <a:r>
              <a:rPr lang="en-US" sz="2800" dirty="0" err="1">
                <a:solidFill>
                  <a:schemeClr val="accent2"/>
                </a:solidFill>
                <a:latin typeface="Candara" pitchFamily="34" charset="0"/>
              </a:rPr>
              <a:t>Crohn</a:t>
            </a:r>
            <a:r>
              <a:rPr lang="el-GR" sz="2800" dirty="0">
                <a:solidFill>
                  <a:schemeClr val="accent2"/>
                </a:solidFill>
                <a:latin typeface="Candara" pitchFamily="34" charset="0"/>
              </a:rPr>
              <a:t>?</a:t>
            </a:r>
          </a:p>
          <a:p>
            <a:pPr marL="514350" indent="-514350">
              <a:buAutoNum type="arabicPeriod"/>
            </a:pPr>
            <a:endParaRPr lang="el-GR" sz="2800" dirty="0">
              <a:latin typeface="Candara" pitchFamily="34" charset="0"/>
            </a:endParaRPr>
          </a:p>
          <a:p>
            <a:pPr marL="914400" lvl="1" indent="-514350">
              <a:buNone/>
            </a:pPr>
            <a:r>
              <a:rPr lang="el-GR" sz="2400" dirty="0">
                <a:latin typeface="Candara" pitchFamily="34" charset="0"/>
              </a:rPr>
              <a:t>Σε νέα άτομα με επίμονα και χρόνια συμπτώματα από το πεπτικό σύστημα που εμφανίζονται με αιμορραγικές διάρροιες (ελκώδης κολίτιδα) η με χρόνιο πόνο στο ΔΛΒ, διάρροια και απώλεια βάρους (νόσος </a:t>
            </a:r>
            <a:r>
              <a:rPr lang="en-US" sz="2400" dirty="0" err="1">
                <a:latin typeface="Candara" pitchFamily="34" charset="0"/>
              </a:rPr>
              <a:t>Crohn</a:t>
            </a:r>
            <a:r>
              <a:rPr lang="en-US" sz="2400" dirty="0">
                <a:latin typeface="Candara" pitchFamily="34" charset="0"/>
              </a:rPr>
              <a:t>) </a:t>
            </a:r>
            <a:r>
              <a:rPr lang="el-GR" sz="2400" dirty="0">
                <a:latin typeface="Candara" pitchFamily="34" charset="0"/>
              </a:rPr>
              <a:t>και στοιχεία φλεγμονής (</a:t>
            </a:r>
            <a:r>
              <a:rPr lang="en-US" sz="2400" dirty="0">
                <a:latin typeface="Candara" pitchFamily="34" charset="0"/>
              </a:rPr>
              <a:t>CRP, </a:t>
            </a:r>
            <a:r>
              <a:rPr lang="el-GR" sz="2400" dirty="0">
                <a:latin typeface="Candara" pitchFamily="34" charset="0"/>
              </a:rPr>
              <a:t>καλπροτεκτίνη κοπράνων) η με ενδείξεις πολυσυστηματικού νοσήματος </a:t>
            </a:r>
          </a:p>
          <a:p>
            <a:pPr marL="914400" lvl="1" indent="-514350">
              <a:buNone/>
            </a:pPr>
            <a:endParaRPr lang="el-GR" sz="2400" dirty="0">
              <a:latin typeface="Candara" pitchFamily="34" charset="0"/>
            </a:endParaRPr>
          </a:p>
          <a:p>
            <a:pPr marL="514350" indent="-514350">
              <a:buNone/>
            </a:pPr>
            <a:endParaRPr lang="el-GR" sz="2800" dirty="0">
              <a:latin typeface="Candara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440AD1CD-F328-4047-A875-192E4F47A6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3960"/>
    </mc:Choice>
    <mc:Fallback>
      <p:transition spd="slow" advTm="33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noFill/>
        </p:spPr>
        <p:txBody>
          <a:bodyPr/>
          <a:lstStyle/>
          <a:p>
            <a:r>
              <a:rPr lang="el-GR" sz="3600" dirty="0">
                <a:solidFill>
                  <a:srgbClr val="0033CC"/>
                </a:solidFill>
                <a:latin typeface="Candara" pitchFamily="34" charset="0"/>
                <a:cs typeface="Calibri" pitchFamily="34" charset="0"/>
              </a:rPr>
              <a:t>Τι πρέπει να γνωρίζω για τα ΙΦΝΕ?</a:t>
            </a:r>
            <a:endParaRPr lang="en-US" sz="3600" dirty="0">
              <a:solidFill>
                <a:srgbClr val="0033CC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24744"/>
            <a:ext cx="8496944" cy="4680520"/>
          </a:xfrm>
          <a:noFill/>
        </p:spPr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l-GR" sz="2800" dirty="0">
                <a:solidFill>
                  <a:schemeClr val="accent2"/>
                </a:solidFill>
                <a:latin typeface="Candara" pitchFamily="34" charset="0"/>
              </a:rPr>
              <a:t>Ποιες είναι οι διαφορές ανάμεσα στην Ελκώδη Κολίτιδα και τη νόσο </a:t>
            </a:r>
            <a:r>
              <a:rPr lang="en-US" sz="2800" dirty="0" err="1">
                <a:solidFill>
                  <a:schemeClr val="accent2"/>
                </a:solidFill>
                <a:latin typeface="Candara" pitchFamily="34" charset="0"/>
              </a:rPr>
              <a:t>Crohn</a:t>
            </a:r>
            <a:r>
              <a:rPr lang="el-GR" sz="2800" dirty="0">
                <a:solidFill>
                  <a:schemeClr val="accent2"/>
                </a:solidFill>
                <a:latin typeface="Candara" pitchFamily="34" charset="0"/>
              </a:rPr>
              <a:t>?</a:t>
            </a:r>
          </a:p>
          <a:p>
            <a:pPr marL="514350" indent="-514350">
              <a:buNone/>
            </a:pPr>
            <a:endParaRPr lang="el-GR" sz="800" dirty="0">
              <a:latin typeface="Candara" pitchFamily="34" charset="0"/>
            </a:endParaRPr>
          </a:p>
          <a:p>
            <a:pPr marL="914400" lvl="1" indent="-514350">
              <a:buNone/>
            </a:pPr>
            <a:r>
              <a:rPr lang="el-GR" sz="2400" dirty="0">
                <a:latin typeface="Candara" pitchFamily="34" charset="0"/>
              </a:rPr>
              <a:t>Η ελκώδης κολίτιδα αφορά πρώην καπνιστές που εμφανίζουν προσβολή μόνο του παχέος εντέρου, συνεχόμενης κατανομή και επιφανειακή προσβολή του εντέρου</a:t>
            </a:r>
          </a:p>
          <a:p>
            <a:pPr marL="914400" lvl="1" indent="-514350">
              <a:buNone/>
            </a:pPr>
            <a:endParaRPr lang="el-GR" sz="2400" dirty="0">
              <a:latin typeface="Candara" pitchFamily="34" charset="0"/>
            </a:endParaRPr>
          </a:p>
          <a:p>
            <a:pPr marL="914400" lvl="1" indent="-514350">
              <a:buNone/>
            </a:pPr>
            <a:r>
              <a:rPr lang="el-GR" sz="2400" dirty="0">
                <a:latin typeface="Candara" pitchFamily="34" charset="0"/>
              </a:rPr>
              <a:t>Η νόσος </a:t>
            </a:r>
            <a:r>
              <a:rPr lang="en-US" sz="2400" dirty="0" err="1">
                <a:latin typeface="Candara" pitchFamily="34" charset="0"/>
              </a:rPr>
              <a:t>Crohn</a:t>
            </a:r>
            <a:r>
              <a:rPr lang="en-US" sz="2400" dirty="0">
                <a:latin typeface="Candara" pitchFamily="34" charset="0"/>
              </a:rPr>
              <a:t> </a:t>
            </a:r>
            <a:r>
              <a:rPr lang="el-GR" sz="2400" dirty="0">
                <a:latin typeface="Candara" pitchFamily="34" charset="0"/>
              </a:rPr>
              <a:t>αφορά καπνιστές με ασυνεχή προσβολή του τελικού ειλεού η του παχέος εντέρου και σχηματισμό συριγγίων η περιπρωκτικής νόσου η στενώσεων </a:t>
            </a:r>
            <a:endParaRPr lang="el-GR" sz="2800" dirty="0">
              <a:latin typeface="Candara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360824C4-D30A-42F3-A653-0F7ACAD5416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9903"/>
    </mc:Choice>
    <mc:Fallback>
      <p:transition spd="slow" advTm="29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noFill/>
        </p:spPr>
        <p:txBody>
          <a:bodyPr/>
          <a:lstStyle/>
          <a:p>
            <a:r>
              <a:rPr lang="el-GR" sz="3600" dirty="0">
                <a:solidFill>
                  <a:srgbClr val="0033CC"/>
                </a:solidFill>
                <a:latin typeface="Candara" pitchFamily="34" charset="0"/>
                <a:cs typeface="Calibri" pitchFamily="34" charset="0"/>
              </a:rPr>
              <a:t>Τι πρέπει να γνωρίζω για τα ΙΦΝΕ?</a:t>
            </a:r>
            <a:endParaRPr lang="en-US" sz="3600" dirty="0">
              <a:solidFill>
                <a:srgbClr val="0033CC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420888"/>
            <a:ext cx="8496944" cy="1800200"/>
          </a:xfrm>
          <a:noFill/>
        </p:spPr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l-GR" sz="2800" dirty="0">
                <a:solidFill>
                  <a:schemeClr val="accent2"/>
                </a:solidFill>
                <a:latin typeface="Candara" pitchFamily="34" charset="0"/>
              </a:rPr>
              <a:t>Ποια είναι η διαγνωστική προσέγγιση? </a:t>
            </a:r>
          </a:p>
          <a:p>
            <a:pPr marL="514350" indent="-514350">
              <a:buNone/>
            </a:pPr>
            <a:endParaRPr lang="el-GR" sz="800" dirty="0">
              <a:latin typeface="Candara" pitchFamily="34" charset="0"/>
            </a:endParaRPr>
          </a:p>
          <a:p>
            <a:pPr marL="914400" lvl="1" indent="-514350">
              <a:buNone/>
            </a:pPr>
            <a:r>
              <a:rPr lang="el-GR" sz="2400" dirty="0">
                <a:latin typeface="Candara" pitchFamily="34" charset="0"/>
              </a:rPr>
              <a:t>Η διάγνωση απαιτεί αποκλεισμο λοιμωδών πααγόντων και γίνεται με συνδυασμό ενδοσκόπησης και ακτινολογικής απεικόνισης του λεπτού εντέρου και λήψη βιοψιών</a:t>
            </a:r>
            <a:endParaRPr lang="el-GR" sz="2800" dirty="0">
              <a:latin typeface="Candara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DA8A3499-008E-4FDB-A1F9-38CDDA79CAC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4959"/>
    </mc:Choice>
    <mc:Fallback>
      <p:transition spd="slow" advTm="14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noFill/>
        </p:spPr>
        <p:txBody>
          <a:bodyPr/>
          <a:lstStyle/>
          <a:p>
            <a:r>
              <a:rPr lang="el-GR" sz="3600" dirty="0">
                <a:solidFill>
                  <a:srgbClr val="0033CC"/>
                </a:solidFill>
                <a:latin typeface="Candara" pitchFamily="34" charset="0"/>
                <a:cs typeface="Calibri" pitchFamily="34" charset="0"/>
              </a:rPr>
              <a:t>Τι πρέπει να γνωρίζω για τα ΙΦΝΕ?</a:t>
            </a:r>
            <a:endParaRPr lang="en-US" sz="3600" dirty="0">
              <a:solidFill>
                <a:srgbClr val="0033CC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24744"/>
            <a:ext cx="8496944" cy="4680520"/>
          </a:xfrm>
          <a:noFill/>
        </p:spPr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el-GR" sz="2800" dirty="0">
                <a:solidFill>
                  <a:schemeClr val="accent2"/>
                </a:solidFill>
                <a:latin typeface="Candara" pitchFamily="34" charset="0"/>
              </a:rPr>
              <a:t>Ποιες είναι οι κύριες εξωεντερικές εκδηλώσεις της Ελκώδους Κολίτιδας και της νόσου </a:t>
            </a:r>
            <a:r>
              <a:rPr lang="en-US" sz="2800" dirty="0" err="1">
                <a:solidFill>
                  <a:schemeClr val="accent2"/>
                </a:solidFill>
                <a:latin typeface="Candara" pitchFamily="34" charset="0"/>
              </a:rPr>
              <a:t>Crohn</a:t>
            </a:r>
            <a:r>
              <a:rPr lang="el-GR" sz="2800" dirty="0">
                <a:solidFill>
                  <a:schemeClr val="accent2"/>
                </a:solidFill>
                <a:latin typeface="Candara" pitchFamily="34" charset="0"/>
              </a:rPr>
              <a:t>?</a:t>
            </a:r>
            <a:endParaRPr lang="en-US" sz="2800" dirty="0">
              <a:solidFill>
                <a:schemeClr val="accent2"/>
              </a:solidFill>
              <a:latin typeface="Candara" pitchFamily="34" charset="0"/>
            </a:endParaRPr>
          </a:p>
          <a:p>
            <a:pPr marL="514350" indent="-514350">
              <a:buNone/>
            </a:pPr>
            <a:endParaRPr lang="el-GR" sz="800" dirty="0">
              <a:latin typeface="Candara" pitchFamily="34" charset="0"/>
            </a:endParaRPr>
          </a:p>
          <a:p>
            <a:pPr marL="914400" lvl="1" indent="-514350">
              <a:buNone/>
            </a:pPr>
            <a:r>
              <a:rPr lang="el-GR" sz="2400" dirty="0">
                <a:latin typeface="Candara" pitchFamily="34" charset="0"/>
              </a:rPr>
              <a:t>Μυοσκελετικές</a:t>
            </a:r>
          </a:p>
          <a:p>
            <a:pPr marL="914400" lvl="1" indent="-514350">
              <a:buNone/>
            </a:pPr>
            <a:r>
              <a:rPr lang="el-GR" sz="2400" dirty="0">
                <a:latin typeface="Candara" pitchFamily="34" charset="0"/>
              </a:rPr>
              <a:t>Δερματικές</a:t>
            </a:r>
          </a:p>
          <a:p>
            <a:pPr marL="914400" lvl="1" indent="-514350">
              <a:buNone/>
            </a:pPr>
            <a:r>
              <a:rPr lang="el-GR" sz="2400" dirty="0">
                <a:latin typeface="Candara" pitchFamily="34" charset="0"/>
              </a:rPr>
              <a:t>Οφθαλμολογικές</a:t>
            </a:r>
          </a:p>
          <a:p>
            <a:pPr marL="914400" lvl="1" indent="-514350">
              <a:buNone/>
            </a:pPr>
            <a:r>
              <a:rPr lang="el-GR" sz="2400" dirty="0">
                <a:latin typeface="Candara" pitchFamily="34" charset="0"/>
              </a:rPr>
              <a:t>Ηπατολογικές</a:t>
            </a:r>
          </a:p>
          <a:p>
            <a:pPr marL="914400" lvl="1" indent="-514350">
              <a:buNone/>
            </a:pPr>
            <a:endParaRPr lang="el-GR" sz="2800" dirty="0">
              <a:latin typeface="Candara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285BCA03-2A10-4927-A0F5-65D55496491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3900"/>
    </mc:Choice>
    <mc:Fallback>
      <p:transition spd="slow" advTm="23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age distribution of IB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248" y="1196752"/>
            <a:ext cx="7355160" cy="485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0" y="152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3600" b="1" dirty="0">
                <a:solidFill>
                  <a:srgbClr val="0033CC"/>
                </a:solidFill>
                <a:latin typeface="Candara" pitchFamily="34" charset="0"/>
              </a:rPr>
              <a:t>Οι ΙΦΝΕ προσβάλλουν νέα άτομα</a:t>
            </a:r>
            <a:endParaRPr lang="en-US" sz="3600" b="1" dirty="0">
              <a:solidFill>
                <a:srgbClr val="0033CC"/>
              </a:solidFill>
              <a:latin typeface="Candara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E10DC265-0450-4D7D-B892-072E490CBDA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5936"/>
    </mc:Choice>
    <mc:Fallback>
      <p:transition spd="slow" advTm="25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579" y="1052736"/>
            <a:ext cx="8332470" cy="496347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7" name="Down Arrow 6"/>
          <p:cNvSpPr/>
          <p:nvPr/>
        </p:nvSpPr>
        <p:spPr>
          <a:xfrm>
            <a:off x="18662" y="1106081"/>
            <a:ext cx="683568" cy="48245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dirty="0">
                <a:latin typeface="Candara" pitchFamily="34" charset="0"/>
              </a:rPr>
              <a:t>Incidence </a:t>
            </a:r>
          </a:p>
        </p:txBody>
      </p:sp>
      <p:sp>
        <p:nvSpPr>
          <p:cNvPr id="13" name="Down Arrow 12"/>
          <p:cNvSpPr/>
          <p:nvPr/>
        </p:nvSpPr>
        <p:spPr>
          <a:xfrm rot="19657520">
            <a:off x="5134814" y="1692411"/>
            <a:ext cx="739949" cy="3701466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  <a:latin typeface="Candara" pitchFamily="34" charset="0"/>
              </a:rPr>
              <a:t>North to South gradient</a:t>
            </a:r>
          </a:p>
        </p:txBody>
      </p:sp>
      <p:sp>
        <p:nvSpPr>
          <p:cNvPr id="14" name="Down Arrow 13"/>
          <p:cNvSpPr/>
          <p:nvPr/>
        </p:nvSpPr>
        <p:spPr>
          <a:xfrm rot="15361583">
            <a:off x="5217880" y="1605964"/>
            <a:ext cx="739949" cy="396044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  <a:latin typeface="Candara" pitchFamily="34" charset="0"/>
              </a:rPr>
              <a:t>West to East gradient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717234" y="5517231"/>
            <a:ext cx="29642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andara" pitchFamily="34" charset="0"/>
              </a:rPr>
              <a:t>European Map of IBD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0" y="44625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3000" b="1" dirty="0">
                <a:solidFill>
                  <a:srgbClr val="0033CC"/>
                </a:solidFill>
                <a:latin typeface="Candara" pitchFamily="34" charset="0"/>
              </a:rPr>
              <a:t>Οι ΙΦΝΕ προσβάλλουν άτομα του Δυτικού κόσμου</a:t>
            </a:r>
            <a:endParaRPr lang="en-US" sz="3000" b="1" dirty="0">
              <a:solidFill>
                <a:srgbClr val="0033CC"/>
              </a:solidFill>
              <a:latin typeface="Candara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E40CAFED-35A3-4588-AAFA-6E62D6C7CD4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8511"/>
    </mc:Choice>
    <mc:Fallback>
      <p:transition spd="slow" advTm="38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84784"/>
            <a:ext cx="5413121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0" y="44624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3200" b="1" dirty="0">
                <a:solidFill>
                  <a:schemeClr val="accent2"/>
                </a:solidFill>
                <a:latin typeface="Candara" pitchFamily="34" charset="0"/>
              </a:rPr>
              <a:t>Η συχνότητα εμφάνισης των ΙΦΝΕ αυξάνεται σταθερά στις αναπτυγμένες χώρες</a:t>
            </a:r>
            <a:endParaRPr lang="en-US" sz="3200" b="1" dirty="0">
              <a:solidFill>
                <a:schemeClr val="accent2"/>
              </a:solidFill>
              <a:latin typeface="Candar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72200" y="2073721"/>
            <a:ext cx="2520280" cy="36933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tx1"/>
                </a:solidFill>
                <a:latin typeface="Candara" pitchFamily="34" charset="0"/>
              </a:rPr>
              <a:t>Hygiene hypothesis</a:t>
            </a:r>
          </a:p>
          <a:p>
            <a:endParaRPr lang="en-US" dirty="0">
              <a:solidFill>
                <a:schemeClr val="tx1"/>
              </a:solidFill>
              <a:latin typeface="Candara" pitchFamily="34" charset="0"/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  <a:latin typeface="Candara" pitchFamily="34" charset="0"/>
              </a:rPr>
              <a:t>Decreased exposure to microbial antigens due to sanitation practices leads to underdevelopment of protective mucosal immunity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AEFDC035-9B12-4701-BE74-B5E5B052D52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71491"/>
    </mc:Choice>
    <mc:Fallback>
      <p:transition spd="slow" advTm="71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2 - Θέση κειμένου"/>
          <p:cNvSpPr>
            <a:spLocks noGrp="1"/>
          </p:cNvSpPr>
          <p:nvPr>
            <p:ph type="body" idx="1"/>
          </p:nvPr>
        </p:nvSpPr>
        <p:spPr>
          <a:xfrm>
            <a:off x="142875" y="764704"/>
            <a:ext cx="4040188" cy="639762"/>
          </a:xfrm>
        </p:spPr>
        <p:txBody>
          <a:bodyPr/>
          <a:lstStyle/>
          <a:p>
            <a:pPr algn="ctr" eaLnBrk="1" hangingPunct="1"/>
            <a:r>
              <a:rPr lang="el-GR" altLang="el-GR" dirty="0">
                <a:latin typeface="Candara" pitchFamily="34" charset="0"/>
              </a:rPr>
              <a:t>Ελκώδης Κολίτιδα</a:t>
            </a:r>
          </a:p>
        </p:txBody>
      </p:sp>
      <p:sp>
        <p:nvSpPr>
          <p:cNvPr id="24579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142875" y="1500174"/>
            <a:ext cx="4237930" cy="30353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3C6ED"/>
              </a:buClr>
              <a:buFont typeface="Arial" charset="0"/>
              <a:buNone/>
            </a:pPr>
            <a:r>
              <a:rPr lang="el-GR" altLang="el-GR" dirty="0">
                <a:latin typeface="Candara" pitchFamily="34" charset="0"/>
              </a:rPr>
              <a:t>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l-GR" altLang="el-GR" sz="2200" dirty="0">
                <a:latin typeface="Candara" pitchFamily="34" charset="0"/>
              </a:rPr>
              <a:t>Ενεργοί καπνιστές </a:t>
            </a:r>
            <a:r>
              <a:rPr lang="el-GR" altLang="el-GR" sz="2200" dirty="0" err="1">
                <a:latin typeface="Candara" pitchFamily="34" charset="0"/>
              </a:rPr>
              <a:t>κινδυνέυουν</a:t>
            </a:r>
            <a:r>
              <a:rPr lang="el-GR" altLang="el-GR" sz="2200" dirty="0">
                <a:latin typeface="Candara" pitchFamily="34" charset="0"/>
              </a:rPr>
              <a:t> λιγότερο να πάθουν ΕΚ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l-GR" altLang="el-GR" sz="2200" dirty="0">
              <a:latin typeface="Candara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l-GR" altLang="el-GR" sz="2200" dirty="0">
                <a:latin typeface="Candara" pitchFamily="34" charset="0"/>
              </a:rPr>
              <a:t>Πρώην καπνιστές εμφανίζουν συχνότερα ΕΚ</a:t>
            </a:r>
          </a:p>
          <a:p>
            <a:pPr eaLnBrk="1" hangingPunct="1"/>
            <a:endParaRPr lang="el-GR" altLang="el-GR" dirty="0">
              <a:latin typeface="Candara" pitchFamily="34" charset="0"/>
            </a:endParaRPr>
          </a:p>
        </p:txBody>
      </p:sp>
      <p:sp>
        <p:nvSpPr>
          <p:cNvPr id="40964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994721" y="764704"/>
            <a:ext cx="4041775" cy="638175"/>
          </a:xfrm>
        </p:spPr>
        <p:txBody>
          <a:bodyPr/>
          <a:lstStyle/>
          <a:p>
            <a:pPr algn="ctr" eaLnBrk="1" hangingPunct="1"/>
            <a:r>
              <a:rPr lang="en-US" altLang="el-GR" dirty="0">
                <a:latin typeface="Candara" pitchFamily="34" charset="0"/>
              </a:rPr>
              <a:t>N</a:t>
            </a:r>
            <a:r>
              <a:rPr lang="el-GR" altLang="el-GR" dirty="0">
                <a:latin typeface="Candara" pitchFamily="34" charset="0"/>
              </a:rPr>
              <a:t>όσος </a:t>
            </a:r>
            <a:r>
              <a:rPr lang="en-US" altLang="el-GR" dirty="0" err="1">
                <a:latin typeface="Candara" pitchFamily="34" charset="0"/>
              </a:rPr>
              <a:t>Crohn</a:t>
            </a:r>
            <a:endParaRPr lang="el-GR" altLang="el-GR" dirty="0">
              <a:latin typeface="Candara" pitchFamily="34" charset="0"/>
            </a:endParaRPr>
          </a:p>
        </p:txBody>
      </p:sp>
      <p:sp>
        <p:nvSpPr>
          <p:cNvPr id="20485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932040" y="1500174"/>
            <a:ext cx="4176464" cy="300894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l-GR" altLang="el-GR" sz="2200" dirty="0">
                <a:latin typeface="Candara" pitchFamily="34" charset="0"/>
              </a:rPr>
              <a:t> Διπλάσιος κίνδυνος σε 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l-GR" altLang="el-GR" sz="2200" dirty="0">
                <a:latin typeface="Candara" pitchFamily="34" charset="0"/>
              </a:rPr>
              <a:t>      καπνιστές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l-GR" altLang="el-GR" sz="2200" dirty="0">
                <a:latin typeface="Candara" pitchFamily="34" charset="0"/>
              </a:rPr>
              <a:t> Μικρότερη ανταπόκριση 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l-GR" altLang="el-GR" sz="2200" dirty="0">
                <a:latin typeface="Candara" pitchFamily="34" charset="0"/>
              </a:rPr>
              <a:t>      θεραπείας στους καπνιστές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el-GR" altLang="el-GR" sz="2200" dirty="0">
                <a:latin typeface="Candara" pitchFamily="34" charset="0"/>
              </a:rPr>
              <a:t> Αυξημένος κίνδυνος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l-GR" altLang="el-GR" sz="2200" dirty="0">
                <a:latin typeface="Candara" pitchFamily="34" charset="0"/>
              </a:rPr>
              <a:t>      υποτροπής μετά 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l-GR" altLang="el-GR" sz="2200" dirty="0">
                <a:latin typeface="Candara" pitchFamily="34" charset="0"/>
              </a:rPr>
              <a:t>      από χειρουργείο στους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l-GR" altLang="el-GR" sz="2200" dirty="0">
                <a:latin typeface="Candara" pitchFamily="34" charset="0"/>
              </a:rPr>
              <a:t>      καπνιστές</a:t>
            </a:r>
          </a:p>
          <a:p>
            <a:pPr eaLnBrk="1" hangingPunct="1"/>
            <a:endParaRPr lang="el-GR" altLang="el-GR" dirty="0">
              <a:latin typeface="Candara" pitchFamily="34" charset="0"/>
            </a:endParaRPr>
          </a:p>
        </p:txBody>
      </p:sp>
      <p:sp>
        <p:nvSpPr>
          <p:cNvPr id="22534" name="1 - Τίτλος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47700"/>
          </a:xfrm>
          <a:noFill/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l-GR" altLang="el-GR" sz="4000" b="1" dirty="0">
                <a:solidFill>
                  <a:srgbClr val="0033CC"/>
                </a:solidFill>
                <a:latin typeface="Candara" pitchFamily="34" charset="0"/>
              </a:rPr>
              <a:t>Κάπνισμα και ΙΦΝΕ</a:t>
            </a:r>
            <a:endParaRPr lang="el-GR" sz="4000" b="1" dirty="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14282" y="4857760"/>
            <a:ext cx="3929090" cy="171451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l-GR" b="1" dirty="0">
                <a:solidFill>
                  <a:srgbClr val="000099"/>
                </a:solidFill>
                <a:latin typeface="Candara" pitchFamily="34" charset="0"/>
              </a:rPr>
              <a:t>Το καπνισμα δεν θεραπεύει την ελκωδη </a:t>
            </a:r>
            <a:r>
              <a:rPr lang="el-GR" b="1" dirty="0" err="1">
                <a:solidFill>
                  <a:srgbClr val="000099"/>
                </a:solidFill>
                <a:latin typeface="Candara" pitchFamily="34" charset="0"/>
              </a:rPr>
              <a:t>κολιτιδα</a:t>
            </a:r>
            <a:r>
              <a:rPr lang="el-GR" b="1" dirty="0">
                <a:solidFill>
                  <a:srgbClr val="000099"/>
                </a:solidFill>
                <a:latin typeface="Candara" pitchFamily="34" charset="0"/>
              </a:rPr>
              <a:t>!!!!!</a:t>
            </a:r>
          </a:p>
        </p:txBody>
      </p:sp>
      <p:sp>
        <p:nvSpPr>
          <p:cNvPr id="8" name="Rounded Rectangle 1"/>
          <p:cNvSpPr/>
          <p:nvPr/>
        </p:nvSpPr>
        <p:spPr>
          <a:xfrm>
            <a:off x="4500562" y="4857760"/>
            <a:ext cx="4429156" cy="178595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l-GR" b="1" dirty="0">
                <a:solidFill>
                  <a:srgbClr val="000099"/>
                </a:solidFill>
                <a:latin typeface="Candara" pitchFamily="34" charset="0"/>
              </a:rPr>
              <a:t>Η πιο σημαντική θεραπεία της ν. </a:t>
            </a:r>
            <a:r>
              <a:rPr lang="en-US" b="1" dirty="0">
                <a:solidFill>
                  <a:srgbClr val="000099"/>
                </a:solidFill>
                <a:latin typeface="Candara" pitchFamily="34" charset="0"/>
              </a:rPr>
              <a:t>Crohn</a:t>
            </a:r>
            <a:r>
              <a:rPr lang="el-GR" b="1" dirty="0">
                <a:solidFill>
                  <a:srgbClr val="000099"/>
                </a:solidFill>
                <a:latin typeface="Candara" pitchFamily="34" charset="0"/>
              </a:rPr>
              <a:t> είναι η διακοπή του καπνίσματος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A7DFDA5E-1DFD-47C4-AFB9-804E70BE41D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72082"/>
    </mc:Choice>
    <mc:Fallback>
      <p:transition spd="slow" advTm="72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341313" y="2481273"/>
            <a:ext cx="8461375" cy="25193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3C6ED"/>
              </a:buClr>
              <a:buFont typeface="Arial" charset="0"/>
              <a:buNone/>
              <a:defRPr/>
            </a:pPr>
            <a:r>
              <a:rPr lang="el-GR" altLang="el-GR" sz="2800" dirty="0">
                <a:latin typeface="Candara" pitchFamily="34" charset="0"/>
              </a:rPr>
              <a:t>   </a:t>
            </a: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el-GR" altLang="el-GR" sz="2800" dirty="0">
                <a:latin typeface="Candara" pitchFamily="34" charset="0"/>
              </a:rPr>
              <a:t>Προστατεύει από εμφάνιση Ελκώδους Κολίτιδας</a:t>
            </a: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endParaRPr lang="el-GR" altLang="el-GR" sz="2800" dirty="0">
              <a:latin typeface="Candara" pitchFamily="34" charset="0"/>
            </a:endParaRP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el-GR" altLang="el-GR" sz="2800" dirty="0">
                <a:latin typeface="Candara" pitchFamily="34" charset="0"/>
              </a:rPr>
              <a:t>Σχετίζεται με αυξημενη πιθανότητα εμφάνισης </a:t>
            </a:r>
            <a:r>
              <a:rPr lang="en-US" altLang="el-GR" sz="2800" dirty="0">
                <a:latin typeface="Candara" pitchFamily="34" charset="0"/>
              </a:rPr>
              <a:t>Crohn</a:t>
            </a:r>
            <a:r>
              <a:rPr lang="el-GR" altLang="el-GR" sz="2800" dirty="0">
                <a:latin typeface="Candara" pitchFamily="34" charset="0"/>
              </a:rPr>
              <a:t> και πιο επιθετική νόσο</a:t>
            </a:r>
          </a:p>
        </p:txBody>
      </p:sp>
      <p:sp>
        <p:nvSpPr>
          <p:cNvPr id="26630" name="1 - Τίτλος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649287"/>
          </a:xfrm>
          <a:noFill/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l-GR" altLang="el-GR" sz="4000" b="1" dirty="0" err="1">
                <a:solidFill>
                  <a:srgbClr val="0033CC"/>
                </a:solidFill>
                <a:latin typeface="Candara" pitchFamily="34" charset="0"/>
              </a:rPr>
              <a:t>Σκωληκοειδεκτομή</a:t>
            </a:r>
            <a:r>
              <a:rPr lang="el-GR" altLang="el-GR" sz="4000" b="1" dirty="0">
                <a:solidFill>
                  <a:srgbClr val="0033CC"/>
                </a:solidFill>
                <a:latin typeface="Candara" pitchFamily="34" charset="0"/>
              </a:rPr>
              <a:t> και ΙΦΝΕ</a:t>
            </a:r>
            <a:endParaRPr lang="el-GR" sz="4000" b="1" dirty="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41988" name="1 - Τίτλος"/>
          <p:cNvSpPr txBox="1">
            <a:spLocks/>
          </p:cNvSpPr>
          <p:nvPr/>
        </p:nvSpPr>
        <p:spPr bwMode="auto">
          <a:xfrm>
            <a:off x="214313" y="1662123"/>
            <a:ext cx="87153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l-GR" altLang="el-GR" sz="2800" dirty="0">
                <a:solidFill>
                  <a:schemeClr val="tx1"/>
                </a:solidFill>
                <a:latin typeface="Candara" pitchFamily="34" charset="0"/>
              </a:rPr>
              <a:t>Ιστορικό σκωληκοειδίτιδας με </a:t>
            </a:r>
            <a:r>
              <a:rPr lang="el-GR" altLang="el-GR" sz="2800" dirty="0" err="1">
                <a:solidFill>
                  <a:schemeClr val="tx1"/>
                </a:solidFill>
                <a:latin typeface="Candara" pitchFamily="34" charset="0"/>
              </a:rPr>
              <a:t>σκωληκοειδεκτομή</a:t>
            </a:r>
            <a:endParaRPr lang="el-GR" altLang="el-GR" sz="2800" dirty="0">
              <a:solidFill>
                <a:schemeClr val="tx1"/>
              </a:solidFill>
              <a:latin typeface="Candara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9378BB64-0668-49EB-9D64-1C47ED2DB36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8259"/>
    </mc:Choice>
    <mc:Fallback>
      <p:transition spd="slow" advTm="28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66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66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4924</TotalTime>
  <Words>1170</Words>
  <Application>Microsoft Office PowerPoint</Application>
  <PresentationFormat>Προβολή στην οθόνη (4:3)</PresentationFormat>
  <Paragraphs>336</Paragraphs>
  <Slides>49</Slides>
  <Notes>0</Notes>
  <HiddenSlides>0</HiddenSlides>
  <MMClips>49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49</vt:i4>
      </vt:variant>
    </vt:vector>
  </HeadingPairs>
  <TitlesOfParts>
    <vt:vector size="51" baseType="lpstr">
      <vt:lpstr>Default Design</vt:lpstr>
      <vt:lpstr>Photo Editor Photo</vt:lpstr>
      <vt:lpstr>Ιδιοπαθής Φλεγμονώδης Νόσος του Εντέρου (ΙΦΝΕ)  Eλκώδης κολίτιδα &amp; νόσος Crohn</vt:lpstr>
      <vt:lpstr>Βασικές γνώσεις</vt:lpstr>
      <vt:lpstr>Αιτιολογία των ΙΦΝΕ</vt:lpstr>
      <vt:lpstr>Διαφάνεια 4</vt:lpstr>
      <vt:lpstr>Διαφάνεια 5</vt:lpstr>
      <vt:lpstr>Διαφάνεια 6</vt:lpstr>
      <vt:lpstr>Διαφάνεια 7</vt:lpstr>
      <vt:lpstr>Κάπνισμα και ΙΦΝΕ</vt:lpstr>
      <vt:lpstr>Σκωληκοειδεκτομή και ΙΦΝΕ</vt:lpstr>
      <vt:lpstr>Διαφάνεια 10</vt:lpstr>
      <vt:lpstr>Οι ΙΦΝΕ στη κλινική πράξη </vt:lpstr>
      <vt:lpstr>Οι ΙΦΝΕ χαρακτηρίζονται απο χρόνια φλεγμονή</vt:lpstr>
      <vt:lpstr>Οι ΙΦΝΕ χαρακτηρίζονται απο χρόνια φλεγμονή</vt:lpstr>
      <vt:lpstr>Διαφάνεια 14</vt:lpstr>
      <vt:lpstr>Οι ΙΦΝΕ χαρακτηρίζονται απο χρόνια φλεγμονή</vt:lpstr>
      <vt:lpstr>ΟΡΙΣΜΟΙ</vt:lpstr>
      <vt:lpstr>Σύνδρομο κολίτιδας</vt:lpstr>
      <vt:lpstr>Διαφάνεια 18</vt:lpstr>
      <vt:lpstr>Διαφάνεια 19</vt:lpstr>
      <vt:lpstr>Διαφάνεια 20</vt:lpstr>
      <vt:lpstr>Σύνδρομο ειλείτιδας</vt:lpstr>
      <vt:lpstr>Διαφάνεια 22</vt:lpstr>
      <vt:lpstr>Ειδικές καταστάσεις </vt:lpstr>
      <vt:lpstr>Διαφάνεια 24</vt:lpstr>
      <vt:lpstr>Διαφάνεια 25</vt:lpstr>
      <vt:lpstr>Ελκώδης κολίτιδα</vt:lpstr>
      <vt:lpstr>Νόσος Crohn</vt:lpstr>
      <vt:lpstr>Διαφάνεια 28</vt:lpstr>
      <vt:lpstr>Διαφάνεια 29</vt:lpstr>
      <vt:lpstr>Ενδοσκόπηση</vt:lpstr>
      <vt:lpstr>Endoscopy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Colitis and cancer </vt:lpstr>
      <vt:lpstr>Τι πρέπει να γνωρίζω για τα ΙΦΝΕ?</vt:lpstr>
      <vt:lpstr>Τι πρέπει να γνωρίζω για τα ΙΦΝΕ?</vt:lpstr>
      <vt:lpstr>Τι πρέπει να γνωρίζω για τα ΙΦΝΕ?</vt:lpstr>
      <vt:lpstr>Τι πρέπει να γνωρίζω για τα ΙΦΝΕ?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gbamias</dc:creator>
  <cp:lastModifiedBy>Μαρίνα Ματζουράνη</cp:lastModifiedBy>
  <cp:revision>503</cp:revision>
  <dcterms:created xsi:type="dcterms:W3CDTF">1601-01-01T00:00:00Z</dcterms:created>
  <dcterms:modified xsi:type="dcterms:W3CDTF">2020-05-17T21:29:27Z</dcterms:modified>
</cp:coreProperties>
</file>